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wmf" ContentType="image/x-wmf"/>
  <Default Extension="rels" ContentType="application/vnd.openxmlformats-package.relationships+xml"/>
  <Default Extension="xml" ContentType="application/xml"/>
  <Default Extension="gif" ContentType="image/gif"/>
  <Default Extension="vml" ContentType="application/vnd.openxmlformats-officedocument.vmlDrawing"/>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rts/chart1.xml" ContentType="application/vnd.openxmlformats-officedocument.drawingml.chart+xml"/>
  <Override PartName="/ppt/drawings/drawing1.xml" ContentType="application/vnd.openxmlformats-officedocument.drawingml.chartshapes+xml"/>
  <Override PartName="/ppt/notesSlides/notesSlide3.xml" ContentType="application/vnd.openxmlformats-officedocument.presentationml.notesSlide+xml"/>
  <Override PartName="/ppt/charts/chart2.xml" ContentType="application/vnd.openxmlformats-officedocument.drawingml.chart+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charts/chart3.xml" ContentType="application/vnd.openxmlformats-officedocument.drawingml.chart+xml"/>
  <Override PartName="/ppt/charts/chart4.xml" ContentType="application/vnd.openxmlformats-officedocument.drawingml.chart+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charts/chart5.xml" ContentType="application/vnd.openxmlformats-officedocument.drawingml.chart+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charts/chart6.xml" ContentType="application/vnd.openxmlformats-officedocument.drawingml.chart+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charts/chart7.xml" ContentType="application/vnd.openxmlformats-officedocument.drawingml.chart+xml"/>
  <Override PartName="/ppt/notesSlides/notesSlide24.xml" ContentType="application/vnd.openxmlformats-officedocument.presentationml.notesSlide+xml"/>
  <Override PartName="/ppt/charts/chart8.xml" ContentType="application/vnd.openxmlformats-officedocument.drawingml.chart+xml"/>
  <Override PartName="/ppt/charts/chart9.xml" ContentType="application/vnd.openxmlformats-officedocument.drawingml.chart+xml"/>
  <Override PartName="/ppt/charts/chart10.xml" ContentType="application/vnd.openxmlformats-officedocument.drawingml.chart+xml"/>
  <Override PartName="/ppt/notesSlides/notesSlide25.xml" ContentType="application/vnd.openxmlformats-officedocument.presentationml.notesSlide+xml"/>
  <Override PartName="/ppt/charts/chart11.xml" ContentType="application/vnd.openxmlformats-officedocument.drawingml.chart+xml"/>
  <Override PartName="/ppt/notesSlides/notesSlide26.xml" ContentType="application/vnd.openxmlformats-officedocument.presentationml.notesSlide+xml"/>
  <Override PartName="/ppt/charts/chart12.xml" ContentType="application/vnd.openxmlformats-officedocument.drawingml.chart+xml"/>
  <Override PartName="/ppt/notesSlides/notesSlide27.xml" ContentType="application/vnd.openxmlformats-officedocument.presentationml.notesSlide+xml"/>
  <Override PartName="/ppt/charts/chart13.xml" ContentType="application/vnd.openxmlformats-officedocument.drawingml.chart+xml"/>
  <Override PartName="/ppt/charts/style1.xml" ContentType="application/vnd.ms-office.chartstyle+xml"/>
  <Override PartName="/ppt/charts/colors1.xml" ContentType="application/vnd.ms-office.chartcolorstyl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wmf"/><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 id="2147483650" r:id="rId2"/>
  </p:sldMasterIdLst>
  <p:notesMasterIdLst>
    <p:notesMasterId r:id="rId50"/>
  </p:notesMasterIdLst>
  <p:sldIdLst>
    <p:sldId id="256" r:id="rId3"/>
    <p:sldId id="493" r:id="rId4"/>
    <p:sldId id="494" r:id="rId5"/>
    <p:sldId id="491" r:id="rId6"/>
    <p:sldId id="484" r:id="rId7"/>
    <p:sldId id="485" r:id="rId8"/>
    <p:sldId id="486" r:id="rId9"/>
    <p:sldId id="487" r:id="rId10"/>
    <p:sldId id="489" r:id="rId11"/>
    <p:sldId id="373" r:id="rId12"/>
    <p:sldId id="396" r:id="rId13"/>
    <p:sldId id="380" r:id="rId14"/>
    <p:sldId id="452" r:id="rId15"/>
    <p:sldId id="413" r:id="rId16"/>
    <p:sldId id="414" r:id="rId17"/>
    <p:sldId id="419" r:id="rId18"/>
    <p:sldId id="528" r:id="rId19"/>
    <p:sldId id="496" r:id="rId20"/>
    <p:sldId id="342" r:id="rId21"/>
    <p:sldId id="320" r:id="rId22"/>
    <p:sldId id="437" r:id="rId23"/>
    <p:sldId id="352" r:id="rId24"/>
    <p:sldId id="344" r:id="rId25"/>
    <p:sldId id="442" r:id="rId26"/>
    <p:sldId id="439" r:id="rId27"/>
    <p:sldId id="441" r:id="rId28"/>
    <p:sldId id="349" r:id="rId29"/>
    <p:sldId id="451" r:id="rId30"/>
    <p:sldId id="482" r:id="rId31"/>
    <p:sldId id="483" r:id="rId32"/>
    <p:sldId id="530" r:id="rId33"/>
    <p:sldId id="531" r:id="rId34"/>
    <p:sldId id="526" r:id="rId35"/>
    <p:sldId id="508" r:id="rId36"/>
    <p:sldId id="509" r:id="rId37"/>
    <p:sldId id="514" r:id="rId38"/>
    <p:sldId id="532" r:id="rId39"/>
    <p:sldId id="516" r:id="rId40"/>
    <p:sldId id="512" r:id="rId41"/>
    <p:sldId id="519" r:id="rId42"/>
    <p:sldId id="518" r:id="rId43"/>
    <p:sldId id="520" r:id="rId44"/>
    <p:sldId id="476" r:id="rId45"/>
    <p:sldId id="525" r:id="rId46"/>
    <p:sldId id="436" r:id="rId47"/>
    <p:sldId id="527" r:id="rId48"/>
    <p:sldId id="529" r:id="rId49"/>
  </p:sldIdLst>
  <p:sldSz cx="9144000" cy="6858000" type="screen4x3"/>
  <p:notesSz cx="6858000" cy="9144000"/>
  <p:defaultTextStyle>
    <a:defPPr>
      <a:defRPr lang="zh-TW"/>
    </a:defPPr>
    <a:lvl1pPr algn="l" rtl="0" fontAlgn="base">
      <a:spcBef>
        <a:spcPct val="0"/>
      </a:spcBef>
      <a:spcAft>
        <a:spcPct val="0"/>
      </a:spcAft>
      <a:defRPr kumimoji="1" kern="1200">
        <a:solidFill>
          <a:schemeClr val="tx1"/>
        </a:solidFill>
        <a:latin typeface="Arial" panose="020B0604020202020204" pitchFamily="34" charset="0"/>
        <a:ea typeface="新細明體" panose="02020500000000000000" pitchFamily="18" charset="-120"/>
        <a:cs typeface="+mn-cs"/>
      </a:defRPr>
    </a:lvl1pPr>
    <a:lvl2pPr marL="457200" algn="l" rtl="0" fontAlgn="base">
      <a:spcBef>
        <a:spcPct val="0"/>
      </a:spcBef>
      <a:spcAft>
        <a:spcPct val="0"/>
      </a:spcAft>
      <a:defRPr kumimoji="1" kern="1200">
        <a:solidFill>
          <a:schemeClr val="tx1"/>
        </a:solidFill>
        <a:latin typeface="Arial" panose="020B0604020202020204" pitchFamily="34" charset="0"/>
        <a:ea typeface="新細明體" panose="02020500000000000000" pitchFamily="18" charset="-120"/>
        <a:cs typeface="+mn-cs"/>
      </a:defRPr>
    </a:lvl2pPr>
    <a:lvl3pPr marL="914400" algn="l" rtl="0" fontAlgn="base">
      <a:spcBef>
        <a:spcPct val="0"/>
      </a:spcBef>
      <a:spcAft>
        <a:spcPct val="0"/>
      </a:spcAft>
      <a:defRPr kumimoji="1" kern="1200">
        <a:solidFill>
          <a:schemeClr val="tx1"/>
        </a:solidFill>
        <a:latin typeface="Arial" panose="020B0604020202020204" pitchFamily="34" charset="0"/>
        <a:ea typeface="新細明體" panose="02020500000000000000" pitchFamily="18" charset="-120"/>
        <a:cs typeface="+mn-cs"/>
      </a:defRPr>
    </a:lvl3pPr>
    <a:lvl4pPr marL="1371600" algn="l" rtl="0" fontAlgn="base">
      <a:spcBef>
        <a:spcPct val="0"/>
      </a:spcBef>
      <a:spcAft>
        <a:spcPct val="0"/>
      </a:spcAft>
      <a:defRPr kumimoji="1" kern="1200">
        <a:solidFill>
          <a:schemeClr val="tx1"/>
        </a:solidFill>
        <a:latin typeface="Arial" panose="020B0604020202020204" pitchFamily="34" charset="0"/>
        <a:ea typeface="新細明體" panose="02020500000000000000" pitchFamily="18" charset="-120"/>
        <a:cs typeface="+mn-cs"/>
      </a:defRPr>
    </a:lvl4pPr>
    <a:lvl5pPr marL="1828800" algn="l" rtl="0" fontAlgn="base">
      <a:spcBef>
        <a:spcPct val="0"/>
      </a:spcBef>
      <a:spcAft>
        <a:spcPct val="0"/>
      </a:spcAft>
      <a:defRPr kumimoji="1" kern="1200">
        <a:solidFill>
          <a:schemeClr val="tx1"/>
        </a:solidFill>
        <a:latin typeface="Arial" panose="020B0604020202020204" pitchFamily="34" charset="0"/>
        <a:ea typeface="新細明體" panose="02020500000000000000" pitchFamily="18" charset="-120"/>
        <a:cs typeface="+mn-cs"/>
      </a:defRPr>
    </a:lvl5pPr>
    <a:lvl6pPr marL="2286000" algn="l" defTabSz="914400" rtl="0" eaLnBrk="1" latinLnBrk="0" hangingPunct="1">
      <a:defRPr kumimoji="1" kern="1200">
        <a:solidFill>
          <a:schemeClr val="tx1"/>
        </a:solidFill>
        <a:latin typeface="Arial" panose="020B0604020202020204" pitchFamily="34" charset="0"/>
        <a:ea typeface="新細明體" panose="02020500000000000000" pitchFamily="18" charset="-120"/>
        <a:cs typeface="+mn-cs"/>
      </a:defRPr>
    </a:lvl6pPr>
    <a:lvl7pPr marL="2743200" algn="l" defTabSz="914400" rtl="0" eaLnBrk="1" latinLnBrk="0" hangingPunct="1">
      <a:defRPr kumimoji="1" kern="1200">
        <a:solidFill>
          <a:schemeClr val="tx1"/>
        </a:solidFill>
        <a:latin typeface="Arial" panose="020B0604020202020204" pitchFamily="34" charset="0"/>
        <a:ea typeface="新細明體" panose="02020500000000000000" pitchFamily="18" charset="-120"/>
        <a:cs typeface="+mn-cs"/>
      </a:defRPr>
    </a:lvl7pPr>
    <a:lvl8pPr marL="3200400" algn="l" defTabSz="914400" rtl="0" eaLnBrk="1" latinLnBrk="0" hangingPunct="1">
      <a:defRPr kumimoji="1" kern="1200">
        <a:solidFill>
          <a:schemeClr val="tx1"/>
        </a:solidFill>
        <a:latin typeface="Arial" panose="020B0604020202020204" pitchFamily="34" charset="0"/>
        <a:ea typeface="新細明體" panose="02020500000000000000" pitchFamily="18" charset="-120"/>
        <a:cs typeface="+mn-cs"/>
      </a:defRPr>
    </a:lvl8pPr>
    <a:lvl9pPr marL="3657600" algn="l" defTabSz="914400" rtl="0" eaLnBrk="1" latinLnBrk="0" hangingPunct="1">
      <a:defRPr kumimoji="1" kern="1200">
        <a:solidFill>
          <a:schemeClr val="tx1"/>
        </a:solidFill>
        <a:latin typeface="Arial" panose="020B0604020202020204" pitchFamily="34" charset="0"/>
        <a:ea typeface="新細明體" panose="02020500000000000000" pitchFamily="18" charset="-120"/>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66FF33"/>
    <a:srgbClr val="FF99CC"/>
    <a:srgbClr val="CCFFFF"/>
    <a:srgbClr val="CCECFF"/>
    <a:srgbClr val="339933"/>
    <a:srgbClr val="008000"/>
    <a:srgbClr val="FF0000"/>
    <a:srgbClr val="990000"/>
    <a:srgbClr val="FF6600"/>
    <a:srgbClr val="9933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等深淺樣式 2 - 輔色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595" autoAdjust="0"/>
    <p:restoredTop sz="95394" autoAdjust="0"/>
  </p:normalViewPr>
  <p:slideViewPr>
    <p:cSldViewPr>
      <p:cViewPr varScale="1">
        <p:scale>
          <a:sx n="85" d="100"/>
          <a:sy n="85" d="100"/>
        </p:scale>
        <p:origin x="552" y="72"/>
      </p:cViewPr>
      <p:guideLst>
        <p:guide orient="horz" pos="2160"/>
        <p:guide pos="2880"/>
      </p:guideLst>
    </p:cSldViewPr>
  </p:slideViewPr>
  <p:outlineViewPr>
    <p:cViewPr>
      <p:scale>
        <a:sx n="33" d="100"/>
        <a:sy n="33" d="100"/>
      </p:scale>
      <p:origin x="0" y="-8861"/>
    </p:cViewPr>
    <p:sldLst>
      <p:sld r:id="rId1" collapse="1"/>
      <p:sld r:id="rId2" collapse="1"/>
    </p:sldLst>
  </p:outlineViewPr>
  <p:notesTextViewPr>
    <p:cViewPr>
      <p:scale>
        <a:sx n="100" d="100"/>
        <a:sy n="100" d="100"/>
      </p:scale>
      <p:origin x="0" y="0"/>
    </p:cViewPr>
  </p:notesTextViewPr>
  <p:sorterViewPr>
    <p:cViewPr>
      <p:scale>
        <a:sx n="66" d="100"/>
        <a:sy n="66" d="100"/>
      </p:scale>
      <p:origin x="0" y="-3293"/>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notesMaster" Target="notesMasters/notesMaster1.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theme" Target="theme/theme1.xml"/><Relationship Id="rId5" Type="http://schemas.openxmlformats.org/officeDocument/2006/relationships/slide" Target="slides/slide3.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8" Type="http://schemas.openxmlformats.org/officeDocument/2006/relationships/slide" Target="slides/slide6.xml"/><Relationship Id="rId51" Type="http://schemas.openxmlformats.org/officeDocument/2006/relationships/presProps" Target="presProps.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s>
</file>

<file path=ppt/_rels/viewProps.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slide" Target="slides/slide6.xml"/></Relationships>
</file>

<file path=ppt/charts/_rels/chart1.xml.rels><?xml version="1.0" encoding="UTF-8" standalone="yes"?>
<Relationships xmlns="http://schemas.openxmlformats.org/package/2006/relationships"><Relationship Id="rId2" Type="http://schemas.openxmlformats.org/officeDocument/2006/relationships/chartUserShapes" Target="../drawings/drawing1.xml"/><Relationship Id="rId1" Type="http://schemas.openxmlformats.org/officeDocument/2006/relationships/package" Target="../embeddings/Microsoft_Excel____1.xlsx"/></Relationships>
</file>

<file path=ppt/charts/_rels/chart10.xml.rels><?xml version="1.0" encoding="UTF-8" standalone="yes"?>
<Relationships xmlns="http://schemas.openxmlformats.org/package/2006/relationships"><Relationship Id="rId1" Type="http://schemas.openxmlformats.org/officeDocument/2006/relationships/package" Target="../embeddings/Microsoft_Excel____10.xlsx"/></Relationships>
</file>

<file path=ppt/charts/_rels/chart11.xml.rels><?xml version="1.0" encoding="UTF-8" standalone="yes"?>
<Relationships xmlns="http://schemas.openxmlformats.org/package/2006/relationships"><Relationship Id="rId1" Type="http://schemas.openxmlformats.org/officeDocument/2006/relationships/package" Target="../embeddings/Microsoft_Excel____11.xlsx"/></Relationships>
</file>

<file path=ppt/charts/_rels/chart12.xml.rels><?xml version="1.0" encoding="UTF-8" standalone="yes"?>
<Relationships xmlns="http://schemas.openxmlformats.org/package/2006/relationships"><Relationship Id="rId1" Type="http://schemas.openxmlformats.org/officeDocument/2006/relationships/package" Target="../embeddings/Microsoft_Excel____12.xlsx"/></Relationships>
</file>

<file path=ppt/charts/_rels/chart13.xml.rels><?xml version="1.0" encoding="UTF-8" standalone="yes"?>
<Relationships xmlns="http://schemas.openxmlformats.org/package/2006/relationships"><Relationship Id="rId3" Type="http://schemas.openxmlformats.org/officeDocument/2006/relationships/package" Target="../embeddings/Microsoft_Excel____13.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___2.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___3.xlsx"/></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Excel____4.xlsx"/></Relationships>
</file>

<file path=ppt/charts/_rels/chart5.xml.rels><?xml version="1.0" encoding="UTF-8" standalone="yes"?>
<Relationships xmlns="http://schemas.openxmlformats.org/package/2006/relationships"><Relationship Id="rId1" Type="http://schemas.openxmlformats.org/officeDocument/2006/relationships/package" Target="../embeddings/Microsoft_Excel____5.xlsx"/></Relationships>
</file>

<file path=ppt/charts/_rels/chart6.xml.rels><?xml version="1.0" encoding="UTF-8" standalone="yes"?>
<Relationships xmlns="http://schemas.openxmlformats.org/package/2006/relationships"><Relationship Id="rId1" Type="http://schemas.openxmlformats.org/officeDocument/2006/relationships/package" Target="../embeddings/Microsoft_Excel____6.xlsx"/></Relationships>
</file>

<file path=ppt/charts/_rels/chart7.xml.rels><?xml version="1.0" encoding="UTF-8" standalone="yes"?>
<Relationships xmlns="http://schemas.openxmlformats.org/package/2006/relationships"><Relationship Id="rId1" Type="http://schemas.openxmlformats.org/officeDocument/2006/relationships/package" Target="../embeddings/Microsoft_Excel____7.xlsx"/></Relationships>
</file>

<file path=ppt/charts/_rels/chart8.xml.rels><?xml version="1.0" encoding="UTF-8" standalone="yes"?>
<Relationships xmlns="http://schemas.openxmlformats.org/package/2006/relationships"><Relationship Id="rId1" Type="http://schemas.openxmlformats.org/officeDocument/2006/relationships/package" Target="../embeddings/Microsoft_Excel____8.xlsx"/></Relationships>
</file>

<file path=ppt/charts/_rels/chart9.xml.rels><?xml version="1.0" encoding="UTF-8" standalone="yes"?>
<Relationships xmlns="http://schemas.openxmlformats.org/package/2006/relationships"><Relationship Id="rId1" Type="http://schemas.openxmlformats.org/officeDocument/2006/relationships/package" Target="../embeddings/Microsoft_Excel____9.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TW"/>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8748953026965756"/>
          <c:y val="2.5001979582674055E-2"/>
          <c:w val="0.779715327539238"/>
          <c:h val="0.90108633573629815"/>
        </c:manualLayout>
      </c:layout>
      <c:barChart>
        <c:barDir val="bar"/>
        <c:grouping val="clustered"/>
        <c:varyColors val="0"/>
        <c:ser>
          <c:idx val="0"/>
          <c:order val="0"/>
          <c:tx>
            <c:strRef>
              <c:f>Sheet1!$A$2</c:f>
              <c:strCache>
                <c:ptCount val="1"/>
                <c:pt idx="0">
                  <c:v>Honey</c:v>
                </c:pt>
              </c:strCache>
            </c:strRef>
          </c:tx>
          <c:spPr>
            <a:solidFill>
              <a:srgbClr val="FF99CC"/>
            </a:solidFill>
            <a:ln w="9940">
              <a:noFill/>
              <a:prstDash val="solid"/>
            </a:ln>
            <a:effectLst/>
            <a:scene3d>
              <a:camera prst="orthographicFront"/>
              <a:lightRig rig="threePt" dir="t"/>
            </a:scene3d>
            <a:sp3d>
              <a:bevelT prst="coolSlant"/>
            </a:sp3d>
          </c:spPr>
          <c:invertIfNegative val="0"/>
          <c:dLbls>
            <c:numFmt formatCode="0.0%" sourceLinked="0"/>
            <c:spPr>
              <a:noFill/>
              <a:ln>
                <a:noFill/>
              </a:ln>
              <a:effectLst/>
            </c:spPr>
            <c:txPr>
              <a:bodyPr wrap="square" lIns="38100" tIns="19050" rIns="38100" bIns="19050" anchor="ctr">
                <a:spAutoFit/>
              </a:bodyPr>
              <a:lstStyle/>
              <a:p>
                <a:pPr>
                  <a:defRPr sz="2000" b="1">
                    <a:solidFill>
                      <a:schemeClr val="bg1"/>
                    </a:solidFill>
                    <a:effectLst>
                      <a:outerShdw blurRad="38100" dist="38100" dir="2700000" algn="tl">
                        <a:srgbClr val="000000">
                          <a:alpha val="43137"/>
                        </a:srgbClr>
                      </a:outerShdw>
                    </a:effectLst>
                    <a:latin typeface="+mj-lt"/>
                  </a:defRPr>
                </a:pPr>
                <a:endParaRPr lang="zh-TW"/>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ext>
            </c:extLst>
          </c:dLbls>
          <c:cat>
            <c:strRef>
              <c:f>Sheet1!$B$1:$G$1</c:f>
              <c:strCache>
                <c:ptCount val="6"/>
                <c:pt idx="0">
                  <c:v>Penicillin</c:v>
                </c:pt>
                <c:pt idx="1">
                  <c:v>Chloramphenicol</c:v>
                </c:pt>
                <c:pt idx="2">
                  <c:v>Levofloxacin</c:v>
                </c:pt>
                <c:pt idx="3">
                  <c:v>Erythromycin</c:v>
                </c:pt>
                <c:pt idx="4">
                  <c:v>Clindamycin</c:v>
                </c:pt>
                <c:pt idx="5">
                  <c:v>Tetracycline</c:v>
                </c:pt>
              </c:strCache>
            </c:strRef>
          </c:cat>
          <c:val>
            <c:numRef>
              <c:f>Sheet1!$B$2:$G$2</c:f>
              <c:numCache>
                <c:formatCode>General</c:formatCode>
                <c:ptCount val="6"/>
                <c:pt idx="0">
                  <c:v>0</c:v>
                </c:pt>
                <c:pt idx="1">
                  <c:v>0</c:v>
                </c:pt>
                <c:pt idx="2">
                  <c:v>0.05</c:v>
                </c:pt>
                <c:pt idx="3">
                  <c:v>0.33</c:v>
                </c:pt>
                <c:pt idx="4">
                  <c:v>0.37</c:v>
                </c:pt>
                <c:pt idx="5">
                  <c:v>0.54</c:v>
                </c:pt>
              </c:numCache>
            </c:numRef>
          </c:val>
        </c:ser>
        <c:dLbls>
          <c:dLblPos val="outEnd"/>
          <c:showLegendKey val="0"/>
          <c:showVal val="1"/>
          <c:showCatName val="0"/>
          <c:showSerName val="0"/>
          <c:showPercent val="0"/>
          <c:showBubbleSize val="0"/>
        </c:dLbls>
        <c:gapWidth val="100"/>
        <c:axId val="157052944"/>
        <c:axId val="157052384"/>
      </c:barChart>
      <c:catAx>
        <c:axId val="157052944"/>
        <c:scaling>
          <c:orientation val="minMax"/>
        </c:scaling>
        <c:delete val="0"/>
        <c:axPos val="l"/>
        <c:numFmt formatCode="@" sourceLinked="0"/>
        <c:majorTickMark val="none"/>
        <c:minorTickMark val="none"/>
        <c:tickLblPos val="nextTo"/>
        <c:spPr>
          <a:ln w="29820">
            <a:solidFill>
              <a:srgbClr val="00FFFF"/>
            </a:solidFill>
            <a:prstDash val="solid"/>
          </a:ln>
        </c:spPr>
        <c:txPr>
          <a:bodyPr rot="0" vert="horz" anchor="b" anchorCtr="1"/>
          <a:lstStyle/>
          <a:p>
            <a:pPr>
              <a:defRPr sz="2000" b="0" i="0" u="none" strike="noStrike" baseline="0">
                <a:solidFill>
                  <a:srgbClr val="FFFFFF"/>
                </a:solidFill>
                <a:effectLst>
                  <a:outerShdw blurRad="38100" dist="38100" dir="2700000" algn="tl">
                    <a:srgbClr val="000000">
                      <a:alpha val="43137"/>
                    </a:srgbClr>
                  </a:outerShdw>
                </a:effectLst>
                <a:latin typeface="+mj-lt"/>
                <a:ea typeface="標楷體"/>
                <a:cs typeface="標楷體"/>
              </a:defRPr>
            </a:pPr>
            <a:endParaRPr lang="zh-TW"/>
          </a:p>
        </c:txPr>
        <c:crossAx val="157052384"/>
        <c:crossesAt val="0"/>
        <c:auto val="0"/>
        <c:lblAlgn val="ctr"/>
        <c:lblOffset val="100"/>
        <c:noMultiLvlLbl val="0"/>
      </c:catAx>
      <c:valAx>
        <c:axId val="157052384"/>
        <c:scaling>
          <c:orientation val="minMax"/>
          <c:max val="1"/>
          <c:min val="0"/>
        </c:scaling>
        <c:delete val="0"/>
        <c:axPos val="b"/>
        <c:majorGridlines>
          <c:spPr>
            <a:ln w="9940">
              <a:solidFill>
                <a:srgbClr val="C0C0C0"/>
              </a:solidFill>
              <a:prstDash val="solid"/>
            </a:ln>
          </c:spPr>
        </c:majorGridlines>
        <c:numFmt formatCode="0%" sourceLinked="0"/>
        <c:majorTickMark val="none"/>
        <c:minorTickMark val="none"/>
        <c:tickLblPos val="nextTo"/>
        <c:spPr>
          <a:ln w="29820">
            <a:solidFill>
              <a:srgbClr val="00FFFF"/>
            </a:solidFill>
            <a:prstDash val="solid"/>
          </a:ln>
        </c:spPr>
        <c:txPr>
          <a:bodyPr rot="0" vert="horz"/>
          <a:lstStyle/>
          <a:p>
            <a:pPr>
              <a:defRPr sz="1800" b="0" i="0" u="none" strike="noStrike" baseline="0">
                <a:solidFill>
                  <a:srgbClr val="FFFFFF"/>
                </a:solidFill>
                <a:effectLst>
                  <a:outerShdw blurRad="38100" dist="38100" dir="2700000" algn="tl">
                    <a:srgbClr val="000000">
                      <a:alpha val="43137"/>
                    </a:srgbClr>
                  </a:outerShdw>
                </a:effectLst>
                <a:latin typeface="Arial"/>
                <a:ea typeface="Arial"/>
                <a:cs typeface="Arial"/>
              </a:defRPr>
            </a:pPr>
            <a:endParaRPr lang="zh-TW"/>
          </a:p>
        </c:txPr>
        <c:crossAx val="157052944"/>
        <c:crosses val="autoZero"/>
        <c:crossBetween val="between"/>
        <c:majorUnit val="0.1"/>
      </c:valAx>
      <c:spPr>
        <a:gradFill rotWithShape="0">
          <a:gsLst>
            <a:gs pos="0">
              <a:srgbClr xmlns:mc="http://schemas.openxmlformats.org/markup-compatibility/2006" xmlns:a14="http://schemas.microsoft.com/office/drawing/2010/main" val="000000" mc:Ignorable="a14" a14:legacySpreadsheetColorIndex="44">
                <a:gamma/>
                <a:shade val="6275"/>
                <a:invGamma/>
              </a:srgbClr>
            </a:gs>
            <a:gs pos="50000">
              <a:srgbClr xmlns:mc="http://schemas.openxmlformats.org/markup-compatibility/2006" xmlns:a14="http://schemas.microsoft.com/office/drawing/2010/main" val="99CCFF" mc:Ignorable="a14" a14:legacySpreadsheetColorIndex="44"/>
            </a:gs>
            <a:gs pos="100000">
              <a:srgbClr xmlns:mc="http://schemas.openxmlformats.org/markup-compatibility/2006" xmlns:a14="http://schemas.microsoft.com/office/drawing/2010/main" val="000000" mc:Ignorable="a14" a14:legacySpreadsheetColorIndex="44">
                <a:gamma/>
                <a:shade val="6275"/>
                <a:invGamma/>
              </a:srgbClr>
            </a:gs>
          </a:gsLst>
          <a:lin ang="5400000" scaled="1"/>
        </a:gradFill>
        <a:ln w="29820">
          <a:solidFill>
            <a:srgbClr val="00FFFF"/>
          </a:solidFill>
          <a:prstDash val="solid"/>
        </a:ln>
      </c:spPr>
    </c:plotArea>
    <c:plotVisOnly val="1"/>
    <c:dispBlanksAs val="span"/>
    <c:showDLblsOverMax val="0"/>
  </c:chart>
  <c:spPr>
    <a:noFill/>
    <a:ln>
      <a:noFill/>
    </a:ln>
  </c:spPr>
  <c:txPr>
    <a:bodyPr/>
    <a:lstStyle/>
    <a:p>
      <a:pPr>
        <a:defRPr sz="1957" b="1" i="0" u="none" strike="noStrike" baseline="0">
          <a:solidFill>
            <a:schemeClr val="tx1"/>
          </a:solidFill>
          <a:latin typeface="Times New Roman"/>
          <a:ea typeface="Times New Roman"/>
          <a:cs typeface="Times New Roman"/>
        </a:defRPr>
      </a:pPr>
      <a:endParaRPr lang="zh-TW"/>
    </a:p>
  </c:txPr>
  <c:externalData r:id="rId1">
    <c:autoUpdate val="0"/>
  </c:externalData>
  <c:userShapes r:id="rId2"/>
</c:chartSpace>
</file>

<file path=ppt/charts/chart10.xml><?xml version="1.0" encoding="utf-8"?>
<c:chartSpace xmlns:c="http://schemas.openxmlformats.org/drawingml/2006/chart" xmlns:a="http://schemas.openxmlformats.org/drawingml/2006/main" xmlns:r="http://schemas.openxmlformats.org/officeDocument/2006/relationships">
  <c:date1904 val="0"/>
  <c:lang val="zh-TW"/>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5934118898086955"/>
          <c:y val="2.2582130739634422E-2"/>
          <c:w val="0.82418655163431886"/>
          <c:h val="0.84191122213618064"/>
        </c:manualLayout>
      </c:layout>
      <c:barChart>
        <c:barDir val="col"/>
        <c:grouping val="clustered"/>
        <c:varyColors val="0"/>
        <c:ser>
          <c:idx val="0"/>
          <c:order val="0"/>
          <c:tx>
            <c:strRef>
              <c:f>Sheet1!$A$2</c:f>
              <c:strCache>
                <c:ptCount val="1"/>
                <c:pt idx="0">
                  <c:v>Ceftriaxone</c:v>
                </c:pt>
              </c:strCache>
            </c:strRef>
          </c:tx>
          <c:spPr>
            <a:solidFill>
              <a:srgbClr val="FFC000"/>
            </a:solidFill>
            <a:ln w="9940">
              <a:noFill/>
              <a:prstDash val="solid"/>
            </a:ln>
            <a:effectLst/>
            <a:scene3d>
              <a:camera prst="orthographicFront"/>
              <a:lightRig rig="threePt" dir="t"/>
            </a:scene3d>
            <a:sp3d>
              <a:bevelT w="127000" h="127000" prst="coolSlant"/>
            </a:sp3d>
          </c:spPr>
          <c:invertIfNegative val="0"/>
          <c:dLbls>
            <c:numFmt formatCode="0.0%" sourceLinked="0"/>
            <c:spPr>
              <a:noFill/>
              <a:ln>
                <a:noFill/>
              </a:ln>
              <a:effectLst/>
            </c:spPr>
            <c:txPr>
              <a:bodyPr wrap="square" lIns="38100" tIns="19050" rIns="38100" bIns="19050" anchor="ctr">
                <a:spAutoFit/>
              </a:bodyPr>
              <a:lstStyle/>
              <a:p>
                <a:pPr>
                  <a:defRPr sz="2000">
                    <a:solidFill>
                      <a:srgbClr val="FFFF00"/>
                    </a:solidFill>
                    <a:effectLst>
                      <a:outerShdw blurRad="38100" dist="38100" dir="2700000" algn="tl">
                        <a:srgbClr val="000000">
                          <a:alpha val="43137"/>
                        </a:srgbClr>
                      </a:outerShdw>
                    </a:effectLst>
                    <a:latin typeface="+mj-lt"/>
                  </a:defRPr>
                </a:pPr>
                <a:endParaRPr lang="zh-TW"/>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numRef>
              <c:f>Sheet1!$B$1:$H$1</c:f>
              <c:numCache>
                <c:formatCode>General</c:formatCode>
                <c:ptCount val="7"/>
                <c:pt idx="0">
                  <c:v>2000</c:v>
                </c:pt>
                <c:pt idx="1">
                  <c:v>2001</c:v>
                </c:pt>
                <c:pt idx="2">
                  <c:v>2002</c:v>
                </c:pt>
                <c:pt idx="3">
                  <c:v>2003</c:v>
                </c:pt>
                <c:pt idx="4">
                  <c:v>2004</c:v>
                </c:pt>
                <c:pt idx="5">
                  <c:v>2005</c:v>
                </c:pt>
                <c:pt idx="6">
                  <c:v>2006</c:v>
                </c:pt>
              </c:numCache>
            </c:numRef>
          </c:cat>
          <c:val>
            <c:numRef>
              <c:f>Sheet1!$B$2:$H$2</c:f>
              <c:numCache>
                <c:formatCode>General</c:formatCode>
                <c:ptCount val="7"/>
                <c:pt idx="0">
                  <c:v>0.46500000000000002</c:v>
                </c:pt>
                <c:pt idx="1">
                  <c:v>0.13200000000000001</c:v>
                </c:pt>
                <c:pt idx="2">
                  <c:v>0.313</c:v>
                </c:pt>
                <c:pt idx="3">
                  <c:v>0.25</c:v>
                </c:pt>
                <c:pt idx="4">
                  <c:v>0.108</c:v>
                </c:pt>
                <c:pt idx="5">
                  <c:v>0.14299999999999999</c:v>
                </c:pt>
                <c:pt idx="6">
                  <c:v>0.59299999999999997</c:v>
                </c:pt>
              </c:numCache>
            </c:numRef>
          </c:val>
        </c:ser>
        <c:dLbls>
          <c:dLblPos val="outEnd"/>
          <c:showLegendKey val="0"/>
          <c:showVal val="1"/>
          <c:showCatName val="0"/>
          <c:showSerName val="0"/>
          <c:showPercent val="0"/>
          <c:showBubbleSize val="0"/>
        </c:dLbls>
        <c:gapWidth val="100"/>
        <c:axId val="264283888"/>
        <c:axId val="264284448"/>
      </c:barChart>
      <c:catAx>
        <c:axId val="264283888"/>
        <c:scaling>
          <c:orientation val="minMax"/>
        </c:scaling>
        <c:delete val="0"/>
        <c:axPos val="b"/>
        <c:numFmt formatCode="@" sourceLinked="0"/>
        <c:majorTickMark val="none"/>
        <c:minorTickMark val="none"/>
        <c:tickLblPos val="nextTo"/>
        <c:spPr>
          <a:ln w="29820">
            <a:solidFill>
              <a:srgbClr val="00FFFF"/>
            </a:solidFill>
            <a:prstDash val="solid"/>
          </a:ln>
        </c:spPr>
        <c:txPr>
          <a:bodyPr rot="0" vert="horz" anchor="b" anchorCtr="1"/>
          <a:lstStyle/>
          <a:p>
            <a:pPr>
              <a:defRPr sz="2000" b="0" i="0" u="none" strike="noStrike" baseline="0">
                <a:solidFill>
                  <a:srgbClr val="FFFFFF"/>
                </a:solidFill>
                <a:effectLst>
                  <a:outerShdw blurRad="38100" dist="38100" dir="2700000" algn="tl">
                    <a:srgbClr val="000000">
                      <a:alpha val="43137"/>
                    </a:srgbClr>
                  </a:outerShdw>
                </a:effectLst>
                <a:latin typeface="+mj-lt"/>
                <a:ea typeface="標楷體"/>
                <a:cs typeface="標楷體"/>
              </a:defRPr>
            </a:pPr>
            <a:endParaRPr lang="zh-TW"/>
          </a:p>
        </c:txPr>
        <c:crossAx val="264284448"/>
        <c:crossesAt val="0"/>
        <c:auto val="0"/>
        <c:lblAlgn val="ctr"/>
        <c:lblOffset val="100"/>
        <c:noMultiLvlLbl val="0"/>
      </c:catAx>
      <c:valAx>
        <c:axId val="264284448"/>
        <c:scaling>
          <c:orientation val="minMax"/>
          <c:max val="1"/>
          <c:min val="0"/>
        </c:scaling>
        <c:delete val="0"/>
        <c:axPos val="l"/>
        <c:majorGridlines>
          <c:spPr>
            <a:ln w="9940">
              <a:solidFill>
                <a:srgbClr val="C0C0C0"/>
              </a:solidFill>
              <a:prstDash val="solid"/>
            </a:ln>
          </c:spPr>
        </c:majorGridlines>
        <c:title>
          <c:tx>
            <c:rich>
              <a:bodyPr/>
              <a:lstStyle/>
              <a:p>
                <a:pPr>
                  <a:defRPr sz="2200" b="1"/>
                </a:pPr>
                <a:r>
                  <a:rPr lang="en-US" altLang="zh-TW" sz="2200" b="1" kern="1200" dirty="0" smtClean="0">
                    <a:solidFill>
                      <a:srgbClr val="FFFF00"/>
                    </a:solidFill>
                    <a:effectLst>
                      <a:outerShdw blurRad="38100" dist="38100" dir="2700000" algn="tl" rotWithShape="0">
                        <a:srgbClr val="000000">
                          <a:alpha val="43000"/>
                        </a:srgbClr>
                      </a:outerShdw>
                    </a:effectLst>
                    <a:latin typeface="Arial" panose="020B0604020202020204" pitchFamily="34" charset="0"/>
                    <a:ea typeface="新細明體" panose="02020500000000000000" pitchFamily="18" charset="-120"/>
                    <a:cs typeface="+mn-cs"/>
                  </a:rPr>
                  <a:t>% </a:t>
                </a:r>
                <a:r>
                  <a:rPr lang="en-US" altLang="zh-TW" sz="2200" b="1" i="1" kern="1200" dirty="0" smtClean="0">
                    <a:solidFill>
                      <a:srgbClr val="FFFF00"/>
                    </a:solidFill>
                    <a:effectLst>
                      <a:outerShdw blurRad="38100" dist="38100" dir="2700000" algn="tl" rotWithShape="0">
                        <a:srgbClr val="000000">
                          <a:alpha val="43000"/>
                        </a:srgbClr>
                      </a:outerShdw>
                    </a:effectLst>
                    <a:latin typeface="Arial" panose="020B0604020202020204" pitchFamily="34" charset="0"/>
                    <a:ea typeface="新細明體" panose="02020500000000000000" pitchFamily="18" charset="-120"/>
                    <a:cs typeface="+mn-cs"/>
                  </a:rPr>
                  <a:t>S. </a:t>
                </a:r>
                <a:r>
                  <a:rPr lang="en-US" altLang="zh-TW" sz="2200" b="1" i="1" kern="1200" dirty="0" err="1" smtClean="0">
                    <a:solidFill>
                      <a:srgbClr val="FFFF00"/>
                    </a:solidFill>
                    <a:effectLst>
                      <a:outerShdw blurRad="38100" dist="38100" dir="2700000" algn="tl" rotWithShape="0">
                        <a:srgbClr val="000000">
                          <a:alpha val="43000"/>
                        </a:srgbClr>
                      </a:outerShdw>
                    </a:effectLst>
                    <a:latin typeface="Arial" panose="020B0604020202020204" pitchFamily="34" charset="0"/>
                    <a:ea typeface="新細明體" panose="02020500000000000000" pitchFamily="18" charset="-120"/>
                    <a:cs typeface="+mn-cs"/>
                  </a:rPr>
                  <a:t>Schwazengrund</a:t>
                </a:r>
                <a:r>
                  <a:rPr lang="en-US" altLang="zh-TW" sz="2200" b="1" i="1" kern="1200" dirty="0" smtClean="0">
                    <a:solidFill>
                      <a:srgbClr val="FFFF00"/>
                    </a:solidFill>
                    <a:effectLst>
                      <a:outerShdw blurRad="38100" dist="38100" dir="2700000" algn="tl" rotWithShape="0">
                        <a:srgbClr val="000000">
                          <a:alpha val="43000"/>
                        </a:srgbClr>
                      </a:outerShdw>
                    </a:effectLst>
                    <a:latin typeface="Arial" panose="020B0604020202020204" pitchFamily="34" charset="0"/>
                    <a:ea typeface="新細明體" panose="02020500000000000000" pitchFamily="18" charset="-120"/>
                    <a:cs typeface="+mn-cs"/>
                  </a:rPr>
                  <a:t> </a:t>
                </a:r>
                <a:r>
                  <a:rPr lang="en-US" altLang="zh-TW" sz="2200" b="1" kern="1200" dirty="0" smtClean="0">
                    <a:solidFill>
                      <a:srgbClr val="FFFF00"/>
                    </a:solidFill>
                    <a:effectLst>
                      <a:outerShdw blurRad="38100" dist="38100" dir="2700000" algn="tl" rotWithShape="0">
                        <a:srgbClr val="000000">
                          <a:alpha val="43000"/>
                        </a:srgbClr>
                      </a:outerShdw>
                    </a:effectLst>
                    <a:latin typeface="Arial" panose="020B0604020202020204" pitchFamily="34" charset="0"/>
                    <a:ea typeface="新細明體" panose="02020500000000000000" pitchFamily="18" charset="-120"/>
                    <a:cs typeface="+mn-cs"/>
                  </a:rPr>
                  <a:t>(+)</a:t>
                </a:r>
                <a:endParaRPr lang="zh-TW" altLang="zh-TW" sz="2200" b="1" dirty="0">
                  <a:effectLst/>
                </a:endParaRPr>
              </a:p>
            </c:rich>
          </c:tx>
          <c:layout>
            <c:manualLayout>
              <c:xMode val="edge"/>
              <c:yMode val="edge"/>
              <c:x val="4.4839650584963253E-3"/>
              <c:y val="9.0197154019923717E-2"/>
            </c:manualLayout>
          </c:layout>
          <c:overlay val="0"/>
        </c:title>
        <c:numFmt formatCode="0.0%" sourceLinked="0"/>
        <c:majorTickMark val="none"/>
        <c:minorTickMark val="none"/>
        <c:tickLblPos val="nextTo"/>
        <c:spPr>
          <a:ln w="29820">
            <a:solidFill>
              <a:srgbClr val="00FFFF"/>
            </a:solidFill>
            <a:prstDash val="solid"/>
          </a:ln>
        </c:spPr>
        <c:txPr>
          <a:bodyPr rot="0" vert="horz"/>
          <a:lstStyle/>
          <a:p>
            <a:pPr>
              <a:defRPr sz="2000" b="0" i="0" u="none" strike="noStrike" baseline="0">
                <a:solidFill>
                  <a:srgbClr val="FFFFFF"/>
                </a:solidFill>
                <a:effectLst>
                  <a:outerShdw blurRad="38100" dist="38100" dir="2700000" algn="tl">
                    <a:srgbClr val="000000">
                      <a:alpha val="43137"/>
                    </a:srgbClr>
                  </a:outerShdw>
                </a:effectLst>
                <a:latin typeface="Arial"/>
                <a:ea typeface="Arial"/>
                <a:cs typeface="Arial"/>
              </a:defRPr>
            </a:pPr>
            <a:endParaRPr lang="zh-TW"/>
          </a:p>
        </c:txPr>
        <c:crossAx val="264283888"/>
        <c:crosses val="autoZero"/>
        <c:crossBetween val="between"/>
        <c:majorUnit val="0.1"/>
      </c:valAx>
      <c:spPr>
        <a:gradFill rotWithShape="0">
          <a:gsLst>
            <a:gs pos="0">
              <a:srgbClr xmlns:mc="http://schemas.openxmlformats.org/markup-compatibility/2006" xmlns:a14="http://schemas.microsoft.com/office/drawing/2010/main" val="000000" mc:Ignorable="a14" a14:legacySpreadsheetColorIndex="44">
                <a:gamma/>
                <a:shade val="6275"/>
                <a:invGamma/>
              </a:srgbClr>
            </a:gs>
            <a:gs pos="50000">
              <a:srgbClr xmlns:mc="http://schemas.openxmlformats.org/markup-compatibility/2006" xmlns:a14="http://schemas.microsoft.com/office/drawing/2010/main" val="99CCFF" mc:Ignorable="a14" a14:legacySpreadsheetColorIndex="44"/>
            </a:gs>
            <a:gs pos="100000">
              <a:srgbClr xmlns:mc="http://schemas.openxmlformats.org/markup-compatibility/2006" xmlns:a14="http://schemas.microsoft.com/office/drawing/2010/main" val="000000" mc:Ignorable="a14" a14:legacySpreadsheetColorIndex="44">
                <a:gamma/>
                <a:shade val="6275"/>
                <a:invGamma/>
              </a:srgbClr>
            </a:gs>
          </a:gsLst>
          <a:lin ang="5400000" scaled="1"/>
        </a:gradFill>
        <a:ln w="29820">
          <a:solidFill>
            <a:srgbClr val="00FFFF"/>
          </a:solidFill>
          <a:prstDash val="solid"/>
        </a:ln>
      </c:spPr>
    </c:plotArea>
    <c:plotVisOnly val="1"/>
    <c:dispBlanksAs val="span"/>
    <c:showDLblsOverMax val="0"/>
  </c:chart>
  <c:spPr>
    <a:noFill/>
    <a:ln>
      <a:noFill/>
    </a:ln>
  </c:spPr>
  <c:txPr>
    <a:bodyPr/>
    <a:lstStyle/>
    <a:p>
      <a:pPr>
        <a:defRPr sz="1957" b="1" i="0" u="none" strike="noStrike" baseline="0">
          <a:solidFill>
            <a:schemeClr val="tx1"/>
          </a:solidFill>
          <a:latin typeface="Times New Roman"/>
          <a:ea typeface="Times New Roman"/>
          <a:cs typeface="Times New Roman"/>
        </a:defRPr>
      </a:pPr>
      <a:endParaRPr lang="zh-TW"/>
    </a:p>
  </c:txPr>
  <c:externalData r:id="rId1">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c:date1904 val="0"/>
  <c:lang val="zh-TW"/>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8748953026965756"/>
          <c:y val="2.5001979582674055E-2"/>
          <c:w val="0.779715327539238"/>
          <c:h val="0.90108633573629815"/>
        </c:manualLayout>
      </c:layout>
      <c:barChart>
        <c:barDir val="bar"/>
        <c:grouping val="clustered"/>
        <c:varyColors val="0"/>
        <c:ser>
          <c:idx val="0"/>
          <c:order val="0"/>
          <c:tx>
            <c:strRef>
              <c:f>Sheet1!$A$2</c:f>
              <c:strCache>
                <c:ptCount val="1"/>
                <c:pt idx="0">
                  <c:v>Honey</c:v>
                </c:pt>
              </c:strCache>
            </c:strRef>
          </c:tx>
          <c:spPr>
            <a:solidFill>
              <a:srgbClr val="FF99CC"/>
            </a:solidFill>
            <a:ln w="9940">
              <a:noFill/>
              <a:prstDash val="solid"/>
            </a:ln>
            <a:effectLst/>
            <a:scene3d>
              <a:camera prst="orthographicFront"/>
              <a:lightRig rig="threePt" dir="t"/>
            </a:scene3d>
            <a:sp3d>
              <a:bevelT prst="coolSlant"/>
            </a:sp3d>
          </c:spPr>
          <c:invertIfNegative val="0"/>
          <c:dLbls>
            <c:numFmt formatCode="0.0%" sourceLinked="0"/>
            <c:spPr>
              <a:noFill/>
              <a:ln>
                <a:noFill/>
              </a:ln>
              <a:effectLst/>
            </c:spPr>
            <c:txPr>
              <a:bodyPr wrap="square" lIns="38100" tIns="19050" rIns="38100" bIns="19050" anchor="ctr">
                <a:spAutoFit/>
              </a:bodyPr>
              <a:lstStyle/>
              <a:p>
                <a:pPr>
                  <a:defRPr sz="1800" b="0">
                    <a:solidFill>
                      <a:schemeClr val="bg1"/>
                    </a:solidFill>
                    <a:effectLst>
                      <a:outerShdw blurRad="38100" dist="38100" dir="2700000" algn="tl">
                        <a:srgbClr val="000000">
                          <a:alpha val="43137"/>
                        </a:srgbClr>
                      </a:outerShdw>
                    </a:effectLst>
                    <a:latin typeface="+mj-lt"/>
                  </a:defRPr>
                </a:pPr>
                <a:endParaRPr lang="zh-TW"/>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Sheet1!$B$1:$G$1</c:f>
              <c:strCache>
                <c:ptCount val="6"/>
                <c:pt idx="0">
                  <c:v>Ceftriaxone</c:v>
                </c:pt>
                <c:pt idx="1">
                  <c:v>Ciprofloxacin</c:v>
                </c:pt>
                <c:pt idx="2">
                  <c:v>Gentamicin</c:v>
                </c:pt>
                <c:pt idx="3">
                  <c:v>SXT</c:v>
                </c:pt>
                <c:pt idx="4">
                  <c:v>Ampicillin</c:v>
                </c:pt>
                <c:pt idx="5">
                  <c:v>Chloramphenicol</c:v>
                </c:pt>
              </c:strCache>
            </c:strRef>
          </c:cat>
          <c:val>
            <c:numRef>
              <c:f>Sheet1!$B$2:$G$2</c:f>
              <c:numCache>
                <c:formatCode>General</c:formatCode>
                <c:ptCount val="6"/>
                <c:pt idx="0">
                  <c:v>3.0000000000000001E-3</c:v>
                </c:pt>
                <c:pt idx="1">
                  <c:v>0.02</c:v>
                </c:pt>
                <c:pt idx="2">
                  <c:v>0.26900000000000002</c:v>
                </c:pt>
                <c:pt idx="3">
                  <c:v>0.46100000000000002</c:v>
                </c:pt>
                <c:pt idx="4">
                  <c:v>0.60499999999999998</c:v>
                </c:pt>
                <c:pt idx="5">
                  <c:v>0.66</c:v>
                </c:pt>
              </c:numCache>
            </c:numRef>
          </c:val>
        </c:ser>
        <c:dLbls>
          <c:dLblPos val="outEnd"/>
          <c:showLegendKey val="0"/>
          <c:showVal val="1"/>
          <c:showCatName val="0"/>
          <c:showSerName val="0"/>
          <c:showPercent val="0"/>
          <c:showBubbleSize val="0"/>
        </c:dLbls>
        <c:gapWidth val="100"/>
        <c:axId val="264287248"/>
        <c:axId val="264287808"/>
      </c:barChart>
      <c:catAx>
        <c:axId val="264287248"/>
        <c:scaling>
          <c:orientation val="minMax"/>
        </c:scaling>
        <c:delete val="0"/>
        <c:axPos val="l"/>
        <c:numFmt formatCode="@" sourceLinked="0"/>
        <c:majorTickMark val="none"/>
        <c:minorTickMark val="none"/>
        <c:tickLblPos val="nextTo"/>
        <c:spPr>
          <a:ln w="29820">
            <a:solidFill>
              <a:srgbClr val="00FFFF"/>
            </a:solidFill>
            <a:prstDash val="solid"/>
          </a:ln>
        </c:spPr>
        <c:txPr>
          <a:bodyPr rot="0" vert="horz" anchor="b" anchorCtr="1"/>
          <a:lstStyle/>
          <a:p>
            <a:pPr>
              <a:defRPr sz="1800" b="0" i="0" u="none" strike="noStrike" baseline="0">
                <a:solidFill>
                  <a:srgbClr val="FFFFFF"/>
                </a:solidFill>
                <a:effectLst>
                  <a:outerShdw blurRad="38100" dist="38100" dir="2700000" algn="tl">
                    <a:srgbClr val="000000">
                      <a:alpha val="43137"/>
                    </a:srgbClr>
                  </a:outerShdw>
                </a:effectLst>
                <a:latin typeface="+mj-lt"/>
                <a:ea typeface="標楷體"/>
                <a:cs typeface="標楷體"/>
              </a:defRPr>
            </a:pPr>
            <a:endParaRPr lang="zh-TW"/>
          </a:p>
        </c:txPr>
        <c:crossAx val="264287808"/>
        <c:crossesAt val="0"/>
        <c:auto val="0"/>
        <c:lblAlgn val="ctr"/>
        <c:lblOffset val="100"/>
        <c:noMultiLvlLbl val="0"/>
      </c:catAx>
      <c:valAx>
        <c:axId val="264287808"/>
        <c:scaling>
          <c:orientation val="minMax"/>
          <c:max val="1"/>
          <c:min val="0"/>
        </c:scaling>
        <c:delete val="0"/>
        <c:axPos val="b"/>
        <c:majorGridlines>
          <c:spPr>
            <a:ln w="9940">
              <a:solidFill>
                <a:srgbClr val="C0C0C0"/>
              </a:solidFill>
              <a:prstDash val="solid"/>
            </a:ln>
          </c:spPr>
        </c:majorGridlines>
        <c:numFmt formatCode="0.0%" sourceLinked="0"/>
        <c:majorTickMark val="none"/>
        <c:minorTickMark val="none"/>
        <c:tickLblPos val="nextTo"/>
        <c:spPr>
          <a:ln w="29820">
            <a:solidFill>
              <a:srgbClr val="00FFFF"/>
            </a:solidFill>
            <a:prstDash val="solid"/>
          </a:ln>
        </c:spPr>
        <c:txPr>
          <a:bodyPr rot="0" vert="horz"/>
          <a:lstStyle/>
          <a:p>
            <a:pPr>
              <a:defRPr sz="1400" b="0" i="0" u="none" strike="noStrike" baseline="0">
                <a:solidFill>
                  <a:srgbClr val="FFFFFF"/>
                </a:solidFill>
                <a:effectLst>
                  <a:outerShdw blurRad="38100" dist="38100" dir="2700000" algn="tl">
                    <a:srgbClr val="000000">
                      <a:alpha val="43137"/>
                    </a:srgbClr>
                  </a:outerShdw>
                </a:effectLst>
                <a:latin typeface="Arial"/>
                <a:ea typeface="Arial"/>
                <a:cs typeface="Arial"/>
              </a:defRPr>
            </a:pPr>
            <a:endParaRPr lang="zh-TW"/>
          </a:p>
        </c:txPr>
        <c:crossAx val="264287248"/>
        <c:crosses val="autoZero"/>
        <c:crossBetween val="between"/>
        <c:majorUnit val="0.1"/>
      </c:valAx>
      <c:spPr>
        <a:gradFill rotWithShape="0">
          <a:gsLst>
            <a:gs pos="0">
              <a:srgbClr xmlns:mc="http://schemas.openxmlformats.org/markup-compatibility/2006" xmlns:a14="http://schemas.microsoft.com/office/drawing/2010/main" val="000000" mc:Ignorable="a14" a14:legacySpreadsheetColorIndex="44">
                <a:gamma/>
                <a:shade val="6275"/>
                <a:invGamma/>
              </a:srgbClr>
            </a:gs>
            <a:gs pos="50000">
              <a:srgbClr xmlns:mc="http://schemas.openxmlformats.org/markup-compatibility/2006" xmlns:a14="http://schemas.microsoft.com/office/drawing/2010/main" val="99CCFF" mc:Ignorable="a14" a14:legacySpreadsheetColorIndex="44"/>
            </a:gs>
            <a:gs pos="100000">
              <a:srgbClr xmlns:mc="http://schemas.openxmlformats.org/markup-compatibility/2006" xmlns:a14="http://schemas.microsoft.com/office/drawing/2010/main" val="000000" mc:Ignorable="a14" a14:legacySpreadsheetColorIndex="44">
                <a:gamma/>
                <a:shade val="6275"/>
                <a:invGamma/>
              </a:srgbClr>
            </a:gs>
          </a:gsLst>
          <a:lin ang="5400000" scaled="1"/>
        </a:gradFill>
        <a:ln w="29820">
          <a:solidFill>
            <a:srgbClr val="00FFFF"/>
          </a:solidFill>
          <a:prstDash val="solid"/>
        </a:ln>
      </c:spPr>
    </c:plotArea>
    <c:plotVisOnly val="1"/>
    <c:dispBlanksAs val="span"/>
    <c:showDLblsOverMax val="0"/>
  </c:chart>
  <c:spPr>
    <a:noFill/>
    <a:ln>
      <a:noFill/>
    </a:ln>
  </c:spPr>
  <c:txPr>
    <a:bodyPr/>
    <a:lstStyle/>
    <a:p>
      <a:pPr>
        <a:defRPr sz="1957" b="1" i="0" u="none" strike="noStrike" baseline="0">
          <a:solidFill>
            <a:schemeClr val="tx1"/>
          </a:solidFill>
          <a:latin typeface="Times New Roman"/>
          <a:ea typeface="Times New Roman"/>
          <a:cs typeface="Times New Roman"/>
        </a:defRPr>
      </a:pPr>
      <a:endParaRPr lang="zh-TW"/>
    </a:p>
  </c:txPr>
  <c:externalData r:id="rId1">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c:date1904 val="0"/>
  <c:lang val="zh-TW"/>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8748953026965756"/>
          <c:y val="2.5001979582674055E-2"/>
          <c:w val="0.779715327539238"/>
          <c:h val="0.90108633573629815"/>
        </c:manualLayout>
      </c:layout>
      <c:barChart>
        <c:barDir val="bar"/>
        <c:grouping val="clustered"/>
        <c:varyColors val="0"/>
        <c:ser>
          <c:idx val="0"/>
          <c:order val="0"/>
          <c:tx>
            <c:strRef>
              <c:f>Sheet1!$A$2</c:f>
              <c:strCache>
                <c:ptCount val="1"/>
                <c:pt idx="0">
                  <c:v>Honey</c:v>
                </c:pt>
              </c:strCache>
            </c:strRef>
          </c:tx>
          <c:spPr>
            <a:solidFill>
              <a:srgbClr val="FF99CC"/>
            </a:solidFill>
            <a:ln w="9940">
              <a:noFill/>
              <a:prstDash val="solid"/>
            </a:ln>
            <a:effectLst/>
            <a:scene3d>
              <a:camera prst="orthographicFront"/>
              <a:lightRig rig="threePt" dir="t"/>
            </a:scene3d>
            <a:sp3d>
              <a:bevelT prst="coolSlant"/>
            </a:sp3d>
          </c:spPr>
          <c:invertIfNegative val="0"/>
          <c:dLbls>
            <c:numFmt formatCode="0.0%" sourceLinked="0"/>
            <c:spPr>
              <a:noFill/>
              <a:ln>
                <a:noFill/>
              </a:ln>
              <a:effectLst/>
            </c:spPr>
            <c:txPr>
              <a:bodyPr wrap="square" lIns="38100" tIns="19050" rIns="38100" bIns="19050" anchor="ctr">
                <a:spAutoFit/>
              </a:bodyPr>
              <a:lstStyle/>
              <a:p>
                <a:pPr>
                  <a:defRPr sz="2000" b="1">
                    <a:solidFill>
                      <a:schemeClr val="bg1"/>
                    </a:solidFill>
                    <a:effectLst>
                      <a:outerShdw blurRad="38100" dist="38100" dir="2700000" algn="tl">
                        <a:srgbClr val="000000">
                          <a:alpha val="43137"/>
                        </a:srgbClr>
                      </a:outerShdw>
                    </a:effectLst>
                    <a:latin typeface="+mj-lt"/>
                  </a:defRPr>
                </a:pPr>
                <a:endParaRPr lang="zh-TW"/>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Sheet1!$B$1:$G$1</c:f>
              <c:strCache>
                <c:ptCount val="6"/>
                <c:pt idx="0">
                  <c:v>Cefotaxime</c:v>
                </c:pt>
                <c:pt idx="1">
                  <c:v>Ciprofloxacin</c:v>
                </c:pt>
                <c:pt idx="2">
                  <c:v>Gentamicin</c:v>
                </c:pt>
                <c:pt idx="3">
                  <c:v>SXT</c:v>
                </c:pt>
                <c:pt idx="4">
                  <c:v>Ampicillin</c:v>
                </c:pt>
                <c:pt idx="5">
                  <c:v>Tetracyclines</c:v>
                </c:pt>
              </c:strCache>
            </c:strRef>
          </c:cat>
          <c:val>
            <c:numRef>
              <c:f>Sheet1!$B$2:$G$2</c:f>
              <c:numCache>
                <c:formatCode>General</c:formatCode>
                <c:ptCount val="6"/>
                <c:pt idx="0">
                  <c:v>0</c:v>
                </c:pt>
                <c:pt idx="1">
                  <c:v>0</c:v>
                </c:pt>
                <c:pt idx="2">
                  <c:v>0</c:v>
                </c:pt>
                <c:pt idx="3">
                  <c:v>2.8000000000000001E-2</c:v>
                </c:pt>
                <c:pt idx="4">
                  <c:v>2.8000000000000001E-2</c:v>
                </c:pt>
                <c:pt idx="5">
                  <c:v>2.8000000000000001E-2</c:v>
                </c:pt>
              </c:numCache>
            </c:numRef>
          </c:val>
        </c:ser>
        <c:dLbls>
          <c:dLblPos val="outEnd"/>
          <c:showLegendKey val="0"/>
          <c:showVal val="1"/>
          <c:showCatName val="0"/>
          <c:showSerName val="0"/>
          <c:showPercent val="0"/>
          <c:showBubbleSize val="0"/>
        </c:dLbls>
        <c:gapWidth val="100"/>
        <c:axId val="264290608"/>
        <c:axId val="264290048"/>
      </c:barChart>
      <c:catAx>
        <c:axId val="264290608"/>
        <c:scaling>
          <c:orientation val="minMax"/>
        </c:scaling>
        <c:delete val="0"/>
        <c:axPos val="l"/>
        <c:numFmt formatCode="@" sourceLinked="0"/>
        <c:majorTickMark val="none"/>
        <c:minorTickMark val="none"/>
        <c:tickLblPos val="nextTo"/>
        <c:spPr>
          <a:ln w="29820">
            <a:solidFill>
              <a:srgbClr val="00FFFF"/>
            </a:solidFill>
            <a:prstDash val="solid"/>
          </a:ln>
        </c:spPr>
        <c:txPr>
          <a:bodyPr rot="0" vert="horz" anchor="b" anchorCtr="1"/>
          <a:lstStyle/>
          <a:p>
            <a:pPr>
              <a:defRPr sz="1800" b="0" i="0" u="none" strike="noStrike" baseline="0">
                <a:solidFill>
                  <a:srgbClr val="FFFFFF"/>
                </a:solidFill>
                <a:effectLst>
                  <a:outerShdw blurRad="38100" dist="38100" dir="2700000" algn="tl">
                    <a:srgbClr val="000000">
                      <a:alpha val="43137"/>
                    </a:srgbClr>
                  </a:outerShdw>
                </a:effectLst>
                <a:latin typeface="+mj-lt"/>
                <a:ea typeface="標楷體"/>
                <a:cs typeface="標楷體"/>
              </a:defRPr>
            </a:pPr>
            <a:endParaRPr lang="zh-TW"/>
          </a:p>
        </c:txPr>
        <c:crossAx val="264290048"/>
        <c:crossesAt val="0"/>
        <c:auto val="0"/>
        <c:lblAlgn val="ctr"/>
        <c:lblOffset val="100"/>
        <c:noMultiLvlLbl val="0"/>
      </c:catAx>
      <c:valAx>
        <c:axId val="264290048"/>
        <c:scaling>
          <c:orientation val="minMax"/>
          <c:max val="1"/>
          <c:min val="0"/>
        </c:scaling>
        <c:delete val="0"/>
        <c:axPos val="b"/>
        <c:majorGridlines>
          <c:spPr>
            <a:ln w="9940">
              <a:solidFill>
                <a:srgbClr val="C0C0C0"/>
              </a:solidFill>
              <a:prstDash val="solid"/>
            </a:ln>
          </c:spPr>
        </c:majorGridlines>
        <c:numFmt formatCode="0.0%" sourceLinked="0"/>
        <c:majorTickMark val="none"/>
        <c:minorTickMark val="none"/>
        <c:tickLblPos val="nextTo"/>
        <c:spPr>
          <a:ln w="29820">
            <a:solidFill>
              <a:srgbClr val="00FFFF"/>
            </a:solidFill>
            <a:prstDash val="solid"/>
          </a:ln>
        </c:spPr>
        <c:txPr>
          <a:bodyPr rot="0" vert="horz"/>
          <a:lstStyle/>
          <a:p>
            <a:pPr>
              <a:defRPr sz="1400" b="0" i="0" u="none" strike="noStrike" baseline="0">
                <a:solidFill>
                  <a:srgbClr val="FFFFFF"/>
                </a:solidFill>
                <a:effectLst>
                  <a:outerShdw blurRad="38100" dist="38100" dir="2700000" algn="tl">
                    <a:srgbClr val="000000">
                      <a:alpha val="43137"/>
                    </a:srgbClr>
                  </a:outerShdw>
                </a:effectLst>
                <a:latin typeface="Arial"/>
                <a:ea typeface="Arial"/>
                <a:cs typeface="Arial"/>
              </a:defRPr>
            </a:pPr>
            <a:endParaRPr lang="zh-TW"/>
          </a:p>
        </c:txPr>
        <c:crossAx val="264290608"/>
        <c:crosses val="autoZero"/>
        <c:crossBetween val="between"/>
        <c:majorUnit val="0.1"/>
      </c:valAx>
      <c:spPr>
        <a:gradFill rotWithShape="0">
          <a:gsLst>
            <a:gs pos="0">
              <a:srgbClr xmlns:mc="http://schemas.openxmlformats.org/markup-compatibility/2006" xmlns:a14="http://schemas.microsoft.com/office/drawing/2010/main" val="000000" mc:Ignorable="a14" a14:legacySpreadsheetColorIndex="44">
                <a:gamma/>
                <a:shade val="6275"/>
                <a:invGamma/>
              </a:srgbClr>
            </a:gs>
            <a:gs pos="50000">
              <a:srgbClr xmlns:mc="http://schemas.openxmlformats.org/markup-compatibility/2006" xmlns:a14="http://schemas.microsoft.com/office/drawing/2010/main" val="99CCFF" mc:Ignorable="a14" a14:legacySpreadsheetColorIndex="44"/>
            </a:gs>
            <a:gs pos="100000">
              <a:srgbClr xmlns:mc="http://schemas.openxmlformats.org/markup-compatibility/2006" xmlns:a14="http://schemas.microsoft.com/office/drawing/2010/main" val="000000" mc:Ignorable="a14" a14:legacySpreadsheetColorIndex="44">
                <a:gamma/>
                <a:shade val="6275"/>
                <a:invGamma/>
              </a:srgbClr>
            </a:gs>
          </a:gsLst>
          <a:lin ang="5400000" scaled="1"/>
        </a:gradFill>
        <a:ln w="29820">
          <a:solidFill>
            <a:srgbClr val="00FFFF"/>
          </a:solidFill>
          <a:prstDash val="solid"/>
        </a:ln>
      </c:spPr>
    </c:plotArea>
    <c:plotVisOnly val="1"/>
    <c:dispBlanksAs val="span"/>
    <c:showDLblsOverMax val="0"/>
  </c:chart>
  <c:spPr>
    <a:noFill/>
    <a:ln>
      <a:noFill/>
    </a:ln>
  </c:spPr>
  <c:txPr>
    <a:bodyPr/>
    <a:lstStyle/>
    <a:p>
      <a:pPr>
        <a:defRPr sz="1957" b="1" i="0" u="none" strike="noStrike" baseline="0">
          <a:solidFill>
            <a:schemeClr val="tx1"/>
          </a:solidFill>
          <a:latin typeface="Times New Roman"/>
          <a:ea typeface="Times New Roman"/>
          <a:cs typeface="Times New Roman"/>
        </a:defRPr>
      </a:pPr>
      <a:endParaRPr lang="zh-TW"/>
    </a:p>
  </c:txPr>
  <c:externalData r:id="rId1">
    <c:autoUpdate val="0"/>
  </c:externalData>
</c:chartSpace>
</file>

<file path=ppt/charts/chart13.xml><?xml version="1.0" encoding="utf-8"?>
<c:chartSpace xmlns:c="http://schemas.openxmlformats.org/drawingml/2006/chart" xmlns:a="http://schemas.openxmlformats.org/drawingml/2006/main" xmlns:r="http://schemas.openxmlformats.org/officeDocument/2006/relationships">
  <c:date1904 val="0"/>
  <c:lang val="zh-TW"/>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4944125793932497"/>
          <c:y val="5.7348548937703893E-2"/>
          <c:w val="0.83912686725957009"/>
          <c:h val="0.76894389995518031"/>
        </c:manualLayout>
      </c:layout>
      <c:lineChart>
        <c:grouping val="standard"/>
        <c:varyColors val="0"/>
        <c:ser>
          <c:idx val="0"/>
          <c:order val="0"/>
          <c:tx>
            <c:strRef>
              <c:f>工作表1!$A$2</c:f>
              <c:strCache>
                <c:ptCount val="1"/>
                <c:pt idx="0">
                  <c:v>Ampicillin</c:v>
                </c:pt>
              </c:strCache>
            </c:strRef>
          </c:tx>
          <c:spPr>
            <a:ln w="38100" cap="rnd">
              <a:solidFill>
                <a:srgbClr val="002060"/>
              </a:solidFill>
              <a:prstDash val="solid"/>
              <a:round/>
            </a:ln>
            <a:effectLst/>
          </c:spPr>
          <c:marker>
            <c:symbol val="circle"/>
            <c:size val="10"/>
            <c:spPr>
              <a:solidFill>
                <a:srgbClr val="00B0F0"/>
              </a:solidFill>
              <a:ln w="25400">
                <a:solidFill>
                  <a:srgbClr val="002060"/>
                </a:solidFill>
              </a:ln>
              <a:effectLst/>
            </c:spPr>
          </c:marker>
          <c:cat>
            <c:strRef>
              <c:f>工作表1!$B$1:$H$1</c:f>
              <c:strCache>
                <c:ptCount val="7"/>
                <c:pt idx="0">
                  <c:v>2000</c:v>
                </c:pt>
                <c:pt idx="1">
                  <c:v>2001</c:v>
                </c:pt>
                <c:pt idx="2">
                  <c:v>2002</c:v>
                </c:pt>
                <c:pt idx="3">
                  <c:v>2003</c:v>
                </c:pt>
                <c:pt idx="4">
                  <c:v>2004</c:v>
                </c:pt>
                <c:pt idx="5">
                  <c:v>2005</c:v>
                </c:pt>
                <c:pt idx="6">
                  <c:v>2006</c:v>
                </c:pt>
              </c:strCache>
            </c:strRef>
          </c:cat>
          <c:val>
            <c:numRef>
              <c:f>工作表1!$B$2:$H$2</c:f>
              <c:numCache>
                <c:formatCode>General</c:formatCode>
                <c:ptCount val="7"/>
                <c:pt idx="0">
                  <c:v>0.83799999999999997</c:v>
                </c:pt>
                <c:pt idx="1">
                  <c:v>0.93300000000000005</c:v>
                </c:pt>
                <c:pt idx="2">
                  <c:v>0.875</c:v>
                </c:pt>
                <c:pt idx="3">
                  <c:v>0.78600000000000003</c:v>
                </c:pt>
                <c:pt idx="4">
                  <c:v>0.71399999999999997</c:v>
                </c:pt>
                <c:pt idx="5">
                  <c:v>0.76900000000000002</c:v>
                </c:pt>
                <c:pt idx="6">
                  <c:v>0.84699999999999998</c:v>
                </c:pt>
              </c:numCache>
            </c:numRef>
          </c:val>
          <c:smooth val="0"/>
        </c:ser>
        <c:ser>
          <c:idx val="1"/>
          <c:order val="1"/>
          <c:tx>
            <c:strRef>
              <c:f>工作表1!$A$3</c:f>
              <c:strCache>
                <c:ptCount val="1"/>
                <c:pt idx="0">
                  <c:v>Cephalothin</c:v>
                </c:pt>
              </c:strCache>
            </c:strRef>
          </c:tx>
          <c:spPr>
            <a:ln w="38100" cap="rnd">
              <a:solidFill>
                <a:srgbClr val="C00000"/>
              </a:solidFill>
              <a:round/>
            </a:ln>
            <a:effectLst/>
          </c:spPr>
          <c:marker>
            <c:symbol val="circle"/>
            <c:size val="10"/>
            <c:spPr>
              <a:solidFill>
                <a:srgbClr val="FFC000"/>
              </a:solidFill>
              <a:ln w="9525">
                <a:solidFill>
                  <a:srgbClr val="C00000">
                    <a:alpha val="99000"/>
                  </a:srgbClr>
                </a:solidFill>
              </a:ln>
              <a:effectLst/>
            </c:spPr>
          </c:marker>
          <c:cat>
            <c:strRef>
              <c:f>工作表1!$B$1:$H$1</c:f>
              <c:strCache>
                <c:ptCount val="7"/>
                <c:pt idx="0">
                  <c:v>2000</c:v>
                </c:pt>
                <c:pt idx="1">
                  <c:v>2001</c:v>
                </c:pt>
                <c:pt idx="2">
                  <c:v>2002</c:v>
                </c:pt>
                <c:pt idx="3">
                  <c:v>2003</c:v>
                </c:pt>
                <c:pt idx="4">
                  <c:v>2004</c:v>
                </c:pt>
                <c:pt idx="5">
                  <c:v>2005</c:v>
                </c:pt>
                <c:pt idx="6">
                  <c:v>2006</c:v>
                </c:pt>
              </c:strCache>
            </c:strRef>
          </c:cat>
          <c:val>
            <c:numRef>
              <c:f>工作表1!$B$3:$H$3</c:f>
              <c:numCache>
                <c:formatCode>General</c:formatCode>
                <c:ptCount val="7"/>
                <c:pt idx="0">
                  <c:v>0.47299999999999998</c:v>
                </c:pt>
                <c:pt idx="1">
                  <c:v>0.53300000000000003</c:v>
                </c:pt>
                <c:pt idx="2">
                  <c:v>0.75</c:v>
                </c:pt>
                <c:pt idx="3">
                  <c:v>0.57099999999999995</c:v>
                </c:pt>
                <c:pt idx="4">
                  <c:v>0</c:v>
                </c:pt>
                <c:pt idx="5">
                  <c:v>0</c:v>
                </c:pt>
                <c:pt idx="6">
                  <c:v>1.7000000000000001E-2</c:v>
                </c:pt>
              </c:numCache>
            </c:numRef>
          </c:val>
          <c:smooth val="0"/>
        </c:ser>
        <c:ser>
          <c:idx val="2"/>
          <c:order val="2"/>
          <c:tx>
            <c:strRef>
              <c:f>工作表1!$A$4</c:f>
              <c:strCache>
                <c:ptCount val="1"/>
                <c:pt idx="0">
                  <c:v>Gentamycin</c:v>
                </c:pt>
              </c:strCache>
            </c:strRef>
          </c:tx>
          <c:spPr>
            <a:ln w="38100" cap="rnd">
              <a:solidFill>
                <a:srgbClr val="66FF33"/>
              </a:solidFill>
              <a:round/>
            </a:ln>
            <a:effectLst>
              <a:outerShdw blurRad="12700" dist="12700" dir="2700000" algn="tl" rotWithShape="0">
                <a:prstClr val="black">
                  <a:alpha val="40000"/>
                </a:prstClr>
              </a:outerShdw>
            </a:effectLst>
          </c:spPr>
          <c:marker>
            <c:symbol val="circle"/>
            <c:size val="10"/>
            <c:spPr>
              <a:solidFill>
                <a:srgbClr val="7FFF00"/>
              </a:solidFill>
              <a:ln w="12700">
                <a:solidFill>
                  <a:srgbClr val="008000"/>
                </a:solidFill>
              </a:ln>
              <a:effectLst>
                <a:outerShdw blurRad="12700" dist="12700" dir="2700000" algn="tl" rotWithShape="0">
                  <a:prstClr val="black">
                    <a:alpha val="40000"/>
                  </a:prstClr>
                </a:outerShdw>
              </a:effectLst>
            </c:spPr>
          </c:marker>
          <c:cat>
            <c:strRef>
              <c:f>工作表1!$B$1:$H$1</c:f>
              <c:strCache>
                <c:ptCount val="7"/>
                <c:pt idx="0">
                  <c:v>2000</c:v>
                </c:pt>
                <c:pt idx="1">
                  <c:v>2001</c:v>
                </c:pt>
                <c:pt idx="2">
                  <c:v>2002</c:v>
                </c:pt>
                <c:pt idx="3">
                  <c:v>2003</c:v>
                </c:pt>
                <c:pt idx="4">
                  <c:v>2004</c:v>
                </c:pt>
                <c:pt idx="5">
                  <c:v>2005</c:v>
                </c:pt>
                <c:pt idx="6">
                  <c:v>2006</c:v>
                </c:pt>
              </c:strCache>
            </c:strRef>
          </c:cat>
          <c:val>
            <c:numRef>
              <c:f>工作表1!$B$4:$H$4</c:f>
              <c:numCache>
                <c:formatCode>General</c:formatCode>
                <c:ptCount val="7"/>
                <c:pt idx="0">
                  <c:v>0.878</c:v>
                </c:pt>
                <c:pt idx="1">
                  <c:v>0.9</c:v>
                </c:pt>
                <c:pt idx="2">
                  <c:v>0.70799999999999996</c:v>
                </c:pt>
                <c:pt idx="3">
                  <c:v>0.78600000000000003</c:v>
                </c:pt>
                <c:pt idx="4">
                  <c:v>0.42899999999999999</c:v>
                </c:pt>
                <c:pt idx="5">
                  <c:v>0.61499999999999999</c:v>
                </c:pt>
                <c:pt idx="6">
                  <c:v>0.28799999999999998</c:v>
                </c:pt>
              </c:numCache>
            </c:numRef>
          </c:val>
          <c:smooth val="0"/>
        </c:ser>
        <c:ser>
          <c:idx val="3"/>
          <c:order val="3"/>
          <c:tx>
            <c:strRef>
              <c:f>工作表1!$A$5</c:f>
              <c:strCache>
                <c:ptCount val="1"/>
                <c:pt idx="0">
                  <c:v>Tetracycline</c:v>
                </c:pt>
              </c:strCache>
            </c:strRef>
          </c:tx>
          <c:spPr>
            <a:ln w="50800" cap="rnd">
              <a:solidFill>
                <a:srgbClr val="FF0000"/>
              </a:solidFill>
              <a:round/>
            </a:ln>
            <a:effectLst/>
          </c:spPr>
          <c:marker>
            <c:symbol val="circle"/>
            <c:size val="10"/>
            <c:spPr>
              <a:solidFill>
                <a:srgbClr val="FF66FF"/>
              </a:solidFill>
              <a:ln w="9525">
                <a:solidFill>
                  <a:srgbClr val="FF0000"/>
                </a:solidFill>
              </a:ln>
              <a:effectLst/>
            </c:spPr>
          </c:marker>
          <c:cat>
            <c:strRef>
              <c:f>工作表1!$B$1:$H$1</c:f>
              <c:strCache>
                <c:ptCount val="7"/>
                <c:pt idx="0">
                  <c:v>2000</c:v>
                </c:pt>
                <c:pt idx="1">
                  <c:v>2001</c:v>
                </c:pt>
                <c:pt idx="2">
                  <c:v>2002</c:v>
                </c:pt>
                <c:pt idx="3">
                  <c:v>2003</c:v>
                </c:pt>
                <c:pt idx="4">
                  <c:v>2004</c:v>
                </c:pt>
                <c:pt idx="5">
                  <c:v>2005</c:v>
                </c:pt>
                <c:pt idx="6">
                  <c:v>2006</c:v>
                </c:pt>
              </c:strCache>
            </c:strRef>
          </c:cat>
          <c:val>
            <c:numRef>
              <c:f>工作表1!$B$5:$H$5</c:f>
              <c:numCache>
                <c:formatCode>General</c:formatCode>
                <c:ptCount val="7"/>
                <c:pt idx="0">
                  <c:v>1</c:v>
                </c:pt>
                <c:pt idx="1">
                  <c:v>0.96699999999999997</c:v>
                </c:pt>
                <c:pt idx="2">
                  <c:v>1</c:v>
                </c:pt>
                <c:pt idx="3">
                  <c:v>1</c:v>
                </c:pt>
                <c:pt idx="4">
                  <c:v>1</c:v>
                </c:pt>
                <c:pt idx="5">
                  <c:v>1</c:v>
                </c:pt>
                <c:pt idx="6">
                  <c:v>1</c:v>
                </c:pt>
              </c:numCache>
            </c:numRef>
          </c:val>
          <c:smooth val="0"/>
        </c:ser>
        <c:ser>
          <c:idx val="4"/>
          <c:order val="4"/>
          <c:tx>
            <c:strRef>
              <c:f>工作表1!$A$6</c:f>
              <c:strCache>
                <c:ptCount val="1"/>
                <c:pt idx="0">
                  <c:v>Ciprofloxacin</c:v>
                </c:pt>
              </c:strCache>
            </c:strRef>
          </c:tx>
          <c:spPr>
            <a:ln w="38100" cap="rnd">
              <a:solidFill>
                <a:srgbClr val="FF6600"/>
              </a:solidFill>
              <a:round/>
            </a:ln>
            <a:effectLst/>
          </c:spPr>
          <c:marker>
            <c:symbol val="circle"/>
            <c:size val="10"/>
            <c:spPr>
              <a:solidFill>
                <a:srgbClr val="FFC000"/>
              </a:solidFill>
              <a:ln w="9525">
                <a:solidFill>
                  <a:srgbClr val="C00000"/>
                </a:solidFill>
              </a:ln>
              <a:effectLst/>
            </c:spPr>
          </c:marker>
          <c:cat>
            <c:strRef>
              <c:f>工作表1!$B$1:$H$1</c:f>
              <c:strCache>
                <c:ptCount val="7"/>
                <c:pt idx="0">
                  <c:v>2000</c:v>
                </c:pt>
                <c:pt idx="1">
                  <c:v>2001</c:v>
                </c:pt>
                <c:pt idx="2">
                  <c:v>2002</c:v>
                </c:pt>
                <c:pt idx="3">
                  <c:v>2003</c:v>
                </c:pt>
                <c:pt idx="4">
                  <c:v>2004</c:v>
                </c:pt>
                <c:pt idx="5">
                  <c:v>2005</c:v>
                </c:pt>
                <c:pt idx="6">
                  <c:v>2006</c:v>
                </c:pt>
              </c:strCache>
            </c:strRef>
          </c:cat>
          <c:val>
            <c:numRef>
              <c:f>工作表1!$B$6:$H$6</c:f>
              <c:numCache>
                <c:formatCode>General</c:formatCode>
                <c:ptCount val="7"/>
                <c:pt idx="0">
                  <c:v>0.122</c:v>
                </c:pt>
                <c:pt idx="1">
                  <c:v>0.23300000000000001</c:v>
                </c:pt>
                <c:pt idx="2">
                  <c:v>0.54200000000000004</c:v>
                </c:pt>
                <c:pt idx="3">
                  <c:v>0</c:v>
                </c:pt>
                <c:pt idx="4">
                  <c:v>0.14299999999999999</c:v>
                </c:pt>
                <c:pt idx="5">
                  <c:v>0</c:v>
                </c:pt>
                <c:pt idx="6">
                  <c:v>1.7000000000000001E-2</c:v>
                </c:pt>
              </c:numCache>
            </c:numRef>
          </c:val>
          <c:smooth val="0"/>
        </c:ser>
        <c:ser>
          <c:idx val="5"/>
          <c:order val="5"/>
          <c:tx>
            <c:strRef>
              <c:f>工作表1!$A$7</c:f>
              <c:strCache>
                <c:ptCount val="1"/>
                <c:pt idx="0">
                  <c:v>SXT</c:v>
                </c:pt>
              </c:strCache>
            </c:strRef>
          </c:tx>
          <c:spPr>
            <a:ln w="38100" cap="rnd">
              <a:solidFill>
                <a:srgbClr val="7030A0"/>
              </a:solidFill>
              <a:round/>
            </a:ln>
            <a:effectLst/>
          </c:spPr>
          <c:marker>
            <c:symbol val="circle"/>
            <c:size val="10"/>
            <c:spPr>
              <a:solidFill>
                <a:srgbClr val="FF99CC"/>
              </a:solidFill>
              <a:ln w="9525">
                <a:solidFill>
                  <a:srgbClr val="7030A0"/>
                </a:solidFill>
              </a:ln>
              <a:effectLst/>
            </c:spPr>
          </c:marker>
          <c:cat>
            <c:strRef>
              <c:f>工作表1!$B$1:$H$1</c:f>
              <c:strCache>
                <c:ptCount val="7"/>
                <c:pt idx="0">
                  <c:v>2000</c:v>
                </c:pt>
                <c:pt idx="1">
                  <c:v>2001</c:v>
                </c:pt>
                <c:pt idx="2">
                  <c:v>2002</c:v>
                </c:pt>
                <c:pt idx="3">
                  <c:v>2003</c:v>
                </c:pt>
                <c:pt idx="4">
                  <c:v>2004</c:v>
                </c:pt>
                <c:pt idx="5">
                  <c:v>2005</c:v>
                </c:pt>
                <c:pt idx="6">
                  <c:v>2006</c:v>
                </c:pt>
              </c:strCache>
            </c:strRef>
          </c:cat>
          <c:val>
            <c:numRef>
              <c:f>工作表1!$B$7:$H$7</c:f>
              <c:numCache>
                <c:formatCode>General</c:formatCode>
                <c:ptCount val="7"/>
                <c:pt idx="0">
                  <c:v>0.91900000000000004</c:v>
                </c:pt>
                <c:pt idx="1">
                  <c:v>0.96699999999999997</c:v>
                </c:pt>
                <c:pt idx="2">
                  <c:v>1</c:v>
                </c:pt>
                <c:pt idx="3">
                  <c:v>1</c:v>
                </c:pt>
                <c:pt idx="4">
                  <c:v>1</c:v>
                </c:pt>
                <c:pt idx="5">
                  <c:v>1</c:v>
                </c:pt>
                <c:pt idx="6">
                  <c:v>0.96599999999999997</c:v>
                </c:pt>
              </c:numCache>
            </c:numRef>
          </c:val>
          <c:smooth val="0"/>
        </c:ser>
        <c:ser>
          <c:idx val="6"/>
          <c:order val="6"/>
          <c:tx>
            <c:strRef>
              <c:f>工作表1!$A$8</c:f>
              <c:strCache>
                <c:ptCount val="1"/>
                <c:pt idx="0">
                  <c:v>Chloramphenicol</c:v>
                </c:pt>
              </c:strCache>
            </c:strRef>
          </c:tx>
          <c:spPr>
            <a:ln w="38100" cap="rnd">
              <a:solidFill>
                <a:schemeClr val="accent1">
                  <a:lumMod val="60000"/>
                </a:schemeClr>
              </a:solidFill>
              <a:round/>
            </a:ln>
            <a:effectLst/>
          </c:spPr>
          <c:marker>
            <c:symbol val="circle"/>
            <c:size val="10"/>
            <c:spPr>
              <a:solidFill>
                <a:schemeClr val="bg1"/>
              </a:solidFill>
              <a:ln w="25400">
                <a:solidFill>
                  <a:srgbClr val="66FF33"/>
                </a:solidFill>
              </a:ln>
              <a:effectLst/>
            </c:spPr>
          </c:marker>
          <c:cat>
            <c:strRef>
              <c:f>工作表1!$B$1:$H$1</c:f>
              <c:strCache>
                <c:ptCount val="7"/>
                <c:pt idx="0">
                  <c:v>2000</c:v>
                </c:pt>
                <c:pt idx="1">
                  <c:v>2001</c:v>
                </c:pt>
                <c:pt idx="2">
                  <c:v>2002</c:v>
                </c:pt>
                <c:pt idx="3">
                  <c:v>2003</c:v>
                </c:pt>
                <c:pt idx="4">
                  <c:v>2004</c:v>
                </c:pt>
                <c:pt idx="5">
                  <c:v>2005</c:v>
                </c:pt>
                <c:pt idx="6">
                  <c:v>2006</c:v>
                </c:pt>
              </c:strCache>
            </c:strRef>
          </c:cat>
          <c:val>
            <c:numRef>
              <c:f>工作表1!$B$8:$H$8</c:f>
              <c:numCache>
                <c:formatCode>General</c:formatCode>
                <c:ptCount val="7"/>
                <c:pt idx="0">
                  <c:v>0.878</c:v>
                </c:pt>
                <c:pt idx="1">
                  <c:v>0.96699999999999997</c:v>
                </c:pt>
                <c:pt idx="2">
                  <c:v>0.91700000000000004</c:v>
                </c:pt>
                <c:pt idx="3">
                  <c:v>1</c:v>
                </c:pt>
                <c:pt idx="4">
                  <c:v>0.78600000000000003</c:v>
                </c:pt>
                <c:pt idx="5">
                  <c:v>0.84599999999999997</c:v>
                </c:pt>
                <c:pt idx="6">
                  <c:v>0.96599999999999997</c:v>
                </c:pt>
              </c:numCache>
            </c:numRef>
          </c:val>
          <c:smooth val="0"/>
        </c:ser>
        <c:dLbls>
          <c:showLegendKey val="0"/>
          <c:showVal val="0"/>
          <c:showCatName val="0"/>
          <c:showSerName val="0"/>
          <c:showPercent val="0"/>
          <c:showBubbleSize val="0"/>
        </c:dLbls>
        <c:marker val="1"/>
        <c:smooth val="0"/>
        <c:axId val="264295648"/>
        <c:axId val="264296208"/>
      </c:lineChart>
      <c:catAx>
        <c:axId val="264295648"/>
        <c:scaling>
          <c:orientation val="minMax"/>
        </c:scaling>
        <c:delete val="0"/>
        <c:axPos val="b"/>
        <c:title>
          <c:tx>
            <c:rich>
              <a:bodyPr rot="0" spcFirstLastPara="1" vertOverflow="ellipsis" vert="horz" wrap="square" anchor="ctr" anchorCtr="1"/>
              <a:lstStyle/>
              <a:p>
                <a:pPr>
                  <a:defRPr sz="2400" b="0" i="0" u="none" strike="noStrike" kern="1200" baseline="0">
                    <a:solidFill>
                      <a:srgbClr val="FFFF00"/>
                    </a:solidFill>
                    <a:effectLst>
                      <a:outerShdw blurRad="38100" dist="38100" dir="2700000" algn="tl">
                        <a:srgbClr val="000000">
                          <a:alpha val="43137"/>
                        </a:srgbClr>
                      </a:outerShdw>
                    </a:effectLst>
                    <a:latin typeface="+mn-lt"/>
                    <a:ea typeface="+mn-ea"/>
                    <a:cs typeface="+mn-cs"/>
                  </a:defRPr>
                </a:pPr>
                <a:r>
                  <a:rPr lang="zh-TW" altLang="en-US" sz="2400" dirty="0" smtClean="0">
                    <a:solidFill>
                      <a:srgbClr val="FFFF00"/>
                    </a:solidFill>
                    <a:effectLst>
                      <a:outerShdw blurRad="38100" dist="38100" dir="2700000" algn="tl">
                        <a:srgbClr val="000000">
                          <a:alpha val="43137"/>
                        </a:srgbClr>
                      </a:outerShdw>
                    </a:effectLst>
                  </a:rPr>
                  <a:t>西元年代</a:t>
                </a:r>
                <a:endParaRPr lang="zh-TW" altLang="en-US" sz="2400" dirty="0">
                  <a:solidFill>
                    <a:srgbClr val="FFFF00"/>
                  </a:solidFill>
                  <a:effectLst>
                    <a:outerShdw blurRad="38100" dist="38100" dir="2700000" algn="tl">
                      <a:srgbClr val="000000">
                        <a:alpha val="43137"/>
                      </a:srgbClr>
                    </a:outerShdw>
                  </a:effectLst>
                </a:endParaRPr>
              </a:p>
            </c:rich>
          </c:tx>
          <c:overlay val="0"/>
          <c:spPr>
            <a:noFill/>
            <a:ln>
              <a:noFill/>
            </a:ln>
            <a:effectLst/>
          </c:spPr>
          <c:txPr>
            <a:bodyPr rot="0" spcFirstLastPara="1" vertOverflow="ellipsis" vert="horz" wrap="square" anchor="ctr" anchorCtr="1"/>
            <a:lstStyle/>
            <a:p>
              <a:pPr>
                <a:defRPr sz="2400" b="0" i="0" u="none" strike="noStrike" kern="1200" baseline="0">
                  <a:solidFill>
                    <a:srgbClr val="FFFF00"/>
                  </a:solidFill>
                  <a:effectLst>
                    <a:outerShdw blurRad="38100" dist="38100" dir="2700000" algn="tl">
                      <a:srgbClr val="000000">
                        <a:alpha val="43137"/>
                      </a:srgbClr>
                    </a:outerShdw>
                  </a:effectLst>
                  <a:latin typeface="+mn-lt"/>
                  <a:ea typeface="+mn-ea"/>
                  <a:cs typeface="+mn-cs"/>
                </a:defRPr>
              </a:pPr>
              <a:endParaRPr lang="zh-TW"/>
            </a:p>
          </c:txPr>
        </c:title>
        <c:numFmt formatCode="General" sourceLinked="1"/>
        <c:majorTickMark val="in"/>
        <c:minorTickMark val="none"/>
        <c:tickLblPos val="nextTo"/>
        <c:spPr>
          <a:noFill/>
          <a:ln w="38100" cap="flat" cmpd="sng" algn="ctr">
            <a:solidFill>
              <a:srgbClr val="00FFFF"/>
            </a:solidFill>
            <a:round/>
          </a:ln>
          <a:effectLst/>
        </c:spPr>
        <c:txPr>
          <a:bodyPr rot="-60000000" spcFirstLastPara="1" vertOverflow="ellipsis" vert="horz" wrap="square" anchor="ctr" anchorCtr="1"/>
          <a:lstStyle/>
          <a:p>
            <a:pPr>
              <a:defRPr sz="2000" b="0" i="0" u="none" strike="noStrike" kern="1200" baseline="0">
                <a:solidFill>
                  <a:schemeClr val="bg1"/>
                </a:solidFill>
                <a:effectLst>
                  <a:outerShdw blurRad="38100" dist="38100" dir="2700000" algn="tl">
                    <a:srgbClr val="000000">
                      <a:alpha val="43137"/>
                    </a:srgbClr>
                  </a:outerShdw>
                </a:effectLst>
                <a:latin typeface="Arial" panose="020B0604020202020204" pitchFamily="34" charset="0"/>
                <a:ea typeface="標楷體" panose="03000509000000000000" pitchFamily="65" charset="-120"/>
                <a:cs typeface="+mn-cs"/>
              </a:defRPr>
            </a:pPr>
            <a:endParaRPr lang="zh-TW"/>
          </a:p>
        </c:txPr>
        <c:crossAx val="264296208"/>
        <c:crosses val="autoZero"/>
        <c:auto val="1"/>
        <c:lblAlgn val="ctr"/>
        <c:lblOffset val="100"/>
        <c:tickLblSkip val="1"/>
        <c:noMultiLvlLbl val="0"/>
      </c:catAx>
      <c:valAx>
        <c:axId val="264296208"/>
        <c:scaling>
          <c:orientation val="minMax"/>
          <c:max val="1"/>
        </c:scaling>
        <c:delete val="0"/>
        <c:axPos val="l"/>
        <c:majorGridlines>
          <c:spPr>
            <a:ln w="9525" cap="flat" cmpd="sng" algn="ctr">
              <a:solidFill>
                <a:schemeClr val="tx1">
                  <a:lumMod val="15000"/>
                  <a:lumOff val="85000"/>
                </a:schemeClr>
              </a:solidFill>
              <a:round/>
            </a:ln>
            <a:effectLst/>
          </c:spPr>
        </c:majorGridlines>
        <c:title>
          <c:tx>
            <c:rich>
              <a:bodyPr rot="0" spcFirstLastPara="1" vertOverflow="ellipsis" vert="eaVert" wrap="square" anchor="ctr" anchorCtr="1"/>
              <a:lstStyle/>
              <a:p>
                <a:pPr>
                  <a:defRPr sz="2400" b="0" i="0" u="none" strike="noStrike" kern="1200" baseline="0">
                    <a:solidFill>
                      <a:srgbClr val="FFFF00"/>
                    </a:solidFill>
                    <a:effectLst>
                      <a:outerShdw blurRad="38100" dist="38100" dir="2700000" algn="tl">
                        <a:srgbClr val="000000">
                          <a:alpha val="43137"/>
                        </a:srgbClr>
                      </a:outerShdw>
                    </a:effectLst>
                    <a:latin typeface="+mn-lt"/>
                    <a:ea typeface="+mn-ea"/>
                    <a:cs typeface="+mn-cs"/>
                  </a:defRPr>
                </a:pPr>
                <a:r>
                  <a:rPr lang="zh-TW" altLang="en-US" sz="2400" dirty="0" smtClean="0">
                    <a:solidFill>
                      <a:srgbClr val="FFFF00"/>
                    </a:solidFill>
                    <a:effectLst>
                      <a:outerShdw blurRad="38100" dist="38100" dir="2700000" algn="tl">
                        <a:srgbClr val="000000">
                          <a:alpha val="43137"/>
                        </a:srgbClr>
                      </a:outerShdw>
                    </a:effectLst>
                  </a:rPr>
                  <a:t>抗藥性比率</a:t>
                </a:r>
                <a:endParaRPr lang="zh-TW" altLang="en-US" sz="2400" dirty="0">
                  <a:solidFill>
                    <a:srgbClr val="FFFF00"/>
                  </a:solidFill>
                  <a:effectLst>
                    <a:outerShdw blurRad="38100" dist="38100" dir="2700000" algn="tl">
                      <a:srgbClr val="000000">
                        <a:alpha val="43137"/>
                      </a:srgbClr>
                    </a:outerShdw>
                  </a:effectLst>
                </a:endParaRPr>
              </a:p>
            </c:rich>
          </c:tx>
          <c:layout>
            <c:manualLayout>
              <c:xMode val="edge"/>
              <c:yMode val="edge"/>
              <c:x val="3.2077415127132773E-3"/>
              <c:y val="0.12782962139779869"/>
            </c:manualLayout>
          </c:layout>
          <c:overlay val="0"/>
          <c:spPr>
            <a:noFill/>
            <a:ln>
              <a:noFill/>
            </a:ln>
            <a:effectLst/>
          </c:spPr>
          <c:txPr>
            <a:bodyPr rot="0" spcFirstLastPara="1" vertOverflow="ellipsis" vert="eaVert" wrap="square" anchor="ctr" anchorCtr="1"/>
            <a:lstStyle/>
            <a:p>
              <a:pPr>
                <a:defRPr sz="2400" b="0" i="0" u="none" strike="noStrike" kern="1200" baseline="0">
                  <a:solidFill>
                    <a:srgbClr val="FFFF00"/>
                  </a:solidFill>
                  <a:effectLst>
                    <a:outerShdw blurRad="38100" dist="38100" dir="2700000" algn="tl">
                      <a:srgbClr val="000000">
                        <a:alpha val="43137"/>
                      </a:srgbClr>
                    </a:outerShdw>
                  </a:effectLst>
                  <a:latin typeface="+mn-lt"/>
                  <a:ea typeface="+mn-ea"/>
                  <a:cs typeface="+mn-cs"/>
                </a:defRPr>
              </a:pPr>
              <a:endParaRPr lang="zh-TW"/>
            </a:p>
          </c:txPr>
        </c:title>
        <c:numFmt formatCode="0%" sourceLinked="0"/>
        <c:majorTickMark val="none"/>
        <c:minorTickMark val="none"/>
        <c:tickLblPos val="nextTo"/>
        <c:spPr>
          <a:noFill/>
          <a:ln w="38100">
            <a:solidFill>
              <a:srgbClr val="00FFFF"/>
            </a:solidFill>
          </a:ln>
          <a:effectLst/>
        </c:spPr>
        <c:txPr>
          <a:bodyPr rot="-60000000" spcFirstLastPara="1" vertOverflow="ellipsis" vert="horz" wrap="square" anchor="ctr" anchorCtr="1"/>
          <a:lstStyle/>
          <a:p>
            <a:pPr>
              <a:defRPr sz="2000" b="0" i="0" u="none" strike="noStrike" kern="1200" baseline="0">
                <a:solidFill>
                  <a:schemeClr val="bg1"/>
                </a:solidFill>
                <a:effectLst>
                  <a:outerShdw blurRad="38100" dist="38100" dir="2700000" algn="tl">
                    <a:srgbClr val="000000">
                      <a:alpha val="43137"/>
                    </a:srgbClr>
                  </a:outerShdw>
                </a:effectLst>
                <a:latin typeface="+mn-lt"/>
                <a:ea typeface="+mn-ea"/>
                <a:cs typeface="+mn-cs"/>
              </a:defRPr>
            </a:pPr>
            <a:endParaRPr lang="zh-TW"/>
          </a:p>
        </c:txPr>
        <c:crossAx val="264295648"/>
        <c:crosses val="autoZero"/>
        <c:crossBetween val="between"/>
        <c:majorUnit val="0.1"/>
      </c:valAx>
      <c:spPr>
        <a:gradFill>
          <a:gsLst>
            <a:gs pos="0">
              <a:schemeClr val="accent1">
                <a:lumMod val="20000"/>
                <a:lumOff val="80000"/>
              </a:schemeClr>
            </a:gs>
            <a:gs pos="50000">
              <a:schemeClr val="bg1"/>
            </a:gs>
            <a:gs pos="100000">
              <a:schemeClr val="accent1">
                <a:lumMod val="20000"/>
                <a:lumOff val="80000"/>
              </a:schemeClr>
            </a:gs>
          </a:gsLst>
          <a:lin ang="5400000" scaled="1"/>
        </a:gradFill>
        <a:ln w="38100">
          <a:solidFill>
            <a:srgbClr val="00FFFF"/>
          </a:solidFill>
        </a:ln>
        <a:effectLst/>
      </c:spPr>
    </c:plotArea>
    <c:legend>
      <c:legendPos val="r"/>
      <c:layout>
        <c:manualLayout>
          <c:xMode val="edge"/>
          <c:yMode val="edge"/>
          <c:x val="0.14828837285499352"/>
          <c:y val="0.48251649399482371"/>
          <c:w val="0.17943415891642925"/>
          <c:h val="0.33879202135683434"/>
        </c:manualLayout>
      </c:layout>
      <c:overlay val="0"/>
      <c:spPr>
        <a:gradFill>
          <a:gsLst>
            <a:gs pos="0">
              <a:schemeClr val="accent1">
                <a:lumMod val="20000"/>
                <a:lumOff val="80000"/>
              </a:schemeClr>
            </a:gs>
            <a:gs pos="50000">
              <a:schemeClr val="bg1"/>
            </a:gs>
            <a:gs pos="100000">
              <a:schemeClr val="accent1">
                <a:lumMod val="20000"/>
                <a:lumOff val="80000"/>
              </a:schemeClr>
            </a:gs>
          </a:gsLst>
          <a:lin ang="5400000" scaled="1"/>
        </a:gradFill>
        <a:ln w="31750">
          <a:solidFill>
            <a:srgbClr val="00B0F0"/>
          </a:solidFill>
        </a:ln>
        <a:effectLst/>
      </c:spPr>
      <c:txPr>
        <a:bodyPr rot="0" spcFirstLastPara="1" vertOverflow="ellipsis" vert="horz" wrap="square" anchor="ctr" anchorCtr="1"/>
        <a:lstStyle/>
        <a:p>
          <a:pPr>
            <a:defRPr sz="1200" b="0" i="0" u="none" strike="noStrike" kern="1200" baseline="0">
              <a:solidFill>
                <a:schemeClr val="tx1"/>
              </a:solidFill>
              <a:latin typeface="Arial" panose="020B0604020202020204" pitchFamily="34" charset="0"/>
              <a:ea typeface="標楷體" panose="03000509000000000000" pitchFamily="65" charset="-120"/>
              <a:cs typeface="+mn-cs"/>
            </a:defRPr>
          </a:pPr>
          <a:endParaRPr lang="zh-TW"/>
        </a:p>
      </c:txPr>
    </c:legend>
    <c:plotVisOnly val="1"/>
    <c:dispBlanksAs val="gap"/>
    <c:showDLblsOverMax val="0"/>
  </c:chart>
  <c:spPr>
    <a:noFill/>
    <a:ln>
      <a:noFill/>
    </a:ln>
    <a:effectLst/>
  </c:spPr>
  <c:txPr>
    <a:bodyPr/>
    <a:lstStyle/>
    <a:p>
      <a:pPr>
        <a:defRPr/>
      </a:pPr>
      <a:endParaRPr lang="zh-TW"/>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TW"/>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1770334928229664"/>
          <c:y val="5.1971326164874543E-2"/>
          <c:w val="0.88325358851674629"/>
          <c:h val="0.78136200716845883"/>
        </c:manualLayout>
      </c:layout>
      <c:barChart>
        <c:barDir val="col"/>
        <c:grouping val="stacked"/>
        <c:varyColors val="0"/>
        <c:ser>
          <c:idx val="0"/>
          <c:order val="0"/>
          <c:tx>
            <c:strRef>
              <c:f>Sheet1!$A$2</c:f>
              <c:strCache>
                <c:ptCount val="1"/>
              </c:strCache>
            </c:strRef>
          </c:tx>
          <c:spPr>
            <a:solidFill>
              <a:srgbClr val="FF0000"/>
            </a:solidFill>
            <a:ln w="13339">
              <a:noFill/>
              <a:prstDash val="solid"/>
            </a:ln>
            <a:scene3d>
              <a:camera prst="orthographicFront"/>
              <a:lightRig rig="threePt" dir="t"/>
            </a:scene3d>
            <a:sp3d>
              <a:bevelT/>
            </a:sp3d>
          </c:spPr>
          <c:invertIfNegative val="0"/>
          <c:dLbls>
            <c:numFmt formatCode="0%" sourceLinked="0"/>
            <c:spPr>
              <a:noFill/>
              <a:ln w="26678">
                <a:noFill/>
              </a:ln>
            </c:spPr>
            <c:txPr>
              <a:bodyPr wrap="square" lIns="38100" tIns="19050" rIns="38100" bIns="19050" anchor="ctr">
                <a:spAutoFit/>
              </a:bodyPr>
              <a:lstStyle/>
              <a:p>
                <a:pPr>
                  <a:defRPr sz="1891" b="1" i="0" u="none" strike="noStrike" baseline="0">
                    <a:solidFill>
                      <a:srgbClr val="FFFFFF"/>
                    </a:solidFill>
                    <a:effectLst>
                      <a:outerShdw blurRad="38100" dist="38100" dir="2700000" algn="tl">
                        <a:srgbClr val="000000">
                          <a:alpha val="43137"/>
                        </a:srgbClr>
                      </a:outerShdw>
                    </a:effectLst>
                    <a:latin typeface="Arial"/>
                    <a:ea typeface="Arial"/>
                    <a:cs typeface="Arial"/>
                  </a:defRPr>
                </a:pPr>
                <a:endParaRPr lang="zh-TW"/>
              </a:p>
            </c:txPr>
            <c:dLblPos val="inEnd"/>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Sheet1!$B$1:$H$1</c:f>
              <c:strCache>
                <c:ptCount val="7"/>
                <c:pt idx="0">
                  <c:v>'90</c:v>
                </c:pt>
                <c:pt idx="1">
                  <c:v>'91</c:v>
                </c:pt>
                <c:pt idx="2">
                  <c:v>'92</c:v>
                </c:pt>
                <c:pt idx="3">
                  <c:v>'93</c:v>
                </c:pt>
                <c:pt idx="4">
                  <c:v>'94</c:v>
                </c:pt>
                <c:pt idx="5">
                  <c:v>'95</c:v>
                </c:pt>
                <c:pt idx="6">
                  <c:v>'96</c:v>
                </c:pt>
              </c:strCache>
            </c:strRef>
          </c:cat>
          <c:val>
            <c:numRef>
              <c:f>Sheet1!$B$2:$H$2</c:f>
              <c:numCache>
                <c:formatCode>General</c:formatCode>
                <c:ptCount val="7"/>
                <c:pt idx="0">
                  <c:v>0.13200000000000001</c:v>
                </c:pt>
                <c:pt idx="2">
                  <c:v>0.16500000000000001</c:v>
                </c:pt>
                <c:pt idx="3">
                  <c:v>0.19</c:v>
                </c:pt>
                <c:pt idx="4">
                  <c:v>0.156</c:v>
                </c:pt>
                <c:pt idx="5">
                  <c:v>0.19</c:v>
                </c:pt>
                <c:pt idx="6">
                  <c:v>8.5999999999999993E-2</c:v>
                </c:pt>
              </c:numCache>
            </c:numRef>
          </c:val>
        </c:ser>
        <c:dLbls>
          <c:showLegendKey val="0"/>
          <c:showVal val="1"/>
          <c:showCatName val="0"/>
          <c:showSerName val="0"/>
          <c:showPercent val="0"/>
          <c:showBubbleSize val="0"/>
        </c:dLbls>
        <c:gapWidth val="150"/>
        <c:overlap val="100"/>
        <c:axId val="157592160"/>
        <c:axId val="157580400"/>
      </c:barChart>
      <c:catAx>
        <c:axId val="157592160"/>
        <c:scaling>
          <c:orientation val="minMax"/>
        </c:scaling>
        <c:delete val="0"/>
        <c:axPos val="b"/>
        <c:numFmt formatCode="General" sourceLinked="1"/>
        <c:majorTickMark val="none"/>
        <c:minorTickMark val="none"/>
        <c:tickLblPos val="nextTo"/>
        <c:spPr>
          <a:ln w="40017">
            <a:solidFill>
              <a:srgbClr val="00FFFF"/>
            </a:solidFill>
            <a:prstDash val="solid"/>
          </a:ln>
        </c:spPr>
        <c:txPr>
          <a:bodyPr rot="0" vert="horz"/>
          <a:lstStyle/>
          <a:p>
            <a:pPr>
              <a:defRPr sz="2521" b="0" i="0" u="none" strike="noStrike" baseline="0">
                <a:solidFill>
                  <a:srgbClr val="FFFFFF"/>
                </a:solidFill>
                <a:effectLst>
                  <a:outerShdw blurRad="38100" dist="38100" dir="2700000" algn="tl">
                    <a:srgbClr val="000000">
                      <a:alpha val="43137"/>
                    </a:srgbClr>
                  </a:outerShdw>
                </a:effectLst>
                <a:latin typeface="Arial"/>
                <a:ea typeface="Arial"/>
                <a:cs typeface="Arial"/>
              </a:defRPr>
            </a:pPr>
            <a:endParaRPr lang="zh-TW"/>
          </a:p>
        </c:txPr>
        <c:crossAx val="157580400"/>
        <c:crossesAt val="0"/>
        <c:auto val="1"/>
        <c:lblAlgn val="ctr"/>
        <c:lblOffset val="100"/>
        <c:tickLblSkip val="1"/>
        <c:tickMarkSkip val="1"/>
        <c:noMultiLvlLbl val="0"/>
      </c:catAx>
      <c:valAx>
        <c:axId val="157580400"/>
        <c:scaling>
          <c:orientation val="minMax"/>
          <c:max val="0.3"/>
          <c:min val="0"/>
        </c:scaling>
        <c:delete val="0"/>
        <c:axPos val="l"/>
        <c:majorGridlines>
          <c:spPr>
            <a:ln w="13339">
              <a:solidFill>
                <a:srgbClr val="C0C0C0"/>
              </a:solidFill>
              <a:prstDash val="solid"/>
            </a:ln>
          </c:spPr>
        </c:majorGridlines>
        <c:numFmt formatCode="0%" sourceLinked="0"/>
        <c:majorTickMark val="none"/>
        <c:minorTickMark val="none"/>
        <c:tickLblPos val="nextTo"/>
        <c:spPr>
          <a:ln w="13339">
            <a:solidFill>
              <a:srgbClr val="00FFFF"/>
            </a:solidFill>
            <a:prstDash val="solid"/>
          </a:ln>
        </c:spPr>
        <c:txPr>
          <a:bodyPr rot="0" vert="horz"/>
          <a:lstStyle/>
          <a:p>
            <a:pPr>
              <a:defRPr sz="1759" b="1" i="0" u="none" strike="noStrike" baseline="0">
                <a:solidFill>
                  <a:srgbClr val="FFFFFF"/>
                </a:solidFill>
                <a:latin typeface="Arial"/>
                <a:ea typeface="Arial"/>
                <a:cs typeface="Arial"/>
              </a:defRPr>
            </a:pPr>
            <a:endParaRPr lang="zh-TW"/>
          </a:p>
        </c:txPr>
        <c:crossAx val="157592160"/>
        <c:crosses val="autoZero"/>
        <c:crossBetween val="between"/>
        <c:majorUnit val="0.05"/>
        <c:minorUnit val="0.01"/>
      </c:valAx>
      <c:spPr>
        <a:gradFill rotWithShape="0">
          <a:gsLst>
            <a:gs pos="0">
              <a:srgbClr xmlns:mc="http://schemas.openxmlformats.org/markup-compatibility/2006" xmlns:a14="http://schemas.microsoft.com/office/drawing/2010/main" val="000000" mc:Ignorable="a14" a14:legacySpreadsheetColorIndex="44">
                <a:gamma/>
                <a:shade val="26275"/>
                <a:invGamma/>
              </a:srgbClr>
            </a:gs>
            <a:gs pos="50000">
              <a:srgbClr xmlns:mc="http://schemas.openxmlformats.org/markup-compatibility/2006" xmlns:a14="http://schemas.microsoft.com/office/drawing/2010/main" val="99CCFF" mc:Ignorable="a14" a14:legacySpreadsheetColorIndex="44"/>
            </a:gs>
            <a:gs pos="100000">
              <a:srgbClr xmlns:mc="http://schemas.openxmlformats.org/markup-compatibility/2006" xmlns:a14="http://schemas.microsoft.com/office/drawing/2010/main" val="000000" mc:Ignorable="a14" a14:legacySpreadsheetColorIndex="44">
                <a:gamma/>
                <a:shade val="26275"/>
                <a:invGamma/>
              </a:srgbClr>
            </a:gs>
          </a:gsLst>
          <a:lin ang="5400000" scaled="1"/>
        </a:gradFill>
        <a:ln w="40017">
          <a:solidFill>
            <a:srgbClr val="00FFFF"/>
          </a:solidFill>
          <a:prstDash val="solid"/>
        </a:ln>
      </c:spPr>
    </c:plotArea>
    <c:plotVisOnly val="1"/>
    <c:dispBlanksAs val="gap"/>
    <c:showDLblsOverMax val="0"/>
  </c:chart>
  <c:spPr>
    <a:noFill/>
    <a:ln>
      <a:noFill/>
    </a:ln>
  </c:spPr>
  <c:txPr>
    <a:bodyPr/>
    <a:lstStyle/>
    <a:p>
      <a:pPr>
        <a:defRPr sz="1864" b="1" i="0" u="none" strike="noStrike" baseline="0">
          <a:solidFill>
            <a:schemeClr val="tx1"/>
          </a:solidFill>
          <a:latin typeface="標楷體"/>
          <a:ea typeface="標楷體"/>
          <a:cs typeface="標楷體"/>
        </a:defRPr>
      </a:pPr>
      <a:endParaRPr lang="zh-TW"/>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TW"/>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351039260969977"/>
          <c:y val="4.7913446676970638E-2"/>
          <c:w val="0.71247113163972287"/>
          <c:h val="0.95363214837712518"/>
        </c:manualLayout>
      </c:layout>
      <c:pieChart>
        <c:varyColors val="1"/>
        <c:ser>
          <c:idx val="0"/>
          <c:order val="0"/>
          <c:tx>
            <c:strRef>
              <c:f>Sheet1!$A$2</c:f>
              <c:strCache>
                <c:ptCount val="1"/>
                <c:pt idx="0">
                  <c:v>東部</c:v>
                </c:pt>
              </c:strCache>
            </c:strRef>
          </c:tx>
          <c:spPr>
            <a:ln w="19050">
              <a:solidFill>
                <a:schemeClr val="tx1"/>
              </a:solidFill>
              <a:prstDash val="solid"/>
            </a:ln>
          </c:spPr>
          <c:dPt>
            <c:idx val="0"/>
            <c:bubble3D val="0"/>
            <c:spPr>
              <a:solidFill>
                <a:srgbClr val="C00000"/>
              </a:solidFill>
              <a:ln w="19050">
                <a:noFill/>
                <a:prstDash val="solid"/>
              </a:ln>
              <a:effectLst>
                <a:glow>
                  <a:schemeClr val="accent1">
                    <a:alpha val="40000"/>
                  </a:schemeClr>
                </a:glow>
                <a:outerShdw blurRad="50800" dist="50800" dir="5400000" sx="1000" sy="1000" algn="ctr" rotWithShape="0">
                  <a:srgbClr val="000000">
                    <a:alpha val="43137"/>
                  </a:srgbClr>
                </a:outerShdw>
              </a:effectLst>
              <a:scene3d>
                <a:camera prst="orthographicFront"/>
                <a:lightRig rig="threePt" dir="t"/>
              </a:scene3d>
              <a:sp3d>
                <a:bevelT w="114300" h="114300"/>
              </a:sp3d>
            </c:spPr>
          </c:dPt>
          <c:dPt>
            <c:idx val="1"/>
            <c:bubble3D val="0"/>
            <c:spPr>
              <a:solidFill>
                <a:schemeClr val="bg2">
                  <a:lumMod val="20000"/>
                  <a:lumOff val="80000"/>
                </a:schemeClr>
              </a:solidFill>
              <a:ln w="19050">
                <a:noFill/>
                <a:prstDash val="solid"/>
              </a:ln>
              <a:scene3d>
                <a:camera prst="orthographicFront"/>
                <a:lightRig rig="threePt" dir="t"/>
              </a:scene3d>
              <a:sp3d>
                <a:bevelT w="114300" h="114300"/>
              </a:sp3d>
            </c:spPr>
          </c:dPt>
          <c:dPt>
            <c:idx val="2"/>
            <c:bubble3D val="0"/>
            <c:spPr>
              <a:solidFill>
                <a:srgbClr val="00FFFF"/>
              </a:solidFill>
              <a:ln w="19050">
                <a:solidFill>
                  <a:schemeClr val="tx1"/>
                </a:solidFill>
                <a:prstDash val="solid"/>
              </a:ln>
            </c:spPr>
          </c:dPt>
          <c:dPt>
            <c:idx val="3"/>
            <c:bubble3D val="0"/>
            <c:spPr>
              <a:solidFill>
                <a:srgbClr val="FFFF00"/>
              </a:solidFill>
              <a:ln w="19050">
                <a:solidFill>
                  <a:schemeClr val="tx1"/>
                </a:solidFill>
                <a:prstDash val="solid"/>
              </a:ln>
            </c:spPr>
          </c:dPt>
          <c:dPt>
            <c:idx val="4"/>
            <c:bubble3D val="0"/>
            <c:spPr>
              <a:solidFill>
                <a:srgbClr val="FF00FF"/>
              </a:solidFill>
              <a:ln w="19050">
                <a:solidFill>
                  <a:schemeClr val="tx1"/>
                </a:solidFill>
                <a:prstDash val="solid"/>
              </a:ln>
            </c:spPr>
          </c:dPt>
          <c:dPt>
            <c:idx val="5"/>
            <c:bubble3D val="0"/>
            <c:spPr>
              <a:solidFill>
                <a:srgbClr val="00FF00"/>
              </a:solidFill>
              <a:ln w="19050">
                <a:solidFill>
                  <a:schemeClr val="tx1"/>
                </a:solidFill>
                <a:prstDash val="solid"/>
              </a:ln>
            </c:spPr>
          </c:dPt>
          <c:dPt>
            <c:idx val="6"/>
            <c:bubble3D val="0"/>
            <c:spPr>
              <a:solidFill>
                <a:srgbClr val="00FFFF"/>
              </a:solidFill>
              <a:ln w="19050">
                <a:solidFill>
                  <a:schemeClr val="tx1"/>
                </a:solidFill>
                <a:prstDash val="solid"/>
              </a:ln>
            </c:spPr>
          </c:dPt>
          <c:cat>
            <c:strRef>
              <c:f>Sheet1!$B$1:$C$1</c:f>
              <c:strCache>
                <c:ptCount val="2"/>
                <c:pt idx="0">
                  <c:v>相同細菌</c:v>
                </c:pt>
                <c:pt idx="1">
                  <c:v>不同細菌</c:v>
                </c:pt>
              </c:strCache>
            </c:strRef>
          </c:cat>
          <c:val>
            <c:numRef>
              <c:f>Sheet1!$B$2:$C$2</c:f>
              <c:numCache>
                <c:formatCode>General</c:formatCode>
                <c:ptCount val="2"/>
                <c:pt idx="0">
                  <c:v>0.4</c:v>
                </c:pt>
                <c:pt idx="1">
                  <c:v>0.6</c:v>
                </c:pt>
              </c:numCache>
            </c:numRef>
          </c:val>
        </c:ser>
        <c:dLbls>
          <c:showLegendKey val="0"/>
          <c:showVal val="0"/>
          <c:showCatName val="0"/>
          <c:showSerName val="0"/>
          <c:showPercent val="0"/>
          <c:showBubbleSize val="0"/>
          <c:showLeaderLines val="1"/>
        </c:dLbls>
        <c:firstSliceAng val="0"/>
      </c:pieChart>
      <c:spPr>
        <a:noFill/>
        <a:ln w="14786">
          <a:noFill/>
        </a:ln>
      </c:spPr>
    </c:plotArea>
    <c:plotVisOnly val="1"/>
    <c:dispBlanksAs val="zero"/>
    <c:showDLblsOverMax val="0"/>
  </c:chart>
  <c:spPr>
    <a:noFill/>
    <a:ln>
      <a:noFill/>
    </a:ln>
    <a:scene3d>
      <a:camera prst="orthographicFront"/>
      <a:lightRig rig="threePt" dir="t"/>
    </a:scene3d>
  </c:spPr>
  <c:txPr>
    <a:bodyPr/>
    <a:lstStyle/>
    <a:p>
      <a:pPr>
        <a:defRPr sz="1048" b="1" i="0" u="none" strike="noStrike" baseline="0">
          <a:solidFill>
            <a:schemeClr val="tx1"/>
          </a:solidFill>
          <a:latin typeface="標楷體"/>
          <a:ea typeface="標楷體"/>
          <a:cs typeface="標楷體"/>
        </a:defRPr>
      </a:pPr>
      <a:endParaRPr lang="zh-TW"/>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zh-TW"/>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351039260969977"/>
          <c:y val="4.7913446676970638E-2"/>
          <c:w val="0.71247113163972287"/>
          <c:h val="0.95363214837712518"/>
        </c:manualLayout>
      </c:layout>
      <c:pieChart>
        <c:varyColors val="1"/>
        <c:ser>
          <c:idx val="0"/>
          <c:order val="0"/>
          <c:tx>
            <c:strRef>
              <c:f>Sheet1!$A$2</c:f>
              <c:strCache>
                <c:ptCount val="1"/>
                <c:pt idx="0">
                  <c:v>東部</c:v>
                </c:pt>
              </c:strCache>
            </c:strRef>
          </c:tx>
          <c:spPr>
            <a:ln w="19050">
              <a:solidFill>
                <a:schemeClr val="tx1"/>
              </a:solidFill>
              <a:prstDash val="solid"/>
            </a:ln>
          </c:spPr>
          <c:dPt>
            <c:idx val="0"/>
            <c:bubble3D val="0"/>
            <c:spPr>
              <a:solidFill>
                <a:srgbClr val="FFC000"/>
              </a:solidFill>
              <a:ln w="19050">
                <a:noFill/>
                <a:prstDash val="solid"/>
              </a:ln>
              <a:effectLst>
                <a:glow>
                  <a:schemeClr val="accent1">
                    <a:alpha val="40000"/>
                  </a:schemeClr>
                </a:glow>
                <a:outerShdw blurRad="50800" dist="50800" dir="5400000" sx="1000" sy="1000" algn="ctr" rotWithShape="0">
                  <a:srgbClr val="000000">
                    <a:alpha val="43137"/>
                  </a:srgbClr>
                </a:outerShdw>
              </a:effectLst>
              <a:scene3d>
                <a:camera prst="orthographicFront"/>
                <a:lightRig rig="threePt" dir="t"/>
              </a:scene3d>
              <a:sp3d>
                <a:bevelT w="114300" h="114300"/>
              </a:sp3d>
            </c:spPr>
          </c:dPt>
          <c:dPt>
            <c:idx val="1"/>
            <c:bubble3D val="0"/>
            <c:spPr>
              <a:solidFill>
                <a:srgbClr val="FF0000"/>
              </a:solidFill>
              <a:ln w="19050">
                <a:noFill/>
                <a:prstDash val="solid"/>
              </a:ln>
              <a:scene3d>
                <a:camera prst="orthographicFront"/>
                <a:lightRig rig="threePt" dir="t"/>
              </a:scene3d>
              <a:sp3d>
                <a:bevelT w="114300" h="114300"/>
              </a:sp3d>
            </c:spPr>
          </c:dPt>
          <c:dPt>
            <c:idx val="2"/>
            <c:bubble3D val="0"/>
            <c:spPr>
              <a:solidFill>
                <a:srgbClr val="00FFFF"/>
              </a:solidFill>
              <a:ln w="19050">
                <a:solidFill>
                  <a:schemeClr val="tx1"/>
                </a:solidFill>
                <a:prstDash val="solid"/>
              </a:ln>
            </c:spPr>
          </c:dPt>
          <c:dPt>
            <c:idx val="3"/>
            <c:bubble3D val="0"/>
            <c:spPr>
              <a:solidFill>
                <a:srgbClr val="FFFF00"/>
              </a:solidFill>
              <a:ln w="19050">
                <a:solidFill>
                  <a:schemeClr val="tx1"/>
                </a:solidFill>
                <a:prstDash val="solid"/>
              </a:ln>
            </c:spPr>
          </c:dPt>
          <c:dPt>
            <c:idx val="4"/>
            <c:bubble3D val="0"/>
            <c:spPr>
              <a:solidFill>
                <a:srgbClr val="FF00FF"/>
              </a:solidFill>
              <a:ln w="19050">
                <a:solidFill>
                  <a:schemeClr val="tx1"/>
                </a:solidFill>
                <a:prstDash val="solid"/>
              </a:ln>
            </c:spPr>
          </c:dPt>
          <c:dPt>
            <c:idx val="5"/>
            <c:bubble3D val="0"/>
            <c:spPr>
              <a:solidFill>
                <a:srgbClr val="00FF00"/>
              </a:solidFill>
              <a:ln w="19050">
                <a:solidFill>
                  <a:schemeClr val="tx1"/>
                </a:solidFill>
                <a:prstDash val="solid"/>
              </a:ln>
            </c:spPr>
          </c:dPt>
          <c:dPt>
            <c:idx val="6"/>
            <c:bubble3D val="0"/>
            <c:spPr>
              <a:solidFill>
                <a:srgbClr val="00FFFF"/>
              </a:solidFill>
              <a:ln w="19050">
                <a:solidFill>
                  <a:schemeClr val="tx1"/>
                </a:solidFill>
                <a:prstDash val="solid"/>
              </a:ln>
            </c:spPr>
          </c:dPt>
          <c:cat>
            <c:strRef>
              <c:f>Sheet1!$B$1:$C$1</c:f>
              <c:strCache>
                <c:ptCount val="2"/>
                <c:pt idx="0">
                  <c:v>Spn</c:v>
                </c:pt>
                <c:pt idx="1">
                  <c:v>NTHi</c:v>
                </c:pt>
              </c:strCache>
            </c:strRef>
          </c:cat>
          <c:val>
            <c:numRef>
              <c:f>Sheet1!$B$2:$C$2</c:f>
              <c:numCache>
                <c:formatCode>General</c:formatCode>
                <c:ptCount val="2"/>
                <c:pt idx="0">
                  <c:v>0.23</c:v>
                </c:pt>
                <c:pt idx="1">
                  <c:v>0.77</c:v>
                </c:pt>
              </c:numCache>
            </c:numRef>
          </c:val>
        </c:ser>
        <c:dLbls>
          <c:showLegendKey val="0"/>
          <c:showVal val="0"/>
          <c:showCatName val="0"/>
          <c:showSerName val="0"/>
          <c:showPercent val="0"/>
          <c:showBubbleSize val="0"/>
          <c:showLeaderLines val="1"/>
        </c:dLbls>
        <c:firstSliceAng val="0"/>
      </c:pieChart>
      <c:spPr>
        <a:noFill/>
        <a:ln w="14786">
          <a:noFill/>
        </a:ln>
      </c:spPr>
    </c:plotArea>
    <c:plotVisOnly val="1"/>
    <c:dispBlanksAs val="zero"/>
    <c:showDLblsOverMax val="0"/>
  </c:chart>
  <c:spPr>
    <a:noFill/>
    <a:ln>
      <a:noFill/>
    </a:ln>
    <a:scene3d>
      <a:camera prst="orthographicFront"/>
      <a:lightRig rig="threePt" dir="t"/>
    </a:scene3d>
  </c:spPr>
  <c:txPr>
    <a:bodyPr/>
    <a:lstStyle/>
    <a:p>
      <a:pPr>
        <a:defRPr sz="1048" b="1" i="0" u="none" strike="noStrike" baseline="0">
          <a:solidFill>
            <a:schemeClr val="tx1"/>
          </a:solidFill>
          <a:latin typeface="標楷體"/>
          <a:ea typeface="標楷體"/>
          <a:cs typeface="標楷體"/>
        </a:defRPr>
      </a:pPr>
      <a:endParaRPr lang="zh-TW"/>
    </a:p>
  </c:tx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zh-TW"/>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8748953026965756"/>
          <c:y val="2.5001979582674055E-2"/>
          <c:w val="0.779715327539238"/>
          <c:h val="0.90108633573629815"/>
        </c:manualLayout>
      </c:layout>
      <c:barChart>
        <c:barDir val="bar"/>
        <c:grouping val="clustered"/>
        <c:varyColors val="0"/>
        <c:ser>
          <c:idx val="0"/>
          <c:order val="0"/>
          <c:tx>
            <c:strRef>
              <c:f>Sheet1!$A$2</c:f>
              <c:strCache>
                <c:ptCount val="1"/>
                <c:pt idx="0">
                  <c:v>Honey</c:v>
                </c:pt>
              </c:strCache>
            </c:strRef>
          </c:tx>
          <c:spPr>
            <a:solidFill>
              <a:srgbClr val="FF99CC"/>
            </a:solidFill>
            <a:ln w="9940">
              <a:noFill/>
              <a:prstDash val="solid"/>
            </a:ln>
            <a:effectLst/>
            <a:scene3d>
              <a:camera prst="orthographicFront"/>
              <a:lightRig rig="threePt" dir="t"/>
            </a:scene3d>
            <a:sp3d>
              <a:bevelT prst="coolSlant"/>
            </a:sp3d>
          </c:spPr>
          <c:invertIfNegative val="0"/>
          <c:dLbls>
            <c:numFmt formatCode="0.0%" sourceLinked="0"/>
            <c:spPr>
              <a:noFill/>
              <a:ln>
                <a:noFill/>
              </a:ln>
              <a:effectLst/>
            </c:spPr>
            <c:txPr>
              <a:bodyPr wrap="square" lIns="38100" tIns="19050" rIns="38100" bIns="19050" anchor="ctr">
                <a:spAutoFit/>
              </a:bodyPr>
              <a:lstStyle/>
              <a:p>
                <a:pPr>
                  <a:defRPr sz="2000" b="1">
                    <a:solidFill>
                      <a:schemeClr val="bg1"/>
                    </a:solidFill>
                    <a:effectLst>
                      <a:outerShdw blurRad="38100" dist="38100" dir="2700000" algn="tl">
                        <a:srgbClr val="000000">
                          <a:alpha val="43137"/>
                        </a:srgbClr>
                      </a:outerShdw>
                    </a:effectLst>
                    <a:latin typeface="+mj-lt"/>
                  </a:defRPr>
                </a:pPr>
                <a:endParaRPr lang="zh-TW"/>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Sheet1!$B$1:$F$1</c:f>
              <c:strCache>
                <c:ptCount val="5"/>
                <c:pt idx="0">
                  <c:v>co-amoxiclav </c:v>
                </c:pt>
                <c:pt idx="1">
                  <c:v>cefuroxime</c:v>
                </c:pt>
                <c:pt idx="2">
                  <c:v>azithromycin</c:v>
                </c:pt>
                <c:pt idx="3">
                  <c:v>SXT</c:v>
                </c:pt>
                <c:pt idx="4">
                  <c:v>ampicillin</c:v>
                </c:pt>
              </c:strCache>
            </c:strRef>
          </c:cat>
          <c:val>
            <c:numRef>
              <c:f>Sheet1!$B$2:$F$2</c:f>
              <c:numCache>
                <c:formatCode>General</c:formatCode>
                <c:ptCount val="5"/>
                <c:pt idx="0">
                  <c:v>0</c:v>
                </c:pt>
                <c:pt idx="1">
                  <c:v>0</c:v>
                </c:pt>
                <c:pt idx="2">
                  <c:v>8.6999999999999994E-2</c:v>
                </c:pt>
                <c:pt idx="3">
                  <c:v>0.438</c:v>
                </c:pt>
                <c:pt idx="4">
                  <c:v>0.60899999999999999</c:v>
                </c:pt>
              </c:numCache>
            </c:numRef>
          </c:val>
        </c:ser>
        <c:dLbls>
          <c:dLblPos val="outEnd"/>
          <c:showLegendKey val="0"/>
          <c:showVal val="1"/>
          <c:showCatName val="0"/>
          <c:showSerName val="0"/>
          <c:showPercent val="0"/>
          <c:showBubbleSize val="0"/>
        </c:dLbls>
        <c:gapWidth val="100"/>
        <c:axId val="160643392"/>
        <c:axId val="160641152"/>
      </c:barChart>
      <c:catAx>
        <c:axId val="160643392"/>
        <c:scaling>
          <c:orientation val="minMax"/>
        </c:scaling>
        <c:delete val="0"/>
        <c:axPos val="l"/>
        <c:numFmt formatCode="@" sourceLinked="0"/>
        <c:majorTickMark val="none"/>
        <c:minorTickMark val="none"/>
        <c:tickLblPos val="nextTo"/>
        <c:spPr>
          <a:ln w="29820">
            <a:solidFill>
              <a:srgbClr val="00FFFF"/>
            </a:solidFill>
            <a:prstDash val="solid"/>
          </a:ln>
        </c:spPr>
        <c:txPr>
          <a:bodyPr rot="0" vert="horz" anchor="b" anchorCtr="1"/>
          <a:lstStyle/>
          <a:p>
            <a:pPr>
              <a:defRPr sz="2400" b="0" i="0" u="none" strike="noStrike" baseline="0">
                <a:solidFill>
                  <a:srgbClr val="FFFFFF"/>
                </a:solidFill>
                <a:effectLst>
                  <a:outerShdw blurRad="38100" dist="38100" dir="2700000" algn="tl">
                    <a:srgbClr val="000000">
                      <a:alpha val="43137"/>
                    </a:srgbClr>
                  </a:outerShdw>
                </a:effectLst>
                <a:latin typeface="+mj-lt"/>
                <a:ea typeface="標楷體"/>
                <a:cs typeface="標楷體"/>
              </a:defRPr>
            </a:pPr>
            <a:endParaRPr lang="zh-TW"/>
          </a:p>
        </c:txPr>
        <c:crossAx val="160641152"/>
        <c:crossesAt val="0"/>
        <c:auto val="0"/>
        <c:lblAlgn val="ctr"/>
        <c:lblOffset val="100"/>
        <c:noMultiLvlLbl val="0"/>
      </c:catAx>
      <c:valAx>
        <c:axId val="160641152"/>
        <c:scaling>
          <c:orientation val="minMax"/>
          <c:max val="1"/>
          <c:min val="0"/>
        </c:scaling>
        <c:delete val="0"/>
        <c:axPos val="b"/>
        <c:majorGridlines>
          <c:spPr>
            <a:ln w="9940">
              <a:solidFill>
                <a:srgbClr val="C0C0C0"/>
              </a:solidFill>
              <a:prstDash val="solid"/>
            </a:ln>
          </c:spPr>
        </c:majorGridlines>
        <c:numFmt formatCode="0.0%" sourceLinked="0"/>
        <c:majorTickMark val="none"/>
        <c:minorTickMark val="none"/>
        <c:tickLblPos val="nextTo"/>
        <c:spPr>
          <a:ln w="29820">
            <a:solidFill>
              <a:srgbClr val="00FFFF"/>
            </a:solidFill>
            <a:prstDash val="solid"/>
          </a:ln>
        </c:spPr>
        <c:txPr>
          <a:bodyPr rot="0" vert="horz"/>
          <a:lstStyle/>
          <a:p>
            <a:pPr>
              <a:defRPr sz="1400" b="0" i="0" u="none" strike="noStrike" baseline="0">
                <a:solidFill>
                  <a:srgbClr val="FFFFFF"/>
                </a:solidFill>
                <a:effectLst>
                  <a:outerShdw blurRad="38100" dist="38100" dir="2700000" algn="tl">
                    <a:srgbClr val="000000">
                      <a:alpha val="43137"/>
                    </a:srgbClr>
                  </a:outerShdw>
                </a:effectLst>
                <a:latin typeface="Arial"/>
                <a:ea typeface="Arial"/>
                <a:cs typeface="Arial"/>
              </a:defRPr>
            </a:pPr>
            <a:endParaRPr lang="zh-TW"/>
          </a:p>
        </c:txPr>
        <c:crossAx val="160643392"/>
        <c:crosses val="autoZero"/>
        <c:crossBetween val="between"/>
        <c:majorUnit val="0.1"/>
      </c:valAx>
      <c:spPr>
        <a:gradFill rotWithShape="0">
          <a:gsLst>
            <a:gs pos="0">
              <a:srgbClr xmlns:mc="http://schemas.openxmlformats.org/markup-compatibility/2006" xmlns:a14="http://schemas.microsoft.com/office/drawing/2010/main" val="000000" mc:Ignorable="a14" a14:legacySpreadsheetColorIndex="44">
                <a:gamma/>
                <a:shade val="6275"/>
                <a:invGamma/>
              </a:srgbClr>
            </a:gs>
            <a:gs pos="50000">
              <a:srgbClr xmlns:mc="http://schemas.openxmlformats.org/markup-compatibility/2006" xmlns:a14="http://schemas.microsoft.com/office/drawing/2010/main" val="99CCFF" mc:Ignorable="a14" a14:legacySpreadsheetColorIndex="44"/>
            </a:gs>
            <a:gs pos="100000">
              <a:srgbClr xmlns:mc="http://schemas.openxmlformats.org/markup-compatibility/2006" xmlns:a14="http://schemas.microsoft.com/office/drawing/2010/main" val="000000" mc:Ignorable="a14" a14:legacySpreadsheetColorIndex="44">
                <a:gamma/>
                <a:shade val="6275"/>
                <a:invGamma/>
              </a:srgbClr>
            </a:gs>
          </a:gsLst>
          <a:lin ang="5400000" scaled="1"/>
        </a:gradFill>
        <a:ln w="29820">
          <a:solidFill>
            <a:srgbClr val="00FFFF"/>
          </a:solidFill>
          <a:prstDash val="solid"/>
        </a:ln>
      </c:spPr>
    </c:plotArea>
    <c:plotVisOnly val="1"/>
    <c:dispBlanksAs val="span"/>
    <c:showDLblsOverMax val="0"/>
  </c:chart>
  <c:spPr>
    <a:noFill/>
    <a:ln>
      <a:noFill/>
    </a:ln>
  </c:spPr>
  <c:txPr>
    <a:bodyPr/>
    <a:lstStyle/>
    <a:p>
      <a:pPr>
        <a:defRPr sz="1957" b="1" i="0" u="none" strike="noStrike" baseline="0">
          <a:solidFill>
            <a:schemeClr val="tx1"/>
          </a:solidFill>
          <a:latin typeface="Times New Roman"/>
          <a:ea typeface="Times New Roman"/>
          <a:cs typeface="Times New Roman"/>
        </a:defRPr>
      </a:pPr>
      <a:endParaRPr lang="zh-TW"/>
    </a:p>
  </c:txPr>
  <c:externalData r:id="rId1">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0"/>
  <c:lang val="zh-TW"/>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1609641979976127"/>
          <c:y val="2.5001979582674055E-2"/>
          <c:w val="0.71837104096001547"/>
          <c:h val="0.83187957323226014"/>
        </c:manualLayout>
      </c:layout>
      <c:barChart>
        <c:barDir val="bar"/>
        <c:grouping val="clustered"/>
        <c:varyColors val="0"/>
        <c:ser>
          <c:idx val="0"/>
          <c:order val="0"/>
          <c:tx>
            <c:strRef>
              <c:f>Sheet1!$A$2</c:f>
              <c:strCache>
                <c:ptCount val="1"/>
                <c:pt idx="0">
                  <c:v>Honey</c:v>
                </c:pt>
              </c:strCache>
            </c:strRef>
          </c:tx>
          <c:spPr>
            <a:solidFill>
              <a:srgbClr val="FF0000"/>
            </a:solidFill>
            <a:ln w="9940">
              <a:noFill/>
              <a:prstDash val="solid"/>
            </a:ln>
            <a:effectLst/>
            <a:scene3d>
              <a:camera prst="orthographicFront"/>
              <a:lightRig rig="threePt" dir="t"/>
            </a:scene3d>
            <a:sp3d>
              <a:bevelT prst="coolSlant"/>
            </a:sp3d>
          </c:spPr>
          <c:invertIfNegative val="0"/>
          <c:cat>
            <c:strRef>
              <c:f>Sheet1!$B$1:$J$1</c:f>
              <c:strCache>
                <c:ptCount val="9"/>
                <c:pt idx="0">
                  <c:v>Ampicillin</c:v>
                </c:pt>
                <c:pt idx="1">
                  <c:v>Tetracycline</c:v>
                </c:pt>
                <c:pt idx="2">
                  <c:v>TMP/SXT</c:v>
                </c:pt>
                <c:pt idx="3">
                  <c:v>Cefaclor</c:v>
                </c:pt>
                <c:pt idx="4">
                  <c:v>Cefuroxime</c:v>
                </c:pt>
                <c:pt idx="5">
                  <c:v>Chloramphenicol</c:v>
                </c:pt>
                <c:pt idx="6">
                  <c:v>Erythromycin</c:v>
                </c:pt>
                <c:pt idx="7">
                  <c:v>Cefixime</c:v>
                </c:pt>
                <c:pt idx="8">
                  <c:v>Ciprofloxacin</c:v>
                </c:pt>
              </c:strCache>
            </c:strRef>
          </c:cat>
          <c:val>
            <c:numRef>
              <c:f>Sheet1!$B$2:$J$2</c:f>
              <c:numCache>
                <c:formatCode>General</c:formatCode>
                <c:ptCount val="9"/>
                <c:pt idx="0">
                  <c:v>0.97799999999999998</c:v>
                </c:pt>
                <c:pt idx="1">
                  <c:v>0.19800000000000001</c:v>
                </c:pt>
                <c:pt idx="2">
                  <c:v>0.185</c:v>
                </c:pt>
                <c:pt idx="3">
                  <c:v>8.3000000000000004E-2</c:v>
                </c:pt>
                <c:pt idx="4">
                  <c:v>1.2999999999999999E-2</c:v>
                </c:pt>
                <c:pt idx="5">
                  <c:v>0</c:v>
                </c:pt>
                <c:pt idx="6">
                  <c:v>0</c:v>
                </c:pt>
                <c:pt idx="7">
                  <c:v>0</c:v>
                </c:pt>
                <c:pt idx="8">
                  <c:v>0</c:v>
                </c:pt>
              </c:numCache>
            </c:numRef>
          </c:val>
        </c:ser>
        <c:dLbls>
          <c:showLegendKey val="0"/>
          <c:showVal val="0"/>
          <c:showCatName val="0"/>
          <c:showSerName val="0"/>
          <c:showPercent val="0"/>
          <c:showBubbleSize val="0"/>
        </c:dLbls>
        <c:gapWidth val="100"/>
        <c:axId val="160908176"/>
        <c:axId val="160907616"/>
      </c:barChart>
      <c:catAx>
        <c:axId val="160908176"/>
        <c:scaling>
          <c:orientation val="minMax"/>
        </c:scaling>
        <c:delete val="0"/>
        <c:axPos val="l"/>
        <c:numFmt formatCode="@" sourceLinked="0"/>
        <c:majorTickMark val="none"/>
        <c:minorTickMark val="none"/>
        <c:tickLblPos val="nextTo"/>
        <c:spPr>
          <a:ln w="29820">
            <a:solidFill>
              <a:srgbClr val="00FFFF"/>
            </a:solidFill>
            <a:prstDash val="solid"/>
          </a:ln>
        </c:spPr>
        <c:txPr>
          <a:bodyPr rot="0" vert="horz" anchor="b" anchorCtr="1"/>
          <a:lstStyle/>
          <a:p>
            <a:pPr>
              <a:defRPr sz="1600" b="0" i="0" u="none" strike="noStrike" baseline="0">
                <a:solidFill>
                  <a:srgbClr val="FFFFFF"/>
                </a:solidFill>
                <a:effectLst>
                  <a:outerShdw blurRad="38100" dist="38100" dir="2700000" algn="tl">
                    <a:srgbClr val="000000">
                      <a:alpha val="43137"/>
                    </a:srgbClr>
                  </a:outerShdw>
                </a:effectLst>
                <a:latin typeface="+mj-lt"/>
                <a:ea typeface="標楷體"/>
                <a:cs typeface="標楷體"/>
              </a:defRPr>
            </a:pPr>
            <a:endParaRPr lang="zh-TW"/>
          </a:p>
        </c:txPr>
        <c:crossAx val="160907616"/>
        <c:crossesAt val="0"/>
        <c:auto val="0"/>
        <c:lblAlgn val="ctr"/>
        <c:lblOffset val="100"/>
        <c:noMultiLvlLbl val="0"/>
      </c:catAx>
      <c:valAx>
        <c:axId val="160907616"/>
        <c:scaling>
          <c:orientation val="minMax"/>
          <c:max val="1"/>
          <c:min val="0"/>
        </c:scaling>
        <c:delete val="0"/>
        <c:axPos val="b"/>
        <c:majorGridlines>
          <c:spPr>
            <a:ln w="9940">
              <a:solidFill>
                <a:srgbClr val="C0C0C0"/>
              </a:solidFill>
              <a:prstDash val="solid"/>
            </a:ln>
          </c:spPr>
        </c:majorGridlines>
        <c:numFmt formatCode="0%" sourceLinked="0"/>
        <c:majorTickMark val="none"/>
        <c:minorTickMark val="none"/>
        <c:tickLblPos val="nextTo"/>
        <c:spPr>
          <a:ln w="29820">
            <a:solidFill>
              <a:srgbClr val="00FFFF"/>
            </a:solidFill>
            <a:prstDash val="solid"/>
          </a:ln>
        </c:spPr>
        <c:txPr>
          <a:bodyPr rot="0" vert="horz"/>
          <a:lstStyle/>
          <a:p>
            <a:pPr>
              <a:defRPr sz="1600" b="0" i="0" u="none" strike="noStrike" baseline="0">
                <a:solidFill>
                  <a:srgbClr val="FFFFFF"/>
                </a:solidFill>
                <a:effectLst>
                  <a:outerShdw blurRad="38100" dist="38100" dir="2700000" algn="tl">
                    <a:srgbClr val="000000">
                      <a:alpha val="43137"/>
                    </a:srgbClr>
                  </a:outerShdw>
                </a:effectLst>
                <a:latin typeface="Arial"/>
                <a:ea typeface="Arial"/>
                <a:cs typeface="Arial"/>
              </a:defRPr>
            </a:pPr>
            <a:endParaRPr lang="zh-TW"/>
          </a:p>
        </c:txPr>
        <c:crossAx val="160908176"/>
        <c:crosses val="autoZero"/>
        <c:crossBetween val="between"/>
        <c:majorUnit val="0.1"/>
      </c:valAx>
      <c:spPr>
        <a:gradFill rotWithShape="0">
          <a:gsLst>
            <a:gs pos="0">
              <a:srgbClr xmlns:mc="http://schemas.openxmlformats.org/markup-compatibility/2006" xmlns:a14="http://schemas.microsoft.com/office/drawing/2010/main" val="000000" mc:Ignorable="a14" a14:legacySpreadsheetColorIndex="44">
                <a:gamma/>
                <a:shade val="6275"/>
                <a:invGamma/>
              </a:srgbClr>
            </a:gs>
            <a:gs pos="50000">
              <a:srgbClr xmlns:mc="http://schemas.openxmlformats.org/markup-compatibility/2006" xmlns:a14="http://schemas.microsoft.com/office/drawing/2010/main" val="99CCFF" mc:Ignorable="a14" a14:legacySpreadsheetColorIndex="44"/>
            </a:gs>
            <a:gs pos="100000">
              <a:srgbClr xmlns:mc="http://schemas.openxmlformats.org/markup-compatibility/2006" xmlns:a14="http://schemas.microsoft.com/office/drawing/2010/main" val="000000" mc:Ignorable="a14" a14:legacySpreadsheetColorIndex="44">
                <a:gamma/>
                <a:shade val="6275"/>
                <a:invGamma/>
              </a:srgbClr>
            </a:gs>
          </a:gsLst>
          <a:lin ang="5400000" scaled="1"/>
        </a:gradFill>
        <a:ln w="29820">
          <a:solidFill>
            <a:srgbClr val="00FFFF"/>
          </a:solidFill>
          <a:prstDash val="solid"/>
        </a:ln>
      </c:spPr>
    </c:plotArea>
    <c:plotVisOnly val="1"/>
    <c:dispBlanksAs val="span"/>
    <c:showDLblsOverMax val="0"/>
  </c:chart>
  <c:spPr>
    <a:noFill/>
    <a:ln>
      <a:noFill/>
    </a:ln>
  </c:spPr>
  <c:txPr>
    <a:bodyPr/>
    <a:lstStyle/>
    <a:p>
      <a:pPr>
        <a:defRPr sz="1957" b="1" i="0" u="none" strike="noStrike" baseline="0">
          <a:solidFill>
            <a:schemeClr val="tx1"/>
          </a:solidFill>
          <a:latin typeface="Times New Roman"/>
          <a:ea typeface="Times New Roman"/>
          <a:cs typeface="Times New Roman"/>
        </a:defRPr>
      </a:pPr>
      <a:endParaRPr lang="zh-TW"/>
    </a:p>
  </c:txPr>
  <c:externalData r:id="rId1">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c:date1904 val="0"/>
  <c:lang val="zh-TW"/>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331056198571649"/>
          <c:y val="5.2751692736172792E-2"/>
          <c:w val="0.86536298183508131"/>
          <c:h val="0.81600351461963316"/>
        </c:manualLayout>
      </c:layout>
      <c:barChart>
        <c:barDir val="col"/>
        <c:grouping val="clustered"/>
        <c:varyColors val="0"/>
        <c:ser>
          <c:idx val="0"/>
          <c:order val="0"/>
          <c:tx>
            <c:strRef>
              <c:f>Sheet1!$A$2</c:f>
              <c:strCache>
                <c:ptCount val="1"/>
                <c:pt idx="0">
                  <c:v>E. coli</c:v>
                </c:pt>
              </c:strCache>
            </c:strRef>
          </c:tx>
          <c:spPr>
            <a:solidFill>
              <a:srgbClr val="FF0000"/>
            </a:solidFill>
            <a:ln w="11033">
              <a:noFill/>
              <a:prstDash val="solid"/>
            </a:ln>
            <a:scene3d>
              <a:camera prst="orthographicFront"/>
              <a:lightRig rig="threePt" dir="t"/>
            </a:scene3d>
            <a:sp3d>
              <a:bevelT/>
            </a:sp3d>
          </c:spPr>
          <c:invertIfNegative val="0"/>
          <c:dLbls>
            <c:numFmt formatCode="0%" sourceLinked="0"/>
            <c:spPr>
              <a:noFill/>
              <a:ln>
                <a:noFill/>
              </a:ln>
              <a:effectLst/>
            </c:spPr>
            <c:txPr>
              <a:bodyPr wrap="square" lIns="38100" tIns="19050" rIns="38100" bIns="19050" anchor="ctr">
                <a:spAutoFit/>
              </a:bodyPr>
              <a:lstStyle/>
              <a:p>
                <a:pPr>
                  <a:defRPr>
                    <a:solidFill>
                      <a:schemeClr val="bg1"/>
                    </a:solidFill>
                    <a:effectLst>
                      <a:outerShdw blurRad="38100" dist="38100" dir="2700000" algn="tl">
                        <a:srgbClr val="000000">
                          <a:alpha val="43137"/>
                        </a:srgbClr>
                      </a:outerShdw>
                    </a:effectLst>
                    <a:latin typeface="+mn-lt"/>
                  </a:defRPr>
                </a:pPr>
                <a:endParaRPr lang="zh-TW"/>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Sheet1!$B$1:$E$1</c:f>
              <c:strCache>
                <c:ptCount val="4"/>
                <c:pt idx="0">
                  <c:v>ampicillin</c:v>
                </c:pt>
                <c:pt idx="1">
                  <c:v>cephalothin</c:v>
                </c:pt>
                <c:pt idx="2">
                  <c:v>gentamicin</c:v>
                </c:pt>
                <c:pt idx="3">
                  <c:v>SXT</c:v>
                </c:pt>
              </c:strCache>
            </c:strRef>
          </c:cat>
          <c:val>
            <c:numRef>
              <c:f>Sheet1!$B$2:$E$2</c:f>
              <c:numCache>
                <c:formatCode>General</c:formatCode>
                <c:ptCount val="4"/>
                <c:pt idx="0">
                  <c:v>0.80900000000000005</c:v>
                </c:pt>
                <c:pt idx="1">
                  <c:v>0.46300000000000002</c:v>
                </c:pt>
                <c:pt idx="2">
                  <c:v>0.14399999999999999</c:v>
                </c:pt>
                <c:pt idx="3">
                  <c:v>0.50700000000000001</c:v>
                </c:pt>
              </c:numCache>
            </c:numRef>
          </c:val>
        </c:ser>
        <c:ser>
          <c:idx val="1"/>
          <c:order val="1"/>
          <c:tx>
            <c:strRef>
              <c:f>Sheet1!$A$3</c:f>
              <c:strCache>
                <c:ptCount val="1"/>
                <c:pt idx="0">
                  <c:v>K. pneumoniae</c:v>
                </c:pt>
              </c:strCache>
            </c:strRef>
          </c:tx>
          <c:spPr>
            <a:solidFill>
              <a:srgbClr val="FFCCCC"/>
            </a:solidFill>
            <a:ln w="11033">
              <a:noFill/>
              <a:prstDash val="solid"/>
            </a:ln>
            <a:scene3d>
              <a:camera prst="orthographicFront"/>
              <a:lightRig rig="threePt" dir="t"/>
            </a:scene3d>
            <a:sp3d>
              <a:bevelT/>
            </a:sp3d>
          </c:spPr>
          <c:invertIfNegative val="0"/>
          <c:dLbls>
            <c:numFmt formatCode="0%" sourceLinked="0"/>
            <c:spPr>
              <a:noFill/>
              <a:ln>
                <a:noFill/>
              </a:ln>
              <a:effectLst/>
            </c:spPr>
            <c:txPr>
              <a:bodyPr wrap="square" lIns="38100" tIns="19050" rIns="38100" bIns="19050" anchor="ctr" anchorCtr="0">
                <a:spAutoFit/>
              </a:bodyPr>
              <a:lstStyle/>
              <a:p>
                <a:pPr algn="ctr">
                  <a:defRPr lang="zh-TW" altLang="en-US" sz="1781" b="1" i="0" u="none" strike="noStrike" kern="1200" baseline="0">
                    <a:solidFill>
                      <a:schemeClr val="bg1"/>
                    </a:solidFill>
                    <a:effectLst>
                      <a:outerShdw blurRad="38100" dist="38100" dir="2700000" algn="tl">
                        <a:srgbClr val="000000">
                          <a:alpha val="43137"/>
                        </a:srgbClr>
                      </a:outerShdw>
                    </a:effectLst>
                    <a:latin typeface="+mn-lt"/>
                    <a:ea typeface="標楷體"/>
                    <a:cs typeface="標楷體"/>
                  </a:defRPr>
                </a:pPr>
                <a:endParaRPr lang="zh-TW"/>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Sheet1!$B$1:$E$1</c:f>
              <c:strCache>
                <c:ptCount val="4"/>
                <c:pt idx="0">
                  <c:v>ampicillin</c:v>
                </c:pt>
                <c:pt idx="1">
                  <c:v>cephalothin</c:v>
                </c:pt>
                <c:pt idx="2">
                  <c:v>gentamicin</c:v>
                </c:pt>
                <c:pt idx="3">
                  <c:v>SXT</c:v>
                </c:pt>
              </c:strCache>
            </c:strRef>
          </c:cat>
          <c:val>
            <c:numRef>
              <c:f>Sheet1!$B$3:$E$3</c:f>
              <c:numCache>
                <c:formatCode>General</c:formatCode>
                <c:ptCount val="4"/>
                <c:pt idx="0">
                  <c:v>0.91700000000000004</c:v>
                </c:pt>
                <c:pt idx="1">
                  <c:v>0.125</c:v>
                </c:pt>
                <c:pt idx="2">
                  <c:v>0.125</c:v>
                </c:pt>
                <c:pt idx="3">
                  <c:v>0.16700000000000001</c:v>
                </c:pt>
              </c:numCache>
            </c:numRef>
          </c:val>
        </c:ser>
        <c:ser>
          <c:idx val="2"/>
          <c:order val="2"/>
          <c:tx>
            <c:strRef>
              <c:f>Sheet1!$A$4</c:f>
              <c:strCache>
                <c:ptCount val="1"/>
                <c:pt idx="0">
                  <c:v>Enterococcus</c:v>
                </c:pt>
              </c:strCache>
            </c:strRef>
          </c:tx>
          <c:spPr>
            <a:solidFill>
              <a:srgbClr val="92D050"/>
            </a:solidFill>
            <a:scene3d>
              <a:camera prst="orthographicFront"/>
              <a:lightRig rig="threePt" dir="t"/>
            </a:scene3d>
            <a:sp3d>
              <a:bevelT/>
            </a:sp3d>
          </c:spPr>
          <c:invertIfNegative val="0"/>
          <c:dLbls>
            <c:numFmt formatCode="0%" sourceLinked="0"/>
            <c:spPr>
              <a:noFill/>
              <a:ln>
                <a:noFill/>
              </a:ln>
              <a:effectLst/>
            </c:spPr>
            <c:txPr>
              <a:bodyPr wrap="square" lIns="38100" tIns="19050" rIns="38100" bIns="19050" anchor="ctr" anchorCtr="0">
                <a:spAutoFit/>
              </a:bodyPr>
              <a:lstStyle/>
              <a:p>
                <a:pPr algn="ctr">
                  <a:defRPr lang="zh-TW" altLang="en-US" sz="1781" b="1" i="0" u="none" strike="noStrike" kern="1200" baseline="0">
                    <a:solidFill>
                      <a:schemeClr val="bg1"/>
                    </a:solidFill>
                    <a:effectLst>
                      <a:outerShdw blurRad="38100" dist="38100" dir="2700000" algn="tl">
                        <a:srgbClr val="000000">
                          <a:alpha val="43137"/>
                        </a:srgbClr>
                      </a:outerShdw>
                    </a:effectLst>
                    <a:latin typeface="+mn-lt"/>
                    <a:ea typeface="標楷體"/>
                    <a:cs typeface="標楷體"/>
                  </a:defRPr>
                </a:pPr>
                <a:endParaRPr lang="zh-TW"/>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Sheet1!$B$1:$E$1</c:f>
              <c:strCache>
                <c:ptCount val="4"/>
                <c:pt idx="0">
                  <c:v>ampicillin</c:v>
                </c:pt>
                <c:pt idx="1">
                  <c:v>cephalothin</c:v>
                </c:pt>
                <c:pt idx="2">
                  <c:v>gentamicin</c:v>
                </c:pt>
                <c:pt idx="3">
                  <c:v>SXT</c:v>
                </c:pt>
              </c:strCache>
            </c:strRef>
          </c:cat>
          <c:val>
            <c:numRef>
              <c:f>Sheet1!$B$4:$E$4</c:f>
              <c:numCache>
                <c:formatCode>General</c:formatCode>
                <c:ptCount val="4"/>
                <c:pt idx="0">
                  <c:v>0.5</c:v>
                </c:pt>
                <c:pt idx="1">
                  <c:v>0.873</c:v>
                </c:pt>
                <c:pt idx="2">
                  <c:v>0.45500000000000002</c:v>
                </c:pt>
              </c:numCache>
            </c:numRef>
          </c:val>
        </c:ser>
        <c:ser>
          <c:idx val="3"/>
          <c:order val="3"/>
          <c:tx>
            <c:strRef>
              <c:f>Sheet1!$A$5</c:f>
              <c:strCache>
                <c:ptCount val="1"/>
                <c:pt idx="0">
                  <c:v>P. mirabilis</c:v>
                </c:pt>
              </c:strCache>
            </c:strRef>
          </c:tx>
          <c:spPr>
            <a:solidFill>
              <a:srgbClr val="00B0F0"/>
            </a:solidFill>
            <a:scene3d>
              <a:camera prst="orthographicFront"/>
              <a:lightRig rig="threePt" dir="t"/>
            </a:scene3d>
            <a:sp3d>
              <a:bevelT/>
            </a:sp3d>
          </c:spPr>
          <c:invertIfNegative val="0"/>
          <c:dLbls>
            <c:numFmt formatCode="0%" sourceLinked="0"/>
            <c:spPr>
              <a:noFill/>
              <a:ln>
                <a:noFill/>
              </a:ln>
              <a:effectLst/>
            </c:spPr>
            <c:txPr>
              <a:bodyPr wrap="square" lIns="38100" tIns="19050" rIns="38100" bIns="19050" anchor="ctr" anchorCtr="0">
                <a:spAutoFit/>
              </a:bodyPr>
              <a:lstStyle/>
              <a:p>
                <a:pPr algn="ctr">
                  <a:defRPr lang="zh-TW" altLang="en-US" sz="1781" b="1" i="0" u="none" strike="noStrike" kern="1200" baseline="0">
                    <a:solidFill>
                      <a:schemeClr val="bg1"/>
                    </a:solidFill>
                    <a:effectLst>
                      <a:outerShdw blurRad="38100" dist="38100" dir="2700000" algn="tl">
                        <a:srgbClr val="000000">
                          <a:alpha val="43137"/>
                        </a:srgbClr>
                      </a:outerShdw>
                    </a:effectLst>
                    <a:latin typeface="+mn-lt"/>
                    <a:ea typeface="標楷體"/>
                    <a:cs typeface="標楷體"/>
                  </a:defRPr>
                </a:pPr>
                <a:endParaRPr lang="zh-TW"/>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Sheet1!$B$1:$E$1</c:f>
              <c:strCache>
                <c:ptCount val="4"/>
                <c:pt idx="0">
                  <c:v>ampicillin</c:v>
                </c:pt>
                <c:pt idx="1">
                  <c:v>cephalothin</c:v>
                </c:pt>
                <c:pt idx="2">
                  <c:v>gentamicin</c:v>
                </c:pt>
                <c:pt idx="3">
                  <c:v>SXT</c:v>
                </c:pt>
              </c:strCache>
            </c:strRef>
          </c:cat>
          <c:val>
            <c:numRef>
              <c:f>Sheet1!$B$5:$E$5</c:f>
              <c:numCache>
                <c:formatCode>General</c:formatCode>
                <c:ptCount val="4"/>
                <c:pt idx="0">
                  <c:v>0.38500000000000001</c:v>
                </c:pt>
                <c:pt idx="1">
                  <c:v>7.6999999999999999E-2</c:v>
                </c:pt>
                <c:pt idx="2">
                  <c:v>0.154</c:v>
                </c:pt>
                <c:pt idx="3">
                  <c:v>0.61499999999999999</c:v>
                </c:pt>
              </c:numCache>
            </c:numRef>
          </c:val>
        </c:ser>
        <c:dLbls>
          <c:dLblPos val="outEnd"/>
          <c:showLegendKey val="0"/>
          <c:showVal val="1"/>
          <c:showCatName val="0"/>
          <c:showSerName val="0"/>
          <c:showPercent val="0"/>
          <c:showBubbleSize val="0"/>
        </c:dLbls>
        <c:gapWidth val="150"/>
        <c:axId val="158959056"/>
        <c:axId val="158962416"/>
      </c:barChart>
      <c:catAx>
        <c:axId val="158959056"/>
        <c:scaling>
          <c:orientation val="minMax"/>
        </c:scaling>
        <c:delete val="0"/>
        <c:axPos val="b"/>
        <c:numFmt formatCode="General" sourceLinked="1"/>
        <c:majorTickMark val="none"/>
        <c:minorTickMark val="none"/>
        <c:tickLblPos val="nextTo"/>
        <c:spPr>
          <a:ln w="33100">
            <a:solidFill>
              <a:srgbClr val="00FFFF"/>
            </a:solidFill>
            <a:prstDash val="solid"/>
          </a:ln>
        </c:spPr>
        <c:txPr>
          <a:bodyPr rot="0" vert="horz"/>
          <a:lstStyle/>
          <a:p>
            <a:pPr>
              <a:defRPr sz="2000" b="1" i="0" u="none" strike="noStrike" baseline="0">
                <a:solidFill>
                  <a:srgbClr val="FFFFFF"/>
                </a:solidFill>
                <a:effectLst>
                  <a:outerShdw blurRad="38100" dist="38100" dir="2700000" algn="tl">
                    <a:srgbClr val="000000">
                      <a:alpha val="43137"/>
                    </a:srgbClr>
                  </a:outerShdw>
                </a:effectLst>
                <a:latin typeface="Arial"/>
                <a:ea typeface="標楷體" panose="03000509000000000000" pitchFamily="65" charset="-120"/>
                <a:cs typeface="Arial"/>
              </a:defRPr>
            </a:pPr>
            <a:endParaRPr lang="zh-TW"/>
          </a:p>
        </c:txPr>
        <c:crossAx val="158962416"/>
        <c:crossesAt val="0"/>
        <c:auto val="1"/>
        <c:lblAlgn val="ctr"/>
        <c:lblOffset val="100"/>
        <c:tickLblSkip val="1"/>
        <c:tickMarkSkip val="1"/>
        <c:noMultiLvlLbl val="0"/>
      </c:catAx>
      <c:valAx>
        <c:axId val="158962416"/>
        <c:scaling>
          <c:orientation val="minMax"/>
          <c:max val="1"/>
        </c:scaling>
        <c:delete val="0"/>
        <c:axPos val="l"/>
        <c:majorGridlines>
          <c:spPr>
            <a:ln w="11033">
              <a:solidFill>
                <a:srgbClr val="C0C0C0"/>
              </a:solidFill>
              <a:prstDash val="solid"/>
            </a:ln>
          </c:spPr>
        </c:majorGridlines>
        <c:title>
          <c:tx>
            <c:rich>
              <a:bodyPr/>
              <a:lstStyle/>
              <a:p>
                <a:pPr>
                  <a:defRPr sz="2400">
                    <a:solidFill>
                      <a:srgbClr val="FFFF00"/>
                    </a:solidFill>
                    <a:effectLst>
                      <a:outerShdw blurRad="38100" dist="38100" dir="2700000" algn="tl">
                        <a:srgbClr val="000000">
                          <a:alpha val="43137"/>
                        </a:srgbClr>
                      </a:outerShdw>
                    </a:effectLst>
                    <a:latin typeface="+mj-lt"/>
                  </a:defRPr>
                </a:pPr>
                <a:r>
                  <a:rPr lang="en-US" altLang="zh-TW" sz="2400" dirty="0" smtClean="0">
                    <a:solidFill>
                      <a:srgbClr val="FFFF00"/>
                    </a:solidFill>
                    <a:effectLst>
                      <a:outerShdw blurRad="38100" dist="38100" dir="2700000" algn="tl">
                        <a:srgbClr val="000000">
                          <a:alpha val="43137"/>
                        </a:srgbClr>
                      </a:outerShdw>
                    </a:effectLst>
                    <a:latin typeface="+mj-lt"/>
                  </a:rPr>
                  <a:t>% resistant</a:t>
                </a:r>
                <a:endParaRPr lang="zh-TW" altLang="en-US" sz="2400" dirty="0">
                  <a:solidFill>
                    <a:srgbClr val="FFFF00"/>
                  </a:solidFill>
                  <a:effectLst>
                    <a:outerShdw blurRad="38100" dist="38100" dir="2700000" algn="tl">
                      <a:srgbClr val="000000">
                        <a:alpha val="43137"/>
                      </a:srgbClr>
                    </a:outerShdw>
                  </a:effectLst>
                  <a:latin typeface="+mj-lt"/>
                </a:endParaRPr>
              </a:p>
            </c:rich>
          </c:tx>
          <c:layout>
            <c:manualLayout>
              <c:xMode val="edge"/>
              <c:yMode val="edge"/>
              <c:x val="6.8667467517143877E-3"/>
              <c:y val="0.21270421630980699"/>
            </c:manualLayout>
          </c:layout>
          <c:overlay val="0"/>
        </c:title>
        <c:numFmt formatCode="0%" sourceLinked="0"/>
        <c:majorTickMark val="none"/>
        <c:minorTickMark val="none"/>
        <c:tickLblPos val="nextTo"/>
        <c:spPr>
          <a:ln w="11033">
            <a:solidFill>
              <a:srgbClr val="00FFFF"/>
            </a:solidFill>
            <a:prstDash val="solid"/>
          </a:ln>
        </c:spPr>
        <c:txPr>
          <a:bodyPr rot="0" vert="horz"/>
          <a:lstStyle/>
          <a:p>
            <a:pPr>
              <a:defRPr sz="1800" b="1" i="0" u="none" strike="noStrike" baseline="0">
                <a:solidFill>
                  <a:srgbClr val="FFFFFF"/>
                </a:solidFill>
                <a:latin typeface="Arial"/>
                <a:ea typeface="Arial"/>
                <a:cs typeface="Arial"/>
              </a:defRPr>
            </a:pPr>
            <a:endParaRPr lang="zh-TW"/>
          </a:p>
        </c:txPr>
        <c:crossAx val="158959056"/>
        <c:crosses val="autoZero"/>
        <c:crossBetween val="between"/>
        <c:majorUnit val="0.1"/>
        <c:minorUnit val="0.01"/>
      </c:valAx>
      <c:spPr>
        <a:gradFill rotWithShape="0">
          <a:gsLst>
            <a:gs pos="0">
              <a:srgbClr xmlns:mc="http://schemas.openxmlformats.org/markup-compatibility/2006" xmlns:a14="http://schemas.microsoft.com/office/drawing/2010/main" val="000000" mc:Ignorable="a14" a14:legacySpreadsheetColorIndex="44">
                <a:gamma/>
                <a:shade val="26275"/>
                <a:invGamma/>
              </a:srgbClr>
            </a:gs>
            <a:gs pos="100000">
              <a:srgbClr xmlns:mc="http://schemas.openxmlformats.org/markup-compatibility/2006" xmlns:a14="http://schemas.microsoft.com/office/drawing/2010/main" val="99CCFF" mc:Ignorable="a14" a14:legacySpreadsheetColorIndex="44"/>
            </a:gs>
          </a:gsLst>
          <a:lin ang="5400000" scaled="1"/>
        </a:gradFill>
        <a:ln w="33100">
          <a:solidFill>
            <a:srgbClr val="00FFFF"/>
          </a:solidFill>
          <a:prstDash val="solid"/>
        </a:ln>
      </c:spPr>
    </c:plotArea>
    <c:legend>
      <c:legendPos val="r"/>
      <c:layout>
        <c:manualLayout>
          <c:xMode val="edge"/>
          <c:yMode val="edge"/>
          <c:x val="0.5295465866813267"/>
          <c:y val="5.9531681432117539E-2"/>
          <c:w val="0.25951153360610635"/>
          <c:h val="0.26775209036650854"/>
        </c:manualLayout>
      </c:layout>
      <c:overlay val="0"/>
      <c:spPr>
        <a:gradFill rotWithShape="0">
          <a:gsLst>
            <a:gs pos="0">
              <a:srgbClr xmlns:mc="http://schemas.openxmlformats.org/markup-compatibility/2006" xmlns:a14="http://schemas.microsoft.com/office/drawing/2010/main" val="000000" mc:Ignorable="a14" a14:legacySpreadsheetColorIndex="17">
                <a:gamma/>
                <a:shade val="6275"/>
                <a:invGamma/>
              </a:srgbClr>
            </a:gs>
            <a:gs pos="50000">
              <a:srgbClr xmlns:mc="http://schemas.openxmlformats.org/markup-compatibility/2006" xmlns:a14="http://schemas.microsoft.com/office/drawing/2010/main" val="008000" mc:Ignorable="a14" a14:legacySpreadsheetColorIndex="17"/>
            </a:gs>
            <a:gs pos="100000">
              <a:srgbClr xmlns:mc="http://schemas.openxmlformats.org/markup-compatibility/2006" xmlns:a14="http://schemas.microsoft.com/office/drawing/2010/main" val="000000" mc:Ignorable="a14" a14:legacySpreadsheetColorIndex="17">
                <a:gamma/>
                <a:shade val="6275"/>
                <a:invGamma/>
              </a:srgbClr>
            </a:gs>
          </a:gsLst>
          <a:lin ang="5400000" scaled="1"/>
        </a:gradFill>
        <a:ln w="33100">
          <a:solidFill>
            <a:srgbClr val="00FF00"/>
          </a:solidFill>
          <a:prstDash val="solid"/>
        </a:ln>
      </c:spPr>
      <c:txPr>
        <a:bodyPr/>
        <a:lstStyle/>
        <a:p>
          <a:pPr>
            <a:defRPr sz="2000" b="1" i="1" u="none" strike="noStrike" baseline="0">
              <a:solidFill>
                <a:srgbClr val="FFFFFF"/>
              </a:solidFill>
              <a:effectLst>
                <a:outerShdw blurRad="38100" dist="38100" dir="2700000" algn="tl">
                  <a:srgbClr val="000000">
                    <a:alpha val="43137"/>
                  </a:srgbClr>
                </a:outerShdw>
              </a:effectLst>
              <a:latin typeface="Arial"/>
              <a:ea typeface="Arial"/>
              <a:cs typeface="Arial"/>
            </a:defRPr>
          </a:pPr>
          <a:endParaRPr lang="zh-TW"/>
        </a:p>
      </c:txPr>
    </c:legend>
    <c:plotVisOnly val="1"/>
    <c:dispBlanksAs val="gap"/>
    <c:showDLblsOverMax val="0"/>
  </c:chart>
  <c:spPr>
    <a:noFill/>
    <a:ln>
      <a:noFill/>
    </a:ln>
  </c:spPr>
  <c:txPr>
    <a:bodyPr/>
    <a:lstStyle/>
    <a:p>
      <a:pPr>
        <a:defRPr sz="1781" b="1" i="0" u="none" strike="noStrike" baseline="0">
          <a:solidFill>
            <a:schemeClr val="tx1"/>
          </a:solidFill>
          <a:latin typeface="標楷體"/>
          <a:ea typeface="標楷體"/>
          <a:cs typeface="標楷體"/>
        </a:defRPr>
      </a:pPr>
      <a:endParaRPr lang="zh-TW"/>
    </a:p>
  </c:txPr>
  <c:externalData r:id="rId1">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c:date1904 val="0"/>
  <c:lang val="zh-TW"/>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3564053287813013"/>
          <c:y val="5.2751692736172792E-2"/>
          <c:w val="0.8608047194373275"/>
          <c:h val="0.81600351461963316"/>
        </c:manualLayout>
      </c:layout>
      <c:barChart>
        <c:barDir val="col"/>
        <c:grouping val="clustered"/>
        <c:varyColors val="0"/>
        <c:ser>
          <c:idx val="0"/>
          <c:order val="0"/>
          <c:tx>
            <c:strRef>
              <c:f>Sheet1!$A$2</c:f>
              <c:strCache>
                <c:ptCount val="1"/>
                <c:pt idx="0">
                  <c:v>E. coli</c:v>
                </c:pt>
              </c:strCache>
            </c:strRef>
          </c:tx>
          <c:spPr>
            <a:solidFill>
              <a:srgbClr val="FFC000"/>
            </a:solidFill>
            <a:ln w="11033">
              <a:noFill/>
              <a:prstDash val="solid"/>
            </a:ln>
            <a:scene3d>
              <a:camera prst="orthographicFront"/>
              <a:lightRig rig="threePt" dir="t"/>
            </a:scene3d>
            <a:sp3d>
              <a:bevelT/>
            </a:sp3d>
          </c:spPr>
          <c:invertIfNegative val="0"/>
          <c:dLbls>
            <c:numFmt formatCode="0%" sourceLinked="0"/>
            <c:spPr>
              <a:noFill/>
              <a:ln>
                <a:noFill/>
              </a:ln>
              <a:effectLst/>
            </c:spPr>
            <c:txPr>
              <a:bodyPr wrap="square" lIns="38100" tIns="19050" rIns="38100" bIns="19050" anchor="ctr">
                <a:spAutoFit/>
              </a:bodyPr>
              <a:lstStyle/>
              <a:p>
                <a:pPr>
                  <a:defRPr>
                    <a:solidFill>
                      <a:schemeClr val="bg1"/>
                    </a:solidFill>
                    <a:effectLst>
                      <a:outerShdw blurRad="38100" dist="38100" dir="2700000" algn="tl">
                        <a:srgbClr val="000000">
                          <a:alpha val="43137"/>
                        </a:srgbClr>
                      </a:outerShdw>
                    </a:effectLst>
                    <a:latin typeface="+mn-lt"/>
                  </a:defRPr>
                </a:pPr>
                <a:endParaRPr lang="zh-TW"/>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Sheet1!$B$1:$F$1</c:f>
              <c:strCache>
                <c:ptCount val="5"/>
                <c:pt idx="0">
                  <c:v>ampicillin</c:v>
                </c:pt>
                <c:pt idx="1">
                  <c:v>SXT</c:v>
                </c:pt>
                <c:pt idx="2">
                  <c:v>cephalothin</c:v>
                </c:pt>
                <c:pt idx="3">
                  <c:v>gentamicin</c:v>
                </c:pt>
                <c:pt idx="4">
                  <c:v>nitrofurantoin</c:v>
                </c:pt>
              </c:strCache>
            </c:strRef>
          </c:cat>
          <c:val>
            <c:numRef>
              <c:f>Sheet1!$B$2:$F$2</c:f>
              <c:numCache>
                <c:formatCode>General</c:formatCode>
                <c:ptCount val="5"/>
                <c:pt idx="0">
                  <c:v>0.77400000000000002</c:v>
                </c:pt>
                <c:pt idx="1">
                  <c:v>0.44600000000000001</c:v>
                </c:pt>
                <c:pt idx="2">
                  <c:v>0.27200000000000002</c:v>
                </c:pt>
                <c:pt idx="3">
                  <c:v>0.15</c:v>
                </c:pt>
                <c:pt idx="4">
                  <c:v>8.4000000000000005E-2</c:v>
                </c:pt>
              </c:numCache>
            </c:numRef>
          </c:val>
        </c:ser>
        <c:dLbls>
          <c:dLblPos val="outEnd"/>
          <c:showLegendKey val="0"/>
          <c:showVal val="1"/>
          <c:showCatName val="0"/>
          <c:showSerName val="0"/>
          <c:showPercent val="0"/>
          <c:showBubbleSize val="0"/>
        </c:dLbls>
        <c:gapWidth val="150"/>
        <c:axId val="158969136"/>
        <c:axId val="158969696"/>
      </c:barChart>
      <c:catAx>
        <c:axId val="158969136"/>
        <c:scaling>
          <c:orientation val="minMax"/>
        </c:scaling>
        <c:delete val="0"/>
        <c:axPos val="b"/>
        <c:numFmt formatCode="General" sourceLinked="1"/>
        <c:majorTickMark val="none"/>
        <c:minorTickMark val="none"/>
        <c:tickLblPos val="nextTo"/>
        <c:spPr>
          <a:ln w="33100">
            <a:solidFill>
              <a:srgbClr val="00FFFF"/>
            </a:solidFill>
            <a:prstDash val="solid"/>
          </a:ln>
        </c:spPr>
        <c:txPr>
          <a:bodyPr rot="0" vert="horz"/>
          <a:lstStyle/>
          <a:p>
            <a:pPr>
              <a:defRPr sz="1800" b="0" i="0" u="none" strike="noStrike" baseline="0">
                <a:solidFill>
                  <a:srgbClr val="FFFFFF"/>
                </a:solidFill>
                <a:effectLst>
                  <a:outerShdw blurRad="38100" dist="38100" dir="2700000" algn="tl">
                    <a:srgbClr val="000000">
                      <a:alpha val="43137"/>
                    </a:srgbClr>
                  </a:outerShdw>
                </a:effectLst>
                <a:latin typeface="Arial"/>
                <a:ea typeface="標楷體" panose="03000509000000000000" pitchFamily="65" charset="-120"/>
                <a:cs typeface="Arial"/>
              </a:defRPr>
            </a:pPr>
            <a:endParaRPr lang="zh-TW"/>
          </a:p>
        </c:txPr>
        <c:crossAx val="158969696"/>
        <c:crossesAt val="0"/>
        <c:auto val="1"/>
        <c:lblAlgn val="ctr"/>
        <c:lblOffset val="100"/>
        <c:tickLblSkip val="1"/>
        <c:tickMarkSkip val="1"/>
        <c:noMultiLvlLbl val="0"/>
      </c:catAx>
      <c:valAx>
        <c:axId val="158969696"/>
        <c:scaling>
          <c:orientation val="minMax"/>
          <c:max val="1"/>
        </c:scaling>
        <c:delete val="0"/>
        <c:axPos val="l"/>
        <c:majorGridlines>
          <c:spPr>
            <a:ln w="11033">
              <a:solidFill>
                <a:srgbClr val="C0C0C0"/>
              </a:solidFill>
              <a:prstDash val="solid"/>
            </a:ln>
          </c:spPr>
        </c:majorGridlines>
        <c:title>
          <c:tx>
            <c:rich>
              <a:bodyPr/>
              <a:lstStyle/>
              <a:p>
                <a:pPr>
                  <a:defRPr sz="2400">
                    <a:solidFill>
                      <a:srgbClr val="FFFF00"/>
                    </a:solidFill>
                    <a:effectLst>
                      <a:outerShdw blurRad="38100" dist="38100" dir="2700000" algn="tl">
                        <a:srgbClr val="000000">
                          <a:alpha val="43137"/>
                        </a:srgbClr>
                      </a:outerShdw>
                    </a:effectLst>
                    <a:latin typeface="+mj-lt"/>
                  </a:defRPr>
                </a:pPr>
                <a:r>
                  <a:rPr lang="en-US" altLang="zh-TW" sz="2400" dirty="0" smtClean="0">
                    <a:solidFill>
                      <a:srgbClr val="FFFF00"/>
                    </a:solidFill>
                    <a:effectLst>
                      <a:outerShdw blurRad="38100" dist="38100" dir="2700000" algn="tl">
                        <a:srgbClr val="000000">
                          <a:alpha val="43137"/>
                        </a:srgbClr>
                      </a:outerShdw>
                    </a:effectLst>
                    <a:latin typeface="+mj-lt"/>
                  </a:rPr>
                  <a:t>% resistant</a:t>
                </a:r>
                <a:endParaRPr lang="zh-TW" altLang="en-US" sz="2400" dirty="0">
                  <a:solidFill>
                    <a:srgbClr val="FFFF00"/>
                  </a:solidFill>
                  <a:effectLst>
                    <a:outerShdw blurRad="38100" dist="38100" dir="2700000" algn="tl">
                      <a:srgbClr val="000000">
                        <a:alpha val="43137"/>
                      </a:srgbClr>
                    </a:outerShdw>
                  </a:effectLst>
                  <a:latin typeface="+mj-lt"/>
                </a:endParaRPr>
              </a:p>
            </c:rich>
          </c:tx>
          <c:layout>
            <c:manualLayout>
              <c:xMode val="edge"/>
              <c:yMode val="edge"/>
              <c:x val="6.8667467517143877E-3"/>
              <c:y val="0.21270421630980699"/>
            </c:manualLayout>
          </c:layout>
          <c:overlay val="0"/>
        </c:title>
        <c:numFmt formatCode="0%" sourceLinked="0"/>
        <c:majorTickMark val="none"/>
        <c:minorTickMark val="none"/>
        <c:tickLblPos val="nextTo"/>
        <c:spPr>
          <a:ln w="11033">
            <a:solidFill>
              <a:srgbClr val="00FFFF"/>
            </a:solidFill>
            <a:prstDash val="solid"/>
          </a:ln>
        </c:spPr>
        <c:txPr>
          <a:bodyPr rot="0" vert="horz"/>
          <a:lstStyle/>
          <a:p>
            <a:pPr>
              <a:defRPr sz="1800" b="1" i="0" u="none" strike="noStrike" baseline="0">
                <a:solidFill>
                  <a:srgbClr val="FFFFFF"/>
                </a:solidFill>
                <a:latin typeface="Arial"/>
                <a:ea typeface="Arial"/>
                <a:cs typeface="Arial"/>
              </a:defRPr>
            </a:pPr>
            <a:endParaRPr lang="zh-TW"/>
          </a:p>
        </c:txPr>
        <c:crossAx val="158969136"/>
        <c:crosses val="autoZero"/>
        <c:crossBetween val="between"/>
        <c:majorUnit val="0.1"/>
        <c:minorUnit val="0.01"/>
      </c:valAx>
      <c:spPr>
        <a:gradFill rotWithShape="0">
          <a:gsLst>
            <a:gs pos="0">
              <a:srgbClr xmlns:mc="http://schemas.openxmlformats.org/markup-compatibility/2006" xmlns:a14="http://schemas.microsoft.com/office/drawing/2010/main" val="000000" mc:Ignorable="a14" a14:legacySpreadsheetColorIndex="44">
                <a:gamma/>
                <a:shade val="26275"/>
                <a:invGamma/>
              </a:srgbClr>
            </a:gs>
            <a:gs pos="100000">
              <a:srgbClr xmlns:mc="http://schemas.openxmlformats.org/markup-compatibility/2006" xmlns:a14="http://schemas.microsoft.com/office/drawing/2010/main" val="99CCFF" mc:Ignorable="a14" a14:legacySpreadsheetColorIndex="44"/>
            </a:gs>
          </a:gsLst>
          <a:lin ang="5400000" scaled="1"/>
        </a:gradFill>
        <a:ln w="33100">
          <a:solidFill>
            <a:srgbClr val="00FFFF"/>
          </a:solidFill>
          <a:prstDash val="solid"/>
        </a:ln>
      </c:spPr>
    </c:plotArea>
    <c:plotVisOnly val="1"/>
    <c:dispBlanksAs val="gap"/>
    <c:showDLblsOverMax val="0"/>
  </c:chart>
  <c:spPr>
    <a:noFill/>
    <a:ln>
      <a:noFill/>
    </a:ln>
  </c:spPr>
  <c:txPr>
    <a:bodyPr/>
    <a:lstStyle/>
    <a:p>
      <a:pPr>
        <a:defRPr sz="1781" b="1" i="0" u="none" strike="noStrike" baseline="0">
          <a:solidFill>
            <a:schemeClr val="tx1"/>
          </a:solidFill>
          <a:latin typeface="標楷體"/>
          <a:ea typeface="標楷體"/>
          <a:cs typeface="標楷體"/>
        </a:defRPr>
      </a:pPr>
      <a:endParaRPr lang="zh-TW"/>
    </a:p>
  </c:txPr>
  <c:externalData r:id="rId1">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c:date1904 val="0"/>
  <c:lang val="zh-TW"/>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5416160296269213"/>
          <c:y val="2.5001979582674055E-2"/>
          <c:w val="0.68374164837094242"/>
          <c:h val="0.85873034483156285"/>
        </c:manualLayout>
      </c:layout>
      <c:barChart>
        <c:barDir val="bar"/>
        <c:grouping val="clustered"/>
        <c:varyColors val="0"/>
        <c:ser>
          <c:idx val="0"/>
          <c:order val="0"/>
          <c:tx>
            <c:strRef>
              <c:f>Sheet1!$A$2</c:f>
              <c:strCache>
                <c:ptCount val="1"/>
                <c:pt idx="0">
                  <c:v>Honey</c:v>
                </c:pt>
              </c:strCache>
            </c:strRef>
          </c:tx>
          <c:spPr>
            <a:solidFill>
              <a:srgbClr val="FF0000"/>
            </a:solidFill>
            <a:ln w="9940">
              <a:noFill/>
              <a:prstDash val="solid"/>
            </a:ln>
            <a:effectLst/>
            <a:scene3d>
              <a:camera prst="orthographicFront"/>
              <a:lightRig rig="threePt" dir="t"/>
            </a:scene3d>
            <a:sp3d>
              <a:bevelT prst="coolSlant"/>
            </a:sp3d>
          </c:spPr>
          <c:invertIfNegative val="0"/>
          <c:cat>
            <c:strRef>
              <c:f>Sheet1!$B$1:$G$1</c:f>
              <c:strCache>
                <c:ptCount val="6"/>
                <c:pt idx="0">
                  <c:v>Ceftriaxone</c:v>
                </c:pt>
                <c:pt idx="1">
                  <c:v>Ciproflaxacin</c:v>
                </c:pt>
                <c:pt idx="2">
                  <c:v>Chloramphenicol</c:v>
                </c:pt>
                <c:pt idx="3">
                  <c:v>Ampicillin</c:v>
                </c:pt>
                <c:pt idx="4">
                  <c:v>Tetracycline</c:v>
                </c:pt>
                <c:pt idx="5">
                  <c:v>TMP/SXT</c:v>
                </c:pt>
              </c:strCache>
            </c:strRef>
          </c:cat>
          <c:val>
            <c:numRef>
              <c:f>Sheet1!$B$2:$G$2</c:f>
              <c:numCache>
                <c:formatCode>General</c:formatCode>
                <c:ptCount val="6"/>
                <c:pt idx="0">
                  <c:v>0.05</c:v>
                </c:pt>
                <c:pt idx="1">
                  <c:v>0.1</c:v>
                </c:pt>
                <c:pt idx="2">
                  <c:v>0.38</c:v>
                </c:pt>
                <c:pt idx="3">
                  <c:v>0.53</c:v>
                </c:pt>
                <c:pt idx="4">
                  <c:v>0.74</c:v>
                </c:pt>
                <c:pt idx="5">
                  <c:v>0.81</c:v>
                </c:pt>
              </c:numCache>
            </c:numRef>
          </c:val>
        </c:ser>
        <c:dLbls>
          <c:showLegendKey val="0"/>
          <c:showVal val="0"/>
          <c:showCatName val="0"/>
          <c:showSerName val="0"/>
          <c:showPercent val="0"/>
          <c:showBubbleSize val="0"/>
        </c:dLbls>
        <c:gapWidth val="100"/>
        <c:axId val="265062448"/>
        <c:axId val="265063008"/>
      </c:barChart>
      <c:catAx>
        <c:axId val="265062448"/>
        <c:scaling>
          <c:orientation val="minMax"/>
        </c:scaling>
        <c:delete val="0"/>
        <c:axPos val="l"/>
        <c:numFmt formatCode="@" sourceLinked="0"/>
        <c:majorTickMark val="none"/>
        <c:minorTickMark val="none"/>
        <c:tickLblPos val="nextTo"/>
        <c:spPr>
          <a:ln w="29820">
            <a:solidFill>
              <a:srgbClr val="00FFFF"/>
            </a:solidFill>
            <a:prstDash val="solid"/>
          </a:ln>
        </c:spPr>
        <c:txPr>
          <a:bodyPr rot="0" vert="horz" anchor="b" anchorCtr="1"/>
          <a:lstStyle/>
          <a:p>
            <a:pPr>
              <a:defRPr sz="2000" b="0" i="0" u="none" strike="noStrike" baseline="0">
                <a:solidFill>
                  <a:srgbClr val="FFFFFF"/>
                </a:solidFill>
                <a:effectLst>
                  <a:outerShdw blurRad="38100" dist="38100" dir="2700000" algn="tl">
                    <a:srgbClr val="000000">
                      <a:alpha val="43137"/>
                    </a:srgbClr>
                  </a:outerShdw>
                </a:effectLst>
                <a:latin typeface="+mj-lt"/>
                <a:ea typeface="標楷體"/>
                <a:cs typeface="標楷體"/>
              </a:defRPr>
            </a:pPr>
            <a:endParaRPr lang="zh-TW"/>
          </a:p>
        </c:txPr>
        <c:crossAx val="265063008"/>
        <c:crossesAt val="0"/>
        <c:auto val="0"/>
        <c:lblAlgn val="ctr"/>
        <c:lblOffset val="100"/>
        <c:noMultiLvlLbl val="0"/>
      </c:catAx>
      <c:valAx>
        <c:axId val="265063008"/>
        <c:scaling>
          <c:orientation val="minMax"/>
          <c:max val="1"/>
          <c:min val="0"/>
        </c:scaling>
        <c:delete val="0"/>
        <c:axPos val="b"/>
        <c:majorGridlines>
          <c:spPr>
            <a:ln w="9940">
              <a:solidFill>
                <a:srgbClr val="C0C0C0"/>
              </a:solidFill>
              <a:prstDash val="solid"/>
            </a:ln>
          </c:spPr>
        </c:majorGridlines>
        <c:numFmt formatCode="0%" sourceLinked="0"/>
        <c:majorTickMark val="none"/>
        <c:minorTickMark val="none"/>
        <c:tickLblPos val="nextTo"/>
        <c:spPr>
          <a:ln w="29820">
            <a:solidFill>
              <a:srgbClr val="00FFFF"/>
            </a:solidFill>
            <a:prstDash val="solid"/>
          </a:ln>
        </c:spPr>
        <c:txPr>
          <a:bodyPr rot="0" vert="horz"/>
          <a:lstStyle/>
          <a:p>
            <a:pPr>
              <a:defRPr sz="1600" b="0" i="0" u="none" strike="noStrike" baseline="0">
                <a:solidFill>
                  <a:srgbClr val="FFFFFF"/>
                </a:solidFill>
                <a:effectLst>
                  <a:outerShdw blurRad="38100" dist="38100" dir="2700000" algn="tl">
                    <a:srgbClr val="000000">
                      <a:alpha val="43137"/>
                    </a:srgbClr>
                  </a:outerShdw>
                </a:effectLst>
                <a:latin typeface="Arial"/>
                <a:ea typeface="Arial"/>
                <a:cs typeface="Arial"/>
              </a:defRPr>
            </a:pPr>
            <a:endParaRPr lang="zh-TW"/>
          </a:p>
        </c:txPr>
        <c:crossAx val="265062448"/>
        <c:crosses val="autoZero"/>
        <c:crossBetween val="between"/>
        <c:majorUnit val="0.1"/>
      </c:valAx>
      <c:spPr>
        <a:gradFill rotWithShape="0">
          <a:gsLst>
            <a:gs pos="0">
              <a:srgbClr xmlns:mc="http://schemas.openxmlformats.org/markup-compatibility/2006" xmlns:a14="http://schemas.microsoft.com/office/drawing/2010/main" val="000000" mc:Ignorable="a14" a14:legacySpreadsheetColorIndex="44">
                <a:gamma/>
                <a:shade val="6275"/>
                <a:invGamma/>
              </a:srgbClr>
            </a:gs>
            <a:gs pos="50000">
              <a:srgbClr xmlns:mc="http://schemas.openxmlformats.org/markup-compatibility/2006" xmlns:a14="http://schemas.microsoft.com/office/drawing/2010/main" val="99CCFF" mc:Ignorable="a14" a14:legacySpreadsheetColorIndex="44"/>
            </a:gs>
            <a:gs pos="100000">
              <a:srgbClr xmlns:mc="http://schemas.openxmlformats.org/markup-compatibility/2006" xmlns:a14="http://schemas.microsoft.com/office/drawing/2010/main" val="000000" mc:Ignorable="a14" a14:legacySpreadsheetColorIndex="44">
                <a:gamma/>
                <a:shade val="6275"/>
                <a:invGamma/>
              </a:srgbClr>
            </a:gs>
          </a:gsLst>
          <a:lin ang="5400000" scaled="1"/>
        </a:gradFill>
        <a:ln w="29820">
          <a:solidFill>
            <a:srgbClr val="00FFFF"/>
          </a:solidFill>
          <a:prstDash val="solid"/>
        </a:ln>
      </c:spPr>
    </c:plotArea>
    <c:plotVisOnly val="1"/>
    <c:dispBlanksAs val="span"/>
    <c:showDLblsOverMax val="0"/>
  </c:chart>
  <c:spPr>
    <a:noFill/>
    <a:ln>
      <a:noFill/>
    </a:ln>
  </c:spPr>
  <c:txPr>
    <a:bodyPr/>
    <a:lstStyle/>
    <a:p>
      <a:pPr>
        <a:defRPr sz="1957" b="1" i="0" u="none" strike="noStrike" baseline="0">
          <a:solidFill>
            <a:schemeClr val="tx1"/>
          </a:solidFill>
          <a:latin typeface="Times New Roman"/>
          <a:ea typeface="Times New Roman"/>
          <a:cs typeface="Times New Roman"/>
        </a:defRPr>
      </a:pPr>
      <a:endParaRPr lang="zh-TW"/>
    </a:p>
  </c:txPr>
  <c:externalData r:id="rId1">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drawings/_rels/vmlDrawing1.v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image" Target="../media/image7.emf"/></Relationships>
</file>

<file path=ppt/drawings/_rels/vmlDrawing2.v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image" Target="../media/image9.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2.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3.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5.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8.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20.emf"/></Relationships>
</file>

<file path=ppt/drawings/drawing1.xml><?xml version="1.0" encoding="utf-8"?>
<c:userShapes xmlns:c="http://schemas.openxmlformats.org/drawingml/2006/chart">
  <cdr:relSizeAnchor xmlns:cdr="http://schemas.openxmlformats.org/drawingml/2006/chartDrawing">
    <cdr:from>
      <cdr:x>0.07759</cdr:x>
      <cdr:y>0.7875</cdr:y>
    </cdr:from>
    <cdr:to>
      <cdr:x>0.37069</cdr:x>
      <cdr:y>0.90083</cdr:y>
    </cdr:to>
    <cdr:sp macro="" textlink="">
      <cdr:nvSpPr>
        <cdr:cNvPr id="2" name="矩形 1"/>
        <cdr:cNvSpPr/>
      </cdr:nvSpPr>
      <cdr:spPr>
        <a:xfrm xmlns:a="http://schemas.openxmlformats.org/drawingml/2006/main">
          <a:off x="648072" y="4002831"/>
          <a:ext cx="2448272" cy="576064"/>
        </a:xfrm>
        <a:prstGeom xmlns:a="http://schemas.openxmlformats.org/drawingml/2006/main" prst="rect">
          <a:avLst/>
        </a:prstGeom>
        <a:noFill xmlns:a="http://schemas.openxmlformats.org/drawingml/2006/main"/>
        <a:ln xmlns:a="http://schemas.openxmlformats.org/drawingml/2006/main" w="38100">
          <a:solidFill>
            <a:srgbClr val="FF0000"/>
          </a:solid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vertOverflow="clip"/>
        <a:lstStyle xmlns:a="http://schemas.openxmlformats.org/drawingml/2006/main"/>
        <a:p xmlns:a="http://schemas.openxmlformats.org/drawingml/2006/main">
          <a:endParaRPr lang="zh-TW"/>
        </a:p>
      </cdr:txBody>
    </cdr:sp>
  </cdr:relSizeAnchor>
</c:userShape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vl1pPr>
          </a:lstStyle>
          <a:p>
            <a:pPr>
              <a:defRPr/>
            </a:pPr>
            <a:endParaRPr lang="en-US" altLang="zh-TW"/>
          </a:p>
        </p:txBody>
      </p:sp>
      <p:sp>
        <p:nvSpPr>
          <p:cNvPr id="409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vl1pPr>
          </a:lstStyle>
          <a:p>
            <a:pPr>
              <a:defRPr/>
            </a:pPr>
            <a:endParaRPr lang="en-US" altLang="zh-TW"/>
          </a:p>
        </p:txBody>
      </p:sp>
      <p:sp>
        <p:nvSpPr>
          <p:cNvPr id="36868"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zh-TW" altLang="en-US" noProof="0" smtClean="0"/>
              <a:t>按一下以編輯母片</a:t>
            </a:r>
          </a:p>
          <a:p>
            <a:pPr lvl="1"/>
            <a:r>
              <a:rPr lang="zh-TW" altLang="en-US" noProof="0" smtClean="0"/>
              <a:t>第二層</a:t>
            </a:r>
          </a:p>
          <a:p>
            <a:pPr lvl="2"/>
            <a:r>
              <a:rPr lang="zh-TW" altLang="en-US" noProof="0" smtClean="0"/>
              <a:t>第三層</a:t>
            </a:r>
          </a:p>
          <a:p>
            <a:pPr lvl="3"/>
            <a:r>
              <a:rPr lang="zh-TW" altLang="en-US" noProof="0" smtClean="0"/>
              <a:t>第四層</a:t>
            </a:r>
          </a:p>
          <a:p>
            <a:pPr lvl="4"/>
            <a:r>
              <a:rPr lang="zh-TW" altLang="en-US" noProof="0" smtClean="0"/>
              <a:t>第五層</a:t>
            </a:r>
          </a:p>
        </p:txBody>
      </p:sp>
      <p:sp>
        <p:nvSpPr>
          <p:cNvPr id="410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vl1pPr>
          </a:lstStyle>
          <a:p>
            <a:pPr>
              <a:defRPr/>
            </a:pPr>
            <a:endParaRPr lang="en-US" altLang="zh-TW"/>
          </a:p>
        </p:txBody>
      </p:sp>
      <p:sp>
        <p:nvSpPr>
          <p:cNvPr id="410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678906B7-6053-4EA1-A840-22D27A2CCAA2}" type="slidenum">
              <a:rPr lang="en-US" altLang="zh-TW"/>
              <a:pPr/>
              <a:t>‹#›</a:t>
            </a:fld>
            <a:endParaRPr lang="en-US" altLang="zh-TW"/>
          </a:p>
        </p:txBody>
      </p:sp>
    </p:spTree>
    <p:extLst>
      <p:ext uri="{BB962C8B-B14F-4D97-AF65-F5344CB8AC3E}">
        <p14:creationId xmlns:p14="http://schemas.microsoft.com/office/powerpoint/2010/main" val="2486062371"/>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kumimoji="1" sz="1200" kern="1200">
        <a:solidFill>
          <a:schemeClr val="tx1"/>
        </a:solidFill>
        <a:latin typeface="Arial" pitchFamily="34" charset="0"/>
        <a:ea typeface="新細明體" pitchFamily="18" charset="-120"/>
        <a:cs typeface="+mn-cs"/>
      </a:defRPr>
    </a:lvl1pPr>
    <a:lvl2pPr marL="457200" algn="l" rtl="0" eaLnBrk="0" fontAlgn="base" hangingPunct="0">
      <a:spcBef>
        <a:spcPct val="30000"/>
      </a:spcBef>
      <a:spcAft>
        <a:spcPct val="0"/>
      </a:spcAft>
      <a:defRPr kumimoji="1" sz="1200" kern="1200">
        <a:solidFill>
          <a:schemeClr val="tx1"/>
        </a:solidFill>
        <a:latin typeface="Arial" pitchFamily="34" charset="0"/>
        <a:ea typeface="新細明體" pitchFamily="18" charset="-120"/>
        <a:cs typeface="+mn-cs"/>
      </a:defRPr>
    </a:lvl2pPr>
    <a:lvl3pPr marL="914400" algn="l" rtl="0" eaLnBrk="0" fontAlgn="base" hangingPunct="0">
      <a:spcBef>
        <a:spcPct val="30000"/>
      </a:spcBef>
      <a:spcAft>
        <a:spcPct val="0"/>
      </a:spcAft>
      <a:defRPr kumimoji="1" sz="1200" kern="1200">
        <a:solidFill>
          <a:schemeClr val="tx1"/>
        </a:solidFill>
        <a:latin typeface="Arial" pitchFamily="34" charset="0"/>
        <a:ea typeface="新細明體" pitchFamily="18" charset="-120"/>
        <a:cs typeface="+mn-cs"/>
      </a:defRPr>
    </a:lvl3pPr>
    <a:lvl4pPr marL="1371600" algn="l" rtl="0" eaLnBrk="0" fontAlgn="base" hangingPunct="0">
      <a:spcBef>
        <a:spcPct val="30000"/>
      </a:spcBef>
      <a:spcAft>
        <a:spcPct val="0"/>
      </a:spcAft>
      <a:defRPr kumimoji="1" sz="1200" kern="1200">
        <a:solidFill>
          <a:schemeClr val="tx1"/>
        </a:solidFill>
        <a:latin typeface="Arial" pitchFamily="34" charset="0"/>
        <a:ea typeface="新細明體" pitchFamily="18" charset="-120"/>
        <a:cs typeface="+mn-cs"/>
      </a:defRPr>
    </a:lvl4pPr>
    <a:lvl5pPr marL="1828800" algn="l" rtl="0" eaLnBrk="0" fontAlgn="base" hangingPunct="0">
      <a:spcBef>
        <a:spcPct val="30000"/>
      </a:spcBef>
      <a:spcAft>
        <a:spcPct val="0"/>
      </a:spcAft>
      <a:defRPr kumimoji="1" sz="1200" kern="1200">
        <a:solidFill>
          <a:schemeClr val="tx1"/>
        </a:solidFill>
        <a:latin typeface="Arial" pitchFamily="34" charset="0"/>
        <a:ea typeface="新細明體" pitchFamily="18" charset="-120"/>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a:solidFill>
                  <a:schemeClr val="tx1"/>
                </a:solidFill>
                <a:latin typeface="Arial" panose="020B0604020202020204" pitchFamily="34" charset="0"/>
                <a:ea typeface="新細明體" panose="02020500000000000000" pitchFamily="18" charset="-120"/>
              </a:defRPr>
            </a:lvl1pPr>
            <a:lvl2pPr marL="742950" indent="-285750" eaLnBrk="0" hangingPunct="0">
              <a:defRPr kumimoji="1">
                <a:solidFill>
                  <a:schemeClr val="tx1"/>
                </a:solidFill>
                <a:latin typeface="Arial" panose="020B0604020202020204" pitchFamily="34" charset="0"/>
                <a:ea typeface="新細明體" panose="02020500000000000000" pitchFamily="18" charset="-120"/>
              </a:defRPr>
            </a:lvl2pPr>
            <a:lvl3pPr marL="1143000" indent="-228600" eaLnBrk="0" hangingPunct="0">
              <a:defRPr kumimoji="1">
                <a:solidFill>
                  <a:schemeClr val="tx1"/>
                </a:solidFill>
                <a:latin typeface="Arial" panose="020B0604020202020204" pitchFamily="34" charset="0"/>
                <a:ea typeface="新細明體" panose="02020500000000000000" pitchFamily="18" charset="-120"/>
              </a:defRPr>
            </a:lvl3pPr>
            <a:lvl4pPr marL="1600200" indent="-228600" eaLnBrk="0" hangingPunct="0">
              <a:defRPr kumimoji="1">
                <a:solidFill>
                  <a:schemeClr val="tx1"/>
                </a:solidFill>
                <a:latin typeface="Arial" panose="020B0604020202020204" pitchFamily="34" charset="0"/>
                <a:ea typeface="新細明體" panose="02020500000000000000" pitchFamily="18" charset="-120"/>
              </a:defRPr>
            </a:lvl4pPr>
            <a:lvl5pPr marL="2057400" indent="-228600" eaLnBrk="0" hangingPunct="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fld id="{977E11C0-3F11-45A3-9915-9154D7126149}" type="slidenum">
              <a:rPr lang="en-US" altLang="zh-TW"/>
              <a:pPr eaLnBrk="1" hangingPunct="1"/>
              <a:t>1</a:t>
            </a:fld>
            <a:endParaRPr lang="en-US" altLang="zh-TW"/>
          </a:p>
        </p:txBody>
      </p:sp>
      <p:sp>
        <p:nvSpPr>
          <p:cNvPr id="37891" name="Rectangle 2"/>
          <p:cNvSpPr>
            <a:spLocks noGrp="1" noRot="1" noChangeAspect="1" noChangeArrowheads="1" noTextEdit="1"/>
          </p:cNvSpPr>
          <p:nvPr>
            <p:ph type="sldImg"/>
          </p:nvPr>
        </p:nvSpPr>
        <p:spPr>
          <a:xfrm>
            <a:off x="1141413" y="684213"/>
            <a:ext cx="4575175" cy="3432175"/>
          </a:xfrm>
          <a:ln/>
        </p:spPr>
      </p:sp>
      <p:sp>
        <p:nvSpPr>
          <p:cNvPr id="37892" name="Rectangle 3"/>
          <p:cNvSpPr>
            <a:spLocks noGrp="1" noChangeArrowheads="1"/>
          </p:cNvSpPr>
          <p:nvPr>
            <p:ph type="body" idx="1"/>
          </p:nvPr>
        </p:nvSpPr>
        <p:spPr>
          <a:xfrm>
            <a:off x="914400" y="4343400"/>
            <a:ext cx="5029200" cy="41148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zh-TW" smtClean="0"/>
              <a:t>Good morning. In this session, we will have some discussion on the issue of antibiotic resistance.</a:t>
            </a:r>
          </a:p>
        </p:txBody>
      </p:sp>
    </p:spTree>
    <p:extLst>
      <p:ext uri="{BB962C8B-B14F-4D97-AF65-F5344CB8AC3E}">
        <p14:creationId xmlns:p14="http://schemas.microsoft.com/office/powerpoint/2010/main" val="279412040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9410" name="Rectangle 2"/>
          <p:cNvSpPr>
            <a:spLocks noGrp="1" noRot="1" noChangeAspect="1" noChangeArrowheads="1" noTextEdit="1"/>
          </p:cNvSpPr>
          <p:nvPr>
            <p:ph type="sldImg"/>
          </p:nvPr>
        </p:nvSpPr>
        <p:spPr>
          <a:ln/>
        </p:spPr>
      </p:sp>
      <p:sp>
        <p:nvSpPr>
          <p:cNvPr id="529411" name="Rectangle 3"/>
          <p:cNvSpPr>
            <a:spLocks noGrp="1" noChangeArrowheads="1"/>
          </p:cNvSpPr>
          <p:nvPr>
            <p:ph type="body" idx="1"/>
          </p:nvPr>
        </p:nvSpPr>
        <p:spPr/>
        <p:txBody>
          <a:bodyPr/>
          <a:lstStyle/>
          <a:p>
            <a:r>
              <a:rPr lang="en-US" altLang="zh-TW"/>
              <a:t>However, data from 2 hospitals in Taiwan show that the most common etiology of pleural empyema in children is pneumococcus, about ¾ of all children, followed by Staphylococcus aureus, Haemophilus and others. Therefore, the predominant pathogen of empyema may be different in different countries.</a:t>
            </a:r>
          </a:p>
        </p:txBody>
      </p:sp>
    </p:spTree>
    <p:extLst>
      <p:ext uri="{BB962C8B-B14F-4D97-AF65-F5344CB8AC3E}">
        <p14:creationId xmlns:p14="http://schemas.microsoft.com/office/powerpoint/2010/main" val="325540608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a:xfrm>
            <a:off x="685800" y="4400550"/>
            <a:ext cx="5486400" cy="3600450"/>
          </a:xfrm>
          <a:prstGeom prst="rect">
            <a:avLst/>
          </a:prstGeom>
        </p:spPr>
        <p:txBody>
          <a:bodyPr/>
          <a:lstStyle/>
          <a:p>
            <a:r>
              <a:rPr lang="en-US" altLang="zh-TW" dirty="0" smtClean="0"/>
              <a:t>Several reports</a:t>
            </a:r>
            <a:r>
              <a:rPr lang="en-US" altLang="zh-TW" baseline="0" dirty="0" smtClean="0"/>
              <a:t> from Europe showed that ASO3-adjuvanted H1N1 influenza vaccine was associated with about 10-fold increased risk of narcolepsy.</a:t>
            </a:r>
            <a:endParaRPr lang="zh-TW" altLang="en-US" dirty="0"/>
          </a:p>
        </p:txBody>
      </p:sp>
    </p:spTree>
    <p:extLst>
      <p:ext uri="{BB962C8B-B14F-4D97-AF65-F5344CB8AC3E}">
        <p14:creationId xmlns:p14="http://schemas.microsoft.com/office/powerpoint/2010/main" val="375143861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a:xfrm>
            <a:off x="685800" y="4400550"/>
            <a:ext cx="5486400" cy="3600450"/>
          </a:xfrm>
          <a:prstGeom prst="rect">
            <a:avLst/>
          </a:prstGeom>
        </p:spPr>
        <p:txBody>
          <a:bodyPr/>
          <a:lstStyle/>
          <a:p>
            <a:r>
              <a:rPr lang="en-US" altLang="zh-TW" dirty="0" smtClean="0"/>
              <a:t>Several reports</a:t>
            </a:r>
            <a:r>
              <a:rPr lang="en-US" altLang="zh-TW" baseline="0" dirty="0" smtClean="0"/>
              <a:t> from Europe showed that ASO3-adjuvanted H1N1 influenza vaccine was associated with about 10-fold increased risk of narcolepsy.</a:t>
            </a:r>
            <a:endParaRPr lang="zh-TW" altLang="en-US" dirty="0"/>
          </a:p>
        </p:txBody>
      </p:sp>
    </p:spTree>
    <p:extLst>
      <p:ext uri="{BB962C8B-B14F-4D97-AF65-F5344CB8AC3E}">
        <p14:creationId xmlns:p14="http://schemas.microsoft.com/office/powerpoint/2010/main" val="20970819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Rot="1" noChangeAspect="1" noChangeArrowheads="1" noTextEdit="1"/>
          </p:cNvSpPr>
          <p:nvPr>
            <p:ph type="sldImg"/>
          </p:nvPr>
        </p:nvSpPr>
        <p:spPr>
          <a:ln/>
        </p:spPr>
      </p:sp>
      <p:sp>
        <p:nvSpPr>
          <p:cNvPr id="19459" name="Rectangle 3"/>
          <p:cNvSpPr>
            <a:spLocks noGrp="1" noChangeArrowheads="1"/>
          </p:cNvSpPr>
          <p:nvPr>
            <p:ph type="body" idx="1"/>
          </p:nvPr>
        </p:nvSpPr>
        <p:spPr>
          <a:noFill/>
        </p:spPr>
        <p:txBody>
          <a:bodyPr/>
          <a:lstStyle/>
          <a:p>
            <a:r>
              <a:rPr lang="en-US" altLang="zh-TW" smtClean="0"/>
              <a:t>About 70% of otitis media gives a positive bacteria culture. The other 30% may be caused by virus or by some mild infections. Among bacteria etiologies, S. pneumoniae is the number 1 and accounting for about 40%, followed by nontypable H. influenzae 25-30%, and M. catarrhalis 10-15%. Most otitis media are caused by one of the three major pathogens, and they are the major targets of antibiotic therapy.</a:t>
            </a:r>
          </a:p>
        </p:txBody>
      </p:sp>
    </p:spTree>
    <p:extLst>
      <p:ext uri="{BB962C8B-B14F-4D97-AF65-F5344CB8AC3E}">
        <p14:creationId xmlns:p14="http://schemas.microsoft.com/office/powerpoint/2010/main" val="360888386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a:solidFill>
                  <a:schemeClr val="tx1"/>
                </a:solidFill>
                <a:latin typeface="Arial" panose="020B0604020202020204" pitchFamily="34" charset="0"/>
                <a:ea typeface="新細明體" panose="02020500000000000000" pitchFamily="18" charset="-120"/>
              </a:defRPr>
            </a:lvl1pPr>
            <a:lvl2pPr marL="742950" indent="-285750" eaLnBrk="0" hangingPunct="0">
              <a:defRPr kumimoji="1">
                <a:solidFill>
                  <a:schemeClr val="tx1"/>
                </a:solidFill>
                <a:latin typeface="Arial" panose="020B0604020202020204" pitchFamily="34" charset="0"/>
                <a:ea typeface="新細明體" panose="02020500000000000000" pitchFamily="18" charset="-120"/>
              </a:defRPr>
            </a:lvl2pPr>
            <a:lvl3pPr marL="1143000" indent="-228600" eaLnBrk="0" hangingPunct="0">
              <a:defRPr kumimoji="1">
                <a:solidFill>
                  <a:schemeClr val="tx1"/>
                </a:solidFill>
                <a:latin typeface="Arial" panose="020B0604020202020204" pitchFamily="34" charset="0"/>
                <a:ea typeface="新細明體" panose="02020500000000000000" pitchFamily="18" charset="-120"/>
              </a:defRPr>
            </a:lvl3pPr>
            <a:lvl4pPr marL="1600200" indent="-228600" eaLnBrk="0" hangingPunct="0">
              <a:defRPr kumimoji="1">
                <a:solidFill>
                  <a:schemeClr val="tx1"/>
                </a:solidFill>
                <a:latin typeface="Arial" panose="020B0604020202020204" pitchFamily="34" charset="0"/>
                <a:ea typeface="新細明體" panose="02020500000000000000" pitchFamily="18" charset="-120"/>
              </a:defRPr>
            </a:lvl4pPr>
            <a:lvl5pPr marL="2057400" indent="-228600" eaLnBrk="0" hangingPunct="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fld id="{3FD18AC8-E3FD-43B8-9786-709315E4D515}" type="slidenum">
              <a:rPr lang="en-US" altLang="zh-TW"/>
              <a:pPr eaLnBrk="1" hangingPunct="1"/>
              <a:t>17</a:t>
            </a:fld>
            <a:endParaRPr lang="en-US" altLang="zh-TW"/>
          </a:p>
        </p:txBody>
      </p:sp>
      <p:sp>
        <p:nvSpPr>
          <p:cNvPr id="49155" name="Rectangle 2"/>
          <p:cNvSpPr>
            <a:spLocks noGrp="1" noRot="1" noChangeAspect="1" noChangeArrowheads="1" noTextEdit="1"/>
          </p:cNvSpPr>
          <p:nvPr>
            <p:ph type="sldImg"/>
          </p:nvPr>
        </p:nvSpPr>
        <p:spPr>
          <a:xfrm>
            <a:off x="1141413" y="684213"/>
            <a:ext cx="4575175" cy="3432175"/>
          </a:xfrm>
          <a:ln/>
        </p:spPr>
      </p:sp>
      <p:sp>
        <p:nvSpPr>
          <p:cNvPr id="49156" name="Rectangle 3"/>
          <p:cNvSpPr>
            <a:spLocks noGrp="1" noChangeArrowheads="1"/>
          </p:cNvSpPr>
          <p:nvPr>
            <p:ph type="body" idx="1"/>
          </p:nvPr>
        </p:nvSpPr>
        <p:spPr>
          <a:xfrm>
            <a:off x="914400" y="4343400"/>
            <a:ext cx="5029200" cy="41148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defTabSz="762000" eaLnBrk="1" hangingPunct="1"/>
            <a:r>
              <a:rPr lang="en-US" altLang="zh-TW" smtClean="0"/>
              <a:t>Haemophilus influenzae is the number 2 pathogen for otitis media and sinusitis. Type b strain is also an important pathogen for invasive disease in young children. Ampicillin-resistance has been there for many years. The resistance is associated with production of beta-lactamase by the bacteria. The resistance rate is high in Taiwan and Korea, modestly high in United States, Hong Kong and other countries.</a:t>
            </a:r>
          </a:p>
        </p:txBody>
      </p:sp>
    </p:spTree>
    <p:extLst>
      <p:ext uri="{BB962C8B-B14F-4D97-AF65-F5344CB8AC3E}">
        <p14:creationId xmlns:p14="http://schemas.microsoft.com/office/powerpoint/2010/main" val="187876965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r>
              <a:rPr lang="en-US" altLang="zh-TW" dirty="0" smtClean="0"/>
              <a:t>Recent data showed that erythromycin</a:t>
            </a:r>
            <a:r>
              <a:rPr lang="en-US" altLang="zh-TW" baseline="0" dirty="0" smtClean="0"/>
              <a:t>-resistant rate of pneumococcus is still very high in some Asian countries, including China. By contrast, Philippines, India, Malaysia, Thailand, and Singapore still behave normally and they have a lower incidence of erythromycin resistance.</a:t>
            </a:r>
            <a:endParaRPr lang="zh-TW" altLang="en-US" dirty="0"/>
          </a:p>
        </p:txBody>
      </p:sp>
    </p:spTree>
    <p:extLst>
      <p:ext uri="{BB962C8B-B14F-4D97-AF65-F5344CB8AC3E}">
        <p14:creationId xmlns:p14="http://schemas.microsoft.com/office/powerpoint/2010/main" val="419294727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a:solidFill>
                  <a:schemeClr val="tx1"/>
                </a:solidFill>
                <a:latin typeface="Arial" panose="020B0604020202020204" pitchFamily="34" charset="0"/>
                <a:ea typeface="新細明體" panose="02020500000000000000" pitchFamily="18" charset="-120"/>
              </a:defRPr>
            </a:lvl1pPr>
            <a:lvl2pPr marL="742950" indent="-285750" eaLnBrk="0" hangingPunct="0">
              <a:defRPr kumimoji="1">
                <a:solidFill>
                  <a:schemeClr val="tx1"/>
                </a:solidFill>
                <a:latin typeface="Arial" panose="020B0604020202020204" pitchFamily="34" charset="0"/>
                <a:ea typeface="新細明體" panose="02020500000000000000" pitchFamily="18" charset="-120"/>
              </a:defRPr>
            </a:lvl2pPr>
            <a:lvl3pPr marL="1143000" indent="-228600" eaLnBrk="0" hangingPunct="0">
              <a:defRPr kumimoji="1">
                <a:solidFill>
                  <a:schemeClr val="tx1"/>
                </a:solidFill>
                <a:latin typeface="Arial" panose="020B0604020202020204" pitchFamily="34" charset="0"/>
                <a:ea typeface="新細明體" panose="02020500000000000000" pitchFamily="18" charset="-120"/>
              </a:defRPr>
            </a:lvl3pPr>
            <a:lvl4pPr marL="1600200" indent="-228600" eaLnBrk="0" hangingPunct="0">
              <a:defRPr kumimoji="1">
                <a:solidFill>
                  <a:schemeClr val="tx1"/>
                </a:solidFill>
                <a:latin typeface="Arial" panose="020B0604020202020204" pitchFamily="34" charset="0"/>
                <a:ea typeface="新細明體" panose="02020500000000000000" pitchFamily="18" charset="-120"/>
              </a:defRPr>
            </a:lvl4pPr>
            <a:lvl5pPr marL="2057400" indent="-228600" eaLnBrk="0" hangingPunct="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fld id="{5C485027-EBE1-4B0C-825E-02988151ED30}" type="slidenum">
              <a:rPr lang="en-US" altLang="zh-TW"/>
              <a:pPr eaLnBrk="1" hangingPunct="1"/>
              <a:t>19</a:t>
            </a:fld>
            <a:endParaRPr lang="en-US" altLang="zh-TW"/>
          </a:p>
        </p:txBody>
      </p:sp>
      <p:sp>
        <p:nvSpPr>
          <p:cNvPr id="50179" name="Rectangle 2"/>
          <p:cNvSpPr>
            <a:spLocks noGrp="1" noRot="1" noChangeAspect="1" noChangeArrowheads="1" noTextEdit="1"/>
          </p:cNvSpPr>
          <p:nvPr>
            <p:ph type="sldImg"/>
          </p:nvPr>
        </p:nvSpPr>
        <p:spPr>
          <a:ln/>
        </p:spPr>
      </p:sp>
      <p:sp>
        <p:nvSpPr>
          <p:cNvPr id="5018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zh-TW" smtClean="0"/>
              <a:t>Beta-lactamase producing Haemophilus influenzae infection can be treated by amoxicillin-clavulanate and by several cephalosporins that are stable to beta-lactamase. It is alarming that some Haemophilus influenzae are becoming resistant to amoxicllin-clavulanate because of mutation in penicillin-binding protein. The resistance rate increases gradually in Taiwan and now about 20% of Haemophilus influenzae is resistant to amoxicilin-clavulanate.</a:t>
            </a:r>
          </a:p>
        </p:txBody>
      </p:sp>
    </p:spTree>
    <p:extLst>
      <p:ext uri="{BB962C8B-B14F-4D97-AF65-F5344CB8AC3E}">
        <p14:creationId xmlns:p14="http://schemas.microsoft.com/office/powerpoint/2010/main" val="40625468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a:solidFill>
                  <a:schemeClr val="tx1"/>
                </a:solidFill>
                <a:latin typeface="Arial" panose="020B0604020202020204" pitchFamily="34" charset="0"/>
                <a:ea typeface="新細明體" panose="02020500000000000000" pitchFamily="18" charset="-120"/>
              </a:defRPr>
            </a:lvl1pPr>
            <a:lvl2pPr marL="742950" indent="-285750" eaLnBrk="0" hangingPunct="0">
              <a:defRPr kumimoji="1">
                <a:solidFill>
                  <a:schemeClr val="tx1"/>
                </a:solidFill>
                <a:latin typeface="Arial" panose="020B0604020202020204" pitchFamily="34" charset="0"/>
                <a:ea typeface="新細明體" panose="02020500000000000000" pitchFamily="18" charset="-120"/>
              </a:defRPr>
            </a:lvl2pPr>
            <a:lvl3pPr marL="1143000" indent="-228600" eaLnBrk="0" hangingPunct="0">
              <a:defRPr kumimoji="1">
                <a:solidFill>
                  <a:schemeClr val="tx1"/>
                </a:solidFill>
                <a:latin typeface="Arial" panose="020B0604020202020204" pitchFamily="34" charset="0"/>
                <a:ea typeface="新細明體" panose="02020500000000000000" pitchFamily="18" charset="-120"/>
              </a:defRPr>
            </a:lvl3pPr>
            <a:lvl4pPr marL="1600200" indent="-228600" eaLnBrk="0" hangingPunct="0">
              <a:defRPr kumimoji="1">
                <a:solidFill>
                  <a:schemeClr val="tx1"/>
                </a:solidFill>
                <a:latin typeface="Arial" panose="020B0604020202020204" pitchFamily="34" charset="0"/>
                <a:ea typeface="新細明體" panose="02020500000000000000" pitchFamily="18" charset="-120"/>
              </a:defRPr>
            </a:lvl4pPr>
            <a:lvl5pPr marL="2057400" indent="-228600" eaLnBrk="0" hangingPunct="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fld id="{66CB6603-BE32-4EE4-B201-5A6CFD4F0765}" type="slidenum">
              <a:rPr lang="en-US" altLang="zh-TW"/>
              <a:pPr eaLnBrk="1" hangingPunct="1"/>
              <a:t>20</a:t>
            </a:fld>
            <a:endParaRPr lang="en-US" altLang="zh-TW"/>
          </a:p>
        </p:txBody>
      </p:sp>
      <p:sp>
        <p:nvSpPr>
          <p:cNvPr id="51203" name="Rectangle 2"/>
          <p:cNvSpPr>
            <a:spLocks noGrp="1" noRot="1" noChangeAspect="1" noChangeArrowheads="1" noTextEdit="1"/>
          </p:cNvSpPr>
          <p:nvPr>
            <p:ph type="sldImg"/>
          </p:nvPr>
        </p:nvSpPr>
        <p:spPr>
          <a:xfrm>
            <a:off x="1141413" y="684213"/>
            <a:ext cx="4575175" cy="3432175"/>
          </a:xfrm>
          <a:ln/>
        </p:spPr>
      </p:sp>
      <p:sp>
        <p:nvSpPr>
          <p:cNvPr id="51204" name="Rectangle 3"/>
          <p:cNvSpPr>
            <a:spLocks noGrp="1" noChangeArrowheads="1"/>
          </p:cNvSpPr>
          <p:nvPr>
            <p:ph type="body" idx="1"/>
          </p:nvPr>
        </p:nvSpPr>
        <p:spPr>
          <a:xfrm>
            <a:off x="914400" y="4343400"/>
            <a:ext cx="5029200" cy="41148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defTabSz="762000" eaLnBrk="1" hangingPunct="1"/>
            <a:r>
              <a:rPr lang="en-US" altLang="zh-TW" smtClean="0"/>
              <a:t>Such a resistant bacteria is the so-called beta-lactamase-negative ampicillin-resistant Haemophilus influenzae. The incidence is highest in Japan, followed by Korea, Taiwan, France, India, Poland, and Spain.</a:t>
            </a:r>
          </a:p>
        </p:txBody>
      </p:sp>
    </p:spTree>
    <p:extLst>
      <p:ext uri="{BB962C8B-B14F-4D97-AF65-F5344CB8AC3E}">
        <p14:creationId xmlns:p14="http://schemas.microsoft.com/office/powerpoint/2010/main" val="134761751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a:solidFill>
                  <a:schemeClr val="tx1"/>
                </a:solidFill>
                <a:latin typeface="Arial" panose="020B0604020202020204" pitchFamily="34" charset="0"/>
                <a:ea typeface="新細明體" panose="02020500000000000000" pitchFamily="18" charset="-120"/>
              </a:defRPr>
            </a:lvl1pPr>
            <a:lvl2pPr marL="742950" indent="-285750" eaLnBrk="0" hangingPunct="0">
              <a:defRPr kumimoji="1">
                <a:solidFill>
                  <a:schemeClr val="tx1"/>
                </a:solidFill>
                <a:latin typeface="Arial" panose="020B0604020202020204" pitchFamily="34" charset="0"/>
                <a:ea typeface="新細明體" panose="02020500000000000000" pitchFamily="18" charset="-120"/>
              </a:defRPr>
            </a:lvl2pPr>
            <a:lvl3pPr marL="1143000" indent="-228600" eaLnBrk="0" hangingPunct="0">
              <a:defRPr kumimoji="1">
                <a:solidFill>
                  <a:schemeClr val="tx1"/>
                </a:solidFill>
                <a:latin typeface="Arial" panose="020B0604020202020204" pitchFamily="34" charset="0"/>
                <a:ea typeface="新細明體" panose="02020500000000000000" pitchFamily="18" charset="-120"/>
              </a:defRPr>
            </a:lvl3pPr>
            <a:lvl4pPr marL="1600200" indent="-228600" eaLnBrk="0" hangingPunct="0">
              <a:defRPr kumimoji="1">
                <a:solidFill>
                  <a:schemeClr val="tx1"/>
                </a:solidFill>
                <a:latin typeface="Arial" panose="020B0604020202020204" pitchFamily="34" charset="0"/>
                <a:ea typeface="新細明體" panose="02020500000000000000" pitchFamily="18" charset="-120"/>
              </a:defRPr>
            </a:lvl4pPr>
            <a:lvl5pPr marL="2057400" indent="-228600" eaLnBrk="0" hangingPunct="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fld id="{BA5CA078-1BDB-4AC3-8365-B4C2E297B026}" type="slidenum">
              <a:rPr lang="en-US" altLang="zh-TW"/>
              <a:pPr eaLnBrk="1" hangingPunct="1"/>
              <a:t>22</a:t>
            </a:fld>
            <a:endParaRPr lang="en-US" altLang="zh-TW"/>
          </a:p>
        </p:txBody>
      </p:sp>
      <p:sp>
        <p:nvSpPr>
          <p:cNvPr id="52227" name="Rectangle 2"/>
          <p:cNvSpPr>
            <a:spLocks noGrp="1" noRot="1" noChangeAspect="1" noChangeArrowheads="1" noTextEdit="1"/>
          </p:cNvSpPr>
          <p:nvPr>
            <p:ph type="sldImg"/>
          </p:nvPr>
        </p:nvSpPr>
        <p:spPr>
          <a:xfrm>
            <a:off x="1141413" y="684213"/>
            <a:ext cx="4575175" cy="3432175"/>
          </a:xfrm>
          <a:ln/>
        </p:spPr>
      </p:sp>
      <p:sp>
        <p:nvSpPr>
          <p:cNvPr id="52228" name="Rectangle 3"/>
          <p:cNvSpPr>
            <a:spLocks noGrp="1" noChangeArrowheads="1"/>
          </p:cNvSpPr>
          <p:nvPr>
            <p:ph type="body" idx="1"/>
          </p:nvPr>
        </p:nvSpPr>
        <p:spPr>
          <a:xfrm>
            <a:off x="914400" y="4343400"/>
            <a:ext cx="5029200" cy="41148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zh-TW" smtClean="0"/>
              <a:t>Mycoplasma pneumoniae is the most important pathogen of atypical pneumonia in children older than 2 years. It was 100% sensitive to macrolide antibiotics and there was not a single report of treatment failure in the past.</a:t>
            </a:r>
          </a:p>
        </p:txBody>
      </p:sp>
    </p:spTree>
    <p:extLst>
      <p:ext uri="{BB962C8B-B14F-4D97-AF65-F5344CB8AC3E}">
        <p14:creationId xmlns:p14="http://schemas.microsoft.com/office/powerpoint/2010/main" val="92301568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a:solidFill>
                  <a:schemeClr val="tx1"/>
                </a:solidFill>
                <a:latin typeface="Arial" panose="020B0604020202020204" pitchFamily="34" charset="0"/>
                <a:ea typeface="新細明體" panose="02020500000000000000" pitchFamily="18" charset="-120"/>
              </a:defRPr>
            </a:lvl1pPr>
            <a:lvl2pPr marL="742950" indent="-285750" eaLnBrk="0" hangingPunct="0">
              <a:defRPr kumimoji="1">
                <a:solidFill>
                  <a:schemeClr val="tx1"/>
                </a:solidFill>
                <a:latin typeface="Arial" panose="020B0604020202020204" pitchFamily="34" charset="0"/>
                <a:ea typeface="新細明體" panose="02020500000000000000" pitchFamily="18" charset="-120"/>
              </a:defRPr>
            </a:lvl2pPr>
            <a:lvl3pPr marL="1143000" indent="-228600" eaLnBrk="0" hangingPunct="0">
              <a:defRPr kumimoji="1">
                <a:solidFill>
                  <a:schemeClr val="tx1"/>
                </a:solidFill>
                <a:latin typeface="Arial" panose="020B0604020202020204" pitchFamily="34" charset="0"/>
                <a:ea typeface="新細明體" panose="02020500000000000000" pitchFamily="18" charset="-120"/>
              </a:defRPr>
            </a:lvl3pPr>
            <a:lvl4pPr marL="1600200" indent="-228600" eaLnBrk="0" hangingPunct="0">
              <a:defRPr kumimoji="1">
                <a:solidFill>
                  <a:schemeClr val="tx1"/>
                </a:solidFill>
                <a:latin typeface="Arial" panose="020B0604020202020204" pitchFamily="34" charset="0"/>
                <a:ea typeface="新細明體" panose="02020500000000000000" pitchFamily="18" charset="-120"/>
              </a:defRPr>
            </a:lvl4pPr>
            <a:lvl5pPr marL="2057400" indent="-228600" eaLnBrk="0" hangingPunct="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fld id="{360CE934-B86B-4695-886B-A78F256F3F00}" type="slidenum">
              <a:rPr lang="en-US" altLang="zh-TW"/>
              <a:pPr eaLnBrk="1" hangingPunct="1"/>
              <a:t>23</a:t>
            </a:fld>
            <a:endParaRPr lang="en-US" altLang="zh-TW"/>
          </a:p>
        </p:txBody>
      </p:sp>
      <p:sp>
        <p:nvSpPr>
          <p:cNvPr id="53251" name="Rectangle 2"/>
          <p:cNvSpPr>
            <a:spLocks noGrp="1" noRot="1" noChangeAspect="1" noChangeArrowheads="1" noTextEdit="1"/>
          </p:cNvSpPr>
          <p:nvPr>
            <p:ph type="sldImg"/>
          </p:nvPr>
        </p:nvSpPr>
        <p:spPr>
          <a:ln/>
        </p:spPr>
      </p:sp>
      <p:sp>
        <p:nvSpPr>
          <p:cNvPr id="5325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zh-TW" smtClean="0"/>
              <a:t>However, macrolide-resistant mycoplasma has been discovered in Japan and is becoming more and more prevalent. </a:t>
            </a:r>
          </a:p>
        </p:txBody>
      </p:sp>
    </p:spTree>
    <p:extLst>
      <p:ext uri="{BB962C8B-B14F-4D97-AF65-F5344CB8AC3E}">
        <p14:creationId xmlns:p14="http://schemas.microsoft.com/office/powerpoint/2010/main" val="340825204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r>
              <a:rPr lang="en-US" altLang="zh-TW" dirty="0" smtClean="0"/>
              <a:t>Recent data showed that erythromycin</a:t>
            </a:r>
            <a:r>
              <a:rPr lang="en-US" altLang="zh-TW" baseline="0" dirty="0" smtClean="0"/>
              <a:t>-resistant rate of pneumococcus is still very high in some Asian countries, including China. By contrast, Philippines, India, Malaysia, Thailand, and Singapore still behave normally and they have a lower incidence of erythromycin resistance.</a:t>
            </a:r>
            <a:endParaRPr lang="zh-TW" altLang="en-US" dirty="0"/>
          </a:p>
        </p:txBody>
      </p:sp>
    </p:spTree>
    <p:extLst>
      <p:ext uri="{BB962C8B-B14F-4D97-AF65-F5344CB8AC3E}">
        <p14:creationId xmlns:p14="http://schemas.microsoft.com/office/powerpoint/2010/main" val="299843166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a:solidFill>
                  <a:schemeClr val="tx1"/>
                </a:solidFill>
                <a:latin typeface="Arial" panose="020B0604020202020204" pitchFamily="34" charset="0"/>
                <a:ea typeface="新細明體" panose="02020500000000000000" pitchFamily="18" charset="-120"/>
              </a:defRPr>
            </a:lvl1pPr>
            <a:lvl2pPr marL="742950" indent="-285750" eaLnBrk="0" hangingPunct="0">
              <a:defRPr kumimoji="1">
                <a:solidFill>
                  <a:schemeClr val="tx1"/>
                </a:solidFill>
                <a:latin typeface="Arial" panose="020B0604020202020204" pitchFamily="34" charset="0"/>
                <a:ea typeface="新細明體" panose="02020500000000000000" pitchFamily="18" charset="-120"/>
              </a:defRPr>
            </a:lvl2pPr>
            <a:lvl3pPr marL="1143000" indent="-228600" eaLnBrk="0" hangingPunct="0">
              <a:defRPr kumimoji="1">
                <a:solidFill>
                  <a:schemeClr val="tx1"/>
                </a:solidFill>
                <a:latin typeface="Arial" panose="020B0604020202020204" pitchFamily="34" charset="0"/>
                <a:ea typeface="新細明體" panose="02020500000000000000" pitchFamily="18" charset="-120"/>
              </a:defRPr>
            </a:lvl3pPr>
            <a:lvl4pPr marL="1600200" indent="-228600" eaLnBrk="0" hangingPunct="0">
              <a:defRPr kumimoji="1">
                <a:solidFill>
                  <a:schemeClr val="tx1"/>
                </a:solidFill>
                <a:latin typeface="Arial" panose="020B0604020202020204" pitchFamily="34" charset="0"/>
                <a:ea typeface="新細明體" panose="02020500000000000000" pitchFamily="18" charset="-120"/>
              </a:defRPr>
            </a:lvl4pPr>
            <a:lvl5pPr marL="2057400" indent="-228600" eaLnBrk="0" hangingPunct="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fld id="{AA78A24D-1C4A-43BF-A15B-F611C7E210AF}" type="slidenum">
              <a:rPr lang="en-US" altLang="zh-TW"/>
              <a:pPr eaLnBrk="1" hangingPunct="1"/>
              <a:t>25</a:t>
            </a:fld>
            <a:endParaRPr lang="en-US" altLang="zh-TW"/>
          </a:p>
        </p:txBody>
      </p:sp>
      <p:sp>
        <p:nvSpPr>
          <p:cNvPr id="54275" name="Rectangle 2"/>
          <p:cNvSpPr>
            <a:spLocks noGrp="1" noRot="1" noChangeAspect="1" noChangeArrowheads="1" noTextEdit="1"/>
          </p:cNvSpPr>
          <p:nvPr>
            <p:ph type="sldImg"/>
          </p:nvPr>
        </p:nvSpPr>
        <p:spPr>
          <a:ln/>
        </p:spPr>
      </p:sp>
      <p:sp>
        <p:nvSpPr>
          <p:cNvPr id="5427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zh-TW" smtClean="0"/>
              <a:t>Macrolide-resistant mycoplasma can be detected by gene sequencing because they have a common mutation. It has been detected in many areas, including Germany, France, Japan, Taiwan, and Italy. It is very alarming to notice that the resistant rate has been as high as 80-90% in China. </a:t>
            </a:r>
          </a:p>
        </p:txBody>
      </p:sp>
    </p:spTree>
    <p:extLst>
      <p:ext uri="{BB962C8B-B14F-4D97-AF65-F5344CB8AC3E}">
        <p14:creationId xmlns:p14="http://schemas.microsoft.com/office/powerpoint/2010/main" val="287395685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a:solidFill>
                  <a:schemeClr val="tx1"/>
                </a:solidFill>
                <a:latin typeface="Arial" panose="020B0604020202020204" pitchFamily="34" charset="0"/>
                <a:ea typeface="新細明體" panose="02020500000000000000" pitchFamily="18" charset="-120"/>
              </a:defRPr>
            </a:lvl1pPr>
            <a:lvl2pPr marL="742950" indent="-285750" eaLnBrk="0" hangingPunct="0">
              <a:defRPr kumimoji="1">
                <a:solidFill>
                  <a:schemeClr val="tx1"/>
                </a:solidFill>
                <a:latin typeface="Arial" panose="020B0604020202020204" pitchFamily="34" charset="0"/>
                <a:ea typeface="新細明體" panose="02020500000000000000" pitchFamily="18" charset="-120"/>
              </a:defRPr>
            </a:lvl2pPr>
            <a:lvl3pPr marL="1143000" indent="-228600" eaLnBrk="0" hangingPunct="0">
              <a:defRPr kumimoji="1">
                <a:solidFill>
                  <a:schemeClr val="tx1"/>
                </a:solidFill>
                <a:latin typeface="Arial" panose="020B0604020202020204" pitchFamily="34" charset="0"/>
                <a:ea typeface="新細明體" panose="02020500000000000000" pitchFamily="18" charset="-120"/>
              </a:defRPr>
            </a:lvl3pPr>
            <a:lvl4pPr marL="1600200" indent="-228600" eaLnBrk="0" hangingPunct="0">
              <a:defRPr kumimoji="1">
                <a:solidFill>
                  <a:schemeClr val="tx1"/>
                </a:solidFill>
                <a:latin typeface="Arial" panose="020B0604020202020204" pitchFamily="34" charset="0"/>
                <a:ea typeface="新細明體" panose="02020500000000000000" pitchFamily="18" charset="-120"/>
              </a:defRPr>
            </a:lvl4pPr>
            <a:lvl5pPr marL="2057400" indent="-228600" eaLnBrk="0" hangingPunct="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fld id="{AA78A24D-1C4A-43BF-A15B-F611C7E210AF}" type="slidenum">
              <a:rPr lang="en-US" altLang="zh-TW"/>
              <a:pPr eaLnBrk="1" hangingPunct="1"/>
              <a:t>26</a:t>
            </a:fld>
            <a:endParaRPr lang="en-US" altLang="zh-TW"/>
          </a:p>
        </p:txBody>
      </p:sp>
      <p:sp>
        <p:nvSpPr>
          <p:cNvPr id="54275" name="Rectangle 2"/>
          <p:cNvSpPr>
            <a:spLocks noGrp="1" noRot="1" noChangeAspect="1" noChangeArrowheads="1" noTextEdit="1"/>
          </p:cNvSpPr>
          <p:nvPr>
            <p:ph type="sldImg"/>
          </p:nvPr>
        </p:nvSpPr>
        <p:spPr>
          <a:ln/>
        </p:spPr>
      </p:sp>
      <p:sp>
        <p:nvSpPr>
          <p:cNvPr id="5427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zh-TW" smtClean="0"/>
              <a:t>Macrolide-resistant mycoplasma can be detected by gene sequencing because they have a common mutation. It has been detected in many areas, including Germany, France, Japan, Taiwan, and Italy. It is very alarming to notice that the resistant rate has been as high as 80-90% in China. </a:t>
            </a:r>
          </a:p>
        </p:txBody>
      </p:sp>
    </p:spTree>
    <p:extLst>
      <p:ext uri="{BB962C8B-B14F-4D97-AF65-F5344CB8AC3E}">
        <p14:creationId xmlns:p14="http://schemas.microsoft.com/office/powerpoint/2010/main" val="11207398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a:solidFill>
                  <a:schemeClr val="tx1"/>
                </a:solidFill>
                <a:latin typeface="Arial" panose="020B0604020202020204" pitchFamily="34" charset="0"/>
                <a:ea typeface="新細明體" panose="02020500000000000000" pitchFamily="18" charset="-120"/>
              </a:defRPr>
            </a:lvl1pPr>
            <a:lvl2pPr marL="742950" indent="-285750" eaLnBrk="0" hangingPunct="0">
              <a:defRPr kumimoji="1">
                <a:solidFill>
                  <a:schemeClr val="tx1"/>
                </a:solidFill>
                <a:latin typeface="Arial" panose="020B0604020202020204" pitchFamily="34" charset="0"/>
                <a:ea typeface="新細明體" panose="02020500000000000000" pitchFamily="18" charset="-120"/>
              </a:defRPr>
            </a:lvl2pPr>
            <a:lvl3pPr marL="1143000" indent="-228600" eaLnBrk="0" hangingPunct="0">
              <a:defRPr kumimoji="1">
                <a:solidFill>
                  <a:schemeClr val="tx1"/>
                </a:solidFill>
                <a:latin typeface="Arial" panose="020B0604020202020204" pitchFamily="34" charset="0"/>
                <a:ea typeface="新細明體" panose="02020500000000000000" pitchFamily="18" charset="-120"/>
              </a:defRPr>
            </a:lvl3pPr>
            <a:lvl4pPr marL="1600200" indent="-228600" eaLnBrk="0" hangingPunct="0">
              <a:defRPr kumimoji="1">
                <a:solidFill>
                  <a:schemeClr val="tx1"/>
                </a:solidFill>
                <a:latin typeface="Arial" panose="020B0604020202020204" pitchFamily="34" charset="0"/>
                <a:ea typeface="新細明體" panose="02020500000000000000" pitchFamily="18" charset="-120"/>
              </a:defRPr>
            </a:lvl4pPr>
            <a:lvl5pPr marL="2057400" indent="-228600" eaLnBrk="0" hangingPunct="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fld id="{D6943CDB-3260-45F3-9F98-1D6595ADFCB4}" type="slidenum">
              <a:rPr lang="en-US" altLang="zh-TW"/>
              <a:pPr eaLnBrk="1" hangingPunct="1"/>
              <a:t>27</a:t>
            </a:fld>
            <a:endParaRPr lang="en-US" altLang="zh-TW"/>
          </a:p>
        </p:txBody>
      </p:sp>
      <p:sp>
        <p:nvSpPr>
          <p:cNvPr id="55299" name="Rectangle 2"/>
          <p:cNvSpPr>
            <a:spLocks noGrp="1" noRot="1" noChangeAspect="1" noChangeArrowheads="1" noTextEdit="1"/>
          </p:cNvSpPr>
          <p:nvPr>
            <p:ph type="sldImg"/>
          </p:nvPr>
        </p:nvSpPr>
        <p:spPr>
          <a:ln/>
        </p:spPr>
      </p:sp>
      <p:sp>
        <p:nvSpPr>
          <p:cNvPr id="5530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zh-TW" smtClean="0"/>
              <a:t>Here is one example. A 3-years-old boy has mycoplasma pneumonia that was proven by PCR. The fever persisted despite the use of azithromycin and the chest film seemed to be getting worse. The fever subsided only after the use of levofloxacin, a quinolone antibiotic. For mycoplasma pneumonia, macrolide antibiotic is not mighty any more as it was before.</a:t>
            </a:r>
          </a:p>
        </p:txBody>
      </p:sp>
    </p:spTree>
    <p:extLst>
      <p:ext uri="{BB962C8B-B14F-4D97-AF65-F5344CB8AC3E}">
        <p14:creationId xmlns:p14="http://schemas.microsoft.com/office/powerpoint/2010/main" val="131802764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r>
              <a:rPr lang="en-US" altLang="zh-TW" dirty="0" smtClean="0"/>
              <a:t>In addition, the incidence of severe otitis</a:t>
            </a:r>
            <a:r>
              <a:rPr lang="en-US" altLang="zh-TW" baseline="0" dirty="0" smtClean="0"/>
              <a:t> media increased, including mastoiditis. This report from the States showed that the incidence of mastoiditis increased in children younger than 2 years.</a:t>
            </a:r>
            <a:endParaRPr lang="zh-TW" altLang="en-US" dirty="0"/>
          </a:p>
        </p:txBody>
      </p:sp>
    </p:spTree>
    <p:extLst>
      <p:ext uri="{BB962C8B-B14F-4D97-AF65-F5344CB8AC3E}">
        <p14:creationId xmlns:p14="http://schemas.microsoft.com/office/powerpoint/2010/main" val="92755725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r>
              <a:rPr lang="en-US" altLang="zh-TW" dirty="0" smtClean="0"/>
              <a:t>In addition, the incidence of severe otitis</a:t>
            </a:r>
            <a:r>
              <a:rPr lang="en-US" altLang="zh-TW" baseline="0" dirty="0" smtClean="0"/>
              <a:t> media increased, including mastoiditis. This report from the States showed that the incidence of mastoiditis increased in children younger than 2 years.</a:t>
            </a:r>
            <a:endParaRPr lang="zh-TW" altLang="en-US" dirty="0"/>
          </a:p>
        </p:txBody>
      </p:sp>
    </p:spTree>
    <p:extLst>
      <p:ext uri="{BB962C8B-B14F-4D97-AF65-F5344CB8AC3E}">
        <p14:creationId xmlns:p14="http://schemas.microsoft.com/office/powerpoint/2010/main" val="189480739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r>
              <a:rPr lang="en-US" altLang="zh-TW" dirty="0" smtClean="0"/>
              <a:t>Recent data showed that erythromycin</a:t>
            </a:r>
            <a:r>
              <a:rPr lang="en-US" altLang="zh-TW" baseline="0" dirty="0" smtClean="0"/>
              <a:t>-resistant rate of pneumococcus is still very high in some Asian countries, including China. By contrast, Philippines, India, Malaysia, Thailand, and Singapore still behave normally and they have a lower incidence of erythromycin resistance.</a:t>
            </a:r>
            <a:endParaRPr lang="zh-TW" altLang="en-US" dirty="0"/>
          </a:p>
        </p:txBody>
      </p:sp>
    </p:spTree>
    <p:extLst>
      <p:ext uri="{BB962C8B-B14F-4D97-AF65-F5344CB8AC3E}">
        <p14:creationId xmlns:p14="http://schemas.microsoft.com/office/powerpoint/2010/main" val="102874012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r>
              <a:rPr lang="en-US" altLang="zh-TW" dirty="0" smtClean="0"/>
              <a:t>Recent data showed that erythromycin</a:t>
            </a:r>
            <a:r>
              <a:rPr lang="en-US" altLang="zh-TW" baseline="0" dirty="0" smtClean="0"/>
              <a:t>-resistant rate of pneumococcus is still very high in some Asian countries, including China. By contrast, Philippines, India, Malaysia, Thailand, and Singapore still behave normally and they have a lower incidence of erythromycin resistance.</a:t>
            </a:r>
            <a:endParaRPr lang="zh-TW" altLang="en-US" dirty="0"/>
          </a:p>
        </p:txBody>
      </p:sp>
    </p:spTree>
    <p:extLst>
      <p:ext uri="{BB962C8B-B14F-4D97-AF65-F5344CB8AC3E}">
        <p14:creationId xmlns:p14="http://schemas.microsoft.com/office/powerpoint/2010/main" val="398115711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a:solidFill>
                  <a:schemeClr val="tx1"/>
                </a:solidFill>
                <a:latin typeface="Arial" panose="020B0604020202020204" pitchFamily="34" charset="0"/>
                <a:ea typeface="新細明體" panose="02020500000000000000" pitchFamily="18" charset="-120"/>
              </a:defRPr>
            </a:lvl1pPr>
            <a:lvl2pPr marL="742950" indent="-285750" eaLnBrk="0" hangingPunct="0">
              <a:defRPr kumimoji="1">
                <a:solidFill>
                  <a:schemeClr val="tx1"/>
                </a:solidFill>
                <a:latin typeface="Arial" panose="020B0604020202020204" pitchFamily="34" charset="0"/>
                <a:ea typeface="新細明體" panose="02020500000000000000" pitchFamily="18" charset="-120"/>
              </a:defRPr>
            </a:lvl2pPr>
            <a:lvl3pPr marL="1143000" indent="-228600" eaLnBrk="0" hangingPunct="0">
              <a:defRPr kumimoji="1">
                <a:solidFill>
                  <a:schemeClr val="tx1"/>
                </a:solidFill>
                <a:latin typeface="Arial" panose="020B0604020202020204" pitchFamily="34" charset="0"/>
                <a:ea typeface="新細明體" panose="02020500000000000000" pitchFamily="18" charset="-120"/>
              </a:defRPr>
            </a:lvl3pPr>
            <a:lvl4pPr marL="1600200" indent="-228600" eaLnBrk="0" hangingPunct="0">
              <a:defRPr kumimoji="1">
                <a:solidFill>
                  <a:schemeClr val="tx1"/>
                </a:solidFill>
                <a:latin typeface="Arial" panose="020B0604020202020204" pitchFamily="34" charset="0"/>
                <a:ea typeface="新細明體" panose="02020500000000000000" pitchFamily="18" charset="-120"/>
              </a:defRPr>
            </a:lvl4pPr>
            <a:lvl5pPr marL="2057400" indent="-228600" eaLnBrk="0" hangingPunct="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fld id="{AA78A24D-1C4A-43BF-A15B-F611C7E210AF}" type="slidenum">
              <a:rPr lang="en-US" altLang="zh-TW"/>
              <a:pPr eaLnBrk="1" hangingPunct="1"/>
              <a:t>42</a:t>
            </a:fld>
            <a:endParaRPr lang="en-US" altLang="zh-TW"/>
          </a:p>
        </p:txBody>
      </p:sp>
      <p:sp>
        <p:nvSpPr>
          <p:cNvPr id="54275" name="Rectangle 2"/>
          <p:cNvSpPr>
            <a:spLocks noGrp="1" noRot="1" noChangeAspect="1" noChangeArrowheads="1" noTextEdit="1"/>
          </p:cNvSpPr>
          <p:nvPr>
            <p:ph type="sldImg"/>
          </p:nvPr>
        </p:nvSpPr>
        <p:spPr>
          <a:ln/>
        </p:spPr>
      </p:sp>
      <p:sp>
        <p:nvSpPr>
          <p:cNvPr id="5427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zh-TW" smtClean="0"/>
              <a:t>Macrolide-resistant mycoplasma can be detected by gene sequencing because they have a common mutation. It has been detected in many areas, including Germany, France, Japan, Taiwan, and Italy. It is very alarming to notice that the resistant rate has been as high as 80-90% in China. </a:t>
            </a:r>
          </a:p>
        </p:txBody>
      </p:sp>
    </p:spTree>
    <p:extLst>
      <p:ext uri="{BB962C8B-B14F-4D97-AF65-F5344CB8AC3E}">
        <p14:creationId xmlns:p14="http://schemas.microsoft.com/office/powerpoint/2010/main" val="367038686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4706" name="Rectangle 2"/>
          <p:cNvSpPr>
            <a:spLocks noGrp="1" noRot="1" noChangeAspect="1" noChangeArrowheads="1" noTextEdit="1"/>
          </p:cNvSpPr>
          <p:nvPr>
            <p:ph type="sldImg"/>
          </p:nvPr>
        </p:nvSpPr>
        <p:spPr>
          <a:xfrm>
            <a:off x="1141413" y="684213"/>
            <a:ext cx="4576762" cy="3432175"/>
          </a:xfrm>
          <a:ln/>
        </p:spPr>
      </p:sp>
      <p:sp>
        <p:nvSpPr>
          <p:cNvPr id="584707" name="Rectangle 3"/>
          <p:cNvSpPr>
            <a:spLocks noGrp="1" noChangeArrowheads="1"/>
          </p:cNvSpPr>
          <p:nvPr>
            <p:ph type="body" idx="1"/>
          </p:nvPr>
        </p:nvSpPr>
        <p:spPr>
          <a:solidFill>
            <a:schemeClr val="accent1"/>
          </a:solidFill>
          <a:ln w="12700">
            <a:solidFill>
              <a:schemeClr val="tx1"/>
            </a:solidFill>
            <a:miter lim="800000"/>
            <a:headEnd/>
            <a:tailEnd/>
          </a:ln>
        </p:spPr>
        <p:txBody>
          <a:bodyPr lIns="90481" tIns="44447" rIns="90481" bIns="44447"/>
          <a:lstStyle/>
          <a:p>
            <a:endParaRPr lang="zh-TW" altLang="zh-TW"/>
          </a:p>
        </p:txBody>
      </p:sp>
    </p:spTree>
    <p:extLst>
      <p:ext uri="{BB962C8B-B14F-4D97-AF65-F5344CB8AC3E}">
        <p14:creationId xmlns:p14="http://schemas.microsoft.com/office/powerpoint/2010/main" val="313133987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6306" name="Rectangle 2"/>
          <p:cNvSpPr>
            <a:spLocks noGrp="1" noRot="1" noChangeAspect="1" noChangeArrowheads="1" noTextEdit="1"/>
          </p:cNvSpPr>
          <p:nvPr>
            <p:ph type="sldImg"/>
          </p:nvPr>
        </p:nvSpPr>
        <p:spPr>
          <a:ln/>
        </p:spPr>
      </p:sp>
      <p:sp>
        <p:nvSpPr>
          <p:cNvPr id="866308" name="Rectangle 4"/>
          <p:cNvSpPr>
            <a:spLocks noGrp="1" noChangeArrowheads="1"/>
          </p:cNvSpPr>
          <p:nvPr>
            <p:ph type="body" idx="1"/>
          </p:nvPr>
        </p:nvSpPr>
        <p:spPr/>
        <p:txBody>
          <a:bodyPr/>
          <a:lstStyle/>
          <a:p>
            <a:endParaRPr lang="zh-TW" altLang="zh-TW"/>
          </a:p>
        </p:txBody>
      </p:sp>
    </p:spTree>
    <p:extLst>
      <p:ext uri="{BB962C8B-B14F-4D97-AF65-F5344CB8AC3E}">
        <p14:creationId xmlns:p14="http://schemas.microsoft.com/office/powerpoint/2010/main" val="230246819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a:solidFill>
                  <a:schemeClr val="tx1"/>
                </a:solidFill>
                <a:latin typeface="Arial" panose="020B0604020202020204" pitchFamily="34" charset="0"/>
                <a:ea typeface="新細明體" panose="02020500000000000000" pitchFamily="18" charset="-120"/>
              </a:defRPr>
            </a:lvl1pPr>
            <a:lvl2pPr marL="742950" indent="-285750" eaLnBrk="0" hangingPunct="0">
              <a:defRPr kumimoji="1">
                <a:solidFill>
                  <a:schemeClr val="tx1"/>
                </a:solidFill>
                <a:latin typeface="Arial" panose="020B0604020202020204" pitchFamily="34" charset="0"/>
                <a:ea typeface="新細明體" panose="02020500000000000000" pitchFamily="18" charset="-120"/>
              </a:defRPr>
            </a:lvl2pPr>
            <a:lvl3pPr marL="1143000" indent="-228600" eaLnBrk="0" hangingPunct="0">
              <a:defRPr kumimoji="1">
                <a:solidFill>
                  <a:schemeClr val="tx1"/>
                </a:solidFill>
                <a:latin typeface="Arial" panose="020B0604020202020204" pitchFamily="34" charset="0"/>
                <a:ea typeface="新細明體" panose="02020500000000000000" pitchFamily="18" charset="-120"/>
              </a:defRPr>
            </a:lvl3pPr>
            <a:lvl4pPr marL="1600200" indent="-228600" eaLnBrk="0" hangingPunct="0">
              <a:defRPr kumimoji="1">
                <a:solidFill>
                  <a:schemeClr val="tx1"/>
                </a:solidFill>
                <a:latin typeface="Arial" panose="020B0604020202020204" pitchFamily="34" charset="0"/>
                <a:ea typeface="新細明體" panose="02020500000000000000" pitchFamily="18" charset="-120"/>
              </a:defRPr>
            </a:lvl4pPr>
            <a:lvl5pPr marL="2057400" indent="-228600" eaLnBrk="0" hangingPunct="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fld id="{0579CCAB-6CE0-4BA3-A422-80069B9BD9B0}" type="slidenum">
              <a:rPr lang="en-US" altLang="zh-TW"/>
              <a:pPr eaLnBrk="1" hangingPunct="1"/>
              <a:t>5</a:t>
            </a:fld>
            <a:endParaRPr lang="en-US" altLang="zh-TW"/>
          </a:p>
        </p:txBody>
      </p:sp>
      <p:sp>
        <p:nvSpPr>
          <p:cNvPr id="39939" name="Rectangle 2"/>
          <p:cNvSpPr>
            <a:spLocks noGrp="1" noRot="1" noChangeAspect="1" noChangeArrowheads="1" noTextEdit="1"/>
          </p:cNvSpPr>
          <p:nvPr>
            <p:ph type="sldImg"/>
          </p:nvPr>
        </p:nvSpPr>
        <p:spPr>
          <a:ln/>
        </p:spPr>
      </p:sp>
      <p:sp>
        <p:nvSpPr>
          <p:cNvPr id="3994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zh-TW" smtClean="0"/>
              <a:t>In the past, methicillin-resistant Staphylococcus aureus can only be seen in healthcare-associated infections. Now, it is becoming more and more prevalent in the community, and this is a global phenomenon. Strains of CA-MRSA spread from countries to countries.</a:t>
            </a:r>
          </a:p>
        </p:txBody>
      </p:sp>
    </p:spTree>
    <p:extLst>
      <p:ext uri="{BB962C8B-B14F-4D97-AF65-F5344CB8AC3E}">
        <p14:creationId xmlns:p14="http://schemas.microsoft.com/office/powerpoint/2010/main" val="317114848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3330" name="Rectangle 2"/>
          <p:cNvSpPr>
            <a:spLocks noGrp="1" noRot="1" noChangeAspect="1" noChangeArrowheads="1" noTextEdit="1"/>
          </p:cNvSpPr>
          <p:nvPr>
            <p:ph type="sldImg"/>
          </p:nvPr>
        </p:nvSpPr>
        <p:spPr>
          <a:xfrm>
            <a:off x="1141413" y="-19050"/>
            <a:ext cx="4575175" cy="3432175"/>
          </a:xfrm>
          <a:ln cap="flat"/>
        </p:spPr>
      </p:sp>
    </p:spTree>
    <p:extLst>
      <p:ext uri="{BB962C8B-B14F-4D97-AF65-F5344CB8AC3E}">
        <p14:creationId xmlns:p14="http://schemas.microsoft.com/office/powerpoint/2010/main" val="113720387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a:solidFill>
                  <a:schemeClr val="tx1"/>
                </a:solidFill>
                <a:latin typeface="Arial" panose="020B0604020202020204" pitchFamily="34" charset="0"/>
                <a:ea typeface="新細明體" panose="02020500000000000000" pitchFamily="18" charset="-120"/>
              </a:defRPr>
            </a:lvl1pPr>
            <a:lvl2pPr marL="742950" indent="-285750" eaLnBrk="0" hangingPunct="0">
              <a:defRPr kumimoji="1">
                <a:solidFill>
                  <a:schemeClr val="tx1"/>
                </a:solidFill>
                <a:latin typeface="Arial" panose="020B0604020202020204" pitchFamily="34" charset="0"/>
                <a:ea typeface="新細明體" panose="02020500000000000000" pitchFamily="18" charset="-120"/>
              </a:defRPr>
            </a:lvl2pPr>
            <a:lvl3pPr marL="1143000" indent="-228600" eaLnBrk="0" hangingPunct="0">
              <a:defRPr kumimoji="1">
                <a:solidFill>
                  <a:schemeClr val="tx1"/>
                </a:solidFill>
                <a:latin typeface="Arial" panose="020B0604020202020204" pitchFamily="34" charset="0"/>
                <a:ea typeface="新細明體" panose="02020500000000000000" pitchFamily="18" charset="-120"/>
              </a:defRPr>
            </a:lvl3pPr>
            <a:lvl4pPr marL="1600200" indent="-228600" eaLnBrk="0" hangingPunct="0">
              <a:defRPr kumimoji="1">
                <a:solidFill>
                  <a:schemeClr val="tx1"/>
                </a:solidFill>
                <a:latin typeface="Arial" panose="020B0604020202020204" pitchFamily="34" charset="0"/>
                <a:ea typeface="新細明體" panose="02020500000000000000" pitchFamily="18" charset="-120"/>
              </a:defRPr>
            </a:lvl4pPr>
            <a:lvl5pPr marL="2057400" indent="-228600" eaLnBrk="0" hangingPunct="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fld id="{AA78A24D-1C4A-43BF-A15B-F611C7E210AF}" type="slidenum">
              <a:rPr lang="en-US" altLang="zh-TW"/>
              <a:pPr eaLnBrk="1" hangingPunct="1"/>
              <a:t>9</a:t>
            </a:fld>
            <a:endParaRPr lang="en-US" altLang="zh-TW"/>
          </a:p>
        </p:txBody>
      </p:sp>
      <p:sp>
        <p:nvSpPr>
          <p:cNvPr id="54275" name="Rectangle 2"/>
          <p:cNvSpPr>
            <a:spLocks noGrp="1" noRot="1" noChangeAspect="1" noChangeArrowheads="1" noTextEdit="1"/>
          </p:cNvSpPr>
          <p:nvPr>
            <p:ph type="sldImg"/>
          </p:nvPr>
        </p:nvSpPr>
        <p:spPr>
          <a:ln/>
        </p:spPr>
      </p:sp>
      <p:sp>
        <p:nvSpPr>
          <p:cNvPr id="5427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zh-TW" smtClean="0"/>
              <a:t>Macrolide-resistant mycoplasma can be detected by gene sequencing because they have a common mutation. It has been detected in many areas, including Germany, France, Japan, Taiwan, and Italy. It is very alarming to notice that the resistant rate has been as high as 80-90% in China. </a:t>
            </a:r>
          </a:p>
        </p:txBody>
      </p:sp>
    </p:spTree>
    <p:extLst>
      <p:ext uri="{BB962C8B-B14F-4D97-AF65-F5344CB8AC3E}">
        <p14:creationId xmlns:p14="http://schemas.microsoft.com/office/powerpoint/2010/main" val="155024936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4258" name="Rectangle 2"/>
          <p:cNvSpPr>
            <a:spLocks noGrp="1" noRot="1" noChangeAspect="1" noChangeArrowheads="1" noTextEdit="1"/>
          </p:cNvSpPr>
          <p:nvPr>
            <p:ph type="sldImg"/>
          </p:nvPr>
        </p:nvSpPr>
        <p:spPr>
          <a:ln/>
        </p:spPr>
      </p:sp>
      <p:sp>
        <p:nvSpPr>
          <p:cNvPr id="864260" name="Rectangle 4"/>
          <p:cNvSpPr>
            <a:spLocks noGrp="1" noChangeArrowheads="1"/>
          </p:cNvSpPr>
          <p:nvPr>
            <p:ph type="body" idx="1"/>
          </p:nvPr>
        </p:nvSpPr>
        <p:spPr/>
        <p:txBody>
          <a:bodyPr/>
          <a:lstStyle/>
          <a:p>
            <a:endParaRPr lang="zh-TW" altLang="zh-TW"/>
          </a:p>
        </p:txBody>
      </p:sp>
    </p:spTree>
    <p:extLst>
      <p:ext uri="{BB962C8B-B14F-4D97-AF65-F5344CB8AC3E}">
        <p14:creationId xmlns:p14="http://schemas.microsoft.com/office/powerpoint/2010/main" val="393772404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5986" name="Rectangle 2"/>
          <p:cNvSpPr>
            <a:spLocks noGrp="1" noRot="1" noChangeAspect="1" noChangeArrowheads="1" noTextEdit="1"/>
          </p:cNvSpPr>
          <p:nvPr>
            <p:ph type="sldImg"/>
          </p:nvPr>
        </p:nvSpPr>
        <p:spPr>
          <a:ln/>
        </p:spPr>
      </p:sp>
      <p:sp>
        <p:nvSpPr>
          <p:cNvPr id="425987" name="Rectangle 3"/>
          <p:cNvSpPr>
            <a:spLocks noGrp="1" noChangeArrowheads="1"/>
          </p:cNvSpPr>
          <p:nvPr>
            <p:ph type="body" idx="1"/>
          </p:nvPr>
        </p:nvSpPr>
        <p:spPr>
          <a:ln/>
        </p:spPr>
        <p:txBody>
          <a:bodyPr/>
          <a:lstStyle/>
          <a:p>
            <a:pPr defTabSz="762000"/>
            <a:r>
              <a:rPr lang="en-US" altLang="zh-TW" dirty="0" smtClean="0"/>
              <a:t>This is also happening</a:t>
            </a:r>
            <a:r>
              <a:rPr lang="en-US" altLang="zh-TW" baseline="0" dirty="0" smtClean="0"/>
              <a:t> in Taiwan. We have more and more children with mastoiditis recently.</a:t>
            </a:r>
            <a:endParaRPr lang="en-US" altLang="zh-TW" dirty="0"/>
          </a:p>
        </p:txBody>
      </p:sp>
    </p:spTree>
    <p:extLst>
      <p:ext uri="{BB962C8B-B14F-4D97-AF65-F5344CB8AC3E}">
        <p14:creationId xmlns:p14="http://schemas.microsoft.com/office/powerpoint/2010/main" val="352200010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標題投影片">
    <p:spTree>
      <p:nvGrpSpPr>
        <p:cNvPr id="1" name=""/>
        <p:cNvGrpSpPr/>
        <p:nvPr/>
      </p:nvGrpSpPr>
      <p:grpSpPr>
        <a:xfrm>
          <a:off x="0" y="0"/>
          <a:ext cx="0" cy="0"/>
          <a:chOff x="0" y="0"/>
          <a:chExt cx="0" cy="0"/>
        </a:xfrm>
      </p:grpSpPr>
      <p:sp>
        <p:nvSpPr>
          <p:cNvPr id="2" name="標題 1"/>
          <p:cNvSpPr>
            <a:spLocks noGrp="1"/>
          </p:cNvSpPr>
          <p:nvPr>
            <p:ph type="ctrTitle"/>
          </p:nvPr>
        </p:nvSpPr>
        <p:spPr>
          <a:xfrm>
            <a:off x="685800" y="2130425"/>
            <a:ext cx="7772400" cy="1470025"/>
          </a:xfrm>
        </p:spPr>
        <p:txBody>
          <a:bodyPr/>
          <a:lstStyle/>
          <a:p>
            <a:r>
              <a:rPr lang="zh-TW" altLang="en-US" smtClean="0"/>
              <a:t>按一下以編輯母片標題樣式</a:t>
            </a:r>
            <a:endParaRPr lang="zh-TW" altLang="en-US"/>
          </a:p>
        </p:txBody>
      </p:sp>
      <p:sp>
        <p:nvSpPr>
          <p:cNvPr id="3" name="副標題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TW" altLang="en-US" smtClean="0"/>
              <a:t>按一下以編輯母片副標題樣式</a:t>
            </a:r>
            <a:endParaRPr lang="zh-TW" altLang="en-US"/>
          </a:p>
        </p:txBody>
      </p:sp>
    </p:spTree>
    <p:extLst>
      <p:ext uri="{BB962C8B-B14F-4D97-AF65-F5344CB8AC3E}">
        <p14:creationId xmlns:p14="http://schemas.microsoft.com/office/powerpoint/2010/main" val="371473936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標題及直排文字">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直排文字版面配置區 2"/>
          <p:cNvSpPr>
            <a:spLocks noGrp="1"/>
          </p:cNvSpPr>
          <p:nvPr>
            <p:ph type="body" orient="vert" idx="1"/>
          </p:nvPr>
        </p:nvSpPr>
        <p:spPr/>
        <p:txBody>
          <a:bodyPr vert="eaVert"/>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Tree>
    <p:extLst>
      <p:ext uri="{BB962C8B-B14F-4D97-AF65-F5344CB8AC3E}">
        <p14:creationId xmlns:p14="http://schemas.microsoft.com/office/powerpoint/2010/main" val="117465659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直排標題及文字">
    <p:spTree>
      <p:nvGrpSpPr>
        <p:cNvPr id="1" name=""/>
        <p:cNvGrpSpPr/>
        <p:nvPr/>
      </p:nvGrpSpPr>
      <p:grpSpPr>
        <a:xfrm>
          <a:off x="0" y="0"/>
          <a:ext cx="0" cy="0"/>
          <a:chOff x="0" y="0"/>
          <a:chExt cx="0" cy="0"/>
        </a:xfrm>
      </p:grpSpPr>
      <p:sp>
        <p:nvSpPr>
          <p:cNvPr id="2" name="直排標題 1"/>
          <p:cNvSpPr>
            <a:spLocks noGrp="1"/>
          </p:cNvSpPr>
          <p:nvPr>
            <p:ph type="title" orient="vert"/>
          </p:nvPr>
        </p:nvSpPr>
        <p:spPr>
          <a:xfrm>
            <a:off x="6705600" y="228600"/>
            <a:ext cx="2057400" cy="6096000"/>
          </a:xfrm>
        </p:spPr>
        <p:txBody>
          <a:bodyPr vert="eaVert"/>
          <a:lstStyle/>
          <a:p>
            <a:r>
              <a:rPr lang="zh-TW" altLang="en-US" smtClean="0"/>
              <a:t>按一下以編輯母片標題樣式</a:t>
            </a:r>
            <a:endParaRPr lang="zh-TW" altLang="en-US"/>
          </a:p>
        </p:txBody>
      </p:sp>
      <p:sp>
        <p:nvSpPr>
          <p:cNvPr id="3" name="直排文字版面配置區 2"/>
          <p:cNvSpPr>
            <a:spLocks noGrp="1"/>
          </p:cNvSpPr>
          <p:nvPr>
            <p:ph type="body" orient="vert" idx="1"/>
          </p:nvPr>
        </p:nvSpPr>
        <p:spPr>
          <a:xfrm>
            <a:off x="533400" y="228600"/>
            <a:ext cx="6019800" cy="6096000"/>
          </a:xfrm>
        </p:spPr>
        <p:txBody>
          <a:bodyPr vert="eaVert"/>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Tree>
    <p:extLst>
      <p:ext uri="{BB962C8B-B14F-4D97-AF65-F5344CB8AC3E}">
        <p14:creationId xmlns:p14="http://schemas.microsoft.com/office/powerpoint/2010/main" val="421197856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Only" preserve="1">
  <p:cSld name="物件">
    <p:spTree>
      <p:nvGrpSpPr>
        <p:cNvPr id="1" name=""/>
        <p:cNvGrpSpPr/>
        <p:nvPr/>
      </p:nvGrpSpPr>
      <p:grpSpPr>
        <a:xfrm>
          <a:off x="0" y="0"/>
          <a:ext cx="0" cy="0"/>
          <a:chOff x="0" y="0"/>
          <a:chExt cx="0" cy="0"/>
        </a:xfrm>
      </p:grpSpPr>
      <p:sp>
        <p:nvSpPr>
          <p:cNvPr id="2" name="內容版面配置區 1"/>
          <p:cNvSpPr>
            <a:spLocks noGrp="1"/>
          </p:cNvSpPr>
          <p:nvPr>
            <p:ph/>
          </p:nvPr>
        </p:nvSpPr>
        <p:spPr>
          <a:xfrm>
            <a:off x="533400" y="228600"/>
            <a:ext cx="8229600" cy="6096000"/>
          </a:xfrm>
        </p:spPr>
        <p:txBody>
          <a:body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Tree>
    <p:extLst>
      <p:ext uri="{BB962C8B-B14F-4D97-AF65-F5344CB8AC3E}">
        <p14:creationId xmlns:p14="http://schemas.microsoft.com/office/powerpoint/2010/main" val="304671715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reserve="1">
  <p:cSld name="標題，文字及物件">
    <p:spTree>
      <p:nvGrpSpPr>
        <p:cNvPr id="1" name=""/>
        <p:cNvGrpSpPr/>
        <p:nvPr/>
      </p:nvGrpSpPr>
      <p:grpSpPr>
        <a:xfrm>
          <a:off x="0" y="0"/>
          <a:ext cx="0" cy="0"/>
          <a:chOff x="0" y="0"/>
          <a:chExt cx="0" cy="0"/>
        </a:xfrm>
      </p:grpSpPr>
      <p:sp>
        <p:nvSpPr>
          <p:cNvPr id="2" name="標題 1"/>
          <p:cNvSpPr>
            <a:spLocks noGrp="1"/>
          </p:cNvSpPr>
          <p:nvPr>
            <p:ph type="title"/>
          </p:nvPr>
        </p:nvSpPr>
        <p:spPr>
          <a:xfrm>
            <a:off x="533400" y="228600"/>
            <a:ext cx="8229600" cy="838200"/>
          </a:xfrm>
        </p:spPr>
        <p:txBody>
          <a:bodyPr/>
          <a:lstStyle/>
          <a:p>
            <a:r>
              <a:rPr lang="zh-TW" altLang="en-US" smtClean="0"/>
              <a:t>按一下以編輯母片標題樣式</a:t>
            </a:r>
            <a:endParaRPr lang="zh-TW" altLang="en-US"/>
          </a:p>
        </p:txBody>
      </p:sp>
      <p:sp>
        <p:nvSpPr>
          <p:cNvPr id="3" name="文字版面配置區 2"/>
          <p:cNvSpPr>
            <a:spLocks noGrp="1"/>
          </p:cNvSpPr>
          <p:nvPr>
            <p:ph type="body" sz="half" idx="1"/>
          </p:nvPr>
        </p:nvSpPr>
        <p:spPr>
          <a:xfrm>
            <a:off x="533400" y="1295400"/>
            <a:ext cx="4000500" cy="5029200"/>
          </a:xfrm>
        </p:spPr>
        <p:txBody>
          <a:body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內容版面配置區 3"/>
          <p:cNvSpPr>
            <a:spLocks noGrp="1"/>
          </p:cNvSpPr>
          <p:nvPr>
            <p:ph sz="half" idx="2"/>
          </p:nvPr>
        </p:nvSpPr>
        <p:spPr>
          <a:xfrm>
            <a:off x="4686300" y="1295400"/>
            <a:ext cx="4000500" cy="5029200"/>
          </a:xfrm>
        </p:spPr>
        <p:txBody>
          <a:body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Tree>
    <p:extLst>
      <p:ext uri="{BB962C8B-B14F-4D97-AF65-F5344CB8AC3E}">
        <p14:creationId xmlns:p14="http://schemas.microsoft.com/office/powerpoint/2010/main" val="249046966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chart">
  <p:cSld name="標題及圖表">
    <p:spTree>
      <p:nvGrpSpPr>
        <p:cNvPr id="1" name=""/>
        <p:cNvGrpSpPr/>
        <p:nvPr/>
      </p:nvGrpSpPr>
      <p:grpSpPr>
        <a:xfrm>
          <a:off x="0" y="0"/>
          <a:ext cx="0" cy="0"/>
          <a:chOff x="0" y="0"/>
          <a:chExt cx="0" cy="0"/>
        </a:xfrm>
      </p:grpSpPr>
      <p:sp>
        <p:nvSpPr>
          <p:cNvPr id="2" name="標題 1"/>
          <p:cNvSpPr>
            <a:spLocks noGrp="1"/>
          </p:cNvSpPr>
          <p:nvPr>
            <p:ph type="title"/>
          </p:nvPr>
        </p:nvSpPr>
        <p:spPr>
          <a:xfrm>
            <a:off x="533400" y="228600"/>
            <a:ext cx="8229600" cy="838200"/>
          </a:xfrm>
        </p:spPr>
        <p:txBody>
          <a:bodyPr/>
          <a:lstStyle/>
          <a:p>
            <a:r>
              <a:rPr lang="zh-TW" altLang="en-US" smtClean="0"/>
              <a:t>按一下以編輯母片標題樣式</a:t>
            </a:r>
            <a:endParaRPr lang="zh-TW" altLang="en-US"/>
          </a:p>
        </p:txBody>
      </p:sp>
      <p:sp>
        <p:nvSpPr>
          <p:cNvPr id="3" name="圖表版面配置區 2"/>
          <p:cNvSpPr>
            <a:spLocks noGrp="1"/>
          </p:cNvSpPr>
          <p:nvPr>
            <p:ph type="chart" idx="1"/>
          </p:nvPr>
        </p:nvSpPr>
        <p:spPr>
          <a:xfrm>
            <a:off x="533400" y="1295400"/>
            <a:ext cx="8153400" cy="5029200"/>
          </a:xfrm>
        </p:spPr>
        <p:txBody>
          <a:bodyPr/>
          <a:lstStyle/>
          <a:p>
            <a:endParaRPr lang="zh-TW" altLang="en-US"/>
          </a:p>
        </p:txBody>
      </p:sp>
    </p:spTree>
    <p:extLst>
      <p:ext uri="{BB962C8B-B14F-4D97-AF65-F5344CB8AC3E}">
        <p14:creationId xmlns:p14="http://schemas.microsoft.com/office/powerpoint/2010/main" val="22663777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itle" preserve="1">
  <p:cSld name="標題投影片">
    <p:spTree>
      <p:nvGrpSpPr>
        <p:cNvPr id="1" name=""/>
        <p:cNvGrpSpPr/>
        <p:nvPr/>
      </p:nvGrpSpPr>
      <p:grpSpPr>
        <a:xfrm>
          <a:off x="0" y="0"/>
          <a:ext cx="0" cy="0"/>
          <a:chOff x="0" y="0"/>
          <a:chExt cx="0" cy="0"/>
        </a:xfrm>
      </p:grpSpPr>
      <p:sp>
        <p:nvSpPr>
          <p:cNvPr id="2" name="標題 1"/>
          <p:cNvSpPr>
            <a:spLocks noGrp="1"/>
          </p:cNvSpPr>
          <p:nvPr>
            <p:ph type="ctrTitle"/>
          </p:nvPr>
        </p:nvSpPr>
        <p:spPr>
          <a:xfrm>
            <a:off x="685800" y="2130425"/>
            <a:ext cx="7772400" cy="1470025"/>
          </a:xfrm>
        </p:spPr>
        <p:txBody>
          <a:bodyPr/>
          <a:lstStyle/>
          <a:p>
            <a:r>
              <a:rPr lang="zh-TW" altLang="en-US" smtClean="0"/>
              <a:t>按一下以編輯母片標題樣式</a:t>
            </a:r>
            <a:endParaRPr lang="zh-TW" altLang="en-US"/>
          </a:p>
        </p:txBody>
      </p:sp>
      <p:sp>
        <p:nvSpPr>
          <p:cNvPr id="3" name="副標題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TW" altLang="en-US" smtClean="0"/>
              <a:t>按一下以編輯母片副標題樣式</a:t>
            </a:r>
            <a:endParaRPr lang="zh-TW" altLang="en-US"/>
          </a:p>
        </p:txBody>
      </p:sp>
      <p:sp>
        <p:nvSpPr>
          <p:cNvPr id="4" name="Date Placeholder 14"/>
          <p:cNvSpPr>
            <a:spLocks noGrp="1" noChangeArrowheads="1"/>
          </p:cNvSpPr>
          <p:nvPr>
            <p:ph type="dt" sz="half" idx="10"/>
          </p:nvPr>
        </p:nvSpPr>
        <p:spPr>
          <a:ln/>
        </p:spPr>
        <p:txBody>
          <a:bodyPr/>
          <a:lstStyle>
            <a:lvl1pPr>
              <a:defRPr/>
            </a:lvl1pPr>
          </a:lstStyle>
          <a:p>
            <a:pPr>
              <a:defRPr/>
            </a:pPr>
            <a:endParaRPr lang="en-US" altLang="zh-TW"/>
          </a:p>
        </p:txBody>
      </p:sp>
      <p:sp>
        <p:nvSpPr>
          <p:cNvPr id="5" name="Footer Placeholder 15"/>
          <p:cNvSpPr>
            <a:spLocks noGrp="1" noChangeArrowheads="1"/>
          </p:cNvSpPr>
          <p:nvPr>
            <p:ph type="ftr" sz="quarter" idx="11"/>
          </p:nvPr>
        </p:nvSpPr>
        <p:spPr/>
        <p:txBody>
          <a:bodyPr/>
          <a:lstStyle>
            <a:lvl1pPr>
              <a:defRPr/>
            </a:lvl1pPr>
          </a:lstStyle>
          <a:p>
            <a:pPr>
              <a:defRPr/>
            </a:pPr>
            <a:endParaRPr lang="zh-TW" altLang="zh-TW"/>
          </a:p>
        </p:txBody>
      </p:sp>
    </p:spTree>
    <p:extLst>
      <p:ext uri="{BB962C8B-B14F-4D97-AF65-F5344CB8AC3E}">
        <p14:creationId xmlns:p14="http://schemas.microsoft.com/office/powerpoint/2010/main" val="2954211718"/>
      </p:ext>
    </p:extLst>
  </p:cSld>
  <p:clrMapOvr>
    <a:masterClrMapping/>
  </p:clrMapOv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obj" preserve="1">
  <p:cSld name="標題及物件">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內容版面配置區 2"/>
          <p:cNvSpPr>
            <a:spLocks noGrp="1"/>
          </p:cNvSpPr>
          <p:nvPr>
            <p:ph idx="1"/>
          </p:nvPr>
        </p:nvSpPr>
        <p:spPr/>
        <p:txBody>
          <a:body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Date Placeholder 14"/>
          <p:cNvSpPr>
            <a:spLocks noGrp="1" noChangeArrowheads="1"/>
          </p:cNvSpPr>
          <p:nvPr>
            <p:ph type="dt" sz="half" idx="10"/>
          </p:nvPr>
        </p:nvSpPr>
        <p:spPr>
          <a:ln/>
        </p:spPr>
        <p:txBody>
          <a:bodyPr/>
          <a:lstStyle>
            <a:lvl1pPr>
              <a:defRPr/>
            </a:lvl1pPr>
          </a:lstStyle>
          <a:p>
            <a:pPr>
              <a:defRPr/>
            </a:pPr>
            <a:endParaRPr lang="en-US" altLang="zh-TW"/>
          </a:p>
        </p:txBody>
      </p:sp>
      <p:sp>
        <p:nvSpPr>
          <p:cNvPr id="5" name="Footer Placeholder 15"/>
          <p:cNvSpPr>
            <a:spLocks noGrp="1" noChangeArrowheads="1"/>
          </p:cNvSpPr>
          <p:nvPr>
            <p:ph type="ftr" sz="quarter" idx="11"/>
          </p:nvPr>
        </p:nvSpPr>
        <p:spPr/>
        <p:txBody>
          <a:bodyPr/>
          <a:lstStyle>
            <a:lvl1pPr>
              <a:defRPr/>
            </a:lvl1pPr>
          </a:lstStyle>
          <a:p>
            <a:pPr>
              <a:defRPr/>
            </a:pPr>
            <a:endParaRPr lang="zh-TW" altLang="zh-TW"/>
          </a:p>
        </p:txBody>
      </p:sp>
    </p:spTree>
    <p:extLst>
      <p:ext uri="{BB962C8B-B14F-4D97-AF65-F5344CB8AC3E}">
        <p14:creationId xmlns:p14="http://schemas.microsoft.com/office/powerpoint/2010/main" val="2283536884"/>
      </p:ext>
    </p:extLst>
  </p:cSld>
  <p:clrMapOvr>
    <a:masterClrMapping/>
  </p:clrMapOv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secHead" preserve="1">
  <p:cSld name="區段標題">
    <p:spTree>
      <p:nvGrpSpPr>
        <p:cNvPr id="1" name=""/>
        <p:cNvGrpSpPr/>
        <p:nvPr/>
      </p:nvGrpSpPr>
      <p:grpSpPr>
        <a:xfrm>
          <a:off x="0" y="0"/>
          <a:ext cx="0" cy="0"/>
          <a:chOff x="0" y="0"/>
          <a:chExt cx="0" cy="0"/>
        </a:xfrm>
      </p:grpSpPr>
      <p:sp>
        <p:nvSpPr>
          <p:cNvPr id="2" name="標題 1"/>
          <p:cNvSpPr>
            <a:spLocks noGrp="1"/>
          </p:cNvSpPr>
          <p:nvPr>
            <p:ph type="title"/>
          </p:nvPr>
        </p:nvSpPr>
        <p:spPr>
          <a:xfrm>
            <a:off x="722313" y="4406900"/>
            <a:ext cx="7772400" cy="1362075"/>
          </a:xfrm>
        </p:spPr>
        <p:txBody>
          <a:bodyPr/>
          <a:lstStyle>
            <a:lvl1pPr algn="l">
              <a:defRPr sz="4000" b="1" cap="all"/>
            </a:lvl1pPr>
          </a:lstStyle>
          <a:p>
            <a:r>
              <a:rPr lang="zh-TW" altLang="en-US" smtClean="0"/>
              <a:t>按一下以編輯母片標題樣式</a:t>
            </a:r>
            <a:endParaRPr lang="zh-TW" altLang="en-US"/>
          </a:p>
        </p:txBody>
      </p:sp>
      <p:sp>
        <p:nvSpPr>
          <p:cNvPr id="3" name="文字版面配置區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TW" altLang="en-US" smtClean="0"/>
              <a:t>按一下以編輯母片文字樣式</a:t>
            </a:r>
          </a:p>
        </p:txBody>
      </p:sp>
      <p:sp>
        <p:nvSpPr>
          <p:cNvPr id="4" name="Date Placeholder 14"/>
          <p:cNvSpPr>
            <a:spLocks noGrp="1" noChangeArrowheads="1"/>
          </p:cNvSpPr>
          <p:nvPr>
            <p:ph type="dt" sz="half" idx="10"/>
          </p:nvPr>
        </p:nvSpPr>
        <p:spPr>
          <a:ln/>
        </p:spPr>
        <p:txBody>
          <a:bodyPr/>
          <a:lstStyle>
            <a:lvl1pPr>
              <a:defRPr/>
            </a:lvl1pPr>
          </a:lstStyle>
          <a:p>
            <a:pPr>
              <a:defRPr/>
            </a:pPr>
            <a:endParaRPr lang="en-US" altLang="zh-TW"/>
          </a:p>
        </p:txBody>
      </p:sp>
      <p:sp>
        <p:nvSpPr>
          <p:cNvPr id="5" name="Footer Placeholder 15"/>
          <p:cNvSpPr>
            <a:spLocks noGrp="1" noChangeArrowheads="1"/>
          </p:cNvSpPr>
          <p:nvPr>
            <p:ph type="ftr" sz="quarter" idx="11"/>
          </p:nvPr>
        </p:nvSpPr>
        <p:spPr/>
        <p:txBody>
          <a:bodyPr/>
          <a:lstStyle>
            <a:lvl1pPr>
              <a:defRPr/>
            </a:lvl1pPr>
          </a:lstStyle>
          <a:p>
            <a:pPr>
              <a:defRPr/>
            </a:pPr>
            <a:endParaRPr lang="zh-TW" altLang="zh-TW"/>
          </a:p>
        </p:txBody>
      </p:sp>
    </p:spTree>
    <p:extLst>
      <p:ext uri="{BB962C8B-B14F-4D97-AF65-F5344CB8AC3E}">
        <p14:creationId xmlns:p14="http://schemas.microsoft.com/office/powerpoint/2010/main" val="1100248590"/>
      </p:ext>
    </p:extLst>
  </p:cSld>
  <p:clrMapOvr>
    <a:masterClrMapping/>
  </p:clrMapOv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twoObj" preserve="1">
  <p:cSld name="兩項物件">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內容版面配置區 2"/>
          <p:cNvSpPr>
            <a:spLocks noGrp="1"/>
          </p:cNvSpPr>
          <p:nvPr>
            <p:ph sz="half" idx="1"/>
          </p:nvPr>
        </p:nvSpPr>
        <p:spPr>
          <a:xfrm>
            <a:off x="439738" y="1541463"/>
            <a:ext cx="4140200" cy="44577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內容版面配置區 3"/>
          <p:cNvSpPr>
            <a:spLocks noGrp="1"/>
          </p:cNvSpPr>
          <p:nvPr>
            <p:ph sz="half" idx="2"/>
          </p:nvPr>
        </p:nvSpPr>
        <p:spPr>
          <a:xfrm>
            <a:off x="4732338" y="1541463"/>
            <a:ext cx="4140200" cy="44577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5" name="Date Placeholder 14"/>
          <p:cNvSpPr>
            <a:spLocks noGrp="1" noChangeArrowheads="1"/>
          </p:cNvSpPr>
          <p:nvPr>
            <p:ph type="dt" sz="half" idx="10"/>
          </p:nvPr>
        </p:nvSpPr>
        <p:spPr>
          <a:ln/>
        </p:spPr>
        <p:txBody>
          <a:bodyPr/>
          <a:lstStyle>
            <a:lvl1pPr>
              <a:defRPr/>
            </a:lvl1pPr>
          </a:lstStyle>
          <a:p>
            <a:pPr>
              <a:defRPr/>
            </a:pPr>
            <a:endParaRPr lang="en-US" altLang="zh-TW"/>
          </a:p>
        </p:txBody>
      </p:sp>
      <p:sp>
        <p:nvSpPr>
          <p:cNvPr id="6" name="Footer Placeholder 15"/>
          <p:cNvSpPr>
            <a:spLocks noGrp="1" noChangeArrowheads="1"/>
          </p:cNvSpPr>
          <p:nvPr>
            <p:ph type="ftr" sz="quarter" idx="11"/>
          </p:nvPr>
        </p:nvSpPr>
        <p:spPr/>
        <p:txBody>
          <a:bodyPr/>
          <a:lstStyle>
            <a:lvl1pPr>
              <a:defRPr/>
            </a:lvl1pPr>
          </a:lstStyle>
          <a:p>
            <a:pPr>
              <a:defRPr/>
            </a:pPr>
            <a:endParaRPr lang="zh-TW" altLang="zh-TW"/>
          </a:p>
        </p:txBody>
      </p:sp>
    </p:spTree>
    <p:extLst>
      <p:ext uri="{BB962C8B-B14F-4D97-AF65-F5344CB8AC3E}">
        <p14:creationId xmlns:p14="http://schemas.microsoft.com/office/powerpoint/2010/main" val="3091177542"/>
      </p:ext>
    </p:extLst>
  </p:cSld>
  <p:clrMapOvr>
    <a:masterClrMapping/>
  </p:clrMapOv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twoTxTwoObj" preserve="1">
  <p:cSld name="比對">
    <p:spTree>
      <p:nvGrpSpPr>
        <p:cNvPr id="1" name=""/>
        <p:cNvGrpSpPr/>
        <p:nvPr/>
      </p:nvGrpSpPr>
      <p:grpSpPr>
        <a:xfrm>
          <a:off x="0" y="0"/>
          <a:ext cx="0" cy="0"/>
          <a:chOff x="0" y="0"/>
          <a:chExt cx="0" cy="0"/>
        </a:xfrm>
      </p:grpSpPr>
      <p:sp>
        <p:nvSpPr>
          <p:cNvPr id="2" name="標題 1"/>
          <p:cNvSpPr>
            <a:spLocks noGrp="1"/>
          </p:cNvSpPr>
          <p:nvPr>
            <p:ph type="title"/>
          </p:nvPr>
        </p:nvSpPr>
        <p:spPr>
          <a:xfrm>
            <a:off x="457200" y="274638"/>
            <a:ext cx="8229600" cy="1143000"/>
          </a:xfrm>
        </p:spPr>
        <p:txBody>
          <a:bodyPr/>
          <a:lstStyle>
            <a:lvl1pPr>
              <a:defRPr/>
            </a:lvl1pPr>
          </a:lstStyle>
          <a:p>
            <a:r>
              <a:rPr lang="zh-TW" altLang="en-US" smtClean="0"/>
              <a:t>按一下以編輯母片標題樣式</a:t>
            </a:r>
            <a:endParaRPr lang="zh-TW" altLang="en-US"/>
          </a:p>
        </p:txBody>
      </p:sp>
      <p:sp>
        <p:nvSpPr>
          <p:cNvPr id="3" name="文字版面配置區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TW" altLang="en-US" smtClean="0"/>
              <a:t>按一下以編輯母片文字樣式</a:t>
            </a:r>
          </a:p>
        </p:txBody>
      </p:sp>
      <p:sp>
        <p:nvSpPr>
          <p:cNvPr id="4" name="內容版面配置區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5" name="文字版面配置區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TW" altLang="en-US" smtClean="0"/>
              <a:t>按一下以編輯母片文字樣式</a:t>
            </a:r>
          </a:p>
        </p:txBody>
      </p:sp>
      <p:sp>
        <p:nvSpPr>
          <p:cNvPr id="6" name="內容版面配置區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7" name="Date Placeholder 14"/>
          <p:cNvSpPr>
            <a:spLocks noGrp="1" noChangeArrowheads="1"/>
          </p:cNvSpPr>
          <p:nvPr>
            <p:ph type="dt" sz="half" idx="10"/>
          </p:nvPr>
        </p:nvSpPr>
        <p:spPr>
          <a:ln/>
        </p:spPr>
        <p:txBody>
          <a:bodyPr/>
          <a:lstStyle>
            <a:lvl1pPr>
              <a:defRPr/>
            </a:lvl1pPr>
          </a:lstStyle>
          <a:p>
            <a:pPr>
              <a:defRPr/>
            </a:pPr>
            <a:endParaRPr lang="en-US" altLang="zh-TW"/>
          </a:p>
        </p:txBody>
      </p:sp>
      <p:sp>
        <p:nvSpPr>
          <p:cNvPr id="8" name="Footer Placeholder 15"/>
          <p:cNvSpPr>
            <a:spLocks noGrp="1" noChangeArrowheads="1"/>
          </p:cNvSpPr>
          <p:nvPr>
            <p:ph type="ftr" sz="quarter" idx="11"/>
          </p:nvPr>
        </p:nvSpPr>
        <p:spPr/>
        <p:txBody>
          <a:bodyPr/>
          <a:lstStyle>
            <a:lvl1pPr>
              <a:defRPr/>
            </a:lvl1pPr>
          </a:lstStyle>
          <a:p>
            <a:pPr>
              <a:defRPr/>
            </a:pPr>
            <a:endParaRPr lang="zh-TW" altLang="zh-TW"/>
          </a:p>
        </p:txBody>
      </p:sp>
    </p:spTree>
    <p:extLst>
      <p:ext uri="{BB962C8B-B14F-4D97-AF65-F5344CB8AC3E}">
        <p14:creationId xmlns:p14="http://schemas.microsoft.com/office/powerpoint/2010/main" val="2738972929"/>
      </p:ext>
    </p:extLst>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標題及物件">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內容版面配置區 2"/>
          <p:cNvSpPr>
            <a:spLocks noGrp="1"/>
          </p:cNvSpPr>
          <p:nvPr>
            <p:ph idx="1"/>
          </p:nvPr>
        </p:nvSpPr>
        <p:spPr/>
        <p:txBody>
          <a:body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Tree>
    <p:extLst>
      <p:ext uri="{BB962C8B-B14F-4D97-AF65-F5344CB8AC3E}">
        <p14:creationId xmlns:p14="http://schemas.microsoft.com/office/powerpoint/2010/main" val="118455868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itleOnly" preserve="1">
  <p:cSld name="只有標題">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Date Placeholder 14"/>
          <p:cNvSpPr>
            <a:spLocks noGrp="1" noChangeArrowheads="1"/>
          </p:cNvSpPr>
          <p:nvPr>
            <p:ph type="dt" sz="half" idx="10"/>
          </p:nvPr>
        </p:nvSpPr>
        <p:spPr>
          <a:ln/>
        </p:spPr>
        <p:txBody>
          <a:bodyPr/>
          <a:lstStyle>
            <a:lvl1pPr>
              <a:defRPr/>
            </a:lvl1pPr>
          </a:lstStyle>
          <a:p>
            <a:pPr>
              <a:defRPr/>
            </a:pPr>
            <a:endParaRPr lang="en-US" altLang="zh-TW"/>
          </a:p>
        </p:txBody>
      </p:sp>
      <p:sp>
        <p:nvSpPr>
          <p:cNvPr id="4" name="Footer Placeholder 15"/>
          <p:cNvSpPr>
            <a:spLocks noGrp="1" noChangeArrowheads="1"/>
          </p:cNvSpPr>
          <p:nvPr>
            <p:ph type="ftr" sz="quarter" idx="11"/>
          </p:nvPr>
        </p:nvSpPr>
        <p:spPr/>
        <p:txBody>
          <a:bodyPr/>
          <a:lstStyle>
            <a:lvl1pPr>
              <a:defRPr/>
            </a:lvl1pPr>
          </a:lstStyle>
          <a:p>
            <a:pPr>
              <a:defRPr/>
            </a:pPr>
            <a:endParaRPr lang="zh-TW" altLang="zh-TW"/>
          </a:p>
        </p:txBody>
      </p:sp>
    </p:spTree>
    <p:extLst>
      <p:ext uri="{BB962C8B-B14F-4D97-AF65-F5344CB8AC3E}">
        <p14:creationId xmlns:p14="http://schemas.microsoft.com/office/powerpoint/2010/main" val="2499633885"/>
      </p:ext>
    </p:extLst>
  </p:cSld>
  <p:clrMapOvr>
    <a:masterClrMapping/>
  </p:clrMapOv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4"/>
          <p:cNvSpPr>
            <a:spLocks noGrp="1" noChangeArrowheads="1"/>
          </p:cNvSpPr>
          <p:nvPr>
            <p:ph type="dt" sz="half" idx="10"/>
          </p:nvPr>
        </p:nvSpPr>
        <p:spPr>
          <a:ln/>
        </p:spPr>
        <p:txBody>
          <a:bodyPr/>
          <a:lstStyle>
            <a:lvl1pPr>
              <a:defRPr/>
            </a:lvl1pPr>
          </a:lstStyle>
          <a:p>
            <a:pPr>
              <a:defRPr/>
            </a:pPr>
            <a:endParaRPr lang="en-US" altLang="zh-TW"/>
          </a:p>
        </p:txBody>
      </p:sp>
      <p:sp>
        <p:nvSpPr>
          <p:cNvPr id="3" name="Footer Placeholder 15"/>
          <p:cNvSpPr>
            <a:spLocks noGrp="1" noChangeArrowheads="1"/>
          </p:cNvSpPr>
          <p:nvPr>
            <p:ph type="ftr" sz="quarter" idx="11"/>
          </p:nvPr>
        </p:nvSpPr>
        <p:spPr/>
        <p:txBody>
          <a:bodyPr/>
          <a:lstStyle>
            <a:lvl1pPr>
              <a:defRPr/>
            </a:lvl1pPr>
          </a:lstStyle>
          <a:p>
            <a:pPr>
              <a:defRPr/>
            </a:pPr>
            <a:endParaRPr lang="zh-TW" altLang="zh-TW"/>
          </a:p>
        </p:txBody>
      </p:sp>
    </p:spTree>
    <p:extLst>
      <p:ext uri="{BB962C8B-B14F-4D97-AF65-F5344CB8AC3E}">
        <p14:creationId xmlns:p14="http://schemas.microsoft.com/office/powerpoint/2010/main" val="1038433984"/>
      </p:ext>
    </p:extLst>
  </p:cSld>
  <p:clrMapOvr>
    <a:masterClrMapping/>
  </p:clrMapOvr>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objTx" preserve="1">
  <p:cSld name="含標題的內容">
    <p:spTree>
      <p:nvGrpSpPr>
        <p:cNvPr id="1" name=""/>
        <p:cNvGrpSpPr/>
        <p:nvPr/>
      </p:nvGrpSpPr>
      <p:grpSpPr>
        <a:xfrm>
          <a:off x="0" y="0"/>
          <a:ext cx="0" cy="0"/>
          <a:chOff x="0" y="0"/>
          <a:chExt cx="0" cy="0"/>
        </a:xfrm>
      </p:grpSpPr>
      <p:sp>
        <p:nvSpPr>
          <p:cNvPr id="2" name="標題 1"/>
          <p:cNvSpPr>
            <a:spLocks noGrp="1"/>
          </p:cNvSpPr>
          <p:nvPr>
            <p:ph type="title"/>
          </p:nvPr>
        </p:nvSpPr>
        <p:spPr>
          <a:xfrm>
            <a:off x="457200" y="273050"/>
            <a:ext cx="3008313" cy="1162050"/>
          </a:xfrm>
        </p:spPr>
        <p:txBody>
          <a:bodyPr anchor="b"/>
          <a:lstStyle>
            <a:lvl1pPr algn="l">
              <a:defRPr sz="2000" b="1"/>
            </a:lvl1pPr>
          </a:lstStyle>
          <a:p>
            <a:r>
              <a:rPr lang="zh-TW" altLang="en-US" smtClean="0"/>
              <a:t>按一下以編輯母片標題樣式</a:t>
            </a:r>
            <a:endParaRPr lang="zh-TW" altLang="en-US"/>
          </a:p>
        </p:txBody>
      </p:sp>
      <p:sp>
        <p:nvSpPr>
          <p:cNvPr id="3" name="內容版面配置區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文字版面配置區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TW" altLang="en-US" smtClean="0"/>
              <a:t>按一下以編輯母片文字樣式</a:t>
            </a:r>
          </a:p>
        </p:txBody>
      </p:sp>
      <p:sp>
        <p:nvSpPr>
          <p:cNvPr id="5" name="Date Placeholder 14"/>
          <p:cNvSpPr>
            <a:spLocks noGrp="1" noChangeArrowheads="1"/>
          </p:cNvSpPr>
          <p:nvPr>
            <p:ph type="dt" sz="half" idx="10"/>
          </p:nvPr>
        </p:nvSpPr>
        <p:spPr>
          <a:ln/>
        </p:spPr>
        <p:txBody>
          <a:bodyPr/>
          <a:lstStyle>
            <a:lvl1pPr>
              <a:defRPr/>
            </a:lvl1pPr>
          </a:lstStyle>
          <a:p>
            <a:pPr>
              <a:defRPr/>
            </a:pPr>
            <a:endParaRPr lang="en-US" altLang="zh-TW"/>
          </a:p>
        </p:txBody>
      </p:sp>
      <p:sp>
        <p:nvSpPr>
          <p:cNvPr id="6" name="Footer Placeholder 15"/>
          <p:cNvSpPr>
            <a:spLocks noGrp="1" noChangeArrowheads="1"/>
          </p:cNvSpPr>
          <p:nvPr>
            <p:ph type="ftr" sz="quarter" idx="11"/>
          </p:nvPr>
        </p:nvSpPr>
        <p:spPr/>
        <p:txBody>
          <a:bodyPr/>
          <a:lstStyle>
            <a:lvl1pPr>
              <a:defRPr/>
            </a:lvl1pPr>
          </a:lstStyle>
          <a:p>
            <a:pPr>
              <a:defRPr/>
            </a:pPr>
            <a:endParaRPr lang="zh-TW" altLang="zh-TW"/>
          </a:p>
        </p:txBody>
      </p:sp>
    </p:spTree>
    <p:extLst>
      <p:ext uri="{BB962C8B-B14F-4D97-AF65-F5344CB8AC3E}">
        <p14:creationId xmlns:p14="http://schemas.microsoft.com/office/powerpoint/2010/main" val="2610110629"/>
      </p:ext>
    </p:extLst>
  </p:cSld>
  <p:clrMapOvr>
    <a:masterClrMapping/>
  </p:clrMapOvr>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type="picTx" preserve="1">
  <p:cSld name="含標題的圖片">
    <p:spTree>
      <p:nvGrpSpPr>
        <p:cNvPr id="1" name=""/>
        <p:cNvGrpSpPr/>
        <p:nvPr/>
      </p:nvGrpSpPr>
      <p:grpSpPr>
        <a:xfrm>
          <a:off x="0" y="0"/>
          <a:ext cx="0" cy="0"/>
          <a:chOff x="0" y="0"/>
          <a:chExt cx="0" cy="0"/>
        </a:xfrm>
      </p:grpSpPr>
      <p:sp>
        <p:nvSpPr>
          <p:cNvPr id="2" name="標題 1"/>
          <p:cNvSpPr>
            <a:spLocks noGrp="1"/>
          </p:cNvSpPr>
          <p:nvPr>
            <p:ph type="title"/>
          </p:nvPr>
        </p:nvSpPr>
        <p:spPr>
          <a:xfrm>
            <a:off x="1792288" y="4800600"/>
            <a:ext cx="5486400" cy="566738"/>
          </a:xfrm>
        </p:spPr>
        <p:txBody>
          <a:bodyPr anchor="b"/>
          <a:lstStyle>
            <a:lvl1pPr algn="l">
              <a:defRPr sz="2000" b="1"/>
            </a:lvl1pPr>
          </a:lstStyle>
          <a:p>
            <a:r>
              <a:rPr lang="zh-TW" altLang="en-US" smtClean="0"/>
              <a:t>按一下以編輯母片標題樣式</a:t>
            </a:r>
            <a:endParaRPr lang="zh-TW" altLang="en-US"/>
          </a:p>
        </p:txBody>
      </p:sp>
      <p:sp>
        <p:nvSpPr>
          <p:cNvPr id="3" name="圖片版面配置區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TW" altLang="en-US" noProof="0" smtClean="0"/>
          </a:p>
        </p:txBody>
      </p:sp>
      <p:sp>
        <p:nvSpPr>
          <p:cNvPr id="4" name="文字版面配置區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TW" altLang="en-US" smtClean="0"/>
              <a:t>按一下以編輯母片文字樣式</a:t>
            </a:r>
          </a:p>
        </p:txBody>
      </p:sp>
      <p:sp>
        <p:nvSpPr>
          <p:cNvPr id="5" name="Date Placeholder 14"/>
          <p:cNvSpPr>
            <a:spLocks noGrp="1" noChangeArrowheads="1"/>
          </p:cNvSpPr>
          <p:nvPr>
            <p:ph type="dt" sz="half" idx="10"/>
          </p:nvPr>
        </p:nvSpPr>
        <p:spPr>
          <a:ln/>
        </p:spPr>
        <p:txBody>
          <a:bodyPr/>
          <a:lstStyle>
            <a:lvl1pPr>
              <a:defRPr/>
            </a:lvl1pPr>
          </a:lstStyle>
          <a:p>
            <a:pPr>
              <a:defRPr/>
            </a:pPr>
            <a:endParaRPr lang="en-US" altLang="zh-TW"/>
          </a:p>
        </p:txBody>
      </p:sp>
      <p:sp>
        <p:nvSpPr>
          <p:cNvPr id="6" name="Footer Placeholder 15"/>
          <p:cNvSpPr>
            <a:spLocks noGrp="1" noChangeArrowheads="1"/>
          </p:cNvSpPr>
          <p:nvPr>
            <p:ph type="ftr" sz="quarter" idx="11"/>
          </p:nvPr>
        </p:nvSpPr>
        <p:spPr/>
        <p:txBody>
          <a:bodyPr/>
          <a:lstStyle>
            <a:lvl1pPr>
              <a:defRPr/>
            </a:lvl1pPr>
          </a:lstStyle>
          <a:p>
            <a:pPr>
              <a:defRPr/>
            </a:pPr>
            <a:endParaRPr lang="zh-TW" altLang="zh-TW"/>
          </a:p>
        </p:txBody>
      </p:sp>
    </p:spTree>
    <p:extLst>
      <p:ext uri="{BB962C8B-B14F-4D97-AF65-F5344CB8AC3E}">
        <p14:creationId xmlns:p14="http://schemas.microsoft.com/office/powerpoint/2010/main" val="870676208"/>
      </p:ext>
    </p:extLst>
  </p:cSld>
  <p:clrMapOvr>
    <a:masterClrMapping/>
  </p:clrMapOvr>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type="vertTx" preserve="1">
  <p:cSld name="標題及直排文字">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直排文字版面配置區 2"/>
          <p:cNvSpPr>
            <a:spLocks noGrp="1"/>
          </p:cNvSpPr>
          <p:nvPr>
            <p:ph type="body" orient="vert" idx="1"/>
          </p:nvPr>
        </p:nvSpPr>
        <p:spPr/>
        <p:txBody>
          <a:bodyPr vert="eaVert"/>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Date Placeholder 14"/>
          <p:cNvSpPr>
            <a:spLocks noGrp="1" noChangeArrowheads="1"/>
          </p:cNvSpPr>
          <p:nvPr>
            <p:ph type="dt" sz="half" idx="10"/>
          </p:nvPr>
        </p:nvSpPr>
        <p:spPr>
          <a:ln/>
        </p:spPr>
        <p:txBody>
          <a:bodyPr/>
          <a:lstStyle>
            <a:lvl1pPr>
              <a:defRPr/>
            </a:lvl1pPr>
          </a:lstStyle>
          <a:p>
            <a:pPr>
              <a:defRPr/>
            </a:pPr>
            <a:endParaRPr lang="en-US" altLang="zh-TW"/>
          </a:p>
        </p:txBody>
      </p:sp>
      <p:sp>
        <p:nvSpPr>
          <p:cNvPr id="5" name="Footer Placeholder 15"/>
          <p:cNvSpPr>
            <a:spLocks noGrp="1" noChangeArrowheads="1"/>
          </p:cNvSpPr>
          <p:nvPr>
            <p:ph type="ftr" sz="quarter" idx="11"/>
          </p:nvPr>
        </p:nvSpPr>
        <p:spPr/>
        <p:txBody>
          <a:bodyPr/>
          <a:lstStyle>
            <a:lvl1pPr>
              <a:defRPr/>
            </a:lvl1pPr>
          </a:lstStyle>
          <a:p>
            <a:pPr>
              <a:defRPr/>
            </a:pPr>
            <a:endParaRPr lang="zh-TW" altLang="zh-TW"/>
          </a:p>
        </p:txBody>
      </p:sp>
    </p:spTree>
    <p:extLst>
      <p:ext uri="{BB962C8B-B14F-4D97-AF65-F5344CB8AC3E}">
        <p14:creationId xmlns:p14="http://schemas.microsoft.com/office/powerpoint/2010/main" val="2809862115"/>
      </p:ext>
    </p:extLst>
  </p:cSld>
  <p:clrMapOvr>
    <a:masterClrMapping/>
  </p:clrMapOvr>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type="vertTitleAndTx" preserve="1">
  <p:cSld name="直排標題及文字">
    <p:spTree>
      <p:nvGrpSpPr>
        <p:cNvPr id="1" name=""/>
        <p:cNvGrpSpPr/>
        <p:nvPr/>
      </p:nvGrpSpPr>
      <p:grpSpPr>
        <a:xfrm>
          <a:off x="0" y="0"/>
          <a:ext cx="0" cy="0"/>
          <a:chOff x="0" y="0"/>
          <a:chExt cx="0" cy="0"/>
        </a:xfrm>
      </p:grpSpPr>
      <p:sp>
        <p:nvSpPr>
          <p:cNvPr id="2" name="直排標題 1"/>
          <p:cNvSpPr>
            <a:spLocks noGrp="1"/>
          </p:cNvSpPr>
          <p:nvPr>
            <p:ph type="title" orient="vert"/>
          </p:nvPr>
        </p:nvSpPr>
        <p:spPr>
          <a:xfrm>
            <a:off x="6726238" y="149225"/>
            <a:ext cx="2146300" cy="5849938"/>
          </a:xfrm>
        </p:spPr>
        <p:txBody>
          <a:bodyPr vert="eaVert"/>
          <a:lstStyle/>
          <a:p>
            <a:r>
              <a:rPr lang="zh-TW" altLang="en-US" smtClean="0"/>
              <a:t>按一下以編輯母片標題樣式</a:t>
            </a:r>
            <a:endParaRPr lang="zh-TW" altLang="en-US"/>
          </a:p>
        </p:txBody>
      </p:sp>
      <p:sp>
        <p:nvSpPr>
          <p:cNvPr id="3" name="直排文字版面配置區 2"/>
          <p:cNvSpPr>
            <a:spLocks noGrp="1"/>
          </p:cNvSpPr>
          <p:nvPr>
            <p:ph type="body" orient="vert" idx="1"/>
          </p:nvPr>
        </p:nvSpPr>
        <p:spPr>
          <a:xfrm>
            <a:off x="282575" y="149225"/>
            <a:ext cx="6291263" cy="5849938"/>
          </a:xfrm>
        </p:spPr>
        <p:txBody>
          <a:bodyPr vert="eaVert"/>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Date Placeholder 14"/>
          <p:cNvSpPr>
            <a:spLocks noGrp="1" noChangeArrowheads="1"/>
          </p:cNvSpPr>
          <p:nvPr>
            <p:ph type="dt" sz="half" idx="10"/>
          </p:nvPr>
        </p:nvSpPr>
        <p:spPr>
          <a:ln/>
        </p:spPr>
        <p:txBody>
          <a:bodyPr/>
          <a:lstStyle>
            <a:lvl1pPr>
              <a:defRPr/>
            </a:lvl1pPr>
          </a:lstStyle>
          <a:p>
            <a:pPr>
              <a:defRPr/>
            </a:pPr>
            <a:endParaRPr lang="en-US" altLang="zh-TW"/>
          </a:p>
        </p:txBody>
      </p:sp>
      <p:sp>
        <p:nvSpPr>
          <p:cNvPr id="5" name="Footer Placeholder 15"/>
          <p:cNvSpPr>
            <a:spLocks noGrp="1" noChangeArrowheads="1"/>
          </p:cNvSpPr>
          <p:nvPr>
            <p:ph type="ftr" sz="quarter" idx="11"/>
          </p:nvPr>
        </p:nvSpPr>
        <p:spPr/>
        <p:txBody>
          <a:bodyPr/>
          <a:lstStyle>
            <a:lvl1pPr>
              <a:defRPr/>
            </a:lvl1pPr>
          </a:lstStyle>
          <a:p>
            <a:pPr>
              <a:defRPr/>
            </a:pPr>
            <a:endParaRPr lang="zh-TW" altLang="zh-TW"/>
          </a:p>
        </p:txBody>
      </p:sp>
    </p:spTree>
    <p:extLst>
      <p:ext uri="{BB962C8B-B14F-4D97-AF65-F5344CB8AC3E}">
        <p14:creationId xmlns:p14="http://schemas.microsoft.com/office/powerpoint/2010/main" val="897938349"/>
      </p:ext>
    </p:extLst>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區段標題">
    <p:spTree>
      <p:nvGrpSpPr>
        <p:cNvPr id="1" name=""/>
        <p:cNvGrpSpPr/>
        <p:nvPr/>
      </p:nvGrpSpPr>
      <p:grpSpPr>
        <a:xfrm>
          <a:off x="0" y="0"/>
          <a:ext cx="0" cy="0"/>
          <a:chOff x="0" y="0"/>
          <a:chExt cx="0" cy="0"/>
        </a:xfrm>
      </p:grpSpPr>
      <p:sp>
        <p:nvSpPr>
          <p:cNvPr id="2" name="標題 1"/>
          <p:cNvSpPr>
            <a:spLocks noGrp="1"/>
          </p:cNvSpPr>
          <p:nvPr>
            <p:ph type="title"/>
          </p:nvPr>
        </p:nvSpPr>
        <p:spPr>
          <a:xfrm>
            <a:off x="722313" y="4406900"/>
            <a:ext cx="7772400" cy="1362075"/>
          </a:xfrm>
        </p:spPr>
        <p:txBody>
          <a:bodyPr anchor="t"/>
          <a:lstStyle>
            <a:lvl1pPr algn="l">
              <a:defRPr sz="4000" b="1" cap="all"/>
            </a:lvl1pPr>
          </a:lstStyle>
          <a:p>
            <a:r>
              <a:rPr lang="zh-TW" altLang="en-US" smtClean="0"/>
              <a:t>按一下以編輯母片標題樣式</a:t>
            </a:r>
            <a:endParaRPr lang="zh-TW" altLang="en-US"/>
          </a:p>
        </p:txBody>
      </p:sp>
      <p:sp>
        <p:nvSpPr>
          <p:cNvPr id="3" name="文字版面配置區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TW" altLang="en-US" smtClean="0"/>
              <a:t>按一下以編輯母片文字樣式</a:t>
            </a:r>
          </a:p>
        </p:txBody>
      </p:sp>
    </p:spTree>
    <p:extLst>
      <p:ext uri="{BB962C8B-B14F-4D97-AF65-F5344CB8AC3E}">
        <p14:creationId xmlns:p14="http://schemas.microsoft.com/office/powerpoint/2010/main" val="2944654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兩項物件">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內容版面配置區 2"/>
          <p:cNvSpPr>
            <a:spLocks noGrp="1"/>
          </p:cNvSpPr>
          <p:nvPr>
            <p:ph sz="half" idx="1"/>
          </p:nvPr>
        </p:nvSpPr>
        <p:spPr>
          <a:xfrm>
            <a:off x="533400" y="1295400"/>
            <a:ext cx="4000500" cy="5029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內容版面配置區 3"/>
          <p:cNvSpPr>
            <a:spLocks noGrp="1"/>
          </p:cNvSpPr>
          <p:nvPr>
            <p:ph sz="half" idx="2"/>
          </p:nvPr>
        </p:nvSpPr>
        <p:spPr>
          <a:xfrm>
            <a:off x="4686300" y="1295400"/>
            <a:ext cx="4000500" cy="5029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Tree>
    <p:extLst>
      <p:ext uri="{BB962C8B-B14F-4D97-AF65-F5344CB8AC3E}">
        <p14:creationId xmlns:p14="http://schemas.microsoft.com/office/powerpoint/2010/main" val="209119586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對">
    <p:spTree>
      <p:nvGrpSpPr>
        <p:cNvPr id="1" name=""/>
        <p:cNvGrpSpPr/>
        <p:nvPr/>
      </p:nvGrpSpPr>
      <p:grpSpPr>
        <a:xfrm>
          <a:off x="0" y="0"/>
          <a:ext cx="0" cy="0"/>
          <a:chOff x="0" y="0"/>
          <a:chExt cx="0" cy="0"/>
        </a:xfrm>
      </p:grpSpPr>
      <p:sp>
        <p:nvSpPr>
          <p:cNvPr id="2" name="標題 1"/>
          <p:cNvSpPr>
            <a:spLocks noGrp="1"/>
          </p:cNvSpPr>
          <p:nvPr>
            <p:ph type="title"/>
          </p:nvPr>
        </p:nvSpPr>
        <p:spPr>
          <a:xfrm>
            <a:off x="457200" y="274638"/>
            <a:ext cx="8229600" cy="1143000"/>
          </a:xfrm>
        </p:spPr>
        <p:txBody>
          <a:bodyPr/>
          <a:lstStyle>
            <a:lvl1pPr>
              <a:defRPr/>
            </a:lvl1pPr>
          </a:lstStyle>
          <a:p>
            <a:r>
              <a:rPr lang="zh-TW" altLang="en-US" smtClean="0"/>
              <a:t>按一下以編輯母片標題樣式</a:t>
            </a:r>
            <a:endParaRPr lang="zh-TW" altLang="en-US"/>
          </a:p>
        </p:txBody>
      </p:sp>
      <p:sp>
        <p:nvSpPr>
          <p:cNvPr id="3" name="文字版面配置區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TW" altLang="en-US" smtClean="0"/>
              <a:t>按一下以編輯母片文字樣式</a:t>
            </a:r>
          </a:p>
        </p:txBody>
      </p:sp>
      <p:sp>
        <p:nvSpPr>
          <p:cNvPr id="4" name="內容版面配置區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5" name="文字版面配置區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TW" altLang="en-US" smtClean="0"/>
              <a:t>按一下以編輯母片文字樣式</a:t>
            </a:r>
          </a:p>
        </p:txBody>
      </p:sp>
      <p:sp>
        <p:nvSpPr>
          <p:cNvPr id="6" name="內容版面配置區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Tree>
    <p:extLst>
      <p:ext uri="{BB962C8B-B14F-4D97-AF65-F5344CB8AC3E}">
        <p14:creationId xmlns:p14="http://schemas.microsoft.com/office/powerpoint/2010/main" val="290513563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只有標題">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Tree>
    <p:extLst>
      <p:ext uri="{BB962C8B-B14F-4D97-AF65-F5344CB8AC3E}">
        <p14:creationId xmlns:p14="http://schemas.microsoft.com/office/powerpoint/2010/main" val="392441461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48913907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含標題的內容">
    <p:spTree>
      <p:nvGrpSpPr>
        <p:cNvPr id="1" name=""/>
        <p:cNvGrpSpPr/>
        <p:nvPr/>
      </p:nvGrpSpPr>
      <p:grpSpPr>
        <a:xfrm>
          <a:off x="0" y="0"/>
          <a:ext cx="0" cy="0"/>
          <a:chOff x="0" y="0"/>
          <a:chExt cx="0" cy="0"/>
        </a:xfrm>
      </p:grpSpPr>
      <p:sp>
        <p:nvSpPr>
          <p:cNvPr id="2" name="標題 1"/>
          <p:cNvSpPr>
            <a:spLocks noGrp="1"/>
          </p:cNvSpPr>
          <p:nvPr>
            <p:ph type="title"/>
          </p:nvPr>
        </p:nvSpPr>
        <p:spPr>
          <a:xfrm>
            <a:off x="457200" y="273050"/>
            <a:ext cx="3008313" cy="1162050"/>
          </a:xfrm>
        </p:spPr>
        <p:txBody>
          <a:bodyPr anchor="b"/>
          <a:lstStyle>
            <a:lvl1pPr algn="l">
              <a:defRPr sz="2000" b="1"/>
            </a:lvl1pPr>
          </a:lstStyle>
          <a:p>
            <a:r>
              <a:rPr lang="zh-TW" altLang="en-US" smtClean="0"/>
              <a:t>按一下以編輯母片標題樣式</a:t>
            </a:r>
            <a:endParaRPr lang="zh-TW" altLang="en-US"/>
          </a:p>
        </p:txBody>
      </p:sp>
      <p:sp>
        <p:nvSpPr>
          <p:cNvPr id="3" name="內容版面配置區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文字版面配置區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TW" altLang="en-US" smtClean="0"/>
              <a:t>按一下以編輯母片文字樣式</a:t>
            </a:r>
          </a:p>
        </p:txBody>
      </p:sp>
    </p:spTree>
    <p:extLst>
      <p:ext uri="{BB962C8B-B14F-4D97-AF65-F5344CB8AC3E}">
        <p14:creationId xmlns:p14="http://schemas.microsoft.com/office/powerpoint/2010/main" val="56401451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含標題的圖片">
    <p:spTree>
      <p:nvGrpSpPr>
        <p:cNvPr id="1" name=""/>
        <p:cNvGrpSpPr/>
        <p:nvPr/>
      </p:nvGrpSpPr>
      <p:grpSpPr>
        <a:xfrm>
          <a:off x="0" y="0"/>
          <a:ext cx="0" cy="0"/>
          <a:chOff x="0" y="0"/>
          <a:chExt cx="0" cy="0"/>
        </a:xfrm>
      </p:grpSpPr>
      <p:sp>
        <p:nvSpPr>
          <p:cNvPr id="2" name="標題 1"/>
          <p:cNvSpPr>
            <a:spLocks noGrp="1"/>
          </p:cNvSpPr>
          <p:nvPr>
            <p:ph type="title"/>
          </p:nvPr>
        </p:nvSpPr>
        <p:spPr>
          <a:xfrm>
            <a:off x="1792288" y="4800600"/>
            <a:ext cx="5486400" cy="566738"/>
          </a:xfrm>
        </p:spPr>
        <p:txBody>
          <a:bodyPr anchor="b"/>
          <a:lstStyle>
            <a:lvl1pPr algn="l">
              <a:defRPr sz="2000" b="1"/>
            </a:lvl1pPr>
          </a:lstStyle>
          <a:p>
            <a:r>
              <a:rPr lang="zh-TW" altLang="en-US" smtClean="0"/>
              <a:t>按一下以編輯母片標題樣式</a:t>
            </a:r>
            <a:endParaRPr lang="zh-TW" altLang="en-US"/>
          </a:p>
        </p:txBody>
      </p:sp>
      <p:sp>
        <p:nvSpPr>
          <p:cNvPr id="3" name="圖片版面配置區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TW" altLang="en-US" noProof="0" smtClean="0"/>
          </a:p>
        </p:txBody>
      </p:sp>
      <p:sp>
        <p:nvSpPr>
          <p:cNvPr id="4" name="文字版面配置區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TW" altLang="en-US" smtClean="0"/>
              <a:t>按一下以編輯母片文字樣式</a:t>
            </a:r>
          </a:p>
        </p:txBody>
      </p:sp>
    </p:spTree>
    <p:extLst>
      <p:ext uri="{BB962C8B-B14F-4D97-AF65-F5344CB8AC3E}">
        <p14:creationId xmlns:p14="http://schemas.microsoft.com/office/powerpoint/2010/main" val="163671553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1.gif"/><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2.xml"/><Relationship Id="rId13" Type="http://schemas.openxmlformats.org/officeDocument/2006/relationships/image" Target="../media/image2.png"/><Relationship Id="rId3" Type="http://schemas.openxmlformats.org/officeDocument/2006/relationships/slideLayout" Target="../slideLayouts/slideLayout17.xml"/><Relationship Id="rId7" Type="http://schemas.openxmlformats.org/officeDocument/2006/relationships/slideLayout" Target="../slideLayouts/slideLayout21.xml"/><Relationship Id="rId12" Type="http://schemas.openxmlformats.org/officeDocument/2006/relationships/theme" Target="../theme/theme2.xml"/><Relationship Id="rId2" Type="http://schemas.openxmlformats.org/officeDocument/2006/relationships/slideLayout" Target="../slideLayouts/slideLayout16.xml"/><Relationship Id="rId1" Type="http://schemas.openxmlformats.org/officeDocument/2006/relationships/slideLayout" Target="../slideLayouts/slideLayout15.xml"/><Relationship Id="rId6" Type="http://schemas.openxmlformats.org/officeDocument/2006/relationships/slideLayout" Target="../slideLayouts/slideLayout20.xml"/><Relationship Id="rId11" Type="http://schemas.openxmlformats.org/officeDocument/2006/relationships/slideLayout" Target="../slideLayouts/slideLayout25.xml"/><Relationship Id="rId5" Type="http://schemas.openxmlformats.org/officeDocument/2006/relationships/slideLayout" Target="../slideLayouts/slideLayout19.xml"/><Relationship Id="rId10" Type="http://schemas.openxmlformats.org/officeDocument/2006/relationships/slideLayout" Target="../slideLayouts/slideLayout24.xml"/><Relationship Id="rId4" Type="http://schemas.openxmlformats.org/officeDocument/2006/relationships/slideLayout" Target="../slideLayouts/slideLayout18.xml"/><Relationship Id="rId9" Type="http://schemas.openxmlformats.org/officeDocument/2006/relationships/slideLayout" Target="../slideLayouts/slideLayout2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gradFill rotWithShape="0">
          <a:gsLst>
            <a:gs pos="0">
              <a:schemeClr val="tx2"/>
            </a:gs>
            <a:gs pos="50000">
              <a:srgbClr val="0000CC"/>
            </a:gs>
            <a:gs pos="100000">
              <a:schemeClr val="tx2"/>
            </a:gs>
          </a:gsLst>
          <a:lin ang="5400000" scaled="1"/>
        </a:gradFill>
        <a:effectLst/>
      </p:bgPr>
    </p:bg>
    <p:spTree>
      <p:nvGrpSpPr>
        <p:cNvPr id="1" name=""/>
        <p:cNvGrpSpPr/>
        <p:nvPr/>
      </p:nvGrpSpPr>
      <p:grpSpPr>
        <a:xfrm>
          <a:off x="0" y="0"/>
          <a:ext cx="0" cy="0"/>
          <a:chOff x="0" y="0"/>
          <a:chExt cx="0" cy="0"/>
        </a:xfrm>
      </p:grpSpPr>
      <p:sp>
        <p:nvSpPr>
          <p:cNvPr id="55298" name="Rectangle 2"/>
          <p:cNvSpPr>
            <a:spLocks noGrp="1" noChangeArrowheads="1"/>
          </p:cNvSpPr>
          <p:nvPr>
            <p:ph type="title"/>
          </p:nvPr>
        </p:nvSpPr>
        <p:spPr bwMode="auto">
          <a:xfrm>
            <a:off x="533400" y="228600"/>
            <a:ext cx="8229600" cy="8382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zh-TW" altLang="en-US" smtClean="0"/>
              <a:t>按一下以編輯母片標題樣式</a:t>
            </a:r>
          </a:p>
        </p:txBody>
      </p:sp>
      <p:sp>
        <p:nvSpPr>
          <p:cNvPr id="55299" name="Rectangle 3"/>
          <p:cNvSpPr>
            <a:spLocks noGrp="1" noChangeArrowheads="1"/>
          </p:cNvSpPr>
          <p:nvPr>
            <p:ph type="body" idx="1"/>
          </p:nvPr>
        </p:nvSpPr>
        <p:spPr bwMode="auto">
          <a:xfrm>
            <a:off x="533400" y="1295400"/>
            <a:ext cx="8153400" cy="5029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zh-TW" altLang="en-US" smtClean="0"/>
              <a:t>按一下以編輯母片</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p>
        </p:txBody>
      </p:sp>
      <p:sp>
        <p:nvSpPr>
          <p:cNvPr id="55300" name="Rectangle 4"/>
          <p:cNvSpPr>
            <a:spLocks noChangeArrowheads="1"/>
          </p:cNvSpPr>
          <p:nvPr/>
        </p:nvSpPr>
        <p:spPr bwMode="auto">
          <a:xfrm>
            <a:off x="0" y="0"/>
            <a:ext cx="304800" cy="6858000"/>
          </a:xfrm>
          <a:prstGeom prst="rect">
            <a:avLst/>
          </a:prstGeom>
          <a:gradFill rotWithShape="0">
            <a:gsLst>
              <a:gs pos="0">
                <a:srgbClr val="0000CC"/>
              </a:gs>
              <a:gs pos="50000">
                <a:srgbClr val="33CCFF"/>
              </a:gs>
              <a:gs pos="100000">
                <a:srgbClr val="0000CC"/>
              </a:gs>
            </a:gsLst>
            <a:lin ang="5400000" scaled="1"/>
          </a:gradFill>
          <a:ln w="9525">
            <a:solidFill>
              <a:schemeClr val="tx1"/>
            </a:solidFill>
            <a:miter lim="800000"/>
            <a:headEnd/>
            <a:tailEnd/>
          </a:ln>
          <a:effectLst/>
        </p:spPr>
        <p:txBody>
          <a:bodyPr wrap="none" anchor="ctr"/>
          <a:lstStyle/>
          <a:p>
            <a:pPr>
              <a:defRPr/>
            </a:pPr>
            <a:endParaRPr lang="zh-TW" altLang="en-US"/>
          </a:p>
        </p:txBody>
      </p:sp>
      <p:sp>
        <p:nvSpPr>
          <p:cNvPr id="55301" name="Text Box 5"/>
          <p:cNvSpPr txBox="1">
            <a:spLocks noChangeArrowheads="1"/>
          </p:cNvSpPr>
          <p:nvPr/>
        </p:nvSpPr>
        <p:spPr bwMode="auto">
          <a:xfrm>
            <a:off x="0" y="6400800"/>
            <a:ext cx="895350" cy="457200"/>
          </a:xfrm>
          <a:prstGeom prst="rect">
            <a:avLst/>
          </a:prstGeom>
          <a:noFill/>
          <a:ln w="9525">
            <a:noFill/>
            <a:miter lim="800000"/>
            <a:headEnd/>
            <a:tailEnd/>
          </a:ln>
          <a:effectLst/>
        </p:spPr>
        <p:txBody>
          <a:bodyPr wrap="none">
            <a:spAutoFit/>
          </a:bodyPr>
          <a:lstStyle/>
          <a:p>
            <a:pPr eaLnBrk="0" hangingPunct="0">
              <a:defRPr/>
            </a:pPr>
            <a:r>
              <a:rPr kumimoji="0" lang="en-US" altLang="zh-TW" sz="2400" b="1">
                <a:solidFill>
                  <a:srgbClr val="FF3300"/>
                </a:solidFill>
                <a:effectLst>
                  <a:outerShdw blurRad="38100" dist="38100" dir="2700000" algn="tl">
                    <a:srgbClr val="000000"/>
                  </a:outerShdw>
                </a:effectLst>
                <a:latin typeface="Arial Black" pitchFamily="34" charset="0"/>
              </a:rPr>
              <a:t>G.Q.</a:t>
            </a:r>
          </a:p>
        </p:txBody>
      </p:sp>
      <p:pic>
        <p:nvPicPr>
          <p:cNvPr id="2" name="圖片 1"/>
          <p:cNvPicPr>
            <a:picLocks noChangeAspect="1"/>
          </p:cNvPicPr>
          <p:nvPr userDrawn="1"/>
        </p:nvPicPr>
        <p:blipFill>
          <a:blip r:embed="rId16">
            <a:extLst>
              <a:ext uri="{28A0092B-C50C-407E-A947-70E740481C1C}">
                <a14:useLocalDpi xmlns:a14="http://schemas.microsoft.com/office/drawing/2010/main" val="0"/>
              </a:ext>
            </a:extLst>
          </a:blip>
          <a:stretch>
            <a:fillRect/>
          </a:stretch>
        </p:blipFill>
        <p:spPr>
          <a:xfrm>
            <a:off x="8460432" y="6277224"/>
            <a:ext cx="683568" cy="593285"/>
          </a:xfrm>
          <a:prstGeom prst="rect">
            <a:avLst/>
          </a:prstGeom>
        </p:spPr>
      </p:pic>
    </p:spTree>
  </p:cSld>
  <p:clrMap bg1="lt1" tx1="dk1" bg2="lt2" tx2="dk2" accent1="accent1" accent2="accent2" accent3="accent3" accent4="accent4" accent5="accent5" accent6="accent6" hlink="hlink" folHlink="folHlink"/>
  <p:sldLayoutIdLst>
    <p:sldLayoutId id="2147483651" r:id="rId1"/>
    <p:sldLayoutId id="2147483652" r:id="rId2"/>
    <p:sldLayoutId id="2147483653" r:id="rId3"/>
    <p:sldLayoutId id="2147483654" r:id="rId4"/>
    <p:sldLayoutId id="2147483655" r:id="rId5"/>
    <p:sldLayoutId id="2147483656" r:id="rId6"/>
    <p:sldLayoutId id="2147483657" r:id="rId7"/>
    <p:sldLayoutId id="2147483658" r:id="rId8"/>
    <p:sldLayoutId id="2147483659" r:id="rId9"/>
    <p:sldLayoutId id="2147483660" r:id="rId10"/>
    <p:sldLayoutId id="2147483661" r:id="rId11"/>
    <p:sldLayoutId id="2147483662" r:id="rId12"/>
    <p:sldLayoutId id="2147483663" r:id="rId13"/>
    <p:sldLayoutId id="2147483675" r:id="rId14"/>
  </p:sldLayoutIdLst>
  <p:txStyles>
    <p:titleStyle>
      <a:lvl1pPr algn="l" rtl="0" eaLnBrk="0" fontAlgn="base" hangingPunct="0">
        <a:spcBef>
          <a:spcPct val="0"/>
        </a:spcBef>
        <a:spcAft>
          <a:spcPct val="0"/>
        </a:spcAft>
        <a:defRPr kumimoji="1" sz="4000" b="1">
          <a:solidFill>
            <a:srgbClr val="FFFF00"/>
          </a:solidFill>
          <a:effectLst>
            <a:outerShdw blurRad="38100" dist="38100" dir="2700000" algn="tl">
              <a:srgbClr val="000000"/>
            </a:outerShdw>
          </a:effectLst>
          <a:latin typeface="+mj-lt"/>
          <a:ea typeface="+mj-ea"/>
          <a:cs typeface="+mj-cs"/>
        </a:defRPr>
      </a:lvl1pPr>
      <a:lvl2pPr algn="l" rtl="0" eaLnBrk="0" fontAlgn="base" hangingPunct="0">
        <a:spcBef>
          <a:spcPct val="0"/>
        </a:spcBef>
        <a:spcAft>
          <a:spcPct val="0"/>
        </a:spcAft>
        <a:defRPr kumimoji="1" sz="4000" b="1">
          <a:solidFill>
            <a:srgbClr val="FFFF00"/>
          </a:solidFill>
          <a:effectLst>
            <a:outerShdw blurRad="38100" dist="38100" dir="2700000" algn="tl">
              <a:srgbClr val="000000"/>
            </a:outerShdw>
          </a:effectLst>
          <a:latin typeface="Arial" pitchFamily="34" charset="0"/>
          <a:ea typeface="標楷體" pitchFamily="65" charset="-120"/>
        </a:defRPr>
      </a:lvl2pPr>
      <a:lvl3pPr algn="l" rtl="0" eaLnBrk="0" fontAlgn="base" hangingPunct="0">
        <a:spcBef>
          <a:spcPct val="0"/>
        </a:spcBef>
        <a:spcAft>
          <a:spcPct val="0"/>
        </a:spcAft>
        <a:defRPr kumimoji="1" sz="4000" b="1">
          <a:solidFill>
            <a:srgbClr val="FFFF00"/>
          </a:solidFill>
          <a:effectLst>
            <a:outerShdw blurRad="38100" dist="38100" dir="2700000" algn="tl">
              <a:srgbClr val="000000"/>
            </a:outerShdw>
          </a:effectLst>
          <a:latin typeface="Arial" pitchFamily="34" charset="0"/>
          <a:ea typeface="標楷體" pitchFamily="65" charset="-120"/>
        </a:defRPr>
      </a:lvl3pPr>
      <a:lvl4pPr algn="l" rtl="0" eaLnBrk="0" fontAlgn="base" hangingPunct="0">
        <a:spcBef>
          <a:spcPct val="0"/>
        </a:spcBef>
        <a:spcAft>
          <a:spcPct val="0"/>
        </a:spcAft>
        <a:defRPr kumimoji="1" sz="4000" b="1">
          <a:solidFill>
            <a:srgbClr val="FFFF00"/>
          </a:solidFill>
          <a:effectLst>
            <a:outerShdw blurRad="38100" dist="38100" dir="2700000" algn="tl">
              <a:srgbClr val="000000"/>
            </a:outerShdw>
          </a:effectLst>
          <a:latin typeface="Arial" pitchFamily="34" charset="0"/>
          <a:ea typeface="標楷體" pitchFamily="65" charset="-120"/>
        </a:defRPr>
      </a:lvl4pPr>
      <a:lvl5pPr algn="l" rtl="0" eaLnBrk="0" fontAlgn="base" hangingPunct="0">
        <a:spcBef>
          <a:spcPct val="0"/>
        </a:spcBef>
        <a:spcAft>
          <a:spcPct val="0"/>
        </a:spcAft>
        <a:defRPr kumimoji="1" sz="4000" b="1">
          <a:solidFill>
            <a:srgbClr val="FFFF00"/>
          </a:solidFill>
          <a:effectLst>
            <a:outerShdw blurRad="38100" dist="38100" dir="2700000" algn="tl">
              <a:srgbClr val="000000"/>
            </a:outerShdw>
          </a:effectLst>
          <a:latin typeface="Arial" pitchFamily="34" charset="0"/>
          <a:ea typeface="標楷體" pitchFamily="65" charset="-120"/>
        </a:defRPr>
      </a:lvl5pPr>
      <a:lvl6pPr marL="457200" algn="l" rtl="0" fontAlgn="base">
        <a:spcBef>
          <a:spcPct val="0"/>
        </a:spcBef>
        <a:spcAft>
          <a:spcPct val="0"/>
        </a:spcAft>
        <a:defRPr kumimoji="1" sz="4000" b="1">
          <a:solidFill>
            <a:srgbClr val="FFFF00"/>
          </a:solidFill>
          <a:effectLst>
            <a:outerShdw blurRad="38100" dist="38100" dir="2700000" algn="tl">
              <a:srgbClr val="000000"/>
            </a:outerShdw>
          </a:effectLst>
          <a:latin typeface="Arial" pitchFamily="34" charset="0"/>
          <a:ea typeface="標楷體" pitchFamily="65" charset="-120"/>
        </a:defRPr>
      </a:lvl6pPr>
      <a:lvl7pPr marL="914400" algn="l" rtl="0" fontAlgn="base">
        <a:spcBef>
          <a:spcPct val="0"/>
        </a:spcBef>
        <a:spcAft>
          <a:spcPct val="0"/>
        </a:spcAft>
        <a:defRPr kumimoji="1" sz="4000" b="1">
          <a:solidFill>
            <a:srgbClr val="FFFF00"/>
          </a:solidFill>
          <a:effectLst>
            <a:outerShdw blurRad="38100" dist="38100" dir="2700000" algn="tl">
              <a:srgbClr val="000000"/>
            </a:outerShdw>
          </a:effectLst>
          <a:latin typeface="Arial" pitchFamily="34" charset="0"/>
          <a:ea typeface="標楷體" pitchFamily="65" charset="-120"/>
        </a:defRPr>
      </a:lvl7pPr>
      <a:lvl8pPr marL="1371600" algn="l" rtl="0" fontAlgn="base">
        <a:spcBef>
          <a:spcPct val="0"/>
        </a:spcBef>
        <a:spcAft>
          <a:spcPct val="0"/>
        </a:spcAft>
        <a:defRPr kumimoji="1" sz="4000" b="1">
          <a:solidFill>
            <a:srgbClr val="FFFF00"/>
          </a:solidFill>
          <a:effectLst>
            <a:outerShdw blurRad="38100" dist="38100" dir="2700000" algn="tl">
              <a:srgbClr val="000000"/>
            </a:outerShdw>
          </a:effectLst>
          <a:latin typeface="Arial" pitchFamily="34" charset="0"/>
          <a:ea typeface="標楷體" pitchFamily="65" charset="-120"/>
        </a:defRPr>
      </a:lvl8pPr>
      <a:lvl9pPr marL="1828800" algn="l" rtl="0" fontAlgn="base">
        <a:spcBef>
          <a:spcPct val="0"/>
        </a:spcBef>
        <a:spcAft>
          <a:spcPct val="0"/>
        </a:spcAft>
        <a:defRPr kumimoji="1" sz="4000" b="1">
          <a:solidFill>
            <a:srgbClr val="FFFF00"/>
          </a:solidFill>
          <a:effectLst>
            <a:outerShdw blurRad="38100" dist="38100" dir="2700000" algn="tl">
              <a:srgbClr val="000000"/>
            </a:outerShdw>
          </a:effectLst>
          <a:latin typeface="Arial" pitchFamily="34" charset="0"/>
          <a:ea typeface="標楷體" pitchFamily="65" charset="-120"/>
        </a:defRPr>
      </a:lvl9pPr>
    </p:titleStyle>
    <p:bodyStyle>
      <a:lvl1pPr marL="342900" indent="-342900" algn="l" rtl="0" eaLnBrk="0" fontAlgn="base" hangingPunct="0">
        <a:spcBef>
          <a:spcPct val="20000"/>
        </a:spcBef>
        <a:spcAft>
          <a:spcPct val="0"/>
        </a:spcAft>
        <a:buClr>
          <a:srgbClr val="FF3300"/>
        </a:buClr>
        <a:buSzPct val="70000"/>
        <a:buFont typeface="Monotype Sorts" charset="2"/>
        <a:buChar char="l"/>
        <a:defRPr kumimoji="1" sz="2400">
          <a:solidFill>
            <a:srgbClr val="FFFF00"/>
          </a:solidFill>
          <a:effectLst>
            <a:outerShdw blurRad="38100" dist="38100" dir="2700000" algn="tl">
              <a:srgbClr val="000000"/>
            </a:outerShdw>
          </a:effectLst>
          <a:latin typeface="+mn-lt"/>
          <a:ea typeface="+mn-ea"/>
          <a:cs typeface="+mn-cs"/>
        </a:defRPr>
      </a:lvl1pPr>
      <a:lvl2pPr marL="742950" indent="-285750" algn="l" rtl="0" eaLnBrk="0" fontAlgn="base" hangingPunct="0">
        <a:spcBef>
          <a:spcPct val="20000"/>
        </a:spcBef>
        <a:spcAft>
          <a:spcPct val="0"/>
        </a:spcAft>
        <a:buClr>
          <a:srgbClr val="66FF33"/>
        </a:buClr>
        <a:buSzPct val="70000"/>
        <a:buFont typeface="Monotype Sorts" charset="2"/>
        <a:buChar char="m"/>
        <a:defRPr kumimoji="1" sz="2400">
          <a:solidFill>
            <a:schemeClr val="bg1"/>
          </a:solidFill>
          <a:effectLst>
            <a:outerShdw blurRad="38100" dist="38100" dir="2700000" algn="tl">
              <a:srgbClr val="000000"/>
            </a:outerShdw>
          </a:effectLst>
          <a:latin typeface="+mn-lt"/>
          <a:ea typeface="+mn-ea"/>
        </a:defRPr>
      </a:lvl2pPr>
      <a:lvl3pPr marL="1143000" indent="-228600" algn="l" rtl="0" eaLnBrk="0" fontAlgn="base" hangingPunct="0">
        <a:spcBef>
          <a:spcPct val="20000"/>
        </a:spcBef>
        <a:spcAft>
          <a:spcPct val="0"/>
        </a:spcAft>
        <a:buClr>
          <a:srgbClr val="FFFF00"/>
        </a:buClr>
        <a:buSzPct val="70000"/>
        <a:buFont typeface="Wingdings" panose="05000000000000000000" pitchFamily="2" charset="2"/>
        <a:buChar char="q"/>
        <a:defRPr kumimoji="1" sz="2400">
          <a:solidFill>
            <a:schemeClr val="bg1"/>
          </a:solidFill>
          <a:effectLst>
            <a:outerShdw blurRad="38100" dist="38100" dir="2700000" algn="tl">
              <a:srgbClr val="000000"/>
            </a:outerShdw>
          </a:effectLst>
          <a:latin typeface="+mn-lt"/>
          <a:ea typeface="+mn-ea"/>
        </a:defRPr>
      </a:lvl3pPr>
      <a:lvl4pPr marL="1600200" indent="-228600" algn="l" rtl="0" eaLnBrk="0" fontAlgn="base" hangingPunct="0">
        <a:spcBef>
          <a:spcPct val="20000"/>
        </a:spcBef>
        <a:spcAft>
          <a:spcPct val="0"/>
        </a:spcAft>
        <a:buClr>
          <a:srgbClr val="66FF33"/>
        </a:buClr>
        <a:buSzPct val="70000"/>
        <a:buFont typeface="Wingdings" panose="05000000000000000000" pitchFamily="2" charset="2"/>
        <a:buChar char="v"/>
        <a:defRPr kumimoji="1" sz="2400">
          <a:solidFill>
            <a:schemeClr val="bg1"/>
          </a:solidFill>
          <a:effectLst>
            <a:outerShdw blurRad="38100" dist="38100" dir="2700000" algn="tl">
              <a:srgbClr val="000000"/>
            </a:outerShdw>
          </a:effectLst>
          <a:latin typeface="+mn-lt"/>
          <a:ea typeface="+mn-ea"/>
        </a:defRPr>
      </a:lvl4pPr>
      <a:lvl5pPr marL="2057400" indent="-228600" algn="l" rtl="0" eaLnBrk="0" fontAlgn="base" hangingPunct="0">
        <a:spcBef>
          <a:spcPct val="20000"/>
        </a:spcBef>
        <a:spcAft>
          <a:spcPct val="0"/>
        </a:spcAft>
        <a:buChar char="»"/>
        <a:defRPr kumimoji="1" sz="2400">
          <a:solidFill>
            <a:schemeClr val="bg1"/>
          </a:solidFill>
          <a:effectLst>
            <a:outerShdw blurRad="38100" dist="38100" dir="2700000" algn="tl">
              <a:srgbClr val="000000"/>
            </a:outerShdw>
          </a:effectLst>
          <a:latin typeface="+mn-lt"/>
          <a:ea typeface="+mn-ea"/>
        </a:defRPr>
      </a:lvl5pPr>
      <a:lvl6pPr marL="2514600" indent="-228600" algn="l" rtl="0" fontAlgn="base">
        <a:spcBef>
          <a:spcPct val="20000"/>
        </a:spcBef>
        <a:spcAft>
          <a:spcPct val="0"/>
        </a:spcAft>
        <a:buChar char="»"/>
        <a:defRPr kumimoji="1" sz="2400">
          <a:solidFill>
            <a:schemeClr val="bg1"/>
          </a:solidFill>
          <a:effectLst>
            <a:outerShdw blurRad="38100" dist="38100" dir="2700000" algn="tl">
              <a:srgbClr val="000000"/>
            </a:outerShdw>
          </a:effectLst>
          <a:latin typeface="+mn-lt"/>
          <a:ea typeface="+mn-ea"/>
        </a:defRPr>
      </a:lvl6pPr>
      <a:lvl7pPr marL="2971800" indent="-228600" algn="l" rtl="0" fontAlgn="base">
        <a:spcBef>
          <a:spcPct val="20000"/>
        </a:spcBef>
        <a:spcAft>
          <a:spcPct val="0"/>
        </a:spcAft>
        <a:buChar char="»"/>
        <a:defRPr kumimoji="1" sz="2400">
          <a:solidFill>
            <a:schemeClr val="bg1"/>
          </a:solidFill>
          <a:effectLst>
            <a:outerShdw blurRad="38100" dist="38100" dir="2700000" algn="tl">
              <a:srgbClr val="000000"/>
            </a:outerShdw>
          </a:effectLst>
          <a:latin typeface="+mn-lt"/>
          <a:ea typeface="+mn-ea"/>
        </a:defRPr>
      </a:lvl7pPr>
      <a:lvl8pPr marL="3429000" indent="-228600" algn="l" rtl="0" fontAlgn="base">
        <a:spcBef>
          <a:spcPct val="20000"/>
        </a:spcBef>
        <a:spcAft>
          <a:spcPct val="0"/>
        </a:spcAft>
        <a:buChar char="»"/>
        <a:defRPr kumimoji="1" sz="2400">
          <a:solidFill>
            <a:schemeClr val="bg1"/>
          </a:solidFill>
          <a:effectLst>
            <a:outerShdw blurRad="38100" dist="38100" dir="2700000" algn="tl">
              <a:srgbClr val="000000"/>
            </a:outerShdw>
          </a:effectLst>
          <a:latin typeface="+mn-lt"/>
          <a:ea typeface="+mn-ea"/>
        </a:defRPr>
      </a:lvl8pPr>
      <a:lvl9pPr marL="3886200" indent="-228600" algn="l" rtl="0" fontAlgn="base">
        <a:spcBef>
          <a:spcPct val="20000"/>
        </a:spcBef>
        <a:spcAft>
          <a:spcPct val="0"/>
        </a:spcAft>
        <a:buChar char="»"/>
        <a:defRPr kumimoji="1" sz="2400">
          <a:solidFill>
            <a:schemeClr val="bg1"/>
          </a:solidFill>
          <a:effectLst>
            <a:outerShdw blurRad="38100" dist="38100" dir="2700000" algn="tl">
              <a:srgbClr val="000000"/>
            </a:outerShdw>
          </a:effectLst>
          <a:latin typeface="+mn-lt"/>
          <a:ea typeface="+mn-ea"/>
        </a:defRPr>
      </a:lvl9pPr>
    </p:bodyStyle>
    <p:otherStyle>
      <a:defPPr>
        <a:defRPr lang="zh-TW"/>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bwMode="auto">
      <p:bgPr>
        <a:solidFill>
          <a:srgbClr val="FFFFFF"/>
        </a:solidFill>
        <a:effectLst/>
      </p:bgPr>
    </p:bg>
    <p:spTree>
      <p:nvGrpSpPr>
        <p:cNvPr id="1" name=""/>
        <p:cNvGrpSpPr/>
        <p:nvPr/>
      </p:nvGrpSpPr>
      <p:grpSpPr>
        <a:xfrm>
          <a:off x="0" y="0"/>
          <a:ext cx="0" cy="0"/>
          <a:chOff x="0" y="0"/>
          <a:chExt cx="0" cy="0"/>
        </a:xfrm>
      </p:grpSpPr>
      <p:sp>
        <p:nvSpPr>
          <p:cNvPr id="11" name="Rectangle 10"/>
          <p:cNvSpPr/>
          <p:nvPr/>
        </p:nvSpPr>
        <p:spPr bwMode="auto">
          <a:xfrm>
            <a:off x="0" y="0"/>
            <a:ext cx="9144000" cy="1308100"/>
          </a:xfrm>
          <a:prstGeom prst="rect">
            <a:avLst/>
          </a:prstGeom>
          <a:solidFill>
            <a:srgbClr val="103D71"/>
          </a:solidFill>
          <a:ln w="9525" cap="flat" cmpd="sng" algn="ctr">
            <a:noFill/>
            <a:prstDash val="solid"/>
            <a:round/>
            <a:headEnd type="none" w="med" len="med"/>
            <a:tailEnd type="none" w="med" len="med"/>
          </a:ln>
          <a:effectLst/>
        </p:spPr>
        <p:txBody>
          <a:bodyPr/>
          <a:lstStyle/>
          <a:p>
            <a:pPr eaLnBrk="0" hangingPunct="0">
              <a:defRPr/>
            </a:pPr>
            <a:endParaRPr kumimoji="0" lang="zh-TW" altLang="zh-TW" sz="2400">
              <a:solidFill>
                <a:srgbClr val="000000"/>
              </a:solidFill>
              <a:ea typeface="MS PGothic" pitchFamily="34" charset="-128"/>
            </a:endParaRPr>
          </a:p>
        </p:txBody>
      </p:sp>
      <p:pic>
        <p:nvPicPr>
          <p:cNvPr id="16387" name="Picture 10" descr="Prevenar PPT"/>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0" y="1231900"/>
            <a:ext cx="9144000"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Text Box 11"/>
          <p:cNvSpPr txBox="1">
            <a:spLocks noChangeArrowheads="1"/>
          </p:cNvSpPr>
          <p:nvPr/>
        </p:nvSpPr>
        <p:spPr bwMode="auto">
          <a:xfrm>
            <a:off x="8229600" y="6592888"/>
            <a:ext cx="914400" cy="244475"/>
          </a:xfrm>
          <a:prstGeom prst="rect">
            <a:avLst/>
          </a:prstGeom>
          <a:noFill/>
          <a:ln w="12700">
            <a:noFill/>
            <a:miter lim="800000"/>
            <a:headEnd/>
            <a:tailEnd/>
          </a:ln>
          <a:effectLst/>
        </p:spPr>
        <p:txBody>
          <a:bodyPr>
            <a:spAutoFit/>
          </a:bodyPr>
          <a:lstStyle>
            <a:lvl1pPr eaLnBrk="0" hangingPunct="0">
              <a:defRPr kumimoji="1">
                <a:solidFill>
                  <a:schemeClr val="tx1"/>
                </a:solidFill>
                <a:latin typeface="Arial" panose="020B0604020202020204" pitchFamily="34" charset="0"/>
                <a:ea typeface="新細明體" panose="02020500000000000000" pitchFamily="18" charset="-120"/>
              </a:defRPr>
            </a:lvl1pPr>
            <a:lvl2pPr marL="742950" indent="-285750" eaLnBrk="0" hangingPunct="0">
              <a:defRPr kumimoji="1">
                <a:solidFill>
                  <a:schemeClr val="tx1"/>
                </a:solidFill>
                <a:latin typeface="Arial" panose="020B0604020202020204" pitchFamily="34" charset="0"/>
                <a:ea typeface="新細明體" panose="02020500000000000000" pitchFamily="18" charset="-120"/>
              </a:defRPr>
            </a:lvl2pPr>
            <a:lvl3pPr marL="1143000" indent="-228600" eaLnBrk="0" hangingPunct="0">
              <a:defRPr kumimoji="1">
                <a:solidFill>
                  <a:schemeClr val="tx1"/>
                </a:solidFill>
                <a:latin typeface="Arial" panose="020B0604020202020204" pitchFamily="34" charset="0"/>
                <a:ea typeface="新細明體" panose="02020500000000000000" pitchFamily="18" charset="-120"/>
              </a:defRPr>
            </a:lvl3pPr>
            <a:lvl4pPr marL="1600200" indent="-228600" eaLnBrk="0" hangingPunct="0">
              <a:defRPr kumimoji="1">
                <a:solidFill>
                  <a:schemeClr val="tx1"/>
                </a:solidFill>
                <a:latin typeface="Arial" panose="020B0604020202020204" pitchFamily="34" charset="0"/>
                <a:ea typeface="新細明體" panose="02020500000000000000" pitchFamily="18" charset="-120"/>
              </a:defRPr>
            </a:lvl4pPr>
            <a:lvl5pPr marL="2057400" indent="-228600" eaLnBrk="0" hangingPunct="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algn="r" eaLnBrk="1" hangingPunct="1">
              <a:spcBef>
                <a:spcPct val="50000"/>
              </a:spcBef>
            </a:pPr>
            <a:fld id="{CE0268B8-F84A-40B7-ACEA-40524E792562}" type="slidenum">
              <a:rPr kumimoji="0" lang="en-US" altLang="zh-TW" sz="1000">
                <a:ea typeface="MS PGothic" panose="020B0600070205080204" pitchFamily="34" charset="-128"/>
              </a:rPr>
              <a:pPr algn="r" eaLnBrk="1" hangingPunct="1">
                <a:spcBef>
                  <a:spcPct val="50000"/>
                </a:spcBef>
              </a:pPr>
              <a:t>‹#›</a:t>
            </a:fld>
            <a:endParaRPr kumimoji="0" lang="en-US" altLang="zh-TW" sz="1000">
              <a:ea typeface="MS PGothic" panose="020B0600070205080204" pitchFamily="34" charset="-128"/>
            </a:endParaRPr>
          </a:p>
        </p:txBody>
      </p:sp>
      <p:sp>
        <p:nvSpPr>
          <p:cNvPr id="16389" name="Rectangle 2"/>
          <p:cNvSpPr>
            <a:spLocks noGrp="1" noChangeArrowheads="1"/>
          </p:cNvSpPr>
          <p:nvPr>
            <p:ph type="body" idx="1"/>
          </p:nvPr>
        </p:nvSpPr>
        <p:spPr bwMode="auto">
          <a:xfrm>
            <a:off x="439738" y="1541463"/>
            <a:ext cx="8432800" cy="445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7" tIns="44450" rIns="90487" bIns="44450" numCol="1" anchor="t" anchorCtr="0" compatLnSpc="1">
            <a:prstTxWarp prst="textNoShape">
              <a:avLst/>
            </a:prstTxWarp>
          </a:bodyPr>
          <a:lstStyle/>
          <a:p>
            <a:pPr lvl="0"/>
            <a:r>
              <a:rPr lang="en-US" altLang="zh-TW" smtClean="0"/>
              <a:t>Click to edit Master text styles</a:t>
            </a:r>
          </a:p>
          <a:p>
            <a:pPr lvl="1"/>
            <a:r>
              <a:rPr lang="en-US" altLang="zh-TW" smtClean="0"/>
              <a:t>Second level</a:t>
            </a:r>
          </a:p>
          <a:p>
            <a:pPr lvl="2"/>
            <a:r>
              <a:rPr lang="en-US" altLang="zh-TW" smtClean="0"/>
              <a:t>Third level</a:t>
            </a:r>
          </a:p>
        </p:txBody>
      </p:sp>
      <p:sp>
        <p:nvSpPr>
          <p:cNvPr id="16390" name="Rectangle 3"/>
          <p:cNvSpPr>
            <a:spLocks noGrp="1" noChangeArrowheads="1"/>
          </p:cNvSpPr>
          <p:nvPr>
            <p:ph type="title"/>
          </p:nvPr>
        </p:nvSpPr>
        <p:spPr bwMode="auto">
          <a:xfrm>
            <a:off x="282575" y="149225"/>
            <a:ext cx="8432800" cy="911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7" tIns="44450" rIns="90487" bIns="44450" numCol="1" anchor="t" anchorCtr="0" compatLnSpc="1">
            <a:prstTxWarp prst="textNoShape">
              <a:avLst/>
            </a:prstTxWarp>
          </a:bodyPr>
          <a:lstStyle/>
          <a:p>
            <a:pPr lvl="0"/>
            <a:r>
              <a:rPr lang="en-US" altLang="zh-TW" smtClean="0"/>
              <a:t>This is a title</a:t>
            </a:r>
            <a:br>
              <a:rPr lang="en-US" altLang="zh-TW" smtClean="0"/>
            </a:br>
            <a:endParaRPr lang="en-US" altLang="zh-TW" smtClean="0"/>
          </a:p>
        </p:txBody>
      </p:sp>
      <p:sp>
        <p:nvSpPr>
          <p:cNvPr id="15" name="Date Placeholder 14"/>
          <p:cNvSpPr>
            <a:spLocks noGrp="1" noChangeArrowheads="1"/>
          </p:cNvSpPr>
          <p:nvPr>
            <p:ph type="dt" sz="half" idx="2"/>
          </p:nvPr>
        </p:nvSpPr>
        <p:spPr bwMode="auto">
          <a:xfrm>
            <a:off x="7543800" y="6207125"/>
            <a:ext cx="1447800" cy="301625"/>
          </a:xfrm>
          <a:prstGeom prst="rect">
            <a:avLst/>
          </a:prstGeom>
          <a:ln>
            <a:miter lim="800000"/>
            <a:headEnd/>
            <a:tailEnd/>
          </a:ln>
        </p:spPr>
        <p:txBody>
          <a:bodyPr vert="horz" wrap="square" lIns="0" tIns="0" rIns="0" bIns="0" numCol="1" anchor="b" anchorCtr="0" compatLnSpc="1">
            <a:prstTxWarp prst="textNoShape">
              <a:avLst/>
            </a:prstTxWarp>
          </a:bodyPr>
          <a:lstStyle>
            <a:lvl1pPr algn="r" eaLnBrk="0" hangingPunct="0">
              <a:defRPr kumimoji="0" sz="1000">
                <a:solidFill>
                  <a:srgbClr val="FFFFFF"/>
                </a:solidFill>
                <a:ea typeface="MS PGothic" pitchFamily="34" charset="-128"/>
                <a:cs typeface="+mn-cs"/>
              </a:defRPr>
            </a:lvl1pPr>
          </a:lstStyle>
          <a:p>
            <a:pPr>
              <a:defRPr/>
            </a:pPr>
            <a:endParaRPr lang="en-US" altLang="zh-TW"/>
          </a:p>
        </p:txBody>
      </p:sp>
      <p:sp>
        <p:nvSpPr>
          <p:cNvPr id="16" name="Footer Placeholder 15"/>
          <p:cNvSpPr>
            <a:spLocks noGrp="1" noChangeArrowheads="1"/>
          </p:cNvSpPr>
          <p:nvPr>
            <p:ph type="ftr" sz="quarter" idx="3"/>
          </p:nvPr>
        </p:nvSpPr>
        <p:spPr>
          <a:xfrm>
            <a:off x="3962400" y="6380163"/>
            <a:ext cx="3048000" cy="304800"/>
          </a:xfrm>
          <a:prstGeom prst="rect">
            <a:avLst/>
          </a:prstGeom>
        </p:spPr>
        <p:txBody>
          <a:bodyPr vert="horz" wrap="square" lIns="91440" tIns="45720" rIns="91440" bIns="45720" numCol="1" anchor="t" anchorCtr="0" compatLnSpc="1">
            <a:prstTxWarp prst="textNoShape">
              <a:avLst/>
            </a:prstTxWarp>
          </a:bodyPr>
          <a:lstStyle>
            <a:lvl1pPr eaLnBrk="0" hangingPunct="0">
              <a:defRPr kumimoji="0" b="1">
                <a:solidFill>
                  <a:srgbClr val="000000"/>
                </a:solidFill>
                <a:ea typeface="MS PGothic" pitchFamily="34" charset="-128"/>
                <a:cs typeface="+mn-cs"/>
              </a:defRPr>
            </a:lvl1pPr>
          </a:lstStyle>
          <a:p>
            <a:pPr>
              <a:defRPr/>
            </a:pPr>
            <a:endParaRPr lang="zh-TW" altLang="zh-TW"/>
          </a:p>
        </p:txBody>
      </p:sp>
    </p:spTree>
  </p:cSld>
  <p:clrMap bg1="lt1" tx1="dk1" bg2="lt2" tx2="dk2" accent1="accent1" accent2="accent2" accent3="accent3" accent4="accent4" accent5="accent5" accent6="accent6" hlink="hlink" folHlink="folHlink"/>
  <p:sldLayoutIdLst>
    <p:sldLayoutId id="2147483664" r:id="rId1"/>
    <p:sldLayoutId id="2147483665" r:id="rId2"/>
    <p:sldLayoutId id="2147483666" r:id="rId3"/>
    <p:sldLayoutId id="2147483667" r:id="rId4"/>
    <p:sldLayoutId id="2147483668" r:id="rId5"/>
    <p:sldLayoutId id="2147483669" r:id="rId6"/>
    <p:sldLayoutId id="2147483670" r:id="rId7"/>
    <p:sldLayoutId id="2147483671" r:id="rId8"/>
    <p:sldLayoutId id="2147483672" r:id="rId9"/>
    <p:sldLayoutId id="2147483673" r:id="rId10"/>
    <p:sldLayoutId id="2147483674" r:id="rId11"/>
  </p:sldLayoutIdLst>
  <p:transition/>
  <p:timing>
    <p:tnLst>
      <p:par>
        <p:cTn id="1" dur="indefinite" restart="never" nodeType="tmRoot"/>
      </p:par>
    </p:tnLst>
  </p:timing>
  <p:hf hdr="0" ftr="0" dt="0"/>
  <p:txStyles>
    <p:titleStyle>
      <a:lvl1pPr algn="l" rtl="0" eaLnBrk="0" fontAlgn="base" hangingPunct="0">
        <a:lnSpc>
          <a:spcPct val="90000"/>
        </a:lnSpc>
        <a:spcBef>
          <a:spcPct val="0"/>
        </a:spcBef>
        <a:spcAft>
          <a:spcPct val="0"/>
        </a:spcAft>
        <a:defRPr kumimoji="1" sz="3200">
          <a:solidFill>
            <a:srgbClr val="FFFFFF"/>
          </a:solidFill>
          <a:latin typeface="+mj-lt"/>
          <a:ea typeface="+mj-ea"/>
          <a:cs typeface="+mj-cs"/>
        </a:defRPr>
      </a:lvl1pPr>
      <a:lvl2pPr algn="l" rtl="0" eaLnBrk="0" fontAlgn="base" hangingPunct="0">
        <a:lnSpc>
          <a:spcPct val="90000"/>
        </a:lnSpc>
        <a:spcBef>
          <a:spcPct val="0"/>
        </a:spcBef>
        <a:spcAft>
          <a:spcPct val="0"/>
        </a:spcAft>
        <a:defRPr kumimoji="1" sz="3200">
          <a:solidFill>
            <a:srgbClr val="FFFFFF"/>
          </a:solidFill>
          <a:latin typeface="Arial Black" pitchFamily="34" charset="0"/>
          <a:ea typeface="新細明體" pitchFamily="18" charset="-120"/>
          <a:cs typeface="Arial" pitchFamily="34" charset="0"/>
        </a:defRPr>
      </a:lvl2pPr>
      <a:lvl3pPr algn="l" rtl="0" eaLnBrk="0" fontAlgn="base" hangingPunct="0">
        <a:lnSpc>
          <a:spcPct val="90000"/>
        </a:lnSpc>
        <a:spcBef>
          <a:spcPct val="0"/>
        </a:spcBef>
        <a:spcAft>
          <a:spcPct val="0"/>
        </a:spcAft>
        <a:defRPr kumimoji="1" sz="3200">
          <a:solidFill>
            <a:srgbClr val="FFFFFF"/>
          </a:solidFill>
          <a:latin typeface="Arial Black" pitchFamily="34" charset="0"/>
          <a:ea typeface="新細明體" pitchFamily="18" charset="-120"/>
          <a:cs typeface="Arial" pitchFamily="34" charset="0"/>
        </a:defRPr>
      </a:lvl3pPr>
      <a:lvl4pPr algn="l" rtl="0" eaLnBrk="0" fontAlgn="base" hangingPunct="0">
        <a:lnSpc>
          <a:spcPct val="90000"/>
        </a:lnSpc>
        <a:spcBef>
          <a:spcPct val="0"/>
        </a:spcBef>
        <a:spcAft>
          <a:spcPct val="0"/>
        </a:spcAft>
        <a:defRPr kumimoji="1" sz="3200">
          <a:solidFill>
            <a:srgbClr val="FFFFFF"/>
          </a:solidFill>
          <a:latin typeface="Arial Black" pitchFamily="34" charset="0"/>
          <a:ea typeface="新細明體" pitchFamily="18" charset="-120"/>
          <a:cs typeface="Arial" pitchFamily="34" charset="0"/>
        </a:defRPr>
      </a:lvl4pPr>
      <a:lvl5pPr algn="l" rtl="0" eaLnBrk="0" fontAlgn="base" hangingPunct="0">
        <a:lnSpc>
          <a:spcPct val="90000"/>
        </a:lnSpc>
        <a:spcBef>
          <a:spcPct val="0"/>
        </a:spcBef>
        <a:spcAft>
          <a:spcPct val="0"/>
        </a:spcAft>
        <a:defRPr kumimoji="1" sz="3200">
          <a:solidFill>
            <a:srgbClr val="FFFFFF"/>
          </a:solidFill>
          <a:latin typeface="Arial Black" pitchFamily="34" charset="0"/>
          <a:ea typeface="新細明體" pitchFamily="18" charset="-120"/>
          <a:cs typeface="Arial" pitchFamily="34" charset="0"/>
        </a:defRPr>
      </a:lvl5pPr>
      <a:lvl6pPr marL="457200" algn="l" rtl="0" fontAlgn="base">
        <a:lnSpc>
          <a:spcPct val="90000"/>
        </a:lnSpc>
        <a:spcBef>
          <a:spcPct val="0"/>
        </a:spcBef>
        <a:spcAft>
          <a:spcPct val="0"/>
        </a:spcAft>
        <a:defRPr kumimoji="1" sz="3200">
          <a:solidFill>
            <a:srgbClr val="FFFFFF"/>
          </a:solidFill>
          <a:latin typeface="Arial Black" pitchFamily="34" charset="0"/>
          <a:ea typeface="新細明體" pitchFamily="18" charset="-120"/>
          <a:cs typeface="Arial" pitchFamily="34" charset="0"/>
        </a:defRPr>
      </a:lvl6pPr>
      <a:lvl7pPr marL="914400" algn="l" rtl="0" fontAlgn="base">
        <a:lnSpc>
          <a:spcPct val="90000"/>
        </a:lnSpc>
        <a:spcBef>
          <a:spcPct val="0"/>
        </a:spcBef>
        <a:spcAft>
          <a:spcPct val="0"/>
        </a:spcAft>
        <a:defRPr kumimoji="1" sz="3200">
          <a:solidFill>
            <a:srgbClr val="FFFFFF"/>
          </a:solidFill>
          <a:latin typeface="Arial Black" pitchFamily="34" charset="0"/>
          <a:ea typeface="新細明體" pitchFamily="18" charset="-120"/>
          <a:cs typeface="Arial" pitchFamily="34" charset="0"/>
        </a:defRPr>
      </a:lvl7pPr>
      <a:lvl8pPr marL="1371600" algn="l" rtl="0" fontAlgn="base">
        <a:lnSpc>
          <a:spcPct val="90000"/>
        </a:lnSpc>
        <a:spcBef>
          <a:spcPct val="0"/>
        </a:spcBef>
        <a:spcAft>
          <a:spcPct val="0"/>
        </a:spcAft>
        <a:defRPr kumimoji="1" sz="3200">
          <a:solidFill>
            <a:srgbClr val="FFFFFF"/>
          </a:solidFill>
          <a:latin typeface="Arial Black" pitchFamily="34" charset="0"/>
          <a:ea typeface="新細明體" pitchFamily="18" charset="-120"/>
          <a:cs typeface="Arial" pitchFamily="34" charset="0"/>
        </a:defRPr>
      </a:lvl8pPr>
      <a:lvl9pPr marL="1828800" algn="l" rtl="0" fontAlgn="base">
        <a:lnSpc>
          <a:spcPct val="90000"/>
        </a:lnSpc>
        <a:spcBef>
          <a:spcPct val="0"/>
        </a:spcBef>
        <a:spcAft>
          <a:spcPct val="0"/>
        </a:spcAft>
        <a:defRPr kumimoji="1" sz="3200">
          <a:solidFill>
            <a:srgbClr val="FFFFFF"/>
          </a:solidFill>
          <a:latin typeface="Arial Black" pitchFamily="34" charset="0"/>
          <a:ea typeface="新細明體" pitchFamily="18" charset="-120"/>
          <a:cs typeface="Arial" pitchFamily="34" charset="0"/>
        </a:defRPr>
      </a:lvl9pPr>
    </p:titleStyle>
    <p:bodyStyle>
      <a:lvl1pPr marL="231775" indent="-231775" algn="l" rtl="0" eaLnBrk="0" fontAlgn="base" hangingPunct="0">
        <a:lnSpc>
          <a:spcPct val="95000"/>
        </a:lnSpc>
        <a:spcBef>
          <a:spcPct val="25000"/>
        </a:spcBef>
        <a:spcAft>
          <a:spcPct val="10000"/>
        </a:spcAft>
        <a:buClr>
          <a:srgbClr val="EA7714"/>
        </a:buClr>
        <a:buSzPct val="50000"/>
        <a:buFont typeface="Marlett" pitchFamily="2" charset="2"/>
        <a:buChar char="n"/>
        <a:defRPr kumimoji="1" sz="2400" b="1">
          <a:solidFill>
            <a:schemeClr val="tx1"/>
          </a:solidFill>
          <a:latin typeface="+mn-lt"/>
          <a:ea typeface="+mn-ea"/>
          <a:cs typeface="+mn-cs"/>
        </a:defRPr>
      </a:lvl1pPr>
      <a:lvl2pPr marL="625475" indent="-223838" algn="l" rtl="0" eaLnBrk="0" fontAlgn="base" hangingPunct="0">
        <a:lnSpc>
          <a:spcPct val="95000"/>
        </a:lnSpc>
        <a:spcBef>
          <a:spcPct val="25000"/>
        </a:spcBef>
        <a:spcAft>
          <a:spcPct val="10000"/>
        </a:spcAft>
        <a:buClr>
          <a:srgbClr val="EA7714"/>
        </a:buClr>
        <a:buFont typeface="Webdings" panose="05030102010509060703" pitchFamily="18" charset="2"/>
        <a:buChar char="4"/>
        <a:defRPr kumimoji="1" sz="2000" b="1">
          <a:solidFill>
            <a:schemeClr val="tx1"/>
          </a:solidFill>
          <a:latin typeface="+mn-lt"/>
          <a:ea typeface="+mn-ea"/>
          <a:cs typeface="+mn-cs"/>
        </a:defRPr>
      </a:lvl2pPr>
      <a:lvl3pPr marL="966788" indent="-163513" algn="l" rtl="0" eaLnBrk="0" fontAlgn="base" hangingPunct="0">
        <a:lnSpc>
          <a:spcPct val="95000"/>
        </a:lnSpc>
        <a:spcBef>
          <a:spcPct val="25000"/>
        </a:spcBef>
        <a:spcAft>
          <a:spcPct val="10000"/>
        </a:spcAft>
        <a:buClr>
          <a:srgbClr val="EA7714"/>
        </a:buClr>
        <a:buChar char="-"/>
        <a:defRPr kumimoji="1" sz="2400" b="1">
          <a:solidFill>
            <a:schemeClr val="tx1"/>
          </a:solidFill>
          <a:latin typeface="+mn-lt"/>
          <a:ea typeface="+mn-ea"/>
          <a:cs typeface="+mn-cs"/>
        </a:defRPr>
      </a:lvl3pPr>
      <a:lvl4pPr marL="1425575" indent="-282575" algn="l" rtl="0" eaLnBrk="0" fontAlgn="base" hangingPunct="0">
        <a:lnSpc>
          <a:spcPct val="90000"/>
        </a:lnSpc>
        <a:spcBef>
          <a:spcPct val="0"/>
        </a:spcBef>
        <a:spcAft>
          <a:spcPct val="15000"/>
        </a:spcAft>
        <a:buClr>
          <a:srgbClr val="CE0326"/>
        </a:buClr>
        <a:buSzPct val="120000"/>
        <a:buChar char="-"/>
        <a:defRPr kumimoji="1" sz="2200" b="1">
          <a:solidFill>
            <a:srgbClr val="000000"/>
          </a:solidFill>
          <a:latin typeface="Arial Rounded MT Bold" pitchFamily="34" charset="0"/>
          <a:ea typeface="+mn-ea"/>
          <a:cs typeface="+mn-cs"/>
        </a:defRPr>
      </a:lvl4pPr>
      <a:lvl5pPr marL="1768475" indent="-228600" algn="l" rtl="0" eaLnBrk="0" fontAlgn="base" hangingPunct="0">
        <a:lnSpc>
          <a:spcPct val="90000"/>
        </a:lnSpc>
        <a:spcBef>
          <a:spcPct val="0"/>
        </a:spcBef>
        <a:spcAft>
          <a:spcPct val="15000"/>
        </a:spcAft>
        <a:buClr>
          <a:srgbClr val="CE0326"/>
        </a:buClr>
        <a:buSzPct val="120000"/>
        <a:buChar char="•"/>
        <a:defRPr kumimoji="1" sz="2200" b="1">
          <a:solidFill>
            <a:srgbClr val="000000"/>
          </a:solidFill>
          <a:latin typeface="Arial Rounded MT Bold" pitchFamily="34" charset="0"/>
          <a:ea typeface="+mn-ea"/>
          <a:cs typeface="+mn-cs"/>
        </a:defRPr>
      </a:lvl5pPr>
      <a:lvl6pPr marL="2225675" indent="-228600" algn="l" rtl="0" fontAlgn="base">
        <a:lnSpc>
          <a:spcPct val="90000"/>
        </a:lnSpc>
        <a:spcBef>
          <a:spcPct val="0"/>
        </a:spcBef>
        <a:spcAft>
          <a:spcPct val="15000"/>
        </a:spcAft>
        <a:buClr>
          <a:srgbClr val="CE0326"/>
        </a:buClr>
        <a:buSzPct val="120000"/>
        <a:buChar char="•"/>
        <a:defRPr kumimoji="1" sz="2200" b="1">
          <a:solidFill>
            <a:srgbClr val="000000"/>
          </a:solidFill>
          <a:latin typeface="Arial Rounded MT Bold" pitchFamily="34" charset="0"/>
          <a:ea typeface="+mn-ea"/>
          <a:cs typeface="+mn-cs"/>
        </a:defRPr>
      </a:lvl6pPr>
      <a:lvl7pPr marL="2682875" indent="-228600" algn="l" rtl="0" fontAlgn="base">
        <a:lnSpc>
          <a:spcPct val="90000"/>
        </a:lnSpc>
        <a:spcBef>
          <a:spcPct val="0"/>
        </a:spcBef>
        <a:spcAft>
          <a:spcPct val="15000"/>
        </a:spcAft>
        <a:buClr>
          <a:srgbClr val="CE0326"/>
        </a:buClr>
        <a:buSzPct val="120000"/>
        <a:buChar char="•"/>
        <a:defRPr kumimoji="1" sz="2200" b="1">
          <a:solidFill>
            <a:srgbClr val="000000"/>
          </a:solidFill>
          <a:latin typeface="Arial Rounded MT Bold" pitchFamily="34" charset="0"/>
          <a:ea typeface="+mn-ea"/>
          <a:cs typeface="+mn-cs"/>
        </a:defRPr>
      </a:lvl7pPr>
      <a:lvl8pPr marL="3140075" indent="-228600" algn="l" rtl="0" fontAlgn="base">
        <a:lnSpc>
          <a:spcPct val="90000"/>
        </a:lnSpc>
        <a:spcBef>
          <a:spcPct val="0"/>
        </a:spcBef>
        <a:spcAft>
          <a:spcPct val="15000"/>
        </a:spcAft>
        <a:buClr>
          <a:srgbClr val="CE0326"/>
        </a:buClr>
        <a:buSzPct val="120000"/>
        <a:buChar char="•"/>
        <a:defRPr kumimoji="1" sz="2200" b="1">
          <a:solidFill>
            <a:srgbClr val="000000"/>
          </a:solidFill>
          <a:latin typeface="Arial Rounded MT Bold" pitchFamily="34" charset="0"/>
          <a:ea typeface="+mn-ea"/>
          <a:cs typeface="+mn-cs"/>
        </a:defRPr>
      </a:lvl8pPr>
      <a:lvl9pPr marL="3597275" indent="-228600" algn="l" rtl="0" fontAlgn="base">
        <a:lnSpc>
          <a:spcPct val="90000"/>
        </a:lnSpc>
        <a:spcBef>
          <a:spcPct val="0"/>
        </a:spcBef>
        <a:spcAft>
          <a:spcPct val="15000"/>
        </a:spcAft>
        <a:buClr>
          <a:srgbClr val="CE0326"/>
        </a:buClr>
        <a:buSzPct val="120000"/>
        <a:buChar char="•"/>
        <a:defRPr kumimoji="1" sz="2200" b="1">
          <a:solidFill>
            <a:srgbClr val="000000"/>
          </a:solidFill>
          <a:latin typeface="Arial Rounded MT Bold" pitchFamily="34" charset="0"/>
          <a:ea typeface="+mn-ea"/>
          <a:cs typeface="+mn-cs"/>
        </a:defRPr>
      </a:lvl9pPr>
    </p:bodyStyle>
    <p:otherStyle>
      <a:defPPr>
        <a:defRPr lang="zh-TW"/>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2.xml"/><Relationship Id="rId1" Type="http://schemas.openxmlformats.org/officeDocument/2006/relationships/vmlDrawing" Target="../drawings/vmlDrawing3.vml"/><Relationship Id="rId5" Type="http://schemas.openxmlformats.org/officeDocument/2006/relationships/image" Target="../media/image12.emf"/><Relationship Id="rId4" Type="http://schemas.openxmlformats.org/officeDocument/2006/relationships/oleObject" Target="../embeddings/oleObject5.bin"/></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2.xml"/><Relationship Id="rId1" Type="http://schemas.openxmlformats.org/officeDocument/2006/relationships/vmlDrawing" Target="../drawings/vmlDrawing4.vml"/><Relationship Id="rId6" Type="http://schemas.openxmlformats.org/officeDocument/2006/relationships/image" Target="../media/image13.emf"/><Relationship Id="rId5" Type="http://schemas.openxmlformats.org/officeDocument/2006/relationships/oleObject" Target="../embeddings/oleObject6.bin"/><Relationship Id="rId4" Type="http://schemas.openxmlformats.org/officeDocument/2006/relationships/image" Target="../media/image14.pn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14.xml"/><Relationship Id="rId1" Type="http://schemas.openxmlformats.org/officeDocument/2006/relationships/vmlDrawing" Target="../drawings/vmlDrawing5.vml"/><Relationship Id="rId5" Type="http://schemas.openxmlformats.org/officeDocument/2006/relationships/image" Target="../media/image15.emf"/><Relationship Id="rId4" Type="http://schemas.openxmlformats.org/officeDocument/2006/relationships/oleObject" Target="../embeddings/oleObject7.bin"/></Relationships>
</file>

<file path=ppt/slides/_rels/slide14.xml.rels><?xml version="1.0" encoding="UTF-8" standalone="yes"?>
<Relationships xmlns="http://schemas.openxmlformats.org/package/2006/relationships"><Relationship Id="rId3" Type="http://schemas.openxmlformats.org/officeDocument/2006/relationships/image" Target="../media/image16.gif"/><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7.gif"/><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13.xml"/><Relationship Id="rId1" Type="http://schemas.openxmlformats.org/officeDocument/2006/relationships/slideLayout" Target="../slideLayouts/slideLayout13.xml"/><Relationship Id="rId4" Type="http://schemas.openxmlformats.org/officeDocument/2006/relationships/chart" Target="../charts/chart4.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2.xml"/><Relationship Id="rId1" Type="http://schemas.openxmlformats.org/officeDocument/2006/relationships/vmlDrawing" Target="../drawings/vmlDrawing6.vml"/><Relationship Id="rId5" Type="http://schemas.openxmlformats.org/officeDocument/2006/relationships/image" Target="../media/image18.emf"/><Relationship Id="rId4" Type="http://schemas.openxmlformats.org/officeDocument/2006/relationships/oleObject" Target="../embeddings/oleObject8.bin"/></Relationships>
</file>

<file path=ppt/slides/_rels/slide18.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2.xml"/><Relationship Id="rId1" Type="http://schemas.openxmlformats.org/officeDocument/2006/relationships/vmlDrawing" Target="../drawings/vmlDrawing7.vml"/><Relationship Id="rId5" Type="http://schemas.openxmlformats.org/officeDocument/2006/relationships/image" Target="../media/image20.emf"/><Relationship Id="rId4" Type="http://schemas.openxmlformats.org/officeDocument/2006/relationships/oleObject" Target="../embeddings/oleObject9.bin"/></Relationships>
</file>

<file path=ppt/slides/_rels/slide21.xml.rels><?xml version="1.0" encoding="UTF-8" standalone="yes"?>
<Relationships xmlns="http://schemas.openxmlformats.org/package/2006/relationships"><Relationship Id="rId2" Type="http://schemas.openxmlformats.org/officeDocument/2006/relationships/chart" Target="../charts/chart6.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3.gif"/><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4.gif"/><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2.xml"/><Relationship Id="rId1" Type="http://schemas.openxmlformats.org/officeDocument/2006/relationships/slideLayout" Target="../slideLayouts/slideLayout2.xml"/><Relationship Id="rId5" Type="http://schemas.openxmlformats.org/officeDocument/2006/relationships/image" Target="../media/image27.png"/><Relationship Id="rId4" Type="http://schemas.openxmlformats.org/officeDocument/2006/relationships/image" Target="../media/image26.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chart" Target="../charts/chart8.xml"/><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chart" Target="../charts/chart9.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chart" Target="../charts/chart10.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chart" Target="../charts/chart11.xml"/><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chart" Target="../charts/chart12.xml"/><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28.gif"/><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29.gif"/><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30.gif"/><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chart" Target="../charts/chart13.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31.gif"/><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32.jpg"/><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6.jpeg"/></Relationships>
</file>

<file path=ppt/slides/_rels/slide7.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12.xml"/><Relationship Id="rId1" Type="http://schemas.openxmlformats.org/officeDocument/2006/relationships/vmlDrawing" Target="../drawings/vmlDrawing1.vml"/><Relationship Id="rId6" Type="http://schemas.openxmlformats.org/officeDocument/2006/relationships/image" Target="../media/image8.emf"/><Relationship Id="rId5" Type="http://schemas.openxmlformats.org/officeDocument/2006/relationships/oleObject" Target="../embeddings/oleObject2.bin"/><Relationship Id="rId4" Type="http://schemas.openxmlformats.org/officeDocument/2006/relationships/image" Target="../media/image7.emf"/></Relationships>
</file>

<file path=ppt/slides/_rels/slide8.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Layout" Target="../slideLayouts/slideLayout12.xml"/><Relationship Id="rId1" Type="http://schemas.openxmlformats.org/officeDocument/2006/relationships/vmlDrawing" Target="../drawings/vmlDrawing2.vml"/><Relationship Id="rId6" Type="http://schemas.openxmlformats.org/officeDocument/2006/relationships/image" Target="../media/image10.emf"/><Relationship Id="rId5" Type="http://schemas.openxmlformats.org/officeDocument/2006/relationships/oleObject" Target="../embeddings/oleObject4.bin"/><Relationship Id="rId4" Type="http://schemas.openxmlformats.org/officeDocument/2006/relationships/image" Target="../media/image9.emf"/></Relationships>
</file>

<file path=ppt/slides/_rels/slide9.xml.rels><?xml version="1.0" encoding="UTF-8" standalone="yes"?>
<Relationships xmlns="http://schemas.openxmlformats.org/package/2006/relationships"><Relationship Id="rId3" Type="http://schemas.openxmlformats.org/officeDocument/2006/relationships/image" Target="../media/image11.gif"/><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2"/>
          <p:cNvSpPr>
            <a:spLocks noGrp="1" noChangeArrowheads="1"/>
          </p:cNvSpPr>
          <p:nvPr>
            <p:ph type="ctrTitle"/>
          </p:nvPr>
        </p:nvSpPr>
        <p:spPr>
          <a:xfrm>
            <a:off x="323850" y="549275"/>
            <a:ext cx="8569325" cy="2735263"/>
          </a:xfrm>
          <a:effectLst>
            <a:outerShdw dist="35921" dir="2700000" algn="ctr" rotWithShape="0">
              <a:srgbClr val="000000"/>
            </a:outerShdw>
          </a:effectLst>
        </p:spPr>
        <p:txBody>
          <a:bodyPr lIns="90488" tIns="44450" rIns="90488" bIns="44450"/>
          <a:lstStyle/>
          <a:p>
            <a:pPr algn="ctr" eaLnBrk="1" hangingPunct="1">
              <a:defRPr/>
            </a:pPr>
            <a:r>
              <a:rPr lang="en-US" altLang="zh-TW" sz="4800" dirty="0" smtClean="0"/>
              <a:t>Antimicrobial Resistance </a:t>
            </a:r>
            <a:r>
              <a:rPr lang="en-US" altLang="zh-TW" sz="4800" smtClean="0"/>
              <a:t>in Community-Acquired Infections</a:t>
            </a:r>
            <a:endParaRPr lang="en-US" altLang="zh-TW" sz="4800" dirty="0" smtClean="0"/>
          </a:p>
        </p:txBody>
      </p:sp>
      <p:sp>
        <p:nvSpPr>
          <p:cNvPr id="56323" name="Rectangle 3"/>
          <p:cNvSpPr>
            <a:spLocks noGrp="1" noChangeArrowheads="1"/>
          </p:cNvSpPr>
          <p:nvPr>
            <p:ph type="subTitle" idx="1"/>
          </p:nvPr>
        </p:nvSpPr>
        <p:spPr>
          <a:xfrm>
            <a:off x="827881" y="4293096"/>
            <a:ext cx="7561262" cy="2160588"/>
          </a:xfrm>
        </p:spPr>
        <p:txBody>
          <a:bodyPr lIns="90488" tIns="44450" rIns="90488" bIns="44450"/>
          <a:lstStyle/>
          <a:p>
            <a:pPr marL="342900" indent="-342900" eaLnBrk="1" hangingPunct="1">
              <a:defRPr/>
            </a:pPr>
            <a:r>
              <a:rPr lang="zh-TW" altLang="en-US" sz="4800" dirty="0" smtClean="0">
                <a:solidFill>
                  <a:schemeClr val="bg1"/>
                </a:solidFill>
              </a:rPr>
              <a:t>李秉穎</a:t>
            </a:r>
            <a:endParaRPr lang="en-US" altLang="zh-TW" sz="4800" dirty="0" smtClean="0">
              <a:solidFill>
                <a:schemeClr val="bg1"/>
              </a:solidFill>
            </a:endParaRPr>
          </a:p>
          <a:p>
            <a:pPr marL="342900" indent="-342900" eaLnBrk="1" hangingPunct="1">
              <a:defRPr/>
            </a:pPr>
            <a:r>
              <a:rPr lang="zh-TW" altLang="en-US" sz="4800" dirty="0">
                <a:solidFill>
                  <a:schemeClr val="bg1"/>
                </a:solidFill>
              </a:rPr>
              <a:t>臺大兒童醫院小兒</a:t>
            </a:r>
            <a:r>
              <a:rPr lang="zh-TW" altLang="en-US" sz="4800" dirty="0" smtClean="0">
                <a:solidFill>
                  <a:schemeClr val="bg1"/>
                </a:solidFill>
              </a:rPr>
              <a:t>部</a:t>
            </a:r>
            <a:endParaRPr lang="en-US" altLang="zh-TW" sz="4800" dirty="0" smtClean="0">
              <a:solidFill>
                <a:schemeClr val="bg1"/>
              </a:solidFill>
            </a:endParaRPr>
          </a:p>
        </p:txBody>
      </p:sp>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3234" name="Rectangle 2"/>
          <p:cNvSpPr>
            <a:spLocks noGrp="1" noChangeArrowheads="1"/>
          </p:cNvSpPr>
          <p:nvPr>
            <p:ph type="title"/>
          </p:nvPr>
        </p:nvSpPr>
        <p:spPr>
          <a:xfrm>
            <a:off x="539750" y="260350"/>
            <a:ext cx="7775575" cy="1079500"/>
          </a:xfrm>
        </p:spPr>
        <p:txBody>
          <a:bodyPr/>
          <a:lstStyle/>
          <a:p>
            <a:r>
              <a:rPr lang="zh-TW" altLang="en-US" sz="3400"/>
              <a:t>亞洲各國抗藥性肺炎鏈球菌的比率</a:t>
            </a:r>
            <a:r>
              <a:rPr lang="zh-TW" altLang="en-US" sz="3000"/>
              <a:t/>
            </a:r>
            <a:br>
              <a:rPr lang="zh-TW" altLang="en-US" sz="3000"/>
            </a:br>
            <a:r>
              <a:rPr lang="en-US" altLang="zh-TW" sz="2000" b="0">
                <a:solidFill>
                  <a:schemeClr val="bg1"/>
                </a:solidFill>
              </a:rPr>
              <a:t>Asian Network for Surveillance of Resistant Pathogens (ANSORP),  Sep. 1996 – Jun.1997</a:t>
            </a:r>
          </a:p>
        </p:txBody>
      </p:sp>
      <p:sp>
        <p:nvSpPr>
          <p:cNvPr id="863236" name="Text Box 4"/>
          <p:cNvSpPr txBox="1">
            <a:spLocks noChangeArrowheads="1"/>
          </p:cNvSpPr>
          <p:nvPr/>
        </p:nvSpPr>
        <p:spPr bwMode="auto">
          <a:xfrm>
            <a:off x="395288" y="1484313"/>
            <a:ext cx="2174875"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kumimoji="1" lang="en-US" altLang="zh-TW" sz="2000" b="0">
                <a:solidFill>
                  <a:srgbClr val="FFFFFF"/>
                </a:solidFill>
                <a:latin typeface="Arial" panose="020B0604020202020204" pitchFamily="34" charset="0"/>
                <a:ea typeface="標楷體" panose="03000509000000000000" pitchFamily="65" charset="-120"/>
              </a:rPr>
              <a:t>% nonsusceptible</a:t>
            </a:r>
          </a:p>
        </p:txBody>
      </p:sp>
      <p:sp>
        <p:nvSpPr>
          <p:cNvPr id="863237" name="Text Box 5"/>
          <p:cNvSpPr txBox="1">
            <a:spLocks noChangeArrowheads="1"/>
          </p:cNvSpPr>
          <p:nvPr/>
        </p:nvSpPr>
        <p:spPr bwMode="auto">
          <a:xfrm>
            <a:off x="2627313" y="4941888"/>
            <a:ext cx="469900"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zh-TW" sz="1400" b="0">
                <a:solidFill>
                  <a:srgbClr val="FAFD00"/>
                </a:solidFill>
                <a:effectLst>
                  <a:outerShdw blurRad="38100" dist="38100" dir="2700000" algn="tl">
                    <a:srgbClr val="000000"/>
                  </a:outerShdw>
                </a:effectLst>
              </a:rPr>
              <a:t>NA</a:t>
            </a:r>
          </a:p>
        </p:txBody>
      </p:sp>
      <p:sp>
        <p:nvSpPr>
          <p:cNvPr id="863238" name="Text Box 6"/>
          <p:cNvSpPr txBox="1">
            <a:spLocks noChangeArrowheads="1"/>
          </p:cNvSpPr>
          <p:nvPr/>
        </p:nvSpPr>
        <p:spPr bwMode="auto">
          <a:xfrm>
            <a:off x="3276600" y="6491288"/>
            <a:ext cx="382270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zh-TW" b="0">
                <a:solidFill>
                  <a:srgbClr val="7FFF00"/>
                </a:solidFill>
                <a:latin typeface="Times New Roman" panose="02020603050405020304" pitchFamily="18" charset="0"/>
              </a:rPr>
              <a:t>Song JH. Clin Infect Dis 1999;28:1206.</a:t>
            </a:r>
          </a:p>
        </p:txBody>
      </p:sp>
      <p:grpSp>
        <p:nvGrpSpPr>
          <p:cNvPr id="863240" name="Group 8"/>
          <p:cNvGrpSpPr>
            <a:grpSpLocks/>
          </p:cNvGrpSpPr>
          <p:nvPr/>
        </p:nvGrpSpPr>
        <p:grpSpPr bwMode="auto">
          <a:xfrm>
            <a:off x="323850" y="1844675"/>
            <a:ext cx="8281988" cy="4681538"/>
            <a:chOff x="204" y="1162"/>
            <a:chExt cx="5217" cy="2949"/>
          </a:xfrm>
        </p:grpSpPr>
        <p:graphicFrame>
          <p:nvGraphicFramePr>
            <p:cNvPr id="863235" name="Object 3"/>
            <p:cNvGraphicFramePr>
              <a:graphicFrameLocks/>
            </p:cNvGraphicFramePr>
            <p:nvPr/>
          </p:nvGraphicFramePr>
          <p:xfrm>
            <a:off x="204" y="1162"/>
            <a:ext cx="5217" cy="2949"/>
          </p:xfrm>
          <a:graphic>
            <a:graphicData uri="http://schemas.openxmlformats.org/presentationml/2006/ole">
              <mc:AlternateContent xmlns:mc="http://schemas.openxmlformats.org/markup-compatibility/2006">
                <mc:Choice xmlns:v="urn:schemas-microsoft-com:vml" Requires="v">
                  <p:oleObj spid="_x0000_s19587" name="圖表" r:id="rId4" imgW="7048525" imgH="4640544" progId="MSGraph.Chart.8">
                    <p:embed followColorScheme="full"/>
                  </p:oleObj>
                </mc:Choice>
                <mc:Fallback>
                  <p:oleObj name="圖表" r:id="rId4" imgW="7048525" imgH="4640544" progId="MSGraph.Chart.8">
                    <p:embed followColorScheme="full"/>
                    <p:pic>
                      <p:nvPicPr>
                        <p:cNvPr id="0" name=""/>
                        <p:cNvPicPr>
                          <a:picLocks noChangeArrowheads="1"/>
                        </p:cNvPicPr>
                        <p:nvPr/>
                      </p:nvPicPr>
                      <p:blipFill>
                        <a:blip r:embed="rId5"/>
                        <a:srcRect/>
                        <a:stretch>
                          <a:fillRect/>
                        </a:stretch>
                      </p:blipFill>
                      <p:spPr bwMode="auto">
                        <a:xfrm>
                          <a:off x="204" y="1162"/>
                          <a:ext cx="5217" cy="294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863239" name="Line 7"/>
            <p:cNvSpPr>
              <a:spLocks noChangeShapeType="1"/>
            </p:cNvSpPr>
            <p:nvPr/>
          </p:nvSpPr>
          <p:spPr bwMode="auto">
            <a:xfrm>
              <a:off x="839" y="2387"/>
              <a:ext cx="4490" cy="0"/>
            </a:xfrm>
            <a:prstGeom prst="line">
              <a:avLst/>
            </a:prstGeom>
            <a:noFill/>
            <a:ln w="57150">
              <a:solidFill>
                <a:srgbClr val="FC0128"/>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TW" altLang="en-US"/>
            </a:p>
          </p:txBody>
        </p:sp>
      </p:grpSp>
    </p:spTree>
    <p:extLst>
      <p:ext uri="{BB962C8B-B14F-4D97-AF65-F5344CB8AC3E}">
        <p14:creationId xmlns:p14="http://schemas.microsoft.com/office/powerpoint/2010/main" val="237745837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4178" name="Rectangle 2"/>
          <p:cNvSpPr>
            <a:spLocks noGrp="1" noChangeArrowheads="1"/>
          </p:cNvSpPr>
          <p:nvPr>
            <p:ph type="title"/>
          </p:nvPr>
        </p:nvSpPr>
        <p:spPr>
          <a:xfrm>
            <a:off x="539551" y="332656"/>
            <a:ext cx="8158361" cy="936104"/>
          </a:xfrm>
        </p:spPr>
        <p:txBody>
          <a:bodyPr/>
          <a:lstStyle/>
          <a:p>
            <a:r>
              <a:rPr lang="en-US" altLang="zh-TW" sz="3200" dirty="0" smtClean="0"/>
              <a:t>Guidelines for community-acquired pneumonia in children  </a:t>
            </a:r>
            <a:br>
              <a:rPr lang="en-US" altLang="zh-TW" sz="3200" dirty="0" smtClean="0"/>
            </a:br>
            <a:r>
              <a:rPr lang="en-US" altLang="zh-TW" sz="2800" dirty="0" smtClean="0">
                <a:solidFill>
                  <a:schemeClr val="bg1"/>
                </a:solidFill>
              </a:rPr>
              <a:t>Taiwan Pediatric Association, 2006</a:t>
            </a:r>
            <a:endParaRPr lang="en-US" altLang="zh-TW" sz="2800" dirty="0">
              <a:solidFill>
                <a:schemeClr val="bg1"/>
              </a:solidFill>
            </a:endParaRPr>
          </a:p>
        </p:txBody>
      </p:sp>
      <p:sp>
        <p:nvSpPr>
          <p:cNvPr id="434179" name="Rectangle 3"/>
          <p:cNvSpPr>
            <a:spLocks noGrp="1" noChangeArrowheads="1"/>
          </p:cNvSpPr>
          <p:nvPr>
            <p:ph type="body" idx="1"/>
          </p:nvPr>
        </p:nvSpPr>
        <p:spPr>
          <a:xfrm>
            <a:off x="467544" y="1628800"/>
            <a:ext cx="8327231" cy="5040759"/>
          </a:xfrm>
        </p:spPr>
        <p:txBody>
          <a:bodyPr/>
          <a:lstStyle/>
          <a:p>
            <a:pPr marL="457200" indent="-457200">
              <a:lnSpc>
                <a:spcPct val="90000"/>
              </a:lnSpc>
              <a:spcBef>
                <a:spcPct val="15000"/>
              </a:spcBef>
            </a:pPr>
            <a:r>
              <a:rPr lang="en-US" altLang="zh-TW" sz="2600" dirty="0" smtClean="0"/>
              <a:t>Oral agents</a:t>
            </a:r>
            <a:endParaRPr lang="en-US" altLang="zh-TW" sz="2600" dirty="0"/>
          </a:p>
          <a:p>
            <a:pPr marL="914400" lvl="1" indent="-457200">
              <a:lnSpc>
                <a:spcPct val="90000"/>
              </a:lnSpc>
              <a:spcBef>
                <a:spcPct val="15000"/>
              </a:spcBef>
            </a:pPr>
            <a:r>
              <a:rPr lang="en-US" altLang="zh-TW" sz="2600" dirty="0" smtClean="0"/>
              <a:t>Amoxicillin</a:t>
            </a:r>
            <a:r>
              <a:rPr lang="en-US" altLang="zh-TW" sz="2600" dirty="0"/>
              <a:t>: 80-90 mg/kg/day, </a:t>
            </a:r>
            <a:r>
              <a:rPr lang="en-US" altLang="zh-TW" sz="2600" dirty="0" err="1"/>
              <a:t>po</a:t>
            </a:r>
            <a:r>
              <a:rPr lang="en-US" altLang="zh-TW" sz="2600" dirty="0"/>
              <a:t> </a:t>
            </a:r>
            <a:r>
              <a:rPr lang="en-US" altLang="zh-TW" sz="2600" dirty="0" err="1"/>
              <a:t>tid</a:t>
            </a:r>
            <a:endParaRPr lang="en-US" altLang="zh-TW" sz="2600" dirty="0"/>
          </a:p>
          <a:p>
            <a:pPr marL="914400" lvl="1" indent="-457200">
              <a:lnSpc>
                <a:spcPct val="90000"/>
              </a:lnSpc>
              <a:spcBef>
                <a:spcPct val="15000"/>
              </a:spcBef>
            </a:pPr>
            <a:r>
              <a:rPr lang="en-US" altLang="zh-TW" sz="2600" dirty="0" smtClean="0"/>
              <a:t>Amoxicillin/</a:t>
            </a:r>
            <a:r>
              <a:rPr lang="en-US" altLang="zh-TW" sz="2600" dirty="0" err="1" smtClean="0"/>
              <a:t>clavulanate</a:t>
            </a:r>
            <a:r>
              <a:rPr lang="en-US" altLang="zh-TW" sz="2600" dirty="0"/>
              <a:t>: </a:t>
            </a:r>
            <a:r>
              <a:rPr lang="en-US" altLang="zh-TW" sz="2600" dirty="0" smtClean="0"/>
              <a:t>80-90 </a:t>
            </a:r>
            <a:r>
              <a:rPr lang="en-US" altLang="zh-TW" sz="2600" dirty="0"/>
              <a:t>amoxicillin mg/kg/day, </a:t>
            </a:r>
            <a:r>
              <a:rPr lang="en-US" altLang="zh-TW" sz="2600" dirty="0" err="1"/>
              <a:t>po</a:t>
            </a:r>
            <a:r>
              <a:rPr lang="en-US" altLang="zh-TW" sz="2600" dirty="0"/>
              <a:t> </a:t>
            </a:r>
            <a:r>
              <a:rPr lang="en-US" altLang="zh-TW" sz="2600" dirty="0" smtClean="0"/>
              <a:t>bid-</a:t>
            </a:r>
            <a:r>
              <a:rPr lang="en-US" altLang="zh-TW" sz="2600" dirty="0" err="1" smtClean="0"/>
              <a:t>tid</a:t>
            </a:r>
            <a:endParaRPr lang="en-US" altLang="zh-TW" sz="2600" dirty="0" smtClean="0"/>
          </a:p>
          <a:p>
            <a:pPr marL="914400" lvl="1" indent="-457200">
              <a:lnSpc>
                <a:spcPct val="90000"/>
              </a:lnSpc>
              <a:spcBef>
                <a:spcPct val="15000"/>
              </a:spcBef>
            </a:pPr>
            <a:r>
              <a:rPr lang="en-US" altLang="zh-TW" sz="2600" dirty="0" smtClean="0"/>
              <a:t>Cefuroxime</a:t>
            </a:r>
            <a:r>
              <a:rPr lang="en-US" altLang="zh-TW" sz="2600" dirty="0"/>
              <a:t>: </a:t>
            </a:r>
            <a:r>
              <a:rPr lang="en-US" altLang="zh-TW" sz="2600" dirty="0" smtClean="0"/>
              <a:t>20-30 </a:t>
            </a:r>
            <a:r>
              <a:rPr lang="en-US" altLang="zh-TW" sz="2600" dirty="0"/>
              <a:t>mg/kg/day, </a:t>
            </a:r>
            <a:r>
              <a:rPr lang="en-US" altLang="zh-TW" sz="2600" dirty="0" err="1"/>
              <a:t>po</a:t>
            </a:r>
            <a:r>
              <a:rPr lang="en-US" altLang="zh-TW" sz="2600" dirty="0"/>
              <a:t> </a:t>
            </a:r>
            <a:r>
              <a:rPr lang="en-US" altLang="zh-TW" sz="2600" dirty="0" smtClean="0"/>
              <a:t>bid</a:t>
            </a:r>
          </a:p>
          <a:p>
            <a:pPr marL="514350" indent="-457200">
              <a:lnSpc>
                <a:spcPct val="90000"/>
              </a:lnSpc>
              <a:spcBef>
                <a:spcPct val="15000"/>
              </a:spcBef>
            </a:pPr>
            <a:r>
              <a:rPr lang="en-US" altLang="zh-TW" sz="2600" dirty="0" smtClean="0"/>
              <a:t>Injected agents</a:t>
            </a:r>
          </a:p>
          <a:p>
            <a:pPr marL="914400" lvl="1" indent="-457200">
              <a:lnSpc>
                <a:spcPct val="90000"/>
              </a:lnSpc>
              <a:spcBef>
                <a:spcPct val="15000"/>
              </a:spcBef>
            </a:pPr>
            <a:r>
              <a:rPr lang="en-US" altLang="zh-TW" sz="2600" dirty="0" smtClean="0"/>
              <a:t>Penicillin </a:t>
            </a:r>
            <a:r>
              <a:rPr lang="en-US" altLang="zh-TW" sz="2600" dirty="0" smtClean="0">
                <a:solidFill>
                  <a:srgbClr val="FAFD00"/>
                </a:solidFill>
              </a:rPr>
              <a:t>300,000 - 400,000 units/kg/day</a:t>
            </a:r>
            <a:r>
              <a:rPr lang="en-US" altLang="zh-TW" sz="2600" dirty="0" smtClean="0"/>
              <a:t>, q6h</a:t>
            </a:r>
          </a:p>
          <a:p>
            <a:pPr marL="914400" lvl="1" indent="-457200">
              <a:lnSpc>
                <a:spcPct val="90000"/>
              </a:lnSpc>
              <a:spcBef>
                <a:spcPct val="15000"/>
              </a:spcBef>
            </a:pPr>
            <a:r>
              <a:rPr lang="en-US" altLang="zh-TW" sz="2600" dirty="0" smtClean="0"/>
              <a:t>Ampicillin/</a:t>
            </a:r>
            <a:r>
              <a:rPr lang="en-US" altLang="zh-TW" sz="2600" dirty="0" err="1" smtClean="0"/>
              <a:t>sulbactam</a:t>
            </a:r>
            <a:r>
              <a:rPr lang="en-US" altLang="zh-TW" sz="2600" dirty="0"/>
              <a:t>, amoxicillin/clavulanic acid, </a:t>
            </a:r>
            <a:r>
              <a:rPr lang="en-US" altLang="zh-TW" sz="2600" dirty="0" err="1"/>
              <a:t>cefotaxime</a:t>
            </a:r>
            <a:r>
              <a:rPr lang="en-US" altLang="zh-TW" sz="2600" dirty="0"/>
              <a:t>: </a:t>
            </a:r>
            <a:r>
              <a:rPr lang="en-US" altLang="zh-TW" sz="2600" dirty="0">
                <a:solidFill>
                  <a:srgbClr val="FAFD00"/>
                </a:solidFill>
              </a:rPr>
              <a:t>150-200 mg/kg/day, q6h</a:t>
            </a:r>
          </a:p>
          <a:p>
            <a:pPr marL="914400" lvl="1" indent="-457200">
              <a:lnSpc>
                <a:spcPct val="90000"/>
              </a:lnSpc>
              <a:spcBef>
                <a:spcPct val="15000"/>
              </a:spcBef>
            </a:pPr>
            <a:r>
              <a:rPr lang="en-US" altLang="zh-TW" sz="2600" dirty="0"/>
              <a:t>Ceftriaxone: 100 mg/kg/day, </a:t>
            </a:r>
            <a:r>
              <a:rPr lang="en-US" altLang="zh-TW" sz="2600" dirty="0" smtClean="0"/>
              <a:t>q12h</a:t>
            </a:r>
          </a:p>
          <a:p>
            <a:pPr marL="514350" indent="-457200">
              <a:lnSpc>
                <a:spcPct val="90000"/>
              </a:lnSpc>
              <a:spcBef>
                <a:spcPct val="15000"/>
              </a:spcBef>
            </a:pPr>
            <a:r>
              <a:rPr lang="en-US" altLang="zh-TW" sz="2600" dirty="0" smtClean="0"/>
              <a:t>Ciprofloxacin</a:t>
            </a:r>
            <a:r>
              <a:rPr lang="en-US" altLang="zh-TW" sz="2600" dirty="0"/>
              <a:t>: </a:t>
            </a:r>
            <a:r>
              <a:rPr lang="en-US" altLang="zh-TW" sz="2600" dirty="0">
                <a:solidFill>
                  <a:schemeClr val="bg1"/>
                </a:solidFill>
              </a:rPr>
              <a:t>20-40 mg/kg/day, q12h</a:t>
            </a:r>
          </a:p>
        </p:txBody>
      </p:sp>
      <p:sp>
        <p:nvSpPr>
          <p:cNvPr id="434180" name="Rectangle 4"/>
          <p:cNvSpPr>
            <a:spLocks noChangeArrowheads="1"/>
          </p:cNvSpPr>
          <p:nvPr/>
        </p:nvSpPr>
        <p:spPr bwMode="auto">
          <a:xfrm>
            <a:off x="827584" y="6453535"/>
            <a:ext cx="3599062"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zh-TW" sz="1600" b="0" dirty="0" smtClean="0">
                <a:solidFill>
                  <a:srgbClr val="7FFF0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Lee PI. </a:t>
            </a:r>
            <a:r>
              <a:rPr lang="en-US" altLang="zh-TW" sz="1600" b="0" dirty="0" err="1" smtClean="0">
                <a:solidFill>
                  <a:srgbClr val="7FFF0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Pediatr</a:t>
            </a:r>
            <a:r>
              <a:rPr lang="en-US" altLang="zh-TW" sz="1600" b="0" dirty="0" smtClean="0">
                <a:solidFill>
                  <a:srgbClr val="7FFF0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a:t>
            </a:r>
            <a:r>
              <a:rPr lang="en-US" altLang="zh-TW" sz="1600" b="0" dirty="0" err="1">
                <a:solidFill>
                  <a:srgbClr val="7FFF0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Neonatol</a:t>
            </a:r>
            <a:r>
              <a:rPr lang="en-US" altLang="zh-TW" sz="1600" b="0" dirty="0">
                <a:solidFill>
                  <a:srgbClr val="7FFF0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 2007;28(4):167.</a:t>
            </a:r>
          </a:p>
        </p:txBody>
      </p:sp>
    </p:spTree>
    <p:extLst>
      <p:ext uri="{BB962C8B-B14F-4D97-AF65-F5344CB8AC3E}">
        <p14:creationId xmlns:p14="http://schemas.microsoft.com/office/powerpoint/2010/main" val="110197482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24962" name="Group 2"/>
          <p:cNvGrpSpPr>
            <a:grpSpLocks/>
          </p:cNvGrpSpPr>
          <p:nvPr/>
        </p:nvGrpSpPr>
        <p:grpSpPr bwMode="auto">
          <a:xfrm>
            <a:off x="7486650" y="549275"/>
            <a:ext cx="1657350" cy="1584325"/>
            <a:chOff x="3107" y="2296"/>
            <a:chExt cx="1951" cy="1631"/>
          </a:xfrm>
        </p:grpSpPr>
        <p:pic>
          <p:nvPicPr>
            <p:cNvPr id="424963" name="Picture 3" descr="mastoiditis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107" y="2296"/>
              <a:ext cx="1951" cy="1631"/>
            </a:xfrm>
            <a:prstGeom prst="rect">
              <a:avLst/>
            </a:prstGeom>
            <a:noFill/>
            <a:extLst>
              <a:ext uri="{909E8E84-426E-40DD-AFC4-6F175D3DCCD1}">
                <a14:hiddenFill xmlns:a14="http://schemas.microsoft.com/office/drawing/2010/main">
                  <a:solidFill>
                    <a:srgbClr val="FFFFFF"/>
                  </a:solidFill>
                </a14:hiddenFill>
              </a:ext>
            </a:extLst>
          </p:spPr>
        </p:pic>
        <p:sp>
          <p:nvSpPr>
            <p:cNvPr id="424964" name="Line 4"/>
            <p:cNvSpPr>
              <a:spLocks noChangeShapeType="1"/>
            </p:cNvSpPr>
            <p:nvPr/>
          </p:nvSpPr>
          <p:spPr bwMode="auto">
            <a:xfrm flipH="1">
              <a:off x="4694" y="2704"/>
              <a:ext cx="227" cy="318"/>
            </a:xfrm>
            <a:prstGeom prst="line">
              <a:avLst/>
            </a:prstGeom>
            <a:noFill/>
            <a:ln w="57150">
              <a:solidFill>
                <a:srgbClr val="FC0128"/>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TW" altLang="en-US"/>
            </a:p>
          </p:txBody>
        </p:sp>
      </p:grpSp>
      <p:sp>
        <p:nvSpPr>
          <p:cNvPr id="424965" name="Rectangle 5"/>
          <p:cNvSpPr>
            <a:spLocks noGrp="1" noChangeArrowheads="1"/>
          </p:cNvSpPr>
          <p:nvPr>
            <p:ph type="title"/>
          </p:nvPr>
        </p:nvSpPr>
        <p:spPr>
          <a:xfrm>
            <a:off x="539750" y="188913"/>
            <a:ext cx="7632700" cy="1223962"/>
          </a:xfrm>
        </p:spPr>
        <p:txBody>
          <a:bodyPr/>
          <a:lstStyle/>
          <a:p>
            <a:r>
              <a:rPr lang="en-US" altLang="zh-TW" sz="3400" dirty="0"/>
              <a:t>Yearly distribution of mastoiditis  </a:t>
            </a:r>
            <a:br>
              <a:rPr lang="en-US" altLang="zh-TW" sz="3400" dirty="0"/>
            </a:br>
            <a:r>
              <a:rPr lang="en-US" altLang="zh-TW" sz="3000" b="0" dirty="0">
                <a:solidFill>
                  <a:srgbClr val="FFFFFF"/>
                </a:solidFill>
              </a:rPr>
              <a:t>Outpatients &amp; inpatients, NTUH 1996-2005</a:t>
            </a:r>
            <a:br>
              <a:rPr lang="en-US" altLang="zh-TW" sz="3000" b="0" dirty="0">
                <a:solidFill>
                  <a:srgbClr val="FFFFFF"/>
                </a:solidFill>
              </a:rPr>
            </a:br>
            <a:r>
              <a:rPr lang="en-US" altLang="zh-TW" sz="3000" b="0" dirty="0">
                <a:solidFill>
                  <a:srgbClr val="FFFFFF"/>
                </a:solidFill>
              </a:rPr>
              <a:t>N=239; boys: 47% (</a:t>
            </a:r>
            <a:r>
              <a:rPr lang="en-US" altLang="zh-TW" sz="3000" dirty="0">
                <a:solidFill>
                  <a:srgbClr val="FFFFFF"/>
                </a:solidFill>
              </a:rPr>
              <a:t>≤</a:t>
            </a:r>
            <a:r>
              <a:rPr lang="en-US" altLang="zh-TW" sz="3000" b="0" dirty="0">
                <a:solidFill>
                  <a:srgbClr val="FFFFFF"/>
                </a:solidFill>
              </a:rPr>
              <a:t> 18 </a:t>
            </a:r>
            <a:r>
              <a:rPr lang="en-US" altLang="zh-TW" sz="3000" b="0" dirty="0" err="1">
                <a:solidFill>
                  <a:srgbClr val="FFFFFF"/>
                </a:solidFill>
              </a:rPr>
              <a:t>yrs</a:t>
            </a:r>
            <a:r>
              <a:rPr lang="en-US" altLang="zh-TW" sz="3000" b="0" dirty="0">
                <a:solidFill>
                  <a:srgbClr val="FFFFFF"/>
                </a:solidFill>
              </a:rPr>
              <a:t>)</a:t>
            </a:r>
          </a:p>
        </p:txBody>
      </p:sp>
      <p:graphicFrame>
        <p:nvGraphicFramePr>
          <p:cNvPr id="424966" name="Object 6"/>
          <p:cNvGraphicFramePr>
            <a:graphicFrameLocks noChangeAspect="1"/>
          </p:cNvGraphicFramePr>
          <p:nvPr/>
        </p:nvGraphicFramePr>
        <p:xfrm>
          <a:off x="0" y="2060575"/>
          <a:ext cx="8839200" cy="4330700"/>
        </p:xfrm>
        <a:graphic>
          <a:graphicData uri="http://schemas.openxmlformats.org/presentationml/2006/ole">
            <mc:AlternateContent xmlns:mc="http://schemas.openxmlformats.org/markup-compatibility/2006">
              <mc:Choice xmlns:v="urn:schemas-microsoft-com:vml" Requires="v">
                <p:oleObj spid="_x0000_s21634" name="圖表" r:id="rId5" imgW="8084755" imgH="3970080" progId="MSGraph.Chart.8">
                  <p:embed followColorScheme="full"/>
                </p:oleObj>
              </mc:Choice>
              <mc:Fallback>
                <p:oleObj name="圖表" r:id="rId5" imgW="8084755" imgH="3970080" progId="MSGraph.Chart.8">
                  <p:embed followColorScheme="full"/>
                  <p:pic>
                    <p:nvPicPr>
                      <p:cNvPr id="0" name=""/>
                      <p:cNvPicPr>
                        <a:picLocks noChangeAspect="1" noChangeArrowheads="1"/>
                      </p:cNvPicPr>
                      <p:nvPr/>
                    </p:nvPicPr>
                    <p:blipFill>
                      <a:blip r:embed="rId6"/>
                      <a:srcRect/>
                      <a:stretch>
                        <a:fillRect/>
                      </a:stretch>
                    </p:blipFill>
                    <p:spPr bwMode="auto">
                      <a:xfrm>
                        <a:off x="0" y="2060575"/>
                        <a:ext cx="8839200" cy="43307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424967" name="Text Box 7"/>
          <p:cNvSpPr txBox="1">
            <a:spLocks noChangeArrowheads="1"/>
          </p:cNvSpPr>
          <p:nvPr/>
        </p:nvSpPr>
        <p:spPr bwMode="auto">
          <a:xfrm>
            <a:off x="468313" y="1700213"/>
            <a:ext cx="2624137"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kumimoji="1" lang="en-US" altLang="zh-TW">
                <a:solidFill>
                  <a:srgbClr val="FAFD00"/>
                </a:solidFill>
                <a:effectLst>
                  <a:outerShdw blurRad="38100" dist="38100" dir="2700000" algn="tl">
                    <a:srgbClr val="000000"/>
                  </a:outerShdw>
                </a:effectLst>
                <a:latin typeface="Arial" panose="020B0604020202020204" pitchFamily="34" charset="0"/>
                <a:ea typeface="標楷體" panose="03000509000000000000" pitchFamily="65" charset="-120"/>
              </a:rPr>
              <a:t>/100,000 patients</a:t>
            </a:r>
          </a:p>
        </p:txBody>
      </p:sp>
      <p:sp>
        <p:nvSpPr>
          <p:cNvPr id="424968" name="Text Box 8"/>
          <p:cNvSpPr txBox="1">
            <a:spLocks noChangeArrowheads="1"/>
          </p:cNvSpPr>
          <p:nvPr/>
        </p:nvSpPr>
        <p:spPr bwMode="auto">
          <a:xfrm>
            <a:off x="3924300" y="6092825"/>
            <a:ext cx="846138"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kumimoji="1" lang="en-US" altLang="zh-TW">
                <a:solidFill>
                  <a:srgbClr val="FAFD00"/>
                </a:solidFill>
                <a:effectLst>
                  <a:outerShdw blurRad="38100" dist="38100" dir="2700000" algn="tl">
                    <a:srgbClr val="000000"/>
                  </a:outerShdw>
                </a:effectLst>
                <a:latin typeface="Arial" panose="020B0604020202020204" pitchFamily="34" charset="0"/>
                <a:ea typeface="標楷體" panose="03000509000000000000" pitchFamily="65" charset="-120"/>
              </a:rPr>
              <a:t>Year</a:t>
            </a:r>
          </a:p>
        </p:txBody>
      </p:sp>
    </p:spTree>
    <p:extLst>
      <p:ext uri="{BB962C8B-B14F-4D97-AF65-F5344CB8AC3E}">
        <p14:creationId xmlns:p14="http://schemas.microsoft.com/office/powerpoint/2010/main" val="1722292984"/>
      </p:ext>
    </p:extLst>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8386" name="Rectangle 2"/>
          <p:cNvSpPr>
            <a:spLocks noGrp="1" noChangeArrowheads="1"/>
          </p:cNvSpPr>
          <p:nvPr>
            <p:ph type="title"/>
          </p:nvPr>
        </p:nvSpPr>
        <p:spPr>
          <a:xfrm>
            <a:off x="539750" y="333375"/>
            <a:ext cx="8229600" cy="838200"/>
          </a:xfrm>
        </p:spPr>
        <p:txBody>
          <a:bodyPr/>
          <a:lstStyle/>
          <a:p>
            <a:r>
              <a:rPr lang="en-US" altLang="zh-TW" sz="3400"/>
              <a:t>Etiology of mastoiditis in children</a:t>
            </a:r>
            <a:br>
              <a:rPr lang="en-US" altLang="zh-TW" sz="3400"/>
            </a:br>
            <a:r>
              <a:rPr lang="en-US" altLang="zh-TW" sz="3000" b="0">
                <a:solidFill>
                  <a:srgbClr val="FFFFFF"/>
                </a:solidFill>
              </a:rPr>
              <a:t>NTUH, 1996-2006; N=78, identified etiology: 29</a:t>
            </a:r>
          </a:p>
        </p:txBody>
      </p:sp>
      <p:graphicFrame>
        <p:nvGraphicFramePr>
          <p:cNvPr id="528387" name="Object 3"/>
          <p:cNvGraphicFramePr>
            <a:graphicFrameLocks noGrp="1" noChangeAspect="1"/>
          </p:cNvGraphicFramePr>
          <p:nvPr>
            <p:ph idx="1"/>
          </p:nvPr>
        </p:nvGraphicFramePr>
        <p:xfrm>
          <a:off x="1547813" y="2216150"/>
          <a:ext cx="7019925" cy="4275138"/>
        </p:xfrm>
        <a:graphic>
          <a:graphicData uri="http://schemas.openxmlformats.org/presentationml/2006/ole">
            <mc:AlternateContent xmlns:mc="http://schemas.openxmlformats.org/markup-compatibility/2006">
              <mc:Choice xmlns:v="urn:schemas-microsoft-com:vml" Requires="v">
                <p:oleObj spid="_x0000_s36958" name="圖表" r:id="rId4" imgW="8526692" imgH="5196744" progId="MSGraph.Chart.8">
                  <p:embed followColorScheme="full"/>
                </p:oleObj>
              </mc:Choice>
              <mc:Fallback>
                <p:oleObj name="圖表" r:id="rId4" imgW="8526692" imgH="5196744" progId="MSGraph.Chart.8">
                  <p:embed followColorScheme="full"/>
                  <p:pic>
                    <p:nvPicPr>
                      <p:cNvPr id="0" name=""/>
                      <p:cNvPicPr>
                        <a:picLocks noChangeAspect="1" noChangeArrowheads="1"/>
                      </p:cNvPicPr>
                      <p:nvPr/>
                    </p:nvPicPr>
                    <p:blipFill>
                      <a:blip r:embed="rId5"/>
                      <a:srcRect/>
                      <a:stretch>
                        <a:fillRect/>
                      </a:stretch>
                    </p:blipFill>
                    <p:spPr bwMode="auto">
                      <a:xfrm>
                        <a:off x="1547813" y="2216150"/>
                        <a:ext cx="7019925" cy="42751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528388" name="Text Box 4"/>
          <p:cNvSpPr txBox="1">
            <a:spLocks noChangeArrowheads="1"/>
          </p:cNvSpPr>
          <p:nvPr/>
        </p:nvSpPr>
        <p:spPr bwMode="auto">
          <a:xfrm>
            <a:off x="1763713" y="1628775"/>
            <a:ext cx="4325937" cy="547688"/>
          </a:xfrm>
          <a:prstGeom prst="rect">
            <a:avLst/>
          </a:prstGeom>
          <a:gradFill rotWithShape="1">
            <a:gsLst>
              <a:gs pos="0">
                <a:srgbClr val="006600">
                  <a:gamma/>
                  <a:shade val="46275"/>
                  <a:invGamma/>
                </a:srgbClr>
              </a:gs>
              <a:gs pos="50000">
                <a:srgbClr val="006600"/>
              </a:gs>
              <a:gs pos="100000">
                <a:srgbClr val="006600">
                  <a:gamma/>
                  <a:shade val="46275"/>
                  <a:invGamma/>
                </a:srgbClr>
              </a:gs>
            </a:gsLst>
            <a:lin ang="5400000" scaled="1"/>
          </a:gradFill>
          <a:ln w="28575">
            <a:solidFill>
              <a:srgbClr val="7FFF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r>
              <a:rPr lang="en-US" altLang="zh-TW" sz="2800">
                <a:solidFill>
                  <a:schemeClr val="bg1"/>
                </a:solidFill>
                <a:effectLst>
                  <a:outerShdw blurRad="38100" dist="38100" dir="2700000" algn="tl">
                    <a:srgbClr val="000000"/>
                  </a:outerShdw>
                </a:effectLst>
                <a:latin typeface="Arial" panose="020B0604020202020204" pitchFamily="34" charset="0"/>
              </a:rPr>
              <a:t>MRSA: 50% of </a:t>
            </a:r>
            <a:r>
              <a:rPr lang="en-US" altLang="zh-TW" sz="2800" i="1">
                <a:solidFill>
                  <a:schemeClr val="bg1"/>
                </a:solidFill>
                <a:effectLst>
                  <a:outerShdw blurRad="38100" dist="38100" dir="2700000" algn="tl">
                    <a:srgbClr val="000000"/>
                  </a:outerShdw>
                </a:effectLst>
                <a:latin typeface="Arial" panose="020B0604020202020204" pitchFamily="34" charset="0"/>
              </a:rPr>
              <a:t>S. aureus</a:t>
            </a:r>
            <a:endParaRPr lang="en-US" altLang="zh-TW" sz="2800" i="1">
              <a:solidFill>
                <a:srgbClr val="7FFF00"/>
              </a:solidFill>
              <a:effectLst>
                <a:outerShdw blurRad="38100" dist="38100" dir="2700000" algn="tl">
                  <a:srgbClr val="000000"/>
                </a:outerShdw>
              </a:effectLst>
              <a:latin typeface="Arial" panose="020B0604020202020204" pitchFamily="34" charset="0"/>
            </a:endParaRPr>
          </a:p>
        </p:txBody>
      </p:sp>
    </p:spTree>
    <p:extLst>
      <p:ext uri="{BB962C8B-B14F-4D97-AF65-F5344CB8AC3E}">
        <p14:creationId xmlns:p14="http://schemas.microsoft.com/office/powerpoint/2010/main" val="1722967880"/>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1730" name="Rectangle 2"/>
          <p:cNvSpPr>
            <a:spLocks noGrp="1" noChangeArrowheads="1"/>
          </p:cNvSpPr>
          <p:nvPr>
            <p:ph type="title"/>
          </p:nvPr>
        </p:nvSpPr>
        <p:spPr>
          <a:xfrm>
            <a:off x="611560" y="260648"/>
            <a:ext cx="8175584" cy="790705"/>
          </a:xfrm>
        </p:spPr>
        <p:txBody>
          <a:bodyPr/>
          <a:lstStyle/>
          <a:p>
            <a:pPr>
              <a:defRPr/>
            </a:pPr>
            <a:r>
              <a:rPr lang="zh-TW" altLang="en-US" sz="3200" dirty="0" smtClean="0">
                <a:sym typeface="Symbol" panose="05050102010706020507" pitchFamily="18" charset="2"/>
              </a:rPr>
              <a:t>美國</a:t>
            </a:r>
            <a:r>
              <a:rPr lang="en-US" altLang="zh-TW" sz="3200" dirty="0" smtClean="0">
                <a:sym typeface="Symbol" panose="05050102010706020507" pitchFamily="18" charset="2"/>
              </a:rPr>
              <a:t>0-6</a:t>
            </a:r>
            <a:r>
              <a:rPr lang="zh-TW" altLang="en-US" sz="3200" dirty="0" smtClean="0">
                <a:sym typeface="Symbol" panose="05050102010706020507" pitchFamily="18" charset="2"/>
              </a:rPr>
              <a:t>歲中耳炎發生率</a:t>
            </a:r>
            <a:r>
              <a:rPr lang="en-US" altLang="zh-TW" sz="3200" dirty="0" smtClean="0">
                <a:sym typeface="Symbol" panose="05050102010706020507" pitchFamily="18" charset="2"/>
              </a:rPr>
              <a:t/>
            </a:r>
            <a:br>
              <a:rPr lang="en-US" altLang="zh-TW" sz="3200" dirty="0" smtClean="0">
                <a:sym typeface="Symbol" panose="05050102010706020507" pitchFamily="18" charset="2"/>
              </a:rPr>
            </a:br>
            <a:r>
              <a:rPr lang="en-US" altLang="zh-TW" sz="2800" dirty="0" smtClean="0">
                <a:solidFill>
                  <a:schemeClr val="bg1"/>
                </a:solidFill>
                <a:sym typeface="Symbol" panose="05050102010706020507" pitchFamily="18" charset="2"/>
              </a:rPr>
              <a:t>2001-2011</a:t>
            </a:r>
            <a:r>
              <a:rPr lang="zh-TW" altLang="en-US" sz="2800" dirty="0" smtClean="0">
                <a:solidFill>
                  <a:schemeClr val="bg1"/>
                </a:solidFill>
                <a:sym typeface="Symbol" panose="05050102010706020507" pitchFamily="18" charset="2"/>
              </a:rPr>
              <a:t>，美國</a:t>
            </a:r>
            <a:endParaRPr lang="en-US" altLang="zh-TW" sz="2400" dirty="0" smtClean="0">
              <a:solidFill>
                <a:schemeClr val="bg1"/>
              </a:solidFill>
            </a:endParaRPr>
          </a:p>
        </p:txBody>
      </p:sp>
      <p:sp>
        <p:nvSpPr>
          <p:cNvPr id="7" name="Rectangle 4"/>
          <p:cNvSpPr>
            <a:spLocks noChangeArrowheads="1"/>
          </p:cNvSpPr>
          <p:nvPr/>
        </p:nvSpPr>
        <p:spPr bwMode="auto">
          <a:xfrm>
            <a:off x="1043608" y="6525524"/>
            <a:ext cx="2754087"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pt-BR" altLang="zh-TW" sz="1200" b="0" dirty="0">
                <a:solidFill>
                  <a:srgbClr val="7FFF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Marom T. JAMA Pediatr 2014;168(1):68.</a:t>
            </a:r>
            <a:endParaRPr lang="zh-TW" altLang="zh-TW" sz="1200" b="0" dirty="0">
              <a:solidFill>
                <a:srgbClr val="7FFF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sp>
        <p:nvSpPr>
          <p:cNvPr id="17" name="Text Box 7"/>
          <p:cNvSpPr txBox="1">
            <a:spLocks noChangeArrowheads="1"/>
          </p:cNvSpPr>
          <p:nvPr/>
        </p:nvSpPr>
        <p:spPr bwMode="auto">
          <a:xfrm>
            <a:off x="4699352" y="727353"/>
            <a:ext cx="3775393" cy="523220"/>
          </a:xfrm>
          <a:prstGeom prst="rect">
            <a:avLst/>
          </a:prstGeom>
          <a:gradFill rotWithShape="1">
            <a:gsLst>
              <a:gs pos="0">
                <a:srgbClr val="006600">
                  <a:gamma/>
                  <a:shade val="6275"/>
                  <a:invGamma/>
                </a:srgbClr>
              </a:gs>
              <a:gs pos="50000">
                <a:srgbClr val="006600"/>
              </a:gs>
              <a:gs pos="100000">
                <a:srgbClr val="006600">
                  <a:gamma/>
                  <a:shade val="6275"/>
                  <a:invGamma/>
                </a:srgbClr>
              </a:gs>
            </a:gsLst>
            <a:lin ang="5400000" scaled="1"/>
          </a:gradFill>
          <a:ln w="38100">
            <a:solidFill>
              <a:srgbClr val="66FF33"/>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defRPr/>
            </a:pPr>
            <a:r>
              <a:rPr kumimoji="1" lang="zh-TW" altLang="en-US" sz="2800" dirty="0" smtClean="0">
                <a:solidFill>
                  <a:schemeClr val="bg1"/>
                </a:solidFill>
                <a:effectLst>
                  <a:outerShdw blurRad="38100" dist="38100" dir="2700000" algn="tl">
                    <a:srgbClr val="000000"/>
                  </a:outerShdw>
                </a:effectLst>
                <a:latin typeface="Arial" panose="020B0604020202020204" pitchFamily="34" charset="0"/>
                <a:ea typeface="標楷體" panose="03000509000000000000" pitchFamily="65" charset="-120"/>
              </a:rPr>
              <a:t>中耳炎發生率逐漸下降</a:t>
            </a:r>
            <a:endParaRPr kumimoji="1" lang="en-US" altLang="zh-TW" sz="2800" dirty="0">
              <a:solidFill>
                <a:schemeClr val="bg1"/>
              </a:solidFill>
              <a:effectLst>
                <a:outerShdw blurRad="38100" dist="38100" dir="2700000" algn="tl">
                  <a:srgbClr val="000000"/>
                </a:outerShdw>
              </a:effectLst>
              <a:latin typeface="Arial" panose="020B0604020202020204" pitchFamily="34" charset="0"/>
              <a:ea typeface="標楷體" panose="03000509000000000000" pitchFamily="65" charset="-120"/>
            </a:endParaRPr>
          </a:p>
        </p:txBody>
      </p:sp>
      <p:pic>
        <p:nvPicPr>
          <p:cNvPr id="3" name="圖片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55576" y="1504611"/>
            <a:ext cx="7620000" cy="4905375"/>
          </a:xfrm>
          <a:prstGeom prst="rect">
            <a:avLst/>
          </a:prstGeom>
        </p:spPr>
      </p:pic>
    </p:spTree>
    <p:extLst>
      <p:ext uri="{BB962C8B-B14F-4D97-AF65-F5344CB8AC3E}">
        <p14:creationId xmlns:p14="http://schemas.microsoft.com/office/powerpoint/2010/main" val="238829697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1730" name="Rectangle 2"/>
          <p:cNvSpPr>
            <a:spLocks noGrp="1" noChangeArrowheads="1"/>
          </p:cNvSpPr>
          <p:nvPr>
            <p:ph type="title"/>
          </p:nvPr>
        </p:nvSpPr>
        <p:spPr>
          <a:xfrm>
            <a:off x="395536" y="253440"/>
            <a:ext cx="8175584" cy="790705"/>
          </a:xfrm>
        </p:spPr>
        <p:txBody>
          <a:bodyPr/>
          <a:lstStyle/>
          <a:p>
            <a:pPr>
              <a:defRPr/>
            </a:pPr>
            <a:r>
              <a:rPr lang="zh-TW" altLang="en-US" sz="3200" dirty="0" smtClean="0">
                <a:sym typeface="Symbol" panose="05050102010706020507" pitchFamily="18" charset="2"/>
              </a:rPr>
              <a:t>美國</a:t>
            </a:r>
            <a:r>
              <a:rPr lang="en-US" altLang="zh-TW" sz="3200" dirty="0" smtClean="0">
                <a:sym typeface="Symbol" panose="05050102010706020507" pitchFamily="18" charset="2"/>
              </a:rPr>
              <a:t>0-6</a:t>
            </a:r>
            <a:r>
              <a:rPr lang="zh-TW" altLang="en-US" sz="3200" dirty="0" smtClean="0">
                <a:sym typeface="Symbol" panose="05050102010706020507" pitchFamily="18" charset="2"/>
              </a:rPr>
              <a:t>歲中耳炎發生率</a:t>
            </a:r>
            <a:r>
              <a:rPr lang="en-US" altLang="zh-TW" sz="3200" dirty="0" smtClean="0">
                <a:sym typeface="Symbol" panose="05050102010706020507" pitchFamily="18" charset="2"/>
              </a:rPr>
              <a:t/>
            </a:r>
            <a:br>
              <a:rPr lang="en-US" altLang="zh-TW" sz="3200" dirty="0" smtClean="0">
                <a:sym typeface="Symbol" panose="05050102010706020507" pitchFamily="18" charset="2"/>
              </a:rPr>
            </a:br>
            <a:r>
              <a:rPr lang="en-US" altLang="zh-TW" sz="2800" dirty="0" smtClean="0">
                <a:solidFill>
                  <a:schemeClr val="bg1"/>
                </a:solidFill>
                <a:sym typeface="Symbol" panose="05050102010706020507" pitchFamily="18" charset="2"/>
              </a:rPr>
              <a:t>2001-2011</a:t>
            </a:r>
            <a:r>
              <a:rPr lang="zh-TW" altLang="en-US" sz="2800" dirty="0" smtClean="0">
                <a:solidFill>
                  <a:schemeClr val="bg1"/>
                </a:solidFill>
                <a:sym typeface="Symbol" panose="05050102010706020507" pitchFamily="18" charset="2"/>
              </a:rPr>
              <a:t>，美國</a:t>
            </a:r>
            <a:endParaRPr lang="en-US" altLang="zh-TW" sz="2400" dirty="0" smtClean="0">
              <a:solidFill>
                <a:schemeClr val="bg1"/>
              </a:solidFill>
            </a:endParaRPr>
          </a:p>
        </p:txBody>
      </p:sp>
      <p:sp>
        <p:nvSpPr>
          <p:cNvPr id="7" name="Rectangle 4"/>
          <p:cNvSpPr>
            <a:spLocks noChangeArrowheads="1"/>
          </p:cNvSpPr>
          <p:nvPr/>
        </p:nvSpPr>
        <p:spPr bwMode="auto">
          <a:xfrm>
            <a:off x="1043608" y="6525524"/>
            <a:ext cx="2754087"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pt-BR" altLang="zh-TW" sz="1200" b="0" dirty="0">
                <a:solidFill>
                  <a:srgbClr val="7FFF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Marom T. JAMA Pediatr 2014;168(1):68.</a:t>
            </a:r>
            <a:endParaRPr lang="zh-TW" altLang="zh-TW" sz="1200" b="0" dirty="0">
              <a:solidFill>
                <a:srgbClr val="7FFF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sp>
        <p:nvSpPr>
          <p:cNvPr id="17" name="Text Box 7"/>
          <p:cNvSpPr txBox="1">
            <a:spLocks noChangeArrowheads="1"/>
          </p:cNvSpPr>
          <p:nvPr/>
        </p:nvSpPr>
        <p:spPr bwMode="auto">
          <a:xfrm>
            <a:off x="4860032" y="253440"/>
            <a:ext cx="3960440" cy="1384995"/>
          </a:xfrm>
          <a:prstGeom prst="rect">
            <a:avLst/>
          </a:prstGeom>
          <a:gradFill rotWithShape="1">
            <a:gsLst>
              <a:gs pos="0">
                <a:srgbClr val="006600">
                  <a:gamma/>
                  <a:shade val="6275"/>
                  <a:invGamma/>
                </a:srgbClr>
              </a:gs>
              <a:gs pos="50000">
                <a:srgbClr val="006600"/>
              </a:gs>
              <a:gs pos="100000">
                <a:srgbClr val="006600">
                  <a:gamma/>
                  <a:shade val="6275"/>
                  <a:invGamma/>
                </a:srgbClr>
              </a:gs>
            </a:gsLst>
            <a:lin ang="5400000" scaled="1"/>
          </a:gradFill>
          <a:ln w="38100">
            <a:solidFill>
              <a:srgbClr val="66FF33"/>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defRPr/>
            </a:pPr>
            <a:r>
              <a:rPr kumimoji="1" lang="zh-TW" altLang="en-US" sz="2800" dirty="0" smtClean="0">
                <a:solidFill>
                  <a:schemeClr val="bg1"/>
                </a:solidFill>
                <a:effectLst>
                  <a:outerShdw blurRad="38100" dist="38100" dir="2700000" algn="tl">
                    <a:srgbClr val="000000"/>
                  </a:outerShdw>
                </a:effectLst>
                <a:latin typeface="Arial" panose="020B0604020202020204" pitchFamily="34" charset="0"/>
                <a:ea typeface="標楷體" panose="03000509000000000000" pitchFamily="65" charset="-120"/>
              </a:rPr>
              <a:t>中耳炎診斷後</a:t>
            </a:r>
            <a:r>
              <a:rPr kumimoji="1" lang="en-US" altLang="zh-TW" sz="2800" dirty="0" smtClean="0">
                <a:solidFill>
                  <a:schemeClr val="bg1"/>
                </a:solidFill>
                <a:effectLst>
                  <a:outerShdw blurRad="38100" dist="38100" dir="2700000" algn="tl">
                    <a:srgbClr val="000000"/>
                  </a:outerShdw>
                </a:effectLst>
                <a:latin typeface="Arial" panose="020B0604020202020204" pitchFamily="34" charset="0"/>
                <a:ea typeface="標楷體" panose="03000509000000000000" pitchFamily="65" charset="-120"/>
              </a:rPr>
              <a:t>21</a:t>
            </a:r>
            <a:r>
              <a:rPr kumimoji="1" lang="zh-TW" altLang="en-US" sz="2800" dirty="0" smtClean="0">
                <a:solidFill>
                  <a:schemeClr val="bg1"/>
                </a:solidFill>
                <a:effectLst>
                  <a:outerShdw blurRad="38100" dist="38100" dir="2700000" algn="tl">
                    <a:srgbClr val="000000"/>
                  </a:outerShdw>
                </a:effectLst>
                <a:latin typeface="Arial" panose="020B0604020202020204" pitchFamily="34" charset="0"/>
                <a:ea typeface="標楷體" panose="03000509000000000000" pitchFamily="65" charset="-120"/>
              </a:rPr>
              <a:t>天內耳膜破裂</a:t>
            </a:r>
            <a:r>
              <a:rPr kumimoji="1" lang="en-US" altLang="zh-TW" sz="2800" dirty="0" smtClean="0">
                <a:solidFill>
                  <a:schemeClr val="bg1"/>
                </a:solidFill>
                <a:effectLst>
                  <a:outerShdw blurRad="38100" dist="38100" dir="2700000" algn="tl">
                    <a:srgbClr val="000000"/>
                  </a:outerShdw>
                </a:effectLst>
                <a:latin typeface="Arial" panose="020B0604020202020204" pitchFamily="34" charset="0"/>
                <a:ea typeface="標楷體" panose="03000509000000000000" pitchFamily="65" charset="-120"/>
              </a:rPr>
              <a:t>/</a:t>
            </a:r>
            <a:r>
              <a:rPr kumimoji="1" lang="zh-TW" altLang="en-US" sz="2800" dirty="0" smtClean="0">
                <a:solidFill>
                  <a:schemeClr val="bg1"/>
                </a:solidFill>
                <a:effectLst>
                  <a:outerShdw blurRad="38100" dist="38100" dir="2700000" algn="tl">
                    <a:srgbClr val="000000"/>
                  </a:outerShdw>
                </a:effectLst>
                <a:latin typeface="Arial" panose="020B0604020202020204" pitchFamily="34" charset="0"/>
                <a:ea typeface="標楷體" panose="03000509000000000000" pitchFamily="65" charset="-120"/>
              </a:rPr>
              <a:t>耳液滲出發生率逐漸上升</a:t>
            </a:r>
            <a:endParaRPr kumimoji="1" lang="en-US" altLang="zh-TW" sz="2800" dirty="0">
              <a:solidFill>
                <a:schemeClr val="bg1"/>
              </a:solidFill>
              <a:effectLst>
                <a:outerShdw blurRad="38100" dist="38100" dir="2700000" algn="tl">
                  <a:srgbClr val="000000"/>
                </a:outerShdw>
              </a:effectLst>
              <a:latin typeface="Arial" panose="020B0604020202020204" pitchFamily="34" charset="0"/>
              <a:ea typeface="標楷體" panose="03000509000000000000" pitchFamily="65" charset="-120"/>
            </a:endParaRPr>
          </a:p>
        </p:txBody>
      </p:sp>
      <p:pic>
        <p:nvPicPr>
          <p:cNvPr id="4" name="圖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47664" y="1844824"/>
            <a:ext cx="6257925" cy="4486275"/>
          </a:xfrm>
          <a:prstGeom prst="rect">
            <a:avLst/>
          </a:prstGeom>
        </p:spPr>
      </p:pic>
    </p:spTree>
    <p:extLst>
      <p:ext uri="{BB962C8B-B14F-4D97-AF65-F5344CB8AC3E}">
        <p14:creationId xmlns:p14="http://schemas.microsoft.com/office/powerpoint/2010/main" val="72459287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4626" name="Rectangle 2"/>
          <p:cNvSpPr>
            <a:spLocks noGrp="1" noChangeArrowheads="1"/>
          </p:cNvSpPr>
          <p:nvPr>
            <p:ph type="title"/>
          </p:nvPr>
        </p:nvSpPr>
        <p:spPr>
          <a:xfrm>
            <a:off x="533400" y="228600"/>
            <a:ext cx="8286750" cy="1039813"/>
          </a:xfrm>
        </p:spPr>
        <p:txBody>
          <a:bodyPr/>
          <a:lstStyle/>
          <a:p>
            <a:pPr>
              <a:defRPr/>
            </a:pPr>
            <a:r>
              <a:rPr lang="zh-TW" altLang="en-US" sz="3200" dirty="0" smtClean="0"/>
              <a:t>大部分復發性中耳炎是</a:t>
            </a:r>
            <a:r>
              <a:rPr lang="en-US" altLang="zh-TW" sz="3200" dirty="0" err="1" smtClean="0"/>
              <a:t>NTHi</a:t>
            </a:r>
            <a:r>
              <a:rPr lang="zh-TW" altLang="en-US" sz="3200" dirty="0" smtClean="0"/>
              <a:t>引起的</a:t>
            </a:r>
            <a:r>
              <a:rPr lang="en-US" altLang="zh-TW" sz="3200" dirty="0" smtClean="0"/>
              <a:t/>
            </a:r>
            <a:br>
              <a:rPr lang="en-US" altLang="zh-TW" sz="3200" dirty="0" smtClean="0"/>
            </a:br>
            <a:r>
              <a:rPr lang="en-US" altLang="zh-TW" sz="2800" dirty="0">
                <a:solidFill>
                  <a:schemeClr val="bg1"/>
                </a:solidFill>
              </a:rPr>
              <a:t>Amoxicillin-</a:t>
            </a:r>
            <a:r>
              <a:rPr lang="en-US" altLang="zh-TW" sz="2800" dirty="0" err="1">
                <a:solidFill>
                  <a:schemeClr val="bg1"/>
                </a:solidFill>
              </a:rPr>
              <a:t>clavulanate</a:t>
            </a:r>
            <a:r>
              <a:rPr lang="zh-TW" altLang="en-US" sz="2800" dirty="0">
                <a:solidFill>
                  <a:schemeClr val="bg1"/>
                </a:solidFill>
              </a:rPr>
              <a:t>治療</a:t>
            </a:r>
            <a:r>
              <a:rPr lang="en-US" altLang="zh-TW" sz="2800" dirty="0">
                <a:solidFill>
                  <a:schemeClr val="bg1"/>
                </a:solidFill>
              </a:rPr>
              <a:t>30</a:t>
            </a:r>
            <a:r>
              <a:rPr lang="zh-TW" altLang="en-US" sz="2800" dirty="0">
                <a:solidFill>
                  <a:schemeClr val="bg1"/>
                </a:solidFill>
              </a:rPr>
              <a:t>天內復發</a:t>
            </a:r>
            <a:r>
              <a:rPr lang="en-US" altLang="zh-TW" sz="2800" dirty="0">
                <a:solidFill>
                  <a:schemeClr val="bg1"/>
                </a:solidFill>
              </a:rPr>
              <a:t/>
            </a:r>
            <a:br>
              <a:rPr lang="en-US" altLang="zh-TW" sz="2800" dirty="0">
                <a:solidFill>
                  <a:schemeClr val="bg1"/>
                </a:solidFill>
              </a:rPr>
            </a:br>
            <a:r>
              <a:rPr lang="en-US" altLang="zh-TW" sz="2800" dirty="0" smtClean="0">
                <a:solidFill>
                  <a:schemeClr val="bg1"/>
                </a:solidFill>
              </a:rPr>
              <a:t>N=63</a:t>
            </a:r>
            <a:r>
              <a:rPr lang="zh-TW" altLang="en-US" sz="2800" dirty="0" smtClean="0">
                <a:solidFill>
                  <a:schemeClr val="bg1"/>
                </a:solidFill>
              </a:rPr>
              <a:t>，</a:t>
            </a:r>
            <a:r>
              <a:rPr lang="en-US" altLang="zh-TW" sz="2800" dirty="0" smtClean="0">
                <a:solidFill>
                  <a:schemeClr val="bg1"/>
                </a:solidFill>
              </a:rPr>
              <a:t>2013</a:t>
            </a:r>
            <a:r>
              <a:rPr lang="zh-TW" altLang="en-US" sz="2800" dirty="0" smtClean="0">
                <a:solidFill>
                  <a:schemeClr val="bg1"/>
                </a:solidFill>
              </a:rPr>
              <a:t>，美國</a:t>
            </a:r>
            <a:endParaRPr lang="en-US" altLang="zh-TW" sz="2800" dirty="0" smtClean="0">
              <a:solidFill>
                <a:schemeClr val="bg1"/>
              </a:solidFill>
            </a:endParaRPr>
          </a:p>
        </p:txBody>
      </p:sp>
      <p:sp>
        <p:nvSpPr>
          <p:cNvPr id="794627" name="Rectangle 3"/>
          <p:cNvSpPr>
            <a:spLocks noGrp="1" noChangeArrowheads="1"/>
          </p:cNvSpPr>
          <p:nvPr>
            <p:ph type="body" sz="half" idx="1"/>
          </p:nvPr>
        </p:nvSpPr>
        <p:spPr>
          <a:xfrm>
            <a:off x="724496" y="5209756"/>
            <a:ext cx="8071048" cy="1227715"/>
          </a:xfrm>
        </p:spPr>
        <p:txBody>
          <a:bodyPr/>
          <a:lstStyle/>
          <a:p>
            <a:r>
              <a:rPr lang="en-US" altLang="zh-TW" sz="1800" dirty="0">
                <a:solidFill>
                  <a:schemeClr val="bg1"/>
                </a:solidFill>
              </a:rPr>
              <a:t>Neither relapses nor new infections were </a:t>
            </a:r>
            <a:r>
              <a:rPr lang="en-US" altLang="zh-TW" sz="1800" dirty="0" smtClean="0">
                <a:solidFill>
                  <a:schemeClr val="bg1"/>
                </a:solidFill>
              </a:rPr>
              <a:t>caused more </a:t>
            </a:r>
            <a:r>
              <a:rPr lang="en-US" altLang="zh-TW" sz="1800" dirty="0">
                <a:solidFill>
                  <a:schemeClr val="bg1"/>
                </a:solidFill>
              </a:rPr>
              <a:t>frequently by β-lactamase producing </a:t>
            </a:r>
            <a:r>
              <a:rPr lang="en-US" altLang="zh-TW" sz="1800" i="1" dirty="0" err="1">
                <a:solidFill>
                  <a:schemeClr val="bg1"/>
                </a:solidFill>
              </a:rPr>
              <a:t>NTHi</a:t>
            </a:r>
            <a:r>
              <a:rPr lang="en-US" altLang="zh-TW" sz="1800" i="1" dirty="0">
                <a:solidFill>
                  <a:schemeClr val="bg1"/>
                </a:solidFill>
              </a:rPr>
              <a:t> </a:t>
            </a:r>
            <a:r>
              <a:rPr lang="en-US" altLang="zh-TW" sz="1800" dirty="0">
                <a:solidFill>
                  <a:schemeClr val="bg1"/>
                </a:solidFill>
              </a:rPr>
              <a:t>or penicillin </a:t>
            </a:r>
            <a:r>
              <a:rPr lang="en-US" altLang="zh-TW" sz="1800" dirty="0" err="1" smtClean="0">
                <a:solidFill>
                  <a:schemeClr val="bg1"/>
                </a:solidFill>
              </a:rPr>
              <a:t>nonsusceptible</a:t>
            </a:r>
            <a:r>
              <a:rPr lang="en-US" altLang="zh-TW" sz="1800" dirty="0" smtClean="0">
                <a:solidFill>
                  <a:schemeClr val="bg1"/>
                </a:solidFill>
              </a:rPr>
              <a:t> </a:t>
            </a:r>
            <a:r>
              <a:rPr lang="en-US" altLang="zh-TW" sz="1800" i="1" dirty="0" err="1" smtClean="0">
                <a:solidFill>
                  <a:schemeClr val="bg1"/>
                </a:solidFill>
              </a:rPr>
              <a:t>Spn</a:t>
            </a:r>
            <a:r>
              <a:rPr lang="en-US" altLang="zh-TW" sz="1800" dirty="0" smtClean="0">
                <a:solidFill>
                  <a:schemeClr val="bg1"/>
                </a:solidFill>
              </a:rPr>
              <a:t>.</a:t>
            </a:r>
          </a:p>
          <a:p>
            <a:r>
              <a:rPr lang="en-US" altLang="zh-TW" sz="1800" dirty="0" err="1" smtClean="0">
                <a:solidFill>
                  <a:schemeClr val="bg1"/>
                </a:solidFill>
              </a:rPr>
              <a:t>NTHi</a:t>
            </a:r>
            <a:r>
              <a:rPr lang="en-US" altLang="zh-TW" sz="1800" dirty="0" smtClean="0">
                <a:solidFill>
                  <a:schemeClr val="bg1"/>
                </a:solidFill>
              </a:rPr>
              <a:t>: </a:t>
            </a:r>
            <a:r>
              <a:rPr lang="en-US" altLang="zh-TW" sz="1800" dirty="0" err="1" smtClean="0">
                <a:solidFill>
                  <a:schemeClr val="bg1"/>
                </a:solidFill>
              </a:rPr>
              <a:t>nontypeable</a:t>
            </a:r>
            <a:r>
              <a:rPr lang="en-US" altLang="zh-TW" sz="1800" dirty="0" smtClean="0">
                <a:solidFill>
                  <a:schemeClr val="bg1"/>
                </a:solidFill>
              </a:rPr>
              <a:t> </a:t>
            </a:r>
            <a:r>
              <a:rPr lang="en-US" altLang="zh-TW" sz="1800" i="1" dirty="0" smtClean="0">
                <a:solidFill>
                  <a:schemeClr val="bg1"/>
                </a:solidFill>
              </a:rPr>
              <a:t>Haemophilus influenzae</a:t>
            </a:r>
            <a:r>
              <a:rPr lang="en-US" altLang="zh-TW" sz="1800" dirty="0" smtClean="0">
                <a:solidFill>
                  <a:schemeClr val="bg1"/>
                </a:solidFill>
              </a:rPr>
              <a:t>; </a:t>
            </a:r>
            <a:r>
              <a:rPr lang="en-US" altLang="zh-TW" sz="1800" dirty="0" err="1" smtClean="0">
                <a:solidFill>
                  <a:schemeClr val="bg1"/>
                </a:solidFill>
              </a:rPr>
              <a:t>Spn</a:t>
            </a:r>
            <a:r>
              <a:rPr lang="en-US" altLang="zh-TW" sz="1800" dirty="0" smtClean="0">
                <a:solidFill>
                  <a:schemeClr val="bg1"/>
                </a:solidFill>
              </a:rPr>
              <a:t>: </a:t>
            </a:r>
            <a:r>
              <a:rPr lang="en-US" altLang="zh-TW" sz="1800" i="1" dirty="0" smtClean="0">
                <a:solidFill>
                  <a:schemeClr val="bg1"/>
                </a:solidFill>
              </a:rPr>
              <a:t>Streptococcus pneumoniae</a:t>
            </a:r>
            <a:r>
              <a:rPr lang="en-US" altLang="zh-TW" sz="1800" dirty="0" smtClean="0">
                <a:solidFill>
                  <a:schemeClr val="bg1"/>
                </a:solidFill>
              </a:rPr>
              <a:t>.</a:t>
            </a:r>
          </a:p>
        </p:txBody>
      </p:sp>
      <p:sp>
        <p:nvSpPr>
          <p:cNvPr id="18443" name="Text Box 11"/>
          <p:cNvSpPr txBox="1">
            <a:spLocks noChangeArrowheads="1"/>
          </p:cNvSpPr>
          <p:nvPr/>
        </p:nvSpPr>
        <p:spPr bwMode="auto">
          <a:xfrm>
            <a:off x="971600" y="6472658"/>
            <a:ext cx="3260573"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b="1">
                <a:solidFill>
                  <a:schemeClr val="tx1"/>
                </a:solidFill>
                <a:latin typeface="Arial Black" panose="020B0A04020102020204" pitchFamily="34" charset="0"/>
                <a:ea typeface="新細明體" panose="02020500000000000000" pitchFamily="18" charset="-120"/>
              </a:defRPr>
            </a:lvl1pPr>
            <a:lvl2pPr marL="742950" indent="-285750">
              <a:defRPr b="1">
                <a:solidFill>
                  <a:schemeClr val="tx1"/>
                </a:solidFill>
                <a:latin typeface="Arial Black" panose="020B0A04020102020204" pitchFamily="34" charset="0"/>
                <a:ea typeface="新細明體" panose="02020500000000000000" pitchFamily="18" charset="-120"/>
              </a:defRPr>
            </a:lvl2pPr>
            <a:lvl3pPr marL="1143000" indent="-228600">
              <a:defRPr b="1">
                <a:solidFill>
                  <a:schemeClr val="tx1"/>
                </a:solidFill>
                <a:latin typeface="Arial Black" panose="020B0A04020102020204" pitchFamily="34" charset="0"/>
                <a:ea typeface="新細明體" panose="02020500000000000000" pitchFamily="18" charset="-120"/>
              </a:defRPr>
            </a:lvl3pPr>
            <a:lvl4pPr marL="1600200" indent="-228600">
              <a:defRPr b="1">
                <a:solidFill>
                  <a:schemeClr val="tx1"/>
                </a:solidFill>
                <a:latin typeface="Arial Black" panose="020B0A04020102020204" pitchFamily="34" charset="0"/>
                <a:ea typeface="新細明體" panose="02020500000000000000" pitchFamily="18" charset="-120"/>
              </a:defRPr>
            </a:lvl4pPr>
            <a:lvl5pPr marL="2057400" indent="-228600">
              <a:defRPr b="1">
                <a:solidFill>
                  <a:schemeClr val="tx1"/>
                </a:solidFill>
                <a:latin typeface="Arial Black" panose="020B0A04020102020204" pitchFamily="34" charset="0"/>
                <a:ea typeface="新細明體" panose="02020500000000000000" pitchFamily="18" charset="-120"/>
              </a:defRPr>
            </a:lvl5pPr>
            <a:lvl6pPr marL="2514600" indent="-228600" eaLnBrk="0" fontAlgn="base" hangingPunct="0">
              <a:spcBef>
                <a:spcPct val="0"/>
              </a:spcBef>
              <a:spcAft>
                <a:spcPct val="0"/>
              </a:spcAft>
              <a:defRPr b="1">
                <a:solidFill>
                  <a:schemeClr val="tx1"/>
                </a:solidFill>
                <a:latin typeface="Arial Black" panose="020B0A04020102020204" pitchFamily="34" charset="0"/>
                <a:ea typeface="新細明體" panose="02020500000000000000" pitchFamily="18" charset="-120"/>
              </a:defRPr>
            </a:lvl6pPr>
            <a:lvl7pPr marL="2971800" indent="-228600" eaLnBrk="0" fontAlgn="base" hangingPunct="0">
              <a:spcBef>
                <a:spcPct val="0"/>
              </a:spcBef>
              <a:spcAft>
                <a:spcPct val="0"/>
              </a:spcAft>
              <a:defRPr b="1">
                <a:solidFill>
                  <a:schemeClr val="tx1"/>
                </a:solidFill>
                <a:latin typeface="Arial Black" panose="020B0A04020102020204" pitchFamily="34" charset="0"/>
                <a:ea typeface="新細明體" panose="02020500000000000000" pitchFamily="18" charset="-120"/>
              </a:defRPr>
            </a:lvl7pPr>
            <a:lvl8pPr marL="3429000" indent="-228600" eaLnBrk="0" fontAlgn="base" hangingPunct="0">
              <a:spcBef>
                <a:spcPct val="0"/>
              </a:spcBef>
              <a:spcAft>
                <a:spcPct val="0"/>
              </a:spcAft>
              <a:defRPr b="1">
                <a:solidFill>
                  <a:schemeClr val="tx1"/>
                </a:solidFill>
                <a:latin typeface="Arial Black" panose="020B0A04020102020204" pitchFamily="34" charset="0"/>
                <a:ea typeface="新細明體" panose="02020500000000000000" pitchFamily="18" charset="-120"/>
              </a:defRPr>
            </a:lvl8pPr>
            <a:lvl9pPr marL="3886200" indent="-228600" eaLnBrk="0" fontAlgn="base" hangingPunct="0">
              <a:spcBef>
                <a:spcPct val="0"/>
              </a:spcBef>
              <a:spcAft>
                <a:spcPct val="0"/>
              </a:spcAft>
              <a:defRPr b="1">
                <a:solidFill>
                  <a:schemeClr val="tx1"/>
                </a:solidFill>
                <a:latin typeface="Arial Black" panose="020B0A04020102020204" pitchFamily="34" charset="0"/>
                <a:ea typeface="新細明體" panose="02020500000000000000" pitchFamily="18" charset="-120"/>
              </a:defRPr>
            </a:lvl9pPr>
          </a:lstStyle>
          <a:p>
            <a:r>
              <a:rPr lang="en-US" altLang="zh-TW" sz="1400" b="0" dirty="0">
                <a:solidFill>
                  <a:srgbClr val="66FF33"/>
                </a:solidFill>
                <a:effectLst>
                  <a:outerShdw blurRad="38100" dist="38100" dir="2700000" algn="tl">
                    <a:srgbClr val="000000">
                      <a:alpha val="43137"/>
                    </a:srgbClr>
                  </a:outerShdw>
                </a:effectLst>
                <a:latin typeface="Times New Roman" panose="02020603050405020304" pitchFamily="18" charset="0"/>
              </a:rPr>
              <a:t>Kaur R. </a:t>
            </a:r>
            <a:r>
              <a:rPr lang="en-US" altLang="zh-TW" sz="1400" b="0" dirty="0" err="1">
                <a:solidFill>
                  <a:srgbClr val="66FF33"/>
                </a:solidFill>
                <a:effectLst>
                  <a:outerShdw blurRad="38100" dist="38100" dir="2700000" algn="tl">
                    <a:srgbClr val="000000">
                      <a:alpha val="43137"/>
                    </a:srgbClr>
                  </a:outerShdw>
                </a:effectLst>
                <a:latin typeface="Times New Roman" panose="02020603050405020304" pitchFamily="18" charset="0"/>
              </a:rPr>
              <a:t>Pediatr</a:t>
            </a:r>
            <a:r>
              <a:rPr lang="en-US" altLang="zh-TW" sz="1400" b="0" dirty="0">
                <a:solidFill>
                  <a:srgbClr val="66FF33"/>
                </a:solidFill>
                <a:effectLst>
                  <a:outerShdw blurRad="38100" dist="38100" dir="2700000" algn="tl">
                    <a:srgbClr val="000000">
                      <a:alpha val="43137"/>
                    </a:srgbClr>
                  </a:outerShdw>
                </a:effectLst>
                <a:latin typeface="Times New Roman" panose="02020603050405020304" pitchFamily="18" charset="0"/>
              </a:rPr>
              <a:t> Infect Dis J 2013;32:1159.</a:t>
            </a:r>
          </a:p>
        </p:txBody>
      </p:sp>
      <p:graphicFrame>
        <p:nvGraphicFramePr>
          <p:cNvPr id="3" name="Object 3"/>
          <p:cNvGraphicFramePr>
            <a:graphicFrameLocks noChangeAspect="1"/>
          </p:cNvGraphicFramePr>
          <p:nvPr>
            <p:extLst/>
          </p:nvPr>
        </p:nvGraphicFramePr>
        <p:xfrm>
          <a:off x="46198" y="1423039"/>
          <a:ext cx="4899483" cy="3649024"/>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15" name="Object 3"/>
          <p:cNvGraphicFramePr>
            <a:graphicFrameLocks noChangeAspect="1"/>
          </p:cNvGraphicFramePr>
          <p:nvPr>
            <p:extLst/>
          </p:nvPr>
        </p:nvGraphicFramePr>
        <p:xfrm>
          <a:off x="4676775" y="1672680"/>
          <a:ext cx="3964041" cy="2952327"/>
        </p:xfrm>
        <a:graphic>
          <a:graphicData uri="http://schemas.openxmlformats.org/drawingml/2006/chart">
            <c:chart xmlns:c="http://schemas.openxmlformats.org/drawingml/2006/chart" xmlns:r="http://schemas.openxmlformats.org/officeDocument/2006/relationships" r:id="rId4"/>
          </a:graphicData>
        </a:graphic>
      </p:graphicFrame>
      <p:sp>
        <p:nvSpPr>
          <p:cNvPr id="4" name="文字方塊 3"/>
          <p:cNvSpPr txBox="1"/>
          <p:nvPr/>
        </p:nvSpPr>
        <p:spPr>
          <a:xfrm>
            <a:off x="724496" y="2905552"/>
            <a:ext cx="1620957" cy="954107"/>
          </a:xfrm>
          <a:prstGeom prst="rect">
            <a:avLst/>
          </a:prstGeom>
          <a:noFill/>
        </p:spPr>
        <p:txBody>
          <a:bodyPr wrap="none" rtlCol="0">
            <a:spAutoFit/>
          </a:bodyPr>
          <a:lstStyle/>
          <a:p>
            <a:pPr algn="ctr"/>
            <a:r>
              <a:rPr lang="zh-TW" altLang="en-US" sz="2800" dirty="0" smtClean="0">
                <a:latin typeface="Arial" panose="020B0604020202020204" pitchFamily="34" charset="0"/>
                <a:ea typeface="標楷體" panose="03000509000000000000" pitchFamily="65" charset="-120"/>
              </a:rPr>
              <a:t>不同細菌</a:t>
            </a:r>
            <a:endParaRPr lang="en-US" altLang="zh-TW" sz="2800" dirty="0" smtClean="0">
              <a:latin typeface="Arial" panose="020B0604020202020204" pitchFamily="34" charset="0"/>
              <a:ea typeface="標楷體" panose="03000509000000000000" pitchFamily="65" charset="-120"/>
            </a:endParaRPr>
          </a:p>
          <a:p>
            <a:pPr algn="ctr"/>
            <a:r>
              <a:rPr lang="en-US" altLang="zh-TW" sz="2800" dirty="0" smtClean="0">
                <a:latin typeface="Arial" panose="020B0604020202020204" pitchFamily="34" charset="0"/>
                <a:ea typeface="標楷體" panose="03000509000000000000" pitchFamily="65" charset="-120"/>
              </a:rPr>
              <a:t>60%</a:t>
            </a:r>
            <a:endParaRPr lang="zh-TW" altLang="en-US" sz="2800" dirty="0">
              <a:latin typeface="Arial" panose="020B0604020202020204" pitchFamily="34" charset="0"/>
              <a:ea typeface="標楷體" panose="03000509000000000000" pitchFamily="65" charset="-120"/>
            </a:endParaRPr>
          </a:p>
        </p:txBody>
      </p:sp>
      <p:sp>
        <p:nvSpPr>
          <p:cNvPr id="17" name="文字方塊 16"/>
          <p:cNvSpPr txBox="1"/>
          <p:nvPr/>
        </p:nvSpPr>
        <p:spPr>
          <a:xfrm>
            <a:off x="2425295" y="2581275"/>
            <a:ext cx="1620957" cy="954107"/>
          </a:xfrm>
          <a:prstGeom prst="rect">
            <a:avLst/>
          </a:prstGeom>
          <a:noFill/>
        </p:spPr>
        <p:txBody>
          <a:bodyPr wrap="none" rtlCol="0">
            <a:spAutoFit/>
          </a:bodyPr>
          <a:lstStyle/>
          <a:p>
            <a:pPr algn="ctr"/>
            <a:r>
              <a:rPr lang="zh-TW" altLang="en-US" sz="2800" dirty="0" smtClean="0">
                <a:solidFill>
                  <a:schemeClr val="bg1"/>
                </a:solidFill>
                <a:latin typeface="Arial" panose="020B0604020202020204" pitchFamily="34" charset="0"/>
                <a:ea typeface="標楷體" panose="03000509000000000000" pitchFamily="65" charset="-120"/>
              </a:rPr>
              <a:t>相同細菌</a:t>
            </a:r>
            <a:endParaRPr lang="en-US" altLang="zh-TW" sz="2800" dirty="0" smtClean="0">
              <a:solidFill>
                <a:schemeClr val="bg1"/>
              </a:solidFill>
              <a:latin typeface="Arial" panose="020B0604020202020204" pitchFamily="34" charset="0"/>
              <a:ea typeface="標楷體" panose="03000509000000000000" pitchFamily="65" charset="-120"/>
            </a:endParaRPr>
          </a:p>
          <a:p>
            <a:pPr algn="ctr"/>
            <a:r>
              <a:rPr lang="en-US" altLang="zh-TW" sz="2800" dirty="0">
                <a:solidFill>
                  <a:schemeClr val="bg1"/>
                </a:solidFill>
                <a:latin typeface="Arial" panose="020B0604020202020204" pitchFamily="34" charset="0"/>
                <a:ea typeface="標楷體" panose="03000509000000000000" pitchFamily="65" charset="-120"/>
              </a:rPr>
              <a:t>4</a:t>
            </a:r>
            <a:r>
              <a:rPr lang="en-US" altLang="zh-TW" sz="2800" dirty="0" smtClean="0">
                <a:solidFill>
                  <a:schemeClr val="bg1"/>
                </a:solidFill>
                <a:latin typeface="Arial" panose="020B0604020202020204" pitchFamily="34" charset="0"/>
                <a:ea typeface="標楷體" panose="03000509000000000000" pitchFamily="65" charset="-120"/>
              </a:rPr>
              <a:t>0%</a:t>
            </a:r>
            <a:endParaRPr lang="zh-TW" altLang="en-US" sz="2800" dirty="0">
              <a:solidFill>
                <a:schemeClr val="bg1"/>
              </a:solidFill>
              <a:latin typeface="Arial" panose="020B0604020202020204" pitchFamily="34" charset="0"/>
              <a:ea typeface="標楷體" panose="03000509000000000000" pitchFamily="65" charset="-120"/>
            </a:endParaRPr>
          </a:p>
        </p:txBody>
      </p:sp>
      <p:sp>
        <p:nvSpPr>
          <p:cNvPr id="18" name="文字方塊 17"/>
          <p:cNvSpPr txBox="1"/>
          <p:nvPr/>
        </p:nvSpPr>
        <p:spPr>
          <a:xfrm>
            <a:off x="5469021" y="3065898"/>
            <a:ext cx="1023037" cy="954107"/>
          </a:xfrm>
          <a:prstGeom prst="rect">
            <a:avLst/>
          </a:prstGeom>
          <a:noFill/>
        </p:spPr>
        <p:txBody>
          <a:bodyPr wrap="none" rtlCol="0">
            <a:spAutoFit/>
          </a:bodyPr>
          <a:lstStyle/>
          <a:p>
            <a:pPr algn="ctr"/>
            <a:r>
              <a:rPr lang="en-US" altLang="zh-TW" sz="2800" dirty="0" err="1" smtClean="0">
                <a:solidFill>
                  <a:schemeClr val="bg1"/>
                </a:solidFill>
                <a:effectLst>
                  <a:outerShdw blurRad="38100" dist="38100" dir="2700000" algn="tl">
                    <a:srgbClr val="000000">
                      <a:alpha val="43137"/>
                    </a:srgbClr>
                  </a:outerShdw>
                </a:effectLst>
                <a:latin typeface="Arial" panose="020B0604020202020204" pitchFamily="34" charset="0"/>
                <a:ea typeface="標楷體" panose="03000509000000000000" pitchFamily="65" charset="-120"/>
              </a:rPr>
              <a:t>NTHi</a:t>
            </a:r>
            <a:endParaRPr lang="en-US" altLang="zh-TW" sz="2800" dirty="0" smtClean="0">
              <a:solidFill>
                <a:schemeClr val="bg1"/>
              </a:solidFill>
              <a:effectLst>
                <a:outerShdw blurRad="38100" dist="38100" dir="2700000" algn="tl">
                  <a:srgbClr val="000000">
                    <a:alpha val="43137"/>
                  </a:srgbClr>
                </a:outerShdw>
              </a:effectLst>
              <a:latin typeface="Arial" panose="020B0604020202020204" pitchFamily="34" charset="0"/>
              <a:ea typeface="標楷體" panose="03000509000000000000" pitchFamily="65" charset="-120"/>
            </a:endParaRPr>
          </a:p>
          <a:p>
            <a:pPr algn="ctr"/>
            <a:r>
              <a:rPr lang="en-US" altLang="zh-TW" sz="2800" dirty="0" smtClean="0">
                <a:solidFill>
                  <a:schemeClr val="bg1"/>
                </a:solidFill>
                <a:effectLst>
                  <a:outerShdw blurRad="38100" dist="38100" dir="2700000" algn="tl">
                    <a:srgbClr val="000000">
                      <a:alpha val="43137"/>
                    </a:srgbClr>
                  </a:outerShdw>
                </a:effectLst>
                <a:latin typeface="Arial" panose="020B0604020202020204" pitchFamily="34" charset="0"/>
                <a:ea typeface="標楷體" panose="03000509000000000000" pitchFamily="65" charset="-120"/>
              </a:rPr>
              <a:t>77%</a:t>
            </a:r>
            <a:endParaRPr lang="zh-TW" altLang="en-US" sz="2800" dirty="0">
              <a:solidFill>
                <a:schemeClr val="bg1"/>
              </a:solidFill>
              <a:effectLst>
                <a:outerShdw blurRad="38100" dist="38100" dir="2700000" algn="tl">
                  <a:srgbClr val="000000">
                    <a:alpha val="43137"/>
                  </a:srgbClr>
                </a:outerShdw>
              </a:effectLst>
              <a:latin typeface="Arial" panose="020B0604020202020204" pitchFamily="34" charset="0"/>
              <a:ea typeface="標楷體" panose="03000509000000000000" pitchFamily="65" charset="-120"/>
            </a:endParaRPr>
          </a:p>
        </p:txBody>
      </p:sp>
      <p:sp>
        <p:nvSpPr>
          <p:cNvPr id="19" name="文字方塊 18"/>
          <p:cNvSpPr txBox="1"/>
          <p:nvPr/>
        </p:nvSpPr>
        <p:spPr>
          <a:xfrm>
            <a:off x="6732240" y="2111790"/>
            <a:ext cx="801823" cy="830997"/>
          </a:xfrm>
          <a:prstGeom prst="rect">
            <a:avLst/>
          </a:prstGeom>
          <a:noFill/>
        </p:spPr>
        <p:txBody>
          <a:bodyPr wrap="none" rtlCol="0">
            <a:spAutoFit/>
          </a:bodyPr>
          <a:lstStyle/>
          <a:p>
            <a:pPr algn="ctr"/>
            <a:r>
              <a:rPr lang="en-US" altLang="zh-TW" sz="2400" dirty="0" err="1" smtClean="0">
                <a:effectLst>
                  <a:outerShdw blurRad="38100" dist="38100" dir="2700000" algn="tl">
                    <a:srgbClr val="000000">
                      <a:alpha val="43137"/>
                    </a:srgbClr>
                  </a:outerShdw>
                </a:effectLst>
                <a:latin typeface="Arial" panose="020B0604020202020204" pitchFamily="34" charset="0"/>
                <a:ea typeface="標楷體" panose="03000509000000000000" pitchFamily="65" charset="-120"/>
              </a:rPr>
              <a:t>Spn</a:t>
            </a:r>
            <a:endParaRPr lang="en-US" altLang="zh-TW" sz="2400" dirty="0" smtClean="0">
              <a:effectLst>
                <a:outerShdw blurRad="38100" dist="38100" dir="2700000" algn="tl">
                  <a:srgbClr val="000000">
                    <a:alpha val="43137"/>
                  </a:srgbClr>
                </a:outerShdw>
              </a:effectLst>
              <a:latin typeface="Arial" panose="020B0604020202020204" pitchFamily="34" charset="0"/>
              <a:ea typeface="標楷體" panose="03000509000000000000" pitchFamily="65" charset="-120"/>
            </a:endParaRPr>
          </a:p>
          <a:p>
            <a:pPr algn="ctr"/>
            <a:r>
              <a:rPr lang="en-US" altLang="zh-TW" sz="2400" dirty="0" smtClean="0">
                <a:effectLst>
                  <a:outerShdw blurRad="38100" dist="38100" dir="2700000" algn="tl">
                    <a:srgbClr val="000000">
                      <a:alpha val="43137"/>
                    </a:srgbClr>
                  </a:outerShdw>
                </a:effectLst>
                <a:latin typeface="Arial" panose="020B0604020202020204" pitchFamily="34" charset="0"/>
                <a:ea typeface="標楷體" panose="03000509000000000000" pitchFamily="65" charset="-120"/>
              </a:rPr>
              <a:t>23%</a:t>
            </a:r>
            <a:endParaRPr lang="zh-TW" altLang="en-US" sz="2400" dirty="0">
              <a:effectLst>
                <a:outerShdw blurRad="38100" dist="38100" dir="2700000" algn="tl">
                  <a:srgbClr val="000000">
                    <a:alpha val="43137"/>
                  </a:srgbClr>
                </a:outerShdw>
              </a:effectLst>
              <a:latin typeface="Arial" panose="020B0604020202020204" pitchFamily="34" charset="0"/>
              <a:ea typeface="標楷體" panose="03000509000000000000" pitchFamily="65" charset="-120"/>
            </a:endParaRPr>
          </a:p>
        </p:txBody>
      </p:sp>
      <p:cxnSp>
        <p:nvCxnSpPr>
          <p:cNvPr id="6" name="直線單箭頭接點 5"/>
          <p:cNvCxnSpPr/>
          <p:nvPr/>
        </p:nvCxnSpPr>
        <p:spPr bwMode="auto">
          <a:xfrm>
            <a:off x="3848064" y="3284984"/>
            <a:ext cx="1588032" cy="0"/>
          </a:xfrm>
          <a:prstGeom prst="straightConnector1">
            <a:avLst/>
          </a:prstGeom>
          <a:solidFill>
            <a:schemeClr val="accent1"/>
          </a:solidFill>
          <a:ln w="76200" cap="flat" cmpd="sng" algn="ctr">
            <a:solidFill>
              <a:srgbClr val="FFFF00"/>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Tree>
    <p:extLst>
      <p:ext uri="{BB962C8B-B14F-4D97-AF65-F5344CB8AC3E}">
        <p14:creationId xmlns:p14="http://schemas.microsoft.com/office/powerpoint/2010/main" val="1156183317"/>
      </p:ext>
    </p:extLst>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7938" name="Rectangle 2"/>
          <p:cNvSpPr>
            <a:spLocks noGrp="1" noChangeArrowheads="1"/>
          </p:cNvSpPr>
          <p:nvPr>
            <p:ph type="title"/>
          </p:nvPr>
        </p:nvSpPr>
        <p:spPr>
          <a:xfrm>
            <a:off x="539750" y="260350"/>
            <a:ext cx="8062913" cy="1150938"/>
          </a:xfrm>
        </p:spPr>
        <p:txBody>
          <a:bodyPr/>
          <a:lstStyle/>
          <a:p>
            <a:pPr eaLnBrk="1" hangingPunct="1">
              <a:defRPr/>
            </a:pPr>
            <a:r>
              <a:rPr lang="en-US" altLang="zh-TW" sz="3000" smtClean="0"/>
              <a:t>Global variation in ampicillin resistance of </a:t>
            </a:r>
            <a:r>
              <a:rPr lang="en-US" altLang="zh-TW" sz="3000" i="1" smtClean="0"/>
              <a:t>H. influenzae</a:t>
            </a:r>
            <a:br>
              <a:rPr lang="en-US" altLang="zh-TW" sz="3000" i="1" smtClean="0"/>
            </a:br>
            <a:r>
              <a:rPr lang="en-US" altLang="zh-TW" sz="2600" smtClean="0">
                <a:solidFill>
                  <a:schemeClr val="bg1"/>
                </a:solidFill>
              </a:rPr>
              <a:t>2001-2004</a:t>
            </a:r>
            <a:endParaRPr lang="en-US" altLang="zh-TW" sz="2200" smtClean="0">
              <a:solidFill>
                <a:schemeClr val="bg1"/>
              </a:solidFill>
            </a:endParaRPr>
          </a:p>
        </p:txBody>
      </p:sp>
      <p:graphicFrame>
        <p:nvGraphicFramePr>
          <p:cNvPr id="6146" name="Object 3"/>
          <p:cNvGraphicFramePr>
            <a:graphicFrameLocks noChangeAspect="1"/>
          </p:cNvGraphicFramePr>
          <p:nvPr/>
        </p:nvGraphicFramePr>
        <p:xfrm>
          <a:off x="611188" y="1989138"/>
          <a:ext cx="8137525" cy="4292600"/>
        </p:xfrm>
        <a:graphic>
          <a:graphicData uri="http://schemas.openxmlformats.org/presentationml/2006/ole">
            <mc:AlternateContent xmlns:mc="http://schemas.openxmlformats.org/markup-compatibility/2006">
              <mc:Choice xmlns:v="urn:schemas-microsoft-com:vml" Requires="v">
                <p:oleObj spid="_x0000_s46092" name="圖表" r:id="rId4" imgW="7800872" imgH="3962543" progId="MSGraph.Chart.8">
                  <p:embed followColorScheme="full"/>
                </p:oleObj>
              </mc:Choice>
              <mc:Fallback>
                <p:oleObj name="圖表" r:id="rId4" imgW="7800872" imgH="3962543" progId="MSGraph.Chart.8">
                  <p:embed followColorScheme="full"/>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11188" y="1989138"/>
                        <a:ext cx="8137525" cy="42926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67940" name="Text Box 4"/>
          <p:cNvSpPr txBox="1">
            <a:spLocks noChangeArrowheads="1"/>
          </p:cNvSpPr>
          <p:nvPr/>
        </p:nvSpPr>
        <p:spPr bwMode="auto">
          <a:xfrm>
            <a:off x="468313" y="1700213"/>
            <a:ext cx="2049462" cy="457200"/>
          </a:xfrm>
          <a:prstGeom prst="rect">
            <a:avLst/>
          </a:prstGeom>
          <a:noFill/>
          <a:ln w="12700">
            <a:noFill/>
            <a:miter lim="800000"/>
            <a:headEnd/>
            <a:tailEnd/>
          </a:ln>
          <a:effectLst/>
        </p:spPr>
        <p:txBody>
          <a:bodyPr wrap="none">
            <a:spAutoFit/>
          </a:bodyPr>
          <a:lstStyle/>
          <a:p>
            <a:pPr eaLnBrk="0" hangingPunct="0">
              <a:defRPr/>
            </a:pPr>
            <a:r>
              <a:rPr lang="en-US" altLang="zh-TW" sz="2400" b="1">
                <a:solidFill>
                  <a:srgbClr val="FAFD00"/>
                </a:solidFill>
                <a:effectLst>
                  <a:outerShdw blurRad="38100" dist="38100" dir="2700000" algn="tl">
                    <a:srgbClr val="000000"/>
                  </a:outerShdw>
                </a:effectLst>
                <a:ea typeface="標楷體" pitchFamily="65" charset="-120"/>
              </a:rPr>
              <a:t>% resistance</a:t>
            </a:r>
          </a:p>
        </p:txBody>
      </p:sp>
      <p:sp>
        <p:nvSpPr>
          <p:cNvPr id="167941" name="Text Box 5"/>
          <p:cNvSpPr txBox="1">
            <a:spLocks noChangeArrowheads="1"/>
          </p:cNvSpPr>
          <p:nvPr/>
        </p:nvSpPr>
        <p:spPr bwMode="auto">
          <a:xfrm>
            <a:off x="3924300" y="6021388"/>
            <a:ext cx="863600" cy="457200"/>
          </a:xfrm>
          <a:prstGeom prst="rect">
            <a:avLst/>
          </a:prstGeom>
          <a:noFill/>
          <a:ln w="12700">
            <a:noFill/>
            <a:miter lim="800000"/>
            <a:headEnd/>
            <a:tailEnd/>
          </a:ln>
          <a:effectLst/>
        </p:spPr>
        <p:txBody>
          <a:bodyPr wrap="none">
            <a:spAutoFit/>
          </a:bodyPr>
          <a:lstStyle/>
          <a:p>
            <a:pPr eaLnBrk="0" hangingPunct="0">
              <a:defRPr/>
            </a:pPr>
            <a:r>
              <a:rPr lang="en-US" altLang="zh-TW" sz="2400" b="1">
                <a:solidFill>
                  <a:srgbClr val="FAFD00"/>
                </a:solidFill>
                <a:effectLst>
                  <a:outerShdw blurRad="38100" dist="38100" dir="2700000" algn="tl">
                    <a:srgbClr val="000000"/>
                  </a:outerShdw>
                </a:effectLst>
                <a:ea typeface="標楷體" pitchFamily="65" charset="-120"/>
              </a:rPr>
              <a:t>Area</a:t>
            </a:r>
          </a:p>
        </p:txBody>
      </p:sp>
      <p:sp>
        <p:nvSpPr>
          <p:cNvPr id="167942" name="Rectangle 6"/>
          <p:cNvSpPr>
            <a:spLocks noChangeArrowheads="1"/>
          </p:cNvSpPr>
          <p:nvPr/>
        </p:nvSpPr>
        <p:spPr bwMode="auto">
          <a:xfrm>
            <a:off x="1042988" y="6491288"/>
            <a:ext cx="4895850" cy="366712"/>
          </a:xfrm>
          <a:prstGeom prst="rect">
            <a:avLst/>
          </a:prstGeom>
          <a:noFill/>
          <a:ln w="9525">
            <a:noFill/>
            <a:miter lim="800000"/>
            <a:headEnd/>
            <a:tailEnd/>
          </a:ln>
          <a:effectLst/>
        </p:spPr>
        <p:txBody>
          <a:bodyPr wrap="none" anchor="ctr">
            <a:spAutoFit/>
          </a:bodyPr>
          <a:lstStyle/>
          <a:p>
            <a:pPr>
              <a:defRPr/>
            </a:pPr>
            <a:r>
              <a:rPr lang="en-US" altLang="zh-TW">
                <a:solidFill>
                  <a:srgbClr val="66FF33"/>
                </a:solidFill>
                <a:effectLst>
                  <a:outerShdw blurRad="38100" dist="38100" dir="2700000" algn="tl">
                    <a:srgbClr val="000000"/>
                  </a:outerShdw>
                </a:effectLst>
                <a:latin typeface="Times New Roman" pitchFamily="18" charset="0"/>
              </a:rPr>
              <a:t>Rennie RP. Clin Infect Dis 2005;41(Suppl 4):S234.</a:t>
            </a:r>
          </a:p>
        </p:txBody>
      </p:sp>
    </p:spTree>
    <p:extLst>
      <p:ext uri="{BB962C8B-B14F-4D97-AF65-F5344CB8AC3E}">
        <p14:creationId xmlns:p14="http://schemas.microsoft.com/office/powerpoint/2010/main" val="740566173"/>
      </p:ext>
    </p:extLst>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2434" name="Rectangle 2"/>
          <p:cNvSpPr>
            <a:spLocks noGrp="1" noChangeArrowheads="1"/>
          </p:cNvSpPr>
          <p:nvPr>
            <p:ph type="title"/>
          </p:nvPr>
        </p:nvSpPr>
        <p:spPr>
          <a:xfrm>
            <a:off x="395536" y="260648"/>
            <a:ext cx="8640960" cy="720080"/>
          </a:xfrm>
        </p:spPr>
        <p:txBody>
          <a:bodyPr/>
          <a:lstStyle/>
          <a:p>
            <a:pPr lvl="1"/>
            <a:r>
              <a:rPr lang="zh-TW" altLang="en-US" sz="2800" dirty="0"/>
              <a:t>台灣嗜血桿菌的抗藥性逐年增加</a:t>
            </a:r>
            <a:br>
              <a:rPr lang="zh-TW" altLang="en-US" sz="2800" dirty="0"/>
            </a:br>
            <a:r>
              <a:rPr lang="en-US" altLang="zh-TW" sz="2400" dirty="0">
                <a:solidFill>
                  <a:schemeClr val="bg1"/>
                </a:solidFill>
              </a:rPr>
              <a:t>Age &lt; 5 </a:t>
            </a:r>
            <a:r>
              <a:rPr lang="en-US" altLang="zh-TW" sz="2400" dirty="0" err="1">
                <a:solidFill>
                  <a:schemeClr val="bg1"/>
                </a:solidFill>
              </a:rPr>
              <a:t>yrs</a:t>
            </a:r>
            <a:r>
              <a:rPr lang="en-US" altLang="zh-TW" sz="2400" dirty="0">
                <a:solidFill>
                  <a:schemeClr val="bg1"/>
                </a:solidFill>
              </a:rPr>
              <a:t>, Tri-Service General Hospital, Taiwan, 2003</a:t>
            </a:r>
          </a:p>
        </p:txBody>
      </p:sp>
      <p:graphicFrame>
        <p:nvGraphicFramePr>
          <p:cNvPr id="2" name="Object 7"/>
          <p:cNvGraphicFramePr>
            <a:graphicFrameLocks/>
          </p:cNvGraphicFramePr>
          <p:nvPr>
            <p:extLst>
              <p:ext uri="{D42A27DB-BD31-4B8C-83A1-F6EECF244321}">
                <p14:modId xmlns:p14="http://schemas.microsoft.com/office/powerpoint/2010/main" val="2904530810"/>
              </p:ext>
            </p:extLst>
          </p:nvPr>
        </p:nvGraphicFramePr>
        <p:xfrm>
          <a:off x="520424" y="1310326"/>
          <a:ext cx="8391184" cy="4869067"/>
        </p:xfrm>
        <a:graphic>
          <a:graphicData uri="http://schemas.openxmlformats.org/drawingml/2006/chart">
            <c:chart xmlns:c="http://schemas.openxmlformats.org/drawingml/2006/chart" xmlns:r="http://schemas.openxmlformats.org/officeDocument/2006/relationships" r:id="rId3"/>
          </a:graphicData>
        </a:graphic>
      </p:graphicFrame>
      <p:sp>
        <p:nvSpPr>
          <p:cNvPr id="402440" name="Text Box 8"/>
          <p:cNvSpPr txBox="1">
            <a:spLocks noChangeArrowheads="1"/>
          </p:cNvSpPr>
          <p:nvPr/>
        </p:nvSpPr>
        <p:spPr bwMode="auto">
          <a:xfrm>
            <a:off x="6732240" y="5157192"/>
            <a:ext cx="1707519"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kumimoji="1" sz="2400">
                <a:solidFill>
                  <a:schemeClr val="tx1"/>
                </a:solidFill>
                <a:latin typeface="Times New Roman" panose="02020603050405020304" pitchFamily="18" charset="0"/>
                <a:ea typeface="標楷體" panose="03000509000000000000" pitchFamily="65" charset="-120"/>
              </a:defRPr>
            </a:lvl1pPr>
            <a:lvl2pPr marL="571500">
              <a:defRPr kumimoji="1" sz="2400">
                <a:solidFill>
                  <a:schemeClr val="tx1"/>
                </a:solidFill>
                <a:latin typeface="Times New Roman" panose="02020603050405020304" pitchFamily="18" charset="0"/>
                <a:ea typeface="標楷體" panose="03000509000000000000" pitchFamily="65" charset="-120"/>
              </a:defRPr>
            </a:lvl2pPr>
            <a:lvl3pPr marL="1143000">
              <a:defRPr kumimoji="1" sz="2400">
                <a:solidFill>
                  <a:schemeClr val="tx1"/>
                </a:solidFill>
                <a:latin typeface="Times New Roman" panose="02020603050405020304" pitchFamily="18" charset="0"/>
                <a:ea typeface="標楷體" panose="03000509000000000000" pitchFamily="65" charset="-120"/>
              </a:defRPr>
            </a:lvl3pPr>
            <a:lvl4pPr marL="1714500">
              <a:defRPr kumimoji="1" sz="2400">
                <a:solidFill>
                  <a:schemeClr val="tx1"/>
                </a:solidFill>
                <a:latin typeface="Times New Roman" panose="02020603050405020304" pitchFamily="18" charset="0"/>
                <a:ea typeface="標楷體" panose="03000509000000000000" pitchFamily="65" charset="-120"/>
              </a:defRPr>
            </a:lvl4pPr>
            <a:lvl5pPr marL="2286000">
              <a:defRPr kumimoji="1" sz="2400">
                <a:solidFill>
                  <a:schemeClr val="tx1"/>
                </a:solidFill>
                <a:latin typeface="Times New Roman" panose="02020603050405020304" pitchFamily="18" charset="0"/>
                <a:ea typeface="標楷體" panose="03000509000000000000" pitchFamily="65" charset="-120"/>
              </a:defRPr>
            </a:lvl5pPr>
            <a:lvl6pPr marL="2743200" fontAlgn="base">
              <a:spcBef>
                <a:spcPct val="0"/>
              </a:spcBef>
              <a:spcAft>
                <a:spcPct val="0"/>
              </a:spcAft>
              <a:defRPr kumimoji="1" sz="2400">
                <a:solidFill>
                  <a:schemeClr val="tx1"/>
                </a:solidFill>
                <a:latin typeface="Times New Roman" panose="02020603050405020304" pitchFamily="18" charset="0"/>
                <a:ea typeface="標楷體" panose="03000509000000000000" pitchFamily="65" charset="-120"/>
              </a:defRPr>
            </a:lvl6pPr>
            <a:lvl7pPr marL="3200400" fontAlgn="base">
              <a:spcBef>
                <a:spcPct val="0"/>
              </a:spcBef>
              <a:spcAft>
                <a:spcPct val="0"/>
              </a:spcAft>
              <a:defRPr kumimoji="1" sz="2400">
                <a:solidFill>
                  <a:schemeClr val="tx1"/>
                </a:solidFill>
                <a:latin typeface="Times New Roman" panose="02020603050405020304" pitchFamily="18" charset="0"/>
                <a:ea typeface="標楷體" panose="03000509000000000000" pitchFamily="65" charset="-120"/>
              </a:defRPr>
            </a:lvl7pPr>
            <a:lvl8pPr marL="3657600" fontAlgn="base">
              <a:spcBef>
                <a:spcPct val="0"/>
              </a:spcBef>
              <a:spcAft>
                <a:spcPct val="0"/>
              </a:spcAft>
              <a:defRPr kumimoji="1" sz="2400">
                <a:solidFill>
                  <a:schemeClr val="tx1"/>
                </a:solidFill>
                <a:latin typeface="Times New Roman" panose="02020603050405020304" pitchFamily="18" charset="0"/>
                <a:ea typeface="標楷體" panose="03000509000000000000" pitchFamily="65" charset="-120"/>
              </a:defRPr>
            </a:lvl8pPr>
            <a:lvl9pPr marL="4114800" fontAlgn="base">
              <a:spcBef>
                <a:spcPct val="0"/>
              </a:spcBef>
              <a:spcAft>
                <a:spcPct val="0"/>
              </a:spcAft>
              <a:defRPr kumimoji="1" sz="2400">
                <a:solidFill>
                  <a:schemeClr val="tx1"/>
                </a:solidFill>
                <a:latin typeface="Times New Roman" panose="02020603050405020304" pitchFamily="18" charset="0"/>
                <a:ea typeface="標楷體" panose="03000509000000000000" pitchFamily="65" charset="-120"/>
              </a:defRPr>
            </a:lvl9pPr>
          </a:lstStyle>
          <a:p>
            <a:r>
              <a:rPr kumimoji="0" lang="en-US" altLang="zh-TW" dirty="0" smtClean="0">
                <a:solidFill>
                  <a:srgbClr val="FFFF00"/>
                </a:solidFill>
                <a:effectLst>
                  <a:outerShdw blurRad="38100" dist="38100" dir="2700000" algn="tl">
                    <a:srgbClr val="000000">
                      <a:alpha val="43137"/>
                    </a:srgbClr>
                  </a:outerShdw>
                </a:effectLst>
                <a:latin typeface="Arial" panose="020B0604020202020204" pitchFamily="34" charset="0"/>
                <a:ea typeface="新細明體" panose="02020500000000000000" pitchFamily="18" charset="-120"/>
              </a:rPr>
              <a:t>% resistant</a:t>
            </a:r>
            <a:endParaRPr kumimoji="0" lang="en-US" altLang="zh-TW" dirty="0">
              <a:solidFill>
                <a:srgbClr val="FFFF00"/>
              </a:solidFill>
              <a:effectLst>
                <a:outerShdw blurRad="38100" dist="38100" dir="2700000" algn="tl">
                  <a:srgbClr val="000000">
                    <a:alpha val="43137"/>
                  </a:srgbClr>
                </a:outerShdw>
              </a:effectLst>
              <a:latin typeface="Arial" panose="020B0604020202020204" pitchFamily="34" charset="0"/>
              <a:ea typeface="新細明體" panose="02020500000000000000" pitchFamily="18" charset="-120"/>
            </a:endParaRPr>
          </a:p>
        </p:txBody>
      </p:sp>
      <p:sp>
        <p:nvSpPr>
          <p:cNvPr id="7" name="Rectangle 6"/>
          <p:cNvSpPr>
            <a:spLocks noChangeArrowheads="1"/>
          </p:cNvSpPr>
          <p:nvPr/>
        </p:nvSpPr>
        <p:spPr bwMode="auto">
          <a:xfrm>
            <a:off x="899592" y="6508991"/>
            <a:ext cx="4395370"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eaLnBrk="1" hangingPunct="1">
              <a:defRPr/>
            </a:pPr>
            <a:r>
              <a:rPr kumimoji="1" lang="nl-NL" altLang="zh-TW" sz="1600" b="0" dirty="0">
                <a:solidFill>
                  <a:srgbClr val="66FF33"/>
                </a:solidFill>
                <a:effectLst>
                  <a:outerShdw blurRad="38100" dist="38100" dir="2700000" algn="tl">
                    <a:srgbClr val="000000"/>
                  </a:outerShdw>
                </a:effectLst>
                <a:latin typeface="Times New Roman" panose="02020603050405020304" pitchFamily="18" charset="0"/>
                <a:ea typeface="標楷體" panose="03000509000000000000" pitchFamily="65" charset="-120"/>
              </a:rPr>
              <a:t>Wang SR. J Microbiol Immunol Infect 2008;41:32.</a:t>
            </a:r>
            <a:endParaRPr kumimoji="1" lang="en-US" altLang="zh-TW" sz="1600" b="0" dirty="0">
              <a:solidFill>
                <a:srgbClr val="66FF33"/>
              </a:solidFill>
              <a:effectLst>
                <a:outerShdw blurRad="38100" dist="38100" dir="2700000" algn="tl">
                  <a:srgbClr val="000000"/>
                </a:outerShdw>
              </a:effectLst>
              <a:latin typeface="Times New Roman" panose="02020603050405020304" pitchFamily="18" charset="0"/>
              <a:ea typeface="標楷體" panose="03000509000000000000" pitchFamily="65" charset="-120"/>
            </a:endParaRPr>
          </a:p>
        </p:txBody>
      </p:sp>
    </p:spTree>
    <p:extLst>
      <p:ext uri="{BB962C8B-B14F-4D97-AF65-F5344CB8AC3E}">
        <p14:creationId xmlns:p14="http://schemas.microsoft.com/office/powerpoint/2010/main" val="858816916"/>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826" name="Rectangle 2"/>
          <p:cNvSpPr>
            <a:spLocks noGrp="1" noChangeArrowheads="1"/>
          </p:cNvSpPr>
          <p:nvPr>
            <p:ph type="title"/>
          </p:nvPr>
        </p:nvSpPr>
        <p:spPr>
          <a:xfrm>
            <a:off x="468313" y="333375"/>
            <a:ext cx="8229600" cy="838200"/>
          </a:xfrm>
        </p:spPr>
        <p:txBody>
          <a:bodyPr/>
          <a:lstStyle/>
          <a:p>
            <a:pPr eaLnBrk="1" hangingPunct="1">
              <a:defRPr/>
            </a:pPr>
            <a:r>
              <a:rPr lang="en-US" altLang="zh-TW" sz="3000" smtClean="0"/>
              <a:t>Decreasing amoxicillin-clavulanate</a:t>
            </a:r>
            <a:br>
              <a:rPr lang="en-US" altLang="zh-TW" sz="3000" smtClean="0"/>
            </a:br>
            <a:r>
              <a:rPr lang="en-US" altLang="zh-TW" sz="3000" smtClean="0"/>
              <a:t>susceptibility of </a:t>
            </a:r>
            <a:r>
              <a:rPr lang="en-US" altLang="zh-TW" sz="3000" i="1" smtClean="0"/>
              <a:t>Haemophilus</a:t>
            </a:r>
            <a:br>
              <a:rPr lang="en-US" altLang="zh-TW" sz="3000" i="1" smtClean="0"/>
            </a:br>
            <a:r>
              <a:rPr lang="en-US" altLang="zh-TW" sz="3000" i="1" smtClean="0"/>
              <a:t>influenzae</a:t>
            </a:r>
            <a:r>
              <a:rPr lang="en-US" altLang="zh-TW" sz="3000" smtClean="0"/>
              <a:t>  </a:t>
            </a:r>
            <a:r>
              <a:rPr lang="en-US" altLang="zh-TW" sz="2600" smtClean="0">
                <a:solidFill>
                  <a:schemeClr val="bg1"/>
                </a:solidFill>
              </a:rPr>
              <a:t>2001-2009, NTUH</a:t>
            </a:r>
          </a:p>
        </p:txBody>
      </p:sp>
      <p:sp>
        <p:nvSpPr>
          <p:cNvPr id="205827" name="Rectangle 3"/>
          <p:cNvSpPr>
            <a:spLocks noChangeArrowheads="1"/>
          </p:cNvSpPr>
          <p:nvPr/>
        </p:nvSpPr>
        <p:spPr bwMode="auto">
          <a:xfrm>
            <a:off x="971550" y="6491288"/>
            <a:ext cx="3473450" cy="366712"/>
          </a:xfrm>
          <a:prstGeom prst="rect">
            <a:avLst/>
          </a:prstGeom>
          <a:noFill/>
          <a:ln w="12700">
            <a:noFill/>
            <a:miter lim="800000"/>
            <a:headEnd/>
            <a:tailEnd/>
          </a:ln>
          <a:effectLst/>
        </p:spPr>
        <p:txBody>
          <a:bodyPr wrap="none" anchor="ctr">
            <a:spAutoFit/>
          </a:bodyPr>
          <a:lstStyle/>
          <a:p>
            <a:pPr>
              <a:defRPr/>
            </a:pPr>
            <a:r>
              <a:rPr lang="en-US" altLang="zh-TW">
                <a:solidFill>
                  <a:srgbClr val="7FFF00"/>
                </a:solidFill>
                <a:effectLst>
                  <a:outerShdw blurRad="38100" dist="38100" dir="2700000" algn="tl">
                    <a:srgbClr val="000000"/>
                  </a:outerShdw>
                </a:effectLst>
                <a:latin typeface="Times New Roman" pitchFamily="18" charset="0"/>
              </a:rPr>
              <a:t>Chung KP. J Infect 2011;62(2):185.</a:t>
            </a:r>
          </a:p>
        </p:txBody>
      </p:sp>
      <p:pic>
        <p:nvPicPr>
          <p:cNvPr id="23556" name="Picture 4" descr="aa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58888" y="1484313"/>
            <a:ext cx="6924675" cy="4867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557" name="Text Box 5"/>
          <p:cNvSpPr txBox="1">
            <a:spLocks noChangeArrowheads="1"/>
          </p:cNvSpPr>
          <p:nvPr/>
        </p:nvSpPr>
        <p:spPr bwMode="auto">
          <a:xfrm>
            <a:off x="7451725" y="2852738"/>
            <a:ext cx="795338"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spAutoFit/>
          </a:bodyPr>
          <a:lstStyle>
            <a:lvl1pPr eaLnBrk="0" hangingPunct="0">
              <a:defRPr kumimoji="1">
                <a:solidFill>
                  <a:schemeClr val="tx1"/>
                </a:solidFill>
                <a:latin typeface="Arial" panose="020B0604020202020204" pitchFamily="34" charset="0"/>
                <a:ea typeface="新細明體" panose="02020500000000000000" pitchFamily="18" charset="-120"/>
              </a:defRPr>
            </a:lvl1pPr>
            <a:lvl2pPr marL="742950" indent="-285750" eaLnBrk="0" hangingPunct="0">
              <a:defRPr kumimoji="1">
                <a:solidFill>
                  <a:schemeClr val="tx1"/>
                </a:solidFill>
                <a:latin typeface="Arial" panose="020B0604020202020204" pitchFamily="34" charset="0"/>
                <a:ea typeface="新細明體" panose="02020500000000000000" pitchFamily="18" charset="-120"/>
              </a:defRPr>
            </a:lvl2pPr>
            <a:lvl3pPr marL="1143000" indent="-228600" eaLnBrk="0" hangingPunct="0">
              <a:defRPr kumimoji="1">
                <a:solidFill>
                  <a:schemeClr val="tx1"/>
                </a:solidFill>
                <a:latin typeface="Arial" panose="020B0604020202020204" pitchFamily="34" charset="0"/>
                <a:ea typeface="新細明體" panose="02020500000000000000" pitchFamily="18" charset="-120"/>
              </a:defRPr>
            </a:lvl3pPr>
            <a:lvl4pPr marL="1600200" indent="-228600" eaLnBrk="0" hangingPunct="0">
              <a:defRPr kumimoji="1">
                <a:solidFill>
                  <a:schemeClr val="tx1"/>
                </a:solidFill>
                <a:latin typeface="Arial" panose="020B0604020202020204" pitchFamily="34" charset="0"/>
                <a:ea typeface="新細明體" panose="02020500000000000000" pitchFamily="18" charset="-120"/>
              </a:defRPr>
            </a:lvl4pPr>
            <a:lvl5pPr marL="2057400" indent="-228600" eaLnBrk="0" hangingPunct="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r>
              <a:rPr kumimoji="0" lang="en-US" altLang="zh-TW" sz="2400" b="1">
                <a:solidFill>
                  <a:srgbClr val="FF0000"/>
                </a:solidFill>
              </a:rPr>
              <a:t>88%</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2434" name="Rectangle 2"/>
          <p:cNvSpPr>
            <a:spLocks noGrp="1" noChangeArrowheads="1"/>
          </p:cNvSpPr>
          <p:nvPr>
            <p:ph type="title"/>
          </p:nvPr>
        </p:nvSpPr>
        <p:spPr>
          <a:xfrm>
            <a:off x="395536" y="260648"/>
            <a:ext cx="8640960" cy="720080"/>
          </a:xfrm>
        </p:spPr>
        <p:txBody>
          <a:bodyPr/>
          <a:lstStyle/>
          <a:p>
            <a:pPr lvl="1"/>
            <a:r>
              <a:rPr lang="en-US" altLang="zh-TW" sz="2800" dirty="0" smtClean="0"/>
              <a:t>Antibiotic-resistant rate of group A streptococcus</a:t>
            </a:r>
            <a:br>
              <a:rPr lang="en-US" altLang="zh-TW" sz="2800" dirty="0" smtClean="0"/>
            </a:br>
            <a:r>
              <a:rPr lang="en-US" altLang="zh-TW" sz="2400" dirty="0" smtClean="0">
                <a:solidFill>
                  <a:schemeClr val="bg1"/>
                </a:solidFill>
              </a:rPr>
              <a:t>N=41</a:t>
            </a:r>
            <a:r>
              <a:rPr lang="en-US" altLang="zh-TW" sz="2400" dirty="0">
                <a:solidFill>
                  <a:schemeClr val="bg1"/>
                </a:solidFill>
              </a:rPr>
              <a:t>, </a:t>
            </a:r>
            <a:r>
              <a:rPr lang="en-US" altLang="zh-TW" sz="2400" dirty="0" smtClean="0">
                <a:solidFill>
                  <a:schemeClr val="bg1"/>
                </a:solidFill>
              </a:rPr>
              <a:t>NTUH, January-June </a:t>
            </a:r>
            <a:r>
              <a:rPr lang="en-US" altLang="zh-TW" sz="2400" dirty="0">
                <a:solidFill>
                  <a:schemeClr val="bg1"/>
                </a:solidFill>
              </a:rPr>
              <a:t>, 2015</a:t>
            </a:r>
          </a:p>
        </p:txBody>
      </p:sp>
      <p:graphicFrame>
        <p:nvGraphicFramePr>
          <p:cNvPr id="2" name="Object 7"/>
          <p:cNvGraphicFramePr>
            <a:graphicFrameLocks/>
          </p:cNvGraphicFramePr>
          <p:nvPr>
            <p:extLst>
              <p:ext uri="{D42A27DB-BD31-4B8C-83A1-F6EECF244321}">
                <p14:modId xmlns:p14="http://schemas.microsoft.com/office/powerpoint/2010/main" val="2974492524"/>
              </p:ext>
            </p:extLst>
          </p:nvPr>
        </p:nvGraphicFramePr>
        <p:xfrm>
          <a:off x="380325" y="1196752"/>
          <a:ext cx="8352928" cy="5082951"/>
        </p:xfrm>
        <a:graphic>
          <a:graphicData uri="http://schemas.openxmlformats.org/drawingml/2006/chart">
            <c:chart xmlns:c="http://schemas.openxmlformats.org/drawingml/2006/chart" xmlns:r="http://schemas.openxmlformats.org/officeDocument/2006/relationships" r:id="rId3"/>
          </a:graphicData>
        </a:graphic>
      </p:graphicFrame>
      <p:sp>
        <p:nvSpPr>
          <p:cNvPr id="402440" name="Text Box 8"/>
          <p:cNvSpPr txBox="1">
            <a:spLocks noChangeArrowheads="1"/>
          </p:cNvSpPr>
          <p:nvPr/>
        </p:nvSpPr>
        <p:spPr bwMode="auto">
          <a:xfrm>
            <a:off x="7236296" y="692696"/>
            <a:ext cx="1707519"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kumimoji="1" sz="2400">
                <a:solidFill>
                  <a:schemeClr val="tx1"/>
                </a:solidFill>
                <a:latin typeface="Times New Roman" panose="02020603050405020304" pitchFamily="18" charset="0"/>
                <a:ea typeface="標楷體" panose="03000509000000000000" pitchFamily="65" charset="-120"/>
              </a:defRPr>
            </a:lvl1pPr>
            <a:lvl2pPr marL="571500">
              <a:defRPr kumimoji="1" sz="2400">
                <a:solidFill>
                  <a:schemeClr val="tx1"/>
                </a:solidFill>
                <a:latin typeface="Times New Roman" panose="02020603050405020304" pitchFamily="18" charset="0"/>
                <a:ea typeface="標楷體" panose="03000509000000000000" pitchFamily="65" charset="-120"/>
              </a:defRPr>
            </a:lvl2pPr>
            <a:lvl3pPr marL="1143000">
              <a:defRPr kumimoji="1" sz="2400">
                <a:solidFill>
                  <a:schemeClr val="tx1"/>
                </a:solidFill>
                <a:latin typeface="Times New Roman" panose="02020603050405020304" pitchFamily="18" charset="0"/>
                <a:ea typeface="標楷體" panose="03000509000000000000" pitchFamily="65" charset="-120"/>
              </a:defRPr>
            </a:lvl3pPr>
            <a:lvl4pPr marL="1714500">
              <a:defRPr kumimoji="1" sz="2400">
                <a:solidFill>
                  <a:schemeClr val="tx1"/>
                </a:solidFill>
                <a:latin typeface="Times New Roman" panose="02020603050405020304" pitchFamily="18" charset="0"/>
                <a:ea typeface="標楷體" panose="03000509000000000000" pitchFamily="65" charset="-120"/>
              </a:defRPr>
            </a:lvl4pPr>
            <a:lvl5pPr marL="2286000">
              <a:defRPr kumimoji="1" sz="2400">
                <a:solidFill>
                  <a:schemeClr val="tx1"/>
                </a:solidFill>
                <a:latin typeface="Times New Roman" panose="02020603050405020304" pitchFamily="18" charset="0"/>
                <a:ea typeface="標楷體" panose="03000509000000000000" pitchFamily="65" charset="-120"/>
              </a:defRPr>
            </a:lvl5pPr>
            <a:lvl6pPr marL="2743200" fontAlgn="base">
              <a:spcBef>
                <a:spcPct val="0"/>
              </a:spcBef>
              <a:spcAft>
                <a:spcPct val="0"/>
              </a:spcAft>
              <a:defRPr kumimoji="1" sz="2400">
                <a:solidFill>
                  <a:schemeClr val="tx1"/>
                </a:solidFill>
                <a:latin typeface="Times New Roman" panose="02020603050405020304" pitchFamily="18" charset="0"/>
                <a:ea typeface="標楷體" panose="03000509000000000000" pitchFamily="65" charset="-120"/>
              </a:defRPr>
            </a:lvl6pPr>
            <a:lvl7pPr marL="3200400" fontAlgn="base">
              <a:spcBef>
                <a:spcPct val="0"/>
              </a:spcBef>
              <a:spcAft>
                <a:spcPct val="0"/>
              </a:spcAft>
              <a:defRPr kumimoji="1" sz="2400">
                <a:solidFill>
                  <a:schemeClr val="tx1"/>
                </a:solidFill>
                <a:latin typeface="Times New Roman" panose="02020603050405020304" pitchFamily="18" charset="0"/>
                <a:ea typeface="標楷體" panose="03000509000000000000" pitchFamily="65" charset="-120"/>
              </a:defRPr>
            </a:lvl7pPr>
            <a:lvl8pPr marL="3657600" fontAlgn="base">
              <a:spcBef>
                <a:spcPct val="0"/>
              </a:spcBef>
              <a:spcAft>
                <a:spcPct val="0"/>
              </a:spcAft>
              <a:defRPr kumimoji="1" sz="2400">
                <a:solidFill>
                  <a:schemeClr val="tx1"/>
                </a:solidFill>
                <a:latin typeface="Times New Roman" panose="02020603050405020304" pitchFamily="18" charset="0"/>
                <a:ea typeface="標楷體" panose="03000509000000000000" pitchFamily="65" charset="-120"/>
              </a:defRPr>
            </a:lvl8pPr>
            <a:lvl9pPr marL="4114800" fontAlgn="base">
              <a:spcBef>
                <a:spcPct val="0"/>
              </a:spcBef>
              <a:spcAft>
                <a:spcPct val="0"/>
              </a:spcAft>
              <a:defRPr kumimoji="1" sz="2400">
                <a:solidFill>
                  <a:schemeClr val="tx1"/>
                </a:solidFill>
                <a:latin typeface="Times New Roman" panose="02020603050405020304" pitchFamily="18" charset="0"/>
                <a:ea typeface="標楷體" panose="03000509000000000000" pitchFamily="65" charset="-120"/>
              </a:defRPr>
            </a:lvl9pPr>
          </a:lstStyle>
          <a:p>
            <a:r>
              <a:rPr kumimoji="0" lang="en-US" altLang="zh-TW" dirty="0" smtClean="0">
                <a:solidFill>
                  <a:srgbClr val="FFFF00"/>
                </a:solidFill>
                <a:effectLst>
                  <a:outerShdw blurRad="38100" dist="38100" dir="2700000" algn="tl">
                    <a:srgbClr val="000000">
                      <a:alpha val="43137"/>
                    </a:srgbClr>
                  </a:outerShdw>
                </a:effectLst>
                <a:latin typeface="Arial" panose="020B0604020202020204" pitchFamily="34" charset="0"/>
                <a:ea typeface="新細明體" panose="02020500000000000000" pitchFamily="18" charset="-120"/>
              </a:rPr>
              <a:t>% resistant</a:t>
            </a:r>
            <a:endParaRPr kumimoji="0" lang="en-US" altLang="zh-TW" dirty="0">
              <a:solidFill>
                <a:srgbClr val="FFFF00"/>
              </a:solidFill>
              <a:effectLst>
                <a:outerShdw blurRad="38100" dist="38100" dir="2700000" algn="tl">
                  <a:srgbClr val="000000">
                    <a:alpha val="43137"/>
                  </a:srgbClr>
                </a:outerShdw>
              </a:effectLst>
              <a:latin typeface="Arial" panose="020B0604020202020204" pitchFamily="34" charset="0"/>
              <a:ea typeface="新細明體" panose="02020500000000000000" pitchFamily="18" charset="-120"/>
            </a:endParaRPr>
          </a:p>
        </p:txBody>
      </p:sp>
      <p:sp>
        <p:nvSpPr>
          <p:cNvPr id="6" name="Text Box 4"/>
          <p:cNvSpPr txBox="1">
            <a:spLocks noChangeArrowheads="1"/>
          </p:cNvSpPr>
          <p:nvPr/>
        </p:nvSpPr>
        <p:spPr bwMode="auto">
          <a:xfrm>
            <a:off x="975157" y="6453336"/>
            <a:ext cx="8136396"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defTabSz="762000">
              <a:defRPr kumimoji="1" sz="2400">
                <a:solidFill>
                  <a:schemeClr val="tx1"/>
                </a:solidFill>
                <a:latin typeface="Times New Roman" panose="02020603050405020304" pitchFamily="18" charset="0"/>
                <a:ea typeface="標楷體" panose="03000509000000000000" pitchFamily="65" charset="-120"/>
              </a:defRPr>
            </a:lvl1pPr>
            <a:lvl2pPr marL="571500" defTabSz="762000">
              <a:defRPr kumimoji="1" sz="2400">
                <a:solidFill>
                  <a:schemeClr val="tx1"/>
                </a:solidFill>
                <a:latin typeface="Times New Roman" panose="02020603050405020304" pitchFamily="18" charset="0"/>
                <a:ea typeface="標楷體" panose="03000509000000000000" pitchFamily="65" charset="-120"/>
              </a:defRPr>
            </a:lvl2pPr>
            <a:lvl3pPr marL="1143000" defTabSz="762000">
              <a:defRPr kumimoji="1" sz="2400">
                <a:solidFill>
                  <a:schemeClr val="tx1"/>
                </a:solidFill>
                <a:latin typeface="Times New Roman" panose="02020603050405020304" pitchFamily="18" charset="0"/>
                <a:ea typeface="標楷體" panose="03000509000000000000" pitchFamily="65" charset="-120"/>
              </a:defRPr>
            </a:lvl3pPr>
            <a:lvl4pPr marL="1714500" defTabSz="762000">
              <a:defRPr kumimoji="1" sz="2400">
                <a:solidFill>
                  <a:schemeClr val="tx1"/>
                </a:solidFill>
                <a:latin typeface="Times New Roman" panose="02020603050405020304" pitchFamily="18" charset="0"/>
                <a:ea typeface="標楷體" panose="03000509000000000000" pitchFamily="65" charset="-120"/>
              </a:defRPr>
            </a:lvl4pPr>
            <a:lvl5pPr marL="2286000" defTabSz="762000">
              <a:defRPr kumimoji="1" sz="2400">
                <a:solidFill>
                  <a:schemeClr val="tx1"/>
                </a:solidFill>
                <a:latin typeface="Times New Roman" panose="02020603050405020304" pitchFamily="18" charset="0"/>
                <a:ea typeface="標楷體" panose="03000509000000000000" pitchFamily="65" charset="-120"/>
              </a:defRPr>
            </a:lvl5pPr>
            <a:lvl6pPr marL="2743200" defTabSz="762000" fontAlgn="base">
              <a:spcBef>
                <a:spcPct val="0"/>
              </a:spcBef>
              <a:spcAft>
                <a:spcPct val="0"/>
              </a:spcAft>
              <a:defRPr kumimoji="1" sz="2400">
                <a:solidFill>
                  <a:schemeClr val="tx1"/>
                </a:solidFill>
                <a:latin typeface="Times New Roman" panose="02020603050405020304" pitchFamily="18" charset="0"/>
                <a:ea typeface="標楷體" panose="03000509000000000000" pitchFamily="65" charset="-120"/>
              </a:defRPr>
            </a:lvl6pPr>
            <a:lvl7pPr marL="3200400" defTabSz="762000" fontAlgn="base">
              <a:spcBef>
                <a:spcPct val="0"/>
              </a:spcBef>
              <a:spcAft>
                <a:spcPct val="0"/>
              </a:spcAft>
              <a:defRPr kumimoji="1" sz="2400">
                <a:solidFill>
                  <a:schemeClr val="tx1"/>
                </a:solidFill>
                <a:latin typeface="Times New Roman" panose="02020603050405020304" pitchFamily="18" charset="0"/>
                <a:ea typeface="標楷體" panose="03000509000000000000" pitchFamily="65" charset="-120"/>
              </a:defRPr>
            </a:lvl7pPr>
            <a:lvl8pPr marL="3657600" defTabSz="762000" fontAlgn="base">
              <a:spcBef>
                <a:spcPct val="0"/>
              </a:spcBef>
              <a:spcAft>
                <a:spcPct val="0"/>
              </a:spcAft>
              <a:defRPr kumimoji="1" sz="2400">
                <a:solidFill>
                  <a:schemeClr val="tx1"/>
                </a:solidFill>
                <a:latin typeface="Times New Roman" panose="02020603050405020304" pitchFamily="18" charset="0"/>
                <a:ea typeface="標楷體" panose="03000509000000000000" pitchFamily="65" charset="-120"/>
              </a:defRPr>
            </a:lvl8pPr>
            <a:lvl9pPr marL="4114800" defTabSz="762000" fontAlgn="base">
              <a:spcBef>
                <a:spcPct val="0"/>
              </a:spcBef>
              <a:spcAft>
                <a:spcPct val="0"/>
              </a:spcAft>
              <a:defRPr kumimoji="1" sz="2400">
                <a:solidFill>
                  <a:schemeClr val="tx1"/>
                </a:solidFill>
                <a:latin typeface="Times New Roman" panose="02020603050405020304" pitchFamily="18" charset="0"/>
                <a:ea typeface="標楷體" panose="03000509000000000000" pitchFamily="65" charset="-120"/>
              </a:defRPr>
            </a:lvl9pPr>
          </a:lstStyle>
          <a:p>
            <a:pPr eaLnBrk="1" hangingPunct="1">
              <a:tabLst>
                <a:tab pos="3495675" algn="l"/>
              </a:tabLst>
            </a:pPr>
            <a:r>
              <a:rPr lang="nn-NO" altLang="zh-TW" sz="1200" dirty="0">
                <a:solidFill>
                  <a:srgbClr val="7FFF00"/>
                </a:solidFill>
                <a:effectLst>
                  <a:outerShdw blurRad="38100" dist="38100" dir="2700000" algn="tl">
                    <a:srgbClr val="000000"/>
                  </a:outerShdw>
                </a:effectLst>
              </a:rPr>
              <a:t>Huang IF. J Pediatr Gastroenterol Nutr 2004;38(5):518.</a:t>
            </a:r>
            <a:endParaRPr lang="en-US" altLang="zh-TW" sz="1200" b="0" dirty="0">
              <a:solidFill>
                <a:srgbClr val="7FFF00"/>
              </a:solidFill>
              <a:effectLst>
                <a:outerShdw blurRad="38100" dist="38100" dir="2700000" algn="tl">
                  <a:srgbClr val="000000"/>
                </a:outerShdw>
              </a:effectLst>
            </a:endParaRPr>
          </a:p>
        </p:txBody>
      </p:sp>
      <p:sp>
        <p:nvSpPr>
          <p:cNvPr id="3" name="文字方塊 2"/>
          <p:cNvSpPr txBox="1"/>
          <p:nvPr/>
        </p:nvSpPr>
        <p:spPr>
          <a:xfrm>
            <a:off x="6428997" y="1455167"/>
            <a:ext cx="934871" cy="461665"/>
          </a:xfrm>
          <a:prstGeom prst="rect">
            <a:avLst/>
          </a:prstGeom>
          <a:noFill/>
        </p:spPr>
        <p:txBody>
          <a:bodyPr wrap="none" rtlCol="0">
            <a:spAutoFit/>
          </a:bodyPr>
          <a:lstStyle/>
          <a:p>
            <a:r>
              <a:rPr lang="en-US" altLang="zh-TW" sz="2400" b="1" dirty="0" smtClean="0">
                <a:solidFill>
                  <a:srgbClr val="FF0000"/>
                </a:solidFill>
                <a:effectLst>
                  <a:outerShdw blurRad="38100" dist="38100" dir="2700000" algn="tl">
                    <a:srgbClr val="000000">
                      <a:alpha val="43137"/>
                    </a:srgbClr>
                  </a:outerShdw>
                </a:effectLst>
              </a:rPr>
              <a:t>????</a:t>
            </a:r>
            <a:endParaRPr lang="zh-TW" altLang="en-US" sz="2400" b="1" dirty="0">
              <a:solidFill>
                <a:srgbClr val="FF0000"/>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2790412903"/>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9986" name="Rectangle 2"/>
          <p:cNvSpPr>
            <a:spLocks noGrp="1" noChangeArrowheads="1"/>
          </p:cNvSpPr>
          <p:nvPr>
            <p:ph type="title"/>
          </p:nvPr>
        </p:nvSpPr>
        <p:spPr>
          <a:xfrm>
            <a:off x="468313" y="188913"/>
            <a:ext cx="8062912" cy="1150937"/>
          </a:xfrm>
        </p:spPr>
        <p:txBody>
          <a:bodyPr/>
          <a:lstStyle/>
          <a:p>
            <a:pPr eaLnBrk="1" hangingPunct="1">
              <a:defRPr/>
            </a:pPr>
            <a:r>
              <a:rPr lang="en-US" altLang="zh-TW" sz="3000" dirty="0" smtClean="0"/>
              <a:t>Emergence of beta-lactamase-negative, ampicillin-resistant </a:t>
            </a:r>
            <a:r>
              <a:rPr lang="en-US" altLang="zh-TW" sz="3000" i="1" dirty="0" smtClean="0"/>
              <a:t>H. influenzae</a:t>
            </a:r>
            <a:endParaRPr lang="en-US" altLang="zh-TW" sz="2200" dirty="0" smtClean="0">
              <a:solidFill>
                <a:schemeClr val="bg1"/>
              </a:solidFill>
            </a:endParaRPr>
          </a:p>
        </p:txBody>
      </p:sp>
      <p:graphicFrame>
        <p:nvGraphicFramePr>
          <p:cNvPr id="7170" name="Object 3"/>
          <p:cNvGraphicFramePr>
            <a:graphicFrameLocks noChangeAspect="1"/>
          </p:cNvGraphicFramePr>
          <p:nvPr/>
        </p:nvGraphicFramePr>
        <p:xfrm>
          <a:off x="323850" y="1838325"/>
          <a:ext cx="8424863" cy="4443413"/>
        </p:xfrm>
        <a:graphic>
          <a:graphicData uri="http://schemas.openxmlformats.org/presentationml/2006/ole">
            <mc:AlternateContent xmlns:mc="http://schemas.openxmlformats.org/markup-compatibility/2006">
              <mc:Choice xmlns:v="urn:schemas-microsoft-com:vml" Requires="v">
                <p:oleObj spid="_x0000_s7316" name="圖表" r:id="rId4" imgW="7800872" imgH="3962543" progId="MSGraph.Chart.8">
                  <p:embed followColorScheme="full"/>
                </p:oleObj>
              </mc:Choice>
              <mc:Fallback>
                <p:oleObj name="圖表" r:id="rId4" imgW="7800872" imgH="3962543" progId="MSGraph.Chart.8">
                  <p:embed followColorScheme="full"/>
                  <p:pic>
                    <p:nvPicPr>
                      <p:cNvPr id="0" name="Object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23850" y="1838325"/>
                        <a:ext cx="8424863" cy="44434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69988" name="Text Box 4"/>
          <p:cNvSpPr txBox="1">
            <a:spLocks noChangeArrowheads="1"/>
          </p:cNvSpPr>
          <p:nvPr/>
        </p:nvSpPr>
        <p:spPr bwMode="auto">
          <a:xfrm>
            <a:off x="468313" y="1412875"/>
            <a:ext cx="1608137" cy="457200"/>
          </a:xfrm>
          <a:prstGeom prst="rect">
            <a:avLst/>
          </a:prstGeom>
          <a:noFill/>
          <a:ln w="12700">
            <a:noFill/>
            <a:miter lim="800000"/>
            <a:headEnd/>
            <a:tailEnd/>
          </a:ln>
          <a:effectLst/>
        </p:spPr>
        <p:txBody>
          <a:bodyPr wrap="none">
            <a:spAutoFit/>
          </a:bodyPr>
          <a:lstStyle/>
          <a:p>
            <a:pPr eaLnBrk="0" hangingPunct="0">
              <a:defRPr/>
            </a:pPr>
            <a:r>
              <a:rPr lang="en-US" altLang="zh-TW" sz="2400" b="1">
                <a:solidFill>
                  <a:srgbClr val="FAFD00"/>
                </a:solidFill>
                <a:effectLst>
                  <a:outerShdw blurRad="38100" dist="38100" dir="2700000" algn="tl">
                    <a:srgbClr val="000000"/>
                  </a:outerShdw>
                </a:effectLst>
                <a:ea typeface="標楷體" pitchFamily="65" charset="-120"/>
              </a:rPr>
              <a:t>% BLNAR</a:t>
            </a:r>
          </a:p>
        </p:txBody>
      </p:sp>
      <p:sp>
        <p:nvSpPr>
          <p:cNvPr id="169989" name="Text Box 5"/>
          <p:cNvSpPr txBox="1">
            <a:spLocks noChangeArrowheads="1"/>
          </p:cNvSpPr>
          <p:nvPr/>
        </p:nvSpPr>
        <p:spPr bwMode="auto">
          <a:xfrm>
            <a:off x="3924300" y="6021388"/>
            <a:ext cx="863600" cy="457200"/>
          </a:xfrm>
          <a:prstGeom prst="rect">
            <a:avLst/>
          </a:prstGeom>
          <a:noFill/>
          <a:ln w="12700">
            <a:noFill/>
            <a:miter lim="800000"/>
            <a:headEnd/>
            <a:tailEnd/>
          </a:ln>
          <a:effectLst/>
        </p:spPr>
        <p:txBody>
          <a:bodyPr wrap="none">
            <a:spAutoFit/>
          </a:bodyPr>
          <a:lstStyle/>
          <a:p>
            <a:pPr eaLnBrk="0" hangingPunct="0">
              <a:defRPr/>
            </a:pPr>
            <a:r>
              <a:rPr lang="en-US" altLang="zh-TW" sz="2400" b="1">
                <a:solidFill>
                  <a:srgbClr val="FAFD00"/>
                </a:solidFill>
                <a:effectLst>
                  <a:outerShdw blurRad="38100" dist="38100" dir="2700000" algn="tl">
                    <a:srgbClr val="000000"/>
                  </a:outerShdw>
                </a:effectLst>
                <a:ea typeface="標楷體" pitchFamily="65" charset="-120"/>
              </a:rPr>
              <a:t>Area</a:t>
            </a:r>
          </a:p>
        </p:txBody>
      </p:sp>
      <p:sp>
        <p:nvSpPr>
          <p:cNvPr id="169990" name="Rectangle 6"/>
          <p:cNvSpPr>
            <a:spLocks noChangeArrowheads="1"/>
          </p:cNvSpPr>
          <p:nvPr/>
        </p:nvSpPr>
        <p:spPr bwMode="auto">
          <a:xfrm>
            <a:off x="1042988" y="6491288"/>
            <a:ext cx="5099050" cy="366712"/>
          </a:xfrm>
          <a:prstGeom prst="rect">
            <a:avLst/>
          </a:prstGeom>
          <a:noFill/>
          <a:ln w="9525">
            <a:noFill/>
            <a:miter lim="800000"/>
            <a:headEnd/>
            <a:tailEnd/>
          </a:ln>
          <a:effectLst/>
        </p:spPr>
        <p:txBody>
          <a:bodyPr wrap="none" anchor="ctr">
            <a:spAutoFit/>
          </a:bodyPr>
          <a:lstStyle/>
          <a:p>
            <a:pPr>
              <a:defRPr/>
            </a:pPr>
            <a:r>
              <a:rPr lang="en-US" altLang="zh-TW">
                <a:solidFill>
                  <a:srgbClr val="66FF33"/>
                </a:solidFill>
                <a:effectLst>
                  <a:outerShdw blurRad="38100" dist="38100" dir="2700000" algn="tl">
                    <a:srgbClr val="000000"/>
                  </a:outerShdw>
                </a:effectLst>
                <a:latin typeface="Times New Roman" pitchFamily="18" charset="0"/>
              </a:rPr>
              <a:t>Ito M. Int J Pediatr Otorhinolaryngol 2010;74(8):901.</a:t>
            </a:r>
          </a:p>
        </p:txBody>
      </p:sp>
    </p:spTree>
  </p:cSld>
  <p:clrMapOvr>
    <a:masterClrMapping/>
  </p:clrMapOv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2434" name="Rectangle 2"/>
          <p:cNvSpPr>
            <a:spLocks noGrp="1" noChangeArrowheads="1"/>
          </p:cNvSpPr>
          <p:nvPr>
            <p:ph type="title"/>
          </p:nvPr>
        </p:nvSpPr>
        <p:spPr>
          <a:xfrm>
            <a:off x="588154" y="107508"/>
            <a:ext cx="8229614" cy="933970"/>
          </a:xfrm>
        </p:spPr>
        <p:txBody>
          <a:bodyPr/>
          <a:lstStyle/>
          <a:p>
            <a:pPr lvl="1"/>
            <a:r>
              <a:rPr lang="en-US" altLang="zh-TW" sz="3200" i="1" dirty="0" smtClean="0"/>
              <a:t>Moraxella </a:t>
            </a:r>
            <a:r>
              <a:rPr lang="en-US" altLang="zh-TW" sz="3200" i="1" dirty="0" err="1" smtClean="0"/>
              <a:t>catarrhalis</a:t>
            </a:r>
            <a:r>
              <a:rPr lang="en-US" altLang="zh-TW" sz="3200" i="1" dirty="0" smtClean="0"/>
              <a:t>  </a:t>
            </a:r>
            <a:r>
              <a:rPr lang="en-US" altLang="zh-TW" sz="2800" dirty="0" smtClean="0">
                <a:solidFill>
                  <a:schemeClr val="bg1"/>
                </a:solidFill>
                <a:effectLst/>
              </a:rPr>
              <a:t>Taiwan, 2001-2004</a:t>
            </a:r>
            <a:endParaRPr lang="en-US" altLang="zh-TW" sz="2800" dirty="0">
              <a:solidFill>
                <a:schemeClr val="bg1"/>
              </a:solidFill>
            </a:endParaRPr>
          </a:p>
        </p:txBody>
      </p:sp>
      <p:sp>
        <p:nvSpPr>
          <p:cNvPr id="402436" name="Text Box 4"/>
          <p:cNvSpPr txBox="1">
            <a:spLocks noChangeArrowheads="1"/>
          </p:cNvSpPr>
          <p:nvPr/>
        </p:nvSpPr>
        <p:spPr bwMode="auto">
          <a:xfrm>
            <a:off x="971600" y="6453336"/>
            <a:ext cx="6328079"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762000">
              <a:defRPr kumimoji="1" sz="2400">
                <a:solidFill>
                  <a:schemeClr val="tx1"/>
                </a:solidFill>
                <a:latin typeface="Times New Roman" panose="02020603050405020304" pitchFamily="18" charset="0"/>
                <a:ea typeface="標楷體" panose="03000509000000000000" pitchFamily="65" charset="-120"/>
              </a:defRPr>
            </a:lvl1pPr>
            <a:lvl2pPr marL="571500" defTabSz="762000">
              <a:defRPr kumimoji="1" sz="2400">
                <a:solidFill>
                  <a:schemeClr val="tx1"/>
                </a:solidFill>
                <a:latin typeface="Times New Roman" panose="02020603050405020304" pitchFamily="18" charset="0"/>
                <a:ea typeface="標楷體" panose="03000509000000000000" pitchFamily="65" charset="-120"/>
              </a:defRPr>
            </a:lvl2pPr>
            <a:lvl3pPr marL="1143000" defTabSz="762000">
              <a:defRPr kumimoji="1" sz="2400">
                <a:solidFill>
                  <a:schemeClr val="tx1"/>
                </a:solidFill>
                <a:latin typeface="Times New Roman" panose="02020603050405020304" pitchFamily="18" charset="0"/>
                <a:ea typeface="標楷體" panose="03000509000000000000" pitchFamily="65" charset="-120"/>
              </a:defRPr>
            </a:lvl3pPr>
            <a:lvl4pPr marL="1714500" defTabSz="762000">
              <a:defRPr kumimoji="1" sz="2400">
                <a:solidFill>
                  <a:schemeClr val="tx1"/>
                </a:solidFill>
                <a:latin typeface="Times New Roman" panose="02020603050405020304" pitchFamily="18" charset="0"/>
                <a:ea typeface="標楷體" panose="03000509000000000000" pitchFamily="65" charset="-120"/>
              </a:defRPr>
            </a:lvl4pPr>
            <a:lvl5pPr marL="2286000" defTabSz="762000">
              <a:defRPr kumimoji="1" sz="2400">
                <a:solidFill>
                  <a:schemeClr val="tx1"/>
                </a:solidFill>
                <a:latin typeface="Times New Roman" panose="02020603050405020304" pitchFamily="18" charset="0"/>
                <a:ea typeface="標楷體" panose="03000509000000000000" pitchFamily="65" charset="-120"/>
              </a:defRPr>
            </a:lvl5pPr>
            <a:lvl6pPr marL="2743200" defTabSz="762000" fontAlgn="base">
              <a:spcBef>
                <a:spcPct val="0"/>
              </a:spcBef>
              <a:spcAft>
                <a:spcPct val="0"/>
              </a:spcAft>
              <a:defRPr kumimoji="1" sz="2400">
                <a:solidFill>
                  <a:schemeClr val="tx1"/>
                </a:solidFill>
                <a:latin typeface="Times New Roman" panose="02020603050405020304" pitchFamily="18" charset="0"/>
                <a:ea typeface="標楷體" panose="03000509000000000000" pitchFamily="65" charset="-120"/>
              </a:defRPr>
            </a:lvl6pPr>
            <a:lvl7pPr marL="3200400" defTabSz="762000" fontAlgn="base">
              <a:spcBef>
                <a:spcPct val="0"/>
              </a:spcBef>
              <a:spcAft>
                <a:spcPct val="0"/>
              </a:spcAft>
              <a:defRPr kumimoji="1" sz="2400">
                <a:solidFill>
                  <a:schemeClr val="tx1"/>
                </a:solidFill>
                <a:latin typeface="Times New Roman" panose="02020603050405020304" pitchFamily="18" charset="0"/>
                <a:ea typeface="標楷體" panose="03000509000000000000" pitchFamily="65" charset="-120"/>
              </a:defRPr>
            </a:lvl7pPr>
            <a:lvl8pPr marL="3657600" defTabSz="762000" fontAlgn="base">
              <a:spcBef>
                <a:spcPct val="0"/>
              </a:spcBef>
              <a:spcAft>
                <a:spcPct val="0"/>
              </a:spcAft>
              <a:defRPr kumimoji="1" sz="2400">
                <a:solidFill>
                  <a:schemeClr val="tx1"/>
                </a:solidFill>
                <a:latin typeface="Times New Roman" panose="02020603050405020304" pitchFamily="18" charset="0"/>
                <a:ea typeface="標楷體" panose="03000509000000000000" pitchFamily="65" charset="-120"/>
              </a:defRPr>
            </a:lvl8pPr>
            <a:lvl9pPr marL="4114800" defTabSz="762000" fontAlgn="base">
              <a:spcBef>
                <a:spcPct val="0"/>
              </a:spcBef>
              <a:spcAft>
                <a:spcPct val="0"/>
              </a:spcAft>
              <a:defRPr kumimoji="1" sz="2400">
                <a:solidFill>
                  <a:schemeClr val="tx1"/>
                </a:solidFill>
                <a:latin typeface="Times New Roman" panose="02020603050405020304" pitchFamily="18" charset="0"/>
                <a:ea typeface="標楷體" panose="03000509000000000000" pitchFamily="65" charset="-120"/>
              </a:defRPr>
            </a:lvl9pPr>
          </a:lstStyle>
          <a:p>
            <a:pPr eaLnBrk="1" hangingPunct="1"/>
            <a:r>
              <a:rPr lang="en-US" altLang="zh-TW" sz="1600" dirty="0">
                <a:solidFill>
                  <a:srgbClr val="7FFF00"/>
                </a:solidFill>
                <a:effectLst>
                  <a:outerShdw blurRad="38100" dist="38100" dir="2700000" algn="tl">
                    <a:srgbClr val="000000"/>
                  </a:outerShdw>
                </a:effectLst>
              </a:rPr>
              <a:t>Hsu SF. Journal of Microbiology, Immunology and Infection 2012;45:134.</a:t>
            </a:r>
            <a:endParaRPr lang="en-US" altLang="zh-TW" sz="1600" b="0" dirty="0">
              <a:solidFill>
                <a:srgbClr val="7FFF00"/>
              </a:solidFill>
              <a:effectLst>
                <a:outerShdw blurRad="38100" dist="38100" dir="2700000" algn="tl">
                  <a:srgbClr val="000000"/>
                </a:outerShdw>
              </a:effectLst>
            </a:endParaRPr>
          </a:p>
        </p:txBody>
      </p:sp>
      <p:graphicFrame>
        <p:nvGraphicFramePr>
          <p:cNvPr id="2" name="Object 7"/>
          <p:cNvGraphicFramePr>
            <a:graphicFrameLocks/>
          </p:cNvGraphicFramePr>
          <p:nvPr>
            <p:extLst>
              <p:ext uri="{D42A27DB-BD31-4B8C-83A1-F6EECF244321}">
                <p14:modId xmlns:p14="http://schemas.microsoft.com/office/powerpoint/2010/main" val="3965160251"/>
              </p:ext>
            </p:extLst>
          </p:nvPr>
        </p:nvGraphicFramePr>
        <p:xfrm>
          <a:off x="588154" y="1345346"/>
          <a:ext cx="8435031" cy="5202830"/>
        </p:xfrm>
        <a:graphic>
          <a:graphicData uri="http://schemas.openxmlformats.org/drawingml/2006/chart">
            <c:chart xmlns:c="http://schemas.openxmlformats.org/drawingml/2006/chart" xmlns:r="http://schemas.openxmlformats.org/officeDocument/2006/relationships" r:id="rId2"/>
          </a:graphicData>
        </a:graphic>
      </p:graphicFrame>
      <p:sp>
        <p:nvSpPr>
          <p:cNvPr id="402440" name="Text Box 8"/>
          <p:cNvSpPr txBox="1">
            <a:spLocks noChangeArrowheads="1"/>
          </p:cNvSpPr>
          <p:nvPr/>
        </p:nvSpPr>
        <p:spPr bwMode="auto">
          <a:xfrm>
            <a:off x="395536" y="1090193"/>
            <a:ext cx="1451038"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kumimoji="1" sz="2400">
                <a:solidFill>
                  <a:schemeClr val="tx1"/>
                </a:solidFill>
                <a:latin typeface="Times New Roman" panose="02020603050405020304" pitchFamily="18" charset="0"/>
                <a:ea typeface="標楷體" panose="03000509000000000000" pitchFamily="65" charset="-120"/>
              </a:defRPr>
            </a:lvl1pPr>
            <a:lvl2pPr marL="571500">
              <a:defRPr kumimoji="1" sz="2400">
                <a:solidFill>
                  <a:schemeClr val="tx1"/>
                </a:solidFill>
                <a:latin typeface="Times New Roman" panose="02020603050405020304" pitchFamily="18" charset="0"/>
                <a:ea typeface="標楷體" panose="03000509000000000000" pitchFamily="65" charset="-120"/>
              </a:defRPr>
            </a:lvl2pPr>
            <a:lvl3pPr marL="1143000">
              <a:defRPr kumimoji="1" sz="2400">
                <a:solidFill>
                  <a:schemeClr val="tx1"/>
                </a:solidFill>
                <a:latin typeface="Times New Roman" panose="02020603050405020304" pitchFamily="18" charset="0"/>
                <a:ea typeface="標楷體" panose="03000509000000000000" pitchFamily="65" charset="-120"/>
              </a:defRPr>
            </a:lvl3pPr>
            <a:lvl4pPr marL="1714500">
              <a:defRPr kumimoji="1" sz="2400">
                <a:solidFill>
                  <a:schemeClr val="tx1"/>
                </a:solidFill>
                <a:latin typeface="Times New Roman" panose="02020603050405020304" pitchFamily="18" charset="0"/>
                <a:ea typeface="標楷體" panose="03000509000000000000" pitchFamily="65" charset="-120"/>
              </a:defRPr>
            </a:lvl4pPr>
            <a:lvl5pPr marL="2286000">
              <a:defRPr kumimoji="1" sz="2400">
                <a:solidFill>
                  <a:schemeClr val="tx1"/>
                </a:solidFill>
                <a:latin typeface="Times New Roman" panose="02020603050405020304" pitchFamily="18" charset="0"/>
                <a:ea typeface="標楷體" panose="03000509000000000000" pitchFamily="65" charset="-120"/>
              </a:defRPr>
            </a:lvl5pPr>
            <a:lvl6pPr marL="2743200" fontAlgn="base">
              <a:spcBef>
                <a:spcPct val="0"/>
              </a:spcBef>
              <a:spcAft>
                <a:spcPct val="0"/>
              </a:spcAft>
              <a:defRPr kumimoji="1" sz="2400">
                <a:solidFill>
                  <a:schemeClr val="tx1"/>
                </a:solidFill>
                <a:latin typeface="Times New Roman" panose="02020603050405020304" pitchFamily="18" charset="0"/>
                <a:ea typeface="標楷體" panose="03000509000000000000" pitchFamily="65" charset="-120"/>
              </a:defRPr>
            </a:lvl6pPr>
            <a:lvl7pPr marL="3200400" fontAlgn="base">
              <a:spcBef>
                <a:spcPct val="0"/>
              </a:spcBef>
              <a:spcAft>
                <a:spcPct val="0"/>
              </a:spcAft>
              <a:defRPr kumimoji="1" sz="2400">
                <a:solidFill>
                  <a:schemeClr val="tx1"/>
                </a:solidFill>
                <a:latin typeface="Times New Roman" panose="02020603050405020304" pitchFamily="18" charset="0"/>
                <a:ea typeface="標楷體" panose="03000509000000000000" pitchFamily="65" charset="-120"/>
              </a:defRPr>
            </a:lvl7pPr>
            <a:lvl8pPr marL="3657600" fontAlgn="base">
              <a:spcBef>
                <a:spcPct val="0"/>
              </a:spcBef>
              <a:spcAft>
                <a:spcPct val="0"/>
              </a:spcAft>
              <a:defRPr kumimoji="1" sz="2400">
                <a:solidFill>
                  <a:schemeClr val="tx1"/>
                </a:solidFill>
                <a:latin typeface="Times New Roman" panose="02020603050405020304" pitchFamily="18" charset="0"/>
                <a:ea typeface="標楷體" panose="03000509000000000000" pitchFamily="65" charset="-120"/>
              </a:defRPr>
            </a:lvl8pPr>
            <a:lvl9pPr marL="4114800" fontAlgn="base">
              <a:spcBef>
                <a:spcPct val="0"/>
              </a:spcBef>
              <a:spcAft>
                <a:spcPct val="0"/>
              </a:spcAft>
              <a:defRPr kumimoji="1" sz="2400">
                <a:solidFill>
                  <a:schemeClr val="tx1"/>
                </a:solidFill>
                <a:latin typeface="Times New Roman" panose="02020603050405020304" pitchFamily="18" charset="0"/>
                <a:ea typeface="標楷體" panose="03000509000000000000" pitchFamily="65" charset="-120"/>
              </a:defRPr>
            </a:lvl9pPr>
          </a:lstStyle>
          <a:p>
            <a:r>
              <a:rPr kumimoji="0" lang="en-US" altLang="zh-TW" sz="2000" b="0" dirty="0" smtClean="0">
                <a:solidFill>
                  <a:srgbClr val="FFFF00"/>
                </a:solidFill>
                <a:effectLst>
                  <a:outerShdw blurRad="38100" dist="38100" dir="2700000" algn="tl">
                    <a:srgbClr val="000000">
                      <a:alpha val="43137"/>
                    </a:srgbClr>
                  </a:outerShdw>
                </a:effectLst>
                <a:latin typeface="Arial" panose="020B0604020202020204" pitchFamily="34" charset="0"/>
                <a:ea typeface="新細明體" panose="02020500000000000000" pitchFamily="18" charset="-120"/>
              </a:rPr>
              <a:t>% resistant</a:t>
            </a:r>
            <a:endParaRPr kumimoji="0" lang="en-US" altLang="zh-TW" sz="2000" b="0" dirty="0">
              <a:solidFill>
                <a:srgbClr val="FFFF00"/>
              </a:solidFill>
              <a:effectLst>
                <a:outerShdw blurRad="38100" dist="38100" dir="2700000" algn="tl">
                  <a:srgbClr val="000000">
                    <a:alpha val="43137"/>
                  </a:srgbClr>
                </a:outerShdw>
              </a:effectLst>
              <a:latin typeface="Arial" panose="020B0604020202020204" pitchFamily="34" charset="0"/>
              <a:ea typeface="新細明體" panose="02020500000000000000" pitchFamily="18" charset="-120"/>
            </a:endParaRPr>
          </a:p>
        </p:txBody>
      </p:sp>
      <p:sp>
        <p:nvSpPr>
          <p:cNvPr id="7" name="文字方塊 6"/>
          <p:cNvSpPr txBox="1"/>
          <p:nvPr/>
        </p:nvSpPr>
        <p:spPr>
          <a:xfrm>
            <a:off x="2395492" y="1414600"/>
            <a:ext cx="412292" cy="584775"/>
          </a:xfrm>
          <a:prstGeom prst="rect">
            <a:avLst/>
          </a:prstGeom>
          <a:noFill/>
        </p:spPr>
        <p:txBody>
          <a:bodyPr wrap="none" rtlCol="0">
            <a:spAutoFit/>
          </a:bodyPr>
          <a:lstStyle/>
          <a:p>
            <a:r>
              <a:rPr lang="en-US" altLang="zh-TW" sz="3200" b="1" dirty="0">
                <a:solidFill>
                  <a:srgbClr val="FF0000"/>
                </a:solidFill>
                <a:effectLst>
                  <a:outerShdw blurRad="38100" dist="38100" dir="2700000" algn="tl">
                    <a:srgbClr val="000000">
                      <a:alpha val="43137"/>
                    </a:srgbClr>
                  </a:outerShdw>
                </a:effectLst>
              </a:rPr>
              <a:t>0</a:t>
            </a:r>
            <a:endParaRPr lang="zh-TW" altLang="en-US" sz="3200" b="1" dirty="0">
              <a:solidFill>
                <a:srgbClr val="FF0000"/>
              </a:solidFill>
              <a:effectLst>
                <a:outerShdw blurRad="38100" dist="38100" dir="2700000" algn="tl">
                  <a:srgbClr val="000000">
                    <a:alpha val="43137"/>
                  </a:srgbClr>
                </a:outerShdw>
              </a:effectLst>
            </a:endParaRPr>
          </a:p>
        </p:txBody>
      </p:sp>
      <p:sp>
        <p:nvSpPr>
          <p:cNvPr id="8" name="文字方塊 7"/>
          <p:cNvSpPr txBox="1"/>
          <p:nvPr/>
        </p:nvSpPr>
        <p:spPr>
          <a:xfrm>
            <a:off x="2395492" y="1865251"/>
            <a:ext cx="412292" cy="584775"/>
          </a:xfrm>
          <a:prstGeom prst="rect">
            <a:avLst/>
          </a:prstGeom>
          <a:noFill/>
        </p:spPr>
        <p:txBody>
          <a:bodyPr wrap="none" rtlCol="0">
            <a:spAutoFit/>
          </a:bodyPr>
          <a:lstStyle/>
          <a:p>
            <a:r>
              <a:rPr lang="en-US" altLang="zh-TW" sz="3200" b="1" dirty="0">
                <a:solidFill>
                  <a:srgbClr val="FF0000"/>
                </a:solidFill>
                <a:effectLst>
                  <a:outerShdw blurRad="38100" dist="38100" dir="2700000" algn="tl">
                    <a:srgbClr val="000000">
                      <a:alpha val="43137"/>
                    </a:srgbClr>
                  </a:outerShdw>
                </a:effectLst>
              </a:rPr>
              <a:t>0</a:t>
            </a:r>
            <a:endParaRPr lang="zh-TW" altLang="en-US" sz="3200" b="1" dirty="0">
              <a:solidFill>
                <a:srgbClr val="FF0000"/>
              </a:solidFill>
              <a:effectLst>
                <a:outerShdw blurRad="38100" dist="38100" dir="2700000" algn="tl">
                  <a:srgbClr val="000000">
                    <a:alpha val="43137"/>
                  </a:srgbClr>
                </a:outerShdw>
              </a:effectLst>
            </a:endParaRPr>
          </a:p>
        </p:txBody>
      </p:sp>
      <p:sp>
        <p:nvSpPr>
          <p:cNvPr id="9" name="文字方塊 8"/>
          <p:cNvSpPr txBox="1"/>
          <p:nvPr/>
        </p:nvSpPr>
        <p:spPr>
          <a:xfrm>
            <a:off x="2411760" y="2372498"/>
            <a:ext cx="412292" cy="584775"/>
          </a:xfrm>
          <a:prstGeom prst="rect">
            <a:avLst/>
          </a:prstGeom>
          <a:noFill/>
        </p:spPr>
        <p:txBody>
          <a:bodyPr wrap="none" rtlCol="0">
            <a:spAutoFit/>
          </a:bodyPr>
          <a:lstStyle/>
          <a:p>
            <a:r>
              <a:rPr lang="en-US" altLang="zh-TW" sz="3200" b="1" dirty="0">
                <a:solidFill>
                  <a:srgbClr val="FF0000"/>
                </a:solidFill>
                <a:effectLst>
                  <a:outerShdw blurRad="38100" dist="38100" dir="2700000" algn="tl">
                    <a:srgbClr val="000000">
                      <a:alpha val="43137"/>
                    </a:srgbClr>
                  </a:outerShdw>
                </a:effectLst>
              </a:rPr>
              <a:t>0</a:t>
            </a:r>
            <a:endParaRPr lang="zh-TW" altLang="en-US" sz="3200" b="1" dirty="0">
              <a:solidFill>
                <a:srgbClr val="FF0000"/>
              </a:solidFill>
              <a:effectLst>
                <a:outerShdw blurRad="38100" dist="38100" dir="2700000" algn="tl">
                  <a:srgbClr val="000000">
                    <a:alpha val="43137"/>
                  </a:srgbClr>
                </a:outerShdw>
              </a:effectLst>
            </a:endParaRPr>
          </a:p>
        </p:txBody>
      </p:sp>
      <p:sp>
        <p:nvSpPr>
          <p:cNvPr id="10" name="文字方塊 9"/>
          <p:cNvSpPr txBox="1"/>
          <p:nvPr/>
        </p:nvSpPr>
        <p:spPr>
          <a:xfrm>
            <a:off x="2387854" y="2879745"/>
            <a:ext cx="412292" cy="584775"/>
          </a:xfrm>
          <a:prstGeom prst="rect">
            <a:avLst/>
          </a:prstGeom>
          <a:noFill/>
        </p:spPr>
        <p:txBody>
          <a:bodyPr wrap="none" rtlCol="0">
            <a:spAutoFit/>
          </a:bodyPr>
          <a:lstStyle/>
          <a:p>
            <a:r>
              <a:rPr lang="en-US" altLang="zh-TW" sz="3200" b="1" dirty="0">
                <a:solidFill>
                  <a:srgbClr val="FF0000"/>
                </a:solidFill>
                <a:effectLst>
                  <a:outerShdw blurRad="38100" dist="38100" dir="2700000" algn="tl">
                    <a:srgbClr val="000000">
                      <a:alpha val="43137"/>
                    </a:srgbClr>
                  </a:outerShdw>
                </a:effectLst>
              </a:rPr>
              <a:t>0</a:t>
            </a:r>
            <a:endParaRPr lang="zh-TW" altLang="en-US" sz="3200" b="1" dirty="0">
              <a:solidFill>
                <a:srgbClr val="FF0000"/>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2973312013"/>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6066" name="Rectangle 2"/>
          <p:cNvSpPr>
            <a:spLocks noGrp="1" noChangeArrowheads="1"/>
          </p:cNvSpPr>
          <p:nvPr>
            <p:ph type="title"/>
          </p:nvPr>
        </p:nvSpPr>
        <p:spPr/>
        <p:txBody>
          <a:bodyPr/>
          <a:lstStyle/>
          <a:p>
            <a:pPr eaLnBrk="1" hangingPunct="1">
              <a:defRPr/>
            </a:pPr>
            <a:r>
              <a:rPr lang="en-US" altLang="zh-TW" smtClean="0"/>
              <a:t>Atypical pneumonia</a:t>
            </a:r>
          </a:p>
        </p:txBody>
      </p:sp>
      <p:sp>
        <p:nvSpPr>
          <p:cNvPr id="216067" name="Rectangle 3"/>
          <p:cNvSpPr>
            <a:spLocks noGrp="1" noChangeArrowheads="1"/>
          </p:cNvSpPr>
          <p:nvPr>
            <p:ph type="body" idx="1"/>
          </p:nvPr>
        </p:nvSpPr>
        <p:spPr>
          <a:xfrm>
            <a:off x="457200" y="1600200"/>
            <a:ext cx="8458200" cy="4800600"/>
          </a:xfrm>
        </p:spPr>
        <p:txBody>
          <a:bodyPr/>
          <a:lstStyle/>
          <a:p>
            <a:pPr eaLnBrk="1" hangingPunct="1">
              <a:lnSpc>
                <a:spcPct val="90000"/>
              </a:lnSpc>
              <a:spcBef>
                <a:spcPct val="55000"/>
              </a:spcBef>
              <a:buFont typeface="Monotype Sorts" charset="2"/>
              <a:buNone/>
              <a:tabLst>
                <a:tab pos="2857500" algn="l"/>
                <a:tab pos="4095750" algn="l"/>
                <a:tab pos="5429250" algn="l"/>
                <a:tab pos="6858000" algn="l"/>
              </a:tabLst>
              <a:defRPr/>
            </a:pPr>
            <a:r>
              <a:rPr lang="en-US" altLang="zh-TW" smtClean="0"/>
              <a:t>		Birth	2 mo	2 yrs	5 yrs</a:t>
            </a:r>
          </a:p>
          <a:p>
            <a:pPr eaLnBrk="1" hangingPunct="1">
              <a:lnSpc>
                <a:spcPct val="90000"/>
              </a:lnSpc>
              <a:spcBef>
                <a:spcPct val="55000"/>
              </a:spcBef>
              <a:buFont typeface="Monotype Sorts" charset="2"/>
              <a:buNone/>
              <a:tabLst>
                <a:tab pos="2857500" algn="l"/>
                <a:tab pos="4095750" algn="l"/>
                <a:tab pos="5429250" algn="l"/>
                <a:tab pos="6858000" algn="l"/>
              </a:tabLst>
              <a:defRPr/>
            </a:pPr>
            <a:r>
              <a:rPr lang="en-US" altLang="zh-TW" smtClean="0">
                <a:solidFill>
                  <a:schemeClr val="bg1"/>
                </a:solidFill>
              </a:rPr>
              <a:t>RSV</a:t>
            </a:r>
          </a:p>
          <a:p>
            <a:pPr eaLnBrk="1" hangingPunct="1">
              <a:lnSpc>
                <a:spcPct val="90000"/>
              </a:lnSpc>
              <a:spcBef>
                <a:spcPct val="55000"/>
              </a:spcBef>
              <a:buFont typeface="Monotype Sorts" charset="2"/>
              <a:buNone/>
              <a:tabLst>
                <a:tab pos="2857500" algn="l"/>
                <a:tab pos="4095750" algn="l"/>
                <a:tab pos="5429250" algn="l"/>
                <a:tab pos="6858000" algn="l"/>
              </a:tabLst>
              <a:defRPr/>
            </a:pPr>
            <a:r>
              <a:rPr lang="en-US" altLang="zh-TW" smtClean="0">
                <a:solidFill>
                  <a:schemeClr val="bg1"/>
                </a:solidFill>
              </a:rPr>
              <a:t>Parainfluenza</a:t>
            </a:r>
          </a:p>
          <a:p>
            <a:pPr eaLnBrk="1" hangingPunct="1">
              <a:lnSpc>
                <a:spcPct val="90000"/>
              </a:lnSpc>
              <a:spcBef>
                <a:spcPct val="55000"/>
              </a:spcBef>
              <a:buFont typeface="Monotype Sorts" charset="2"/>
              <a:buNone/>
              <a:tabLst>
                <a:tab pos="2857500" algn="l"/>
                <a:tab pos="4095750" algn="l"/>
                <a:tab pos="5429250" algn="l"/>
                <a:tab pos="6858000" algn="l"/>
              </a:tabLst>
              <a:defRPr/>
            </a:pPr>
            <a:r>
              <a:rPr lang="en-US" altLang="zh-TW" smtClean="0">
                <a:solidFill>
                  <a:schemeClr val="bg1"/>
                </a:solidFill>
              </a:rPr>
              <a:t>Adenovirus</a:t>
            </a:r>
          </a:p>
          <a:p>
            <a:pPr eaLnBrk="1" hangingPunct="1">
              <a:lnSpc>
                <a:spcPct val="90000"/>
              </a:lnSpc>
              <a:spcBef>
                <a:spcPct val="55000"/>
              </a:spcBef>
              <a:buFont typeface="Monotype Sorts" charset="2"/>
              <a:buNone/>
              <a:tabLst>
                <a:tab pos="2857500" algn="l"/>
                <a:tab pos="4095750" algn="l"/>
                <a:tab pos="5429250" algn="l"/>
                <a:tab pos="6858000" algn="l"/>
              </a:tabLst>
              <a:defRPr/>
            </a:pPr>
            <a:r>
              <a:rPr lang="en-US" altLang="zh-TW" smtClean="0">
                <a:solidFill>
                  <a:schemeClr val="bg1"/>
                </a:solidFill>
              </a:rPr>
              <a:t>Influenza</a:t>
            </a:r>
          </a:p>
          <a:p>
            <a:pPr eaLnBrk="1" hangingPunct="1">
              <a:lnSpc>
                <a:spcPct val="90000"/>
              </a:lnSpc>
              <a:spcBef>
                <a:spcPct val="55000"/>
              </a:spcBef>
              <a:buFont typeface="Monotype Sorts" charset="2"/>
              <a:buNone/>
              <a:tabLst>
                <a:tab pos="2857500" algn="l"/>
                <a:tab pos="4095750" algn="l"/>
                <a:tab pos="5429250" algn="l"/>
                <a:tab pos="6858000" algn="l"/>
              </a:tabLst>
              <a:defRPr/>
            </a:pPr>
            <a:r>
              <a:rPr lang="en-US" altLang="zh-TW" i="1" smtClean="0">
                <a:solidFill>
                  <a:schemeClr val="bg1"/>
                </a:solidFill>
              </a:rPr>
              <a:t>Ch. trachomatis</a:t>
            </a:r>
          </a:p>
          <a:p>
            <a:pPr eaLnBrk="1" hangingPunct="1">
              <a:lnSpc>
                <a:spcPct val="90000"/>
              </a:lnSpc>
              <a:spcBef>
                <a:spcPct val="55000"/>
              </a:spcBef>
              <a:buFont typeface="Monotype Sorts" charset="2"/>
              <a:buNone/>
              <a:tabLst>
                <a:tab pos="2857500" algn="l"/>
                <a:tab pos="4095750" algn="l"/>
                <a:tab pos="5429250" algn="l"/>
                <a:tab pos="6858000" algn="l"/>
              </a:tabLst>
              <a:defRPr/>
            </a:pPr>
            <a:r>
              <a:rPr lang="en-US" altLang="zh-TW" sz="2800" i="1" smtClean="0"/>
              <a:t>Mycoplasma pneumniae</a:t>
            </a:r>
          </a:p>
          <a:p>
            <a:pPr eaLnBrk="1" hangingPunct="1">
              <a:lnSpc>
                <a:spcPct val="90000"/>
              </a:lnSpc>
              <a:spcBef>
                <a:spcPct val="55000"/>
              </a:spcBef>
              <a:buFont typeface="Monotype Sorts" charset="2"/>
              <a:buNone/>
              <a:tabLst>
                <a:tab pos="2857500" algn="l"/>
                <a:tab pos="4095750" algn="l"/>
                <a:tab pos="5429250" algn="l"/>
                <a:tab pos="6858000" algn="l"/>
              </a:tabLst>
              <a:defRPr/>
            </a:pPr>
            <a:r>
              <a:rPr lang="en-US" altLang="zh-TW" i="1" smtClean="0">
                <a:solidFill>
                  <a:schemeClr val="bg1"/>
                </a:solidFill>
              </a:rPr>
              <a:t>Ch. Pneumoniae</a:t>
            </a:r>
          </a:p>
          <a:p>
            <a:pPr eaLnBrk="1" hangingPunct="1">
              <a:lnSpc>
                <a:spcPct val="90000"/>
              </a:lnSpc>
              <a:spcBef>
                <a:spcPct val="55000"/>
              </a:spcBef>
              <a:buFont typeface="Monotype Sorts" charset="2"/>
              <a:buNone/>
              <a:tabLst>
                <a:tab pos="2857500" algn="l"/>
                <a:tab pos="4095750" algn="l"/>
                <a:tab pos="5429250" algn="l"/>
                <a:tab pos="6858000" algn="l"/>
              </a:tabLst>
              <a:defRPr/>
            </a:pPr>
            <a:r>
              <a:rPr lang="en-US" altLang="zh-TW" smtClean="0">
                <a:solidFill>
                  <a:schemeClr val="bg1"/>
                </a:solidFill>
              </a:rPr>
              <a:t>Legionella</a:t>
            </a:r>
          </a:p>
        </p:txBody>
      </p:sp>
      <p:sp>
        <p:nvSpPr>
          <p:cNvPr id="24580" name="Line 4"/>
          <p:cNvSpPr>
            <a:spLocks noChangeShapeType="1"/>
          </p:cNvSpPr>
          <p:nvPr/>
        </p:nvSpPr>
        <p:spPr bwMode="auto">
          <a:xfrm>
            <a:off x="3429000" y="2438400"/>
            <a:ext cx="2895600" cy="0"/>
          </a:xfrm>
          <a:prstGeom prst="line">
            <a:avLst/>
          </a:prstGeom>
          <a:noFill/>
          <a:ln w="76200">
            <a:solidFill>
              <a:srgbClr val="7FFF00"/>
            </a:solidFill>
            <a:round/>
            <a:headEnd/>
            <a:tailEnd/>
          </a:ln>
          <a:extLst>
            <a:ext uri="{909E8E84-426E-40DD-AFC4-6F175D3DCCD1}">
              <a14:hiddenFill xmlns:a14="http://schemas.microsoft.com/office/drawing/2010/main">
                <a:noFill/>
              </a14:hiddenFill>
            </a:ext>
          </a:extLst>
        </p:spPr>
        <p:txBody>
          <a:bodyPr/>
          <a:lstStyle/>
          <a:p>
            <a:endParaRPr lang="zh-TW" altLang="en-US"/>
          </a:p>
        </p:txBody>
      </p:sp>
      <p:sp>
        <p:nvSpPr>
          <p:cNvPr id="24581" name="Line 5"/>
          <p:cNvSpPr>
            <a:spLocks noChangeShapeType="1"/>
          </p:cNvSpPr>
          <p:nvPr/>
        </p:nvSpPr>
        <p:spPr bwMode="auto">
          <a:xfrm>
            <a:off x="4724400" y="4038600"/>
            <a:ext cx="3962400" cy="0"/>
          </a:xfrm>
          <a:prstGeom prst="line">
            <a:avLst/>
          </a:prstGeom>
          <a:noFill/>
          <a:ln w="76200">
            <a:solidFill>
              <a:srgbClr val="7FFF00"/>
            </a:solidFill>
            <a:round/>
            <a:headEnd/>
            <a:tailEnd/>
          </a:ln>
          <a:extLst>
            <a:ext uri="{909E8E84-426E-40DD-AFC4-6F175D3DCCD1}">
              <a14:hiddenFill xmlns:a14="http://schemas.microsoft.com/office/drawing/2010/main">
                <a:noFill/>
              </a14:hiddenFill>
            </a:ext>
          </a:extLst>
        </p:spPr>
        <p:txBody>
          <a:bodyPr/>
          <a:lstStyle/>
          <a:p>
            <a:endParaRPr lang="zh-TW" altLang="en-US"/>
          </a:p>
        </p:txBody>
      </p:sp>
      <p:sp>
        <p:nvSpPr>
          <p:cNvPr id="24582" name="Line 6"/>
          <p:cNvSpPr>
            <a:spLocks noChangeShapeType="1"/>
          </p:cNvSpPr>
          <p:nvPr/>
        </p:nvSpPr>
        <p:spPr bwMode="auto">
          <a:xfrm>
            <a:off x="3429000" y="3505200"/>
            <a:ext cx="2895600" cy="0"/>
          </a:xfrm>
          <a:prstGeom prst="line">
            <a:avLst/>
          </a:prstGeom>
          <a:noFill/>
          <a:ln w="76200">
            <a:solidFill>
              <a:srgbClr val="7FFF00"/>
            </a:solidFill>
            <a:round/>
            <a:headEnd/>
            <a:tailEnd/>
          </a:ln>
          <a:extLst>
            <a:ext uri="{909E8E84-426E-40DD-AFC4-6F175D3DCCD1}">
              <a14:hiddenFill xmlns:a14="http://schemas.microsoft.com/office/drawing/2010/main">
                <a:noFill/>
              </a14:hiddenFill>
            </a:ext>
          </a:extLst>
        </p:spPr>
        <p:txBody>
          <a:bodyPr/>
          <a:lstStyle/>
          <a:p>
            <a:endParaRPr lang="zh-TW" altLang="en-US"/>
          </a:p>
        </p:txBody>
      </p:sp>
      <p:sp>
        <p:nvSpPr>
          <p:cNvPr id="24583" name="Line 7"/>
          <p:cNvSpPr>
            <a:spLocks noChangeShapeType="1"/>
          </p:cNvSpPr>
          <p:nvPr/>
        </p:nvSpPr>
        <p:spPr bwMode="auto">
          <a:xfrm>
            <a:off x="3429000" y="2971800"/>
            <a:ext cx="2895600" cy="0"/>
          </a:xfrm>
          <a:prstGeom prst="line">
            <a:avLst/>
          </a:prstGeom>
          <a:noFill/>
          <a:ln w="76200">
            <a:solidFill>
              <a:srgbClr val="7FFF00"/>
            </a:solidFill>
            <a:round/>
            <a:headEnd/>
            <a:tailEnd/>
          </a:ln>
          <a:extLst>
            <a:ext uri="{909E8E84-426E-40DD-AFC4-6F175D3DCCD1}">
              <a14:hiddenFill xmlns:a14="http://schemas.microsoft.com/office/drawing/2010/main">
                <a:noFill/>
              </a14:hiddenFill>
            </a:ext>
          </a:extLst>
        </p:spPr>
        <p:txBody>
          <a:bodyPr/>
          <a:lstStyle/>
          <a:p>
            <a:endParaRPr lang="zh-TW" altLang="en-US"/>
          </a:p>
        </p:txBody>
      </p:sp>
      <p:sp>
        <p:nvSpPr>
          <p:cNvPr id="24584" name="Line 8"/>
          <p:cNvSpPr>
            <a:spLocks noChangeShapeType="1"/>
          </p:cNvSpPr>
          <p:nvPr/>
        </p:nvSpPr>
        <p:spPr bwMode="auto">
          <a:xfrm>
            <a:off x="3429000" y="4495800"/>
            <a:ext cx="1981200" cy="0"/>
          </a:xfrm>
          <a:prstGeom prst="line">
            <a:avLst/>
          </a:prstGeom>
          <a:noFill/>
          <a:ln w="76200">
            <a:solidFill>
              <a:srgbClr val="7FFF00"/>
            </a:solidFill>
            <a:round/>
            <a:headEnd/>
            <a:tailEnd/>
          </a:ln>
          <a:extLst>
            <a:ext uri="{909E8E84-426E-40DD-AFC4-6F175D3DCCD1}">
              <a14:hiddenFill xmlns:a14="http://schemas.microsoft.com/office/drawing/2010/main">
                <a:noFill/>
              </a14:hiddenFill>
            </a:ext>
          </a:extLst>
        </p:spPr>
        <p:txBody>
          <a:bodyPr/>
          <a:lstStyle/>
          <a:p>
            <a:endParaRPr lang="zh-TW" altLang="en-US"/>
          </a:p>
        </p:txBody>
      </p:sp>
      <p:sp>
        <p:nvSpPr>
          <p:cNvPr id="24585" name="Line 9"/>
          <p:cNvSpPr>
            <a:spLocks noChangeShapeType="1"/>
          </p:cNvSpPr>
          <p:nvPr/>
        </p:nvSpPr>
        <p:spPr bwMode="auto">
          <a:xfrm>
            <a:off x="7543800" y="5486400"/>
            <a:ext cx="1143000" cy="0"/>
          </a:xfrm>
          <a:prstGeom prst="line">
            <a:avLst/>
          </a:prstGeom>
          <a:noFill/>
          <a:ln w="76200">
            <a:solidFill>
              <a:srgbClr val="7FFF00"/>
            </a:solidFill>
            <a:round/>
            <a:headEnd/>
            <a:tailEnd/>
          </a:ln>
          <a:extLst>
            <a:ext uri="{909E8E84-426E-40DD-AFC4-6F175D3DCCD1}">
              <a14:hiddenFill xmlns:a14="http://schemas.microsoft.com/office/drawing/2010/main">
                <a:noFill/>
              </a14:hiddenFill>
            </a:ext>
          </a:extLst>
        </p:spPr>
        <p:txBody>
          <a:bodyPr/>
          <a:lstStyle/>
          <a:p>
            <a:endParaRPr lang="zh-TW" altLang="en-US"/>
          </a:p>
        </p:txBody>
      </p:sp>
      <p:sp>
        <p:nvSpPr>
          <p:cNvPr id="24586" name="Line 10"/>
          <p:cNvSpPr>
            <a:spLocks noChangeShapeType="1"/>
          </p:cNvSpPr>
          <p:nvPr/>
        </p:nvSpPr>
        <p:spPr bwMode="auto">
          <a:xfrm flipV="1">
            <a:off x="6248400" y="4876800"/>
            <a:ext cx="2362200" cy="0"/>
          </a:xfrm>
          <a:prstGeom prst="line">
            <a:avLst/>
          </a:prstGeom>
          <a:noFill/>
          <a:ln w="76200">
            <a:solidFill>
              <a:srgbClr val="7FFF00"/>
            </a:solidFill>
            <a:round/>
            <a:headEnd/>
            <a:tailEnd/>
          </a:ln>
          <a:extLst>
            <a:ext uri="{909E8E84-426E-40DD-AFC4-6F175D3DCCD1}">
              <a14:hiddenFill xmlns:a14="http://schemas.microsoft.com/office/drawing/2010/main">
                <a:noFill/>
              </a14:hiddenFill>
            </a:ext>
          </a:extLst>
        </p:spPr>
        <p:txBody>
          <a:bodyPr/>
          <a:lstStyle/>
          <a:p>
            <a:endParaRPr lang="zh-TW" altLang="en-US"/>
          </a:p>
        </p:txBody>
      </p:sp>
      <p:sp>
        <p:nvSpPr>
          <p:cNvPr id="24587" name="Line 11"/>
          <p:cNvSpPr>
            <a:spLocks noChangeShapeType="1"/>
          </p:cNvSpPr>
          <p:nvPr/>
        </p:nvSpPr>
        <p:spPr bwMode="auto">
          <a:xfrm>
            <a:off x="7543800" y="6019800"/>
            <a:ext cx="1143000" cy="0"/>
          </a:xfrm>
          <a:prstGeom prst="line">
            <a:avLst/>
          </a:prstGeom>
          <a:noFill/>
          <a:ln w="28575">
            <a:solidFill>
              <a:srgbClr val="7FFF00"/>
            </a:solidFill>
            <a:round/>
            <a:headEnd/>
            <a:tailEnd/>
          </a:ln>
          <a:extLst>
            <a:ext uri="{909E8E84-426E-40DD-AFC4-6F175D3DCCD1}">
              <a14:hiddenFill xmlns:a14="http://schemas.microsoft.com/office/drawing/2010/main">
                <a:noFill/>
              </a14:hiddenFill>
            </a:ext>
          </a:extLst>
        </p:spPr>
        <p:txBody>
          <a:bodyPr/>
          <a:lstStyle/>
          <a:p>
            <a:endParaRPr lang="zh-TW" altLang="en-US"/>
          </a:p>
        </p:txBody>
      </p:sp>
      <p:sp>
        <p:nvSpPr>
          <p:cNvPr id="24588" name="Line 12"/>
          <p:cNvSpPr>
            <a:spLocks noChangeShapeType="1"/>
          </p:cNvSpPr>
          <p:nvPr/>
        </p:nvSpPr>
        <p:spPr bwMode="auto">
          <a:xfrm>
            <a:off x="6324600" y="2971800"/>
            <a:ext cx="2286000" cy="0"/>
          </a:xfrm>
          <a:prstGeom prst="line">
            <a:avLst/>
          </a:prstGeom>
          <a:noFill/>
          <a:ln w="28575">
            <a:solidFill>
              <a:srgbClr val="7FFF00"/>
            </a:solidFill>
            <a:round/>
            <a:headEnd/>
            <a:tailEnd/>
          </a:ln>
          <a:extLst>
            <a:ext uri="{909E8E84-426E-40DD-AFC4-6F175D3DCCD1}">
              <a14:hiddenFill xmlns:a14="http://schemas.microsoft.com/office/drawing/2010/main">
                <a:noFill/>
              </a14:hiddenFill>
            </a:ext>
          </a:extLst>
        </p:spPr>
        <p:txBody>
          <a:bodyPr/>
          <a:lstStyle/>
          <a:p>
            <a:endParaRPr lang="zh-TW" altLang="en-US"/>
          </a:p>
        </p:txBody>
      </p:sp>
      <p:sp>
        <p:nvSpPr>
          <p:cNvPr id="24589" name="Line 13"/>
          <p:cNvSpPr>
            <a:spLocks noChangeShapeType="1"/>
          </p:cNvSpPr>
          <p:nvPr/>
        </p:nvSpPr>
        <p:spPr bwMode="auto">
          <a:xfrm>
            <a:off x="6324600" y="3505200"/>
            <a:ext cx="2286000" cy="0"/>
          </a:xfrm>
          <a:prstGeom prst="line">
            <a:avLst/>
          </a:prstGeom>
          <a:noFill/>
          <a:ln w="28575">
            <a:solidFill>
              <a:srgbClr val="7FFF00"/>
            </a:solidFill>
            <a:round/>
            <a:headEnd/>
            <a:tailEnd/>
          </a:ln>
          <a:extLst>
            <a:ext uri="{909E8E84-426E-40DD-AFC4-6F175D3DCCD1}">
              <a14:hiddenFill xmlns:a14="http://schemas.microsoft.com/office/drawing/2010/main">
                <a:noFill/>
              </a14:hiddenFill>
            </a:ext>
          </a:extLst>
        </p:spPr>
        <p:txBody>
          <a:bodyPr/>
          <a:lstStyle/>
          <a:p>
            <a:endParaRPr lang="zh-TW" altLang="en-US"/>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7874" name="Rectangle 2"/>
          <p:cNvSpPr>
            <a:spLocks noGrp="1" noChangeArrowheads="1"/>
          </p:cNvSpPr>
          <p:nvPr>
            <p:ph type="title"/>
          </p:nvPr>
        </p:nvSpPr>
        <p:spPr/>
        <p:txBody>
          <a:bodyPr/>
          <a:lstStyle/>
          <a:p>
            <a:pPr eaLnBrk="1" hangingPunct="1">
              <a:defRPr/>
            </a:pPr>
            <a:r>
              <a:rPr lang="en-US" altLang="zh-TW" sz="3600" smtClean="0"/>
              <a:t>Macrolide-resistant </a:t>
            </a:r>
            <a:r>
              <a:rPr lang="en-US" altLang="zh-TW" sz="3600" i="1" smtClean="0"/>
              <a:t>M. pneumoniae</a:t>
            </a:r>
            <a:br>
              <a:rPr lang="en-US" altLang="zh-TW" sz="3600" i="1" smtClean="0"/>
            </a:br>
            <a:r>
              <a:rPr lang="en-US" altLang="zh-TW" sz="3200" smtClean="0">
                <a:solidFill>
                  <a:schemeClr val="bg1"/>
                </a:solidFill>
              </a:rPr>
              <a:t>Japan</a:t>
            </a:r>
            <a:endParaRPr lang="en-US" altLang="zh-TW" sz="3600" i="1" smtClean="0"/>
          </a:p>
        </p:txBody>
      </p:sp>
      <p:sp>
        <p:nvSpPr>
          <p:cNvPr id="207875" name="Rectangle 3"/>
          <p:cNvSpPr>
            <a:spLocks noChangeArrowheads="1"/>
          </p:cNvSpPr>
          <p:nvPr/>
        </p:nvSpPr>
        <p:spPr bwMode="auto">
          <a:xfrm>
            <a:off x="900113" y="6381750"/>
            <a:ext cx="3489325" cy="304800"/>
          </a:xfrm>
          <a:prstGeom prst="rect">
            <a:avLst/>
          </a:prstGeom>
          <a:noFill/>
          <a:ln w="9525">
            <a:noFill/>
            <a:miter lim="800000"/>
            <a:headEnd/>
            <a:tailEnd/>
          </a:ln>
          <a:effectLst/>
        </p:spPr>
        <p:txBody>
          <a:bodyPr wrap="none" anchor="ctr">
            <a:spAutoFit/>
          </a:bodyPr>
          <a:lstStyle/>
          <a:p>
            <a:pPr>
              <a:defRPr/>
            </a:pPr>
            <a:r>
              <a:rPr lang="en-US" altLang="zh-TW" sz="1400">
                <a:solidFill>
                  <a:srgbClr val="66FF33"/>
                </a:solidFill>
                <a:effectLst>
                  <a:outerShdw blurRad="38100" dist="38100" dir="2700000" algn="tl">
                    <a:srgbClr val="000000"/>
                  </a:outerShdw>
                </a:effectLst>
                <a:latin typeface="Times New Roman" pitchFamily="18" charset="0"/>
              </a:rPr>
              <a:t>Morozumi M. J Infect Chemother 2010;16:78.</a:t>
            </a:r>
          </a:p>
        </p:txBody>
      </p:sp>
      <p:pic>
        <p:nvPicPr>
          <p:cNvPr id="25604" name="Picture 4" descr="aa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27088" y="1268413"/>
            <a:ext cx="7129462" cy="4799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92549" name="Picture 5" descr="myco_resist"/>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076825" y="4000500"/>
            <a:ext cx="3810000" cy="2857500"/>
          </a:xfrm>
          <a:prstGeom prst="rect">
            <a:avLst/>
          </a:prstGeom>
          <a:noFill/>
          <a:extLst>
            <a:ext uri="{909E8E84-426E-40DD-AFC4-6F175D3DCCD1}">
              <a14:hiddenFill xmlns:a14="http://schemas.microsoft.com/office/drawing/2010/main">
                <a:solidFill>
                  <a:srgbClr val="FFFFFF"/>
                </a:solidFill>
              </a14:hiddenFill>
            </a:ext>
          </a:extLst>
        </p:spPr>
      </p:pic>
      <p:sp>
        <p:nvSpPr>
          <p:cNvPr id="492546" name="Rectangle 2"/>
          <p:cNvSpPr>
            <a:spLocks noGrp="1" noChangeArrowheads="1"/>
          </p:cNvSpPr>
          <p:nvPr>
            <p:ph type="title"/>
          </p:nvPr>
        </p:nvSpPr>
        <p:spPr>
          <a:xfrm>
            <a:off x="611188" y="228600"/>
            <a:ext cx="8151812" cy="608013"/>
          </a:xfrm>
        </p:spPr>
        <p:txBody>
          <a:bodyPr/>
          <a:lstStyle/>
          <a:p>
            <a:r>
              <a:rPr lang="zh-TW" altLang="en-US" sz="3200"/>
              <a:t>黴漿菌變異 肺炎小兄妹險死 </a:t>
            </a:r>
          </a:p>
        </p:txBody>
      </p:sp>
      <p:sp>
        <p:nvSpPr>
          <p:cNvPr id="492547" name="Rectangle 3"/>
          <p:cNvSpPr>
            <a:spLocks noGrp="1" noChangeArrowheads="1"/>
          </p:cNvSpPr>
          <p:nvPr>
            <p:ph type="body" idx="1"/>
          </p:nvPr>
        </p:nvSpPr>
        <p:spPr>
          <a:xfrm>
            <a:off x="539750" y="981075"/>
            <a:ext cx="8147050" cy="5343525"/>
          </a:xfrm>
        </p:spPr>
        <p:txBody>
          <a:bodyPr/>
          <a:lstStyle/>
          <a:p>
            <a:r>
              <a:rPr lang="zh-TW" altLang="en-US" sz="2600" dirty="0">
                <a:solidFill>
                  <a:schemeClr val="bg1"/>
                </a:solidFill>
              </a:rPr>
              <a:t>林口長庚醫院日前收治一對感染</a:t>
            </a:r>
            <a:r>
              <a:rPr lang="zh-TW" altLang="en-US" sz="2600" b="1" dirty="0">
                <a:solidFill>
                  <a:srgbClr val="FAFD00"/>
                </a:solidFill>
              </a:rPr>
              <a:t>抗藥性黴漿菌</a:t>
            </a:r>
            <a:r>
              <a:rPr lang="zh-TW" altLang="en-US" sz="2600" dirty="0">
                <a:solidFill>
                  <a:schemeClr val="bg1"/>
                </a:solidFill>
              </a:rPr>
              <a:t>的小兄妹，兩人使用多款抗生素，都無法壓抑病況，首度證實國內出現抗藥性黴漿菌。</a:t>
            </a:r>
            <a:r>
              <a:rPr lang="en-US" altLang="zh-TW" sz="2600" dirty="0">
                <a:solidFill>
                  <a:schemeClr val="bg1"/>
                </a:solidFill>
              </a:rPr>
              <a:t>…</a:t>
            </a:r>
            <a:r>
              <a:rPr lang="zh-TW" altLang="en-US" sz="2600" dirty="0">
                <a:solidFill>
                  <a:schemeClr val="bg1"/>
                </a:solidFill>
              </a:rPr>
              <a:t>這對小兄妹年齡分別為七歲和六歲。</a:t>
            </a:r>
          </a:p>
          <a:p>
            <a:r>
              <a:rPr lang="zh-TW" altLang="en-US" sz="2600" dirty="0">
                <a:solidFill>
                  <a:schemeClr val="bg1"/>
                </a:solidFill>
              </a:rPr>
              <a:t>哥哥左肺發炎，</a:t>
            </a:r>
            <a:r>
              <a:rPr lang="zh-TW" altLang="en-US" sz="2600" b="1" dirty="0"/>
              <a:t>妹妹呼吸衰竭，甚至一度靠裝置葉克膜維生</a:t>
            </a:r>
            <a:r>
              <a:rPr lang="zh-TW" altLang="en-US" sz="2600" dirty="0">
                <a:solidFill>
                  <a:schemeClr val="bg1"/>
                </a:solidFill>
              </a:rPr>
              <a:t>。 </a:t>
            </a:r>
          </a:p>
          <a:p>
            <a:r>
              <a:rPr lang="zh-TW" altLang="en-US" sz="2600" dirty="0">
                <a:solidFill>
                  <a:schemeClr val="bg1"/>
                </a:solidFill>
              </a:rPr>
              <a:t>黃玉成說，</a:t>
            </a:r>
            <a:r>
              <a:rPr lang="zh-TW" altLang="en-US" sz="2600" b="1" dirty="0">
                <a:solidFill>
                  <a:srgbClr val="FAFD00"/>
                </a:solidFill>
              </a:rPr>
              <a:t>治療期間曾對小兄妹投予多款抗生素，但治療效果都不好，直到使用四環黴素類抗生素後，兩人病情才好轉</a:t>
            </a:r>
            <a:r>
              <a:rPr lang="zh-TW" altLang="en-US" sz="2600" dirty="0">
                <a:solidFill>
                  <a:schemeClr val="bg1"/>
                </a:solidFill>
              </a:rPr>
              <a:t>，哥哥的檢體經送交美國疾病管制局檢驗，竟發現黴漿菌的基因出現變異， </a:t>
            </a:r>
          </a:p>
        </p:txBody>
      </p:sp>
      <p:sp>
        <p:nvSpPr>
          <p:cNvPr id="492548" name="Text Box 4"/>
          <p:cNvSpPr txBox="1">
            <a:spLocks noChangeArrowheads="1"/>
          </p:cNvSpPr>
          <p:nvPr/>
        </p:nvSpPr>
        <p:spPr bwMode="auto">
          <a:xfrm>
            <a:off x="971550" y="6491288"/>
            <a:ext cx="26352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zh-TW" sz="1800" b="0">
                <a:solidFill>
                  <a:srgbClr val="7FFF00"/>
                </a:solidFill>
                <a:effectLst>
                  <a:outerShdw blurRad="38100" dist="38100" dir="2700000" algn="tl">
                    <a:srgbClr val="000000"/>
                  </a:outerShdw>
                </a:effectLst>
                <a:latin typeface="Arial" panose="020B0604020202020204" pitchFamily="34" charset="0"/>
              </a:rPr>
              <a:t>【</a:t>
            </a:r>
            <a:r>
              <a:rPr lang="zh-TW" altLang="en-US" sz="1800" b="0">
                <a:solidFill>
                  <a:srgbClr val="7FFF00"/>
                </a:solidFill>
                <a:effectLst>
                  <a:outerShdw blurRad="38100" dist="38100" dir="2700000" algn="tl">
                    <a:srgbClr val="000000"/>
                  </a:outerShdw>
                </a:effectLst>
                <a:latin typeface="Arial" panose="020B0604020202020204" pitchFamily="34" charset="0"/>
              </a:rPr>
              <a:t>蘋果日報 </a:t>
            </a:r>
            <a:r>
              <a:rPr lang="en-US" altLang="zh-TW" sz="1800" b="0">
                <a:solidFill>
                  <a:srgbClr val="7FFF00"/>
                </a:solidFill>
                <a:effectLst>
                  <a:outerShdw blurRad="38100" dist="38100" dir="2700000" algn="tl">
                    <a:srgbClr val="000000"/>
                  </a:outerShdw>
                </a:effectLst>
                <a:latin typeface="Arial" panose="020B0604020202020204" pitchFamily="34" charset="0"/>
              </a:rPr>
              <a:t>2008.8.25】</a:t>
            </a:r>
          </a:p>
        </p:txBody>
      </p:sp>
    </p:spTree>
    <p:extLst>
      <p:ext uri="{BB962C8B-B14F-4D97-AF65-F5344CB8AC3E}">
        <p14:creationId xmlns:p14="http://schemas.microsoft.com/office/powerpoint/2010/main" val="408269868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8898" name="Rectangle 2"/>
          <p:cNvSpPr>
            <a:spLocks noGrp="1" noChangeArrowheads="1"/>
          </p:cNvSpPr>
          <p:nvPr>
            <p:ph type="title"/>
          </p:nvPr>
        </p:nvSpPr>
        <p:spPr>
          <a:xfrm>
            <a:off x="539552" y="188640"/>
            <a:ext cx="8229600" cy="838200"/>
          </a:xfrm>
        </p:spPr>
        <p:txBody>
          <a:bodyPr/>
          <a:lstStyle/>
          <a:p>
            <a:pPr eaLnBrk="1" hangingPunct="1">
              <a:defRPr/>
            </a:pPr>
            <a:r>
              <a:rPr lang="en-US" altLang="zh-TW" sz="3200" dirty="0" smtClean="0"/>
              <a:t>Macrolide-resistant </a:t>
            </a:r>
            <a:r>
              <a:rPr lang="en-US" altLang="zh-TW" sz="3200" i="1" dirty="0" smtClean="0"/>
              <a:t>M. pneumoniae</a:t>
            </a:r>
            <a:br>
              <a:rPr lang="en-US" altLang="zh-TW" sz="3200" i="1" dirty="0" smtClean="0"/>
            </a:br>
            <a:r>
              <a:rPr lang="en-US" altLang="zh-TW" sz="2800" dirty="0">
                <a:solidFill>
                  <a:schemeClr val="bg1"/>
                </a:solidFill>
              </a:rPr>
              <a:t>N=73, 2011</a:t>
            </a:r>
            <a:r>
              <a:rPr lang="en-US" altLang="zh-TW" sz="2800" dirty="0" smtClean="0">
                <a:solidFill>
                  <a:schemeClr val="bg1"/>
                </a:solidFill>
              </a:rPr>
              <a:t>, CGMH, Taiwan</a:t>
            </a:r>
            <a:endParaRPr lang="en-US" altLang="zh-TW" sz="2800" i="1" dirty="0" smtClean="0">
              <a:solidFill>
                <a:schemeClr val="bg1"/>
              </a:solidFill>
            </a:endParaRPr>
          </a:p>
        </p:txBody>
      </p:sp>
      <p:sp>
        <p:nvSpPr>
          <p:cNvPr id="208899" name="Rectangle 3"/>
          <p:cNvSpPr>
            <a:spLocks noGrp="1" noChangeArrowheads="1"/>
          </p:cNvSpPr>
          <p:nvPr>
            <p:ph type="body" idx="1"/>
          </p:nvPr>
        </p:nvSpPr>
        <p:spPr>
          <a:xfrm>
            <a:off x="611560" y="1125538"/>
            <a:ext cx="8081590" cy="575270"/>
          </a:xfrm>
        </p:spPr>
        <p:txBody>
          <a:bodyPr/>
          <a:lstStyle/>
          <a:p>
            <a:pPr eaLnBrk="1" hangingPunct="1">
              <a:lnSpc>
                <a:spcPct val="90000"/>
              </a:lnSpc>
              <a:defRPr/>
            </a:pPr>
            <a:r>
              <a:rPr lang="en-US" altLang="zh-TW" sz="2800" b="1" dirty="0" smtClean="0"/>
              <a:t>Resistance: 12.3%</a:t>
            </a:r>
            <a:endParaRPr lang="en-US" altLang="zh-TW" sz="2800" dirty="0" smtClean="0"/>
          </a:p>
        </p:txBody>
      </p:sp>
      <p:sp>
        <p:nvSpPr>
          <p:cNvPr id="208900" name="Rectangle 4"/>
          <p:cNvSpPr>
            <a:spLocks noChangeArrowheads="1"/>
          </p:cNvSpPr>
          <p:nvPr/>
        </p:nvSpPr>
        <p:spPr bwMode="auto">
          <a:xfrm>
            <a:off x="755576" y="6521496"/>
            <a:ext cx="3236014" cy="307777"/>
          </a:xfrm>
          <a:prstGeom prst="rect">
            <a:avLst/>
          </a:prstGeom>
          <a:noFill/>
          <a:ln w="9525">
            <a:noFill/>
            <a:miter lim="800000"/>
            <a:headEnd/>
            <a:tailEnd/>
          </a:ln>
          <a:effectLst/>
        </p:spPr>
        <p:txBody>
          <a:bodyPr wrap="none" anchor="ctr">
            <a:spAutoFit/>
          </a:bodyPr>
          <a:lstStyle/>
          <a:p>
            <a:pPr>
              <a:defRPr/>
            </a:pPr>
            <a:r>
              <a:rPr lang="en-US" altLang="zh-TW" sz="1400" dirty="0">
                <a:solidFill>
                  <a:srgbClr val="66FF33"/>
                </a:solidFill>
                <a:effectLst>
                  <a:outerShdw blurRad="38100" dist="38100" dir="2700000" algn="tl">
                    <a:srgbClr val="000000"/>
                  </a:outerShdw>
                </a:effectLst>
                <a:latin typeface="Times New Roman" pitchFamily="18" charset="0"/>
              </a:rPr>
              <a:t>Wu HM. J Infect </a:t>
            </a:r>
            <a:r>
              <a:rPr lang="en-US" altLang="zh-TW" sz="1400" dirty="0" err="1">
                <a:solidFill>
                  <a:srgbClr val="66FF33"/>
                </a:solidFill>
                <a:effectLst>
                  <a:outerShdw blurRad="38100" dist="38100" dir="2700000" algn="tl">
                    <a:srgbClr val="000000"/>
                  </a:outerShdw>
                </a:effectLst>
                <a:latin typeface="Times New Roman" pitchFamily="18" charset="0"/>
              </a:rPr>
              <a:t>Chemother</a:t>
            </a:r>
            <a:r>
              <a:rPr lang="en-US" altLang="zh-TW" sz="1400" dirty="0">
                <a:solidFill>
                  <a:srgbClr val="66FF33"/>
                </a:solidFill>
                <a:effectLst>
                  <a:outerShdw blurRad="38100" dist="38100" dir="2700000" algn="tl">
                    <a:srgbClr val="000000"/>
                  </a:outerShdw>
                </a:effectLst>
                <a:latin typeface="Times New Roman" pitchFamily="18" charset="0"/>
              </a:rPr>
              <a:t> 2013;19:782.</a:t>
            </a:r>
          </a:p>
        </p:txBody>
      </p:sp>
      <p:pic>
        <p:nvPicPr>
          <p:cNvPr id="4" name="圖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37755" y="1700808"/>
            <a:ext cx="5029200" cy="4552950"/>
          </a:xfrm>
          <a:prstGeom prst="rect">
            <a:avLst/>
          </a:prstGeom>
        </p:spPr>
      </p:pic>
    </p:spTree>
    <p:extLst>
      <p:ext uri="{BB962C8B-B14F-4D97-AF65-F5344CB8AC3E}">
        <p14:creationId xmlns:p14="http://schemas.microsoft.com/office/powerpoint/2010/main" val="119118034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8898" name="Rectangle 2"/>
          <p:cNvSpPr>
            <a:spLocks noGrp="1" noChangeArrowheads="1"/>
          </p:cNvSpPr>
          <p:nvPr>
            <p:ph type="title"/>
          </p:nvPr>
        </p:nvSpPr>
        <p:spPr>
          <a:xfrm>
            <a:off x="395536" y="228600"/>
            <a:ext cx="8367464" cy="752128"/>
          </a:xfrm>
        </p:spPr>
        <p:txBody>
          <a:bodyPr/>
          <a:lstStyle/>
          <a:p>
            <a:pPr eaLnBrk="1" hangingPunct="1">
              <a:defRPr/>
            </a:pPr>
            <a:r>
              <a:rPr lang="en-US" altLang="zh-TW" sz="2800" dirty="0" smtClean="0"/>
              <a:t>Macrolide-resistant </a:t>
            </a:r>
            <a:r>
              <a:rPr lang="en-US" altLang="zh-TW" sz="2800" i="1" dirty="0" smtClean="0"/>
              <a:t>M. pneumoniae</a:t>
            </a:r>
            <a:br>
              <a:rPr lang="en-US" altLang="zh-TW" sz="2800" i="1" dirty="0" smtClean="0"/>
            </a:br>
            <a:r>
              <a:rPr lang="en-US" altLang="zh-TW" sz="2400" dirty="0" smtClean="0">
                <a:solidFill>
                  <a:schemeClr val="bg1"/>
                </a:solidFill>
              </a:rPr>
              <a:t>N=60, TPIDA, 2010-2011</a:t>
            </a:r>
            <a:endParaRPr lang="en-US" altLang="zh-TW" sz="2400" i="1" dirty="0" smtClean="0"/>
          </a:p>
        </p:txBody>
      </p:sp>
      <p:sp>
        <p:nvSpPr>
          <p:cNvPr id="208899" name="Rectangle 3"/>
          <p:cNvSpPr>
            <a:spLocks noGrp="1" noChangeArrowheads="1"/>
          </p:cNvSpPr>
          <p:nvPr>
            <p:ph type="body" idx="1"/>
          </p:nvPr>
        </p:nvSpPr>
        <p:spPr>
          <a:xfrm>
            <a:off x="625475" y="1244055"/>
            <a:ext cx="8009582" cy="1943422"/>
          </a:xfrm>
        </p:spPr>
        <p:txBody>
          <a:bodyPr/>
          <a:lstStyle/>
          <a:p>
            <a:pPr eaLnBrk="1" hangingPunct="1">
              <a:lnSpc>
                <a:spcPct val="90000"/>
              </a:lnSpc>
              <a:defRPr/>
            </a:pPr>
            <a:r>
              <a:rPr lang="en-US" altLang="zh-TW" sz="2800" b="1" dirty="0" smtClean="0"/>
              <a:t>Resistance 24%</a:t>
            </a:r>
          </a:p>
          <a:p>
            <a:pPr eaLnBrk="1" hangingPunct="1">
              <a:lnSpc>
                <a:spcPct val="90000"/>
              </a:lnSpc>
              <a:defRPr/>
            </a:pPr>
            <a:r>
              <a:rPr lang="en-US" altLang="zh-TW" dirty="0" smtClean="0">
                <a:solidFill>
                  <a:schemeClr val="bg1"/>
                </a:solidFill>
              </a:rPr>
              <a:t>S/S</a:t>
            </a:r>
            <a:r>
              <a:rPr lang="en-US" altLang="zh-TW" dirty="0">
                <a:solidFill>
                  <a:schemeClr val="bg1"/>
                </a:solidFill>
              </a:rPr>
              <a:t>, CXR: similar</a:t>
            </a:r>
          </a:p>
          <a:p>
            <a:pPr eaLnBrk="1" hangingPunct="1">
              <a:lnSpc>
                <a:spcPct val="90000"/>
              </a:lnSpc>
              <a:defRPr/>
            </a:pPr>
            <a:r>
              <a:rPr lang="en-US" altLang="zh-TW" dirty="0">
                <a:solidFill>
                  <a:schemeClr val="bg1"/>
                </a:solidFill>
              </a:rPr>
              <a:t>Longer mean duration of fever after azithromycin treatment: 3.2 vs. 1.6 </a:t>
            </a:r>
            <a:r>
              <a:rPr lang="en-US" altLang="zh-TW" dirty="0" smtClean="0">
                <a:solidFill>
                  <a:schemeClr val="bg1"/>
                </a:solidFill>
              </a:rPr>
              <a:t>days</a:t>
            </a:r>
            <a:endParaRPr lang="en-US" altLang="zh-TW" dirty="0">
              <a:solidFill>
                <a:schemeClr val="bg1"/>
              </a:solidFill>
            </a:endParaRPr>
          </a:p>
        </p:txBody>
      </p:sp>
      <p:sp>
        <p:nvSpPr>
          <p:cNvPr id="208900" name="Rectangle 4"/>
          <p:cNvSpPr>
            <a:spLocks noChangeArrowheads="1"/>
          </p:cNvSpPr>
          <p:nvPr/>
        </p:nvSpPr>
        <p:spPr bwMode="auto">
          <a:xfrm>
            <a:off x="971600" y="6453336"/>
            <a:ext cx="3417154" cy="307777"/>
          </a:xfrm>
          <a:prstGeom prst="rect">
            <a:avLst/>
          </a:prstGeom>
          <a:noFill/>
          <a:ln w="9525">
            <a:noFill/>
            <a:miter lim="800000"/>
            <a:headEnd/>
            <a:tailEnd/>
          </a:ln>
          <a:effectLst/>
        </p:spPr>
        <p:txBody>
          <a:bodyPr wrap="none" anchor="ctr">
            <a:spAutoFit/>
          </a:bodyPr>
          <a:lstStyle/>
          <a:p>
            <a:pPr>
              <a:defRPr/>
            </a:pPr>
            <a:r>
              <a:rPr lang="en-US" altLang="zh-TW" sz="1400" dirty="0">
                <a:solidFill>
                  <a:srgbClr val="66FF33"/>
                </a:solidFill>
                <a:effectLst>
                  <a:outerShdw blurRad="38100" dist="38100" dir="2700000" algn="tl">
                    <a:srgbClr val="000000"/>
                  </a:outerShdw>
                </a:effectLst>
                <a:latin typeface="Times New Roman" pitchFamily="18" charset="0"/>
              </a:rPr>
              <a:t>Wu PS. Pediatric Pulmonology 2013;48:904.</a:t>
            </a:r>
          </a:p>
        </p:txBody>
      </p:sp>
      <p:pic>
        <p:nvPicPr>
          <p:cNvPr id="3" name="圖片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25475" y="3068960"/>
            <a:ext cx="8067675" cy="3105150"/>
          </a:xfrm>
          <a:prstGeom prst="rect">
            <a:avLst/>
          </a:prstGeom>
        </p:spPr>
      </p:pic>
    </p:spTree>
    <p:extLst>
      <p:ext uri="{BB962C8B-B14F-4D97-AF65-F5344CB8AC3E}">
        <p14:creationId xmlns:p14="http://schemas.microsoft.com/office/powerpoint/2010/main" val="15971733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2994" name="Rectangle 2"/>
          <p:cNvSpPr>
            <a:spLocks noGrp="1" noChangeArrowheads="1"/>
          </p:cNvSpPr>
          <p:nvPr>
            <p:ph type="title"/>
          </p:nvPr>
        </p:nvSpPr>
        <p:spPr>
          <a:xfrm>
            <a:off x="539750" y="260350"/>
            <a:ext cx="8229600" cy="838200"/>
          </a:xfrm>
        </p:spPr>
        <p:txBody>
          <a:bodyPr/>
          <a:lstStyle/>
          <a:p>
            <a:pPr eaLnBrk="1" hangingPunct="1">
              <a:defRPr/>
            </a:pPr>
            <a:r>
              <a:rPr lang="en-US" altLang="zh-TW" sz="2800" smtClean="0"/>
              <a:t>Macrolide-resistant </a:t>
            </a:r>
            <a:r>
              <a:rPr lang="en-US" altLang="zh-TW" sz="2800" i="1" smtClean="0"/>
              <a:t>M. pneumoniae</a:t>
            </a:r>
            <a:br>
              <a:rPr lang="en-US" altLang="zh-TW" sz="2800" i="1" smtClean="0"/>
            </a:br>
            <a:r>
              <a:rPr lang="en-US" altLang="zh-TW" sz="2000" smtClean="0">
                <a:solidFill>
                  <a:schemeClr val="bg1"/>
                </a:solidFill>
              </a:rPr>
              <a:t>3 years, boy</a:t>
            </a:r>
            <a:endParaRPr lang="en-US" altLang="zh-TW" sz="2000" i="1" smtClean="0">
              <a:solidFill>
                <a:schemeClr val="bg1"/>
              </a:solidFill>
            </a:endParaRPr>
          </a:p>
        </p:txBody>
      </p:sp>
      <p:pic>
        <p:nvPicPr>
          <p:cNvPr id="27651" name="Picture 3" descr="aa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11188" y="1196975"/>
            <a:ext cx="7920037" cy="2894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652" name="Text Box 4"/>
          <p:cNvSpPr txBox="1">
            <a:spLocks noChangeArrowheads="1"/>
          </p:cNvSpPr>
          <p:nvPr/>
        </p:nvSpPr>
        <p:spPr bwMode="auto">
          <a:xfrm>
            <a:off x="755650" y="1243013"/>
            <a:ext cx="93662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kumimoji="1">
                <a:solidFill>
                  <a:schemeClr val="tx1"/>
                </a:solidFill>
                <a:latin typeface="Arial" panose="020B0604020202020204" pitchFamily="34" charset="0"/>
                <a:ea typeface="新細明體" panose="02020500000000000000" pitchFamily="18" charset="-120"/>
              </a:defRPr>
            </a:lvl1pPr>
            <a:lvl2pPr marL="742950" indent="-285750" eaLnBrk="0" hangingPunct="0">
              <a:defRPr kumimoji="1">
                <a:solidFill>
                  <a:schemeClr val="tx1"/>
                </a:solidFill>
                <a:latin typeface="Arial" panose="020B0604020202020204" pitchFamily="34" charset="0"/>
                <a:ea typeface="新細明體" panose="02020500000000000000" pitchFamily="18" charset="-120"/>
              </a:defRPr>
            </a:lvl2pPr>
            <a:lvl3pPr marL="1143000" indent="-228600" eaLnBrk="0" hangingPunct="0">
              <a:defRPr kumimoji="1">
                <a:solidFill>
                  <a:schemeClr val="tx1"/>
                </a:solidFill>
                <a:latin typeface="Arial" panose="020B0604020202020204" pitchFamily="34" charset="0"/>
                <a:ea typeface="新細明體" panose="02020500000000000000" pitchFamily="18" charset="-120"/>
              </a:defRPr>
            </a:lvl3pPr>
            <a:lvl4pPr marL="1600200" indent="-228600" eaLnBrk="0" hangingPunct="0">
              <a:defRPr kumimoji="1">
                <a:solidFill>
                  <a:schemeClr val="tx1"/>
                </a:solidFill>
                <a:latin typeface="Arial" panose="020B0604020202020204" pitchFamily="34" charset="0"/>
                <a:ea typeface="新細明體" panose="02020500000000000000" pitchFamily="18" charset="-120"/>
              </a:defRPr>
            </a:lvl4pPr>
            <a:lvl5pPr marL="2057400" indent="-228600" eaLnBrk="0" hangingPunct="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r>
              <a:rPr lang="en-US" altLang="zh-TW" sz="1200" b="1"/>
              <a:t>ampicillin/</a:t>
            </a:r>
          </a:p>
          <a:p>
            <a:pPr eaLnBrk="1" hangingPunct="1"/>
            <a:r>
              <a:rPr lang="en-US" altLang="zh-TW" sz="1200" b="1"/>
              <a:t>sulbactam</a:t>
            </a:r>
          </a:p>
        </p:txBody>
      </p:sp>
      <p:sp>
        <p:nvSpPr>
          <p:cNvPr id="27653" name="Text Box 5"/>
          <p:cNvSpPr txBox="1">
            <a:spLocks noChangeArrowheads="1"/>
          </p:cNvSpPr>
          <p:nvPr/>
        </p:nvSpPr>
        <p:spPr bwMode="auto">
          <a:xfrm>
            <a:off x="755650" y="1603375"/>
            <a:ext cx="1123950"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kumimoji="1">
                <a:solidFill>
                  <a:schemeClr val="tx1"/>
                </a:solidFill>
                <a:latin typeface="Arial" panose="020B0604020202020204" pitchFamily="34" charset="0"/>
                <a:ea typeface="新細明體" panose="02020500000000000000" pitchFamily="18" charset="-120"/>
              </a:defRPr>
            </a:lvl1pPr>
            <a:lvl2pPr marL="742950" indent="-285750" eaLnBrk="0" hangingPunct="0">
              <a:defRPr kumimoji="1">
                <a:solidFill>
                  <a:schemeClr val="tx1"/>
                </a:solidFill>
                <a:latin typeface="Arial" panose="020B0604020202020204" pitchFamily="34" charset="0"/>
                <a:ea typeface="新細明體" panose="02020500000000000000" pitchFamily="18" charset="-120"/>
              </a:defRPr>
            </a:lvl2pPr>
            <a:lvl3pPr marL="1143000" indent="-228600" eaLnBrk="0" hangingPunct="0">
              <a:defRPr kumimoji="1">
                <a:solidFill>
                  <a:schemeClr val="tx1"/>
                </a:solidFill>
                <a:latin typeface="Arial" panose="020B0604020202020204" pitchFamily="34" charset="0"/>
                <a:ea typeface="新細明體" panose="02020500000000000000" pitchFamily="18" charset="-120"/>
              </a:defRPr>
            </a:lvl3pPr>
            <a:lvl4pPr marL="1600200" indent="-228600" eaLnBrk="0" hangingPunct="0">
              <a:defRPr kumimoji="1">
                <a:solidFill>
                  <a:schemeClr val="tx1"/>
                </a:solidFill>
                <a:latin typeface="Arial" panose="020B0604020202020204" pitchFamily="34" charset="0"/>
                <a:ea typeface="新細明體" panose="02020500000000000000" pitchFamily="18" charset="-120"/>
              </a:defRPr>
            </a:lvl4pPr>
            <a:lvl5pPr marL="2057400" indent="-228600" eaLnBrk="0" hangingPunct="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r>
              <a:rPr lang="en-US" altLang="zh-TW" sz="1200" b="1"/>
              <a:t>azithromycin</a:t>
            </a:r>
          </a:p>
        </p:txBody>
      </p:sp>
      <p:sp>
        <p:nvSpPr>
          <p:cNvPr id="27654" name="Text Box 6"/>
          <p:cNvSpPr txBox="1">
            <a:spLocks noChangeArrowheads="1"/>
          </p:cNvSpPr>
          <p:nvPr/>
        </p:nvSpPr>
        <p:spPr bwMode="auto">
          <a:xfrm>
            <a:off x="6516688" y="1628775"/>
            <a:ext cx="1065212"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kumimoji="1">
                <a:solidFill>
                  <a:schemeClr val="tx1"/>
                </a:solidFill>
                <a:latin typeface="Arial" panose="020B0604020202020204" pitchFamily="34" charset="0"/>
                <a:ea typeface="新細明體" panose="02020500000000000000" pitchFamily="18" charset="-120"/>
              </a:defRPr>
            </a:lvl1pPr>
            <a:lvl2pPr marL="742950" indent="-285750" eaLnBrk="0" hangingPunct="0">
              <a:defRPr kumimoji="1">
                <a:solidFill>
                  <a:schemeClr val="tx1"/>
                </a:solidFill>
                <a:latin typeface="Arial" panose="020B0604020202020204" pitchFamily="34" charset="0"/>
                <a:ea typeface="新細明體" panose="02020500000000000000" pitchFamily="18" charset="-120"/>
              </a:defRPr>
            </a:lvl2pPr>
            <a:lvl3pPr marL="1143000" indent="-228600" eaLnBrk="0" hangingPunct="0">
              <a:defRPr kumimoji="1">
                <a:solidFill>
                  <a:schemeClr val="tx1"/>
                </a:solidFill>
                <a:latin typeface="Arial" panose="020B0604020202020204" pitchFamily="34" charset="0"/>
                <a:ea typeface="新細明體" panose="02020500000000000000" pitchFamily="18" charset="-120"/>
              </a:defRPr>
            </a:lvl3pPr>
            <a:lvl4pPr marL="1600200" indent="-228600" eaLnBrk="0" hangingPunct="0">
              <a:defRPr kumimoji="1">
                <a:solidFill>
                  <a:schemeClr val="tx1"/>
                </a:solidFill>
                <a:latin typeface="Arial" panose="020B0604020202020204" pitchFamily="34" charset="0"/>
                <a:ea typeface="新細明體" panose="02020500000000000000" pitchFamily="18" charset="-120"/>
              </a:defRPr>
            </a:lvl4pPr>
            <a:lvl5pPr marL="2057400" indent="-228600" eaLnBrk="0" hangingPunct="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r>
              <a:rPr lang="en-US" altLang="zh-TW" sz="1200" b="1"/>
              <a:t>levofloxacin</a:t>
            </a:r>
          </a:p>
        </p:txBody>
      </p:sp>
      <p:pic>
        <p:nvPicPr>
          <p:cNvPr id="27655" name="Picture 7" descr="bb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63713" y="4149725"/>
            <a:ext cx="1990725" cy="2232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656" name="Picture 8" descr="bb2"/>
          <p:cNvPicPr>
            <a:picLocks noChangeAspect="1" noChangeArrowheads="1"/>
          </p:cNvPicPr>
          <p:nvPr/>
        </p:nvPicPr>
        <p:blipFill>
          <a:blip r:embed="rId5">
            <a:lum contrast="36000"/>
            <a:extLst>
              <a:ext uri="{28A0092B-C50C-407E-A947-70E740481C1C}">
                <a14:useLocalDpi xmlns:a14="http://schemas.microsoft.com/office/drawing/2010/main" val="0"/>
              </a:ext>
            </a:extLst>
          </a:blip>
          <a:srcRect/>
          <a:stretch>
            <a:fillRect/>
          </a:stretch>
        </p:blipFill>
        <p:spPr bwMode="auto">
          <a:xfrm>
            <a:off x="5940425" y="4149725"/>
            <a:ext cx="2132013" cy="2160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1346" name="Rectangle 2"/>
          <p:cNvSpPr>
            <a:spLocks noGrp="1" noChangeArrowheads="1"/>
          </p:cNvSpPr>
          <p:nvPr>
            <p:ph type="title"/>
          </p:nvPr>
        </p:nvSpPr>
        <p:spPr>
          <a:xfrm>
            <a:off x="539750" y="404813"/>
            <a:ext cx="8229600" cy="838200"/>
          </a:xfrm>
        </p:spPr>
        <p:txBody>
          <a:bodyPr/>
          <a:lstStyle/>
          <a:p>
            <a:r>
              <a:rPr lang="en-US" altLang="zh-TW"/>
              <a:t>Recommended antibiotics</a:t>
            </a:r>
            <a:br>
              <a:rPr lang="en-US" altLang="zh-TW"/>
            </a:br>
            <a:r>
              <a:rPr lang="en-US" altLang="zh-TW" sz="3600">
                <a:solidFill>
                  <a:schemeClr val="bg1"/>
                </a:solidFill>
              </a:rPr>
              <a:t>Atypical pathogens</a:t>
            </a:r>
          </a:p>
        </p:txBody>
      </p:sp>
      <p:sp>
        <p:nvSpPr>
          <p:cNvPr id="441347" name="Rectangle 3"/>
          <p:cNvSpPr>
            <a:spLocks noGrp="1" noChangeArrowheads="1"/>
          </p:cNvSpPr>
          <p:nvPr>
            <p:ph type="body" idx="1"/>
          </p:nvPr>
        </p:nvSpPr>
        <p:spPr>
          <a:xfrm>
            <a:off x="539750" y="1557338"/>
            <a:ext cx="8153400" cy="5029200"/>
          </a:xfrm>
        </p:spPr>
        <p:txBody>
          <a:bodyPr/>
          <a:lstStyle/>
          <a:p>
            <a:r>
              <a:rPr lang="pt-BR" altLang="zh-TW" i="1" dirty="0"/>
              <a:t>Mycoplasma pneumoniae: </a:t>
            </a:r>
          </a:p>
          <a:p>
            <a:pPr lvl="1"/>
            <a:r>
              <a:rPr lang="pt-BR" altLang="zh-TW" dirty="0"/>
              <a:t>Erythromycin</a:t>
            </a:r>
            <a:r>
              <a:rPr lang="en-US" altLang="zh-TW" dirty="0"/>
              <a:t> or </a:t>
            </a:r>
            <a:r>
              <a:rPr lang="pt-BR" altLang="zh-TW" dirty="0"/>
              <a:t>new macrolides</a:t>
            </a:r>
          </a:p>
          <a:p>
            <a:pPr lvl="1"/>
            <a:r>
              <a:rPr lang="zh-TW" altLang="en-US" dirty="0"/>
              <a:t>大於八歲可用</a:t>
            </a:r>
            <a:r>
              <a:rPr lang="pt-BR" altLang="zh-TW" b="1" dirty="0">
                <a:solidFill>
                  <a:srgbClr val="FFFF00"/>
                </a:solidFill>
              </a:rPr>
              <a:t>tetracyclines</a:t>
            </a:r>
          </a:p>
          <a:p>
            <a:r>
              <a:rPr lang="pt-BR" altLang="zh-TW" i="1" dirty="0"/>
              <a:t>Chlamydophila pneumoniae:</a:t>
            </a:r>
          </a:p>
          <a:p>
            <a:pPr lvl="1"/>
            <a:r>
              <a:rPr lang="pt-BR" altLang="zh-TW" dirty="0"/>
              <a:t>Erythromycin</a:t>
            </a:r>
            <a:r>
              <a:rPr lang="en-US" altLang="zh-TW" dirty="0"/>
              <a:t> or </a:t>
            </a:r>
            <a:r>
              <a:rPr lang="pt-BR" altLang="zh-TW" dirty="0"/>
              <a:t>new macrolides</a:t>
            </a:r>
          </a:p>
          <a:p>
            <a:pPr lvl="1"/>
            <a:r>
              <a:rPr lang="zh-TW" altLang="en-US" dirty="0"/>
              <a:t>大於八歲可用</a:t>
            </a:r>
            <a:r>
              <a:rPr lang="pt-BR" altLang="zh-TW" dirty="0"/>
              <a:t>tetracyclines</a:t>
            </a:r>
          </a:p>
          <a:p>
            <a:r>
              <a:rPr lang="pt-BR" altLang="zh-TW" i="1" dirty="0"/>
              <a:t>Legionella </a:t>
            </a:r>
            <a:r>
              <a:rPr lang="pt-BR" altLang="zh-TW" dirty="0"/>
              <a:t>species </a:t>
            </a:r>
          </a:p>
          <a:p>
            <a:pPr lvl="1"/>
            <a:r>
              <a:rPr lang="pt-BR" altLang="zh-TW" dirty="0"/>
              <a:t>New macrolides</a:t>
            </a:r>
          </a:p>
          <a:p>
            <a:pPr lvl="1"/>
            <a:r>
              <a:rPr lang="pt-BR" altLang="zh-TW" dirty="0"/>
              <a:t>Alternative: erythromycin</a:t>
            </a:r>
            <a:r>
              <a:rPr lang="en-US" altLang="zh-TW" dirty="0"/>
              <a:t> or </a:t>
            </a:r>
            <a:r>
              <a:rPr lang="pt-BR" altLang="zh-TW" dirty="0"/>
              <a:t>new macrolies + rifampicin</a:t>
            </a:r>
            <a:r>
              <a:rPr lang="zh-TW" altLang="en-US" dirty="0"/>
              <a:t>、</a:t>
            </a:r>
            <a:r>
              <a:rPr lang="pt-BR" altLang="zh-TW" dirty="0"/>
              <a:t>fluoroquinolones</a:t>
            </a:r>
          </a:p>
          <a:p>
            <a:r>
              <a:rPr lang="en-US" altLang="zh-TW" dirty="0"/>
              <a:t>Fluoroquinolone?</a:t>
            </a:r>
          </a:p>
        </p:txBody>
      </p:sp>
      <p:sp>
        <p:nvSpPr>
          <p:cNvPr id="441348" name="Rectangle 4"/>
          <p:cNvSpPr>
            <a:spLocks noChangeArrowheads="1"/>
          </p:cNvSpPr>
          <p:nvPr/>
        </p:nvSpPr>
        <p:spPr bwMode="auto">
          <a:xfrm>
            <a:off x="3923928" y="6403182"/>
            <a:ext cx="40449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zh-TW" sz="1800" b="0" dirty="0">
                <a:solidFill>
                  <a:srgbClr val="7FFF0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2006 TPA guidelines for CAP in Children</a:t>
            </a:r>
          </a:p>
        </p:txBody>
      </p:sp>
    </p:spTree>
    <p:extLst>
      <p:ext uri="{BB962C8B-B14F-4D97-AF65-F5344CB8AC3E}">
        <p14:creationId xmlns:p14="http://schemas.microsoft.com/office/powerpoint/2010/main" val="341999231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5314" name="Rectangle 2"/>
          <p:cNvSpPr>
            <a:spLocks noGrp="1" noChangeArrowheads="1"/>
          </p:cNvSpPr>
          <p:nvPr>
            <p:ph type="title"/>
          </p:nvPr>
        </p:nvSpPr>
        <p:spPr>
          <a:xfrm>
            <a:off x="539552" y="116632"/>
            <a:ext cx="7930842" cy="864096"/>
          </a:xfrm>
        </p:spPr>
        <p:txBody>
          <a:bodyPr/>
          <a:lstStyle/>
          <a:p>
            <a:pPr>
              <a:defRPr/>
            </a:pPr>
            <a:r>
              <a:rPr lang="en-US" altLang="zh-TW" sz="2800" dirty="0" smtClean="0"/>
              <a:t>Antimicrobial </a:t>
            </a:r>
            <a:r>
              <a:rPr lang="en-US" altLang="zh-TW" sz="2800" dirty="0"/>
              <a:t>resistance of </a:t>
            </a:r>
            <a:r>
              <a:rPr lang="en-US" altLang="zh-TW" sz="2800" dirty="0" smtClean="0"/>
              <a:t>pediatric </a:t>
            </a:r>
            <a:r>
              <a:rPr lang="en-US" altLang="zh-TW" sz="2800" dirty="0" err="1" smtClean="0"/>
              <a:t>uropathogens</a:t>
            </a:r>
            <a:r>
              <a:rPr lang="en-US" altLang="zh-TW" sz="2800" dirty="0" smtClean="0"/>
              <a:t>  </a:t>
            </a:r>
            <a:r>
              <a:rPr lang="zh-TW" altLang="en-US" sz="2400" dirty="0" smtClean="0">
                <a:solidFill>
                  <a:schemeClr val="bg1"/>
                </a:solidFill>
              </a:rPr>
              <a:t>三軍總醫院，</a:t>
            </a:r>
            <a:r>
              <a:rPr lang="en-US" altLang="zh-TW" sz="2400" dirty="0" smtClean="0">
                <a:solidFill>
                  <a:schemeClr val="bg1"/>
                </a:solidFill>
              </a:rPr>
              <a:t>1991-2005</a:t>
            </a:r>
            <a:endParaRPr lang="zh-TW" altLang="en-US" sz="2000" dirty="0" smtClean="0">
              <a:solidFill>
                <a:schemeClr val="bg1"/>
              </a:solidFill>
            </a:endParaRPr>
          </a:p>
        </p:txBody>
      </p:sp>
      <p:sp>
        <p:nvSpPr>
          <p:cNvPr id="190468" name="Rectangle 4"/>
          <p:cNvSpPr>
            <a:spLocks noChangeArrowheads="1"/>
          </p:cNvSpPr>
          <p:nvPr/>
        </p:nvSpPr>
        <p:spPr bwMode="auto">
          <a:xfrm>
            <a:off x="899592" y="6449434"/>
            <a:ext cx="2993384"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rgbClr val="FF3300"/>
              </a:buClr>
              <a:buSzPct val="70000"/>
              <a:buFont typeface="Monotype Sorts" pitchFamily="2" charset="2"/>
              <a:buChar char="l"/>
              <a:defRPr sz="2400">
                <a:solidFill>
                  <a:srgbClr val="FFFF00"/>
                </a:solidFill>
                <a:latin typeface="Arial" panose="020B0604020202020204" pitchFamily="34" charset="0"/>
                <a:ea typeface="標楷體" panose="03000509000000000000" pitchFamily="65" charset="-120"/>
              </a:defRPr>
            </a:lvl1pPr>
            <a:lvl2pPr marL="742950" indent="-285750">
              <a:spcBef>
                <a:spcPct val="20000"/>
              </a:spcBef>
              <a:buClr>
                <a:srgbClr val="66FF33"/>
              </a:buClr>
              <a:buSzPct val="70000"/>
              <a:buFont typeface="Monotype Sorts" pitchFamily="2" charset="2"/>
              <a:buChar char="m"/>
              <a:defRPr sz="2400">
                <a:solidFill>
                  <a:schemeClr val="bg1"/>
                </a:solidFill>
                <a:latin typeface="Arial" panose="020B0604020202020204" pitchFamily="34" charset="0"/>
                <a:ea typeface="標楷體" panose="03000509000000000000" pitchFamily="65" charset="-120"/>
              </a:defRPr>
            </a:lvl2pPr>
            <a:lvl3pPr marL="1143000" indent="-228600">
              <a:spcBef>
                <a:spcPct val="20000"/>
              </a:spcBef>
              <a:buClr>
                <a:srgbClr val="FFFF00"/>
              </a:buClr>
              <a:buSzPct val="70000"/>
              <a:buFont typeface="Wingdings" panose="05000000000000000000" pitchFamily="2" charset="2"/>
              <a:buChar char="q"/>
              <a:defRPr sz="2400">
                <a:solidFill>
                  <a:schemeClr val="bg1"/>
                </a:solidFill>
                <a:latin typeface="Arial" panose="020B0604020202020204" pitchFamily="34" charset="0"/>
                <a:ea typeface="標楷體" panose="03000509000000000000" pitchFamily="65" charset="-120"/>
              </a:defRPr>
            </a:lvl3pPr>
            <a:lvl4pPr marL="1600200" indent="-228600">
              <a:spcBef>
                <a:spcPct val="20000"/>
              </a:spcBef>
              <a:buClr>
                <a:srgbClr val="66FF33"/>
              </a:buClr>
              <a:buSzPct val="70000"/>
              <a:buFont typeface="Wingdings" panose="05000000000000000000" pitchFamily="2" charset="2"/>
              <a:buChar char="v"/>
              <a:defRPr sz="2400">
                <a:solidFill>
                  <a:schemeClr val="bg1"/>
                </a:solidFill>
                <a:latin typeface="Arial" panose="020B0604020202020204" pitchFamily="34" charset="0"/>
                <a:ea typeface="標楷體" panose="03000509000000000000" pitchFamily="65" charset="-120"/>
              </a:defRPr>
            </a:lvl4pPr>
            <a:lvl5pPr marL="2057400" indent="-228600">
              <a:spcBef>
                <a:spcPct val="20000"/>
              </a:spcBef>
              <a:buChar char="»"/>
              <a:defRPr sz="2400">
                <a:solidFill>
                  <a:schemeClr val="bg1"/>
                </a:solidFill>
                <a:latin typeface="Arial" panose="020B0604020202020204" pitchFamily="34" charset="0"/>
                <a:ea typeface="標楷體" panose="03000509000000000000" pitchFamily="65" charset="-120"/>
              </a:defRPr>
            </a:lvl5pPr>
            <a:lvl6pPr marL="2514600" indent="-228600" eaLnBrk="0" fontAlgn="base" hangingPunct="0">
              <a:spcBef>
                <a:spcPct val="20000"/>
              </a:spcBef>
              <a:spcAft>
                <a:spcPct val="0"/>
              </a:spcAft>
              <a:buChar char="»"/>
              <a:defRPr sz="2400">
                <a:solidFill>
                  <a:schemeClr val="bg1"/>
                </a:solidFill>
                <a:latin typeface="Arial" panose="020B0604020202020204" pitchFamily="34" charset="0"/>
                <a:ea typeface="標楷體" panose="03000509000000000000" pitchFamily="65" charset="-120"/>
              </a:defRPr>
            </a:lvl6pPr>
            <a:lvl7pPr marL="2971800" indent="-228600" eaLnBrk="0" fontAlgn="base" hangingPunct="0">
              <a:spcBef>
                <a:spcPct val="20000"/>
              </a:spcBef>
              <a:spcAft>
                <a:spcPct val="0"/>
              </a:spcAft>
              <a:buChar char="»"/>
              <a:defRPr sz="2400">
                <a:solidFill>
                  <a:schemeClr val="bg1"/>
                </a:solidFill>
                <a:latin typeface="Arial" panose="020B0604020202020204" pitchFamily="34" charset="0"/>
                <a:ea typeface="標楷體" panose="03000509000000000000" pitchFamily="65" charset="-120"/>
              </a:defRPr>
            </a:lvl7pPr>
            <a:lvl8pPr marL="3429000" indent="-228600" eaLnBrk="0" fontAlgn="base" hangingPunct="0">
              <a:spcBef>
                <a:spcPct val="20000"/>
              </a:spcBef>
              <a:spcAft>
                <a:spcPct val="0"/>
              </a:spcAft>
              <a:buChar char="»"/>
              <a:defRPr sz="2400">
                <a:solidFill>
                  <a:schemeClr val="bg1"/>
                </a:solidFill>
                <a:latin typeface="Arial" panose="020B0604020202020204" pitchFamily="34" charset="0"/>
                <a:ea typeface="標楷體" panose="03000509000000000000" pitchFamily="65" charset="-120"/>
              </a:defRPr>
            </a:lvl8pPr>
            <a:lvl9pPr marL="3886200" indent="-228600" eaLnBrk="0" fontAlgn="base" hangingPunct="0">
              <a:spcBef>
                <a:spcPct val="20000"/>
              </a:spcBef>
              <a:spcAft>
                <a:spcPct val="0"/>
              </a:spcAft>
              <a:buChar char="»"/>
              <a:defRPr sz="2400">
                <a:solidFill>
                  <a:schemeClr val="bg1"/>
                </a:solidFill>
                <a:latin typeface="Arial" panose="020B0604020202020204" pitchFamily="34" charset="0"/>
                <a:ea typeface="標楷體" panose="03000509000000000000" pitchFamily="65" charset="-120"/>
              </a:defRPr>
            </a:lvl9pPr>
          </a:lstStyle>
          <a:p>
            <a:pPr>
              <a:spcBef>
                <a:spcPct val="0"/>
              </a:spcBef>
              <a:buClrTx/>
              <a:buSzTx/>
              <a:buNone/>
            </a:pPr>
            <a:r>
              <a:rPr lang="nb-NO" altLang="zh-TW" sz="1400" dirty="0">
                <a:solidFill>
                  <a:srgbClr val="7FFF00"/>
                </a:solidFill>
                <a:effectLst>
                  <a:outerShdw blurRad="38100" dist="38100" dir="2700000" algn="tl">
                    <a:srgbClr val="000000">
                      <a:alpha val="43137"/>
                    </a:srgbClr>
                  </a:outerShdw>
                </a:effectLst>
                <a:latin typeface="Times New Roman" panose="02020603050405020304" pitchFamily="18" charset="0"/>
                <a:ea typeface="新細明體" panose="02020500000000000000" pitchFamily="18" charset="-120"/>
              </a:rPr>
              <a:t>Tseng MH. Pediatr Int 2008;50(6):797.</a:t>
            </a:r>
            <a:endParaRPr lang="zh-TW" altLang="en-US" sz="1400" b="0" dirty="0">
              <a:solidFill>
                <a:srgbClr val="7FFF00"/>
              </a:solidFill>
              <a:effectLst>
                <a:outerShdw blurRad="38100" dist="38100" dir="2700000" algn="tl">
                  <a:srgbClr val="000000">
                    <a:alpha val="43137"/>
                  </a:srgbClr>
                </a:outerShdw>
              </a:effectLst>
              <a:latin typeface="Times New Roman" panose="02020603050405020304" pitchFamily="18" charset="0"/>
              <a:ea typeface="新細明體" panose="02020500000000000000" pitchFamily="18" charset="-120"/>
            </a:endParaRPr>
          </a:p>
        </p:txBody>
      </p:sp>
      <p:graphicFrame>
        <p:nvGraphicFramePr>
          <p:cNvPr id="7" name="Object 4"/>
          <p:cNvGraphicFramePr>
            <a:graphicFrameLocks/>
          </p:cNvGraphicFramePr>
          <p:nvPr>
            <p:extLst>
              <p:ext uri="{D42A27DB-BD31-4B8C-83A1-F6EECF244321}">
                <p14:modId xmlns:p14="http://schemas.microsoft.com/office/powerpoint/2010/main" val="1763464899"/>
              </p:ext>
            </p:extLst>
          </p:nvPr>
        </p:nvGraphicFramePr>
        <p:xfrm>
          <a:off x="467544" y="1169146"/>
          <a:ext cx="8292853" cy="5335428"/>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330150075"/>
      </p:ext>
    </p:extLst>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3826" name="Rectangle 2"/>
          <p:cNvSpPr>
            <a:spLocks noGrp="1" noChangeArrowheads="1"/>
          </p:cNvSpPr>
          <p:nvPr>
            <p:ph type="title" idx="4294967295"/>
          </p:nvPr>
        </p:nvSpPr>
        <p:spPr>
          <a:xfrm>
            <a:off x="611560" y="116632"/>
            <a:ext cx="7994278" cy="1035893"/>
          </a:xfrm>
        </p:spPr>
        <p:txBody>
          <a:bodyPr/>
          <a:lstStyle/>
          <a:p>
            <a:r>
              <a:rPr lang="zh-TW" altLang="en-US" sz="3200" dirty="0"/>
              <a:t>紅黴素抗藥性</a:t>
            </a:r>
            <a:r>
              <a:rPr lang="en-US" altLang="zh-TW" sz="3200" dirty="0"/>
              <a:t>A</a:t>
            </a:r>
            <a:r>
              <a:rPr lang="zh-TW" altLang="en-US" sz="3200" dirty="0"/>
              <a:t>群</a:t>
            </a:r>
            <a:r>
              <a:rPr lang="zh-TW" altLang="en-US" sz="3200" dirty="0" smtClean="0"/>
              <a:t>鏈球菌盛行率的</a:t>
            </a:r>
            <a:r>
              <a:rPr lang="zh-TW" altLang="en-US" sz="3200" dirty="0"/>
              <a:t>變化</a:t>
            </a:r>
            <a:br>
              <a:rPr lang="zh-TW" altLang="en-US" sz="3200" dirty="0"/>
            </a:br>
            <a:r>
              <a:rPr lang="en-US" altLang="zh-TW" sz="2800" dirty="0">
                <a:solidFill>
                  <a:schemeClr val="bg1"/>
                </a:solidFill>
              </a:rPr>
              <a:t>N=39 247</a:t>
            </a:r>
            <a:r>
              <a:rPr lang="zh-TW" altLang="en-US" sz="2800" dirty="0">
                <a:solidFill>
                  <a:schemeClr val="bg1"/>
                </a:solidFill>
              </a:rPr>
              <a:t>，芬蘭，</a:t>
            </a:r>
            <a:r>
              <a:rPr lang="en-US" altLang="zh-TW" sz="2800" dirty="0">
                <a:solidFill>
                  <a:schemeClr val="bg1"/>
                </a:solidFill>
              </a:rPr>
              <a:t>1991-1996</a:t>
            </a:r>
            <a:endParaRPr lang="en-US" altLang="zh-TW" sz="2000" b="0" dirty="0">
              <a:solidFill>
                <a:schemeClr val="bg1"/>
              </a:solidFill>
            </a:endParaRPr>
          </a:p>
        </p:txBody>
      </p:sp>
      <p:graphicFrame>
        <p:nvGraphicFramePr>
          <p:cNvPr id="2" name="Object 4"/>
          <p:cNvGraphicFramePr>
            <a:graphicFrameLocks noChangeAspect="1"/>
          </p:cNvGraphicFramePr>
          <p:nvPr>
            <p:extLst>
              <p:ext uri="{D42A27DB-BD31-4B8C-83A1-F6EECF244321}">
                <p14:modId xmlns:p14="http://schemas.microsoft.com/office/powerpoint/2010/main" val="4198583703"/>
              </p:ext>
            </p:extLst>
          </p:nvPr>
        </p:nvGraphicFramePr>
        <p:xfrm>
          <a:off x="501650" y="1679575"/>
          <a:ext cx="8391525" cy="4470400"/>
        </p:xfrm>
        <a:graphic>
          <a:graphicData uri="http://schemas.openxmlformats.org/drawingml/2006/chart">
            <c:chart xmlns:c="http://schemas.openxmlformats.org/drawingml/2006/chart" xmlns:r="http://schemas.openxmlformats.org/officeDocument/2006/relationships" r:id="rId3"/>
          </a:graphicData>
        </a:graphic>
      </p:graphicFrame>
      <p:sp>
        <p:nvSpPr>
          <p:cNvPr id="973829" name="Text Box 5"/>
          <p:cNvSpPr txBox="1">
            <a:spLocks noChangeArrowheads="1"/>
          </p:cNvSpPr>
          <p:nvPr/>
        </p:nvSpPr>
        <p:spPr bwMode="auto">
          <a:xfrm>
            <a:off x="323850" y="1341438"/>
            <a:ext cx="2049463" cy="457200"/>
          </a:xfrm>
          <a:prstGeom prst="rect">
            <a:avLst/>
          </a:prstGeom>
          <a:noFill/>
          <a:ln w="12700">
            <a:noFill/>
            <a:miter lim="800000"/>
            <a:headEnd/>
            <a:tailEnd/>
          </a:ln>
          <a:effectLst/>
        </p:spPr>
        <p:txBody>
          <a:bodyPr wrap="none">
            <a:spAutoFit/>
          </a:bodyPr>
          <a:lstStyle>
            <a:lvl1pPr>
              <a:defRPr kumimoji="1" sz="2400">
                <a:solidFill>
                  <a:schemeClr val="tx1"/>
                </a:solidFill>
                <a:latin typeface="Times New Roman" panose="02020603050405020304" pitchFamily="18" charset="0"/>
                <a:ea typeface="新細明體" panose="02020500000000000000" pitchFamily="18" charset="-120"/>
              </a:defRPr>
            </a:lvl1pPr>
            <a:lvl2pPr marL="742950" indent="-285750">
              <a:defRPr kumimoji="1" sz="2400">
                <a:solidFill>
                  <a:schemeClr val="tx1"/>
                </a:solidFill>
                <a:latin typeface="Times New Roman" panose="02020603050405020304" pitchFamily="18" charset="0"/>
                <a:ea typeface="新細明體" panose="02020500000000000000" pitchFamily="18" charset="-120"/>
              </a:defRPr>
            </a:lvl2pPr>
            <a:lvl3pPr marL="1143000" indent="-228600">
              <a:defRPr kumimoji="1" sz="2400">
                <a:solidFill>
                  <a:schemeClr val="tx1"/>
                </a:solidFill>
                <a:latin typeface="Times New Roman" panose="02020603050405020304" pitchFamily="18" charset="0"/>
                <a:ea typeface="新細明體" panose="02020500000000000000" pitchFamily="18" charset="-120"/>
              </a:defRPr>
            </a:lvl3pPr>
            <a:lvl4pPr marL="1600200" indent="-228600">
              <a:defRPr kumimoji="1" sz="2400">
                <a:solidFill>
                  <a:schemeClr val="tx1"/>
                </a:solidFill>
                <a:latin typeface="Times New Roman" panose="02020603050405020304" pitchFamily="18" charset="0"/>
                <a:ea typeface="新細明體" panose="02020500000000000000" pitchFamily="18" charset="-120"/>
              </a:defRPr>
            </a:lvl4pPr>
            <a:lvl5pPr marL="2057400" indent="-228600">
              <a:defRPr kumimoji="1" sz="2400">
                <a:solidFill>
                  <a:schemeClr val="tx1"/>
                </a:solidFill>
                <a:latin typeface="Times New Roman" panose="02020603050405020304" pitchFamily="18" charset="0"/>
                <a:ea typeface="新細明體" panose="02020500000000000000" pitchFamily="18" charset="-120"/>
              </a:defRPr>
            </a:lvl5pPr>
            <a:lvl6pPr marL="2514600" indent="-228600" fontAlgn="base">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6pPr>
            <a:lvl7pPr marL="2971800" indent="-228600" fontAlgn="base">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7pPr>
            <a:lvl8pPr marL="3429000" indent="-228600" fontAlgn="base">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8pPr>
            <a:lvl9pPr marL="3886200" indent="-228600" fontAlgn="base">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9pPr>
          </a:lstStyle>
          <a:p>
            <a:r>
              <a:rPr lang="en-US" altLang="zh-TW" b="1" dirty="0">
                <a:solidFill>
                  <a:srgbClr val="FAFD00"/>
                </a:solidFill>
                <a:effectLst>
                  <a:outerShdw blurRad="38100" dist="38100" dir="2700000" algn="tl">
                    <a:srgbClr val="000000"/>
                  </a:outerShdw>
                </a:effectLst>
                <a:latin typeface="Arial" panose="020B0604020202020204" pitchFamily="34" charset="0"/>
                <a:ea typeface="標楷體" panose="03000509000000000000" pitchFamily="65" charset="-120"/>
              </a:rPr>
              <a:t>% resistance</a:t>
            </a:r>
            <a:endParaRPr lang="en-US" altLang="zh-TW" sz="2000" b="1" dirty="0">
              <a:solidFill>
                <a:schemeClr val="bg1"/>
              </a:solidFill>
              <a:effectLst>
                <a:outerShdw blurRad="38100" dist="38100" dir="2700000" algn="tl">
                  <a:srgbClr val="000000"/>
                </a:outerShdw>
              </a:effectLst>
              <a:ea typeface="標楷體" panose="03000509000000000000" pitchFamily="65" charset="-120"/>
            </a:endParaRPr>
          </a:p>
        </p:txBody>
      </p:sp>
      <p:sp>
        <p:nvSpPr>
          <p:cNvPr id="583685" name="Rectangle 5"/>
          <p:cNvSpPr>
            <a:spLocks noChangeArrowheads="1"/>
          </p:cNvSpPr>
          <p:nvPr/>
        </p:nvSpPr>
        <p:spPr bwMode="auto">
          <a:xfrm>
            <a:off x="1042988" y="6381750"/>
            <a:ext cx="3494087"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eaLnBrk="1" hangingPunct="1"/>
            <a:r>
              <a:rPr kumimoji="1" lang="en-US" altLang="zh-TW" sz="1600" b="0">
                <a:solidFill>
                  <a:srgbClr val="7FFF00"/>
                </a:solidFill>
                <a:effectLst>
                  <a:outerShdw blurRad="38100" dist="38100" dir="2700000" algn="tl">
                    <a:srgbClr val="000000"/>
                  </a:outerShdw>
                </a:effectLst>
                <a:latin typeface="Times New Roman" panose="02020603050405020304" pitchFamily="18" charset="0"/>
              </a:rPr>
              <a:t>Sepp</a:t>
            </a:r>
            <a:r>
              <a:rPr kumimoji="1" lang="en-US" altLang="zh-TW" sz="1600" b="0">
                <a:solidFill>
                  <a:srgbClr val="7FFF00"/>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ä</a:t>
            </a:r>
            <a:r>
              <a:rPr kumimoji="1" lang="en-US" altLang="zh-TW" sz="1600" b="0">
                <a:solidFill>
                  <a:srgbClr val="7FFF00"/>
                </a:solidFill>
                <a:effectLst>
                  <a:outerShdw blurRad="38100" dist="38100" dir="2700000" algn="tl">
                    <a:srgbClr val="000000"/>
                  </a:outerShdw>
                </a:effectLst>
                <a:latin typeface="Times New Roman" panose="02020603050405020304" pitchFamily="18" charset="0"/>
              </a:rPr>
              <a:t>lä H. N Engl J Med 1997;337:441.</a:t>
            </a:r>
          </a:p>
        </p:txBody>
      </p:sp>
      <p:sp>
        <p:nvSpPr>
          <p:cNvPr id="583686" name="Text Box 6"/>
          <p:cNvSpPr txBox="1">
            <a:spLocks noChangeArrowheads="1"/>
          </p:cNvSpPr>
          <p:nvPr/>
        </p:nvSpPr>
        <p:spPr bwMode="auto">
          <a:xfrm>
            <a:off x="3028332" y="1675093"/>
            <a:ext cx="3498073" cy="769441"/>
          </a:xfrm>
          <a:prstGeom prst="rect">
            <a:avLst/>
          </a:prstGeom>
          <a:gradFill rotWithShape="1">
            <a:gsLst>
              <a:gs pos="0">
                <a:srgbClr val="008000">
                  <a:gamma/>
                  <a:shade val="6275"/>
                  <a:invGamma/>
                </a:srgbClr>
              </a:gs>
              <a:gs pos="50000">
                <a:srgbClr val="008000"/>
              </a:gs>
              <a:gs pos="100000">
                <a:srgbClr val="008000">
                  <a:gamma/>
                  <a:shade val="6275"/>
                  <a:invGamma/>
                </a:srgbClr>
              </a:gs>
            </a:gsLst>
            <a:lin ang="5400000" scaled="1"/>
          </a:gradFill>
          <a:ln w="38100">
            <a:solidFill>
              <a:srgbClr val="7FFF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zh-TW" sz="2200" dirty="0">
                <a:solidFill>
                  <a:schemeClr val="bg1"/>
                </a:solidFill>
                <a:effectLst>
                  <a:outerShdw blurRad="38100" dist="38100" dir="2700000" algn="tl">
                    <a:srgbClr val="000000"/>
                  </a:outerShdw>
                </a:effectLst>
                <a:latin typeface="Arial" panose="020B0604020202020204" pitchFamily="34" charset="0"/>
              </a:rPr>
              <a:t>Consumption of </a:t>
            </a:r>
            <a:r>
              <a:rPr lang="en-US" altLang="zh-TW" sz="2200" dirty="0" smtClean="0">
                <a:solidFill>
                  <a:schemeClr val="bg1"/>
                </a:solidFill>
                <a:effectLst>
                  <a:outerShdw blurRad="38100" dist="38100" dir="2700000" algn="tl">
                    <a:srgbClr val="000000"/>
                  </a:outerShdw>
                </a:effectLst>
                <a:latin typeface="Arial" panose="020B0604020202020204" pitchFamily="34" charset="0"/>
              </a:rPr>
              <a:t>macrolide</a:t>
            </a:r>
            <a:endParaRPr lang="en-US" altLang="zh-TW" sz="2200" dirty="0">
              <a:solidFill>
                <a:schemeClr val="bg1"/>
              </a:solidFill>
              <a:effectLst>
                <a:outerShdw blurRad="38100" dist="38100" dir="2700000" algn="tl">
                  <a:srgbClr val="000000"/>
                </a:outerShdw>
              </a:effectLst>
              <a:latin typeface="Arial" panose="020B0604020202020204" pitchFamily="34" charset="0"/>
            </a:endParaRPr>
          </a:p>
          <a:p>
            <a:r>
              <a:rPr lang="en-US" altLang="zh-TW" sz="2200" dirty="0" smtClean="0">
                <a:solidFill>
                  <a:schemeClr val="bg1"/>
                </a:solidFill>
                <a:effectLst>
                  <a:outerShdw blurRad="38100" dist="38100" dir="2700000" algn="tl">
                    <a:srgbClr val="000000"/>
                  </a:outerShdw>
                </a:effectLst>
                <a:latin typeface="Arial" panose="020B0604020202020204" pitchFamily="34" charset="0"/>
              </a:rPr>
              <a:t>1991-1994: </a:t>
            </a:r>
            <a:r>
              <a:rPr lang="en-US" altLang="zh-TW" sz="2200" dirty="0">
                <a:solidFill>
                  <a:schemeClr val="bg1"/>
                </a:solidFill>
                <a:effectLst>
                  <a:outerShdw blurRad="38100" dist="38100" dir="2700000" algn="tl">
                    <a:srgbClr val="000000"/>
                  </a:outerShdw>
                </a:effectLst>
                <a:latin typeface="Arial" panose="020B0604020202020204" pitchFamily="34" charset="0"/>
              </a:rPr>
              <a:t>40% reduction</a:t>
            </a:r>
          </a:p>
        </p:txBody>
      </p:sp>
      <p:sp>
        <p:nvSpPr>
          <p:cNvPr id="583687" name="Line 7"/>
          <p:cNvSpPr>
            <a:spLocks noChangeShapeType="1"/>
          </p:cNvSpPr>
          <p:nvPr/>
        </p:nvSpPr>
        <p:spPr bwMode="auto">
          <a:xfrm flipH="1" flipV="1">
            <a:off x="2987674" y="1916113"/>
            <a:ext cx="34407" cy="3457103"/>
          </a:xfrm>
          <a:prstGeom prst="line">
            <a:avLst/>
          </a:prstGeom>
          <a:noFill/>
          <a:ln w="28575">
            <a:solidFill>
              <a:srgbClr val="00FF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TW" altLang="en-US"/>
          </a:p>
        </p:txBody>
      </p:sp>
      <p:cxnSp>
        <p:nvCxnSpPr>
          <p:cNvPr id="4" name="直線單箭頭接點 3"/>
          <p:cNvCxnSpPr/>
          <p:nvPr/>
        </p:nvCxnSpPr>
        <p:spPr>
          <a:xfrm>
            <a:off x="3022082" y="2708920"/>
            <a:ext cx="3566142" cy="0"/>
          </a:xfrm>
          <a:prstGeom prst="straightConnector1">
            <a:avLst/>
          </a:prstGeom>
          <a:ln w="63500">
            <a:solidFill>
              <a:srgbClr val="66FF33"/>
            </a:solidFill>
            <a:headEnd type="triangle"/>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24540018"/>
      </p:ext>
    </p:extLst>
  </p:cSld>
  <p:clrMapOvr>
    <a:masterClrMapping/>
  </p:clrMapOvr>
  <p:transition advClick="0"/>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5314" name="Rectangle 2"/>
          <p:cNvSpPr>
            <a:spLocks noGrp="1" noChangeArrowheads="1"/>
          </p:cNvSpPr>
          <p:nvPr>
            <p:ph type="title"/>
          </p:nvPr>
        </p:nvSpPr>
        <p:spPr>
          <a:xfrm>
            <a:off x="539552" y="116632"/>
            <a:ext cx="7930842" cy="864096"/>
          </a:xfrm>
        </p:spPr>
        <p:txBody>
          <a:bodyPr/>
          <a:lstStyle/>
          <a:p>
            <a:pPr>
              <a:defRPr/>
            </a:pPr>
            <a:r>
              <a:rPr lang="en-US" altLang="zh-TW" sz="2800" dirty="0" smtClean="0"/>
              <a:t>Antimicrobial </a:t>
            </a:r>
            <a:r>
              <a:rPr lang="en-US" altLang="zh-TW" sz="2800" dirty="0"/>
              <a:t>resistance of </a:t>
            </a:r>
            <a:r>
              <a:rPr lang="en-US" altLang="zh-TW" sz="2800" dirty="0" smtClean="0"/>
              <a:t>pediatric </a:t>
            </a:r>
            <a:r>
              <a:rPr lang="en-US" altLang="zh-TW" sz="2800" dirty="0" err="1" smtClean="0"/>
              <a:t>uropathogens</a:t>
            </a:r>
            <a:r>
              <a:rPr lang="en-US" altLang="zh-TW" sz="2800" dirty="0" smtClean="0"/>
              <a:t>  </a:t>
            </a:r>
            <a:r>
              <a:rPr lang="zh-TW" altLang="en-US" sz="2400" dirty="0" smtClean="0">
                <a:solidFill>
                  <a:schemeClr val="bg1"/>
                </a:solidFill>
              </a:rPr>
              <a:t>三軍總醫院，</a:t>
            </a:r>
            <a:r>
              <a:rPr lang="en-US" altLang="zh-TW" sz="2400" dirty="0" smtClean="0">
                <a:solidFill>
                  <a:schemeClr val="bg1"/>
                </a:solidFill>
              </a:rPr>
              <a:t>1991-2005</a:t>
            </a:r>
            <a:endParaRPr lang="zh-TW" altLang="en-US" sz="2000" dirty="0" smtClean="0">
              <a:solidFill>
                <a:schemeClr val="bg1"/>
              </a:solidFill>
            </a:endParaRPr>
          </a:p>
        </p:txBody>
      </p:sp>
      <p:sp>
        <p:nvSpPr>
          <p:cNvPr id="190468" name="Rectangle 4"/>
          <p:cNvSpPr>
            <a:spLocks noChangeArrowheads="1"/>
          </p:cNvSpPr>
          <p:nvPr/>
        </p:nvSpPr>
        <p:spPr bwMode="auto">
          <a:xfrm>
            <a:off x="899592" y="6449434"/>
            <a:ext cx="2993384"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rgbClr val="FF3300"/>
              </a:buClr>
              <a:buSzPct val="70000"/>
              <a:buFont typeface="Monotype Sorts" pitchFamily="2" charset="2"/>
              <a:buChar char="l"/>
              <a:defRPr sz="2400">
                <a:solidFill>
                  <a:srgbClr val="FFFF00"/>
                </a:solidFill>
                <a:latin typeface="Arial" panose="020B0604020202020204" pitchFamily="34" charset="0"/>
                <a:ea typeface="標楷體" panose="03000509000000000000" pitchFamily="65" charset="-120"/>
              </a:defRPr>
            </a:lvl1pPr>
            <a:lvl2pPr marL="742950" indent="-285750">
              <a:spcBef>
                <a:spcPct val="20000"/>
              </a:spcBef>
              <a:buClr>
                <a:srgbClr val="66FF33"/>
              </a:buClr>
              <a:buSzPct val="70000"/>
              <a:buFont typeface="Monotype Sorts" pitchFamily="2" charset="2"/>
              <a:buChar char="m"/>
              <a:defRPr sz="2400">
                <a:solidFill>
                  <a:schemeClr val="bg1"/>
                </a:solidFill>
                <a:latin typeface="Arial" panose="020B0604020202020204" pitchFamily="34" charset="0"/>
                <a:ea typeface="標楷體" panose="03000509000000000000" pitchFamily="65" charset="-120"/>
              </a:defRPr>
            </a:lvl2pPr>
            <a:lvl3pPr marL="1143000" indent="-228600">
              <a:spcBef>
                <a:spcPct val="20000"/>
              </a:spcBef>
              <a:buClr>
                <a:srgbClr val="FFFF00"/>
              </a:buClr>
              <a:buSzPct val="70000"/>
              <a:buFont typeface="Wingdings" panose="05000000000000000000" pitchFamily="2" charset="2"/>
              <a:buChar char="q"/>
              <a:defRPr sz="2400">
                <a:solidFill>
                  <a:schemeClr val="bg1"/>
                </a:solidFill>
                <a:latin typeface="Arial" panose="020B0604020202020204" pitchFamily="34" charset="0"/>
                <a:ea typeface="標楷體" panose="03000509000000000000" pitchFamily="65" charset="-120"/>
              </a:defRPr>
            </a:lvl3pPr>
            <a:lvl4pPr marL="1600200" indent="-228600">
              <a:spcBef>
                <a:spcPct val="20000"/>
              </a:spcBef>
              <a:buClr>
                <a:srgbClr val="66FF33"/>
              </a:buClr>
              <a:buSzPct val="70000"/>
              <a:buFont typeface="Wingdings" panose="05000000000000000000" pitchFamily="2" charset="2"/>
              <a:buChar char="v"/>
              <a:defRPr sz="2400">
                <a:solidFill>
                  <a:schemeClr val="bg1"/>
                </a:solidFill>
                <a:latin typeface="Arial" panose="020B0604020202020204" pitchFamily="34" charset="0"/>
                <a:ea typeface="標楷體" panose="03000509000000000000" pitchFamily="65" charset="-120"/>
              </a:defRPr>
            </a:lvl4pPr>
            <a:lvl5pPr marL="2057400" indent="-228600">
              <a:spcBef>
                <a:spcPct val="20000"/>
              </a:spcBef>
              <a:buChar char="»"/>
              <a:defRPr sz="2400">
                <a:solidFill>
                  <a:schemeClr val="bg1"/>
                </a:solidFill>
                <a:latin typeface="Arial" panose="020B0604020202020204" pitchFamily="34" charset="0"/>
                <a:ea typeface="標楷體" panose="03000509000000000000" pitchFamily="65" charset="-120"/>
              </a:defRPr>
            </a:lvl5pPr>
            <a:lvl6pPr marL="2514600" indent="-228600" eaLnBrk="0" fontAlgn="base" hangingPunct="0">
              <a:spcBef>
                <a:spcPct val="20000"/>
              </a:spcBef>
              <a:spcAft>
                <a:spcPct val="0"/>
              </a:spcAft>
              <a:buChar char="»"/>
              <a:defRPr sz="2400">
                <a:solidFill>
                  <a:schemeClr val="bg1"/>
                </a:solidFill>
                <a:latin typeface="Arial" panose="020B0604020202020204" pitchFamily="34" charset="0"/>
                <a:ea typeface="標楷體" panose="03000509000000000000" pitchFamily="65" charset="-120"/>
              </a:defRPr>
            </a:lvl6pPr>
            <a:lvl7pPr marL="2971800" indent="-228600" eaLnBrk="0" fontAlgn="base" hangingPunct="0">
              <a:spcBef>
                <a:spcPct val="20000"/>
              </a:spcBef>
              <a:spcAft>
                <a:spcPct val="0"/>
              </a:spcAft>
              <a:buChar char="»"/>
              <a:defRPr sz="2400">
                <a:solidFill>
                  <a:schemeClr val="bg1"/>
                </a:solidFill>
                <a:latin typeface="Arial" panose="020B0604020202020204" pitchFamily="34" charset="0"/>
                <a:ea typeface="標楷體" panose="03000509000000000000" pitchFamily="65" charset="-120"/>
              </a:defRPr>
            </a:lvl7pPr>
            <a:lvl8pPr marL="3429000" indent="-228600" eaLnBrk="0" fontAlgn="base" hangingPunct="0">
              <a:spcBef>
                <a:spcPct val="20000"/>
              </a:spcBef>
              <a:spcAft>
                <a:spcPct val="0"/>
              </a:spcAft>
              <a:buChar char="»"/>
              <a:defRPr sz="2400">
                <a:solidFill>
                  <a:schemeClr val="bg1"/>
                </a:solidFill>
                <a:latin typeface="Arial" panose="020B0604020202020204" pitchFamily="34" charset="0"/>
                <a:ea typeface="標楷體" panose="03000509000000000000" pitchFamily="65" charset="-120"/>
              </a:defRPr>
            </a:lvl8pPr>
            <a:lvl9pPr marL="3886200" indent="-228600" eaLnBrk="0" fontAlgn="base" hangingPunct="0">
              <a:spcBef>
                <a:spcPct val="20000"/>
              </a:spcBef>
              <a:spcAft>
                <a:spcPct val="0"/>
              </a:spcAft>
              <a:buChar char="»"/>
              <a:defRPr sz="2400">
                <a:solidFill>
                  <a:schemeClr val="bg1"/>
                </a:solidFill>
                <a:latin typeface="Arial" panose="020B0604020202020204" pitchFamily="34" charset="0"/>
                <a:ea typeface="標楷體" panose="03000509000000000000" pitchFamily="65" charset="-120"/>
              </a:defRPr>
            </a:lvl9pPr>
          </a:lstStyle>
          <a:p>
            <a:pPr>
              <a:spcBef>
                <a:spcPct val="0"/>
              </a:spcBef>
              <a:buClrTx/>
              <a:buSzTx/>
              <a:buNone/>
            </a:pPr>
            <a:r>
              <a:rPr lang="nb-NO" altLang="zh-TW" sz="1400" dirty="0">
                <a:solidFill>
                  <a:srgbClr val="7FFF00"/>
                </a:solidFill>
                <a:effectLst>
                  <a:outerShdw blurRad="38100" dist="38100" dir="2700000" algn="tl">
                    <a:srgbClr val="000000">
                      <a:alpha val="43137"/>
                    </a:srgbClr>
                  </a:outerShdw>
                </a:effectLst>
                <a:latin typeface="Times New Roman" panose="02020603050405020304" pitchFamily="18" charset="0"/>
                <a:ea typeface="新細明體" panose="02020500000000000000" pitchFamily="18" charset="-120"/>
              </a:rPr>
              <a:t>Tseng MH. Pediatr Int 2008;50(6):797.</a:t>
            </a:r>
            <a:endParaRPr lang="zh-TW" altLang="en-US" sz="1400" b="0" dirty="0">
              <a:solidFill>
                <a:srgbClr val="7FFF00"/>
              </a:solidFill>
              <a:effectLst>
                <a:outerShdw blurRad="38100" dist="38100" dir="2700000" algn="tl">
                  <a:srgbClr val="000000">
                    <a:alpha val="43137"/>
                  </a:srgbClr>
                </a:outerShdw>
              </a:effectLst>
              <a:latin typeface="Times New Roman" panose="02020603050405020304" pitchFamily="18" charset="0"/>
              <a:ea typeface="新細明體" panose="02020500000000000000" pitchFamily="18" charset="-120"/>
            </a:endParaRPr>
          </a:p>
        </p:txBody>
      </p:sp>
      <p:graphicFrame>
        <p:nvGraphicFramePr>
          <p:cNvPr id="7" name="Object 4"/>
          <p:cNvGraphicFramePr>
            <a:graphicFrameLocks/>
          </p:cNvGraphicFramePr>
          <p:nvPr>
            <p:extLst>
              <p:ext uri="{D42A27DB-BD31-4B8C-83A1-F6EECF244321}">
                <p14:modId xmlns:p14="http://schemas.microsoft.com/office/powerpoint/2010/main" val="1108975597"/>
              </p:ext>
            </p:extLst>
          </p:nvPr>
        </p:nvGraphicFramePr>
        <p:xfrm>
          <a:off x="467544" y="1169146"/>
          <a:ext cx="8292853" cy="5335428"/>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841989548"/>
      </p:ext>
    </p:extLst>
  </p:cSld>
  <p:clrMapOvr>
    <a:masterClrMapping/>
  </p:clrMapOvr>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6755" name="Rectangle 3"/>
          <p:cNvSpPr>
            <a:spLocks noGrp="1" noChangeArrowheads="1"/>
          </p:cNvSpPr>
          <p:nvPr>
            <p:ph type="title"/>
          </p:nvPr>
        </p:nvSpPr>
        <p:spPr>
          <a:xfrm>
            <a:off x="507722" y="260648"/>
            <a:ext cx="8092988" cy="1080120"/>
          </a:xfrm>
          <a:noFill/>
          <a:ln/>
        </p:spPr>
        <p:txBody>
          <a:bodyPr/>
          <a:lstStyle/>
          <a:p>
            <a:r>
              <a:rPr lang="en-US" altLang="zh-TW" sz="2400" dirty="0"/>
              <a:t>Antimicrobial susceptibility of </a:t>
            </a:r>
            <a:r>
              <a:rPr lang="en-US" altLang="zh-TW" sz="2400" i="1" dirty="0" err="1" smtClean="0"/>
              <a:t>Shigella</a:t>
            </a:r>
            <a:r>
              <a:rPr lang="en-US" altLang="zh-TW" sz="2400" i="1" dirty="0" smtClean="0"/>
              <a:t> </a:t>
            </a:r>
            <a:r>
              <a:rPr lang="en-US" altLang="zh-TW" sz="2400" dirty="0" smtClean="0"/>
              <a:t>isolates in Asia</a:t>
            </a:r>
            <a:br>
              <a:rPr lang="en-US" altLang="zh-TW" sz="2400" dirty="0" smtClean="0"/>
            </a:br>
            <a:r>
              <a:rPr lang="zh-TW" altLang="en-US" sz="2400" dirty="0" smtClean="0">
                <a:solidFill>
                  <a:schemeClr val="bg1"/>
                </a:solidFill>
              </a:rPr>
              <a:t>台灣</a:t>
            </a:r>
            <a:r>
              <a:rPr lang="zh-TW" altLang="zh-TW" sz="2400" dirty="0">
                <a:solidFill>
                  <a:schemeClr val="bg1"/>
                </a:solidFill>
                <a:effectLst/>
              </a:rPr>
              <a:t>、</a:t>
            </a:r>
            <a:r>
              <a:rPr lang="zh-TW" altLang="en-US" sz="2400" dirty="0" smtClean="0">
                <a:solidFill>
                  <a:schemeClr val="bg1"/>
                </a:solidFill>
              </a:rPr>
              <a:t>韓國</a:t>
            </a:r>
            <a:r>
              <a:rPr lang="zh-TW" altLang="zh-TW" sz="2400" dirty="0" smtClean="0">
                <a:solidFill>
                  <a:schemeClr val="bg1"/>
                </a:solidFill>
                <a:effectLst/>
              </a:rPr>
              <a:t>、</a:t>
            </a:r>
            <a:r>
              <a:rPr lang="zh-TW" altLang="en-US" sz="2400" dirty="0" smtClean="0">
                <a:solidFill>
                  <a:schemeClr val="bg1"/>
                </a:solidFill>
                <a:effectLst/>
              </a:rPr>
              <a:t>新加坡</a:t>
            </a:r>
            <a:r>
              <a:rPr lang="zh-TW" altLang="zh-TW" sz="2400" dirty="0" smtClean="0">
                <a:solidFill>
                  <a:schemeClr val="bg1"/>
                </a:solidFill>
                <a:effectLst/>
              </a:rPr>
              <a:t>、</a:t>
            </a:r>
            <a:r>
              <a:rPr lang="zh-TW" altLang="en-US" sz="2400" dirty="0" smtClean="0">
                <a:solidFill>
                  <a:schemeClr val="bg1"/>
                </a:solidFill>
                <a:effectLst/>
              </a:rPr>
              <a:t>越南</a:t>
            </a:r>
            <a:r>
              <a:rPr lang="zh-TW" altLang="zh-TW" sz="2400" dirty="0" smtClean="0">
                <a:solidFill>
                  <a:schemeClr val="bg1"/>
                </a:solidFill>
                <a:effectLst/>
              </a:rPr>
              <a:t>、</a:t>
            </a:r>
            <a:r>
              <a:rPr lang="zh-TW" altLang="en-US" sz="2400" dirty="0" smtClean="0">
                <a:solidFill>
                  <a:schemeClr val="bg1"/>
                </a:solidFill>
                <a:effectLst/>
              </a:rPr>
              <a:t>菲律賓</a:t>
            </a:r>
            <a:r>
              <a:rPr lang="zh-TW" altLang="zh-TW" sz="2400" dirty="0" smtClean="0">
                <a:solidFill>
                  <a:schemeClr val="bg1"/>
                </a:solidFill>
                <a:effectLst/>
              </a:rPr>
              <a:t>、</a:t>
            </a:r>
            <a:r>
              <a:rPr lang="zh-TW" altLang="en-US" sz="2400" dirty="0" smtClean="0">
                <a:solidFill>
                  <a:schemeClr val="bg1"/>
                </a:solidFill>
                <a:effectLst/>
              </a:rPr>
              <a:t>香港</a:t>
            </a:r>
            <a:r>
              <a:rPr lang="zh-TW" altLang="zh-TW" sz="2400" dirty="0" smtClean="0">
                <a:solidFill>
                  <a:schemeClr val="bg1"/>
                </a:solidFill>
                <a:effectLst/>
              </a:rPr>
              <a:t>、</a:t>
            </a:r>
            <a:r>
              <a:rPr lang="zh-TW" altLang="en-US" sz="2400" dirty="0" smtClean="0">
                <a:solidFill>
                  <a:schemeClr val="bg1"/>
                </a:solidFill>
                <a:effectLst/>
              </a:rPr>
              <a:t>斯里蘭卡</a:t>
            </a:r>
            <a:r>
              <a:rPr lang="zh-TW" altLang="zh-TW" sz="2400" dirty="0" smtClean="0">
                <a:solidFill>
                  <a:schemeClr val="bg1"/>
                </a:solidFill>
                <a:effectLst/>
              </a:rPr>
              <a:t>、</a:t>
            </a:r>
            <a:r>
              <a:rPr lang="zh-TW" altLang="en-US" sz="2400" dirty="0" smtClean="0">
                <a:solidFill>
                  <a:schemeClr val="bg1"/>
                </a:solidFill>
                <a:effectLst/>
              </a:rPr>
              <a:t>泰國，</a:t>
            </a:r>
            <a:r>
              <a:rPr lang="en-US" altLang="zh-TW" sz="2400" dirty="0" smtClean="0">
                <a:solidFill>
                  <a:schemeClr val="bg1"/>
                </a:solidFill>
              </a:rPr>
              <a:t>2001-2004</a:t>
            </a:r>
            <a:endParaRPr lang="en-US" altLang="zh-TW" sz="2000" dirty="0">
              <a:solidFill>
                <a:schemeClr val="bg1"/>
              </a:solidFill>
            </a:endParaRPr>
          </a:p>
        </p:txBody>
      </p:sp>
      <p:sp>
        <p:nvSpPr>
          <p:cNvPr id="586756" name="Rectangle 4"/>
          <p:cNvSpPr>
            <a:spLocks noChangeArrowheads="1"/>
          </p:cNvSpPr>
          <p:nvPr/>
        </p:nvSpPr>
        <p:spPr bwMode="auto">
          <a:xfrm>
            <a:off x="1043608" y="6522367"/>
            <a:ext cx="5697842"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r>
              <a:rPr lang="en-US" altLang="zh-TW" sz="1400" dirty="0">
                <a:solidFill>
                  <a:srgbClr val="66FF33"/>
                </a:solidFill>
                <a:effectLst>
                  <a:outerShdw blurRad="38100" dist="38100" dir="2700000" algn="tl">
                    <a:srgbClr val="000000">
                      <a:alpha val="43137"/>
                    </a:srgbClr>
                  </a:outerShdw>
                </a:effectLst>
                <a:latin typeface="Times New Roman" panose="02020603050405020304" pitchFamily="18" charset="0"/>
              </a:rPr>
              <a:t>Kuo CY. Journal of Microbiology, Immunology &amp; Infection 2008;41(2):107.</a:t>
            </a:r>
          </a:p>
        </p:txBody>
      </p:sp>
      <p:graphicFrame>
        <p:nvGraphicFramePr>
          <p:cNvPr id="9" name="Object 7"/>
          <p:cNvGraphicFramePr>
            <a:graphicFrameLocks/>
          </p:cNvGraphicFramePr>
          <p:nvPr>
            <p:extLst/>
          </p:nvPr>
        </p:nvGraphicFramePr>
        <p:xfrm>
          <a:off x="588154" y="1345346"/>
          <a:ext cx="8435031" cy="5202830"/>
        </p:xfrm>
        <a:graphic>
          <a:graphicData uri="http://schemas.openxmlformats.org/drawingml/2006/chart">
            <c:chart xmlns:c="http://schemas.openxmlformats.org/drawingml/2006/chart" xmlns:r="http://schemas.openxmlformats.org/officeDocument/2006/relationships" r:id="rId2"/>
          </a:graphicData>
        </a:graphic>
      </p:graphicFrame>
      <p:sp>
        <p:nvSpPr>
          <p:cNvPr id="2" name="文字方塊 1"/>
          <p:cNvSpPr txBox="1"/>
          <p:nvPr/>
        </p:nvSpPr>
        <p:spPr>
          <a:xfrm>
            <a:off x="6588224" y="5445224"/>
            <a:ext cx="1827744" cy="461665"/>
          </a:xfrm>
          <a:prstGeom prst="rect">
            <a:avLst/>
          </a:prstGeom>
          <a:noFill/>
        </p:spPr>
        <p:txBody>
          <a:bodyPr wrap="none" rtlCol="0">
            <a:spAutoFit/>
          </a:bodyPr>
          <a:lstStyle/>
          <a:p>
            <a:r>
              <a:rPr lang="en-US" altLang="zh-TW" sz="2400" b="1" dirty="0" smtClean="0">
                <a:solidFill>
                  <a:srgbClr val="FFFF00"/>
                </a:solidFill>
                <a:effectLst>
                  <a:outerShdw blurRad="38100" dist="38100" dir="2700000" algn="tl">
                    <a:srgbClr val="000000">
                      <a:alpha val="43137"/>
                    </a:srgbClr>
                  </a:outerShdw>
                </a:effectLst>
              </a:rPr>
              <a:t>% resistant</a:t>
            </a:r>
            <a:endParaRPr lang="zh-TW" altLang="en-US" sz="2400" b="1" dirty="0">
              <a:solidFill>
                <a:srgbClr val="FFFF00"/>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4058204046"/>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7714" name="Rectangle 2"/>
          <p:cNvSpPr>
            <a:spLocks noGrp="1" noChangeArrowheads="1"/>
          </p:cNvSpPr>
          <p:nvPr>
            <p:ph type="body" idx="1"/>
          </p:nvPr>
        </p:nvSpPr>
        <p:spPr>
          <a:xfrm>
            <a:off x="485435" y="1268760"/>
            <a:ext cx="8338264" cy="5382197"/>
          </a:xfrm>
        </p:spPr>
        <p:txBody>
          <a:bodyPr/>
          <a:lstStyle/>
          <a:p>
            <a:r>
              <a:rPr lang="zh-TW" altLang="en-US" sz="2700" dirty="0">
                <a:solidFill>
                  <a:schemeClr val="bg1"/>
                </a:solidFill>
              </a:rPr>
              <a:t>人類是該菌的唯一宿主且其具高</a:t>
            </a:r>
            <a:r>
              <a:rPr lang="zh-TW" altLang="en-US" sz="2700" dirty="0" smtClean="0">
                <a:solidFill>
                  <a:schemeClr val="bg1"/>
                </a:solidFill>
              </a:rPr>
              <a:t>傳染性</a:t>
            </a:r>
            <a:endParaRPr lang="en-US" altLang="zh-TW" sz="2700" dirty="0" smtClean="0">
              <a:solidFill>
                <a:schemeClr val="bg1"/>
              </a:solidFill>
            </a:endParaRPr>
          </a:p>
          <a:p>
            <a:r>
              <a:rPr lang="zh-TW" altLang="en-US" sz="2700" dirty="0" smtClean="0">
                <a:solidFill>
                  <a:schemeClr val="bg1"/>
                </a:solidFill>
              </a:rPr>
              <a:t>近年</a:t>
            </a:r>
            <a:r>
              <a:rPr lang="zh-TW" altLang="en-US" sz="2700" dirty="0">
                <a:solidFill>
                  <a:schemeClr val="bg1"/>
                </a:solidFill>
              </a:rPr>
              <a:t>分離菌株對於</a:t>
            </a:r>
            <a:r>
              <a:rPr lang="en-US" altLang="zh-TW" sz="2700" dirty="0" smtClean="0">
                <a:solidFill>
                  <a:schemeClr val="bg1"/>
                </a:solidFill>
              </a:rPr>
              <a:t>ampicillin</a:t>
            </a:r>
            <a:r>
              <a:rPr lang="zh-TW" altLang="en-US" sz="2700" dirty="0" smtClean="0">
                <a:solidFill>
                  <a:schemeClr val="bg1"/>
                </a:solidFill>
              </a:rPr>
              <a:t>、</a:t>
            </a:r>
            <a:r>
              <a:rPr lang="en-US" altLang="zh-TW" sz="2700" dirty="0" smtClean="0">
                <a:solidFill>
                  <a:schemeClr val="bg1"/>
                </a:solidFill>
              </a:rPr>
              <a:t>trimethoprim-sulfamethoxazole</a:t>
            </a:r>
            <a:r>
              <a:rPr lang="zh-TW" altLang="en-US" sz="2700" dirty="0" smtClean="0">
                <a:solidFill>
                  <a:schemeClr val="bg1"/>
                </a:solidFill>
              </a:rPr>
              <a:t>、</a:t>
            </a:r>
            <a:r>
              <a:rPr lang="en-US" altLang="zh-TW" sz="2700" dirty="0" smtClean="0">
                <a:solidFill>
                  <a:schemeClr val="bg1"/>
                </a:solidFill>
              </a:rPr>
              <a:t>ciprofloxacin </a:t>
            </a:r>
            <a:r>
              <a:rPr lang="zh-TW" altLang="en-US" sz="2700" dirty="0">
                <a:solidFill>
                  <a:schemeClr val="bg1"/>
                </a:solidFill>
              </a:rPr>
              <a:t>已存有相當比例的抗藥性，因此建議所有臨床分離菌株，均</a:t>
            </a:r>
            <a:r>
              <a:rPr lang="zh-TW" altLang="en-US" sz="2700" dirty="0" smtClean="0">
                <a:solidFill>
                  <a:schemeClr val="bg1"/>
                </a:solidFill>
              </a:rPr>
              <a:t>應執行</a:t>
            </a:r>
            <a:r>
              <a:rPr lang="zh-TW" altLang="en-US" sz="2700" dirty="0">
                <a:solidFill>
                  <a:schemeClr val="bg1"/>
                </a:solidFill>
              </a:rPr>
              <a:t>藥敏試驗，以確保治療效果。在藥敏試驗結果尚未出來前，經驗性</a:t>
            </a:r>
            <a:r>
              <a:rPr lang="zh-TW" altLang="en-US" sz="2700" dirty="0" smtClean="0">
                <a:solidFill>
                  <a:schemeClr val="bg1"/>
                </a:solidFill>
              </a:rPr>
              <a:t>用藥</a:t>
            </a:r>
            <a:r>
              <a:rPr lang="zh-TW" altLang="en-US" sz="2700" dirty="0">
                <a:solidFill>
                  <a:schemeClr val="bg1"/>
                </a:solidFill>
              </a:rPr>
              <a:t>首選為</a:t>
            </a:r>
            <a:r>
              <a:rPr lang="en-US" altLang="zh-TW" sz="2700" b="1" dirty="0"/>
              <a:t>ceftriaxone </a:t>
            </a:r>
            <a:r>
              <a:rPr lang="zh-TW" altLang="en-US" sz="2700" b="1" dirty="0"/>
              <a:t>或</a:t>
            </a:r>
            <a:r>
              <a:rPr lang="en-US" altLang="zh-TW" sz="2700" b="1" dirty="0"/>
              <a:t>azithromycin</a:t>
            </a:r>
            <a:r>
              <a:rPr lang="zh-TW" altLang="en-US" sz="2700" dirty="0">
                <a:solidFill>
                  <a:schemeClr val="bg1"/>
                </a:solidFill>
              </a:rPr>
              <a:t>，必要時，再依藥敏結果調整用藥</a:t>
            </a:r>
            <a:r>
              <a:rPr lang="zh-TW" altLang="en-US" sz="2700" dirty="0" smtClean="0">
                <a:solidFill>
                  <a:schemeClr val="bg1"/>
                </a:solidFill>
              </a:rPr>
              <a:t>。</a:t>
            </a:r>
            <a:endParaRPr lang="en-US" altLang="zh-TW" sz="2700" dirty="0" smtClean="0">
              <a:solidFill>
                <a:schemeClr val="bg1"/>
              </a:solidFill>
            </a:endParaRPr>
          </a:p>
          <a:p>
            <a:r>
              <a:rPr lang="zh-TW" altLang="en-US" sz="2700" dirty="0" smtClean="0">
                <a:solidFill>
                  <a:schemeClr val="bg1"/>
                </a:solidFill>
              </a:rPr>
              <a:t>不建議使用</a:t>
            </a:r>
            <a:r>
              <a:rPr lang="zh-TW" altLang="en-US" sz="2700" dirty="0">
                <a:solidFill>
                  <a:schemeClr val="bg1"/>
                </a:solidFill>
              </a:rPr>
              <a:t>預防性投藥。</a:t>
            </a:r>
          </a:p>
          <a:p>
            <a:r>
              <a:rPr lang="zh-TW" altLang="en-US" sz="2700" dirty="0" smtClean="0">
                <a:solidFill>
                  <a:schemeClr val="bg1"/>
                </a:solidFill>
              </a:rPr>
              <a:t>基於</a:t>
            </a:r>
            <a:r>
              <a:rPr lang="zh-TW" altLang="en-US" sz="2700" dirty="0">
                <a:solidFill>
                  <a:schemeClr val="bg1"/>
                </a:solidFill>
              </a:rPr>
              <a:t>緊急防疫之需求，對於特殊狀況或共同感染源致疫情有擴散之虞時，</a:t>
            </a:r>
            <a:r>
              <a:rPr lang="zh-TW" altLang="en-US" sz="2700" dirty="0" smtClean="0">
                <a:solidFill>
                  <a:schemeClr val="bg1"/>
                </a:solidFill>
              </a:rPr>
              <a:t>可由</a:t>
            </a:r>
            <a:r>
              <a:rPr lang="zh-TW" altLang="en-US" sz="2700" dirty="0">
                <a:solidFill>
                  <a:schemeClr val="bg1"/>
                </a:solidFill>
              </a:rPr>
              <a:t>縣市衛生主管機關依分離菌株之抗藥性試驗，考量給予投藥。</a:t>
            </a:r>
            <a:endParaRPr lang="zh-TW" altLang="en-US" sz="2700" dirty="0">
              <a:solidFill>
                <a:schemeClr val="bg1"/>
              </a:solidFill>
              <a:effectLst>
                <a:outerShdw blurRad="38100" dist="38100" dir="2700000" algn="tl">
                  <a:srgbClr val="000000">
                    <a:alpha val="43137"/>
                  </a:srgbClr>
                </a:outerShdw>
              </a:effectLst>
            </a:endParaRPr>
          </a:p>
        </p:txBody>
      </p:sp>
      <p:sp>
        <p:nvSpPr>
          <p:cNvPr id="627715" name="Rectangle 3"/>
          <p:cNvSpPr>
            <a:spLocks noChangeArrowheads="1"/>
          </p:cNvSpPr>
          <p:nvPr/>
        </p:nvSpPr>
        <p:spPr bwMode="auto">
          <a:xfrm>
            <a:off x="611560" y="31324"/>
            <a:ext cx="8086014" cy="12374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defRPr sz="4000" b="1">
                <a:solidFill>
                  <a:srgbClr val="FFFF00"/>
                </a:solidFill>
                <a:effectLst>
                  <a:outerShdw blurRad="38100" dist="38100" dir="2700000" algn="tl">
                    <a:srgbClr val="000000"/>
                  </a:outerShdw>
                </a:effectLst>
                <a:latin typeface="Arial" panose="020B0604020202020204" pitchFamily="34" charset="0"/>
                <a:ea typeface="標楷體" panose="03000509000000000000" pitchFamily="65" charset="-120"/>
              </a:defRPr>
            </a:lvl1pPr>
            <a:lvl2pPr>
              <a:defRPr sz="4000" b="1">
                <a:solidFill>
                  <a:srgbClr val="FFFF00"/>
                </a:solidFill>
                <a:effectLst>
                  <a:outerShdw blurRad="38100" dist="38100" dir="2700000" algn="tl">
                    <a:srgbClr val="000000"/>
                  </a:outerShdw>
                </a:effectLst>
                <a:latin typeface="Arial" panose="020B0604020202020204" pitchFamily="34" charset="0"/>
                <a:ea typeface="標楷體" panose="03000509000000000000" pitchFamily="65" charset="-120"/>
              </a:defRPr>
            </a:lvl2pPr>
            <a:lvl3pPr>
              <a:defRPr sz="4000" b="1">
                <a:solidFill>
                  <a:srgbClr val="FFFF00"/>
                </a:solidFill>
                <a:effectLst>
                  <a:outerShdw blurRad="38100" dist="38100" dir="2700000" algn="tl">
                    <a:srgbClr val="000000"/>
                  </a:outerShdw>
                </a:effectLst>
                <a:latin typeface="Arial" panose="020B0604020202020204" pitchFamily="34" charset="0"/>
                <a:ea typeface="標楷體" panose="03000509000000000000" pitchFamily="65" charset="-120"/>
              </a:defRPr>
            </a:lvl3pPr>
            <a:lvl4pPr>
              <a:defRPr sz="4000" b="1">
                <a:solidFill>
                  <a:srgbClr val="FFFF00"/>
                </a:solidFill>
                <a:effectLst>
                  <a:outerShdw blurRad="38100" dist="38100" dir="2700000" algn="tl">
                    <a:srgbClr val="000000"/>
                  </a:outerShdw>
                </a:effectLst>
                <a:latin typeface="Arial" panose="020B0604020202020204" pitchFamily="34" charset="0"/>
                <a:ea typeface="標楷體" panose="03000509000000000000" pitchFamily="65" charset="-120"/>
              </a:defRPr>
            </a:lvl4pPr>
            <a:lvl5pPr>
              <a:defRPr sz="4000" b="1">
                <a:solidFill>
                  <a:srgbClr val="FFFF00"/>
                </a:solidFill>
                <a:effectLst>
                  <a:outerShdw blurRad="38100" dist="38100" dir="2700000" algn="tl">
                    <a:srgbClr val="000000"/>
                  </a:outerShdw>
                </a:effectLst>
                <a:latin typeface="Arial" panose="020B0604020202020204" pitchFamily="34" charset="0"/>
                <a:ea typeface="標楷體" panose="03000509000000000000" pitchFamily="65" charset="-120"/>
              </a:defRPr>
            </a:lvl5pPr>
            <a:lvl6pPr marL="457200" eaLnBrk="0" fontAlgn="base" hangingPunct="0">
              <a:spcBef>
                <a:spcPct val="0"/>
              </a:spcBef>
              <a:spcAft>
                <a:spcPct val="0"/>
              </a:spcAft>
              <a:defRPr sz="4000" b="1">
                <a:solidFill>
                  <a:srgbClr val="FFFF00"/>
                </a:solidFill>
                <a:effectLst>
                  <a:outerShdw blurRad="38100" dist="38100" dir="2700000" algn="tl">
                    <a:srgbClr val="000000"/>
                  </a:outerShdw>
                </a:effectLst>
                <a:latin typeface="Arial" panose="020B0604020202020204" pitchFamily="34" charset="0"/>
                <a:ea typeface="標楷體" panose="03000509000000000000" pitchFamily="65" charset="-120"/>
              </a:defRPr>
            </a:lvl6pPr>
            <a:lvl7pPr marL="914400" eaLnBrk="0" fontAlgn="base" hangingPunct="0">
              <a:spcBef>
                <a:spcPct val="0"/>
              </a:spcBef>
              <a:spcAft>
                <a:spcPct val="0"/>
              </a:spcAft>
              <a:defRPr sz="4000" b="1">
                <a:solidFill>
                  <a:srgbClr val="FFFF00"/>
                </a:solidFill>
                <a:effectLst>
                  <a:outerShdw blurRad="38100" dist="38100" dir="2700000" algn="tl">
                    <a:srgbClr val="000000"/>
                  </a:outerShdw>
                </a:effectLst>
                <a:latin typeface="Arial" panose="020B0604020202020204" pitchFamily="34" charset="0"/>
                <a:ea typeface="標楷體" panose="03000509000000000000" pitchFamily="65" charset="-120"/>
              </a:defRPr>
            </a:lvl7pPr>
            <a:lvl8pPr marL="1371600" eaLnBrk="0" fontAlgn="base" hangingPunct="0">
              <a:spcBef>
                <a:spcPct val="0"/>
              </a:spcBef>
              <a:spcAft>
                <a:spcPct val="0"/>
              </a:spcAft>
              <a:defRPr sz="4000" b="1">
                <a:solidFill>
                  <a:srgbClr val="FFFF00"/>
                </a:solidFill>
                <a:effectLst>
                  <a:outerShdw blurRad="38100" dist="38100" dir="2700000" algn="tl">
                    <a:srgbClr val="000000"/>
                  </a:outerShdw>
                </a:effectLst>
                <a:latin typeface="Arial" panose="020B0604020202020204" pitchFamily="34" charset="0"/>
                <a:ea typeface="標楷體" panose="03000509000000000000" pitchFamily="65" charset="-120"/>
              </a:defRPr>
            </a:lvl8pPr>
            <a:lvl9pPr marL="1828800" eaLnBrk="0" fontAlgn="base" hangingPunct="0">
              <a:spcBef>
                <a:spcPct val="0"/>
              </a:spcBef>
              <a:spcAft>
                <a:spcPct val="0"/>
              </a:spcAft>
              <a:defRPr sz="4000" b="1">
                <a:solidFill>
                  <a:srgbClr val="FFFF00"/>
                </a:solidFill>
                <a:effectLst>
                  <a:outerShdw blurRad="38100" dist="38100" dir="2700000" algn="tl">
                    <a:srgbClr val="000000"/>
                  </a:outerShdw>
                </a:effectLst>
                <a:latin typeface="Arial" panose="020B0604020202020204" pitchFamily="34" charset="0"/>
                <a:ea typeface="標楷體" panose="03000509000000000000" pitchFamily="65" charset="-120"/>
              </a:defRPr>
            </a:lvl9pPr>
          </a:lstStyle>
          <a:p>
            <a:r>
              <a:rPr lang="zh-TW" altLang="en-US" sz="3200" dirty="0" smtClean="0">
                <a:effectLst/>
              </a:rPr>
              <a:t>桿菌性痢疾工作手冊 </a:t>
            </a:r>
            <a:endParaRPr lang="en-US" altLang="zh-TW" sz="3200" dirty="0" smtClean="0">
              <a:effectLst/>
            </a:endParaRPr>
          </a:p>
          <a:p>
            <a:r>
              <a:rPr lang="zh-TW" altLang="en-US" sz="2800" dirty="0" smtClean="0">
                <a:solidFill>
                  <a:schemeClr val="bg1"/>
                </a:solidFill>
                <a:effectLst/>
              </a:rPr>
              <a:t>疾病管制署，</a:t>
            </a:r>
            <a:r>
              <a:rPr lang="en-US" altLang="zh-TW" sz="2800" dirty="0" smtClean="0">
                <a:solidFill>
                  <a:schemeClr val="bg1"/>
                </a:solidFill>
                <a:effectLst/>
              </a:rPr>
              <a:t>2015.6</a:t>
            </a:r>
            <a:endParaRPr lang="zh-TW" altLang="zh-TW" sz="2800" dirty="0">
              <a:solidFill>
                <a:schemeClr val="bg1"/>
              </a:solidFill>
              <a:effectLst/>
            </a:endParaRPr>
          </a:p>
        </p:txBody>
      </p:sp>
    </p:spTree>
    <p:extLst>
      <p:ext uri="{BB962C8B-B14F-4D97-AF65-F5344CB8AC3E}">
        <p14:creationId xmlns:p14="http://schemas.microsoft.com/office/powerpoint/2010/main" val="3846548328"/>
      </p:ext>
    </p:extLst>
  </p:cSld>
  <p:clrMapOvr>
    <a:masterClrMapping/>
  </p:clrMapOvr>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6755" name="Rectangle 3"/>
          <p:cNvSpPr>
            <a:spLocks noGrp="1" noChangeArrowheads="1"/>
          </p:cNvSpPr>
          <p:nvPr>
            <p:ph type="title"/>
          </p:nvPr>
        </p:nvSpPr>
        <p:spPr>
          <a:xfrm>
            <a:off x="507722" y="260648"/>
            <a:ext cx="8092988" cy="1080120"/>
          </a:xfrm>
          <a:noFill/>
          <a:ln/>
        </p:spPr>
        <p:txBody>
          <a:bodyPr/>
          <a:lstStyle/>
          <a:p>
            <a:r>
              <a:rPr lang="en-US" altLang="zh-TW" sz="2800" dirty="0"/>
              <a:t>Prevalence of </a:t>
            </a:r>
            <a:r>
              <a:rPr lang="en-US" altLang="zh-TW" sz="2800" i="1" dirty="0"/>
              <a:t>Salmonella </a:t>
            </a:r>
            <a:r>
              <a:rPr lang="en-US" altLang="zh-TW" sz="2800" i="1" dirty="0" err="1" smtClean="0"/>
              <a:t>schwarzengrund</a:t>
            </a:r>
            <a:r>
              <a:rPr lang="en-US" altLang="zh-TW" sz="2800" i="1" dirty="0" smtClean="0"/>
              <a:t> </a:t>
            </a:r>
            <a:r>
              <a:rPr lang="en-US" altLang="zh-TW" sz="2800" dirty="0"/>
              <a:t>contamination in chicken meat  </a:t>
            </a:r>
            <a:r>
              <a:rPr lang="it-IT" altLang="zh-TW" sz="2400" dirty="0" smtClean="0">
                <a:solidFill>
                  <a:schemeClr val="bg1"/>
                </a:solidFill>
              </a:rPr>
              <a:t>Taiwan, 2000-2006</a:t>
            </a:r>
            <a:endParaRPr lang="en-US" altLang="zh-TW" sz="2400" dirty="0">
              <a:solidFill>
                <a:schemeClr val="bg1"/>
              </a:solidFill>
            </a:endParaRPr>
          </a:p>
        </p:txBody>
      </p:sp>
      <p:sp>
        <p:nvSpPr>
          <p:cNvPr id="586756" name="Rectangle 4"/>
          <p:cNvSpPr>
            <a:spLocks noChangeArrowheads="1"/>
          </p:cNvSpPr>
          <p:nvPr/>
        </p:nvSpPr>
        <p:spPr bwMode="auto">
          <a:xfrm>
            <a:off x="1043608" y="6522367"/>
            <a:ext cx="2847254"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r>
              <a:rPr lang="de-DE" altLang="zh-TW" sz="1400" dirty="0">
                <a:solidFill>
                  <a:srgbClr val="66FF33"/>
                </a:solidFill>
                <a:effectLst>
                  <a:outerShdw blurRad="38100" dist="38100" dir="2700000" algn="tl">
                    <a:srgbClr val="000000">
                      <a:alpha val="43137"/>
                    </a:srgbClr>
                  </a:outerShdw>
                </a:effectLst>
                <a:latin typeface="Times New Roman" panose="02020603050405020304" pitchFamily="18" charset="0"/>
              </a:rPr>
              <a:t>Chen MH. Poult Sci 2010;89(2):359.</a:t>
            </a:r>
            <a:endParaRPr lang="en-US" altLang="zh-TW" sz="1400" dirty="0">
              <a:solidFill>
                <a:srgbClr val="66FF33"/>
              </a:solidFill>
              <a:effectLst>
                <a:outerShdw blurRad="38100" dist="38100" dir="2700000" algn="tl">
                  <a:srgbClr val="000000">
                    <a:alpha val="43137"/>
                  </a:srgbClr>
                </a:outerShdw>
              </a:effectLst>
              <a:latin typeface="Times New Roman" panose="02020603050405020304" pitchFamily="18" charset="0"/>
            </a:endParaRPr>
          </a:p>
        </p:txBody>
      </p:sp>
      <p:graphicFrame>
        <p:nvGraphicFramePr>
          <p:cNvPr id="6" name="Object 7"/>
          <p:cNvGraphicFramePr>
            <a:graphicFrameLocks/>
          </p:cNvGraphicFramePr>
          <p:nvPr>
            <p:extLst/>
          </p:nvPr>
        </p:nvGraphicFramePr>
        <p:xfrm>
          <a:off x="467544" y="2132856"/>
          <a:ext cx="8496944" cy="4320480"/>
        </p:xfrm>
        <a:graphic>
          <a:graphicData uri="http://schemas.openxmlformats.org/drawingml/2006/chart">
            <c:chart xmlns:c="http://schemas.openxmlformats.org/drawingml/2006/chart" xmlns:r="http://schemas.openxmlformats.org/officeDocument/2006/relationships" r:id="rId2"/>
          </a:graphicData>
        </a:graphic>
      </p:graphicFrame>
      <p:sp>
        <p:nvSpPr>
          <p:cNvPr id="7" name="Rectangle 3"/>
          <p:cNvSpPr txBox="1">
            <a:spLocks noChangeArrowheads="1"/>
          </p:cNvSpPr>
          <p:nvPr/>
        </p:nvSpPr>
        <p:spPr bwMode="auto">
          <a:xfrm>
            <a:off x="611560" y="1556792"/>
            <a:ext cx="8136904" cy="576064"/>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lr>
                <a:srgbClr val="FF3300"/>
              </a:buClr>
              <a:buSzPct val="70000"/>
              <a:buFont typeface="Monotype Sorts" charset="2"/>
              <a:buChar char="l"/>
              <a:defRPr kumimoji="1" sz="2400">
                <a:solidFill>
                  <a:srgbClr val="FFFF00"/>
                </a:solidFill>
                <a:effectLst>
                  <a:outerShdw blurRad="38100" dist="38100" dir="2700000" algn="tl">
                    <a:srgbClr val="000000"/>
                  </a:outerShdw>
                </a:effectLst>
                <a:latin typeface="+mn-lt"/>
                <a:ea typeface="+mn-ea"/>
                <a:cs typeface="+mn-cs"/>
              </a:defRPr>
            </a:lvl1pPr>
            <a:lvl2pPr marL="742950" indent="-285750" algn="l" rtl="0" eaLnBrk="0" fontAlgn="base" hangingPunct="0">
              <a:spcBef>
                <a:spcPct val="20000"/>
              </a:spcBef>
              <a:spcAft>
                <a:spcPct val="0"/>
              </a:spcAft>
              <a:buClr>
                <a:srgbClr val="66FF33"/>
              </a:buClr>
              <a:buSzPct val="70000"/>
              <a:buFont typeface="Monotype Sorts" charset="2"/>
              <a:buChar char="m"/>
              <a:defRPr kumimoji="1" sz="2400">
                <a:solidFill>
                  <a:schemeClr val="bg1"/>
                </a:solidFill>
                <a:effectLst>
                  <a:outerShdw blurRad="38100" dist="38100" dir="2700000" algn="tl">
                    <a:srgbClr val="000000"/>
                  </a:outerShdw>
                </a:effectLst>
                <a:latin typeface="+mn-lt"/>
                <a:ea typeface="+mn-ea"/>
              </a:defRPr>
            </a:lvl2pPr>
            <a:lvl3pPr marL="1143000" indent="-228600" algn="l" rtl="0" eaLnBrk="0" fontAlgn="base" hangingPunct="0">
              <a:spcBef>
                <a:spcPct val="20000"/>
              </a:spcBef>
              <a:spcAft>
                <a:spcPct val="0"/>
              </a:spcAft>
              <a:buClr>
                <a:srgbClr val="FFFF00"/>
              </a:buClr>
              <a:buSzPct val="70000"/>
              <a:buFont typeface="Wingdings" panose="05000000000000000000" pitchFamily="2" charset="2"/>
              <a:buChar char="q"/>
              <a:defRPr kumimoji="1" sz="2400">
                <a:solidFill>
                  <a:schemeClr val="bg1"/>
                </a:solidFill>
                <a:effectLst>
                  <a:outerShdw blurRad="38100" dist="38100" dir="2700000" algn="tl">
                    <a:srgbClr val="000000"/>
                  </a:outerShdw>
                </a:effectLst>
                <a:latin typeface="+mn-lt"/>
                <a:ea typeface="+mn-ea"/>
              </a:defRPr>
            </a:lvl3pPr>
            <a:lvl4pPr marL="1600200" indent="-228600" algn="l" rtl="0" eaLnBrk="0" fontAlgn="base" hangingPunct="0">
              <a:spcBef>
                <a:spcPct val="20000"/>
              </a:spcBef>
              <a:spcAft>
                <a:spcPct val="0"/>
              </a:spcAft>
              <a:buClr>
                <a:srgbClr val="66FF33"/>
              </a:buClr>
              <a:buSzPct val="70000"/>
              <a:buFont typeface="Wingdings" panose="05000000000000000000" pitchFamily="2" charset="2"/>
              <a:buChar char="v"/>
              <a:defRPr kumimoji="1" sz="2400">
                <a:solidFill>
                  <a:schemeClr val="bg1"/>
                </a:solidFill>
                <a:effectLst>
                  <a:outerShdw blurRad="38100" dist="38100" dir="2700000" algn="tl">
                    <a:srgbClr val="000000"/>
                  </a:outerShdw>
                </a:effectLst>
                <a:latin typeface="+mn-lt"/>
                <a:ea typeface="+mn-ea"/>
              </a:defRPr>
            </a:lvl4pPr>
            <a:lvl5pPr marL="2057400" indent="-228600" algn="l" rtl="0" eaLnBrk="0" fontAlgn="base" hangingPunct="0">
              <a:spcBef>
                <a:spcPct val="20000"/>
              </a:spcBef>
              <a:spcAft>
                <a:spcPct val="0"/>
              </a:spcAft>
              <a:buChar char="»"/>
              <a:defRPr kumimoji="1" sz="2400">
                <a:solidFill>
                  <a:schemeClr val="bg1"/>
                </a:solidFill>
                <a:effectLst>
                  <a:outerShdw blurRad="38100" dist="38100" dir="2700000" algn="tl">
                    <a:srgbClr val="000000"/>
                  </a:outerShdw>
                </a:effectLst>
                <a:latin typeface="+mn-lt"/>
                <a:ea typeface="+mn-ea"/>
              </a:defRPr>
            </a:lvl5pPr>
            <a:lvl6pPr marL="2514600" indent="-228600" algn="l" rtl="0" fontAlgn="base">
              <a:spcBef>
                <a:spcPct val="20000"/>
              </a:spcBef>
              <a:spcAft>
                <a:spcPct val="0"/>
              </a:spcAft>
              <a:buChar char="»"/>
              <a:defRPr kumimoji="1" sz="2400">
                <a:solidFill>
                  <a:schemeClr val="bg1"/>
                </a:solidFill>
                <a:effectLst>
                  <a:outerShdw blurRad="38100" dist="38100" dir="2700000" algn="tl">
                    <a:srgbClr val="000000"/>
                  </a:outerShdw>
                </a:effectLst>
                <a:latin typeface="+mn-lt"/>
                <a:ea typeface="+mn-ea"/>
              </a:defRPr>
            </a:lvl6pPr>
            <a:lvl7pPr marL="2971800" indent="-228600" algn="l" rtl="0" fontAlgn="base">
              <a:spcBef>
                <a:spcPct val="20000"/>
              </a:spcBef>
              <a:spcAft>
                <a:spcPct val="0"/>
              </a:spcAft>
              <a:buChar char="»"/>
              <a:defRPr kumimoji="1" sz="2400">
                <a:solidFill>
                  <a:schemeClr val="bg1"/>
                </a:solidFill>
                <a:effectLst>
                  <a:outerShdw blurRad="38100" dist="38100" dir="2700000" algn="tl">
                    <a:srgbClr val="000000"/>
                  </a:outerShdw>
                </a:effectLst>
                <a:latin typeface="+mn-lt"/>
                <a:ea typeface="+mn-ea"/>
              </a:defRPr>
            </a:lvl7pPr>
            <a:lvl8pPr marL="3429000" indent="-228600" algn="l" rtl="0" fontAlgn="base">
              <a:spcBef>
                <a:spcPct val="20000"/>
              </a:spcBef>
              <a:spcAft>
                <a:spcPct val="0"/>
              </a:spcAft>
              <a:buChar char="»"/>
              <a:defRPr kumimoji="1" sz="2400">
                <a:solidFill>
                  <a:schemeClr val="bg1"/>
                </a:solidFill>
                <a:effectLst>
                  <a:outerShdw blurRad="38100" dist="38100" dir="2700000" algn="tl">
                    <a:srgbClr val="000000"/>
                  </a:outerShdw>
                </a:effectLst>
                <a:latin typeface="+mn-lt"/>
                <a:ea typeface="+mn-ea"/>
              </a:defRPr>
            </a:lvl8pPr>
            <a:lvl9pPr marL="3886200" indent="-228600" algn="l" rtl="0" fontAlgn="base">
              <a:spcBef>
                <a:spcPct val="20000"/>
              </a:spcBef>
              <a:spcAft>
                <a:spcPct val="0"/>
              </a:spcAft>
              <a:buChar char="»"/>
              <a:defRPr kumimoji="1" sz="2400">
                <a:solidFill>
                  <a:schemeClr val="bg1"/>
                </a:solidFill>
                <a:effectLst>
                  <a:outerShdw blurRad="38100" dist="38100" dir="2700000" algn="tl">
                    <a:srgbClr val="000000"/>
                  </a:outerShdw>
                </a:effectLst>
                <a:latin typeface="+mn-lt"/>
                <a:ea typeface="+mn-ea"/>
              </a:defRPr>
            </a:lvl9pPr>
          </a:lstStyle>
          <a:p>
            <a:pPr marL="263525" indent="-263525">
              <a:lnSpc>
                <a:spcPct val="105000"/>
              </a:lnSpc>
              <a:spcBef>
                <a:spcPct val="5000"/>
              </a:spcBef>
              <a:buSzPct val="80000"/>
            </a:pPr>
            <a:r>
              <a:rPr lang="en-US" altLang="en-US" sz="2600" kern="0" dirty="0" smtClean="0">
                <a:solidFill>
                  <a:schemeClr val="bg1"/>
                </a:solidFill>
                <a:sym typeface="Wingdings" panose="05000000000000000000" pitchFamily="2" charset="2"/>
              </a:rPr>
              <a:t>Chicken meat from traditional market</a:t>
            </a:r>
            <a:endParaRPr lang="en-US" altLang="zh-TW" sz="2600" b="1" kern="0" dirty="0">
              <a:solidFill>
                <a:srgbClr val="FAFD00"/>
              </a:solidFill>
              <a:sym typeface="Wingdings" panose="05000000000000000000" pitchFamily="2" charset="2"/>
            </a:endParaRPr>
          </a:p>
        </p:txBody>
      </p:sp>
      <p:sp>
        <p:nvSpPr>
          <p:cNvPr id="8" name="Text Box 4"/>
          <p:cNvSpPr txBox="1">
            <a:spLocks noChangeArrowheads="1"/>
          </p:cNvSpPr>
          <p:nvPr/>
        </p:nvSpPr>
        <p:spPr bwMode="auto">
          <a:xfrm>
            <a:off x="4427984" y="2924944"/>
            <a:ext cx="2332690" cy="461665"/>
          </a:xfrm>
          <a:prstGeom prst="rect">
            <a:avLst/>
          </a:prstGeom>
          <a:gradFill rotWithShape="1">
            <a:gsLst>
              <a:gs pos="0">
                <a:srgbClr val="008000">
                  <a:gamma/>
                  <a:shade val="6275"/>
                  <a:invGamma/>
                </a:srgbClr>
              </a:gs>
              <a:gs pos="50000">
                <a:srgbClr val="008000"/>
              </a:gs>
              <a:gs pos="100000">
                <a:srgbClr val="008000">
                  <a:gamma/>
                  <a:shade val="6275"/>
                  <a:invGamma/>
                </a:srgbClr>
              </a:gs>
            </a:gsLst>
            <a:lin ang="5400000" scaled="1"/>
          </a:gradFill>
          <a:ln w="28575">
            <a:solidFill>
              <a:srgbClr val="7FFF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zh-TW" sz="2400" dirty="0" smtClean="0">
                <a:solidFill>
                  <a:schemeClr val="bg1"/>
                </a:solidFill>
                <a:effectLst>
                  <a:outerShdw blurRad="38100" dist="38100" dir="2700000" algn="tl">
                    <a:srgbClr val="000000"/>
                  </a:outerShdw>
                </a:effectLst>
                <a:latin typeface="Arial" panose="020B0604020202020204" pitchFamily="34" charset="0"/>
              </a:rPr>
              <a:t>Overall: 31%(+)</a:t>
            </a:r>
            <a:endParaRPr lang="en-US" altLang="zh-TW" sz="2400" dirty="0">
              <a:solidFill>
                <a:schemeClr val="bg1"/>
              </a:solidFill>
              <a:effectLst>
                <a:outerShdw blurRad="38100" dist="38100" dir="2700000" algn="tl">
                  <a:srgbClr val="000000"/>
                </a:outerShdw>
              </a:effectLst>
              <a:latin typeface="Arial" panose="020B0604020202020204" pitchFamily="34" charset="0"/>
            </a:endParaRPr>
          </a:p>
        </p:txBody>
      </p:sp>
    </p:spTree>
    <p:extLst>
      <p:ext uri="{BB962C8B-B14F-4D97-AF65-F5344CB8AC3E}">
        <p14:creationId xmlns:p14="http://schemas.microsoft.com/office/powerpoint/2010/main" val="1247483085"/>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2434" name="Rectangle 2"/>
          <p:cNvSpPr>
            <a:spLocks noGrp="1" noChangeArrowheads="1"/>
          </p:cNvSpPr>
          <p:nvPr>
            <p:ph type="title"/>
          </p:nvPr>
        </p:nvSpPr>
        <p:spPr>
          <a:xfrm>
            <a:off x="518879" y="332656"/>
            <a:ext cx="8424936" cy="720079"/>
          </a:xfrm>
        </p:spPr>
        <p:txBody>
          <a:bodyPr/>
          <a:lstStyle/>
          <a:p>
            <a:pPr lvl="1"/>
            <a:r>
              <a:rPr lang="en-US" altLang="zh-TW" sz="2800" dirty="0" err="1"/>
              <a:t>Nontyphoid</a:t>
            </a:r>
            <a:r>
              <a:rPr lang="en-US" altLang="zh-TW" sz="2800" dirty="0"/>
              <a:t> </a:t>
            </a:r>
            <a:r>
              <a:rPr lang="en-US" altLang="zh-TW" sz="2800" dirty="0" smtClean="0"/>
              <a:t>salmonellosis </a:t>
            </a:r>
            <a:r>
              <a:rPr lang="en-US" altLang="zh-TW" sz="2800" dirty="0"/>
              <a:t>in </a:t>
            </a:r>
            <a:r>
              <a:rPr lang="en-US" altLang="zh-TW" sz="2800" dirty="0" smtClean="0"/>
              <a:t>children </a:t>
            </a:r>
            <a:br>
              <a:rPr lang="en-US" altLang="zh-TW" sz="2800" dirty="0" smtClean="0"/>
            </a:br>
            <a:r>
              <a:rPr lang="en-US" altLang="zh-TW" sz="2800" dirty="0" smtClean="0">
                <a:solidFill>
                  <a:schemeClr val="bg1"/>
                </a:solidFill>
              </a:rPr>
              <a:t>Taiwan, N=311, 1996-2002</a:t>
            </a:r>
            <a:endParaRPr lang="en-US" altLang="zh-TW" sz="2800" dirty="0">
              <a:solidFill>
                <a:schemeClr val="bg1"/>
              </a:solidFill>
            </a:endParaRPr>
          </a:p>
        </p:txBody>
      </p:sp>
      <p:graphicFrame>
        <p:nvGraphicFramePr>
          <p:cNvPr id="2" name="Object 7"/>
          <p:cNvGraphicFramePr>
            <a:graphicFrameLocks/>
          </p:cNvGraphicFramePr>
          <p:nvPr>
            <p:extLst/>
          </p:nvPr>
        </p:nvGraphicFramePr>
        <p:xfrm>
          <a:off x="519639" y="1282498"/>
          <a:ext cx="8391184" cy="4869067"/>
        </p:xfrm>
        <a:graphic>
          <a:graphicData uri="http://schemas.openxmlformats.org/drawingml/2006/chart">
            <c:chart xmlns:c="http://schemas.openxmlformats.org/drawingml/2006/chart" xmlns:r="http://schemas.openxmlformats.org/officeDocument/2006/relationships" r:id="rId3"/>
          </a:graphicData>
        </a:graphic>
      </p:graphicFrame>
      <p:sp>
        <p:nvSpPr>
          <p:cNvPr id="402440" name="Text Box 8"/>
          <p:cNvSpPr txBox="1">
            <a:spLocks noChangeArrowheads="1"/>
          </p:cNvSpPr>
          <p:nvPr/>
        </p:nvSpPr>
        <p:spPr bwMode="auto">
          <a:xfrm>
            <a:off x="6660232" y="5229200"/>
            <a:ext cx="1707519"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kumimoji="1" sz="2400">
                <a:solidFill>
                  <a:schemeClr val="tx1"/>
                </a:solidFill>
                <a:latin typeface="Times New Roman" panose="02020603050405020304" pitchFamily="18" charset="0"/>
                <a:ea typeface="標楷體" panose="03000509000000000000" pitchFamily="65" charset="-120"/>
              </a:defRPr>
            </a:lvl1pPr>
            <a:lvl2pPr marL="571500">
              <a:defRPr kumimoji="1" sz="2400">
                <a:solidFill>
                  <a:schemeClr val="tx1"/>
                </a:solidFill>
                <a:latin typeface="Times New Roman" panose="02020603050405020304" pitchFamily="18" charset="0"/>
                <a:ea typeface="標楷體" panose="03000509000000000000" pitchFamily="65" charset="-120"/>
              </a:defRPr>
            </a:lvl2pPr>
            <a:lvl3pPr marL="1143000">
              <a:defRPr kumimoji="1" sz="2400">
                <a:solidFill>
                  <a:schemeClr val="tx1"/>
                </a:solidFill>
                <a:latin typeface="Times New Roman" panose="02020603050405020304" pitchFamily="18" charset="0"/>
                <a:ea typeface="標楷體" panose="03000509000000000000" pitchFamily="65" charset="-120"/>
              </a:defRPr>
            </a:lvl3pPr>
            <a:lvl4pPr marL="1714500">
              <a:defRPr kumimoji="1" sz="2400">
                <a:solidFill>
                  <a:schemeClr val="tx1"/>
                </a:solidFill>
                <a:latin typeface="Times New Roman" panose="02020603050405020304" pitchFamily="18" charset="0"/>
                <a:ea typeface="標楷體" panose="03000509000000000000" pitchFamily="65" charset="-120"/>
              </a:defRPr>
            </a:lvl4pPr>
            <a:lvl5pPr marL="2286000">
              <a:defRPr kumimoji="1" sz="2400">
                <a:solidFill>
                  <a:schemeClr val="tx1"/>
                </a:solidFill>
                <a:latin typeface="Times New Roman" panose="02020603050405020304" pitchFamily="18" charset="0"/>
                <a:ea typeface="標楷體" panose="03000509000000000000" pitchFamily="65" charset="-120"/>
              </a:defRPr>
            </a:lvl5pPr>
            <a:lvl6pPr marL="2743200" fontAlgn="base">
              <a:spcBef>
                <a:spcPct val="0"/>
              </a:spcBef>
              <a:spcAft>
                <a:spcPct val="0"/>
              </a:spcAft>
              <a:defRPr kumimoji="1" sz="2400">
                <a:solidFill>
                  <a:schemeClr val="tx1"/>
                </a:solidFill>
                <a:latin typeface="Times New Roman" panose="02020603050405020304" pitchFamily="18" charset="0"/>
                <a:ea typeface="標楷體" panose="03000509000000000000" pitchFamily="65" charset="-120"/>
              </a:defRPr>
            </a:lvl6pPr>
            <a:lvl7pPr marL="3200400" fontAlgn="base">
              <a:spcBef>
                <a:spcPct val="0"/>
              </a:spcBef>
              <a:spcAft>
                <a:spcPct val="0"/>
              </a:spcAft>
              <a:defRPr kumimoji="1" sz="2400">
                <a:solidFill>
                  <a:schemeClr val="tx1"/>
                </a:solidFill>
                <a:latin typeface="Times New Roman" panose="02020603050405020304" pitchFamily="18" charset="0"/>
                <a:ea typeface="標楷體" panose="03000509000000000000" pitchFamily="65" charset="-120"/>
              </a:defRPr>
            </a:lvl7pPr>
            <a:lvl8pPr marL="3657600" fontAlgn="base">
              <a:spcBef>
                <a:spcPct val="0"/>
              </a:spcBef>
              <a:spcAft>
                <a:spcPct val="0"/>
              </a:spcAft>
              <a:defRPr kumimoji="1" sz="2400">
                <a:solidFill>
                  <a:schemeClr val="tx1"/>
                </a:solidFill>
                <a:latin typeface="Times New Roman" panose="02020603050405020304" pitchFamily="18" charset="0"/>
                <a:ea typeface="標楷體" panose="03000509000000000000" pitchFamily="65" charset="-120"/>
              </a:defRPr>
            </a:lvl8pPr>
            <a:lvl9pPr marL="4114800" fontAlgn="base">
              <a:spcBef>
                <a:spcPct val="0"/>
              </a:spcBef>
              <a:spcAft>
                <a:spcPct val="0"/>
              </a:spcAft>
              <a:defRPr kumimoji="1" sz="2400">
                <a:solidFill>
                  <a:schemeClr val="tx1"/>
                </a:solidFill>
                <a:latin typeface="Times New Roman" panose="02020603050405020304" pitchFamily="18" charset="0"/>
                <a:ea typeface="標楷體" panose="03000509000000000000" pitchFamily="65" charset="-120"/>
              </a:defRPr>
            </a:lvl9pPr>
          </a:lstStyle>
          <a:p>
            <a:r>
              <a:rPr kumimoji="0" lang="en-US" altLang="zh-TW" dirty="0" smtClean="0">
                <a:solidFill>
                  <a:srgbClr val="FFFF00"/>
                </a:solidFill>
                <a:effectLst>
                  <a:outerShdw blurRad="38100" dist="38100" dir="2700000" algn="tl">
                    <a:srgbClr val="000000">
                      <a:alpha val="43137"/>
                    </a:srgbClr>
                  </a:outerShdw>
                </a:effectLst>
                <a:latin typeface="Arial" panose="020B0604020202020204" pitchFamily="34" charset="0"/>
                <a:ea typeface="新細明體" panose="02020500000000000000" pitchFamily="18" charset="-120"/>
              </a:rPr>
              <a:t>% resistant</a:t>
            </a:r>
            <a:endParaRPr kumimoji="0" lang="en-US" altLang="zh-TW" dirty="0">
              <a:solidFill>
                <a:srgbClr val="FFFF00"/>
              </a:solidFill>
              <a:effectLst>
                <a:outerShdw blurRad="38100" dist="38100" dir="2700000" algn="tl">
                  <a:srgbClr val="000000">
                    <a:alpha val="43137"/>
                  </a:srgbClr>
                </a:outerShdw>
              </a:effectLst>
              <a:latin typeface="Arial" panose="020B0604020202020204" pitchFamily="34" charset="0"/>
              <a:ea typeface="新細明體" panose="02020500000000000000" pitchFamily="18" charset="-120"/>
            </a:endParaRPr>
          </a:p>
        </p:txBody>
      </p:sp>
      <p:sp>
        <p:nvSpPr>
          <p:cNvPr id="6" name="Text Box 4"/>
          <p:cNvSpPr txBox="1">
            <a:spLocks noChangeArrowheads="1"/>
          </p:cNvSpPr>
          <p:nvPr/>
        </p:nvSpPr>
        <p:spPr bwMode="auto">
          <a:xfrm>
            <a:off x="975157" y="6453336"/>
            <a:ext cx="8136396"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defTabSz="762000">
              <a:defRPr kumimoji="1" sz="2400">
                <a:solidFill>
                  <a:schemeClr val="tx1"/>
                </a:solidFill>
                <a:latin typeface="Times New Roman" panose="02020603050405020304" pitchFamily="18" charset="0"/>
                <a:ea typeface="標楷體" panose="03000509000000000000" pitchFamily="65" charset="-120"/>
              </a:defRPr>
            </a:lvl1pPr>
            <a:lvl2pPr marL="571500" defTabSz="762000">
              <a:defRPr kumimoji="1" sz="2400">
                <a:solidFill>
                  <a:schemeClr val="tx1"/>
                </a:solidFill>
                <a:latin typeface="Times New Roman" panose="02020603050405020304" pitchFamily="18" charset="0"/>
                <a:ea typeface="標楷體" panose="03000509000000000000" pitchFamily="65" charset="-120"/>
              </a:defRPr>
            </a:lvl2pPr>
            <a:lvl3pPr marL="1143000" defTabSz="762000">
              <a:defRPr kumimoji="1" sz="2400">
                <a:solidFill>
                  <a:schemeClr val="tx1"/>
                </a:solidFill>
                <a:latin typeface="Times New Roman" panose="02020603050405020304" pitchFamily="18" charset="0"/>
                <a:ea typeface="標楷體" panose="03000509000000000000" pitchFamily="65" charset="-120"/>
              </a:defRPr>
            </a:lvl3pPr>
            <a:lvl4pPr marL="1714500" defTabSz="762000">
              <a:defRPr kumimoji="1" sz="2400">
                <a:solidFill>
                  <a:schemeClr val="tx1"/>
                </a:solidFill>
                <a:latin typeface="Times New Roman" panose="02020603050405020304" pitchFamily="18" charset="0"/>
                <a:ea typeface="標楷體" panose="03000509000000000000" pitchFamily="65" charset="-120"/>
              </a:defRPr>
            </a:lvl4pPr>
            <a:lvl5pPr marL="2286000" defTabSz="762000">
              <a:defRPr kumimoji="1" sz="2400">
                <a:solidFill>
                  <a:schemeClr val="tx1"/>
                </a:solidFill>
                <a:latin typeface="Times New Roman" panose="02020603050405020304" pitchFamily="18" charset="0"/>
                <a:ea typeface="標楷體" panose="03000509000000000000" pitchFamily="65" charset="-120"/>
              </a:defRPr>
            </a:lvl5pPr>
            <a:lvl6pPr marL="2743200" defTabSz="762000" fontAlgn="base">
              <a:spcBef>
                <a:spcPct val="0"/>
              </a:spcBef>
              <a:spcAft>
                <a:spcPct val="0"/>
              </a:spcAft>
              <a:defRPr kumimoji="1" sz="2400">
                <a:solidFill>
                  <a:schemeClr val="tx1"/>
                </a:solidFill>
                <a:latin typeface="Times New Roman" panose="02020603050405020304" pitchFamily="18" charset="0"/>
                <a:ea typeface="標楷體" panose="03000509000000000000" pitchFamily="65" charset="-120"/>
              </a:defRPr>
            </a:lvl6pPr>
            <a:lvl7pPr marL="3200400" defTabSz="762000" fontAlgn="base">
              <a:spcBef>
                <a:spcPct val="0"/>
              </a:spcBef>
              <a:spcAft>
                <a:spcPct val="0"/>
              </a:spcAft>
              <a:defRPr kumimoji="1" sz="2400">
                <a:solidFill>
                  <a:schemeClr val="tx1"/>
                </a:solidFill>
                <a:latin typeface="Times New Roman" panose="02020603050405020304" pitchFamily="18" charset="0"/>
                <a:ea typeface="標楷體" panose="03000509000000000000" pitchFamily="65" charset="-120"/>
              </a:defRPr>
            </a:lvl7pPr>
            <a:lvl8pPr marL="3657600" defTabSz="762000" fontAlgn="base">
              <a:spcBef>
                <a:spcPct val="0"/>
              </a:spcBef>
              <a:spcAft>
                <a:spcPct val="0"/>
              </a:spcAft>
              <a:defRPr kumimoji="1" sz="2400">
                <a:solidFill>
                  <a:schemeClr val="tx1"/>
                </a:solidFill>
                <a:latin typeface="Times New Roman" panose="02020603050405020304" pitchFamily="18" charset="0"/>
                <a:ea typeface="標楷體" panose="03000509000000000000" pitchFamily="65" charset="-120"/>
              </a:defRPr>
            </a:lvl8pPr>
            <a:lvl9pPr marL="4114800" defTabSz="762000" fontAlgn="base">
              <a:spcBef>
                <a:spcPct val="0"/>
              </a:spcBef>
              <a:spcAft>
                <a:spcPct val="0"/>
              </a:spcAft>
              <a:defRPr kumimoji="1" sz="2400">
                <a:solidFill>
                  <a:schemeClr val="tx1"/>
                </a:solidFill>
                <a:latin typeface="Times New Roman" panose="02020603050405020304" pitchFamily="18" charset="0"/>
                <a:ea typeface="標楷體" panose="03000509000000000000" pitchFamily="65" charset="-120"/>
              </a:defRPr>
            </a:lvl9pPr>
          </a:lstStyle>
          <a:p>
            <a:pPr eaLnBrk="1" hangingPunct="1">
              <a:tabLst>
                <a:tab pos="3495675" algn="l"/>
              </a:tabLst>
            </a:pPr>
            <a:r>
              <a:rPr lang="nn-NO" altLang="zh-TW" sz="1200" dirty="0">
                <a:solidFill>
                  <a:srgbClr val="7FFF00"/>
                </a:solidFill>
                <a:effectLst>
                  <a:outerShdw blurRad="38100" dist="38100" dir="2700000" algn="tl">
                    <a:srgbClr val="000000"/>
                  </a:outerShdw>
                </a:effectLst>
              </a:rPr>
              <a:t>Huang IF. J Pediatr Gastroenterol Nutr 2004;38(5):518.</a:t>
            </a:r>
            <a:endParaRPr lang="en-US" altLang="zh-TW" sz="1200" b="0" dirty="0">
              <a:solidFill>
                <a:srgbClr val="7FFF00"/>
              </a:solidFill>
              <a:effectLst>
                <a:outerShdw blurRad="38100" dist="38100" dir="2700000" algn="tl">
                  <a:srgbClr val="000000"/>
                </a:outerShdw>
              </a:effectLst>
            </a:endParaRPr>
          </a:p>
        </p:txBody>
      </p:sp>
    </p:spTree>
    <p:extLst>
      <p:ext uri="{BB962C8B-B14F-4D97-AF65-F5344CB8AC3E}">
        <p14:creationId xmlns:p14="http://schemas.microsoft.com/office/powerpoint/2010/main" val="3042906927"/>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2434" name="Rectangle 2"/>
          <p:cNvSpPr>
            <a:spLocks noGrp="1" noChangeArrowheads="1"/>
          </p:cNvSpPr>
          <p:nvPr>
            <p:ph type="title"/>
          </p:nvPr>
        </p:nvSpPr>
        <p:spPr>
          <a:xfrm>
            <a:off x="395536" y="260648"/>
            <a:ext cx="8640960" cy="720080"/>
          </a:xfrm>
        </p:spPr>
        <p:txBody>
          <a:bodyPr/>
          <a:lstStyle/>
          <a:p>
            <a:pPr lvl="1"/>
            <a:r>
              <a:rPr lang="it-IT" altLang="zh-TW" sz="2800" dirty="0"/>
              <a:t>Antimicrobial </a:t>
            </a:r>
            <a:r>
              <a:rPr lang="it-IT" altLang="zh-TW" sz="2800" dirty="0" smtClean="0"/>
              <a:t>resistance </a:t>
            </a:r>
            <a:r>
              <a:rPr lang="it-IT" altLang="zh-TW" sz="2800" dirty="0"/>
              <a:t>in </a:t>
            </a:r>
            <a:r>
              <a:rPr lang="it-IT" altLang="zh-TW" sz="2800" i="1" dirty="0"/>
              <a:t>Salmonella enterica </a:t>
            </a:r>
            <a:r>
              <a:rPr lang="it-IT" altLang="zh-TW" sz="2800" dirty="0" smtClean="0"/>
              <a:t>serovar Typhi  </a:t>
            </a:r>
            <a:r>
              <a:rPr lang="en-US" altLang="zh-TW" sz="2800" dirty="0" smtClean="0">
                <a:solidFill>
                  <a:schemeClr val="bg1"/>
                </a:solidFill>
              </a:rPr>
              <a:t>N=36, 2007-2009</a:t>
            </a:r>
            <a:endParaRPr lang="en-US" altLang="zh-TW" sz="2800" dirty="0">
              <a:solidFill>
                <a:schemeClr val="bg1"/>
              </a:solidFill>
            </a:endParaRPr>
          </a:p>
        </p:txBody>
      </p:sp>
      <p:graphicFrame>
        <p:nvGraphicFramePr>
          <p:cNvPr id="2" name="Object 7"/>
          <p:cNvGraphicFramePr>
            <a:graphicFrameLocks/>
          </p:cNvGraphicFramePr>
          <p:nvPr>
            <p:extLst/>
          </p:nvPr>
        </p:nvGraphicFramePr>
        <p:xfrm>
          <a:off x="395536" y="1154361"/>
          <a:ext cx="8391184" cy="5010943"/>
        </p:xfrm>
        <a:graphic>
          <a:graphicData uri="http://schemas.openxmlformats.org/drawingml/2006/chart">
            <c:chart xmlns:c="http://schemas.openxmlformats.org/drawingml/2006/chart" xmlns:r="http://schemas.openxmlformats.org/officeDocument/2006/relationships" r:id="rId3"/>
          </a:graphicData>
        </a:graphic>
      </p:graphicFrame>
      <p:sp>
        <p:nvSpPr>
          <p:cNvPr id="402440" name="Text Box 8"/>
          <p:cNvSpPr txBox="1">
            <a:spLocks noChangeArrowheads="1"/>
          </p:cNvSpPr>
          <p:nvPr/>
        </p:nvSpPr>
        <p:spPr bwMode="auto">
          <a:xfrm>
            <a:off x="7236296" y="692696"/>
            <a:ext cx="1707519"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kumimoji="1" sz="2400">
                <a:solidFill>
                  <a:schemeClr val="tx1"/>
                </a:solidFill>
                <a:latin typeface="Times New Roman" panose="02020603050405020304" pitchFamily="18" charset="0"/>
                <a:ea typeface="標楷體" panose="03000509000000000000" pitchFamily="65" charset="-120"/>
              </a:defRPr>
            </a:lvl1pPr>
            <a:lvl2pPr marL="571500">
              <a:defRPr kumimoji="1" sz="2400">
                <a:solidFill>
                  <a:schemeClr val="tx1"/>
                </a:solidFill>
                <a:latin typeface="Times New Roman" panose="02020603050405020304" pitchFamily="18" charset="0"/>
                <a:ea typeface="標楷體" panose="03000509000000000000" pitchFamily="65" charset="-120"/>
              </a:defRPr>
            </a:lvl2pPr>
            <a:lvl3pPr marL="1143000">
              <a:defRPr kumimoji="1" sz="2400">
                <a:solidFill>
                  <a:schemeClr val="tx1"/>
                </a:solidFill>
                <a:latin typeface="Times New Roman" panose="02020603050405020304" pitchFamily="18" charset="0"/>
                <a:ea typeface="標楷體" panose="03000509000000000000" pitchFamily="65" charset="-120"/>
              </a:defRPr>
            </a:lvl3pPr>
            <a:lvl4pPr marL="1714500">
              <a:defRPr kumimoji="1" sz="2400">
                <a:solidFill>
                  <a:schemeClr val="tx1"/>
                </a:solidFill>
                <a:latin typeface="Times New Roman" panose="02020603050405020304" pitchFamily="18" charset="0"/>
                <a:ea typeface="標楷體" panose="03000509000000000000" pitchFamily="65" charset="-120"/>
              </a:defRPr>
            </a:lvl4pPr>
            <a:lvl5pPr marL="2286000">
              <a:defRPr kumimoji="1" sz="2400">
                <a:solidFill>
                  <a:schemeClr val="tx1"/>
                </a:solidFill>
                <a:latin typeface="Times New Roman" panose="02020603050405020304" pitchFamily="18" charset="0"/>
                <a:ea typeface="標楷體" panose="03000509000000000000" pitchFamily="65" charset="-120"/>
              </a:defRPr>
            </a:lvl5pPr>
            <a:lvl6pPr marL="2743200" fontAlgn="base">
              <a:spcBef>
                <a:spcPct val="0"/>
              </a:spcBef>
              <a:spcAft>
                <a:spcPct val="0"/>
              </a:spcAft>
              <a:defRPr kumimoji="1" sz="2400">
                <a:solidFill>
                  <a:schemeClr val="tx1"/>
                </a:solidFill>
                <a:latin typeface="Times New Roman" panose="02020603050405020304" pitchFamily="18" charset="0"/>
                <a:ea typeface="標楷體" panose="03000509000000000000" pitchFamily="65" charset="-120"/>
              </a:defRPr>
            </a:lvl6pPr>
            <a:lvl7pPr marL="3200400" fontAlgn="base">
              <a:spcBef>
                <a:spcPct val="0"/>
              </a:spcBef>
              <a:spcAft>
                <a:spcPct val="0"/>
              </a:spcAft>
              <a:defRPr kumimoji="1" sz="2400">
                <a:solidFill>
                  <a:schemeClr val="tx1"/>
                </a:solidFill>
                <a:latin typeface="Times New Roman" panose="02020603050405020304" pitchFamily="18" charset="0"/>
                <a:ea typeface="標楷體" panose="03000509000000000000" pitchFamily="65" charset="-120"/>
              </a:defRPr>
            </a:lvl7pPr>
            <a:lvl8pPr marL="3657600" fontAlgn="base">
              <a:spcBef>
                <a:spcPct val="0"/>
              </a:spcBef>
              <a:spcAft>
                <a:spcPct val="0"/>
              </a:spcAft>
              <a:defRPr kumimoji="1" sz="2400">
                <a:solidFill>
                  <a:schemeClr val="tx1"/>
                </a:solidFill>
                <a:latin typeface="Times New Roman" panose="02020603050405020304" pitchFamily="18" charset="0"/>
                <a:ea typeface="標楷體" panose="03000509000000000000" pitchFamily="65" charset="-120"/>
              </a:defRPr>
            </a:lvl8pPr>
            <a:lvl9pPr marL="4114800" fontAlgn="base">
              <a:spcBef>
                <a:spcPct val="0"/>
              </a:spcBef>
              <a:spcAft>
                <a:spcPct val="0"/>
              </a:spcAft>
              <a:defRPr kumimoji="1" sz="2400">
                <a:solidFill>
                  <a:schemeClr val="tx1"/>
                </a:solidFill>
                <a:latin typeface="Times New Roman" panose="02020603050405020304" pitchFamily="18" charset="0"/>
                <a:ea typeface="標楷體" panose="03000509000000000000" pitchFamily="65" charset="-120"/>
              </a:defRPr>
            </a:lvl9pPr>
          </a:lstStyle>
          <a:p>
            <a:r>
              <a:rPr kumimoji="0" lang="en-US" altLang="zh-TW" dirty="0" smtClean="0">
                <a:solidFill>
                  <a:srgbClr val="FFFF00"/>
                </a:solidFill>
                <a:effectLst>
                  <a:outerShdw blurRad="38100" dist="38100" dir="2700000" algn="tl">
                    <a:srgbClr val="000000">
                      <a:alpha val="43137"/>
                    </a:srgbClr>
                  </a:outerShdw>
                </a:effectLst>
                <a:latin typeface="Arial" panose="020B0604020202020204" pitchFamily="34" charset="0"/>
                <a:ea typeface="新細明體" panose="02020500000000000000" pitchFamily="18" charset="-120"/>
              </a:rPr>
              <a:t>% resistant</a:t>
            </a:r>
            <a:endParaRPr kumimoji="0" lang="en-US" altLang="zh-TW" dirty="0">
              <a:solidFill>
                <a:srgbClr val="FFFF00"/>
              </a:solidFill>
              <a:effectLst>
                <a:outerShdw blurRad="38100" dist="38100" dir="2700000" algn="tl">
                  <a:srgbClr val="000000">
                    <a:alpha val="43137"/>
                  </a:srgbClr>
                </a:outerShdw>
              </a:effectLst>
              <a:latin typeface="Arial" panose="020B0604020202020204" pitchFamily="34" charset="0"/>
              <a:ea typeface="新細明體" panose="02020500000000000000" pitchFamily="18" charset="-120"/>
            </a:endParaRPr>
          </a:p>
        </p:txBody>
      </p:sp>
      <p:sp>
        <p:nvSpPr>
          <p:cNvPr id="6" name="Text Box 4"/>
          <p:cNvSpPr txBox="1">
            <a:spLocks noChangeArrowheads="1"/>
          </p:cNvSpPr>
          <p:nvPr/>
        </p:nvSpPr>
        <p:spPr bwMode="auto">
          <a:xfrm>
            <a:off x="799325" y="6453336"/>
            <a:ext cx="8136396"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defTabSz="762000">
              <a:defRPr kumimoji="1" sz="2400">
                <a:solidFill>
                  <a:schemeClr val="tx1"/>
                </a:solidFill>
                <a:latin typeface="Times New Roman" panose="02020603050405020304" pitchFamily="18" charset="0"/>
                <a:ea typeface="標楷體" panose="03000509000000000000" pitchFamily="65" charset="-120"/>
              </a:defRPr>
            </a:lvl1pPr>
            <a:lvl2pPr marL="571500" defTabSz="762000">
              <a:defRPr kumimoji="1" sz="2400">
                <a:solidFill>
                  <a:schemeClr val="tx1"/>
                </a:solidFill>
                <a:latin typeface="Times New Roman" panose="02020603050405020304" pitchFamily="18" charset="0"/>
                <a:ea typeface="標楷體" panose="03000509000000000000" pitchFamily="65" charset="-120"/>
              </a:defRPr>
            </a:lvl2pPr>
            <a:lvl3pPr marL="1143000" defTabSz="762000">
              <a:defRPr kumimoji="1" sz="2400">
                <a:solidFill>
                  <a:schemeClr val="tx1"/>
                </a:solidFill>
                <a:latin typeface="Times New Roman" panose="02020603050405020304" pitchFamily="18" charset="0"/>
                <a:ea typeface="標楷體" panose="03000509000000000000" pitchFamily="65" charset="-120"/>
              </a:defRPr>
            </a:lvl3pPr>
            <a:lvl4pPr marL="1714500" defTabSz="762000">
              <a:defRPr kumimoji="1" sz="2400">
                <a:solidFill>
                  <a:schemeClr val="tx1"/>
                </a:solidFill>
                <a:latin typeface="Times New Roman" panose="02020603050405020304" pitchFamily="18" charset="0"/>
                <a:ea typeface="標楷體" panose="03000509000000000000" pitchFamily="65" charset="-120"/>
              </a:defRPr>
            </a:lvl4pPr>
            <a:lvl5pPr marL="2286000" defTabSz="762000">
              <a:defRPr kumimoji="1" sz="2400">
                <a:solidFill>
                  <a:schemeClr val="tx1"/>
                </a:solidFill>
                <a:latin typeface="Times New Roman" panose="02020603050405020304" pitchFamily="18" charset="0"/>
                <a:ea typeface="標楷體" panose="03000509000000000000" pitchFamily="65" charset="-120"/>
              </a:defRPr>
            </a:lvl5pPr>
            <a:lvl6pPr marL="2743200" defTabSz="762000" fontAlgn="base">
              <a:spcBef>
                <a:spcPct val="0"/>
              </a:spcBef>
              <a:spcAft>
                <a:spcPct val="0"/>
              </a:spcAft>
              <a:defRPr kumimoji="1" sz="2400">
                <a:solidFill>
                  <a:schemeClr val="tx1"/>
                </a:solidFill>
                <a:latin typeface="Times New Roman" panose="02020603050405020304" pitchFamily="18" charset="0"/>
                <a:ea typeface="標楷體" panose="03000509000000000000" pitchFamily="65" charset="-120"/>
              </a:defRPr>
            </a:lvl6pPr>
            <a:lvl7pPr marL="3200400" defTabSz="762000" fontAlgn="base">
              <a:spcBef>
                <a:spcPct val="0"/>
              </a:spcBef>
              <a:spcAft>
                <a:spcPct val="0"/>
              </a:spcAft>
              <a:defRPr kumimoji="1" sz="2400">
                <a:solidFill>
                  <a:schemeClr val="tx1"/>
                </a:solidFill>
                <a:latin typeface="Times New Roman" panose="02020603050405020304" pitchFamily="18" charset="0"/>
                <a:ea typeface="標楷體" panose="03000509000000000000" pitchFamily="65" charset="-120"/>
              </a:defRPr>
            </a:lvl7pPr>
            <a:lvl8pPr marL="3657600" defTabSz="762000" fontAlgn="base">
              <a:spcBef>
                <a:spcPct val="0"/>
              </a:spcBef>
              <a:spcAft>
                <a:spcPct val="0"/>
              </a:spcAft>
              <a:defRPr kumimoji="1" sz="2400">
                <a:solidFill>
                  <a:schemeClr val="tx1"/>
                </a:solidFill>
                <a:latin typeface="Times New Roman" panose="02020603050405020304" pitchFamily="18" charset="0"/>
                <a:ea typeface="標楷體" panose="03000509000000000000" pitchFamily="65" charset="-120"/>
              </a:defRPr>
            </a:lvl8pPr>
            <a:lvl9pPr marL="4114800" defTabSz="762000" fontAlgn="base">
              <a:spcBef>
                <a:spcPct val="0"/>
              </a:spcBef>
              <a:spcAft>
                <a:spcPct val="0"/>
              </a:spcAft>
              <a:defRPr kumimoji="1" sz="2400">
                <a:solidFill>
                  <a:schemeClr val="tx1"/>
                </a:solidFill>
                <a:latin typeface="Times New Roman" panose="02020603050405020304" pitchFamily="18" charset="0"/>
                <a:ea typeface="標楷體" panose="03000509000000000000" pitchFamily="65" charset="-120"/>
              </a:defRPr>
            </a:lvl9pPr>
          </a:lstStyle>
          <a:p>
            <a:pPr eaLnBrk="1" hangingPunct="1">
              <a:tabLst>
                <a:tab pos="3495675" algn="l"/>
              </a:tabLst>
            </a:pPr>
            <a:r>
              <a:rPr lang="en-US" altLang="zh-TW" sz="1200" dirty="0">
                <a:solidFill>
                  <a:srgbClr val="7FFF00"/>
                </a:solidFill>
                <a:effectLst>
                  <a:outerShdw blurRad="38100" dist="38100" dir="2700000" algn="tl">
                    <a:srgbClr val="000000"/>
                  </a:outerShdw>
                </a:effectLst>
              </a:rPr>
              <a:t>Chiou CS. </a:t>
            </a:r>
            <a:r>
              <a:rPr lang="en-US" altLang="zh-TW" sz="1200" dirty="0" err="1">
                <a:solidFill>
                  <a:srgbClr val="7FFF00"/>
                </a:solidFill>
                <a:effectLst>
                  <a:outerShdw blurRad="38100" dist="38100" dir="2700000" algn="tl">
                    <a:srgbClr val="000000"/>
                  </a:outerShdw>
                </a:effectLst>
              </a:rPr>
              <a:t>Antimicrob</a:t>
            </a:r>
            <a:r>
              <a:rPr lang="en-US" altLang="zh-TW" sz="1200" dirty="0">
                <a:solidFill>
                  <a:srgbClr val="7FFF00"/>
                </a:solidFill>
                <a:effectLst>
                  <a:outerShdw blurRad="38100" dist="38100" dir="2700000" algn="tl">
                    <a:srgbClr val="000000"/>
                  </a:outerShdw>
                </a:effectLst>
              </a:rPr>
              <a:t> Agents </a:t>
            </a:r>
            <a:r>
              <a:rPr lang="en-US" altLang="zh-TW" sz="1200" dirty="0" err="1">
                <a:solidFill>
                  <a:srgbClr val="7FFF00"/>
                </a:solidFill>
                <a:effectLst>
                  <a:outerShdw blurRad="38100" dist="38100" dir="2700000" algn="tl">
                    <a:srgbClr val="000000"/>
                  </a:outerShdw>
                </a:effectLst>
              </a:rPr>
              <a:t>Chemother</a:t>
            </a:r>
            <a:r>
              <a:rPr lang="en-US" altLang="zh-TW" sz="1200" dirty="0">
                <a:solidFill>
                  <a:srgbClr val="7FFF00"/>
                </a:solidFill>
                <a:effectLst>
                  <a:outerShdw blurRad="38100" dist="38100" dir="2700000" algn="tl">
                    <a:srgbClr val="000000"/>
                  </a:outerShdw>
                </a:effectLst>
              </a:rPr>
              <a:t> 2014;58(11):6501.</a:t>
            </a:r>
            <a:endParaRPr lang="en-US" altLang="zh-TW" sz="1200" b="0" dirty="0">
              <a:solidFill>
                <a:srgbClr val="7FFF00"/>
              </a:solidFill>
              <a:effectLst>
                <a:outerShdw blurRad="38100" dist="38100" dir="2700000" algn="tl">
                  <a:srgbClr val="000000"/>
                </a:outerShdw>
              </a:effectLst>
            </a:endParaRPr>
          </a:p>
        </p:txBody>
      </p:sp>
    </p:spTree>
    <p:extLst>
      <p:ext uri="{BB962C8B-B14F-4D97-AF65-F5344CB8AC3E}">
        <p14:creationId xmlns:p14="http://schemas.microsoft.com/office/powerpoint/2010/main" val="2054773973"/>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6754" name="Rectangle 2"/>
          <p:cNvSpPr>
            <a:spLocks noGrp="1" noChangeArrowheads="1"/>
          </p:cNvSpPr>
          <p:nvPr>
            <p:ph type="body" idx="1"/>
          </p:nvPr>
        </p:nvSpPr>
        <p:spPr>
          <a:xfrm>
            <a:off x="468313" y="1484313"/>
            <a:ext cx="8424862" cy="4824412"/>
          </a:xfrm>
        </p:spPr>
        <p:txBody>
          <a:bodyPr/>
          <a:lstStyle/>
          <a:p>
            <a:pPr>
              <a:lnSpc>
                <a:spcPct val="110000"/>
              </a:lnSpc>
            </a:pPr>
            <a:r>
              <a:rPr lang="en-US" altLang="zh-TW" sz="2800" dirty="0" smtClean="0">
                <a:solidFill>
                  <a:schemeClr val="bg1"/>
                </a:solidFill>
                <a:effectLst>
                  <a:outerShdw blurRad="38100" dist="38100" dir="2700000" algn="tl">
                    <a:srgbClr val="000000">
                      <a:alpha val="43137"/>
                    </a:srgbClr>
                  </a:outerShdw>
                </a:effectLst>
              </a:rPr>
              <a:t>3</a:t>
            </a:r>
            <a:r>
              <a:rPr lang="zh-TW" altLang="en-US" sz="2800" dirty="0" smtClean="0">
                <a:solidFill>
                  <a:schemeClr val="bg1"/>
                </a:solidFill>
                <a:effectLst>
                  <a:outerShdw blurRad="38100" dist="38100" dir="2700000" algn="tl">
                    <a:srgbClr val="000000">
                      <a:alpha val="43137"/>
                    </a:srgbClr>
                  </a:outerShdw>
                </a:effectLst>
              </a:rPr>
              <a:t>件</a:t>
            </a:r>
            <a:r>
              <a:rPr lang="zh-TW" altLang="en-US" sz="2800" dirty="0">
                <a:solidFill>
                  <a:schemeClr val="bg1"/>
                </a:solidFill>
                <a:effectLst>
                  <a:outerShdw blurRad="38100" dist="38100" dir="2700000" algn="tl">
                    <a:srgbClr val="000000">
                      <a:alpha val="43137"/>
                    </a:srgbClr>
                  </a:outerShdw>
                </a:effectLst>
              </a:rPr>
              <a:t>午仔魚樣本</a:t>
            </a:r>
            <a:r>
              <a:rPr lang="zh-TW" altLang="en-US" sz="2800" dirty="0" smtClean="0">
                <a:solidFill>
                  <a:schemeClr val="bg1"/>
                </a:solidFill>
                <a:effectLst>
                  <a:outerShdw blurRad="38100" dist="38100" dir="2700000" algn="tl">
                    <a:srgbClr val="000000">
                      <a:alpha val="43137"/>
                    </a:srgbClr>
                  </a:outerShdw>
                </a:effectLst>
              </a:rPr>
              <a:t>被</a:t>
            </a:r>
            <a:r>
              <a:rPr lang="zh-TW" altLang="en-US" sz="2800" dirty="0">
                <a:solidFill>
                  <a:schemeClr val="bg1"/>
                </a:solidFill>
                <a:effectLst>
                  <a:outerShdw blurRad="38100" dist="38100" dir="2700000" algn="tl">
                    <a:srgbClr val="000000">
                      <a:alpha val="43137"/>
                    </a:srgbClr>
                  </a:outerShdw>
                </a:effectLst>
              </a:rPr>
              <a:t>驗出</a:t>
            </a:r>
            <a:r>
              <a:rPr lang="zh-TW" altLang="en-US" sz="2800" b="1" dirty="0">
                <a:effectLst>
                  <a:outerShdw blurRad="38100" dist="38100" dir="2700000" algn="tl">
                    <a:srgbClr val="000000">
                      <a:alpha val="43137"/>
                    </a:srgbClr>
                  </a:outerShdw>
                </a:effectLst>
              </a:rPr>
              <a:t>磺胺甲基噁唑</a:t>
            </a:r>
            <a:r>
              <a:rPr lang="zh-TW" altLang="en-US" sz="2800" dirty="0" smtClean="0">
                <a:solidFill>
                  <a:schemeClr val="bg1"/>
                </a:solidFill>
                <a:effectLst>
                  <a:outerShdw blurRad="38100" dist="38100" dir="2700000" algn="tl">
                    <a:srgbClr val="000000">
                      <a:alpha val="43137"/>
                    </a:srgbClr>
                  </a:outerShdw>
                </a:effectLst>
              </a:rPr>
              <a:t>，</a:t>
            </a:r>
            <a:r>
              <a:rPr lang="en-US" altLang="zh-TW" sz="2800" dirty="0" smtClean="0">
                <a:solidFill>
                  <a:schemeClr val="bg1"/>
                </a:solidFill>
                <a:effectLst>
                  <a:outerShdw blurRad="38100" dist="38100" dir="2700000" algn="tl">
                    <a:srgbClr val="000000">
                      <a:alpha val="43137"/>
                    </a:srgbClr>
                  </a:outerShdw>
                </a:effectLst>
              </a:rPr>
              <a:t>1</a:t>
            </a:r>
            <a:r>
              <a:rPr lang="zh-TW" altLang="zh-TW" sz="2800" dirty="0">
                <a:solidFill>
                  <a:schemeClr val="bg1"/>
                </a:solidFill>
                <a:effectLst>
                  <a:outerShdw blurRad="38100" dist="38100" dir="2700000" algn="tl">
                    <a:srgbClr val="000000">
                      <a:alpha val="43137"/>
                    </a:srgbClr>
                  </a:outerShdw>
                </a:effectLst>
              </a:rPr>
              <a:t>件烏骨雞驗</a:t>
            </a:r>
            <a:r>
              <a:rPr lang="zh-TW" altLang="zh-TW" sz="2800" dirty="0" smtClean="0">
                <a:solidFill>
                  <a:schemeClr val="bg1"/>
                </a:solidFill>
                <a:effectLst>
                  <a:outerShdw blurRad="38100" dist="38100" dir="2700000" algn="tl">
                    <a:srgbClr val="000000">
                      <a:alpha val="43137"/>
                    </a:srgbClr>
                  </a:outerShdw>
                </a:effectLst>
              </a:rPr>
              <a:t>出</a:t>
            </a:r>
            <a:r>
              <a:rPr lang="zh-TW" altLang="zh-TW" sz="2800" b="1" dirty="0" smtClean="0">
                <a:effectLst>
                  <a:outerShdw blurRad="38100" dist="38100" dir="2700000" algn="tl">
                    <a:srgbClr val="000000">
                      <a:alpha val="43137"/>
                    </a:srgbClr>
                  </a:outerShdw>
                </a:effectLst>
              </a:rPr>
              <a:t>三</a:t>
            </a:r>
            <a:r>
              <a:rPr lang="zh-TW" altLang="zh-TW" sz="2800" b="1" dirty="0">
                <a:effectLst>
                  <a:outerShdw blurRad="38100" dist="38100" dir="2700000" algn="tl">
                    <a:srgbClr val="000000">
                      <a:alpha val="43137"/>
                    </a:srgbClr>
                  </a:outerShdw>
                </a:effectLst>
              </a:rPr>
              <a:t>甲氧芐胺</a:t>
            </a:r>
            <a:r>
              <a:rPr lang="zh-TW" altLang="zh-TW" sz="2800" b="1" dirty="0" smtClean="0">
                <a:effectLst>
                  <a:outerShdw blurRad="38100" dist="38100" dir="2700000" algn="tl">
                    <a:srgbClr val="000000">
                      <a:alpha val="43137"/>
                    </a:srgbClr>
                  </a:outerShdw>
                </a:effectLst>
              </a:rPr>
              <a:t>嘧啶</a:t>
            </a:r>
            <a:r>
              <a:rPr lang="zh-TW" altLang="en-US" sz="2800" dirty="0" smtClean="0">
                <a:solidFill>
                  <a:schemeClr val="bg1"/>
                </a:solidFill>
                <a:effectLst>
                  <a:outerShdw blurRad="38100" dist="38100" dir="2700000" algn="tl">
                    <a:srgbClr val="000000">
                      <a:alpha val="43137"/>
                    </a:srgbClr>
                  </a:outerShdw>
                </a:effectLst>
              </a:rPr>
              <a:t>依</a:t>
            </a:r>
            <a:r>
              <a:rPr lang="zh-TW" altLang="en-US" sz="2800" dirty="0">
                <a:solidFill>
                  <a:schemeClr val="bg1"/>
                </a:solidFill>
                <a:effectLst>
                  <a:outerShdw blurRad="38100" dist="38100" dir="2700000" algn="tl">
                    <a:srgbClr val="000000">
                      <a:alpha val="43137"/>
                    </a:srgbClr>
                  </a:outerShdw>
                </a:effectLst>
              </a:rPr>
              <a:t>規定都是不得檢</a:t>
            </a:r>
            <a:r>
              <a:rPr lang="zh-TW" altLang="en-US" sz="2800" dirty="0" smtClean="0">
                <a:solidFill>
                  <a:schemeClr val="bg1"/>
                </a:solidFill>
                <a:effectLst>
                  <a:outerShdw blurRad="38100" dist="38100" dir="2700000" algn="tl">
                    <a:srgbClr val="000000">
                      <a:alpha val="43137"/>
                    </a:srgbClr>
                  </a:outerShdw>
                </a:effectLst>
              </a:rPr>
              <a:t>出。</a:t>
            </a:r>
            <a:endParaRPr lang="en-US" altLang="zh-TW" sz="2800" dirty="0" smtClean="0">
              <a:solidFill>
                <a:schemeClr val="bg1"/>
              </a:solidFill>
              <a:effectLst>
                <a:outerShdw blurRad="38100" dist="38100" dir="2700000" algn="tl">
                  <a:srgbClr val="000000">
                    <a:alpha val="43137"/>
                  </a:srgbClr>
                </a:outerShdw>
              </a:effectLst>
            </a:endParaRPr>
          </a:p>
          <a:p>
            <a:pPr>
              <a:lnSpc>
                <a:spcPct val="110000"/>
              </a:lnSpc>
            </a:pPr>
            <a:r>
              <a:rPr lang="zh-TW" altLang="zh-TW" sz="2800" dirty="0" smtClean="0">
                <a:solidFill>
                  <a:schemeClr val="bg1"/>
                </a:solidFill>
                <a:effectLst>
                  <a:outerShdw blurRad="38100" dist="38100" dir="2700000" algn="tl">
                    <a:srgbClr val="000000">
                      <a:alpha val="43137"/>
                    </a:srgbClr>
                  </a:outerShdw>
                </a:effectLst>
              </a:rPr>
              <a:t>食</a:t>
            </a:r>
            <a:r>
              <a:rPr lang="zh-TW" altLang="zh-TW" sz="2800" dirty="0">
                <a:solidFill>
                  <a:schemeClr val="bg1"/>
                </a:solidFill>
                <a:effectLst>
                  <a:outerShdw blurRad="38100" dist="38100" dir="2700000" algn="tl">
                    <a:srgbClr val="000000">
                      <a:alpha val="43137"/>
                    </a:srgbClr>
                  </a:outerShdw>
                </a:effectLst>
              </a:rPr>
              <a:t>藥署中區管理中心主任邱秀儀說，磺胺甲基噁唑為廣效性制菌劑，嚴重將導致腎毒性、貧血等症狀；烏骨雞中被驗出的三甲氧芐胺嘧啶，是廣效性殺菌劑，暴露過量會造成腸胃不適、傷腎</a:t>
            </a:r>
            <a:r>
              <a:rPr lang="zh-TW" altLang="zh-TW" sz="2800" dirty="0" smtClean="0">
                <a:solidFill>
                  <a:schemeClr val="bg1"/>
                </a:solidFill>
                <a:effectLst>
                  <a:outerShdw blurRad="38100" dist="38100" dir="2700000" algn="tl">
                    <a:srgbClr val="000000">
                      <a:alpha val="43137"/>
                    </a:srgbClr>
                  </a:outerShdw>
                </a:effectLst>
              </a:rPr>
              <a:t>。</a:t>
            </a:r>
            <a:endParaRPr lang="en-US" altLang="zh-TW" sz="2800" dirty="0" smtClean="0">
              <a:solidFill>
                <a:schemeClr val="bg1"/>
              </a:solidFill>
              <a:effectLst>
                <a:outerShdw blurRad="38100" dist="38100" dir="2700000" algn="tl">
                  <a:srgbClr val="000000">
                    <a:alpha val="43137"/>
                  </a:srgbClr>
                </a:outerShdw>
              </a:effectLst>
            </a:endParaRPr>
          </a:p>
          <a:p>
            <a:pPr>
              <a:lnSpc>
                <a:spcPct val="110000"/>
              </a:lnSpc>
            </a:pPr>
            <a:r>
              <a:rPr lang="zh-TW" altLang="en-US" sz="2800" dirty="0">
                <a:solidFill>
                  <a:schemeClr val="bg1"/>
                </a:solidFill>
                <a:effectLst>
                  <a:outerShdw blurRad="38100" dist="38100" dir="2700000" algn="tl">
                    <a:srgbClr val="000000">
                      <a:alpha val="43137"/>
                    </a:srgbClr>
                  </a:outerShdw>
                </a:effectLst>
              </a:rPr>
              <a:t>事實上，午仔魚一直是高風險產品。據食藥署近</a:t>
            </a:r>
            <a:r>
              <a:rPr lang="en-US" altLang="zh-TW" sz="2800" dirty="0">
                <a:solidFill>
                  <a:schemeClr val="bg1"/>
                </a:solidFill>
                <a:effectLst>
                  <a:outerShdw blurRad="38100" dist="38100" dir="2700000" algn="tl">
                    <a:srgbClr val="000000">
                      <a:alpha val="43137"/>
                    </a:srgbClr>
                  </a:outerShdw>
                </a:effectLst>
              </a:rPr>
              <a:t>4</a:t>
            </a:r>
            <a:r>
              <a:rPr lang="zh-TW" altLang="en-US" sz="2800" dirty="0">
                <a:solidFill>
                  <a:schemeClr val="bg1"/>
                </a:solidFill>
                <a:effectLst>
                  <a:outerShdw blurRad="38100" dist="38100" dir="2700000" algn="tl">
                    <a:srgbClr val="000000">
                      <a:alpha val="43137"/>
                    </a:srgbClr>
                  </a:outerShdw>
                </a:effectLst>
              </a:rPr>
              <a:t>年監測午仔魚殘留動物用藥不合格率，</a:t>
            </a:r>
            <a:r>
              <a:rPr lang="en-US" altLang="zh-TW" sz="2800" dirty="0">
                <a:solidFill>
                  <a:schemeClr val="bg1"/>
                </a:solidFill>
                <a:effectLst>
                  <a:outerShdw blurRad="38100" dist="38100" dir="2700000" algn="tl">
                    <a:srgbClr val="000000">
                      <a:alpha val="43137"/>
                    </a:srgbClr>
                  </a:outerShdw>
                </a:effectLst>
              </a:rPr>
              <a:t>2012</a:t>
            </a:r>
            <a:r>
              <a:rPr lang="zh-TW" altLang="en-US" sz="2800" dirty="0">
                <a:solidFill>
                  <a:schemeClr val="bg1"/>
                </a:solidFill>
                <a:effectLst>
                  <a:outerShdw blurRad="38100" dist="38100" dir="2700000" algn="tl">
                    <a:srgbClr val="000000">
                      <a:alpha val="43137"/>
                    </a:srgbClr>
                  </a:outerShdw>
                </a:effectLst>
              </a:rPr>
              <a:t>年最高達</a:t>
            </a:r>
            <a:r>
              <a:rPr lang="en-US" altLang="zh-TW" sz="2800" dirty="0">
                <a:solidFill>
                  <a:schemeClr val="bg1"/>
                </a:solidFill>
                <a:effectLst>
                  <a:outerShdw blurRad="38100" dist="38100" dir="2700000" algn="tl">
                    <a:srgbClr val="000000">
                      <a:alpha val="43137"/>
                    </a:srgbClr>
                  </a:outerShdw>
                </a:effectLst>
              </a:rPr>
              <a:t>47.8</a:t>
            </a:r>
            <a:r>
              <a:rPr lang="zh-TW" altLang="en-US" sz="2800" dirty="0">
                <a:solidFill>
                  <a:schemeClr val="bg1"/>
                </a:solidFill>
                <a:effectLst>
                  <a:outerShdw blurRad="38100" dist="38100" dir="2700000" algn="tl">
                    <a:srgbClr val="000000">
                      <a:alpha val="43137"/>
                    </a:srgbClr>
                  </a:outerShdw>
                </a:effectLst>
              </a:rPr>
              <a:t>％，今年</a:t>
            </a:r>
            <a:r>
              <a:rPr lang="en-US" altLang="zh-TW" sz="2800" dirty="0">
                <a:solidFill>
                  <a:schemeClr val="bg1"/>
                </a:solidFill>
                <a:effectLst>
                  <a:outerShdw blurRad="38100" dist="38100" dir="2700000" algn="tl">
                    <a:srgbClr val="000000">
                      <a:alpha val="43137"/>
                    </a:srgbClr>
                  </a:outerShdw>
                </a:effectLst>
              </a:rPr>
              <a:t>24.1</a:t>
            </a:r>
            <a:r>
              <a:rPr lang="zh-TW" altLang="en-US" sz="2800" dirty="0">
                <a:solidFill>
                  <a:schemeClr val="bg1"/>
                </a:solidFill>
                <a:effectLst>
                  <a:outerShdw blurRad="38100" dist="38100" dir="2700000" algn="tl">
                    <a:srgbClr val="000000">
                      <a:alpha val="43137"/>
                    </a:srgbClr>
                  </a:outerShdw>
                </a:effectLst>
              </a:rPr>
              <a:t>％次之，請農政機關加強輔導管理。</a:t>
            </a:r>
          </a:p>
        </p:txBody>
      </p:sp>
      <p:sp>
        <p:nvSpPr>
          <p:cNvPr id="586755" name="Rectangle 3"/>
          <p:cNvSpPr>
            <a:spLocks noGrp="1" noChangeArrowheads="1"/>
          </p:cNvSpPr>
          <p:nvPr>
            <p:ph type="title"/>
          </p:nvPr>
        </p:nvSpPr>
        <p:spPr>
          <a:xfrm>
            <a:off x="683568" y="260350"/>
            <a:ext cx="7844482" cy="1013666"/>
          </a:xfrm>
          <a:noFill/>
          <a:ln/>
        </p:spPr>
        <p:txBody>
          <a:bodyPr/>
          <a:lstStyle/>
          <a:p>
            <a:r>
              <a:rPr lang="zh-TW" altLang="zh-TW" sz="3200" dirty="0">
                <a:effectLst/>
              </a:rPr>
              <a:t>午仔魚驗出禁藥 家樂福、遠百中鏢</a:t>
            </a:r>
            <a:br>
              <a:rPr lang="zh-TW" altLang="zh-TW" sz="3200" dirty="0">
                <a:effectLst/>
              </a:rPr>
            </a:br>
            <a:r>
              <a:rPr lang="en-US" altLang="zh-TW" sz="2800" dirty="0" smtClean="0">
                <a:solidFill>
                  <a:schemeClr val="bg1"/>
                </a:solidFill>
              </a:rPr>
              <a:t>2015.10.1 </a:t>
            </a:r>
            <a:r>
              <a:rPr lang="zh-TW" altLang="en-US" sz="2800" dirty="0" smtClean="0">
                <a:solidFill>
                  <a:schemeClr val="bg1"/>
                </a:solidFill>
              </a:rPr>
              <a:t>自由時報</a:t>
            </a:r>
            <a:endParaRPr lang="en-US" altLang="zh-TW" sz="2800" dirty="0">
              <a:solidFill>
                <a:schemeClr val="bg1"/>
              </a:solidFill>
            </a:endParaRPr>
          </a:p>
        </p:txBody>
      </p:sp>
    </p:spTree>
    <p:extLst>
      <p:ext uri="{BB962C8B-B14F-4D97-AF65-F5344CB8AC3E}">
        <p14:creationId xmlns:p14="http://schemas.microsoft.com/office/powerpoint/2010/main" val="1784474926"/>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6754" name="Rectangle 2"/>
          <p:cNvSpPr>
            <a:spLocks noGrp="1" noChangeArrowheads="1"/>
          </p:cNvSpPr>
          <p:nvPr>
            <p:ph type="body" idx="1"/>
          </p:nvPr>
        </p:nvSpPr>
        <p:spPr>
          <a:xfrm>
            <a:off x="468313" y="1484313"/>
            <a:ext cx="8424862" cy="4824412"/>
          </a:xfrm>
        </p:spPr>
        <p:txBody>
          <a:bodyPr/>
          <a:lstStyle/>
          <a:p>
            <a:pPr>
              <a:lnSpc>
                <a:spcPct val="110000"/>
              </a:lnSpc>
            </a:pPr>
            <a:r>
              <a:rPr lang="zh-TW" altLang="en-US" sz="2800" b="1" dirty="0">
                <a:solidFill>
                  <a:srgbClr val="FFFF00"/>
                </a:solidFill>
              </a:rPr>
              <a:t>飼料加抗生素 禍延全人類</a:t>
            </a:r>
          </a:p>
          <a:p>
            <a:pPr lvl="1">
              <a:lnSpc>
                <a:spcPct val="110000"/>
              </a:lnSpc>
            </a:pPr>
            <a:r>
              <a:rPr lang="zh-TW" altLang="en-US" sz="2800" dirty="0"/>
              <a:t>台灣沙門氏菌對於</a:t>
            </a:r>
            <a:r>
              <a:rPr lang="en-US" altLang="zh-TW" sz="2800" b="1" dirty="0">
                <a:solidFill>
                  <a:srgbClr val="FFFF00"/>
                </a:solidFill>
              </a:rPr>
              <a:t>ciprofloxacin</a:t>
            </a:r>
            <a:r>
              <a:rPr lang="zh-TW" altLang="en-US" sz="2800" b="1" dirty="0"/>
              <a:t>有抗藥性</a:t>
            </a:r>
            <a:endParaRPr lang="zh-TW" altLang="en-US" sz="2800" dirty="0"/>
          </a:p>
          <a:p>
            <a:pPr lvl="1">
              <a:lnSpc>
                <a:spcPct val="110000"/>
              </a:lnSpc>
            </a:pPr>
            <a:r>
              <a:rPr lang="en-US" altLang="zh-TW" sz="2800" dirty="0"/>
              <a:t>Ciprofloxacin</a:t>
            </a:r>
            <a:r>
              <a:rPr lang="zh-TW" altLang="en-US" sz="2800" dirty="0"/>
              <a:t>是一種新型的喹諾酮</a:t>
            </a:r>
            <a:r>
              <a:rPr lang="en-US" altLang="zh-TW" sz="2800" dirty="0"/>
              <a:t>(quinolone)</a:t>
            </a:r>
            <a:r>
              <a:rPr lang="zh-TW" altLang="en-US" sz="2800" dirty="0"/>
              <a:t>類抗生素，喹諾酮類抗生素之間有很強烈的</a:t>
            </a:r>
            <a:r>
              <a:rPr lang="zh-TW" altLang="en-US" sz="2800" b="1" dirty="0">
                <a:solidFill>
                  <a:srgbClr val="FFFF00"/>
                </a:solidFill>
              </a:rPr>
              <a:t>交叉抗藥性</a:t>
            </a:r>
            <a:r>
              <a:rPr lang="zh-TW" altLang="en-US" sz="2800" dirty="0"/>
              <a:t>傾向。</a:t>
            </a:r>
          </a:p>
          <a:p>
            <a:pPr lvl="1">
              <a:lnSpc>
                <a:spcPct val="110000"/>
              </a:lnSpc>
            </a:pPr>
            <a:r>
              <a:rPr lang="zh-TW" altLang="en-US" sz="2800" dirty="0"/>
              <a:t>報載此次雞肉驗出恩諾沙星</a:t>
            </a:r>
            <a:r>
              <a:rPr lang="en-US" altLang="zh-TW" sz="2800" dirty="0"/>
              <a:t>(</a:t>
            </a:r>
            <a:r>
              <a:rPr lang="en-US" altLang="zh-TW" sz="2800" b="1" dirty="0" err="1">
                <a:solidFill>
                  <a:srgbClr val="FFFF00"/>
                </a:solidFill>
              </a:rPr>
              <a:t>enrofloxaxin</a:t>
            </a:r>
            <a:r>
              <a:rPr lang="en-US" altLang="zh-TW" sz="2800" dirty="0"/>
              <a:t>)</a:t>
            </a:r>
            <a:r>
              <a:rPr lang="zh-TW" altLang="en-US" sz="2800" dirty="0"/>
              <a:t>，就是這類抗生素的一種。人類雖然不用這種抗生素，但是在動物濫用的結果，仍會影響到很多同類抗生素的抗菌作用。</a:t>
            </a:r>
          </a:p>
        </p:txBody>
      </p:sp>
      <p:sp>
        <p:nvSpPr>
          <p:cNvPr id="586755" name="Rectangle 3"/>
          <p:cNvSpPr>
            <a:spLocks noGrp="1" noChangeArrowheads="1"/>
          </p:cNvSpPr>
          <p:nvPr>
            <p:ph type="title"/>
          </p:nvPr>
        </p:nvSpPr>
        <p:spPr>
          <a:xfrm>
            <a:off x="755650" y="260350"/>
            <a:ext cx="7772400" cy="1143000"/>
          </a:xfrm>
          <a:noFill/>
          <a:ln/>
        </p:spPr>
        <p:txBody>
          <a:bodyPr/>
          <a:lstStyle/>
          <a:p>
            <a:r>
              <a:rPr lang="en-US" altLang="zh-TW" sz="3600"/>
              <a:t>Quinolone antibiotics</a:t>
            </a:r>
            <a:br>
              <a:rPr lang="en-US" altLang="zh-TW" sz="3600"/>
            </a:br>
            <a:r>
              <a:rPr lang="en-US" altLang="zh-TW" sz="3200">
                <a:solidFill>
                  <a:schemeClr val="bg1"/>
                </a:solidFill>
              </a:rPr>
              <a:t>Cross resistance</a:t>
            </a:r>
          </a:p>
        </p:txBody>
      </p:sp>
      <p:sp>
        <p:nvSpPr>
          <p:cNvPr id="586756" name="Rectangle 4"/>
          <p:cNvSpPr>
            <a:spLocks noChangeArrowheads="1"/>
          </p:cNvSpPr>
          <p:nvPr/>
        </p:nvSpPr>
        <p:spPr bwMode="auto">
          <a:xfrm>
            <a:off x="899592" y="6519022"/>
            <a:ext cx="270510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r>
              <a:rPr lang="zh-TW" altLang="en-US" sz="1600" b="0" dirty="0">
                <a:solidFill>
                  <a:srgbClr val="66FF33"/>
                </a:solidFill>
                <a:ea typeface="新細明體" panose="02020500000000000000" pitchFamily="18" charset="-120"/>
              </a:rPr>
              <a:t>聯合報民意論壇  </a:t>
            </a:r>
            <a:r>
              <a:rPr lang="en-US" altLang="zh-TW" sz="1600" b="0" dirty="0">
                <a:solidFill>
                  <a:srgbClr val="66FF33"/>
                </a:solidFill>
                <a:ea typeface="新細明體" panose="02020500000000000000" pitchFamily="18" charset="-120"/>
              </a:rPr>
              <a:t>(2005.8.5)</a:t>
            </a:r>
            <a:r>
              <a:rPr lang="en-US" altLang="zh-TW" sz="1600" dirty="0">
                <a:solidFill>
                  <a:srgbClr val="66FF33"/>
                </a:solidFill>
                <a:ea typeface="新細明體" panose="02020500000000000000" pitchFamily="18" charset="-120"/>
              </a:rPr>
              <a:t> </a:t>
            </a:r>
          </a:p>
        </p:txBody>
      </p:sp>
    </p:spTree>
    <p:extLst>
      <p:ext uri="{BB962C8B-B14F-4D97-AF65-F5344CB8AC3E}">
        <p14:creationId xmlns:p14="http://schemas.microsoft.com/office/powerpoint/2010/main" val="2119755593"/>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5314" name="Rectangle 2"/>
          <p:cNvSpPr>
            <a:spLocks noGrp="1" noChangeArrowheads="1"/>
          </p:cNvSpPr>
          <p:nvPr>
            <p:ph type="title"/>
          </p:nvPr>
        </p:nvSpPr>
        <p:spPr>
          <a:xfrm>
            <a:off x="448417" y="314523"/>
            <a:ext cx="8362890" cy="1043645"/>
          </a:xfrm>
        </p:spPr>
        <p:txBody>
          <a:bodyPr/>
          <a:lstStyle/>
          <a:p>
            <a:pPr>
              <a:defRPr/>
            </a:pPr>
            <a:r>
              <a:rPr lang="en-US" altLang="zh-TW" sz="2800" dirty="0"/>
              <a:t>Effect of on-farm use of antimicrobial drugs on </a:t>
            </a:r>
            <a:r>
              <a:rPr lang="en-US" altLang="zh-TW" sz="2800" dirty="0" smtClean="0"/>
              <a:t>resistance in </a:t>
            </a:r>
            <a:r>
              <a:rPr lang="en-US" altLang="zh-TW" sz="2800" dirty="0"/>
              <a:t>fecal </a:t>
            </a:r>
            <a:r>
              <a:rPr lang="en-US" altLang="zh-TW" sz="2800" i="1" dirty="0"/>
              <a:t>Escherichia coli </a:t>
            </a:r>
            <a:r>
              <a:rPr lang="en-US" altLang="zh-TW" sz="2800" dirty="0"/>
              <a:t>of </a:t>
            </a:r>
            <a:r>
              <a:rPr lang="en-US" altLang="zh-TW" sz="2800" dirty="0" err="1"/>
              <a:t>preweaned</a:t>
            </a:r>
            <a:r>
              <a:rPr lang="en-US" altLang="zh-TW" sz="2800" dirty="0"/>
              <a:t> dairy </a:t>
            </a:r>
            <a:r>
              <a:rPr lang="en-US" altLang="zh-TW" sz="2800" dirty="0" smtClean="0"/>
              <a:t>calves </a:t>
            </a:r>
            <a:r>
              <a:rPr lang="en-US" altLang="zh-TW" sz="2400" dirty="0" smtClean="0">
                <a:solidFill>
                  <a:schemeClr val="bg1"/>
                </a:solidFill>
              </a:rPr>
              <a:t>N=473, New York, 2014</a:t>
            </a:r>
            <a:endParaRPr lang="zh-TW" altLang="en-US" sz="2800" dirty="0" smtClean="0">
              <a:solidFill>
                <a:schemeClr val="bg1"/>
              </a:solidFill>
            </a:endParaRPr>
          </a:p>
        </p:txBody>
      </p:sp>
      <p:sp>
        <p:nvSpPr>
          <p:cNvPr id="190468" name="Rectangle 4"/>
          <p:cNvSpPr>
            <a:spLocks noChangeArrowheads="1"/>
          </p:cNvSpPr>
          <p:nvPr/>
        </p:nvSpPr>
        <p:spPr bwMode="auto">
          <a:xfrm>
            <a:off x="971600" y="6453427"/>
            <a:ext cx="3223318"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rgbClr val="FF3300"/>
              </a:buClr>
              <a:buSzPct val="70000"/>
              <a:buFont typeface="Monotype Sorts" pitchFamily="2" charset="2"/>
              <a:buChar char="l"/>
              <a:defRPr sz="2400">
                <a:solidFill>
                  <a:srgbClr val="FFFF00"/>
                </a:solidFill>
                <a:latin typeface="Arial" panose="020B0604020202020204" pitchFamily="34" charset="0"/>
                <a:ea typeface="標楷體" panose="03000509000000000000" pitchFamily="65" charset="-120"/>
              </a:defRPr>
            </a:lvl1pPr>
            <a:lvl2pPr marL="742950" indent="-285750">
              <a:spcBef>
                <a:spcPct val="20000"/>
              </a:spcBef>
              <a:buClr>
                <a:srgbClr val="66FF33"/>
              </a:buClr>
              <a:buSzPct val="70000"/>
              <a:buFont typeface="Monotype Sorts" pitchFamily="2" charset="2"/>
              <a:buChar char="m"/>
              <a:defRPr sz="2400">
                <a:solidFill>
                  <a:schemeClr val="bg1"/>
                </a:solidFill>
                <a:latin typeface="Arial" panose="020B0604020202020204" pitchFamily="34" charset="0"/>
                <a:ea typeface="標楷體" panose="03000509000000000000" pitchFamily="65" charset="-120"/>
              </a:defRPr>
            </a:lvl2pPr>
            <a:lvl3pPr marL="1143000" indent="-228600">
              <a:spcBef>
                <a:spcPct val="20000"/>
              </a:spcBef>
              <a:buClr>
                <a:srgbClr val="FFFF00"/>
              </a:buClr>
              <a:buSzPct val="70000"/>
              <a:buFont typeface="Wingdings" panose="05000000000000000000" pitchFamily="2" charset="2"/>
              <a:buChar char="q"/>
              <a:defRPr sz="2400">
                <a:solidFill>
                  <a:schemeClr val="bg1"/>
                </a:solidFill>
                <a:latin typeface="Arial" panose="020B0604020202020204" pitchFamily="34" charset="0"/>
                <a:ea typeface="標楷體" panose="03000509000000000000" pitchFamily="65" charset="-120"/>
              </a:defRPr>
            </a:lvl3pPr>
            <a:lvl4pPr marL="1600200" indent="-228600">
              <a:spcBef>
                <a:spcPct val="20000"/>
              </a:spcBef>
              <a:buClr>
                <a:srgbClr val="66FF33"/>
              </a:buClr>
              <a:buSzPct val="70000"/>
              <a:buFont typeface="Wingdings" panose="05000000000000000000" pitchFamily="2" charset="2"/>
              <a:buChar char="v"/>
              <a:defRPr sz="2400">
                <a:solidFill>
                  <a:schemeClr val="bg1"/>
                </a:solidFill>
                <a:latin typeface="Arial" panose="020B0604020202020204" pitchFamily="34" charset="0"/>
                <a:ea typeface="標楷體" panose="03000509000000000000" pitchFamily="65" charset="-120"/>
              </a:defRPr>
            </a:lvl4pPr>
            <a:lvl5pPr marL="2057400" indent="-228600">
              <a:spcBef>
                <a:spcPct val="20000"/>
              </a:spcBef>
              <a:buChar char="»"/>
              <a:defRPr sz="2400">
                <a:solidFill>
                  <a:schemeClr val="bg1"/>
                </a:solidFill>
                <a:latin typeface="Arial" panose="020B0604020202020204" pitchFamily="34" charset="0"/>
                <a:ea typeface="標楷體" panose="03000509000000000000" pitchFamily="65" charset="-120"/>
              </a:defRPr>
            </a:lvl5pPr>
            <a:lvl6pPr marL="2514600" indent="-228600" eaLnBrk="0" fontAlgn="base" hangingPunct="0">
              <a:spcBef>
                <a:spcPct val="20000"/>
              </a:spcBef>
              <a:spcAft>
                <a:spcPct val="0"/>
              </a:spcAft>
              <a:buChar char="»"/>
              <a:defRPr sz="2400">
                <a:solidFill>
                  <a:schemeClr val="bg1"/>
                </a:solidFill>
                <a:latin typeface="Arial" panose="020B0604020202020204" pitchFamily="34" charset="0"/>
                <a:ea typeface="標楷體" panose="03000509000000000000" pitchFamily="65" charset="-120"/>
              </a:defRPr>
            </a:lvl6pPr>
            <a:lvl7pPr marL="2971800" indent="-228600" eaLnBrk="0" fontAlgn="base" hangingPunct="0">
              <a:spcBef>
                <a:spcPct val="20000"/>
              </a:spcBef>
              <a:spcAft>
                <a:spcPct val="0"/>
              </a:spcAft>
              <a:buChar char="»"/>
              <a:defRPr sz="2400">
                <a:solidFill>
                  <a:schemeClr val="bg1"/>
                </a:solidFill>
                <a:latin typeface="Arial" panose="020B0604020202020204" pitchFamily="34" charset="0"/>
                <a:ea typeface="標楷體" panose="03000509000000000000" pitchFamily="65" charset="-120"/>
              </a:defRPr>
            </a:lvl7pPr>
            <a:lvl8pPr marL="3429000" indent="-228600" eaLnBrk="0" fontAlgn="base" hangingPunct="0">
              <a:spcBef>
                <a:spcPct val="20000"/>
              </a:spcBef>
              <a:spcAft>
                <a:spcPct val="0"/>
              </a:spcAft>
              <a:buChar char="»"/>
              <a:defRPr sz="2400">
                <a:solidFill>
                  <a:schemeClr val="bg1"/>
                </a:solidFill>
                <a:latin typeface="Arial" panose="020B0604020202020204" pitchFamily="34" charset="0"/>
                <a:ea typeface="標楷體" panose="03000509000000000000" pitchFamily="65" charset="-120"/>
              </a:defRPr>
            </a:lvl8pPr>
            <a:lvl9pPr marL="3886200" indent="-228600" eaLnBrk="0" fontAlgn="base" hangingPunct="0">
              <a:spcBef>
                <a:spcPct val="20000"/>
              </a:spcBef>
              <a:spcAft>
                <a:spcPct val="0"/>
              </a:spcAft>
              <a:buChar char="»"/>
              <a:defRPr sz="2400">
                <a:solidFill>
                  <a:schemeClr val="bg1"/>
                </a:solidFill>
                <a:latin typeface="Arial" panose="020B0604020202020204" pitchFamily="34" charset="0"/>
                <a:ea typeface="標楷體" panose="03000509000000000000" pitchFamily="65" charset="-120"/>
              </a:defRPr>
            </a:lvl9pPr>
          </a:lstStyle>
          <a:p>
            <a:pPr>
              <a:spcBef>
                <a:spcPct val="0"/>
              </a:spcBef>
              <a:buClrTx/>
              <a:buSzTx/>
              <a:buNone/>
            </a:pPr>
            <a:r>
              <a:rPr lang="en-US" altLang="zh-TW" sz="1400" dirty="0">
                <a:solidFill>
                  <a:srgbClr val="7FFF00"/>
                </a:solidFill>
                <a:effectLst>
                  <a:outerShdw blurRad="38100" dist="38100" dir="2700000" algn="tl">
                    <a:srgbClr val="000000">
                      <a:alpha val="43137"/>
                    </a:srgbClr>
                  </a:outerShdw>
                </a:effectLst>
                <a:latin typeface="Times New Roman" panose="02020603050405020304" pitchFamily="18" charset="0"/>
                <a:ea typeface="新細明體" panose="02020500000000000000" pitchFamily="18" charset="-120"/>
              </a:rPr>
              <a:t>Pereira RV. J Dairy </a:t>
            </a:r>
            <a:r>
              <a:rPr lang="en-US" altLang="zh-TW" sz="1400" dirty="0" err="1">
                <a:solidFill>
                  <a:srgbClr val="7FFF00"/>
                </a:solidFill>
                <a:effectLst>
                  <a:outerShdw blurRad="38100" dist="38100" dir="2700000" algn="tl">
                    <a:srgbClr val="000000">
                      <a:alpha val="43137"/>
                    </a:srgbClr>
                  </a:outerShdw>
                </a:effectLst>
                <a:latin typeface="Times New Roman" panose="02020603050405020304" pitchFamily="18" charset="0"/>
                <a:ea typeface="新細明體" panose="02020500000000000000" pitchFamily="18" charset="-120"/>
              </a:rPr>
              <a:t>Sci</a:t>
            </a:r>
            <a:r>
              <a:rPr lang="en-US" altLang="zh-TW" sz="1400" dirty="0">
                <a:solidFill>
                  <a:srgbClr val="7FFF00"/>
                </a:solidFill>
                <a:effectLst>
                  <a:outerShdw blurRad="38100" dist="38100" dir="2700000" algn="tl">
                    <a:srgbClr val="000000">
                      <a:alpha val="43137"/>
                    </a:srgbClr>
                  </a:outerShdw>
                </a:effectLst>
                <a:latin typeface="Times New Roman" panose="02020603050405020304" pitchFamily="18" charset="0"/>
                <a:ea typeface="新細明體" panose="02020500000000000000" pitchFamily="18" charset="-120"/>
              </a:rPr>
              <a:t> 2014;97(12):7644.</a:t>
            </a:r>
            <a:endParaRPr lang="zh-TW" altLang="en-US" sz="1400" b="0" dirty="0">
              <a:solidFill>
                <a:srgbClr val="7FFF00"/>
              </a:solidFill>
              <a:effectLst>
                <a:outerShdw blurRad="38100" dist="38100" dir="2700000" algn="tl">
                  <a:srgbClr val="000000">
                    <a:alpha val="43137"/>
                  </a:srgbClr>
                </a:outerShdw>
              </a:effectLst>
              <a:latin typeface="Times New Roman" panose="02020603050405020304" pitchFamily="18" charset="0"/>
              <a:ea typeface="新細明體" panose="02020500000000000000" pitchFamily="18" charset="-120"/>
            </a:endParaRPr>
          </a:p>
        </p:txBody>
      </p:sp>
      <p:pic>
        <p:nvPicPr>
          <p:cNvPr id="3" name="圖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67544" y="1698235"/>
            <a:ext cx="8477250" cy="4381500"/>
          </a:xfrm>
          <a:prstGeom prst="rect">
            <a:avLst/>
          </a:prstGeom>
        </p:spPr>
      </p:pic>
      <p:cxnSp>
        <p:nvCxnSpPr>
          <p:cNvPr id="13" name="直線接點 12"/>
          <p:cNvCxnSpPr/>
          <p:nvPr/>
        </p:nvCxnSpPr>
        <p:spPr>
          <a:xfrm>
            <a:off x="467544" y="5229200"/>
            <a:ext cx="8343763"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6" name="直線接點 15"/>
          <p:cNvCxnSpPr/>
          <p:nvPr/>
        </p:nvCxnSpPr>
        <p:spPr>
          <a:xfrm>
            <a:off x="525406" y="5877272"/>
            <a:ext cx="8285901"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58564402"/>
      </p:ext>
    </p:extLst>
  </p:cSld>
  <p:clrMapOvr>
    <a:masterClrMapping/>
  </p:clrMapOvr>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6755" name="Rectangle 3"/>
          <p:cNvSpPr>
            <a:spLocks noGrp="1" noChangeArrowheads="1"/>
          </p:cNvSpPr>
          <p:nvPr>
            <p:ph type="title"/>
          </p:nvPr>
        </p:nvSpPr>
        <p:spPr>
          <a:xfrm>
            <a:off x="666515" y="332656"/>
            <a:ext cx="8092988" cy="1080120"/>
          </a:xfrm>
          <a:noFill/>
          <a:ln/>
        </p:spPr>
        <p:txBody>
          <a:bodyPr/>
          <a:lstStyle/>
          <a:p>
            <a:r>
              <a:rPr lang="en-US" altLang="zh-TW" sz="3200" dirty="0" smtClean="0"/>
              <a:t>Antimicrobial </a:t>
            </a:r>
            <a:r>
              <a:rPr lang="en-US" altLang="zh-TW" sz="3200" dirty="0"/>
              <a:t>susceptibility of </a:t>
            </a:r>
            <a:r>
              <a:rPr lang="en-US" altLang="zh-TW" sz="3200" dirty="0" smtClean="0"/>
              <a:t>salmonella </a:t>
            </a:r>
            <a:r>
              <a:rPr lang="en-US" altLang="zh-TW" sz="3200" dirty="0"/>
              <a:t>isolates </a:t>
            </a:r>
            <a:r>
              <a:rPr lang="en-US" altLang="zh-TW" sz="3200" dirty="0" smtClean="0"/>
              <a:t>from reptiles  </a:t>
            </a:r>
            <a:br>
              <a:rPr lang="en-US" altLang="zh-TW" sz="3200" dirty="0" smtClean="0"/>
            </a:br>
            <a:r>
              <a:rPr lang="it-IT" altLang="zh-TW" sz="2800" dirty="0" smtClean="0">
                <a:solidFill>
                  <a:schemeClr val="bg1"/>
                </a:solidFill>
              </a:rPr>
              <a:t>Taiwan, 2005-2006</a:t>
            </a:r>
            <a:endParaRPr lang="en-US" altLang="zh-TW" sz="2800" dirty="0">
              <a:solidFill>
                <a:schemeClr val="bg1"/>
              </a:solidFill>
            </a:endParaRPr>
          </a:p>
        </p:txBody>
      </p:sp>
      <p:sp>
        <p:nvSpPr>
          <p:cNvPr id="586756" name="Rectangle 4"/>
          <p:cNvSpPr>
            <a:spLocks noChangeArrowheads="1"/>
          </p:cNvSpPr>
          <p:nvPr/>
        </p:nvSpPr>
        <p:spPr bwMode="auto">
          <a:xfrm>
            <a:off x="1043608" y="6522367"/>
            <a:ext cx="3358548"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r>
              <a:rPr lang="sv-SE" altLang="zh-TW" sz="1400" dirty="0">
                <a:solidFill>
                  <a:srgbClr val="66FF33"/>
                </a:solidFill>
                <a:effectLst>
                  <a:outerShdw blurRad="38100" dist="38100" dir="2700000" algn="tl">
                    <a:srgbClr val="000000">
                      <a:alpha val="43137"/>
                    </a:srgbClr>
                  </a:outerShdw>
                </a:effectLst>
                <a:latin typeface="Times New Roman" panose="02020603050405020304" pitchFamily="18" charset="0"/>
              </a:rPr>
              <a:t>Chen CY. J Vet Diagn Invest 2010;22(1):44.</a:t>
            </a:r>
            <a:endParaRPr lang="en-US" altLang="zh-TW" sz="1400" dirty="0">
              <a:solidFill>
                <a:srgbClr val="66FF33"/>
              </a:solidFill>
              <a:effectLst>
                <a:outerShdw blurRad="38100" dist="38100" dir="2700000" algn="tl">
                  <a:srgbClr val="000000">
                    <a:alpha val="43137"/>
                  </a:srgbClr>
                </a:outerShdw>
              </a:effectLst>
              <a:latin typeface="Times New Roman" panose="02020603050405020304" pitchFamily="18" charset="0"/>
            </a:endParaRPr>
          </a:p>
        </p:txBody>
      </p:sp>
      <p:pic>
        <p:nvPicPr>
          <p:cNvPr id="4" name="圖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07722" y="1932201"/>
            <a:ext cx="8410575" cy="3876675"/>
          </a:xfrm>
          <a:prstGeom prst="rect">
            <a:avLst/>
          </a:prstGeom>
        </p:spPr>
      </p:pic>
      <p:sp>
        <p:nvSpPr>
          <p:cNvPr id="5" name="矩形 4"/>
          <p:cNvSpPr/>
          <p:nvPr/>
        </p:nvSpPr>
        <p:spPr>
          <a:xfrm>
            <a:off x="3059832" y="2492896"/>
            <a:ext cx="1440160" cy="3240360"/>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Tree>
    <p:extLst>
      <p:ext uri="{BB962C8B-B14F-4D97-AF65-F5344CB8AC3E}">
        <p14:creationId xmlns:p14="http://schemas.microsoft.com/office/powerpoint/2010/main" val="2222767831"/>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5282" name="Rectangle 2"/>
          <p:cNvSpPr>
            <a:spLocks noGrp="1" noChangeArrowheads="1"/>
          </p:cNvSpPr>
          <p:nvPr>
            <p:ph type="title"/>
          </p:nvPr>
        </p:nvSpPr>
        <p:spPr/>
        <p:txBody>
          <a:bodyPr/>
          <a:lstStyle/>
          <a:p>
            <a:r>
              <a:rPr lang="zh-TW" altLang="en-US" sz="3200" dirty="0" smtClean="0"/>
              <a:t>限制抗生素使用後</a:t>
            </a:r>
            <a:r>
              <a:rPr lang="en-US" altLang="zh-TW" sz="3200" dirty="0" smtClean="0"/>
              <a:t>A</a:t>
            </a:r>
            <a:r>
              <a:rPr lang="zh-TW" altLang="en-US" sz="3200" dirty="0" smtClean="0"/>
              <a:t>群鏈球菌紅黴素抗藥比率降低  </a:t>
            </a:r>
            <a:r>
              <a:rPr lang="zh-TW" altLang="en-US" sz="2800" dirty="0" smtClean="0">
                <a:solidFill>
                  <a:schemeClr val="bg1"/>
                </a:solidFill>
              </a:rPr>
              <a:t>台灣，</a:t>
            </a:r>
            <a:r>
              <a:rPr lang="en-US" altLang="zh-TW" sz="2800" dirty="0" smtClean="0">
                <a:solidFill>
                  <a:schemeClr val="bg1"/>
                </a:solidFill>
              </a:rPr>
              <a:t>1997-2003</a:t>
            </a:r>
            <a:endParaRPr lang="zh-TW" altLang="en-US" sz="2800" dirty="0"/>
          </a:p>
        </p:txBody>
      </p:sp>
      <p:sp>
        <p:nvSpPr>
          <p:cNvPr id="865285" name="Text Box 5"/>
          <p:cNvSpPr txBox="1">
            <a:spLocks noChangeArrowheads="1"/>
          </p:cNvSpPr>
          <p:nvPr/>
        </p:nvSpPr>
        <p:spPr bwMode="auto">
          <a:xfrm>
            <a:off x="900113" y="6491288"/>
            <a:ext cx="3477234"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zh-TW" sz="1600" dirty="0" err="1">
                <a:solidFill>
                  <a:srgbClr val="7FFF00"/>
                </a:solidFill>
                <a:effectLst>
                  <a:outerShdw blurRad="38100" dist="38100" dir="2700000" algn="tl">
                    <a:srgbClr val="000000"/>
                  </a:outerShdw>
                </a:effectLst>
                <a:latin typeface="Times New Roman" panose="02020603050405020304" pitchFamily="18" charset="0"/>
              </a:rPr>
              <a:t>Hseuh</a:t>
            </a:r>
            <a:r>
              <a:rPr lang="en-US" altLang="zh-TW" sz="1600" dirty="0">
                <a:solidFill>
                  <a:srgbClr val="7FFF00"/>
                </a:solidFill>
                <a:effectLst>
                  <a:outerShdw blurRad="38100" dist="38100" dir="2700000" algn="tl">
                    <a:srgbClr val="000000"/>
                  </a:outerShdw>
                </a:effectLst>
                <a:latin typeface="Times New Roman" panose="02020603050405020304" pitchFamily="18" charset="0"/>
              </a:rPr>
              <a:t> PR. </a:t>
            </a:r>
            <a:r>
              <a:rPr lang="en-US" altLang="zh-TW" sz="1600" dirty="0" err="1">
                <a:solidFill>
                  <a:srgbClr val="7FFF00"/>
                </a:solidFill>
                <a:effectLst>
                  <a:outerShdw blurRad="38100" dist="38100" dir="2700000" algn="tl">
                    <a:srgbClr val="000000"/>
                  </a:outerShdw>
                </a:effectLst>
                <a:latin typeface="Times New Roman" panose="02020603050405020304" pitchFamily="18" charset="0"/>
              </a:rPr>
              <a:t>Clin</a:t>
            </a:r>
            <a:r>
              <a:rPr lang="en-US" altLang="zh-TW" sz="1600" dirty="0">
                <a:solidFill>
                  <a:srgbClr val="7FFF00"/>
                </a:solidFill>
                <a:effectLst>
                  <a:outerShdw blurRad="38100" dist="38100" dir="2700000" algn="tl">
                    <a:srgbClr val="000000"/>
                  </a:outerShdw>
                </a:effectLst>
                <a:latin typeface="Times New Roman" panose="02020603050405020304" pitchFamily="18" charset="0"/>
              </a:rPr>
              <a:t> Infect Dis 2005;40:903.</a:t>
            </a:r>
            <a:endParaRPr lang="en-US" altLang="zh-TW" sz="1600" b="0" dirty="0">
              <a:solidFill>
                <a:srgbClr val="7FFF00"/>
              </a:solidFill>
              <a:effectLst>
                <a:outerShdw blurRad="38100" dist="38100" dir="2700000" algn="tl">
                  <a:srgbClr val="000000"/>
                </a:outerShdw>
              </a:effectLst>
              <a:latin typeface="Times New Roman" panose="02020603050405020304" pitchFamily="18" charset="0"/>
            </a:endParaRPr>
          </a:p>
        </p:txBody>
      </p:sp>
      <p:pic>
        <p:nvPicPr>
          <p:cNvPr id="4" name="圖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33375" y="1371765"/>
            <a:ext cx="8629650" cy="4772025"/>
          </a:xfrm>
          <a:prstGeom prst="rect">
            <a:avLst/>
          </a:prstGeom>
        </p:spPr>
      </p:pic>
    </p:spTree>
    <p:extLst>
      <p:ext uri="{BB962C8B-B14F-4D97-AF65-F5344CB8AC3E}">
        <p14:creationId xmlns:p14="http://schemas.microsoft.com/office/powerpoint/2010/main" val="2913817389"/>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7714" name="Rectangle 2"/>
          <p:cNvSpPr>
            <a:spLocks noGrp="1" noChangeArrowheads="1"/>
          </p:cNvSpPr>
          <p:nvPr>
            <p:ph type="body" idx="1"/>
          </p:nvPr>
        </p:nvSpPr>
        <p:spPr>
          <a:xfrm>
            <a:off x="395536" y="1052736"/>
            <a:ext cx="8446501" cy="5330895"/>
          </a:xfrm>
        </p:spPr>
        <p:txBody>
          <a:bodyPr/>
          <a:lstStyle/>
          <a:p>
            <a:r>
              <a:rPr lang="zh-TW" altLang="zh-TW" smtClean="0">
                <a:solidFill>
                  <a:schemeClr val="bg1"/>
                </a:solidFill>
                <a:effectLst>
                  <a:outerShdw blurRad="38100" dist="38100" dir="2700000" algn="tl">
                    <a:srgbClr val="000000">
                      <a:alpha val="43137"/>
                    </a:srgbClr>
                  </a:outerShdw>
                </a:effectLst>
              </a:rPr>
              <a:t>枯草菌素</a:t>
            </a:r>
            <a:r>
              <a:rPr lang="zh-TW" altLang="en-US" smtClean="0">
                <a:solidFill>
                  <a:schemeClr val="bg1"/>
                </a:solidFill>
                <a:effectLst>
                  <a:outerShdw blurRad="38100" dist="38100" dir="2700000" algn="tl">
                    <a:srgbClr val="000000">
                      <a:alpha val="43137"/>
                    </a:srgbClr>
                  </a:outerShdw>
                </a:effectLst>
              </a:rPr>
              <a:t> </a:t>
            </a:r>
            <a:r>
              <a:rPr lang="en-US" altLang="zh-TW" smtClean="0">
                <a:solidFill>
                  <a:schemeClr val="bg1"/>
                </a:solidFill>
                <a:effectLst>
                  <a:outerShdw blurRad="38100" dist="38100" dir="2700000" algn="tl">
                    <a:srgbClr val="000000">
                      <a:alpha val="43137"/>
                    </a:srgbClr>
                  </a:outerShdw>
                </a:effectLst>
              </a:rPr>
              <a:t>bacitracin</a:t>
            </a:r>
            <a:r>
              <a:rPr lang="zh-TW" altLang="zh-TW" smtClean="0">
                <a:solidFill>
                  <a:schemeClr val="bg1"/>
                </a:solidFill>
                <a:effectLst>
                  <a:outerShdw blurRad="38100" dist="38100" dir="2700000" algn="tl">
                    <a:srgbClr val="000000">
                      <a:alpha val="43137"/>
                    </a:srgbClr>
                  </a:outerShdw>
                </a:effectLst>
              </a:rPr>
              <a:t>（自中華民國</a:t>
            </a:r>
            <a:r>
              <a:rPr lang="en-US" altLang="zh-TW" smtClean="0">
                <a:solidFill>
                  <a:schemeClr val="bg1"/>
                </a:solidFill>
                <a:effectLst>
                  <a:outerShdw blurRad="38100" dist="38100" dir="2700000" algn="tl">
                    <a:srgbClr val="000000">
                      <a:alpha val="43137"/>
                    </a:srgbClr>
                  </a:outerShdw>
                </a:effectLst>
              </a:rPr>
              <a:t>96</a:t>
            </a:r>
            <a:r>
              <a:rPr lang="zh-TW" altLang="zh-TW" smtClean="0">
                <a:solidFill>
                  <a:schemeClr val="bg1"/>
                </a:solidFill>
                <a:effectLst>
                  <a:outerShdw blurRad="38100" dist="38100" dir="2700000" algn="tl">
                    <a:srgbClr val="000000">
                      <a:alpha val="43137"/>
                    </a:srgbClr>
                  </a:outerShdw>
                </a:effectLst>
              </a:rPr>
              <a:t>年</a:t>
            </a:r>
            <a:r>
              <a:rPr lang="en-US" altLang="zh-TW" smtClean="0">
                <a:solidFill>
                  <a:schemeClr val="bg1"/>
                </a:solidFill>
                <a:effectLst>
                  <a:outerShdw blurRad="38100" dist="38100" dir="2700000" algn="tl">
                    <a:srgbClr val="000000">
                      <a:alpha val="43137"/>
                    </a:srgbClr>
                  </a:outerShdw>
                </a:effectLst>
              </a:rPr>
              <a:t>7</a:t>
            </a:r>
            <a:r>
              <a:rPr lang="zh-TW" altLang="zh-TW" smtClean="0">
                <a:solidFill>
                  <a:schemeClr val="bg1"/>
                </a:solidFill>
                <a:effectLst>
                  <a:outerShdw blurRad="38100" dist="38100" dir="2700000" algn="tl">
                    <a:srgbClr val="000000">
                      <a:alpha val="43137"/>
                    </a:srgbClr>
                  </a:outerShdw>
                </a:effectLst>
              </a:rPr>
              <a:t>月</a:t>
            </a:r>
            <a:r>
              <a:rPr lang="en-US" altLang="zh-TW" smtClean="0">
                <a:solidFill>
                  <a:schemeClr val="bg1"/>
                </a:solidFill>
                <a:effectLst>
                  <a:outerShdw blurRad="38100" dist="38100" dir="2700000" algn="tl">
                    <a:srgbClr val="000000">
                      <a:alpha val="43137"/>
                    </a:srgbClr>
                  </a:outerShdw>
                </a:effectLst>
              </a:rPr>
              <a:t>1</a:t>
            </a:r>
            <a:r>
              <a:rPr lang="zh-TW" altLang="zh-TW" smtClean="0">
                <a:solidFill>
                  <a:schemeClr val="bg1"/>
                </a:solidFill>
                <a:effectLst>
                  <a:outerShdw blurRad="38100" dist="38100" dir="2700000" algn="tl">
                    <a:srgbClr val="000000">
                      <a:alpha val="43137"/>
                    </a:srgbClr>
                  </a:outerShdw>
                </a:effectLst>
              </a:rPr>
              <a:t>日起刪除）</a:t>
            </a:r>
          </a:p>
          <a:p>
            <a:r>
              <a:rPr lang="zh-TW" altLang="zh-TW" smtClean="0">
                <a:solidFill>
                  <a:schemeClr val="bg1"/>
                </a:solidFill>
                <a:effectLst>
                  <a:outerShdw blurRad="38100" dist="38100" dir="2700000" algn="tl">
                    <a:srgbClr val="000000">
                      <a:alpha val="43137"/>
                    </a:srgbClr>
                  </a:outerShdw>
                </a:effectLst>
              </a:rPr>
              <a:t>氯四環黴素</a:t>
            </a:r>
            <a:r>
              <a:rPr lang="zh-TW" altLang="en-US" smtClean="0">
                <a:solidFill>
                  <a:schemeClr val="bg1"/>
                </a:solidFill>
                <a:effectLst>
                  <a:outerShdw blurRad="38100" dist="38100" dir="2700000" algn="tl">
                    <a:srgbClr val="000000">
                      <a:alpha val="43137"/>
                    </a:srgbClr>
                  </a:outerShdw>
                </a:effectLst>
              </a:rPr>
              <a:t> </a:t>
            </a:r>
            <a:r>
              <a:rPr lang="en-US" altLang="zh-TW" smtClean="0">
                <a:solidFill>
                  <a:schemeClr val="bg1"/>
                </a:solidFill>
                <a:effectLst>
                  <a:outerShdw blurRad="38100" dist="38100" dir="2700000" algn="tl">
                    <a:srgbClr val="000000">
                      <a:alpha val="43137"/>
                    </a:srgbClr>
                  </a:outerShdw>
                </a:effectLst>
              </a:rPr>
              <a:t>chlortetracycline</a:t>
            </a:r>
            <a:r>
              <a:rPr lang="zh-TW" altLang="zh-TW" smtClean="0">
                <a:solidFill>
                  <a:schemeClr val="bg1"/>
                </a:solidFill>
                <a:effectLst>
                  <a:outerShdw blurRad="38100" dist="38100" dir="2700000" algn="tl">
                    <a:srgbClr val="000000">
                      <a:alpha val="43137"/>
                    </a:srgbClr>
                  </a:outerShdw>
                </a:effectLst>
              </a:rPr>
              <a:t>（自中華民國</a:t>
            </a:r>
            <a:r>
              <a:rPr lang="en-US" altLang="zh-TW" smtClean="0">
                <a:solidFill>
                  <a:schemeClr val="bg1"/>
                </a:solidFill>
                <a:effectLst>
                  <a:outerShdw blurRad="38100" dist="38100" dir="2700000" algn="tl">
                    <a:srgbClr val="000000">
                      <a:alpha val="43137"/>
                    </a:srgbClr>
                  </a:outerShdw>
                </a:effectLst>
              </a:rPr>
              <a:t>96</a:t>
            </a:r>
            <a:r>
              <a:rPr lang="zh-TW" altLang="zh-TW" smtClean="0">
                <a:solidFill>
                  <a:schemeClr val="bg1"/>
                </a:solidFill>
                <a:effectLst>
                  <a:outerShdw blurRad="38100" dist="38100" dir="2700000" algn="tl">
                    <a:srgbClr val="000000">
                      <a:alpha val="43137"/>
                    </a:srgbClr>
                  </a:outerShdw>
                </a:effectLst>
              </a:rPr>
              <a:t>年</a:t>
            </a:r>
            <a:r>
              <a:rPr lang="en-US" altLang="zh-TW" smtClean="0">
                <a:solidFill>
                  <a:schemeClr val="bg1"/>
                </a:solidFill>
                <a:effectLst>
                  <a:outerShdw blurRad="38100" dist="38100" dir="2700000" algn="tl">
                    <a:srgbClr val="000000">
                      <a:alpha val="43137"/>
                    </a:srgbClr>
                  </a:outerShdw>
                </a:effectLst>
              </a:rPr>
              <a:t>7</a:t>
            </a:r>
            <a:r>
              <a:rPr lang="zh-TW" altLang="zh-TW" smtClean="0">
                <a:solidFill>
                  <a:schemeClr val="bg1"/>
                </a:solidFill>
                <a:effectLst>
                  <a:outerShdw blurRad="38100" dist="38100" dir="2700000" algn="tl">
                    <a:srgbClr val="000000">
                      <a:alpha val="43137"/>
                    </a:srgbClr>
                  </a:outerShdw>
                </a:effectLst>
              </a:rPr>
              <a:t>月</a:t>
            </a:r>
            <a:r>
              <a:rPr lang="en-US" altLang="zh-TW" smtClean="0">
                <a:solidFill>
                  <a:schemeClr val="bg1"/>
                </a:solidFill>
                <a:effectLst>
                  <a:outerShdw blurRad="38100" dist="38100" dir="2700000" algn="tl">
                    <a:srgbClr val="000000">
                      <a:alpha val="43137"/>
                    </a:srgbClr>
                  </a:outerShdw>
                </a:effectLst>
              </a:rPr>
              <a:t>1</a:t>
            </a:r>
            <a:r>
              <a:rPr lang="zh-TW" altLang="zh-TW" smtClean="0">
                <a:solidFill>
                  <a:schemeClr val="bg1"/>
                </a:solidFill>
                <a:effectLst>
                  <a:outerShdw blurRad="38100" dist="38100" dir="2700000" algn="tl">
                    <a:srgbClr val="000000">
                      <a:alpha val="43137"/>
                    </a:srgbClr>
                  </a:outerShdw>
                </a:effectLst>
              </a:rPr>
              <a:t>日起刪除）</a:t>
            </a:r>
          </a:p>
          <a:p>
            <a:r>
              <a:rPr lang="zh-TW" altLang="zh-TW" smtClean="0">
                <a:solidFill>
                  <a:schemeClr val="bg1"/>
                </a:solidFill>
                <a:effectLst>
                  <a:outerShdw blurRad="38100" dist="38100" dir="2700000" algn="tl">
                    <a:srgbClr val="000000">
                      <a:alpha val="43137"/>
                    </a:srgbClr>
                  </a:outerShdw>
                </a:effectLst>
              </a:rPr>
              <a:t>可利斯汀</a:t>
            </a:r>
            <a:r>
              <a:rPr lang="zh-TW" altLang="en-US" smtClean="0">
                <a:solidFill>
                  <a:schemeClr val="bg1"/>
                </a:solidFill>
                <a:effectLst>
                  <a:outerShdw blurRad="38100" dist="38100" dir="2700000" algn="tl">
                    <a:srgbClr val="000000">
                      <a:alpha val="43137"/>
                    </a:srgbClr>
                  </a:outerShdw>
                </a:effectLst>
              </a:rPr>
              <a:t> </a:t>
            </a:r>
            <a:r>
              <a:rPr lang="en-US" altLang="zh-TW" smtClean="0">
                <a:solidFill>
                  <a:schemeClr val="bg1"/>
                </a:solidFill>
                <a:effectLst>
                  <a:outerShdw blurRad="38100" dist="38100" dir="2700000" algn="tl">
                    <a:srgbClr val="000000">
                      <a:alpha val="43137"/>
                    </a:srgbClr>
                  </a:outerShdw>
                </a:effectLst>
              </a:rPr>
              <a:t>colistin</a:t>
            </a:r>
            <a:r>
              <a:rPr lang="zh-TW" altLang="zh-TW" smtClean="0">
                <a:solidFill>
                  <a:schemeClr val="bg1"/>
                </a:solidFill>
                <a:effectLst>
                  <a:outerShdw blurRad="38100" dist="38100" dir="2700000" algn="tl">
                    <a:srgbClr val="000000">
                      <a:alpha val="43137"/>
                    </a:srgbClr>
                  </a:outerShdw>
                </a:effectLst>
              </a:rPr>
              <a:t>（自中華民國</a:t>
            </a:r>
            <a:r>
              <a:rPr lang="en-US" altLang="zh-TW" smtClean="0">
                <a:solidFill>
                  <a:schemeClr val="bg1"/>
                </a:solidFill>
                <a:effectLst>
                  <a:outerShdw blurRad="38100" dist="38100" dir="2700000" algn="tl">
                    <a:srgbClr val="000000">
                      <a:alpha val="43137"/>
                    </a:srgbClr>
                  </a:outerShdw>
                </a:effectLst>
              </a:rPr>
              <a:t>96</a:t>
            </a:r>
            <a:r>
              <a:rPr lang="zh-TW" altLang="zh-TW" smtClean="0">
                <a:solidFill>
                  <a:schemeClr val="bg1"/>
                </a:solidFill>
                <a:effectLst>
                  <a:outerShdw blurRad="38100" dist="38100" dir="2700000" algn="tl">
                    <a:srgbClr val="000000">
                      <a:alpha val="43137"/>
                    </a:srgbClr>
                  </a:outerShdw>
                </a:effectLst>
              </a:rPr>
              <a:t>年</a:t>
            </a:r>
            <a:r>
              <a:rPr lang="en-US" altLang="zh-TW" smtClean="0">
                <a:solidFill>
                  <a:schemeClr val="bg1"/>
                </a:solidFill>
                <a:effectLst>
                  <a:outerShdw blurRad="38100" dist="38100" dir="2700000" algn="tl">
                    <a:srgbClr val="000000">
                      <a:alpha val="43137"/>
                    </a:srgbClr>
                  </a:outerShdw>
                </a:effectLst>
              </a:rPr>
              <a:t>7</a:t>
            </a:r>
            <a:r>
              <a:rPr lang="zh-TW" altLang="zh-TW" smtClean="0">
                <a:solidFill>
                  <a:schemeClr val="bg1"/>
                </a:solidFill>
                <a:effectLst>
                  <a:outerShdw blurRad="38100" dist="38100" dir="2700000" algn="tl">
                    <a:srgbClr val="000000">
                      <a:alpha val="43137"/>
                    </a:srgbClr>
                  </a:outerShdw>
                </a:effectLst>
              </a:rPr>
              <a:t>月</a:t>
            </a:r>
            <a:r>
              <a:rPr lang="en-US" altLang="zh-TW" smtClean="0">
                <a:solidFill>
                  <a:schemeClr val="bg1"/>
                </a:solidFill>
                <a:effectLst>
                  <a:outerShdw blurRad="38100" dist="38100" dir="2700000" algn="tl">
                    <a:srgbClr val="000000">
                      <a:alpha val="43137"/>
                    </a:srgbClr>
                  </a:outerShdw>
                </a:effectLst>
              </a:rPr>
              <a:t>1</a:t>
            </a:r>
            <a:r>
              <a:rPr lang="zh-TW" altLang="zh-TW" smtClean="0">
                <a:solidFill>
                  <a:schemeClr val="bg1"/>
                </a:solidFill>
                <a:effectLst>
                  <a:outerShdw blurRad="38100" dist="38100" dir="2700000" algn="tl">
                    <a:srgbClr val="000000">
                      <a:alpha val="43137"/>
                    </a:srgbClr>
                  </a:outerShdw>
                </a:effectLst>
              </a:rPr>
              <a:t>日起刪除）</a:t>
            </a:r>
          </a:p>
          <a:p>
            <a:r>
              <a:rPr lang="zh-TW" altLang="zh-TW" smtClean="0">
                <a:solidFill>
                  <a:schemeClr val="bg1"/>
                </a:solidFill>
                <a:effectLst>
                  <a:outerShdw blurRad="38100" dist="38100" dir="2700000" algn="tl">
                    <a:srgbClr val="000000">
                      <a:alpha val="43137"/>
                    </a:srgbClr>
                  </a:outerShdw>
                </a:effectLst>
              </a:rPr>
              <a:t>林可黴素</a:t>
            </a:r>
            <a:r>
              <a:rPr lang="zh-TW" altLang="en-US" smtClean="0">
                <a:solidFill>
                  <a:schemeClr val="bg1"/>
                </a:solidFill>
                <a:effectLst>
                  <a:outerShdw blurRad="38100" dist="38100" dir="2700000" algn="tl">
                    <a:srgbClr val="000000">
                      <a:alpha val="43137"/>
                    </a:srgbClr>
                  </a:outerShdw>
                </a:effectLst>
              </a:rPr>
              <a:t> </a:t>
            </a:r>
            <a:r>
              <a:rPr lang="en-US" altLang="zh-TW" smtClean="0">
                <a:solidFill>
                  <a:schemeClr val="bg1"/>
                </a:solidFill>
                <a:effectLst>
                  <a:outerShdw blurRad="38100" dist="38100" dir="2700000" algn="tl">
                    <a:srgbClr val="000000">
                      <a:alpha val="43137"/>
                    </a:srgbClr>
                  </a:outerShdw>
                </a:effectLst>
              </a:rPr>
              <a:t>lincomycin</a:t>
            </a:r>
            <a:r>
              <a:rPr lang="zh-TW" altLang="zh-TW" smtClean="0">
                <a:solidFill>
                  <a:schemeClr val="bg1"/>
                </a:solidFill>
                <a:effectLst>
                  <a:outerShdw blurRad="38100" dist="38100" dir="2700000" algn="tl">
                    <a:srgbClr val="000000">
                      <a:alpha val="43137"/>
                    </a:srgbClr>
                  </a:outerShdw>
                </a:effectLst>
              </a:rPr>
              <a:t>（自中華民國</a:t>
            </a:r>
            <a:r>
              <a:rPr lang="en-US" altLang="zh-TW" smtClean="0">
                <a:solidFill>
                  <a:schemeClr val="bg1"/>
                </a:solidFill>
                <a:effectLst>
                  <a:outerShdw blurRad="38100" dist="38100" dir="2700000" algn="tl">
                    <a:srgbClr val="000000">
                      <a:alpha val="43137"/>
                    </a:srgbClr>
                  </a:outerShdw>
                </a:effectLst>
              </a:rPr>
              <a:t>95</a:t>
            </a:r>
            <a:r>
              <a:rPr lang="zh-TW" altLang="zh-TW" smtClean="0">
                <a:solidFill>
                  <a:schemeClr val="bg1"/>
                </a:solidFill>
                <a:effectLst>
                  <a:outerShdw blurRad="38100" dist="38100" dir="2700000" algn="tl">
                    <a:srgbClr val="000000">
                      <a:alpha val="43137"/>
                    </a:srgbClr>
                  </a:outerShdw>
                </a:effectLst>
              </a:rPr>
              <a:t>年</a:t>
            </a:r>
            <a:r>
              <a:rPr lang="en-US" altLang="zh-TW" smtClean="0">
                <a:solidFill>
                  <a:schemeClr val="bg1"/>
                </a:solidFill>
                <a:effectLst>
                  <a:outerShdw blurRad="38100" dist="38100" dir="2700000" algn="tl">
                    <a:srgbClr val="000000">
                      <a:alpha val="43137"/>
                    </a:srgbClr>
                  </a:outerShdw>
                </a:effectLst>
              </a:rPr>
              <a:t>1</a:t>
            </a:r>
            <a:r>
              <a:rPr lang="zh-TW" altLang="zh-TW" smtClean="0">
                <a:solidFill>
                  <a:schemeClr val="bg1"/>
                </a:solidFill>
                <a:effectLst>
                  <a:outerShdw blurRad="38100" dist="38100" dir="2700000" algn="tl">
                    <a:srgbClr val="000000">
                      <a:alpha val="43137"/>
                    </a:srgbClr>
                  </a:outerShdw>
                </a:effectLst>
              </a:rPr>
              <a:t>月</a:t>
            </a:r>
            <a:r>
              <a:rPr lang="en-US" altLang="zh-TW" smtClean="0">
                <a:solidFill>
                  <a:schemeClr val="bg1"/>
                </a:solidFill>
                <a:effectLst>
                  <a:outerShdw blurRad="38100" dist="38100" dir="2700000" algn="tl">
                    <a:srgbClr val="000000">
                      <a:alpha val="43137"/>
                    </a:srgbClr>
                  </a:outerShdw>
                </a:effectLst>
              </a:rPr>
              <a:t>1</a:t>
            </a:r>
            <a:r>
              <a:rPr lang="zh-TW" altLang="zh-TW" smtClean="0">
                <a:solidFill>
                  <a:schemeClr val="bg1"/>
                </a:solidFill>
                <a:effectLst>
                  <a:outerShdw blurRad="38100" dist="38100" dir="2700000" algn="tl">
                    <a:srgbClr val="000000">
                      <a:alpha val="43137"/>
                    </a:srgbClr>
                  </a:outerShdw>
                </a:effectLst>
              </a:rPr>
              <a:t>日起刪除）</a:t>
            </a:r>
          </a:p>
          <a:p>
            <a:r>
              <a:rPr lang="zh-TW" altLang="zh-TW" smtClean="0">
                <a:solidFill>
                  <a:schemeClr val="bg1"/>
                </a:solidFill>
                <a:effectLst>
                  <a:outerShdw blurRad="38100" dist="38100" dir="2700000" algn="tl">
                    <a:srgbClr val="000000">
                      <a:alpha val="43137"/>
                    </a:srgbClr>
                  </a:outerShdw>
                </a:effectLst>
              </a:rPr>
              <a:t>新黴素</a:t>
            </a:r>
            <a:r>
              <a:rPr lang="zh-TW" altLang="en-US" smtClean="0">
                <a:solidFill>
                  <a:schemeClr val="bg1"/>
                </a:solidFill>
                <a:effectLst>
                  <a:outerShdw blurRad="38100" dist="38100" dir="2700000" algn="tl">
                    <a:srgbClr val="000000">
                      <a:alpha val="43137"/>
                    </a:srgbClr>
                  </a:outerShdw>
                </a:effectLst>
              </a:rPr>
              <a:t> </a:t>
            </a:r>
            <a:r>
              <a:rPr lang="en-US" altLang="zh-TW" smtClean="0">
                <a:solidFill>
                  <a:schemeClr val="bg1"/>
                </a:solidFill>
                <a:effectLst>
                  <a:outerShdw blurRad="38100" dist="38100" dir="2700000" algn="tl">
                    <a:srgbClr val="000000">
                      <a:alpha val="43137"/>
                    </a:srgbClr>
                  </a:outerShdw>
                </a:effectLst>
              </a:rPr>
              <a:t>neomycin</a:t>
            </a:r>
            <a:r>
              <a:rPr lang="zh-TW" altLang="zh-TW" smtClean="0">
                <a:solidFill>
                  <a:schemeClr val="bg1"/>
                </a:solidFill>
                <a:effectLst>
                  <a:outerShdw blurRad="38100" dist="38100" dir="2700000" algn="tl">
                    <a:srgbClr val="000000">
                      <a:alpha val="43137"/>
                    </a:srgbClr>
                  </a:outerShdw>
                </a:effectLst>
              </a:rPr>
              <a:t>（自中華民國</a:t>
            </a:r>
            <a:r>
              <a:rPr lang="en-US" altLang="zh-TW" smtClean="0">
                <a:solidFill>
                  <a:schemeClr val="bg1"/>
                </a:solidFill>
                <a:effectLst>
                  <a:outerShdw blurRad="38100" dist="38100" dir="2700000" algn="tl">
                    <a:srgbClr val="000000">
                      <a:alpha val="43137"/>
                    </a:srgbClr>
                  </a:outerShdw>
                </a:effectLst>
              </a:rPr>
              <a:t>96</a:t>
            </a:r>
            <a:r>
              <a:rPr lang="zh-TW" altLang="zh-TW" smtClean="0">
                <a:solidFill>
                  <a:schemeClr val="bg1"/>
                </a:solidFill>
                <a:effectLst>
                  <a:outerShdw blurRad="38100" dist="38100" dir="2700000" algn="tl">
                    <a:srgbClr val="000000">
                      <a:alpha val="43137"/>
                    </a:srgbClr>
                  </a:outerShdw>
                </a:effectLst>
              </a:rPr>
              <a:t>年</a:t>
            </a:r>
            <a:r>
              <a:rPr lang="en-US" altLang="zh-TW" smtClean="0">
                <a:solidFill>
                  <a:schemeClr val="bg1"/>
                </a:solidFill>
                <a:effectLst>
                  <a:outerShdw blurRad="38100" dist="38100" dir="2700000" algn="tl">
                    <a:srgbClr val="000000">
                      <a:alpha val="43137"/>
                    </a:srgbClr>
                  </a:outerShdw>
                </a:effectLst>
              </a:rPr>
              <a:t>7</a:t>
            </a:r>
            <a:r>
              <a:rPr lang="zh-TW" altLang="zh-TW" smtClean="0">
                <a:solidFill>
                  <a:schemeClr val="bg1"/>
                </a:solidFill>
                <a:effectLst>
                  <a:outerShdw blurRad="38100" dist="38100" dir="2700000" algn="tl">
                    <a:srgbClr val="000000">
                      <a:alpha val="43137"/>
                    </a:srgbClr>
                  </a:outerShdw>
                </a:effectLst>
              </a:rPr>
              <a:t>月</a:t>
            </a:r>
            <a:r>
              <a:rPr lang="en-US" altLang="zh-TW" smtClean="0">
                <a:solidFill>
                  <a:schemeClr val="bg1"/>
                </a:solidFill>
                <a:effectLst>
                  <a:outerShdw blurRad="38100" dist="38100" dir="2700000" algn="tl">
                    <a:srgbClr val="000000">
                      <a:alpha val="43137"/>
                    </a:srgbClr>
                  </a:outerShdw>
                </a:effectLst>
              </a:rPr>
              <a:t>1</a:t>
            </a:r>
            <a:r>
              <a:rPr lang="zh-TW" altLang="zh-TW" smtClean="0">
                <a:solidFill>
                  <a:schemeClr val="bg1"/>
                </a:solidFill>
                <a:effectLst>
                  <a:outerShdw blurRad="38100" dist="38100" dir="2700000" algn="tl">
                    <a:srgbClr val="000000">
                      <a:alpha val="43137"/>
                    </a:srgbClr>
                  </a:outerShdw>
                </a:effectLst>
              </a:rPr>
              <a:t>日起刪除）</a:t>
            </a:r>
          </a:p>
          <a:p>
            <a:r>
              <a:rPr lang="zh-TW" altLang="zh-TW" smtClean="0">
                <a:solidFill>
                  <a:schemeClr val="bg1"/>
                </a:solidFill>
                <a:effectLst>
                  <a:outerShdw blurRad="38100" dist="38100" dir="2700000" algn="tl">
                    <a:srgbClr val="000000">
                      <a:alpha val="43137"/>
                    </a:srgbClr>
                  </a:outerShdw>
                </a:effectLst>
              </a:rPr>
              <a:t>羥四環黴素</a:t>
            </a:r>
            <a:r>
              <a:rPr lang="zh-TW" altLang="en-US" smtClean="0">
                <a:solidFill>
                  <a:schemeClr val="bg1"/>
                </a:solidFill>
                <a:effectLst>
                  <a:outerShdw blurRad="38100" dist="38100" dir="2700000" algn="tl">
                    <a:srgbClr val="000000">
                      <a:alpha val="43137"/>
                    </a:srgbClr>
                  </a:outerShdw>
                </a:effectLst>
              </a:rPr>
              <a:t> </a:t>
            </a:r>
            <a:r>
              <a:rPr lang="en-US" altLang="zh-TW" smtClean="0">
                <a:solidFill>
                  <a:schemeClr val="bg1"/>
                </a:solidFill>
                <a:effectLst>
                  <a:outerShdw blurRad="38100" dist="38100" dir="2700000" algn="tl">
                    <a:srgbClr val="000000">
                      <a:alpha val="43137"/>
                    </a:srgbClr>
                  </a:outerShdw>
                </a:effectLst>
              </a:rPr>
              <a:t>oxytetracycline</a:t>
            </a:r>
            <a:r>
              <a:rPr lang="zh-TW" altLang="zh-TW" smtClean="0">
                <a:solidFill>
                  <a:schemeClr val="bg1"/>
                </a:solidFill>
                <a:effectLst>
                  <a:outerShdw blurRad="38100" dist="38100" dir="2700000" algn="tl">
                    <a:srgbClr val="000000">
                      <a:alpha val="43137"/>
                    </a:srgbClr>
                  </a:outerShdw>
                </a:effectLst>
              </a:rPr>
              <a:t>（自中華民國</a:t>
            </a:r>
            <a:r>
              <a:rPr lang="en-US" altLang="zh-TW" smtClean="0">
                <a:solidFill>
                  <a:schemeClr val="bg1"/>
                </a:solidFill>
                <a:effectLst>
                  <a:outerShdw blurRad="38100" dist="38100" dir="2700000" algn="tl">
                    <a:srgbClr val="000000">
                      <a:alpha val="43137"/>
                    </a:srgbClr>
                  </a:outerShdw>
                </a:effectLst>
              </a:rPr>
              <a:t>96</a:t>
            </a:r>
            <a:r>
              <a:rPr lang="zh-TW" altLang="zh-TW" smtClean="0">
                <a:solidFill>
                  <a:schemeClr val="bg1"/>
                </a:solidFill>
                <a:effectLst>
                  <a:outerShdw blurRad="38100" dist="38100" dir="2700000" algn="tl">
                    <a:srgbClr val="000000">
                      <a:alpha val="43137"/>
                    </a:srgbClr>
                  </a:outerShdw>
                </a:effectLst>
              </a:rPr>
              <a:t>年</a:t>
            </a:r>
            <a:r>
              <a:rPr lang="en-US" altLang="zh-TW" smtClean="0">
                <a:solidFill>
                  <a:schemeClr val="bg1"/>
                </a:solidFill>
                <a:effectLst>
                  <a:outerShdw blurRad="38100" dist="38100" dir="2700000" algn="tl">
                    <a:srgbClr val="000000">
                      <a:alpha val="43137"/>
                    </a:srgbClr>
                  </a:outerShdw>
                </a:effectLst>
              </a:rPr>
              <a:t>7</a:t>
            </a:r>
            <a:r>
              <a:rPr lang="zh-TW" altLang="zh-TW" smtClean="0">
                <a:solidFill>
                  <a:schemeClr val="bg1"/>
                </a:solidFill>
                <a:effectLst>
                  <a:outerShdw blurRad="38100" dist="38100" dir="2700000" algn="tl">
                    <a:srgbClr val="000000">
                      <a:alpha val="43137"/>
                    </a:srgbClr>
                  </a:outerShdw>
                </a:effectLst>
              </a:rPr>
              <a:t>月</a:t>
            </a:r>
            <a:r>
              <a:rPr lang="en-US" altLang="zh-TW" smtClean="0">
                <a:solidFill>
                  <a:schemeClr val="bg1"/>
                </a:solidFill>
                <a:effectLst>
                  <a:outerShdw blurRad="38100" dist="38100" dir="2700000" algn="tl">
                    <a:srgbClr val="000000">
                      <a:alpha val="43137"/>
                    </a:srgbClr>
                  </a:outerShdw>
                </a:effectLst>
              </a:rPr>
              <a:t>1</a:t>
            </a:r>
            <a:r>
              <a:rPr lang="zh-TW" altLang="zh-TW" smtClean="0">
                <a:solidFill>
                  <a:schemeClr val="bg1"/>
                </a:solidFill>
                <a:effectLst>
                  <a:outerShdw blurRad="38100" dist="38100" dir="2700000" algn="tl">
                    <a:srgbClr val="000000">
                      <a:alpha val="43137"/>
                    </a:srgbClr>
                  </a:outerShdw>
                </a:effectLst>
              </a:rPr>
              <a:t>日起刪除）</a:t>
            </a:r>
          </a:p>
          <a:p>
            <a:r>
              <a:rPr lang="zh-TW" altLang="zh-TW" smtClean="0">
                <a:solidFill>
                  <a:schemeClr val="bg1"/>
                </a:solidFill>
                <a:effectLst>
                  <a:outerShdw blurRad="38100" dist="38100" dir="2700000" algn="tl">
                    <a:srgbClr val="000000">
                      <a:alpha val="43137"/>
                    </a:srgbClr>
                  </a:outerShdw>
                </a:effectLst>
              </a:rPr>
              <a:t>配尼西林</a:t>
            </a:r>
            <a:r>
              <a:rPr lang="zh-TW" altLang="en-US" smtClean="0">
                <a:solidFill>
                  <a:schemeClr val="bg1"/>
                </a:solidFill>
                <a:effectLst>
                  <a:outerShdw blurRad="38100" dist="38100" dir="2700000" algn="tl">
                    <a:srgbClr val="000000">
                      <a:alpha val="43137"/>
                    </a:srgbClr>
                  </a:outerShdw>
                </a:effectLst>
              </a:rPr>
              <a:t> </a:t>
            </a:r>
            <a:r>
              <a:rPr lang="en-US" altLang="zh-TW" smtClean="0">
                <a:solidFill>
                  <a:schemeClr val="bg1"/>
                </a:solidFill>
                <a:effectLst>
                  <a:outerShdw blurRad="38100" dist="38100" dir="2700000" algn="tl">
                    <a:srgbClr val="000000">
                      <a:alpha val="43137"/>
                    </a:srgbClr>
                  </a:outerShdw>
                </a:effectLst>
              </a:rPr>
              <a:t>penicillin</a:t>
            </a:r>
            <a:r>
              <a:rPr lang="zh-TW" altLang="zh-TW" smtClean="0">
                <a:solidFill>
                  <a:schemeClr val="bg1"/>
                </a:solidFill>
                <a:effectLst>
                  <a:outerShdw blurRad="38100" dist="38100" dir="2700000" algn="tl">
                    <a:srgbClr val="000000">
                      <a:alpha val="43137"/>
                    </a:srgbClr>
                  </a:outerShdw>
                </a:effectLst>
              </a:rPr>
              <a:t>（自中華民國</a:t>
            </a:r>
            <a:r>
              <a:rPr lang="en-US" altLang="zh-TW" smtClean="0">
                <a:solidFill>
                  <a:schemeClr val="bg1"/>
                </a:solidFill>
                <a:effectLst>
                  <a:outerShdw blurRad="38100" dist="38100" dir="2700000" algn="tl">
                    <a:srgbClr val="000000">
                      <a:alpha val="43137"/>
                    </a:srgbClr>
                  </a:outerShdw>
                </a:effectLst>
              </a:rPr>
              <a:t>96</a:t>
            </a:r>
            <a:r>
              <a:rPr lang="zh-TW" altLang="zh-TW" smtClean="0">
                <a:solidFill>
                  <a:schemeClr val="bg1"/>
                </a:solidFill>
                <a:effectLst>
                  <a:outerShdw blurRad="38100" dist="38100" dir="2700000" algn="tl">
                    <a:srgbClr val="000000">
                      <a:alpha val="43137"/>
                    </a:srgbClr>
                  </a:outerShdw>
                </a:effectLst>
              </a:rPr>
              <a:t>年</a:t>
            </a:r>
            <a:r>
              <a:rPr lang="en-US" altLang="zh-TW" smtClean="0">
                <a:solidFill>
                  <a:schemeClr val="bg1"/>
                </a:solidFill>
                <a:effectLst>
                  <a:outerShdw blurRad="38100" dist="38100" dir="2700000" algn="tl">
                    <a:srgbClr val="000000">
                      <a:alpha val="43137"/>
                    </a:srgbClr>
                  </a:outerShdw>
                </a:effectLst>
              </a:rPr>
              <a:t>1</a:t>
            </a:r>
            <a:r>
              <a:rPr lang="zh-TW" altLang="zh-TW" smtClean="0">
                <a:solidFill>
                  <a:schemeClr val="bg1"/>
                </a:solidFill>
                <a:effectLst>
                  <a:outerShdw blurRad="38100" dist="38100" dir="2700000" algn="tl">
                    <a:srgbClr val="000000">
                      <a:alpha val="43137"/>
                    </a:srgbClr>
                  </a:outerShdw>
                </a:effectLst>
              </a:rPr>
              <a:t>月</a:t>
            </a:r>
            <a:r>
              <a:rPr lang="en-US" altLang="zh-TW" smtClean="0">
                <a:solidFill>
                  <a:schemeClr val="bg1"/>
                </a:solidFill>
                <a:effectLst>
                  <a:outerShdw blurRad="38100" dist="38100" dir="2700000" algn="tl">
                    <a:srgbClr val="000000">
                      <a:alpha val="43137"/>
                    </a:srgbClr>
                  </a:outerShdw>
                </a:effectLst>
              </a:rPr>
              <a:t>1</a:t>
            </a:r>
            <a:r>
              <a:rPr lang="zh-TW" altLang="zh-TW" smtClean="0">
                <a:solidFill>
                  <a:schemeClr val="bg1"/>
                </a:solidFill>
                <a:effectLst>
                  <a:outerShdw blurRad="38100" dist="38100" dir="2700000" algn="tl">
                    <a:srgbClr val="000000">
                      <a:alpha val="43137"/>
                    </a:srgbClr>
                  </a:outerShdw>
                </a:effectLst>
              </a:rPr>
              <a:t>日起刪除）</a:t>
            </a:r>
          </a:p>
          <a:p>
            <a:r>
              <a:rPr lang="zh-TW" altLang="zh-TW" smtClean="0">
                <a:solidFill>
                  <a:schemeClr val="bg1"/>
                </a:solidFill>
                <a:effectLst>
                  <a:outerShdw blurRad="38100" dist="38100" dir="2700000" algn="tl">
                    <a:srgbClr val="000000">
                      <a:alpha val="43137"/>
                    </a:srgbClr>
                  </a:outerShdw>
                </a:effectLst>
              </a:rPr>
              <a:t>觀黴素</a:t>
            </a:r>
            <a:r>
              <a:rPr lang="zh-TW" altLang="en-US" smtClean="0">
                <a:solidFill>
                  <a:schemeClr val="bg1"/>
                </a:solidFill>
                <a:effectLst>
                  <a:outerShdw blurRad="38100" dist="38100" dir="2700000" algn="tl">
                    <a:srgbClr val="000000">
                      <a:alpha val="43137"/>
                    </a:srgbClr>
                  </a:outerShdw>
                </a:effectLst>
              </a:rPr>
              <a:t> </a:t>
            </a:r>
            <a:r>
              <a:rPr lang="en-US" altLang="zh-TW" smtClean="0">
                <a:solidFill>
                  <a:schemeClr val="bg1"/>
                </a:solidFill>
                <a:effectLst>
                  <a:outerShdw blurRad="38100" dist="38100" dir="2700000" algn="tl">
                    <a:srgbClr val="000000">
                      <a:alpha val="43137"/>
                    </a:srgbClr>
                  </a:outerShdw>
                </a:effectLst>
              </a:rPr>
              <a:t>spectinomycin</a:t>
            </a:r>
            <a:r>
              <a:rPr lang="zh-TW" altLang="zh-TW" smtClean="0">
                <a:solidFill>
                  <a:schemeClr val="bg1"/>
                </a:solidFill>
                <a:effectLst>
                  <a:outerShdw blurRad="38100" dist="38100" dir="2700000" algn="tl">
                    <a:srgbClr val="000000">
                      <a:alpha val="43137"/>
                    </a:srgbClr>
                  </a:outerShdw>
                </a:effectLst>
              </a:rPr>
              <a:t>（自中華民國</a:t>
            </a:r>
            <a:r>
              <a:rPr lang="en-US" altLang="zh-TW" smtClean="0">
                <a:solidFill>
                  <a:schemeClr val="bg1"/>
                </a:solidFill>
                <a:effectLst>
                  <a:outerShdw blurRad="38100" dist="38100" dir="2700000" algn="tl">
                    <a:srgbClr val="000000">
                      <a:alpha val="43137"/>
                    </a:srgbClr>
                  </a:outerShdw>
                </a:effectLst>
              </a:rPr>
              <a:t>95</a:t>
            </a:r>
            <a:r>
              <a:rPr lang="zh-TW" altLang="zh-TW" smtClean="0">
                <a:solidFill>
                  <a:schemeClr val="bg1"/>
                </a:solidFill>
                <a:effectLst>
                  <a:outerShdw blurRad="38100" dist="38100" dir="2700000" algn="tl">
                    <a:srgbClr val="000000">
                      <a:alpha val="43137"/>
                    </a:srgbClr>
                  </a:outerShdw>
                </a:effectLst>
              </a:rPr>
              <a:t>年</a:t>
            </a:r>
            <a:r>
              <a:rPr lang="en-US" altLang="zh-TW" smtClean="0">
                <a:solidFill>
                  <a:schemeClr val="bg1"/>
                </a:solidFill>
                <a:effectLst>
                  <a:outerShdw blurRad="38100" dist="38100" dir="2700000" algn="tl">
                    <a:srgbClr val="000000">
                      <a:alpha val="43137"/>
                    </a:srgbClr>
                  </a:outerShdw>
                </a:effectLst>
              </a:rPr>
              <a:t>1</a:t>
            </a:r>
            <a:r>
              <a:rPr lang="zh-TW" altLang="zh-TW" smtClean="0">
                <a:solidFill>
                  <a:schemeClr val="bg1"/>
                </a:solidFill>
                <a:effectLst>
                  <a:outerShdw blurRad="38100" dist="38100" dir="2700000" algn="tl">
                    <a:srgbClr val="000000">
                      <a:alpha val="43137"/>
                    </a:srgbClr>
                  </a:outerShdw>
                </a:effectLst>
              </a:rPr>
              <a:t>月</a:t>
            </a:r>
            <a:r>
              <a:rPr lang="en-US" altLang="zh-TW" smtClean="0">
                <a:solidFill>
                  <a:schemeClr val="bg1"/>
                </a:solidFill>
                <a:effectLst>
                  <a:outerShdw blurRad="38100" dist="38100" dir="2700000" algn="tl">
                    <a:srgbClr val="000000">
                      <a:alpha val="43137"/>
                    </a:srgbClr>
                  </a:outerShdw>
                </a:effectLst>
              </a:rPr>
              <a:t>1</a:t>
            </a:r>
            <a:r>
              <a:rPr lang="zh-TW" altLang="zh-TW" smtClean="0">
                <a:solidFill>
                  <a:schemeClr val="bg1"/>
                </a:solidFill>
                <a:effectLst>
                  <a:outerShdw blurRad="38100" dist="38100" dir="2700000" algn="tl">
                    <a:srgbClr val="000000">
                      <a:alpha val="43137"/>
                    </a:srgbClr>
                  </a:outerShdw>
                </a:effectLst>
              </a:rPr>
              <a:t>日起刪除）</a:t>
            </a:r>
          </a:p>
          <a:p>
            <a:r>
              <a:rPr lang="zh-TW" altLang="zh-TW" smtClean="0">
                <a:solidFill>
                  <a:schemeClr val="bg1"/>
                </a:solidFill>
                <a:effectLst>
                  <a:outerShdw blurRad="38100" dist="38100" dir="2700000" algn="tl">
                    <a:srgbClr val="000000">
                      <a:alpha val="43137"/>
                    </a:srgbClr>
                  </a:outerShdw>
                </a:effectLst>
              </a:rPr>
              <a:t>硫肽黴素</a:t>
            </a:r>
            <a:r>
              <a:rPr lang="zh-TW" altLang="en-US" smtClean="0">
                <a:solidFill>
                  <a:schemeClr val="bg1"/>
                </a:solidFill>
                <a:effectLst>
                  <a:outerShdw blurRad="38100" dist="38100" dir="2700000" algn="tl">
                    <a:srgbClr val="000000">
                      <a:alpha val="43137"/>
                    </a:srgbClr>
                  </a:outerShdw>
                </a:effectLst>
              </a:rPr>
              <a:t> </a:t>
            </a:r>
            <a:r>
              <a:rPr lang="en-US" altLang="zh-TW" smtClean="0">
                <a:solidFill>
                  <a:schemeClr val="bg1"/>
                </a:solidFill>
                <a:effectLst>
                  <a:outerShdw blurRad="38100" dist="38100" dir="2700000" algn="tl">
                    <a:srgbClr val="000000">
                      <a:alpha val="43137"/>
                    </a:srgbClr>
                  </a:outerShdw>
                </a:effectLst>
              </a:rPr>
              <a:t>thiopeptin</a:t>
            </a:r>
            <a:r>
              <a:rPr lang="zh-TW" altLang="zh-TW" smtClean="0">
                <a:solidFill>
                  <a:schemeClr val="bg1"/>
                </a:solidFill>
                <a:effectLst>
                  <a:outerShdw blurRad="38100" dist="38100" dir="2700000" algn="tl">
                    <a:srgbClr val="000000">
                      <a:alpha val="43137"/>
                    </a:srgbClr>
                  </a:outerShdw>
                </a:effectLst>
              </a:rPr>
              <a:t>（自中華民國</a:t>
            </a:r>
            <a:r>
              <a:rPr lang="en-US" altLang="zh-TW" smtClean="0">
                <a:solidFill>
                  <a:schemeClr val="bg1"/>
                </a:solidFill>
                <a:effectLst>
                  <a:outerShdw blurRad="38100" dist="38100" dir="2700000" algn="tl">
                    <a:srgbClr val="000000">
                      <a:alpha val="43137"/>
                    </a:srgbClr>
                  </a:outerShdw>
                </a:effectLst>
              </a:rPr>
              <a:t>94</a:t>
            </a:r>
            <a:r>
              <a:rPr lang="zh-TW" altLang="zh-TW" smtClean="0">
                <a:solidFill>
                  <a:schemeClr val="bg1"/>
                </a:solidFill>
                <a:effectLst>
                  <a:outerShdw blurRad="38100" dist="38100" dir="2700000" algn="tl">
                    <a:srgbClr val="000000">
                      <a:alpha val="43137"/>
                    </a:srgbClr>
                  </a:outerShdw>
                </a:effectLst>
              </a:rPr>
              <a:t>年</a:t>
            </a:r>
            <a:r>
              <a:rPr lang="en-US" altLang="zh-TW" smtClean="0">
                <a:solidFill>
                  <a:schemeClr val="bg1"/>
                </a:solidFill>
                <a:effectLst>
                  <a:outerShdw blurRad="38100" dist="38100" dir="2700000" algn="tl">
                    <a:srgbClr val="000000">
                      <a:alpha val="43137"/>
                    </a:srgbClr>
                  </a:outerShdw>
                </a:effectLst>
              </a:rPr>
              <a:t>7</a:t>
            </a:r>
            <a:r>
              <a:rPr lang="zh-TW" altLang="zh-TW" smtClean="0">
                <a:solidFill>
                  <a:schemeClr val="bg1"/>
                </a:solidFill>
                <a:effectLst>
                  <a:outerShdw blurRad="38100" dist="38100" dir="2700000" algn="tl">
                    <a:srgbClr val="000000">
                      <a:alpha val="43137"/>
                    </a:srgbClr>
                  </a:outerShdw>
                </a:effectLst>
              </a:rPr>
              <a:t>月</a:t>
            </a:r>
            <a:r>
              <a:rPr lang="en-US" altLang="zh-TW" smtClean="0">
                <a:solidFill>
                  <a:schemeClr val="bg1"/>
                </a:solidFill>
                <a:effectLst>
                  <a:outerShdw blurRad="38100" dist="38100" dir="2700000" algn="tl">
                    <a:srgbClr val="000000">
                      <a:alpha val="43137"/>
                    </a:srgbClr>
                  </a:outerShdw>
                </a:effectLst>
              </a:rPr>
              <a:t>1</a:t>
            </a:r>
            <a:r>
              <a:rPr lang="zh-TW" altLang="zh-TW" smtClean="0">
                <a:solidFill>
                  <a:schemeClr val="bg1"/>
                </a:solidFill>
                <a:effectLst>
                  <a:outerShdw blurRad="38100" dist="38100" dir="2700000" algn="tl">
                    <a:srgbClr val="000000">
                      <a:alpha val="43137"/>
                    </a:srgbClr>
                  </a:outerShdw>
                </a:effectLst>
              </a:rPr>
              <a:t>日起刪除）</a:t>
            </a:r>
          </a:p>
          <a:p>
            <a:r>
              <a:rPr lang="zh-TW" altLang="zh-TW" smtClean="0">
                <a:solidFill>
                  <a:schemeClr val="bg1"/>
                </a:solidFill>
                <a:effectLst>
                  <a:outerShdw blurRad="38100" dist="38100" dir="2700000" algn="tl">
                    <a:srgbClr val="000000">
                      <a:alpha val="43137"/>
                    </a:srgbClr>
                  </a:outerShdw>
                </a:effectLst>
              </a:rPr>
              <a:t>純黴素</a:t>
            </a:r>
            <a:r>
              <a:rPr lang="zh-TW" altLang="en-US" smtClean="0">
                <a:solidFill>
                  <a:schemeClr val="bg1"/>
                </a:solidFill>
                <a:effectLst>
                  <a:outerShdw blurRad="38100" dist="38100" dir="2700000" algn="tl">
                    <a:srgbClr val="000000">
                      <a:alpha val="43137"/>
                    </a:srgbClr>
                  </a:outerShdw>
                </a:effectLst>
              </a:rPr>
              <a:t> </a:t>
            </a:r>
            <a:r>
              <a:rPr lang="en-US" altLang="zh-TW" smtClean="0">
                <a:solidFill>
                  <a:schemeClr val="bg1"/>
                </a:solidFill>
                <a:effectLst>
                  <a:outerShdw blurRad="38100" dist="38100" dir="2700000" algn="tl">
                    <a:srgbClr val="000000">
                      <a:alpha val="43137"/>
                    </a:srgbClr>
                  </a:outerShdw>
                </a:effectLst>
              </a:rPr>
              <a:t>virginiamycin</a:t>
            </a:r>
            <a:r>
              <a:rPr lang="zh-TW" altLang="zh-TW" smtClean="0">
                <a:solidFill>
                  <a:schemeClr val="bg1"/>
                </a:solidFill>
                <a:effectLst>
                  <a:outerShdw blurRad="38100" dist="38100" dir="2700000" algn="tl">
                    <a:srgbClr val="000000">
                      <a:alpha val="43137"/>
                    </a:srgbClr>
                  </a:outerShdw>
                </a:effectLst>
              </a:rPr>
              <a:t>（自中華民國</a:t>
            </a:r>
            <a:r>
              <a:rPr lang="en-US" altLang="zh-TW" smtClean="0">
                <a:solidFill>
                  <a:schemeClr val="bg1"/>
                </a:solidFill>
                <a:effectLst>
                  <a:outerShdw blurRad="38100" dist="38100" dir="2700000" algn="tl">
                    <a:srgbClr val="000000">
                      <a:alpha val="43137"/>
                    </a:srgbClr>
                  </a:outerShdw>
                </a:effectLst>
              </a:rPr>
              <a:t>95</a:t>
            </a:r>
            <a:r>
              <a:rPr lang="zh-TW" altLang="zh-TW" smtClean="0">
                <a:solidFill>
                  <a:schemeClr val="bg1"/>
                </a:solidFill>
                <a:effectLst>
                  <a:outerShdw blurRad="38100" dist="38100" dir="2700000" algn="tl">
                    <a:srgbClr val="000000">
                      <a:alpha val="43137"/>
                    </a:srgbClr>
                  </a:outerShdw>
                </a:effectLst>
              </a:rPr>
              <a:t>年</a:t>
            </a:r>
            <a:r>
              <a:rPr lang="en-US" altLang="zh-TW" smtClean="0">
                <a:solidFill>
                  <a:schemeClr val="bg1"/>
                </a:solidFill>
                <a:effectLst>
                  <a:outerShdw blurRad="38100" dist="38100" dir="2700000" algn="tl">
                    <a:srgbClr val="000000">
                      <a:alpha val="43137"/>
                    </a:srgbClr>
                  </a:outerShdw>
                </a:effectLst>
              </a:rPr>
              <a:t>1</a:t>
            </a:r>
            <a:r>
              <a:rPr lang="zh-TW" altLang="zh-TW" smtClean="0">
                <a:solidFill>
                  <a:schemeClr val="bg1"/>
                </a:solidFill>
                <a:effectLst>
                  <a:outerShdw blurRad="38100" dist="38100" dir="2700000" algn="tl">
                    <a:srgbClr val="000000">
                      <a:alpha val="43137"/>
                    </a:srgbClr>
                  </a:outerShdw>
                </a:effectLst>
              </a:rPr>
              <a:t>月</a:t>
            </a:r>
            <a:r>
              <a:rPr lang="en-US" altLang="zh-TW" smtClean="0">
                <a:solidFill>
                  <a:schemeClr val="bg1"/>
                </a:solidFill>
                <a:effectLst>
                  <a:outerShdw blurRad="38100" dist="38100" dir="2700000" algn="tl">
                    <a:srgbClr val="000000">
                      <a:alpha val="43137"/>
                    </a:srgbClr>
                  </a:outerShdw>
                </a:effectLst>
              </a:rPr>
              <a:t>1</a:t>
            </a:r>
            <a:r>
              <a:rPr lang="zh-TW" altLang="zh-TW" smtClean="0">
                <a:solidFill>
                  <a:schemeClr val="bg1"/>
                </a:solidFill>
                <a:effectLst>
                  <a:outerShdw blurRad="38100" dist="38100" dir="2700000" algn="tl">
                    <a:srgbClr val="000000">
                      <a:alpha val="43137"/>
                    </a:srgbClr>
                  </a:outerShdw>
                </a:effectLst>
              </a:rPr>
              <a:t>日起刪除）</a:t>
            </a:r>
            <a:endParaRPr lang="zh-TW" altLang="zh-TW" dirty="0">
              <a:solidFill>
                <a:schemeClr val="bg1"/>
              </a:solidFill>
              <a:effectLst>
                <a:outerShdw blurRad="38100" dist="38100" dir="2700000" algn="tl">
                  <a:srgbClr val="000000">
                    <a:alpha val="43137"/>
                  </a:srgbClr>
                </a:outerShdw>
              </a:effectLst>
            </a:endParaRPr>
          </a:p>
        </p:txBody>
      </p:sp>
      <p:sp>
        <p:nvSpPr>
          <p:cNvPr id="627715" name="Rectangle 3"/>
          <p:cNvSpPr>
            <a:spLocks noChangeArrowheads="1"/>
          </p:cNvSpPr>
          <p:nvPr/>
        </p:nvSpPr>
        <p:spPr bwMode="auto">
          <a:xfrm>
            <a:off x="611559" y="31324"/>
            <a:ext cx="8086015" cy="8773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defRPr sz="4000" b="1">
                <a:solidFill>
                  <a:srgbClr val="FFFF00"/>
                </a:solidFill>
                <a:effectLst>
                  <a:outerShdw blurRad="38100" dist="38100" dir="2700000" algn="tl">
                    <a:srgbClr val="000000"/>
                  </a:outerShdw>
                </a:effectLst>
                <a:latin typeface="Arial" panose="020B0604020202020204" pitchFamily="34" charset="0"/>
                <a:ea typeface="標楷體" panose="03000509000000000000" pitchFamily="65" charset="-120"/>
              </a:defRPr>
            </a:lvl1pPr>
            <a:lvl2pPr>
              <a:defRPr sz="4000" b="1">
                <a:solidFill>
                  <a:srgbClr val="FFFF00"/>
                </a:solidFill>
                <a:effectLst>
                  <a:outerShdw blurRad="38100" dist="38100" dir="2700000" algn="tl">
                    <a:srgbClr val="000000"/>
                  </a:outerShdw>
                </a:effectLst>
                <a:latin typeface="Arial" panose="020B0604020202020204" pitchFamily="34" charset="0"/>
                <a:ea typeface="標楷體" panose="03000509000000000000" pitchFamily="65" charset="-120"/>
              </a:defRPr>
            </a:lvl2pPr>
            <a:lvl3pPr>
              <a:defRPr sz="4000" b="1">
                <a:solidFill>
                  <a:srgbClr val="FFFF00"/>
                </a:solidFill>
                <a:effectLst>
                  <a:outerShdw blurRad="38100" dist="38100" dir="2700000" algn="tl">
                    <a:srgbClr val="000000"/>
                  </a:outerShdw>
                </a:effectLst>
                <a:latin typeface="Arial" panose="020B0604020202020204" pitchFamily="34" charset="0"/>
                <a:ea typeface="標楷體" panose="03000509000000000000" pitchFamily="65" charset="-120"/>
              </a:defRPr>
            </a:lvl3pPr>
            <a:lvl4pPr>
              <a:defRPr sz="4000" b="1">
                <a:solidFill>
                  <a:srgbClr val="FFFF00"/>
                </a:solidFill>
                <a:effectLst>
                  <a:outerShdw blurRad="38100" dist="38100" dir="2700000" algn="tl">
                    <a:srgbClr val="000000"/>
                  </a:outerShdw>
                </a:effectLst>
                <a:latin typeface="Arial" panose="020B0604020202020204" pitchFamily="34" charset="0"/>
                <a:ea typeface="標楷體" panose="03000509000000000000" pitchFamily="65" charset="-120"/>
              </a:defRPr>
            </a:lvl4pPr>
            <a:lvl5pPr>
              <a:defRPr sz="4000" b="1">
                <a:solidFill>
                  <a:srgbClr val="FFFF00"/>
                </a:solidFill>
                <a:effectLst>
                  <a:outerShdw blurRad="38100" dist="38100" dir="2700000" algn="tl">
                    <a:srgbClr val="000000"/>
                  </a:outerShdw>
                </a:effectLst>
                <a:latin typeface="Arial" panose="020B0604020202020204" pitchFamily="34" charset="0"/>
                <a:ea typeface="標楷體" panose="03000509000000000000" pitchFamily="65" charset="-120"/>
              </a:defRPr>
            </a:lvl5pPr>
            <a:lvl6pPr marL="457200" eaLnBrk="0" fontAlgn="base" hangingPunct="0">
              <a:spcBef>
                <a:spcPct val="0"/>
              </a:spcBef>
              <a:spcAft>
                <a:spcPct val="0"/>
              </a:spcAft>
              <a:defRPr sz="4000" b="1">
                <a:solidFill>
                  <a:srgbClr val="FFFF00"/>
                </a:solidFill>
                <a:effectLst>
                  <a:outerShdw blurRad="38100" dist="38100" dir="2700000" algn="tl">
                    <a:srgbClr val="000000"/>
                  </a:outerShdw>
                </a:effectLst>
                <a:latin typeface="Arial" panose="020B0604020202020204" pitchFamily="34" charset="0"/>
                <a:ea typeface="標楷體" panose="03000509000000000000" pitchFamily="65" charset="-120"/>
              </a:defRPr>
            </a:lvl6pPr>
            <a:lvl7pPr marL="914400" eaLnBrk="0" fontAlgn="base" hangingPunct="0">
              <a:spcBef>
                <a:spcPct val="0"/>
              </a:spcBef>
              <a:spcAft>
                <a:spcPct val="0"/>
              </a:spcAft>
              <a:defRPr sz="4000" b="1">
                <a:solidFill>
                  <a:srgbClr val="FFFF00"/>
                </a:solidFill>
                <a:effectLst>
                  <a:outerShdw blurRad="38100" dist="38100" dir="2700000" algn="tl">
                    <a:srgbClr val="000000"/>
                  </a:outerShdw>
                </a:effectLst>
                <a:latin typeface="Arial" panose="020B0604020202020204" pitchFamily="34" charset="0"/>
                <a:ea typeface="標楷體" panose="03000509000000000000" pitchFamily="65" charset="-120"/>
              </a:defRPr>
            </a:lvl7pPr>
            <a:lvl8pPr marL="1371600" eaLnBrk="0" fontAlgn="base" hangingPunct="0">
              <a:spcBef>
                <a:spcPct val="0"/>
              </a:spcBef>
              <a:spcAft>
                <a:spcPct val="0"/>
              </a:spcAft>
              <a:defRPr sz="4000" b="1">
                <a:solidFill>
                  <a:srgbClr val="FFFF00"/>
                </a:solidFill>
                <a:effectLst>
                  <a:outerShdw blurRad="38100" dist="38100" dir="2700000" algn="tl">
                    <a:srgbClr val="000000"/>
                  </a:outerShdw>
                </a:effectLst>
                <a:latin typeface="Arial" panose="020B0604020202020204" pitchFamily="34" charset="0"/>
                <a:ea typeface="標楷體" panose="03000509000000000000" pitchFamily="65" charset="-120"/>
              </a:defRPr>
            </a:lvl8pPr>
            <a:lvl9pPr marL="1828800" eaLnBrk="0" fontAlgn="base" hangingPunct="0">
              <a:spcBef>
                <a:spcPct val="0"/>
              </a:spcBef>
              <a:spcAft>
                <a:spcPct val="0"/>
              </a:spcAft>
              <a:defRPr sz="4000" b="1">
                <a:solidFill>
                  <a:srgbClr val="FFFF00"/>
                </a:solidFill>
                <a:effectLst>
                  <a:outerShdw blurRad="38100" dist="38100" dir="2700000" algn="tl">
                    <a:srgbClr val="000000"/>
                  </a:outerShdw>
                </a:effectLst>
                <a:latin typeface="Arial" panose="020B0604020202020204" pitchFamily="34" charset="0"/>
                <a:ea typeface="標楷體" panose="03000509000000000000" pitchFamily="65" charset="-120"/>
              </a:defRPr>
            </a:lvl9pPr>
          </a:lstStyle>
          <a:p>
            <a:pPr>
              <a:defRPr/>
            </a:pPr>
            <a:r>
              <a:rPr lang="zh-TW" altLang="en-US" sz="3600" dirty="0" smtClean="0"/>
              <a:t>近年被排除的藥物</a:t>
            </a:r>
            <a:r>
              <a:rPr lang="zh-TW" altLang="en-US" sz="3600" dirty="0"/>
              <a:t>飼料</a:t>
            </a:r>
            <a:r>
              <a:rPr lang="zh-TW" altLang="en-US" sz="3600" dirty="0" smtClean="0"/>
              <a:t>添加物</a:t>
            </a:r>
            <a:endParaRPr lang="zh-TW" altLang="en-US" sz="3200" dirty="0" smtClean="0">
              <a:solidFill>
                <a:schemeClr val="bg1"/>
              </a:solidFill>
            </a:endParaRPr>
          </a:p>
        </p:txBody>
      </p:sp>
      <p:sp>
        <p:nvSpPr>
          <p:cNvPr id="2" name="矩形 1"/>
          <p:cNvSpPr/>
          <p:nvPr/>
        </p:nvSpPr>
        <p:spPr>
          <a:xfrm>
            <a:off x="971600" y="6527647"/>
            <a:ext cx="7344816" cy="153888"/>
          </a:xfrm>
          <a:prstGeom prst="rect">
            <a:avLst/>
          </a:prstGeom>
        </p:spPr>
        <p:txBody>
          <a:bodyPr wrap="square">
            <a:spAutoFit/>
          </a:bodyPr>
          <a:lstStyle/>
          <a:p>
            <a:r>
              <a:rPr lang="zh-TW" altLang="en-US" sz="400" dirty="0">
                <a:solidFill>
                  <a:srgbClr val="66FF33"/>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http://www.google.com.tw/url?sa=t&amp;rct=j&amp;q=&amp;esrc=s&amp;source=web&amp;cd=1&amp;cad=rja&amp;uact=8&amp;ved=0CB0QFjAAahUKEwic9u-m3YfIAhWBuJQKHWW3Amw&amp;url=http%3A%2F%2Famdrug.baphiq.gov.tw%2FAnimal%2FFileDownload.ashx%3Ffn%3D633960342601995000.doc&amp;usg=AFQjCNGgmSElKsw8KrfEh5wMUIzRrF50cg</a:t>
            </a:r>
          </a:p>
        </p:txBody>
      </p:sp>
    </p:spTree>
    <p:extLst>
      <p:ext uri="{BB962C8B-B14F-4D97-AF65-F5344CB8AC3E}">
        <p14:creationId xmlns:p14="http://schemas.microsoft.com/office/powerpoint/2010/main" val="249084938"/>
      </p:ext>
    </p:extLst>
  </p:cSld>
  <p:clrMapOvr>
    <a:masterClrMapping/>
  </p:clrMapOvr>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7714" name="Rectangle 2"/>
          <p:cNvSpPr>
            <a:spLocks noGrp="1" noChangeArrowheads="1"/>
          </p:cNvSpPr>
          <p:nvPr>
            <p:ph type="body" idx="1"/>
          </p:nvPr>
        </p:nvSpPr>
        <p:spPr>
          <a:xfrm>
            <a:off x="417175" y="1271881"/>
            <a:ext cx="8424862" cy="5111750"/>
          </a:xfrm>
        </p:spPr>
        <p:txBody>
          <a:bodyPr/>
          <a:lstStyle/>
          <a:p>
            <a:r>
              <a:rPr lang="zh-TW" altLang="en-US" sz="2600" dirty="0" smtClean="0"/>
              <a:t>抗</a:t>
            </a:r>
            <a:r>
              <a:rPr lang="zh-TW" altLang="en-US" sz="2600" dirty="0"/>
              <a:t>菌劑類</a:t>
            </a:r>
            <a:r>
              <a:rPr lang="zh-TW" altLang="en-US" sz="2600" dirty="0" smtClean="0"/>
              <a:t>：</a:t>
            </a:r>
            <a:r>
              <a:rPr lang="zh-TW" altLang="en-US" sz="2600" dirty="0" smtClean="0">
                <a:solidFill>
                  <a:schemeClr val="bg1"/>
                </a:solidFill>
              </a:rPr>
              <a:t>安痢黴素</a:t>
            </a:r>
            <a:r>
              <a:rPr lang="en-US" altLang="zh-TW" sz="2600" dirty="0" err="1" smtClean="0">
                <a:solidFill>
                  <a:schemeClr val="bg1"/>
                </a:solidFill>
              </a:rPr>
              <a:t>apramycin</a:t>
            </a:r>
            <a:r>
              <a:rPr lang="zh-TW" altLang="en-US" sz="2600" dirty="0" smtClean="0">
                <a:solidFill>
                  <a:schemeClr val="bg1"/>
                </a:solidFill>
              </a:rPr>
              <a:t>、阿美拉黴素</a:t>
            </a:r>
            <a:r>
              <a:rPr lang="en-US" altLang="zh-TW" sz="2600" dirty="0" err="1" smtClean="0">
                <a:solidFill>
                  <a:schemeClr val="bg1"/>
                </a:solidFill>
              </a:rPr>
              <a:t>avilamycin</a:t>
            </a:r>
            <a:r>
              <a:rPr lang="zh-TW" altLang="en-US" sz="2600" dirty="0" smtClean="0">
                <a:solidFill>
                  <a:schemeClr val="bg1"/>
                </a:solidFill>
              </a:rPr>
              <a:t>、培可黴素</a:t>
            </a:r>
            <a:r>
              <a:rPr lang="en-US" altLang="zh-TW" sz="2600" dirty="0" err="1" smtClean="0">
                <a:solidFill>
                  <a:schemeClr val="bg1"/>
                </a:solidFill>
              </a:rPr>
              <a:t>bicozamycin</a:t>
            </a:r>
            <a:r>
              <a:rPr lang="zh-TW" altLang="en-US" sz="2600" dirty="0" smtClean="0">
                <a:solidFill>
                  <a:schemeClr val="bg1"/>
                </a:solidFill>
              </a:rPr>
              <a:t>、恩黴素</a:t>
            </a:r>
            <a:r>
              <a:rPr lang="en-US" altLang="zh-TW" sz="2600" dirty="0" err="1" smtClean="0">
                <a:solidFill>
                  <a:schemeClr val="bg1"/>
                </a:solidFill>
              </a:rPr>
              <a:t>enramycin</a:t>
            </a:r>
            <a:r>
              <a:rPr lang="zh-TW" altLang="en-US" sz="2600" dirty="0" smtClean="0">
                <a:solidFill>
                  <a:schemeClr val="bg1"/>
                </a:solidFill>
              </a:rPr>
              <a:t>、富樂黴素</a:t>
            </a:r>
            <a:r>
              <a:rPr lang="en-US" altLang="zh-TW" sz="2600" dirty="0" err="1" smtClean="0">
                <a:solidFill>
                  <a:schemeClr val="bg1"/>
                </a:solidFill>
              </a:rPr>
              <a:t>flavomycin</a:t>
            </a:r>
            <a:r>
              <a:rPr lang="zh-TW" altLang="en-US" sz="2600" dirty="0" smtClean="0">
                <a:solidFill>
                  <a:schemeClr val="bg1"/>
                </a:solidFill>
              </a:rPr>
              <a:t>（</a:t>
            </a:r>
            <a:r>
              <a:rPr lang="en-US" altLang="zh-TW" sz="2600" dirty="0" smtClean="0">
                <a:solidFill>
                  <a:schemeClr val="bg1"/>
                </a:solidFill>
              </a:rPr>
              <a:t>bambermycin</a:t>
            </a:r>
            <a:r>
              <a:rPr lang="zh-TW" altLang="en-US" sz="2600" dirty="0" smtClean="0">
                <a:solidFill>
                  <a:schemeClr val="bg1"/>
                </a:solidFill>
              </a:rPr>
              <a:t>） 、六肽黴素</a:t>
            </a:r>
            <a:r>
              <a:rPr lang="en-US" altLang="zh-TW" sz="2600" dirty="0" err="1" smtClean="0">
                <a:solidFill>
                  <a:schemeClr val="bg1"/>
                </a:solidFill>
              </a:rPr>
              <a:t>nosiheptide</a:t>
            </a:r>
            <a:r>
              <a:rPr lang="zh-TW" altLang="en-US" sz="2600" dirty="0" smtClean="0">
                <a:solidFill>
                  <a:schemeClr val="bg1"/>
                </a:solidFill>
              </a:rPr>
              <a:t>、</a:t>
            </a:r>
            <a:r>
              <a:rPr lang="zh-TW" altLang="en-US" sz="2600" b="1" dirty="0" smtClean="0"/>
              <a:t>磺胺二甲嘧啶</a:t>
            </a:r>
            <a:r>
              <a:rPr lang="en-US" altLang="zh-TW" sz="2600" b="1" dirty="0" smtClean="0"/>
              <a:t>sulfamethazine</a:t>
            </a:r>
            <a:r>
              <a:rPr lang="zh-TW" altLang="en-US" sz="2600" dirty="0" smtClean="0">
                <a:solidFill>
                  <a:schemeClr val="bg1"/>
                </a:solidFill>
              </a:rPr>
              <a:t>、泰妙素</a:t>
            </a:r>
            <a:r>
              <a:rPr lang="en-US" altLang="zh-TW" sz="2600" dirty="0" err="1" smtClean="0">
                <a:solidFill>
                  <a:schemeClr val="bg1"/>
                </a:solidFill>
              </a:rPr>
              <a:t>tiamulin</a:t>
            </a:r>
            <a:r>
              <a:rPr lang="zh-TW" altLang="en-US" sz="2600" dirty="0" smtClean="0">
                <a:solidFill>
                  <a:schemeClr val="bg1"/>
                </a:solidFill>
              </a:rPr>
              <a:t>、泰黴素</a:t>
            </a:r>
            <a:r>
              <a:rPr lang="en-US" altLang="zh-TW" sz="2600" dirty="0" err="1" smtClean="0">
                <a:solidFill>
                  <a:schemeClr val="bg1"/>
                </a:solidFill>
              </a:rPr>
              <a:t>tylosin</a:t>
            </a:r>
            <a:endParaRPr lang="en-US" altLang="zh-TW" sz="2600" dirty="0" smtClean="0">
              <a:solidFill>
                <a:schemeClr val="bg1"/>
              </a:solidFill>
            </a:endParaRPr>
          </a:p>
          <a:p>
            <a:r>
              <a:rPr lang="zh-TW" altLang="zh-TW" sz="2600" dirty="0">
                <a:effectLst/>
              </a:rPr>
              <a:t>抗寄生蟲劑類：</a:t>
            </a:r>
            <a:r>
              <a:rPr lang="zh-TW" altLang="zh-TW" sz="2600" dirty="0">
                <a:solidFill>
                  <a:schemeClr val="bg1"/>
                </a:solidFill>
                <a:effectLst/>
              </a:rPr>
              <a:t>安保寧</a:t>
            </a:r>
            <a:r>
              <a:rPr lang="en-US" altLang="zh-TW" sz="2600" dirty="0" err="1">
                <a:solidFill>
                  <a:schemeClr val="bg1"/>
                </a:solidFill>
                <a:effectLst/>
              </a:rPr>
              <a:t>amprolium</a:t>
            </a:r>
            <a:r>
              <a:rPr lang="zh-TW" altLang="zh-TW" sz="2600" dirty="0">
                <a:solidFill>
                  <a:schemeClr val="bg1"/>
                </a:solidFill>
                <a:effectLst/>
              </a:rPr>
              <a:t>、氯吡啶</a:t>
            </a:r>
            <a:r>
              <a:rPr lang="en-US" altLang="zh-TW" sz="2600" dirty="0" err="1">
                <a:solidFill>
                  <a:schemeClr val="bg1"/>
                </a:solidFill>
                <a:effectLst/>
              </a:rPr>
              <a:t>clopidol</a:t>
            </a:r>
            <a:r>
              <a:rPr lang="zh-TW" altLang="zh-TW" sz="2600" dirty="0">
                <a:solidFill>
                  <a:schemeClr val="bg1"/>
                </a:solidFill>
                <a:effectLst/>
              </a:rPr>
              <a:t>、賽滅淨</a:t>
            </a:r>
            <a:r>
              <a:rPr lang="en-US" altLang="zh-TW" sz="2600" dirty="0" err="1">
                <a:solidFill>
                  <a:schemeClr val="bg1"/>
                </a:solidFill>
                <a:effectLst/>
              </a:rPr>
              <a:t>cyromazine</a:t>
            </a:r>
            <a:r>
              <a:rPr lang="zh-TW" altLang="zh-TW" sz="2600" dirty="0">
                <a:solidFill>
                  <a:schemeClr val="bg1"/>
                </a:solidFill>
                <a:effectLst/>
              </a:rPr>
              <a:t>、滴克奎諾</a:t>
            </a:r>
            <a:r>
              <a:rPr lang="en-US" altLang="zh-TW" sz="2600" dirty="0" err="1">
                <a:solidFill>
                  <a:schemeClr val="bg1"/>
                </a:solidFill>
                <a:effectLst/>
              </a:rPr>
              <a:t>decoquinate</a:t>
            </a:r>
            <a:r>
              <a:rPr lang="zh-TW" altLang="zh-TW" sz="2600" dirty="0">
                <a:solidFill>
                  <a:schemeClr val="bg1"/>
                </a:solidFill>
                <a:effectLst/>
              </a:rPr>
              <a:t>、戴克拉爾</a:t>
            </a:r>
            <a:r>
              <a:rPr lang="en-US" altLang="zh-TW" sz="2600" dirty="0" err="1">
                <a:solidFill>
                  <a:schemeClr val="bg1"/>
                </a:solidFill>
                <a:effectLst/>
              </a:rPr>
              <a:t>diclazuril</a:t>
            </a:r>
            <a:r>
              <a:rPr lang="zh-TW" altLang="zh-TW" sz="2600" dirty="0">
                <a:solidFill>
                  <a:schemeClr val="bg1"/>
                </a:solidFill>
                <a:effectLst/>
              </a:rPr>
              <a:t>、衣索巴</a:t>
            </a:r>
            <a:r>
              <a:rPr lang="en-US" altLang="zh-TW" sz="2600" dirty="0" err="1">
                <a:solidFill>
                  <a:schemeClr val="bg1"/>
                </a:solidFill>
                <a:effectLst/>
              </a:rPr>
              <a:t>ethopabate</a:t>
            </a:r>
            <a:r>
              <a:rPr lang="zh-TW" altLang="zh-TW" sz="2600" dirty="0">
                <a:solidFill>
                  <a:schemeClr val="bg1"/>
                </a:solidFill>
                <a:effectLst/>
              </a:rPr>
              <a:t>、拉薩羅</a:t>
            </a:r>
            <a:r>
              <a:rPr lang="en-US" altLang="zh-TW" sz="2600" dirty="0" err="1">
                <a:solidFill>
                  <a:schemeClr val="bg1"/>
                </a:solidFill>
                <a:effectLst/>
              </a:rPr>
              <a:t>lasalocid</a:t>
            </a:r>
            <a:r>
              <a:rPr lang="zh-TW" altLang="zh-TW" sz="2600" dirty="0">
                <a:solidFill>
                  <a:schemeClr val="bg1"/>
                </a:solidFill>
                <a:effectLst/>
              </a:rPr>
              <a:t>、馬杜拉黴素</a:t>
            </a:r>
            <a:r>
              <a:rPr lang="en-US" altLang="zh-TW" sz="2600" dirty="0" err="1">
                <a:solidFill>
                  <a:schemeClr val="bg1"/>
                </a:solidFill>
                <a:effectLst/>
              </a:rPr>
              <a:t>maduramicin</a:t>
            </a:r>
            <a:r>
              <a:rPr lang="zh-TW" altLang="zh-TW" sz="2600" dirty="0">
                <a:solidFill>
                  <a:schemeClr val="bg1"/>
                </a:solidFill>
                <a:effectLst/>
              </a:rPr>
              <a:t>、孟寧素</a:t>
            </a:r>
            <a:r>
              <a:rPr lang="en-US" altLang="zh-TW" sz="2600" dirty="0" err="1">
                <a:solidFill>
                  <a:schemeClr val="bg1"/>
                </a:solidFill>
                <a:effectLst/>
              </a:rPr>
              <a:t>monensin</a:t>
            </a:r>
            <a:r>
              <a:rPr lang="zh-TW" altLang="zh-TW" sz="2600" dirty="0">
                <a:solidFill>
                  <a:schemeClr val="bg1"/>
                </a:solidFill>
                <a:effectLst/>
              </a:rPr>
              <a:t>、那寧素</a:t>
            </a:r>
            <a:r>
              <a:rPr lang="en-US" altLang="zh-TW" sz="2600" dirty="0" err="1">
                <a:solidFill>
                  <a:schemeClr val="bg1"/>
                </a:solidFill>
                <a:effectLst/>
              </a:rPr>
              <a:t>narasin</a:t>
            </a:r>
            <a:r>
              <a:rPr lang="zh-TW" altLang="zh-TW" sz="2600" dirty="0">
                <a:solidFill>
                  <a:schemeClr val="bg1"/>
                </a:solidFill>
                <a:effectLst/>
              </a:rPr>
              <a:t>、乃卡巴精</a:t>
            </a:r>
            <a:r>
              <a:rPr lang="en-US" altLang="zh-TW" sz="2600" dirty="0" err="1">
                <a:solidFill>
                  <a:schemeClr val="bg1"/>
                </a:solidFill>
                <a:effectLst/>
              </a:rPr>
              <a:t>nicarbazin</a:t>
            </a:r>
            <a:r>
              <a:rPr lang="zh-TW" altLang="zh-TW" sz="2600" dirty="0">
                <a:solidFill>
                  <a:schemeClr val="bg1"/>
                </a:solidFill>
                <a:effectLst/>
              </a:rPr>
              <a:t>、歐美德普</a:t>
            </a:r>
            <a:r>
              <a:rPr lang="en-US" altLang="zh-TW" sz="2600" dirty="0" err="1">
                <a:solidFill>
                  <a:schemeClr val="bg1"/>
                </a:solidFill>
                <a:effectLst/>
              </a:rPr>
              <a:t>ormethoprim</a:t>
            </a:r>
            <a:r>
              <a:rPr lang="zh-TW" altLang="zh-TW" sz="2600" dirty="0">
                <a:solidFill>
                  <a:schemeClr val="bg1"/>
                </a:solidFill>
                <a:effectLst/>
              </a:rPr>
              <a:t>、沙利黴素</a:t>
            </a:r>
            <a:r>
              <a:rPr lang="en-US" altLang="zh-TW" sz="2600" dirty="0" err="1">
                <a:solidFill>
                  <a:schemeClr val="bg1"/>
                </a:solidFill>
                <a:effectLst/>
              </a:rPr>
              <a:t>salinomycin</a:t>
            </a:r>
            <a:r>
              <a:rPr lang="zh-TW" altLang="zh-TW" sz="2600" dirty="0">
                <a:solidFill>
                  <a:schemeClr val="bg1"/>
                </a:solidFill>
                <a:effectLst/>
              </a:rPr>
              <a:t>、仙杜拉素、</a:t>
            </a:r>
            <a:r>
              <a:rPr lang="en-US" altLang="zh-TW" sz="2600" dirty="0" err="1">
                <a:solidFill>
                  <a:schemeClr val="bg1"/>
                </a:solidFill>
                <a:effectLst/>
              </a:rPr>
              <a:t>semduramicin</a:t>
            </a:r>
            <a:r>
              <a:rPr lang="zh-TW" altLang="zh-TW" sz="2600" dirty="0">
                <a:solidFill>
                  <a:schemeClr val="bg1"/>
                </a:solidFill>
                <a:effectLst/>
              </a:rPr>
              <a:t>、磺胺二甲氧嘧啶</a:t>
            </a:r>
            <a:r>
              <a:rPr lang="en-US" altLang="zh-TW" sz="2600" dirty="0" err="1">
                <a:solidFill>
                  <a:schemeClr val="bg1"/>
                </a:solidFill>
                <a:effectLst/>
              </a:rPr>
              <a:t>sulfadimethoxine</a:t>
            </a:r>
            <a:r>
              <a:rPr lang="zh-TW" altLang="zh-TW" sz="2600" dirty="0">
                <a:solidFill>
                  <a:schemeClr val="bg1"/>
                </a:solidFill>
                <a:effectLst/>
              </a:rPr>
              <a:t>、磺胺奎林</a:t>
            </a:r>
            <a:r>
              <a:rPr lang="en-US" altLang="zh-TW" sz="2600" dirty="0" err="1">
                <a:solidFill>
                  <a:schemeClr val="bg1"/>
                </a:solidFill>
                <a:effectLst/>
              </a:rPr>
              <a:t>sulfaquinoxaline</a:t>
            </a:r>
            <a:endParaRPr lang="zh-TW" altLang="zh-TW" sz="2600" dirty="0">
              <a:solidFill>
                <a:schemeClr val="bg1"/>
              </a:solidFill>
              <a:effectLst/>
            </a:endParaRPr>
          </a:p>
          <a:p>
            <a:endParaRPr lang="zh-TW" altLang="en-US" sz="2600" dirty="0" smtClean="0">
              <a:solidFill>
                <a:schemeClr val="bg1"/>
              </a:solidFill>
            </a:endParaRPr>
          </a:p>
        </p:txBody>
      </p:sp>
      <p:sp>
        <p:nvSpPr>
          <p:cNvPr id="627715" name="Rectangle 3"/>
          <p:cNvSpPr>
            <a:spLocks noChangeArrowheads="1"/>
          </p:cNvSpPr>
          <p:nvPr/>
        </p:nvSpPr>
        <p:spPr bwMode="auto">
          <a:xfrm>
            <a:off x="417175" y="31324"/>
            <a:ext cx="8280400" cy="12239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defRPr sz="4000" b="1">
                <a:solidFill>
                  <a:srgbClr val="FFFF00"/>
                </a:solidFill>
                <a:effectLst>
                  <a:outerShdw blurRad="38100" dist="38100" dir="2700000" algn="tl">
                    <a:srgbClr val="000000"/>
                  </a:outerShdw>
                </a:effectLst>
                <a:latin typeface="Arial" panose="020B0604020202020204" pitchFamily="34" charset="0"/>
                <a:ea typeface="標楷體" panose="03000509000000000000" pitchFamily="65" charset="-120"/>
              </a:defRPr>
            </a:lvl1pPr>
            <a:lvl2pPr>
              <a:defRPr sz="4000" b="1">
                <a:solidFill>
                  <a:srgbClr val="FFFF00"/>
                </a:solidFill>
                <a:effectLst>
                  <a:outerShdw blurRad="38100" dist="38100" dir="2700000" algn="tl">
                    <a:srgbClr val="000000"/>
                  </a:outerShdw>
                </a:effectLst>
                <a:latin typeface="Arial" panose="020B0604020202020204" pitchFamily="34" charset="0"/>
                <a:ea typeface="標楷體" panose="03000509000000000000" pitchFamily="65" charset="-120"/>
              </a:defRPr>
            </a:lvl2pPr>
            <a:lvl3pPr>
              <a:defRPr sz="4000" b="1">
                <a:solidFill>
                  <a:srgbClr val="FFFF00"/>
                </a:solidFill>
                <a:effectLst>
                  <a:outerShdw blurRad="38100" dist="38100" dir="2700000" algn="tl">
                    <a:srgbClr val="000000"/>
                  </a:outerShdw>
                </a:effectLst>
                <a:latin typeface="Arial" panose="020B0604020202020204" pitchFamily="34" charset="0"/>
                <a:ea typeface="標楷體" panose="03000509000000000000" pitchFamily="65" charset="-120"/>
              </a:defRPr>
            </a:lvl3pPr>
            <a:lvl4pPr>
              <a:defRPr sz="4000" b="1">
                <a:solidFill>
                  <a:srgbClr val="FFFF00"/>
                </a:solidFill>
                <a:effectLst>
                  <a:outerShdw blurRad="38100" dist="38100" dir="2700000" algn="tl">
                    <a:srgbClr val="000000"/>
                  </a:outerShdw>
                </a:effectLst>
                <a:latin typeface="Arial" panose="020B0604020202020204" pitchFamily="34" charset="0"/>
                <a:ea typeface="標楷體" panose="03000509000000000000" pitchFamily="65" charset="-120"/>
              </a:defRPr>
            </a:lvl4pPr>
            <a:lvl5pPr>
              <a:defRPr sz="4000" b="1">
                <a:solidFill>
                  <a:srgbClr val="FFFF00"/>
                </a:solidFill>
                <a:effectLst>
                  <a:outerShdw blurRad="38100" dist="38100" dir="2700000" algn="tl">
                    <a:srgbClr val="000000"/>
                  </a:outerShdw>
                </a:effectLst>
                <a:latin typeface="Arial" panose="020B0604020202020204" pitchFamily="34" charset="0"/>
                <a:ea typeface="標楷體" panose="03000509000000000000" pitchFamily="65" charset="-120"/>
              </a:defRPr>
            </a:lvl5pPr>
            <a:lvl6pPr marL="457200" eaLnBrk="0" fontAlgn="base" hangingPunct="0">
              <a:spcBef>
                <a:spcPct val="0"/>
              </a:spcBef>
              <a:spcAft>
                <a:spcPct val="0"/>
              </a:spcAft>
              <a:defRPr sz="4000" b="1">
                <a:solidFill>
                  <a:srgbClr val="FFFF00"/>
                </a:solidFill>
                <a:effectLst>
                  <a:outerShdw blurRad="38100" dist="38100" dir="2700000" algn="tl">
                    <a:srgbClr val="000000"/>
                  </a:outerShdw>
                </a:effectLst>
                <a:latin typeface="Arial" panose="020B0604020202020204" pitchFamily="34" charset="0"/>
                <a:ea typeface="標楷體" panose="03000509000000000000" pitchFamily="65" charset="-120"/>
              </a:defRPr>
            </a:lvl6pPr>
            <a:lvl7pPr marL="914400" eaLnBrk="0" fontAlgn="base" hangingPunct="0">
              <a:spcBef>
                <a:spcPct val="0"/>
              </a:spcBef>
              <a:spcAft>
                <a:spcPct val="0"/>
              </a:spcAft>
              <a:defRPr sz="4000" b="1">
                <a:solidFill>
                  <a:srgbClr val="FFFF00"/>
                </a:solidFill>
                <a:effectLst>
                  <a:outerShdw blurRad="38100" dist="38100" dir="2700000" algn="tl">
                    <a:srgbClr val="000000"/>
                  </a:outerShdw>
                </a:effectLst>
                <a:latin typeface="Arial" panose="020B0604020202020204" pitchFamily="34" charset="0"/>
                <a:ea typeface="標楷體" panose="03000509000000000000" pitchFamily="65" charset="-120"/>
              </a:defRPr>
            </a:lvl7pPr>
            <a:lvl8pPr marL="1371600" eaLnBrk="0" fontAlgn="base" hangingPunct="0">
              <a:spcBef>
                <a:spcPct val="0"/>
              </a:spcBef>
              <a:spcAft>
                <a:spcPct val="0"/>
              </a:spcAft>
              <a:defRPr sz="4000" b="1">
                <a:solidFill>
                  <a:srgbClr val="FFFF00"/>
                </a:solidFill>
                <a:effectLst>
                  <a:outerShdw blurRad="38100" dist="38100" dir="2700000" algn="tl">
                    <a:srgbClr val="000000"/>
                  </a:outerShdw>
                </a:effectLst>
                <a:latin typeface="Arial" panose="020B0604020202020204" pitchFamily="34" charset="0"/>
                <a:ea typeface="標楷體" panose="03000509000000000000" pitchFamily="65" charset="-120"/>
              </a:defRPr>
            </a:lvl8pPr>
            <a:lvl9pPr marL="1828800" eaLnBrk="0" fontAlgn="base" hangingPunct="0">
              <a:spcBef>
                <a:spcPct val="0"/>
              </a:spcBef>
              <a:spcAft>
                <a:spcPct val="0"/>
              </a:spcAft>
              <a:defRPr sz="4000" b="1">
                <a:solidFill>
                  <a:srgbClr val="FFFF00"/>
                </a:solidFill>
                <a:effectLst>
                  <a:outerShdw blurRad="38100" dist="38100" dir="2700000" algn="tl">
                    <a:srgbClr val="000000"/>
                  </a:outerShdw>
                </a:effectLst>
                <a:latin typeface="Arial" panose="020B0604020202020204" pitchFamily="34" charset="0"/>
                <a:ea typeface="標楷體" panose="03000509000000000000" pitchFamily="65" charset="-120"/>
              </a:defRPr>
            </a:lvl9pPr>
          </a:lstStyle>
          <a:p>
            <a:pPr>
              <a:defRPr/>
            </a:pPr>
            <a:r>
              <a:rPr lang="zh-TW" altLang="en-US" sz="3200" dirty="0"/>
              <a:t>動物用藥品使用準則第四條附件二含藥物飼料</a:t>
            </a:r>
            <a:r>
              <a:rPr lang="zh-TW" altLang="en-US" sz="3200" dirty="0" smtClean="0"/>
              <a:t>添加物使用</a:t>
            </a:r>
            <a:r>
              <a:rPr lang="zh-TW" altLang="en-US" sz="3200" dirty="0"/>
              <a:t>規範修正</a:t>
            </a:r>
            <a:r>
              <a:rPr lang="zh-TW" altLang="en-US" sz="3200" dirty="0" smtClean="0"/>
              <a:t>規定  </a:t>
            </a:r>
            <a:r>
              <a:rPr lang="en-US" altLang="zh-TW" sz="3200" dirty="0" smtClean="0">
                <a:solidFill>
                  <a:schemeClr val="bg1"/>
                </a:solidFill>
              </a:rPr>
              <a:t>2005</a:t>
            </a:r>
            <a:endParaRPr lang="zh-TW" altLang="en-US" sz="2800" dirty="0" smtClean="0">
              <a:solidFill>
                <a:schemeClr val="bg1"/>
              </a:solidFill>
            </a:endParaRPr>
          </a:p>
        </p:txBody>
      </p:sp>
    </p:spTree>
    <p:extLst>
      <p:ext uri="{BB962C8B-B14F-4D97-AF65-F5344CB8AC3E}">
        <p14:creationId xmlns:p14="http://schemas.microsoft.com/office/powerpoint/2010/main" val="1316616962"/>
      </p:ext>
    </p:extLst>
  </p:cSld>
  <p:clrMapOvr>
    <a:masterClrMapping/>
  </p:clrMapOvr>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8898" name="Rectangle 2"/>
          <p:cNvSpPr>
            <a:spLocks noGrp="1" noChangeArrowheads="1"/>
          </p:cNvSpPr>
          <p:nvPr>
            <p:ph type="title"/>
          </p:nvPr>
        </p:nvSpPr>
        <p:spPr/>
        <p:txBody>
          <a:bodyPr/>
          <a:lstStyle/>
          <a:p>
            <a:pPr eaLnBrk="1" hangingPunct="1">
              <a:defRPr/>
            </a:pPr>
            <a:r>
              <a:rPr lang="en-US" altLang="zh-TW" sz="2800" dirty="0"/>
              <a:t>Use of </a:t>
            </a:r>
            <a:r>
              <a:rPr lang="en-US" altLang="zh-TW" sz="2800" dirty="0" smtClean="0"/>
              <a:t>antimicrobial growth promoters</a:t>
            </a:r>
            <a:r>
              <a:rPr lang="zh-TW" altLang="en-US" sz="2800" dirty="0" smtClean="0"/>
              <a:t> </a:t>
            </a:r>
            <a:r>
              <a:rPr lang="en-US" altLang="zh-TW" sz="2800" dirty="0" smtClean="0"/>
              <a:t>in food animals  </a:t>
            </a:r>
            <a:r>
              <a:rPr lang="en-US" altLang="zh-TW" sz="2400" dirty="0">
                <a:solidFill>
                  <a:schemeClr val="bg1"/>
                </a:solidFill>
              </a:rPr>
              <a:t>Chicken</a:t>
            </a:r>
            <a:r>
              <a:rPr lang="zh-TW" altLang="en-US" sz="2400" dirty="0">
                <a:solidFill>
                  <a:schemeClr val="bg1"/>
                </a:solidFill>
              </a:rPr>
              <a:t>，</a:t>
            </a:r>
            <a:r>
              <a:rPr lang="en-US" altLang="zh-TW" sz="2400" dirty="0">
                <a:solidFill>
                  <a:schemeClr val="bg1"/>
                </a:solidFill>
              </a:rPr>
              <a:t>Taiwan</a:t>
            </a:r>
            <a:r>
              <a:rPr lang="zh-TW" altLang="en-US" sz="2400" dirty="0" smtClean="0">
                <a:solidFill>
                  <a:schemeClr val="bg1"/>
                </a:solidFill>
              </a:rPr>
              <a:t>，</a:t>
            </a:r>
            <a:r>
              <a:rPr lang="en-US" altLang="zh-TW" sz="2400" dirty="0" smtClean="0">
                <a:solidFill>
                  <a:schemeClr val="bg1"/>
                </a:solidFill>
              </a:rPr>
              <a:t>2000-2003</a:t>
            </a:r>
            <a:endParaRPr lang="en-US" altLang="zh-TW" sz="2400" i="1" dirty="0" smtClean="0">
              <a:solidFill>
                <a:schemeClr val="bg1"/>
              </a:solidFill>
            </a:endParaRPr>
          </a:p>
        </p:txBody>
      </p:sp>
      <p:sp>
        <p:nvSpPr>
          <p:cNvPr id="208899" name="Rectangle 3"/>
          <p:cNvSpPr>
            <a:spLocks noGrp="1" noChangeArrowheads="1"/>
          </p:cNvSpPr>
          <p:nvPr>
            <p:ph type="body" idx="1"/>
          </p:nvPr>
        </p:nvSpPr>
        <p:spPr>
          <a:xfrm>
            <a:off x="395535" y="1275792"/>
            <a:ext cx="8568952" cy="576064"/>
          </a:xfrm>
        </p:spPr>
        <p:txBody>
          <a:bodyPr/>
          <a:lstStyle/>
          <a:p>
            <a:r>
              <a:rPr lang="en-US" altLang="zh-TW" b="1" dirty="0" err="1" smtClean="0"/>
              <a:t>Avoparcin</a:t>
            </a:r>
            <a:r>
              <a:rPr lang="zh-TW" altLang="en-US" dirty="0" smtClean="0">
                <a:solidFill>
                  <a:schemeClr val="bg1"/>
                </a:solidFill>
              </a:rPr>
              <a:t>：</a:t>
            </a:r>
            <a:r>
              <a:rPr lang="en-US" altLang="zh-TW" dirty="0" smtClean="0">
                <a:solidFill>
                  <a:schemeClr val="bg1"/>
                </a:solidFill>
              </a:rPr>
              <a:t>banned </a:t>
            </a:r>
            <a:r>
              <a:rPr lang="en-US" altLang="zh-TW" dirty="0">
                <a:solidFill>
                  <a:schemeClr val="bg1"/>
                </a:solidFill>
              </a:rPr>
              <a:t>as </a:t>
            </a:r>
            <a:r>
              <a:rPr lang="en-US" altLang="zh-TW" dirty="0" smtClean="0">
                <a:solidFill>
                  <a:schemeClr val="bg1"/>
                </a:solidFill>
              </a:rPr>
              <a:t>a</a:t>
            </a:r>
            <a:r>
              <a:rPr lang="zh-TW" altLang="en-US" dirty="0" smtClean="0">
                <a:solidFill>
                  <a:schemeClr val="bg1"/>
                </a:solidFill>
              </a:rPr>
              <a:t> </a:t>
            </a:r>
            <a:r>
              <a:rPr lang="en-US" altLang="zh-TW" dirty="0" smtClean="0">
                <a:solidFill>
                  <a:schemeClr val="bg1"/>
                </a:solidFill>
              </a:rPr>
              <a:t>feed </a:t>
            </a:r>
            <a:r>
              <a:rPr lang="en-US" altLang="zh-TW" dirty="0">
                <a:solidFill>
                  <a:schemeClr val="bg1"/>
                </a:solidFill>
              </a:rPr>
              <a:t>additive in Taiwan in 2000.</a:t>
            </a:r>
            <a:endParaRPr lang="en-US" altLang="zh-TW" dirty="0" smtClean="0">
              <a:solidFill>
                <a:schemeClr val="bg1"/>
              </a:solidFill>
            </a:endParaRPr>
          </a:p>
        </p:txBody>
      </p:sp>
      <p:sp>
        <p:nvSpPr>
          <p:cNvPr id="5" name="Rectangle 4"/>
          <p:cNvSpPr>
            <a:spLocks noChangeArrowheads="1"/>
          </p:cNvSpPr>
          <p:nvPr/>
        </p:nvSpPr>
        <p:spPr bwMode="auto">
          <a:xfrm>
            <a:off x="971600" y="6453336"/>
            <a:ext cx="3589381" cy="307777"/>
          </a:xfrm>
          <a:prstGeom prst="rect">
            <a:avLst/>
          </a:prstGeom>
          <a:noFill/>
          <a:ln w="9525">
            <a:noFill/>
            <a:miter lim="800000"/>
            <a:headEnd/>
            <a:tailEnd/>
          </a:ln>
          <a:effectLst/>
        </p:spPr>
        <p:txBody>
          <a:bodyPr wrap="none" anchor="ctr">
            <a:spAutoFit/>
          </a:bodyPr>
          <a:lstStyle/>
          <a:p>
            <a:pPr>
              <a:defRPr/>
            </a:pPr>
            <a:r>
              <a:rPr lang="fr-FR" altLang="zh-TW" sz="1400" dirty="0">
                <a:solidFill>
                  <a:srgbClr val="66FF33"/>
                </a:solidFill>
                <a:effectLst>
                  <a:outerShdw blurRad="38100" dist="38100" dir="2700000" algn="tl">
                    <a:srgbClr val="000000"/>
                  </a:outerShdw>
                </a:effectLst>
                <a:latin typeface="Times New Roman" pitchFamily="18" charset="0"/>
              </a:rPr>
              <a:t>Lauderdale TL. Environ Microbiol 2007;9:819.</a:t>
            </a:r>
            <a:endParaRPr lang="en-US" altLang="zh-TW" sz="1400" dirty="0">
              <a:solidFill>
                <a:srgbClr val="66FF33"/>
              </a:solidFill>
              <a:effectLst>
                <a:outerShdw blurRad="38100" dist="38100" dir="2700000" algn="tl">
                  <a:srgbClr val="000000"/>
                </a:outerShdw>
              </a:effectLst>
              <a:latin typeface="Times New Roman" pitchFamily="18" charset="0"/>
            </a:endParaRPr>
          </a:p>
        </p:txBody>
      </p:sp>
      <p:pic>
        <p:nvPicPr>
          <p:cNvPr id="3" name="圖片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9499" y="2060848"/>
            <a:ext cx="8201025" cy="3743325"/>
          </a:xfrm>
          <a:prstGeom prst="rect">
            <a:avLst/>
          </a:prstGeom>
        </p:spPr>
      </p:pic>
      <p:cxnSp>
        <p:nvCxnSpPr>
          <p:cNvPr id="6" name="直線接點 5"/>
          <p:cNvCxnSpPr/>
          <p:nvPr/>
        </p:nvCxnSpPr>
        <p:spPr>
          <a:xfrm>
            <a:off x="579499" y="4725144"/>
            <a:ext cx="7304869" cy="0"/>
          </a:xfrm>
          <a:prstGeom prst="line">
            <a:avLst/>
          </a:prstGeom>
          <a:ln w="508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0" name="直線接點 9"/>
          <p:cNvCxnSpPr/>
          <p:nvPr/>
        </p:nvCxnSpPr>
        <p:spPr>
          <a:xfrm flipV="1">
            <a:off x="579499" y="5264658"/>
            <a:ext cx="7304869" cy="36550"/>
          </a:xfrm>
          <a:prstGeom prst="line">
            <a:avLst/>
          </a:prstGeom>
          <a:ln w="50800">
            <a:solidFill>
              <a:srgbClr val="FF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6932791"/>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5314" name="Rectangle 2"/>
          <p:cNvSpPr>
            <a:spLocks noGrp="1" noChangeArrowheads="1"/>
          </p:cNvSpPr>
          <p:nvPr>
            <p:ph type="title"/>
          </p:nvPr>
        </p:nvSpPr>
        <p:spPr>
          <a:xfrm>
            <a:off x="467544" y="210680"/>
            <a:ext cx="8362890" cy="1058080"/>
          </a:xfrm>
        </p:spPr>
        <p:txBody>
          <a:bodyPr/>
          <a:lstStyle/>
          <a:p>
            <a:pPr>
              <a:defRPr/>
            </a:pPr>
            <a:r>
              <a:rPr lang="en-US" altLang="zh-TW" sz="2800" dirty="0"/>
              <a:t>Antimicrobial resistance of chicken meat isolates of </a:t>
            </a:r>
            <a:r>
              <a:rPr lang="en-US" altLang="zh-TW" sz="2800" i="1" dirty="0"/>
              <a:t>Salmonella </a:t>
            </a:r>
            <a:r>
              <a:rPr lang="en-US" altLang="zh-TW" sz="2800" i="1" dirty="0" err="1" smtClean="0"/>
              <a:t>schwarzengrund</a:t>
            </a:r>
            <a:r>
              <a:rPr lang="en-US" altLang="zh-TW" sz="2800" i="1" dirty="0" smtClean="0"/>
              <a:t> </a:t>
            </a:r>
            <a:br>
              <a:rPr lang="en-US" altLang="zh-TW" sz="2800" i="1" dirty="0" smtClean="0"/>
            </a:br>
            <a:r>
              <a:rPr lang="en-US" altLang="zh-TW" sz="2400" dirty="0" smtClean="0">
                <a:solidFill>
                  <a:schemeClr val="bg1"/>
                </a:solidFill>
              </a:rPr>
              <a:t>Taiwan, 2000-2006</a:t>
            </a:r>
            <a:endParaRPr lang="zh-TW" altLang="en-US" sz="2000" dirty="0" smtClean="0">
              <a:solidFill>
                <a:schemeClr val="bg1"/>
              </a:solidFill>
            </a:endParaRPr>
          </a:p>
        </p:txBody>
      </p:sp>
      <p:graphicFrame>
        <p:nvGraphicFramePr>
          <p:cNvPr id="6" name="圖表 5"/>
          <p:cNvGraphicFramePr/>
          <p:nvPr>
            <p:extLst>
              <p:ext uri="{D42A27DB-BD31-4B8C-83A1-F6EECF244321}">
                <p14:modId xmlns:p14="http://schemas.microsoft.com/office/powerpoint/2010/main" val="424544023"/>
              </p:ext>
            </p:extLst>
          </p:nvPr>
        </p:nvGraphicFramePr>
        <p:xfrm>
          <a:off x="349576" y="1484784"/>
          <a:ext cx="8496944" cy="5058053"/>
        </p:xfrm>
        <a:graphic>
          <a:graphicData uri="http://schemas.openxmlformats.org/drawingml/2006/chart">
            <c:chart xmlns:c="http://schemas.openxmlformats.org/drawingml/2006/chart" xmlns:r="http://schemas.openxmlformats.org/officeDocument/2006/relationships" r:id="rId2"/>
          </a:graphicData>
        </a:graphic>
      </p:graphicFrame>
      <p:sp>
        <p:nvSpPr>
          <p:cNvPr id="8" name="Rectangle 4"/>
          <p:cNvSpPr>
            <a:spLocks noChangeArrowheads="1"/>
          </p:cNvSpPr>
          <p:nvPr/>
        </p:nvSpPr>
        <p:spPr bwMode="auto">
          <a:xfrm>
            <a:off x="1043608" y="6522367"/>
            <a:ext cx="2847254"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r>
              <a:rPr lang="de-DE" altLang="zh-TW" sz="1400" dirty="0">
                <a:solidFill>
                  <a:srgbClr val="66FF33"/>
                </a:solidFill>
                <a:effectLst>
                  <a:outerShdw blurRad="38100" dist="38100" dir="2700000" algn="tl">
                    <a:srgbClr val="000000">
                      <a:alpha val="43137"/>
                    </a:srgbClr>
                  </a:outerShdw>
                </a:effectLst>
                <a:latin typeface="Times New Roman" panose="02020603050405020304" pitchFamily="18" charset="0"/>
              </a:rPr>
              <a:t>Chen MH. Poult Sci 2010;89(2):359.</a:t>
            </a:r>
            <a:endParaRPr lang="en-US" altLang="zh-TW" sz="1400" dirty="0">
              <a:solidFill>
                <a:srgbClr val="66FF33"/>
              </a:solidFill>
              <a:effectLst>
                <a:outerShdw blurRad="38100" dist="38100" dir="2700000" algn="tl">
                  <a:srgbClr val="000000">
                    <a:alpha val="43137"/>
                  </a:srgbClr>
                </a:outerShdw>
              </a:effectLst>
              <a:latin typeface="Times New Roman" panose="02020603050405020304" pitchFamily="18" charset="0"/>
            </a:endParaRPr>
          </a:p>
        </p:txBody>
      </p:sp>
      <p:sp>
        <p:nvSpPr>
          <p:cNvPr id="4" name="文字方塊 3"/>
          <p:cNvSpPr txBox="1"/>
          <p:nvPr/>
        </p:nvSpPr>
        <p:spPr>
          <a:xfrm>
            <a:off x="7205960" y="1783849"/>
            <a:ext cx="582211" cy="338554"/>
          </a:xfrm>
          <a:prstGeom prst="rect">
            <a:avLst/>
          </a:prstGeom>
          <a:noFill/>
        </p:spPr>
        <p:txBody>
          <a:bodyPr wrap="none" rtlCol="0">
            <a:spAutoFit/>
          </a:bodyPr>
          <a:lstStyle/>
          <a:p>
            <a:r>
              <a:rPr lang="en-US" altLang="zh-TW" sz="1600" b="1" dirty="0" smtClean="0">
                <a:solidFill>
                  <a:srgbClr val="7030A0"/>
                </a:solidFill>
              </a:rPr>
              <a:t>SXT</a:t>
            </a:r>
            <a:endParaRPr lang="zh-TW" altLang="en-US" sz="1600" b="1" dirty="0">
              <a:solidFill>
                <a:srgbClr val="7030A0"/>
              </a:solidFill>
            </a:endParaRPr>
          </a:p>
        </p:txBody>
      </p:sp>
      <p:sp>
        <p:nvSpPr>
          <p:cNvPr id="9" name="文字方塊 8"/>
          <p:cNvSpPr txBox="1"/>
          <p:nvPr/>
        </p:nvSpPr>
        <p:spPr>
          <a:xfrm>
            <a:off x="5808307" y="2099809"/>
            <a:ext cx="1826141" cy="338554"/>
          </a:xfrm>
          <a:prstGeom prst="rect">
            <a:avLst/>
          </a:prstGeom>
          <a:noFill/>
        </p:spPr>
        <p:txBody>
          <a:bodyPr wrap="none" rtlCol="0">
            <a:spAutoFit/>
          </a:bodyPr>
          <a:lstStyle/>
          <a:p>
            <a:r>
              <a:rPr lang="en-US" altLang="zh-TW" sz="1600" b="1" dirty="0" smtClean="0">
                <a:solidFill>
                  <a:srgbClr val="008000"/>
                </a:solidFill>
              </a:rPr>
              <a:t>chloramphenicol</a:t>
            </a:r>
            <a:endParaRPr lang="zh-TW" altLang="en-US" sz="1600" b="1" dirty="0">
              <a:solidFill>
                <a:srgbClr val="008000"/>
              </a:solidFill>
            </a:endParaRPr>
          </a:p>
        </p:txBody>
      </p:sp>
      <p:sp>
        <p:nvSpPr>
          <p:cNvPr id="10" name="文字方塊 9"/>
          <p:cNvSpPr txBox="1"/>
          <p:nvPr/>
        </p:nvSpPr>
        <p:spPr>
          <a:xfrm>
            <a:off x="5799596" y="1706324"/>
            <a:ext cx="1439818" cy="338554"/>
          </a:xfrm>
          <a:prstGeom prst="rect">
            <a:avLst/>
          </a:prstGeom>
          <a:noFill/>
        </p:spPr>
        <p:txBody>
          <a:bodyPr wrap="none" rtlCol="0">
            <a:spAutoFit/>
          </a:bodyPr>
          <a:lstStyle/>
          <a:p>
            <a:r>
              <a:rPr lang="en-US" altLang="zh-TW" sz="1600" b="1" dirty="0" err="1" smtClean="0">
                <a:solidFill>
                  <a:srgbClr val="FF0000"/>
                </a:solidFill>
              </a:rPr>
              <a:t>tetracyclines</a:t>
            </a:r>
            <a:endParaRPr lang="zh-TW" altLang="en-US" sz="1600" b="1" dirty="0">
              <a:solidFill>
                <a:srgbClr val="FF0000"/>
              </a:solidFill>
            </a:endParaRPr>
          </a:p>
        </p:txBody>
      </p:sp>
      <p:sp>
        <p:nvSpPr>
          <p:cNvPr id="11" name="文字方塊 10"/>
          <p:cNvSpPr txBox="1"/>
          <p:nvPr/>
        </p:nvSpPr>
        <p:spPr>
          <a:xfrm>
            <a:off x="6444208" y="5013176"/>
            <a:ext cx="1462260" cy="338554"/>
          </a:xfrm>
          <a:prstGeom prst="rect">
            <a:avLst/>
          </a:prstGeom>
          <a:noFill/>
        </p:spPr>
        <p:txBody>
          <a:bodyPr wrap="none" rtlCol="0">
            <a:spAutoFit/>
          </a:bodyPr>
          <a:lstStyle/>
          <a:p>
            <a:r>
              <a:rPr lang="en-US" altLang="zh-TW" sz="1600" b="1" dirty="0" smtClean="0">
                <a:solidFill>
                  <a:srgbClr val="FF6600"/>
                </a:solidFill>
              </a:rPr>
              <a:t>ciprofloxacin</a:t>
            </a:r>
            <a:endParaRPr lang="zh-TW" altLang="en-US" sz="1600" b="1" dirty="0">
              <a:solidFill>
                <a:srgbClr val="FF6600"/>
              </a:solidFill>
            </a:endParaRPr>
          </a:p>
        </p:txBody>
      </p:sp>
      <p:sp>
        <p:nvSpPr>
          <p:cNvPr id="12" name="文字方塊 11"/>
          <p:cNvSpPr txBox="1"/>
          <p:nvPr/>
        </p:nvSpPr>
        <p:spPr>
          <a:xfrm>
            <a:off x="6673654" y="3556492"/>
            <a:ext cx="1268296" cy="338554"/>
          </a:xfrm>
          <a:prstGeom prst="rect">
            <a:avLst/>
          </a:prstGeom>
          <a:noFill/>
          <a:effectLst>
            <a:outerShdw blurRad="38100" dist="12700" dir="2700000" algn="tl" rotWithShape="0">
              <a:prstClr val="black">
                <a:alpha val="99000"/>
              </a:prstClr>
            </a:outerShdw>
          </a:effectLst>
        </p:spPr>
        <p:txBody>
          <a:bodyPr wrap="none" rtlCol="0">
            <a:spAutoFit/>
          </a:bodyPr>
          <a:lstStyle/>
          <a:p>
            <a:r>
              <a:rPr lang="en-US" altLang="zh-TW" sz="1600" b="1" dirty="0" smtClean="0">
                <a:solidFill>
                  <a:srgbClr val="66FF33"/>
                </a:solidFill>
              </a:rPr>
              <a:t>gentamicin</a:t>
            </a:r>
            <a:endParaRPr lang="zh-TW" altLang="en-US" sz="1600" b="1" dirty="0">
              <a:solidFill>
                <a:srgbClr val="66FF33"/>
              </a:solidFill>
            </a:endParaRPr>
          </a:p>
        </p:txBody>
      </p:sp>
      <p:sp>
        <p:nvSpPr>
          <p:cNvPr id="13" name="文字方塊 12"/>
          <p:cNvSpPr txBox="1"/>
          <p:nvPr/>
        </p:nvSpPr>
        <p:spPr>
          <a:xfrm>
            <a:off x="5724128" y="4429815"/>
            <a:ext cx="1335622" cy="338554"/>
          </a:xfrm>
          <a:prstGeom prst="rect">
            <a:avLst/>
          </a:prstGeom>
          <a:noFill/>
        </p:spPr>
        <p:txBody>
          <a:bodyPr wrap="none" rtlCol="0">
            <a:spAutoFit/>
          </a:bodyPr>
          <a:lstStyle/>
          <a:p>
            <a:r>
              <a:rPr lang="en-US" altLang="zh-TW" sz="1600" b="1" dirty="0" err="1" smtClean="0">
                <a:solidFill>
                  <a:srgbClr val="990000"/>
                </a:solidFill>
              </a:rPr>
              <a:t>cephalothin</a:t>
            </a:r>
            <a:endParaRPr lang="zh-TW" altLang="en-US" sz="1600" b="1" dirty="0">
              <a:solidFill>
                <a:srgbClr val="990000"/>
              </a:solidFill>
            </a:endParaRPr>
          </a:p>
        </p:txBody>
      </p:sp>
      <p:sp>
        <p:nvSpPr>
          <p:cNvPr id="14" name="文字方塊 13"/>
          <p:cNvSpPr txBox="1"/>
          <p:nvPr/>
        </p:nvSpPr>
        <p:spPr>
          <a:xfrm>
            <a:off x="7252231" y="2625904"/>
            <a:ext cx="1133644" cy="338554"/>
          </a:xfrm>
          <a:prstGeom prst="rect">
            <a:avLst/>
          </a:prstGeom>
          <a:noFill/>
        </p:spPr>
        <p:txBody>
          <a:bodyPr wrap="none" rtlCol="0">
            <a:spAutoFit/>
          </a:bodyPr>
          <a:lstStyle/>
          <a:p>
            <a:r>
              <a:rPr lang="en-US" altLang="zh-TW" sz="1600" b="1" dirty="0" smtClean="0">
                <a:solidFill>
                  <a:srgbClr val="002060"/>
                </a:solidFill>
              </a:rPr>
              <a:t>ampicillin</a:t>
            </a:r>
            <a:endParaRPr lang="zh-TW" altLang="en-US" sz="1600" b="1" dirty="0">
              <a:solidFill>
                <a:srgbClr val="002060"/>
              </a:solidFill>
            </a:endParaRPr>
          </a:p>
        </p:txBody>
      </p:sp>
    </p:spTree>
    <p:extLst>
      <p:ext uri="{BB962C8B-B14F-4D97-AF65-F5344CB8AC3E}">
        <p14:creationId xmlns:p14="http://schemas.microsoft.com/office/powerpoint/2010/main" val="54802407"/>
      </p:ext>
    </p:extLst>
  </p:cSld>
  <p:clrMapOvr>
    <a:masterClrMapping/>
  </p:clrMapOvr>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6755" name="Rectangle 3"/>
          <p:cNvSpPr>
            <a:spLocks noGrp="1" noChangeArrowheads="1"/>
          </p:cNvSpPr>
          <p:nvPr>
            <p:ph type="title"/>
          </p:nvPr>
        </p:nvSpPr>
        <p:spPr>
          <a:xfrm>
            <a:off x="611560" y="260350"/>
            <a:ext cx="7916490" cy="792386"/>
          </a:xfrm>
          <a:noFill/>
          <a:ln/>
        </p:spPr>
        <p:txBody>
          <a:bodyPr/>
          <a:lstStyle/>
          <a:p>
            <a:r>
              <a:rPr lang="en-US" altLang="zh-TW" sz="3200" dirty="0"/>
              <a:t>2014</a:t>
            </a:r>
            <a:r>
              <a:rPr lang="zh-TW" altLang="en-US" sz="3200" dirty="0"/>
              <a:t>年 </a:t>
            </a:r>
            <a:r>
              <a:rPr lang="en-US" altLang="zh-TW" sz="3200" dirty="0"/>
              <a:t>9-10 </a:t>
            </a:r>
            <a:r>
              <a:rPr lang="zh-TW" altLang="en-US" sz="3200" dirty="0"/>
              <a:t>月份禽畜水產品殘留動物用藥聯合稽查不格食品</a:t>
            </a:r>
            <a:endParaRPr lang="en-US" altLang="zh-TW" sz="2800" dirty="0">
              <a:solidFill>
                <a:schemeClr val="bg1"/>
              </a:solidFill>
            </a:endParaRPr>
          </a:p>
        </p:txBody>
      </p:sp>
      <p:sp>
        <p:nvSpPr>
          <p:cNvPr id="586756" name="Rectangle 4"/>
          <p:cNvSpPr>
            <a:spLocks noChangeArrowheads="1"/>
          </p:cNvSpPr>
          <p:nvPr/>
        </p:nvSpPr>
        <p:spPr bwMode="auto">
          <a:xfrm>
            <a:off x="899592" y="6391684"/>
            <a:ext cx="3578031"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r>
              <a:rPr lang="zh-TW" altLang="en-US" sz="1600" dirty="0" smtClean="0">
                <a:solidFill>
                  <a:srgbClr val="66FF33"/>
                </a:solidFill>
                <a:latin typeface="Times New Roman" panose="02020603050405020304" pitchFamily="18" charset="0"/>
              </a:rPr>
              <a:t>行政院食品資訊 </a:t>
            </a:r>
            <a:r>
              <a:rPr lang="en-US" altLang="zh-TW" sz="1600" dirty="0">
                <a:solidFill>
                  <a:srgbClr val="66FF33"/>
                </a:solidFill>
                <a:latin typeface="Times New Roman" panose="02020603050405020304" pitchFamily="18" charset="0"/>
              </a:rPr>
              <a:t>http://www.ey.gov.tw/</a:t>
            </a:r>
          </a:p>
        </p:txBody>
      </p:sp>
      <p:pic>
        <p:nvPicPr>
          <p:cNvPr id="5" name="圖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58198" y="1264760"/>
            <a:ext cx="6038850" cy="4914900"/>
          </a:xfrm>
          <a:prstGeom prst="rect">
            <a:avLst/>
          </a:prstGeom>
        </p:spPr>
      </p:pic>
    </p:spTree>
    <p:extLst>
      <p:ext uri="{BB962C8B-B14F-4D97-AF65-F5344CB8AC3E}">
        <p14:creationId xmlns:p14="http://schemas.microsoft.com/office/powerpoint/2010/main" val="1385614746"/>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7714" name="Rectangle 2"/>
          <p:cNvSpPr>
            <a:spLocks noGrp="1" noChangeArrowheads="1"/>
          </p:cNvSpPr>
          <p:nvPr>
            <p:ph type="body" idx="1"/>
          </p:nvPr>
        </p:nvSpPr>
        <p:spPr>
          <a:xfrm>
            <a:off x="611559" y="1468092"/>
            <a:ext cx="8302484" cy="5042863"/>
          </a:xfrm>
        </p:spPr>
        <p:txBody>
          <a:bodyPr/>
          <a:lstStyle/>
          <a:p>
            <a:r>
              <a:rPr lang="zh-TW" altLang="en-US" sz="3000" dirty="0">
                <a:solidFill>
                  <a:schemeClr val="bg1"/>
                </a:solidFill>
                <a:effectLst>
                  <a:outerShdw blurRad="38100" dist="38100" dir="2700000" algn="tl">
                    <a:srgbClr val="000000">
                      <a:alpha val="43137"/>
                    </a:srgbClr>
                  </a:outerShdw>
                </a:effectLst>
              </a:rPr>
              <a:t>五十嵐自主送驗</a:t>
            </a:r>
            <a:r>
              <a:rPr lang="zh-TW" altLang="en-US" sz="3000" b="1" dirty="0">
                <a:effectLst>
                  <a:outerShdw blurRad="38100" dist="38100" dir="2700000" algn="tl">
                    <a:srgbClr val="000000">
                      <a:alpha val="43137"/>
                    </a:srgbClr>
                  </a:outerShdw>
                </a:effectLst>
              </a:rPr>
              <a:t>荔枝蜜</a:t>
            </a:r>
            <a:r>
              <a:rPr lang="zh-TW" altLang="en-US" sz="3000" dirty="0">
                <a:solidFill>
                  <a:schemeClr val="bg1"/>
                </a:solidFill>
                <a:effectLst>
                  <a:outerShdw blurRad="38100" dist="38100" dir="2700000" algn="tl">
                    <a:srgbClr val="000000">
                      <a:alpha val="43137"/>
                    </a:srgbClr>
                  </a:outerShdw>
                </a:effectLst>
              </a:rPr>
              <a:t>，發現含有不得檢出的</a:t>
            </a:r>
            <a:r>
              <a:rPr lang="zh-TW" altLang="en-US" sz="3000" b="1" dirty="0">
                <a:effectLst>
                  <a:outerShdw blurRad="38100" dist="38100" dir="2700000" algn="tl">
                    <a:srgbClr val="000000">
                      <a:alpha val="43137"/>
                    </a:srgbClr>
                  </a:outerShdw>
                </a:effectLst>
              </a:rPr>
              <a:t>四環黴素</a:t>
            </a:r>
            <a:r>
              <a:rPr lang="zh-TW" altLang="en-US" sz="3000" dirty="0" smtClean="0">
                <a:solidFill>
                  <a:schemeClr val="bg1"/>
                </a:solidFill>
                <a:effectLst>
                  <a:outerShdw blurRad="38100" dist="38100" dir="2700000" algn="tl">
                    <a:srgbClr val="000000">
                      <a:alpha val="43137"/>
                    </a:srgbClr>
                  </a:outerShdw>
                </a:effectLst>
              </a:rPr>
              <a:t>，證實</a:t>
            </a:r>
            <a:r>
              <a:rPr lang="zh-TW" altLang="en-US" sz="3000" dirty="0">
                <a:solidFill>
                  <a:schemeClr val="bg1"/>
                </a:solidFill>
                <a:effectLst>
                  <a:outerShdw blurRad="38100" dist="38100" dir="2700000" algn="tl">
                    <a:srgbClr val="000000">
                      <a:alpha val="43137"/>
                    </a:srgbClr>
                  </a:outerShdw>
                </a:effectLst>
              </a:rPr>
              <a:t>來源是</a:t>
            </a:r>
            <a:r>
              <a:rPr lang="zh-TW" altLang="en-US" sz="3000" b="1" dirty="0" smtClean="0">
                <a:effectLst>
                  <a:outerShdw blurRad="38100" dist="38100" dir="2700000" algn="tl">
                    <a:srgbClr val="000000">
                      <a:alpha val="43137"/>
                    </a:srgbClr>
                  </a:outerShdw>
                </a:effectLst>
              </a:rPr>
              <a:t>泰國</a:t>
            </a:r>
            <a:endParaRPr lang="en-US" altLang="zh-TW" sz="3000" b="1" dirty="0" smtClean="0">
              <a:effectLst>
                <a:outerShdw blurRad="38100" dist="38100" dir="2700000" algn="tl">
                  <a:srgbClr val="000000">
                    <a:alpha val="43137"/>
                  </a:srgbClr>
                </a:outerShdw>
              </a:effectLst>
            </a:endParaRPr>
          </a:p>
          <a:p>
            <a:r>
              <a:rPr lang="zh-TW" altLang="en-US" sz="3000" dirty="0" smtClean="0">
                <a:solidFill>
                  <a:schemeClr val="bg1"/>
                </a:solidFill>
                <a:effectLst>
                  <a:outerShdw blurRad="38100" dist="38100" dir="2700000" algn="tl">
                    <a:srgbClr val="000000">
                      <a:alpha val="43137"/>
                    </a:srgbClr>
                  </a:outerShdw>
                </a:effectLst>
              </a:rPr>
              <a:t>近年</a:t>
            </a:r>
            <a:r>
              <a:rPr lang="zh-TW" altLang="en-US" sz="3000" dirty="0">
                <a:solidFill>
                  <a:schemeClr val="bg1"/>
                </a:solidFill>
                <a:effectLst>
                  <a:outerShdw blurRad="38100" dist="38100" dir="2700000" algn="tl">
                    <a:srgbClr val="000000">
                      <a:alpha val="43137"/>
                    </a:srgbClr>
                  </a:outerShdw>
                </a:effectLst>
              </a:rPr>
              <a:t>不少蜂農和蜜商到泰國、越南直接養蜂或收購，價格僅台灣一半，再摻入本土蜂蜜魚目混珠，但用藥管控相對落後，增加抗生素、農藥殘留的風 險</a:t>
            </a:r>
            <a:r>
              <a:rPr lang="zh-TW" altLang="en-US" sz="3000" dirty="0" smtClean="0">
                <a:solidFill>
                  <a:schemeClr val="bg1"/>
                </a:solidFill>
                <a:effectLst>
                  <a:outerShdw blurRad="38100" dist="38100" dir="2700000" algn="tl">
                    <a:srgbClr val="000000">
                      <a:alpha val="43137"/>
                    </a:srgbClr>
                  </a:outerShdw>
                </a:effectLst>
              </a:rPr>
              <a:t>。</a:t>
            </a:r>
            <a:endParaRPr lang="en-US" altLang="zh-TW" sz="3000" dirty="0" smtClean="0">
              <a:solidFill>
                <a:schemeClr val="bg1"/>
              </a:solidFill>
              <a:effectLst>
                <a:outerShdw blurRad="38100" dist="38100" dir="2700000" algn="tl">
                  <a:srgbClr val="000000">
                    <a:alpha val="43137"/>
                  </a:srgbClr>
                </a:outerShdw>
              </a:effectLst>
            </a:endParaRPr>
          </a:p>
          <a:p>
            <a:r>
              <a:rPr lang="zh-TW" altLang="en-US" sz="3000" dirty="0">
                <a:solidFill>
                  <a:schemeClr val="bg1"/>
                </a:solidFill>
                <a:effectLst>
                  <a:outerShdw blurRad="38100" dist="38100" dir="2700000" algn="tl">
                    <a:srgbClr val="000000">
                      <a:alpha val="43137"/>
                    </a:srgbClr>
                  </a:outerShdw>
                </a:effectLst>
              </a:rPr>
              <a:t>早期蜂農會將四環黴素加在糖水裡餵食蜜蜂，但這些蜜蜂所採下來的蜜會殘留抗生素，至少要</a:t>
            </a:r>
            <a:r>
              <a:rPr lang="zh-TW" altLang="en-US" sz="3000" b="1" dirty="0">
                <a:effectLst>
                  <a:outerShdw blurRad="38100" dist="38100" dir="2700000" algn="tl">
                    <a:srgbClr val="000000">
                      <a:alpha val="43137"/>
                    </a:srgbClr>
                  </a:outerShdw>
                </a:effectLst>
              </a:rPr>
              <a:t>一個月後才能完 全消退</a:t>
            </a:r>
            <a:r>
              <a:rPr lang="zh-TW" altLang="en-US" sz="3000" dirty="0">
                <a:solidFill>
                  <a:schemeClr val="bg1"/>
                </a:solidFill>
                <a:effectLst>
                  <a:outerShdw blurRad="38100" dist="38100" dir="2700000" algn="tl">
                    <a:srgbClr val="000000">
                      <a:alpha val="43137"/>
                    </a:srgbClr>
                  </a:outerShdw>
                </a:effectLst>
              </a:rPr>
              <a:t>，因此不建議蜂農使用。</a:t>
            </a:r>
          </a:p>
        </p:txBody>
      </p:sp>
      <p:sp>
        <p:nvSpPr>
          <p:cNvPr id="627715" name="Rectangle 3"/>
          <p:cNvSpPr>
            <a:spLocks noChangeArrowheads="1"/>
          </p:cNvSpPr>
          <p:nvPr/>
        </p:nvSpPr>
        <p:spPr bwMode="auto">
          <a:xfrm>
            <a:off x="611559" y="31324"/>
            <a:ext cx="8086015" cy="13814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defRPr sz="4000" b="1">
                <a:solidFill>
                  <a:srgbClr val="FFFF00"/>
                </a:solidFill>
                <a:effectLst>
                  <a:outerShdw blurRad="38100" dist="38100" dir="2700000" algn="tl">
                    <a:srgbClr val="000000"/>
                  </a:outerShdw>
                </a:effectLst>
                <a:latin typeface="Arial" panose="020B0604020202020204" pitchFamily="34" charset="0"/>
                <a:ea typeface="標楷體" panose="03000509000000000000" pitchFamily="65" charset="-120"/>
              </a:defRPr>
            </a:lvl1pPr>
            <a:lvl2pPr>
              <a:defRPr sz="4000" b="1">
                <a:solidFill>
                  <a:srgbClr val="FFFF00"/>
                </a:solidFill>
                <a:effectLst>
                  <a:outerShdw blurRad="38100" dist="38100" dir="2700000" algn="tl">
                    <a:srgbClr val="000000"/>
                  </a:outerShdw>
                </a:effectLst>
                <a:latin typeface="Arial" panose="020B0604020202020204" pitchFamily="34" charset="0"/>
                <a:ea typeface="標楷體" panose="03000509000000000000" pitchFamily="65" charset="-120"/>
              </a:defRPr>
            </a:lvl2pPr>
            <a:lvl3pPr>
              <a:defRPr sz="4000" b="1">
                <a:solidFill>
                  <a:srgbClr val="FFFF00"/>
                </a:solidFill>
                <a:effectLst>
                  <a:outerShdw blurRad="38100" dist="38100" dir="2700000" algn="tl">
                    <a:srgbClr val="000000"/>
                  </a:outerShdw>
                </a:effectLst>
                <a:latin typeface="Arial" panose="020B0604020202020204" pitchFamily="34" charset="0"/>
                <a:ea typeface="標楷體" panose="03000509000000000000" pitchFamily="65" charset="-120"/>
              </a:defRPr>
            </a:lvl3pPr>
            <a:lvl4pPr>
              <a:defRPr sz="4000" b="1">
                <a:solidFill>
                  <a:srgbClr val="FFFF00"/>
                </a:solidFill>
                <a:effectLst>
                  <a:outerShdw blurRad="38100" dist="38100" dir="2700000" algn="tl">
                    <a:srgbClr val="000000"/>
                  </a:outerShdw>
                </a:effectLst>
                <a:latin typeface="Arial" panose="020B0604020202020204" pitchFamily="34" charset="0"/>
                <a:ea typeface="標楷體" panose="03000509000000000000" pitchFamily="65" charset="-120"/>
              </a:defRPr>
            </a:lvl4pPr>
            <a:lvl5pPr>
              <a:defRPr sz="4000" b="1">
                <a:solidFill>
                  <a:srgbClr val="FFFF00"/>
                </a:solidFill>
                <a:effectLst>
                  <a:outerShdw blurRad="38100" dist="38100" dir="2700000" algn="tl">
                    <a:srgbClr val="000000"/>
                  </a:outerShdw>
                </a:effectLst>
                <a:latin typeface="Arial" panose="020B0604020202020204" pitchFamily="34" charset="0"/>
                <a:ea typeface="標楷體" panose="03000509000000000000" pitchFamily="65" charset="-120"/>
              </a:defRPr>
            </a:lvl5pPr>
            <a:lvl6pPr marL="457200" eaLnBrk="0" fontAlgn="base" hangingPunct="0">
              <a:spcBef>
                <a:spcPct val="0"/>
              </a:spcBef>
              <a:spcAft>
                <a:spcPct val="0"/>
              </a:spcAft>
              <a:defRPr sz="4000" b="1">
                <a:solidFill>
                  <a:srgbClr val="FFFF00"/>
                </a:solidFill>
                <a:effectLst>
                  <a:outerShdw blurRad="38100" dist="38100" dir="2700000" algn="tl">
                    <a:srgbClr val="000000"/>
                  </a:outerShdw>
                </a:effectLst>
                <a:latin typeface="Arial" panose="020B0604020202020204" pitchFamily="34" charset="0"/>
                <a:ea typeface="標楷體" panose="03000509000000000000" pitchFamily="65" charset="-120"/>
              </a:defRPr>
            </a:lvl6pPr>
            <a:lvl7pPr marL="914400" eaLnBrk="0" fontAlgn="base" hangingPunct="0">
              <a:spcBef>
                <a:spcPct val="0"/>
              </a:spcBef>
              <a:spcAft>
                <a:spcPct val="0"/>
              </a:spcAft>
              <a:defRPr sz="4000" b="1">
                <a:solidFill>
                  <a:srgbClr val="FFFF00"/>
                </a:solidFill>
                <a:effectLst>
                  <a:outerShdw blurRad="38100" dist="38100" dir="2700000" algn="tl">
                    <a:srgbClr val="000000"/>
                  </a:outerShdw>
                </a:effectLst>
                <a:latin typeface="Arial" panose="020B0604020202020204" pitchFamily="34" charset="0"/>
                <a:ea typeface="標楷體" panose="03000509000000000000" pitchFamily="65" charset="-120"/>
              </a:defRPr>
            </a:lvl7pPr>
            <a:lvl8pPr marL="1371600" eaLnBrk="0" fontAlgn="base" hangingPunct="0">
              <a:spcBef>
                <a:spcPct val="0"/>
              </a:spcBef>
              <a:spcAft>
                <a:spcPct val="0"/>
              </a:spcAft>
              <a:defRPr sz="4000" b="1">
                <a:solidFill>
                  <a:srgbClr val="FFFF00"/>
                </a:solidFill>
                <a:effectLst>
                  <a:outerShdw blurRad="38100" dist="38100" dir="2700000" algn="tl">
                    <a:srgbClr val="000000"/>
                  </a:outerShdw>
                </a:effectLst>
                <a:latin typeface="Arial" panose="020B0604020202020204" pitchFamily="34" charset="0"/>
                <a:ea typeface="標楷體" panose="03000509000000000000" pitchFamily="65" charset="-120"/>
              </a:defRPr>
            </a:lvl8pPr>
            <a:lvl9pPr marL="1828800" eaLnBrk="0" fontAlgn="base" hangingPunct="0">
              <a:spcBef>
                <a:spcPct val="0"/>
              </a:spcBef>
              <a:spcAft>
                <a:spcPct val="0"/>
              </a:spcAft>
              <a:defRPr sz="4000" b="1">
                <a:solidFill>
                  <a:srgbClr val="FFFF00"/>
                </a:solidFill>
                <a:effectLst>
                  <a:outerShdw blurRad="38100" dist="38100" dir="2700000" algn="tl">
                    <a:srgbClr val="000000"/>
                  </a:outerShdw>
                </a:effectLst>
                <a:latin typeface="Arial" panose="020B0604020202020204" pitchFamily="34" charset="0"/>
                <a:ea typeface="標楷體" panose="03000509000000000000" pitchFamily="65" charset="-120"/>
              </a:defRPr>
            </a:lvl9pPr>
          </a:lstStyle>
          <a:p>
            <a:r>
              <a:rPr lang="zh-TW" altLang="en-US" sz="3200" dirty="0">
                <a:effectLst/>
              </a:rPr>
              <a:t>四環黴素殘留期達一個月，進口蜂蜜較有</a:t>
            </a:r>
            <a:r>
              <a:rPr lang="zh-TW" altLang="en-US" sz="3200" dirty="0" smtClean="0">
                <a:effectLst/>
              </a:rPr>
              <a:t>風險  </a:t>
            </a:r>
            <a:r>
              <a:rPr lang="en-US" altLang="zh-TW" sz="3200" dirty="0" smtClean="0">
                <a:solidFill>
                  <a:schemeClr val="bg1"/>
                </a:solidFill>
                <a:effectLst/>
              </a:rPr>
              <a:t>2015.7.28</a:t>
            </a:r>
            <a:r>
              <a:rPr lang="zh-TW" altLang="en-US" sz="3200" dirty="0" smtClean="0">
                <a:solidFill>
                  <a:schemeClr val="bg1"/>
                </a:solidFill>
                <a:effectLst/>
              </a:rPr>
              <a:t> </a:t>
            </a:r>
            <a:r>
              <a:rPr lang="zh-TW" altLang="en-US" sz="3200" dirty="0">
                <a:solidFill>
                  <a:schemeClr val="bg1"/>
                </a:solidFill>
                <a:effectLst/>
              </a:rPr>
              <a:t>上下游</a:t>
            </a:r>
            <a:endParaRPr lang="zh-TW" altLang="zh-TW" sz="3200" dirty="0">
              <a:solidFill>
                <a:schemeClr val="bg1"/>
              </a:solidFill>
              <a:effectLst/>
            </a:endParaRPr>
          </a:p>
        </p:txBody>
      </p:sp>
    </p:spTree>
    <p:extLst>
      <p:ext uri="{BB962C8B-B14F-4D97-AF65-F5344CB8AC3E}">
        <p14:creationId xmlns:p14="http://schemas.microsoft.com/office/powerpoint/2010/main" val="3602596324"/>
      </p:ext>
    </p:extLst>
  </p:cSld>
  <p:clrMapOvr>
    <a:masterClrMapping/>
  </p:clrMapOvr>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7714" name="Rectangle 2"/>
          <p:cNvSpPr>
            <a:spLocks noGrp="1" noChangeArrowheads="1"/>
          </p:cNvSpPr>
          <p:nvPr>
            <p:ph type="body" idx="1"/>
          </p:nvPr>
        </p:nvSpPr>
        <p:spPr>
          <a:xfrm>
            <a:off x="503324" y="1392070"/>
            <a:ext cx="8302484" cy="5042863"/>
          </a:xfrm>
        </p:spPr>
        <p:txBody>
          <a:bodyPr/>
          <a:lstStyle/>
          <a:p>
            <a:r>
              <a:rPr lang="zh-TW" altLang="en-US" sz="3000" dirty="0">
                <a:solidFill>
                  <a:schemeClr val="bg1"/>
                </a:solidFill>
                <a:effectLst>
                  <a:outerShdw blurRad="38100" dist="38100" dir="2700000" algn="tl">
                    <a:srgbClr val="000000">
                      <a:alpha val="43137"/>
                    </a:srgbClr>
                  </a:outerShdw>
                </a:effectLst>
              </a:rPr>
              <a:t>行政院長陳冲日前接見美國商會聽取有關「</a:t>
            </a:r>
            <a:r>
              <a:rPr lang="en-US" altLang="zh-TW" sz="3000" dirty="0">
                <a:solidFill>
                  <a:schemeClr val="bg1"/>
                </a:solidFill>
                <a:effectLst>
                  <a:outerShdw blurRad="38100" dist="38100" dir="2700000" algn="tl">
                    <a:srgbClr val="000000">
                      <a:alpha val="43137"/>
                    </a:srgbClr>
                  </a:outerShdw>
                </a:effectLst>
              </a:rPr>
              <a:t>2012</a:t>
            </a:r>
            <a:r>
              <a:rPr lang="zh-TW" altLang="en-US" sz="3000" dirty="0">
                <a:solidFill>
                  <a:schemeClr val="bg1"/>
                </a:solidFill>
                <a:effectLst>
                  <a:outerShdw blurRad="38100" dist="38100" dir="2700000" algn="tl">
                    <a:srgbClr val="000000">
                      <a:alpha val="43137"/>
                    </a:srgbClr>
                  </a:outerShdw>
                </a:effectLst>
              </a:rPr>
              <a:t>台灣白皮書」的建言，美國商會代表提出</a:t>
            </a:r>
            <a:r>
              <a:rPr lang="en-US" altLang="zh-TW" sz="3000" dirty="0">
                <a:solidFill>
                  <a:schemeClr val="bg1"/>
                </a:solidFill>
                <a:effectLst>
                  <a:outerShdw blurRad="38100" dist="38100" dir="2700000" algn="tl">
                    <a:srgbClr val="000000">
                      <a:alpha val="43137"/>
                    </a:srgbClr>
                  </a:outerShdw>
                </a:effectLst>
              </a:rPr>
              <a:t>30</a:t>
            </a:r>
            <a:r>
              <a:rPr lang="zh-TW" altLang="en-US" sz="3000" dirty="0">
                <a:solidFill>
                  <a:schemeClr val="bg1"/>
                </a:solidFill>
                <a:effectLst>
                  <a:outerShdw blurRad="38100" dist="38100" dir="2700000" algn="tl">
                    <a:srgbClr val="000000">
                      <a:alpha val="43137"/>
                    </a:srgbClr>
                  </a:outerShdw>
                </a:effectLst>
              </a:rPr>
              <a:t>項建議，並特別提醒他</a:t>
            </a:r>
            <a:r>
              <a:rPr lang="zh-TW" altLang="en-US" sz="3000" b="1" dirty="0">
                <a:effectLst>
                  <a:outerShdw blurRad="38100" dist="38100" dir="2700000" algn="tl">
                    <a:srgbClr val="000000">
                      <a:alpha val="43137"/>
                    </a:srgbClr>
                  </a:outerShdw>
                </a:effectLst>
              </a:rPr>
              <a:t>由國外走私進口的農藥可能超過三成</a:t>
            </a:r>
            <a:r>
              <a:rPr lang="zh-TW" altLang="en-US" sz="3000" dirty="0">
                <a:solidFill>
                  <a:schemeClr val="bg1"/>
                </a:solidFill>
                <a:effectLst>
                  <a:outerShdw blurRad="38100" dist="38100" dir="2700000" algn="tl">
                    <a:srgbClr val="000000">
                      <a:alpha val="43137"/>
                    </a:srgbClr>
                  </a:outerShdw>
                </a:effectLst>
              </a:rPr>
              <a:t>。美國商會還提醒陳冲注意國內新藥核價是否偏低的問題。 </a:t>
            </a:r>
          </a:p>
          <a:p>
            <a:r>
              <a:rPr lang="zh-TW" altLang="en-US" sz="3000" dirty="0">
                <a:solidFill>
                  <a:schemeClr val="bg1"/>
                </a:solidFill>
                <a:effectLst>
                  <a:outerShdw blurRad="38100" dist="38100" dir="2700000" algn="tl">
                    <a:srgbClr val="000000">
                      <a:alpha val="43137"/>
                    </a:srgbClr>
                  </a:outerShdw>
                </a:effectLst>
              </a:rPr>
              <a:t>由於走私進口偽劣農藥，將直接關係到消費者健康及農民權益，也事涉許多相關部會；陳冲在</a:t>
            </a:r>
            <a:r>
              <a:rPr lang="en-US" altLang="zh-TW" sz="3000" dirty="0">
                <a:solidFill>
                  <a:schemeClr val="bg1"/>
                </a:solidFill>
                <a:effectLst>
                  <a:outerShdw blurRad="38100" dist="38100" dir="2700000" algn="tl">
                    <a:srgbClr val="000000">
                      <a:alpha val="43137"/>
                    </a:srgbClr>
                  </a:outerShdw>
                </a:effectLst>
              </a:rPr>
              <a:t>23</a:t>
            </a:r>
            <a:r>
              <a:rPr lang="zh-TW" altLang="en-US" sz="3000" dirty="0">
                <a:solidFill>
                  <a:schemeClr val="bg1"/>
                </a:solidFill>
                <a:effectLst>
                  <a:outerShdw blurRad="38100" dist="38100" dir="2700000" algn="tl">
                    <a:srgbClr val="000000">
                      <a:alpha val="43137"/>
                    </a:srgbClr>
                  </a:outerShdw>
                </a:effectLst>
              </a:rPr>
              <a:t>日行政院會中要求農委會提案送至由副院長江宜樺主持的行政院消費者保護會，先作初步討論，若有必要，應協調相關部會進一步研議具體防範措施。 </a:t>
            </a:r>
          </a:p>
        </p:txBody>
      </p:sp>
      <p:sp>
        <p:nvSpPr>
          <p:cNvPr id="627715" name="Rectangle 3"/>
          <p:cNvSpPr>
            <a:spLocks noChangeArrowheads="1"/>
          </p:cNvSpPr>
          <p:nvPr/>
        </p:nvSpPr>
        <p:spPr bwMode="auto">
          <a:xfrm>
            <a:off x="611559" y="31324"/>
            <a:ext cx="8086015" cy="13814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defRPr sz="4000" b="1">
                <a:solidFill>
                  <a:srgbClr val="FFFF00"/>
                </a:solidFill>
                <a:effectLst>
                  <a:outerShdw blurRad="38100" dist="38100" dir="2700000" algn="tl">
                    <a:srgbClr val="000000"/>
                  </a:outerShdw>
                </a:effectLst>
                <a:latin typeface="Arial" panose="020B0604020202020204" pitchFamily="34" charset="0"/>
                <a:ea typeface="標楷體" panose="03000509000000000000" pitchFamily="65" charset="-120"/>
              </a:defRPr>
            </a:lvl1pPr>
            <a:lvl2pPr>
              <a:defRPr sz="4000" b="1">
                <a:solidFill>
                  <a:srgbClr val="FFFF00"/>
                </a:solidFill>
                <a:effectLst>
                  <a:outerShdw blurRad="38100" dist="38100" dir="2700000" algn="tl">
                    <a:srgbClr val="000000"/>
                  </a:outerShdw>
                </a:effectLst>
                <a:latin typeface="Arial" panose="020B0604020202020204" pitchFamily="34" charset="0"/>
                <a:ea typeface="標楷體" panose="03000509000000000000" pitchFamily="65" charset="-120"/>
              </a:defRPr>
            </a:lvl2pPr>
            <a:lvl3pPr>
              <a:defRPr sz="4000" b="1">
                <a:solidFill>
                  <a:srgbClr val="FFFF00"/>
                </a:solidFill>
                <a:effectLst>
                  <a:outerShdw blurRad="38100" dist="38100" dir="2700000" algn="tl">
                    <a:srgbClr val="000000"/>
                  </a:outerShdw>
                </a:effectLst>
                <a:latin typeface="Arial" panose="020B0604020202020204" pitchFamily="34" charset="0"/>
                <a:ea typeface="標楷體" panose="03000509000000000000" pitchFamily="65" charset="-120"/>
              </a:defRPr>
            </a:lvl3pPr>
            <a:lvl4pPr>
              <a:defRPr sz="4000" b="1">
                <a:solidFill>
                  <a:srgbClr val="FFFF00"/>
                </a:solidFill>
                <a:effectLst>
                  <a:outerShdw blurRad="38100" dist="38100" dir="2700000" algn="tl">
                    <a:srgbClr val="000000"/>
                  </a:outerShdw>
                </a:effectLst>
                <a:latin typeface="Arial" panose="020B0604020202020204" pitchFamily="34" charset="0"/>
                <a:ea typeface="標楷體" panose="03000509000000000000" pitchFamily="65" charset="-120"/>
              </a:defRPr>
            </a:lvl4pPr>
            <a:lvl5pPr>
              <a:defRPr sz="4000" b="1">
                <a:solidFill>
                  <a:srgbClr val="FFFF00"/>
                </a:solidFill>
                <a:effectLst>
                  <a:outerShdw blurRad="38100" dist="38100" dir="2700000" algn="tl">
                    <a:srgbClr val="000000"/>
                  </a:outerShdw>
                </a:effectLst>
                <a:latin typeface="Arial" panose="020B0604020202020204" pitchFamily="34" charset="0"/>
                <a:ea typeface="標楷體" panose="03000509000000000000" pitchFamily="65" charset="-120"/>
              </a:defRPr>
            </a:lvl5pPr>
            <a:lvl6pPr marL="457200" eaLnBrk="0" fontAlgn="base" hangingPunct="0">
              <a:spcBef>
                <a:spcPct val="0"/>
              </a:spcBef>
              <a:spcAft>
                <a:spcPct val="0"/>
              </a:spcAft>
              <a:defRPr sz="4000" b="1">
                <a:solidFill>
                  <a:srgbClr val="FFFF00"/>
                </a:solidFill>
                <a:effectLst>
                  <a:outerShdw blurRad="38100" dist="38100" dir="2700000" algn="tl">
                    <a:srgbClr val="000000"/>
                  </a:outerShdw>
                </a:effectLst>
                <a:latin typeface="Arial" panose="020B0604020202020204" pitchFamily="34" charset="0"/>
                <a:ea typeface="標楷體" panose="03000509000000000000" pitchFamily="65" charset="-120"/>
              </a:defRPr>
            </a:lvl6pPr>
            <a:lvl7pPr marL="914400" eaLnBrk="0" fontAlgn="base" hangingPunct="0">
              <a:spcBef>
                <a:spcPct val="0"/>
              </a:spcBef>
              <a:spcAft>
                <a:spcPct val="0"/>
              </a:spcAft>
              <a:defRPr sz="4000" b="1">
                <a:solidFill>
                  <a:srgbClr val="FFFF00"/>
                </a:solidFill>
                <a:effectLst>
                  <a:outerShdw blurRad="38100" dist="38100" dir="2700000" algn="tl">
                    <a:srgbClr val="000000"/>
                  </a:outerShdw>
                </a:effectLst>
                <a:latin typeface="Arial" panose="020B0604020202020204" pitchFamily="34" charset="0"/>
                <a:ea typeface="標楷體" panose="03000509000000000000" pitchFamily="65" charset="-120"/>
              </a:defRPr>
            </a:lvl7pPr>
            <a:lvl8pPr marL="1371600" eaLnBrk="0" fontAlgn="base" hangingPunct="0">
              <a:spcBef>
                <a:spcPct val="0"/>
              </a:spcBef>
              <a:spcAft>
                <a:spcPct val="0"/>
              </a:spcAft>
              <a:defRPr sz="4000" b="1">
                <a:solidFill>
                  <a:srgbClr val="FFFF00"/>
                </a:solidFill>
                <a:effectLst>
                  <a:outerShdw blurRad="38100" dist="38100" dir="2700000" algn="tl">
                    <a:srgbClr val="000000"/>
                  </a:outerShdw>
                </a:effectLst>
                <a:latin typeface="Arial" panose="020B0604020202020204" pitchFamily="34" charset="0"/>
                <a:ea typeface="標楷體" panose="03000509000000000000" pitchFamily="65" charset="-120"/>
              </a:defRPr>
            </a:lvl8pPr>
            <a:lvl9pPr marL="1828800" eaLnBrk="0" fontAlgn="base" hangingPunct="0">
              <a:spcBef>
                <a:spcPct val="0"/>
              </a:spcBef>
              <a:spcAft>
                <a:spcPct val="0"/>
              </a:spcAft>
              <a:defRPr sz="4000" b="1">
                <a:solidFill>
                  <a:srgbClr val="FFFF00"/>
                </a:solidFill>
                <a:effectLst>
                  <a:outerShdw blurRad="38100" dist="38100" dir="2700000" algn="tl">
                    <a:srgbClr val="000000"/>
                  </a:outerShdw>
                </a:effectLst>
                <a:latin typeface="Arial" panose="020B0604020202020204" pitchFamily="34" charset="0"/>
                <a:ea typeface="標楷體" panose="03000509000000000000" pitchFamily="65" charset="-120"/>
              </a:defRPr>
            </a:lvl9pPr>
          </a:lstStyle>
          <a:p>
            <a:r>
              <a:rPr lang="zh-TW" altLang="en-US" sz="3200" dirty="0">
                <a:effectLst/>
              </a:rPr>
              <a:t>美國商會警示：台灣走私農藥多、健保新藥核價</a:t>
            </a:r>
            <a:r>
              <a:rPr lang="zh-TW" altLang="en-US" sz="3200" dirty="0" smtClean="0">
                <a:effectLst/>
              </a:rPr>
              <a:t>低 </a:t>
            </a:r>
            <a:r>
              <a:rPr lang="en-US" altLang="zh-TW" sz="3200" dirty="0" smtClean="0">
                <a:solidFill>
                  <a:schemeClr val="bg1"/>
                </a:solidFill>
                <a:effectLst/>
              </a:rPr>
              <a:t>2012.8.23</a:t>
            </a:r>
            <a:r>
              <a:rPr lang="zh-TW" altLang="en-US" sz="3200" dirty="0" smtClean="0">
                <a:solidFill>
                  <a:schemeClr val="bg1"/>
                </a:solidFill>
                <a:effectLst/>
              </a:rPr>
              <a:t> 今日新聞</a:t>
            </a:r>
            <a:endParaRPr lang="zh-TW" altLang="zh-TW" sz="3200" dirty="0">
              <a:solidFill>
                <a:schemeClr val="bg1"/>
              </a:solidFill>
              <a:effectLst/>
            </a:endParaRPr>
          </a:p>
        </p:txBody>
      </p:sp>
    </p:spTree>
    <p:extLst>
      <p:ext uri="{BB962C8B-B14F-4D97-AF65-F5344CB8AC3E}">
        <p14:creationId xmlns:p14="http://schemas.microsoft.com/office/powerpoint/2010/main" val="770661709"/>
      </p:ext>
    </p:extLst>
  </p:cSld>
  <p:clrMapOvr>
    <a:masterClrMapping/>
  </p:clrMapOvr>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圖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700" y="6350"/>
            <a:ext cx="9118600" cy="6845300"/>
          </a:xfrm>
          <a:prstGeom prst="rect">
            <a:avLst/>
          </a:prstGeom>
        </p:spPr>
      </p:pic>
      <p:sp>
        <p:nvSpPr>
          <p:cNvPr id="630787" name="Text Box 3"/>
          <p:cNvSpPr txBox="1">
            <a:spLocks noChangeArrowheads="1"/>
          </p:cNvSpPr>
          <p:nvPr/>
        </p:nvSpPr>
        <p:spPr bwMode="auto">
          <a:xfrm>
            <a:off x="179512" y="20342"/>
            <a:ext cx="4596130" cy="12003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kumimoji="1" lang="en-US" altLang="zh-TW" sz="7200" b="1" dirty="0" smtClean="0">
                <a:solidFill>
                  <a:srgbClr val="FC0128"/>
                </a:solidFill>
                <a:effectLst>
                  <a:outerShdw blurRad="38100" dist="38100" dir="2700000" algn="tl">
                    <a:srgbClr val="000000"/>
                  </a:outerShdw>
                </a:effectLst>
                <a:ea typeface="新細明體" panose="02020500000000000000" pitchFamily="18" charset="-120"/>
              </a:rPr>
              <a:t>Thanks….</a:t>
            </a:r>
            <a:endParaRPr kumimoji="1" lang="en-US" altLang="zh-TW" sz="7200" b="1" dirty="0">
              <a:solidFill>
                <a:srgbClr val="FC0128"/>
              </a:solidFill>
              <a:effectLst>
                <a:outerShdw blurRad="38100" dist="38100" dir="2700000" algn="tl">
                  <a:srgbClr val="000000"/>
                </a:outerShdw>
              </a:effectLst>
              <a:ea typeface="新細明體" panose="02020500000000000000" pitchFamily="18" charset="-120"/>
            </a:endParaRPr>
          </a:p>
        </p:txBody>
      </p:sp>
      <p:sp>
        <p:nvSpPr>
          <p:cNvPr id="2" name="矩形 1"/>
          <p:cNvSpPr/>
          <p:nvPr/>
        </p:nvSpPr>
        <p:spPr>
          <a:xfrm>
            <a:off x="7256261" y="5971238"/>
            <a:ext cx="1872208" cy="864096"/>
          </a:xfrm>
          <a:prstGeom prst="rect">
            <a:avLst/>
          </a:prstGeom>
          <a:solidFill>
            <a:srgbClr val="006600">
              <a:alpha val="60000"/>
            </a:srgbClr>
          </a:solidFill>
          <a:scene3d>
            <a:camera prst="orthographicFront"/>
            <a:lightRig rig="threePt" dir="t"/>
          </a:scene3d>
          <a:sp3d>
            <a:bevelT/>
          </a:sp3d>
        </p:spPr>
        <p:txBody>
          <a:bodyPr wrap="square">
            <a:spAutoFit/>
          </a:bodyPr>
          <a:lstStyle/>
          <a:p>
            <a:pPr>
              <a:spcAft>
                <a:spcPts val="0"/>
              </a:spcAft>
            </a:pPr>
            <a:r>
              <a:rPr lang="en-US" altLang="zh-TW" sz="2400" kern="100" dirty="0" err="1" smtClean="0">
                <a:solidFill>
                  <a:schemeClr val="bg1"/>
                </a:solidFill>
                <a:effectLst>
                  <a:outerShdw blurRad="38100" dist="38100" dir="2700000" algn="tl">
                    <a:srgbClr val="000000">
                      <a:alpha val="43137"/>
                    </a:srgbClr>
                  </a:outerShdw>
                </a:effectLst>
                <a:latin typeface="+mj-lt"/>
                <a:cs typeface="Times New Roman" panose="02020603050405020304" pitchFamily="18" charset="0"/>
              </a:rPr>
              <a:t>Kinderdijk</a:t>
            </a:r>
            <a:endParaRPr lang="en-US" altLang="zh-TW" sz="2400" kern="100" dirty="0" smtClean="0">
              <a:solidFill>
                <a:schemeClr val="bg1"/>
              </a:solidFill>
              <a:effectLst>
                <a:outerShdw blurRad="38100" dist="38100" dir="2700000" algn="tl">
                  <a:srgbClr val="000000">
                    <a:alpha val="43137"/>
                  </a:srgbClr>
                </a:outerShdw>
              </a:effectLst>
              <a:latin typeface="+mj-lt"/>
              <a:cs typeface="Times New Roman" panose="02020603050405020304" pitchFamily="18" charset="0"/>
            </a:endParaRPr>
          </a:p>
          <a:p>
            <a:pPr>
              <a:spcAft>
                <a:spcPts val="0"/>
              </a:spcAft>
            </a:pPr>
            <a:r>
              <a:rPr lang="en-US" altLang="zh-TW" sz="2400" dirty="0" smtClean="0">
                <a:solidFill>
                  <a:schemeClr val="bg1"/>
                </a:solidFill>
                <a:effectLst>
                  <a:outerShdw blurRad="38100" dist="38100" dir="2700000" algn="tl">
                    <a:srgbClr val="000000">
                      <a:alpha val="43137"/>
                    </a:srgbClr>
                  </a:outerShdw>
                </a:effectLst>
                <a:latin typeface="+mj-lt"/>
              </a:rPr>
              <a:t>Netherlands</a:t>
            </a:r>
            <a:endParaRPr lang="zh-TW" altLang="en-US" sz="2400" dirty="0">
              <a:solidFill>
                <a:schemeClr val="bg1"/>
              </a:solidFill>
              <a:effectLst>
                <a:outerShdw blurRad="38100" dist="38100" dir="2700000" algn="tl">
                  <a:srgbClr val="000000">
                    <a:alpha val="43137"/>
                  </a:srgbClr>
                </a:outerShdw>
              </a:effectLst>
              <a:latin typeface="+mj-lt"/>
            </a:endParaRPr>
          </a:p>
        </p:txBody>
      </p:sp>
    </p:spTree>
    <p:extLst>
      <p:ext uri="{BB962C8B-B14F-4D97-AF65-F5344CB8AC3E}">
        <p14:creationId xmlns:p14="http://schemas.microsoft.com/office/powerpoint/2010/main" val="76070457"/>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3" presetClass="entr" presetSubtype="16" fill="hold" grpId="0" nodeType="afterEffect">
                                  <p:stCondLst>
                                    <p:cond delay="0"/>
                                  </p:stCondLst>
                                  <p:childTnLst>
                                    <p:set>
                                      <p:cBhvr>
                                        <p:cTn id="6" dur="1" fill="hold">
                                          <p:stCondLst>
                                            <p:cond delay="0"/>
                                          </p:stCondLst>
                                        </p:cTn>
                                        <p:tgtEl>
                                          <p:spTgt spid="630787"/>
                                        </p:tgtEl>
                                        <p:attrNameLst>
                                          <p:attrName>style.visibility</p:attrName>
                                        </p:attrNameLst>
                                      </p:cBhvr>
                                      <p:to>
                                        <p:strVal val="visible"/>
                                      </p:to>
                                    </p:set>
                                    <p:anim calcmode="lin" valueType="num">
                                      <p:cBhvr>
                                        <p:cTn id="7" dur="500" fill="hold"/>
                                        <p:tgtEl>
                                          <p:spTgt spid="630787"/>
                                        </p:tgtEl>
                                        <p:attrNameLst>
                                          <p:attrName>ppt_w</p:attrName>
                                        </p:attrNameLst>
                                      </p:cBhvr>
                                      <p:tavLst>
                                        <p:tav tm="0">
                                          <p:val>
                                            <p:fltVal val="0"/>
                                          </p:val>
                                        </p:tav>
                                        <p:tav tm="100000">
                                          <p:val>
                                            <p:strVal val="#ppt_w"/>
                                          </p:val>
                                        </p:tav>
                                      </p:tavLst>
                                    </p:anim>
                                    <p:anim calcmode="lin" valueType="num">
                                      <p:cBhvr>
                                        <p:cTn id="8" dur="500" fill="hold"/>
                                        <p:tgtEl>
                                          <p:spTgt spid="630787"/>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0787" grpId="0" autoUpdateAnimBg="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1732" name="Rectangle 4"/>
          <p:cNvSpPr>
            <a:spLocks noChangeArrowheads="1"/>
          </p:cNvSpPr>
          <p:nvPr/>
        </p:nvSpPr>
        <p:spPr bwMode="auto">
          <a:xfrm>
            <a:off x="616744" y="332656"/>
            <a:ext cx="7920037" cy="1368425"/>
          </a:xfrm>
          <a:prstGeom prst="rect">
            <a:avLst/>
          </a:prstGeom>
          <a:noFill/>
          <a:ln w="12700">
            <a:noFill/>
            <a:miter lim="800000"/>
            <a:headEnd/>
            <a:tailEnd/>
          </a:ln>
          <a:effectLst>
            <a:outerShdw dist="35921" dir="2700000" algn="ctr" rotWithShape="0">
              <a:srgbClr val="000000"/>
            </a:outerShdw>
          </a:effectLst>
        </p:spPr>
        <p:txBody>
          <a:bodyPr lIns="90488" tIns="44450" rIns="90488" bIns="44450" anchor="ctr"/>
          <a:lstStyle/>
          <a:p>
            <a:pPr>
              <a:defRPr/>
            </a:pPr>
            <a:r>
              <a:rPr lang="en-US" altLang="zh-TW" sz="3200" b="1" dirty="0">
                <a:solidFill>
                  <a:srgbClr val="FFFF00"/>
                </a:solidFill>
                <a:effectLst>
                  <a:outerShdw blurRad="38100" dist="38100" dir="2700000" algn="tl">
                    <a:srgbClr val="000000"/>
                  </a:outerShdw>
                </a:effectLst>
                <a:ea typeface="標楷體" pitchFamily="65" charset="-120"/>
              </a:rPr>
              <a:t>Global spread of community-acquired methicillin-resistant </a:t>
            </a:r>
            <a:r>
              <a:rPr lang="en-US" altLang="zh-TW" sz="3200" b="1" i="1" dirty="0">
                <a:solidFill>
                  <a:srgbClr val="FFFF00"/>
                </a:solidFill>
                <a:effectLst>
                  <a:outerShdw blurRad="38100" dist="38100" dir="2700000" algn="tl">
                    <a:srgbClr val="000000"/>
                  </a:outerShdw>
                </a:effectLst>
                <a:ea typeface="標楷體" pitchFamily="65" charset="-120"/>
              </a:rPr>
              <a:t>Staphylococcus aureus</a:t>
            </a:r>
            <a:r>
              <a:rPr lang="en-US" altLang="zh-TW" sz="3200" b="1" dirty="0">
                <a:solidFill>
                  <a:srgbClr val="FFFF00"/>
                </a:solidFill>
                <a:effectLst>
                  <a:outerShdw blurRad="38100" dist="38100" dir="2700000" algn="tl">
                    <a:srgbClr val="000000"/>
                  </a:outerShdw>
                </a:effectLst>
                <a:ea typeface="標楷體" pitchFamily="65" charset="-120"/>
              </a:rPr>
              <a:t> (CA-MRSA)</a:t>
            </a:r>
            <a:endParaRPr lang="en-US" altLang="zh-TW" sz="2800" b="1" dirty="0">
              <a:solidFill>
                <a:schemeClr val="bg1"/>
              </a:solidFill>
              <a:effectLst>
                <a:outerShdw blurRad="38100" dist="38100" dir="2700000" algn="tl">
                  <a:srgbClr val="000000"/>
                </a:outerShdw>
              </a:effectLst>
              <a:ea typeface="標楷體" pitchFamily="65" charset="-120"/>
            </a:endParaRPr>
          </a:p>
        </p:txBody>
      </p:sp>
      <p:sp>
        <p:nvSpPr>
          <p:cNvPr id="201735" name="Text Box 7"/>
          <p:cNvSpPr txBox="1">
            <a:spLocks noChangeArrowheads="1"/>
          </p:cNvSpPr>
          <p:nvPr/>
        </p:nvSpPr>
        <p:spPr bwMode="auto">
          <a:xfrm>
            <a:off x="1042988" y="6332538"/>
            <a:ext cx="3378200" cy="366712"/>
          </a:xfrm>
          <a:prstGeom prst="rect">
            <a:avLst/>
          </a:prstGeom>
          <a:noFill/>
          <a:ln w="12700">
            <a:noFill/>
            <a:miter lim="800000"/>
            <a:headEnd/>
            <a:tailEnd/>
          </a:ln>
          <a:effectLst/>
        </p:spPr>
        <p:txBody>
          <a:bodyPr wrap="none">
            <a:spAutoFit/>
          </a:bodyPr>
          <a:lstStyle/>
          <a:p>
            <a:pPr eaLnBrk="0" hangingPunct="0">
              <a:defRPr/>
            </a:pPr>
            <a:r>
              <a:rPr lang="en-US" altLang="zh-TW">
                <a:solidFill>
                  <a:srgbClr val="7FFF00"/>
                </a:solidFill>
                <a:effectLst>
                  <a:outerShdw blurRad="38100" dist="38100" dir="2700000" algn="tl">
                    <a:srgbClr val="000000"/>
                  </a:outerShdw>
                </a:effectLst>
                <a:latin typeface="Times New Roman" pitchFamily="18" charset="0"/>
                <a:ea typeface="標楷體" pitchFamily="65" charset="-120"/>
              </a:rPr>
              <a:t>DeLeo FR. Lancet 2010;375:1557.</a:t>
            </a:r>
          </a:p>
        </p:txBody>
      </p:sp>
      <p:pic>
        <p:nvPicPr>
          <p:cNvPr id="19460" name="Picture 9" descr="aa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5288" y="2133600"/>
            <a:ext cx="8362950" cy="4057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733773231"/>
      </p:ext>
    </p:extLst>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2306" name="Rectangle 2"/>
          <p:cNvSpPr>
            <a:spLocks noGrp="1" noChangeArrowheads="1"/>
          </p:cNvSpPr>
          <p:nvPr>
            <p:ph type="title"/>
          </p:nvPr>
        </p:nvSpPr>
        <p:spPr>
          <a:xfrm>
            <a:off x="755650" y="260350"/>
            <a:ext cx="7086600" cy="685800"/>
          </a:xfrm>
          <a:noFill/>
          <a:ln/>
          <a:effectLst>
            <a:outerShdw dist="35921" dir="2700000" algn="ctr" rotWithShape="0">
              <a:srgbClr val="000000"/>
            </a:outerShdw>
          </a:effectLst>
          <a:extLst>
            <a:ext uri="{91240B29-F687-4F45-9708-019B960494DF}">
              <a14:hiddenLine xmlns:a14="http://schemas.microsoft.com/office/drawing/2010/main" w="12700">
                <a:solidFill>
                  <a:schemeClr val="tx1"/>
                </a:solidFill>
                <a:miter lim="800000"/>
                <a:headEnd/>
                <a:tailEnd/>
              </a14:hiddenLine>
            </a:ext>
          </a:extLst>
        </p:spPr>
        <p:txBody>
          <a:bodyPr lIns="90488" tIns="44450" rIns="90488" bIns="44450"/>
          <a:lstStyle/>
          <a:p>
            <a:pPr defTabSz="179388"/>
            <a:r>
              <a:rPr lang="en-US" altLang="zh-TW" sz="3200"/>
              <a:t>Carbuncle with staphylococcal scarlet fever</a:t>
            </a:r>
          </a:p>
        </p:txBody>
      </p:sp>
      <p:sp>
        <p:nvSpPr>
          <p:cNvPr id="482307" name="Rectangle 3"/>
          <p:cNvSpPr>
            <a:spLocks noChangeArrowheads="1"/>
          </p:cNvSpPr>
          <p:nvPr/>
        </p:nvSpPr>
        <p:spPr bwMode="auto">
          <a:xfrm>
            <a:off x="4527550" y="857250"/>
            <a:ext cx="92075" cy="6778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TW" altLang="en-US"/>
          </a:p>
        </p:txBody>
      </p:sp>
      <p:sp>
        <p:nvSpPr>
          <p:cNvPr id="482308" name="Rectangle 4"/>
          <p:cNvSpPr>
            <a:spLocks noGrp="1" noChangeArrowheads="1"/>
          </p:cNvSpPr>
          <p:nvPr>
            <p:ph type="body" idx="1"/>
          </p:nvPr>
        </p:nvSpPr>
        <p:spPr>
          <a:xfrm>
            <a:off x="684213" y="1196975"/>
            <a:ext cx="7991475" cy="1871663"/>
          </a:xfrm>
          <a:noFill/>
          <a:ln/>
        </p:spPr>
        <p:txBody>
          <a:bodyPr/>
          <a:lstStyle/>
          <a:p>
            <a:r>
              <a:rPr lang="zh-TW" altLang="en-US" sz="2800">
                <a:solidFill>
                  <a:schemeClr val="bg1"/>
                </a:solidFill>
              </a:rPr>
              <a:t>五歲女童左小腿紅腫兩週</a:t>
            </a:r>
          </a:p>
          <a:p>
            <a:r>
              <a:rPr lang="zh-TW" altLang="en-US" sz="2800">
                <a:solidFill>
                  <a:schemeClr val="bg1"/>
                </a:solidFill>
              </a:rPr>
              <a:t>使用三天</a:t>
            </a:r>
            <a:r>
              <a:rPr lang="en-US" altLang="zh-TW" sz="2800">
                <a:solidFill>
                  <a:srgbClr val="FAFD00"/>
                </a:solidFill>
              </a:rPr>
              <a:t>cloxacillin </a:t>
            </a:r>
            <a:r>
              <a:rPr lang="en-US" altLang="zh-TW" sz="2800">
                <a:solidFill>
                  <a:srgbClr val="FAFD00"/>
                </a:solidFill>
                <a:sym typeface="Wingdings" panose="05000000000000000000" pitchFamily="2" charset="2"/>
              </a:rPr>
              <a:t> cephalexin</a:t>
            </a:r>
          </a:p>
          <a:p>
            <a:r>
              <a:rPr lang="zh-TW" altLang="en-US" sz="2800">
                <a:solidFill>
                  <a:schemeClr val="bg1"/>
                </a:solidFill>
                <a:sym typeface="Wingdings" panose="05000000000000000000" pitchFamily="2" charset="2"/>
              </a:rPr>
              <a:t>紅腫</a:t>
            </a:r>
            <a:r>
              <a:rPr lang="zh-TW" altLang="en-US" sz="2800">
                <a:solidFill>
                  <a:srgbClr val="FAFD00"/>
                </a:solidFill>
                <a:sym typeface="Wingdings" panose="05000000000000000000" pitchFamily="2" charset="2"/>
              </a:rPr>
              <a:t>逐漸擴大、化膿</a:t>
            </a:r>
          </a:p>
          <a:p>
            <a:r>
              <a:rPr lang="zh-TW" altLang="en-US" sz="2800">
                <a:solidFill>
                  <a:schemeClr val="bg1"/>
                </a:solidFill>
                <a:sym typeface="Wingdings" panose="05000000000000000000" pitchFamily="2" charset="2"/>
              </a:rPr>
              <a:t>全身紅斑，手掌腳掌紅腫</a:t>
            </a:r>
          </a:p>
        </p:txBody>
      </p:sp>
      <p:pic>
        <p:nvPicPr>
          <p:cNvPr id="482309" name="Picture 5" descr="mrsa3a"/>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03800" y="3429000"/>
            <a:ext cx="3990975" cy="2886075"/>
          </a:xfrm>
          <a:prstGeom prst="rect">
            <a:avLst/>
          </a:prstGeom>
          <a:noFill/>
          <a:extLst>
            <a:ext uri="{909E8E84-426E-40DD-AFC4-6F175D3DCCD1}">
              <a14:hiddenFill xmlns:a14="http://schemas.microsoft.com/office/drawing/2010/main">
                <a:solidFill>
                  <a:srgbClr val="FFFFFF"/>
                </a:solidFill>
              </a14:hiddenFill>
            </a:ext>
          </a:extLst>
        </p:spPr>
      </p:pic>
      <p:pic>
        <p:nvPicPr>
          <p:cNvPr id="482310" name="Picture 6" descr="mrsa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39750" y="3429000"/>
            <a:ext cx="3990975" cy="2886075"/>
          </a:xfrm>
          <a:prstGeom prst="rect">
            <a:avLst/>
          </a:prstGeom>
          <a:noFill/>
          <a:extLst>
            <a:ext uri="{909E8E84-426E-40DD-AFC4-6F175D3DCCD1}">
              <a14:hiddenFill xmlns:a14="http://schemas.microsoft.com/office/drawing/2010/main">
                <a:solidFill>
                  <a:srgbClr val="FFFFFF"/>
                </a:solidFill>
              </a14:hiddenFill>
            </a:ext>
          </a:extLst>
        </p:spPr>
      </p:pic>
      <p:sp>
        <p:nvSpPr>
          <p:cNvPr id="482311" name="Text Box 7"/>
          <p:cNvSpPr txBox="1">
            <a:spLocks noChangeArrowheads="1"/>
          </p:cNvSpPr>
          <p:nvPr/>
        </p:nvSpPr>
        <p:spPr bwMode="auto">
          <a:xfrm>
            <a:off x="6732588" y="6461125"/>
            <a:ext cx="2208212"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kumimoji="1" sz="2400">
                <a:solidFill>
                  <a:schemeClr val="tx1"/>
                </a:solidFill>
                <a:latin typeface="Times New Roman" panose="02020603050405020304" pitchFamily="18" charset="0"/>
                <a:ea typeface="新細明體" panose="02020500000000000000" pitchFamily="18" charset="-120"/>
              </a:defRPr>
            </a:lvl1pPr>
            <a:lvl2pPr marL="571500">
              <a:defRPr kumimoji="1" sz="2400">
                <a:solidFill>
                  <a:schemeClr val="tx1"/>
                </a:solidFill>
                <a:latin typeface="Times New Roman" panose="02020603050405020304" pitchFamily="18" charset="0"/>
                <a:ea typeface="新細明體" panose="02020500000000000000" pitchFamily="18" charset="-120"/>
              </a:defRPr>
            </a:lvl2pPr>
            <a:lvl3pPr marL="1143000">
              <a:defRPr kumimoji="1" sz="2400">
                <a:solidFill>
                  <a:schemeClr val="tx1"/>
                </a:solidFill>
                <a:latin typeface="Times New Roman" panose="02020603050405020304" pitchFamily="18" charset="0"/>
                <a:ea typeface="新細明體" panose="02020500000000000000" pitchFamily="18" charset="-120"/>
              </a:defRPr>
            </a:lvl3pPr>
            <a:lvl4pPr marL="1714500">
              <a:defRPr kumimoji="1" sz="2400">
                <a:solidFill>
                  <a:schemeClr val="tx1"/>
                </a:solidFill>
                <a:latin typeface="Times New Roman" panose="02020603050405020304" pitchFamily="18" charset="0"/>
                <a:ea typeface="新細明體" panose="02020500000000000000" pitchFamily="18" charset="-120"/>
              </a:defRPr>
            </a:lvl4pPr>
            <a:lvl5pPr marL="2286000">
              <a:defRPr kumimoji="1" sz="2400">
                <a:solidFill>
                  <a:schemeClr val="tx1"/>
                </a:solidFill>
                <a:latin typeface="Times New Roman" panose="02020603050405020304" pitchFamily="18" charset="0"/>
                <a:ea typeface="新細明體" panose="02020500000000000000" pitchFamily="18" charset="-120"/>
              </a:defRPr>
            </a:lvl5pPr>
            <a:lvl6pPr marL="2743200" fontAlgn="base">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6pPr>
            <a:lvl7pPr marL="3200400" fontAlgn="base">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7pPr>
            <a:lvl8pPr marL="3657600" fontAlgn="base">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8pPr>
            <a:lvl9pPr marL="4114800" fontAlgn="base">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9pPr>
          </a:lstStyle>
          <a:p>
            <a:r>
              <a:rPr kumimoji="0" lang="en-US" altLang="zh-TW" sz="2000" b="0">
                <a:solidFill>
                  <a:srgbClr val="7FFF00"/>
                </a:solidFill>
              </a:rPr>
              <a:t>Chart No.: 3911112</a:t>
            </a:r>
          </a:p>
        </p:txBody>
      </p:sp>
    </p:spTree>
    <p:extLst>
      <p:ext uri="{BB962C8B-B14F-4D97-AF65-F5344CB8AC3E}">
        <p14:creationId xmlns:p14="http://schemas.microsoft.com/office/powerpoint/2010/main" val="1435551403"/>
      </p:ext>
    </p:extLst>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01762" name="Object 2">
            <a:hlinkClick r:id="" action="ppaction://ole?verb=0"/>
          </p:cNvPr>
          <p:cNvGraphicFramePr>
            <a:graphicFrameLocks/>
          </p:cNvGraphicFramePr>
          <p:nvPr/>
        </p:nvGraphicFramePr>
        <p:xfrm>
          <a:off x="179388" y="2470150"/>
          <a:ext cx="4357687" cy="3622675"/>
        </p:xfrm>
        <a:graphic>
          <a:graphicData uri="http://schemas.openxmlformats.org/presentationml/2006/ole">
            <mc:AlternateContent xmlns:mc="http://schemas.openxmlformats.org/markup-compatibility/2006">
              <mc:Choice xmlns:v="urn:schemas-microsoft-com:vml" Requires="v">
                <p:oleObj spid="_x0000_s38982" name="圖表" r:id="rId3" imgW="5730276" imgH="4724352" progId="MSGraph.Chart.8">
                  <p:embed followColorScheme="full"/>
                </p:oleObj>
              </mc:Choice>
              <mc:Fallback>
                <p:oleObj name="圖表" r:id="rId3" imgW="5730276" imgH="4724352" progId="MSGraph.Chart.8">
                  <p:embed followColorScheme="full"/>
                  <p:pic>
                    <p:nvPicPr>
                      <p:cNvPr id="0" name=""/>
                      <p:cNvPicPr>
                        <a:picLocks noChangeArrowheads="1"/>
                      </p:cNvPicPr>
                      <p:nvPr/>
                    </p:nvPicPr>
                    <p:blipFill>
                      <a:blip r:embed="rId4"/>
                      <a:srcRect/>
                      <a:stretch>
                        <a:fillRect/>
                      </a:stretch>
                    </p:blipFill>
                    <p:spPr bwMode="auto">
                      <a:xfrm>
                        <a:off x="179388" y="2470150"/>
                        <a:ext cx="4357687" cy="3622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501763" name="Rectangle 3"/>
          <p:cNvSpPr>
            <a:spLocks noChangeArrowheads="1"/>
          </p:cNvSpPr>
          <p:nvPr/>
        </p:nvSpPr>
        <p:spPr bwMode="auto">
          <a:xfrm>
            <a:off x="395288" y="1700213"/>
            <a:ext cx="3421062" cy="5762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r>
              <a:rPr kumimoji="1" lang="zh-TW" altLang="en-US" sz="3200" b="0">
                <a:solidFill>
                  <a:schemeClr val="bg1"/>
                </a:solidFill>
                <a:effectLst>
                  <a:outerShdw blurRad="38100" dist="38100" dir="2700000" algn="tl">
                    <a:srgbClr val="000000"/>
                  </a:outerShdw>
                </a:effectLst>
                <a:latin typeface="標楷體" panose="03000509000000000000" pitchFamily="65" charset="-120"/>
                <a:ea typeface="標楷體" panose="03000509000000000000" pitchFamily="65" charset="-120"/>
              </a:rPr>
              <a:t>院內感染，</a:t>
            </a:r>
            <a:r>
              <a:rPr kumimoji="1" lang="en-US" altLang="zh-TW" sz="3200" b="0">
                <a:solidFill>
                  <a:schemeClr val="bg1"/>
                </a:solidFill>
                <a:effectLst>
                  <a:outerShdw blurRad="38100" dist="38100" dir="2700000" algn="tl">
                    <a:srgbClr val="000000"/>
                  </a:outerShdw>
                </a:effectLst>
                <a:latin typeface="Arial" panose="020B0604020202020204" pitchFamily="34" charset="0"/>
                <a:ea typeface="標楷體" panose="03000509000000000000" pitchFamily="65" charset="-120"/>
              </a:rPr>
              <a:t>N = 84</a:t>
            </a:r>
          </a:p>
        </p:txBody>
      </p:sp>
      <p:sp>
        <p:nvSpPr>
          <p:cNvPr id="501764" name="Rectangle 4"/>
          <p:cNvSpPr>
            <a:spLocks noChangeArrowheads="1"/>
          </p:cNvSpPr>
          <p:nvPr/>
        </p:nvSpPr>
        <p:spPr bwMode="auto">
          <a:xfrm>
            <a:off x="755650" y="333375"/>
            <a:ext cx="6858000" cy="1143000"/>
          </a:xfrm>
          <a:prstGeom prst="rect">
            <a:avLst/>
          </a:prstGeom>
          <a:noFill/>
          <a:ln>
            <a:noFill/>
          </a:ln>
          <a:effectLst>
            <a:outerShdw dist="35921" dir="2700000" algn="ctr" rotWithShape="0">
              <a:srgbClr val="000000"/>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Lst>
        </p:spPr>
        <p:txBody>
          <a:bodyPr lIns="90488" tIns="44450" rIns="90488" bIns="44450" anchor="ctr"/>
          <a:lstStyle>
            <a:lvl1pPr>
              <a:defRPr sz="4000" b="1">
                <a:solidFill>
                  <a:srgbClr val="FFFF00"/>
                </a:solidFill>
                <a:effectLst>
                  <a:outerShdw blurRad="38100" dist="38100" dir="2700000" algn="tl">
                    <a:srgbClr val="000000"/>
                  </a:outerShdw>
                </a:effectLst>
                <a:latin typeface="Arial" panose="020B0604020202020204" pitchFamily="34" charset="0"/>
                <a:ea typeface="標楷體" panose="03000509000000000000" pitchFamily="65" charset="-120"/>
              </a:defRPr>
            </a:lvl1pPr>
            <a:lvl2pPr>
              <a:defRPr sz="4000" b="1">
                <a:solidFill>
                  <a:srgbClr val="FFFF00"/>
                </a:solidFill>
                <a:effectLst>
                  <a:outerShdw blurRad="38100" dist="38100" dir="2700000" algn="tl">
                    <a:srgbClr val="000000"/>
                  </a:outerShdw>
                </a:effectLst>
                <a:latin typeface="Arial" panose="020B0604020202020204" pitchFamily="34" charset="0"/>
                <a:ea typeface="標楷體" panose="03000509000000000000" pitchFamily="65" charset="-120"/>
              </a:defRPr>
            </a:lvl2pPr>
            <a:lvl3pPr>
              <a:defRPr sz="4000" b="1">
                <a:solidFill>
                  <a:srgbClr val="FFFF00"/>
                </a:solidFill>
                <a:effectLst>
                  <a:outerShdw blurRad="38100" dist="38100" dir="2700000" algn="tl">
                    <a:srgbClr val="000000"/>
                  </a:outerShdw>
                </a:effectLst>
                <a:latin typeface="Arial" panose="020B0604020202020204" pitchFamily="34" charset="0"/>
                <a:ea typeface="標楷體" panose="03000509000000000000" pitchFamily="65" charset="-120"/>
              </a:defRPr>
            </a:lvl3pPr>
            <a:lvl4pPr>
              <a:defRPr sz="4000" b="1">
                <a:solidFill>
                  <a:srgbClr val="FFFF00"/>
                </a:solidFill>
                <a:effectLst>
                  <a:outerShdw blurRad="38100" dist="38100" dir="2700000" algn="tl">
                    <a:srgbClr val="000000"/>
                  </a:outerShdw>
                </a:effectLst>
                <a:latin typeface="Arial" panose="020B0604020202020204" pitchFamily="34" charset="0"/>
                <a:ea typeface="標楷體" panose="03000509000000000000" pitchFamily="65" charset="-120"/>
              </a:defRPr>
            </a:lvl4pPr>
            <a:lvl5pPr>
              <a:defRPr sz="4000" b="1">
                <a:solidFill>
                  <a:srgbClr val="FFFF00"/>
                </a:solidFill>
                <a:effectLst>
                  <a:outerShdw blurRad="38100" dist="38100" dir="2700000" algn="tl">
                    <a:srgbClr val="000000"/>
                  </a:outerShdw>
                </a:effectLst>
                <a:latin typeface="Arial" panose="020B0604020202020204" pitchFamily="34" charset="0"/>
                <a:ea typeface="標楷體" panose="03000509000000000000" pitchFamily="65" charset="-120"/>
              </a:defRPr>
            </a:lvl5pPr>
            <a:lvl6pPr marL="457200" eaLnBrk="0" fontAlgn="base" hangingPunct="0">
              <a:spcBef>
                <a:spcPct val="0"/>
              </a:spcBef>
              <a:spcAft>
                <a:spcPct val="0"/>
              </a:spcAft>
              <a:defRPr sz="4000" b="1">
                <a:solidFill>
                  <a:srgbClr val="FFFF00"/>
                </a:solidFill>
                <a:effectLst>
                  <a:outerShdw blurRad="38100" dist="38100" dir="2700000" algn="tl">
                    <a:srgbClr val="000000"/>
                  </a:outerShdw>
                </a:effectLst>
                <a:latin typeface="Arial" panose="020B0604020202020204" pitchFamily="34" charset="0"/>
                <a:ea typeface="標楷體" panose="03000509000000000000" pitchFamily="65" charset="-120"/>
              </a:defRPr>
            </a:lvl6pPr>
            <a:lvl7pPr marL="914400" eaLnBrk="0" fontAlgn="base" hangingPunct="0">
              <a:spcBef>
                <a:spcPct val="0"/>
              </a:spcBef>
              <a:spcAft>
                <a:spcPct val="0"/>
              </a:spcAft>
              <a:defRPr sz="4000" b="1">
                <a:solidFill>
                  <a:srgbClr val="FFFF00"/>
                </a:solidFill>
                <a:effectLst>
                  <a:outerShdw blurRad="38100" dist="38100" dir="2700000" algn="tl">
                    <a:srgbClr val="000000"/>
                  </a:outerShdw>
                </a:effectLst>
                <a:latin typeface="Arial" panose="020B0604020202020204" pitchFamily="34" charset="0"/>
                <a:ea typeface="標楷體" panose="03000509000000000000" pitchFamily="65" charset="-120"/>
              </a:defRPr>
            </a:lvl7pPr>
            <a:lvl8pPr marL="1371600" eaLnBrk="0" fontAlgn="base" hangingPunct="0">
              <a:spcBef>
                <a:spcPct val="0"/>
              </a:spcBef>
              <a:spcAft>
                <a:spcPct val="0"/>
              </a:spcAft>
              <a:defRPr sz="4000" b="1">
                <a:solidFill>
                  <a:srgbClr val="FFFF00"/>
                </a:solidFill>
                <a:effectLst>
                  <a:outerShdw blurRad="38100" dist="38100" dir="2700000" algn="tl">
                    <a:srgbClr val="000000"/>
                  </a:outerShdw>
                </a:effectLst>
                <a:latin typeface="Arial" panose="020B0604020202020204" pitchFamily="34" charset="0"/>
                <a:ea typeface="標楷體" panose="03000509000000000000" pitchFamily="65" charset="-120"/>
              </a:defRPr>
            </a:lvl8pPr>
            <a:lvl9pPr marL="1828800" eaLnBrk="0" fontAlgn="base" hangingPunct="0">
              <a:spcBef>
                <a:spcPct val="0"/>
              </a:spcBef>
              <a:spcAft>
                <a:spcPct val="0"/>
              </a:spcAft>
              <a:defRPr sz="4000" b="1">
                <a:solidFill>
                  <a:srgbClr val="FFFF00"/>
                </a:solidFill>
                <a:effectLst>
                  <a:outerShdw blurRad="38100" dist="38100" dir="2700000" algn="tl">
                    <a:srgbClr val="000000"/>
                  </a:outerShdw>
                </a:effectLst>
                <a:latin typeface="Arial" panose="020B0604020202020204" pitchFamily="34" charset="0"/>
                <a:ea typeface="標楷體" panose="03000509000000000000" pitchFamily="65" charset="-120"/>
              </a:defRPr>
            </a:lvl9pPr>
          </a:lstStyle>
          <a:p>
            <a:r>
              <a:rPr lang="en-US" altLang="zh-TW" sz="3600"/>
              <a:t>Community-acquired MRSA</a:t>
            </a:r>
            <a:br>
              <a:rPr lang="en-US" altLang="zh-TW" sz="3600"/>
            </a:br>
            <a:r>
              <a:rPr lang="zh-TW" altLang="en-US" sz="3200">
                <a:solidFill>
                  <a:schemeClr val="bg1"/>
                </a:solidFill>
              </a:rPr>
              <a:t>林口長庚醫院，</a:t>
            </a:r>
            <a:r>
              <a:rPr lang="en-US" altLang="zh-TW" sz="3200">
                <a:solidFill>
                  <a:schemeClr val="bg1"/>
                </a:solidFill>
              </a:rPr>
              <a:t>Jul 2000 – Jun 2001</a:t>
            </a:r>
          </a:p>
        </p:txBody>
      </p:sp>
      <p:sp>
        <p:nvSpPr>
          <p:cNvPr id="501765" name="Rectangle 5"/>
          <p:cNvSpPr>
            <a:spLocks noChangeArrowheads="1"/>
          </p:cNvSpPr>
          <p:nvPr/>
        </p:nvSpPr>
        <p:spPr bwMode="auto">
          <a:xfrm>
            <a:off x="4932363" y="1700213"/>
            <a:ext cx="3646487" cy="5762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r>
              <a:rPr kumimoji="1" lang="zh-TW" altLang="en-US" sz="3200" b="0">
                <a:solidFill>
                  <a:schemeClr val="bg1"/>
                </a:solidFill>
                <a:effectLst>
                  <a:outerShdw blurRad="38100" dist="38100" dir="2700000" algn="tl">
                    <a:srgbClr val="000000"/>
                  </a:outerShdw>
                </a:effectLst>
                <a:latin typeface="標楷體" panose="03000509000000000000" pitchFamily="65" charset="-120"/>
                <a:ea typeface="標楷體" panose="03000509000000000000" pitchFamily="65" charset="-120"/>
              </a:rPr>
              <a:t>社區感染，</a:t>
            </a:r>
            <a:r>
              <a:rPr kumimoji="1" lang="en-US" altLang="zh-TW" sz="3200" b="0">
                <a:solidFill>
                  <a:schemeClr val="bg1"/>
                </a:solidFill>
                <a:effectLst>
                  <a:outerShdw blurRad="38100" dist="38100" dir="2700000" algn="tl">
                    <a:srgbClr val="000000"/>
                  </a:outerShdw>
                </a:effectLst>
                <a:latin typeface="Arial" panose="020B0604020202020204" pitchFamily="34" charset="0"/>
                <a:ea typeface="標楷體" panose="03000509000000000000" pitchFamily="65" charset="-120"/>
              </a:rPr>
              <a:t>N = 114</a:t>
            </a:r>
          </a:p>
        </p:txBody>
      </p:sp>
      <p:graphicFrame>
        <p:nvGraphicFramePr>
          <p:cNvPr id="501766" name="Object 6">
            <a:hlinkClick r:id="" action="ppaction://ole?verb=0"/>
          </p:cNvPr>
          <p:cNvGraphicFramePr>
            <a:graphicFrameLocks/>
          </p:cNvGraphicFramePr>
          <p:nvPr/>
        </p:nvGraphicFramePr>
        <p:xfrm>
          <a:off x="4356100" y="2420938"/>
          <a:ext cx="4357688" cy="3622675"/>
        </p:xfrm>
        <a:graphic>
          <a:graphicData uri="http://schemas.openxmlformats.org/presentationml/2006/ole">
            <mc:AlternateContent xmlns:mc="http://schemas.openxmlformats.org/markup-compatibility/2006">
              <mc:Choice xmlns:v="urn:schemas-microsoft-com:vml" Requires="v">
                <p:oleObj spid="_x0000_s38983" name="圖表" r:id="rId5" imgW="5730276" imgH="4724352" progId="MSGraph.Chart.8">
                  <p:embed followColorScheme="full"/>
                </p:oleObj>
              </mc:Choice>
              <mc:Fallback>
                <p:oleObj name="圖表" r:id="rId5" imgW="5730276" imgH="4724352" progId="MSGraph.Chart.8">
                  <p:embed followColorScheme="full"/>
                  <p:pic>
                    <p:nvPicPr>
                      <p:cNvPr id="0" name=""/>
                      <p:cNvPicPr>
                        <a:picLocks noChangeArrowheads="1"/>
                      </p:cNvPicPr>
                      <p:nvPr/>
                    </p:nvPicPr>
                    <p:blipFill>
                      <a:blip r:embed="rId6"/>
                      <a:srcRect/>
                      <a:stretch>
                        <a:fillRect/>
                      </a:stretch>
                    </p:blipFill>
                    <p:spPr bwMode="auto">
                      <a:xfrm>
                        <a:off x="4356100" y="2420938"/>
                        <a:ext cx="4357688" cy="3622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501767" name="Text Box 7"/>
          <p:cNvSpPr txBox="1">
            <a:spLocks noChangeArrowheads="1"/>
          </p:cNvSpPr>
          <p:nvPr/>
        </p:nvSpPr>
        <p:spPr bwMode="auto">
          <a:xfrm>
            <a:off x="1043608" y="6429612"/>
            <a:ext cx="4031873"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kumimoji="1" lang="en-US" altLang="zh-TW" b="0" dirty="0">
                <a:solidFill>
                  <a:srgbClr val="7FFF00"/>
                </a:solidFill>
                <a:effectLst>
                  <a:outerShdw blurRad="38100" dist="38100" dir="2700000" algn="tl">
                    <a:srgbClr val="000000"/>
                  </a:outerShdw>
                </a:effectLst>
                <a:latin typeface="Times New Roman" panose="02020603050405020304" pitchFamily="18" charset="0"/>
                <a:ea typeface="標楷體" panose="03000509000000000000" pitchFamily="65" charset="-120"/>
                <a:cs typeface="Times New Roman" panose="02020603050405020304" pitchFamily="18" charset="0"/>
              </a:rPr>
              <a:t>Chen CJ. </a:t>
            </a:r>
            <a:r>
              <a:rPr kumimoji="1" lang="en-US" altLang="zh-TW" b="0" dirty="0" err="1">
                <a:solidFill>
                  <a:srgbClr val="7FFF00"/>
                </a:solidFill>
                <a:effectLst>
                  <a:outerShdw blurRad="38100" dist="38100" dir="2700000" algn="tl">
                    <a:srgbClr val="000000"/>
                  </a:outerShdw>
                </a:effectLst>
                <a:latin typeface="Times New Roman" panose="02020603050405020304" pitchFamily="18" charset="0"/>
                <a:ea typeface="標楷體" panose="03000509000000000000" pitchFamily="65" charset="-120"/>
                <a:cs typeface="Times New Roman" panose="02020603050405020304" pitchFamily="18" charset="0"/>
              </a:rPr>
              <a:t>Pediatr</a:t>
            </a:r>
            <a:r>
              <a:rPr kumimoji="1" lang="en-US" altLang="zh-TW" b="0" dirty="0">
                <a:solidFill>
                  <a:srgbClr val="7FFF00"/>
                </a:solidFill>
                <a:effectLst>
                  <a:outerShdw blurRad="38100" dist="38100" dir="2700000" algn="tl">
                    <a:srgbClr val="000000"/>
                  </a:outerShdw>
                </a:effectLst>
                <a:latin typeface="Times New Roman" panose="02020603050405020304" pitchFamily="18" charset="0"/>
                <a:ea typeface="標楷體" panose="03000509000000000000" pitchFamily="65" charset="-120"/>
                <a:cs typeface="Times New Roman" panose="02020603050405020304" pitchFamily="18" charset="0"/>
              </a:rPr>
              <a:t> Infect Dis J 2005;24:40.</a:t>
            </a:r>
          </a:p>
        </p:txBody>
      </p:sp>
    </p:spTree>
    <p:extLst>
      <p:ext uri="{BB962C8B-B14F-4D97-AF65-F5344CB8AC3E}">
        <p14:creationId xmlns:p14="http://schemas.microsoft.com/office/powerpoint/2010/main" val="3839834059"/>
      </p:ext>
    </p:extLst>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35202" name="Object 2">
            <a:hlinkClick r:id="" action="ppaction://ole?verb=0"/>
          </p:cNvPr>
          <p:cNvGraphicFramePr>
            <a:graphicFrameLocks/>
          </p:cNvGraphicFramePr>
          <p:nvPr/>
        </p:nvGraphicFramePr>
        <p:xfrm>
          <a:off x="179388" y="2470150"/>
          <a:ext cx="4357687" cy="3622675"/>
        </p:xfrm>
        <a:graphic>
          <a:graphicData uri="http://schemas.openxmlformats.org/presentationml/2006/ole">
            <mc:AlternateContent xmlns:mc="http://schemas.openxmlformats.org/markup-compatibility/2006">
              <mc:Choice xmlns:v="urn:schemas-microsoft-com:vml" Requires="v">
                <p:oleObj spid="_x0000_s40006" name="圖表" r:id="rId3" imgW="5730276" imgH="4724352" progId="MSGraph.Chart.8">
                  <p:embed followColorScheme="full"/>
                </p:oleObj>
              </mc:Choice>
              <mc:Fallback>
                <p:oleObj name="圖表" r:id="rId3" imgW="5730276" imgH="4724352" progId="MSGraph.Chart.8">
                  <p:embed followColorScheme="full"/>
                  <p:pic>
                    <p:nvPicPr>
                      <p:cNvPr id="0" name=""/>
                      <p:cNvPicPr>
                        <a:picLocks noChangeArrowheads="1"/>
                      </p:cNvPicPr>
                      <p:nvPr/>
                    </p:nvPicPr>
                    <p:blipFill>
                      <a:blip r:embed="rId4"/>
                      <a:srcRect/>
                      <a:stretch>
                        <a:fillRect/>
                      </a:stretch>
                    </p:blipFill>
                    <p:spPr bwMode="auto">
                      <a:xfrm>
                        <a:off x="179388" y="2470150"/>
                        <a:ext cx="4357687" cy="3622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435203" name="Rectangle 3"/>
          <p:cNvSpPr>
            <a:spLocks noChangeArrowheads="1"/>
          </p:cNvSpPr>
          <p:nvPr/>
        </p:nvSpPr>
        <p:spPr bwMode="auto">
          <a:xfrm>
            <a:off x="611188" y="1844675"/>
            <a:ext cx="3497262" cy="5159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r>
              <a:rPr kumimoji="1" lang="en-US" altLang="zh-TW" sz="2800" b="0">
                <a:solidFill>
                  <a:schemeClr val="bg1"/>
                </a:solidFill>
                <a:effectLst>
                  <a:outerShdw blurRad="38100" dist="38100" dir="2700000" algn="tl">
                    <a:srgbClr val="000000"/>
                  </a:outerShdw>
                </a:effectLst>
                <a:latin typeface="Arial" panose="020B0604020202020204" pitchFamily="34" charset="0"/>
              </a:rPr>
              <a:t>Nosocomial,</a:t>
            </a:r>
            <a:r>
              <a:rPr kumimoji="1" lang="en-US" altLang="zh-TW" sz="2800">
                <a:latin typeface="Arial" panose="020B0604020202020204" pitchFamily="34" charset="0"/>
              </a:rPr>
              <a:t> </a:t>
            </a:r>
            <a:r>
              <a:rPr kumimoji="1" lang="en-US" altLang="zh-TW" sz="2800" b="0">
                <a:solidFill>
                  <a:schemeClr val="bg1"/>
                </a:solidFill>
                <a:effectLst>
                  <a:outerShdw blurRad="38100" dist="38100" dir="2700000" algn="tl">
                    <a:srgbClr val="000000"/>
                  </a:outerShdw>
                </a:effectLst>
                <a:latin typeface="Arial" panose="020B0604020202020204" pitchFamily="34" charset="0"/>
                <a:ea typeface="標楷體" panose="03000509000000000000" pitchFamily="65" charset="-120"/>
              </a:rPr>
              <a:t>N = 384</a:t>
            </a:r>
          </a:p>
        </p:txBody>
      </p:sp>
      <p:sp>
        <p:nvSpPr>
          <p:cNvPr id="435204" name="Rectangle 4"/>
          <p:cNvSpPr>
            <a:spLocks noChangeArrowheads="1"/>
          </p:cNvSpPr>
          <p:nvPr/>
        </p:nvSpPr>
        <p:spPr bwMode="auto">
          <a:xfrm>
            <a:off x="603902" y="277019"/>
            <a:ext cx="6858000" cy="1143000"/>
          </a:xfrm>
          <a:prstGeom prst="rect">
            <a:avLst/>
          </a:prstGeom>
          <a:noFill/>
          <a:ln>
            <a:noFill/>
          </a:ln>
          <a:effectLst>
            <a:outerShdw dist="35921" dir="2700000" algn="ctr" rotWithShape="0">
              <a:srgbClr val="000000"/>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Lst>
        </p:spPr>
        <p:txBody>
          <a:bodyPr lIns="90488" tIns="44450" rIns="90488" bIns="44450" anchor="ctr"/>
          <a:lstStyle>
            <a:lvl1pPr>
              <a:defRPr sz="4000" b="1">
                <a:solidFill>
                  <a:srgbClr val="FFFF00"/>
                </a:solidFill>
                <a:effectLst>
                  <a:outerShdw blurRad="38100" dist="38100" dir="2700000" algn="tl">
                    <a:srgbClr val="000000"/>
                  </a:outerShdw>
                </a:effectLst>
                <a:latin typeface="Arial" panose="020B0604020202020204" pitchFamily="34" charset="0"/>
                <a:ea typeface="標楷體" panose="03000509000000000000" pitchFamily="65" charset="-120"/>
              </a:defRPr>
            </a:lvl1pPr>
            <a:lvl2pPr>
              <a:defRPr sz="4000" b="1">
                <a:solidFill>
                  <a:srgbClr val="FFFF00"/>
                </a:solidFill>
                <a:effectLst>
                  <a:outerShdw blurRad="38100" dist="38100" dir="2700000" algn="tl">
                    <a:srgbClr val="000000"/>
                  </a:outerShdw>
                </a:effectLst>
                <a:latin typeface="Arial" panose="020B0604020202020204" pitchFamily="34" charset="0"/>
                <a:ea typeface="標楷體" panose="03000509000000000000" pitchFamily="65" charset="-120"/>
              </a:defRPr>
            </a:lvl2pPr>
            <a:lvl3pPr>
              <a:defRPr sz="4000" b="1">
                <a:solidFill>
                  <a:srgbClr val="FFFF00"/>
                </a:solidFill>
                <a:effectLst>
                  <a:outerShdw blurRad="38100" dist="38100" dir="2700000" algn="tl">
                    <a:srgbClr val="000000"/>
                  </a:outerShdw>
                </a:effectLst>
                <a:latin typeface="Arial" panose="020B0604020202020204" pitchFamily="34" charset="0"/>
                <a:ea typeface="標楷體" panose="03000509000000000000" pitchFamily="65" charset="-120"/>
              </a:defRPr>
            </a:lvl3pPr>
            <a:lvl4pPr>
              <a:defRPr sz="4000" b="1">
                <a:solidFill>
                  <a:srgbClr val="FFFF00"/>
                </a:solidFill>
                <a:effectLst>
                  <a:outerShdw blurRad="38100" dist="38100" dir="2700000" algn="tl">
                    <a:srgbClr val="000000"/>
                  </a:outerShdw>
                </a:effectLst>
                <a:latin typeface="Arial" panose="020B0604020202020204" pitchFamily="34" charset="0"/>
                <a:ea typeface="標楷體" panose="03000509000000000000" pitchFamily="65" charset="-120"/>
              </a:defRPr>
            </a:lvl4pPr>
            <a:lvl5pPr>
              <a:defRPr sz="4000" b="1">
                <a:solidFill>
                  <a:srgbClr val="FFFF00"/>
                </a:solidFill>
                <a:effectLst>
                  <a:outerShdw blurRad="38100" dist="38100" dir="2700000" algn="tl">
                    <a:srgbClr val="000000"/>
                  </a:outerShdw>
                </a:effectLst>
                <a:latin typeface="Arial" panose="020B0604020202020204" pitchFamily="34" charset="0"/>
                <a:ea typeface="標楷體" panose="03000509000000000000" pitchFamily="65" charset="-120"/>
              </a:defRPr>
            </a:lvl5pPr>
            <a:lvl6pPr marL="457200" eaLnBrk="0" fontAlgn="base" hangingPunct="0">
              <a:spcBef>
                <a:spcPct val="0"/>
              </a:spcBef>
              <a:spcAft>
                <a:spcPct val="0"/>
              </a:spcAft>
              <a:defRPr sz="4000" b="1">
                <a:solidFill>
                  <a:srgbClr val="FFFF00"/>
                </a:solidFill>
                <a:effectLst>
                  <a:outerShdw blurRad="38100" dist="38100" dir="2700000" algn="tl">
                    <a:srgbClr val="000000"/>
                  </a:outerShdw>
                </a:effectLst>
                <a:latin typeface="Arial" panose="020B0604020202020204" pitchFamily="34" charset="0"/>
                <a:ea typeface="標楷體" panose="03000509000000000000" pitchFamily="65" charset="-120"/>
              </a:defRPr>
            </a:lvl6pPr>
            <a:lvl7pPr marL="914400" eaLnBrk="0" fontAlgn="base" hangingPunct="0">
              <a:spcBef>
                <a:spcPct val="0"/>
              </a:spcBef>
              <a:spcAft>
                <a:spcPct val="0"/>
              </a:spcAft>
              <a:defRPr sz="4000" b="1">
                <a:solidFill>
                  <a:srgbClr val="FFFF00"/>
                </a:solidFill>
                <a:effectLst>
                  <a:outerShdw blurRad="38100" dist="38100" dir="2700000" algn="tl">
                    <a:srgbClr val="000000"/>
                  </a:outerShdw>
                </a:effectLst>
                <a:latin typeface="Arial" panose="020B0604020202020204" pitchFamily="34" charset="0"/>
                <a:ea typeface="標楷體" panose="03000509000000000000" pitchFamily="65" charset="-120"/>
              </a:defRPr>
            </a:lvl7pPr>
            <a:lvl8pPr marL="1371600" eaLnBrk="0" fontAlgn="base" hangingPunct="0">
              <a:spcBef>
                <a:spcPct val="0"/>
              </a:spcBef>
              <a:spcAft>
                <a:spcPct val="0"/>
              </a:spcAft>
              <a:defRPr sz="4000" b="1">
                <a:solidFill>
                  <a:srgbClr val="FFFF00"/>
                </a:solidFill>
                <a:effectLst>
                  <a:outerShdw blurRad="38100" dist="38100" dir="2700000" algn="tl">
                    <a:srgbClr val="000000"/>
                  </a:outerShdw>
                </a:effectLst>
                <a:latin typeface="Arial" panose="020B0604020202020204" pitchFamily="34" charset="0"/>
                <a:ea typeface="標楷體" panose="03000509000000000000" pitchFamily="65" charset="-120"/>
              </a:defRPr>
            </a:lvl8pPr>
            <a:lvl9pPr marL="1828800" eaLnBrk="0" fontAlgn="base" hangingPunct="0">
              <a:spcBef>
                <a:spcPct val="0"/>
              </a:spcBef>
              <a:spcAft>
                <a:spcPct val="0"/>
              </a:spcAft>
              <a:defRPr sz="4000" b="1">
                <a:solidFill>
                  <a:srgbClr val="FFFF00"/>
                </a:solidFill>
                <a:effectLst>
                  <a:outerShdw blurRad="38100" dist="38100" dir="2700000" algn="tl">
                    <a:srgbClr val="000000"/>
                  </a:outerShdw>
                </a:effectLst>
                <a:latin typeface="Arial" panose="020B0604020202020204" pitchFamily="34" charset="0"/>
                <a:ea typeface="標楷體" panose="03000509000000000000" pitchFamily="65" charset="-120"/>
              </a:defRPr>
            </a:lvl9pPr>
          </a:lstStyle>
          <a:p>
            <a:r>
              <a:rPr lang="en-US" altLang="zh-TW" sz="3600" dirty="0"/>
              <a:t>Community-acquired MRSA</a:t>
            </a:r>
            <a:br>
              <a:rPr lang="en-US" altLang="zh-TW" sz="3600" dirty="0"/>
            </a:br>
            <a:r>
              <a:rPr lang="en-US" altLang="zh-TW" sz="3200" dirty="0">
                <a:solidFill>
                  <a:schemeClr val="bg1"/>
                </a:solidFill>
              </a:rPr>
              <a:t>NTUH, 1997-2001</a:t>
            </a:r>
          </a:p>
        </p:txBody>
      </p:sp>
      <p:sp>
        <p:nvSpPr>
          <p:cNvPr id="435205" name="Rectangle 5"/>
          <p:cNvSpPr>
            <a:spLocks noChangeArrowheads="1"/>
          </p:cNvSpPr>
          <p:nvPr/>
        </p:nvSpPr>
        <p:spPr bwMode="auto">
          <a:xfrm>
            <a:off x="4859338" y="1628775"/>
            <a:ext cx="3667125" cy="942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r>
              <a:rPr kumimoji="1" lang="en-US" altLang="zh-TW" sz="2800" b="0">
                <a:solidFill>
                  <a:schemeClr val="bg1"/>
                </a:solidFill>
                <a:effectLst>
                  <a:outerShdw blurRad="38100" dist="38100" dir="2700000" algn="tl">
                    <a:srgbClr val="000000"/>
                  </a:outerShdw>
                </a:effectLst>
                <a:latin typeface="Arial" panose="020B0604020202020204" pitchFamily="34" charset="0"/>
              </a:rPr>
              <a:t>Community-acquired,</a:t>
            </a:r>
            <a:r>
              <a:rPr kumimoji="1" lang="en-US" altLang="zh-TW" sz="2800">
                <a:latin typeface="Arial" panose="020B0604020202020204" pitchFamily="34" charset="0"/>
              </a:rPr>
              <a:t> </a:t>
            </a:r>
          </a:p>
          <a:p>
            <a:r>
              <a:rPr kumimoji="1" lang="en-US" altLang="zh-TW" sz="2800" b="0">
                <a:solidFill>
                  <a:schemeClr val="bg1"/>
                </a:solidFill>
                <a:effectLst>
                  <a:outerShdw blurRad="38100" dist="38100" dir="2700000" algn="tl">
                    <a:srgbClr val="000000"/>
                  </a:outerShdw>
                </a:effectLst>
                <a:latin typeface="Arial" panose="020B0604020202020204" pitchFamily="34" charset="0"/>
                <a:ea typeface="標楷體" panose="03000509000000000000" pitchFamily="65" charset="-120"/>
              </a:rPr>
              <a:t>N = 80</a:t>
            </a:r>
          </a:p>
        </p:txBody>
      </p:sp>
      <p:graphicFrame>
        <p:nvGraphicFramePr>
          <p:cNvPr id="435206" name="Object 6">
            <a:hlinkClick r:id="" action="ppaction://ole?verb=0"/>
          </p:cNvPr>
          <p:cNvGraphicFramePr>
            <a:graphicFrameLocks/>
          </p:cNvGraphicFramePr>
          <p:nvPr/>
        </p:nvGraphicFramePr>
        <p:xfrm>
          <a:off x="4356100" y="2420938"/>
          <a:ext cx="4357688" cy="3622675"/>
        </p:xfrm>
        <a:graphic>
          <a:graphicData uri="http://schemas.openxmlformats.org/presentationml/2006/ole">
            <mc:AlternateContent xmlns:mc="http://schemas.openxmlformats.org/markup-compatibility/2006">
              <mc:Choice xmlns:v="urn:schemas-microsoft-com:vml" Requires="v">
                <p:oleObj spid="_x0000_s40007" name="圖表" r:id="rId5" imgW="5730276" imgH="4724352" progId="MSGraph.Chart.8">
                  <p:embed followColorScheme="full"/>
                </p:oleObj>
              </mc:Choice>
              <mc:Fallback>
                <p:oleObj name="圖表" r:id="rId5" imgW="5730276" imgH="4724352" progId="MSGraph.Chart.8">
                  <p:embed followColorScheme="full"/>
                  <p:pic>
                    <p:nvPicPr>
                      <p:cNvPr id="0" name=""/>
                      <p:cNvPicPr>
                        <a:picLocks noChangeArrowheads="1"/>
                      </p:cNvPicPr>
                      <p:nvPr/>
                    </p:nvPicPr>
                    <p:blipFill>
                      <a:blip r:embed="rId6"/>
                      <a:srcRect/>
                      <a:stretch>
                        <a:fillRect/>
                      </a:stretch>
                    </p:blipFill>
                    <p:spPr bwMode="auto">
                      <a:xfrm>
                        <a:off x="4356100" y="2420938"/>
                        <a:ext cx="4357688" cy="3622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435207" name="Text Box 7"/>
          <p:cNvSpPr txBox="1">
            <a:spLocks noChangeArrowheads="1"/>
          </p:cNvSpPr>
          <p:nvPr/>
        </p:nvSpPr>
        <p:spPr bwMode="auto">
          <a:xfrm>
            <a:off x="899592" y="6466444"/>
            <a:ext cx="4767074"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kumimoji="1" lang="en-US" altLang="zh-TW" b="0" dirty="0">
                <a:solidFill>
                  <a:srgbClr val="7FFF00"/>
                </a:solidFill>
                <a:effectLst>
                  <a:outerShdw blurRad="38100" dist="38100" dir="2700000" algn="tl">
                    <a:srgbClr val="000000"/>
                  </a:outerShdw>
                </a:effectLst>
                <a:latin typeface="Times New Roman" panose="02020603050405020304" pitchFamily="18" charset="0"/>
                <a:ea typeface="標楷體" panose="03000509000000000000" pitchFamily="65" charset="-120"/>
                <a:cs typeface="Times New Roman" panose="02020603050405020304" pitchFamily="18" charset="0"/>
              </a:rPr>
              <a:t>Fan YH. J </a:t>
            </a:r>
            <a:r>
              <a:rPr kumimoji="1" lang="en-US" altLang="zh-TW" b="0" dirty="0" err="1">
                <a:solidFill>
                  <a:srgbClr val="7FFF00"/>
                </a:solidFill>
                <a:effectLst>
                  <a:outerShdw blurRad="38100" dist="38100" dir="2700000" algn="tl">
                    <a:srgbClr val="000000"/>
                  </a:outerShdw>
                </a:effectLst>
                <a:latin typeface="Times New Roman" panose="02020603050405020304" pitchFamily="18" charset="0"/>
                <a:ea typeface="標楷體" panose="03000509000000000000" pitchFamily="65" charset="-120"/>
                <a:cs typeface="Times New Roman" panose="02020603050405020304" pitchFamily="18" charset="0"/>
              </a:rPr>
              <a:t>Microbiol</a:t>
            </a:r>
            <a:r>
              <a:rPr kumimoji="1" lang="en-US" altLang="zh-TW" b="0" dirty="0">
                <a:solidFill>
                  <a:srgbClr val="7FFF00"/>
                </a:solidFill>
                <a:effectLst>
                  <a:outerShdw blurRad="38100" dist="38100" dir="2700000" algn="tl">
                    <a:srgbClr val="000000"/>
                  </a:outerShdw>
                </a:effectLst>
                <a:latin typeface="Times New Roman" panose="02020603050405020304" pitchFamily="18" charset="0"/>
                <a:ea typeface="標楷體" panose="03000509000000000000" pitchFamily="65" charset="-120"/>
                <a:cs typeface="Times New Roman" panose="02020603050405020304" pitchFamily="18" charset="0"/>
              </a:rPr>
              <a:t> </a:t>
            </a:r>
            <a:r>
              <a:rPr kumimoji="1" lang="en-US" altLang="zh-TW" b="0" dirty="0" err="1">
                <a:solidFill>
                  <a:srgbClr val="7FFF00"/>
                </a:solidFill>
                <a:effectLst>
                  <a:outerShdw blurRad="38100" dist="38100" dir="2700000" algn="tl">
                    <a:srgbClr val="000000"/>
                  </a:outerShdw>
                </a:effectLst>
                <a:latin typeface="Times New Roman" panose="02020603050405020304" pitchFamily="18" charset="0"/>
                <a:ea typeface="標楷體" panose="03000509000000000000" pitchFamily="65" charset="-120"/>
                <a:cs typeface="Times New Roman" panose="02020603050405020304" pitchFamily="18" charset="0"/>
              </a:rPr>
              <a:t>Immunol</a:t>
            </a:r>
            <a:r>
              <a:rPr kumimoji="1" lang="en-US" altLang="zh-TW" b="0" dirty="0">
                <a:solidFill>
                  <a:srgbClr val="7FFF00"/>
                </a:solidFill>
                <a:effectLst>
                  <a:outerShdw blurRad="38100" dist="38100" dir="2700000" algn="tl">
                    <a:srgbClr val="000000"/>
                  </a:outerShdw>
                </a:effectLst>
                <a:latin typeface="Times New Roman" panose="02020603050405020304" pitchFamily="18" charset="0"/>
                <a:ea typeface="標楷體" panose="03000509000000000000" pitchFamily="65" charset="-120"/>
                <a:cs typeface="Times New Roman" panose="02020603050405020304" pitchFamily="18" charset="0"/>
              </a:rPr>
              <a:t> Infect 2004;37:29.</a:t>
            </a:r>
          </a:p>
        </p:txBody>
      </p:sp>
    </p:spTree>
    <p:extLst>
      <p:ext uri="{BB962C8B-B14F-4D97-AF65-F5344CB8AC3E}">
        <p14:creationId xmlns:p14="http://schemas.microsoft.com/office/powerpoint/2010/main" val="4245172892"/>
      </p:ext>
    </p:extLst>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8898" name="Rectangle 2"/>
          <p:cNvSpPr>
            <a:spLocks noGrp="1" noChangeArrowheads="1"/>
          </p:cNvSpPr>
          <p:nvPr>
            <p:ph type="title"/>
          </p:nvPr>
        </p:nvSpPr>
        <p:spPr>
          <a:xfrm>
            <a:off x="484590" y="161955"/>
            <a:ext cx="8229600" cy="838200"/>
          </a:xfrm>
        </p:spPr>
        <p:txBody>
          <a:bodyPr/>
          <a:lstStyle/>
          <a:p>
            <a:pPr eaLnBrk="1" hangingPunct="1">
              <a:defRPr/>
            </a:pPr>
            <a:r>
              <a:rPr lang="en-US" altLang="zh-TW" sz="2800" i="1" dirty="0"/>
              <a:t>Staphylococcus aureus </a:t>
            </a:r>
            <a:r>
              <a:rPr lang="en-US" altLang="zh-TW" sz="2800" dirty="0"/>
              <a:t>in children </a:t>
            </a:r>
            <a:r>
              <a:rPr lang="en-US" altLang="zh-TW" sz="2800" dirty="0" smtClean="0"/>
              <a:t>with atopic dermatitis  </a:t>
            </a:r>
            <a:r>
              <a:rPr lang="en-US" altLang="zh-TW" sz="2400" dirty="0" smtClean="0">
                <a:solidFill>
                  <a:schemeClr val="bg1"/>
                </a:solidFill>
              </a:rPr>
              <a:t>N=188, 2005-2008, Taiwan</a:t>
            </a:r>
            <a:endParaRPr lang="en-US" altLang="zh-TW" sz="2400" i="1" dirty="0" smtClean="0">
              <a:solidFill>
                <a:schemeClr val="bg1"/>
              </a:solidFill>
            </a:endParaRPr>
          </a:p>
        </p:txBody>
      </p:sp>
      <p:sp>
        <p:nvSpPr>
          <p:cNvPr id="208899" name="Rectangle 3"/>
          <p:cNvSpPr>
            <a:spLocks noGrp="1" noChangeArrowheads="1"/>
          </p:cNvSpPr>
          <p:nvPr>
            <p:ph type="body" idx="1"/>
          </p:nvPr>
        </p:nvSpPr>
        <p:spPr>
          <a:xfrm>
            <a:off x="392831" y="1124744"/>
            <a:ext cx="8729830" cy="936104"/>
          </a:xfrm>
        </p:spPr>
        <p:txBody>
          <a:bodyPr/>
          <a:lstStyle/>
          <a:p>
            <a:pPr eaLnBrk="1" hangingPunct="1">
              <a:lnSpc>
                <a:spcPct val="90000"/>
              </a:lnSpc>
              <a:defRPr/>
            </a:pPr>
            <a:r>
              <a:rPr lang="en-US" altLang="zh-TW" dirty="0" smtClean="0">
                <a:solidFill>
                  <a:schemeClr val="bg1"/>
                </a:solidFill>
              </a:rPr>
              <a:t>Healthy, atopic dermatitis: 46% S. aureus(+), </a:t>
            </a:r>
            <a:r>
              <a:rPr lang="en-US" altLang="zh-TW" b="1" dirty="0" smtClean="0"/>
              <a:t>31% MRSA</a:t>
            </a:r>
            <a:r>
              <a:rPr lang="en-US" altLang="zh-TW" dirty="0" smtClean="0">
                <a:solidFill>
                  <a:schemeClr val="bg1"/>
                </a:solidFill>
              </a:rPr>
              <a:t>.</a:t>
            </a:r>
          </a:p>
          <a:p>
            <a:pPr eaLnBrk="1" hangingPunct="1">
              <a:lnSpc>
                <a:spcPct val="90000"/>
              </a:lnSpc>
              <a:defRPr/>
            </a:pPr>
            <a:r>
              <a:rPr lang="en-US" altLang="zh-TW" sz="2800" b="1" dirty="0" smtClean="0"/>
              <a:t>SSTI, </a:t>
            </a:r>
            <a:r>
              <a:rPr lang="en-US" altLang="zh-TW" sz="2800" b="1" dirty="0"/>
              <a:t>atopic </a:t>
            </a:r>
            <a:r>
              <a:rPr lang="en-US" altLang="zh-TW" sz="2800" b="1" dirty="0" smtClean="0"/>
              <a:t>dermatitis: 60% MRSA</a:t>
            </a:r>
            <a:r>
              <a:rPr lang="en-US" altLang="zh-TW" sz="2800" b="1" dirty="0"/>
              <a:t>.</a:t>
            </a:r>
            <a:endParaRPr lang="en-US" altLang="zh-TW" sz="2800" b="1" dirty="0" smtClean="0"/>
          </a:p>
        </p:txBody>
      </p:sp>
      <p:sp>
        <p:nvSpPr>
          <p:cNvPr id="208900" name="Rectangle 4"/>
          <p:cNvSpPr>
            <a:spLocks noChangeArrowheads="1"/>
          </p:cNvSpPr>
          <p:nvPr/>
        </p:nvSpPr>
        <p:spPr bwMode="auto">
          <a:xfrm>
            <a:off x="1043608" y="6473133"/>
            <a:ext cx="3555782" cy="307777"/>
          </a:xfrm>
          <a:prstGeom prst="rect">
            <a:avLst/>
          </a:prstGeom>
          <a:noFill/>
          <a:ln w="9525">
            <a:noFill/>
            <a:miter lim="800000"/>
            <a:headEnd/>
            <a:tailEnd/>
          </a:ln>
          <a:effectLst/>
        </p:spPr>
        <p:txBody>
          <a:bodyPr wrap="none" anchor="ctr">
            <a:spAutoFit/>
          </a:bodyPr>
          <a:lstStyle/>
          <a:p>
            <a:pPr>
              <a:defRPr/>
            </a:pPr>
            <a:r>
              <a:rPr lang="en-US" altLang="zh-TW" sz="1400" dirty="0" smtClean="0">
                <a:solidFill>
                  <a:srgbClr val="66FF33"/>
                </a:solidFill>
                <a:effectLst>
                  <a:outerShdw blurRad="38100" dist="38100" dir="2700000" algn="tl">
                    <a:srgbClr val="000000"/>
                  </a:outerShdw>
                </a:effectLst>
                <a:latin typeface="Times New Roman" pitchFamily="18" charset="0"/>
              </a:rPr>
              <a:t>Tang CS. Pediatrics International 2011;53:363.</a:t>
            </a:r>
            <a:endParaRPr lang="en-US" altLang="zh-TW" sz="1400" dirty="0">
              <a:solidFill>
                <a:srgbClr val="66FF33"/>
              </a:solidFill>
              <a:effectLst>
                <a:outerShdw blurRad="38100" dist="38100" dir="2700000" algn="tl">
                  <a:srgbClr val="000000"/>
                </a:outerShdw>
              </a:effectLst>
              <a:latin typeface="Times New Roman" pitchFamily="18" charset="0"/>
            </a:endParaRPr>
          </a:p>
        </p:txBody>
      </p:sp>
      <p:pic>
        <p:nvPicPr>
          <p:cNvPr id="5" name="圖片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51290" y="2042479"/>
            <a:ext cx="7696200" cy="4181475"/>
          </a:xfrm>
          <a:prstGeom prst="rect">
            <a:avLst/>
          </a:prstGeom>
        </p:spPr>
      </p:pic>
      <p:sp>
        <p:nvSpPr>
          <p:cNvPr id="2" name="矩形 1"/>
          <p:cNvSpPr/>
          <p:nvPr/>
        </p:nvSpPr>
        <p:spPr>
          <a:xfrm>
            <a:off x="751290" y="4509120"/>
            <a:ext cx="6917054" cy="1080120"/>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cxnSp>
        <p:nvCxnSpPr>
          <p:cNvPr id="4" name="直線接點 3"/>
          <p:cNvCxnSpPr/>
          <p:nvPr/>
        </p:nvCxnSpPr>
        <p:spPr>
          <a:xfrm>
            <a:off x="827584" y="3933056"/>
            <a:ext cx="6840760"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sp>
        <p:nvSpPr>
          <p:cNvPr id="6" name="矩形 5"/>
          <p:cNvSpPr/>
          <p:nvPr/>
        </p:nvSpPr>
        <p:spPr>
          <a:xfrm>
            <a:off x="6966870" y="5610995"/>
            <a:ext cx="1515158" cy="461665"/>
          </a:xfrm>
          <a:prstGeom prst="rect">
            <a:avLst/>
          </a:prstGeom>
        </p:spPr>
        <p:txBody>
          <a:bodyPr wrap="none">
            <a:spAutoFit/>
          </a:bodyPr>
          <a:lstStyle/>
          <a:p>
            <a:r>
              <a:rPr lang="en-US" altLang="zh-TW" sz="2400" b="1" dirty="0" smtClean="0">
                <a:solidFill>
                  <a:srgbClr val="FF0000"/>
                </a:solidFill>
                <a:ea typeface="標楷體" panose="03000509000000000000" pitchFamily="65" charset="-120"/>
              </a:rPr>
              <a:t>Linezolid</a:t>
            </a:r>
            <a:endParaRPr lang="en-US" altLang="zh-TW" sz="2400" b="1" dirty="0">
              <a:solidFill>
                <a:srgbClr val="FF0000"/>
              </a:solidFill>
              <a:ea typeface="標楷體" panose="03000509000000000000" pitchFamily="65" charset="-120"/>
            </a:endParaRPr>
          </a:p>
        </p:txBody>
      </p:sp>
    </p:spTree>
    <p:extLst>
      <p:ext uri="{BB962C8B-B14F-4D97-AF65-F5344CB8AC3E}">
        <p14:creationId xmlns:p14="http://schemas.microsoft.com/office/powerpoint/2010/main" val="3198347108"/>
      </p:ext>
    </p:extLst>
  </p:cSld>
  <p:clrMapOvr>
    <a:masterClrMapping/>
  </p:clrMapOvr>
</p:sld>
</file>

<file path=ppt/theme/theme1.xml><?xml version="1.0" encoding="utf-8"?>
<a:theme xmlns:a="http://schemas.openxmlformats.org/drawingml/2006/main" name="sars02">
  <a:themeElements>
    <a:clrScheme name="sars02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sars02">
      <a:majorFont>
        <a:latin typeface="Arial"/>
        <a:ea typeface="標楷體"/>
        <a:cs typeface=""/>
      </a:majorFont>
      <a:minorFont>
        <a:latin typeface="Arial"/>
        <a:ea typeface="標楷體"/>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sars02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sars02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sars02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sars02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sars02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sars02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sars02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9_Vaccines">
  <a:themeElements>
    <a:clrScheme name="9_Vaccines 2">
      <a:dk1>
        <a:srgbClr val="000000"/>
      </a:dk1>
      <a:lt1>
        <a:srgbClr val="FFFFD9"/>
      </a:lt1>
      <a:dk2>
        <a:srgbClr val="FF0000"/>
      </a:dk2>
      <a:lt2>
        <a:srgbClr val="8C0000"/>
      </a:lt2>
      <a:accent1>
        <a:srgbClr val="568FCE"/>
      </a:accent1>
      <a:accent2>
        <a:srgbClr val="82B741"/>
      </a:accent2>
      <a:accent3>
        <a:srgbClr val="FFFFE9"/>
      </a:accent3>
      <a:accent4>
        <a:srgbClr val="000000"/>
      </a:accent4>
      <a:accent5>
        <a:srgbClr val="B4C6E3"/>
      </a:accent5>
      <a:accent6>
        <a:srgbClr val="75A63A"/>
      </a:accent6>
      <a:hlink>
        <a:srgbClr val="E76F39"/>
      </a:hlink>
      <a:folHlink>
        <a:srgbClr val="B374BA"/>
      </a:folHlink>
    </a:clrScheme>
    <a:fontScheme name="9_Vaccines">
      <a:majorFont>
        <a:latin typeface="Arial Black"/>
        <a:ea typeface="新細明體"/>
        <a:cs typeface="Arial"/>
      </a:majorFont>
      <a:minorFont>
        <a:latin typeface="Arial"/>
        <a:ea typeface="新細明體"/>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9_Vaccines 1">
        <a:dk1>
          <a:srgbClr val="000000"/>
        </a:dk1>
        <a:lt1>
          <a:srgbClr val="FFFFD9"/>
        </a:lt1>
        <a:dk2>
          <a:srgbClr val="FF0000"/>
        </a:dk2>
        <a:lt2>
          <a:srgbClr val="8C0000"/>
        </a:lt2>
        <a:accent1>
          <a:srgbClr val="5B5BFF"/>
        </a:accent1>
        <a:accent2>
          <a:srgbClr val="45FF83"/>
        </a:accent2>
        <a:accent3>
          <a:srgbClr val="FFFFE9"/>
        </a:accent3>
        <a:accent4>
          <a:srgbClr val="000000"/>
        </a:accent4>
        <a:accent5>
          <a:srgbClr val="B5B5FF"/>
        </a:accent5>
        <a:accent6>
          <a:srgbClr val="3EE776"/>
        </a:accent6>
        <a:hlink>
          <a:srgbClr val="FF0000"/>
        </a:hlink>
        <a:folHlink>
          <a:srgbClr val="FFCC00"/>
        </a:folHlink>
      </a:clrScheme>
      <a:clrMap bg1="lt1" tx1="dk1" bg2="lt2" tx2="dk2" accent1="accent1" accent2="accent2" accent3="accent3" accent4="accent4" accent5="accent5" accent6="accent6" hlink="hlink" folHlink="folHlink"/>
    </a:extraClrScheme>
    <a:extraClrScheme>
      <a:clrScheme name="9_Vaccines 2">
        <a:dk1>
          <a:srgbClr val="000000"/>
        </a:dk1>
        <a:lt1>
          <a:srgbClr val="FFFFD9"/>
        </a:lt1>
        <a:dk2>
          <a:srgbClr val="FF0000"/>
        </a:dk2>
        <a:lt2>
          <a:srgbClr val="8C0000"/>
        </a:lt2>
        <a:accent1>
          <a:srgbClr val="568FCE"/>
        </a:accent1>
        <a:accent2>
          <a:srgbClr val="82B741"/>
        </a:accent2>
        <a:accent3>
          <a:srgbClr val="FFFFE9"/>
        </a:accent3>
        <a:accent4>
          <a:srgbClr val="000000"/>
        </a:accent4>
        <a:accent5>
          <a:srgbClr val="B4C6E3"/>
        </a:accent5>
        <a:accent6>
          <a:srgbClr val="75A63A"/>
        </a:accent6>
        <a:hlink>
          <a:srgbClr val="E76F39"/>
        </a:hlink>
        <a:folHlink>
          <a:srgbClr val="B374BA"/>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佈景主題">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2722</TotalTime>
  <Words>3264</Words>
  <Application>Microsoft Office PowerPoint</Application>
  <PresentationFormat>如螢幕大小 (4:3)</PresentationFormat>
  <Paragraphs>253</Paragraphs>
  <Slides>47</Slides>
  <Notes>27</Notes>
  <HiddenSlides>0</HiddenSlides>
  <MMClips>0</MMClips>
  <ScaleCrop>false</ScaleCrop>
  <HeadingPairs>
    <vt:vector size="8" baseType="variant">
      <vt:variant>
        <vt:lpstr>使用字型</vt:lpstr>
      </vt:variant>
      <vt:variant>
        <vt:i4>12</vt:i4>
      </vt:variant>
      <vt:variant>
        <vt:lpstr>佈景主題</vt:lpstr>
      </vt:variant>
      <vt:variant>
        <vt:i4>2</vt:i4>
      </vt:variant>
      <vt:variant>
        <vt:lpstr>內嵌 OLE 伺服程式</vt:lpstr>
      </vt:variant>
      <vt:variant>
        <vt:i4>1</vt:i4>
      </vt:variant>
      <vt:variant>
        <vt:lpstr>投影片標題</vt:lpstr>
      </vt:variant>
      <vt:variant>
        <vt:i4>47</vt:i4>
      </vt:variant>
    </vt:vector>
  </HeadingPairs>
  <TitlesOfParts>
    <vt:vector size="62" baseType="lpstr">
      <vt:lpstr>Monotype Sorts</vt:lpstr>
      <vt:lpstr>MS PGothic</vt:lpstr>
      <vt:lpstr>新細明體</vt:lpstr>
      <vt:lpstr>標楷體</vt:lpstr>
      <vt:lpstr>Arial</vt:lpstr>
      <vt:lpstr>Arial Black</vt:lpstr>
      <vt:lpstr>Arial Rounded MT Bold</vt:lpstr>
      <vt:lpstr>Marlett</vt:lpstr>
      <vt:lpstr>Symbol</vt:lpstr>
      <vt:lpstr>Times New Roman</vt:lpstr>
      <vt:lpstr>Webdings</vt:lpstr>
      <vt:lpstr>Wingdings</vt:lpstr>
      <vt:lpstr>sars02</vt:lpstr>
      <vt:lpstr>9_Vaccines</vt:lpstr>
      <vt:lpstr>圖表</vt:lpstr>
      <vt:lpstr>Antimicrobial Resistance in Community-Acquired Infections</vt:lpstr>
      <vt:lpstr>Antibiotic-resistant rate of group A streptococcus N=41, NTUH, January-June , 2015</vt:lpstr>
      <vt:lpstr>紅黴素抗藥性A群鏈球菌盛行率的變化 N=39 247，芬蘭，1991-1996</vt:lpstr>
      <vt:lpstr>限制抗生素使用後A群鏈球菌紅黴素抗藥比率降低  台灣，1997-2003</vt:lpstr>
      <vt:lpstr>PowerPoint 簡報</vt:lpstr>
      <vt:lpstr>Carbuncle with staphylococcal scarlet fever</vt:lpstr>
      <vt:lpstr>PowerPoint 簡報</vt:lpstr>
      <vt:lpstr>PowerPoint 簡報</vt:lpstr>
      <vt:lpstr>Staphylococcus aureus in children with atopic dermatitis  N=188, 2005-2008, Taiwan</vt:lpstr>
      <vt:lpstr>亞洲各國抗藥性肺炎鏈球菌的比率 Asian Network for Surveillance of Resistant Pathogens (ANSORP),  Sep. 1996 – Jun.1997</vt:lpstr>
      <vt:lpstr>Guidelines for community-acquired pneumonia in children   Taiwan Pediatric Association, 2006</vt:lpstr>
      <vt:lpstr>Yearly distribution of mastoiditis   Outpatients &amp; inpatients, NTUH 1996-2005 N=239; boys: 47% (≤ 18 yrs)</vt:lpstr>
      <vt:lpstr>Etiology of mastoiditis in children NTUH, 1996-2006; N=78, identified etiology: 29</vt:lpstr>
      <vt:lpstr>美國0-6歲中耳炎發生率 2001-2011，美國</vt:lpstr>
      <vt:lpstr>美國0-6歲中耳炎發生率 2001-2011，美國</vt:lpstr>
      <vt:lpstr>大部分復發性中耳炎是NTHi引起的 Amoxicillin-clavulanate治療30天內復發 N=63，2013，美國</vt:lpstr>
      <vt:lpstr>Global variation in ampicillin resistance of H. influenzae 2001-2004</vt:lpstr>
      <vt:lpstr>台灣嗜血桿菌的抗藥性逐年增加 Age &lt; 5 yrs, Tri-Service General Hospital, Taiwan, 2003</vt:lpstr>
      <vt:lpstr>Decreasing amoxicillin-clavulanate susceptibility of Haemophilus influenzae  2001-2009, NTUH</vt:lpstr>
      <vt:lpstr>Emergence of beta-lactamase-negative, ampicillin-resistant H. influenzae</vt:lpstr>
      <vt:lpstr>Moraxella catarrhalis  Taiwan, 2001-2004</vt:lpstr>
      <vt:lpstr>Atypical pneumonia</vt:lpstr>
      <vt:lpstr>Macrolide-resistant M. pneumoniae Japan</vt:lpstr>
      <vt:lpstr>黴漿菌變異 肺炎小兄妹險死 </vt:lpstr>
      <vt:lpstr>Macrolide-resistant M. pneumoniae N=73, 2011, CGMH, Taiwan</vt:lpstr>
      <vt:lpstr>Macrolide-resistant M. pneumoniae N=60, TPIDA, 2010-2011</vt:lpstr>
      <vt:lpstr>Macrolide-resistant M. pneumoniae 3 years, boy</vt:lpstr>
      <vt:lpstr>Recommended antibiotics Atypical pathogens</vt:lpstr>
      <vt:lpstr>Antimicrobial resistance of pediatric uropathogens  三軍總醫院，1991-2005</vt:lpstr>
      <vt:lpstr>Antimicrobial resistance of pediatric uropathogens  三軍總醫院，1991-2005</vt:lpstr>
      <vt:lpstr>Antimicrobial susceptibility of Shigella isolates in Asia 台灣、韓國、新加坡、越南、菲律賓、香港、斯里蘭卡、泰國，2001-2004</vt:lpstr>
      <vt:lpstr>PowerPoint 簡報</vt:lpstr>
      <vt:lpstr>Prevalence of Salmonella schwarzengrund contamination in chicken meat  Taiwan, 2000-2006</vt:lpstr>
      <vt:lpstr>Nontyphoid salmonellosis in children  Taiwan, N=311, 1996-2002</vt:lpstr>
      <vt:lpstr>Antimicrobial resistance in Salmonella enterica serovar Typhi  N=36, 2007-2009</vt:lpstr>
      <vt:lpstr>午仔魚驗出禁藥 家樂福、遠百中鏢 2015.10.1 自由時報</vt:lpstr>
      <vt:lpstr>Quinolone antibiotics Cross resistance</vt:lpstr>
      <vt:lpstr>Effect of on-farm use of antimicrobial drugs on resistance in fecal Escherichia coli of preweaned dairy calves N=473, New York, 2014</vt:lpstr>
      <vt:lpstr>Antimicrobial susceptibility of salmonella isolates from reptiles   Taiwan, 2005-2006</vt:lpstr>
      <vt:lpstr>PowerPoint 簡報</vt:lpstr>
      <vt:lpstr>PowerPoint 簡報</vt:lpstr>
      <vt:lpstr>Use of antimicrobial growth promoters in food animals  Chicken，Taiwan，2000-2003</vt:lpstr>
      <vt:lpstr>Antimicrobial resistance of chicken meat isolates of Salmonella schwarzengrund  Taiwan, 2000-2006</vt:lpstr>
      <vt:lpstr>2014年 9-10 月份禽畜水產品殘留動物用藥聯合稽查不格食品</vt:lpstr>
      <vt:lpstr>PowerPoint 簡報</vt:lpstr>
      <vt:lpstr>PowerPoint 簡報</vt:lpstr>
      <vt:lpstr>PowerPoint 簡報</vt:lpstr>
    </vt:vector>
  </TitlesOfParts>
  <Company>.</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Antibiotic Resistance</dc:title>
  <dc:creator>GQ</dc:creator>
  <dc:description>2015.10.3-10.4 感染症醫學會抗藥性細菌研討會</dc:description>
  <cp:lastModifiedBy>Ping-Ing Lee</cp:lastModifiedBy>
  <cp:revision>282</cp:revision>
  <dcterms:created xsi:type="dcterms:W3CDTF">2011-10-07T08:10:21Z</dcterms:created>
  <dcterms:modified xsi:type="dcterms:W3CDTF">2015-10-02T00:10:06Z</dcterms:modified>
</cp:coreProperties>
</file>