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36.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charts/colors6.xml" ContentType="application/vnd.ms-office.chartcolorstyle+xml"/>
  <Override PartName="/ppt/slides/slide25.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tags/tag49.xml" ContentType="application/vnd.openxmlformats-officedocument.presentationml.tags+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tags/tag38.xml" ContentType="application/vnd.openxmlformats-officedocument.presentationml.tags+xml"/>
  <Override PartName="/ppt/notesSlides/notesSlide63.xml" ContentType="application/vnd.openxmlformats-officedocument.presentationml.notes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tags/tag63.xml" ContentType="application/vnd.openxmlformats-officedocument.presentationml.tags+xml"/>
  <Override PartName="/ppt/tags/tag74.xml" ContentType="application/vnd.openxmlformats-officedocument.presentationml.tags+xml"/>
  <Override PartName="/ppt/notesSlides/notesSlide30.xml" ContentType="application/vnd.openxmlformats-officedocument.presentationml.notesSlide+xml"/>
  <Override PartName="/ppt/tags/tag52.xml" ContentType="application/vnd.openxmlformats-officedocument.presentationml.tags+xml"/>
  <Default Extension="xlsx" ContentType="application/vnd.openxmlformats-officedocument.spreadsheetml.sheet"/>
  <Override PartName="/ppt/notesSlides/notesSlide7.xml" ContentType="application/vnd.openxmlformats-officedocument.presentationml.notesSlide+xml"/>
  <Override PartName="/ppt/charts/chart3.xml" ContentType="application/vnd.openxmlformats-officedocument.drawingml.chart+xml"/>
  <Override PartName="/ppt/tags/tag41.xml" ContentType="application/vnd.openxmlformats-officedocument.presentationml.tags+xml"/>
  <Override PartName="/ppt/charts/style5.xml" ContentType="application/vnd.ms-office.chartstyle+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68.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tags/tag5.xml" ContentType="application/vnd.openxmlformats-officedocument.presentationml.tags+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Default Extension="emf" ContentType="image/x-emf"/>
  <Override PartName="/ppt/notesSlides/notesSlide46.xml" ContentType="application/vnd.openxmlformats-officedocument.presentationml.notesSlide+xml"/>
  <Override PartName="/ppt/tags/tag68.xml" ContentType="application/vnd.openxmlformats-officedocument.presentationml.tags+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tags/tag57.xml" ContentType="application/vnd.openxmlformats-officedocument.presentationml.tags+xml"/>
  <Override PartName="/docProps/app.xml" ContentType="application/vnd.openxmlformats-officedocument.extended-properties+xml"/>
  <Override PartName="/ppt/charts/colors3.xml" ContentType="application/vnd.ms-office.chartcolorstyle+xml"/>
  <Override PartName="/ppt/slides/slide11.xml" ContentType="application/vnd.openxmlformats-officedocument.presentationml.slide+xml"/>
  <Override PartName="/ppt/notesSlides/notesSlide13.xml" ContentType="application/vnd.openxmlformats-officedocument.presentationml.notesSlide+xml"/>
  <Override PartName="/ppt/tags/tag35.xml" ContentType="application/vnd.openxmlformats-officedocument.presentationml.tags+xml"/>
  <Override PartName="/ppt/tags/tag46.xml" ContentType="application/vnd.openxmlformats-officedocument.presentationml.tags+xml"/>
  <Override PartName="/ppt/notesSlides/notesSlide60.xml" ContentType="application/vnd.openxmlformats-officedocument.presentationml.notesSlide+xml"/>
  <Override PartName="/ppt/charts/chart8.xml" ContentType="application/vnd.openxmlformats-officedocument.drawingml.chart+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Default Extension="gif" ContentType="image/gif"/>
  <Override PartName="/ppt/notesSlides/notesSlide20.xml" ContentType="application/vnd.openxmlformats-officedocument.presentationml.notesSlide+xml"/>
  <Override PartName="/ppt/tags/tag24.xml" ContentType="application/vnd.openxmlformats-officedocument.presentationml.tags+xml"/>
  <Override PartName="/ppt/notesSlides/notesSlide31.xml" ContentType="application/vnd.openxmlformats-officedocument.presentationml.notesSlide+xml"/>
  <Override PartName="/ppt/tags/tag53.xml" ContentType="application/vnd.openxmlformats-officedocument.presentationml.tags+xml"/>
  <Override PartName="/ppt/tags/tag71.xml" ContentType="application/vnd.openxmlformats-officedocument.presentationml.tags+xml"/>
  <Override PartName="/ppt/tags/tag13.xml" ContentType="application/vnd.openxmlformats-officedocument.presentationml.tags+xml"/>
  <Override PartName="/ppt/charts/chart4.xml" ContentType="application/vnd.openxmlformats-officedocument.drawingml.chart+xml"/>
  <Override PartName="/ppt/tags/tag31.xml" ContentType="application/vnd.openxmlformats-officedocument.presentationml.tags+xml"/>
  <Override PartName="/ppt/tags/tag42.xml" ContentType="application/vnd.openxmlformats-officedocument.presentationml.tags+xml"/>
  <Override PartName="/ppt/tags/tag60.xml" ContentType="application/vnd.openxmlformats-officedocument.presentationml.tags+xml"/>
  <Override PartName="/ppt/charts/style6.xml" ContentType="application/vnd.ms-office.chartstyl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charts/style2.xml" ContentType="application/vnd.ms-office.chart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tags/tag58.xml" ContentType="application/vnd.openxmlformats-officedocument.presentationml.tags+xml"/>
  <Override PartName="/ppt/tags/tag69.xml" ContentType="application/vnd.openxmlformats-officedocument.presentationml.tags+xml"/>
  <Override PartName="/ppt/notesSlides/notesSlide65.xml" ContentType="application/vnd.openxmlformats-officedocument.presentationml.notesSlide+xml"/>
  <Override PartName="/ppt/charts/colors4.xml" ContentType="application/vnd.ms-office.chartcolorstyl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tags/tag29.xml" ContentType="application/vnd.openxmlformats-officedocument.presentationml.tags+xml"/>
  <Override PartName="/ppt/notesSlides/notesSlide43.xml" ContentType="application/vnd.openxmlformats-officedocument.presentationml.notesSlide+xml"/>
  <Override PartName="/ppt/tags/tag47.xml" ContentType="application/vnd.openxmlformats-officedocument.presentationml.tags+xml"/>
  <Override PartName="/ppt/notesSlides/notesSlide54.xml" ContentType="application/vnd.openxmlformats-officedocument.presentationml.notesSlide+xml"/>
  <Override PartName="/ppt/tags/tag76.xml" ContentType="application/vnd.openxmlformats-officedocument.presentationml.tags+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32.xml" ContentType="application/vnd.openxmlformats-officedocument.presentationml.notesSlide+xml"/>
  <Override PartName="/ppt/tags/tag36.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notesSlides/notesSlide61.xml" ContentType="application/vnd.openxmlformats-officedocument.presentationml.notesSlide+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tags/tag43.xml" ContentType="application/vnd.openxmlformats-officedocument.presentationml.tags+xml"/>
  <Override PartName="/ppt/notesSlides/notesSlide50.xml" ContentType="application/vnd.openxmlformats-officedocument.presentationml.notesSlide+xml"/>
  <Override PartName="/ppt/tags/tag61.xml" ContentType="application/vnd.openxmlformats-officedocument.presentationml.tags+xml"/>
  <Override PartName="/ppt/tags/tag72.xml" ContentType="application/vnd.openxmlformats-officedocument.presentationml.tags+xml"/>
  <Override PartName="/ppt/notesSlides/notesSlide10.xml" ContentType="application/vnd.openxmlformats-officedocument.presentationml.notesSlide+xml"/>
  <Override PartName="/ppt/tags/tag32.xml" ContentType="application/vnd.openxmlformats-officedocument.presentationml.tags+xml"/>
  <Override PartName="/ppt/charts/chart5.xml" ContentType="application/vnd.openxmlformats-officedocument.drawingml.chart+xml"/>
  <Override PartName="/ppt/tags/tag50.xml" ContentType="application/vnd.openxmlformats-officedocument.presentationml.tags+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tags/tag10.xml" ContentType="application/vnd.openxmlformats-officedocument.presentationml.tags+xml"/>
  <Override PartName="/ppt/tags/tag21.xml" ContentType="application/vnd.openxmlformats-officedocument.presentationml.tags+xml"/>
  <Override PartName="/ppt/charts/style3.xml" ContentType="application/vnd.ms-office.chartstyl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drawings/drawing1.xml" ContentType="application/vnd.openxmlformats-officedocument.drawingml.chartshapes+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tags/tag3.xml" ContentType="application/vnd.openxmlformats-officedocument.presentationml.tags+xml"/>
  <Override PartName="/ppt/notesSlides/notesSlide37.xml" ContentType="application/vnd.openxmlformats-officedocument.presentationml.notesSlide+xml"/>
  <Default Extension="jpeg" ContentType="image/jpeg"/>
  <Override PartName="/ppt/tags/tag59.xml" ContentType="application/vnd.openxmlformats-officedocument.presentationml.tags+xml"/>
  <Override PartName="/ppt/notesSlides/notesSlide55.xml" ContentType="application/vnd.openxmlformats-officedocument.presentationml.notesSlide+xml"/>
  <Override PartName="/ppt/charts/colors5.xml" ContentType="application/vnd.ms-office.chartcolorstyl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tags/tag37.xml" ContentType="application/vnd.openxmlformats-officedocument.presentationml.tags+xml"/>
  <Override PartName="/ppt/notesSlides/notesSlide44.xml" ContentType="application/vnd.openxmlformats-officedocument.presentationml.notesSlide+xml"/>
  <Override PartName="/ppt/tags/tag48.xml" ContentType="application/vnd.openxmlformats-officedocument.presentationml.tags+xml"/>
  <Override PartName="/ppt/tags/tag66.xml" ContentType="application/vnd.openxmlformats-officedocument.presentationml.tags+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tags/tag26.xml" ContentType="application/vnd.openxmlformats-officedocument.presentationml.tags+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tags/tag55.xml" ContentType="application/vnd.openxmlformats-officedocument.presentationml.tags+xml"/>
  <Override PartName="/ppt/tags/tag73.xml" ContentType="application/vnd.openxmlformats-officedocument.presentationml.tags+xml"/>
  <Override PartName="/ppt/charts/colors1.xml" ContentType="application/vnd.ms-office.chartcolorstyle+xml"/>
  <Override PartName="/ppt/notesSlides/notesSlide11.xml" ContentType="application/vnd.openxmlformats-officedocument.presentationml.notesSlide+xml"/>
  <Override PartName="/ppt/tags/tag15.xml" ContentType="application/vnd.openxmlformats-officedocument.presentationml.tags+xml"/>
  <Override PartName="/ppt/tags/tag33.xml" ContentType="application/vnd.openxmlformats-officedocument.presentationml.tags+xml"/>
  <Override PartName="/ppt/notesSlides/notesSlide40.xml" ContentType="application/vnd.openxmlformats-officedocument.presentationml.notesSlide+xml"/>
  <Override PartName="/ppt/tags/tag44.xml" ContentType="application/vnd.openxmlformats-officedocument.presentationml.tags+xml"/>
  <Override PartName="/ppt/charts/chart6.xml" ContentType="application/vnd.openxmlformats-officedocument.drawingml.chart+xml"/>
  <Override PartName="/ppt/tags/tag62.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charts/chart2.xml" ContentType="application/vnd.openxmlformats-officedocument.drawingml.chart+xml"/>
  <Override PartName="/ppt/charts/style4.xml" ContentType="application/vnd.ms-office.chartstyle+xml"/>
  <Override PartName="/ppt/slides/slide29.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67.xml" ContentType="application/vnd.openxmlformats-officedocument.presentationml.notesSlide+xml"/>
  <Override PartName="/ppt/slides/slide43.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tags/tag56.xml" ContentType="application/vnd.openxmlformats-officedocument.presentationml.tags+xml"/>
  <Override PartName="/ppt/tags/tag67.xml" ContentType="application/vnd.openxmlformats-officedocument.presentationml.tags+xml"/>
  <Override PartName="/ppt/charts/colors2.xml" ContentType="application/vnd.ms-office.chartcolorstyl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tags/tag45.xml" ContentType="application/vnd.openxmlformats-officedocument.presentationml.tags+xml"/>
  <Override PartName="/docProps/custom.xml" ContentType="application/vnd.openxmlformats-officedocument.custom-properties+xml"/>
  <Override PartName="/ppt/notesSlides/notesSlide12.xml" ContentType="application/vnd.openxmlformats-officedocument.presentationml.notesSlide+xml"/>
  <Override PartName="/ppt/tags/tag34.xml" ContentType="application/vnd.openxmlformats-officedocument.presentationml.tags+xml"/>
  <Override PartName="/ppt/charts/chart7.xml" ContentType="application/vnd.openxmlformats-officedocument.drawingml.chart+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slides/slide48.xml" ContentType="application/vnd.openxmlformats-officedocument.presentationml.slide+xml"/>
  <Override PartName="/ppt/notesSlides/notesSlide3.xml" ContentType="application/vnd.openxmlformats-officedocument.presentationml.notesSlide+xml"/>
  <Default Extension="bin" ContentType="application/vnd.openxmlformats-officedocument.oleObject"/>
  <Override PartName="/ppt/charts/style1.xml" ContentType="application/vnd.ms-office.chartstyl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9.xml" ContentType="application/vnd.openxmlformats-officedocument.presentationml.tags+xml"/>
  <Override PartName="/ppt/notesSlides/notesSlide64.xml" ContentType="application/vnd.openxmlformats-officedocument.presentationml.notesSlide+xml"/>
  <Override PartName="/ppt/slides/slide51.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notesSlides/notesSlide53.xml" ContentType="application/vnd.openxmlformats-officedocument.presentationml.notesSlide+xml"/>
  <Override PartName="/ppt/tags/tag75.xml" ContentType="application/vnd.openxmlformats-officedocument.presentationml.tags+xml"/>
  <Override PartName="/ppt/slides/slide40.xml" ContentType="application/vnd.openxmlformats-officedocument.presentationml.slide+xml"/>
  <Override PartName="/ppt/tags/tag17.xml" ContentType="application/vnd.openxmlformats-officedocument.presentationml.tags+xml"/>
  <Override PartName="/ppt/notesSlides/notesSlide42.xml" ContentType="application/vnd.openxmlformats-officedocument.presentationml.notesSlide+xml"/>
  <Override PartName="/ppt/tags/tag64.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70"/>
  </p:notesMasterIdLst>
  <p:handoutMasterIdLst>
    <p:handoutMasterId r:id="rId71"/>
  </p:handoutMasterIdLst>
  <p:sldIdLst>
    <p:sldId id="1043" r:id="rId2"/>
    <p:sldId id="1044" r:id="rId3"/>
    <p:sldId id="1046" r:id="rId4"/>
    <p:sldId id="1045" r:id="rId5"/>
    <p:sldId id="1048" r:id="rId6"/>
    <p:sldId id="1050" r:id="rId7"/>
    <p:sldId id="1051" r:id="rId8"/>
    <p:sldId id="1059" r:id="rId9"/>
    <p:sldId id="1060" r:id="rId10"/>
    <p:sldId id="1064" r:id="rId11"/>
    <p:sldId id="1065" r:id="rId12"/>
    <p:sldId id="1053" r:id="rId13"/>
    <p:sldId id="1257" r:id="rId14"/>
    <p:sldId id="1055" r:id="rId15"/>
    <p:sldId id="1056" r:id="rId16"/>
    <p:sldId id="1057" r:id="rId17"/>
    <p:sldId id="1066" r:id="rId18"/>
    <p:sldId id="1227" r:id="rId19"/>
    <p:sldId id="1068" r:id="rId20"/>
    <p:sldId id="1069" r:id="rId21"/>
    <p:sldId id="1212" r:id="rId22"/>
    <p:sldId id="1070" r:id="rId23"/>
    <p:sldId id="1253" r:id="rId24"/>
    <p:sldId id="1071" r:id="rId25"/>
    <p:sldId id="1072" r:id="rId26"/>
    <p:sldId id="1075" r:id="rId27"/>
    <p:sldId id="1226" r:id="rId28"/>
    <p:sldId id="1077" r:id="rId29"/>
    <p:sldId id="1078" r:id="rId30"/>
    <p:sldId id="1079" r:id="rId31"/>
    <p:sldId id="1080" r:id="rId32"/>
    <p:sldId id="1254" r:id="rId33"/>
    <p:sldId id="1255" r:id="rId34"/>
    <p:sldId id="1081" r:id="rId35"/>
    <p:sldId id="1082" r:id="rId36"/>
    <p:sldId id="1086" r:id="rId37"/>
    <p:sldId id="1087" r:id="rId38"/>
    <p:sldId id="1088" r:id="rId39"/>
    <p:sldId id="1089" r:id="rId40"/>
    <p:sldId id="1091" r:id="rId41"/>
    <p:sldId id="1214" r:id="rId42"/>
    <p:sldId id="1094" r:id="rId43"/>
    <p:sldId id="1095" r:id="rId44"/>
    <p:sldId id="1096" r:id="rId45"/>
    <p:sldId id="1097" r:id="rId46"/>
    <p:sldId id="1098" r:id="rId47"/>
    <p:sldId id="1101" r:id="rId48"/>
    <p:sldId id="1105" r:id="rId49"/>
    <p:sldId id="1106" r:id="rId50"/>
    <p:sldId id="1107" r:id="rId51"/>
    <p:sldId id="1108" r:id="rId52"/>
    <p:sldId id="1115" r:id="rId53"/>
    <p:sldId id="1119" r:id="rId54"/>
    <p:sldId id="1123" r:id="rId55"/>
    <p:sldId id="1122" r:id="rId56"/>
    <p:sldId id="1124" r:id="rId57"/>
    <p:sldId id="1127" r:id="rId58"/>
    <p:sldId id="1129" r:id="rId59"/>
    <p:sldId id="1132" r:id="rId60"/>
    <p:sldId id="1137" r:id="rId61"/>
    <p:sldId id="1138" r:id="rId62"/>
    <p:sldId id="1229" r:id="rId63"/>
    <p:sldId id="1232" r:id="rId64"/>
    <p:sldId id="1238" r:id="rId65"/>
    <p:sldId id="1237" r:id="rId66"/>
    <p:sldId id="1239" r:id="rId67"/>
    <p:sldId id="1250" r:id="rId68"/>
    <p:sldId id="1256" r:id="rId69"/>
  </p:sldIdLst>
  <p:sldSz cx="9144000" cy="6858000" type="screen4x3"/>
  <p:notesSz cx="6797675" cy="9926638"/>
  <p:custDataLst>
    <p:tags r:id="rId72"/>
  </p:custDataLst>
  <p:kinsoku lang="zh-TW" invalStChars="!),.:;?]}，、。．；：？！︰…‥﹐﹑﹒﹔﹕﹖﹗｜–︱—︳?︴﹏）︶﹜︸〕︺】︼》︾〉﹀」﹂』﹄﹚﹜﹞’”〞′·" invalEndChars="([{（︵﹛︷〔︹【︻《︽〈︿「﹁『﹃﹙﹛﹝‘“〝‵"/>
  <p:defaultTextStyle>
    <a:defPPr>
      <a:defRPr lang="zh-TW"/>
    </a:defPPr>
    <a:lvl1pPr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1pPr>
    <a:lvl2pPr marL="457200"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2pPr>
    <a:lvl3pPr marL="914400"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3pPr>
    <a:lvl4pPr marL="1371600"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4pPr>
    <a:lvl5pPr marL="1828800" algn="l" rtl="0" eaLnBrk="0" fontAlgn="base" hangingPunct="0">
      <a:spcBef>
        <a:spcPct val="0"/>
      </a:spcBef>
      <a:spcAft>
        <a:spcPct val="0"/>
      </a:spcAft>
      <a:defRPr sz="3200" b="1" kern="1200">
        <a:solidFill>
          <a:schemeClr val="tx1"/>
        </a:solidFill>
        <a:latin typeface="Arial Black" panose="020B0A04020102020204" pitchFamily="34" charset="0"/>
        <a:ea typeface="標楷體" panose="03000509000000000000" pitchFamily="65" charset="-120"/>
        <a:cs typeface="+mn-cs"/>
      </a:defRPr>
    </a:lvl5pPr>
    <a:lvl6pPr marL="2286000" algn="l" defTabSz="914400" rtl="0" eaLnBrk="1" latinLnBrk="0" hangingPunct="1">
      <a:defRPr sz="3200" b="1" kern="1200">
        <a:solidFill>
          <a:schemeClr val="tx1"/>
        </a:solidFill>
        <a:latin typeface="Arial Black" panose="020B0A04020102020204" pitchFamily="34" charset="0"/>
        <a:ea typeface="標楷體" panose="03000509000000000000" pitchFamily="65" charset="-120"/>
        <a:cs typeface="+mn-cs"/>
      </a:defRPr>
    </a:lvl6pPr>
    <a:lvl7pPr marL="2743200" algn="l" defTabSz="914400" rtl="0" eaLnBrk="1" latinLnBrk="0" hangingPunct="1">
      <a:defRPr sz="3200" b="1" kern="1200">
        <a:solidFill>
          <a:schemeClr val="tx1"/>
        </a:solidFill>
        <a:latin typeface="Arial Black" panose="020B0A04020102020204" pitchFamily="34" charset="0"/>
        <a:ea typeface="標楷體" panose="03000509000000000000" pitchFamily="65" charset="-120"/>
        <a:cs typeface="+mn-cs"/>
      </a:defRPr>
    </a:lvl7pPr>
    <a:lvl8pPr marL="3200400" algn="l" defTabSz="914400" rtl="0" eaLnBrk="1" latinLnBrk="0" hangingPunct="1">
      <a:defRPr sz="3200" b="1" kern="1200">
        <a:solidFill>
          <a:schemeClr val="tx1"/>
        </a:solidFill>
        <a:latin typeface="Arial Black" panose="020B0A04020102020204" pitchFamily="34" charset="0"/>
        <a:ea typeface="標楷體" panose="03000509000000000000" pitchFamily="65" charset="-120"/>
        <a:cs typeface="+mn-cs"/>
      </a:defRPr>
    </a:lvl8pPr>
    <a:lvl9pPr marL="3657600" algn="l" defTabSz="914400" rtl="0" eaLnBrk="1" latinLnBrk="0" hangingPunct="1">
      <a:defRPr sz="3200" b="1" kern="1200">
        <a:solidFill>
          <a:schemeClr val="tx1"/>
        </a:solidFill>
        <a:latin typeface="Arial Black" panose="020B0A04020102020204" pitchFamily="34" charset="0"/>
        <a:ea typeface="標楷體" panose="03000509000000000000" pitchFamily="65" charset="-120"/>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00FF00"/>
    <a:srgbClr val="66FFFF"/>
    <a:srgbClr val="003300"/>
    <a:srgbClr val="FF66FF"/>
    <a:srgbClr val="FF6600"/>
    <a:srgbClr val="4C2E00"/>
    <a:srgbClr val="B50069"/>
    <a:srgbClr val="FAFD00"/>
    <a:srgbClr val="3F000B"/>
    <a:srgbClr val="CCC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41" autoAdjust="0"/>
    <p:restoredTop sz="90535" autoAdjust="0"/>
  </p:normalViewPr>
  <p:slideViewPr>
    <p:cSldViewPr>
      <p:cViewPr>
        <p:scale>
          <a:sx n="90" d="100"/>
          <a:sy n="90" d="100"/>
        </p:scale>
        <p:origin x="-474" y="-168"/>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gs" Target="tags/tag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1" Type="http://schemas.openxmlformats.org/officeDocument/2006/relationships/slide" Target="slides/slide68.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chartUserShapes" Target="../drawings/drawing1.xml"/><Relationship Id="rId1" Type="http://schemas.openxmlformats.org/officeDocument/2006/relationships/package" Target="../embeddings/Microsoft_Office_Excel____1.xlsx"/><Relationship Id="rId4"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Office_Excel____5.xlsx"/></Relationships>
</file>

<file path=ppt/charts/_rels/chart6.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Office_Excel____6.xlsx"/></Relationships>
</file>

<file path=ppt/charts/_rels/chart7.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Microsoft_Office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___8.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8730244996097489"/>
          <c:y val="6.4830059110402419E-2"/>
          <c:w val="0.79227583930938195"/>
          <c:h val="0.79356736882438927"/>
        </c:manualLayout>
      </c:layout>
      <c:lineChart>
        <c:grouping val="standard"/>
        <c:ser>
          <c:idx val="0"/>
          <c:order val="0"/>
          <c:tx>
            <c:strRef>
              <c:f>工作表1!$B$1</c:f>
              <c:strCache>
                <c:ptCount val="1"/>
                <c:pt idx="0">
                  <c:v>&lt; 65歲</c:v>
                </c:pt>
              </c:strCache>
            </c:strRef>
          </c:tx>
          <c:spPr>
            <a:ln w="50800" cap="rnd">
              <a:solidFill>
                <a:srgbClr val="002060"/>
              </a:solidFill>
              <a:prstDash val="solid"/>
              <a:round/>
            </a:ln>
            <a:effectLst/>
          </c:spPr>
          <c:marker>
            <c:symbol val="circle"/>
            <c:size val="5"/>
            <c:spPr>
              <a:solidFill>
                <a:schemeClr val="accent1"/>
              </a:solidFill>
              <a:ln w="25400">
                <a:noFill/>
              </a:ln>
              <a:effectLst/>
            </c:spPr>
          </c:marker>
          <c:cat>
            <c:strRef>
              <c:f>工作表1!$A$2:$A$4</c:f>
              <c:strCache>
                <c:ptCount val="3"/>
                <c:pt idx="0">
                  <c:v>&lt;100天</c:v>
                </c:pt>
                <c:pt idx="1">
                  <c:v>100-119天</c:v>
                </c:pt>
                <c:pt idx="2">
                  <c:v>≥ 120天</c:v>
                </c:pt>
              </c:strCache>
            </c:strRef>
          </c:cat>
          <c:val>
            <c:numRef>
              <c:f>工作表1!$B$2:$B$4</c:f>
              <c:numCache>
                <c:formatCode>General</c:formatCode>
                <c:ptCount val="3"/>
                <c:pt idx="0">
                  <c:v>0.47000000000000008</c:v>
                </c:pt>
                <c:pt idx="1">
                  <c:v>0.54</c:v>
                </c:pt>
                <c:pt idx="2">
                  <c:v>0.32000000000000067</c:v>
                </c:pt>
              </c:numCache>
            </c:numRef>
          </c:val>
        </c:ser>
        <c:ser>
          <c:idx val="1"/>
          <c:order val="1"/>
          <c:tx>
            <c:strRef>
              <c:f>工作表1!$C$1</c:f>
              <c:strCache>
                <c:ptCount val="1"/>
                <c:pt idx="0">
                  <c:v>≥ 65歲</c:v>
                </c:pt>
              </c:strCache>
            </c:strRef>
          </c:tx>
          <c:spPr>
            <a:ln w="50800" cap="rnd">
              <a:solidFill>
                <a:srgbClr val="FF0000"/>
              </a:solidFill>
              <a:prstDash val="solid"/>
              <a:round/>
            </a:ln>
            <a:effectLst/>
          </c:spPr>
          <c:marker>
            <c:symbol val="circle"/>
            <c:size val="5"/>
            <c:spPr>
              <a:solidFill>
                <a:schemeClr val="tx1"/>
              </a:solidFill>
              <a:ln w="9525">
                <a:solidFill>
                  <a:schemeClr val="tx1"/>
                </a:solidFill>
              </a:ln>
              <a:effectLst/>
            </c:spPr>
          </c:marker>
          <c:cat>
            <c:strRef>
              <c:f>工作表1!$A$2:$A$4</c:f>
              <c:strCache>
                <c:ptCount val="3"/>
                <c:pt idx="0">
                  <c:v>&lt;100天</c:v>
                </c:pt>
                <c:pt idx="1">
                  <c:v>100-119天</c:v>
                </c:pt>
                <c:pt idx="2">
                  <c:v>≥ 120天</c:v>
                </c:pt>
              </c:strCache>
            </c:strRef>
          </c:cat>
          <c:val>
            <c:numRef>
              <c:f>工作表1!$C$2:$C$4</c:f>
              <c:numCache>
                <c:formatCode>General</c:formatCode>
                <c:ptCount val="3"/>
                <c:pt idx="0">
                  <c:v>0.85000000000000064</c:v>
                </c:pt>
                <c:pt idx="1">
                  <c:v>0.24000000000000021</c:v>
                </c:pt>
                <c:pt idx="2">
                  <c:v>0</c:v>
                </c:pt>
              </c:numCache>
            </c:numRef>
          </c:val>
        </c:ser>
        <c:marker val="1"/>
        <c:axId val="152120704"/>
        <c:axId val="210253312"/>
      </c:lineChart>
      <c:catAx>
        <c:axId val="152120704"/>
        <c:scaling>
          <c:orientation val="minMax"/>
        </c:scaling>
        <c:axPos val="b"/>
        <c:numFmt formatCode="General" sourceLinked="1"/>
        <c:majorTickMark val="in"/>
        <c:tickLblPos val="nextTo"/>
        <c:spPr>
          <a:noFill/>
          <a:ln w="38100" cap="flat" cmpd="sng" algn="ctr">
            <a:solidFill>
              <a:srgbClr val="00FFFF"/>
            </a:solidFill>
            <a:round/>
          </a:ln>
          <a:effectLst/>
        </c:spPr>
        <c:txPr>
          <a:bodyPr rot="-60000000" spcFirstLastPara="1" vertOverflow="ellipsis" vert="horz" wrap="square" anchor="ctr" anchorCtr="1"/>
          <a:lstStyle/>
          <a:p>
            <a:pPr>
              <a:defRPr sz="2400" b="0" i="0" u="none" strike="noStrike" kern="1200" baseline="0">
                <a:solidFill>
                  <a:schemeClr val="bg1"/>
                </a:solidFill>
                <a:effectLst/>
                <a:latin typeface="Arial" panose="020B0604020202020204" pitchFamily="34" charset="0"/>
                <a:ea typeface="標楷體" panose="03000509000000000000" pitchFamily="65" charset="-120"/>
                <a:cs typeface="+mn-cs"/>
              </a:defRPr>
            </a:pPr>
            <a:endParaRPr lang="zh-TW"/>
          </a:p>
        </c:txPr>
        <c:crossAx val="210253312"/>
        <c:crosses val="autoZero"/>
        <c:auto val="1"/>
        <c:lblAlgn val="ctr"/>
        <c:lblOffset val="100"/>
        <c:tickLblSkip val="1"/>
      </c:catAx>
      <c:valAx>
        <c:axId val="210253312"/>
        <c:scaling>
          <c:orientation val="minMax"/>
          <c:max val="1"/>
        </c:scaling>
        <c:axPos val="l"/>
        <c:majorGridlines>
          <c:spPr>
            <a:ln w="9525" cap="flat" cmpd="sng" algn="ctr">
              <a:solidFill>
                <a:schemeClr val="tx1">
                  <a:lumMod val="15000"/>
                  <a:lumOff val="85000"/>
                </a:schemeClr>
              </a:solidFill>
              <a:round/>
            </a:ln>
            <a:effectLst/>
          </c:spPr>
        </c:majorGridlines>
        <c:numFmt formatCode="0%" sourceLinked="0"/>
        <c:majorTickMark val="none"/>
        <c:tickLblPos val="nextTo"/>
        <c:spPr>
          <a:noFill/>
          <a:ln w="38100">
            <a:solidFill>
              <a:srgbClr val="00FFFF"/>
            </a:solidFill>
          </a:ln>
          <a:effectLst/>
        </c:spPr>
        <c:txPr>
          <a:bodyPr rot="-60000000" spcFirstLastPara="1" vertOverflow="ellipsis" vert="horz" wrap="square" anchor="ctr" anchorCtr="1"/>
          <a:lstStyle/>
          <a:p>
            <a:pPr>
              <a:defRPr sz="2000" b="0" i="0" u="none" strike="noStrike" kern="1200" baseline="0">
                <a:solidFill>
                  <a:schemeClr val="bg1"/>
                </a:solidFill>
                <a:effectLst>
                  <a:outerShdw blurRad="38100" dist="38100" dir="2700000" algn="tl">
                    <a:srgbClr val="000000">
                      <a:alpha val="43137"/>
                    </a:srgbClr>
                  </a:outerShdw>
                </a:effectLst>
                <a:latin typeface="+mn-lt"/>
                <a:ea typeface="+mn-ea"/>
                <a:cs typeface="+mn-cs"/>
              </a:defRPr>
            </a:pPr>
            <a:endParaRPr lang="zh-TW"/>
          </a:p>
        </c:txPr>
        <c:crossAx val="152120704"/>
        <c:crosses val="autoZero"/>
        <c:crossBetween val="between"/>
      </c:valAx>
      <c:spPr>
        <a:gradFill>
          <a:gsLst>
            <a:gs pos="0">
              <a:schemeClr val="accent1">
                <a:lumMod val="20000"/>
                <a:lumOff val="80000"/>
              </a:schemeClr>
            </a:gs>
            <a:gs pos="50000">
              <a:schemeClr val="bg1"/>
            </a:gs>
            <a:gs pos="100000">
              <a:schemeClr val="accent1">
                <a:lumMod val="20000"/>
                <a:lumOff val="80000"/>
              </a:schemeClr>
            </a:gs>
          </a:gsLst>
          <a:lin ang="5400000" scaled="1"/>
        </a:gradFill>
        <a:ln w="38100">
          <a:solidFill>
            <a:srgbClr val="00FFFF"/>
          </a:solidFill>
        </a:ln>
        <a:effectLst/>
      </c:spPr>
    </c:plotArea>
    <c:plotVisOnly val="1"/>
    <c:dispBlanksAs val="gap"/>
  </c:chart>
  <c:spPr>
    <a:noFill/>
    <a:ln>
      <a:noFill/>
    </a:ln>
    <a:effectLst/>
  </c:spPr>
  <c:txPr>
    <a:bodyPr/>
    <a:lstStyle/>
    <a:p>
      <a:pPr>
        <a:defRPr/>
      </a:pPr>
      <a:endParaRPr lang="zh-TW"/>
    </a:p>
  </c:txPr>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8.3908045977011653E-2"/>
          <c:y val="6.5913370998116852E-2"/>
          <c:w val="0.90114942528735631"/>
          <c:h val="0.80414312617702444"/>
        </c:manualLayout>
      </c:layout>
      <c:stockChart>
        <c:ser>
          <c:idx val="0"/>
          <c:order val="0"/>
          <c:tx>
            <c:strRef>
              <c:f>Sheet1!$A$2</c:f>
              <c:strCache>
                <c:ptCount val="1"/>
                <c:pt idx="0">
                  <c:v>最高</c:v>
                </c:pt>
              </c:strCache>
            </c:strRef>
          </c:tx>
          <c:spPr>
            <a:ln w="28350">
              <a:noFill/>
            </a:ln>
          </c:spPr>
          <c:marker>
            <c:symbol val="dash"/>
            <c:size val="14"/>
            <c:spPr>
              <a:solidFill>
                <a:srgbClr val="FFFF00"/>
              </a:solidFill>
              <a:ln>
                <a:solidFill>
                  <a:srgbClr val="FFFF00"/>
                </a:solidFill>
                <a:prstDash val="solid"/>
              </a:ln>
            </c:spPr>
          </c:marker>
          <c:cat>
            <c:strRef>
              <c:f>Sheet1!$B$1:$I$1</c:f>
              <c:strCache>
                <c:ptCount val="8"/>
                <c:pt idx="0">
                  <c:v>中風</c:v>
                </c:pt>
                <c:pt idx="1">
                  <c:v>心臟病</c:v>
                </c:pt>
                <c:pt idx="2">
                  <c:v>肺炎</c:v>
                </c:pt>
                <c:pt idx="3">
                  <c:v>COPD</c:v>
                </c:pt>
                <c:pt idx="4">
                  <c:v>DM</c:v>
                </c:pt>
                <c:pt idx="5">
                  <c:v>腎病</c:v>
                </c:pt>
                <c:pt idx="6">
                  <c:v>癌症</c:v>
                </c:pt>
                <c:pt idx="7">
                  <c:v>總計</c:v>
                </c:pt>
              </c:strCache>
            </c:strRef>
          </c:cat>
          <c:val>
            <c:numRef>
              <c:f>Sheet1!$B$2:$I$2</c:f>
              <c:numCache>
                <c:formatCode>General</c:formatCode>
                <c:ptCount val="8"/>
                <c:pt idx="0">
                  <c:v>0.45</c:v>
                </c:pt>
                <c:pt idx="1">
                  <c:v>0.96000000000000063</c:v>
                </c:pt>
                <c:pt idx="2">
                  <c:v>0.65000000000000091</c:v>
                </c:pt>
                <c:pt idx="3">
                  <c:v>0.73000000000000065</c:v>
                </c:pt>
                <c:pt idx="4">
                  <c:v>0.58000000000000007</c:v>
                </c:pt>
                <c:pt idx="5">
                  <c:v>0.62000000000000066</c:v>
                </c:pt>
                <c:pt idx="6">
                  <c:v>0.86000000000000065</c:v>
                </c:pt>
                <c:pt idx="7">
                  <c:v>0.60000000000000064</c:v>
                </c:pt>
              </c:numCache>
            </c:numRef>
          </c:val>
        </c:ser>
        <c:ser>
          <c:idx val="1"/>
          <c:order val="1"/>
          <c:tx>
            <c:strRef>
              <c:f>Sheet1!$A$3</c:f>
              <c:strCache>
                <c:ptCount val="1"/>
                <c:pt idx="0">
                  <c:v>最低</c:v>
                </c:pt>
              </c:strCache>
            </c:strRef>
          </c:tx>
          <c:spPr>
            <a:ln w="28350">
              <a:noFill/>
            </a:ln>
          </c:spPr>
          <c:marker>
            <c:symbol val="dash"/>
            <c:size val="14"/>
            <c:spPr>
              <a:solidFill>
                <a:srgbClr val="FFFF00"/>
              </a:solidFill>
              <a:ln>
                <a:solidFill>
                  <a:srgbClr val="FFFF00"/>
                </a:solidFill>
                <a:prstDash val="solid"/>
              </a:ln>
            </c:spPr>
          </c:marker>
          <c:cat>
            <c:strRef>
              <c:f>Sheet1!$B$1:$I$1</c:f>
              <c:strCache>
                <c:ptCount val="8"/>
                <c:pt idx="0">
                  <c:v>中風</c:v>
                </c:pt>
                <c:pt idx="1">
                  <c:v>心臟病</c:v>
                </c:pt>
                <c:pt idx="2">
                  <c:v>肺炎</c:v>
                </c:pt>
                <c:pt idx="3">
                  <c:v>COPD</c:v>
                </c:pt>
                <c:pt idx="4">
                  <c:v>DM</c:v>
                </c:pt>
                <c:pt idx="5">
                  <c:v>腎病</c:v>
                </c:pt>
                <c:pt idx="6">
                  <c:v>癌症</c:v>
                </c:pt>
                <c:pt idx="7">
                  <c:v>總計</c:v>
                </c:pt>
              </c:strCache>
            </c:strRef>
          </c:cat>
          <c:val>
            <c:numRef>
              <c:f>Sheet1!$B$3:$I$3</c:f>
              <c:numCache>
                <c:formatCode>General</c:formatCode>
                <c:ptCount val="8"/>
                <c:pt idx="0">
                  <c:v>0.27</c:v>
                </c:pt>
                <c:pt idx="1">
                  <c:v>0.64000000000000079</c:v>
                </c:pt>
                <c:pt idx="2">
                  <c:v>0.34</c:v>
                </c:pt>
                <c:pt idx="3">
                  <c:v>0.41000000000000031</c:v>
                </c:pt>
                <c:pt idx="4">
                  <c:v>0.35000000000000031</c:v>
                </c:pt>
                <c:pt idx="5">
                  <c:v>0.26</c:v>
                </c:pt>
                <c:pt idx="6">
                  <c:v>0.64000000000000079</c:v>
                </c:pt>
                <c:pt idx="7">
                  <c:v>0.52</c:v>
                </c:pt>
              </c:numCache>
            </c:numRef>
          </c:val>
        </c:ser>
        <c:ser>
          <c:idx val="2"/>
          <c:order val="2"/>
          <c:tx>
            <c:strRef>
              <c:f>Sheet1!$A$4</c:f>
              <c:strCache>
                <c:ptCount val="1"/>
                <c:pt idx="0">
                  <c:v>平均</c:v>
                </c:pt>
              </c:strCache>
            </c:strRef>
          </c:tx>
          <c:spPr>
            <a:ln w="28350">
              <a:noFill/>
            </a:ln>
          </c:spPr>
          <c:marker>
            <c:symbol val="circle"/>
            <c:size val="14"/>
            <c:spPr>
              <a:solidFill>
                <a:srgbClr val="FF0000"/>
              </a:solidFill>
              <a:ln>
                <a:solidFill>
                  <a:srgbClr val="000000"/>
                </a:solidFill>
                <a:prstDash val="solid"/>
              </a:ln>
            </c:spPr>
          </c:marker>
          <c:dLbls>
            <c:dLbl>
              <c:idx val="7"/>
              <c:layout>
                <c:manualLayout>
                  <c:x val="-1.3859479429222273E-2"/>
                  <c:y val="5.8227848101265751E-2"/>
                </c:manualLayout>
              </c:layout>
              <c:showVal val="1"/>
            </c:dLbl>
            <c:spPr>
              <a:noFill/>
              <a:ln w="25200">
                <a:noFill/>
              </a:ln>
            </c:spPr>
            <c:txPr>
              <a:bodyPr/>
              <a:lstStyle/>
              <a:p>
                <a:pPr>
                  <a:defRPr sz="2207" b="1" i="0" u="none" strike="noStrike" baseline="0">
                    <a:solidFill>
                      <a:srgbClr val="FFFFFF"/>
                    </a:solidFill>
                    <a:latin typeface="Arial"/>
                    <a:ea typeface="Arial"/>
                    <a:cs typeface="Arial"/>
                  </a:defRPr>
                </a:pPr>
                <a:endParaRPr lang="zh-TW"/>
              </a:p>
            </c:txPr>
            <c:showVal val="1"/>
          </c:dLbls>
          <c:cat>
            <c:strRef>
              <c:f>Sheet1!$B$1:$I$1</c:f>
              <c:strCache>
                <c:ptCount val="8"/>
                <c:pt idx="0">
                  <c:v>中風</c:v>
                </c:pt>
                <c:pt idx="1">
                  <c:v>心臟病</c:v>
                </c:pt>
                <c:pt idx="2">
                  <c:v>肺炎</c:v>
                </c:pt>
                <c:pt idx="3">
                  <c:v>COPD</c:v>
                </c:pt>
                <c:pt idx="4">
                  <c:v>DM</c:v>
                </c:pt>
                <c:pt idx="5">
                  <c:v>腎病</c:v>
                </c:pt>
                <c:pt idx="6">
                  <c:v>癌症</c:v>
                </c:pt>
                <c:pt idx="7">
                  <c:v>總計</c:v>
                </c:pt>
              </c:strCache>
            </c:strRef>
          </c:cat>
          <c:val>
            <c:numRef>
              <c:f>Sheet1!$B$4:$I$4</c:f>
              <c:numCache>
                <c:formatCode>General</c:formatCode>
                <c:ptCount val="8"/>
                <c:pt idx="0">
                  <c:v>0.35000000000000031</c:v>
                </c:pt>
                <c:pt idx="1">
                  <c:v>0.78</c:v>
                </c:pt>
                <c:pt idx="2">
                  <c:v>0.47000000000000008</c:v>
                </c:pt>
                <c:pt idx="3">
                  <c:v>0.55000000000000004</c:v>
                </c:pt>
                <c:pt idx="4">
                  <c:v>0.45</c:v>
                </c:pt>
                <c:pt idx="5">
                  <c:v>0.4</c:v>
                </c:pt>
                <c:pt idx="6">
                  <c:v>0.74000000000000066</c:v>
                </c:pt>
                <c:pt idx="7">
                  <c:v>0.56000000000000005</c:v>
                </c:pt>
              </c:numCache>
            </c:numRef>
          </c:val>
        </c:ser>
        <c:hiLowLines>
          <c:spPr>
            <a:ln w="37800">
              <a:solidFill>
                <a:srgbClr val="FFFF00"/>
              </a:solidFill>
              <a:prstDash val="solid"/>
            </a:ln>
          </c:spPr>
        </c:hiLowLines>
        <c:axId val="234789888"/>
        <c:axId val="234808064"/>
      </c:stockChart>
      <c:catAx>
        <c:axId val="234789888"/>
        <c:scaling>
          <c:orientation val="minMax"/>
        </c:scaling>
        <c:axPos val="b"/>
        <c:numFmt formatCode="@" sourceLinked="0"/>
        <c:majorTickMark val="in"/>
        <c:tickLblPos val="nextTo"/>
        <c:spPr>
          <a:ln w="37800">
            <a:solidFill>
              <a:srgbClr val="00FFFF"/>
            </a:solidFill>
            <a:prstDash val="solid"/>
          </a:ln>
        </c:spPr>
        <c:txPr>
          <a:bodyPr rot="0" vert="horz"/>
          <a:lstStyle/>
          <a:p>
            <a:pPr>
              <a:defRPr sz="2083" b="0" i="0" u="none" strike="noStrike" baseline="0">
                <a:solidFill>
                  <a:srgbClr val="FFFFFF"/>
                </a:solidFill>
                <a:latin typeface="標楷體" pitchFamily="65" charset="-120"/>
                <a:ea typeface="標楷體" pitchFamily="65" charset="-120"/>
                <a:cs typeface="Arial"/>
              </a:defRPr>
            </a:pPr>
            <a:endParaRPr lang="zh-TW"/>
          </a:p>
        </c:txPr>
        <c:crossAx val="234808064"/>
        <c:crossesAt val="1.0000000000000005E-2"/>
        <c:lblAlgn val="ctr"/>
        <c:lblOffset val="100"/>
        <c:tickLblSkip val="1"/>
        <c:tickMarkSkip val="1"/>
      </c:catAx>
      <c:valAx>
        <c:axId val="234808064"/>
        <c:scaling>
          <c:logBase val="10"/>
          <c:orientation val="minMax"/>
          <c:max val="10"/>
          <c:min val="0.1"/>
        </c:scaling>
        <c:axPos val="l"/>
        <c:majorGridlines>
          <c:spPr>
            <a:ln w="12600">
              <a:solidFill>
                <a:srgbClr val="00FFFF"/>
              </a:solidFill>
              <a:prstDash val="solid"/>
            </a:ln>
          </c:spPr>
        </c:majorGridlines>
        <c:numFmt formatCode="@" sourceLinked="0"/>
        <c:majorTickMark val="none"/>
        <c:tickLblPos val="nextTo"/>
        <c:spPr>
          <a:ln w="37800">
            <a:solidFill>
              <a:srgbClr val="00FFFF"/>
            </a:solidFill>
            <a:prstDash val="solid"/>
          </a:ln>
        </c:spPr>
        <c:txPr>
          <a:bodyPr rot="0" vert="horz"/>
          <a:lstStyle/>
          <a:p>
            <a:pPr>
              <a:defRPr sz="2034" b="1" i="0" u="none" strike="noStrike" baseline="0">
                <a:solidFill>
                  <a:srgbClr val="FFFFFF"/>
                </a:solidFill>
                <a:latin typeface="Arial"/>
                <a:ea typeface="Arial"/>
                <a:cs typeface="Arial"/>
              </a:defRPr>
            </a:pPr>
            <a:endParaRPr lang="zh-TW"/>
          </a:p>
        </c:txPr>
        <c:crossAx val="234789888"/>
        <c:crosses val="autoZero"/>
        <c:crossBetween val="between"/>
        <c:majorUnit val="10"/>
        <c:minorUnit val="10"/>
      </c:valAx>
      <c:spPr>
        <a:gradFill rotWithShape="0">
          <a:gsLst>
            <a:gs pos="0">
              <a:srgbClr val="0000FF">
                <a:gamma/>
                <a:shade val="6275"/>
                <a:invGamma/>
              </a:srgbClr>
            </a:gs>
            <a:gs pos="50000">
              <a:srgbClr val="0000FF"/>
            </a:gs>
            <a:gs pos="100000">
              <a:srgbClr val="0000FF">
                <a:gamma/>
                <a:shade val="6275"/>
                <a:invGamma/>
              </a:srgbClr>
            </a:gs>
          </a:gsLst>
          <a:lin ang="5400000" scaled="1"/>
        </a:gradFill>
        <a:ln w="37800">
          <a:solidFill>
            <a:srgbClr val="00FFFF"/>
          </a:solidFill>
          <a:prstDash val="solid"/>
        </a:ln>
      </c:spPr>
    </c:plotArea>
    <c:plotVisOnly val="1"/>
    <c:dispBlanksAs val="gap"/>
  </c:chart>
  <c:spPr>
    <a:noFill/>
    <a:ln>
      <a:noFill/>
    </a:ln>
  </c:spPr>
  <c:txPr>
    <a:bodyPr/>
    <a:lstStyle/>
    <a:p>
      <a:pPr>
        <a:defRPr sz="1761" b="1" i="0" u="none" strike="noStrike" baseline="0">
          <a:solidFill>
            <a:schemeClr val="tx1"/>
          </a:solidFill>
          <a:latin typeface="標楷體"/>
          <a:ea typeface="標楷體"/>
          <a:cs typeface="標楷體"/>
        </a:defRPr>
      </a:pPr>
      <a:endParaRPr lang="zh-TW"/>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5071280401883699"/>
          <c:y val="5.7122117664861943E-2"/>
          <c:w val="0.82886548525151782"/>
          <c:h val="0.80127531026993171"/>
        </c:manualLayout>
      </c:layout>
      <c:barChart>
        <c:barDir val="col"/>
        <c:grouping val="clustered"/>
        <c:ser>
          <c:idx val="0"/>
          <c:order val="0"/>
          <c:tx>
            <c:strRef>
              <c:f>工作表1!$A$2</c:f>
              <c:strCache>
                <c:ptCount val="1"/>
                <c:pt idx="0">
                  <c:v>Matched</c:v>
                </c:pt>
              </c:strCache>
            </c:strRef>
          </c:tx>
          <c:spPr>
            <a:solidFill>
              <a:srgbClr val="FF66FF"/>
            </a:solidFill>
            <a:ln w="50800">
              <a:noFill/>
              <a:prstDash val="solid"/>
            </a:ln>
            <a:effectLst/>
            <a:scene3d>
              <a:camera prst="orthographicFront"/>
              <a:lightRig rig="threePt" dir="t"/>
            </a:scene3d>
            <a:sp3d prstMaterial="matte">
              <a:bevelT w="165100" prst="coolSlant"/>
              <a:bevelB prst="relaxedInset"/>
            </a:sp3d>
          </c:spPr>
          <c:cat>
            <c:strRef>
              <c:f>工作表1!$B$1:$C$1</c:f>
              <c:strCache>
                <c:ptCount val="2"/>
                <c:pt idx="0">
                  <c:v>Regional outbreak</c:v>
                </c:pt>
                <c:pt idx="1">
                  <c:v>Widespread outbreak</c:v>
                </c:pt>
              </c:strCache>
            </c:strRef>
          </c:cat>
          <c:val>
            <c:numRef>
              <c:f>工作表1!$B$2:$C$2</c:f>
              <c:numCache>
                <c:formatCode>General</c:formatCode>
                <c:ptCount val="2"/>
                <c:pt idx="0">
                  <c:v>0.58000000000000007</c:v>
                </c:pt>
                <c:pt idx="1">
                  <c:v>0.46</c:v>
                </c:pt>
              </c:numCache>
            </c:numRef>
          </c:val>
        </c:ser>
        <c:ser>
          <c:idx val="1"/>
          <c:order val="1"/>
          <c:tx>
            <c:strRef>
              <c:f>工作表1!$A$3</c:f>
              <c:strCache>
                <c:ptCount val="1"/>
                <c:pt idx="0">
                  <c:v>Mismatched</c:v>
                </c:pt>
              </c:strCache>
            </c:strRef>
          </c:tx>
          <c:spPr>
            <a:solidFill>
              <a:srgbClr val="0070C0"/>
            </a:solidFill>
            <a:ln>
              <a:noFill/>
            </a:ln>
            <a:effectLst/>
            <a:scene3d>
              <a:camera prst="orthographicFront"/>
              <a:lightRig rig="threePt" dir="t"/>
            </a:scene3d>
            <a:sp3d prstMaterial="plastic">
              <a:bevelT w="165100" prst="coolSlant"/>
              <a:bevelB/>
            </a:sp3d>
          </c:spPr>
          <c:cat>
            <c:strRef>
              <c:f>工作表1!$B$1:$C$1</c:f>
              <c:strCache>
                <c:ptCount val="2"/>
                <c:pt idx="0">
                  <c:v>Regional outbreak</c:v>
                </c:pt>
                <c:pt idx="1">
                  <c:v>Widespread outbreak</c:v>
                </c:pt>
              </c:strCache>
            </c:strRef>
          </c:cat>
          <c:val>
            <c:numRef>
              <c:f>工作表1!$B$3:$C$3</c:f>
              <c:numCache>
                <c:formatCode>General</c:formatCode>
                <c:ptCount val="2"/>
                <c:pt idx="0">
                  <c:v>0.43000000000000038</c:v>
                </c:pt>
                <c:pt idx="1">
                  <c:v>0.28000000000000008</c:v>
                </c:pt>
              </c:numCache>
            </c:numRef>
          </c:val>
        </c:ser>
        <c:axId val="235689088"/>
        <c:axId val="235690624"/>
      </c:barChart>
      <c:catAx>
        <c:axId val="235689088"/>
        <c:scaling>
          <c:orientation val="minMax"/>
        </c:scaling>
        <c:axPos val="b"/>
        <c:numFmt formatCode="General" sourceLinked="1"/>
        <c:majorTickMark val="in"/>
        <c:tickLblPos val="nextTo"/>
        <c:spPr>
          <a:noFill/>
          <a:ln w="38100" cap="flat" cmpd="sng" algn="ctr">
            <a:solidFill>
              <a:srgbClr val="00FFFF"/>
            </a:solidFill>
            <a:round/>
          </a:ln>
          <a:effectLst/>
        </c:spPr>
        <c:txPr>
          <a:bodyPr rot="-60000000" spcFirstLastPara="1" vertOverflow="ellipsis" vert="horz" wrap="square" anchor="ctr" anchorCtr="1"/>
          <a:lstStyle/>
          <a:p>
            <a:pPr>
              <a:defRPr sz="2400" b="0" i="0" u="none" strike="noStrike" kern="1200" baseline="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cs typeface="+mn-cs"/>
              </a:defRPr>
            </a:pPr>
            <a:endParaRPr lang="zh-TW"/>
          </a:p>
        </c:txPr>
        <c:crossAx val="235690624"/>
        <c:crosses val="autoZero"/>
        <c:auto val="1"/>
        <c:lblAlgn val="ctr"/>
        <c:lblOffset val="100"/>
      </c:catAx>
      <c:valAx>
        <c:axId val="235690624"/>
        <c:scaling>
          <c:orientation val="minMax"/>
          <c:max val="1"/>
        </c:scaling>
        <c:axPos val="l"/>
        <c:majorGridlines>
          <c:spPr>
            <a:ln w="9525" cap="flat" cmpd="sng" algn="ctr">
              <a:solidFill>
                <a:schemeClr val="tx1">
                  <a:lumMod val="15000"/>
                  <a:lumOff val="85000"/>
                </a:schemeClr>
              </a:solidFill>
              <a:round/>
            </a:ln>
            <a:effectLst/>
          </c:spPr>
        </c:majorGridlines>
        <c:numFmt formatCode="0%" sourceLinked="0"/>
        <c:majorTickMark val="none"/>
        <c:tickLblPos val="nextTo"/>
        <c:spPr>
          <a:noFill/>
          <a:ln w="38100">
            <a:solidFill>
              <a:srgbClr val="00FFFF"/>
            </a:solidFill>
          </a:ln>
          <a:effectLst/>
        </c:spPr>
        <c:txPr>
          <a:bodyPr rot="-60000000" spcFirstLastPara="1" vertOverflow="ellipsis" vert="horz" wrap="square" anchor="ctr" anchorCtr="1"/>
          <a:lstStyle/>
          <a:p>
            <a:pPr>
              <a:defRPr sz="2000" b="0" i="0" u="none" strike="noStrike" kern="1200" baseline="0">
                <a:solidFill>
                  <a:schemeClr val="bg1"/>
                </a:solidFill>
                <a:effectLst>
                  <a:outerShdw blurRad="38100" dist="38100" dir="2700000" algn="tl">
                    <a:srgbClr val="000000">
                      <a:alpha val="43137"/>
                    </a:srgbClr>
                  </a:outerShdw>
                </a:effectLst>
                <a:latin typeface="+mn-lt"/>
                <a:ea typeface="+mn-ea"/>
                <a:cs typeface="+mn-cs"/>
              </a:defRPr>
            </a:pPr>
            <a:endParaRPr lang="zh-TW"/>
          </a:p>
        </c:txPr>
        <c:crossAx val="235689088"/>
        <c:crosses val="autoZero"/>
        <c:crossBetween val="between"/>
      </c:valAx>
      <c:spPr>
        <a:gradFill>
          <a:gsLst>
            <a:gs pos="0">
              <a:schemeClr val="accent1">
                <a:lumMod val="20000"/>
                <a:lumOff val="80000"/>
              </a:schemeClr>
            </a:gs>
            <a:gs pos="50000">
              <a:schemeClr val="bg1"/>
            </a:gs>
            <a:gs pos="100000">
              <a:schemeClr val="accent1">
                <a:lumMod val="20000"/>
                <a:lumOff val="80000"/>
              </a:schemeClr>
            </a:gs>
          </a:gsLst>
          <a:lin ang="5400000" scaled="1"/>
        </a:gradFill>
        <a:ln w="38100">
          <a:solidFill>
            <a:srgbClr val="00FFFF"/>
          </a:solidFill>
        </a:ln>
        <a:effectLst/>
      </c:spPr>
    </c:plotArea>
    <c:legend>
      <c:legendPos val="r"/>
      <c:layout>
        <c:manualLayout>
          <c:xMode val="edge"/>
          <c:yMode val="edge"/>
          <c:x val="0.47224403902710127"/>
          <c:y val="0.12738506762323967"/>
          <c:w val="0.28350321495009689"/>
          <c:h val="0.18462472458911264"/>
        </c:manualLayout>
      </c:layout>
      <c:spPr>
        <a:noFill/>
        <a:ln>
          <a:noFill/>
        </a:ln>
        <a:effectLst/>
      </c:spPr>
      <c:txPr>
        <a:bodyPr rot="0" spcFirstLastPara="1" vertOverflow="ellipsis" vert="horz" wrap="square" anchor="ctr" anchorCtr="1"/>
        <a:lstStyle/>
        <a:p>
          <a:pPr>
            <a:defRPr sz="2800" b="0" i="0" u="none" strike="noStrike" kern="1200" baseline="0">
              <a:solidFill>
                <a:schemeClr val="tx1"/>
              </a:solidFill>
              <a:effectLst/>
              <a:latin typeface="Arial" panose="020B0604020202020204" pitchFamily="34" charset="0"/>
              <a:ea typeface="+mn-ea"/>
              <a:cs typeface="+mn-cs"/>
            </a:defRPr>
          </a:pPr>
          <a:endParaRPr lang="zh-TW"/>
        </a:p>
      </c:txPr>
    </c:legend>
    <c:plotVisOnly val="1"/>
    <c:dispBlanksAs val="gap"/>
  </c:chart>
  <c:spPr>
    <a:noFill/>
    <a:ln>
      <a:noFill/>
    </a:ln>
    <a:effectLst/>
  </c:spPr>
  <c:txPr>
    <a:bodyPr/>
    <a:lstStyle/>
    <a:p>
      <a:pPr>
        <a:defRPr/>
      </a:pPr>
      <a:endParaRPr lang="zh-TW"/>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stockChart>
        <c:ser>
          <c:idx val="0"/>
          <c:order val="0"/>
          <c:tx>
            <c:strRef>
              <c:f>工作表1!$A$2</c:f>
              <c:strCache>
                <c:ptCount val="1"/>
                <c:pt idx="0">
                  <c:v>最高</c:v>
                </c:pt>
              </c:strCache>
            </c:strRef>
          </c:tx>
          <c:spPr>
            <a:ln w="19050" cap="rnd">
              <a:noFill/>
              <a:round/>
            </a:ln>
            <a:effectLst>
              <a:outerShdw blurRad="25400" dist="38100" dir="2700000" algn="tl" rotWithShape="0">
                <a:prstClr val="black"/>
              </a:outerShdw>
            </a:effectLst>
          </c:spPr>
          <c:marker>
            <c:symbol val="dash"/>
            <c:size val="12"/>
            <c:spPr>
              <a:solidFill>
                <a:srgbClr val="FFFF00"/>
              </a:solidFill>
              <a:ln w="9525">
                <a:noFill/>
              </a:ln>
              <a:effectLst>
                <a:outerShdw blurRad="25400" dist="38100" dir="2700000" algn="tl" rotWithShape="0">
                  <a:prstClr val="black"/>
                </a:outerShdw>
              </a:effectLst>
            </c:spPr>
          </c:marker>
          <c:cat>
            <c:strRef>
              <c:f>工作表1!$B$1:$G$1</c:f>
              <c:strCache>
                <c:ptCount val="6"/>
                <c:pt idx="0">
                  <c:v>第一孕期</c:v>
                </c:pt>
                <c:pt idx="1">
                  <c:v>第二孕期</c:v>
                </c:pt>
                <c:pt idx="2">
                  <c:v>第三孕期</c:v>
                </c:pt>
                <c:pt idx="3">
                  <c:v>第一孕期 </c:v>
                </c:pt>
                <c:pt idx="4">
                  <c:v>第二孕期 </c:v>
                </c:pt>
                <c:pt idx="5">
                  <c:v>第三孕期 </c:v>
                </c:pt>
              </c:strCache>
            </c:strRef>
          </c:cat>
          <c:val>
            <c:numRef>
              <c:f>工作表1!$B$2:$G$2</c:f>
              <c:numCache>
                <c:formatCode>General</c:formatCode>
                <c:ptCount val="6"/>
                <c:pt idx="0">
                  <c:v>1.08</c:v>
                </c:pt>
                <c:pt idx="1">
                  <c:v>1.03</c:v>
                </c:pt>
                <c:pt idx="2">
                  <c:v>1.0900000000000001</c:v>
                </c:pt>
                <c:pt idx="3">
                  <c:v>1.1700000000000021</c:v>
                </c:pt>
                <c:pt idx="4">
                  <c:v>1.1399999999999972</c:v>
                </c:pt>
                <c:pt idx="5">
                  <c:v>1.0900000000000001</c:v>
                </c:pt>
              </c:numCache>
            </c:numRef>
          </c:val>
        </c:ser>
        <c:ser>
          <c:idx val="1"/>
          <c:order val="1"/>
          <c:tx>
            <c:strRef>
              <c:f>工作表1!$A$3</c:f>
              <c:strCache>
                <c:ptCount val="1"/>
                <c:pt idx="0">
                  <c:v>最低</c:v>
                </c:pt>
              </c:strCache>
            </c:strRef>
          </c:tx>
          <c:spPr>
            <a:ln w="19050" cap="rnd">
              <a:noFill/>
              <a:round/>
            </a:ln>
            <a:effectLst>
              <a:outerShdw blurRad="25400" dist="38100" dir="2700000" algn="tl" rotWithShape="0">
                <a:prstClr val="black"/>
              </a:outerShdw>
            </a:effectLst>
          </c:spPr>
          <c:marker>
            <c:symbol val="dash"/>
            <c:size val="12"/>
            <c:spPr>
              <a:solidFill>
                <a:srgbClr val="FFFF00"/>
              </a:solidFill>
              <a:ln w="9525">
                <a:noFill/>
              </a:ln>
              <a:effectLst>
                <a:outerShdw blurRad="25400" dist="38100" dir="2700000" algn="tl" rotWithShape="0">
                  <a:prstClr val="black"/>
                </a:outerShdw>
              </a:effectLst>
            </c:spPr>
          </c:marker>
          <c:cat>
            <c:strRef>
              <c:f>工作表1!$B$1:$G$1</c:f>
              <c:strCache>
                <c:ptCount val="6"/>
                <c:pt idx="0">
                  <c:v>第一孕期</c:v>
                </c:pt>
                <c:pt idx="1">
                  <c:v>第二孕期</c:v>
                </c:pt>
                <c:pt idx="2">
                  <c:v>第三孕期</c:v>
                </c:pt>
                <c:pt idx="3">
                  <c:v>第一孕期 </c:v>
                </c:pt>
                <c:pt idx="4">
                  <c:v>第二孕期 </c:v>
                </c:pt>
                <c:pt idx="5">
                  <c:v>第三孕期 </c:v>
                </c:pt>
              </c:strCache>
            </c:strRef>
          </c:cat>
          <c:val>
            <c:numRef>
              <c:f>工作表1!$B$3:$G$3</c:f>
              <c:numCache>
                <c:formatCode>General</c:formatCode>
                <c:ptCount val="6"/>
                <c:pt idx="0">
                  <c:v>0.91</c:v>
                </c:pt>
                <c:pt idx="1">
                  <c:v>0.9</c:v>
                </c:pt>
                <c:pt idx="2">
                  <c:v>0.87000000000000122</c:v>
                </c:pt>
                <c:pt idx="3">
                  <c:v>0.92</c:v>
                </c:pt>
                <c:pt idx="4">
                  <c:v>0.95000000000000062</c:v>
                </c:pt>
                <c:pt idx="5">
                  <c:v>0.87000000000000122</c:v>
                </c:pt>
              </c:numCache>
            </c:numRef>
          </c:val>
        </c:ser>
        <c:ser>
          <c:idx val="2"/>
          <c:order val="2"/>
          <c:tx>
            <c:strRef>
              <c:f>工作表1!$A$4</c:f>
              <c:strCache>
                <c:ptCount val="1"/>
                <c:pt idx="0">
                  <c:v>平均</c:v>
                </c:pt>
              </c:strCache>
            </c:strRef>
          </c:tx>
          <c:spPr>
            <a:ln w="19050" cap="rnd">
              <a:noFill/>
              <a:round/>
            </a:ln>
            <a:effectLst/>
          </c:spPr>
          <c:marker>
            <c:symbol val="circle"/>
            <c:size val="8"/>
            <c:spPr>
              <a:solidFill>
                <a:srgbClr val="FF0000"/>
              </a:solidFill>
              <a:ln w="9525">
                <a:solidFill>
                  <a:schemeClr val="tx1"/>
                </a:solidFill>
                <a:headEnd type="none"/>
              </a:ln>
              <a:effectLst/>
            </c:spPr>
          </c:marker>
          <c:dLbls>
            <c:numFmt formatCode="#,##0.00_);[Red]\(#,##0.00\)" sourceLinked="0"/>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rgbClr val="00FF00"/>
                    </a:solidFill>
                    <a:effectLst>
                      <a:outerShdw blurRad="38100" dist="38100" dir="2700000" algn="tl">
                        <a:srgbClr val="000000"/>
                      </a:outerShdw>
                    </a:effectLst>
                    <a:latin typeface="+mj-lt"/>
                    <a:ea typeface="+mn-ea"/>
                    <a:cs typeface="+mn-cs"/>
                  </a:defRPr>
                </a:pPr>
                <a:endParaRPr lang="zh-TW"/>
              </a:p>
            </c:txPr>
            <c:showVal val="1"/>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工作表1!$B$1:$G$1</c:f>
              <c:strCache>
                <c:ptCount val="6"/>
                <c:pt idx="0">
                  <c:v>第一孕期</c:v>
                </c:pt>
                <c:pt idx="1">
                  <c:v>第二孕期</c:v>
                </c:pt>
                <c:pt idx="2">
                  <c:v>第三孕期</c:v>
                </c:pt>
                <c:pt idx="3">
                  <c:v>第一孕期 </c:v>
                </c:pt>
                <c:pt idx="4">
                  <c:v>第二孕期 </c:v>
                </c:pt>
                <c:pt idx="5">
                  <c:v>第三孕期 </c:v>
                </c:pt>
              </c:strCache>
            </c:strRef>
          </c:cat>
          <c:val>
            <c:numRef>
              <c:f>工作表1!$B$4:$G$4</c:f>
              <c:numCache>
                <c:formatCode>General</c:formatCode>
                <c:ptCount val="6"/>
                <c:pt idx="0">
                  <c:v>0.99</c:v>
                </c:pt>
                <c:pt idx="1">
                  <c:v>0.96000000000000063</c:v>
                </c:pt>
                <c:pt idx="2">
                  <c:v>0.98</c:v>
                </c:pt>
                <c:pt idx="3">
                  <c:v>1.04</c:v>
                </c:pt>
                <c:pt idx="4">
                  <c:v>1.04</c:v>
                </c:pt>
                <c:pt idx="5">
                  <c:v>0.97000000000000064</c:v>
                </c:pt>
              </c:numCache>
            </c:numRef>
          </c:val>
        </c:ser>
        <c:hiLowLines>
          <c:spPr>
            <a:ln w="53975" cap="flat" cmpd="sng" algn="ctr">
              <a:solidFill>
                <a:srgbClr val="FFFF00"/>
              </a:solidFill>
              <a:round/>
            </a:ln>
            <a:effectLst>
              <a:outerShdw blurRad="25400" dist="38100" dir="2700000" algn="tl" rotWithShape="0">
                <a:prstClr val="black"/>
              </a:outerShdw>
            </a:effectLst>
          </c:spPr>
        </c:hiLowLines>
        <c:axId val="211202432"/>
        <c:axId val="211203968"/>
      </c:stockChart>
      <c:catAx>
        <c:axId val="211202432"/>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1" i="0" u="none" strike="noStrike" kern="1200" baseline="0">
                <a:solidFill>
                  <a:schemeClr val="bg1"/>
                </a:solidFill>
                <a:effectLst/>
                <a:latin typeface="+mn-lt"/>
                <a:ea typeface="+mn-ea"/>
                <a:cs typeface="+mn-cs"/>
              </a:defRPr>
            </a:pPr>
            <a:endParaRPr lang="zh-TW"/>
          </a:p>
        </c:txPr>
        <c:crossAx val="211203968"/>
        <c:crossesAt val="1.0000000000000005E-2"/>
        <c:auto val="1"/>
        <c:lblAlgn val="ctr"/>
        <c:lblOffset val="100"/>
      </c:catAx>
      <c:valAx>
        <c:axId val="211203968"/>
        <c:scaling>
          <c:logBase val="10"/>
          <c:orientation val="minMax"/>
          <c:max val="10"/>
        </c:scaling>
        <c:axPos val="l"/>
        <c:majorGridlines>
          <c:spPr>
            <a:ln w="15875" cap="flat" cmpd="sng" algn="ctr">
              <a:solidFill>
                <a:schemeClr val="tx1">
                  <a:lumMod val="50000"/>
                  <a:lumOff val="50000"/>
                </a:schemeClr>
              </a:solidFill>
              <a:round/>
            </a:ln>
            <a:effectLst/>
          </c:spPr>
        </c:majorGridlines>
        <c:numFmt formatCode="#,##0.0_);[Red]\(#,##0.0\)" sourceLinked="0"/>
        <c:maj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bg1"/>
                </a:solidFill>
                <a:effectLst>
                  <a:outerShdw blurRad="38100" dist="38100" dir="2700000" algn="tl">
                    <a:srgbClr val="000000">
                      <a:alpha val="43137"/>
                    </a:srgbClr>
                  </a:outerShdw>
                </a:effectLst>
                <a:latin typeface="+mj-lt"/>
                <a:ea typeface="+mn-ea"/>
                <a:cs typeface="+mn-cs"/>
              </a:defRPr>
            </a:pPr>
            <a:endParaRPr lang="zh-TW"/>
          </a:p>
        </c:txPr>
        <c:crossAx val="211202432"/>
        <c:crosses val="autoZero"/>
        <c:crossBetween val="between"/>
      </c:valAx>
      <c:spPr>
        <a:gradFill>
          <a:gsLst>
            <a:gs pos="0">
              <a:srgbClr val="188EAE">
                <a:lumMod val="90000"/>
              </a:srgbClr>
            </a:gs>
            <a:gs pos="50000">
              <a:srgbClr val="66CCFF">
                <a:lumMod val="31000"/>
                <a:lumOff val="69000"/>
              </a:srgbClr>
            </a:gs>
            <a:gs pos="100000">
              <a:srgbClr val="188EAE">
                <a:lumMod val="90000"/>
              </a:srgbClr>
            </a:gs>
          </a:gsLst>
          <a:lin ang="5400000" scaled="0"/>
        </a:gradFill>
        <a:ln w="47625">
          <a:solidFill>
            <a:srgbClr val="00FFFF"/>
          </a:solidFill>
        </a:ln>
        <a:effectLst/>
      </c:spPr>
    </c:plotArea>
    <c:plotVisOnly val="1"/>
    <c:dispBlanksAs val="gap"/>
  </c:chart>
  <c:spPr>
    <a:noFill/>
    <a:ln>
      <a:noFill/>
    </a:ln>
    <a:effectLst/>
  </c:spPr>
  <c:txPr>
    <a:bodyPr/>
    <a:lstStyle/>
    <a:p>
      <a:pPr>
        <a:defRPr/>
      </a:pPr>
      <a:endParaRPr lang="zh-TW"/>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4917919748047354"/>
          <c:y val="7.2564452377709907E-2"/>
          <c:w val="0.82886548525151782"/>
          <c:h val="0.80127531026993171"/>
        </c:manualLayout>
      </c:layout>
      <c:barChart>
        <c:barDir val="col"/>
        <c:grouping val="clustered"/>
        <c:ser>
          <c:idx val="0"/>
          <c:order val="0"/>
          <c:tx>
            <c:strRef>
              <c:f>工作表1!$A$2</c:f>
              <c:strCache>
                <c:ptCount val="1"/>
                <c:pt idx="0">
                  <c:v>四價</c:v>
                </c:pt>
              </c:strCache>
            </c:strRef>
          </c:tx>
          <c:spPr>
            <a:solidFill>
              <a:srgbClr val="FF0000"/>
            </a:solidFill>
            <a:ln w="50800">
              <a:noFill/>
              <a:prstDash val="solid"/>
            </a:ln>
            <a:effectLst/>
            <a:scene3d>
              <a:camera prst="orthographicFront"/>
              <a:lightRig rig="threePt" dir="t"/>
            </a:scene3d>
            <a:sp3d prstMaterial="matte">
              <a:bevelT w="165100" prst="coolSlant"/>
              <a:bevelB prst="relaxedInset"/>
            </a:sp3d>
          </c:spPr>
          <c:cat>
            <c:strRef>
              <c:f>工作表1!$B$1:$E$1</c:f>
              <c:strCache>
                <c:ptCount val="4"/>
                <c:pt idx="0">
                  <c:v>A/H1N1</c:v>
                </c:pt>
                <c:pt idx="1">
                  <c:v>A/H3N2</c:v>
                </c:pt>
                <c:pt idx="2">
                  <c:v>B/Victoria</c:v>
                </c:pt>
                <c:pt idx="3">
                  <c:v>B/Yamagata</c:v>
                </c:pt>
              </c:strCache>
            </c:strRef>
          </c:cat>
          <c:val>
            <c:numRef>
              <c:f>工作表1!$B$2:$E$2</c:f>
              <c:numCache>
                <c:formatCode>General</c:formatCode>
                <c:ptCount val="4"/>
                <c:pt idx="0">
                  <c:v>0.98599999999999999</c:v>
                </c:pt>
                <c:pt idx="1">
                  <c:v>0.997</c:v>
                </c:pt>
                <c:pt idx="2">
                  <c:v>0.78600000000000003</c:v>
                </c:pt>
                <c:pt idx="3">
                  <c:v>0.71600000000000064</c:v>
                </c:pt>
              </c:numCache>
            </c:numRef>
          </c:val>
        </c:ser>
        <c:ser>
          <c:idx val="1"/>
          <c:order val="1"/>
          <c:tx>
            <c:strRef>
              <c:f>工作表1!$A$3</c:f>
              <c:strCache>
                <c:ptCount val="1"/>
                <c:pt idx="0">
                  <c:v>三價(Victoria)</c:v>
                </c:pt>
              </c:strCache>
            </c:strRef>
          </c:tx>
          <c:spPr>
            <a:solidFill>
              <a:srgbClr val="0070C0"/>
            </a:solidFill>
            <a:ln>
              <a:noFill/>
            </a:ln>
            <a:effectLst/>
            <a:scene3d>
              <a:camera prst="orthographicFront"/>
              <a:lightRig rig="threePt" dir="t"/>
            </a:scene3d>
            <a:sp3d prstMaterial="plastic">
              <a:bevelT w="165100" prst="coolSlant"/>
              <a:bevelB/>
            </a:sp3d>
          </c:spPr>
          <c:cat>
            <c:strRef>
              <c:f>工作表1!$B$1:$E$1</c:f>
              <c:strCache>
                <c:ptCount val="4"/>
                <c:pt idx="0">
                  <c:v>A/H1N1</c:v>
                </c:pt>
                <c:pt idx="1">
                  <c:v>A/H3N2</c:v>
                </c:pt>
                <c:pt idx="2">
                  <c:v>B/Victoria</c:v>
                </c:pt>
                <c:pt idx="3">
                  <c:v>B/Yamagata</c:v>
                </c:pt>
              </c:strCache>
            </c:strRef>
          </c:cat>
          <c:val>
            <c:numRef>
              <c:f>工作表1!$B$3:$E$3</c:f>
              <c:numCache>
                <c:formatCode>General</c:formatCode>
                <c:ptCount val="4"/>
                <c:pt idx="0">
                  <c:v>0.98599999999999999</c:v>
                </c:pt>
                <c:pt idx="1">
                  <c:v>0.99099999999999999</c:v>
                </c:pt>
                <c:pt idx="2">
                  <c:v>0.71900000000000064</c:v>
                </c:pt>
                <c:pt idx="3">
                  <c:v>0.29100000000000031</c:v>
                </c:pt>
              </c:numCache>
            </c:numRef>
          </c:val>
        </c:ser>
        <c:ser>
          <c:idx val="2"/>
          <c:order val="2"/>
          <c:tx>
            <c:strRef>
              <c:f>工作表1!$A$4</c:f>
              <c:strCache>
                <c:ptCount val="1"/>
                <c:pt idx="0">
                  <c:v>三價(Yamagata)</c:v>
                </c:pt>
              </c:strCache>
            </c:strRef>
          </c:tx>
          <c:spPr>
            <a:solidFill>
              <a:srgbClr val="92D050"/>
            </a:solidFill>
            <a:ln>
              <a:noFill/>
            </a:ln>
            <a:effectLst/>
            <a:scene3d>
              <a:camera prst="orthographicFront"/>
              <a:lightRig rig="threePt" dir="t"/>
            </a:scene3d>
            <a:sp3d>
              <a:bevelT w="165100" prst="coolSlant"/>
              <a:bevelB/>
            </a:sp3d>
          </c:spPr>
          <c:cat>
            <c:strRef>
              <c:f>工作表1!$B$1:$E$1</c:f>
              <c:strCache>
                <c:ptCount val="4"/>
                <c:pt idx="0">
                  <c:v>A/H1N1</c:v>
                </c:pt>
                <c:pt idx="1">
                  <c:v>A/H3N2</c:v>
                </c:pt>
                <c:pt idx="2">
                  <c:v>B/Victoria</c:v>
                </c:pt>
                <c:pt idx="3">
                  <c:v>B/Yamagata</c:v>
                </c:pt>
              </c:strCache>
            </c:strRef>
          </c:cat>
          <c:val>
            <c:numRef>
              <c:f>工作表1!$B$4:$E$4</c:f>
              <c:numCache>
                <c:formatCode>General</c:formatCode>
                <c:ptCount val="4"/>
                <c:pt idx="0">
                  <c:v>0.98</c:v>
                </c:pt>
                <c:pt idx="1">
                  <c:v>0.995</c:v>
                </c:pt>
                <c:pt idx="2">
                  <c:v>0.33700000000000085</c:v>
                </c:pt>
                <c:pt idx="3">
                  <c:v>0.69599999999999995</c:v>
                </c:pt>
              </c:numCache>
            </c:numRef>
          </c:val>
        </c:ser>
        <c:axId val="236987904"/>
        <c:axId val="236989440"/>
      </c:barChart>
      <c:catAx>
        <c:axId val="236987904"/>
        <c:scaling>
          <c:orientation val="minMax"/>
        </c:scaling>
        <c:axPos val="b"/>
        <c:numFmt formatCode="General" sourceLinked="1"/>
        <c:majorTickMark val="in"/>
        <c:tickLblPos val="nextTo"/>
        <c:spPr>
          <a:noFill/>
          <a:ln w="38100" cap="flat" cmpd="sng" algn="ctr">
            <a:solidFill>
              <a:srgbClr val="00FFFF"/>
            </a:solidFill>
            <a:round/>
          </a:ln>
          <a:effectLst/>
        </c:spPr>
        <c:txPr>
          <a:bodyPr rot="-60000000" spcFirstLastPara="1" vertOverflow="ellipsis" vert="horz" wrap="square" anchor="ctr" anchorCtr="1"/>
          <a:lstStyle/>
          <a:p>
            <a:pPr>
              <a:defRPr sz="2400" b="0" i="0" u="none" strike="noStrike" kern="1200" baseline="0">
                <a:solidFill>
                  <a:schemeClr val="bg1"/>
                </a:solidFill>
                <a:effectLst/>
                <a:latin typeface="Arial" panose="020B0604020202020204" pitchFamily="34" charset="0"/>
                <a:ea typeface="標楷體" panose="03000509000000000000" pitchFamily="65" charset="-120"/>
                <a:cs typeface="+mn-cs"/>
              </a:defRPr>
            </a:pPr>
            <a:endParaRPr lang="zh-TW"/>
          </a:p>
        </c:txPr>
        <c:crossAx val="236989440"/>
        <c:crosses val="autoZero"/>
        <c:auto val="1"/>
        <c:lblAlgn val="ctr"/>
        <c:lblOffset val="100"/>
      </c:catAx>
      <c:valAx>
        <c:axId val="236989440"/>
        <c:scaling>
          <c:orientation val="minMax"/>
          <c:max val="1"/>
        </c:scaling>
        <c:axPos val="l"/>
        <c:majorGridlines>
          <c:spPr>
            <a:ln w="9525" cap="flat" cmpd="sng" algn="ctr">
              <a:solidFill>
                <a:schemeClr val="tx1">
                  <a:lumMod val="15000"/>
                  <a:lumOff val="85000"/>
                </a:schemeClr>
              </a:solidFill>
              <a:round/>
            </a:ln>
            <a:effectLst/>
          </c:spPr>
        </c:majorGridlines>
        <c:numFmt formatCode="0%" sourceLinked="0"/>
        <c:majorTickMark val="none"/>
        <c:tickLblPos val="nextTo"/>
        <c:spPr>
          <a:noFill/>
          <a:ln w="38100">
            <a:solidFill>
              <a:srgbClr val="00FFFF"/>
            </a:solidFill>
          </a:ln>
          <a:effectLst/>
        </c:spPr>
        <c:txPr>
          <a:bodyPr rot="-60000000" spcFirstLastPara="1" vertOverflow="ellipsis" vert="horz" wrap="square" anchor="ctr" anchorCtr="1"/>
          <a:lstStyle/>
          <a:p>
            <a:pPr>
              <a:defRPr sz="2000" b="0" i="0" u="none" strike="noStrike" kern="1200" baseline="0">
                <a:solidFill>
                  <a:schemeClr val="bg1"/>
                </a:solidFill>
                <a:effectLst/>
                <a:latin typeface="+mn-lt"/>
                <a:ea typeface="+mn-ea"/>
                <a:cs typeface="+mn-cs"/>
              </a:defRPr>
            </a:pPr>
            <a:endParaRPr lang="zh-TW"/>
          </a:p>
        </c:txPr>
        <c:crossAx val="236987904"/>
        <c:crosses val="autoZero"/>
        <c:crossBetween val="between"/>
      </c:valAx>
      <c:spPr>
        <a:gradFill>
          <a:gsLst>
            <a:gs pos="0">
              <a:schemeClr val="accent1">
                <a:lumMod val="20000"/>
                <a:lumOff val="80000"/>
              </a:schemeClr>
            </a:gs>
            <a:gs pos="50000">
              <a:schemeClr val="bg1"/>
            </a:gs>
            <a:gs pos="100000">
              <a:schemeClr val="accent1">
                <a:lumMod val="20000"/>
                <a:lumOff val="80000"/>
              </a:schemeClr>
            </a:gs>
          </a:gsLst>
          <a:lin ang="5400000" scaled="1"/>
        </a:gradFill>
        <a:ln w="38100">
          <a:solidFill>
            <a:srgbClr val="00FFFF"/>
          </a:solidFill>
        </a:ln>
        <a:effectLst/>
      </c:spPr>
    </c:plotArea>
    <c:legend>
      <c:legendPos val="r"/>
      <c:layout>
        <c:manualLayout>
          <c:xMode val="edge"/>
          <c:yMode val="edge"/>
          <c:x val="0.64233333977384155"/>
          <c:y val="4.7773602666356833E-5"/>
          <c:w val="0.35644240011979406"/>
          <c:h val="0.21883774958982682"/>
        </c:manualLayout>
      </c:layout>
      <c:spPr>
        <a:gradFill>
          <a:gsLst>
            <a:gs pos="0">
              <a:srgbClr val="003300"/>
            </a:gs>
            <a:gs pos="47000">
              <a:schemeClr val="accent1">
                <a:lumMod val="75000"/>
              </a:schemeClr>
            </a:gs>
            <a:gs pos="100000">
              <a:srgbClr val="003300">
                <a:lumMod val="73000"/>
              </a:srgbClr>
            </a:gs>
          </a:gsLst>
          <a:lin ang="5400000" scaled="1"/>
        </a:gradFill>
        <a:ln w="41275" cmpd="sng">
          <a:solidFill>
            <a:srgbClr val="00FF00"/>
          </a:solidFill>
        </a:ln>
        <a:effectLst/>
      </c:spPr>
      <c:txPr>
        <a:bodyPr rot="0" spcFirstLastPara="1" vertOverflow="ellipsis" vert="horz" wrap="square" anchor="ctr" anchorCtr="1"/>
        <a:lstStyle/>
        <a:p>
          <a:pPr>
            <a:defRPr sz="2400" b="0" i="0" u="none" strike="noStrike" kern="1200" baseline="0">
              <a:solidFill>
                <a:schemeClr val="bg1"/>
              </a:solidFill>
              <a:effectLst/>
              <a:latin typeface="Arial" panose="020B0604020202020204" pitchFamily="34" charset="0"/>
              <a:ea typeface="+mn-ea"/>
              <a:cs typeface="+mn-cs"/>
            </a:defRPr>
          </a:pPr>
          <a:endParaRPr lang="zh-TW"/>
        </a:p>
      </c:txPr>
    </c:legend>
    <c:plotVisOnly val="1"/>
    <c:dispBlanksAs val="gap"/>
  </c:chart>
  <c:spPr>
    <a:noFill/>
    <a:ln>
      <a:noFill/>
    </a:ln>
    <a:effectLst/>
  </c:spPr>
  <c:txPr>
    <a:bodyPr/>
    <a:lstStyle/>
    <a:p>
      <a:pPr>
        <a:defRPr/>
      </a:pPr>
      <a:endParaRPr lang="zh-TW"/>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zh-TW"/>
  <c:chart>
    <c:autoTitleDeleted val="1"/>
    <c:plotArea>
      <c:layout>
        <c:manualLayout>
          <c:layoutTarget val="inner"/>
          <c:xMode val="edge"/>
          <c:yMode val="edge"/>
          <c:x val="0.15071280401883699"/>
          <c:y val="5.7122117664861943E-2"/>
          <c:w val="0.82886548525151782"/>
          <c:h val="0.80127531026993171"/>
        </c:manualLayout>
      </c:layout>
      <c:barChart>
        <c:barDir val="col"/>
        <c:grouping val="clustered"/>
        <c:ser>
          <c:idx val="0"/>
          <c:order val="0"/>
          <c:tx>
            <c:strRef>
              <c:f>工作表1!$A$2</c:f>
              <c:strCache>
                <c:ptCount val="1"/>
                <c:pt idx="0">
                  <c:v>&lt;100天</c:v>
                </c:pt>
              </c:strCache>
            </c:strRef>
          </c:tx>
          <c:spPr>
            <a:solidFill>
              <a:srgbClr val="92D050"/>
            </a:solidFill>
            <a:ln w="50800">
              <a:noFill/>
              <a:prstDash val="solid"/>
            </a:ln>
            <a:effectLst/>
            <a:scene3d>
              <a:camera prst="orthographicFront"/>
              <a:lightRig rig="threePt" dir="t"/>
            </a:scene3d>
            <a:sp3d prstMaterial="matte">
              <a:bevelT w="165100" prst="coolSlant"/>
              <a:bevelB prst="relaxedInset"/>
            </a:sp3d>
          </c:spPr>
          <c:cat>
            <c:strRef>
              <c:f>工作表1!$B$1:$C$1</c:f>
              <c:strCache>
                <c:ptCount val="2"/>
                <c:pt idx="0">
                  <c:v>活性減毒</c:v>
                </c:pt>
                <c:pt idx="1">
                  <c:v>非活性</c:v>
                </c:pt>
              </c:strCache>
            </c:strRef>
          </c:cat>
          <c:val>
            <c:numRef>
              <c:f>工作表1!$B$2:$C$2</c:f>
              <c:numCache>
                <c:formatCode>General</c:formatCode>
                <c:ptCount val="2"/>
                <c:pt idx="0">
                  <c:v>0.13850000000000001</c:v>
                </c:pt>
                <c:pt idx="1">
                  <c:v>0.127</c:v>
                </c:pt>
              </c:numCache>
            </c:numRef>
          </c:val>
        </c:ser>
        <c:axId val="236922368"/>
        <c:axId val="236923904"/>
      </c:barChart>
      <c:catAx>
        <c:axId val="236922368"/>
        <c:scaling>
          <c:orientation val="minMax"/>
        </c:scaling>
        <c:axPos val="b"/>
        <c:numFmt formatCode="General" sourceLinked="1"/>
        <c:majorTickMark val="in"/>
        <c:tickLblPos val="nextTo"/>
        <c:spPr>
          <a:noFill/>
          <a:ln w="38100" cap="flat" cmpd="sng" algn="ctr">
            <a:solidFill>
              <a:srgbClr val="00FFFF"/>
            </a:solidFill>
            <a:round/>
          </a:ln>
          <a:effectLst/>
        </c:spPr>
        <c:txPr>
          <a:bodyPr rot="-60000000" spcFirstLastPara="1" vertOverflow="ellipsis" vert="horz" wrap="square" anchor="ctr" anchorCtr="1"/>
          <a:lstStyle/>
          <a:p>
            <a:pPr>
              <a:defRPr sz="2400" b="0" i="0" u="none" strike="noStrike" kern="1200" baseline="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cs typeface="+mn-cs"/>
              </a:defRPr>
            </a:pPr>
            <a:endParaRPr lang="zh-TW"/>
          </a:p>
        </c:txPr>
        <c:crossAx val="236923904"/>
        <c:crosses val="autoZero"/>
        <c:auto val="1"/>
        <c:lblAlgn val="ctr"/>
        <c:lblOffset val="100"/>
      </c:catAx>
      <c:valAx>
        <c:axId val="236923904"/>
        <c:scaling>
          <c:orientation val="minMax"/>
          <c:max val="0.2"/>
        </c:scaling>
        <c:axPos val="l"/>
        <c:majorGridlines>
          <c:spPr>
            <a:ln w="9525" cap="flat" cmpd="sng" algn="ctr">
              <a:solidFill>
                <a:schemeClr val="tx1">
                  <a:lumMod val="15000"/>
                  <a:lumOff val="85000"/>
                </a:schemeClr>
              </a:solidFill>
              <a:round/>
            </a:ln>
            <a:effectLst/>
          </c:spPr>
        </c:majorGridlines>
        <c:numFmt formatCode="0%" sourceLinked="0"/>
        <c:majorTickMark val="none"/>
        <c:tickLblPos val="nextTo"/>
        <c:spPr>
          <a:noFill/>
          <a:ln w="38100">
            <a:solidFill>
              <a:srgbClr val="00FFFF"/>
            </a:solidFill>
          </a:ln>
          <a:effectLst/>
        </c:spPr>
        <c:txPr>
          <a:bodyPr rot="-60000000" spcFirstLastPara="1" vertOverflow="ellipsis" vert="horz" wrap="square" anchor="ctr" anchorCtr="1"/>
          <a:lstStyle/>
          <a:p>
            <a:pPr>
              <a:defRPr sz="2000" b="0" i="0" u="none" strike="noStrike" kern="1200" baseline="0">
                <a:solidFill>
                  <a:schemeClr val="bg1"/>
                </a:solidFill>
                <a:effectLst>
                  <a:outerShdw blurRad="38100" dist="38100" dir="2700000" algn="tl">
                    <a:srgbClr val="000000">
                      <a:alpha val="43137"/>
                    </a:srgbClr>
                  </a:outerShdw>
                </a:effectLst>
                <a:latin typeface="+mn-lt"/>
                <a:ea typeface="+mn-ea"/>
                <a:cs typeface="+mn-cs"/>
              </a:defRPr>
            </a:pPr>
            <a:endParaRPr lang="zh-TW"/>
          </a:p>
        </c:txPr>
        <c:crossAx val="236922368"/>
        <c:crosses val="autoZero"/>
        <c:crossBetween val="between"/>
      </c:valAx>
      <c:spPr>
        <a:gradFill>
          <a:gsLst>
            <a:gs pos="0">
              <a:schemeClr val="accent1">
                <a:lumMod val="20000"/>
                <a:lumOff val="80000"/>
              </a:schemeClr>
            </a:gs>
            <a:gs pos="50000">
              <a:schemeClr val="bg1"/>
            </a:gs>
            <a:gs pos="100000">
              <a:schemeClr val="accent1">
                <a:lumMod val="20000"/>
                <a:lumOff val="80000"/>
              </a:schemeClr>
            </a:gs>
          </a:gsLst>
          <a:lin ang="5400000" scaled="1"/>
        </a:gradFill>
        <a:ln w="38100">
          <a:solidFill>
            <a:srgbClr val="00FFFF"/>
          </a:solidFill>
        </a:ln>
        <a:effectLst/>
      </c:spPr>
    </c:plotArea>
    <c:plotVisOnly val="1"/>
    <c:dispBlanksAs val="gap"/>
  </c:chart>
  <c:spPr>
    <a:noFill/>
    <a:ln>
      <a:noFill/>
    </a:ln>
    <a:effectLst/>
  </c:spPr>
  <c:txPr>
    <a:bodyPr/>
    <a:lstStyle/>
    <a:p>
      <a:pPr>
        <a:defRPr/>
      </a:pPr>
      <a:endParaRPr lang="zh-TW"/>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zh-TW"/>
  <c:chart>
    <c:autoTitleDeleted val="1"/>
    <c:plotArea>
      <c:layout/>
      <c:stockChart>
        <c:ser>
          <c:idx val="0"/>
          <c:order val="0"/>
          <c:tx>
            <c:strRef>
              <c:f>工作表1!$A$2</c:f>
              <c:strCache>
                <c:ptCount val="1"/>
                <c:pt idx="0">
                  <c:v>最高</c:v>
                </c:pt>
              </c:strCache>
            </c:strRef>
          </c:tx>
          <c:spPr>
            <a:ln w="19050" cap="rnd">
              <a:noFill/>
              <a:round/>
            </a:ln>
            <a:effectLst/>
          </c:spPr>
          <c:marker>
            <c:symbol val="dash"/>
            <c:size val="22"/>
            <c:spPr>
              <a:solidFill>
                <a:srgbClr val="FFFF00"/>
              </a:solidFill>
              <a:ln w="9525">
                <a:noFill/>
              </a:ln>
              <a:effectLst/>
            </c:spPr>
          </c:marker>
          <c:cat>
            <c:strRef>
              <c:f>工作表1!$B$1:$F$1</c:f>
              <c:strCache>
                <c:ptCount val="5"/>
                <c:pt idx="0">
                  <c:v>糖尿病</c:v>
                </c:pt>
                <c:pt idx="1">
                  <c:v>心臟病</c:v>
                </c:pt>
                <c:pt idx="2">
                  <c:v>75歲以上</c:v>
                </c:pt>
                <c:pt idx="3">
                  <c:v>行動不便</c:v>
                </c:pt>
                <c:pt idx="4">
                  <c:v>流感疫苗</c:v>
                </c:pt>
              </c:strCache>
            </c:strRef>
          </c:cat>
          <c:val>
            <c:numRef>
              <c:f>工作表1!$B$2:$F$2</c:f>
              <c:numCache>
                <c:formatCode>General</c:formatCode>
                <c:ptCount val="5"/>
                <c:pt idx="0">
                  <c:v>2.08</c:v>
                </c:pt>
                <c:pt idx="1">
                  <c:v>2.3499999999999988</c:v>
                </c:pt>
                <c:pt idx="2">
                  <c:v>7.37</c:v>
                </c:pt>
                <c:pt idx="3">
                  <c:v>8.49</c:v>
                </c:pt>
                <c:pt idx="4">
                  <c:v>0.61000000000000065</c:v>
                </c:pt>
              </c:numCache>
            </c:numRef>
          </c:val>
        </c:ser>
        <c:ser>
          <c:idx val="1"/>
          <c:order val="1"/>
          <c:tx>
            <c:strRef>
              <c:f>工作表1!$A$3</c:f>
              <c:strCache>
                <c:ptCount val="1"/>
                <c:pt idx="0">
                  <c:v>最低</c:v>
                </c:pt>
              </c:strCache>
            </c:strRef>
          </c:tx>
          <c:spPr>
            <a:ln w="19050" cap="rnd">
              <a:noFill/>
              <a:round/>
            </a:ln>
            <a:effectLst/>
          </c:spPr>
          <c:marker>
            <c:symbol val="dash"/>
            <c:size val="22"/>
            <c:spPr>
              <a:solidFill>
                <a:srgbClr val="FFFF00"/>
              </a:solidFill>
              <a:ln w="9525">
                <a:noFill/>
              </a:ln>
              <a:effectLst/>
            </c:spPr>
          </c:marker>
          <c:cat>
            <c:strRef>
              <c:f>工作表1!$B$1:$F$1</c:f>
              <c:strCache>
                <c:ptCount val="5"/>
                <c:pt idx="0">
                  <c:v>糖尿病</c:v>
                </c:pt>
                <c:pt idx="1">
                  <c:v>心臟病</c:v>
                </c:pt>
                <c:pt idx="2">
                  <c:v>75歲以上</c:v>
                </c:pt>
                <c:pt idx="3">
                  <c:v>行動不便</c:v>
                </c:pt>
                <c:pt idx="4">
                  <c:v>流感疫苗</c:v>
                </c:pt>
              </c:strCache>
            </c:strRef>
          </c:cat>
          <c:val>
            <c:numRef>
              <c:f>工作表1!$B$3:$F$3</c:f>
              <c:numCache>
                <c:formatCode>General</c:formatCode>
                <c:ptCount val="5"/>
                <c:pt idx="0">
                  <c:v>1.08</c:v>
                </c:pt>
                <c:pt idx="1">
                  <c:v>1.22</c:v>
                </c:pt>
                <c:pt idx="2">
                  <c:v>3.79</c:v>
                </c:pt>
                <c:pt idx="3">
                  <c:v>3.9499999999999997</c:v>
                </c:pt>
                <c:pt idx="4">
                  <c:v>0.18000000000000024</c:v>
                </c:pt>
              </c:numCache>
            </c:numRef>
          </c:val>
        </c:ser>
        <c:ser>
          <c:idx val="2"/>
          <c:order val="2"/>
          <c:tx>
            <c:strRef>
              <c:f>工作表1!$A$4</c:f>
              <c:strCache>
                <c:ptCount val="1"/>
                <c:pt idx="0">
                  <c:v>平均</c:v>
                </c:pt>
              </c:strCache>
            </c:strRef>
          </c:tx>
          <c:spPr>
            <a:ln w="19050" cap="rnd">
              <a:noFill/>
              <a:round/>
            </a:ln>
            <a:effectLst/>
          </c:spPr>
          <c:marker>
            <c:symbol val="circle"/>
            <c:size val="13"/>
            <c:spPr>
              <a:solidFill>
                <a:srgbClr val="FF0000"/>
              </a:solidFill>
              <a:ln w="9525">
                <a:solidFill>
                  <a:schemeClr val="tx1"/>
                </a:solidFill>
                <a:headEnd type="none"/>
              </a:ln>
              <a:effectLst/>
            </c:spPr>
          </c:marker>
          <c:dLbls>
            <c:numFmt formatCode="#,##0.0_);[Red]\(#,##0.0\)" sourceLinked="0"/>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rgbClr val="00FF00"/>
                    </a:solidFill>
                    <a:effectLst>
                      <a:outerShdw blurRad="38100" dist="38100" dir="2700000" algn="tl">
                        <a:srgbClr val="000000"/>
                      </a:outerShdw>
                    </a:effectLst>
                    <a:latin typeface="+mj-lt"/>
                    <a:ea typeface="+mn-ea"/>
                    <a:cs typeface="+mn-cs"/>
                  </a:defRPr>
                </a:pPr>
                <a:endParaRPr lang="zh-TW"/>
              </a:p>
            </c:txPr>
            <c:showVal val="1"/>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工作表1!$B$1:$F$1</c:f>
              <c:strCache>
                <c:ptCount val="5"/>
                <c:pt idx="0">
                  <c:v>糖尿病</c:v>
                </c:pt>
                <c:pt idx="1">
                  <c:v>心臟病</c:v>
                </c:pt>
                <c:pt idx="2">
                  <c:v>75歲以上</c:v>
                </c:pt>
                <c:pt idx="3">
                  <c:v>行動不便</c:v>
                </c:pt>
                <c:pt idx="4">
                  <c:v>流感疫苗</c:v>
                </c:pt>
              </c:strCache>
            </c:strRef>
          </c:cat>
          <c:val>
            <c:numRef>
              <c:f>工作表1!$B$4:$F$4</c:f>
              <c:numCache>
                <c:formatCode>General</c:formatCode>
                <c:ptCount val="5"/>
                <c:pt idx="0">
                  <c:v>1.51</c:v>
                </c:pt>
                <c:pt idx="1">
                  <c:v>1.6900000000000024</c:v>
                </c:pt>
                <c:pt idx="2">
                  <c:v>5.29</c:v>
                </c:pt>
                <c:pt idx="3">
                  <c:v>5.79</c:v>
                </c:pt>
                <c:pt idx="4">
                  <c:v>0.33000000000000085</c:v>
                </c:pt>
              </c:numCache>
            </c:numRef>
          </c:val>
        </c:ser>
        <c:hiLowLines>
          <c:spPr>
            <a:ln w="66675" cap="flat" cmpd="sng" algn="ctr">
              <a:solidFill>
                <a:srgbClr val="FFFF00"/>
              </a:solidFill>
              <a:round/>
            </a:ln>
            <a:effectLst/>
          </c:spPr>
        </c:hiLowLines>
        <c:axId val="239579136"/>
        <c:axId val="239580672"/>
      </c:stockChart>
      <c:catAx>
        <c:axId val="239579136"/>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1" i="0" u="none" strike="noStrike" kern="1200" baseline="0">
                <a:solidFill>
                  <a:schemeClr val="bg1"/>
                </a:solidFill>
                <a:effectLst/>
                <a:latin typeface="+mn-lt"/>
                <a:ea typeface="+mn-ea"/>
                <a:cs typeface="+mn-cs"/>
              </a:defRPr>
            </a:pPr>
            <a:endParaRPr lang="zh-TW"/>
          </a:p>
        </c:txPr>
        <c:crossAx val="239580672"/>
        <c:crossesAt val="1.0000000000000005E-2"/>
        <c:auto val="1"/>
        <c:lblAlgn val="ctr"/>
        <c:lblOffset val="100"/>
      </c:catAx>
      <c:valAx>
        <c:axId val="239580672"/>
        <c:scaling>
          <c:logBase val="10"/>
          <c:orientation val="minMax"/>
        </c:scaling>
        <c:axPos val="l"/>
        <c:majorGridlines>
          <c:spPr>
            <a:ln w="9525" cap="flat" cmpd="sng" algn="ctr">
              <a:solidFill>
                <a:srgbClr val="00FFFF"/>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bg1"/>
                </a:solidFill>
                <a:effectLst/>
                <a:latin typeface="+mj-lt"/>
                <a:ea typeface="+mn-ea"/>
                <a:cs typeface="+mn-cs"/>
              </a:defRPr>
            </a:pPr>
            <a:endParaRPr lang="zh-TW"/>
          </a:p>
        </c:txPr>
        <c:crossAx val="239579136"/>
        <c:crosses val="autoZero"/>
        <c:crossBetween val="between"/>
      </c:valAx>
      <c:spPr>
        <a:gradFill>
          <a:gsLst>
            <a:gs pos="0">
              <a:srgbClr val="188EAE">
                <a:lumMod val="90000"/>
              </a:srgbClr>
            </a:gs>
            <a:gs pos="50000">
              <a:srgbClr val="66CCFF">
                <a:lumMod val="31000"/>
                <a:lumOff val="69000"/>
              </a:srgbClr>
            </a:gs>
            <a:gs pos="100000">
              <a:srgbClr val="188EAE">
                <a:lumMod val="90000"/>
              </a:srgbClr>
            </a:gs>
          </a:gsLst>
          <a:lin ang="5400000" scaled="0"/>
        </a:gradFill>
        <a:ln w="47625">
          <a:solidFill>
            <a:srgbClr val="00FFFF"/>
          </a:solidFill>
        </a:ln>
        <a:effectLst/>
      </c:spPr>
    </c:plotArea>
    <c:plotVisOnly val="1"/>
    <c:dispBlanksAs val="gap"/>
  </c:chart>
  <c:spPr>
    <a:noFill/>
    <a:ln>
      <a:noFill/>
    </a:ln>
    <a:effectLst/>
  </c:spPr>
  <c:txPr>
    <a:bodyPr/>
    <a:lstStyle/>
    <a:p>
      <a:pPr>
        <a:defRPr/>
      </a:pPr>
      <a:endParaRPr lang="zh-TW"/>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zh-TW"/>
  <c:chart>
    <c:autoTitleDeleted val="1"/>
    <c:plotArea>
      <c:layout>
        <c:manualLayout>
          <c:layoutTarget val="inner"/>
          <c:xMode val="edge"/>
          <c:yMode val="edge"/>
          <c:x val="0.1218637992831542"/>
          <c:y val="4.4917257683215132E-2"/>
          <c:w val="0.87933094384707289"/>
          <c:h val="0.68321513002364054"/>
        </c:manualLayout>
      </c:layout>
      <c:barChart>
        <c:barDir val="col"/>
        <c:grouping val="clustered"/>
        <c:ser>
          <c:idx val="0"/>
          <c:order val="0"/>
          <c:tx>
            <c:strRef>
              <c:f>Sheet1!$A$2</c:f>
              <c:strCache>
                <c:ptCount val="1"/>
                <c:pt idx="0">
                  <c:v>Penicillin</c:v>
                </c:pt>
              </c:strCache>
            </c:strRef>
          </c:tx>
          <c:spPr>
            <a:gradFill rotWithShape="0">
              <a:gsLst>
                <a:gs pos="0">
                  <a:srgbClr val="FF0000">
                    <a:gamma/>
                    <a:shade val="76078"/>
                    <a:invGamma/>
                  </a:srgbClr>
                </a:gs>
                <a:gs pos="50000">
                  <a:srgbClr val="FF0000"/>
                </a:gs>
                <a:gs pos="100000">
                  <a:srgbClr val="FF0000">
                    <a:gamma/>
                    <a:shade val="76078"/>
                    <a:invGamma/>
                  </a:srgbClr>
                </a:gs>
              </a:gsLst>
              <a:lin ang="0" scaled="1"/>
            </a:gradFill>
            <a:ln w="13951">
              <a:solidFill>
                <a:srgbClr val="003300"/>
              </a:solidFill>
              <a:prstDash val="solid"/>
            </a:ln>
          </c:spPr>
          <c:dPt>
            <c:idx val="1"/>
            <c:spPr>
              <a:gradFill rotWithShape="0">
                <a:gsLst>
                  <a:gs pos="0">
                    <a:srgbClr val="FF0000">
                      <a:gamma/>
                      <a:shade val="96078"/>
                      <a:invGamma/>
                    </a:srgbClr>
                  </a:gs>
                  <a:gs pos="50000">
                    <a:srgbClr val="FF0000"/>
                  </a:gs>
                  <a:gs pos="100000">
                    <a:srgbClr val="FF0000">
                      <a:gamma/>
                      <a:shade val="96078"/>
                      <a:invGamma/>
                    </a:srgbClr>
                  </a:gs>
                </a:gsLst>
                <a:lin ang="0" scaled="1"/>
              </a:gradFill>
              <a:ln w="13951">
                <a:solidFill>
                  <a:srgbClr val="003300"/>
                </a:solidFill>
                <a:prstDash val="solid"/>
              </a:ln>
            </c:spPr>
          </c:dPt>
          <c:dLbls>
            <c:dLbl>
              <c:idx val="0"/>
              <c:layout>
                <c:manualLayout>
                  <c:x val="1.1144347765787021E-2"/>
                  <c:y val="-4.0698234123741017E-2"/>
                </c:manualLayout>
              </c:layout>
              <c:dLblPos val="outEnd"/>
              <c:showVal val="1"/>
            </c:dLbl>
            <c:dLbl>
              <c:idx val="1"/>
              <c:layout>
                <c:manualLayout>
                  <c:x val="-1.3742592279774467E-3"/>
                  <c:y val="-3.0906072850185675E-2"/>
                </c:manualLayout>
              </c:layout>
              <c:dLblPos val="outEnd"/>
              <c:showVal val="1"/>
            </c:dLbl>
            <c:dLbl>
              <c:idx val="2"/>
              <c:layout>
                <c:manualLayout>
                  <c:x val="5.5619660339815353E-3"/>
                  <c:y val="3.8413022280590015E-2"/>
                </c:manualLayout>
              </c:layout>
              <c:numFmt formatCode="0.0%" sourceLinked="0"/>
              <c:spPr>
                <a:gradFill rotWithShape="0">
                  <a:gsLst>
                    <a:gs pos="0">
                      <a:srgbClr val="008000">
                        <a:gamma/>
                        <a:shade val="16078"/>
                        <a:invGamma/>
                      </a:srgbClr>
                    </a:gs>
                    <a:gs pos="50000">
                      <a:srgbClr val="008000"/>
                    </a:gs>
                    <a:gs pos="100000">
                      <a:srgbClr val="008000">
                        <a:gamma/>
                        <a:shade val="16078"/>
                        <a:invGamma/>
                      </a:srgbClr>
                    </a:gs>
                  </a:gsLst>
                  <a:lin ang="5400000" scaled="1"/>
                </a:gradFill>
                <a:ln w="41853">
                  <a:solidFill>
                    <a:srgbClr val="00FF00"/>
                  </a:solidFill>
                  <a:prstDash val="solid"/>
                </a:ln>
              </c:spPr>
              <c:txPr>
                <a:bodyPr/>
                <a:lstStyle/>
                <a:p>
                  <a:pPr>
                    <a:defRPr sz="1758" b="1" i="0" u="none" strike="noStrike" baseline="0">
                      <a:solidFill>
                        <a:srgbClr val="FFFFFF"/>
                      </a:solidFill>
                      <a:latin typeface="Arial"/>
                      <a:ea typeface="Arial"/>
                      <a:cs typeface="Arial"/>
                    </a:defRPr>
                  </a:pPr>
                  <a:endParaRPr lang="zh-TW"/>
                </a:p>
              </c:txPr>
              <c:dLblPos val="outEnd"/>
              <c:showVal val="1"/>
            </c:dLbl>
            <c:dLbl>
              <c:idx val="3"/>
              <c:layout>
                <c:manualLayout>
                  <c:x val="1.0171465629260343E-2"/>
                  <c:y val="-4.8092932549501519E-2"/>
                </c:manualLayout>
              </c:layout>
              <c:dLblPos val="outEnd"/>
              <c:showVal val="1"/>
            </c:dLbl>
            <c:dLbl>
              <c:idx val="4"/>
              <c:layout>
                <c:manualLayout>
                  <c:x val="1.276768087823542E-2"/>
                  <c:y val="-6.8679453722543804E-2"/>
                </c:manualLayout>
              </c:layout>
              <c:dLblPos val="outEnd"/>
              <c:showVal val="1"/>
            </c:dLbl>
            <c:dLbl>
              <c:idx val="5"/>
              <c:layout>
                <c:manualLayout>
                  <c:x val="5.1220590702554308E-3"/>
                  <c:y val="-7.2844734780378687E-2"/>
                </c:manualLayout>
              </c:layout>
              <c:dLblPos val="outEnd"/>
              <c:showVal val="1"/>
            </c:dLbl>
            <c:dLbl>
              <c:idx val="6"/>
              <c:layout>
                <c:manualLayout>
                  <c:x val="4.1698207399082311E-4"/>
                  <c:y val="-7.9766654078762766E-2"/>
                </c:manualLayout>
              </c:layout>
              <c:dLblPos val="outEnd"/>
              <c:showVal val="1"/>
            </c:dLbl>
            <c:dLbl>
              <c:idx val="7"/>
              <c:numFmt formatCode="0.0%" sourceLinked="0"/>
              <c:spPr>
                <a:gradFill rotWithShape="0">
                  <a:gsLst>
                    <a:gs pos="0">
                      <a:srgbClr val="008000">
                        <a:gamma/>
                        <a:shade val="9412"/>
                        <a:invGamma/>
                      </a:srgbClr>
                    </a:gs>
                    <a:gs pos="50000">
                      <a:srgbClr val="008000"/>
                    </a:gs>
                    <a:gs pos="100000">
                      <a:srgbClr val="008000">
                        <a:gamma/>
                        <a:shade val="9412"/>
                        <a:invGamma/>
                      </a:srgbClr>
                    </a:gs>
                  </a:gsLst>
                  <a:lin ang="5400000" scaled="1"/>
                </a:gradFill>
                <a:ln w="41853">
                  <a:solidFill>
                    <a:srgbClr val="00FF00"/>
                  </a:solidFill>
                  <a:prstDash val="solid"/>
                </a:ln>
              </c:spPr>
              <c:txPr>
                <a:bodyPr/>
                <a:lstStyle/>
                <a:p>
                  <a:pPr>
                    <a:defRPr sz="1758" b="1" i="0" u="none" strike="noStrike" baseline="0">
                      <a:solidFill>
                        <a:srgbClr val="FFFFFF"/>
                      </a:solidFill>
                      <a:latin typeface="Arial"/>
                      <a:ea typeface="Arial"/>
                      <a:cs typeface="Arial"/>
                    </a:defRPr>
                  </a:pPr>
                  <a:endParaRPr lang="zh-TW"/>
                </a:p>
              </c:txPr>
            </c:dLbl>
            <c:numFmt formatCode="0.0%" sourceLinked="0"/>
            <c:spPr>
              <a:gradFill rotWithShape="0">
                <a:gsLst>
                  <a:gs pos="0">
                    <a:srgbClr val="993300">
                      <a:gamma/>
                      <a:shade val="9412"/>
                      <a:invGamma/>
                    </a:srgbClr>
                  </a:gs>
                  <a:gs pos="50000">
                    <a:srgbClr val="993300"/>
                  </a:gs>
                  <a:gs pos="100000">
                    <a:srgbClr val="993300">
                      <a:gamma/>
                      <a:shade val="9412"/>
                      <a:invGamma/>
                    </a:srgbClr>
                  </a:gs>
                </a:gsLst>
                <a:lin ang="5400000" scaled="1"/>
              </a:gradFill>
              <a:ln w="41853">
                <a:solidFill>
                  <a:srgbClr val="FF0000"/>
                </a:solidFill>
                <a:prstDash val="solid"/>
              </a:ln>
            </c:spPr>
            <c:txPr>
              <a:bodyPr/>
              <a:lstStyle/>
              <a:p>
                <a:pPr>
                  <a:defRPr sz="1758" b="1" i="0" u="none" strike="noStrike" baseline="0">
                    <a:solidFill>
                      <a:srgbClr val="FFFFFF"/>
                    </a:solidFill>
                    <a:latin typeface="Arial"/>
                    <a:ea typeface="Arial"/>
                    <a:cs typeface="Arial"/>
                  </a:defRPr>
                </a:pPr>
                <a:endParaRPr lang="zh-TW"/>
              </a:p>
            </c:txPr>
            <c:showVal val="1"/>
          </c:dLbls>
          <c:cat>
            <c:strRef>
              <c:f>Sheet1!$B$1:$I$1</c:f>
              <c:strCache>
                <c:ptCount val="8"/>
                <c:pt idx="0">
                  <c:v>紅腫</c:v>
                </c:pt>
                <c:pt idx="1">
                  <c:v>酸痛</c:v>
                </c:pt>
                <c:pt idx="2">
                  <c:v>所有局部</c:v>
                </c:pt>
                <c:pt idx="3">
                  <c:v>倦怠</c:v>
                </c:pt>
                <c:pt idx="4">
                  <c:v>全身酸痛</c:v>
                </c:pt>
                <c:pt idx="5">
                  <c:v>頭痛</c:v>
                </c:pt>
                <c:pt idx="6">
                  <c:v>發燒</c:v>
                </c:pt>
                <c:pt idx="7">
                  <c:v>所有全身</c:v>
                </c:pt>
              </c:strCache>
            </c:strRef>
          </c:cat>
          <c:val>
            <c:numRef>
              <c:f>Sheet1!$B$2:$I$2</c:f>
              <c:numCache>
                <c:formatCode>General</c:formatCode>
                <c:ptCount val="8"/>
                <c:pt idx="0">
                  <c:v>0.1800000000000001</c:v>
                </c:pt>
                <c:pt idx="1">
                  <c:v>0.41900000000000021</c:v>
                </c:pt>
                <c:pt idx="2">
                  <c:v>0.46800000000000008</c:v>
                </c:pt>
                <c:pt idx="3">
                  <c:v>0.20400000000000001</c:v>
                </c:pt>
                <c:pt idx="4">
                  <c:v>0.11799999999999998</c:v>
                </c:pt>
                <c:pt idx="5">
                  <c:v>8.9000000000000065E-2</c:v>
                </c:pt>
                <c:pt idx="6">
                  <c:v>1.2999999999999998E-2</c:v>
                </c:pt>
                <c:pt idx="7">
                  <c:v>0.29700000000000026</c:v>
                </c:pt>
              </c:numCache>
            </c:numRef>
          </c:val>
        </c:ser>
        <c:dLbls>
          <c:showVal val="1"/>
        </c:dLbls>
        <c:axId val="239673344"/>
        <c:axId val="239676416"/>
      </c:barChart>
      <c:catAx>
        <c:axId val="239673344"/>
        <c:scaling>
          <c:orientation val="minMax"/>
        </c:scaling>
        <c:axPos val="b"/>
        <c:numFmt formatCode="General" sourceLinked="1"/>
        <c:majorTickMark val="none"/>
        <c:tickLblPos val="nextTo"/>
        <c:spPr>
          <a:ln w="41853">
            <a:solidFill>
              <a:srgbClr val="00FFFF"/>
            </a:solidFill>
            <a:prstDash val="solid"/>
          </a:ln>
        </c:spPr>
        <c:txPr>
          <a:bodyPr rot="-2700000" vert="horz"/>
          <a:lstStyle/>
          <a:p>
            <a:pPr>
              <a:defRPr sz="1758" b="1" i="0" u="none" strike="noStrike" baseline="0">
                <a:solidFill>
                  <a:srgbClr val="FFFFFF"/>
                </a:solidFill>
                <a:latin typeface="標楷體"/>
                <a:ea typeface="標楷體"/>
                <a:cs typeface="標楷體"/>
              </a:defRPr>
            </a:pPr>
            <a:endParaRPr lang="zh-TW"/>
          </a:p>
        </c:txPr>
        <c:crossAx val="239676416"/>
        <c:crosses val="autoZero"/>
        <c:auto val="1"/>
        <c:lblAlgn val="ctr"/>
        <c:lblOffset val="100"/>
        <c:tickLblSkip val="1"/>
        <c:tickMarkSkip val="1"/>
      </c:catAx>
      <c:valAx>
        <c:axId val="239676416"/>
        <c:scaling>
          <c:orientation val="minMax"/>
          <c:max val="0.5"/>
        </c:scaling>
        <c:axPos val="l"/>
        <c:majorGridlines>
          <c:spPr>
            <a:ln w="13951">
              <a:solidFill>
                <a:srgbClr val="00FFFF"/>
              </a:solidFill>
              <a:prstDash val="solid"/>
            </a:ln>
          </c:spPr>
        </c:majorGridlines>
        <c:numFmt formatCode="0%" sourceLinked="0"/>
        <c:majorTickMark val="none"/>
        <c:tickLblPos val="nextTo"/>
        <c:spPr>
          <a:ln w="13951">
            <a:solidFill>
              <a:srgbClr val="00FFFF"/>
            </a:solidFill>
            <a:prstDash val="solid"/>
          </a:ln>
        </c:spPr>
        <c:txPr>
          <a:bodyPr rot="0" vert="horz"/>
          <a:lstStyle/>
          <a:p>
            <a:pPr>
              <a:defRPr sz="1758" b="1" i="0" u="none" strike="noStrike" baseline="0">
                <a:solidFill>
                  <a:srgbClr val="FFFFFF"/>
                </a:solidFill>
                <a:latin typeface="Arial"/>
                <a:ea typeface="Arial"/>
                <a:cs typeface="Arial"/>
              </a:defRPr>
            </a:pPr>
            <a:endParaRPr lang="zh-TW"/>
          </a:p>
        </c:txPr>
        <c:crossAx val="239673344"/>
        <c:crosses val="autoZero"/>
        <c:crossBetween val="between"/>
        <c:majorUnit val="0.1"/>
        <c:minorUnit val="1.0000000000000005E-2"/>
      </c:valAx>
      <c:spPr>
        <a:gradFill rotWithShape="0">
          <a:gsLst>
            <a:gs pos="0">
              <a:srgbClr val="99CCFF">
                <a:gamma/>
                <a:shade val="26275"/>
                <a:invGamma/>
              </a:srgbClr>
            </a:gs>
            <a:gs pos="100000">
              <a:srgbClr val="99CCFF"/>
            </a:gs>
          </a:gsLst>
          <a:lin ang="5400000" scaled="1"/>
        </a:gradFill>
        <a:ln w="41853">
          <a:solidFill>
            <a:srgbClr val="00FFFF"/>
          </a:solidFill>
          <a:prstDash val="solid"/>
        </a:ln>
      </c:spPr>
    </c:plotArea>
    <c:plotVisOnly val="1"/>
    <c:dispBlanksAs val="gap"/>
  </c:chart>
  <c:spPr>
    <a:noFill/>
    <a:ln>
      <a:noFill/>
    </a:ln>
  </c:spPr>
  <c:txPr>
    <a:bodyPr/>
    <a:lstStyle/>
    <a:p>
      <a:pPr>
        <a:defRPr sz="1950" b="1" i="0" u="none" strike="noStrike" baseline="0">
          <a:solidFill>
            <a:schemeClr val="tx1"/>
          </a:solidFill>
          <a:latin typeface="標楷體"/>
          <a:ea typeface="標楷體"/>
          <a:cs typeface="標楷體"/>
        </a:defRPr>
      </a:pPr>
      <a:endParaRPr lang="zh-TW"/>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0.emf"/></Relationships>
</file>

<file path=ppt/drawings/drawing1.xml><?xml version="1.0" encoding="utf-8"?>
<c:userShapes xmlns:c="http://schemas.openxmlformats.org/drawingml/2006/chart">
  <cdr:relSizeAnchor xmlns:cdr="http://schemas.openxmlformats.org/drawingml/2006/chartDrawing">
    <cdr:from>
      <cdr:x>0.60298</cdr:x>
      <cdr:y>0.36419</cdr:y>
    </cdr:from>
    <cdr:to>
      <cdr:x>0.74147</cdr:x>
      <cdr:y>0.47007</cdr:y>
    </cdr:to>
    <cdr:sp macro="" textlink="">
      <cdr:nvSpPr>
        <cdr:cNvPr id="4" name="文字方塊 1"/>
        <cdr:cNvSpPr txBox="1"/>
      </cdr:nvSpPr>
      <cdr:spPr>
        <a:xfrm xmlns:a="http://schemas.openxmlformats.org/drawingml/2006/main">
          <a:off x="4604357" y="1800199"/>
          <a:ext cx="1057572" cy="523353"/>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altLang="zh-TW" sz="2400" b="1" dirty="0" smtClean="0">
              <a:solidFill>
                <a:srgbClr val="002060"/>
              </a:solidFill>
              <a:effectLst>
                <a:outerShdw blurRad="38100" dist="38100" dir="2700000" algn="tl">
                  <a:srgbClr val="000000">
                    <a:alpha val="43137"/>
                  </a:srgbClr>
                </a:outerShdw>
              </a:effectLst>
            </a:rPr>
            <a:t>&lt; 65</a:t>
          </a:r>
          <a:r>
            <a:rPr lang="zh-TW" altLang="en-US" sz="2400" b="1" dirty="0" smtClean="0">
              <a:solidFill>
                <a:srgbClr val="002060"/>
              </a:solidFill>
              <a:effectLst>
                <a:outerShdw blurRad="38100" dist="38100" dir="2700000" algn="tl">
                  <a:srgbClr val="000000">
                    <a:alpha val="43137"/>
                  </a:srgbClr>
                </a:outerShdw>
              </a:effectLst>
            </a:rPr>
            <a:t>歲</a:t>
          </a:r>
          <a:endParaRPr lang="zh-TW" altLang="en-US" sz="2400" b="1" dirty="0">
            <a:solidFill>
              <a:srgbClr val="002060"/>
            </a:solidFill>
            <a:effectLst>
              <a:outerShdw blurRad="38100" dist="38100" dir="2700000" algn="tl">
                <a:srgbClr val="000000">
                  <a:alpha val="43137"/>
                </a:srgbClr>
              </a:outerShdw>
            </a:effectLst>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385518" y="9152844"/>
            <a:ext cx="823944" cy="2539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47625" tIns="19050" rIns="47625" bIns="19050">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fld id="{369FEC31-83DA-446C-9D6D-696D4BE5530C}" type="datetime1">
              <a:rPr lang="zh-TW" altLang="en-US" sz="1400"/>
              <a:pPr/>
              <a:t>2015/9/18</a:t>
            </a:fld>
            <a:endParaRPr lang="en-US" altLang="zh-TW" sz="1400"/>
          </a:p>
        </p:txBody>
      </p:sp>
      <p:sp>
        <p:nvSpPr>
          <p:cNvPr id="3075" name="Rectangle 3"/>
          <p:cNvSpPr>
            <a:spLocks noChangeArrowheads="1"/>
          </p:cNvSpPr>
          <p:nvPr/>
        </p:nvSpPr>
        <p:spPr bwMode="auto">
          <a:xfrm>
            <a:off x="5722338" y="9173524"/>
            <a:ext cx="718145" cy="2539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47625" tIns="19050" rIns="47625" bIns="19050">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lgn="r"/>
            <a:r>
              <a:rPr lang="en-US" altLang="zh-TW" sz="1400"/>
              <a:t>Page </a:t>
            </a:r>
            <a:fld id="{D44FC018-9F1C-416E-88F8-464FA0422E39}" type="slidenum">
              <a:rPr lang="en-US" altLang="zh-TW" sz="1400"/>
              <a:pPr algn="r"/>
              <a:t>‹#›</a:t>
            </a:fld>
            <a:endParaRPr lang="en-US" altLang="zh-TW" sz="1400"/>
          </a:p>
        </p:txBody>
      </p:sp>
      <p:sp>
        <p:nvSpPr>
          <p:cNvPr id="3076" name="Line 4"/>
          <p:cNvSpPr>
            <a:spLocks noChangeShapeType="1"/>
          </p:cNvSpPr>
          <p:nvPr/>
        </p:nvSpPr>
        <p:spPr bwMode="auto">
          <a:xfrm>
            <a:off x="346178" y="9040823"/>
            <a:ext cx="6081717" cy="0"/>
          </a:xfrm>
          <a:prstGeom prst="line">
            <a:avLst/>
          </a:prstGeom>
          <a:noFill/>
          <a:ln w="508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Tree>
    <p:extLst>
      <p:ext uri="{BB962C8B-B14F-4D97-AF65-F5344CB8AC3E}">
        <p14:creationId xmlns:p14="http://schemas.microsoft.com/office/powerpoint/2010/main" xmlns="" val="28309914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Rot="1" noChangeAspect="1" noChangeArrowheads="1" noTextEdit="1"/>
          </p:cNvSpPr>
          <p:nvPr>
            <p:ph type="sldImg" idx="2"/>
          </p:nvPr>
        </p:nvSpPr>
        <p:spPr bwMode="auto">
          <a:xfrm>
            <a:off x="915988" y="830263"/>
            <a:ext cx="4965700" cy="3725862"/>
          </a:xfrm>
          <a:prstGeom prst="rect">
            <a:avLst/>
          </a:prstGeom>
          <a:noFill/>
          <a:ln w="12700">
            <a:solidFill>
              <a:schemeClr val="tx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2051" name="Rectangle 3"/>
          <p:cNvSpPr>
            <a:spLocks noChangeArrowheads="1"/>
          </p:cNvSpPr>
          <p:nvPr/>
        </p:nvSpPr>
        <p:spPr bwMode="auto">
          <a:xfrm>
            <a:off x="763166" y="9152844"/>
            <a:ext cx="823944" cy="2539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47625" tIns="19050" rIns="47625" bIns="19050">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fld id="{8BC0EC01-887E-4DEA-B307-2B47831A1FFC}" type="datetime1">
              <a:rPr lang="zh-TW" altLang="en-US" sz="1400"/>
              <a:pPr/>
              <a:t>2015/9/18</a:t>
            </a:fld>
            <a:endParaRPr lang="en-US" altLang="zh-TW" sz="1400"/>
          </a:p>
        </p:txBody>
      </p:sp>
      <p:sp>
        <p:nvSpPr>
          <p:cNvPr id="2052" name="Rectangle 4"/>
          <p:cNvSpPr>
            <a:spLocks noChangeArrowheads="1"/>
          </p:cNvSpPr>
          <p:nvPr/>
        </p:nvSpPr>
        <p:spPr bwMode="auto">
          <a:xfrm>
            <a:off x="5344689" y="9173524"/>
            <a:ext cx="718145" cy="2539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47625" tIns="19050" rIns="47625" bIns="19050">
            <a:spAutoFit/>
          </a:bodyPr>
          <a:lstStyle>
            <a:lvl1pPr defTabSz="762000">
              <a:defRPr kumimoji="1" sz="2400">
                <a:solidFill>
                  <a:schemeClr val="tx1"/>
                </a:solidFill>
                <a:latin typeface="Times New Roman" panose="02020603050405020304" pitchFamily="18" charset="0"/>
                <a:ea typeface="標楷體" panose="03000509000000000000" pitchFamily="65" charset="-120"/>
              </a:defRPr>
            </a:lvl1pPr>
            <a:lvl2pPr marL="571500" defTabSz="762000">
              <a:defRPr kumimoji="1" sz="2400">
                <a:solidFill>
                  <a:schemeClr val="tx1"/>
                </a:solidFill>
                <a:latin typeface="Times New Roman" panose="02020603050405020304" pitchFamily="18" charset="0"/>
                <a:ea typeface="標楷體" panose="03000509000000000000" pitchFamily="65" charset="-120"/>
              </a:defRPr>
            </a:lvl2pPr>
            <a:lvl3pPr marL="1143000" defTabSz="762000">
              <a:defRPr kumimoji="1" sz="2400">
                <a:solidFill>
                  <a:schemeClr val="tx1"/>
                </a:solidFill>
                <a:latin typeface="Times New Roman" panose="02020603050405020304" pitchFamily="18" charset="0"/>
                <a:ea typeface="標楷體" panose="03000509000000000000" pitchFamily="65" charset="-120"/>
              </a:defRPr>
            </a:lvl3pPr>
            <a:lvl4pPr marL="1714500" defTabSz="762000">
              <a:defRPr kumimoji="1" sz="2400">
                <a:solidFill>
                  <a:schemeClr val="tx1"/>
                </a:solidFill>
                <a:latin typeface="Times New Roman" panose="02020603050405020304" pitchFamily="18" charset="0"/>
                <a:ea typeface="標楷體" panose="03000509000000000000" pitchFamily="65" charset="-120"/>
              </a:defRPr>
            </a:lvl4pPr>
            <a:lvl5pPr marL="2286000" defTabSz="762000">
              <a:defRPr kumimoji="1" sz="2400">
                <a:solidFill>
                  <a:schemeClr val="tx1"/>
                </a:solidFill>
                <a:latin typeface="Times New Roman" panose="02020603050405020304" pitchFamily="18" charset="0"/>
                <a:ea typeface="標楷體" panose="03000509000000000000" pitchFamily="65" charset="-120"/>
              </a:defRPr>
            </a:lvl5pPr>
            <a:lvl6pPr marL="27432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defTabSz="7620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lgn="r"/>
            <a:r>
              <a:rPr lang="en-US" altLang="zh-TW" sz="1400"/>
              <a:t>Page </a:t>
            </a:r>
            <a:fld id="{964FDBCE-E845-4511-9EFB-B69E8301C4A1}" type="slidenum">
              <a:rPr lang="en-US" altLang="zh-TW" sz="1400"/>
              <a:pPr algn="r"/>
              <a:t>‹#›</a:t>
            </a:fld>
            <a:endParaRPr lang="en-US" altLang="zh-TW" sz="1400"/>
          </a:p>
        </p:txBody>
      </p:sp>
      <p:sp>
        <p:nvSpPr>
          <p:cNvPr id="2053" name="Line 5"/>
          <p:cNvSpPr>
            <a:spLocks noChangeShapeType="1"/>
          </p:cNvSpPr>
          <p:nvPr/>
        </p:nvSpPr>
        <p:spPr bwMode="auto">
          <a:xfrm>
            <a:off x="734842" y="9040823"/>
            <a:ext cx="5302816" cy="0"/>
          </a:xfrm>
          <a:prstGeom prst="line">
            <a:avLst/>
          </a:prstGeom>
          <a:noFill/>
          <a:ln w="508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Tree>
    <p:extLst>
      <p:ext uri="{BB962C8B-B14F-4D97-AF65-F5344CB8AC3E}">
        <p14:creationId xmlns:p14="http://schemas.microsoft.com/office/powerpoint/2010/main" xmlns="" val="4050660381"/>
      </p:ext>
    </p:extLst>
  </p:cSld>
  <p:clrMap bg1="lt1" tx1="dk1" bg2="lt2" tx2="dk2" accent1="accent1" accent2="accent2" accent3="accent3" accent4="accent4" accent5="accent5" accent6="accent6" hlink="hlink" folHlink="folHlink"/>
  <p:notesStyle>
    <a:lvl1pPr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1pPr>
    <a:lvl2pPr marL="457200"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2pPr>
    <a:lvl3pPr marL="914400"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3pPr>
    <a:lvl4pPr marL="1371600"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4pPr>
    <a:lvl5pPr marL="1828800" algn="l" defTabSz="762000" rtl="0" eaLnBrk="0" fontAlgn="base" hangingPunct="0">
      <a:spcBef>
        <a:spcPct val="30000"/>
      </a:spcBef>
      <a:spcAft>
        <a:spcPct val="0"/>
      </a:spcAft>
      <a:defRPr kumimoji="1" sz="1200" kern="1200">
        <a:solidFill>
          <a:schemeClr val="tx1"/>
        </a:solidFill>
        <a:latin typeface="Times New Roman" panose="02020603050405020304" pitchFamily="18" charset="0"/>
        <a:ea typeface="標楷體" panose="03000509000000000000" pitchFamily="65"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424081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0BAF5B9D-1FB9-468A-9DFE-1D1AA7A1F0AB}" type="slidenum">
              <a:rPr lang="en-US" altLang="zh-TW"/>
              <a:pPr/>
              <a:t>2</a:t>
            </a:fld>
            <a:endParaRPr lang="en-US" altLang="zh-TW"/>
          </a:p>
        </p:txBody>
      </p:sp>
      <p:sp>
        <p:nvSpPr>
          <p:cNvPr id="155650" name="Rectangle 2"/>
          <p:cNvSpPr>
            <a:spLocks noGrp="1" noRot="1" noChangeAspect="1" noChangeArrowheads="1" noTextEdit="1"/>
          </p:cNvSpPr>
          <p:nvPr>
            <p:ph type="sldImg"/>
          </p:nvPr>
        </p:nvSpPr>
        <p:spPr>
          <a:xfrm>
            <a:off x="915988" y="742950"/>
            <a:ext cx="4965700" cy="3725863"/>
          </a:xfrm>
          <a:ln w="12700" cap="flat">
            <a:solidFill>
              <a:schemeClr val="tx1"/>
            </a:solidFill>
          </a:ln>
          <a:extLst>
            <a:ext uri="{909E8E84-426E-40DD-AFC4-6F175D3DCCD1}">
              <a14:hiddenFill xmlns:a14="http://schemas.microsoft.com/office/drawing/2010/main" xmlns="">
                <a:noFill/>
              </a14:hiddenFill>
            </a:ext>
          </a:extLst>
        </p:spPr>
      </p:sp>
      <p:sp>
        <p:nvSpPr>
          <p:cNvPr id="155651" name="Rectangle 3"/>
          <p:cNvSpPr>
            <a:spLocks noGrp="1" noChangeArrowheads="1"/>
          </p:cNvSpPr>
          <p:nvPr>
            <p:ph type="body" idx="1"/>
          </p:nvPr>
        </p:nvSpPr>
        <p:spPr>
          <a:xfrm>
            <a:off x="906357" y="4715153"/>
            <a:ext cx="4984962" cy="4466987"/>
          </a:xfrm>
          <a:prstGeom prst="rect">
            <a:avLst/>
          </a:prstGeom>
          <a:ln/>
        </p:spPr>
        <p:txBody>
          <a:bodyPr lIns="92075" tIns="46038" rIns="92075" bIns="46038"/>
          <a:lstStyle/>
          <a:p>
            <a:endParaRPr lang="zh-TW" altLang="zh-TW"/>
          </a:p>
        </p:txBody>
      </p:sp>
    </p:spTree>
    <p:extLst>
      <p:ext uri="{BB962C8B-B14F-4D97-AF65-F5344CB8AC3E}">
        <p14:creationId xmlns:p14="http://schemas.microsoft.com/office/powerpoint/2010/main" xmlns="" val="3011867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437072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380419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3384535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967602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497308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xfrm>
            <a:off x="3850443" y="9428583"/>
            <a:ext cx="2945659" cy="496332"/>
          </a:xfrm>
          <a:prstGeom prst="rect">
            <a:avLst/>
          </a:prstGeom>
          <a:ln/>
        </p:spPr>
        <p:txBody>
          <a:bodyPr/>
          <a:lstStyle/>
          <a:p>
            <a:fld id="{5294A05A-1F50-4308-9743-4E4F5068FF81}" type="slidenum">
              <a:rPr lang="en-US" altLang="zh-TW"/>
              <a:pPr/>
              <a:t>8</a:t>
            </a:fld>
            <a:endParaRPr lang="en-US" altLang="zh-TW"/>
          </a:p>
        </p:txBody>
      </p:sp>
      <p:sp>
        <p:nvSpPr>
          <p:cNvPr id="311298" name="Rectangle 2"/>
          <p:cNvSpPr>
            <a:spLocks noGrp="1" noRot="1" noChangeAspect="1" noChangeArrowheads="1" noTextEdit="1"/>
          </p:cNvSpPr>
          <p:nvPr>
            <p:ph type="sldImg"/>
          </p:nvPr>
        </p:nvSpPr>
        <p:spPr>
          <a:xfrm>
            <a:off x="915988" y="-20638"/>
            <a:ext cx="4965700" cy="3725863"/>
          </a:xfrm>
          <a:ln w="12700" cap="flat">
            <a:solidFill>
              <a:schemeClr val="tx1"/>
            </a:solidFill>
          </a:ln>
          <a:extLst>
            <a:ext uri="{909E8E84-426E-40DD-AFC4-6F175D3DCCD1}">
              <a14:hiddenFill xmlns:a14="http://schemas.microsoft.com/office/drawing/2010/main" xmlns="">
                <a:noFill/>
              </a14:hiddenFill>
            </a:ext>
          </a:extLst>
        </p:spPr>
      </p:sp>
    </p:spTree>
    <p:extLst>
      <p:ext uri="{BB962C8B-B14F-4D97-AF65-F5344CB8AC3E}">
        <p14:creationId xmlns:p14="http://schemas.microsoft.com/office/powerpoint/2010/main" xmlns="" val="26381452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xfrm>
            <a:off x="3850443" y="9428583"/>
            <a:ext cx="2945659" cy="496332"/>
          </a:xfrm>
          <a:prstGeom prst="rect">
            <a:avLst/>
          </a:prstGeom>
          <a:ln/>
        </p:spPr>
        <p:txBody>
          <a:bodyPr/>
          <a:lstStyle/>
          <a:p>
            <a:fld id="{DC3419F3-46CB-4D38-9C81-CA459A1F330F}" type="slidenum">
              <a:rPr lang="en-US" altLang="zh-TW"/>
              <a:pPr/>
              <a:t>9</a:t>
            </a:fld>
            <a:endParaRPr lang="en-US" altLang="zh-TW"/>
          </a:p>
        </p:txBody>
      </p:sp>
      <p:sp>
        <p:nvSpPr>
          <p:cNvPr id="313346" name="Rectangle 2"/>
          <p:cNvSpPr>
            <a:spLocks noGrp="1" noRot="1" noChangeAspect="1" noChangeArrowheads="1" noTextEdit="1"/>
          </p:cNvSpPr>
          <p:nvPr>
            <p:ph type="sldImg"/>
          </p:nvPr>
        </p:nvSpPr>
        <p:spPr>
          <a:xfrm>
            <a:off x="915988" y="-20638"/>
            <a:ext cx="4965700" cy="3725863"/>
          </a:xfrm>
          <a:ln w="12700" cap="flat">
            <a:solidFill>
              <a:schemeClr val="tx1"/>
            </a:solidFill>
          </a:ln>
          <a:extLst>
            <a:ext uri="{909E8E84-426E-40DD-AFC4-6F175D3DCCD1}">
              <a14:hiddenFill xmlns:a14="http://schemas.microsoft.com/office/drawing/2010/main" xmlns="">
                <a:noFill/>
              </a14:hiddenFill>
            </a:ext>
          </a:extLst>
        </p:spPr>
      </p:sp>
    </p:spTree>
    <p:extLst>
      <p:ext uri="{BB962C8B-B14F-4D97-AF65-F5344CB8AC3E}">
        <p14:creationId xmlns:p14="http://schemas.microsoft.com/office/powerpoint/2010/main" xmlns="" val="3897263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40972947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CB5335A3-B01D-45E8-A758-46F7CCA66547}" type="slidenum">
              <a:rPr lang="en-US" altLang="zh-TW"/>
              <a:pPr/>
              <a:t>11</a:t>
            </a:fld>
            <a:endParaRPr lang="en-US" altLang="zh-TW"/>
          </a:p>
        </p:txBody>
      </p:sp>
      <p:sp>
        <p:nvSpPr>
          <p:cNvPr id="325634" name="Rectangle 2"/>
          <p:cNvSpPr>
            <a:spLocks noGrp="1" noRot="1" noChangeAspect="1" noChangeArrowheads="1" noTextEdit="1"/>
          </p:cNvSpPr>
          <p:nvPr>
            <p:ph type="sldImg"/>
          </p:nvPr>
        </p:nvSpPr>
        <p:spPr>
          <a:xfrm>
            <a:off x="915988" y="742950"/>
            <a:ext cx="4965700" cy="3725863"/>
          </a:xfrm>
          <a:ln w="12700" cap="flat">
            <a:solidFill>
              <a:schemeClr val="tx1"/>
            </a:solidFill>
          </a:ln>
          <a:extLst>
            <a:ext uri="{909E8E84-426E-40DD-AFC4-6F175D3DCCD1}">
              <a14:hiddenFill xmlns:a14="http://schemas.microsoft.com/office/drawing/2010/main" xmlns="">
                <a:noFill/>
              </a14:hiddenFill>
            </a:ext>
          </a:extLst>
        </p:spPr>
      </p:sp>
      <p:sp>
        <p:nvSpPr>
          <p:cNvPr id="325635" name="Rectangle 3"/>
          <p:cNvSpPr>
            <a:spLocks noGrp="1" noChangeArrowheads="1"/>
          </p:cNvSpPr>
          <p:nvPr>
            <p:ph type="body" idx="1"/>
          </p:nvPr>
        </p:nvSpPr>
        <p:spPr>
          <a:xfrm>
            <a:off x="906357" y="4715153"/>
            <a:ext cx="4984962" cy="4466987"/>
          </a:xfrm>
          <a:prstGeom prst="rect">
            <a:avLst/>
          </a:prstGeom>
          <a:ln/>
        </p:spPr>
        <p:txBody>
          <a:bodyPr lIns="92075" tIns="46038" rIns="92075" bIns="46038"/>
          <a:lstStyle/>
          <a:p>
            <a:endParaRPr lang="zh-TW" altLang="zh-TW"/>
          </a:p>
        </p:txBody>
      </p:sp>
    </p:spTree>
    <p:extLst>
      <p:ext uri="{BB962C8B-B14F-4D97-AF65-F5344CB8AC3E}">
        <p14:creationId xmlns:p14="http://schemas.microsoft.com/office/powerpoint/2010/main" xmlns="" val="4258747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37822680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58BC4157-4F5C-4A75-A0DD-66AF8C71576C}" type="slidenum">
              <a:rPr lang="en-US" altLang="zh-TW"/>
              <a:pPr/>
              <a:t>13</a:t>
            </a:fld>
            <a:endParaRPr lang="en-US" altLang="zh-TW"/>
          </a:p>
        </p:txBody>
      </p:sp>
      <p:sp>
        <p:nvSpPr>
          <p:cNvPr id="168962" name="Rectangle 2"/>
          <p:cNvSpPr>
            <a:spLocks noGrp="1" noRot="1" noChangeAspect="1" noChangeArrowheads="1" noTextEdit="1"/>
          </p:cNvSpPr>
          <p:nvPr>
            <p:ph type="sldImg"/>
          </p:nvPr>
        </p:nvSpPr>
        <p:spPr>
          <a:xfrm>
            <a:off x="915988" y="830263"/>
            <a:ext cx="4965700" cy="3725862"/>
          </a:xfrm>
          <a:ln/>
        </p:spPr>
      </p:sp>
      <p:sp>
        <p:nvSpPr>
          <p:cNvPr id="168963" name="Rectangle 3"/>
          <p:cNvSpPr>
            <a:spLocks noGrp="1" noChangeArrowheads="1"/>
          </p:cNvSpPr>
          <p:nvPr>
            <p:ph type="body" idx="1"/>
          </p:nvPr>
        </p:nvSpPr>
        <p:spPr>
          <a:xfrm>
            <a:off x="679768" y="4715153"/>
            <a:ext cx="5438140" cy="4466987"/>
          </a:xfrm>
          <a:prstGeom prst="rect">
            <a:avLst/>
          </a:prstGeom>
          <a:noFill/>
          <a:ln/>
        </p:spPr>
        <p:txBody>
          <a:bodyPr/>
          <a:lstStyle/>
          <a:p>
            <a:r>
              <a:rPr lang="en-US" altLang="zh-TW" dirty="0"/>
              <a:t>Recently, I did a study on the effectiveness of school-based influenza vaccination in Taiwan. More than 7,000 students in two towns were enrolled in the study. In the control town, influenza vaccine was given to students from grade 1 to grade 4 according to our current national vaccination program. In the intervention town, influenza vaccine was given to students from grade 1 to grade 9. Participants were asked to keep weekly records of ILI in students and their families.</a:t>
            </a:r>
          </a:p>
        </p:txBody>
      </p:sp>
    </p:spTree>
    <p:extLst>
      <p:ext uri="{BB962C8B-B14F-4D97-AF65-F5344CB8AC3E}">
        <p14:creationId xmlns="" xmlns:p14="http://schemas.microsoft.com/office/powerpoint/2010/main" val="22279403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E931CE3A-5D54-4CA2-AE12-EB5A0AB59E25}" type="slidenum">
              <a:rPr lang="en-US" altLang="zh-TW"/>
              <a:pPr/>
              <a:t>14</a:t>
            </a:fld>
            <a:endParaRPr lang="en-US" altLang="zh-TW"/>
          </a:p>
        </p:txBody>
      </p:sp>
      <p:sp>
        <p:nvSpPr>
          <p:cNvPr id="171010" name="Rectangle 2"/>
          <p:cNvSpPr>
            <a:spLocks noGrp="1" noRot="1" noChangeAspect="1" noChangeArrowheads="1" noTextEdit="1"/>
          </p:cNvSpPr>
          <p:nvPr>
            <p:ph type="sldImg"/>
          </p:nvPr>
        </p:nvSpPr>
        <p:spPr>
          <a:xfrm>
            <a:off x="915988" y="830263"/>
            <a:ext cx="4965700" cy="3725862"/>
          </a:xfrm>
          <a:ln/>
        </p:spPr>
      </p:sp>
      <p:sp>
        <p:nvSpPr>
          <p:cNvPr id="171011" name="Rectangle 3"/>
          <p:cNvSpPr>
            <a:spLocks noGrp="1" noChangeArrowheads="1"/>
          </p:cNvSpPr>
          <p:nvPr>
            <p:ph type="body" idx="1"/>
          </p:nvPr>
        </p:nvSpPr>
        <p:spPr>
          <a:xfrm>
            <a:off x="679768" y="4715153"/>
            <a:ext cx="5438140" cy="4466987"/>
          </a:xfrm>
          <a:prstGeom prst="rect">
            <a:avLst/>
          </a:prstGeom>
          <a:noFill/>
          <a:ln/>
        </p:spPr>
        <p:txBody>
          <a:bodyPr/>
          <a:lstStyle/>
          <a:p>
            <a:r>
              <a:rPr lang="en-US" altLang="zh-TW" dirty="0"/>
              <a:t>The results showed that the occurrence of ILI and the incidence of school absence in students decreased. The occurrence of ILI in their families also decreased</a:t>
            </a:r>
          </a:p>
        </p:txBody>
      </p:sp>
    </p:spTree>
    <p:extLst>
      <p:ext uri="{BB962C8B-B14F-4D97-AF65-F5344CB8AC3E}">
        <p14:creationId xmlns:p14="http://schemas.microsoft.com/office/powerpoint/2010/main" xmlns="" val="28470260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2871323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dirty="0"/>
          </a:p>
        </p:txBody>
      </p:sp>
    </p:spTree>
    <p:extLst>
      <p:ext uri="{BB962C8B-B14F-4D97-AF65-F5344CB8AC3E}">
        <p14:creationId xmlns:p14="http://schemas.microsoft.com/office/powerpoint/2010/main" xmlns="" val="1603788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3541580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79437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1610724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797258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4099205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CB5335A3-B01D-45E8-A758-46F7CCA66547}" type="slidenum">
              <a:rPr lang="en-US" altLang="zh-TW"/>
              <a:pPr/>
              <a:t>22</a:t>
            </a:fld>
            <a:endParaRPr lang="en-US" altLang="zh-TW"/>
          </a:p>
        </p:txBody>
      </p:sp>
      <p:sp>
        <p:nvSpPr>
          <p:cNvPr id="325634" name="Rectangle 2"/>
          <p:cNvSpPr>
            <a:spLocks noGrp="1" noRot="1" noChangeAspect="1" noChangeArrowheads="1" noTextEdit="1"/>
          </p:cNvSpPr>
          <p:nvPr>
            <p:ph type="sldImg"/>
          </p:nvPr>
        </p:nvSpPr>
        <p:spPr>
          <a:xfrm>
            <a:off x="915988" y="742950"/>
            <a:ext cx="4965700" cy="3725863"/>
          </a:xfrm>
          <a:ln w="12700" cap="flat">
            <a:solidFill>
              <a:schemeClr val="tx1"/>
            </a:solidFill>
          </a:ln>
          <a:extLst>
            <a:ext uri="{909E8E84-426E-40DD-AFC4-6F175D3DCCD1}">
              <a14:hiddenFill xmlns:a14="http://schemas.microsoft.com/office/drawing/2010/main" xmlns="">
                <a:noFill/>
              </a14:hiddenFill>
            </a:ext>
          </a:extLst>
        </p:spPr>
      </p:sp>
      <p:sp>
        <p:nvSpPr>
          <p:cNvPr id="325635" name="Rectangle 3"/>
          <p:cNvSpPr>
            <a:spLocks noGrp="1" noChangeArrowheads="1"/>
          </p:cNvSpPr>
          <p:nvPr>
            <p:ph type="body" idx="1"/>
          </p:nvPr>
        </p:nvSpPr>
        <p:spPr>
          <a:xfrm>
            <a:off x="906357" y="4715153"/>
            <a:ext cx="4984962" cy="4466987"/>
          </a:xfrm>
          <a:prstGeom prst="rect">
            <a:avLst/>
          </a:prstGeom>
          <a:ln/>
        </p:spPr>
        <p:txBody>
          <a:bodyPr lIns="92075" tIns="46038" rIns="92075" bIns="46038"/>
          <a:lstStyle/>
          <a:p>
            <a:endParaRPr lang="zh-TW" altLang="zh-TW"/>
          </a:p>
        </p:txBody>
      </p:sp>
    </p:spTree>
    <p:extLst>
      <p:ext uri="{BB962C8B-B14F-4D97-AF65-F5344CB8AC3E}">
        <p14:creationId xmlns:p14="http://schemas.microsoft.com/office/powerpoint/2010/main" xmlns="" val="22773705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042660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4100460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3802387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4349808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768" y="4777194"/>
            <a:ext cx="5438140" cy="3908614"/>
          </a:xfrm>
          <a:prstGeom prst="rect">
            <a:avLst/>
          </a:prstGeom>
        </p:spPr>
        <p:txBody>
          <a:bodyPr/>
          <a:lstStyle/>
          <a:p>
            <a:r>
              <a:rPr lang="en-US" altLang="zh-TW" dirty="0" smtClean="0"/>
              <a:t>Several reports</a:t>
            </a:r>
            <a:r>
              <a:rPr lang="en-US" altLang="zh-TW" baseline="0" dirty="0" smtClean="0"/>
              <a:t> from Europe showed that ASO3-adjuvanted H1N1 influenza vaccine was associated with about 10-fold increased risk of narcolepsy.</a:t>
            </a:r>
            <a:endParaRPr lang="zh-TW" altLang="en-US" dirty="0"/>
          </a:p>
        </p:txBody>
      </p:sp>
    </p:spTree>
    <p:extLst>
      <p:ext uri="{BB962C8B-B14F-4D97-AF65-F5344CB8AC3E}">
        <p14:creationId xmlns:p14="http://schemas.microsoft.com/office/powerpoint/2010/main" xmlns="" val="2779239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892681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6420183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8268795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xfrm>
            <a:off x="3850443" y="9428583"/>
            <a:ext cx="2945659" cy="496332"/>
          </a:xfrm>
          <a:prstGeom prst="rect">
            <a:avLst/>
          </a:prstGeom>
          <a:ln/>
        </p:spPr>
        <p:txBody>
          <a:bodyPr/>
          <a:lstStyle/>
          <a:p>
            <a:fld id="{0FC7E3C6-43B7-47BB-9B59-B479E6C0C5E7}" type="slidenum">
              <a:rPr lang="en-US" altLang="zh-TW"/>
              <a:pPr/>
              <a:t>31</a:t>
            </a:fld>
            <a:endParaRPr lang="en-US" altLang="zh-TW"/>
          </a:p>
        </p:txBody>
      </p:sp>
      <p:sp>
        <p:nvSpPr>
          <p:cNvPr id="260098" name="Rectangle 7"/>
          <p:cNvSpPr txBox="1">
            <a:spLocks noGrp="1" noChangeArrowheads="1"/>
          </p:cNvSpPr>
          <p:nvPr/>
        </p:nvSpPr>
        <p:spPr bwMode="auto">
          <a:xfrm>
            <a:off x="3850443" y="9428583"/>
            <a:ext cx="2945659" cy="496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02" tIns="45701" rIns="91402" bIns="45701" anchor="b"/>
          <a:lstStyle>
            <a:lvl1pPr>
              <a:defRPr kumimoji="1">
                <a:solidFill>
                  <a:schemeClr val="tx1"/>
                </a:solidFill>
                <a:latin typeface="Arial" panose="020B0604020202020204" pitchFamily="34" charset="0"/>
                <a:ea typeface="新細明體" panose="02020500000000000000" pitchFamily="18" charset="-120"/>
              </a:defRPr>
            </a:lvl1pPr>
            <a:lvl2pPr marL="728663" indent="-279400">
              <a:defRPr kumimoji="1">
                <a:solidFill>
                  <a:schemeClr val="tx1"/>
                </a:solidFill>
                <a:latin typeface="Arial" panose="020B0604020202020204" pitchFamily="34" charset="0"/>
                <a:ea typeface="新細明體" panose="02020500000000000000" pitchFamily="18" charset="-120"/>
              </a:defRPr>
            </a:lvl2pPr>
            <a:lvl3pPr marL="1122363" indent="-225425">
              <a:defRPr kumimoji="1">
                <a:solidFill>
                  <a:schemeClr val="tx1"/>
                </a:solidFill>
                <a:latin typeface="Arial" panose="020B0604020202020204" pitchFamily="34" charset="0"/>
                <a:ea typeface="新細明體" panose="02020500000000000000" pitchFamily="18" charset="-120"/>
              </a:defRPr>
            </a:lvl3pPr>
            <a:lvl4pPr marL="1570038" indent="-223838">
              <a:defRPr kumimoji="1">
                <a:solidFill>
                  <a:schemeClr val="tx1"/>
                </a:solidFill>
                <a:latin typeface="Arial" panose="020B0604020202020204" pitchFamily="34" charset="0"/>
                <a:ea typeface="新細明體" panose="02020500000000000000" pitchFamily="18" charset="-120"/>
              </a:defRPr>
            </a:lvl4pPr>
            <a:lvl5pPr marL="2019300" indent="-225425">
              <a:defRPr kumimoji="1">
                <a:solidFill>
                  <a:schemeClr val="tx1"/>
                </a:solidFill>
                <a:latin typeface="Arial" panose="020B0604020202020204" pitchFamily="34" charset="0"/>
                <a:ea typeface="新細明體" panose="02020500000000000000" pitchFamily="18" charset="-120"/>
              </a:defRPr>
            </a:lvl5pPr>
            <a:lvl6pPr marL="2476500" indent="-225425"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33700" indent="-225425"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390900" indent="-225425"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48100" indent="-225425"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38157832-325A-4E31-99A2-2681CF7CC905}" type="slidenum">
              <a:rPr kumimoji="0" lang="en-US" altLang="zh-TW" sz="1200" b="0"/>
              <a:pPr algn="r" eaLnBrk="1" hangingPunct="1"/>
              <a:t>31</a:t>
            </a:fld>
            <a:endParaRPr kumimoji="0" lang="en-US" altLang="zh-TW" sz="1200" b="0"/>
          </a:p>
        </p:txBody>
      </p:sp>
      <p:sp>
        <p:nvSpPr>
          <p:cNvPr id="260099" name="Rectangle 2"/>
          <p:cNvSpPr>
            <a:spLocks noGrp="1" noRot="1" noChangeAspect="1" noChangeArrowheads="1" noTextEdit="1"/>
          </p:cNvSpPr>
          <p:nvPr>
            <p:ph type="sldImg"/>
          </p:nvPr>
        </p:nvSpPr>
        <p:spPr>
          <a:ln/>
        </p:spPr>
      </p:sp>
      <p:sp>
        <p:nvSpPr>
          <p:cNvPr id="260100" name="Rectangle 3"/>
          <p:cNvSpPr>
            <a:spLocks noGrp="1" noChangeArrowheads="1"/>
          </p:cNvSpPr>
          <p:nvPr>
            <p:ph type="body" idx="1"/>
          </p:nvPr>
        </p:nvSpPr>
        <p:spPr>
          <a:xfrm>
            <a:off x="679768" y="4715153"/>
            <a:ext cx="5438140" cy="4466987"/>
          </a:xfrm>
          <a:prstGeom prst="rect">
            <a:avLst/>
          </a:prstGeom>
        </p:spPr>
        <p:txBody>
          <a:bodyPr lIns="91402" tIns="45701" rIns="91402" bIns="45701"/>
          <a:lstStyle/>
          <a:p>
            <a:endParaRPr lang="zh-TW" altLang="zh-TW"/>
          </a:p>
        </p:txBody>
      </p:sp>
    </p:spTree>
    <p:extLst>
      <p:ext uri="{BB962C8B-B14F-4D97-AF65-F5344CB8AC3E}">
        <p14:creationId xmlns:p14="http://schemas.microsoft.com/office/powerpoint/2010/main" xmlns="" val="2002044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6008107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32027664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6B2F8F05-ADC4-41FA-B51D-642C134FBBBD}" type="slidenum">
              <a:rPr lang="en-US" altLang="zh-TW"/>
              <a:pPr/>
              <a:t>34</a:t>
            </a:fld>
            <a:endParaRPr lang="en-US" altLang="zh-TW"/>
          </a:p>
        </p:txBody>
      </p:sp>
      <p:sp>
        <p:nvSpPr>
          <p:cNvPr id="335874" name="Rectangle 2"/>
          <p:cNvSpPr>
            <a:spLocks noGrp="1" noRot="1" noChangeAspect="1" noChangeArrowheads="1" noTextEdit="1"/>
          </p:cNvSpPr>
          <p:nvPr>
            <p:ph type="sldImg"/>
          </p:nvPr>
        </p:nvSpPr>
        <p:spPr>
          <a:xfrm>
            <a:off x="915988" y="742950"/>
            <a:ext cx="4965700" cy="3725863"/>
          </a:xfrm>
          <a:ln w="12700" cap="flat">
            <a:solidFill>
              <a:schemeClr val="tx1"/>
            </a:solidFill>
          </a:ln>
          <a:extLst>
            <a:ext uri="{909E8E84-426E-40DD-AFC4-6F175D3DCCD1}">
              <a14:hiddenFill xmlns:a14="http://schemas.microsoft.com/office/drawing/2010/main" xmlns="">
                <a:noFill/>
              </a14:hiddenFill>
            </a:ext>
          </a:extLst>
        </p:spPr>
      </p:sp>
      <p:sp>
        <p:nvSpPr>
          <p:cNvPr id="335875" name="Rectangle 3"/>
          <p:cNvSpPr>
            <a:spLocks noGrp="1" noChangeArrowheads="1"/>
          </p:cNvSpPr>
          <p:nvPr>
            <p:ph type="body" idx="1"/>
          </p:nvPr>
        </p:nvSpPr>
        <p:spPr>
          <a:xfrm>
            <a:off x="906357" y="4715153"/>
            <a:ext cx="4984962" cy="4466987"/>
          </a:xfrm>
          <a:prstGeom prst="rect">
            <a:avLst/>
          </a:prstGeom>
          <a:ln/>
        </p:spPr>
        <p:txBody>
          <a:bodyPr lIns="92075" tIns="46038" rIns="92075" bIns="46038"/>
          <a:lstStyle/>
          <a:p>
            <a:endParaRPr lang="zh-TW" altLang="zh-TW"/>
          </a:p>
        </p:txBody>
      </p:sp>
    </p:spTree>
    <p:extLst>
      <p:ext uri="{BB962C8B-B14F-4D97-AF65-F5344CB8AC3E}">
        <p14:creationId xmlns:p14="http://schemas.microsoft.com/office/powerpoint/2010/main" xmlns="" val="31886142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9543186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9604837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1865508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451E8C43-9006-431E-BDAE-091A7733B673}" type="slidenum">
              <a:rPr lang="en-US" altLang="zh-TW"/>
              <a:pPr/>
              <a:t>38</a:t>
            </a:fld>
            <a:endParaRPr lang="en-US" altLang="zh-TW"/>
          </a:p>
        </p:txBody>
      </p:sp>
      <p:sp>
        <p:nvSpPr>
          <p:cNvPr id="331778" name="Rectangle 2"/>
          <p:cNvSpPr>
            <a:spLocks noGrp="1" noRot="1" noChangeAspect="1" noChangeArrowheads="1" noTextEdit="1"/>
          </p:cNvSpPr>
          <p:nvPr>
            <p:ph type="sldImg"/>
          </p:nvPr>
        </p:nvSpPr>
        <p:spPr>
          <a:xfrm>
            <a:off x="915988" y="830263"/>
            <a:ext cx="4965700" cy="3725862"/>
          </a:xfrm>
          <a:ln/>
        </p:spPr>
      </p:sp>
      <p:sp>
        <p:nvSpPr>
          <p:cNvPr id="331779" name="Rectangle 3"/>
          <p:cNvSpPr>
            <a:spLocks noGrp="1" noChangeArrowheads="1"/>
          </p:cNvSpPr>
          <p:nvPr>
            <p:ph type="body" idx="1"/>
          </p:nvPr>
        </p:nvSpPr>
        <p:spPr>
          <a:xfrm>
            <a:off x="679768" y="4715153"/>
            <a:ext cx="5438140" cy="4466987"/>
          </a:xfrm>
          <a:prstGeom prst="rect">
            <a:avLst/>
          </a:prstGeom>
          <a:noFill/>
          <a:ln/>
        </p:spPr>
        <p:txBody>
          <a:bodyPr/>
          <a:lstStyle/>
          <a:p>
            <a:pPr defTabSz="762000"/>
            <a:r>
              <a:rPr lang="en-US" altLang="zh-TW"/>
              <a:t>This study in Taiwan also showed that vaccination in students may decrease the incidence of ILI in students and in their families. Now, routine influenza vaccination was recommended for all persons older than 6 months in the States. We have intention to expand the coverage of routine influenza vaccination to adolescents. However, it is limited by funding resources of CDC Taiwan.</a:t>
            </a:r>
          </a:p>
        </p:txBody>
      </p:sp>
    </p:spTree>
    <p:extLst>
      <p:ext uri="{BB962C8B-B14F-4D97-AF65-F5344CB8AC3E}">
        <p14:creationId xmlns:p14="http://schemas.microsoft.com/office/powerpoint/2010/main" xmlns="" val="2375829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1BF4933B-669A-465A-A82C-E45274A18667}" type="slidenum">
              <a:rPr lang="en-US" altLang="zh-TW"/>
              <a:pPr/>
              <a:t>39</a:t>
            </a:fld>
            <a:endParaRPr lang="en-US" altLang="zh-TW"/>
          </a:p>
        </p:txBody>
      </p:sp>
      <p:sp>
        <p:nvSpPr>
          <p:cNvPr id="378882" name="Rectangle 2"/>
          <p:cNvSpPr>
            <a:spLocks noGrp="1" noRot="1" noChangeAspect="1" noChangeArrowheads="1" noTextEdit="1"/>
          </p:cNvSpPr>
          <p:nvPr>
            <p:ph type="sldImg"/>
          </p:nvPr>
        </p:nvSpPr>
        <p:spPr>
          <a:ln/>
        </p:spPr>
      </p:sp>
      <p:sp>
        <p:nvSpPr>
          <p:cNvPr id="378883" name="Rectangle 3"/>
          <p:cNvSpPr>
            <a:spLocks noGrp="1" noChangeArrowheads="1"/>
          </p:cNvSpPr>
          <p:nvPr>
            <p:ph type="body" idx="1"/>
          </p:nvPr>
        </p:nvSpPr>
        <p:spPr>
          <a:xfrm>
            <a:off x="679768" y="4715153"/>
            <a:ext cx="5438140" cy="4466987"/>
          </a:xfrm>
          <a:prstGeom prst="rect">
            <a:avLst/>
          </a:prstGeom>
        </p:spPr>
        <p:txBody>
          <a:bodyPr/>
          <a:lstStyle/>
          <a:p>
            <a:r>
              <a:rPr lang="en-US" altLang="zh-TW"/>
              <a:t>Analyzing the subtype of endemic influenza B, we can see that both Victoria- and Yamagata-lineage strains came to Taiwan in 2004. Subsequently, we have 2 endemics of Victoria stains and 1 endemic of Yamagata strain. Comparing between these endemic strains and the WHO recommended vaccine strain, we find that the endemic strain matched perfectly to WHO recommended strain only once in 2006. In the 3 remaining endemics, influenza vaccine cannot afford a full protection against influenza B in Taiwan.</a:t>
            </a:r>
          </a:p>
        </p:txBody>
      </p:sp>
    </p:spTree>
    <p:extLst>
      <p:ext uri="{BB962C8B-B14F-4D97-AF65-F5344CB8AC3E}">
        <p14:creationId xmlns:p14="http://schemas.microsoft.com/office/powerpoint/2010/main" xmlns="" val="14748173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484EE6B4-27F6-4054-BB40-8A43D08D8BD3}" type="slidenum">
              <a:rPr lang="en-US" altLang="zh-TW"/>
              <a:pPr/>
              <a:t>40</a:t>
            </a:fld>
            <a:endParaRPr lang="en-US" altLang="zh-TW"/>
          </a:p>
        </p:txBody>
      </p:sp>
      <p:sp>
        <p:nvSpPr>
          <p:cNvPr id="380930" name="Rectangle 2"/>
          <p:cNvSpPr>
            <a:spLocks noGrp="1" noRot="1" noChangeAspect="1" noChangeArrowheads="1" noTextEdit="1"/>
          </p:cNvSpPr>
          <p:nvPr>
            <p:ph type="sldImg"/>
          </p:nvPr>
        </p:nvSpPr>
        <p:spPr>
          <a:ln/>
        </p:spPr>
      </p:sp>
      <p:sp>
        <p:nvSpPr>
          <p:cNvPr id="380931" name="Rectangle 3"/>
          <p:cNvSpPr>
            <a:spLocks noGrp="1" noChangeArrowheads="1"/>
          </p:cNvSpPr>
          <p:nvPr>
            <p:ph type="body" idx="1"/>
          </p:nvPr>
        </p:nvSpPr>
        <p:spPr>
          <a:xfrm>
            <a:off x="679768" y="4715153"/>
            <a:ext cx="5438140" cy="4466987"/>
          </a:xfrm>
          <a:prstGeom prst="rect">
            <a:avLst/>
          </a:prstGeom>
        </p:spPr>
        <p:txBody>
          <a:bodyPr/>
          <a:lstStyle/>
          <a:p>
            <a:r>
              <a:rPr lang="en-US" altLang="zh-TW"/>
              <a:t>I wonder whether the mismatch is unique in Taiwan. Therefore, I get some data from the FluNet of WHO. You can see that most of the endemic strains did not match to the vaccine strain in Asia-Pacific region in recent 5 years.</a:t>
            </a:r>
          </a:p>
        </p:txBody>
      </p:sp>
    </p:spTree>
    <p:extLst>
      <p:ext uri="{BB962C8B-B14F-4D97-AF65-F5344CB8AC3E}">
        <p14:creationId xmlns:p14="http://schemas.microsoft.com/office/powerpoint/2010/main" xmlns="" val="163454908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9360950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dirty="0"/>
          </a:p>
        </p:txBody>
      </p:sp>
    </p:spTree>
    <p:extLst>
      <p:ext uri="{BB962C8B-B14F-4D97-AF65-F5344CB8AC3E}">
        <p14:creationId xmlns:p14="http://schemas.microsoft.com/office/powerpoint/2010/main" xmlns="" val="10592832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5665446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8469899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87983001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6904620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2791288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33866295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27870286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1659491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359667762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36227111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333414537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xfrm>
            <a:off x="3850443" y="9428583"/>
            <a:ext cx="2945659" cy="496332"/>
          </a:xfrm>
          <a:prstGeom prst="rect">
            <a:avLst/>
          </a:prstGeom>
          <a:ln/>
        </p:spPr>
        <p:txBody>
          <a:bodyPr/>
          <a:lstStyle/>
          <a:p>
            <a:fld id="{4B5ABD9D-7F38-4E43-994F-92707F237F9B}" type="slidenum">
              <a:rPr lang="en-US" altLang="zh-TW"/>
              <a:pPr/>
              <a:t>54</a:t>
            </a:fld>
            <a:endParaRPr lang="en-US" altLang="zh-TW"/>
          </a:p>
        </p:txBody>
      </p:sp>
      <p:sp>
        <p:nvSpPr>
          <p:cNvPr id="214018" name="Rectangle 7"/>
          <p:cNvSpPr txBox="1">
            <a:spLocks noGrp="1" noChangeArrowheads="1"/>
          </p:cNvSpPr>
          <p:nvPr/>
        </p:nvSpPr>
        <p:spPr bwMode="auto">
          <a:xfrm>
            <a:off x="3850443" y="9428583"/>
            <a:ext cx="2945659" cy="496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5CA2E2B6-19F3-4F62-956A-3E9FE495E57C}" type="slidenum">
              <a:rPr lang="en-US" altLang="zh-TW" sz="1200" b="0"/>
              <a:pPr algn="r" eaLnBrk="1" hangingPunct="1"/>
              <a:t>54</a:t>
            </a:fld>
            <a:endParaRPr lang="en-US" altLang="zh-TW" sz="1200" b="0"/>
          </a:p>
        </p:txBody>
      </p:sp>
      <p:sp>
        <p:nvSpPr>
          <p:cNvPr id="214019" name="Rectangle 2"/>
          <p:cNvSpPr>
            <a:spLocks noGrp="1" noRot="1" noChangeAspect="1" noChangeArrowheads="1" noTextEdit="1"/>
          </p:cNvSpPr>
          <p:nvPr>
            <p:ph type="sldImg"/>
          </p:nvPr>
        </p:nvSpPr>
        <p:spPr>
          <a:ln/>
        </p:spPr>
      </p:sp>
      <p:sp>
        <p:nvSpPr>
          <p:cNvPr id="214020" name="Rectangle 3"/>
          <p:cNvSpPr>
            <a:spLocks noGrp="1" noChangeArrowheads="1"/>
          </p:cNvSpPr>
          <p:nvPr>
            <p:ph type="body" idx="1"/>
          </p:nvPr>
        </p:nvSpPr>
        <p:spPr>
          <a:xfrm>
            <a:off x="679768" y="4715153"/>
            <a:ext cx="5438140" cy="4466987"/>
          </a:xfrm>
          <a:prstGeom prst="rect">
            <a:avLst/>
          </a:prstGeom>
        </p:spPr>
        <p:txBody>
          <a:bodyPr/>
          <a:lstStyle/>
          <a:p>
            <a:endParaRPr lang="zh-TW" altLang="zh-TW"/>
          </a:p>
        </p:txBody>
      </p:sp>
    </p:spTree>
    <p:extLst>
      <p:ext uri="{BB962C8B-B14F-4D97-AF65-F5344CB8AC3E}">
        <p14:creationId xmlns:p14="http://schemas.microsoft.com/office/powerpoint/2010/main" xmlns="" val="109141023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4A89A72A-2B26-4699-9614-EB338F13C354}" type="slidenum">
              <a:rPr lang="en-US" altLang="zh-TW"/>
              <a:pPr/>
              <a:t>55</a:t>
            </a:fld>
            <a:endParaRPr lang="en-US" altLang="zh-TW"/>
          </a:p>
        </p:txBody>
      </p:sp>
      <p:sp>
        <p:nvSpPr>
          <p:cNvPr id="211970" name="Rectangle 2"/>
          <p:cNvSpPr>
            <a:spLocks noGrp="1" noRot="1" noChangeAspect="1" noChangeArrowheads="1" noTextEdit="1"/>
          </p:cNvSpPr>
          <p:nvPr>
            <p:ph type="sldImg"/>
          </p:nvPr>
        </p:nvSpPr>
        <p:spPr>
          <a:xfrm>
            <a:off x="915988" y="742950"/>
            <a:ext cx="4965700" cy="3725863"/>
          </a:xfrm>
          <a:ln w="12700" cap="flat">
            <a:solidFill>
              <a:schemeClr val="tx1"/>
            </a:solidFill>
          </a:ln>
          <a:extLst>
            <a:ext uri="{909E8E84-426E-40DD-AFC4-6F175D3DCCD1}">
              <a14:hiddenFill xmlns:a14="http://schemas.microsoft.com/office/drawing/2010/main" xmlns="">
                <a:noFill/>
              </a14:hiddenFill>
            </a:ext>
          </a:extLst>
        </p:spPr>
      </p:sp>
      <p:sp>
        <p:nvSpPr>
          <p:cNvPr id="211971" name="Rectangle 3"/>
          <p:cNvSpPr>
            <a:spLocks noGrp="1" noChangeArrowheads="1"/>
          </p:cNvSpPr>
          <p:nvPr>
            <p:ph type="body" idx="1"/>
          </p:nvPr>
        </p:nvSpPr>
        <p:spPr>
          <a:xfrm>
            <a:off x="906357" y="4715153"/>
            <a:ext cx="4984962" cy="4466987"/>
          </a:xfrm>
          <a:prstGeom prst="rect">
            <a:avLst/>
          </a:prstGeom>
          <a:ln/>
        </p:spPr>
        <p:txBody>
          <a:bodyPr lIns="92075" tIns="46038" rIns="92075" bIns="46038"/>
          <a:lstStyle/>
          <a:p>
            <a:endParaRPr lang="zh-TW" altLang="zh-TW"/>
          </a:p>
        </p:txBody>
      </p:sp>
    </p:spTree>
    <p:extLst>
      <p:ext uri="{BB962C8B-B14F-4D97-AF65-F5344CB8AC3E}">
        <p14:creationId xmlns:p14="http://schemas.microsoft.com/office/powerpoint/2010/main" xmlns="" val="157189526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48264438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69355784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768" y="4777194"/>
            <a:ext cx="5438140" cy="3908614"/>
          </a:xfrm>
          <a:prstGeom prst="rect">
            <a:avLst/>
          </a:prstGeom>
        </p:spPr>
        <p:txBody>
          <a:bodyPr/>
          <a:lstStyle/>
          <a:p>
            <a:r>
              <a:rPr lang="en-US" altLang="zh-TW" dirty="0" smtClean="0"/>
              <a:t>Several reports</a:t>
            </a:r>
            <a:r>
              <a:rPr lang="en-US" altLang="zh-TW" baseline="0" dirty="0" smtClean="0"/>
              <a:t> from Europe showed that ASO3-adjuvanted H1N1 influenza vaccine was associated with about 10-fold increased risk of narcolepsy.</a:t>
            </a:r>
            <a:endParaRPr lang="zh-TW" altLang="en-US" dirty="0"/>
          </a:p>
        </p:txBody>
      </p:sp>
    </p:spTree>
    <p:extLst>
      <p:ext uri="{BB962C8B-B14F-4D97-AF65-F5344CB8AC3E}">
        <p14:creationId xmlns:p14="http://schemas.microsoft.com/office/powerpoint/2010/main" xmlns="" val="87965368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89324370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1734636F-8B16-4C1C-ABC2-2625923DD784}" type="slidenum">
              <a:rPr lang="en-US" altLang="zh-TW"/>
              <a:pPr/>
              <a:t>60</a:t>
            </a:fld>
            <a:endParaRPr lang="en-US" altLang="zh-TW"/>
          </a:p>
        </p:txBody>
      </p:sp>
      <p:sp>
        <p:nvSpPr>
          <p:cNvPr id="236546" name="Rectangle 2"/>
          <p:cNvSpPr>
            <a:spLocks noGrp="1" noRot="1" noChangeAspect="1" noChangeArrowheads="1" noTextEdit="1"/>
          </p:cNvSpPr>
          <p:nvPr>
            <p:ph type="sldImg"/>
          </p:nvPr>
        </p:nvSpPr>
        <p:spPr>
          <a:xfrm>
            <a:off x="915988" y="742950"/>
            <a:ext cx="4965700" cy="3725863"/>
          </a:xfrm>
          <a:ln/>
        </p:spPr>
      </p:sp>
      <p:sp>
        <p:nvSpPr>
          <p:cNvPr id="236547" name="Rectangle 3"/>
          <p:cNvSpPr>
            <a:spLocks noGrp="1" noChangeArrowheads="1"/>
          </p:cNvSpPr>
          <p:nvPr>
            <p:ph type="body" idx="1"/>
          </p:nvPr>
        </p:nvSpPr>
        <p:spPr>
          <a:xfrm>
            <a:off x="906357" y="4715153"/>
            <a:ext cx="4984962" cy="4466987"/>
          </a:xfrm>
          <a:prstGeom prst="rect">
            <a:avLst/>
          </a:prstGeom>
        </p:spPr>
        <p:txBody>
          <a:bodyPr/>
          <a:lstStyle/>
          <a:p>
            <a:r>
              <a:rPr lang="en-US" altLang="zh-TW"/>
              <a:t>After the vaccination, erythema occurred in 12%, induration in 8%, pain in 4%, fever in 5%, irritability in 7% and skin rash in 0.6%. These data showed that this vaccine is rather safe.</a:t>
            </a:r>
          </a:p>
        </p:txBody>
      </p:sp>
    </p:spTree>
    <p:extLst>
      <p:ext uri="{BB962C8B-B14F-4D97-AF65-F5344CB8AC3E}">
        <p14:creationId xmlns:p14="http://schemas.microsoft.com/office/powerpoint/2010/main" xmlns="" val="280917597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850443" y="9428583"/>
            <a:ext cx="2945659" cy="496332"/>
          </a:xfrm>
          <a:prstGeom prst="rect">
            <a:avLst/>
          </a:prstGeom>
          <a:ln/>
        </p:spPr>
        <p:txBody>
          <a:bodyPr/>
          <a:lstStyle/>
          <a:p>
            <a:fld id="{6FAE0170-DFD7-4B60-95DF-D3D6844C950D}" type="slidenum">
              <a:rPr lang="en-US" altLang="zh-TW"/>
              <a:pPr/>
              <a:t>61</a:t>
            </a:fld>
            <a:endParaRPr lang="en-US" altLang="zh-TW"/>
          </a:p>
        </p:txBody>
      </p:sp>
      <p:sp>
        <p:nvSpPr>
          <p:cNvPr id="238594" name="Rectangle 2"/>
          <p:cNvSpPr>
            <a:spLocks noGrp="1" noRot="1" noChangeAspect="1" noChangeArrowheads="1" noTextEdit="1"/>
          </p:cNvSpPr>
          <p:nvPr>
            <p:ph type="sldImg"/>
          </p:nvPr>
        </p:nvSpPr>
        <p:spPr>
          <a:xfrm>
            <a:off x="915988" y="742950"/>
            <a:ext cx="4965700" cy="3725863"/>
          </a:xfrm>
          <a:ln/>
        </p:spPr>
      </p:sp>
      <p:sp>
        <p:nvSpPr>
          <p:cNvPr id="238595" name="Rectangle 3"/>
          <p:cNvSpPr>
            <a:spLocks noGrp="1" noChangeArrowheads="1"/>
          </p:cNvSpPr>
          <p:nvPr>
            <p:ph type="body" idx="1"/>
          </p:nvPr>
        </p:nvSpPr>
        <p:spPr>
          <a:xfrm>
            <a:off x="906357" y="4715153"/>
            <a:ext cx="4984962" cy="4466987"/>
          </a:xfrm>
          <a:prstGeom prst="rect">
            <a:avLst/>
          </a:prstGeom>
        </p:spPr>
        <p:txBody>
          <a:bodyPr/>
          <a:lstStyle/>
          <a:p>
            <a:r>
              <a:rPr lang="en-US" altLang="zh-TW"/>
              <a:t>After the vaccination, erythema occurred in 12%, induration in 8%, pain in 4%, fever in 5%, irritability in 7% and skin rash in 0.6%. These data showed that this vaccine is rather safe.</a:t>
            </a:r>
          </a:p>
        </p:txBody>
      </p:sp>
    </p:spTree>
    <p:extLst>
      <p:ext uri="{BB962C8B-B14F-4D97-AF65-F5344CB8AC3E}">
        <p14:creationId xmlns:p14="http://schemas.microsoft.com/office/powerpoint/2010/main" xmlns="" val="424619573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89135414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91377369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72080355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115214721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86011935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a:xfrm>
            <a:off x="679450" y="4714875"/>
            <a:ext cx="5438775" cy="4467225"/>
          </a:xfrm>
          <a:prstGeom prst="rect">
            <a:avLst/>
          </a:prstGeom>
        </p:spPr>
        <p:txBody>
          <a:bodyPr/>
          <a:lstStyle/>
          <a:p>
            <a:endParaRPr lang="zh-TW" altLang="en-US"/>
          </a:p>
        </p:txBody>
      </p:sp>
    </p:spTree>
    <p:extLst>
      <p:ext uri="{BB962C8B-B14F-4D97-AF65-F5344CB8AC3E}">
        <p14:creationId xmlns:p14="http://schemas.microsoft.com/office/powerpoint/2010/main" xmlns="" val="298304427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Rot="1" noChangeAspect="1" noChangeArrowheads="1" noTextEdit="1"/>
          </p:cNvSpPr>
          <p:nvPr>
            <p:ph type="sldImg"/>
          </p:nvPr>
        </p:nvSpPr>
        <p:spPr>
          <a:xfrm>
            <a:off x="917575" y="744538"/>
            <a:ext cx="4962525" cy="3722687"/>
          </a:xfrm>
          <a:ln/>
        </p:spPr>
      </p:sp>
      <p:sp>
        <p:nvSpPr>
          <p:cNvPr id="180227" name="Rectangle 3"/>
          <p:cNvSpPr>
            <a:spLocks noGrp="1" noChangeArrowheads="1"/>
          </p:cNvSpPr>
          <p:nvPr>
            <p:ph type="body" idx="1"/>
          </p:nvPr>
        </p:nvSpPr>
        <p:spPr>
          <a:xfrm>
            <a:off x="906357" y="4715153"/>
            <a:ext cx="4984962" cy="4466987"/>
          </a:xfrm>
          <a:prstGeom prst="rect">
            <a:avLst/>
          </a:prstGeom>
          <a:noFill/>
          <a:extLst>
            <a:ext uri="{91240B29-F687-4F45-9708-019B960494DF}">
              <a14:hiddenLine xmlns:a14="http://schemas.microsoft.com/office/drawing/2010/main" xmlns="" w="9525">
                <a:solidFill>
                  <a:schemeClr val="tx1"/>
                </a:solidFill>
                <a:miter lim="800000"/>
                <a:headEnd/>
                <a:tailEnd/>
              </a14:hiddenLine>
            </a:ext>
          </a:extLst>
        </p:spPr>
        <p:txBody>
          <a:bodyPr/>
          <a:lstStyle/>
          <a:p>
            <a:r>
              <a:rPr lang="en-US" altLang="zh-TW" smtClean="0"/>
              <a:t>If you feel dizzy now, it is because you are becoming an excellent experts. I declare that I am telling you the truth, the whole truth and nothing but the truth.</a:t>
            </a:r>
          </a:p>
        </p:txBody>
      </p:sp>
    </p:spTree>
    <p:extLst>
      <p:ext uri="{BB962C8B-B14F-4D97-AF65-F5344CB8AC3E}">
        <p14:creationId xmlns:p14="http://schemas.microsoft.com/office/powerpoint/2010/main" xmlns="" val="1668748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1122363"/>
            <a:ext cx="6858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xmlns="" val="455630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296005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Tree>
    <p:extLst>
      <p:ext uri="{BB962C8B-B14F-4D97-AF65-F5344CB8AC3E}">
        <p14:creationId xmlns:p14="http://schemas.microsoft.com/office/powerpoint/2010/main" xmlns="" val="540496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533400" y="1295400"/>
            <a:ext cx="4000500" cy="5029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86300" y="1295400"/>
            <a:ext cx="4000500" cy="5029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38805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3372583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xmlns="" val="36136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22129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xmlns="" val="3012011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xmlns="" val="621897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922025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705600" y="228600"/>
            <a:ext cx="2057400" cy="60960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533400" y="228600"/>
            <a:ext cx="6019800" cy="60960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1259092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33400" y="228600"/>
            <a:ext cx="8229600" cy="8382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533400" y="1295400"/>
            <a:ext cx="4000500" cy="5029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86300" y="1295400"/>
            <a:ext cx="4000500" cy="5029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3539253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533400" y="228600"/>
            <a:ext cx="8229600" cy="8382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533400" y="1295400"/>
            <a:ext cx="8153400" cy="5029200"/>
          </a:xfrm>
        </p:spPr>
        <p:txBody>
          <a:bodyPr/>
          <a:lstStyle/>
          <a:p>
            <a:endParaRPr lang="zh-TW" altLang="en-US"/>
          </a:p>
        </p:txBody>
      </p:sp>
    </p:spTree>
    <p:extLst>
      <p:ext uri="{BB962C8B-B14F-4D97-AF65-F5344CB8AC3E}">
        <p14:creationId xmlns:p14="http://schemas.microsoft.com/office/powerpoint/2010/main" xmlns="" val="1461266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tx2"/>
            </a:gs>
            <a:gs pos="50000">
              <a:srgbClr val="0000CC"/>
            </a:gs>
            <a:gs pos="100000">
              <a:schemeClr val="tx2"/>
            </a:gs>
          </a:gsLst>
          <a:lin ang="5400000" scaled="1"/>
        </a:gradFill>
        <a:effectLst/>
      </p:bgPr>
    </p:bg>
    <p:spTree>
      <p:nvGrpSpPr>
        <p:cNvPr id="1" name=""/>
        <p:cNvGrpSpPr/>
        <p:nvPr/>
      </p:nvGrpSpPr>
      <p:grpSpPr>
        <a:xfrm>
          <a:off x="0" y="0"/>
          <a:ext cx="0" cy="0"/>
          <a:chOff x="0" y="0"/>
          <a:chExt cx="0" cy="0"/>
        </a:xfrm>
      </p:grpSpPr>
      <p:sp>
        <p:nvSpPr>
          <p:cNvPr id="319490" name="Rectangle 2"/>
          <p:cNvSpPr>
            <a:spLocks noGrp="1" noChangeArrowheads="1"/>
          </p:cNvSpPr>
          <p:nvPr>
            <p:ph type="title"/>
          </p:nvPr>
        </p:nvSpPr>
        <p:spPr bwMode="auto">
          <a:xfrm>
            <a:off x="533400" y="228600"/>
            <a:ext cx="82296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319491" name="Rectangle 3"/>
          <p:cNvSpPr>
            <a:spLocks noGrp="1" noChangeArrowheads="1"/>
          </p:cNvSpPr>
          <p:nvPr>
            <p:ph type="body" idx="1"/>
          </p:nvPr>
        </p:nvSpPr>
        <p:spPr bwMode="auto">
          <a:xfrm>
            <a:off x="533400" y="1295400"/>
            <a:ext cx="8153400" cy="502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319492" name="Rectangle 4"/>
          <p:cNvSpPr>
            <a:spLocks noChangeArrowheads="1"/>
          </p:cNvSpPr>
          <p:nvPr/>
        </p:nvSpPr>
        <p:spPr bwMode="auto">
          <a:xfrm>
            <a:off x="0" y="0"/>
            <a:ext cx="304800" cy="6858000"/>
          </a:xfrm>
          <a:prstGeom prst="rect">
            <a:avLst/>
          </a:prstGeom>
          <a:gradFill rotWithShape="0">
            <a:gsLst>
              <a:gs pos="0">
                <a:srgbClr val="0000CC"/>
              </a:gs>
              <a:gs pos="50000">
                <a:srgbClr val="33CCFF"/>
              </a:gs>
              <a:gs pos="100000">
                <a:srgbClr val="0000CC"/>
              </a:gs>
            </a:gsLst>
            <a:lin ang="5400000" scaled="1"/>
          </a:gra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319494" name="Text Box 6"/>
          <p:cNvSpPr txBox="1">
            <a:spLocks noChangeArrowheads="1"/>
          </p:cNvSpPr>
          <p:nvPr/>
        </p:nvSpPr>
        <p:spPr bwMode="auto">
          <a:xfrm>
            <a:off x="0" y="6400800"/>
            <a:ext cx="8953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400">
                <a:solidFill>
                  <a:srgbClr val="FF3300"/>
                </a:solidFill>
                <a:effectLst>
                  <a:outerShdw blurRad="38100" dist="38100" dir="2700000" algn="tl">
                    <a:srgbClr val="000000"/>
                  </a:outerShdw>
                </a:effectLst>
                <a:ea typeface="新細明體" panose="02020500000000000000" pitchFamily="18" charset="-120"/>
              </a:rPr>
              <a:t>G.Q.</a:t>
            </a: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75" r:id="rId12"/>
    <p:sldLayoutId id="2147483676" r:id="rId13"/>
  </p:sldLayoutIdLst>
  <p:txStyles>
    <p:titleStyle>
      <a:lvl1pPr algn="l" rtl="0" eaLnBrk="0" fontAlgn="base" hangingPunct="0">
        <a:spcBef>
          <a:spcPct val="0"/>
        </a:spcBef>
        <a:spcAft>
          <a:spcPct val="0"/>
        </a:spcAft>
        <a:defRPr sz="4000" b="1" kern="1200">
          <a:solidFill>
            <a:srgbClr val="FFFF00"/>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algn="l" rtl="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p:titleStyle>
    <p:bodyStyle>
      <a:lvl1pPr marL="342900" indent="-342900" algn="l" rtl="0" eaLnBrk="0" fontAlgn="base" hangingPunct="0">
        <a:spcBef>
          <a:spcPct val="20000"/>
        </a:spcBef>
        <a:spcAft>
          <a:spcPct val="0"/>
        </a:spcAft>
        <a:buClr>
          <a:srgbClr val="FF3300"/>
        </a:buClr>
        <a:buSzPct val="70000"/>
        <a:buFont typeface="Monotype Sorts" pitchFamily="2" charset="2"/>
        <a:buChar char="l"/>
        <a:defRPr sz="2400" kern="1200">
          <a:solidFill>
            <a:srgbClr val="FFFF00"/>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rgbClr val="66FF33"/>
        </a:buClr>
        <a:buSzPct val="70000"/>
        <a:buFont typeface="Monotype Sorts" pitchFamily="2" charset="2"/>
        <a:buChar char="m"/>
        <a:defRPr sz="2400" kern="1200">
          <a:solidFill>
            <a:schemeClr val="bg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rgbClr val="FFFF00"/>
        </a:buClr>
        <a:buSzPct val="70000"/>
        <a:buFont typeface="Wingdings" panose="05000000000000000000" pitchFamily="2" charset="2"/>
        <a:buChar char="q"/>
        <a:defRPr sz="2400" kern="1200">
          <a:solidFill>
            <a:schemeClr val="bg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rgbClr val="66FF33"/>
        </a:buClr>
        <a:buSzPct val="70000"/>
        <a:buFont typeface="Wingdings" panose="05000000000000000000" pitchFamily="2" charset="2"/>
        <a:buChar char="v"/>
        <a:defRPr sz="2400" kern="1200">
          <a:solidFill>
            <a:schemeClr val="bg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har char="»"/>
        <a:defRPr sz="2400" kern="1200">
          <a:solidFill>
            <a:schemeClr val="bg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hyperlink" Target="http://www.cdc.gov.tw/page.aspx?treeid=D78DE698C2E70A89&amp;nowtreeid=035002D5848EF51F"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xml"/><Relationship Id="rId1" Type="http://schemas.openxmlformats.org/officeDocument/2006/relationships/vmlDrawing" Target="../drawings/vmlDrawing2.vml"/><Relationship Id="rId5" Type="http://schemas.openxmlformats.org/officeDocument/2006/relationships/oleObject" Target="../embeddings/oleObject2.bin"/><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vmlDrawing" Target="../drawings/vmlDrawing3.vml"/><Relationship Id="rId5" Type="http://schemas.openxmlformats.org/officeDocument/2006/relationships/oleObject" Target="../embeddings/oleObject3.bin"/><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4.gif"/></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xml"/><Relationship Id="rId1" Type="http://schemas.openxmlformats.org/officeDocument/2006/relationships/vmlDrawing" Target="../drawings/vmlDrawing4.vml"/><Relationship Id="rId5" Type="http://schemas.openxmlformats.org/officeDocument/2006/relationships/oleObject" Target="../embeddings/oleObject4.bin"/><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tags" Target="../tags/tag21.xml"/><Relationship Id="rId5" Type="http://schemas.openxmlformats.org/officeDocument/2006/relationships/chart" Target="../charts/char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chart" Target="../charts/chart3.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4.xml"/><Relationship Id="rId1" Type="http://schemas.openxmlformats.org/officeDocument/2006/relationships/vmlDrawing" Target="../drawings/vmlDrawing5.vml"/><Relationship Id="rId5" Type="http://schemas.openxmlformats.org/officeDocument/2006/relationships/oleObject" Target="../embeddings/oleObject5.bin"/><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7.gif"/></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vmlDrawing" Target="../drawings/vmlDrawing6.vml"/><Relationship Id="rId5" Type="http://schemas.openxmlformats.org/officeDocument/2006/relationships/oleObject" Target="../embeddings/oleObject6.bin"/><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xml"/><Relationship Id="rId1" Type="http://schemas.openxmlformats.org/officeDocument/2006/relationships/vmlDrawing" Target="../drawings/vmlDrawing7.vml"/><Relationship Id="rId5" Type="http://schemas.openxmlformats.org/officeDocument/2006/relationships/oleObject" Target="../embeddings/oleObject7.bin"/><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8.xml"/><Relationship Id="rId4" Type="http://schemas.openxmlformats.org/officeDocument/2006/relationships/image" Target="../media/image10.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29.xml"/><Relationship Id="rId4" Type="http://schemas.openxmlformats.org/officeDocument/2006/relationships/chart" Target="../charts/chart4.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30.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32.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3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34.xml"/><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37.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38.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9.xml"/><Relationship Id="rId1" Type="http://schemas.openxmlformats.org/officeDocument/2006/relationships/vmlDrawing" Target="../drawings/vmlDrawing8.vml"/><Relationship Id="rId5" Type="http://schemas.openxmlformats.org/officeDocument/2006/relationships/oleObject" Target="../embeddings/oleObject8.bin"/><Relationship Id="rId4"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vmlDrawing" Target="../drawings/vmlDrawing9.vml"/><Relationship Id="rId5" Type="http://schemas.openxmlformats.org/officeDocument/2006/relationships/oleObject" Target="../embeddings/oleObject9.bin"/><Relationship Id="rId4"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41.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43.xml"/><Relationship Id="rId4" Type="http://schemas.openxmlformats.org/officeDocument/2006/relationships/chart" Target="../charts/chart5.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4.xml"/><Relationship Id="rId4" Type="http://schemas.openxmlformats.org/officeDocument/2006/relationships/image" Target="../media/image19.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45.xml"/><Relationship Id="rId4" Type="http://schemas.openxmlformats.org/officeDocument/2006/relationships/chart" Target="../charts/chart6.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47.xml"/><Relationship Id="rId4" Type="http://schemas.openxmlformats.org/officeDocument/2006/relationships/image" Target="../media/image20.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48.xml"/><Relationship Id="rId4" Type="http://schemas.openxmlformats.org/officeDocument/2006/relationships/image" Target="../media/image21.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50.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51.xml"/><Relationship Id="rId4" Type="http://schemas.openxmlformats.org/officeDocument/2006/relationships/image" Target="../media/image22.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vmlDrawing" Target="../drawings/vmlDrawing10.vml"/><Relationship Id="rId5" Type="http://schemas.openxmlformats.org/officeDocument/2006/relationships/oleObject" Target="../embeddings/oleObject10.bin"/><Relationship Id="rId4"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3.xml"/><Relationship Id="rId1" Type="http://schemas.openxmlformats.org/officeDocument/2006/relationships/vmlDrawing" Target="../drawings/vmlDrawing11.vml"/><Relationship Id="rId5" Type="http://schemas.openxmlformats.org/officeDocument/2006/relationships/oleObject" Target="../embeddings/oleObject11.bin"/><Relationship Id="rId4"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54.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55.xml"/></Relationships>
</file>

<file path=ppt/slides/_rels/slide54.xml.rels><?xml version="1.0" encoding="UTF-8" standalone="yes"?>
<Relationships xmlns="http://schemas.openxmlformats.org/package/2006/relationships"><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image" Target="../media/image25.png"/><Relationship Id="rId5" Type="http://schemas.openxmlformats.org/officeDocument/2006/relationships/notesSlide" Target="../notesSlides/notesSlide54.xml"/><Relationship Id="rId4"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12.xml"/><Relationship Id="rId1" Type="http://schemas.openxmlformats.org/officeDocument/2006/relationships/tags" Target="../tags/tag59.xml"/><Relationship Id="rId4" Type="http://schemas.openxmlformats.org/officeDocument/2006/relationships/image" Target="../media/image26.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2.xml"/><Relationship Id="rId1" Type="http://schemas.openxmlformats.org/officeDocument/2006/relationships/tags" Target="../tags/tag60.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61.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ags" Target="../tags/tag62.xml"/><Relationship Id="rId4" Type="http://schemas.openxmlformats.org/officeDocument/2006/relationships/chart" Target="../charts/chart7.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63.xml"/><Relationship Id="rId4" Type="http://schemas.openxmlformats.org/officeDocument/2006/relationships/image" Target="../media/image27.png"/></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4.xml"/><Relationship Id="rId1" Type="http://schemas.openxmlformats.org/officeDocument/2006/relationships/vmlDrawing" Target="../drawings/vmlDrawing12.vml"/><Relationship Id="rId5" Type="http://schemas.openxmlformats.org/officeDocument/2006/relationships/oleObject" Target="../embeddings/oleObject12.bin"/><Relationship Id="rId4"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2.xml"/><Relationship Id="rId1" Type="http://schemas.openxmlformats.org/officeDocument/2006/relationships/tags" Target="../tags/tag65.xml"/><Relationship Id="rId4" Type="http://schemas.openxmlformats.org/officeDocument/2006/relationships/chart" Target="../charts/chart8.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7.xml"/><Relationship Id="rId1" Type="http://schemas.openxmlformats.org/officeDocument/2006/relationships/tags" Target="../tags/tag66.xml"/><Relationship Id="rId4" Type="http://schemas.openxmlformats.org/officeDocument/2006/relationships/image" Target="../media/image29.jpeg"/></Relationships>
</file>

<file path=ppt/slides/_rels/slide63.xml.rels><?xml version="1.0" encoding="UTF-8" standalone="yes"?>
<Relationships xmlns="http://schemas.openxmlformats.org/package/2006/relationships"><Relationship Id="rId8" Type="http://schemas.openxmlformats.org/officeDocument/2006/relationships/notesSlide" Target="../notesSlides/notesSlide63.xml"/><Relationship Id="rId3" Type="http://schemas.openxmlformats.org/officeDocument/2006/relationships/tags" Target="../tags/tag68.xml"/><Relationship Id="rId7" Type="http://schemas.openxmlformats.org/officeDocument/2006/relationships/slideLayout" Target="../slideLayouts/slideLayout7.xml"/><Relationship Id="rId2" Type="http://schemas.openxmlformats.org/officeDocument/2006/relationships/tags" Target="../tags/tag67.xml"/><Relationship Id="rId1" Type="http://schemas.openxmlformats.org/officeDocument/2006/relationships/vmlDrawing" Target="../drawings/vmlDrawing13.vml"/><Relationship Id="rId6" Type="http://schemas.openxmlformats.org/officeDocument/2006/relationships/tags" Target="../tags/tag71.xml"/><Relationship Id="rId5" Type="http://schemas.openxmlformats.org/officeDocument/2006/relationships/tags" Target="../tags/tag70.xml"/><Relationship Id="rId4" Type="http://schemas.openxmlformats.org/officeDocument/2006/relationships/tags" Target="../tags/tag69.xml"/><Relationship Id="rId9" Type="http://schemas.openxmlformats.org/officeDocument/2006/relationships/oleObject" Target="../embeddings/oleObject13.bin"/></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7.xml"/><Relationship Id="rId1" Type="http://schemas.openxmlformats.org/officeDocument/2006/relationships/tags" Target="../tags/tag73.xml"/><Relationship Id="rId4" Type="http://schemas.openxmlformats.org/officeDocument/2006/relationships/image" Target="../media/image31.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7.xml"/><Relationship Id="rId1" Type="http://schemas.openxmlformats.org/officeDocument/2006/relationships/tags" Target="../tags/tag74.xml"/><Relationship Id="rId4" Type="http://schemas.openxmlformats.org/officeDocument/2006/relationships/image" Target="../media/image32.png"/></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7.xml"/><Relationship Id="rId1" Type="http://schemas.openxmlformats.org/officeDocument/2006/relationships/tags" Target="../tags/tag75.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7.xml"/><Relationship Id="rId1" Type="http://schemas.openxmlformats.org/officeDocument/2006/relationships/tags" Target="../tags/tag76.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1188" y="549275"/>
            <a:ext cx="7993062" cy="2951733"/>
          </a:xfrm>
          <a:noFill/>
          <a:ln/>
          <a:effectLst>
            <a:outerShdw dist="35921" dir="2700000" algn="ctr" rotWithShape="0">
              <a:srgbClr val="000000"/>
            </a:outerShdw>
          </a:effectLst>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lgn="ctr">
              <a:lnSpc>
                <a:spcPct val="135000"/>
              </a:lnSpc>
            </a:pPr>
            <a:r>
              <a:rPr lang="zh-TW" altLang="en-US" sz="6000" dirty="0">
                <a:effectLst/>
              </a:rPr>
              <a:t>流</a:t>
            </a:r>
            <a:r>
              <a:rPr lang="zh-TW" altLang="en-US" sz="6000" dirty="0" smtClean="0">
                <a:effectLst/>
              </a:rPr>
              <a:t>感的預防接種與</a:t>
            </a:r>
            <a:r>
              <a:rPr lang="en-US" altLang="zh-TW" sz="6000" dirty="0" smtClean="0">
                <a:solidFill>
                  <a:srgbClr val="FF00FF"/>
                </a:solidFill>
                <a:effectLst/>
              </a:rPr>
              <a:t/>
            </a:r>
            <a:br>
              <a:rPr lang="en-US" altLang="zh-TW" sz="6000" dirty="0" smtClean="0">
                <a:solidFill>
                  <a:srgbClr val="FF00FF"/>
                </a:solidFill>
                <a:effectLst/>
              </a:rPr>
            </a:br>
            <a:r>
              <a:rPr lang="zh-TW" altLang="en-US" sz="6000" dirty="0" smtClean="0">
                <a:effectLst/>
              </a:rPr>
              <a:t>感染管制</a:t>
            </a:r>
            <a:endParaRPr lang="zh-TW" altLang="en-US" sz="5400" dirty="0">
              <a:solidFill>
                <a:schemeClr val="bg1"/>
              </a:solidFill>
              <a:effectLst/>
            </a:endParaRPr>
          </a:p>
        </p:txBody>
      </p:sp>
      <p:sp>
        <p:nvSpPr>
          <p:cNvPr id="9219" name="Rectangle 3"/>
          <p:cNvSpPr>
            <a:spLocks noGrp="1" noChangeArrowheads="1"/>
          </p:cNvSpPr>
          <p:nvPr>
            <p:ph type="body" idx="1"/>
          </p:nvPr>
        </p:nvSpPr>
        <p:spPr>
          <a:xfrm>
            <a:off x="611188" y="4581128"/>
            <a:ext cx="7993062" cy="1883172"/>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lgn="ctr">
              <a:lnSpc>
                <a:spcPct val="90000"/>
              </a:lnSpc>
              <a:buFont typeface="Monotype Sorts" pitchFamily="2" charset="2"/>
              <a:buNone/>
            </a:pPr>
            <a:r>
              <a:rPr lang="zh-TW" altLang="en-US" sz="4000" dirty="0" smtClean="0">
                <a:solidFill>
                  <a:schemeClr val="bg1"/>
                </a:solidFill>
                <a:effectLst/>
              </a:rPr>
              <a:t>台大兒童醫院</a:t>
            </a:r>
            <a:r>
              <a:rPr lang="zh-TW" altLang="en-US" sz="4000" dirty="0">
                <a:solidFill>
                  <a:schemeClr val="bg1"/>
                </a:solidFill>
                <a:effectLst/>
              </a:rPr>
              <a:t>小兒</a:t>
            </a:r>
            <a:r>
              <a:rPr lang="zh-TW" altLang="en-US" sz="4000" dirty="0" smtClean="0">
                <a:solidFill>
                  <a:schemeClr val="bg1"/>
                </a:solidFill>
                <a:effectLst/>
              </a:rPr>
              <a:t>部</a:t>
            </a:r>
            <a:endParaRPr lang="zh-TW" altLang="en-US" sz="4000" dirty="0">
              <a:solidFill>
                <a:schemeClr val="bg1"/>
              </a:solidFill>
              <a:effectLst/>
            </a:endParaRPr>
          </a:p>
          <a:p>
            <a:pPr algn="ctr">
              <a:lnSpc>
                <a:spcPct val="90000"/>
              </a:lnSpc>
              <a:buFont typeface="Monotype Sorts" pitchFamily="2" charset="2"/>
              <a:buNone/>
            </a:pPr>
            <a:r>
              <a:rPr lang="zh-TW" altLang="en-US" sz="4000" dirty="0">
                <a:solidFill>
                  <a:schemeClr val="bg1"/>
                </a:solidFill>
                <a:effectLst/>
              </a:rPr>
              <a:t>李秉穎</a:t>
            </a:r>
          </a:p>
        </p:txBody>
      </p:sp>
    </p:spTree>
    <p:custDataLst>
      <p:tags r:id="rId1"/>
    </p:custDataLst>
    <p:extLst>
      <p:ext uri="{BB962C8B-B14F-4D97-AF65-F5344CB8AC3E}">
        <p14:creationId xmlns:p14="http://schemas.microsoft.com/office/powerpoint/2010/main" xmlns="" val="519728301"/>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noFill/>
          <a:ln/>
        </p:spPr>
        <p:txBody>
          <a:bodyPr lIns="92075" tIns="46038" rIns="92075" bIns="46038"/>
          <a:lstStyle/>
          <a:p>
            <a:r>
              <a:rPr lang="zh-TW" altLang="en-US" dirty="0">
                <a:effectLst/>
              </a:rPr>
              <a:t>非活化流感疫苗</a:t>
            </a:r>
          </a:p>
        </p:txBody>
      </p:sp>
      <p:sp>
        <p:nvSpPr>
          <p:cNvPr id="154627" name="Rectangle 3"/>
          <p:cNvSpPr>
            <a:spLocks noGrp="1" noChangeArrowheads="1"/>
          </p:cNvSpPr>
          <p:nvPr>
            <p:ph type="body" sz="half" idx="1"/>
          </p:nvPr>
        </p:nvSpPr>
        <p:spPr>
          <a:xfrm>
            <a:off x="395288" y="1339850"/>
            <a:ext cx="8064500" cy="5518150"/>
          </a:xfrm>
          <a:noFill/>
          <a:ln/>
        </p:spPr>
        <p:txBody>
          <a:bodyPr lIns="92075" tIns="46038" rIns="92075" bIns="46038"/>
          <a:lstStyle/>
          <a:p>
            <a:pPr>
              <a:spcBef>
                <a:spcPct val="10000"/>
              </a:spcBef>
            </a:pPr>
            <a:r>
              <a:rPr lang="zh-TW" altLang="en-US" sz="3200" dirty="0">
                <a:effectLst/>
              </a:rPr>
              <a:t>非活化</a:t>
            </a:r>
            <a:r>
              <a:rPr lang="zh-TW" altLang="en-US" sz="3200" dirty="0" smtClean="0">
                <a:effectLst/>
              </a:rPr>
              <a:t>疫苗：</a:t>
            </a:r>
            <a:r>
              <a:rPr lang="zh-TW" altLang="en-US" sz="3200" dirty="0" smtClean="0">
                <a:solidFill>
                  <a:srgbClr val="FFFFFF"/>
                </a:solidFill>
                <a:effectLst/>
              </a:rPr>
              <a:t>雞</a:t>
            </a:r>
            <a:r>
              <a:rPr lang="zh-TW" altLang="en-US" sz="3200" dirty="0">
                <a:solidFill>
                  <a:srgbClr val="FFFFFF"/>
                </a:solidFill>
                <a:effectLst/>
              </a:rPr>
              <a:t>胚培養</a:t>
            </a:r>
          </a:p>
          <a:p>
            <a:pPr lvl="1">
              <a:spcBef>
                <a:spcPct val="10000"/>
              </a:spcBef>
            </a:pPr>
            <a:r>
              <a:rPr lang="zh-TW" altLang="en-US" sz="3200" dirty="0" smtClean="0">
                <a:solidFill>
                  <a:srgbClr val="FFFFFF"/>
                </a:solidFill>
                <a:effectLst/>
              </a:rPr>
              <a:t>三價疫苗：每年改變成分：</a:t>
            </a:r>
            <a:r>
              <a:rPr lang="en-US" altLang="zh-TW" sz="3200" dirty="0" smtClean="0">
                <a:solidFill>
                  <a:srgbClr val="FFFFFF"/>
                </a:solidFill>
                <a:effectLst/>
              </a:rPr>
              <a:t>A(H1N1</a:t>
            </a:r>
            <a:r>
              <a:rPr lang="en-US" altLang="zh-TW" sz="3200" dirty="0">
                <a:solidFill>
                  <a:srgbClr val="FFFFFF"/>
                </a:solidFill>
                <a:effectLst/>
              </a:rPr>
              <a:t>) + A(H3N2) + B</a:t>
            </a:r>
          </a:p>
          <a:p>
            <a:pPr>
              <a:spcBef>
                <a:spcPct val="10000"/>
              </a:spcBef>
            </a:pPr>
            <a:r>
              <a:rPr lang="zh-TW" altLang="en-US" sz="3200" dirty="0">
                <a:effectLst/>
              </a:rPr>
              <a:t>保護</a:t>
            </a:r>
            <a:r>
              <a:rPr lang="zh-TW" altLang="en-US" sz="3200" dirty="0" smtClean="0">
                <a:effectLst/>
              </a:rPr>
              <a:t>效果：</a:t>
            </a:r>
            <a:endParaRPr lang="en-US" altLang="zh-TW" sz="3200" dirty="0">
              <a:effectLst/>
            </a:endParaRPr>
          </a:p>
          <a:p>
            <a:pPr lvl="1">
              <a:spcBef>
                <a:spcPct val="10000"/>
              </a:spcBef>
            </a:pPr>
            <a:r>
              <a:rPr lang="zh-TW" altLang="en-US" sz="3200" dirty="0">
                <a:solidFill>
                  <a:srgbClr val="FFFFFF"/>
                </a:solidFill>
                <a:effectLst/>
              </a:rPr>
              <a:t>保護</a:t>
            </a:r>
            <a:r>
              <a:rPr lang="zh-TW" altLang="en-US" sz="3200" dirty="0" smtClean="0">
                <a:solidFill>
                  <a:srgbClr val="FFFFFF"/>
                </a:solidFill>
                <a:effectLst/>
              </a:rPr>
              <a:t>效力：</a:t>
            </a:r>
            <a:r>
              <a:rPr lang="en-US" altLang="zh-TW" sz="3200" dirty="0" smtClean="0">
                <a:solidFill>
                  <a:srgbClr val="FFFFFF"/>
                </a:solidFill>
                <a:effectLst/>
              </a:rPr>
              <a:t>50-95</a:t>
            </a:r>
            <a:r>
              <a:rPr lang="en-US" altLang="zh-TW" sz="3200" dirty="0">
                <a:solidFill>
                  <a:srgbClr val="FFFFFF"/>
                </a:solidFill>
                <a:effectLst/>
              </a:rPr>
              <a:t>%</a:t>
            </a:r>
          </a:p>
          <a:p>
            <a:pPr lvl="1">
              <a:spcBef>
                <a:spcPct val="10000"/>
              </a:spcBef>
            </a:pPr>
            <a:r>
              <a:rPr lang="zh-TW" altLang="en-US" sz="3200" dirty="0" smtClean="0">
                <a:solidFill>
                  <a:srgbClr val="FAFD00"/>
                </a:solidFill>
                <a:effectLst/>
              </a:rPr>
              <a:t>每年</a:t>
            </a:r>
            <a:r>
              <a:rPr lang="zh-TW" altLang="en-US" sz="3200" dirty="0">
                <a:solidFill>
                  <a:srgbClr val="FAFD00"/>
                </a:solidFill>
                <a:effectLst/>
              </a:rPr>
              <a:t>必須接種一劑</a:t>
            </a:r>
          </a:p>
          <a:p>
            <a:pPr>
              <a:spcBef>
                <a:spcPct val="10000"/>
              </a:spcBef>
            </a:pPr>
            <a:r>
              <a:rPr lang="zh-TW" altLang="en-US" sz="3200" dirty="0" smtClean="0">
                <a:effectLst/>
              </a:rPr>
              <a:t>副作用：</a:t>
            </a:r>
            <a:endParaRPr lang="zh-TW" altLang="en-US" sz="3200" dirty="0">
              <a:effectLst/>
            </a:endParaRPr>
          </a:p>
          <a:p>
            <a:pPr lvl="1">
              <a:spcBef>
                <a:spcPct val="10000"/>
              </a:spcBef>
            </a:pPr>
            <a:r>
              <a:rPr lang="zh-TW" altLang="en-US" sz="3200" dirty="0">
                <a:solidFill>
                  <a:srgbClr val="FFFFFF"/>
                </a:solidFill>
                <a:effectLst/>
              </a:rPr>
              <a:t>注射部位腫</a:t>
            </a:r>
            <a:r>
              <a:rPr lang="zh-TW" altLang="en-US" sz="3200" dirty="0" smtClean="0">
                <a:solidFill>
                  <a:srgbClr val="FFFFFF"/>
                </a:solidFill>
                <a:effectLst/>
              </a:rPr>
              <a:t>痛：成人</a:t>
            </a:r>
            <a:r>
              <a:rPr lang="en-US" altLang="zh-TW" sz="3200" dirty="0">
                <a:solidFill>
                  <a:srgbClr val="FFFFFF"/>
                </a:solidFill>
                <a:effectLst/>
              </a:rPr>
              <a:t>&gt;</a:t>
            </a:r>
            <a:r>
              <a:rPr lang="zh-TW" altLang="en-US" sz="3200" dirty="0">
                <a:solidFill>
                  <a:srgbClr val="FFFFFF"/>
                </a:solidFill>
                <a:effectLst/>
              </a:rPr>
              <a:t>兒童</a:t>
            </a:r>
          </a:p>
          <a:p>
            <a:pPr lvl="1">
              <a:spcBef>
                <a:spcPct val="10000"/>
              </a:spcBef>
            </a:pPr>
            <a:r>
              <a:rPr lang="zh-TW" altLang="en-US" sz="3200" dirty="0" smtClean="0">
                <a:solidFill>
                  <a:srgbClr val="FFFFFF"/>
                </a:solidFill>
                <a:effectLst/>
              </a:rPr>
              <a:t>發燒：少見</a:t>
            </a:r>
            <a:endParaRPr lang="zh-TW" altLang="en-US" sz="3200" dirty="0">
              <a:solidFill>
                <a:srgbClr val="FFFFFF"/>
              </a:solidFill>
              <a:effectLst/>
            </a:endParaRP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409975887"/>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r>
              <a:rPr lang="zh-TW" altLang="en-US" sz="3600" dirty="0">
                <a:effectLst/>
              </a:rPr>
              <a:t>流感疫苗</a:t>
            </a:r>
            <a:r>
              <a:rPr lang="zh-TW" altLang="en-US" sz="3600" dirty="0">
                <a:solidFill>
                  <a:srgbClr val="FF00FF"/>
                </a:solidFill>
                <a:effectLst/>
              </a:rPr>
              <a:t/>
            </a:r>
            <a:br>
              <a:rPr lang="zh-TW" altLang="en-US" sz="3600" dirty="0">
                <a:solidFill>
                  <a:srgbClr val="FF00FF"/>
                </a:solidFill>
                <a:effectLst/>
              </a:rPr>
            </a:br>
            <a:r>
              <a:rPr lang="zh-TW" altLang="en-US" sz="3200" dirty="0">
                <a:solidFill>
                  <a:schemeClr val="bg1"/>
                </a:solidFill>
                <a:effectLst/>
              </a:rPr>
              <a:t>每年均需接種一次</a:t>
            </a:r>
          </a:p>
        </p:txBody>
      </p:sp>
      <p:sp>
        <p:nvSpPr>
          <p:cNvPr id="159747" name="Rectangle 3"/>
          <p:cNvSpPr>
            <a:spLocks noGrp="1" noChangeArrowheads="1"/>
          </p:cNvSpPr>
          <p:nvPr>
            <p:ph type="body" idx="1"/>
          </p:nvPr>
        </p:nvSpPr>
        <p:spPr>
          <a:xfrm>
            <a:off x="533400" y="1295400"/>
            <a:ext cx="8286750" cy="5157788"/>
          </a:xfrm>
        </p:spPr>
        <p:txBody>
          <a:bodyPr/>
          <a:lstStyle/>
          <a:p>
            <a:pPr>
              <a:spcBef>
                <a:spcPct val="10000"/>
              </a:spcBef>
            </a:pPr>
            <a:r>
              <a:rPr lang="en-US" altLang="zh-TW" sz="2600" dirty="0">
                <a:effectLst/>
              </a:rPr>
              <a:t>62</a:t>
            </a:r>
            <a:r>
              <a:rPr lang="zh-TW" altLang="en-US" sz="2600" dirty="0">
                <a:effectLst/>
              </a:rPr>
              <a:t>歲女性</a:t>
            </a:r>
          </a:p>
          <a:p>
            <a:pPr>
              <a:spcBef>
                <a:spcPct val="10000"/>
              </a:spcBef>
            </a:pPr>
            <a:r>
              <a:rPr lang="zh-TW" altLang="en-US" sz="2600" dirty="0">
                <a:solidFill>
                  <a:schemeClr val="bg1"/>
                </a:solidFill>
                <a:effectLst/>
              </a:rPr>
              <a:t>過去病史：高血壓、</a:t>
            </a:r>
            <a:r>
              <a:rPr lang="zh-TW" altLang="en-US" sz="2600" dirty="0" smtClean="0">
                <a:solidFill>
                  <a:schemeClr val="bg1"/>
                </a:solidFill>
                <a:effectLst/>
              </a:rPr>
              <a:t>糖尿病。</a:t>
            </a:r>
            <a:endParaRPr lang="zh-TW" altLang="en-US" sz="2600" dirty="0">
              <a:solidFill>
                <a:schemeClr val="bg1"/>
              </a:solidFill>
              <a:effectLst/>
            </a:endParaRPr>
          </a:p>
          <a:p>
            <a:pPr>
              <a:spcBef>
                <a:spcPct val="10000"/>
              </a:spcBef>
            </a:pPr>
            <a:r>
              <a:rPr lang="en-US" altLang="zh-TW" sz="2600" dirty="0">
                <a:effectLst/>
              </a:rPr>
              <a:t>2004</a:t>
            </a:r>
            <a:r>
              <a:rPr lang="zh-TW" altLang="en-US" sz="2600" dirty="0">
                <a:effectLst/>
              </a:rPr>
              <a:t>年接種流感疫苗，</a:t>
            </a:r>
            <a:r>
              <a:rPr lang="en-US" altLang="zh-TW" sz="2600" dirty="0">
                <a:effectLst/>
              </a:rPr>
              <a:t>2005</a:t>
            </a:r>
            <a:r>
              <a:rPr lang="zh-TW" altLang="en-US" sz="2600" dirty="0">
                <a:effectLst/>
              </a:rPr>
              <a:t>年因身體不舒服未接種</a:t>
            </a:r>
            <a:r>
              <a:rPr lang="zh-TW" altLang="en-US" sz="2600" dirty="0" smtClean="0">
                <a:effectLst/>
              </a:rPr>
              <a:t>疫苗。</a:t>
            </a:r>
            <a:endParaRPr lang="zh-TW" altLang="en-US" sz="2600" dirty="0">
              <a:effectLst/>
            </a:endParaRPr>
          </a:p>
          <a:p>
            <a:pPr>
              <a:spcBef>
                <a:spcPct val="10000"/>
              </a:spcBef>
            </a:pPr>
            <a:r>
              <a:rPr lang="en-US" altLang="zh-TW" sz="2600" dirty="0">
                <a:effectLst/>
              </a:rPr>
              <a:t>2005.3.17 </a:t>
            </a:r>
            <a:r>
              <a:rPr lang="zh-TW" altLang="en-US" sz="2600" dirty="0">
                <a:effectLst/>
              </a:rPr>
              <a:t>發燒、</a:t>
            </a:r>
            <a:r>
              <a:rPr lang="zh-TW" altLang="en-US" sz="2600" dirty="0" smtClean="0">
                <a:effectLst/>
              </a:rPr>
              <a:t>腹瀉。</a:t>
            </a:r>
            <a:endParaRPr lang="zh-TW" altLang="en-US" sz="2600" dirty="0">
              <a:effectLst/>
            </a:endParaRPr>
          </a:p>
          <a:p>
            <a:pPr>
              <a:spcBef>
                <a:spcPct val="10000"/>
              </a:spcBef>
            </a:pPr>
            <a:r>
              <a:rPr lang="en-US" altLang="zh-TW" sz="2600" dirty="0">
                <a:solidFill>
                  <a:schemeClr val="bg1"/>
                </a:solidFill>
                <a:effectLst/>
              </a:rPr>
              <a:t>2005.3.20 </a:t>
            </a:r>
            <a:r>
              <a:rPr lang="zh-TW" altLang="en-US" sz="2600" dirty="0">
                <a:solidFill>
                  <a:schemeClr val="bg1"/>
                </a:solidFill>
                <a:effectLst/>
              </a:rPr>
              <a:t>北市某醫院急診處就醫後返家</a:t>
            </a:r>
          </a:p>
          <a:p>
            <a:pPr lvl="1">
              <a:spcBef>
                <a:spcPct val="10000"/>
              </a:spcBef>
            </a:pPr>
            <a:r>
              <a:rPr lang="zh-TW" altLang="en-US" sz="2600" dirty="0">
                <a:effectLst/>
              </a:rPr>
              <a:t>當天嚴重虛弱且無法下床，</a:t>
            </a:r>
            <a:r>
              <a:rPr lang="zh-TW" altLang="en-US" sz="2600" dirty="0" smtClean="0">
                <a:effectLst/>
              </a:rPr>
              <a:t>住院。</a:t>
            </a:r>
            <a:endParaRPr lang="zh-TW" altLang="en-US" sz="2600" dirty="0">
              <a:effectLst/>
            </a:endParaRPr>
          </a:p>
          <a:p>
            <a:pPr>
              <a:spcBef>
                <a:spcPct val="10000"/>
              </a:spcBef>
            </a:pPr>
            <a:r>
              <a:rPr lang="en-US" altLang="zh-TW" sz="2600" dirty="0">
                <a:effectLst/>
              </a:rPr>
              <a:t>2005.3.21 </a:t>
            </a:r>
            <a:r>
              <a:rPr lang="zh-TW" altLang="en-US" sz="2600" dirty="0">
                <a:effectLst/>
              </a:rPr>
              <a:t>呼吸困難、血氧下降轉加護</a:t>
            </a:r>
            <a:r>
              <a:rPr lang="zh-TW" altLang="en-US" sz="2600" dirty="0" smtClean="0">
                <a:effectLst/>
              </a:rPr>
              <a:t>病房。</a:t>
            </a:r>
            <a:endParaRPr lang="zh-TW" altLang="en-US" sz="2600" dirty="0">
              <a:effectLst/>
            </a:endParaRPr>
          </a:p>
          <a:p>
            <a:pPr lvl="1">
              <a:spcBef>
                <a:spcPct val="10000"/>
              </a:spcBef>
            </a:pPr>
            <a:r>
              <a:rPr lang="zh-TW" altLang="en-US" sz="2600" dirty="0">
                <a:effectLst/>
              </a:rPr>
              <a:t>胸部</a:t>
            </a:r>
            <a:r>
              <a:rPr lang="en-US" altLang="zh-TW" sz="2600" dirty="0">
                <a:effectLst/>
              </a:rPr>
              <a:t>X</a:t>
            </a:r>
            <a:r>
              <a:rPr lang="zh-TW" altLang="en-US" sz="2600" dirty="0">
                <a:effectLst/>
              </a:rPr>
              <a:t>光呈成人呼吸窘迫症候群變化。</a:t>
            </a:r>
          </a:p>
          <a:p>
            <a:pPr lvl="1">
              <a:spcBef>
                <a:spcPct val="10000"/>
              </a:spcBef>
            </a:pPr>
            <a:r>
              <a:rPr lang="zh-TW" altLang="en-US" sz="2600" dirty="0">
                <a:effectLst/>
              </a:rPr>
              <a:t>開始給予</a:t>
            </a:r>
            <a:r>
              <a:rPr lang="en-US" altLang="zh-TW" sz="2600" dirty="0">
                <a:effectLst/>
              </a:rPr>
              <a:t>Tamiflu 1# </a:t>
            </a:r>
            <a:r>
              <a:rPr lang="en-US" altLang="zh-TW" sz="2600" dirty="0" smtClean="0">
                <a:effectLst/>
              </a:rPr>
              <a:t>bid</a:t>
            </a:r>
            <a:r>
              <a:rPr lang="zh-TW" altLang="en-US" sz="2600" dirty="0" smtClean="0">
                <a:effectLst/>
              </a:rPr>
              <a:t>。</a:t>
            </a:r>
            <a:endParaRPr lang="en-US" altLang="zh-TW" sz="2600" dirty="0">
              <a:effectLst/>
            </a:endParaRPr>
          </a:p>
          <a:p>
            <a:pPr lvl="1">
              <a:spcBef>
                <a:spcPct val="10000"/>
              </a:spcBef>
            </a:pPr>
            <a:r>
              <a:rPr lang="zh-TW" altLang="en-US" sz="2600" dirty="0">
                <a:solidFill>
                  <a:srgbClr val="FAFD00"/>
                </a:solidFill>
                <a:effectLst/>
              </a:rPr>
              <a:t>晚上</a:t>
            </a:r>
            <a:r>
              <a:rPr lang="en-US" altLang="zh-TW" sz="2600" dirty="0">
                <a:solidFill>
                  <a:srgbClr val="FAFD00"/>
                </a:solidFill>
                <a:effectLst/>
              </a:rPr>
              <a:t>6:50</a:t>
            </a:r>
            <a:r>
              <a:rPr lang="zh-TW" altLang="en-US" sz="2600" dirty="0">
                <a:solidFill>
                  <a:srgbClr val="FAFD00"/>
                </a:solidFill>
                <a:effectLst/>
              </a:rPr>
              <a:t>因為休克</a:t>
            </a:r>
            <a:r>
              <a:rPr lang="zh-TW" altLang="en-US" sz="2600" dirty="0" smtClean="0">
                <a:solidFill>
                  <a:srgbClr val="FAFD00"/>
                </a:solidFill>
                <a:effectLst/>
              </a:rPr>
              <a:t>死亡</a:t>
            </a:r>
            <a:r>
              <a:rPr lang="zh-TW" altLang="en-US" sz="2600" dirty="0">
                <a:effectLst/>
              </a:rPr>
              <a:t>。</a:t>
            </a:r>
          </a:p>
          <a:p>
            <a:pPr lvl="1">
              <a:spcBef>
                <a:spcPct val="10000"/>
              </a:spcBef>
            </a:pPr>
            <a:r>
              <a:rPr lang="zh-TW" altLang="en-US" sz="2600" dirty="0" smtClean="0">
                <a:solidFill>
                  <a:srgbClr val="FAFD00"/>
                </a:solidFill>
                <a:effectLst/>
              </a:rPr>
              <a:t>呼吸道</a:t>
            </a:r>
            <a:r>
              <a:rPr lang="zh-TW" altLang="en-US" sz="2600" dirty="0">
                <a:solidFill>
                  <a:srgbClr val="FAFD00"/>
                </a:solidFill>
                <a:effectLst/>
              </a:rPr>
              <a:t>檢體</a:t>
            </a:r>
            <a:r>
              <a:rPr lang="en-US" altLang="zh-TW" sz="2600" dirty="0">
                <a:solidFill>
                  <a:srgbClr val="FAFD00"/>
                </a:solidFill>
                <a:effectLst/>
              </a:rPr>
              <a:t>H3</a:t>
            </a:r>
            <a:r>
              <a:rPr lang="zh-TW" altLang="en-US" sz="2600" dirty="0">
                <a:solidFill>
                  <a:srgbClr val="FAFD00"/>
                </a:solidFill>
                <a:effectLst/>
              </a:rPr>
              <a:t>型</a:t>
            </a:r>
            <a:r>
              <a:rPr lang="en-US" altLang="zh-TW" sz="2600" dirty="0">
                <a:solidFill>
                  <a:srgbClr val="FAFD00"/>
                </a:solidFill>
                <a:effectLst/>
              </a:rPr>
              <a:t>A</a:t>
            </a:r>
            <a:r>
              <a:rPr lang="zh-TW" altLang="en-US" sz="2600" dirty="0">
                <a:solidFill>
                  <a:srgbClr val="FAFD00"/>
                </a:solidFill>
                <a:effectLst/>
              </a:rPr>
              <a:t>型流感之</a:t>
            </a:r>
            <a:r>
              <a:rPr lang="en-US" altLang="zh-TW" sz="2600" dirty="0">
                <a:solidFill>
                  <a:srgbClr val="FAFD00"/>
                </a:solidFill>
                <a:effectLst/>
              </a:rPr>
              <a:t>RT-PCR</a:t>
            </a:r>
            <a:r>
              <a:rPr lang="zh-TW" altLang="en-US" sz="2600" dirty="0" smtClean="0">
                <a:solidFill>
                  <a:srgbClr val="FAFD00"/>
                </a:solidFill>
                <a:effectLst/>
              </a:rPr>
              <a:t>陽性</a:t>
            </a:r>
            <a:r>
              <a:rPr lang="zh-TW" altLang="en-US" sz="2600" dirty="0" smtClean="0">
                <a:effectLst/>
              </a:rPr>
              <a:t>。</a:t>
            </a:r>
            <a:endParaRPr lang="zh-TW" altLang="en-US" sz="2600" dirty="0">
              <a:effectLst/>
            </a:endParaRP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370659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Grp="1" noChangeArrowheads="1"/>
          </p:cNvSpPr>
          <p:nvPr>
            <p:ph type="title"/>
          </p:nvPr>
        </p:nvSpPr>
        <p:spPr>
          <a:xfrm>
            <a:off x="611188" y="260350"/>
            <a:ext cx="8229600" cy="838200"/>
          </a:xfrm>
          <a:noFill/>
          <a:ln/>
        </p:spPr>
        <p:txBody>
          <a:bodyPr/>
          <a:lstStyle/>
          <a:p>
            <a:r>
              <a:rPr lang="zh-TW" altLang="en-US" sz="3600" dirty="0">
                <a:effectLst/>
              </a:rPr>
              <a:t>流感疫苗</a:t>
            </a:r>
            <a:r>
              <a:rPr lang="zh-TW" altLang="en-US" sz="3600" dirty="0" smtClean="0">
                <a:effectLst/>
              </a:rPr>
              <a:t>的禁忌與注意事項</a:t>
            </a:r>
            <a:r>
              <a:rPr lang="zh-TW" altLang="en-US" sz="3600" dirty="0">
                <a:solidFill>
                  <a:srgbClr val="FF00FF"/>
                </a:solidFill>
                <a:effectLst/>
              </a:rPr>
              <a:t/>
            </a:r>
            <a:br>
              <a:rPr lang="zh-TW" altLang="en-US" sz="3600" dirty="0">
                <a:solidFill>
                  <a:srgbClr val="FF00FF"/>
                </a:solidFill>
                <a:effectLst/>
              </a:rPr>
            </a:br>
            <a:r>
              <a:rPr lang="zh-TW" altLang="en-US" sz="3200" dirty="0" smtClean="0">
                <a:solidFill>
                  <a:schemeClr val="bg1"/>
                </a:solidFill>
                <a:effectLst/>
              </a:rPr>
              <a:t>疾病管制署，</a:t>
            </a:r>
            <a:r>
              <a:rPr lang="en-US" altLang="zh-TW" sz="3200" dirty="0" smtClean="0">
                <a:solidFill>
                  <a:schemeClr val="bg1"/>
                </a:solidFill>
                <a:effectLst/>
              </a:rPr>
              <a:t>2014</a:t>
            </a:r>
            <a:endParaRPr lang="en-US" altLang="zh-TW" sz="2800" dirty="0">
              <a:solidFill>
                <a:schemeClr val="bg1"/>
              </a:solidFill>
              <a:effectLst/>
            </a:endParaRPr>
          </a:p>
        </p:txBody>
      </p:sp>
      <p:sp>
        <p:nvSpPr>
          <p:cNvPr id="278531" name="Rectangle 3"/>
          <p:cNvSpPr>
            <a:spLocks noGrp="1" noChangeArrowheads="1"/>
          </p:cNvSpPr>
          <p:nvPr>
            <p:ph type="body" idx="1"/>
          </p:nvPr>
        </p:nvSpPr>
        <p:spPr>
          <a:xfrm>
            <a:off x="467544" y="1446789"/>
            <a:ext cx="8568952" cy="5040561"/>
          </a:xfrm>
          <a:noFill/>
          <a:ln/>
        </p:spPr>
        <p:txBody>
          <a:bodyPr/>
          <a:lstStyle/>
          <a:p>
            <a:pPr>
              <a:lnSpc>
                <a:spcPct val="105000"/>
              </a:lnSpc>
              <a:spcBef>
                <a:spcPct val="0"/>
              </a:spcBef>
            </a:pPr>
            <a:r>
              <a:rPr lang="zh-TW" altLang="en-US" sz="2600" b="1" dirty="0" smtClean="0">
                <a:effectLst/>
              </a:rPr>
              <a:t>禁忌</a:t>
            </a:r>
            <a:endParaRPr lang="en-US" altLang="zh-TW" sz="2600" b="1" dirty="0" smtClean="0">
              <a:effectLst/>
            </a:endParaRPr>
          </a:p>
          <a:p>
            <a:pPr lvl="1">
              <a:lnSpc>
                <a:spcPct val="105000"/>
              </a:lnSpc>
              <a:spcBef>
                <a:spcPct val="0"/>
              </a:spcBef>
            </a:pPr>
            <a:r>
              <a:rPr lang="zh-TW" altLang="en-US" sz="2600" dirty="0">
                <a:effectLst/>
              </a:rPr>
              <a:t>先前接種本疫苗或對本疫苗任何成分曾發生</a:t>
            </a:r>
            <a:r>
              <a:rPr lang="zh-TW" altLang="en-US" sz="2600" dirty="0" smtClean="0">
                <a:effectLst/>
              </a:rPr>
              <a:t>嚴重</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effectLst/>
              </a:rPr>
              <a:t>過敏</a:t>
            </a:r>
            <a:r>
              <a:rPr lang="zh-TW" altLang="en-US" sz="2600" dirty="0">
                <a:effectLst/>
              </a:rPr>
              <a:t>反應者。</a:t>
            </a:r>
          </a:p>
          <a:p>
            <a:pPr lvl="1" hangingPunct="1">
              <a:lnSpc>
                <a:spcPct val="105000"/>
              </a:lnSpc>
              <a:spcBef>
                <a:spcPct val="0"/>
              </a:spcBef>
            </a:pPr>
            <a:r>
              <a:rPr lang="zh-TW" altLang="en-US" sz="2600" dirty="0" smtClean="0">
                <a:effectLst/>
              </a:rPr>
              <a:t>已</a:t>
            </a:r>
            <a:r>
              <a:rPr lang="zh-TW" altLang="en-US" sz="2600" dirty="0">
                <a:effectLst/>
              </a:rPr>
              <a:t>知對「</a:t>
            </a:r>
            <a:r>
              <a:rPr lang="zh-TW" altLang="en-US" sz="2600" b="1" dirty="0">
                <a:solidFill>
                  <a:srgbClr val="FFFF00"/>
                </a:solidFill>
                <a:effectLst/>
              </a:rPr>
              <a:t>蛋</a:t>
            </a:r>
            <a:r>
              <a:rPr lang="zh-TW" altLang="en-US" sz="2600" dirty="0">
                <a:effectLst/>
              </a:rPr>
              <a:t>」之蛋白質有嚴重過敏者，不予接種</a:t>
            </a:r>
            <a:r>
              <a:rPr lang="zh-TW" altLang="en-US" sz="2600" dirty="0" smtClean="0">
                <a:effectLst/>
              </a:rPr>
              <a:t>。</a:t>
            </a:r>
            <a:endParaRPr lang="en-US" altLang="zh-TW" sz="2600" dirty="0" smtClean="0">
              <a:effectLst/>
            </a:endParaRPr>
          </a:p>
          <a:p>
            <a:pPr>
              <a:lnSpc>
                <a:spcPct val="105000"/>
              </a:lnSpc>
              <a:spcBef>
                <a:spcPct val="0"/>
              </a:spcBef>
            </a:pPr>
            <a:r>
              <a:rPr lang="zh-TW" altLang="en-US" sz="2600" b="1" dirty="0">
                <a:effectLst/>
              </a:rPr>
              <a:t>注意事項</a:t>
            </a:r>
            <a:endParaRPr lang="en-US" altLang="zh-TW" sz="2600" b="1" dirty="0">
              <a:effectLst/>
            </a:endParaRPr>
          </a:p>
          <a:p>
            <a:pPr lvl="1">
              <a:lnSpc>
                <a:spcPct val="105000"/>
              </a:lnSpc>
              <a:spcBef>
                <a:spcPct val="0"/>
              </a:spcBef>
            </a:pPr>
            <a:r>
              <a:rPr lang="zh-TW" altLang="en-US" sz="2600" dirty="0">
                <a:effectLst/>
              </a:rPr>
              <a:t>發燒或正患有急性中重度疾病者，宜待病情</a:t>
            </a:r>
            <a:r>
              <a:rPr lang="zh-TW" altLang="en-US" sz="2600" dirty="0" smtClean="0">
                <a:effectLst/>
              </a:rPr>
              <a:t>穩定</a:t>
            </a:r>
            <a:r>
              <a:rPr lang="en-US" altLang="zh-TW" sz="2600" dirty="0" smtClean="0">
                <a:solidFill>
                  <a:srgbClr val="FF00FF"/>
                </a:solidFill>
                <a:effectLst/>
              </a:rPr>
              <a:t/>
            </a:r>
            <a:br>
              <a:rPr lang="en-US" altLang="zh-TW" sz="2600" dirty="0" smtClean="0">
                <a:solidFill>
                  <a:srgbClr val="FF00FF"/>
                </a:solidFill>
                <a:effectLst/>
              </a:rPr>
            </a:br>
            <a:r>
              <a:rPr lang="zh-TW" altLang="en-US" sz="2600" dirty="0" smtClean="0">
                <a:effectLst/>
              </a:rPr>
              <a:t>後</a:t>
            </a:r>
            <a:r>
              <a:rPr lang="zh-TW" altLang="en-US" sz="2600" dirty="0">
                <a:effectLst/>
              </a:rPr>
              <a:t>再接種。</a:t>
            </a:r>
          </a:p>
          <a:p>
            <a:pPr lvl="1">
              <a:lnSpc>
                <a:spcPct val="105000"/>
              </a:lnSpc>
              <a:spcBef>
                <a:spcPct val="0"/>
              </a:spcBef>
            </a:pPr>
            <a:r>
              <a:rPr lang="zh-TW" altLang="en-US" sz="2600" dirty="0" smtClean="0">
                <a:effectLst/>
              </a:rPr>
              <a:t>出生</a:t>
            </a:r>
            <a:r>
              <a:rPr lang="zh-TW" altLang="en-US" sz="2600" b="1" dirty="0">
                <a:solidFill>
                  <a:srgbClr val="FFFF00"/>
                </a:solidFill>
                <a:effectLst/>
              </a:rPr>
              <a:t>未滿</a:t>
            </a:r>
            <a:r>
              <a:rPr lang="en-US" altLang="zh-TW" sz="2600" b="1" dirty="0">
                <a:solidFill>
                  <a:srgbClr val="FFFF00"/>
                </a:solidFill>
                <a:effectLst/>
              </a:rPr>
              <a:t>6</a:t>
            </a:r>
            <a:r>
              <a:rPr lang="zh-TW" altLang="en-US" sz="2600" b="1" dirty="0">
                <a:solidFill>
                  <a:srgbClr val="FFFF00"/>
                </a:solidFill>
                <a:effectLst/>
              </a:rPr>
              <a:t>個月</a:t>
            </a:r>
            <a:r>
              <a:rPr lang="zh-TW" altLang="en-US" sz="2600" dirty="0">
                <a:effectLst/>
              </a:rPr>
              <a:t>。</a:t>
            </a:r>
          </a:p>
          <a:p>
            <a:pPr lvl="1">
              <a:lnSpc>
                <a:spcPct val="105000"/>
              </a:lnSpc>
              <a:spcBef>
                <a:spcPct val="0"/>
              </a:spcBef>
            </a:pPr>
            <a:r>
              <a:rPr lang="zh-TW" altLang="en-US" sz="2600" dirty="0" smtClean="0">
                <a:effectLst/>
              </a:rPr>
              <a:t>先前</a:t>
            </a:r>
            <a:r>
              <a:rPr lang="zh-TW" altLang="en-US" sz="2600" dirty="0">
                <a:effectLst/>
              </a:rPr>
              <a:t>接種本</a:t>
            </a:r>
            <a:r>
              <a:rPr lang="zh-TW" altLang="en-US" sz="2600" dirty="0" smtClean="0">
                <a:effectLst/>
              </a:rPr>
              <a:t>疫苗</a:t>
            </a:r>
            <a:r>
              <a:rPr lang="en-US" altLang="zh-TW" sz="2600" b="1" dirty="0" smtClean="0">
                <a:solidFill>
                  <a:srgbClr val="FFFF00"/>
                </a:solidFill>
                <a:effectLst/>
              </a:rPr>
              <a:t>6</a:t>
            </a:r>
            <a:r>
              <a:rPr lang="zh-TW" altLang="en-US" sz="2600" b="1" dirty="0" smtClean="0">
                <a:solidFill>
                  <a:srgbClr val="FFFF00"/>
                </a:solidFill>
                <a:effectLst/>
              </a:rPr>
              <a:t>週</a:t>
            </a:r>
            <a:r>
              <a:rPr lang="zh-TW" altLang="en-US" sz="2600" b="1" dirty="0">
                <a:solidFill>
                  <a:srgbClr val="FFFF00"/>
                </a:solidFill>
                <a:effectLst/>
              </a:rPr>
              <a:t>內曾發生</a:t>
            </a:r>
            <a:r>
              <a:rPr lang="en-US" altLang="zh-TW" sz="2600" b="1" dirty="0">
                <a:solidFill>
                  <a:srgbClr val="FFFF00"/>
                </a:solidFill>
                <a:effectLst/>
              </a:rPr>
              <a:t>GBS</a:t>
            </a:r>
            <a:r>
              <a:rPr lang="zh-TW" altLang="en-US" sz="2600" dirty="0">
                <a:effectLst/>
              </a:rPr>
              <a:t>者</a:t>
            </a:r>
            <a:r>
              <a:rPr lang="zh-TW" altLang="en-US" sz="2600" dirty="0" smtClean="0">
                <a:effectLst/>
              </a:rPr>
              <a:t>。</a:t>
            </a:r>
            <a:endParaRPr lang="zh-TW" altLang="en-US" sz="2600" dirty="0">
              <a:effectLst/>
            </a:endParaRPr>
          </a:p>
          <a:p>
            <a:pPr lvl="1">
              <a:lnSpc>
                <a:spcPct val="105000"/>
              </a:lnSpc>
              <a:spcBef>
                <a:spcPct val="0"/>
              </a:spcBef>
            </a:pPr>
            <a:r>
              <a:rPr lang="zh-TW" altLang="en-US" sz="2600" dirty="0" smtClean="0">
                <a:effectLst/>
              </a:rPr>
              <a:t>其他</a:t>
            </a:r>
            <a:r>
              <a:rPr lang="zh-TW" altLang="en-US" sz="2600" dirty="0">
                <a:effectLst/>
              </a:rPr>
              <a:t>經醫師評估不適合接種者。</a:t>
            </a:r>
            <a:endParaRPr lang="en-US" altLang="zh-TW" sz="2600" dirty="0">
              <a:solidFill>
                <a:schemeClr val="bg1"/>
              </a:solidFill>
              <a:effectLst/>
            </a:endParaRPr>
          </a:p>
        </p:txBody>
      </p:sp>
      <p:sp>
        <p:nvSpPr>
          <p:cNvPr id="278532" name="Rectangle 4"/>
          <p:cNvSpPr>
            <a:spLocks noChangeArrowheads="1"/>
          </p:cNvSpPr>
          <p:nvPr/>
        </p:nvSpPr>
        <p:spPr bwMode="auto">
          <a:xfrm>
            <a:off x="971550" y="6491288"/>
            <a:ext cx="7016664" cy="2616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100" b="0" dirty="0">
                <a:solidFill>
                  <a:srgbClr val="66FF33"/>
                </a:solidFill>
                <a:latin typeface="Times New Roman" panose="02020603050405020304" pitchFamily="18" charset="0"/>
                <a:ea typeface="標楷體" panose="03000509000000000000" pitchFamily="65" charset="-120"/>
                <a:hlinkClick r:id="rId4"/>
              </a:rPr>
              <a:t>http://</a:t>
            </a:r>
            <a:r>
              <a:rPr kumimoji="0" lang="en-US" altLang="zh-TW" sz="1100" b="0" dirty="0" smtClean="0">
                <a:solidFill>
                  <a:srgbClr val="66FF33"/>
                </a:solidFill>
                <a:latin typeface="Times New Roman" panose="02020603050405020304" pitchFamily="18" charset="0"/>
                <a:ea typeface="標楷體" panose="03000509000000000000" pitchFamily="65" charset="-120"/>
                <a:hlinkClick r:id="rId4"/>
              </a:rPr>
              <a:t>www.cdc.gov.tw/page.aspx?treeid=D78DE698C2E70A89&amp;nowtreeid=035002D5848EF51F</a:t>
            </a:r>
            <a:r>
              <a:rPr kumimoji="0" lang="en-US" altLang="zh-TW" sz="1100" b="0" dirty="0" smtClean="0">
                <a:solidFill>
                  <a:srgbClr val="66FF33"/>
                </a:solidFill>
                <a:latin typeface="Times New Roman" panose="02020603050405020304" pitchFamily="18" charset="0"/>
                <a:ea typeface="標楷體" panose="03000509000000000000" pitchFamily="65" charset="-120"/>
              </a:rPr>
              <a:t>, access June 10, 2014</a:t>
            </a:r>
            <a:endParaRPr kumimoji="0" lang="en-US" altLang="zh-TW" sz="1100" b="0" dirty="0">
              <a:solidFill>
                <a:srgbClr val="66FF33"/>
              </a:solidFill>
              <a:latin typeface="Times New Roman" panose="02020603050405020304" pitchFamily="18" charset="0"/>
              <a:ea typeface="標楷體" panose="03000509000000000000" pitchFamily="65" charset="-120"/>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941693375"/>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a:xfrm>
            <a:off x="482464" y="259508"/>
            <a:ext cx="8229600" cy="838200"/>
          </a:xfrm>
        </p:spPr>
        <p:txBody>
          <a:bodyPr/>
          <a:lstStyle/>
          <a:p>
            <a:pPr>
              <a:defRPr/>
            </a:pPr>
            <a:r>
              <a:rPr lang="en-US" altLang="zh-TW" sz="3600" dirty="0" smtClean="0">
                <a:effectLst/>
              </a:rPr>
              <a:t>65</a:t>
            </a:r>
            <a:r>
              <a:rPr lang="zh-TW" altLang="en-US" sz="3600" dirty="0" smtClean="0">
                <a:effectLst/>
              </a:rPr>
              <a:t>歲以上的流感疫苗保護力快速下降</a:t>
            </a:r>
            <a:r>
              <a:rPr lang="en-US" altLang="zh-TW" sz="3600" dirty="0" smtClean="0">
                <a:solidFill>
                  <a:srgbClr val="FF00FF"/>
                </a:solidFill>
                <a:effectLst/>
              </a:rPr>
              <a:t/>
            </a:r>
            <a:br>
              <a:rPr lang="en-US" altLang="zh-TW" sz="3600" dirty="0" smtClean="0">
                <a:solidFill>
                  <a:srgbClr val="FF00FF"/>
                </a:solidFill>
                <a:effectLst/>
              </a:rPr>
            </a:br>
            <a:r>
              <a:rPr lang="zh-TW" altLang="en-US" sz="3200" dirty="0">
                <a:solidFill>
                  <a:srgbClr val="FFFFFF"/>
                </a:solidFill>
                <a:effectLst/>
              </a:rPr>
              <a:t>所有年齡，西班牙</a:t>
            </a:r>
            <a:r>
              <a:rPr lang="zh-TW" altLang="en-US" sz="3200" dirty="0" smtClean="0">
                <a:solidFill>
                  <a:srgbClr val="FFFFFF"/>
                </a:solidFill>
                <a:effectLst/>
              </a:rPr>
              <a:t>，</a:t>
            </a:r>
            <a:r>
              <a:rPr lang="en-US" altLang="zh-TW" sz="3200" dirty="0" smtClean="0">
                <a:solidFill>
                  <a:srgbClr val="FFFFFF"/>
                </a:solidFill>
                <a:effectLst/>
              </a:rPr>
              <a:t>2011-2012</a:t>
            </a:r>
            <a:endParaRPr lang="zh-TW" altLang="en-US" sz="3200" dirty="0" smtClean="0">
              <a:solidFill>
                <a:srgbClr val="FFFFFF"/>
              </a:solidFill>
              <a:effectLst/>
            </a:endParaRPr>
          </a:p>
        </p:txBody>
      </p:sp>
      <p:sp>
        <p:nvSpPr>
          <p:cNvPr id="2" name="矩形 1"/>
          <p:cNvSpPr/>
          <p:nvPr/>
        </p:nvSpPr>
        <p:spPr>
          <a:xfrm>
            <a:off x="1043608" y="6454775"/>
            <a:ext cx="4572000" cy="307777"/>
          </a:xfrm>
          <a:prstGeom prst="rect">
            <a:avLst/>
          </a:prstGeom>
        </p:spPr>
        <p:txBody>
          <a:bodyPr>
            <a:spAutoFit/>
          </a:bodyPr>
          <a:lstStyle/>
          <a:p>
            <a:r>
              <a:rPr lang="en-US" altLang="zh-TW" sz="1400" b="0" dirty="0" err="1">
                <a:solidFill>
                  <a:srgbClr val="7FFF00"/>
                </a:solidFill>
                <a:latin typeface="Times New Roman" panose="02020603050405020304" pitchFamily="18" charset="0"/>
                <a:cs typeface="Times New Roman" panose="02020603050405020304" pitchFamily="18" charset="0"/>
              </a:rPr>
              <a:t>Castilla</a:t>
            </a:r>
            <a:r>
              <a:rPr lang="en-US" altLang="zh-TW" sz="1400" b="0" dirty="0">
                <a:solidFill>
                  <a:srgbClr val="7FFF00"/>
                </a:solidFill>
                <a:latin typeface="Times New Roman" panose="02020603050405020304" pitchFamily="18" charset="0"/>
                <a:cs typeface="Times New Roman" panose="02020603050405020304" pitchFamily="18" charset="0"/>
              </a:rPr>
              <a:t> J. Euro </a:t>
            </a:r>
            <a:r>
              <a:rPr lang="en-US" altLang="zh-TW" sz="1400" b="0" dirty="0" err="1">
                <a:solidFill>
                  <a:srgbClr val="7FFF00"/>
                </a:solidFill>
                <a:latin typeface="Times New Roman" panose="02020603050405020304" pitchFamily="18" charset="0"/>
                <a:cs typeface="Times New Roman" panose="02020603050405020304" pitchFamily="18" charset="0"/>
              </a:rPr>
              <a:t>Surveill</a:t>
            </a:r>
            <a:r>
              <a:rPr lang="en-US" altLang="zh-TW" sz="1400" b="0" dirty="0">
                <a:solidFill>
                  <a:srgbClr val="7FFF00"/>
                </a:solidFill>
                <a:latin typeface="Times New Roman" panose="02020603050405020304" pitchFamily="18" charset="0"/>
                <a:cs typeface="Times New Roman" panose="02020603050405020304" pitchFamily="18" charset="0"/>
              </a:rPr>
              <a:t> 2013;18(5</a:t>
            </a:r>
            <a:r>
              <a:rPr lang="en-US" altLang="zh-TW" sz="1400" b="0" dirty="0" smtClean="0">
                <a:solidFill>
                  <a:srgbClr val="7FFF00"/>
                </a:solidFill>
                <a:latin typeface="Times New Roman" panose="02020603050405020304" pitchFamily="18" charset="0"/>
                <a:cs typeface="Times New Roman" panose="02020603050405020304" pitchFamily="18" charset="0"/>
              </a:rPr>
              <a:t>).</a:t>
            </a:r>
            <a:endParaRPr lang="zh-TW" altLang="en-US" sz="1400" b="0" dirty="0">
              <a:latin typeface="Times New Roman" panose="02020603050405020304" pitchFamily="18" charset="0"/>
              <a:cs typeface="Times New Roman" panose="02020603050405020304" pitchFamily="18" charset="0"/>
            </a:endParaRPr>
          </a:p>
        </p:txBody>
      </p:sp>
      <p:graphicFrame>
        <p:nvGraphicFramePr>
          <p:cNvPr id="6" name="圖表 5"/>
          <p:cNvGraphicFramePr/>
          <p:nvPr>
            <p:extLst>
              <p:ext uri="{D42A27DB-BD31-4B8C-83A1-F6EECF244321}">
                <p14:modId xmlns:p14="http://schemas.microsoft.com/office/powerpoint/2010/main" xmlns="" val="1431048625"/>
              </p:ext>
            </p:extLst>
          </p:nvPr>
        </p:nvGraphicFramePr>
        <p:xfrm>
          <a:off x="482465" y="1268761"/>
          <a:ext cx="7636040" cy="4942954"/>
        </p:xfrm>
        <a:graphic>
          <a:graphicData uri="http://schemas.openxmlformats.org/drawingml/2006/chart">
            <c:chart xmlns:c="http://schemas.openxmlformats.org/drawingml/2006/chart" xmlns:r="http://schemas.openxmlformats.org/officeDocument/2006/relationships" r:id="rId4"/>
          </a:graphicData>
        </a:graphic>
      </p:graphicFrame>
      <p:sp>
        <p:nvSpPr>
          <p:cNvPr id="7" name="文字方塊 6"/>
          <p:cNvSpPr txBox="1"/>
          <p:nvPr/>
        </p:nvSpPr>
        <p:spPr>
          <a:xfrm rot="16200000">
            <a:off x="-603378" y="3238093"/>
            <a:ext cx="2694905" cy="523220"/>
          </a:xfrm>
          <a:prstGeom prst="rect">
            <a:avLst/>
          </a:prstGeom>
          <a:noFill/>
        </p:spPr>
        <p:txBody>
          <a:bodyPr wrap="none" rtlCol="0">
            <a:spAutoFit/>
          </a:bodyPr>
          <a:lstStyle/>
          <a:p>
            <a:r>
              <a:rPr lang="en-US" altLang="zh-TW" sz="2800" b="0" dirty="0" smtClean="0">
                <a:solidFill>
                  <a:schemeClr val="bg1"/>
                </a:solidFill>
                <a:latin typeface="+mn-lt"/>
                <a:ea typeface="標楷體" panose="03000509000000000000" pitchFamily="65" charset="-120"/>
              </a:rPr>
              <a:t>% effectiveness</a:t>
            </a:r>
            <a:endParaRPr lang="zh-TW" altLang="en-US" sz="2800" b="0" dirty="0">
              <a:solidFill>
                <a:schemeClr val="bg1"/>
              </a:solidFill>
              <a:latin typeface="+mn-lt"/>
              <a:ea typeface="標楷體" panose="03000509000000000000" pitchFamily="65" charset="-120"/>
              <a:cs typeface="Arial" panose="020B0604020202020204" pitchFamily="34" charset="0"/>
            </a:endParaRPr>
          </a:p>
        </p:txBody>
      </p:sp>
      <p:sp>
        <p:nvSpPr>
          <p:cNvPr id="11" name="矩形 10"/>
          <p:cNvSpPr/>
          <p:nvPr/>
        </p:nvSpPr>
        <p:spPr>
          <a:xfrm>
            <a:off x="5148064" y="4221088"/>
            <a:ext cx="1088760" cy="461665"/>
          </a:xfrm>
          <a:prstGeom prst="rect">
            <a:avLst/>
          </a:prstGeom>
        </p:spPr>
        <p:txBody>
          <a:bodyPr wrap="none">
            <a:spAutoFit/>
          </a:bodyPr>
          <a:lstStyle/>
          <a:p>
            <a:r>
              <a:rPr lang="en-US" altLang="zh-TW" kern="100" dirty="0">
                <a:solidFill>
                  <a:srgbClr val="FF0000"/>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 65</a:t>
            </a:r>
            <a:r>
              <a:rPr lang="zh-TW" altLang="zh-TW" kern="100" dirty="0">
                <a:solidFill>
                  <a:srgbClr val="FF0000"/>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cs typeface="Times New Roman" panose="02020603050405020304" pitchFamily="18" charset="0"/>
              </a:rPr>
              <a:t>歲</a:t>
            </a:r>
            <a:endParaRPr lang="zh-TW" altLang="en-US" dirty="0">
              <a:solidFill>
                <a:srgbClr val="FF0000"/>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endParaRPr>
          </a:p>
        </p:txBody>
      </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8853255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lstStyle/>
          <a:p>
            <a:r>
              <a:rPr lang="zh-TW" altLang="en-US" dirty="0">
                <a:effectLst/>
              </a:rPr>
              <a:t>流感疫苗免費接種對象 </a:t>
            </a:r>
            <a:r>
              <a:rPr lang="en-US" altLang="zh-TW" dirty="0" smtClean="0">
                <a:effectLst/>
              </a:rPr>
              <a:t>2015</a:t>
            </a:r>
            <a:endParaRPr lang="en-US" altLang="zh-TW" dirty="0">
              <a:effectLst/>
            </a:endParaRPr>
          </a:p>
        </p:txBody>
      </p:sp>
      <p:sp>
        <p:nvSpPr>
          <p:cNvPr id="303107" name="Rectangle 3"/>
          <p:cNvSpPr>
            <a:spLocks noGrp="1" noChangeArrowheads="1"/>
          </p:cNvSpPr>
          <p:nvPr>
            <p:ph type="body" idx="1"/>
          </p:nvPr>
        </p:nvSpPr>
        <p:spPr>
          <a:xfrm>
            <a:off x="533400" y="1412776"/>
            <a:ext cx="8088313" cy="5040559"/>
          </a:xfrm>
        </p:spPr>
        <p:txBody>
          <a:bodyPr/>
          <a:lstStyle/>
          <a:p>
            <a:pPr>
              <a:lnSpc>
                <a:spcPct val="110000"/>
              </a:lnSpc>
              <a:spcBef>
                <a:spcPct val="10000"/>
              </a:spcBef>
            </a:pPr>
            <a:r>
              <a:rPr lang="en-US" altLang="zh-TW" sz="3600" dirty="0" smtClean="0">
                <a:solidFill>
                  <a:schemeClr val="bg1"/>
                </a:solidFill>
                <a:effectLst/>
              </a:rPr>
              <a:t>65</a:t>
            </a:r>
            <a:r>
              <a:rPr lang="zh-TW" altLang="en-US" sz="3600" dirty="0">
                <a:solidFill>
                  <a:schemeClr val="bg1"/>
                </a:solidFill>
                <a:effectLst/>
              </a:rPr>
              <a:t>歲以上老人、機構對象、重大傷病及罕見疾病</a:t>
            </a:r>
            <a:r>
              <a:rPr lang="zh-TW" altLang="en-US" sz="3600" dirty="0" smtClean="0">
                <a:solidFill>
                  <a:schemeClr val="bg1"/>
                </a:solidFill>
                <a:effectLst/>
              </a:rPr>
              <a:t>患。</a:t>
            </a:r>
            <a:endParaRPr lang="zh-TW" altLang="en-US" sz="3600" dirty="0">
              <a:solidFill>
                <a:schemeClr val="bg1"/>
              </a:solidFill>
              <a:effectLst/>
            </a:endParaRPr>
          </a:p>
          <a:p>
            <a:pPr>
              <a:lnSpc>
                <a:spcPct val="110000"/>
              </a:lnSpc>
              <a:spcBef>
                <a:spcPct val="10000"/>
              </a:spcBef>
            </a:pPr>
            <a:r>
              <a:rPr lang="en-US" altLang="zh-TW" sz="3600" dirty="0" smtClean="0">
                <a:solidFill>
                  <a:schemeClr val="bg1"/>
                </a:solidFill>
                <a:effectLst/>
              </a:rPr>
              <a:t>6</a:t>
            </a:r>
            <a:r>
              <a:rPr lang="zh-TW" altLang="en-US" sz="3600" dirty="0">
                <a:solidFill>
                  <a:schemeClr val="bg1"/>
                </a:solidFill>
                <a:effectLst/>
              </a:rPr>
              <a:t>個月以上至國小</a:t>
            </a:r>
            <a:r>
              <a:rPr lang="en-US" altLang="zh-TW" sz="3600" dirty="0">
                <a:solidFill>
                  <a:schemeClr val="bg1"/>
                </a:solidFill>
                <a:effectLst/>
              </a:rPr>
              <a:t>6</a:t>
            </a:r>
            <a:r>
              <a:rPr lang="zh-TW" altLang="en-US" sz="3600" dirty="0">
                <a:solidFill>
                  <a:schemeClr val="bg1"/>
                </a:solidFill>
                <a:effectLst/>
              </a:rPr>
              <a:t>年級</a:t>
            </a:r>
            <a:r>
              <a:rPr lang="zh-TW" altLang="en-US" sz="3600" dirty="0" smtClean="0">
                <a:solidFill>
                  <a:schemeClr val="bg1"/>
                </a:solidFill>
                <a:effectLst/>
              </a:rPr>
              <a:t>兒童</a:t>
            </a:r>
            <a:endParaRPr lang="zh-TW" altLang="en-US" sz="3600" dirty="0">
              <a:solidFill>
                <a:schemeClr val="bg1"/>
              </a:solidFill>
              <a:effectLst/>
            </a:endParaRPr>
          </a:p>
          <a:p>
            <a:pPr>
              <a:lnSpc>
                <a:spcPct val="110000"/>
              </a:lnSpc>
              <a:spcBef>
                <a:spcPct val="10000"/>
              </a:spcBef>
            </a:pPr>
            <a:r>
              <a:rPr lang="zh-TW" altLang="en-US" sz="3600" dirty="0" smtClean="0">
                <a:solidFill>
                  <a:schemeClr val="bg1"/>
                </a:solidFill>
                <a:effectLst/>
              </a:rPr>
              <a:t>醫</a:t>
            </a:r>
            <a:r>
              <a:rPr lang="zh-TW" altLang="en-US" sz="3600" dirty="0">
                <a:solidFill>
                  <a:schemeClr val="bg1"/>
                </a:solidFill>
                <a:effectLst/>
              </a:rPr>
              <a:t>事防疫</a:t>
            </a:r>
            <a:r>
              <a:rPr lang="zh-TW" altLang="en-US" sz="3600" dirty="0" smtClean="0">
                <a:solidFill>
                  <a:schemeClr val="bg1"/>
                </a:solidFill>
                <a:effectLst/>
              </a:rPr>
              <a:t>人員</a:t>
            </a:r>
            <a:endParaRPr lang="zh-TW" altLang="en-US" sz="3600" dirty="0">
              <a:solidFill>
                <a:schemeClr val="bg1"/>
              </a:solidFill>
              <a:effectLst/>
            </a:endParaRPr>
          </a:p>
          <a:p>
            <a:pPr>
              <a:lnSpc>
                <a:spcPct val="110000"/>
              </a:lnSpc>
              <a:spcBef>
                <a:spcPct val="10000"/>
              </a:spcBef>
            </a:pPr>
            <a:r>
              <a:rPr lang="zh-TW" altLang="en-US" sz="3600" dirty="0" smtClean="0">
                <a:solidFill>
                  <a:schemeClr val="bg1"/>
                </a:solidFill>
                <a:effectLst/>
              </a:rPr>
              <a:t>禽</a:t>
            </a:r>
            <a:r>
              <a:rPr lang="zh-TW" altLang="en-US" sz="3600" dirty="0">
                <a:solidFill>
                  <a:schemeClr val="bg1"/>
                </a:solidFill>
                <a:effectLst/>
              </a:rPr>
              <a:t>畜養殖等相關行業及動物防疫</a:t>
            </a:r>
            <a:r>
              <a:rPr lang="zh-TW" altLang="en-US" sz="3600" dirty="0" smtClean="0">
                <a:solidFill>
                  <a:schemeClr val="bg1"/>
                </a:solidFill>
                <a:effectLst/>
              </a:rPr>
              <a:t>人員</a:t>
            </a:r>
            <a:endParaRPr lang="zh-TW" altLang="en-US" sz="3600" dirty="0">
              <a:solidFill>
                <a:schemeClr val="bg1"/>
              </a:solidFill>
              <a:effectLst/>
            </a:endParaRPr>
          </a:p>
          <a:p>
            <a:pPr>
              <a:lnSpc>
                <a:spcPct val="110000"/>
              </a:lnSpc>
              <a:spcBef>
                <a:spcPct val="10000"/>
              </a:spcBef>
            </a:pPr>
            <a:r>
              <a:rPr lang="en-US" altLang="zh-TW" sz="3600" dirty="0" smtClean="0">
                <a:solidFill>
                  <a:schemeClr val="bg1"/>
                </a:solidFill>
                <a:effectLst/>
              </a:rPr>
              <a:t>50-64</a:t>
            </a:r>
            <a:r>
              <a:rPr lang="zh-TW" altLang="en-US" sz="3600" dirty="0">
                <a:solidFill>
                  <a:schemeClr val="bg1"/>
                </a:solidFill>
                <a:effectLst/>
              </a:rPr>
              <a:t>歲具高風險慢性</a:t>
            </a:r>
            <a:r>
              <a:rPr lang="zh-TW" altLang="en-US" sz="3600" dirty="0" smtClean="0">
                <a:solidFill>
                  <a:schemeClr val="bg1"/>
                </a:solidFill>
                <a:effectLst/>
              </a:rPr>
              <a:t>病患</a:t>
            </a:r>
            <a:endParaRPr lang="zh-TW" altLang="en-US" sz="3600" dirty="0">
              <a:solidFill>
                <a:schemeClr val="bg1"/>
              </a:solidFill>
              <a:effectLst/>
            </a:endParaRPr>
          </a:p>
          <a:p>
            <a:pPr>
              <a:lnSpc>
                <a:spcPct val="110000"/>
              </a:lnSpc>
              <a:spcBef>
                <a:spcPct val="10000"/>
              </a:spcBef>
            </a:pPr>
            <a:r>
              <a:rPr lang="zh-TW" altLang="en-US" sz="3600" dirty="0" smtClean="0">
                <a:solidFill>
                  <a:schemeClr val="bg1"/>
                </a:solidFill>
                <a:effectLst/>
              </a:rPr>
              <a:t>孕婦</a:t>
            </a:r>
            <a:endParaRPr lang="zh-TW" altLang="en-US" sz="3600" dirty="0">
              <a:solidFill>
                <a:schemeClr val="bg1"/>
              </a:solidFill>
              <a:effectLst/>
            </a:endParaRP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4752430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r>
              <a:rPr lang="zh-TW" altLang="en-US" dirty="0">
                <a:effectLst/>
              </a:rPr>
              <a:t>流感疫苗建議接種對象 </a:t>
            </a:r>
            <a:r>
              <a:rPr lang="en-US" altLang="zh-TW" dirty="0">
                <a:effectLst/>
              </a:rPr>
              <a:t>2011</a:t>
            </a:r>
          </a:p>
        </p:txBody>
      </p:sp>
      <p:sp>
        <p:nvSpPr>
          <p:cNvPr id="165891" name="Rectangle 3"/>
          <p:cNvSpPr>
            <a:spLocks noGrp="1" noChangeArrowheads="1"/>
          </p:cNvSpPr>
          <p:nvPr>
            <p:ph type="body" idx="1"/>
          </p:nvPr>
        </p:nvSpPr>
        <p:spPr>
          <a:xfrm>
            <a:off x="539750" y="1125538"/>
            <a:ext cx="8081963" cy="5245100"/>
          </a:xfrm>
        </p:spPr>
        <p:txBody>
          <a:bodyPr/>
          <a:lstStyle/>
          <a:p>
            <a:pPr>
              <a:lnSpc>
                <a:spcPct val="105000"/>
              </a:lnSpc>
              <a:spcBef>
                <a:spcPct val="5000"/>
              </a:spcBef>
            </a:pPr>
            <a:r>
              <a:rPr lang="en-US" altLang="zh-TW" sz="2600" dirty="0">
                <a:solidFill>
                  <a:schemeClr val="bg1"/>
                </a:solidFill>
                <a:effectLst/>
              </a:rPr>
              <a:t>6</a:t>
            </a:r>
            <a:r>
              <a:rPr lang="zh-TW" altLang="en-US" sz="2600" dirty="0">
                <a:solidFill>
                  <a:schemeClr val="bg1"/>
                </a:solidFill>
                <a:effectLst/>
              </a:rPr>
              <a:t>個月至</a:t>
            </a:r>
            <a:r>
              <a:rPr lang="en-US" altLang="zh-TW" sz="2600" b="1" dirty="0">
                <a:effectLst/>
              </a:rPr>
              <a:t>18</a:t>
            </a:r>
            <a:r>
              <a:rPr lang="zh-TW" altLang="en-US" sz="2600" b="1" dirty="0">
                <a:effectLst/>
              </a:rPr>
              <a:t>歲</a:t>
            </a:r>
            <a:r>
              <a:rPr lang="zh-TW" altLang="en-US" sz="2600" dirty="0">
                <a:solidFill>
                  <a:schemeClr val="bg1"/>
                </a:solidFill>
                <a:effectLst/>
              </a:rPr>
              <a:t>兒童者，尤其未滿</a:t>
            </a:r>
            <a:r>
              <a:rPr lang="en-US" altLang="zh-TW" sz="2600" dirty="0">
                <a:solidFill>
                  <a:schemeClr val="bg1"/>
                </a:solidFill>
                <a:effectLst/>
              </a:rPr>
              <a:t>5</a:t>
            </a:r>
            <a:r>
              <a:rPr lang="zh-TW" altLang="en-US" sz="2600" dirty="0">
                <a:solidFill>
                  <a:schemeClr val="bg1"/>
                </a:solidFill>
                <a:effectLst/>
              </a:rPr>
              <a:t>歲</a:t>
            </a:r>
            <a:r>
              <a:rPr lang="zh-TW" altLang="en-US" sz="2600" dirty="0" smtClean="0">
                <a:solidFill>
                  <a:schemeClr val="bg1"/>
                </a:solidFill>
                <a:effectLst/>
              </a:rPr>
              <a:t>幼兒。</a:t>
            </a:r>
            <a:endParaRPr lang="zh-TW" altLang="en-US" sz="2600" dirty="0">
              <a:solidFill>
                <a:schemeClr val="bg1"/>
              </a:solidFill>
              <a:effectLst/>
            </a:endParaRPr>
          </a:p>
          <a:p>
            <a:pPr>
              <a:lnSpc>
                <a:spcPct val="105000"/>
              </a:lnSpc>
              <a:spcBef>
                <a:spcPct val="5000"/>
              </a:spcBef>
            </a:pPr>
            <a:r>
              <a:rPr lang="en-US" altLang="zh-TW" sz="2600" b="1" dirty="0">
                <a:effectLst/>
              </a:rPr>
              <a:t>50</a:t>
            </a:r>
            <a:r>
              <a:rPr lang="zh-TW" altLang="en-US" sz="2600" b="1" dirty="0">
                <a:effectLst/>
              </a:rPr>
              <a:t>歲</a:t>
            </a:r>
            <a:r>
              <a:rPr lang="zh-TW" altLang="en-US" sz="2600" dirty="0">
                <a:solidFill>
                  <a:schemeClr val="bg1"/>
                </a:solidFill>
                <a:effectLst/>
              </a:rPr>
              <a:t>以上成人。</a:t>
            </a:r>
          </a:p>
          <a:p>
            <a:pPr>
              <a:lnSpc>
                <a:spcPct val="105000"/>
              </a:lnSpc>
              <a:spcBef>
                <a:spcPct val="5000"/>
              </a:spcBef>
            </a:pPr>
            <a:r>
              <a:rPr lang="zh-TW" altLang="en-US" sz="2600" dirty="0">
                <a:solidFill>
                  <a:schemeClr val="bg1"/>
                </a:solidFill>
                <a:effectLst/>
              </a:rPr>
              <a:t>具有</a:t>
            </a:r>
            <a:r>
              <a:rPr lang="zh-TW" altLang="en-US" sz="2600" b="1" dirty="0">
                <a:effectLst/>
              </a:rPr>
              <a:t>慢性肺病</a:t>
            </a:r>
            <a:r>
              <a:rPr lang="zh-TW" altLang="en-US" sz="2600" dirty="0">
                <a:solidFill>
                  <a:schemeClr val="bg1"/>
                </a:solidFill>
                <a:effectLst/>
              </a:rPr>
              <a:t>（含氣喘）、心血管疾病（不含高血壓）、腎臟、肝臟、神經性、血液性或代謝性疾病者（含</a:t>
            </a:r>
            <a:r>
              <a:rPr lang="zh-TW" altLang="en-US" sz="2600" dirty="0" smtClean="0">
                <a:solidFill>
                  <a:schemeClr val="bg1"/>
                </a:solidFill>
                <a:effectLst/>
              </a:rPr>
              <a:t>糖尿病）。</a:t>
            </a:r>
            <a:endParaRPr lang="zh-TW" altLang="en-US" sz="2600" dirty="0">
              <a:solidFill>
                <a:schemeClr val="bg1"/>
              </a:solidFill>
              <a:effectLst/>
            </a:endParaRPr>
          </a:p>
          <a:p>
            <a:pPr>
              <a:lnSpc>
                <a:spcPct val="105000"/>
              </a:lnSpc>
              <a:spcBef>
                <a:spcPct val="5000"/>
              </a:spcBef>
            </a:pPr>
            <a:r>
              <a:rPr lang="zh-TW" altLang="en-US" sz="2600" dirty="0">
                <a:solidFill>
                  <a:schemeClr val="bg1"/>
                </a:solidFill>
                <a:effectLst/>
              </a:rPr>
              <a:t>免疫功能不全者。</a:t>
            </a:r>
          </a:p>
          <a:p>
            <a:pPr>
              <a:lnSpc>
                <a:spcPct val="105000"/>
              </a:lnSpc>
              <a:spcBef>
                <a:spcPct val="5000"/>
              </a:spcBef>
            </a:pPr>
            <a:r>
              <a:rPr lang="zh-TW" altLang="en-US" sz="2600" b="1" dirty="0">
                <a:effectLst/>
              </a:rPr>
              <a:t>懷孕</a:t>
            </a:r>
            <a:r>
              <a:rPr lang="zh-TW" altLang="en-US" sz="2600" b="1" dirty="0" smtClean="0">
                <a:effectLst/>
              </a:rPr>
              <a:t>婦女</a:t>
            </a:r>
            <a:r>
              <a:rPr lang="zh-TW" altLang="en-US" sz="2600" dirty="0">
                <a:solidFill>
                  <a:schemeClr val="bg1"/>
                </a:solidFill>
                <a:effectLst/>
              </a:rPr>
              <a:t>。</a:t>
            </a:r>
            <a:endParaRPr lang="zh-TW" altLang="en-US" sz="2600" b="1" dirty="0">
              <a:effectLst/>
            </a:endParaRPr>
          </a:p>
          <a:p>
            <a:pPr>
              <a:lnSpc>
                <a:spcPct val="105000"/>
              </a:lnSpc>
              <a:spcBef>
                <a:spcPct val="5000"/>
              </a:spcBef>
            </a:pPr>
            <a:r>
              <a:rPr lang="zh-TW" altLang="en-US" sz="2600" dirty="0">
                <a:solidFill>
                  <a:schemeClr val="bg1"/>
                </a:solidFill>
                <a:effectLst/>
              </a:rPr>
              <a:t>居住於安養、養護等長期照護機構之受照顧者。</a:t>
            </a:r>
          </a:p>
          <a:p>
            <a:pPr>
              <a:lnSpc>
                <a:spcPct val="105000"/>
              </a:lnSpc>
              <a:spcBef>
                <a:spcPct val="5000"/>
              </a:spcBef>
            </a:pPr>
            <a:r>
              <a:rPr lang="zh-TW" altLang="en-US" sz="2600" b="1" dirty="0">
                <a:effectLst/>
              </a:rPr>
              <a:t>肥胖者</a:t>
            </a:r>
            <a:r>
              <a:rPr lang="zh-TW" altLang="en-US" sz="2600" dirty="0">
                <a:solidFill>
                  <a:schemeClr val="bg1"/>
                </a:solidFill>
                <a:effectLst/>
              </a:rPr>
              <a:t>（身體質量指數</a:t>
            </a:r>
            <a:r>
              <a:rPr lang="en-US" altLang="zh-TW" sz="2600" dirty="0">
                <a:solidFill>
                  <a:schemeClr val="bg1"/>
                </a:solidFill>
                <a:effectLst/>
              </a:rPr>
              <a:t>body-mass index </a:t>
            </a:r>
            <a:r>
              <a:rPr lang="en-US" altLang="zh-TW" sz="2600" dirty="0">
                <a:solidFill>
                  <a:schemeClr val="bg1"/>
                </a:solidFill>
                <a:effectLst/>
                <a:ea typeface="Arial Unicode MS" panose="020B0604020202020204" pitchFamily="34" charset="-120"/>
                <a:cs typeface="Arial" panose="020B0604020202020204" pitchFamily="34" charset="0"/>
              </a:rPr>
              <a:t>≥</a:t>
            </a:r>
            <a:r>
              <a:rPr lang="en-US" altLang="zh-TW" sz="2600" dirty="0">
                <a:solidFill>
                  <a:schemeClr val="bg1"/>
                </a:solidFill>
                <a:effectLst/>
                <a:cs typeface="Arial" panose="020B0604020202020204" pitchFamily="34" charset="0"/>
              </a:rPr>
              <a:t> </a:t>
            </a:r>
            <a:r>
              <a:rPr lang="en-US" altLang="zh-TW" sz="2600" dirty="0">
                <a:solidFill>
                  <a:schemeClr val="bg1"/>
                </a:solidFill>
                <a:effectLst/>
              </a:rPr>
              <a:t>40) </a:t>
            </a:r>
            <a:r>
              <a:rPr lang="zh-TW" altLang="en-US" sz="2600" dirty="0">
                <a:solidFill>
                  <a:schemeClr val="bg1"/>
                </a:solidFill>
                <a:effectLst/>
              </a:rPr>
              <a:t>。</a:t>
            </a:r>
            <a:endParaRPr lang="en-US" altLang="zh-TW" sz="2600" dirty="0">
              <a:solidFill>
                <a:schemeClr val="bg1"/>
              </a:solidFill>
              <a:effectLst/>
            </a:endParaRPr>
          </a:p>
          <a:p>
            <a:pPr>
              <a:lnSpc>
                <a:spcPct val="105000"/>
              </a:lnSpc>
              <a:spcBef>
                <a:spcPct val="5000"/>
              </a:spcBef>
            </a:pPr>
            <a:r>
              <a:rPr lang="zh-TW" altLang="en-US" sz="2600" dirty="0" smtClean="0">
                <a:solidFill>
                  <a:schemeClr val="bg1"/>
                </a:solidFill>
                <a:effectLst/>
              </a:rPr>
              <a:t>醫療照顧</a:t>
            </a:r>
            <a:r>
              <a:rPr lang="zh-TW" altLang="en-US" sz="2600" dirty="0">
                <a:solidFill>
                  <a:schemeClr val="bg1"/>
                </a:solidFill>
                <a:effectLst/>
              </a:rPr>
              <a:t>者。</a:t>
            </a:r>
          </a:p>
          <a:p>
            <a:pPr>
              <a:lnSpc>
                <a:spcPct val="105000"/>
              </a:lnSpc>
              <a:spcBef>
                <a:spcPct val="5000"/>
              </a:spcBef>
            </a:pPr>
            <a:r>
              <a:rPr lang="zh-TW" altLang="en-US" sz="2600" dirty="0">
                <a:solidFill>
                  <a:schemeClr val="bg1"/>
                </a:solidFill>
                <a:effectLst/>
              </a:rPr>
              <a:t>與</a:t>
            </a:r>
            <a:r>
              <a:rPr lang="en-US" altLang="zh-TW" sz="2600" dirty="0">
                <a:solidFill>
                  <a:schemeClr val="bg1"/>
                </a:solidFill>
                <a:effectLst/>
              </a:rPr>
              <a:t>&lt;5</a:t>
            </a:r>
            <a:r>
              <a:rPr lang="zh-TW" altLang="en-US" sz="2600" dirty="0">
                <a:solidFill>
                  <a:schemeClr val="bg1"/>
                </a:solidFill>
                <a:effectLst/>
              </a:rPr>
              <a:t>歲幼兒或 </a:t>
            </a:r>
            <a:r>
              <a:rPr lang="zh-TW" altLang="en-US" sz="2600" dirty="0">
                <a:solidFill>
                  <a:schemeClr val="bg1"/>
                </a:solidFill>
                <a:effectLst/>
                <a:ea typeface="Arial Unicode MS" panose="020B0604020202020204" pitchFamily="34" charset="-120"/>
                <a:cs typeface="Arial Unicode MS" panose="020B0604020202020204" pitchFamily="34" charset="-120"/>
              </a:rPr>
              <a:t>≥</a:t>
            </a:r>
            <a:r>
              <a:rPr lang="zh-TW" altLang="en-US" sz="2600" dirty="0">
                <a:solidFill>
                  <a:schemeClr val="bg1"/>
                </a:solidFill>
                <a:effectLst/>
              </a:rPr>
              <a:t> </a:t>
            </a:r>
            <a:r>
              <a:rPr lang="en-US" altLang="zh-TW" sz="2600" dirty="0">
                <a:solidFill>
                  <a:schemeClr val="bg1"/>
                </a:solidFill>
                <a:effectLst/>
              </a:rPr>
              <a:t>50</a:t>
            </a:r>
            <a:r>
              <a:rPr lang="zh-TW" altLang="en-US" sz="2600" dirty="0">
                <a:solidFill>
                  <a:schemeClr val="bg1"/>
                </a:solidFill>
                <a:effectLst/>
              </a:rPr>
              <a:t>歲成人之</a:t>
            </a:r>
            <a:r>
              <a:rPr lang="zh-TW" altLang="en-US" sz="2600" b="1" dirty="0">
                <a:effectLst/>
              </a:rPr>
              <a:t>同居或照顧者</a:t>
            </a:r>
            <a:r>
              <a:rPr lang="zh-TW" altLang="en-US" sz="2600" dirty="0">
                <a:solidFill>
                  <a:schemeClr val="bg1"/>
                </a:solidFill>
                <a:effectLst/>
              </a:rPr>
              <a:t>，尤其</a:t>
            </a:r>
            <a:r>
              <a:rPr lang="en-US" altLang="zh-TW" sz="2600" dirty="0">
                <a:solidFill>
                  <a:schemeClr val="bg1"/>
                </a:solidFill>
                <a:effectLst/>
              </a:rPr>
              <a:t>6</a:t>
            </a:r>
            <a:r>
              <a:rPr lang="zh-TW" altLang="en-US" sz="2600" dirty="0">
                <a:solidFill>
                  <a:schemeClr val="bg1"/>
                </a:solidFill>
                <a:effectLst/>
              </a:rPr>
              <a:t>個月以下嬰兒之接觸者。</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5439654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Grp="1" noChangeArrowheads="1"/>
          </p:cNvSpPr>
          <p:nvPr>
            <p:ph type="title"/>
          </p:nvPr>
        </p:nvSpPr>
        <p:spPr>
          <a:xfrm>
            <a:off x="468313" y="333375"/>
            <a:ext cx="8064500" cy="1079500"/>
          </a:xfrm>
          <a:noFill/>
          <a:ln/>
          <a:effectLst>
            <a:outerShdw dist="35921" dir="2700000" algn="ctr" rotWithShape="0">
              <a:srgbClr val="000000"/>
            </a:outerShdw>
          </a:effectLst>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defTabSz="179388"/>
            <a:r>
              <a:rPr lang="en-US" altLang="en-US" sz="3200" dirty="0">
                <a:effectLst/>
              </a:rPr>
              <a:t>Vaccines for preventing influenza in healthy adults</a:t>
            </a:r>
            <a:r>
              <a:rPr lang="en-US" altLang="zh-TW" sz="2800" dirty="0">
                <a:solidFill>
                  <a:schemeClr val="bg1"/>
                </a:solidFill>
                <a:effectLst/>
              </a:rPr>
              <a:t> </a:t>
            </a:r>
            <a:r>
              <a:rPr lang="en-US" altLang="zh-TW" sz="2400" dirty="0">
                <a:solidFill>
                  <a:schemeClr val="bg1"/>
                </a:solidFill>
                <a:effectLst/>
              </a:rPr>
              <a:t>Jefferson T. </a:t>
            </a:r>
            <a:r>
              <a:rPr lang="en-US" altLang="en-US" sz="2400" dirty="0">
                <a:solidFill>
                  <a:schemeClr val="bg1"/>
                </a:solidFill>
                <a:effectLst/>
              </a:rPr>
              <a:t>Cochrane Database </a:t>
            </a:r>
            <a:r>
              <a:rPr lang="en-US" altLang="en-US" sz="2400" dirty="0" err="1">
                <a:solidFill>
                  <a:schemeClr val="bg1"/>
                </a:solidFill>
                <a:effectLst/>
              </a:rPr>
              <a:t>Syst</a:t>
            </a:r>
            <a:r>
              <a:rPr lang="en-US" altLang="en-US" sz="2400" dirty="0">
                <a:solidFill>
                  <a:schemeClr val="bg1"/>
                </a:solidFill>
                <a:effectLst/>
              </a:rPr>
              <a:t> Rev </a:t>
            </a:r>
            <a:r>
              <a:rPr lang="en-US" altLang="zh-TW" sz="2400" dirty="0">
                <a:solidFill>
                  <a:schemeClr val="bg1"/>
                </a:solidFill>
                <a:effectLst/>
              </a:rPr>
              <a:t>2010, Issue 7. Art. No.: CD001269.</a:t>
            </a:r>
          </a:p>
        </p:txBody>
      </p:sp>
      <p:sp>
        <p:nvSpPr>
          <p:cNvPr id="310275" name="Rectangle 3"/>
          <p:cNvSpPr>
            <a:spLocks noChangeArrowheads="1"/>
          </p:cNvSpPr>
          <p:nvPr/>
        </p:nvSpPr>
        <p:spPr bwMode="auto">
          <a:xfrm>
            <a:off x="4527550" y="857250"/>
            <a:ext cx="92075" cy="6778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310276" name="Rectangle 4"/>
          <p:cNvSpPr>
            <a:spLocks noGrp="1" noChangeArrowheads="1"/>
          </p:cNvSpPr>
          <p:nvPr>
            <p:ph type="body" idx="1"/>
          </p:nvPr>
        </p:nvSpPr>
        <p:spPr>
          <a:xfrm>
            <a:off x="539750" y="1700213"/>
            <a:ext cx="8208963" cy="4895850"/>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lnSpc>
                <a:spcPct val="105000"/>
              </a:lnSpc>
              <a:spcBef>
                <a:spcPct val="5000"/>
              </a:spcBef>
            </a:pPr>
            <a:r>
              <a:rPr lang="zh-TW" altLang="en-US" sz="2700" dirty="0">
                <a:solidFill>
                  <a:schemeClr val="bg1"/>
                </a:solidFill>
                <a:effectLst/>
              </a:rPr>
              <a:t>流感症狀發生率</a:t>
            </a:r>
          </a:p>
          <a:p>
            <a:pPr lvl="1">
              <a:lnSpc>
                <a:spcPct val="105000"/>
              </a:lnSpc>
              <a:spcBef>
                <a:spcPct val="5000"/>
              </a:spcBef>
            </a:pPr>
            <a:r>
              <a:rPr lang="zh-TW" altLang="en-US" sz="2700" dirty="0">
                <a:effectLst/>
              </a:rPr>
              <a:t>疫苗株與流行株吻合：接種疫苗</a:t>
            </a:r>
            <a:r>
              <a:rPr lang="en-US" altLang="zh-TW" sz="2700" b="1" dirty="0">
                <a:solidFill>
                  <a:srgbClr val="FFFF00"/>
                </a:solidFill>
                <a:effectLst/>
              </a:rPr>
              <a:t>1%</a:t>
            </a:r>
            <a:r>
              <a:rPr lang="zh-TW" altLang="en-US" sz="2700" dirty="0">
                <a:effectLst/>
              </a:rPr>
              <a:t>，未接種疫苗</a:t>
            </a:r>
            <a:r>
              <a:rPr lang="en-US" altLang="zh-TW" sz="2700" b="1" dirty="0">
                <a:solidFill>
                  <a:srgbClr val="FFFF00"/>
                </a:solidFill>
                <a:effectLst/>
              </a:rPr>
              <a:t>4%</a:t>
            </a:r>
            <a:r>
              <a:rPr lang="zh-TW" altLang="en-US" sz="2700" dirty="0">
                <a:effectLst/>
              </a:rPr>
              <a:t>，</a:t>
            </a:r>
            <a:r>
              <a:rPr lang="zh-TW" altLang="en-US" sz="2700" b="1" dirty="0">
                <a:solidFill>
                  <a:srgbClr val="FFFF00"/>
                </a:solidFill>
                <a:effectLst/>
              </a:rPr>
              <a:t>差異</a:t>
            </a:r>
            <a:r>
              <a:rPr lang="en-US" altLang="zh-TW" sz="2700" b="1" dirty="0">
                <a:solidFill>
                  <a:srgbClr val="FFFF00"/>
                </a:solidFill>
                <a:effectLst/>
              </a:rPr>
              <a:t>3% </a:t>
            </a:r>
            <a:r>
              <a:rPr lang="en-US" altLang="zh-TW" sz="2700" b="1" dirty="0">
                <a:solidFill>
                  <a:srgbClr val="FFFF00"/>
                </a:solidFill>
                <a:effectLst/>
                <a:sym typeface="Wingdings" panose="05000000000000000000" pitchFamily="2" charset="2"/>
              </a:rPr>
              <a:t> </a:t>
            </a:r>
            <a:r>
              <a:rPr lang="zh-TW" altLang="en-US" sz="2700" b="1" dirty="0">
                <a:solidFill>
                  <a:srgbClr val="FFFF00"/>
                </a:solidFill>
                <a:effectLst/>
                <a:sym typeface="Wingdings" panose="05000000000000000000" pitchFamily="2" charset="2"/>
              </a:rPr>
              <a:t>保護效益</a:t>
            </a:r>
            <a:r>
              <a:rPr lang="en-US" altLang="zh-TW" sz="2700" b="1" dirty="0">
                <a:solidFill>
                  <a:srgbClr val="FFFF00"/>
                </a:solidFill>
                <a:effectLst/>
                <a:sym typeface="Wingdings" panose="05000000000000000000" pitchFamily="2" charset="2"/>
              </a:rPr>
              <a:t>?</a:t>
            </a:r>
          </a:p>
          <a:p>
            <a:pPr lvl="1">
              <a:lnSpc>
                <a:spcPct val="105000"/>
              </a:lnSpc>
              <a:spcBef>
                <a:spcPct val="5000"/>
              </a:spcBef>
            </a:pPr>
            <a:r>
              <a:rPr lang="zh-TW" altLang="en-US" sz="2700" dirty="0">
                <a:effectLst/>
              </a:rPr>
              <a:t>疫苗株與流行株不吻合：接種疫苗</a:t>
            </a:r>
            <a:r>
              <a:rPr lang="en-US" altLang="zh-TW" sz="2700" b="1" dirty="0">
                <a:solidFill>
                  <a:srgbClr val="FFFF00"/>
                </a:solidFill>
                <a:effectLst/>
              </a:rPr>
              <a:t>1%</a:t>
            </a:r>
            <a:r>
              <a:rPr lang="zh-TW" altLang="en-US" sz="2700" dirty="0">
                <a:effectLst/>
              </a:rPr>
              <a:t>，未接種疫苗</a:t>
            </a:r>
            <a:r>
              <a:rPr lang="en-US" altLang="zh-TW" sz="2700" b="1" dirty="0">
                <a:solidFill>
                  <a:srgbClr val="FFFF00"/>
                </a:solidFill>
                <a:effectLst/>
              </a:rPr>
              <a:t>2%</a:t>
            </a:r>
            <a:r>
              <a:rPr lang="zh-TW" altLang="en-US" sz="2700" dirty="0">
                <a:effectLst/>
              </a:rPr>
              <a:t>，</a:t>
            </a:r>
            <a:r>
              <a:rPr lang="zh-TW" altLang="en-US" sz="2700" b="1" dirty="0">
                <a:solidFill>
                  <a:srgbClr val="FFFF00"/>
                </a:solidFill>
                <a:effectLst/>
              </a:rPr>
              <a:t>差異</a:t>
            </a:r>
            <a:r>
              <a:rPr lang="en-US" altLang="zh-TW" sz="2700" b="1" dirty="0">
                <a:solidFill>
                  <a:srgbClr val="FFFF00"/>
                </a:solidFill>
                <a:effectLst/>
              </a:rPr>
              <a:t>1% </a:t>
            </a:r>
            <a:r>
              <a:rPr lang="en-US" altLang="zh-TW" sz="2700" b="1" dirty="0">
                <a:solidFill>
                  <a:srgbClr val="FFFF00"/>
                </a:solidFill>
                <a:effectLst/>
                <a:sym typeface="Wingdings" panose="05000000000000000000" pitchFamily="2" charset="2"/>
              </a:rPr>
              <a:t> </a:t>
            </a:r>
            <a:r>
              <a:rPr lang="zh-TW" altLang="en-US" sz="2700" b="1" dirty="0">
                <a:solidFill>
                  <a:srgbClr val="FFFF00"/>
                </a:solidFill>
                <a:effectLst/>
                <a:sym typeface="Wingdings" panose="05000000000000000000" pitchFamily="2" charset="2"/>
              </a:rPr>
              <a:t>保護效益</a:t>
            </a:r>
            <a:r>
              <a:rPr lang="en-US" altLang="zh-TW" sz="2700" b="1" dirty="0">
                <a:solidFill>
                  <a:srgbClr val="FFFF00"/>
                </a:solidFill>
                <a:effectLst/>
                <a:sym typeface="Wingdings" panose="05000000000000000000" pitchFamily="2" charset="2"/>
              </a:rPr>
              <a:t>?</a:t>
            </a:r>
            <a:endParaRPr lang="en-US" altLang="zh-TW" sz="2700" b="1" dirty="0">
              <a:solidFill>
                <a:srgbClr val="FFFF00"/>
              </a:solidFill>
              <a:effectLst/>
            </a:endParaRPr>
          </a:p>
          <a:p>
            <a:pPr lvl="1">
              <a:lnSpc>
                <a:spcPct val="105000"/>
              </a:lnSpc>
              <a:spcBef>
                <a:spcPct val="5000"/>
              </a:spcBef>
            </a:pPr>
            <a:r>
              <a:rPr lang="zh-TW" altLang="en-US" sz="2700" dirty="0">
                <a:effectLst/>
              </a:rPr>
              <a:t>上述差異可能是</a:t>
            </a:r>
            <a:r>
              <a:rPr lang="zh-TW" altLang="en-US" sz="2700" b="1" dirty="0">
                <a:solidFill>
                  <a:srgbClr val="FFFF00"/>
                </a:solidFill>
                <a:effectLst/>
              </a:rPr>
              <a:t>隨機出現</a:t>
            </a:r>
            <a:r>
              <a:rPr lang="zh-TW" altLang="en-US" sz="2700" dirty="0">
                <a:effectLst/>
              </a:rPr>
              <a:t>的差異</a:t>
            </a:r>
          </a:p>
          <a:p>
            <a:pPr>
              <a:lnSpc>
                <a:spcPct val="105000"/>
              </a:lnSpc>
              <a:spcBef>
                <a:spcPct val="5000"/>
              </a:spcBef>
            </a:pPr>
            <a:r>
              <a:rPr lang="zh-TW" altLang="en-US" sz="2700" dirty="0">
                <a:solidFill>
                  <a:schemeClr val="bg1"/>
                </a:solidFill>
                <a:effectLst/>
              </a:rPr>
              <a:t>疫苗可稍微減少因病喪失的工作時間，</a:t>
            </a:r>
            <a:r>
              <a:rPr lang="zh-TW" altLang="en-US" sz="2700" b="1" dirty="0">
                <a:effectLst/>
              </a:rPr>
              <a:t>對住院、併發症發生率並無</a:t>
            </a:r>
            <a:r>
              <a:rPr lang="zh-TW" altLang="en-US" sz="2700" b="1" dirty="0" smtClean="0">
                <a:effectLst/>
              </a:rPr>
              <a:t>影響。</a:t>
            </a:r>
            <a:endParaRPr lang="zh-TW" altLang="en-US" sz="2700" b="1" dirty="0">
              <a:effectLst/>
            </a:endParaRPr>
          </a:p>
          <a:p>
            <a:pPr>
              <a:lnSpc>
                <a:spcPct val="105000"/>
              </a:lnSpc>
              <a:spcBef>
                <a:spcPct val="5000"/>
              </a:spcBef>
            </a:pPr>
            <a:r>
              <a:rPr lang="zh-TW" altLang="en-US" sz="2700" dirty="0">
                <a:solidFill>
                  <a:schemeClr val="bg1"/>
                </a:solidFill>
                <a:effectLst/>
              </a:rPr>
              <a:t>造成局部副作用，每百萬劑會引發一次</a:t>
            </a:r>
            <a:r>
              <a:rPr lang="en-US" altLang="zh-TW" sz="2700" b="1" dirty="0" err="1">
                <a:effectLst/>
              </a:rPr>
              <a:t>Guillain-Barré</a:t>
            </a:r>
            <a:r>
              <a:rPr lang="zh-TW" altLang="en-US" sz="2700" b="1" dirty="0" smtClean="0">
                <a:effectLst/>
              </a:rPr>
              <a:t>症候群。</a:t>
            </a:r>
            <a:endParaRPr lang="zh-TW" altLang="en-US" sz="2700" b="1" dirty="0">
              <a:effectLst/>
            </a:endParaRPr>
          </a:p>
          <a:p>
            <a:pPr>
              <a:lnSpc>
                <a:spcPct val="105000"/>
              </a:lnSpc>
              <a:spcBef>
                <a:spcPct val="5000"/>
              </a:spcBef>
            </a:pPr>
            <a:endParaRPr lang="en-US" altLang="zh-TW" sz="2700" dirty="0">
              <a:solidFill>
                <a:schemeClr val="bg1"/>
              </a:solidFill>
              <a:effectLst/>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64935120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Rectangle 2"/>
          <p:cNvSpPr>
            <a:spLocks noGrp="1" noChangeArrowheads="1"/>
          </p:cNvSpPr>
          <p:nvPr>
            <p:ph type="title"/>
          </p:nvPr>
        </p:nvSpPr>
        <p:spPr>
          <a:xfrm>
            <a:off x="468313" y="333375"/>
            <a:ext cx="8064500" cy="1079500"/>
          </a:xfrm>
          <a:noFill/>
          <a:ln/>
          <a:effectLst>
            <a:outerShdw dist="35921" dir="2700000" algn="ctr" rotWithShape="0">
              <a:srgbClr val="000000"/>
            </a:outerShdw>
          </a:effectLst>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defTabSz="179388"/>
            <a:r>
              <a:rPr lang="en-US" altLang="en-US" sz="3200" dirty="0">
                <a:effectLst/>
              </a:rPr>
              <a:t>Vaccines for preventing influenza in healthy adults</a:t>
            </a:r>
            <a:r>
              <a:rPr lang="en-US" altLang="zh-TW" sz="2800" dirty="0">
                <a:solidFill>
                  <a:schemeClr val="bg1"/>
                </a:solidFill>
                <a:effectLst/>
              </a:rPr>
              <a:t> </a:t>
            </a:r>
            <a:r>
              <a:rPr lang="en-US" altLang="zh-TW" sz="2400" dirty="0">
                <a:solidFill>
                  <a:schemeClr val="bg1"/>
                </a:solidFill>
                <a:effectLst/>
              </a:rPr>
              <a:t>Jefferson T. </a:t>
            </a:r>
            <a:r>
              <a:rPr lang="en-US" altLang="en-US" sz="2400" dirty="0">
                <a:solidFill>
                  <a:schemeClr val="bg1"/>
                </a:solidFill>
                <a:effectLst/>
              </a:rPr>
              <a:t>Cochrane Database </a:t>
            </a:r>
            <a:r>
              <a:rPr lang="en-US" altLang="en-US" sz="2400" dirty="0" err="1">
                <a:solidFill>
                  <a:schemeClr val="bg1"/>
                </a:solidFill>
                <a:effectLst/>
              </a:rPr>
              <a:t>Syst</a:t>
            </a:r>
            <a:r>
              <a:rPr lang="en-US" altLang="en-US" sz="2400" dirty="0">
                <a:solidFill>
                  <a:schemeClr val="bg1"/>
                </a:solidFill>
                <a:effectLst/>
              </a:rPr>
              <a:t> Rev </a:t>
            </a:r>
            <a:r>
              <a:rPr lang="en-US" altLang="zh-TW" sz="2400" dirty="0">
                <a:solidFill>
                  <a:schemeClr val="bg1"/>
                </a:solidFill>
                <a:effectLst/>
              </a:rPr>
              <a:t>2010, Issue 7. Art. No.: CD001269.</a:t>
            </a:r>
          </a:p>
        </p:txBody>
      </p:sp>
      <p:sp>
        <p:nvSpPr>
          <p:cNvPr id="312323" name="Rectangle 3"/>
          <p:cNvSpPr>
            <a:spLocks noChangeArrowheads="1"/>
          </p:cNvSpPr>
          <p:nvPr/>
        </p:nvSpPr>
        <p:spPr bwMode="auto">
          <a:xfrm>
            <a:off x="4527550" y="857250"/>
            <a:ext cx="92075" cy="6778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312324" name="Rectangle 4"/>
          <p:cNvSpPr>
            <a:spLocks noGrp="1" noChangeArrowheads="1"/>
          </p:cNvSpPr>
          <p:nvPr>
            <p:ph type="body" idx="1"/>
          </p:nvPr>
        </p:nvSpPr>
        <p:spPr>
          <a:xfrm>
            <a:off x="539750" y="1700213"/>
            <a:ext cx="8604250" cy="4895850"/>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hangingPunct="1">
              <a:spcBef>
                <a:spcPts val="600"/>
              </a:spcBef>
              <a:spcAft>
                <a:spcPts val="600"/>
              </a:spcAft>
            </a:pPr>
            <a:r>
              <a:rPr lang="zh-TW" altLang="en-US" sz="3000" dirty="0">
                <a:solidFill>
                  <a:schemeClr val="bg1"/>
                </a:solidFill>
                <a:effectLst/>
              </a:rPr>
              <a:t>本研究的</a:t>
            </a:r>
            <a:r>
              <a:rPr lang="en-US" altLang="zh-TW" sz="3000" dirty="0">
                <a:solidFill>
                  <a:schemeClr val="bg1"/>
                </a:solidFill>
                <a:effectLst/>
              </a:rPr>
              <a:t>36</a:t>
            </a:r>
            <a:r>
              <a:rPr lang="zh-TW" altLang="en-US" sz="3000" dirty="0">
                <a:solidFill>
                  <a:schemeClr val="bg1"/>
                </a:solidFill>
                <a:effectLst/>
              </a:rPr>
              <a:t>個臨床試驗中，</a:t>
            </a:r>
            <a:r>
              <a:rPr lang="en-US" altLang="zh-TW" sz="3000" b="1" dirty="0">
                <a:effectLst/>
              </a:rPr>
              <a:t>15</a:t>
            </a:r>
            <a:r>
              <a:rPr lang="zh-TW" altLang="en-US" sz="3000" b="1" dirty="0">
                <a:effectLst/>
              </a:rPr>
              <a:t>個受藥廠</a:t>
            </a:r>
            <a:r>
              <a:rPr lang="zh-TW" altLang="en-US" sz="3000" b="1" dirty="0" smtClean="0">
                <a:effectLst/>
              </a:rPr>
              <a:t>支助。</a:t>
            </a:r>
            <a:endParaRPr lang="zh-TW" altLang="en-US" sz="3000" b="1" dirty="0">
              <a:effectLst/>
            </a:endParaRPr>
          </a:p>
          <a:p>
            <a:pPr>
              <a:spcBef>
                <a:spcPts val="600"/>
              </a:spcBef>
              <a:spcAft>
                <a:spcPts val="600"/>
              </a:spcAft>
            </a:pPr>
            <a:r>
              <a:rPr lang="zh-TW" altLang="en-US" sz="3000" dirty="0">
                <a:solidFill>
                  <a:schemeClr val="bg1"/>
                </a:solidFill>
                <a:effectLst/>
              </a:rPr>
              <a:t>過去的回溯性研究：</a:t>
            </a:r>
          </a:p>
          <a:p>
            <a:pPr lvl="1">
              <a:spcBef>
                <a:spcPts val="600"/>
              </a:spcBef>
              <a:spcAft>
                <a:spcPts val="600"/>
              </a:spcAft>
            </a:pPr>
            <a:r>
              <a:rPr lang="zh-TW" altLang="en-US" sz="3000" dirty="0">
                <a:effectLst/>
              </a:rPr>
              <a:t>藥廠支助研究比較容易刊登在知名雜誌也</a:t>
            </a:r>
            <a:r>
              <a:rPr lang="zh-TW" altLang="en-US" sz="3000" dirty="0" smtClean="0">
                <a:effectLst/>
              </a:rPr>
              <a:t>比</a:t>
            </a:r>
            <a:r>
              <a:rPr lang="en-US" altLang="zh-TW" sz="3000" dirty="0" smtClean="0">
                <a:solidFill>
                  <a:srgbClr val="FF00FF"/>
                </a:solidFill>
                <a:effectLst/>
              </a:rPr>
              <a:t/>
            </a:r>
            <a:br>
              <a:rPr lang="en-US" altLang="zh-TW" sz="3000" dirty="0" smtClean="0">
                <a:solidFill>
                  <a:srgbClr val="FF00FF"/>
                </a:solidFill>
                <a:effectLst/>
              </a:rPr>
            </a:br>
            <a:r>
              <a:rPr lang="zh-TW" altLang="en-US" sz="3000" dirty="0" smtClean="0">
                <a:effectLst/>
              </a:rPr>
              <a:t>較</a:t>
            </a:r>
            <a:r>
              <a:rPr lang="zh-TW" altLang="en-US" sz="3000" dirty="0">
                <a:effectLst/>
              </a:rPr>
              <a:t>容易被</a:t>
            </a:r>
            <a:r>
              <a:rPr lang="zh-TW" altLang="en-US" sz="3000" dirty="0" smtClean="0">
                <a:effectLst/>
              </a:rPr>
              <a:t>引用。</a:t>
            </a:r>
            <a:endParaRPr lang="zh-TW" altLang="en-US" sz="3000" dirty="0">
              <a:effectLst/>
            </a:endParaRPr>
          </a:p>
          <a:p>
            <a:pPr lvl="1" hangingPunct="1">
              <a:spcBef>
                <a:spcPts val="600"/>
              </a:spcBef>
              <a:spcAft>
                <a:spcPts val="600"/>
              </a:spcAft>
            </a:pPr>
            <a:r>
              <a:rPr lang="zh-TW" altLang="en-US" sz="3000" dirty="0">
                <a:effectLst/>
              </a:rPr>
              <a:t>非藥廠支助研究的結論比較不支持疫苗</a:t>
            </a:r>
            <a:r>
              <a:rPr lang="zh-TW" altLang="en-US" sz="3000" dirty="0" smtClean="0">
                <a:effectLst/>
              </a:rPr>
              <a:t>效益。</a:t>
            </a:r>
            <a:endParaRPr lang="zh-TW" altLang="en-US" sz="3000" dirty="0">
              <a:effectLst/>
            </a:endParaRPr>
          </a:p>
          <a:p>
            <a:pPr lvl="1" hangingPunct="1">
              <a:spcBef>
                <a:spcPts val="600"/>
              </a:spcBef>
              <a:spcAft>
                <a:spcPts val="600"/>
              </a:spcAft>
            </a:pPr>
            <a:r>
              <a:rPr lang="zh-TW" altLang="en-US" sz="3000" dirty="0">
                <a:effectLst/>
              </a:rPr>
              <a:t>發現</a:t>
            </a:r>
            <a:r>
              <a:rPr lang="zh-TW" altLang="en-US" sz="3000" b="1" dirty="0">
                <a:solidFill>
                  <a:srgbClr val="FFFF00"/>
                </a:solidFill>
                <a:effectLst/>
              </a:rPr>
              <a:t>流感疫苗的實證根據薄弱，卻常見</a:t>
            </a:r>
            <a:r>
              <a:rPr lang="zh-TW" altLang="en-US" sz="3000" b="1" dirty="0" smtClean="0">
                <a:solidFill>
                  <a:srgbClr val="FFFF00"/>
                </a:solidFill>
                <a:effectLst/>
              </a:rPr>
              <a:t>編</a:t>
            </a:r>
            <a:r>
              <a:rPr lang="en-US" altLang="zh-TW" sz="3000" b="1" dirty="0" smtClean="0">
                <a:solidFill>
                  <a:srgbClr val="FF00FF"/>
                </a:solidFill>
                <a:effectLst/>
              </a:rPr>
              <a:t/>
            </a:r>
            <a:br>
              <a:rPr lang="en-US" altLang="zh-TW" sz="3000" b="1" dirty="0" smtClean="0">
                <a:solidFill>
                  <a:srgbClr val="FF00FF"/>
                </a:solidFill>
                <a:effectLst/>
              </a:rPr>
            </a:br>
            <a:r>
              <a:rPr lang="zh-TW" altLang="en-US" sz="3000" b="1" dirty="0" smtClean="0">
                <a:solidFill>
                  <a:srgbClr val="FFFF00"/>
                </a:solidFill>
                <a:effectLst/>
              </a:rPr>
              <a:t>造</a:t>
            </a:r>
            <a:r>
              <a:rPr lang="zh-TW" altLang="zh-TW" sz="3000" b="1" dirty="0">
                <a:solidFill>
                  <a:srgbClr val="FFFF00"/>
                </a:solidFill>
                <a:effectLst/>
              </a:rPr>
              <a:t>、</a:t>
            </a:r>
            <a:r>
              <a:rPr lang="zh-TW" altLang="en-US" sz="3000" b="1" dirty="0">
                <a:solidFill>
                  <a:srgbClr val="FFFF00"/>
                </a:solidFill>
                <a:effectLst/>
              </a:rPr>
              <a:t>偽造結論等</a:t>
            </a:r>
            <a:r>
              <a:rPr lang="zh-TW" altLang="en-US" sz="3000" b="1" dirty="0" smtClean="0">
                <a:solidFill>
                  <a:srgbClr val="FFFF00"/>
                </a:solidFill>
                <a:effectLst/>
              </a:rPr>
              <a:t>情事。</a:t>
            </a:r>
            <a:endParaRPr lang="zh-TW" altLang="en-US" sz="3000" b="1" dirty="0">
              <a:solidFill>
                <a:srgbClr val="FFFF00"/>
              </a:solidFill>
              <a:effectLst/>
            </a:endParaRPr>
          </a:p>
          <a:p>
            <a:pPr lvl="1">
              <a:spcBef>
                <a:spcPts val="600"/>
              </a:spcBef>
              <a:spcAft>
                <a:spcPts val="600"/>
              </a:spcAft>
            </a:pPr>
            <a:r>
              <a:rPr lang="zh-TW" altLang="en-US" sz="3000" dirty="0">
                <a:effectLst/>
              </a:rPr>
              <a:t>解析本研究結論時必須注意這些</a:t>
            </a:r>
            <a:r>
              <a:rPr lang="zh-TW" altLang="en-US" sz="3000" dirty="0" smtClean="0">
                <a:effectLst/>
              </a:rPr>
              <a:t>發現。</a:t>
            </a:r>
            <a:endParaRPr lang="zh-TW" altLang="en-US" sz="3000" dirty="0">
              <a:effectLst/>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971964981"/>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a:xfrm>
            <a:off x="611188" y="333375"/>
            <a:ext cx="8229600" cy="838200"/>
          </a:xfrm>
          <a:noFill/>
          <a:ln/>
        </p:spPr>
        <p:txBody>
          <a:bodyPr/>
          <a:lstStyle/>
          <a:p>
            <a:r>
              <a:rPr lang="zh-TW" altLang="en-US" dirty="0">
                <a:effectLst/>
              </a:rPr>
              <a:t>流感疫苗對健康成人的保護效果</a:t>
            </a:r>
            <a:r>
              <a:rPr lang="zh-TW" altLang="en-US" dirty="0">
                <a:solidFill>
                  <a:srgbClr val="FF00FF"/>
                </a:solidFill>
                <a:effectLst/>
              </a:rPr>
              <a:t/>
            </a:r>
            <a:br>
              <a:rPr lang="zh-TW" altLang="en-US" dirty="0">
                <a:solidFill>
                  <a:srgbClr val="FF00FF"/>
                </a:solidFill>
                <a:effectLst/>
              </a:rPr>
            </a:br>
            <a:r>
              <a:rPr lang="zh-TW" altLang="en-US" sz="3600" dirty="0">
                <a:solidFill>
                  <a:schemeClr val="bg1"/>
                </a:solidFill>
                <a:effectLst/>
              </a:rPr>
              <a:t>美國</a:t>
            </a:r>
            <a:r>
              <a:rPr lang="en-US" altLang="zh-TW" sz="3600" dirty="0">
                <a:solidFill>
                  <a:schemeClr val="bg1"/>
                </a:solidFill>
                <a:effectLst/>
              </a:rPr>
              <a:t>1997-1999, 18-64</a:t>
            </a:r>
            <a:r>
              <a:rPr lang="zh-TW" altLang="en-US" sz="3600" dirty="0">
                <a:solidFill>
                  <a:schemeClr val="bg1"/>
                </a:solidFill>
                <a:effectLst/>
              </a:rPr>
              <a:t>歲</a:t>
            </a:r>
            <a:r>
              <a:rPr lang="en-US" altLang="zh-TW" sz="3600" dirty="0">
                <a:solidFill>
                  <a:schemeClr val="bg1"/>
                </a:solidFill>
                <a:effectLst/>
              </a:rPr>
              <a:t>, N=2375</a:t>
            </a:r>
          </a:p>
        </p:txBody>
      </p:sp>
      <p:sp>
        <p:nvSpPr>
          <p:cNvPr id="321539" name="Rectangle 3"/>
          <p:cNvSpPr>
            <a:spLocks noGrp="1" noChangeArrowheads="1"/>
          </p:cNvSpPr>
          <p:nvPr>
            <p:ph type="body" idx="1"/>
          </p:nvPr>
        </p:nvSpPr>
        <p:spPr>
          <a:xfrm>
            <a:off x="395288" y="1484313"/>
            <a:ext cx="8497887" cy="4681537"/>
          </a:xfrm>
          <a:noFill/>
          <a:ln/>
        </p:spPr>
        <p:txBody>
          <a:bodyPr/>
          <a:lstStyle/>
          <a:p>
            <a:pPr>
              <a:lnSpc>
                <a:spcPct val="115000"/>
              </a:lnSpc>
              <a:spcBef>
                <a:spcPct val="25000"/>
              </a:spcBef>
            </a:pPr>
            <a:r>
              <a:rPr lang="en-US" altLang="zh-TW" sz="3600" dirty="0">
                <a:solidFill>
                  <a:schemeClr val="bg1"/>
                </a:solidFill>
                <a:effectLst/>
              </a:rPr>
              <a:t>1997-1998</a:t>
            </a:r>
            <a:r>
              <a:rPr lang="zh-TW" altLang="en-US" sz="3600" dirty="0">
                <a:solidFill>
                  <a:schemeClr val="bg1"/>
                </a:solidFill>
                <a:effectLst/>
              </a:rPr>
              <a:t>：疫苗株與流行株不同</a:t>
            </a:r>
          </a:p>
          <a:p>
            <a:pPr lvl="1">
              <a:lnSpc>
                <a:spcPct val="115000"/>
              </a:lnSpc>
              <a:spcBef>
                <a:spcPct val="25000"/>
              </a:spcBef>
            </a:pPr>
            <a:r>
              <a:rPr lang="zh-TW" altLang="en-US" sz="3600" dirty="0">
                <a:effectLst/>
                <a:sym typeface="Wingdings" panose="05000000000000000000" pitchFamily="2" charset="2"/>
              </a:rPr>
              <a:t>血清學證實流感保護效益：</a:t>
            </a:r>
            <a:r>
              <a:rPr lang="en-US" altLang="zh-TW" sz="3600" b="1" dirty="0">
                <a:solidFill>
                  <a:srgbClr val="FFFF00"/>
                </a:solidFill>
                <a:effectLst/>
                <a:sym typeface="Wingdings" panose="05000000000000000000" pitchFamily="2" charset="2"/>
              </a:rPr>
              <a:t>50%</a:t>
            </a:r>
          </a:p>
          <a:p>
            <a:pPr lvl="1">
              <a:lnSpc>
                <a:spcPct val="115000"/>
              </a:lnSpc>
              <a:spcBef>
                <a:spcPct val="25000"/>
              </a:spcBef>
            </a:pPr>
            <a:r>
              <a:rPr lang="zh-TW" altLang="en-US" sz="3600" dirty="0">
                <a:effectLst/>
                <a:sym typeface="Wingdings" panose="05000000000000000000" pitchFamily="2" charset="2"/>
              </a:rPr>
              <a:t>類流感保護效益：</a:t>
            </a:r>
            <a:r>
              <a:rPr lang="zh-TW" altLang="en-US" sz="3600" b="1" dirty="0">
                <a:solidFill>
                  <a:srgbClr val="FFFF00"/>
                </a:solidFill>
                <a:effectLst/>
                <a:sym typeface="Wingdings" panose="05000000000000000000" pitchFamily="2" charset="2"/>
              </a:rPr>
              <a:t>無</a:t>
            </a:r>
          </a:p>
          <a:p>
            <a:pPr>
              <a:lnSpc>
                <a:spcPct val="115000"/>
              </a:lnSpc>
              <a:spcBef>
                <a:spcPct val="25000"/>
              </a:spcBef>
            </a:pPr>
            <a:r>
              <a:rPr lang="en-US" altLang="zh-TW" sz="3600" dirty="0">
                <a:solidFill>
                  <a:schemeClr val="bg1"/>
                </a:solidFill>
                <a:effectLst/>
              </a:rPr>
              <a:t>1998-1999</a:t>
            </a:r>
            <a:r>
              <a:rPr lang="zh-TW" altLang="en-US" sz="3600" dirty="0">
                <a:solidFill>
                  <a:schemeClr val="bg1"/>
                </a:solidFill>
                <a:effectLst/>
              </a:rPr>
              <a:t>：疫苗株與流行株相同</a:t>
            </a:r>
          </a:p>
          <a:p>
            <a:pPr lvl="1">
              <a:lnSpc>
                <a:spcPct val="115000"/>
              </a:lnSpc>
              <a:spcBef>
                <a:spcPct val="25000"/>
              </a:spcBef>
            </a:pPr>
            <a:r>
              <a:rPr lang="zh-TW" altLang="en-US" sz="3600" dirty="0">
                <a:effectLst/>
                <a:sym typeface="Wingdings" panose="05000000000000000000" pitchFamily="2" charset="2"/>
              </a:rPr>
              <a:t>血清學證實流感保護效益：</a:t>
            </a:r>
            <a:r>
              <a:rPr lang="en-US" altLang="zh-TW" sz="3600" b="1" dirty="0">
                <a:solidFill>
                  <a:srgbClr val="FFFF00"/>
                </a:solidFill>
                <a:effectLst/>
                <a:sym typeface="Wingdings" panose="05000000000000000000" pitchFamily="2" charset="2"/>
              </a:rPr>
              <a:t>86%</a:t>
            </a:r>
          </a:p>
          <a:p>
            <a:pPr lvl="1">
              <a:lnSpc>
                <a:spcPct val="115000"/>
              </a:lnSpc>
              <a:spcBef>
                <a:spcPct val="25000"/>
              </a:spcBef>
            </a:pPr>
            <a:r>
              <a:rPr lang="zh-TW" altLang="en-US" sz="3600" dirty="0">
                <a:effectLst/>
                <a:sym typeface="Wingdings" panose="05000000000000000000" pitchFamily="2" charset="2"/>
              </a:rPr>
              <a:t>類流感保護效益：</a:t>
            </a:r>
            <a:r>
              <a:rPr lang="en-US" altLang="zh-TW" sz="3600" b="1" dirty="0">
                <a:solidFill>
                  <a:srgbClr val="FFFF00"/>
                </a:solidFill>
                <a:effectLst/>
                <a:sym typeface="Wingdings" panose="05000000000000000000" pitchFamily="2" charset="2"/>
              </a:rPr>
              <a:t>34%</a:t>
            </a:r>
          </a:p>
          <a:p>
            <a:pPr lvl="1">
              <a:lnSpc>
                <a:spcPct val="115000"/>
              </a:lnSpc>
              <a:spcBef>
                <a:spcPct val="25000"/>
              </a:spcBef>
            </a:pPr>
            <a:endParaRPr lang="en-US" altLang="zh-TW" sz="3600" dirty="0">
              <a:effectLst/>
              <a:sym typeface="Wingdings" panose="05000000000000000000" pitchFamily="2" charset="2"/>
            </a:endParaRPr>
          </a:p>
        </p:txBody>
      </p:sp>
      <p:sp>
        <p:nvSpPr>
          <p:cNvPr id="321540" name="Rectangle 4"/>
          <p:cNvSpPr>
            <a:spLocks noChangeArrowheads="1"/>
          </p:cNvSpPr>
          <p:nvPr/>
        </p:nvSpPr>
        <p:spPr bwMode="auto">
          <a:xfrm>
            <a:off x="971550" y="6491288"/>
            <a:ext cx="48323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b="0" dirty="0">
                <a:solidFill>
                  <a:srgbClr val="66FF33"/>
                </a:solidFill>
                <a:latin typeface="Times New Roman" panose="02020603050405020304" pitchFamily="18" charset="0"/>
                <a:ea typeface="標楷體" panose="03000509000000000000" pitchFamily="65" charset="-120"/>
              </a:rPr>
              <a:t>Bridges CB. J Am Med Assoc 2000;284(13):1655.</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453174167"/>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Grp="1" noChangeArrowheads="1"/>
          </p:cNvSpPr>
          <p:nvPr>
            <p:ph type="title"/>
          </p:nvPr>
        </p:nvSpPr>
        <p:spPr>
          <a:noFill/>
          <a:ln/>
        </p:spPr>
        <p:txBody>
          <a:bodyPr lIns="92075" tIns="46038" rIns="92075" bIns="46038"/>
          <a:lstStyle/>
          <a:p>
            <a:r>
              <a:rPr lang="en-US" altLang="zh-TW" sz="3600" dirty="0">
                <a:effectLst/>
              </a:rPr>
              <a:t>Vaccines against influenza</a:t>
            </a:r>
            <a:r>
              <a:rPr lang="en-US" altLang="zh-TW" sz="3600" dirty="0">
                <a:solidFill>
                  <a:srgbClr val="FF00FF"/>
                </a:solidFill>
                <a:effectLst/>
              </a:rPr>
              <a:t/>
            </a:r>
            <a:br>
              <a:rPr lang="en-US" altLang="zh-TW" sz="3600" dirty="0">
                <a:solidFill>
                  <a:srgbClr val="FF00FF"/>
                </a:solidFill>
                <a:effectLst/>
              </a:rPr>
            </a:br>
            <a:r>
              <a:rPr lang="en-US" altLang="zh-TW" sz="3200" dirty="0">
                <a:solidFill>
                  <a:schemeClr val="bg1"/>
                </a:solidFill>
                <a:effectLst/>
              </a:rPr>
              <a:t>WHO position paper – November 2012</a:t>
            </a:r>
          </a:p>
        </p:txBody>
      </p:sp>
      <p:sp>
        <p:nvSpPr>
          <p:cNvPr id="324611" name="Rectangle 3"/>
          <p:cNvSpPr>
            <a:spLocks noGrp="1" noChangeArrowheads="1"/>
          </p:cNvSpPr>
          <p:nvPr>
            <p:ph type="body" sz="half" idx="1"/>
          </p:nvPr>
        </p:nvSpPr>
        <p:spPr>
          <a:xfrm>
            <a:off x="395288" y="1339850"/>
            <a:ext cx="8353425" cy="5113338"/>
          </a:xfrm>
          <a:noFill/>
          <a:ln/>
        </p:spPr>
        <p:txBody>
          <a:bodyPr lIns="92075" tIns="46038" rIns="92075" bIns="46038"/>
          <a:lstStyle/>
          <a:p>
            <a:r>
              <a:rPr lang="zh-TW" altLang="en-US" sz="3200" dirty="0">
                <a:effectLst/>
              </a:rPr>
              <a:t>成本效益分析的綜合研究</a:t>
            </a:r>
          </a:p>
          <a:p>
            <a:pPr lvl="1"/>
            <a:r>
              <a:rPr lang="zh-TW" altLang="en-US" sz="3200" dirty="0">
                <a:effectLst/>
              </a:rPr>
              <a:t>老人：</a:t>
            </a:r>
            <a:r>
              <a:rPr lang="en-US" altLang="zh-TW" sz="3200" dirty="0">
                <a:effectLst/>
              </a:rPr>
              <a:t>cost-saving or cost-effective</a:t>
            </a:r>
          </a:p>
          <a:p>
            <a:pPr lvl="1"/>
            <a:r>
              <a:rPr lang="zh-TW" altLang="en-US" sz="3200" dirty="0">
                <a:effectLst/>
              </a:rPr>
              <a:t>兒童：</a:t>
            </a:r>
            <a:r>
              <a:rPr lang="en-US" altLang="zh-TW" sz="3200" dirty="0">
                <a:effectLst/>
              </a:rPr>
              <a:t>cost-saving or cost-effective</a:t>
            </a:r>
          </a:p>
          <a:p>
            <a:pPr lvl="1"/>
            <a:r>
              <a:rPr lang="zh-TW" altLang="en-US" sz="3200" dirty="0">
                <a:effectLst/>
              </a:rPr>
              <a:t>孕婦：</a:t>
            </a:r>
            <a:r>
              <a:rPr lang="en-US" altLang="zh-TW" sz="3200" dirty="0">
                <a:effectLst/>
              </a:rPr>
              <a:t>cost-effective</a:t>
            </a:r>
            <a:r>
              <a:rPr lang="zh-TW" altLang="en-US" sz="3200" dirty="0">
                <a:effectLst/>
              </a:rPr>
              <a:t>，有潛在疾病者為</a:t>
            </a:r>
            <a:r>
              <a:rPr lang="en-US" altLang="zh-TW" sz="3200" dirty="0" smtClean="0">
                <a:effectLst/>
              </a:rPr>
              <a:t>cost-saving</a:t>
            </a:r>
            <a:r>
              <a:rPr lang="zh-TW" altLang="en-US" sz="3200" dirty="0" smtClean="0">
                <a:effectLst/>
              </a:rPr>
              <a:t>。</a:t>
            </a:r>
            <a:endParaRPr lang="en-US" altLang="zh-TW" sz="3200" dirty="0">
              <a:effectLst/>
            </a:endParaRPr>
          </a:p>
          <a:p>
            <a:r>
              <a:rPr lang="zh-TW" altLang="en-US" sz="3200" dirty="0">
                <a:effectLst/>
              </a:rPr>
              <a:t>疫苗接種對象：根據各國情形決定</a:t>
            </a:r>
          </a:p>
          <a:p>
            <a:pPr lvl="1"/>
            <a:r>
              <a:rPr lang="zh-TW" altLang="en-US" sz="3200" dirty="0">
                <a:effectLst/>
              </a:rPr>
              <a:t>最高優先：</a:t>
            </a:r>
            <a:r>
              <a:rPr lang="zh-TW" altLang="en-US" sz="3200" b="1" dirty="0">
                <a:solidFill>
                  <a:srgbClr val="FFFF00"/>
                </a:solidFill>
                <a:effectLst/>
              </a:rPr>
              <a:t>孕婦</a:t>
            </a:r>
            <a:r>
              <a:rPr lang="zh-TW" altLang="en-US" sz="3200" dirty="0">
                <a:effectLst/>
              </a:rPr>
              <a:t>，無論</a:t>
            </a:r>
            <a:r>
              <a:rPr lang="zh-TW" altLang="en-US" sz="3200" dirty="0" smtClean="0">
                <a:effectLst/>
              </a:rPr>
              <a:t>孕期。</a:t>
            </a:r>
            <a:endParaRPr lang="zh-TW" altLang="en-US" sz="3200" dirty="0">
              <a:effectLst/>
            </a:endParaRPr>
          </a:p>
          <a:p>
            <a:pPr lvl="1"/>
            <a:r>
              <a:rPr lang="zh-TW" altLang="en-US" sz="3200" dirty="0">
                <a:effectLst/>
              </a:rPr>
              <a:t>優先：</a:t>
            </a:r>
            <a:r>
              <a:rPr lang="en-US" altLang="zh-TW" sz="3200" dirty="0">
                <a:effectLst/>
              </a:rPr>
              <a:t>6-59</a:t>
            </a:r>
            <a:r>
              <a:rPr lang="zh-TW" altLang="en-US" sz="3200" dirty="0">
                <a:effectLst/>
              </a:rPr>
              <a:t>月兒童、老人、慢性疾病、健康</a:t>
            </a:r>
            <a:r>
              <a:rPr lang="zh-TW" altLang="en-US" sz="3200" dirty="0" smtClean="0">
                <a:effectLst/>
              </a:rPr>
              <a:t>工作者。</a:t>
            </a:r>
            <a:endParaRPr lang="zh-TW" altLang="en-US" sz="3200" dirty="0">
              <a:effectLst/>
            </a:endParaRPr>
          </a:p>
        </p:txBody>
      </p:sp>
      <p:sp>
        <p:nvSpPr>
          <p:cNvPr id="324612" name="Rectangle 4"/>
          <p:cNvSpPr>
            <a:spLocks noChangeArrowheads="1"/>
          </p:cNvSpPr>
          <p:nvPr/>
        </p:nvSpPr>
        <p:spPr bwMode="auto">
          <a:xfrm>
            <a:off x="1042988" y="6475413"/>
            <a:ext cx="3187700"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p>
            <a:pPr eaLnBrk="1" hangingPunct="1"/>
            <a:r>
              <a:rPr kumimoji="1" lang="en-US" altLang="zh-TW" sz="1400" b="0" dirty="0">
                <a:solidFill>
                  <a:srgbClr val="66FF33"/>
                </a:solidFill>
                <a:latin typeface="Times New Roman" panose="02020603050405020304" pitchFamily="18" charset="0"/>
              </a:rPr>
              <a:t>WHO. Wkly </a:t>
            </a:r>
            <a:r>
              <a:rPr kumimoji="1" lang="en-US" altLang="zh-TW" sz="1400" b="0" dirty="0" err="1">
                <a:solidFill>
                  <a:srgbClr val="66FF33"/>
                </a:solidFill>
                <a:latin typeface="Times New Roman" panose="02020603050405020304" pitchFamily="18" charset="0"/>
              </a:rPr>
              <a:t>Epidemiol</a:t>
            </a:r>
            <a:r>
              <a:rPr kumimoji="1" lang="en-US" altLang="zh-TW" sz="1400" b="0" dirty="0">
                <a:solidFill>
                  <a:srgbClr val="66FF33"/>
                </a:solidFill>
                <a:latin typeface="Times New Roman" panose="02020603050405020304" pitchFamily="18" charset="0"/>
              </a:rPr>
              <a:t> </a:t>
            </a:r>
            <a:r>
              <a:rPr kumimoji="1" lang="en-US" altLang="zh-TW" sz="1400" b="0" dirty="0" err="1">
                <a:solidFill>
                  <a:srgbClr val="66FF33"/>
                </a:solidFill>
                <a:latin typeface="Times New Roman" panose="02020603050405020304" pitchFamily="18" charset="0"/>
              </a:rPr>
              <a:t>Rec</a:t>
            </a:r>
            <a:r>
              <a:rPr kumimoji="1" lang="en-US" altLang="zh-TW" sz="1400" b="0" dirty="0">
                <a:solidFill>
                  <a:srgbClr val="66FF33"/>
                </a:solidFill>
                <a:latin typeface="Times New Roman" panose="02020603050405020304" pitchFamily="18" charset="0"/>
              </a:rPr>
              <a:t> 2012;87:461.</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836945610"/>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r>
              <a:rPr lang="zh-TW" altLang="en-US" sz="3600" dirty="0">
                <a:effectLst/>
              </a:rPr>
              <a:t>學齡兒童接種流感疫苗有沒有效？</a:t>
            </a:r>
          </a:p>
        </p:txBody>
      </p:sp>
      <p:sp>
        <p:nvSpPr>
          <p:cNvPr id="166915" name="Rectangle 3"/>
          <p:cNvSpPr>
            <a:spLocks noChangeArrowheads="1"/>
          </p:cNvSpPr>
          <p:nvPr/>
        </p:nvSpPr>
        <p:spPr bwMode="auto">
          <a:xfrm>
            <a:off x="990600" y="6324600"/>
            <a:ext cx="47053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i="1" dirty="0">
                <a:solidFill>
                  <a:srgbClr val="66FF33"/>
                </a:solidFill>
                <a:latin typeface="Arial" panose="020B0604020202020204" pitchFamily="34" charset="0"/>
                <a:ea typeface="標楷體" panose="03000509000000000000" pitchFamily="65" charset="-120"/>
              </a:rPr>
              <a:t>Reichert TA. New </a:t>
            </a:r>
            <a:r>
              <a:rPr lang="en-US" altLang="zh-TW" sz="1800" b="0" i="1" dirty="0" err="1">
                <a:solidFill>
                  <a:srgbClr val="66FF33"/>
                </a:solidFill>
                <a:latin typeface="Arial" panose="020B0604020202020204" pitchFamily="34" charset="0"/>
                <a:ea typeface="標楷體" panose="03000509000000000000" pitchFamily="65" charset="-120"/>
              </a:rPr>
              <a:t>Engl</a:t>
            </a:r>
            <a:r>
              <a:rPr lang="en-US" altLang="zh-TW" sz="1800" b="0" i="1" dirty="0">
                <a:solidFill>
                  <a:srgbClr val="66FF33"/>
                </a:solidFill>
                <a:latin typeface="Arial" panose="020B0604020202020204" pitchFamily="34" charset="0"/>
                <a:ea typeface="標楷體" panose="03000509000000000000" pitchFamily="65" charset="-120"/>
              </a:rPr>
              <a:t> J Med 2001;344:889.</a:t>
            </a:r>
          </a:p>
        </p:txBody>
      </p:sp>
      <p:graphicFrame>
        <p:nvGraphicFramePr>
          <p:cNvPr id="166916" name="Object 4"/>
          <p:cNvGraphicFramePr>
            <a:graphicFrameLocks noGrp="1" noChangeAspect="1"/>
          </p:cNvGraphicFramePr>
          <p:nvPr>
            <p:ph idx="1"/>
            <p:extLst>
              <p:ext uri="{D42A27DB-BD31-4B8C-83A1-F6EECF244321}">
                <p14:modId xmlns:p14="http://schemas.microsoft.com/office/powerpoint/2010/main" xmlns="" val="2150606948"/>
              </p:ext>
            </p:extLst>
          </p:nvPr>
        </p:nvGraphicFramePr>
        <p:xfrm>
          <a:off x="323528" y="1066006"/>
          <a:ext cx="6480175" cy="5213350"/>
        </p:xfrm>
        <a:graphic>
          <a:graphicData uri="http://schemas.openxmlformats.org/presentationml/2006/ole">
            <p:oleObj spid="_x0000_s1032402" name="PhotoImpact" r:id="rId5" imgW="5209524" imgH="4190476" progId="">
              <p:embed/>
            </p:oleObj>
          </a:graphicData>
        </a:graphic>
      </p:graphicFrame>
      <p:sp>
        <p:nvSpPr>
          <p:cNvPr id="166917" name="Text Box 5"/>
          <p:cNvSpPr txBox="1">
            <a:spLocks noChangeArrowheads="1"/>
          </p:cNvSpPr>
          <p:nvPr/>
        </p:nvSpPr>
        <p:spPr bwMode="auto">
          <a:xfrm>
            <a:off x="6835312" y="1222375"/>
            <a:ext cx="2409634" cy="48320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zh-TW" altLang="en-US" sz="2000" dirty="0">
                <a:solidFill>
                  <a:srgbClr val="FAFD00"/>
                </a:solidFill>
                <a:ea typeface="標楷體" panose="03000509000000000000" pitchFamily="65" charset="-120"/>
              </a:rPr>
              <a:t>日本</a:t>
            </a:r>
          </a:p>
          <a:p>
            <a:endParaRPr kumimoji="0" lang="zh-TW" altLang="en-US" sz="2400" dirty="0">
              <a:solidFill>
                <a:schemeClr val="bg1"/>
              </a:solidFill>
              <a:ea typeface="標楷體" panose="03000509000000000000" pitchFamily="65" charset="-120"/>
            </a:endParaRPr>
          </a:p>
          <a:p>
            <a:r>
              <a:rPr kumimoji="0" lang="en-US" altLang="zh-TW" sz="2400" dirty="0">
                <a:solidFill>
                  <a:schemeClr val="bg1"/>
                </a:solidFill>
                <a:ea typeface="標楷體" panose="03000509000000000000" pitchFamily="65" charset="-120"/>
              </a:rPr>
              <a:t>1957 8000</a:t>
            </a:r>
            <a:r>
              <a:rPr kumimoji="0" lang="zh-TW" altLang="en-US" sz="2400" dirty="0">
                <a:solidFill>
                  <a:schemeClr val="bg1"/>
                </a:solidFill>
                <a:ea typeface="標楷體" panose="03000509000000000000" pitchFamily="65" charset="-120"/>
              </a:rPr>
              <a:t>死亡</a:t>
            </a:r>
          </a:p>
          <a:p>
            <a:endParaRPr kumimoji="0" lang="zh-TW" altLang="en-US" sz="2400" dirty="0">
              <a:solidFill>
                <a:schemeClr val="bg1"/>
              </a:solidFill>
              <a:ea typeface="標楷體" panose="03000509000000000000" pitchFamily="65" charset="-120"/>
            </a:endParaRPr>
          </a:p>
          <a:p>
            <a:r>
              <a:rPr kumimoji="0" lang="en-US" altLang="zh-TW" sz="2400" dirty="0">
                <a:solidFill>
                  <a:srgbClr val="FAFD00"/>
                </a:solidFill>
                <a:ea typeface="標楷體" panose="03000509000000000000" pitchFamily="65" charset="-120"/>
              </a:rPr>
              <a:t>1962</a:t>
            </a:r>
            <a:r>
              <a:rPr kumimoji="0" lang="zh-TW" altLang="en-US" sz="2400" dirty="0">
                <a:solidFill>
                  <a:schemeClr val="bg1"/>
                </a:solidFill>
                <a:ea typeface="標楷體" panose="03000509000000000000" pitchFamily="65" charset="-120"/>
              </a:rPr>
              <a:t>學童</a:t>
            </a:r>
            <a:r>
              <a:rPr kumimoji="0" lang="zh-TW" altLang="en-US" sz="2400" dirty="0" smtClean="0">
                <a:solidFill>
                  <a:schemeClr val="bg1"/>
                </a:solidFill>
                <a:ea typeface="標楷體" panose="03000509000000000000" pitchFamily="65" charset="-120"/>
              </a:rPr>
              <a:t>接種：</a:t>
            </a:r>
            <a:endParaRPr kumimoji="0" lang="en-US" altLang="zh-TW" sz="2400" dirty="0">
              <a:solidFill>
                <a:schemeClr val="bg1"/>
              </a:solidFill>
              <a:ea typeface="標楷體" panose="03000509000000000000" pitchFamily="65" charset="-120"/>
            </a:endParaRPr>
          </a:p>
          <a:p>
            <a:r>
              <a:rPr kumimoji="0" lang="en-US" altLang="zh-TW" sz="2400" dirty="0">
                <a:solidFill>
                  <a:schemeClr val="bg1"/>
                </a:solidFill>
                <a:ea typeface="標楷體" panose="03000509000000000000" pitchFamily="65" charset="-120"/>
              </a:rPr>
              <a:t>7-15</a:t>
            </a:r>
            <a:r>
              <a:rPr kumimoji="0" lang="zh-TW" altLang="en-US" sz="2400" dirty="0">
                <a:solidFill>
                  <a:schemeClr val="bg1"/>
                </a:solidFill>
                <a:ea typeface="標楷體" panose="03000509000000000000" pitchFamily="65" charset="-120"/>
              </a:rPr>
              <a:t>歲</a:t>
            </a:r>
          </a:p>
          <a:p>
            <a:r>
              <a:rPr kumimoji="0" lang="zh-TW" altLang="en-US" sz="2400" dirty="0">
                <a:solidFill>
                  <a:schemeClr val="bg1"/>
                </a:solidFill>
                <a:ea typeface="標楷體" panose="03000509000000000000" pitchFamily="65" charset="-120"/>
              </a:rPr>
              <a:t>接種率 </a:t>
            </a:r>
            <a:r>
              <a:rPr kumimoji="0" lang="en-US" altLang="zh-TW" sz="2400" dirty="0">
                <a:solidFill>
                  <a:schemeClr val="bg1"/>
                </a:solidFill>
                <a:ea typeface="標楷體" panose="03000509000000000000" pitchFamily="65" charset="-120"/>
              </a:rPr>
              <a:t>50-85%</a:t>
            </a:r>
          </a:p>
          <a:p>
            <a:endParaRPr kumimoji="0" lang="en-US" altLang="zh-TW" sz="2400" dirty="0">
              <a:solidFill>
                <a:schemeClr val="bg1"/>
              </a:solidFill>
              <a:ea typeface="標楷體" panose="03000509000000000000" pitchFamily="65" charset="-120"/>
            </a:endParaRPr>
          </a:p>
          <a:p>
            <a:r>
              <a:rPr kumimoji="0" lang="en-US" altLang="zh-TW" sz="2400" dirty="0">
                <a:solidFill>
                  <a:schemeClr val="bg1"/>
                </a:solidFill>
                <a:ea typeface="標楷體" panose="03000509000000000000" pitchFamily="65" charset="-120"/>
              </a:rPr>
              <a:t>1977</a:t>
            </a:r>
            <a:r>
              <a:rPr kumimoji="0" lang="zh-TW" altLang="en-US" sz="2400" dirty="0">
                <a:solidFill>
                  <a:schemeClr val="bg1"/>
                </a:solidFill>
                <a:ea typeface="標楷體" panose="03000509000000000000" pitchFamily="65" charset="-120"/>
              </a:rPr>
              <a:t>強制接種</a:t>
            </a:r>
          </a:p>
          <a:p>
            <a:endParaRPr kumimoji="0" lang="zh-TW" altLang="en-US" sz="2400" dirty="0">
              <a:solidFill>
                <a:schemeClr val="bg1"/>
              </a:solidFill>
              <a:ea typeface="標楷體" panose="03000509000000000000" pitchFamily="65" charset="-120"/>
            </a:endParaRPr>
          </a:p>
          <a:p>
            <a:r>
              <a:rPr kumimoji="0" lang="en-US" altLang="zh-TW" sz="2400" dirty="0">
                <a:solidFill>
                  <a:schemeClr val="bg1"/>
                </a:solidFill>
                <a:ea typeface="標楷體" panose="03000509000000000000" pitchFamily="65" charset="-120"/>
              </a:rPr>
              <a:t>1987</a:t>
            </a:r>
            <a:r>
              <a:rPr kumimoji="0" lang="zh-TW" altLang="en-US" sz="2400" dirty="0">
                <a:solidFill>
                  <a:schemeClr val="bg1"/>
                </a:solidFill>
                <a:ea typeface="標楷體" panose="03000509000000000000" pitchFamily="65" charset="-120"/>
              </a:rPr>
              <a:t>自由接種</a:t>
            </a:r>
          </a:p>
          <a:p>
            <a:endParaRPr kumimoji="0" lang="zh-TW" altLang="en-US" sz="2400" dirty="0">
              <a:solidFill>
                <a:schemeClr val="bg1"/>
              </a:solidFill>
              <a:ea typeface="標楷體" panose="03000509000000000000" pitchFamily="65" charset="-120"/>
            </a:endParaRPr>
          </a:p>
          <a:p>
            <a:r>
              <a:rPr kumimoji="0" lang="en-US" altLang="zh-TW" sz="2400" dirty="0">
                <a:solidFill>
                  <a:srgbClr val="FAFD00"/>
                </a:solidFill>
                <a:ea typeface="標楷體" panose="03000509000000000000" pitchFamily="65" charset="-120"/>
              </a:rPr>
              <a:t>1994</a:t>
            </a:r>
            <a:r>
              <a:rPr kumimoji="0" lang="zh-TW" altLang="en-US" sz="2400" dirty="0">
                <a:solidFill>
                  <a:schemeClr val="bg1"/>
                </a:solidFill>
                <a:ea typeface="標楷體" panose="03000509000000000000" pitchFamily="65" charset="-120"/>
              </a:rPr>
              <a:t>停止</a:t>
            </a:r>
          </a:p>
        </p:txBody>
      </p:sp>
      <p:sp>
        <p:nvSpPr>
          <p:cNvPr id="166918" name="Line 6"/>
          <p:cNvSpPr>
            <a:spLocks noChangeShapeType="1"/>
          </p:cNvSpPr>
          <p:nvPr/>
        </p:nvSpPr>
        <p:spPr bwMode="auto">
          <a:xfrm>
            <a:off x="2484438" y="4941888"/>
            <a:ext cx="2303462" cy="0"/>
          </a:xfrm>
          <a:prstGeom prst="line">
            <a:avLst/>
          </a:prstGeom>
          <a:noFill/>
          <a:ln w="57150">
            <a:solidFill>
              <a:srgbClr val="FF3300"/>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166919" name="Text Box 7"/>
          <p:cNvSpPr txBox="1">
            <a:spLocks noChangeArrowheads="1"/>
          </p:cNvSpPr>
          <p:nvPr/>
        </p:nvSpPr>
        <p:spPr bwMode="auto">
          <a:xfrm>
            <a:off x="2339975" y="5084763"/>
            <a:ext cx="26225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zh-TW" altLang="en-US">
                <a:solidFill>
                  <a:srgbClr val="FF3300"/>
                </a:solidFill>
                <a:latin typeface="Arial Black" panose="020B0A04020102020204" pitchFamily="34" charset="0"/>
                <a:ea typeface="標楷體" panose="03000509000000000000" pitchFamily="65" charset="-120"/>
              </a:rPr>
              <a:t>學童接種流感疫苗</a:t>
            </a:r>
          </a:p>
        </p:txBody>
      </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36162119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533400" y="286544"/>
            <a:ext cx="8229600" cy="838200"/>
          </a:xfrm>
        </p:spPr>
        <p:txBody>
          <a:bodyPr/>
          <a:lstStyle/>
          <a:p>
            <a:r>
              <a:rPr lang="en-US" altLang="zh-TW" sz="3000" smtClean="0"/>
              <a:t>A study on school-based influenza vaccination </a:t>
            </a:r>
            <a:r>
              <a:rPr lang="en-US" altLang="zh-TW" sz="3000" smtClean="0">
                <a:solidFill>
                  <a:srgbClr val="FF00FF"/>
                </a:solidFill>
              </a:rPr>
              <a:t/>
            </a:r>
            <a:br>
              <a:rPr lang="en-US" altLang="zh-TW" sz="3000" smtClean="0">
                <a:solidFill>
                  <a:srgbClr val="FF00FF"/>
                </a:solidFill>
              </a:rPr>
            </a:br>
            <a:r>
              <a:rPr lang="en-US" altLang="zh-TW" sz="2600" smtClean="0">
                <a:solidFill>
                  <a:schemeClr val="bg1"/>
                </a:solidFill>
              </a:rPr>
              <a:t>N=7,543, Taiwan, 2007-2008</a:t>
            </a:r>
            <a:endParaRPr lang="en-US" altLang="zh-TW" sz="2600" dirty="0">
              <a:solidFill>
                <a:schemeClr val="bg1"/>
              </a:solidFill>
            </a:endParaRPr>
          </a:p>
        </p:txBody>
      </p:sp>
      <p:sp>
        <p:nvSpPr>
          <p:cNvPr id="167939" name="Rectangle 3"/>
          <p:cNvSpPr>
            <a:spLocks noGrp="1" noChangeArrowheads="1"/>
          </p:cNvSpPr>
          <p:nvPr>
            <p:ph type="body" idx="1"/>
          </p:nvPr>
        </p:nvSpPr>
        <p:spPr>
          <a:xfrm>
            <a:off x="533400" y="1424136"/>
            <a:ext cx="8153400" cy="5029200"/>
          </a:xfrm>
        </p:spPr>
        <p:txBody>
          <a:bodyPr/>
          <a:lstStyle/>
          <a:p>
            <a:pPr>
              <a:lnSpc>
                <a:spcPct val="105000"/>
              </a:lnSpc>
              <a:spcBef>
                <a:spcPct val="5000"/>
              </a:spcBef>
              <a:buFont typeface="Wingdings" panose="05000000000000000000" pitchFamily="2" charset="2"/>
              <a:buChar char="l"/>
            </a:pPr>
            <a:r>
              <a:rPr lang="en-US" altLang="zh-TW" sz="2800" dirty="0" smtClean="0">
                <a:effectLst/>
              </a:rPr>
              <a:t>Control town</a:t>
            </a:r>
          </a:p>
          <a:p>
            <a:pPr lvl="1">
              <a:lnSpc>
                <a:spcPct val="105000"/>
              </a:lnSpc>
              <a:spcBef>
                <a:spcPct val="5000"/>
              </a:spcBef>
              <a:buFont typeface="Wingdings" panose="05000000000000000000" pitchFamily="2" charset="2"/>
              <a:buChar char=""/>
            </a:pPr>
            <a:r>
              <a:rPr lang="en-US" altLang="zh-TW" sz="2800" dirty="0" smtClean="0">
                <a:effectLst/>
              </a:rPr>
              <a:t>Influenza vaccine for </a:t>
            </a:r>
            <a:r>
              <a:rPr lang="en-US" altLang="zh-TW" sz="2800" b="1" dirty="0" smtClean="0">
                <a:solidFill>
                  <a:srgbClr val="FFFF00"/>
                </a:solidFill>
                <a:effectLst/>
              </a:rPr>
              <a:t>grade 1-4.</a:t>
            </a:r>
          </a:p>
          <a:p>
            <a:pPr lvl="1">
              <a:lnSpc>
                <a:spcPct val="105000"/>
              </a:lnSpc>
              <a:spcBef>
                <a:spcPct val="5000"/>
              </a:spcBef>
              <a:buFont typeface="Wingdings" panose="05000000000000000000" pitchFamily="2" charset="2"/>
              <a:buChar char="m"/>
            </a:pPr>
            <a:r>
              <a:rPr lang="en-US" altLang="zh-TW" sz="2800" dirty="0" smtClean="0">
                <a:effectLst/>
              </a:rPr>
              <a:t>13 schools, N = 3,589.</a:t>
            </a:r>
          </a:p>
          <a:p>
            <a:pPr>
              <a:spcBef>
                <a:spcPts val="0"/>
              </a:spcBef>
              <a:buFont typeface="Wingdings" panose="05000000000000000000" pitchFamily="2" charset="2"/>
              <a:buChar char="l"/>
            </a:pPr>
            <a:r>
              <a:rPr lang="en-US" altLang="zh-TW" sz="2600" dirty="0" smtClean="0"/>
              <a:t>Intervention town</a:t>
            </a:r>
          </a:p>
          <a:p>
            <a:pPr lvl="1">
              <a:buFont typeface="Wingdings" panose="05000000000000000000" pitchFamily="2" charset="2"/>
              <a:buChar char="m"/>
            </a:pPr>
            <a:r>
              <a:rPr lang="en-US" altLang="zh-TW" sz="2600" dirty="0" smtClean="0"/>
              <a:t>Influenza vaccine for </a:t>
            </a:r>
            <a:r>
              <a:rPr lang="en-US" altLang="zh-TW" sz="2600" b="1" dirty="0" smtClean="0">
                <a:solidFill>
                  <a:srgbClr val="FFFF00"/>
                </a:solidFill>
              </a:rPr>
              <a:t>grade 1-9.</a:t>
            </a:r>
          </a:p>
          <a:p>
            <a:pPr lvl="1">
              <a:buFont typeface="Wingdings" panose="05000000000000000000" pitchFamily="2" charset="2"/>
              <a:buChar char="m"/>
            </a:pPr>
            <a:r>
              <a:rPr lang="en-US" altLang="zh-TW" sz="2600" dirty="0" smtClean="0"/>
              <a:t>14 schools, N = 3,944.</a:t>
            </a:r>
          </a:p>
          <a:p>
            <a:pPr>
              <a:spcBef>
                <a:spcPts val="0"/>
              </a:spcBef>
              <a:buFont typeface="Wingdings" panose="05000000000000000000" pitchFamily="2" charset="2"/>
              <a:buChar char="l"/>
            </a:pPr>
            <a:r>
              <a:rPr lang="en-US" altLang="zh-TW" sz="2600" dirty="0" smtClean="0"/>
              <a:t>Weekly records of </a:t>
            </a:r>
            <a:r>
              <a:rPr lang="en-US" altLang="zh-TW" sz="2800" dirty="0" smtClean="0"/>
              <a:t>influenza like illness(</a:t>
            </a:r>
            <a:r>
              <a:rPr lang="en-US" altLang="zh-TW" sz="2600" dirty="0" smtClean="0"/>
              <a:t>ILI) in students and their families.</a:t>
            </a:r>
          </a:p>
          <a:p>
            <a:pPr lvl="1">
              <a:buFont typeface="Wingdings" panose="05000000000000000000" pitchFamily="2" charset="2"/>
              <a:buChar char="m"/>
            </a:pPr>
            <a:r>
              <a:rPr lang="en-US" altLang="zh-TW" sz="2600" dirty="0" smtClean="0"/>
              <a:t>ILI:</a:t>
            </a:r>
          </a:p>
          <a:p>
            <a:pPr marL="893763" lvl="2" indent="20638">
              <a:spcBef>
                <a:spcPts val="0"/>
              </a:spcBef>
            </a:pPr>
            <a:r>
              <a:rPr lang="en-US" altLang="zh-TW" sz="2600" dirty="0" smtClean="0"/>
              <a:t>Fever, chill, myalgia, fatigue.</a:t>
            </a:r>
            <a:br>
              <a:rPr lang="en-US" altLang="zh-TW" sz="2600" dirty="0" smtClean="0"/>
            </a:br>
            <a:r>
              <a:rPr lang="en-US" altLang="zh-TW" sz="2600" dirty="0" smtClean="0"/>
              <a:t>plus</a:t>
            </a:r>
            <a:endParaRPr lang="en-US" altLang="zh-TW" sz="2600" dirty="0" smtClean="0"/>
          </a:p>
          <a:p>
            <a:pPr lvl="2" indent="-249238"/>
            <a:r>
              <a:rPr lang="en-US" altLang="zh-TW" sz="2600" dirty="0" smtClean="0"/>
              <a:t>Cough, rhinorrhea, sore throat, hoarseness.</a:t>
            </a:r>
            <a:endParaRPr lang="en-US" altLang="zh-TW" sz="2600" dirty="0"/>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 xmlns:p14="http://schemas.microsoft.com/office/powerpoint/2010/main" val="38293910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r>
              <a:rPr lang="en-US" altLang="zh-TW" sz="3200" dirty="0">
                <a:effectLst/>
              </a:rPr>
              <a:t>Incidence of ILI among students and family members</a:t>
            </a:r>
          </a:p>
        </p:txBody>
      </p:sp>
      <p:graphicFrame>
        <p:nvGraphicFramePr>
          <p:cNvPr id="169987" name="Object 3"/>
          <p:cNvGraphicFramePr>
            <a:graphicFrameLocks noChangeAspect="1"/>
          </p:cNvGraphicFramePr>
          <p:nvPr>
            <p:extLst>
              <p:ext uri="{D42A27DB-BD31-4B8C-83A1-F6EECF244321}">
                <p14:modId xmlns:p14="http://schemas.microsoft.com/office/powerpoint/2010/main" xmlns="" val="1456945608"/>
              </p:ext>
            </p:extLst>
          </p:nvPr>
        </p:nvGraphicFramePr>
        <p:xfrm>
          <a:off x="392113" y="1839913"/>
          <a:ext cx="8502650" cy="4714875"/>
        </p:xfrm>
        <a:graphic>
          <a:graphicData uri="http://schemas.openxmlformats.org/presentationml/2006/ole">
            <p:oleObj spid="_x0000_s1033426" name="圖表" r:id="rId5" imgW="7932400" imgH="4404456" progId="MSGraph.Chart.8">
              <p:embed followColorScheme="full"/>
            </p:oleObj>
          </a:graphicData>
        </a:graphic>
      </p:graphicFrame>
      <p:sp>
        <p:nvSpPr>
          <p:cNvPr id="169988" name="Text Box 4"/>
          <p:cNvSpPr txBox="1">
            <a:spLocks noChangeArrowheads="1"/>
          </p:cNvSpPr>
          <p:nvPr/>
        </p:nvSpPr>
        <p:spPr bwMode="auto">
          <a:xfrm>
            <a:off x="323850" y="1268413"/>
            <a:ext cx="177641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dirty="0">
                <a:solidFill>
                  <a:srgbClr val="FAFD00"/>
                </a:solidFill>
                <a:ea typeface="標楷體" panose="03000509000000000000" pitchFamily="65" charset="-120"/>
              </a:rPr>
              <a:t>% subjects</a:t>
            </a:r>
            <a:endParaRPr kumimoji="0" lang="en-US" altLang="zh-TW" dirty="0">
              <a:solidFill>
                <a:srgbClr val="FAFD00"/>
              </a:solidFill>
              <a:ea typeface="標楷體" panose="03000509000000000000" pitchFamily="65" charset="-120"/>
              <a:cs typeface="Arial" panose="020B0604020202020204" pitchFamily="34" charset="0"/>
            </a:endParaRPr>
          </a:p>
        </p:txBody>
      </p:sp>
      <p:sp>
        <p:nvSpPr>
          <p:cNvPr id="169989" name="Text Box 5"/>
          <p:cNvSpPr txBox="1">
            <a:spLocks noChangeArrowheads="1"/>
          </p:cNvSpPr>
          <p:nvPr/>
        </p:nvSpPr>
        <p:spPr bwMode="auto">
          <a:xfrm>
            <a:off x="2195513" y="4365625"/>
            <a:ext cx="1519237"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800">
                <a:solidFill>
                  <a:schemeClr val="bg1"/>
                </a:solidFill>
                <a:effectLst>
                  <a:outerShdw blurRad="38100" dist="38100" dir="2700000" algn="tl">
                    <a:srgbClr val="000000"/>
                  </a:outerShdw>
                </a:effectLst>
                <a:ea typeface="標楷體" panose="03000509000000000000" pitchFamily="65" charset="-120"/>
              </a:rPr>
              <a:t>P = 0.02</a:t>
            </a:r>
          </a:p>
        </p:txBody>
      </p:sp>
      <p:sp>
        <p:nvSpPr>
          <p:cNvPr id="169990" name="Text Box 6"/>
          <p:cNvSpPr txBox="1">
            <a:spLocks noChangeArrowheads="1"/>
          </p:cNvSpPr>
          <p:nvPr/>
        </p:nvSpPr>
        <p:spPr bwMode="auto">
          <a:xfrm>
            <a:off x="7019925" y="5229225"/>
            <a:ext cx="15192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800">
                <a:solidFill>
                  <a:schemeClr val="bg1"/>
                </a:solidFill>
                <a:effectLst>
                  <a:outerShdw blurRad="38100" dist="38100" dir="2700000" algn="tl">
                    <a:srgbClr val="000000"/>
                  </a:outerShdw>
                </a:effectLst>
                <a:ea typeface="標楷體" panose="03000509000000000000" pitchFamily="65" charset="-120"/>
              </a:rPr>
              <a:t>P = 0.04</a:t>
            </a:r>
          </a:p>
        </p:txBody>
      </p:sp>
      <p:sp>
        <p:nvSpPr>
          <p:cNvPr id="169991" name="Text Box 7"/>
          <p:cNvSpPr txBox="1">
            <a:spLocks noChangeArrowheads="1"/>
          </p:cNvSpPr>
          <p:nvPr/>
        </p:nvSpPr>
        <p:spPr bwMode="auto">
          <a:xfrm>
            <a:off x="2916238" y="2205038"/>
            <a:ext cx="1519237"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800">
                <a:solidFill>
                  <a:schemeClr val="bg1"/>
                </a:solidFill>
                <a:effectLst>
                  <a:outerShdw blurRad="38100" dist="38100" dir="2700000" algn="tl">
                    <a:srgbClr val="000000"/>
                  </a:outerShdw>
                </a:effectLst>
                <a:ea typeface="標楷體" panose="03000509000000000000" pitchFamily="65" charset="-120"/>
              </a:rPr>
              <a:t>P = 0.01</a:t>
            </a:r>
          </a:p>
        </p:txBody>
      </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23667179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a:xfrm>
            <a:off x="611188" y="333375"/>
            <a:ext cx="8229600" cy="838200"/>
          </a:xfrm>
          <a:noFill/>
          <a:ln/>
        </p:spPr>
        <p:txBody>
          <a:bodyPr/>
          <a:lstStyle/>
          <a:p>
            <a:r>
              <a:rPr lang="zh-TW" altLang="en-US" dirty="0">
                <a:effectLst/>
              </a:rPr>
              <a:t>流感疫苗對健康成人的保護效果</a:t>
            </a:r>
            <a:r>
              <a:rPr lang="zh-TW" altLang="en-US" dirty="0">
                <a:solidFill>
                  <a:srgbClr val="FF00FF"/>
                </a:solidFill>
                <a:effectLst/>
              </a:rPr>
              <a:t/>
            </a:r>
            <a:br>
              <a:rPr lang="zh-TW" altLang="en-US" dirty="0">
                <a:solidFill>
                  <a:srgbClr val="FF00FF"/>
                </a:solidFill>
                <a:effectLst/>
              </a:rPr>
            </a:br>
            <a:r>
              <a:rPr lang="zh-TW" altLang="en-US" sz="3600" dirty="0">
                <a:solidFill>
                  <a:schemeClr val="bg1"/>
                </a:solidFill>
                <a:effectLst/>
              </a:rPr>
              <a:t>美國</a:t>
            </a:r>
            <a:r>
              <a:rPr lang="en-US" altLang="zh-TW" sz="3600" dirty="0">
                <a:solidFill>
                  <a:schemeClr val="bg1"/>
                </a:solidFill>
                <a:effectLst/>
              </a:rPr>
              <a:t>1994-1995, 18-64</a:t>
            </a:r>
            <a:r>
              <a:rPr lang="zh-TW" altLang="en-US" sz="3600" dirty="0">
                <a:solidFill>
                  <a:schemeClr val="bg1"/>
                </a:solidFill>
                <a:effectLst/>
              </a:rPr>
              <a:t>歲</a:t>
            </a:r>
            <a:r>
              <a:rPr lang="en-US" altLang="zh-TW" sz="3600" dirty="0">
                <a:solidFill>
                  <a:schemeClr val="bg1"/>
                </a:solidFill>
                <a:effectLst/>
              </a:rPr>
              <a:t>, N=849</a:t>
            </a:r>
          </a:p>
        </p:txBody>
      </p:sp>
      <p:sp>
        <p:nvSpPr>
          <p:cNvPr id="172035" name="Rectangle 3"/>
          <p:cNvSpPr>
            <a:spLocks noGrp="1" noChangeArrowheads="1"/>
          </p:cNvSpPr>
          <p:nvPr>
            <p:ph type="body" idx="1"/>
          </p:nvPr>
        </p:nvSpPr>
        <p:spPr>
          <a:xfrm>
            <a:off x="395288" y="1484313"/>
            <a:ext cx="8497887" cy="4681537"/>
          </a:xfrm>
          <a:noFill/>
          <a:ln/>
        </p:spPr>
        <p:txBody>
          <a:bodyPr/>
          <a:lstStyle/>
          <a:p>
            <a:pPr>
              <a:lnSpc>
                <a:spcPct val="115000"/>
              </a:lnSpc>
              <a:spcBef>
                <a:spcPct val="25000"/>
              </a:spcBef>
            </a:pPr>
            <a:r>
              <a:rPr lang="zh-TW" altLang="en-US" sz="3200" dirty="0">
                <a:solidFill>
                  <a:srgbClr val="FAFD00"/>
                </a:solidFill>
                <a:effectLst/>
              </a:rPr>
              <a:t>流感疫苗組</a:t>
            </a:r>
          </a:p>
          <a:p>
            <a:pPr lvl="1">
              <a:lnSpc>
                <a:spcPct val="115000"/>
              </a:lnSpc>
              <a:spcBef>
                <a:spcPct val="25000"/>
              </a:spcBef>
            </a:pPr>
            <a:r>
              <a:rPr lang="zh-TW" altLang="en-US" sz="3200" dirty="0">
                <a:effectLst/>
              </a:rPr>
              <a:t>上呼吸道感染次數</a:t>
            </a:r>
            <a:r>
              <a:rPr lang="zh-TW" altLang="en-US" sz="3200" dirty="0">
                <a:effectLst/>
                <a:sym typeface="Wingdings" panose="05000000000000000000" pitchFamily="2" charset="2"/>
              </a:rPr>
              <a:t></a:t>
            </a:r>
            <a:r>
              <a:rPr lang="en-US" altLang="zh-TW" sz="3200" dirty="0">
                <a:effectLst/>
                <a:sym typeface="Wingdings" panose="05000000000000000000" pitchFamily="2" charset="2"/>
              </a:rPr>
              <a:t>25%</a:t>
            </a:r>
          </a:p>
          <a:p>
            <a:pPr lvl="1">
              <a:lnSpc>
                <a:spcPct val="115000"/>
              </a:lnSpc>
              <a:spcBef>
                <a:spcPct val="25000"/>
              </a:spcBef>
            </a:pPr>
            <a:r>
              <a:rPr lang="zh-TW" altLang="en-US" sz="3200" dirty="0">
                <a:effectLst/>
                <a:sym typeface="Wingdings" panose="05000000000000000000" pitchFamily="2" charset="2"/>
              </a:rPr>
              <a:t>呼吸道疾病病假天數</a:t>
            </a:r>
            <a:r>
              <a:rPr lang="en-US" altLang="zh-TW" sz="3200" dirty="0">
                <a:effectLst/>
                <a:sym typeface="Wingdings" panose="05000000000000000000" pitchFamily="2" charset="2"/>
              </a:rPr>
              <a:t>43%</a:t>
            </a:r>
          </a:p>
          <a:p>
            <a:pPr lvl="1">
              <a:lnSpc>
                <a:spcPct val="115000"/>
              </a:lnSpc>
              <a:spcBef>
                <a:spcPct val="25000"/>
              </a:spcBef>
            </a:pPr>
            <a:r>
              <a:rPr lang="zh-TW" altLang="en-US" sz="3200" dirty="0">
                <a:effectLst/>
                <a:sym typeface="Wingdings" panose="05000000000000000000" pitchFamily="2" charset="2"/>
              </a:rPr>
              <a:t>因上呼吸道感染就醫次數</a:t>
            </a:r>
            <a:r>
              <a:rPr lang="en-US" altLang="zh-TW" sz="3200" dirty="0">
                <a:effectLst/>
                <a:sym typeface="Wingdings" panose="05000000000000000000" pitchFamily="2" charset="2"/>
              </a:rPr>
              <a:t>44%</a:t>
            </a:r>
          </a:p>
          <a:p>
            <a:pPr>
              <a:lnSpc>
                <a:spcPct val="115000"/>
              </a:lnSpc>
              <a:spcBef>
                <a:spcPct val="25000"/>
              </a:spcBef>
            </a:pPr>
            <a:r>
              <a:rPr lang="zh-TW" altLang="en-US" sz="3200" dirty="0">
                <a:solidFill>
                  <a:srgbClr val="FAFD00"/>
                </a:solidFill>
                <a:effectLst/>
                <a:sym typeface="Wingdings" panose="05000000000000000000" pitchFamily="2" charset="2"/>
              </a:rPr>
              <a:t>節省成本：</a:t>
            </a:r>
            <a:r>
              <a:rPr lang="en-US" altLang="zh-TW" sz="3200" dirty="0">
                <a:solidFill>
                  <a:srgbClr val="FAFD00"/>
                </a:solidFill>
                <a:effectLst/>
                <a:sym typeface="Wingdings" panose="05000000000000000000" pitchFamily="2" charset="2"/>
              </a:rPr>
              <a:t>$46.85/person</a:t>
            </a:r>
          </a:p>
          <a:p>
            <a:pPr>
              <a:lnSpc>
                <a:spcPct val="115000"/>
              </a:lnSpc>
              <a:spcBef>
                <a:spcPct val="25000"/>
              </a:spcBef>
            </a:pPr>
            <a:r>
              <a:rPr lang="zh-TW" altLang="en-US" sz="3200" dirty="0">
                <a:solidFill>
                  <a:srgbClr val="FAFD00"/>
                </a:solidFill>
                <a:effectLst/>
                <a:sym typeface="Wingdings" panose="05000000000000000000" pitchFamily="2" charset="2"/>
              </a:rPr>
              <a:t>美國從</a:t>
            </a:r>
            <a:r>
              <a:rPr lang="en-US" altLang="zh-TW" sz="3200" dirty="0">
                <a:solidFill>
                  <a:srgbClr val="FAFD00"/>
                </a:solidFill>
                <a:effectLst/>
                <a:sym typeface="Wingdings" panose="05000000000000000000" pitchFamily="2" charset="2"/>
              </a:rPr>
              <a:t>2011</a:t>
            </a:r>
            <a:r>
              <a:rPr lang="zh-TW" altLang="en-US" sz="3200" dirty="0">
                <a:solidFill>
                  <a:srgbClr val="FAFD00"/>
                </a:solidFill>
                <a:effectLst/>
                <a:sym typeface="Wingdings" panose="05000000000000000000" pitchFamily="2" charset="2"/>
              </a:rPr>
              <a:t>年開始建議所有</a:t>
            </a:r>
            <a:r>
              <a:rPr lang="en-US" altLang="zh-TW" sz="3200" dirty="0">
                <a:solidFill>
                  <a:srgbClr val="FAFD00"/>
                </a:solidFill>
                <a:effectLst/>
                <a:sym typeface="Wingdings" panose="05000000000000000000" pitchFamily="2" charset="2"/>
              </a:rPr>
              <a:t>6</a:t>
            </a:r>
            <a:r>
              <a:rPr lang="zh-TW" altLang="en-US" sz="3200" dirty="0">
                <a:solidFill>
                  <a:srgbClr val="FAFD00"/>
                </a:solidFill>
                <a:effectLst/>
                <a:sym typeface="Wingdings" panose="05000000000000000000" pitchFamily="2" charset="2"/>
              </a:rPr>
              <a:t>個月以上兒童與成人，每年都接種一劑流感</a:t>
            </a:r>
            <a:r>
              <a:rPr lang="zh-TW" altLang="en-US" sz="3200" dirty="0" smtClean="0">
                <a:solidFill>
                  <a:srgbClr val="FAFD00"/>
                </a:solidFill>
                <a:effectLst/>
                <a:sym typeface="Wingdings" panose="05000000000000000000" pitchFamily="2" charset="2"/>
              </a:rPr>
              <a:t>疫苗。</a:t>
            </a:r>
            <a:endParaRPr lang="zh-TW" altLang="en-US" sz="3200" dirty="0">
              <a:solidFill>
                <a:srgbClr val="FAFD00"/>
              </a:solidFill>
              <a:effectLst/>
              <a:sym typeface="Wingdings" panose="05000000000000000000" pitchFamily="2" charset="2"/>
            </a:endParaRPr>
          </a:p>
        </p:txBody>
      </p:sp>
      <p:sp>
        <p:nvSpPr>
          <p:cNvPr id="172036" name="Rectangle 4"/>
          <p:cNvSpPr>
            <a:spLocks noChangeArrowheads="1"/>
          </p:cNvSpPr>
          <p:nvPr/>
        </p:nvSpPr>
        <p:spPr bwMode="auto">
          <a:xfrm>
            <a:off x="971550" y="6491288"/>
            <a:ext cx="43243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b="0" dirty="0">
                <a:solidFill>
                  <a:srgbClr val="66FF33"/>
                </a:solidFill>
                <a:latin typeface="Times New Roman" panose="02020603050405020304" pitchFamily="18" charset="0"/>
                <a:ea typeface="標楷體" panose="03000509000000000000" pitchFamily="65" charset="-120"/>
              </a:rPr>
              <a:t>Nichol KL. N </a:t>
            </a:r>
            <a:r>
              <a:rPr kumimoji="0" lang="en-US" altLang="zh-TW" sz="1800" b="0" dirty="0" err="1">
                <a:solidFill>
                  <a:srgbClr val="66FF33"/>
                </a:solidFill>
                <a:latin typeface="Times New Roman" panose="02020603050405020304" pitchFamily="18" charset="0"/>
                <a:ea typeface="標楷體" panose="03000509000000000000" pitchFamily="65" charset="-120"/>
              </a:rPr>
              <a:t>Engl</a:t>
            </a:r>
            <a:r>
              <a:rPr kumimoji="0" lang="en-US" altLang="zh-TW" sz="1800" b="0" dirty="0">
                <a:solidFill>
                  <a:srgbClr val="66FF33"/>
                </a:solidFill>
                <a:latin typeface="Times New Roman" panose="02020603050405020304" pitchFamily="18" charset="0"/>
                <a:ea typeface="標楷體" panose="03000509000000000000" pitchFamily="65" charset="-120"/>
              </a:rPr>
              <a:t> J Med 1995;333(14):889.</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713853909"/>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611188" y="333375"/>
            <a:ext cx="8229600" cy="838200"/>
          </a:xfrm>
          <a:noFill/>
          <a:ln/>
        </p:spPr>
        <p:txBody>
          <a:bodyPr/>
          <a:lstStyle/>
          <a:p>
            <a:r>
              <a:rPr lang="zh-TW" altLang="en-US" dirty="0">
                <a:effectLst/>
              </a:rPr>
              <a:t>六個月以上全民接種流感疫苗</a:t>
            </a:r>
            <a:r>
              <a:rPr lang="zh-TW" altLang="en-US" dirty="0">
                <a:solidFill>
                  <a:srgbClr val="FF00FF"/>
                </a:solidFill>
                <a:effectLst/>
              </a:rPr>
              <a:t/>
            </a:r>
            <a:br>
              <a:rPr lang="zh-TW" altLang="en-US" dirty="0">
                <a:solidFill>
                  <a:srgbClr val="FF00FF"/>
                </a:solidFill>
                <a:effectLst/>
              </a:rPr>
            </a:br>
            <a:r>
              <a:rPr lang="en-US" altLang="zh-TW" sz="3600" dirty="0">
                <a:solidFill>
                  <a:schemeClr val="bg1"/>
                </a:solidFill>
                <a:effectLst/>
              </a:rPr>
              <a:t>ACIP, USA, 2010</a:t>
            </a:r>
          </a:p>
        </p:txBody>
      </p:sp>
      <p:sp>
        <p:nvSpPr>
          <p:cNvPr id="307203" name="Rectangle 3"/>
          <p:cNvSpPr>
            <a:spLocks noGrp="1" noChangeArrowheads="1"/>
          </p:cNvSpPr>
          <p:nvPr>
            <p:ph type="body" idx="1"/>
          </p:nvPr>
        </p:nvSpPr>
        <p:spPr>
          <a:xfrm>
            <a:off x="323850" y="1412875"/>
            <a:ext cx="8497888" cy="4897438"/>
          </a:xfrm>
          <a:noFill/>
          <a:ln/>
        </p:spPr>
        <p:txBody>
          <a:bodyPr/>
          <a:lstStyle/>
          <a:p>
            <a:pPr>
              <a:lnSpc>
                <a:spcPct val="105000"/>
              </a:lnSpc>
              <a:spcBef>
                <a:spcPct val="0"/>
              </a:spcBef>
            </a:pPr>
            <a:r>
              <a:rPr lang="en-US" altLang="zh-TW" sz="2600" b="1" dirty="0">
                <a:effectLst/>
              </a:rPr>
              <a:t>All persons aged ≥6 months should be vaccinated annually.</a:t>
            </a:r>
          </a:p>
          <a:p>
            <a:pPr>
              <a:lnSpc>
                <a:spcPct val="105000"/>
              </a:lnSpc>
              <a:spcBef>
                <a:spcPct val="0"/>
              </a:spcBef>
            </a:pPr>
            <a:r>
              <a:rPr lang="en-US" altLang="zh-TW" sz="2600" dirty="0">
                <a:solidFill>
                  <a:schemeClr val="bg1"/>
                </a:solidFill>
                <a:effectLst/>
              </a:rPr>
              <a:t>When vaccine supply is limited, vaccination efforts should focus on delivering vaccination to </a:t>
            </a:r>
            <a:r>
              <a:rPr lang="en-US" altLang="zh-TW" sz="2600" dirty="0" smtClean="0">
                <a:solidFill>
                  <a:schemeClr val="bg1"/>
                </a:solidFill>
                <a:effectLst/>
              </a:rPr>
              <a:t>persons. </a:t>
            </a:r>
            <a:r>
              <a:rPr lang="en-US" altLang="zh-TW" sz="2600" dirty="0">
                <a:solidFill>
                  <a:schemeClr val="bg1"/>
                </a:solidFill>
                <a:effectLst/>
              </a:rPr>
              <a:t>who: </a:t>
            </a:r>
            <a:r>
              <a:rPr lang="en-US" altLang="zh-TW" sz="2000" dirty="0">
                <a:solidFill>
                  <a:schemeClr val="bg1"/>
                </a:solidFill>
                <a:effectLst/>
              </a:rPr>
              <a:t>are aged 6 months–4 years; are aged ≥50 years; have chronic pulmonary, cardiovascular, renal, hepatic, neurologic, hematologic, or metabolic disorders; are immunosuppressed; are or will be pregnant; are aged 6 months–18 years and receiving long-term aspirin therapy; are residents of nursing homes and other chronic-care facilities; are American Indians/Alaska Natives; are morbidly obese (body-mass index ≥40); are health-care personnel; are household contacts and caregivers of children aged &lt;5 years and adults aged ≥50 years; are household contacts and caregivers of persons with medical conditions that put them at higher risk for severe complications from influenza.</a:t>
            </a:r>
          </a:p>
        </p:txBody>
      </p:sp>
      <p:sp>
        <p:nvSpPr>
          <p:cNvPr id="307204" name="Rectangle 4"/>
          <p:cNvSpPr>
            <a:spLocks noChangeArrowheads="1"/>
          </p:cNvSpPr>
          <p:nvPr/>
        </p:nvSpPr>
        <p:spPr bwMode="auto">
          <a:xfrm>
            <a:off x="971550" y="6491288"/>
            <a:ext cx="29654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b="0">
                <a:solidFill>
                  <a:srgbClr val="66FF33"/>
                </a:solidFill>
                <a:latin typeface="Times New Roman" panose="02020603050405020304" pitchFamily="18" charset="0"/>
                <a:ea typeface="標楷體" panose="03000509000000000000" pitchFamily="65" charset="-120"/>
              </a:rPr>
              <a:t>CDC. MMWR 2010;59:RR-8.</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632357613"/>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395288" y="188913"/>
            <a:ext cx="8229600" cy="838200"/>
          </a:xfrm>
        </p:spPr>
        <p:txBody>
          <a:bodyPr/>
          <a:lstStyle/>
          <a:p>
            <a:r>
              <a:rPr lang="zh-TW" altLang="en-US" sz="3600" dirty="0">
                <a:effectLst/>
              </a:rPr>
              <a:t>國外建議的疫苗在台灣是否有效？</a:t>
            </a:r>
          </a:p>
        </p:txBody>
      </p:sp>
      <p:sp>
        <p:nvSpPr>
          <p:cNvPr id="173059" name="Rectangle 3"/>
          <p:cNvSpPr>
            <a:spLocks noGrp="1" noChangeArrowheads="1"/>
          </p:cNvSpPr>
          <p:nvPr>
            <p:ph type="body" idx="1"/>
          </p:nvPr>
        </p:nvSpPr>
        <p:spPr>
          <a:xfrm>
            <a:off x="395288" y="1196975"/>
            <a:ext cx="8153400" cy="5029200"/>
          </a:xfrm>
        </p:spPr>
        <p:txBody>
          <a:bodyPr/>
          <a:lstStyle/>
          <a:p>
            <a:pPr>
              <a:lnSpc>
                <a:spcPct val="115000"/>
              </a:lnSpc>
              <a:spcBef>
                <a:spcPct val="25000"/>
              </a:spcBef>
              <a:buFont typeface="Wingdings" panose="05000000000000000000" pitchFamily="2" charset="2"/>
              <a:buChar char="l"/>
            </a:pPr>
            <a:r>
              <a:rPr lang="en-US" altLang="zh-TW" sz="2800" dirty="0" smtClean="0">
                <a:effectLst/>
              </a:rPr>
              <a:t>Epidemic </a:t>
            </a:r>
            <a:r>
              <a:rPr lang="en-US" altLang="zh-TW" sz="2800" dirty="0">
                <a:effectLst/>
              </a:rPr>
              <a:t>strain vs. vaccine strain.</a:t>
            </a:r>
          </a:p>
          <a:p>
            <a:pPr lvl="1">
              <a:lnSpc>
                <a:spcPct val="115000"/>
              </a:lnSpc>
              <a:spcBef>
                <a:spcPct val="25000"/>
              </a:spcBef>
              <a:buFont typeface="Wingdings" panose="05000000000000000000" pitchFamily="2" charset="2"/>
              <a:buChar char="m"/>
            </a:pPr>
            <a:r>
              <a:rPr lang="en-US" altLang="zh-TW" sz="2800" dirty="0" smtClean="0">
                <a:effectLst/>
              </a:rPr>
              <a:t>Taiwan</a:t>
            </a:r>
            <a:r>
              <a:rPr lang="en-US" altLang="zh-TW" sz="2800" dirty="0">
                <a:effectLst/>
              </a:rPr>
              <a:t>, 1997-2004: </a:t>
            </a:r>
            <a:r>
              <a:rPr lang="en-US" altLang="zh-TW" sz="2800" b="1" dirty="0">
                <a:solidFill>
                  <a:srgbClr val="FAFD00"/>
                </a:solidFill>
                <a:effectLst/>
              </a:rPr>
              <a:t>match rate H3N2 82%, H1N1 53%, B 47%.</a:t>
            </a:r>
            <a:r>
              <a:rPr lang="en-US" altLang="zh-TW" sz="2800" baseline="30000" dirty="0">
                <a:effectLst/>
              </a:rPr>
              <a:t>1</a:t>
            </a:r>
          </a:p>
          <a:p>
            <a:pPr>
              <a:buFont typeface="Wingdings" panose="05000000000000000000" pitchFamily="2" charset="2"/>
              <a:buChar char="l"/>
            </a:pPr>
            <a:r>
              <a:rPr lang="en-US" altLang="zh-TW" sz="2800" dirty="0" smtClean="0">
                <a:solidFill>
                  <a:schemeClr val="bg1"/>
                </a:solidFill>
                <a:effectLst/>
              </a:rPr>
              <a:t>China </a:t>
            </a:r>
            <a:r>
              <a:rPr lang="en-US" altLang="zh-TW" sz="2800" dirty="0">
                <a:solidFill>
                  <a:schemeClr val="bg1"/>
                </a:solidFill>
                <a:effectLst/>
              </a:rPr>
              <a:t>as an </a:t>
            </a:r>
            <a:r>
              <a:rPr lang="en-US" altLang="zh-TW" sz="2800" dirty="0" smtClean="0">
                <a:solidFill>
                  <a:schemeClr val="bg1"/>
                </a:solidFill>
                <a:effectLst/>
              </a:rPr>
              <a:t>epicenter</a:t>
            </a:r>
            <a:r>
              <a:rPr lang="en-US" altLang="zh-TW" sz="2800" baseline="30000" dirty="0" smtClean="0">
                <a:solidFill>
                  <a:schemeClr val="bg1"/>
                </a:solidFill>
                <a:effectLst/>
              </a:rPr>
              <a:t>2</a:t>
            </a:r>
            <a:endParaRPr lang="en-US" altLang="zh-TW" sz="2800" baseline="30000" dirty="0">
              <a:solidFill>
                <a:schemeClr val="bg1"/>
              </a:solidFill>
              <a:effectLst/>
            </a:endParaRPr>
          </a:p>
        </p:txBody>
      </p:sp>
      <p:sp>
        <p:nvSpPr>
          <p:cNvPr id="173060" name="Rectangle 4"/>
          <p:cNvSpPr>
            <a:spLocks noChangeArrowheads="1"/>
          </p:cNvSpPr>
          <p:nvPr/>
        </p:nvSpPr>
        <p:spPr bwMode="auto">
          <a:xfrm>
            <a:off x="1042988" y="6216650"/>
            <a:ext cx="5251450" cy="641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a:solidFill>
                  <a:schemeClr val="tx1"/>
                </a:solidFill>
                <a:latin typeface="Arial" panose="020B0604020202020204" pitchFamily="34" charset="0"/>
                <a:ea typeface="新細明體" panose="02020500000000000000" pitchFamily="18" charset="-120"/>
              </a:defRPr>
            </a:lvl1pPr>
            <a:lvl2pPr marL="571500" defTabSz="762000">
              <a:defRPr kumimoji="1">
                <a:solidFill>
                  <a:schemeClr val="tx1"/>
                </a:solidFill>
                <a:latin typeface="Arial" panose="020B0604020202020204" pitchFamily="34" charset="0"/>
                <a:ea typeface="新細明體" panose="02020500000000000000" pitchFamily="18" charset="-120"/>
              </a:defRPr>
            </a:lvl2pPr>
            <a:lvl3pPr marL="1143000" defTabSz="762000">
              <a:defRPr kumimoji="1">
                <a:solidFill>
                  <a:schemeClr val="tx1"/>
                </a:solidFill>
                <a:latin typeface="Arial" panose="020B0604020202020204" pitchFamily="34" charset="0"/>
                <a:ea typeface="新細明體" panose="02020500000000000000" pitchFamily="18" charset="-120"/>
              </a:defRPr>
            </a:lvl3pPr>
            <a:lvl4pPr marL="1714500" defTabSz="762000">
              <a:defRPr kumimoji="1">
                <a:solidFill>
                  <a:schemeClr val="tx1"/>
                </a:solidFill>
                <a:latin typeface="Arial" panose="020B0604020202020204" pitchFamily="34" charset="0"/>
                <a:ea typeface="新細明體" panose="02020500000000000000" pitchFamily="18" charset="-120"/>
              </a:defRPr>
            </a:lvl4pPr>
            <a:lvl5pPr marL="2286000" defTabSz="762000">
              <a:defRPr kumimoji="1">
                <a:solidFill>
                  <a:schemeClr val="tx1"/>
                </a:solidFill>
                <a:latin typeface="Arial" panose="020B0604020202020204" pitchFamily="34" charset="0"/>
                <a:ea typeface="新細明體" panose="02020500000000000000" pitchFamily="18" charset="-120"/>
              </a:defRPr>
            </a:lvl5pPr>
            <a:lvl6pPr marL="27432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sz="1800" b="0">
                <a:solidFill>
                  <a:srgbClr val="66FF33"/>
                </a:solidFill>
                <a:latin typeface="Times New Roman" panose="02020603050405020304" pitchFamily="18" charset="0"/>
                <a:ea typeface="標楷體" panose="03000509000000000000" pitchFamily="65" charset="-120"/>
              </a:rPr>
              <a:t>1. Hsieh YC. J Microbiol Immunol Infect 2005;38:238.</a:t>
            </a:r>
          </a:p>
          <a:p>
            <a:pPr eaLnBrk="1" hangingPunct="1"/>
            <a:r>
              <a:rPr lang="en-US" altLang="zh-TW" sz="1800" b="0">
                <a:solidFill>
                  <a:srgbClr val="66FF33"/>
                </a:solidFill>
                <a:latin typeface="Times New Roman" panose="02020603050405020304" pitchFamily="18" charset="0"/>
                <a:ea typeface="標楷體" panose="03000509000000000000" pitchFamily="65" charset="-120"/>
              </a:rPr>
              <a:t>2. Webster RG. Vaccine 2003 (Suppl 2):16.</a:t>
            </a:r>
          </a:p>
        </p:txBody>
      </p:sp>
      <p:graphicFrame>
        <p:nvGraphicFramePr>
          <p:cNvPr id="173061" name="Object 5"/>
          <p:cNvGraphicFramePr>
            <a:graphicFrameLocks noChangeAspect="1"/>
          </p:cNvGraphicFramePr>
          <p:nvPr>
            <p:extLst>
              <p:ext uri="{D42A27DB-BD31-4B8C-83A1-F6EECF244321}">
                <p14:modId xmlns:p14="http://schemas.microsoft.com/office/powerpoint/2010/main" xmlns="" val="4163539834"/>
              </p:ext>
            </p:extLst>
          </p:nvPr>
        </p:nvGraphicFramePr>
        <p:xfrm>
          <a:off x="4643438" y="3068638"/>
          <a:ext cx="4103687" cy="2906712"/>
        </p:xfrm>
        <a:graphic>
          <a:graphicData uri="http://schemas.openxmlformats.org/presentationml/2006/ole">
            <p:oleObj spid="_x0000_s1034450" name="PhotoImpact" r:id="rId5" imgW="4209524" imgH="2980952" progId="">
              <p:embed/>
            </p:oleObj>
          </a:graphicData>
        </a:graphic>
      </p:graphicFrame>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311502876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467544" y="228600"/>
            <a:ext cx="3240360" cy="1040160"/>
          </a:xfrm>
        </p:spPr>
        <p:txBody>
          <a:bodyPr/>
          <a:lstStyle/>
          <a:p>
            <a:r>
              <a:rPr lang="en-US" altLang="zh-TW" sz="3600" dirty="0">
                <a:effectLst/>
              </a:rPr>
              <a:t>H1N1</a:t>
            </a:r>
            <a:r>
              <a:rPr lang="zh-TW" altLang="en-US" sz="3600" dirty="0">
                <a:effectLst/>
              </a:rPr>
              <a:t>新型流感的快速</a:t>
            </a:r>
            <a:r>
              <a:rPr lang="zh-TW" altLang="en-US" sz="3600" dirty="0" smtClean="0">
                <a:effectLst/>
              </a:rPr>
              <a:t>傳播</a:t>
            </a:r>
            <a:endParaRPr lang="en-US" altLang="zh-TW" sz="3200" dirty="0">
              <a:solidFill>
                <a:schemeClr val="bg1"/>
              </a:solidFill>
              <a:effectLst/>
            </a:endParaRPr>
          </a:p>
        </p:txBody>
      </p:sp>
      <p:pic>
        <p:nvPicPr>
          <p:cNvPr id="3" name="圖片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707904" y="620688"/>
            <a:ext cx="5029200" cy="5705475"/>
          </a:xfrm>
          <a:prstGeom prst="rect">
            <a:avLst/>
          </a:prstGeom>
        </p:spPr>
      </p:pic>
      <p:sp>
        <p:nvSpPr>
          <p:cNvPr id="6" name="Rectangle 7"/>
          <p:cNvSpPr>
            <a:spLocks noChangeArrowheads="1"/>
          </p:cNvSpPr>
          <p:nvPr/>
        </p:nvSpPr>
        <p:spPr bwMode="auto">
          <a:xfrm>
            <a:off x="611560" y="1556792"/>
            <a:ext cx="2016224" cy="461665"/>
          </a:xfrm>
          <a:prstGeom prst="rect">
            <a:avLst/>
          </a:prstGeom>
          <a:gradFill rotWithShape="1">
            <a:gsLst>
              <a:gs pos="0">
                <a:srgbClr val="006600">
                  <a:gamma/>
                  <a:shade val="22353"/>
                  <a:invGamma/>
                </a:srgbClr>
              </a:gs>
              <a:gs pos="50000">
                <a:srgbClr val="006600"/>
              </a:gs>
              <a:gs pos="100000">
                <a:srgbClr val="006600">
                  <a:gamma/>
                  <a:shade val="22353"/>
                  <a:invGamma/>
                </a:srgbClr>
              </a:gs>
            </a:gsLst>
            <a:lin ang="5400000" scaled="1"/>
          </a:gradFill>
          <a:ln w="28575">
            <a:solidFill>
              <a:srgbClr val="7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lang="en-US" altLang="zh-TW" dirty="0" smtClean="0">
                <a:solidFill>
                  <a:schemeClr val="bg1"/>
                </a:solidFill>
                <a:latin typeface="Arial" panose="020B0604020202020204" pitchFamily="34" charset="0"/>
                <a:ea typeface="標楷體" panose="03000509000000000000" pitchFamily="65" charset="-120"/>
              </a:rPr>
              <a:t>2009</a:t>
            </a:r>
            <a:r>
              <a:rPr lang="zh-TW" altLang="en-US" dirty="0" smtClean="0">
                <a:solidFill>
                  <a:schemeClr val="bg1"/>
                </a:solidFill>
                <a:latin typeface="Arial" panose="020B0604020202020204" pitchFamily="34" charset="0"/>
                <a:ea typeface="標楷體" panose="03000509000000000000" pitchFamily="65" charset="-120"/>
              </a:rPr>
              <a:t>年</a:t>
            </a:r>
            <a:r>
              <a:rPr lang="en-US" altLang="zh-TW" dirty="0" smtClean="0">
                <a:solidFill>
                  <a:schemeClr val="bg1"/>
                </a:solidFill>
                <a:latin typeface="Arial" panose="020B0604020202020204" pitchFamily="34" charset="0"/>
                <a:ea typeface="標楷體" panose="03000509000000000000" pitchFamily="65" charset="-120"/>
              </a:rPr>
              <a:t>4</a:t>
            </a:r>
            <a:r>
              <a:rPr lang="zh-TW" altLang="en-US" dirty="0" smtClean="0">
                <a:solidFill>
                  <a:schemeClr val="bg1"/>
                </a:solidFill>
                <a:latin typeface="Arial" panose="020B0604020202020204" pitchFamily="34" charset="0"/>
                <a:ea typeface="標楷體" panose="03000509000000000000" pitchFamily="65" charset="-120"/>
              </a:rPr>
              <a:t>月底</a:t>
            </a:r>
            <a:endParaRPr lang="en-US" altLang="zh-TW" b="1" dirty="0">
              <a:solidFill>
                <a:schemeClr val="bg1"/>
              </a:solidFill>
              <a:latin typeface="Arial" panose="020B0604020202020204" pitchFamily="34" charset="0"/>
              <a:ea typeface="標楷體" panose="03000509000000000000" pitchFamily="65" charset="-120"/>
            </a:endParaRPr>
          </a:p>
        </p:txBody>
      </p:sp>
      <p:sp>
        <p:nvSpPr>
          <p:cNvPr id="7" name="Rectangle 7"/>
          <p:cNvSpPr>
            <a:spLocks noChangeArrowheads="1"/>
          </p:cNvSpPr>
          <p:nvPr/>
        </p:nvSpPr>
        <p:spPr bwMode="auto">
          <a:xfrm>
            <a:off x="827584" y="4653136"/>
            <a:ext cx="1656184" cy="461665"/>
          </a:xfrm>
          <a:prstGeom prst="rect">
            <a:avLst/>
          </a:prstGeom>
          <a:gradFill rotWithShape="1">
            <a:gsLst>
              <a:gs pos="0">
                <a:srgbClr val="006600">
                  <a:gamma/>
                  <a:shade val="22353"/>
                  <a:invGamma/>
                </a:srgbClr>
              </a:gs>
              <a:gs pos="50000">
                <a:srgbClr val="006600"/>
              </a:gs>
              <a:gs pos="100000">
                <a:srgbClr val="006600">
                  <a:gamma/>
                  <a:shade val="22353"/>
                  <a:invGamma/>
                </a:srgbClr>
              </a:gs>
            </a:gsLst>
            <a:lin ang="5400000" scaled="1"/>
          </a:gradFill>
          <a:ln w="28575">
            <a:solidFill>
              <a:srgbClr val="7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lang="en-US" altLang="zh-TW" dirty="0" smtClean="0">
                <a:solidFill>
                  <a:schemeClr val="bg1"/>
                </a:solidFill>
                <a:latin typeface="Arial" panose="020B0604020202020204" pitchFamily="34" charset="0"/>
                <a:ea typeface="標楷體" panose="03000509000000000000" pitchFamily="65" charset="-120"/>
              </a:rPr>
              <a:t>2010</a:t>
            </a:r>
            <a:r>
              <a:rPr lang="zh-TW" altLang="en-US" dirty="0" smtClean="0">
                <a:solidFill>
                  <a:schemeClr val="bg1"/>
                </a:solidFill>
                <a:latin typeface="Arial" panose="020B0604020202020204" pitchFamily="34" charset="0"/>
                <a:ea typeface="標楷體" panose="03000509000000000000" pitchFamily="65" charset="-120"/>
              </a:rPr>
              <a:t>年</a:t>
            </a:r>
            <a:r>
              <a:rPr lang="en-US" altLang="zh-TW" dirty="0" smtClean="0">
                <a:solidFill>
                  <a:schemeClr val="bg1"/>
                </a:solidFill>
                <a:latin typeface="Arial" panose="020B0604020202020204" pitchFamily="34" charset="0"/>
                <a:ea typeface="標楷體" panose="03000509000000000000" pitchFamily="65" charset="-120"/>
              </a:rPr>
              <a:t>7</a:t>
            </a:r>
            <a:r>
              <a:rPr lang="zh-TW" altLang="en-US" dirty="0" smtClean="0">
                <a:solidFill>
                  <a:schemeClr val="bg1"/>
                </a:solidFill>
                <a:latin typeface="Arial" panose="020B0604020202020204" pitchFamily="34" charset="0"/>
                <a:ea typeface="標楷體" panose="03000509000000000000" pitchFamily="65" charset="-120"/>
              </a:rPr>
              <a:t>月</a:t>
            </a:r>
            <a:endParaRPr lang="en-US" altLang="zh-TW" b="1" dirty="0">
              <a:solidFill>
                <a:schemeClr val="bg1"/>
              </a:solidFill>
              <a:latin typeface="Arial" panose="020B0604020202020204" pitchFamily="34" charset="0"/>
              <a:ea typeface="標楷體" panose="03000509000000000000" pitchFamily="65" charset="-120"/>
            </a:endParaRPr>
          </a:p>
        </p:txBody>
      </p:sp>
      <p:cxnSp>
        <p:nvCxnSpPr>
          <p:cNvPr id="5" name="直線單箭頭接點 4"/>
          <p:cNvCxnSpPr>
            <a:stCxn id="6" idx="2"/>
          </p:cNvCxnSpPr>
          <p:nvPr/>
        </p:nvCxnSpPr>
        <p:spPr bwMode="auto">
          <a:xfrm>
            <a:off x="1619672" y="2018457"/>
            <a:ext cx="0" cy="2562671"/>
          </a:xfrm>
          <a:prstGeom prst="straightConnector1">
            <a:avLst/>
          </a:prstGeom>
          <a:solidFill>
            <a:schemeClr val="accent1"/>
          </a:solidFill>
          <a:ln w="50800" cap="flat" cmpd="sng" algn="ctr">
            <a:solidFill>
              <a:srgbClr val="00FF00"/>
            </a:solidFill>
            <a:prstDash val="solid"/>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0" name="Text Box 4"/>
          <p:cNvSpPr txBox="1">
            <a:spLocks noChangeArrowheads="1"/>
          </p:cNvSpPr>
          <p:nvPr/>
        </p:nvSpPr>
        <p:spPr bwMode="auto">
          <a:xfrm>
            <a:off x="971550" y="6491288"/>
            <a:ext cx="3826945"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nn-NO" altLang="zh-TW" sz="1600" b="0" dirty="0">
                <a:solidFill>
                  <a:srgbClr val="7FFF00"/>
                </a:solidFill>
                <a:latin typeface="Times New Roman" panose="02020603050405020304" pitchFamily="18" charset="0"/>
              </a:rPr>
              <a:t>Fineberg HV. N Engl J Med 2014;370:1335.</a:t>
            </a:r>
            <a:endParaRPr lang="en-US" altLang="zh-TW" sz="1600" b="0" dirty="0">
              <a:solidFill>
                <a:srgbClr val="7FFF00"/>
              </a:solidFill>
              <a:latin typeface="Times New Roman" panose="02020603050405020304" pitchFamily="18" charset="0"/>
            </a:endParaRPr>
          </a:p>
        </p:txBody>
      </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446743572"/>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611188" y="188913"/>
            <a:ext cx="8135937" cy="1008062"/>
          </a:xfrm>
        </p:spPr>
        <p:txBody>
          <a:bodyPr/>
          <a:lstStyle/>
          <a:p>
            <a:r>
              <a:rPr lang="zh-TW" altLang="en-US" sz="3200" dirty="0">
                <a:effectLst/>
              </a:rPr>
              <a:t>老人接種流感疫苗降低死亡率</a:t>
            </a:r>
            <a:r>
              <a:rPr lang="zh-TW" altLang="en-US" sz="3200" dirty="0">
                <a:solidFill>
                  <a:srgbClr val="FF00FF"/>
                </a:solidFill>
                <a:effectLst/>
              </a:rPr>
              <a:t/>
            </a:r>
            <a:br>
              <a:rPr lang="zh-TW" altLang="en-US" sz="3200" dirty="0">
                <a:solidFill>
                  <a:srgbClr val="FF00FF"/>
                </a:solidFill>
                <a:effectLst/>
              </a:rPr>
            </a:br>
            <a:r>
              <a:rPr lang="en-US" altLang="zh-TW" sz="2800" dirty="0">
                <a:solidFill>
                  <a:schemeClr val="bg1"/>
                </a:solidFill>
                <a:effectLst/>
              </a:rPr>
              <a:t>2000-2001</a:t>
            </a:r>
            <a:r>
              <a:rPr lang="zh-TW" altLang="en-US" sz="2800" dirty="0">
                <a:solidFill>
                  <a:schemeClr val="bg1"/>
                </a:solidFill>
                <a:effectLst/>
              </a:rPr>
              <a:t>台北縣，</a:t>
            </a:r>
            <a:r>
              <a:rPr lang="zh-TW" altLang="en-US" sz="2800" dirty="0">
                <a:solidFill>
                  <a:schemeClr val="bg1"/>
                </a:solidFill>
                <a:effectLst/>
                <a:cs typeface="Arial" panose="020B0604020202020204" pitchFamily="34" charset="0"/>
              </a:rPr>
              <a:t>≥</a:t>
            </a:r>
            <a:r>
              <a:rPr lang="en-US" altLang="zh-TW" sz="2800" dirty="0">
                <a:solidFill>
                  <a:schemeClr val="bg1"/>
                </a:solidFill>
                <a:effectLst/>
                <a:cs typeface="Arial" panose="020B0604020202020204" pitchFamily="34" charset="0"/>
              </a:rPr>
              <a:t>65</a:t>
            </a:r>
            <a:r>
              <a:rPr lang="zh-TW" altLang="en-US" sz="2800" dirty="0">
                <a:solidFill>
                  <a:schemeClr val="bg1"/>
                </a:solidFill>
                <a:effectLst/>
                <a:cs typeface="Arial" panose="020B0604020202020204" pitchFamily="34" charset="0"/>
              </a:rPr>
              <a:t>歲老人</a:t>
            </a:r>
            <a:r>
              <a:rPr lang="zh-TW" altLang="en-US" sz="3200" dirty="0">
                <a:solidFill>
                  <a:schemeClr val="bg1"/>
                </a:solidFill>
                <a:effectLst/>
              </a:rPr>
              <a:t>，</a:t>
            </a:r>
            <a:r>
              <a:rPr lang="en-US" altLang="zh-TW" sz="3200" dirty="0">
                <a:solidFill>
                  <a:schemeClr val="bg1"/>
                </a:solidFill>
                <a:effectLst/>
              </a:rPr>
              <a:t>N=</a:t>
            </a:r>
            <a:r>
              <a:rPr lang="en-US" altLang="zh-TW" sz="2800" dirty="0">
                <a:solidFill>
                  <a:schemeClr val="bg1"/>
                </a:solidFill>
                <a:effectLst/>
              </a:rPr>
              <a:t>226,997</a:t>
            </a:r>
          </a:p>
        </p:txBody>
      </p:sp>
      <p:sp>
        <p:nvSpPr>
          <p:cNvPr id="175107" name="Text Box 3"/>
          <p:cNvSpPr txBox="1">
            <a:spLocks noChangeArrowheads="1"/>
          </p:cNvSpPr>
          <p:nvPr/>
        </p:nvSpPr>
        <p:spPr bwMode="auto">
          <a:xfrm>
            <a:off x="395288" y="1200150"/>
            <a:ext cx="2236510"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zh-TW" altLang="en-US" dirty="0">
                <a:solidFill>
                  <a:srgbClr val="FFFFFF"/>
                </a:solidFill>
                <a:latin typeface="Arial" panose="020B0604020202020204" pitchFamily="34" charset="0"/>
                <a:ea typeface="標楷體" panose="03000509000000000000" pitchFamily="65" charset="-120"/>
              </a:rPr>
              <a:t>相對危險度</a:t>
            </a:r>
            <a:endParaRPr kumimoji="1" lang="zh-TW" altLang="en-US" dirty="0">
              <a:solidFill>
                <a:srgbClr val="FFFFFF"/>
              </a:solidFill>
              <a:latin typeface="Arial" panose="020B0604020202020204" pitchFamily="34" charset="0"/>
              <a:ea typeface="標楷體" panose="03000509000000000000" pitchFamily="65" charset="-120"/>
              <a:cs typeface="Arial" panose="020B0604020202020204" pitchFamily="34" charset="0"/>
            </a:endParaRPr>
          </a:p>
        </p:txBody>
      </p:sp>
      <p:sp>
        <p:nvSpPr>
          <p:cNvPr id="175108" name="Text Box 4"/>
          <p:cNvSpPr txBox="1">
            <a:spLocks noChangeArrowheads="1"/>
          </p:cNvSpPr>
          <p:nvPr/>
        </p:nvSpPr>
        <p:spPr bwMode="auto">
          <a:xfrm>
            <a:off x="971550" y="6491288"/>
            <a:ext cx="33020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dirty="0">
                <a:solidFill>
                  <a:srgbClr val="7FFF00"/>
                </a:solidFill>
                <a:latin typeface="Times New Roman" panose="02020603050405020304" pitchFamily="18" charset="0"/>
              </a:rPr>
              <a:t>Wang ST. Vaccine 2005:23:1973.</a:t>
            </a:r>
          </a:p>
        </p:txBody>
      </p:sp>
      <p:grpSp>
        <p:nvGrpSpPr>
          <p:cNvPr id="175109" name="Group 5"/>
          <p:cNvGrpSpPr>
            <a:grpSpLocks/>
          </p:cNvGrpSpPr>
          <p:nvPr/>
        </p:nvGrpSpPr>
        <p:grpSpPr bwMode="auto">
          <a:xfrm>
            <a:off x="396875" y="1479252"/>
            <a:ext cx="8348663" cy="5118100"/>
            <a:chOff x="250" y="845"/>
            <a:chExt cx="5259" cy="3224"/>
          </a:xfrm>
        </p:grpSpPr>
        <p:graphicFrame>
          <p:nvGraphicFramePr>
            <p:cNvPr id="175110" name="Object 6"/>
            <p:cNvGraphicFramePr>
              <a:graphicFrameLocks noChangeAspect="1"/>
            </p:cNvGraphicFramePr>
            <p:nvPr/>
          </p:nvGraphicFramePr>
          <p:xfrm>
            <a:off x="250" y="845"/>
            <a:ext cx="5259" cy="3224"/>
          </p:xfrm>
          <a:graphic>
            <a:graphicData uri="http://schemas.openxmlformats.org/presentationml/2006/ole">
              <p:oleObj spid="_x0000_s1035474" name="圖表" r:id="rId5" imgW="8381901" imgH="5158728" progId="MSGraph.Chart.8">
                <p:embed followColorScheme="full"/>
              </p:oleObj>
            </a:graphicData>
          </a:graphic>
        </p:graphicFrame>
        <p:sp>
          <p:nvSpPr>
            <p:cNvPr id="175111" name="Line 7"/>
            <p:cNvSpPr>
              <a:spLocks noChangeShapeType="1"/>
            </p:cNvSpPr>
            <p:nvPr/>
          </p:nvSpPr>
          <p:spPr bwMode="auto">
            <a:xfrm>
              <a:off x="703" y="2387"/>
              <a:ext cx="4672" cy="0"/>
            </a:xfrm>
            <a:prstGeom prst="line">
              <a:avLst/>
            </a:prstGeom>
            <a:noFill/>
            <a:ln w="5715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gr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1415987447"/>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a:xfrm>
            <a:off x="611188" y="188913"/>
            <a:ext cx="8135937" cy="1008062"/>
          </a:xfrm>
        </p:spPr>
        <p:txBody>
          <a:bodyPr/>
          <a:lstStyle/>
          <a:p>
            <a:r>
              <a:rPr lang="zh-TW" altLang="en-US" sz="3200" dirty="0">
                <a:effectLst/>
              </a:rPr>
              <a:t>老人接種流感疫苗降低死亡率</a:t>
            </a:r>
            <a:r>
              <a:rPr lang="zh-TW" altLang="en-US" sz="3200" dirty="0">
                <a:solidFill>
                  <a:srgbClr val="FF00FF"/>
                </a:solidFill>
                <a:effectLst/>
              </a:rPr>
              <a:t/>
            </a:r>
            <a:br>
              <a:rPr lang="zh-TW" altLang="en-US" sz="3200" dirty="0">
                <a:solidFill>
                  <a:srgbClr val="FF00FF"/>
                </a:solidFill>
                <a:effectLst/>
              </a:rPr>
            </a:br>
            <a:r>
              <a:rPr lang="en-US" altLang="zh-TW" sz="2800" dirty="0">
                <a:solidFill>
                  <a:schemeClr val="bg1"/>
                </a:solidFill>
                <a:effectLst/>
              </a:rPr>
              <a:t>2000-2001</a:t>
            </a:r>
            <a:r>
              <a:rPr lang="zh-TW" altLang="en-US" sz="2800" dirty="0">
                <a:solidFill>
                  <a:schemeClr val="bg1"/>
                </a:solidFill>
                <a:effectLst/>
              </a:rPr>
              <a:t>高雄縣，</a:t>
            </a:r>
            <a:r>
              <a:rPr lang="zh-TW" altLang="en-US" sz="2800" dirty="0">
                <a:solidFill>
                  <a:schemeClr val="bg1"/>
                </a:solidFill>
                <a:effectLst/>
                <a:cs typeface="Arial" panose="020B0604020202020204" pitchFamily="34" charset="0"/>
              </a:rPr>
              <a:t>≥</a:t>
            </a:r>
            <a:r>
              <a:rPr lang="en-US" altLang="zh-TW" sz="2800" dirty="0">
                <a:solidFill>
                  <a:schemeClr val="bg1"/>
                </a:solidFill>
                <a:effectLst/>
                <a:cs typeface="Arial" panose="020B0604020202020204" pitchFamily="34" charset="0"/>
              </a:rPr>
              <a:t>65</a:t>
            </a:r>
            <a:r>
              <a:rPr lang="zh-TW" altLang="en-US" sz="2800" dirty="0">
                <a:solidFill>
                  <a:schemeClr val="bg1"/>
                </a:solidFill>
                <a:effectLst/>
                <a:cs typeface="Arial" panose="020B0604020202020204" pitchFamily="34" charset="0"/>
              </a:rPr>
              <a:t>歲老人</a:t>
            </a:r>
            <a:r>
              <a:rPr lang="zh-TW" altLang="en-US" sz="3200" dirty="0">
                <a:solidFill>
                  <a:schemeClr val="bg1"/>
                </a:solidFill>
                <a:effectLst/>
              </a:rPr>
              <a:t>，</a:t>
            </a:r>
            <a:r>
              <a:rPr lang="en-US" altLang="zh-TW" sz="3200" dirty="0">
                <a:solidFill>
                  <a:schemeClr val="bg1"/>
                </a:solidFill>
                <a:effectLst/>
              </a:rPr>
              <a:t>N=</a:t>
            </a:r>
            <a:r>
              <a:rPr lang="en-US" altLang="zh-TW" sz="2800" dirty="0">
                <a:solidFill>
                  <a:schemeClr val="bg1"/>
                </a:solidFill>
                <a:effectLst/>
              </a:rPr>
              <a:t>35,637</a:t>
            </a:r>
            <a:endParaRPr lang="en-US" altLang="zh-TW" sz="3600" dirty="0">
              <a:solidFill>
                <a:schemeClr val="bg1"/>
              </a:solidFill>
              <a:effectLst/>
            </a:endParaRPr>
          </a:p>
        </p:txBody>
      </p:sp>
      <p:sp>
        <p:nvSpPr>
          <p:cNvPr id="176131" name="Text Box 3"/>
          <p:cNvSpPr txBox="1">
            <a:spLocks noChangeArrowheads="1"/>
          </p:cNvSpPr>
          <p:nvPr/>
        </p:nvSpPr>
        <p:spPr bwMode="auto">
          <a:xfrm>
            <a:off x="395288" y="1196975"/>
            <a:ext cx="8906605"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zh-TW" altLang="en-US" dirty="0">
                <a:solidFill>
                  <a:srgbClr val="FFFFFF"/>
                </a:solidFill>
                <a:latin typeface="Arial" panose="020B0604020202020204" pitchFamily="34" charset="0"/>
                <a:ea typeface="標楷體" panose="03000509000000000000" pitchFamily="65" charset="-120"/>
              </a:rPr>
              <a:t>相對危險度 </a:t>
            </a:r>
            <a:r>
              <a:rPr kumimoji="1" lang="en-US" altLang="zh-TW" dirty="0">
                <a:solidFill>
                  <a:srgbClr val="FFFFFF"/>
                </a:solidFill>
                <a:latin typeface="Arial" panose="020B0604020202020204" pitchFamily="34" charset="0"/>
                <a:ea typeface="標楷體" panose="03000509000000000000" pitchFamily="65" charset="-120"/>
              </a:rPr>
              <a:t>(</a:t>
            </a:r>
            <a:r>
              <a:rPr kumimoji="1" lang="en-US" altLang="zh-TW" dirty="0">
                <a:solidFill>
                  <a:srgbClr val="FFFFFF"/>
                </a:solidFill>
                <a:latin typeface="Arial" panose="020B0604020202020204" pitchFamily="34" charset="0"/>
                <a:ea typeface="標楷體" panose="03000509000000000000" pitchFamily="65" charset="-120"/>
                <a:cs typeface="Arial" panose="020B0604020202020204" pitchFamily="34" charset="0"/>
              </a:rPr>
              <a:t>Cox proportional hazards model)</a:t>
            </a:r>
          </a:p>
        </p:txBody>
      </p:sp>
      <p:sp>
        <p:nvSpPr>
          <p:cNvPr id="176132" name="Text Box 4"/>
          <p:cNvSpPr txBox="1">
            <a:spLocks noChangeArrowheads="1"/>
          </p:cNvSpPr>
          <p:nvPr/>
        </p:nvSpPr>
        <p:spPr bwMode="auto">
          <a:xfrm>
            <a:off x="971550" y="6491288"/>
            <a:ext cx="33147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dirty="0">
                <a:solidFill>
                  <a:srgbClr val="7FFF00"/>
                </a:solidFill>
                <a:latin typeface="Times New Roman" panose="02020603050405020304" pitchFamily="18" charset="0"/>
              </a:rPr>
              <a:t>Wang CS. Vaccine 2007;25:1196.</a:t>
            </a:r>
          </a:p>
        </p:txBody>
      </p:sp>
      <p:grpSp>
        <p:nvGrpSpPr>
          <p:cNvPr id="176133" name="Group 5"/>
          <p:cNvGrpSpPr>
            <a:grpSpLocks/>
          </p:cNvGrpSpPr>
          <p:nvPr/>
        </p:nvGrpSpPr>
        <p:grpSpPr bwMode="auto">
          <a:xfrm>
            <a:off x="301625" y="1530052"/>
            <a:ext cx="8247063" cy="5016500"/>
            <a:chOff x="372" y="877"/>
            <a:chExt cx="5195" cy="3160"/>
          </a:xfrm>
        </p:grpSpPr>
        <p:graphicFrame>
          <p:nvGraphicFramePr>
            <p:cNvPr id="9" name="Object 57"/>
            <p:cNvGraphicFramePr>
              <a:graphicFrameLocks noChangeAspect="1"/>
            </p:cNvGraphicFramePr>
            <p:nvPr>
              <p:custDataLst>
                <p:tags r:id="rId2"/>
              </p:custDataLst>
            </p:nvPr>
          </p:nvGraphicFramePr>
          <p:xfrm>
            <a:off x="372" y="877"/>
            <a:ext cx="5195" cy="3160"/>
          </p:xfrm>
          <a:graphic>
            <a:graphicData uri="http://schemas.openxmlformats.org/drawingml/2006/chart">
              <c:chart xmlns:c="http://schemas.openxmlformats.org/drawingml/2006/chart" xmlns:r="http://schemas.openxmlformats.org/officeDocument/2006/relationships" r:id="rId5"/>
            </a:graphicData>
          </a:graphic>
        </p:graphicFrame>
        <p:sp>
          <p:nvSpPr>
            <p:cNvPr id="176135" name="Line 7"/>
            <p:cNvSpPr>
              <a:spLocks noChangeShapeType="1"/>
            </p:cNvSpPr>
            <p:nvPr/>
          </p:nvSpPr>
          <p:spPr bwMode="auto">
            <a:xfrm>
              <a:off x="793" y="2341"/>
              <a:ext cx="4672" cy="0"/>
            </a:xfrm>
            <a:prstGeom prst="line">
              <a:avLst/>
            </a:prstGeom>
            <a:noFill/>
            <a:ln w="5715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gr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701754863"/>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Grp="1" noChangeArrowheads="1"/>
          </p:cNvSpPr>
          <p:nvPr>
            <p:ph type="title"/>
          </p:nvPr>
        </p:nvSpPr>
        <p:spPr>
          <a:xfrm>
            <a:off x="611188" y="260350"/>
            <a:ext cx="8229600" cy="838200"/>
          </a:xfrm>
          <a:noFill/>
          <a:ln/>
        </p:spPr>
        <p:txBody>
          <a:bodyPr/>
          <a:lstStyle/>
          <a:p>
            <a:r>
              <a:rPr lang="zh-TW" altLang="en-US" sz="3600" dirty="0">
                <a:effectLst/>
              </a:rPr>
              <a:t>流感</a:t>
            </a:r>
            <a:r>
              <a:rPr lang="zh-TW" altLang="en-US" sz="3600" dirty="0" smtClean="0">
                <a:effectLst/>
              </a:rPr>
              <a:t>疫苗對老人的保護效益</a:t>
            </a:r>
            <a:r>
              <a:rPr lang="en-US" altLang="zh-TW" sz="3600" dirty="0" smtClean="0">
                <a:solidFill>
                  <a:srgbClr val="FF00FF"/>
                </a:solidFill>
                <a:effectLst/>
              </a:rPr>
              <a:t/>
            </a:r>
            <a:br>
              <a:rPr lang="en-US" altLang="zh-TW" sz="3600" dirty="0" smtClean="0">
                <a:solidFill>
                  <a:srgbClr val="FF00FF"/>
                </a:solidFill>
                <a:effectLst/>
              </a:rPr>
            </a:br>
            <a:r>
              <a:rPr lang="zh-TW" altLang="en-US" sz="3200" dirty="0">
                <a:solidFill>
                  <a:schemeClr val="bg1"/>
                </a:solidFill>
                <a:effectLst/>
              </a:rPr>
              <a:t>綜合分析</a:t>
            </a:r>
            <a:r>
              <a:rPr lang="zh-TW" altLang="en-US" sz="3200" dirty="0" smtClean="0">
                <a:solidFill>
                  <a:schemeClr val="bg1"/>
                </a:solidFill>
                <a:effectLst/>
              </a:rPr>
              <a:t>，</a:t>
            </a:r>
            <a:r>
              <a:rPr lang="en-US" altLang="zh-TW" sz="3200" dirty="0" smtClean="0">
                <a:solidFill>
                  <a:schemeClr val="bg1"/>
                </a:solidFill>
                <a:effectLst/>
              </a:rPr>
              <a:t>2014</a:t>
            </a:r>
            <a:endParaRPr lang="en-US" altLang="zh-TW" sz="2800" dirty="0">
              <a:solidFill>
                <a:schemeClr val="bg1"/>
              </a:solidFill>
              <a:effectLst/>
            </a:endParaRPr>
          </a:p>
        </p:txBody>
      </p:sp>
      <p:sp>
        <p:nvSpPr>
          <p:cNvPr id="278532" name="Rectangle 4"/>
          <p:cNvSpPr>
            <a:spLocks noChangeArrowheads="1"/>
          </p:cNvSpPr>
          <p:nvPr/>
        </p:nvSpPr>
        <p:spPr bwMode="auto">
          <a:xfrm>
            <a:off x="971550" y="6491288"/>
            <a:ext cx="4439036"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fr-FR" altLang="zh-TW" sz="1600" b="0" dirty="0">
                <a:solidFill>
                  <a:srgbClr val="66FF33"/>
                </a:solidFill>
                <a:latin typeface="Times New Roman" panose="02020603050405020304" pitchFamily="18" charset="0"/>
                <a:ea typeface="標楷體" panose="03000509000000000000" pitchFamily="65" charset="-120"/>
              </a:rPr>
              <a:t>Darvishian M. Lancet Infect Dis 2014;14(12):1228.</a:t>
            </a:r>
            <a:endParaRPr kumimoji="0" lang="en-US" altLang="zh-TW" sz="1600" b="0" dirty="0">
              <a:solidFill>
                <a:srgbClr val="66FF33"/>
              </a:solidFill>
              <a:latin typeface="Times New Roman" panose="02020603050405020304" pitchFamily="18" charset="0"/>
              <a:ea typeface="標楷體" panose="03000509000000000000" pitchFamily="65" charset="-120"/>
            </a:endParaRPr>
          </a:p>
        </p:txBody>
      </p:sp>
      <p:graphicFrame>
        <p:nvGraphicFramePr>
          <p:cNvPr id="6" name="圖表 5"/>
          <p:cNvGraphicFramePr/>
          <p:nvPr>
            <p:extLst>
              <p:ext uri="{D42A27DB-BD31-4B8C-83A1-F6EECF244321}">
                <p14:modId xmlns:p14="http://schemas.microsoft.com/office/powerpoint/2010/main" xmlns="" val="1772124776"/>
              </p:ext>
            </p:extLst>
          </p:nvPr>
        </p:nvGraphicFramePr>
        <p:xfrm>
          <a:off x="323528" y="1268760"/>
          <a:ext cx="8291264" cy="5086491"/>
        </p:xfrm>
        <a:graphic>
          <a:graphicData uri="http://schemas.openxmlformats.org/drawingml/2006/chart">
            <c:chart xmlns:c="http://schemas.openxmlformats.org/drawingml/2006/chart" xmlns:r="http://schemas.openxmlformats.org/officeDocument/2006/relationships" r:id="rId4"/>
          </a:graphicData>
        </a:graphic>
      </p:graphicFrame>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852803522"/>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Grp="1" noChangeArrowheads="1"/>
          </p:cNvSpPr>
          <p:nvPr>
            <p:ph type="title"/>
          </p:nvPr>
        </p:nvSpPr>
        <p:spPr>
          <a:xfrm>
            <a:off x="322278" y="228600"/>
            <a:ext cx="8440722" cy="896144"/>
          </a:xfrm>
          <a:noFill/>
          <a:ln/>
        </p:spPr>
        <p:txBody>
          <a:bodyPr lIns="92075" tIns="46038" rIns="92075" bIns="46038"/>
          <a:lstStyle/>
          <a:p>
            <a:r>
              <a:rPr lang="zh-TW" altLang="en-US" sz="2800" dirty="0" smtClean="0">
                <a:effectLst/>
              </a:rPr>
              <a:t>老人 </a:t>
            </a:r>
            <a:r>
              <a:rPr lang="en-US" altLang="zh-TW" sz="2800" dirty="0" smtClean="0">
                <a:effectLst/>
              </a:rPr>
              <a:t>(</a:t>
            </a:r>
            <a:r>
              <a:rPr lang="en-US" altLang="zh-TW" sz="2800" dirty="0" smtClean="0">
                <a:effectLst/>
                <a:latin typeface="Arial Unicode MS" panose="020B0604020202020204" pitchFamily="34" charset="-120"/>
                <a:ea typeface="Arial Unicode MS" panose="020B0604020202020204" pitchFamily="34" charset="-120"/>
                <a:cs typeface="Arial Unicode MS" panose="020B0604020202020204" pitchFamily="34" charset="-120"/>
                <a:sym typeface="Symbol" panose="05050102010706020507" pitchFamily="18" charset="2"/>
              </a:rPr>
              <a:t></a:t>
            </a:r>
            <a:r>
              <a:rPr lang="en-US" altLang="zh-TW" sz="2800" dirty="0" smtClean="0">
                <a:effectLst/>
                <a:sym typeface="Symbol" panose="05050102010706020507" pitchFamily="18" charset="2"/>
              </a:rPr>
              <a:t> 65</a:t>
            </a:r>
            <a:r>
              <a:rPr lang="zh-TW" altLang="en-US" sz="2800" dirty="0" smtClean="0">
                <a:effectLst/>
                <a:sym typeface="Symbol" panose="05050102010706020507" pitchFamily="18" charset="2"/>
              </a:rPr>
              <a:t>歲</a:t>
            </a:r>
            <a:r>
              <a:rPr lang="en-US" altLang="zh-TW" sz="2800" dirty="0" smtClean="0">
                <a:effectLst/>
              </a:rPr>
              <a:t>)</a:t>
            </a:r>
            <a:r>
              <a:rPr lang="zh-TW" altLang="en-US" sz="2800" dirty="0" smtClean="0">
                <a:effectLst/>
              </a:rPr>
              <a:t> 接種流感疫苗</a:t>
            </a:r>
            <a:r>
              <a:rPr lang="zh-TW" altLang="en-US" sz="2800" dirty="0">
                <a:effectLst/>
              </a:rPr>
              <a:t>：</a:t>
            </a:r>
            <a:r>
              <a:rPr lang="en-US" altLang="zh-TW" sz="2800" dirty="0" err="1">
                <a:effectLst/>
              </a:rPr>
              <a:t>hemaglutinin</a:t>
            </a:r>
            <a:r>
              <a:rPr lang="en-US" altLang="zh-TW" sz="2800" dirty="0">
                <a:effectLst/>
              </a:rPr>
              <a:t> 15 </a:t>
            </a:r>
            <a:r>
              <a:rPr lang="el-GR" altLang="zh-TW" sz="2800" dirty="0">
                <a:effectLst/>
              </a:rPr>
              <a:t>μ</a:t>
            </a:r>
            <a:r>
              <a:rPr lang="en-US" altLang="zh-TW" sz="2800" dirty="0">
                <a:effectLst/>
              </a:rPr>
              <a:t>g vs. 60 </a:t>
            </a:r>
            <a:r>
              <a:rPr lang="el-GR" altLang="zh-TW" sz="2800" dirty="0">
                <a:effectLst/>
              </a:rPr>
              <a:t>μ</a:t>
            </a:r>
            <a:r>
              <a:rPr lang="en-US" altLang="zh-TW" sz="2800" dirty="0">
                <a:effectLst/>
              </a:rPr>
              <a:t>g</a:t>
            </a:r>
            <a:r>
              <a:rPr lang="zh-TW" altLang="en-US" sz="2800" dirty="0">
                <a:effectLst/>
              </a:rPr>
              <a:t>，</a:t>
            </a:r>
            <a:r>
              <a:rPr lang="en-US" altLang="zh-TW" sz="2800" dirty="0">
                <a:effectLst/>
              </a:rPr>
              <a:t>Sanofi-Pasteur</a:t>
            </a:r>
            <a:r>
              <a:rPr lang="en-US" altLang="zh-TW" sz="2800" dirty="0">
                <a:solidFill>
                  <a:srgbClr val="FF00FF"/>
                </a:solidFill>
                <a:effectLst/>
              </a:rPr>
              <a:t/>
            </a:r>
            <a:br>
              <a:rPr lang="en-US" altLang="zh-TW" sz="2800" dirty="0">
                <a:solidFill>
                  <a:srgbClr val="FF00FF"/>
                </a:solidFill>
                <a:effectLst/>
              </a:rPr>
            </a:br>
            <a:r>
              <a:rPr lang="en-US" altLang="zh-TW" sz="2400" dirty="0" smtClean="0">
                <a:solidFill>
                  <a:schemeClr val="bg1"/>
                </a:solidFill>
                <a:effectLst/>
              </a:rPr>
              <a:t>N=31,989</a:t>
            </a:r>
            <a:r>
              <a:rPr lang="zh-TW" altLang="en-US" sz="2400" dirty="0" smtClean="0">
                <a:solidFill>
                  <a:schemeClr val="bg1"/>
                </a:solidFill>
                <a:effectLst/>
              </a:rPr>
              <a:t>，美國、加拿大，</a:t>
            </a:r>
            <a:r>
              <a:rPr lang="en-US" altLang="zh-TW" sz="2400" dirty="0" smtClean="0">
                <a:solidFill>
                  <a:schemeClr val="bg1"/>
                </a:solidFill>
                <a:effectLst/>
              </a:rPr>
              <a:t>2011-2013</a:t>
            </a:r>
            <a:endParaRPr lang="en-US" altLang="zh-TW" sz="2400" dirty="0">
              <a:solidFill>
                <a:schemeClr val="bg1"/>
              </a:solidFill>
              <a:effectLst/>
            </a:endParaRPr>
          </a:p>
        </p:txBody>
      </p:sp>
      <p:sp>
        <p:nvSpPr>
          <p:cNvPr id="324612" name="Rectangle 4"/>
          <p:cNvSpPr>
            <a:spLocks noChangeArrowheads="1"/>
          </p:cNvSpPr>
          <p:nvPr/>
        </p:nvSpPr>
        <p:spPr bwMode="auto">
          <a:xfrm>
            <a:off x="1042988" y="6473925"/>
            <a:ext cx="3688830"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p>
            <a:pPr eaLnBrk="1" hangingPunct="1"/>
            <a:r>
              <a:rPr kumimoji="1" lang="pt-BR" altLang="zh-TW" sz="1400" b="0" dirty="0">
                <a:solidFill>
                  <a:srgbClr val="66FF33"/>
                </a:solidFill>
                <a:latin typeface="Times New Roman" panose="02020603050405020304" pitchFamily="18" charset="0"/>
              </a:rPr>
              <a:t>DiazGranados CA. N Engl J Med 2014;371:635.</a:t>
            </a:r>
            <a:endParaRPr kumimoji="1" lang="en-US" altLang="zh-TW" sz="1400" b="0" dirty="0">
              <a:solidFill>
                <a:srgbClr val="66FF33"/>
              </a:solidFill>
              <a:latin typeface="Times New Roman" panose="02020603050405020304" pitchFamily="18" charset="0"/>
            </a:endParaRPr>
          </a:p>
        </p:txBody>
      </p:sp>
      <p:sp>
        <p:nvSpPr>
          <p:cNvPr id="7" name="Rectangle 7"/>
          <p:cNvSpPr>
            <a:spLocks noChangeArrowheads="1"/>
          </p:cNvSpPr>
          <p:nvPr/>
        </p:nvSpPr>
        <p:spPr bwMode="auto">
          <a:xfrm>
            <a:off x="433432" y="1457818"/>
            <a:ext cx="8136904" cy="830997"/>
          </a:xfrm>
          <a:prstGeom prst="rect">
            <a:avLst/>
          </a:prstGeom>
          <a:gradFill rotWithShape="1">
            <a:gsLst>
              <a:gs pos="0">
                <a:srgbClr val="006600">
                  <a:gamma/>
                  <a:shade val="22353"/>
                  <a:invGamma/>
                </a:srgbClr>
              </a:gs>
              <a:gs pos="50000">
                <a:srgbClr val="006600"/>
              </a:gs>
              <a:gs pos="100000">
                <a:srgbClr val="006600">
                  <a:gamma/>
                  <a:shade val="22353"/>
                  <a:invGamma/>
                </a:srgbClr>
              </a:gs>
            </a:gsLst>
            <a:lin ang="5400000" scaled="1"/>
          </a:gradFill>
          <a:ln w="28575">
            <a:solidFill>
              <a:srgbClr val="7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lang="zh-TW" altLang="en-US" dirty="0">
                <a:solidFill>
                  <a:schemeClr val="bg1"/>
                </a:solidFill>
                <a:latin typeface="Arial" panose="020B0604020202020204" pitchFamily="34" charset="0"/>
                <a:ea typeface="標楷體" panose="03000509000000000000" pitchFamily="65" charset="-120"/>
              </a:rPr>
              <a:t>高劑量</a:t>
            </a:r>
            <a:r>
              <a:rPr lang="zh-TW" altLang="en-US" dirty="0" smtClean="0">
                <a:solidFill>
                  <a:schemeClr val="bg1"/>
                </a:solidFill>
                <a:latin typeface="Arial" panose="020B0604020202020204" pitchFamily="34" charset="0"/>
                <a:ea typeface="標楷體" panose="03000509000000000000" pitchFamily="65" charset="-120"/>
              </a:rPr>
              <a:t>疫苗</a:t>
            </a:r>
            <a:r>
              <a:rPr lang="zh-TW" altLang="en-US" b="1" dirty="0" smtClean="0">
                <a:solidFill>
                  <a:schemeClr val="bg1"/>
                </a:solidFill>
                <a:latin typeface="Arial" panose="020B0604020202020204" pitchFamily="34" charset="0"/>
                <a:ea typeface="標楷體" panose="03000509000000000000" pitchFamily="65" charset="-120"/>
              </a:rPr>
              <a:t>對實驗室證實流感保護效益提高</a:t>
            </a:r>
            <a:r>
              <a:rPr lang="en-US" altLang="zh-TW" b="1" dirty="0" smtClean="0">
                <a:solidFill>
                  <a:srgbClr val="FFFF00"/>
                </a:solidFill>
                <a:latin typeface="Arial" panose="020B0604020202020204" pitchFamily="34" charset="0"/>
                <a:ea typeface="標楷體" panose="03000509000000000000" pitchFamily="65" charset="-120"/>
              </a:rPr>
              <a:t>24.2%</a:t>
            </a:r>
            <a:r>
              <a:rPr lang="en-US" altLang="zh-TW" b="1" dirty="0" smtClean="0">
                <a:solidFill>
                  <a:schemeClr val="bg1"/>
                </a:solidFill>
                <a:latin typeface="Arial" panose="020B0604020202020204" pitchFamily="34" charset="0"/>
                <a:ea typeface="標楷體" panose="03000509000000000000" pitchFamily="65" charset="-120"/>
              </a:rPr>
              <a:t> (95% CI 9.7-36.5%)</a:t>
            </a:r>
            <a:endParaRPr lang="en-US" altLang="zh-TW" b="1" dirty="0">
              <a:solidFill>
                <a:schemeClr val="bg1"/>
              </a:solidFill>
              <a:latin typeface="Arial" panose="020B0604020202020204" pitchFamily="34" charset="0"/>
              <a:ea typeface="標楷體" panose="03000509000000000000" pitchFamily="65" charset="-120"/>
            </a:endParaRPr>
          </a:p>
        </p:txBody>
      </p:sp>
      <p:sp>
        <p:nvSpPr>
          <p:cNvPr id="3" name="文字方塊 2"/>
          <p:cNvSpPr txBox="1"/>
          <p:nvPr/>
        </p:nvSpPr>
        <p:spPr>
          <a:xfrm>
            <a:off x="322278" y="2337624"/>
            <a:ext cx="1441420" cy="400110"/>
          </a:xfrm>
          <a:prstGeom prst="rect">
            <a:avLst/>
          </a:prstGeom>
          <a:noFill/>
        </p:spPr>
        <p:txBody>
          <a:bodyPr wrap="none" rtlCol="0">
            <a:spAutoFit/>
          </a:bodyPr>
          <a:lstStyle/>
          <a:p>
            <a:r>
              <a:rPr lang="en-US" altLang="zh-TW" sz="2000" dirty="0" smtClean="0">
                <a:solidFill>
                  <a:srgbClr val="FFFF00"/>
                </a:solidFill>
                <a:latin typeface="Arial "/>
                <a:ea typeface="標楷體" panose="03000509000000000000" pitchFamily="65" charset="-120"/>
              </a:rPr>
              <a:t>%</a:t>
            </a:r>
            <a:r>
              <a:rPr lang="zh-TW" altLang="en-US" sz="2000" dirty="0" smtClean="0">
                <a:solidFill>
                  <a:srgbClr val="FFFF00"/>
                </a:solidFill>
                <a:latin typeface="Arial "/>
                <a:ea typeface="標楷體" panose="03000509000000000000" pitchFamily="65" charset="-120"/>
              </a:rPr>
              <a:t>保護效益</a:t>
            </a:r>
            <a:endParaRPr lang="zh-TW" altLang="en-US" sz="2000" dirty="0">
              <a:solidFill>
                <a:srgbClr val="FFFF00"/>
              </a:solidFill>
              <a:latin typeface="Arial "/>
              <a:ea typeface="標楷體" panose="03000509000000000000" pitchFamily="65" charset="-120"/>
            </a:endParaRPr>
          </a:p>
        </p:txBody>
      </p:sp>
      <p:grpSp>
        <p:nvGrpSpPr>
          <p:cNvPr id="8" name="群組 7"/>
          <p:cNvGrpSpPr/>
          <p:nvPr/>
        </p:nvGrpSpPr>
        <p:grpSpPr>
          <a:xfrm>
            <a:off x="421890" y="2728642"/>
            <a:ext cx="8452619" cy="3731121"/>
            <a:chOff x="421890" y="2728642"/>
            <a:chExt cx="8452619" cy="3731121"/>
          </a:xfrm>
        </p:grpSpPr>
        <p:graphicFrame>
          <p:nvGraphicFramePr>
            <p:cNvPr id="6" name="Object 5"/>
            <p:cNvGraphicFramePr>
              <a:graphicFrameLocks/>
            </p:cNvGraphicFramePr>
            <p:nvPr>
              <p:extLst/>
            </p:nvPr>
          </p:nvGraphicFramePr>
          <p:xfrm>
            <a:off x="421890" y="2728642"/>
            <a:ext cx="8452619" cy="3731121"/>
          </p:xfrm>
          <a:graphic>
            <a:graphicData uri="http://schemas.openxmlformats.org/presentationml/2006/ole">
              <p:oleObj spid="_x0000_s1037523" name="圖表" r:id="rId5" imgW="8320959" imgH="3985200" progId="MSGraph.Chart.8">
                <p:embed followColorScheme="full"/>
              </p:oleObj>
            </a:graphicData>
          </a:graphic>
        </p:graphicFrame>
        <p:cxnSp>
          <p:nvCxnSpPr>
            <p:cNvPr id="5" name="直線接點 4"/>
            <p:cNvCxnSpPr/>
            <p:nvPr/>
          </p:nvCxnSpPr>
          <p:spPr bwMode="auto">
            <a:xfrm>
              <a:off x="1259632" y="4005064"/>
              <a:ext cx="7503368" cy="0"/>
            </a:xfrm>
            <a:prstGeom prst="line">
              <a:avLst/>
            </a:prstGeom>
            <a:solidFill>
              <a:schemeClr val="accent1"/>
            </a:solidFill>
            <a:ln w="444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sp>
        <p:nvSpPr>
          <p:cNvPr id="9"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2473226616"/>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r>
              <a:rPr lang="en-US" altLang="zh-TW" sz="3200" dirty="0" smtClean="0">
                <a:effectLst/>
              </a:rPr>
              <a:t>65</a:t>
            </a:r>
            <a:r>
              <a:rPr lang="zh-TW" altLang="en-US" sz="3200" dirty="0" smtClean="0">
                <a:effectLst/>
              </a:rPr>
              <a:t>歲以上老人使用含</a:t>
            </a:r>
            <a:r>
              <a:rPr lang="en-US" altLang="zh-TW" sz="3200" dirty="0" smtClean="0">
                <a:effectLst/>
              </a:rPr>
              <a:t>ASO3</a:t>
            </a:r>
            <a:r>
              <a:rPr lang="zh-TW" altLang="en-US" sz="3200" dirty="0" smtClean="0">
                <a:effectLst/>
              </a:rPr>
              <a:t>佐劑流感疫苗</a:t>
            </a:r>
            <a:r>
              <a:rPr lang="en-US" altLang="zh-TW" sz="3200" dirty="0" smtClean="0">
                <a:solidFill>
                  <a:srgbClr val="FF00FF"/>
                </a:solidFill>
                <a:effectLst/>
              </a:rPr>
              <a:t/>
            </a:r>
            <a:br>
              <a:rPr lang="en-US" altLang="zh-TW" sz="3200" dirty="0" smtClean="0">
                <a:solidFill>
                  <a:srgbClr val="FF00FF"/>
                </a:solidFill>
                <a:effectLst/>
              </a:rPr>
            </a:br>
            <a:r>
              <a:rPr lang="en-US" altLang="zh-TW" sz="2800" dirty="0" smtClean="0">
                <a:solidFill>
                  <a:schemeClr val="bg1"/>
                </a:solidFill>
                <a:effectLst/>
              </a:rPr>
              <a:t>N=595</a:t>
            </a:r>
            <a:r>
              <a:rPr lang="zh-TW" altLang="en-US" sz="2800" dirty="0" smtClean="0">
                <a:solidFill>
                  <a:schemeClr val="bg1"/>
                </a:solidFill>
                <a:effectLst/>
              </a:rPr>
              <a:t>，多國，</a:t>
            </a:r>
            <a:r>
              <a:rPr lang="en-US" altLang="zh-TW" sz="2800" dirty="0" smtClean="0">
                <a:solidFill>
                  <a:schemeClr val="bg1"/>
                </a:solidFill>
                <a:effectLst/>
              </a:rPr>
              <a:t>2014</a:t>
            </a:r>
            <a:endParaRPr lang="zh-TW" altLang="en-US" sz="2800" dirty="0">
              <a:solidFill>
                <a:schemeClr val="bg1"/>
              </a:solidFill>
              <a:effectLst/>
            </a:endParaRPr>
          </a:p>
        </p:txBody>
      </p:sp>
      <p:sp>
        <p:nvSpPr>
          <p:cNvPr id="185347" name="Rectangle 3"/>
          <p:cNvSpPr>
            <a:spLocks noGrp="1" noChangeArrowheads="1"/>
          </p:cNvSpPr>
          <p:nvPr>
            <p:ph type="body" idx="1"/>
          </p:nvPr>
        </p:nvSpPr>
        <p:spPr>
          <a:xfrm>
            <a:off x="395289" y="1196752"/>
            <a:ext cx="8209160" cy="5184998"/>
          </a:xfrm>
        </p:spPr>
        <p:txBody>
          <a:bodyPr/>
          <a:lstStyle/>
          <a:p>
            <a:pPr>
              <a:lnSpc>
                <a:spcPct val="110000"/>
              </a:lnSpc>
              <a:spcBef>
                <a:spcPct val="10000"/>
              </a:spcBef>
            </a:pPr>
            <a:r>
              <a:rPr lang="zh-TW" altLang="en-US" sz="2800" dirty="0" smtClean="0">
                <a:solidFill>
                  <a:schemeClr val="bg1"/>
                </a:solidFill>
                <a:effectLst/>
              </a:rPr>
              <a:t>對</a:t>
            </a:r>
            <a:r>
              <a:rPr lang="zh-TW" altLang="en-US" sz="2800" dirty="0">
                <a:solidFill>
                  <a:schemeClr val="bg1"/>
                </a:solidFill>
                <a:effectLst/>
              </a:rPr>
              <a:t>嚴重流感保護效益高出</a:t>
            </a:r>
            <a:r>
              <a:rPr lang="en-US" altLang="zh-TW" sz="2800" dirty="0">
                <a:effectLst/>
              </a:rPr>
              <a:t>29.4%(95%CI: 7.6-46.0%)</a:t>
            </a:r>
            <a:endParaRPr lang="en-US" altLang="zh-TW" sz="2800" dirty="0">
              <a:solidFill>
                <a:schemeClr val="bg1"/>
              </a:solidFill>
              <a:effectLst/>
            </a:endParaRPr>
          </a:p>
          <a:p>
            <a:pPr>
              <a:lnSpc>
                <a:spcPct val="110000"/>
              </a:lnSpc>
              <a:spcBef>
                <a:spcPct val="10000"/>
              </a:spcBef>
            </a:pPr>
            <a:endParaRPr lang="zh-TW" altLang="en-US" sz="2800" dirty="0">
              <a:solidFill>
                <a:schemeClr val="bg1"/>
              </a:solidFill>
              <a:effectLst/>
            </a:endParaRPr>
          </a:p>
        </p:txBody>
      </p:sp>
      <p:sp>
        <p:nvSpPr>
          <p:cNvPr id="185348" name="Text Box 4"/>
          <p:cNvSpPr txBox="1">
            <a:spLocks noChangeArrowheads="1"/>
          </p:cNvSpPr>
          <p:nvPr/>
        </p:nvSpPr>
        <p:spPr bwMode="auto">
          <a:xfrm>
            <a:off x="971550" y="6491288"/>
            <a:ext cx="5923416"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it-IT" altLang="zh-TW" sz="1600" b="0" dirty="0">
                <a:solidFill>
                  <a:srgbClr val="7FFF00"/>
                </a:solidFill>
                <a:latin typeface="Times New Roman" panose="02020603050405020304" pitchFamily="18" charset="0"/>
              </a:rPr>
              <a:t>van Essen GA. Influenza &amp; Other Respiratory Viruses 2014;8(4):452.</a:t>
            </a:r>
            <a:endParaRPr lang="en-US" altLang="zh-TW" sz="1600" b="0" dirty="0">
              <a:solidFill>
                <a:srgbClr val="7FFF00"/>
              </a:solidFill>
              <a:latin typeface="Times New Roman" panose="02020603050405020304" pitchFamily="18" charset="0"/>
            </a:endParaRPr>
          </a:p>
        </p:txBody>
      </p:sp>
      <p:pic>
        <p:nvPicPr>
          <p:cNvPr id="3" name="圖片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339752" y="2060848"/>
            <a:ext cx="5648325" cy="4219575"/>
          </a:xfrm>
          <a:prstGeom prst="rect">
            <a:avLst/>
          </a:prstGeom>
        </p:spPr>
      </p:pic>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9056936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a:xfrm>
            <a:off x="611188" y="188913"/>
            <a:ext cx="8135937" cy="1008062"/>
          </a:xfrm>
        </p:spPr>
        <p:txBody>
          <a:bodyPr/>
          <a:lstStyle/>
          <a:p>
            <a:r>
              <a:rPr lang="zh-TW" altLang="en-US" sz="3200" dirty="0">
                <a:effectLst/>
              </a:rPr>
              <a:t>孕婦得到流感的住院率</a:t>
            </a:r>
            <a:r>
              <a:rPr lang="zh-TW" altLang="en-US" sz="3200" dirty="0">
                <a:solidFill>
                  <a:srgbClr val="FF00FF"/>
                </a:solidFill>
                <a:effectLst/>
              </a:rPr>
              <a:t/>
            </a:r>
            <a:br>
              <a:rPr lang="zh-TW" altLang="en-US" sz="3200" dirty="0">
                <a:solidFill>
                  <a:srgbClr val="FF00FF"/>
                </a:solidFill>
                <a:effectLst/>
              </a:rPr>
            </a:br>
            <a:r>
              <a:rPr lang="en-US" altLang="zh-TW" sz="2800" dirty="0">
                <a:solidFill>
                  <a:schemeClr val="bg1"/>
                </a:solidFill>
                <a:effectLst/>
              </a:rPr>
              <a:t>1974-93, Tennessee Medicaid</a:t>
            </a:r>
          </a:p>
        </p:txBody>
      </p:sp>
      <p:sp>
        <p:nvSpPr>
          <p:cNvPr id="181251" name="Text Box 3"/>
          <p:cNvSpPr txBox="1">
            <a:spLocks noChangeArrowheads="1"/>
          </p:cNvSpPr>
          <p:nvPr/>
        </p:nvSpPr>
        <p:spPr bwMode="auto">
          <a:xfrm>
            <a:off x="395288" y="1196975"/>
            <a:ext cx="8380820"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en-US" altLang="zh-TW" dirty="0">
                <a:solidFill>
                  <a:srgbClr val="FFFFFF"/>
                </a:solidFill>
                <a:latin typeface="Arial" panose="020B0604020202020204" pitchFamily="34" charset="0"/>
                <a:ea typeface="標楷體" panose="03000509000000000000" pitchFamily="65" charset="-120"/>
              </a:rPr>
              <a:t>Excess admission (/10,000/woman/month)</a:t>
            </a:r>
            <a:endParaRPr kumimoji="1" lang="en-US" altLang="zh-TW" dirty="0">
              <a:solidFill>
                <a:srgbClr val="FFFFFF"/>
              </a:solidFill>
              <a:latin typeface="Arial" panose="020B0604020202020204" pitchFamily="34" charset="0"/>
              <a:ea typeface="標楷體" panose="03000509000000000000" pitchFamily="65" charset="-120"/>
              <a:cs typeface="Arial" panose="020B0604020202020204" pitchFamily="34" charset="0"/>
            </a:endParaRPr>
          </a:p>
        </p:txBody>
      </p:sp>
      <p:sp>
        <p:nvSpPr>
          <p:cNvPr id="181252" name="Text Box 4"/>
          <p:cNvSpPr txBox="1">
            <a:spLocks noChangeArrowheads="1"/>
          </p:cNvSpPr>
          <p:nvPr/>
        </p:nvSpPr>
        <p:spPr bwMode="auto">
          <a:xfrm>
            <a:off x="971550" y="6491288"/>
            <a:ext cx="47117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dirty="0" err="1">
                <a:solidFill>
                  <a:srgbClr val="7FFF00"/>
                </a:solidFill>
                <a:latin typeface="Times New Roman" panose="02020603050405020304" pitchFamily="18" charset="0"/>
              </a:rPr>
              <a:t>Neuzil</a:t>
            </a:r>
            <a:r>
              <a:rPr lang="en-US" altLang="zh-TW" sz="1800" b="0" dirty="0">
                <a:solidFill>
                  <a:srgbClr val="7FFF00"/>
                </a:solidFill>
                <a:latin typeface="Times New Roman" panose="02020603050405020304" pitchFamily="18" charset="0"/>
              </a:rPr>
              <a:t> KM. Am J </a:t>
            </a:r>
            <a:r>
              <a:rPr lang="en-US" altLang="zh-TW" sz="1800" b="0" dirty="0" err="1">
                <a:solidFill>
                  <a:srgbClr val="7FFF00"/>
                </a:solidFill>
                <a:latin typeface="Times New Roman" panose="02020603050405020304" pitchFamily="18" charset="0"/>
              </a:rPr>
              <a:t>Epidemiol</a:t>
            </a:r>
            <a:r>
              <a:rPr lang="en-US" altLang="zh-TW" sz="1800" b="0" dirty="0">
                <a:solidFill>
                  <a:srgbClr val="7FFF00"/>
                </a:solidFill>
                <a:latin typeface="Times New Roman" panose="02020603050405020304" pitchFamily="18" charset="0"/>
              </a:rPr>
              <a:t> 1998;148(11):1094.</a:t>
            </a:r>
          </a:p>
        </p:txBody>
      </p:sp>
      <p:grpSp>
        <p:nvGrpSpPr>
          <p:cNvPr id="181253" name="Group 5"/>
          <p:cNvGrpSpPr>
            <a:grpSpLocks/>
          </p:cNvGrpSpPr>
          <p:nvPr/>
        </p:nvGrpSpPr>
        <p:grpSpPr bwMode="auto">
          <a:xfrm>
            <a:off x="539750" y="1484313"/>
            <a:ext cx="8353425" cy="4681537"/>
            <a:chOff x="340" y="935"/>
            <a:chExt cx="5266" cy="3239"/>
          </a:xfrm>
        </p:grpSpPr>
        <p:graphicFrame>
          <p:nvGraphicFramePr>
            <p:cNvPr id="181254" name="Object 6"/>
            <p:cNvGraphicFramePr>
              <a:graphicFrameLocks noChangeAspect="1"/>
            </p:cNvGraphicFramePr>
            <p:nvPr/>
          </p:nvGraphicFramePr>
          <p:xfrm>
            <a:off x="340" y="935"/>
            <a:ext cx="5266" cy="3239"/>
          </p:xfrm>
          <a:graphic>
            <a:graphicData uri="http://schemas.openxmlformats.org/presentationml/2006/ole">
              <p:oleObj spid="_x0000_s1038546" name="圖表" r:id="rId5" imgW="8381901" imgH="5158728" progId="MSGraph.Chart.8">
                <p:embed followColorScheme="full"/>
              </p:oleObj>
            </a:graphicData>
          </a:graphic>
        </p:graphicFrame>
        <p:sp>
          <p:nvSpPr>
            <p:cNvPr id="181255" name="Line 7"/>
            <p:cNvSpPr>
              <a:spLocks noChangeShapeType="1"/>
            </p:cNvSpPr>
            <p:nvPr/>
          </p:nvSpPr>
          <p:spPr bwMode="auto">
            <a:xfrm>
              <a:off x="793" y="3249"/>
              <a:ext cx="4672" cy="0"/>
            </a:xfrm>
            <a:prstGeom prst="line">
              <a:avLst/>
            </a:prstGeom>
            <a:noFill/>
            <a:ln w="5715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grpSp>
      <p:sp>
        <p:nvSpPr>
          <p:cNvPr id="181256" name="Text Box 8"/>
          <p:cNvSpPr txBox="1">
            <a:spLocks noChangeArrowheads="1"/>
          </p:cNvSpPr>
          <p:nvPr/>
        </p:nvSpPr>
        <p:spPr bwMode="auto">
          <a:xfrm>
            <a:off x="3276600" y="6021388"/>
            <a:ext cx="1899046"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b="0" dirty="0">
                <a:solidFill>
                  <a:srgbClr val="FAFD00"/>
                </a:solidFill>
                <a:ea typeface="標楷體" panose="03000509000000000000" pitchFamily="65" charset="-120"/>
              </a:rPr>
              <a:t>Trimester</a:t>
            </a:r>
          </a:p>
        </p:txBody>
      </p:sp>
      <p:sp>
        <p:nvSpPr>
          <p:cNvPr id="9"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2541534961"/>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611188" y="188913"/>
            <a:ext cx="8135937" cy="1008062"/>
          </a:xfrm>
        </p:spPr>
        <p:txBody>
          <a:bodyPr/>
          <a:lstStyle/>
          <a:p>
            <a:r>
              <a:rPr lang="zh-TW" altLang="en-US" sz="3200" dirty="0">
                <a:effectLst/>
              </a:rPr>
              <a:t>孕婦得到流感對胎兒的影響</a:t>
            </a:r>
            <a:r>
              <a:rPr lang="zh-TW" altLang="en-US" sz="3200" dirty="0">
                <a:solidFill>
                  <a:srgbClr val="FF00FF"/>
                </a:solidFill>
                <a:effectLst/>
              </a:rPr>
              <a:t/>
            </a:r>
            <a:br>
              <a:rPr lang="zh-TW" altLang="en-US" sz="3200" dirty="0">
                <a:solidFill>
                  <a:srgbClr val="FF00FF"/>
                </a:solidFill>
                <a:effectLst/>
              </a:rPr>
            </a:br>
            <a:r>
              <a:rPr lang="en-US" altLang="zh-TW" sz="2800" dirty="0">
                <a:solidFill>
                  <a:schemeClr val="bg1"/>
                </a:solidFill>
                <a:effectLst/>
              </a:rPr>
              <a:t>1998-2002, USA, N=6,277,508</a:t>
            </a:r>
          </a:p>
        </p:txBody>
      </p:sp>
      <p:sp>
        <p:nvSpPr>
          <p:cNvPr id="183299" name="Text Box 3"/>
          <p:cNvSpPr txBox="1">
            <a:spLocks noChangeArrowheads="1"/>
          </p:cNvSpPr>
          <p:nvPr/>
        </p:nvSpPr>
        <p:spPr bwMode="auto">
          <a:xfrm>
            <a:off x="395288" y="1200150"/>
            <a:ext cx="2236510"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zh-TW" altLang="en-US" dirty="0">
                <a:solidFill>
                  <a:srgbClr val="FFFFFF"/>
                </a:solidFill>
                <a:latin typeface="Arial" panose="020B0604020202020204" pitchFamily="34" charset="0"/>
                <a:ea typeface="標楷體" panose="03000509000000000000" pitchFamily="65" charset="-120"/>
              </a:rPr>
              <a:t>相對危險度</a:t>
            </a:r>
            <a:endParaRPr kumimoji="1" lang="zh-TW" altLang="en-US" dirty="0">
              <a:solidFill>
                <a:srgbClr val="FFFFFF"/>
              </a:solidFill>
              <a:latin typeface="Arial" panose="020B0604020202020204" pitchFamily="34" charset="0"/>
              <a:ea typeface="標楷體" panose="03000509000000000000" pitchFamily="65" charset="-120"/>
              <a:cs typeface="Arial" panose="020B0604020202020204" pitchFamily="34" charset="0"/>
            </a:endParaRPr>
          </a:p>
        </p:txBody>
      </p:sp>
      <p:sp>
        <p:nvSpPr>
          <p:cNvPr id="183300" name="Text Box 4"/>
          <p:cNvSpPr txBox="1">
            <a:spLocks noChangeArrowheads="1"/>
          </p:cNvSpPr>
          <p:nvPr/>
        </p:nvSpPr>
        <p:spPr bwMode="auto">
          <a:xfrm>
            <a:off x="971550" y="6491288"/>
            <a:ext cx="37909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1800" b="0" dirty="0">
                <a:solidFill>
                  <a:srgbClr val="7FFF00"/>
                </a:solidFill>
                <a:latin typeface="Times New Roman" panose="02020603050405020304" pitchFamily="18" charset="0"/>
              </a:rPr>
              <a:t>Cox S. </a:t>
            </a:r>
            <a:r>
              <a:rPr lang="en-US" altLang="zh-TW" sz="1800" b="0" dirty="0" err="1">
                <a:solidFill>
                  <a:srgbClr val="7FFF00"/>
                </a:solidFill>
                <a:latin typeface="Times New Roman" panose="02020603050405020304" pitchFamily="18" charset="0"/>
              </a:rPr>
              <a:t>Obstet</a:t>
            </a:r>
            <a:r>
              <a:rPr lang="en-US" altLang="zh-TW" sz="1800" b="0" dirty="0">
                <a:solidFill>
                  <a:srgbClr val="7FFF00"/>
                </a:solidFill>
                <a:latin typeface="Times New Roman" panose="02020603050405020304" pitchFamily="18" charset="0"/>
              </a:rPr>
              <a:t> </a:t>
            </a:r>
            <a:r>
              <a:rPr lang="en-US" altLang="zh-TW" sz="1800" b="0" dirty="0" err="1">
                <a:solidFill>
                  <a:srgbClr val="7FFF00"/>
                </a:solidFill>
                <a:latin typeface="Times New Roman" panose="02020603050405020304" pitchFamily="18" charset="0"/>
              </a:rPr>
              <a:t>Gynecol</a:t>
            </a:r>
            <a:r>
              <a:rPr lang="en-US" altLang="zh-TW" sz="1800" b="0" dirty="0">
                <a:solidFill>
                  <a:srgbClr val="7FFF00"/>
                </a:solidFill>
                <a:latin typeface="Times New Roman" panose="02020603050405020304" pitchFamily="18" charset="0"/>
              </a:rPr>
              <a:t> 2006;107:1315.</a:t>
            </a:r>
          </a:p>
        </p:txBody>
      </p:sp>
      <p:grpSp>
        <p:nvGrpSpPr>
          <p:cNvPr id="183301" name="Group 5"/>
          <p:cNvGrpSpPr>
            <a:grpSpLocks/>
          </p:cNvGrpSpPr>
          <p:nvPr/>
        </p:nvGrpSpPr>
        <p:grpSpPr bwMode="auto">
          <a:xfrm>
            <a:off x="539750" y="1484313"/>
            <a:ext cx="8353425" cy="4681537"/>
            <a:chOff x="340" y="935"/>
            <a:chExt cx="5262" cy="2949"/>
          </a:xfrm>
        </p:grpSpPr>
        <p:graphicFrame>
          <p:nvGraphicFramePr>
            <p:cNvPr id="183302" name="Object 6"/>
            <p:cNvGraphicFramePr>
              <a:graphicFrameLocks noChangeAspect="1"/>
            </p:cNvGraphicFramePr>
            <p:nvPr/>
          </p:nvGraphicFramePr>
          <p:xfrm>
            <a:off x="340" y="935"/>
            <a:ext cx="5262" cy="2949"/>
          </p:xfrm>
          <a:graphic>
            <a:graphicData uri="http://schemas.openxmlformats.org/presentationml/2006/ole">
              <p:oleObj spid="_x0000_s1039570" name="圖表" r:id="rId5" imgW="8381901" imgH="5158728" progId="MSGraph.Chart.8">
                <p:embed followColorScheme="full"/>
              </p:oleObj>
            </a:graphicData>
          </a:graphic>
        </p:graphicFrame>
        <p:sp>
          <p:nvSpPr>
            <p:cNvPr id="183303" name="Line 7"/>
            <p:cNvSpPr>
              <a:spLocks noChangeShapeType="1"/>
            </p:cNvSpPr>
            <p:nvPr/>
          </p:nvSpPr>
          <p:spPr bwMode="auto">
            <a:xfrm>
              <a:off x="748" y="2296"/>
              <a:ext cx="4717" cy="0"/>
            </a:xfrm>
            <a:prstGeom prst="line">
              <a:avLst/>
            </a:prstGeom>
            <a:noFill/>
            <a:ln w="5715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grpSp>
      <p:sp>
        <p:nvSpPr>
          <p:cNvPr id="183304" name="Text Box 8"/>
          <p:cNvSpPr txBox="1">
            <a:spLocks noChangeArrowheads="1"/>
          </p:cNvSpPr>
          <p:nvPr/>
        </p:nvSpPr>
        <p:spPr bwMode="auto">
          <a:xfrm>
            <a:off x="3492500" y="6021388"/>
            <a:ext cx="3828292"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b="0" dirty="0">
                <a:solidFill>
                  <a:srgbClr val="FAFD00"/>
                </a:solidFill>
                <a:ea typeface="標楷體" panose="03000509000000000000" pitchFamily="65" charset="-120"/>
              </a:rPr>
              <a:t>Pregnancy outcome</a:t>
            </a:r>
          </a:p>
        </p:txBody>
      </p:sp>
      <p:sp>
        <p:nvSpPr>
          <p:cNvPr id="9"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992351672"/>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a:xfrm>
            <a:off x="683568" y="260350"/>
            <a:ext cx="8085782" cy="577850"/>
          </a:xfrm>
        </p:spPr>
        <p:txBody>
          <a:bodyPr/>
          <a:lstStyle/>
          <a:p>
            <a:r>
              <a:rPr lang="zh-TW" altLang="en-US" sz="3600" dirty="0">
                <a:effectLst/>
              </a:rPr>
              <a:t>孕婦</a:t>
            </a:r>
            <a:r>
              <a:rPr lang="zh-TW" altLang="en-US" sz="3600" dirty="0" smtClean="0">
                <a:effectLst/>
              </a:rPr>
              <a:t>接種流</a:t>
            </a:r>
            <a:r>
              <a:rPr lang="zh-TW" altLang="en-US" sz="3600" dirty="0">
                <a:effectLst/>
              </a:rPr>
              <a:t>感</a:t>
            </a:r>
            <a:r>
              <a:rPr lang="zh-TW" altLang="en-US" sz="3600" dirty="0" smtClean="0">
                <a:effectLst/>
              </a:rPr>
              <a:t>疫苗的保護效果</a:t>
            </a:r>
            <a:endParaRPr lang="zh-TW" altLang="en-US" sz="2800" dirty="0">
              <a:solidFill>
                <a:schemeClr val="bg1"/>
              </a:solidFill>
              <a:effectLst/>
            </a:endParaRPr>
          </a:p>
        </p:txBody>
      </p:sp>
      <p:sp>
        <p:nvSpPr>
          <p:cNvPr id="264197" name="Rectangle 5"/>
          <p:cNvSpPr>
            <a:spLocks noChangeArrowheads="1"/>
          </p:cNvSpPr>
          <p:nvPr/>
        </p:nvSpPr>
        <p:spPr bwMode="auto">
          <a:xfrm>
            <a:off x="899592" y="6435912"/>
            <a:ext cx="2922275"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p>
            <a:pPr eaLnBrk="1" hangingPunct="1"/>
            <a:r>
              <a:rPr kumimoji="1" lang="sv-SE" altLang="zh-TW" sz="1400" b="0" dirty="0">
                <a:solidFill>
                  <a:srgbClr val="66FF33"/>
                </a:solidFill>
                <a:latin typeface="Times New Roman" panose="02020603050405020304" pitchFamily="18" charset="0"/>
              </a:rPr>
              <a:t>Steinhoff MC. Lancet 2014;383:1211.</a:t>
            </a:r>
            <a:endParaRPr kumimoji="1" lang="sv-SE" altLang="zh-TW" sz="1400" dirty="0">
              <a:solidFill>
                <a:srgbClr val="66FF33"/>
              </a:solidFill>
              <a:latin typeface="Times New Roman" panose="02020603050405020304" pitchFamily="18" charset="0"/>
            </a:endParaRPr>
          </a:p>
        </p:txBody>
      </p:sp>
      <p:pic>
        <p:nvPicPr>
          <p:cNvPr id="4" name="圖片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48819" y="1041400"/>
            <a:ext cx="8324850" cy="5200650"/>
          </a:xfrm>
          <a:prstGeom prst="rect">
            <a:avLst/>
          </a:prstGeom>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5430884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1730" name="Rectangle 2"/>
          <p:cNvSpPr>
            <a:spLocks noGrp="1" noChangeArrowheads="1"/>
          </p:cNvSpPr>
          <p:nvPr>
            <p:ph type="title"/>
          </p:nvPr>
        </p:nvSpPr>
        <p:spPr>
          <a:xfrm>
            <a:off x="323528" y="73016"/>
            <a:ext cx="8381664" cy="1173188"/>
          </a:xfrm>
        </p:spPr>
        <p:txBody>
          <a:bodyPr/>
          <a:lstStyle/>
          <a:p>
            <a:pPr>
              <a:defRPr/>
            </a:pPr>
            <a:r>
              <a:rPr lang="zh-TW" altLang="en-US" sz="2800" dirty="0" smtClean="0">
                <a:effectLst/>
              </a:rPr>
              <a:t>無論孕期，孕婦接種流感疫苗不影響早產與胎兒生長遲滯發生率 </a:t>
            </a:r>
            <a:r>
              <a:rPr lang="en-US" altLang="zh-TW" sz="2400" dirty="0" smtClean="0">
                <a:solidFill>
                  <a:schemeClr val="bg1"/>
                </a:solidFill>
                <a:effectLst/>
              </a:rPr>
              <a:t>N=57,554</a:t>
            </a:r>
            <a:r>
              <a:rPr lang="zh-TW" altLang="en-US" sz="2400" dirty="0">
                <a:solidFill>
                  <a:schemeClr val="bg1"/>
                </a:solidFill>
                <a:effectLst/>
              </a:rPr>
              <a:t>，</a:t>
            </a:r>
            <a:r>
              <a:rPr lang="en-US" altLang="zh-TW" sz="2400" dirty="0">
                <a:solidFill>
                  <a:schemeClr val="bg1"/>
                </a:solidFill>
                <a:effectLst/>
              </a:rPr>
              <a:t>2004-2009</a:t>
            </a:r>
            <a:r>
              <a:rPr lang="zh-TW" altLang="en-US" sz="2400" dirty="0" smtClean="0">
                <a:solidFill>
                  <a:schemeClr val="bg1"/>
                </a:solidFill>
                <a:effectLst/>
              </a:rPr>
              <a:t>，美國</a:t>
            </a:r>
            <a:r>
              <a:rPr lang="en-US" altLang="zh-TW" sz="2400" dirty="0" smtClean="0">
                <a:solidFill>
                  <a:schemeClr val="bg1"/>
                </a:solidFill>
                <a:effectLst/>
              </a:rPr>
              <a:t>CDC</a:t>
            </a:r>
            <a:endParaRPr lang="en-US" altLang="zh-TW" sz="2000" dirty="0" smtClean="0">
              <a:solidFill>
                <a:schemeClr val="bg1"/>
              </a:solidFill>
              <a:effectLst/>
            </a:endParaRPr>
          </a:p>
        </p:txBody>
      </p:sp>
      <p:sp>
        <p:nvSpPr>
          <p:cNvPr id="14" name="Text Box 3"/>
          <p:cNvSpPr txBox="1">
            <a:spLocks noChangeArrowheads="1"/>
          </p:cNvSpPr>
          <p:nvPr/>
        </p:nvSpPr>
        <p:spPr bwMode="auto">
          <a:xfrm>
            <a:off x="323528" y="1392253"/>
            <a:ext cx="1721946"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defRPr/>
            </a:pPr>
            <a:r>
              <a:rPr kumimoji="1" lang="en-US" altLang="zh-TW" sz="2400" dirty="0" smtClean="0">
                <a:solidFill>
                  <a:srgbClr val="FFFF00"/>
                </a:solidFill>
                <a:latin typeface="Arial" panose="020B0604020202020204" pitchFamily="34" charset="0"/>
                <a:ea typeface="標楷體" panose="03000509000000000000" pitchFamily="65" charset="-120"/>
              </a:rPr>
              <a:t>Odds ratio</a:t>
            </a:r>
            <a:endParaRPr kumimoji="1" lang="en-US" altLang="zh-TW" sz="2400" dirty="0">
              <a:solidFill>
                <a:srgbClr val="FFFF00"/>
              </a:solidFill>
              <a:latin typeface="Arial" panose="020B0604020202020204" pitchFamily="34" charset="0"/>
              <a:ea typeface="標楷體" panose="03000509000000000000" pitchFamily="65" charset="-120"/>
              <a:cs typeface="Arial" panose="020B0604020202020204" pitchFamily="34" charset="0"/>
            </a:endParaRPr>
          </a:p>
        </p:txBody>
      </p:sp>
      <p:sp>
        <p:nvSpPr>
          <p:cNvPr id="7" name="Rectangle 4"/>
          <p:cNvSpPr>
            <a:spLocks noChangeArrowheads="1"/>
          </p:cNvSpPr>
          <p:nvPr/>
        </p:nvSpPr>
        <p:spPr bwMode="auto">
          <a:xfrm>
            <a:off x="971302" y="6381328"/>
            <a:ext cx="3078087"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spcBef>
                <a:spcPct val="5000"/>
              </a:spcBef>
              <a:buClr>
                <a:srgbClr val="FF3300"/>
              </a:buClr>
              <a:buSzPct val="70000"/>
              <a:buFont typeface="Monotype Sorts" pitchFamily="2" charset="2"/>
              <a:buNone/>
            </a:pPr>
            <a:r>
              <a:rPr lang="en-GB" sz="1600" b="0" dirty="0">
                <a:solidFill>
                  <a:srgbClr val="7FFF00"/>
                </a:solidFill>
                <a:latin typeface="Times New Roman" panose="02020603050405020304" pitchFamily="18" charset="0"/>
              </a:rPr>
              <a:t>Nordin JD. </a:t>
            </a:r>
            <a:r>
              <a:rPr lang="en-GB" sz="1600" b="0" dirty="0" err="1">
                <a:solidFill>
                  <a:srgbClr val="7FFF00"/>
                </a:solidFill>
                <a:latin typeface="Times New Roman" panose="02020603050405020304" pitchFamily="18" charset="0"/>
              </a:rPr>
              <a:t>Pediatr</a:t>
            </a:r>
            <a:r>
              <a:rPr lang="en-GB" sz="1600" b="0" dirty="0">
                <a:solidFill>
                  <a:srgbClr val="7FFF00"/>
                </a:solidFill>
                <a:latin typeface="Times New Roman" panose="02020603050405020304" pitchFamily="18" charset="0"/>
              </a:rPr>
              <a:t> 2014;164:1051.</a:t>
            </a:r>
          </a:p>
        </p:txBody>
      </p:sp>
      <p:sp>
        <p:nvSpPr>
          <p:cNvPr id="10" name="Line 7"/>
          <p:cNvSpPr>
            <a:spLocks noChangeShapeType="1"/>
          </p:cNvSpPr>
          <p:nvPr/>
        </p:nvSpPr>
        <p:spPr bwMode="auto">
          <a:xfrm>
            <a:off x="971302" y="4419252"/>
            <a:ext cx="7165975" cy="0"/>
          </a:xfrm>
          <a:prstGeom prst="line">
            <a:avLst/>
          </a:prstGeom>
          <a:noFill/>
          <a:ln w="5715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11" name="Text Box 9"/>
          <p:cNvSpPr txBox="1">
            <a:spLocks noChangeArrowheads="1"/>
          </p:cNvSpPr>
          <p:nvPr/>
        </p:nvSpPr>
        <p:spPr bwMode="auto">
          <a:xfrm>
            <a:off x="1331665" y="4565302"/>
            <a:ext cx="104140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sz="1800" smtClean="0">
                <a:solidFill>
                  <a:srgbClr val="FAFD00"/>
                </a:solidFill>
                <a:effectLst>
                  <a:outerShdw blurRad="38100" dist="38100" dir="2700000" algn="tl">
                    <a:srgbClr val="000000"/>
                  </a:outerShdw>
                </a:effectLst>
                <a:latin typeface="Arial" panose="020B0604020202020204" pitchFamily="34" charset="0"/>
              </a:rPr>
              <a:t>P=0.001</a:t>
            </a:r>
          </a:p>
        </p:txBody>
      </p:sp>
      <p:sp>
        <p:nvSpPr>
          <p:cNvPr id="15" name="Text Box 10"/>
          <p:cNvSpPr txBox="1">
            <a:spLocks noChangeArrowheads="1"/>
          </p:cNvSpPr>
          <p:nvPr/>
        </p:nvSpPr>
        <p:spPr bwMode="auto">
          <a:xfrm>
            <a:off x="3131890" y="4563715"/>
            <a:ext cx="1041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sz="1800" smtClean="0">
                <a:solidFill>
                  <a:srgbClr val="FAFD00"/>
                </a:solidFill>
                <a:effectLst>
                  <a:outerShdw blurRad="38100" dist="38100" dir="2700000" algn="tl">
                    <a:srgbClr val="000000"/>
                  </a:outerShdw>
                </a:effectLst>
                <a:latin typeface="Arial" panose="020B0604020202020204" pitchFamily="34" charset="0"/>
              </a:rPr>
              <a:t>P=0.014</a:t>
            </a:r>
          </a:p>
        </p:txBody>
      </p:sp>
      <p:sp>
        <p:nvSpPr>
          <p:cNvPr id="16" name="Text Box 11"/>
          <p:cNvSpPr txBox="1">
            <a:spLocks noChangeArrowheads="1"/>
          </p:cNvSpPr>
          <p:nvPr/>
        </p:nvSpPr>
        <p:spPr bwMode="auto">
          <a:xfrm>
            <a:off x="5003552" y="3842990"/>
            <a:ext cx="1041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sz="1800" smtClean="0">
                <a:solidFill>
                  <a:srgbClr val="FAFD00"/>
                </a:solidFill>
                <a:effectLst>
                  <a:outerShdw blurRad="38100" dist="38100" dir="2700000" algn="tl">
                    <a:srgbClr val="000000"/>
                  </a:outerShdw>
                </a:effectLst>
                <a:latin typeface="Arial" panose="020B0604020202020204" pitchFamily="34" charset="0"/>
              </a:rPr>
              <a:t>P&lt;0.001</a:t>
            </a:r>
          </a:p>
        </p:txBody>
      </p:sp>
      <p:sp>
        <p:nvSpPr>
          <p:cNvPr id="17" name="Text Box 12"/>
          <p:cNvSpPr txBox="1">
            <a:spLocks noChangeArrowheads="1"/>
          </p:cNvSpPr>
          <p:nvPr/>
        </p:nvSpPr>
        <p:spPr bwMode="auto">
          <a:xfrm>
            <a:off x="6803777" y="3842990"/>
            <a:ext cx="914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sz="1800" smtClean="0">
                <a:solidFill>
                  <a:srgbClr val="FAFD00"/>
                </a:solidFill>
                <a:effectLst>
                  <a:outerShdw blurRad="38100" dist="38100" dir="2700000" algn="tl">
                    <a:srgbClr val="000000"/>
                  </a:outerShdw>
                </a:effectLst>
                <a:latin typeface="Arial" panose="020B0604020202020204" pitchFamily="34" charset="0"/>
              </a:rPr>
              <a:t>P=0.08</a:t>
            </a:r>
          </a:p>
        </p:txBody>
      </p:sp>
      <p:graphicFrame>
        <p:nvGraphicFramePr>
          <p:cNvPr id="18" name="圖表 17"/>
          <p:cNvGraphicFramePr/>
          <p:nvPr>
            <p:extLst>
              <p:ext uri="{D42A27DB-BD31-4B8C-83A1-F6EECF244321}">
                <p14:modId xmlns:p14="http://schemas.microsoft.com/office/powerpoint/2010/main" xmlns="" val="328737329"/>
              </p:ext>
            </p:extLst>
          </p:nvPr>
        </p:nvGraphicFramePr>
        <p:xfrm>
          <a:off x="107504" y="1827336"/>
          <a:ext cx="8352928" cy="4464496"/>
        </p:xfrm>
        <a:graphic>
          <a:graphicData uri="http://schemas.openxmlformats.org/drawingml/2006/chart">
            <c:chart xmlns:c="http://schemas.openxmlformats.org/drawingml/2006/chart" xmlns:r="http://schemas.openxmlformats.org/officeDocument/2006/relationships" r:id="rId4"/>
          </a:graphicData>
        </a:graphic>
      </p:graphicFrame>
      <p:cxnSp>
        <p:nvCxnSpPr>
          <p:cNvPr id="3" name="直線接點 2"/>
          <p:cNvCxnSpPr/>
          <p:nvPr/>
        </p:nvCxnSpPr>
        <p:spPr bwMode="auto">
          <a:xfrm>
            <a:off x="4860032" y="1988840"/>
            <a:ext cx="0" cy="3744416"/>
          </a:xfrm>
          <a:prstGeom prst="line">
            <a:avLst/>
          </a:prstGeom>
          <a:solidFill>
            <a:schemeClr val="accent1"/>
          </a:solidFill>
          <a:ln w="60325" cap="flat" cmpd="sng" algn="ctr">
            <a:solidFill>
              <a:srgbClr val="66FFFF"/>
            </a:solidFill>
            <a:prstDash val="solid"/>
            <a:round/>
            <a:headEnd type="none" w="med" len="med"/>
            <a:tailEnd type="none" w="med" len="med"/>
          </a:ln>
          <a:effectLst>
            <a:outerShdw blurRad="88900" dist="35921" dir="2700000" algn="ctr" rotWithShape="0">
              <a:schemeClr val="tx1"/>
            </a:outerShdw>
          </a:effectLst>
          <a:extLst/>
        </p:spPr>
      </p:cxnSp>
      <p:sp>
        <p:nvSpPr>
          <p:cNvPr id="28" name="Rectangle 7"/>
          <p:cNvSpPr>
            <a:spLocks noChangeArrowheads="1"/>
          </p:cNvSpPr>
          <p:nvPr/>
        </p:nvSpPr>
        <p:spPr bwMode="auto">
          <a:xfrm>
            <a:off x="1553606" y="2400356"/>
            <a:ext cx="2010281" cy="492443"/>
          </a:xfrm>
          <a:prstGeom prst="rect">
            <a:avLst/>
          </a:prstGeom>
          <a:gradFill rotWithShape="1">
            <a:gsLst>
              <a:gs pos="0">
                <a:srgbClr val="006600">
                  <a:gamma/>
                  <a:shade val="22353"/>
                  <a:invGamma/>
                </a:srgbClr>
              </a:gs>
              <a:gs pos="50000">
                <a:srgbClr val="006600"/>
              </a:gs>
              <a:gs pos="100000">
                <a:srgbClr val="006600">
                  <a:gamma/>
                  <a:shade val="22353"/>
                  <a:invGamma/>
                </a:srgbClr>
              </a:gs>
            </a:gsLst>
            <a:lin ang="5400000" scaled="1"/>
          </a:gradFill>
          <a:ln w="28575">
            <a:solidFill>
              <a:srgbClr val="7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a:r>
              <a:rPr lang="zh-TW" altLang="en-US" sz="26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早產 </a:t>
            </a:r>
            <a:r>
              <a:rPr lang="en-US" altLang="zh-TW" sz="26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&lt; 37</a:t>
            </a:r>
            <a:r>
              <a:rPr lang="zh-TW" altLang="en-US" sz="26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週</a:t>
            </a:r>
            <a:endParaRPr lang="en-US" altLang="zh-TW" sz="2600" b="1" dirty="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endParaRPr>
          </a:p>
        </p:txBody>
      </p:sp>
      <p:sp>
        <p:nvSpPr>
          <p:cNvPr id="29" name="Rectangle 7"/>
          <p:cNvSpPr>
            <a:spLocks noChangeArrowheads="1"/>
          </p:cNvSpPr>
          <p:nvPr/>
        </p:nvSpPr>
        <p:spPr bwMode="auto">
          <a:xfrm>
            <a:off x="5442336" y="2311494"/>
            <a:ext cx="2010281" cy="892552"/>
          </a:xfrm>
          <a:prstGeom prst="rect">
            <a:avLst/>
          </a:prstGeom>
          <a:gradFill rotWithShape="1">
            <a:gsLst>
              <a:gs pos="0">
                <a:srgbClr val="006600">
                  <a:gamma/>
                  <a:shade val="22353"/>
                  <a:invGamma/>
                </a:srgbClr>
              </a:gs>
              <a:gs pos="50000">
                <a:srgbClr val="006600"/>
              </a:gs>
              <a:gs pos="100000">
                <a:srgbClr val="006600">
                  <a:gamma/>
                  <a:shade val="22353"/>
                  <a:invGamma/>
                </a:srgbClr>
              </a:gs>
            </a:gsLst>
            <a:lin ang="5400000" scaled="1"/>
          </a:gradFill>
          <a:ln w="28575">
            <a:solidFill>
              <a:srgbClr val="7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571500">
              <a:defRPr kumimoji="1" sz="2400">
                <a:solidFill>
                  <a:schemeClr val="tx1"/>
                </a:solidFill>
                <a:latin typeface="Times New Roman" panose="02020603050405020304" pitchFamily="18" charset="0"/>
                <a:ea typeface="新細明體" panose="02020500000000000000" pitchFamily="18" charset="-120"/>
              </a:defRPr>
            </a:lvl2pPr>
            <a:lvl3pPr marL="1143000">
              <a:defRPr kumimoji="1" sz="2400">
                <a:solidFill>
                  <a:schemeClr val="tx1"/>
                </a:solidFill>
                <a:latin typeface="Times New Roman" panose="02020603050405020304" pitchFamily="18" charset="0"/>
                <a:ea typeface="新細明體" panose="02020500000000000000" pitchFamily="18" charset="-120"/>
              </a:defRPr>
            </a:lvl3pPr>
            <a:lvl4pPr marL="1714500">
              <a:defRPr kumimoji="1" sz="2400">
                <a:solidFill>
                  <a:schemeClr val="tx1"/>
                </a:solidFill>
                <a:latin typeface="Times New Roman" panose="02020603050405020304" pitchFamily="18" charset="0"/>
                <a:ea typeface="新細明體" panose="02020500000000000000" pitchFamily="18" charset="-120"/>
              </a:defRPr>
            </a:lvl4pPr>
            <a:lvl5pPr marL="2286000">
              <a:defRPr kumimoji="1" sz="2400">
                <a:solidFill>
                  <a:schemeClr val="tx1"/>
                </a:solidFill>
                <a:latin typeface="Times New Roman" panose="02020603050405020304" pitchFamily="18" charset="0"/>
                <a:ea typeface="新細明體" panose="02020500000000000000" pitchFamily="18"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a:r>
              <a:rPr lang="zh-TW" altLang="en-US" sz="26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出生體重 </a:t>
            </a:r>
            <a:r>
              <a:rPr lang="en-US" altLang="zh-TW" sz="26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&lt; </a:t>
            </a:r>
            <a:r>
              <a:rPr lang="zh-TW" altLang="en-US" sz="26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第</a:t>
            </a:r>
            <a:r>
              <a:rPr lang="en-US" altLang="zh-TW" sz="26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5</a:t>
            </a:r>
            <a:r>
              <a:rPr lang="zh-TW" altLang="en-US" sz="2600" b="1" dirty="0" smtClean="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rPr>
              <a:t>百分位</a:t>
            </a:r>
            <a:endParaRPr lang="en-US" altLang="zh-TW" sz="2600" b="1" dirty="0">
              <a:solidFill>
                <a:schemeClr val="bg1"/>
              </a:solidFill>
              <a:effectLst>
                <a:outerShdw blurRad="38100" dist="38100" dir="2700000" algn="tl">
                  <a:srgbClr val="000000">
                    <a:alpha val="43137"/>
                  </a:srgbClr>
                </a:outerShdw>
              </a:effectLst>
              <a:latin typeface="Arial" panose="020B0604020202020204" pitchFamily="34" charset="0"/>
              <a:ea typeface="標楷體" panose="03000509000000000000" pitchFamily="65" charset="-120"/>
            </a:endParaRPr>
          </a:p>
        </p:txBody>
      </p:sp>
      <p:sp>
        <p:nvSpPr>
          <p:cNvPr id="19"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1672581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a:xfrm>
            <a:off x="323850" y="260350"/>
            <a:ext cx="8445500" cy="909638"/>
          </a:xfrm>
        </p:spPr>
        <p:txBody>
          <a:bodyPr/>
          <a:lstStyle/>
          <a:p>
            <a:r>
              <a:rPr lang="zh-TW" altLang="en-US" sz="3600" dirty="0">
                <a:effectLst/>
              </a:rPr>
              <a:t>孕婦接種</a:t>
            </a:r>
            <a:r>
              <a:rPr lang="en-US" altLang="zh-TW" sz="3600" dirty="0">
                <a:effectLst/>
              </a:rPr>
              <a:t>H1N1</a:t>
            </a:r>
            <a:r>
              <a:rPr lang="zh-TW" altLang="en-US" sz="3600" dirty="0">
                <a:effectLst/>
              </a:rPr>
              <a:t>大流行流感疫苗</a:t>
            </a:r>
            <a:r>
              <a:rPr lang="zh-TW" altLang="en-US" sz="3600" dirty="0">
                <a:solidFill>
                  <a:srgbClr val="FF00FF"/>
                </a:solidFill>
                <a:effectLst/>
              </a:rPr>
              <a:t/>
            </a:r>
            <a:br>
              <a:rPr lang="zh-TW" altLang="en-US" sz="3600" dirty="0">
                <a:solidFill>
                  <a:srgbClr val="FF00FF"/>
                </a:solidFill>
                <a:effectLst/>
              </a:rPr>
            </a:br>
            <a:r>
              <a:rPr lang="en-US" altLang="zh-TW" sz="2800" dirty="0">
                <a:solidFill>
                  <a:schemeClr val="bg1"/>
                </a:solidFill>
                <a:effectLst/>
              </a:rPr>
              <a:t>2009-2010 </a:t>
            </a:r>
            <a:r>
              <a:rPr lang="zh-TW" altLang="en-US" sz="2800" dirty="0">
                <a:solidFill>
                  <a:schemeClr val="bg1"/>
                </a:solidFill>
                <a:effectLst/>
              </a:rPr>
              <a:t>台灣疫苗傷害救濟申訴與健保資料</a:t>
            </a:r>
          </a:p>
        </p:txBody>
      </p:sp>
      <p:pic>
        <p:nvPicPr>
          <p:cNvPr id="264195" name="Picture 3" descr="bb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00113" y="3284538"/>
            <a:ext cx="7397750" cy="2941637"/>
          </a:xfrm>
          <a:prstGeom prst="rect">
            <a:avLst/>
          </a:prstGeom>
          <a:noFill/>
          <a:extLst>
            <a:ext uri="{909E8E84-426E-40DD-AFC4-6F175D3DCCD1}">
              <a14:hiddenFill xmlns:a14="http://schemas.microsoft.com/office/drawing/2010/main" xmlns="">
                <a:solidFill>
                  <a:srgbClr val="FFFFFF"/>
                </a:solidFill>
              </a14:hiddenFill>
            </a:ext>
          </a:extLst>
        </p:spPr>
      </p:pic>
      <p:sp>
        <p:nvSpPr>
          <p:cNvPr id="264196" name="Rectangle 4"/>
          <p:cNvSpPr>
            <a:spLocks noGrp="1" noChangeArrowheads="1"/>
          </p:cNvSpPr>
          <p:nvPr>
            <p:ph type="body" idx="1"/>
          </p:nvPr>
        </p:nvSpPr>
        <p:spPr>
          <a:xfrm>
            <a:off x="395288" y="1341438"/>
            <a:ext cx="8569325" cy="1439862"/>
          </a:xfrm>
          <a:noFill/>
          <a:ln/>
        </p:spPr>
        <p:txBody>
          <a:bodyPr/>
          <a:lstStyle/>
          <a:p>
            <a:r>
              <a:rPr lang="zh-TW" altLang="en-US" sz="2800" b="1">
                <a:effectLst/>
              </a:rPr>
              <a:t>接種疫苗：</a:t>
            </a:r>
            <a:r>
              <a:rPr lang="en-US" altLang="zh-TW" sz="2800">
                <a:solidFill>
                  <a:schemeClr val="bg1"/>
                </a:solidFill>
                <a:effectLst/>
              </a:rPr>
              <a:t>14,474</a:t>
            </a:r>
            <a:r>
              <a:rPr lang="zh-TW" altLang="en-US" sz="2800">
                <a:solidFill>
                  <a:schemeClr val="bg1"/>
                </a:solidFill>
                <a:effectLst/>
              </a:rPr>
              <a:t>名孕婦，自然流產發生率</a:t>
            </a:r>
            <a:r>
              <a:rPr lang="en-US" altLang="zh-TW" sz="2800" b="1">
                <a:effectLst/>
              </a:rPr>
              <a:t>2.3%</a:t>
            </a:r>
            <a:r>
              <a:rPr lang="en-US" altLang="zh-TW" sz="2800">
                <a:solidFill>
                  <a:schemeClr val="bg1"/>
                </a:solidFill>
                <a:effectLst/>
              </a:rPr>
              <a:t> (95% CI, 1.4–3.8%)</a:t>
            </a:r>
          </a:p>
          <a:p>
            <a:r>
              <a:rPr lang="zh-TW" altLang="en-US" sz="2800" b="1">
                <a:effectLst/>
              </a:rPr>
              <a:t>未接種疫苗</a:t>
            </a:r>
            <a:r>
              <a:rPr lang="zh-TW" altLang="en-US" sz="2800">
                <a:solidFill>
                  <a:schemeClr val="bg1"/>
                </a:solidFill>
                <a:effectLst/>
              </a:rPr>
              <a:t>：自然流產發生率</a:t>
            </a:r>
            <a:r>
              <a:rPr lang="en-US" altLang="zh-TW" sz="2800" b="1">
                <a:effectLst/>
              </a:rPr>
              <a:t>12.8%</a:t>
            </a:r>
            <a:r>
              <a:rPr lang="en-US" altLang="zh-TW" sz="2800">
                <a:solidFill>
                  <a:schemeClr val="bg1"/>
                </a:solidFill>
                <a:effectLst/>
              </a:rPr>
              <a:t> (95% CI, 12.8–12.9%)</a:t>
            </a:r>
          </a:p>
        </p:txBody>
      </p:sp>
      <p:sp>
        <p:nvSpPr>
          <p:cNvPr id="264197" name="Rectangle 5"/>
          <p:cNvSpPr>
            <a:spLocks noChangeArrowheads="1"/>
          </p:cNvSpPr>
          <p:nvPr/>
        </p:nvSpPr>
        <p:spPr bwMode="auto">
          <a:xfrm>
            <a:off x="827088" y="6445250"/>
            <a:ext cx="42227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p>
            <a:pPr eaLnBrk="1" hangingPunct="1"/>
            <a:r>
              <a:rPr kumimoji="1" lang="sv-SE" altLang="zh-TW" sz="1800" b="0">
                <a:solidFill>
                  <a:srgbClr val="66FF33"/>
                </a:solidFill>
                <a:latin typeface="Times New Roman" panose="02020603050405020304" pitchFamily="18" charset="0"/>
              </a:rPr>
              <a:t>Huang WT. PLoS ONE 2011;6(8): e23049.</a:t>
            </a:r>
            <a:r>
              <a:rPr kumimoji="1" lang="sv-SE" altLang="zh-TW" sz="1800">
                <a:solidFill>
                  <a:srgbClr val="66FF33"/>
                </a:solidFill>
                <a:latin typeface="Times New Roman" panose="02020603050405020304" pitchFamily="18" charset="0"/>
              </a:rPr>
              <a:t> </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58092505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363713" y="226276"/>
            <a:ext cx="8229600" cy="838200"/>
          </a:xfrm>
        </p:spPr>
        <p:txBody>
          <a:bodyPr/>
          <a:lstStyle/>
          <a:p>
            <a:r>
              <a:rPr lang="zh-TW" altLang="en-US" sz="3600" dirty="0">
                <a:effectLst/>
              </a:rPr>
              <a:t>孕婦接種流感疫苗的建議</a:t>
            </a:r>
          </a:p>
        </p:txBody>
      </p:sp>
      <p:sp>
        <p:nvSpPr>
          <p:cNvPr id="185347" name="Rectangle 3"/>
          <p:cNvSpPr>
            <a:spLocks noGrp="1" noChangeArrowheads="1"/>
          </p:cNvSpPr>
          <p:nvPr>
            <p:ph type="body" idx="1"/>
          </p:nvPr>
        </p:nvSpPr>
        <p:spPr>
          <a:xfrm>
            <a:off x="386506" y="1178460"/>
            <a:ext cx="8209160" cy="5184998"/>
          </a:xfrm>
        </p:spPr>
        <p:txBody>
          <a:bodyPr/>
          <a:lstStyle/>
          <a:p>
            <a:pPr>
              <a:lnSpc>
                <a:spcPct val="110000"/>
              </a:lnSpc>
              <a:spcBef>
                <a:spcPct val="10000"/>
              </a:spcBef>
            </a:pPr>
            <a:r>
              <a:rPr lang="en-US" altLang="zh-TW" sz="2800" dirty="0">
                <a:effectLst/>
              </a:rPr>
              <a:t>2005 WHO position paper: </a:t>
            </a:r>
            <a:r>
              <a:rPr lang="en-US" altLang="zh-TW" sz="2800" dirty="0">
                <a:solidFill>
                  <a:schemeClr val="bg1"/>
                </a:solidFill>
                <a:effectLst/>
              </a:rPr>
              <a:t>Influenza vaccination in pregnancy is </a:t>
            </a:r>
            <a:r>
              <a:rPr lang="en-US" altLang="zh-TW" sz="2800" b="1" dirty="0">
                <a:effectLst/>
              </a:rPr>
              <a:t>considered safe</a:t>
            </a:r>
            <a:r>
              <a:rPr lang="en-US" altLang="zh-TW" sz="2800" dirty="0">
                <a:solidFill>
                  <a:schemeClr val="bg1"/>
                </a:solidFill>
                <a:effectLst/>
              </a:rPr>
              <a:t> and is recommended for all pregnant women during the influenza season. (</a:t>
            </a:r>
            <a:r>
              <a:rPr lang="en-US" altLang="zh-TW" sz="2800" b="1" dirty="0" smtClean="0">
                <a:effectLst/>
              </a:rPr>
              <a:t>2012 SAGE: </a:t>
            </a:r>
            <a:r>
              <a:rPr lang="zh-TW" altLang="en-US" sz="2800" b="1" dirty="0">
                <a:effectLst/>
              </a:rPr>
              <a:t>最高優先</a:t>
            </a:r>
            <a:r>
              <a:rPr lang="en-US" altLang="zh-TW" sz="2800" dirty="0">
                <a:solidFill>
                  <a:schemeClr val="bg1"/>
                </a:solidFill>
                <a:effectLst/>
              </a:rPr>
              <a:t>)</a:t>
            </a:r>
            <a:endParaRPr lang="en-US" altLang="zh-TW" sz="2800" baseline="30000" dirty="0">
              <a:solidFill>
                <a:schemeClr val="bg1"/>
              </a:solidFill>
              <a:effectLst/>
            </a:endParaRPr>
          </a:p>
          <a:p>
            <a:pPr>
              <a:lnSpc>
                <a:spcPct val="110000"/>
              </a:lnSpc>
              <a:spcBef>
                <a:spcPct val="10000"/>
              </a:spcBef>
            </a:pPr>
            <a:r>
              <a:rPr lang="en-US" altLang="zh-TW" sz="2800" dirty="0">
                <a:effectLst/>
              </a:rPr>
              <a:t>ACIP, CDC (since 2004): </a:t>
            </a:r>
            <a:r>
              <a:rPr lang="en-US" altLang="zh-TW" sz="2800" b="1" dirty="0">
                <a:effectLst/>
              </a:rPr>
              <a:t>routine in all </a:t>
            </a:r>
            <a:r>
              <a:rPr lang="en-US" altLang="zh-TW" sz="2800" b="1" dirty="0" smtClean="0">
                <a:effectLst/>
              </a:rPr>
              <a:t>trimesters.</a:t>
            </a:r>
            <a:endParaRPr lang="en-US" altLang="zh-TW" sz="2800" b="1" dirty="0">
              <a:effectLst/>
            </a:endParaRPr>
          </a:p>
          <a:p>
            <a:pPr>
              <a:lnSpc>
                <a:spcPct val="110000"/>
              </a:lnSpc>
              <a:spcBef>
                <a:spcPct val="10000"/>
              </a:spcBef>
            </a:pPr>
            <a:r>
              <a:rPr lang="en-US" altLang="zh-TW" sz="2800" dirty="0">
                <a:effectLst/>
              </a:rPr>
              <a:t>Canada’s national advisory committee: </a:t>
            </a:r>
            <a:r>
              <a:rPr lang="en-US" altLang="zh-TW" sz="2800" dirty="0">
                <a:solidFill>
                  <a:schemeClr val="bg1"/>
                </a:solidFill>
                <a:effectLst/>
              </a:rPr>
              <a:t>vaccinate women </a:t>
            </a:r>
            <a:r>
              <a:rPr lang="en-US" altLang="zh-TW" sz="3200" b="1" dirty="0">
                <a:effectLst/>
              </a:rPr>
              <a:t>in all </a:t>
            </a:r>
            <a:r>
              <a:rPr lang="en-US" altLang="zh-TW" sz="3200" b="1" dirty="0" smtClean="0">
                <a:effectLst/>
              </a:rPr>
              <a:t>trimesters.</a:t>
            </a:r>
            <a:endParaRPr lang="en-US" altLang="zh-TW" sz="3200" b="1" dirty="0">
              <a:effectLst/>
            </a:endParaRPr>
          </a:p>
          <a:p>
            <a:pPr>
              <a:lnSpc>
                <a:spcPct val="110000"/>
              </a:lnSpc>
              <a:spcBef>
                <a:spcPct val="10000"/>
              </a:spcBef>
            </a:pPr>
            <a:r>
              <a:rPr lang="en-US" altLang="zh-TW" sz="2800" dirty="0">
                <a:effectLst/>
              </a:rPr>
              <a:t>UK: </a:t>
            </a:r>
            <a:r>
              <a:rPr lang="en-US" altLang="zh-TW" sz="2800" dirty="0">
                <a:solidFill>
                  <a:schemeClr val="bg1"/>
                </a:solidFill>
                <a:effectLst/>
              </a:rPr>
              <a:t>recommended for pregnant women with</a:t>
            </a:r>
            <a:r>
              <a:rPr lang="en-US" altLang="zh-TW" sz="3200" b="1" dirty="0">
                <a:effectLst/>
              </a:rPr>
              <a:t> high-risk </a:t>
            </a:r>
            <a:r>
              <a:rPr lang="en-US" altLang="zh-TW" sz="2800" dirty="0" err="1" smtClean="0">
                <a:solidFill>
                  <a:schemeClr val="bg1"/>
                </a:solidFill>
                <a:effectLst/>
              </a:rPr>
              <a:t>comorbidity</a:t>
            </a:r>
            <a:r>
              <a:rPr lang="en-US" altLang="zh-TW" sz="2800" dirty="0" smtClean="0">
                <a:solidFill>
                  <a:schemeClr val="bg1"/>
                </a:solidFill>
                <a:effectLst/>
              </a:rPr>
              <a:t>. </a:t>
            </a:r>
            <a:endParaRPr lang="en-US" altLang="zh-TW" sz="2800" dirty="0">
              <a:solidFill>
                <a:schemeClr val="bg1"/>
              </a:solidFill>
              <a:effectLst/>
            </a:endParaRPr>
          </a:p>
        </p:txBody>
      </p:sp>
      <p:sp>
        <p:nvSpPr>
          <p:cNvPr id="185348" name="Text Box 4"/>
          <p:cNvSpPr txBox="1">
            <a:spLocks noChangeArrowheads="1"/>
          </p:cNvSpPr>
          <p:nvPr/>
        </p:nvSpPr>
        <p:spPr bwMode="auto">
          <a:xfrm>
            <a:off x="971550" y="6491288"/>
            <a:ext cx="3708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it-IT" altLang="zh-TW" sz="1800" b="0">
                <a:solidFill>
                  <a:srgbClr val="7FFF00"/>
                </a:solidFill>
                <a:latin typeface="Times New Roman" panose="02020603050405020304" pitchFamily="18" charset="0"/>
              </a:rPr>
              <a:t>Mak TK. Lancet Infect Dis 2008;8:44.</a:t>
            </a:r>
            <a:endParaRPr lang="en-US" altLang="zh-TW" sz="1800" b="0">
              <a:solidFill>
                <a:srgbClr val="7FFF00"/>
              </a:solidFill>
              <a:latin typeface="Times New Roman" panose="02020603050405020304" pitchFamily="18" charset="0"/>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7489496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539750" y="333375"/>
            <a:ext cx="8229600" cy="838200"/>
          </a:xfrm>
        </p:spPr>
        <p:txBody>
          <a:bodyPr/>
          <a:lstStyle/>
          <a:p>
            <a:r>
              <a:rPr lang="zh-TW" altLang="en-US" sz="3200" dirty="0">
                <a:effectLst/>
              </a:rPr>
              <a:t>孕婦接種流感疫苗 </a:t>
            </a:r>
            <a:r>
              <a:rPr lang="en-US" altLang="zh-TW" sz="3200" dirty="0">
                <a:effectLst/>
              </a:rPr>
              <a:t>(3rd trimester)</a:t>
            </a:r>
            <a:r>
              <a:rPr lang="en-US" altLang="zh-TW" sz="3200" dirty="0">
                <a:solidFill>
                  <a:srgbClr val="FF00FF"/>
                </a:solidFill>
                <a:effectLst/>
              </a:rPr>
              <a:t/>
            </a:r>
            <a:br>
              <a:rPr lang="en-US" altLang="zh-TW" sz="3200" dirty="0">
                <a:solidFill>
                  <a:srgbClr val="FF00FF"/>
                </a:solidFill>
                <a:effectLst/>
              </a:rPr>
            </a:br>
            <a:r>
              <a:rPr lang="zh-TW" altLang="en-US" sz="2800" dirty="0">
                <a:solidFill>
                  <a:schemeClr val="bg1"/>
                </a:solidFill>
                <a:effectLst/>
              </a:rPr>
              <a:t>六個月以下嬰兒的保護效益</a:t>
            </a:r>
            <a:r>
              <a:rPr lang="zh-TW" altLang="en-US" sz="2800" dirty="0">
                <a:solidFill>
                  <a:srgbClr val="FF00FF"/>
                </a:solidFill>
                <a:effectLst/>
              </a:rPr>
              <a:t/>
            </a:r>
            <a:br>
              <a:rPr lang="zh-TW" altLang="en-US" sz="2800" dirty="0">
                <a:solidFill>
                  <a:srgbClr val="FF00FF"/>
                </a:solidFill>
                <a:effectLst/>
              </a:rPr>
            </a:br>
            <a:r>
              <a:rPr lang="en-US" altLang="zh-TW" sz="2800" dirty="0">
                <a:solidFill>
                  <a:schemeClr val="bg1"/>
                </a:solidFill>
                <a:effectLst/>
              </a:rPr>
              <a:t>Bangladesh, N=340, 2004-2005</a:t>
            </a:r>
          </a:p>
        </p:txBody>
      </p:sp>
      <p:sp>
        <p:nvSpPr>
          <p:cNvPr id="186371" name="Text Box 3"/>
          <p:cNvSpPr txBox="1">
            <a:spLocks noChangeArrowheads="1"/>
          </p:cNvSpPr>
          <p:nvPr/>
        </p:nvSpPr>
        <p:spPr bwMode="auto">
          <a:xfrm>
            <a:off x="971550" y="6491288"/>
            <a:ext cx="35877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it-IT" altLang="zh-TW" sz="1800" b="0">
                <a:solidFill>
                  <a:srgbClr val="7FFF00"/>
                </a:solidFill>
                <a:latin typeface="Times New Roman" panose="02020603050405020304" pitchFamily="18" charset="0"/>
              </a:rPr>
              <a:t>Zaman K. N Engl J Med 2008;359:1.</a:t>
            </a:r>
            <a:endParaRPr lang="en-US" altLang="zh-TW" sz="1800" b="0">
              <a:solidFill>
                <a:srgbClr val="7FFF00"/>
              </a:solidFill>
              <a:latin typeface="Times New Roman" panose="02020603050405020304" pitchFamily="18" charset="0"/>
            </a:endParaRPr>
          </a:p>
        </p:txBody>
      </p:sp>
      <p:pic>
        <p:nvPicPr>
          <p:cNvPr id="186372" name="Picture 4" descr="flu_mothe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116013" y="1628775"/>
            <a:ext cx="6657975" cy="4514850"/>
          </a:xfrm>
          <a:prstGeom prst="rect">
            <a:avLst/>
          </a:prstGeom>
          <a:noFill/>
          <a:extLst>
            <a:ext uri="{909E8E84-426E-40DD-AFC4-6F175D3DCCD1}">
              <a14:hiddenFill xmlns:a14="http://schemas.microsoft.com/office/drawing/2010/main" xmlns="">
                <a:solidFill>
                  <a:srgbClr val="FFFFFF"/>
                </a:solidFill>
              </a14:hiddenFill>
            </a:ext>
          </a:extLst>
        </p:spPr>
      </p:pic>
      <p:sp>
        <p:nvSpPr>
          <p:cNvPr id="186373" name="Rectangle 5"/>
          <p:cNvSpPr>
            <a:spLocks noGrp="1" noChangeArrowheads="1"/>
          </p:cNvSpPr>
          <p:nvPr>
            <p:ph type="body" idx="1"/>
          </p:nvPr>
        </p:nvSpPr>
        <p:spPr>
          <a:xfrm>
            <a:off x="2627313" y="2276475"/>
            <a:ext cx="2670175" cy="504825"/>
          </a:xfrm>
        </p:spPr>
        <p:txBody>
          <a:bodyPr/>
          <a:lstStyle/>
          <a:p>
            <a:pPr>
              <a:lnSpc>
                <a:spcPct val="110000"/>
              </a:lnSpc>
              <a:buFont typeface="Monotype Sorts" pitchFamily="2" charset="2"/>
              <a:buNone/>
            </a:pPr>
            <a:r>
              <a:rPr lang="en-US" altLang="zh-TW" sz="2800" b="1">
                <a:solidFill>
                  <a:srgbClr val="FF3300"/>
                </a:solidFill>
              </a:rPr>
              <a:t>Efficacy: 63%</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3656815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Grp="1" noChangeArrowheads="1"/>
          </p:cNvSpPr>
          <p:nvPr>
            <p:ph type="title" idx="4294967295"/>
          </p:nvPr>
        </p:nvSpPr>
        <p:spPr>
          <a:xfrm>
            <a:off x="539750" y="260350"/>
            <a:ext cx="8064500" cy="792163"/>
          </a:xfrm>
        </p:spPr>
        <p:txBody>
          <a:bodyPr lIns="90488" tIns="44450" rIns="90488" bIns="44450" anchor="t"/>
          <a:lstStyle/>
          <a:p>
            <a:pPr eaLnBrk="1" hangingPunct="1"/>
            <a:r>
              <a:rPr lang="en-US" altLang="zh-TW" sz="3600" dirty="0">
                <a:effectLst/>
                <a:ea typeface="新細明體" panose="02020500000000000000" pitchFamily="18" charset="-120"/>
              </a:rPr>
              <a:t>Cocooning immunization strategy</a:t>
            </a:r>
          </a:p>
        </p:txBody>
      </p:sp>
      <p:sp>
        <p:nvSpPr>
          <p:cNvPr id="14339" name="Rectangle 3"/>
          <p:cNvSpPr>
            <a:spLocks noGrp="1" noChangeArrowheads="1"/>
          </p:cNvSpPr>
          <p:nvPr>
            <p:ph type="body" idx="4294967295"/>
          </p:nvPr>
        </p:nvSpPr>
        <p:spPr>
          <a:xfrm>
            <a:off x="539750" y="1052513"/>
            <a:ext cx="8147050" cy="5272087"/>
          </a:xfrm>
        </p:spPr>
        <p:txBody>
          <a:bodyPr lIns="90488" tIns="44450" rIns="90488" bIns="44450"/>
          <a:lstStyle/>
          <a:p>
            <a:pPr eaLnBrk="1" hangingPunct="1">
              <a:spcBef>
                <a:spcPct val="10000"/>
              </a:spcBef>
            </a:pPr>
            <a:r>
              <a:rPr lang="zh-TW" altLang="en-US" sz="3000" b="1" dirty="0">
                <a:effectLst/>
              </a:rPr>
              <a:t>六個月以下嬰兒不建議接種流感疫苗</a:t>
            </a:r>
          </a:p>
          <a:p>
            <a:pPr eaLnBrk="1" hangingPunct="1">
              <a:spcBef>
                <a:spcPct val="10000"/>
              </a:spcBef>
            </a:pPr>
            <a:r>
              <a:rPr lang="zh-TW" altLang="en-US" sz="3000" b="1" dirty="0">
                <a:effectLst/>
              </a:rPr>
              <a:t>群體免疫 </a:t>
            </a:r>
            <a:r>
              <a:rPr lang="en-US" altLang="zh-TW" sz="3000" b="1" dirty="0">
                <a:effectLst/>
              </a:rPr>
              <a:t>(herd immunity)</a:t>
            </a:r>
            <a:r>
              <a:rPr lang="zh-TW" altLang="en-US" sz="3000" b="1" dirty="0">
                <a:effectLst/>
              </a:rPr>
              <a:t>：</a:t>
            </a:r>
            <a:r>
              <a:rPr lang="en-US" altLang="zh-TW" sz="3000" dirty="0">
                <a:solidFill>
                  <a:schemeClr val="bg1"/>
                </a:solidFill>
                <a:effectLst/>
              </a:rPr>
              <a:t>protect young children from becoming infected by vaccinating those in closest contact with them. </a:t>
            </a:r>
          </a:p>
          <a:p>
            <a:pPr eaLnBrk="1" hangingPunct="1">
              <a:spcBef>
                <a:spcPct val="10000"/>
              </a:spcBef>
            </a:pPr>
            <a:r>
              <a:rPr lang="en-US" altLang="zh-TW" sz="3000" b="1" dirty="0">
                <a:effectLst/>
              </a:rPr>
              <a:t>Household Contacts</a:t>
            </a:r>
            <a:r>
              <a:rPr lang="en-US" altLang="zh-TW" sz="3000" dirty="0">
                <a:effectLst/>
              </a:rPr>
              <a:t> </a:t>
            </a:r>
          </a:p>
          <a:p>
            <a:pPr lvl="2" eaLnBrk="1" hangingPunct="1">
              <a:spcBef>
                <a:spcPct val="10000"/>
              </a:spcBef>
            </a:pPr>
            <a:r>
              <a:rPr lang="en-US" altLang="zh-TW" sz="3000" dirty="0">
                <a:effectLst/>
              </a:rPr>
              <a:t>Parents</a:t>
            </a:r>
          </a:p>
          <a:p>
            <a:pPr lvl="2" eaLnBrk="1" hangingPunct="1">
              <a:spcBef>
                <a:spcPct val="10000"/>
              </a:spcBef>
            </a:pPr>
            <a:r>
              <a:rPr lang="en-US" altLang="zh-TW" sz="3000" dirty="0">
                <a:effectLst/>
              </a:rPr>
              <a:t>Siblings</a:t>
            </a:r>
          </a:p>
          <a:p>
            <a:pPr lvl="2" eaLnBrk="1" hangingPunct="1">
              <a:spcBef>
                <a:spcPct val="10000"/>
              </a:spcBef>
            </a:pPr>
            <a:r>
              <a:rPr lang="en-US" altLang="zh-TW" sz="3000" dirty="0">
                <a:effectLst/>
              </a:rPr>
              <a:t>Grandparents</a:t>
            </a:r>
          </a:p>
          <a:p>
            <a:pPr eaLnBrk="1" hangingPunct="1">
              <a:spcBef>
                <a:spcPct val="10000"/>
              </a:spcBef>
            </a:pPr>
            <a:r>
              <a:rPr lang="en-US" altLang="zh-TW" sz="3000" b="1" dirty="0">
                <a:effectLst/>
              </a:rPr>
              <a:t>Child Care Contacts</a:t>
            </a:r>
          </a:p>
          <a:p>
            <a:pPr eaLnBrk="1" hangingPunct="1">
              <a:spcBef>
                <a:spcPct val="10000"/>
              </a:spcBef>
            </a:pPr>
            <a:r>
              <a:rPr lang="en-US" altLang="zh-TW" sz="3000" b="1" dirty="0">
                <a:effectLst/>
              </a:rPr>
              <a:t>Health Care Contacts</a:t>
            </a:r>
          </a:p>
          <a:p>
            <a:pPr lvl="1" eaLnBrk="1" hangingPunct="1">
              <a:spcBef>
                <a:spcPct val="10000"/>
              </a:spcBef>
              <a:buFont typeface="Monotype Sorts" pitchFamily="2" charset="2"/>
              <a:buNone/>
            </a:pPr>
            <a:endParaRPr lang="en-US" altLang="zh-TW" sz="3000" b="1" dirty="0">
              <a:effectLst/>
            </a:endParaRP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192891170"/>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Grp="1" noChangeArrowheads="1"/>
          </p:cNvSpPr>
          <p:nvPr>
            <p:ph type="title"/>
          </p:nvPr>
        </p:nvSpPr>
        <p:spPr>
          <a:xfrm>
            <a:off x="539750" y="404813"/>
            <a:ext cx="8229600" cy="838200"/>
          </a:xfrm>
        </p:spPr>
        <p:txBody>
          <a:bodyPr/>
          <a:lstStyle/>
          <a:p>
            <a:r>
              <a:rPr lang="zh-TW" altLang="en-US" sz="3200" dirty="0">
                <a:solidFill>
                  <a:srgbClr val="FAFD00"/>
                </a:solidFill>
                <a:effectLst/>
              </a:rPr>
              <a:t>健康照護者接種流感疫苗對慢性照護老人死亡率的影響</a:t>
            </a:r>
            <a:r>
              <a:rPr lang="zh-TW" altLang="en-US" sz="3200" dirty="0">
                <a:solidFill>
                  <a:srgbClr val="FF00FF"/>
                </a:solidFill>
                <a:effectLst/>
              </a:rPr>
              <a:t/>
            </a:r>
            <a:br>
              <a:rPr lang="zh-TW" altLang="en-US" sz="3200" dirty="0">
                <a:solidFill>
                  <a:srgbClr val="FF00FF"/>
                </a:solidFill>
                <a:effectLst/>
              </a:rPr>
            </a:br>
            <a:r>
              <a:rPr lang="en-US" altLang="zh-TW" sz="2800" dirty="0">
                <a:solidFill>
                  <a:srgbClr val="FFFFFF"/>
                </a:solidFill>
                <a:effectLst/>
              </a:rPr>
              <a:t>UK, 1996-7, 20 elderly-care hospitals</a:t>
            </a:r>
          </a:p>
        </p:txBody>
      </p:sp>
      <p:sp>
        <p:nvSpPr>
          <p:cNvPr id="247811" name="Rectangle 3"/>
          <p:cNvSpPr>
            <a:spLocks noGrp="1" noChangeArrowheads="1"/>
          </p:cNvSpPr>
          <p:nvPr>
            <p:ph type="body" idx="1"/>
          </p:nvPr>
        </p:nvSpPr>
        <p:spPr>
          <a:xfrm>
            <a:off x="539750" y="1628775"/>
            <a:ext cx="7993063" cy="1152525"/>
          </a:xfrm>
        </p:spPr>
        <p:txBody>
          <a:bodyPr/>
          <a:lstStyle/>
          <a:p>
            <a:pPr>
              <a:lnSpc>
                <a:spcPct val="110000"/>
              </a:lnSpc>
              <a:spcBef>
                <a:spcPct val="15000"/>
              </a:spcBef>
            </a:pPr>
            <a:r>
              <a:rPr lang="en-US" altLang="zh-TW" sz="2800">
                <a:solidFill>
                  <a:schemeClr val="bg1"/>
                </a:solidFill>
                <a:effectLst/>
              </a:rPr>
              <a:t>High vaccine vs. low vaccine coverage: mortality </a:t>
            </a:r>
            <a:r>
              <a:rPr lang="en-US" altLang="zh-TW" sz="2800" b="1">
                <a:solidFill>
                  <a:srgbClr val="FAFD00"/>
                </a:solidFill>
                <a:effectLst/>
                <a:sym typeface="Wingdings" panose="05000000000000000000" pitchFamily="2" charset="2"/>
              </a:rPr>
              <a:t> 42%</a:t>
            </a:r>
          </a:p>
        </p:txBody>
      </p:sp>
      <p:sp>
        <p:nvSpPr>
          <p:cNvPr id="247812" name="Rectangle 4"/>
          <p:cNvSpPr>
            <a:spLocks noChangeArrowheads="1"/>
          </p:cNvSpPr>
          <p:nvPr/>
        </p:nvSpPr>
        <p:spPr bwMode="auto">
          <a:xfrm>
            <a:off x="827088" y="6461125"/>
            <a:ext cx="4398962"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000" b="0" dirty="0">
                <a:solidFill>
                  <a:srgbClr val="7FFF00"/>
                </a:solidFill>
                <a:latin typeface="Times New Roman" panose="02020603050405020304" pitchFamily="18" charset="0"/>
              </a:rPr>
              <a:t>Carman WF. Lancet 2000;355(9198): 93.</a:t>
            </a:r>
          </a:p>
        </p:txBody>
      </p:sp>
      <p:pic>
        <p:nvPicPr>
          <p:cNvPr id="247813" name="Picture 5" descr="hcp"/>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835150" y="2708275"/>
            <a:ext cx="5257800" cy="3629025"/>
          </a:xfrm>
          <a:prstGeom prst="rect">
            <a:avLst/>
          </a:prstGeom>
          <a:noFill/>
          <a:extLst>
            <a:ext uri="{909E8E84-426E-40DD-AFC4-6F175D3DCCD1}">
              <a14:hiddenFill xmlns:a14="http://schemas.microsoft.com/office/drawing/2010/main" xmlns="">
                <a:solidFill>
                  <a:srgbClr val="FFFFFF"/>
                </a:solidFill>
              </a14:hiddenFill>
            </a:ext>
          </a:extLst>
        </p:spPr>
      </p:pic>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5026754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p:cNvSpPr>
            <a:spLocks noGrp="1" noChangeArrowheads="1"/>
          </p:cNvSpPr>
          <p:nvPr>
            <p:ph type="title"/>
          </p:nvPr>
        </p:nvSpPr>
        <p:spPr>
          <a:xfrm>
            <a:off x="539750" y="333375"/>
            <a:ext cx="8280400" cy="1727200"/>
          </a:xfrm>
        </p:spPr>
        <p:txBody>
          <a:bodyPr/>
          <a:lstStyle/>
          <a:p>
            <a:r>
              <a:rPr lang="en-US" altLang="zh-TW" sz="3000" dirty="0">
                <a:effectLst/>
              </a:rPr>
              <a:t>Influenza Vaccination of Health-Care Personnel </a:t>
            </a:r>
            <a:r>
              <a:rPr lang="en-US" altLang="zh-TW" sz="3000" dirty="0">
                <a:solidFill>
                  <a:srgbClr val="FF00FF"/>
                </a:solidFill>
                <a:effectLst/>
              </a:rPr>
              <a:t/>
            </a:r>
            <a:br>
              <a:rPr lang="en-US" altLang="zh-TW" sz="3000" dirty="0">
                <a:solidFill>
                  <a:srgbClr val="FF00FF"/>
                </a:solidFill>
                <a:effectLst/>
              </a:rPr>
            </a:br>
            <a:r>
              <a:rPr lang="en-US" altLang="zh-TW" sz="2200" dirty="0">
                <a:solidFill>
                  <a:schemeClr val="bg1"/>
                </a:solidFill>
                <a:effectLst/>
              </a:rPr>
              <a:t>Healthcare Infection Control Practices Advisory Committee (HICPAC) and the Advisory Committee on Immunization Practices (ACIP), </a:t>
            </a:r>
            <a:r>
              <a:rPr lang="en-US" altLang="zh-TW" sz="2200" dirty="0" smtClean="0">
                <a:solidFill>
                  <a:schemeClr val="bg1"/>
                </a:solidFill>
                <a:effectLst/>
              </a:rPr>
              <a:t>2006.</a:t>
            </a:r>
            <a:endParaRPr lang="en-US" altLang="zh-TW" sz="2200" dirty="0">
              <a:solidFill>
                <a:schemeClr val="bg1"/>
              </a:solidFill>
              <a:effectLst/>
            </a:endParaRPr>
          </a:p>
        </p:txBody>
      </p:sp>
      <p:sp>
        <p:nvSpPr>
          <p:cNvPr id="248835" name="Rectangle 3"/>
          <p:cNvSpPr>
            <a:spLocks noGrp="1" noChangeArrowheads="1"/>
          </p:cNvSpPr>
          <p:nvPr>
            <p:ph type="body" idx="1"/>
          </p:nvPr>
        </p:nvSpPr>
        <p:spPr>
          <a:xfrm>
            <a:off x="539750" y="2276475"/>
            <a:ext cx="8496746" cy="4151313"/>
          </a:xfrm>
        </p:spPr>
        <p:txBody>
          <a:bodyPr/>
          <a:lstStyle/>
          <a:p>
            <a:r>
              <a:rPr lang="zh-TW" altLang="zh-TW" sz="2800" b="1" dirty="0">
                <a:effectLst/>
              </a:rPr>
              <a:t>教育</a:t>
            </a:r>
            <a:r>
              <a:rPr lang="zh-TW" altLang="zh-TW" sz="2800" dirty="0">
                <a:solidFill>
                  <a:schemeClr val="bg1"/>
                </a:solidFill>
                <a:effectLst/>
              </a:rPr>
              <a:t>健康照護人員流感疫苗的</a:t>
            </a:r>
            <a:r>
              <a:rPr lang="zh-TW" altLang="zh-TW" sz="2800" dirty="0" smtClean="0">
                <a:solidFill>
                  <a:schemeClr val="bg1"/>
                </a:solidFill>
                <a:effectLst/>
              </a:rPr>
              <a:t>益處</a:t>
            </a:r>
            <a:r>
              <a:rPr lang="zh-TW" altLang="en-US" sz="2800" dirty="0" smtClean="0">
                <a:solidFill>
                  <a:schemeClr val="bg1"/>
                </a:solidFill>
                <a:effectLst/>
              </a:rPr>
              <a:t>。</a:t>
            </a:r>
            <a:endParaRPr lang="zh-TW" altLang="zh-TW" sz="2800" dirty="0">
              <a:solidFill>
                <a:schemeClr val="bg1"/>
              </a:solidFill>
              <a:effectLst/>
            </a:endParaRPr>
          </a:p>
          <a:p>
            <a:r>
              <a:rPr lang="zh-TW" altLang="zh-TW" sz="2800" dirty="0">
                <a:solidFill>
                  <a:schemeClr val="bg1"/>
                </a:solidFill>
                <a:effectLst/>
              </a:rPr>
              <a:t>每年提供免費流感疫苗可保護健康照護人員、</a:t>
            </a:r>
            <a:r>
              <a:rPr lang="zh-TW" altLang="zh-TW" sz="2800" dirty="0" smtClean="0">
                <a:solidFill>
                  <a:schemeClr val="bg1"/>
                </a:solidFill>
                <a:effectLst/>
              </a:rPr>
              <a:t>病</a:t>
            </a:r>
            <a:r>
              <a:rPr lang="en-US" altLang="zh-TW" sz="2800" dirty="0" smtClean="0">
                <a:solidFill>
                  <a:srgbClr val="FF00FF"/>
                </a:solidFill>
                <a:effectLst/>
              </a:rPr>
              <a:t/>
            </a:r>
            <a:br>
              <a:rPr lang="en-US" altLang="zh-TW" sz="2800" dirty="0" smtClean="0">
                <a:solidFill>
                  <a:srgbClr val="FF00FF"/>
                </a:solidFill>
                <a:effectLst/>
              </a:rPr>
            </a:br>
            <a:r>
              <a:rPr lang="zh-TW" altLang="zh-TW" sz="2800" dirty="0" smtClean="0">
                <a:solidFill>
                  <a:schemeClr val="bg1"/>
                </a:solidFill>
                <a:effectLst/>
              </a:rPr>
              <a:t>人</a:t>
            </a:r>
            <a:r>
              <a:rPr lang="zh-TW" altLang="zh-TW" sz="2800" dirty="0">
                <a:solidFill>
                  <a:schemeClr val="bg1"/>
                </a:solidFill>
                <a:effectLst/>
              </a:rPr>
              <a:t>與</a:t>
            </a:r>
            <a:r>
              <a:rPr lang="zh-TW" altLang="zh-TW" sz="2800" dirty="0" smtClean="0">
                <a:solidFill>
                  <a:schemeClr val="bg1"/>
                </a:solidFill>
                <a:effectLst/>
              </a:rPr>
              <a:t>家人</a:t>
            </a:r>
            <a:r>
              <a:rPr lang="zh-TW" altLang="en-US" sz="2800" dirty="0" smtClean="0">
                <a:solidFill>
                  <a:schemeClr val="bg1"/>
                </a:solidFill>
                <a:effectLst/>
              </a:rPr>
              <a:t>。</a:t>
            </a:r>
            <a:endParaRPr lang="zh-TW" altLang="zh-TW" sz="2800" dirty="0">
              <a:solidFill>
                <a:schemeClr val="bg1"/>
              </a:solidFill>
              <a:effectLst/>
            </a:endParaRPr>
          </a:p>
          <a:p>
            <a:r>
              <a:rPr lang="zh-TW" altLang="zh-TW" sz="2800" dirty="0">
                <a:solidFill>
                  <a:schemeClr val="bg1"/>
                </a:solidFill>
                <a:effectLst/>
              </a:rPr>
              <a:t>採用可提高流感疫苗接種率的措施，例如疫苗</a:t>
            </a:r>
            <a:r>
              <a:rPr lang="zh-TW" altLang="zh-TW" sz="2800" dirty="0" smtClean="0">
                <a:solidFill>
                  <a:schemeClr val="bg1"/>
                </a:solidFill>
                <a:effectLst/>
              </a:rPr>
              <a:t>門</a:t>
            </a:r>
            <a:r>
              <a:rPr lang="en-US" altLang="zh-TW" sz="2800" dirty="0" smtClean="0">
                <a:solidFill>
                  <a:srgbClr val="FF00FF"/>
                </a:solidFill>
                <a:effectLst/>
              </a:rPr>
              <a:t/>
            </a:r>
            <a:br>
              <a:rPr lang="en-US" altLang="zh-TW" sz="2800" dirty="0" smtClean="0">
                <a:solidFill>
                  <a:srgbClr val="FF00FF"/>
                </a:solidFill>
                <a:effectLst/>
              </a:rPr>
            </a:br>
            <a:r>
              <a:rPr lang="zh-TW" altLang="zh-TW" sz="2800" dirty="0" smtClean="0">
                <a:solidFill>
                  <a:schemeClr val="bg1"/>
                </a:solidFill>
                <a:effectLst/>
              </a:rPr>
              <a:t>診</a:t>
            </a:r>
            <a:r>
              <a:rPr lang="zh-TW" altLang="zh-TW" sz="2800" dirty="0">
                <a:solidFill>
                  <a:schemeClr val="bg1"/>
                </a:solidFill>
                <a:effectLst/>
              </a:rPr>
              <a:t>、可動</a:t>
            </a:r>
            <a:r>
              <a:rPr lang="zh-TW" altLang="zh-TW" sz="2800" dirty="0" smtClean="0">
                <a:solidFill>
                  <a:schemeClr val="bg1"/>
                </a:solidFill>
                <a:effectLst/>
              </a:rPr>
              <a:t>推車</a:t>
            </a:r>
            <a:r>
              <a:rPr lang="zh-TW" altLang="en-US" sz="2800" dirty="0" smtClean="0">
                <a:solidFill>
                  <a:schemeClr val="bg1"/>
                </a:solidFill>
                <a:effectLst/>
              </a:rPr>
              <a:t>。</a:t>
            </a:r>
            <a:endParaRPr lang="zh-TW" altLang="zh-TW" sz="2800" dirty="0">
              <a:solidFill>
                <a:schemeClr val="bg1"/>
              </a:solidFill>
              <a:effectLst/>
            </a:endParaRPr>
          </a:p>
          <a:p>
            <a:r>
              <a:rPr lang="zh-TW" altLang="zh-TW" sz="2800" b="1" dirty="0">
                <a:solidFill>
                  <a:srgbClr val="FAFD00"/>
                </a:solidFill>
                <a:effectLst/>
              </a:rPr>
              <a:t>無禁忌而拒絕接種疫苗者必須簽署拒絕</a:t>
            </a:r>
            <a:r>
              <a:rPr lang="zh-TW" altLang="zh-TW" sz="2800" b="1" dirty="0" smtClean="0">
                <a:solidFill>
                  <a:srgbClr val="FAFD00"/>
                </a:solidFill>
                <a:effectLst/>
              </a:rPr>
              <a:t>文件</a:t>
            </a:r>
            <a:r>
              <a:rPr lang="zh-TW" altLang="en-US" sz="2800" b="1" dirty="0" smtClean="0">
                <a:solidFill>
                  <a:srgbClr val="FAFD00"/>
                </a:solidFill>
                <a:effectLst/>
              </a:rPr>
              <a:t>。</a:t>
            </a:r>
            <a:endParaRPr lang="zh-TW" altLang="zh-TW" sz="2800" b="1" dirty="0">
              <a:solidFill>
                <a:srgbClr val="FAFD00"/>
              </a:solidFill>
              <a:effectLst/>
            </a:endParaRPr>
          </a:p>
          <a:p>
            <a:r>
              <a:rPr lang="zh-TW" altLang="zh-TW" sz="2800" dirty="0">
                <a:solidFill>
                  <a:schemeClr val="bg1"/>
                </a:solidFill>
                <a:effectLst/>
              </a:rPr>
              <a:t>定期追蹤疫苗接種</a:t>
            </a:r>
            <a:r>
              <a:rPr lang="zh-TW" altLang="zh-TW" sz="2800" dirty="0" smtClean="0">
                <a:solidFill>
                  <a:schemeClr val="bg1"/>
                </a:solidFill>
                <a:effectLst/>
              </a:rPr>
              <a:t>率</a:t>
            </a:r>
            <a:r>
              <a:rPr lang="zh-TW" altLang="en-US" sz="2800" dirty="0" smtClean="0">
                <a:solidFill>
                  <a:schemeClr val="bg1"/>
                </a:solidFill>
                <a:effectLst/>
              </a:rPr>
              <a:t>。</a:t>
            </a:r>
            <a:endParaRPr lang="zh-TW" altLang="zh-TW" sz="2800" dirty="0">
              <a:solidFill>
                <a:schemeClr val="bg1"/>
              </a:solidFill>
              <a:effectLst/>
            </a:endParaRPr>
          </a:p>
          <a:p>
            <a:pPr hangingPunct="1"/>
            <a:r>
              <a:rPr lang="zh-TW" altLang="en-US" sz="2800" b="1" dirty="0">
                <a:solidFill>
                  <a:srgbClr val="FAFD00"/>
                </a:solidFill>
                <a:effectLst/>
              </a:rPr>
              <a:t>以流感接種率做為病人安全品質計畫的指標之</a:t>
            </a:r>
            <a:r>
              <a:rPr lang="zh-TW" altLang="en-US" sz="2800" b="1" dirty="0" smtClean="0">
                <a:solidFill>
                  <a:srgbClr val="FAFD00"/>
                </a:solidFill>
                <a:effectLst/>
              </a:rPr>
              <a:t>一</a:t>
            </a:r>
            <a:r>
              <a:rPr lang="zh-TW" altLang="en-US" sz="2800" dirty="0" smtClean="0">
                <a:solidFill>
                  <a:schemeClr val="bg1"/>
                </a:solidFill>
                <a:effectLst/>
              </a:rPr>
              <a:t>。</a:t>
            </a:r>
            <a:endParaRPr lang="zh-TW" altLang="en-US" sz="2800" dirty="0">
              <a:solidFill>
                <a:schemeClr val="bg1"/>
              </a:solidFill>
              <a:effectLst/>
            </a:endParaRPr>
          </a:p>
          <a:p>
            <a:pPr>
              <a:spcBef>
                <a:spcPct val="5000"/>
              </a:spcBef>
            </a:pPr>
            <a:endParaRPr lang="en-US" altLang="zh-TW" sz="2800" dirty="0">
              <a:solidFill>
                <a:schemeClr val="bg1"/>
              </a:solidFill>
              <a:effectLst/>
            </a:endParaRPr>
          </a:p>
        </p:txBody>
      </p:sp>
      <p:sp>
        <p:nvSpPr>
          <p:cNvPr id="248836" name="Text Box 4"/>
          <p:cNvSpPr txBox="1">
            <a:spLocks noChangeArrowheads="1"/>
          </p:cNvSpPr>
          <p:nvPr/>
        </p:nvSpPr>
        <p:spPr bwMode="auto">
          <a:xfrm>
            <a:off x="1187450" y="6484938"/>
            <a:ext cx="3740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b="0">
                <a:solidFill>
                  <a:srgbClr val="66FF33"/>
                </a:solidFill>
                <a:latin typeface="Times New Roman" panose="02020603050405020304" pitchFamily="18" charset="0"/>
                <a:ea typeface="標楷體" panose="03000509000000000000" pitchFamily="65" charset="-120"/>
              </a:rPr>
              <a:t>ACIP. MMWR 2006;55(RR023):1-16.</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181813903"/>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a:xfrm>
            <a:off x="539750" y="476250"/>
            <a:ext cx="7056438" cy="792163"/>
          </a:xfrm>
          <a:noFill/>
          <a:ln/>
        </p:spPr>
        <p:txBody>
          <a:bodyPr lIns="92075" tIns="46038" rIns="92075" bIns="46038"/>
          <a:lstStyle/>
          <a:p>
            <a:r>
              <a:rPr lang="zh-TW" altLang="en-US" dirty="0">
                <a:effectLst/>
              </a:rPr>
              <a:t>非活化流感疫苗</a:t>
            </a:r>
            <a:r>
              <a:rPr lang="zh-TW" altLang="en-US" dirty="0">
                <a:solidFill>
                  <a:srgbClr val="FF00FF"/>
                </a:solidFill>
                <a:effectLst/>
              </a:rPr>
              <a:t/>
            </a:r>
            <a:br>
              <a:rPr lang="zh-TW" altLang="en-US" dirty="0">
                <a:solidFill>
                  <a:srgbClr val="FF00FF"/>
                </a:solidFill>
                <a:effectLst/>
              </a:rPr>
            </a:br>
            <a:r>
              <a:rPr lang="zh-TW" altLang="en-US" sz="3600" dirty="0">
                <a:solidFill>
                  <a:schemeClr val="bg1"/>
                </a:solidFill>
                <a:effectLst/>
              </a:rPr>
              <a:t>接種方法 </a:t>
            </a:r>
            <a:r>
              <a:rPr lang="en-US" altLang="zh-TW" sz="3600" dirty="0">
                <a:solidFill>
                  <a:schemeClr val="bg1"/>
                </a:solidFill>
                <a:effectLst/>
              </a:rPr>
              <a:t>– </a:t>
            </a:r>
            <a:r>
              <a:rPr lang="zh-TW" altLang="en-US" sz="3600" dirty="0">
                <a:solidFill>
                  <a:schemeClr val="bg1"/>
                </a:solidFill>
                <a:effectLst/>
              </a:rPr>
              <a:t>肌肉注射</a:t>
            </a:r>
          </a:p>
        </p:txBody>
      </p:sp>
      <p:sp>
        <p:nvSpPr>
          <p:cNvPr id="334851" name="Rectangle 3"/>
          <p:cNvSpPr>
            <a:spLocks noGrp="1" noChangeArrowheads="1"/>
          </p:cNvSpPr>
          <p:nvPr>
            <p:ph type="body" idx="1"/>
          </p:nvPr>
        </p:nvSpPr>
        <p:spPr>
          <a:xfrm>
            <a:off x="611188" y="1844675"/>
            <a:ext cx="7993062" cy="4556125"/>
          </a:xfrm>
          <a:noFill/>
          <a:ln/>
        </p:spPr>
        <p:txBody>
          <a:bodyPr lIns="92075" tIns="46038" rIns="92075" bIns="46038"/>
          <a:lstStyle/>
          <a:p>
            <a:pPr>
              <a:lnSpc>
                <a:spcPct val="105000"/>
              </a:lnSpc>
              <a:spcBef>
                <a:spcPct val="10000"/>
              </a:spcBef>
              <a:buFont typeface="Monotype Sorts" pitchFamily="2" charset="2"/>
              <a:buNone/>
              <a:tabLst>
                <a:tab pos="2597150" algn="l"/>
                <a:tab pos="3313113" algn="l"/>
                <a:tab pos="5287963" algn="l"/>
              </a:tabLst>
            </a:pPr>
            <a:r>
              <a:rPr lang="zh-TW" altLang="en-US" sz="3200">
                <a:solidFill>
                  <a:srgbClr val="FFFFFF"/>
                </a:solidFill>
                <a:effectLst/>
              </a:rPr>
              <a:t>年齡</a:t>
            </a:r>
            <a:r>
              <a:rPr lang="zh-TW" altLang="en-US" sz="3200">
                <a:solidFill>
                  <a:srgbClr val="FF00FF"/>
                </a:solidFill>
                <a:effectLst/>
              </a:rPr>
              <a:t>	</a:t>
            </a:r>
            <a:r>
              <a:rPr lang="zh-TW" altLang="en-US" sz="3200">
                <a:solidFill>
                  <a:srgbClr val="FFFFFF"/>
                </a:solidFill>
                <a:effectLst/>
              </a:rPr>
              <a:t>劑量</a:t>
            </a:r>
            <a:r>
              <a:rPr lang="zh-TW" altLang="en-US" sz="3200">
                <a:solidFill>
                  <a:srgbClr val="FF00FF"/>
                </a:solidFill>
                <a:effectLst/>
              </a:rPr>
              <a:t>	</a:t>
            </a:r>
            <a:r>
              <a:rPr lang="zh-TW" altLang="en-US" sz="3200">
                <a:solidFill>
                  <a:srgbClr val="FFFFFF"/>
                </a:solidFill>
                <a:effectLst/>
              </a:rPr>
              <a:t>接種次數</a:t>
            </a:r>
          </a:p>
          <a:p>
            <a:pPr>
              <a:lnSpc>
                <a:spcPct val="105000"/>
              </a:lnSpc>
              <a:spcBef>
                <a:spcPct val="10000"/>
              </a:spcBef>
              <a:buFont typeface="Monotype Sorts" pitchFamily="2" charset="2"/>
              <a:buNone/>
              <a:tabLst>
                <a:tab pos="2597150" algn="l"/>
                <a:tab pos="3313113" algn="l"/>
                <a:tab pos="5287963" algn="l"/>
              </a:tabLst>
            </a:pPr>
            <a:endParaRPr lang="zh-TW" altLang="en-US" sz="3200">
              <a:solidFill>
                <a:srgbClr val="FFFFFF"/>
              </a:solidFill>
              <a:effectLst/>
            </a:endParaRPr>
          </a:p>
          <a:p>
            <a:pPr>
              <a:lnSpc>
                <a:spcPct val="105000"/>
              </a:lnSpc>
              <a:spcBef>
                <a:spcPct val="10000"/>
              </a:spcBef>
              <a:buFont typeface="Monotype Sorts" pitchFamily="2" charset="2"/>
              <a:buNone/>
              <a:tabLst>
                <a:tab pos="2597150" algn="l"/>
                <a:tab pos="3313113" algn="l"/>
                <a:tab pos="5287963" algn="l"/>
              </a:tabLst>
            </a:pPr>
            <a:r>
              <a:rPr lang="en-US" altLang="zh-TW" sz="3200">
                <a:solidFill>
                  <a:srgbClr val="FFFFFF"/>
                </a:solidFill>
                <a:effectLst/>
              </a:rPr>
              <a:t>6-35</a:t>
            </a:r>
            <a:r>
              <a:rPr lang="zh-TW" altLang="en-US" sz="3200">
                <a:solidFill>
                  <a:srgbClr val="FFFFFF"/>
                </a:solidFill>
                <a:effectLst/>
              </a:rPr>
              <a:t>月</a:t>
            </a:r>
            <a:r>
              <a:rPr lang="zh-TW" altLang="en-US" sz="3200">
                <a:solidFill>
                  <a:srgbClr val="FF00FF"/>
                </a:solidFill>
                <a:effectLst/>
              </a:rPr>
              <a:t>	</a:t>
            </a:r>
            <a:r>
              <a:rPr lang="en-US" altLang="zh-TW" sz="3200" b="1">
                <a:effectLst/>
              </a:rPr>
              <a:t>0.25 mL</a:t>
            </a:r>
            <a:r>
              <a:rPr lang="en-US" altLang="zh-TW" sz="3200">
                <a:solidFill>
                  <a:srgbClr val="FF00FF"/>
                </a:solidFill>
                <a:effectLst/>
              </a:rPr>
              <a:t>	</a:t>
            </a:r>
            <a:r>
              <a:rPr lang="en-US" altLang="zh-TW" sz="3200">
                <a:solidFill>
                  <a:srgbClr val="FFFFFF"/>
                </a:solidFill>
                <a:effectLst/>
              </a:rPr>
              <a:t>1 </a:t>
            </a:r>
            <a:r>
              <a:rPr lang="zh-TW" altLang="en-US" sz="3200">
                <a:solidFill>
                  <a:srgbClr val="FFFFFF"/>
                </a:solidFill>
                <a:effectLst/>
              </a:rPr>
              <a:t>或 </a:t>
            </a:r>
            <a:r>
              <a:rPr lang="en-US" altLang="zh-TW" sz="3200">
                <a:solidFill>
                  <a:srgbClr val="FFFFFF"/>
                </a:solidFill>
                <a:effectLst/>
              </a:rPr>
              <a:t>2*</a:t>
            </a:r>
          </a:p>
          <a:p>
            <a:pPr>
              <a:lnSpc>
                <a:spcPct val="105000"/>
              </a:lnSpc>
              <a:spcBef>
                <a:spcPct val="10000"/>
              </a:spcBef>
              <a:buFont typeface="Monotype Sorts" pitchFamily="2" charset="2"/>
              <a:buNone/>
              <a:tabLst>
                <a:tab pos="2597150" algn="l"/>
                <a:tab pos="3313113" algn="l"/>
                <a:tab pos="5287963" algn="l"/>
              </a:tabLst>
            </a:pPr>
            <a:r>
              <a:rPr lang="en-US" altLang="zh-TW" sz="3200">
                <a:solidFill>
                  <a:srgbClr val="FFFFFF"/>
                </a:solidFill>
                <a:effectLst/>
              </a:rPr>
              <a:t>3-8</a:t>
            </a:r>
            <a:r>
              <a:rPr lang="zh-TW" altLang="en-US" sz="3200">
                <a:solidFill>
                  <a:srgbClr val="FFFFFF"/>
                </a:solidFill>
                <a:effectLst/>
              </a:rPr>
              <a:t>歲</a:t>
            </a:r>
            <a:r>
              <a:rPr lang="zh-TW" altLang="en-US" sz="3200">
                <a:solidFill>
                  <a:srgbClr val="FF00FF"/>
                </a:solidFill>
                <a:effectLst/>
              </a:rPr>
              <a:t>	</a:t>
            </a:r>
            <a:r>
              <a:rPr lang="en-US" altLang="zh-TW" sz="3200">
                <a:solidFill>
                  <a:srgbClr val="FFFFFF"/>
                </a:solidFill>
                <a:effectLst/>
              </a:rPr>
              <a:t>0.50 mL</a:t>
            </a:r>
            <a:r>
              <a:rPr lang="en-US" altLang="zh-TW" sz="3200">
                <a:solidFill>
                  <a:srgbClr val="FF00FF"/>
                </a:solidFill>
                <a:effectLst/>
              </a:rPr>
              <a:t>	</a:t>
            </a:r>
            <a:r>
              <a:rPr lang="en-US" altLang="zh-TW" sz="3200">
                <a:solidFill>
                  <a:srgbClr val="FFFFFF"/>
                </a:solidFill>
                <a:effectLst/>
              </a:rPr>
              <a:t>1 </a:t>
            </a:r>
            <a:r>
              <a:rPr lang="zh-TW" altLang="en-US" sz="3200">
                <a:solidFill>
                  <a:srgbClr val="FFFFFF"/>
                </a:solidFill>
                <a:effectLst/>
              </a:rPr>
              <a:t>或 </a:t>
            </a:r>
            <a:r>
              <a:rPr lang="en-US" altLang="zh-TW" sz="3200">
                <a:solidFill>
                  <a:srgbClr val="FFFFFF"/>
                </a:solidFill>
                <a:effectLst/>
              </a:rPr>
              <a:t>2*</a:t>
            </a:r>
          </a:p>
          <a:p>
            <a:pPr>
              <a:lnSpc>
                <a:spcPct val="105000"/>
              </a:lnSpc>
              <a:spcBef>
                <a:spcPct val="10000"/>
              </a:spcBef>
              <a:buFont typeface="Monotype Sorts" pitchFamily="2" charset="2"/>
              <a:buNone/>
              <a:tabLst>
                <a:tab pos="2597150" algn="l"/>
                <a:tab pos="3313113" algn="l"/>
                <a:tab pos="5287963" algn="l"/>
              </a:tabLst>
            </a:pPr>
            <a:r>
              <a:rPr lang="en-US" altLang="zh-TW" sz="3200">
                <a:solidFill>
                  <a:srgbClr val="FFFFFF"/>
                </a:solidFill>
                <a:effectLst/>
                <a:ea typeface="Arial Unicode MS" panose="020B0604020202020204" pitchFamily="34" charset="-120"/>
                <a:cs typeface="Arial" panose="020B0604020202020204" pitchFamily="34" charset="0"/>
              </a:rPr>
              <a:t>≥</a:t>
            </a:r>
            <a:r>
              <a:rPr lang="en-US" altLang="zh-TW" sz="3200">
                <a:solidFill>
                  <a:srgbClr val="FFFFFF"/>
                </a:solidFill>
                <a:effectLst/>
                <a:cs typeface="Arial" panose="020B0604020202020204" pitchFamily="34" charset="0"/>
              </a:rPr>
              <a:t> 9</a:t>
            </a:r>
            <a:r>
              <a:rPr lang="zh-TW" altLang="en-US" sz="3200">
                <a:solidFill>
                  <a:srgbClr val="FFFFFF"/>
                </a:solidFill>
                <a:effectLst/>
                <a:cs typeface="Arial" panose="020B0604020202020204" pitchFamily="34" charset="0"/>
              </a:rPr>
              <a:t>歲</a:t>
            </a:r>
            <a:r>
              <a:rPr lang="zh-TW" altLang="en-US" sz="3200">
                <a:solidFill>
                  <a:srgbClr val="FF00FF"/>
                </a:solidFill>
                <a:effectLst/>
                <a:cs typeface="Arial" panose="020B0604020202020204" pitchFamily="34" charset="0"/>
              </a:rPr>
              <a:t>	</a:t>
            </a:r>
            <a:r>
              <a:rPr lang="en-US" altLang="zh-TW" sz="3200">
                <a:solidFill>
                  <a:srgbClr val="FFFFFF"/>
                </a:solidFill>
                <a:effectLst/>
                <a:cs typeface="Arial" panose="020B0604020202020204" pitchFamily="34" charset="0"/>
              </a:rPr>
              <a:t>0.50 mL</a:t>
            </a:r>
            <a:r>
              <a:rPr lang="en-US" altLang="zh-TW" sz="3200">
                <a:solidFill>
                  <a:srgbClr val="FF00FF"/>
                </a:solidFill>
                <a:effectLst/>
                <a:cs typeface="Arial" panose="020B0604020202020204" pitchFamily="34" charset="0"/>
              </a:rPr>
              <a:t>	</a:t>
            </a:r>
            <a:r>
              <a:rPr lang="en-US" altLang="zh-TW" sz="3200">
                <a:solidFill>
                  <a:srgbClr val="FFFFFF"/>
                </a:solidFill>
                <a:effectLst/>
                <a:cs typeface="Arial" panose="020B0604020202020204" pitchFamily="34" charset="0"/>
              </a:rPr>
              <a:t>1</a:t>
            </a:r>
          </a:p>
          <a:p>
            <a:pPr>
              <a:lnSpc>
                <a:spcPct val="105000"/>
              </a:lnSpc>
              <a:spcBef>
                <a:spcPct val="10000"/>
              </a:spcBef>
              <a:buFont typeface="Monotype Sorts" pitchFamily="2" charset="2"/>
              <a:buNone/>
              <a:tabLst>
                <a:tab pos="2597150" algn="l"/>
                <a:tab pos="3313113" algn="l"/>
                <a:tab pos="5287963" algn="l"/>
              </a:tabLst>
            </a:pPr>
            <a:endParaRPr lang="en-US" altLang="zh-TW" sz="3200">
              <a:solidFill>
                <a:srgbClr val="FFFFFF"/>
              </a:solidFill>
              <a:effectLst/>
              <a:cs typeface="Arial" panose="020B0604020202020204" pitchFamily="34" charset="0"/>
            </a:endParaRPr>
          </a:p>
          <a:p>
            <a:pPr>
              <a:lnSpc>
                <a:spcPct val="105000"/>
              </a:lnSpc>
              <a:spcBef>
                <a:spcPct val="10000"/>
              </a:spcBef>
              <a:buFont typeface="Monotype Sorts" pitchFamily="2" charset="2"/>
              <a:buNone/>
              <a:tabLst>
                <a:tab pos="2597150" algn="l"/>
                <a:tab pos="3313113" algn="l"/>
                <a:tab pos="5287963" algn="l"/>
              </a:tabLst>
            </a:pPr>
            <a:r>
              <a:rPr lang="en-US" altLang="zh-TW" sz="3200">
                <a:solidFill>
                  <a:srgbClr val="FFFFFF"/>
                </a:solidFill>
                <a:effectLst/>
                <a:cs typeface="Arial" panose="020B0604020202020204" pitchFamily="34" charset="0"/>
              </a:rPr>
              <a:t>*</a:t>
            </a:r>
            <a:r>
              <a:rPr lang="en-US" altLang="zh-TW" sz="3200">
                <a:solidFill>
                  <a:srgbClr val="FF00FF"/>
                </a:solidFill>
                <a:effectLst/>
                <a:cs typeface="Arial" panose="020B0604020202020204" pitchFamily="34" charset="0"/>
              </a:rPr>
              <a:t>	</a:t>
            </a:r>
            <a:r>
              <a:rPr lang="zh-TW" altLang="en-US" sz="3200">
                <a:solidFill>
                  <a:srgbClr val="FFFFFF"/>
                </a:solidFill>
                <a:effectLst/>
                <a:cs typeface="Arial" panose="020B0604020202020204" pitchFamily="34" charset="0"/>
              </a:rPr>
              <a:t>第一次接種流感疫苗的兒童，間隔一個月以上接種兩劑。</a:t>
            </a:r>
          </a:p>
        </p:txBody>
      </p:sp>
      <p:sp>
        <p:nvSpPr>
          <p:cNvPr id="334852" name="Line 4"/>
          <p:cNvSpPr>
            <a:spLocks noChangeShapeType="1"/>
          </p:cNvSpPr>
          <p:nvPr/>
        </p:nvSpPr>
        <p:spPr bwMode="auto">
          <a:xfrm>
            <a:off x="468313" y="1773238"/>
            <a:ext cx="7920037" cy="0"/>
          </a:xfrm>
          <a:prstGeom prst="line">
            <a:avLst/>
          </a:prstGeom>
          <a:noFill/>
          <a:ln w="3810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334853" name="Line 5"/>
          <p:cNvSpPr>
            <a:spLocks noChangeShapeType="1"/>
          </p:cNvSpPr>
          <p:nvPr/>
        </p:nvSpPr>
        <p:spPr bwMode="auto">
          <a:xfrm>
            <a:off x="611188" y="2708275"/>
            <a:ext cx="7920037" cy="0"/>
          </a:xfrm>
          <a:prstGeom prst="line">
            <a:avLst/>
          </a:prstGeom>
          <a:noFill/>
          <a:ln w="3810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334854" name="Line 6"/>
          <p:cNvSpPr>
            <a:spLocks noChangeShapeType="1"/>
          </p:cNvSpPr>
          <p:nvPr/>
        </p:nvSpPr>
        <p:spPr bwMode="auto">
          <a:xfrm>
            <a:off x="539750" y="4868863"/>
            <a:ext cx="7920038" cy="0"/>
          </a:xfrm>
          <a:prstGeom prst="line">
            <a:avLst/>
          </a:prstGeom>
          <a:noFill/>
          <a:ln w="3810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098898692"/>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Rectangle 2"/>
          <p:cNvSpPr>
            <a:spLocks noGrp="1" noChangeArrowheads="1"/>
          </p:cNvSpPr>
          <p:nvPr>
            <p:ph type="title"/>
          </p:nvPr>
        </p:nvSpPr>
        <p:spPr>
          <a:xfrm>
            <a:off x="611188" y="333375"/>
            <a:ext cx="8229600" cy="838200"/>
          </a:xfrm>
          <a:noFill/>
          <a:ln/>
        </p:spPr>
        <p:txBody>
          <a:bodyPr/>
          <a:lstStyle/>
          <a:p>
            <a:r>
              <a:rPr lang="zh-TW" altLang="en-US" dirty="0">
                <a:effectLst/>
              </a:rPr>
              <a:t>兒童接種全病毒流感疫苗的發燒反應</a:t>
            </a:r>
            <a:r>
              <a:rPr lang="zh-TW" altLang="en-US" sz="3600" dirty="0">
                <a:solidFill>
                  <a:schemeClr val="bg1"/>
                </a:solidFill>
                <a:effectLst/>
              </a:rPr>
              <a:t> </a:t>
            </a:r>
            <a:r>
              <a:rPr lang="en-US" altLang="zh-TW" sz="3600" dirty="0">
                <a:solidFill>
                  <a:schemeClr val="bg1"/>
                </a:solidFill>
                <a:effectLst/>
              </a:rPr>
              <a:t>USA</a:t>
            </a:r>
            <a:r>
              <a:rPr lang="zh-TW" altLang="en-US" sz="3600" dirty="0">
                <a:solidFill>
                  <a:schemeClr val="bg1"/>
                </a:solidFill>
                <a:effectLst/>
              </a:rPr>
              <a:t>，</a:t>
            </a:r>
            <a:r>
              <a:rPr lang="en-US" altLang="zh-TW" sz="3600" dirty="0">
                <a:solidFill>
                  <a:schemeClr val="bg1"/>
                </a:solidFill>
                <a:effectLst/>
              </a:rPr>
              <a:t>N=2,326</a:t>
            </a:r>
            <a:r>
              <a:rPr lang="zh-TW" altLang="en-US" sz="3600" dirty="0">
                <a:solidFill>
                  <a:schemeClr val="bg1"/>
                </a:solidFill>
                <a:effectLst/>
              </a:rPr>
              <a:t>，</a:t>
            </a:r>
            <a:r>
              <a:rPr lang="en-US" altLang="zh-TW" sz="3600" dirty="0">
                <a:solidFill>
                  <a:schemeClr val="bg1"/>
                </a:solidFill>
                <a:effectLst/>
              </a:rPr>
              <a:t>1976</a:t>
            </a:r>
          </a:p>
        </p:txBody>
      </p:sp>
      <p:sp>
        <p:nvSpPr>
          <p:cNvPr id="336899" name="Rectangle 3"/>
          <p:cNvSpPr>
            <a:spLocks noChangeArrowheads="1"/>
          </p:cNvSpPr>
          <p:nvPr/>
        </p:nvSpPr>
        <p:spPr bwMode="auto">
          <a:xfrm>
            <a:off x="971550" y="6491288"/>
            <a:ext cx="47371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b="0">
                <a:solidFill>
                  <a:srgbClr val="66FF33"/>
                </a:solidFill>
                <a:latin typeface="Times New Roman" panose="02020603050405020304" pitchFamily="18" charset="0"/>
                <a:ea typeface="標楷體" panose="03000509000000000000" pitchFamily="65" charset="-120"/>
              </a:rPr>
              <a:t>Wright PF. J Infect Dis 1977;136(Suppl. 3):S731.</a:t>
            </a:r>
          </a:p>
        </p:txBody>
      </p:sp>
      <p:pic>
        <p:nvPicPr>
          <p:cNvPr id="336900" name="Picture 4" descr="aa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692275" y="1412875"/>
            <a:ext cx="5572125" cy="48101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215462472"/>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Rectangle 2"/>
          <p:cNvSpPr>
            <a:spLocks noGrp="1" noChangeArrowheads="1"/>
          </p:cNvSpPr>
          <p:nvPr>
            <p:ph type="title"/>
          </p:nvPr>
        </p:nvSpPr>
        <p:spPr>
          <a:xfrm>
            <a:off x="468313" y="188913"/>
            <a:ext cx="8135937" cy="1008062"/>
          </a:xfrm>
        </p:spPr>
        <p:txBody>
          <a:bodyPr/>
          <a:lstStyle/>
          <a:p>
            <a:r>
              <a:rPr lang="en-US" altLang="zh-TW" sz="3200" dirty="0">
                <a:solidFill>
                  <a:srgbClr val="FAFD00"/>
                </a:solidFill>
                <a:effectLst/>
              </a:rPr>
              <a:t>6-59</a:t>
            </a:r>
            <a:r>
              <a:rPr lang="zh-TW" altLang="en-US" sz="3200" dirty="0">
                <a:solidFill>
                  <a:srgbClr val="FAFD00"/>
                </a:solidFill>
                <a:effectLst/>
              </a:rPr>
              <a:t>月兒童接種流感疫苗的保護效力</a:t>
            </a:r>
            <a:r>
              <a:rPr lang="zh-TW" altLang="en-US" sz="3200" dirty="0">
                <a:solidFill>
                  <a:srgbClr val="FF00FF"/>
                </a:solidFill>
                <a:effectLst/>
              </a:rPr>
              <a:t/>
            </a:r>
            <a:br>
              <a:rPr lang="zh-TW" altLang="en-US" sz="3200" dirty="0">
                <a:solidFill>
                  <a:srgbClr val="FF00FF"/>
                </a:solidFill>
                <a:effectLst/>
              </a:rPr>
            </a:br>
            <a:r>
              <a:rPr lang="en-US" altLang="zh-TW" sz="2800" dirty="0">
                <a:solidFill>
                  <a:srgbClr val="FFFFFF"/>
                </a:solidFill>
                <a:effectLst/>
              </a:rPr>
              <a:t>PCR/culture</a:t>
            </a:r>
            <a:r>
              <a:rPr lang="zh-TW" altLang="zh-TW" sz="2800" dirty="0">
                <a:solidFill>
                  <a:srgbClr val="FFFFFF"/>
                </a:solidFill>
                <a:effectLst/>
              </a:rPr>
              <a:t>，</a:t>
            </a:r>
            <a:r>
              <a:rPr lang="zh-TW" altLang="en-US" sz="2800" dirty="0">
                <a:solidFill>
                  <a:srgbClr val="FFFFFF"/>
                </a:solidFill>
                <a:effectLst/>
              </a:rPr>
              <a:t>美國，</a:t>
            </a:r>
            <a:r>
              <a:rPr lang="en-US" altLang="zh-TW" sz="2800" dirty="0">
                <a:solidFill>
                  <a:srgbClr val="FFFFFF"/>
                </a:solidFill>
                <a:effectLst/>
              </a:rPr>
              <a:t>N=2,534</a:t>
            </a:r>
            <a:r>
              <a:rPr lang="zh-TW" altLang="en-US" sz="2800" dirty="0">
                <a:solidFill>
                  <a:srgbClr val="FFFFFF"/>
                </a:solidFill>
                <a:effectLst/>
              </a:rPr>
              <a:t>，</a:t>
            </a:r>
            <a:r>
              <a:rPr lang="en-US" altLang="zh-TW" sz="2800" dirty="0">
                <a:solidFill>
                  <a:srgbClr val="FFFFFF"/>
                </a:solidFill>
                <a:effectLst/>
              </a:rPr>
              <a:t>2008</a:t>
            </a:r>
          </a:p>
        </p:txBody>
      </p:sp>
      <p:sp>
        <p:nvSpPr>
          <p:cNvPr id="329731" name="Text Box 3"/>
          <p:cNvSpPr txBox="1">
            <a:spLocks noChangeArrowheads="1"/>
          </p:cNvSpPr>
          <p:nvPr/>
        </p:nvSpPr>
        <p:spPr bwMode="auto">
          <a:xfrm>
            <a:off x="1042988" y="6515100"/>
            <a:ext cx="3525837"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pl-PL" altLang="zh-TW" sz="1600" b="0">
                <a:solidFill>
                  <a:srgbClr val="7FFF00"/>
                </a:solidFill>
                <a:latin typeface="Times New Roman" panose="02020603050405020304" pitchFamily="18" charset="0"/>
              </a:rPr>
              <a:t>Eisenberg KW. Pediatrics 2008;122:911.</a:t>
            </a:r>
            <a:endParaRPr lang="en-US" altLang="zh-TW" sz="1600" b="0">
              <a:solidFill>
                <a:srgbClr val="7FFF00"/>
              </a:solidFill>
              <a:latin typeface="Times New Roman" panose="02020603050405020304" pitchFamily="18" charset="0"/>
            </a:endParaRPr>
          </a:p>
        </p:txBody>
      </p:sp>
      <p:grpSp>
        <p:nvGrpSpPr>
          <p:cNvPr id="329732" name="Group 4"/>
          <p:cNvGrpSpPr>
            <a:grpSpLocks/>
          </p:cNvGrpSpPr>
          <p:nvPr/>
        </p:nvGrpSpPr>
        <p:grpSpPr bwMode="auto">
          <a:xfrm>
            <a:off x="1403350" y="1484313"/>
            <a:ext cx="6800850" cy="4772025"/>
            <a:chOff x="793" y="1026"/>
            <a:chExt cx="4284" cy="3006"/>
          </a:xfrm>
        </p:grpSpPr>
        <p:pic>
          <p:nvPicPr>
            <p:cNvPr id="329733" name="Picture 5" descr="aa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93" y="1026"/>
              <a:ext cx="4284" cy="3006"/>
            </a:xfrm>
            <a:prstGeom prst="rect">
              <a:avLst/>
            </a:prstGeom>
            <a:noFill/>
            <a:extLst>
              <a:ext uri="{909E8E84-426E-40DD-AFC4-6F175D3DCCD1}">
                <a14:hiddenFill xmlns:a14="http://schemas.microsoft.com/office/drawing/2010/main" xmlns="">
                  <a:solidFill>
                    <a:srgbClr val="FFFFFF"/>
                  </a:solidFill>
                </a14:hiddenFill>
              </a:ext>
            </a:extLst>
          </p:spPr>
        </p:pic>
        <p:sp>
          <p:nvSpPr>
            <p:cNvPr id="329734" name="Rectangle 6"/>
            <p:cNvSpPr>
              <a:spLocks noChangeArrowheads="1"/>
            </p:cNvSpPr>
            <p:nvPr/>
          </p:nvSpPr>
          <p:spPr bwMode="auto">
            <a:xfrm>
              <a:off x="4014" y="1979"/>
              <a:ext cx="953" cy="181"/>
            </a:xfrm>
            <a:prstGeom prst="rect">
              <a:avLst/>
            </a:prstGeom>
            <a:noFill/>
            <a:ln w="28575">
              <a:solidFill>
                <a:srgbClr val="FF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zh-TW" altLang="zh-TW">
                <a:solidFill>
                  <a:srgbClr val="FF0000"/>
                </a:solidFill>
              </a:endParaRPr>
            </a:p>
          </p:txBody>
        </p:sp>
        <p:sp>
          <p:nvSpPr>
            <p:cNvPr id="329735" name="Rectangle 7"/>
            <p:cNvSpPr>
              <a:spLocks noChangeArrowheads="1"/>
            </p:cNvSpPr>
            <p:nvPr/>
          </p:nvSpPr>
          <p:spPr bwMode="auto">
            <a:xfrm>
              <a:off x="4059" y="3067"/>
              <a:ext cx="953" cy="181"/>
            </a:xfrm>
            <a:prstGeom prst="rect">
              <a:avLst/>
            </a:prstGeom>
            <a:noFill/>
            <a:ln w="28575">
              <a:solidFill>
                <a:srgbClr val="FF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zh-TW" altLang="zh-TW">
                <a:solidFill>
                  <a:srgbClr val="FF0000"/>
                </a:solidFill>
              </a:endParaRPr>
            </a:p>
          </p:txBody>
        </p:sp>
      </p:gr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340467760"/>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2"/>
          <p:cNvSpPr>
            <a:spLocks noGrp="1" noChangeArrowheads="1"/>
          </p:cNvSpPr>
          <p:nvPr>
            <p:ph type="title"/>
          </p:nvPr>
        </p:nvSpPr>
        <p:spPr>
          <a:xfrm>
            <a:off x="468313" y="188913"/>
            <a:ext cx="8135937" cy="1008062"/>
          </a:xfrm>
        </p:spPr>
        <p:txBody>
          <a:bodyPr/>
          <a:lstStyle/>
          <a:p>
            <a:r>
              <a:rPr lang="en-US" altLang="zh-TW" sz="3200" dirty="0">
                <a:solidFill>
                  <a:srgbClr val="FAFD00"/>
                </a:solidFill>
                <a:effectLst/>
              </a:rPr>
              <a:t>6-23</a:t>
            </a:r>
            <a:r>
              <a:rPr lang="zh-TW" altLang="en-US" sz="3200" dirty="0">
                <a:solidFill>
                  <a:srgbClr val="FAFD00"/>
                </a:solidFill>
                <a:effectLst/>
              </a:rPr>
              <a:t>月兒童接種流感疫苗的劑量 </a:t>
            </a:r>
            <a:r>
              <a:rPr lang="en-US" altLang="zh-TW" sz="3200" dirty="0">
                <a:solidFill>
                  <a:srgbClr val="FAFD00"/>
                </a:solidFill>
                <a:effectLst/>
              </a:rPr>
              <a:t>(</a:t>
            </a:r>
            <a:r>
              <a:rPr lang="zh-TW" altLang="en-US" sz="3200" dirty="0">
                <a:solidFill>
                  <a:srgbClr val="FAFD00"/>
                </a:solidFill>
                <a:effectLst/>
              </a:rPr>
              <a:t>二劑</a:t>
            </a:r>
            <a:r>
              <a:rPr lang="en-US" altLang="zh-TW" sz="3200" dirty="0">
                <a:solidFill>
                  <a:srgbClr val="FAFD00"/>
                </a:solidFill>
                <a:effectLst/>
              </a:rPr>
              <a:t>)</a:t>
            </a:r>
            <a:r>
              <a:rPr lang="en-US" altLang="zh-TW" sz="3200" dirty="0">
                <a:solidFill>
                  <a:srgbClr val="FF00FF"/>
                </a:solidFill>
                <a:effectLst/>
              </a:rPr>
              <a:t/>
            </a:r>
            <a:br>
              <a:rPr lang="en-US" altLang="zh-TW" sz="3200" dirty="0">
                <a:solidFill>
                  <a:srgbClr val="FF00FF"/>
                </a:solidFill>
                <a:effectLst/>
              </a:rPr>
            </a:br>
            <a:r>
              <a:rPr lang="zh-TW" altLang="en-US" sz="2800" dirty="0">
                <a:solidFill>
                  <a:srgbClr val="FFFFFF"/>
                </a:solidFill>
                <a:effectLst/>
              </a:rPr>
              <a:t>加拿大，</a:t>
            </a:r>
            <a:r>
              <a:rPr lang="en-US" altLang="zh-TW" sz="2800" dirty="0">
                <a:solidFill>
                  <a:srgbClr val="FFFFFF"/>
                </a:solidFill>
                <a:effectLst/>
              </a:rPr>
              <a:t>N=252</a:t>
            </a:r>
            <a:r>
              <a:rPr lang="zh-TW" altLang="en-US" sz="2800" dirty="0">
                <a:solidFill>
                  <a:srgbClr val="FFFFFF"/>
                </a:solidFill>
                <a:effectLst/>
              </a:rPr>
              <a:t>，</a:t>
            </a:r>
            <a:r>
              <a:rPr lang="en-US" altLang="zh-TW" sz="2800" dirty="0">
                <a:solidFill>
                  <a:srgbClr val="FFFFFF"/>
                </a:solidFill>
                <a:effectLst/>
              </a:rPr>
              <a:t>2011</a:t>
            </a:r>
          </a:p>
        </p:txBody>
      </p:sp>
      <p:sp>
        <p:nvSpPr>
          <p:cNvPr id="328707" name="Text Box 3"/>
          <p:cNvSpPr txBox="1">
            <a:spLocks noChangeArrowheads="1"/>
          </p:cNvSpPr>
          <p:nvPr/>
        </p:nvSpPr>
        <p:spPr bwMode="auto">
          <a:xfrm>
            <a:off x="250825" y="1268413"/>
            <a:ext cx="4831772"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en-US" altLang="zh-TW" sz="2400" dirty="0">
                <a:solidFill>
                  <a:srgbClr val="FFFFFF"/>
                </a:solidFill>
                <a:latin typeface="Arial" panose="020B0604020202020204" pitchFamily="34" charset="0"/>
                <a:ea typeface="標楷體" panose="03000509000000000000" pitchFamily="65" charset="-120"/>
              </a:rPr>
              <a:t>GMT of </a:t>
            </a:r>
            <a:r>
              <a:rPr kumimoji="1" lang="en-US" altLang="zh-TW" sz="2400" dirty="0" err="1">
                <a:solidFill>
                  <a:srgbClr val="FFFFFF"/>
                </a:solidFill>
                <a:latin typeface="Arial" panose="020B0604020202020204" pitchFamily="34" charset="0"/>
                <a:ea typeface="標楷體" panose="03000509000000000000" pitchFamily="65" charset="-120"/>
              </a:rPr>
              <a:t>microneutralization</a:t>
            </a:r>
            <a:r>
              <a:rPr kumimoji="1" lang="en-US" altLang="zh-TW" sz="2400" dirty="0">
                <a:solidFill>
                  <a:srgbClr val="FFFFFF"/>
                </a:solidFill>
                <a:latin typeface="Arial" panose="020B0604020202020204" pitchFamily="34" charset="0"/>
                <a:ea typeface="標楷體" panose="03000509000000000000" pitchFamily="65" charset="-120"/>
              </a:rPr>
              <a:t> titer</a:t>
            </a:r>
            <a:endParaRPr kumimoji="1" lang="en-US" altLang="zh-TW" sz="2400" dirty="0">
              <a:solidFill>
                <a:srgbClr val="FFFFFF"/>
              </a:solidFill>
              <a:latin typeface="Arial" panose="020B0604020202020204" pitchFamily="34" charset="0"/>
              <a:ea typeface="標楷體" panose="03000509000000000000" pitchFamily="65" charset="-120"/>
              <a:cs typeface="Arial" panose="020B0604020202020204" pitchFamily="34" charset="0"/>
            </a:endParaRPr>
          </a:p>
        </p:txBody>
      </p:sp>
      <p:sp>
        <p:nvSpPr>
          <p:cNvPr id="328708" name="Text Box 4"/>
          <p:cNvSpPr txBox="1">
            <a:spLocks noChangeArrowheads="1"/>
          </p:cNvSpPr>
          <p:nvPr/>
        </p:nvSpPr>
        <p:spPr bwMode="auto">
          <a:xfrm>
            <a:off x="1042988" y="6491288"/>
            <a:ext cx="42037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pl-PL" altLang="zh-TW" sz="1800" b="0">
                <a:solidFill>
                  <a:srgbClr val="7FFF00"/>
                </a:solidFill>
                <a:latin typeface="Times New Roman" panose="02020603050405020304" pitchFamily="18" charset="0"/>
              </a:rPr>
              <a:t>Skowronski DM. Pediatrics 2011;128:e276.</a:t>
            </a:r>
            <a:endParaRPr lang="en-US" altLang="zh-TW" sz="1800" b="0">
              <a:solidFill>
                <a:srgbClr val="7FFF00"/>
              </a:solidFill>
              <a:latin typeface="Times New Roman" panose="02020603050405020304" pitchFamily="18" charset="0"/>
            </a:endParaRPr>
          </a:p>
        </p:txBody>
      </p:sp>
      <p:graphicFrame>
        <p:nvGraphicFramePr>
          <p:cNvPr id="328709" name="Object 5"/>
          <p:cNvGraphicFramePr>
            <a:graphicFrameLocks noChangeAspect="1"/>
          </p:cNvGraphicFramePr>
          <p:nvPr>
            <p:extLst>
              <p:ext uri="{D42A27DB-BD31-4B8C-83A1-F6EECF244321}">
                <p14:modId xmlns:p14="http://schemas.microsoft.com/office/powerpoint/2010/main" xmlns="" val="509650748"/>
              </p:ext>
            </p:extLst>
          </p:nvPr>
        </p:nvGraphicFramePr>
        <p:xfrm>
          <a:off x="539750" y="1484313"/>
          <a:ext cx="8208963" cy="4841875"/>
        </p:xfrm>
        <a:graphic>
          <a:graphicData uri="http://schemas.openxmlformats.org/presentationml/2006/ole">
            <p:oleObj spid="_x0000_s1042643" name="圖表" r:id="rId5" imgW="8404808" imgH="5143608" progId="MSGraph.Chart.8">
              <p:embed followColorScheme="full"/>
            </p:oleObj>
          </a:graphicData>
        </a:graphic>
      </p:graphicFrame>
      <p:sp>
        <p:nvSpPr>
          <p:cNvPr id="328710" name="Text Box 6"/>
          <p:cNvSpPr txBox="1">
            <a:spLocks noChangeArrowheads="1"/>
          </p:cNvSpPr>
          <p:nvPr/>
        </p:nvSpPr>
        <p:spPr bwMode="auto">
          <a:xfrm>
            <a:off x="2771775" y="2924175"/>
            <a:ext cx="987425"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000" dirty="0">
                <a:solidFill>
                  <a:srgbClr val="FAFD00"/>
                </a:solidFill>
                <a:effectLst>
                  <a:outerShdw blurRad="38100" dist="38100" dir="2700000" algn="tl">
                    <a:srgbClr val="000000"/>
                  </a:outerShdw>
                </a:effectLst>
                <a:ea typeface="標楷體" panose="03000509000000000000" pitchFamily="65" charset="-120"/>
              </a:rPr>
              <a:t>0.5 mL</a:t>
            </a:r>
          </a:p>
        </p:txBody>
      </p:sp>
      <p:sp>
        <p:nvSpPr>
          <p:cNvPr id="328711" name="Text Box 7"/>
          <p:cNvSpPr txBox="1">
            <a:spLocks noChangeArrowheads="1"/>
          </p:cNvSpPr>
          <p:nvPr/>
        </p:nvSpPr>
        <p:spPr bwMode="auto">
          <a:xfrm>
            <a:off x="1547813" y="3187700"/>
            <a:ext cx="1128712"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000">
                <a:solidFill>
                  <a:srgbClr val="FAFD00"/>
                </a:solidFill>
                <a:effectLst>
                  <a:outerShdw blurRad="38100" dist="38100" dir="2700000" algn="tl">
                    <a:srgbClr val="000000"/>
                  </a:outerShdw>
                </a:effectLst>
                <a:ea typeface="標楷體" panose="03000509000000000000" pitchFamily="65" charset="-120"/>
              </a:rPr>
              <a:t>0.25 mL</a:t>
            </a:r>
          </a:p>
        </p:txBody>
      </p:sp>
      <p:sp>
        <p:nvSpPr>
          <p:cNvPr id="328712" name="Text Box 8"/>
          <p:cNvSpPr txBox="1">
            <a:spLocks noChangeArrowheads="1"/>
          </p:cNvSpPr>
          <p:nvPr/>
        </p:nvSpPr>
        <p:spPr bwMode="auto">
          <a:xfrm>
            <a:off x="5148263" y="3357563"/>
            <a:ext cx="987425"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000">
                <a:solidFill>
                  <a:srgbClr val="FAFD00"/>
                </a:solidFill>
                <a:effectLst>
                  <a:outerShdw blurRad="38100" dist="38100" dir="2700000" algn="tl">
                    <a:srgbClr val="000000"/>
                  </a:outerShdw>
                </a:effectLst>
                <a:ea typeface="標楷體" panose="03000509000000000000" pitchFamily="65" charset="-120"/>
              </a:rPr>
              <a:t>0.5 mL</a:t>
            </a:r>
          </a:p>
        </p:txBody>
      </p:sp>
      <p:sp>
        <p:nvSpPr>
          <p:cNvPr id="328713" name="Text Box 9"/>
          <p:cNvSpPr txBox="1">
            <a:spLocks noChangeArrowheads="1"/>
          </p:cNvSpPr>
          <p:nvPr/>
        </p:nvSpPr>
        <p:spPr bwMode="auto">
          <a:xfrm>
            <a:off x="3924300" y="3860800"/>
            <a:ext cx="1128713"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000">
                <a:solidFill>
                  <a:srgbClr val="FAFD00"/>
                </a:solidFill>
                <a:effectLst>
                  <a:outerShdw blurRad="38100" dist="38100" dir="2700000" algn="tl">
                    <a:srgbClr val="000000"/>
                  </a:outerShdw>
                </a:effectLst>
                <a:ea typeface="標楷體" panose="03000509000000000000" pitchFamily="65" charset="-120"/>
              </a:rPr>
              <a:t>0.25 mL</a:t>
            </a:r>
          </a:p>
        </p:txBody>
      </p:sp>
      <p:sp>
        <p:nvSpPr>
          <p:cNvPr id="328714" name="Text Box 10"/>
          <p:cNvSpPr txBox="1">
            <a:spLocks noChangeArrowheads="1"/>
          </p:cNvSpPr>
          <p:nvPr/>
        </p:nvSpPr>
        <p:spPr bwMode="auto">
          <a:xfrm>
            <a:off x="7451725" y="2924175"/>
            <a:ext cx="987425"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000">
                <a:solidFill>
                  <a:srgbClr val="FAFD00"/>
                </a:solidFill>
                <a:effectLst>
                  <a:outerShdw blurRad="38100" dist="38100" dir="2700000" algn="tl">
                    <a:srgbClr val="000000"/>
                  </a:outerShdw>
                </a:effectLst>
                <a:ea typeface="標楷體" panose="03000509000000000000" pitchFamily="65" charset="-120"/>
              </a:rPr>
              <a:t>0.5 mL</a:t>
            </a:r>
          </a:p>
        </p:txBody>
      </p:sp>
      <p:sp>
        <p:nvSpPr>
          <p:cNvPr id="328715" name="Text Box 11"/>
          <p:cNvSpPr txBox="1">
            <a:spLocks noChangeArrowheads="1"/>
          </p:cNvSpPr>
          <p:nvPr/>
        </p:nvSpPr>
        <p:spPr bwMode="auto">
          <a:xfrm>
            <a:off x="6300788" y="3573463"/>
            <a:ext cx="1128712"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000">
                <a:solidFill>
                  <a:srgbClr val="FAFD00"/>
                </a:solidFill>
                <a:effectLst>
                  <a:outerShdw blurRad="38100" dist="38100" dir="2700000" algn="tl">
                    <a:srgbClr val="000000"/>
                  </a:outerShdw>
                </a:effectLst>
                <a:ea typeface="標楷體" panose="03000509000000000000" pitchFamily="65" charset="-120"/>
              </a:rPr>
              <a:t>0.25 mL</a:t>
            </a:r>
          </a:p>
        </p:txBody>
      </p:sp>
      <p:sp>
        <p:nvSpPr>
          <p:cNvPr id="328716" name="Line 12"/>
          <p:cNvSpPr>
            <a:spLocks noChangeShapeType="1"/>
          </p:cNvSpPr>
          <p:nvPr/>
        </p:nvSpPr>
        <p:spPr bwMode="auto">
          <a:xfrm flipV="1">
            <a:off x="3779838" y="1844675"/>
            <a:ext cx="0" cy="4105275"/>
          </a:xfrm>
          <a:prstGeom prst="line">
            <a:avLst/>
          </a:prstGeom>
          <a:noFill/>
          <a:ln w="28575">
            <a:solidFill>
              <a:srgbClr val="00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328717" name="Line 13"/>
          <p:cNvSpPr>
            <a:spLocks noChangeShapeType="1"/>
          </p:cNvSpPr>
          <p:nvPr/>
        </p:nvSpPr>
        <p:spPr bwMode="auto">
          <a:xfrm flipV="1">
            <a:off x="6156325" y="1773238"/>
            <a:ext cx="0" cy="4105275"/>
          </a:xfrm>
          <a:prstGeom prst="line">
            <a:avLst/>
          </a:prstGeom>
          <a:noFill/>
          <a:ln w="28575">
            <a:solidFill>
              <a:srgbClr val="00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328718" name="Text Box 14"/>
          <p:cNvSpPr txBox="1">
            <a:spLocks noChangeArrowheads="1"/>
          </p:cNvSpPr>
          <p:nvPr/>
        </p:nvSpPr>
        <p:spPr bwMode="auto">
          <a:xfrm>
            <a:off x="2103438" y="2079625"/>
            <a:ext cx="1104790" cy="523220"/>
          </a:xfrm>
          <a:prstGeom prst="rect">
            <a:avLst/>
          </a:prstGeom>
          <a:gradFill rotWithShape="1">
            <a:gsLst>
              <a:gs pos="0">
                <a:srgbClr val="006600">
                  <a:gamma/>
                  <a:shade val="46275"/>
                  <a:invGamma/>
                </a:srgbClr>
              </a:gs>
              <a:gs pos="50000">
                <a:srgbClr val="006600"/>
              </a:gs>
              <a:gs pos="100000">
                <a:srgbClr val="006600">
                  <a:gamma/>
                  <a:shade val="46275"/>
                  <a:invGamma/>
                </a:srgbClr>
              </a:gs>
            </a:gsLst>
            <a:lin ang="5400000" scaled="1"/>
          </a:gradFill>
          <a:ln w="28575">
            <a:solidFill>
              <a:srgbClr val="99FF33"/>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800" dirty="0">
                <a:solidFill>
                  <a:schemeClr val="bg1"/>
                </a:solidFill>
                <a:latin typeface="Arial" panose="020B0604020202020204" pitchFamily="34" charset="0"/>
              </a:rPr>
              <a:t>H1N1</a:t>
            </a:r>
          </a:p>
        </p:txBody>
      </p:sp>
      <p:sp>
        <p:nvSpPr>
          <p:cNvPr id="328719" name="Text Box 15"/>
          <p:cNvSpPr txBox="1">
            <a:spLocks noChangeArrowheads="1"/>
          </p:cNvSpPr>
          <p:nvPr/>
        </p:nvSpPr>
        <p:spPr bwMode="auto">
          <a:xfrm>
            <a:off x="4462464" y="2069376"/>
            <a:ext cx="1104790" cy="523220"/>
          </a:xfrm>
          <a:prstGeom prst="rect">
            <a:avLst/>
          </a:prstGeom>
          <a:gradFill rotWithShape="1">
            <a:gsLst>
              <a:gs pos="0">
                <a:srgbClr val="006600">
                  <a:gamma/>
                  <a:shade val="46275"/>
                  <a:invGamma/>
                </a:srgbClr>
              </a:gs>
              <a:gs pos="50000">
                <a:srgbClr val="006600"/>
              </a:gs>
              <a:gs pos="100000">
                <a:srgbClr val="006600">
                  <a:gamma/>
                  <a:shade val="46275"/>
                  <a:invGamma/>
                </a:srgbClr>
              </a:gs>
            </a:gsLst>
            <a:lin ang="5400000" scaled="1"/>
          </a:gradFill>
          <a:ln w="28575">
            <a:solidFill>
              <a:srgbClr val="99FF33"/>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800" dirty="0">
                <a:solidFill>
                  <a:schemeClr val="bg1"/>
                </a:solidFill>
                <a:latin typeface="Arial" panose="020B0604020202020204" pitchFamily="34" charset="0"/>
              </a:rPr>
              <a:t>H3N2</a:t>
            </a:r>
          </a:p>
        </p:txBody>
      </p:sp>
      <p:sp>
        <p:nvSpPr>
          <p:cNvPr id="328720" name="Text Box 16"/>
          <p:cNvSpPr txBox="1">
            <a:spLocks noChangeArrowheads="1"/>
          </p:cNvSpPr>
          <p:nvPr/>
        </p:nvSpPr>
        <p:spPr bwMode="auto">
          <a:xfrm>
            <a:off x="7092950" y="2060575"/>
            <a:ext cx="444352" cy="523220"/>
          </a:xfrm>
          <a:prstGeom prst="rect">
            <a:avLst/>
          </a:prstGeom>
          <a:gradFill rotWithShape="1">
            <a:gsLst>
              <a:gs pos="0">
                <a:srgbClr val="006600">
                  <a:gamma/>
                  <a:shade val="46275"/>
                  <a:invGamma/>
                </a:srgbClr>
              </a:gs>
              <a:gs pos="50000">
                <a:srgbClr val="006600"/>
              </a:gs>
              <a:gs pos="100000">
                <a:srgbClr val="006600">
                  <a:gamma/>
                  <a:shade val="46275"/>
                  <a:invGamma/>
                </a:srgbClr>
              </a:gs>
            </a:gsLst>
            <a:lin ang="5400000" scaled="1"/>
          </a:gradFill>
          <a:ln w="28575">
            <a:solidFill>
              <a:srgbClr val="99FF33"/>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800" dirty="0">
                <a:solidFill>
                  <a:schemeClr val="bg1"/>
                </a:solidFill>
                <a:latin typeface="Arial" panose="020B0604020202020204" pitchFamily="34" charset="0"/>
              </a:rPr>
              <a:t>B</a:t>
            </a:r>
          </a:p>
        </p:txBody>
      </p:sp>
      <p:sp>
        <p:nvSpPr>
          <p:cNvPr id="1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861443037"/>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2"/>
          <p:cNvSpPr>
            <a:spLocks noGrp="1" noChangeArrowheads="1"/>
          </p:cNvSpPr>
          <p:nvPr>
            <p:ph type="title"/>
          </p:nvPr>
        </p:nvSpPr>
        <p:spPr/>
        <p:txBody>
          <a:bodyPr/>
          <a:lstStyle/>
          <a:p>
            <a:pPr>
              <a:tabLst>
                <a:tab pos="2327275" algn="l"/>
              </a:tabLst>
            </a:pPr>
            <a:r>
              <a:rPr lang="en-US" altLang="zh-TW" sz="3200" dirty="0">
                <a:solidFill>
                  <a:srgbClr val="FAFD00"/>
                </a:solidFill>
                <a:effectLst/>
              </a:rPr>
              <a:t>6-11</a:t>
            </a:r>
            <a:r>
              <a:rPr lang="zh-TW" altLang="en-US" sz="3200" dirty="0">
                <a:solidFill>
                  <a:srgbClr val="FAFD00"/>
                </a:solidFill>
                <a:effectLst/>
              </a:rPr>
              <a:t>月兒童接種流感疫苗的劑量 </a:t>
            </a:r>
            <a:r>
              <a:rPr lang="en-US" altLang="zh-TW" sz="3200" dirty="0">
                <a:solidFill>
                  <a:srgbClr val="FAFD00"/>
                </a:solidFill>
                <a:effectLst/>
              </a:rPr>
              <a:t>(</a:t>
            </a:r>
            <a:r>
              <a:rPr lang="zh-TW" altLang="en-US" sz="3200" dirty="0">
                <a:solidFill>
                  <a:srgbClr val="FAFD00"/>
                </a:solidFill>
                <a:effectLst/>
              </a:rPr>
              <a:t>二劑</a:t>
            </a:r>
            <a:r>
              <a:rPr lang="en-US" altLang="zh-TW" sz="3200" dirty="0">
                <a:solidFill>
                  <a:srgbClr val="FAFD00"/>
                </a:solidFill>
                <a:effectLst/>
              </a:rPr>
              <a:t>)</a:t>
            </a:r>
            <a:r>
              <a:rPr lang="en-US" altLang="zh-TW" sz="3200" dirty="0">
                <a:solidFill>
                  <a:srgbClr val="FF00FF"/>
                </a:solidFill>
                <a:effectLst/>
              </a:rPr>
              <a:t/>
            </a:r>
            <a:br>
              <a:rPr lang="en-US" altLang="zh-TW" sz="3200" dirty="0">
                <a:solidFill>
                  <a:srgbClr val="FF00FF"/>
                </a:solidFill>
                <a:effectLst/>
              </a:rPr>
            </a:br>
            <a:r>
              <a:rPr lang="zh-TW" altLang="en-US" sz="2800" dirty="0">
                <a:solidFill>
                  <a:srgbClr val="FFFFFF"/>
                </a:solidFill>
                <a:effectLst/>
              </a:rPr>
              <a:t>加拿大，</a:t>
            </a:r>
            <a:r>
              <a:rPr lang="en-US" altLang="zh-TW" sz="2800" dirty="0">
                <a:solidFill>
                  <a:srgbClr val="FFFFFF"/>
                </a:solidFill>
                <a:effectLst/>
              </a:rPr>
              <a:t>N=126</a:t>
            </a:r>
            <a:r>
              <a:rPr lang="zh-TW" altLang="en-US" sz="2800" dirty="0">
                <a:solidFill>
                  <a:srgbClr val="FFFFFF"/>
                </a:solidFill>
                <a:effectLst/>
              </a:rPr>
              <a:t>，</a:t>
            </a:r>
            <a:r>
              <a:rPr lang="en-US" altLang="zh-TW" sz="2800" dirty="0">
                <a:solidFill>
                  <a:srgbClr val="FFFFFF"/>
                </a:solidFill>
                <a:effectLst/>
              </a:rPr>
              <a:t>2011</a:t>
            </a:r>
          </a:p>
        </p:txBody>
      </p:sp>
      <p:graphicFrame>
        <p:nvGraphicFramePr>
          <p:cNvPr id="330755" name="Object 3"/>
          <p:cNvGraphicFramePr>
            <a:graphicFrameLocks noChangeAspect="1"/>
          </p:cNvGraphicFramePr>
          <p:nvPr>
            <p:extLst>
              <p:ext uri="{D42A27DB-BD31-4B8C-83A1-F6EECF244321}">
                <p14:modId xmlns:p14="http://schemas.microsoft.com/office/powerpoint/2010/main" xmlns="" val="1661531716"/>
              </p:ext>
            </p:extLst>
          </p:nvPr>
        </p:nvGraphicFramePr>
        <p:xfrm>
          <a:off x="0" y="1484313"/>
          <a:ext cx="8964613" cy="4970462"/>
        </p:xfrm>
        <a:graphic>
          <a:graphicData uri="http://schemas.openxmlformats.org/presentationml/2006/ole">
            <p:oleObj spid="_x0000_s1043666" name="圖表" r:id="rId5" imgW="7939963" imgH="4404456" progId="MSGraph.Chart.8">
              <p:embed followColorScheme="full"/>
            </p:oleObj>
          </a:graphicData>
        </a:graphic>
      </p:graphicFrame>
      <p:sp>
        <p:nvSpPr>
          <p:cNvPr id="330756" name="Text Box 4"/>
          <p:cNvSpPr txBox="1">
            <a:spLocks noChangeArrowheads="1"/>
          </p:cNvSpPr>
          <p:nvPr/>
        </p:nvSpPr>
        <p:spPr bwMode="auto">
          <a:xfrm>
            <a:off x="323850" y="1196975"/>
            <a:ext cx="1792478"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400" dirty="0">
                <a:solidFill>
                  <a:srgbClr val="FAFD00"/>
                </a:solidFill>
                <a:ea typeface="標楷體" panose="03000509000000000000" pitchFamily="65" charset="-120"/>
              </a:rPr>
              <a:t>% subjects</a:t>
            </a:r>
            <a:endParaRPr kumimoji="0" lang="en-US" altLang="zh-TW" sz="2400" dirty="0">
              <a:solidFill>
                <a:srgbClr val="FAFD00"/>
              </a:solidFill>
              <a:ea typeface="標楷體" panose="03000509000000000000" pitchFamily="65" charset="-120"/>
              <a:cs typeface="Arial" panose="020B0604020202020204" pitchFamily="34" charset="0"/>
            </a:endParaRPr>
          </a:p>
        </p:txBody>
      </p:sp>
      <p:sp>
        <p:nvSpPr>
          <p:cNvPr id="330757" name="Text Box 5"/>
          <p:cNvSpPr txBox="1">
            <a:spLocks noChangeArrowheads="1"/>
          </p:cNvSpPr>
          <p:nvPr/>
        </p:nvSpPr>
        <p:spPr bwMode="auto">
          <a:xfrm>
            <a:off x="4211638" y="1174750"/>
            <a:ext cx="37401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zh-TW" altLang="en-US" sz="2800" dirty="0">
                <a:solidFill>
                  <a:schemeClr val="bg1"/>
                </a:solidFill>
                <a:ea typeface="標楷體" panose="03000509000000000000" pitchFamily="65" charset="-120"/>
              </a:rPr>
              <a:t>都沒有統計上顯著差異</a:t>
            </a:r>
          </a:p>
        </p:txBody>
      </p:sp>
      <p:sp>
        <p:nvSpPr>
          <p:cNvPr id="330758" name="Text Box 6"/>
          <p:cNvSpPr txBox="1">
            <a:spLocks noChangeArrowheads="1"/>
          </p:cNvSpPr>
          <p:nvPr/>
        </p:nvSpPr>
        <p:spPr bwMode="auto">
          <a:xfrm>
            <a:off x="1042988" y="6515100"/>
            <a:ext cx="3762375"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pl-PL" altLang="zh-TW" sz="1600" b="0" dirty="0">
                <a:solidFill>
                  <a:srgbClr val="7FFF00"/>
                </a:solidFill>
                <a:latin typeface="Times New Roman" panose="02020603050405020304" pitchFamily="18" charset="0"/>
              </a:rPr>
              <a:t>Skowronski DM. Pediatrics 2011;128:e276.</a:t>
            </a:r>
            <a:endParaRPr lang="en-US" altLang="zh-TW" sz="1600" b="0" dirty="0">
              <a:solidFill>
                <a:srgbClr val="7FFF00"/>
              </a:solidFill>
              <a:latin typeface="Times New Roman" panose="02020603050405020304" pitchFamily="18" charset="0"/>
            </a:endParaRPr>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228324615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Title 1"/>
          <p:cNvSpPr>
            <a:spLocks/>
          </p:cNvSpPr>
          <p:nvPr/>
        </p:nvSpPr>
        <p:spPr bwMode="auto">
          <a:xfrm>
            <a:off x="539750" y="260350"/>
            <a:ext cx="8224838"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rIns="0" bIns="0" anchor="b"/>
          <a:lstStyle>
            <a:lvl1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marL="45720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marL="91440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marL="137160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marL="1828800" eaLnBrk="0" fontAlgn="base" hangingPunct="0">
              <a:spcBef>
                <a:spcPct val="0"/>
              </a:spcBef>
              <a:spcAft>
                <a:spcPct val="0"/>
              </a:spcAft>
              <a:defRPr sz="4000" b="1">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r>
              <a:rPr lang="zh-TW" altLang="en-US" sz="3200" dirty="0">
                <a:effectLst/>
              </a:rPr>
              <a:t>台灣的</a:t>
            </a:r>
            <a:r>
              <a:rPr lang="en-US" altLang="zh-TW" sz="3200" dirty="0">
                <a:effectLst/>
              </a:rPr>
              <a:t>B</a:t>
            </a:r>
            <a:r>
              <a:rPr lang="zh-TW" altLang="en-US" sz="3200" dirty="0">
                <a:effectLst/>
              </a:rPr>
              <a:t>型流感</a:t>
            </a:r>
            <a:r>
              <a:rPr lang="en-US" altLang="zh-TW" sz="3200" dirty="0">
                <a:effectLst/>
              </a:rPr>
              <a:t>, 2004 – 2011</a:t>
            </a:r>
            <a:r>
              <a:rPr lang="en-US" altLang="zh-TW" sz="3200" dirty="0">
                <a:solidFill>
                  <a:srgbClr val="FF00FF"/>
                </a:solidFill>
                <a:effectLst/>
              </a:rPr>
              <a:t/>
            </a:r>
            <a:br>
              <a:rPr lang="en-US" altLang="zh-TW" sz="3200" dirty="0">
                <a:solidFill>
                  <a:srgbClr val="FF00FF"/>
                </a:solidFill>
                <a:effectLst/>
              </a:rPr>
            </a:br>
            <a:r>
              <a:rPr lang="zh-TW" altLang="en-US" sz="3200" dirty="0">
                <a:solidFill>
                  <a:schemeClr val="bg1"/>
                </a:solidFill>
                <a:effectLst/>
              </a:rPr>
              <a:t>需要四價非活性流感疫苗？</a:t>
            </a:r>
          </a:p>
        </p:txBody>
      </p:sp>
      <p:grpSp>
        <p:nvGrpSpPr>
          <p:cNvPr id="377859" name="Group 3"/>
          <p:cNvGrpSpPr>
            <a:grpSpLocks/>
          </p:cNvGrpSpPr>
          <p:nvPr/>
        </p:nvGrpSpPr>
        <p:grpSpPr bwMode="auto">
          <a:xfrm>
            <a:off x="611188" y="1196975"/>
            <a:ext cx="8343900" cy="5026025"/>
            <a:chOff x="295" y="799"/>
            <a:chExt cx="5256" cy="3166"/>
          </a:xfrm>
        </p:grpSpPr>
        <p:pic>
          <p:nvPicPr>
            <p:cNvPr id="377860" name="Picture 4" descr="aa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95" y="799"/>
              <a:ext cx="5256" cy="3166"/>
            </a:xfrm>
            <a:prstGeom prst="rect">
              <a:avLst/>
            </a:prstGeom>
            <a:noFill/>
            <a:extLst>
              <a:ext uri="{909E8E84-426E-40DD-AFC4-6F175D3DCCD1}">
                <a14:hiddenFill xmlns:a14="http://schemas.microsoft.com/office/drawing/2010/main" xmlns="">
                  <a:solidFill>
                    <a:srgbClr val="FFFFFF"/>
                  </a:solidFill>
                </a14:hiddenFill>
              </a:ext>
            </a:extLst>
          </p:spPr>
        </p:pic>
        <p:sp>
          <p:nvSpPr>
            <p:cNvPr id="377861" name="Text Box 5"/>
            <p:cNvSpPr txBox="1">
              <a:spLocks noChangeArrowheads="1"/>
            </p:cNvSpPr>
            <p:nvPr/>
          </p:nvSpPr>
          <p:spPr bwMode="auto">
            <a:xfrm>
              <a:off x="295" y="3475"/>
              <a:ext cx="917" cy="3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lang="en-US" altLang="zh-TW" sz="1400">
                  <a:latin typeface="Arial" panose="020B0604020202020204" pitchFamily="34" charset="0"/>
                </a:rPr>
                <a:t>Recommended</a:t>
              </a:r>
            </a:p>
            <a:p>
              <a:pPr eaLnBrk="1" hangingPunct="1"/>
              <a:r>
                <a:rPr lang="en-US" altLang="zh-TW" sz="1400">
                  <a:latin typeface="Arial" panose="020B0604020202020204" pitchFamily="34" charset="0"/>
                </a:rPr>
                <a:t>Vaccine (WHO)</a:t>
              </a:r>
            </a:p>
          </p:txBody>
        </p:sp>
        <p:sp>
          <p:nvSpPr>
            <p:cNvPr id="377862" name="Line 6"/>
            <p:cNvSpPr>
              <a:spLocks noChangeShapeType="1"/>
            </p:cNvSpPr>
            <p:nvPr/>
          </p:nvSpPr>
          <p:spPr bwMode="auto">
            <a:xfrm>
              <a:off x="864" y="3648"/>
              <a:ext cx="1344" cy="0"/>
            </a:xfrm>
            <a:prstGeom prst="line">
              <a:avLst/>
            </a:prstGeom>
            <a:noFill/>
            <a:ln w="38100">
              <a:solidFill>
                <a:srgbClr val="FF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377863" name="Line 7"/>
            <p:cNvSpPr>
              <a:spLocks noChangeShapeType="1"/>
            </p:cNvSpPr>
            <p:nvPr/>
          </p:nvSpPr>
          <p:spPr bwMode="auto">
            <a:xfrm>
              <a:off x="2208" y="3648"/>
              <a:ext cx="2112" cy="0"/>
            </a:xfrm>
            <a:prstGeom prst="line">
              <a:avLst/>
            </a:prstGeom>
            <a:noFill/>
            <a:ln w="38100">
              <a:solidFill>
                <a:srgbClr val="3333CC"/>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377864" name="Line 8"/>
            <p:cNvSpPr>
              <a:spLocks noChangeShapeType="1"/>
            </p:cNvSpPr>
            <p:nvPr/>
          </p:nvSpPr>
          <p:spPr bwMode="auto">
            <a:xfrm>
              <a:off x="4320" y="3648"/>
              <a:ext cx="720" cy="0"/>
            </a:xfrm>
            <a:prstGeom prst="line">
              <a:avLst/>
            </a:prstGeom>
            <a:noFill/>
            <a:ln w="38100">
              <a:solidFill>
                <a:srgbClr val="FF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377865" name="Line 9"/>
            <p:cNvSpPr>
              <a:spLocks noChangeShapeType="1"/>
            </p:cNvSpPr>
            <p:nvPr/>
          </p:nvSpPr>
          <p:spPr bwMode="auto">
            <a:xfrm>
              <a:off x="5040" y="3648"/>
              <a:ext cx="288" cy="0"/>
            </a:xfrm>
            <a:prstGeom prst="line">
              <a:avLst/>
            </a:prstGeom>
            <a:noFill/>
            <a:ln w="38100">
              <a:solidFill>
                <a:srgbClr val="3333CC"/>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grpSp>
      <p:sp>
        <p:nvSpPr>
          <p:cNvPr id="377866" name="Text Box 10"/>
          <p:cNvSpPr txBox="1">
            <a:spLocks noChangeArrowheads="1"/>
          </p:cNvSpPr>
          <p:nvPr/>
        </p:nvSpPr>
        <p:spPr bwMode="auto">
          <a:xfrm>
            <a:off x="971550" y="6491288"/>
            <a:ext cx="2262158"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zh-TW" altLang="en-US" sz="1800" b="0" dirty="0">
                <a:solidFill>
                  <a:srgbClr val="66FF33"/>
                </a:solidFill>
                <a:latin typeface="Arial Black" panose="020B0A04020102020204" pitchFamily="34" charset="0"/>
              </a:rPr>
              <a:t>台灣疾病</a:t>
            </a:r>
            <a:r>
              <a:rPr kumimoji="0" lang="zh-TW" altLang="en-US" sz="1800" b="0" dirty="0" smtClean="0">
                <a:solidFill>
                  <a:srgbClr val="66FF33"/>
                </a:solidFill>
                <a:latin typeface="Arial Black" panose="020B0A04020102020204" pitchFamily="34" charset="0"/>
              </a:rPr>
              <a:t>管制署資料</a:t>
            </a:r>
            <a:endParaRPr kumimoji="0" lang="zh-TW" altLang="en-US" sz="1800" b="0" dirty="0">
              <a:solidFill>
                <a:srgbClr val="66FF33"/>
              </a:solidFill>
              <a:latin typeface="Arial Black" panose="020B0A04020102020204" pitchFamily="34" charset="0"/>
            </a:endParaRPr>
          </a:p>
        </p:txBody>
      </p:sp>
      <p:sp>
        <p:nvSpPr>
          <p:cNvPr id="11"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74327835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611188" y="228600"/>
            <a:ext cx="8151812" cy="608013"/>
          </a:xfrm>
        </p:spPr>
        <p:txBody>
          <a:bodyPr/>
          <a:lstStyle/>
          <a:p>
            <a:r>
              <a:rPr lang="en-US" altLang="zh-TW" sz="3200" dirty="0">
                <a:effectLst/>
              </a:rPr>
              <a:t>Influenza B in Asia-Pacific region</a:t>
            </a:r>
            <a:r>
              <a:rPr lang="en-US" altLang="zh-TW" sz="3200" dirty="0">
                <a:solidFill>
                  <a:srgbClr val="FF00FF"/>
                </a:solidFill>
                <a:effectLst/>
              </a:rPr>
              <a:t/>
            </a:r>
            <a:br>
              <a:rPr lang="en-US" altLang="zh-TW" sz="3200" dirty="0">
                <a:solidFill>
                  <a:srgbClr val="FF00FF"/>
                </a:solidFill>
                <a:effectLst/>
              </a:rPr>
            </a:br>
            <a:r>
              <a:rPr lang="en-US" altLang="zh-TW" sz="2800" dirty="0" err="1">
                <a:solidFill>
                  <a:schemeClr val="bg1"/>
                </a:solidFill>
                <a:effectLst/>
              </a:rPr>
              <a:t>FluNet</a:t>
            </a:r>
            <a:r>
              <a:rPr lang="en-US" altLang="zh-TW" sz="2800" dirty="0">
                <a:solidFill>
                  <a:schemeClr val="bg1"/>
                </a:solidFill>
                <a:effectLst/>
              </a:rPr>
              <a:t>, WHO</a:t>
            </a:r>
          </a:p>
        </p:txBody>
      </p:sp>
      <p:sp>
        <p:nvSpPr>
          <p:cNvPr id="379907" name="Rectangle 3"/>
          <p:cNvSpPr>
            <a:spLocks noGrp="1" noChangeArrowheads="1"/>
          </p:cNvSpPr>
          <p:nvPr>
            <p:ph type="body" idx="1"/>
          </p:nvPr>
        </p:nvSpPr>
        <p:spPr>
          <a:xfrm>
            <a:off x="323850" y="1125538"/>
            <a:ext cx="8496300" cy="5399087"/>
          </a:xfrm>
        </p:spPr>
        <p:txBody>
          <a:bodyPr/>
          <a:lstStyle/>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sz="2000" dirty="0">
                <a:solidFill>
                  <a:schemeClr val="bg1"/>
                </a:solidFill>
                <a:effectLst/>
              </a:rPr>
              <a:t>Year/</a:t>
            </a:r>
            <a:r>
              <a:rPr lang="en-US" altLang="zh-TW" dirty="0">
                <a:solidFill>
                  <a:srgbClr val="FF00FF"/>
                </a:solidFill>
                <a:effectLst/>
              </a:rPr>
              <a:t>		</a:t>
            </a:r>
            <a:r>
              <a:rPr lang="en-US" altLang="zh-TW" sz="2100" dirty="0">
                <a:solidFill>
                  <a:schemeClr val="bg1"/>
                </a:solidFill>
                <a:effectLst/>
              </a:rPr>
              <a:t>% Victoria lineage among influenza B isolates</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sz="2000" dirty="0">
                <a:solidFill>
                  <a:schemeClr val="bg1"/>
                </a:solidFill>
                <a:effectLst/>
              </a:rPr>
              <a:t>Vaccine</a:t>
            </a:r>
            <a:r>
              <a:rPr lang="en-US" altLang="zh-TW" dirty="0">
                <a:solidFill>
                  <a:srgbClr val="FF00FF"/>
                </a:solidFill>
                <a:effectLst/>
              </a:rPr>
              <a:t>	</a:t>
            </a:r>
            <a:r>
              <a:rPr lang="en-US" altLang="zh-TW" sz="2000" dirty="0">
                <a:solidFill>
                  <a:schemeClr val="bg1"/>
                </a:solidFill>
                <a:effectLst/>
              </a:rPr>
              <a:t>China</a:t>
            </a:r>
            <a:r>
              <a:rPr lang="en-US" altLang="zh-TW" sz="2000" dirty="0">
                <a:solidFill>
                  <a:srgbClr val="FF00FF"/>
                </a:solidFill>
                <a:effectLst/>
              </a:rPr>
              <a:t>	</a:t>
            </a:r>
            <a:r>
              <a:rPr lang="en-US" altLang="zh-TW" sz="2000" dirty="0">
                <a:solidFill>
                  <a:schemeClr val="bg1"/>
                </a:solidFill>
                <a:effectLst/>
              </a:rPr>
              <a:t>Japan</a:t>
            </a:r>
            <a:r>
              <a:rPr lang="en-US" altLang="zh-TW" sz="2000" dirty="0">
                <a:solidFill>
                  <a:srgbClr val="FF00FF"/>
                </a:solidFill>
                <a:effectLst/>
              </a:rPr>
              <a:t>	</a:t>
            </a:r>
            <a:r>
              <a:rPr lang="en-US" altLang="zh-TW" sz="2000" dirty="0">
                <a:solidFill>
                  <a:schemeClr val="bg1"/>
                </a:solidFill>
                <a:effectLst/>
              </a:rPr>
              <a:t>Malaysia</a:t>
            </a:r>
            <a:r>
              <a:rPr lang="en-US" altLang="zh-TW" sz="2000" dirty="0">
                <a:solidFill>
                  <a:srgbClr val="FF00FF"/>
                </a:solidFill>
                <a:effectLst/>
              </a:rPr>
              <a:t>	</a:t>
            </a:r>
            <a:r>
              <a:rPr lang="en-US" altLang="zh-TW" sz="2000" dirty="0" err="1">
                <a:solidFill>
                  <a:schemeClr val="bg1"/>
                </a:solidFill>
                <a:effectLst/>
              </a:rPr>
              <a:t>Phillipines</a:t>
            </a:r>
            <a:r>
              <a:rPr lang="en-US" altLang="zh-TW" sz="2000" dirty="0">
                <a:solidFill>
                  <a:srgbClr val="FF00FF"/>
                </a:solidFill>
                <a:effectLst/>
              </a:rPr>
              <a:t>	</a:t>
            </a:r>
            <a:r>
              <a:rPr lang="en-US" altLang="zh-TW" sz="2000" dirty="0">
                <a:solidFill>
                  <a:schemeClr val="bg1"/>
                </a:solidFill>
                <a:effectLst/>
              </a:rPr>
              <a:t>Singapore</a:t>
            </a:r>
            <a:r>
              <a:rPr lang="en-US" altLang="zh-TW" sz="2000" dirty="0">
                <a:solidFill>
                  <a:srgbClr val="FF00FF"/>
                </a:solidFill>
                <a:effectLst/>
              </a:rPr>
              <a:t>	</a:t>
            </a:r>
            <a:r>
              <a:rPr lang="en-US" altLang="zh-TW" sz="2000" dirty="0">
                <a:solidFill>
                  <a:schemeClr val="bg1"/>
                </a:solidFill>
                <a:effectLst/>
              </a:rPr>
              <a:t>Thailand</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chemeClr val="bg1"/>
                </a:solidFill>
                <a:effectLst/>
              </a:rPr>
              <a:t>2007-08</a:t>
            </a:r>
            <a:r>
              <a:rPr lang="en-US" altLang="zh-TW" dirty="0">
                <a:solidFill>
                  <a:srgbClr val="FF00FF"/>
                </a:solidFill>
                <a:effectLst/>
              </a:rPr>
              <a:t>	</a:t>
            </a:r>
            <a:r>
              <a:rPr lang="en-US" altLang="zh-TW" dirty="0">
                <a:solidFill>
                  <a:schemeClr val="bg1"/>
                </a:solidFill>
                <a:effectLst/>
              </a:rPr>
              <a:t>8%</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27%</a:t>
            </a:r>
            <a:r>
              <a:rPr lang="en-US" altLang="zh-TW" dirty="0">
                <a:solidFill>
                  <a:srgbClr val="FF00FF"/>
                </a:solidFill>
                <a:effectLst/>
              </a:rPr>
              <a:t>	</a:t>
            </a:r>
            <a:r>
              <a:rPr lang="en-US" altLang="zh-TW" dirty="0">
                <a:solidFill>
                  <a:schemeClr val="bg1"/>
                </a:solidFill>
                <a:effectLst/>
              </a:rPr>
              <a:t>18%</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rgbClr val="FF00FF"/>
                </a:solidFill>
                <a:effectLst/>
              </a:rPr>
              <a:t>	</a:t>
            </a:r>
            <a:r>
              <a:rPr lang="en-US" altLang="zh-TW" sz="2000" dirty="0">
                <a:solidFill>
                  <a:schemeClr val="bg1"/>
                </a:solidFill>
                <a:effectLst/>
              </a:rPr>
              <a:t>Victoria</a:t>
            </a:r>
            <a:r>
              <a:rPr lang="en-US" altLang="zh-TW" dirty="0">
                <a:solidFill>
                  <a:srgbClr val="FF00FF"/>
                </a:solidFill>
                <a:effectLst/>
              </a:rPr>
              <a:t>	</a:t>
            </a:r>
            <a:r>
              <a:rPr lang="en-US" altLang="zh-TW" b="1" dirty="0">
                <a:effectLst/>
              </a:rPr>
              <a:t>X</a:t>
            </a:r>
            <a:r>
              <a:rPr lang="en-US" altLang="zh-TW" dirty="0">
                <a:solidFill>
                  <a:srgbClr val="FF00FF"/>
                </a:solidFill>
                <a:effectLst/>
              </a:rPr>
              <a:t>		</a:t>
            </a:r>
            <a:r>
              <a:rPr lang="en-US" altLang="zh-TW" b="1" dirty="0" err="1">
                <a:effectLst/>
              </a:rPr>
              <a:t>X</a:t>
            </a:r>
            <a:r>
              <a:rPr lang="en-US" altLang="zh-TW" dirty="0">
                <a:solidFill>
                  <a:schemeClr val="bg1"/>
                </a:solidFill>
                <a:effectLst/>
              </a:rPr>
              <a:t> </a:t>
            </a:r>
            <a:r>
              <a:rPr lang="en-US" altLang="zh-TW" dirty="0">
                <a:solidFill>
                  <a:srgbClr val="FF00FF"/>
                </a:solidFill>
                <a:effectLst/>
              </a:rPr>
              <a:t>	</a:t>
            </a:r>
            <a:r>
              <a:rPr lang="en-US" altLang="zh-TW" b="1" dirty="0" err="1">
                <a:effectLst/>
              </a:rPr>
              <a:t>X</a:t>
            </a:r>
            <a:endParaRPr lang="en-US" altLang="zh-TW" b="1" dirty="0">
              <a:effectLst/>
            </a:endParaRP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chemeClr val="bg1"/>
                </a:solidFill>
                <a:effectLst/>
              </a:rPr>
              <a:t>2008-09</a:t>
            </a:r>
            <a:r>
              <a:rPr lang="en-US" altLang="zh-TW" dirty="0">
                <a:solidFill>
                  <a:srgbClr val="FF00FF"/>
                </a:solidFill>
                <a:effectLst/>
              </a:rPr>
              <a:t>	</a:t>
            </a:r>
            <a:r>
              <a:rPr lang="en-US" altLang="zh-TW" dirty="0">
                <a:solidFill>
                  <a:schemeClr val="bg1"/>
                </a:solidFill>
                <a:effectLst/>
              </a:rPr>
              <a:t>81%</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83%</a:t>
            </a:r>
            <a:r>
              <a:rPr lang="en-US" altLang="zh-TW" dirty="0">
                <a:solidFill>
                  <a:srgbClr val="FF00FF"/>
                </a:solidFill>
                <a:effectLst/>
              </a:rPr>
              <a:t>	</a:t>
            </a:r>
            <a:r>
              <a:rPr lang="en-US" altLang="zh-TW" dirty="0">
                <a:solidFill>
                  <a:schemeClr val="bg1"/>
                </a:solidFill>
                <a:effectLst/>
              </a:rPr>
              <a:t>25%</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rgbClr val="FF00FF"/>
                </a:solidFill>
                <a:effectLst/>
              </a:rPr>
              <a:t>	</a:t>
            </a:r>
            <a:r>
              <a:rPr lang="en-US" altLang="zh-TW" sz="2000" dirty="0">
                <a:solidFill>
                  <a:schemeClr val="bg1"/>
                </a:solidFill>
                <a:effectLst/>
              </a:rPr>
              <a:t>Yamagata</a:t>
            </a:r>
            <a:r>
              <a:rPr lang="en-US" altLang="zh-TW" dirty="0">
                <a:solidFill>
                  <a:srgbClr val="FF00FF"/>
                </a:solidFill>
                <a:effectLst/>
              </a:rPr>
              <a:t>	</a:t>
            </a:r>
            <a:r>
              <a:rPr lang="en-US" altLang="zh-TW" b="1" dirty="0">
                <a:effectLst/>
              </a:rPr>
              <a:t>X</a:t>
            </a:r>
            <a:r>
              <a:rPr lang="en-US" altLang="zh-TW" dirty="0">
                <a:solidFill>
                  <a:srgbClr val="FF00FF"/>
                </a:solidFill>
                <a:effectLst/>
              </a:rPr>
              <a:t>		</a:t>
            </a:r>
            <a:r>
              <a:rPr lang="en-US" altLang="zh-TW" b="1" dirty="0" err="1">
                <a:effectLst/>
              </a:rPr>
              <a:t>X</a:t>
            </a:r>
            <a:r>
              <a:rPr lang="en-US" altLang="zh-TW" dirty="0">
                <a:solidFill>
                  <a:srgbClr val="FF00FF"/>
                </a:solidFill>
                <a:effectLst/>
              </a:rPr>
              <a:t>	</a:t>
            </a:r>
            <a:r>
              <a:rPr lang="en-US" altLang="zh-TW" b="1" dirty="0">
                <a:effectLst/>
              </a:rPr>
              <a:t>O</a:t>
            </a:r>
            <a:r>
              <a:rPr lang="en-US" altLang="zh-TW" dirty="0">
                <a:solidFill>
                  <a:srgbClr val="FF00FF"/>
                </a:solidFill>
                <a:effectLst/>
              </a:rPr>
              <a:t>	</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chemeClr val="bg1"/>
                </a:solidFill>
                <a:effectLst/>
              </a:rPr>
              <a:t>2009-10</a:t>
            </a:r>
            <a:r>
              <a:rPr lang="en-US" altLang="zh-TW" dirty="0">
                <a:solidFill>
                  <a:srgbClr val="FF00FF"/>
                </a:solidFill>
                <a:effectLst/>
              </a:rPr>
              <a:t>	</a:t>
            </a:r>
            <a:r>
              <a:rPr lang="en-US" altLang="zh-TW" dirty="0">
                <a:solidFill>
                  <a:schemeClr val="bg1"/>
                </a:solidFill>
                <a:effectLst/>
              </a:rPr>
              <a:t>72%</a:t>
            </a:r>
            <a:r>
              <a:rPr lang="en-US" altLang="zh-TW" dirty="0">
                <a:solidFill>
                  <a:srgbClr val="FF00FF"/>
                </a:solidFill>
                <a:effectLst/>
              </a:rPr>
              <a:t>	</a:t>
            </a:r>
            <a:r>
              <a:rPr lang="en-US" altLang="zh-TW" dirty="0">
                <a:solidFill>
                  <a:schemeClr val="bg1"/>
                </a:solidFill>
                <a:effectLst/>
              </a:rPr>
              <a:t> 93%</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 4% </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rgbClr val="FF00FF"/>
                </a:solidFill>
                <a:effectLst/>
              </a:rPr>
              <a:t>	</a:t>
            </a:r>
            <a:r>
              <a:rPr lang="en-US" altLang="zh-TW" sz="2000" dirty="0">
                <a:solidFill>
                  <a:schemeClr val="bg1"/>
                </a:solidFill>
                <a:effectLst/>
              </a:rPr>
              <a:t>Yamagata</a:t>
            </a:r>
            <a:r>
              <a:rPr lang="en-US" altLang="zh-TW" dirty="0">
                <a:solidFill>
                  <a:srgbClr val="FF00FF"/>
                </a:solidFill>
                <a:effectLst/>
              </a:rPr>
              <a:t>	</a:t>
            </a:r>
            <a:r>
              <a:rPr lang="en-US" altLang="zh-TW" b="1" dirty="0">
                <a:effectLst/>
              </a:rPr>
              <a:t>X</a:t>
            </a:r>
            <a:r>
              <a:rPr lang="en-US" altLang="zh-TW" dirty="0">
                <a:solidFill>
                  <a:srgbClr val="FF00FF"/>
                </a:solidFill>
                <a:effectLst/>
              </a:rPr>
              <a:t>	</a:t>
            </a:r>
            <a:r>
              <a:rPr lang="en-US" altLang="zh-TW" b="1" dirty="0" err="1">
                <a:effectLst/>
              </a:rPr>
              <a:t>X</a:t>
            </a:r>
            <a:r>
              <a:rPr lang="en-US" altLang="zh-TW" dirty="0">
                <a:solidFill>
                  <a:srgbClr val="FF00FF"/>
                </a:solidFill>
                <a:effectLst/>
              </a:rPr>
              <a:t>		</a:t>
            </a:r>
            <a:r>
              <a:rPr lang="en-US" altLang="zh-TW" b="1" dirty="0">
                <a:effectLst/>
              </a:rPr>
              <a:t>O</a:t>
            </a:r>
            <a:r>
              <a:rPr lang="en-US" altLang="zh-TW" dirty="0">
                <a:solidFill>
                  <a:srgbClr val="FF00FF"/>
                </a:solidFill>
                <a:effectLst/>
              </a:rPr>
              <a:t>	</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chemeClr val="bg1"/>
                </a:solidFill>
                <a:effectLst/>
              </a:rPr>
              <a:t>2010-11</a:t>
            </a:r>
            <a:r>
              <a:rPr lang="en-US" altLang="zh-TW" dirty="0">
                <a:solidFill>
                  <a:srgbClr val="FF00FF"/>
                </a:solidFill>
                <a:effectLst/>
              </a:rPr>
              <a:t>	</a:t>
            </a:r>
            <a:r>
              <a:rPr lang="en-US" altLang="zh-TW" dirty="0">
                <a:solidFill>
                  <a:schemeClr val="bg1"/>
                </a:solidFill>
                <a:effectLst/>
              </a:rPr>
              <a:t>56%</a:t>
            </a:r>
            <a:r>
              <a:rPr lang="en-US" altLang="zh-TW" dirty="0">
                <a:solidFill>
                  <a:srgbClr val="FF00FF"/>
                </a:solidFill>
                <a:effectLst/>
              </a:rPr>
              <a:t>	</a:t>
            </a:r>
            <a:r>
              <a:rPr lang="en-US" altLang="zh-TW" dirty="0">
                <a:solidFill>
                  <a:schemeClr val="bg1"/>
                </a:solidFill>
                <a:effectLst/>
              </a:rPr>
              <a:t> 98%</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 5% </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rgbClr val="FF00FF"/>
                </a:solidFill>
                <a:effectLst/>
              </a:rPr>
              <a:t>	</a:t>
            </a:r>
            <a:r>
              <a:rPr lang="en-US" altLang="zh-TW" sz="2000" dirty="0">
                <a:solidFill>
                  <a:schemeClr val="bg1"/>
                </a:solidFill>
                <a:effectLst/>
              </a:rPr>
              <a:t>Yamagata</a:t>
            </a:r>
            <a:r>
              <a:rPr lang="en-US" altLang="zh-TW" dirty="0">
                <a:solidFill>
                  <a:srgbClr val="FF00FF"/>
                </a:solidFill>
                <a:effectLst/>
              </a:rPr>
              <a:t>	</a:t>
            </a:r>
            <a:r>
              <a:rPr lang="en-US" altLang="zh-TW" b="1" dirty="0">
                <a:effectLst/>
              </a:rPr>
              <a:t>OX</a:t>
            </a:r>
            <a:r>
              <a:rPr lang="en-US" altLang="zh-TW" dirty="0">
                <a:solidFill>
                  <a:srgbClr val="FF00FF"/>
                </a:solidFill>
                <a:effectLst/>
              </a:rPr>
              <a:t>	</a:t>
            </a:r>
            <a:r>
              <a:rPr lang="en-US" altLang="zh-TW" b="1" dirty="0">
                <a:effectLst/>
              </a:rPr>
              <a:t>X</a:t>
            </a:r>
            <a:r>
              <a:rPr lang="en-US" altLang="zh-TW" dirty="0">
                <a:solidFill>
                  <a:srgbClr val="FF00FF"/>
                </a:solidFill>
                <a:effectLst/>
              </a:rPr>
              <a:t>		</a:t>
            </a:r>
            <a:r>
              <a:rPr lang="en-US" altLang="zh-TW" b="1" dirty="0">
                <a:effectLst/>
              </a:rPr>
              <a:t>O</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chemeClr val="bg1"/>
                </a:solidFill>
                <a:effectLst/>
              </a:rPr>
              <a:t>2011-12</a:t>
            </a:r>
            <a:r>
              <a:rPr lang="en-US" altLang="zh-TW" dirty="0">
                <a:solidFill>
                  <a:srgbClr val="FF00FF"/>
                </a:solidFill>
                <a:effectLst/>
              </a:rPr>
              <a:t>	</a:t>
            </a:r>
            <a:r>
              <a:rPr lang="en-US" altLang="zh-TW" dirty="0">
                <a:solidFill>
                  <a:schemeClr val="bg1"/>
                </a:solidFill>
                <a:effectLst/>
              </a:rPr>
              <a:t>69%</a:t>
            </a:r>
            <a:r>
              <a:rPr lang="en-US" altLang="zh-TW" dirty="0">
                <a:solidFill>
                  <a:srgbClr val="FF00FF"/>
                </a:solidFill>
                <a:effectLst/>
              </a:rPr>
              <a:t>	</a:t>
            </a:r>
            <a:r>
              <a:rPr lang="en-US" altLang="zh-TW" dirty="0">
                <a:solidFill>
                  <a:schemeClr val="bg1"/>
                </a:solidFill>
                <a:effectLst/>
              </a:rPr>
              <a:t> 67%</a:t>
            </a:r>
            <a:r>
              <a:rPr lang="en-US" altLang="zh-TW" dirty="0">
                <a:solidFill>
                  <a:srgbClr val="FF00FF"/>
                </a:solidFill>
                <a:effectLst/>
              </a:rPr>
              <a:t>	</a:t>
            </a:r>
            <a:r>
              <a:rPr lang="en-US" altLang="zh-TW" dirty="0">
                <a:solidFill>
                  <a:schemeClr val="bg1"/>
                </a:solidFill>
                <a:effectLst/>
              </a:rPr>
              <a:t>-</a:t>
            </a:r>
            <a:r>
              <a:rPr lang="en-US" altLang="zh-TW" dirty="0">
                <a:solidFill>
                  <a:srgbClr val="FF00FF"/>
                </a:solidFill>
                <a:effectLst/>
              </a:rPr>
              <a:t>	</a:t>
            </a:r>
            <a:r>
              <a:rPr lang="en-US" altLang="zh-TW" dirty="0">
                <a:solidFill>
                  <a:schemeClr val="bg1"/>
                </a:solidFill>
                <a:effectLst/>
              </a:rPr>
              <a:t> 28% </a:t>
            </a:r>
            <a:r>
              <a:rPr lang="en-US" altLang="zh-TW" dirty="0">
                <a:solidFill>
                  <a:srgbClr val="FF00FF"/>
                </a:solidFill>
                <a:effectLst/>
              </a:rPr>
              <a:t>	</a:t>
            </a:r>
            <a:r>
              <a:rPr lang="en-US" altLang="zh-TW" dirty="0">
                <a:solidFill>
                  <a:schemeClr val="bg1"/>
                </a:solidFill>
                <a:effectLst/>
              </a:rPr>
              <a:t>50%</a:t>
            </a:r>
            <a:r>
              <a:rPr lang="en-US" altLang="zh-TW" dirty="0">
                <a:solidFill>
                  <a:srgbClr val="FF00FF"/>
                </a:solidFill>
                <a:effectLst/>
              </a:rPr>
              <a:t>	</a:t>
            </a:r>
            <a:r>
              <a:rPr lang="en-US" altLang="zh-TW" dirty="0">
                <a:solidFill>
                  <a:schemeClr val="bg1"/>
                </a:solidFill>
                <a:effectLst/>
              </a:rPr>
              <a:t>92%</a:t>
            </a:r>
          </a:p>
          <a:p>
            <a:pPr defTabSz="887413">
              <a:lnSpc>
                <a:spcPct val="110000"/>
              </a:lnSpc>
              <a:spcBef>
                <a:spcPct val="5000"/>
              </a:spcBef>
              <a:buFont typeface="Monotype Sorts" pitchFamily="2" charset="2"/>
              <a:buNone/>
              <a:tabLst>
                <a:tab pos="2147888" algn="ctr"/>
                <a:tab pos="3144838" algn="ctr"/>
                <a:tab pos="4129088" algn="ctr"/>
                <a:tab pos="5375275" algn="ctr"/>
                <a:tab pos="6635750" algn="ctr"/>
                <a:tab pos="7716838" algn="ctr"/>
              </a:tabLst>
            </a:pPr>
            <a:r>
              <a:rPr lang="en-US" altLang="zh-TW" dirty="0">
                <a:solidFill>
                  <a:srgbClr val="FF00FF"/>
                </a:solidFill>
                <a:effectLst/>
              </a:rPr>
              <a:t>	</a:t>
            </a:r>
            <a:r>
              <a:rPr lang="en-US" altLang="zh-TW" sz="2000" dirty="0">
                <a:solidFill>
                  <a:schemeClr val="bg1"/>
                </a:solidFill>
                <a:effectLst/>
              </a:rPr>
              <a:t>Victoria</a:t>
            </a:r>
            <a:r>
              <a:rPr lang="en-US" altLang="zh-TW" dirty="0">
                <a:solidFill>
                  <a:srgbClr val="FF00FF"/>
                </a:solidFill>
                <a:effectLst/>
              </a:rPr>
              <a:t>	</a:t>
            </a:r>
            <a:r>
              <a:rPr lang="en-US" altLang="zh-TW" b="1" dirty="0">
                <a:effectLst/>
              </a:rPr>
              <a:t>OX</a:t>
            </a:r>
            <a:r>
              <a:rPr lang="en-US" altLang="zh-TW" b="1" dirty="0">
                <a:solidFill>
                  <a:srgbClr val="FF00FF"/>
                </a:solidFill>
                <a:effectLst/>
              </a:rPr>
              <a:t>	</a:t>
            </a:r>
            <a:r>
              <a:rPr lang="en-US" altLang="zh-TW" b="1" dirty="0" err="1">
                <a:effectLst/>
              </a:rPr>
              <a:t>OX</a:t>
            </a:r>
            <a:r>
              <a:rPr lang="en-US" altLang="zh-TW" b="1" dirty="0">
                <a:solidFill>
                  <a:srgbClr val="FF00FF"/>
                </a:solidFill>
                <a:effectLst/>
              </a:rPr>
              <a:t>		</a:t>
            </a:r>
            <a:r>
              <a:rPr lang="en-US" altLang="zh-TW" b="1" dirty="0">
                <a:effectLst/>
              </a:rPr>
              <a:t>X</a:t>
            </a:r>
            <a:r>
              <a:rPr lang="en-US" altLang="zh-TW" b="1" dirty="0">
                <a:solidFill>
                  <a:srgbClr val="FF00FF"/>
                </a:solidFill>
                <a:effectLst/>
              </a:rPr>
              <a:t>	</a:t>
            </a:r>
            <a:r>
              <a:rPr lang="en-US" altLang="zh-TW" b="1" dirty="0">
                <a:effectLst/>
              </a:rPr>
              <a:t>OX</a:t>
            </a:r>
            <a:r>
              <a:rPr lang="en-US" altLang="zh-TW" b="1" dirty="0">
                <a:solidFill>
                  <a:srgbClr val="FF00FF"/>
                </a:solidFill>
                <a:effectLst/>
              </a:rPr>
              <a:t>	</a:t>
            </a:r>
            <a:r>
              <a:rPr lang="en-US" altLang="zh-TW" b="1" dirty="0">
                <a:effectLst/>
              </a:rPr>
              <a:t>O</a:t>
            </a:r>
          </a:p>
        </p:txBody>
      </p:sp>
      <p:sp>
        <p:nvSpPr>
          <p:cNvPr id="379908" name="Text Box 4"/>
          <p:cNvSpPr txBox="1">
            <a:spLocks noChangeArrowheads="1"/>
          </p:cNvSpPr>
          <p:nvPr/>
        </p:nvSpPr>
        <p:spPr bwMode="auto">
          <a:xfrm>
            <a:off x="971550" y="6284168"/>
            <a:ext cx="4649030"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dirty="0">
                <a:solidFill>
                  <a:srgbClr val="FFFF00"/>
                </a:solidFill>
                <a:latin typeface="Arial" panose="020B0604020202020204" pitchFamily="34" charset="0"/>
              </a:rPr>
              <a:t>O: match; X: mismatch</a:t>
            </a:r>
          </a:p>
        </p:txBody>
      </p:sp>
      <p:sp>
        <p:nvSpPr>
          <p:cNvPr id="379909" name="Line 5"/>
          <p:cNvSpPr>
            <a:spLocks noChangeShapeType="1"/>
          </p:cNvSpPr>
          <p:nvPr/>
        </p:nvSpPr>
        <p:spPr bwMode="auto">
          <a:xfrm>
            <a:off x="323850" y="1052513"/>
            <a:ext cx="8496300" cy="0"/>
          </a:xfrm>
          <a:prstGeom prst="line">
            <a:avLst/>
          </a:prstGeom>
          <a:noFill/>
          <a:ln w="28575">
            <a:solidFill>
              <a:srgbClr val="66FF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379910" name="Line 6"/>
          <p:cNvSpPr>
            <a:spLocks noChangeShapeType="1"/>
          </p:cNvSpPr>
          <p:nvPr/>
        </p:nvSpPr>
        <p:spPr bwMode="auto">
          <a:xfrm>
            <a:off x="1979613" y="1557338"/>
            <a:ext cx="6840537" cy="0"/>
          </a:xfrm>
          <a:prstGeom prst="line">
            <a:avLst/>
          </a:prstGeom>
          <a:noFill/>
          <a:ln w="28575">
            <a:solidFill>
              <a:srgbClr val="66FF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379911" name="Line 7"/>
          <p:cNvSpPr>
            <a:spLocks noChangeShapeType="1"/>
          </p:cNvSpPr>
          <p:nvPr/>
        </p:nvSpPr>
        <p:spPr bwMode="auto">
          <a:xfrm>
            <a:off x="395288" y="1989138"/>
            <a:ext cx="8496300" cy="0"/>
          </a:xfrm>
          <a:prstGeom prst="line">
            <a:avLst/>
          </a:prstGeom>
          <a:noFill/>
          <a:ln w="28575">
            <a:solidFill>
              <a:srgbClr val="66FF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379912" name="Line 8"/>
          <p:cNvSpPr>
            <a:spLocks noChangeShapeType="1"/>
          </p:cNvSpPr>
          <p:nvPr/>
        </p:nvSpPr>
        <p:spPr bwMode="auto">
          <a:xfrm>
            <a:off x="323850" y="6308725"/>
            <a:ext cx="8496300" cy="0"/>
          </a:xfrm>
          <a:prstGeom prst="line">
            <a:avLst/>
          </a:prstGeom>
          <a:noFill/>
          <a:ln w="28575">
            <a:solidFill>
              <a:srgbClr val="66FF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9"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9852136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2" name="Rectangle 4"/>
          <p:cNvSpPr>
            <a:spLocks noChangeArrowheads="1"/>
          </p:cNvSpPr>
          <p:nvPr/>
        </p:nvSpPr>
        <p:spPr bwMode="auto">
          <a:xfrm>
            <a:off x="971550" y="6491288"/>
            <a:ext cx="4439036"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fr-FR" altLang="zh-TW" sz="1600" b="0" dirty="0">
                <a:solidFill>
                  <a:srgbClr val="66FF33"/>
                </a:solidFill>
                <a:latin typeface="Times New Roman" panose="02020603050405020304" pitchFamily="18" charset="0"/>
                <a:ea typeface="標楷體" panose="03000509000000000000" pitchFamily="65" charset="-120"/>
              </a:rPr>
              <a:t>Greenberg DP. Pediatr Infect Dis J 2014;33(6):630.</a:t>
            </a:r>
            <a:endParaRPr kumimoji="0" lang="en-US" altLang="zh-TW" sz="1600" b="0" dirty="0">
              <a:solidFill>
                <a:srgbClr val="66FF33"/>
              </a:solidFill>
              <a:latin typeface="Times New Roman" panose="02020603050405020304" pitchFamily="18" charset="0"/>
              <a:ea typeface="標楷體" panose="03000509000000000000" pitchFamily="65" charset="-120"/>
            </a:endParaRPr>
          </a:p>
        </p:txBody>
      </p:sp>
      <p:graphicFrame>
        <p:nvGraphicFramePr>
          <p:cNvPr id="6" name="圖表 5"/>
          <p:cNvGraphicFramePr/>
          <p:nvPr>
            <p:extLst>
              <p:ext uri="{D42A27DB-BD31-4B8C-83A1-F6EECF244321}">
                <p14:modId xmlns:p14="http://schemas.microsoft.com/office/powerpoint/2010/main" xmlns="" val="379886158"/>
              </p:ext>
            </p:extLst>
          </p:nvPr>
        </p:nvGraphicFramePr>
        <p:xfrm>
          <a:off x="323528" y="1556792"/>
          <a:ext cx="8280920" cy="4934496"/>
        </p:xfrm>
        <a:graphic>
          <a:graphicData uri="http://schemas.openxmlformats.org/drawingml/2006/chart">
            <c:chart xmlns:c="http://schemas.openxmlformats.org/drawingml/2006/chart" xmlns:r="http://schemas.openxmlformats.org/officeDocument/2006/relationships" r:id="rId4"/>
          </a:graphicData>
        </a:graphic>
      </p:graphicFrame>
      <p:sp>
        <p:nvSpPr>
          <p:cNvPr id="7" name="Rectangle 2"/>
          <p:cNvSpPr>
            <a:spLocks noGrp="1" noChangeArrowheads="1"/>
          </p:cNvSpPr>
          <p:nvPr>
            <p:ph type="title"/>
          </p:nvPr>
        </p:nvSpPr>
        <p:spPr>
          <a:xfrm>
            <a:off x="611188" y="260350"/>
            <a:ext cx="8229600" cy="838200"/>
          </a:xfrm>
          <a:noFill/>
          <a:ln/>
        </p:spPr>
        <p:txBody>
          <a:bodyPr/>
          <a:lstStyle/>
          <a:p>
            <a:r>
              <a:rPr lang="zh-TW" altLang="en-US" sz="3600" dirty="0" smtClean="0">
                <a:effectLst/>
              </a:rPr>
              <a:t>兒童對四價流</a:t>
            </a:r>
            <a:r>
              <a:rPr lang="zh-TW" altLang="en-US" sz="3600" dirty="0">
                <a:effectLst/>
              </a:rPr>
              <a:t>感</a:t>
            </a:r>
            <a:r>
              <a:rPr lang="zh-TW" altLang="en-US" sz="3600" dirty="0" smtClean="0">
                <a:effectLst/>
              </a:rPr>
              <a:t>疫苗的抗體反應</a:t>
            </a:r>
            <a:r>
              <a:rPr lang="en-US" altLang="zh-TW" sz="3600" dirty="0">
                <a:solidFill>
                  <a:srgbClr val="FF00FF"/>
                </a:solidFill>
                <a:effectLst/>
              </a:rPr>
              <a:t/>
            </a:r>
            <a:br>
              <a:rPr lang="en-US" altLang="zh-TW" sz="3600" dirty="0">
                <a:solidFill>
                  <a:srgbClr val="FF00FF"/>
                </a:solidFill>
                <a:effectLst/>
              </a:rPr>
            </a:br>
            <a:r>
              <a:rPr lang="en-US" altLang="zh-TW" sz="3200" dirty="0">
                <a:solidFill>
                  <a:schemeClr val="bg1"/>
                </a:solidFill>
                <a:effectLst/>
              </a:rPr>
              <a:t>6</a:t>
            </a:r>
            <a:r>
              <a:rPr lang="zh-TW" altLang="en-US" sz="3200" dirty="0">
                <a:solidFill>
                  <a:schemeClr val="bg1"/>
                </a:solidFill>
                <a:effectLst/>
              </a:rPr>
              <a:t>月</a:t>
            </a:r>
            <a:r>
              <a:rPr lang="en-US" altLang="zh-TW" sz="3200" dirty="0">
                <a:solidFill>
                  <a:schemeClr val="bg1"/>
                </a:solidFill>
                <a:effectLst/>
              </a:rPr>
              <a:t>-8</a:t>
            </a:r>
            <a:r>
              <a:rPr lang="zh-TW" altLang="en-US" sz="3200" dirty="0">
                <a:solidFill>
                  <a:schemeClr val="bg1"/>
                </a:solidFill>
                <a:effectLst/>
              </a:rPr>
              <a:t>歲，</a:t>
            </a:r>
            <a:r>
              <a:rPr lang="en-US" altLang="zh-TW" sz="3200" dirty="0">
                <a:solidFill>
                  <a:schemeClr val="bg1"/>
                </a:solidFill>
                <a:effectLst/>
              </a:rPr>
              <a:t>Sanofi Pasteur</a:t>
            </a:r>
            <a:r>
              <a:rPr lang="zh-TW" altLang="en-US" sz="3200" dirty="0">
                <a:solidFill>
                  <a:schemeClr val="bg1"/>
                </a:solidFill>
                <a:effectLst/>
              </a:rPr>
              <a:t>，美國</a:t>
            </a:r>
            <a:r>
              <a:rPr lang="zh-TW" altLang="en-US" sz="3200" dirty="0" smtClean="0">
                <a:solidFill>
                  <a:schemeClr val="bg1"/>
                </a:solidFill>
                <a:effectLst/>
              </a:rPr>
              <a:t>，</a:t>
            </a:r>
            <a:r>
              <a:rPr lang="en-US" altLang="zh-TW" sz="3200" dirty="0" smtClean="0">
                <a:solidFill>
                  <a:schemeClr val="bg1"/>
                </a:solidFill>
                <a:effectLst/>
              </a:rPr>
              <a:t>2014</a:t>
            </a:r>
            <a:endParaRPr lang="en-US" altLang="zh-TW" sz="2800" dirty="0">
              <a:solidFill>
                <a:schemeClr val="bg1"/>
              </a:solidFill>
              <a:effectLst/>
            </a:endParaRPr>
          </a:p>
        </p:txBody>
      </p:sp>
      <p:sp>
        <p:nvSpPr>
          <p:cNvPr id="3" name="文字方塊 2"/>
          <p:cNvSpPr txBox="1"/>
          <p:nvPr/>
        </p:nvSpPr>
        <p:spPr>
          <a:xfrm>
            <a:off x="323528" y="1196752"/>
            <a:ext cx="2698175" cy="461665"/>
          </a:xfrm>
          <a:prstGeom prst="rect">
            <a:avLst/>
          </a:prstGeom>
          <a:noFill/>
        </p:spPr>
        <p:txBody>
          <a:bodyPr wrap="none" rtlCol="0">
            <a:spAutoFit/>
          </a:bodyPr>
          <a:lstStyle/>
          <a:p>
            <a:r>
              <a:rPr lang="en-US" altLang="zh-TW" sz="2400" dirty="0" smtClean="0">
                <a:solidFill>
                  <a:srgbClr val="FFFF00"/>
                </a:solidFill>
                <a:latin typeface="Arial" panose="020B0604020202020204" pitchFamily="34" charset="0"/>
              </a:rPr>
              <a:t>% </a:t>
            </a:r>
            <a:r>
              <a:rPr lang="en-US" altLang="zh-TW" sz="2400" dirty="0" err="1" smtClean="0">
                <a:solidFill>
                  <a:srgbClr val="FFFF00"/>
                </a:solidFill>
                <a:latin typeface="Arial" panose="020B0604020202020204" pitchFamily="34" charset="0"/>
              </a:rPr>
              <a:t>seroprotection</a:t>
            </a:r>
            <a:endParaRPr lang="zh-TW" altLang="en-US" sz="2400" dirty="0">
              <a:solidFill>
                <a:srgbClr val="FFFF00"/>
              </a:solidFill>
              <a:latin typeface="Arial" panose="020B0604020202020204" pitchFamily="34" charset="0"/>
            </a:endParaRPr>
          </a:p>
        </p:txBody>
      </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401923974"/>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1474" name="Picture 2" descr="imagesflumist"/>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561263" y="188913"/>
            <a:ext cx="1582737" cy="1317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61475" name="Rectangle 3"/>
          <p:cNvSpPr>
            <a:spLocks noGrp="1" noChangeArrowheads="1"/>
          </p:cNvSpPr>
          <p:nvPr>
            <p:ph type="title"/>
          </p:nvPr>
        </p:nvSpPr>
        <p:spPr/>
        <p:txBody>
          <a:bodyPr/>
          <a:lstStyle/>
          <a:p>
            <a:r>
              <a:rPr lang="en-US" altLang="zh-TW" sz="3600" dirty="0" err="1" smtClean="0">
                <a:effectLst/>
              </a:rPr>
              <a:t>FluMist</a:t>
            </a:r>
            <a:r>
              <a:rPr lang="en-US" altLang="zh-TW" sz="3600" dirty="0" smtClean="0">
                <a:effectLst/>
              </a:rPr>
              <a:t> </a:t>
            </a:r>
            <a:r>
              <a:rPr lang="en-US" altLang="zh-TW" sz="3600" dirty="0" err="1" smtClean="0">
                <a:effectLst/>
              </a:rPr>
              <a:t>Quadrivalent</a:t>
            </a:r>
            <a:r>
              <a:rPr lang="en-US" altLang="zh-TW" sz="3600" dirty="0">
                <a:solidFill>
                  <a:srgbClr val="FF00FF"/>
                </a:solidFill>
                <a:effectLst/>
              </a:rPr>
              <a:t/>
            </a:r>
            <a:br>
              <a:rPr lang="en-US" altLang="zh-TW" sz="3600" dirty="0">
                <a:solidFill>
                  <a:srgbClr val="FF00FF"/>
                </a:solidFill>
                <a:effectLst/>
              </a:rPr>
            </a:br>
            <a:r>
              <a:rPr lang="en-US" altLang="zh-TW" sz="3200" dirty="0" err="1">
                <a:solidFill>
                  <a:schemeClr val="bg1"/>
                </a:solidFill>
                <a:effectLst/>
              </a:rPr>
              <a:t>MedImmune</a:t>
            </a:r>
            <a:r>
              <a:rPr lang="en-US" altLang="zh-TW" sz="3200" dirty="0">
                <a:solidFill>
                  <a:schemeClr val="bg1"/>
                </a:solidFill>
                <a:effectLst/>
              </a:rPr>
              <a:t>, Inc., Maryland</a:t>
            </a:r>
          </a:p>
        </p:txBody>
      </p:sp>
      <p:sp>
        <p:nvSpPr>
          <p:cNvPr id="361476" name="Rectangle 4"/>
          <p:cNvSpPr>
            <a:spLocks noGrp="1" noChangeArrowheads="1"/>
          </p:cNvSpPr>
          <p:nvPr>
            <p:ph type="body" idx="1"/>
          </p:nvPr>
        </p:nvSpPr>
        <p:spPr>
          <a:xfrm>
            <a:off x="323850" y="1227816"/>
            <a:ext cx="8147050" cy="5199062"/>
          </a:xfrm>
        </p:spPr>
        <p:txBody>
          <a:bodyPr/>
          <a:lstStyle/>
          <a:p>
            <a:pPr>
              <a:lnSpc>
                <a:spcPct val="110000"/>
              </a:lnSpc>
              <a:spcBef>
                <a:spcPct val="10000"/>
              </a:spcBef>
            </a:pPr>
            <a:r>
              <a:rPr lang="en-US" altLang="zh-TW" sz="2600" b="1" dirty="0" err="1" smtClean="0">
                <a:effectLst/>
              </a:rPr>
              <a:t>Intranasally</a:t>
            </a:r>
            <a:r>
              <a:rPr lang="en-US" altLang="zh-TW" sz="2600" b="1" dirty="0" smtClean="0">
                <a:effectLst/>
              </a:rPr>
              <a:t> </a:t>
            </a:r>
            <a:r>
              <a:rPr lang="en-US" altLang="zh-TW" sz="2600" b="1" dirty="0">
                <a:effectLst/>
              </a:rPr>
              <a:t>administered live-attenuated influenza vaccine</a:t>
            </a:r>
            <a:r>
              <a:rPr lang="en-US" altLang="zh-TW" sz="2600" dirty="0">
                <a:solidFill>
                  <a:schemeClr val="bg1"/>
                </a:solidFill>
                <a:effectLst/>
              </a:rPr>
              <a:t>: FDA approval June 17, 2003.6</a:t>
            </a:r>
            <a:r>
              <a:rPr lang="en-US" altLang="zh-TW" sz="2600" dirty="0" smtClean="0">
                <a:solidFill>
                  <a:schemeClr val="bg1"/>
                </a:solidFill>
                <a:effectLst/>
              </a:rPr>
              <a:t>.</a:t>
            </a:r>
            <a:endParaRPr lang="zh-TW" altLang="en-US" sz="2600" dirty="0">
              <a:solidFill>
                <a:schemeClr val="bg1"/>
              </a:solidFill>
              <a:effectLst/>
            </a:endParaRPr>
          </a:p>
          <a:p>
            <a:pPr>
              <a:lnSpc>
                <a:spcPct val="110000"/>
              </a:lnSpc>
              <a:spcBef>
                <a:spcPts val="24"/>
              </a:spcBef>
            </a:pPr>
            <a:r>
              <a:rPr lang="en-US" altLang="zh-TW" sz="2600" b="1" dirty="0" smtClean="0">
                <a:effectLst/>
              </a:rPr>
              <a:t>Adverse </a:t>
            </a:r>
            <a:r>
              <a:rPr lang="en-US" altLang="zh-TW" sz="2600" b="1" dirty="0">
                <a:effectLst/>
              </a:rPr>
              <a:t>reactions: </a:t>
            </a:r>
            <a:r>
              <a:rPr lang="en-US" altLang="zh-TW" sz="2600" dirty="0">
                <a:solidFill>
                  <a:schemeClr val="bg1"/>
                </a:solidFill>
                <a:effectLst/>
              </a:rPr>
              <a:t>running nose (20-78%), headache (2-46%), </a:t>
            </a:r>
            <a:r>
              <a:rPr lang="en-US" altLang="zh-TW" sz="2600" dirty="0" err="1">
                <a:solidFill>
                  <a:schemeClr val="bg1"/>
                </a:solidFill>
                <a:effectLst/>
              </a:rPr>
              <a:t>sorethroat</a:t>
            </a:r>
            <a:r>
              <a:rPr lang="en-US" altLang="zh-TW" sz="2600" dirty="0">
                <a:solidFill>
                  <a:schemeClr val="bg1"/>
                </a:solidFill>
                <a:effectLst/>
              </a:rPr>
              <a:t> (15-27%), fever (0-26%), vomiting (3-13%). </a:t>
            </a:r>
          </a:p>
          <a:p>
            <a:pPr>
              <a:lnSpc>
                <a:spcPct val="110000"/>
              </a:lnSpc>
              <a:spcBef>
                <a:spcPts val="24"/>
              </a:spcBef>
            </a:pPr>
            <a:r>
              <a:rPr lang="en-US" altLang="zh-TW" sz="2600" b="1" dirty="0" smtClean="0">
                <a:effectLst/>
              </a:rPr>
              <a:t>Advantage</a:t>
            </a:r>
            <a:r>
              <a:rPr lang="en-US" altLang="zh-TW" sz="2600" b="1" dirty="0">
                <a:effectLst/>
              </a:rPr>
              <a:t>: </a:t>
            </a:r>
            <a:r>
              <a:rPr lang="en-US" altLang="zh-TW" sz="2600" dirty="0">
                <a:solidFill>
                  <a:schemeClr val="bg1"/>
                </a:solidFill>
                <a:effectLst/>
              </a:rPr>
              <a:t>local immune response, high </a:t>
            </a:r>
            <a:r>
              <a:rPr lang="en-US" altLang="zh-TW" sz="2600" dirty="0" err="1">
                <a:solidFill>
                  <a:schemeClr val="bg1"/>
                </a:solidFill>
                <a:effectLst/>
              </a:rPr>
              <a:t>acceptibility</a:t>
            </a:r>
            <a:r>
              <a:rPr lang="en-US" altLang="zh-TW" sz="2600" dirty="0">
                <a:solidFill>
                  <a:schemeClr val="bg1"/>
                </a:solidFill>
                <a:effectLst/>
              </a:rPr>
              <a:t>.</a:t>
            </a:r>
          </a:p>
          <a:p>
            <a:pPr>
              <a:lnSpc>
                <a:spcPct val="110000"/>
              </a:lnSpc>
              <a:spcBef>
                <a:spcPts val="24"/>
              </a:spcBef>
            </a:pPr>
            <a:r>
              <a:rPr lang="en-US" altLang="zh-TW" sz="2600" b="1" dirty="0" smtClean="0">
                <a:effectLst/>
              </a:rPr>
              <a:t>Disadvantage</a:t>
            </a:r>
          </a:p>
          <a:p>
            <a:pPr lvl="1">
              <a:lnSpc>
                <a:spcPct val="115000"/>
              </a:lnSpc>
              <a:spcBef>
                <a:spcPts val="24"/>
              </a:spcBef>
            </a:pPr>
            <a:r>
              <a:rPr lang="en-US" altLang="zh-TW" dirty="0" smtClean="0">
                <a:effectLst/>
              </a:rPr>
              <a:t>Indicated </a:t>
            </a:r>
            <a:r>
              <a:rPr lang="en-US" altLang="zh-TW" dirty="0">
                <a:effectLst/>
              </a:rPr>
              <a:t>only for </a:t>
            </a:r>
            <a:r>
              <a:rPr lang="en-US" altLang="zh-TW" b="1" dirty="0">
                <a:solidFill>
                  <a:srgbClr val="FFFF00"/>
                </a:solidFill>
                <a:effectLst/>
              </a:rPr>
              <a:t>healthy, </a:t>
            </a:r>
            <a:r>
              <a:rPr lang="en-US" altLang="zh-TW" b="1" dirty="0" err="1">
                <a:solidFill>
                  <a:srgbClr val="FFFF00"/>
                </a:solidFill>
                <a:effectLst/>
              </a:rPr>
              <a:t>nonpregnant</a:t>
            </a:r>
            <a:r>
              <a:rPr lang="en-US" altLang="zh-TW" b="1" dirty="0">
                <a:solidFill>
                  <a:srgbClr val="FFFF00"/>
                </a:solidFill>
                <a:effectLst/>
              </a:rPr>
              <a:t> </a:t>
            </a:r>
            <a:r>
              <a:rPr lang="en-US" altLang="zh-TW" dirty="0">
                <a:effectLst/>
              </a:rPr>
              <a:t>persons aged </a:t>
            </a:r>
            <a:r>
              <a:rPr lang="en-US" altLang="zh-TW" b="1" dirty="0">
                <a:solidFill>
                  <a:srgbClr val="FFFF00"/>
                </a:solidFill>
                <a:effectLst/>
              </a:rPr>
              <a:t>2 through 49 years. </a:t>
            </a:r>
            <a:endParaRPr lang="en-US" altLang="zh-TW" dirty="0">
              <a:effectLst/>
              <a:sym typeface="Wingdings" panose="05000000000000000000" pitchFamily="2" charset="2"/>
            </a:endParaRPr>
          </a:p>
          <a:p>
            <a:pPr lvl="1">
              <a:lnSpc>
                <a:spcPct val="115000"/>
              </a:lnSpc>
              <a:spcBef>
                <a:spcPts val="24"/>
              </a:spcBef>
            </a:pPr>
            <a:r>
              <a:rPr lang="en-US" altLang="zh-TW" dirty="0" smtClean="0">
                <a:effectLst/>
              </a:rPr>
              <a:t>Not </a:t>
            </a:r>
            <a:r>
              <a:rPr lang="en-US" altLang="zh-TW" dirty="0">
                <a:effectLst/>
              </a:rPr>
              <a:t>recommended for persons who care for severely immunosuppressed persons</a:t>
            </a:r>
            <a:r>
              <a:rPr lang="en-US" altLang="zh-TW" dirty="0" smtClean="0">
                <a:effectLst/>
              </a:rPr>
              <a:t>.</a:t>
            </a:r>
            <a:endParaRPr lang="en-US" altLang="zh-TW" dirty="0">
              <a:effectLst/>
              <a:sym typeface="Wingdings" panose="05000000000000000000" pitchFamily="2" charset="2"/>
            </a:endParaRPr>
          </a:p>
          <a:p>
            <a:pPr lvl="1">
              <a:lnSpc>
                <a:spcPct val="115000"/>
              </a:lnSpc>
              <a:spcBef>
                <a:spcPts val="24"/>
              </a:spcBef>
            </a:pPr>
            <a:r>
              <a:rPr lang="en-US" altLang="zh-TW" dirty="0" smtClean="0">
                <a:effectLst/>
                <a:cs typeface="Arial" panose="020B0604020202020204" pitchFamily="34" charset="0"/>
              </a:rPr>
              <a:t>Expensive</a:t>
            </a:r>
            <a:endParaRPr lang="en-US" altLang="zh-TW" dirty="0">
              <a:effectLst/>
              <a:cs typeface="Arial" panose="020B0604020202020204" pitchFamily="34" charset="0"/>
            </a:endParaRPr>
          </a:p>
          <a:p>
            <a:pPr lvl="1">
              <a:lnSpc>
                <a:spcPct val="115000"/>
              </a:lnSpc>
              <a:spcBef>
                <a:spcPct val="25000"/>
              </a:spcBef>
            </a:pPr>
            <a:endParaRPr lang="en-US" altLang="zh-TW" sz="2600" dirty="0" smtClean="0">
              <a:effectLst/>
              <a:sym typeface="Wingdings" panose="05000000000000000000" pitchFamily="2" charset="2"/>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139657071"/>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5" name="Rectangle 3"/>
          <p:cNvSpPr>
            <a:spLocks noGrp="1" noChangeArrowheads="1"/>
          </p:cNvSpPr>
          <p:nvPr>
            <p:ph type="title"/>
          </p:nvPr>
        </p:nvSpPr>
        <p:spPr>
          <a:xfrm>
            <a:off x="467544" y="260648"/>
            <a:ext cx="8229600" cy="838200"/>
          </a:xfrm>
        </p:spPr>
        <p:txBody>
          <a:bodyPr/>
          <a:lstStyle/>
          <a:p>
            <a:r>
              <a:rPr lang="zh-TW" altLang="en-US" sz="3200" dirty="0" smtClean="0">
                <a:effectLst/>
              </a:rPr>
              <a:t>活性減毒與非活性流感疫苗的保護效益差不多   </a:t>
            </a:r>
            <a:r>
              <a:rPr lang="en-US" altLang="zh-TW" sz="2800" dirty="0" smtClean="0">
                <a:solidFill>
                  <a:schemeClr val="bg1"/>
                </a:solidFill>
                <a:effectLst/>
              </a:rPr>
              <a:t>N=28,929</a:t>
            </a:r>
            <a:r>
              <a:rPr lang="zh-TW" altLang="en-US" sz="2800" dirty="0" smtClean="0">
                <a:solidFill>
                  <a:schemeClr val="bg1"/>
                </a:solidFill>
                <a:effectLst/>
              </a:rPr>
              <a:t>，</a:t>
            </a:r>
            <a:r>
              <a:rPr lang="en-US" altLang="zh-TW" sz="2800" dirty="0" smtClean="0">
                <a:solidFill>
                  <a:schemeClr val="bg1"/>
                </a:solidFill>
                <a:effectLst/>
              </a:rPr>
              <a:t>18-49</a:t>
            </a:r>
            <a:r>
              <a:rPr lang="zh-TW" altLang="en-US" sz="2800" dirty="0" smtClean="0">
                <a:solidFill>
                  <a:schemeClr val="bg1"/>
                </a:solidFill>
                <a:effectLst/>
              </a:rPr>
              <a:t>歲，美國，</a:t>
            </a:r>
            <a:r>
              <a:rPr lang="en-US" altLang="zh-TW" sz="2800" dirty="0" smtClean="0">
                <a:solidFill>
                  <a:schemeClr val="bg1"/>
                </a:solidFill>
                <a:effectLst/>
              </a:rPr>
              <a:t>2014</a:t>
            </a:r>
            <a:endParaRPr lang="en-US" altLang="zh-TW" sz="2800" dirty="0">
              <a:solidFill>
                <a:schemeClr val="bg1"/>
              </a:solidFill>
              <a:effectLst/>
            </a:endParaRPr>
          </a:p>
        </p:txBody>
      </p:sp>
      <p:graphicFrame>
        <p:nvGraphicFramePr>
          <p:cNvPr id="6" name="圖表 5"/>
          <p:cNvGraphicFramePr/>
          <p:nvPr>
            <p:extLst>
              <p:ext uri="{D42A27DB-BD31-4B8C-83A1-F6EECF244321}">
                <p14:modId xmlns:p14="http://schemas.microsoft.com/office/powerpoint/2010/main" xmlns="" val="670048589"/>
              </p:ext>
            </p:extLst>
          </p:nvPr>
        </p:nvGraphicFramePr>
        <p:xfrm>
          <a:off x="549896" y="1818747"/>
          <a:ext cx="8064896" cy="4536504"/>
        </p:xfrm>
        <a:graphic>
          <a:graphicData uri="http://schemas.openxmlformats.org/drawingml/2006/chart">
            <c:chart xmlns:c="http://schemas.openxmlformats.org/drawingml/2006/chart" xmlns:r="http://schemas.openxmlformats.org/officeDocument/2006/relationships" r:id="rId4"/>
          </a:graphicData>
        </a:graphic>
      </p:graphicFrame>
      <p:sp>
        <p:nvSpPr>
          <p:cNvPr id="3" name="文字方塊 2"/>
          <p:cNvSpPr txBox="1"/>
          <p:nvPr/>
        </p:nvSpPr>
        <p:spPr>
          <a:xfrm>
            <a:off x="467544" y="1340768"/>
            <a:ext cx="2646878" cy="584775"/>
          </a:xfrm>
          <a:prstGeom prst="rect">
            <a:avLst/>
          </a:prstGeom>
          <a:noFill/>
        </p:spPr>
        <p:txBody>
          <a:bodyPr wrap="none" rtlCol="0">
            <a:spAutoFit/>
          </a:bodyPr>
          <a:lstStyle/>
          <a:p>
            <a:r>
              <a:rPr lang="zh-TW" altLang="en-US" dirty="0" smtClean="0">
                <a:solidFill>
                  <a:srgbClr val="FFFF00"/>
                </a:solidFill>
                <a:latin typeface="Arial" panose="020B0604020202020204" pitchFamily="34" charset="0"/>
                <a:ea typeface="標楷體" panose="03000509000000000000" pitchFamily="65" charset="-120"/>
              </a:rPr>
              <a:t>類流感發生率</a:t>
            </a:r>
            <a:endParaRPr lang="zh-TW" altLang="en-US" dirty="0">
              <a:solidFill>
                <a:srgbClr val="FFFF00"/>
              </a:solidFill>
              <a:latin typeface="Arial" panose="020B0604020202020204" pitchFamily="34" charset="0"/>
              <a:ea typeface="標楷體" panose="03000509000000000000" pitchFamily="65" charset="-120"/>
            </a:endParaRPr>
          </a:p>
        </p:txBody>
      </p:sp>
      <p:sp>
        <p:nvSpPr>
          <p:cNvPr id="8" name="矩形 7"/>
          <p:cNvSpPr/>
          <p:nvPr/>
        </p:nvSpPr>
        <p:spPr>
          <a:xfrm>
            <a:off x="827584" y="6453336"/>
            <a:ext cx="2673874" cy="261610"/>
          </a:xfrm>
          <a:prstGeom prst="rect">
            <a:avLst/>
          </a:prstGeom>
        </p:spPr>
        <p:txBody>
          <a:bodyPr wrap="none">
            <a:spAutoFit/>
          </a:bodyPr>
          <a:lstStyle/>
          <a:p>
            <a:pPr>
              <a:spcAft>
                <a:spcPts val="0"/>
              </a:spcAft>
            </a:pPr>
            <a:r>
              <a:rPr lang="en-US" altLang="zh-TW" sz="1100" b="0" kern="100" dirty="0" err="1">
                <a:solidFill>
                  <a:srgbClr val="66FF33"/>
                </a:solidFill>
                <a:latin typeface="Times New Roman" panose="02020603050405020304" pitchFamily="18" charset="0"/>
              </a:rPr>
              <a:t>Woolpert</a:t>
            </a:r>
            <a:r>
              <a:rPr lang="en-US" altLang="zh-TW" sz="1100" b="0" kern="100" dirty="0">
                <a:solidFill>
                  <a:srgbClr val="66FF33"/>
                </a:solidFill>
                <a:latin typeface="Times New Roman" panose="02020603050405020304" pitchFamily="18" charset="0"/>
              </a:rPr>
              <a:t> T. </a:t>
            </a:r>
            <a:r>
              <a:rPr lang="en-US" altLang="zh-TW" sz="1100" b="0" kern="100" dirty="0" err="1">
                <a:solidFill>
                  <a:srgbClr val="66FF33"/>
                </a:solidFill>
                <a:latin typeface="Times New Roman" panose="02020603050405020304" pitchFamily="18" charset="0"/>
              </a:rPr>
              <a:t>PLoS</a:t>
            </a:r>
            <a:r>
              <a:rPr lang="en-US" altLang="zh-TW" sz="1100" b="0" kern="100" dirty="0">
                <a:solidFill>
                  <a:srgbClr val="66FF33"/>
                </a:solidFill>
                <a:latin typeface="Times New Roman" panose="02020603050405020304" pitchFamily="18" charset="0"/>
              </a:rPr>
              <a:t> ONE 2014;9(7):e102154.</a:t>
            </a:r>
            <a:endParaRPr lang="zh-TW" altLang="zh-TW" sz="1100" b="0" kern="100" dirty="0">
              <a:solidFill>
                <a:srgbClr val="66FF33"/>
              </a:solidFill>
              <a:latin typeface="Times New Roman" panose="02020603050405020304" pitchFamily="18" charset="0"/>
            </a:endParaRPr>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953869989"/>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5" name="Rectangle 3"/>
          <p:cNvSpPr>
            <a:spLocks noGrp="1" noChangeArrowheads="1"/>
          </p:cNvSpPr>
          <p:nvPr>
            <p:ph type="title"/>
          </p:nvPr>
        </p:nvSpPr>
        <p:spPr>
          <a:xfrm>
            <a:off x="395536" y="332656"/>
            <a:ext cx="8229600" cy="838200"/>
          </a:xfrm>
        </p:spPr>
        <p:txBody>
          <a:bodyPr/>
          <a:lstStyle/>
          <a:p>
            <a:r>
              <a:rPr lang="en-US" altLang="zh-TW" sz="3200" dirty="0" smtClean="0">
                <a:effectLst/>
              </a:rPr>
              <a:t>Influenza vaccines produced via non-egg based technologies</a:t>
            </a:r>
            <a:endParaRPr lang="en-US" altLang="zh-TW" sz="2800" dirty="0">
              <a:solidFill>
                <a:schemeClr val="bg1"/>
              </a:solidFill>
              <a:effectLst/>
            </a:endParaRPr>
          </a:p>
        </p:txBody>
      </p:sp>
      <p:sp>
        <p:nvSpPr>
          <p:cNvPr id="361476" name="Rectangle 4"/>
          <p:cNvSpPr>
            <a:spLocks noGrp="1" noChangeArrowheads="1"/>
          </p:cNvSpPr>
          <p:nvPr>
            <p:ph type="body" idx="1"/>
          </p:nvPr>
        </p:nvSpPr>
        <p:spPr>
          <a:xfrm>
            <a:off x="539552" y="1412776"/>
            <a:ext cx="7931348" cy="5127724"/>
          </a:xfrm>
        </p:spPr>
        <p:txBody>
          <a:bodyPr/>
          <a:lstStyle/>
          <a:p>
            <a:pPr>
              <a:lnSpc>
                <a:spcPct val="90000"/>
              </a:lnSpc>
            </a:pPr>
            <a:r>
              <a:rPr lang="en-US" altLang="zh-TW" sz="3000" b="1" dirty="0" smtClean="0">
                <a:effectLst/>
              </a:rPr>
              <a:t>Cell culture-based vaccine, </a:t>
            </a:r>
            <a:r>
              <a:rPr lang="en-US" altLang="zh-TW" sz="3000" dirty="0" err="1" smtClean="0">
                <a:solidFill>
                  <a:schemeClr val="bg1"/>
                </a:solidFill>
                <a:effectLst/>
              </a:rPr>
              <a:t>Flucelvax</a:t>
            </a:r>
            <a:r>
              <a:rPr lang="en-US" altLang="zh-TW" sz="3000" dirty="0">
                <a:solidFill>
                  <a:schemeClr val="bg1"/>
                </a:solidFill>
                <a:effectLst/>
              </a:rPr>
              <a:t>:</a:t>
            </a:r>
            <a:r>
              <a:rPr lang="en-US" altLang="zh-TW" sz="3000" b="1" dirty="0">
                <a:solidFill>
                  <a:schemeClr val="bg1"/>
                </a:solidFill>
                <a:effectLst/>
              </a:rPr>
              <a:t> </a:t>
            </a:r>
            <a:endParaRPr lang="en-US" altLang="zh-TW" sz="3000" b="1" dirty="0" smtClean="0">
              <a:solidFill>
                <a:schemeClr val="bg1"/>
              </a:solidFill>
              <a:effectLst/>
            </a:endParaRPr>
          </a:p>
          <a:p>
            <a:pPr lvl="1">
              <a:lnSpc>
                <a:spcPct val="90000"/>
              </a:lnSpc>
            </a:pPr>
            <a:r>
              <a:rPr lang="en-US" altLang="zh-TW" sz="3000" dirty="0" smtClean="0">
                <a:solidFill>
                  <a:schemeClr val="bg1"/>
                </a:solidFill>
                <a:effectLst/>
              </a:rPr>
              <a:t>Approved by FDA in 2012 </a:t>
            </a:r>
            <a:r>
              <a:rPr lang="en-US" altLang="zh-TW" sz="3000" dirty="0" smtClean="0">
                <a:effectLst/>
              </a:rPr>
              <a:t>for </a:t>
            </a:r>
            <a:r>
              <a:rPr lang="en-US" altLang="zh-TW" sz="3000" dirty="0">
                <a:effectLst/>
              </a:rPr>
              <a:t>persons aged ≥18 years</a:t>
            </a:r>
            <a:r>
              <a:rPr lang="en-US" altLang="zh-TW" sz="3000" dirty="0" smtClean="0">
                <a:effectLst/>
              </a:rPr>
              <a:t>.</a:t>
            </a:r>
            <a:endParaRPr lang="en-US" altLang="zh-TW" sz="3000" dirty="0" smtClean="0">
              <a:solidFill>
                <a:schemeClr val="bg1"/>
              </a:solidFill>
              <a:effectLst/>
            </a:endParaRPr>
          </a:p>
          <a:p>
            <a:pPr lvl="1">
              <a:lnSpc>
                <a:spcPct val="90000"/>
              </a:lnSpc>
            </a:pPr>
            <a:r>
              <a:rPr lang="en-US" altLang="zh-TW" sz="3000" dirty="0" smtClean="0">
                <a:solidFill>
                  <a:schemeClr val="bg1"/>
                </a:solidFill>
                <a:effectLst/>
              </a:rPr>
              <a:t>A trivalent subunit inactivated vaccine prepared from virus propagated in </a:t>
            </a:r>
            <a:r>
              <a:rPr lang="en-US" altLang="zh-TW" sz="3000" dirty="0" err="1" smtClean="0">
                <a:solidFill>
                  <a:schemeClr val="bg1"/>
                </a:solidFill>
                <a:effectLst/>
              </a:rPr>
              <a:t>Madin</a:t>
            </a:r>
            <a:r>
              <a:rPr lang="en-US" altLang="zh-TW" sz="3000" dirty="0" smtClean="0">
                <a:solidFill>
                  <a:schemeClr val="bg1"/>
                </a:solidFill>
                <a:effectLst/>
              </a:rPr>
              <a:t> Darby Canine Kidney (MDCK) cells. </a:t>
            </a:r>
          </a:p>
          <a:p>
            <a:pPr>
              <a:lnSpc>
                <a:spcPct val="90000"/>
              </a:lnSpc>
            </a:pPr>
            <a:r>
              <a:rPr lang="en-US" altLang="zh-TW" sz="3000" b="1" dirty="0" smtClean="0">
                <a:effectLst/>
                <a:cs typeface="Arial" panose="020B0604020202020204" pitchFamily="34" charset="0"/>
              </a:rPr>
              <a:t>Recombinant HA vaccine</a:t>
            </a:r>
            <a:r>
              <a:rPr lang="en-US" altLang="zh-TW" sz="3000" dirty="0">
                <a:solidFill>
                  <a:schemeClr val="bg1"/>
                </a:solidFill>
                <a:effectLst/>
                <a:cs typeface="Arial" panose="020B0604020202020204" pitchFamily="34" charset="0"/>
              </a:rPr>
              <a:t>, </a:t>
            </a:r>
            <a:r>
              <a:rPr lang="en-US" altLang="zh-TW" sz="3000" dirty="0" err="1" smtClean="0">
                <a:solidFill>
                  <a:schemeClr val="bg1"/>
                </a:solidFill>
                <a:effectLst/>
                <a:cs typeface="Arial" panose="020B0604020202020204" pitchFamily="34" charset="0"/>
              </a:rPr>
              <a:t>FluBlok</a:t>
            </a:r>
            <a:r>
              <a:rPr lang="en-US" altLang="zh-TW" sz="3000" dirty="0" smtClean="0">
                <a:solidFill>
                  <a:schemeClr val="bg1"/>
                </a:solidFill>
                <a:effectLst/>
                <a:cs typeface="Arial" panose="020B0604020202020204" pitchFamily="34" charset="0"/>
              </a:rPr>
              <a:t>:</a:t>
            </a:r>
          </a:p>
          <a:p>
            <a:pPr lvl="1">
              <a:lnSpc>
                <a:spcPct val="90000"/>
              </a:lnSpc>
            </a:pPr>
            <a:r>
              <a:rPr lang="en-US" altLang="zh-TW" sz="3000" dirty="0">
                <a:effectLst/>
              </a:rPr>
              <a:t>P</a:t>
            </a:r>
            <a:r>
              <a:rPr lang="en-US" altLang="zh-TW" sz="3000" dirty="0" smtClean="0">
                <a:effectLst/>
              </a:rPr>
              <a:t>urified </a:t>
            </a:r>
            <a:r>
              <a:rPr lang="en-US" altLang="zh-TW" sz="3000" dirty="0">
                <a:effectLst/>
              </a:rPr>
              <a:t>HA </a:t>
            </a:r>
            <a:r>
              <a:rPr lang="en-US" altLang="zh-TW" sz="3000" dirty="0" smtClean="0">
                <a:effectLst/>
              </a:rPr>
              <a:t>using </a:t>
            </a:r>
            <a:r>
              <a:rPr lang="en-US" altLang="zh-TW" sz="3000" dirty="0">
                <a:effectLst/>
              </a:rPr>
              <a:t>a </a:t>
            </a:r>
            <a:r>
              <a:rPr lang="en-US" altLang="zh-TW" sz="3000" dirty="0" err="1">
                <a:effectLst/>
              </a:rPr>
              <a:t>baculovirus</a:t>
            </a:r>
            <a:r>
              <a:rPr lang="en-US" altLang="zh-TW" sz="3000" dirty="0">
                <a:effectLst/>
              </a:rPr>
              <a:t> vector. </a:t>
            </a:r>
            <a:endParaRPr lang="en-US" altLang="zh-TW" sz="3000" dirty="0" smtClean="0">
              <a:effectLst/>
            </a:endParaRPr>
          </a:p>
          <a:p>
            <a:pPr lvl="1">
              <a:lnSpc>
                <a:spcPct val="90000"/>
              </a:lnSpc>
            </a:pPr>
            <a:r>
              <a:rPr lang="en-US" altLang="zh-TW" sz="3000" dirty="0" smtClean="0">
                <a:solidFill>
                  <a:schemeClr val="bg1"/>
                </a:solidFill>
                <a:effectLst/>
                <a:cs typeface="Arial" panose="020B0604020202020204" pitchFamily="34" charset="0"/>
              </a:rPr>
              <a:t>Approved for 18-49 yrs.</a:t>
            </a:r>
          </a:p>
          <a:p>
            <a:pPr lvl="1">
              <a:lnSpc>
                <a:spcPct val="90000"/>
              </a:lnSpc>
            </a:pPr>
            <a:r>
              <a:rPr lang="en-US" altLang="zh-TW" sz="3000" dirty="0" smtClean="0">
                <a:effectLst/>
                <a:cs typeface="Arial" panose="020B0604020202020204" pitchFamily="34" charset="0"/>
              </a:rPr>
              <a:t>HA </a:t>
            </a:r>
            <a:r>
              <a:rPr lang="el-GR" altLang="zh-TW" sz="3000" b="1" dirty="0">
                <a:solidFill>
                  <a:srgbClr val="FFFF00"/>
                </a:solidFill>
                <a:effectLst/>
              </a:rPr>
              <a:t>45 </a:t>
            </a:r>
            <a:r>
              <a:rPr lang="el-GR" altLang="zh-TW" sz="3000" b="1" i="1" dirty="0">
                <a:solidFill>
                  <a:srgbClr val="FFFF00"/>
                </a:solidFill>
                <a:effectLst/>
              </a:rPr>
              <a:t>μ</a:t>
            </a:r>
            <a:r>
              <a:rPr lang="en-US" altLang="zh-TW" sz="3000" b="1" dirty="0" smtClean="0">
                <a:solidFill>
                  <a:srgbClr val="FFFF00"/>
                </a:solidFill>
                <a:effectLst/>
              </a:rPr>
              <a:t>g</a:t>
            </a:r>
            <a:r>
              <a:rPr lang="en-US" altLang="zh-TW" sz="3000" dirty="0" smtClean="0">
                <a:effectLst/>
              </a:rPr>
              <a:t>/0.5 mL (TIV: 15 </a:t>
            </a:r>
            <a:r>
              <a:rPr lang="el-GR" altLang="zh-TW" sz="3000" i="1" dirty="0" smtClean="0">
                <a:effectLst/>
              </a:rPr>
              <a:t>μ</a:t>
            </a:r>
            <a:r>
              <a:rPr lang="en-US" altLang="zh-TW" sz="3000" dirty="0" smtClean="0">
                <a:effectLst/>
              </a:rPr>
              <a:t>g/0.5 </a:t>
            </a:r>
            <a:r>
              <a:rPr lang="en-US" altLang="zh-TW" sz="3000" dirty="0" err="1" smtClean="0">
                <a:effectLst/>
              </a:rPr>
              <a:t>mL</a:t>
            </a:r>
            <a:r>
              <a:rPr lang="en-US" altLang="zh-TW" sz="3000" dirty="0" smtClean="0">
                <a:effectLst/>
              </a:rPr>
              <a:t>)</a:t>
            </a:r>
            <a:endParaRPr lang="en-US" altLang="zh-TW" sz="3000" dirty="0">
              <a:solidFill>
                <a:schemeClr val="bg1"/>
              </a:solidFill>
              <a:effectLst/>
              <a:cs typeface="Arial" panose="020B0604020202020204" pitchFamily="34" charset="0"/>
            </a:endParaRPr>
          </a:p>
        </p:txBody>
      </p:sp>
      <p:sp>
        <p:nvSpPr>
          <p:cNvPr id="2" name="矩形 1"/>
          <p:cNvSpPr/>
          <p:nvPr/>
        </p:nvSpPr>
        <p:spPr>
          <a:xfrm>
            <a:off x="1115616" y="6409695"/>
            <a:ext cx="1829347" cy="261610"/>
          </a:xfrm>
          <a:prstGeom prst="rect">
            <a:avLst/>
          </a:prstGeom>
        </p:spPr>
        <p:txBody>
          <a:bodyPr wrap="none">
            <a:spAutoFit/>
          </a:bodyPr>
          <a:lstStyle/>
          <a:p>
            <a:pPr>
              <a:spcAft>
                <a:spcPts val="0"/>
              </a:spcAft>
            </a:pPr>
            <a:r>
              <a:rPr lang="en-US" altLang="zh-TW" sz="1100" b="0" kern="100" dirty="0">
                <a:solidFill>
                  <a:srgbClr val="66FF33"/>
                </a:solidFill>
                <a:latin typeface="Times New Roman" panose="02020603050405020304" pitchFamily="18" charset="0"/>
              </a:rPr>
              <a:t>CDC. MMWR 2013;62(7):1.</a:t>
            </a:r>
            <a:endParaRPr lang="zh-TW" altLang="zh-TW" sz="1100" b="0" kern="100" dirty="0">
              <a:solidFill>
                <a:srgbClr val="66FF33"/>
              </a:solidFill>
              <a:latin typeface="Times New Roman" panose="02020603050405020304" pitchFamily="18" charset="0"/>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573402871"/>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r>
              <a:rPr lang="en-US" altLang="zh-TW" dirty="0">
                <a:effectLst/>
              </a:rPr>
              <a:t>Universal influenza vaccine?</a:t>
            </a:r>
          </a:p>
        </p:txBody>
      </p:sp>
      <p:pic>
        <p:nvPicPr>
          <p:cNvPr id="175107" name="Picture 3" descr="aa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84213" y="1341438"/>
            <a:ext cx="8105775" cy="4962525"/>
          </a:xfrm>
          <a:prstGeom prst="rect">
            <a:avLst/>
          </a:prstGeom>
          <a:noFill/>
          <a:extLst>
            <a:ext uri="{909E8E84-426E-40DD-AFC4-6F175D3DCCD1}">
              <a14:hiddenFill xmlns:a14="http://schemas.microsoft.com/office/drawing/2010/main" xmlns="">
                <a:solidFill>
                  <a:srgbClr val="FFFFFF"/>
                </a:solidFill>
              </a14:hiddenFill>
            </a:ext>
          </a:extLst>
        </p:spPr>
      </p:pic>
      <p:sp>
        <p:nvSpPr>
          <p:cNvPr id="738307" name="Rectangle 3"/>
          <p:cNvSpPr>
            <a:spLocks noChangeArrowheads="1"/>
          </p:cNvSpPr>
          <p:nvPr/>
        </p:nvSpPr>
        <p:spPr bwMode="auto">
          <a:xfrm>
            <a:off x="971550" y="6521450"/>
            <a:ext cx="3713163" cy="336550"/>
          </a:xfrm>
          <a:prstGeom prst="rect">
            <a:avLst/>
          </a:prstGeom>
          <a:noFill/>
          <a:ln w="12700">
            <a:noFill/>
            <a:miter lim="800000"/>
            <a:headEnd/>
            <a:tailEnd/>
          </a:ln>
          <a:effectLst/>
        </p:spPr>
        <p:txBody>
          <a:bodyPr wrap="none" anchor="ctr">
            <a:spAutoFit/>
          </a:bodyPr>
          <a:lstStyle>
            <a:lvl1pPr defTabSz="762000">
              <a:defRPr kumimoji="1">
                <a:solidFill>
                  <a:schemeClr val="tx1"/>
                </a:solidFill>
                <a:latin typeface="Arial" panose="020B0604020202020204" pitchFamily="34" charset="0"/>
                <a:ea typeface="新細明體" panose="02020500000000000000" pitchFamily="18" charset="-120"/>
              </a:defRPr>
            </a:lvl1pPr>
            <a:lvl2pPr marL="742950" indent="-285750" defTabSz="762000">
              <a:defRPr kumimoji="1">
                <a:solidFill>
                  <a:schemeClr val="tx1"/>
                </a:solidFill>
                <a:latin typeface="Arial" panose="020B0604020202020204" pitchFamily="34" charset="0"/>
                <a:ea typeface="新細明體" panose="02020500000000000000" pitchFamily="18" charset="-120"/>
              </a:defRPr>
            </a:lvl2pPr>
            <a:lvl3pPr marL="1143000" indent="-228600" defTabSz="762000">
              <a:defRPr kumimoji="1">
                <a:solidFill>
                  <a:schemeClr val="tx1"/>
                </a:solidFill>
                <a:latin typeface="Arial" panose="020B0604020202020204" pitchFamily="34" charset="0"/>
                <a:ea typeface="新細明體" panose="02020500000000000000" pitchFamily="18" charset="-120"/>
              </a:defRPr>
            </a:lvl3pPr>
            <a:lvl4pPr marL="1600200" indent="-228600" defTabSz="762000">
              <a:defRPr kumimoji="1">
                <a:solidFill>
                  <a:schemeClr val="tx1"/>
                </a:solidFill>
                <a:latin typeface="Arial" panose="020B0604020202020204" pitchFamily="34" charset="0"/>
                <a:ea typeface="新細明體" panose="02020500000000000000" pitchFamily="18" charset="-120"/>
              </a:defRPr>
            </a:lvl4pPr>
            <a:lvl5pPr marL="2057400" indent="-228600" defTabSz="762000">
              <a:defRPr kumimoji="1">
                <a:solidFill>
                  <a:schemeClr val="tx1"/>
                </a:solidFill>
                <a:latin typeface="Arial" panose="020B0604020202020204" pitchFamily="34" charset="0"/>
                <a:ea typeface="新細明體" panose="02020500000000000000" pitchFamily="18" charset="-120"/>
              </a:defRPr>
            </a:lvl5pPr>
            <a:lvl6pPr marL="2514600" indent="-2286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it-IT" altLang="zh-TW" sz="1600" b="0">
                <a:solidFill>
                  <a:srgbClr val="66FF33"/>
                </a:solidFill>
                <a:latin typeface="Times New Roman" panose="02020603050405020304" pitchFamily="18" charset="0"/>
                <a:ea typeface="標楷體" panose="03000509000000000000" pitchFamily="65" charset="-120"/>
              </a:rPr>
              <a:t>Settembre EC. J Mol Cell Biol 2011;3:144.</a:t>
            </a:r>
            <a:endParaRPr lang="en-US" altLang="zh-TW" sz="1600" b="0">
              <a:solidFill>
                <a:srgbClr val="66FF33"/>
              </a:solidFill>
              <a:latin typeface="Times New Roman" panose="02020603050405020304" pitchFamily="18" charset="0"/>
              <a:ea typeface="標楷體" panose="03000509000000000000" pitchFamily="65" charset="-120"/>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67698469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Grp="1" noChangeArrowheads="1"/>
          </p:cNvSpPr>
          <p:nvPr>
            <p:ph type="title"/>
          </p:nvPr>
        </p:nvSpPr>
        <p:spPr>
          <a:xfrm>
            <a:off x="395461" y="332656"/>
            <a:ext cx="8208963" cy="896938"/>
          </a:xfrm>
        </p:spPr>
        <p:txBody>
          <a:bodyPr/>
          <a:lstStyle/>
          <a:p>
            <a:r>
              <a:rPr lang="en-US" altLang="zh-TW" sz="2800" dirty="0">
                <a:solidFill>
                  <a:srgbClr val="FAFD00"/>
                </a:solidFill>
                <a:effectLst/>
              </a:rPr>
              <a:t>Geographic distribution of 82 confirmed and 2 suspected cases of H7N9 virus infection in China, as of April 17, 2013.</a:t>
            </a:r>
          </a:p>
        </p:txBody>
      </p:sp>
      <p:sp>
        <p:nvSpPr>
          <p:cNvPr id="355331" name="Rectangle 3"/>
          <p:cNvSpPr>
            <a:spLocks noChangeArrowheads="1"/>
          </p:cNvSpPr>
          <p:nvPr/>
        </p:nvSpPr>
        <p:spPr bwMode="auto">
          <a:xfrm>
            <a:off x="971550" y="6521450"/>
            <a:ext cx="2306638"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defTabSz="762000">
              <a:defRPr kumimoji="1">
                <a:solidFill>
                  <a:schemeClr val="tx1"/>
                </a:solidFill>
                <a:latin typeface="Arial" panose="020B0604020202020204" pitchFamily="34" charset="0"/>
                <a:ea typeface="新細明體" panose="02020500000000000000" pitchFamily="18" charset="-120"/>
              </a:defRPr>
            </a:lvl1pPr>
            <a:lvl2pPr marL="571500" defTabSz="762000">
              <a:defRPr kumimoji="1">
                <a:solidFill>
                  <a:schemeClr val="tx1"/>
                </a:solidFill>
                <a:latin typeface="Arial" panose="020B0604020202020204" pitchFamily="34" charset="0"/>
                <a:ea typeface="新細明體" panose="02020500000000000000" pitchFamily="18" charset="-120"/>
              </a:defRPr>
            </a:lvl2pPr>
            <a:lvl3pPr marL="1143000" defTabSz="762000">
              <a:defRPr kumimoji="1">
                <a:solidFill>
                  <a:schemeClr val="tx1"/>
                </a:solidFill>
                <a:latin typeface="Arial" panose="020B0604020202020204" pitchFamily="34" charset="0"/>
                <a:ea typeface="新細明體" panose="02020500000000000000" pitchFamily="18" charset="-120"/>
              </a:defRPr>
            </a:lvl3pPr>
            <a:lvl4pPr marL="1714500" defTabSz="762000">
              <a:defRPr kumimoji="1">
                <a:solidFill>
                  <a:schemeClr val="tx1"/>
                </a:solidFill>
                <a:latin typeface="Arial" panose="020B0604020202020204" pitchFamily="34" charset="0"/>
                <a:ea typeface="新細明體" panose="02020500000000000000" pitchFamily="18" charset="-120"/>
              </a:defRPr>
            </a:lvl4pPr>
            <a:lvl5pPr marL="2286000" defTabSz="762000">
              <a:defRPr kumimoji="1">
                <a:solidFill>
                  <a:schemeClr val="tx1"/>
                </a:solidFill>
                <a:latin typeface="Arial" panose="020B0604020202020204" pitchFamily="34" charset="0"/>
                <a:ea typeface="新細明體" panose="02020500000000000000" pitchFamily="18" charset="-120"/>
              </a:defRPr>
            </a:lvl5pPr>
            <a:lvl6pPr marL="27432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defTabSz="7620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sz="1600" b="0">
                <a:solidFill>
                  <a:srgbClr val="66FF33"/>
                </a:solidFill>
                <a:latin typeface="Times New Roman" panose="02020603050405020304" pitchFamily="18" charset="0"/>
                <a:ea typeface="標楷體" panose="03000509000000000000" pitchFamily="65" charset="-120"/>
              </a:rPr>
              <a:t>Li Q. N Engl J Med 2013.</a:t>
            </a:r>
          </a:p>
        </p:txBody>
      </p:sp>
      <p:pic>
        <p:nvPicPr>
          <p:cNvPr id="355332" name="Picture 4" descr="H7N9_2a"/>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187624" y="1628800"/>
            <a:ext cx="6624638" cy="4745037"/>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31455979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Rectangle 2"/>
          <p:cNvSpPr>
            <a:spLocks noGrp="1" noChangeArrowheads="1"/>
          </p:cNvSpPr>
          <p:nvPr>
            <p:ph type="title"/>
          </p:nvPr>
        </p:nvSpPr>
        <p:spPr>
          <a:xfrm>
            <a:off x="539750" y="228600"/>
            <a:ext cx="8223250" cy="679450"/>
          </a:xfrm>
        </p:spPr>
        <p:txBody>
          <a:bodyPr/>
          <a:lstStyle/>
          <a:p>
            <a:r>
              <a:rPr lang="en-US" altLang="zh-TW" sz="3600" dirty="0">
                <a:effectLst/>
              </a:rPr>
              <a:t>Pre-pandemic influenza vaccine</a:t>
            </a:r>
          </a:p>
        </p:txBody>
      </p:sp>
      <p:sp>
        <p:nvSpPr>
          <p:cNvPr id="351235" name="Rectangle 3"/>
          <p:cNvSpPr>
            <a:spLocks noGrp="1" noChangeArrowheads="1"/>
          </p:cNvSpPr>
          <p:nvPr>
            <p:ph type="body" idx="1"/>
          </p:nvPr>
        </p:nvSpPr>
        <p:spPr>
          <a:xfrm>
            <a:off x="539750" y="1124744"/>
            <a:ext cx="8353425" cy="5399881"/>
          </a:xfrm>
        </p:spPr>
        <p:txBody>
          <a:bodyPr/>
          <a:lstStyle/>
          <a:p>
            <a:r>
              <a:rPr lang="zh-TW" altLang="en-US" sz="2800" b="1" dirty="0">
                <a:effectLst/>
              </a:rPr>
              <a:t>免疫生成性不佳</a:t>
            </a:r>
          </a:p>
          <a:p>
            <a:pPr lvl="1"/>
            <a:r>
              <a:rPr lang="zh-TW" altLang="en-US" sz="2800" dirty="0">
                <a:effectLst/>
              </a:rPr>
              <a:t>提高劑量</a:t>
            </a:r>
          </a:p>
          <a:p>
            <a:pPr lvl="1"/>
            <a:r>
              <a:rPr lang="zh-TW" altLang="en-US" sz="2800" dirty="0">
                <a:effectLst/>
              </a:rPr>
              <a:t>接種兩劑</a:t>
            </a:r>
          </a:p>
          <a:p>
            <a:pPr lvl="1"/>
            <a:r>
              <a:rPr lang="zh-TW" altLang="en-US" sz="2800" dirty="0">
                <a:effectLst/>
              </a:rPr>
              <a:t>加免疫佐劑</a:t>
            </a:r>
          </a:p>
          <a:p>
            <a:r>
              <a:rPr lang="zh-TW" altLang="en-US" sz="2800" dirty="0">
                <a:solidFill>
                  <a:schemeClr val="bg1"/>
                </a:solidFill>
                <a:effectLst/>
              </a:rPr>
              <a:t>沒有大量接種，</a:t>
            </a:r>
            <a:r>
              <a:rPr lang="zh-TW" altLang="en-US" sz="2800" b="1" dirty="0">
                <a:effectLst/>
              </a:rPr>
              <a:t>安全性</a:t>
            </a:r>
            <a:r>
              <a:rPr lang="zh-TW" altLang="en-US" sz="2800" dirty="0">
                <a:solidFill>
                  <a:schemeClr val="bg1"/>
                </a:solidFill>
                <a:effectLst/>
              </a:rPr>
              <a:t>不明</a:t>
            </a:r>
            <a:r>
              <a:rPr lang="zh-TW" altLang="en-US" dirty="0">
                <a:effectLst/>
              </a:rPr>
              <a:t>：</a:t>
            </a:r>
            <a:r>
              <a:rPr lang="en-US" altLang="zh-TW" sz="2800" dirty="0">
                <a:solidFill>
                  <a:schemeClr val="bg1"/>
                </a:solidFill>
                <a:effectLst/>
              </a:rPr>
              <a:t>H1N1</a:t>
            </a:r>
            <a:r>
              <a:rPr lang="zh-TW" altLang="en-US" sz="2800" dirty="0">
                <a:solidFill>
                  <a:schemeClr val="bg1"/>
                </a:solidFill>
                <a:effectLst/>
              </a:rPr>
              <a:t>疫苗與嗜睡症</a:t>
            </a:r>
          </a:p>
          <a:p>
            <a:r>
              <a:rPr lang="zh-TW" altLang="en-US" sz="2800" dirty="0">
                <a:solidFill>
                  <a:schemeClr val="bg1"/>
                </a:solidFill>
                <a:effectLst/>
              </a:rPr>
              <a:t>不確定</a:t>
            </a:r>
            <a:r>
              <a:rPr lang="zh-TW" altLang="en-US" sz="2800" b="1" dirty="0">
                <a:effectLst/>
              </a:rPr>
              <a:t>那一株動物流感病毒</a:t>
            </a:r>
            <a:r>
              <a:rPr lang="zh-TW" altLang="en-US" sz="2800" dirty="0">
                <a:solidFill>
                  <a:schemeClr val="bg1"/>
                </a:solidFill>
                <a:effectLst/>
              </a:rPr>
              <a:t>會發生大突變</a:t>
            </a:r>
          </a:p>
          <a:p>
            <a:pPr lvl="1"/>
            <a:r>
              <a:rPr lang="zh-TW" altLang="en-US" sz="2800" dirty="0">
                <a:effectLst/>
              </a:rPr>
              <a:t>包含</a:t>
            </a:r>
            <a:r>
              <a:rPr lang="en-US" altLang="zh-TW" sz="2800" dirty="0">
                <a:effectLst/>
              </a:rPr>
              <a:t>H2</a:t>
            </a:r>
            <a:r>
              <a:rPr lang="en-US" altLang="en-US" sz="2800" dirty="0">
                <a:effectLst/>
              </a:rPr>
              <a:t>、</a:t>
            </a:r>
            <a:r>
              <a:rPr lang="en-US" altLang="zh-TW" sz="2800" dirty="0">
                <a:effectLst/>
              </a:rPr>
              <a:t>H5</a:t>
            </a:r>
            <a:r>
              <a:rPr lang="en-US" altLang="en-US" sz="2800" dirty="0">
                <a:effectLst/>
              </a:rPr>
              <a:t>、</a:t>
            </a:r>
            <a:r>
              <a:rPr lang="en-US" altLang="zh-TW" sz="2800" dirty="0">
                <a:effectLst/>
              </a:rPr>
              <a:t>H7</a:t>
            </a:r>
            <a:r>
              <a:rPr lang="en-US" altLang="en-US" sz="2800" dirty="0">
                <a:effectLst/>
              </a:rPr>
              <a:t>、</a:t>
            </a:r>
            <a:r>
              <a:rPr lang="en-US" altLang="zh-TW" sz="2800" dirty="0">
                <a:effectLst/>
              </a:rPr>
              <a:t>H9 </a:t>
            </a:r>
            <a:r>
              <a:rPr lang="zh-TW" altLang="en-US" sz="2800" dirty="0">
                <a:effectLst/>
              </a:rPr>
              <a:t>的混合疫苗？</a:t>
            </a:r>
          </a:p>
          <a:p>
            <a:r>
              <a:rPr lang="zh-TW" altLang="en-US" sz="2800" dirty="0">
                <a:solidFill>
                  <a:schemeClr val="bg1"/>
                </a:solidFill>
                <a:effectLst/>
              </a:rPr>
              <a:t>大突變一定牽涉到</a:t>
            </a:r>
            <a:r>
              <a:rPr lang="en-US" altLang="zh-TW" sz="2800" b="1" dirty="0" err="1">
                <a:effectLst/>
              </a:rPr>
              <a:t>hemagglutinin</a:t>
            </a:r>
            <a:r>
              <a:rPr lang="zh-TW" altLang="en-US" sz="2800" b="1" dirty="0">
                <a:effectLst/>
              </a:rPr>
              <a:t>分子的突變</a:t>
            </a:r>
            <a:r>
              <a:rPr lang="zh-TW" altLang="en-US" sz="2800" dirty="0">
                <a:solidFill>
                  <a:schemeClr val="bg1"/>
                </a:solidFill>
                <a:effectLst/>
              </a:rPr>
              <a:t>，沒有發生大突變之前的動物流感病毒疫苗對於未來病毒可能</a:t>
            </a:r>
            <a:r>
              <a:rPr lang="zh-TW" altLang="en-US" sz="2800" dirty="0" smtClean="0">
                <a:solidFill>
                  <a:schemeClr val="bg1"/>
                </a:solidFill>
                <a:effectLst/>
              </a:rPr>
              <a:t>無效。</a:t>
            </a:r>
            <a:endParaRPr lang="zh-TW" altLang="en-US" sz="2800" dirty="0">
              <a:solidFill>
                <a:schemeClr val="bg1"/>
              </a:solidFill>
              <a:effectLst/>
            </a:endParaRPr>
          </a:p>
        </p:txBody>
      </p:sp>
      <p:sp>
        <p:nvSpPr>
          <p:cNvPr id="351236" name="Rectangle 4"/>
          <p:cNvSpPr>
            <a:spLocks noChangeArrowheads="1"/>
          </p:cNvSpPr>
          <p:nvPr/>
        </p:nvSpPr>
        <p:spPr bwMode="auto">
          <a:xfrm>
            <a:off x="3851275" y="6521450"/>
            <a:ext cx="3252788"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p>
            <a:pPr eaLnBrk="1" hangingPunct="1"/>
            <a:r>
              <a:rPr kumimoji="1" lang="en-US" altLang="zh-TW" sz="1600" b="0" dirty="0" err="1">
                <a:solidFill>
                  <a:srgbClr val="66FF33"/>
                </a:solidFill>
                <a:latin typeface="Times New Roman" panose="02020603050405020304" pitchFamily="18" charset="0"/>
              </a:rPr>
              <a:t>Stöhr</a:t>
            </a:r>
            <a:r>
              <a:rPr kumimoji="1" lang="en-US" altLang="zh-TW" sz="1600" b="0" dirty="0">
                <a:solidFill>
                  <a:srgbClr val="66FF33"/>
                </a:solidFill>
                <a:latin typeface="Times New Roman" panose="02020603050405020304" pitchFamily="18" charset="0"/>
              </a:rPr>
              <a:t> K. Nature 2010;465(7295):161.</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38601550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a:xfrm>
            <a:off x="468313" y="333375"/>
            <a:ext cx="8351837" cy="1295400"/>
          </a:xfrm>
        </p:spPr>
        <p:txBody>
          <a:bodyPr/>
          <a:lstStyle/>
          <a:p>
            <a:r>
              <a:rPr lang="en-US" altLang="zh-TW" sz="3600" dirty="0" err="1">
                <a:solidFill>
                  <a:srgbClr val="FAFD00"/>
                </a:solidFill>
                <a:effectLst/>
              </a:rPr>
              <a:t>Guillain-Barr</a:t>
            </a:r>
            <a:r>
              <a:rPr lang="en-US" altLang="en-US" sz="3600" dirty="0" err="1">
                <a:solidFill>
                  <a:srgbClr val="FAFD00"/>
                </a:solidFill>
                <a:effectLst/>
              </a:rPr>
              <a:t>é</a:t>
            </a:r>
            <a:r>
              <a:rPr lang="en-US" altLang="zh-TW" sz="3600" dirty="0">
                <a:solidFill>
                  <a:srgbClr val="FAFD00"/>
                </a:solidFill>
                <a:effectLst/>
              </a:rPr>
              <a:t> syndrome and influenza vaccine</a:t>
            </a:r>
            <a:r>
              <a:rPr lang="en-US" altLang="zh-TW" sz="3600" dirty="0">
                <a:solidFill>
                  <a:srgbClr val="FF00FF"/>
                </a:solidFill>
                <a:effectLst/>
              </a:rPr>
              <a:t/>
            </a:r>
            <a:br>
              <a:rPr lang="en-US" altLang="zh-TW" sz="3600" dirty="0">
                <a:solidFill>
                  <a:srgbClr val="FF00FF"/>
                </a:solidFill>
                <a:effectLst/>
              </a:rPr>
            </a:br>
            <a:r>
              <a:rPr lang="en-US" altLang="zh-TW" sz="3200" dirty="0">
                <a:solidFill>
                  <a:schemeClr val="bg1"/>
                </a:solidFill>
                <a:effectLst/>
              </a:rPr>
              <a:t>ACIP, CDC, 2008</a:t>
            </a:r>
          </a:p>
        </p:txBody>
      </p:sp>
      <p:sp>
        <p:nvSpPr>
          <p:cNvPr id="190467" name="Rectangle 3"/>
          <p:cNvSpPr>
            <a:spLocks noGrp="1" noChangeArrowheads="1"/>
          </p:cNvSpPr>
          <p:nvPr>
            <p:ph type="body" idx="1"/>
          </p:nvPr>
        </p:nvSpPr>
        <p:spPr>
          <a:xfrm>
            <a:off x="539750" y="2060848"/>
            <a:ext cx="8280400" cy="4294187"/>
          </a:xfrm>
        </p:spPr>
        <p:txBody>
          <a:bodyPr/>
          <a:lstStyle/>
          <a:p>
            <a:pPr>
              <a:spcBef>
                <a:spcPct val="5000"/>
              </a:spcBef>
              <a:buFont typeface="Wingdings" panose="05000000000000000000" pitchFamily="2" charset="2"/>
              <a:buChar char="l"/>
            </a:pPr>
            <a:r>
              <a:rPr lang="en-US" altLang="zh-TW" sz="3200" dirty="0" smtClean="0">
                <a:solidFill>
                  <a:schemeClr val="bg1"/>
                </a:solidFill>
                <a:effectLst/>
              </a:rPr>
              <a:t>The </a:t>
            </a:r>
            <a:r>
              <a:rPr lang="en-US" altLang="zh-TW" sz="3200" dirty="0">
                <a:solidFill>
                  <a:schemeClr val="bg1"/>
                </a:solidFill>
                <a:effectLst/>
              </a:rPr>
              <a:t>estimated risk for GBS is low (i.e., </a:t>
            </a:r>
            <a:r>
              <a:rPr lang="en-US" altLang="zh-TW" sz="3200" b="1" dirty="0">
                <a:solidFill>
                  <a:srgbClr val="FAFD00"/>
                </a:solidFill>
                <a:effectLst/>
              </a:rPr>
              <a:t>approximately one additional case per 1 million</a:t>
            </a:r>
            <a:r>
              <a:rPr lang="en-US" altLang="zh-TW" sz="3200" dirty="0">
                <a:solidFill>
                  <a:schemeClr val="bg1"/>
                </a:solidFill>
                <a:effectLst/>
              </a:rPr>
              <a:t> persons vaccinated). The </a:t>
            </a:r>
            <a:r>
              <a:rPr lang="en-US" altLang="zh-TW" sz="3200" b="1" dirty="0">
                <a:solidFill>
                  <a:srgbClr val="FAFD00"/>
                </a:solidFill>
                <a:effectLst/>
              </a:rPr>
              <a:t>potential benefits</a:t>
            </a:r>
            <a:r>
              <a:rPr lang="en-US" altLang="zh-TW" sz="3200" dirty="0">
                <a:solidFill>
                  <a:schemeClr val="bg1"/>
                </a:solidFill>
                <a:effectLst/>
              </a:rPr>
              <a:t> of influenza vaccination in preventing serious illness, hospitalization, and death substantially outweigh these estimates of risk for vaccine-associated GBS</a:t>
            </a:r>
            <a:r>
              <a:rPr lang="en-US" altLang="zh-TW" sz="3200" dirty="0" smtClean="0">
                <a:solidFill>
                  <a:schemeClr val="bg1"/>
                </a:solidFill>
                <a:effectLst/>
              </a:rPr>
              <a:t>. </a:t>
            </a:r>
            <a:endParaRPr lang="en-US" altLang="zh-TW" sz="3200" dirty="0">
              <a:solidFill>
                <a:schemeClr val="bg1"/>
              </a:solidFill>
              <a:effectLst/>
            </a:endParaRPr>
          </a:p>
        </p:txBody>
      </p:sp>
      <p:sp>
        <p:nvSpPr>
          <p:cNvPr id="190468" name="Text Box 4"/>
          <p:cNvSpPr txBox="1">
            <a:spLocks noChangeArrowheads="1"/>
          </p:cNvSpPr>
          <p:nvPr/>
        </p:nvSpPr>
        <p:spPr bwMode="auto">
          <a:xfrm>
            <a:off x="1042988" y="6491288"/>
            <a:ext cx="68516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b="0">
                <a:solidFill>
                  <a:srgbClr val="66FF33"/>
                </a:solidFill>
                <a:latin typeface="Times New Roman" panose="02020603050405020304" pitchFamily="18" charset="0"/>
                <a:ea typeface="標楷體" panose="03000509000000000000" pitchFamily="65" charset="-120"/>
              </a:rPr>
              <a:t>Advisory Committee on Immunization Practices. MMWR 2008;57:1-60.</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58186823"/>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a:xfrm>
            <a:off x="539750" y="476250"/>
            <a:ext cx="8229600" cy="838200"/>
          </a:xfrm>
        </p:spPr>
        <p:txBody>
          <a:bodyPr/>
          <a:lstStyle/>
          <a:p>
            <a:r>
              <a:rPr lang="en-US" altLang="zh-TW" sz="3600" dirty="0" err="1">
                <a:solidFill>
                  <a:srgbClr val="FAFD00"/>
                </a:solidFill>
                <a:effectLst/>
              </a:rPr>
              <a:t>Guillain-Barr</a:t>
            </a:r>
            <a:r>
              <a:rPr lang="en-US" altLang="en-US" sz="3600" dirty="0" err="1">
                <a:solidFill>
                  <a:srgbClr val="FAFD00"/>
                </a:solidFill>
                <a:effectLst/>
              </a:rPr>
              <a:t>é</a:t>
            </a:r>
            <a:r>
              <a:rPr lang="en-US" altLang="zh-TW" sz="3600" dirty="0">
                <a:solidFill>
                  <a:srgbClr val="FAFD00"/>
                </a:solidFill>
                <a:effectLst/>
              </a:rPr>
              <a:t> syndrome and influenza vaccine</a:t>
            </a:r>
            <a:r>
              <a:rPr lang="en-US" altLang="zh-TW" sz="3600" dirty="0">
                <a:solidFill>
                  <a:srgbClr val="FF00FF"/>
                </a:solidFill>
                <a:effectLst/>
              </a:rPr>
              <a:t/>
            </a:r>
            <a:br>
              <a:rPr lang="en-US" altLang="zh-TW" sz="3600" dirty="0">
                <a:solidFill>
                  <a:srgbClr val="FF00FF"/>
                </a:solidFill>
                <a:effectLst/>
              </a:rPr>
            </a:br>
            <a:r>
              <a:rPr lang="en-US" altLang="zh-TW" sz="3200" dirty="0">
                <a:solidFill>
                  <a:srgbClr val="FFFFFF"/>
                </a:solidFill>
                <a:effectLst/>
              </a:rPr>
              <a:t>Canada, 1992-2004, N=1,601</a:t>
            </a:r>
          </a:p>
        </p:txBody>
      </p:sp>
      <p:sp>
        <p:nvSpPr>
          <p:cNvPr id="191491" name="Rectangle 3"/>
          <p:cNvSpPr>
            <a:spLocks noChangeArrowheads="1"/>
          </p:cNvSpPr>
          <p:nvPr/>
        </p:nvSpPr>
        <p:spPr bwMode="auto">
          <a:xfrm>
            <a:off x="827088" y="6461125"/>
            <a:ext cx="4941887"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TW" sz="2000" b="0" dirty="0" err="1">
                <a:solidFill>
                  <a:srgbClr val="7FFF00"/>
                </a:solidFill>
                <a:latin typeface="Times New Roman" panose="02020603050405020304" pitchFamily="18" charset="0"/>
              </a:rPr>
              <a:t>Juurlink</a:t>
            </a:r>
            <a:r>
              <a:rPr lang="en-US" altLang="zh-TW" sz="2000" b="0" dirty="0">
                <a:solidFill>
                  <a:srgbClr val="7FFF00"/>
                </a:solidFill>
                <a:latin typeface="Times New Roman" panose="02020603050405020304" pitchFamily="18" charset="0"/>
              </a:rPr>
              <a:t> DN. Arch Intern Med 2006;166:2217.</a:t>
            </a:r>
          </a:p>
        </p:txBody>
      </p:sp>
      <p:grpSp>
        <p:nvGrpSpPr>
          <p:cNvPr id="191492" name="Group 4"/>
          <p:cNvGrpSpPr>
            <a:grpSpLocks/>
          </p:cNvGrpSpPr>
          <p:nvPr/>
        </p:nvGrpSpPr>
        <p:grpSpPr bwMode="auto">
          <a:xfrm>
            <a:off x="827088" y="1700213"/>
            <a:ext cx="7399337" cy="4473575"/>
            <a:chOff x="521" y="1071"/>
            <a:chExt cx="4661" cy="2818"/>
          </a:xfrm>
        </p:grpSpPr>
        <p:pic>
          <p:nvPicPr>
            <p:cNvPr id="191493" name="Picture 5" descr="gbs"/>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21" y="1117"/>
              <a:ext cx="4482" cy="2772"/>
            </a:xfrm>
            <a:prstGeom prst="rect">
              <a:avLst/>
            </a:prstGeom>
            <a:noFill/>
            <a:extLst>
              <a:ext uri="{909E8E84-426E-40DD-AFC4-6F175D3DCCD1}">
                <a14:hiddenFill xmlns:a14="http://schemas.microsoft.com/office/drawing/2010/main" xmlns="">
                  <a:solidFill>
                    <a:srgbClr val="FFFFFF"/>
                  </a:solidFill>
                </a14:hiddenFill>
              </a:ext>
            </a:extLst>
          </p:spPr>
        </p:pic>
        <p:sp>
          <p:nvSpPr>
            <p:cNvPr id="191494" name="Text Box 6"/>
            <p:cNvSpPr txBox="1">
              <a:spLocks noChangeArrowheads="1"/>
            </p:cNvSpPr>
            <p:nvPr/>
          </p:nvSpPr>
          <p:spPr bwMode="auto">
            <a:xfrm>
              <a:off x="3243" y="1071"/>
              <a:ext cx="1939" cy="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dirty="0">
                  <a:solidFill>
                    <a:srgbClr val="FF3300"/>
                  </a:solidFill>
                  <a:ea typeface="標楷體" panose="03000509000000000000" pitchFamily="65" charset="-120"/>
                </a:rPr>
                <a:t>Mass vaccination</a:t>
              </a:r>
            </a:p>
            <a:p>
              <a:r>
                <a:rPr kumimoji="0" lang="en-US" altLang="zh-TW" dirty="0">
                  <a:solidFill>
                    <a:srgbClr val="FF3300"/>
                  </a:solidFill>
                  <a:ea typeface="標楷體" panose="03000509000000000000" pitchFamily="65" charset="-120"/>
                </a:rPr>
                <a:t>program introduced</a:t>
              </a:r>
            </a:p>
          </p:txBody>
        </p:sp>
        <p:sp>
          <p:nvSpPr>
            <p:cNvPr id="191495" name="Line 7"/>
            <p:cNvSpPr>
              <a:spLocks noChangeShapeType="1"/>
            </p:cNvSpPr>
            <p:nvPr/>
          </p:nvSpPr>
          <p:spPr bwMode="auto">
            <a:xfrm>
              <a:off x="3651" y="1707"/>
              <a:ext cx="0" cy="544"/>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lstStyle/>
            <a:p>
              <a:endParaRPr lang="zh-TW" altLang="en-US"/>
            </a:p>
          </p:txBody>
        </p:sp>
      </p:gr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414341140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a:xfrm>
            <a:off x="468313" y="0"/>
            <a:ext cx="8135937" cy="1008063"/>
          </a:xfrm>
        </p:spPr>
        <p:txBody>
          <a:bodyPr/>
          <a:lstStyle/>
          <a:p>
            <a:r>
              <a:rPr lang="en-US" altLang="zh-TW" sz="2800" dirty="0">
                <a:solidFill>
                  <a:srgbClr val="FAFD00"/>
                </a:solidFill>
                <a:effectLst/>
              </a:rPr>
              <a:t>Risk factors of </a:t>
            </a:r>
            <a:r>
              <a:rPr lang="en-US" altLang="zh-TW" sz="2800" dirty="0" err="1">
                <a:solidFill>
                  <a:srgbClr val="FAFD00"/>
                </a:solidFill>
                <a:effectLst/>
              </a:rPr>
              <a:t>Guillain-Barr</a:t>
            </a:r>
            <a:r>
              <a:rPr lang="en-US" altLang="en-US" sz="2800" dirty="0" err="1">
                <a:solidFill>
                  <a:srgbClr val="FAFD00"/>
                </a:solidFill>
                <a:effectLst/>
              </a:rPr>
              <a:t>é</a:t>
            </a:r>
            <a:r>
              <a:rPr lang="en-US" altLang="zh-TW" sz="2800" dirty="0">
                <a:solidFill>
                  <a:srgbClr val="FAFD00"/>
                </a:solidFill>
                <a:effectLst/>
              </a:rPr>
              <a:t> syndrome</a:t>
            </a:r>
            <a:r>
              <a:rPr lang="en-US" altLang="zh-TW" sz="2800" dirty="0">
                <a:solidFill>
                  <a:srgbClr val="FF00FF"/>
                </a:solidFill>
                <a:effectLst/>
              </a:rPr>
              <a:t/>
            </a:r>
            <a:br>
              <a:rPr lang="en-US" altLang="zh-TW" sz="2800" dirty="0">
                <a:solidFill>
                  <a:srgbClr val="FF00FF"/>
                </a:solidFill>
                <a:effectLst/>
              </a:rPr>
            </a:br>
            <a:r>
              <a:rPr lang="en-US" altLang="zh-TW" sz="2400" dirty="0">
                <a:solidFill>
                  <a:srgbClr val="FFFFFF"/>
                </a:solidFill>
                <a:effectLst/>
              </a:rPr>
              <a:t>UK General Practice Research Database, 1991 - 2001</a:t>
            </a:r>
          </a:p>
        </p:txBody>
      </p:sp>
      <p:sp>
        <p:nvSpPr>
          <p:cNvPr id="192515" name="Text Box 3"/>
          <p:cNvSpPr txBox="1">
            <a:spLocks noChangeArrowheads="1"/>
          </p:cNvSpPr>
          <p:nvPr/>
        </p:nvSpPr>
        <p:spPr bwMode="auto">
          <a:xfrm>
            <a:off x="395288" y="1196975"/>
            <a:ext cx="2233304"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en-US" altLang="zh-TW">
                <a:solidFill>
                  <a:srgbClr val="FFFFFF"/>
                </a:solidFill>
                <a:latin typeface="Arial" panose="020B0604020202020204" pitchFamily="34" charset="0"/>
                <a:ea typeface="標楷體" panose="03000509000000000000" pitchFamily="65" charset="-120"/>
              </a:rPr>
              <a:t>Odds ratio</a:t>
            </a:r>
            <a:endParaRPr kumimoji="1" lang="en-US" altLang="zh-TW">
              <a:solidFill>
                <a:srgbClr val="FFFFFF"/>
              </a:solidFill>
              <a:latin typeface="Arial" panose="020B0604020202020204" pitchFamily="34" charset="0"/>
              <a:ea typeface="標楷體" panose="03000509000000000000" pitchFamily="65" charset="-120"/>
              <a:cs typeface="Arial" panose="020B0604020202020204" pitchFamily="34" charset="0"/>
            </a:endParaRPr>
          </a:p>
        </p:txBody>
      </p:sp>
      <p:sp>
        <p:nvSpPr>
          <p:cNvPr id="192516" name="Text Box 4"/>
          <p:cNvSpPr txBox="1">
            <a:spLocks noChangeArrowheads="1"/>
          </p:cNvSpPr>
          <p:nvPr/>
        </p:nvSpPr>
        <p:spPr bwMode="auto">
          <a:xfrm>
            <a:off x="971550" y="6491288"/>
            <a:ext cx="36385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pl-PL" altLang="zh-TW" sz="1800" b="0" dirty="0">
                <a:solidFill>
                  <a:srgbClr val="7FFF00"/>
                </a:solidFill>
                <a:latin typeface="Times New Roman" panose="02020603050405020304" pitchFamily="18" charset="0"/>
              </a:rPr>
              <a:t>Tam CC. PLoS ONE 2007;2(4):e344.</a:t>
            </a:r>
            <a:endParaRPr lang="en-US" altLang="zh-TW" sz="1800" b="0" dirty="0">
              <a:solidFill>
                <a:srgbClr val="7FFF00"/>
              </a:solidFill>
              <a:latin typeface="Times New Roman" panose="02020603050405020304" pitchFamily="18" charset="0"/>
            </a:endParaRPr>
          </a:p>
        </p:txBody>
      </p:sp>
      <p:graphicFrame>
        <p:nvGraphicFramePr>
          <p:cNvPr id="192517" name="Object 5"/>
          <p:cNvGraphicFramePr>
            <a:graphicFrameLocks noChangeAspect="1"/>
          </p:cNvGraphicFramePr>
          <p:nvPr>
            <p:extLst>
              <p:ext uri="{D42A27DB-BD31-4B8C-83A1-F6EECF244321}">
                <p14:modId xmlns:p14="http://schemas.microsoft.com/office/powerpoint/2010/main" xmlns="" val="1050861997"/>
              </p:ext>
            </p:extLst>
          </p:nvPr>
        </p:nvGraphicFramePr>
        <p:xfrm>
          <a:off x="539750" y="1484313"/>
          <a:ext cx="8208963" cy="4841875"/>
        </p:xfrm>
        <a:graphic>
          <a:graphicData uri="http://schemas.openxmlformats.org/presentationml/2006/ole">
            <p:oleObj spid="_x0000_s1048786" name="圖表" r:id="rId5" imgW="8397245" imgH="5166288" progId="MSGraph.Chart.8">
              <p:embed followColorScheme="full"/>
            </p:oleObj>
          </a:graphicData>
        </a:graphic>
      </p:graphicFrame>
      <p:sp>
        <p:nvSpPr>
          <p:cNvPr id="192518" name="Line 6"/>
          <p:cNvSpPr>
            <a:spLocks noChangeShapeType="1"/>
          </p:cNvSpPr>
          <p:nvPr/>
        </p:nvSpPr>
        <p:spPr bwMode="auto">
          <a:xfrm>
            <a:off x="1403350" y="4076700"/>
            <a:ext cx="7165975" cy="0"/>
          </a:xfrm>
          <a:prstGeom prst="line">
            <a:avLst/>
          </a:prstGeom>
          <a:noFill/>
          <a:ln w="5715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192519" name="Text Box 7"/>
          <p:cNvSpPr txBox="1">
            <a:spLocks noChangeArrowheads="1"/>
          </p:cNvSpPr>
          <p:nvPr/>
        </p:nvSpPr>
        <p:spPr bwMode="auto">
          <a:xfrm>
            <a:off x="1763713" y="4222750"/>
            <a:ext cx="104140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a:solidFill>
                  <a:srgbClr val="FAFD00"/>
                </a:solidFill>
                <a:effectLst>
                  <a:outerShdw blurRad="38100" dist="38100" dir="2700000" algn="tl">
                    <a:srgbClr val="000000"/>
                  </a:outerShdw>
                </a:effectLst>
                <a:ea typeface="標楷體" panose="03000509000000000000" pitchFamily="65" charset="-120"/>
              </a:rPr>
              <a:t>P=0.001</a:t>
            </a:r>
          </a:p>
        </p:txBody>
      </p:sp>
      <p:sp>
        <p:nvSpPr>
          <p:cNvPr id="192520" name="Text Box 8"/>
          <p:cNvSpPr txBox="1">
            <a:spLocks noChangeArrowheads="1"/>
          </p:cNvSpPr>
          <p:nvPr/>
        </p:nvSpPr>
        <p:spPr bwMode="auto">
          <a:xfrm>
            <a:off x="3563938" y="4221163"/>
            <a:ext cx="1041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a:solidFill>
                  <a:srgbClr val="FAFD00"/>
                </a:solidFill>
                <a:effectLst>
                  <a:outerShdw blurRad="38100" dist="38100" dir="2700000" algn="tl">
                    <a:srgbClr val="000000"/>
                  </a:outerShdw>
                </a:effectLst>
                <a:ea typeface="標楷體" panose="03000509000000000000" pitchFamily="65" charset="-120"/>
              </a:rPr>
              <a:t>P=0.014</a:t>
            </a:r>
          </a:p>
        </p:txBody>
      </p:sp>
      <p:sp>
        <p:nvSpPr>
          <p:cNvPr id="192521" name="Text Box 9"/>
          <p:cNvSpPr txBox="1">
            <a:spLocks noChangeArrowheads="1"/>
          </p:cNvSpPr>
          <p:nvPr/>
        </p:nvSpPr>
        <p:spPr bwMode="auto">
          <a:xfrm>
            <a:off x="5435600" y="3500438"/>
            <a:ext cx="1041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a:solidFill>
                  <a:srgbClr val="FAFD00"/>
                </a:solidFill>
                <a:effectLst>
                  <a:outerShdw blurRad="38100" dist="38100" dir="2700000" algn="tl">
                    <a:srgbClr val="000000"/>
                  </a:outerShdw>
                </a:effectLst>
                <a:ea typeface="標楷體" panose="03000509000000000000" pitchFamily="65" charset="-120"/>
              </a:rPr>
              <a:t>P&lt;0.001</a:t>
            </a:r>
          </a:p>
        </p:txBody>
      </p:sp>
      <p:sp>
        <p:nvSpPr>
          <p:cNvPr id="192522" name="Text Box 10"/>
          <p:cNvSpPr txBox="1">
            <a:spLocks noChangeArrowheads="1"/>
          </p:cNvSpPr>
          <p:nvPr/>
        </p:nvSpPr>
        <p:spPr bwMode="auto">
          <a:xfrm>
            <a:off x="7235825" y="3500438"/>
            <a:ext cx="914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1800">
                <a:solidFill>
                  <a:srgbClr val="FAFD00"/>
                </a:solidFill>
                <a:effectLst>
                  <a:outerShdw blurRad="38100" dist="38100" dir="2700000" algn="tl">
                    <a:srgbClr val="000000"/>
                  </a:outerShdw>
                </a:effectLst>
                <a:ea typeface="標楷體" panose="03000509000000000000" pitchFamily="65" charset="-120"/>
              </a:rPr>
              <a:t>P=0.08</a:t>
            </a:r>
          </a:p>
        </p:txBody>
      </p:sp>
      <p:sp>
        <p:nvSpPr>
          <p:cNvPr id="11"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305705529"/>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ChangeArrowheads="1"/>
          </p:cNvSpPr>
          <p:nvPr>
            <p:ph type="title"/>
          </p:nvPr>
        </p:nvSpPr>
        <p:spPr>
          <a:xfrm>
            <a:off x="539750" y="0"/>
            <a:ext cx="8064500" cy="1196977"/>
          </a:xfrm>
        </p:spPr>
        <p:txBody>
          <a:bodyPr/>
          <a:lstStyle/>
          <a:p>
            <a:r>
              <a:rPr lang="en-US" altLang="zh-TW" sz="3200" dirty="0">
                <a:solidFill>
                  <a:srgbClr val="FAFD00"/>
                </a:solidFill>
                <a:effectLst/>
              </a:rPr>
              <a:t>Risk factors of </a:t>
            </a:r>
            <a:r>
              <a:rPr lang="en-US" altLang="zh-TW" sz="3200" dirty="0" err="1">
                <a:solidFill>
                  <a:srgbClr val="FAFD00"/>
                </a:solidFill>
                <a:effectLst/>
              </a:rPr>
              <a:t>Guillain-Barr</a:t>
            </a:r>
            <a:r>
              <a:rPr lang="en-US" altLang="en-US" sz="3200" dirty="0" err="1">
                <a:solidFill>
                  <a:srgbClr val="FAFD00"/>
                </a:solidFill>
                <a:effectLst/>
              </a:rPr>
              <a:t>é</a:t>
            </a:r>
            <a:r>
              <a:rPr lang="en-US" altLang="zh-TW" sz="3200" dirty="0">
                <a:solidFill>
                  <a:srgbClr val="FAFD00"/>
                </a:solidFill>
                <a:effectLst/>
              </a:rPr>
              <a:t> syndrome</a:t>
            </a:r>
            <a:r>
              <a:rPr lang="en-US" altLang="zh-TW" sz="3200" dirty="0">
                <a:solidFill>
                  <a:srgbClr val="FF00FF"/>
                </a:solidFill>
                <a:effectLst/>
              </a:rPr>
              <a:t/>
            </a:r>
            <a:br>
              <a:rPr lang="en-US" altLang="zh-TW" sz="3200" dirty="0">
                <a:solidFill>
                  <a:srgbClr val="FF00FF"/>
                </a:solidFill>
                <a:effectLst/>
              </a:rPr>
            </a:br>
            <a:r>
              <a:rPr lang="en-US" altLang="zh-TW" sz="2800" dirty="0">
                <a:solidFill>
                  <a:srgbClr val="FFFFFF"/>
                </a:solidFill>
                <a:effectLst/>
              </a:rPr>
              <a:t>Pandemic H1N1 2009 vaccine</a:t>
            </a:r>
          </a:p>
        </p:txBody>
      </p:sp>
      <p:sp>
        <p:nvSpPr>
          <p:cNvPr id="265219" name="Text Box 3"/>
          <p:cNvSpPr txBox="1">
            <a:spLocks noChangeArrowheads="1"/>
          </p:cNvSpPr>
          <p:nvPr/>
        </p:nvSpPr>
        <p:spPr bwMode="auto">
          <a:xfrm>
            <a:off x="900113" y="6308725"/>
            <a:ext cx="8243887" cy="549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tabLst>
                <a:tab pos="4032250" algn="l"/>
              </a:tabLst>
              <a:defRPr kumimoji="1">
                <a:solidFill>
                  <a:schemeClr val="tx1"/>
                </a:solidFill>
                <a:latin typeface="Arial" panose="020B0604020202020204" pitchFamily="34" charset="0"/>
                <a:ea typeface="新細明體" panose="02020500000000000000" pitchFamily="18" charset="-120"/>
              </a:defRPr>
            </a:lvl1pPr>
            <a:lvl2pPr>
              <a:tabLst>
                <a:tab pos="4032250" algn="l"/>
              </a:tabLst>
              <a:defRPr kumimoji="1">
                <a:solidFill>
                  <a:schemeClr val="tx1"/>
                </a:solidFill>
                <a:latin typeface="Arial" panose="020B0604020202020204" pitchFamily="34" charset="0"/>
                <a:ea typeface="新細明體" panose="02020500000000000000" pitchFamily="18" charset="-120"/>
              </a:defRPr>
            </a:lvl2pPr>
            <a:lvl3pPr>
              <a:tabLst>
                <a:tab pos="4032250" algn="l"/>
              </a:tabLst>
              <a:defRPr kumimoji="1">
                <a:solidFill>
                  <a:schemeClr val="tx1"/>
                </a:solidFill>
                <a:latin typeface="Arial" panose="020B0604020202020204" pitchFamily="34" charset="0"/>
                <a:ea typeface="新細明體" panose="02020500000000000000" pitchFamily="18" charset="-120"/>
              </a:defRPr>
            </a:lvl3pPr>
            <a:lvl4pPr>
              <a:tabLst>
                <a:tab pos="4032250" algn="l"/>
              </a:tabLst>
              <a:defRPr kumimoji="1">
                <a:solidFill>
                  <a:schemeClr val="tx1"/>
                </a:solidFill>
                <a:latin typeface="Arial" panose="020B0604020202020204" pitchFamily="34" charset="0"/>
                <a:ea typeface="新細明體" panose="02020500000000000000" pitchFamily="18" charset="-120"/>
              </a:defRPr>
            </a:lvl4pPr>
            <a:lvl5pPr>
              <a:tabLst>
                <a:tab pos="4032250" algn="l"/>
              </a:tabLst>
              <a:defRPr kumimoji="1">
                <a:solidFill>
                  <a:schemeClr val="tx1"/>
                </a:solidFill>
                <a:latin typeface="Arial" panose="020B0604020202020204" pitchFamily="34" charset="0"/>
                <a:ea typeface="新細明體" panose="02020500000000000000" pitchFamily="18" charset="-120"/>
              </a:defRPr>
            </a:lvl5pPr>
            <a:lvl6pPr fontAlgn="base">
              <a:spcBef>
                <a:spcPct val="0"/>
              </a:spcBef>
              <a:spcAft>
                <a:spcPct val="0"/>
              </a:spcAft>
              <a:tabLst>
                <a:tab pos="4032250" algn="l"/>
              </a:tabLst>
              <a:defRPr kumimoji="1">
                <a:solidFill>
                  <a:schemeClr val="tx1"/>
                </a:solidFill>
                <a:latin typeface="Arial" panose="020B0604020202020204" pitchFamily="34" charset="0"/>
                <a:ea typeface="新細明體" panose="02020500000000000000" pitchFamily="18" charset="-120"/>
              </a:defRPr>
            </a:lvl6pPr>
            <a:lvl7pPr fontAlgn="base">
              <a:spcBef>
                <a:spcPct val="0"/>
              </a:spcBef>
              <a:spcAft>
                <a:spcPct val="0"/>
              </a:spcAft>
              <a:tabLst>
                <a:tab pos="4032250" algn="l"/>
              </a:tabLst>
              <a:defRPr kumimoji="1">
                <a:solidFill>
                  <a:schemeClr val="tx1"/>
                </a:solidFill>
                <a:latin typeface="Arial" panose="020B0604020202020204" pitchFamily="34" charset="0"/>
                <a:ea typeface="新細明體" panose="02020500000000000000" pitchFamily="18" charset="-120"/>
              </a:defRPr>
            </a:lvl7pPr>
            <a:lvl8pPr fontAlgn="base">
              <a:spcBef>
                <a:spcPct val="0"/>
              </a:spcBef>
              <a:spcAft>
                <a:spcPct val="0"/>
              </a:spcAft>
              <a:tabLst>
                <a:tab pos="4032250" algn="l"/>
              </a:tabLst>
              <a:defRPr kumimoji="1">
                <a:solidFill>
                  <a:schemeClr val="tx1"/>
                </a:solidFill>
                <a:latin typeface="Arial" panose="020B0604020202020204" pitchFamily="34" charset="0"/>
                <a:ea typeface="新細明體" panose="02020500000000000000" pitchFamily="18" charset="-120"/>
              </a:defRPr>
            </a:lvl8pPr>
            <a:lvl9pPr fontAlgn="base">
              <a:spcBef>
                <a:spcPct val="0"/>
              </a:spcBef>
              <a:spcAft>
                <a:spcPct val="0"/>
              </a:spcAft>
              <a:tabLst>
                <a:tab pos="4032250" algn="l"/>
              </a:tabLst>
              <a:defRPr kumimoji="1">
                <a:solidFill>
                  <a:schemeClr val="tx1"/>
                </a:solidFill>
                <a:latin typeface="Arial" panose="020B0604020202020204" pitchFamily="34" charset="0"/>
                <a:ea typeface="新細明體" panose="02020500000000000000" pitchFamily="18" charset="-120"/>
              </a:defRPr>
            </a:lvl9pPr>
          </a:lstStyle>
          <a:p>
            <a:r>
              <a:rPr kumimoji="0" lang="pl-PL" altLang="zh-TW" sz="1000" b="0" dirty="0">
                <a:solidFill>
                  <a:srgbClr val="7FFF00"/>
                </a:solidFill>
                <a:latin typeface="Times New Roman" panose="02020603050405020304" pitchFamily="18" charset="0"/>
              </a:rPr>
              <a:t>Grimaldi-Bensouda L. Am J Epidemiol 2011;174(3):326.</a:t>
            </a:r>
            <a:r>
              <a:rPr kumimoji="0" lang="en-US" altLang="zh-TW" sz="1000" b="0" dirty="0">
                <a:solidFill>
                  <a:srgbClr val="7FFF00"/>
                </a:solidFill>
                <a:latin typeface="Times New Roman" panose="02020603050405020304" pitchFamily="18" charset="0"/>
              </a:rPr>
              <a:t> </a:t>
            </a:r>
            <a:r>
              <a:rPr kumimoji="0" lang="en-US" altLang="zh-TW" sz="1000" b="0" dirty="0">
                <a:solidFill>
                  <a:srgbClr val="FF00FF"/>
                </a:solidFill>
                <a:latin typeface="Times New Roman" panose="02020603050405020304" pitchFamily="18" charset="0"/>
              </a:rPr>
              <a:t>	</a:t>
            </a:r>
            <a:r>
              <a:rPr kumimoji="0" lang="en-US" altLang="zh-TW" sz="1000" b="0" dirty="0" err="1">
                <a:solidFill>
                  <a:srgbClr val="7FFF00"/>
                </a:solidFill>
                <a:latin typeface="Times New Roman" panose="02020603050405020304" pitchFamily="18" charset="0"/>
              </a:rPr>
              <a:t>Bardage</a:t>
            </a:r>
            <a:r>
              <a:rPr kumimoji="0" lang="en-US" altLang="zh-TW" sz="1000" b="0" dirty="0">
                <a:solidFill>
                  <a:srgbClr val="7FFF00"/>
                </a:solidFill>
                <a:latin typeface="Times New Roman" panose="02020603050405020304" pitchFamily="18" charset="0"/>
              </a:rPr>
              <a:t> C. BMJ 2011;343:d3908.</a:t>
            </a:r>
          </a:p>
          <a:p>
            <a:r>
              <a:rPr kumimoji="0" lang="en-US" altLang="zh-TW" sz="1000" b="0" dirty="0">
                <a:solidFill>
                  <a:srgbClr val="7FFF00"/>
                </a:solidFill>
                <a:latin typeface="Times New Roman" panose="02020603050405020304" pitchFamily="18" charset="0"/>
              </a:rPr>
              <a:t>Andrews N. Vaccine 2011;29(45):7878.</a:t>
            </a:r>
            <a:r>
              <a:rPr kumimoji="0" lang="en-US" altLang="zh-TW" sz="1000" b="0" dirty="0">
                <a:solidFill>
                  <a:srgbClr val="FF00FF"/>
                </a:solidFill>
                <a:latin typeface="Times New Roman" panose="02020603050405020304" pitchFamily="18" charset="0"/>
              </a:rPr>
              <a:t>	</a:t>
            </a:r>
            <a:r>
              <a:rPr kumimoji="0" lang="en-US" altLang="zh-TW" sz="1000" b="0" dirty="0" err="1">
                <a:solidFill>
                  <a:srgbClr val="7FFF00"/>
                </a:solidFill>
                <a:latin typeface="Times New Roman" panose="02020603050405020304" pitchFamily="18" charset="0"/>
              </a:rPr>
              <a:t>Dieleman</a:t>
            </a:r>
            <a:r>
              <a:rPr kumimoji="0" lang="en-US" altLang="zh-TW" sz="1000" b="0" dirty="0">
                <a:solidFill>
                  <a:srgbClr val="7FFF00"/>
                </a:solidFill>
                <a:latin typeface="Times New Roman" panose="02020603050405020304" pitchFamily="18" charset="0"/>
              </a:rPr>
              <a:t> J. BMJ 2011;343:d3908.</a:t>
            </a:r>
          </a:p>
          <a:p>
            <a:r>
              <a:rPr kumimoji="0" lang="nl-NL" altLang="zh-TW" sz="1000" b="0" dirty="0">
                <a:solidFill>
                  <a:srgbClr val="7FFF00"/>
                </a:solidFill>
                <a:latin typeface="Times New Roman" panose="02020603050405020304" pitchFamily="18" charset="0"/>
              </a:rPr>
              <a:t>De Wals P. JAMA 2012;308(2):175-81.</a:t>
            </a:r>
            <a:r>
              <a:rPr kumimoji="0" lang="nl-NL" altLang="zh-TW" sz="1000" b="0" dirty="0">
                <a:solidFill>
                  <a:srgbClr val="FF00FF"/>
                </a:solidFill>
                <a:latin typeface="Times New Roman" panose="02020603050405020304" pitchFamily="18" charset="0"/>
              </a:rPr>
              <a:t>	</a:t>
            </a:r>
            <a:r>
              <a:rPr kumimoji="0" lang="en-US" altLang="zh-TW" sz="1000" b="0" dirty="0">
                <a:solidFill>
                  <a:srgbClr val="7FFF00"/>
                </a:solidFill>
                <a:latin typeface="Times New Roman" panose="02020603050405020304" pitchFamily="18" charset="0"/>
              </a:rPr>
              <a:t>Wise ME. Am J </a:t>
            </a:r>
            <a:r>
              <a:rPr kumimoji="0" lang="en-US" altLang="zh-TW" sz="1000" b="0" dirty="0" err="1">
                <a:solidFill>
                  <a:srgbClr val="7FFF00"/>
                </a:solidFill>
                <a:latin typeface="Times New Roman" panose="02020603050405020304" pitchFamily="18" charset="0"/>
              </a:rPr>
              <a:t>Epidemiol</a:t>
            </a:r>
            <a:r>
              <a:rPr kumimoji="0" lang="en-US" altLang="zh-TW" sz="1000" b="0" dirty="0">
                <a:solidFill>
                  <a:srgbClr val="7FFF00"/>
                </a:solidFill>
                <a:latin typeface="Times New Roman" panose="02020603050405020304" pitchFamily="18" charset="0"/>
              </a:rPr>
              <a:t> 2012;175(11):1110.</a:t>
            </a:r>
          </a:p>
        </p:txBody>
      </p:sp>
      <p:grpSp>
        <p:nvGrpSpPr>
          <p:cNvPr id="265220" name="Group 4"/>
          <p:cNvGrpSpPr>
            <a:grpSpLocks/>
          </p:cNvGrpSpPr>
          <p:nvPr/>
        </p:nvGrpSpPr>
        <p:grpSpPr bwMode="auto">
          <a:xfrm>
            <a:off x="250825" y="1052513"/>
            <a:ext cx="8497888" cy="5057775"/>
            <a:chOff x="158" y="663"/>
            <a:chExt cx="5353" cy="3186"/>
          </a:xfrm>
        </p:grpSpPr>
        <p:sp>
          <p:nvSpPr>
            <p:cNvPr id="265221" name="Text Box 5"/>
            <p:cNvSpPr txBox="1">
              <a:spLocks noChangeArrowheads="1"/>
            </p:cNvSpPr>
            <p:nvPr/>
          </p:nvSpPr>
          <p:spPr bwMode="auto">
            <a:xfrm>
              <a:off x="158" y="663"/>
              <a:ext cx="91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en-US" altLang="zh-TW" sz="2000">
                  <a:solidFill>
                    <a:srgbClr val="FFFFFF"/>
                  </a:solidFill>
                  <a:latin typeface="Arial" panose="020B0604020202020204" pitchFamily="34" charset="0"/>
                  <a:ea typeface="標楷體" panose="03000509000000000000" pitchFamily="65" charset="-120"/>
                </a:rPr>
                <a:t>Odds ratio</a:t>
              </a:r>
              <a:endParaRPr kumimoji="1" lang="en-US" altLang="zh-TW" sz="2000">
                <a:solidFill>
                  <a:srgbClr val="FFFFFF"/>
                </a:solidFill>
                <a:latin typeface="Arial" panose="020B0604020202020204" pitchFamily="34" charset="0"/>
                <a:ea typeface="標楷體" panose="03000509000000000000" pitchFamily="65" charset="-120"/>
                <a:cs typeface="Arial" panose="020B0604020202020204" pitchFamily="34" charset="0"/>
              </a:endParaRPr>
            </a:p>
          </p:txBody>
        </p:sp>
        <p:graphicFrame>
          <p:nvGraphicFramePr>
            <p:cNvPr id="265222" name="Object 6"/>
            <p:cNvGraphicFramePr>
              <a:graphicFrameLocks noChangeAspect="1"/>
            </p:cNvGraphicFramePr>
            <p:nvPr/>
          </p:nvGraphicFramePr>
          <p:xfrm>
            <a:off x="340" y="799"/>
            <a:ext cx="5171" cy="3050"/>
          </p:xfrm>
          <a:graphic>
            <a:graphicData uri="http://schemas.openxmlformats.org/presentationml/2006/ole">
              <p:oleObj spid="_x0000_s1049810" name="圖表" r:id="rId5" imgW="8397245" imgH="5143608" progId="MSGraph.Chart.8">
                <p:embed followColorScheme="full"/>
              </p:oleObj>
            </a:graphicData>
          </a:graphic>
        </p:graphicFrame>
        <p:sp>
          <p:nvSpPr>
            <p:cNvPr id="265223" name="Line 7"/>
            <p:cNvSpPr>
              <a:spLocks noChangeShapeType="1"/>
            </p:cNvSpPr>
            <p:nvPr/>
          </p:nvSpPr>
          <p:spPr bwMode="auto">
            <a:xfrm>
              <a:off x="839" y="1797"/>
              <a:ext cx="4536" cy="0"/>
            </a:xfrm>
            <a:prstGeom prst="line">
              <a:avLst/>
            </a:prstGeom>
            <a:noFill/>
            <a:ln w="5715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grpSp>
      <p:grpSp>
        <p:nvGrpSpPr>
          <p:cNvPr id="265224" name="Group 8"/>
          <p:cNvGrpSpPr>
            <a:grpSpLocks/>
          </p:cNvGrpSpPr>
          <p:nvPr/>
        </p:nvGrpSpPr>
        <p:grpSpPr bwMode="auto">
          <a:xfrm>
            <a:off x="7092280" y="6021288"/>
            <a:ext cx="2127249" cy="584200"/>
            <a:chOff x="567" y="3125"/>
            <a:chExt cx="1340" cy="368"/>
          </a:xfrm>
        </p:grpSpPr>
        <p:sp>
          <p:nvSpPr>
            <p:cNvPr id="265225" name="AutoShape 9"/>
            <p:cNvSpPr>
              <a:spLocks noChangeArrowheads="1"/>
            </p:cNvSpPr>
            <p:nvPr/>
          </p:nvSpPr>
          <p:spPr bwMode="auto">
            <a:xfrm>
              <a:off x="567" y="3204"/>
              <a:ext cx="181" cy="182"/>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265226" name="Text Box 10"/>
            <p:cNvSpPr txBox="1">
              <a:spLocks noChangeArrowheads="1"/>
            </p:cNvSpPr>
            <p:nvPr/>
          </p:nvSpPr>
          <p:spPr bwMode="auto">
            <a:xfrm>
              <a:off x="826" y="3125"/>
              <a:ext cx="1081" cy="368"/>
            </a:xfrm>
            <a:prstGeom prst="rect">
              <a:avLst/>
            </a:prstGeom>
            <a:noFill/>
            <a:ln>
              <a:noFill/>
            </a:ln>
            <a:effectLst/>
            <a:extLst>
              <a:ext uri="{909E8E84-426E-40DD-AFC4-6F175D3DCCD1}">
                <a14:hiddenFill xmlns:a14="http://schemas.microsoft.com/office/drawing/2010/main" xmlns="">
                  <a:solidFill>
                    <a:srgbClr val="FF3300"/>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dirty="0">
                  <a:solidFill>
                    <a:srgbClr val="FF0000"/>
                  </a:solidFill>
                </a:rPr>
                <a:t>P &lt; 0.05</a:t>
              </a:r>
            </a:p>
          </p:txBody>
        </p:sp>
      </p:grpSp>
      <p:sp>
        <p:nvSpPr>
          <p:cNvPr id="265227" name="AutoShape 11"/>
          <p:cNvSpPr>
            <a:spLocks noChangeAspect="1" noChangeArrowheads="1"/>
          </p:cNvSpPr>
          <p:nvPr/>
        </p:nvSpPr>
        <p:spPr bwMode="auto">
          <a:xfrm>
            <a:off x="6659563" y="2924175"/>
            <a:ext cx="304800" cy="306388"/>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265228" name="AutoShape 12"/>
          <p:cNvSpPr>
            <a:spLocks noChangeAspect="1" noChangeArrowheads="1"/>
          </p:cNvSpPr>
          <p:nvPr/>
        </p:nvSpPr>
        <p:spPr bwMode="auto">
          <a:xfrm>
            <a:off x="7812088" y="2997200"/>
            <a:ext cx="304800" cy="306388"/>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p>
        </p:txBody>
      </p:sp>
      <p:sp>
        <p:nvSpPr>
          <p:cNvPr id="13"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1264384826"/>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zh-TW" altLang="en-US" sz="3600" dirty="0">
                <a:solidFill>
                  <a:srgbClr val="FAFD00"/>
                </a:solidFill>
                <a:effectLst/>
              </a:rPr>
              <a:t>立即型過敏 </a:t>
            </a:r>
            <a:r>
              <a:rPr lang="en-US" altLang="zh-TW" sz="3600" dirty="0">
                <a:solidFill>
                  <a:srgbClr val="FAFD00"/>
                </a:solidFill>
                <a:effectLst/>
              </a:rPr>
              <a:t>anaphylaxis</a:t>
            </a:r>
          </a:p>
        </p:txBody>
      </p:sp>
      <p:sp>
        <p:nvSpPr>
          <p:cNvPr id="202755" name="Rectangle 3"/>
          <p:cNvSpPr>
            <a:spLocks noGrp="1" noChangeArrowheads="1"/>
          </p:cNvSpPr>
          <p:nvPr>
            <p:ph type="body" idx="1"/>
          </p:nvPr>
        </p:nvSpPr>
        <p:spPr>
          <a:xfrm>
            <a:off x="468313" y="1196975"/>
            <a:ext cx="8424862" cy="5329238"/>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r>
              <a:rPr lang="en-US" altLang="zh-TW" sz="2800" dirty="0">
                <a:solidFill>
                  <a:srgbClr val="FAFD00"/>
                </a:solidFill>
                <a:effectLst/>
              </a:rPr>
              <a:t>Incidence: 0.65 – 1.53 cases/million doses</a:t>
            </a:r>
            <a:r>
              <a:rPr lang="en-US" altLang="zh-TW" sz="2800" dirty="0">
                <a:solidFill>
                  <a:srgbClr val="FFFFFF"/>
                </a:solidFill>
                <a:effectLst/>
              </a:rPr>
              <a:t> of </a:t>
            </a:r>
            <a:r>
              <a:rPr lang="en-US" altLang="zh-TW" sz="2800" dirty="0" smtClean="0">
                <a:solidFill>
                  <a:srgbClr val="FFFFFF"/>
                </a:solidFill>
                <a:effectLst/>
              </a:rPr>
              <a:t>vaccine. </a:t>
            </a:r>
            <a:endParaRPr lang="en-US" altLang="zh-TW" sz="2800" dirty="0">
              <a:solidFill>
                <a:srgbClr val="FFFFFF"/>
              </a:solidFill>
              <a:effectLst/>
            </a:endParaRPr>
          </a:p>
          <a:p>
            <a:r>
              <a:rPr lang="en-US" altLang="zh-TW" sz="2800" dirty="0">
                <a:solidFill>
                  <a:schemeClr val="bg1"/>
                </a:solidFill>
                <a:effectLst/>
              </a:rPr>
              <a:t>Vaccines: </a:t>
            </a:r>
            <a:r>
              <a:rPr lang="en-US" altLang="zh-TW" sz="2800" dirty="0">
                <a:solidFill>
                  <a:srgbClr val="FFFFFF"/>
                </a:solidFill>
                <a:effectLst/>
              </a:rPr>
              <a:t>measles-mumps-rubella, hepatitis B, diphtheria-tetanus, diphtheria-tetanus-</a:t>
            </a:r>
            <a:r>
              <a:rPr lang="en-US" altLang="zh-TW" sz="2800" dirty="0" err="1">
                <a:solidFill>
                  <a:srgbClr val="FFFFFF"/>
                </a:solidFill>
                <a:effectLst/>
              </a:rPr>
              <a:t>pertussis</a:t>
            </a:r>
            <a:r>
              <a:rPr lang="en-US" altLang="zh-TW" sz="2800" dirty="0">
                <a:solidFill>
                  <a:srgbClr val="FFFFFF"/>
                </a:solidFill>
                <a:effectLst/>
              </a:rPr>
              <a:t>, </a:t>
            </a:r>
            <a:r>
              <a:rPr lang="en-US" altLang="zh-TW" sz="2800" i="1" dirty="0" err="1">
                <a:solidFill>
                  <a:srgbClr val="FFFFFF"/>
                </a:solidFill>
                <a:effectLst/>
              </a:rPr>
              <a:t>Haemophilus</a:t>
            </a:r>
            <a:r>
              <a:rPr lang="en-US" altLang="zh-TW" sz="2800" i="1" dirty="0">
                <a:solidFill>
                  <a:srgbClr val="FFFFFF"/>
                </a:solidFill>
                <a:effectLst/>
              </a:rPr>
              <a:t> </a:t>
            </a:r>
            <a:r>
              <a:rPr lang="en-US" altLang="zh-TW" sz="2800" i="1" dirty="0" err="1">
                <a:solidFill>
                  <a:srgbClr val="FFFFFF"/>
                </a:solidFill>
                <a:effectLst/>
              </a:rPr>
              <a:t>influenzae</a:t>
            </a:r>
            <a:r>
              <a:rPr lang="en-US" altLang="zh-TW" sz="2800" dirty="0">
                <a:solidFill>
                  <a:srgbClr val="FFFFFF"/>
                </a:solidFill>
                <a:effectLst/>
              </a:rPr>
              <a:t> type b, oral polio vaccines.</a:t>
            </a:r>
          </a:p>
          <a:p>
            <a:r>
              <a:rPr lang="en-US" altLang="zh-TW" sz="2800" dirty="0">
                <a:solidFill>
                  <a:srgbClr val="FFFFFF"/>
                </a:solidFill>
                <a:effectLst/>
              </a:rPr>
              <a:t>Providers should be prepared to provide </a:t>
            </a:r>
            <a:r>
              <a:rPr lang="en-US" altLang="zh-TW" sz="2800" b="1" dirty="0">
                <a:solidFill>
                  <a:srgbClr val="FAFD00"/>
                </a:solidFill>
                <a:effectLst/>
              </a:rPr>
              <a:t>immediate medical treatment</a:t>
            </a:r>
            <a:r>
              <a:rPr lang="en-US" altLang="zh-TW" sz="2800" dirty="0">
                <a:solidFill>
                  <a:srgbClr val="FFFFFF"/>
                </a:solidFill>
                <a:effectLst/>
              </a:rPr>
              <a:t> should it occur. (Red Book)</a:t>
            </a:r>
            <a:endParaRPr lang="en-US" altLang="zh-TW" sz="2800" dirty="0">
              <a:solidFill>
                <a:schemeClr val="bg1"/>
              </a:solidFill>
              <a:effectLst/>
            </a:endParaRPr>
          </a:p>
          <a:p>
            <a:pPr hangingPunct="1">
              <a:spcBef>
                <a:spcPct val="30000"/>
              </a:spcBef>
            </a:pPr>
            <a:r>
              <a:rPr lang="en-US" altLang="zh-TW" sz="2800" dirty="0">
                <a:solidFill>
                  <a:schemeClr val="bg1"/>
                </a:solidFill>
                <a:effectLst/>
              </a:rPr>
              <a:t>2004.2.3 </a:t>
            </a:r>
            <a:r>
              <a:rPr lang="zh-TW" altLang="en-US" sz="2800" dirty="0">
                <a:solidFill>
                  <a:schemeClr val="bg1"/>
                </a:solidFill>
                <a:effectLst/>
              </a:rPr>
              <a:t>流感防治諮詢委員會：</a:t>
            </a:r>
            <a:r>
              <a:rPr lang="zh-TW" altLang="en-US" sz="2800" b="1" dirty="0">
                <a:solidFill>
                  <a:srgbClr val="FAFD00"/>
                </a:solidFill>
                <a:effectLst/>
              </a:rPr>
              <a:t>接種流感疫苗後，必須於原醫療站休息至少</a:t>
            </a:r>
            <a:r>
              <a:rPr lang="en-US" altLang="zh-TW" sz="2800" b="1" dirty="0">
                <a:solidFill>
                  <a:srgbClr val="FAFD00"/>
                </a:solidFill>
                <a:effectLst/>
              </a:rPr>
              <a:t>30</a:t>
            </a:r>
            <a:r>
              <a:rPr lang="zh-TW" altLang="en-US" sz="2800" b="1" dirty="0" smtClean="0">
                <a:solidFill>
                  <a:srgbClr val="FAFD00"/>
                </a:solidFill>
                <a:effectLst/>
              </a:rPr>
              <a:t>分鐘。</a:t>
            </a:r>
            <a:endParaRPr lang="zh-TW" altLang="en-US" sz="2900" b="1" dirty="0">
              <a:solidFill>
                <a:srgbClr val="FAFD00"/>
              </a:solidFill>
              <a:effectLst/>
            </a:endParaRPr>
          </a:p>
          <a:p>
            <a:pPr>
              <a:spcBef>
                <a:spcPct val="30000"/>
              </a:spcBef>
            </a:pPr>
            <a:endParaRPr lang="en-US" altLang="zh-TW" sz="2800" dirty="0">
              <a:effectLst/>
            </a:endParaRP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541183177"/>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Rectangle 2"/>
          <p:cNvSpPr>
            <a:spLocks noGrp="1" noChangeArrowheads="1"/>
          </p:cNvSpPr>
          <p:nvPr>
            <p:ph type="title"/>
          </p:nvPr>
        </p:nvSpPr>
        <p:spPr>
          <a:xfrm>
            <a:off x="539750" y="188913"/>
            <a:ext cx="8078788" cy="752475"/>
          </a:xfrm>
        </p:spPr>
        <p:txBody>
          <a:bodyPr/>
          <a:lstStyle/>
          <a:p>
            <a:r>
              <a:rPr lang="zh-TW" altLang="en-US" sz="3200" dirty="0">
                <a:effectLst/>
              </a:rPr>
              <a:t>雞蛋過敏者接種流感疫苗的注意事項</a:t>
            </a:r>
          </a:p>
        </p:txBody>
      </p:sp>
      <p:sp>
        <p:nvSpPr>
          <p:cNvPr id="348163" name="Rectangle 3"/>
          <p:cNvSpPr>
            <a:spLocks noGrp="1" noChangeArrowheads="1"/>
          </p:cNvSpPr>
          <p:nvPr>
            <p:ph type="body" idx="1"/>
          </p:nvPr>
        </p:nvSpPr>
        <p:spPr>
          <a:xfrm>
            <a:off x="539750" y="1196975"/>
            <a:ext cx="8352730" cy="5399088"/>
          </a:xfrm>
        </p:spPr>
        <p:txBody>
          <a:bodyPr/>
          <a:lstStyle/>
          <a:p>
            <a:pPr marL="457200" indent="-457200"/>
            <a:r>
              <a:rPr lang="zh-TW" altLang="en-US" sz="2800" dirty="0">
                <a:solidFill>
                  <a:schemeClr val="bg1"/>
                </a:solidFill>
                <a:effectLst/>
              </a:rPr>
              <a:t>進食雞、雞蛋及含有這些成分的食品曾經發生過敏反應者，不適合接種任何種類的流感疫苗。</a:t>
            </a:r>
          </a:p>
          <a:p>
            <a:pPr marL="457200" indent="-457200"/>
            <a:r>
              <a:rPr lang="zh-TW" altLang="en-US" sz="2800" dirty="0">
                <a:solidFill>
                  <a:schemeClr val="bg1"/>
                </a:solidFill>
                <a:effectLst/>
              </a:rPr>
              <a:t>未曾接觸過雞、雞蛋及含有這些成分的食品，而不知道是否會過敏者，</a:t>
            </a:r>
            <a:r>
              <a:rPr lang="zh-TW" altLang="en-US" sz="2800" b="1" dirty="0">
                <a:effectLst/>
              </a:rPr>
              <a:t>不需要先嘗試這些食品</a:t>
            </a:r>
            <a:r>
              <a:rPr lang="zh-TW" altLang="en-US" sz="2800" dirty="0">
                <a:solidFill>
                  <a:schemeClr val="bg1"/>
                </a:solidFill>
                <a:effectLst/>
              </a:rPr>
              <a:t>看有沒有過敏反應，可以直接接種流感疫苗。</a:t>
            </a:r>
          </a:p>
          <a:p>
            <a:pPr marL="457200" indent="-457200" hangingPunct="1"/>
            <a:r>
              <a:rPr lang="zh-TW" altLang="en-US" sz="2800" dirty="0">
                <a:solidFill>
                  <a:schemeClr val="bg1"/>
                </a:solidFill>
                <a:effectLst/>
              </a:rPr>
              <a:t>對雞蛋的</a:t>
            </a:r>
            <a:r>
              <a:rPr lang="zh-TW" altLang="en-US" sz="2800" b="1" dirty="0">
                <a:effectLst/>
              </a:rPr>
              <a:t>過敏性</a:t>
            </a:r>
            <a:r>
              <a:rPr lang="en-US" altLang="zh-TW" sz="2800" b="1" dirty="0" err="1">
                <a:effectLst/>
              </a:rPr>
              <a:t>IgE</a:t>
            </a:r>
            <a:r>
              <a:rPr lang="zh-TW" altLang="en-US" sz="2800" b="1" dirty="0">
                <a:effectLst/>
              </a:rPr>
              <a:t>抗體</a:t>
            </a:r>
            <a:r>
              <a:rPr lang="zh-TW" altLang="en-US" sz="2800" dirty="0">
                <a:solidFill>
                  <a:schemeClr val="bg1"/>
                </a:solidFill>
                <a:effectLst/>
              </a:rPr>
              <a:t>檢查，亦即一般所謂的過敏原測試，並不一定能反映實際上的過敏反應。雞蛋的過敏性</a:t>
            </a:r>
            <a:r>
              <a:rPr lang="en-US" altLang="zh-TW" sz="2800" dirty="0" err="1">
                <a:solidFill>
                  <a:schemeClr val="bg1"/>
                </a:solidFill>
                <a:effectLst/>
              </a:rPr>
              <a:t>IgE</a:t>
            </a:r>
            <a:r>
              <a:rPr lang="zh-TW" altLang="en-US" sz="2800" dirty="0">
                <a:solidFill>
                  <a:schemeClr val="bg1"/>
                </a:solidFill>
                <a:effectLst/>
              </a:rPr>
              <a:t>抗體陽性，但進食雞蛋並無過敏反應者，仍可接種流感疫苗。</a:t>
            </a:r>
          </a:p>
          <a:p>
            <a:pPr marL="457200" indent="-457200"/>
            <a:r>
              <a:rPr lang="zh-TW" altLang="en-US" sz="2800" dirty="0">
                <a:solidFill>
                  <a:schemeClr val="bg1"/>
                </a:solidFill>
                <a:effectLst/>
              </a:rPr>
              <a:t>接種流感疫苗前，</a:t>
            </a:r>
            <a:r>
              <a:rPr lang="zh-TW" altLang="en-US" sz="2800" b="1" dirty="0">
                <a:effectLst/>
              </a:rPr>
              <a:t>不需要進行雞蛋的過敏性抗體檢測或皮膚試驗</a:t>
            </a:r>
            <a:r>
              <a:rPr lang="zh-TW" altLang="en-US" sz="2800" dirty="0">
                <a:effectLst/>
              </a:rPr>
              <a:t>。</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79392986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idx="4294967295"/>
          </p:nvPr>
        </p:nvSpPr>
        <p:spPr>
          <a:xfrm>
            <a:off x="539750" y="333375"/>
            <a:ext cx="8229600" cy="838200"/>
          </a:xfrm>
        </p:spPr>
        <p:txBody>
          <a:bodyPr/>
          <a:lstStyle/>
          <a:p>
            <a:r>
              <a:rPr lang="en-US" altLang="zh-TW" sz="3600" dirty="0">
                <a:effectLst/>
              </a:rPr>
              <a:t>2009 H1N1 </a:t>
            </a:r>
            <a:r>
              <a:rPr lang="zh-TW" altLang="en-US" sz="3600" dirty="0">
                <a:effectLst/>
              </a:rPr>
              <a:t>新型流感</a:t>
            </a:r>
            <a:r>
              <a:rPr lang="zh-TW" altLang="en-US" sz="3600" dirty="0">
                <a:solidFill>
                  <a:srgbClr val="FF00FF"/>
                </a:solidFill>
                <a:effectLst/>
              </a:rPr>
              <a:t/>
            </a:r>
            <a:br>
              <a:rPr lang="zh-TW" altLang="en-US" sz="3600" dirty="0">
                <a:solidFill>
                  <a:srgbClr val="FF00FF"/>
                </a:solidFill>
                <a:effectLst/>
              </a:rPr>
            </a:br>
            <a:r>
              <a:rPr lang="en-US" altLang="zh-TW" sz="3200" dirty="0">
                <a:solidFill>
                  <a:schemeClr val="bg1"/>
                </a:solidFill>
                <a:effectLst/>
              </a:rPr>
              <a:t>2009, </a:t>
            </a:r>
            <a:r>
              <a:rPr lang="zh-TW" altLang="en-US" sz="3200" dirty="0">
                <a:solidFill>
                  <a:schemeClr val="bg1"/>
                </a:solidFill>
                <a:effectLst/>
              </a:rPr>
              <a:t>台北市</a:t>
            </a:r>
          </a:p>
        </p:txBody>
      </p:sp>
      <p:sp>
        <p:nvSpPr>
          <p:cNvPr id="216068" name="Rectangle 4"/>
          <p:cNvSpPr>
            <a:spLocks noChangeArrowheads="1"/>
          </p:cNvSpPr>
          <p:nvPr/>
        </p:nvSpPr>
        <p:spPr bwMode="auto">
          <a:xfrm>
            <a:off x="971550" y="6491288"/>
            <a:ext cx="4845050" cy="366712"/>
          </a:xfrm>
          <a:prstGeom prst="rect">
            <a:avLst/>
          </a:prstGeom>
          <a:noFill/>
          <a:ln w="9525">
            <a:noFill/>
            <a:miter lim="800000"/>
            <a:headEnd/>
            <a:tailEnd/>
          </a:ln>
          <a:effectLst/>
        </p:spPr>
        <p:txBody>
          <a:bodyPr wrap="none" anchor="ctr">
            <a:spAutoFit/>
          </a:bodyPr>
          <a:lstStyle/>
          <a:p>
            <a:pPr eaLnBrk="1" hangingPunct="1">
              <a:defRPr/>
            </a:pPr>
            <a:r>
              <a:rPr kumimoji="1" lang="en-US" altLang="zh-TW" sz="1800" b="0">
                <a:solidFill>
                  <a:srgbClr val="00FF00"/>
                </a:solidFill>
                <a:latin typeface="Arial" pitchFamily="34" charset="0"/>
              </a:rPr>
              <a:t>Hseuh PR. Emerg Infect Dis 2010;16(8):1309.</a:t>
            </a:r>
          </a:p>
        </p:txBody>
      </p:sp>
      <p:grpSp>
        <p:nvGrpSpPr>
          <p:cNvPr id="212996" name="Group 17"/>
          <p:cNvGrpSpPr>
            <a:grpSpLocks/>
          </p:cNvGrpSpPr>
          <p:nvPr/>
        </p:nvGrpSpPr>
        <p:grpSpPr bwMode="auto">
          <a:xfrm>
            <a:off x="684213" y="1412875"/>
            <a:ext cx="7704137" cy="4802188"/>
            <a:chOff x="431" y="890"/>
            <a:chExt cx="4853" cy="3025"/>
          </a:xfrm>
        </p:grpSpPr>
        <p:pic>
          <p:nvPicPr>
            <p:cNvPr id="212997" name="Picture 6" descr="bb1"/>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31" y="890"/>
              <a:ext cx="4853" cy="3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2998" name="Rectangle 16"/>
            <p:cNvSpPr>
              <a:spLocks noChangeArrowheads="1"/>
            </p:cNvSpPr>
            <p:nvPr/>
          </p:nvSpPr>
          <p:spPr bwMode="auto">
            <a:xfrm>
              <a:off x="3243" y="1026"/>
              <a:ext cx="635" cy="63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TW" altLang="zh-TW" sz="2000" b="0"/>
            </a:p>
          </p:txBody>
        </p:sp>
        <p:sp>
          <p:nvSpPr>
            <p:cNvPr id="212999" name="Text Box 12"/>
            <p:cNvSpPr txBox="1">
              <a:spLocks noChangeArrowheads="1"/>
            </p:cNvSpPr>
            <p:nvPr>
              <p:custDataLst>
                <p:tags r:id="rId2"/>
              </p:custDataLst>
            </p:nvPr>
          </p:nvSpPr>
          <p:spPr bwMode="auto">
            <a:xfrm>
              <a:off x="1066" y="1616"/>
              <a:ext cx="1039" cy="458"/>
            </a:xfrm>
            <a:prstGeom prst="rect">
              <a:avLst/>
            </a:prstGeom>
            <a:solidFill>
              <a:srgbClr val="FFFFFF"/>
            </a:solidFill>
            <a:ln w="25400">
              <a:solidFill>
                <a:srgbClr val="000080"/>
              </a:solidFill>
              <a:miter lim="800000"/>
              <a:headEnd/>
              <a:tailEnd/>
            </a:ln>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000" dirty="0">
                  <a:solidFill>
                    <a:schemeClr val="accent2"/>
                  </a:solidFill>
                  <a:ea typeface="標楷體" panose="03000509000000000000" pitchFamily="65" charset="-120"/>
                </a:rPr>
                <a:t>9</a:t>
              </a:r>
              <a:r>
                <a:rPr kumimoji="0" lang="zh-TW" altLang="en-US" sz="2000" dirty="0">
                  <a:solidFill>
                    <a:schemeClr val="accent2"/>
                  </a:solidFill>
                  <a:ea typeface="標楷體" panose="03000509000000000000" pitchFamily="65" charset="-120"/>
                </a:rPr>
                <a:t>月</a:t>
              </a:r>
              <a:r>
                <a:rPr kumimoji="0" lang="en-US" altLang="zh-TW" sz="2000" dirty="0">
                  <a:solidFill>
                    <a:schemeClr val="accent2"/>
                  </a:solidFill>
                  <a:ea typeface="標楷體" panose="03000509000000000000" pitchFamily="65" charset="-120"/>
                </a:rPr>
                <a:t>1</a:t>
              </a:r>
              <a:r>
                <a:rPr kumimoji="0" lang="zh-TW" altLang="en-US" sz="2000" dirty="0">
                  <a:solidFill>
                    <a:schemeClr val="accent2"/>
                  </a:solidFill>
                  <a:ea typeface="標楷體" panose="03000509000000000000" pitchFamily="65" charset="-120"/>
                </a:rPr>
                <a:t>日</a:t>
              </a:r>
            </a:p>
            <a:p>
              <a:r>
                <a:rPr kumimoji="0" lang="en-US" altLang="zh-TW" sz="2000" dirty="0">
                  <a:solidFill>
                    <a:schemeClr val="accent2"/>
                  </a:solidFill>
                  <a:ea typeface="標楷體" panose="03000509000000000000" pitchFamily="65" charset="-120"/>
                </a:rPr>
                <a:t>325</a:t>
              </a:r>
              <a:r>
                <a:rPr kumimoji="0" lang="zh-TW" altLang="en-US" sz="2000" dirty="0">
                  <a:solidFill>
                    <a:schemeClr val="accent2"/>
                  </a:solidFill>
                  <a:ea typeface="標楷體" panose="03000509000000000000" pitchFamily="65" charset="-120"/>
                </a:rPr>
                <a:t>停課標準</a:t>
              </a:r>
            </a:p>
          </p:txBody>
        </p:sp>
        <p:sp>
          <p:nvSpPr>
            <p:cNvPr id="213000" name="Line 13"/>
            <p:cNvSpPr>
              <a:spLocks noChangeShapeType="1"/>
            </p:cNvSpPr>
            <p:nvPr/>
          </p:nvSpPr>
          <p:spPr bwMode="auto">
            <a:xfrm>
              <a:off x="1565" y="2069"/>
              <a:ext cx="181" cy="1225"/>
            </a:xfrm>
            <a:prstGeom prst="line">
              <a:avLst/>
            </a:prstGeom>
            <a:noFill/>
            <a:ln w="38100">
              <a:solidFill>
                <a:schemeClr val="accent2"/>
              </a:solidFill>
              <a:round/>
              <a:headEnd/>
              <a:tailEnd type="triangle" w="med" len="med"/>
            </a:ln>
            <a:extLst>
              <a:ext uri="{909E8E84-426E-40DD-AFC4-6F175D3DCCD1}">
                <a14:hiddenFill xmlns:a14="http://schemas.microsoft.com/office/drawing/2010/main" xmlns="">
                  <a:noFill/>
                </a14:hiddenFill>
              </a:ext>
            </a:extLst>
          </p:spPr>
          <p:txBody>
            <a:bodyPr/>
            <a:lstStyle/>
            <a:p>
              <a:endParaRPr lang="zh-TW" altLang="en-US"/>
            </a:p>
          </p:txBody>
        </p:sp>
        <p:sp>
          <p:nvSpPr>
            <p:cNvPr id="213001" name="Text Box 14"/>
            <p:cNvSpPr txBox="1">
              <a:spLocks noChangeArrowheads="1"/>
            </p:cNvSpPr>
            <p:nvPr>
              <p:custDataLst>
                <p:tags r:id="rId3"/>
              </p:custDataLst>
            </p:nvPr>
          </p:nvSpPr>
          <p:spPr bwMode="auto">
            <a:xfrm>
              <a:off x="2880" y="981"/>
              <a:ext cx="1092" cy="458"/>
            </a:xfrm>
            <a:prstGeom prst="rect">
              <a:avLst/>
            </a:prstGeom>
            <a:solidFill>
              <a:srgbClr val="FFFFFF"/>
            </a:solidFill>
            <a:ln w="25400">
              <a:solidFill>
                <a:srgbClr val="FF0000"/>
              </a:solidFill>
              <a:miter lim="800000"/>
              <a:headEnd/>
              <a:tailEnd/>
            </a:ln>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en-US" altLang="zh-TW" sz="2000" dirty="0">
                  <a:solidFill>
                    <a:srgbClr val="FF0000"/>
                  </a:solidFill>
                  <a:ea typeface="標楷體" panose="03000509000000000000" pitchFamily="65" charset="-120"/>
                </a:rPr>
                <a:t>11</a:t>
              </a:r>
              <a:r>
                <a:rPr kumimoji="0" lang="zh-TW" altLang="en-US" sz="2000" dirty="0">
                  <a:solidFill>
                    <a:srgbClr val="FF0000"/>
                  </a:solidFill>
                  <a:ea typeface="標楷體" panose="03000509000000000000" pitchFamily="65" charset="-120"/>
                </a:rPr>
                <a:t>月</a:t>
              </a:r>
              <a:r>
                <a:rPr kumimoji="0" lang="en-US" altLang="zh-TW" sz="2000" dirty="0">
                  <a:solidFill>
                    <a:srgbClr val="FF0000"/>
                  </a:solidFill>
                  <a:ea typeface="標楷體" panose="03000509000000000000" pitchFamily="65" charset="-120"/>
                </a:rPr>
                <a:t>16-30</a:t>
              </a:r>
              <a:r>
                <a:rPr kumimoji="0" lang="zh-TW" altLang="en-US" sz="2000" dirty="0">
                  <a:solidFill>
                    <a:srgbClr val="FF0000"/>
                  </a:solidFill>
                  <a:ea typeface="標楷體" panose="03000509000000000000" pitchFamily="65" charset="-120"/>
                </a:rPr>
                <a:t>日</a:t>
              </a:r>
            </a:p>
            <a:p>
              <a:r>
                <a:rPr kumimoji="0" lang="zh-TW" altLang="en-US" sz="2000" dirty="0">
                  <a:solidFill>
                    <a:srgbClr val="FF0000"/>
                  </a:solidFill>
                  <a:ea typeface="標楷體" panose="03000509000000000000" pitchFamily="65" charset="-120"/>
                </a:rPr>
                <a:t>學校疫苗注射</a:t>
              </a:r>
            </a:p>
          </p:txBody>
        </p:sp>
        <p:sp>
          <p:nvSpPr>
            <p:cNvPr id="213002" name="Line 15"/>
            <p:cNvSpPr>
              <a:spLocks noChangeShapeType="1"/>
            </p:cNvSpPr>
            <p:nvPr/>
          </p:nvSpPr>
          <p:spPr bwMode="auto">
            <a:xfrm flipH="1">
              <a:off x="3379" y="1434"/>
              <a:ext cx="45" cy="816"/>
            </a:xfrm>
            <a:prstGeom prst="line">
              <a:avLst/>
            </a:prstGeom>
            <a:noFill/>
            <a:ln w="57150">
              <a:solidFill>
                <a:srgbClr val="FF0000"/>
              </a:solidFill>
              <a:round/>
              <a:headEnd/>
              <a:tailEnd type="triangle" w="med" len="med"/>
            </a:ln>
            <a:extLst>
              <a:ext uri="{909E8E84-426E-40DD-AFC4-6F175D3DCCD1}">
                <a14:hiddenFill xmlns:a14="http://schemas.microsoft.com/office/drawing/2010/main" xmlns="">
                  <a:noFill/>
                </a14:hiddenFill>
              </a:ext>
            </a:extLst>
          </p:spPr>
          <p:txBody>
            <a:bodyPr/>
            <a:lstStyle/>
            <a:p>
              <a:endParaRPr lang="zh-TW" altLang="en-US"/>
            </a:p>
          </p:txBody>
        </p:sp>
      </p:grpSp>
      <p:sp>
        <p:nvSpPr>
          <p:cNvPr id="11"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27116639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6" name="Picture 2" descr="cc7"/>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724650" y="188913"/>
            <a:ext cx="2419350" cy="1647825"/>
          </a:xfrm>
          <a:prstGeom prst="rect">
            <a:avLst/>
          </a:prstGeom>
          <a:noFill/>
          <a:extLst>
            <a:ext uri="{909E8E84-426E-40DD-AFC4-6F175D3DCCD1}">
              <a14:hiddenFill xmlns:a14="http://schemas.microsoft.com/office/drawing/2010/main" xmlns="">
                <a:solidFill>
                  <a:srgbClr val="FFFFFF"/>
                </a:solidFill>
              </a14:hiddenFill>
            </a:ext>
          </a:extLst>
        </p:spPr>
      </p:pic>
      <p:sp>
        <p:nvSpPr>
          <p:cNvPr id="210947" name="Rectangle 3"/>
          <p:cNvSpPr>
            <a:spLocks noGrp="1" noChangeArrowheads="1"/>
          </p:cNvSpPr>
          <p:nvPr>
            <p:ph type="title"/>
          </p:nvPr>
        </p:nvSpPr>
        <p:spPr>
          <a:xfrm>
            <a:off x="323850" y="188913"/>
            <a:ext cx="8569325" cy="936625"/>
          </a:xfrm>
          <a:noFill/>
          <a:ln/>
        </p:spPr>
        <p:txBody>
          <a:bodyPr lIns="92075" tIns="46038" rIns="92075" bIns="46038"/>
          <a:lstStyle/>
          <a:p>
            <a:r>
              <a:rPr lang="zh-TW" altLang="en-US" sz="3200" dirty="0">
                <a:effectLst/>
              </a:rPr>
              <a:t>大規模疫苗接種引起的安全性質疑</a:t>
            </a:r>
            <a:r>
              <a:rPr lang="zh-TW" altLang="en-US" sz="3200" dirty="0">
                <a:solidFill>
                  <a:srgbClr val="FF00FF"/>
                </a:solidFill>
                <a:effectLst/>
              </a:rPr>
              <a:t/>
            </a:r>
            <a:br>
              <a:rPr lang="zh-TW" altLang="en-US" sz="3200" dirty="0">
                <a:solidFill>
                  <a:srgbClr val="FF00FF"/>
                </a:solidFill>
                <a:effectLst/>
              </a:rPr>
            </a:br>
            <a:r>
              <a:rPr lang="zh-TW" altLang="en-US" sz="2800" dirty="0">
                <a:solidFill>
                  <a:schemeClr val="bg1"/>
                </a:solidFill>
                <a:effectLst/>
              </a:rPr>
              <a:t>台灣</a:t>
            </a:r>
          </a:p>
        </p:txBody>
      </p:sp>
      <p:sp>
        <p:nvSpPr>
          <p:cNvPr id="210948" name="Rectangle 4"/>
          <p:cNvSpPr>
            <a:spLocks noGrp="1" noChangeArrowheads="1"/>
          </p:cNvSpPr>
          <p:nvPr>
            <p:ph type="body" sz="half" idx="1"/>
          </p:nvPr>
        </p:nvSpPr>
        <p:spPr>
          <a:xfrm>
            <a:off x="395288" y="1700213"/>
            <a:ext cx="7993062" cy="5157787"/>
          </a:xfrm>
          <a:noFill/>
          <a:ln/>
        </p:spPr>
        <p:txBody>
          <a:bodyPr lIns="92075" tIns="46038" rIns="92075" bIns="46038"/>
          <a:lstStyle/>
          <a:p>
            <a:pPr>
              <a:lnSpc>
                <a:spcPct val="110000"/>
              </a:lnSpc>
              <a:spcBef>
                <a:spcPct val="10000"/>
              </a:spcBef>
            </a:pPr>
            <a:r>
              <a:rPr lang="zh-TW" altLang="en-US" sz="2600" dirty="0">
                <a:solidFill>
                  <a:srgbClr val="FFFFFF"/>
                </a:solidFill>
                <a:effectLst/>
              </a:rPr>
              <a:t>施打</a:t>
            </a:r>
            <a:r>
              <a:rPr lang="en-US" altLang="zh-TW" sz="2600" dirty="0">
                <a:solidFill>
                  <a:srgbClr val="FFFFFF"/>
                </a:solidFill>
                <a:effectLst/>
              </a:rPr>
              <a:t>H1N1</a:t>
            </a:r>
            <a:r>
              <a:rPr lang="zh-TW" altLang="en-US" sz="2600" dirty="0">
                <a:solidFill>
                  <a:srgbClr val="FFFFFF"/>
                </a:solidFill>
                <a:effectLst/>
              </a:rPr>
              <a:t>疫苗身體</a:t>
            </a:r>
            <a:r>
              <a:rPr lang="zh-TW" altLang="en-US" sz="2600" dirty="0" smtClean="0">
                <a:solidFill>
                  <a:srgbClr val="FFFFFF"/>
                </a:solidFill>
                <a:effectLst/>
              </a:rPr>
              <a:t>抽搐</a:t>
            </a:r>
            <a:r>
              <a:rPr lang="zh-TW" altLang="en-US" sz="2600" dirty="0">
                <a:solidFill>
                  <a:srgbClr val="FFFFFF"/>
                </a:solidFill>
                <a:effectLst/>
              </a:rPr>
              <a:t>　高三女無法練琴 </a:t>
            </a:r>
            <a:r>
              <a:rPr lang="en-US" altLang="zh-TW" sz="2600" dirty="0">
                <a:solidFill>
                  <a:srgbClr val="FFFFFF"/>
                </a:solidFill>
                <a:effectLst/>
              </a:rPr>
              <a:t>(</a:t>
            </a:r>
            <a:r>
              <a:rPr lang="zh-TW" altLang="en-US" sz="2600" dirty="0">
                <a:solidFill>
                  <a:srgbClr val="FFFFFF"/>
                </a:solidFill>
                <a:effectLst/>
              </a:rPr>
              <a:t>今日</a:t>
            </a:r>
            <a:r>
              <a:rPr lang="zh-TW" altLang="zh-TW" sz="2600" dirty="0">
                <a:effectLst/>
              </a:rPr>
              <a:t>，</a:t>
            </a:r>
            <a:r>
              <a:rPr lang="en-US" altLang="zh-TW" sz="2600" dirty="0">
                <a:solidFill>
                  <a:srgbClr val="FFFFFF"/>
                </a:solidFill>
                <a:effectLst/>
              </a:rPr>
              <a:t>2009.12.19)</a:t>
            </a:r>
          </a:p>
          <a:p>
            <a:pPr>
              <a:lnSpc>
                <a:spcPct val="110000"/>
              </a:lnSpc>
              <a:spcBef>
                <a:spcPct val="10000"/>
              </a:spcBef>
            </a:pPr>
            <a:r>
              <a:rPr lang="zh-TW" altLang="en-US" sz="2600" dirty="0">
                <a:solidFill>
                  <a:srgbClr val="FFFFFF"/>
                </a:solidFill>
                <a:effectLst/>
              </a:rPr>
              <a:t>國一女打完疫苗 四肢無力</a:t>
            </a:r>
            <a:r>
              <a:rPr lang="en-US" altLang="zh-TW" sz="2600" dirty="0">
                <a:solidFill>
                  <a:srgbClr val="FFFFFF"/>
                </a:solidFill>
                <a:effectLst/>
              </a:rPr>
              <a:t>! (</a:t>
            </a:r>
            <a:r>
              <a:rPr lang="zh-TW" altLang="en-US" sz="2600" dirty="0">
                <a:solidFill>
                  <a:srgbClr val="FFFFFF"/>
                </a:solidFill>
                <a:effectLst/>
              </a:rPr>
              <a:t>華視</a:t>
            </a:r>
            <a:r>
              <a:rPr lang="zh-TW" altLang="zh-TW" sz="2600" dirty="0">
                <a:effectLst/>
              </a:rPr>
              <a:t>，</a:t>
            </a:r>
            <a:r>
              <a:rPr lang="en-US" altLang="zh-TW" sz="2600" dirty="0">
                <a:solidFill>
                  <a:srgbClr val="FFFFFF"/>
                </a:solidFill>
                <a:effectLst/>
              </a:rPr>
              <a:t>2009.12.22)</a:t>
            </a:r>
          </a:p>
          <a:p>
            <a:pPr>
              <a:lnSpc>
                <a:spcPct val="110000"/>
              </a:lnSpc>
              <a:spcBef>
                <a:spcPct val="10000"/>
              </a:spcBef>
            </a:pPr>
            <a:r>
              <a:rPr lang="zh-TW" altLang="en-US" sz="2600" dirty="0">
                <a:solidFill>
                  <a:srgbClr val="FFFFFF"/>
                </a:solidFill>
                <a:effectLst/>
              </a:rPr>
              <a:t>打完疫苗！</a:t>
            </a:r>
            <a:r>
              <a:rPr lang="en-US" altLang="zh-TW" sz="2600" dirty="0">
                <a:solidFill>
                  <a:srgbClr val="FFFFFF"/>
                </a:solidFill>
                <a:effectLst/>
              </a:rPr>
              <a:t>18</a:t>
            </a:r>
            <a:r>
              <a:rPr lang="zh-TW" altLang="en-US" sz="2600" dirty="0">
                <a:solidFill>
                  <a:srgbClr val="FFFFFF"/>
                </a:solidFill>
                <a:effectLst/>
              </a:rPr>
              <a:t>歲女半癱　現又吐血眼矇 </a:t>
            </a:r>
            <a:r>
              <a:rPr lang="en-US" altLang="zh-TW" sz="2600" dirty="0">
                <a:solidFill>
                  <a:srgbClr val="FFFFFF"/>
                </a:solidFill>
                <a:effectLst/>
              </a:rPr>
              <a:t>(TVBS , 2009.12.23)</a:t>
            </a:r>
          </a:p>
          <a:p>
            <a:pPr>
              <a:lnSpc>
                <a:spcPct val="110000"/>
              </a:lnSpc>
              <a:spcBef>
                <a:spcPct val="10000"/>
              </a:spcBef>
            </a:pPr>
            <a:r>
              <a:rPr lang="zh-TW" altLang="en-US" sz="2600" dirty="0">
                <a:solidFill>
                  <a:srgbClr val="FFFFFF"/>
                </a:solidFill>
                <a:effectLst/>
              </a:rPr>
              <a:t>孕婦</a:t>
            </a:r>
            <a:r>
              <a:rPr lang="zh-TW" altLang="en-US" sz="2600" dirty="0" smtClean="0">
                <a:solidFill>
                  <a:srgbClr val="FFFFFF"/>
                </a:solidFill>
                <a:effectLst/>
              </a:rPr>
              <a:t>死胎　失聰 </a:t>
            </a:r>
            <a:r>
              <a:rPr lang="zh-TW" altLang="en-US" sz="2600" dirty="0">
                <a:solidFill>
                  <a:srgbClr val="FFFFFF"/>
                </a:solidFill>
                <a:effectLst/>
              </a:rPr>
              <a:t>疫苗問題連爆 </a:t>
            </a:r>
            <a:r>
              <a:rPr lang="en-US" altLang="zh-TW" sz="2600" dirty="0">
                <a:solidFill>
                  <a:srgbClr val="FFFFFF"/>
                </a:solidFill>
                <a:effectLst/>
              </a:rPr>
              <a:t>(</a:t>
            </a:r>
            <a:r>
              <a:rPr lang="zh-TW" altLang="en-US" sz="2600" dirty="0">
                <a:solidFill>
                  <a:srgbClr val="FFFFFF"/>
                </a:solidFill>
                <a:effectLst/>
              </a:rPr>
              <a:t>民視</a:t>
            </a:r>
            <a:r>
              <a:rPr lang="zh-TW" altLang="zh-TW" sz="2600" dirty="0">
                <a:effectLst/>
              </a:rPr>
              <a:t>，</a:t>
            </a:r>
            <a:r>
              <a:rPr lang="en-US" altLang="zh-TW" sz="2600" dirty="0">
                <a:effectLst/>
              </a:rPr>
              <a:t>2009.12.24)</a:t>
            </a:r>
          </a:p>
          <a:p>
            <a:pPr>
              <a:lnSpc>
                <a:spcPct val="110000"/>
              </a:lnSpc>
              <a:spcBef>
                <a:spcPct val="10000"/>
              </a:spcBef>
            </a:pPr>
            <a:r>
              <a:rPr lang="zh-TW" altLang="zh-TW" sz="2600" b="1" dirty="0">
                <a:effectLst/>
              </a:rPr>
              <a:t>劉童死亡效應 投訴暴增</a:t>
            </a:r>
            <a:r>
              <a:rPr lang="zh-TW" altLang="en-US" sz="2600" dirty="0">
                <a:solidFill>
                  <a:srgbClr val="FFFFFF"/>
                </a:solidFill>
                <a:effectLst/>
              </a:rPr>
              <a:t> </a:t>
            </a:r>
            <a:r>
              <a:rPr lang="en-US" altLang="zh-TW" sz="2600" dirty="0">
                <a:solidFill>
                  <a:srgbClr val="FFFFFF"/>
                </a:solidFill>
                <a:effectLst/>
              </a:rPr>
              <a:t>(</a:t>
            </a:r>
            <a:r>
              <a:rPr lang="zh-TW" altLang="zh-TW" sz="2600" dirty="0">
                <a:solidFill>
                  <a:srgbClr val="FFFFFF"/>
                </a:solidFill>
                <a:effectLst/>
              </a:rPr>
              <a:t>自由</a:t>
            </a:r>
            <a:r>
              <a:rPr lang="zh-TW" altLang="zh-TW" sz="2600" dirty="0">
                <a:effectLst/>
              </a:rPr>
              <a:t>，</a:t>
            </a:r>
            <a:r>
              <a:rPr lang="zh-TW" altLang="zh-TW" sz="2600" dirty="0">
                <a:solidFill>
                  <a:srgbClr val="FFFFFF"/>
                </a:solidFill>
                <a:effectLst/>
              </a:rPr>
              <a:t>2009</a:t>
            </a:r>
            <a:r>
              <a:rPr lang="en-US" altLang="zh-TW" sz="2600" dirty="0">
                <a:solidFill>
                  <a:srgbClr val="FFFFFF"/>
                </a:solidFill>
                <a:effectLst/>
              </a:rPr>
              <a:t>.12.23)</a:t>
            </a:r>
          </a:p>
          <a:p>
            <a:pPr>
              <a:lnSpc>
                <a:spcPct val="110000"/>
              </a:lnSpc>
              <a:spcBef>
                <a:spcPct val="10000"/>
              </a:spcBef>
            </a:pPr>
            <a:r>
              <a:rPr lang="zh-TW" altLang="en-US" sz="2600" dirty="0">
                <a:solidFill>
                  <a:srgbClr val="FFFFFF"/>
                </a:solidFill>
                <a:effectLst/>
              </a:rPr>
              <a:t>小五男童突然腦中風　家屬疑疫苗所害 </a:t>
            </a:r>
            <a:r>
              <a:rPr lang="en-US" altLang="zh-TW" sz="2600" dirty="0">
                <a:solidFill>
                  <a:srgbClr val="FFFFFF"/>
                </a:solidFill>
                <a:effectLst/>
              </a:rPr>
              <a:t>(</a:t>
            </a:r>
            <a:r>
              <a:rPr lang="zh-TW" altLang="en-US" sz="2600" dirty="0">
                <a:solidFill>
                  <a:srgbClr val="FFFFFF"/>
                </a:solidFill>
                <a:effectLst/>
              </a:rPr>
              <a:t>今日</a:t>
            </a:r>
            <a:r>
              <a:rPr lang="zh-TW" altLang="zh-TW" sz="2600" dirty="0">
                <a:effectLst/>
              </a:rPr>
              <a:t>，</a:t>
            </a:r>
            <a:r>
              <a:rPr lang="en-US" altLang="zh-TW" sz="2600" dirty="0">
                <a:solidFill>
                  <a:srgbClr val="FFFFFF"/>
                </a:solidFill>
                <a:effectLst/>
              </a:rPr>
              <a:t>2010.1.2)</a:t>
            </a:r>
          </a:p>
          <a:p>
            <a:pPr>
              <a:lnSpc>
                <a:spcPct val="110000"/>
              </a:lnSpc>
              <a:spcBef>
                <a:spcPct val="10000"/>
              </a:spcBef>
            </a:pPr>
            <a:r>
              <a:rPr lang="zh-TW" altLang="zh-TW" sz="2600" dirty="0">
                <a:solidFill>
                  <a:srgbClr val="FFFFFF"/>
                </a:solidFill>
                <a:effectLst/>
              </a:rPr>
              <a:t>疫苗又惹禍？69歲男子昏迷不醒</a:t>
            </a:r>
            <a:r>
              <a:rPr lang="zh-TW" altLang="en-US" sz="2600" dirty="0">
                <a:solidFill>
                  <a:srgbClr val="FFFFFF"/>
                </a:solidFill>
                <a:effectLst/>
              </a:rPr>
              <a:t> </a:t>
            </a:r>
            <a:r>
              <a:rPr lang="en-US" altLang="zh-TW" sz="2600" dirty="0">
                <a:solidFill>
                  <a:srgbClr val="FFFFFF"/>
                </a:solidFill>
                <a:effectLst/>
              </a:rPr>
              <a:t>(</a:t>
            </a:r>
            <a:r>
              <a:rPr lang="zh-TW" altLang="zh-TW" sz="2600" dirty="0">
                <a:solidFill>
                  <a:srgbClr val="FFFFFF"/>
                </a:solidFill>
                <a:effectLst/>
              </a:rPr>
              <a:t>中廣</a:t>
            </a:r>
            <a:r>
              <a:rPr lang="zh-TW" altLang="zh-TW" sz="2600" dirty="0">
                <a:effectLst/>
              </a:rPr>
              <a:t>，</a:t>
            </a:r>
            <a:r>
              <a:rPr lang="zh-TW" altLang="zh-TW" sz="2600" dirty="0">
                <a:solidFill>
                  <a:srgbClr val="FFFFFF"/>
                </a:solidFill>
                <a:effectLst/>
              </a:rPr>
              <a:t>2010</a:t>
            </a:r>
            <a:r>
              <a:rPr lang="en-US" altLang="zh-TW" sz="2600" dirty="0">
                <a:solidFill>
                  <a:srgbClr val="FFFFFF"/>
                </a:solidFill>
                <a:effectLst/>
              </a:rPr>
              <a:t>.</a:t>
            </a:r>
            <a:r>
              <a:rPr lang="zh-TW" altLang="zh-TW" sz="2600" dirty="0">
                <a:solidFill>
                  <a:srgbClr val="FFFFFF"/>
                </a:solidFill>
                <a:effectLst/>
              </a:rPr>
              <a:t>1</a:t>
            </a:r>
            <a:r>
              <a:rPr lang="en-US" altLang="zh-TW" sz="2600" dirty="0">
                <a:solidFill>
                  <a:srgbClr val="FFFFFF"/>
                </a:solidFill>
                <a:effectLst/>
              </a:rPr>
              <a:t>.3)</a:t>
            </a:r>
            <a:endParaRPr lang="zh-TW" altLang="zh-TW" sz="2600" dirty="0">
              <a:solidFill>
                <a:srgbClr val="FFFFFF"/>
              </a:solidFill>
              <a:effectLst/>
            </a:endParaRPr>
          </a:p>
          <a:p>
            <a:pPr>
              <a:lnSpc>
                <a:spcPct val="110000"/>
              </a:lnSpc>
              <a:spcBef>
                <a:spcPct val="10000"/>
              </a:spcBef>
            </a:pPr>
            <a:endParaRPr lang="en-US" altLang="zh-TW" sz="2600" dirty="0">
              <a:solidFill>
                <a:srgbClr val="FFFFFF"/>
              </a:solidFill>
              <a:effectLst/>
            </a:endParaRPr>
          </a:p>
          <a:p>
            <a:pPr>
              <a:lnSpc>
                <a:spcPct val="110000"/>
              </a:lnSpc>
              <a:spcBef>
                <a:spcPct val="10000"/>
              </a:spcBef>
            </a:pPr>
            <a:endParaRPr lang="en-US" altLang="zh-TW" sz="2600" dirty="0">
              <a:solidFill>
                <a:srgbClr val="FFFFFF"/>
              </a:solidFill>
              <a:effectLst/>
            </a:endParaRPr>
          </a:p>
          <a:p>
            <a:pPr>
              <a:lnSpc>
                <a:spcPct val="110000"/>
              </a:lnSpc>
              <a:spcBef>
                <a:spcPct val="10000"/>
              </a:spcBef>
            </a:pPr>
            <a:endParaRPr lang="en-US" altLang="zh-TW" sz="2600" dirty="0">
              <a:solidFill>
                <a:srgbClr val="FFFFFF"/>
              </a:solidFill>
              <a:effectLst/>
            </a:endParaRP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602249761"/>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611188" y="0"/>
            <a:ext cx="8086725" cy="1143000"/>
          </a:xfrm>
        </p:spPr>
        <p:txBody>
          <a:bodyPr/>
          <a:lstStyle/>
          <a:p>
            <a:r>
              <a:rPr lang="pt-BR" altLang="zh-TW" sz="2800" dirty="0">
                <a:effectLst/>
              </a:rPr>
              <a:t>2009</a:t>
            </a:r>
            <a:r>
              <a:rPr lang="zh-TW" altLang="pt-BR" sz="2800" dirty="0">
                <a:effectLst/>
              </a:rPr>
              <a:t>大流行</a:t>
            </a:r>
            <a:r>
              <a:rPr lang="pt-BR" altLang="zh-TW" sz="2800" dirty="0">
                <a:effectLst/>
              </a:rPr>
              <a:t>H1N1</a:t>
            </a:r>
            <a:r>
              <a:rPr lang="zh-TW" altLang="pt-BR" sz="2800" dirty="0">
                <a:effectLst/>
              </a:rPr>
              <a:t>流感疫苗</a:t>
            </a:r>
            <a:r>
              <a:rPr lang="zh-TW" altLang="en-US" sz="2800" dirty="0">
                <a:effectLst/>
              </a:rPr>
              <a:t>傷害救濟申訴案件</a:t>
            </a:r>
            <a:r>
              <a:rPr lang="zh-TW" altLang="en-US" sz="2800" dirty="0">
                <a:solidFill>
                  <a:srgbClr val="FF00FF"/>
                </a:solidFill>
                <a:effectLst/>
              </a:rPr>
              <a:t/>
            </a:r>
            <a:br>
              <a:rPr lang="zh-TW" altLang="en-US" sz="2800" dirty="0">
                <a:solidFill>
                  <a:srgbClr val="FF00FF"/>
                </a:solidFill>
                <a:effectLst/>
              </a:rPr>
            </a:br>
            <a:r>
              <a:rPr lang="en-US" altLang="zh-TW" sz="2400" dirty="0">
                <a:solidFill>
                  <a:schemeClr val="bg1"/>
                </a:solidFill>
                <a:effectLst/>
              </a:rPr>
              <a:t>N=543</a:t>
            </a:r>
          </a:p>
        </p:txBody>
      </p:sp>
      <p:graphicFrame>
        <p:nvGraphicFramePr>
          <p:cNvPr id="219139" name="Group 3"/>
          <p:cNvGraphicFramePr>
            <a:graphicFrameLocks noGrp="1"/>
          </p:cNvGraphicFramePr>
          <p:nvPr>
            <p:extLst>
              <p:ext uri="{D42A27DB-BD31-4B8C-83A1-F6EECF244321}">
                <p14:modId xmlns:p14="http://schemas.microsoft.com/office/powerpoint/2010/main" xmlns="" val="2862374836"/>
              </p:ext>
            </p:extLst>
          </p:nvPr>
        </p:nvGraphicFramePr>
        <p:xfrm>
          <a:off x="684213" y="980728"/>
          <a:ext cx="8137525" cy="5468943"/>
        </p:xfrm>
        <a:graphic>
          <a:graphicData uri="http://schemas.openxmlformats.org/drawingml/2006/table">
            <a:tbl>
              <a:tblPr/>
              <a:tblGrid>
                <a:gridCol w="3203575"/>
                <a:gridCol w="1120775"/>
                <a:gridCol w="1981200"/>
                <a:gridCol w="1831975"/>
              </a:tblGrid>
              <a:tr h="417513">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診斷</a:t>
                      </a:r>
                      <a:endParaRPr kumimoji="0" lang="zh-TW" altLang="en-US"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2857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solidFill>
                      <a:schemeClr val="accent2"/>
                    </a:solid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個案數</a:t>
                      </a:r>
                      <a:endParaRPr kumimoji="0" lang="zh-TW" altLang="en-US"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2857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solidFill>
                      <a:schemeClr val="accent2"/>
                    </a:solid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無法排除相關</a:t>
                      </a:r>
                      <a:r>
                        <a:rPr kumimoji="0" lang="en-US" altLang="zh-TW"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a:t>
                      </a:r>
                      <a:endParaRPr kumimoji="0" lang="en-US" altLang="zh-TW"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2857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solidFill>
                      <a:schemeClr val="accent2"/>
                    </a:solid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救濟</a:t>
                      </a:r>
                      <a:r>
                        <a:rPr kumimoji="0" lang="en-US" altLang="zh-TW"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a:t>
                      </a:r>
                      <a:endParaRPr kumimoji="0" lang="en-US" altLang="zh-TW" sz="2000" b="1"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2857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solidFill>
                      <a:schemeClr val="accent2"/>
                    </a:solidFill>
                  </a:tcPr>
                </a:tc>
              </a:tr>
              <a:tr h="422275">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1" i="0" u="none" strike="noStrike" cap="none" normalizeH="0" baseline="0" smtClean="0">
                          <a:ln>
                            <a:noFill/>
                          </a:ln>
                          <a:solidFill>
                            <a:srgbClr val="FAFD00"/>
                          </a:solidFill>
                          <a:effectLst/>
                          <a:latin typeface="Arial" panose="020B0604020202020204" pitchFamily="34" charset="0"/>
                          <a:ea typeface="標楷體" panose="03000509000000000000" pitchFamily="65" charset="-120"/>
                        </a:rPr>
                        <a:t>心因性疾病</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49</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endParaRPr kumimoji="0" lang="zh-TW"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2275">
                <a:tc>
                  <a:txBody>
                    <a:bodyPr/>
                    <a:lstStyle>
                      <a:lvl1pPr marL="360363">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marL="539750">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360363"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1" i="0" u="none" strike="noStrike" cap="none" normalizeH="0" baseline="0" smtClean="0">
                          <a:ln>
                            <a:noFill/>
                          </a:ln>
                          <a:solidFill>
                            <a:srgbClr val="FAFD00"/>
                          </a:solidFill>
                          <a:effectLst/>
                          <a:latin typeface="Arial" panose="020B0604020202020204" pitchFamily="34" charset="0"/>
                          <a:ea typeface="標楷體" panose="03000509000000000000" pitchFamily="65" charset="-120"/>
                        </a:rPr>
                        <a:t>焦慮反應</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18</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22%</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marL="360363">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marL="539750">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360363"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1" i="0" u="none" strike="noStrike" cap="none" normalizeH="0" baseline="0" smtClean="0">
                          <a:ln>
                            <a:noFill/>
                          </a:ln>
                          <a:solidFill>
                            <a:srgbClr val="FAFD00"/>
                          </a:solidFill>
                          <a:effectLst/>
                          <a:latin typeface="Arial" panose="020B0604020202020204" pitchFamily="34" charset="0"/>
                          <a:ea typeface="標楷體" panose="03000509000000000000" pitchFamily="65" charset="-120"/>
                        </a:rPr>
                        <a:t>轉化症</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31</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55%</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皮疹</a:t>
                      </a:r>
                      <a:endPar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52</a:t>
                      </a:r>
                      <a:endPar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48%</a:t>
                      </a:r>
                      <a:endPar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58%</a:t>
                      </a:r>
                      <a:endPar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顏面神經麻痺</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33</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97%</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腦中風</a:t>
                      </a:r>
                      <a:endPar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29</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3%</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周邊神經麻痺</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27</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30%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52%</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流產</a:t>
                      </a: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a:t>
                      </a: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胎兒死亡</a:t>
                      </a:r>
                      <a:endPar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endParaRP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23</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70%</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習慣性抽動 </a:t>
                      </a: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(tics)</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15</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0</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血小板低下</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14</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13%</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100%</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腦脊髓炎</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14</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50%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79%</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9525" cap="flat" cmpd="sng" algn="ctr">
                      <a:solidFill>
                        <a:srgbClr val="00FFFF"/>
                      </a:solidFill>
                      <a:prstDash val="solid"/>
                      <a:round/>
                      <a:headEnd type="none" w="med" len="med"/>
                      <a:tailEnd type="none" w="med" len="med"/>
                    </a:lnB>
                    <a:lnTlToBr>
                      <a:noFill/>
                    </a:lnTlToBr>
                    <a:lnBlToTr>
                      <a:noFill/>
                    </a:lnBlToTr>
                    <a:noFill/>
                  </a:tcPr>
                </a:tc>
              </a:tr>
              <a:tr h="420688">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l"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Guillain-Barré</a:t>
                      </a:r>
                      <a:r>
                        <a:rPr kumimoji="0" lang="zh-TW" altLang="en-US"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cs typeface="Times New Roman" panose="02020603050405020304" pitchFamily="18" charset="0"/>
                        </a:rPr>
                        <a:t>症候群</a:t>
                      </a:r>
                    </a:p>
                  </a:txBody>
                  <a:tcPr anchor="ctr" horzOverflow="overflow">
                    <a:lnL w="2857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2857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3</a:t>
                      </a:r>
                    </a:p>
                  </a:txBody>
                  <a:tcP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2857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smtClean="0">
                          <a:ln>
                            <a:noFill/>
                          </a:ln>
                          <a:solidFill>
                            <a:schemeClr val="bg1"/>
                          </a:solidFill>
                          <a:effectLst/>
                          <a:latin typeface="Arial" panose="020B0604020202020204" pitchFamily="34" charset="0"/>
                          <a:ea typeface="標楷體" panose="03000509000000000000" pitchFamily="65" charset="-120"/>
                        </a:rPr>
                        <a:t>100%</a:t>
                      </a:r>
                    </a:p>
                  </a:txBody>
                  <a:tcPr anchor="ctr" horzOverflow="overflow">
                    <a:lnL w="9525" cap="flat" cmpd="sng" algn="ctr">
                      <a:solidFill>
                        <a:srgbClr val="00FFFF"/>
                      </a:solidFill>
                      <a:prstDash val="solid"/>
                      <a:round/>
                      <a:headEnd type="none" w="med" len="med"/>
                      <a:tailEnd type="none" w="med" len="med"/>
                    </a:lnL>
                    <a:lnR w="952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28575" cap="flat" cmpd="sng" algn="ctr">
                      <a:solidFill>
                        <a:srgbClr val="00FFFF"/>
                      </a:solidFill>
                      <a:prstDash val="solid"/>
                      <a:round/>
                      <a:headEnd type="none" w="med" len="med"/>
                      <a:tailEnd type="none" w="med" len="med"/>
                    </a:lnB>
                    <a:lnTlToBr>
                      <a:noFill/>
                    </a:lnTlToBr>
                    <a:lnBlToTr>
                      <a:noFill/>
                    </a:lnBlToTr>
                    <a:noFill/>
                  </a:tcPr>
                </a:tc>
                <a:tc>
                  <a:txBody>
                    <a:bodyPr/>
                    <a:lstStyle>
                      <a:lvl1pPr>
                        <a:spcBef>
                          <a:spcPct val="20000"/>
                        </a:spcBef>
                        <a:buClr>
                          <a:srgbClr val="FF3300"/>
                        </a:buClr>
                        <a:buSzPct val="70000"/>
                        <a:buFont typeface="Monotype Sorts" pitchFamily="2" charset="2"/>
                        <a:defRPr sz="2000">
                          <a:solidFill>
                            <a:srgbClr val="FFFF00"/>
                          </a:solidFill>
                          <a:effectLst>
                            <a:outerShdw blurRad="38100" dist="38100" dir="2700000" algn="tl">
                              <a:srgbClr val="000000"/>
                            </a:outerShdw>
                          </a:effectLst>
                          <a:latin typeface="Arial" panose="020B0604020202020204" pitchFamily="34" charset="0"/>
                          <a:ea typeface="標楷體" panose="03000509000000000000" pitchFamily="65" charset="-120"/>
                        </a:defRPr>
                      </a:lvl1pPr>
                      <a:lvl2pPr>
                        <a:spcBef>
                          <a:spcPct val="20000"/>
                        </a:spcBef>
                        <a:buClr>
                          <a:srgbClr val="66FF33"/>
                        </a:buClr>
                        <a:buSzPct val="70000"/>
                        <a:buFont typeface="Monotype Sorts"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2pPr>
                      <a:lvl3pPr>
                        <a:spcBef>
                          <a:spcPct val="20000"/>
                        </a:spcBef>
                        <a:buClr>
                          <a:srgbClr val="FFFF00"/>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3pPr>
                      <a:lvl4pPr>
                        <a:spcBef>
                          <a:spcPct val="20000"/>
                        </a:spcBef>
                        <a:buClr>
                          <a:srgbClr val="66FF33"/>
                        </a:buClr>
                        <a:buSzPct val="70000"/>
                        <a:buFont typeface="Wingdings" panose="05000000000000000000" pitchFamily="2" charset="2"/>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4pPr>
                      <a:lvl5pPr>
                        <a:spcBef>
                          <a:spcPct val="20000"/>
                        </a:spcBef>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5pPr>
                      <a:lvl6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6pPr>
                      <a:lvl7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7pPr>
                      <a:lvl8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8pPr>
                      <a:lvl9pPr eaLnBrk="0" fontAlgn="base" hangingPunct="0">
                        <a:spcBef>
                          <a:spcPct val="20000"/>
                        </a:spcBef>
                        <a:spcAft>
                          <a:spcPct val="0"/>
                        </a:spcAft>
                        <a:defRPr sz="2000">
                          <a:solidFill>
                            <a:schemeClr val="bg1"/>
                          </a:solidFill>
                          <a:effectLst>
                            <a:outerShdw blurRad="38100" dist="38100" dir="2700000" algn="tl">
                              <a:srgbClr val="000000"/>
                            </a:outerShdw>
                          </a:effectLst>
                          <a:latin typeface="Arial" panose="020B0604020202020204" pitchFamily="34" charset="0"/>
                          <a:ea typeface="標楷體" panose="03000509000000000000" pitchFamily="65" charset="-120"/>
                        </a:defRPr>
                      </a:lvl9pPr>
                    </a:lstStyle>
                    <a:p>
                      <a:pPr marL="0" marR="0" lvl="0" indent="0" algn="ctr" defTabSz="914400" rtl="0" eaLnBrk="0" fontAlgn="base" latinLnBrk="0" hangingPunct="0">
                        <a:lnSpc>
                          <a:spcPct val="100000"/>
                        </a:lnSpc>
                        <a:spcBef>
                          <a:spcPct val="0"/>
                        </a:spcBef>
                        <a:spcAft>
                          <a:spcPct val="0"/>
                        </a:spcAft>
                        <a:buClr>
                          <a:srgbClr val="FF3300"/>
                        </a:buClr>
                        <a:buSzPct val="70000"/>
                        <a:buFont typeface="Monotype Sorts" pitchFamily="2" charset="2"/>
                        <a:buNone/>
                        <a:tabLst/>
                      </a:pPr>
                      <a:r>
                        <a:rPr kumimoji="0" lang="en-US" altLang="zh-TW" sz="2000" b="0" i="0" u="none" strike="noStrike" cap="none" normalizeH="0" baseline="0" dirty="0" smtClean="0">
                          <a:ln>
                            <a:noFill/>
                          </a:ln>
                          <a:solidFill>
                            <a:schemeClr val="bg1"/>
                          </a:solidFill>
                          <a:effectLst/>
                          <a:latin typeface="Arial" panose="020B0604020202020204" pitchFamily="34" charset="0"/>
                          <a:ea typeface="標楷體" panose="03000509000000000000" pitchFamily="65" charset="-120"/>
                        </a:rPr>
                        <a:t>100%</a:t>
                      </a:r>
                    </a:p>
                  </a:txBody>
                  <a:tcPr anchor="ctr" horzOverflow="overflow">
                    <a:lnL w="9525" cap="flat" cmpd="sng" algn="ctr">
                      <a:solidFill>
                        <a:srgbClr val="00FFFF"/>
                      </a:solidFill>
                      <a:prstDash val="solid"/>
                      <a:round/>
                      <a:headEnd type="none" w="med" len="med"/>
                      <a:tailEnd type="none" w="med" len="med"/>
                    </a:lnL>
                    <a:lnR w="28575" cap="flat" cmpd="sng" algn="ctr">
                      <a:solidFill>
                        <a:srgbClr val="00FFFF"/>
                      </a:solidFill>
                      <a:prstDash val="solid"/>
                      <a:round/>
                      <a:headEnd type="none" w="med" len="med"/>
                      <a:tailEnd type="none" w="med" len="med"/>
                    </a:lnR>
                    <a:lnT w="9525" cap="flat" cmpd="sng" algn="ctr">
                      <a:solidFill>
                        <a:srgbClr val="00FFFF"/>
                      </a:solidFill>
                      <a:prstDash val="solid"/>
                      <a:round/>
                      <a:headEnd type="none" w="med" len="med"/>
                      <a:tailEnd type="none" w="med" len="med"/>
                    </a:lnT>
                    <a:lnB w="28575" cap="flat" cmpd="sng" algn="ctr">
                      <a:solidFill>
                        <a:srgbClr val="00FFFF"/>
                      </a:solidFill>
                      <a:prstDash val="solid"/>
                      <a:round/>
                      <a:headEnd type="none" w="med" len="med"/>
                      <a:tailEnd type="none" w="med" len="med"/>
                    </a:lnB>
                    <a:lnTlToBr>
                      <a:noFill/>
                    </a:lnTlToBr>
                    <a:lnBlToTr>
                      <a:noFill/>
                    </a:lnBlToTr>
                    <a:noFill/>
                  </a:tcPr>
                </a:tc>
              </a:tr>
            </a:tbl>
          </a:graphicData>
        </a:graphic>
      </p:graphicFrame>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87262370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Grp="1" noChangeArrowheads="1"/>
          </p:cNvSpPr>
          <p:nvPr>
            <p:ph type="title"/>
          </p:nvPr>
        </p:nvSpPr>
        <p:spPr>
          <a:xfrm>
            <a:off x="529233" y="260648"/>
            <a:ext cx="8229228" cy="1296566"/>
          </a:xfrm>
        </p:spPr>
        <p:txBody>
          <a:bodyPr/>
          <a:lstStyle/>
          <a:p>
            <a:r>
              <a:rPr lang="zh-TW" altLang="en-US" dirty="0">
                <a:effectLst/>
              </a:rPr>
              <a:t>流感疫苗可能致死？</a:t>
            </a:r>
            <a:r>
              <a:rPr lang="zh-TW" altLang="en-US" dirty="0">
                <a:solidFill>
                  <a:srgbClr val="FF00FF"/>
                </a:solidFill>
                <a:effectLst/>
              </a:rPr>
              <a:t/>
            </a:r>
            <a:br>
              <a:rPr lang="zh-TW" altLang="en-US" dirty="0">
                <a:solidFill>
                  <a:srgbClr val="FF00FF"/>
                </a:solidFill>
                <a:effectLst/>
              </a:rPr>
            </a:br>
            <a:r>
              <a:rPr lang="en-US" altLang="zh-TW" sz="3600" dirty="0" smtClean="0">
                <a:solidFill>
                  <a:schemeClr val="bg1"/>
                </a:solidFill>
                <a:effectLst/>
              </a:rPr>
              <a:t>2007</a:t>
            </a:r>
            <a:r>
              <a:rPr lang="zh-TW" altLang="en-US" sz="3600" dirty="0" smtClean="0">
                <a:solidFill>
                  <a:schemeClr val="bg1"/>
                </a:solidFill>
                <a:effectLst/>
              </a:rPr>
              <a:t>年，以色列</a:t>
            </a:r>
            <a:endParaRPr lang="zh-TW" altLang="en-US" sz="3600" dirty="0">
              <a:solidFill>
                <a:schemeClr val="bg1"/>
              </a:solidFill>
              <a:effectLst/>
            </a:endParaRPr>
          </a:p>
        </p:txBody>
      </p:sp>
      <p:sp>
        <p:nvSpPr>
          <p:cNvPr id="221187" name="Rectangle 3"/>
          <p:cNvSpPr>
            <a:spLocks noGrp="1" noChangeArrowheads="1"/>
          </p:cNvSpPr>
          <p:nvPr>
            <p:ph type="body" idx="1"/>
          </p:nvPr>
        </p:nvSpPr>
        <p:spPr>
          <a:xfrm>
            <a:off x="395536" y="1844824"/>
            <a:ext cx="8424615" cy="4464496"/>
          </a:xfrm>
        </p:spPr>
        <p:txBody>
          <a:bodyPr/>
          <a:lstStyle/>
          <a:p>
            <a:r>
              <a:rPr lang="en-US" altLang="zh-TW" sz="3600" dirty="0">
                <a:solidFill>
                  <a:schemeClr val="bg1"/>
                </a:solidFill>
                <a:effectLst/>
              </a:rPr>
              <a:t>2006</a:t>
            </a:r>
            <a:r>
              <a:rPr lang="zh-TW" altLang="en-US" sz="3600" dirty="0">
                <a:solidFill>
                  <a:schemeClr val="bg1"/>
                </a:solidFill>
                <a:effectLst/>
              </a:rPr>
              <a:t>年</a:t>
            </a:r>
            <a:r>
              <a:rPr lang="en-US" altLang="zh-TW" sz="3600" dirty="0">
                <a:solidFill>
                  <a:schemeClr val="bg1"/>
                </a:solidFill>
                <a:effectLst/>
              </a:rPr>
              <a:t>10</a:t>
            </a:r>
            <a:r>
              <a:rPr lang="zh-TW" altLang="en-US" sz="3600" dirty="0">
                <a:solidFill>
                  <a:schemeClr val="bg1"/>
                </a:solidFill>
                <a:effectLst/>
              </a:rPr>
              <a:t>月四位以色列老人猝死</a:t>
            </a:r>
            <a:endParaRPr lang="en-US" altLang="zh-TW" sz="3600" dirty="0" smtClean="0">
              <a:solidFill>
                <a:schemeClr val="bg1"/>
              </a:solidFill>
              <a:effectLst/>
            </a:endParaRPr>
          </a:p>
          <a:p>
            <a:r>
              <a:rPr lang="en-US" altLang="zh-TW" sz="3600" dirty="0" smtClean="0">
                <a:solidFill>
                  <a:schemeClr val="bg1"/>
                </a:solidFill>
                <a:effectLst/>
              </a:rPr>
              <a:t>2007</a:t>
            </a:r>
            <a:r>
              <a:rPr lang="zh-TW" altLang="en-US" sz="3600" dirty="0" smtClean="0">
                <a:solidFill>
                  <a:schemeClr val="bg1"/>
                </a:solidFill>
                <a:effectLst/>
              </a:rPr>
              <a:t>以色列研究：</a:t>
            </a:r>
            <a:endParaRPr lang="en-US" altLang="zh-TW" sz="3600" dirty="0" smtClean="0">
              <a:solidFill>
                <a:schemeClr val="bg1"/>
              </a:solidFill>
              <a:effectLst/>
            </a:endParaRPr>
          </a:p>
          <a:p>
            <a:pPr lvl="1"/>
            <a:r>
              <a:rPr lang="en-US" altLang="zh-TW" sz="3600" dirty="0" smtClean="0">
                <a:effectLst/>
              </a:rPr>
              <a:t>2003-2004</a:t>
            </a:r>
            <a:r>
              <a:rPr lang="en-US" altLang="zh-TW" sz="3600" dirty="0">
                <a:effectLst/>
              </a:rPr>
              <a:t>: 25</a:t>
            </a:r>
            <a:r>
              <a:rPr lang="zh-TW" altLang="en-US" sz="3600" dirty="0">
                <a:effectLst/>
              </a:rPr>
              <a:t>人 </a:t>
            </a:r>
            <a:r>
              <a:rPr lang="en-US" altLang="zh-TW" sz="3600" b="1" dirty="0">
                <a:solidFill>
                  <a:srgbClr val="FFFF00"/>
                </a:solidFill>
                <a:effectLst/>
              </a:rPr>
              <a:t>(0.03%)</a:t>
            </a:r>
          </a:p>
          <a:p>
            <a:pPr lvl="1"/>
            <a:r>
              <a:rPr lang="en-US" altLang="zh-TW" sz="3600" dirty="0">
                <a:effectLst/>
              </a:rPr>
              <a:t>2004-2005: 38</a:t>
            </a:r>
            <a:r>
              <a:rPr lang="zh-TW" altLang="en-US" sz="3600" dirty="0">
                <a:effectLst/>
              </a:rPr>
              <a:t>人 </a:t>
            </a:r>
            <a:r>
              <a:rPr lang="en-US" altLang="zh-TW" sz="3600" b="1" dirty="0">
                <a:solidFill>
                  <a:srgbClr val="FFFF00"/>
                </a:solidFill>
                <a:effectLst/>
              </a:rPr>
              <a:t>(0.03%)</a:t>
            </a:r>
          </a:p>
          <a:p>
            <a:pPr lvl="1"/>
            <a:r>
              <a:rPr lang="en-US" altLang="zh-TW" sz="3600" dirty="0">
                <a:effectLst/>
              </a:rPr>
              <a:t>2005-2006: 40</a:t>
            </a:r>
            <a:r>
              <a:rPr lang="zh-TW" altLang="en-US" sz="3600" dirty="0">
                <a:effectLst/>
              </a:rPr>
              <a:t>人 </a:t>
            </a:r>
            <a:r>
              <a:rPr lang="en-US" altLang="zh-TW" sz="3600" b="1" dirty="0">
                <a:solidFill>
                  <a:srgbClr val="FFFF00"/>
                </a:solidFill>
                <a:effectLst/>
              </a:rPr>
              <a:t>(0.03%)</a:t>
            </a:r>
          </a:p>
          <a:p>
            <a:pPr lvl="1"/>
            <a:r>
              <a:rPr lang="en-US" altLang="zh-TW" sz="3600" dirty="0">
                <a:effectLst/>
              </a:rPr>
              <a:t>2006-2007: 29</a:t>
            </a:r>
            <a:r>
              <a:rPr lang="zh-TW" altLang="en-US" sz="3600" dirty="0">
                <a:effectLst/>
              </a:rPr>
              <a:t>人 </a:t>
            </a:r>
            <a:r>
              <a:rPr lang="en-US" altLang="zh-TW" sz="3600" b="1" dirty="0">
                <a:solidFill>
                  <a:srgbClr val="FFFF00"/>
                </a:solidFill>
                <a:effectLst/>
              </a:rPr>
              <a:t>(0.03</a:t>
            </a:r>
            <a:r>
              <a:rPr lang="en-US" altLang="zh-TW" sz="3600" b="1" dirty="0" smtClean="0">
                <a:solidFill>
                  <a:srgbClr val="FFFF00"/>
                </a:solidFill>
                <a:effectLst/>
              </a:rPr>
              <a:t>%)</a:t>
            </a:r>
            <a:endParaRPr lang="en-US" altLang="zh-TW" sz="3600" b="1" dirty="0">
              <a:solidFill>
                <a:srgbClr val="FFFF00"/>
              </a:solidFill>
              <a:effectLst/>
            </a:endParaRPr>
          </a:p>
        </p:txBody>
      </p:sp>
      <p:sp>
        <p:nvSpPr>
          <p:cNvPr id="221188" name="Rectangle 4"/>
          <p:cNvSpPr>
            <a:spLocks noChangeArrowheads="1"/>
          </p:cNvSpPr>
          <p:nvPr/>
        </p:nvSpPr>
        <p:spPr bwMode="auto">
          <a:xfrm>
            <a:off x="971550" y="6508750"/>
            <a:ext cx="2968625"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spcBef>
                <a:spcPct val="5000"/>
              </a:spcBef>
              <a:buClr>
                <a:srgbClr val="FF3300"/>
              </a:buClr>
              <a:buSzPct val="70000"/>
              <a:buFont typeface="Monotype Sorts" pitchFamily="2" charset="2"/>
              <a:buNone/>
            </a:pPr>
            <a:r>
              <a:rPr lang="en-GB" sz="1600" b="0" dirty="0" err="1">
                <a:solidFill>
                  <a:srgbClr val="7FFF00"/>
                </a:solidFill>
                <a:latin typeface="Times New Roman" panose="02020603050405020304" pitchFamily="18" charset="0"/>
              </a:rPr>
              <a:t>Kokia</a:t>
            </a:r>
            <a:r>
              <a:rPr lang="en-GB" sz="1600" b="0" dirty="0">
                <a:solidFill>
                  <a:srgbClr val="7FFF00"/>
                </a:solidFill>
                <a:latin typeface="Times New Roman" panose="02020603050405020304" pitchFamily="18" charset="0"/>
              </a:rPr>
              <a:t> ES. Vaccine 2007;25:8557.</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811439306"/>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1730" name="Rectangle 2"/>
          <p:cNvSpPr>
            <a:spLocks noGrp="1" noChangeArrowheads="1"/>
          </p:cNvSpPr>
          <p:nvPr>
            <p:ph type="title"/>
          </p:nvPr>
        </p:nvSpPr>
        <p:spPr>
          <a:xfrm>
            <a:off x="755576" y="116632"/>
            <a:ext cx="8013774" cy="1224136"/>
          </a:xfrm>
        </p:spPr>
        <p:txBody>
          <a:bodyPr/>
          <a:lstStyle/>
          <a:p>
            <a:pPr>
              <a:defRPr/>
            </a:pPr>
            <a:r>
              <a:rPr lang="zh-TW" altLang="en-US" sz="3200" dirty="0">
                <a:effectLst/>
              </a:rPr>
              <a:t>流感疫苗可能致死？</a:t>
            </a:r>
            <a:r>
              <a:rPr lang="zh-TW" altLang="en-US" sz="3200" dirty="0">
                <a:solidFill>
                  <a:srgbClr val="FF00FF"/>
                </a:solidFill>
                <a:effectLst/>
              </a:rPr>
              <a:t/>
            </a:r>
            <a:br>
              <a:rPr lang="zh-TW" altLang="en-US" sz="3200" dirty="0">
                <a:solidFill>
                  <a:srgbClr val="FF00FF"/>
                </a:solidFill>
                <a:effectLst/>
              </a:rPr>
            </a:br>
            <a:r>
              <a:rPr lang="zh-TW" altLang="en-US" sz="2800" dirty="0">
                <a:solidFill>
                  <a:schemeClr val="bg1"/>
                </a:solidFill>
                <a:effectLst/>
              </a:rPr>
              <a:t>背景：</a:t>
            </a:r>
            <a:r>
              <a:rPr lang="en-US" altLang="zh-TW" sz="2800" dirty="0">
                <a:solidFill>
                  <a:schemeClr val="bg1"/>
                </a:solidFill>
                <a:effectLst/>
              </a:rPr>
              <a:t>2006</a:t>
            </a:r>
            <a:r>
              <a:rPr lang="zh-TW" altLang="en-US" sz="2800" dirty="0">
                <a:solidFill>
                  <a:schemeClr val="bg1"/>
                </a:solidFill>
                <a:effectLst/>
              </a:rPr>
              <a:t>年</a:t>
            </a:r>
            <a:r>
              <a:rPr lang="en-US" altLang="zh-TW" sz="2800" dirty="0">
                <a:solidFill>
                  <a:schemeClr val="bg1"/>
                </a:solidFill>
                <a:effectLst/>
              </a:rPr>
              <a:t>10</a:t>
            </a:r>
            <a:r>
              <a:rPr lang="zh-TW" altLang="en-US" sz="2800" dirty="0">
                <a:solidFill>
                  <a:schemeClr val="bg1"/>
                </a:solidFill>
                <a:effectLst/>
              </a:rPr>
              <a:t>月四位以色列老人猝死</a:t>
            </a:r>
            <a:r>
              <a:rPr lang="zh-TW" altLang="en-US" sz="2800" dirty="0">
                <a:solidFill>
                  <a:srgbClr val="FF00FF"/>
                </a:solidFill>
                <a:effectLst/>
              </a:rPr>
              <a:t/>
            </a:r>
            <a:br>
              <a:rPr lang="zh-TW" altLang="en-US" sz="2800" dirty="0">
                <a:solidFill>
                  <a:srgbClr val="FF00FF"/>
                </a:solidFill>
                <a:effectLst/>
              </a:rPr>
            </a:br>
            <a:r>
              <a:rPr lang="en-US" altLang="zh-TW" sz="2800" dirty="0">
                <a:solidFill>
                  <a:schemeClr val="bg1"/>
                </a:solidFill>
                <a:effectLst/>
              </a:rPr>
              <a:t>2007 </a:t>
            </a:r>
            <a:r>
              <a:rPr lang="zh-TW" altLang="en-US" sz="2800" dirty="0">
                <a:solidFill>
                  <a:schemeClr val="bg1"/>
                </a:solidFill>
                <a:effectLst/>
              </a:rPr>
              <a:t>以色列</a:t>
            </a:r>
            <a:endParaRPr lang="en-US" altLang="zh-TW" sz="2400" dirty="0" smtClean="0">
              <a:solidFill>
                <a:schemeClr val="bg1"/>
              </a:solidFill>
              <a:effectLst/>
            </a:endParaRPr>
          </a:p>
        </p:txBody>
      </p:sp>
      <p:sp>
        <p:nvSpPr>
          <p:cNvPr id="14" name="Text Box 3"/>
          <p:cNvSpPr txBox="1">
            <a:spLocks noChangeArrowheads="1"/>
          </p:cNvSpPr>
          <p:nvPr/>
        </p:nvSpPr>
        <p:spPr bwMode="auto">
          <a:xfrm>
            <a:off x="295437" y="1460946"/>
            <a:ext cx="1665841" cy="4001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defRPr/>
            </a:pPr>
            <a:r>
              <a:rPr kumimoji="1" lang="en-US" altLang="zh-TW" sz="2000" dirty="0" smtClean="0">
                <a:solidFill>
                  <a:srgbClr val="FFFFFF"/>
                </a:solidFill>
                <a:latin typeface="Arial" panose="020B0604020202020204" pitchFamily="34" charset="0"/>
                <a:ea typeface="標楷體" panose="03000509000000000000" pitchFamily="65" charset="-120"/>
              </a:rPr>
              <a:t>Hazard ratio</a:t>
            </a:r>
            <a:endParaRPr kumimoji="1" lang="en-US" altLang="zh-TW" sz="2000" dirty="0">
              <a:solidFill>
                <a:srgbClr val="FFFFFF"/>
              </a:solidFill>
              <a:latin typeface="Arial" panose="020B0604020202020204" pitchFamily="34" charset="0"/>
              <a:ea typeface="標楷體" panose="03000509000000000000" pitchFamily="65" charset="-120"/>
              <a:cs typeface="Arial" panose="020B0604020202020204" pitchFamily="34" charset="0"/>
            </a:endParaRPr>
          </a:p>
        </p:txBody>
      </p:sp>
      <p:sp>
        <p:nvSpPr>
          <p:cNvPr id="7" name="Rectangle 4"/>
          <p:cNvSpPr>
            <a:spLocks noChangeArrowheads="1"/>
          </p:cNvSpPr>
          <p:nvPr/>
        </p:nvSpPr>
        <p:spPr bwMode="auto">
          <a:xfrm>
            <a:off x="901835" y="6372702"/>
            <a:ext cx="2968625" cy="33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spcBef>
                <a:spcPct val="5000"/>
              </a:spcBef>
              <a:buClr>
                <a:srgbClr val="FF3300"/>
              </a:buClr>
              <a:buSzPct val="70000"/>
              <a:buFont typeface="Monotype Sorts" pitchFamily="2" charset="2"/>
              <a:buNone/>
            </a:pPr>
            <a:r>
              <a:rPr lang="en-GB" sz="1600" b="0" dirty="0" err="1">
                <a:solidFill>
                  <a:srgbClr val="7FFF00"/>
                </a:solidFill>
                <a:latin typeface="Times New Roman" panose="02020603050405020304" pitchFamily="18" charset="0"/>
              </a:rPr>
              <a:t>Kokia</a:t>
            </a:r>
            <a:r>
              <a:rPr lang="en-GB" sz="1600" b="0" dirty="0">
                <a:solidFill>
                  <a:srgbClr val="7FFF00"/>
                </a:solidFill>
                <a:latin typeface="Times New Roman" panose="02020603050405020304" pitchFamily="18" charset="0"/>
              </a:rPr>
              <a:t> ES. Vaccine 2007;25:8557.</a:t>
            </a:r>
          </a:p>
        </p:txBody>
      </p:sp>
      <p:sp>
        <p:nvSpPr>
          <p:cNvPr id="10" name="Line 7"/>
          <p:cNvSpPr>
            <a:spLocks noChangeShapeType="1"/>
          </p:cNvSpPr>
          <p:nvPr/>
        </p:nvSpPr>
        <p:spPr bwMode="auto">
          <a:xfrm>
            <a:off x="971302" y="4419252"/>
            <a:ext cx="7165975" cy="0"/>
          </a:xfrm>
          <a:prstGeom prst="line">
            <a:avLst/>
          </a:prstGeom>
          <a:noFill/>
          <a:ln w="57150">
            <a:solidFill>
              <a:srgbClr val="7FFF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TW" altLang="en-US"/>
          </a:p>
        </p:txBody>
      </p:sp>
      <p:sp>
        <p:nvSpPr>
          <p:cNvPr id="11" name="Text Box 9"/>
          <p:cNvSpPr txBox="1">
            <a:spLocks noChangeArrowheads="1"/>
          </p:cNvSpPr>
          <p:nvPr/>
        </p:nvSpPr>
        <p:spPr bwMode="auto">
          <a:xfrm>
            <a:off x="1331665" y="4565302"/>
            <a:ext cx="104140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sz="1800" smtClean="0">
                <a:solidFill>
                  <a:srgbClr val="FAFD00"/>
                </a:solidFill>
                <a:effectLst>
                  <a:outerShdw blurRad="38100" dist="38100" dir="2700000" algn="tl">
                    <a:srgbClr val="000000"/>
                  </a:outerShdw>
                </a:effectLst>
                <a:latin typeface="Arial" panose="020B0604020202020204" pitchFamily="34" charset="0"/>
              </a:rPr>
              <a:t>P=0.001</a:t>
            </a:r>
          </a:p>
        </p:txBody>
      </p:sp>
      <p:sp>
        <p:nvSpPr>
          <p:cNvPr id="15" name="Text Box 10"/>
          <p:cNvSpPr txBox="1">
            <a:spLocks noChangeArrowheads="1"/>
          </p:cNvSpPr>
          <p:nvPr/>
        </p:nvSpPr>
        <p:spPr bwMode="auto">
          <a:xfrm>
            <a:off x="3131890" y="4563715"/>
            <a:ext cx="1041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sz="1800" smtClean="0">
                <a:solidFill>
                  <a:srgbClr val="FAFD00"/>
                </a:solidFill>
                <a:effectLst>
                  <a:outerShdw blurRad="38100" dist="38100" dir="2700000" algn="tl">
                    <a:srgbClr val="000000"/>
                  </a:outerShdw>
                </a:effectLst>
                <a:latin typeface="Arial" panose="020B0604020202020204" pitchFamily="34" charset="0"/>
              </a:rPr>
              <a:t>P=0.014</a:t>
            </a:r>
          </a:p>
        </p:txBody>
      </p:sp>
      <p:sp>
        <p:nvSpPr>
          <p:cNvPr id="16" name="Text Box 11"/>
          <p:cNvSpPr txBox="1">
            <a:spLocks noChangeArrowheads="1"/>
          </p:cNvSpPr>
          <p:nvPr/>
        </p:nvSpPr>
        <p:spPr bwMode="auto">
          <a:xfrm>
            <a:off x="5003552" y="3842990"/>
            <a:ext cx="1041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sz="1800" smtClean="0">
                <a:solidFill>
                  <a:srgbClr val="FAFD00"/>
                </a:solidFill>
                <a:effectLst>
                  <a:outerShdw blurRad="38100" dist="38100" dir="2700000" algn="tl">
                    <a:srgbClr val="000000"/>
                  </a:outerShdw>
                </a:effectLst>
                <a:latin typeface="Arial" panose="020B0604020202020204" pitchFamily="34" charset="0"/>
              </a:rPr>
              <a:t>P&lt;0.001</a:t>
            </a:r>
          </a:p>
        </p:txBody>
      </p:sp>
      <p:sp>
        <p:nvSpPr>
          <p:cNvPr id="17" name="Text Box 12"/>
          <p:cNvSpPr txBox="1">
            <a:spLocks noChangeArrowheads="1"/>
          </p:cNvSpPr>
          <p:nvPr/>
        </p:nvSpPr>
        <p:spPr bwMode="auto">
          <a:xfrm>
            <a:off x="6803777" y="3842990"/>
            <a:ext cx="9144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sz="1800" smtClean="0">
                <a:solidFill>
                  <a:srgbClr val="FAFD00"/>
                </a:solidFill>
                <a:effectLst>
                  <a:outerShdw blurRad="38100" dist="38100" dir="2700000" algn="tl">
                    <a:srgbClr val="000000"/>
                  </a:outerShdw>
                </a:effectLst>
                <a:latin typeface="Arial" panose="020B0604020202020204" pitchFamily="34" charset="0"/>
              </a:rPr>
              <a:t>P=0.08</a:t>
            </a:r>
          </a:p>
        </p:txBody>
      </p:sp>
      <p:graphicFrame>
        <p:nvGraphicFramePr>
          <p:cNvPr id="18" name="圖表 17"/>
          <p:cNvGraphicFramePr/>
          <p:nvPr>
            <p:extLst>
              <p:ext uri="{D42A27DB-BD31-4B8C-83A1-F6EECF244321}">
                <p14:modId xmlns:p14="http://schemas.microsoft.com/office/powerpoint/2010/main" xmlns="" val="3337018958"/>
              </p:ext>
            </p:extLst>
          </p:nvPr>
        </p:nvGraphicFramePr>
        <p:xfrm>
          <a:off x="107504" y="1827336"/>
          <a:ext cx="8352928" cy="4464496"/>
        </p:xfrm>
        <a:graphic>
          <a:graphicData uri="http://schemas.openxmlformats.org/drawingml/2006/chart">
            <c:chart xmlns:c="http://schemas.openxmlformats.org/drawingml/2006/chart" xmlns:r="http://schemas.openxmlformats.org/officeDocument/2006/relationships" r:id="rId4"/>
          </a:graphicData>
        </a:graphic>
      </p:graphicFrame>
      <p:cxnSp>
        <p:nvCxnSpPr>
          <p:cNvPr id="19" name="直線接點 18"/>
          <p:cNvCxnSpPr/>
          <p:nvPr/>
        </p:nvCxnSpPr>
        <p:spPr bwMode="auto">
          <a:xfrm>
            <a:off x="755576" y="3842990"/>
            <a:ext cx="7560839" cy="0"/>
          </a:xfrm>
          <a:prstGeom prst="line">
            <a:avLst/>
          </a:prstGeom>
          <a:solidFill>
            <a:schemeClr val="accent1"/>
          </a:solidFill>
          <a:ln w="60325" cap="flat" cmpd="sng" algn="ctr">
            <a:solidFill>
              <a:srgbClr val="00FF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0" name="AutoShape 15"/>
          <p:cNvSpPr>
            <a:spLocks noChangeAspect="1" noChangeArrowheads="1"/>
          </p:cNvSpPr>
          <p:nvPr/>
        </p:nvSpPr>
        <p:spPr bwMode="auto">
          <a:xfrm>
            <a:off x="6270122" y="1999866"/>
            <a:ext cx="304800" cy="306388"/>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defRPr sz="2400" b="1">
                <a:solidFill>
                  <a:schemeClr val="tx1"/>
                </a:solidFill>
                <a:latin typeface="Arial Black" panose="020B0A04020102020204" pitchFamily="34" charset="0"/>
                <a:ea typeface="新細明體" panose="02020500000000000000" pitchFamily="18" charset="-120"/>
              </a:defRPr>
            </a:lvl1pPr>
            <a:lvl2pPr marL="742950" indent="-285750">
              <a:defRPr sz="2400" b="1">
                <a:solidFill>
                  <a:schemeClr val="tx1"/>
                </a:solidFill>
                <a:latin typeface="Arial Black" panose="020B0A04020102020204" pitchFamily="34" charset="0"/>
                <a:ea typeface="新細明體" panose="02020500000000000000" pitchFamily="18" charset="-120"/>
              </a:defRPr>
            </a:lvl2pPr>
            <a:lvl3pPr marL="1143000" indent="-228600">
              <a:defRPr sz="2400" b="1">
                <a:solidFill>
                  <a:schemeClr val="tx1"/>
                </a:solidFill>
                <a:latin typeface="Arial Black" panose="020B0A04020102020204" pitchFamily="34" charset="0"/>
                <a:ea typeface="新細明體" panose="02020500000000000000" pitchFamily="18" charset="-120"/>
              </a:defRPr>
            </a:lvl3pPr>
            <a:lvl4pPr marL="1600200" indent="-228600">
              <a:defRPr sz="2400" b="1">
                <a:solidFill>
                  <a:schemeClr val="tx1"/>
                </a:solidFill>
                <a:latin typeface="Arial Black" panose="020B0A04020102020204" pitchFamily="34" charset="0"/>
                <a:ea typeface="新細明體" panose="02020500000000000000" pitchFamily="18" charset="-120"/>
              </a:defRPr>
            </a:lvl4pPr>
            <a:lvl5pPr marL="2057400" indent="-228600">
              <a:defRPr sz="2400" b="1">
                <a:solidFill>
                  <a:schemeClr val="tx1"/>
                </a:solidFill>
                <a:latin typeface="Arial Black" panose="020B0A04020102020204" pitchFamily="34" charset="0"/>
                <a:ea typeface="新細明體" panose="02020500000000000000" pitchFamily="18" charset="-120"/>
              </a:defRPr>
            </a:lvl5pPr>
            <a:lvl6pPr marL="25146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6pPr>
            <a:lvl7pPr marL="29718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7pPr>
            <a:lvl8pPr marL="34290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8pPr>
            <a:lvl9pPr marL="38862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9pPr>
          </a:lstStyle>
          <a:p>
            <a:endParaRPr lang="zh-TW" altLang="en-US"/>
          </a:p>
        </p:txBody>
      </p:sp>
      <p:sp>
        <p:nvSpPr>
          <p:cNvPr id="21" name="AutoShape 15"/>
          <p:cNvSpPr>
            <a:spLocks noChangeAspect="1" noChangeArrowheads="1"/>
          </p:cNvSpPr>
          <p:nvPr/>
        </p:nvSpPr>
        <p:spPr bwMode="auto">
          <a:xfrm>
            <a:off x="7819520" y="4209702"/>
            <a:ext cx="304800" cy="306388"/>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defRPr sz="2400" b="1">
                <a:solidFill>
                  <a:schemeClr val="tx1"/>
                </a:solidFill>
                <a:latin typeface="Arial Black" panose="020B0A04020102020204" pitchFamily="34" charset="0"/>
                <a:ea typeface="新細明體" panose="02020500000000000000" pitchFamily="18" charset="-120"/>
              </a:defRPr>
            </a:lvl1pPr>
            <a:lvl2pPr marL="742950" indent="-285750">
              <a:defRPr sz="2400" b="1">
                <a:solidFill>
                  <a:schemeClr val="tx1"/>
                </a:solidFill>
                <a:latin typeface="Arial Black" panose="020B0A04020102020204" pitchFamily="34" charset="0"/>
                <a:ea typeface="新細明體" panose="02020500000000000000" pitchFamily="18" charset="-120"/>
              </a:defRPr>
            </a:lvl2pPr>
            <a:lvl3pPr marL="1143000" indent="-228600">
              <a:defRPr sz="2400" b="1">
                <a:solidFill>
                  <a:schemeClr val="tx1"/>
                </a:solidFill>
                <a:latin typeface="Arial Black" panose="020B0A04020102020204" pitchFamily="34" charset="0"/>
                <a:ea typeface="新細明體" panose="02020500000000000000" pitchFamily="18" charset="-120"/>
              </a:defRPr>
            </a:lvl3pPr>
            <a:lvl4pPr marL="1600200" indent="-228600">
              <a:defRPr sz="2400" b="1">
                <a:solidFill>
                  <a:schemeClr val="tx1"/>
                </a:solidFill>
                <a:latin typeface="Arial Black" panose="020B0A04020102020204" pitchFamily="34" charset="0"/>
                <a:ea typeface="新細明體" panose="02020500000000000000" pitchFamily="18" charset="-120"/>
              </a:defRPr>
            </a:lvl4pPr>
            <a:lvl5pPr marL="2057400" indent="-228600">
              <a:defRPr sz="2400" b="1">
                <a:solidFill>
                  <a:schemeClr val="tx1"/>
                </a:solidFill>
                <a:latin typeface="Arial Black" panose="020B0A04020102020204" pitchFamily="34" charset="0"/>
                <a:ea typeface="新細明體" panose="02020500000000000000" pitchFamily="18" charset="-120"/>
              </a:defRPr>
            </a:lvl5pPr>
            <a:lvl6pPr marL="25146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6pPr>
            <a:lvl7pPr marL="29718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7pPr>
            <a:lvl8pPr marL="34290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8pPr>
            <a:lvl9pPr marL="38862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9pPr>
          </a:lstStyle>
          <a:p>
            <a:endParaRPr lang="zh-TW" altLang="en-US"/>
          </a:p>
        </p:txBody>
      </p:sp>
      <p:grpSp>
        <p:nvGrpSpPr>
          <p:cNvPr id="22" name="Group 12"/>
          <p:cNvGrpSpPr>
            <a:grpSpLocks/>
          </p:cNvGrpSpPr>
          <p:nvPr/>
        </p:nvGrpSpPr>
        <p:grpSpPr bwMode="auto">
          <a:xfrm>
            <a:off x="6519069" y="6280155"/>
            <a:ext cx="1744662" cy="461963"/>
            <a:chOff x="567" y="3125"/>
            <a:chExt cx="1099" cy="291"/>
          </a:xfrm>
        </p:grpSpPr>
        <p:sp>
          <p:nvSpPr>
            <p:cNvPr id="23" name="AutoShape 13"/>
            <p:cNvSpPr>
              <a:spLocks noChangeArrowheads="1"/>
            </p:cNvSpPr>
            <p:nvPr/>
          </p:nvSpPr>
          <p:spPr bwMode="auto">
            <a:xfrm>
              <a:off x="567" y="3204"/>
              <a:ext cx="181" cy="182"/>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defRPr sz="2400" b="1">
                  <a:solidFill>
                    <a:schemeClr val="tx1"/>
                  </a:solidFill>
                  <a:latin typeface="Arial Black" panose="020B0A04020102020204" pitchFamily="34" charset="0"/>
                  <a:ea typeface="新細明體" panose="02020500000000000000" pitchFamily="18" charset="-120"/>
                </a:defRPr>
              </a:lvl1pPr>
              <a:lvl2pPr marL="742950" indent="-285750">
                <a:defRPr sz="2400" b="1">
                  <a:solidFill>
                    <a:schemeClr val="tx1"/>
                  </a:solidFill>
                  <a:latin typeface="Arial Black" panose="020B0A04020102020204" pitchFamily="34" charset="0"/>
                  <a:ea typeface="新細明體" panose="02020500000000000000" pitchFamily="18" charset="-120"/>
                </a:defRPr>
              </a:lvl2pPr>
              <a:lvl3pPr marL="1143000" indent="-228600">
                <a:defRPr sz="2400" b="1">
                  <a:solidFill>
                    <a:schemeClr val="tx1"/>
                  </a:solidFill>
                  <a:latin typeface="Arial Black" panose="020B0A04020102020204" pitchFamily="34" charset="0"/>
                  <a:ea typeface="新細明體" panose="02020500000000000000" pitchFamily="18" charset="-120"/>
                </a:defRPr>
              </a:lvl3pPr>
              <a:lvl4pPr marL="1600200" indent="-228600">
                <a:defRPr sz="2400" b="1">
                  <a:solidFill>
                    <a:schemeClr val="tx1"/>
                  </a:solidFill>
                  <a:latin typeface="Arial Black" panose="020B0A04020102020204" pitchFamily="34" charset="0"/>
                  <a:ea typeface="新細明體" panose="02020500000000000000" pitchFamily="18" charset="-120"/>
                </a:defRPr>
              </a:lvl4pPr>
              <a:lvl5pPr marL="2057400" indent="-228600">
                <a:defRPr sz="2400" b="1">
                  <a:solidFill>
                    <a:schemeClr val="tx1"/>
                  </a:solidFill>
                  <a:latin typeface="Arial Black" panose="020B0A04020102020204" pitchFamily="34" charset="0"/>
                  <a:ea typeface="新細明體" panose="02020500000000000000" pitchFamily="18" charset="-120"/>
                </a:defRPr>
              </a:lvl5pPr>
              <a:lvl6pPr marL="25146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6pPr>
              <a:lvl7pPr marL="29718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7pPr>
              <a:lvl8pPr marL="34290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8pPr>
              <a:lvl9pPr marL="38862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9pPr>
            </a:lstStyle>
            <a:p>
              <a:endParaRPr lang="zh-TW" altLang="en-US"/>
            </a:p>
          </p:txBody>
        </p:sp>
        <p:sp>
          <p:nvSpPr>
            <p:cNvPr id="24" name="Text Box 14"/>
            <p:cNvSpPr txBox="1">
              <a:spLocks noChangeArrowheads="1"/>
            </p:cNvSpPr>
            <p:nvPr/>
          </p:nvSpPr>
          <p:spPr bwMode="auto">
            <a:xfrm>
              <a:off x="826" y="3125"/>
              <a:ext cx="840" cy="291"/>
            </a:xfrm>
            <a:prstGeom prst="rect">
              <a:avLst/>
            </a:prstGeom>
            <a:noFill/>
            <a:ln>
              <a:noFill/>
            </a:ln>
            <a:effectLst/>
            <a:extLst>
              <a:ext uri="{909E8E84-426E-40DD-AFC4-6F175D3DCCD1}">
                <a14:hiddenFill xmlns:a14="http://schemas.microsoft.com/office/drawing/2010/main" xmlns="">
                  <a:solidFill>
                    <a:srgbClr val="FF3300"/>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標楷體" panose="03000509000000000000" pitchFamily="65" charset="-120"/>
                </a:defRPr>
              </a:lvl1pPr>
              <a:lvl2pPr marL="571500">
                <a:defRPr kumimoji="1" sz="2400">
                  <a:solidFill>
                    <a:schemeClr val="tx1"/>
                  </a:solidFill>
                  <a:latin typeface="Times New Roman" panose="02020603050405020304" pitchFamily="18" charset="0"/>
                  <a:ea typeface="標楷體" panose="03000509000000000000" pitchFamily="65" charset="-120"/>
                </a:defRPr>
              </a:lvl2pPr>
              <a:lvl3pPr marL="1143000">
                <a:defRPr kumimoji="1" sz="2400">
                  <a:solidFill>
                    <a:schemeClr val="tx1"/>
                  </a:solidFill>
                  <a:latin typeface="Times New Roman" panose="02020603050405020304" pitchFamily="18" charset="0"/>
                  <a:ea typeface="標楷體" panose="03000509000000000000" pitchFamily="65" charset="-120"/>
                </a:defRPr>
              </a:lvl3pPr>
              <a:lvl4pPr marL="1714500">
                <a:defRPr kumimoji="1" sz="2400">
                  <a:solidFill>
                    <a:schemeClr val="tx1"/>
                  </a:solidFill>
                  <a:latin typeface="Times New Roman" panose="02020603050405020304" pitchFamily="18" charset="0"/>
                  <a:ea typeface="標楷體" panose="03000509000000000000" pitchFamily="65" charset="-120"/>
                </a:defRPr>
              </a:lvl4pPr>
              <a:lvl5pPr marL="2286000">
                <a:defRPr kumimoji="1" sz="2400">
                  <a:solidFill>
                    <a:schemeClr val="tx1"/>
                  </a:solidFill>
                  <a:latin typeface="Times New Roman" panose="02020603050405020304" pitchFamily="18" charset="0"/>
                  <a:ea typeface="標楷體" panose="03000509000000000000" pitchFamily="65" charset="-120"/>
                </a:defRPr>
              </a:lvl5pPr>
              <a:lvl6pPr marL="27432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6pPr>
              <a:lvl7pPr marL="32004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7pPr>
              <a:lvl8pPr marL="36576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8pPr>
              <a:lvl9pPr marL="4114800" fontAlgn="base">
                <a:spcBef>
                  <a:spcPct val="0"/>
                </a:spcBef>
                <a:spcAft>
                  <a:spcPct val="0"/>
                </a:spcAft>
                <a:defRPr kumimoji="1" sz="2400">
                  <a:solidFill>
                    <a:schemeClr val="tx1"/>
                  </a:solidFill>
                  <a:latin typeface="Times New Roman" panose="02020603050405020304" pitchFamily="18" charset="0"/>
                  <a:ea typeface="標楷體" panose="03000509000000000000" pitchFamily="65" charset="-120"/>
                </a:defRPr>
              </a:lvl9pPr>
            </a:lstStyle>
            <a:p>
              <a:pPr>
                <a:defRPr/>
              </a:pPr>
              <a:r>
                <a:rPr kumimoji="0" lang="en-US" altLang="zh-TW" dirty="0" smtClean="0">
                  <a:solidFill>
                    <a:srgbClr val="FF0000"/>
                  </a:solidFill>
                  <a:latin typeface="Arial" panose="020B0604020202020204" pitchFamily="34" charset="0"/>
                  <a:ea typeface="新細明體" panose="02020500000000000000" pitchFamily="18" charset="-120"/>
                </a:rPr>
                <a:t>P &lt; 0.05</a:t>
              </a:r>
            </a:p>
          </p:txBody>
        </p:sp>
      </p:grpSp>
      <p:sp>
        <p:nvSpPr>
          <p:cNvPr id="25" name="AutoShape 15"/>
          <p:cNvSpPr>
            <a:spLocks noChangeAspect="1" noChangeArrowheads="1"/>
          </p:cNvSpPr>
          <p:nvPr/>
        </p:nvSpPr>
        <p:spPr bwMode="auto">
          <a:xfrm>
            <a:off x="4791680" y="2082856"/>
            <a:ext cx="304800" cy="306388"/>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defRPr sz="2400" b="1">
                <a:solidFill>
                  <a:schemeClr val="tx1"/>
                </a:solidFill>
                <a:latin typeface="Arial Black" panose="020B0A04020102020204" pitchFamily="34" charset="0"/>
                <a:ea typeface="新細明體" panose="02020500000000000000" pitchFamily="18" charset="-120"/>
              </a:defRPr>
            </a:lvl1pPr>
            <a:lvl2pPr marL="742950" indent="-285750">
              <a:defRPr sz="2400" b="1">
                <a:solidFill>
                  <a:schemeClr val="tx1"/>
                </a:solidFill>
                <a:latin typeface="Arial Black" panose="020B0A04020102020204" pitchFamily="34" charset="0"/>
                <a:ea typeface="新細明體" panose="02020500000000000000" pitchFamily="18" charset="-120"/>
              </a:defRPr>
            </a:lvl2pPr>
            <a:lvl3pPr marL="1143000" indent="-228600">
              <a:defRPr sz="2400" b="1">
                <a:solidFill>
                  <a:schemeClr val="tx1"/>
                </a:solidFill>
                <a:latin typeface="Arial Black" panose="020B0A04020102020204" pitchFamily="34" charset="0"/>
                <a:ea typeface="新細明體" panose="02020500000000000000" pitchFamily="18" charset="-120"/>
              </a:defRPr>
            </a:lvl3pPr>
            <a:lvl4pPr marL="1600200" indent="-228600">
              <a:defRPr sz="2400" b="1">
                <a:solidFill>
                  <a:schemeClr val="tx1"/>
                </a:solidFill>
                <a:latin typeface="Arial Black" panose="020B0A04020102020204" pitchFamily="34" charset="0"/>
                <a:ea typeface="新細明體" panose="02020500000000000000" pitchFamily="18" charset="-120"/>
              </a:defRPr>
            </a:lvl4pPr>
            <a:lvl5pPr marL="2057400" indent="-228600">
              <a:defRPr sz="2400" b="1">
                <a:solidFill>
                  <a:schemeClr val="tx1"/>
                </a:solidFill>
                <a:latin typeface="Arial Black" panose="020B0A04020102020204" pitchFamily="34" charset="0"/>
                <a:ea typeface="新細明體" panose="02020500000000000000" pitchFamily="18" charset="-120"/>
              </a:defRPr>
            </a:lvl5pPr>
            <a:lvl6pPr marL="25146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6pPr>
            <a:lvl7pPr marL="29718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7pPr>
            <a:lvl8pPr marL="34290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8pPr>
            <a:lvl9pPr marL="38862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9pPr>
          </a:lstStyle>
          <a:p>
            <a:endParaRPr lang="zh-TW" altLang="en-US"/>
          </a:p>
        </p:txBody>
      </p:sp>
      <p:sp>
        <p:nvSpPr>
          <p:cNvPr id="26" name="AutoShape 15"/>
          <p:cNvSpPr>
            <a:spLocks noChangeAspect="1" noChangeArrowheads="1"/>
          </p:cNvSpPr>
          <p:nvPr/>
        </p:nvSpPr>
        <p:spPr bwMode="auto">
          <a:xfrm>
            <a:off x="3275856" y="2921428"/>
            <a:ext cx="304800" cy="306388"/>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defRPr sz="2400" b="1">
                <a:solidFill>
                  <a:schemeClr val="tx1"/>
                </a:solidFill>
                <a:latin typeface="Arial Black" panose="020B0A04020102020204" pitchFamily="34" charset="0"/>
                <a:ea typeface="新細明體" panose="02020500000000000000" pitchFamily="18" charset="-120"/>
              </a:defRPr>
            </a:lvl1pPr>
            <a:lvl2pPr marL="742950" indent="-285750">
              <a:defRPr sz="2400" b="1">
                <a:solidFill>
                  <a:schemeClr val="tx1"/>
                </a:solidFill>
                <a:latin typeface="Arial Black" panose="020B0A04020102020204" pitchFamily="34" charset="0"/>
                <a:ea typeface="新細明體" panose="02020500000000000000" pitchFamily="18" charset="-120"/>
              </a:defRPr>
            </a:lvl2pPr>
            <a:lvl3pPr marL="1143000" indent="-228600">
              <a:defRPr sz="2400" b="1">
                <a:solidFill>
                  <a:schemeClr val="tx1"/>
                </a:solidFill>
                <a:latin typeface="Arial Black" panose="020B0A04020102020204" pitchFamily="34" charset="0"/>
                <a:ea typeface="新細明體" panose="02020500000000000000" pitchFamily="18" charset="-120"/>
              </a:defRPr>
            </a:lvl3pPr>
            <a:lvl4pPr marL="1600200" indent="-228600">
              <a:defRPr sz="2400" b="1">
                <a:solidFill>
                  <a:schemeClr val="tx1"/>
                </a:solidFill>
                <a:latin typeface="Arial Black" panose="020B0A04020102020204" pitchFamily="34" charset="0"/>
                <a:ea typeface="新細明體" panose="02020500000000000000" pitchFamily="18" charset="-120"/>
              </a:defRPr>
            </a:lvl4pPr>
            <a:lvl5pPr marL="2057400" indent="-228600">
              <a:defRPr sz="2400" b="1">
                <a:solidFill>
                  <a:schemeClr val="tx1"/>
                </a:solidFill>
                <a:latin typeface="Arial Black" panose="020B0A04020102020204" pitchFamily="34" charset="0"/>
                <a:ea typeface="新細明體" panose="02020500000000000000" pitchFamily="18" charset="-120"/>
              </a:defRPr>
            </a:lvl5pPr>
            <a:lvl6pPr marL="25146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6pPr>
            <a:lvl7pPr marL="29718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7pPr>
            <a:lvl8pPr marL="34290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8pPr>
            <a:lvl9pPr marL="38862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9pPr>
          </a:lstStyle>
          <a:p>
            <a:endParaRPr lang="zh-TW" altLang="en-US"/>
          </a:p>
        </p:txBody>
      </p:sp>
      <p:sp>
        <p:nvSpPr>
          <p:cNvPr id="27" name="AutoShape 15"/>
          <p:cNvSpPr>
            <a:spLocks noChangeAspect="1" noChangeArrowheads="1"/>
          </p:cNvSpPr>
          <p:nvPr/>
        </p:nvSpPr>
        <p:spPr bwMode="auto">
          <a:xfrm>
            <a:off x="1849783" y="2969453"/>
            <a:ext cx="304800" cy="306388"/>
          </a:xfrm>
          <a:prstGeom prst="smileyFace">
            <a:avLst>
              <a:gd name="adj" fmla="val 4653"/>
            </a:avLst>
          </a:prstGeom>
          <a:solidFill>
            <a:srgbClr val="FF3300"/>
          </a:solidFill>
          <a:ln w="2857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defRPr sz="2400" b="1">
                <a:solidFill>
                  <a:schemeClr val="tx1"/>
                </a:solidFill>
                <a:latin typeface="Arial Black" panose="020B0A04020102020204" pitchFamily="34" charset="0"/>
                <a:ea typeface="新細明體" panose="02020500000000000000" pitchFamily="18" charset="-120"/>
              </a:defRPr>
            </a:lvl1pPr>
            <a:lvl2pPr marL="742950" indent="-285750">
              <a:defRPr sz="2400" b="1">
                <a:solidFill>
                  <a:schemeClr val="tx1"/>
                </a:solidFill>
                <a:latin typeface="Arial Black" panose="020B0A04020102020204" pitchFamily="34" charset="0"/>
                <a:ea typeface="新細明體" panose="02020500000000000000" pitchFamily="18" charset="-120"/>
              </a:defRPr>
            </a:lvl2pPr>
            <a:lvl3pPr marL="1143000" indent="-228600">
              <a:defRPr sz="2400" b="1">
                <a:solidFill>
                  <a:schemeClr val="tx1"/>
                </a:solidFill>
                <a:latin typeface="Arial Black" panose="020B0A04020102020204" pitchFamily="34" charset="0"/>
                <a:ea typeface="新細明體" panose="02020500000000000000" pitchFamily="18" charset="-120"/>
              </a:defRPr>
            </a:lvl3pPr>
            <a:lvl4pPr marL="1600200" indent="-228600">
              <a:defRPr sz="2400" b="1">
                <a:solidFill>
                  <a:schemeClr val="tx1"/>
                </a:solidFill>
                <a:latin typeface="Arial Black" panose="020B0A04020102020204" pitchFamily="34" charset="0"/>
                <a:ea typeface="新細明體" panose="02020500000000000000" pitchFamily="18" charset="-120"/>
              </a:defRPr>
            </a:lvl4pPr>
            <a:lvl5pPr marL="2057400" indent="-228600">
              <a:defRPr sz="2400" b="1">
                <a:solidFill>
                  <a:schemeClr val="tx1"/>
                </a:solidFill>
                <a:latin typeface="Arial Black" panose="020B0A04020102020204" pitchFamily="34" charset="0"/>
                <a:ea typeface="新細明體" panose="02020500000000000000" pitchFamily="18" charset="-120"/>
              </a:defRPr>
            </a:lvl5pPr>
            <a:lvl6pPr marL="25146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6pPr>
            <a:lvl7pPr marL="29718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7pPr>
            <a:lvl8pPr marL="34290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8pPr>
            <a:lvl9pPr marL="3886200" indent="-228600" eaLnBrk="0" fontAlgn="base" hangingPunct="0">
              <a:spcBef>
                <a:spcPct val="0"/>
              </a:spcBef>
              <a:spcAft>
                <a:spcPct val="0"/>
              </a:spcAft>
              <a:defRPr sz="2400" b="1">
                <a:solidFill>
                  <a:schemeClr val="tx1"/>
                </a:solidFill>
                <a:latin typeface="Arial Black" panose="020B0A04020102020204" pitchFamily="34" charset="0"/>
                <a:ea typeface="新細明體" panose="02020500000000000000" pitchFamily="18" charset="-120"/>
              </a:defRPr>
            </a:lvl9pPr>
          </a:lstStyle>
          <a:p>
            <a:endParaRPr lang="zh-TW" altLang="en-US"/>
          </a:p>
        </p:txBody>
      </p:sp>
      <p:sp>
        <p:nvSpPr>
          <p:cNvPr id="2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36972379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p:cNvSpPr>
            <a:spLocks noGrp="1" noChangeArrowheads="1"/>
          </p:cNvSpPr>
          <p:nvPr>
            <p:ph type="title"/>
          </p:nvPr>
        </p:nvSpPr>
        <p:spPr>
          <a:xfrm>
            <a:off x="468313" y="404813"/>
            <a:ext cx="8229600" cy="838200"/>
          </a:xfrm>
        </p:spPr>
        <p:txBody>
          <a:bodyPr/>
          <a:lstStyle/>
          <a:p>
            <a:r>
              <a:rPr lang="zh-TW" altLang="en-US" sz="3600" dirty="0">
                <a:effectLst/>
              </a:rPr>
              <a:t>世界各地</a:t>
            </a:r>
            <a:r>
              <a:rPr lang="en-US" altLang="zh-TW" sz="3600" dirty="0">
                <a:effectLst/>
              </a:rPr>
              <a:t>H1N1</a:t>
            </a:r>
            <a:r>
              <a:rPr lang="zh-TW" altLang="en-US" sz="3600" dirty="0">
                <a:effectLst/>
              </a:rPr>
              <a:t>新型流感死亡率</a:t>
            </a:r>
            <a:r>
              <a:rPr lang="zh-TW" altLang="en-US" sz="3600" dirty="0">
                <a:solidFill>
                  <a:srgbClr val="FF00FF"/>
                </a:solidFill>
                <a:effectLst/>
              </a:rPr>
              <a:t/>
            </a:r>
            <a:br>
              <a:rPr lang="zh-TW" altLang="en-US" sz="3600" dirty="0">
                <a:solidFill>
                  <a:srgbClr val="FF00FF"/>
                </a:solidFill>
                <a:effectLst/>
              </a:rPr>
            </a:br>
            <a:r>
              <a:rPr lang="en-US" altLang="zh-TW" sz="3200" dirty="0">
                <a:solidFill>
                  <a:schemeClr val="bg1"/>
                </a:solidFill>
                <a:effectLst/>
              </a:rPr>
              <a:t>2010.2.25</a:t>
            </a:r>
          </a:p>
        </p:txBody>
      </p:sp>
      <p:pic>
        <p:nvPicPr>
          <p:cNvPr id="228355" name="Picture 3" descr="aa6"/>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95288" y="1773238"/>
            <a:ext cx="8748712" cy="4154487"/>
          </a:xfrm>
          <a:prstGeom prst="rect">
            <a:avLst/>
          </a:prstGeom>
          <a:noFill/>
          <a:extLst>
            <a:ext uri="{909E8E84-426E-40DD-AFC4-6F175D3DCCD1}">
              <a14:hiddenFill xmlns:a14="http://schemas.microsoft.com/office/drawing/2010/main" xmlns="">
                <a:solidFill>
                  <a:srgbClr val="FFFFFF"/>
                </a:solidFill>
              </a14:hiddenFill>
            </a:ext>
          </a:extLst>
        </p:spPr>
      </p:pic>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55241976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971550" y="188913"/>
            <a:ext cx="6916738" cy="914400"/>
          </a:xfrm>
        </p:spPr>
        <p:txBody>
          <a:bodyPr/>
          <a:lstStyle/>
          <a:p>
            <a:r>
              <a:rPr lang="zh-TW" altLang="en-US" sz="3200" dirty="0">
                <a:effectLst/>
              </a:rPr>
              <a:t>免費流感疫苗的障礙因素</a:t>
            </a:r>
            <a:r>
              <a:rPr lang="zh-TW" altLang="en-US" sz="3200" dirty="0">
                <a:solidFill>
                  <a:srgbClr val="FF00FF"/>
                </a:solidFill>
                <a:effectLst/>
              </a:rPr>
              <a:t/>
            </a:r>
            <a:br>
              <a:rPr lang="zh-TW" altLang="en-US" sz="3200" dirty="0">
                <a:solidFill>
                  <a:srgbClr val="FF00FF"/>
                </a:solidFill>
                <a:effectLst/>
              </a:rPr>
            </a:br>
            <a:r>
              <a:rPr lang="en-US" altLang="zh-TW" sz="2600" dirty="0">
                <a:solidFill>
                  <a:schemeClr val="bg1"/>
                </a:solidFill>
                <a:effectLst/>
              </a:rPr>
              <a:t>2007</a:t>
            </a:r>
            <a:r>
              <a:rPr lang="zh-TW" altLang="en-US" sz="2600" dirty="0">
                <a:solidFill>
                  <a:schemeClr val="bg1"/>
                </a:solidFill>
                <a:effectLst/>
              </a:rPr>
              <a:t>年</a:t>
            </a:r>
            <a:r>
              <a:rPr lang="en-US" altLang="zh-TW" sz="2600" dirty="0">
                <a:solidFill>
                  <a:schemeClr val="bg1"/>
                </a:solidFill>
                <a:effectLst/>
              </a:rPr>
              <a:t>10</a:t>
            </a:r>
            <a:r>
              <a:rPr lang="zh-TW" altLang="en-US" sz="2600" dirty="0">
                <a:solidFill>
                  <a:schemeClr val="bg1"/>
                </a:solidFill>
                <a:effectLst/>
              </a:rPr>
              <a:t>月 </a:t>
            </a:r>
            <a:r>
              <a:rPr lang="en-US" altLang="zh-TW" sz="2600" dirty="0">
                <a:solidFill>
                  <a:schemeClr val="bg1"/>
                </a:solidFill>
                <a:effectLst/>
              </a:rPr>
              <a:t>65</a:t>
            </a:r>
            <a:r>
              <a:rPr lang="zh-TW" altLang="en-US" sz="2600" dirty="0">
                <a:solidFill>
                  <a:schemeClr val="bg1"/>
                </a:solidFill>
                <a:effectLst/>
              </a:rPr>
              <a:t>歲以上老人調查</a:t>
            </a:r>
            <a:r>
              <a:rPr lang="zh-TW" altLang="zh-TW" sz="2600" dirty="0">
                <a:solidFill>
                  <a:schemeClr val="bg1"/>
                </a:solidFill>
                <a:effectLst/>
              </a:rPr>
              <a:t>，</a:t>
            </a:r>
            <a:r>
              <a:rPr lang="en-US" altLang="zh-TW" sz="2600" dirty="0">
                <a:solidFill>
                  <a:schemeClr val="bg1"/>
                </a:solidFill>
                <a:effectLst/>
              </a:rPr>
              <a:t>N=1,115</a:t>
            </a:r>
          </a:p>
        </p:txBody>
      </p:sp>
      <p:graphicFrame>
        <p:nvGraphicFramePr>
          <p:cNvPr id="235523" name="Object 3"/>
          <p:cNvGraphicFramePr>
            <a:graphicFrameLocks noChangeAspect="1"/>
          </p:cNvGraphicFramePr>
          <p:nvPr>
            <p:extLst>
              <p:ext uri="{D42A27DB-BD31-4B8C-83A1-F6EECF244321}">
                <p14:modId xmlns:p14="http://schemas.microsoft.com/office/powerpoint/2010/main" xmlns="" val="959037360"/>
              </p:ext>
            </p:extLst>
          </p:nvPr>
        </p:nvGraphicFramePr>
        <p:xfrm>
          <a:off x="0" y="1557338"/>
          <a:ext cx="8847138" cy="4524375"/>
        </p:xfrm>
        <a:graphic>
          <a:graphicData uri="http://schemas.openxmlformats.org/presentationml/2006/ole">
            <p:oleObj spid="_x0000_s1053906" name="圖表" r:id="rId5" imgW="8062064" imgH="4130136" progId="MSGraph.Chart.8">
              <p:embed followColorScheme="full"/>
            </p:oleObj>
          </a:graphicData>
        </a:graphic>
      </p:graphicFrame>
      <p:sp>
        <p:nvSpPr>
          <p:cNvPr id="235524" name="Text Box 4"/>
          <p:cNvSpPr txBox="1">
            <a:spLocks noChangeArrowheads="1"/>
          </p:cNvSpPr>
          <p:nvPr/>
        </p:nvSpPr>
        <p:spPr bwMode="auto">
          <a:xfrm>
            <a:off x="468313" y="1196975"/>
            <a:ext cx="1781257"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en-US" altLang="zh-TW">
                <a:solidFill>
                  <a:srgbClr val="FAFD00"/>
                </a:solidFill>
                <a:latin typeface="Arial" panose="020B0604020202020204" pitchFamily="34" charset="0"/>
                <a:ea typeface="標楷體" panose="03000509000000000000" pitchFamily="65" charset="-120"/>
              </a:rPr>
              <a:t>%</a:t>
            </a:r>
            <a:r>
              <a:rPr kumimoji="1" lang="zh-TW" altLang="en-US">
                <a:solidFill>
                  <a:srgbClr val="FAFD00"/>
                </a:solidFill>
                <a:latin typeface="Arial" panose="020B0604020202020204" pitchFamily="34" charset="0"/>
                <a:ea typeface="標楷體" panose="03000509000000000000" pitchFamily="65" charset="-120"/>
              </a:rPr>
              <a:t>回答率</a:t>
            </a:r>
          </a:p>
        </p:txBody>
      </p:sp>
      <p:sp>
        <p:nvSpPr>
          <p:cNvPr id="235525" name="Text Box 5"/>
          <p:cNvSpPr txBox="1">
            <a:spLocks noChangeArrowheads="1"/>
          </p:cNvSpPr>
          <p:nvPr/>
        </p:nvSpPr>
        <p:spPr bwMode="auto">
          <a:xfrm>
            <a:off x="3784343" y="6021388"/>
            <a:ext cx="1826141"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just"/>
            <a:r>
              <a:rPr lang="zh-TW" altLang="en-US" dirty="0">
                <a:solidFill>
                  <a:srgbClr val="FAFD00"/>
                </a:solidFill>
                <a:latin typeface="Arial" panose="020B0604020202020204" pitchFamily="34" charset="0"/>
                <a:ea typeface="標楷體" panose="03000509000000000000" pitchFamily="65" charset="-120"/>
              </a:rPr>
              <a:t>障礙因素</a:t>
            </a:r>
          </a:p>
        </p:txBody>
      </p:sp>
      <p:sp>
        <p:nvSpPr>
          <p:cNvPr id="235526" name="Text Box 6"/>
          <p:cNvSpPr txBox="1">
            <a:spLocks noChangeArrowheads="1"/>
          </p:cNvSpPr>
          <p:nvPr/>
        </p:nvSpPr>
        <p:spPr bwMode="auto">
          <a:xfrm>
            <a:off x="900113" y="6492875"/>
            <a:ext cx="354965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zh-TW" altLang="zh-TW" sz="1800" b="0">
                <a:solidFill>
                  <a:srgbClr val="66FF33"/>
                </a:solidFill>
                <a:latin typeface="Times New Roman" panose="02020603050405020304" pitchFamily="18" charset="0"/>
                <a:ea typeface="標楷體" panose="03000509000000000000" pitchFamily="65" charset="-120"/>
              </a:rPr>
              <a:t>黃惠萍. 疫情報導 2007;23(12):683.</a:t>
            </a:r>
            <a:endParaRPr kumimoji="0" lang="en-US" altLang="zh-TW" sz="1800" b="0">
              <a:solidFill>
                <a:srgbClr val="66FF33"/>
              </a:solidFill>
              <a:latin typeface="Times New Roman" panose="02020603050405020304" pitchFamily="18" charset="0"/>
              <a:ea typeface="標楷體" panose="03000509000000000000" pitchFamily="65" charset="-120"/>
            </a:endParaRPr>
          </a:p>
        </p:txBody>
      </p:sp>
      <p:sp>
        <p:nvSpPr>
          <p:cNvPr id="7"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1021366941"/>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title"/>
          </p:nvPr>
        </p:nvSpPr>
        <p:spPr>
          <a:xfrm>
            <a:off x="684213" y="188913"/>
            <a:ext cx="6916737" cy="914400"/>
          </a:xfrm>
        </p:spPr>
        <p:txBody>
          <a:bodyPr/>
          <a:lstStyle/>
          <a:p>
            <a:r>
              <a:rPr lang="zh-TW" altLang="en-US" sz="3200" dirty="0">
                <a:effectLst/>
              </a:rPr>
              <a:t>流感疫苗副作用 </a:t>
            </a:r>
            <a:r>
              <a:rPr lang="en-US" altLang="zh-TW" sz="3200" dirty="0">
                <a:effectLst/>
              </a:rPr>
              <a:t>(</a:t>
            </a:r>
            <a:r>
              <a:rPr lang="en-US" altLang="zh-TW" sz="3200" dirty="0" err="1">
                <a:effectLst/>
              </a:rPr>
              <a:t>Fluarix</a:t>
            </a:r>
            <a:r>
              <a:rPr lang="en-US" altLang="zh-TW" sz="3200" dirty="0">
                <a:effectLst/>
              </a:rPr>
              <a:t>)</a:t>
            </a:r>
            <a:r>
              <a:rPr lang="en-US" altLang="zh-TW" sz="3200" dirty="0">
                <a:solidFill>
                  <a:srgbClr val="FF00FF"/>
                </a:solidFill>
                <a:effectLst/>
              </a:rPr>
              <a:t/>
            </a:r>
            <a:br>
              <a:rPr lang="en-US" altLang="zh-TW" sz="3200" dirty="0">
                <a:solidFill>
                  <a:srgbClr val="FF00FF"/>
                </a:solidFill>
                <a:effectLst/>
              </a:rPr>
            </a:br>
            <a:r>
              <a:rPr lang="en-US" altLang="zh-TW" sz="2800" dirty="0">
                <a:solidFill>
                  <a:schemeClr val="bg1"/>
                </a:solidFill>
                <a:effectLst/>
              </a:rPr>
              <a:t>2004</a:t>
            </a:r>
            <a:r>
              <a:rPr lang="en-US" altLang="zh-TW" sz="3200" dirty="0">
                <a:effectLst/>
              </a:rPr>
              <a:t> </a:t>
            </a:r>
            <a:r>
              <a:rPr lang="zh-TW" altLang="en-US" sz="2800" dirty="0">
                <a:solidFill>
                  <a:schemeClr val="bg1"/>
                </a:solidFill>
                <a:effectLst/>
              </a:rPr>
              <a:t>全台灣醫護人員問卷調查 </a:t>
            </a:r>
            <a:r>
              <a:rPr lang="en-US" altLang="zh-TW" sz="2800" dirty="0" smtClean="0">
                <a:solidFill>
                  <a:schemeClr val="bg1"/>
                </a:solidFill>
                <a:effectLst/>
              </a:rPr>
              <a:t>N=1,785</a:t>
            </a:r>
            <a:endParaRPr lang="en-US" altLang="zh-TW" sz="2800" dirty="0">
              <a:solidFill>
                <a:schemeClr val="bg1"/>
              </a:solidFill>
              <a:effectLst/>
            </a:endParaRPr>
          </a:p>
        </p:txBody>
      </p:sp>
      <p:graphicFrame>
        <p:nvGraphicFramePr>
          <p:cNvPr id="10" name="Object 210"/>
          <p:cNvGraphicFramePr>
            <a:graphicFrameLocks noChangeAspect="1"/>
          </p:cNvGraphicFramePr>
          <p:nvPr/>
        </p:nvGraphicFramePr>
        <p:xfrm>
          <a:off x="50800" y="1608138"/>
          <a:ext cx="8767763" cy="4435475"/>
        </p:xfrm>
        <a:graphic>
          <a:graphicData uri="http://schemas.openxmlformats.org/drawingml/2006/chart">
            <c:chart xmlns:c="http://schemas.openxmlformats.org/drawingml/2006/chart" xmlns:r="http://schemas.openxmlformats.org/officeDocument/2006/relationships" r:id="rId4"/>
          </a:graphicData>
        </a:graphic>
      </p:graphicFrame>
      <p:sp>
        <p:nvSpPr>
          <p:cNvPr id="237572" name="Text Box 4"/>
          <p:cNvSpPr txBox="1">
            <a:spLocks noChangeArrowheads="1"/>
          </p:cNvSpPr>
          <p:nvPr/>
        </p:nvSpPr>
        <p:spPr bwMode="auto">
          <a:xfrm>
            <a:off x="468313" y="1196975"/>
            <a:ext cx="2770310"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kumimoji="1" lang="en-US" altLang="zh-TW">
                <a:solidFill>
                  <a:srgbClr val="FAFD00"/>
                </a:solidFill>
                <a:latin typeface="Arial" panose="020B0604020202020204" pitchFamily="34" charset="0"/>
                <a:ea typeface="標楷體" panose="03000509000000000000" pitchFamily="65" charset="-120"/>
              </a:rPr>
              <a:t>% reaction(+)</a:t>
            </a:r>
          </a:p>
        </p:txBody>
      </p:sp>
      <p:sp>
        <p:nvSpPr>
          <p:cNvPr id="237573" name="Text Box 5"/>
          <p:cNvSpPr txBox="1">
            <a:spLocks noChangeArrowheads="1"/>
          </p:cNvSpPr>
          <p:nvPr/>
        </p:nvSpPr>
        <p:spPr bwMode="auto">
          <a:xfrm>
            <a:off x="2195513" y="5949280"/>
            <a:ext cx="1826141"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dirty="0">
                <a:solidFill>
                  <a:srgbClr val="FAFD00"/>
                </a:solidFill>
                <a:latin typeface="Arial" panose="020B0604020202020204" pitchFamily="34" charset="0"/>
                <a:ea typeface="標楷體" panose="03000509000000000000" pitchFamily="65" charset="-120"/>
              </a:rPr>
              <a:t>局部反應</a:t>
            </a:r>
          </a:p>
        </p:txBody>
      </p:sp>
      <p:sp>
        <p:nvSpPr>
          <p:cNvPr id="237574" name="Text Box 6"/>
          <p:cNvSpPr txBox="1">
            <a:spLocks noChangeArrowheads="1"/>
          </p:cNvSpPr>
          <p:nvPr/>
        </p:nvSpPr>
        <p:spPr bwMode="auto">
          <a:xfrm>
            <a:off x="5508625" y="5949280"/>
            <a:ext cx="1826141"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TW" altLang="en-US">
                <a:solidFill>
                  <a:srgbClr val="FAFD00"/>
                </a:solidFill>
                <a:latin typeface="Arial" panose="020B0604020202020204" pitchFamily="34" charset="0"/>
                <a:ea typeface="標楷體" panose="03000509000000000000" pitchFamily="65" charset="-120"/>
              </a:rPr>
              <a:t>全身反應</a:t>
            </a:r>
          </a:p>
        </p:txBody>
      </p:sp>
      <p:sp>
        <p:nvSpPr>
          <p:cNvPr id="237575" name="Text Box 7"/>
          <p:cNvSpPr txBox="1">
            <a:spLocks noChangeArrowheads="1"/>
          </p:cNvSpPr>
          <p:nvPr/>
        </p:nvSpPr>
        <p:spPr bwMode="auto">
          <a:xfrm>
            <a:off x="1095375" y="6478570"/>
            <a:ext cx="3792538"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571500">
              <a:defRPr kumimoji="1">
                <a:solidFill>
                  <a:schemeClr val="tx1"/>
                </a:solidFill>
                <a:latin typeface="Arial" panose="020B0604020202020204" pitchFamily="34" charset="0"/>
                <a:ea typeface="新細明體" panose="02020500000000000000" pitchFamily="18" charset="-120"/>
              </a:defRPr>
            </a:lvl2pPr>
            <a:lvl3pPr marL="1143000">
              <a:defRPr kumimoji="1">
                <a:solidFill>
                  <a:schemeClr val="tx1"/>
                </a:solidFill>
                <a:latin typeface="Arial" panose="020B0604020202020204" pitchFamily="34" charset="0"/>
                <a:ea typeface="新細明體" panose="02020500000000000000" pitchFamily="18" charset="-120"/>
              </a:defRPr>
            </a:lvl3pPr>
            <a:lvl4pPr marL="1714500">
              <a:defRPr kumimoji="1">
                <a:solidFill>
                  <a:schemeClr val="tx1"/>
                </a:solidFill>
                <a:latin typeface="Arial" panose="020B0604020202020204" pitchFamily="34" charset="0"/>
                <a:ea typeface="新細明體" panose="02020500000000000000" pitchFamily="18" charset="-120"/>
              </a:defRPr>
            </a:lvl4pPr>
            <a:lvl5pPr marL="2286000">
              <a:defRPr kumimoji="1">
                <a:solidFill>
                  <a:schemeClr val="tx1"/>
                </a:solidFill>
                <a:latin typeface="Arial" panose="020B0604020202020204" pitchFamily="34" charset="0"/>
                <a:ea typeface="新細明體" panose="02020500000000000000" pitchFamily="18" charset="-120"/>
              </a:defRPr>
            </a:lvl5pPr>
            <a:lvl6pPr marL="27432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2004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6576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114800" fontAlgn="base">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r>
              <a:rPr kumimoji="0" lang="zh-TW" altLang="zh-TW" sz="2000" b="0" i="1" dirty="0">
                <a:solidFill>
                  <a:srgbClr val="66FF33"/>
                </a:solidFill>
                <a:ea typeface="標楷體" panose="03000509000000000000" pitchFamily="65" charset="-120"/>
              </a:rPr>
              <a:t>蕭惠心</a:t>
            </a:r>
            <a:r>
              <a:rPr kumimoji="0" lang="en-US" altLang="zh-TW" sz="2000" b="0" i="1" dirty="0">
                <a:solidFill>
                  <a:srgbClr val="66FF33"/>
                </a:solidFill>
                <a:ea typeface="標楷體" panose="03000509000000000000" pitchFamily="65" charset="-120"/>
              </a:rPr>
              <a:t>.</a:t>
            </a:r>
            <a:r>
              <a:rPr kumimoji="0" lang="zh-TW" altLang="zh-TW" sz="2000" b="0" i="1" dirty="0">
                <a:solidFill>
                  <a:srgbClr val="66FF33"/>
                </a:solidFill>
                <a:ea typeface="標楷體" panose="03000509000000000000" pitchFamily="65" charset="-120"/>
              </a:rPr>
              <a:t> 疫情報導 2005; 21: 618.</a:t>
            </a:r>
            <a:endParaRPr kumimoji="0" lang="en-US" altLang="zh-TW" sz="2000" b="0" i="1" dirty="0">
              <a:solidFill>
                <a:srgbClr val="66FF33"/>
              </a:solidFill>
              <a:ea typeface="標楷體" panose="03000509000000000000" pitchFamily="65" charset="-120"/>
            </a:endParaRPr>
          </a:p>
        </p:txBody>
      </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859644626"/>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1570" name="Rectangle 2"/>
          <p:cNvSpPr>
            <a:spLocks noGrp="1" noChangeArrowheads="1"/>
          </p:cNvSpPr>
          <p:nvPr>
            <p:ph type="title" idx="4294967295"/>
          </p:nvPr>
        </p:nvSpPr>
        <p:spPr/>
        <p:txBody>
          <a:bodyPr/>
          <a:lstStyle/>
          <a:p>
            <a:pPr>
              <a:defRPr/>
            </a:pPr>
            <a:r>
              <a:rPr lang="zh-TW" altLang="en-US" kern="0" dirty="0">
                <a:effectLst/>
                <a:latin typeface="+mj-lt"/>
                <a:ea typeface="+mj-ea"/>
              </a:rPr>
              <a:t>飛沫傳染</a:t>
            </a:r>
          </a:p>
        </p:txBody>
      </p:sp>
      <p:sp>
        <p:nvSpPr>
          <p:cNvPr id="621571" name="Rectangle 3"/>
          <p:cNvSpPr>
            <a:spLocks noGrp="1" noChangeArrowheads="1"/>
          </p:cNvSpPr>
          <p:nvPr>
            <p:ph type="body" idx="4294967295"/>
          </p:nvPr>
        </p:nvSpPr>
        <p:spPr>
          <a:xfrm>
            <a:off x="539750" y="1125538"/>
            <a:ext cx="8142288" cy="838200"/>
          </a:xfrm>
        </p:spPr>
        <p:txBody>
          <a:bodyPr/>
          <a:lstStyle/>
          <a:p>
            <a:pPr>
              <a:defRPr/>
            </a:pPr>
            <a:r>
              <a:rPr lang="zh-TW" altLang="en-US" sz="2800" kern="0" dirty="0">
                <a:solidFill>
                  <a:schemeClr val="bg1"/>
                </a:solidFill>
                <a:effectLst/>
                <a:latin typeface="+mn-lt"/>
                <a:ea typeface="+mn-ea"/>
              </a:rPr>
              <a:t>一次噴嚏可在空氣中製造</a:t>
            </a:r>
            <a:r>
              <a:rPr lang="en-US" altLang="zh-TW" sz="2800" kern="0" dirty="0">
                <a:solidFill>
                  <a:schemeClr val="bg1"/>
                </a:solidFill>
                <a:effectLst/>
                <a:latin typeface="+mn-lt"/>
                <a:ea typeface="+mn-ea"/>
              </a:rPr>
              <a:t>2000</a:t>
            </a:r>
            <a:r>
              <a:rPr lang="zh-TW" altLang="en-US" sz="2800" kern="0" dirty="0">
                <a:solidFill>
                  <a:schemeClr val="bg1"/>
                </a:solidFill>
                <a:effectLst/>
                <a:latin typeface="+mn-lt"/>
                <a:ea typeface="+mn-ea"/>
              </a:rPr>
              <a:t>至</a:t>
            </a:r>
            <a:r>
              <a:rPr lang="en-US" altLang="zh-TW" sz="2800" kern="0" dirty="0">
                <a:solidFill>
                  <a:schemeClr val="bg1"/>
                </a:solidFill>
                <a:effectLst/>
                <a:latin typeface="+mn-lt"/>
                <a:ea typeface="+mn-ea"/>
              </a:rPr>
              <a:t>5000</a:t>
            </a:r>
            <a:r>
              <a:rPr lang="zh-TW" altLang="en-US" sz="2800" kern="0" dirty="0">
                <a:solidFill>
                  <a:schemeClr val="bg1"/>
                </a:solidFill>
                <a:effectLst/>
                <a:latin typeface="+mn-lt"/>
                <a:ea typeface="+mn-ea"/>
              </a:rPr>
              <a:t>粒液滴</a:t>
            </a:r>
            <a:endParaRPr lang="en-US" altLang="zh-TW" sz="2800" kern="0" dirty="0">
              <a:solidFill>
                <a:schemeClr val="bg1"/>
              </a:solidFill>
              <a:effectLst/>
              <a:latin typeface="+mn-lt"/>
              <a:ea typeface="+mn-ea"/>
            </a:endParaRPr>
          </a:p>
          <a:p>
            <a:pPr>
              <a:defRPr/>
            </a:pPr>
            <a:r>
              <a:rPr lang="zh-TW" altLang="en-US" sz="2800" kern="0" dirty="0">
                <a:solidFill>
                  <a:schemeClr val="bg1"/>
                </a:solidFill>
                <a:effectLst/>
                <a:latin typeface="+mn-lt"/>
                <a:ea typeface="+mn-ea"/>
              </a:rPr>
              <a:t>有效傳染範圍：</a:t>
            </a:r>
            <a:r>
              <a:rPr lang="en-US" altLang="zh-TW" sz="2800" b="1" kern="0" dirty="0">
                <a:solidFill>
                  <a:srgbClr val="FAFD00"/>
                </a:solidFill>
                <a:effectLst/>
                <a:latin typeface="+mn-lt"/>
                <a:ea typeface="+mn-ea"/>
              </a:rPr>
              <a:t>1-2</a:t>
            </a:r>
            <a:r>
              <a:rPr lang="zh-TW" altLang="en-US" sz="2800" b="1" kern="0" dirty="0">
                <a:solidFill>
                  <a:srgbClr val="FAFD00"/>
                </a:solidFill>
                <a:effectLst/>
                <a:latin typeface="+mn-lt"/>
                <a:ea typeface="+mn-ea"/>
              </a:rPr>
              <a:t>公尺</a:t>
            </a:r>
          </a:p>
        </p:txBody>
      </p:sp>
      <p:pic>
        <p:nvPicPr>
          <p:cNvPr id="104452" name="Picture 4" descr="sneeze"/>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571625" y="2214563"/>
            <a:ext cx="6335713" cy="4197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335230436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2834" name="Rectangle 2"/>
          <p:cNvSpPr>
            <a:spLocks noGrp="1" noChangeArrowheads="1"/>
          </p:cNvSpPr>
          <p:nvPr>
            <p:ph type="title" idx="4294967295"/>
          </p:nvPr>
        </p:nvSpPr>
        <p:spPr>
          <a:xfrm>
            <a:off x="611188" y="285750"/>
            <a:ext cx="8135937" cy="1008063"/>
          </a:xfrm>
        </p:spPr>
        <p:txBody>
          <a:bodyPr/>
          <a:lstStyle/>
          <a:p>
            <a:pPr>
              <a:defRPr/>
            </a:pPr>
            <a:r>
              <a:rPr lang="zh-TW" altLang="en-US" sz="3200" kern="0" dirty="0">
                <a:effectLst/>
                <a:latin typeface="+mj-lt"/>
                <a:ea typeface="+mj-ea"/>
              </a:rPr>
              <a:t>戴口罩可降低成人被小孩傳染類流感的機率</a:t>
            </a:r>
            <a:r>
              <a:rPr lang="zh-TW" altLang="en-US" sz="3200" kern="0" dirty="0">
                <a:solidFill>
                  <a:srgbClr val="FF00FF"/>
                </a:solidFill>
                <a:effectLst/>
                <a:latin typeface="+mj-lt"/>
                <a:ea typeface="+mj-ea"/>
              </a:rPr>
              <a:t/>
            </a:r>
            <a:br>
              <a:rPr lang="zh-TW" altLang="en-US" sz="3200" kern="0" dirty="0">
                <a:solidFill>
                  <a:srgbClr val="FF00FF"/>
                </a:solidFill>
                <a:effectLst/>
                <a:latin typeface="+mj-lt"/>
                <a:ea typeface="+mj-ea"/>
              </a:rPr>
            </a:br>
            <a:r>
              <a:rPr lang="en-US" altLang="zh-TW" sz="2400" kern="0" dirty="0">
                <a:solidFill>
                  <a:schemeClr val="bg1"/>
                </a:solidFill>
                <a:effectLst/>
                <a:latin typeface="+mj-lt"/>
                <a:ea typeface="+mj-ea"/>
              </a:rPr>
              <a:t>Australia, 286 exposed adults from 143 households</a:t>
            </a:r>
            <a:r>
              <a:rPr lang="en-US" altLang="zh-TW" sz="2400" kern="0" dirty="0">
                <a:solidFill>
                  <a:srgbClr val="FF00FF"/>
                </a:solidFill>
                <a:effectLst/>
                <a:latin typeface="+mj-lt"/>
                <a:ea typeface="+mj-ea"/>
              </a:rPr>
              <a:t/>
            </a:r>
            <a:br>
              <a:rPr lang="en-US" altLang="zh-TW" sz="2400" kern="0" dirty="0">
                <a:solidFill>
                  <a:srgbClr val="FF00FF"/>
                </a:solidFill>
                <a:effectLst/>
                <a:latin typeface="+mj-lt"/>
                <a:ea typeface="+mj-ea"/>
              </a:rPr>
            </a:br>
            <a:r>
              <a:rPr lang="en-US" altLang="zh-TW" sz="2400" kern="0" dirty="0">
                <a:solidFill>
                  <a:schemeClr val="bg1"/>
                </a:solidFill>
                <a:effectLst/>
                <a:latin typeface="+mj-lt"/>
                <a:ea typeface="+mj-ea"/>
              </a:rPr>
              <a:t>2006-2007</a:t>
            </a:r>
          </a:p>
        </p:txBody>
      </p:sp>
      <p:sp>
        <p:nvSpPr>
          <p:cNvPr id="632835" name="Text Box 3"/>
          <p:cNvSpPr txBox="1">
            <a:spLocks noChangeArrowheads="1"/>
          </p:cNvSpPr>
          <p:nvPr/>
        </p:nvSpPr>
        <p:spPr bwMode="auto">
          <a:xfrm>
            <a:off x="1042988" y="6515100"/>
            <a:ext cx="4227512" cy="336550"/>
          </a:xfrm>
          <a:prstGeom prst="rect">
            <a:avLst/>
          </a:prstGeom>
          <a:noFill/>
          <a:ln w="12700">
            <a:noFill/>
            <a:miter lim="800000"/>
            <a:headEnd/>
            <a:tailEnd/>
          </a:ln>
          <a:effectLst/>
        </p:spPr>
        <p:txBody>
          <a:bodyPr wrap="none">
            <a:spAutoFit/>
          </a:bodyPr>
          <a:lstStyle/>
          <a:p>
            <a:pPr>
              <a:defRPr/>
            </a:pPr>
            <a:r>
              <a:rPr lang="en-US" altLang="zh-TW" sz="1600" b="0" dirty="0" err="1">
                <a:solidFill>
                  <a:srgbClr val="66FF33"/>
                </a:solidFill>
                <a:latin typeface="Times New Roman" pitchFamily="18" charset="0"/>
              </a:rPr>
              <a:t>MacIntyre</a:t>
            </a:r>
            <a:r>
              <a:rPr lang="en-US" altLang="zh-TW" sz="1600" b="0" dirty="0">
                <a:solidFill>
                  <a:srgbClr val="66FF33"/>
                </a:solidFill>
                <a:latin typeface="Times New Roman" pitchFamily="18" charset="0"/>
              </a:rPr>
              <a:t> CR. </a:t>
            </a:r>
            <a:r>
              <a:rPr lang="en-US" altLang="zh-TW" sz="1600" b="0" dirty="0" err="1">
                <a:solidFill>
                  <a:srgbClr val="66FF33"/>
                </a:solidFill>
                <a:latin typeface="Times New Roman" pitchFamily="18" charset="0"/>
              </a:rPr>
              <a:t>Emerg</a:t>
            </a:r>
            <a:r>
              <a:rPr lang="en-US" altLang="zh-TW" sz="1600" b="0" dirty="0">
                <a:solidFill>
                  <a:srgbClr val="66FF33"/>
                </a:solidFill>
                <a:latin typeface="Times New Roman" pitchFamily="18" charset="0"/>
              </a:rPr>
              <a:t> Infect </a:t>
            </a:r>
            <a:r>
              <a:rPr lang="en-US" altLang="zh-TW" sz="1600" b="0" dirty="0" err="1">
                <a:solidFill>
                  <a:srgbClr val="66FF33"/>
                </a:solidFill>
                <a:latin typeface="Times New Roman" pitchFamily="18" charset="0"/>
              </a:rPr>
              <a:t>Dis</a:t>
            </a:r>
            <a:r>
              <a:rPr lang="en-US" altLang="zh-TW" sz="1600" b="0" dirty="0">
                <a:solidFill>
                  <a:srgbClr val="66FF33"/>
                </a:solidFill>
                <a:latin typeface="Times New Roman" pitchFamily="18" charset="0"/>
              </a:rPr>
              <a:t> 2009;15(2):233.</a:t>
            </a:r>
          </a:p>
        </p:txBody>
      </p:sp>
      <p:grpSp>
        <p:nvGrpSpPr>
          <p:cNvPr id="107524" name="Group 4"/>
          <p:cNvGrpSpPr>
            <a:grpSpLocks/>
          </p:cNvGrpSpPr>
          <p:nvPr/>
        </p:nvGrpSpPr>
        <p:grpSpPr bwMode="auto">
          <a:xfrm>
            <a:off x="500063" y="1428750"/>
            <a:ext cx="8135937" cy="4849813"/>
            <a:chOff x="295" y="890"/>
            <a:chExt cx="5125" cy="3055"/>
          </a:xfrm>
        </p:grpSpPr>
        <p:sp>
          <p:nvSpPr>
            <p:cNvPr id="632837" name="Text Box 5"/>
            <p:cNvSpPr txBox="1">
              <a:spLocks noChangeArrowheads="1"/>
            </p:cNvSpPr>
            <p:nvPr/>
          </p:nvSpPr>
          <p:spPr bwMode="auto">
            <a:xfrm>
              <a:off x="295" y="890"/>
              <a:ext cx="1258" cy="252"/>
            </a:xfrm>
            <a:prstGeom prst="rect">
              <a:avLst/>
            </a:prstGeom>
            <a:noFill/>
            <a:ln w="12700">
              <a:noFill/>
              <a:miter lim="800000"/>
              <a:headEnd/>
              <a:tailEnd/>
            </a:ln>
            <a:effectLst/>
          </p:spPr>
          <p:txBody>
            <a:bodyPr wrap="none">
              <a:spAutoFit/>
            </a:bodyPr>
            <a:lstStyle/>
            <a:p>
              <a:pPr>
                <a:defRPr/>
              </a:pPr>
              <a:r>
                <a:rPr kumimoji="1" lang="en-US" altLang="zh-TW" sz="2000" dirty="0">
                  <a:solidFill>
                    <a:srgbClr val="FAFD00"/>
                  </a:solidFill>
                </a:rPr>
                <a:t>Hazard Ratio</a:t>
              </a:r>
              <a:endParaRPr kumimoji="1" lang="en-US" altLang="zh-TW" sz="2000" dirty="0">
                <a:solidFill>
                  <a:srgbClr val="FAFD00"/>
                </a:solidFill>
                <a:cs typeface="Arial" pitchFamily="34" charset="0"/>
              </a:endParaRPr>
            </a:p>
          </p:txBody>
        </p:sp>
        <p:sp>
          <p:nvSpPr>
            <p:cNvPr id="632838" name="Text Box 6"/>
            <p:cNvSpPr txBox="1">
              <a:spLocks noChangeArrowheads="1"/>
            </p:cNvSpPr>
            <p:nvPr>
              <p:custDataLst>
                <p:tags r:id="rId3"/>
              </p:custDataLst>
            </p:nvPr>
          </p:nvSpPr>
          <p:spPr bwMode="auto">
            <a:xfrm>
              <a:off x="2608" y="3657"/>
              <a:ext cx="884" cy="288"/>
            </a:xfrm>
            <a:prstGeom prst="rect">
              <a:avLst/>
            </a:prstGeom>
            <a:noFill/>
            <a:ln w="12700">
              <a:noFill/>
              <a:miter lim="800000"/>
              <a:headEnd/>
              <a:tailEnd/>
            </a:ln>
            <a:effectLst/>
          </p:spPr>
          <p:txBody>
            <a:bodyPr wrap="none">
              <a:spAutoFit/>
            </a:bodyPr>
            <a:lstStyle/>
            <a:p>
              <a:pPr>
                <a:defRPr/>
              </a:pPr>
              <a:r>
                <a:rPr lang="zh-TW" altLang="en-US" sz="2400" dirty="0">
                  <a:solidFill>
                    <a:srgbClr val="FAFD00"/>
                  </a:solidFill>
                </a:rPr>
                <a:t>口罩種類</a:t>
              </a:r>
            </a:p>
          </p:txBody>
        </p:sp>
        <p:graphicFrame>
          <p:nvGraphicFramePr>
            <p:cNvPr id="107527" name="Object 7"/>
            <p:cNvGraphicFramePr>
              <a:graphicFrameLocks noChangeAspect="1"/>
            </p:cNvGraphicFramePr>
            <p:nvPr/>
          </p:nvGraphicFramePr>
          <p:xfrm>
            <a:off x="295" y="1026"/>
            <a:ext cx="5125" cy="2631"/>
          </p:xfrm>
          <a:graphic>
            <a:graphicData uri="http://schemas.openxmlformats.org/presentationml/2006/ole">
              <p:oleObj spid="_x0000_s1061041" name="圖表" r:id="rId9" imgW="8381901" imgH="5151168" progId="MSGraph.Chart.8">
                <p:embed followColorScheme="full"/>
              </p:oleObj>
            </a:graphicData>
          </a:graphic>
        </p:graphicFrame>
        <p:sp>
          <p:nvSpPr>
            <p:cNvPr id="107528" name="Line 8"/>
            <p:cNvSpPr>
              <a:spLocks noChangeShapeType="1"/>
            </p:cNvSpPr>
            <p:nvPr/>
          </p:nvSpPr>
          <p:spPr bwMode="auto">
            <a:xfrm>
              <a:off x="703" y="1933"/>
              <a:ext cx="4594" cy="0"/>
            </a:xfrm>
            <a:prstGeom prst="line">
              <a:avLst/>
            </a:prstGeom>
            <a:noFill/>
            <a:ln w="57150">
              <a:solidFill>
                <a:srgbClr val="7FFF00"/>
              </a:solidFill>
              <a:round/>
              <a:headEnd/>
              <a:tailEnd/>
            </a:ln>
            <a:extLst>
              <a:ext uri="{909E8E84-426E-40DD-AFC4-6F175D3DCCD1}">
                <a14:hiddenFill xmlns:a14="http://schemas.microsoft.com/office/drawing/2010/main" xmlns="">
                  <a:noFill/>
                </a14:hiddenFill>
              </a:ext>
            </a:extLst>
          </p:spPr>
          <p:txBody>
            <a:bodyPr/>
            <a:lstStyle/>
            <a:p>
              <a:endParaRPr lang="zh-TW" altLang="en-US"/>
            </a:p>
          </p:txBody>
        </p:sp>
        <p:sp>
          <p:nvSpPr>
            <p:cNvPr id="107529" name="Text Box 9"/>
            <p:cNvSpPr txBox="1">
              <a:spLocks noChangeArrowheads="1"/>
            </p:cNvSpPr>
            <p:nvPr/>
          </p:nvSpPr>
          <p:spPr bwMode="auto">
            <a:xfrm>
              <a:off x="884" y="2840"/>
              <a:ext cx="538"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spAutoFit/>
            </a:bodyPr>
            <a:lstStyle>
              <a:lvl1pPr>
                <a:defRPr sz="2800" b="1">
                  <a:solidFill>
                    <a:schemeClr val="tx1"/>
                  </a:solidFill>
                  <a:latin typeface="Arial" panose="020B0604020202020204" pitchFamily="34" charset="0"/>
                  <a:ea typeface="標楷體" panose="03000509000000000000" pitchFamily="65" charset="-120"/>
                </a:defRPr>
              </a:lvl1pPr>
              <a:lvl2pPr marL="742950" indent="-285750">
                <a:defRPr sz="2800" b="1">
                  <a:solidFill>
                    <a:schemeClr val="tx1"/>
                  </a:solidFill>
                  <a:latin typeface="Arial" panose="020B0604020202020204" pitchFamily="34" charset="0"/>
                  <a:ea typeface="標楷體" panose="03000509000000000000" pitchFamily="65" charset="-120"/>
                </a:defRPr>
              </a:lvl2pPr>
              <a:lvl3pPr marL="1143000" indent="-228600">
                <a:defRPr sz="2800" b="1">
                  <a:solidFill>
                    <a:schemeClr val="tx1"/>
                  </a:solidFill>
                  <a:latin typeface="Arial" panose="020B0604020202020204" pitchFamily="34" charset="0"/>
                  <a:ea typeface="標楷體" panose="03000509000000000000" pitchFamily="65" charset="-120"/>
                </a:defRPr>
              </a:lvl3pPr>
              <a:lvl4pPr marL="1600200" indent="-228600">
                <a:defRPr sz="2800" b="1">
                  <a:solidFill>
                    <a:schemeClr val="tx1"/>
                  </a:solidFill>
                  <a:latin typeface="Arial" panose="020B0604020202020204" pitchFamily="34" charset="0"/>
                  <a:ea typeface="標楷體" panose="03000509000000000000" pitchFamily="65" charset="-120"/>
                </a:defRPr>
              </a:lvl4pPr>
              <a:lvl5pPr marL="2057400" indent="-228600">
                <a:defRPr sz="2800" b="1">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9pPr>
            </a:lstStyle>
            <a:p>
              <a:r>
                <a:rPr lang="en-US" altLang="zh-TW" sz="2000">
                  <a:solidFill>
                    <a:schemeClr val="bg1"/>
                  </a:solidFill>
                  <a:ea typeface="新細明體" panose="02020500000000000000" pitchFamily="18" charset="-120"/>
                </a:rPr>
                <a:t>P=.09</a:t>
              </a:r>
            </a:p>
          </p:txBody>
        </p:sp>
        <p:sp>
          <p:nvSpPr>
            <p:cNvPr id="107530" name="Text Box 10"/>
            <p:cNvSpPr txBox="1">
              <a:spLocks noChangeArrowheads="1"/>
            </p:cNvSpPr>
            <p:nvPr/>
          </p:nvSpPr>
          <p:spPr bwMode="auto">
            <a:xfrm>
              <a:off x="3923" y="2659"/>
              <a:ext cx="538"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spAutoFit/>
            </a:bodyPr>
            <a:lstStyle>
              <a:lvl1pPr>
                <a:defRPr sz="2800" b="1">
                  <a:solidFill>
                    <a:schemeClr val="tx1"/>
                  </a:solidFill>
                  <a:latin typeface="Arial" panose="020B0604020202020204" pitchFamily="34" charset="0"/>
                  <a:ea typeface="標楷體" panose="03000509000000000000" pitchFamily="65" charset="-120"/>
                </a:defRPr>
              </a:lvl1pPr>
              <a:lvl2pPr marL="742950" indent="-285750">
                <a:defRPr sz="2800" b="1">
                  <a:solidFill>
                    <a:schemeClr val="tx1"/>
                  </a:solidFill>
                  <a:latin typeface="Arial" panose="020B0604020202020204" pitchFamily="34" charset="0"/>
                  <a:ea typeface="標楷體" panose="03000509000000000000" pitchFamily="65" charset="-120"/>
                </a:defRPr>
              </a:lvl2pPr>
              <a:lvl3pPr marL="1143000" indent="-228600">
                <a:defRPr sz="2800" b="1">
                  <a:solidFill>
                    <a:schemeClr val="tx1"/>
                  </a:solidFill>
                  <a:latin typeface="Arial" panose="020B0604020202020204" pitchFamily="34" charset="0"/>
                  <a:ea typeface="標楷體" panose="03000509000000000000" pitchFamily="65" charset="-120"/>
                </a:defRPr>
              </a:lvl3pPr>
              <a:lvl4pPr marL="1600200" indent="-228600">
                <a:defRPr sz="2800" b="1">
                  <a:solidFill>
                    <a:schemeClr val="tx1"/>
                  </a:solidFill>
                  <a:latin typeface="Arial" panose="020B0604020202020204" pitchFamily="34" charset="0"/>
                  <a:ea typeface="標楷體" panose="03000509000000000000" pitchFamily="65" charset="-120"/>
                </a:defRPr>
              </a:lvl4pPr>
              <a:lvl5pPr marL="2057400" indent="-228600">
                <a:defRPr sz="2800" b="1">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9pPr>
            </a:lstStyle>
            <a:p>
              <a:r>
                <a:rPr lang="en-US" altLang="zh-TW" sz="2000">
                  <a:solidFill>
                    <a:schemeClr val="bg1"/>
                  </a:solidFill>
                  <a:ea typeface="新細明體" panose="02020500000000000000" pitchFamily="18" charset="-120"/>
                </a:rPr>
                <a:t>P=.22</a:t>
              </a:r>
            </a:p>
          </p:txBody>
        </p:sp>
        <p:sp>
          <p:nvSpPr>
            <p:cNvPr id="107531" name="Text Box 11"/>
            <p:cNvSpPr txBox="1">
              <a:spLocks noChangeArrowheads="1"/>
            </p:cNvSpPr>
            <p:nvPr/>
          </p:nvSpPr>
          <p:spPr bwMode="auto">
            <a:xfrm>
              <a:off x="3107" y="3113"/>
              <a:ext cx="627"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spAutoFit/>
            </a:bodyPr>
            <a:lstStyle>
              <a:lvl1pPr>
                <a:defRPr sz="2800" b="1">
                  <a:solidFill>
                    <a:schemeClr val="tx1"/>
                  </a:solidFill>
                  <a:latin typeface="Arial" panose="020B0604020202020204" pitchFamily="34" charset="0"/>
                  <a:ea typeface="標楷體" panose="03000509000000000000" pitchFamily="65" charset="-120"/>
                </a:defRPr>
              </a:lvl1pPr>
              <a:lvl2pPr marL="742950" indent="-285750">
                <a:defRPr sz="2800" b="1">
                  <a:solidFill>
                    <a:schemeClr val="tx1"/>
                  </a:solidFill>
                  <a:latin typeface="Arial" panose="020B0604020202020204" pitchFamily="34" charset="0"/>
                  <a:ea typeface="標楷體" panose="03000509000000000000" pitchFamily="65" charset="-120"/>
                </a:defRPr>
              </a:lvl2pPr>
              <a:lvl3pPr marL="1143000" indent="-228600">
                <a:defRPr sz="2800" b="1">
                  <a:solidFill>
                    <a:schemeClr val="tx1"/>
                  </a:solidFill>
                  <a:latin typeface="Arial" panose="020B0604020202020204" pitchFamily="34" charset="0"/>
                  <a:ea typeface="標楷體" panose="03000509000000000000" pitchFamily="65" charset="-120"/>
                </a:defRPr>
              </a:lvl3pPr>
              <a:lvl4pPr marL="1600200" indent="-228600">
                <a:defRPr sz="2800" b="1">
                  <a:solidFill>
                    <a:schemeClr val="tx1"/>
                  </a:solidFill>
                  <a:latin typeface="Arial" panose="020B0604020202020204" pitchFamily="34" charset="0"/>
                  <a:ea typeface="標楷體" panose="03000509000000000000" pitchFamily="65" charset="-120"/>
                </a:defRPr>
              </a:lvl4pPr>
              <a:lvl5pPr marL="2057400" indent="-228600">
                <a:defRPr sz="2800" b="1">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9pPr>
            </a:lstStyle>
            <a:p>
              <a:r>
                <a:rPr lang="en-US" altLang="zh-TW" sz="2000">
                  <a:solidFill>
                    <a:schemeClr val="bg1"/>
                  </a:solidFill>
                  <a:ea typeface="新細明體" panose="02020500000000000000" pitchFamily="18" charset="-120"/>
                </a:rPr>
                <a:t>P=.099</a:t>
              </a:r>
            </a:p>
          </p:txBody>
        </p:sp>
        <p:sp>
          <p:nvSpPr>
            <p:cNvPr id="107532" name="Text Box 12"/>
            <p:cNvSpPr txBox="1">
              <a:spLocks noChangeArrowheads="1"/>
            </p:cNvSpPr>
            <p:nvPr/>
          </p:nvSpPr>
          <p:spPr bwMode="auto">
            <a:xfrm>
              <a:off x="1610" y="2840"/>
              <a:ext cx="538"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spAutoFit/>
            </a:bodyPr>
            <a:lstStyle>
              <a:lvl1pPr>
                <a:defRPr sz="2800" b="1">
                  <a:solidFill>
                    <a:schemeClr val="tx1"/>
                  </a:solidFill>
                  <a:latin typeface="Arial" panose="020B0604020202020204" pitchFamily="34" charset="0"/>
                  <a:ea typeface="標楷體" panose="03000509000000000000" pitchFamily="65" charset="-120"/>
                </a:defRPr>
              </a:lvl1pPr>
              <a:lvl2pPr marL="742950" indent="-285750">
                <a:defRPr sz="2800" b="1">
                  <a:solidFill>
                    <a:schemeClr val="tx1"/>
                  </a:solidFill>
                  <a:latin typeface="Arial" panose="020B0604020202020204" pitchFamily="34" charset="0"/>
                  <a:ea typeface="標楷體" panose="03000509000000000000" pitchFamily="65" charset="-120"/>
                </a:defRPr>
              </a:lvl2pPr>
              <a:lvl3pPr marL="1143000" indent="-228600">
                <a:defRPr sz="2800" b="1">
                  <a:solidFill>
                    <a:schemeClr val="tx1"/>
                  </a:solidFill>
                  <a:latin typeface="Arial" panose="020B0604020202020204" pitchFamily="34" charset="0"/>
                  <a:ea typeface="標楷體" panose="03000509000000000000" pitchFamily="65" charset="-120"/>
                </a:defRPr>
              </a:lvl3pPr>
              <a:lvl4pPr marL="1600200" indent="-228600">
                <a:defRPr sz="2800" b="1">
                  <a:solidFill>
                    <a:schemeClr val="tx1"/>
                  </a:solidFill>
                  <a:latin typeface="Arial" panose="020B0604020202020204" pitchFamily="34" charset="0"/>
                  <a:ea typeface="標楷體" panose="03000509000000000000" pitchFamily="65" charset="-120"/>
                </a:defRPr>
              </a:lvl4pPr>
              <a:lvl5pPr marL="2057400" indent="-228600">
                <a:defRPr sz="2800" b="1">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9pPr>
            </a:lstStyle>
            <a:p>
              <a:r>
                <a:rPr lang="en-US" altLang="zh-TW" sz="2000">
                  <a:solidFill>
                    <a:schemeClr val="bg1"/>
                  </a:solidFill>
                  <a:ea typeface="新細明體" panose="02020500000000000000" pitchFamily="18" charset="-120"/>
                </a:rPr>
                <a:t>P=.06</a:t>
              </a:r>
            </a:p>
          </p:txBody>
        </p:sp>
        <p:sp>
          <p:nvSpPr>
            <p:cNvPr id="107533" name="Text Box 13"/>
            <p:cNvSpPr txBox="1">
              <a:spLocks noChangeArrowheads="1"/>
            </p:cNvSpPr>
            <p:nvPr/>
          </p:nvSpPr>
          <p:spPr bwMode="auto">
            <a:xfrm>
              <a:off x="2336" y="2840"/>
              <a:ext cx="627"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spAutoFit/>
            </a:bodyPr>
            <a:lstStyle>
              <a:lvl1pPr>
                <a:defRPr sz="2800" b="1">
                  <a:solidFill>
                    <a:schemeClr val="tx1"/>
                  </a:solidFill>
                  <a:latin typeface="Arial" panose="020B0604020202020204" pitchFamily="34" charset="0"/>
                  <a:ea typeface="標楷體" panose="03000509000000000000" pitchFamily="65" charset="-120"/>
                </a:defRPr>
              </a:lvl1pPr>
              <a:lvl2pPr marL="742950" indent="-285750">
                <a:defRPr sz="2800" b="1">
                  <a:solidFill>
                    <a:schemeClr val="tx1"/>
                  </a:solidFill>
                  <a:latin typeface="Arial" panose="020B0604020202020204" pitchFamily="34" charset="0"/>
                  <a:ea typeface="標楷體" panose="03000509000000000000" pitchFamily="65" charset="-120"/>
                </a:defRPr>
              </a:lvl2pPr>
              <a:lvl3pPr marL="1143000" indent="-228600">
                <a:defRPr sz="2800" b="1">
                  <a:solidFill>
                    <a:schemeClr val="tx1"/>
                  </a:solidFill>
                  <a:latin typeface="Arial" panose="020B0604020202020204" pitchFamily="34" charset="0"/>
                  <a:ea typeface="標楷體" panose="03000509000000000000" pitchFamily="65" charset="-120"/>
                </a:defRPr>
              </a:lvl3pPr>
              <a:lvl4pPr marL="1600200" indent="-228600">
                <a:defRPr sz="2800" b="1">
                  <a:solidFill>
                    <a:schemeClr val="tx1"/>
                  </a:solidFill>
                  <a:latin typeface="Arial" panose="020B0604020202020204" pitchFamily="34" charset="0"/>
                  <a:ea typeface="標楷體" panose="03000509000000000000" pitchFamily="65" charset="-120"/>
                </a:defRPr>
              </a:lvl4pPr>
              <a:lvl5pPr marL="2057400" indent="-228600">
                <a:defRPr sz="2800" b="1">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9pPr>
            </a:lstStyle>
            <a:p>
              <a:r>
                <a:rPr lang="en-US" altLang="zh-TW" sz="2000">
                  <a:solidFill>
                    <a:schemeClr val="bg1"/>
                  </a:solidFill>
                  <a:ea typeface="新細明體" panose="02020500000000000000" pitchFamily="18" charset="-120"/>
                </a:rPr>
                <a:t>P=.015</a:t>
              </a:r>
            </a:p>
          </p:txBody>
        </p:sp>
        <p:sp>
          <p:nvSpPr>
            <p:cNvPr id="107534" name="Text Box 14"/>
            <p:cNvSpPr txBox="1">
              <a:spLocks noChangeArrowheads="1"/>
            </p:cNvSpPr>
            <p:nvPr/>
          </p:nvSpPr>
          <p:spPr bwMode="auto">
            <a:xfrm>
              <a:off x="4649" y="2659"/>
              <a:ext cx="627" cy="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spAutoFit/>
            </a:bodyPr>
            <a:lstStyle>
              <a:lvl1pPr>
                <a:defRPr sz="2800" b="1">
                  <a:solidFill>
                    <a:schemeClr val="tx1"/>
                  </a:solidFill>
                  <a:latin typeface="Arial" panose="020B0604020202020204" pitchFamily="34" charset="0"/>
                  <a:ea typeface="標楷體" panose="03000509000000000000" pitchFamily="65" charset="-120"/>
                </a:defRPr>
              </a:lvl1pPr>
              <a:lvl2pPr marL="742950" indent="-285750">
                <a:defRPr sz="2800" b="1">
                  <a:solidFill>
                    <a:schemeClr val="tx1"/>
                  </a:solidFill>
                  <a:latin typeface="Arial" panose="020B0604020202020204" pitchFamily="34" charset="0"/>
                  <a:ea typeface="標楷體" panose="03000509000000000000" pitchFamily="65" charset="-120"/>
                </a:defRPr>
              </a:lvl2pPr>
              <a:lvl3pPr marL="1143000" indent="-228600">
                <a:defRPr sz="2800" b="1">
                  <a:solidFill>
                    <a:schemeClr val="tx1"/>
                  </a:solidFill>
                  <a:latin typeface="Arial" panose="020B0604020202020204" pitchFamily="34" charset="0"/>
                  <a:ea typeface="標楷體" panose="03000509000000000000" pitchFamily="65" charset="-120"/>
                </a:defRPr>
              </a:lvl3pPr>
              <a:lvl4pPr marL="1600200" indent="-228600">
                <a:defRPr sz="2800" b="1">
                  <a:solidFill>
                    <a:schemeClr val="tx1"/>
                  </a:solidFill>
                  <a:latin typeface="Arial" panose="020B0604020202020204" pitchFamily="34" charset="0"/>
                  <a:ea typeface="標楷體" panose="03000509000000000000" pitchFamily="65" charset="-120"/>
                </a:defRPr>
              </a:lvl4pPr>
              <a:lvl5pPr marL="2057400" indent="-228600">
                <a:defRPr sz="2800" b="1">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9pPr>
            </a:lstStyle>
            <a:p>
              <a:r>
                <a:rPr lang="en-US" altLang="zh-TW" sz="2000">
                  <a:solidFill>
                    <a:schemeClr val="bg1"/>
                  </a:solidFill>
                  <a:ea typeface="新細明體" panose="02020500000000000000" pitchFamily="18" charset="-120"/>
                </a:rPr>
                <a:t>P=.046</a:t>
              </a:r>
            </a:p>
          </p:txBody>
        </p:sp>
        <p:sp>
          <p:nvSpPr>
            <p:cNvPr id="107535" name="Line 15"/>
            <p:cNvSpPr>
              <a:spLocks noChangeShapeType="1"/>
            </p:cNvSpPr>
            <p:nvPr/>
          </p:nvSpPr>
          <p:spPr bwMode="auto">
            <a:xfrm>
              <a:off x="3016" y="3339"/>
              <a:ext cx="0"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wrap="none"/>
            <a:lstStyle/>
            <a:p>
              <a:endParaRPr lang="zh-TW" altLang="en-US"/>
            </a:p>
          </p:txBody>
        </p:sp>
        <p:sp>
          <p:nvSpPr>
            <p:cNvPr id="107536" name="Line 16"/>
            <p:cNvSpPr>
              <a:spLocks noChangeShapeType="1"/>
            </p:cNvSpPr>
            <p:nvPr>
              <p:custDataLst>
                <p:tags r:id="rId4"/>
              </p:custDataLst>
            </p:nvPr>
          </p:nvSpPr>
          <p:spPr bwMode="auto">
            <a:xfrm flipV="1">
              <a:off x="3016" y="1207"/>
              <a:ext cx="0" cy="2132"/>
            </a:xfrm>
            <a:prstGeom prst="line">
              <a:avLst/>
            </a:prstGeom>
            <a:noFill/>
            <a:ln w="57150">
              <a:solidFill>
                <a:srgbClr val="66FF33"/>
              </a:solidFill>
              <a:round/>
              <a:headEnd/>
              <a:tailEnd/>
            </a:ln>
            <a:extLst>
              <a:ext uri="{909E8E84-426E-40DD-AFC4-6F175D3DCCD1}">
                <a14:hiddenFill xmlns:a14="http://schemas.microsoft.com/office/drawing/2010/main" xmlns="">
                  <a:noFill/>
                </a14:hiddenFill>
              </a:ext>
            </a:extLst>
          </p:spPr>
          <p:txBody>
            <a:bodyPr wrap="none"/>
            <a:lstStyle/>
            <a:p>
              <a:endParaRPr lang="zh-TW" altLang="en-US"/>
            </a:p>
          </p:txBody>
        </p:sp>
        <p:sp>
          <p:nvSpPr>
            <p:cNvPr id="632849" name="Text Box 17"/>
            <p:cNvSpPr txBox="1">
              <a:spLocks noChangeArrowheads="1"/>
            </p:cNvSpPr>
            <p:nvPr>
              <p:custDataLst>
                <p:tags r:id="rId5"/>
              </p:custDataLst>
            </p:nvPr>
          </p:nvSpPr>
          <p:spPr bwMode="auto">
            <a:xfrm>
              <a:off x="975" y="1298"/>
              <a:ext cx="1962" cy="368"/>
            </a:xfrm>
            <a:prstGeom prst="rect">
              <a:avLst/>
            </a:prstGeom>
            <a:noFill/>
            <a:ln w="12700">
              <a:noFill/>
              <a:miter lim="800000"/>
              <a:headEnd/>
              <a:tailEnd/>
            </a:ln>
            <a:effectLst/>
          </p:spPr>
          <p:txBody>
            <a:bodyPr wrap="none">
              <a:spAutoFit/>
            </a:bodyPr>
            <a:lstStyle/>
            <a:p>
              <a:pPr>
                <a:defRPr/>
              </a:pPr>
              <a:r>
                <a:rPr lang="zh-TW" altLang="en-US" dirty="0">
                  <a:solidFill>
                    <a:schemeClr val="bg1"/>
                  </a:solidFill>
                  <a:latin typeface="Arial" panose="020B0604020202020204" pitchFamily="34" charset="0"/>
                </a:rPr>
                <a:t>假設潛伏期</a:t>
              </a:r>
              <a:r>
                <a:rPr lang="en-US" altLang="zh-TW" dirty="0">
                  <a:solidFill>
                    <a:schemeClr val="bg1"/>
                  </a:solidFill>
                  <a:latin typeface="Arial" panose="020B0604020202020204" pitchFamily="34" charset="0"/>
                </a:rPr>
                <a:t>=1</a:t>
              </a:r>
              <a:r>
                <a:rPr lang="zh-TW" altLang="en-US" dirty="0">
                  <a:solidFill>
                    <a:schemeClr val="bg1"/>
                  </a:solidFill>
                  <a:latin typeface="Arial" panose="020B0604020202020204" pitchFamily="34" charset="0"/>
                </a:rPr>
                <a:t>天</a:t>
              </a:r>
            </a:p>
          </p:txBody>
        </p:sp>
        <p:sp>
          <p:nvSpPr>
            <p:cNvPr id="632850" name="Text Box 18"/>
            <p:cNvSpPr txBox="1">
              <a:spLocks noChangeArrowheads="1"/>
            </p:cNvSpPr>
            <p:nvPr>
              <p:custDataLst>
                <p:tags r:id="rId6"/>
              </p:custDataLst>
            </p:nvPr>
          </p:nvSpPr>
          <p:spPr bwMode="auto">
            <a:xfrm>
              <a:off x="3243" y="1298"/>
              <a:ext cx="1962" cy="368"/>
            </a:xfrm>
            <a:prstGeom prst="rect">
              <a:avLst/>
            </a:prstGeom>
            <a:noFill/>
            <a:ln w="12700">
              <a:noFill/>
              <a:miter lim="800000"/>
              <a:headEnd/>
              <a:tailEnd/>
            </a:ln>
            <a:effectLst/>
          </p:spPr>
          <p:txBody>
            <a:bodyPr wrap="none">
              <a:spAutoFit/>
            </a:bodyPr>
            <a:lstStyle/>
            <a:p>
              <a:pPr>
                <a:defRPr/>
              </a:pPr>
              <a:r>
                <a:rPr lang="zh-TW" altLang="en-US" dirty="0">
                  <a:solidFill>
                    <a:schemeClr val="bg1"/>
                  </a:solidFill>
                  <a:latin typeface="Arial" panose="020B0604020202020204" pitchFamily="34" charset="0"/>
                </a:rPr>
                <a:t>假設潛伏期</a:t>
              </a:r>
              <a:r>
                <a:rPr lang="en-US" altLang="zh-TW" dirty="0">
                  <a:solidFill>
                    <a:schemeClr val="bg1"/>
                  </a:solidFill>
                  <a:latin typeface="Arial" panose="020B0604020202020204" pitchFamily="34" charset="0"/>
                </a:rPr>
                <a:t>=2</a:t>
              </a:r>
              <a:r>
                <a:rPr lang="zh-TW" altLang="en-US" dirty="0">
                  <a:solidFill>
                    <a:schemeClr val="bg1"/>
                  </a:solidFill>
                  <a:latin typeface="Arial" panose="020B0604020202020204" pitchFamily="34" charset="0"/>
                </a:rPr>
                <a:t>天</a:t>
              </a:r>
            </a:p>
          </p:txBody>
        </p:sp>
      </p:grpSp>
      <p:sp>
        <p:nvSpPr>
          <p:cNvPr id="19"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2"/>
    </p:custDataLst>
    <p:extLst>
      <p:ext uri="{BB962C8B-B14F-4D97-AF65-F5344CB8AC3E}">
        <p14:creationId xmlns:p14="http://schemas.microsoft.com/office/powerpoint/2010/main" xmlns="" val="2439778157"/>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3618" name="Rectangle 2"/>
          <p:cNvSpPr>
            <a:spLocks noGrp="1" noChangeArrowheads="1"/>
          </p:cNvSpPr>
          <p:nvPr>
            <p:ph type="title" idx="4294967295"/>
          </p:nvPr>
        </p:nvSpPr>
        <p:spPr>
          <a:xfrm>
            <a:off x="468313" y="260350"/>
            <a:ext cx="6808787" cy="679450"/>
          </a:xfrm>
          <a:effectLst>
            <a:outerShdw dist="35921" dir="2700000" algn="ctr" rotWithShape="0">
              <a:srgbClr val="000000"/>
            </a:outerShdw>
          </a:effectLst>
        </p:spPr>
        <p:txBody>
          <a:bodyPr lIns="90488" tIns="44450" rIns="90488" bIns="44450"/>
          <a:lstStyle/>
          <a:p>
            <a:pPr>
              <a:defRPr/>
            </a:pPr>
            <a:r>
              <a:rPr lang="zh-TW" altLang="en-US" kern="0" dirty="0">
                <a:effectLst/>
                <a:latin typeface="+mj-lt"/>
                <a:ea typeface="+mj-ea"/>
              </a:rPr>
              <a:t>流感可能的間接接觸傳染</a:t>
            </a:r>
          </a:p>
        </p:txBody>
      </p:sp>
      <p:sp>
        <p:nvSpPr>
          <p:cNvPr id="623619" name="Rectangle 3"/>
          <p:cNvSpPr>
            <a:spLocks noGrp="1" noChangeArrowheads="1"/>
          </p:cNvSpPr>
          <p:nvPr>
            <p:ph type="body" idx="4294967295"/>
          </p:nvPr>
        </p:nvSpPr>
        <p:spPr>
          <a:xfrm>
            <a:off x="611560" y="1151731"/>
            <a:ext cx="8135937" cy="5127625"/>
          </a:xfrm>
        </p:spPr>
        <p:txBody>
          <a:bodyPr lIns="90488" tIns="44450" rIns="90488" bIns="44450"/>
          <a:lstStyle/>
          <a:p>
            <a:pPr>
              <a:spcBef>
                <a:spcPts val="0"/>
              </a:spcBef>
              <a:defRPr/>
            </a:pPr>
            <a:r>
              <a:rPr lang="zh-TW" altLang="en-US" sz="3200" kern="0" dirty="0">
                <a:solidFill>
                  <a:srgbClr val="FAFD00"/>
                </a:solidFill>
                <a:effectLst/>
                <a:latin typeface="+mn-lt"/>
                <a:ea typeface="+mn-ea"/>
              </a:rPr>
              <a:t>流感病毒於體外存活時間</a:t>
            </a:r>
          </a:p>
          <a:p>
            <a:pPr lvl="1">
              <a:spcBef>
                <a:spcPts val="0"/>
              </a:spcBef>
              <a:defRPr/>
            </a:pPr>
            <a:r>
              <a:rPr lang="zh-TW" altLang="en-US" sz="3200" kern="0" dirty="0">
                <a:effectLst/>
                <a:latin typeface="+mn-lt"/>
                <a:ea typeface="+mn-ea"/>
              </a:rPr>
              <a:t>污染的平滑</a:t>
            </a:r>
            <a:r>
              <a:rPr lang="zh-TW" altLang="en-US" sz="3200" kern="0" dirty="0" smtClean="0">
                <a:effectLst/>
                <a:latin typeface="+mn-lt"/>
                <a:ea typeface="+mn-ea"/>
              </a:rPr>
              <a:t>表面：</a:t>
            </a:r>
            <a:r>
              <a:rPr lang="en-US" altLang="zh-TW" sz="3200" kern="0" dirty="0" smtClean="0">
                <a:effectLst/>
                <a:latin typeface="+mn-lt"/>
                <a:ea typeface="+mn-ea"/>
              </a:rPr>
              <a:t>24-48</a:t>
            </a:r>
            <a:r>
              <a:rPr lang="zh-TW" altLang="en-US" sz="3200" kern="0" dirty="0">
                <a:effectLst/>
                <a:latin typeface="+mn-lt"/>
                <a:ea typeface="+mn-ea"/>
              </a:rPr>
              <a:t>小時</a:t>
            </a:r>
          </a:p>
          <a:p>
            <a:pPr lvl="1">
              <a:spcBef>
                <a:spcPts val="0"/>
              </a:spcBef>
              <a:defRPr/>
            </a:pPr>
            <a:r>
              <a:rPr lang="zh-TW" altLang="en-US" sz="3200" kern="0" dirty="0">
                <a:effectLst/>
                <a:latin typeface="+mn-lt"/>
                <a:ea typeface="+mn-ea"/>
              </a:rPr>
              <a:t>衣服、紙張、衛生紙：</a:t>
            </a:r>
            <a:r>
              <a:rPr lang="en-US" altLang="zh-TW" sz="3200" kern="0" dirty="0">
                <a:effectLst/>
                <a:latin typeface="+mn-lt"/>
                <a:ea typeface="+mn-ea"/>
              </a:rPr>
              <a:t>8-12</a:t>
            </a:r>
            <a:r>
              <a:rPr lang="zh-TW" altLang="en-US" sz="3200" kern="0" dirty="0">
                <a:effectLst/>
                <a:latin typeface="+mn-lt"/>
                <a:ea typeface="+mn-ea"/>
              </a:rPr>
              <a:t>小時</a:t>
            </a:r>
          </a:p>
          <a:p>
            <a:pPr lvl="1">
              <a:spcBef>
                <a:spcPts val="0"/>
              </a:spcBef>
              <a:defRPr/>
            </a:pPr>
            <a:r>
              <a:rPr lang="zh-TW" altLang="en-US" sz="3200" kern="0" dirty="0">
                <a:effectLst/>
                <a:latin typeface="+mn-lt"/>
                <a:ea typeface="+mn-ea"/>
              </a:rPr>
              <a:t>手部：</a:t>
            </a:r>
            <a:r>
              <a:rPr lang="en-US" altLang="zh-TW" sz="3200" kern="0" dirty="0">
                <a:effectLst/>
                <a:latin typeface="+mn-lt"/>
                <a:ea typeface="+mn-ea"/>
              </a:rPr>
              <a:t>5</a:t>
            </a:r>
            <a:r>
              <a:rPr lang="zh-TW" altLang="en-US" sz="3200" kern="0" dirty="0">
                <a:effectLst/>
                <a:latin typeface="+mn-lt"/>
                <a:ea typeface="+mn-ea"/>
              </a:rPr>
              <a:t>分鐘 </a:t>
            </a:r>
          </a:p>
          <a:p>
            <a:pPr>
              <a:spcBef>
                <a:spcPts val="0"/>
              </a:spcBef>
              <a:defRPr/>
            </a:pPr>
            <a:r>
              <a:rPr lang="zh-TW" altLang="en-US" sz="3200" kern="0" dirty="0">
                <a:solidFill>
                  <a:srgbClr val="FAFD00"/>
                </a:solidFill>
                <a:effectLst/>
                <a:latin typeface="+mn-lt"/>
                <a:ea typeface="+mn-ea"/>
              </a:rPr>
              <a:t>禽流感於體外存活時間</a:t>
            </a:r>
          </a:p>
          <a:p>
            <a:pPr lvl="1">
              <a:spcBef>
                <a:spcPts val="0"/>
              </a:spcBef>
              <a:defRPr/>
            </a:pPr>
            <a:r>
              <a:rPr lang="zh-TW" altLang="en-US" sz="3200" kern="0" dirty="0">
                <a:effectLst/>
                <a:latin typeface="+mn-lt"/>
                <a:ea typeface="+mn-ea"/>
              </a:rPr>
              <a:t>禽鳥糞便，</a:t>
            </a:r>
            <a:r>
              <a:rPr lang="en-US" altLang="zh-TW" sz="3200" kern="0" dirty="0" smtClean="0">
                <a:effectLst/>
              </a:rPr>
              <a:t>22</a:t>
            </a:r>
            <a:r>
              <a:rPr lang="en-US" altLang="zh-TW" sz="3200" kern="0" dirty="0" smtClean="0">
                <a:effectLst/>
                <a:latin typeface="華康中圓體" pitchFamily="49" charset="-120"/>
                <a:ea typeface="華康中圓體" pitchFamily="49" charset="-120"/>
              </a:rPr>
              <a:t>℃</a:t>
            </a:r>
            <a:r>
              <a:rPr lang="zh-TW" altLang="en-US" sz="3200" kern="0" dirty="0" smtClean="0">
                <a:effectLst/>
                <a:latin typeface="+mn-lt"/>
                <a:ea typeface="+mn-ea"/>
              </a:rPr>
              <a:t>：≥ </a:t>
            </a:r>
            <a:r>
              <a:rPr lang="en-US" altLang="zh-TW" sz="3200" kern="0" dirty="0" smtClean="0">
                <a:effectLst/>
                <a:latin typeface="+mn-lt"/>
                <a:ea typeface="+mn-ea"/>
              </a:rPr>
              <a:t>8</a:t>
            </a:r>
            <a:r>
              <a:rPr lang="zh-TW" altLang="en-US" sz="3200" kern="0" dirty="0">
                <a:effectLst/>
                <a:latin typeface="+mn-lt"/>
                <a:ea typeface="+mn-ea"/>
              </a:rPr>
              <a:t>天</a:t>
            </a:r>
          </a:p>
          <a:p>
            <a:pPr lvl="1">
              <a:spcBef>
                <a:spcPts val="0"/>
              </a:spcBef>
              <a:defRPr/>
            </a:pPr>
            <a:r>
              <a:rPr lang="zh-TW" altLang="en-US" sz="3200" kern="0" dirty="0">
                <a:effectLst/>
                <a:latin typeface="+mn-lt"/>
                <a:ea typeface="+mn-ea"/>
              </a:rPr>
              <a:t>糞便污染河水，</a:t>
            </a:r>
            <a:r>
              <a:rPr lang="en-US" altLang="zh-TW" sz="3200" kern="0" dirty="0" smtClean="0">
                <a:effectLst/>
                <a:latin typeface="+mn-lt"/>
                <a:ea typeface="+mn-ea"/>
              </a:rPr>
              <a:t>22</a:t>
            </a:r>
            <a:r>
              <a:rPr lang="en-US" altLang="zh-TW" sz="3200" kern="0" dirty="0" smtClean="0">
                <a:effectLst/>
                <a:latin typeface="華康中圓體" pitchFamily="49" charset="-120"/>
                <a:ea typeface="華康中圓體" pitchFamily="49" charset="-120"/>
              </a:rPr>
              <a:t>℃</a:t>
            </a:r>
            <a:r>
              <a:rPr lang="zh-TW" altLang="en-US" sz="3200" kern="0" dirty="0" smtClean="0">
                <a:effectLst/>
                <a:latin typeface="+mn-lt"/>
                <a:ea typeface="+mn-ea"/>
              </a:rPr>
              <a:t>：≥ </a:t>
            </a:r>
            <a:r>
              <a:rPr lang="en-US" altLang="zh-TW" sz="3200" kern="0" dirty="0" smtClean="0">
                <a:effectLst/>
                <a:latin typeface="+mn-lt"/>
                <a:ea typeface="+mn-ea"/>
              </a:rPr>
              <a:t>4</a:t>
            </a:r>
            <a:r>
              <a:rPr lang="zh-TW" altLang="en-US" sz="3200" kern="0" dirty="0">
                <a:effectLst/>
                <a:latin typeface="+mn-lt"/>
                <a:ea typeface="+mn-ea"/>
              </a:rPr>
              <a:t>天</a:t>
            </a:r>
          </a:p>
          <a:p>
            <a:pPr lvl="1">
              <a:spcBef>
                <a:spcPts val="0"/>
              </a:spcBef>
              <a:defRPr/>
            </a:pPr>
            <a:r>
              <a:rPr lang="zh-TW" altLang="en-US" sz="3200" kern="0" dirty="0">
                <a:effectLst/>
                <a:latin typeface="+mn-lt"/>
                <a:ea typeface="+mn-ea"/>
              </a:rPr>
              <a:t>禽鳥飼養場：</a:t>
            </a:r>
            <a:r>
              <a:rPr lang="zh-TW" altLang="en-US" sz="3200" kern="0" dirty="0" smtClean="0">
                <a:effectLst/>
                <a:latin typeface="+mn-lt"/>
                <a:ea typeface="+mn-ea"/>
              </a:rPr>
              <a:t>≥ </a:t>
            </a:r>
            <a:r>
              <a:rPr lang="en-US" altLang="zh-TW" sz="3200" kern="0" dirty="0">
                <a:effectLst/>
                <a:latin typeface="+mn-lt"/>
                <a:ea typeface="+mn-ea"/>
              </a:rPr>
              <a:t>100</a:t>
            </a:r>
            <a:r>
              <a:rPr lang="zh-TW" altLang="en-US" sz="3200" kern="0" dirty="0">
                <a:effectLst/>
                <a:latin typeface="+mn-lt"/>
                <a:ea typeface="+mn-ea"/>
              </a:rPr>
              <a:t>天</a:t>
            </a:r>
          </a:p>
          <a:p>
            <a:pPr lvl="1">
              <a:spcBef>
                <a:spcPts val="0"/>
              </a:spcBef>
              <a:defRPr/>
            </a:pPr>
            <a:r>
              <a:rPr lang="en-US" altLang="zh-TW" sz="3200" kern="0" dirty="0" smtClean="0">
                <a:effectLst/>
                <a:latin typeface="+mn-lt"/>
                <a:ea typeface="+mn-ea"/>
              </a:rPr>
              <a:t>56</a:t>
            </a:r>
            <a:r>
              <a:rPr lang="en-US" altLang="zh-TW" sz="3200" kern="0" dirty="0" smtClean="0">
                <a:effectLst/>
                <a:latin typeface="華康中圓體" pitchFamily="49" charset="-120"/>
                <a:ea typeface="華康中圓體" pitchFamily="49" charset="-120"/>
              </a:rPr>
              <a:t>℃</a:t>
            </a:r>
            <a:r>
              <a:rPr lang="en-US" altLang="zh-TW" sz="3200" kern="0" dirty="0" smtClean="0">
                <a:effectLst/>
                <a:latin typeface="+mn-lt"/>
                <a:ea typeface="+mn-ea"/>
              </a:rPr>
              <a:t> </a:t>
            </a:r>
            <a:r>
              <a:rPr lang="en-US" altLang="zh-TW" sz="3200" kern="0" dirty="0">
                <a:effectLst/>
                <a:latin typeface="+mn-lt"/>
                <a:ea typeface="+mn-ea"/>
              </a:rPr>
              <a:t>6</a:t>
            </a:r>
            <a:r>
              <a:rPr lang="zh-TW" altLang="en-US" sz="3200" kern="0" dirty="0">
                <a:effectLst/>
                <a:latin typeface="+mn-lt"/>
                <a:ea typeface="+mn-ea"/>
              </a:rPr>
              <a:t>小時或</a:t>
            </a:r>
            <a:r>
              <a:rPr lang="en-US" altLang="zh-TW" sz="3200" kern="0" dirty="0" smtClean="0">
                <a:effectLst/>
                <a:latin typeface="+mn-lt"/>
                <a:ea typeface="+mn-ea"/>
              </a:rPr>
              <a:t>60</a:t>
            </a:r>
            <a:r>
              <a:rPr lang="en-US" altLang="zh-TW" sz="3200" kern="0" dirty="0" smtClean="0">
                <a:effectLst/>
                <a:latin typeface="華康中圓體" pitchFamily="49" charset="-120"/>
                <a:ea typeface="華康中圓體" pitchFamily="49" charset="-120"/>
              </a:rPr>
              <a:t>℃</a:t>
            </a:r>
            <a:r>
              <a:rPr lang="zh-TW" altLang="en-US" sz="3200" kern="0" dirty="0" smtClean="0">
                <a:effectLst/>
                <a:latin typeface="華康中圓體" pitchFamily="49" charset="-120"/>
                <a:ea typeface="華康中圓體" pitchFamily="49" charset="-120"/>
              </a:rPr>
              <a:t> </a:t>
            </a:r>
            <a:r>
              <a:rPr lang="en-US" altLang="zh-TW" sz="3200" kern="0" dirty="0" smtClean="0">
                <a:effectLst/>
                <a:latin typeface="+mn-lt"/>
                <a:ea typeface="+mn-ea"/>
              </a:rPr>
              <a:t>30</a:t>
            </a:r>
            <a:r>
              <a:rPr lang="zh-TW" altLang="en-US" sz="3200" kern="0" dirty="0">
                <a:effectLst/>
                <a:latin typeface="+mn-lt"/>
                <a:ea typeface="+mn-ea"/>
              </a:rPr>
              <a:t>分鐘 </a:t>
            </a:r>
          </a:p>
          <a:p>
            <a:pPr>
              <a:spcBef>
                <a:spcPts val="0"/>
              </a:spcBef>
              <a:defRPr/>
            </a:pPr>
            <a:r>
              <a:rPr lang="en-US" altLang="zh-TW" sz="3200" kern="0" dirty="0" smtClean="0">
                <a:solidFill>
                  <a:srgbClr val="FAFD00"/>
                </a:solidFill>
                <a:effectLst/>
                <a:latin typeface="+mn-lt"/>
                <a:ea typeface="+mn-ea"/>
              </a:rPr>
              <a:t>75</a:t>
            </a:r>
            <a:r>
              <a:rPr lang="en-US" altLang="zh-TW" sz="3200" kern="0" dirty="0">
                <a:solidFill>
                  <a:srgbClr val="FAFD00"/>
                </a:solidFill>
                <a:effectLst/>
                <a:latin typeface="+mn-lt"/>
                <a:ea typeface="+mn-ea"/>
              </a:rPr>
              <a:t>%</a:t>
            </a:r>
            <a:r>
              <a:rPr lang="zh-TW" altLang="en-US" sz="3200" kern="0" dirty="0">
                <a:solidFill>
                  <a:srgbClr val="FAFD00"/>
                </a:solidFill>
                <a:effectLst/>
                <a:latin typeface="+mn-lt"/>
                <a:ea typeface="+mn-ea"/>
              </a:rPr>
              <a:t>酒精：可殺死手部病毒</a:t>
            </a:r>
          </a:p>
        </p:txBody>
      </p:sp>
      <p:sp>
        <p:nvSpPr>
          <p:cNvPr id="623620" name="Rectangle 4"/>
          <p:cNvSpPr>
            <a:spLocks noChangeArrowheads="1"/>
          </p:cNvSpPr>
          <p:nvPr/>
        </p:nvSpPr>
        <p:spPr bwMode="auto">
          <a:xfrm>
            <a:off x="1042988" y="6491288"/>
            <a:ext cx="3355919" cy="369332"/>
          </a:xfrm>
          <a:prstGeom prst="rect">
            <a:avLst/>
          </a:prstGeom>
          <a:noFill/>
          <a:ln w="9525">
            <a:noFill/>
            <a:miter lim="800000"/>
            <a:headEnd/>
            <a:tailEnd/>
          </a:ln>
          <a:effectLst/>
        </p:spPr>
        <p:txBody>
          <a:bodyPr wrap="none">
            <a:spAutoFit/>
          </a:bodyPr>
          <a:lstStyle/>
          <a:p>
            <a:pPr>
              <a:defRPr/>
            </a:pPr>
            <a:r>
              <a:rPr lang="en-US" altLang="zh-TW" sz="1800" b="0" i="1">
                <a:solidFill>
                  <a:srgbClr val="66FF33"/>
                </a:solidFill>
              </a:rPr>
              <a:t>Bean B. JID 1982;146:47.</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946245298"/>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p:cNvSpPr>
            <a:spLocks noGrp="1" noChangeArrowheads="1"/>
          </p:cNvSpPr>
          <p:nvPr>
            <p:ph type="title" idx="4294967295"/>
          </p:nvPr>
        </p:nvSpPr>
        <p:spPr/>
        <p:txBody>
          <a:bodyPr/>
          <a:lstStyle/>
          <a:p>
            <a:pPr>
              <a:defRPr/>
            </a:pPr>
            <a:r>
              <a:rPr lang="en-US" altLang="zh-TW" kern="0" dirty="0">
                <a:effectLst/>
                <a:latin typeface="+mj-lt"/>
                <a:ea typeface="+mj-ea"/>
              </a:rPr>
              <a:t>SARS</a:t>
            </a:r>
            <a:r>
              <a:rPr lang="zh-TW" altLang="en-US" kern="0" dirty="0">
                <a:effectLst/>
                <a:latin typeface="+mj-lt"/>
                <a:ea typeface="+mj-ea"/>
              </a:rPr>
              <a:t>在機艙內的傳染</a:t>
            </a:r>
          </a:p>
        </p:txBody>
      </p:sp>
      <p:sp>
        <p:nvSpPr>
          <p:cNvPr id="622595" name="Rectangle 3"/>
          <p:cNvSpPr>
            <a:spLocks noGrp="1" noChangeArrowheads="1"/>
          </p:cNvSpPr>
          <p:nvPr>
            <p:ph type="body" idx="4294967295"/>
          </p:nvPr>
        </p:nvSpPr>
        <p:spPr>
          <a:xfrm>
            <a:off x="755650" y="1196975"/>
            <a:ext cx="8064500" cy="1511300"/>
          </a:xfrm>
        </p:spPr>
        <p:txBody>
          <a:bodyPr/>
          <a:lstStyle/>
          <a:p>
            <a:pPr>
              <a:lnSpc>
                <a:spcPct val="80000"/>
              </a:lnSpc>
              <a:defRPr/>
            </a:pPr>
            <a:r>
              <a:rPr lang="zh-TW" altLang="en-US" sz="3200" kern="0">
                <a:effectLst/>
                <a:latin typeface="+mn-lt"/>
                <a:ea typeface="+mn-ea"/>
              </a:rPr>
              <a:t>空氣傳染？</a:t>
            </a:r>
          </a:p>
          <a:p>
            <a:pPr lvl="1">
              <a:lnSpc>
                <a:spcPct val="80000"/>
              </a:lnSpc>
              <a:defRPr/>
            </a:pPr>
            <a:r>
              <a:rPr lang="zh-TW" altLang="en-US" sz="3200" kern="0">
                <a:effectLst/>
                <a:latin typeface="+mn-lt"/>
                <a:ea typeface="+mn-ea"/>
              </a:rPr>
              <a:t>同一排與前面三排傳染率最高</a:t>
            </a:r>
          </a:p>
          <a:p>
            <a:pPr lvl="1">
              <a:lnSpc>
                <a:spcPct val="80000"/>
              </a:lnSpc>
              <a:defRPr/>
            </a:pPr>
            <a:r>
              <a:rPr lang="zh-TW" altLang="en-US" sz="3200" kern="0">
                <a:effectLst/>
                <a:latin typeface="+mn-lt"/>
                <a:ea typeface="+mn-ea"/>
              </a:rPr>
              <a:t>三排距離：</a:t>
            </a:r>
            <a:r>
              <a:rPr lang="en-US" altLang="zh-TW" sz="3200" kern="0">
                <a:effectLst/>
                <a:latin typeface="+mn-lt"/>
                <a:ea typeface="+mn-ea"/>
              </a:rPr>
              <a:t>2.3</a:t>
            </a:r>
            <a:r>
              <a:rPr lang="zh-TW" altLang="en-US" sz="3200" kern="0">
                <a:effectLst/>
                <a:latin typeface="+mn-lt"/>
                <a:ea typeface="+mn-ea"/>
              </a:rPr>
              <a:t>公尺</a:t>
            </a:r>
          </a:p>
        </p:txBody>
      </p:sp>
      <p:sp>
        <p:nvSpPr>
          <p:cNvPr id="622596" name="Rectangle 4"/>
          <p:cNvSpPr>
            <a:spLocks noChangeArrowheads="1"/>
          </p:cNvSpPr>
          <p:nvPr/>
        </p:nvSpPr>
        <p:spPr bwMode="auto">
          <a:xfrm>
            <a:off x="900113" y="6521450"/>
            <a:ext cx="3862387" cy="336550"/>
          </a:xfrm>
          <a:prstGeom prst="rect">
            <a:avLst/>
          </a:prstGeom>
          <a:noFill/>
          <a:ln w="12700">
            <a:noFill/>
            <a:miter lim="800000"/>
            <a:headEnd/>
            <a:tailEnd/>
          </a:ln>
          <a:effectLst/>
        </p:spPr>
        <p:txBody>
          <a:bodyPr wrap="none" anchor="ctr">
            <a:spAutoFit/>
          </a:bodyPr>
          <a:lstStyle/>
          <a:p>
            <a:pPr defTabSz="762000" eaLnBrk="1" hangingPunct="1">
              <a:defRPr/>
            </a:pPr>
            <a:r>
              <a:rPr kumimoji="1" lang="sv-SE" altLang="zh-TW" sz="1600" b="0" dirty="0">
                <a:solidFill>
                  <a:srgbClr val="66FF33"/>
                </a:solidFill>
                <a:latin typeface="Times New Roman" pitchFamily="18" charset="0"/>
              </a:rPr>
              <a:t>Olsen SJ. N Engl J Med 2003;349(25):2416.</a:t>
            </a:r>
            <a:r>
              <a:rPr kumimoji="1" lang="sv-SE" altLang="zh-TW" sz="1600" dirty="0">
                <a:solidFill>
                  <a:srgbClr val="66FF33"/>
                </a:solidFill>
                <a:latin typeface="Times New Roman" pitchFamily="18" charset="0"/>
              </a:rPr>
              <a:t> </a:t>
            </a:r>
          </a:p>
        </p:txBody>
      </p:sp>
      <p:grpSp>
        <p:nvGrpSpPr>
          <p:cNvPr id="112645" name="Group 5"/>
          <p:cNvGrpSpPr>
            <a:grpSpLocks/>
          </p:cNvGrpSpPr>
          <p:nvPr/>
        </p:nvGrpSpPr>
        <p:grpSpPr bwMode="auto">
          <a:xfrm>
            <a:off x="468313" y="3068638"/>
            <a:ext cx="8458200" cy="2990850"/>
            <a:chOff x="295" y="1933"/>
            <a:chExt cx="5328" cy="1884"/>
          </a:xfrm>
        </p:grpSpPr>
        <p:pic>
          <p:nvPicPr>
            <p:cNvPr id="112646" name="Picture 6" descr="IC0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95" y="1933"/>
              <a:ext cx="5328" cy="1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2647" name="Oval 7"/>
            <p:cNvSpPr>
              <a:spLocks noChangeArrowheads="1"/>
            </p:cNvSpPr>
            <p:nvPr/>
          </p:nvSpPr>
          <p:spPr bwMode="auto">
            <a:xfrm>
              <a:off x="3606" y="2387"/>
              <a:ext cx="136" cy="136"/>
            </a:xfrm>
            <a:prstGeom prst="ellipse">
              <a:avLst/>
            </a:prstGeom>
            <a:noFill/>
            <a:ln w="38100">
              <a:solidFill>
                <a:srgbClr val="FF33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a:defRPr sz="2800" b="1">
                  <a:solidFill>
                    <a:schemeClr val="tx1"/>
                  </a:solidFill>
                  <a:latin typeface="Arial" panose="020B0604020202020204" pitchFamily="34" charset="0"/>
                  <a:ea typeface="標楷體" panose="03000509000000000000" pitchFamily="65" charset="-120"/>
                </a:defRPr>
              </a:lvl1pPr>
              <a:lvl2pPr marL="742950" indent="-285750">
                <a:defRPr sz="2800" b="1">
                  <a:solidFill>
                    <a:schemeClr val="tx1"/>
                  </a:solidFill>
                  <a:latin typeface="Arial" panose="020B0604020202020204" pitchFamily="34" charset="0"/>
                  <a:ea typeface="標楷體" panose="03000509000000000000" pitchFamily="65" charset="-120"/>
                </a:defRPr>
              </a:lvl2pPr>
              <a:lvl3pPr marL="1143000" indent="-228600">
                <a:defRPr sz="2800" b="1">
                  <a:solidFill>
                    <a:schemeClr val="tx1"/>
                  </a:solidFill>
                  <a:latin typeface="Arial" panose="020B0604020202020204" pitchFamily="34" charset="0"/>
                  <a:ea typeface="標楷體" panose="03000509000000000000" pitchFamily="65" charset="-120"/>
                </a:defRPr>
              </a:lvl3pPr>
              <a:lvl4pPr marL="1600200" indent="-228600">
                <a:defRPr sz="2800" b="1">
                  <a:solidFill>
                    <a:schemeClr val="tx1"/>
                  </a:solidFill>
                  <a:latin typeface="Arial" panose="020B0604020202020204" pitchFamily="34" charset="0"/>
                  <a:ea typeface="標楷體" panose="03000509000000000000" pitchFamily="65" charset="-120"/>
                </a:defRPr>
              </a:lvl4pPr>
              <a:lvl5pPr marL="2057400" indent="-228600">
                <a:defRPr sz="2800" b="1">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9pPr>
            </a:lstStyle>
            <a:p>
              <a:endParaRPr lang="zh-TW" altLang="en-US" sz="2400">
                <a:latin typeface="Arial Black" panose="020B0A04020102020204" pitchFamily="34" charset="0"/>
              </a:endParaRPr>
            </a:p>
          </p:txBody>
        </p:sp>
      </p:grpSp>
      <p:sp>
        <p:nvSpPr>
          <p:cNvPr id="8"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159948771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ChangeArrowheads="1"/>
          </p:cNvSpPr>
          <p:nvPr>
            <p:ph type="title" idx="4294967295"/>
          </p:nvPr>
        </p:nvSpPr>
        <p:spPr/>
        <p:txBody>
          <a:bodyPr/>
          <a:lstStyle/>
          <a:p>
            <a:pPr>
              <a:defRPr/>
            </a:pPr>
            <a:r>
              <a:rPr lang="zh-TW" altLang="en-US" sz="3600" kern="0" dirty="0">
                <a:effectLst/>
                <a:latin typeface="+mj-lt"/>
                <a:ea typeface="+mj-ea"/>
              </a:rPr>
              <a:t>洗手可以減少呼吸道感染發生率</a:t>
            </a:r>
            <a:r>
              <a:rPr lang="zh-TW" altLang="en-US" sz="3600" kern="0" dirty="0">
                <a:solidFill>
                  <a:srgbClr val="FF00FF"/>
                </a:solidFill>
                <a:effectLst/>
                <a:latin typeface="+mj-lt"/>
                <a:ea typeface="+mj-ea"/>
              </a:rPr>
              <a:t/>
            </a:r>
            <a:br>
              <a:rPr lang="zh-TW" altLang="en-US" sz="3600" kern="0" dirty="0">
                <a:solidFill>
                  <a:srgbClr val="FF00FF"/>
                </a:solidFill>
                <a:effectLst/>
                <a:latin typeface="+mj-lt"/>
                <a:ea typeface="+mj-ea"/>
              </a:rPr>
            </a:br>
            <a:r>
              <a:rPr lang="zh-TW" altLang="en-US" sz="3600" kern="0" dirty="0">
                <a:solidFill>
                  <a:schemeClr val="bg1"/>
                </a:solidFill>
                <a:effectLst/>
                <a:latin typeface="+mj-lt"/>
                <a:ea typeface="+mj-ea"/>
              </a:rPr>
              <a:t>美國海軍訓練中心</a:t>
            </a:r>
          </a:p>
        </p:txBody>
      </p:sp>
      <p:sp>
        <p:nvSpPr>
          <p:cNvPr id="462851" name="Rectangle 3"/>
          <p:cNvSpPr>
            <a:spLocks noChangeArrowheads="1"/>
          </p:cNvSpPr>
          <p:nvPr/>
        </p:nvSpPr>
        <p:spPr bwMode="auto">
          <a:xfrm>
            <a:off x="990600" y="6324600"/>
            <a:ext cx="5051576" cy="369332"/>
          </a:xfrm>
          <a:prstGeom prst="rect">
            <a:avLst/>
          </a:prstGeom>
          <a:noFill/>
          <a:ln w="9525">
            <a:noFill/>
            <a:miter lim="800000"/>
            <a:headEnd/>
            <a:tailEnd/>
          </a:ln>
          <a:effectLst/>
        </p:spPr>
        <p:txBody>
          <a:bodyPr wrap="none">
            <a:spAutoFit/>
          </a:bodyPr>
          <a:lstStyle/>
          <a:p>
            <a:pPr>
              <a:defRPr/>
            </a:pPr>
            <a:r>
              <a:rPr lang="en-US" altLang="zh-TW" sz="1800" b="0" i="1">
                <a:solidFill>
                  <a:srgbClr val="66FF33"/>
                </a:solidFill>
              </a:rPr>
              <a:t>Ryan MAK. Am J Prev Med 2001;21:79.</a:t>
            </a:r>
          </a:p>
        </p:txBody>
      </p:sp>
      <p:pic>
        <p:nvPicPr>
          <p:cNvPr id="116740" name="Picture 4"/>
          <p:cNvPicPr>
            <a:picLocks noGrp="1" noChangeAspect="1" noChangeArrowheads="1"/>
          </p:cNvPicPr>
          <p:nvPr>
            <p:ph idx="4294967295"/>
          </p:nvPr>
        </p:nvPicPr>
        <p:blipFill>
          <a:blip r:embed="rId4" cstate="print">
            <a:extLst>
              <a:ext uri="{28A0092B-C50C-407E-A947-70E740481C1C}">
                <a14:useLocalDpi xmlns:a14="http://schemas.microsoft.com/office/drawing/2010/main" xmlns="" val="0"/>
              </a:ext>
            </a:extLst>
          </a:blip>
          <a:srcRect/>
          <a:stretch>
            <a:fillRect/>
          </a:stretch>
        </p:blipFill>
        <p:spPr>
          <a:xfrm>
            <a:off x="900113" y="1341438"/>
            <a:ext cx="7559675" cy="4959350"/>
          </a:xfrm>
          <a:noFill/>
        </p:spPr>
      </p:pic>
      <p:sp>
        <p:nvSpPr>
          <p:cNvPr id="116741" name="Text Box 5"/>
          <p:cNvSpPr txBox="1">
            <a:spLocks noChangeArrowheads="1"/>
          </p:cNvSpPr>
          <p:nvPr/>
        </p:nvSpPr>
        <p:spPr bwMode="auto">
          <a:xfrm>
            <a:off x="2484438" y="1268413"/>
            <a:ext cx="5211762" cy="946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spAutoFit/>
          </a:bodyPr>
          <a:lstStyle>
            <a:lvl1pPr>
              <a:defRPr sz="2800" b="1">
                <a:solidFill>
                  <a:schemeClr val="tx1"/>
                </a:solidFill>
                <a:latin typeface="Arial" panose="020B0604020202020204" pitchFamily="34" charset="0"/>
                <a:ea typeface="標楷體" panose="03000509000000000000" pitchFamily="65" charset="-120"/>
              </a:defRPr>
            </a:lvl1pPr>
            <a:lvl2pPr marL="742950" indent="-285750">
              <a:defRPr sz="2800" b="1">
                <a:solidFill>
                  <a:schemeClr val="tx1"/>
                </a:solidFill>
                <a:latin typeface="Arial" panose="020B0604020202020204" pitchFamily="34" charset="0"/>
                <a:ea typeface="標楷體" panose="03000509000000000000" pitchFamily="65" charset="-120"/>
              </a:defRPr>
            </a:lvl2pPr>
            <a:lvl3pPr marL="1143000" indent="-228600">
              <a:defRPr sz="2800" b="1">
                <a:solidFill>
                  <a:schemeClr val="tx1"/>
                </a:solidFill>
                <a:latin typeface="Arial" panose="020B0604020202020204" pitchFamily="34" charset="0"/>
                <a:ea typeface="標楷體" panose="03000509000000000000" pitchFamily="65" charset="-120"/>
              </a:defRPr>
            </a:lvl3pPr>
            <a:lvl4pPr marL="1600200" indent="-228600">
              <a:defRPr sz="2800" b="1">
                <a:solidFill>
                  <a:schemeClr val="tx1"/>
                </a:solidFill>
                <a:latin typeface="Arial" panose="020B0604020202020204" pitchFamily="34" charset="0"/>
                <a:ea typeface="標楷體" panose="03000509000000000000" pitchFamily="65" charset="-120"/>
              </a:defRPr>
            </a:lvl4pPr>
            <a:lvl5pPr marL="2057400" indent="-228600">
              <a:defRPr sz="2800" b="1">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sz="2800" b="1">
                <a:solidFill>
                  <a:schemeClr val="tx1"/>
                </a:solidFill>
                <a:latin typeface="Arial" panose="020B0604020202020204" pitchFamily="34" charset="0"/>
                <a:ea typeface="標楷體" panose="03000509000000000000" pitchFamily="65" charset="-120"/>
              </a:defRPr>
            </a:lvl9pPr>
          </a:lstStyle>
          <a:p>
            <a:r>
              <a:rPr lang="en-US" altLang="zh-TW" dirty="0">
                <a:solidFill>
                  <a:srgbClr val="FF3300"/>
                </a:solidFill>
              </a:rPr>
              <a:t>1997: </a:t>
            </a:r>
            <a:r>
              <a:rPr lang="en-US" altLang="zh-TW" dirty="0" err="1">
                <a:solidFill>
                  <a:srgbClr val="FF3300"/>
                </a:solidFill>
              </a:rPr>
              <a:t>handwashing</a:t>
            </a:r>
            <a:r>
              <a:rPr lang="en-US" altLang="zh-TW" dirty="0">
                <a:solidFill>
                  <a:srgbClr val="FF3300"/>
                </a:solidFill>
              </a:rPr>
              <a:t> program</a:t>
            </a:r>
          </a:p>
          <a:p>
            <a:r>
              <a:rPr lang="en-US" altLang="zh-TW" dirty="0">
                <a:solidFill>
                  <a:srgbClr val="FF3300"/>
                </a:solidFill>
              </a:rPr>
              <a:t>1997-1998:</a:t>
            </a:r>
            <a:r>
              <a:rPr lang="zh-TW" altLang="en-US" dirty="0">
                <a:solidFill>
                  <a:srgbClr val="FF3300"/>
                </a:solidFill>
              </a:rPr>
              <a:t>呼吸道感染減少</a:t>
            </a:r>
            <a:r>
              <a:rPr lang="en-US" altLang="zh-TW" dirty="0">
                <a:solidFill>
                  <a:srgbClr val="FF3300"/>
                </a:solidFill>
              </a:rPr>
              <a:t>45%</a:t>
            </a:r>
          </a:p>
        </p:txBody>
      </p:sp>
      <p:sp>
        <p:nvSpPr>
          <p:cNvPr id="6"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414044227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500063" y="357188"/>
            <a:ext cx="8229600" cy="838200"/>
          </a:xfrm>
        </p:spPr>
        <p:txBody>
          <a:bodyPr/>
          <a:lstStyle/>
          <a:p>
            <a:pPr>
              <a:defRPr/>
            </a:pPr>
            <a:r>
              <a:rPr lang="en-US" altLang="zh-TW" sz="3600" kern="0" dirty="0">
                <a:effectLst/>
                <a:latin typeface="+mj-lt"/>
                <a:ea typeface="+mj-ea"/>
              </a:rPr>
              <a:t>H1N1 </a:t>
            </a:r>
            <a:r>
              <a:rPr lang="zh-TW" altLang="en-US" sz="3600" kern="0" dirty="0">
                <a:effectLst/>
                <a:latin typeface="+mj-lt"/>
                <a:ea typeface="+mj-ea"/>
              </a:rPr>
              <a:t>新型流感因應指引：學校</a:t>
            </a:r>
            <a:r>
              <a:rPr lang="en-US" altLang="zh-TW" sz="3600" kern="0" dirty="0">
                <a:solidFill>
                  <a:srgbClr val="FF00FF"/>
                </a:solidFill>
                <a:effectLst/>
                <a:latin typeface="+mj-lt"/>
                <a:ea typeface="+mj-ea"/>
              </a:rPr>
              <a:t/>
            </a:r>
            <a:br>
              <a:rPr lang="en-US" altLang="zh-TW" sz="3600" kern="0" dirty="0">
                <a:solidFill>
                  <a:srgbClr val="FF00FF"/>
                </a:solidFill>
                <a:effectLst/>
                <a:latin typeface="+mj-lt"/>
                <a:ea typeface="+mj-ea"/>
              </a:rPr>
            </a:br>
            <a:r>
              <a:rPr lang="zh-TW" altLang="en-US" sz="3200" kern="0" dirty="0">
                <a:solidFill>
                  <a:schemeClr val="bg1"/>
                </a:solidFill>
                <a:effectLst/>
                <a:latin typeface="+mj-lt"/>
                <a:ea typeface="+mj-ea"/>
              </a:rPr>
              <a:t>編訂日期：</a:t>
            </a:r>
            <a:r>
              <a:rPr lang="en-US" altLang="zh-TW" sz="3200" kern="0" dirty="0">
                <a:solidFill>
                  <a:schemeClr val="bg1"/>
                </a:solidFill>
                <a:effectLst/>
                <a:latin typeface="+mj-lt"/>
                <a:ea typeface="+mj-ea"/>
              </a:rPr>
              <a:t>2009/08/26</a:t>
            </a:r>
            <a:endParaRPr lang="zh-TW" altLang="en-US" sz="3600" kern="0" dirty="0">
              <a:solidFill>
                <a:schemeClr val="bg1"/>
              </a:solidFill>
              <a:effectLst/>
              <a:latin typeface="+mj-lt"/>
              <a:ea typeface="+mj-ea"/>
            </a:endParaRPr>
          </a:p>
        </p:txBody>
      </p:sp>
      <p:sp>
        <p:nvSpPr>
          <p:cNvPr id="3" name="內容版面配置區 2"/>
          <p:cNvSpPr>
            <a:spLocks noGrp="1"/>
          </p:cNvSpPr>
          <p:nvPr>
            <p:ph idx="4294967295"/>
          </p:nvPr>
        </p:nvSpPr>
        <p:spPr>
          <a:xfrm>
            <a:off x="500063" y="1500188"/>
            <a:ext cx="8286750" cy="4824412"/>
          </a:xfrm>
        </p:spPr>
        <p:txBody>
          <a:bodyPr/>
          <a:lstStyle/>
          <a:p>
            <a:pPr>
              <a:defRPr/>
            </a:pPr>
            <a:r>
              <a:rPr lang="zh-TW" altLang="en-US" sz="2800" kern="0" dirty="0">
                <a:solidFill>
                  <a:schemeClr val="bg1"/>
                </a:solidFill>
                <a:effectLst/>
                <a:latin typeface="+mn-lt"/>
                <a:ea typeface="+mn-ea"/>
              </a:rPr>
              <a:t>定期維護環境清潔</a:t>
            </a:r>
          </a:p>
          <a:p>
            <a:pPr>
              <a:defRPr/>
            </a:pPr>
            <a:r>
              <a:rPr lang="zh-TW" altLang="en-US" sz="2800" kern="0" dirty="0">
                <a:solidFill>
                  <a:schemeClr val="bg1"/>
                </a:solidFill>
                <a:effectLst/>
                <a:latin typeface="+mn-lt"/>
                <a:ea typeface="+mn-ea"/>
              </a:rPr>
              <a:t>平時應</a:t>
            </a:r>
            <a:r>
              <a:rPr lang="zh-TW" altLang="en-US" sz="2800" b="1" kern="0" dirty="0">
                <a:solidFill>
                  <a:schemeClr val="bg1"/>
                </a:solidFill>
                <a:effectLst/>
                <a:latin typeface="+mn-lt"/>
                <a:ea typeface="+mn-ea"/>
              </a:rPr>
              <a:t>定期清潔學生經常接觸之物品表面</a:t>
            </a:r>
            <a:r>
              <a:rPr lang="zh-TW" altLang="en-US" sz="2800" kern="0" dirty="0">
                <a:solidFill>
                  <a:schemeClr val="bg1"/>
                </a:solidFill>
                <a:effectLst/>
                <a:latin typeface="+mn-lt"/>
                <a:ea typeface="+mn-ea"/>
              </a:rPr>
              <a:t>，如鍵盤、課桌椅、門把、公共區域的電話筒，但沒有必要使用漂白水等特殊清潔劑。</a:t>
            </a:r>
          </a:p>
          <a:p>
            <a:pPr>
              <a:defRPr/>
            </a:pPr>
            <a:r>
              <a:rPr lang="zh-TW" altLang="en-US" sz="2800" kern="0" dirty="0">
                <a:solidFill>
                  <a:schemeClr val="bg1"/>
                </a:solidFill>
                <a:effectLst/>
                <a:latin typeface="+mn-lt"/>
                <a:ea typeface="+mn-ea"/>
              </a:rPr>
              <a:t>停課班級或暫時留置流感病患等污染程度較高之環境消毒方法請參考「</a:t>
            </a:r>
            <a:r>
              <a:rPr lang="en-US" altLang="zh-TW" sz="2800" kern="0" dirty="0">
                <a:solidFill>
                  <a:schemeClr val="bg1"/>
                </a:solidFill>
                <a:effectLst/>
                <a:latin typeface="+mn-lt"/>
                <a:ea typeface="+mn-ea"/>
              </a:rPr>
              <a:t>H1N1 </a:t>
            </a:r>
            <a:r>
              <a:rPr lang="zh-TW" altLang="en-US" sz="2800" kern="0" dirty="0">
                <a:solidFill>
                  <a:schemeClr val="bg1"/>
                </a:solidFill>
                <a:effectLst/>
                <a:latin typeface="+mn-lt"/>
                <a:ea typeface="+mn-ea"/>
              </a:rPr>
              <a:t>新型流感」因應指引：流感患者及家人。</a:t>
            </a:r>
            <a:endParaRPr lang="en-US" altLang="zh-TW" sz="2800" kern="0" dirty="0">
              <a:solidFill>
                <a:schemeClr val="bg1"/>
              </a:solidFill>
              <a:effectLst/>
              <a:latin typeface="+mn-lt"/>
              <a:ea typeface="+mn-ea"/>
            </a:endParaRPr>
          </a:p>
          <a:p>
            <a:pPr>
              <a:defRPr/>
            </a:pPr>
            <a:r>
              <a:rPr lang="zh-TW" altLang="en-US" sz="2800" kern="0" dirty="0">
                <a:solidFill>
                  <a:schemeClr val="bg1"/>
                </a:solidFill>
                <a:effectLst/>
                <a:latin typeface="+mn-lt"/>
                <a:ea typeface="+mn-ea"/>
              </a:rPr>
              <a:t>住宿生罹病者（無法回家者），除就醫外，應予安置於宿舍中，並與健康學生區隔，</a:t>
            </a:r>
            <a:r>
              <a:rPr lang="zh-TW" altLang="en-US" sz="2800" b="1" kern="0" dirty="0">
                <a:solidFill>
                  <a:srgbClr val="FAFD00"/>
                </a:solidFill>
                <a:effectLst/>
                <a:latin typeface="+mn-lt"/>
                <a:ea typeface="+mn-ea"/>
              </a:rPr>
              <a:t>至症狀解除後</a:t>
            </a:r>
            <a:r>
              <a:rPr lang="en-US" altLang="zh-TW" sz="2800" b="1" kern="0" dirty="0" smtClean="0">
                <a:solidFill>
                  <a:srgbClr val="FAFD00"/>
                </a:solidFill>
                <a:effectLst/>
                <a:latin typeface="+mn-lt"/>
                <a:ea typeface="+mn-ea"/>
              </a:rPr>
              <a:t>24</a:t>
            </a:r>
            <a:r>
              <a:rPr lang="zh-TW" altLang="en-US" sz="2800" b="1" kern="0" dirty="0" smtClean="0">
                <a:solidFill>
                  <a:srgbClr val="FAFD00"/>
                </a:solidFill>
                <a:effectLst/>
                <a:latin typeface="+mn-lt"/>
                <a:ea typeface="+mn-ea"/>
              </a:rPr>
              <a:t>小時</a:t>
            </a:r>
            <a:r>
              <a:rPr lang="zh-TW" altLang="en-US" sz="2800" b="1" kern="0" dirty="0">
                <a:solidFill>
                  <a:srgbClr val="FAFD00"/>
                </a:solidFill>
                <a:effectLst/>
                <a:latin typeface="+mn-lt"/>
                <a:ea typeface="+mn-ea"/>
              </a:rPr>
              <a:t>才能參加團體活動。</a:t>
            </a:r>
          </a:p>
        </p:txBody>
      </p:sp>
      <p:sp>
        <p:nvSpPr>
          <p:cNvPr id="4"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61156440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2700" y="6350"/>
            <a:ext cx="9118600" cy="6845300"/>
          </a:xfrm>
          <a:prstGeom prst="rect">
            <a:avLst/>
          </a:prstGeom>
        </p:spPr>
      </p:pic>
      <p:sp>
        <p:nvSpPr>
          <p:cNvPr id="4" name="Text Box 3"/>
          <p:cNvSpPr txBox="1">
            <a:spLocks noChangeArrowheads="1"/>
          </p:cNvSpPr>
          <p:nvPr/>
        </p:nvSpPr>
        <p:spPr bwMode="auto">
          <a:xfrm>
            <a:off x="251520" y="116632"/>
            <a:ext cx="5040312" cy="1311275"/>
          </a:xfrm>
          <a:prstGeom prst="rect">
            <a:avLst/>
          </a:prstGeom>
          <a:noFill/>
          <a:ln w="12700">
            <a:noFill/>
            <a:miter lim="800000"/>
            <a:headEnd/>
            <a:tailEnd/>
          </a:ln>
          <a:effectLst/>
        </p:spPr>
        <p:txBody>
          <a:bodyPr wrap="none">
            <a:spAutoFit/>
          </a:bodyPr>
          <a:lstStyle/>
          <a:p>
            <a:pPr>
              <a:defRPr/>
            </a:pPr>
            <a:r>
              <a:rPr kumimoji="1" lang="en-US" altLang="zh-TW" sz="8000" dirty="0">
                <a:solidFill>
                  <a:srgbClr val="FC0128"/>
                </a:solidFill>
                <a:effectLst>
                  <a:outerShdw blurRad="38100" dist="38100" dir="2700000" algn="tl">
                    <a:srgbClr val="000000"/>
                  </a:outerShdw>
                </a:effectLst>
                <a:latin typeface="Arial" charset="0"/>
              </a:rPr>
              <a:t>Thanks….</a:t>
            </a:r>
          </a:p>
        </p:txBody>
      </p:sp>
      <p:sp>
        <p:nvSpPr>
          <p:cNvPr id="5" name="投影片編號版面配置區 3"/>
          <p:cNvSpPr txBox="1">
            <a:spLocks/>
          </p:cNvSpPr>
          <p:nvPr/>
        </p:nvSpPr>
        <p:spPr>
          <a:xfrm>
            <a:off x="6902896" y="6453336"/>
            <a:ext cx="2133600" cy="365125"/>
          </a:xfrm>
          <a:prstGeom prst="rect">
            <a:avLst/>
          </a:prstGeom>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64F547C3-A68A-4D21-99D1-2633841440E7}" type="slidenum">
              <a:rPr kumimoji="0" lang="zh-TW" altLang="en-US" sz="1400" b="0" i="0" u="none" strike="noStrike" kern="1200" cap="none" spc="0" normalizeH="0" baseline="0" noProof="0" smtClean="0">
                <a:ln>
                  <a:noFill/>
                </a:ln>
                <a:solidFill>
                  <a:schemeClr val="bg1"/>
                </a:solidFill>
                <a:effectLst/>
                <a:uLnTx/>
                <a:uFillTx/>
                <a:latin typeface="+mn-lt"/>
                <a:ea typeface="標楷體" panose="03000509000000000000" pitchFamily="65" charset="-120"/>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zh-TW" altLang="en-US" sz="1400" b="0" i="0" u="none" strike="noStrike" kern="1200" cap="none" spc="0" normalizeH="0" baseline="0" noProof="0" dirty="0">
              <a:ln>
                <a:noFill/>
              </a:ln>
              <a:solidFill>
                <a:schemeClr val="bg1"/>
              </a:solidFill>
              <a:effectLst/>
              <a:uLnTx/>
              <a:uFillTx/>
              <a:latin typeface="+mn-lt"/>
              <a:ea typeface="標楷體" panose="03000509000000000000" pitchFamily="65" charset="-120"/>
              <a:cs typeface="+mn-cs"/>
            </a:endParaRPr>
          </a:p>
        </p:txBody>
      </p:sp>
    </p:spTree>
    <p:custDataLst>
      <p:tags r:id="rId1"/>
    </p:custDataLst>
    <p:extLst>
      <p:ext uri="{BB962C8B-B14F-4D97-AF65-F5344CB8AC3E}">
        <p14:creationId xmlns:p14="http://schemas.microsoft.com/office/powerpoint/2010/main" xmlns="" val="2356860317"/>
      </p:ext>
    </p:extLst>
  </p:cSld>
  <p:clrMapOvr>
    <a:masterClrMapping/>
  </p:clrMapOvr>
  <p:transition advClick="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REFERENCE_ID" val="e45471de-b195-4f68-97fa-f2b4bf861ada"/>
  <p:tag name="ARTICULATE_REFERENCE_COUNT" val="0"/>
  <p:tag name="ARTICULATE_PLAYER_GLOSSARY_XML" val="&lt;?xml version=&quot;1.0&quot; encoding=&quot;utf-16&quot;?&gt;&lt;glossary xmlns:xsi=&quot;http://www.w3.org/2001/XMLSchema-instance&quot; xmlns:xsd=&quot;http://www.w3.org/2001/XMLSchema&quot;&gt;&lt;terms /&gt;&lt;/glossary&gt;"/>
  <p:tag name="TAG_BACKING_FORM_KEY" val="2566526-d:\po2015010\04李秉穎_流感的預防接種與感染管制\06專案檔\po2015010_李秉穎_流感疫苗的預防_專案_v0-2-0\po2015010_04.pptx"/>
  <p:tag name="ARTICULATE_PRESENTER_VERSION" val="7"/>
  <p:tag name="ARTICULATE_USED_PAGE_ORIENTATION" val="1"/>
  <p:tag name="ARTICULATE_USED_PAGE_SIZE" val="1"/>
  <p:tag name="ARTICULATE_SLIDE_COUNT" val="68"/>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UDIO_ID" val="1043"/>
  <p:tag name="ARTICULATE_TITLE_TAG" val="流感的預防接種與感染管制"/>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UDIO_ID" val="1044"/>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UDIO_ID" val="1046"/>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UDIO_ID" val="1045"/>
  <p:tag name="ARTICULATE_TITLE_TAG" val="流感疫苗的禁忌與注意事項"/>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UDIO_ID" val="1048"/>
  <p:tag name="ARTICULATE_TITLE_TAG" val="65歲以上的流感疫苗保護力快速下降"/>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UDIO_ID" val="1050"/>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UDIO_ID" val="1051"/>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UDIO_ID" val="1059"/>
  <p:tag name="ARTICULATE_TITLE_TAG" val="Vaccines for preventing influenza in healthy adults"/>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UDIO_ID" val="1060"/>
  <p:tag name="ARTICULATE_NAV_LEVEL" val="1"/>
  <p:tag name="ARTICULATE_SLIDE_PRESENTER_GUID" val="98aa1033-fa46-440c-a8b8-24787f82dcf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UDIO_ID" val="1064"/>
  <p:tag name="ARTICULATE_TITLE_TAG" val="流感疫苗對健康成人的保護效果"/>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UDIO_ID" val="1065"/>
  <p:tag name="ARTICULATE_TITLE_TAG" val="Vaccines against influenza"/>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UDIO_ID" val="1053"/>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UDIO_ID" val="1054"/>
  <p:tag name="ARTICULATE_TITLE_TAG" val="A study on school-based influenza vaccination"/>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UDIO_ID" val="1055"/>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UDIO_ID" val="1056"/>
  <p:tag name="ARTICULATE_TITLE_TAG" val="流感疫苗對健康成人的保護效果"/>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UDIO_ID" val="1057"/>
  <p:tag name="ARTICULATE_TITLE_TAG" val="六個月以上全民接種流感疫苗"/>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UDIO_ID" val="1066"/>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UDIO_ID" val="1227"/>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UDIO_ID" val="1068"/>
  <p:tag name="ARTICULATE_TITLE_TAG" val="老人接種流感疫苗降低死亡率，台北縣"/>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UDIO_ID" val="1069"/>
  <p:tag name="ARTICULATE_TITLE_TAG" val="老人接種流感疫苗降低死亡率，高雄縣"/>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DUPLICATEID" val="8b1afee6823346fd92c9116bb52a65ed"/>
</p:tagLst>
</file>

<file path=ppt/tags/tag23.xml><?xml version="1.0" encoding="utf-8"?>
<p:tagLst xmlns:a="http://schemas.openxmlformats.org/drawingml/2006/main" xmlns:r="http://schemas.openxmlformats.org/officeDocument/2006/relationships" xmlns:p="http://schemas.openxmlformats.org/presentationml/2006/main">
  <p:tag name="AUDIO_ID" val="1212"/>
  <p:tag name="ARTICULATE_TITLE_TAG" val="流感疫苗對老人的保護效益"/>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UDIO_ID" val="1070"/>
  <p:tag name="ARTICULATE_TITLE_TAG" val="老人接種流感疫苗：hemaglutinin 15 μg vs. 60 μg，Sanofi-Pasteur"/>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UDIO_ID" val="1253"/>
  <p:tag name="ARTICULATE_TITLE_TAG" val="65歲以上老人使用含ASO3佐劑流感疫苗"/>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UDIO_ID" val="1071"/>
  <p:tag name="ARTICULATE_TITLE_TAG" val="孕婦得到流感的住院率"/>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UDIO_ID" val="1072"/>
  <p:tag name="ARTICULATE_TITLE_TAG" val="孕婦得到流感對胎兒的影響"/>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UDIO_ID" val="1075"/>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UDIO_ID" val="1226"/>
  <p:tag name="ARTICULATE_TITLE_TAG" val="無論孕期，孕婦接種流感疫苗不影響早產與胎兒生長遲滯發生率"/>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UDIO_ID" val="1077"/>
  <p:tag name="ARTICULATE_TITLE_TAG" val="孕婦接種H1N1大流行流感疫苗"/>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UDIO_ID" val="1078"/>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UDIO_ID" val="1079"/>
  <p:tag name="ARTICULATE_TITLE_TAG" val="孕婦接種流感疫苗 (3rd trimester) 六個月以下嬰兒的保護效益"/>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UDIO_ID" val="1080"/>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UDIO_ID" val="1254"/>
  <p:tag name="ARTICULATE_TITLE_TAG" val="健康照護者接種流感疫苗對慢性照護老人死亡率的影響"/>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UDIO_ID" val="1255"/>
  <p:tag name="ARTICULATE_TITLE_TAG" val="Influenza Vaccination of Health-Care Personnel "/>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UDIO_ID" val="1081"/>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UDIO_ID" val="1082"/>
  <p:tag name="ARTICULATE_TITLE_TAG" val="兒童接種全病毒流感疫苗的發燒反應"/>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UDIO_ID" val="1086"/>
  <p:tag name="ARTICULATE_TITLE_TAG" val="6-59月兒童接種流感疫苗的保護效力"/>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UDIO_ID" val="1087"/>
  <p:tag name="ARTICULATE_TITLE_TAG" val="6-23月兒童接種流感疫苗的劑量 (二劑) "/>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UDIO_ID" val="1088"/>
  <p:tag name="ARTICULATE_TITLE_TAG" val="6-11月兒童接種流感疫苗的劑量 (二劑)"/>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UDIO_ID" val="1089"/>
  <p:tag name="ARTICULATE_TITLE_TAG" val="台灣的B型流感, 2004 – 2011"/>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UDIO_ID" val="1091"/>
  <p:tag name="ARTICULATE_TITLE_TAG" val="Influenza B in Asia-Pacific region"/>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UDIO_ID" val="1214"/>
  <p:tag name="ARTICULATE_TITLE_TAG" val="兒童對四價流感疫苗的抗體反應"/>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UDIO_ID" val="1094"/>
  <p:tag name="ARTICULATE_TITLE_TAG" val="FluMist Quadrivalent"/>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UDIO_ID" val="1095"/>
  <p:tag name="ARTICULATE_TITLE_TAG" val="活性減毒與非活性流感疫苗的保護效益差不多"/>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UDIO_ID" val="1096"/>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UDIO_ID" val="1097"/>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UDIO_ID" val="1098"/>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UDIO_ID" val="1101"/>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UDIO_ID" val="1105"/>
  <p:tag name="ARTICULATE_TITLE_TAG" val="Guillain-Barré syndrome and influenza vaccine"/>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UDIO_ID" val="1106"/>
  <p:tag name="ARTICULATE_NAV_LEVEL" val="1"/>
  <p:tag name="ARTICULATE_SLIDE_PRESENTER_GUID" val="98aa1033-fa46-440c-a8b8-24787f82dcf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UDIO_ID" val="1107"/>
  <p:tag name="ARTICULATE_TITLE_TAG" val="Risk factors of Guillain-Barré syndrome"/>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UDIO_ID" val="1108"/>
  <p:tag name="ARTICULATE_NAV_LEVEL" val="1"/>
  <p:tag name="ARTICULATE_SLIDE_PRESENTER_GUID" val="98aa1033-fa46-440c-a8b8-24787f82dcf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UDIO_ID" val="1115"/>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UDIO_ID" val="1119"/>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UDIO_ID" val="1123"/>
  <p:tag name="ARTICULATE_TITLE_TAG" val="2009 H1N1 新型流感"/>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DUPLICATEID" val="b3ff85b46b974d6089b6ebcfcfb22244"/>
</p:tagLst>
</file>

<file path=ppt/tags/tag58.xml><?xml version="1.0" encoding="utf-8"?>
<p:tagLst xmlns:a="http://schemas.openxmlformats.org/drawingml/2006/main" xmlns:r="http://schemas.openxmlformats.org/officeDocument/2006/relationships" xmlns:p="http://schemas.openxmlformats.org/presentationml/2006/main">
  <p:tag name="DUPLICATEID" val="4b6f28bcafa44cc0bfd78b6ca4d023bd"/>
</p:tagLst>
</file>

<file path=ppt/tags/tag59.xml><?xml version="1.0" encoding="utf-8"?>
<p:tagLst xmlns:a="http://schemas.openxmlformats.org/drawingml/2006/main" xmlns:r="http://schemas.openxmlformats.org/officeDocument/2006/relationships" xmlns:p="http://schemas.openxmlformats.org/presentationml/2006/main">
  <p:tag name="AUDIO_ID" val="1122"/>
  <p:tag name="ARTICULATE_TITLE_TAG" val="大規模疫苗接種引起的安全性質疑"/>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UDIO_ID" val="1124"/>
  <p:tag name="ARTICULATE_TITLE_TAG" val="2009大流行H1N1流感疫苗傷害救濟申訴案件"/>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UDIO_ID" val="1127"/>
  <p:tag name="ARTICULATE_TITLE_TAG" val="流感疫苗可能致死？"/>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UDIO_ID" val="1129"/>
  <p:tag name="ARTICULATE_NAV_LEVEL" val="1"/>
  <p:tag name="ARTICULATE_SLIDE_PRESENTER_GUID" val="98aa1033-fa46-440c-a8b8-24787f82dcfc"/>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UDIO_ID" val="1132"/>
  <p:tag name="ARTICULATE_TITLE_TAG" val="世界各地H1N1新型流感死亡率"/>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UDIO_ID" val="1137"/>
  <p:tag name="ARTICULATE_TITLE_TAG" val="免費流感疫苗的障礙因素"/>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UDIO_ID" val="1138"/>
  <p:tag name="ARTICULATE_TITLE_TAG" val="流感疫苗副作用 (Fluarix)"/>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UDIO_ID" val="1229"/>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UDIO_ID" val="1232"/>
  <p:tag name="ARTICULATE_TITLE_TAG" val="戴口罩可降低成人被小孩傳染類流感的機率"/>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DUPLICATEID" val="6a956c859df349519e0ea5eeab2151ed"/>
</p:tagLst>
</file>

<file path=ppt/tags/tag69.xml><?xml version="1.0" encoding="utf-8"?>
<p:tagLst xmlns:a="http://schemas.openxmlformats.org/drawingml/2006/main" xmlns:r="http://schemas.openxmlformats.org/officeDocument/2006/relationships" xmlns:p="http://schemas.openxmlformats.org/presentationml/2006/main">
  <p:tag name="DUPLICATEID" val="ebeda27bb3fe4924a9bb31e78dc6cf92"/>
</p:tagLst>
</file>

<file path=ppt/tags/tag70.xml><?xml version="1.0" encoding="utf-8"?>
<p:tagLst xmlns:a="http://schemas.openxmlformats.org/drawingml/2006/main" xmlns:r="http://schemas.openxmlformats.org/officeDocument/2006/relationships" xmlns:p="http://schemas.openxmlformats.org/presentationml/2006/main">
  <p:tag name="DUPLICATEID" val="d715ad046ab0410ab9696d6011ffabb1"/>
</p:tagLst>
</file>

<file path=ppt/tags/tag71.xml><?xml version="1.0" encoding="utf-8"?>
<p:tagLst xmlns:a="http://schemas.openxmlformats.org/drawingml/2006/main" xmlns:r="http://schemas.openxmlformats.org/officeDocument/2006/relationships" xmlns:p="http://schemas.openxmlformats.org/presentationml/2006/main">
  <p:tag name="DUPLICATEID" val="3368f911086a4fa0ad0c8a7b0a53e392"/>
</p:tagLst>
</file>

<file path=ppt/tags/tag72.xml><?xml version="1.0" encoding="utf-8"?>
<p:tagLst xmlns:a="http://schemas.openxmlformats.org/drawingml/2006/main" xmlns:r="http://schemas.openxmlformats.org/officeDocument/2006/relationships" xmlns:p="http://schemas.openxmlformats.org/presentationml/2006/main">
  <p:tag name="AUDIO_ID" val="1238"/>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UDIO_ID" val="1237"/>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UDIO_ID" val="1239"/>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UDIO_ID" val="1250"/>
  <p:tag name="ARTICULATE_TITLE_TAG" val="H1N1 新型流感因應指引：學校 "/>
  <p:tag name="ARTICULATE_NAV_LEVEL" val="1"/>
  <p:tag name="ARTICULATE_SLIDE_PRESENTER_GUID" val="98aa1033-fa46-440c-a8b8-24787f82dcfc"/>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UDIO_ID" val="1256"/>
  <p:tag name="ARTICULATE_NAV_LEVEL" val="1"/>
  <p:tag name="ARTICULATE_SLIDE_PRESENTER_GUID" val="98aa1033-fa46-440c-a8b8-24787f82dcfc"/>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heme/theme1.xml><?xml version="1.0" encoding="utf-8"?>
<a:theme xmlns:a="http://schemas.openxmlformats.org/drawingml/2006/main" name="sars01">
  <a:themeElements>
    <a:clrScheme name="sars0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ars01">
      <a:majorFont>
        <a:latin typeface="Arial"/>
        <a:ea typeface="標楷體"/>
        <a:cs typeface=""/>
      </a:majorFont>
      <a:minorFont>
        <a:latin typeface="Arial"/>
        <a:ea typeface="標楷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TW" altLang="en-US" sz="3200" b="1" i="0" u="none" strike="noStrike" cap="none" normalizeH="0" baseline="0" smtClean="0">
            <a:ln>
              <a:noFill/>
            </a:ln>
            <a:solidFill>
              <a:schemeClr val="tx1"/>
            </a:solidFill>
            <a:effectLst/>
            <a:latin typeface="Arial Black" panose="020B0A04020102020204" pitchFamily="34" charset="0"/>
            <a:ea typeface="標楷體" panose="03000509000000000000" pitchFamily="65" charset="-120"/>
          </a:defRPr>
        </a:defPPr>
      </a:lstStyle>
    </a:lnDef>
  </a:objectDefaults>
  <a:extraClrSchemeLst>
    <a:extraClrScheme>
      <a:clrScheme name="sars0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ars0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ars01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ars01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ars01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ars01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ars01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
      <a:dk1>
        <a:srgbClr val="000000"/>
      </a:dk1>
      <a:lt1>
        <a:srgbClr val="FFFFFF"/>
      </a:lt1>
      <a:dk2>
        <a:srgbClr val="081D58"/>
      </a:dk2>
      <a:lt2>
        <a:srgbClr val="919191"/>
      </a:lt2>
      <a:accent1>
        <a:srgbClr val="FC0128"/>
      </a:accent1>
      <a:accent2>
        <a:srgbClr val="063DE8"/>
      </a:accent2>
      <a:accent3>
        <a:srgbClr val="FFFFFF"/>
      </a:accent3>
      <a:accent4>
        <a:srgbClr val="000000"/>
      </a:accent4>
      <a:accent5>
        <a:srgbClr val="FDAAAC"/>
      </a:accent5>
      <a:accent6>
        <a:srgbClr val="0536D2"/>
      </a:accent6>
      <a:hlink>
        <a:srgbClr val="00DFCA"/>
      </a:hlink>
      <a:folHlink>
        <a:srgbClr val="EAEC5E"/>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
      <a:dk1>
        <a:srgbClr val="000000"/>
      </a:dk1>
      <a:lt1>
        <a:srgbClr val="FFFFFF"/>
      </a:lt1>
      <a:dk2>
        <a:srgbClr val="081D58"/>
      </a:dk2>
      <a:lt2>
        <a:srgbClr val="919191"/>
      </a:lt2>
      <a:accent1>
        <a:srgbClr val="FC0128"/>
      </a:accent1>
      <a:accent2>
        <a:srgbClr val="063DE8"/>
      </a:accent2>
      <a:accent3>
        <a:srgbClr val="FFFFFF"/>
      </a:accent3>
      <a:accent4>
        <a:srgbClr val="000000"/>
      </a:accent4>
      <a:accent5>
        <a:srgbClr val="FDAAAC"/>
      </a:accent5>
      <a:accent6>
        <a:srgbClr val="0536D2"/>
      </a:accent6>
      <a:hlink>
        <a:srgbClr val="00DFCA"/>
      </a:hlink>
      <a:folHlink>
        <a:srgbClr val="EAEC5E"/>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C:\My Documents\ppt\sars01.ppt</Template>
  <TotalTime>6079</TotalTime>
  <Pages>44</Pages>
  <Words>3691</Words>
  <Application>Microsoft Office PowerPoint</Application>
  <PresentationFormat>如螢幕大小 (4:3)</PresentationFormat>
  <Paragraphs>551</Paragraphs>
  <Slides>68</Slides>
  <Notes>68</Notes>
  <HiddenSlides>0</HiddenSlides>
  <MMClips>0</MMClips>
  <ScaleCrop>false</ScaleCrop>
  <HeadingPairs>
    <vt:vector size="6" baseType="variant">
      <vt:variant>
        <vt:lpstr>佈景主題</vt:lpstr>
      </vt:variant>
      <vt:variant>
        <vt:i4>1</vt:i4>
      </vt:variant>
      <vt:variant>
        <vt:lpstr>內嵌 OLE 伺服程式</vt:lpstr>
      </vt:variant>
      <vt:variant>
        <vt:i4>2</vt:i4>
      </vt:variant>
      <vt:variant>
        <vt:lpstr>投影片標題</vt:lpstr>
      </vt:variant>
      <vt:variant>
        <vt:i4>68</vt:i4>
      </vt:variant>
    </vt:vector>
  </HeadingPairs>
  <TitlesOfParts>
    <vt:vector size="71" baseType="lpstr">
      <vt:lpstr>sars01</vt:lpstr>
      <vt:lpstr>PhotoImpact</vt:lpstr>
      <vt:lpstr>圖表</vt:lpstr>
      <vt:lpstr>流感的預防接種與 感染管制</vt:lpstr>
      <vt:lpstr>非活化流感疫苗</vt:lpstr>
      <vt:lpstr>流感疫苗 每年均需接種一次</vt:lpstr>
      <vt:lpstr>流感疫苗的禁忌與注意事項 疾病管制署，2014</vt:lpstr>
      <vt:lpstr>65歲以上的流感疫苗保護力快速下降 所有年齡，西班牙，2011-2012</vt:lpstr>
      <vt:lpstr>流感疫苗免費接種對象 2015</vt:lpstr>
      <vt:lpstr>流感疫苗建議接種對象 2011</vt:lpstr>
      <vt:lpstr>Vaccines for preventing influenza in healthy adults Jefferson T. Cochrane Database Syst Rev 2010, Issue 7. Art. No.: CD001269.</vt:lpstr>
      <vt:lpstr>Vaccines for preventing influenza in healthy adults Jefferson T. Cochrane Database Syst Rev 2010, Issue 7. Art. No.: CD001269.</vt:lpstr>
      <vt:lpstr>流感疫苗對健康成人的保護效果 美國1997-1999, 18-64歲, N=2375</vt:lpstr>
      <vt:lpstr>Vaccines against influenza WHO position paper – November 2012</vt:lpstr>
      <vt:lpstr>學齡兒童接種流感疫苗有沒有效？</vt:lpstr>
      <vt:lpstr>A study on school-based influenza vaccination  N=7,543, Taiwan, 2007-2008</vt:lpstr>
      <vt:lpstr>Incidence of ILI among students and family members</vt:lpstr>
      <vt:lpstr>流感疫苗對健康成人的保護效果 美國1994-1995, 18-64歲, N=849</vt:lpstr>
      <vt:lpstr>六個月以上全民接種流感疫苗 ACIP, USA, 2010</vt:lpstr>
      <vt:lpstr>國外建議的疫苗在台灣是否有效？</vt:lpstr>
      <vt:lpstr>H1N1新型流感的快速傳播</vt:lpstr>
      <vt:lpstr>老人接種流感疫苗降低死亡率 2000-2001台北縣，≥65歲老人，N=226,997</vt:lpstr>
      <vt:lpstr>老人接種流感疫苗降低死亡率 2000-2001高雄縣，≥65歲老人，N=35,637</vt:lpstr>
      <vt:lpstr>流感疫苗對老人的保護效益 綜合分析，2014</vt:lpstr>
      <vt:lpstr>老人 ( 65歲) 接種流感疫苗：hemaglutinin 15 μg vs. 60 μg，Sanofi-Pasteur N=31,989，美國、加拿大，2011-2013</vt:lpstr>
      <vt:lpstr>65歲以上老人使用含ASO3佐劑流感疫苗 N=595，多國，2014</vt:lpstr>
      <vt:lpstr>孕婦得到流感的住院率 1974-93, Tennessee Medicaid</vt:lpstr>
      <vt:lpstr>孕婦得到流感對胎兒的影響 1998-2002, USA, N=6,277,508</vt:lpstr>
      <vt:lpstr>孕婦接種流感疫苗的保護效果</vt:lpstr>
      <vt:lpstr>無論孕期，孕婦接種流感疫苗不影響早產與胎兒生長遲滯發生率 N=57,554，2004-2009，美國CDC</vt:lpstr>
      <vt:lpstr>孕婦接種H1N1大流行流感疫苗 2009-2010 台灣疫苗傷害救濟申訴與健保資料</vt:lpstr>
      <vt:lpstr>孕婦接種流感疫苗的建議</vt:lpstr>
      <vt:lpstr>孕婦接種流感疫苗 (3rd trimester) 六個月以下嬰兒的保護效益 Bangladesh, N=340, 2004-2005</vt:lpstr>
      <vt:lpstr>Cocooning immunization strategy</vt:lpstr>
      <vt:lpstr>健康照護者接種流感疫苗對慢性照護老人死亡率的影響 UK, 1996-7, 20 elderly-care hospitals</vt:lpstr>
      <vt:lpstr>Influenza Vaccination of Health-Care Personnel  Healthcare Infection Control Practices Advisory Committee (HICPAC) and the Advisory Committee on Immunization Practices (ACIP), 2006.</vt:lpstr>
      <vt:lpstr>非活化流感疫苗 接種方法 – 肌肉注射</vt:lpstr>
      <vt:lpstr>兒童接種全病毒流感疫苗的發燒反應 USA，N=2,326，1976</vt:lpstr>
      <vt:lpstr>6-59月兒童接種流感疫苗的保護效力 PCR/culture，美國，N=2,534，2008</vt:lpstr>
      <vt:lpstr>6-23月兒童接種流感疫苗的劑量 (二劑) 加拿大，N=252，2011</vt:lpstr>
      <vt:lpstr>6-11月兒童接種流感疫苗的劑量 (二劑) 加拿大，N=126，2011</vt:lpstr>
      <vt:lpstr>投影片 39</vt:lpstr>
      <vt:lpstr>Influenza B in Asia-Pacific region FluNet, WHO</vt:lpstr>
      <vt:lpstr>兒童對四價流感疫苗的抗體反應 6月-8歲，Sanofi Pasteur，美國，2014</vt:lpstr>
      <vt:lpstr>FluMist Quadrivalent MedImmune, Inc., Maryland</vt:lpstr>
      <vt:lpstr>活性減毒與非活性流感疫苗的保護效益差不多   N=28,929，18-49歲，美國，2014</vt:lpstr>
      <vt:lpstr>Influenza vaccines produced via non-egg based technologies</vt:lpstr>
      <vt:lpstr>Universal influenza vaccine?</vt:lpstr>
      <vt:lpstr>Geographic distribution of 82 confirmed and 2 suspected cases of H7N9 virus infection in China, as of April 17, 2013.</vt:lpstr>
      <vt:lpstr>Pre-pandemic influenza vaccine</vt:lpstr>
      <vt:lpstr>Guillain-Barré syndrome and influenza vaccine ACIP, CDC, 2008</vt:lpstr>
      <vt:lpstr>Guillain-Barré syndrome and influenza vaccine Canada, 1992-2004, N=1,601</vt:lpstr>
      <vt:lpstr>Risk factors of Guillain-Barré syndrome UK General Practice Research Database, 1991 - 2001</vt:lpstr>
      <vt:lpstr>Risk factors of Guillain-Barré syndrome Pandemic H1N1 2009 vaccine</vt:lpstr>
      <vt:lpstr>立即型過敏 anaphylaxis</vt:lpstr>
      <vt:lpstr>雞蛋過敏者接種流感疫苗的注意事項</vt:lpstr>
      <vt:lpstr>2009 H1N1 新型流感 2009, 台北市</vt:lpstr>
      <vt:lpstr>大規模疫苗接種引起的安全性質疑 台灣</vt:lpstr>
      <vt:lpstr>2009大流行H1N1流感疫苗傷害救濟申訴案件 N=543</vt:lpstr>
      <vt:lpstr>流感疫苗可能致死？ 2007年，以色列</vt:lpstr>
      <vt:lpstr>流感疫苗可能致死？ 背景：2006年10月四位以色列老人猝死 2007 以色列</vt:lpstr>
      <vt:lpstr>世界各地H1N1新型流感死亡率 2010.2.25</vt:lpstr>
      <vt:lpstr>免費流感疫苗的障礙因素 2007年10月 65歲以上老人調查，N=1,115</vt:lpstr>
      <vt:lpstr>流感疫苗副作用 (Fluarix) 2004 全台灣醫護人員問卷調查 N=1,785</vt:lpstr>
      <vt:lpstr>飛沫傳染</vt:lpstr>
      <vt:lpstr>戴口罩可降低成人被小孩傳染類流感的機率 Australia, 286 exposed adults from 143 households 2006-2007</vt:lpstr>
      <vt:lpstr>流感可能的間接接觸傳染</vt:lpstr>
      <vt:lpstr>SARS在機艙內的傳染</vt:lpstr>
      <vt:lpstr>洗手可以減少呼吸道感染發生率 美國海軍訓練中心</vt:lpstr>
      <vt:lpstr>H1N1 新型流感因應指引：學校 編訂日期：2009/08/26</vt:lpstr>
      <vt:lpstr>投影片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流感的過去與未來</dc:title>
  <dc:subject/>
  <dc:creator>Ping-Ing Lee</dc:creator>
  <cp:keywords/>
  <dc:description>陽明</dc:description>
  <cp:lastModifiedBy>tkb-user</cp:lastModifiedBy>
  <cp:revision>1013</cp:revision>
  <cp:lastPrinted>1601-01-01T00:00:00Z</cp:lastPrinted>
  <dcterms:created xsi:type="dcterms:W3CDTF">1994-09-27T21:54:52Z</dcterms:created>
  <dcterms:modified xsi:type="dcterms:W3CDTF">2015-09-18T06:36:59Z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B0A6C3F2-0AB5-4BF8-3F07-7F043F3F133F</vt:lpwstr>
  </property>
  <property fmtid="{D5CDD505-2E9C-101B-9397-08002B2CF9AE}" pid="3" name="ArticulatePath">
    <vt:lpwstr>PO2015010_04</vt:lpwstr>
  </property>
  <property fmtid="{D5CDD505-2E9C-101B-9397-08002B2CF9AE}" pid="4" name="ArticulateProjectVersion">
    <vt:lpwstr>7</vt:lpwstr>
  </property>
  <property fmtid="{D5CDD505-2E9C-101B-9397-08002B2CF9AE}" pid="5" name="ArticulateUseProject">
    <vt:lpwstr>1</vt:lpwstr>
  </property>
  <property fmtid="{D5CDD505-2E9C-101B-9397-08002B2CF9AE}" pid="6" name="ArticulateProjectFull">
    <vt:lpwstr>D:\PO2015010\04李秉穎_流感的預防接種與感染管制\06專案檔\PO2015010_李秉穎_流感疫苗的預防_專案_V0-2-0\PO2015010_04.ppta</vt:lpwstr>
  </property>
</Properties>
</file>