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notesSlides/notesSlide27.xml" ContentType="application/vnd.openxmlformats-officedocument.presentationml.notesSlide+xml"/>
  <Override PartName="/ppt/tags/tag9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tags/tag85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tags/tag52.xml" ContentType="application/vnd.openxmlformats-officedocument.presentationml.tags+xml"/>
  <Override PartName="/ppt/notesSlides/notesSlide30.xml" ContentType="application/vnd.openxmlformats-officedocument.presentationml.notesSlide+xml"/>
  <Override PartName="/ppt/tags/tag109.xml" ContentType="application/vnd.openxmlformats-officedocument.presentationml.tags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tags/tag41.xml" ContentType="application/vnd.openxmlformats-officedocument.presentationml.tags+xml"/>
  <Override PartName="/ppt/diagrams/data2.xml" ContentType="application/vnd.openxmlformats-officedocument.drawingml.diagramData+xml"/>
  <Override PartName="/ppt/tags/tag30.xml" ContentType="application/vnd.openxmlformats-officedocument.presentationml.tags+xml"/>
  <Override PartName="/ppt/tags/tag134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112.xml" ContentType="application/vnd.openxmlformats-officedocument.presentationml.tags+xml"/>
  <Override PartName="/ppt/tags/tag123.xml" ContentType="application/vnd.openxmlformats-officedocument.presentationml.tags+xml"/>
  <Override PartName="/ppt/diagrams/drawing3.xml" ContentType="application/vnd.ms-office.drawingml.diagramDrawing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notesSlides/notesSlide57.xml" ContentType="application/vnd.openxmlformats-officedocument.presentationml.notesSlide+xml"/>
  <Override PartName="/ppt/diagrams/quickStyle3.xml" ContentType="application/vnd.openxmlformats-officedocument.drawingml.diagramStyl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tags/tag68.xml" ContentType="application/vnd.openxmlformats-officedocument.presentationml.tags+xml"/>
  <Default Extension="emf" ContentType="image/x-emf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notesSlides/notesSlide24.xml" ContentType="application/vnd.openxmlformats-officedocument.presentationml.notesSlide+xml"/>
  <Override PartName="/ppt/tags/tag57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tags/tag128.xml" ContentType="application/vnd.openxmlformats-officedocument.presentationml.tags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106.xml" ContentType="application/vnd.openxmlformats-officedocument.presentationml.tags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tags/tag131.xml" ContentType="application/vnd.openxmlformats-officedocument.presentationml.tag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tags/tag98.xml" ContentType="application/vnd.openxmlformats-officedocument.presentationml.tags+xml"/>
  <Override PartName="/ppt/tags/tag120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tags/tag58.xml" ContentType="application/vnd.openxmlformats-officedocument.presentationml.tags+xml"/>
  <Default Extension="xls" ContentType="application/vnd.ms-excel"/>
  <Override PartName="/ppt/tags/tag69.xml" ContentType="application/vnd.openxmlformats-officedocument.presentationml.tags+xml"/>
  <Override PartName="/ppt/notesSlides/notesSlide36.xml" ContentType="application/vnd.openxmlformats-officedocument.presentationml.notesSlide+xml"/>
  <Override PartName="/ppt/tags/tag87.xml" ContentType="application/vnd.openxmlformats-officedocument.presentationml.tags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notesSlides/notesSlide25.xml" ContentType="application/vnd.openxmlformats-officedocument.presentationml.notesSlide+xml"/>
  <Override PartName="/ppt/tags/tag76.xml" ContentType="application/vnd.openxmlformats-officedocument.presentationml.tags+xml"/>
  <Override PartName="/ppt/tags/tag94.xml" ContentType="application/vnd.openxmlformats-officedocument.presentationml.tags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notesSlides/notesSlide32.xml" ContentType="application/vnd.openxmlformats-officedocument.presentationml.notesSlide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21.xml" ContentType="application/vnd.openxmlformats-officedocument.presentationml.notesSlide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90.xml" ContentType="application/vnd.openxmlformats-officedocument.presentationml.tags+xml"/>
  <Override PartName="/ppt/notesSlides/notesSlide50.xml" ContentType="application/vnd.openxmlformats-officedocument.presentationml.notesSlide+xml"/>
  <Override PartName="/ppt/tags/tag118.xml" ContentType="application/vnd.openxmlformats-officedocument.presentationml.tags+xml"/>
  <Override PartName="/ppt/tags/tag129.xml" ContentType="application/vnd.openxmlformats-officedocument.presentationml.tags+xml"/>
  <Override PartName="/ppt/diagrams/layout3.xml" ContentType="application/vnd.openxmlformats-officedocument.drawingml.diagramLayout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tags/tag136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21.xml" ContentType="application/vnd.openxmlformats-officedocument.presentationml.tags+xml"/>
  <Override PartName="/ppt/tags/tag114.xml" ContentType="application/vnd.openxmlformats-officedocument.presentationml.tags+xml"/>
  <Override PartName="/ppt/tags/tag125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diagrams/colors2.xml" ContentType="application/vnd.openxmlformats-officedocument.drawingml.diagramColors+xml"/>
  <Override PartName="/ppt/tags/tag103.xml" ContentType="application/vnd.openxmlformats-officedocument.presentationml.tags+xml"/>
  <Override PartName="/ppt/tags/tag132.xml" ContentType="application/vnd.openxmlformats-officedocument.presentationml.tags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notesSlides/notesSlide48.xml" ContentType="application/vnd.openxmlformats-officedocument.presentationml.notesSlide+xml"/>
  <Override PartName="/ppt/tags/tag121.xml" ContentType="application/vnd.openxmlformats-officedocument.presentationml.tag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diagrams/quickStyle1.xml" ContentType="application/vnd.openxmlformats-officedocument.drawingml.diagramStyle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notesSlides/notesSlide37.xml" ContentType="application/vnd.openxmlformats-officedocument.presentationml.notesSlide+xml"/>
  <Override PartName="/ppt/tags/tag88.xml" ContentType="application/vnd.openxmlformats-officedocument.presentationml.tags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notesSlides/notesSlide26.xml" ContentType="application/vnd.openxmlformats-officedocument.presentationml.notesSlide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notesSlides/notesSlide44.xml" ContentType="application/vnd.openxmlformats-officedocument.presentationml.notesSlide+xml"/>
  <Override PartName="/ppt/slides/slide20.xml" ContentType="application/vnd.openxmlformats-officedocument.presentationml.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notesSlides/notesSlide40.xml" ContentType="application/vnd.openxmlformats-officedocument.presentationml.notesSlide+xml"/>
  <Override PartName="/ppt/tags/tag91.xml" ContentType="application/vnd.openxmlformats-officedocument.presentationml.tags+xml"/>
  <Override PartName="/ppt/tags/tag119.xml" ContentType="application/vnd.openxmlformats-officedocument.presentationml.tags+xml"/>
  <Override PartName="/ppt/tags/tag137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tags/tag126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diagrams/data1.xml" ContentType="application/vnd.openxmlformats-officedocument.drawingml.diagramData+xml"/>
  <Override PartName="/ppt/tags/tag115.xml" ContentType="application/vnd.openxmlformats-officedocument.presentationml.tags+xml"/>
  <Override PartName="/ppt/tags/tag133.xml" ContentType="application/vnd.openxmlformats-officedocument.presentationml.tags+xml"/>
  <Override PartName="/ppt/diagrams/colors3.xml" ContentType="application/vnd.openxmlformats-officedocument.drawingml.diagramColors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tags/tag122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diagrams/quickStyle2.xml" ContentType="application/vnd.openxmlformats-officedocument.drawingml.diagramStyle+xml"/>
  <Override PartName="/ppt/tags/tag111.xml" ContentType="application/vnd.openxmlformats-officedocument.presentationml.tag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tags/tag100.xml" ContentType="application/vnd.openxmlformats-officedocument.presentationml.tags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gs/tag45.xml" ContentType="application/vnd.openxmlformats-officedocument.presentationml.tags+xml"/>
  <Override PartName="/ppt/notesSlides/notesSlide23.xml" ContentType="application/vnd.openxmlformats-officedocument.presentationml.notesSlide+xml"/>
  <Override PartName="/ppt/tags/tag92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tags/tag127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5.xml" ContentType="application/vnd.openxmlformats-officedocument.presentationml.tags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tags/tag130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notesSlides/notesSlide28.xml" ContentType="application/vnd.openxmlformats-officedocument.presentationml.notesSlide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75.xml" ContentType="application/vnd.openxmlformats-officedocument.presentationml.tags+xml"/>
  <Override PartName="/ppt/notesSlides/notesSlide53.xml" ContentType="application/vnd.openxmlformats-officedocument.presentationml.notes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64.xml" ContentType="application/vnd.openxmlformats-officedocument.presentationml.tags+xml"/>
  <Override PartName="/ppt/notesSlides/notesSlide4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53.xml" ContentType="application/vnd.openxmlformats-officedocument.presentationml.tags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diagrams/layout2.xml" ContentType="application/vnd.openxmlformats-officedocument.drawingml.diagramLayout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135.xml" ContentType="application/vnd.openxmlformats-officedocument.presentationml.tags+xml"/>
  <Override PartName="/ppt/diagrams/data3.xml" ContentType="application/vnd.openxmlformats-officedocument.drawingml.diagramData+xml"/>
  <Override PartName="/ppt/tags/tag20.xml" ContentType="application/vnd.openxmlformats-officedocument.presentationml.tags+xml"/>
  <Override PartName="/ppt/tags/tag124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113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tags/tag102.xml" ContentType="application/vnd.openxmlformats-officedocument.presentationml.tags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notesMasterIdLst>
    <p:notesMasterId r:id="rId61"/>
  </p:notesMasterIdLst>
  <p:sldIdLst>
    <p:sldId id="291" r:id="rId2"/>
    <p:sldId id="530" r:id="rId3"/>
    <p:sldId id="592" r:id="rId4"/>
    <p:sldId id="553" r:id="rId5"/>
    <p:sldId id="576" r:id="rId6"/>
    <p:sldId id="577" r:id="rId7"/>
    <p:sldId id="541" r:id="rId8"/>
    <p:sldId id="542" r:id="rId9"/>
    <p:sldId id="546" r:id="rId10"/>
    <p:sldId id="547" r:id="rId11"/>
    <p:sldId id="593" r:id="rId12"/>
    <p:sldId id="595" r:id="rId13"/>
    <p:sldId id="568" r:id="rId14"/>
    <p:sldId id="478" r:id="rId15"/>
    <p:sldId id="560" r:id="rId16"/>
    <p:sldId id="561" r:id="rId17"/>
    <p:sldId id="479" r:id="rId18"/>
    <p:sldId id="483" r:id="rId19"/>
    <p:sldId id="484" r:id="rId20"/>
    <p:sldId id="486" r:id="rId21"/>
    <p:sldId id="487" r:id="rId22"/>
    <p:sldId id="596" r:id="rId23"/>
    <p:sldId id="569" r:id="rId24"/>
    <p:sldId id="493" r:id="rId25"/>
    <p:sldId id="491" r:id="rId26"/>
    <p:sldId id="562" r:id="rId27"/>
    <p:sldId id="554" r:id="rId28"/>
    <p:sldId id="557" r:id="rId29"/>
    <p:sldId id="575" r:id="rId30"/>
    <p:sldId id="574" r:id="rId31"/>
    <p:sldId id="597" r:id="rId32"/>
    <p:sldId id="531" r:id="rId33"/>
    <p:sldId id="550" r:id="rId34"/>
    <p:sldId id="563" r:id="rId35"/>
    <p:sldId id="564" r:id="rId36"/>
    <p:sldId id="551" r:id="rId37"/>
    <p:sldId id="526" r:id="rId38"/>
    <p:sldId id="499" r:id="rId39"/>
    <p:sldId id="588" r:id="rId40"/>
    <p:sldId id="565" r:id="rId41"/>
    <p:sldId id="500" r:id="rId42"/>
    <p:sldId id="558" r:id="rId43"/>
    <p:sldId id="566" r:id="rId44"/>
    <p:sldId id="567" r:id="rId45"/>
    <p:sldId id="571" r:id="rId46"/>
    <p:sldId id="556" r:id="rId47"/>
    <p:sldId id="598" r:id="rId48"/>
    <p:sldId id="570" r:id="rId49"/>
    <p:sldId id="508" r:id="rId50"/>
    <p:sldId id="591" r:id="rId51"/>
    <p:sldId id="599" r:id="rId52"/>
    <p:sldId id="511" r:id="rId53"/>
    <p:sldId id="590" r:id="rId54"/>
    <p:sldId id="512" r:id="rId55"/>
    <p:sldId id="513" r:id="rId56"/>
    <p:sldId id="600" r:id="rId57"/>
    <p:sldId id="585" r:id="rId58"/>
    <p:sldId id="572" r:id="rId59"/>
    <p:sldId id="594" r:id="rId60"/>
  </p:sldIdLst>
  <p:sldSz cx="9144000" cy="6858000" type="screen4x3"/>
  <p:notesSz cx="6858000" cy="9144000"/>
  <p:custDataLst>
    <p:tags r:id="rId62"/>
  </p:custData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0000"/>
    <a:srgbClr val="CC0099"/>
    <a:srgbClr val="FF3300"/>
    <a:srgbClr val="FF6600"/>
    <a:srgbClr val="CC0066"/>
    <a:srgbClr val="F8D7A6"/>
    <a:srgbClr val="FF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8" autoAdjust="0"/>
    <p:restoredTop sz="94507" autoAdjust="0"/>
  </p:normalViewPr>
  <p:slideViewPr>
    <p:cSldViewPr>
      <p:cViewPr>
        <p:scale>
          <a:sx n="60" d="100"/>
          <a:sy n="60" d="100"/>
        </p:scale>
        <p:origin x="-306" y="-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BADB04-C5A9-4CBD-92DA-8F84D9AD9AF1}" type="doc">
      <dgm:prSet loTypeId="urn:microsoft.com/office/officeart/2005/8/layout/chevron2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7F6BF073-E2EE-44FB-9728-A21B7BD89563}">
      <dgm:prSet phldrT="[文字]" custT="1"/>
      <dgm:spPr/>
      <dgm:t>
        <a:bodyPr/>
        <a:lstStyle/>
        <a:p>
          <a:r>
            <a:rPr lang="en-US" altLang="zh-TW" sz="2800" dirty="0" smtClean="0">
              <a:latin typeface="Arial" pitchFamily="34" charset="0"/>
              <a:cs typeface="Arial" pitchFamily="34" charset="0"/>
            </a:rPr>
            <a:t>1996</a:t>
          </a:r>
          <a:endParaRPr lang="zh-TW" altLang="en-US" sz="2800" dirty="0">
            <a:latin typeface="Arial" pitchFamily="34" charset="0"/>
            <a:cs typeface="Arial" pitchFamily="34" charset="0"/>
          </a:endParaRPr>
        </a:p>
      </dgm:t>
    </dgm:pt>
    <dgm:pt modelId="{829106DC-D3A7-4C31-9B1B-9675551B83F8}" type="parTrans" cxnId="{E8BB8B5D-AA36-4545-BF28-9C33C2A23E3B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D366D6EE-1ADA-483F-9461-21E092BBFFCA}" type="sibTrans" cxnId="{E8BB8B5D-AA36-4545-BF28-9C33C2A23E3B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1DDED8E0-AFD7-43C4-9922-AEFB5E771406}">
      <dgm:prSet custT="1"/>
      <dgm:spPr/>
      <dgm:t>
        <a:bodyPr/>
        <a:lstStyle/>
        <a:p>
          <a:r>
            <a:rPr lang="en-US" altLang="zh-TW" sz="2800" dirty="0" smtClean="0">
              <a:latin typeface="Arial" pitchFamily="34" charset="0"/>
              <a:cs typeface="Arial" pitchFamily="34" charset="0"/>
            </a:rPr>
            <a:t>1997</a:t>
          </a:r>
        </a:p>
      </dgm:t>
    </dgm:pt>
    <dgm:pt modelId="{68408424-FCC9-4358-8990-D71D50F31FEC}" type="parTrans" cxnId="{E3422049-D505-4730-9244-F46DC4CA61F8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9C500934-2DFE-4D1E-8393-0CAA8C9184E1}" type="sibTrans" cxnId="{E3422049-D505-4730-9244-F46DC4CA61F8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7D64BCE2-11F6-452A-8A8F-187CE0F3447C}">
      <dgm:prSet custT="1"/>
      <dgm:spPr/>
      <dgm:t>
        <a:bodyPr/>
        <a:lstStyle/>
        <a:p>
          <a:r>
            <a:rPr lang="en-US" altLang="zh-TW" sz="2800" dirty="0" smtClean="0">
              <a:latin typeface="Arial" pitchFamily="34" charset="0"/>
              <a:cs typeface="Arial" pitchFamily="34" charset="0"/>
            </a:rPr>
            <a:t>2002</a:t>
          </a:r>
        </a:p>
      </dgm:t>
    </dgm:pt>
    <dgm:pt modelId="{D71C1768-B1A4-4316-A4AF-5B7406077B61}" type="parTrans" cxnId="{3687D80F-BB3B-4B2E-91B9-B0BDAECB77DA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67FA9B15-BE14-4E11-B9C4-F956F7F7CC4E}" type="sibTrans" cxnId="{3687D80F-BB3B-4B2E-91B9-B0BDAECB77DA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9DFF436E-7546-4659-9DB6-DBC113B85B0C}">
      <dgm:prSet phldrT="[文字]" custT="1"/>
      <dgm:spPr/>
      <dgm:t>
        <a:bodyPr/>
        <a:lstStyle/>
        <a:p>
          <a:pPr marL="273050" indent="-273050"/>
          <a:r>
            <a:rPr lang="en-US" altLang="zh-TW" sz="2400" dirty="0" smtClean="0">
              <a:latin typeface="Arial" pitchFamily="34" charset="0"/>
              <a:cs typeface="Arial" pitchFamily="34" charset="0"/>
            </a:rPr>
            <a:t>1</a:t>
          </a:r>
          <a:r>
            <a:rPr lang="en-US" altLang="zh-TW" sz="2400" baseline="30000" dirty="0" smtClean="0">
              <a:latin typeface="Arial" pitchFamily="34" charset="0"/>
              <a:cs typeface="Arial" pitchFamily="34" charset="0"/>
            </a:rPr>
            <a:t>st</a:t>
          </a:r>
          <a:r>
            <a:rPr lang="en-US" altLang="zh-TW" sz="2400" dirty="0" smtClean="0">
              <a:latin typeface="Arial" pitchFamily="34" charset="0"/>
              <a:cs typeface="Arial" pitchFamily="34" charset="0"/>
            </a:rPr>
            <a:t> report of </a:t>
          </a:r>
          <a:r>
            <a:rPr lang="en-US" altLang="zh-TW" sz="2400" i="1" dirty="0" smtClean="0">
              <a:latin typeface="Arial" pitchFamily="34" charset="0"/>
              <a:cs typeface="Arial" pitchFamily="34" charset="0"/>
            </a:rPr>
            <a:t>S. </a:t>
          </a:r>
          <a:r>
            <a:rPr lang="en-US" altLang="zh-TW" sz="2400" i="1" dirty="0" err="1" smtClean="0">
              <a:latin typeface="Arial" pitchFamily="34" charset="0"/>
              <a:cs typeface="Arial" pitchFamily="34" charset="0"/>
            </a:rPr>
            <a:t>aureus</a:t>
          </a:r>
          <a:r>
            <a:rPr lang="en-US" altLang="zh-TW" sz="2400" dirty="0" smtClean="0">
              <a:latin typeface="Arial" pitchFamily="34" charset="0"/>
              <a:cs typeface="Arial" pitchFamily="34" charset="0"/>
            </a:rPr>
            <a:t> with reduced susceptibility to </a:t>
          </a:r>
          <a:r>
            <a:rPr lang="en-US" altLang="zh-TW" sz="2400" dirty="0" err="1" smtClean="0">
              <a:latin typeface="Arial" pitchFamily="34" charset="0"/>
              <a:cs typeface="Arial" pitchFamily="34" charset="0"/>
            </a:rPr>
            <a:t>vancomycin</a:t>
          </a:r>
          <a:r>
            <a:rPr lang="en-US" altLang="zh-TW" sz="2400" dirty="0" smtClean="0">
              <a:latin typeface="Arial" pitchFamily="34" charset="0"/>
              <a:cs typeface="Arial" pitchFamily="34" charset="0"/>
            </a:rPr>
            <a:t> (VISA) from Japan</a:t>
          </a:r>
          <a:endParaRPr lang="zh-TW" altLang="en-US" sz="2400" dirty="0">
            <a:latin typeface="Arial" pitchFamily="34" charset="0"/>
            <a:cs typeface="Arial" pitchFamily="34" charset="0"/>
          </a:endParaRPr>
        </a:p>
      </dgm:t>
    </dgm:pt>
    <dgm:pt modelId="{BBCD3A89-83BE-4528-BFF2-ABA63D897EB2}" type="parTrans" cxnId="{0B270B9C-2583-4B88-B4E1-1821566ACA23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A0964505-D0A3-408B-ADDD-BB56592A17EB}" type="sibTrans" cxnId="{0B270B9C-2583-4B88-B4E1-1821566ACA23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A7B9814E-58D6-4C02-BD6C-534D57EC6BBC}">
      <dgm:prSet custT="1"/>
      <dgm:spPr/>
      <dgm:t>
        <a:bodyPr/>
        <a:lstStyle/>
        <a:p>
          <a:pPr marL="273050" indent="-273050"/>
          <a:r>
            <a:rPr lang="en-US" altLang="zh-TW" sz="2400" dirty="0" smtClean="0">
              <a:latin typeface="Arial" pitchFamily="34" charset="0"/>
              <a:cs typeface="Arial" pitchFamily="34" charset="0"/>
            </a:rPr>
            <a:t>1</a:t>
          </a:r>
          <a:r>
            <a:rPr lang="en-US" altLang="zh-TW" sz="2400" baseline="30000" dirty="0" smtClean="0">
              <a:latin typeface="Arial" pitchFamily="34" charset="0"/>
              <a:cs typeface="Arial" pitchFamily="34" charset="0"/>
            </a:rPr>
            <a:t>st</a:t>
          </a:r>
          <a:r>
            <a:rPr lang="en-US" altLang="zh-TW" sz="2400" dirty="0" smtClean="0">
              <a:latin typeface="Arial" pitchFamily="34" charset="0"/>
              <a:cs typeface="Arial" pitchFamily="34" charset="0"/>
            </a:rPr>
            <a:t> report of hetero-VISA (</a:t>
          </a:r>
          <a:r>
            <a:rPr lang="en-US" altLang="zh-TW" sz="2400" dirty="0" err="1" smtClean="0">
              <a:latin typeface="Arial" pitchFamily="34" charset="0"/>
              <a:cs typeface="Arial" pitchFamily="34" charset="0"/>
            </a:rPr>
            <a:t>hVISA</a:t>
          </a:r>
          <a:r>
            <a:rPr lang="en-US" altLang="zh-TW" sz="2400" dirty="0" smtClean="0">
              <a:latin typeface="Arial" pitchFamily="34" charset="0"/>
              <a:cs typeface="Arial" pitchFamily="34" charset="0"/>
            </a:rPr>
            <a:t>) from Japan</a:t>
          </a:r>
        </a:p>
      </dgm:t>
    </dgm:pt>
    <dgm:pt modelId="{8029AD5D-CEB8-450F-9A24-89DB3A698F2F}" type="parTrans" cxnId="{50644837-D0B2-421E-A530-589E2E2A71DC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426D44C8-32BA-4625-8200-96D1D083168B}" type="sibTrans" cxnId="{50644837-D0B2-421E-A530-589E2E2A71DC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1A8FCA0B-A2B6-430D-8535-44EE9E25A190}">
      <dgm:prSet custT="1"/>
      <dgm:spPr/>
      <dgm:t>
        <a:bodyPr/>
        <a:lstStyle/>
        <a:p>
          <a:pPr marL="273050" indent="-273050"/>
          <a:r>
            <a:rPr lang="en-US" altLang="zh-TW" sz="2400" dirty="0" smtClean="0">
              <a:latin typeface="Arial" pitchFamily="34" charset="0"/>
              <a:cs typeface="Arial" pitchFamily="34" charset="0"/>
            </a:rPr>
            <a:t>1</a:t>
          </a:r>
          <a:r>
            <a:rPr lang="en-US" altLang="zh-TW" sz="2400" baseline="30000" dirty="0" smtClean="0">
              <a:latin typeface="Arial" pitchFamily="34" charset="0"/>
              <a:cs typeface="Arial" pitchFamily="34" charset="0"/>
            </a:rPr>
            <a:t>st</a:t>
          </a:r>
          <a:r>
            <a:rPr lang="en-US" altLang="zh-TW" sz="2400" dirty="0" smtClean="0">
              <a:latin typeface="Arial" pitchFamily="34" charset="0"/>
              <a:cs typeface="Arial" pitchFamily="34" charset="0"/>
            </a:rPr>
            <a:t> report of VRSA from US have 13 cases until 2012</a:t>
          </a:r>
        </a:p>
      </dgm:t>
    </dgm:pt>
    <dgm:pt modelId="{78A90A93-747E-4C5C-8A07-173EA574FDD7}" type="parTrans" cxnId="{B0A25404-0C11-4FA4-A2E3-7D61377DE23D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F14D7B43-F4A1-41B5-B906-BE190A8CCEC6}" type="sibTrans" cxnId="{B0A25404-0C11-4FA4-A2E3-7D61377DE23D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80930AF2-B54B-4128-902C-690828ADAD0C}" type="pres">
      <dgm:prSet presAssocID="{73BADB04-C5A9-4CBD-92DA-8F84D9AD9AF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42EA49F-ED96-40CB-853F-B3BCAAED661A}" type="pres">
      <dgm:prSet presAssocID="{7F6BF073-E2EE-44FB-9728-A21B7BD89563}" presName="composite" presStyleCnt="0"/>
      <dgm:spPr/>
    </dgm:pt>
    <dgm:pt modelId="{F7FEC458-82EC-4353-9779-6880F2325E5B}" type="pres">
      <dgm:prSet presAssocID="{7F6BF073-E2EE-44FB-9728-A21B7BD8956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F6CC67-BF95-4109-BE90-9B5D40BDC446}" type="pres">
      <dgm:prSet presAssocID="{7F6BF073-E2EE-44FB-9728-A21B7BD8956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EDBD3F-7A64-4D6D-972E-0F8865A436FE}" type="pres">
      <dgm:prSet presAssocID="{D366D6EE-1ADA-483F-9461-21E092BBFFCA}" presName="sp" presStyleCnt="0"/>
      <dgm:spPr/>
    </dgm:pt>
    <dgm:pt modelId="{6D6B6FD6-B87E-4F11-B6B1-F752A4A80291}" type="pres">
      <dgm:prSet presAssocID="{1DDED8E0-AFD7-43C4-9922-AEFB5E771406}" presName="composite" presStyleCnt="0"/>
      <dgm:spPr/>
    </dgm:pt>
    <dgm:pt modelId="{5DE042A8-1F9C-4733-8D87-FC83B0F74D82}" type="pres">
      <dgm:prSet presAssocID="{1DDED8E0-AFD7-43C4-9922-AEFB5E77140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2948A58-516F-4925-B470-67CD1A649FD7}" type="pres">
      <dgm:prSet presAssocID="{1DDED8E0-AFD7-43C4-9922-AEFB5E77140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C73881-9E81-433C-BCBA-400821C8A6A2}" type="pres">
      <dgm:prSet presAssocID="{9C500934-2DFE-4D1E-8393-0CAA8C9184E1}" presName="sp" presStyleCnt="0"/>
      <dgm:spPr/>
    </dgm:pt>
    <dgm:pt modelId="{80DDD131-89B6-459A-BFB8-983CDBB5490C}" type="pres">
      <dgm:prSet presAssocID="{7D64BCE2-11F6-452A-8A8F-187CE0F3447C}" presName="composite" presStyleCnt="0"/>
      <dgm:spPr/>
    </dgm:pt>
    <dgm:pt modelId="{12481DE7-04F9-4D4E-994F-B2E9AA0F6B13}" type="pres">
      <dgm:prSet presAssocID="{7D64BCE2-11F6-452A-8A8F-187CE0F3447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E185F34-F6FC-4070-9E9B-4F337757B623}" type="pres">
      <dgm:prSet presAssocID="{7D64BCE2-11F6-452A-8A8F-187CE0F3447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4001116-4C00-4B18-88DF-0BB4A5E73D5B}" type="presOf" srcId="{73BADB04-C5A9-4CBD-92DA-8F84D9AD9AF1}" destId="{80930AF2-B54B-4128-902C-690828ADAD0C}" srcOrd="0" destOrd="0" presId="urn:microsoft.com/office/officeart/2005/8/layout/chevron2"/>
    <dgm:cxn modelId="{3687D80F-BB3B-4B2E-91B9-B0BDAECB77DA}" srcId="{73BADB04-C5A9-4CBD-92DA-8F84D9AD9AF1}" destId="{7D64BCE2-11F6-452A-8A8F-187CE0F3447C}" srcOrd="2" destOrd="0" parTransId="{D71C1768-B1A4-4316-A4AF-5B7406077B61}" sibTransId="{67FA9B15-BE14-4E11-B9C4-F956F7F7CC4E}"/>
    <dgm:cxn modelId="{B0A25404-0C11-4FA4-A2E3-7D61377DE23D}" srcId="{7D64BCE2-11F6-452A-8A8F-187CE0F3447C}" destId="{1A8FCA0B-A2B6-430D-8535-44EE9E25A190}" srcOrd="0" destOrd="0" parTransId="{78A90A93-747E-4C5C-8A07-173EA574FDD7}" sibTransId="{F14D7B43-F4A1-41B5-B906-BE190A8CCEC6}"/>
    <dgm:cxn modelId="{14431DC9-52F2-4BB0-B864-893BDA00B125}" type="presOf" srcId="{7F6BF073-E2EE-44FB-9728-A21B7BD89563}" destId="{F7FEC458-82EC-4353-9779-6880F2325E5B}" srcOrd="0" destOrd="0" presId="urn:microsoft.com/office/officeart/2005/8/layout/chevron2"/>
    <dgm:cxn modelId="{CE4420B1-4ADC-41FD-B1E9-F2711FEACB50}" type="presOf" srcId="{9DFF436E-7546-4659-9DB6-DBC113B85B0C}" destId="{8BF6CC67-BF95-4109-BE90-9B5D40BDC446}" srcOrd="0" destOrd="0" presId="urn:microsoft.com/office/officeart/2005/8/layout/chevron2"/>
    <dgm:cxn modelId="{0B270B9C-2583-4B88-B4E1-1821566ACA23}" srcId="{7F6BF073-E2EE-44FB-9728-A21B7BD89563}" destId="{9DFF436E-7546-4659-9DB6-DBC113B85B0C}" srcOrd="0" destOrd="0" parTransId="{BBCD3A89-83BE-4528-BFF2-ABA63D897EB2}" sibTransId="{A0964505-D0A3-408B-ADDD-BB56592A17EB}"/>
    <dgm:cxn modelId="{F0D61F5C-D0DC-4DAE-B0D5-E1F5FD929843}" type="presOf" srcId="{1DDED8E0-AFD7-43C4-9922-AEFB5E771406}" destId="{5DE042A8-1F9C-4733-8D87-FC83B0F74D82}" srcOrd="0" destOrd="0" presId="urn:microsoft.com/office/officeart/2005/8/layout/chevron2"/>
    <dgm:cxn modelId="{4DED623C-BE4D-41E5-A1C9-530A57A308D9}" type="presOf" srcId="{1A8FCA0B-A2B6-430D-8535-44EE9E25A190}" destId="{5E185F34-F6FC-4070-9E9B-4F337757B623}" srcOrd="0" destOrd="0" presId="urn:microsoft.com/office/officeart/2005/8/layout/chevron2"/>
    <dgm:cxn modelId="{E3422049-D505-4730-9244-F46DC4CA61F8}" srcId="{73BADB04-C5A9-4CBD-92DA-8F84D9AD9AF1}" destId="{1DDED8E0-AFD7-43C4-9922-AEFB5E771406}" srcOrd="1" destOrd="0" parTransId="{68408424-FCC9-4358-8990-D71D50F31FEC}" sibTransId="{9C500934-2DFE-4D1E-8393-0CAA8C9184E1}"/>
    <dgm:cxn modelId="{E8BB8B5D-AA36-4545-BF28-9C33C2A23E3B}" srcId="{73BADB04-C5A9-4CBD-92DA-8F84D9AD9AF1}" destId="{7F6BF073-E2EE-44FB-9728-A21B7BD89563}" srcOrd="0" destOrd="0" parTransId="{829106DC-D3A7-4C31-9B1B-9675551B83F8}" sibTransId="{D366D6EE-1ADA-483F-9461-21E092BBFFCA}"/>
    <dgm:cxn modelId="{50644837-D0B2-421E-A530-589E2E2A71DC}" srcId="{1DDED8E0-AFD7-43C4-9922-AEFB5E771406}" destId="{A7B9814E-58D6-4C02-BD6C-534D57EC6BBC}" srcOrd="0" destOrd="0" parTransId="{8029AD5D-CEB8-450F-9A24-89DB3A698F2F}" sibTransId="{426D44C8-32BA-4625-8200-96D1D083168B}"/>
    <dgm:cxn modelId="{0502D287-C62D-4405-BBCC-A1677E1CE295}" type="presOf" srcId="{A7B9814E-58D6-4C02-BD6C-534D57EC6BBC}" destId="{12948A58-516F-4925-B470-67CD1A649FD7}" srcOrd="0" destOrd="0" presId="urn:microsoft.com/office/officeart/2005/8/layout/chevron2"/>
    <dgm:cxn modelId="{17DECD08-9FA7-46BB-8DF0-C30937ADFCDB}" type="presOf" srcId="{7D64BCE2-11F6-452A-8A8F-187CE0F3447C}" destId="{12481DE7-04F9-4D4E-994F-B2E9AA0F6B13}" srcOrd="0" destOrd="0" presId="urn:microsoft.com/office/officeart/2005/8/layout/chevron2"/>
    <dgm:cxn modelId="{C31CFB19-30CE-4A19-8B91-9011C2076A9E}" type="presParOf" srcId="{80930AF2-B54B-4128-902C-690828ADAD0C}" destId="{542EA49F-ED96-40CB-853F-B3BCAAED661A}" srcOrd="0" destOrd="0" presId="urn:microsoft.com/office/officeart/2005/8/layout/chevron2"/>
    <dgm:cxn modelId="{12BF3C74-DCCE-420C-8695-079410100847}" type="presParOf" srcId="{542EA49F-ED96-40CB-853F-B3BCAAED661A}" destId="{F7FEC458-82EC-4353-9779-6880F2325E5B}" srcOrd="0" destOrd="0" presId="urn:microsoft.com/office/officeart/2005/8/layout/chevron2"/>
    <dgm:cxn modelId="{B8C6C3DB-DDA1-4AD2-8C2E-7132D9BF0440}" type="presParOf" srcId="{542EA49F-ED96-40CB-853F-B3BCAAED661A}" destId="{8BF6CC67-BF95-4109-BE90-9B5D40BDC446}" srcOrd="1" destOrd="0" presId="urn:microsoft.com/office/officeart/2005/8/layout/chevron2"/>
    <dgm:cxn modelId="{AD6C1A52-DC45-4EF6-B593-E61A1FEC1CB2}" type="presParOf" srcId="{80930AF2-B54B-4128-902C-690828ADAD0C}" destId="{EDEDBD3F-7A64-4D6D-972E-0F8865A436FE}" srcOrd="1" destOrd="0" presId="urn:microsoft.com/office/officeart/2005/8/layout/chevron2"/>
    <dgm:cxn modelId="{1E52ABAC-2B07-43A5-9861-32BBF097CA1F}" type="presParOf" srcId="{80930AF2-B54B-4128-902C-690828ADAD0C}" destId="{6D6B6FD6-B87E-4F11-B6B1-F752A4A80291}" srcOrd="2" destOrd="0" presId="urn:microsoft.com/office/officeart/2005/8/layout/chevron2"/>
    <dgm:cxn modelId="{5195FF84-F684-4F50-ACF9-A97C3EA4CA87}" type="presParOf" srcId="{6D6B6FD6-B87E-4F11-B6B1-F752A4A80291}" destId="{5DE042A8-1F9C-4733-8D87-FC83B0F74D82}" srcOrd="0" destOrd="0" presId="urn:microsoft.com/office/officeart/2005/8/layout/chevron2"/>
    <dgm:cxn modelId="{59A5E29D-C8D8-4F82-913F-21BC1F9597EB}" type="presParOf" srcId="{6D6B6FD6-B87E-4F11-B6B1-F752A4A80291}" destId="{12948A58-516F-4925-B470-67CD1A649FD7}" srcOrd="1" destOrd="0" presId="urn:microsoft.com/office/officeart/2005/8/layout/chevron2"/>
    <dgm:cxn modelId="{AD3FDF2D-67C1-492B-8046-8FBE44A9C461}" type="presParOf" srcId="{80930AF2-B54B-4128-902C-690828ADAD0C}" destId="{67C73881-9E81-433C-BCBA-400821C8A6A2}" srcOrd="3" destOrd="0" presId="urn:microsoft.com/office/officeart/2005/8/layout/chevron2"/>
    <dgm:cxn modelId="{7BEDF436-95AC-427E-A357-842EE144D2DB}" type="presParOf" srcId="{80930AF2-B54B-4128-902C-690828ADAD0C}" destId="{80DDD131-89B6-459A-BFB8-983CDBB5490C}" srcOrd="4" destOrd="0" presId="urn:microsoft.com/office/officeart/2005/8/layout/chevron2"/>
    <dgm:cxn modelId="{1F3DDC35-643B-43D9-B605-BE922CEF92CB}" type="presParOf" srcId="{80DDD131-89B6-459A-BFB8-983CDBB5490C}" destId="{12481DE7-04F9-4D4E-994F-B2E9AA0F6B13}" srcOrd="0" destOrd="0" presId="urn:microsoft.com/office/officeart/2005/8/layout/chevron2"/>
    <dgm:cxn modelId="{BA676617-F6EC-4732-BB8B-4A02BBEA2211}" type="presParOf" srcId="{80DDD131-89B6-459A-BFB8-983CDBB5490C}" destId="{5E185F34-F6FC-4070-9E9B-4F337757B62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8716C7-5067-49A6-88FE-CD49AB377354}" type="doc">
      <dgm:prSet loTypeId="urn:microsoft.com/office/officeart/2005/8/layout/hierarchy3" loCatId="hierarchy" qsTypeId="urn:microsoft.com/office/officeart/2005/8/quickstyle/simple1#1" qsCatId="simple" csTypeId="urn:microsoft.com/office/officeart/2005/8/colors/accent5_2" csCatId="accent5" phldr="1"/>
      <dgm:spPr/>
      <dgm:t>
        <a:bodyPr/>
        <a:lstStyle/>
        <a:p>
          <a:endParaRPr lang="zh-TW" altLang="en-US"/>
        </a:p>
      </dgm:t>
    </dgm:pt>
    <dgm:pt modelId="{D46DE2F0-5462-48FA-AFC6-034515D4AB2A}">
      <dgm:prSet phldrT="[文字]" custT="1"/>
      <dgm:spPr/>
      <dgm:t>
        <a:bodyPr/>
        <a:lstStyle/>
        <a:p>
          <a:r>
            <a:rPr lang="en-US" altLang="zh-TW" sz="3200" dirty="0" smtClean="0">
              <a:latin typeface="Arial" pitchFamily="34" charset="0"/>
              <a:cs typeface="Arial" pitchFamily="34" charset="0"/>
            </a:rPr>
            <a:t>CRE</a:t>
          </a:r>
          <a:endParaRPr lang="zh-TW" altLang="en-US" sz="3200" dirty="0">
            <a:latin typeface="Arial" pitchFamily="34" charset="0"/>
            <a:cs typeface="Arial" pitchFamily="34" charset="0"/>
          </a:endParaRPr>
        </a:p>
      </dgm:t>
    </dgm:pt>
    <dgm:pt modelId="{75D9179D-8690-4BFF-9899-D3302C1607F2}" type="parTrans" cxnId="{8F78E530-4725-4912-AA83-3126F2AF6265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7A7EBDD5-9340-4623-9749-8638C9F0678A}" type="sibTrans" cxnId="{8F78E530-4725-4912-AA83-3126F2AF6265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E3596E20-1E02-401F-9F3F-A1D926207559}">
      <dgm:prSet phldrT="[文字]" custT="1"/>
      <dgm:spPr/>
      <dgm:t>
        <a:bodyPr/>
        <a:lstStyle/>
        <a:p>
          <a:r>
            <a:rPr lang="en-US" altLang="zh-TW" sz="2000" dirty="0" smtClean="0">
              <a:latin typeface="Arial" pitchFamily="34" charset="0"/>
              <a:cs typeface="Arial" pitchFamily="34" charset="0"/>
            </a:rPr>
            <a:t>KPC (</a:t>
          </a:r>
          <a:r>
            <a:rPr lang="en-US" altLang="zh-TW" sz="2000" i="1" dirty="0" err="1" smtClean="0">
              <a:latin typeface="Arial" pitchFamily="34" charset="0"/>
              <a:cs typeface="Arial" pitchFamily="34" charset="0"/>
            </a:rPr>
            <a:t>Klebsiella</a:t>
          </a:r>
          <a:r>
            <a:rPr lang="en-US" altLang="zh-TW" sz="2000" i="1" dirty="0" smtClean="0">
              <a:latin typeface="Arial" pitchFamily="34" charset="0"/>
              <a:cs typeface="Arial" pitchFamily="34" charset="0"/>
            </a:rPr>
            <a:t> </a:t>
          </a:r>
          <a:r>
            <a:rPr lang="en-US" altLang="zh-TW" sz="2000" i="1" dirty="0" err="1" smtClean="0">
              <a:latin typeface="Arial" pitchFamily="34" charset="0"/>
              <a:cs typeface="Arial" pitchFamily="34" charset="0"/>
            </a:rPr>
            <a:t>pneumoniae</a:t>
          </a:r>
          <a:r>
            <a:rPr lang="en-US" altLang="zh-TW" sz="2000" dirty="0" smtClean="0">
              <a:latin typeface="Arial" pitchFamily="34" charset="0"/>
              <a:cs typeface="Arial" pitchFamily="34" charset="0"/>
            </a:rPr>
            <a:t> </a:t>
          </a:r>
          <a:r>
            <a:rPr lang="en-US" altLang="zh-TW" sz="2000" dirty="0" err="1" smtClean="0">
              <a:latin typeface="Arial" pitchFamily="34" charset="0"/>
              <a:cs typeface="Arial" pitchFamily="34" charset="0"/>
            </a:rPr>
            <a:t>carbapenemase</a:t>
          </a:r>
          <a:r>
            <a:rPr lang="en-US" altLang="zh-TW" sz="2000" dirty="0" smtClean="0">
              <a:latin typeface="Arial" pitchFamily="34" charset="0"/>
              <a:cs typeface="Arial" pitchFamily="34" charset="0"/>
            </a:rPr>
            <a:t>) </a:t>
          </a:r>
          <a:endParaRPr lang="zh-TW" altLang="en-US" sz="2000" dirty="0">
            <a:latin typeface="Arial" pitchFamily="34" charset="0"/>
            <a:cs typeface="Arial" pitchFamily="34" charset="0"/>
          </a:endParaRPr>
        </a:p>
      </dgm:t>
    </dgm:pt>
    <dgm:pt modelId="{25937151-B271-416F-8493-5510557D163D}" type="parTrans" cxnId="{A0D5B372-0E48-4AE1-B245-CD3B90ED0D46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16D7C6B2-27C1-4DDB-8938-83EBA142B444}" type="sibTrans" cxnId="{A0D5B372-0E48-4AE1-B245-CD3B90ED0D46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A311ABCE-94A0-4A04-B3B7-7D19560E75D6}">
      <dgm:prSet phldrT="[文字]" custT="1"/>
      <dgm:spPr/>
      <dgm:t>
        <a:bodyPr/>
        <a:lstStyle/>
        <a:p>
          <a:r>
            <a:rPr lang="en-US" altLang="zh-TW" sz="2000" dirty="0" smtClean="0">
              <a:latin typeface="Arial" pitchFamily="34" charset="0"/>
              <a:cs typeface="Arial" pitchFamily="34" charset="0"/>
            </a:rPr>
            <a:t>NDM (New Delhi </a:t>
          </a:r>
          <a:r>
            <a:rPr lang="en-US" altLang="zh-TW" sz="2000" dirty="0" err="1" smtClean="0">
              <a:latin typeface="Arial" pitchFamily="34" charset="0"/>
              <a:cs typeface="Arial" pitchFamily="34" charset="0"/>
            </a:rPr>
            <a:t>Metallo</a:t>
          </a:r>
          <a:r>
            <a:rPr lang="en-US" altLang="zh-TW" sz="2000" dirty="0" smtClean="0">
              <a:latin typeface="Arial" pitchFamily="34" charset="0"/>
              <a:cs typeface="Arial" pitchFamily="34" charset="0"/>
            </a:rPr>
            <a:t>-</a:t>
          </a:r>
          <a:r>
            <a:rPr lang="el-GR" altLang="zh-TW" sz="2000" dirty="0" smtClean="0">
              <a:latin typeface="Arial" pitchFamily="34" charset="0"/>
              <a:cs typeface="Arial" pitchFamily="34" charset="0"/>
            </a:rPr>
            <a:t>β-</a:t>
          </a:r>
          <a:r>
            <a:rPr lang="en-US" altLang="zh-TW" sz="2000" dirty="0" err="1" smtClean="0">
              <a:latin typeface="Arial" pitchFamily="34" charset="0"/>
              <a:cs typeface="Arial" pitchFamily="34" charset="0"/>
            </a:rPr>
            <a:t>lactamase</a:t>
          </a:r>
          <a:r>
            <a:rPr lang="en-US" altLang="zh-TW" sz="2000" dirty="0" smtClean="0">
              <a:latin typeface="Arial" pitchFamily="34" charset="0"/>
              <a:cs typeface="Arial" pitchFamily="34" charset="0"/>
            </a:rPr>
            <a:t>).</a:t>
          </a:r>
          <a:endParaRPr lang="zh-TW" altLang="en-US" sz="2000" dirty="0">
            <a:latin typeface="Arial" pitchFamily="34" charset="0"/>
            <a:cs typeface="Arial" pitchFamily="34" charset="0"/>
          </a:endParaRPr>
        </a:p>
      </dgm:t>
    </dgm:pt>
    <dgm:pt modelId="{4E4BD050-C139-48B5-BDC8-C6DA9558092C}" type="parTrans" cxnId="{FA2CE377-4A3E-4172-B59F-0B75E42F9744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0CACD1C3-6C29-457A-B8BE-CCE6D7E837F2}" type="sibTrans" cxnId="{FA2CE377-4A3E-4172-B59F-0B75E42F9744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77610139-0E8B-4041-BFD2-161DF9F7A542}">
      <dgm:prSet custT="1"/>
      <dgm:spPr/>
      <dgm:t>
        <a:bodyPr/>
        <a:lstStyle/>
        <a:p>
          <a:r>
            <a:rPr lang="en-US" altLang="zh-TW" sz="2000" dirty="0" smtClean="0">
              <a:latin typeface="Arial" pitchFamily="34" charset="0"/>
              <a:cs typeface="Arial" pitchFamily="34" charset="0"/>
            </a:rPr>
            <a:t>VIM, IMP, and OXA-48</a:t>
          </a:r>
          <a:endParaRPr lang="zh-TW" altLang="en-US" sz="2000" dirty="0">
            <a:latin typeface="Arial" pitchFamily="34" charset="0"/>
            <a:cs typeface="Arial" pitchFamily="34" charset="0"/>
          </a:endParaRPr>
        </a:p>
      </dgm:t>
    </dgm:pt>
    <dgm:pt modelId="{F8D1FD59-34C4-476E-892E-6FBB41968824}" type="parTrans" cxnId="{DA096FD7-AC9E-496B-9112-634ED6378EE5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9764CA65-EAAC-44B1-B6D9-0DF956B3269D}" type="sibTrans" cxnId="{DA096FD7-AC9E-496B-9112-634ED6378EE5}">
      <dgm:prSet/>
      <dgm:spPr/>
      <dgm:t>
        <a:bodyPr/>
        <a:lstStyle/>
        <a:p>
          <a:endParaRPr lang="zh-TW" altLang="en-US">
            <a:latin typeface="Arial" pitchFamily="34" charset="0"/>
            <a:cs typeface="Arial" pitchFamily="34" charset="0"/>
          </a:endParaRPr>
        </a:p>
      </dgm:t>
    </dgm:pt>
    <dgm:pt modelId="{C07393E7-5B1B-41EC-9079-71F5B42F8274}" type="pres">
      <dgm:prSet presAssocID="{F08716C7-5067-49A6-88FE-CD49AB37735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D20B7616-E7CF-4250-A69E-7C34C88FE379}" type="pres">
      <dgm:prSet presAssocID="{D46DE2F0-5462-48FA-AFC6-034515D4AB2A}" presName="root" presStyleCnt="0"/>
      <dgm:spPr/>
      <dgm:t>
        <a:bodyPr/>
        <a:lstStyle/>
        <a:p>
          <a:endParaRPr lang="zh-TW" altLang="en-US"/>
        </a:p>
      </dgm:t>
    </dgm:pt>
    <dgm:pt modelId="{26923300-3909-420A-94F4-A09A4DC598EF}" type="pres">
      <dgm:prSet presAssocID="{D46DE2F0-5462-48FA-AFC6-034515D4AB2A}" presName="rootComposite" presStyleCnt="0"/>
      <dgm:spPr/>
      <dgm:t>
        <a:bodyPr/>
        <a:lstStyle/>
        <a:p>
          <a:endParaRPr lang="zh-TW" altLang="en-US"/>
        </a:p>
      </dgm:t>
    </dgm:pt>
    <dgm:pt modelId="{BF9BC4CE-724A-42E5-BC79-0E1F805F9B3C}" type="pres">
      <dgm:prSet presAssocID="{D46DE2F0-5462-48FA-AFC6-034515D4AB2A}" presName="rootText" presStyleLbl="node1" presStyleIdx="0" presStyleCnt="1" custScaleX="84419" custScaleY="63238" custLinFactNeighborX="-941" custLinFactNeighborY="-29"/>
      <dgm:spPr/>
      <dgm:t>
        <a:bodyPr/>
        <a:lstStyle/>
        <a:p>
          <a:endParaRPr lang="zh-TW" altLang="en-US"/>
        </a:p>
      </dgm:t>
    </dgm:pt>
    <dgm:pt modelId="{817AD7DC-8461-4FD7-BDD8-8D70AEB25008}" type="pres">
      <dgm:prSet presAssocID="{D46DE2F0-5462-48FA-AFC6-034515D4AB2A}" presName="rootConnector" presStyleLbl="node1" presStyleIdx="0" presStyleCnt="1"/>
      <dgm:spPr/>
      <dgm:t>
        <a:bodyPr/>
        <a:lstStyle/>
        <a:p>
          <a:endParaRPr lang="zh-TW" altLang="en-US"/>
        </a:p>
      </dgm:t>
    </dgm:pt>
    <dgm:pt modelId="{DACEE32B-FC65-4037-9FF7-A02CE312B069}" type="pres">
      <dgm:prSet presAssocID="{D46DE2F0-5462-48FA-AFC6-034515D4AB2A}" presName="childShape" presStyleCnt="0"/>
      <dgm:spPr/>
      <dgm:t>
        <a:bodyPr/>
        <a:lstStyle/>
        <a:p>
          <a:endParaRPr lang="zh-TW" altLang="en-US"/>
        </a:p>
      </dgm:t>
    </dgm:pt>
    <dgm:pt modelId="{783D67F8-0BAB-4707-A831-7C3918C7A7AD}" type="pres">
      <dgm:prSet presAssocID="{25937151-B271-416F-8493-5510557D163D}" presName="Name13" presStyleLbl="parChTrans1D2" presStyleIdx="0" presStyleCnt="3"/>
      <dgm:spPr/>
      <dgm:t>
        <a:bodyPr/>
        <a:lstStyle/>
        <a:p>
          <a:endParaRPr lang="zh-TW" altLang="en-US"/>
        </a:p>
      </dgm:t>
    </dgm:pt>
    <dgm:pt modelId="{5253188A-ED90-4886-B580-2B4600885274}" type="pres">
      <dgm:prSet presAssocID="{E3596E20-1E02-401F-9F3F-A1D926207559}" presName="childText" presStyleLbl="bgAcc1" presStyleIdx="0" presStyleCnt="3" custScaleX="1314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208D70-506A-4336-AE5D-065DBDB347B4}" type="pres">
      <dgm:prSet presAssocID="{4E4BD050-C139-48B5-BDC8-C6DA9558092C}" presName="Name13" presStyleLbl="parChTrans1D2" presStyleIdx="1" presStyleCnt="3"/>
      <dgm:spPr/>
      <dgm:t>
        <a:bodyPr/>
        <a:lstStyle/>
        <a:p>
          <a:endParaRPr lang="zh-TW" altLang="en-US"/>
        </a:p>
      </dgm:t>
    </dgm:pt>
    <dgm:pt modelId="{3B1BBBC6-4CC8-4EB5-85B3-8A55C652865A}" type="pres">
      <dgm:prSet presAssocID="{A311ABCE-94A0-4A04-B3B7-7D19560E75D6}" presName="childText" presStyleLbl="bgAcc1" presStyleIdx="1" presStyleCnt="3" custScaleX="131448" custLinFactNeighborX="1236" custLinFactNeighborY="18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D9C3B4-9965-4266-A52B-4DF900A213D2}" type="pres">
      <dgm:prSet presAssocID="{F8D1FD59-34C4-476E-892E-6FBB41968824}" presName="Name13" presStyleLbl="parChTrans1D2" presStyleIdx="2" presStyleCnt="3"/>
      <dgm:spPr/>
      <dgm:t>
        <a:bodyPr/>
        <a:lstStyle/>
        <a:p>
          <a:endParaRPr lang="zh-TW" altLang="en-US"/>
        </a:p>
      </dgm:t>
    </dgm:pt>
    <dgm:pt modelId="{E22335A3-9FC5-4068-BF26-E06192B3178F}" type="pres">
      <dgm:prSet presAssocID="{77610139-0E8B-4041-BFD2-161DF9F7A542}" presName="childText" presStyleLbl="bgAcc1" presStyleIdx="2" presStyleCnt="3" custScaleX="1314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CB243CD-9889-48E5-A47E-C79889210686}" type="presOf" srcId="{4E4BD050-C139-48B5-BDC8-C6DA9558092C}" destId="{98208D70-506A-4336-AE5D-065DBDB347B4}" srcOrd="0" destOrd="0" presId="urn:microsoft.com/office/officeart/2005/8/layout/hierarchy3"/>
    <dgm:cxn modelId="{FA2CE377-4A3E-4172-B59F-0B75E42F9744}" srcId="{D46DE2F0-5462-48FA-AFC6-034515D4AB2A}" destId="{A311ABCE-94A0-4A04-B3B7-7D19560E75D6}" srcOrd="1" destOrd="0" parTransId="{4E4BD050-C139-48B5-BDC8-C6DA9558092C}" sibTransId="{0CACD1C3-6C29-457A-B8BE-CCE6D7E837F2}"/>
    <dgm:cxn modelId="{2A6384D4-9961-40A4-AD15-549EF63AEE4E}" type="presOf" srcId="{77610139-0E8B-4041-BFD2-161DF9F7A542}" destId="{E22335A3-9FC5-4068-BF26-E06192B3178F}" srcOrd="0" destOrd="0" presId="urn:microsoft.com/office/officeart/2005/8/layout/hierarchy3"/>
    <dgm:cxn modelId="{DA096FD7-AC9E-496B-9112-634ED6378EE5}" srcId="{D46DE2F0-5462-48FA-AFC6-034515D4AB2A}" destId="{77610139-0E8B-4041-BFD2-161DF9F7A542}" srcOrd="2" destOrd="0" parTransId="{F8D1FD59-34C4-476E-892E-6FBB41968824}" sibTransId="{9764CA65-EAAC-44B1-B6D9-0DF956B3269D}"/>
    <dgm:cxn modelId="{8A459003-2F54-46EA-BDCB-B8791A902CC4}" type="presOf" srcId="{F8D1FD59-34C4-476E-892E-6FBB41968824}" destId="{54D9C3B4-9965-4266-A52B-4DF900A213D2}" srcOrd="0" destOrd="0" presId="urn:microsoft.com/office/officeart/2005/8/layout/hierarchy3"/>
    <dgm:cxn modelId="{A0D5B372-0E48-4AE1-B245-CD3B90ED0D46}" srcId="{D46DE2F0-5462-48FA-AFC6-034515D4AB2A}" destId="{E3596E20-1E02-401F-9F3F-A1D926207559}" srcOrd="0" destOrd="0" parTransId="{25937151-B271-416F-8493-5510557D163D}" sibTransId="{16D7C6B2-27C1-4DDB-8938-83EBA142B444}"/>
    <dgm:cxn modelId="{7BE67F91-3048-4A41-8FDA-E9713AE5C169}" type="presOf" srcId="{D46DE2F0-5462-48FA-AFC6-034515D4AB2A}" destId="{BF9BC4CE-724A-42E5-BC79-0E1F805F9B3C}" srcOrd="0" destOrd="0" presId="urn:microsoft.com/office/officeart/2005/8/layout/hierarchy3"/>
    <dgm:cxn modelId="{8F78E530-4725-4912-AA83-3126F2AF6265}" srcId="{F08716C7-5067-49A6-88FE-CD49AB377354}" destId="{D46DE2F0-5462-48FA-AFC6-034515D4AB2A}" srcOrd="0" destOrd="0" parTransId="{75D9179D-8690-4BFF-9899-D3302C1607F2}" sibTransId="{7A7EBDD5-9340-4623-9749-8638C9F0678A}"/>
    <dgm:cxn modelId="{6AE6231D-B7C6-42D2-B64C-55C21234C9E9}" type="presOf" srcId="{F08716C7-5067-49A6-88FE-CD49AB377354}" destId="{C07393E7-5B1B-41EC-9079-71F5B42F8274}" srcOrd="0" destOrd="0" presId="urn:microsoft.com/office/officeart/2005/8/layout/hierarchy3"/>
    <dgm:cxn modelId="{840FC2B3-28D7-4737-8881-5ACF0EDC996F}" type="presOf" srcId="{D46DE2F0-5462-48FA-AFC6-034515D4AB2A}" destId="{817AD7DC-8461-4FD7-BDD8-8D70AEB25008}" srcOrd="1" destOrd="0" presId="urn:microsoft.com/office/officeart/2005/8/layout/hierarchy3"/>
    <dgm:cxn modelId="{D6A1B4EA-247D-4DFF-8EBB-27954B5A70DB}" type="presOf" srcId="{E3596E20-1E02-401F-9F3F-A1D926207559}" destId="{5253188A-ED90-4886-B580-2B4600885274}" srcOrd="0" destOrd="0" presId="urn:microsoft.com/office/officeart/2005/8/layout/hierarchy3"/>
    <dgm:cxn modelId="{436C68F1-298C-4C27-A89A-6C25FCEB4410}" type="presOf" srcId="{25937151-B271-416F-8493-5510557D163D}" destId="{783D67F8-0BAB-4707-A831-7C3918C7A7AD}" srcOrd="0" destOrd="0" presId="urn:microsoft.com/office/officeart/2005/8/layout/hierarchy3"/>
    <dgm:cxn modelId="{90BEF8EA-74B8-4CB6-8C96-1C65D98413A6}" type="presOf" srcId="{A311ABCE-94A0-4A04-B3B7-7D19560E75D6}" destId="{3B1BBBC6-4CC8-4EB5-85B3-8A55C652865A}" srcOrd="0" destOrd="0" presId="urn:microsoft.com/office/officeart/2005/8/layout/hierarchy3"/>
    <dgm:cxn modelId="{C4AA45FF-75E3-4976-A31F-FC8BD9FB157D}" type="presParOf" srcId="{C07393E7-5B1B-41EC-9079-71F5B42F8274}" destId="{D20B7616-E7CF-4250-A69E-7C34C88FE379}" srcOrd="0" destOrd="0" presId="urn:microsoft.com/office/officeart/2005/8/layout/hierarchy3"/>
    <dgm:cxn modelId="{C71D4ED0-70C6-41A1-87C9-EE1ACFACD49F}" type="presParOf" srcId="{D20B7616-E7CF-4250-A69E-7C34C88FE379}" destId="{26923300-3909-420A-94F4-A09A4DC598EF}" srcOrd="0" destOrd="0" presId="urn:microsoft.com/office/officeart/2005/8/layout/hierarchy3"/>
    <dgm:cxn modelId="{F5C8D9BE-F45D-4FA6-87E3-109EC1DD9B16}" type="presParOf" srcId="{26923300-3909-420A-94F4-A09A4DC598EF}" destId="{BF9BC4CE-724A-42E5-BC79-0E1F805F9B3C}" srcOrd="0" destOrd="0" presId="urn:microsoft.com/office/officeart/2005/8/layout/hierarchy3"/>
    <dgm:cxn modelId="{25441259-DC0E-4AD6-8F91-AF5048A37F85}" type="presParOf" srcId="{26923300-3909-420A-94F4-A09A4DC598EF}" destId="{817AD7DC-8461-4FD7-BDD8-8D70AEB25008}" srcOrd="1" destOrd="0" presId="urn:microsoft.com/office/officeart/2005/8/layout/hierarchy3"/>
    <dgm:cxn modelId="{968BEEBA-FA03-453D-B49F-FED4509510A8}" type="presParOf" srcId="{D20B7616-E7CF-4250-A69E-7C34C88FE379}" destId="{DACEE32B-FC65-4037-9FF7-A02CE312B069}" srcOrd="1" destOrd="0" presId="urn:microsoft.com/office/officeart/2005/8/layout/hierarchy3"/>
    <dgm:cxn modelId="{D47BD7AB-175A-4DF8-A238-67925705AD6B}" type="presParOf" srcId="{DACEE32B-FC65-4037-9FF7-A02CE312B069}" destId="{783D67F8-0BAB-4707-A831-7C3918C7A7AD}" srcOrd="0" destOrd="0" presId="urn:microsoft.com/office/officeart/2005/8/layout/hierarchy3"/>
    <dgm:cxn modelId="{0EA4A356-035F-434B-B85D-9778D72A79EB}" type="presParOf" srcId="{DACEE32B-FC65-4037-9FF7-A02CE312B069}" destId="{5253188A-ED90-4886-B580-2B4600885274}" srcOrd="1" destOrd="0" presId="urn:microsoft.com/office/officeart/2005/8/layout/hierarchy3"/>
    <dgm:cxn modelId="{FCD25A61-3D41-4299-861D-4AF937F9EFC8}" type="presParOf" srcId="{DACEE32B-FC65-4037-9FF7-A02CE312B069}" destId="{98208D70-506A-4336-AE5D-065DBDB347B4}" srcOrd="2" destOrd="0" presId="urn:microsoft.com/office/officeart/2005/8/layout/hierarchy3"/>
    <dgm:cxn modelId="{8F5F3153-AB14-4F65-A9FA-11F0770D606C}" type="presParOf" srcId="{DACEE32B-FC65-4037-9FF7-A02CE312B069}" destId="{3B1BBBC6-4CC8-4EB5-85B3-8A55C652865A}" srcOrd="3" destOrd="0" presId="urn:microsoft.com/office/officeart/2005/8/layout/hierarchy3"/>
    <dgm:cxn modelId="{FB4FB339-CB90-43B7-801E-D4C1572811B2}" type="presParOf" srcId="{DACEE32B-FC65-4037-9FF7-A02CE312B069}" destId="{54D9C3B4-9965-4266-A52B-4DF900A213D2}" srcOrd="4" destOrd="0" presId="urn:microsoft.com/office/officeart/2005/8/layout/hierarchy3"/>
    <dgm:cxn modelId="{E1026DED-CE02-41CF-A87D-91D2C79F3A28}" type="presParOf" srcId="{DACEE32B-FC65-4037-9FF7-A02CE312B069}" destId="{E22335A3-9FC5-4068-BF26-E06192B3178F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572BD19-E386-4A52-8F9D-6C5DCD4CE770}" type="doc">
      <dgm:prSet loTypeId="urn:microsoft.com/office/officeart/2005/8/layout/radial6" loCatId="cycle" qsTypeId="urn:microsoft.com/office/officeart/2005/8/quickstyle/simple1#1" qsCatId="simple" csTypeId="urn:microsoft.com/office/officeart/2005/8/colors/accent5_1" csCatId="accent5" phldr="1"/>
      <dgm:spPr/>
      <dgm:t>
        <a:bodyPr/>
        <a:lstStyle/>
        <a:p>
          <a:endParaRPr lang="zh-TW" altLang="en-US"/>
        </a:p>
      </dgm:t>
    </dgm:pt>
    <dgm:pt modelId="{3C37F798-3CAB-4E81-978E-32E4963A1727}">
      <dgm:prSet phldrT="[文字]" custT="1"/>
      <dgm:spPr/>
      <dgm:t>
        <a:bodyPr/>
        <a:lstStyle/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Antimicrobial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Stewardship</a:t>
          </a:r>
          <a:endParaRPr lang="zh-TW" altLang="en-US" sz="1200" dirty="0"/>
        </a:p>
      </dgm:t>
    </dgm:pt>
    <dgm:pt modelId="{EF59A8F6-576B-4634-AA4E-B5936331C8E8}" type="parTrans" cxnId="{1BD93DB2-288E-4073-91CB-0BB7386B56B8}">
      <dgm:prSet/>
      <dgm:spPr/>
      <dgm:t>
        <a:bodyPr/>
        <a:lstStyle/>
        <a:p>
          <a:endParaRPr lang="zh-TW" altLang="en-US" sz="1000"/>
        </a:p>
      </dgm:t>
    </dgm:pt>
    <dgm:pt modelId="{668C2FA0-F82C-427E-A095-8B58CA73A82A}" type="sibTrans" cxnId="{1BD93DB2-288E-4073-91CB-0BB7386B56B8}">
      <dgm:prSet/>
      <dgm:spPr/>
      <dgm:t>
        <a:bodyPr/>
        <a:lstStyle/>
        <a:p>
          <a:endParaRPr lang="zh-TW" altLang="en-US" sz="1000"/>
        </a:p>
      </dgm:t>
    </dgm:pt>
    <dgm:pt modelId="{AE14F495-734B-4D95-8926-CA1FF053A06A}">
      <dgm:prSet phldrT="[文字]" custT="1"/>
      <dgm:spPr/>
      <dgm:t>
        <a:bodyPr/>
        <a:lstStyle/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Develop New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Drugs and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Vaccines</a:t>
          </a:r>
          <a:endParaRPr lang="zh-TW" altLang="en-US" sz="1200" dirty="0"/>
        </a:p>
      </dgm:t>
    </dgm:pt>
    <dgm:pt modelId="{EA8B3DD0-5716-426D-9067-75C676EB3698}" type="parTrans" cxnId="{E508C8B9-F341-4B49-9D51-DA745434F81E}">
      <dgm:prSet/>
      <dgm:spPr/>
      <dgm:t>
        <a:bodyPr/>
        <a:lstStyle/>
        <a:p>
          <a:endParaRPr lang="zh-TW" altLang="en-US" sz="1000"/>
        </a:p>
      </dgm:t>
    </dgm:pt>
    <dgm:pt modelId="{1F565148-2BBA-4D1E-B962-9F99EBECF3C6}" type="sibTrans" cxnId="{E508C8B9-F341-4B49-9D51-DA745434F81E}">
      <dgm:prSet/>
      <dgm:spPr/>
      <dgm:t>
        <a:bodyPr/>
        <a:lstStyle/>
        <a:p>
          <a:endParaRPr lang="zh-TW" altLang="en-US" sz="1000"/>
        </a:p>
      </dgm:t>
    </dgm:pt>
    <dgm:pt modelId="{2E34A90C-C87E-4C4C-9FE0-9C777390A640}">
      <dgm:prSet phldrT="[文字]" custT="1"/>
      <dgm:spPr/>
      <dgm:t>
        <a:bodyPr/>
        <a:lstStyle/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Education</a:t>
          </a:r>
          <a:endParaRPr lang="zh-TW" altLang="en-US" sz="1200" dirty="0"/>
        </a:p>
      </dgm:t>
    </dgm:pt>
    <dgm:pt modelId="{14860261-B6C4-4728-81E5-93CAD46DBF21}" type="parTrans" cxnId="{887534D7-0D47-4A42-A2A2-F5797222C69C}">
      <dgm:prSet/>
      <dgm:spPr/>
      <dgm:t>
        <a:bodyPr/>
        <a:lstStyle/>
        <a:p>
          <a:endParaRPr lang="zh-TW" altLang="en-US" sz="1000"/>
        </a:p>
      </dgm:t>
    </dgm:pt>
    <dgm:pt modelId="{4EE9BB13-94D3-48FA-9C61-77EFED31D0E1}" type="sibTrans" cxnId="{887534D7-0D47-4A42-A2A2-F5797222C69C}">
      <dgm:prSet/>
      <dgm:spPr/>
      <dgm:t>
        <a:bodyPr/>
        <a:lstStyle/>
        <a:p>
          <a:endParaRPr lang="zh-TW" altLang="en-US" sz="1000"/>
        </a:p>
      </dgm:t>
    </dgm:pt>
    <dgm:pt modelId="{0141F3BF-9BC4-47E1-8CD3-17A94B617D4F}">
      <dgm:prSet phldrT="[文字]" custT="1"/>
      <dgm:spPr/>
      <dgm:t>
        <a:bodyPr/>
        <a:lstStyle/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Research &amp;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Pubic Policy</a:t>
          </a:r>
          <a:endParaRPr lang="zh-TW" altLang="en-US" sz="1200" dirty="0"/>
        </a:p>
      </dgm:t>
    </dgm:pt>
    <dgm:pt modelId="{74188287-99BF-4824-AAA5-14F8B8FD3706}" type="parTrans" cxnId="{7C260C1C-A02D-4885-A76B-92A6529FA3F0}">
      <dgm:prSet/>
      <dgm:spPr/>
      <dgm:t>
        <a:bodyPr/>
        <a:lstStyle/>
        <a:p>
          <a:endParaRPr lang="zh-TW" altLang="en-US" sz="1000"/>
        </a:p>
      </dgm:t>
    </dgm:pt>
    <dgm:pt modelId="{251A4947-092A-4D27-9CA9-ECE18A7C9100}" type="sibTrans" cxnId="{7C260C1C-A02D-4885-A76B-92A6529FA3F0}">
      <dgm:prSet/>
      <dgm:spPr/>
      <dgm:t>
        <a:bodyPr/>
        <a:lstStyle/>
        <a:p>
          <a:endParaRPr lang="zh-TW" altLang="en-US" sz="1000"/>
        </a:p>
      </dgm:t>
    </dgm:pt>
    <dgm:pt modelId="{B0FCF5FE-4069-4AC8-9446-4276621374FF}">
      <dgm:prSet phldrT="[文字]" custT="1"/>
      <dgm:spPr/>
      <dgm:t>
        <a:bodyPr/>
        <a:lstStyle/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Reduce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Resistance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Reservoirs</a:t>
          </a:r>
          <a:endParaRPr lang="zh-TW" altLang="en-US" sz="1200" dirty="0"/>
        </a:p>
      </dgm:t>
    </dgm:pt>
    <dgm:pt modelId="{8F521306-5C68-4D17-8648-06634643BD44}" type="parTrans" cxnId="{A772A2FA-05C8-46FE-8707-F016582C2A98}">
      <dgm:prSet/>
      <dgm:spPr/>
      <dgm:t>
        <a:bodyPr/>
        <a:lstStyle/>
        <a:p>
          <a:endParaRPr lang="zh-TW" altLang="en-US" sz="1000"/>
        </a:p>
      </dgm:t>
    </dgm:pt>
    <dgm:pt modelId="{9877A3C9-57B1-4E73-8C6C-595C339F23C7}" type="sibTrans" cxnId="{A772A2FA-05C8-46FE-8707-F016582C2A98}">
      <dgm:prSet/>
      <dgm:spPr/>
      <dgm:t>
        <a:bodyPr/>
        <a:lstStyle/>
        <a:p>
          <a:endParaRPr lang="zh-TW" altLang="en-US" sz="1000"/>
        </a:p>
      </dgm:t>
    </dgm:pt>
    <dgm:pt modelId="{844ED467-66BC-469A-9A29-8334F1519CE2}">
      <dgm:prSet custT="1"/>
      <dgm:spPr/>
      <dgm:t>
        <a:bodyPr/>
        <a:lstStyle/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Improved 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Diagnostics</a:t>
          </a:r>
          <a:endParaRPr lang="zh-TW" altLang="en-US" sz="1200" dirty="0"/>
        </a:p>
      </dgm:t>
    </dgm:pt>
    <dgm:pt modelId="{9B6379E0-3A17-4755-BE5E-0C2A8D6E3A60}" type="parTrans" cxnId="{FAC05B7F-A85E-4D01-BB9F-B5F5100642D8}">
      <dgm:prSet/>
      <dgm:spPr/>
      <dgm:t>
        <a:bodyPr/>
        <a:lstStyle/>
        <a:p>
          <a:endParaRPr lang="zh-TW" altLang="en-US" sz="1000"/>
        </a:p>
      </dgm:t>
    </dgm:pt>
    <dgm:pt modelId="{AFD2E986-E124-40A5-8F46-B0AF6E132A00}" type="sibTrans" cxnId="{FAC05B7F-A85E-4D01-BB9F-B5F5100642D8}">
      <dgm:prSet/>
      <dgm:spPr/>
      <dgm:t>
        <a:bodyPr/>
        <a:lstStyle/>
        <a:p>
          <a:endParaRPr lang="zh-TW" altLang="en-US" sz="1000"/>
        </a:p>
      </dgm:t>
    </dgm:pt>
    <dgm:pt modelId="{E576808B-2F97-46AB-97A7-EC3AEB71FAB1}">
      <dgm:prSet custT="1"/>
      <dgm:spPr/>
      <dgm:t>
        <a:bodyPr/>
        <a:lstStyle/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Infection</a:t>
          </a:r>
        </a:p>
        <a:p>
          <a:r>
            <a:rPr lang="en-US" sz="1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Prevention</a:t>
          </a:r>
          <a:endParaRPr lang="zh-TW" altLang="en-US" sz="1200" dirty="0"/>
        </a:p>
      </dgm:t>
    </dgm:pt>
    <dgm:pt modelId="{5BCF973C-6997-4877-981F-75A90F6FFC4C}" type="parTrans" cxnId="{4552F870-3C8E-48C6-A004-61C6DCA36D39}">
      <dgm:prSet/>
      <dgm:spPr/>
      <dgm:t>
        <a:bodyPr/>
        <a:lstStyle/>
        <a:p>
          <a:endParaRPr lang="zh-TW" altLang="en-US" sz="1000"/>
        </a:p>
      </dgm:t>
    </dgm:pt>
    <dgm:pt modelId="{DA3BB96A-74A4-41DC-9098-EBE8D13D2976}" type="sibTrans" cxnId="{4552F870-3C8E-48C6-A004-61C6DCA36D39}">
      <dgm:prSet/>
      <dgm:spPr/>
      <dgm:t>
        <a:bodyPr/>
        <a:lstStyle/>
        <a:p>
          <a:endParaRPr lang="zh-TW" altLang="en-US" sz="1000"/>
        </a:p>
      </dgm:t>
    </dgm:pt>
    <dgm:pt modelId="{8A168BE4-07CB-417C-977A-B014CD9D1519}" type="pres">
      <dgm:prSet presAssocID="{5572BD19-E386-4A52-8F9D-6C5DCD4CE77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3EF8A16-0328-4CA9-BB5E-328E6EAA659F}" type="pres">
      <dgm:prSet presAssocID="{3C37F798-3CAB-4E81-978E-32E4963A1727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41909001-D9DC-4D26-95BB-091CC29CACBF}" type="pres">
      <dgm:prSet presAssocID="{AE14F495-734B-4D95-8926-CA1FF053A06A}" presName="node" presStyleLbl="node1" presStyleIdx="0" presStyleCnt="6" custScaleX="124866" custScaleY="1248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166370-317E-435F-A484-2098B3FC1F46}" type="pres">
      <dgm:prSet presAssocID="{AE14F495-734B-4D95-8926-CA1FF053A06A}" presName="dummy" presStyleCnt="0"/>
      <dgm:spPr/>
      <dgm:t>
        <a:bodyPr/>
        <a:lstStyle/>
        <a:p>
          <a:endParaRPr lang="zh-TW" altLang="en-US"/>
        </a:p>
      </dgm:t>
    </dgm:pt>
    <dgm:pt modelId="{DE18DADE-456B-4D84-9307-49D5295BF3D2}" type="pres">
      <dgm:prSet presAssocID="{1F565148-2BBA-4D1E-B962-9F99EBECF3C6}" presName="sibTrans" presStyleLbl="sibTrans2D1" presStyleIdx="0" presStyleCnt="6"/>
      <dgm:spPr/>
      <dgm:t>
        <a:bodyPr/>
        <a:lstStyle/>
        <a:p>
          <a:endParaRPr lang="zh-TW" altLang="en-US"/>
        </a:p>
      </dgm:t>
    </dgm:pt>
    <dgm:pt modelId="{54617F3C-3CCE-49E8-833C-8DE1DE4D41D4}" type="pres">
      <dgm:prSet presAssocID="{E576808B-2F97-46AB-97A7-EC3AEB71FAB1}" presName="node" presStyleLbl="node1" presStyleIdx="1" presStyleCnt="6" custScaleX="124866" custScaleY="1248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368006-6092-4E30-9DDD-CE59A4485AEF}" type="pres">
      <dgm:prSet presAssocID="{E576808B-2F97-46AB-97A7-EC3AEB71FAB1}" presName="dummy" presStyleCnt="0"/>
      <dgm:spPr/>
      <dgm:t>
        <a:bodyPr/>
        <a:lstStyle/>
        <a:p>
          <a:endParaRPr lang="zh-TW" altLang="en-US"/>
        </a:p>
      </dgm:t>
    </dgm:pt>
    <dgm:pt modelId="{9DD482E0-3090-4866-8778-2C5846A2A925}" type="pres">
      <dgm:prSet presAssocID="{DA3BB96A-74A4-41DC-9098-EBE8D13D2976}" presName="sibTrans" presStyleLbl="sibTrans2D1" presStyleIdx="1" presStyleCnt="6"/>
      <dgm:spPr/>
      <dgm:t>
        <a:bodyPr/>
        <a:lstStyle/>
        <a:p>
          <a:endParaRPr lang="zh-TW" altLang="en-US"/>
        </a:p>
      </dgm:t>
    </dgm:pt>
    <dgm:pt modelId="{D4F6A29C-C92B-4D7C-ABA0-DCAE822C7639}" type="pres">
      <dgm:prSet presAssocID="{844ED467-66BC-469A-9A29-8334F1519CE2}" presName="node" presStyleLbl="node1" presStyleIdx="2" presStyleCnt="6" custScaleX="124866" custScaleY="1248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B85C8D-1E7B-4134-A1AB-E0AD3E30F218}" type="pres">
      <dgm:prSet presAssocID="{844ED467-66BC-469A-9A29-8334F1519CE2}" presName="dummy" presStyleCnt="0"/>
      <dgm:spPr/>
      <dgm:t>
        <a:bodyPr/>
        <a:lstStyle/>
        <a:p>
          <a:endParaRPr lang="zh-TW" altLang="en-US"/>
        </a:p>
      </dgm:t>
    </dgm:pt>
    <dgm:pt modelId="{A8FD4101-D626-4BB9-9E50-BD1A8791DB90}" type="pres">
      <dgm:prSet presAssocID="{AFD2E986-E124-40A5-8F46-B0AF6E132A00}" presName="sibTrans" presStyleLbl="sibTrans2D1" presStyleIdx="2" presStyleCnt="6"/>
      <dgm:spPr/>
      <dgm:t>
        <a:bodyPr/>
        <a:lstStyle/>
        <a:p>
          <a:endParaRPr lang="zh-TW" altLang="en-US"/>
        </a:p>
      </dgm:t>
    </dgm:pt>
    <dgm:pt modelId="{B637F265-09D9-490A-9DB5-ABF087D15D10}" type="pres">
      <dgm:prSet presAssocID="{2E34A90C-C87E-4C4C-9FE0-9C777390A640}" presName="node" presStyleLbl="node1" presStyleIdx="3" presStyleCnt="6" custScaleX="124866" custScaleY="1248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594C40-BAFA-4216-9004-89C5F52DE8DD}" type="pres">
      <dgm:prSet presAssocID="{2E34A90C-C87E-4C4C-9FE0-9C777390A640}" presName="dummy" presStyleCnt="0"/>
      <dgm:spPr/>
      <dgm:t>
        <a:bodyPr/>
        <a:lstStyle/>
        <a:p>
          <a:endParaRPr lang="zh-TW" altLang="en-US"/>
        </a:p>
      </dgm:t>
    </dgm:pt>
    <dgm:pt modelId="{511A023A-7FDA-4624-AF2E-7523EC137271}" type="pres">
      <dgm:prSet presAssocID="{4EE9BB13-94D3-48FA-9C61-77EFED31D0E1}" presName="sibTrans" presStyleLbl="sibTrans2D1" presStyleIdx="3" presStyleCnt="6"/>
      <dgm:spPr/>
      <dgm:t>
        <a:bodyPr/>
        <a:lstStyle/>
        <a:p>
          <a:endParaRPr lang="zh-TW" altLang="en-US"/>
        </a:p>
      </dgm:t>
    </dgm:pt>
    <dgm:pt modelId="{DB99A48D-E7BF-40B2-AB4E-598A6F4A3017}" type="pres">
      <dgm:prSet presAssocID="{0141F3BF-9BC4-47E1-8CD3-17A94B617D4F}" presName="node" presStyleLbl="node1" presStyleIdx="4" presStyleCnt="6" custScaleX="124866" custScaleY="1248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700215-CBEC-4B22-BB48-F4500326F93C}" type="pres">
      <dgm:prSet presAssocID="{0141F3BF-9BC4-47E1-8CD3-17A94B617D4F}" presName="dummy" presStyleCnt="0"/>
      <dgm:spPr/>
      <dgm:t>
        <a:bodyPr/>
        <a:lstStyle/>
        <a:p>
          <a:endParaRPr lang="zh-TW" altLang="en-US"/>
        </a:p>
      </dgm:t>
    </dgm:pt>
    <dgm:pt modelId="{B847A13D-CF5F-47DF-8AE0-8862BF610716}" type="pres">
      <dgm:prSet presAssocID="{251A4947-092A-4D27-9CA9-ECE18A7C9100}" presName="sibTrans" presStyleLbl="sibTrans2D1" presStyleIdx="4" presStyleCnt="6"/>
      <dgm:spPr/>
      <dgm:t>
        <a:bodyPr/>
        <a:lstStyle/>
        <a:p>
          <a:endParaRPr lang="zh-TW" altLang="en-US"/>
        </a:p>
      </dgm:t>
    </dgm:pt>
    <dgm:pt modelId="{0621711E-4865-4E55-A67E-953D85838039}" type="pres">
      <dgm:prSet presAssocID="{B0FCF5FE-4069-4AC8-9446-4276621374FF}" presName="node" presStyleLbl="node1" presStyleIdx="5" presStyleCnt="6" custScaleX="124866" custScaleY="1248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60E973-3F58-469E-B1D3-C77748800202}" type="pres">
      <dgm:prSet presAssocID="{B0FCF5FE-4069-4AC8-9446-4276621374FF}" presName="dummy" presStyleCnt="0"/>
      <dgm:spPr/>
      <dgm:t>
        <a:bodyPr/>
        <a:lstStyle/>
        <a:p>
          <a:endParaRPr lang="zh-TW" altLang="en-US"/>
        </a:p>
      </dgm:t>
    </dgm:pt>
    <dgm:pt modelId="{83D27BDA-A182-4BA3-BF60-C21EEBB5CD77}" type="pres">
      <dgm:prSet presAssocID="{9877A3C9-57B1-4E73-8C6C-595C339F23C7}" presName="sibTrans" presStyleLbl="sibTrans2D1" presStyleIdx="5" presStyleCnt="6"/>
      <dgm:spPr/>
      <dgm:t>
        <a:bodyPr/>
        <a:lstStyle/>
        <a:p>
          <a:endParaRPr lang="zh-TW" altLang="en-US"/>
        </a:p>
      </dgm:t>
    </dgm:pt>
  </dgm:ptLst>
  <dgm:cxnLst>
    <dgm:cxn modelId="{AD198838-CA9C-4151-AEF0-04CC6B91DEAC}" type="presOf" srcId="{0141F3BF-9BC4-47E1-8CD3-17A94B617D4F}" destId="{DB99A48D-E7BF-40B2-AB4E-598A6F4A3017}" srcOrd="0" destOrd="0" presId="urn:microsoft.com/office/officeart/2005/8/layout/radial6"/>
    <dgm:cxn modelId="{1BD93DB2-288E-4073-91CB-0BB7386B56B8}" srcId="{5572BD19-E386-4A52-8F9D-6C5DCD4CE770}" destId="{3C37F798-3CAB-4E81-978E-32E4963A1727}" srcOrd="0" destOrd="0" parTransId="{EF59A8F6-576B-4634-AA4E-B5936331C8E8}" sibTransId="{668C2FA0-F82C-427E-A095-8B58CA73A82A}"/>
    <dgm:cxn modelId="{B84B6B33-39CA-4FC2-B37E-8C9C5E609FBC}" type="presOf" srcId="{DA3BB96A-74A4-41DC-9098-EBE8D13D2976}" destId="{9DD482E0-3090-4866-8778-2C5846A2A925}" srcOrd="0" destOrd="0" presId="urn:microsoft.com/office/officeart/2005/8/layout/radial6"/>
    <dgm:cxn modelId="{FAC05B7F-A85E-4D01-BB9F-B5F5100642D8}" srcId="{3C37F798-3CAB-4E81-978E-32E4963A1727}" destId="{844ED467-66BC-469A-9A29-8334F1519CE2}" srcOrd="2" destOrd="0" parTransId="{9B6379E0-3A17-4755-BE5E-0C2A8D6E3A60}" sibTransId="{AFD2E986-E124-40A5-8F46-B0AF6E132A00}"/>
    <dgm:cxn modelId="{4552F870-3C8E-48C6-A004-61C6DCA36D39}" srcId="{3C37F798-3CAB-4E81-978E-32E4963A1727}" destId="{E576808B-2F97-46AB-97A7-EC3AEB71FAB1}" srcOrd="1" destOrd="0" parTransId="{5BCF973C-6997-4877-981F-75A90F6FFC4C}" sibTransId="{DA3BB96A-74A4-41DC-9098-EBE8D13D2976}"/>
    <dgm:cxn modelId="{E508C8B9-F341-4B49-9D51-DA745434F81E}" srcId="{3C37F798-3CAB-4E81-978E-32E4963A1727}" destId="{AE14F495-734B-4D95-8926-CA1FF053A06A}" srcOrd="0" destOrd="0" parTransId="{EA8B3DD0-5716-426D-9067-75C676EB3698}" sibTransId="{1F565148-2BBA-4D1E-B962-9F99EBECF3C6}"/>
    <dgm:cxn modelId="{DF217413-E042-49B5-B5E2-DB40B1CBEA29}" type="presOf" srcId="{3C37F798-3CAB-4E81-978E-32E4963A1727}" destId="{53EF8A16-0328-4CA9-BB5E-328E6EAA659F}" srcOrd="0" destOrd="0" presId="urn:microsoft.com/office/officeart/2005/8/layout/radial6"/>
    <dgm:cxn modelId="{887534D7-0D47-4A42-A2A2-F5797222C69C}" srcId="{3C37F798-3CAB-4E81-978E-32E4963A1727}" destId="{2E34A90C-C87E-4C4C-9FE0-9C777390A640}" srcOrd="3" destOrd="0" parTransId="{14860261-B6C4-4728-81E5-93CAD46DBF21}" sibTransId="{4EE9BB13-94D3-48FA-9C61-77EFED31D0E1}"/>
    <dgm:cxn modelId="{DAE204D2-9845-4EBF-B19C-29BB54B72305}" type="presOf" srcId="{1F565148-2BBA-4D1E-B962-9F99EBECF3C6}" destId="{DE18DADE-456B-4D84-9307-49D5295BF3D2}" srcOrd="0" destOrd="0" presId="urn:microsoft.com/office/officeart/2005/8/layout/radial6"/>
    <dgm:cxn modelId="{953CB2E2-6663-41DB-A2C9-550B29DC4584}" type="presOf" srcId="{E576808B-2F97-46AB-97A7-EC3AEB71FAB1}" destId="{54617F3C-3CCE-49E8-833C-8DE1DE4D41D4}" srcOrd="0" destOrd="0" presId="urn:microsoft.com/office/officeart/2005/8/layout/radial6"/>
    <dgm:cxn modelId="{D9AF32EC-B4EC-487C-B241-2CC4F6AFCA44}" type="presOf" srcId="{251A4947-092A-4D27-9CA9-ECE18A7C9100}" destId="{B847A13D-CF5F-47DF-8AE0-8862BF610716}" srcOrd="0" destOrd="0" presId="urn:microsoft.com/office/officeart/2005/8/layout/radial6"/>
    <dgm:cxn modelId="{6287E061-10D3-4DF9-A618-058738109F42}" type="presOf" srcId="{844ED467-66BC-469A-9A29-8334F1519CE2}" destId="{D4F6A29C-C92B-4D7C-ABA0-DCAE822C7639}" srcOrd="0" destOrd="0" presId="urn:microsoft.com/office/officeart/2005/8/layout/radial6"/>
    <dgm:cxn modelId="{CE2A89DB-CB18-46A2-8C21-1257C6EDCD88}" type="presOf" srcId="{5572BD19-E386-4A52-8F9D-6C5DCD4CE770}" destId="{8A168BE4-07CB-417C-977A-B014CD9D1519}" srcOrd="0" destOrd="0" presId="urn:microsoft.com/office/officeart/2005/8/layout/radial6"/>
    <dgm:cxn modelId="{76AC7D3F-0399-4A53-9101-6DF4A474371F}" type="presOf" srcId="{AE14F495-734B-4D95-8926-CA1FF053A06A}" destId="{41909001-D9DC-4D26-95BB-091CC29CACBF}" srcOrd="0" destOrd="0" presId="urn:microsoft.com/office/officeart/2005/8/layout/radial6"/>
    <dgm:cxn modelId="{8A84D642-6797-44CC-8F24-6B2967E3DA09}" type="presOf" srcId="{4EE9BB13-94D3-48FA-9C61-77EFED31D0E1}" destId="{511A023A-7FDA-4624-AF2E-7523EC137271}" srcOrd="0" destOrd="0" presId="urn:microsoft.com/office/officeart/2005/8/layout/radial6"/>
    <dgm:cxn modelId="{DCA16112-3A0A-45C4-8A14-DF3D2F1B9F55}" type="presOf" srcId="{AFD2E986-E124-40A5-8F46-B0AF6E132A00}" destId="{A8FD4101-D626-4BB9-9E50-BD1A8791DB90}" srcOrd="0" destOrd="0" presId="urn:microsoft.com/office/officeart/2005/8/layout/radial6"/>
    <dgm:cxn modelId="{7C260C1C-A02D-4885-A76B-92A6529FA3F0}" srcId="{3C37F798-3CAB-4E81-978E-32E4963A1727}" destId="{0141F3BF-9BC4-47E1-8CD3-17A94B617D4F}" srcOrd="4" destOrd="0" parTransId="{74188287-99BF-4824-AAA5-14F8B8FD3706}" sibTransId="{251A4947-092A-4D27-9CA9-ECE18A7C9100}"/>
    <dgm:cxn modelId="{13F6AF43-AEFC-4E2C-8373-DB578C5D7DB4}" type="presOf" srcId="{9877A3C9-57B1-4E73-8C6C-595C339F23C7}" destId="{83D27BDA-A182-4BA3-BF60-C21EEBB5CD77}" srcOrd="0" destOrd="0" presId="urn:microsoft.com/office/officeart/2005/8/layout/radial6"/>
    <dgm:cxn modelId="{A98D424C-2A0F-422E-B94B-A8DBE29B5BB7}" type="presOf" srcId="{2E34A90C-C87E-4C4C-9FE0-9C777390A640}" destId="{B637F265-09D9-490A-9DB5-ABF087D15D10}" srcOrd="0" destOrd="0" presId="urn:microsoft.com/office/officeart/2005/8/layout/radial6"/>
    <dgm:cxn modelId="{A772A2FA-05C8-46FE-8707-F016582C2A98}" srcId="{3C37F798-3CAB-4E81-978E-32E4963A1727}" destId="{B0FCF5FE-4069-4AC8-9446-4276621374FF}" srcOrd="5" destOrd="0" parTransId="{8F521306-5C68-4D17-8648-06634643BD44}" sibTransId="{9877A3C9-57B1-4E73-8C6C-595C339F23C7}"/>
    <dgm:cxn modelId="{65204B07-7D75-43BE-A3B3-435EB5559DC8}" type="presOf" srcId="{B0FCF5FE-4069-4AC8-9446-4276621374FF}" destId="{0621711E-4865-4E55-A67E-953D85838039}" srcOrd="0" destOrd="0" presId="urn:microsoft.com/office/officeart/2005/8/layout/radial6"/>
    <dgm:cxn modelId="{F9542813-028D-4B54-A252-98375CA4C442}" type="presParOf" srcId="{8A168BE4-07CB-417C-977A-B014CD9D1519}" destId="{53EF8A16-0328-4CA9-BB5E-328E6EAA659F}" srcOrd="0" destOrd="0" presId="urn:microsoft.com/office/officeart/2005/8/layout/radial6"/>
    <dgm:cxn modelId="{6178AE89-3725-497D-9C8D-A1C763F9BFBD}" type="presParOf" srcId="{8A168BE4-07CB-417C-977A-B014CD9D1519}" destId="{41909001-D9DC-4D26-95BB-091CC29CACBF}" srcOrd="1" destOrd="0" presId="urn:microsoft.com/office/officeart/2005/8/layout/radial6"/>
    <dgm:cxn modelId="{29E59E16-1A21-4228-AA98-E125FD79F8CA}" type="presParOf" srcId="{8A168BE4-07CB-417C-977A-B014CD9D1519}" destId="{6D166370-317E-435F-A484-2098B3FC1F46}" srcOrd="2" destOrd="0" presId="urn:microsoft.com/office/officeart/2005/8/layout/radial6"/>
    <dgm:cxn modelId="{D276D730-AD25-45A0-AA2C-DCBFE6E49A62}" type="presParOf" srcId="{8A168BE4-07CB-417C-977A-B014CD9D1519}" destId="{DE18DADE-456B-4D84-9307-49D5295BF3D2}" srcOrd="3" destOrd="0" presId="urn:microsoft.com/office/officeart/2005/8/layout/radial6"/>
    <dgm:cxn modelId="{DC6D8C67-8546-4A54-B7E8-F79634F3B3E3}" type="presParOf" srcId="{8A168BE4-07CB-417C-977A-B014CD9D1519}" destId="{54617F3C-3CCE-49E8-833C-8DE1DE4D41D4}" srcOrd="4" destOrd="0" presId="urn:microsoft.com/office/officeart/2005/8/layout/radial6"/>
    <dgm:cxn modelId="{0329ACED-4AD1-4C1D-8C56-1D5C2DB17CB2}" type="presParOf" srcId="{8A168BE4-07CB-417C-977A-B014CD9D1519}" destId="{D2368006-6092-4E30-9DDD-CE59A4485AEF}" srcOrd="5" destOrd="0" presId="urn:microsoft.com/office/officeart/2005/8/layout/radial6"/>
    <dgm:cxn modelId="{690741F6-0821-4866-8F2E-F214C87B461D}" type="presParOf" srcId="{8A168BE4-07CB-417C-977A-B014CD9D1519}" destId="{9DD482E0-3090-4866-8778-2C5846A2A925}" srcOrd="6" destOrd="0" presId="urn:microsoft.com/office/officeart/2005/8/layout/radial6"/>
    <dgm:cxn modelId="{175D6310-A628-4E09-9850-723F2AD3E8CD}" type="presParOf" srcId="{8A168BE4-07CB-417C-977A-B014CD9D1519}" destId="{D4F6A29C-C92B-4D7C-ABA0-DCAE822C7639}" srcOrd="7" destOrd="0" presId="urn:microsoft.com/office/officeart/2005/8/layout/radial6"/>
    <dgm:cxn modelId="{2E5C4721-FF8C-4EAD-B7FC-028168C0C290}" type="presParOf" srcId="{8A168BE4-07CB-417C-977A-B014CD9D1519}" destId="{D3B85C8D-1E7B-4134-A1AB-E0AD3E30F218}" srcOrd="8" destOrd="0" presId="urn:microsoft.com/office/officeart/2005/8/layout/radial6"/>
    <dgm:cxn modelId="{2B4256FC-6650-4CAF-9D5C-B475EB4E069B}" type="presParOf" srcId="{8A168BE4-07CB-417C-977A-B014CD9D1519}" destId="{A8FD4101-D626-4BB9-9E50-BD1A8791DB90}" srcOrd="9" destOrd="0" presId="urn:microsoft.com/office/officeart/2005/8/layout/radial6"/>
    <dgm:cxn modelId="{B174B967-B7C9-41BC-8435-F00C885F0032}" type="presParOf" srcId="{8A168BE4-07CB-417C-977A-B014CD9D1519}" destId="{B637F265-09D9-490A-9DB5-ABF087D15D10}" srcOrd="10" destOrd="0" presId="urn:microsoft.com/office/officeart/2005/8/layout/radial6"/>
    <dgm:cxn modelId="{AC181F41-26CC-444D-AD9C-456C91DF068E}" type="presParOf" srcId="{8A168BE4-07CB-417C-977A-B014CD9D1519}" destId="{A4594C40-BAFA-4216-9004-89C5F52DE8DD}" srcOrd="11" destOrd="0" presId="urn:microsoft.com/office/officeart/2005/8/layout/radial6"/>
    <dgm:cxn modelId="{486A307C-D259-4743-90D0-B0BF21E0ACB3}" type="presParOf" srcId="{8A168BE4-07CB-417C-977A-B014CD9D1519}" destId="{511A023A-7FDA-4624-AF2E-7523EC137271}" srcOrd="12" destOrd="0" presId="urn:microsoft.com/office/officeart/2005/8/layout/radial6"/>
    <dgm:cxn modelId="{C29C399E-211F-425E-A2FD-194DC24DC8CE}" type="presParOf" srcId="{8A168BE4-07CB-417C-977A-B014CD9D1519}" destId="{DB99A48D-E7BF-40B2-AB4E-598A6F4A3017}" srcOrd="13" destOrd="0" presId="urn:microsoft.com/office/officeart/2005/8/layout/radial6"/>
    <dgm:cxn modelId="{9464787B-0D42-43DA-8077-72171A123C78}" type="presParOf" srcId="{8A168BE4-07CB-417C-977A-B014CD9D1519}" destId="{D6700215-CBEC-4B22-BB48-F4500326F93C}" srcOrd="14" destOrd="0" presId="urn:microsoft.com/office/officeart/2005/8/layout/radial6"/>
    <dgm:cxn modelId="{51F787CA-87C7-4A99-8E2B-056881F5E8D3}" type="presParOf" srcId="{8A168BE4-07CB-417C-977A-B014CD9D1519}" destId="{B847A13D-CF5F-47DF-8AE0-8862BF610716}" srcOrd="15" destOrd="0" presId="urn:microsoft.com/office/officeart/2005/8/layout/radial6"/>
    <dgm:cxn modelId="{534B77E3-A78A-4C88-887F-D2744C56DEB3}" type="presParOf" srcId="{8A168BE4-07CB-417C-977A-B014CD9D1519}" destId="{0621711E-4865-4E55-A67E-953D85838039}" srcOrd="16" destOrd="0" presId="urn:microsoft.com/office/officeart/2005/8/layout/radial6"/>
    <dgm:cxn modelId="{7EE5A187-16B0-48A5-AB58-FDB75F608A7D}" type="presParOf" srcId="{8A168BE4-07CB-417C-977A-B014CD9D1519}" destId="{C360E973-3F58-469E-B1D3-C77748800202}" srcOrd="17" destOrd="0" presId="urn:microsoft.com/office/officeart/2005/8/layout/radial6"/>
    <dgm:cxn modelId="{3479AFE8-F005-402A-8ECE-AD3AB2E21B28}" type="presParOf" srcId="{8A168BE4-07CB-417C-977A-B014CD9D1519}" destId="{83D27BDA-A182-4BA3-BF60-C21EEBB5CD77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7FEC458-82EC-4353-9779-6880F2325E5B}">
      <dsp:nvSpPr>
        <dsp:cNvPr id="0" name=""/>
        <dsp:cNvSpPr/>
      </dsp:nvSpPr>
      <dsp:spPr>
        <a:xfrm rot="5400000">
          <a:off x="-220919" y="223608"/>
          <a:ext cx="1472797" cy="103095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latin typeface="Arial" pitchFamily="34" charset="0"/>
              <a:cs typeface="Arial" pitchFamily="34" charset="0"/>
            </a:rPr>
            <a:t>1996</a:t>
          </a:r>
          <a:endParaRPr lang="zh-TW" altLang="en-US" sz="2800" kern="1200" dirty="0">
            <a:latin typeface="Arial" pitchFamily="34" charset="0"/>
            <a:cs typeface="Arial" pitchFamily="34" charset="0"/>
          </a:endParaRPr>
        </a:p>
      </dsp:txBody>
      <dsp:txXfrm rot="5400000">
        <a:off x="-220919" y="223608"/>
        <a:ext cx="1472797" cy="1030958"/>
      </dsp:txXfrm>
    </dsp:sp>
    <dsp:sp modelId="{8BF6CC67-BF95-4109-BE90-9B5D40BDC446}">
      <dsp:nvSpPr>
        <dsp:cNvPr id="0" name=""/>
        <dsp:cNvSpPr/>
      </dsp:nvSpPr>
      <dsp:spPr>
        <a:xfrm rot="5400000">
          <a:off x="4151619" y="-3117972"/>
          <a:ext cx="957318" cy="719864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73050" lvl="1" indent="-27305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1</a:t>
          </a:r>
          <a:r>
            <a:rPr lang="en-US" altLang="zh-TW" sz="2400" kern="1200" baseline="30000" dirty="0" smtClean="0">
              <a:latin typeface="Arial" pitchFamily="34" charset="0"/>
              <a:cs typeface="Arial" pitchFamily="34" charset="0"/>
            </a:rPr>
            <a:t>st</a:t>
          </a: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 report of </a:t>
          </a:r>
          <a:r>
            <a:rPr lang="en-US" altLang="zh-TW" sz="2400" i="1" kern="1200" dirty="0" smtClean="0">
              <a:latin typeface="Arial" pitchFamily="34" charset="0"/>
              <a:cs typeface="Arial" pitchFamily="34" charset="0"/>
            </a:rPr>
            <a:t>S. </a:t>
          </a:r>
          <a:r>
            <a:rPr lang="en-US" altLang="zh-TW" sz="2400" i="1" kern="1200" dirty="0" err="1" smtClean="0">
              <a:latin typeface="Arial" pitchFamily="34" charset="0"/>
              <a:cs typeface="Arial" pitchFamily="34" charset="0"/>
            </a:rPr>
            <a:t>aureus</a:t>
          </a: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 with reduced susceptibility to </a:t>
          </a:r>
          <a:r>
            <a:rPr lang="en-US" altLang="zh-TW" sz="2400" kern="1200" dirty="0" err="1" smtClean="0">
              <a:latin typeface="Arial" pitchFamily="34" charset="0"/>
              <a:cs typeface="Arial" pitchFamily="34" charset="0"/>
            </a:rPr>
            <a:t>vancomycin</a:t>
          </a: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 (VISA) from Japan</a:t>
          </a:r>
          <a:endParaRPr lang="zh-TW" altLang="en-US" sz="2400" kern="1200" dirty="0">
            <a:latin typeface="Arial" pitchFamily="34" charset="0"/>
            <a:cs typeface="Arial" pitchFamily="34" charset="0"/>
          </a:endParaRPr>
        </a:p>
      </dsp:txBody>
      <dsp:txXfrm rot="5400000">
        <a:off x="4151619" y="-3117972"/>
        <a:ext cx="957318" cy="7198641"/>
      </dsp:txXfrm>
    </dsp:sp>
    <dsp:sp modelId="{5DE042A8-1F9C-4733-8D87-FC83B0F74D82}">
      <dsp:nvSpPr>
        <dsp:cNvPr id="0" name=""/>
        <dsp:cNvSpPr/>
      </dsp:nvSpPr>
      <dsp:spPr>
        <a:xfrm rot="5400000">
          <a:off x="-220919" y="1500757"/>
          <a:ext cx="1472797" cy="1030958"/>
        </a:xfrm>
        <a:prstGeom prst="chevron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latin typeface="Arial" pitchFamily="34" charset="0"/>
              <a:cs typeface="Arial" pitchFamily="34" charset="0"/>
            </a:rPr>
            <a:t>1997</a:t>
          </a:r>
        </a:p>
      </dsp:txBody>
      <dsp:txXfrm rot="5400000">
        <a:off x="-220919" y="1500757"/>
        <a:ext cx="1472797" cy="1030958"/>
      </dsp:txXfrm>
    </dsp:sp>
    <dsp:sp modelId="{12948A58-516F-4925-B470-67CD1A649FD7}">
      <dsp:nvSpPr>
        <dsp:cNvPr id="0" name=""/>
        <dsp:cNvSpPr/>
      </dsp:nvSpPr>
      <dsp:spPr>
        <a:xfrm rot="5400000">
          <a:off x="4151619" y="-1840823"/>
          <a:ext cx="957318" cy="719864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73050" lvl="1" indent="-27305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1</a:t>
          </a:r>
          <a:r>
            <a:rPr lang="en-US" altLang="zh-TW" sz="2400" kern="1200" baseline="30000" dirty="0" smtClean="0">
              <a:latin typeface="Arial" pitchFamily="34" charset="0"/>
              <a:cs typeface="Arial" pitchFamily="34" charset="0"/>
            </a:rPr>
            <a:t>st</a:t>
          </a: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 report of hetero-VISA (</a:t>
          </a:r>
          <a:r>
            <a:rPr lang="en-US" altLang="zh-TW" sz="2400" kern="1200" dirty="0" err="1" smtClean="0">
              <a:latin typeface="Arial" pitchFamily="34" charset="0"/>
              <a:cs typeface="Arial" pitchFamily="34" charset="0"/>
            </a:rPr>
            <a:t>hVISA</a:t>
          </a: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) from Japan</a:t>
          </a:r>
        </a:p>
      </dsp:txBody>
      <dsp:txXfrm rot="5400000">
        <a:off x="4151619" y="-1840823"/>
        <a:ext cx="957318" cy="7198641"/>
      </dsp:txXfrm>
    </dsp:sp>
    <dsp:sp modelId="{12481DE7-04F9-4D4E-994F-B2E9AA0F6B13}">
      <dsp:nvSpPr>
        <dsp:cNvPr id="0" name=""/>
        <dsp:cNvSpPr/>
      </dsp:nvSpPr>
      <dsp:spPr>
        <a:xfrm rot="5400000">
          <a:off x="-220919" y="2777906"/>
          <a:ext cx="1472797" cy="1030958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latin typeface="Arial" pitchFamily="34" charset="0"/>
              <a:cs typeface="Arial" pitchFamily="34" charset="0"/>
            </a:rPr>
            <a:t>2002</a:t>
          </a:r>
        </a:p>
      </dsp:txBody>
      <dsp:txXfrm rot="5400000">
        <a:off x="-220919" y="2777906"/>
        <a:ext cx="1472797" cy="1030958"/>
      </dsp:txXfrm>
    </dsp:sp>
    <dsp:sp modelId="{5E185F34-F6FC-4070-9E9B-4F337757B623}">
      <dsp:nvSpPr>
        <dsp:cNvPr id="0" name=""/>
        <dsp:cNvSpPr/>
      </dsp:nvSpPr>
      <dsp:spPr>
        <a:xfrm rot="5400000">
          <a:off x="4151619" y="-563674"/>
          <a:ext cx="957318" cy="719864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73050" lvl="1" indent="-27305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1</a:t>
          </a:r>
          <a:r>
            <a:rPr lang="en-US" altLang="zh-TW" sz="2400" kern="1200" baseline="30000" dirty="0" smtClean="0">
              <a:latin typeface="Arial" pitchFamily="34" charset="0"/>
              <a:cs typeface="Arial" pitchFamily="34" charset="0"/>
            </a:rPr>
            <a:t>st</a:t>
          </a:r>
          <a:r>
            <a:rPr lang="en-US" altLang="zh-TW" sz="2400" kern="1200" dirty="0" smtClean="0">
              <a:latin typeface="Arial" pitchFamily="34" charset="0"/>
              <a:cs typeface="Arial" pitchFamily="34" charset="0"/>
            </a:rPr>
            <a:t> report of VRSA from US have 13 cases until 2012</a:t>
          </a:r>
        </a:p>
      </dsp:txBody>
      <dsp:txXfrm rot="5400000">
        <a:off x="4151619" y="-563674"/>
        <a:ext cx="957318" cy="719864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9BC4CE-724A-42E5-BC79-0E1F805F9B3C}">
      <dsp:nvSpPr>
        <dsp:cNvPr id="0" name=""/>
        <dsp:cNvSpPr/>
      </dsp:nvSpPr>
      <dsp:spPr>
        <a:xfrm>
          <a:off x="124578" y="172"/>
          <a:ext cx="1743333" cy="65296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>
              <a:latin typeface="Arial" pitchFamily="34" charset="0"/>
              <a:cs typeface="Arial" pitchFamily="34" charset="0"/>
            </a:rPr>
            <a:t>CRE</a:t>
          </a:r>
          <a:endParaRPr lang="zh-TW" altLang="en-US" sz="3200" kern="1200" dirty="0">
            <a:latin typeface="Arial" pitchFamily="34" charset="0"/>
            <a:cs typeface="Arial" pitchFamily="34" charset="0"/>
          </a:endParaRPr>
        </a:p>
      </dsp:txBody>
      <dsp:txXfrm>
        <a:off x="124578" y="172"/>
        <a:ext cx="1743333" cy="652962"/>
      </dsp:txXfrm>
    </dsp:sp>
    <dsp:sp modelId="{783D67F8-0BAB-4707-A831-7C3918C7A7AD}">
      <dsp:nvSpPr>
        <dsp:cNvPr id="0" name=""/>
        <dsp:cNvSpPr/>
      </dsp:nvSpPr>
      <dsp:spPr>
        <a:xfrm>
          <a:off x="298912" y="653135"/>
          <a:ext cx="193765" cy="7747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4710"/>
              </a:lnTo>
              <a:lnTo>
                <a:pt x="193765" y="77471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3188A-ED90-4886-B580-2B4600885274}">
      <dsp:nvSpPr>
        <dsp:cNvPr id="0" name=""/>
        <dsp:cNvSpPr/>
      </dsp:nvSpPr>
      <dsp:spPr>
        <a:xfrm>
          <a:off x="492678" y="911571"/>
          <a:ext cx="2171622" cy="10325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latin typeface="Arial" pitchFamily="34" charset="0"/>
              <a:cs typeface="Arial" pitchFamily="34" charset="0"/>
            </a:rPr>
            <a:t>KPC (</a:t>
          </a:r>
          <a:r>
            <a:rPr lang="en-US" altLang="zh-TW" sz="2000" i="1" kern="1200" dirty="0" err="1" smtClean="0">
              <a:latin typeface="Arial" pitchFamily="34" charset="0"/>
              <a:cs typeface="Arial" pitchFamily="34" charset="0"/>
            </a:rPr>
            <a:t>Klebsiella</a:t>
          </a:r>
          <a:r>
            <a:rPr lang="en-US" altLang="zh-TW" sz="2000" i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altLang="zh-TW" sz="2000" i="1" kern="1200" dirty="0" err="1" smtClean="0">
              <a:latin typeface="Arial" pitchFamily="34" charset="0"/>
              <a:cs typeface="Arial" pitchFamily="34" charset="0"/>
            </a:rPr>
            <a:t>pneumoniae</a:t>
          </a:r>
          <a:r>
            <a:rPr lang="en-US" altLang="zh-TW" sz="20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altLang="zh-TW" sz="2000" kern="1200" dirty="0" err="1" smtClean="0">
              <a:latin typeface="Arial" pitchFamily="34" charset="0"/>
              <a:cs typeface="Arial" pitchFamily="34" charset="0"/>
            </a:rPr>
            <a:t>carbapenemase</a:t>
          </a:r>
          <a:r>
            <a:rPr lang="en-US" altLang="zh-TW" sz="2000" kern="1200" dirty="0" smtClean="0">
              <a:latin typeface="Arial" pitchFamily="34" charset="0"/>
              <a:cs typeface="Arial" pitchFamily="34" charset="0"/>
            </a:rPr>
            <a:t>) </a:t>
          </a:r>
          <a:endParaRPr lang="zh-TW" altLang="en-US" sz="2000" kern="1200" dirty="0">
            <a:latin typeface="Arial" pitchFamily="34" charset="0"/>
            <a:cs typeface="Arial" pitchFamily="34" charset="0"/>
          </a:endParaRPr>
        </a:p>
      </dsp:txBody>
      <dsp:txXfrm>
        <a:off x="492678" y="911571"/>
        <a:ext cx="2171622" cy="1032548"/>
      </dsp:txXfrm>
    </dsp:sp>
    <dsp:sp modelId="{98208D70-506A-4336-AE5D-065DBDB347B4}">
      <dsp:nvSpPr>
        <dsp:cNvPr id="0" name=""/>
        <dsp:cNvSpPr/>
      </dsp:nvSpPr>
      <dsp:spPr>
        <a:xfrm>
          <a:off x="298912" y="653135"/>
          <a:ext cx="214185" cy="20842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4219"/>
              </a:lnTo>
              <a:lnTo>
                <a:pt x="214185" y="2084219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1BBBC6-4CC8-4EB5-85B3-8A55C652865A}">
      <dsp:nvSpPr>
        <dsp:cNvPr id="0" name=""/>
        <dsp:cNvSpPr/>
      </dsp:nvSpPr>
      <dsp:spPr>
        <a:xfrm>
          <a:off x="513097" y="2221080"/>
          <a:ext cx="2171622" cy="10325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latin typeface="Arial" pitchFamily="34" charset="0"/>
              <a:cs typeface="Arial" pitchFamily="34" charset="0"/>
            </a:rPr>
            <a:t>NDM (New Delhi </a:t>
          </a:r>
          <a:r>
            <a:rPr lang="en-US" altLang="zh-TW" sz="2000" kern="1200" dirty="0" err="1" smtClean="0">
              <a:latin typeface="Arial" pitchFamily="34" charset="0"/>
              <a:cs typeface="Arial" pitchFamily="34" charset="0"/>
            </a:rPr>
            <a:t>Metallo</a:t>
          </a:r>
          <a:r>
            <a:rPr lang="en-US" altLang="zh-TW" sz="2000" kern="1200" dirty="0" smtClean="0">
              <a:latin typeface="Arial" pitchFamily="34" charset="0"/>
              <a:cs typeface="Arial" pitchFamily="34" charset="0"/>
            </a:rPr>
            <a:t>-</a:t>
          </a:r>
          <a:r>
            <a:rPr lang="el-GR" altLang="zh-TW" sz="2000" kern="1200" dirty="0" smtClean="0">
              <a:latin typeface="Arial" pitchFamily="34" charset="0"/>
              <a:cs typeface="Arial" pitchFamily="34" charset="0"/>
            </a:rPr>
            <a:t>β-</a:t>
          </a:r>
          <a:r>
            <a:rPr lang="en-US" altLang="zh-TW" sz="2000" kern="1200" dirty="0" err="1" smtClean="0">
              <a:latin typeface="Arial" pitchFamily="34" charset="0"/>
              <a:cs typeface="Arial" pitchFamily="34" charset="0"/>
            </a:rPr>
            <a:t>lactamase</a:t>
          </a:r>
          <a:r>
            <a:rPr lang="en-US" altLang="zh-TW" sz="2000" kern="1200" dirty="0" smtClean="0">
              <a:latin typeface="Arial" pitchFamily="34" charset="0"/>
              <a:cs typeface="Arial" pitchFamily="34" charset="0"/>
            </a:rPr>
            <a:t>).</a:t>
          </a:r>
          <a:endParaRPr lang="zh-TW" altLang="en-US" sz="2000" kern="1200" dirty="0">
            <a:latin typeface="Arial" pitchFamily="34" charset="0"/>
            <a:cs typeface="Arial" pitchFamily="34" charset="0"/>
          </a:endParaRPr>
        </a:p>
      </dsp:txBody>
      <dsp:txXfrm>
        <a:off x="513097" y="2221080"/>
        <a:ext cx="2171622" cy="1032548"/>
      </dsp:txXfrm>
    </dsp:sp>
    <dsp:sp modelId="{54D9C3B4-9965-4266-A52B-4DF900A213D2}">
      <dsp:nvSpPr>
        <dsp:cNvPr id="0" name=""/>
        <dsp:cNvSpPr/>
      </dsp:nvSpPr>
      <dsp:spPr>
        <a:xfrm>
          <a:off x="298912" y="653135"/>
          <a:ext cx="193765" cy="33560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56081"/>
              </a:lnTo>
              <a:lnTo>
                <a:pt x="193765" y="3356081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2335A3-9FC5-4068-BF26-E06192B3178F}">
      <dsp:nvSpPr>
        <dsp:cNvPr id="0" name=""/>
        <dsp:cNvSpPr/>
      </dsp:nvSpPr>
      <dsp:spPr>
        <a:xfrm>
          <a:off x="492678" y="3492942"/>
          <a:ext cx="2171622" cy="10325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latin typeface="Arial" pitchFamily="34" charset="0"/>
              <a:cs typeface="Arial" pitchFamily="34" charset="0"/>
            </a:rPr>
            <a:t>VIM, IMP, and OXA-48</a:t>
          </a:r>
          <a:endParaRPr lang="zh-TW" altLang="en-US" sz="2000" kern="1200" dirty="0">
            <a:latin typeface="Arial" pitchFamily="34" charset="0"/>
            <a:cs typeface="Arial" pitchFamily="34" charset="0"/>
          </a:endParaRPr>
        </a:p>
      </dsp:txBody>
      <dsp:txXfrm>
        <a:off x="492678" y="3492942"/>
        <a:ext cx="2171622" cy="103254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D27BDA-A182-4BA3-BF60-C21EEBB5CD77}">
      <dsp:nvSpPr>
        <dsp:cNvPr id="0" name=""/>
        <dsp:cNvSpPr/>
      </dsp:nvSpPr>
      <dsp:spPr>
        <a:xfrm>
          <a:off x="2362765" y="510947"/>
          <a:ext cx="3504068" cy="3504068"/>
        </a:xfrm>
        <a:prstGeom prst="blockArc">
          <a:avLst>
            <a:gd name="adj1" fmla="val 12600000"/>
            <a:gd name="adj2" fmla="val 16200000"/>
            <a:gd name="adj3" fmla="val 452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47A13D-CF5F-47DF-8AE0-8862BF610716}">
      <dsp:nvSpPr>
        <dsp:cNvPr id="0" name=""/>
        <dsp:cNvSpPr/>
      </dsp:nvSpPr>
      <dsp:spPr>
        <a:xfrm>
          <a:off x="2362765" y="510947"/>
          <a:ext cx="3504068" cy="3504068"/>
        </a:xfrm>
        <a:prstGeom prst="blockArc">
          <a:avLst>
            <a:gd name="adj1" fmla="val 9000000"/>
            <a:gd name="adj2" fmla="val 12600000"/>
            <a:gd name="adj3" fmla="val 452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1A023A-7FDA-4624-AF2E-7523EC137271}">
      <dsp:nvSpPr>
        <dsp:cNvPr id="0" name=""/>
        <dsp:cNvSpPr/>
      </dsp:nvSpPr>
      <dsp:spPr>
        <a:xfrm>
          <a:off x="2362765" y="510947"/>
          <a:ext cx="3504068" cy="3504068"/>
        </a:xfrm>
        <a:prstGeom prst="blockArc">
          <a:avLst>
            <a:gd name="adj1" fmla="val 5400000"/>
            <a:gd name="adj2" fmla="val 9000000"/>
            <a:gd name="adj3" fmla="val 452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FD4101-D626-4BB9-9E50-BD1A8791DB90}">
      <dsp:nvSpPr>
        <dsp:cNvPr id="0" name=""/>
        <dsp:cNvSpPr/>
      </dsp:nvSpPr>
      <dsp:spPr>
        <a:xfrm>
          <a:off x="2362765" y="510947"/>
          <a:ext cx="3504068" cy="3504068"/>
        </a:xfrm>
        <a:prstGeom prst="blockArc">
          <a:avLst>
            <a:gd name="adj1" fmla="val 1800000"/>
            <a:gd name="adj2" fmla="val 5400000"/>
            <a:gd name="adj3" fmla="val 452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D482E0-3090-4866-8778-2C5846A2A925}">
      <dsp:nvSpPr>
        <dsp:cNvPr id="0" name=""/>
        <dsp:cNvSpPr/>
      </dsp:nvSpPr>
      <dsp:spPr>
        <a:xfrm>
          <a:off x="2362765" y="510947"/>
          <a:ext cx="3504068" cy="3504068"/>
        </a:xfrm>
        <a:prstGeom prst="blockArc">
          <a:avLst>
            <a:gd name="adj1" fmla="val 19800000"/>
            <a:gd name="adj2" fmla="val 1800000"/>
            <a:gd name="adj3" fmla="val 452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18DADE-456B-4D84-9307-49D5295BF3D2}">
      <dsp:nvSpPr>
        <dsp:cNvPr id="0" name=""/>
        <dsp:cNvSpPr/>
      </dsp:nvSpPr>
      <dsp:spPr>
        <a:xfrm>
          <a:off x="2362765" y="510947"/>
          <a:ext cx="3504068" cy="3504068"/>
        </a:xfrm>
        <a:prstGeom prst="blockArc">
          <a:avLst>
            <a:gd name="adj1" fmla="val 16200000"/>
            <a:gd name="adj2" fmla="val 19800000"/>
            <a:gd name="adj3" fmla="val 452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EF8A16-0328-4CA9-BB5E-328E6EAA659F}">
      <dsp:nvSpPr>
        <dsp:cNvPr id="0" name=""/>
        <dsp:cNvSpPr/>
      </dsp:nvSpPr>
      <dsp:spPr>
        <a:xfrm>
          <a:off x="3329210" y="1477392"/>
          <a:ext cx="1571178" cy="15711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Antimicrobial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Stewardship</a:t>
          </a:r>
          <a:endParaRPr lang="zh-TW" altLang="en-US" sz="1200" kern="1200" dirty="0"/>
        </a:p>
      </dsp:txBody>
      <dsp:txXfrm>
        <a:off x="3329210" y="1477392"/>
        <a:ext cx="1571178" cy="1571178"/>
      </dsp:txXfrm>
    </dsp:sp>
    <dsp:sp modelId="{41909001-D9DC-4D26-95BB-091CC29CACBF}">
      <dsp:nvSpPr>
        <dsp:cNvPr id="0" name=""/>
        <dsp:cNvSpPr/>
      </dsp:nvSpPr>
      <dsp:spPr>
        <a:xfrm>
          <a:off x="3428146" y="-136112"/>
          <a:ext cx="1373307" cy="13733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Develop New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Drugs and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Vaccines</a:t>
          </a:r>
          <a:endParaRPr lang="zh-TW" altLang="en-US" sz="1200" kern="1200" dirty="0"/>
        </a:p>
      </dsp:txBody>
      <dsp:txXfrm>
        <a:off x="3428146" y="-136112"/>
        <a:ext cx="1373307" cy="1373307"/>
      </dsp:txXfrm>
    </dsp:sp>
    <dsp:sp modelId="{54617F3C-3CCE-49E8-833C-8DE1DE4D41D4}">
      <dsp:nvSpPr>
        <dsp:cNvPr id="0" name=""/>
        <dsp:cNvSpPr/>
      </dsp:nvSpPr>
      <dsp:spPr>
        <a:xfrm>
          <a:off x="4911163" y="720107"/>
          <a:ext cx="1373307" cy="13733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Infection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Prevention</a:t>
          </a:r>
          <a:endParaRPr lang="zh-TW" altLang="en-US" sz="1200" kern="1200" dirty="0"/>
        </a:p>
      </dsp:txBody>
      <dsp:txXfrm>
        <a:off x="4911163" y="720107"/>
        <a:ext cx="1373307" cy="1373307"/>
      </dsp:txXfrm>
    </dsp:sp>
    <dsp:sp modelId="{D4F6A29C-C92B-4D7C-ABA0-DCAE822C7639}">
      <dsp:nvSpPr>
        <dsp:cNvPr id="0" name=""/>
        <dsp:cNvSpPr/>
      </dsp:nvSpPr>
      <dsp:spPr>
        <a:xfrm>
          <a:off x="4911163" y="2432548"/>
          <a:ext cx="1373307" cy="13733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Improved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Diagnostics</a:t>
          </a:r>
          <a:endParaRPr lang="zh-TW" altLang="en-US" sz="1200" kern="1200" dirty="0"/>
        </a:p>
      </dsp:txBody>
      <dsp:txXfrm>
        <a:off x="4911163" y="2432548"/>
        <a:ext cx="1373307" cy="1373307"/>
      </dsp:txXfrm>
    </dsp:sp>
    <dsp:sp modelId="{B637F265-09D9-490A-9DB5-ABF087D15D10}">
      <dsp:nvSpPr>
        <dsp:cNvPr id="0" name=""/>
        <dsp:cNvSpPr/>
      </dsp:nvSpPr>
      <dsp:spPr>
        <a:xfrm>
          <a:off x="3428146" y="3288768"/>
          <a:ext cx="1373307" cy="13733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Education</a:t>
          </a:r>
          <a:endParaRPr lang="zh-TW" altLang="en-US" sz="1200" kern="1200" dirty="0"/>
        </a:p>
      </dsp:txBody>
      <dsp:txXfrm>
        <a:off x="3428146" y="3288768"/>
        <a:ext cx="1373307" cy="1373307"/>
      </dsp:txXfrm>
    </dsp:sp>
    <dsp:sp modelId="{DB99A48D-E7BF-40B2-AB4E-598A6F4A3017}">
      <dsp:nvSpPr>
        <dsp:cNvPr id="0" name=""/>
        <dsp:cNvSpPr/>
      </dsp:nvSpPr>
      <dsp:spPr>
        <a:xfrm>
          <a:off x="1945129" y="2432548"/>
          <a:ext cx="1373307" cy="13733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Research &amp;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Pubic Policy</a:t>
          </a:r>
          <a:endParaRPr lang="zh-TW" altLang="en-US" sz="1200" kern="1200" dirty="0"/>
        </a:p>
      </dsp:txBody>
      <dsp:txXfrm>
        <a:off x="1945129" y="2432548"/>
        <a:ext cx="1373307" cy="1373307"/>
      </dsp:txXfrm>
    </dsp:sp>
    <dsp:sp modelId="{0621711E-4865-4E55-A67E-953D85838039}">
      <dsp:nvSpPr>
        <dsp:cNvPr id="0" name=""/>
        <dsp:cNvSpPr/>
      </dsp:nvSpPr>
      <dsp:spPr>
        <a:xfrm>
          <a:off x="1945129" y="720107"/>
          <a:ext cx="1373307" cy="13733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Reduce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Resistance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Reservoirs</a:t>
          </a:r>
          <a:endParaRPr lang="zh-TW" altLang="en-US" sz="1200" kern="1200" dirty="0"/>
        </a:p>
      </dsp:txBody>
      <dsp:txXfrm>
        <a:off x="1945129" y="720107"/>
        <a:ext cx="1373307" cy="13733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fld id="{3D686FFB-E6C5-4AF3-A770-D8E2958115F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8674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28675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2A5579-3A22-429B-9091-7CF17E8FD609}" type="slidenum">
              <a:rPr lang="en-US" altLang="zh-TW" smtClean="0">
                <a:ea typeface="新細明體" charset="-120"/>
              </a:rPr>
              <a:pPr/>
              <a:t>16</a:t>
            </a:fld>
            <a:endParaRPr lang="en-US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28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301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43011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BEC77D-562A-4DA6-9A19-9FC43694F1B3}" type="slidenum">
              <a:rPr lang="en-US" altLang="zh-TW" smtClean="0">
                <a:ea typeface="新細明體" charset="-120"/>
              </a:rPr>
              <a:pPr/>
              <a:t>29</a:t>
            </a:fld>
            <a:endParaRPr lang="en-US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9154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49155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C7B9E7-AC63-4100-AF43-07EDB0B25E21}" type="slidenum">
              <a:rPr lang="en-US" altLang="zh-TW" smtClean="0">
                <a:ea typeface="新細明體" charset="-120"/>
              </a:rPr>
              <a:pPr/>
              <a:t>34</a:t>
            </a:fld>
            <a:endParaRPr lang="en-US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CC504F-0FEC-430A-B07E-E64E57D64E01}" type="slidenum">
              <a:rPr lang="en-US" altLang="zh-TW" smtClean="0">
                <a:ea typeface="新細明體" charset="-120"/>
              </a:rPr>
              <a:pPr/>
              <a:t>37</a:t>
            </a:fld>
            <a:endParaRPr lang="en-US" altLang="zh-TW" smtClean="0">
              <a:ea typeface="新細明體" charset="-120"/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39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7346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57347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6B7793-0A1E-4DF3-994E-60A49987923D}" type="slidenum">
              <a:rPr lang="en-US" altLang="zh-TW" smtClean="0">
                <a:ea typeface="新細明體" charset="-120"/>
              </a:rPr>
              <a:pPr/>
              <a:t>40</a:t>
            </a:fld>
            <a:endParaRPr lang="en-US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49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68611" name="投影片編號版面配置區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08FAEE0-477E-43BD-92AD-7BA95E15E40E}" type="slidenum">
              <a:rPr lang="en-US" altLang="zh-TW" sz="1200">
                <a:latin typeface="Times New Roman" pitchFamily="18" charset="0"/>
              </a:rPr>
              <a:pPr algn="r"/>
              <a:t>50</a:t>
            </a:fld>
            <a:endParaRPr lang="en-US" altLang="zh-TW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0658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70659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94F112-91BB-4F86-9156-7A432270C412}" type="slidenum">
              <a:rPr lang="en-US" altLang="zh-TW" smtClean="0">
                <a:ea typeface="新細明體" charset="-120"/>
              </a:rPr>
              <a:pPr/>
              <a:t>51</a:t>
            </a:fld>
            <a:endParaRPr lang="en-US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73731" name="投影片編號版面配置區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D8EA344-0AEE-4CAF-A2C3-09FA0283C0BB}" type="slidenum">
              <a:rPr lang="en-US" altLang="zh-TW" sz="1200">
                <a:latin typeface="Times New Roman" pitchFamily="18" charset="0"/>
              </a:rPr>
              <a:pPr algn="r"/>
              <a:t>53</a:t>
            </a:fld>
            <a:endParaRPr lang="en-US" altLang="zh-TW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686FFB-E6C5-4AF3-A770-D8E2958115F6}" type="slidenum">
              <a:rPr lang="en-US" altLang="zh-TW" smtClean="0"/>
              <a:pPr>
                <a:defRPr/>
              </a:pPr>
              <a:t>59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7493EE4C-4669-4B06-B042-68B0CF73AEDB}" type="datetime1">
              <a:rPr lang="zh-TW" altLang="en-US"/>
              <a:pPr>
                <a:defRPr/>
              </a:pPr>
              <a:t>2014/7/10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B9FC13BF-8C08-427A-804E-7D7332F4E87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FD4923AD-C223-4770-BC46-27155A4B624C}" type="datetime1">
              <a:rPr lang="zh-TW" altLang="en-US"/>
              <a:pPr>
                <a:defRPr/>
              </a:pPr>
              <a:t>2014/7/10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47B5894C-FB27-4F3B-AC58-8FB15A3650F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sz="24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sz="24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B6A0188C-48CE-4F7D-AD5C-E7F7D392174E}" type="datetime1">
              <a:rPr lang="zh-TW" altLang="en-US"/>
              <a:pPr>
                <a:defRPr/>
              </a:pPr>
              <a:t>2014/7/10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6DF7887F-97BC-4FBC-8761-301AD7DB22F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46F55992-CDBE-41D3-B6FE-9BEB64A7142A}" type="datetime1">
              <a:rPr lang="zh-TW" altLang="en-US"/>
              <a:pPr>
                <a:defRPr/>
              </a:pPr>
              <a:t>2014/7/10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B3B5CFA9-146F-491C-B30E-991F82A0825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940966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FF213C24-7CD4-4167-A76E-EABECE589B94}" type="datetime1">
              <a:rPr lang="zh-TW" altLang="en-US"/>
              <a:pPr>
                <a:defRPr/>
              </a:pPr>
              <a:t>2014/7/10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0BB33245-A326-4973-97EB-9F271AC6E27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75705ADA-D330-48CF-BA46-8C8D564108D4}" type="datetime1">
              <a:rPr lang="zh-TW" altLang="en-US"/>
              <a:pPr>
                <a:defRPr/>
              </a:pPr>
              <a:t>2014/7/10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220BB1F7-4117-46C4-A5E0-BE1E5589B72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4017C5B2-58C1-4087-B52D-FF6FF6496A5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E7497FC8-5709-4E68-ABE5-7CA5ABB824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A45B630E-1428-4418-B012-C341CF76283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>
            <a:picLocks noChangeAspect="1" noChangeArrowheads="1"/>
          </p:cNvPicPr>
          <p:nvPr userDrawn="1"/>
        </p:nvPicPr>
        <p:blipFill>
          <a:blip r:embed="rId12" cstate="print"/>
          <a:srcRect t="23492" b="23131"/>
          <a:stretch>
            <a:fillRect/>
          </a:stretch>
        </p:blipFill>
        <p:spPr bwMode="auto">
          <a:xfrm>
            <a:off x="7988300" y="9525"/>
            <a:ext cx="1146175" cy="6111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549275"/>
            <a:ext cx="8229600" cy="8683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8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A8FDB4EB-9305-43EB-B0E6-64A2F58069F4}" type="datetime1">
              <a:rPr lang="zh-TW" altLang="en-US"/>
              <a:pPr>
                <a:defRPr/>
              </a:pPr>
              <a:t>2014/7/10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3032125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10400" y="59499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u="sng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fld id="{8AA36399-D8BD-4220-A897-F40D622C2B2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4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image" Target="../media/image4.pn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image" Target="../media/image4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tags" Target="../tags/tag27.xml"/><Relationship Id="rId7" Type="http://schemas.openxmlformats.org/officeDocument/2006/relationships/notesSlide" Target="../notesSlides/notesSlide15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4.png"/><Relationship Id="rId5" Type="http://schemas.openxmlformats.org/officeDocument/2006/relationships/tags" Target="../tags/tag29.xml"/><Relationship Id="rId10" Type="http://schemas.openxmlformats.org/officeDocument/2006/relationships/image" Target="../media/image9.jpeg"/><Relationship Id="rId4" Type="http://schemas.openxmlformats.org/officeDocument/2006/relationships/tags" Target="../tags/tag28.xml"/><Relationship Id="rId9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7" Type="http://schemas.openxmlformats.org/officeDocument/2006/relationships/image" Target="../media/image4.pn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7" Type="http://schemas.openxmlformats.org/officeDocument/2006/relationships/image" Target="../media/image4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tags" Target="../tags/tag38.xml"/><Relationship Id="rId7" Type="http://schemas.openxmlformats.org/officeDocument/2006/relationships/diagramLayout" Target="../diagrams/layout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diagramData" Target="../diagrams/data1.xml"/><Relationship Id="rId11" Type="http://schemas.openxmlformats.org/officeDocument/2006/relationships/image" Target="../media/image4.png"/><Relationship Id="rId5" Type="http://schemas.openxmlformats.org/officeDocument/2006/relationships/notesSlide" Target="../notesSlides/notesSlide18.xml"/><Relationship Id="rId10" Type="http://schemas.microsoft.com/office/2007/relationships/diagramDrawing" Target="../diagrams/drawing1.xml"/><Relationship Id="rId4" Type="http://schemas.openxmlformats.org/officeDocument/2006/relationships/slideLayout" Target="../slideLayouts/slideLayout2.xml"/><Relationship Id="rId9" Type="http://schemas.openxmlformats.org/officeDocument/2006/relationships/diagramColors" Target="../diagrams/colors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45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4.png"/><Relationship Id="rId5" Type="http://schemas.openxmlformats.org/officeDocument/2006/relationships/tags" Target="../tags/tag47.xml"/><Relationship Id="rId10" Type="http://schemas.openxmlformats.org/officeDocument/2006/relationships/image" Target="../media/image14.jpeg"/><Relationship Id="rId4" Type="http://schemas.openxmlformats.org/officeDocument/2006/relationships/tags" Target="../tags/tag46.xml"/><Relationship Id="rId9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51.xml"/><Relationship Id="rId7" Type="http://schemas.openxmlformats.org/officeDocument/2006/relationships/image" Target="../media/image15.jpeg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hyperlink" Target="http://www.google.com.tw/url?sa=i&amp;rct=j&amp;q=&amp;esrc=s&amp;frm=1&amp;source=images&amp;cd=&amp;cad=rja&amp;docid=aK_PvZOMXuFrfM&amp;tbnid=NdeO7AG3xqx9IM:&amp;ved=0CAUQjRw&amp;url=http://ftp.cdc.gov/pub/infectious_diseases/artesting/images_photos/ecoc/&amp;ei=krZaUrvdN4LHkgWjwYCIBw&amp;psig=AFQjCNEe0a-Ew9h1BT0AzVCL9igyN9B_oA&amp;ust=1381763022889671" TargetMode="External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tags" Target="../tags/tag58.xml"/><Relationship Id="rId7" Type="http://schemas.openxmlformats.org/officeDocument/2006/relationships/image" Target="../media/image16.jpeg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notesSlide" Target="../notesSlides/notesSlide2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9.xml"/><Relationship Id="rId9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tags" Target="../tags/tag62.xml"/><Relationship Id="rId7" Type="http://schemas.openxmlformats.org/officeDocument/2006/relationships/image" Target="../media/image18.png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notesSlide" Target="../notesSlides/notesSlide2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3.xml"/><Relationship Id="rId9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9.xml"/><Relationship Id="rId13" Type="http://schemas.openxmlformats.org/officeDocument/2006/relationships/image" Target="../media/image4.png"/><Relationship Id="rId3" Type="http://schemas.openxmlformats.org/officeDocument/2006/relationships/tags" Target="../tags/tag65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3.png"/><Relationship Id="rId2" Type="http://schemas.openxmlformats.org/officeDocument/2006/relationships/tags" Target="../tags/tag64.xml"/><Relationship Id="rId1" Type="http://schemas.openxmlformats.org/officeDocument/2006/relationships/vmlDrawing" Target="../drawings/vmlDrawing1.vml"/><Relationship Id="rId6" Type="http://schemas.openxmlformats.org/officeDocument/2006/relationships/tags" Target="../tags/tag68.xml"/><Relationship Id="rId11" Type="http://schemas.openxmlformats.org/officeDocument/2006/relationships/image" Target="../media/image22.png"/><Relationship Id="rId5" Type="http://schemas.openxmlformats.org/officeDocument/2006/relationships/tags" Target="../tags/tag67.xml"/><Relationship Id="rId10" Type="http://schemas.openxmlformats.org/officeDocument/2006/relationships/image" Target="../media/image21.png"/><Relationship Id="rId4" Type="http://schemas.openxmlformats.org/officeDocument/2006/relationships/tags" Target="../tags/tag66.xml"/><Relationship Id="rId9" Type="http://schemas.openxmlformats.org/officeDocument/2006/relationships/oleObject" Target="../embeddings/Microsoft_Office_Excel_97-2003____1.xls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70.xml"/><Relationship Id="rId7" Type="http://schemas.openxmlformats.org/officeDocument/2006/relationships/oleObject" Target="../embeddings/Microsoft_Office_Excel_97-2003____3.xls"/><Relationship Id="rId2" Type="http://schemas.openxmlformats.org/officeDocument/2006/relationships/tags" Target="../tags/tag69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Microsoft_Office_Excel_97-2003____2.xls"/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7" Type="http://schemas.openxmlformats.org/officeDocument/2006/relationships/image" Target="../media/image4.png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image" Target="../media/image26.jpeg"/><Relationship Id="rId5" Type="http://schemas.openxmlformats.org/officeDocument/2006/relationships/notesSlide" Target="../notesSlides/notesSlide37.xml"/><Relationship Id="rId4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tags" Target="../tags/tag83.xml"/><Relationship Id="rId7" Type="http://schemas.openxmlformats.org/officeDocument/2006/relationships/image" Target="../media/image4.png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image" Target="../media/image27.png"/><Relationship Id="rId5" Type="http://schemas.openxmlformats.org/officeDocument/2006/relationships/notesSlide" Target="../notesSlides/notesSlide38.xml"/><Relationship Id="rId4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tags" Target="../tags/tag86.xml"/><Relationship Id="rId7" Type="http://schemas.openxmlformats.org/officeDocument/2006/relationships/image" Target="../media/image28.png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notesSlide" Target="../notesSlides/notesSlide39.xml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87.xml"/><Relationship Id="rId9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7" Type="http://schemas.openxmlformats.org/officeDocument/2006/relationships/image" Target="../media/image4.png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6" Type="http://schemas.openxmlformats.org/officeDocument/2006/relationships/image" Target="../media/image30.jpeg"/><Relationship Id="rId5" Type="http://schemas.openxmlformats.org/officeDocument/2006/relationships/notesSlide" Target="../notesSlides/notesSlide41.xml"/><Relationship Id="rId4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si.com.cn/forum/showimg.asp?BoardID=34&amp;filename=2013-4/201341022165192010.jpg" TargetMode="External"/><Relationship Id="rId13" Type="http://schemas.openxmlformats.org/officeDocument/2006/relationships/diagramQuickStyle" Target="../diagrams/quickStyle2.xml"/><Relationship Id="rId3" Type="http://schemas.openxmlformats.org/officeDocument/2006/relationships/tags" Target="../tags/tag95.xml"/><Relationship Id="rId7" Type="http://schemas.openxmlformats.org/officeDocument/2006/relationships/notesSlide" Target="../notesSlides/notesSlide42.xml"/><Relationship Id="rId12" Type="http://schemas.openxmlformats.org/officeDocument/2006/relationships/diagramLayout" Target="../diagrams/layout2.xml"/><Relationship Id="rId2" Type="http://schemas.openxmlformats.org/officeDocument/2006/relationships/tags" Target="../tags/tag94.xml"/><Relationship Id="rId16" Type="http://schemas.openxmlformats.org/officeDocument/2006/relationships/image" Target="../media/image4.png"/><Relationship Id="rId1" Type="http://schemas.openxmlformats.org/officeDocument/2006/relationships/tags" Target="../tags/tag93.xml"/><Relationship Id="rId6" Type="http://schemas.openxmlformats.org/officeDocument/2006/relationships/slideLayout" Target="../slideLayouts/slideLayout2.xml"/><Relationship Id="rId11" Type="http://schemas.openxmlformats.org/officeDocument/2006/relationships/diagramData" Target="../diagrams/data2.xml"/><Relationship Id="rId5" Type="http://schemas.openxmlformats.org/officeDocument/2006/relationships/tags" Target="../tags/tag97.xml"/><Relationship Id="rId15" Type="http://schemas.microsoft.com/office/2007/relationships/diagramDrawing" Target="../diagrams/drawing2.xml"/><Relationship Id="rId10" Type="http://schemas.openxmlformats.org/officeDocument/2006/relationships/image" Target="../media/image32.jpeg"/><Relationship Id="rId4" Type="http://schemas.openxmlformats.org/officeDocument/2006/relationships/tags" Target="../tags/tag96.xml"/><Relationship Id="rId9" Type="http://schemas.openxmlformats.org/officeDocument/2006/relationships/image" Target="../media/image31.jpeg"/><Relationship Id="rId14" Type="http://schemas.openxmlformats.org/officeDocument/2006/relationships/diagramColors" Target="../diagrams/colors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tags" Target="../tags/tag100.xml"/><Relationship Id="rId7" Type="http://schemas.openxmlformats.org/officeDocument/2006/relationships/image" Target="../media/image4.png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6" Type="http://schemas.openxmlformats.org/officeDocument/2006/relationships/image" Target="../media/image33.png"/><Relationship Id="rId5" Type="http://schemas.openxmlformats.org/officeDocument/2006/relationships/notesSlide" Target="../notesSlides/notesSlide43.xml"/><Relationship Id="rId4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.tw/url?sa=i&amp;rct=j&amp;q=&amp;esrc=s&amp;frm=1&amp;source=images&amp;cd=&amp;cad=rja&amp;docid=GskWZHeOH-9lzM&amp;tbnid=Y0kUpkqNq66XzM:&amp;ved=0CAUQjRw&amp;url=http://www.biomerieux-culturemedia.com/product/1-chromid-carba&amp;ei=8w9dUre1L4XikAWS84GABA&amp;psig=AFQjCNFqcVu1jxvcrUL7aksp4oNSRQjt1g&amp;ust=1381916799389246" TargetMode="External"/><Relationship Id="rId3" Type="http://schemas.openxmlformats.org/officeDocument/2006/relationships/tags" Target="../tags/tag107.xml"/><Relationship Id="rId7" Type="http://schemas.openxmlformats.org/officeDocument/2006/relationships/image" Target="../media/image34.jpeg"/><Relationship Id="rId2" Type="http://schemas.openxmlformats.org/officeDocument/2006/relationships/tags" Target="../tags/tag106.xml"/><Relationship Id="rId1" Type="http://schemas.openxmlformats.org/officeDocument/2006/relationships/tags" Target="../tags/tag105.xml"/><Relationship Id="rId6" Type="http://schemas.openxmlformats.org/officeDocument/2006/relationships/notesSlide" Target="../notesSlides/notesSlide4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tags" Target="../tags/tag108.xml"/><Relationship Id="rId9" Type="http://schemas.openxmlformats.org/officeDocument/2006/relationships/image" Target="../media/image3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9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tags" Target="../tags/tag112.xml"/><Relationship Id="rId7" Type="http://schemas.openxmlformats.org/officeDocument/2006/relationships/image" Target="../media/image36.jpeg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notesSlide" Target="../notesSlides/notesSlide48.xml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113.xml"/><Relationship Id="rId9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5.xml"/><Relationship Id="rId1" Type="http://schemas.openxmlformats.org/officeDocument/2006/relationships/tags" Target="../tags/tag114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0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8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21.xml"/><Relationship Id="rId7" Type="http://schemas.openxmlformats.org/officeDocument/2006/relationships/image" Target="../media/image38.jpeg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6" Type="http://schemas.openxmlformats.org/officeDocument/2006/relationships/hyperlink" Target="http://www.chromagar.com/images_multimedia/000193-500x500.jpg?PHPSESSID=c0debb21dfc82ec5de25215ed6e6f02e" TargetMode="External"/><Relationship Id="rId5" Type="http://schemas.openxmlformats.org/officeDocument/2006/relationships/notesSlide" Target="../notesSlides/notesSlide52.xml"/><Relationship Id="rId4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7" Type="http://schemas.openxmlformats.org/officeDocument/2006/relationships/image" Target="../media/image4.png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image" Target="../media/image39.png"/><Relationship Id="rId5" Type="http://schemas.openxmlformats.org/officeDocument/2006/relationships/notesSlide" Target="../notesSlides/notesSlide54.xml"/><Relationship Id="rId4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tags" Target="../tags/tag129.xml"/><Relationship Id="rId7" Type="http://schemas.openxmlformats.org/officeDocument/2006/relationships/image" Target="../media/image4.png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6" Type="http://schemas.openxmlformats.org/officeDocument/2006/relationships/image" Target="../media/image40.wmf"/><Relationship Id="rId5" Type="http://schemas.openxmlformats.org/officeDocument/2006/relationships/notesSlide" Target="../notesSlides/notesSlide55.xml"/><Relationship Id="rId4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7" Type="http://schemas.openxmlformats.org/officeDocument/2006/relationships/image" Target="../media/image4.png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6" Type="http://schemas.openxmlformats.org/officeDocument/2006/relationships/image" Target="../media/image41.png"/><Relationship Id="rId5" Type="http://schemas.openxmlformats.org/officeDocument/2006/relationships/notesSlide" Target="../notesSlides/notesSlide57.xml"/><Relationship Id="rId4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tags" Target="../tags/tag136.xml"/><Relationship Id="rId7" Type="http://schemas.openxmlformats.org/officeDocument/2006/relationships/diagramLayout" Target="../diagrams/layout3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diagramData" Target="../diagrams/data3.xml"/><Relationship Id="rId11" Type="http://schemas.openxmlformats.org/officeDocument/2006/relationships/image" Target="../media/image4.png"/><Relationship Id="rId5" Type="http://schemas.openxmlformats.org/officeDocument/2006/relationships/notesSlide" Target="../notesSlides/notesSlide58.xml"/><Relationship Id="rId10" Type="http://schemas.microsoft.com/office/2007/relationships/diagramDrawing" Target="../diagrams/drawing3.xml"/><Relationship Id="rId4" Type="http://schemas.openxmlformats.org/officeDocument/2006/relationships/slideLayout" Target="../slideLayouts/slideLayout2.xml"/><Relationship Id="rId9" Type="http://schemas.openxmlformats.org/officeDocument/2006/relationships/diagramColors" Target="../diagrams/colors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latin typeface="標楷體" pitchFamily="65" charset="-120"/>
              </a:rPr>
              <a:t>細菌藥物敏感性試驗規範－</a:t>
            </a:r>
            <a:r>
              <a:rPr lang="en-US" altLang="zh-TW" dirty="0" smtClean="0">
                <a:latin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</a:rPr>
            </a:br>
            <a:r>
              <a:rPr lang="zh-TW" altLang="en-US" dirty="0" smtClean="0">
                <a:latin typeface="標楷體" pitchFamily="65" charset="-120"/>
              </a:rPr>
              <a:t>聚焦在主要抗藥性菌種</a:t>
            </a:r>
            <a:endParaRPr lang="en-US" altLang="zh-TW" dirty="0">
              <a:latin typeface="標楷體" pitchFamily="65" charset="-120"/>
            </a:endParaRP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主講人：林進福</a:t>
            </a:r>
            <a:endParaRPr lang="en-US" altLang="zh-TW" dirty="0" smtClean="0"/>
          </a:p>
          <a:p>
            <a:pPr>
              <a:defRPr/>
            </a:pPr>
            <a:r>
              <a:rPr lang="zh-TW" altLang="en-US" dirty="0" smtClean="0"/>
              <a:t>臺中榮總病理檢驗部微生物科</a:t>
            </a:r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2048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latin typeface="標楷體" pitchFamily="65" charset="-120"/>
              </a:rPr>
              <a:t>課程大綱</a:t>
            </a:r>
          </a:p>
        </p:txBody>
      </p:sp>
      <p:sp>
        <p:nvSpPr>
          <p:cNvPr id="2150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defRPr/>
            </a:pPr>
            <a:endParaRPr lang="en-US" altLang="zh-TW" dirty="0" smtClean="0"/>
          </a:p>
          <a:p>
            <a:pPr lvl="1">
              <a:defRPr/>
            </a:pPr>
            <a:endParaRPr lang="zh-TW" altLang="en-US" dirty="0" smtClean="0"/>
          </a:p>
        </p:txBody>
      </p:sp>
      <p:grpSp>
        <p:nvGrpSpPr>
          <p:cNvPr id="13315" name="群組 11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1547813" y="1633538"/>
            <a:ext cx="6048375" cy="4095750"/>
            <a:chOff x="1547664" y="1632765"/>
            <a:chExt cx="6048671" cy="4096499"/>
          </a:xfrm>
        </p:grpSpPr>
        <p:sp>
          <p:nvSpPr>
            <p:cNvPr id="13" name="手繪多邊形 12"/>
            <p:cNvSpPr/>
            <p:nvPr/>
          </p:nvSpPr>
          <p:spPr>
            <a:xfrm>
              <a:off x="1547664" y="1632765"/>
              <a:ext cx="6048671" cy="691035"/>
            </a:xfrm>
            <a:custGeom>
              <a:avLst/>
              <a:gdLst>
                <a:gd name="connsiteX0" fmla="*/ 0 w 6048671"/>
                <a:gd name="connsiteY0" fmla="*/ 115175 h 691035"/>
                <a:gd name="connsiteX1" fmla="*/ 33734 w 6048671"/>
                <a:gd name="connsiteY1" fmla="*/ 33734 h 691035"/>
                <a:gd name="connsiteX2" fmla="*/ 115175 w 6048671"/>
                <a:gd name="connsiteY2" fmla="*/ 0 h 691035"/>
                <a:gd name="connsiteX3" fmla="*/ 5933496 w 6048671"/>
                <a:gd name="connsiteY3" fmla="*/ 0 h 691035"/>
                <a:gd name="connsiteX4" fmla="*/ 6014937 w 6048671"/>
                <a:gd name="connsiteY4" fmla="*/ 33734 h 691035"/>
                <a:gd name="connsiteX5" fmla="*/ 6048671 w 6048671"/>
                <a:gd name="connsiteY5" fmla="*/ 115175 h 691035"/>
                <a:gd name="connsiteX6" fmla="*/ 6048671 w 6048671"/>
                <a:gd name="connsiteY6" fmla="*/ 575860 h 691035"/>
                <a:gd name="connsiteX7" fmla="*/ 6014937 w 6048671"/>
                <a:gd name="connsiteY7" fmla="*/ 657301 h 691035"/>
                <a:gd name="connsiteX8" fmla="*/ 5933496 w 6048671"/>
                <a:gd name="connsiteY8" fmla="*/ 691035 h 691035"/>
                <a:gd name="connsiteX9" fmla="*/ 115175 w 6048671"/>
                <a:gd name="connsiteY9" fmla="*/ 691035 h 691035"/>
                <a:gd name="connsiteX10" fmla="*/ 33734 w 6048671"/>
                <a:gd name="connsiteY10" fmla="*/ 657301 h 691035"/>
                <a:gd name="connsiteX11" fmla="*/ 0 w 6048671"/>
                <a:gd name="connsiteY11" fmla="*/ 575860 h 691035"/>
                <a:gd name="connsiteX12" fmla="*/ 0 w 6048671"/>
                <a:gd name="connsiteY12" fmla="*/ 115175 h 691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048671" h="691035">
                  <a:moveTo>
                    <a:pt x="0" y="115175"/>
                  </a:moveTo>
                  <a:cubicBezTo>
                    <a:pt x="0" y="84629"/>
                    <a:pt x="12135" y="55333"/>
                    <a:pt x="33734" y="33734"/>
                  </a:cubicBezTo>
                  <a:cubicBezTo>
                    <a:pt x="55334" y="12135"/>
                    <a:pt x="84629" y="0"/>
                    <a:pt x="115175" y="0"/>
                  </a:cubicBezTo>
                  <a:lnTo>
                    <a:pt x="5933496" y="0"/>
                  </a:lnTo>
                  <a:cubicBezTo>
                    <a:pt x="5964042" y="0"/>
                    <a:pt x="5993338" y="12135"/>
                    <a:pt x="6014937" y="33734"/>
                  </a:cubicBezTo>
                  <a:cubicBezTo>
                    <a:pt x="6036536" y="55334"/>
                    <a:pt x="6048671" y="84629"/>
                    <a:pt x="6048671" y="115175"/>
                  </a:cubicBezTo>
                  <a:lnTo>
                    <a:pt x="6048671" y="575860"/>
                  </a:lnTo>
                  <a:cubicBezTo>
                    <a:pt x="6048671" y="606406"/>
                    <a:pt x="6036537" y="635702"/>
                    <a:pt x="6014937" y="657301"/>
                  </a:cubicBezTo>
                  <a:cubicBezTo>
                    <a:pt x="5993337" y="678901"/>
                    <a:pt x="5964042" y="691035"/>
                    <a:pt x="5933496" y="691035"/>
                  </a:cubicBezTo>
                  <a:lnTo>
                    <a:pt x="115175" y="691035"/>
                  </a:lnTo>
                  <a:cubicBezTo>
                    <a:pt x="84629" y="691035"/>
                    <a:pt x="55333" y="678900"/>
                    <a:pt x="33734" y="657301"/>
                  </a:cubicBezTo>
                  <a:cubicBezTo>
                    <a:pt x="12135" y="635701"/>
                    <a:pt x="0" y="606406"/>
                    <a:pt x="0" y="575860"/>
                  </a:cubicBezTo>
                  <a:lnTo>
                    <a:pt x="0" y="115175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40414" tIns="140414" rIns="140414" bIns="140414" spcCol="1270" anchor="ctr"/>
            <a:lstStyle/>
            <a:p>
              <a:pPr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zh-TW" sz="28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1.</a:t>
              </a:r>
              <a:r>
                <a:rPr lang="zh-TW" altLang="en-US" sz="2800" dirty="0">
                  <a:latin typeface="標楷體" pitchFamily="65" charset="-120"/>
                  <a:ea typeface="標楷體" pitchFamily="65" charset="-120"/>
                </a:rPr>
                <a:t>抗藥性菌株現況</a:t>
              </a:r>
            </a:p>
          </p:txBody>
        </p:sp>
        <p:sp>
          <p:nvSpPr>
            <p:cNvPr id="14" name="手繪多邊形 13"/>
            <p:cNvSpPr/>
            <p:nvPr/>
          </p:nvSpPr>
          <p:spPr>
            <a:xfrm>
              <a:off x="1547664" y="2337780"/>
              <a:ext cx="6048671" cy="691035"/>
            </a:xfrm>
            <a:custGeom>
              <a:avLst/>
              <a:gdLst>
                <a:gd name="connsiteX0" fmla="*/ 0 w 6048671"/>
                <a:gd name="connsiteY0" fmla="*/ 115175 h 691035"/>
                <a:gd name="connsiteX1" fmla="*/ 33734 w 6048671"/>
                <a:gd name="connsiteY1" fmla="*/ 33734 h 691035"/>
                <a:gd name="connsiteX2" fmla="*/ 115175 w 6048671"/>
                <a:gd name="connsiteY2" fmla="*/ 0 h 691035"/>
                <a:gd name="connsiteX3" fmla="*/ 5933496 w 6048671"/>
                <a:gd name="connsiteY3" fmla="*/ 0 h 691035"/>
                <a:gd name="connsiteX4" fmla="*/ 6014937 w 6048671"/>
                <a:gd name="connsiteY4" fmla="*/ 33734 h 691035"/>
                <a:gd name="connsiteX5" fmla="*/ 6048671 w 6048671"/>
                <a:gd name="connsiteY5" fmla="*/ 115175 h 691035"/>
                <a:gd name="connsiteX6" fmla="*/ 6048671 w 6048671"/>
                <a:gd name="connsiteY6" fmla="*/ 575860 h 691035"/>
                <a:gd name="connsiteX7" fmla="*/ 6014937 w 6048671"/>
                <a:gd name="connsiteY7" fmla="*/ 657301 h 691035"/>
                <a:gd name="connsiteX8" fmla="*/ 5933496 w 6048671"/>
                <a:gd name="connsiteY8" fmla="*/ 691035 h 691035"/>
                <a:gd name="connsiteX9" fmla="*/ 115175 w 6048671"/>
                <a:gd name="connsiteY9" fmla="*/ 691035 h 691035"/>
                <a:gd name="connsiteX10" fmla="*/ 33734 w 6048671"/>
                <a:gd name="connsiteY10" fmla="*/ 657301 h 691035"/>
                <a:gd name="connsiteX11" fmla="*/ 0 w 6048671"/>
                <a:gd name="connsiteY11" fmla="*/ 575860 h 691035"/>
                <a:gd name="connsiteX12" fmla="*/ 0 w 6048671"/>
                <a:gd name="connsiteY12" fmla="*/ 115175 h 691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048671" h="691035">
                  <a:moveTo>
                    <a:pt x="0" y="115175"/>
                  </a:moveTo>
                  <a:cubicBezTo>
                    <a:pt x="0" y="84629"/>
                    <a:pt x="12135" y="55333"/>
                    <a:pt x="33734" y="33734"/>
                  </a:cubicBezTo>
                  <a:cubicBezTo>
                    <a:pt x="55334" y="12135"/>
                    <a:pt x="84629" y="0"/>
                    <a:pt x="115175" y="0"/>
                  </a:cubicBezTo>
                  <a:lnTo>
                    <a:pt x="5933496" y="0"/>
                  </a:lnTo>
                  <a:cubicBezTo>
                    <a:pt x="5964042" y="0"/>
                    <a:pt x="5993338" y="12135"/>
                    <a:pt x="6014937" y="33734"/>
                  </a:cubicBezTo>
                  <a:cubicBezTo>
                    <a:pt x="6036536" y="55334"/>
                    <a:pt x="6048671" y="84629"/>
                    <a:pt x="6048671" y="115175"/>
                  </a:cubicBezTo>
                  <a:lnTo>
                    <a:pt x="6048671" y="575860"/>
                  </a:lnTo>
                  <a:cubicBezTo>
                    <a:pt x="6048671" y="606406"/>
                    <a:pt x="6036537" y="635702"/>
                    <a:pt x="6014937" y="657301"/>
                  </a:cubicBezTo>
                  <a:cubicBezTo>
                    <a:pt x="5993337" y="678901"/>
                    <a:pt x="5964042" y="691035"/>
                    <a:pt x="5933496" y="691035"/>
                  </a:cubicBezTo>
                  <a:lnTo>
                    <a:pt x="115175" y="691035"/>
                  </a:lnTo>
                  <a:cubicBezTo>
                    <a:pt x="84629" y="691035"/>
                    <a:pt x="55333" y="678900"/>
                    <a:pt x="33734" y="657301"/>
                  </a:cubicBezTo>
                  <a:cubicBezTo>
                    <a:pt x="12135" y="635701"/>
                    <a:pt x="0" y="606406"/>
                    <a:pt x="0" y="575860"/>
                  </a:cubicBezTo>
                  <a:lnTo>
                    <a:pt x="0" y="115175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5625132"/>
                <a:satOff val="-8440"/>
                <a:lumOff val="-1373"/>
                <a:alphaOff val="0"/>
              </a:schemeClr>
            </a:fillRef>
            <a:effectRef idx="1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dk1"/>
            </a:fontRef>
          </p:style>
          <p:txBody>
            <a:bodyPr lIns="140414" tIns="140414" rIns="140414" bIns="140414" spcCol="1270" anchor="ctr"/>
            <a:lstStyle/>
            <a:p>
              <a:pPr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zh-TW" sz="28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2.</a:t>
              </a:r>
              <a:r>
                <a:rPr lang="zh-TW" altLang="en-US" sz="2800" dirty="0">
                  <a:latin typeface="標楷體" pitchFamily="65" charset="-120"/>
                  <a:ea typeface="標楷體" pitchFamily="65" charset="-120"/>
                </a:rPr>
                <a:t>抗藥菌株檢測規範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5" name="手繪多邊形 14"/>
            <p:cNvSpPr/>
            <p:nvPr/>
          </p:nvSpPr>
          <p:spPr>
            <a:xfrm>
              <a:off x="1547664" y="3028432"/>
              <a:ext cx="6048671" cy="2010143"/>
            </a:xfrm>
            <a:custGeom>
              <a:avLst/>
              <a:gdLst>
                <a:gd name="connsiteX0" fmla="*/ 0 w 6048671"/>
                <a:gd name="connsiteY0" fmla="*/ 0 h 2009412"/>
                <a:gd name="connsiteX1" fmla="*/ 6048671 w 6048671"/>
                <a:gd name="connsiteY1" fmla="*/ 0 h 2009412"/>
                <a:gd name="connsiteX2" fmla="*/ 6048671 w 6048671"/>
                <a:gd name="connsiteY2" fmla="*/ 2009412 h 2009412"/>
                <a:gd name="connsiteX3" fmla="*/ 0 w 6048671"/>
                <a:gd name="connsiteY3" fmla="*/ 2009412 h 2009412"/>
                <a:gd name="connsiteX4" fmla="*/ 0 w 6048671"/>
                <a:gd name="connsiteY4" fmla="*/ 0 h 2009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48671" h="2009412">
                  <a:moveTo>
                    <a:pt x="0" y="0"/>
                  </a:moveTo>
                  <a:lnTo>
                    <a:pt x="6048671" y="0"/>
                  </a:lnTo>
                  <a:lnTo>
                    <a:pt x="6048671" y="2009412"/>
                  </a:lnTo>
                  <a:lnTo>
                    <a:pt x="0" y="200941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192045" tIns="30480" rIns="170688" bIns="30480" spcCol="1270"/>
            <a:lstStyle/>
            <a:p>
              <a:pPr marL="228600" lvl="1" indent="-228600" defTabSz="1066800">
                <a:lnSpc>
                  <a:spcPct val="90000"/>
                </a:lnSpc>
                <a:spcAft>
                  <a:spcPct val="20000"/>
                </a:spcAft>
                <a:defRPr/>
              </a:pP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2-1</a:t>
              </a:r>
              <a:r>
                <a:rPr lang="zh-TW" altLang="en-US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 </a:t>
              </a: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MRSA, VISA, VRSA</a:t>
              </a:r>
            </a:p>
            <a:p>
              <a:pPr marL="228600" lvl="1" indent="-228600" defTabSz="1066800">
                <a:lnSpc>
                  <a:spcPct val="90000"/>
                </a:lnSpc>
                <a:spcAft>
                  <a:spcPct val="20000"/>
                </a:spcAft>
                <a:defRPr/>
              </a:pP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2-2</a:t>
              </a:r>
              <a:r>
                <a:rPr lang="zh-TW" altLang="en-US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 </a:t>
              </a: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VRE</a:t>
              </a:r>
            </a:p>
            <a:p>
              <a:pPr marL="228600" lvl="1" indent="-228600" defTabSz="1066800">
                <a:lnSpc>
                  <a:spcPct val="90000"/>
                </a:lnSpc>
                <a:spcAft>
                  <a:spcPct val="20000"/>
                </a:spcAft>
                <a:defRPr/>
              </a:pP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2-3</a:t>
              </a:r>
              <a:r>
                <a:rPr lang="zh-TW" altLang="en-US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 </a:t>
              </a: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ESBL, CRE</a:t>
              </a:r>
            </a:p>
            <a:p>
              <a:pPr marL="228600" lvl="1" indent="-228600" defTabSz="1066800">
                <a:lnSpc>
                  <a:spcPct val="90000"/>
                </a:lnSpc>
                <a:spcAft>
                  <a:spcPct val="20000"/>
                </a:spcAft>
                <a:defRPr/>
              </a:pP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2-4</a:t>
              </a:r>
              <a:r>
                <a:rPr lang="zh-TW" altLang="en-US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 </a:t>
              </a: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XDRPA</a:t>
              </a:r>
            </a:p>
            <a:p>
              <a:pPr marL="228600" lvl="1" indent="-228600" defTabSz="1066800">
                <a:lnSpc>
                  <a:spcPct val="90000"/>
                </a:lnSpc>
                <a:spcAft>
                  <a:spcPct val="20000"/>
                </a:spcAft>
                <a:defRPr/>
              </a:pP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2-5</a:t>
              </a:r>
              <a:r>
                <a:rPr lang="zh-TW" altLang="en-US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 </a:t>
              </a:r>
              <a:r>
                <a:rPr lang="en-US" altLang="zh-TW" sz="24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CRAB, XDRAB</a:t>
              </a:r>
              <a:endParaRPr lang="zh-TW" altLang="en-US" sz="2400" dirty="0">
                <a:latin typeface="Arial" pitchFamily="34" charset="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6" name="手繪多邊形 15"/>
            <p:cNvSpPr/>
            <p:nvPr/>
          </p:nvSpPr>
          <p:spPr>
            <a:xfrm>
              <a:off x="1547664" y="5038229"/>
              <a:ext cx="6048671" cy="691035"/>
            </a:xfrm>
            <a:custGeom>
              <a:avLst/>
              <a:gdLst>
                <a:gd name="connsiteX0" fmla="*/ 0 w 6048671"/>
                <a:gd name="connsiteY0" fmla="*/ 115175 h 691035"/>
                <a:gd name="connsiteX1" fmla="*/ 33734 w 6048671"/>
                <a:gd name="connsiteY1" fmla="*/ 33734 h 691035"/>
                <a:gd name="connsiteX2" fmla="*/ 115175 w 6048671"/>
                <a:gd name="connsiteY2" fmla="*/ 0 h 691035"/>
                <a:gd name="connsiteX3" fmla="*/ 5933496 w 6048671"/>
                <a:gd name="connsiteY3" fmla="*/ 0 h 691035"/>
                <a:gd name="connsiteX4" fmla="*/ 6014937 w 6048671"/>
                <a:gd name="connsiteY4" fmla="*/ 33734 h 691035"/>
                <a:gd name="connsiteX5" fmla="*/ 6048671 w 6048671"/>
                <a:gd name="connsiteY5" fmla="*/ 115175 h 691035"/>
                <a:gd name="connsiteX6" fmla="*/ 6048671 w 6048671"/>
                <a:gd name="connsiteY6" fmla="*/ 575860 h 691035"/>
                <a:gd name="connsiteX7" fmla="*/ 6014937 w 6048671"/>
                <a:gd name="connsiteY7" fmla="*/ 657301 h 691035"/>
                <a:gd name="connsiteX8" fmla="*/ 5933496 w 6048671"/>
                <a:gd name="connsiteY8" fmla="*/ 691035 h 691035"/>
                <a:gd name="connsiteX9" fmla="*/ 115175 w 6048671"/>
                <a:gd name="connsiteY9" fmla="*/ 691035 h 691035"/>
                <a:gd name="connsiteX10" fmla="*/ 33734 w 6048671"/>
                <a:gd name="connsiteY10" fmla="*/ 657301 h 691035"/>
                <a:gd name="connsiteX11" fmla="*/ 0 w 6048671"/>
                <a:gd name="connsiteY11" fmla="*/ 575860 h 691035"/>
                <a:gd name="connsiteX12" fmla="*/ 0 w 6048671"/>
                <a:gd name="connsiteY12" fmla="*/ 115175 h 691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048671" h="691035">
                  <a:moveTo>
                    <a:pt x="0" y="115175"/>
                  </a:moveTo>
                  <a:cubicBezTo>
                    <a:pt x="0" y="84629"/>
                    <a:pt x="12135" y="55333"/>
                    <a:pt x="33734" y="33734"/>
                  </a:cubicBezTo>
                  <a:cubicBezTo>
                    <a:pt x="55334" y="12135"/>
                    <a:pt x="84629" y="0"/>
                    <a:pt x="115175" y="0"/>
                  </a:cubicBezTo>
                  <a:lnTo>
                    <a:pt x="5933496" y="0"/>
                  </a:lnTo>
                  <a:cubicBezTo>
                    <a:pt x="5964042" y="0"/>
                    <a:pt x="5993338" y="12135"/>
                    <a:pt x="6014937" y="33734"/>
                  </a:cubicBezTo>
                  <a:cubicBezTo>
                    <a:pt x="6036536" y="55334"/>
                    <a:pt x="6048671" y="84629"/>
                    <a:pt x="6048671" y="115175"/>
                  </a:cubicBezTo>
                  <a:lnTo>
                    <a:pt x="6048671" y="575860"/>
                  </a:lnTo>
                  <a:cubicBezTo>
                    <a:pt x="6048671" y="606406"/>
                    <a:pt x="6036537" y="635702"/>
                    <a:pt x="6014937" y="657301"/>
                  </a:cubicBezTo>
                  <a:cubicBezTo>
                    <a:pt x="5993337" y="678901"/>
                    <a:pt x="5964042" y="691035"/>
                    <a:pt x="5933496" y="691035"/>
                  </a:cubicBezTo>
                  <a:lnTo>
                    <a:pt x="115175" y="691035"/>
                  </a:lnTo>
                  <a:cubicBezTo>
                    <a:pt x="84629" y="691035"/>
                    <a:pt x="55333" y="678900"/>
                    <a:pt x="33734" y="657301"/>
                  </a:cubicBezTo>
                  <a:cubicBezTo>
                    <a:pt x="12135" y="635701"/>
                    <a:pt x="0" y="606406"/>
                    <a:pt x="0" y="575860"/>
                  </a:cubicBezTo>
                  <a:lnTo>
                    <a:pt x="0" y="115175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1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dk1"/>
            </a:fontRef>
          </p:style>
          <p:txBody>
            <a:bodyPr lIns="140414" tIns="140414" rIns="140414" bIns="140414" spcCol="1270" anchor="ctr"/>
            <a:lstStyle/>
            <a:p>
              <a:pPr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zh-TW" sz="2800" dirty="0">
                  <a:latin typeface="Arial" pitchFamily="34" charset="0"/>
                  <a:ea typeface="標楷體" pitchFamily="65" charset="-120"/>
                  <a:cs typeface="Arial" pitchFamily="34" charset="0"/>
                </a:rPr>
                <a:t>3.</a:t>
              </a:r>
              <a:r>
                <a:rPr lang="zh-TW" altLang="en-US" sz="2800" dirty="0">
                  <a:latin typeface="標楷體" pitchFamily="65" charset="-120"/>
                  <a:ea typeface="標楷體" pitchFamily="65" charset="-120"/>
                </a:rPr>
                <a:t>總結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1.</a:t>
            </a:r>
            <a:r>
              <a:rPr lang="zh-TW" altLang="en-US" dirty="0" smtClean="0">
                <a:latin typeface="標楷體" pitchFamily="65" charset="-120"/>
              </a:rPr>
              <a:t>抗藥性菌株現況</a:t>
            </a:r>
            <a:endParaRPr lang="zh-TW" altLang="en-US" dirty="0">
              <a:latin typeface="標楷體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Picture 1" descr="C:\Documents and Settings\tkb_user\desktop\圖片1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59" y="954087"/>
            <a:ext cx="8996363" cy="5132387"/>
          </a:xfrm>
          <a:prstGeom prst="rect">
            <a:avLst/>
          </a:prstGeom>
          <a:noFill/>
        </p:spPr>
      </p:pic>
      <p:sp>
        <p:nvSpPr>
          <p:cNvPr id="24577" name="文字方塊 1"/>
          <p:cNvSpPr txBox="1">
            <a:spLocks noChangeArrowheads="1"/>
          </p:cNvSpPr>
          <p:nvPr/>
        </p:nvSpPr>
        <p:spPr bwMode="auto">
          <a:xfrm>
            <a:off x="10116616" y="1007022"/>
            <a:ext cx="8870950" cy="506518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08000" rIns="108000"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抗藥性細菌奪命</a:t>
            </a:r>
            <a:r>
              <a:rPr lang="en-US" altLang="zh-TW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…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全美年死</a:t>
            </a:r>
            <a:r>
              <a:rPr lang="en-US" altLang="zh-TW" sz="2400" b="1" dirty="0">
                <a:solidFill>
                  <a:schemeClr val="tx1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萬</a:t>
            </a:r>
            <a:r>
              <a:rPr lang="en-US" altLang="zh-TW" sz="2400" b="1" dirty="0">
                <a:solidFill>
                  <a:schemeClr val="tx1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3</a:t>
            </a:r>
            <a:r>
              <a:rPr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千人</a:t>
            </a:r>
          </a:p>
          <a:p>
            <a:pPr>
              <a:spcBef>
                <a:spcPts val="1200"/>
              </a:spcBef>
              <a:defRPr/>
            </a:pP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　　美國疾病管制及預防中心</a:t>
            </a:r>
            <a:r>
              <a:rPr lang="en-US" altLang="zh-TW" sz="1750" dirty="0">
                <a:latin typeface="Arial" pitchFamily="34" charset="0"/>
                <a:ea typeface="標楷體" pitchFamily="65" charset="-120"/>
                <a:cs typeface="Arial" pitchFamily="34" charset="0"/>
              </a:rPr>
              <a:t>(CDC)</a:t>
            </a: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十六日發布報告說，全美每年至少兩百萬人因抗藥性細菌而生病，且至少兩萬三千人因這類細菌感染而喪生。這是美國聯邦當局首度提出具體數字，說明抗生素失效的後果。 </a:t>
            </a:r>
          </a:p>
          <a:p>
            <a:pPr>
              <a:defRPr/>
            </a:pP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　　衛生官員長期以來一直針對抗生素濫用及細菌抗藥性提出警告，</a:t>
            </a:r>
            <a:r>
              <a:rPr lang="en-US" altLang="zh-TW" sz="1750" dirty="0">
                <a:latin typeface="Arial" pitchFamily="34" charset="0"/>
                <a:ea typeface="標楷體" pitchFamily="65" charset="-120"/>
                <a:cs typeface="Arial" pitchFamily="34" charset="0"/>
              </a:rPr>
              <a:t>CDC</a:t>
            </a: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在二○○七年估計，全美每年約有十萬人因醫院院內感染喪生。過去人們認定院內感染的來源多半是抗藥性細菌，但這種細菌感染造成的死亡案例數不明，</a:t>
            </a:r>
            <a:r>
              <a:rPr lang="en-US" altLang="zh-TW" sz="1750" dirty="0">
                <a:latin typeface="Arial" pitchFamily="34" charset="0"/>
                <a:ea typeface="標楷體" pitchFamily="65" charset="-120"/>
                <a:cs typeface="Arial" pitchFamily="34" charset="0"/>
              </a:rPr>
              <a:t>CDC</a:t>
            </a: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十六日的報告提出了解答。 </a:t>
            </a:r>
          </a:p>
          <a:p>
            <a:pPr>
              <a:defRPr/>
            </a:pPr>
            <a:r>
              <a:rPr lang="zh-TW" altLang="en-US" sz="1750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　　</a:t>
            </a:r>
            <a:r>
              <a:rPr lang="en-US" altLang="zh-TW" sz="1750" dirty="0">
                <a:latin typeface="Arial" pitchFamily="34" charset="0"/>
                <a:ea typeface="標楷體" pitchFamily="65" charset="-120"/>
                <a:cs typeface="Arial" pitchFamily="34" charset="0"/>
              </a:rPr>
              <a:t>CDC</a:t>
            </a: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細菌抗藥性辦公室主管索羅門承認，由於研究設計只統計那些直接因抗藥細菌而喪生的人，因此報告中的死亡人數偏低，但他說：「這是最低數字，我們希望得出盡可能排除主觀的數字。」 </a:t>
            </a:r>
          </a:p>
          <a:p>
            <a:pPr>
              <a:defRPr/>
            </a:pP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　　這份一百一十四頁的報告指出全美大多數抗藥性細菌感染的源頭，即十七種抗藥細菌及一種真菌。</a:t>
            </a:r>
            <a:r>
              <a:rPr lang="zh-TW" altLang="en-US" sz="175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其中毒性極高的「抗碳青黴烯類腸道菌」</a:t>
            </a:r>
            <a:r>
              <a:rPr lang="en-US" altLang="zh-TW" sz="1750" dirty="0">
                <a:solidFill>
                  <a:srgbClr val="FF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(CRE)</a:t>
            </a:r>
            <a:r>
              <a:rPr lang="zh-TW" altLang="en-US" sz="175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幾乎讓市面上所有的抗生素都失效，約是每年六百件死亡案例的元凶，但研究人員在全美四十四個州的健康照顧機構都發現了</a:t>
            </a:r>
            <a:r>
              <a:rPr lang="en-US" altLang="zh-TW" sz="1750" dirty="0">
                <a:latin typeface="Arial" pitchFamily="34" charset="0"/>
                <a:ea typeface="標楷體" pitchFamily="65" charset="-120"/>
                <a:cs typeface="Arial" pitchFamily="34" charset="0"/>
              </a:rPr>
              <a:t>CRE</a:t>
            </a: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。 </a:t>
            </a:r>
          </a:p>
          <a:p>
            <a:pPr>
              <a:defRPr/>
            </a:pPr>
            <a:r>
              <a:rPr lang="zh-TW" altLang="en-US" sz="1750" dirty="0">
                <a:latin typeface="標楷體" pitchFamily="65" charset="-120"/>
                <a:ea typeface="標楷體" pitchFamily="65" charset="-120"/>
              </a:rPr>
              <a:t>　　報告中說，人們使用抗生素時，約有半數是不當使用，而「在動物身上使用抗生素，多屬不必要且不適當」。美國政府估計，全美七成以上抗生素是給動物使用，為的是預防動物在擁擠的環境中引發感染，或讓動物長得更快。對於後者，聯邦當局正嘗試禁止。</a:t>
            </a:r>
          </a:p>
        </p:txBody>
      </p:sp>
      <p:sp>
        <p:nvSpPr>
          <p:cNvPr id="6" name="流程圖: 替代處理程序 5"/>
          <p:cNvSpPr/>
          <p:nvPr/>
        </p:nvSpPr>
        <p:spPr bwMode="auto">
          <a:xfrm>
            <a:off x="727075" y="6267450"/>
            <a:ext cx="6148388" cy="57943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資料來源：馮克芸</a:t>
            </a:r>
            <a:r>
              <a:rPr kumimoji="0" lang="en-US" altLang="zh-TW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(</a:t>
            </a:r>
            <a:r>
              <a:rPr kumimoji="0" lang="en-US" altLang="zh-TW" sz="140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2013/09/18)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。抗藥性細菌奪命</a:t>
            </a:r>
            <a:r>
              <a:rPr kumimoji="0" lang="en-US" altLang="zh-TW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…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全美年死</a:t>
            </a:r>
            <a:r>
              <a:rPr kumimoji="0" lang="en-US" altLang="zh-TW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2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萬</a:t>
            </a:r>
            <a:r>
              <a:rPr kumimoji="0" lang="en-US" altLang="zh-TW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3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千人。</a:t>
            </a:r>
            <a:r>
              <a:rPr kumimoji="0" lang="zh-TW" altLang="en-US" sz="1400" b="1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聯合報。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取自：</a:t>
            </a:r>
            <a:r>
              <a:rPr kumimoji="0" lang="en-US" altLang="zh-TW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http://udn.com/NEWS/WORLD/WOR6/8170555.shtml</a:t>
            </a:r>
          </a:p>
        </p:txBody>
      </p:sp>
      <p:pic>
        <p:nvPicPr>
          <p:cNvPr id="7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 bwMode="auto">
          <a:xfrm>
            <a:off x="1763713" y="1470025"/>
            <a:ext cx="5400675" cy="48085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標題 8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cs typeface="Arial" charset="0"/>
              </a:rPr>
              <a:t>抗藥性細菌的威脅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  <a:r>
              <a:rPr lang="zh-TW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cs typeface="Arial" charset="0"/>
              </a:rPr>
              <a:t>美國的報告</a:t>
            </a:r>
          </a:p>
        </p:txBody>
      </p:sp>
      <p:sp>
        <p:nvSpPr>
          <p:cNvPr id="5" name="流程圖: 替代處理程序 4"/>
          <p:cNvSpPr/>
          <p:nvPr/>
        </p:nvSpPr>
        <p:spPr bwMode="auto">
          <a:xfrm>
            <a:off x="727075" y="6397625"/>
            <a:ext cx="5534025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</a:t>
            </a:r>
            <a:r>
              <a:rPr lang="pt-BR" altLang="en-US" sz="1400" dirty="0" smtClean="0">
                <a:solidFill>
                  <a:srgbClr val="000000"/>
                </a:solidFill>
                <a:ea typeface="華康中圓體"/>
                <a:cs typeface="Arial" charset="0"/>
              </a:rPr>
              <a:t>CDC, USA</a:t>
            </a:r>
            <a:endParaRPr lang="pt-BR" altLang="en-US" sz="1400" dirty="0">
              <a:solidFill>
                <a:srgbClr val="000000"/>
              </a:solidFill>
              <a:ea typeface="華康中圓體"/>
              <a:cs typeface="Arial" charset="0"/>
            </a:endParaRPr>
          </a:p>
        </p:txBody>
      </p:sp>
      <p:pic>
        <p:nvPicPr>
          <p:cNvPr id="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cs typeface="Arial" charset="0"/>
              </a:rPr>
              <a:t>疾病管制署對於抗藥性細菌的策略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 l="11340" t="11548" r="30821" b="5876"/>
          <a:stretch>
            <a:fillRect/>
          </a:stretch>
        </p:blipFill>
        <p:spPr bwMode="auto">
          <a:xfrm>
            <a:off x="1547813" y="1454150"/>
            <a:ext cx="6048375" cy="485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流程圖: 替代處理程序 4"/>
          <p:cNvSpPr/>
          <p:nvPr/>
        </p:nvSpPr>
        <p:spPr bwMode="auto">
          <a:xfrm>
            <a:off x="727075" y="6397625"/>
            <a:ext cx="5534025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</a:t>
            </a:r>
            <a:r>
              <a:rPr lang="pt-BR" altLang="en-US" sz="1400" dirty="0" smtClean="0">
                <a:solidFill>
                  <a:srgbClr val="000000"/>
                </a:solidFill>
                <a:ea typeface="華康中圓體"/>
                <a:cs typeface="Arial" charset="0"/>
              </a:rPr>
              <a:t>CDC, Taiwan</a:t>
            </a:r>
            <a:endParaRPr lang="pt-BR" altLang="en-US" sz="1400" dirty="0">
              <a:solidFill>
                <a:srgbClr val="000000"/>
              </a:solidFill>
              <a:ea typeface="華康中圓體"/>
              <a:cs typeface="Arial" charset="0"/>
            </a:endParaRPr>
          </a:p>
        </p:txBody>
      </p:sp>
      <p:pic>
        <p:nvPicPr>
          <p:cNvPr id="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Global Resistance Burden </a:t>
            </a:r>
            <a:br>
              <a:rPr lang="en-US" altLang="zh-TW" dirty="0" smtClean="0"/>
            </a:br>
            <a:r>
              <a:rPr lang="en-US" altLang="zh-TW" dirty="0" smtClean="0"/>
              <a:t>Gram-Positive Bacteria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US" altLang="zh-TW" dirty="0" err="1" smtClean="0">
                <a:latin typeface="Arial" charset="0"/>
                <a:cs typeface="Arial" charset="0"/>
              </a:rPr>
              <a:t>Methicillin</a:t>
            </a:r>
            <a:r>
              <a:rPr lang="en-US" altLang="zh-TW" dirty="0" smtClean="0">
                <a:latin typeface="Arial" charset="0"/>
                <a:cs typeface="Arial" charset="0"/>
              </a:rPr>
              <a:t>-resistant </a:t>
            </a:r>
            <a:r>
              <a:rPr lang="en-US" altLang="zh-TW" i="1" dirty="0" smtClean="0">
                <a:latin typeface="Arial" charset="0"/>
                <a:cs typeface="Arial" charset="0"/>
              </a:rPr>
              <a:t>Staphylococcus aureus </a:t>
            </a:r>
            <a:r>
              <a:rPr lang="en-US" altLang="zh-TW" dirty="0" smtClean="0">
                <a:latin typeface="Arial" charset="0"/>
                <a:cs typeface="Arial" charset="0"/>
              </a:rPr>
              <a:t>(MRSA)</a:t>
            </a:r>
          </a:p>
          <a:p>
            <a:pPr>
              <a:spcBef>
                <a:spcPct val="0"/>
              </a:spcBef>
            </a:pPr>
            <a:r>
              <a:rPr lang="en-US" altLang="zh-TW" dirty="0" smtClean="0">
                <a:latin typeface="Arial" charset="0"/>
                <a:cs typeface="Arial" charset="0"/>
              </a:rPr>
              <a:t>Glycopeptide-intermediate </a:t>
            </a:r>
            <a:r>
              <a:rPr lang="en-US" altLang="zh-TW" i="1" dirty="0" smtClean="0">
                <a:latin typeface="Arial" charset="0"/>
                <a:cs typeface="Arial" charset="0"/>
              </a:rPr>
              <a:t>Staphylococcus aureus</a:t>
            </a:r>
            <a:r>
              <a:rPr lang="en-US" altLang="zh-TW" dirty="0" smtClean="0">
                <a:latin typeface="Arial" charset="0"/>
                <a:cs typeface="Arial" charset="0"/>
              </a:rPr>
              <a:t> (GISA) or (VISA)</a:t>
            </a:r>
          </a:p>
          <a:p>
            <a:pPr>
              <a:spcBef>
                <a:spcPct val="0"/>
              </a:spcBef>
            </a:pPr>
            <a:r>
              <a:rPr lang="en-US" altLang="zh-TW" dirty="0" err="1" smtClean="0">
                <a:latin typeface="Arial" charset="0"/>
                <a:cs typeface="Arial" charset="0"/>
              </a:rPr>
              <a:t>Vancomycin</a:t>
            </a:r>
            <a:r>
              <a:rPr lang="en-US" altLang="zh-TW" dirty="0" smtClean="0">
                <a:latin typeface="Arial" charset="0"/>
                <a:cs typeface="Arial" charset="0"/>
              </a:rPr>
              <a:t>-resistant </a:t>
            </a:r>
            <a:r>
              <a:rPr lang="en-US" altLang="zh-TW" i="1" dirty="0" smtClean="0">
                <a:latin typeface="Arial" charset="0"/>
                <a:cs typeface="Arial" charset="0"/>
              </a:rPr>
              <a:t>Staphylococcus aureus</a:t>
            </a:r>
            <a:r>
              <a:rPr lang="en-US" altLang="zh-TW" dirty="0" smtClean="0">
                <a:latin typeface="Arial" charset="0"/>
                <a:cs typeface="Arial" charset="0"/>
              </a:rPr>
              <a:t> (VRSA)</a:t>
            </a:r>
          </a:p>
          <a:p>
            <a:pPr>
              <a:spcBef>
                <a:spcPct val="0"/>
              </a:spcBef>
            </a:pPr>
            <a:r>
              <a:rPr lang="en-US" altLang="zh-TW" dirty="0" smtClean="0">
                <a:latin typeface="Arial" charset="0"/>
                <a:cs typeface="Arial" charset="0"/>
              </a:rPr>
              <a:t>Penicillin-resistant </a:t>
            </a:r>
            <a:r>
              <a:rPr lang="en-US" altLang="zh-TW" i="1" dirty="0" smtClean="0">
                <a:latin typeface="Arial" charset="0"/>
                <a:cs typeface="Arial" charset="0"/>
              </a:rPr>
              <a:t>Streptococcus pneumoniae </a:t>
            </a:r>
          </a:p>
          <a:p>
            <a:pPr>
              <a:spcBef>
                <a:spcPct val="0"/>
              </a:spcBef>
            </a:pPr>
            <a:r>
              <a:rPr lang="en-US" altLang="zh-TW" dirty="0" err="1" smtClean="0">
                <a:latin typeface="Arial" charset="0"/>
                <a:cs typeface="Arial" charset="0"/>
              </a:rPr>
              <a:t>Vancomycin</a:t>
            </a:r>
            <a:r>
              <a:rPr lang="en-US" altLang="zh-TW" dirty="0" smtClean="0">
                <a:latin typeface="Arial" charset="0"/>
                <a:cs typeface="Arial" charset="0"/>
              </a:rPr>
              <a:t>-resistant </a:t>
            </a:r>
            <a:r>
              <a:rPr lang="en-US" altLang="zh-TW" dirty="0" err="1" smtClean="0"/>
              <a:t>enterococci</a:t>
            </a:r>
            <a:r>
              <a:rPr lang="en-US" altLang="zh-TW" dirty="0" smtClean="0">
                <a:latin typeface="Arial" charset="0"/>
                <a:cs typeface="Arial" charset="0"/>
              </a:rPr>
              <a:t>(VRE)</a:t>
            </a:r>
          </a:p>
          <a:p>
            <a:pPr>
              <a:spcBef>
                <a:spcPct val="0"/>
              </a:spcBef>
            </a:pPr>
            <a:r>
              <a:rPr lang="en-US" altLang="zh-TW" dirty="0" err="1" smtClean="0">
                <a:latin typeface="Arial" charset="0"/>
                <a:cs typeface="Arial" charset="0"/>
              </a:rPr>
              <a:t>Macrolide</a:t>
            </a:r>
            <a:r>
              <a:rPr lang="en-US" altLang="zh-TW" dirty="0" smtClean="0">
                <a:latin typeface="Arial" charset="0"/>
                <a:cs typeface="Arial" charset="0"/>
              </a:rPr>
              <a:t>-resistant streptococci</a:t>
            </a:r>
          </a:p>
          <a:p>
            <a:pPr>
              <a:spcBef>
                <a:spcPct val="0"/>
              </a:spcBef>
            </a:pPr>
            <a:r>
              <a:rPr lang="en-US" altLang="zh-TW" dirty="0" smtClean="0">
                <a:latin typeface="Arial" charset="0"/>
                <a:cs typeface="Arial" charset="0"/>
              </a:rPr>
              <a:t>Multidrug-resistant </a:t>
            </a:r>
            <a:r>
              <a:rPr lang="en-US" altLang="zh-TW" i="1" dirty="0" smtClean="0">
                <a:latin typeface="Arial" charset="0"/>
                <a:cs typeface="Arial" charset="0"/>
              </a:rPr>
              <a:t>Mycobacterium tuberculosis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Global Resistance Burden </a:t>
            </a:r>
            <a:br>
              <a:rPr lang="en-US" altLang="zh-TW" dirty="0" smtClean="0"/>
            </a:br>
            <a:r>
              <a:rPr lang="en-US" altLang="zh-TW" dirty="0" smtClean="0"/>
              <a:t>Gram-Negative Bacteria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Arial" charset="0"/>
                <a:cs typeface="Arial" charset="0"/>
              </a:rPr>
              <a:t>Ampicillin-resistant </a:t>
            </a:r>
            <a:r>
              <a:rPr lang="en-US" altLang="zh-TW" i="1" dirty="0" smtClean="0">
                <a:latin typeface="Arial" charset="0"/>
                <a:cs typeface="Arial" charset="0"/>
              </a:rPr>
              <a:t>Haemophilus influenzae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Extended-spectrum β-lactam-resistant Enterobacteriaceae (ESBL, AmpC, etc)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Carbapenem-resistant Enterobacteriaceae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Ceftazidime-resistant </a:t>
            </a:r>
            <a:r>
              <a:rPr lang="en-US" altLang="zh-TW" i="1" dirty="0" smtClean="0">
                <a:latin typeface="Arial" charset="0"/>
                <a:cs typeface="Arial" charset="0"/>
              </a:rPr>
              <a:t>Pseudomonas aeruginosa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Carbapenem-resistant </a:t>
            </a:r>
            <a:r>
              <a:rPr lang="en-US" altLang="zh-TW" i="1" dirty="0" smtClean="0">
                <a:latin typeface="Arial" charset="0"/>
                <a:cs typeface="Arial" charset="0"/>
              </a:rPr>
              <a:t>Acinetobacter baumannii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Multidrug-resistant non-typhi </a:t>
            </a:r>
            <a:r>
              <a:rPr lang="en-US" altLang="zh-TW" i="1" dirty="0" smtClean="0">
                <a:latin typeface="Arial" charset="0"/>
                <a:cs typeface="Arial" charset="0"/>
              </a:rPr>
              <a:t>Salmonella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it-IT" altLang="zh-TW" dirty="0" smtClean="0"/>
              <a:t>Antimicrobial Drug Resistance in Taiwan</a:t>
            </a:r>
            <a:r>
              <a:rPr lang="en-US" altLang="zh-TW" dirty="0" smtClean="0"/>
              <a:t>(1/2)</a:t>
            </a:r>
            <a:endParaRPr lang="zh-TW" altLang="en-US" dirty="0" smtClean="0"/>
          </a:p>
        </p:txBody>
      </p:sp>
      <p:sp>
        <p:nvSpPr>
          <p:cNvPr id="2048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Penicillin-resistant </a:t>
            </a:r>
            <a:r>
              <a:rPr lang="en-US" altLang="zh-TW" i="1" smtClean="0">
                <a:latin typeface="Arial" charset="0"/>
                <a:cs typeface="Arial" charset="0"/>
              </a:rPr>
              <a:t>S. pneumoniae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MDR and extensively drug-resistant (XDR) </a:t>
            </a:r>
            <a:r>
              <a:rPr lang="en-US" altLang="zh-TW" i="1" smtClean="0">
                <a:latin typeface="Arial" charset="0"/>
                <a:cs typeface="Arial" charset="0"/>
              </a:rPr>
              <a:t>P. aeruginosa</a:t>
            </a:r>
            <a:r>
              <a:rPr lang="en-US" altLang="zh-TW" smtClean="0">
                <a:latin typeface="Arial" charset="0"/>
                <a:cs typeface="Arial" charset="0"/>
              </a:rPr>
              <a:t> and </a:t>
            </a:r>
            <a:r>
              <a:rPr lang="en-US" altLang="zh-TW" i="1" smtClean="0">
                <a:latin typeface="Arial" charset="0"/>
                <a:cs typeface="Arial" charset="0"/>
              </a:rPr>
              <a:t>A. baumannii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ESBL-producing </a:t>
            </a:r>
            <a:r>
              <a:rPr lang="en-US" altLang="zh-TW" i="1" smtClean="0">
                <a:latin typeface="Arial" charset="0"/>
                <a:cs typeface="Arial" charset="0"/>
              </a:rPr>
              <a:t>Klebsiella pneumoniae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Penicillin and fluoroquinolone-resistant </a:t>
            </a:r>
            <a:r>
              <a:rPr lang="en-US" altLang="zh-TW" i="1" smtClean="0">
                <a:latin typeface="Arial" charset="0"/>
                <a:cs typeface="Arial" charset="0"/>
              </a:rPr>
              <a:t>Neisseria gonorrhoeae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Azole-resistant </a:t>
            </a:r>
            <a:r>
              <a:rPr lang="en-US" altLang="zh-TW" i="1" smtClean="0">
                <a:latin typeface="Arial" charset="0"/>
                <a:cs typeface="Arial" charset="0"/>
              </a:rPr>
              <a:t>Candida</a:t>
            </a:r>
            <a:r>
              <a:rPr lang="en-US" altLang="zh-TW" smtClean="0">
                <a:latin typeface="Arial" charset="0"/>
                <a:cs typeface="Arial" charset="0"/>
              </a:rPr>
              <a:t> species</a:t>
            </a:r>
          </a:p>
          <a:p>
            <a:endParaRPr lang="zh-TW" altLang="en-US" smtClean="0">
              <a:latin typeface="Arial" charset="0"/>
              <a:cs typeface="Arial" charset="0"/>
            </a:endParaRPr>
          </a:p>
        </p:txBody>
      </p:sp>
      <p:sp>
        <p:nvSpPr>
          <p:cNvPr id="9" name="直線圖說文字 1 8"/>
          <p:cNvSpPr/>
          <p:nvPr/>
        </p:nvSpPr>
        <p:spPr>
          <a:xfrm>
            <a:off x="6732588" y="1268413"/>
            <a:ext cx="1584325" cy="576262"/>
          </a:xfrm>
          <a:prstGeom prst="borderCallout1">
            <a:avLst>
              <a:gd name="adj1" fmla="val 18750"/>
              <a:gd name="adj2" fmla="val -8333"/>
              <a:gd name="adj3" fmla="val 82562"/>
              <a:gd name="adj4" fmla="val -3318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dirty="0"/>
              <a:t>Community-acquired</a:t>
            </a:r>
            <a:endParaRPr lang="zh-TW" altLang="en-US" sz="2000" dirty="0"/>
          </a:p>
        </p:txBody>
      </p:sp>
      <p:sp>
        <p:nvSpPr>
          <p:cNvPr id="15" name="流程圖: 替代處理程序 14"/>
          <p:cNvSpPr/>
          <p:nvPr/>
        </p:nvSpPr>
        <p:spPr bwMode="auto">
          <a:xfrm>
            <a:off x="727075" y="6397625"/>
            <a:ext cx="5534025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pt-BR" altLang="en-US" sz="1400" dirty="0">
                <a:solidFill>
                  <a:srgbClr val="000000"/>
                </a:solidFill>
                <a:ea typeface="華康中圓體"/>
                <a:cs typeface="Arial" charset="0"/>
              </a:rPr>
              <a:t>S-S Jean, P-R Hsueh., J Formos Med Assoc.  </a:t>
            </a:r>
            <a:r>
              <a:rPr lang="pt-BR" altLang="en-US" sz="1400" b="1" dirty="0">
                <a:solidFill>
                  <a:srgbClr val="000000"/>
                </a:solidFill>
                <a:ea typeface="華康中圓體"/>
                <a:cs typeface="Arial" charset="0"/>
              </a:rPr>
              <a:t>2011</a:t>
            </a:r>
            <a:r>
              <a:rPr lang="pt-BR" altLang="en-US" sz="1400" dirty="0">
                <a:solidFill>
                  <a:srgbClr val="000000"/>
                </a:solidFill>
                <a:ea typeface="華康中圓體"/>
                <a:cs typeface="Arial" charset="0"/>
              </a:rPr>
              <a:t>; p.4–13</a:t>
            </a:r>
          </a:p>
        </p:txBody>
      </p:sp>
      <p:pic>
        <p:nvPicPr>
          <p:cNvPr id="1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it-IT" altLang="zh-TW" dirty="0" smtClean="0"/>
              <a:t>Antimicrobial Drug Resistance in Taiwan</a:t>
            </a:r>
            <a:r>
              <a:rPr lang="en-US" altLang="zh-TW" dirty="0" smtClean="0"/>
              <a:t>(2/2)</a:t>
            </a:r>
            <a:endParaRPr lang="zh-TW" altLang="en-US" dirty="0" smtClean="0"/>
          </a:p>
        </p:txBody>
      </p:sp>
      <p:sp>
        <p:nvSpPr>
          <p:cNvPr id="2150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XDR </a:t>
            </a:r>
            <a:r>
              <a:rPr lang="en-US" altLang="zh-TW" i="1" smtClean="0">
                <a:latin typeface="Arial" charset="0"/>
                <a:cs typeface="Arial" charset="0"/>
              </a:rPr>
              <a:t>Mycobacterium tuberculosis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Methicillin-resistant </a:t>
            </a:r>
            <a:r>
              <a:rPr lang="en-US" altLang="zh-TW" i="1" smtClean="0">
                <a:latin typeface="Arial" charset="0"/>
                <a:cs typeface="Arial" charset="0"/>
              </a:rPr>
              <a:t>Staphylococcus aureus</a:t>
            </a:r>
            <a:r>
              <a:rPr lang="en-US" altLang="zh-TW" smtClean="0">
                <a:latin typeface="Arial" charset="0"/>
                <a:cs typeface="Arial" charset="0"/>
              </a:rPr>
              <a:t> of unique sequence type (ST 59)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Transposon-harboring carbapenemase XDR </a:t>
            </a:r>
            <a:r>
              <a:rPr lang="en-US" altLang="zh-TW" i="1" smtClean="0">
                <a:latin typeface="Arial" charset="0"/>
                <a:cs typeface="Arial" charset="0"/>
              </a:rPr>
              <a:t>P. aeruginosa</a:t>
            </a:r>
            <a:endParaRPr lang="zh-TW" altLang="en-US" i="1" smtClean="0">
              <a:latin typeface="Arial" charset="0"/>
              <a:cs typeface="Arial" charset="0"/>
            </a:endParaRPr>
          </a:p>
        </p:txBody>
      </p:sp>
      <p:sp>
        <p:nvSpPr>
          <p:cNvPr id="12" name="流程圖: 替代處理程序 11"/>
          <p:cNvSpPr/>
          <p:nvPr/>
        </p:nvSpPr>
        <p:spPr bwMode="auto">
          <a:xfrm>
            <a:off x="727075" y="6397625"/>
            <a:ext cx="5534025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pt-BR" altLang="en-US" sz="1400" dirty="0">
                <a:solidFill>
                  <a:srgbClr val="000000"/>
                </a:solidFill>
                <a:ea typeface="華康中圓體"/>
                <a:cs typeface="Arial" charset="0"/>
              </a:rPr>
              <a:t>S-S Jean, P-R Hsueh., J Formos Med Assoc.  </a:t>
            </a:r>
            <a:r>
              <a:rPr lang="pt-BR" altLang="en-US" sz="1400" b="1" dirty="0">
                <a:solidFill>
                  <a:srgbClr val="000000"/>
                </a:solidFill>
                <a:ea typeface="華康中圓體"/>
                <a:cs typeface="Arial" charset="0"/>
              </a:rPr>
              <a:t>2011</a:t>
            </a:r>
            <a:r>
              <a:rPr lang="pt-BR" altLang="en-US" sz="1400" dirty="0">
                <a:solidFill>
                  <a:srgbClr val="000000"/>
                </a:solidFill>
                <a:ea typeface="華康中圓體"/>
                <a:cs typeface="Arial" charset="0"/>
              </a:rPr>
              <a:t>; p.4–13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2.</a:t>
            </a:r>
            <a:r>
              <a:rPr lang="zh-TW" altLang="en-US" dirty="0" smtClean="0">
                <a:latin typeface="標楷體" pitchFamily="65" charset="-120"/>
              </a:rPr>
              <a:t>抗藥菌株檢測規範</a:t>
            </a:r>
            <a:endParaRPr lang="en-US" altLang="zh-TW" dirty="0" smtClean="0">
              <a:latin typeface="標楷體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2-1</a:t>
            </a:r>
            <a:r>
              <a:rPr lang="zh-TW" altLang="en-US" dirty="0" smtClean="0"/>
              <a:t> </a:t>
            </a:r>
            <a:r>
              <a:rPr lang="en-US" altLang="zh-TW" dirty="0" smtClean="0"/>
              <a:t>MRSA, VISA, VRSA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MRSA, VISA, VRSA</a:t>
            </a:r>
            <a:endParaRPr lang="zh-TW" altLang="en-US" smtClean="0"/>
          </a:p>
        </p:txBody>
      </p:sp>
      <p:sp>
        <p:nvSpPr>
          <p:cNvPr id="24578" name="內容版面配置區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err="1" smtClean="0"/>
              <a:t>Methicillin</a:t>
            </a:r>
            <a:r>
              <a:rPr lang="en-US" altLang="zh-TW" dirty="0" smtClean="0"/>
              <a:t>-resistant </a:t>
            </a:r>
            <a:r>
              <a:rPr lang="en-US" altLang="zh-TW" i="1" dirty="0" smtClean="0"/>
              <a:t>S. </a:t>
            </a:r>
            <a:r>
              <a:rPr lang="en-US" altLang="zh-TW" i="1" dirty="0" err="1" smtClean="0"/>
              <a:t>aureus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(MRSA)</a:t>
            </a:r>
          </a:p>
          <a:p>
            <a:r>
              <a:rPr lang="en-US" altLang="zh-TW" dirty="0" err="1" smtClean="0"/>
              <a:t>Glycopeptide</a:t>
            </a:r>
            <a:r>
              <a:rPr lang="en-US" altLang="zh-TW" dirty="0" smtClean="0"/>
              <a:t>-intermediate </a:t>
            </a:r>
            <a:r>
              <a:rPr lang="en-US" altLang="zh-TW" i="1" dirty="0" smtClean="0"/>
              <a:t>S. </a:t>
            </a:r>
            <a:r>
              <a:rPr lang="en-US" altLang="zh-TW" i="1" dirty="0" err="1" smtClean="0"/>
              <a:t>aureus</a:t>
            </a:r>
            <a:r>
              <a:rPr lang="en-US" altLang="zh-TW" dirty="0" smtClean="0"/>
              <a:t>  (GISA) or (VISA)</a:t>
            </a:r>
          </a:p>
          <a:p>
            <a:r>
              <a:rPr lang="en-US" altLang="zh-TW" dirty="0" err="1" smtClean="0"/>
              <a:t>Vancomycin</a:t>
            </a:r>
            <a:r>
              <a:rPr lang="en-US" altLang="zh-TW" dirty="0" smtClean="0"/>
              <a:t>-resistant </a:t>
            </a:r>
            <a:r>
              <a:rPr lang="en-US" altLang="zh-TW" i="1" dirty="0" smtClean="0"/>
              <a:t>S. </a:t>
            </a:r>
            <a:r>
              <a:rPr lang="en-US" altLang="zh-TW" i="1" dirty="0" err="1" smtClean="0"/>
              <a:t>aureus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(VRSA)</a:t>
            </a: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Mechanism of MRSA</a:t>
            </a:r>
            <a:endParaRPr lang="zh-TW" altLang="en-US" smtClean="0"/>
          </a:p>
        </p:txBody>
      </p:sp>
      <p:sp>
        <p:nvSpPr>
          <p:cNvPr id="3277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Inactivation by </a:t>
            </a:r>
            <a:r>
              <a:rPr lang="el-GR" altLang="zh-TW" dirty="0" smtClean="0"/>
              <a:t>β-</a:t>
            </a:r>
            <a:r>
              <a:rPr lang="en-US" altLang="zh-TW" dirty="0" err="1" smtClean="0"/>
              <a:t>lactamase</a:t>
            </a:r>
            <a:r>
              <a:rPr lang="en-US" altLang="zh-TW" dirty="0" smtClean="0"/>
              <a:t> enzymes</a:t>
            </a:r>
          </a:p>
          <a:p>
            <a:pPr>
              <a:defRPr/>
            </a:pPr>
            <a:r>
              <a:rPr lang="en-US" altLang="zh-TW" dirty="0" smtClean="0"/>
              <a:t>PBPs with ↓ penicillin-binding capacity</a:t>
            </a:r>
          </a:p>
          <a:p>
            <a:pPr>
              <a:defRPr/>
            </a:pPr>
            <a:r>
              <a:rPr lang="en-US" altLang="zh-TW" dirty="0" smtClean="0"/>
              <a:t>Acquisition of </a:t>
            </a:r>
            <a:r>
              <a:rPr lang="en-US" altLang="zh-TW" i="1" dirty="0" err="1" smtClean="0"/>
              <a:t>mecA</a:t>
            </a:r>
            <a:r>
              <a:rPr lang="en-US" altLang="zh-TW" dirty="0" smtClean="0"/>
              <a:t> gene: most common</a:t>
            </a:r>
          </a:p>
          <a:p>
            <a:pPr lvl="1">
              <a:defRPr/>
            </a:pPr>
            <a:r>
              <a:rPr lang="en-US" altLang="zh-TW" dirty="0" smtClean="0"/>
              <a:t>Encodes a penicillin-binding protein (PBP2a) with decreased affinity for </a:t>
            </a:r>
            <a:r>
              <a:rPr lang="el-GR" altLang="zh-TW" dirty="0" smtClean="0"/>
              <a:t>β-</a:t>
            </a:r>
            <a:r>
              <a:rPr lang="en-US" altLang="zh-TW" dirty="0" err="1" smtClean="0"/>
              <a:t>lactam</a:t>
            </a:r>
            <a:r>
              <a:rPr lang="en-US" altLang="zh-TW" dirty="0" smtClean="0"/>
              <a:t> antibiotics</a:t>
            </a:r>
          </a:p>
          <a:p>
            <a:pPr lvl="1">
              <a:defRPr/>
            </a:pPr>
            <a:r>
              <a:rPr lang="en-US" altLang="zh-TW" dirty="0" smtClean="0"/>
              <a:t>Part of a mobile genetic element : </a:t>
            </a:r>
            <a:r>
              <a:rPr lang="en-US" altLang="zh-TW" dirty="0" err="1" smtClean="0"/>
              <a:t>SCC</a:t>
            </a:r>
            <a:r>
              <a:rPr lang="en-US" altLang="zh-TW" i="1" dirty="0" err="1" smtClean="0"/>
              <a:t>mec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(staphylococcal cassette chromosome </a:t>
            </a:r>
            <a:r>
              <a:rPr lang="en-US" altLang="zh-TW" i="1" dirty="0" err="1" smtClean="0"/>
              <a:t>mec</a:t>
            </a:r>
            <a:r>
              <a:rPr lang="en-US" altLang="zh-TW" dirty="0" smtClean="0"/>
              <a:t>)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Laboratory Detection for MRSA</a:t>
            </a:r>
            <a:endParaRPr lang="zh-TW" altLang="en-US" smtClean="0"/>
          </a:p>
        </p:txBody>
      </p:sp>
      <p:sp>
        <p:nvSpPr>
          <p:cNvPr id="26626" name="內容版面配置區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525962"/>
          </a:xfrm>
        </p:spPr>
        <p:txBody>
          <a:bodyPr/>
          <a:lstStyle/>
          <a:p>
            <a:r>
              <a:rPr lang="en-US" altLang="zh-TW" sz="2600" dirty="0" err="1" smtClean="0">
                <a:latin typeface="Arial" charset="0"/>
                <a:cs typeface="Arial" charset="0"/>
              </a:rPr>
              <a:t>Cefoxitin</a:t>
            </a:r>
            <a:r>
              <a:rPr lang="en-US" altLang="zh-TW" sz="2600" dirty="0" smtClean="0">
                <a:latin typeface="Arial" charset="0"/>
                <a:cs typeface="Arial" charset="0"/>
              </a:rPr>
              <a:t> disk screen test</a:t>
            </a:r>
          </a:p>
          <a:p>
            <a:r>
              <a:rPr lang="en-US" altLang="zh-TW" sz="2600" dirty="0" smtClean="0">
                <a:latin typeface="Arial" charset="0"/>
                <a:cs typeface="Arial" charset="0"/>
              </a:rPr>
              <a:t>Latex agglutination test for PBP2a</a:t>
            </a:r>
          </a:p>
          <a:p>
            <a:r>
              <a:rPr lang="en-US" altLang="zh-TW" sz="2600" dirty="0" smtClean="0">
                <a:latin typeface="Arial" charset="0"/>
                <a:cs typeface="Arial" charset="0"/>
              </a:rPr>
              <a:t>MRSA screening agar (containing 6 </a:t>
            </a:r>
            <a:r>
              <a:rPr lang="en-US" altLang="zh-TW" sz="2600" dirty="0" err="1" smtClean="0">
                <a:latin typeface="Arial" charset="0"/>
                <a:cs typeface="Arial" charset="0"/>
              </a:rPr>
              <a:t>μg</a:t>
            </a:r>
            <a:r>
              <a:rPr lang="en-US" altLang="zh-TW" sz="2600" dirty="0" smtClean="0">
                <a:latin typeface="Arial" charset="0"/>
                <a:cs typeface="Arial" charset="0"/>
              </a:rPr>
              <a:t>/</a:t>
            </a:r>
            <a:r>
              <a:rPr lang="en-US" altLang="zh-TW" sz="2600" dirty="0" err="1" smtClean="0">
                <a:latin typeface="Arial" charset="0"/>
                <a:cs typeface="Arial" charset="0"/>
              </a:rPr>
              <a:t>mL</a:t>
            </a:r>
            <a:r>
              <a:rPr lang="en-US" altLang="zh-TW" sz="2600" dirty="0" smtClean="0">
                <a:latin typeface="Arial" charset="0"/>
                <a:cs typeface="Arial" charset="0"/>
              </a:rPr>
              <a:t> of </a:t>
            </a:r>
            <a:r>
              <a:rPr lang="en-US" altLang="zh-TW" sz="2600" dirty="0" err="1" smtClean="0">
                <a:latin typeface="Arial" charset="0"/>
                <a:cs typeface="Arial" charset="0"/>
              </a:rPr>
              <a:t>oxacillin</a:t>
            </a:r>
            <a:r>
              <a:rPr lang="en-US" altLang="zh-TW" sz="2600" dirty="0" smtClean="0">
                <a:latin typeface="Arial" charset="0"/>
                <a:cs typeface="Arial" charset="0"/>
              </a:rPr>
              <a:t> in M-H agar with 4% </a:t>
            </a:r>
            <a:r>
              <a:rPr lang="en-US" altLang="zh-TW" sz="2600" dirty="0" err="1" smtClean="0">
                <a:latin typeface="Arial" charset="0"/>
                <a:cs typeface="Arial" charset="0"/>
              </a:rPr>
              <a:t>NaCl</a:t>
            </a:r>
            <a:r>
              <a:rPr lang="en-US" altLang="zh-TW" sz="2600" dirty="0" smtClean="0">
                <a:latin typeface="Arial" charset="0"/>
                <a:cs typeface="Arial" charset="0"/>
              </a:rPr>
              <a:t>) </a:t>
            </a:r>
          </a:p>
          <a:p>
            <a:r>
              <a:rPr lang="en-US" altLang="zh-TW" sz="2600" dirty="0" smtClean="0">
                <a:latin typeface="Arial" charset="0"/>
                <a:cs typeface="Arial" charset="0"/>
              </a:rPr>
              <a:t>MIC method for </a:t>
            </a:r>
            <a:r>
              <a:rPr lang="en-US" altLang="zh-TW" sz="2600" dirty="0" err="1" smtClean="0">
                <a:latin typeface="Arial" charset="0"/>
                <a:cs typeface="Arial" charset="0"/>
              </a:rPr>
              <a:t>oxacillin</a:t>
            </a:r>
            <a:r>
              <a:rPr lang="en-US" altLang="zh-TW" sz="2600" dirty="0" smtClean="0">
                <a:latin typeface="Arial" charset="0"/>
                <a:cs typeface="Arial" charset="0"/>
              </a:rPr>
              <a:t> detection </a:t>
            </a:r>
          </a:p>
          <a:p>
            <a:r>
              <a:rPr lang="en-US" altLang="zh-TW" sz="2600" dirty="0" smtClean="0">
                <a:latin typeface="Arial" charset="0"/>
                <a:cs typeface="Arial" charset="0"/>
              </a:rPr>
              <a:t>Molecular detection method: </a:t>
            </a:r>
            <a:r>
              <a:rPr lang="en-US" altLang="zh-TW" sz="2600" i="1" dirty="0" err="1" smtClean="0">
                <a:latin typeface="Arial" charset="0"/>
                <a:cs typeface="Arial" charset="0"/>
              </a:rPr>
              <a:t>mecA</a:t>
            </a:r>
            <a:r>
              <a:rPr lang="en-US" altLang="zh-TW" sz="2600" dirty="0" smtClean="0">
                <a:latin typeface="Arial" charset="0"/>
                <a:cs typeface="Arial" charset="0"/>
              </a:rPr>
              <a:t> gene</a:t>
            </a:r>
            <a:endParaRPr lang="zh-TW" altLang="en-US" sz="2600" dirty="0" smtClean="0">
              <a:latin typeface="Arial" charset="0"/>
              <a:cs typeface="Arial" charset="0"/>
            </a:endParaRPr>
          </a:p>
        </p:txBody>
      </p:sp>
      <p:pic>
        <p:nvPicPr>
          <p:cNvPr id="33795" name="Picture 5" descr="DSCN0037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44875" y="4329113"/>
            <a:ext cx="2447925" cy="1836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3796" name="Picture 6" descr="DSCN005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325" y="4329113"/>
            <a:ext cx="2447925" cy="1836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3797" name="Picture 4" descr="DSCN004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4213" y="4329113"/>
            <a:ext cx="2446337" cy="1836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流程圖: 替代處理程序 7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：台中榮民總醫院</a:t>
            </a:r>
            <a:endParaRPr lang="en-US" altLang="zh-TW" sz="1400" dirty="0"/>
          </a:p>
        </p:txBody>
      </p:sp>
      <p:pic>
        <p:nvPicPr>
          <p:cNvPr id="9" name="PPTShape_0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1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Detection of MRSA in CLSI</a:t>
            </a:r>
          </a:p>
        </p:txBody>
      </p:sp>
      <p:sp>
        <p:nvSpPr>
          <p:cNvPr id="27651" name="矩形 5"/>
          <p:cNvSpPr>
            <a:spLocks noChangeArrowheads="1"/>
          </p:cNvSpPr>
          <p:nvPr/>
        </p:nvSpPr>
        <p:spPr bwMode="auto">
          <a:xfrm>
            <a:off x="539750" y="3978275"/>
            <a:ext cx="8280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/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※</a:t>
            </a:r>
            <a:r>
              <a:rPr lang="en-US" altLang="zh-TW" b="1" dirty="0"/>
              <a:t>Eliminate OX disk diffusion test for </a:t>
            </a:r>
            <a:r>
              <a:rPr lang="en-US" altLang="zh-TW" b="1" i="1" dirty="0"/>
              <a:t>S. </a:t>
            </a:r>
            <a:r>
              <a:rPr lang="en-US" altLang="zh-TW" b="1" i="1" dirty="0" err="1"/>
              <a:t>aureus</a:t>
            </a:r>
            <a:r>
              <a:rPr lang="en-US" altLang="zh-TW" b="1" i="1" dirty="0"/>
              <a:t> </a:t>
            </a:r>
            <a:r>
              <a:rPr lang="en-US" altLang="zh-TW" b="1" dirty="0"/>
              <a:t>and</a:t>
            </a:r>
            <a:r>
              <a:rPr lang="en-US" altLang="zh-TW" b="1" i="1" dirty="0"/>
              <a:t> S. </a:t>
            </a:r>
            <a:r>
              <a:rPr lang="en-US" altLang="zh-TW" b="1" i="1" dirty="0" err="1"/>
              <a:t>lugdunensis</a:t>
            </a:r>
            <a:endParaRPr lang="en-US" altLang="zh-TW" b="1" i="1" dirty="0"/>
          </a:p>
          <a:p>
            <a:pPr marL="273050" indent="-273050"/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※</a:t>
            </a:r>
            <a:r>
              <a:rPr lang="en-US" altLang="zh-TW" b="1" dirty="0"/>
              <a:t>OX disk testing is not reliable. For disk testing reporting OX when using FOX as a surrogate test.</a:t>
            </a:r>
            <a:endParaRPr lang="zh-TW" altLang="en-US" b="1" dirty="0"/>
          </a:p>
        </p:txBody>
      </p:sp>
      <p:pic>
        <p:nvPicPr>
          <p:cNvPr id="27652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0113" y="4868863"/>
            <a:ext cx="3024187" cy="137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904" name="圓角矩形圖說文字 7"/>
          <p:cNvSpPr>
            <a:spLocks noChangeArrowheads="1"/>
          </p:cNvSpPr>
          <p:nvPr/>
        </p:nvSpPr>
        <p:spPr bwMode="auto">
          <a:xfrm>
            <a:off x="4572000" y="5086350"/>
            <a:ext cx="3240088" cy="719138"/>
          </a:xfrm>
          <a:prstGeom prst="wedgeRoundRectCallout">
            <a:avLst>
              <a:gd name="adj1" fmla="val -65773"/>
              <a:gd name="adj2" fmla="val 19843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r>
              <a:rPr lang="en-US" altLang="zh-TW" dirty="0">
                <a:latin typeface="Arial" pitchFamily="34" charset="0"/>
                <a:cs typeface="Arial" pitchFamily="34" charset="0"/>
              </a:rPr>
              <a:t>FOX detects </a:t>
            </a:r>
            <a:r>
              <a:rPr lang="en-US" altLang="zh-TW" i="1" dirty="0" err="1">
                <a:latin typeface="Arial" pitchFamily="34" charset="0"/>
                <a:cs typeface="Arial" pitchFamily="34" charset="0"/>
              </a:rPr>
              <a:t>mecA</a:t>
            </a:r>
            <a:r>
              <a:rPr lang="en-US" altLang="zh-TW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dirty="0">
                <a:latin typeface="Arial" pitchFamily="34" charset="0"/>
                <a:cs typeface="Arial" pitchFamily="34" charset="0"/>
              </a:rPr>
              <a:t>mediated</a:t>
            </a:r>
          </a:p>
          <a:p>
            <a:pPr>
              <a:defRPr/>
            </a:pPr>
            <a:r>
              <a:rPr lang="en-US" altLang="zh-TW" dirty="0">
                <a:latin typeface="Arial" pitchFamily="34" charset="0"/>
                <a:cs typeface="Arial" pitchFamily="34" charset="0"/>
              </a:rPr>
              <a:t>MRSA better than OX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流程圖: 替代處理程序 12"/>
          <p:cNvSpPr/>
          <p:nvPr/>
        </p:nvSpPr>
        <p:spPr bwMode="auto">
          <a:xfrm>
            <a:off x="727075" y="6400800"/>
            <a:ext cx="5534025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en-US" sz="1400" dirty="0">
                <a:solidFill>
                  <a:srgbClr val="000000"/>
                </a:solidFill>
                <a:ea typeface="華康中圓體"/>
                <a:cs typeface="Arial" charset="0"/>
              </a:rPr>
              <a:t>CLSI M100-S23. Table 2C</a:t>
            </a:r>
            <a:r>
              <a:rPr lang="zh-TW" altLang="en-US" sz="140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charset="0"/>
              </a:rPr>
              <a:t>；</a:t>
            </a:r>
            <a:r>
              <a:rPr lang="en-US" altLang="en-US" sz="1400" dirty="0">
                <a:solidFill>
                  <a:srgbClr val="000000"/>
                </a:solidFill>
                <a:ea typeface="華康中圓體"/>
                <a:cs typeface="Arial" charset="0"/>
              </a:rPr>
              <a:t>CLSI M100-S24. Table </a:t>
            </a:r>
            <a:r>
              <a:rPr lang="en-US" altLang="en-US" sz="1400" dirty="0" smtClean="0">
                <a:solidFill>
                  <a:srgbClr val="000000"/>
                </a:solidFill>
                <a:ea typeface="華康中圓體"/>
                <a:cs typeface="Arial" charset="0"/>
              </a:rPr>
              <a:t>2C</a:t>
            </a:r>
            <a:endParaRPr lang="en-US" altLang="en-US" sz="1400" dirty="0">
              <a:solidFill>
                <a:srgbClr val="000000"/>
              </a:solidFill>
              <a:ea typeface="華康中圓體"/>
              <a:cs typeface="Arial" charset="0"/>
            </a:endParaRPr>
          </a:p>
        </p:txBody>
      </p:sp>
      <p:pic>
        <p:nvPicPr>
          <p:cNvPr id="14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graphicFrame>
        <p:nvGraphicFramePr>
          <p:cNvPr id="11" name="Group 5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34786529"/>
              </p:ext>
            </p:extLst>
          </p:nvPr>
        </p:nvGraphicFramePr>
        <p:xfrm>
          <a:off x="251520" y="1412776"/>
          <a:ext cx="8640960" cy="2523744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1656183"/>
                <a:gridCol w="1728192"/>
                <a:gridCol w="1046010"/>
                <a:gridCol w="517774"/>
                <a:gridCol w="737583"/>
                <a:gridCol w="1256985"/>
                <a:gridCol w="442875"/>
                <a:gridCol w="1255358"/>
              </a:tblGrid>
              <a:tr h="86367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Organisms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Antimicrobial Agent</a:t>
                      </a:r>
                      <a:endParaRPr kumimoji="0" lang="en-US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Disk Content</a:t>
                      </a:r>
                      <a:endParaRPr kumimoji="0" lang="en-US" altLang="zh-TW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Zone Diameter Breakpoints,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nearest whole mm</a:t>
                      </a:r>
                      <a:endParaRPr kumimoji="0" lang="en-US" altLang="zh-TW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MIC Interpretive Standard (</a:t>
                      </a:r>
                      <a:r>
                        <a:rPr kumimoji="0" lang="el-GR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μ</a:t>
                      </a: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g/mL)</a:t>
                      </a:r>
                      <a:endParaRPr kumimoji="0" lang="en-US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anchor="ctr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6574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</a:tr>
              <a:tr h="1102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800" u="none" strike="noStrike" cap="none" normalizeH="0" baseline="0" smtClean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Oxacillin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30 </a:t>
                      </a:r>
                      <a:r>
                        <a:rPr kumimoji="0" lang="el-GR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μ</a:t>
                      </a: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Cefoxitin</a:t>
                      </a:r>
                      <a:endParaRPr kumimoji="0" lang="en-US" altLang="zh-TW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(surrogate test for </a:t>
                      </a:r>
                      <a:r>
                        <a:rPr kumimoji="0" lang="en-US" altLang="zh-TW" sz="18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oxacillin</a:t>
                      </a: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kumimoji="0" lang="en-US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22</a:t>
                      </a:r>
                      <a:endParaRPr kumimoji="0" lang="en-US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800" u="none" strike="noStrike" cap="none" normalizeH="0" baseline="0" smtClean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kumimoji="0" lang="en-US" altLang="zh-TW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800" u="none" strike="noStrike" cap="none" normalizeH="0" baseline="0" smtClean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21</a:t>
                      </a:r>
                      <a:endParaRPr kumimoji="0" lang="en-US" altLang="zh-TW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(oxacillin)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(cefoxitin)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800" u="none" strike="noStrike" cap="none" normalizeH="0" baseline="0" smtClean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kumimoji="0" lang="en-US" altLang="zh-TW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16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kumimoji="0" lang="en-US" altLang="zh-TW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oxacillin</a:t>
                      </a: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kumimoji="0" lang="en-US" altLang="zh-TW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cefoxitin</a:t>
                      </a:r>
                      <a:r>
                        <a:rPr kumimoji="0" lang="en-US" alt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kumimoji="0" lang="en-US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marL="89321" marR="89321" horzOverflow="overflow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Documents and Settings\tkb_user\Desktop\新影像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 l="974" t="1936" r="2747"/>
          <a:stretch>
            <a:fillRect/>
          </a:stretch>
        </p:blipFill>
        <p:spPr bwMode="auto">
          <a:xfrm>
            <a:off x="741363" y="1538288"/>
            <a:ext cx="7575550" cy="469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Rectangle 5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MRSA in NTUH – 1986-2009</a:t>
            </a:r>
          </a:p>
        </p:txBody>
      </p:sp>
      <p:sp>
        <p:nvSpPr>
          <p:cNvPr id="6" name="向下箭號 5"/>
          <p:cNvSpPr/>
          <p:nvPr/>
        </p:nvSpPr>
        <p:spPr>
          <a:xfrm>
            <a:off x="6804025" y="1700213"/>
            <a:ext cx="215900" cy="792162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流程圖: 替代處理程序 10"/>
          <p:cNvSpPr/>
          <p:nvPr/>
        </p:nvSpPr>
        <p:spPr bwMode="auto">
          <a:xfrm>
            <a:off x="727075" y="6397625"/>
            <a:ext cx="5534025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>
                <a:solidFill>
                  <a:srgbClr val="000000"/>
                </a:solidFill>
                <a:ea typeface="華康中圓體"/>
                <a:cs typeface="Arial" charset="0"/>
              </a:rPr>
              <a:t>S-S Jean, P-R </a:t>
            </a:r>
            <a:r>
              <a:rPr lang="en-US" altLang="zh-TW" sz="1400" dirty="0" err="1">
                <a:solidFill>
                  <a:srgbClr val="000000"/>
                </a:solidFill>
                <a:ea typeface="華康中圓體"/>
                <a:cs typeface="Arial" charset="0"/>
              </a:rPr>
              <a:t>Hsueh</a:t>
            </a:r>
            <a:r>
              <a:rPr lang="en-US" altLang="zh-TW" sz="1400" dirty="0">
                <a:solidFill>
                  <a:srgbClr val="000000"/>
                </a:solidFill>
                <a:ea typeface="華康中圓體"/>
                <a:cs typeface="Arial" charset="0"/>
              </a:rPr>
              <a:t>., J </a:t>
            </a:r>
            <a:r>
              <a:rPr lang="en-US" altLang="zh-TW" sz="1400" dirty="0" err="1">
                <a:solidFill>
                  <a:srgbClr val="000000"/>
                </a:solidFill>
                <a:ea typeface="華康中圓體"/>
                <a:cs typeface="Arial" charset="0"/>
              </a:rPr>
              <a:t>Formos</a:t>
            </a:r>
            <a:r>
              <a:rPr lang="en-US" altLang="zh-TW" sz="1400" dirty="0">
                <a:solidFill>
                  <a:srgbClr val="000000"/>
                </a:solidFill>
                <a:ea typeface="華康中圓體"/>
                <a:cs typeface="Arial" charset="0"/>
              </a:rPr>
              <a:t> Med Assoc. </a:t>
            </a:r>
            <a:r>
              <a:rPr lang="en-US" altLang="zh-TW" sz="1400" b="1" dirty="0">
                <a:solidFill>
                  <a:srgbClr val="000000"/>
                </a:solidFill>
                <a:ea typeface="華康中圓體"/>
                <a:cs typeface="Arial" charset="0"/>
              </a:rPr>
              <a:t> 2011</a:t>
            </a:r>
            <a:r>
              <a:rPr lang="en-US" altLang="zh-TW" sz="1400" dirty="0">
                <a:solidFill>
                  <a:srgbClr val="000000"/>
                </a:solidFill>
                <a:ea typeface="華康中圓體"/>
                <a:cs typeface="Arial" charset="0"/>
              </a:rPr>
              <a:t>; p.4–13</a:t>
            </a:r>
            <a:endParaRPr lang="zh-TW" altLang="en-US" sz="1400" dirty="0">
              <a:solidFill>
                <a:srgbClr val="000000"/>
              </a:solidFill>
              <a:ea typeface="華康中圓體"/>
              <a:cs typeface="Arial" charset="0"/>
            </a:endParaRPr>
          </a:p>
        </p:txBody>
      </p:sp>
      <p:pic>
        <p:nvPicPr>
          <p:cNvPr id="12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Epidemiology of VRSA and VISA</a:t>
            </a:r>
            <a:endParaRPr lang="zh-TW" altLang="en-US" smtClean="0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468313" y="1628775"/>
          <a:ext cx="8229600" cy="4032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6" name="綵帶 (向上) 15"/>
          <p:cNvSpPr/>
          <p:nvPr/>
        </p:nvSpPr>
        <p:spPr>
          <a:xfrm>
            <a:off x="1547813" y="5441950"/>
            <a:ext cx="6624637" cy="508000"/>
          </a:xfrm>
          <a:prstGeom prst="ribbon2">
            <a:avLst>
              <a:gd name="adj1" fmla="val 16667"/>
              <a:gd name="adj2" fmla="val 6820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2222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 dirty="0"/>
              <a:t>Not always confined to MRSA</a:t>
            </a:r>
            <a:endParaRPr lang="zh-TW" altLang="en-US" sz="2400" dirty="0"/>
          </a:p>
        </p:txBody>
      </p:sp>
      <p:sp>
        <p:nvSpPr>
          <p:cNvPr id="17" name="流程圖: 替代處理程序 16"/>
          <p:cNvSpPr/>
          <p:nvPr/>
        </p:nvSpPr>
        <p:spPr bwMode="auto">
          <a:xfrm>
            <a:off x="727075" y="6079966"/>
            <a:ext cx="5534025" cy="715089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tIns="0" bIns="0" anchor="ctr">
            <a:spAutoFit/>
          </a:bodyPr>
          <a:lstStyle/>
          <a:p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J </a:t>
            </a:r>
            <a:r>
              <a:rPr lang="en-US" altLang="zh-TW" sz="1400" dirty="0" err="1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Antimicrob</a:t>
            </a:r>
            <a:r>
              <a:rPr lang="en-US" altLang="zh-TW" sz="1400" dirty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 </a:t>
            </a:r>
            <a:r>
              <a:rPr lang="en-US" altLang="zh-TW" sz="1400" dirty="0" err="1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Chemother</a:t>
            </a:r>
            <a:r>
              <a:rPr lang="en-US" altLang="zh-TW" sz="1400" dirty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 </a:t>
            </a:r>
            <a:r>
              <a:rPr lang="en-US" altLang="zh-TW" sz="1400" b="1" dirty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1997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;</a:t>
            </a:r>
            <a:r>
              <a:rPr lang="zh-TW" altLang="en-US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 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40:135</a:t>
            </a:r>
            <a:endParaRPr lang="en-US" altLang="zh-TW" sz="1400" dirty="0">
              <a:solidFill>
                <a:srgbClr val="000000"/>
              </a:solidFill>
              <a:latin typeface="Arial" charset="0"/>
              <a:ea typeface="華康中圓體"/>
              <a:cs typeface="Arial" charset="0"/>
            </a:endParaRPr>
          </a:p>
          <a:p>
            <a:r>
              <a:rPr lang="zh-TW" altLang="en-US" sz="1400" dirty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                   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Lancet </a:t>
            </a:r>
            <a:r>
              <a:rPr lang="en-US" altLang="zh-TW" sz="1400" b="1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1997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;</a:t>
            </a:r>
            <a:r>
              <a:rPr lang="zh-TW" altLang="en-US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 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350:1670</a:t>
            </a:r>
            <a:endParaRPr lang="zh-TW" altLang="en-US" sz="1400" dirty="0">
              <a:solidFill>
                <a:srgbClr val="000000"/>
              </a:solidFill>
              <a:ea typeface="華康中圓體"/>
              <a:cs typeface="Arial" charset="0"/>
            </a:endParaRPr>
          </a:p>
          <a:p>
            <a:r>
              <a:rPr lang="zh-TW" altLang="en-US" sz="1400" dirty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                   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MMWR </a:t>
            </a:r>
            <a:r>
              <a:rPr lang="en-US" altLang="zh-TW" sz="1400" b="1" dirty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2002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;</a:t>
            </a:r>
            <a:r>
              <a:rPr lang="zh-TW" altLang="en-US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 </a:t>
            </a:r>
            <a:r>
              <a:rPr lang="en-US" altLang="zh-TW" sz="1400" dirty="0" smtClean="0">
                <a:solidFill>
                  <a:srgbClr val="000000"/>
                </a:solidFill>
                <a:latin typeface="Arial" charset="0"/>
                <a:ea typeface="華康中圓體"/>
                <a:cs typeface="Arial" charset="0"/>
              </a:rPr>
              <a:t>51:565</a:t>
            </a:r>
            <a:endParaRPr lang="zh-TW" altLang="en-US" sz="1400" dirty="0">
              <a:solidFill>
                <a:srgbClr val="000000"/>
              </a:solidFill>
              <a:ea typeface="華康中圓體"/>
              <a:cs typeface="Arial" charset="0"/>
            </a:endParaRPr>
          </a:p>
        </p:txBody>
      </p:sp>
      <p:pic>
        <p:nvPicPr>
          <p:cNvPr id="18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1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Mechanism of </a:t>
            </a:r>
            <a:r>
              <a:rPr lang="en-US" altLang="zh-TW" dirty="0" err="1" smtClean="0"/>
              <a:t>Resistance:VRSA</a:t>
            </a:r>
            <a:endParaRPr lang="zh-TW" altLang="en-US" dirty="0" smtClean="0"/>
          </a:p>
        </p:txBody>
      </p:sp>
      <p:sp>
        <p:nvSpPr>
          <p:cNvPr id="3993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i="1" dirty="0" err="1" smtClean="0"/>
              <a:t>VanA</a:t>
            </a:r>
            <a:r>
              <a:rPr lang="en-US" altLang="zh-TW" dirty="0" smtClean="0"/>
              <a:t>-resistant gene</a:t>
            </a:r>
          </a:p>
          <a:p>
            <a:pPr lvl="1">
              <a:defRPr/>
            </a:pPr>
            <a:r>
              <a:rPr lang="en-US" altLang="zh-TW" dirty="0" smtClean="0"/>
              <a:t>Interspecies transfer of </a:t>
            </a:r>
            <a:r>
              <a:rPr lang="en-US" altLang="zh-TW" i="1" dirty="0" err="1" smtClean="0"/>
              <a:t>vanA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transposon</a:t>
            </a:r>
            <a:r>
              <a:rPr lang="en-US" altLang="zh-TW" dirty="0" smtClean="0"/>
              <a:t> from VRE strain</a:t>
            </a:r>
          </a:p>
          <a:p>
            <a:pPr lvl="1">
              <a:defRPr/>
            </a:pPr>
            <a:r>
              <a:rPr lang="en-US" altLang="zh-TW" dirty="0" smtClean="0"/>
              <a:t>Cell wall synthesis</a:t>
            </a:r>
          </a:p>
          <a:p>
            <a:pPr lvl="2">
              <a:defRPr/>
            </a:pPr>
            <a:r>
              <a:rPr lang="en-US" altLang="zh-TW" dirty="0" smtClean="0"/>
              <a:t>Altered </a:t>
            </a:r>
            <a:r>
              <a:rPr lang="en-US" altLang="zh-TW" dirty="0" err="1" smtClean="0"/>
              <a:t>muropeptide</a:t>
            </a:r>
            <a:r>
              <a:rPr lang="en-US" altLang="zh-TW" dirty="0" smtClean="0"/>
              <a:t> (D-ala-D-lactate instead of D-ala-D-ala)</a:t>
            </a:r>
          </a:p>
          <a:p>
            <a:pPr lvl="2">
              <a:defRPr/>
            </a:pPr>
            <a:r>
              <a:rPr lang="en-US" altLang="zh-TW" dirty="0" smtClean="0"/>
              <a:t>↓ Affinity for </a:t>
            </a:r>
            <a:r>
              <a:rPr lang="en-US" altLang="zh-TW" dirty="0" err="1" smtClean="0"/>
              <a:t>vancomycin</a:t>
            </a:r>
            <a:r>
              <a:rPr lang="en-US" altLang="zh-TW" dirty="0" smtClean="0"/>
              <a:t> </a:t>
            </a:r>
            <a:r>
              <a:rPr lang="zh-TW" altLang="en-US" dirty="0" smtClean="0"/>
              <a:t>→</a:t>
            </a:r>
            <a:r>
              <a:rPr lang="en-US" altLang="zh-TW" dirty="0" smtClean="0"/>
              <a:t>allow </a:t>
            </a:r>
            <a:r>
              <a:rPr lang="en-US" altLang="zh-TW" dirty="0" err="1" smtClean="0"/>
              <a:t>peptidoglycan</a:t>
            </a:r>
            <a:r>
              <a:rPr lang="en-US" altLang="zh-TW" dirty="0" smtClean="0"/>
              <a:t> assembly</a:t>
            </a:r>
            <a:endParaRPr lang="zh-TW" altLang="en-US" dirty="0" smtClean="0"/>
          </a:p>
        </p:txBody>
      </p:sp>
      <p:sp>
        <p:nvSpPr>
          <p:cNvPr id="12" name="流程圖: 替代處理程序 11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International Journal of Antimicrobial Agents </a:t>
            </a:r>
            <a:r>
              <a:rPr lang="en-US" altLang="zh-TW" sz="1400" b="1" dirty="0"/>
              <a:t>2007</a:t>
            </a:r>
            <a:r>
              <a:rPr lang="en-US" altLang="zh-TW" sz="1400" dirty="0" smtClean="0"/>
              <a:t>;</a:t>
            </a:r>
            <a:r>
              <a:rPr lang="zh-TW" altLang="en-US" sz="1400" dirty="0" smtClean="0"/>
              <a:t> </a:t>
            </a:r>
            <a:r>
              <a:rPr lang="en-US" altLang="zh-TW" sz="1400" dirty="0" smtClean="0"/>
              <a:t>30</a:t>
            </a:r>
            <a:r>
              <a:rPr lang="en-US" altLang="zh-TW" sz="1400" dirty="0"/>
              <a:t>: 398–408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Breakpoints of </a:t>
            </a:r>
            <a:r>
              <a:rPr lang="en-US" altLang="zh-TW" i="1" dirty="0" smtClean="0"/>
              <a:t>S. </a:t>
            </a:r>
            <a:r>
              <a:rPr lang="en-US" altLang="zh-TW" i="1" dirty="0" err="1" smtClean="0"/>
              <a:t>aureus</a:t>
            </a:r>
            <a:endParaRPr lang="zh-TW" altLang="en-US" i="1" dirty="0" smtClean="0"/>
          </a:p>
        </p:txBody>
      </p:sp>
      <p:sp>
        <p:nvSpPr>
          <p:cNvPr id="32809" name="文字方塊 5"/>
          <p:cNvSpPr txBox="1">
            <a:spLocks noChangeArrowheads="1"/>
          </p:cNvSpPr>
          <p:nvPr/>
        </p:nvSpPr>
        <p:spPr bwMode="auto">
          <a:xfrm>
            <a:off x="539750" y="4581525"/>
            <a:ext cx="80645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altLang="zh-TW" sz="2000" dirty="0"/>
              <a:t>MIC tests should be performed to determine all isolates of staphylococci to VA. </a:t>
            </a:r>
          </a:p>
          <a:p>
            <a:pPr marL="342900" indent="-342900">
              <a:buFontTx/>
              <a:buAutoNum type="arabicPeriod"/>
            </a:pPr>
            <a:r>
              <a:rPr lang="en-US" altLang="zh-TW" sz="2000" dirty="0"/>
              <a:t>Disk diffusion zone sizes do not correlate with VA MICs for staphylococci.</a:t>
            </a:r>
            <a:endParaRPr lang="zh-TW" altLang="en-US" sz="2000" dirty="0"/>
          </a:p>
        </p:txBody>
      </p:sp>
      <p:sp>
        <p:nvSpPr>
          <p:cNvPr id="13" name="流程圖: 替代處理程序 12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CLSI  M100 </a:t>
            </a:r>
          </a:p>
        </p:txBody>
      </p:sp>
      <p:pic>
        <p:nvPicPr>
          <p:cNvPr id="14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graphicFrame>
        <p:nvGraphicFramePr>
          <p:cNvPr id="9" name="表格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53362315"/>
              </p:ext>
            </p:extLst>
          </p:nvPr>
        </p:nvGraphicFramePr>
        <p:xfrm>
          <a:off x="251520" y="1628775"/>
          <a:ext cx="8640959" cy="2764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4221"/>
                <a:gridCol w="1998187"/>
                <a:gridCol w="1656184"/>
                <a:gridCol w="1789357"/>
                <a:gridCol w="1523010"/>
              </a:tblGrid>
              <a:tr h="532656">
                <a:tc rowSpan="2"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latin typeface="Arial" pitchFamily="34" charset="0"/>
                          <a:cs typeface="Arial" pitchFamily="34" charset="0"/>
                        </a:rPr>
                        <a:t>Vancomycin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000" b="1" kern="1200" baseline="0" dirty="0" smtClean="0">
                          <a:latin typeface="Arial" pitchFamily="34" charset="0"/>
                          <a:cs typeface="Arial" pitchFamily="34" charset="0"/>
                        </a:rPr>
                        <a:t>Susceptible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kern="1200" baseline="0" dirty="0" smtClean="0">
                          <a:latin typeface="Arial" pitchFamily="34" charset="0"/>
                          <a:cs typeface="Arial" pitchFamily="34" charset="0"/>
                        </a:rPr>
                        <a:t>Intermediate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kern="1200" baseline="0" dirty="0" smtClean="0">
                          <a:latin typeface="Arial" pitchFamily="34" charset="0"/>
                          <a:cs typeface="Arial" pitchFamily="34" charset="0"/>
                        </a:rPr>
                        <a:t>Resistant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</a:tr>
              <a:tr h="576064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30 μ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g disk (mm)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MIC (</a:t>
                      </a:r>
                      <a:r>
                        <a:rPr lang="el-GR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μ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g/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MIC (</a:t>
                      </a:r>
                      <a:r>
                        <a:rPr lang="el-GR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μ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g/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MIC (</a:t>
                      </a:r>
                      <a:r>
                        <a:rPr lang="el-GR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μ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g/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Pre-2006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≥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≤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8-16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≥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2006-2008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≥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≤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4-8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≥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2009~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Not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applicable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≤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4-8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≥ 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 anchor="ctr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Agar Dilution Method for </a:t>
            </a:r>
            <a:r>
              <a:rPr lang="en-US" altLang="zh-TW" dirty="0" err="1" smtClean="0"/>
              <a:t>Vancomycin</a:t>
            </a:r>
            <a:r>
              <a:rPr lang="en-US" altLang="zh-TW" dirty="0" smtClean="0"/>
              <a:t> of </a:t>
            </a:r>
            <a:r>
              <a:rPr lang="en-US" altLang="zh-TW" i="1" dirty="0" smtClean="0"/>
              <a:t>S. </a:t>
            </a:r>
            <a:r>
              <a:rPr lang="en-US" altLang="zh-TW" i="1" dirty="0" err="1" smtClean="0"/>
              <a:t>aureus</a:t>
            </a:r>
            <a:endParaRPr lang="en-US" altLang="zh-TW" i="1" dirty="0"/>
          </a:p>
        </p:txBody>
      </p:sp>
      <p:pic>
        <p:nvPicPr>
          <p:cNvPr id="41986" name="Picture 2" descr="F:\DCIM\100CANON\IMG_0595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print"/>
          <a:srcRect l="1660" t="27734" b="25391"/>
          <a:stretch>
            <a:fillRect/>
          </a:stretch>
        </p:blipFill>
        <p:spPr bwMode="auto">
          <a:xfrm>
            <a:off x="1042988" y="3867150"/>
            <a:ext cx="7110412" cy="23701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987" name="Picture 4" descr="F:\DCIM\100CANON\IMG_0602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69975" y="1630363"/>
            <a:ext cx="2614613" cy="2206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988" name="Picture 5" descr="F:\DCIM\100CANON\IMG_0603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27675" y="1666875"/>
            <a:ext cx="2573338" cy="2170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向右箭號 5"/>
          <p:cNvSpPr/>
          <p:nvPr/>
        </p:nvSpPr>
        <p:spPr bwMode="auto">
          <a:xfrm>
            <a:off x="4105256" y="2264890"/>
            <a:ext cx="1069126" cy="733663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" name="流程圖: 替代處理程序 7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：台中榮民總醫院</a:t>
            </a:r>
            <a:endParaRPr lang="en-US" altLang="zh-TW" sz="1400" dirty="0"/>
          </a:p>
        </p:txBody>
      </p:sp>
      <p:pic>
        <p:nvPicPr>
          <p:cNvPr id="9" name="PPTShape_0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1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2-2</a:t>
            </a:r>
            <a:r>
              <a:rPr lang="zh-TW" altLang="en-US" dirty="0" smtClean="0"/>
              <a:t> </a:t>
            </a:r>
            <a:r>
              <a:rPr lang="en-US" altLang="zh-TW" dirty="0" smtClean="0"/>
              <a:t>VRE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標題 1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VRE</a:t>
            </a:r>
            <a:endParaRPr lang="zh-TW" altLang="en-US" smtClean="0"/>
          </a:p>
        </p:txBody>
      </p:sp>
      <p:pic>
        <p:nvPicPr>
          <p:cNvPr id="35842" name="Picture 2" descr="http://ftp.cdc.gov/pub/infectious_diseases/artesting/images_photos/ecoc/vre-labeled.jpg">
            <a:hlinkClick r:id="rId6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2276475"/>
            <a:ext cx="533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矩形 3"/>
          <p:cNvSpPr>
            <a:spLocks noChangeArrowheads="1"/>
          </p:cNvSpPr>
          <p:nvPr/>
        </p:nvSpPr>
        <p:spPr bwMode="auto">
          <a:xfrm>
            <a:off x="1187450" y="1484313"/>
            <a:ext cx="71779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3600" dirty="0" err="1">
                <a:solidFill>
                  <a:srgbClr val="FF0000"/>
                </a:solidFill>
              </a:rPr>
              <a:t>V</a:t>
            </a:r>
            <a:r>
              <a:rPr lang="en-US" altLang="zh-TW" sz="3600" dirty="0" err="1">
                <a:solidFill>
                  <a:schemeClr val="tx2"/>
                </a:solidFill>
              </a:rPr>
              <a:t>ancomycin</a:t>
            </a:r>
            <a:r>
              <a:rPr lang="en-US" altLang="zh-TW" sz="3600" dirty="0">
                <a:solidFill>
                  <a:schemeClr val="tx2"/>
                </a:solidFill>
              </a:rPr>
              <a:t>-</a:t>
            </a:r>
            <a:r>
              <a:rPr lang="en-US" altLang="zh-TW" sz="3600" dirty="0">
                <a:solidFill>
                  <a:srgbClr val="FF0000"/>
                </a:solidFill>
              </a:rPr>
              <a:t>r</a:t>
            </a:r>
            <a:r>
              <a:rPr lang="en-US" altLang="zh-TW" sz="3600" dirty="0">
                <a:solidFill>
                  <a:schemeClr val="tx2"/>
                </a:solidFill>
              </a:rPr>
              <a:t>esistant </a:t>
            </a:r>
            <a:r>
              <a:rPr lang="en-US" altLang="zh-TW" sz="3600" dirty="0" err="1" smtClean="0">
                <a:solidFill>
                  <a:srgbClr val="FF0000"/>
                </a:solidFill>
              </a:rPr>
              <a:t>e</a:t>
            </a:r>
            <a:r>
              <a:rPr lang="en-US" altLang="zh-TW" sz="3600" dirty="0" err="1" smtClean="0">
                <a:solidFill>
                  <a:schemeClr val="tx2"/>
                </a:solidFill>
              </a:rPr>
              <a:t>nterococci</a:t>
            </a:r>
            <a:r>
              <a:rPr lang="en-US" altLang="zh-TW" sz="3600" dirty="0" smtClean="0">
                <a:solidFill>
                  <a:schemeClr val="tx2"/>
                </a:solidFill>
              </a:rPr>
              <a:t> </a:t>
            </a:r>
            <a:endParaRPr lang="zh-TW" altLang="en-US" sz="3600" dirty="0">
              <a:solidFill>
                <a:schemeClr val="tx2"/>
              </a:solidFill>
            </a:endParaRPr>
          </a:p>
        </p:txBody>
      </p:sp>
      <p:sp>
        <p:nvSpPr>
          <p:cNvPr id="6" name="流程圖: 替代處理程序 5"/>
          <p:cNvSpPr/>
          <p:nvPr/>
        </p:nvSpPr>
        <p:spPr bwMode="auto">
          <a:xfrm>
            <a:off x="727075" y="6237312"/>
            <a:ext cx="5861050" cy="578882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</a:t>
            </a:r>
            <a:r>
              <a:rPr lang="en-US" altLang="zh-TW" sz="1400" dirty="0" smtClean="0"/>
              <a:t>http://www.eod-gear.com/products/vancomycin-resistant-enterococcus-vre-online-training.html</a:t>
            </a:r>
            <a:endParaRPr lang="en-US" altLang="zh-TW" sz="1400" dirty="0"/>
          </a:p>
        </p:txBody>
      </p:sp>
      <p:pic>
        <p:nvPicPr>
          <p:cNvPr id="7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Typical Patterns of </a:t>
            </a:r>
            <a:r>
              <a:rPr lang="en-US" altLang="zh-TW" dirty="0" err="1" smtClean="0"/>
              <a:t>Enterococci</a:t>
            </a:r>
            <a:endParaRPr lang="zh-TW" altLang="en-US" dirty="0" smtClean="0"/>
          </a:p>
        </p:txBody>
      </p:sp>
      <p:sp>
        <p:nvSpPr>
          <p:cNvPr id="3686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US" altLang="zh-TW" i="1" dirty="0" smtClean="0">
                <a:latin typeface="Arial" charset="0"/>
                <a:cs typeface="Arial" charset="0"/>
              </a:rPr>
              <a:t>E. faecalis</a:t>
            </a:r>
          </a:p>
          <a:p>
            <a:pPr lvl="1">
              <a:spcBef>
                <a:spcPct val="0"/>
              </a:spcBef>
            </a:pP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Usually (S) to AM and P.</a:t>
            </a:r>
          </a:p>
          <a:p>
            <a:pPr lvl="1">
              <a:spcBef>
                <a:spcPct val="0"/>
              </a:spcBef>
            </a:pP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Can acquire (R) to VA, (usually due to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vanA 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or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vanB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).</a:t>
            </a:r>
          </a:p>
          <a:p>
            <a:pPr lvl="1">
              <a:spcBef>
                <a:spcPct val="0"/>
              </a:spcBef>
            </a:pP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Occasionally produce </a:t>
            </a:r>
            <a:r>
              <a:rPr lang="el-GR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β-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lactamase.</a:t>
            </a:r>
          </a:p>
          <a:p>
            <a:pPr>
              <a:spcBef>
                <a:spcPct val="0"/>
              </a:spcBef>
            </a:pPr>
            <a:r>
              <a:rPr lang="en-US" altLang="zh-TW" i="1" dirty="0" smtClean="0">
                <a:latin typeface="Arial" charset="0"/>
                <a:cs typeface="Arial" charset="0"/>
              </a:rPr>
              <a:t>E. faecium</a:t>
            </a:r>
          </a:p>
          <a:p>
            <a:pPr lvl="1">
              <a:spcBef>
                <a:spcPct val="0"/>
              </a:spcBef>
            </a:pP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Often (R) to AM and P.</a:t>
            </a:r>
          </a:p>
          <a:p>
            <a:pPr lvl="1">
              <a:spcBef>
                <a:spcPct val="0"/>
              </a:spcBef>
            </a:pP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Can acquire (R) to VA, (usually due to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vanA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 or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vanB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).</a:t>
            </a:r>
          </a:p>
          <a:p>
            <a:pPr>
              <a:spcBef>
                <a:spcPct val="0"/>
              </a:spcBef>
            </a:pPr>
            <a:r>
              <a:rPr lang="en-US" altLang="zh-TW" i="1" dirty="0" smtClean="0">
                <a:latin typeface="Arial" charset="0"/>
                <a:cs typeface="Arial" charset="0"/>
              </a:rPr>
              <a:t>E. gallinarum </a:t>
            </a:r>
            <a:r>
              <a:rPr lang="en-US" altLang="zh-TW" dirty="0" smtClean="0">
                <a:latin typeface="Arial" charset="0"/>
                <a:cs typeface="Arial" charset="0"/>
              </a:rPr>
              <a:t>and </a:t>
            </a:r>
            <a:r>
              <a:rPr lang="en-US" altLang="zh-TW" i="1" dirty="0" smtClean="0">
                <a:latin typeface="Arial" charset="0"/>
                <a:cs typeface="Arial" charset="0"/>
              </a:rPr>
              <a:t>E. casseliflavus</a:t>
            </a:r>
          </a:p>
          <a:p>
            <a:pPr lvl="1">
              <a:spcBef>
                <a:spcPct val="0"/>
              </a:spcBef>
            </a:pP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Intrinsic low level (R) to VA, due to the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vanC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 gene.</a:t>
            </a:r>
          </a:p>
          <a:p>
            <a:pPr>
              <a:spcBef>
                <a:spcPct val="0"/>
              </a:spcBef>
            </a:pPr>
            <a:r>
              <a:rPr lang="en-US" altLang="zh-TW" i="1" dirty="0" smtClean="0">
                <a:latin typeface="Arial" charset="0"/>
                <a:cs typeface="Arial" charset="0"/>
              </a:rPr>
              <a:t>E. raffinosus, E. avium </a:t>
            </a:r>
            <a:r>
              <a:rPr lang="en-US" altLang="zh-TW" dirty="0" smtClean="0">
                <a:latin typeface="Arial" charset="0"/>
                <a:cs typeface="Arial" charset="0"/>
              </a:rPr>
              <a:t>and</a:t>
            </a:r>
            <a:r>
              <a:rPr lang="en-US" altLang="zh-TW" i="1" dirty="0" smtClean="0">
                <a:latin typeface="Arial" charset="0"/>
                <a:cs typeface="Arial" charset="0"/>
              </a:rPr>
              <a:t> E. durans</a:t>
            </a:r>
          </a:p>
          <a:p>
            <a:pPr lvl="1">
              <a:spcBef>
                <a:spcPct val="0"/>
              </a:spcBef>
            </a:pP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Can acquire (R) to VA, (usually due to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vanA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 or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vanB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) or, less frequently, the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vanD, vanE, 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or </a:t>
            </a:r>
            <a:r>
              <a:rPr lang="en-US" altLang="zh-TW" i="1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vanG</a:t>
            </a:r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 genes.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Mechanism of VRE</a:t>
            </a:r>
            <a:endParaRPr lang="zh-TW" altLang="en-US" smtClean="0"/>
          </a:p>
        </p:txBody>
      </p:sp>
      <p:sp>
        <p:nvSpPr>
          <p:cNvPr id="29389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Acquired Resistance</a:t>
            </a:r>
          </a:p>
          <a:p>
            <a:pPr lvl="1">
              <a:defRPr/>
            </a:pPr>
            <a:r>
              <a:rPr lang="en-US" altLang="zh-TW" dirty="0" smtClean="0"/>
              <a:t>By acquisition of </a:t>
            </a:r>
            <a:r>
              <a:rPr lang="en-US" altLang="zh-TW" i="1" dirty="0" err="1" smtClean="0"/>
              <a:t>vanA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or </a:t>
            </a:r>
            <a:r>
              <a:rPr lang="en-US" altLang="zh-TW" i="1" dirty="0" err="1" smtClean="0"/>
              <a:t>vanB</a:t>
            </a:r>
            <a:r>
              <a:rPr lang="en-US" altLang="zh-TW" dirty="0" smtClean="0"/>
              <a:t> or less frequently </a:t>
            </a:r>
            <a:r>
              <a:rPr lang="en-US" altLang="zh-TW" i="1" dirty="0" err="1" smtClean="0"/>
              <a:t>vanD</a:t>
            </a:r>
            <a:r>
              <a:rPr lang="en-US" altLang="zh-TW" i="1" dirty="0" smtClean="0"/>
              <a:t>, </a:t>
            </a:r>
            <a:r>
              <a:rPr lang="en-US" altLang="zh-TW" i="1" dirty="0" err="1" smtClean="0"/>
              <a:t>vanE</a:t>
            </a:r>
            <a:r>
              <a:rPr lang="en-US" altLang="zh-TW" dirty="0" smtClean="0"/>
              <a:t> or </a:t>
            </a:r>
            <a:r>
              <a:rPr lang="en-US" altLang="zh-TW" i="1" dirty="0" err="1" smtClean="0"/>
              <a:t>vanG</a:t>
            </a:r>
            <a:r>
              <a:rPr lang="en-US" altLang="zh-TW" dirty="0" smtClean="0"/>
              <a:t> genes.</a:t>
            </a:r>
          </a:p>
          <a:p>
            <a:pPr lvl="1">
              <a:defRPr/>
            </a:pPr>
            <a:r>
              <a:rPr lang="en-US" altLang="zh-TW" i="1" dirty="0" smtClean="0"/>
              <a:t>E. </a:t>
            </a:r>
            <a:r>
              <a:rPr lang="en-US" altLang="zh-TW" i="1" dirty="0" err="1" smtClean="0"/>
              <a:t>faecium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is more likely to be VRE than </a:t>
            </a:r>
            <a:r>
              <a:rPr lang="en-US" altLang="zh-TW" i="1" dirty="0" smtClean="0"/>
              <a:t>E. </a:t>
            </a:r>
            <a:r>
              <a:rPr lang="en-US" altLang="zh-TW" i="1" dirty="0" err="1" smtClean="0"/>
              <a:t>faecalis</a:t>
            </a:r>
            <a:r>
              <a:rPr lang="en-US" altLang="zh-TW" i="1" dirty="0" smtClean="0"/>
              <a:t>.</a:t>
            </a:r>
          </a:p>
          <a:p>
            <a:pPr>
              <a:defRPr/>
            </a:pPr>
            <a:r>
              <a:rPr lang="en-US" altLang="zh-TW" dirty="0" smtClean="0"/>
              <a:t>Intrinsic Resistance </a:t>
            </a:r>
          </a:p>
          <a:p>
            <a:pPr lvl="1">
              <a:defRPr/>
            </a:pPr>
            <a:r>
              <a:rPr lang="en-US" altLang="zh-TW" dirty="0" smtClean="0"/>
              <a:t>Low-level resistance usually is due to </a:t>
            </a:r>
            <a:r>
              <a:rPr lang="en-US" altLang="zh-TW" i="1" dirty="0" smtClean="0"/>
              <a:t>vanC</a:t>
            </a:r>
            <a:r>
              <a:rPr lang="en-US" altLang="zh-TW" dirty="0" smtClean="0"/>
              <a:t>, non-transferable resistance; strains have low pathogenicity. (</a:t>
            </a:r>
            <a:r>
              <a:rPr lang="en-US" altLang="zh-TW" i="1" dirty="0" smtClean="0"/>
              <a:t>E. </a:t>
            </a:r>
            <a:r>
              <a:rPr lang="en-US" altLang="zh-TW" i="1" dirty="0" err="1" smtClean="0"/>
              <a:t>gallinarum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or </a:t>
            </a:r>
            <a:r>
              <a:rPr lang="en-US" altLang="zh-TW" i="1" dirty="0" smtClean="0"/>
              <a:t>E. </a:t>
            </a:r>
            <a:r>
              <a:rPr lang="en-US" altLang="zh-TW" i="1" dirty="0" err="1" smtClean="0"/>
              <a:t>casseliflavus</a:t>
            </a:r>
            <a:r>
              <a:rPr lang="en-US" altLang="zh-TW" dirty="0" smtClean="0"/>
              <a:t>)</a:t>
            </a:r>
          </a:p>
          <a:p>
            <a:pPr lvl="1">
              <a:defRPr/>
            </a:pPr>
            <a:r>
              <a:rPr lang="en-US" altLang="zh-TW" dirty="0" smtClean="0">
                <a:solidFill>
                  <a:srgbClr val="FF0000"/>
                </a:solidFill>
              </a:rPr>
              <a:t>Usually is not a concern for infection control.</a:t>
            </a:r>
          </a:p>
          <a:p>
            <a:pPr lvl="1">
              <a:defRPr/>
            </a:pPr>
            <a:r>
              <a:rPr lang="en-US" altLang="zh-TW" dirty="0" smtClean="0"/>
              <a:t>Laboratory must differentiate VRE to species.</a:t>
            </a: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CLSI Breakpoints </a:t>
            </a:r>
            <a:br>
              <a:rPr lang="en-US" altLang="zh-CN" dirty="0" smtClean="0"/>
            </a:br>
            <a:r>
              <a:rPr lang="en-US" altLang="zh-CN" i="1" dirty="0" err="1" smtClean="0"/>
              <a:t>Enterococcus</a:t>
            </a:r>
            <a:r>
              <a:rPr lang="en-US" altLang="zh-CN" i="1" dirty="0" smtClean="0"/>
              <a:t> </a:t>
            </a:r>
            <a:r>
              <a:rPr lang="en-US" altLang="zh-CN" dirty="0" smtClean="0"/>
              <a:t>spp.</a:t>
            </a:r>
            <a:r>
              <a:rPr lang="en-US" altLang="zh-CN" i="1" dirty="0" smtClean="0"/>
              <a:t> </a:t>
            </a:r>
            <a:r>
              <a:rPr lang="en-US" altLang="zh-CN" dirty="0" smtClean="0"/>
              <a:t>- </a:t>
            </a:r>
            <a:r>
              <a:rPr lang="en-US" altLang="zh-CN" dirty="0" err="1" smtClean="0"/>
              <a:t>Vancomycin</a:t>
            </a:r>
            <a:endParaRPr lang="en-US" altLang="zh-TW" dirty="0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>
              <a:latin typeface="Arial" charset="0"/>
              <a:cs typeface="Arial" charset="0"/>
            </a:endParaRPr>
          </a:p>
          <a:p>
            <a:endParaRPr lang="zh-TW" altLang="en-US" smtClean="0">
              <a:latin typeface="Arial" charset="0"/>
              <a:cs typeface="Arial" charset="0"/>
            </a:endParaRPr>
          </a:p>
          <a:p>
            <a:endParaRPr lang="zh-TW" altLang="en-US" smtClean="0">
              <a:latin typeface="Arial" charset="0"/>
              <a:cs typeface="Arial" charset="0"/>
            </a:endParaRPr>
          </a:p>
          <a:p>
            <a:endParaRPr lang="zh-TW" altLang="en-US" smtClean="0">
              <a:latin typeface="Arial" charset="0"/>
              <a:cs typeface="Arial" charset="0"/>
            </a:endParaRPr>
          </a:p>
          <a:p>
            <a:endParaRPr lang="zh-TW" altLang="en-US" smtClean="0">
              <a:latin typeface="Arial" charset="0"/>
              <a:cs typeface="Arial" charset="0"/>
            </a:endParaRPr>
          </a:p>
          <a:p>
            <a:endParaRPr lang="zh-TW" altLang="en-US" smtClean="0">
              <a:latin typeface="Arial" charset="0"/>
              <a:cs typeface="Arial" charset="0"/>
            </a:endParaRPr>
          </a:p>
        </p:txBody>
      </p:sp>
      <p:sp>
        <p:nvSpPr>
          <p:cNvPr id="38915" name="Text Box 4"/>
          <p:cNvSpPr txBox="1">
            <a:spLocks noChangeArrowheads="1"/>
          </p:cNvSpPr>
          <p:nvPr/>
        </p:nvSpPr>
        <p:spPr bwMode="auto">
          <a:xfrm>
            <a:off x="1273175" y="3397250"/>
            <a:ext cx="184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TW" altLang="en-US" sz="3600" u="sng">
              <a:latin typeface="Times New Roman" pitchFamily="18" charset="0"/>
            </a:endParaRPr>
          </a:p>
        </p:txBody>
      </p:sp>
      <p:graphicFrame>
        <p:nvGraphicFramePr>
          <p:cNvPr id="6550572" name="Group 44"/>
          <p:cNvGraphicFramePr>
            <a:graphicFrameLocks noGrp="1"/>
          </p:cNvGraphicFramePr>
          <p:nvPr/>
        </p:nvGraphicFramePr>
        <p:xfrm>
          <a:off x="719509" y="1772816"/>
          <a:ext cx="7848229" cy="1392559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4320021"/>
                <a:gridCol w="1164513"/>
                <a:gridCol w="1164513"/>
                <a:gridCol w="1199182"/>
              </a:tblGrid>
              <a:tr h="45030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Drug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Susc</a:t>
                      </a:r>
                      <a:endParaRPr kumimoji="0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kumimoji="0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Res</a:t>
                      </a:r>
                      <a:endParaRPr kumimoji="0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</a:tr>
              <a:tr h="4857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Vancomycin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– MIC (µg/</a:t>
                      </a:r>
                      <a:r>
                        <a:rPr kumimoji="0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≤</a:t>
                      </a: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8-16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≥</a:t>
                      </a: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</a:tr>
              <a:tr h="4564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Vancomycin – Disk 30 µg zone (mm)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≥</a:t>
                      </a: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15-16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FF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lang="zh-TW" altLang="en-US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≤</a:t>
                      </a: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81280" marR="81280" horzOverflow="overflow"/>
                </a:tc>
              </a:tr>
            </a:tbl>
          </a:graphicData>
        </a:graphic>
      </p:graphicFrame>
      <p:sp>
        <p:nvSpPr>
          <p:cNvPr id="38917" name="矩形 6"/>
          <p:cNvSpPr>
            <a:spLocks noChangeArrowheads="1"/>
          </p:cNvSpPr>
          <p:nvPr/>
        </p:nvSpPr>
        <p:spPr bwMode="auto">
          <a:xfrm>
            <a:off x="684213" y="3357563"/>
            <a:ext cx="7991475" cy="28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altLang="zh-TW" sz="2000" dirty="0" smtClean="0">
                <a:cs typeface="Arial" charset="0"/>
              </a:rPr>
              <a:t>Plates </a:t>
            </a:r>
            <a:r>
              <a:rPr lang="en-US" altLang="zh-TW" sz="2000" dirty="0">
                <a:cs typeface="Arial" charset="0"/>
              </a:rPr>
              <a:t>should be held a </a:t>
            </a:r>
            <a:r>
              <a:rPr lang="en-US" altLang="zh-TW" sz="2000" b="1" dirty="0">
                <a:cs typeface="Arial" charset="0"/>
              </a:rPr>
              <a:t>full 24 </a:t>
            </a:r>
            <a:r>
              <a:rPr lang="en-US" altLang="zh-TW" sz="2000" b="1" dirty="0" smtClean="0">
                <a:cs typeface="Arial" charset="0"/>
              </a:rPr>
              <a:t>hrs</a:t>
            </a:r>
            <a:r>
              <a:rPr lang="en-US" altLang="zh-TW" sz="2000" dirty="0" smtClean="0">
                <a:cs typeface="Arial" charset="0"/>
              </a:rPr>
              <a:t>, </a:t>
            </a:r>
            <a:r>
              <a:rPr lang="en-US" altLang="zh-TW" sz="2000" dirty="0">
                <a:cs typeface="Arial" charset="0"/>
              </a:rPr>
              <a:t>examined using transmitted light; the presence of a haze or any growth within the zone of inhibition indicates resistance. </a:t>
            </a:r>
          </a:p>
          <a:p>
            <a:pPr marL="342900" indent="-342900">
              <a:buFontTx/>
              <a:buAutoNum type="arabicPeriod"/>
            </a:pPr>
            <a:r>
              <a:rPr lang="en-US" altLang="zh-TW" sz="2000" dirty="0">
                <a:cs typeface="Arial" charset="0"/>
              </a:rPr>
              <a:t>Organisms with intermediate zones should be tested by an MIC method.</a:t>
            </a:r>
            <a:endParaRPr lang="zh-TW" altLang="en-US" sz="2000" dirty="0">
              <a:cs typeface="Arial" charset="0"/>
            </a:endParaRPr>
          </a:p>
          <a:p>
            <a:pPr marL="342900" indent="-342900">
              <a:buFontTx/>
              <a:buAutoNum type="arabicPeriod"/>
            </a:pPr>
            <a:r>
              <a:rPr lang="en-US" altLang="zh-TW" sz="2000" dirty="0">
                <a:cs typeface="Arial" charset="0"/>
              </a:rPr>
              <a:t>In contrast to other </a:t>
            </a:r>
            <a:r>
              <a:rPr lang="en-US" altLang="zh-TW" sz="2000" dirty="0" err="1" smtClean="0">
                <a:cs typeface="Arial" charset="0"/>
              </a:rPr>
              <a:t>enterococci</a:t>
            </a:r>
            <a:r>
              <a:rPr lang="en-US" altLang="zh-TW" sz="2000" dirty="0">
                <a:cs typeface="Arial" charset="0"/>
              </a:rPr>
              <a:t>, </a:t>
            </a:r>
            <a:r>
              <a:rPr lang="en-US" altLang="zh-TW" sz="2000" i="1" dirty="0">
                <a:cs typeface="Arial" charset="0"/>
              </a:rPr>
              <a:t>E. casseliflavus </a:t>
            </a:r>
            <a:r>
              <a:rPr lang="en-US" altLang="zh-TW" sz="2000" dirty="0">
                <a:cs typeface="Arial" charset="0"/>
              </a:rPr>
              <a:t>and </a:t>
            </a:r>
            <a:r>
              <a:rPr lang="en-US" altLang="zh-TW" sz="2000" i="1" dirty="0">
                <a:cs typeface="Arial" charset="0"/>
              </a:rPr>
              <a:t>E. gallinarum</a:t>
            </a:r>
            <a:r>
              <a:rPr lang="en-US" altLang="zh-TW" sz="2000" dirty="0">
                <a:cs typeface="Arial" charset="0"/>
              </a:rPr>
              <a:t> with vancomycin </a:t>
            </a:r>
            <a:r>
              <a:rPr lang="en-US" altLang="zh-TW" sz="2000" b="1" dirty="0">
                <a:cs typeface="Arial" charset="0"/>
              </a:rPr>
              <a:t>MICs of 8-16 </a:t>
            </a:r>
            <a:r>
              <a:rPr lang="en-US" altLang="zh-TW" sz="2000" dirty="0">
                <a:cs typeface="Arial" charset="0"/>
                <a:sym typeface="Symbol" pitchFamily="18" charset="2"/>
              </a:rPr>
              <a:t></a:t>
            </a:r>
            <a:r>
              <a:rPr lang="en-US" altLang="zh-TW" sz="2000" dirty="0" smtClean="0">
                <a:cs typeface="Arial" charset="0"/>
              </a:rPr>
              <a:t>g/</a:t>
            </a:r>
            <a:r>
              <a:rPr lang="en-US" altLang="zh-TW" sz="2000" dirty="0" err="1" smtClean="0">
                <a:cs typeface="Arial" charset="0"/>
              </a:rPr>
              <a:t>mL</a:t>
            </a:r>
            <a:r>
              <a:rPr lang="en-US" altLang="zh-TW" sz="2000" dirty="0" smtClean="0">
                <a:cs typeface="Arial" charset="0"/>
              </a:rPr>
              <a:t> </a:t>
            </a:r>
            <a:r>
              <a:rPr lang="en-US" altLang="zh-TW" sz="2000" dirty="0">
                <a:cs typeface="Arial" charset="0"/>
              </a:rPr>
              <a:t>(intermediate) differ from VRE for infection control purposes.</a:t>
            </a:r>
          </a:p>
          <a:p>
            <a:pPr marL="342900" indent="-342900"/>
            <a:endParaRPr lang="en-US" altLang="zh-TW" dirty="0">
              <a:cs typeface="Arial" charset="0"/>
            </a:endParaRPr>
          </a:p>
        </p:txBody>
      </p:sp>
      <p:sp>
        <p:nvSpPr>
          <p:cNvPr id="17" name="流程圖: 替代處理程序 16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CLSI M100-S23. Table </a:t>
            </a:r>
            <a:r>
              <a:rPr lang="en-US" altLang="zh-TW" sz="1400" dirty="0" smtClean="0"/>
              <a:t>2D</a:t>
            </a:r>
            <a:endParaRPr lang="en-US" altLang="zh-TW" sz="1400" dirty="0"/>
          </a:p>
        </p:txBody>
      </p:sp>
      <p:pic>
        <p:nvPicPr>
          <p:cNvPr id="18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i="1" dirty="0" err="1" smtClean="0"/>
              <a:t>Enterococcus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spp.</a:t>
            </a:r>
            <a:endParaRPr lang="zh-TW" altLang="en-US" dirty="0" smtClean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68313" y="1628775"/>
          <a:ext cx="8229605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0624"/>
                <a:gridCol w="1728193"/>
                <a:gridCol w="1224136"/>
                <a:gridCol w="936105"/>
                <a:gridCol w="181054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Species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Genotype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Motility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MGP*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err="1" smtClean="0">
                          <a:latin typeface="Arial" pitchFamily="34" charset="0"/>
                          <a:cs typeface="Arial" pitchFamily="34" charset="0"/>
                        </a:rPr>
                        <a:t>Infx</a:t>
                      </a:r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altLang="zh-TW" sz="2000" dirty="0" err="1" smtClean="0">
                          <a:latin typeface="Arial" pitchFamily="34" charset="0"/>
                          <a:cs typeface="Arial" pitchFamily="34" charset="0"/>
                        </a:rPr>
                        <a:t>Cntrl</a:t>
                      </a:r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 Significance? 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i="1" dirty="0" smtClean="0">
                          <a:latin typeface="Arial" pitchFamily="34" charset="0"/>
                          <a:cs typeface="Arial" pitchFamily="34" charset="0"/>
                        </a:rPr>
                        <a:t>E </a:t>
                      </a:r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faecalis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vanA</a:t>
                      </a:r>
                      <a:r>
                        <a:rPr lang="en-US" altLang="zh-TW" sz="2000" i="1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zh-TW" sz="2000" i="0" dirty="0" smtClean="0">
                          <a:latin typeface="Arial" pitchFamily="34" charset="0"/>
                          <a:cs typeface="Arial" pitchFamily="34" charset="0"/>
                        </a:rPr>
                        <a:t>or </a:t>
                      </a:r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vanB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yes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i="1" dirty="0" smtClean="0">
                          <a:latin typeface="Arial" pitchFamily="34" charset="0"/>
                          <a:cs typeface="Arial" pitchFamily="34" charset="0"/>
                        </a:rPr>
                        <a:t>E. </a:t>
                      </a:r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faecium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vanA</a:t>
                      </a:r>
                      <a:r>
                        <a:rPr lang="en-US" altLang="zh-TW" sz="2000" i="1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zh-TW" sz="2000" i="0" dirty="0" smtClean="0">
                          <a:latin typeface="Arial" pitchFamily="34" charset="0"/>
                          <a:cs typeface="Arial" pitchFamily="34" charset="0"/>
                        </a:rPr>
                        <a:t>or </a:t>
                      </a:r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vanB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yes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i="1" dirty="0" smtClean="0">
                          <a:latin typeface="Arial" pitchFamily="34" charset="0"/>
                          <a:cs typeface="Arial" pitchFamily="34" charset="0"/>
                        </a:rPr>
                        <a:t>E. </a:t>
                      </a:r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casseliflavus</a:t>
                      </a:r>
                      <a:r>
                        <a:rPr lang="en-US" altLang="zh-TW" sz="2000" i="1" dirty="0" smtClean="0">
                          <a:latin typeface="Arial" pitchFamily="34" charset="0"/>
                          <a:cs typeface="Arial" pitchFamily="34" charset="0"/>
                        </a:rPr>
                        <a:t>** 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vanC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000" i="1" dirty="0" smtClean="0">
                          <a:latin typeface="Arial" pitchFamily="34" charset="0"/>
                          <a:cs typeface="Arial" pitchFamily="34" charset="0"/>
                        </a:rPr>
                        <a:t>E. </a:t>
                      </a:r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gallinarum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i="1" dirty="0" err="1" smtClean="0">
                          <a:latin typeface="Arial" pitchFamily="34" charset="0"/>
                          <a:cs typeface="Arial" pitchFamily="34" charset="0"/>
                        </a:rPr>
                        <a:t>vanC</a:t>
                      </a:r>
                      <a:endParaRPr lang="zh-TW" altLang="en-US" sz="2000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9976" name="Text Box 5"/>
          <p:cNvSpPr txBox="1">
            <a:spLocks noChangeArrowheads="1"/>
          </p:cNvSpPr>
          <p:nvPr/>
        </p:nvSpPr>
        <p:spPr bwMode="auto">
          <a:xfrm>
            <a:off x="611188" y="4005263"/>
            <a:ext cx="5359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2000" dirty="0"/>
              <a:t>*</a:t>
            </a:r>
            <a:r>
              <a:rPr lang="en-US" altLang="zh-TW" sz="2000" dirty="0"/>
              <a:t>Acidification of methyl-a-D-glucopyranoside</a:t>
            </a:r>
          </a:p>
          <a:p>
            <a:r>
              <a:rPr lang="en-US" altLang="zh-TW" sz="2000" dirty="0"/>
              <a:t>**Yellow pigment</a:t>
            </a:r>
          </a:p>
        </p:txBody>
      </p:sp>
      <p:pic>
        <p:nvPicPr>
          <p:cNvPr id="39977" name="Picture 4" descr="Copy of Enterococ_casselif_p3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4663" y="4508500"/>
            <a:ext cx="201612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978" name="群組 10"/>
          <p:cNvGrpSpPr>
            <a:grpSpLocks/>
          </p:cNvGrpSpPr>
          <p:nvPr>
            <p:custDataLst>
              <p:tags r:id="rId3"/>
            </p:custDataLst>
          </p:nvPr>
        </p:nvGrpSpPr>
        <p:grpSpPr bwMode="auto">
          <a:xfrm>
            <a:off x="6372225" y="4005263"/>
            <a:ext cx="2295525" cy="2303462"/>
            <a:chOff x="5868144" y="4005064"/>
            <a:chExt cx="2535932" cy="2546677"/>
          </a:xfrm>
        </p:grpSpPr>
        <p:pic>
          <p:nvPicPr>
            <p:cNvPr id="39980" name="Picture 2" descr="Rapid MDG Positive and Negative result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868144" y="4005064"/>
              <a:ext cx="2535932" cy="25466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981" name="矩形 7"/>
            <p:cNvSpPr>
              <a:spLocks noChangeArrowheads="1"/>
            </p:cNvSpPr>
            <p:nvPr/>
          </p:nvSpPr>
          <p:spPr bwMode="auto">
            <a:xfrm>
              <a:off x="6345458" y="4149080"/>
              <a:ext cx="141577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b="1">
                  <a:solidFill>
                    <a:srgbClr val="FFFF00"/>
                  </a:solidFill>
                </a:rPr>
                <a:t>Rapid MGP</a:t>
              </a:r>
              <a:endParaRPr lang="zh-TW" altLang="en-US" b="1">
                <a:solidFill>
                  <a:srgbClr val="FFFF00"/>
                </a:solidFill>
              </a:endParaRPr>
            </a:p>
          </p:txBody>
        </p:sp>
        <p:sp>
          <p:nvSpPr>
            <p:cNvPr id="39982" name="文字方塊 8"/>
            <p:cNvSpPr txBox="1">
              <a:spLocks noChangeArrowheads="1"/>
            </p:cNvSpPr>
            <p:nvPr/>
          </p:nvSpPr>
          <p:spPr bwMode="auto">
            <a:xfrm>
              <a:off x="6140414" y="6093295"/>
              <a:ext cx="879859" cy="408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TW"/>
                <a:t>NEG </a:t>
              </a:r>
              <a:endParaRPr lang="zh-TW" altLang="en-US"/>
            </a:p>
          </p:txBody>
        </p:sp>
        <p:sp>
          <p:nvSpPr>
            <p:cNvPr id="39983" name="文字方塊 9"/>
            <p:cNvSpPr txBox="1">
              <a:spLocks noChangeArrowheads="1"/>
            </p:cNvSpPr>
            <p:nvPr/>
          </p:nvSpPr>
          <p:spPr bwMode="auto">
            <a:xfrm>
              <a:off x="7295302" y="6093295"/>
              <a:ext cx="879859" cy="408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TW"/>
                <a:t>POS  </a:t>
              </a:r>
              <a:endParaRPr lang="zh-TW" altLang="en-US"/>
            </a:p>
          </p:txBody>
        </p:sp>
      </p:grpSp>
      <p:sp>
        <p:nvSpPr>
          <p:cNvPr id="18" name="流程圖: 替代處理程序 17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Clinical Microbiology Procedure Handbook (2010). 3th </a:t>
            </a:r>
          </a:p>
        </p:txBody>
      </p:sp>
      <p:pic>
        <p:nvPicPr>
          <p:cNvPr id="12" name="PPTShape_0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9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VRE Screening</a:t>
            </a:r>
            <a:endParaRPr lang="zh-TW" altLang="en-US" smtClean="0"/>
          </a:p>
        </p:txBody>
      </p:sp>
      <p:sp>
        <p:nvSpPr>
          <p:cNvPr id="4915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Screening for patients colonized by VRE provides about potential sources of illness.</a:t>
            </a:r>
          </a:p>
          <a:p>
            <a:pPr>
              <a:defRPr/>
            </a:pPr>
            <a:r>
              <a:rPr lang="en-US" altLang="zh-TW" dirty="0" err="1" smtClean="0"/>
              <a:t>Peri</a:t>
            </a:r>
            <a:r>
              <a:rPr lang="en-US" altLang="zh-TW" dirty="0" smtClean="0"/>
              <a:t>-rectal/anal swabs or stool specimens.</a:t>
            </a:r>
          </a:p>
          <a:p>
            <a:pPr>
              <a:defRPr/>
            </a:pPr>
            <a:r>
              <a:rPr lang="en-US" altLang="zh-TW" dirty="0" smtClean="0"/>
              <a:t>If </a:t>
            </a:r>
            <a:r>
              <a:rPr lang="en-US" altLang="zh-TW" dirty="0" err="1" smtClean="0"/>
              <a:t>p’t</a:t>
            </a:r>
            <a:r>
              <a:rPr lang="en-US" altLang="zh-TW" dirty="0" smtClean="0"/>
              <a:t> not previously been positive VRE, confirmed by CLSI MIC method.</a:t>
            </a:r>
          </a:p>
          <a:p>
            <a:pPr>
              <a:defRPr/>
            </a:pPr>
            <a:r>
              <a:rPr lang="en-US" altLang="zh-TW" dirty="0" smtClean="0"/>
              <a:t>Screening agar</a:t>
            </a:r>
          </a:p>
          <a:p>
            <a:pPr lvl="1">
              <a:defRPr/>
            </a:pPr>
            <a:r>
              <a:rPr lang="en-US" altLang="zh-TW" dirty="0" smtClean="0"/>
              <a:t>Bile </a:t>
            </a:r>
            <a:r>
              <a:rPr lang="en-US" altLang="zh-TW" dirty="0" err="1" smtClean="0"/>
              <a:t>esculin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azide</a:t>
            </a:r>
            <a:r>
              <a:rPr lang="en-US" altLang="zh-TW" dirty="0" smtClean="0"/>
              <a:t> agar containing 6 µg/</a:t>
            </a:r>
            <a:r>
              <a:rPr lang="en-US" altLang="zh-TW" dirty="0" err="1" smtClean="0"/>
              <a:t>mL</a:t>
            </a:r>
            <a:r>
              <a:rPr lang="en-US" altLang="zh-TW" dirty="0" smtClean="0"/>
              <a:t> of </a:t>
            </a:r>
            <a:r>
              <a:rPr lang="en-US" altLang="zh-TW" dirty="0" err="1" smtClean="0"/>
              <a:t>vancomycin</a:t>
            </a:r>
            <a:r>
              <a:rPr lang="en-US" altLang="zh-TW" dirty="0" smtClean="0"/>
              <a:t> (BEAV) – to ID species and </a:t>
            </a:r>
            <a:br>
              <a:rPr lang="en-US" altLang="zh-TW" dirty="0" smtClean="0"/>
            </a:br>
            <a:r>
              <a:rPr lang="en-US" altLang="zh-TW" dirty="0" smtClean="0"/>
              <a:t>confirmed VA susceptibility test.</a:t>
            </a:r>
          </a:p>
          <a:p>
            <a:pPr lvl="1">
              <a:defRPr/>
            </a:pPr>
            <a:r>
              <a:rPr lang="en-US" altLang="zh-TW" dirty="0" err="1" smtClean="0"/>
              <a:t>CHROMagar</a:t>
            </a:r>
            <a:r>
              <a:rPr lang="en-US" altLang="zh-TW" dirty="0" smtClean="0"/>
              <a:t> – confirm as </a:t>
            </a:r>
            <a:r>
              <a:rPr lang="en-US" altLang="zh-TW" i="1" dirty="0" err="1" smtClean="0"/>
              <a:t>Enterococcus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spp.</a:t>
            </a:r>
          </a:p>
        </p:txBody>
      </p:sp>
      <p:pic>
        <p:nvPicPr>
          <p:cNvPr id="40963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2989263"/>
            <a:ext cx="1541462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矩形 4"/>
          <p:cNvSpPr>
            <a:spLocks noChangeArrowheads="1"/>
          </p:cNvSpPr>
          <p:nvPr/>
        </p:nvSpPr>
        <p:spPr bwMode="auto">
          <a:xfrm>
            <a:off x="7510463" y="4340225"/>
            <a:ext cx="1531937" cy="3698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36000" rIns="36000">
            <a:spAutoFit/>
          </a:bodyPr>
          <a:lstStyle/>
          <a:p>
            <a:pPr algn="ctr">
              <a:defRPr/>
            </a:pPr>
            <a:r>
              <a:rPr lang="en-US" altLang="zh-TW" dirty="0">
                <a:solidFill>
                  <a:schemeClr val="tx1"/>
                </a:solidFill>
              </a:rPr>
              <a:t> BEAV medium</a:t>
            </a:r>
            <a:endParaRPr lang="zh-TW" altLang="en-US" dirty="0">
              <a:solidFill>
                <a:schemeClr val="tx1"/>
              </a:solidFill>
            </a:endParaRPr>
          </a:p>
        </p:txBody>
      </p:sp>
      <p:pic>
        <p:nvPicPr>
          <p:cNvPr id="40965" name="Picture 9" descr="ECCMID-VRE-mixed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9513" y="4795838"/>
            <a:ext cx="1512887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 Box 8"/>
          <p:cNvSpPr txBox="1">
            <a:spLocks noChangeArrowheads="1"/>
          </p:cNvSpPr>
          <p:nvPr/>
        </p:nvSpPr>
        <p:spPr bwMode="auto">
          <a:xfrm>
            <a:off x="1476375" y="6165850"/>
            <a:ext cx="532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TW" altLang="en-US"/>
          </a:p>
        </p:txBody>
      </p:sp>
      <p:sp>
        <p:nvSpPr>
          <p:cNvPr id="18" name="流程圖: 替代處理程序 17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Clinical Microbiology Procedure Handbook (2010). 3th </a:t>
            </a:r>
          </a:p>
        </p:txBody>
      </p:sp>
      <p:pic>
        <p:nvPicPr>
          <p:cNvPr id="19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9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VRE in VGHTC</a:t>
            </a:r>
          </a:p>
        </p:txBody>
      </p:sp>
      <p:sp>
        <p:nvSpPr>
          <p:cNvPr id="41989" name="內容版面配置區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Rectal are excluded </a:t>
            </a:r>
            <a:endParaRPr lang="zh-TW" altLang="en-US" smtClean="0">
              <a:latin typeface="Arial" charset="0"/>
              <a:cs typeface="Arial" charset="0"/>
            </a:endParaRPr>
          </a:p>
        </p:txBody>
      </p:sp>
      <p:graphicFrame>
        <p:nvGraphicFramePr>
          <p:cNvPr id="41987" name="Object 18"/>
          <p:cNvGraphicFramePr>
            <a:graphicFrameLocks noChangeAspect="1"/>
          </p:cNvGraphicFramePr>
          <p:nvPr/>
        </p:nvGraphicFramePr>
        <p:xfrm>
          <a:off x="120650" y="1989138"/>
          <a:ext cx="8772525" cy="4425950"/>
        </p:xfrm>
        <a:graphic>
          <a:graphicData uri="http://schemas.openxmlformats.org/presentationml/2006/ole">
            <p:oleObj spid="_x0000_s41987" r:id="rId9" imgW="8772904" imgH="4426080" progId="Excel.Sheet.8">
              <p:embed/>
            </p:oleObj>
          </a:graphicData>
        </a:graphic>
      </p:graphicFrame>
      <p:pic>
        <p:nvPicPr>
          <p:cNvPr id="41990" name="圖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87450" y="2205038"/>
            <a:ext cx="2736850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圖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275" y="2676525"/>
            <a:ext cx="3168650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Text Box 7"/>
          <p:cNvSpPr txBox="1">
            <a:spLocks noChangeArrowheads="1"/>
          </p:cNvSpPr>
          <p:nvPr/>
        </p:nvSpPr>
        <p:spPr bwMode="auto">
          <a:xfrm>
            <a:off x="1763713" y="2328863"/>
            <a:ext cx="16557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/>
              <a:t>VRE in NTUH</a:t>
            </a:r>
          </a:p>
        </p:txBody>
      </p:sp>
      <p:pic>
        <p:nvPicPr>
          <p:cNvPr id="41993" name="圖片 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6013" y="4111625"/>
            <a:ext cx="3249612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流程圖: 替代處理程序 17"/>
          <p:cNvSpPr/>
          <p:nvPr/>
        </p:nvSpPr>
        <p:spPr bwMode="auto">
          <a:xfrm>
            <a:off x="727075" y="6397625"/>
            <a:ext cx="5861050" cy="340519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zh-TW" altLang="en-US" sz="140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charset="0"/>
              </a:rPr>
              <a:t>臺中榮總院內統計資</a:t>
            </a:r>
            <a:r>
              <a:rPr lang="zh-TW" altLang="en-US" sz="1400" dirty="0" smtClean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charset="0"/>
              </a:rPr>
              <a:t>料；</a:t>
            </a:r>
            <a:r>
              <a:rPr lang="en-US" altLang="zh-TW" sz="1400" dirty="0" smtClean="0">
                <a:solidFill>
                  <a:srgbClr val="000000"/>
                </a:solidFill>
                <a:latin typeface="+mj-lt"/>
                <a:ea typeface="華康中圓體" pitchFamily="49" charset="-120"/>
                <a:cs typeface="Arial" charset="0"/>
              </a:rPr>
              <a:t>S-S Jean, J Formos Med Assoc. 2011</a:t>
            </a:r>
            <a:endParaRPr lang="zh-TW" altLang="en-US" sz="1400" dirty="0">
              <a:solidFill>
                <a:srgbClr val="000000"/>
              </a:solidFill>
              <a:latin typeface="+mj-lt"/>
              <a:ea typeface="華康中圓體" pitchFamily="49" charset="-120"/>
              <a:cs typeface="Arial" charset="0"/>
            </a:endParaRPr>
          </a:p>
        </p:txBody>
      </p:sp>
      <p:pic>
        <p:nvPicPr>
          <p:cNvPr id="10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3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812" name="標題 6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en-US" altLang="en-US" dirty="0" smtClean="0"/>
              <a:t>VRE</a:t>
            </a:r>
            <a:r>
              <a:rPr lang="en-US" altLang="zh-TW" dirty="0" smtClean="0"/>
              <a:t> I</a:t>
            </a:r>
            <a:r>
              <a:rPr lang="en-US" altLang="en-US" dirty="0" smtClean="0"/>
              <a:t>ncreasing in</a:t>
            </a:r>
            <a:r>
              <a:rPr lang="en-US" altLang="zh-TW" dirty="0" smtClean="0"/>
              <a:t> </a:t>
            </a:r>
            <a:r>
              <a:rPr lang="en-US" altLang="zh-TW" i="1" dirty="0" smtClean="0"/>
              <a:t>E.</a:t>
            </a:r>
            <a:r>
              <a:rPr lang="en-US" altLang="en-US" i="1" dirty="0" smtClean="0"/>
              <a:t> </a:t>
            </a:r>
            <a:r>
              <a:rPr lang="en-US" altLang="en-US" i="1" dirty="0" err="1" smtClean="0"/>
              <a:t>faecium</a:t>
            </a:r>
            <a:endParaRPr lang="zh-TW" altLang="en-US" i="1" dirty="0" smtClean="0"/>
          </a:p>
        </p:txBody>
      </p:sp>
      <p:graphicFrame>
        <p:nvGraphicFramePr>
          <p:cNvPr id="44034" name="Object 34"/>
          <p:cNvGraphicFramePr>
            <a:graphicFrameLocks noChangeAspect="1"/>
          </p:cNvGraphicFramePr>
          <p:nvPr/>
        </p:nvGraphicFramePr>
        <p:xfrm>
          <a:off x="250825" y="1773238"/>
          <a:ext cx="3843338" cy="4405312"/>
        </p:xfrm>
        <a:graphic>
          <a:graphicData uri="http://schemas.openxmlformats.org/presentationml/2006/ole">
            <p:oleObj spid="_x0000_s44034" r:id="rId6" imgW="3846909" imgH="4401693" progId="Excel.Sheet.8">
              <p:embed/>
            </p:oleObj>
          </a:graphicData>
        </a:graphic>
      </p:graphicFrame>
      <p:graphicFrame>
        <p:nvGraphicFramePr>
          <p:cNvPr id="44035" name="Object 35"/>
          <p:cNvGraphicFramePr>
            <a:graphicFrameLocks noChangeAspect="1"/>
          </p:cNvGraphicFramePr>
          <p:nvPr/>
        </p:nvGraphicFramePr>
        <p:xfrm>
          <a:off x="4014788" y="2227263"/>
          <a:ext cx="4714875" cy="3600450"/>
        </p:xfrm>
        <a:graphic>
          <a:graphicData uri="http://schemas.openxmlformats.org/presentationml/2006/ole">
            <p:oleObj spid="_x0000_s44035" name="圖表" r:id="rId7" imgW="4714951" imgH="3600602" progId="Excel.Sheet.8">
              <p:embed/>
            </p:oleObj>
          </a:graphicData>
        </a:graphic>
      </p:graphicFrame>
      <p:sp>
        <p:nvSpPr>
          <p:cNvPr id="11" name="流程圖: 替代處理程序 10"/>
          <p:cNvSpPr/>
          <p:nvPr/>
        </p:nvSpPr>
        <p:spPr bwMode="auto">
          <a:xfrm>
            <a:off x="727075" y="6251575"/>
            <a:ext cx="6076950" cy="57943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Yang. (2012) 15th Annual Meeting of Antimicrobial Drug Resistance in Taiwan Symposium</a:t>
            </a:r>
          </a:p>
        </p:txBody>
      </p:sp>
      <p:pic>
        <p:nvPicPr>
          <p:cNvPr id="12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2-3</a:t>
            </a:r>
            <a:r>
              <a:rPr lang="zh-TW" altLang="en-US" dirty="0" smtClean="0"/>
              <a:t> </a:t>
            </a:r>
            <a:r>
              <a:rPr lang="en-US" altLang="zh-TW" dirty="0" smtClean="0"/>
              <a:t>ESBL, CRE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5" name="標題 3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ESBL, CRE</a:t>
            </a:r>
            <a:endParaRPr lang="zh-TW" altLang="en-US" smtClean="0"/>
          </a:p>
        </p:txBody>
      </p:sp>
      <p:sp>
        <p:nvSpPr>
          <p:cNvPr id="46082" name="內容版面配置區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Arial" charset="0"/>
                <a:cs typeface="Arial" charset="0"/>
              </a:rPr>
              <a:t>Extended-Spectrum </a:t>
            </a:r>
            <a:r>
              <a:rPr lang="el-GR" altLang="zh-TW" dirty="0" smtClean="0">
                <a:latin typeface="Arial" charset="0"/>
                <a:cs typeface="Arial" charset="0"/>
              </a:rPr>
              <a:t>β-</a:t>
            </a:r>
            <a:r>
              <a:rPr lang="en-US" altLang="zh-TW" dirty="0" err="1" smtClean="0">
                <a:latin typeface="Arial" charset="0"/>
                <a:cs typeface="Arial" charset="0"/>
              </a:rPr>
              <a:t>Lactamases</a:t>
            </a:r>
            <a:r>
              <a:rPr lang="en-US" altLang="zh-TW" dirty="0" smtClean="0">
                <a:latin typeface="Arial" charset="0"/>
                <a:cs typeface="Arial" charset="0"/>
              </a:rPr>
              <a:t> (ESBLs)</a:t>
            </a:r>
          </a:p>
          <a:p>
            <a:r>
              <a:rPr lang="en-US" altLang="zh-TW" dirty="0" err="1" smtClean="0">
                <a:latin typeface="Arial" charset="0"/>
                <a:cs typeface="Arial" charset="0"/>
              </a:rPr>
              <a:t>Carbapenem</a:t>
            </a:r>
            <a:r>
              <a:rPr lang="en-US" altLang="zh-TW" dirty="0" smtClean="0">
                <a:latin typeface="Arial" charset="0"/>
                <a:cs typeface="Arial" charset="0"/>
              </a:rPr>
              <a:t> Resistance in </a:t>
            </a:r>
            <a:r>
              <a:rPr lang="en-US" altLang="zh-TW" dirty="0" err="1" smtClean="0">
                <a:latin typeface="Arial" charset="0"/>
                <a:cs typeface="Arial" charset="0"/>
              </a:rPr>
              <a:t>Enterobacteriaceae</a:t>
            </a:r>
            <a:r>
              <a:rPr lang="en-US" altLang="zh-TW" dirty="0" smtClean="0">
                <a:latin typeface="Arial" charset="0"/>
                <a:cs typeface="Arial" charset="0"/>
              </a:rPr>
              <a:t> (CRE)</a:t>
            </a:r>
            <a:endParaRPr lang="zh-TW" altLang="en-US" dirty="0" smtClean="0"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49" name="標題 2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Extended-Spectrum </a:t>
            </a:r>
            <a:br>
              <a:rPr lang="en-US" altLang="zh-TW" dirty="0" smtClean="0"/>
            </a:br>
            <a:r>
              <a:rPr lang="el-GR" altLang="zh-TW" dirty="0" smtClean="0"/>
              <a:t>β-</a:t>
            </a:r>
            <a:r>
              <a:rPr lang="en-US" altLang="zh-TW" dirty="0" smtClean="0"/>
              <a:t>Lactamases(ESBLs)</a:t>
            </a:r>
            <a:endParaRPr lang="zh-TW" altLang="en-US" dirty="0" smtClean="0"/>
          </a:p>
        </p:txBody>
      </p:sp>
      <p:sp>
        <p:nvSpPr>
          <p:cNvPr id="391170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Hydrolyze </a:t>
            </a:r>
            <a:r>
              <a:rPr lang="en-US" altLang="zh-TW" dirty="0" err="1" smtClean="0"/>
              <a:t>oxyimino-cephalosporins</a:t>
            </a:r>
            <a:r>
              <a:rPr lang="en-US" altLang="zh-TW" dirty="0" smtClean="0"/>
              <a:t> and </a:t>
            </a:r>
            <a:r>
              <a:rPr lang="en-US" altLang="zh-TW" dirty="0" err="1" smtClean="0"/>
              <a:t>monobactams</a:t>
            </a:r>
            <a:endParaRPr lang="en-US" altLang="zh-TW" dirty="0" smtClean="0"/>
          </a:p>
          <a:p>
            <a:pPr lvl="1">
              <a:defRPr/>
            </a:pPr>
            <a:r>
              <a:rPr lang="en-US" altLang="zh-TW" dirty="0" smtClean="0"/>
              <a:t>Anti-penicillin, 1</a:t>
            </a:r>
            <a:r>
              <a:rPr lang="en-US" altLang="zh-TW" baseline="30000" dirty="0" smtClean="0"/>
              <a:t>st</a:t>
            </a:r>
            <a:r>
              <a:rPr lang="en-US" altLang="zh-TW" dirty="0" smtClean="0"/>
              <a:t>,</a:t>
            </a:r>
            <a:r>
              <a:rPr lang="zh-TW" altLang="en-US" dirty="0" smtClean="0"/>
              <a:t> </a:t>
            </a:r>
            <a:r>
              <a:rPr lang="en-US" altLang="zh-TW" dirty="0" smtClean="0"/>
              <a:t>2</a:t>
            </a:r>
            <a:r>
              <a:rPr lang="en-US" altLang="zh-TW" baseline="30000" dirty="0" smtClean="0"/>
              <a:t>nd</a:t>
            </a:r>
            <a:r>
              <a:rPr lang="en-US" altLang="zh-TW" dirty="0" smtClean="0"/>
              <a:t>,</a:t>
            </a:r>
            <a:r>
              <a:rPr lang="zh-TW" altLang="en-US" dirty="0" smtClean="0"/>
              <a:t> </a:t>
            </a:r>
            <a:r>
              <a:rPr lang="en-US" altLang="zh-TW" dirty="0" smtClean="0"/>
              <a:t>3</a:t>
            </a:r>
            <a:r>
              <a:rPr lang="en-US" altLang="zh-TW" baseline="30000" dirty="0" smtClean="0"/>
              <a:t>rd</a:t>
            </a:r>
            <a:r>
              <a:rPr lang="en-US" altLang="zh-TW" dirty="0" smtClean="0"/>
              <a:t>-gen </a:t>
            </a:r>
            <a:r>
              <a:rPr lang="en-US" altLang="zh-TW" dirty="0" err="1" smtClean="0"/>
              <a:t>cephalosporins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aztreonam</a:t>
            </a:r>
            <a:r>
              <a:rPr lang="en-US" altLang="zh-TW" dirty="0" smtClean="0"/>
              <a:t>.</a:t>
            </a:r>
          </a:p>
          <a:p>
            <a:pPr lvl="1">
              <a:defRPr/>
            </a:pPr>
            <a:r>
              <a:rPr lang="en-US" altLang="zh-TW" dirty="0" smtClean="0"/>
              <a:t>But not the </a:t>
            </a:r>
            <a:r>
              <a:rPr lang="en-US" altLang="zh-TW" dirty="0" err="1" smtClean="0"/>
              <a:t>cephamycins</a:t>
            </a:r>
            <a:r>
              <a:rPr lang="en-US" altLang="zh-TW" dirty="0" smtClean="0"/>
              <a:t> e.g., </a:t>
            </a:r>
            <a:r>
              <a:rPr lang="en-US" altLang="zh-TW" dirty="0" err="1" smtClean="0"/>
              <a:t>cefotetan</a:t>
            </a:r>
            <a:r>
              <a:rPr lang="en-US" altLang="zh-TW" dirty="0" smtClean="0"/>
              <a:t> and </a:t>
            </a:r>
            <a:r>
              <a:rPr lang="en-US" altLang="zh-TW" dirty="0" err="1" smtClean="0"/>
              <a:t>cefoxitin</a:t>
            </a:r>
            <a:r>
              <a:rPr lang="en-US" altLang="zh-TW" dirty="0" smtClean="0"/>
              <a:t> and </a:t>
            </a:r>
            <a:r>
              <a:rPr lang="en-US" altLang="zh-TW" dirty="0" err="1" smtClean="0"/>
              <a:t>carbapenems</a:t>
            </a:r>
            <a:r>
              <a:rPr lang="en-US" altLang="zh-TW" dirty="0" smtClean="0"/>
              <a:t>.</a:t>
            </a:r>
          </a:p>
          <a:p>
            <a:pPr>
              <a:defRPr/>
            </a:pPr>
            <a:r>
              <a:rPr lang="en-US" altLang="zh-TW" dirty="0" smtClean="0"/>
              <a:t>Inhibited by </a:t>
            </a:r>
            <a:r>
              <a:rPr lang="el-GR" altLang="zh-TW" dirty="0" smtClean="0"/>
              <a:t>β-</a:t>
            </a:r>
            <a:r>
              <a:rPr lang="en-US" altLang="zh-TW" dirty="0" err="1" smtClean="0"/>
              <a:t>lactamase</a:t>
            </a:r>
            <a:r>
              <a:rPr lang="en-US" altLang="zh-TW" dirty="0" smtClean="0"/>
              <a:t> inhibitors</a:t>
            </a:r>
          </a:p>
          <a:p>
            <a:pPr lvl="1">
              <a:defRPr/>
            </a:pPr>
            <a:r>
              <a:rPr lang="en-US" altLang="zh-TW" dirty="0" err="1" smtClean="0"/>
              <a:t>Clavulanic</a:t>
            </a:r>
            <a:r>
              <a:rPr lang="en-US" altLang="zh-TW" dirty="0" smtClean="0"/>
              <a:t> acid, </a:t>
            </a:r>
            <a:r>
              <a:rPr lang="en-US" altLang="zh-TW" dirty="0" err="1" smtClean="0"/>
              <a:t>sulbactam</a:t>
            </a:r>
            <a:r>
              <a:rPr lang="en-US" altLang="zh-TW" dirty="0" smtClean="0"/>
              <a:t>, and </a:t>
            </a:r>
            <a:r>
              <a:rPr lang="en-US" altLang="zh-TW" dirty="0" err="1" smtClean="0"/>
              <a:t>tazobactam</a:t>
            </a:r>
            <a:r>
              <a:rPr lang="en-US" altLang="zh-TW" dirty="0" smtClean="0"/>
              <a:t>.</a:t>
            </a:r>
          </a:p>
          <a:p>
            <a:pPr>
              <a:defRPr/>
            </a:pPr>
            <a:r>
              <a:rPr lang="el-GR" altLang="zh-TW" dirty="0" smtClean="0"/>
              <a:t>β-</a:t>
            </a:r>
            <a:r>
              <a:rPr lang="en-US" altLang="zh-TW" dirty="0" err="1" smtClean="0"/>
              <a:t>lactamase</a:t>
            </a:r>
            <a:r>
              <a:rPr lang="en-US" altLang="zh-TW" dirty="0" smtClean="0"/>
              <a:t>: most in functional group 2be</a:t>
            </a: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err="1" smtClean="0"/>
              <a:t>Enterobacteriaceae</a:t>
            </a:r>
            <a:endParaRPr lang="en-US" altLang="zh-TW" dirty="0" smtClean="0"/>
          </a:p>
        </p:txBody>
      </p:sp>
      <p:sp>
        <p:nvSpPr>
          <p:cNvPr id="48130" name="內容版面配置區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Cephalosporin</a:t>
            </a:r>
            <a:endParaRPr lang="zh-TW" altLang="en-US" smtClean="0">
              <a:latin typeface="Arial" charset="0"/>
              <a:cs typeface="Arial" charset="0"/>
            </a:endParaRPr>
          </a:p>
        </p:txBody>
      </p:sp>
      <p:sp>
        <p:nvSpPr>
          <p:cNvPr id="48131" name="向右箭號 4"/>
          <p:cNvSpPr>
            <a:spLocks noChangeArrowheads="1"/>
          </p:cNvSpPr>
          <p:nvPr/>
        </p:nvSpPr>
        <p:spPr bwMode="auto">
          <a:xfrm>
            <a:off x="107950" y="3125788"/>
            <a:ext cx="647700" cy="427037"/>
          </a:xfrm>
          <a:prstGeom prst="rightArrow">
            <a:avLst>
              <a:gd name="adj1" fmla="val 50000"/>
              <a:gd name="adj2" fmla="val 50059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48132" name="向右箭號 5"/>
          <p:cNvSpPr>
            <a:spLocks noChangeArrowheads="1"/>
          </p:cNvSpPr>
          <p:nvPr/>
        </p:nvSpPr>
        <p:spPr bwMode="auto">
          <a:xfrm>
            <a:off x="107950" y="3586163"/>
            <a:ext cx="647700" cy="428625"/>
          </a:xfrm>
          <a:prstGeom prst="rightArrow">
            <a:avLst>
              <a:gd name="adj1" fmla="val 50000"/>
              <a:gd name="adj2" fmla="val 49874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sp>
        <p:nvSpPr>
          <p:cNvPr id="48133" name="向右箭號 6"/>
          <p:cNvSpPr>
            <a:spLocks noChangeArrowheads="1"/>
          </p:cNvSpPr>
          <p:nvPr/>
        </p:nvSpPr>
        <p:spPr bwMode="auto">
          <a:xfrm>
            <a:off x="107950" y="4075113"/>
            <a:ext cx="668338" cy="427037"/>
          </a:xfrm>
          <a:prstGeom prst="rightArrow">
            <a:avLst>
              <a:gd name="adj1" fmla="val 50000"/>
              <a:gd name="adj2" fmla="val 50104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48134" name="向右箭號 8"/>
          <p:cNvSpPr>
            <a:spLocks noChangeArrowheads="1"/>
          </p:cNvSpPr>
          <p:nvPr/>
        </p:nvSpPr>
        <p:spPr bwMode="auto">
          <a:xfrm>
            <a:off x="107950" y="4433888"/>
            <a:ext cx="668338" cy="428625"/>
          </a:xfrm>
          <a:prstGeom prst="rightArrow">
            <a:avLst>
              <a:gd name="adj1" fmla="val 50000"/>
              <a:gd name="adj2" fmla="val 49918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sp>
        <p:nvSpPr>
          <p:cNvPr id="48135" name="向右箭號 9"/>
          <p:cNvSpPr>
            <a:spLocks noChangeArrowheads="1"/>
          </p:cNvSpPr>
          <p:nvPr/>
        </p:nvSpPr>
        <p:spPr bwMode="auto">
          <a:xfrm>
            <a:off x="107950" y="4826000"/>
            <a:ext cx="668338" cy="428625"/>
          </a:xfrm>
          <a:prstGeom prst="rightArrow">
            <a:avLst>
              <a:gd name="adj1" fmla="val 50000"/>
              <a:gd name="adj2" fmla="val 49918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48136" name="向右箭號 10"/>
          <p:cNvSpPr>
            <a:spLocks noChangeArrowheads="1"/>
          </p:cNvSpPr>
          <p:nvPr/>
        </p:nvSpPr>
        <p:spPr bwMode="auto">
          <a:xfrm>
            <a:off x="107950" y="5186363"/>
            <a:ext cx="668338" cy="427037"/>
          </a:xfrm>
          <a:prstGeom prst="rightArrow">
            <a:avLst>
              <a:gd name="adj1" fmla="val 50000"/>
              <a:gd name="adj2" fmla="val 50104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sp>
        <p:nvSpPr>
          <p:cNvPr id="48137" name="向右箭號 11"/>
          <p:cNvSpPr>
            <a:spLocks noChangeArrowheads="1"/>
          </p:cNvSpPr>
          <p:nvPr/>
        </p:nvSpPr>
        <p:spPr bwMode="auto">
          <a:xfrm>
            <a:off x="107950" y="5576888"/>
            <a:ext cx="668338" cy="428625"/>
          </a:xfrm>
          <a:prstGeom prst="rightArrow">
            <a:avLst>
              <a:gd name="adj1" fmla="val 50000"/>
              <a:gd name="adj2" fmla="val 49918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48138" name="向右箭號 12"/>
          <p:cNvSpPr>
            <a:spLocks noChangeArrowheads="1"/>
          </p:cNvSpPr>
          <p:nvPr/>
        </p:nvSpPr>
        <p:spPr bwMode="auto">
          <a:xfrm>
            <a:off x="107950" y="5937250"/>
            <a:ext cx="668338" cy="428625"/>
          </a:xfrm>
          <a:prstGeom prst="rightArrow">
            <a:avLst>
              <a:gd name="adj1" fmla="val 50000"/>
              <a:gd name="adj2" fmla="val 49788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graphicFrame>
        <p:nvGraphicFramePr>
          <p:cNvPr id="17" name="Group 3"/>
          <p:cNvGraphicFramePr>
            <a:graphicFrameLocks/>
          </p:cNvGraphicFramePr>
          <p:nvPr/>
        </p:nvGraphicFramePr>
        <p:xfrm>
          <a:off x="755650" y="2133600"/>
          <a:ext cx="8229481" cy="413428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974283"/>
                <a:gridCol w="1464396"/>
                <a:gridCol w="973217"/>
                <a:gridCol w="829336"/>
                <a:gridCol w="902084"/>
                <a:gridCol w="677372"/>
                <a:gridCol w="753354"/>
                <a:gridCol w="751737"/>
                <a:gridCol w="903702"/>
              </a:tblGrid>
              <a:tr h="58677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Test /Report Group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Antimicrobial Agent</a:t>
                      </a:r>
                      <a:endParaRPr kumimoji="0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Disk Content</a:t>
                      </a:r>
                      <a:endParaRPr kumimoji="0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Zone Diameter Breakpoints,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nearest whole mm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MIC Interpretive Standard (</a:t>
                      </a:r>
                      <a:r>
                        <a:rPr kumimoji="0" lang="el-GR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μ</a:t>
                      </a: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g/</a:t>
                      </a:r>
                      <a:r>
                        <a:rPr kumimoji="0" lang="en-US" altLang="zh-TW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516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</a:tr>
              <a:tr h="43621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Cefotaxime</a:t>
                      </a: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or ceftriaxone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 </a:t>
                      </a:r>
                      <a:r>
                        <a:rPr lang="el-GR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μ</a:t>
                      </a:r>
                      <a:r>
                        <a:rPr lang="en-US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</a:t>
                      </a:r>
                      <a:endParaRPr kumimoji="0" lang="en-US" altLang="zh-TW" sz="14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23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23-25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20-22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22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19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4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</a:tr>
              <a:tr h="42211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21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15-22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14-20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13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8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16-32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16-32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64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64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6100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Ceftazidime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 </a:t>
                      </a:r>
                      <a:r>
                        <a:rPr lang="el-GR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μ</a:t>
                      </a:r>
                      <a:r>
                        <a:rPr lang="en-US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21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18-20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17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4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16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</a:tr>
              <a:tr h="36100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18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15-17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14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8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32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</a:tr>
              <a:tr h="36100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Ceftizoxime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 </a:t>
                      </a:r>
                      <a:r>
                        <a:rPr lang="el-GR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μ</a:t>
                      </a:r>
                      <a:r>
                        <a:rPr lang="en-US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</a:t>
                      </a:r>
                      <a:endParaRPr kumimoji="0" lang="en-US" altLang="zh-TW" sz="14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25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22-24</a:t>
                      </a:r>
                      <a:endParaRPr kumimoji="0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21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4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</a:tr>
              <a:tr h="36100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20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15-19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14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8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16-32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64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</a:tr>
              <a:tr h="36100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Aztreonam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 </a:t>
                      </a:r>
                      <a:r>
                        <a:rPr lang="el-GR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μ</a:t>
                      </a:r>
                      <a:r>
                        <a:rPr lang="en-US" altLang="zh-TW" sz="14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21</a:t>
                      </a:r>
                      <a:endParaRPr kumimoji="0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18-20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17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4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16</a:t>
                      </a: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/>
                </a:tc>
              </a:tr>
              <a:tr h="36100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22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16-21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15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≤ 8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≥ 32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9418" marR="99418" horzOverflow="overflow">
                    <a:solidFill>
                      <a:srgbClr val="AEB6F0"/>
                    </a:solidFill>
                  </a:tcPr>
                </a:tc>
              </a:tr>
            </a:tbl>
          </a:graphicData>
        </a:graphic>
      </p:graphicFrame>
      <p:sp>
        <p:nvSpPr>
          <p:cNvPr id="20" name="流程圖: 替代處理程序 19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Change from M100-S20 (JAN-2010)</a:t>
            </a:r>
          </a:p>
        </p:txBody>
      </p:sp>
      <p:pic>
        <p:nvPicPr>
          <p:cNvPr id="21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1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CLSI for Cephalosporins</a:t>
            </a:r>
            <a:endParaRPr lang="zh-TW" altLang="en-US" smtClean="0"/>
          </a:p>
        </p:txBody>
      </p:sp>
      <p:sp>
        <p:nvSpPr>
          <p:cNvPr id="5017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Arial" charset="0"/>
                <a:cs typeface="Arial" charset="0"/>
              </a:rPr>
              <a:t>When using the current interpretive criteria (CLSI-2013), routine ESBL testing is no longer necessary before reporting results (i.e. it is no longer necessary to edit results for </a:t>
            </a:r>
            <a:r>
              <a:rPr lang="en-US" altLang="zh-TW" dirty="0" err="1" smtClean="0">
                <a:latin typeface="Arial" charset="0"/>
                <a:cs typeface="Arial" charset="0"/>
              </a:rPr>
              <a:t>cephalosporins</a:t>
            </a:r>
            <a:r>
              <a:rPr lang="en-US" altLang="zh-TW" dirty="0" smtClean="0">
                <a:latin typeface="Arial" charset="0"/>
                <a:cs typeface="Arial" charset="0"/>
              </a:rPr>
              <a:t>, ATM, or </a:t>
            </a:r>
            <a:r>
              <a:rPr lang="en-US" altLang="zh-TW" dirty="0" err="1" smtClean="0">
                <a:latin typeface="Arial" charset="0"/>
                <a:cs typeface="Arial" charset="0"/>
              </a:rPr>
              <a:t>penicillins</a:t>
            </a:r>
            <a:r>
              <a:rPr lang="en-US" altLang="zh-TW" dirty="0" smtClean="0">
                <a:latin typeface="Arial" charset="0"/>
                <a:cs typeface="Arial" charset="0"/>
              </a:rPr>
              <a:t> from susceptible to resistant).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For laboratories that have not implemented the current interpretive criteria (CLSI-2013), ESBL testing should be performed.</a:t>
            </a:r>
            <a:endParaRPr lang="zh-TW" altLang="en-US" dirty="0" smtClean="0">
              <a:latin typeface="Arial" charset="0"/>
              <a:cs typeface="Arial" charset="0"/>
            </a:endParaRPr>
          </a:p>
          <a:p>
            <a:endParaRPr lang="zh-TW" altLang="en-US" dirty="0" smtClean="0"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5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ESBL Detection</a:t>
            </a:r>
            <a:endParaRPr lang="zh-TW" altLang="en-US" smtClean="0"/>
          </a:p>
        </p:txBody>
      </p:sp>
      <p:sp>
        <p:nvSpPr>
          <p:cNvPr id="5120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Arial" charset="0"/>
                <a:cs typeface="Arial" charset="0"/>
              </a:rPr>
              <a:t>CLSI: </a:t>
            </a:r>
            <a:r>
              <a:rPr lang="en-US" altLang="zh-TW" i="1" dirty="0" smtClean="0">
                <a:latin typeface="Arial" charset="0"/>
                <a:cs typeface="Arial" charset="0"/>
              </a:rPr>
              <a:t>Klebsiella pneumoniae, K. oxytoca, E. coli, Proteus mirabilis.</a:t>
            </a:r>
          </a:p>
          <a:p>
            <a:pPr lvl="1"/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Screening test</a:t>
            </a:r>
          </a:p>
          <a:p>
            <a:pPr lvl="1"/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Phenotypic confirmatory test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Report</a:t>
            </a:r>
          </a:p>
          <a:p>
            <a:pPr lvl="1"/>
            <a:r>
              <a:rPr lang="en-US" altLang="zh-TW" dirty="0" smtClean="0">
                <a:solidFill>
                  <a:srgbClr val="376092"/>
                </a:solidFill>
                <a:latin typeface="Arial" charset="0"/>
                <a:cs typeface="Arial" charset="0"/>
              </a:rPr>
              <a:t>For all confirmed test: the test interpretation should be reported as resistant for all penicillins, cephalosporins, and aztreonam.</a:t>
            </a:r>
            <a:endParaRPr lang="zh-TW" altLang="en-US" dirty="0" smtClean="0">
              <a:solidFill>
                <a:srgbClr val="376092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2" descr="esbl_dd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7900" y="4005263"/>
            <a:ext cx="4032250" cy="225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6" name="Rectangle 3"/>
          <p:cNvSpPr>
            <a:spLocks noChangeArrowheads="1"/>
          </p:cNvSpPr>
          <p:nvPr/>
        </p:nvSpPr>
        <p:spPr bwMode="auto">
          <a:xfrm>
            <a:off x="7148513" y="5527675"/>
            <a:ext cx="576262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sz="1600" b="1">
                <a:solidFill>
                  <a:srgbClr val="FFFF00"/>
                </a:solidFill>
              </a:rPr>
              <a:t>CTX</a:t>
            </a:r>
          </a:p>
        </p:txBody>
      </p:sp>
      <p:sp>
        <p:nvSpPr>
          <p:cNvPr id="52227" name="Rectangle 4"/>
          <p:cNvSpPr>
            <a:spLocks noChangeArrowheads="1"/>
          </p:cNvSpPr>
          <p:nvPr/>
        </p:nvSpPr>
        <p:spPr bwMode="auto">
          <a:xfrm>
            <a:off x="5940425" y="5600700"/>
            <a:ext cx="7207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sz="1600" b="1">
                <a:solidFill>
                  <a:srgbClr val="FFFF00"/>
                </a:solidFill>
              </a:rPr>
              <a:t>CAZ</a:t>
            </a:r>
          </a:p>
        </p:txBody>
      </p:sp>
      <p:sp>
        <p:nvSpPr>
          <p:cNvPr id="467972" name="Rectangle 23"/>
          <p:cNvSpPr>
            <a:spLocks noGrp="1" noChangeArrowheads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ESBL Confirmatory Test</a:t>
            </a:r>
          </a:p>
        </p:txBody>
      </p:sp>
      <p:sp>
        <p:nvSpPr>
          <p:cNvPr id="52229" name="內容版面配置區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Arial" charset="0"/>
                <a:cs typeface="Arial" charset="0"/>
              </a:rPr>
              <a:t>ESBLs hydrolyze all P, ATM, and all cepha. (but not cephamycins e.g., FOX and cefotetan).</a:t>
            </a:r>
          </a:p>
          <a:p>
            <a:r>
              <a:rPr lang="en-US" altLang="zh-TW" dirty="0" smtClean="0">
                <a:latin typeface="Arial" charset="0"/>
                <a:cs typeface="Arial" charset="0"/>
              </a:rPr>
              <a:t>ESBL genes commonly are located on transmissible plasmids that often encode other resistant determinants (e.g., SXT).</a:t>
            </a:r>
            <a:endParaRPr lang="zh-TW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52230" name="Text Box 26"/>
          <p:cNvSpPr txBox="1">
            <a:spLocks noChangeArrowheads="1"/>
          </p:cNvSpPr>
          <p:nvPr/>
        </p:nvSpPr>
        <p:spPr bwMode="auto">
          <a:xfrm>
            <a:off x="4716463" y="5024438"/>
            <a:ext cx="11525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TW" sz="1600" b="1">
                <a:solidFill>
                  <a:srgbClr val="FFFF00"/>
                </a:solidFill>
              </a:rPr>
              <a:t>CAZ/CLA</a:t>
            </a:r>
          </a:p>
        </p:txBody>
      </p:sp>
      <p:sp>
        <p:nvSpPr>
          <p:cNvPr id="52231" name="Text Box 29"/>
          <p:cNvSpPr txBox="1">
            <a:spLocks noChangeArrowheads="1"/>
          </p:cNvSpPr>
          <p:nvPr/>
        </p:nvSpPr>
        <p:spPr bwMode="auto">
          <a:xfrm>
            <a:off x="7524750" y="4737100"/>
            <a:ext cx="1152525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TW" sz="1600" b="1">
                <a:solidFill>
                  <a:srgbClr val="FFFF00"/>
                </a:solidFill>
              </a:rPr>
              <a:t>CTX/CLA</a:t>
            </a:r>
          </a:p>
        </p:txBody>
      </p:sp>
      <p:sp>
        <p:nvSpPr>
          <p:cNvPr id="467976" name="Text Box 33"/>
          <p:cNvSpPr txBox="1">
            <a:spLocks noChangeArrowheads="1"/>
          </p:cNvSpPr>
          <p:nvPr/>
        </p:nvSpPr>
        <p:spPr bwMode="auto">
          <a:xfrm>
            <a:off x="5436740" y="4087614"/>
            <a:ext cx="25916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TW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&gt;=5mm</a:t>
            </a:r>
            <a:r>
              <a:rPr lang="zh-TW" altLang="en-US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＝</a:t>
            </a:r>
            <a:r>
              <a:rPr lang="en-US" altLang="zh-TW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ESBL</a:t>
            </a:r>
          </a:p>
        </p:txBody>
      </p:sp>
      <p:sp>
        <p:nvSpPr>
          <p:cNvPr id="467977" name="矩形 9"/>
          <p:cNvSpPr>
            <a:spLocks noChangeArrowheads="1"/>
          </p:cNvSpPr>
          <p:nvPr/>
        </p:nvSpPr>
        <p:spPr bwMode="auto">
          <a:xfrm>
            <a:off x="684213" y="4149725"/>
            <a:ext cx="410368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2400" b="1" dirty="0">
                <a:solidFill>
                  <a:srgbClr val="C00000"/>
                </a:solidFill>
              </a:rPr>
              <a:t>QC of ESBL tests</a:t>
            </a:r>
          </a:p>
          <a:p>
            <a:pPr marL="173038" indent="-173038">
              <a:buFont typeface="Arial" charset="0"/>
              <a:buChar char="•"/>
              <a:defRPr/>
            </a:pPr>
            <a:r>
              <a:rPr lang="en-US" altLang="zh-TW" sz="2400" i="1" dirty="0">
                <a:solidFill>
                  <a:srgbClr val="C00000"/>
                </a:solidFill>
              </a:rPr>
              <a:t>K. </a:t>
            </a:r>
            <a:r>
              <a:rPr lang="en-US" altLang="zh-TW" sz="2400" i="1" dirty="0" err="1">
                <a:solidFill>
                  <a:srgbClr val="C00000"/>
                </a:solidFill>
              </a:rPr>
              <a:t>pneumoniae</a:t>
            </a:r>
            <a:r>
              <a:rPr lang="en-US" altLang="zh-TW" sz="2400" i="1" dirty="0">
                <a:solidFill>
                  <a:srgbClr val="C00000"/>
                </a:solidFill>
              </a:rPr>
              <a:t> </a:t>
            </a:r>
            <a:r>
              <a:rPr lang="en-US" altLang="zh-TW" sz="2400" dirty="0">
                <a:solidFill>
                  <a:srgbClr val="C00000"/>
                </a:solidFill>
              </a:rPr>
              <a:t>ATCC 700603 (positive control) </a:t>
            </a:r>
          </a:p>
          <a:p>
            <a:pPr marL="173038" indent="-173038">
              <a:buFont typeface="Arial" charset="0"/>
              <a:buChar char="•"/>
              <a:defRPr/>
            </a:pPr>
            <a:r>
              <a:rPr lang="en-US" altLang="zh-TW" sz="2400" i="1" dirty="0">
                <a:solidFill>
                  <a:srgbClr val="C00000"/>
                </a:solidFill>
              </a:rPr>
              <a:t>E. coli </a:t>
            </a:r>
            <a:r>
              <a:rPr lang="en-US" altLang="zh-TW" sz="2400" dirty="0">
                <a:solidFill>
                  <a:srgbClr val="C00000"/>
                </a:solidFill>
              </a:rPr>
              <a:t>ATCC 25922 (negative control)</a:t>
            </a:r>
            <a:endParaRPr lang="zh-TW" altLang="en-US" sz="2400" dirty="0">
              <a:solidFill>
                <a:srgbClr val="C00000"/>
              </a:solidFill>
            </a:endParaRPr>
          </a:p>
        </p:txBody>
      </p:sp>
      <p:sp>
        <p:nvSpPr>
          <p:cNvPr id="30" name="流程圖: 替代處理程序 29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：台中榮民總醫院</a:t>
            </a:r>
            <a:endParaRPr lang="en-US" altLang="zh-TW" sz="1400" dirty="0"/>
          </a:p>
        </p:txBody>
      </p:sp>
      <p:pic>
        <p:nvPicPr>
          <p:cNvPr id="31" name="PPTShape_0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標題 2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Rates of ESBL- </a:t>
            </a:r>
            <a:r>
              <a:rPr lang="en-US" altLang="zh-TW" i="1" dirty="0" smtClean="0"/>
              <a:t>K. </a:t>
            </a:r>
            <a:r>
              <a:rPr lang="en-US" altLang="zh-TW" i="1" dirty="0" err="1" smtClean="0"/>
              <a:t>pneumoniae</a:t>
            </a:r>
            <a:r>
              <a:rPr lang="en-US" altLang="zh-TW" i="1" dirty="0" smtClean="0"/>
              <a:t/>
            </a:r>
            <a:br>
              <a:rPr lang="en-US" altLang="zh-TW" i="1" dirty="0" smtClean="0"/>
            </a:br>
            <a:r>
              <a:rPr lang="en-US" altLang="zh-TW" dirty="0" smtClean="0"/>
              <a:t>Strains in Asian Countries</a:t>
            </a:r>
            <a:endParaRPr lang="zh-TW" altLang="en-US" dirty="0" smtClean="0"/>
          </a:p>
        </p:txBody>
      </p:sp>
      <p:pic>
        <p:nvPicPr>
          <p:cNvPr id="54274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2775" y="1431925"/>
            <a:ext cx="7488238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流程圖: 替代處理程序 10"/>
          <p:cNvSpPr/>
          <p:nvPr/>
        </p:nvSpPr>
        <p:spPr bwMode="auto">
          <a:xfrm>
            <a:off x="727075" y="6237288"/>
            <a:ext cx="5861050" cy="579437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S.-S. Jean, P.-R. </a:t>
            </a:r>
            <a:r>
              <a:rPr lang="en-US" altLang="zh-TW" sz="1400" dirty="0" err="1"/>
              <a:t>Hsueh</a:t>
            </a:r>
            <a:r>
              <a:rPr lang="en-US" altLang="zh-TW" sz="1400" dirty="0"/>
              <a:t> / International Journal of Antimicrobial Agents 37 (2011) 291–295</a:t>
            </a:r>
          </a:p>
        </p:txBody>
      </p:sp>
      <p:pic>
        <p:nvPicPr>
          <p:cNvPr id="12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65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en-US" altLang="zh-TW" dirty="0" err="1" smtClean="0"/>
              <a:t>Cefepime</a:t>
            </a:r>
            <a:r>
              <a:rPr lang="en-US" altLang="zh-TW" dirty="0" smtClean="0"/>
              <a:t> Breakpoint Change for </a:t>
            </a:r>
            <a:r>
              <a:rPr lang="en-US" altLang="zh-TW" dirty="0" err="1" smtClean="0"/>
              <a:t>Enterobacteriaceae</a:t>
            </a:r>
            <a:endParaRPr lang="zh-TW" altLang="en-US" dirty="0" smtClean="0"/>
          </a:p>
        </p:txBody>
      </p:sp>
      <p:pic>
        <p:nvPicPr>
          <p:cNvPr id="55298" name="Picture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63" y="1714500"/>
            <a:ext cx="8135937" cy="424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橢圓 1"/>
          <p:cNvSpPr>
            <a:spLocks noChangeArrowheads="1"/>
          </p:cNvSpPr>
          <p:nvPr/>
        </p:nvSpPr>
        <p:spPr bwMode="auto">
          <a:xfrm>
            <a:off x="4140200" y="4292600"/>
            <a:ext cx="2663825" cy="576263"/>
          </a:xfrm>
          <a:prstGeom prst="ellips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endParaRPr lang="zh-TW" altLang="en-US"/>
          </a:p>
        </p:txBody>
      </p:sp>
      <p:pic>
        <p:nvPicPr>
          <p:cNvPr id="55300" name="圖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1989138"/>
            <a:ext cx="1944688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流程圖: 替代處理程序 9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CLSI M100-S24</a:t>
            </a:r>
          </a:p>
        </p:txBody>
      </p:sp>
      <p:pic>
        <p:nvPicPr>
          <p:cNvPr id="11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9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流程圖: 替代處理程序 28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Change from M100-S20-U (June-2010)</a:t>
            </a:r>
          </a:p>
        </p:txBody>
      </p:sp>
      <p:sp>
        <p:nvSpPr>
          <p:cNvPr id="47411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err="1" smtClean="0"/>
              <a:t>Enterobacteriaceae</a:t>
            </a:r>
            <a:endParaRPr lang="en-US" altLang="zh-TW" dirty="0" smtClean="0"/>
          </a:p>
        </p:txBody>
      </p:sp>
      <p:sp>
        <p:nvSpPr>
          <p:cNvPr id="56323" name="內容版面配置區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Carbapenems</a:t>
            </a:r>
            <a:endParaRPr lang="zh-TW" altLang="en-US" smtClean="0">
              <a:latin typeface="Arial" charset="0"/>
              <a:cs typeface="Arial" charset="0"/>
            </a:endParaRPr>
          </a:p>
        </p:txBody>
      </p:sp>
      <p:graphicFrame>
        <p:nvGraphicFramePr>
          <p:cNvPr id="18" name="Group 3"/>
          <p:cNvGraphicFramePr>
            <a:graphicFrameLocks/>
          </p:cNvGraphicFramePr>
          <p:nvPr/>
        </p:nvGraphicFramePr>
        <p:xfrm>
          <a:off x="755650" y="2133600"/>
          <a:ext cx="8230323" cy="408307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661216"/>
                <a:gridCol w="1104021"/>
                <a:gridCol w="940802"/>
                <a:gridCol w="1023328"/>
                <a:gridCol w="768413"/>
                <a:gridCol w="854608"/>
                <a:gridCol w="852772"/>
                <a:gridCol w="1025163"/>
              </a:tblGrid>
              <a:tr h="54705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Antimicrobial Agent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Disk Content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Zone Diameter Breakpoints,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zh-TW" sz="16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nearest w</a:t>
                      </a: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hole mm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MIC Interpretive Standard </a:t>
                      </a:r>
                      <a:r>
                        <a:rPr kumimoji="0" lang="el-GR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(μ</a:t>
                      </a: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g/</a:t>
                      </a:r>
                      <a:r>
                        <a:rPr kumimoji="0" lang="en-US" altLang="zh-TW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mL</a:t>
                      </a: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)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anchor="ctr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671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I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I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</a:tr>
              <a:tr h="4081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Doripenem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100386" marR="100386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 </a:t>
                      </a:r>
                      <a:r>
                        <a:rPr lang="el-GR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</a:t>
                      </a:r>
                      <a:r>
                        <a:rPr lang="en-US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endParaRPr kumimoji="0" lang="en-US" altLang="zh-TW" sz="16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00386" marR="10038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23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20-22</a:t>
                      </a: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19</a:t>
                      </a: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</a:t>
                      </a: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4</a:t>
                      </a:r>
                    </a:p>
                  </a:txBody>
                  <a:tcPr marL="100386" marR="100386" horzOverflow="overflow"/>
                </a:tc>
              </a:tr>
              <a:tr h="3650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</a:p>
                  </a:txBody>
                  <a:tcPr marL="100386" marR="100386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</a:p>
                  </a:txBody>
                  <a:tcPr marL="100386" marR="100386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</a:p>
                  </a:txBody>
                  <a:tcPr marL="100386" marR="100386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</a:p>
                  </a:txBody>
                  <a:tcPr marL="100386" marR="100386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</a:p>
                  </a:txBody>
                  <a:tcPr marL="100386" marR="100386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9924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Ertapenem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 </a:t>
                      </a:r>
                      <a:r>
                        <a:rPr lang="el-GR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</a:t>
                      </a:r>
                      <a:r>
                        <a:rPr lang="en-US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endParaRPr kumimoji="0" lang="en-US" altLang="zh-TW" sz="16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00386" marR="10038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22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19-21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18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0.5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2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</a:tr>
              <a:tr h="39924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19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16-18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15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2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</a:tr>
              <a:tr h="39924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Imipenem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100386" marR="100386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 </a:t>
                      </a:r>
                      <a:r>
                        <a:rPr lang="el-GR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</a:t>
                      </a:r>
                      <a:r>
                        <a:rPr lang="en-US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endParaRPr kumimoji="0" lang="en-US" altLang="zh-TW" sz="16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00386" marR="10038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23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20-22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19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4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</a:tr>
              <a:tr h="39924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16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14-15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13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16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</a:tr>
              <a:tr h="39924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Meropenem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100386" marR="100386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10 </a:t>
                      </a:r>
                      <a:r>
                        <a:rPr lang="el-GR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μ</a:t>
                      </a:r>
                      <a:r>
                        <a:rPr lang="en-US" altLang="zh-TW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endParaRPr kumimoji="0" lang="en-US" altLang="zh-TW" sz="16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00386" marR="10038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23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20-22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19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4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/>
                </a:tc>
              </a:tr>
              <a:tr h="39924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2870" marR="102870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16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14-15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13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≤ 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≥ 16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/>
                        <a:latin typeface="Verdana" pitchFamily="34" charset="0"/>
                        <a:ea typeface="新細明體" pitchFamily="18" charset="-120"/>
                      </a:endParaRPr>
                    </a:p>
                  </a:txBody>
                  <a:tcPr marL="100386" marR="100386" horzOverflow="overflow">
                    <a:solidFill>
                      <a:srgbClr val="AEB6F0"/>
                    </a:solidFill>
                  </a:tcPr>
                </a:tc>
              </a:tr>
            </a:tbl>
          </a:graphicData>
        </a:graphic>
      </p:graphicFrame>
      <p:sp>
        <p:nvSpPr>
          <p:cNvPr id="56411" name="向右箭號 4"/>
          <p:cNvSpPr>
            <a:spLocks noChangeArrowheads="1"/>
          </p:cNvSpPr>
          <p:nvPr/>
        </p:nvSpPr>
        <p:spPr bwMode="auto">
          <a:xfrm>
            <a:off x="107950" y="3068638"/>
            <a:ext cx="647700" cy="428625"/>
          </a:xfrm>
          <a:prstGeom prst="rightArrow">
            <a:avLst>
              <a:gd name="adj1" fmla="val 50000"/>
              <a:gd name="adj2" fmla="val 49874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56412" name="向右箭號 5"/>
          <p:cNvSpPr>
            <a:spLocks noChangeArrowheads="1"/>
          </p:cNvSpPr>
          <p:nvPr/>
        </p:nvSpPr>
        <p:spPr bwMode="auto">
          <a:xfrm>
            <a:off x="107950" y="3500438"/>
            <a:ext cx="647700" cy="428625"/>
          </a:xfrm>
          <a:prstGeom prst="rightArrow">
            <a:avLst>
              <a:gd name="adj1" fmla="val 50000"/>
              <a:gd name="adj2" fmla="val 49874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sp>
        <p:nvSpPr>
          <p:cNvPr id="56413" name="向右箭號 6"/>
          <p:cNvSpPr>
            <a:spLocks noChangeArrowheads="1"/>
          </p:cNvSpPr>
          <p:nvPr/>
        </p:nvSpPr>
        <p:spPr bwMode="auto">
          <a:xfrm>
            <a:off x="107950" y="3933825"/>
            <a:ext cx="668338" cy="427038"/>
          </a:xfrm>
          <a:prstGeom prst="rightArrow">
            <a:avLst>
              <a:gd name="adj1" fmla="val 50000"/>
              <a:gd name="adj2" fmla="val 50104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56414" name="向右箭號 8"/>
          <p:cNvSpPr>
            <a:spLocks noChangeArrowheads="1"/>
          </p:cNvSpPr>
          <p:nvPr/>
        </p:nvSpPr>
        <p:spPr bwMode="auto">
          <a:xfrm>
            <a:off x="107950" y="4292600"/>
            <a:ext cx="668338" cy="428625"/>
          </a:xfrm>
          <a:prstGeom prst="rightArrow">
            <a:avLst>
              <a:gd name="adj1" fmla="val 50000"/>
              <a:gd name="adj2" fmla="val 49918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sp>
        <p:nvSpPr>
          <p:cNvPr id="56415" name="向右箭號 9"/>
          <p:cNvSpPr>
            <a:spLocks noChangeArrowheads="1"/>
          </p:cNvSpPr>
          <p:nvPr/>
        </p:nvSpPr>
        <p:spPr bwMode="auto">
          <a:xfrm>
            <a:off x="107950" y="4729163"/>
            <a:ext cx="668338" cy="428625"/>
          </a:xfrm>
          <a:prstGeom prst="rightArrow">
            <a:avLst>
              <a:gd name="adj1" fmla="val 50000"/>
              <a:gd name="adj2" fmla="val 49918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56416" name="向右箭號 10"/>
          <p:cNvSpPr>
            <a:spLocks noChangeArrowheads="1"/>
          </p:cNvSpPr>
          <p:nvPr/>
        </p:nvSpPr>
        <p:spPr bwMode="auto">
          <a:xfrm>
            <a:off x="107950" y="5089525"/>
            <a:ext cx="668338" cy="427038"/>
          </a:xfrm>
          <a:prstGeom prst="rightArrow">
            <a:avLst>
              <a:gd name="adj1" fmla="val 50000"/>
              <a:gd name="adj2" fmla="val 50104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sp>
        <p:nvSpPr>
          <p:cNvPr id="56417" name="向右箭號 11"/>
          <p:cNvSpPr>
            <a:spLocks noChangeArrowheads="1"/>
          </p:cNvSpPr>
          <p:nvPr/>
        </p:nvSpPr>
        <p:spPr bwMode="auto">
          <a:xfrm>
            <a:off x="107950" y="5521325"/>
            <a:ext cx="668338" cy="428625"/>
          </a:xfrm>
          <a:prstGeom prst="rightArrow">
            <a:avLst>
              <a:gd name="adj1" fmla="val 50000"/>
              <a:gd name="adj2" fmla="val 49918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2010</a:t>
            </a:r>
            <a:endParaRPr lang="zh-TW" altLang="en-US" sz="1400"/>
          </a:p>
        </p:txBody>
      </p:sp>
      <p:sp>
        <p:nvSpPr>
          <p:cNvPr id="56418" name="向右箭號 12"/>
          <p:cNvSpPr>
            <a:spLocks noChangeArrowheads="1"/>
          </p:cNvSpPr>
          <p:nvPr/>
        </p:nvSpPr>
        <p:spPr bwMode="auto">
          <a:xfrm>
            <a:off x="107950" y="5881688"/>
            <a:ext cx="668338" cy="427037"/>
          </a:xfrm>
          <a:prstGeom prst="rightArrow">
            <a:avLst>
              <a:gd name="adj1" fmla="val 50000"/>
              <a:gd name="adj2" fmla="val 49973"/>
            </a:avLst>
          </a:prstGeom>
          <a:solidFill>
            <a:srgbClr val="AEB6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400"/>
              <a:t>2009</a:t>
            </a:r>
            <a:endParaRPr lang="zh-TW" altLang="en-US" sz="1400"/>
          </a:p>
        </p:txBody>
      </p:sp>
      <p:pic>
        <p:nvPicPr>
          <p:cNvPr id="30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1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err="1" smtClean="0"/>
              <a:t>Carbapenem</a:t>
            </a:r>
            <a:r>
              <a:rPr lang="en-US" altLang="zh-TW" dirty="0" smtClean="0"/>
              <a:t> Resistance in </a:t>
            </a:r>
            <a:r>
              <a:rPr lang="en-US" altLang="zh-TW" dirty="0" err="1" smtClean="0"/>
              <a:t>Enterobacteriaceae</a:t>
            </a:r>
            <a:r>
              <a:rPr lang="en-US" altLang="zh-TW" dirty="0" smtClean="0"/>
              <a:t> (CRE)</a:t>
            </a:r>
            <a:endParaRPr lang="zh-TW" altLang="en-US" dirty="0" smtClean="0"/>
          </a:p>
        </p:txBody>
      </p:sp>
      <p:sp>
        <p:nvSpPr>
          <p:cNvPr id="47616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err="1" smtClean="0"/>
              <a:t>Nonsusceptible</a:t>
            </a:r>
            <a:r>
              <a:rPr lang="en-US" altLang="zh-TW" dirty="0" smtClean="0"/>
              <a:t> to one of DOR, MEM, or IPM and  Resistant to all of CRO, CTX, and CAZ. </a:t>
            </a:r>
          </a:p>
          <a:p>
            <a:pPr>
              <a:defRPr/>
            </a:pPr>
            <a:r>
              <a:rPr lang="en-US" altLang="zh-TW" dirty="0" smtClean="0"/>
              <a:t>Two mechanisms of resistance</a:t>
            </a:r>
          </a:p>
          <a:p>
            <a:pPr lvl="1">
              <a:defRPr/>
            </a:pPr>
            <a:r>
              <a:rPr lang="en-US" altLang="zh-TW" dirty="0" err="1" smtClean="0"/>
              <a:t>Carbapenemase</a:t>
            </a:r>
            <a:endParaRPr lang="en-US" altLang="zh-TW" dirty="0" smtClean="0"/>
          </a:p>
          <a:p>
            <a:pPr lvl="1">
              <a:defRPr/>
            </a:pPr>
            <a:r>
              <a:rPr lang="en-US" altLang="zh-TW" dirty="0" err="1" smtClean="0"/>
              <a:t>Cephalosporinase</a:t>
            </a:r>
            <a:r>
              <a:rPr lang="en-US" altLang="zh-TW" dirty="0" smtClean="0"/>
              <a:t> combined with </a:t>
            </a:r>
            <a:r>
              <a:rPr lang="en-US" altLang="zh-TW" dirty="0" err="1" smtClean="0"/>
              <a:t>porin</a:t>
            </a:r>
            <a:r>
              <a:rPr lang="en-US" altLang="zh-TW" dirty="0" smtClean="0"/>
              <a:t> loss</a:t>
            </a:r>
            <a:endParaRPr lang="zh-TW" altLang="en-US" dirty="0" smtClean="0"/>
          </a:p>
          <a:p>
            <a:pPr lvl="2">
              <a:defRPr/>
            </a:pPr>
            <a:r>
              <a:rPr lang="en-US" altLang="zh-TW" dirty="0" err="1" smtClean="0"/>
              <a:t>Cephalosporinases</a:t>
            </a:r>
            <a:r>
              <a:rPr lang="en-US" altLang="zh-TW" dirty="0" smtClean="0"/>
              <a:t> (e.g., </a:t>
            </a:r>
            <a:r>
              <a:rPr lang="en-US" altLang="zh-TW" dirty="0" err="1" smtClean="0"/>
              <a:t>AmpC</a:t>
            </a:r>
            <a:r>
              <a:rPr lang="en-US" altLang="zh-TW" dirty="0" smtClean="0"/>
              <a:t>-type </a:t>
            </a:r>
            <a:r>
              <a:rPr lang="el-GR" altLang="zh-TW" dirty="0" smtClean="0"/>
              <a:t>β-</a:t>
            </a:r>
            <a:r>
              <a:rPr lang="en-US" altLang="zh-TW" dirty="0" err="1" smtClean="0"/>
              <a:t>lactamses</a:t>
            </a:r>
            <a:r>
              <a:rPr lang="en-US" altLang="zh-TW" dirty="0" smtClean="0"/>
              <a:t> or certain ESBLs i.e. CTX-M) have a low-level </a:t>
            </a:r>
            <a:r>
              <a:rPr lang="en-US" altLang="zh-TW" dirty="0" err="1" smtClean="0"/>
              <a:t>carbapenemase</a:t>
            </a:r>
            <a:r>
              <a:rPr lang="en-US" altLang="zh-TW" dirty="0" smtClean="0"/>
              <a:t> activity.</a:t>
            </a:r>
            <a:endParaRPr lang="zh-TW" altLang="en-US" dirty="0" smtClean="0"/>
          </a:p>
          <a:p>
            <a:pPr lvl="2">
              <a:defRPr/>
            </a:pPr>
            <a:r>
              <a:rPr lang="en-US" altLang="zh-TW" dirty="0" err="1" smtClean="0"/>
              <a:t>Porin</a:t>
            </a:r>
            <a:r>
              <a:rPr lang="en-US" altLang="zh-TW" dirty="0" smtClean="0"/>
              <a:t> loss limits entry of the </a:t>
            </a:r>
            <a:r>
              <a:rPr lang="en-US" altLang="zh-TW" dirty="0" err="1" smtClean="0"/>
              <a:t>carbapenem</a:t>
            </a:r>
            <a:r>
              <a:rPr lang="en-US" altLang="zh-TW" dirty="0" smtClean="0"/>
              <a:t> into the </a:t>
            </a:r>
            <a:r>
              <a:rPr lang="en-US" altLang="zh-TW" dirty="0" err="1" smtClean="0"/>
              <a:t>periplasmic</a:t>
            </a:r>
            <a:r>
              <a:rPr lang="en-US" altLang="zh-TW" dirty="0" smtClean="0"/>
              <a:t> space.</a:t>
            </a:r>
            <a:endParaRPr lang="zh-TW" altLang="en-US" dirty="0" smtClean="0"/>
          </a:p>
        </p:txBody>
      </p:sp>
      <p:pic>
        <p:nvPicPr>
          <p:cNvPr id="476164" name="Picture 2" descr="Slide 2.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 b="27274"/>
          <a:stretch>
            <a:fillRect/>
          </a:stretch>
        </p:blipFill>
        <p:spPr bwMode="auto">
          <a:xfrm>
            <a:off x="6129338" y="4997450"/>
            <a:ext cx="2474912" cy="1295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流程圖: 替代處理程序 14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US CDC 2012 CRE Toolkit</a:t>
            </a:r>
          </a:p>
        </p:txBody>
      </p:sp>
      <p:pic>
        <p:nvPicPr>
          <p:cNvPr id="1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85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err="1" smtClean="0"/>
              <a:t>Carbapenemases</a:t>
            </a:r>
            <a:r>
              <a:rPr lang="en-US" altLang="zh-TW" dirty="0" smtClean="0"/>
              <a:t> in </a:t>
            </a:r>
            <a:r>
              <a:rPr lang="en-US" altLang="zh-TW" dirty="0" err="1" smtClean="0"/>
              <a:t>Enterobacteriaceae</a:t>
            </a:r>
            <a:endParaRPr lang="zh-TW" altLang="en-US" dirty="0" smtClean="0"/>
          </a:p>
        </p:txBody>
      </p:sp>
      <p:pic>
        <p:nvPicPr>
          <p:cNvPr id="477189" name="Picture 2" descr="图片点击可在新窗口打开查看">
            <a:hlinkClick r:id="rId8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print"/>
          <a:srcRect l="13776" t="59450" r="9052" b="13251"/>
          <a:stretch>
            <a:fillRect/>
          </a:stretch>
        </p:blipFill>
        <p:spPr bwMode="auto">
          <a:xfrm>
            <a:off x="4356100" y="4941888"/>
            <a:ext cx="4341813" cy="1150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9395" name="文字方塊 13"/>
          <p:cNvSpPr txBox="1">
            <a:spLocks noChangeArrowheads="1"/>
          </p:cNvSpPr>
          <p:nvPr/>
        </p:nvSpPr>
        <p:spPr bwMode="auto">
          <a:xfrm>
            <a:off x="250825" y="4437063"/>
            <a:ext cx="1512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/>
              <a:t>Metallo-</a:t>
            </a:r>
            <a:r>
              <a:rPr lang="el-GR" altLang="zh-TW" sz="2000"/>
              <a:t>β</a:t>
            </a:r>
            <a:r>
              <a:rPr lang="en-US" altLang="zh-TW" sz="2000"/>
              <a:t>-lactamase</a:t>
            </a:r>
            <a:endParaRPr lang="zh-TW" altLang="en-US" sz="2000"/>
          </a:p>
        </p:txBody>
      </p:sp>
      <p:pic>
        <p:nvPicPr>
          <p:cNvPr id="477194" name="Picture 12" descr="IndianJMedSci_2011_65_1_18_103161_u1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19925" y="1885950"/>
            <a:ext cx="1800225" cy="1352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21" name="內容版面配置區 4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1475656" y="1628800"/>
          <a:ext cx="280831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477187" name="圓角矩形圖說文字 9"/>
          <p:cNvSpPr>
            <a:spLocks noChangeArrowheads="1"/>
          </p:cNvSpPr>
          <p:nvPr/>
        </p:nvSpPr>
        <p:spPr bwMode="auto">
          <a:xfrm>
            <a:off x="4251325" y="1844675"/>
            <a:ext cx="2663825" cy="1439863"/>
          </a:xfrm>
          <a:prstGeom prst="wedgeRoundRectCallout">
            <a:avLst>
              <a:gd name="adj1" fmla="val -61282"/>
              <a:gd name="adj2" fmla="val 38579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MHT detecting KPC-</a:t>
            </a:r>
          </a:p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type sensitivity  and </a:t>
            </a:r>
          </a:p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Specificity &gt;90% in </a:t>
            </a:r>
          </a:p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US isolate</a:t>
            </a:r>
            <a:endParaRPr lang="zh-TW" altLang="en-US" sz="20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zh-TW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7188" name="圓角矩形圖說文字 10"/>
          <p:cNvSpPr>
            <a:spLocks noChangeArrowheads="1"/>
          </p:cNvSpPr>
          <p:nvPr/>
        </p:nvSpPr>
        <p:spPr bwMode="auto">
          <a:xfrm>
            <a:off x="4354513" y="3573463"/>
            <a:ext cx="4321175" cy="1008062"/>
          </a:xfrm>
          <a:prstGeom prst="wedgeRoundRectCallout">
            <a:avLst>
              <a:gd name="adj1" fmla="val -58824"/>
              <a:gd name="adj2" fmla="val 36125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/>
          <a:lstStyle/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MHT detecting NDM-type sensitivity </a:t>
            </a:r>
          </a:p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is low (</a:t>
            </a:r>
            <a:r>
              <a:rPr lang="en-US" altLang="zh-TW" sz="2000" dirty="0" smtClean="0">
                <a:latin typeface="Arial" pitchFamily="34" charset="0"/>
                <a:cs typeface="Arial" pitchFamily="34" charset="0"/>
              </a:rPr>
              <a:t>i.e. </a:t>
            </a:r>
            <a:r>
              <a:rPr lang="en-US" altLang="zh-TW" sz="2000" dirty="0">
                <a:latin typeface="Arial" pitchFamily="34" charset="0"/>
                <a:cs typeface="Arial" pitchFamily="34" charset="0"/>
              </a:rPr>
              <a:t>11%)  Phenotype :</a:t>
            </a:r>
          </a:p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IPM/IPM+EDTA and gene detection</a:t>
            </a:r>
          </a:p>
          <a:p>
            <a:pPr>
              <a:defRPr/>
            </a:pPr>
            <a:endParaRPr lang="en-US" altLang="zh-TW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直線單箭頭接點 17"/>
          <p:cNvCxnSpPr/>
          <p:nvPr/>
        </p:nvCxnSpPr>
        <p:spPr bwMode="auto">
          <a:xfrm flipV="1">
            <a:off x="1547813" y="4437063"/>
            <a:ext cx="503237" cy="360362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直線單箭頭接點 19"/>
          <p:cNvCxnSpPr/>
          <p:nvPr/>
        </p:nvCxnSpPr>
        <p:spPr bwMode="auto">
          <a:xfrm>
            <a:off x="1547813" y="4868863"/>
            <a:ext cx="431800" cy="576262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流程圖: 替代處理程序 11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CLSI M100-S23. Table 2A. Supplemental Table 2-3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09" name="標題 7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MHT</a:t>
            </a:r>
            <a:r>
              <a:rPr lang="zh-TW" altLang="en-US" dirty="0" smtClean="0"/>
              <a:t> </a:t>
            </a:r>
            <a:r>
              <a:rPr lang="en-US" altLang="zh-TW" dirty="0" smtClean="0"/>
              <a:t>for KPC</a:t>
            </a:r>
            <a:endParaRPr lang="zh-TW" altLang="en-US" dirty="0" smtClean="0"/>
          </a:p>
        </p:txBody>
      </p:sp>
      <p:pic>
        <p:nvPicPr>
          <p:cNvPr id="60418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 l="20024" t="7188" r="42226" b="35307"/>
          <a:stretch>
            <a:fillRect/>
          </a:stretch>
        </p:blipFill>
        <p:spPr bwMode="auto">
          <a:xfrm>
            <a:off x="4179888" y="1433513"/>
            <a:ext cx="2016125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內容版面配置區 3"/>
          <p:cNvGraphicFramePr>
            <a:graphicFrameLocks/>
          </p:cNvGraphicFramePr>
          <p:nvPr/>
        </p:nvGraphicFramePr>
        <p:xfrm>
          <a:off x="250825" y="3381375"/>
          <a:ext cx="8608143" cy="15595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804077"/>
                <a:gridCol w="480406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Arial" pitchFamily="34" charset="0"/>
                          <a:cs typeface="Arial" pitchFamily="34" charset="0"/>
                        </a:rPr>
                        <a:t>Initial screen test</a:t>
                      </a:r>
                      <a:endParaRPr lang="zh-TW" alt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Arial" pitchFamily="34" charset="0"/>
                          <a:cs typeface="Arial" pitchFamily="34" charset="0"/>
                        </a:rPr>
                        <a:t>Phenotypic confirmatory test</a:t>
                      </a:r>
                      <a:endParaRPr lang="zh-TW" alt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kern="1200" baseline="0" dirty="0" smtClean="0">
                          <a:latin typeface="Arial" pitchFamily="34" charset="0"/>
                          <a:cs typeface="Arial" pitchFamily="34" charset="0"/>
                        </a:rPr>
                        <a:t>The following applies ONLY when using interpretive criteria for </a:t>
                      </a:r>
                      <a:r>
                        <a:rPr lang="en-US" altLang="zh-TW" sz="18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carbapenems</a:t>
                      </a:r>
                      <a:r>
                        <a:rPr lang="en-US" altLang="zh-TW" sz="1800" kern="1200" baseline="0" dirty="0" smtClean="0">
                          <a:latin typeface="Arial" pitchFamily="34" charset="0"/>
                          <a:cs typeface="Arial" pitchFamily="34" charset="0"/>
                        </a:rPr>
                        <a:t> described in M100-S20 (January 2010).</a:t>
                      </a:r>
                      <a:endParaRPr lang="zh-TW" alt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baseline="0" dirty="0" smtClean="0">
                          <a:latin typeface="Arial" pitchFamily="34" charset="0"/>
                          <a:cs typeface="Arial" pitchFamily="34" charset="0"/>
                        </a:rPr>
                        <a:t>Positive screening test and resistance to one or more agents in cephalosporin subclass III (e.g., cefoperazone, cefotaxime, ceftazidime, ceftizoxime, and ceftriaxone).</a:t>
                      </a:r>
                      <a:endParaRPr lang="zh-TW" alt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0455" name="Group 39"/>
          <p:cNvGraphicFramePr>
            <a:graphicFrameLocks noGrp="1"/>
          </p:cNvGraphicFramePr>
          <p:nvPr/>
        </p:nvGraphicFramePr>
        <p:xfrm>
          <a:off x="268288" y="1700213"/>
          <a:ext cx="3871912" cy="1600200"/>
        </p:xfrm>
        <a:graphic>
          <a:graphicData uri="http://schemas.openxmlformats.org/drawingml/2006/table">
            <a:tbl>
              <a:tblPr/>
              <a:tblGrid>
                <a:gridCol w="1855787"/>
                <a:gridCol w="2016125"/>
              </a:tblGrid>
              <a:tr h="320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Screen criteria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Disk 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Dilution 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ETP: 19–21 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MPM: 16–21 mm</a:t>
                      </a:r>
                      <a:endParaRPr kumimoji="0" lang="zh-TW" altLang="en-US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ETP: 2 </a:t>
                      </a:r>
                      <a:r>
                        <a:rPr kumimoji="0" lang="el-GR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μ</a:t>
                      </a: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g/</a:t>
                      </a:r>
                      <a:r>
                        <a:rPr kumimoji="0" lang="en-US" altLang="zh-TW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mL</a:t>
                      </a:r>
                      <a:endParaRPr kumimoji="0" lang="en-US" altLang="zh-TW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IPM: 2–4 </a:t>
                      </a:r>
                      <a:r>
                        <a:rPr kumimoji="0" lang="el-GR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μ</a:t>
                      </a: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g/</a:t>
                      </a:r>
                      <a:r>
                        <a:rPr kumimoji="0" lang="en-US" altLang="zh-TW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mL</a:t>
                      </a:r>
                      <a:endParaRPr kumimoji="0" lang="en-US" altLang="zh-TW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MPM: 2–4 </a:t>
                      </a:r>
                      <a:r>
                        <a:rPr kumimoji="0" lang="el-GR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μ</a:t>
                      </a: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g/</a:t>
                      </a:r>
                      <a:r>
                        <a:rPr kumimoji="0" lang="en-US" altLang="zh-TW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mL</a:t>
                      </a:r>
                      <a:endParaRPr kumimoji="0" lang="zh-TW" alt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0441" name="矩形 17"/>
          <p:cNvSpPr>
            <a:spLocks noChangeArrowheads="1"/>
          </p:cNvSpPr>
          <p:nvPr/>
        </p:nvSpPr>
        <p:spPr bwMode="auto">
          <a:xfrm>
            <a:off x="6196013" y="2924175"/>
            <a:ext cx="26638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>
                <a:solidFill>
                  <a:srgbClr val="000000"/>
                </a:solidFill>
                <a:cs typeface="Arial" charset="0"/>
              </a:rPr>
              <a:t>Enhanced growth </a:t>
            </a:r>
            <a:endParaRPr lang="zh-TW" altLang="en-US" sz="2000">
              <a:cs typeface="Arial" charset="0"/>
            </a:endParaRPr>
          </a:p>
        </p:txBody>
      </p:sp>
      <p:sp>
        <p:nvSpPr>
          <p:cNvPr id="60442" name="矩形 18"/>
          <p:cNvSpPr>
            <a:spLocks noChangeArrowheads="1"/>
          </p:cNvSpPr>
          <p:nvPr/>
        </p:nvSpPr>
        <p:spPr bwMode="auto">
          <a:xfrm>
            <a:off x="6196013" y="1916113"/>
            <a:ext cx="26638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>
                <a:cs typeface="Arial" charset="0"/>
              </a:rPr>
              <a:t>Inhibition of </a:t>
            </a:r>
            <a:r>
              <a:rPr lang="en-US" altLang="zh-TW" sz="2000" i="1">
                <a:cs typeface="Arial" charset="0"/>
              </a:rPr>
              <a:t>E. coli </a:t>
            </a:r>
            <a:r>
              <a:rPr lang="en-US" altLang="zh-TW" sz="2000">
                <a:cs typeface="Arial" charset="0"/>
              </a:rPr>
              <a:t>ATCC® 25922</a:t>
            </a:r>
          </a:p>
          <a:p>
            <a:r>
              <a:rPr lang="en-US" altLang="zh-TW" sz="2000">
                <a:cs typeface="Arial" charset="0"/>
              </a:rPr>
              <a:t>by ertapenem</a:t>
            </a:r>
            <a:endParaRPr lang="zh-TW" altLang="en-US" sz="2000">
              <a:cs typeface="Arial" charset="0"/>
            </a:endParaRPr>
          </a:p>
        </p:txBody>
      </p:sp>
      <p:sp>
        <p:nvSpPr>
          <p:cNvPr id="60443" name="矩形 19"/>
          <p:cNvSpPr>
            <a:spLocks noChangeArrowheads="1"/>
          </p:cNvSpPr>
          <p:nvPr/>
        </p:nvSpPr>
        <p:spPr bwMode="auto">
          <a:xfrm>
            <a:off x="6196013" y="1557338"/>
            <a:ext cx="2663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 i="1">
                <a:cs typeface="Arial" charset="0"/>
              </a:rPr>
              <a:t>E. coli </a:t>
            </a:r>
            <a:r>
              <a:rPr lang="en-US" altLang="zh-TW" sz="2000">
                <a:cs typeface="Arial" charset="0"/>
              </a:rPr>
              <a:t>ATCC® 25922</a:t>
            </a:r>
            <a:endParaRPr lang="zh-TW" altLang="en-US" sz="2000">
              <a:cs typeface="Arial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275956" y="1332230"/>
            <a:ext cx="269640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Using “old” criteria</a:t>
            </a:r>
            <a:endParaRPr lang="zh-TW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52413" y="5373688"/>
            <a:ext cx="8607425" cy="9223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68288" indent="-268288">
              <a:defRPr/>
            </a:pPr>
            <a:r>
              <a:rPr lang="en-US" altLang="zh-TW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※</a:t>
            </a:r>
            <a:r>
              <a:rPr lang="en-US" altLang="zh-TW" dirty="0">
                <a:latin typeface="Arial" pitchFamily="34" charset="0"/>
                <a:cs typeface="Arial" pitchFamily="34" charset="0"/>
              </a:rPr>
              <a:t>Infection control or epidemiological investigations may require. </a:t>
            </a:r>
            <a:endParaRPr lang="en-US" altLang="zh-TW" i="1" dirty="0">
              <a:latin typeface="Arial" pitchFamily="34" charset="0"/>
              <a:cs typeface="Arial" pitchFamily="34" charset="0"/>
            </a:endParaRPr>
          </a:p>
          <a:p>
            <a:pPr marL="268288" indent="-268288">
              <a:defRPr/>
            </a:pPr>
            <a:r>
              <a:rPr lang="en-US" altLang="zh-TW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※</a:t>
            </a:r>
            <a:r>
              <a:rPr lang="en-US" altLang="zh-TW" dirty="0">
                <a:latin typeface="Arial" pitchFamily="34" charset="0"/>
                <a:cs typeface="Arial" pitchFamily="34" charset="0"/>
              </a:rPr>
              <a:t>Intermediate or resistant to one or more </a:t>
            </a:r>
            <a:r>
              <a:rPr lang="en-US" altLang="zh-TW" dirty="0" err="1">
                <a:latin typeface="Arial" pitchFamily="34" charset="0"/>
                <a:cs typeface="Arial" pitchFamily="34" charset="0"/>
              </a:rPr>
              <a:t>carbapenems</a:t>
            </a:r>
            <a:r>
              <a:rPr lang="en-US" altLang="zh-TW" dirty="0">
                <a:latin typeface="Arial" pitchFamily="34" charset="0"/>
                <a:cs typeface="Arial" pitchFamily="34" charset="0"/>
              </a:rPr>
              <a:t>, and usually test resistant to one or more agents in cephalosporin subclass III. 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60034" y="4988466"/>
            <a:ext cx="2694973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Using “new” criteria</a:t>
            </a:r>
            <a:endParaRPr lang="zh-TW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流程圖: 替代處理程序 13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CLSI M100-S23. Table 2A. Supplemental Table 2-3</a:t>
            </a:r>
          </a:p>
        </p:txBody>
      </p:sp>
      <p:pic>
        <p:nvPicPr>
          <p:cNvPr id="15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Report of </a:t>
            </a:r>
            <a:r>
              <a:rPr lang="en-US" altLang="zh-TW" dirty="0" err="1" smtClean="0"/>
              <a:t>Carbapenemase</a:t>
            </a:r>
            <a:r>
              <a:rPr lang="en-US" altLang="zh-TW" dirty="0" smtClean="0"/>
              <a:t> Production in </a:t>
            </a:r>
            <a:r>
              <a:rPr lang="en-US" altLang="zh-TW" dirty="0" err="1" smtClean="0"/>
              <a:t>Enterobacteriaceae</a:t>
            </a:r>
            <a:endParaRPr lang="zh-TW" altLang="en-US" dirty="0" smtClean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68313" y="1601788"/>
          <a:ext cx="8229600" cy="4636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994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Using “new” current criteria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Using “old” interpretive criteria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689509">
                <a:tc gridSpan="2">
                  <a:txBody>
                    <a:bodyPr/>
                    <a:lstStyle/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Enhanced growth = positive for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carbapenemase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production.</a:t>
                      </a:r>
                    </a:p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No enhanced growth = negative for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carbapenemase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production.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689509"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MHT</a:t>
                      </a:r>
                      <a:r>
                        <a:rPr lang="en-US" altLang="zh-TW" sz="2000" baseline="0" dirty="0" smtClean="0">
                          <a:latin typeface="Arial" pitchFamily="34" charset="0"/>
                          <a:cs typeface="Arial" pitchFamily="34" charset="0"/>
                        </a:rPr>
                        <a:t> (+)</a:t>
                      </a:r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, perform MIC tests of </a:t>
                      </a:r>
                      <a:r>
                        <a:rPr lang="en-US" altLang="zh-TW" sz="2000" dirty="0" err="1" smtClean="0">
                          <a:latin typeface="Arial" pitchFamily="34" charset="0"/>
                          <a:cs typeface="Arial" pitchFamily="34" charset="0"/>
                        </a:rPr>
                        <a:t>carbapenem</a:t>
                      </a:r>
                      <a:r>
                        <a:rPr lang="en-US" altLang="zh-TW" sz="2000" dirty="0" smtClean="0">
                          <a:latin typeface="Arial" pitchFamily="34" charset="0"/>
                          <a:cs typeface="Arial" pitchFamily="34" charset="0"/>
                        </a:rPr>
                        <a:t> results.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Disk screen (+) AND MHT (+), perform  MIC of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carbapenem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results.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502182">
                <a:tc>
                  <a:txBody>
                    <a:bodyPr/>
                    <a:lstStyle/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※Report results of  </a:t>
                      </a:r>
                      <a:r>
                        <a:rPr lang="en-US" altLang="zh-TW" sz="2000" kern="1200" baseline="0" smtClean="0">
                          <a:latin typeface="Arial" pitchFamily="34" charset="0"/>
                          <a:cs typeface="Arial" pitchFamily="34" charset="0"/>
                        </a:rPr>
                        <a:t>MHT </a:t>
                      </a:r>
                      <a:br>
                        <a:rPr lang="en-US" altLang="zh-TW" sz="2000" kern="1200" baseline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altLang="zh-TW" sz="2000" kern="1200" baseline="0" smtClean="0">
                          <a:latin typeface="Arial" pitchFamily="34" charset="0"/>
                          <a:cs typeface="Arial" pitchFamily="34" charset="0"/>
                        </a:rPr>
                        <a:t>    information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endParaRPr lang="en-US" altLang="zh-TW" sz="2000" kern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268288" indent="-268288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※No change in the interpretation of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carbapenem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susceptibility test results for MHT-positive isolates.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※ MHT positive  </a:t>
                      </a:r>
                    </a:p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    ETP MIC of 2–4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μg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</a:p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    IPM MIC of 2–8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μg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, or</a:t>
                      </a:r>
                    </a:p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    MEM MIC of 2–8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μg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mL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, report </a:t>
                      </a:r>
                    </a:p>
                    <a:p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    all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carbapenems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as resistant.</a:t>
                      </a:r>
                    </a:p>
                    <a:p>
                      <a:pPr marL="268288" indent="-268288"/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※If the MHT is negative, interpret the </a:t>
                      </a:r>
                      <a:r>
                        <a:rPr lang="en-US" altLang="zh-TW" sz="2000" kern="1200" baseline="0" dirty="0" err="1" smtClean="0">
                          <a:latin typeface="Arial" pitchFamily="34" charset="0"/>
                          <a:cs typeface="Arial" pitchFamily="34" charset="0"/>
                        </a:rPr>
                        <a:t>carbapenem</a:t>
                      </a:r>
                      <a:r>
                        <a:rPr lang="en-US" altLang="zh-TW" sz="2000" kern="1200" baseline="0" dirty="0" smtClean="0">
                          <a:latin typeface="Arial" pitchFamily="34" charset="0"/>
                          <a:cs typeface="Arial" pitchFamily="34" charset="0"/>
                        </a:rPr>
                        <a:t> MICs using “old” CLSI interpretive criteria.</a:t>
                      </a:r>
                      <a:endParaRPr lang="zh-TW" alt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流程圖: 替代處理程序 11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lang="en-US" altLang="zh-TW" sz="1400" dirty="0"/>
              <a:t>CLSI M100-S23. Table 2A. Supplemental Table 2-3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 </a:t>
            </a:r>
            <a:r>
              <a:rPr lang="en-US" altLang="zh-TW" dirty="0" smtClean="0"/>
              <a:t>Protocol for Detection of CRE </a:t>
            </a:r>
            <a:br>
              <a:rPr lang="en-US" altLang="zh-TW" dirty="0" smtClean="0"/>
            </a:br>
            <a:r>
              <a:rPr lang="en-US" altLang="zh-TW" dirty="0" smtClean="0"/>
              <a:t>from Rectal Swabs </a:t>
            </a:r>
            <a:endParaRPr lang="zh-TW" altLang="en-US" dirty="0" smtClean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468313" y="1628775"/>
          <a:ext cx="8229600" cy="4632960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1377950"/>
                <a:gridCol w="685165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Step 1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Day One 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Rectal swab place 10 μg ETP or MPM disc in 5 ml TSB.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Incubate overnight at 35 ± 2ºC, ambient air. 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horzOverflow="overflow"/>
                </a:tc>
              </a:tr>
              <a:tr h="955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Step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Day Two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95250" marR="0" lvl="0" indent="-95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Vortex and subculture 100 </a:t>
                      </a:r>
                      <a:r>
                        <a:rPr kumimoji="0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μl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of broth culture onto </a:t>
                      </a:r>
                      <a:r>
                        <a:rPr kumimoji="0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MacConkey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agar plate.</a:t>
                      </a:r>
                    </a:p>
                    <a:p>
                      <a:pPr marL="95250" marR="0" lvl="0" indent="-95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Incubate overnight at 35 ± 2ºC, ambient air.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horzOverflow="overflow"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Step3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Day Three 	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95250" marR="0" lvl="0" indent="-95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Examine </a:t>
                      </a:r>
                      <a:r>
                        <a:rPr kumimoji="0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MacConkey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for lactose-fermenting (pink-red) colonies. </a:t>
                      </a:r>
                    </a:p>
                    <a:p>
                      <a:pPr marL="95250" marR="0" lvl="0" indent="-95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Subculture colonies of each morphology type to non-selective media and/or for susceptibility testing. </a:t>
                      </a:r>
                    </a:p>
                    <a:p>
                      <a:pPr marL="95250" marR="0" lvl="0" indent="-952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Using Modified Hodge Test (MHT) or susceptibility method and follow the CLSI guidelines for identification of </a:t>
                      </a:r>
                      <a:r>
                        <a:rPr kumimoji="0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carbapenemase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-producing </a:t>
                      </a:r>
                      <a:r>
                        <a:rPr kumimoji="0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Enterobacteriaceae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horzOverflow="overflow"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Step 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Day Four 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For CRE and/or MHT-positive isolates, perform species-level identification. 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新細明體" charset="-120"/>
                        <a:cs typeface="Arial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12" name="流程圖: 替代處理程序 11"/>
          <p:cNvSpPr/>
          <p:nvPr/>
        </p:nvSpPr>
        <p:spPr bwMode="auto">
          <a:xfrm>
            <a:off x="727075" y="6397625"/>
            <a:ext cx="6148388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http://</a:t>
            </a:r>
            <a:r>
              <a:rPr lang="en-US" altLang="zh-TW" sz="1400" dirty="0">
                <a:latin typeface="+mj-lt"/>
              </a:rPr>
              <a:t>www. </a:t>
            </a:r>
            <a:r>
              <a:rPr lang="en-US" altLang="zh-TW" sz="1400" dirty="0" err="1">
                <a:latin typeface="+mj-lt"/>
              </a:rPr>
              <a:t>cdc</a:t>
            </a:r>
            <a:r>
              <a:rPr lang="en-US" altLang="zh-TW" sz="1400" dirty="0">
                <a:latin typeface="+mj-lt"/>
              </a:rPr>
              <a:t>. </a:t>
            </a:r>
            <a:r>
              <a:rPr lang="en-US" altLang="zh-TW" sz="1400" dirty="0" err="1">
                <a:latin typeface="+mj-lt"/>
              </a:rPr>
              <a:t>gov</a:t>
            </a:r>
            <a:r>
              <a:rPr lang="en-US" altLang="zh-TW" sz="1400" dirty="0">
                <a:latin typeface="+mj-lt"/>
              </a:rPr>
              <a:t>/HAI/</a:t>
            </a:r>
            <a:r>
              <a:rPr lang="en-US" altLang="zh-TW" sz="1400" dirty="0" err="1">
                <a:latin typeface="+mj-lt"/>
              </a:rPr>
              <a:t>pdfs</a:t>
            </a:r>
            <a:r>
              <a:rPr lang="en-US" altLang="zh-TW" sz="1400" dirty="0">
                <a:latin typeface="+mj-lt"/>
              </a:rPr>
              <a:t>/</a:t>
            </a:r>
            <a:r>
              <a:rPr lang="en-US" altLang="zh-TW" sz="1400" dirty="0" err="1">
                <a:latin typeface="+mj-lt"/>
              </a:rPr>
              <a:t>labSettings</a:t>
            </a:r>
            <a:r>
              <a:rPr lang="en-US" altLang="zh-TW" sz="1400" dirty="0">
                <a:latin typeface="+mj-lt"/>
              </a:rPr>
              <a:t>/Klebsiella_or_Ecoli.pdf 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1" name="標題 3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941387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CRE Screening Agar</a:t>
            </a:r>
            <a:endParaRPr lang="zh-TW" altLang="en-US" smtClean="0"/>
          </a:p>
        </p:txBody>
      </p:sp>
      <p:pic>
        <p:nvPicPr>
          <p:cNvPr id="63490" name="Picture 2" descr="NEW Brilliance CRE Agar detects carbapenem-resistant Enterobacteriaceae in only 18 hours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825" y="1555750"/>
            <a:ext cx="2881313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矩形 6"/>
          <p:cNvSpPr>
            <a:spLocks noChangeArrowheads="1"/>
          </p:cNvSpPr>
          <p:nvPr/>
        </p:nvSpPr>
        <p:spPr bwMode="auto">
          <a:xfrm>
            <a:off x="539750" y="4437063"/>
            <a:ext cx="80645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3038" indent="-173038">
              <a:buFont typeface="Arial" charset="0"/>
              <a:buChar char="•"/>
            </a:pPr>
            <a:r>
              <a:rPr lang="en-US" altLang="zh-TW" sz="2400">
                <a:solidFill>
                  <a:schemeClr val="tx2"/>
                </a:solidFill>
              </a:rPr>
              <a:t>Including  with NDM-1 mechanism of resistance. </a:t>
            </a:r>
          </a:p>
          <a:p>
            <a:pPr marL="173038" indent="-173038">
              <a:buFont typeface="Arial" charset="0"/>
              <a:buChar char="•"/>
            </a:pPr>
            <a:r>
              <a:rPr lang="en-US" altLang="zh-TW" sz="2400" i="1">
                <a:solidFill>
                  <a:schemeClr val="tx2"/>
                </a:solidFill>
              </a:rPr>
              <a:t>E. coli</a:t>
            </a:r>
            <a:r>
              <a:rPr lang="en-US" altLang="zh-TW" sz="2400">
                <a:solidFill>
                  <a:schemeClr val="tx2"/>
                </a:solidFill>
              </a:rPr>
              <a:t> (pink colonies) and </a:t>
            </a:r>
            <a:r>
              <a:rPr lang="en-US" altLang="zh-TW" sz="2400" i="1">
                <a:solidFill>
                  <a:schemeClr val="tx2"/>
                </a:solidFill>
              </a:rPr>
              <a:t>Klebsiella</a:t>
            </a:r>
            <a:r>
              <a:rPr lang="en-US" altLang="zh-TW" sz="2400">
                <a:solidFill>
                  <a:schemeClr val="tx2"/>
                </a:solidFill>
              </a:rPr>
              <a:t>, </a:t>
            </a:r>
            <a:r>
              <a:rPr lang="en-US" altLang="zh-TW" sz="2400" i="1">
                <a:solidFill>
                  <a:schemeClr val="tx2"/>
                </a:solidFill>
              </a:rPr>
              <a:t>Enterobacter</a:t>
            </a:r>
            <a:r>
              <a:rPr lang="en-US" altLang="zh-TW" sz="2400">
                <a:solidFill>
                  <a:schemeClr val="tx2"/>
                </a:solidFill>
              </a:rPr>
              <a:t>, </a:t>
            </a:r>
            <a:r>
              <a:rPr lang="en-US" altLang="zh-TW" sz="2400" i="1">
                <a:solidFill>
                  <a:schemeClr val="tx2"/>
                </a:solidFill>
              </a:rPr>
              <a:t>Serratia</a:t>
            </a:r>
            <a:r>
              <a:rPr lang="en-US" altLang="zh-TW" sz="2400">
                <a:solidFill>
                  <a:schemeClr val="tx2"/>
                </a:solidFill>
              </a:rPr>
              <a:t> or </a:t>
            </a:r>
            <a:r>
              <a:rPr lang="en-US" altLang="zh-TW" sz="2400" i="1">
                <a:solidFill>
                  <a:schemeClr val="tx2"/>
                </a:solidFill>
              </a:rPr>
              <a:t>Citrobacter</a:t>
            </a:r>
            <a:r>
              <a:rPr lang="en-US" altLang="zh-TW" sz="2400">
                <a:solidFill>
                  <a:schemeClr val="tx2"/>
                </a:solidFill>
              </a:rPr>
              <a:t> (KESC) organisms (blue colonies). </a:t>
            </a:r>
          </a:p>
          <a:p>
            <a:pPr marL="173038" indent="-173038">
              <a:buFont typeface="Arial" charset="0"/>
              <a:buChar char="•"/>
            </a:pPr>
            <a:r>
              <a:rPr lang="en-US" altLang="zh-TW" sz="2400" b="1">
                <a:solidFill>
                  <a:schemeClr val="tx2"/>
                </a:solidFill>
              </a:rPr>
              <a:t>This medium does not replace conventional susceptibility test methods.</a:t>
            </a:r>
            <a:endParaRPr lang="zh-TW" altLang="en-US" sz="2400" b="1">
              <a:solidFill>
                <a:schemeClr val="tx2"/>
              </a:solidFill>
            </a:endParaRPr>
          </a:p>
        </p:txBody>
      </p:sp>
      <p:pic>
        <p:nvPicPr>
          <p:cNvPr id="63492" name="PPTShape_0" descr="http://www.biomerieux-culturemedia.com/upload/20130412100424.jpg">
            <a:hlinkClick r:id="rId8"/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6013" y="1555750"/>
            <a:ext cx="287972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流程圖: 替代處理程序 6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：台中榮民總醫院</a:t>
            </a:r>
            <a:endParaRPr lang="en-US" altLang="zh-TW" sz="1400" dirty="0"/>
          </a:p>
        </p:txBody>
      </p:sp>
      <p:pic>
        <p:nvPicPr>
          <p:cNvPr id="8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2-4</a:t>
            </a:r>
            <a:r>
              <a:rPr lang="zh-TW" altLang="en-US" dirty="0" smtClean="0"/>
              <a:t> </a:t>
            </a:r>
            <a:r>
              <a:rPr lang="en-US" altLang="zh-TW" dirty="0" smtClean="0"/>
              <a:t>XDRPA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5" name="標題 1"/>
          <p:cNvSpPr>
            <a:spLocks noGrp="1"/>
          </p:cNvSpPr>
          <p:nvPr>
            <p:ph type="title"/>
          </p:nvPr>
        </p:nvSpPr>
        <p:spPr>
          <a:xfrm>
            <a:off x="395288" y="908050"/>
            <a:ext cx="8229600" cy="941388"/>
          </a:xfrm>
        </p:spPr>
        <p:txBody>
          <a:bodyPr/>
          <a:lstStyle/>
          <a:p>
            <a:pPr>
              <a:defRPr/>
            </a:pPr>
            <a:r>
              <a:rPr lang="en-US" altLang="zh-TW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XDR </a:t>
            </a:r>
            <a:r>
              <a:rPr lang="en-US" altLang="zh-TW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Pseudomonas aeruginosa</a:t>
            </a:r>
            <a:endParaRPr lang="zh-TW" altLang="en-US" i="1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65538" name="Picture 4" descr="DSCN2367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2852738"/>
            <a:ext cx="3889375" cy="291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8" descr="DSCN243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2870200"/>
            <a:ext cx="381635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流程圖: 替代處理程序 5"/>
          <p:cNvSpPr/>
          <p:nvPr/>
        </p:nvSpPr>
        <p:spPr bwMode="auto">
          <a:xfrm>
            <a:off x="727075" y="6397625"/>
            <a:ext cx="5861050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：台中榮民總醫院</a:t>
            </a:r>
            <a:endParaRPr lang="en-US" altLang="zh-TW" sz="1400" dirty="0"/>
          </a:p>
        </p:txBody>
      </p:sp>
      <p:pic>
        <p:nvPicPr>
          <p:cNvPr id="7" name="PPTShape_0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9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329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Pseudomonas </a:t>
            </a:r>
            <a:r>
              <a:rPr lang="en-US" altLang="zh-TW" i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aeruginosa</a:t>
            </a:r>
            <a:r>
              <a:rPr lang="zh-TW" altLang="en-US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(1/2)</a:t>
            </a:r>
            <a:endParaRPr lang="zh-TW" altLang="en-US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8333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Great concern as a </a:t>
            </a:r>
            <a:r>
              <a:rPr lang="en-US" altLang="zh-TW" dirty="0" err="1" smtClean="0"/>
              <a:t>nosocomial</a:t>
            </a:r>
            <a:r>
              <a:rPr lang="en-US" altLang="zh-TW" dirty="0" smtClean="0"/>
              <a:t> pathogen.</a:t>
            </a:r>
          </a:p>
          <a:p>
            <a:pPr>
              <a:defRPr/>
            </a:pPr>
            <a:r>
              <a:rPr lang="en-US" altLang="zh-TW" dirty="0" smtClean="0"/>
              <a:t>Intrinsically resistant to narrow-spectrum </a:t>
            </a:r>
            <a:r>
              <a:rPr lang="en-US" altLang="zh-TW" dirty="0" err="1" smtClean="0"/>
              <a:t>penicillins</a:t>
            </a:r>
            <a:r>
              <a:rPr lang="en-US" altLang="zh-TW" dirty="0" smtClean="0"/>
              <a:t>, 1</a:t>
            </a:r>
            <a:r>
              <a:rPr lang="en-US" altLang="zh-TW" baseline="30000" dirty="0" smtClean="0"/>
              <a:t>st</a:t>
            </a:r>
            <a:r>
              <a:rPr lang="en-US" altLang="zh-TW" dirty="0" smtClean="0"/>
              <a:t>  and 2</a:t>
            </a:r>
            <a:r>
              <a:rPr lang="en-US" altLang="zh-TW" baseline="30000" dirty="0" smtClean="0"/>
              <a:t>nd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cepha</a:t>
            </a:r>
            <a:r>
              <a:rPr lang="en-US" altLang="zh-TW" dirty="0" smtClean="0"/>
              <a:t>. and SXT. </a:t>
            </a:r>
          </a:p>
          <a:p>
            <a:pPr>
              <a:defRPr/>
            </a:pPr>
            <a:r>
              <a:rPr lang="en-US" altLang="zh-TW" dirty="0" err="1" smtClean="0"/>
              <a:t>Antipseudomonal</a:t>
            </a:r>
            <a:r>
              <a:rPr lang="en-US" altLang="zh-TW" dirty="0" smtClean="0"/>
              <a:t> :TZP, CAZ, FEP, </a:t>
            </a:r>
            <a:r>
              <a:rPr lang="en-US" altLang="zh-TW" dirty="0" err="1" smtClean="0"/>
              <a:t>carbapenems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aminoglycosides</a:t>
            </a:r>
            <a:r>
              <a:rPr lang="en-US" altLang="zh-TW" dirty="0" smtClean="0"/>
              <a:t>,  </a:t>
            </a:r>
            <a:r>
              <a:rPr lang="en-US" altLang="zh-TW" dirty="0" err="1" smtClean="0"/>
              <a:t>fluoroquinolones</a:t>
            </a:r>
            <a:r>
              <a:rPr lang="en-US" altLang="zh-TW" dirty="0" smtClean="0"/>
              <a:t>. </a:t>
            </a:r>
          </a:p>
          <a:p>
            <a:pPr>
              <a:defRPr/>
            </a:pPr>
            <a:r>
              <a:rPr lang="en-US" altLang="zh-TW" dirty="0" smtClean="0"/>
              <a:t>Resistance to only </a:t>
            </a:r>
            <a:r>
              <a:rPr lang="en-US" altLang="zh-TW" dirty="0" err="1" smtClean="0"/>
              <a:t>amikacin</a:t>
            </a:r>
            <a:r>
              <a:rPr lang="en-US" altLang="zh-TW" dirty="0" smtClean="0"/>
              <a:t> is highly unusual.</a:t>
            </a:r>
          </a:p>
          <a:p>
            <a:pPr>
              <a:defRPr/>
            </a:pPr>
            <a:r>
              <a:rPr lang="en-US" altLang="zh-TW" dirty="0" smtClean="0"/>
              <a:t>XDR </a:t>
            </a:r>
            <a:r>
              <a:rPr lang="en-US" altLang="zh-TW" i="1" dirty="0" smtClean="0"/>
              <a:t>P. </a:t>
            </a:r>
            <a:r>
              <a:rPr lang="en-US" altLang="zh-TW" i="1" dirty="0" err="1" smtClean="0"/>
              <a:t>aeruginosa</a:t>
            </a:r>
            <a:r>
              <a:rPr lang="en-US" altLang="zh-TW" dirty="0" smtClean="0"/>
              <a:t> strains. </a:t>
            </a:r>
          </a:p>
          <a:p>
            <a:pPr lvl="1">
              <a:defRPr/>
            </a:pPr>
            <a:r>
              <a:rPr lang="en-US" altLang="zh-TW" dirty="0" smtClean="0"/>
              <a:t>Resistant  to all common </a:t>
            </a:r>
            <a:r>
              <a:rPr lang="en-US" altLang="zh-TW" dirty="0" err="1" smtClean="0"/>
              <a:t>antipseudomonal</a:t>
            </a:r>
            <a:r>
              <a:rPr lang="en-US" altLang="zh-TW" dirty="0" smtClean="0"/>
              <a:t> agents except </a:t>
            </a:r>
            <a:r>
              <a:rPr lang="en-US" altLang="zh-TW" dirty="0" err="1" smtClean="0"/>
              <a:t>colistin</a:t>
            </a:r>
            <a:r>
              <a:rPr lang="en-US" altLang="zh-TW" dirty="0" smtClean="0"/>
              <a:t>.</a:t>
            </a:r>
            <a:endParaRPr lang="zh-TW" altLang="en-US" dirty="0" smtClean="0"/>
          </a:p>
        </p:txBody>
      </p:sp>
      <p:sp>
        <p:nvSpPr>
          <p:cNvPr id="12" name="流程圖: 替代處理程序 11"/>
          <p:cNvSpPr/>
          <p:nvPr/>
        </p:nvSpPr>
        <p:spPr bwMode="auto">
          <a:xfrm>
            <a:off x="727075" y="6397625"/>
            <a:ext cx="6148388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pt-BR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S-S Jean, P-R Hsueh., J Formos Med Assoc.  </a:t>
            </a:r>
            <a:r>
              <a:rPr kumimoji="0" lang="pt-BR" altLang="zh-TW" sz="1400" b="1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2011</a:t>
            </a:r>
            <a:r>
              <a:rPr kumimoji="0" lang="pt-BR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; p.4–13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35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Pseudomonas </a:t>
            </a:r>
            <a:r>
              <a:rPr lang="en-US" altLang="zh-TW" i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aeruginosa</a:t>
            </a:r>
            <a:r>
              <a:rPr lang="zh-TW" altLang="en-US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(2/2)</a:t>
            </a:r>
            <a:endParaRPr lang="en-US" altLang="zh-TW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7586" name="內容版面配置區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Carbapenems</a:t>
            </a:r>
            <a:endParaRPr lang="zh-TW" altLang="en-US" smtClean="0">
              <a:latin typeface="Arial" charset="0"/>
              <a:cs typeface="Arial" charset="0"/>
            </a:endParaRPr>
          </a:p>
        </p:txBody>
      </p:sp>
      <p:graphicFrame>
        <p:nvGraphicFramePr>
          <p:cNvPr id="15" name="Group 82"/>
          <p:cNvGraphicFramePr>
            <a:graphicFrameLocks/>
          </p:cNvGraphicFramePr>
          <p:nvPr/>
        </p:nvGraphicFramePr>
        <p:xfrm>
          <a:off x="900113" y="2205038"/>
          <a:ext cx="7920882" cy="4032452"/>
        </p:xfrm>
        <a:graphic>
          <a:graphicData uri="http://schemas.openxmlformats.org/drawingml/2006/table">
            <a:tbl>
              <a:tblPr/>
              <a:tblGrid>
                <a:gridCol w="1599959"/>
                <a:gridCol w="978777"/>
                <a:gridCol w="988851"/>
                <a:gridCol w="983814"/>
                <a:gridCol w="738700"/>
                <a:gridCol w="824322"/>
                <a:gridCol w="819286"/>
                <a:gridCol w="987173"/>
              </a:tblGrid>
              <a:tr h="87912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Antimicrobial Agent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Disk Content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Zone Diameter Breakpoints,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 nearest whole mm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MIC Interpretive Standard </a:t>
                      </a:r>
                      <a:r>
                        <a:rPr kumimoji="0" lang="el-GR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(μ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g/</a:t>
                      </a:r>
                      <a:r>
                        <a:rPr kumimoji="0" lang="en-US" altLang="zh-TW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mL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)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5816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I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R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I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R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3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Doripenem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10 </a:t>
                      </a:r>
                      <a:r>
                        <a:rPr kumimoji="0" lang="el-GR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μ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19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16-18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15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2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</a:tr>
              <a:tr h="46886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Imipenem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10 </a:t>
                      </a:r>
                      <a:r>
                        <a:rPr kumimoji="0" lang="el-GR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μ</a:t>
                      </a: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14-15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13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4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8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19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16-18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15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2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4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</a:tr>
              <a:tr h="46886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Meropenem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10 </a:t>
                      </a:r>
                      <a:r>
                        <a:rPr kumimoji="0" lang="el-GR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μ</a:t>
                      </a: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14-15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4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8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19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16-18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15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2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</a:tr>
            </a:tbl>
          </a:graphicData>
        </a:graphic>
      </p:graphicFrame>
      <p:sp>
        <p:nvSpPr>
          <p:cNvPr id="18" name="向右箭號 4"/>
          <p:cNvSpPr>
            <a:spLocks noChangeArrowheads="1"/>
          </p:cNvSpPr>
          <p:nvPr/>
        </p:nvSpPr>
        <p:spPr bwMode="auto">
          <a:xfrm>
            <a:off x="250825" y="3429000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2011</a:t>
            </a:r>
            <a:endParaRPr lang="zh-TW" altLang="en-US" sz="1400" dirty="0"/>
          </a:p>
        </p:txBody>
      </p:sp>
      <p:sp>
        <p:nvSpPr>
          <p:cNvPr id="19" name="向右箭號 5"/>
          <p:cNvSpPr>
            <a:spLocks noChangeArrowheads="1"/>
          </p:cNvSpPr>
          <p:nvPr/>
        </p:nvSpPr>
        <p:spPr bwMode="auto">
          <a:xfrm>
            <a:off x="250825" y="3889375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2012</a:t>
            </a:r>
            <a:endParaRPr lang="zh-TW" altLang="en-US" sz="1400" dirty="0"/>
          </a:p>
        </p:txBody>
      </p:sp>
      <p:sp>
        <p:nvSpPr>
          <p:cNvPr id="20" name="PPTShape_0"/>
          <p:cNvSpPr>
            <a:spLocks noChangeArrowheads="1"/>
          </p:cNvSpPr>
          <p:nvPr/>
        </p:nvSpPr>
        <p:spPr bwMode="auto">
          <a:xfrm>
            <a:off x="250825" y="4351338"/>
            <a:ext cx="649288" cy="427037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2011</a:t>
            </a:r>
            <a:endParaRPr lang="zh-TW" altLang="en-US" sz="1400" dirty="0"/>
          </a:p>
        </p:txBody>
      </p:sp>
      <p:sp>
        <p:nvSpPr>
          <p:cNvPr id="21" name="PPTShape_1"/>
          <p:cNvSpPr>
            <a:spLocks noChangeArrowheads="1"/>
          </p:cNvSpPr>
          <p:nvPr/>
        </p:nvSpPr>
        <p:spPr bwMode="auto">
          <a:xfrm>
            <a:off x="250825" y="4811713"/>
            <a:ext cx="649288" cy="427037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2012</a:t>
            </a:r>
            <a:endParaRPr lang="zh-TW" altLang="en-US" sz="1400" dirty="0"/>
          </a:p>
        </p:txBody>
      </p:sp>
      <p:sp>
        <p:nvSpPr>
          <p:cNvPr id="22" name="PPTShape_2"/>
          <p:cNvSpPr>
            <a:spLocks noChangeArrowheads="1"/>
          </p:cNvSpPr>
          <p:nvPr/>
        </p:nvSpPr>
        <p:spPr bwMode="auto">
          <a:xfrm>
            <a:off x="250825" y="5272088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2011</a:t>
            </a:r>
            <a:endParaRPr lang="zh-TW" altLang="en-US" sz="1400" dirty="0"/>
          </a:p>
        </p:txBody>
      </p:sp>
      <p:sp>
        <p:nvSpPr>
          <p:cNvPr id="23" name="PPTShape_3"/>
          <p:cNvSpPr>
            <a:spLocks noChangeArrowheads="1"/>
          </p:cNvSpPr>
          <p:nvPr/>
        </p:nvSpPr>
        <p:spPr bwMode="auto">
          <a:xfrm>
            <a:off x="250825" y="5732463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2012</a:t>
            </a:r>
            <a:endParaRPr lang="zh-TW" altLang="en-US" sz="1400" dirty="0"/>
          </a:p>
        </p:txBody>
      </p:sp>
      <p:sp>
        <p:nvSpPr>
          <p:cNvPr id="24" name="流程圖: 替代處理程序 23"/>
          <p:cNvSpPr/>
          <p:nvPr/>
        </p:nvSpPr>
        <p:spPr bwMode="auto">
          <a:xfrm>
            <a:off x="727075" y="6397625"/>
            <a:ext cx="6148388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CLSI M100-S21 Table 2B-1</a:t>
            </a:r>
            <a:r>
              <a:rPr kumimoji="0" lang="zh-TW" altLang="en-US" sz="140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charset="0"/>
              </a:rPr>
              <a:t>；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CLSI M100-S22 Table 2B-1</a:t>
            </a:r>
          </a:p>
        </p:txBody>
      </p:sp>
      <p:pic>
        <p:nvPicPr>
          <p:cNvPr id="25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2-5</a:t>
            </a:r>
            <a:r>
              <a:rPr lang="zh-TW" altLang="en-US" dirty="0" smtClean="0"/>
              <a:t> </a:t>
            </a:r>
            <a:r>
              <a:rPr lang="en-US" altLang="zh-TW" dirty="0" smtClean="0"/>
              <a:t>CRAB, XDRAB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473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Acinetobacter baumannii</a:t>
            </a:r>
            <a:endParaRPr lang="zh-TW" altLang="en-US" i="1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8947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MDR </a:t>
            </a:r>
            <a:r>
              <a:rPr lang="en-US" altLang="zh-TW" i="1" dirty="0" smtClean="0"/>
              <a:t>A. </a:t>
            </a:r>
            <a:r>
              <a:rPr lang="en-US" altLang="zh-TW" i="1" dirty="0" err="1" smtClean="0"/>
              <a:t>baumannii</a:t>
            </a:r>
            <a:endParaRPr lang="en-US" altLang="zh-TW" i="1" dirty="0" smtClean="0"/>
          </a:p>
          <a:p>
            <a:pPr lvl="1">
              <a:defRPr/>
            </a:pPr>
            <a:r>
              <a:rPr lang="en-US" altLang="zh-TW" dirty="0" smtClean="0"/>
              <a:t>Resistant  ≥ 3 different classes of antimicrobials.</a:t>
            </a:r>
          </a:p>
          <a:p>
            <a:pPr>
              <a:defRPr/>
            </a:pPr>
            <a:r>
              <a:rPr lang="en-US" altLang="zh-TW" dirty="0" smtClean="0"/>
              <a:t>XDR </a:t>
            </a:r>
            <a:r>
              <a:rPr lang="en-US" altLang="zh-TW" i="1" dirty="0" smtClean="0"/>
              <a:t>A. </a:t>
            </a:r>
            <a:r>
              <a:rPr lang="en-US" altLang="zh-TW" i="1" dirty="0" err="1" smtClean="0"/>
              <a:t>baumannii</a:t>
            </a:r>
            <a:endParaRPr lang="en-US" altLang="zh-TW" i="1" dirty="0" smtClean="0"/>
          </a:p>
          <a:p>
            <a:pPr lvl="1">
              <a:defRPr/>
            </a:pPr>
            <a:r>
              <a:rPr lang="en-US" altLang="zh-TW" dirty="0" smtClean="0"/>
              <a:t>Resistant  to all antimicrobial agents except </a:t>
            </a:r>
            <a:r>
              <a:rPr lang="en-US" altLang="zh-TW" dirty="0" err="1" smtClean="0"/>
              <a:t>colistin</a:t>
            </a:r>
            <a:r>
              <a:rPr lang="en-US" altLang="zh-TW" dirty="0" smtClean="0"/>
              <a:t> or </a:t>
            </a:r>
            <a:r>
              <a:rPr lang="en-US" altLang="zh-TW" dirty="0" err="1" smtClean="0"/>
              <a:t>tigecycline</a:t>
            </a:r>
            <a:r>
              <a:rPr lang="en-US" altLang="zh-TW" dirty="0" smtClean="0"/>
              <a:t>.</a:t>
            </a:r>
          </a:p>
          <a:p>
            <a:pPr>
              <a:buClr>
                <a:schemeClr val="tx1"/>
              </a:buClr>
              <a:defRPr/>
            </a:pPr>
            <a:r>
              <a:rPr lang="en-US" altLang="zh-TW" b="1" dirty="0" smtClean="0">
                <a:solidFill>
                  <a:srgbClr val="C00000"/>
                </a:solidFill>
              </a:rPr>
              <a:t>CRAB</a:t>
            </a:r>
          </a:p>
          <a:p>
            <a:pPr lvl="1">
              <a:defRPr/>
            </a:pPr>
            <a:r>
              <a:rPr lang="en-US" altLang="zh-TW" b="1" dirty="0" err="1" smtClean="0"/>
              <a:t>Carbapenem</a:t>
            </a:r>
            <a:r>
              <a:rPr lang="en-US" altLang="zh-TW" b="1" dirty="0" smtClean="0"/>
              <a:t>-resistant </a:t>
            </a:r>
            <a:r>
              <a:rPr lang="en-US" altLang="zh-TW" b="1" i="1" dirty="0" smtClean="0"/>
              <a:t>A. </a:t>
            </a:r>
            <a:r>
              <a:rPr lang="en-US" altLang="zh-TW" b="1" i="1" dirty="0" err="1" smtClean="0"/>
              <a:t>baumannii</a:t>
            </a:r>
            <a:r>
              <a:rPr lang="en-US" altLang="zh-TW" b="1" dirty="0" smtClean="0"/>
              <a:t>.</a:t>
            </a:r>
          </a:p>
          <a:p>
            <a:pPr>
              <a:defRPr/>
            </a:pPr>
            <a:r>
              <a:rPr lang="en-US" altLang="zh-TW" dirty="0" smtClean="0"/>
              <a:t>MDR </a:t>
            </a:r>
            <a:r>
              <a:rPr lang="en-US" altLang="zh-TW" i="1" dirty="0" smtClean="0"/>
              <a:t>A. </a:t>
            </a:r>
            <a:r>
              <a:rPr lang="en-US" altLang="zh-TW" i="1" dirty="0" err="1" smtClean="0"/>
              <a:t>baumannii</a:t>
            </a:r>
            <a:r>
              <a:rPr lang="en-US" altLang="zh-TW" i="1" dirty="0" smtClean="0"/>
              <a:t> </a:t>
            </a:r>
            <a:r>
              <a:rPr lang="en-US" altLang="zh-TW" dirty="0" smtClean="0"/>
              <a:t>have been </a:t>
            </a:r>
            <a:br>
              <a:rPr lang="en-US" altLang="zh-TW" dirty="0" smtClean="0"/>
            </a:br>
            <a:r>
              <a:rPr lang="en-US" altLang="zh-TW" dirty="0" smtClean="0"/>
              <a:t>persistent worldwide problems.</a:t>
            </a:r>
            <a:endParaRPr lang="zh-TW" altLang="en-US" dirty="0" smtClean="0"/>
          </a:p>
        </p:txBody>
      </p:sp>
      <p:pic>
        <p:nvPicPr>
          <p:cNvPr id="71683" name="Picture 2" descr="http://www.chromagar.com/images_produit/000050-237x237.jpg">
            <a:hlinkClick r:id="rId6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588" y="3860800"/>
            <a:ext cx="2160587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流程圖: 替代處理程序 12"/>
          <p:cNvSpPr/>
          <p:nvPr/>
        </p:nvSpPr>
        <p:spPr bwMode="auto">
          <a:xfrm>
            <a:off x="727075" y="6397625"/>
            <a:ext cx="6148388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pt-BR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S-S Jean, P-R Hsueh., J Formos Med Assoc.  </a:t>
            </a:r>
            <a:r>
              <a:rPr kumimoji="0" lang="pt-BR" altLang="zh-TW" sz="1400" b="1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2011</a:t>
            </a:r>
            <a:r>
              <a:rPr kumimoji="0" lang="pt-BR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; p.4–13</a:t>
            </a:r>
          </a:p>
        </p:txBody>
      </p:sp>
      <p:pic>
        <p:nvPicPr>
          <p:cNvPr id="14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497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Acinetobacter </a:t>
            </a:r>
            <a:r>
              <a:rPr lang="en-US" altLang="zh-TW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spp.</a:t>
            </a:r>
          </a:p>
        </p:txBody>
      </p:sp>
      <p:sp>
        <p:nvSpPr>
          <p:cNvPr id="72706" name="內容版面配置區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Carbapenems</a:t>
            </a:r>
            <a:endParaRPr lang="zh-TW" altLang="en-US" smtClean="0">
              <a:latin typeface="Arial" charset="0"/>
              <a:cs typeface="Arial" charset="0"/>
            </a:endParaRPr>
          </a:p>
        </p:txBody>
      </p:sp>
      <p:graphicFrame>
        <p:nvGraphicFramePr>
          <p:cNvPr id="16" name="Group 82"/>
          <p:cNvGraphicFramePr>
            <a:graphicFrameLocks/>
          </p:cNvGraphicFramePr>
          <p:nvPr/>
        </p:nvGraphicFramePr>
        <p:xfrm>
          <a:off x="900113" y="2205038"/>
          <a:ext cx="7920882" cy="4032452"/>
        </p:xfrm>
        <a:graphic>
          <a:graphicData uri="http://schemas.openxmlformats.org/drawingml/2006/table">
            <a:tbl>
              <a:tblPr/>
              <a:tblGrid>
                <a:gridCol w="1599959"/>
                <a:gridCol w="978777"/>
                <a:gridCol w="988851"/>
                <a:gridCol w="983814"/>
                <a:gridCol w="738700"/>
                <a:gridCol w="824322"/>
                <a:gridCol w="819286"/>
                <a:gridCol w="987173"/>
              </a:tblGrid>
              <a:tr h="87912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Antimicrobial Agent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Disk Content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Zone Diameter Breakpoints,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 nearest whole mm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MIC Interpretive Standard </a:t>
                      </a:r>
                      <a:r>
                        <a:rPr kumimoji="0" lang="el-GR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(μ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g/</a:t>
                      </a:r>
                      <a:r>
                        <a:rPr kumimoji="0" lang="en-US" altLang="zh-TW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mL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)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5816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I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R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I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R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3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Doripenem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10 </a:t>
                      </a:r>
                      <a:r>
                        <a:rPr kumimoji="0" lang="el-GR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μ</a:t>
                      </a: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-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15-17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2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ED3D7"/>
                    </a:solidFill>
                  </a:tcPr>
                </a:tc>
              </a:tr>
              <a:tr h="46886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Imipenem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10 </a:t>
                      </a:r>
                      <a:r>
                        <a:rPr kumimoji="0" lang="el-GR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μ</a:t>
                      </a: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14-15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4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8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22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19-21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2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新細明體" charset="-120"/>
                        </a:rPr>
                        <a:t>4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</a:tr>
              <a:tr h="46886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Meropenem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10 </a:t>
                      </a:r>
                      <a:r>
                        <a:rPr kumimoji="0" lang="el-GR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μ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g</a:t>
                      </a: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14-15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4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8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16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18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15-17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 14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≤2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4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≥ 8</a:t>
                      </a:r>
                      <a:endParaRPr kumimoji="0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新細明體" charset="-120"/>
                      </a:endParaRPr>
                    </a:p>
                  </a:txBody>
                  <a:tcPr marL="100472" marR="100472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BFC5"/>
                    </a:solidFill>
                  </a:tcPr>
                </a:tc>
              </a:tr>
            </a:tbl>
          </a:graphicData>
        </a:graphic>
      </p:graphicFrame>
      <p:sp>
        <p:nvSpPr>
          <p:cNvPr id="17" name="向右箭號 4"/>
          <p:cNvSpPr>
            <a:spLocks noChangeArrowheads="1"/>
          </p:cNvSpPr>
          <p:nvPr/>
        </p:nvSpPr>
        <p:spPr bwMode="auto">
          <a:xfrm>
            <a:off x="250825" y="3429000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2013</a:t>
            </a:r>
            <a:endParaRPr lang="zh-TW" altLang="en-US" sz="1400" dirty="0"/>
          </a:p>
        </p:txBody>
      </p:sp>
      <p:sp>
        <p:nvSpPr>
          <p:cNvPr id="18" name="向右箭號 5"/>
          <p:cNvSpPr>
            <a:spLocks noChangeArrowheads="1"/>
          </p:cNvSpPr>
          <p:nvPr/>
        </p:nvSpPr>
        <p:spPr bwMode="auto">
          <a:xfrm>
            <a:off x="250825" y="3889375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2014</a:t>
            </a:r>
            <a:endParaRPr lang="zh-TW" altLang="en-US" sz="1400" dirty="0"/>
          </a:p>
        </p:txBody>
      </p:sp>
      <p:sp>
        <p:nvSpPr>
          <p:cNvPr id="19" name="PPTShape_0"/>
          <p:cNvSpPr>
            <a:spLocks noChangeArrowheads="1"/>
          </p:cNvSpPr>
          <p:nvPr/>
        </p:nvSpPr>
        <p:spPr bwMode="auto">
          <a:xfrm>
            <a:off x="250825" y="4351338"/>
            <a:ext cx="649288" cy="427037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2013</a:t>
            </a:r>
            <a:endParaRPr lang="zh-TW" altLang="en-US" sz="1400" dirty="0"/>
          </a:p>
        </p:txBody>
      </p:sp>
      <p:sp>
        <p:nvSpPr>
          <p:cNvPr id="20" name="PPTShape_1"/>
          <p:cNvSpPr>
            <a:spLocks noChangeArrowheads="1"/>
          </p:cNvSpPr>
          <p:nvPr/>
        </p:nvSpPr>
        <p:spPr bwMode="auto">
          <a:xfrm>
            <a:off x="250825" y="4811713"/>
            <a:ext cx="649288" cy="427037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2014</a:t>
            </a:r>
            <a:endParaRPr lang="zh-TW" altLang="en-US" sz="1400" dirty="0"/>
          </a:p>
        </p:txBody>
      </p:sp>
      <p:sp>
        <p:nvSpPr>
          <p:cNvPr id="21" name="PPTShape_2"/>
          <p:cNvSpPr>
            <a:spLocks noChangeArrowheads="1"/>
          </p:cNvSpPr>
          <p:nvPr/>
        </p:nvSpPr>
        <p:spPr bwMode="auto">
          <a:xfrm>
            <a:off x="250825" y="5272088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2013</a:t>
            </a:r>
            <a:endParaRPr lang="zh-TW" altLang="en-US" sz="1400" dirty="0"/>
          </a:p>
        </p:txBody>
      </p:sp>
      <p:sp>
        <p:nvSpPr>
          <p:cNvPr id="22" name="PPTShape_3"/>
          <p:cNvSpPr>
            <a:spLocks noChangeArrowheads="1"/>
          </p:cNvSpPr>
          <p:nvPr/>
        </p:nvSpPr>
        <p:spPr bwMode="auto">
          <a:xfrm>
            <a:off x="250825" y="5732463"/>
            <a:ext cx="649288" cy="428625"/>
          </a:xfrm>
          <a:prstGeom prst="rightArrow">
            <a:avLst>
              <a:gd name="adj1" fmla="val 50000"/>
              <a:gd name="adj2" fmla="val 50029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TW" sz="1400" dirty="0"/>
              <a:t>2014</a:t>
            </a:r>
            <a:endParaRPr lang="zh-TW" altLang="en-US" sz="1400" dirty="0"/>
          </a:p>
        </p:txBody>
      </p:sp>
      <p:sp>
        <p:nvSpPr>
          <p:cNvPr id="23" name="流程圖: 替代處理程序 22"/>
          <p:cNvSpPr/>
          <p:nvPr/>
        </p:nvSpPr>
        <p:spPr bwMode="auto">
          <a:xfrm>
            <a:off x="727075" y="6397625"/>
            <a:ext cx="6148388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CLSI M100-S23 Table 2B-2</a:t>
            </a:r>
            <a:r>
              <a:rPr kumimoji="0" lang="zh-TW" altLang="en-US" sz="140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charset="0"/>
              </a:rPr>
              <a:t>；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CLSI M100-S24 Table 2B-2</a:t>
            </a:r>
          </a:p>
        </p:txBody>
      </p:sp>
      <p:pic>
        <p:nvPicPr>
          <p:cNvPr id="24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45" name="標題 3"/>
          <p:cNvSpPr>
            <a:spLocks noGrp="1"/>
          </p:cNvSpPr>
          <p:nvPr>
            <p:ph type="title"/>
          </p:nvPr>
        </p:nvSpPr>
        <p:spPr>
          <a:xfrm>
            <a:off x="179388" y="620713"/>
            <a:ext cx="8785225" cy="941387"/>
          </a:xfrm>
        </p:spPr>
        <p:txBody>
          <a:bodyPr/>
          <a:lstStyle/>
          <a:p>
            <a:pPr>
              <a:defRPr/>
            </a:pPr>
            <a:r>
              <a:rPr lang="en-US" altLang="zh-TW" dirty="0" err="1" smtClean="0"/>
              <a:t>PubMed</a:t>
            </a:r>
            <a:r>
              <a:rPr lang="en-US" altLang="zh-TW" dirty="0" smtClean="0"/>
              <a:t> from 1999-2010</a:t>
            </a:r>
            <a:br>
              <a:rPr lang="en-US" altLang="zh-TW" dirty="0" smtClean="0"/>
            </a:br>
            <a:r>
              <a:rPr lang="en-US" altLang="zh-TW" i="1" dirty="0" smtClean="0"/>
              <a:t>A. </a:t>
            </a:r>
            <a:r>
              <a:rPr lang="en-US" altLang="zh-TW" i="1" dirty="0" err="1" smtClean="0"/>
              <a:t>baumannii</a:t>
            </a:r>
            <a:r>
              <a:rPr lang="en-US" altLang="zh-TW" dirty="0" smtClean="0"/>
              <a:t> and Antibiotic Resistance</a:t>
            </a:r>
            <a:endParaRPr lang="zh-TW" altLang="en-US" dirty="0" smtClean="0"/>
          </a:p>
        </p:txBody>
      </p:sp>
      <p:pic>
        <p:nvPicPr>
          <p:cNvPr id="74754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550" y="1628775"/>
            <a:ext cx="7272338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流程圖: 替代處理程序 9"/>
          <p:cNvSpPr/>
          <p:nvPr/>
        </p:nvSpPr>
        <p:spPr bwMode="auto">
          <a:xfrm>
            <a:off x="727075" y="6397625"/>
            <a:ext cx="6148388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M. </a:t>
            </a:r>
            <a:r>
              <a:rPr kumimoji="0" lang="en-US" altLang="zh-TW" sz="1400" dirty="0" err="1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Kempf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, J.-M. </a:t>
            </a:r>
            <a:r>
              <a:rPr kumimoji="0" lang="en-US" altLang="zh-TW" sz="1400" dirty="0" err="1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Rolain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 / Inter J of </a:t>
            </a:r>
            <a:r>
              <a:rPr kumimoji="0" lang="en-US" altLang="zh-TW" sz="1400" dirty="0" err="1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Antimicro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  Age 39 </a:t>
            </a:r>
            <a:r>
              <a:rPr kumimoji="0" lang="en-US" altLang="zh-TW" sz="1400" i="1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(2012) 105– 114</a:t>
            </a:r>
          </a:p>
        </p:txBody>
      </p:sp>
      <p:pic>
        <p:nvPicPr>
          <p:cNvPr id="11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569" name="標題 4"/>
          <p:cNvSpPr>
            <a:spLocks noGrp="1"/>
          </p:cNvSpPr>
          <p:nvPr>
            <p:ph type="title"/>
          </p:nvPr>
        </p:nvSpPr>
        <p:spPr>
          <a:xfrm>
            <a:off x="468313" y="620713"/>
            <a:ext cx="8424862" cy="941387"/>
          </a:xfrm>
        </p:spPr>
        <p:txBody>
          <a:bodyPr/>
          <a:lstStyle/>
          <a:p>
            <a:pPr>
              <a:defRPr/>
            </a:pPr>
            <a:r>
              <a:rPr lang="en-US" altLang="en-US" sz="3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Increasing </a:t>
            </a:r>
            <a:r>
              <a:rPr lang="en-US" altLang="en-US" sz="34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Carbapenem</a:t>
            </a:r>
            <a:r>
              <a:rPr lang="en-US" altLang="en-US" sz="3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Resistance</a:t>
            </a:r>
            <a:br>
              <a:rPr lang="en-US" altLang="en-US" sz="3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</a:br>
            <a:r>
              <a:rPr lang="en-US" altLang="en-US" sz="3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in</a:t>
            </a:r>
            <a:r>
              <a:rPr lang="zh-TW" altLang="en-US" sz="3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altLang="en-US" sz="3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Acinetobacter </a:t>
            </a:r>
            <a:r>
              <a:rPr lang="en-US" altLang="zh-TW" sz="3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b</a:t>
            </a:r>
            <a:r>
              <a:rPr lang="en-US" altLang="en-US" sz="3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aumannii </a:t>
            </a:r>
            <a:r>
              <a:rPr lang="en-US" altLang="en-US" sz="3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in Taiwan</a:t>
            </a:r>
            <a:endParaRPr lang="zh-TW" altLang="en-US" sz="34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75778" name="Picture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8888" y="1700213"/>
            <a:ext cx="6913562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Rectangle 7"/>
          <p:cNvSpPr>
            <a:spLocks noChangeArrowheads="1"/>
          </p:cNvSpPr>
          <p:nvPr/>
        </p:nvSpPr>
        <p:spPr bwMode="auto">
          <a:xfrm>
            <a:off x="900113" y="5229225"/>
            <a:ext cx="77755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r>
              <a:rPr lang="en-US" altLang="zh-TW">
                <a:solidFill>
                  <a:schemeClr val="accent2"/>
                </a:solidFill>
              </a:rPr>
              <a:t>XDRAB, extended drug resistant AB (nonsusceptible to aminoglycosides, carbapenem, 3rd &amp; 4th gen cephalosporins, β-lactam/lactamase inhibitors, fluoroquinolones) </a:t>
            </a:r>
            <a:endParaRPr lang="zh-TW" altLang="en-US">
              <a:solidFill>
                <a:schemeClr val="accent2"/>
              </a:solidFill>
            </a:endParaRPr>
          </a:p>
        </p:txBody>
      </p:sp>
      <p:sp>
        <p:nvSpPr>
          <p:cNvPr id="12" name="流程圖: 替代處理程序 11"/>
          <p:cNvSpPr/>
          <p:nvPr/>
        </p:nvSpPr>
        <p:spPr bwMode="auto">
          <a:xfrm>
            <a:off x="727075" y="6237288"/>
            <a:ext cx="6148388" cy="579437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en-US" altLang="zh-TW" sz="1400" i="1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Yang. (2012) 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15th Annual Meeting of Antimicrobial Drug Resistance in Taiwan Symposium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3.</a:t>
            </a:r>
            <a:r>
              <a:rPr lang="zh-TW" altLang="en-US" dirty="0" smtClean="0">
                <a:latin typeface="標楷體" pitchFamily="65" charset="-120"/>
              </a:rPr>
              <a:t>總結</a:t>
            </a:r>
            <a:endParaRPr lang="zh-TW" altLang="en-US" dirty="0">
              <a:latin typeface="標楷體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641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Four Core Actions to Prevent  Antibiotic Resistance </a:t>
            </a:r>
            <a:endParaRPr lang="zh-TW" altLang="en-US" dirty="0" smtClean="0"/>
          </a:p>
        </p:txBody>
      </p:sp>
      <p:sp>
        <p:nvSpPr>
          <p:cNvPr id="7782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latin typeface="Arial" charset="0"/>
                <a:cs typeface="Arial" charset="0"/>
              </a:rPr>
              <a:t>Preventing infections, preventing the spread of resistance. 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Tracking resistance pattern.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Improving use of antibiotics.</a:t>
            </a:r>
          </a:p>
          <a:p>
            <a:r>
              <a:rPr lang="en-US" altLang="zh-TW" smtClean="0">
                <a:latin typeface="Arial" charset="0"/>
                <a:cs typeface="Arial" charset="0"/>
              </a:rPr>
              <a:t>Developing new antibiotics and diagnostic tests.</a:t>
            </a:r>
            <a:endParaRPr lang="zh-TW" altLang="en-US" smtClean="0">
              <a:latin typeface="Arial" charset="0"/>
              <a:cs typeface="Arial" charset="0"/>
            </a:endParaRPr>
          </a:p>
        </p:txBody>
      </p:sp>
      <p:pic>
        <p:nvPicPr>
          <p:cNvPr id="77827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25" y="4652963"/>
            <a:ext cx="201612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流程圖: 替代處理程序 9"/>
          <p:cNvSpPr/>
          <p:nvPr/>
        </p:nvSpPr>
        <p:spPr bwMode="auto">
          <a:xfrm>
            <a:off x="727075" y="6397625"/>
            <a:ext cx="6148388" cy="341313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資料來源：</a:t>
            </a:r>
            <a:r>
              <a:rPr kumimoji="0" lang="en-US" altLang="zh-TW" sz="1400" dirty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ANTIBIOTIC RESISTANCE THREATS in the United States, 2013, US CDC</a:t>
            </a:r>
          </a:p>
        </p:txBody>
      </p:sp>
      <p:pic>
        <p:nvPicPr>
          <p:cNvPr id="11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No Action Today,</a:t>
            </a:r>
            <a:br>
              <a:rPr lang="en-US" altLang="zh-TW" dirty="0" smtClean="0"/>
            </a:br>
            <a:r>
              <a:rPr lang="en-US" altLang="zh-TW" dirty="0" smtClean="0"/>
              <a:t> No Cure Tomorrow</a:t>
            </a:r>
            <a:endParaRPr lang="zh-TW" altLang="en-US" dirty="0"/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468313" y="168911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5" name="流程圖: 替代處理程序 4"/>
          <p:cNvSpPr/>
          <p:nvPr/>
        </p:nvSpPr>
        <p:spPr bwMode="auto">
          <a:xfrm>
            <a:off x="727075" y="6397625"/>
            <a:ext cx="6148388" cy="340519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1400" dirty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資料來源</a:t>
            </a:r>
            <a:r>
              <a:rPr kumimoji="0" lang="zh-TW" altLang="en-US" sz="1400" dirty="0" smtClean="0">
                <a:solidFill>
                  <a:srgbClr val="000000"/>
                </a:solidFill>
                <a:latin typeface="華康中圓體"/>
                <a:ea typeface="華康中圓體"/>
                <a:cs typeface="Arial" charset="0"/>
              </a:rPr>
              <a:t>：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WHO </a:t>
            </a:r>
            <a:r>
              <a:rPr kumimoji="0" lang="en-US" altLang="zh-TW" sz="1400" dirty="0" err="1" smtClean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Websit</a:t>
            </a:r>
            <a:r>
              <a:rPr kumimoji="0" lang="en-US" altLang="zh-TW" sz="1400" dirty="0" smtClean="0">
                <a:solidFill>
                  <a:srgbClr val="000000"/>
                </a:solidFill>
                <a:latin typeface="+mj-lt"/>
                <a:ea typeface="華康中圓體"/>
                <a:cs typeface="Arial" charset="0"/>
              </a:rPr>
              <a:t>, World Health Day 2011: policy briefs</a:t>
            </a:r>
            <a:endParaRPr kumimoji="0" lang="en-US" altLang="zh-TW" sz="1400" dirty="0">
              <a:solidFill>
                <a:srgbClr val="000000"/>
              </a:solidFill>
              <a:latin typeface="+mj-lt"/>
              <a:ea typeface="華康中圓體"/>
              <a:cs typeface="Arial" charset="0"/>
            </a:endParaRPr>
          </a:p>
        </p:txBody>
      </p:sp>
      <p:pic>
        <p:nvPicPr>
          <p:cNvPr id="8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1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0655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latin typeface="標楷體" pitchFamily="65" charset="-120"/>
              </a:rPr>
              <a:t>課程結束</a:t>
            </a:r>
            <a:endParaRPr lang="en-US" altLang="zh-TW" dirty="0" smtClean="0">
              <a:latin typeface="標楷體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ATION_PLAYLIST_COUNT" val="0"/>
  <p:tag name="PRESENTATION_PRESENTER_SLIDE_LEVEL" val="0"/>
  <p:tag name="ARTICULATE_PRESENTER_VERSION" val="6"/>
  <p:tag name="LMS_COMPLETION_TITLE" val="09"/>
  <p:tag name="LMS_COMPLETION_ID" val="09"/>
  <p:tag name="LMS_COMPLETION_VERSION" val="1.0"/>
  <p:tag name="LMS_COMPLETION_DURATION" val="1:00:00"/>
  <p:tag name="LMS_COMPLETION_SCO_TITLE" val="09"/>
  <p:tag name="LMS_COMPLETION_SCO_ID" val="09"/>
  <p:tag name="LMS_COMPLETION_EDITION" val="0"/>
  <p:tag name="LMS_COMPLETION_THRESHOLD" val="59"/>
  <p:tag name="LMS_COMPLETION_METHOD" val="VIEW"/>
  <p:tag name="PUBLISH_TITLE" val="09"/>
  <p:tag name="ARTICULATE_PUBLISH_PATH" val="C:\"/>
  <p:tag name="ARTICULATE_LOGO" val="(None selected)"/>
  <p:tag name="ARTICULATE_PRESENTER" val="(None selected)"/>
  <p:tag name="ARTICULATE_PRESENTER_GUID" val="9869030842"/>
  <p:tag name="ARTICULATE_LMS" val="0"/>
  <p:tag name="ARTICULATE_TEMPLATE" val="po2013025"/>
  <p:tag name="ARTICULATE_TEMPLATE_GUID" val="aa58fe36-a465-4935-a378-d59148d11333"/>
  <p:tag name="LMS_PUBLISH" val="Yes"/>
  <p:tag name="PRESENTER_PREVIEW_MODE" val="0"/>
  <p:tag name="PRESENTER_PREVIEW_START" val="1"/>
  <p:tag name="LMS_PROTOCOL_METHOD" val="SCORM"/>
  <p:tag name="LMS_PROTOCOL_VERSION" val="1.2"/>
  <p:tag name="LAUNCHINNEWWINDOW" val="0"/>
  <p:tag name="LASTPUBLISHED" val="C:\09\player.html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細菌藥物敏感性試驗規範－聚焦在主要抗藥性菌種&lt;/font&gt;"/>
  <p:tag name="ARTICULATE_SLIDE_GUID" val="7b9821a1-3818-4846-b85f-bec041fe093d"/>
  <p:tag name="ARTICULATE_SLIDE_PAUSE" val="0"/>
  <p:tag name="ARTICULATE_NAV_LEVEL" val="1"/>
  <p:tag name="ARTICULATE_PLAYLIST_ID" val="-1"/>
  <p:tag name="ARTICULATE_LOCK_SLIDE" val="0"/>
  <p:tag name="ARTICULATE_SLIDE_NAV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課程大綱&lt;/font&gt;"/>
  <p:tag name="ARTICULATE_SLIDE_GUID" val="f9a7b6c3-2909-4e2a-9017-cefe6ea35919"/>
  <p:tag name="ARTICULATE_SLIDE_PAUSE" val="0"/>
  <p:tag name="ARTICULATE_NAV_LEVEL" val="1"/>
  <p:tag name="ARTICULATE_PLAYLIST_ID" val="-1"/>
  <p:tag name="ARTICULATE_LOCK_SLIDE" val="0"/>
  <p:tag name="ARTICULATE_SLIDE_NAV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1.抗藥性菌株現況&lt;/font&gt;"/>
  <p:tag name="ARTICULATE_SLIDE_GUID" val="45d0000a-3800-4fd4-ab9f-0433a82d3f75"/>
  <p:tag name="ARTICULATE_SLIDE_PAUSE" val="0"/>
  <p:tag name="ARTICULATE_NAV_LEVEL" val="1"/>
  <p:tag name="ARTICULATE_PLAYLIST_ID" val="-1"/>
  <p:tag name="ARTICULATE_LOCK_SLIDE" val="0"/>
  <p:tag name="ARTICULATE_SLIDE_NAV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9babde23-c260-48ca-9ad2-56f7870f8c89"/>
  <p:tag name="ARTICULATE_TITLE_TAG" val="&lt;font size=&quot;+5&quot;&gt;抗藥性細菌奪命，全美年死2萬3千人&lt;/font&gt;"/>
  <p:tag name="ARTICULATE_SLIDE_PAUSE" val="0"/>
  <p:tag name="ARTICULATE_NAV_LEVEL" val="2"/>
  <p:tag name="ARTICULATE_PLAYLIST_ID" val="-1"/>
  <p:tag name="ARTICULATE_LOCK_SLIDE" val="0"/>
  <p:tag name="ARTICULATE_SLIDE_NAV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kE2HOSBe.files\slide0001_image001.pn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抗藥性細菌的威脅 – 美國的報告&lt;/font&gt;"/>
  <p:tag name="ARTICULATE_SLIDE_GUID" val="bf79f3f9-40f3-4097-a430-7af8385051e8"/>
  <p:tag name="ARTICULATE_SLIDE_PAUSE" val="0"/>
  <p:tag name="ARTICULATE_NAV_LEVEL" val="2"/>
  <p:tag name="ARTICULATE_PLAYLIST_ID" val="-1"/>
  <p:tag name="ARTICULATE_LOCK_SLIDE" val="0"/>
  <p:tag name="ARTICULATE_SLIDE_NAV" val="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疾病管制署對於抗藥性細菌的策略&lt;/font&gt;"/>
  <p:tag name="ARTICULATE_SLIDE_GUID" val="60603c7a-b95d-4b01-8522-1e3792fe1ddf"/>
  <p:tag name="ARTICULATE_SLIDE_PAUSE" val="0"/>
  <p:tag name="ARTICULATE_NAV_LEVEL" val="2"/>
  <p:tag name="ARTICULATE_PLAYLIST_ID" val="-1"/>
  <p:tag name="ARTICULATE_LOCK_SLIDE" val="0"/>
  <p:tag name="ARTICULATE_SLIDE_NAV" val="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Global Resistance Burden Gram-Positive Bacteria&lt;/font&gt;"/>
  <p:tag name="ARTICULATE_SLIDE_GUID" val="e1c49e1e-a605-4d02-ab19-5a27f134a89c"/>
  <p:tag name="ARTICULATE_SLIDE_PAUSE" val="0"/>
  <p:tag name="ARTICULATE_NAV_LEVEL" val="2"/>
  <p:tag name="ARTICULATE_PLAYLIST_ID" val="-1"/>
  <p:tag name="ARTICULATE_LOCK_SLIDE" val="0"/>
  <p:tag name="ARTICULATE_SLIDE_NAV" val="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Global Resistance Burden Gram-Negative Bacteria&lt;/font&gt;"/>
  <p:tag name="ARTICULATE_SLIDE_GUID" val="1ae130e3-8bd0-4450-90c7-10cf7e05660b"/>
  <p:tag name="ARTICULATE_SLIDE_PAUSE" val="0"/>
  <p:tag name="ARTICULATE_NAV_LEVEL" val="2"/>
  <p:tag name="ARTICULATE_PLAYLIST_ID" val="-1"/>
  <p:tag name="ARTICULATE_LOCK_SLIDE" val="0"/>
  <p:tag name="ARTICULATE_SLIDE_NAV" val="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Antimicrobial Drug Resistance in Taiwan&lt;/font&gt;"/>
  <p:tag name="ARTICULATE_SLIDE_GUID" val="c81f140c-e9f9-4a98-9f2b-effc7d214869"/>
  <p:tag name="ARTICULATE_SLIDE_PAUSE" val="0"/>
  <p:tag name="ARTICULATE_NAV_LEVEL" val="2"/>
  <p:tag name="ARTICULATE_PLAYLIST_ID" val="-1"/>
  <p:tag name="ARTICULATE_LOCK_SLIDE" val="0"/>
  <p:tag name="ARTICULATE_SLIDE_NAV" val="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6a86daf5-6c70-4080-8950-1e337faa32b7"/>
  <p:tag name="ARTICULATE_SLIDE_PAUSE" val="0"/>
  <p:tag name="ARTICULATE_NAV_LEVEL" val="2"/>
  <p:tag name="ARTICULATE_HIDE_SLIDE" val="1"/>
  <p:tag name="ARTICULATE_PLAYLIST_ID" val="-1"/>
  <p:tag name="ARTICULATE_LOCK_SLIDE" val="0"/>
  <p:tag name="ARTICULATE_SLIDE_NAV" val="1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2.抗藥菌株檢測規範&lt;/font&gt;"/>
  <p:tag name="ARTICULATE_SLIDE_GUID" val="ff7e08e4-b27f-4b5b-9ba1-6cabae2b6833"/>
  <p:tag name="ARTICULATE_SLIDE_PAUSE" val="0"/>
  <p:tag name="ARTICULATE_NAV_LEVEL" val="1"/>
  <p:tag name="ARTICULATE_PLAYLIST_ID" val="-1"/>
  <p:tag name="ARTICULATE_LOCK_SLIDE" val="0"/>
  <p:tag name="ARTICULATE_SLIDE_NAV" val="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2-1 MRSA, VISA, VRSA&lt;/font&gt;"/>
  <p:tag name="ARTICULATE_SLIDE_GUID" val="739c52b6-fcc4-46b4-b777-97fc3a877907"/>
  <p:tag name="ARTICULATE_SLIDE_PAUSE" val="0"/>
  <p:tag name="ARTICULATE_NAV_LEVEL" val="2"/>
  <p:tag name="ARTICULATE_PLAYLIST_ID" val="-1"/>
  <p:tag name="ARTICULATE_LOCK_SLIDE" val="0"/>
  <p:tag name="ARTICULATE_SLIDE_NAV" val="1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d305b911-143f-44c0-9074-806b6c61ca30"/>
  <p:tag name="ARTICULATE_SLIDE_PAUSE" val="0"/>
  <p:tag name="ARTICULATE_NAV_LEVEL" val="3"/>
  <p:tag name="ARTICULATE_HIDE_SLIDE" val="1"/>
  <p:tag name="ARTICULATE_PLAYLIST_ID" val="-1"/>
  <p:tag name="ARTICULATE_LOCK_SLIDE" val="0"/>
  <p:tag name="ARTICULATE_SLIDE_NAV" val="1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Mechanism of MRSA&lt;/font&gt;"/>
  <p:tag name="ARTICULATE_SLIDE_GUID" val="aa6b83ef-2616-48f7-9575-eb6fa47339cc"/>
  <p:tag name="ARTICULATE_SLIDE_PAUSE" val="0"/>
  <p:tag name="ARTICULATE_NAV_LEVEL" val="3"/>
  <p:tag name="ARTICULATE_PLAYLIST_ID" val="-1"/>
  <p:tag name="ARTICULATE_LOCK_SLIDE" val="0"/>
  <p:tag name="ARTICULATE_SLIDE_NAV" val="1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Laboratory Detection for MRSA&lt;/font&gt;"/>
  <p:tag name="ARTICULATE_SLIDE_GUID" val="daa7ab2d-a6c9-4a1d-a9f9-4c6aecc9d4d5"/>
  <p:tag name="ARTICULATE_SLIDE_PAUSE" val="0"/>
  <p:tag name="ARTICULATE_NAV_LEVEL" val="3"/>
  <p:tag name="ARTICULATE_PLAYLIST_ID" val="-1"/>
  <p:tag name="ARTICULATE_LOCK_SLIDE" val="0"/>
  <p:tag name="ARTICULATE_SLIDE_NAV" val="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Detection of MRSA in CLSI&lt;/font&gt;"/>
  <p:tag name="ARTICULATE_SLIDE_GUID" val="e6f0f838-7891-4948-b20e-a5d606890d86"/>
  <p:tag name="ARTICULATE_SLIDE_PAUSE" val="0"/>
  <p:tag name="ARTICULATE_NAV_LEVEL" val="3"/>
  <p:tag name="ARTICULATE_PLAYLIST_ID" val="-1"/>
  <p:tag name="ARTICULATE_LOCK_SLIDE" val="0"/>
  <p:tag name="ARTICULATE_SLIDE_NAV" val="1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41LJIhZ9.files\slide0001_image001.pn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MRSA in NTUH – 1986-2009&lt;/font&gt;"/>
  <p:tag name="ARTICULATE_SLIDE_GUID" val="94fcbd13-ecce-4999-a1d5-ecbfeaff1069"/>
  <p:tag name="ARTICULATE_SLIDE_PAUSE" val="0"/>
  <p:tag name="ARTICULATE_NAV_LEVEL" val="3"/>
  <p:tag name="ARTICULATE_PLAYLIST_ID" val="-1"/>
  <p:tag name="ARTICULATE_LOCK_SLIDE" val="0"/>
  <p:tag name="ARTICULATE_SLIDE_NAV" val="1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Epidemiology of VRSA and VISA&lt;/font&gt;"/>
  <p:tag name="ARTICULATE_SLIDE_GUID" val="e31470ff-98c2-426f-9e5e-a8d994b39caf"/>
  <p:tag name="ARTICULATE_SLIDE_PAUSE" val="0"/>
  <p:tag name="ARTICULATE_NAV_LEVEL" val="3"/>
  <p:tag name="ARTICULATE_PLAYLIST_ID" val="-1"/>
  <p:tag name="ARTICULATE_LOCK_SLIDE" val="0"/>
  <p:tag name="ARTICULATE_SLIDE_NAV" val="1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IM_SPRITE_COUNT" val=" 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Mechanism of Resistance:VRSA&lt;/font&gt;"/>
  <p:tag name="ARTICULATE_SLIDE_GUID" val="14aa31aa-d4f4-44df-b712-a55fb8ad6b10"/>
  <p:tag name="ARTICULATE_SLIDE_PAUSE" val="0"/>
  <p:tag name="ARTICULATE_NAV_LEVEL" val="3"/>
  <p:tag name="ARTICULATE_PLAYLIST_ID" val="-1"/>
  <p:tag name="ARTICULATE_LOCK_SLIDE" val="0"/>
  <p:tag name="ARTICULATE_SLIDE_NAV" val="19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Breakpoints of S. aureus&lt;/font&gt;"/>
  <p:tag name="ARTICULATE_SLIDE_GUID" val="97a8b9db-4c5b-4207-b0f1-b93a5d835bc2"/>
  <p:tag name="ARTICULATE_SLIDE_PAUSE" val="0"/>
  <p:tag name="ARTICULATE_NAV_LEVEL" val="3"/>
  <p:tag name="ARTICULATE_PLAYLIST_ID" val="-1"/>
  <p:tag name="ARTICULATE_LOCK_SLIDE" val="0"/>
  <p:tag name="ARTICULATE_SLIDE_NAV" val="2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Agar Dilution Method for Vancomycin of S. aureus&lt;/font&gt;"/>
  <p:tag name="ARTICULATE_SLIDE_GUID" val="cda0fd10-2806-43e8-b355-61388f75e8f4"/>
  <p:tag name="ARTICULATE_SLIDE_PAUSE" val="0"/>
  <p:tag name="ARTICULATE_NAV_LEVEL" val="3"/>
  <p:tag name="ARTICULATE_PLAYLIST_ID" val="-1"/>
  <p:tag name="ARTICULATE_LOCK_SLIDE" val="0"/>
  <p:tag name="ARTICULATE_SLIDE_NAV" val="2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2-2 VRE&lt;/font&gt;"/>
  <p:tag name="ARTICULATE_SLIDE_GUID" val="5bc7de41-a6ba-4fc1-b407-255443113aa3"/>
  <p:tag name="ARTICULATE_SLIDE_PAUSE" val="0"/>
  <p:tag name="ARTICULATE_NAV_LEVEL" val="2"/>
  <p:tag name="ARTICULATE_PLAYLIST_ID" val="-1"/>
  <p:tag name="ARTICULATE_LOCK_SLIDE" val="0"/>
  <p:tag name="ARTICULATE_SLIDE_NAV" val="2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c3354c78-f17c-4cf0-9263-dafa8a9a8fa9"/>
  <p:tag name="ARTICULATE_SLIDE_PAUSE" val="0"/>
  <p:tag name="ARTICULATE_NAV_LEVEL" val="3"/>
  <p:tag name="ARTICULATE_HIDE_SLIDE" val="1"/>
  <p:tag name="ARTICULATE_PLAYLIST_ID" val="-1"/>
  <p:tag name="ARTICULATE_LOCK_SLIDE" val="0"/>
  <p:tag name="ARTICULATE_SLIDE_NAV" val="2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TjXk1Rd7.files\slide0001_image001.jp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Typical Patterns of Enterococci&lt;/font&gt;"/>
  <p:tag name="ARTICULATE_SLIDE_GUID" val="6b20e9d2-1ae8-42f4-9e3b-67bd9e5c4428"/>
  <p:tag name="ARTICULATE_SLIDE_PAUSE" val="0"/>
  <p:tag name="ARTICULATE_NAV_LEVEL" val="3"/>
  <p:tag name="ARTICULATE_PLAYLIST_ID" val="-1"/>
  <p:tag name="ARTICULATE_LOCK_SLIDE" val="0"/>
  <p:tag name="ARTICULATE_SLIDE_NAV" val="2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Mechanism of VRE&lt;/font&gt;"/>
  <p:tag name="ARTICULATE_SLIDE_GUID" val="21f4162c-3409-4bb3-b7b9-65f58dd0af91"/>
  <p:tag name="ARTICULATE_SLIDE_PAUSE" val="0"/>
  <p:tag name="ARTICULATE_NAV_LEVEL" val="3"/>
  <p:tag name="ARTICULATE_PLAYLIST_ID" val="-1"/>
  <p:tag name="ARTICULATE_LOCK_SLIDE" val="0"/>
  <p:tag name="ARTICULATE_SLIDE_NAV" val="2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CLSI Breakpoints Enterococcus spp. - Vancomycin&lt;/font&gt;"/>
  <p:tag name="ARTICULATE_SLIDE_GUID" val="9537ef7c-a1e3-438e-9d0f-2c4928f52967"/>
  <p:tag name="ARTICULATE_SLIDE_PAUSE" val="0"/>
  <p:tag name="ARTICULATE_NAV_LEVEL" val="3"/>
  <p:tag name="ARTICULATE_PLAYLIST_ID" val="-1"/>
  <p:tag name="ARTICULATE_LOCK_SLIDE" val="0"/>
  <p:tag name="ARTICULATE_SLIDE_NAV" val="26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Enterococcus spp.&lt;/font&gt;"/>
  <p:tag name="ARTICULATE_SLIDE_GUID" val="c737786a-26db-450b-98de-f6e616d600a0"/>
  <p:tag name="ARTICULATE_SLIDE_PAUSE" val="0"/>
  <p:tag name="ARTICULATE_NAV_LEVEL" val="3"/>
  <p:tag name="ARTICULATE_PLAYLIST_ID" val="-1"/>
  <p:tag name="ARTICULATE_LOCK_SLIDE" val="0"/>
  <p:tag name="ARTICULATE_SLIDE_NAV" val="2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HXQE6Sek.files\slide0001_image001.jp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VRE Screening&lt;/font&gt;"/>
  <p:tag name="ARTICULATE_SLIDE_GUID" val="32adb9b1-0145-4d94-b505-b2859ed9723f"/>
  <p:tag name="ARTICULATE_SLIDE_PAUSE" val="0"/>
  <p:tag name="ARTICULATE_NAV_LEVEL" val="3"/>
  <p:tag name="ARTICULATE_PLAYLIST_ID" val="-1"/>
  <p:tag name="ARTICULATE_LOCK_SLIDE" val="0"/>
  <p:tag name="ARTICULATE_SLIDE_NAV" val="2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gIiBIN2i.files\slide0001_image001.png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z22z0LOQ.files\slide0001_image001.jp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VRE in VGHTC&lt;/font&gt;"/>
  <p:tag name="ARTICULATE_SLIDE_GUID" val="eed0c61e-9df7-4af6-a193-2f601df42571"/>
  <p:tag name="ARTICULATE_SLIDE_PAUSE" val="0"/>
  <p:tag name="ARTICULATE_NAV_LEVEL" val="3"/>
  <p:tag name="ARTICULATE_PLAYLIST_ID" val="-1"/>
  <p:tag name="ARTICULATE_LOCK_SLIDE" val="0"/>
  <p:tag name="ARTICULATE_SLIDE_NAV" val="2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peHbgGAx.files\slide0001_image001.pn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vZO75jJP.files\slide0001_image001.png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jJGnecNV.files\slide0001_image001.pn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VRE Increasing in E. faecium&lt;/font&gt;"/>
  <p:tag name="ARTICULATE_SLIDE_GUID" val="1fc9b5a1-f323-47fd-92b3-3a002b90b207"/>
  <p:tag name="ARTICULATE_SLIDE_PAUSE" val="0"/>
  <p:tag name="ARTICULATE_NAV_LEVEL" val="3"/>
  <p:tag name="ARTICULATE_PLAYLIST_ID" val="-1"/>
  <p:tag name="ARTICULATE_LOCK_SLIDE" val="0"/>
  <p:tag name="ARTICULATE_SLIDE_NAV" val="3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2-3 ESBL, CRE&lt;/font&gt;"/>
  <p:tag name="ARTICULATE_SLIDE_GUID" val="10b47d05-b55c-48d1-88e5-52384eba1095"/>
  <p:tag name="ARTICULATE_SLIDE_PAUSE" val="0"/>
  <p:tag name="ARTICULATE_NAV_LEVEL" val="2"/>
  <p:tag name="ARTICULATE_PLAYLIST_ID" val="-1"/>
  <p:tag name="ARTICULATE_LOCK_SLIDE" val="0"/>
  <p:tag name="ARTICULATE_SLIDE_NAV" val="3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7497d3d2-7f4b-4d2f-8c4c-3adbcd9d6d5d"/>
  <p:tag name="ARTICULATE_SLIDE_PAUSE" val="0"/>
  <p:tag name="ARTICULATE_NAV_LEVEL" val="3"/>
  <p:tag name="ARTICULATE_HIDE_SLIDE" val="1"/>
  <p:tag name="ARTICULATE_PLAYLIST_ID" val="-1"/>
  <p:tag name="ARTICULATE_LOCK_SLIDE" val="0"/>
  <p:tag name="ARTICULATE_SLIDE_NAV" val="3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Extended-Spectrum β-Lactamases(ESBLs)&lt;/font&gt;"/>
  <p:tag name="ARTICULATE_SLIDE_GUID" val="50b85604-6245-40c7-b3a0-1f5a4fdc9628"/>
  <p:tag name="ARTICULATE_SLIDE_PAUSE" val="0"/>
  <p:tag name="ARTICULATE_NAV_LEVEL" val="3"/>
  <p:tag name="ARTICULATE_PLAYLIST_ID" val="-1"/>
  <p:tag name="ARTICULATE_LOCK_SLIDE" val="0"/>
  <p:tag name="ARTICULATE_SLIDE_NAV" val="3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Enterobacteriaceae&lt;/font&gt;"/>
  <p:tag name="ARTICULATE_SLIDE_GUID" val="d736589d-c0c7-4c39-8b15-32a24d6ec3ae"/>
  <p:tag name="ARTICULATE_SLIDE_PAUSE" val="0"/>
  <p:tag name="ARTICULATE_NAV_LEVEL" val="3"/>
  <p:tag name="ARTICULATE_PLAYLIST_ID" val="-1"/>
  <p:tag name="ARTICULATE_LOCK_SLIDE" val="0"/>
  <p:tag name="ARTICULATE_SLIDE_NAV" val="3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CLSI for Cephalosporins&lt;/font&gt;"/>
  <p:tag name="ARTICULATE_SLIDE_GUID" val="51386fc6-2abd-4f4e-82d1-03051201e417"/>
  <p:tag name="ARTICULATE_SLIDE_PAUSE" val="0"/>
  <p:tag name="ARTICULATE_NAV_LEVEL" val="3"/>
  <p:tag name="ARTICULATE_PLAYLIST_ID" val="-1"/>
  <p:tag name="ARTICULATE_LOCK_SLIDE" val="0"/>
  <p:tag name="ARTICULATE_SLIDE_NAV" val="35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ESBL Detection&lt;/font&gt;"/>
  <p:tag name="ARTICULATE_SLIDE_GUID" val="b1191e82-6115-4bc6-8e85-0853c6fdec58"/>
  <p:tag name="ARTICULATE_SLIDE_PAUSE" val="0"/>
  <p:tag name="ARTICULATE_NAV_LEVEL" val="3"/>
  <p:tag name="ARTICULATE_PLAYLIST_ID" val="-1"/>
  <p:tag name="ARTICULATE_LOCK_SLIDE" val="0"/>
  <p:tag name="ARTICULATE_SLIDE_NAV" val="36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ESBL Confirmatory Test&lt;/font&gt;"/>
  <p:tag name="ARTICULATE_SLIDE_GUID" val="26cf1d5f-37ca-40ca-92b8-badea1cc38f3"/>
  <p:tag name="ARTICULATE_SLIDE_PAUSE" val="0"/>
  <p:tag name="ARTICULATE_NAV_LEVEL" val="3"/>
  <p:tag name="ARTICULATE_PLAYLIST_ID" val="-1"/>
  <p:tag name="ARTICULATE_LOCK_SLIDE" val="0"/>
  <p:tag name="ARTICULATE_SLIDE_NAV" val="37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sqGWoeHM.files\slide0001_image001.jpg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Rates of ESBL- K. pneumoniaeStrains in Asian Countries&lt;/font&gt;"/>
  <p:tag name="ARTICULATE_SLIDE_GUID" val="dae74536-9e99-4ab9-981a-afd9b4491e1d"/>
  <p:tag name="ARTICULATE_SLIDE_PAUSE" val="0"/>
  <p:tag name="ARTICULATE_NAV_LEVEL" val="3"/>
  <p:tag name="ARTICULATE_PLAYLIST_ID" val="-1"/>
  <p:tag name="ARTICULATE_LOCK_SLIDE" val="0"/>
  <p:tag name="ARTICULATE_SLIDE_NAV" val="38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Cefepime Breakpoint Change for Enterobacteriaceae&lt;/font&gt;"/>
  <p:tag name="ARTICULATE_SLIDE_GUID" val="d4aff070-b117-4623-acab-456e3f1aa139"/>
  <p:tag name="ARTICULATE_SLIDE_PAUSE" val="0"/>
  <p:tag name="ARTICULATE_NAV_LEVEL" val="3"/>
  <p:tag name="ARTICULATE_PLAYLIST_ID" val="-1"/>
  <p:tag name="ARTICULATE_LOCK_SLIDE" val="0"/>
  <p:tag name="ARTICULATE_SLIDE_NAV" val="39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nXn09Efo.files\slide0001_image001.png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LmugXRWJ.files\slide0001_image001.png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Enterobacteriaceae&lt;/font&gt;"/>
  <p:tag name="ARTICULATE_SLIDE_GUID" val="500f411d-67ed-4517-8f33-a9943be1ba48"/>
  <p:tag name="ARTICULATE_SLIDE_PAUSE" val="0"/>
  <p:tag name="ARTICULATE_NAV_LEVEL" val="3"/>
  <p:tag name="ARTICULATE_PLAYLIST_ID" val="-1"/>
  <p:tag name="ARTICULATE_LOCK_SLIDE" val="0"/>
  <p:tag name="ARTICULATE_SLIDE_NAV" val="4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d1cb2a4b-c5c8-4c97-91da-b5e58b51df4a"/>
  <p:tag name="ARTICULATE_TITLE_TAG" val="&lt;font size=&quot;+5&quot;&gt;Carbapenem Resistance in Enterobacteriaceae (CRE)&lt;/font&gt;"/>
  <p:tag name="ARTICULATE_SLIDE_PAUSE" val="0"/>
  <p:tag name="ARTICULATE_NAV_LEVEL" val="3"/>
  <p:tag name="ARTICULATE_PLAYLIST_ID" val="-1"/>
  <p:tag name="ARTICULATE_LOCK_SLIDE" val="0"/>
  <p:tag name="ARTICULATE_SLIDE_NAV" val="4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Carbapenemases in Enterobacteriaceae&lt;/font&gt;"/>
  <p:tag name="ARTICULATE_SLIDE_GUID" val="2d5c7fc8-4610-4a2e-8b11-fb85d66b8772"/>
  <p:tag name="ARTICULATE_SLIDE_PAUSE" val="0"/>
  <p:tag name="ARTICULATE_NAV_LEVEL" val="3"/>
  <p:tag name="ARTICULATE_PLAYLIST_ID" val="-1"/>
  <p:tag name="ARTICULATE_LOCK_SLIDE" val="0"/>
  <p:tag name="ARTICULATE_SLIDE_NAV" val="4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IM_SPRITE_COUNT" val=" 1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MHT for KPC&lt;/font&gt;"/>
  <p:tag name="ARTICULATE_SLIDE_GUID" val="67bae270-9627-4260-83ee-95e1c5846e04"/>
  <p:tag name="ARTICULATE_SLIDE_PAUSE" val="0"/>
  <p:tag name="ARTICULATE_NAV_LEVEL" val="3"/>
  <p:tag name="ARTICULATE_PLAYLIST_ID" val="-1"/>
  <p:tag name="ARTICULATE_LOCK_SLIDE" val="0"/>
  <p:tag name="ARTICULATE_SLIDE_NAV" val="4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e3739c3b-9812-41d2-9ff4-73d68243c3a4"/>
  <p:tag name="ARTICULATE_TITLE_TAG" val="&lt;font size=&quot;+5&quot;&gt;Report of Carbapenemase Production in Enterobacteriaceae&lt;/font&gt;"/>
  <p:tag name="ARTICULATE_SLIDE_PAUSE" val="0"/>
  <p:tag name="ARTICULATE_NAV_LEVEL" val="3"/>
  <p:tag name="ARTICULATE_PLAYLIST_ID" val="-1"/>
  <p:tag name="ARTICULATE_LOCK_SLIDE" val="0"/>
  <p:tag name="ARTICULATE_SLIDE_NAV" val="44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Protocol for Detection of CRE from Rectal Swabs&lt;/font&gt;"/>
  <p:tag name="ARTICULATE_SLIDE_GUID" val="b65c7ebb-b34c-4fe4-a985-da8e43bf2c2c"/>
  <p:tag name="ARTICULATE_SLIDE_PAUSE" val="0"/>
  <p:tag name="ARTICULATE_NAV_LEVEL" val="3"/>
  <p:tag name="ARTICULATE_PLAYLIST_ID" val="-1"/>
  <p:tag name="ARTICULATE_LOCK_SLIDE" val="0"/>
  <p:tag name="ARTICULATE_SLIDE_NAV" val="4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CRE Screening Agar&lt;/font&gt;"/>
  <p:tag name="ARTICULATE_SLIDE_GUID" val="08dda4ef-302c-422c-ae62-714f44859750"/>
  <p:tag name="ARTICULATE_SLIDE_PAUSE" val="0"/>
  <p:tag name="ARTICULATE_NAV_LEVEL" val="3"/>
  <p:tag name="ARTICULATE_PLAYLIST_ID" val="-1"/>
  <p:tag name="ARTICULATE_LOCK_SLIDE" val="0"/>
  <p:tag name="ARTICULATE_SLIDE_NAV" val="46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kkWJFWdq.files\slide0001_image001.jpg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zTScWaF9.files\slide0001_image001.jpg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2-4 XDRPA&lt;/font&gt;"/>
  <p:tag name="ARTICULATE_SLIDE_GUID" val="9a0dd72c-396d-418b-b5db-d884444ebe08"/>
  <p:tag name="ARTICULATE_SLIDE_PAUSE" val="0"/>
  <p:tag name="ARTICULATE_NAV_LEVEL" val="2"/>
  <p:tag name="ARTICULATE_PLAYLIST_ID" val="-1"/>
  <p:tag name="ARTICULATE_LOCK_SLIDE" val="0"/>
  <p:tag name="ARTICULATE_SLIDE_NAV" val="47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XDR Pseudomonas aeruginosa&lt;/font&gt;"/>
  <p:tag name="ARTICULATE_SLIDE_GUID" val="120aba11-d3c6-4628-a7b1-353dcf759fb6"/>
  <p:tag name="ARTICULATE_SLIDE_PAUSE" val="0"/>
  <p:tag name="ARTICULATE_NAV_LEVEL" val="3"/>
  <p:tag name="ARTICULATE_PLAYLIST_ID" val="-1"/>
  <p:tag name="ARTICULATE_LOCK_SLIDE" val="0"/>
  <p:tag name="ARTICULATE_SLIDE_NAV" val="48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Wt7q7pLL.files\slide0001_image001.jpg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3C19bj65.files\slide0001_image001.jpg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Pseudomonas aeruginosa&lt;/font&gt;"/>
  <p:tag name="ARTICULATE_SLIDE_GUID" val="c894e469-c9fb-4d35-b3ab-4299fc0c4e32"/>
  <p:tag name="ARTICULATE_SLIDE_PAUSE" val="0"/>
  <p:tag name="ARTICULATE_NAV_LEVEL" val="3"/>
  <p:tag name="ARTICULATE_PLAYLIST_ID" val="-1"/>
  <p:tag name="ARTICULATE_LOCK_SLIDE" val="0"/>
  <p:tag name="ARTICULATE_SLIDE_NAV" val="49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107023de-c3fa-40c7-b2df-c2a77fbc46bc"/>
  <p:tag name="ARTICULATE_SLIDE_PAUSE" val="0"/>
  <p:tag name="ARTICULATE_NAV_LEVEL" val="3"/>
  <p:tag name="ARTICULATE_HIDE_SLIDE" val="1"/>
  <p:tag name="ARTICULATE_PLAYLIST_ID" val="-1"/>
  <p:tag name="ARTICULATE_LOCK_SLIDE" val="0"/>
  <p:tag name="ARTICULATE_SLIDE_NAV" val="5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2-5 CRAB, XDRAB&lt;/font&gt;"/>
  <p:tag name="ARTICULATE_SLIDE_GUID" val="9d14557e-2b49-418f-9741-3061eef38493"/>
  <p:tag name="ARTICULATE_SLIDE_PAUSE" val="0"/>
  <p:tag name="ARTICULATE_NAV_LEVEL" val="2"/>
  <p:tag name="ARTICULATE_PLAYLIST_ID" val="-1"/>
  <p:tag name="ARTICULATE_LOCK_SLIDE" val="0"/>
  <p:tag name="ARTICULATE_SLIDE_NAV" val="5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Acinetobacter baumannii&lt;/font&gt;"/>
  <p:tag name="ARTICULATE_SLIDE_GUID" val="d8824faf-3549-4d70-9f92-96efcf8a64ee"/>
  <p:tag name="ARTICULATE_SLIDE_PAUSE" val="0"/>
  <p:tag name="ARTICULATE_NAV_LEVEL" val="3"/>
  <p:tag name="ARTICULATE_PLAYLIST_ID" val="-1"/>
  <p:tag name="ARTICULATE_LOCK_SLIDE" val="0"/>
  <p:tag name="ARTICULATE_SLIDE_NAV" val="5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Acinetobacter spp.&lt;/font&gt;"/>
  <p:tag name="ARTICULATE_SLIDE_GUID" val="e8b91ccf-1c5d-4634-99aa-cae9b4ee8b7f"/>
  <p:tag name="ARTICULATE_SLIDE_PAUSE" val="0"/>
  <p:tag name="ARTICULATE_NAV_LEVEL" val="3"/>
  <p:tag name="ARTICULATE_PLAYLIST_ID" val="-1"/>
  <p:tag name="ARTICULATE_LOCK_SLIDE" val="0"/>
  <p:tag name="ARTICULATE_SLIDE_NAV" val="5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PubMed from 1999-2010A. baumannii and Antibiotic Resistance&lt;/font&gt;"/>
  <p:tag name="ARTICULATE_SLIDE_GUID" val="68af9836-e802-41c4-968a-1448e492bb51"/>
  <p:tag name="ARTICULATE_SLIDE_PAUSE" val="0"/>
  <p:tag name="ARTICULATE_NAV_LEVEL" val="3"/>
  <p:tag name="ARTICULATE_PLAYLIST_ID" val="-1"/>
  <p:tag name="ARTICULATE_LOCK_SLIDE" val="0"/>
  <p:tag name="ARTICULATE_SLIDE_NAV" val="54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e3f8e79c-247d-45b6-a438-2e195f53003d"/>
  <p:tag name="ARTICULATE_TITLE_TAG" val="&lt;font size=&quot;+5&quot;&gt;Increasing Carbapenem Resistance in Acinetobacter baumannii in Taiwan&lt;/font&gt;"/>
  <p:tag name="ARTICULATE_SLIDE_PAUSE" val="0"/>
  <p:tag name="ARTICULATE_NAV_LEVEL" val="3"/>
  <p:tag name="ARTICULATE_PLAYLIST_ID" val="-1"/>
  <p:tag name="ARTICULATE_LOCK_SLIDE" val="0"/>
  <p:tag name="ARTICULATE_SLIDE_NAV" val="55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IMAGE_RECOLOR" val="0"/>
  <p:tag name="ARTICULATE_PUBLISH_MODE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3.總結&lt;/font&gt;"/>
  <p:tag name="ARTICULATE_SLIDE_GUID" val="34eebc14-9371-4bf0-8b0e-699e0d18168a"/>
  <p:tag name="ARTICULATE_SLIDE_PAUSE" val="0"/>
  <p:tag name="ARTICULATE_NAV_LEVEL" val="1"/>
  <p:tag name="ARTICULATE_PLAYLIST_ID" val="-1"/>
  <p:tag name="ARTICULATE_LOCK_SLIDE" val="0"/>
  <p:tag name="ARTICULATE_SLIDE_NAV" val="56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Four Core Actions to Prevent  Antibiotic Resistance&lt;/font&gt;"/>
  <p:tag name="ARTICULATE_SLIDE_GUID" val="dd271465-108b-42f1-b684-445185dabd28"/>
  <p:tag name="ARTICULATE_SLIDE_PAUSE" val="0"/>
  <p:tag name="ARTICULATE_NAV_LEVEL" val="2"/>
  <p:tag name="ARTICULATE_PLAYLIST_ID" val="-1"/>
  <p:tag name="ARTICULATE_LOCK_SLIDE" val="0"/>
  <p:tag name="ARTICULATE_SLIDE_NAV" val="57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tkb_user\LOCALS~1\Temp\articulate\presenter\imgtemp\SAb19XGu.files\slide0001_image001.png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&lt;font size=&quot;+5&quot;&gt;No Action Today, No Cure Tomorrow&lt;/font&gt;"/>
  <p:tag name="ARTICULATE_SLIDE_GUID" val="9e4d596d-560f-4833-a78f-e2a05144cccf"/>
  <p:tag name="ARTICULATE_SLIDE_PAUSE" val="0"/>
  <p:tag name="ARTICULATE_NAV_LEVEL" val="2"/>
  <p:tag name="ARTICULATE_PLAYLIST_ID" val="-1"/>
  <p:tag name="ARTICULATE_LOCK_SLIDE" val="0"/>
  <p:tag name="ARTICULATE_SLIDE_NAV" val="58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IM_SPRITE_COUNT" val=" 20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2ba763b1-d804-4da2-aa85-13a4e71821aa"/>
  <p:tag name="ARTICULATE_SLIDE_PAUSE" val="0"/>
  <p:tag name="ARTICULATE_NAV_LEVEL" val="2"/>
  <p:tag name="ARTICULATE_HIDE_SLIDE" val="1"/>
  <p:tag name="ARTICULATE_PLAYLIST_ID" val="-1"/>
  <p:tag name="ARTICULATE_LOCK_SLIDE" val="0"/>
  <p:tag name="ARTICULATE_SLIDE_NAV" val="59"/>
</p:tagLst>
</file>

<file path=ppt/theme/theme1.xml><?xml version="1.0" encoding="utf-8"?>
<a:theme xmlns:a="http://schemas.openxmlformats.org/drawingml/2006/main" name="7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9382</TotalTime>
  <Words>3141</Words>
  <Application>Microsoft Office PowerPoint</Application>
  <PresentationFormat>如螢幕大小 (4:3)</PresentationFormat>
  <Paragraphs>782</Paragraphs>
  <Slides>59</Slides>
  <Notes>59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59</vt:i4>
      </vt:variant>
    </vt:vector>
  </HeadingPairs>
  <TitlesOfParts>
    <vt:vector size="62" baseType="lpstr">
      <vt:lpstr>7_Office 佈景主題</vt:lpstr>
      <vt:lpstr>Microsoft Office Excel 97-2003 工作表</vt:lpstr>
      <vt:lpstr>圖表</vt:lpstr>
      <vt:lpstr>細菌藥物敏感性試驗規範－ 聚焦在主要抗藥性菌種</vt:lpstr>
      <vt:lpstr>課程大綱</vt:lpstr>
      <vt:lpstr>1.抗藥性菌株現況</vt:lpstr>
      <vt:lpstr>投影片 4</vt:lpstr>
      <vt:lpstr>抗藥性細菌的威脅–美國的報告</vt:lpstr>
      <vt:lpstr>疾病管制署對於抗藥性細菌的策略</vt:lpstr>
      <vt:lpstr>Global Resistance Burden  Gram-Positive Bacteria</vt:lpstr>
      <vt:lpstr>Global Resistance Burden  Gram-Negative Bacteria</vt:lpstr>
      <vt:lpstr>Antimicrobial Drug Resistance in Taiwan(1/2)</vt:lpstr>
      <vt:lpstr>Antimicrobial Drug Resistance in Taiwan(2/2)</vt:lpstr>
      <vt:lpstr>2.抗藥菌株檢測規範</vt:lpstr>
      <vt:lpstr>2-1 MRSA, VISA, VRSA</vt:lpstr>
      <vt:lpstr>MRSA, VISA, VRSA</vt:lpstr>
      <vt:lpstr>Mechanism of MRSA</vt:lpstr>
      <vt:lpstr>Laboratory Detection for MRSA</vt:lpstr>
      <vt:lpstr>Detection of MRSA in CLSI</vt:lpstr>
      <vt:lpstr>MRSA in NTUH – 1986-2009</vt:lpstr>
      <vt:lpstr>Epidemiology of VRSA and VISA</vt:lpstr>
      <vt:lpstr>Mechanism of Resistance:VRSA</vt:lpstr>
      <vt:lpstr>Breakpoints of S. aureus</vt:lpstr>
      <vt:lpstr>Agar Dilution Method for Vancomycin of S. aureus</vt:lpstr>
      <vt:lpstr>2-2 VRE</vt:lpstr>
      <vt:lpstr>VRE</vt:lpstr>
      <vt:lpstr>Typical Patterns of Enterococci</vt:lpstr>
      <vt:lpstr>Mechanism of VRE</vt:lpstr>
      <vt:lpstr>CLSI Breakpoints  Enterococcus spp. - Vancomycin</vt:lpstr>
      <vt:lpstr>Enterococcus spp.</vt:lpstr>
      <vt:lpstr>VRE Screening</vt:lpstr>
      <vt:lpstr>VRE in VGHTC</vt:lpstr>
      <vt:lpstr>VRE Increasing in E. faecium</vt:lpstr>
      <vt:lpstr>2-3 ESBL, CRE</vt:lpstr>
      <vt:lpstr>ESBL, CRE</vt:lpstr>
      <vt:lpstr>Extended-Spectrum  β-Lactamases(ESBLs)</vt:lpstr>
      <vt:lpstr>Enterobacteriaceae</vt:lpstr>
      <vt:lpstr>CLSI for Cephalosporins</vt:lpstr>
      <vt:lpstr>ESBL Detection</vt:lpstr>
      <vt:lpstr>ESBL Confirmatory Test</vt:lpstr>
      <vt:lpstr>Rates of ESBL- K. pneumoniae Strains in Asian Countries</vt:lpstr>
      <vt:lpstr>Cefepime Breakpoint Change for Enterobacteriaceae</vt:lpstr>
      <vt:lpstr>Enterobacteriaceae</vt:lpstr>
      <vt:lpstr>Carbapenem Resistance in Enterobacteriaceae (CRE)</vt:lpstr>
      <vt:lpstr>Carbapenemases in Enterobacteriaceae</vt:lpstr>
      <vt:lpstr>MHT for KPC</vt:lpstr>
      <vt:lpstr>Report of Carbapenemase Production in Enterobacteriaceae</vt:lpstr>
      <vt:lpstr> Protocol for Detection of CRE  from Rectal Swabs </vt:lpstr>
      <vt:lpstr>CRE Screening Agar</vt:lpstr>
      <vt:lpstr>2-4 XDRPA</vt:lpstr>
      <vt:lpstr>XDR Pseudomonas aeruginosa</vt:lpstr>
      <vt:lpstr>Pseudomonas aeruginosa (1/2)</vt:lpstr>
      <vt:lpstr>Pseudomonas aeruginosa (2/2)</vt:lpstr>
      <vt:lpstr>2-5 CRAB, XDRAB</vt:lpstr>
      <vt:lpstr>Acinetobacter baumannii</vt:lpstr>
      <vt:lpstr>Acinetobacter spp.</vt:lpstr>
      <vt:lpstr>PubMed from 1999-2010 A. baumannii and Antibiotic Resistance</vt:lpstr>
      <vt:lpstr>Increasing Carbapenem Resistance  in Acinetobacter baumannii in Taiwan</vt:lpstr>
      <vt:lpstr>3.總結</vt:lpstr>
      <vt:lpstr>Four Core Actions to Prevent  Antibiotic Resistance </vt:lpstr>
      <vt:lpstr>No Action Today,  No Cure Tomorrow</vt:lpstr>
      <vt:lpstr>課程結束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perform AST</dc:title>
  <dc:creator>林進福</dc:creator>
  <cp:lastModifiedBy>tkb_user</cp:lastModifiedBy>
  <cp:revision>567</cp:revision>
  <dcterms:created xsi:type="dcterms:W3CDTF">2001-11-02T13:46:48Z</dcterms:created>
  <dcterms:modified xsi:type="dcterms:W3CDTF">2014-07-10T03:38:03Z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PO2014002_林進福_敏感性試驗_美化_V0-2-0</vt:lpwstr>
  </property>
  <property fmtid="{D5CDD505-2E9C-101B-9397-08002B2CF9AE}" pid="4" name="ArticulateGUID">
    <vt:lpwstr>4F00A4EC-EB44-4044-0000-4800756D0000</vt:lpwstr>
  </property>
  <property fmtid="{D5CDD505-2E9C-101B-9397-08002B2CF9AE}" pid="5" name="ArticulateProjectFull">
    <vt:lpwstr>C:\articulate\09.ppta</vt:lpwstr>
  </property>
</Properties>
</file>