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notesSlides/notesSlide27.xml" ContentType="application/vnd.openxmlformats-officedocument.presentationml.notesSlide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tags/tag85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tags/tag52.xml" ContentType="application/vnd.openxmlformats-officedocument.presentationml.tags+xml"/>
  <Override PartName="/ppt/notesSlides/notesSlide30.xml" ContentType="application/vnd.openxmlformats-officedocument.presentationml.notesSlide+xml"/>
  <Override PartName="/ppt/tags/tag109.xml" ContentType="application/vnd.openxmlformats-officedocument.presentationml.tags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tags/tag41.xml" ContentType="application/vnd.openxmlformats-officedocument.presentationml.tags+xml"/>
  <Override PartName="/ppt/diagrams/colors4.xml" ContentType="application/vnd.openxmlformats-officedocument.drawingml.diagramColor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tags/tag112.xml" ContentType="application/vnd.openxmlformats-officedocument.presentationml.tags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quickStyle3.xml" ContentType="application/vnd.openxmlformats-officedocument.drawingml.diagramStyle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notesSlides/notesSlide57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Default Extension="emf" ContentType="image/x-emf"/>
  <Override PartName="/ppt/tags/tag68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Override PartName="/ppt/tags/tag5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notesSlides/notesSlide60.xml" ContentType="application/vnd.openxmlformats-officedocument.presentationml.notesSlide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tags/tag98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Default Extension="wmf" ContentType="image/x-wmf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notesSlides/notesSlide36.xml" ContentType="application/vnd.openxmlformats-officedocument.presentationml.notesSlide+xml"/>
  <Override PartName="/ppt/tags/tag87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notesSlides/notesSlide25.xml" ContentType="application/vnd.openxmlformats-officedocument.presentationml.notesSlide+xml"/>
  <Override PartName="/ppt/tags/tag76.xml" ContentType="application/vnd.openxmlformats-officedocument.presentationml.tags+xml"/>
  <Override PartName="/ppt/notesSlides/notesSlide43.xml" ContentType="application/vnd.openxmlformats-officedocument.presentationml.notesSlide+xml"/>
  <Override PartName="/ppt/tags/tag94.xml" ContentType="application/vnd.openxmlformats-officedocument.presentationml.tags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notesSlides/notesSlide32.xml" ContentType="application/vnd.openxmlformats-officedocument.presentationml.notesSlide+xml"/>
  <Override PartName="/ppt/tags/tag83.xml" ContentType="application/vnd.openxmlformats-officedocument.presentationml.tags+xml"/>
  <Override PartName="/ppt/notesSlides/notesSlide61.xml" ContentType="application/vnd.openxmlformats-officedocument.presentationml.notesSlide+xml"/>
  <Override PartName="/ppt/tags/tag14.xml" ContentType="application/vnd.openxmlformats-officedocument.presentationml.tag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21.xml" ContentType="application/vnd.openxmlformats-officedocument.presentationml.notesSlide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diagrams/drawing5.xml" ContentType="application/vnd.ms-office.drawingml.diagramDrawing+xml"/>
  <Override PartName="/ppt/tags/tag114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tags/tag103.xml" ContentType="application/vnd.openxmlformats-officedocument.presentationml.tags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diagrams/quickStyle1.xml" ContentType="application/vnd.openxmlformats-officedocument.drawingml.diagramStyle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notesSlides/notesSlide37.xml" ContentType="application/vnd.openxmlformats-officedocument.presentationml.notesSlide+xml"/>
  <Override PartName="/ppt/tags/tag88.xml" ContentType="application/vnd.openxmlformats-officedocument.presentationml.tags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notesSlides/notesSlide26.xml" ContentType="application/vnd.openxmlformats-officedocument.presentationml.notesSlide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notesSlides/notesSlide44.xml" ContentType="application/vnd.openxmlformats-officedocument.presentationml.notesSlide+xml"/>
  <Override PartName="/ppt/tags/tag95.xml" ContentType="application/vnd.openxmlformats-officedocument.presentationml.tags+xml"/>
  <Override PartName="/ppt/notesSlides/notesSlide62.xml" ContentType="application/vnd.openxmlformats-officedocument.presentationml.notes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55.xml" ContentType="application/vnd.openxmlformats-officedocument.presentationml.tags+xml"/>
  <Override PartName="/ppt/notesSlides/notesSlide33.xml" ContentType="application/vnd.openxmlformats-officedocument.presentationml.notesSlide+xml"/>
  <Override PartName="/ppt/tags/tag73.xml" ContentType="application/vnd.openxmlformats-officedocument.presentationml.tags+xml"/>
  <Override PartName="/ppt/notesSlides/notesSlide51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notesSlides/notesSlide40.xml" ContentType="application/vnd.openxmlformats-officedocument.presentationml.notesSlide+xml"/>
  <Override PartName="/ppt/tags/tag91.xml" ContentType="application/vnd.openxmlformats-officedocument.presentationml.tags+xml"/>
  <Override PartName="/ppt/diagrams/data5.xml" ContentType="application/vnd.openxmlformats-officedocument.drawingml.diagramData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tags/tag11.xml" ContentType="application/vnd.openxmlformats-officedocument.presentationml.tags+xml"/>
  <Override PartName="/ppt/diagrams/colors3.xml" ContentType="application/vnd.openxmlformats-officedocument.drawingml.diagramColors+xml"/>
  <Override PartName="/ppt/tags/tag115.xml" ContentType="application/vnd.openxmlformats-officedocument.presentationml.tag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diagrams/quickStyle2.xml" ContentType="application/vnd.openxmlformats-officedocument.drawingml.diagramStyle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notesSlides/notesSlide45.xml" ContentType="application/vnd.openxmlformats-officedocument.presentationml.notesSlide+xml"/>
  <Override PartName="/ppt/tags/tag100.xml" ContentType="application/vnd.openxmlformats-officedocument.presentationml.tags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tags/tag92.xml" ContentType="application/vnd.openxmlformats-officedocument.presentationml.tags+xml"/>
  <Override PartName="/ppt/diagrams/layout5.xml" ContentType="application/vnd.openxmlformats-officedocument.drawingml.diagramLayout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5.xml" ContentType="application/vnd.openxmlformats-officedocument.presentationml.tags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75.xml" ContentType="application/vnd.openxmlformats-officedocument.presentationml.tags+xml"/>
  <Override PartName="/ppt/notesSlides/notesSlide53.xml" ContentType="application/vnd.openxmlformats-officedocument.presentationml.notes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64.xml" ContentType="application/vnd.openxmlformats-officedocument.presentationml.tags+xml"/>
  <Override PartName="/ppt/notesSlides/notesSlide42.xml" ContentType="application/vnd.openxmlformats-officedocument.presentationml.notesSlide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tags/tag53.xml" ContentType="application/vnd.openxmlformats-officedocument.presentationml.tags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diagrams/colors5.xml" ContentType="application/vnd.openxmlformats-officedocument.drawingml.diagramColors+xml"/>
  <Override PartName="/ppt/handoutMasters/handoutMaster1.xml" ContentType="application/vnd.openxmlformats-officedocument.presentationml.handoutMaster+xml"/>
  <Override PartName="/ppt/tags/tag20.xml" ContentType="application/vnd.openxmlformats-officedocument.presentationml.tag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diagrams/quickStyle4.xml" ContentType="application/vnd.openxmlformats-officedocument.drawingml.diagramStyle+xml"/>
  <Override PartName="/ppt/tags/tag113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notesSlides/notesSlide47.xml" ContentType="application/vnd.openxmlformats-officedocument.presentationml.notesSlide+xml"/>
  <Override PartName="/ppt/tags/tag102.xml" ContentType="application/vnd.openxmlformats-officedocument.presentationml.tags+xml"/>
  <Override PartName="/ppt/notesSlides/notesSlide5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0488" r:id="rId1"/>
  </p:sldMasterIdLst>
  <p:notesMasterIdLst>
    <p:notesMasterId r:id="rId64"/>
  </p:notesMasterIdLst>
  <p:handoutMasterIdLst>
    <p:handoutMasterId r:id="rId65"/>
  </p:handoutMasterIdLst>
  <p:sldIdLst>
    <p:sldId id="1837" r:id="rId2"/>
    <p:sldId id="1838" r:id="rId3"/>
    <p:sldId id="1880" r:id="rId4"/>
    <p:sldId id="1753" r:id="rId5"/>
    <p:sldId id="1805" r:id="rId6"/>
    <p:sldId id="1830" r:id="rId7"/>
    <p:sldId id="1831" r:id="rId8"/>
    <p:sldId id="1808" r:id="rId9"/>
    <p:sldId id="1811" r:id="rId10"/>
    <p:sldId id="1597" r:id="rId11"/>
    <p:sldId id="1718" r:id="rId12"/>
    <p:sldId id="1817" r:id="rId13"/>
    <p:sldId id="1852" r:id="rId14"/>
    <p:sldId id="1839" r:id="rId15"/>
    <p:sldId id="1851" r:id="rId16"/>
    <p:sldId id="1870" r:id="rId17"/>
    <p:sldId id="1871" r:id="rId18"/>
    <p:sldId id="1877" r:id="rId19"/>
    <p:sldId id="1881" r:id="rId20"/>
    <p:sldId id="1872" r:id="rId21"/>
    <p:sldId id="1873" r:id="rId22"/>
    <p:sldId id="1874" r:id="rId23"/>
    <p:sldId id="1875" r:id="rId24"/>
    <p:sldId id="1879" r:id="rId25"/>
    <p:sldId id="1882" r:id="rId26"/>
    <p:sldId id="1793" r:id="rId27"/>
    <p:sldId id="1794" r:id="rId28"/>
    <p:sldId id="1796" r:id="rId29"/>
    <p:sldId id="1845" r:id="rId30"/>
    <p:sldId id="1856" r:id="rId31"/>
    <p:sldId id="1883" r:id="rId32"/>
    <p:sldId id="1846" r:id="rId33"/>
    <p:sldId id="1815" r:id="rId34"/>
    <p:sldId id="1816" r:id="rId35"/>
    <p:sldId id="1835" r:id="rId36"/>
    <p:sldId id="1836" r:id="rId37"/>
    <p:sldId id="1828" r:id="rId38"/>
    <p:sldId id="1829" r:id="rId39"/>
    <p:sldId id="1822" r:id="rId40"/>
    <p:sldId id="1857" r:id="rId41"/>
    <p:sldId id="1884" r:id="rId42"/>
    <p:sldId id="1841" r:id="rId43"/>
    <p:sldId id="1842" r:id="rId44"/>
    <p:sldId id="1825" r:id="rId45"/>
    <p:sldId id="1824" r:id="rId46"/>
    <p:sldId id="1823" r:id="rId47"/>
    <p:sldId id="1885" r:id="rId48"/>
    <p:sldId id="1853" r:id="rId49"/>
    <p:sldId id="1855" r:id="rId50"/>
    <p:sldId id="1886" r:id="rId51"/>
    <p:sldId id="1863" r:id="rId52"/>
    <p:sldId id="1858" r:id="rId53"/>
    <p:sldId id="1866" r:id="rId54"/>
    <p:sldId id="1867" r:id="rId55"/>
    <p:sldId id="1868" r:id="rId56"/>
    <p:sldId id="1869" r:id="rId57"/>
    <p:sldId id="1864" r:id="rId58"/>
    <p:sldId id="1865" r:id="rId59"/>
    <p:sldId id="1860" r:id="rId60"/>
    <p:sldId id="1861" r:id="rId61"/>
    <p:sldId id="1862" r:id="rId62"/>
    <p:sldId id="1887" r:id="rId63"/>
  </p:sldIdLst>
  <p:sldSz cx="9144000" cy="6858000" type="screen4x3"/>
  <p:notesSz cx="6858000" cy="9296400"/>
  <p:custDataLst>
    <p:tags r:id="rId66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 Black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0099FF"/>
    <a:srgbClr val="0000FF"/>
    <a:srgbClr val="003399"/>
    <a:srgbClr val="E7FFFF"/>
    <a:srgbClr val="FFFFCC"/>
    <a:srgbClr val="FDEEA1"/>
    <a:srgbClr val="FBDF53"/>
    <a:srgbClr val="FFFF00"/>
  </p:clrMru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4" autoAdjust="0"/>
    <p:restoredTop sz="94737" autoAdjust="0"/>
  </p:normalViewPr>
  <p:slideViewPr>
    <p:cSldViewPr snapToGrid="0">
      <p:cViewPr>
        <p:scale>
          <a:sx n="70" d="100"/>
          <a:sy n="70" d="100"/>
        </p:scale>
        <p:origin x="-972" y="-84"/>
      </p:cViewPr>
      <p:guideLst>
        <p:guide orient="horz" pos="2056"/>
        <p:guide orient="horz" pos="324"/>
        <p:guide orient="horz" pos="4292"/>
        <p:guide pos="79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71" d="100"/>
        <a:sy n="71" d="100"/>
      </p:scale>
      <p:origin x="0" y="1440"/>
    </p:cViewPr>
  </p:sorterViewPr>
  <p:notesViewPr>
    <p:cSldViewPr snapToGrid="0">
      <p:cViewPr varScale="1">
        <p:scale>
          <a:sx n="80" d="100"/>
          <a:sy n="80" d="100"/>
        </p:scale>
        <p:origin x="-1446" y="-90"/>
      </p:cViewPr>
      <p:guideLst>
        <p:guide orient="horz" pos="2787"/>
        <p:guide pos="2160"/>
        <p:guide pos="440"/>
        <p:guide pos="3903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E1920B-5FA3-4670-97BC-229DB44CBAC0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C0A00D4-9B7D-4A11-AC64-55E3C3AEC504}">
      <dgm:prSet phldrT="[文字]"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1. </a:t>
          </a:r>
          <a:r>
            <a:rPr lang="en-US" altLang="zh-TW" sz="2800" dirty="0" smtClean="0">
              <a:solidFill>
                <a:schemeClr val="tx1"/>
              </a:solidFill>
            </a:rPr>
            <a:t>Worldwide epidemiology of 19A</a:t>
          </a:r>
          <a:endParaRPr lang="zh-TW" altLang="en-US" sz="2800" dirty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1A44E53B-AECE-4254-AD2B-5AF26F652514}" type="parTrans" cxnId="{C339A8CF-3AB8-4C11-B21B-CA0043097EC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48253B1E-0247-4CFF-B58D-3C063FE7F066}" type="sibTrans" cxnId="{C339A8CF-3AB8-4C11-B21B-CA0043097EC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E0667423-85F6-4124-97C0-F61E5028CFAA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2. </a:t>
          </a:r>
          <a:r>
            <a:rPr lang="en-US" altLang="zh-TW" sz="2800" dirty="0" smtClean="0">
              <a:solidFill>
                <a:schemeClr val="tx1"/>
              </a:solidFill>
            </a:rPr>
            <a:t>Current epidemiology in Taiwan</a:t>
          </a:r>
          <a:endParaRPr lang="en-US" altLang="zh-TW" sz="28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9E8CF35D-DE97-4CAA-8E6E-F3B80E9758B0}" type="parTrans" cxnId="{6FB27CFF-8D63-47DF-A98F-B73BF628B903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10A9C9EC-DAF0-43EB-BA14-82E95CBC0375}" type="sibTrans" cxnId="{6FB27CFF-8D63-47DF-A98F-B73BF628B903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1B6CB0DF-2197-4A93-8F51-C7FBD677E1E7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3. </a:t>
          </a:r>
          <a:r>
            <a:rPr lang="en-US" altLang="zh-TW" sz="2800" dirty="0" smtClean="0">
              <a:solidFill>
                <a:schemeClr val="tx1"/>
              </a:solidFill>
            </a:rPr>
            <a:t>AOM</a:t>
          </a:r>
          <a:endParaRPr lang="en-US" altLang="zh-TW" sz="28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EC0E2CFC-3525-435B-B010-AB450003C0D5}" type="parTrans" cxnId="{67C090FD-9AC7-434E-AF44-AEE0EA66C84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5C78D2A0-A09D-4657-96C7-3C1423DFF1C3}" type="sibTrans" cxnId="{67C090FD-9AC7-434E-AF44-AEE0EA66C841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CEFFECCE-B11D-402F-9566-686FB0EEDCD6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4. </a:t>
          </a:r>
          <a:r>
            <a:rPr lang="en-US" altLang="zh-TW" sz="2800" dirty="0" smtClean="0">
              <a:solidFill>
                <a:schemeClr val="tx1"/>
              </a:solidFill>
            </a:rPr>
            <a:t>Why 19A has been emerging?</a:t>
          </a:r>
          <a:endParaRPr lang="en-US" altLang="zh-TW" sz="28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6DFC1F71-B7D2-4731-A37E-C4977B9E650F}" type="parTrans" cxnId="{5184DD4C-7745-4E9C-B702-0719AB0D97BB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6791B004-F195-48BB-9490-050913133916}" type="sibTrans" cxnId="{5184DD4C-7745-4E9C-B702-0719AB0D97BB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B2F9A404-8C04-4B56-BBC5-BC0F06F11265}">
      <dgm:prSet custT="1"/>
      <dgm:spPr/>
      <dgm:t>
        <a:bodyPr/>
        <a:lstStyle/>
        <a:p>
          <a:r>
            <a:rPr lang="en-US" altLang="zh-TW" sz="28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5. </a:t>
          </a:r>
          <a:r>
            <a:rPr lang="en-US" altLang="zh-TW" sz="2800" dirty="0" smtClean="0">
              <a:solidFill>
                <a:schemeClr val="tx1"/>
              </a:solidFill>
            </a:rPr>
            <a:t>2</a:t>
          </a:r>
          <a:r>
            <a:rPr lang="en-US" altLang="zh-TW" sz="2800" baseline="30000" dirty="0" smtClean="0">
              <a:solidFill>
                <a:schemeClr val="tx1"/>
              </a:solidFill>
            </a:rPr>
            <a:t>nd</a:t>
          </a:r>
          <a:r>
            <a:rPr lang="en-US" altLang="zh-TW" sz="2800" dirty="0" smtClean="0">
              <a:solidFill>
                <a:schemeClr val="tx1"/>
              </a:solidFill>
            </a:rPr>
            <a:t> Generation PCV for 19A</a:t>
          </a:r>
          <a:endParaRPr lang="en-US" altLang="zh-TW" sz="28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28538068-C723-40A3-A3DD-B053F7D01739}" type="parTrans" cxnId="{5F44444E-F5C3-4457-B2A1-61BC02A6069B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0AC636B1-908A-4858-B739-5DA74D0DC26F}" type="sibTrans" cxnId="{5F44444E-F5C3-4457-B2A1-61BC02A6069B}">
      <dgm:prSet/>
      <dgm:spPr/>
      <dgm:t>
        <a:bodyPr/>
        <a:lstStyle/>
        <a:p>
          <a:endParaRPr lang="zh-TW" altLang="en-US" sz="280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gm:t>
    </dgm:pt>
    <dgm:pt modelId="{673E9AF5-E52D-4C5F-9655-2029B77F3749}" type="pres">
      <dgm:prSet presAssocID="{67E1920B-5FA3-4670-97BC-229DB44CBA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32B4E10-1385-4EDA-A7D8-CCCBF1C04471}" type="pres">
      <dgm:prSet presAssocID="{AC0A00D4-9B7D-4A11-AC64-55E3C3AEC50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180B98-1565-4EFB-8A2D-8194F526ACB3}" type="pres">
      <dgm:prSet presAssocID="{48253B1E-0247-4CFF-B58D-3C063FE7F066}" presName="spacer" presStyleCnt="0"/>
      <dgm:spPr/>
    </dgm:pt>
    <dgm:pt modelId="{2FF9F20F-3997-47D1-960C-F7AC2B35A625}" type="pres">
      <dgm:prSet presAssocID="{E0667423-85F6-4124-97C0-F61E5028CFA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7B13FC-4D71-4757-96FB-07F0450C20EE}" type="pres">
      <dgm:prSet presAssocID="{10A9C9EC-DAF0-43EB-BA14-82E95CBC0375}" presName="spacer" presStyleCnt="0"/>
      <dgm:spPr/>
    </dgm:pt>
    <dgm:pt modelId="{A14143AF-B5E5-4360-A94C-0B5CE6F3A538}" type="pres">
      <dgm:prSet presAssocID="{1B6CB0DF-2197-4A93-8F51-C7FBD677E1E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9D920A-4594-46C6-9CBD-591301BED243}" type="pres">
      <dgm:prSet presAssocID="{5C78D2A0-A09D-4657-96C7-3C1423DFF1C3}" presName="spacer" presStyleCnt="0"/>
      <dgm:spPr/>
    </dgm:pt>
    <dgm:pt modelId="{88FA1B29-7F04-44F1-AFF8-951468027ED0}" type="pres">
      <dgm:prSet presAssocID="{CEFFECCE-B11D-402F-9566-686FB0EEDCD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29F3AB-CA08-46C4-A609-3F4BD979768F}" type="pres">
      <dgm:prSet presAssocID="{6791B004-F195-48BB-9490-050913133916}" presName="spacer" presStyleCnt="0"/>
      <dgm:spPr/>
    </dgm:pt>
    <dgm:pt modelId="{AEA54D39-7E3A-4EEE-9B13-9F6B939D74F8}" type="pres">
      <dgm:prSet presAssocID="{B2F9A404-8C04-4B56-BBC5-BC0F06F1126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E446818-B2FA-4D9A-8958-5FD0EDE74BA7}" type="presOf" srcId="{CEFFECCE-B11D-402F-9566-686FB0EEDCD6}" destId="{88FA1B29-7F04-44F1-AFF8-951468027ED0}" srcOrd="0" destOrd="0" presId="urn:microsoft.com/office/officeart/2005/8/layout/vList2"/>
    <dgm:cxn modelId="{908A92E5-145B-4098-81F3-D545FEACCFD9}" type="presOf" srcId="{AC0A00D4-9B7D-4A11-AC64-55E3C3AEC504}" destId="{332B4E10-1385-4EDA-A7D8-CCCBF1C04471}" srcOrd="0" destOrd="0" presId="urn:microsoft.com/office/officeart/2005/8/layout/vList2"/>
    <dgm:cxn modelId="{C339A8CF-3AB8-4C11-B21B-CA0043097EC1}" srcId="{67E1920B-5FA3-4670-97BC-229DB44CBAC0}" destId="{AC0A00D4-9B7D-4A11-AC64-55E3C3AEC504}" srcOrd="0" destOrd="0" parTransId="{1A44E53B-AECE-4254-AD2B-5AF26F652514}" sibTransId="{48253B1E-0247-4CFF-B58D-3C063FE7F066}"/>
    <dgm:cxn modelId="{6FB27CFF-8D63-47DF-A98F-B73BF628B903}" srcId="{67E1920B-5FA3-4670-97BC-229DB44CBAC0}" destId="{E0667423-85F6-4124-97C0-F61E5028CFAA}" srcOrd="1" destOrd="0" parTransId="{9E8CF35D-DE97-4CAA-8E6E-F3B80E9758B0}" sibTransId="{10A9C9EC-DAF0-43EB-BA14-82E95CBC0375}"/>
    <dgm:cxn modelId="{1E305ECF-08D4-4111-8100-CC55E1774F73}" type="presOf" srcId="{E0667423-85F6-4124-97C0-F61E5028CFAA}" destId="{2FF9F20F-3997-47D1-960C-F7AC2B35A625}" srcOrd="0" destOrd="0" presId="urn:microsoft.com/office/officeart/2005/8/layout/vList2"/>
    <dgm:cxn modelId="{D0744106-6ED0-488E-8945-74E45F8BE6AD}" type="presOf" srcId="{B2F9A404-8C04-4B56-BBC5-BC0F06F11265}" destId="{AEA54D39-7E3A-4EEE-9B13-9F6B939D74F8}" srcOrd="0" destOrd="0" presId="urn:microsoft.com/office/officeart/2005/8/layout/vList2"/>
    <dgm:cxn modelId="{5F44444E-F5C3-4457-B2A1-61BC02A6069B}" srcId="{67E1920B-5FA3-4670-97BC-229DB44CBAC0}" destId="{B2F9A404-8C04-4B56-BBC5-BC0F06F11265}" srcOrd="4" destOrd="0" parTransId="{28538068-C723-40A3-A3DD-B053F7D01739}" sibTransId="{0AC636B1-908A-4858-B739-5DA74D0DC26F}"/>
    <dgm:cxn modelId="{1765C211-5FEA-46F2-9430-855CFFC0829B}" type="presOf" srcId="{67E1920B-5FA3-4670-97BC-229DB44CBAC0}" destId="{673E9AF5-E52D-4C5F-9655-2029B77F3749}" srcOrd="0" destOrd="0" presId="urn:microsoft.com/office/officeart/2005/8/layout/vList2"/>
    <dgm:cxn modelId="{80253DCE-4D1B-425E-8C52-7A45207C1382}" type="presOf" srcId="{1B6CB0DF-2197-4A93-8F51-C7FBD677E1E7}" destId="{A14143AF-B5E5-4360-A94C-0B5CE6F3A538}" srcOrd="0" destOrd="0" presId="urn:microsoft.com/office/officeart/2005/8/layout/vList2"/>
    <dgm:cxn modelId="{67C090FD-9AC7-434E-AF44-AEE0EA66C841}" srcId="{67E1920B-5FA3-4670-97BC-229DB44CBAC0}" destId="{1B6CB0DF-2197-4A93-8F51-C7FBD677E1E7}" srcOrd="2" destOrd="0" parTransId="{EC0E2CFC-3525-435B-B010-AB450003C0D5}" sibTransId="{5C78D2A0-A09D-4657-96C7-3C1423DFF1C3}"/>
    <dgm:cxn modelId="{5184DD4C-7745-4E9C-B702-0719AB0D97BB}" srcId="{67E1920B-5FA3-4670-97BC-229DB44CBAC0}" destId="{CEFFECCE-B11D-402F-9566-686FB0EEDCD6}" srcOrd="3" destOrd="0" parTransId="{6DFC1F71-B7D2-4731-A37E-C4977B9E650F}" sibTransId="{6791B004-F195-48BB-9490-050913133916}"/>
    <dgm:cxn modelId="{D50C2AAD-44BE-4F45-8AF9-9E4FF4A7E218}" type="presParOf" srcId="{673E9AF5-E52D-4C5F-9655-2029B77F3749}" destId="{332B4E10-1385-4EDA-A7D8-CCCBF1C04471}" srcOrd="0" destOrd="0" presId="urn:microsoft.com/office/officeart/2005/8/layout/vList2"/>
    <dgm:cxn modelId="{20A6C2D7-C02A-42E5-9A33-8018C9E8D267}" type="presParOf" srcId="{673E9AF5-E52D-4C5F-9655-2029B77F3749}" destId="{C7180B98-1565-4EFB-8A2D-8194F526ACB3}" srcOrd="1" destOrd="0" presId="urn:microsoft.com/office/officeart/2005/8/layout/vList2"/>
    <dgm:cxn modelId="{EBA54832-D50D-4320-85C8-38184F13BFA4}" type="presParOf" srcId="{673E9AF5-E52D-4C5F-9655-2029B77F3749}" destId="{2FF9F20F-3997-47D1-960C-F7AC2B35A625}" srcOrd="2" destOrd="0" presId="urn:microsoft.com/office/officeart/2005/8/layout/vList2"/>
    <dgm:cxn modelId="{03BCC7F7-48B8-452A-9ECD-535C25ACC50E}" type="presParOf" srcId="{673E9AF5-E52D-4C5F-9655-2029B77F3749}" destId="{037B13FC-4D71-4757-96FB-07F0450C20EE}" srcOrd="3" destOrd="0" presId="urn:microsoft.com/office/officeart/2005/8/layout/vList2"/>
    <dgm:cxn modelId="{AE5AA038-8277-4281-AA62-A4523BE47D3A}" type="presParOf" srcId="{673E9AF5-E52D-4C5F-9655-2029B77F3749}" destId="{A14143AF-B5E5-4360-A94C-0B5CE6F3A538}" srcOrd="4" destOrd="0" presId="urn:microsoft.com/office/officeart/2005/8/layout/vList2"/>
    <dgm:cxn modelId="{2071C84D-B296-4D57-BA0E-A42C7BD9465C}" type="presParOf" srcId="{673E9AF5-E52D-4C5F-9655-2029B77F3749}" destId="{329D920A-4594-46C6-9CBD-591301BED243}" srcOrd="5" destOrd="0" presId="urn:microsoft.com/office/officeart/2005/8/layout/vList2"/>
    <dgm:cxn modelId="{740D8BB3-4A99-4A15-8A0F-6C609C430724}" type="presParOf" srcId="{673E9AF5-E52D-4C5F-9655-2029B77F3749}" destId="{88FA1B29-7F04-44F1-AFF8-951468027ED0}" srcOrd="6" destOrd="0" presId="urn:microsoft.com/office/officeart/2005/8/layout/vList2"/>
    <dgm:cxn modelId="{5464959F-A66C-4F72-A3FB-3DBCCEF12629}" type="presParOf" srcId="{673E9AF5-E52D-4C5F-9655-2029B77F3749}" destId="{6929F3AB-CA08-46C4-A609-3F4BD979768F}" srcOrd="7" destOrd="0" presId="urn:microsoft.com/office/officeart/2005/8/layout/vList2"/>
    <dgm:cxn modelId="{7D603789-4692-4AB2-BA0E-B357E95C9FA2}" type="presParOf" srcId="{673E9AF5-E52D-4C5F-9655-2029B77F3749}" destId="{AEA54D39-7E3A-4EEE-9B13-9F6B939D74F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E575D3-56E8-46F5-8EA1-6CCE484A232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B18CFE1B-5D44-4D0F-9D56-84163A6EF91D}">
      <dgm:prSet phldrT="[文字]" custT="1"/>
      <dgm:spPr/>
      <dgm:t>
        <a:bodyPr/>
        <a:lstStyle/>
        <a:p>
          <a:r>
            <a:rPr lang="en-US" altLang="zh-TW" sz="2400" dirty="0" smtClean="0"/>
            <a:t>China</a:t>
          </a:r>
          <a:endParaRPr lang="zh-TW" altLang="en-US" sz="2400" dirty="0"/>
        </a:p>
      </dgm:t>
    </dgm:pt>
    <dgm:pt modelId="{9A3D7830-3383-48C3-9FB7-80D618D58B3B}" type="parTrans" cxnId="{A0388C39-17A4-41EC-9A1C-03556B894C19}">
      <dgm:prSet/>
      <dgm:spPr/>
      <dgm:t>
        <a:bodyPr/>
        <a:lstStyle/>
        <a:p>
          <a:endParaRPr lang="zh-TW" altLang="en-US" sz="1600"/>
        </a:p>
      </dgm:t>
    </dgm:pt>
    <dgm:pt modelId="{28BEE194-425D-4592-AD04-561464BDCEEA}" type="sibTrans" cxnId="{A0388C39-17A4-41EC-9A1C-03556B894C19}">
      <dgm:prSet/>
      <dgm:spPr/>
      <dgm:t>
        <a:bodyPr/>
        <a:lstStyle/>
        <a:p>
          <a:endParaRPr lang="zh-TW" altLang="en-US" sz="1600"/>
        </a:p>
      </dgm:t>
    </dgm:pt>
    <dgm:pt modelId="{17D9AF4A-3889-4C36-ACCE-11B5D385EC65}">
      <dgm:prSet phldrT="[文字]" custT="1"/>
      <dgm:spPr/>
      <dgm:t>
        <a:bodyPr/>
        <a:lstStyle/>
        <a:p>
          <a:r>
            <a:rPr lang="en-US" altLang="zh-TW" sz="2000" dirty="0" err="1" smtClean="0"/>
            <a:t>Clin</a:t>
          </a:r>
          <a:r>
            <a:rPr lang="en-US" altLang="zh-TW" sz="2000" dirty="0" smtClean="0"/>
            <a:t> Infect </a:t>
          </a:r>
          <a:r>
            <a:rPr lang="en-US" altLang="zh-TW" sz="2000" dirty="0" err="1" smtClean="0"/>
            <a:t>Dis</a:t>
          </a:r>
          <a:r>
            <a:rPr lang="en-US" altLang="zh-TW" sz="2000" dirty="0" smtClean="0"/>
            <a:t> 2010;50:741-4</a:t>
          </a:r>
          <a:endParaRPr lang="zh-TW" altLang="en-US" sz="2000" dirty="0"/>
        </a:p>
      </dgm:t>
    </dgm:pt>
    <dgm:pt modelId="{B1FBCAEC-BC42-4C15-8D10-69B182C79D50}" type="parTrans" cxnId="{FBAE43F6-BB30-43A3-BCDD-180A7B694577}">
      <dgm:prSet/>
      <dgm:spPr/>
      <dgm:t>
        <a:bodyPr/>
        <a:lstStyle/>
        <a:p>
          <a:endParaRPr lang="zh-TW" altLang="en-US" sz="1600"/>
        </a:p>
      </dgm:t>
    </dgm:pt>
    <dgm:pt modelId="{675C3338-EA1F-4705-9F9C-7F2F98BED7A5}" type="sibTrans" cxnId="{FBAE43F6-BB30-43A3-BCDD-180A7B694577}">
      <dgm:prSet/>
      <dgm:spPr/>
      <dgm:t>
        <a:bodyPr/>
        <a:lstStyle/>
        <a:p>
          <a:endParaRPr lang="zh-TW" altLang="en-US" sz="1600"/>
        </a:p>
      </dgm:t>
    </dgm:pt>
    <dgm:pt modelId="{CA0A2D88-40BD-4BDB-8378-5BAFFCABB86A}">
      <dgm:prSet phldrT="[文字]" custT="1"/>
      <dgm:spPr/>
      <dgm:t>
        <a:bodyPr/>
        <a:lstStyle/>
        <a:p>
          <a:r>
            <a:rPr lang="en-US" altLang="zh-TW" sz="2400" dirty="0" smtClean="0"/>
            <a:t>Taiwan</a:t>
          </a:r>
          <a:endParaRPr lang="zh-TW" altLang="en-US" sz="2400" dirty="0"/>
        </a:p>
      </dgm:t>
    </dgm:pt>
    <dgm:pt modelId="{792A4157-3B85-42BF-B99E-FCACD0FE0716}" type="parTrans" cxnId="{C9479036-1AD2-4F03-B6BA-6E3860BF6136}">
      <dgm:prSet/>
      <dgm:spPr/>
      <dgm:t>
        <a:bodyPr/>
        <a:lstStyle/>
        <a:p>
          <a:endParaRPr lang="zh-TW" altLang="en-US" sz="1600"/>
        </a:p>
      </dgm:t>
    </dgm:pt>
    <dgm:pt modelId="{C749130A-B7FB-4953-84C3-E89F64A77259}" type="sibTrans" cxnId="{C9479036-1AD2-4F03-B6BA-6E3860BF6136}">
      <dgm:prSet/>
      <dgm:spPr/>
      <dgm:t>
        <a:bodyPr/>
        <a:lstStyle/>
        <a:p>
          <a:endParaRPr lang="zh-TW" altLang="en-US" sz="1600"/>
        </a:p>
      </dgm:t>
    </dgm:pt>
    <dgm:pt modelId="{C210E7BF-5B85-4F1D-A831-B86D1D3E8577}">
      <dgm:prSet phldrT="[文字]" custT="1"/>
      <dgm:spPr/>
      <dgm:t>
        <a:bodyPr/>
        <a:lstStyle/>
        <a:p>
          <a:r>
            <a:rPr lang="en-US" altLang="zh-TW" sz="2000" dirty="0" smtClean="0"/>
            <a:t>Vaccine 2009;27:5513-8.</a:t>
          </a:r>
          <a:endParaRPr lang="zh-TW" altLang="en-US" sz="2000" dirty="0"/>
        </a:p>
      </dgm:t>
    </dgm:pt>
    <dgm:pt modelId="{02EF7DA0-8047-4C11-9464-D9635E1A8BEC}" type="parTrans" cxnId="{5D41A393-7082-4583-AF5C-1C6049F4AA81}">
      <dgm:prSet/>
      <dgm:spPr/>
      <dgm:t>
        <a:bodyPr/>
        <a:lstStyle/>
        <a:p>
          <a:endParaRPr lang="zh-TW" altLang="en-US" sz="1600"/>
        </a:p>
      </dgm:t>
    </dgm:pt>
    <dgm:pt modelId="{50BCEFCD-E0E5-4A87-939C-74054404444C}" type="sibTrans" cxnId="{5D41A393-7082-4583-AF5C-1C6049F4AA81}">
      <dgm:prSet/>
      <dgm:spPr/>
      <dgm:t>
        <a:bodyPr/>
        <a:lstStyle/>
        <a:p>
          <a:endParaRPr lang="zh-TW" altLang="en-US" sz="1600"/>
        </a:p>
      </dgm:t>
    </dgm:pt>
    <dgm:pt modelId="{A4DA45C9-14C2-4E6F-B275-70869E802F4B}">
      <dgm:prSet phldrT="[文字]" custT="1"/>
      <dgm:spPr/>
      <dgm:t>
        <a:bodyPr/>
        <a:lstStyle/>
        <a:p>
          <a:r>
            <a:rPr lang="en-US" altLang="zh-TW" sz="2400" dirty="0" smtClean="0"/>
            <a:t>Korea</a:t>
          </a:r>
          <a:endParaRPr lang="zh-TW" altLang="en-US" sz="2400" dirty="0"/>
        </a:p>
      </dgm:t>
    </dgm:pt>
    <dgm:pt modelId="{88629502-B031-4DEE-B624-96F5590C217B}" type="parTrans" cxnId="{01C3F8EB-1C2B-4303-ABC7-2836F2C34254}">
      <dgm:prSet/>
      <dgm:spPr/>
      <dgm:t>
        <a:bodyPr/>
        <a:lstStyle/>
        <a:p>
          <a:endParaRPr lang="zh-TW" altLang="en-US" sz="1600"/>
        </a:p>
      </dgm:t>
    </dgm:pt>
    <dgm:pt modelId="{B6B5AD77-C16B-4889-8C22-6B3D23136FF7}" type="sibTrans" cxnId="{01C3F8EB-1C2B-4303-ABC7-2836F2C34254}">
      <dgm:prSet/>
      <dgm:spPr/>
      <dgm:t>
        <a:bodyPr/>
        <a:lstStyle/>
        <a:p>
          <a:endParaRPr lang="zh-TW" altLang="en-US" sz="1600"/>
        </a:p>
      </dgm:t>
    </dgm:pt>
    <dgm:pt modelId="{8CE348CD-F797-4623-BD32-CF90B849815B}">
      <dgm:prSet phldrT="[文字]" custT="1"/>
      <dgm:spPr/>
      <dgm:t>
        <a:bodyPr/>
        <a:lstStyle/>
        <a:p>
          <a:r>
            <a:rPr lang="en-US" altLang="zh-TW" sz="2000" dirty="0" err="1" smtClean="0"/>
            <a:t>Emerg</a:t>
          </a:r>
          <a:r>
            <a:rPr lang="en-US" altLang="zh-TW" sz="2000" dirty="0" smtClean="0"/>
            <a:t> Infect </a:t>
          </a:r>
          <a:r>
            <a:rPr lang="en-US" altLang="zh-TW" sz="2000" dirty="0" err="1" smtClean="0"/>
            <a:t>Dis</a:t>
          </a:r>
          <a:r>
            <a:rPr lang="en-US" altLang="zh-TW" sz="2000" dirty="0" smtClean="0"/>
            <a:t> 2008;14:275-81</a:t>
          </a:r>
          <a:endParaRPr lang="zh-TW" altLang="en-US" sz="2000" dirty="0"/>
        </a:p>
      </dgm:t>
    </dgm:pt>
    <dgm:pt modelId="{3781A8AF-6789-48FF-A256-78D075ECE7C9}" type="parTrans" cxnId="{0A83434B-A3B8-444B-B590-F486650D1114}">
      <dgm:prSet/>
      <dgm:spPr/>
      <dgm:t>
        <a:bodyPr/>
        <a:lstStyle/>
        <a:p>
          <a:endParaRPr lang="zh-TW" altLang="en-US" sz="1600"/>
        </a:p>
      </dgm:t>
    </dgm:pt>
    <dgm:pt modelId="{CF9F2814-11A6-495D-B990-A7D85585DBBC}" type="sibTrans" cxnId="{0A83434B-A3B8-444B-B590-F486650D1114}">
      <dgm:prSet/>
      <dgm:spPr/>
      <dgm:t>
        <a:bodyPr/>
        <a:lstStyle/>
        <a:p>
          <a:endParaRPr lang="zh-TW" altLang="en-US" sz="1600"/>
        </a:p>
      </dgm:t>
    </dgm:pt>
    <dgm:pt modelId="{A3E070A6-7031-4089-BE0B-7F128EAEADDD}" type="pres">
      <dgm:prSet presAssocID="{81E575D3-56E8-46F5-8EA1-6CCE484A23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C977116-91DE-4C7D-A3D9-4E164FB97C42}" type="pres">
      <dgm:prSet presAssocID="{B18CFE1B-5D44-4D0F-9D56-84163A6EF91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B46B37-2188-466E-B52F-7D3399A8F3DC}" type="pres">
      <dgm:prSet presAssocID="{B18CFE1B-5D44-4D0F-9D56-84163A6EF91D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0F6A9E-7D0A-49C4-B682-163499FF83F9}" type="pres">
      <dgm:prSet presAssocID="{CA0A2D88-40BD-4BDB-8378-5BAFFCABB86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6D91953-0D82-4A23-A180-979580C8FFFB}" type="pres">
      <dgm:prSet presAssocID="{CA0A2D88-40BD-4BDB-8378-5BAFFCABB86A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238A532-73C5-4186-BE53-BE6ECF61747F}" type="pres">
      <dgm:prSet presAssocID="{A4DA45C9-14C2-4E6F-B275-70869E802F4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265790-92A5-4FAF-BD55-C594AB9DFBA2}" type="pres">
      <dgm:prSet presAssocID="{A4DA45C9-14C2-4E6F-B275-70869E802F4B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A83434B-A3B8-444B-B590-F486650D1114}" srcId="{A4DA45C9-14C2-4E6F-B275-70869E802F4B}" destId="{8CE348CD-F797-4623-BD32-CF90B849815B}" srcOrd="0" destOrd="0" parTransId="{3781A8AF-6789-48FF-A256-78D075ECE7C9}" sibTransId="{CF9F2814-11A6-495D-B990-A7D85585DBBC}"/>
    <dgm:cxn modelId="{01C3F8EB-1C2B-4303-ABC7-2836F2C34254}" srcId="{81E575D3-56E8-46F5-8EA1-6CCE484A232C}" destId="{A4DA45C9-14C2-4E6F-B275-70869E802F4B}" srcOrd="2" destOrd="0" parTransId="{88629502-B031-4DEE-B624-96F5590C217B}" sibTransId="{B6B5AD77-C16B-4889-8C22-6B3D23136FF7}"/>
    <dgm:cxn modelId="{FBAE43F6-BB30-43A3-BCDD-180A7B694577}" srcId="{B18CFE1B-5D44-4D0F-9D56-84163A6EF91D}" destId="{17D9AF4A-3889-4C36-ACCE-11B5D385EC65}" srcOrd="0" destOrd="0" parTransId="{B1FBCAEC-BC42-4C15-8D10-69B182C79D50}" sibTransId="{675C3338-EA1F-4705-9F9C-7F2F98BED7A5}"/>
    <dgm:cxn modelId="{5D41A393-7082-4583-AF5C-1C6049F4AA81}" srcId="{CA0A2D88-40BD-4BDB-8378-5BAFFCABB86A}" destId="{C210E7BF-5B85-4F1D-A831-B86D1D3E8577}" srcOrd="0" destOrd="0" parTransId="{02EF7DA0-8047-4C11-9464-D9635E1A8BEC}" sibTransId="{50BCEFCD-E0E5-4A87-939C-74054404444C}"/>
    <dgm:cxn modelId="{6F170817-E181-4CF2-A11D-6D37D9EF6DA9}" type="presOf" srcId="{C210E7BF-5B85-4F1D-A831-B86D1D3E8577}" destId="{06D91953-0D82-4A23-A180-979580C8FFFB}" srcOrd="0" destOrd="0" presId="urn:microsoft.com/office/officeart/2005/8/layout/vList2"/>
    <dgm:cxn modelId="{ACEF4727-2844-4CF0-B529-B34F9A11EBF2}" type="presOf" srcId="{81E575D3-56E8-46F5-8EA1-6CCE484A232C}" destId="{A3E070A6-7031-4089-BE0B-7F128EAEADDD}" srcOrd="0" destOrd="0" presId="urn:microsoft.com/office/officeart/2005/8/layout/vList2"/>
    <dgm:cxn modelId="{A0388C39-17A4-41EC-9A1C-03556B894C19}" srcId="{81E575D3-56E8-46F5-8EA1-6CCE484A232C}" destId="{B18CFE1B-5D44-4D0F-9D56-84163A6EF91D}" srcOrd="0" destOrd="0" parTransId="{9A3D7830-3383-48C3-9FB7-80D618D58B3B}" sibTransId="{28BEE194-425D-4592-AD04-561464BDCEEA}"/>
    <dgm:cxn modelId="{02291D7A-9A19-4172-8E02-06BAFC730859}" type="presOf" srcId="{B18CFE1B-5D44-4D0F-9D56-84163A6EF91D}" destId="{EC977116-91DE-4C7D-A3D9-4E164FB97C42}" srcOrd="0" destOrd="0" presId="urn:microsoft.com/office/officeart/2005/8/layout/vList2"/>
    <dgm:cxn modelId="{D0A542D4-5644-4127-B35E-ABBC1F09AE8C}" type="presOf" srcId="{8CE348CD-F797-4623-BD32-CF90B849815B}" destId="{38265790-92A5-4FAF-BD55-C594AB9DFBA2}" srcOrd="0" destOrd="0" presId="urn:microsoft.com/office/officeart/2005/8/layout/vList2"/>
    <dgm:cxn modelId="{2E4CDF2A-6B2D-4821-8BE6-7B5C751F96CA}" type="presOf" srcId="{17D9AF4A-3889-4C36-ACCE-11B5D385EC65}" destId="{F5B46B37-2188-466E-B52F-7D3399A8F3DC}" srcOrd="0" destOrd="0" presId="urn:microsoft.com/office/officeart/2005/8/layout/vList2"/>
    <dgm:cxn modelId="{2211B2B6-6360-4D06-A07B-0E50DC47A2C9}" type="presOf" srcId="{A4DA45C9-14C2-4E6F-B275-70869E802F4B}" destId="{6238A532-73C5-4186-BE53-BE6ECF61747F}" srcOrd="0" destOrd="0" presId="urn:microsoft.com/office/officeart/2005/8/layout/vList2"/>
    <dgm:cxn modelId="{C9479036-1AD2-4F03-B6BA-6E3860BF6136}" srcId="{81E575D3-56E8-46F5-8EA1-6CCE484A232C}" destId="{CA0A2D88-40BD-4BDB-8378-5BAFFCABB86A}" srcOrd="1" destOrd="0" parTransId="{792A4157-3B85-42BF-B99E-FCACD0FE0716}" sibTransId="{C749130A-B7FB-4953-84C3-E89F64A77259}"/>
    <dgm:cxn modelId="{15E5ECFA-36BA-4598-B07E-B24E00D1FF39}" type="presOf" srcId="{CA0A2D88-40BD-4BDB-8378-5BAFFCABB86A}" destId="{420F6A9E-7D0A-49C4-B682-163499FF83F9}" srcOrd="0" destOrd="0" presId="urn:microsoft.com/office/officeart/2005/8/layout/vList2"/>
    <dgm:cxn modelId="{6D6D8086-987B-4291-BD28-056C40C66979}" type="presParOf" srcId="{A3E070A6-7031-4089-BE0B-7F128EAEADDD}" destId="{EC977116-91DE-4C7D-A3D9-4E164FB97C42}" srcOrd="0" destOrd="0" presId="urn:microsoft.com/office/officeart/2005/8/layout/vList2"/>
    <dgm:cxn modelId="{A3E2ACAF-DAB4-4DB5-8CA2-9F03E0396A60}" type="presParOf" srcId="{A3E070A6-7031-4089-BE0B-7F128EAEADDD}" destId="{F5B46B37-2188-466E-B52F-7D3399A8F3DC}" srcOrd="1" destOrd="0" presId="urn:microsoft.com/office/officeart/2005/8/layout/vList2"/>
    <dgm:cxn modelId="{872D0F35-E00E-40E5-B3D8-F0EE16148C6E}" type="presParOf" srcId="{A3E070A6-7031-4089-BE0B-7F128EAEADDD}" destId="{420F6A9E-7D0A-49C4-B682-163499FF83F9}" srcOrd="2" destOrd="0" presId="urn:microsoft.com/office/officeart/2005/8/layout/vList2"/>
    <dgm:cxn modelId="{9E691532-2D80-40BE-A4D6-3A90B14D63DE}" type="presParOf" srcId="{A3E070A6-7031-4089-BE0B-7F128EAEADDD}" destId="{06D91953-0D82-4A23-A180-979580C8FFFB}" srcOrd="3" destOrd="0" presId="urn:microsoft.com/office/officeart/2005/8/layout/vList2"/>
    <dgm:cxn modelId="{17874C02-AC12-453A-ACF0-C4F87C8CFB84}" type="presParOf" srcId="{A3E070A6-7031-4089-BE0B-7F128EAEADDD}" destId="{6238A532-73C5-4186-BE53-BE6ECF61747F}" srcOrd="4" destOrd="0" presId="urn:microsoft.com/office/officeart/2005/8/layout/vList2"/>
    <dgm:cxn modelId="{5FC013BA-3751-4FBF-875F-C1D7B55F8E7E}" type="presParOf" srcId="{A3E070A6-7031-4089-BE0B-7F128EAEADDD}" destId="{38265790-92A5-4FAF-BD55-C594AB9DFBA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E575D3-56E8-46F5-8EA1-6CCE484A232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B18CFE1B-5D44-4D0F-9D56-84163A6EF91D}">
      <dgm:prSet phldrT="[文字]" custT="1"/>
      <dgm:spPr/>
      <dgm:t>
        <a:bodyPr/>
        <a:lstStyle/>
        <a:p>
          <a:r>
            <a:rPr lang="en-US" altLang="zh-TW" sz="2400" dirty="0" smtClean="0"/>
            <a:t>Canada</a:t>
          </a:r>
          <a:endParaRPr lang="zh-TW" altLang="en-US" sz="2400" dirty="0"/>
        </a:p>
      </dgm:t>
    </dgm:pt>
    <dgm:pt modelId="{9A3D7830-3383-48C3-9FB7-80D618D58B3B}" type="parTrans" cxnId="{A0388C39-17A4-41EC-9A1C-03556B894C19}">
      <dgm:prSet/>
      <dgm:spPr/>
      <dgm:t>
        <a:bodyPr/>
        <a:lstStyle/>
        <a:p>
          <a:endParaRPr lang="zh-TW" altLang="en-US" sz="1600"/>
        </a:p>
      </dgm:t>
    </dgm:pt>
    <dgm:pt modelId="{28BEE194-425D-4592-AD04-561464BDCEEA}" type="sibTrans" cxnId="{A0388C39-17A4-41EC-9A1C-03556B894C19}">
      <dgm:prSet/>
      <dgm:spPr/>
      <dgm:t>
        <a:bodyPr/>
        <a:lstStyle/>
        <a:p>
          <a:endParaRPr lang="zh-TW" altLang="en-US" sz="1600"/>
        </a:p>
      </dgm:t>
    </dgm:pt>
    <dgm:pt modelId="{17D9AF4A-3889-4C36-ACCE-11B5D385EC65}">
      <dgm:prSet phldrT="[文字]" custT="1"/>
      <dgm:spPr/>
      <dgm:t>
        <a:bodyPr/>
        <a:lstStyle/>
        <a:p>
          <a:r>
            <a:rPr lang="en-US" altLang="zh-TW" sz="2000" dirty="0" smtClean="0"/>
            <a:t>BMC genomics 2009;10:642</a:t>
          </a:r>
          <a:endParaRPr lang="zh-TW" altLang="en-US" sz="2000" dirty="0"/>
        </a:p>
      </dgm:t>
    </dgm:pt>
    <dgm:pt modelId="{B1FBCAEC-BC42-4C15-8D10-69B182C79D50}" type="parTrans" cxnId="{FBAE43F6-BB30-43A3-BCDD-180A7B694577}">
      <dgm:prSet/>
      <dgm:spPr/>
      <dgm:t>
        <a:bodyPr/>
        <a:lstStyle/>
        <a:p>
          <a:endParaRPr lang="zh-TW" altLang="en-US" sz="1600"/>
        </a:p>
      </dgm:t>
    </dgm:pt>
    <dgm:pt modelId="{675C3338-EA1F-4705-9F9C-7F2F98BED7A5}" type="sibTrans" cxnId="{FBAE43F6-BB30-43A3-BCDD-180A7B694577}">
      <dgm:prSet/>
      <dgm:spPr/>
      <dgm:t>
        <a:bodyPr/>
        <a:lstStyle/>
        <a:p>
          <a:endParaRPr lang="zh-TW" altLang="en-US" sz="1600"/>
        </a:p>
      </dgm:t>
    </dgm:pt>
    <dgm:pt modelId="{CA0A2D88-40BD-4BDB-8378-5BAFFCABB86A}">
      <dgm:prSet phldrT="[文字]" custT="1"/>
      <dgm:spPr/>
      <dgm:t>
        <a:bodyPr/>
        <a:lstStyle/>
        <a:p>
          <a:r>
            <a:rPr lang="en-US" altLang="zh-TW" sz="2400" dirty="0" smtClean="0"/>
            <a:t>USA</a:t>
          </a:r>
          <a:r>
            <a:rPr lang="en-US" altLang="zh-TW" sz="2400" dirty="0" smtClean="0">
              <a:effectLst>
                <a:outerShdw blurRad="38100" dist="38100" dir="2700000" algn="tl">
                  <a:srgbClr val="C0C0C0"/>
                </a:outerShdw>
              </a:effectLst>
            </a:rPr>
            <a:t> </a:t>
          </a:r>
          <a:endParaRPr lang="zh-TW" altLang="en-US" sz="2400" dirty="0"/>
        </a:p>
      </dgm:t>
    </dgm:pt>
    <dgm:pt modelId="{792A4157-3B85-42BF-B99E-FCACD0FE0716}" type="parTrans" cxnId="{C9479036-1AD2-4F03-B6BA-6E3860BF6136}">
      <dgm:prSet/>
      <dgm:spPr/>
      <dgm:t>
        <a:bodyPr/>
        <a:lstStyle/>
        <a:p>
          <a:endParaRPr lang="zh-TW" altLang="en-US" sz="1600"/>
        </a:p>
      </dgm:t>
    </dgm:pt>
    <dgm:pt modelId="{C749130A-B7FB-4953-84C3-E89F64A77259}" type="sibTrans" cxnId="{C9479036-1AD2-4F03-B6BA-6E3860BF6136}">
      <dgm:prSet/>
      <dgm:spPr/>
      <dgm:t>
        <a:bodyPr/>
        <a:lstStyle/>
        <a:p>
          <a:endParaRPr lang="zh-TW" altLang="en-US" sz="1600"/>
        </a:p>
      </dgm:t>
    </dgm:pt>
    <dgm:pt modelId="{C210E7BF-5B85-4F1D-A831-B86D1D3E8577}">
      <dgm:prSet phldrT="[文字]" custT="1"/>
      <dgm:spPr/>
      <dgm:t>
        <a:bodyPr/>
        <a:lstStyle/>
        <a:p>
          <a:r>
            <a:rPr lang="en-US" altLang="zh-TW" sz="2000" dirty="0" smtClean="0">
              <a:effectLst>
                <a:outerShdw blurRad="38100" dist="38100" dir="2700000" algn="tl">
                  <a:srgbClr val="C0C0C0"/>
                </a:outerShdw>
              </a:effectLst>
            </a:rPr>
            <a:t>J Infect </a:t>
          </a:r>
          <a:r>
            <a:rPr lang="en-US" altLang="zh-TW" sz="2000" dirty="0" err="1" smtClean="0">
              <a:effectLst>
                <a:outerShdw blurRad="38100" dist="38100" dir="2700000" algn="tl">
                  <a:srgbClr val="C0C0C0"/>
                </a:outerShdw>
              </a:effectLst>
            </a:rPr>
            <a:t>Dis</a:t>
          </a:r>
          <a:r>
            <a:rPr lang="en-US" altLang="zh-TW" sz="2000" dirty="0" smtClean="0">
              <a:effectLst>
                <a:outerShdw blurRad="38100" dist="38100" dir="2700000" algn="tl">
                  <a:srgbClr val="C0C0C0"/>
                </a:outerShdw>
              </a:effectLst>
            </a:rPr>
            <a:t> 2008;197:1016</a:t>
          </a:r>
          <a:endParaRPr lang="zh-TW" altLang="en-US" sz="2000" dirty="0"/>
        </a:p>
      </dgm:t>
    </dgm:pt>
    <dgm:pt modelId="{02EF7DA0-8047-4C11-9464-D9635E1A8BEC}" type="parTrans" cxnId="{5D41A393-7082-4583-AF5C-1C6049F4AA81}">
      <dgm:prSet/>
      <dgm:spPr/>
      <dgm:t>
        <a:bodyPr/>
        <a:lstStyle/>
        <a:p>
          <a:endParaRPr lang="zh-TW" altLang="en-US" sz="1600"/>
        </a:p>
      </dgm:t>
    </dgm:pt>
    <dgm:pt modelId="{50BCEFCD-E0E5-4A87-939C-74054404444C}" type="sibTrans" cxnId="{5D41A393-7082-4583-AF5C-1C6049F4AA81}">
      <dgm:prSet/>
      <dgm:spPr/>
      <dgm:t>
        <a:bodyPr/>
        <a:lstStyle/>
        <a:p>
          <a:endParaRPr lang="zh-TW" altLang="en-US" sz="1600"/>
        </a:p>
      </dgm:t>
    </dgm:pt>
    <dgm:pt modelId="{A3E070A6-7031-4089-BE0B-7F128EAEADDD}" type="pres">
      <dgm:prSet presAssocID="{81E575D3-56E8-46F5-8EA1-6CCE484A23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C977116-91DE-4C7D-A3D9-4E164FB97C42}" type="pres">
      <dgm:prSet presAssocID="{B18CFE1B-5D44-4D0F-9D56-84163A6EF91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B46B37-2188-466E-B52F-7D3399A8F3DC}" type="pres">
      <dgm:prSet presAssocID="{B18CFE1B-5D44-4D0F-9D56-84163A6EF91D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0F6A9E-7D0A-49C4-B682-163499FF83F9}" type="pres">
      <dgm:prSet presAssocID="{CA0A2D88-40BD-4BDB-8378-5BAFFCABB86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6D91953-0D82-4A23-A180-979580C8FFFB}" type="pres">
      <dgm:prSet presAssocID="{CA0A2D88-40BD-4BDB-8378-5BAFFCABB86A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862CAD4-C36F-4E88-ABFA-B4F92F42F56F}" type="presOf" srcId="{B18CFE1B-5D44-4D0F-9D56-84163A6EF91D}" destId="{EC977116-91DE-4C7D-A3D9-4E164FB97C42}" srcOrd="0" destOrd="0" presId="urn:microsoft.com/office/officeart/2005/8/layout/vList2"/>
    <dgm:cxn modelId="{FBAE43F6-BB30-43A3-BCDD-180A7B694577}" srcId="{B18CFE1B-5D44-4D0F-9D56-84163A6EF91D}" destId="{17D9AF4A-3889-4C36-ACCE-11B5D385EC65}" srcOrd="0" destOrd="0" parTransId="{B1FBCAEC-BC42-4C15-8D10-69B182C79D50}" sibTransId="{675C3338-EA1F-4705-9F9C-7F2F98BED7A5}"/>
    <dgm:cxn modelId="{A346BAD3-6CDC-466A-AE8C-C40EA9DD31C3}" type="presOf" srcId="{CA0A2D88-40BD-4BDB-8378-5BAFFCABB86A}" destId="{420F6A9E-7D0A-49C4-B682-163499FF83F9}" srcOrd="0" destOrd="0" presId="urn:microsoft.com/office/officeart/2005/8/layout/vList2"/>
    <dgm:cxn modelId="{5D41A393-7082-4583-AF5C-1C6049F4AA81}" srcId="{CA0A2D88-40BD-4BDB-8378-5BAFFCABB86A}" destId="{C210E7BF-5B85-4F1D-A831-B86D1D3E8577}" srcOrd="0" destOrd="0" parTransId="{02EF7DA0-8047-4C11-9464-D9635E1A8BEC}" sibTransId="{50BCEFCD-E0E5-4A87-939C-74054404444C}"/>
    <dgm:cxn modelId="{AFE4E9EF-40A8-48BC-8771-4F5CCDAB3C8F}" type="presOf" srcId="{17D9AF4A-3889-4C36-ACCE-11B5D385EC65}" destId="{F5B46B37-2188-466E-B52F-7D3399A8F3DC}" srcOrd="0" destOrd="0" presId="urn:microsoft.com/office/officeart/2005/8/layout/vList2"/>
    <dgm:cxn modelId="{A0388C39-17A4-41EC-9A1C-03556B894C19}" srcId="{81E575D3-56E8-46F5-8EA1-6CCE484A232C}" destId="{B18CFE1B-5D44-4D0F-9D56-84163A6EF91D}" srcOrd="0" destOrd="0" parTransId="{9A3D7830-3383-48C3-9FB7-80D618D58B3B}" sibTransId="{28BEE194-425D-4592-AD04-561464BDCEEA}"/>
    <dgm:cxn modelId="{916F4E73-9559-44BF-B46A-D51156470025}" type="presOf" srcId="{C210E7BF-5B85-4F1D-A831-B86D1D3E8577}" destId="{06D91953-0D82-4A23-A180-979580C8FFFB}" srcOrd="0" destOrd="0" presId="urn:microsoft.com/office/officeart/2005/8/layout/vList2"/>
    <dgm:cxn modelId="{C9479036-1AD2-4F03-B6BA-6E3860BF6136}" srcId="{81E575D3-56E8-46F5-8EA1-6CCE484A232C}" destId="{CA0A2D88-40BD-4BDB-8378-5BAFFCABB86A}" srcOrd="1" destOrd="0" parTransId="{792A4157-3B85-42BF-B99E-FCACD0FE0716}" sibTransId="{C749130A-B7FB-4953-84C3-E89F64A77259}"/>
    <dgm:cxn modelId="{99AFB183-1442-4234-A0FB-AD381E25D008}" type="presOf" srcId="{81E575D3-56E8-46F5-8EA1-6CCE484A232C}" destId="{A3E070A6-7031-4089-BE0B-7F128EAEADDD}" srcOrd="0" destOrd="0" presId="urn:microsoft.com/office/officeart/2005/8/layout/vList2"/>
    <dgm:cxn modelId="{AFF40F2C-9684-44B4-A66A-4A096D693757}" type="presParOf" srcId="{A3E070A6-7031-4089-BE0B-7F128EAEADDD}" destId="{EC977116-91DE-4C7D-A3D9-4E164FB97C42}" srcOrd="0" destOrd="0" presId="urn:microsoft.com/office/officeart/2005/8/layout/vList2"/>
    <dgm:cxn modelId="{C2193755-7EF4-4EF2-ADE4-E5BFC6CDFE10}" type="presParOf" srcId="{A3E070A6-7031-4089-BE0B-7F128EAEADDD}" destId="{F5B46B37-2188-466E-B52F-7D3399A8F3DC}" srcOrd="1" destOrd="0" presId="urn:microsoft.com/office/officeart/2005/8/layout/vList2"/>
    <dgm:cxn modelId="{956A6643-F0DD-43B7-9520-F0724D9F4F61}" type="presParOf" srcId="{A3E070A6-7031-4089-BE0B-7F128EAEADDD}" destId="{420F6A9E-7D0A-49C4-B682-163499FF83F9}" srcOrd="2" destOrd="0" presId="urn:microsoft.com/office/officeart/2005/8/layout/vList2"/>
    <dgm:cxn modelId="{4B918323-D1C3-4F73-8178-2D25912BC756}" type="presParOf" srcId="{A3E070A6-7031-4089-BE0B-7F128EAEADDD}" destId="{06D91953-0D82-4A23-A180-979580C8FFF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E575D3-56E8-46F5-8EA1-6CCE484A232C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B18CFE1B-5D44-4D0F-9D56-84163A6EF91D}">
      <dgm:prSet phldrT="[文字]" custT="1"/>
      <dgm:spPr/>
      <dgm:t>
        <a:bodyPr rIns="36000"/>
        <a:lstStyle/>
        <a:p>
          <a:r>
            <a:rPr lang="en-US" altLang="zh-TW" sz="2400" dirty="0" smtClean="0"/>
            <a:t>Spain,</a:t>
          </a:r>
          <a:r>
            <a:rPr lang="zh-TW" altLang="en-US" sz="2400" dirty="0" smtClean="0"/>
            <a:t> </a:t>
          </a:r>
          <a:r>
            <a:rPr lang="en-US" altLang="zh-TW" sz="2400" dirty="0" err="1" smtClean="0"/>
            <a:t>Belgium,England</a:t>
          </a:r>
          <a:r>
            <a:rPr lang="en-US" altLang="zh-TW" sz="2400" dirty="0" smtClean="0"/>
            <a:t> and</a:t>
          </a:r>
          <a:r>
            <a:rPr lang="zh-TW" altLang="en-US" sz="2400" dirty="0" smtClean="0"/>
            <a:t> </a:t>
          </a:r>
          <a:r>
            <a:rPr lang="en-US" altLang="zh-TW" sz="2400" dirty="0" smtClean="0"/>
            <a:t>Wales,</a:t>
          </a:r>
          <a:r>
            <a:rPr lang="zh-TW" altLang="en-US" sz="2400" dirty="0" smtClean="0"/>
            <a:t> </a:t>
          </a:r>
          <a:r>
            <a:rPr lang="en-US" altLang="zh-TW" sz="2400" dirty="0" smtClean="0"/>
            <a:t>France  </a:t>
          </a:r>
          <a:endParaRPr lang="zh-TW" altLang="en-US" sz="2400" dirty="0"/>
        </a:p>
      </dgm:t>
    </dgm:pt>
    <dgm:pt modelId="{9A3D7830-3383-48C3-9FB7-80D618D58B3B}" type="parTrans" cxnId="{A0388C39-17A4-41EC-9A1C-03556B894C19}">
      <dgm:prSet/>
      <dgm:spPr/>
      <dgm:t>
        <a:bodyPr/>
        <a:lstStyle/>
        <a:p>
          <a:endParaRPr lang="zh-TW" altLang="en-US" sz="1600"/>
        </a:p>
      </dgm:t>
    </dgm:pt>
    <dgm:pt modelId="{28BEE194-425D-4592-AD04-561464BDCEEA}" type="sibTrans" cxnId="{A0388C39-17A4-41EC-9A1C-03556B894C19}">
      <dgm:prSet/>
      <dgm:spPr/>
      <dgm:t>
        <a:bodyPr/>
        <a:lstStyle/>
        <a:p>
          <a:endParaRPr lang="zh-TW" altLang="en-US" sz="1600"/>
        </a:p>
      </dgm:t>
    </dgm:pt>
    <dgm:pt modelId="{17D9AF4A-3889-4C36-ACCE-11B5D385EC65}">
      <dgm:prSet phldrT="[文字]" custT="1"/>
      <dgm:spPr/>
      <dgm:t>
        <a:bodyPr/>
        <a:lstStyle/>
        <a:p>
          <a:r>
            <a:rPr lang="en-US" altLang="zh-TW" sz="2000" dirty="0" err="1" smtClean="0"/>
            <a:t>Emerg</a:t>
          </a:r>
          <a:r>
            <a:rPr lang="en-US" altLang="zh-TW" sz="2000" dirty="0" smtClean="0"/>
            <a:t> Infect </a:t>
          </a:r>
          <a:r>
            <a:rPr lang="en-US" altLang="zh-TW" sz="2000" dirty="0" err="1" smtClean="0"/>
            <a:t>Dis</a:t>
          </a:r>
          <a:r>
            <a:rPr lang="zh-TW" altLang="en-US" sz="2000" dirty="0" smtClean="0"/>
            <a:t> </a:t>
          </a:r>
          <a:r>
            <a:rPr lang="en-US" altLang="zh-TW" dirty="0" smtClean="0"/>
            <a:t>2010;16:1428-39</a:t>
          </a:r>
          <a:endParaRPr lang="zh-TW" altLang="en-US" sz="2000" dirty="0"/>
        </a:p>
      </dgm:t>
    </dgm:pt>
    <dgm:pt modelId="{B1FBCAEC-BC42-4C15-8D10-69B182C79D50}" type="parTrans" cxnId="{FBAE43F6-BB30-43A3-BCDD-180A7B694577}">
      <dgm:prSet/>
      <dgm:spPr/>
      <dgm:t>
        <a:bodyPr/>
        <a:lstStyle/>
        <a:p>
          <a:endParaRPr lang="zh-TW" altLang="en-US" sz="1600"/>
        </a:p>
      </dgm:t>
    </dgm:pt>
    <dgm:pt modelId="{675C3338-EA1F-4705-9F9C-7F2F98BED7A5}" type="sibTrans" cxnId="{FBAE43F6-BB30-43A3-BCDD-180A7B694577}">
      <dgm:prSet/>
      <dgm:spPr/>
      <dgm:t>
        <a:bodyPr/>
        <a:lstStyle/>
        <a:p>
          <a:endParaRPr lang="zh-TW" altLang="en-US" sz="1600"/>
        </a:p>
      </dgm:t>
    </dgm:pt>
    <dgm:pt modelId="{A3E070A6-7031-4089-BE0B-7F128EAEADDD}" type="pres">
      <dgm:prSet presAssocID="{81E575D3-56E8-46F5-8EA1-6CCE484A23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C977116-91DE-4C7D-A3D9-4E164FB97C42}" type="pres">
      <dgm:prSet presAssocID="{B18CFE1B-5D44-4D0F-9D56-84163A6EF91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B46B37-2188-466E-B52F-7D3399A8F3DC}" type="pres">
      <dgm:prSet presAssocID="{B18CFE1B-5D44-4D0F-9D56-84163A6EF91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BAE43F6-BB30-43A3-BCDD-180A7B694577}" srcId="{B18CFE1B-5D44-4D0F-9D56-84163A6EF91D}" destId="{17D9AF4A-3889-4C36-ACCE-11B5D385EC65}" srcOrd="0" destOrd="0" parTransId="{B1FBCAEC-BC42-4C15-8D10-69B182C79D50}" sibTransId="{675C3338-EA1F-4705-9F9C-7F2F98BED7A5}"/>
    <dgm:cxn modelId="{A0388C39-17A4-41EC-9A1C-03556B894C19}" srcId="{81E575D3-56E8-46F5-8EA1-6CCE484A232C}" destId="{B18CFE1B-5D44-4D0F-9D56-84163A6EF91D}" srcOrd="0" destOrd="0" parTransId="{9A3D7830-3383-48C3-9FB7-80D618D58B3B}" sibTransId="{28BEE194-425D-4592-AD04-561464BDCEEA}"/>
    <dgm:cxn modelId="{68CEF48F-C9CF-4B30-8B31-652188ADE406}" type="presOf" srcId="{81E575D3-56E8-46F5-8EA1-6CCE484A232C}" destId="{A3E070A6-7031-4089-BE0B-7F128EAEADDD}" srcOrd="0" destOrd="0" presId="urn:microsoft.com/office/officeart/2005/8/layout/vList2"/>
    <dgm:cxn modelId="{DA9DD6CE-00EF-468A-AF3A-1A49495A4CCD}" type="presOf" srcId="{B18CFE1B-5D44-4D0F-9D56-84163A6EF91D}" destId="{EC977116-91DE-4C7D-A3D9-4E164FB97C42}" srcOrd="0" destOrd="0" presId="urn:microsoft.com/office/officeart/2005/8/layout/vList2"/>
    <dgm:cxn modelId="{25FFCAF0-3CB4-4B25-A1C4-6CBF11BC31C0}" type="presOf" srcId="{17D9AF4A-3889-4C36-ACCE-11B5D385EC65}" destId="{F5B46B37-2188-466E-B52F-7D3399A8F3DC}" srcOrd="0" destOrd="0" presId="urn:microsoft.com/office/officeart/2005/8/layout/vList2"/>
    <dgm:cxn modelId="{96E9A2EB-D136-4EEB-8352-AAF9EE87FE7A}" type="presParOf" srcId="{A3E070A6-7031-4089-BE0B-7F128EAEADDD}" destId="{EC977116-91DE-4C7D-A3D9-4E164FB97C42}" srcOrd="0" destOrd="0" presId="urn:microsoft.com/office/officeart/2005/8/layout/vList2"/>
    <dgm:cxn modelId="{B50AEB39-64C5-470E-9059-7B7DB9E045DF}" type="presParOf" srcId="{A3E070A6-7031-4089-BE0B-7F128EAEADDD}" destId="{F5B46B37-2188-466E-B52F-7D3399A8F3D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C8DDB0F-10E2-4028-A1F7-508B4C9A3DE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6FDD78F4-15B7-4AC9-AEF1-82684224AC4B}">
      <dgm:prSet phldrT="[文字]" custT="1"/>
      <dgm:spPr/>
      <dgm:t>
        <a:bodyPr/>
        <a:lstStyle/>
        <a:p>
          <a:r>
            <a:rPr lang="en-US" altLang="zh-TW" sz="2800" dirty="0" smtClean="0"/>
            <a:t>PCV10 (</a:t>
          </a:r>
          <a:r>
            <a:rPr lang="en-US" altLang="zh-TW" sz="2800" dirty="0" err="1" smtClean="0"/>
            <a:t>Synflorix</a:t>
          </a:r>
          <a:r>
            <a:rPr lang="en-US" altLang="zh-TW" sz="2800" dirty="0" smtClean="0"/>
            <a:t>)</a:t>
          </a:r>
          <a:endParaRPr lang="zh-TW" altLang="en-US" sz="2800" dirty="0"/>
        </a:p>
      </dgm:t>
    </dgm:pt>
    <dgm:pt modelId="{20231CDC-6D24-4B5C-8618-A1E42520E22D}" type="parTrans" cxnId="{3754F51A-BFAE-44CA-93BB-C8DEBF5FE8D0}">
      <dgm:prSet/>
      <dgm:spPr/>
      <dgm:t>
        <a:bodyPr/>
        <a:lstStyle/>
        <a:p>
          <a:endParaRPr lang="zh-TW" altLang="en-US" sz="2800"/>
        </a:p>
      </dgm:t>
    </dgm:pt>
    <dgm:pt modelId="{298E7758-0817-4924-AFCC-9F3F10ACA050}" type="sibTrans" cxnId="{3754F51A-BFAE-44CA-93BB-C8DEBF5FE8D0}">
      <dgm:prSet/>
      <dgm:spPr/>
      <dgm:t>
        <a:bodyPr/>
        <a:lstStyle/>
        <a:p>
          <a:endParaRPr lang="zh-TW" altLang="en-US" sz="2800"/>
        </a:p>
      </dgm:t>
    </dgm:pt>
    <dgm:pt modelId="{403F4C7F-B269-47E4-B0C4-859243175635}">
      <dgm:prSet phldrT="[文字]" custT="1"/>
      <dgm:spPr/>
      <dgm:t>
        <a:bodyPr/>
        <a:lstStyle/>
        <a:p>
          <a:r>
            <a:rPr lang="en-US" altLang="zh-TW" sz="2800" dirty="0" smtClean="0"/>
            <a:t>plus 1, 5, 7F</a:t>
          </a:r>
          <a:endParaRPr lang="zh-TW" altLang="en-US" sz="2800" dirty="0"/>
        </a:p>
      </dgm:t>
    </dgm:pt>
    <dgm:pt modelId="{AE201EF2-013A-4FEA-962A-C67E108760BA}" type="parTrans" cxnId="{6D5912D7-9BAB-4AF5-B0DE-D90228A2BE90}">
      <dgm:prSet/>
      <dgm:spPr/>
      <dgm:t>
        <a:bodyPr/>
        <a:lstStyle/>
        <a:p>
          <a:endParaRPr lang="zh-TW" altLang="en-US" sz="2800"/>
        </a:p>
      </dgm:t>
    </dgm:pt>
    <dgm:pt modelId="{8AD50433-87C4-4EDF-919A-E618824FDD81}" type="sibTrans" cxnId="{6D5912D7-9BAB-4AF5-B0DE-D90228A2BE90}">
      <dgm:prSet/>
      <dgm:spPr/>
      <dgm:t>
        <a:bodyPr/>
        <a:lstStyle/>
        <a:p>
          <a:endParaRPr lang="zh-TW" altLang="en-US" sz="2800"/>
        </a:p>
      </dgm:t>
    </dgm:pt>
    <dgm:pt modelId="{A1EB990A-24FD-49FF-B5DC-9AA0714617A9}">
      <dgm:prSet phldrT="[文字]" custT="1"/>
      <dgm:spPr/>
      <dgm:t>
        <a:bodyPr/>
        <a:lstStyle/>
        <a:p>
          <a:r>
            <a:rPr lang="en-US" altLang="zh-TW" sz="2800" dirty="0" smtClean="0"/>
            <a:t>PCV13 (Prevenar13)</a:t>
          </a:r>
          <a:endParaRPr lang="zh-TW" altLang="en-US" sz="2800" dirty="0"/>
        </a:p>
      </dgm:t>
    </dgm:pt>
    <dgm:pt modelId="{C9E7791F-01A6-47D6-A9B0-4D5FF81A5549}" type="parTrans" cxnId="{F41F76BB-CFC0-4A6C-BE6F-38A8AAC8B7F2}">
      <dgm:prSet/>
      <dgm:spPr/>
      <dgm:t>
        <a:bodyPr/>
        <a:lstStyle/>
        <a:p>
          <a:endParaRPr lang="zh-TW" altLang="en-US" sz="2800"/>
        </a:p>
      </dgm:t>
    </dgm:pt>
    <dgm:pt modelId="{FF424F91-81FA-41FB-AFA5-152B00B7A715}" type="sibTrans" cxnId="{F41F76BB-CFC0-4A6C-BE6F-38A8AAC8B7F2}">
      <dgm:prSet/>
      <dgm:spPr/>
      <dgm:t>
        <a:bodyPr/>
        <a:lstStyle/>
        <a:p>
          <a:endParaRPr lang="zh-TW" altLang="en-US" sz="2800"/>
        </a:p>
      </dgm:t>
    </dgm:pt>
    <dgm:pt modelId="{A16F5F7B-E7FF-4AF0-837A-30E24F720261}">
      <dgm:prSet phldrT="[文字]" custT="1"/>
      <dgm:spPr/>
      <dgm:t>
        <a:bodyPr/>
        <a:lstStyle/>
        <a:p>
          <a:r>
            <a:rPr lang="en-US" altLang="zh-TW" sz="2800" dirty="0" smtClean="0"/>
            <a:t>plus 1, 3, 5, 6A, 7F, 19A </a:t>
          </a:r>
          <a:endParaRPr lang="zh-TW" altLang="en-US" sz="2800" dirty="0"/>
        </a:p>
      </dgm:t>
    </dgm:pt>
    <dgm:pt modelId="{9DC5FEC1-4CCC-4B87-9706-7F3972D5D3F9}" type="parTrans" cxnId="{93E20963-A1F2-4FCB-97BB-A579D164502A}">
      <dgm:prSet/>
      <dgm:spPr/>
      <dgm:t>
        <a:bodyPr/>
        <a:lstStyle/>
        <a:p>
          <a:endParaRPr lang="zh-TW" altLang="en-US" sz="2800"/>
        </a:p>
      </dgm:t>
    </dgm:pt>
    <dgm:pt modelId="{31F7FFF8-F21A-4596-8EB9-C62B1F5A4150}" type="sibTrans" cxnId="{93E20963-A1F2-4FCB-97BB-A579D164502A}">
      <dgm:prSet/>
      <dgm:spPr/>
      <dgm:t>
        <a:bodyPr/>
        <a:lstStyle/>
        <a:p>
          <a:endParaRPr lang="zh-TW" altLang="en-US" sz="2800"/>
        </a:p>
      </dgm:t>
    </dgm:pt>
    <dgm:pt modelId="{1CB6CAC7-5BAD-4C28-9360-B4C1270A93A5}" type="pres">
      <dgm:prSet presAssocID="{9C8DDB0F-10E2-4028-A1F7-508B4C9A3D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6589C0A-A44A-4DD0-9CBB-E6FA106EE8E6}" type="pres">
      <dgm:prSet presAssocID="{6FDD78F4-15B7-4AC9-AEF1-82684224AC4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4C9A26-2B5A-403B-87DE-68337C29ACB3}" type="pres">
      <dgm:prSet presAssocID="{6FDD78F4-15B7-4AC9-AEF1-82684224AC4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9C9BBF-EE27-4CAF-9DE3-AAF429D93AF7}" type="pres">
      <dgm:prSet presAssocID="{A1EB990A-24FD-49FF-B5DC-9AA0714617A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7ECC30-326A-4778-A347-B3CA538F1025}" type="pres">
      <dgm:prSet presAssocID="{A1EB990A-24FD-49FF-B5DC-9AA0714617A9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DB5C860-9489-4CB7-BFD5-B362B068AC57}" type="presOf" srcId="{9C8DDB0F-10E2-4028-A1F7-508B4C9A3DE6}" destId="{1CB6CAC7-5BAD-4C28-9360-B4C1270A93A5}" srcOrd="0" destOrd="0" presId="urn:microsoft.com/office/officeart/2005/8/layout/vList2"/>
    <dgm:cxn modelId="{54A13174-946E-486B-98D3-BE32FE42562A}" type="presOf" srcId="{6FDD78F4-15B7-4AC9-AEF1-82684224AC4B}" destId="{56589C0A-A44A-4DD0-9CBB-E6FA106EE8E6}" srcOrd="0" destOrd="0" presId="urn:microsoft.com/office/officeart/2005/8/layout/vList2"/>
    <dgm:cxn modelId="{F41F76BB-CFC0-4A6C-BE6F-38A8AAC8B7F2}" srcId="{9C8DDB0F-10E2-4028-A1F7-508B4C9A3DE6}" destId="{A1EB990A-24FD-49FF-B5DC-9AA0714617A9}" srcOrd="1" destOrd="0" parTransId="{C9E7791F-01A6-47D6-A9B0-4D5FF81A5549}" sibTransId="{FF424F91-81FA-41FB-AFA5-152B00B7A715}"/>
    <dgm:cxn modelId="{6D5912D7-9BAB-4AF5-B0DE-D90228A2BE90}" srcId="{6FDD78F4-15B7-4AC9-AEF1-82684224AC4B}" destId="{403F4C7F-B269-47E4-B0C4-859243175635}" srcOrd="0" destOrd="0" parTransId="{AE201EF2-013A-4FEA-962A-C67E108760BA}" sibTransId="{8AD50433-87C4-4EDF-919A-E618824FDD81}"/>
    <dgm:cxn modelId="{93E20963-A1F2-4FCB-97BB-A579D164502A}" srcId="{A1EB990A-24FD-49FF-B5DC-9AA0714617A9}" destId="{A16F5F7B-E7FF-4AF0-837A-30E24F720261}" srcOrd="0" destOrd="0" parTransId="{9DC5FEC1-4CCC-4B87-9706-7F3972D5D3F9}" sibTransId="{31F7FFF8-F21A-4596-8EB9-C62B1F5A4150}"/>
    <dgm:cxn modelId="{674DF3B3-F6EE-4784-ACA5-F68B1143A6EF}" type="presOf" srcId="{403F4C7F-B269-47E4-B0C4-859243175635}" destId="{D64C9A26-2B5A-403B-87DE-68337C29ACB3}" srcOrd="0" destOrd="0" presId="urn:microsoft.com/office/officeart/2005/8/layout/vList2"/>
    <dgm:cxn modelId="{3754F51A-BFAE-44CA-93BB-C8DEBF5FE8D0}" srcId="{9C8DDB0F-10E2-4028-A1F7-508B4C9A3DE6}" destId="{6FDD78F4-15B7-4AC9-AEF1-82684224AC4B}" srcOrd="0" destOrd="0" parTransId="{20231CDC-6D24-4B5C-8618-A1E42520E22D}" sibTransId="{298E7758-0817-4924-AFCC-9F3F10ACA050}"/>
    <dgm:cxn modelId="{DFFFD05E-3214-4F3A-8FA4-D42EBD0EE45D}" type="presOf" srcId="{A1EB990A-24FD-49FF-B5DC-9AA0714617A9}" destId="{549C9BBF-EE27-4CAF-9DE3-AAF429D93AF7}" srcOrd="0" destOrd="0" presId="urn:microsoft.com/office/officeart/2005/8/layout/vList2"/>
    <dgm:cxn modelId="{3FB58864-F0B3-44DE-94E2-8DD1BB940DA6}" type="presOf" srcId="{A16F5F7B-E7FF-4AF0-837A-30E24F720261}" destId="{BD7ECC30-326A-4778-A347-B3CA538F1025}" srcOrd="0" destOrd="0" presId="urn:microsoft.com/office/officeart/2005/8/layout/vList2"/>
    <dgm:cxn modelId="{1A0BCAD5-F972-4DE8-9011-90831DED5E85}" type="presParOf" srcId="{1CB6CAC7-5BAD-4C28-9360-B4C1270A93A5}" destId="{56589C0A-A44A-4DD0-9CBB-E6FA106EE8E6}" srcOrd="0" destOrd="0" presId="urn:microsoft.com/office/officeart/2005/8/layout/vList2"/>
    <dgm:cxn modelId="{65D5067B-A6B9-483F-9F26-318302203CD6}" type="presParOf" srcId="{1CB6CAC7-5BAD-4C28-9360-B4C1270A93A5}" destId="{D64C9A26-2B5A-403B-87DE-68337C29ACB3}" srcOrd="1" destOrd="0" presId="urn:microsoft.com/office/officeart/2005/8/layout/vList2"/>
    <dgm:cxn modelId="{7BF1A2D7-B460-4ABE-BF8E-42FE7F955A7C}" type="presParOf" srcId="{1CB6CAC7-5BAD-4C28-9360-B4C1270A93A5}" destId="{549C9BBF-EE27-4CAF-9DE3-AAF429D93AF7}" srcOrd="2" destOrd="0" presId="urn:microsoft.com/office/officeart/2005/8/layout/vList2"/>
    <dgm:cxn modelId="{10AE3715-45E2-4F67-8A54-9B70B413D5BF}" type="presParOf" srcId="{1CB6CAC7-5BAD-4C28-9360-B4C1270A93A5}" destId="{BD7ECC30-326A-4778-A347-B3CA538F102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2B4E10-1385-4EDA-A7D8-CCCBF1C04471}">
      <dsp:nvSpPr>
        <dsp:cNvPr id="0" name=""/>
        <dsp:cNvSpPr/>
      </dsp:nvSpPr>
      <dsp:spPr>
        <a:xfrm>
          <a:off x="0" y="2400"/>
          <a:ext cx="6048672" cy="7300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1. </a:t>
          </a:r>
          <a:r>
            <a:rPr lang="en-US" altLang="zh-TW" sz="2800" kern="1200" dirty="0" smtClean="0">
              <a:solidFill>
                <a:schemeClr val="tx1"/>
              </a:solidFill>
            </a:rPr>
            <a:t>Worldwide epidemiology of 19A</a:t>
          </a:r>
          <a:endParaRPr lang="zh-TW" altLang="en-US" sz="2800" kern="1200" dirty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0" y="2400"/>
        <a:ext cx="6048672" cy="730080"/>
      </dsp:txXfrm>
    </dsp:sp>
    <dsp:sp modelId="{2FF9F20F-3997-47D1-960C-F7AC2B35A625}">
      <dsp:nvSpPr>
        <dsp:cNvPr id="0" name=""/>
        <dsp:cNvSpPr/>
      </dsp:nvSpPr>
      <dsp:spPr>
        <a:xfrm>
          <a:off x="0" y="844800"/>
          <a:ext cx="6048672" cy="730080"/>
        </a:xfrm>
        <a:prstGeom prst="roundRect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tint val="50000"/>
                <a:satMod val="300000"/>
              </a:schemeClr>
            </a:gs>
            <a:gs pos="35000">
              <a:schemeClr val="accent3">
                <a:hueOff val="2812566"/>
                <a:satOff val="-4220"/>
                <a:lumOff val="-686"/>
                <a:alphaOff val="0"/>
                <a:tint val="37000"/>
                <a:satMod val="30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2. </a:t>
          </a:r>
          <a:r>
            <a:rPr lang="en-US" altLang="zh-TW" sz="2800" kern="1200" dirty="0" smtClean="0">
              <a:solidFill>
                <a:schemeClr val="tx1"/>
              </a:solidFill>
            </a:rPr>
            <a:t>Current epidemiology in Taiwan</a:t>
          </a:r>
          <a:endParaRPr lang="en-US" altLang="zh-TW" sz="2800" kern="12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0" y="844800"/>
        <a:ext cx="6048672" cy="730080"/>
      </dsp:txXfrm>
    </dsp:sp>
    <dsp:sp modelId="{A14143AF-B5E5-4360-A94C-0B5CE6F3A538}">
      <dsp:nvSpPr>
        <dsp:cNvPr id="0" name=""/>
        <dsp:cNvSpPr/>
      </dsp:nvSpPr>
      <dsp:spPr>
        <a:xfrm>
          <a:off x="0" y="1687200"/>
          <a:ext cx="6048672" cy="730080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3. </a:t>
          </a:r>
          <a:r>
            <a:rPr lang="en-US" altLang="zh-TW" sz="2800" kern="1200" dirty="0" smtClean="0">
              <a:solidFill>
                <a:schemeClr val="tx1"/>
              </a:solidFill>
            </a:rPr>
            <a:t>AOM</a:t>
          </a:r>
          <a:endParaRPr lang="en-US" altLang="zh-TW" sz="2800" kern="12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0" y="1687200"/>
        <a:ext cx="6048672" cy="730080"/>
      </dsp:txXfrm>
    </dsp:sp>
    <dsp:sp modelId="{88FA1B29-7F04-44F1-AFF8-951468027ED0}">
      <dsp:nvSpPr>
        <dsp:cNvPr id="0" name=""/>
        <dsp:cNvSpPr/>
      </dsp:nvSpPr>
      <dsp:spPr>
        <a:xfrm>
          <a:off x="0" y="2529600"/>
          <a:ext cx="6048672" cy="730080"/>
        </a:xfrm>
        <a:prstGeom prst="roundRect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tint val="50000"/>
                <a:satMod val="300000"/>
              </a:schemeClr>
            </a:gs>
            <a:gs pos="35000">
              <a:schemeClr val="accent3">
                <a:hueOff val="8437698"/>
                <a:satOff val="-12660"/>
                <a:lumOff val="-2059"/>
                <a:alphaOff val="0"/>
                <a:tint val="37000"/>
                <a:satMod val="30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4. </a:t>
          </a:r>
          <a:r>
            <a:rPr lang="en-US" altLang="zh-TW" sz="2800" kern="1200" dirty="0" smtClean="0">
              <a:solidFill>
                <a:schemeClr val="tx1"/>
              </a:solidFill>
            </a:rPr>
            <a:t>Why 19A has been emerging?</a:t>
          </a:r>
          <a:endParaRPr lang="en-US" altLang="zh-TW" sz="2800" kern="12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0" y="2529600"/>
        <a:ext cx="6048672" cy="730080"/>
      </dsp:txXfrm>
    </dsp:sp>
    <dsp:sp modelId="{AEA54D39-7E3A-4EEE-9B13-9F6B939D74F8}">
      <dsp:nvSpPr>
        <dsp:cNvPr id="0" name=""/>
        <dsp:cNvSpPr/>
      </dsp:nvSpPr>
      <dsp:spPr>
        <a:xfrm>
          <a:off x="0" y="3372000"/>
          <a:ext cx="6048672" cy="73008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Arial" pitchFamily="34" charset="0"/>
            </a:rPr>
            <a:t>5. </a:t>
          </a:r>
          <a:r>
            <a:rPr lang="en-US" altLang="zh-TW" sz="2800" kern="1200" dirty="0" smtClean="0">
              <a:solidFill>
                <a:schemeClr val="tx1"/>
              </a:solidFill>
            </a:rPr>
            <a:t>2</a:t>
          </a:r>
          <a:r>
            <a:rPr lang="en-US" altLang="zh-TW" sz="2800" kern="1200" baseline="30000" dirty="0" smtClean="0">
              <a:solidFill>
                <a:schemeClr val="tx1"/>
              </a:solidFill>
            </a:rPr>
            <a:t>nd</a:t>
          </a:r>
          <a:r>
            <a:rPr lang="en-US" altLang="zh-TW" sz="2800" kern="1200" dirty="0" smtClean="0">
              <a:solidFill>
                <a:schemeClr val="tx1"/>
              </a:solidFill>
            </a:rPr>
            <a:t> Generation PCV for 19A</a:t>
          </a:r>
          <a:endParaRPr lang="en-US" altLang="zh-TW" sz="2800" kern="1200" dirty="0" smtClean="0">
            <a:solidFill>
              <a:schemeClr val="tx1"/>
            </a:solidFill>
            <a:latin typeface="Arial" pitchFamily="34" charset="0"/>
            <a:ea typeface="標楷體" pitchFamily="65" charset="-120"/>
            <a:cs typeface="Arial" pitchFamily="34" charset="0"/>
          </a:endParaRPr>
        </a:p>
      </dsp:txBody>
      <dsp:txXfrm>
        <a:off x="0" y="3372000"/>
        <a:ext cx="6048672" cy="7300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977116-91DE-4C7D-A3D9-4E164FB97C42}">
      <dsp:nvSpPr>
        <dsp:cNvPr id="0" name=""/>
        <dsp:cNvSpPr/>
      </dsp:nvSpPr>
      <dsp:spPr>
        <a:xfrm>
          <a:off x="0" y="21039"/>
          <a:ext cx="2703614" cy="71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China</a:t>
          </a:r>
          <a:endParaRPr lang="zh-TW" altLang="en-US" sz="2400" kern="1200" dirty="0"/>
        </a:p>
      </dsp:txBody>
      <dsp:txXfrm>
        <a:off x="0" y="21039"/>
        <a:ext cx="2703614" cy="711360"/>
      </dsp:txXfrm>
    </dsp:sp>
    <dsp:sp modelId="{F5B46B37-2188-466E-B52F-7D3399A8F3DC}">
      <dsp:nvSpPr>
        <dsp:cNvPr id="0" name=""/>
        <dsp:cNvSpPr/>
      </dsp:nvSpPr>
      <dsp:spPr>
        <a:xfrm>
          <a:off x="0" y="732399"/>
          <a:ext cx="2703614" cy="62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4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000" kern="1200" dirty="0" err="1" smtClean="0"/>
            <a:t>Clin</a:t>
          </a:r>
          <a:r>
            <a:rPr lang="en-US" altLang="zh-TW" sz="2000" kern="1200" dirty="0" smtClean="0"/>
            <a:t> Infect </a:t>
          </a:r>
          <a:r>
            <a:rPr lang="en-US" altLang="zh-TW" sz="2000" kern="1200" dirty="0" err="1" smtClean="0"/>
            <a:t>Dis</a:t>
          </a:r>
          <a:r>
            <a:rPr lang="en-US" altLang="zh-TW" sz="2000" kern="1200" dirty="0" smtClean="0"/>
            <a:t> 2010;50:741-4</a:t>
          </a:r>
          <a:endParaRPr lang="zh-TW" altLang="en-US" sz="2000" kern="1200" dirty="0"/>
        </a:p>
      </dsp:txBody>
      <dsp:txXfrm>
        <a:off x="0" y="732399"/>
        <a:ext cx="2703614" cy="629280"/>
      </dsp:txXfrm>
    </dsp:sp>
    <dsp:sp modelId="{420F6A9E-7D0A-49C4-B682-163499FF83F9}">
      <dsp:nvSpPr>
        <dsp:cNvPr id="0" name=""/>
        <dsp:cNvSpPr/>
      </dsp:nvSpPr>
      <dsp:spPr>
        <a:xfrm>
          <a:off x="0" y="1361679"/>
          <a:ext cx="2703614" cy="71136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Taiwan</a:t>
          </a:r>
          <a:endParaRPr lang="zh-TW" altLang="en-US" sz="2400" kern="1200" dirty="0"/>
        </a:p>
      </dsp:txBody>
      <dsp:txXfrm>
        <a:off x="0" y="1361679"/>
        <a:ext cx="2703614" cy="711360"/>
      </dsp:txXfrm>
    </dsp:sp>
    <dsp:sp modelId="{06D91953-0D82-4A23-A180-979580C8FFFB}">
      <dsp:nvSpPr>
        <dsp:cNvPr id="0" name=""/>
        <dsp:cNvSpPr/>
      </dsp:nvSpPr>
      <dsp:spPr>
        <a:xfrm>
          <a:off x="0" y="2073039"/>
          <a:ext cx="2703614" cy="62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4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000" kern="1200" dirty="0" smtClean="0"/>
            <a:t>Vaccine 2009;27:5513-8.</a:t>
          </a:r>
          <a:endParaRPr lang="zh-TW" altLang="en-US" sz="2000" kern="1200" dirty="0"/>
        </a:p>
      </dsp:txBody>
      <dsp:txXfrm>
        <a:off x="0" y="2073039"/>
        <a:ext cx="2703614" cy="629280"/>
      </dsp:txXfrm>
    </dsp:sp>
    <dsp:sp modelId="{6238A532-73C5-4186-BE53-BE6ECF61747F}">
      <dsp:nvSpPr>
        <dsp:cNvPr id="0" name=""/>
        <dsp:cNvSpPr/>
      </dsp:nvSpPr>
      <dsp:spPr>
        <a:xfrm>
          <a:off x="0" y="2702319"/>
          <a:ext cx="2703614" cy="7113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Korea</a:t>
          </a:r>
          <a:endParaRPr lang="zh-TW" altLang="en-US" sz="2400" kern="1200" dirty="0"/>
        </a:p>
      </dsp:txBody>
      <dsp:txXfrm>
        <a:off x="0" y="2702319"/>
        <a:ext cx="2703614" cy="711360"/>
      </dsp:txXfrm>
    </dsp:sp>
    <dsp:sp modelId="{38265790-92A5-4FAF-BD55-C594AB9DFBA2}">
      <dsp:nvSpPr>
        <dsp:cNvPr id="0" name=""/>
        <dsp:cNvSpPr/>
      </dsp:nvSpPr>
      <dsp:spPr>
        <a:xfrm>
          <a:off x="0" y="3413680"/>
          <a:ext cx="2703614" cy="62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4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000" kern="1200" dirty="0" err="1" smtClean="0"/>
            <a:t>Emerg</a:t>
          </a:r>
          <a:r>
            <a:rPr lang="en-US" altLang="zh-TW" sz="2000" kern="1200" dirty="0" smtClean="0"/>
            <a:t> Infect </a:t>
          </a:r>
          <a:r>
            <a:rPr lang="en-US" altLang="zh-TW" sz="2000" kern="1200" dirty="0" err="1" smtClean="0"/>
            <a:t>Dis</a:t>
          </a:r>
          <a:r>
            <a:rPr lang="en-US" altLang="zh-TW" sz="2000" kern="1200" dirty="0" smtClean="0"/>
            <a:t> 2008;14:275-81</a:t>
          </a:r>
          <a:endParaRPr lang="zh-TW" altLang="en-US" sz="2000" kern="1200" dirty="0"/>
        </a:p>
      </dsp:txBody>
      <dsp:txXfrm>
        <a:off x="0" y="3413680"/>
        <a:ext cx="2703614" cy="6292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977116-91DE-4C7D-A3D9-4E164FB97C42}">
      <dsp:nvSpPr>
        <dsp:cNvPr id="0" name=""/>
        <dsp:cNvSpPr/>
      </dsp:nvSpPr>
      <dsp:spPr>
        <a:xfrm>
          <a:off x="0" y="4058"/>
          <a:ext cx="2703614" cy="692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Canada</a:t>
          </a:r>
          <a:endParaRPr lang="zh-TW" altLang="en-US" sz="2400" kern="1200" dirty="0"/>
        </a:p>
      </dsp:txBody>
      <dsp:txXfrm>
        <a:off x="0" y="4058"/>
        <a:ext cx="2703614" cy="692640"/>
      </dsp:txXfrm>
    </dsp:sp>
    <dsp:sp modelId="{F5B46B37-2188-466E-B52F-7D3399A8F3DC}">
      <dsp:nvSpPr>
        <dsp:cNvPr id="0" name=""/>
        <dsp:cNvSpPr/>
      </dsp:nvSpPr>
      <dsp:spPr>
        <a:xfrm>
          <a:off x="0" y="696699"/>
          <a:ext cx="2703614" cy="612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4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000" kern="1200" dirty="0" smtClean="0"/>
            <a:t>BMC genomics 2009;10:642</a:t>
          </a:r>
          <a:endParaRPr lang="zh-TW" altLang="en-US" sz="2000" kern="1200" dirty="0"/>
        </a:p>
      </dsp:txBody>
      <dsp:txXfrm>
        <a:off x="0" y="696699"/>
        <a:ext cx="2703614" cy="612720"/>
      </dsp:txXfrm>
    </dsp:sp>
    <dsp:sp modelId="{420F6A9E-7D0A-49C4-B682-163499FF83F9}">
      <dsp:nvSpPr>
        <dsp:cNvPr id="0" name=""/>
        <dsp:cNvSpPr/>
      </dsp:nvSpPr>
      <dsp:spPr>
        <a:xfrm>
          <a:off x="0" y="1309419"/>
          <a:ext cx="2703614" cy="69264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USA</a:t>
          </a:r>
          <a:r>
            <a:rPr lang="en-US" altLang="zh-TW" sz="2400" kern="1200" dirty="0" smtClean="0">
              <a:effectLst>
                <a:outerShdw blurRad="38100" dist="38100" dir="2700000" algn="tl">
                  <a:srgbClr val="C0C0C0"/>
                </a:outerShdw>
              </a:effectLst>
            </a:rPr>
            <a:t> </a:t>
          </a:r>
          <a:endParaRPr lang="zh-TW" altLang="en-US" sz="2400" kern="1200" dirty="0"/>
        </a:p>
      </dsp:txBody>
      <dsp:txXfrm>
        <a:off x="0" y="1309419"/>
        <a:ext cx="2703614" cy="692640"/>
      </dsp:txXfrm>
    </dsp:sp>
    <dsp:sp modelId="{06D91953-0D82-4A23-A180-979580C8FFFB}">
      <dsp:nvSpPr>
        <dsp:cNvPr id="0" name=""/>
        <dsp:cNvSpPr/>
      </dsp:nvSpPr>
      <dsp:spPr>
        <a:xfrm>
          <a:off x="0" y="2002059"/>
          <a:ext cx="2703614" cy="612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4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000" kern="1200" dirty="0" smtClean="0">
              <a:effectLst>
                <a:outerShdw blurRad="38100" dist="38100" dir="2700000" algn="tl">
                  <a:srgbClr val="C0C0C0"/>
                </a:outerShdw>
              </a:effectLst>
            </a:rPr>
            <a:t>J Infect </a:t>
          </a:r>
          <a:r>
            <a:rPr lang="en-US" altLang="zh-TW" sz="2000" kern="1200" dirty="0" err="1" smtClean="0">
              <a:effectLst>
                <a:outerShdw blurRad="38100" dist="38100" dir="2700000" algn="tl">
                  <a:srgbClr val="C0C0C0"/>
                </a:outerShdw>
              </a:effectLst>
            </a:rPr>
            <a:t>Dis</a:t>
          </a:r>
          <a:r>
            <a:rPr lang="en-US" altLang="zh-TW" sz="2000" kern="1200" dirty="0" smtClean="0">
              <a:effectLst>
                <a:outerShdw blurRad="38100" dist="38100" dir="2700000" algn="tl">
                  <a:srgbClr val="C0C0C0"/>
                </a:outerShdw>
              </a:effectLst>
            </a:rPr>
            <a:t> 2008;197:1016</a:t>
          </a:r>
          <a:endParaRPr lang="zh-TW" altLang="en-US" sz="2000" kern="1200" dirty="0"/>
        </a:p>
      </dsp:txBody>
      <dsp:txXfrm>
        <a:off x="0" y="2002059"/>
        <a:ext cx="2703614" cy="61272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977116-91DE-4C7D-A3D9-4E164FB97C42}">
      <dsp:nvSpPr>
        <dsp:cNvPr id="0" name=""/>
        <dsp:cNvSpPr/>
      </dsp:nvSpPr>
      <dsp:spPr>
        <a:xfrm>
          <a:off x="0" y="429"/>
          <a:ext cx="2803287" cy="155801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3600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/>
            <a:t>Spain,</a:t>
          </a:r>
          <a:r>
            <a:rPr lang="zh-TW" altLang="en-US" sz="2400" kern="1200" dirty="0" smtClean="0"/>
            <a:t> </a:t>
          </a:r>
          <a:r>
            <a:rPr lang="en-US" altLang="zh-TW" sz="2400" kern="1200" dirty="0" err="1" smtClean="0"/>
            <a:t>Belgium,England</a:t>
          </a:r>
          <a:r>
            <a:rPr lang="en-US" altLang="zh-TW" sz="2400" kern="1200" dirty="0" smtClean="0"/>
            <a:t> and</a:t>
          </a:r>
          <a:r>
            <a:rPr lang="zh-TW" altLang="en-US" sz="2400" kern="1200" dirty="0" smtClean="0"/>
            <a:t> </a:t>
          </a:r>
          <a:r>
            <a:rPr lang="en-US" altLang="zh-TW" sz="2400" kern="1200" dirty="0" smtClean="0"/>
            <a:t>Wales,</a:t>
          </a:r>
          <a:r>
            <a:rPr lang="zh-TW" altLang="en-US" sz="2400" kern="1200" dirty="0" smtClean="0"/>
            <a:t> </a:t>
          </a:r>
          <a:r>
            <a:rPr lang="en-US" altLang="zh-TW" sz="2400" kern="1200" dirty="0" smtClean="0"/>
            <a:t>France  </a:t>
          </a:r>
          <a:endParaRPr lang="zh-TW" altLang="en-US" sz="2400" kern="1200" dirty="0"/>
        </a:p>
      </dsp:txBody>
      <dsp:txXfrm>
        <a:off x="0" y="429"/>
        <a:ext cx="2803287" cy="1558019"/>
      </dsp:txXfrm>
    </dsp:sp>
    <dsp:sp modelId="{F5B46B37-2188-466E-B52F-7D3399A8F3DC}">
      <dsp:nvSpPr>
        <dsp:cNvPr id="0" name=""/>
        <dsp:cNvSpPr/>
      </dsp:nvSpPr>
      <dsp:spPr>
        <a:xfrm>
          <a:off x="0" y="1558448"/>
          <a:ext cx="2803287" cy="55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004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000" kern="1200" dirty="0" err="1" smtClean="0"/>
            <a:t>Emerg</a:t>
          </a:r>
          <a:r>
            <a:rPr lang="en-US" altLang="zh-TW" sz="2000" kern="1200" dirty="0" smtClean="0"/>
            <a:t> Infect </a:t>
          </a:r>
          <a:r>
            <a:rPr lang="en-US" altLang="zh-TW" sz="2000" kern="1200" dirty="0" err="1" smtClean="0"/>
            <a:t>Dis</a:t>
          </a:r>
          <a:r>
            <a:rPr lang="zh-TW" altLang="en-US" sz="2000" kern="1200" dirty="0" smtClean="0"/>
            <a:t> </a:t>
          </a:r>
          <a:r>
            <a:rPr lang="en-US" altLang="zh-TW" kern="1200" dirty="0" smtClean="0"/>
            <a:t>2010;16:1428-39</a:t>
          </a:r>
          <a:endParaRPr lang="zh-TW" altLang="en-US" sz="2000" kern="1200" dirty="0"/>
        </a:p>
      </dsp:txBody>
      <dsp:txXfrm>
        <a:off x="0" y="1558448"/>
        <a:ext cx="2803287" cy="55129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589C0A-A44A-4DD0-9CBB-E6FA106EE8E6}">
      <dsp:nvSpPr>
        <dsp:cNvPr id="0" name=""/>
        <dsp:cNvSpPr/>
      </dsp:nvSpPr>
      <dsp:spPr>
        <a:xfrm>
          <a:off x="0" y="21039"/>
          <a:ext cx="5050221" cy="10670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/>
            <a:t>PCV10 (</a:t>
          </a:r>
          <a:r>
            <a:rPr lang="en-US" altLang="zh-TW" sz="2800" kern="1200" dirty="0" err="1" smtClean="0"/>
            <a:t>Synflorix</a:t>
          </a:r>
          <a:r>
            <a:rPr lang="en-US" altLang="zh-TW" sz="2800" kern="1200" dirty="0" smtClean="0"/>
            <a:t>)</a:t>
          </a:r>
          <a:endParaRPr lang="zh-TW" altLang="en-US" sz="2800" kern="1200" dirty="0"/>
        </a:p>
      </dsp:txBody>
      <dsp:txXfrm>
        <a:off x="0" y="21039"/>
        <a:ext cx="5050221" cy="1067040"/>
      </dsp:txXfrm>
    </dsp:sp>
    <dsp:sp modelId="{D64C9A26-2B5A-403B-87DE-68337C29ACB3}">
      <dsp:nvSpPr>
        <dsp:cNvPr id="0" name=""/>
        <dsp:cNvSpPr/>
      </dsp:nvSpPr>
      <dsp:spPr>
        <a:xfrm>
          <a:off x="0" y="1088080"/>
          <a:ext cx="5050221" cy="9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45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800" kern="1200" dirty="0" smtClean="0"/>
            <a:t>plus 1, 5, 7F</a:t>
          </a:r>
          <a:endParaRPr lang="zh-TW" altLang="en-US" sz="2800" kern="1200" dirty="0"/>
        </a:p>
      </dsp:txBody>
      <dsp:txXfrm>
        <a:off x="0" y="1088080"/>
        <a:ext cx="5050221" cy="943920"/>
      </dsp:txXfrm>
    </dsp:sp>
    <dsp:sp modelId="{549C9BBF-EE27-4CAF-9DE3-AAF429D93AF7}">
      <dsp:nvSpPr>
        <dsp:cNvPr id="0" name=""/>
        <dsp:cNvSpPr/>
      </dsp:nvSpPr>
      <dsp:spPr>
        <a:xfrm>
          <a:off x="0" y="2032000"/>
          <a:ext cx="5050221" cy="106704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/>
            <a:t>PCV13 (Prevenar13)</a:t>
          </a:r>
          <a:endParaRPr lang="zh-TW" altLang="en-US" sz="2800" kern="1200" dirty="0"/>
        </a:p>
      </dsp:txBody>
      <dsp:txXfrm>
        <a:off x="0" y="2032000"/>
        <a:ext cx="5050221" cy="1067040"/>
      </dsp:txXfrm>
    </dsp:sp>
    <dsp:sp modelId="{BD7ECC30-326A-4778-A347-B3CA538F1025}">
      <dsp:nvSpPr>
        <dsp:cNvPr id="0" name=""/>
        <dsp:cNvSpPr/>
      </dsp:nvSpPr>
      <dsp:spPr>
        <a:xfrm>
          <a:off x="0" y="3099040"/>
          <a:ext cx="5050221" cy="9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345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2800" kern="1200" dirty="0" smtClean="0"/>
            <a:t>plus 1, 3, 5, 6A, 7F, 19A </a:t>
          </a:r>
          <a:endParaRPr lang="zh-TW" altLang="en-US" sz="2800" kern="1200" dirty="0"/>
        </a:p>
      </dsp:txBody>
      <dsp:txXfrm>
        <a:off x="0" y="3099040"/>
        <a:ext cx="5050221" cy="943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t" anchorCtr="0" compatLnSpc="1">
            <a:prstTxWarp prst="textNoShape">
              <a:avLst/>
            </a:prstTxWarp>
          </a:bodyPr>
          <a:lstStyle>
            <a:lvl1pPr algn="l" defTabSz="912813">
              <a:defRPr sz="1300" b="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02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t" anchorCtr="0" compatLnSpc="1">
            <a:prstTxWarp prst="textNoShape">
              <a:avLst/>
            </a:prstTxWarp>
          </a:bodyPr>
          <a:lstStyle>
            <a:lvl1pPr algn="r" defTabSz="912813">
              <a:defRPr sz="1300" b="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02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b" anchorCtr="0" compatLnSpc="1">
            <a:prstTxWarp prst="textNoShape">
              <a:avLst/>
            </a:prstTxWarp>
          </a:bodyPr>
          <a:lstStyle>
            <a:lvl1pPr algn="l" defTabSz="912813">
              <a:defRPr sz="1300" b="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29675"/>
            <a:ext cx="29702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b" anchorCtr="0" compatLnSpc="1">
            <a:prstTxWarp prst="textNoShape">
              <a:avLst/>
            </a:prstTxWarp>
          </a:bodyPr>
          <a:lstStyle>
            <a:lvl1pPr algn="r" defTabSz="912813">
              <a:defRPr sz="1300" b="0">
                <a:latin typeface="Arial" pitchFamily="34" charset="0"/>
              </a:defRPr>
            </a:lvl1pPr>
          </a:lstStyle>
          <a:p>
            <a:pPr>
              <a:defRPr/>
            </a:pPr>
            <a:fld id="{BAED6610-4C3D-4B27-BCAB-395CACBAB820}" type="slidenum">
              <a:rPr lang="ar-SA" altLang="zh-TW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t" anchorCtr="0" compatLnSpc="1">
            <a:prstTxWarp prst="textNoShape">
              <a:avLst/>
            </a:prstTxWarp>
          </a:bodyPr>
          <a:lstStyle>
            <a:lvl1pPr algn="l" defTabSz="912813">
              <a:defRPr sz="1300" b="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02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t" anchorCtr="0" compatLnSpc="1">
            <a:prstTxWarp prst="textNoShape">
              <a:avLst/>
            </a:prstTxWarp>
          </a:bodyPr>
          <a:lstStyle>
            <a:lvl1pPr algn="r" defTabSz="912813">
              <a:defRPr sz="1300" b="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747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5325"/>
            <a:ext cx="4648200" cy="34877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02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b" anchorCtr="0" compatLnSpc="1">
            <a:prstTxWarp prst="textNoShape">
              <a:avLst/>
            </a:prstTxWarp>
          </a:bodyPr>
          <a:lstStyle>
            <a:lvl1pPr algn="l" defTabSz="912813">
              <a:defRPr sz="1300" b="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zh-TW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829675"/>
            <a:ext cx="29702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93" tIns="45747" rIns="91493" bIns="45747" numCol="1" anchor="b" anchorCtr="0" compatLnSpc="1">
            <a:prstTxWarp prst="textNoShape">
              <a:avLst/>
            </a:prstTxWarp>
          </a:bodyPr>
          <a:lstStyle>
            <a:lvl1pPr algn="r" defTabSz="912813">
              <a:defRPr sz="1300" b="0">
                <a:latin typeface="Arial" pitchFamily="34" charset="0"/>
              </a:defRPr>
            </a:lvl1pPr>
          </a:lstStyle>
          <a:p>
            <a:pPr>
              <a:defRPr/>
            </a:pPr>
            <a:fld id="{0BBC4FD7-2DA7-4C9E-A80E-B88BB9C9554F}" type="slidenum">
              <a:rPr lang="ar-SA" altLang="zh-TW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166688" indent="-166688" algn="l" rtl="0" eaLnBrk="0" fontAlgn="base" hangingPunct="0">
      <a:spcBef>
        <a:spcPct val="30000"/>
      </a:spcBef>
      <a:spcAft>
        <a:spcPct val="0"/>
      </a:spcAft>
      <a:buFont typeface="Arial" pitchFamily="34" charset="0"/>
      <a:buChar char="•"/>
      <a:defRPr sz="1100" kern="1200">
        <a:solidFill>
          <a:schemeClr val="tx1"/>
        </a:solidFill>
        <a:latin typeface="Arial" charset="0"/>
        <a:ea typeface="+mn-ea"/>
        <a:cs typeface="+mn-cs"/>
      </a:defRPr>
    </a:lvl1pPr>
    <a:lvl2pPr marL="628650" indent="-171450" algn="l" rtl="0" eaLnBrk="0" fontAlgn="base" hangingPunct="0">
      <a:spcBef>
        <a:spcPct val="30000"/>
      </a:spcBef>
      <a:spcAft>
        <a:spcPct val="0"/>
      </a:spcAft>
      <a:buFont typeface="Arial" pitchFamily="34" charset="0"/>
      <a:buChar char="–"/>
      <a:defRPr sz="1100" kern="1200">
        <a:solidFill>
          <a:schemeClr val="tx1"/>
        </a:solidFill>
        <a:latin typeface="Arial" charset="0"/>
        <a:ea typeface="+mn-ea"/>
        <a:cs typeface="+mn-cs"/>
      </a:defRPr>
    </a:lvl2pPr>
    <a:lvl3pPr marL="1081088" indent="-166688" algn="l" rtl="0" eaLnBrk="0" fontAlgn="base" hangingPunct="0">
      <a:spcBef>
        <a:spcPct val="30000"/>
      </a:spcBef>
      <a:spcAft>
        <a:spcPct val="0"/>
      </a:spcAft>
      <a:buFont typeface="Arial" pitchFamily="34" charset="0"/>
      <a:buChar char="•"/>
      <a:defRPr sz="11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buFont typeface="Arial" pitchFamily="34" charset="0"/>
      <a:buChar char="•"/>
      <a:defRPr sz="11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buFont typeface="Arial" pitchFamily="34" charset="0"/>
      <a:buChar char="•"/>
      <a:defRPr sz="1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757543-ABB3-4961-B561-E8FA9E1C7509}" type="slidenum">
              <a:rPr lang="en-US" altLang="zh-TW" smtClean="0"/>
              <a:pPr/>
              <a:t>1</a:t>
            </a:fld>
            <a:endParaRPr lang="en-US" altLang="zh-TW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8075" y="696913"/>
            <a:ext cx="4643438" cy="3484562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7680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BD660B-7818-45F9-8B30-248ABD38FB05}" type="slidenum">
              <a:rPr lang="ar-SA" altLang="zh-TW" smtClean="0"/>
              <a:pPr/>
              <a:t>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7782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295662-360A-43D1-AC1B-A280C3FA919D}" type="slidenum">
              <a:rPr lang="ar-SA" altLang="zh-TW" smtClean="0"/>
              <a:pPr/>
              <a:t>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647" tIns="46324" rIns="92647" bIns="46324" anchor="b"/>
          <a:lstStyle/>
          <a:p>
            <a:pPr algn="r" defTabSz="927100"/>
            <a:fld id="{F63BDC63-CF1B-4C67-ABC4-C21F9D1747A1}" type="slidenum">
              <a:rPr lang="zh-TW" altLang="en-US" sz="1200" b="0">
                <a:latin typeface="Times New Roman" pitchFamily="18" charset="0"/>
                <a:ea typeface="MS PGothic" pitchFamily="34" charset="-128"/>
              </a:rPr>
              <a:pPr algn="r" defTabSz="927100"/>
              <a:t>4</a:t>
            </a:fld>
            <a:endParaRPr lang="en-US" altLang="zh-TW" sz="1200" b="0"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78851" name="Rectangle 7"/>
          <p:cNvSpPr txBox="1">
            <a:spLocks noGrp="1" noChangeArrowheads="1"/>
          </p:cNvSpPr>
          <p:nvPr/>
        </p:nvSpPr>
        <p:spPr bwMode="auto">
          <a:xfrm>
            <a:off x="3886200" y="8829675"/>
            <a:ext cx="29702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65" tIns="46583" rIns="93165" bIns="46583" anchor="b"/>
          <a:lstStyle/>
          <a:p>
            <a:pPr algn="r" defTabSz="931863"/>
            <a:fld id="{380B59DC-5E1A-4DB3-A18B-044236ABD327}" type="slidenum">
              <a:rPr lang="zh-TW" altLang="en-US" sz="1200" b="0">
                <a:latin typeface="Arial" pitchFamily="34" charset="0"/>
                <a:ea typeface="MS PGothic" pitchFamily="34" charset="-128"/>
              </a:rPr>
              <a:pPr algn="r" defTabSz="931863"/>
              <a:t>4</a:t>
            </a:fld>
            <a:endParaRPr lang="en-US" altLang="zh-TW" sz="1200" b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3165" tIns="46583" rIns="93165" bIns="46583"/>
          <a:lstStyle/>
          <a:p>
            <a:pPr eaLnBrk="1" hangingPunct="1"/>
            <a:endParaRPr lang="he-IL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6913"/>
            <a:ext cx="4648200" cy="3486150"/>
          </a:xfrm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  <a:noFill/>
          <a:ln/>
        </p:spPr>
        <p:txBody>
          <a:bodyPr/>
          <a:lstStyle/>
          <a:p>
            <a:endParaRPr lang="he-IL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090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B919D4-CE13-48A0-8020-6D3066D6E530}" type="slidenum">
              <a:rPr lang="ar-SA" altLang="zh-TW" smtClean="0"/>
              <a:pPr/>
              <a:t>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19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81DF55-CBB6-49F9-894E-347A36A9DCF2}" type="slidenum">
              <a:rPr lang="ar-SA" altLang="zh-TW" smtClean="0"/>
              <a:pPr/>
              <a:t>7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pitchFamily="34" charset="0"/>
              </a:rPr>
              <a:t>Emergence of serotype 19A is a global problem. The increase of serotype 19A was thought to be related to PCV7 vaccination and selective pressure driven by o antibiotic  usasge.  </a:t>
            </a:r>
            <a:endParaRPr lang="zh-TW" altLang="en-US" smtClean="0">
              <a:latin typeface="Arial" pitchFamily="34" charset="0"/>
            </a:endParaRPr>
          </a:p>
        </p:txBody>
      </p:sp>
      <p:sp>
        <p:nvSpPr>
          <p:cNvPr id="8294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DF58B6-7551-4AAD-A6EB-DD46B28AD86E}" type="slidenum">
              <a:rPr lang="en-US" altLang="zh-TW" smtClean="0"/>
              <a:pPr/>
              <a:t>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696913"/>
            <a:ext cx="4648200" cy="3486150"/>
          </a:xfrm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416425"/>
            <a:ext cx="5489575" cy="4183063"/>
          </a:xfrm>
          <a:noFill/>
          <a:ln/>
        </p:spPr>
        <p:txBody>
          <a:bodyPr/>
          <a:lstStyle/>
          <a:p>
            <a:endParaRPr lang="es-ES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499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34FC71-C379-4A4B-8A7E-1C2DB08AD228}" type="slidenum">
              <a:rPr lang="ar-SA" altLang="zh-TW" smtClean="0"/>
              <a:pPr/>
              <a:t>10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602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CD2A32-FFD3-4954-AE5A-1971E5DC1A42}" type="slidenum">
              <a:rPr lang="ar-SA" altLang="zh-TW" smtClean="0"/>
              <a:pPr/>
              <a:t>11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zh-TW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80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6F49D4-D99A-462B-BBAE-6577EF0B7E3B}" type="slidenum">
              <a:rPr lang="ar-SA" altLang="zh-TW" smtClean="0"/>
              <a:pPr/>
              <a:t>13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8909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79F64F-048C-4D1D-AB65-18FBDE5B3A9C}" type="slidenum">
              <a:rPr lang="ar-SA" altLang="zh-TW" smtClean="0"/>
              <a:pPr/>
              <a:t>14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altLang="zh-TW" smtClean="0">
                <a:latin typeface="Arial" pitchFamily="34" charset="0"/>
              </a:rPr>
              <a:t>2007</a:t>
            </a:r>
            <a:r>
              <a:rPr lang="zh-TW" altLang="en-US" smtClean="0">
                <a:latin typeface="Arial" pitchFamily="34" charset="0"/>
              </a:rPr>
              <a:t>年</a:t>
            </a:r>
            <a:r>
              <a:rPr lang="en-US" altLang="zh-TW" smtClean="0">
                <a:latin typeface="Arial" pitchFamily="34" charset="0"/>
              </a:rPr>
              <a:t>10</a:t>
            </a:r>
            <a:r>
              <a:rPr lang="zh-TW" altLang="en-US" smtClean="0">
                <a:latin typeface="Arial" pitchFamily="34" charset="0"/>
              </a:rPr>
              <a:t>月 </a:t>
            </a:r>
            <a:r>
              <a:rPr lang="en-US" altLang="zh-TW" smtClean="0">
                <a:latin typeface="Arial" pitchFamily="34" charset="0"/>
              </a:rPr>
              <a:t>IPD </a:t>
            </a:r>
            <a:r>
              <a:rPr lang="zh-TW" altLang="en-US" smtClean="0">
                <a:latin typeface="Arial" pitchFamily="34" charset="0"/>
              </a:rPr>
              <a:t>列為通報疾病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114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9998C3-205F-426F-9F15-5A128DD2792D}" type="slidenum">
              <a:rPr lang="ar-SA" altLang="zh-TW" smtClean="0"/>
              <a:pPr/>
              <a:t>16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Arial" pitchFamily="34" charset="0"/>
              </a:rPr>
              <a:t>08-09</a:t>
            </a:r>
          </a:p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216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6463"/>
            <a:fld id="{07354D41-5FB8-44A6-88CE-0362732AA89A}" type="slidenum">
              <a:rPr lang="en-US" altLang="zh-TW" smtClean="0"/>
              <a:pPr defTabSz="906463"/>
              <a:t>17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31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C8D404-DA4C-4CBC-A1C1-B3B8801ABC4A}" type="slidenum">
              <a:rPr lang="ar-SA" altLang="zh-TW" smtClean="0"/>
              <a:pPr/>
              <a:t>18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421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9CB5C4-F4D3-47E5-B9C6-2994DD5D1BF1}" type="slidenum">
              <a:rPr lang="ar-SA" altLang="zh-TW" smtClean="0"/>
              <a:pPr/>
              <a:t>19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Arial" pitchFamily="34" charset="0"/>
              </a:rPr>
              <a:t>2011.10</a:t>
            </a:r>
            <a:r>
              <a:rPr lang="zh-TW" altLang="en-US" smtClean="0">
                <a:latin typeface="Arial" pitchFamily="34" charset="0"/>
              </a:rPr>
              <a:t>月</a:t>
            </a:r>
            <a:r>
              <a:rPr lang="en-US" altLang="zh-TW" smtClean="0">
                <a:solidFill>
                  <a:srgbClr val="FF00FF"/>
                </a:solidFill>
                <a:latin typeface="Arial" pitchFamily="34" charset="0"/>
              </a:rPr>
              <a:t/>
            </a:r>
            <a:br>
              <a:rPr lang="en-US" altLang="zh-TW" smtClean="0">
                <a:solidFill>
                  <a:srgbClr val="FF00FF"/>
                </a:solidFill>
                <a:latin typeface="Arial" pitchFamily="34" charset="0"/>
              </a:rPr>
            </a:br>
            <a:r>
              <a:rPr lang="en-US" altLang="zh-TW" smtClean="0">
                <a:latin typeface="Arial" pitchFamily="34" charset="0"/>
              </a:rPr>
              <a:t>PCV13</a:t>
            </a:r>
            <a:r>
              <a:rPr lang="zh-TW" altLang="en-US" smtClean="0">
                <a:latin typeface="Arial" pitchFamily="34" charset="0"/>
              </a:rPr>
              <a:t>上市</a:t>
            </a:r>
          </a:p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523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8050"/>
            <a:fld id="{7027074F-90C2-4C91-9A2C-B7FE2E7B3321}" type="slidenum">
              <a:rPr lang="en-US" altLang="zh-TW" smtClean="0"/>
              <a:pPr defTabSz="908050"/>
              <a:t>20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b="1" smtClean="0">
              <a:latin typeface="Arial" pitchFamily="34" charset="0"/>
            </a:endParaRPr>
          </a:p>
        </p:txBody>
      </p:sp>
      <p:sp>
        <p:nvSpPr>
          <p:cNvPr id="9626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6463"/>
            <a:fld id="{2C48CCB3-151F-48E6-BFE3-AA6BE29E93B4}" type="slidenum">
              <a:rPr lang="en-US" altLang="zh-TW" smtClean="0"/>
              <a:pPr defTabSz="906463"/>
              <a:t>21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728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FC8A0D-E96F-4F95-8C3E-64450010F5B5}" type="slidenum">
              <a:rPr lang="ar-SA" altLang="zh-TW" smtClean="0"/>
              <a:pPr/>
              <a:t>22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830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091145-CF41-4987-8EDF-452035656841}" type="slidenum">
              <a:rPr lang="ar-SA" altLang="zh-TW" smtClean="0"/>
              <a:pPr/>
              <a:t>23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9933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992ABF-097B-4B18-B856-5D5EE6D93123}" type="slidenum">
              <a:rPr lang="ar-SA" altLang="zh-TW" smtClean="0"/>
              <a:pPr/>
              <a:t>24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03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C834EC-119F-4E32-8608-61E7416EDE25}" type="slidenum">
              <a:rPr lang="ar-SA" altLang="zh-TW" smtClean="0"/>
              <a:pPr/>
              <a:t>25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138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6926D3-38E1-4C94-BE85-146D2390A1CE}" type="slidenum">
              <a:rPr lang="ar-SA" altLang="zh-TW" smtClean="0"/>
              <a:pPr/>
              <a:t>26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240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F7AC31-E412-4169-9450-8F8108C78963}" type="slidenum">
              <a:rPr lang="ar-SA" altLang="zh-TW" smtClean="0"/>
              <a:pPr/>
              <a:t>27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mtClean="0">
                <a:latin typeface="Arial" pitchFamily="34" charset="0"/>
              </a:rPr>
              <a:t>After adjustment, acute respiratory failure and serotype 19A infection were identified as independent risk factors for the development of BPF. </a:t>
            </a:r>
            <a:endParaRPr lang="zh-TW" altLang="en-US" smtClean="0">
              <a:latin typeface="Arial" pitchFamily="34" charset="0"/>
            </a:endParaRPr>
          </a:p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342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692D3B-D102-4B7C-9E67-26BEA608025E}" type="slidenum">
              <a:rPr lang="zh-TW" altLang="en-US" smtClean="0"/>
              <a:pPr/>
              <a:t>28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445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5B4B47-32E9-46FB-9FEA-5FEB2D5A85A3}" type="slidenum">
              <a:rPr lang="ar-SA" altLang="zh-TW" smtClean="0"/>
              <a:pPr/>
              <a:t>29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547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92FA15-9D89-44A0-866B-4FC3812A3EB2}" type="slidenum">
              <a:rPr lang="ar-SA" altLang="zh-TW" smtClean="0"/>
              <a:pPr/>
              <a:t>30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650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AC8E34-16DA-484A-89F7-8C34AFF8208B}" type="slidenum">
              <a:rPr lang="ar-SA" altLang="zh-TW" smtClean="0"/>
              <a:pPr/>
              <a:t>31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752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F348C4-52FF-4FBB-8A30-2760D38F7E18}" type="slidenum">
              <a:rPr lang="ar-SA" altLang="zh-TW" smtClean="0"/>
              <a:pPr/>
              <a:t>32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0854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6C06D2-D375-4DDB-B676-D69CBB32EF5E}" type="slidenum">
              <a:rPr lang="ar-SA" altLang="zh-TW" smtClean="0"/>
              <a:pPr/>
              <a:t>33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altLang="zh-TW" dirty="0" smtClean="0"/>
              <a:t>Texas</a:t>
            </a:r>
          </a:p>
          <a:p>
            <a:pPr>
              <a:defRPr/>
            </a:pPr>
            <a:r>
              <a:rPr lang="en-US" b="1" dirty="0" smtClean="0"/>
              <a:t>OBJECTIVE: </a:t>
            </a:r>
          </a:p>
          <a:p>
            <a:pPr>
              <a:defRPr/>
            </a:pPr>
            <a:r>
              <a:rPr lang="en-US" dirty="0" smtClean="0"/>
              <a:t>We review the impact of pneumococcal conjugate vaccine on pneumococcal </a:t>
            </a:r>
            <a:r>
              <a:rPr lang="en-US" dirty="0" err="1" smtClean="0"/>
              <a:t>mastoiditis</a:t>
            </a:r>
            <a:r>
              <a:rPr lang="en-US" dirty="0" smtClean="0"/>
              <a:t> in children at Texas Children's Hospital.</a:t>
            </a:r>
          </a:p>
          <a:p>
            <a:pPr>
              <a:defRPr/>
            </a:pPr>
            <a:r>
              <a:rPr lang="en-US" b="1" dirty="0" smtClean="0"/>
              <a:t>METHODS: </a:t>
            </a:r>
          </a:p>
          <a:p>
            <a:pPr>
              <a:defRPr/>
            </a:pPr>
            <a:r>
              <a:rPr lang="en-US" dirty="0" smtClean="0"/>
              <a:t>The medical charts (including the number of pneumococcal conjugate vaccine doses) for children with pneumococcal </a:t>
            </a:r>
            <a:r>
              <a:rPr lang="en-US" dirty="0" err="1" smtClean="0"/>
              <a:t>mastoiditis</a:t>
            </a:r>
            <a:r>
              <a:rPr lang="en-US" dirty="0" smtClean="0"/>
              <a:t> treated at Texas Children's Hospital between January 1995 and June 2007 were reviewed retrospectively. Isolates were </a:t>
            </a:r>
            <a:r>
              <a:rPr lang="en-US" dirty="0" err="1" smtClean="0"/>
              <a:t>serotyped</a:t>
            </a:r>
            <a:r>
              <a:rPr lang="en-US" dirty="0" smtClean="0"/>
              <a:t> with the capsular swelling method. Pulsed-field gel electrophoresis was performed on the 19A isolates and </a:t>
            </a:r>
            <a:r>
              <a:rPr lang="en-US" dirty="0" err="1" smtClean="0"/>
              <a:t>multilocus</a:t>
            </a:r>
            <a:r>
              <a:rPr lang="en-US" dirty="0" smtClean="0"/>
              <a:t> sequence typing on selected 19A clones.</a:t>
            </a:r>
          </a:p>
          <a:p>
            <a:pPr>
              <a:defRPr/>
            </a:pPr>
            <a:r>
              <a:rPr lang="en-US" b="1" dirty="0" smtClean="0"/>
              <a:t>RESULTS: </a:t>
            </a:r>
          </a:p>
          <a:p>
            <a:pPr>
              <a:defRPr/>
            </a:pPr>
            <a:r>
              <a:rPr lang="en-US" dirty="0" smtClean="0"/>
              <a:t>Forty-one pneumococcal </a:t>
            </a:r>
            <a:r>
              <a:rPr lang="en-US" dirty="0" err="1" smtClean="0"/>
              <a:t>mastoiditis</a:t>
            </a:r>
            <a:r>
              <a:rPr lang="en-US" dirty="0" smtClean="0"/>
              <a:t> cases were identified, and 19A (n = 19) was the most common serotype. Before the introduction of pneumococcal conjugate vaccine (from 1995 to December 1999), 0 of 12 cases were 19A. Between April 2000 and October 2006, 15 cases of pneumococcal </a:t>
            </a:r>
            <a:r>
              <a:rPr lang="en-US" dirty="0" err="1" smtClean="0"/>
              <a:t>mastoiditis</a:t>
            </a:r>
            <a:r>
              <a:rPr lang="en-US" dirty="0" smtClean="0"/>
              <a:t> occurred, and 5 were 19A. Fourteen cases of pneumococcal </a:t>
            </a:r>
            <a:r>
              <a:rPr lang="en-US" dirty="0" err="1" smtClean="0"/>
              <a:t>mastoiditis</a:t>
            </a:r>
            <a:r>
              <a:rPr lang="en-US" dirty="0" smtClean="0"/>
              <a:t> occurred between November 2006 and June 2007, all of which were 19A. </a:t>
            </a:r>
            <a:r>
              <a:rPr lang="en-US" dirty="0" err="1" smtClean="0"/>
              <a:t>Mastoiditis</a:t>
            </a:r>
            <a:r>
              <a:rPr lang="en-US" dirty="0" smtClean="0"/>
              <a:t> caused by 19A isolates was more likely to present with </a:t>
            </a:r>
            <a:r>
              <a:rPr lang="en-US" dirty="0" err="1" smtClean="0"/>
              <a:t>subperiosteal</a:t>
            </a:r>
            <a:r>
              <a:rPr lang="en-US" dirty="0" smtClean="0"/>
              <a:t> abscess and was more likely to need </a:t>
            </a:r>
            <a:r>
              <a:rPr lang="en-US" dirty="0" err="1" smtClean="0"/>
              <a:t>intraoperative</a:t>
            </a:r>
            <a:r>
              <a:rPr lang="en-US" dirty="0" smtClean="0"/>
              <a:t> </a:t>
            </a:r>
            <a:r>
              <a:rPr lang="en-US" dirty="0" err="1" smtClean="0"/>
              <a:t>mastoidectomy</a:t>
            </a:r>
            <a:r>
              <a:rPr lang="en-US" dirty="0" smtClean="0"/>
              <a:t> than was </a:t>
            </a:r>
            <a:r>
              <a:rPr lang="en-US" dirty="0" err="1" smtClean="0"/>
              <a:t>mastoiditis</a:t>
            </a:r>
            <a:r>
              <a:rPr lang="en-US" dirty="0" smtClean="0"/>
              <a:t> caused by non-19A isolates. Multidrug resistance was also common among the 19A isolates; 13 (68%) of the 19A isolates were resistant to all antibiotics tested routinely. Pulsed-field gel electrophoresis analysis placed 14 (74%) of the 19 serotype 19A isolates into a highly related group; 12 isolates were classified as closely related, and 2 were possibly related. </a:t>
            </a:r>
            <a:r>
              <a:rPr lang="en-US" dirty="0" err="1" smtClean="0"/>
              <a:t>Multilocus</a:t>
            </a:r>
            <a:r>
              <a:rPr lang="en-US" dirty="0" smtClean="0"/>
              <a:t> sequence typing analysis placed the pulsed-field gel electrophoresis cluster isolates into </a:t>
            </a:r>
            <a:r>
              <a:rPr lang="en-US" dirty="0" err="1" smtClean="0"/>
              <a:t>clonal</a:t>
            </a:r>
            <a:r>
              <a:rPr lang="en-US" dirty="0" smtClean="0"/>
              <a:t> complex 271 (sequence types 320 and 1451).</a:t>
            </a:r>
          </a:p>
          <a:p>
            <a:pPr>
              <a:defRPr/>
            </a:pPr>
            <a:r>
              <a:rPr lang="en-US" b="1" dirty="0" smtClean="0"/>
              <a:t>CONCLUSIONS: </a:t>
            </a:r>
          </a:p>
          <a:p>
            <a:pPr>
              <a:defRPr/>
            </a:pPr>
            <a:r>
              <a:rPr lang="en-US" dirty="0" smtClean="0"/>
              <a:t>At Texas Children's Hospital, 19A has become the predominant serotype causing pneumococcal </a:t>
            </a:r>
            <a:r>
              <a:rPr lang="en-US" dirty="0" err="1" smtClean="0"/>
              <a:t>mastoiditis</a:t>
            </a:r>
            <a:r>
              <a:rPr lang="en-US" dirty="0" smtClean="0"/>
              <a:t>, partly related to the emergence of multidrug-resistant </a:t>
            </a:r>
            <a:r>
              <a:rPr lang="en-US" dirty="0" err="1" smtClean="0"/>
              <a:t>clonal</a:t>
            </a:r>
            <a:r>
              <a:rPr lang="en-US" dirty="0" smtClean="0"/>
              <a:t> complex 271 strains. </a:t>
            </a:r>
            <a:r>
              <a:rPr lang="en-US" dirty="0" err="1" smtClean="0"/>
              <a:t>Subperiosteal</a:t>
            </a:r>
            <a:r>
              <a:rPr lang="en-US" dirty="0" smtClean="0"/>
              <a:t> abscesses and the need for </a:t>
            </a:r>
            <a:r>
              <a:rPr lang="en-US" dirty="0" err="1" smtClean="0"/>
              <a:t>mastoidectomy</a:t>
            </a:r>
            <a:r>
              <a:rPr lang="en-US" dirty="0" smtClean="0"/>
              <a:t> were more common in children with </a:t>
            </a:r>
            <a:r>
              <a:rPr lang="en-US" dirty="0" err="1" smtClean="0"/>
              <a:t>mastoiditis</a:t>
            </a:r>
            <a:r>
              <a:rPr lang="en-US" dirty="0" smtClean="0"/>
              <a:t> caused by serotype 19A isolates, compared with isolates of other serotypes.</a:t>
            </a:r>
          </a:p>
          <a:p>
            <a:pPr>
              <a:defRPr/>
            </a:pPr>
            <a:endParaRPr lang="zh-TW" altLang="en-US" dirty="0"/>
          </a:p>
        </p:txBody>
      </p:sp>
      <p:sp>
        <p:nvSpPr>
          <p:cNvPr id="10957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1DB595-3323-4819-AEBD-AF3800A73AE8}" type="slidenum">
              <a:rPr lang="ar-SA" altLang="zh-TW" smtClean="0"/>
              <a:pPr/>
              <a:t>34</a:t>
            </a:fld>
            <a:endParaRPr lang="zh-TW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059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27431C-97F9-42DC-ABAB-38EC12CD0AF5}" type="slidenum">
              <a:rPr lang="ar-SA" altLang="zh-TW" smtClean="0"/>
              <a:pPr/>
              <a:t>35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162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B5E4B8-7196-448F-AA7E-463DE1611E38}" type="slidenum">
              <a:rPr lang="ar-SA" altLang="zh-TW" smtClean="0"/>
              <a:pPr/>
              <a:t>36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264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A981AA-CEF3-4366-83E9-E34B821591BB}" type="slidenum">
              <a:rPr lang="ar-SA" altLang="zh-TW" smtClean="0"/>
              <a:pPr/>
              <a:t>37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366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060C3E-729A-4646-B3A6-AE1E757A27F3}" type="slidenum">
              <a:rPr lang="ar-SA" altLang="zh-TW" smtClean="0"/>
              <a:pPr/>
              <a:t>38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469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0087C7-054C-4859-BEE3-EC3243DAB7A9}" type="slidenum">
              <a:rPr lang="ar-SA" altLang="zh-TW" smtClean="0"/>
              <a:pPr/>
              <a:t>39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571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9AB0C0-0A36-48E2-A6E9-F913D0993E7D}" type="slidenum">
              <a:rPr lang="ar-SA" altLang="zh-TW" smtClean="0"/>
              <a:pPr/>
              <a:t>40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674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F68637-086B-4EAF-B6CE-B405303CB2FE}" type="slidenum">
              <a:rPr lang="ar-SA" altLang="zh-TW" smtClean="0"/>
              <a:pPr/>
              <a:t>41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776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3E6032-D3CA-4347-B5BC-B64FEB8DE853}" type="slidenum">
              <a:rPr lang="ar-SA" altLang="zh-TW" smtClean="0"/>
              <a:pPr/>
              <a:t>42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87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7FE16A-B4B1-4AAA-938C-2A898867FE2B}" type="slidenum">
              <a:rPr lang="ar-SA" altLang="zh-TW" smtClean="0"/>
              <a:pPr/>
              <a:t>43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1981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F9BF7A-FB38-43D6-A118-1DCBBF0DE43F}" type="slidenum">
              <a:rPr lang="ar-SA" altLang="zh-TW" smtClean="0"/>
              <a:pPr/>
              <a:t>44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 txBox="1">
            <a:spLocks noGrp="1" noChangeArrowheads="1"/>
          </p:cNvSpPr>
          <p:nvPr/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 anchor="b"/>
          <a:lstStyle/>
          <a:p>
            <a:pPr algn="r"/>
            <a:fld id="{854E74A0-DDBB-45AC-A0D0-AE16EE40719F}" type="slidenum">
              <a:rPr lang="en-US" altLang="zh-TW" sz="1200">
                <a:latin typeface="Calibri" pitchFamily="34" charset="0"/>
              </a:rPr>
              <a:pPr algn="r"/>
              <a:t>45</a:t>
            </a:fld>
            <a:endParaRPr lang="en-US" altLang="zh-TW" sz="1200">
              <a:latin typeface="Calibri" pitchFamily="34" charset="0"/>
            </a:endParaRPr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6913"/>
            <a:ext cx="4648200" cy="3486150"/>
          </a:xfrm>
          <a:solidFill>
            <a:srgbClr val="FFFFFF"/>
          </a:solidFill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18013"/>
            <a:ext cx="5029200" cy="4181475"/>
          </a:xfrm>
          <a:noFill/>
          <a:ln>
            <a:solidFill>
              <a:srgbClr val="000000"/>
            </a:solidFill>
          </a:ln>
        </p:spPr>
        <p:txBody>
          <a:bodyPr lIns="91431" tIns="45716" rIns="91431" bIns="45716"/>
          <a:lstStyle/>
          <a:p>
            <a:pPr eaLnBrk="1" hangingPunct="1">
              <a:spcBef>
                <a:spcPct val="0"/>
              </a:spcBef>
            </a:pPr>
            <a:r>
              <a:rPr lang="en-US" altLang="ko-KR" smtClean="0">
                <a:latin typeface="Arial" pitchFamily="34" charset="0"/>
                <a:ea typeface="Gulim" pitchFamily="34" charset="-127"/>
              </a:rPr>
              <a:t>But, in korea, they found a dramatic increase of IPD caused by serotype 19A before the launch of PCV7 in 2006</a:t>
            </a:r>
            <a:r>
              <a:rPr lang="en-US" altLang="zh-TW" smtClean="0">
                <a:latin typeface="Arial" pitchFamily="34" charset="0"/>
                <a:ea typeface="Gulim" pitchFamily="34" charset="-127"/>
              </a:rPr>
              <a:t>.</a:t>
            </a:r>
            <a:r>
              <a:rPr lang="en-US" altLang="ko-KR" smtClean="0">
                <a:latin typeface="Arial" pitchFamily="34" charset="0"/>
                <a:ea typeface="Gulim" pitchFamily="34" charset="-127"/>
              </a:rPr>
              <a:t> </a:t>
            </a: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CONTEXT: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The rapid increase in </a:t>
            </a:r>
            <a:r>
              <a:rPr lang="en-US" dirty="0" err="1" smtClean="0"/>
              <a:t>multiresistant</a:t>
            </a:r>
            <a:r>
              <a:rPr lang="en-US" dirty="0" smtClean="0"/>
              <a:t> serotype 19A as a cause of invasive and respiratory pneumococcal disease has been associated in time with the widespread implementation of 7-valent pneumococcal conjugate vaccination (PCV-7) in several countries. Because spontaneous fluctuations in time and antibiotic selective pressure may have induced this serotype 19A increase, controlled studies are needed to assess the role of PCV-7.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OBJECTIVE: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To examine the association of PCV-7 vaccination and nasopharyngeal acquisition of serotype 19A </a:t>
            </a:r>
            <a:r>
              <a:rPr lang="en-US" dirty="0" err="1" smtClean="0"/>
              <a:t>pneumococci</a:t>
            </a:r>
            <a:r>
              <a:rPr lang="en-US" dirty="0" smtClean="0"/>
              <a:t>, their </a:t>
            </a:r>
            <a:r>
              <a:rPr lang="en-US" dirty="0" err="1" smtClean="0"/>
              <a:t>clonal</a:t>
            </a:r>
            <a:r>
              <a:rPr lang="en-US" dirty="0" smtClean="0"/>
              <a:t> distribution, and antibiotic susceptibility.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DESIGN, SETTING, AND PATIENTS: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Post hoc per-protocol completer's analysis as part of a randomized controlled trial of nasopharyngeal Streptococcus </a:t>
            </a:r>
            <a:r>
              <a:rPr lang="en-US" dirty="0" err="1" smtClean="0"/>
              <a:t>pneumoniae</a:t>
            </a:r>
            <a:r>
              <a:rPr lang="en-US" dirty="0" smtClean="0"/>
              <a:t> carriage enrolling 1003 healthy newborns with follow-up to the age of 24 months in The Netherlands, which has low antibiotic resistance rates. The study was conducted before widespread PCV-7 implementation in infants, between July 7, 2005, and February 14, 2008. Nasopharyngeal swabs were obtained at the age of 6 weeks and at 6, 12, 18, and 24 months.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INTERVENTION: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Infants were randomly assigned to receive 2 doses of PCV-7 at 2 and 4 months; 2 + 1 doses of PCV-7 at 2, 4, and 11 months; or no dosage (unvaccinated control group).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MAIN OUTCOME MEASURE: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Cumulative proportion of children with nasopharyngeal acquisition of a new serotype 19A strain from 6 through 24 months of age.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RESULTS: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Nine hundred forty-eight children completed the study. Fifty-four nasopharyngeal serotype 19A carriage isolates from 318 in the 2-dose group, 66 isolates from 327 in the 2 + 1-dose group, and 33 isolates from 303 in the unvaccinated were collected from 6 weeks through 24 months. The cumulative proportion who tested positive for new nasopharyngeal serotype 19A acquisition from 6 through 24 months of age was significantly higher in those having received the 2 + 1-dose PCV-7 schedule (16.2%; 95% confidence interval [CI], 12.6%-20.6%) </a:t>
            </a:r>
            <a:r>
              <a:rPr lang="en-US" dirty="0" err="1" smtClean="0"/>
              <a:t>vs</a:t>
            </a:r>
            <a:r>
              <a:rPr lang="en-US" dirty="0" smtClean="0"/>
              <a:t> those who were unvaccinated (9.2%; 95% CI, 6.5%-13.0%; relative risk [RR], 1.75; 95% CI, 1.14-2.70) but not after a 2-dose schedule (13.2%; 95% CI, 9.9%-17.4%; RR, 1.43; 95% CI, 0.91-2.25). There were 28 different sequence types identified, including 6 new types. The proportion of children with new 19A acquisition who had used antibiotics in the last 6 months (18.7%) did not differ among groups. Five isolates were penicillin-intermediate susceptible and another 3 were </a:t>
            </a:r>
            <a:r>
              <a:rPr lang="en-US" dirty="0" err="1" smtClean="0"/>
              <a:t>nonsusceptible</a:t>
            </a:r>
            <a:r>
              <a:rPr lang="en-US" dirty="0" smtClean="0"/>
              <a:t> to erythromycin and </a:t>
            </a:r>
            <a:r>
              <a:rPr lang="en-US" dirty="0" err="1" smtClean="0"/>
              <a:t>azithromycin</a:t>
            </a:r>
            <a:r>
              <a:rPr lang="en-US" dirty="0" smtClean="0"/>
              <a:t>, all in the vaccine groups.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CONCLUSION: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A 2 + 1-dose PCV-7 schedule was associated with an increase in serotype 19A nasopharyngeal acquisition compared with unvaccinated controls.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/>
          </a:p>
        </p:txBody>
      </p:sp>
      <p:sp>
        <p:nvSpPr>
          <p:cNvPr id="12186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89DD25-F3F1-411D-BDD9-D0E309539958}" type="slidenum">
              <a:rPr lang="ar-SA" altLang="zh-TW" smtClean="0"/>
              <a:pPr/>
              <a:t>46</a:t>
            </a:fld>
            <a:endParaRPr lang="zh-TW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CONTEXT: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The rapid increase in </a:t>
            </a:r>
            <a:r>
              <a:rPr lang="en-US" dirty="0" err="1" smtClean="0"/>
              <a:t>multiresistant</a:t>
            </a:r>
            <a:r>
              <a:rPr lang="en-US" dirty="0" smtClean="0"/>
              <a:t> serotype 19A as a cause of invasive and respiratory pneumococcal disease has been associated in time with the widespread implementation of 7-valent pneumococcal conjugate vaccination (PCV-7) in several countries. Because spontaneous fluctuations in time and antibiotic selective pressure may have induced this serotype 19A increase, controlled studies are needed to assess the role of PCV-7.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OBJECTIVE: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To examine the association of PCV-7 vaccination and nasopharyngeal acquisition of serotype 19A </a:t>
            </a:r>
            <a:r>
              <a:rPr lang="en-US" dirty="0" err="1" smtClean="0"/>
              <a:t>pneumococci</a:t>
            </a:r>
            <a:r>
              <a:rPr lang="en-US" dirty="0" smtClean="0"/>
              <a:t>, their </a:t>
            </a:r>
            <a:r>
              <a:rPr lang="en-US" dirty="0" err="1" smtClean="0"/>
              <a:t>clonal</a:t>
            </a:r>
            <a:r>
              <a:rPr lang="en-US" dirty="0" smtClean="0"/>
              <a:t> distribution, and antibiotic susceptibility.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DESIGN, SETTING, AND PATIENTS: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Post hoc per-protocol completer's analysis as part of a randomized controlled trial of nasopharyngeal Streptococcus </a:t>
            </a:r>
            <a:r>
              <a:rPr lang="en-US" dirty="0" err="1" smtClean="0"/>
              <a:t>pneumoniae</a:t>
            </a:r>
            <a:r>
              <a:rPr lang="en-US" dirty="0" smtClean="0"/>
              <a:t> carriage enrolling 1003 healthy newborns with follow-up to the age of 24 months in The Netherlands, which has low antibiotic resistance rates. The study was conducted before widespread PCV-7 implementation in infants, between July 7, 2005, and February 14, 2008. Nasopharyngeal swabs were obtained at the age of 6 weeks and at 6, 12, 18, and 24 months.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INTERVENTION: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Infants were randomly assigned to receive 2 doses of PCV-7 at 2 and 4 months; 2 + 1 doses of PCV-7 at 2, 4, and 11 months; or no dosage (unvaccinated control group).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MAIN OUTCOME MEASURE: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Cumulative proportion of children with nasopharyngeal acquisition of a new serotype 19A strain from 6 through 24 months of age.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RESULTS: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Nine hundred forty-eight children completed the study. Fifty-four nasopharyngeal serotype 19A carriage isolates from 318 in the 2-dose group, 66 isolates from 327 in the 2 + 1-dose group, and 33 isolates from 303 in the unvaccinated were collected from 6 weeks through 24 months. The cumulative proportion who tested positive for new nasopharyngeal serotype 19A acquisition from 6 through 24 months of age was significantly higher in those having received the 2 + 1-dose PCV-7 schedule (16.2%; 95% confidence interval [CI], 12.6%-20.6%) </a:t>
            </a:r>
            <a:r>
              <a:rPr lang="en-US" dirty="0" err="1" smtClean="0"/>
              <a:t>vs</a:t>
            </a:r>
            <a:r>
              <a:rPr lang="en-US" dirty="0" smtClean="0"/>
              <a:t> those who were unvaccinated (9.2%; 95% CI, 6.5%-13.0%; relative risk [RR], 1.75; 95% CI, 1.14-2.70) but not after a 2-dose schedule (13.2%; 95% CI, 9.9%-17.4%; RR, 1.43; 95% CI, 0.91-2.25). There were 28 different sequence types identified, including 6 new types. The proportion of children with new 19A acquisition who had used antibiotics in the last 6 months (18.7%) did not differ among groups. Five isolates were penicillin-intermediate susceptible and another 3 were </a:t>
            </a:r>
            <a:r>
              <a:rPr lang="en-US" dirty="0" err="1" smtClean="0"/>
              <a:t>nonsusceptible</a:t>
            </a:r>
            <a:r>
              <a:rPr lang="en-US" dirty="0" smtClean="0"/>
              <a:t> to erythromycin and </a:t>
            </a:r>
            <a:r>
              <a:rPr lang="en-US" dirty="0" err="1" smtClean="0"/>
              <a:t>azithromycin</a:t>
            </a:r>
            <a:r>
              <a:rPr lang="en-US" dirty="0" smtClean="0"/>
              <a:t>, all in the vaccine groups.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CONCLUSION: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A 2 + 1-dose PCV-7 schedule was associated with an increase in serotype 19A nasopharyngeal acquisition compared with unvaccinated controls.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dirty="0"/>
          </a:p>
        </p:txBody>
      </p:sp>
      <p:sp>
        <p:nvSpPr>
          <p:cNvPr id="12288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24E4BC-F832-4E0C-91FD-2ECCD2A14BAC}" type="slidenum">
              <a:rPr lang="ar-SA" altLang="zh-TW" smtClean="0"/>
              <a:pPr/>
              <a:t>47</a:t>
            </a:fld>
            <a:endParaRPr lang="zh-TW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2493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83E120-1E40-450A-9E11-B8360EDA1B9C}" type="slidenum">
              <a:rPr lang="ar-SA" altLang="zh-TW" smtClean="0"/>
              <a:pPr/>
              <a:t>49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595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259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BE3A99-451C-4022-8B9F-D92FCE79B5CD}" type="slidenum">
              <a:rPr lang="ar-SA" altLang="zh-TW" smtClean="0"/>
              <a:pPr/>
              <a:t>50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69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2698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FA270A-D311-40E3-9EDA-4C93BDA6723E}" type="slidenum">
              <a:rPr lang="ar-SA" altLang="zh-TW" smtClean="0"/>
              <a:pPr/>
              <a:t>51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800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2800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A531B1-6161-4605-A95B-E69A30A8EAAB}" type="slidenum">
              <a:rPr lang="ar-SA" altLang="zh-TW" smtClean="0"/>
              <a:pPr/>
              <a:t>52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902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2902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842A4B-D998-45DC-AB7D-5443D2607B13}" type="slidenum">
              <a:rPr lang="ar-SA" altLang="zh-TW" smtClean="0"/>
              <a:pPr/>
              <a:t>53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005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005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3B3B83-A03B-4959-B154-FDB7FBE10CE8}" type="slidenum">
              <a:rPr lang="ar-SA" altLang="zh-TW" smtClean="0"/>
              <a:pPr/>
              <a:t>54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107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107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57F4A7-E927-4B01-818B-66670B3626C9}" type="slidenum">
              <a:rPr lang="ar-SA" altLang="zh-TW" smtClean="0"/>
              <a:pPr/>
              <a:t>55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210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544B94-EB66-4121-9FF1-43D3EAD41AA6}" type="slidenum">
              <a:rPr lang="ar-SA" altLang="zh-TW" smtClean="0"/>
              <a:pPr/>
              <a:t>56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en-US" altLang="zh-TW" b="1" smtClean="0">
                <a:latin typeface="Arial" pitchFamily="34" charset="0"/>
              </a:rPr>
              <a:t>Key Points</a:t>
            </a:r>
            <a:endParaRPr lang="en-US" altLang="zh-TW" smtClean="0">
              <a:latin typeface="Arial" pitchFamily="34" charset="0"/>
            </a:endParaRPr>
          </a:p>
          <a:p>
            <a:r>
              <a:rPr lang="en-US" altLang="zh-TW" smtClean="0">
                <a:latin typeface="Arial" pitchFamily="34" charset="0"/>
              </a:rPr>
              <a:t>Since the introduction of Prevenar, the remaining disease burden in children aged 2-5 years is largely due to serotypes not included in Prevenar. Thus, there is rationale for offering expanded-valency coverage in this population through Prevenar 13 vaccination.</a:t>
            </a:r>
            <a:r>
              <a:rPr lang="en-US" altLang="zh-TW" baseline="30000" smtClean="0">
                <a:latin typeface="Arial" pitchFamily="34" charset="0"/>
              </a:rPr>
              <a:t>1</a:t>
            </a:r>
          </a:p>
          <a:p>
            <a:r>
              <a:rPr lang="en-US" altLang="zh-TW" smtClean="0">
                <a:latin typeface="Arial" pitchFamily="34" charset="0"/>
              </a:rPr>
              <a:t>Clinical trial data indicate that a single dose of Prevenar 13 is immunogenic, which could facilitate transition from Prevenar to Prevenar 13.</a:t>
            </a:r>
            <a:r>
              <a:rPr lang="en-US" altLang="zh-TW" baseline="30000" smtClean="0">
                <a:latin typeface="Arial" pitchFamily="34" charset="0"/>
              </a:rPr>
              <a:t>2,3</a:t>
            </a:r>
            <a:endParaRPr lang="en-US" altLang="zh-TW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endParaRPr lang="en-US" altLang="zh-TW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en-US" altLang="zh-TW" b="1" smtClean="0">
                <a:latin typeface="Arial" pitchFamily="34" charset="0"/>
              </a:rPr>
              <a:t>References</a:t>
            </a:r>
            <a:endParaRPr lang="en-US" altLang="zh-TW" smtClean="0">
              <a:latin typeface="Arial" pitchFamily="34" charset="0"/>
            </a:endParaRPr>
          </a:p>
          <a:p>
            <a:pPr>
              <a:buFont typeface="Calibri" pitchFamily="34" charset="0"/>
              <a:buAutoNum type="arabicPeriod"/>
            </a:pPr>
            <a:r>
              <a:rPr lang="en-US" altLang="zh-TW" smtClean="0">
                <a:latin typeface="Arial" pitchFamily="34" charset="0"/>
              </a:rPr>
              <a:t>Centers for Disease Control and Prevention. Invasive pneumococcal disease in children 5 years after conjugate vaccine introduction—eight states, 1998--2005. </a:t>
            </a:r>
            <a:r>
              <a:rPr lang="en-US" altLang="zh-TW" i="1" smtClean="0">
                <a:latin typeface="Arial" pitchFamily="34" charset="0"/>
              </a:rPr>
              <a:t>Morb Mortal Wkly Rep.</a:t>
            </a:r>
            <a:r>
              <a:rPr lang="en-US" altLang="zh-TW" smtClean="0">
                <a:latin typeface="Arial" pitchFamily="34" charset="0"/>
              </a:rPr>
              <a:t> 2008;57:144-148.</a:t>
            </a:r>
          </a:p>
          <a:p>
            <a:pPr>
              <a:buFont typeface="Calibri" pitchFamily="34" charset="0"/>
              <a:buAutoNum type="arabicPeriod"/>
            </a:pPr>
            <a:r>
              <a:rPr lang="en-US" altLang="zh-TW" smtClean="0">
                <a:latin typeface="Arial" pitchFamily="34" charset="0"/>
              </a:rPr>
              <a:t>Prevenar 13. Summary of Product Characteristics. Wyeth Pharmaceuticals.</a:t>
            </a:r>
          </a:p>
          <a:p>
            <a:pPr>
              <a:buFont typeface="Calibri" pitchFamily="34" charset="0"/>
              <a:buAutoNum type="arabicPeriod"/>
            </a:pPr>
            <a:r>
              <a:rPr lang="en-US" altLang="zh-TW" smtClean="0">
                <a:latin typeface="Arial" pitchFamily="34" charset="0"/>
              </a:rPr>
              <a:t>Data on file, Pfizer Inc.</a:t>
            </a:r>
          </a:p>
          <a:p>
            <a:pPr>
              <a:buFont typeface="Calibri" pitchFamily="34" charset="0"/>
              <a:buAutoNum type="arabicPeriod"/>
            </a:pPr>
            <a:endParaRPr lang="en-US" altLang="zh-TW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endParaRPr lang="en-US" altLang="zh-TW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endParaRPr lang="zh-TW" altLang="en-US" smtClean="0">
              <a:latin typeface="Arial" pitchFamily="34" charset="0"/>
            </a:endParaRPr>
          </a:p>
        </p:txBody>
      </p:sp>
      <p:sp>
        <p:nvSpPr>
          <p:cNvPr id="1331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8050"/>
            <a:fld id="{DDFDB8AA-B4E1-4915-B826-7EE93D63CD33}" type="slidenum">
              <a:rPr lang="ar-SA" altLang="zh-TW" sz="1200" smtClean="0"/>
              <a:pPr defTabSz="908050"/>
              <a:t>57</a:t>
            </a:fld>
            <a:endParaRPr lang="zh-TW" altLang="en-US" sz="1200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7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414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179974-B912-491B-8376-F08FF7F8A756}" type="slidenum">
              <a:rPr lang="ar-SA" altLang="zh-TW" smtClean="0"/>
              <a:pPr/>
              <a:t>58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5171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5172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E55FAA-EBFE-4DFA-B7CA-927CD0BF8115}" type="slidenum">
              <a:rPr lang="ar-SA" altLang="zh-TW" smtClean="0"/>
              <a:pPr/>
              <a:t>59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619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C47CEE-7FD9-44B7-BB4F-97150E78180E}" type="slidenum">
              <a:rPr lang="ar-SA" altLang="zh-TW" smtClean="0"/>
              <a:pPr/>
              <a:t>60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722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1D7A7C-21C9-4C69-A2D4-BE5825D891E9}" type="slidenum">
              <a:rPr lang="ar-SA" altLang="zh-TW" smtClean="0"/>
              <a:pPr/>
              <a:t>61</a:t>
            </a:fld>
            <a:endParaRPr lang="zh-TW" altLang="en-U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824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13824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A57EE4-6D3E-42EF-9F91-522A08687CD2}" type="slidenum">
              <a:rPr lang="ar-SA" altLang="zh-TW" smtClean="0"/>
              <a:pPr/>
              <a:t>62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34AEECC2-CA6F-4F9A-B840-142B9A315192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7B68F24C-C326-44AC-ABD2-4295C5BE215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87834"/>
            <a:ext cx="8229600" cy="796950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B0C19962-ACDE-4150-84A4-943F116AE301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9C325D9F-C0F3-41EC-A159-B6811D8CF52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lang="zh-TW" altLang="en-US" sz="2400" kern="12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lang="zh-TW" altLang="en-US" sz="2400" kern="12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17FC8B01-9446-467F-B2E9-859E30D5AC04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A78E3B80-3A67-4D2B-AD13-5D24A7DBF0A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65212F7D-F76E-4156-A95F-88B3A4F30799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02470735-E927-495D-9094-F4924726115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940966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FF6A008E-11CA-4735-9F11-6D443560FDF2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C2285CD7-F1EB-45B3-A8C0-CCA0AAFE101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8AD0E47F-3DED-4766-9F7A-885EC03EC998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186D342D-ACB1-41D0-AC25-9757FA61A6A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1A4B1418-7AD0-4B5F-A43D-E5E49F3B2F8E}" type="datetime1">
              <a:rPr lang="zh-TW" altLang="en-US" smtClean="0"/>
              <a:pPr>
                <a:defRPr/>
              </a:pPr>
              <a:t>2015/1/27</a:t>
            </a:fld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69F65E63-9337-4AB6-9EAC-C539A0302B4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9F0D1984-2878-4B8B-B8DF-0EB0066A19F5}" type="datetime1">
              <a:rPr lang="zh-TW" altLang="en-US" smtClean="0"/>
              <a:pPr>
                <a:defRPr/>
              </a:pPr>
              <a:t>2015/1/27</a:t>
            </a:fld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6AFDCAC7-774F-4832-99BB-72AF99D9703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B639351E-8496-46C2-905B-68EDAB40C398}" type="datetime1">
              <a:rPr lang="zh-TW" altLang="en-US" smtClean="0"/>
              <a:pPr>
                <a:defRPr/>
              </a:pPr>
              <a:t>2015/1/27</a:t>
            </a:fld>
            <a:endParaRPr lang="en-US" altLang="zh-TW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F84FD25A-D4FC-4FE7-AA1C-AB2E97723F5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 userDrawn="1"/>
        </p:nvPicPr>
        <p:blipFill>
          <a:blip r:embed="rId12" cstate="print"/>
          <a:srcRect t="23492" b="23131"/>
          <a:stretch>
            <a:fillRect/>
          </a:stretch>
        </p:blipFill>
        <p:spPr bwMode="auto">
          <a:xfrm>
            <a:off x="7988300" y="9525"/>
            <a:ext cx="1146175" cy="611188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615950"/>
            <a:ext cx="8229600" cy="8683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8196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1392D6E9-7C56-423E-99B0-EC380D23650C}" type="datetime1">
              <a:rPr lang="zh-TW" altLang="en-US" smtClean="0"/>
              <a:pPr>
                <a:defRPr/>
              </a:pPr>
              <a:t>2015/1/27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3032125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u="sng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fld id="{FBA2D499-D2C4-4AAA-8DC7-0B38C60F50D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00651" r:id="rId1"/>
    <p:sldLayoutId id="2147500652" r:id="rId2"/>
    <p:sldLayoutId id="2147500653" r:id="rId3"/>
    <p:sldLayoutId id="2147500654" r:id="rId4"/>
    <p:sldLayoutId id="2147500655" r:id="rId5"/>
    <p:sldLayoutId id="2147500656" r:id="rId6"/>
    <p:sldLayoutId id="2147500657" r:id="rId7"/>
    <p:sldLayoutId id="2147500658" r:id="rId8"/>
    <p:sldLayoutId id="2147500659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6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oleObject" Target="../embeddings/oleObject1.bin"/><Relationship Id="rId2" Type="http://schemas.openxmlformats.org/officeDocument/2006/relationships/tags" Target="../tags/tag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4.png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2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tags" Target="../tags/tag19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tags" Target="../tags/tag18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11" Type="http://schemas.microsoft.com/office/2007/relationships/diagramDrawing" Target="../diagrams/drawing2.xml"/><Relationship Id="rId5" Type="http://schemas.openxmlformats.org/officeDocument/2006/relationships/slideLayout" Target="../slideLayouts/slideLayout2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tags" Target="../tags/tag20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4.png"/><Relationship Id="rId5" Type="http://schemas.openxmlformats.org/officeDocument/2006/relationships/image" Target="../media/image8.wmf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image" Target="../media/image4.png"/><Relationship Id="rId2" Type="http://schemas.openxmlformats.org/officeDocument/2006/relationships/tags" Target="../tags/tag2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image" Target="../media/image4.png"/><Relationship Id="rId2" Type="http://schemas.openxmlformats.org/officeDocument/2006/relationships/tags" Target="../tags/tag2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tags" Target="../tags/tag28.xml"/><Relationship Id="rId7" Type="http://schemas.openxmlformats.org/officeDocument/2006/relationships/image" Target="../media/image14.wmf"/><Relationship Id="rId2" Type="http://schemas.openxmlformats.org/officeDocument/2006/relationships/tags" Target="../tags/tag27.xml"/><Relationship Id="rId1" Type="http://schemas.openxmlformats.org/officeDocument/2006/relationships/vmlDrawing" Target="../drawings/vmlDrawing5.vml"/><Relationship Id="rId6" Type="http://schemas.openxmlformats.org/officeDocument/2006/relationships/notesSlide" Target="../notesSlides/notesSlide12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10" Type="http://schemas.openxmlformats.org/officeDocument/2006/relationships/oleObject" Target="../embeddings/oleObject7.bin"/><Relationship Id="rId4" Type="http://schemas.openxmlformats.org/officeDocument/2006/relationships/tags" Target="../tags/tag29.xml"/><Relationship Id="rId9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image" Target="../media/image4.png"/><Relationship Id="rId5" Type="http://schemas.openxmlformats.org/officeDocument/2006/relationships/image" Target="../media/image15.wmf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4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image" Target="../media/image4.png"/><Relationship Id="rId5" Type="http://schemas.openxmlformats.org/officeDocument/2006/relationships/image" Target="../media/image21.emf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image" Target="../media/image4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image" Target="../media/image4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image" Target="../media/image4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image" Target="../media/image4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image" Target="../media/image4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image" Target="../media/image4.png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image" Target="../media/image4.png"/><Relationship Id="rId5" Type="http://schemas.openxmlformats.org/officeDocument/2006/relationships/image" Target="../media/image30.wmf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image" Target="../media/image4.png"/><Relationship Id="rId5" Type="http://schemas.openxmlformats.org/officeDocument/2006/relationships/image" Target="../media/image31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tags" Target="../tags/tag72.xml"/><Relationship Id="rId7" Type="http://schemas.openxmlformats.org/officeDocument/2006/relationships/image" Target="../media/image34.png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notesSlide" Target="../notesSlides/notesSlide3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3.xml"/><Relationship Id="rId9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image" Target="../media/image4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image" Target="../media/image4.png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image" Target="../media/image4.png"/><Relationship Id="rId5" Type="http://schemas.openxmlformats.org/officeDocument/2006/relationships/image" Target="../media/image38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tags" Target="../tags/tag81.xml"/><Relationship Id="rId7" Type="http://schemas.openxmlformats.org/officeDocument/2006/relationships/notesSlide" Target="../notesSlides/notesSlide39.xml"/><Relationship Id="rId2" Type="http://schemas.openxmlformats.org/officeDocument/2006/relationships/tags" Target="../tags/tag80.xml"/><Relationship Id="rId1" Type="http://schemas.openxmlformats.org/officeDocument/2006/relationships/vmlDrawing" Target="../drawings/vmlDrawing6.v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83.xml"/><Relationship Id="rId10" Type="http://schemas.openxmlformats.org/officeDocument/2006/relationships/image" Target="../media/image4.png"/><Relationship Id="rId4" Type="http://schemas.openxmlformats.org/officeDocument/2006/relationships/tags" Target="../tags/tag82.xml"/><Relationship Id="rId9" Type="http://schemas.openxmlformats.org/officeDocument/2006/relationships/oleObject" Target="../embeddings/oleObject9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image" Target="../media/image4.png"/><Relationship Id="rId5" Type="http://schemas.openxmlformats.org/officeDocument/2006/relationships/image" Target="../media/image43.png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7" Type="http://schemas.openxmlformats.org/officeDocument/2006/relationships/image" Target="../media/image4.png"/><Relationship Id="rId2" Type="http://schemas.openxmlformats.org/officeDocument/2006/relationships/tags" Target="../tags/tag9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notesSlide" Target="../notesSlides/notesSlide45.xml"/><Relationship Id="rId4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image" Target="../media/image4.png"/><Relationship Id="rId5" Type="http://schemas.openxmlformats.org/officeDocument/2006/relationships/image" Target="../media/image45.png"/><Relationship Id="rId4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image" Target="../media/image4.png"/><Relationship Id="rId5" Type="http://schemas.openxmlformats.org/officeDocument/2006/relationships/image" Target="../media/image46.png"/><Relationship Id="rId4" Type="http://schemas.openxmlformats.org/officeDocument/2006/relationships/notesSlide" Target="../notesSlides/notesSlide4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9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5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notesSlide" Target="../notesSlides/notesSlide51.xml"/><Relationship Id="rId9" Type="http://schemas.microsoft.com/office/2007/relationships/diagramDrawing" Target="../diagrams/drawing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2.xml"/><Relationship Id="rId4" Type="http://schemas.openxmlformats.org/officeDocument/2006/relationships/image" Target="../media/image4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3.xml"/><Relationship Id="rId4" Type="http://schemas.openxmlformats.org/officeDocument/2006/relationships/image" Target="../media/image4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4.xml"/><Relationship Id="rId4" Type="http://schemas.openxmlformats.org/officeDocument/2006/relationships/image" Target="../media/image4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5.xml"/><Relationship Id="rId4" Type="http://schemas.openxmlformats.org/officeDocument/2006/relationships/image" Target="../media/image5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6.xml"/><Relationship Id="rId4" Type="http://schemas.openxmlformats.org/officeDocument/2006/relationships/image" Target="../media/image5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7.xml"/><Relationship Id="rId4" Type="http://schemas.openxmlformats.org/officeDocument/2006/relationships/image" Target="../media/image5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6" Type="http://schemas.openxmlformats.org/officeDocument/2006/relationships/image" Target="../media/image52.jpe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2.jpeg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image" Target="../media/image4.png"/><Relationship Id="rId5" Type="http://schemas.openxmlformats.org/officeDocument/2006/relationships/image" Target="../media/image53.png"/><Relationship Id="rId4" Type="http://schemas.openxmlformats.org/officeDocument/2006/relationships/notesSlide" Target="../notesSlides/notesSlide5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image" Target="../media/image52.jpeg"/><Relationship Id="rId5" Type="http://schemas.openxmlformats.org/officeDocument/2006/relationships/image" Target="../media/image54.png"/><Relationship Id="rId4" Type="http://schemas.openxmlformats.org/officeDocument/2006/relationships/notesSlide" Target="../notesSlides/notesSlide60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6" Type="http://schemas.openxmlformats.org/officeDocument/2006/relationships/image" Target="../media/image52.jpeg"/><Relationship Id="rId5" Type="http://schemas.openxmlformats.org/officeDocument/2006/relationships/image" Target="../media/image55.png"/><Relationship Id="rId4" Type="http://schemas.openxmlformats.org/officeDocument/2006/relationships/notesSlide" Target="../notesSlides/notesSlide6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88950" y="2060575"/>
            <a:ext cx="8166100" cy="1470025"/>
          </a:xfrm>
        </p:spPr>
        <p:txBody>
          <a:bodyPr/>
          <a:lstStyle/>
          <a:p>
            <a:pPr>
              <a:defRPr/>
            </a:pPr>
            <a:r>
              <a:rPr lang="zh-TW" altLang="zh-TW" dirty="0" smtClean="0"/>
              <a:t>侵襲性肺炎鏈球菌感染症</a:t>
            </a:r>
            <a:r>
              <a:rPr lang="en-US" altLang="zh-TW" dirty="0" smtClean="0"/>
              <a:t>(IPD)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鑑別</a:t>
            </a:r>
            <a:r>
              <a:rPr lang="zh-TW" altLang="zh-TW" dirty="0" smtClean="0"/>
              <a:t>診斷、治療與感染管制</a:t>
            </a:r>
            <a:endParaRPr lang="en-US" altLang="zh-TW" dirty="0" smtClean="0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6975"/>
            <a:ext cx="6400800" cy="1752600"/>
          </a:xfrm>
        </p:spPr>
        <p:txBody>
          <a:bodyPr/>
          <a:lstStyle/>
          <a:p>
            <a:pPr>
              <a:defRPr/>
            </a:pPr>
            <a:r>
              <a:rPr lang="zh-TW" altLang="en-US" smtClean="0"/>
              <a:t>主講人：邱政洵</a:t>
            </a:r>
            <a:r>
              <a:rPr lang="en-US" altLang="zh-TW" sz="2400" smtClean="0">
                <a:solidFill>
                  <a:srgbClr val="FF00FF"/>
                </a:solidFill>
              </a:rPr>
              <a:t/>
            </a:r>
            <a:br>
              <a:rPr lang="en-US" altLang="zh-TW" sz="2400" smtClean="0">
                <a:solidFill>
                  <a:srgbClr val="FF00FF"/>
                </a:solidFill>
              </a:rPr>
            </a:br>
            <a:r>
              <a:rPr lang="en-US" altLang="zh-TW" sz="2400" smtClean="0"/>
              <a:t>Cheng-Hsun Chiu, MD, PhD</a:t>
            </a:r>
          </a:p>
          <a:p>
            <a:pPr>
              <a:defRPr/>
            </a:pPr>
            <a:r>
              <a:rPr lang="en-US" altLang="zh-TW" sz="2400" smtClean="0"/>
              <a:t>Department of Pediatrics</a:t>
            </a:r>
          </a:p>
          <a:p>
            <a:pPr>
              <a:defRPr/>
            </a:pPr>
            <a:r>
              <a:rPr lang="en-US" altLang="zh-TW" sz="2400" smtClean="0"/>
              <a:t>Chang Gung Children’s Hospital</a:t>
            </a:r>
          </a:p>
          <a:p>
            <a:pPr>
              <a:defRPr/>
            </a:pPr>
            <a:r>
              <a:rPr lang="en-US" altLang="zh-TW" sz="2400" smtClean="0"/>
              <a:t>Chang Gung University College of Medicine</a:t>
            </a:r>
          </a:p>
          <a:p>
            <a:pPr>
              <a:defRPr/>
            </a:pPr>
            <a:r>
              <a:rPr lang="en-US" altLang="zh-TW" sz="2400" smtClean="0"/>
              <a:t>Taoyuan, Taiwan</a:t>
            </a:r>
            <a:endParaRPr lang="en-US" altLang="zh-TW" sz="2400" dirty="0" smtClean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/>
      <p:bldP spid="16179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課程大綱</a:t>
            </a:r>
          </a:p>
        </p:txBody>
      </p:sp>
      <p:graphicFrame>
        <p:nvGraphicFramePr>
          <p:cNvPr id="5" name="內容版面配置區 9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1547664" y="1628775"/>
          <a:ext cx="6048672" cy="4104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1. Worldwide Epidemiology of 19A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6"/>
          <p:cNvSpPr>
            <a:spLocks noGrp="1" noChangeArrowheads="1"/>
          </p:cNvSpPr>
          <p:nvPr>
            <p:ph type="title"/>
          </p:nvPr>
        </p:nvSpPr>
        <p:spPr>
          <a:xfrm>
            <a:off x="885163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sz="3200" dirty="0" smtClean="0"/>
              <a:t>Rates of Invasive Pneumococcal Disease among Children &lt;5 Years, 1998-2008</a:t>
            </a:r>
            <a:endParaRPr lang="en-US" sz="3200" dirty="0"/>
          </a:p>
        </p:txBody>
      </p:sp>
      <p:sp>
        <p:nvSpPr>
          <p:cNvPr id="14339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MS PGothic" pitchFamily="34" charset="-128"/>
                <a:cs typeface="Arial" pitchFamily="34" charset="0"/>
              </a:rPr>
              <a:t>CDC, ABCs, 2008</a:t>
            </a:r>
          </a:p>
        </p:txBody>
      </p:sp>
      <p:pic>
        <p:nvPicPr>
          <p:cNvPr id="1029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Grp="1" noChangeAspect="1"/>
          </p:cNvGraphicFramePr>
          <p:nvPr/>
        </p:nvGraphicFramePr>
        <p:xfrm>
          <a:off x="-136525" y="1638300"/>
          <a:ext cx="9290050" cy="4899025"/>
        </p:xfrm>
        <a:graphic>
          <a:graphicData uri="http://schemas.openxmlformats.org/presentationml/2006/ole">
            <p:oleObj spid="_x0000_s1026" name="Chart" r:id="rId7" imgW="8229600" imgH="4533967" progId="MSGraph.Chart.8">
              <p:embed followColorScheme="full"/>
            </p:oleObj>
          </a:graphicData>
        </a:graphic>
      </p:graphicFrame>
      <p:grpSp>
        <p:nvGrpSpPr>
          <p:cNvPr id="1030" name="Group 3"/>
          <p:cNvGrpSpPr>
            <a:grpSpLocks/>
          </p:cNvGrpSpPr>
          <p:nvPr/>
        </p:nvGrpSpPr>
        <p:grpSpPr bwMode="auto">
          <a:xfrm>
            <a:off x="2368550" y="2193925"/>
            <a:ext cx="1219200" cy="3101975"/>
            <a:chOff x="2344" y="1526"/>
            <a:chExt cx="768" cy="1920"/>
          </a:xfrm>
        </p:grpSpPr>
        <p:sp>
          <p:nvSpPr>
            <p:cNvPr id="1033" name="Rectangle 4"/>
            <p:cNvSpPr>
              <a:spLocks noChangeArrowheads="1"/>
            </p:cNvSpPr>
            <p:nvPr/>
          </p:nvSpPr>
          <p:spPr bwMode="auto">
            <a:xfrm>
              <a:off x="2418" y="1526"/>
              <a:ext cx="624" cy="192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he-IL" altLang="zh-TW" b="0">
                <a:cs typeface="Arial" pitchFamily="34" charset="0"/>
              </a:endParaRPr>
            </a:p>
          </p:txBody>
        </p:sp>
        <p:sp>
          <p:nvSpPr>
            <p:cNvPr id="1034" name="Text Box 5"/>
            <p:cNvSpPr txBox="1">
              <a:spLocks noChangeArrowheads="1"/>
            </p:cNvSpPr>
            <p:nvPr/>
          </p:nvSpPr>
          <p:spPr bwMode="auto">
            <a:xfrm>
              <a:off x="2344" y="2780"/>
              <a:ext cx="768" cy="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TW">
                  <a:latin typeface="Arial" pitchFamily="34" charset="0"/>
                  <a:ea typeface="MS PGothic" pitchFamily="34" charset="-128"/>
                  <a:cs typeface="Arial" pitchFamily="34" charset="0"/>
                </a:rPr>
                <a:t>PCV7 intro-duction</a:t>
              </a:r>
            </a:p>
          </p:txBody>
        </p:sp>
      </p:grp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5676900" y="2557463"/>
            <a:ext cx="3016250" cy="14462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en-US" altLang="zh-TW" sz="2200" b="0" dirty="0">
                <a:solidFill>
                  <a:schemeClr val="tx1"/>
                </a:solidFill>
                <a:ea typeface="MS PGothic" pitchFamily="34" charset="-128"/>
              </a:rPr>
              <a:t>2008 vs. baseline</a:t>
            </a:r>
            <a:r>
              <a:rPr lang="en-US" altLang="zh-TW" sz="2200" b="0" dirty="0">
                <a:solidFill>
                  <a:srgbClr val="FF00FF"/>
                </a:solidFill>
                <a:ea typeface="MS PGothic" pitchFamily="34" charset="-128"/>
              </a:rPr>
              <a:t/>
            </a:r>
            <a:br>
              <a:rPr lang="en-US" altLang="zh-TW" sz="2200" b="0" dirty="0">
                <a:solidFill>
                  <a:srgbClr val="FF00FF"/>
                </a:solidFill>
                <a:ea typeface="MS PGothic" pitchFamily="34" charset="-128"/>
              </a:rPr>
            </a:br>
            <a:r>
              <a:rPr lang="en-US" altLang="zh-TW" sz="2200" b="0" dirty="0">
                <a:solidFill>
                  <a:srgbClr val="0000FF"/>
                </a:solidFill>
                <a:ea typeface="MS PGothic" pitchFamily="34" charset="-128"/>
              </a:rPr>
              <a:t>All Serotypes:  -79%</a:t>
            </a:r>
            <a:r>
              <a:rPr lang="en-US" altLang="zh-TW" sz="2200" b="0" dirty="0">
                <a:solidFill>
                  <a:srgbClr val="FF00FF"/>
                </a:solidFill>
                <a:ea typeface="MS PGothic" pitchFamily="34" charset="-128"/>
              </a:rPr>
              <a:t/>
            </a:r>
            <a:br>
              <a:rPr lang="en-US" altLang="zh-TW" sz="2200" b="0" dirty="0">
                <a:solidFill>
                  <a:srgbClr val="FF00FF"/>
                </a:solidFill>
                <a:ea typeface="MS PGothic" pitchFamily="34" charset="-128"/>
              </a:rPr>
            </a:br>
            <a:r>
              <a:rPr lang="en-US" altLang="zh-TW" sz="2200" b="0" dirty="0">
                <a:solidFill>
                  <a:srgbClr val="FF0000"/>
                </a:solidFill>
                <a:ea typeface="MS PGothic" pitchFamily="34" charset="-128"/>
              </a:rPr>
              <a:t>PCV7 Types:  -99%</a:t>
            </a:r>
            <a:r>
              <a:rPr lang="en-US" altLang="zh-TW" sz="2200" b="0" dirty="0">
                <a:solidFill>
                  <a:srgbClr val="FF00FF"/>
                </a:solidFill>
                <a:ea typeface="MS PGothic" pitchFamily="34" charset="-128"/>
              </a:rPr>
              <a:t/>
            </a:r>
            <a:br>
              <a:rPr lang="en-US" altLang="zh-TW" sz="2200" b="0" dirty="0">
                <a:solidFill>
                  <a:srgbClr val="FF00FF"/>
                </a:solidFill>
                <a:ea typeface="MS PGothic" pitchFamily="34" charset="-128"/>
              </a:rPr>
            </a:br>
            <a:r>
              <a:rPr lang="en-US" altLang="zh-TW" sz="2200" b="0" dirty="0">
                <a:solidFill>
                  <a:srgbClr val="0099FF"/>
                </a:solidFill>
                <a:ea typeface="MS PGothic" pitchFamily="34" charset="-128"/>
              </a:rPr>
              <a:t>Type 19A: +233%</a:t>
            </a: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sz="3200" dirty="0" smtClean="0"/>
              <a:t>Age-Specific Incidence of 19A IPD, </a:t>
            </a:r>
            <a:r>
              <a:rPr lang="en-US" sz="3200" dirty="0" smtClean="0">
                <a:solidFill>
                  <a:srgbClr val="FF00FF"/>
                </a:solidFill>
              </a:rPr>
              <a:t/>
            </a:r>
            <a:br>
              <a:rPr lang="en-US" sz="3200" dirty="0" smtClean="0">
                <a:solidFill>
                  <a:srgbClr val="FF00FF"/>
                </a:solidFill>
              </a:rPr>
            </a:br>
            <a:r>
              <a:rPr lang="en-US" sz="3200" dirty="0" smtClean="0"/>
              <a:t>1998-2005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47700" y="1620838"/>
            <a:ext cx="7848600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en-US" altLang="zh-TW" b="0" dirty="0"/>
              <a:t>Relative changes in rates represent results of the  2 test comparing rates in 2005 to pre-PCV7 average rates during 1998-1999</a:t>
            </a: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25400" y="1031875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he-IL" altLang="zh-TW">
              <a:cs typeface="Arial" pitchFamily="34" charset="0"/>
            </a:endParaRPr>
          </a:p>
        </p:txBody>
      </p:sp>
      <p:grpSp>
        <p:nvGrpSpPr>
          <p:cNvPr id="2" name="群組 12"/>
          <p:cNvGrpSpPr>
            <a:grpSpLocks/>
          </p:cNvGrpSpPr>
          <p:nvPr/>
        </p:nvGrpSpPr>
        <p:grpSpPr bwMode="auto">
          <a:xfrm>
            <a:off x="1163638" y="2351088"/>
            <a:ext cx="6805612" cy="4154487"/>
            <a:chOff x="677307" y="1714148"/>
            <a:chExt cx="7772400" cy="4743450"/>
          </a:xfrm>
        </p:grpSpPr>
        <p:sp>
          <p:nvSpPr>
            <p:cNvPr id="2058" name="Rectangle 2"/>
            <p:cNvSpPr>
              <a:spLocks noChangeArrowheads="1"/>
            </p:cNvSpPr>
            <p:nvPr/>
          </p:nvSpPr>
          <p:spPr bwMode="auto">
            <a:xfrm>
              <a:off x="3360182" y="2263423"/>
              <a:ext cx="673100" cy="3225800"/>
            </a:xfrm>
            <a:prstGeom prst="rect">
              <a:avLst/>
            </a:prstGeom>
            <a:solidFill>
              <a:srgbClr val="FF99CC">
                <a:alpha val="41960"/>
              </a:srgbClr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graphicFrame>
          <p:nvGraphicFramePr>
            <p:cNvPr id="2050" name="Object 8"/>
            <p:cNvGraphicFramePr>
              <a:graphicFrameLocks noChangeAspect="1"/>
            </p:cNvGraphicFramePr>
            <p:nvPr/>
          </p:nvGraphicFramePr>
          <p:xfrm>
            <a:off x="677307" y="1714148"/>
            <a:ext cx="7772400" cy="4743450"/>
          </p:xfrm>
          <a:graphic>
            <a:graphicData uri="http://schemas.openxmlformats.org/presentationml/2006/ole">
              <p:oleObj spid="_x0000_s2050" name="תרשים" r:id="rId6" imgW="7772514" imgH="4743336" progId="MSGraph.Chart.8">
                <p:embed/>
              </p:oleObj>
            </a:graphicData>
          </a:graphic>
        </p:graphicFrame>
      </p:grpSp>
      <p:sp>
        <p:nvSpPr>
          <p:cNvPr id="15366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pt-BR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Moore et al, </a:t>
            </a:r>
            <a:r>
              <a:rPr lang="pt-BR" altLang="zh-TW" sz="1400" b="0" i="1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JID</a:t>
            </a:r>
            <a:r>
              <a:rPr lang="pt-BR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, 197</a:t>
            </a:r>
            <a:r>
              <a:rPr lang="pt-BR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: 1016 </a:t>
            </a:r>
            <a:r>
              <a:rPr lang="pt-BR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–27, 2008</a:t>
            </a:r>
            <a:endParaRPr lang="en-US" altLang="zh-TW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2056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3200" dirty="0" smtClean="0">
                <a:latin typeface="+mn-lt"/>
              </a:rPr>
              <a:t>Incidence of Pediatric IPD among Children &lt;5 Years</a:t>
            </a:r>
            <a:r>
              <a:rPr lang="zh-TW" altLang="en-US" sz="3200" dirty="0" smtClean="0">
                <a:latin typeface="+mn-lt"/>
              </a:rPr>
              <a:t> </a:t>
            </a:r>
            <a:r>
              <a:rPr lang="en-US" altLang="zh-TW" sz="3200" dirty="0" smtClean="0">
                <a:latin typeface="+mn-lt"/>
              </a:rPr>
              <a:t>by Serotype 19A</a:t>
            </a:r>
          </a:p>
        </p:txBody>
      </p:sp>
      <p:grpSp>
        <p:nvGrpSpPr>
          <p:cNvPr id="21507" name="群組 29"/>
          <p:cNvGrpSpPr>
            <a:grpSpLocks/>
          </p:cNvGrpSpPr>
          <p:nvPr/>
        </p:nvGrpSpPr>
        <p:grpSpPr bwMode="auto">
          <a:xfrm>
            <a:off x="666750" y="1627188"/>
            <a:ext cx="7810500" cy="4741862"/>
            <a:chOff x="43789" y="1406528"/>
            <a:chExt cx="8713973" cy="5290909"/>
          </a:xfrm>
        </p:grpSpPr>
        <p:pic>
          <p:nvPicPr>
            <p:cNvPr id="21511" name="Picture 2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15925" y="1855788"/>
              <a:ext cx="7780338" cy="4695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4" name="Text Box 4"/>
            <p:cNvSpPr txBox="1">
              <a:spLocks noChangeArrowheads="1"/>
            </p:cNvSpPr>
            <p:nvPr/>
          </p:nvSpPr>
          <p:spPr bwMode="auto">
            <a:xfrm>
              <a:off x="1028539" y="1920209"/>
              <a:ext cx="928074" cy="3365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n-US" altLang="zh-TW" sz="1600">
                  <a:solidFill>
                    <a:srgbClr val="003399"/>
                  </a:solidFill>
                  <a:latin typeface="+mn-lt"/>
                  <a:ea typeface="+mn-ea"/>
                  <a:cs typeface="Arial" pitchFamily="34" charset="0"/>
                </a:rPr>
                <a:t>Spain</a:t>
              </a:r>
            </a:p>
          </p:txBody>
        </p:sp>
        <p:sp>
          <p:nvSpPr>
            <p:cNvPr id="20485" name="Text Box 5"/>
            <p:cNvSpPr txBox="1">
              <a:spLocks noChangeArrowheads="1"/>
            </p:cNvSpPr>
            <p:nvPr/>
          </p:nvSpPr>
          <p:spPr bwMode="auto">
            <a:xfrm>
              <a:off x="4940972" y="1920209"/>
              <a:ext cx="1207913" cy="3365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n-US" altLang="zh-TW" sz="1600">
                  <a:solidFill>
                    <a:srgbClr val="003399"/>
                  </a:solidFill>
                  <a:latin typeface="+mn-lt"/>
                  <a:ea typeface="+mn-ea"/>
                  <a:cs typeface="Arial" pitchFamily="34" charset="0"/>
                </a:rPr>
                <a:t>Belgium</a:t>
              </a:r>
            </a:p>
          </p:txBody>
        </p:sp>
        <p:sp>
          <p:nvSpPr>
            <p:cNvPr id="20486" name="Text Box 6"/>
            <p:cNvSpPr txBox="1">
              <a:spLocks noChangeArrowheads="1"/>
            </p:cNvSpPr>
            <p:nvPr/>
          </p:nvSpPr>
          <p:spPr bwMode="auto">
            <a:xfrm>
              <a:off x="1028539" y="4258341"/>
              <a:ext cx="1207913" cy="3365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n-US" altLang="zh-TW" sz="1600">
                  <a:solidFill>
                    <a:srgbClr val="003399"/>
                  </a:solidFill>
                  <a:latin typeface="+mn-lt"/>
                  <a:ea typeface="+mn-ea"/>
                  <a:cs typeface="Arial" pitchFamily="34" charset="0"/>
                </a:rPr>
                <a:t>UK</a:t>
              </a:r>
            </a:p>
          </p:txBody>
        </p:sp>
        <p:sp>
          <p:nvSpPr>
            <p:cNvPr id="20487" name="Text Box 7"/>
            <p:cNvSpPr txBox="1">
              <a:spLocks noChangeArrowheads="1"/>
            </p:cNvSpPr>
            <p:nvPr/>
          </p:nvSpPr>
          <p:spPr bwMode="auto">
            <a:xfrm>
              <a:off x="4940972" y="4258341"/>
              <a:ext cx="1207913" cy="3365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n-US" altLang="zh-TW" sz="1600">
                  <a:solidFill>
                    <a:srgbClr val="003399"/>
                  </a:solidFill>
                  <a:latin typeface="+mn-lt"/>
                  <a:ea typeface="+mn-ea"/>
                  <a:cs typeface="Arial" pitchFamily="34" charset="0"/>
                </a:rPr>
                <a:t>France</a:t>
              </a:r>
            </a:p>
          </p:txBody>
        </p:sp>
        <p:sp>
          <p:nvSpPr>
            <p:cNvPr id="20488" name="Text Box 8"/>
            <p:cNvSpPr txBox="1">
              <a:spLocks noChangeArrowheads="1"/>
            </p:cNvSpPr>
            <p:nvPr/>
          </p:nvSpPr>
          <p:spPr bwMode="auto">
            <a:xfrm>
              <a:off x="2921880" y="6330776"/>
              <a:ext cx="2894031" cy="36666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800" b="0" dirty="0">
                  <a:latin typeface="+mn-lt"/>
                  <a:ea typeface="+mn-ea"/>
                  <a:cs typeface="Arial" pitchFamily="34" charset="0"/>
                </a:rPr>
                <a:t>Years</a:t>
              </a:r>
            </a:p>
          </p:txBody>
        </p:sp>
        <p:sp>
          <p:nvSpPr>
            <p:cNvPr id="20489" name="Text Box 9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6200000">
              <a:off x="-1537124" y="4175991"/>
              <a:ext cx="3498342" cy="3365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600" dirty="0">
                  <a:latin typeface="+mn-lt"/>
                  <a:ea typeface="+mn-ea"/>
                  <a:cs typeface="Arial" pitchFamily="34" charset="0"/>
                </a:rPr>
                <a:t>Incidence per 100,000</a:t>
              </a:r>
            </a:p>
          </p:txBody>
        </p:sp>
        <p:sp>
          <p:nvSpPr>
            <p:cNvPr id="20490" name="Text Box 10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5400000">
              <a:off x="6657003" y="4090082"/>
              <a:ext cx="3865003" cy="3365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600" dirty="0">
                  <a:latin typeface="+mn-lt"/>
                  <a:ea typeface="+mn-ea"/>
                  <a:cs typeface="Arial" pitchFamily="34" charset="0"/>
                </a:rPr>
                <a:t>Estimated vaccine coverage (%)</a:t>
              </a:r>
            </a:p>
          </p:txBody>
        </p:sp>
        <p:sp>
          <p:nvSpPr>
            <p:cNvPr id="20492" name="Text Box 12"/>
            <p:cNvSpPr txBox="1">
              <a:spLocks noChangeArrowheads="1"/>
            </p:cNvSpPr>
            <p:nvPr/>
          </p:nvSpPr>
          <p:spPr bwMode="auto">
            <a:xfrm>
              <a:off x="2209885" y="3695063"/>
              <a:ext cx="557906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 b="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10%</a:t>
              </a:r>
            </a:p>
          </p:txBody>
        </p:sp>
        <p:sp>
          <p:nvSpPr>
            <p:cNvPr id="20493" name="Text Box 13"/>
            <p:cNvSpPr txBox="1">
              <a:spLocks noChangeArrowheads="1"/>
            </p:cNvSpPr>
            <p:nvPr/>
          </p:nvSpPr>
          <p:spPr bwMode="auto">
            <a:xfrm>
              <a:off x="2518062" y="3558672"/>
              <a:ext cx="557906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 b="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17%</a:t>
              </a:r>
            </a:p>
          </p:txBody>
        </p:sp>
        <p:sp>
          <p:nvSpPr>
            <p:cNvPr id="20494" name="Text Box 14"/>
            <p:cNvSpPr txBox="1">
              <a:spLocks noChangeArrowheads="1"/>
            </p:cNvSpPr>
            <p:nvPr/>
          </p:nvSpPr>
          <p:spPr bwMode="auto">
            <a:xfrm>
              <a:off x="2858119" y="3477191"/>
              <a:ext cx="557906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 b="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20%</a:t>
              </a:r>
            </a:p>
          </p:txBody>
        </p:sp>
        <p:sp>
          <p:nvSpPr>
            <p:cNvPr id="20495" name="Text Box 15"/>
            <p:cNvSpPr txBox="1">
              <a:spLocks noChangeArrowheads="1"/>
            </p:cNvSpPr>
            <p:nvPr/>
          </p:nvSpPr>
          <p:spPr bwMode="auto">
            <a:xfrm>
              <a:off x="7084042" y="3558672"/>
              <a:ext cx="557906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18%</a:t>
              </a:r>
            </a:p>
          </p:txBody>
        </p:sp>
        <p:sp>
          <p:nvSpPr>
            <p:cNvPr id="20496" name="Text Box 16"/>
            <p:cNvSpPr txBox="1">
              <a:spLocks noChangeArrowheads="1"/>
            </p:cNvSpPr>
            <p:nvPr/>
          </p:nvSpPr>
          <p:spPr bwMode="auto">
            <a:xfrm>
              <a:off x="6448205" y="6158958"/>
              <a:ext cx="559678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5%</a:t>
              </a:r>
            </a:p>
          </p:txBody>
        </p:sp>
        <p:sp>
          <p:nvSpPr>
            <p:cNvPr id="20497" name="Text Box 17"/>
            <p:cNvSpPr txBox="1">
              <a:spLocks noChangeArrowheads="1"/>
            </p:cNvSpPr>
            <p:nvPr/>
          </p:nvSpPr>
          <p:spPr bwMode="auto">
            <a:xfrm>
              <a:off x="6788262" y="5762184"/>
              <a:ext cx="557907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25%</a:t>
              </a:r>
            </a:p>
          </p:txBody>
        </p:sp>
        <p:sp>
          <p:nvSpPr>
            <p:cNvPr id="20498" name="Text Box 18"/>
            <p:cNvSpPr txBox="1">
              <a:spLocks noChangeArrowheads="1"/>
            </p:cNvSpPr>
            <p:nvPr/>
          </p:nvSpPr>
          <p:spPr bwMode="auto">
            <a:xfrm>
              <a:off x="3460305" y="6082792"/>
              <a:ext cx="559678" cy="24444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TW" sz="1000" dirty="0">
                  <a:solidFill>
                    <a:srgbClr val="FF0000"/>
                  </a:solidFill>
                  <a:latin typeface="+mn-lt"/>
                  <a:ea typeface="+mn-ea"/>
                  <a:cs typeface="Arial" pitchFamily="34" charset="0"/>
                </a:rPr>
                <a:t>&lt;5%</a:t>
              </a:r>
            </a:p>
          </p:txBody>
        </p:sp>
        <p:grpSp>
          <p:nvGrpSpPr>
            <p:cNvPr id="21526" name="Group 19"/>
            <p:cNvGrpSpPr>
              <a:grpSpLocks/>
            </p:cNvGrpSpPr>
            <p:nvPr/>
          </p:nvGrpSpPr>
          <p:grpSpPr bwMode="auto">
            <a:xfrm>
              <a:off x="1778000" y="1406528"/>
              <a:ext cx="5359400" cy="419100"/>
              <a:chOff x="968" y="886"/>
              <a:chExt cx="3376" cy="264"/>
            </a:xfrm>
          </p:grpSpPr>
          <p:grpSp>
            <p:nvGrpSpPr>
              <p:cNvPr id="21527" name="Group 20"/>
              <p:cNvGrpSpPr>
                <a:grpSpLocks/>
              </p:cNvGrpSpPr>
              <p:nvPr/>
            </p:nvGrpSpPr>
            <p:grpSpPr bwMode="auto">
              <a:xfrm>
                <a:off x="1032" y="926"/>
                <a:ext cx="3312" cy="174"/>
                <a:chOff x="920" y="926"/>
                <a:chExt cx="3312" cy="174"/>
              </a:xfrm>
            </p:grpSpPr>
            <p:grpSp>
              <p:nvGrpSpPr>
                <p:cNvPr id="21529" name="Group 21"/>
                <p:cNvGrpSpPr>
                  <a:grpSpLocks/>
                </p:cNvGrpSpPr>
                <p:nvPr/>
              </p:nvGrpSpPr>
              <p:grpSpPr bwMode="auto">
                <a:xfrm>
                  <a:off x="920" y="926"/>
                  <a:ext cx="1712" cy="173"/>
                  <a:chOff x="776" y="924"/>
                  <a:chExt cx="1712" cy="173"/>
                </a:xfrm>
              </p:grpSpPr>
              <p:sp>
                <p:nvSpPr>
                  <p:cNvPr id="20506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32" y="924"/>
                    <a:ext cx="1151" cy="173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algn="l">
                      <a:spcBef>
                        <a:spcPct val="50000"/>
                      </a:spcBef>
                      <a:defRPr/>
                    </a:pPr>
                    <a:r>
                      <a:rPr lang="en-US" altLang="zh-TW" sz="1200">
                        <a:latin typeface="+mn-lt"/>
                        <a:ea typeface="+mn-ea"/>
                        <a:cs typeface="Arial" pitchFamily="34" charset="0"/>
                      </a:rPr>
                      <a:t>Incidence &lt;5 years</a:t>
                    </a:r>
                  </a:p>
                </p:txBody>
              </p:sp>
              <p:sp>
                <p:nvSpPr>
                  <p:cNvPr id="20507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771" y="1011"/>
                    <a:ext cx="53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zh-TW" altLang="en-US">
                      <a:latin typeface="+mn-lt"/>
                      <a:ea typeface="+mn-ea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21530" name="Group 24"/>
                <p:cNvGrpSpPr>
                  <a:grpSpLocks/>
                </p:cNvGrpSpPr>
                <p:nvPr/>
              </p:nvGrpSpPr>
              <p:grpSpPr bwMode="auto">
                <a:xfrm>
                  <a:off x="2800" y="927"/>
                  <a:ext cx="1432" cy="173"/>
                  <a:chOff x="2800" y="929"/>
                  <a:chExt cx="1432" cy="173"/>
                </a:xfrm>
              </p:grpSpPr>
              <p:sp>
                <p:nvSpPr>
                  <p:cNvPr id="21531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2799" y="935"/>
                    <a:ext cx="232" cy="161"/>
                  </a:xfrm>
                  <a:prstGeom prst="rect">
                    <a:avLst/>
                  </a:prstGeom>
                  <a:noFill/>
                  <a:ln w="28575" algn="ctr">
                    <a:solidFill>
                      <a:schemeClr val="bg2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he-IL" altLang="zh-TW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0505" name="Text Box 2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75" y="929"/>
                    <a:ext cx="1152" cy="173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algn="l">
                      <a:spcBef>
                        <a:spcPct val="50000"/>
                      </a:spcBef>
                      <a:defRPr/>
                    </a:pPr>
                    <a:r>
                      <a:rPr lang="en-US" altLang="zh-TW" sz="1200" dirty="0">
                        <a:latin typeface="+mn-lt"/>
                        <a:ea typeface="+mn-ea"/>
                        <a:cs typeface="Arial" pitchFamily="34" charset="0"/>
                      </a:rPr>
                      <a:t>Vaccine coverage</a:t>
                    </a:r>
                  </a:p>
                </p:txBody>
              </p:sp>
            </p:grpSp>
          </p:grpSp>
          <p:sp>
            <p:nvSpPr>
              <p:cNvPr id="21528" name="Rectangle 27"/>
              <p:cNvSpPr>
                <a:spLocks noChangeArrowheads="1"/>
              </p:cNvSpPr>
              <p:nvPr/>
            </p:nvSpPr>
            <p:spPr bwMode="auto">
              <a:xfrm>
                <a:off x="968" y="886"/>
                <a:ext cx="3368" cy="264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31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 err="1">
                <a:latin typeface="Arial" pitchFamily="34" charset="0"/>
                <a:ea typeface="+mn-ea"/>
                <a:cs typeface="Arial" pitchFamily="34" charset="0"/>
              </a:rPr>
              <a:t>Hanquet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 et al, </a:t>
            </a:r>
            <a:r>
              <a:rPr lang="en-US" altLang="zh-TW" sz="1400" b="0" i="1" dirty="0" err="1">
                <a:latin typeface="Arial" pitchFamily="34" charset="0"/>
                <a:ea typeface="+mn-ea"/>
                <a:cs typeface="Arial" pitchFamily="34" charset="0"/>
              </a:rPr>
              <a:t>Emerg</a:t>
            </a:r>
            <a:r>
              <a:rPr lang="en-US" altLang="zh-TW" sz="1400" b="0" i="1" dirty="0">
                <a:latin typeface="Arial" pitchFamily="34" charset="0"/>
                <a:ea typeface="+mn-ea"/>
                <a:cs typeface="Arial" pitchFamily="34" charset="0"/>
              </a:rPr>
              <a:t> Infect </a:t>
            </a:r>
            <a:r>
              <a:rPr lang="en-US" altLang="zh-TW" sz="1400" b="0" i="1" dirty="0" err="1">
                <a:latin typeface="Arial" pitchFamily="34" charset="0"/>
                <a:ea typeface="+mn-ea"/>
                <a:cs typeface="Arial" pitchFamily="34" charset="0"/>
              </a:rPr>
              <a:t>Dis</a:t>
            </a:r>
            <a:r>
              <a:rPr lang="en-US" altLang="zh-TW" sz="1400" b="0" i="1" dirty="0"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16</a:t>
            </a:r>
            <a:r>
              <a:rPr lang="en-US" altLang="zh-TW" sz="1400" b="0" dirty="0" smtClean="0">
                <a:latin typeface="Arial" pitchFamily="34" charset="0"/>
                <a:ea typeface="+mn-ea"/>
                <a:cs typeface="Arial" pitchFamily="34" charset="0"/>
              </a:rPr>
              <a:t>; 1428-39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, 2010</a:t>
            </a:r>
          </a:p>
        </p:txBody>
      </p:sp>
      <p:pic>
        <p:nvPicPr>
          <p:cNvPr id="21509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投影片編號版面配置區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84225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Incidence of Serotype 19A IPD in </a:t>
            </a:r>
            <a:r>
              <a:rPr lang="en-US" sz="2800" dirty="0" smtClean="0">
                <a:solidFill>
                  <a:srgbClr val="FF00FF"/>
                </a:solidFill>
              </a:rPr>
              <a:t/>
            </a:r>
            <a:br>
              <a:rPr lang="en-US" sz="2800" dirty="0" smtClean="0">
                <a:solidFill>
                  <a:srgbClr val="FF00FF"/>
                </a:solidFill>
              </a:rPr>
            </a:br>
            <a:r>
              <a:rPr lang="en-US" sz="2800" dirty="0" smtClean="0"/>
              <a:t>Children &lt;5 Years by Breakdown of </a:t>
            </a:r>
            <a:r>
              <a:rPr lang="en-US" sz="2800" dirty="0" smtClean="0">
                <a:solidFill>
                  <a:srgbClr val="FF00FF"/>
                </a:solidFill>
              </a:rPr>
              <a:t/>
            </a:r>
            <a:br>
              <a:rPr lang="en-US" sz="2800" dirty="0" smtClean="0">
                <a:solidFill>
                  <a:srgbClr val="FF00FF"/>
                </a:solidFill>
              </a:rPr>
            </a:br>
            <a:r>
              <a:rPr lang="en-US" sz="2800" dirty="0" smtClean="0"/>
              <a:t>ERY-R Versus ERY-S Infections</a:t>
            </a:r>
          </a:p>
        </p:txBody>
      </p:sp>
      <p:pic>
        <p:nvPicPr>
          <p:cNvPr id="22531" name="Picture 48" descr="C:\Users\tkb-user\Desktop\圖片1.png"/>
          <p:cNvPicPr>
            <a:picLocks noChangeAspect="1" noChangeArrowheads="1"/>
          </p:cNvPicPr>
          <p:nvPr/>
        </p:nvPicPr>
        <p:blipFill>
          <a:blip r:embed="rId5" cstate="print"/>
          <a:srcRect b="7014"/>
          <a:stretch>
            <a:fillRect/>
          </a:stretch>
        </p:blipFill>
        <p:spPr bwMode="auto">
          <a:xfrm>
            <a:off x="392113" y="1706563"/>
            <a:ext cx="8740775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11"/>
          <p:cNvSpPr txBox="1">
            <a:spLocks noChangeArrowheads="1"/>
          </p:cNvSpPr>
          <p:nvPr/>
        </p:nvSpPr>
        <p:spPr bwMode="auto">
          <a:xfrm>
            <a:off x="2957513" y="5986463"/>
            <a:ext cx="28956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1800" b="0">
                <a:cs typeface="Arial" pitchFamily="34" charset="0"/>
              </a:rPr>
              <a:t>Years</a:t>
            </a:r>
          </a:p>
        </p:txBody>
      </p:sp>
      <p:sp>
        <p:nvSpPr>
          <p:cNvPr id="287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 err="1">
                <a:latin typeface="Arial" pitchFamily="34" charset="0"/>
                <a:ea typeface="+mn-ea"/>
                <a:cs typeface="Arial" pitchFamily="34" charset="0"/>
              </a:rPr>
              <a:t>Hanquet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 et al, </a:t>
            </a:r>
            <a:r>
              <a:rPr lang="en-US" altLang="zh-TW" sz="1400" b="0" i="1" dirty="0" err="1">
                <a:latin typeface="Arial" pitchFamily="34" charset="0"/>
                <a:ea typeface="+mn-ea"/>
                <a:cs typeface="Arial" pitchFamily="34" charset="0"/>
              </a:rPr>
              <a:t>Emerg</a:t>
            </a:r>
            <a:r>
              <a:rPr lang="en-US" altLang="zh-TW" sz="1400" b="0" i="1" dirty="0">
                <a:latin typeface="Arial" pitchFamily="34" charset="0"/>
                <a:ea typeface="+mn-ea"/>
                <a:cs typeface="Arial" pitchFamily="34" charset="0"/>
              </a:rPr>
              <a:t> Infect </a:t>
            </a:r>
            <a:r>
              <a:rPr lang="en-US" altLang="zh-TW" sz="1400" b="0" i="1" dirty="0" err="1">
                <a:latin typeface="Arial" pitchFamily="34" charset="0"/>
                <a:ea typeface="+mn-ea"/>
                <a:cs typeface="Arial" pitchFamily="34" charset="0"/>
              </a:rPr>
              <a:t>Dis</a:t>
            </a:r>
            <a:r>
              <a:rPr lang="en-US" altLang="zh-TW" sz="1400" b="0" i="1" dirty="0"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16</a:t>
            </a:r>
            <a:r>
              <a:rPr lang="en-US" altLang="zh-TW" sz="1400" b="0" dirty="0" smtClean="0">
                <a:latin typeface="Arial" pitchFamily="34" charset="0"/>
                <a:ea typeface="+mn-ea"/>
                <a:cs typeface="Arial" pitchFamily="34" charset="0"/>
              </a:rPr>
              <a:t>; 1428-39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, 2010</a:t>
            </a:r>
          </a:p>
        </p:txBody>
      </p:sp>
      <p:pic>
        <p:nvPicPr>
          <p:cNvPr id="2253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428625" y="5715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altLang="zh-TW" kern="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Global 19A Pandemic </a:t>
            </a:r>
            <a:endParaRPr lang="zh-TW" altLang="en-US" dirty="0"/>
          </a:p>
        </p:txBody>
      </p:sp>
      <p:graphicFrame>
        <p:nvGraphicFramePr>
          <p:cNvPr id="14" name="資料庫圖表 13"/>
          <p:cNvGraphicFramePr/>
          <p:nvPr>
            <p:custDataLst>
              <p:tags r:id="rId2"/>
            </p:custDataLst>
          </p:nvPr>
        </p:nvGraphicFramePr>
        <p:xfrm>
          <a:off x="241465" y="1634507"/>
          <a:ext cx="270361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2" name="資料庫圖表 21"/>
          <p:cNvGraphicFramePr/>
          <p:nvPr>
            <p:custDataLst>
              <p:tags r:id="rId3"/>
            </p:custDataLst>
          </p:nvPr>
        </p:nvGraphicFramePr>
        <p:xfrm>
          <a:off x="3208313" y="1634507"/>
          <a:ext cx="2703615" cy="2618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3" name="資料庫圖表 22"/>
          <p:cNvGraphicFramePr/>
          <p:nvPr>
            <p:custDataLst>
              <p:tags r:id="rId4"/>
            </p:custDataLst>
          </p:nvPr>
        </p:nvGraphicFramePr>
        <p:xfrm>
          <a:off x="6163292" y="1634507"/>
          <a:ext cx="2803287" cy="2110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92125" y="628650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Site of Infection Related to Serotype of IPD PCV7 and PCV13 Serotypes 2001-2008</a:t>
            </a:r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13" y="1781175"/>
            <a:ext cx="9099550" cy="4527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339975" y="1520825"/>
            <a:ext cx="4108450" cy="4000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zh-TW" altLang="en-US" b="0" dirty="0">
                <a:solidFill>
                  <a:schemeClr val="bg1"/>
                </a:solidFill>
              </a:rPr>
              <a:t>“</a:t>
            </a:r>
            <a:r>
              <a:rPr lang="en-US" altLang="zh-TW" b="0" dirty="0">
                <a:solidFill>
                  <a:schemeClr val="bg1"/>
                </a:solidFill>
              </a:rPr>
              <a:t>pneumonia serotypes”</a:t>
            </a:r>
          </a:p>
        </p:txBody>
      </p:sp>
      <p:grpSp>
        <p:nvGrpSpPr>
          <p:cNvPr id="24581" name="Group 6"/>
          <p:cNvGrpSpPr>
            <a:grpSpLocks/>
          </p:cNvGrpSpPr>
          <p:nvPr/>
        </p:nvGrpSpPr>
        <p:grpSpPr bwMode="auto">
          <a:xfrm>
            <a:off x="2590800" y="2387600"/>
            <a:ext cx="5308600" cy="3817938"/>
            <a:chOff x="1625" y="1324"/>
            <a:chExt cx="3344" cy="2405"/>
          </a:xfrm>
        </p:grpSpPr>
        <p:grpSp>
          <p:nvGrpSpPr>
            <p:cNvPr id="24588" name="Group 7"/>
            <p:cNvGrpSpPr>
              <a:grpSpLocks/>
            </p:cNvGrpSpPr>
            <p:nvPr/>
          </p:nvGrpSpPr>
          <p:grpSpPr bwMode="auto">
            <a:xfrm>
              <a:off x="1625" y="1324"/>
              <a:ext cx="3344" cy="2405"/>
              <a:chOff x="1625" y="1324"/>
              <a:chExt cx="3344" cy="2405"/>
            </a:xfrm>
          </p:grpSpPr>
          <p:sp>
            <p:nvSpPr>
              <p:cNvPr id="24595" name="Rectangle 8"/>
              <p:cNvSpPr>
                <a:spLocks noChangeArrowheads="1"/>
              </p:cNvSpPr>
              <p:nvPr/>
            </p:nvSpPr>
            <p:spPr bwMode="auto">
              <a:xfrm>
                <a:off x="3244" y="1324"/>
                <a:ext cx="60" cy="2204"/>
              </a:xfrm>
              <a:prstGeom prst="rect">
                <a:avLst/>
              </a:prstGeom>
              <a:solidFill>
                <a:srgbClr val="FF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596" name="Rectangle 9"/>
              <p:cNvSpPr>
                <a:spLocks noChangeArrowheads="1"/>
              </p:cNvSpPr>
              <p:nvPr/>
            </p:nvSpPr>
            <p:spPr bwMode="auto">
              <a:xfrm>
                <a:off x="3568" y="2083"/>
                <a:ext cx="56" cy="1445"/>
              </a:xfrm>
              <a:prstGeom prst="rect">
                <a:avLst/>
              </a:prstGeom>
              <a:solidFill>
                <a:srgbClr val="FF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solidFill>
                    <a:srgbClr val="0070C0"/>
                  </a:solidFill>
                  <a:cs typeface="Arial" pitchFamily="34" charset="0"/>
                </a:endParaRPr>
              </a:p>
            </p:txBody>
          </p:sp>
          <p:sp>
            <p:nvSpPr>
              <p:cNvPr id="24597" name="Rectangle 10"/>
              <p:cNvSpPr>
                <a:spLocks noChangeArrowheads="1"/>
              </p:cNvSpPr>
              <p:nvPr/>
            </p:nvSpPr>
            <p:spPr bwMode="auto">
              <a:xfrm>
                <a:off x="4208" y="2846"/>
                <a:ext cx="56" cy="681"/>
              </a:xfrm>
              <a:prstGeom prst="rect">
                <a:avLst/>
              </a:prstGeom>
              <a:solidFill>
                <a:srgbClr val="FF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598" name="Rectangle 11"/>
              <p:cNvSpPr>
                <a:spLocks noChangeArrowheads="1"/>
              </p:cNvSpPr>
              <p:nvPr/>
            </p:nvSpPr>
            <p:spPr bwMode="auto">
              <a:xfrm>
                <a:off x="4856" y="2618"/>
                <a:ext cx="60" cy="913"/>
              </a:xfrm>
              <a:prstGeom prst="rect">
                <a:avLst/>
              </a:prstGeom>
              <a:solidFill>
                <a:srgbClr val="FF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grpSp>
            <p:nvGrpSpPr>
              <p:cNvPr id="24599" name="Group 13"/>
              <p:cNvGrpSpPr>
                <a:grpSpLocks/>
              </p:cNvGrpSpPr>
              <p:nvPr/>
            </p:nvGrpSpPr>
            <p:grpSpPr bwMode="auto">
              <a:xfrm>
                <a:off x="3128" y="3552"/>
                <a:ext cx="1841" cy="177"/>
                <a:chOff x="3128" y="3552"/>
                <a:chExt cx="1841" cy="177"/>
              </a:xfrm>
            </p:grpSpPr>
            <p:sp>
              <p:nvSpPr>
                <p:cNvPr id="24602" name="Oval 15"/>
                <p:cNvSpPr>
                  <a:spLocks noChangeArrowheads="1"/>
                </p:cNvSpPr>
                <p:nvPr/>
              </p:nvSpPr>
              <p:spPr bwMode="auto">
                <a:xfrm>
                  <a:off x="4729" y="3552"/>
                  <a:ext cx="240" cy="176"/>
                </a:xfrm>
                <a:prstGeom prst="ellipse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he-IL" altLang="zh-TW">
                    <a:cs typeface="Arial" pitchFamily="34" charset="0"/>
                  </a:endParaRPr>
                </a:p>
              </p:txBody>
            </p:sp>
            <p:sp>
              <p:nvSpPr>
                <p:cNvPr id="24603" name="Oval 16"/>
                <p:cNvSpPr>
                  <a:spLocks noChangeArrowheads="1"/>
                </p:cNvSpPr>
                <p:nvPr/>
              </p:nvSpPr>
              <p:spPr bwMode="auto">
                <a:xfrm>
                  <a:off x="3128" y="3552"/>
                  <a:ext cx="240" cy="176"/>
                </a:xfrm>
                <a:prstGeom prst="ellipse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he-IL" altLang="zh-TW">
                    <a:cs typeface="Arial" pitchFamily="34" charset="0"/>
                  </a:endParaRPr>
                </a:p>
              </p:txBody>
            </p:sp>
            <p:sp>
              <p:nvSpPr>
                <p:cNvPr id="24604" name="Oval 17"/>
                <p:cNvSpPr>
                  <a:spLocks noChangeArrowheads="1"/>
                </p:cNvSpPr>
                <p:nvPr/>
              </p:nvSpPr>
              <p:spPr bwMode="auto">
                <a:xfrm>
                  <a:off x="3448" y="3552"/>
                  <a:ext cx="240" cy="176"/>
                </a:xfrm>
                <a:prstGeom prst="ellipse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he-IL" altLang="zh-TW">
                    <a:cs typeface="Arial" pitchFamily="34" charset="0"/>
                  </a:endParaRPr>
                </a:p>
              </p:txBody>
            </p:sp>
            <p:sp>
              <p:nvSpPr>
                <p:cNvPr id="24605" name="Oval 18"/>
                <p:cNvSpPr>
                  <a:spLocks noChangeArrowheads="1"/>
                </p:cNvSpPr>
                <p:nvPr/>
              </p:nvSpPr>
              <p:spPr bwMode="auto">
                <a:xfrm>
                  <a:off x="4088" y="3552"/>
                  <a:ext cx="240" cy="176"/>
                </a:xfrm>
                <a:prstGeom prst="ellipse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he-IL" altLang="zh-TW">
                    <a:cs typeface="Arial" pitchFamily="34" charset="0"/>
                  </a:endParaRPr>
                </a:p>
              </p:txBody>
            </p:sp>
            <p:sp>
              <p:nvSpPr>
                <p:cNvPr id="24606" name="Oval 18"/>
                <p:cNvSpPr>
                  <a:spLocks noChangeArrowheads="1"/>
                </p:cNvSpPr>
                <p:nvPr/>
              </p:nvSpPr>
              <p:spPr bwMode="auto">
                <a:xfrm>
                  <a:off x="3766" y="3553"/>
                  <a:ext cx="240" cy="176"/>
                </a:xfrm>
                <a:prstGeom prst="ellipse">
                  <a:avLst/>
                </a:prstGeom>
                <a:noFill/>
                <a:ln w="28575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he-IL" altLang="zh-TW">
                    <a:cs typeface="Arial" pitchFamily="34" charset="0"/>
                  </a:endParaRPr>
                </a:p>
              </p:txBody>
            </p:sp>
          </p:grpSp>
          <p:sp>
            <p:nvSpPr>
              <p:cNvPr id="24600" name="Rectangle 9"/>
              <p:cNvSpPr>
                <a:spLocks noChangeArrowheads="1"/>
              </p:cNvSpPr>
              <p:nvPr/>
            </p:nvSpPr>
            <p:spPr bwMode="auto">
              <a:xfrm>
                <a:off x="3758" y="2295"/>
                <a:ext cx="72" cy="1247"/>
              </a:xfrm>
              <a:prstGeom prst="rect">
                <a:avLst/>
              </a:prstGeom>
              <a:solidFill>
                <a:srgbClr val="FF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601" name="Rectangle 10"/>
              <p:cNvSpPr>
                <a:spLocks noChangeArrowheads="1"/>
              </p:cNvSpPr>
              <p:nvPr/>
            </p:nvSpPr>
            <p:spPr bwMode="auto">
              <a:xfrm>
                <a:off x="1625" y="2578"/>
                <a:ext cx="66" cy="926"/>
              </a:xfrm>
              <a:prstGeom prst="rect">
                <a:avLst/>
              </a:prstGeom>
              <a:solidFill>
                <a:srgbClr val="FF00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</p:grpSp>
        <p:grpSp>
          <p:nvGrpSpPr>
            <p:cNvPr id="24589" name="Group 19"/>
            <p:cNvGrpSpPr>
              <a:grpSpLocks/>
            </p:cNvGrpSpPr>
            <p:nvPr/>
          </p:nvGrpSpPr>
          <p:grpSpPr bwMode="auto">
            <a:xfrm>
              <a:off x="3128" y="2308"/>
              <a:ext cx="1660" cy="1224"/>
              <a:chOff x="3128" y="2308"/>
              <a:chExt cx="1660" cy="1224"/>
            </a:xfrm>
          </p:grpSpPr>
          <p:sp>
            <p:nvSpPr>
              <p:cNvPr id="24590" name="Rectangle 21"/>
              <p:cNvSpPr>
                <a:spLocks noChangeArrowheads="1"/>
              </p:cNvSpPr>
              <p:nvPr/>
            </p:nvSpPr>
            <p:spPr bwMode="auto">
              <a:xfrm>
                <a:off x="3128" y="3088"/>
                <a:ext cx="64" cy="440"/>
              </a:xfrm>
              <a:prstGeom prst="rect">
                <a:avLst/>
              </a:prstGeom>
              <a:solidFill>
                <a:srgbClr val="003399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591" name="Rectangle 22"/>
              <p:cNvSpPr>
                <a:spLocks noChangeArrowheads="1"/>
              </p:cNvSpPr>
              <p:nvPr/>
            </p:nvSpPr>
            <p:spPr bwMode="auto">
              <a:xfrm>
                <a:off x="3444" y="3088"/>
                <a:ext cx="64" cy="440"/>
              </a:xfrm>
              <a:prstGeom prst="rect">
                <a:avLst/>
              </a:prstGeom>
              <a:solidFill>
                <a:srgbClr val="003399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592" name="Rectangle 23"/>
              <p:cNvSpPr>
                <a:spLocks noChangeArrowheads="1"/>
              </p:cNvSpPr>
              <p:nvPr/>
            </p:nvSpPr>
            <p:spPr bwMode="auto">
              <a:xfrm>
                <a:off x="4088" y="2308"/>
                <a:ext cx="64" cy="1224"/>
              </a:xfrm>
              <a:prstGeom prst="rect">
                <a:avLst/>
              </a:prstGeom>
              <a:solidFill>
                <a:srgbClr val="003399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593" name="Rectangle 24"/>
              <p:cNvSpPr>
                <a:spLocks noChangeArrowheads="1"/>
              </p:cNvSpPr>
              <p:nvPr/>
            </p:nvSpPr>
            <p:spPr bwMode="auto">
              <a:xfrm>
                <a:off x="4732" y="2544"/>
                <a:ext cx="56" cy="984"/>
              </a:xfrm>
              <a:prstGeom prst="rect">
                <a:avLst/>
              </a:prstGeom>
              <a:solidFill>
                <a:srgbClr val="003399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24594" name="Rectangle 22"/>
              <p:cNvSpPr>
                <a:spLocks noChangeArrowheads="1"/>
              </p:cNvSpPr>
              <p:nvPr/>
            </p:nvSpPr>
            <p:spPr bwMode="auto">
              <a:xfrm>
                <a:off x="3878" y="2880"/>
                <a:ext cx="62" cy="634"/>
              </a:xfrm>
              <a:prstGeom prst="rect">
                <a:avLst/>
              </a:prstGeom>
              <a:solidFill>
                <a:srgbClr val="003399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</p:grpSp>
      </p:grpSp>
      <p:sp>
        <p:nvSpPr>
          <p:cNvPr id="24582" name="Rectangle 25"/>
          <p:cNvSpPr>
            <a:spLocks noChangeArrowheads="1"/>
          </p:cNvSpPr>
          <p:nvPr/>
        </p:nvSpPr>
        <p:spPr bwMode="auto">
          <a:xfrm>
            <a:off x="7878763" y="2155825"/>
            <a:ext cx="88900" cy="88900"/>
          </a:xfrm>
          <a:prstGeom prst="rect">
            <a:avLst/>
          </a:prstGeom>
          <a:solidFill>
            <a:srgbClr val="0033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he-IL" altLang="zh-TW">
              <a:cs typeface="Arial" pitchFamily="34" charset="0"/>
            </a:endParaRPr>
          </a:p>
        </p:txBody>
      </p:sp>
      <p:sp>
        <p:nvSpPr>
          <p:cNvPr id="24583" name="Rectangle 26"/>
          <p:cNvSpPr>
            <a:spLocks noChangeArrowheads="1"/>
          </p:cNvSpPr>
          <p:nvPr/>
        </p:nvSpPr>
        <p:spPr bwMode="auto">
          <a:xfrm>
            <a:off x="7878763" y="2581275"/>
            <a:ext cx="88900" cy="88900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he-IL" altLang="zh-TW">
              <a:cs typeface="Arial" pitchFamily="34" charset="0"/>
            </a:endParaRPr>
          </a:p>
        </p:txBody>
      </p:sp>
      <p:sp>
        <p:nvSpPr>
          <p:cNvPr id="161801" name="Text Box 27"/>
          <p:cNvSpPr txBox="1">
            <a:spLocks noChangeArrowheads="1"/>
          </p:cNvSpPr>
          <p:nvPr/>
        </p:nvSpPr>
        <p:spPr bwMode="auto">
          <a:xfrm>
            <a:off x="1195388" y="2024063"/>
            <a:ext cx="3273425" cy="422275"/>
          </a:xfrm>
          <a:prstGeom prst="rect">
            <a:avLst/>
          </a:prstGeom>
          <a:solidFill>
            <a:srgbClr val="E2FDFE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TW" sz="2100" b="0" dirty="0">
                <a:solidFill>
                  <a:srgbClr val="FF0000"/>
                </a:solidFill>
                <a:latin typeface="+mn-lt"/>
                <a:ea typeface="+mn-ea"/>
                <a:cs typeface="Arial" pitchFamily="34" charset="0"/>
              </a:rPr>
              <a:t>1, 3, 5, 7F, </a:t>
            </a:r>
            <a:r>
              <a:rPr lang="en-US" altLang="zh-TW" sz="2100" b="0" dirty="0">
                <a:latin typeface="+mn-lt"/>
                <a:ea typeface="+mn-ea"/>
                <a:cs typeface="Arial" pitchFamily="34" charset="0"/>
              </a:rPr>
              <a:t>14, </a:t>
            </a:r>
            <a:r>
              <a:rPr lang="en-US" altLang="zh-TW" sz="2100" b="0" dirty="0">
                <a:solidFill>
                  <a:srgbClr val="FF0000"/>
                </a:solidFill>
                <a:latin typeface="+mn-lt"/>
                <a:ea typeface="+mn-ea"/>
                <a:cs typeface="Arial" pitchFamily="34" charset="0"/>
              </a:rPr>
              <a:t>19A</a:t>
            </a:r>
          </a:p>
        </p:txBody>
      </p:sp>
      <p:sp>
        <p:nvSpPr>
          <p:cNvPr id="1946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Arial" pitchFamily="34" charset="0"/>
              </a:rPr>
              <a:t>Kaplan et al,</a:t>
            </a:r>
            <a:r>
              <a:rPr lang="en-US" altLang="zh-TW" sz="1400" b="0" i="1">
                <a:latin typeface="Arial" pitchFamily="34" charset="0"/>
                <a:ea typeface="華康中圓體" pitchFamily="49" charset="-120"/>
                <a:cs typeface="Arial" pitchFamily="34" charset="0"/>
              </a:rPr>
              <a:t> Pediatrics, </a:t>
            </a:r>
            <a:r>
              <a:rPr lang="en-US" altLang="zh-TW" sz="1400" b="0">
                <a:latin typeface="BulldogStd" charset="-79"/>
                <a:ea typeface="華康中圓體" pitchFamily="49" charset="-120"/>
                <a:cs typeface="BulldogStd" charset="-79"/>
              </a:rPr>
              <a:t>125:429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BulldogStd" charset="-79"/>
              </a:rPr>
              <a:t>–</a:t>
            </a:r>
            <a:r>
              <a:rPr lang="en-US" altLang="zh-TW" sz="1400" b="0">
                <a:latin typeface="BulldogStd" charset="-79"/>
                <a:ea typeface="華康中圓體" pitchFamily="49" charset="-120"/>
                <a:cs typeface="BulldogStd" charset="-79"/>
              </a:rPr>
              <a:t>436</a:t>
            </a:r>
            <a:r>
              <a:rPr lang="fr-FR" altLang="zh-TW" sz="1400" b="0">
                <a:latin typeface="Arial" pitchFamily="34" charset="0"/>
                <a:ea typeface="華康中圓體" pitchFamily="49" charset="-120"/>
                <a:cs typeface="Arial" pitchFamily="34" charset="0"/>
              </a:rPr>
              <a:t>, 2010</a:t>
            </a:r>
            <a:endParaRPr lang="en-US" altLang="zh-TW" sz="1400" b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24586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標題 48"/>
          <p:cNvSpPr>
            <a:spLocks noGrp="1"/>
          </p:cNvSpPr>
          <p:nvPr>
            <p:ph type="title"/>
          </p:nvPr>
        </p:nvSpPr>
        <p:spPr>
          <a:xfrm>
            <a:off x="457200" y="879475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400" dirty="0" smtClean="0"/>
              <a:t>Nasopharyngeal Carriage of </a:t>
            </a:r>
            <a:r>
              <a:rPr lang="en-US" altLang="zh-TW" sz="2400" i="1" dirty="0" smtClean="0"/>
              <a:t>S. </a:t>
            </a:r>
            <a:r>
              <a:rPr lang="en-US" altLang="zh-TW" sz="2400" i="1" dirty="0" err="1" smtClean="0"/>
              <a:t>pneumoniae</a:t>
            </a:r>
            <a:r>
              <a:rPr lang="en-US" altLang="zh-TW" sz="2400" i="1" dirty="0" smtClean="0"/>
              <a:t> </a:t>
            </a:r>
            <a:r>
              <a:rPr lang="en-US" altLang="zh-TW" sz="2400" dirty="0" smtClean="0">
                <a:solidFill>
                  <a:srgbClr val="FF00FF"/>
                </a:solidFill>
              </a:rPr>
              <a:t/>
            </a:r>
            <a:br>
              <a:rPr lang="en-US" altLang="zh-TW" sz="2400" dirty="0" smtClean="0">
                <a:solidFill>
                  <a:srgbClr val="FF00FF"/>
                </a:solidFill>
              </a:rPr>
            </a:br>
            <a:r>
              <a:rPr lang="en-US" altLang="zh-TW" sz="2400" dirty="0" smtClean="0"/>
              <a:t>Serotypes in Children &lt;5 Years old, </a:t>
            </a:r>
            <a:r>
              <a:rPr lang="en-US" altLang="zh-TW" sz="2400" dirty="0" smtClean="0">
                <a:solidFill>
                  <a:srgbClr val="FF0000"/>
                </a:solidFill>
              </a:rPr>
              <a:t>Community Acquired Alveolar Pneumonia</a:t>
            </a:r>
            <a:r>
              <a:rPr lang="en-US" altLang="zh-TW" sz="2400" dirty="0" smtClean="0"/>
              <a:t> vs. Healthy Controls* (Figures in Parenthesis-ORs)</a:t>
            </a:r>
            <a:endParaRPr lang="zh-TW" altLang="en-US" sz="2400" dirty="0"/>
          </a:p>
        </p:txBody>
      </p:sp>
      <p:grpSp>
        <p:nvGrpSpPr>
          <p:cNvPr id="3076" name="群組 94"/>
          <p:cNvGrpSpPr>
            <a:grpSpLocks/>
          </p:cNvGrpSpPr>
          <p:nvPr/>
        </p:nvGrpSpPr>
        <p:grpSpPr bwMode="auto">
          <a:xfrm>
            <a:off x="573088" y="1866900"/>
            <a:ext cx="6878637" cy="4397375"/>
            <a:chOff x="330200" y="1399378"/>
            <a:chExt cx="8813800" cy="5707063"/>
          </a:xfrm>
        </p:grpSpPr>
        <p:grpSp>
          <p:nvGrpSpPr>
            <p:cNvPr id="3081" name="Group 4"/>
            <p:cNvGrpSpPr>
              <a:grpSpLocks/>
            </p:cNvGrpSpPr>
            <p:nvPr/>
          </p:nvGrpSpPr>
          <p:grpSpPr bwMode="auto">
            <a:xfrm>
              <a:off x="330200" y="1399378"/>
              <a:ext cx="8813800" cy="5707063"/>
              <a:chOff x="208" y="391"/>
              <a:chExt cx="5552" cy="3595"/>
            </a:xfrm>
          </p:grpSpPr>
          <p:graphicFrame>
            <p:nvGraphicFramePr>
              <p:cNvPr id="3074" name="Object 5"/>
              <p:cNvGraphicFramePr>
                <a:graphicFrameLocks noChangeAspect="1"/>
              </p:cNvGraphicFramePr>
              <p:nvPr/>
            </p:nvGraphicFramePr>
            <p:xfrm>
              <a:off x="210" y="391"/>
              <a:ext cx="5550" cy="3492"/>
            </p:xfrm>
            <a:graphic>
              <a:graphicData uri="http://schemas.openxmlformats.org/presentationml/2006/ole">
                <p:oleObj spid="_x0000_s3074" name="תרשים" r:id="rId6" imgW="8896384" imgH="5600767" progId="MSGraph.Chart.8">
                  <p:embed followColorScheme="full"/>
                </p:oleObj>
              </a:graphicData>
            </a:graphic>
          </p:graphicFrame>
          <p:sp>
            <p:nvSpPr>
              <p:cNvPr id="3086" name="Text Box 6"/>
              <p:cNvSpPr txBox="1">
                <a:spLocks noChangeArrowheads="1"/>
              </p:cNvSpPr>
              <p:nvPr/>
            </p:nvSpPr>
            <p:spPr bwMode="auto">
              <a:xfrm>
                <a:off x="997" y="3794"/>
                <a:ext cx="3990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TW" sz="1400" dirty="0">
                    <a:latin typeface="Times New Roman" pitchFamily="18" charset="0"/>
                    <a:cs typeface="Times New Roman" pitchFamily="18" charset="0"/>
                  </a:rPr>
                  <a:t>% of NP carriage of </a:t>
                </a:r>
                <a:r>
                  <a:rPr lang="en-US" altLang="zh-TW" sz="1400" i="1" dirty="0">
                    <a:latin typeface="Times New Roman" pitchFamily="18" charset="0"/>
                    <a:cs typeface="Times New Roman" pitchFamily="18" charset="0"/>
                  </a:rPr>
                  <a:t>S. </a:t>
                </a:r>
                <a:r>
                  <a:rPr lang="en-US" altLang="zh-TW" sz="1400" i="1" dirty="0" err="1">
                    <a:latin typeface="Times New Roman" pitchFamily="18" charset="0"/>
                    <a:cs typeface="Times New Roman" pitchFamily="18" charset="0"/>
                  </a:rPr>
                  <a:t>pneumoniae</a:t>
                </a:r>
                <a:r>
                  <a:rPr lang="en-US" altLang="zh-TW" sz="1400" dirty="0">
                    <a:latin typeface="Times New Roman" pitchFamily="18" charset="0"/>
                    <a:cs typeface="Times New Roman" pitchFamily="18" charset="0"/>
                  </a:rPr>
                  <a:t> in healthy controls</a:t>
                </a:r>
              </a:p>
            </p:txBody>
          </p:sp>
          <p:sp>
            <p:nvSpPr>
              <p:cNvPr id="3087" name="Text Box 7"/>
              <p:cNvSpPr txBox="1">
                <a:spLocks noChangeArrowheads="1"/>
              </p:cNvSpPr>
              <p:nvPr/>
            </p:nvSpPr>
            <p:spPr bwMode="auto">
              <a:xfrm rot="-5400000">
                <a:off x="-918" y="2052"/>
                <a:ext cx="2443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TW" sz="1400" dirty="0">
                    <a:latin typeface="Times New Roman" pitchFamily="18" charset="0"/>
                    <a:cs typeface="Times New Roman" pitchFamily="18" charset="0"/>
                  </a:rPr>
                  <a:t>% of NP carriage of </a:t>
                </a:r>
                <a:r>
                  <a:rPr lang="en-US" altLang="zh-TW" sz="1400" i="1" dirty="0">
                    <a:latin typeface="Times New Roman" pitchFamily="18" charset="0"/>
                    <a:cs typeface="Times New Roman" pitchFamily="18" charset="0"/>
                  </a:rPr>
                  <a:t>S. </a:t>
                </a:r>
                <a:r>
                  <a:rPr lang="en-US" altLang="zh-TW" sz="1400" i="1" dirty="0" err="1">
                    <a:latin typeface="Times New Roman" pitchFamily="18" charset="0"/>
                    <a:cs typeface="Times New Roman" pitchFamily="18" charset="0"/>
                  </a:rPr>
                  <a:t>pneumoniae</a:t>
                </a:r>
                <a:r>
                  <a:rPr lang="en-US" altLang="zh-TW" sz="1400" dirty="0">
                    <a:latin typeface="Times New Roman" pitchFamily="18" charset="0"/>
                    <a:cs typeface="Times New Roman" pitchFamily="18" charset="0"/>
                  </a:rPr>
                  <a:t> in AP</a:t>
                </a:r>
              </a:p>
            </p:txBody>
          </p:sp>
          <p:sp>
            <p:nvSpPr>
              <p:cNvPr id="3088" name="Text Box 8"/>
              <p:cNvSpPr txBox="1">
                <a:spLocks noChangeArrowheads="1"/>
              </p:cNvSpPr>
              <p:nvPr/>
            </p:nvSpPr>
            <p:spPr bwMode="auto">
              <a:xfrm>
                <a:off x="3259" y="1155"/>
                <a:ext cx="44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14 (3.1)</a:t>
                </a:r>
              </a:p>
            </p:txBody>
          </p:sp>
          <p:sp>
            <p:nvSpPr>
              <p:cNvPr id="3089" name="Text Box 9"/>
              <p:cNvSpPr txBox="1">
                <a:spLocks noChangeArrowheads="1"/>
              </p:cNvSpPr>
              <p:nvPr/>
            </p:nvSpPr>
            <p:spPr bwMode="auto">
              <a:xfrm>
                <a:off x="3756" y="1391"/>
                <a:ext cx="281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19F</a:t>
                </a:r>
              </a:p>
            </p:txBody>
          </p:sp>
          <p:sp>
            <p:nvSpPr>
              <p:cNvPr id="3090" name="Text Box 10"/>
              <p:cNvSpPr txBox="1">
                <a:spLocks noChangeArrowheads="1"/>
              </p:cNvSpPr>
              <p:nvPr/>
            </p:nvSpPr>
            <p:spPr bwMode="auto">
              <a:xfrm>
                <a:off x="3159" y="1403"/>
                <a:ext cx="515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19A (1.8)</a:t>
                </a:r>
              </a:p>
            </p:txBody>
          </p:sp>
          <p:sp>
            <p:nvSpPr>
              <p:cNvPr id="3091" name="Text Box 11"/>
              <p:cNvSpPr txBox="1">
                <a:spLocks noChangeArrowheads="1"/>
              </p:cNvSpPr>
              <p:nvPr/>
            </p:nvSpPr>
            <p:spPr bwMode="auto">
              <a:xfrm>
                <a:off x="3747" y="1635"/>
                <a:ext cx="281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23F</a:t>
                </a:r>
              </a:p>
            </p:txBody>
          </p:sp>
          <p:sp>
            <p:nvSpPr>
              <p:cNvPr id="3092" name="Text Box 12"/>
              <p:cNvSpPr txBox="1">
                <a:spLocks noChangeArrowheads="1"/>
              </p:cNvSpPr>
              <p:nvPr/>
            </p:nvSpPr>
            <p:spPr bwMode="auto">
              <a:xfrm>
                <a:off x="4119" y="1494"/>
                <a:ext cx="46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6B (0.5)</a:t>
                </a:r>
              </a:p>
            </p:txBody>
          </p:sp>
          <p:sp>
            <p:nvSpPr>
              <p:cNvPr id="3093" name="Text Box 13"/>
              <p:cNvSpPr txBox="1">
                <a:spLocks noChangeArrowheads="1"/>
              </p:cNvSpPr>
              <p:nvPr/>
            </p:nvSpPr>
            <p:spPr bwMode="auto">
              <a:xfrm>
                <a:off x="4046" y="1796"/>
                <a:ext cx="46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6A (0.4)</a:t>
                </a:r>
              </a:p>
            </p:txBody>
          </p:sp>
          <p:sp>
            <p:nvSpPr>
              <p:cNvPr id="3094" name="Text Box 14"/>
              <p:cNvSpPr txBox="1">
                <a:spLocks noChangeArrowheads="1"/>
              </p:cNvSpPr>
              <p:nvPr/>
            </p:nvSpPr>
            <p:spPr bwMode="auto">
              <a:xfrm>
                <a:off x="3198" y="1842"/>
                <a:ext cx="70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UNTYPABLE</a:t>
                </a:r>
              </a:p>
            </p:txBody>
          </p:sp>
          <p:sp>
            <p:nvSpPr>
              <p:cNvPr id="3095" name="Text Box 15"/>
              <p:cNvSpPr txBox="1">
                <a:spLocks noChangeArrowheads="1"/>
              </p:cNvSpPr>
              <p:nvPr/>
            </p:nvSpPr>
            <p:spPr bwMode="auto">
              <a:xfrm>
                <a:off x="873" y="1696"/>
                <a:ext cx="44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 (19.0)</a:t>
                </a:r>
              </a:p>
            </p:txBody>
          </p:sp>
          <p:sp>
            <p:nvSpPr>
              <p:cNvPr id="3096" name="Text Box 16"/>
              <p:cNvSpPr txBox="1">
                <a:spLocks noChangeArrowheads="1"/>
              </p:cNvSpPr>
              <p:nvPr/>
            </p:nvSpPr>
            <p:spPr bwMode="auto">
              <a:xfrm>
                <a:off x="2812" y="1678"/>
                <a:ext cx="457" cy="17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9V (1.8)</a:t>
                </a:r>
              </a:p>
            </p:txBody>
          </p:sp>
          <p:sp>
            <p:nvSpPr>
              <p:cNvPr id="3097" name="Text Box 17"/>
              <p:cNvSpPr txBox="1">
                <a:spLocks noChangeArrowheads="1"/>
              </p:cNvSpPr>
              <p:nvPr/>
            </p:nvSpPr>
            <p:spPr bwMode="auto">
              <a:xfrm>
                <a:off x="1697" y="1724"/>
                <a:ext cx="393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5 (5.7)</a:t>
                </a:r>
              </a:p>
            </p:txBody>
          </p:sp>
          <p:sp>
            <p:nvSpPr>
              <p:cNvPr id="3098" name="Text Box 18"/>
              <p:cNvSpPr txBox="1">
                <a:spLocks noChangeArrowheads="1"/>
              </p:cNvSpPr>
              <p:nvPr/>
            </p:nvSpPr>
            <p:spPr bwMode="auto">
              <a:xfrm>
                <a:off x="2199" y="2024"/>
                <a:ext cx="281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33F</a:t>
                </a:r>
              </a:p>
            </p:txBody>
          </p:sp>
          <p:sp>
            <p:nvSpPr>
              <p:cNvPr id="3099" name="Text Box 19"/>
              <p:cNvSpPr txBox="1">
                <a:spLocks noChangeArrowheads="1"/>
              </p:cNvSpPr>
              <p:nvPr/>
            </p:nvSpPr>
            <p:spPr bwMode="auto">
              <a:xfrm>
                <a:off x="1546" y="2086"/>
                <a:ext cx="45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7F (3.4)</a:t>
                </a:r>
              </a:p>
            </p:txBody>
          </p:sp>
          <p:sp>
            <p:nvSpPr>
              <p:cNvPr id="3100" name="Text Box 20"/>
              <p:cNvSpPr txBox="1">
                <a:spLocks noChangeArrowheads="1"/>
              </p:cNvSpPr>
              <p:nvPr/>
            </p:nvSpPr>
            <p:spPr bwMode="auto">
              <a:xfrm>
                <a:off x="2940" y="2188"/>
                <a:ext cx="22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21</a:t>
                </a:r>
              </a:p>
            </p:txBody>
          </p:sp>
          <p:sp>
            <p:nvSpPr>
              <p:cNvPr id="3101" name="Text Box 21"/>
              <p:cNvSpPr txBox="1">
                <a:spLocks noChangeArrowheads="1"/>
              </p:cNvSpPr>
              <p:nvPr/>
            </p:nvSpPr>
            <p:spPr bwMode="auto">
              <a:xfrm>
                <a:off x="2149" y="2250"/>
                <a:ext cx="697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11A,</a:t>
                </a:r>
                <a:r>
                  <a:rPr lang="en-US" altLang="zh-TW">
                    <a:cs typeface="Arial" pitchFamily="34" charset="0"/>
                  </a:rPr>
                  <a:t> </a:t>
                </a:r>
                <a:r>
                  <a:rPr lang="en-US" altLang="zh-TW" sz="1200">
                    <a:cs typeface="Arial" pitchFamily="34" charset="0"/>
                  </a:rPr>
                  <a:t>15A</a:t>
                </a:r>
              </a:p>
            </p:txBody>
          </p:sp>
          <p:sp>
            <p:nvSpPr>
              <p:cNvPr id="3102" name="Text Box 22"/>
              <p:cNvSpPr txBox="1">
                <a:spLocks noChangeArrowheads="1"/>
              </p:cNvSpPr>
              <p:nvPr/>
            </p:nvSpPr>
            <p:spPr bwMode="auto">
              <a:xfrm>
                <a:off x="1166" y="2358"/>
                <a:ext cx="505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22F (4.4)</a:t>
                </a:r>
              </a:p>
            </p:txBody>
          </p:sp>
          <p:sp>
            <p:nvSpPr>
              <p:cNvPr id="3103" name="Text Box 23"/>
              <p:cNvSpPr txBox="1">
                <a:spLocks noChangeArrowheads="1"/>
              </p:cNvSpPr>
              <p:nvPr/>
            </p:nvSpPr>
            <p:spPr bwMode="auto">
              <a:xfrm>
                <a:off x="2009" y="2373"/>
                <a:ext cx="22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34</a:t>
                </a:r>
              </a:p>
            </p:txBody>
          </p:sp>
          <p:sp>
            <p:nvSpPr>
              <p:cNvPr id="3104" name="Text Box 24"/>
              <p:cNvSpPr txBox="1">
                <a:spLocks noChangeArrowheads="1"/>
              </p:cNvSpPr>
              <p:nvPr/>
            </p:nvSpPr>
            <p:spPr bwMode="auto">
              <a:xfrm>
                <a:off x="2699" y="2605"/>
                <a:ext cx="281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16F</a:t>
                </a:r>
              </a:p>
            </p:txBody>
          </p:sp>
          <p:sp>
            <p:nvSpPr>
              <p:cNvPr id="3105" name="Text Box 25"/>
              <p:cNvSpPr txBox="1">
                <a:spLocks noChangeArrowheads="1"/>
              </p:cNvSpPr>
              <p:nvPr/>
            </p:nvSpPr>
            <p:spPr bwMode="auto">
              <a:xfrm>
                <a:off x="2318" y="2667"/>
                <a:ext cx="199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4</a:t>
                </a:r>
              </a:p>
            </p:txBody>
          </p:sp>
          <p:sp>
            <p:nvSpPr>
              <p:cNvPr id="3106" name="Text Box 26"/>
              <p:cNvSpPr txBox="1">
                <a:spLocks noChangeArrowheads="1"/>
              </p:cNvSpPr>
              <p:nvPr/>
            </p:nvSpPr>
            <p:spPr bwMode="auto">
              <a:xfrm>
                <a:off x="2562" y="1933"/>
                <a:ext cx="387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15B/C</a:t>
                </a:r>
              </a:p>
            </p:txBody>
          </p:sp>
          <p:sp>
            <p:nvSpPr>
              <p:cNvPr id="3107" name="Text Box 27"/>
              <p:cNvSpPr txBox="1">
                <a:spLocks noChangeArrowheads="1"/>
              </p:cNvSpPr>
              <p:nvPr/>
            </p:nvSpPr>
            <p:spPr bwMode="auto">
              <a:xfrm>
                <a:off x="2843" y="2816"/>
                <a:ext cx="515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23A (0.2)</a:t>
                </a:r>
              </a:p>
            </p:txBody>
          </p:sp>
          <p:sp>
            <p:nvSpPr>
              <p:cNvPr id="3108" name="Text Box 28"/>
              <p:cNvSpPr txBox="1">
                <a:spLocks noChangeArrowheads="1"/>
              </p:cNvSpPr>
              <p:nvPr/>
            </p:nvSpPr>
            <p:spPr bwMode="auto">
              <a:xfrm>
                <a:off x="2813" y="3177"/>
                <a:ext cx="515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35B (0.1)</a:t>
                </a:r>
              </a:p>
            </p:txBody>
          </p:sp>
          <p:sp>
            <p:nvSpPr>
              <p:cNvPr id="3109" name="Text Box 29"/>
              <p:cNvSpPr txBox="1">
                <a:spLocks noChangeArrowheads="1"/>
              </p:cNvSpPr>
              <p:nvPr/>
            </p:nvSpPr>
            <p:spPr bwMode="auto">
              <a:xfrm>
                <a:off x="2356" y="2927"/>
                <a:ext cx="22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38</a:t>
                </a:r>
              </a:p>
            </p:txBody>
          </p:sp>
          <p:sp>
            <p:nvSpPr>
              <p:cNvPr id="3110" name="Line 30"/>
              <p:cNvSpPr>
                <a:spLocks noChangeShapeType="1"/>
              </p:cNvSpPr>
              <p:nvPr/>
            </p:nvSpPr>
            <p:spPr bwMode="auto">
              <a:xfrm flipV="1">
                <a:off x="612" y="527"/>
                <a:ext cx="4990" cy="3062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prstDash val="sysDot"/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zh-TW" altLang="en-US"/>
              </a:p>
            </p:txBody>
          </p:sp>
          <p:sp>
            <p:nvSpPr>
              <p:cNvPr id="3111" name="Oval 31"/>
              <p:cNvSpPr>
                <a:spLocks noChangeArrowheads="1"/>
              </p:cNvSpPr>
              <p:nvPr/>
            </p:nvSpPr>
            <p:spPr bwMode="auto">
              <a:xfrm>
                <a:off x="640" y="602"/>
                <a:ext cx="109" cy="99"/>
              </a:xfrm>
              <a:prstGeom prst="ellipse">
                <a:avLst/>
              </a:prstGeom>
              <a:solidFill>
                <a:srgbClr val="FF3300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3112" name="Oval 32"/>
              <p:cNvSpPr>
                <a:spLocks noChangeArrowheads="1"/>
              </p:cNvSpPr>
              <p:nvPr/>
            </p:nvSpPr>
            <p:spPr bwMode="auto">
              <a:xfrm>
                <a:off x="645" y="810"/>
                <a:ext cx="109" cy="99"/>
              </a:xfrm>
              <a:prstGeom prst="ellipse">
                <a:avLst/>
              </a:prstGeom>
              <a:solidFill>
                <a:srgbClr val="0000FF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3113" name="Text Box 33"/>
              <p:cNvSpPr txBox="1">
                <a:spLocks noChangeArrowheads="1"/>
              </p:cNvSpPr>
              <p:nvPr/>
            </p:nvSpPr>
            <p:spPr bwMode="auto">
              <a:xfrm>
                <a:off x="957" y="561"/>
                <a:ext cx="1967" cy="1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100">
                    <a:cs typeface="Arial" pitchFamily="34" charset="0"/>
                  </a:rPr>
                  <a:t>Positive Significant (CAP vs. Controls)</a:t>
                </a:r>
              </a:p>
            </p:txBody>
          </p:sp>
          <p:sp>
            <p:nvSpPr>
              <p:cNvPr id="3114" name="Text Box 34"/>
              <p:cNvSpPr txBox="1">
                <a:spLocks noChangeArrowheads="1"/>
              </p:cNvSpPr>
              <p:nvPr/>
            </p:nvSpPr>
            <p:spPr bwMode="auto">
              <a:xfrm>
                <a:off x="956" y="750"/>
                <a:ext cx="2012" cy="1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100">
                    <a:cs typeface="Arial" pitchFamily="34" charset="0"/>
                  </a:rPr>
                  <a:t>Negative Significant (CAP vs. Controls)</a:t>
                </a:r>
              </a:p>
            </p:txBody>
          </p:sp>
          <p:sp>
            <p:nvSpPr>
              <p:cNvPr id="3115" name="Oval 35"/>
              <p:cNvSpPr>
                <a:spLocks noChangeArrowheads="1"/>
              </p:cNvSpPr>
              <p:nvPr/>
            </p:nvSpPr>
            <p:spPr bwMode="auto">
              <a:xfrm>
                <a:off x="644" y="1007"/>
                <a:ext cx="109" cy="99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3116" name="Text Box 36"/>
              <p:cNvSpPr txBox="1">
                <a:spLocks noChangeArrowheads="1"/>
              </p:cNvSpPr>
              <p:nvPr/>
            </p:nvSpPr>
            <p:spPr bwMode="auto">
              <a:xfrm>
                <a:off x="801" y="971"/>
                <a:ext cx="892" cy="16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100">
                    <a:cs typeface="Arial" pitchFamily="34" charset="0"/>
                  </a:rPr>
                  <a:t>Non- Significant</a:t>
                </a:r>
              </a:p>
            </p:txBody>
          </p:sp>
          <p:sp>
            <p:nvSpPr>
              <p:cNvPr id="3117" name="Rectangle 37"/>
              <p:cNvSpPr>
                <a:spLocks noChangeArrowheads="1"/>
              </p:cNvSpPr>
              <p:nvPr/>
            </p:nvSpPr>
            <p:spPr bwMode="auto">
              <a:xfrm>
                <a:off x="607" y="536"/>
                <a:ext cx="2597" cy="663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sp>
            <p:nvSpPr>
              <p:cNvPr id="3118" name="Text Box 38"/>
              <p:cNvSpPr txBox="1">
                <a:spLocks noChangeArrowheads="1"/>
              </p:cNvSpPr>
              <p:nvPr/>
            </p:nvSpPr>
            <p:spPr bwMode="auto">
              <a:xfrm>
                <a:off x="1762" y="2523"/>
                <a:ext cx="169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TW" sz="1200">
                    <a:cs typeface="Arial" pitchFamily="34" charset="0"/>
                  </a:rPr>
                  <a:t>3</a:t>
                </a:r>
              </a:p>
            </p:txBody>
          </p:sp>
          <p:sp>
            <p:nvSpPr>
              <p:cNvPr id="3119" name="Rectangle 39"/>
              <p:cNvSpPr>
                <a:spLocks noChangeArrowheads="1"/>
              </p:cNvSpPr>
              <p:nvPr/>
            </p:nvSpPr>
            <p:spPr bwMode="auto">
              <a:xfrm>
                <a:off x="2663" y="2251"/>
                <a:ext cx="331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l"/>
                <a:r>
                  <a:rPr lang="zh-TW" altLang="en-US">
                    <a:cs typeface="Arial" pitchFamily="34" charset="0"/>
                  </a:rPr>
                  <a:t> </a:t>
                </a:r>
                <a:r>
                  <a:rPr lang="en-US" altLang="zh-TW" sz="1200">
                    <a:cs typeface="Arial" pitchFamily="34" charset="0"/>
                  </a:rPr>
                  <a:t>18C</a:t>
                </a:r>
              </a:p>
            </p:txBody>
          </p:sp>
        </p:grpSp>
        <p:sp>
          <p:nvSpPr>
            <p:cNvPr id="3082" name="Oval 1"/>
            <p:cNvSpPr>
              <a:spLocks noChangeArrowheads="1"/>
            </p:cNvSpPr>
            <p:nvPr/>
          </p:nvSpPr>
          <p:spPr bwMode="auto">
            <a:xfrm>
              <a:off x="1312863" y="3288503"/>
              <a:ext cx="896937" cy="801688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r" rtl="1"/>
              <a:endParaRPr lang="he-IL" altLang="zh-TW" sz="1800" b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3" name="Oval 41"/>
            <p:cNvSpPr>
              <a:spLocks noChangeArrowheads="1"/>
            </p:cNvSpPr>
            <p:nvPr/>
          </p:nvSpPr>
          <p:spPr bwMode="auto">
            <a:xfrm>
              <a:off x="2568575" y="3323428"/>
              <a:ext cx="896938" cy="803275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r" rtl="1"/>
              <a:endParaRPr lang="he-IL" altLang="zh-TW" sz="1800" b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4" name="Oval 42"/>
            <p:cNvSpPr>
              <a:spLocks noChangeArrowheads="1"/>
            </p:cNvSpPr>
            <p:nvPr/>
          </p:nvSpPr>
          <p:spPr bwMode="auto">
            <a:xfrm>
              <a:off x="2401888" y="3896516"/>
              <a:ext cx="896937" cy="803275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r" rtl="1"/>
              <a:endParaRPr lang="he-IL" altLang="zh-TW" sz="1800" b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85" name="Oval 43"/>
            <p:cNvSpPr>
              <a:spLocks noChangeArrowheads="1"/>
            </p:cNvSpPr>
            <p:nvPr/>
          </p:nvSpPr>
          <p:spPr bwMode="auto">
            <a:xfrm>
              <a:off x="5014913" y="2847178"/>
              <a:ext cx="896937" cy="801688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r" rtl="1"/>
              <a:endParaRPr lang="he-IL" altLang="zh-TW" sz="1800" b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6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cs typeface="Arial" pitchFamily="34" charset="0"/>
              </a:rPr>
              <a:t>Greenberg D. et al PIDJ 2011</a:t>
            </a:r>
          </a:p>
        </p:txBody>
      </p:sp>
      <p:pic>
        <p:nvPicPr>
          <p:cNvPr id="3078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" name="Rectangle 3"/>
          <p:cNvSpPr>
            <a:spLocks noChangeArrowheads="1"/>
          </p:cNvSpPr>
          <p:nvPr/>
        </p:nvSpPr>
        <p:spPr bwMode="auto">
          <a:xfrm>
            <a:off x="6932613" y="4572000"/>
            <a:ext cx="2074862" cy="10779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600" b="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altLang="zh-TW" sz="1600" b="0" dirty="0">
                <a:latin typeface="Times New Roman" pitchFamily="18" charset="0"/>
                <a:cs typeface="Times New Roman" pitchFamily="18" charset="0"/>
              </a:rPr>
              <a:t>adjusted for age ethnicity and antibiotic treatment (1 month before culture obtained)</a:t>
            </a:r>
          </a:p>
        </p:txBody>
      </p:sp>
      <p:sp>
        <p:nvSpPr>
          <p:cNvPr id="48" name="投影片編號版面配置區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10</a:t>
            </a:fld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標題 16"/>
          <p:cNvSpPr>
            <a:spLocks noGrp="1"/>
          </p:cNvSpPr>
          <p:nvPr>
            <p:ph type="title"/>
          </p:nvPr>
        </p:nvSpPr>
        <p:spPr>
          <a:xfrm>
            <a:off x="457200" y="1057275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400" dirty="0" smtClean="0"/>
              <a:t>Nasopharyngeal Carriage of </a:t>
            </a:r>
            <a:r>
              <a:rPr lang="en-US" altLang="zh-TW" sz="2400" i="1" dirty="0" smtClean="0"/>
              <a:t>S. </a:t>
            </a:r>
            <a:r>
              <a:rPr lang="en-US" altLang="zh-TW" sz="2400" i="1" dirty="0" err="1" smtClean="0"/>
              <a:t>pneumoniae</a:t>
            </a:r>
            <a:r>
              <a:rPr lang="en-US" altLang="zh-TW" sz="2400" i="1" dirty="0" smtClean="0"/>
              <a:t> </a:t>
            </a:r>
            <a:r>
              <a:rPr lang="en-US" altLang="zh-TW" sz="2400" dirty="0" smtClean="0">
                <a:solidFill>
                  <a:srgbClr val="FF00FF"/>
                </a:solidFill>
              </a:rPr>
              <a:t/>
            </a:r>
            <a:br>
              <a:rPr lang="en-US" altLang="zh-TW" sz="2400" dirty="0" smtClean="0">
                <a:solidFill>
                  <a:srgbClr val="FF00FF"/>
                </a:solidFill>
              </a:rPr>
            </a:br>
            <a:r>
              <a:rPr lang="en-US" altLang="zh-TW" sz="2400" dirty="0" smtClean="0"/>
              <a:t>Serotypes Included in the Various Conjugated </a:t>
            </a:r>
            <a:r>
              <a:rPr lang="en-US" altLang="zh-TW" sz="2400" dirty="0" smtClean="0">
                <a:solidFill>
                  <a:srgbClr val="FF00FF"/>
                </a:solidFill>
              </a:rPr>
              <a:t/>
            </a:r>
            <a:br>
              <a:rPr lang="en-US" altLang="zh-TW" sz="2400" dirty="0" smtClean="0">
                <a:solidFill>
                  <a:srgbClr val="FF00FF"/>
                </a:solidFill>
              </a:rPr>
            </a:br>
            <a:r>
              <a:rPr lang="en-US" altLang="zh-TW" sz="2400" dirty="0" smtClean="0"/>
              <a:t>Vaccines in Children &lt;5 Yeas old, </a:t>
            </a:r>
            <a:r>
              <a:rPr lang="en-US" altLang="zh-TW" sz="2400" dirty="0" smtClean="0">
                <a:solidFill>
                  <a:srgbClr val="FF0000"/>
                </a:solidFill>
              </a:rPr>
              <a:t>Community </a:t>
            </a:r>
            <a:r>
              <a:rPr lang="en-US" altLang="zh-TW" sz="2400" dirty="0" smtClean="0">
                <a:solidFill>
                  <a:srgbClr val="FF00FF"/>
                </a:solidFill>
              </a:rPr>
              <a:t/>
            </a:r>
            <a:br>
              <a:rPr lang="en-US" altLang="zh-TW" sz="2400" dirty="0" smtClean="0">
                <a:solidFill>
                  <a:srgbClr val="FF00FF"/>
                </a:solidFill>
              </a:rPr>
            </a:br>
            <a:r>
              <a:rPr lang="en-US" altLang="zh-TW" sz="2400" dirty="0" smtClean="0">
                <a:solidFill>
                  <a:srgbClr val="FF0000"/>
                </a:solidFill>
              </a:rPr>
              <a:t>Acquired Alveolar Pneumonia</a:t>
            </a:r>
            <a:r>
              <a:rPr lang="en-US" altLang="zh-TW" sz="2400" dirty="0" smtClean="0"/>
              <a:t> vs. Healthy Controls*</a:t>
            </a:r>
            <a:r>
              <a:rPr lang="en-US" altLang="zh-TW" sz="2400" dirty="0" smtClean="0">
                <a:solidFill>
                  <a:srgbClr val="FF00FF"/>
                </a:solidFill>
              </a:rPr>
              <a:t/>
            </a:r>
            <a:br>
              <a:rPr lang="en-US" altLang="zh-TW" sz="2400" dirty="0" smtClean="0">
                <a:solidFill>
                  <a:srgbClr val="FF00FF"/>
                </a:solidFill>
              </a:rPr>
            </a:br>
            <a:endParaRPr lang="zh-TW" altLang="en-US" sz="2400" dirty="0">
              <a:solidFill>
                <a:srgbClr val="FF00FF"/>
              </a:solidFill>
            </a:endParaRPr>
          </a:p>
        </p:txBody>
      </p:sp>
      <p:grpSp>
        <p:nvGrpSpPr>
          <p:cNvPr id="4100" name="群組 34"/>
          <p:cNvGrpSpPr>
            <a:grpSpLocks/>
          </p:cNvGrpSpPr>
          <p:nvPr/>
        </p:nvGrpSpPr>
        <p:grpSpPr bwMode="auto">
          <a:xfrm>
            <a:off x="388938" y="1871663"/>
            <a:ext cx="6591300" cy="4424362"/>
            <a:chOff x="441325" y="1844097"/>
            <a:chExt cx="7970838" cy="5349875"/>
          </a:xfrm>
        </p:grpSpPr>
        <p:graphicFrame>
          <p:nvGraphicFramePr>
            <p:cNvPr id="4098" name="Object 2"/>
            <p:cNvGraphicFramePr>
              <a:graphicFrameLocks noChangeAspect="1"/>
            </p:cNvGraphicFramePr>
            <p:nvPr/>
          </p:nvGraphicFramePr>
          <p:xfrm>
            <a:off x="900113" y="1844097"/>
            <a:ext cx="7512050" cy="5303837"/>
          </p:xfrm>
          <a:graphic>
            <a:graphicData uri="http://schemas.openxmlformats.org/presentationml/2006/ole">
              <p:oleObj spid="_x0000_s4098" name="תרשים" r:id="rId6" imgW="8153535" imgH="6019935" progId="MSGraph.Chart.8">
                <p:embed followColorScheme="full"/>
              </p:oleObj>
            </a:graphicData>
          </a:graphic>
        </p:graphicFrame>
        <p:sp>
          <p:nvSpPr>
            <p:cNvPr id="4105" name="Oval 3"/>
            <p:cNvSpPr>
              <a:spLocks noChangeArrowheads="1"/>
            </p:cNvSpPr>
            <p:nvPr/>
          </p:nvSpPr>
          <p:spPr bwMode="auto">
            <a:xfrm>
              <a:off x="2551113" y="4274559"/>
              <a:ext cx="312737" cy="222250"/>
            </a:xfrm>
            <a:prstGeom prst="ellipse">
              <a:avLst/>
            </a:prstGeom>
            <a:solidFill>
              <a:srgbClr val="FF0000"/>
            </a:solidFill>
            <a:ln w="952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106" name="Text Box 4"/>
            <p:cNvSpPr txBox="1">
              <a:spLocks noChangeArrowheads="1"/>
            </p:cNvSpPr>
            <p:nvPr/>
          </p:nvSpPr>
          <p:spPr bwMode="auto">
            <a:xfrm>
              <a:off x="1712913" y="4228522"/>
              <a:ext cx="1196975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sz="1400">
                  <a:cs typeface="Arial" pitchFamily="34" charset="0"/>
                </a:rPr>
                <a:t>7VT </a:t>
              </a:r>
            </a:p>
            <a:p>
              <a:r>
                <a:rPr lang="en-US" altLang="zh-TW" sz="1400">
                  <a:cs typeface="Arial" pitchFamily="34" charset="0"/>
                </a:rPr>
                <a:t>1.3 (1.1.-1.6)</a:t>
              </a:r>
            </a:p>
          </p:txBody>
        </p:sp>
        <p:sp>
          <p:nvSpPr>
            <p:cNvPr id="4107" name="Oval 7"/>
            <p:cNvSpPr>
              <a:spLocks noChangeArrowheads="1"/>
            </p:cNvSpPr>
            <p:nvPr/>
          </p:nvSpPr>
          <p:spPr bwMode="auto">
            <a:xfrm>
              <a:off x="4435475" y="2804534"/>
              <a:ext cx="314325" cy="222250"/>
            </a:xfrm>
            <a:prstGeom prst="ellipse">
              <a:avLst/>
            </a:prstGeom>
            <a:solidFill>
              <a:srgbClr val="FF0000"/>
            </a:solidFill>
            <a:ln w="952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108" name="Text Box 8"/>
            <p:cNvSpPr txBox="1">
              <a:spLocks noChangeArrowheads="1"/>
            </p:cNvSpPr>
            <p:nvPr/>
          </p:nvSpPr>
          <p:spPr bwMode="auto">
            <a:xfrm>
              <a:off x="4184650" y="2266372"/>
              <a:ext cx="1147763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sz="1400">
                  <a:cs typeface="Arial" pitchFamily="34" charset="0"/>
                </a:rPr>
                <a:t>13VT</a:t>
              </a:r>
            </a:p>
            <a:p>
              <a:r>
                <a:rPr lang="en-US" altLang="zh-TW" sz="1400">
                  <a:cs typeface="Arial" pitchFamily="34" charset="0"/>
                </a:rPr>
                <a:t>1.6 (1.3-2.0)</a:t>
              </a:r>
            </a:p>
          </p:txBody>
        </p:sp>
        <p:sp>
          <p:nvSpPr>
            <p:cNvPr id="4109" name="Line 9"/>
            <p:cNvSpPr>
              <a:spLocks noChangeShapeType="1"/>
            </p:cNvSpPr>
            <p:nvPr/>
          </p:nvSpPr>
          <p:spPr bwMode="auto">
            <a:xfrm flipV="1">
              <a:off x="1331913" y="2094922"/>
              <a:ext cx="6810375" cy="465455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zh-TW" altLang="en-US"/>
            </a:p>
          </p:txBody>
        </p:sp>
        <p:sp>
          <p:nvSpPr>
            <p:cNvPr id="4110" name="Oval 10"/>
            <p:cNvSpPr>
              <a:spLocks noChangeArrowheads="1"/>
            </p:cNvSpPr>
            <p:nvPr/>
          </p:nvSpPr>
          <p:spPr bwMode="auto">
            <a:xfrm>
              <a:off x="1404938" y="2247322"/>
              <a:ext cx="312737" cy="209550"/>
            </a:xfrm>
            <a:prstGeom prst="ellipse">
              <a:avLst/>
            </a:prstGeom>
            <a:solidFill>
              <a:srgbClr val="FF0000"/>
            </a:solidFill>
            <a:ln w="952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111" name="Oval 11"/>
            <p:cNvSpPr>
              <a:spLocks noChangeArrowheads="1"/>
            </p:cNvSpPr>
            <p:nvPr/>
          </p:nvSpPr>
          <p:spPr bwMode="auto">
            <a:xfrm>
              <a:off x="1414463" y="2674359"/>
              <a:ext cx="314325" cy="21113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112" name="Text Box 12"/>
            <p:cNvSpPr txBox="1">
              <a:spLocks noChangeArrowheads="1"/>
            </p:cNvSpPr>
            <p:nvPr/>
          </p:nvSpPr>
          <p:spPr bwMode="auto">
            <a:xfrm>
              <a:off x="1804988" y="2196522"/>
              <a:ext cx="1417637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zh-TW" sz="1400">
                  <a:cs typeface="Arial" pitchFamily="34" charset="0"/>
                </a:rPr>
                <a:t>Significant O.R.</a:t>
              </a:r>
            </a:p>
          </p:txBody>
        </p:sp>
        <p:sp>
          <p:nvSpPr>
            <p:cNvPr id="4113" name="Text Box 13"/>
            <p:cNvSpPr txBox="1">
              <a:spLocks noChangeArrowheads="1"/>
            </p:cNvSpPr>
            <p:nvPr/>
          </p:nvSpPr>
          <p:spPr bwMode="auto">
            <a:xfrm>
              <a:off x="1692275" y="2636259"/>
              <a:ext cx="1801813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zh-TW" sz="1400">
                  <a:cs typeface="Arial" pitchFamily="34" charset="0"/>
                </a:rPr>
                <a:t>Non-Significant O.R.</a:t>
              </a:r>
            </a:p>
          </p:txBody>
        </p:sp>
        <p:sp>
          <p:nvSpPr>
            <p:cNvPr id="4114" name="Text Box 14"/>
            <p:cNvSpPr txBox="1">
              <a:spLocks noChangeArrowheads="1"/>
            </p:cNvSpPr>
            <p:nvPr/>
          </p:nvSpPr>
          <p:spPr bwMode="auto">
            <a:xfrm>
              <a:off x="1082675" y="6889172"/>
              <a:ext cx="7143750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1400" dirty="0">
                  <a:latin typeface="Times New Roman" pitchFamily="18" charset="0"/>
                  <a:cs typeface="Times New Roman" pitchFamily="18" charset="0"/>
                </a:rPr>
                <a:t>% of NP carriage of </a:t>
              </a:r>
              <a:r>
                <a:rPr lang="en-US" altLang="zh-TW" sz="1400" i="1" dirty="0">
                  <a:latin typeface="Times New Roman" pitchFamily="18" charset="0"/>
                  <a:cs typeface="Times New Roman" pitchFamily="18" charset="0"/>
                </a:rPr>
                <a:t>S. </a:t>
              </a:r>
              <a:r>
                <a:rPr lang="en-US" altLang="zh-TW" sz="1400" i="1" dirty="0" err="1">
                  <a:latin typeface="Times New Roman" pitchFamily="18" charset="0"/>
                  <a:cs typeface="Times New Roman" pitchFamily="18" charset="0"/>
                </a:rPr>
                <a:t>pneumoniae</a:t>
              </a:r>
              <a:r>
                <a:rPr lang="en-US" altLang="zh-TW" sz="1400" dirty="0">
                  <a:latin typeface="Times New Roman" pitchFamily="18" charset="0"/>
                  <a:cs typeface="Times New Roman" pitchFamily="18" charset="0"/>
                </a:rPr>
                <a:t> in healthy controls</a:t>
              </a:r>
            </a:p>
          </p:txBody>
        </p:sp>
        <p:sp>
          <p:nvSpPr>
            <p:cNvPr id="4115" name="Text Box 15"/>
            <p:cNvSpPr txBox="1">
              <a:spLocks noChangeArrowheads="1"/>
            </p:cNvSpPr>
            <p:nvPr/>
          </p:nvSpPr>
          <p:spPr bwMode="auto">
            <a:xfrm rot="-5400000">
              <a:off x="-1497013" y="4109460"/>
              <a:ext cx="4181475" cy="3048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1400" dirty="0">
                  <a:latin typeface="Times New Roman" pitchFamily="18" charset="0"/>
                  <a:cs typeface="Times New Roman" pitchFamily="18" charset="0"/>
                </a:rPr>
                <a:t>% of NP carriage of </a:t>
              </a:r>
              <a:r>
                <a:rPr lang="en-US" altLang="zh-TW" sz="1400" i="1" dirty="0">
                  <a:latin typeface="Times New Roman" pitchFamily="18" charset="0"/>
                  <a:cs typeface="Times New Roman" pitchFamily="18" charset="0"/>
                </a:rPr>
                <a:t>S. </a:t>
              </a:r>
              <a:r>
                <a:rPr lang="en-US" altLang="zh-TW" sz="1400" i="1" dirty="0" err="1">
                  <a:latin typeface="Times New Roman" pitchFamily="18" charset="0"/>
                  <a:cs typeface="Times New Roman" pitchFamily="18" charset="0"/>
                </a:rPr>
                <a:t>pneumoniae</a:t>
              </a:r>
              <a:r>
                <a:rPr lang="en-US" altLang="zh-TW" sz="1400" dirty="0">
                  <a:latin typeface="Times New Roman" pitchFamily="18" charset="0"/>
                  <a:cs typeface="Times New Roman" pitchFamily="18" charset="0"/>
                </a:rPr>
                <a:t> in CAAP</a:t>
              </a:r>
            </a:p>
          </p:txBody>
        </p:sp>
      </p:grpSp>
      <p:sp>
        <p:nvSpPr>
          <p:cNvPr id="38" name="Rectangle 3"/>
          <p:cNvSpPr>
            <a:spLocks noChangeArrowheads="1"/>
          </p:cNvSpPr>
          <p:nvPr/>
        </p:nvSpPr>
        <p:spPr bwMode="auto">
          <a:xfrm>
            <a:off x="6932613" y="4572000"/>
            <a:ext cx="2074862" cy="10779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600" b="0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altLang="zh-TW" sz="1600" b="0" dirty="0">
                <a:latin typeface="Times New Roman" pitchFamily="18" charset="0"/>
                <a:cs typeface="Times New Roman" pitchFamily="18" charset="0"/>
              </a:rPr>
              <a:t>adjusted for age ethnicity and antibiotic treatment (1 month before culture obtained)</a:t>
            </a:r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cs typeface="Arial" pitchFamily="34" charset="0"/>
              </a:rPr>
              <a:t>Greenberg et al PIDJ 2011 </a:t>
            </a:r>
          </a:p>
        </p:txBody>
      </p:sp>
      <p:pic>
        <p:nvPicPr>
          <p:cNvPr id="4103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投影片編號版面配置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2" name="Text Box 3"/>
          <p:cNvSpPr txBox="1">
            <a:spLocks noChangeArrowheads="1"/>
          </p:cNvSpPr>
          <p:nvPr/>
        </p:nvSpPr>
        <p:spPr bwMode="auto">
          <a:xfrm>
            <a:off x="374650" y="333375"/>
            <a:ext cx="8556625" cy="654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en-US" sz="22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Arial" pitchFamily="34" charset="0"/>
            </a:endParaRPr>
          </a:p>
        </p:txBody>
      </p:sp>
      <p:sp>
        <p:nvSpPr>
          <p:cNvPr id="35" name="標題 34"/>
          <p:cNvSpPr>
            <a:spLocks noGrp="1"/>
          </p:cNvSpPr>
          <p:nvPr>
            <p:ph type="title"/>
          </p:nvPr>
        </p:nvSpPr>
        <p:spPr>
          <a:xfrm>
            <a:off x="457200" y="784225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Invasive Pneumococcal Disease (IPD)-Associated </a:t>
            </a:r>
            <a:r>
              <a:rPr lang="en-US" altLang="zh-TW" sz="2800" dirty="0" smtClean="0">
                <a:solidFill>
                  <a:srgbClr val="FF0000"/>
                </a:solidFill>
              </a:rPr>
              <a:t>Hemolytic-Uremic Syndrome (HUS)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endParaRPr lang="zh-TW" altLang="en-US" sz="2800" dirty="0">
              <a:solidFill>
                <a:srgbClr val="FF00FF"/>
              </a:solidFill>
            </a:endParaRPr>
          </a:p>
        </p:txBody>
      </p:sp>
      <p:grpSp>
        <p:nvGrpSpPr>
          <p:cNvPr id="5127" name="Group 3"/>
          <p:cNvGrpSpPr>
            <a:grpSpLocks/>
          </p:cNvGrpSpPr>
          <p:nvPr/>
        </p:nvGrpSpPr>
        <p:grpSpPr bwMode="auto">
          <a:xfrm>
            <a:off x="1216025" y="1409700"/>
            <a:ext cx="2582863" cy="2301875"/>
            <a:chOff x="163" y="894"/>
            <a:chExt cx="2494" cy="2297"/>
          </a:xfrm>
        </p:grpSpPr>
        <p:pic>
          <p:nvPicPr>
            <p:cNvPr id="5155" name="Picture 4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3" y="894"/>
              <a:ext cx="2494" cy="17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56" name="Text Box 5"/>
            <p:cNvSpPr txBox="1">
              <a:spLocks noChangeArrowheads="1"/>
            </p:cNvSpPr>
            <p:nvPr/>
          </p:nvSpPr>
          <p:spPr bwMode="auto">
            <a:xfrm>
              <a:off x="224" y="2656"/>
              <a:ext cx="2008" cy="5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en-US" altLang="zh-TW" sz="1200">
                  <a:latin typeface="Arial" pitchFamily="34" charset="0"/>
                  <a:cs typeface="Arial" pitchFamily="34" charset="0"/>
                </a:rPr>
                <a:t>Distribution of proportion of HUS attributable to pneumococcal infection (P-HUS) in seven tertiary referral units, UK</a:t>
              </a:r>
            </a:p>
          </p:txBody>
        </p:sp>
      </p:grpSp>
      <p:sp>
        <p:nvSpPr>
          <p:cNvPr id="5128" name="Line 6"/>
          <p:cNvSpPr>
            <a:spLocks noChangeShapeType="1"/>
          </p:cNvSpPr>
          <p:nvPr/>
        </p:nvSpPr>
        <p:spPr bwMode="auto">
          <a:xfrm flipV="1">
            <a:off x="4618038" y="1490663"/>
            <a:ext cx="0" cy="4284662"/>
          </a:xfrm>
          <a:prstGeom prst="line">
            <a:avLst/>
          </a:prstGeom>
          <a:noFill/>
          <a:ln w="28575">
            <a:solidFill>
              <a:srgbClr val="00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4818063" y="4090988"/>
            <a:ext cx="4203700" cy="2171700"/>
            <a:chOff x="3104" y="2568"/>
            <a:chExt cx="2648" cy="1368"/>
          </a:xfrm>
        </p:grpSpPr>
        <p:sp>
          <p:nvSpPr>
            <p:cNvPr id="5151" name="Text Box 9"/>
            <p:cNvSpPr txBox="1">
              <a:spLocks noChangeArrowheads="1"/>
            </p:cNvSpPr>
            <p:nvPr/>
          </p:nvSpPr>
          <p:spPr bwMode="auto">
            <a:xfrm>
              <a:off x="3104" y="3136"/>
              <a:ext cx="48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N=6</a:t>
              </a:r>
            </a:p>
          </p:txBody>
        </p:sp>
        <p:grpSp>
          <p:nvGrpSpPr>
            <p:cNvPr id="5152" name="Group 10"/>
            <p:cNvGrpSpPr>
              <a:grpSpLocks/>
            </p:cNvGrpSpPr>
            <p:nvPr/>
          </p:nvGrpSpPr>
          <p:grpSpPr bwMode="auto">
            <a:xfrm>
              <a:off x="3542" y="2568"/>
              <a:ext cx="2210" cy="1368"/>
              <a:chOff x="3542" y="2568"/>
              <a:chExt cx="2210" cy="1368"/>
            </a:xfrm>
          </p:grpSpPr>
          <p:graphicFrame>
            <p:nvGraphicFramePr>
              <p:cNvPr id="5124" name="Object 11"/>
              <p:cNvGraphicFramePr>
                <a:graphicFrameLocks noChangeAspect="1"/>
              </p:cNvGraphicFramePr>
              <p:nvPr/>
            </p:nvGraphicFramePr>
            <p:xfrm>
              <a:off x="3542" y="2568"/>
              <a:ext cx="1345" cy="1368"/>
            </p:xfrm>
            <a:graphic>
              <a:graphicData uri="http://schemas.openxmlformats.org/presentationml/2006/ole">
                <p:oleObj spid="_x0000_s5124" name="תרשים" r:id="rId8" imgW="3810000" imgH="3876624" progId="MSGraph.Chart.8">
                  <p:embed followColorScheme="full"/>
                </p:oleObj>
              </a:graphicData>
            </a:graphic>
          </p:graphicFrame>
          <p:sp>
            <p:nvSpPr>
              <p:cNvPr id="5153" name="Text Box 12"/>
              <p:cNvSpPr txBox="1">
                <a:spLocks noChangeArrowheads="1"/>
              </p:cNvSpPr>
              <p:nvPr/>
            </p:nvSpPr>
            <p:spPr bwMode="auto">
              <a:xfrm>
                <a:off x="4880" y="3137"/>
                <a:ext cx="872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altLang="zh-TW" sz="1800">
                    <a:latin typeface="Arial" pitchFamily="34" charset="0"/>
                    <a:cs typeface="Arial" pitchFamily="34" charset="0"/>
                  </a:rPr>
                  <a:t>Post-PCV7</a:t>
                </a:r>
              </a:p>
            </p:txBody>
          </p:sp>
          <p:sp>
            <p:nvSpPr>
              <p:cNvPr id="22561" name="Text Box 13"/>
              <p:cNvSpPr txBox="1">
                <a:spLocks noChangeArrowheads="1"/>
              </p:cNvSpPr>
              <p:nvPr/>
            </p:nvSpPr>
            <p:spPr bwMode="auto">
              <a:xfrm>
                <a:off x="3982" y="3136"/>
                <a:ext cx="464" cy="23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/>
                </a:outerShdw>
              </a:effectLst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  <a:defRPr/>
                </a:pPr>
                <a:r>
                  <a:rPr lang="en-US" altLang="zh-TW" sz="180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19A</a:t>
                </a:r>
              </a:p>
            </p:txBody>
          </p:sp>
        </p:grp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4818063" y="1697038"/>
            <a:ext cx="4203700" cy="2171700"/>
            <a:chOff x="3104" y="880"/>
            <a:chExt cx="2648" cy="1368"/>
          </a:xfrm>
        </p:grpSpPr>
        <p:graphicFrame>
          <p:nvGraphicFramePr>
            <p:cNvPr id="5123" name="Object 15"/>
            <p:cNvGraphicFramePr>
              <a:graphicFrameLocks noChangeAspect="1"/>
            </p:cNvGraphicFramePr>
            <p:nvPr/>
          </p:nvGraphicFramePr>
          <p:xfrm>
            <a:off x="3542" y="880"/>
            <a:ext cx="1345" cy="1368"/>
          </p:xfrm>
          <a:graphic>
            <a:graphicData uri="http://schemas.openxmlformats.org/presentationml/2006/ole">
              <p:oleObj spid="_x0000_s5123" name="תרשים" r:id="rId9" imgW="3810000" imgH="3876624" progId="MSGraph.Chart.8">
                <p:embed followColorScheme="full"/>
              </p:oleObj>
            </a:graphicData>
          </a:graphic>
        </p:graphicFrame>
        <p:sp>
          <p:nvSpPr>
            <p:cNvPr id="5145" name="Text Box 16"/>
            <p:cNvSpPr txBox="1">
              <a:spLocks noChangeArrowheads="1"/>
            </p:cNvSpPr>
            <p:nvPr/>
          </p:nvSpPr>
          <p:spPr bwMode="auto">
            <a:xfrm>
              <a:off x="4880" y="1449"/>
              <a:ext cx="872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Pre-PCV7</a:t>
              </a:r>
            </a:p>
          </p:txBody>
        </p:sp>
        <p:sp>
          <p:nvSpPr>
            <p:cNvPr id="5146" name="Text Box 17"/>
            <p:cNvSpPr txBox="1">
              <a:spLocks noChangeArrowheads="1"/>
            </p:cNvSpPr>
            <p:nvPr/>
          </p:nvSpPr>
          <p:spPr bwMode="auto">
            <a:xfrm>
              <a:off x="3104" y="1449"/>
              <a:ext cx="48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N=6</a:t>
              </a:r>
            </a:p>
          </p:txBody>
        </p:sp>
        <p:sp>
          <p:nvSpPr>
            <p:cNvPr id="22553" name="Text Box 18"/>
            <p:cNvSpPr txBox="1">
              <a:spLocks noChangeArrowheads="1"/>
            </p:cNvSpPr>
            <p:nvPr/>
          </p:nvSpPr>
          <p:spPr bwMode="auto">
            <a:xfrm>
              <a:off x="3656" y="1576"/>
              <a:ext cx="464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n-US" altLang="zh-TW" sz="180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19A</a:t>
              </a:r>
            </a:p>
          </p:txBody>
        </p:sp>
        <p:sp>
          <p:nvSpPr>
            <p:cNvPr id="5148" name="Text Box 19"/>
            <p:cNvSpPr txBox="1">
              <a:spLocks noChangeArrowheads="1"/>
            </p:cNvSpPr>
            <p:nvPr/>
          </p:nvSpPr>
          <p:spPr bwMode="auto">
            <a:xfrm>
              <a:off x="4264" y="1064"/>
              <a:ext cx="32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6A</a:t>
              </a:r>
            </a:p>
          </p:txBody>
        </p:sp>
        <p:sp>
          <p:nvSpPr>
            <p:cNvPr id="5149" name="Text Box 20"/>
            <p:cNvSpPr txBox="1">
              <a:spLocks noChangeArrowheads="1"/>
            </p:cNvSpPr>
            <p:nvPr/>
          </p:nvSpPr>
          <p:spPr bwMode="auto">
            <a:xfrm>
              <a:off x="4328" y="1624"/>
              <a:ext cx="37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14</a:t>
              </a:r>
            </a:p>
          </p:txBody>
        </p:sp>
        <p:sp>
          <p:nvSpPr>
            <p:cNvPr id="5150" name="Text Box 21"/>
            <p:cNvSpPr txBox="1">
              <a:spLocks noChangeArrowheads="1"/>
            </p:cNvSpPr>
            <p:nvPr/>
          </p:nvSpPr>
          <p:spPr bwMode="auto">
            <a:xfrm>
              <a:off x="3832" y="1072"/>
              <a:ext cx="32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9V</a:t>
              </a:r>
            </a:p>
          </p:txBody>
        </p:sp>
      </p:grpSp>
      <p:sp>
        <p:nvSpPr>
          <p:cNvPr id="5131" name="Text Box 23"/>
          <p:cNvSpPr txBox="1">
            <a:spLocks noChangeArrowheads="1"/>
          </p:cNvSpPr>
          <p:nvPr/>
        </p:nvSpPr>
        <p:spPr bwMode="auto">
          <a:xfrm>
            <a:off x="2540000" y="1412875"/>
            <a:ext cx="9271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>
                <a:solidFill>
                  <a:srgbClr val="FF0000"/>
                </a:solidFill>
                <a:latin typeface="+mn-lt"/>
                <a:cs typeface="Arial" pitchFamily="34" charset="0"/>
              </a:rPr>
              <a:t>UK</a:t>
            </a:r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261938" y="4100513"/>
            <a:ext cx="4318000" cy="2171700"/>
            <a:chOff x="320" y="2824"/>
            <a:chExt cx="2720" cy="1368"/>
          </a:xfrm>
        </p:grpSpPr>
        <p:graphicFrame>
          <p:nvGraphicFramePr>
            <p:cNvPr id="5122" name="Object 25"/>
            <p:cNvGraphicFramePr>
              <a:graphicFrameLocks noChangeAspect="1"/>
            </p:cNvGraphicFramePr>
            <p:nvPr/>
          </p:nvGraphicFramePr>
          <p:xfrm>
            <a:off x="822" y="2824"/>
            <a:ext cx="1344" cy="1368"/>
          </p:xfrm>
          <a:graphic>
            <a:graphicData uri="http://schemas.openxmlformats.org/presentationml/2006/ole">
              <p:oleObj spid="_x0000_s5122" name="תרשים" r:id="rId10" imgW="3810000" imgH="3876624" progId="MSGraph.Chart.8">
                <p:embed followColorScheme="full"/>
              </p:oleObj>
            </a:graphicData>
          </a:graphic>
        </p:graphicFrame>
        <p:sp>
          <p:nvSpPr>
            <p:cNvPr id="5138" name="Text Box 26"/>
            <p:cNvSpPr txBox="1">
              <a:spLocks noChangeArrowheads="1"/>
            </p:cNvSpPr>
            <p:nvPr/>
          </p:nvSpPr>
          <p:spPr bwMode="auto">
            <a:xfrm>
              <a:off x="320" y="3384"/>
              <a:ext cx="48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 dirty="0">
                  <a:latin typeface="Arial" pitchFamily="34" charset="0"/>
                  <a:cs typeface="Arial" pitchFamily="34" charset="0"/>
                </a:rPr>
                <a:t>N=12</a:t>
              </a:r>
            </a:p>
          </p:txBody>
        </p:sp>
        <p:sp>
          <p:nvSpPr>
            <p:cNvPr id="22544" name="Text Box 27"/>
            <p:cNvSpPr txBox="1">
              <a:spLocks noChangeArrowheads="1"/>
            </p:cNvSpPr>
            <p:nvPr/>
          </p:nvSpPr>
          <p:spPr bwMode="auto">
            <a:xfrm>
              <a:off x="976" y="3400"/>
              <a:ext cx="464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  <a:defRPr/>
              </a:pPr>
              <a:r>
                <a:rPr lang="en-US" altLang="zh-TW" sz="180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19A</a:t>
              </a:r>
            </a:p>
          </p:txBody>
        </p:sp>
        <p:sp>
          <p:nvSpPr>
            <p:cNvPr id="5140" name="Text Box 28"/>
            <p:cNvSpPr txBox="1">
              <a:spLocks noChangeArrowheads="1"/>
            </p:cNvSpPr>
            <p:nvPr/>
          </p:nvSpPr>
          <p:spPr bwMode="auto">
            <a:xfrm>
              <a:off x="1448" y="2928"/>
              <a:ext cx="328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6A</a:t>
              </a:r>
            </a:p>
          </p:txBody>
        </p:sp>
        <p:sp>
          <p:nvSpPr>
            <p:cNvPr id="5141" name="Text Box 29"/>
            <p:cNvSpPr txBox="1">
              <a:spLocks noChangeArrowheads="1"/>
            </p:cNvSpPr>
            <p:nvPr/>
          </p:nvSpPr>
          <p:spPr bwMode="auto">
            <a:xfrm>
              <a:off x="1688" y="3048"/>
              <a:ext cx="37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12F</a:t>
              </a:r>
            </a:p>
          </p:txBody>
        </p:sp>
        <p:sp>
          <p:nvSpPr>
            <p:cNvPr id="5142" name="Text Box 30"/>
            <p:cNvSpPr txBox="1">
              <a:spLocks noChangeArrowheads="1"/>
            </p:cNvSpPr>
            <p:nvPr/>
          </p:nvSpPr>
          <p:spPr bwMode="auto">
            <a:xfrm>
              <a:off x="1720" y="3384"/>
              <a:ext cx="37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14</a:t>
              </a:r>
            </a:p>
          </p:txBody>
        </p:sp>
        <p:sp>
          <p:nvSpPr>
            <p:cNvPr id="5143" name="Text Box 31"/>
            <p:cNvSpPr txBox="1">
              <a:spLocks noChangeArrowheads="1"/>
            </p:cNvSpPr>
            <p:nvPr/>
          </p:nvSpPr>
          <p:spPr bwMode="auto">
            <a:xfrm>
              <a:off x="1512" y="3736"/>
              <a:ext cx="376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5144" name="Text Box 32"/>
            <p:cNvSpPr txBox="1">
              <a:spLocks noChangeArrowheads="1"/>
            </p:cNvSpPr>
            <p:nvPr/>
          </p:nvSpPr>
          <p:spPr bwMode="auto">
            <a:xfrm>
              <a:off x="2168" y="3401"/>
              <a:ext cx="872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zh-TW" sz="1800">
                  <a:latin typeface="Arial" pitchFamily="34" charset="0"/>
                  <a:cs typeface="Arial" pitchFamily="34" charset="0"/>
                </a:rPr>
                <a:t>Pre-PCV7</a:t>
              </a:r>
            </a:p>
          </p:txBody>
        </p:sp>
      </p:grpSp>
      <p:sp>
        <p:nvSpPr>
          <p:cNvPr id="69" name="Text Box 33"/>
          <p:cNvSpPr txBox="1">
            <a:spLocks noChangeArrowheads="1"/>
          </p:cNvSpPr>
          <p:nvPr/>
        </p:nvSpPr>
        <p:spPr bwMode="auto">
          <a:xfrm>
            <a:off x="7827963" y="1531938"/>
            <a:ext cx="9271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400" dirty="0">
                <a:solidFill>
                  <a:srgbClr val="FF0000"/>
                </a:solidFill>
                <a:latin typeface="+mn-lt"/>
                <a:cs typeface="Arial" pitchFamily="34" charset="0"/>
              </a:rPr>
              <a:t>USA</a:t>
            </a:r>
          </a:p>
        </p:txBody>
      </p:sp>
      <p:sp>
        <p:nvSpPr>
          <p:cNvPr id="70" name="Text Box 35"/>
          <p:cNvSpPr txBox="1">
            <a:spLocks noChangeArrowheads="1"/>
          </p:cNvSpPr>
          <p:nvPr/>
        </p:nvSpPr>
        <p:spPr bwMode="auto">
          <a:xfrm>
            <a:off x="3500438" y="5811838"/>
            <a:ext cx="2224087" cy="339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1600" b="0" dirty="0">
                <a:latin typeface="+mn-lt"/>
                <a:cs typeface="Arial" pitchFamily="34" charset="0"/>
              </a:rPr>
              <a:t>Prepared by R. Dagan</a:t>
            </a:r>
          </a:p>
        </p:txBody>
      </p:sp>
      <p:sp>
        <p:nvSpPr>
          <p:cNvPr id="22540" name="AutoShape 4"/>
          <p:cNvSpPr>
            <a:spLocks noChangeArrowheads="1"/>
          </p:cNvSpPr>
          <p:nvPr/>
        </p:nvSpPr>
        <p:spPr bwMode="auto">
          <a:xfrm>
            <a:off x="727075" y="6219825"/>
            <a:ext cx="6076950" cy="579438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Waters et al,</a:t>
            </a:r>
            <a:r>
              <a:rPr lang="en-US" altLang="zh-TW" sz="1400" b="0" i="1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 J </a:t>
            </a:r>
            <a:r>
              <a:rPr lang="en-US" altLang="zh-TW" sz="1400" b="0" i="1" dirty="0" err="1">
                <a:latin typeface="Arial" pitchFamily="34" charset="0"/>
                <a:ea typeface="華康中圓體" pitchFamily="49" charset="-120"/>
                <a:cs typeface="Arial" pitchFamily="34" charset="0"/>
              </a:rPr>
              <a:t>Pediatr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 151:140-4, 2007</a:t>
            </a:r>
            <a:r>
              <a:rPr lang="en-US" altLang="zh-TW" sz="1400" b="0" dirty="0">
                <a:solidFill>
                  <a:srgbClr val="FF00FF"/>
                </a:solidFill>
                <a:latin typeface="Arial" pitchFamily="34" charset="0"/>
                <a:ea typeface="華康中圓體" pitchFamily="49" charset="-120"/>
                <a:cs typeface="Arial" pitchFamily="34" charset="0"/>
              </a:rPr>
              <a:t/>
            </a:r>
            <a:br>
              <a:rPr lang="en-US" altLang="zh-TW" sz="1400" b="0" dirty="0">
                <a:solidFill>
                  <a:srgbClr val="FF00FF"/>
                </a:solidFill>
                <a:latin typeface="Arial" pitchFamily="34" charset="0"/>
                <a:ea typeface="華康中圓體" pitchFamily="49" charset="-120"/>
                <a:cs typeface="Arial" pitchFamily="34" charset="0"/>
              </a:rPr>
            </a:br>
            <a:r>
              <a:rPr lang="en-US" altLang="zh-TW" sz="1400" b="0" dirty="0" err="1">
                <a:latin typeface="Arial" pitchFamily="34" charset="0"/>
                <a:ea typeface="華康中圓體" pitchFamily="49" charset="-120"/>
                <a:cs typeface="Arial" pitchFamily="34" charset="0"/>
              </a:rPr>
              <a:t>Copelovitch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 et al, </a:t>
            </a:r>
            <a:r>
              <a:rPr lang="en-US" altLang="zh-TW" sz="1400" b="0" i="1" dirty="0" err="1">
                <a:latin typeface="Arial" pitchFamily="34" charset="0"/>
                <a:ea typeface="華康中圓體" pitchFamily="49" charset="-120"/>
                <a:cs typeface="Arial" pitchFamily="34" charset="0"/>
              </a:rPr>
              <a:t>Pediatr</a:t>
            </a:r>
            <a:r>
              <a:rPr lang="en-US" altLang="zh-TW" sz="1400" b="0" i="1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, </a:t>
            </a:r>
            <a:r>
              <a:rPr lang="fr-FR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125</a:t>
            </a:r>
            <a:r>
              <a:rPr lang="fr-FR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: e174–e182</a:t>
            </a:r>
            <a:r>
              <a:rPr lang="fr-FR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, 2010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 </a:t>
            </a:r>
          </a:p>
        </p:txBody>
      </p:sp>
      <p:pic>
        <p:nvPicPr>
          <p:cNvPr id="5136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投影片編號版面配置區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048" name="Rectangle 96"/>
          <p:cNvSpPr>
            <a:spLocks noGrp="1" noChangeArrowheads="1"/>
          </p:cNvSpPr>
          <p:nvPr>
            <p:ph type="title"/>
          </p:nvPr>
        </p:nvSpPr>
        <p:spPr>
          <a:xfrm>
            <a:off x="457200" y="619125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sz="3200" dirty="0" smtClean="0"/>
              <a:t>Disease Potential of the </a:t>
            </a:r>
            <a:r>
              <a:rPr lang="en-US" sz="3200" dirty="0" smtClean="0">
                <a:solidFill>
                  <a:srgbClr val="FF00FF"/>
                </a:solidFill>
              </a:rPr>
              <a:t/>
            </a:r>
            <a:br>
              <a:rPr lang="en-US" sz="3200" dirty="0" smtClean="0">
                <a:solidFill>
                  <a:srgbClr val="FF00FF"/>
                </a:solidFill>
              </a:rPr>
            </a:br>
            <a:r>
              <a:rPr lang="en-US" sz="3200" dirty="0" smtClean="0"/>
              <a:t>Serotypes for IPD </a:t>
            </a:r>
            <a:endParaRPr lang="en-US" sz="3200" dirty="0"/>
          </a:p>
        </p:txBody>
      </p:sp>
      <p:graphicFrame>
        <p:nvGraphicFramePr>
          <p:cNvPr id="22" name="Group 395"/>
          <p:cNvGraphicFramePr>
            <a:graphicFrameLocks noGrp="1"/>
          </p:cNvGraphicFramePr>
          <p:nvPr/>
        </p:nvGraphicFramePr>
        <p:xfrm>
          <a:off x="150813" y="1557338"/>
          <a:ext cx="6557962" cy="4621213"/>
        </p:xfrm>
        <a:graphic>
          <a:graphicData uri="http://schemas.openxmlformats.org/drawingml/2006/table">
            <a:tbl>
              <a:tblPr/>
              <a:tblGrid>
                <a:gridCol w="1244600"/>
                <a:gridCol w="1648038"/>
                <a:gridCol w="873456"/>
                <a:gridCol w="859809"/>
                <a:gridCol w="1296538"/>
                <a:gridCol w="635521"/>
              </a:tblGrid>
              <a:tr h="6588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Serotype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Invasive index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Lagos</a:t>
                      </a:r>
                      <a:r>
                        <a:rPr kumimoji="0" lang="en-US" altLang="zh-TW" sz="1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Hanage</a:t>
                      </a:r>
                      <a:r>
                        <a:rPr kumimoji="0" lang="en-US" altLang="zh-TW" sz="1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Shouval</a:t>
                      </a:r>
                      <a:r>
                        <a:rPr kumimoji="0" lang="en-US" altLang="zh-TW" sz="1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Brueggemann</a:t>
                      </a:r>
                      <a:r>
                        <a:rPr kumimoji="0" lang="en-US" altLang="zh-TW" sz="1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Hsieh</a:t>
                      </a:r>
                      <a:r>
                        <a:rPr kumimoji="0" lang="en-US" altLang="zh-TW" sz="1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1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EA1">
                        <a:alpha val="8117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3.2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24.7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9.6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5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EA1">
                        <a:alpha val="8117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&gt;10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9.4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4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12.1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19A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E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2.9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1.3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14.9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14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8.8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17.3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18C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3.3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2.3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5.8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7F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EA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1.8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ND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9V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6B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1.2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1.9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E0D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6A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wdUpDiag">
                      <a:fgClr>
                        <a:srgbClr val="CCFFF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19F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1.2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1.0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23F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0.3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0.6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0.9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0.4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0.8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 Black" pitchFamily="34" charset="0"/>
                          <a:ea typeface="新細明體" pitchFamily="18" charset="-120"/>
                          <a:cs typeface="Arial" pitchFamily="34" charset="0"/>
                        </a:rPr>
                        <a:t>3</a:t>
                      </a:r>
                    </a:p>
                  </a:txBody>
                  <a:tcPr marL="91436" marR="9143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0.7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0.5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&lt;0.1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0.3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2.1</a:t>
                      </a:r>
                    </a:p>
                  </a:txBody>
                  <a:tcPr marL="91436" marR="9143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5" name="Rectangle 10"/>
          <p:cNvSpPr/>
          <p:nvPr/>
        </p:nvSpPr>
        <p:spPr bwMode="auto">
          <a:xfrm>
            <a:off x="176213" y="2242212"/>
            <a:ext cx="6516687" cy="55562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27" name="Text Box 98"/>
          <p:cNvSpPr txBox="1">
            <a:spLocks noChangeArrowheads="1"/>
          </p:cNvSpPr>
          <p:nvPr/>
        </p:nvSpPr>
        <p:spPr bwMode="auto">
          <a:xfrm>
            <a:off x="493713" y="6410325"/>
            <a:ext cx="1771650" cy="3381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altLang="zh-TW" sz="1600" b="0" dirty="0"/>
              <a:t>ND = no data</a:t>
            </a:r>
          </a:p>
        </p:txBody>
      </p:sp>
      <p:sp>
        <p:nvSpPr>
          <p:cNvPr id="28" name="Text Box 315"/>
          <p:cNvSpPr txBox="1">
            <a:spLocks noChangeArrowheads="1"/>
          </p:cNvSpPr>
          <p:nvPr/>
        </p:nvSpPr>
        <p:spPr bwMode="auto">
          <a:xfrm>
            <a:off x="6824663" y="2579688"/>
            <a:ext cx="2155825" cy="32004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en-US" altLang="zh-TW" sz="1400" b="0" baseline="30000" dirty="0"/>
              <a:t>1</a:t>
            </a:r>
            <a:r>
              <a:rPr lang="en-US" altLang="zh-TW" sz="1400" b="0" dirty="0"/>
              <a:t>Lagos et al, </a:t>
            </a:r>
            <a:r>
              <a:rPr lang="en-US" altLang="zh-TW" sz="1400" b="0" i="1" dirty="0"/>
              <a:t>J Infect Dis</a:t>
            </a:r>
            <a:r>
              <a:rPr lang="en-US" altLang="zh-TW" sz="1400" b="0" dirty="0"/>
              <a:t>. 198:1809-17, 2008</a:t>
            </a:r>
          </a:p>
          <a:p>
            <a:pPr algn="l" eaLnBrk="0" hangingPunct="0">
              <a:spcBef>
                <a:spcPts val="600"/>
              </a:spcBef>
              <a:defRPr/>
            </a:pPr>
            <a:r>
              <a:rPr lang="en-US" altLang="zh-TW" sz="1400" b="0" baseline="30000" dirty="0"/>
              <a:t>2</a:t>
            </a:r>
            <a:r>
              <a:rPr lang="en-US" altLang="zh-TW" sz="1400" b="0" dirty="0"/>
              <a:t>Hanage et al, Infect &amp; </a:t>
            </a:r>
            <a:r>
              <a:rPr lang="en-US" altLang="zh-TW" sz="1400" b="0" dirty="0" err="1"/>
              <a:t>Immun</a:t>
            </a:r>
            <a:r>
              <a:rPr lang="en-US" altLang="zh-TW" sz="1400" b="0" dirty="0"/>
              <a:t>, 73:431–435, 2005</a:t>
            </a:r>
          </a:p>
          <a:p>
            <a:pPr algn="l" eaLnBrk="0" hangingPunct="0">
              <a:spcBef>
                <a:spcPts val="600"/>
              </a:spcBef>
              <a:defRPr/>
            </a:pPr>
            <a:r>
              <a:rPr lang="en-US" altLang="zh-TW" sz="1400" b="0" baseline="30000" dirty="0"/>
              <a:t>3</a:t>
            </a:r>
            <a:r>
              <a:rPr lang="en-US" altLang="zh-TW" sz="1400" b="0" dirty="0"/>
              <a:t>Shouval et al, </a:t>
            </a:r>
            <a:r>
              <a:rPr lang="en-US" altLang="zh-TW" sz="1400" b="0" i="1" dirty="0" err="1"/>
              <a:t>Pediatr</a:t>
            </a:r>
            <a:r>
              <a:rPr lang="en-US" altLang="zh-TW" sz="1400" b="0" i="1" dirty="0"/>
              <a:t> Infect </a:t>
            </a:r>
            <a:r>
              <a:rPr lang="en-US" altLang="zh-TW" sz="1400" b="0" i="1" dirty="0" err="1"/>
              <a:t>Dis</a:t>
            </a:r>
            <a:r>
              <a:rPr lang="en-US" altLang="zh-TW" sz="1400" b="0" i="1" dirty="0"/>
              <a:t> J</a:t>
            </a:r>
            <a:r>
              <a:rPr lang="en-US" altLang="zh-TW" sz="1400" b="0" dirty="0"/>
              <a:t>, 25:602-7, 2006</a:t>
            </a:r>
          </a:p>
          <a:p>
            <a:pPr algn="l" eaLnBrk="0" hangingPunct="0">
              <a:spcBef>
                <a:spcPts val="600"/>
              </a:spcBef>
              <a:defRPr/>
            </a:pPr>
            <a:r>
              <a:rPr lang="en-US" altLang="zh-TW" sz="1400" b="0" baseline="30000" dirty="0"/>
              <a:t>4</a:t>
            </a:r>
            <a:r>
              <a:rPr lang="en-US" altLang="zh-TW" sz="1400" b="0" dirty="0"/>
              <a:t>Brueggemann et al, </a:t>
            </a:r>
            <a:r>
              <a:rPr lang="en-US" altLang="zh-TW" sz="1400" b="0" i="1" dirty="0"/>
              <a:t>J infect </a:t>
            </a:r>
            <a:r>
              <a:rPr lang="en-US" altLang="zh-TW" sz="1400" b="0" i="1" dirty="0" err="1"/>
              <a:t>Dis</a:t>
            </a:r>
            <a:r>
              <a:rPr lang="en-US" altLang="zh-TW" sz="1400" b="0" dirty="0"/>
              <a:t> 187:1424-32, 2003</a:t>
            </a:r>
          </a:p>
          <a:p>
            <a:pPr algn="l" eaLnBrk="0" hangingPunct="0">
              <a:spcBef>
                <a:spcPts val="600"/>
              </a:spcBef>
              <a:defRPr/>
            </a:pPr>
            <a:r>
              <a:rPr lang="en-US" altLang="zh-TW" sz="1400" b="0" baseline="30000" dirty="0"/>
              <a:t>5</a:t>
            </a:r>
            <a:r>
              <a:rPr lang="en-US" altLang="zh-TW" sz="1400" b="0" dirty="0"/>
              <a:t>Hsieh et al, </a:t>
            </a:r>
            <a:r>
              <a:rPr lang="en-US" altLang="zh-TW" sz="1400" b="0" i="1" dirty="0"/>
              <a:t>Vaccine</a:t>
            </a:r>
            <a:r>
              <a:rPr lang="en-US" altLang="zh-TW" sz="1400" b="0" dirty="0"/>
              <a:t>, 27:5513-8, 2009</a:t>
            </a:r>
            <a:endParaRPr lang="en-US" altLang="zh-TW" b="0" dirty="0">
              <a:solidFill>
                <a:srgbClr val="FF0000"/>
              </a:solidFill>
            </a:endParaRPr>
          </a:p>
        </p:txBody>
      </p:sp>
      <p:sp>
        <p:nvSpPr>
          <p:cNvPr id="29" name="Rectangle 10"/>
          <p:cNvSpPr/>
          <p:nvPr/>
        </p:nvSpPr>
        <p:spPr bwMode="auto">
          <a:xfrm>
            <a:off x="176213" y="3143912"/>
            <a:ext cx="6516687" cy="26828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30" name="Rectangle 10"/>
          <p:cNvSpPr/>
          <p:nvPr/>
        </p:nvSpPr>
        <p:spPr bwMode="auto">
          <a:xfrm>
            <a:off x="165100" y="4047200"/>
            <a:ext cx="6515100" cy="26828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31" name="Rectangle 10"/>
          <p:cNvSpPr/>
          <p:nvPr/>
        </p:nvSpPr>
        <p:spPr bwMode="auto">
          <a:xfrm>
            <a:off x="165100" y="5890287"/>
            <a:ext cx="6515100" cy="2667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13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0" grpId="0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2. Current Epidemiology in Taiwan</a:t>
            </a:r>
            <a:endParaRPr lang="zh-TW" altLang="en-US" dirty="0"/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14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4"/>
          <p:cNvSpPr>
            <a:spLocks noGrp="1" noChangeArrowheads="1"/>
          </p:cNvSpPr>
          <p:nvPr>
            <p:ph type="title"/>
          </p:nvPr>
        </p:nvSpPr>
        <p:spPr>
          <a:xfrm>
            <a:off x="6350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IPD Epidemiology in Taiwan under Partial PCV7 Vaccination in 2007</a:t>
            </a:r>
            <a:endParaRPr lang="zh-TW" altLang="en-US" dirty="0" smtClean="0"/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3" y="1954213"/>
            <a:ext cx="8829675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355600" y="4144963"/>
            <a:ext cx="4086225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TW" altLang="en-US" sz="3600">
              <a:latin typeface="Arial" pitchFamily="34" charset="0"/>
              <a:cs typeface="Arial" pitchFamily="34" charset="0"/>
            </a:endParaRPr>
          </a:p>
        </p:txBody>
      </p:sp>
      <p:sp>
        <p:nvSpPr>
          <p:cNvPr id="27653" name="矩形 5"/>
          <p:cNvSpPr>
            <a:spLocks noChangeArrowheads="1"/>
          </p:cNvSpPr>
          <p:nvPr/>
        </p:nvSpPr>
        <p:spPr bwMode="auto">
          <a:xfrm>
            <a:off x="1149350" y="2906713"/>
            <a:ext cx="1179513" cy="750887"/>
          </a:xfrm>
          <a:prstGeom prst="rect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srgbClr val="FF5D0D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文字方塊 6"/>
          <p:cNvSpPr txBox="1">
            <a:spLocks noChangeArrowheads="1"/>
          </p:cNvSpPr>
          <p:nvPr/>
        </p:nvSpPr>
        <p:spPr bwMode="auto">
          <a:xfrm>
            <a:off x="239713" y="5103813"/>
            <a:ext cx="7034212" cy="461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defRPr/>
            </a:pPr>
            <a:r>
              <a:rPr lang="en-US" altLang="zh-TW" sz="2400" b="0" dirty="0"/>
              <a:t>IPD has become a reportable disease since 2008. </a:t>
            </a:r>
            <a:r>
              <a:rPr lang="en-US" altLang="zh-TW" sz="2400" dirty="0"/>
              <a:t> </a:t>
            </a:r>
            <a:endParaRPr lang="zh-TW" altLang="en-US" sz="2400" dirty="0"/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solidFill>
                  <a:srgbClr val="000000"/>
                </a:solidFill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ea typeface="+mn-ea"/>
                <a:cs typeface="Arial" pitchFamily="34" charset="0"/>
              </a:rPr>
              <a:t>Y.-C. Hsieh et al. Vaccine 27 (2009) 5513</a:t>
            </a:r>
          </a:p>
        </p:txBody>
      </p:sp>
      <p:pic>
        <p:nvPicPr>
          <p:cNvPr id="27656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歷年侵襲性肺炎鏈球菌感染症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確定個案數</a:t>
            </a:r>
            <a:endParaRPr lang="zh-TW" altLang="en-US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 cstate="print"/>
          <a:srcRect t="16011"/>
          <a:stretch>
            <a:fillRect/>
          </a:stretch>
        </p:blipFill>
        <p:spPr bwMode="auto">
          <a:xfrm>
            <a:off x="290513" y="1706563"/>
            <a:ext cx="8399462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 Taiwan 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CDC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通報系統資訊</a:t>
            </a:r>
            <a:r>
              <a:rPr lang="zh-TW" altLang="en-US" sz="1400" b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（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資料區間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2008/7/1~2014/6/30</a:t>
            </a:r>
            <a:r>
              <a:rPr lang="zh-TW" altLang="en-US" sz="1400" b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）</a:t>
            </a:r>
            <a:endParaRPr lang="en-US" altLang="zh-TW" sz="1400" b="0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pic>
        <p:nvPicPr>
          <p:cNvPr id="28677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16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http://nidss.cdc.gov.tw/OutPutPic/20140930/200710201409HD0000000412D1R2L1M.gif"/>
          <p:cNvPicPr>
            <a:picLocks noChangeAspect="1" noChangeArrowheads="1"/>
          </p:cNvPicPr>
          <p:nvPr/>
        </p:nvPicPr>
        <p:blipFill>
          <a:blip r:embed="rId5" cstate="print"/>
          <a:srcRect t="9317" b="8040"/>
          <a:stretch>
            <a:fillRect/>
          </a:stretch>
        </p:blipFill>
        <p:spPr bwMode="auto">
          <a:xfrm>
            <a:off x="93663" y="2116138"/>
            <a:ext cx="8928100" cy="420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接點 6"/>
          <p:cNvCxnSpPr/>
          <p:nvPr/>
        </p:nvCxnSpPr>
        <p:spPr>
          <a:xfrm>
            <a:off x="1582738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5038725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6191250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7415213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8494713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2733675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3886200" y="2911475"/>
            <a:ext cx="0" cy="2592388"/>
          </a:xfrm>
          <a:prstGeom prst="line">
            <a:avLst/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3" name="矩形 8"/>
          <p:cNvSpPr>
            <a:spLocks noChangeArrowheads="1"/>
          </p:cNvSpPr>
          <p:nvPr/>
        </p:nvSpPr>
        <p:spPr bwMode="auto">
          <a:xfrm>
            <a:off x="1712913" y="2911475"/>
            <a:ext cx="839787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dirty="0">
                <a:latin typeface="+mn-lt"/>
                <a:ea typeface="+mn-ea"/>
                <a:cs typeface="Arial" pitchFamily="34" charset="0"/>
              </a:rPr>
              <a:t>08-09</a:t>
            </a:r>
          </a:p>
        </p:txBody>
      </p:sp>
      <p:sp>
        <p:nvSpPr>
          <p:cNvPr id="28684" name="矩形 17"/>
          <p:cNvSpPr>
            <a:spLocks noChangeArrowheads="1"/>
          </p:cNvSpPr>
          <p:nvPr/>
        </p:nvSpPr>
        <p:spPr bwMode="auto">
          <a:xfrm>
            <a:off x="2816225" y="2911475"/>
            <a:ext cx="84137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>
                <a:latin typeface="+mn-lt"/>
                <a:ea typeface="+mn-ea"/>
                <a:cs typeface="Arial" pitchFamily="34" charset="0"/>
              </a:rPr>
              <a:t>09-10</a:t>
            </a:r>
          </a:p>
        </p:txBody>
      </p:sp>
      <p:sp>
        <p:nvSpPr>
          <p:cNvPr id="28685" name="矩形 18"/>
          <p:cNvSpPr>
            <a:spLocks noChangeArrowheads="1"/>
          </p:cNvSpPr>
          <p:nvPr/>
        </p:nvSpPr>
        <p:spPr bwMode="auto">
          <a:xfrm>
            <a:off x="3970338" y="2911475"/>
            <a:ext cx="8223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>
                <a:latin typeface="+mn-lt"/>
                <a:ea typeface="+mn-ea"/>
                <a:cs typeface="Arial" pitchFamily="34" charset="0"/>
              </a:rPr>
              <a:t>10-11</a:t>
            </a:r>
          </a:p>
        </p:txBody>
      </p:sp>
      <p:sp>
        <p:nvSpPr>
          <p:cNvPr id="28686" name="矩形 19"/>
          <p:cNvSpPr>
            <a:spLocks noChangeArrowheads="1"/>
          </p:cNvSpPr>
          <p:nvPr/>
        </p:nvSpPr>
        <p:spPr bwMode="auto">
          <a:xfrm>
            <a:off x="5172075" y="2911475"/>
            <a:ext cx="820738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>
                <a:latin typeface="+mn-lt"/>
                <a:ea typeface="+mn-ea"/>
                <a:cs typeface="Arial" pitchFamily="34" charset="0"/>
              </a:rPr>
              <a:t>11-12</a:t>
            </a:r>
          </a:p>
        </p:txBody>
      </p:sp>
      <p:sp>
        <p:nvSpPr>
          <p:cNvPr id="28687" name="矩形 20"/>
          <p:cNvSpPr>
            <a:spLocks noChangeArrowheads="1"/>
          </p:cNvSpPr>
          <p:nvPr/>
        </p:nvSpPr>
        <p:spPr bwMode="auto">
          <a:xfrm>
            <a:off x="7496175" y="2911475"/>
            <a:ext cx="84137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>
                <a:latin typeface="+mn-lt"/>
                <a:ea typeface="+mn-ea"/>
                <a:cs typeface="Arial" pitchFamily="34" charset="0"/>
              </a:rPr>
              <a:t>13-14</a:t>
            </a:r>
          </a:p>
        </p:txBody>
      </p:sp>
      <p:sp>
        <p:nvSpPr>
          <p:cNvPr id="28688" name="矩形 21"/>
          <p:cNvSpPr>
            <a:spLocks noChangeArrowheads="1"/>
          </p:cNvSpPr>
          <p:nvPr/>
        </p:nvSpPr>
        <p:spPr bwMode="auto">
          <a:xfrm>
            <a:off x="6345238" y="2911475"/>
            <a:ext cx="839787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>
                <a:latin typeface="+mn-lt"/>
                <a:ea typeface="+mn-ea"/>
                <a:cs typeface="Arial" pitchFamily="34" charset="0"/>
              </a:rPr>
              <a:t>12-13</a:t>
            </a:r>
          </a:p>
        </p:txBody>
      </p:sp>
      <p:sp>
        <p:nvSpPr>
          <p:cNvPr id="17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資料來源：疾病管制署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 Taiwan 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CDC</a:t>
            </a:r>
            <a:r>
              <a:rPr lang="zh-TW" altLang="en-US" sz="1400" b="0" dirty="0">
                <a:latin typeface="+mn-lt"/>
                <a:ea typeface="微軟正黑體" pitchFamily="34" charset="-120"/>
                <a:cs typeface="Arial" pitchFamily="34" charset="0"/>
              </a:rPr>
              <a:t> </a:t>
            </a:r>
            <a:r>
              <a:rPr lang="en-US" altLang="zh-TW" sz="1400" b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(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2014/9/30)</a:t>
            </a:r>
            <a:endParaRPr lang="en-US" altLang="zh-TW" sz="1400" b="0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pic>
        <p:nvPicPr>
          <p:cNvPr id="29713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標題 18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全國侵襲性肺炎鏈球菌感染症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含本土及境外移入病例趨勢圖</a:t>
            </a:r>
            <a:endParaRPr lang="zh-TW" altLang="en-US" dirty="0"/>
          </a:p>
        </p:txBody>
      </p:sp>
      <p:sp>
        <p:nvSpPr>
          <p:cNvPr id="29715" name="內容版面配置區 2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/>
              <a:t>2007/10/01~2014/09/30</a:t>
            </a:r>
            <a:endParaRPr lang="zh-TW" altLang="en-US" smtClean="0"/>
          </a:p>
        </p:txBody>
      </p:sp>
      <p:sp>
        <p:nvSpPr>
          <p:cNvPr id="21" name="投影片編號版面配置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17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3" y="1119188"/>
            <a:ext cx="89439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Arial" pitchFamily="34" charset="0"/>
              </a:rPr>
              <a:t>As of Nov. 2014 Taiwan CDC</a:t>
            </a:r>
            <a:endParaRPr lang="zh-TW" altLang="en-US" sz="1400" b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072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342D-ACB1-41D0-AC25-9757FA61A6A9}" type="slidenum">
              <a:rPr lang="zh-TW" altLang="en-US" smtClean="0"/>
              <a:pPr>
                <a:defRPr/>
              </a:pPr>
              <a:t>18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8763" y="1868488"/>
            <a:ext cx="8543925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Arial" pitchFamily="34" charset="0"/>
              </a:rPr>
              <a:t>As of Nov. 2014 Taiwan CDC</a:t>
            </a:r>
            <a:endParaRPr lang="zh-TW" altLang="en-US" sz="1400" b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1748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19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5" cstate="print"/>
          <a:srcRect l="1569" t="13377" r="1570" b="1315"/>
          <a:stretch>
            <a:fillRect/>
          </a:stretch>
        </p:blipFill>
        <p:spPr bwMode="auto">
          <a:xfrm>
            <a:off x="457200" y="1555750"/>
            <a:ext cx="822960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Rectangle 11"/>
          <p:cNvSpPr>
            <a:spLocks noChangeArrowheads="1"/>
          </p:cNvSpPr>
          <p:nvPr/>
        </p:nvSpPr>
        <p:spPr bwMode="auto">
          <a:xfrm>
            <a:off x="4922553" y="5749925"/>
            <a:ext cx="3866606" cy="5847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0" rIns="0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zh-TW" altLang="en-US" sz="1600" b="0" dirty="0">
                <a:latin typeface="標楷體" pitchFamily="65" charset="-120"/>
                <a:ea typeface="標楷體" pitchFamily="65" charset="-120"/>
              </a:rPr>
              <a:t>以內政部公告之各年年底人口數為基準</a:t>
            </a:r>
            <a:r>
              <a:rPr lang="zh-TW" altLang="en-US" sz="1600" b="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1600" b="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600" b="0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1600" b="0" dirty="0" smtClean="0">
                <a:latin typeface="標楷體" pitchFamily="65" charset="-120"/>
                <a:ea typeface="標楷體" pitchFamily="65" charset="-120"/>
              </a:rPr>
              <a:t>分別</a:t>
            </a:r>
            <a:r>
              <a:rPr lang="zh-TW" altLang="en-US" sz="1600" b="0" dirty="0">
                <a:latin typeface="標楷體" pitchFamily="65" charset="-120"/>
                <a:ea typeface="標楷體" pitchFamily="65" charset="-120"/>
              </a:rPr>
              <a:t>計算台灣各年齡層每十萬人口的發生率</a:t>
            </a:r>
          </a:p>
        </p:txBody>
      </p:sp>
      <p:cxnSp>
        <p:nvCxnSpPr>
          <p:cNvPr id="9" name="直線單箭頭接點 8"/>
          <p:cNvCxnSpPr/>
          <p:nvPr/>
        </p:nvCxnSpPr>
        <p:spPr>
          <a:xfrm>
            <a:off x="5026025" y="2187575"/>
            <a:ext cx="0" cy="2889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545137" y="1609725"/>
            <a:ext cx="1701823" cy="72390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2013.3.1</a:t>
            </a:r>
          </a:p>
          <a:p>
            <a:pPr>
              <a:defRPr/>
            </a:pP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提供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2-5</a:t>
            </a: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歲幼兒公費接種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PCV13</a:t>
            </a:r>
            <a:endParaRPr lang="zh-TW" altLang="en-US" sz="1600" b="0" dirty="0">
              <a:solidFill>
                <a:srgbClr val="FF0000"/>
              </a:solidFill>
              <a:ea typeface="標楷體" pitchFamily="65" charset="-120"/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>
            <a:off x="5859463" y="235743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6292850" y="2459038"/>
            <a:ext cx="1200150" cy="72072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2014.1.1</a:t>
            </a:r>
          </a:p>
          <a:p>
            <a:pPr>
              <a:defRPr/>
            </a:pP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擴大至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1</a:t>
            </a: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歲</a:t>
            </a:r>
            <a:r>
              <a:rPr lang="en-US" altLang="zh-TW" sz="1600" b="0" dirty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600" b="0" dirty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以上幼兒</a:t>
            </a:r>
          </a:p>
        </p:txBody>
      </p:sp>
      <p:sp>
        <p:nvSpPr>
          <p:cNvPr id="13" name="矩形 12"/>
          <p:cNvSpPr/>
          <p:nvPr/>
        </p:nvSpPr>
        <p:spPr>
          <a:xfrm>
            <a:off x="1978926" y="2360613"/>
            <a:ext cx="2019988" cy="72390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2009.7.20</a:t>
            </a:r>
          </a:p>
          <a:p>
            <a:pPr>
              <a:defRPr/>
            </a:pP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提供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5</a:t>
            </a: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歲以下特殊族群公費接種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PCV7/10</a:t>
            </a:r>
            <a:endParaRPr lang="zh-TW" altLang="en-US" sz="1600" b="0" dirty="0">
              <a:solidFill>
                <a:srgbClr val="FF0000"/>
              </a:solidFill>
              <a:ea typeface="標楷體" pitchFamily="65" charset="-120"/>
            </a:endParaRPr>
          </a:p>
        </p:txBody>
      </p:sp>
      <p:cxnSp>
        <p:nvCxnSpPr>
          <p:cNvPr id="14" name="直線單箭頭接點 13"/>
          <p:cNvCxnSpPr/>
          <p:nvPr/>
        </p:nvCxnSpPr>
        <p:spPr>
          <a:xfrm>
            <a:off x="2881313" y="3087996"/>
            <a:ext cx="0" cy="215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285875" y="1419225"/>
            <a:ext cx="1634746" cy="7921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2008.1.1</a:t>
            </a:r>
          </a:p>
          <a:p>
            <a:pPr>
              <a:defRPr/>
            </a:pP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提供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75</a:t>
            </a: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歲以上老人接種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PPV23</a:t>
            </a:r>
            <a:endParaRPr lang="zh-TW" altLang="en-US" sz="1600" b="0" dirty="0">
              <a:solidFill>
                <a:srgbClr val="FF0000"/>
              </a:solidFill>
              <a:ea typeface="標楷體" pitchFamily="65" charset="-120"/>
            </a:endParaRPr>
          </a:p>
        </p:txBody>
      </p:sp>
      <p:cxnSp>
        <p:nvCxnSpPr>
          <p:cNvPr id="16" name="直線單箭頭接點 15"/>
          <p:cNvCxnSpPr/>
          <p:nvPr/>
        </p:nvCxnSpPr>
        <p:spPr>
          <a:xfrm>
            <a:off x="1857375" y="2229490"/>
            <a:ext cx="0" cy="6111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>
            <a:off x="5148263" y="172878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4025900" y="1609725"/>
            <a:ext cx="1406525" cy="72390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2011.10</a:t>
            </a: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zh-TW" altLang="en-US" sz="1600" b="0" dirty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1600" b="0" dirty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1600" b="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自費疫苗全面改用</a:t>
            </a:r>
            <a:r>
              <a:rPr lang="en-US" altLang="zh-TW" sz="1600" b="0" dirty="0">
                <a:solidFill>
                  <a:srgbClr val="FF0000"/>
                </a:solidFill>
                <a:ea typeface="標楷體" pitchFamily="65" charset="-120"/>
              </a:rPr>
              <a:t>PCV13</a:t>
            </a:r>
            <a:endParaRPr lang="zh-TW" altLang="en-US" sz="1600" b="0" dirty="0">
              <a:solidFill>
                <a:srgbClr val="FF0000"/>
              </a:solidFill>
              <a:ea typeface="標楷體" pitchFamily="65" charset="-120"/>
            </a:endParaRPr>
          </a:p>
        </p:txBody>
      </p:sp>
      <p:sp>
        <p:nvSpPr>
          <p:cNvPr id="19" name="標題 18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sz="3200" dirty="0" smtClean="0"/>
              <a:t>歷年</a:t>
            </a:r>
            <a:r>
              <a:rPr lang="en-US" altLang="zh-TW" sz="3200" dirty="0" smtClean="0"/>
              <a:t>IPD</a:t>
            </a:r>
            <a:r>
              <a:rPr lang="zh-TW" altLang="en-US" sz="3200" dirty="0" smtClean="0"/>
              <a:t>個案分齡發生率</a:t>
            </a:r>
            <a:r>
              <a:rPr lang="en-US" altLang="zh-TW" sz="3200" dirty="0" smtClean="0">
                <a:solidFill>
                  <a:srgbClr val="FF00FF"/>
                </a:solidFill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</a:rPr>
            </a:br>
            <a:r>
              <a:rPr lang="zh-TW" altLang="en-US" sz="3200" dirty="0" smtClean="0"/>
              <a:t>（以流感年度劃分）</a:t>
            </a:r>
            <a:endParaRPr lang="zh-TW" altLang="en-US" sz="3200" dirty="0"/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CDC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通報系統資訊（個案發病日介於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2008/7/1~2014/6/30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）</a:t>
            </a:r>
            <a:endParaRPr lang="en-US" altLang="zh-TW" sz="1400" b="0" dirty="0">
              <a:latin typeface="華康中圓體" pitchFamily="49" charset="-12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278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直線單箭頭接點 22"/>
          <p:cNvCxnSpPr/>
          <p:nvPr/>
        </p:nvCxnSpPr>
        <p:spPr>
          <a:xfrm>
            <a:off x="6570663" y="3206750"/>
            <a:ext cx="0" cy="2873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投影片編號版面配置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20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 txBox="1">
            <a:spLocks noChangeArrowheads="1"/>
          </p:cNvSpPr>
          <p:nvPr/>
        </p:nvSpPr>
        <p:spPr bwMode="auto">
          <a:xfrm>
            <a:off x="1001713" y="620713"/>
            <a:ext cx="74580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kumimoji="1" lang="zh-TW" altLang="en-US" sz="2400">
              <a:solidFill>
                <a:srgbClr val="CC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3188" y="4827325"/>
            <a:ext cx="8964612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en-US" altLang="zh-TW" sz="1800" b="0" dirty="0">
                <a:ea typeface="標楷體" pitchFamily="65" charset="-120"/>
              </a:rPr>
              <a:t>1. Ratio</a:t>
            </a:r>
            <a:r>
              <a:rPr lang="zh-TW" altLang="en-US" sz="1800" b="0" dirty="0">
                <a:ea typeface="標楷體" pitchFamily="65" charset="-120"/>
              </a:rPr>
              <a:t>為該年齡層佔當年度所有</a:t>
            </a:r>
            <a:r>
              <a:rPr lang="en-US" altLang="zh-TW" sz="1800" b="0" dirty="0">
                <a:ea typeface="標楷體" pitchFamily="65" charset="-120"/>
              </a:rPr>
              <a:t>IPD</a:t>
            </a:r>
            <a:r>
              <a:rPr lang="zh-TW" altLang="en-US" sz="1800" b="0" dirty="0">
                <a:ea typeface="標楷體" pitchFamily="65" charset="-120"/>
              </a:rPr>
              <a:t>病例數之比例。</a:t>
            </a:r>
            <a:r>
              <a:rPr lang="en-US" altLang="zh-TW" sz="1800" b="0" dirty="0">
                <a:solidFill>
                  <a:srgbClr val="FF00FF"/>
                </a:solidFill>
                <a:ea typeface="標楷體" pitchFamily="65" charset="-120"/>
              </a:rPr>
              <a:t/>
            </a:r>
            <a:br>
              <a:rPr lang="en-US" altLang="zh-TW" sz="1800" b="0" dirty="0">
                <a:solidFill>
                  <a:srgbClr val="FF00FF"/>
                </a:solidFill>
                <a:ea typeface="標楷體" pitchFamily="65" charset="-120"/>
              </a:rPr>
            </a:br>
            <a:r>
              <a:rPr lang="en-US" altLang="zh-TW" sz="1800" b="0" dirty="0">
                <a:ea typeface="標楷體" pitchFamily="65" charset="-120"/>
              </a:rPr>
              <a:t>2.</a:t>
            </a:r>
            <a:r>
              <a:rPr lang="zh-TW" altLang="en-US" sz="1800" b="0" dirty="0">
                <a:ea typeface="標楷體" pitchFamily="65" charset="-120"/>
              </a:rPr>
              <a:t> 死亡病例數資料整理</a:t>
            </a:r>
            <a:r>
              <a:rPr lang="zh-TW" altLang="en-US" sz="1800" b="0" dirty="0" smtClean="0">
                <a:ea typeface="標楷體" pitchFamily="65" charset="-120"/>
              </a:rPr>
              <a:t>自衛福部</a:t>
            </a:r>
            <a:r>
              <a:rPr lang="zh-TW" altLang="en-US" sz="1800" b="0" dirty="0">
                <a:ea typeface="標楷體" pitchFamily="65" charset="-120"/>
              </a:rPr>
              <a:t>死亡勾稽檔案。</a:t>
            </a:r>
            <a:r>
              <a:rPr lang="en-US" altLang="zh-TW" sz="1800" b="0" dirty="0">
                <a:ea typeface="標楷體" pitchFamily="65" charset="-120"/>
              </a:rPr>
              <a:t>2013-2014</a:t>
            </a:r>
            <a:r>
              <a:rPr lang="zh-TW" altLang="en-US" sz="1800" b="0" dirty="0">
                <a:ea typeface="標楷體" pitchFamily="65" charset="-120"/>
              </a:rPr>
              <a:t>年度因尚未完成死亡勾</a:t>
            </a:r>
            <a:r>
              <a:rPr lang="zh-TW" altLang="en-US" sz="1800" b="0" dirty="0" smtClean="0">
                <a:ea typeface="標楷體" pitchFamily="65" charset="-120"/>
              </a:rPr>
              <a:t>稽，</a:t>
            </a:r>
            <a:r>
              <a:rPr lang="en-US" altLang="zh-TW" sz="1800" b="0" dirty="0" smtClean="0">
                <a:solidFill>
                  <a:srgbClr val="FF00FF"/>
                </a:solidFill>
                <a:ea typeface="標楷體" pitchFamily="65" charset="-120"/>
              </a:rPr>
              <a:t/>
            </a:r>
            <a:br>
              <a:rPr lang="en-US" altLang="zh-TW" sz="1800" b="0" dirty="0" smtClean="0">
                <a:solidFill>
                  <a:srgbClr val="FF00FF"/>
                </a:solidFill>
                <a:ea typeface="標楷體" pitchFamily="65" charset="-120"/>
              </a:rPr>
            </a:br>
            <a:r>
              <a:rPr lang="en-US" altLang="zh-TW" sz="1800" b="0" dirty="0" smtClean="0">
                <a:ea typeface="標楷體" pitchFamily="65" charset="-120"/>
              </a:rPr>
              <a:t>   </a:t>
            </a:r>
            <a:r>
              <a:rPr lang="zh-TW" altLang="en-US" sz="1800" b="0" dirty="0" smtClean="0">
                <a:ea typeface="標楷體" pitchFamily="65" charset="-120"/>
              </a:rPr>
              <a:t> 故</a:t>
            </a:r>
            <a:r>
              <a:rPr lang="zh-TW" altLang="en-US" sz="1800" b="0" dirty="0">
                <a:ea typeface="標楷體" pitchFamily="65" charset="-120"/>
              </a:rPr>
              <a:t>無致死率</a:t>
            </a:r>
            <a:r>
              <a:rPr lang="en-US" altLang="zh-TW" sz="1800" b="0" dirty="0">
                <a:ea typeface="標楷體" pitchFamily="65" charset="-120"/>
              </a:rPr>
              <a:t>(CFR)</a:t>
            </a:r>
            <a:r>
              <a:rPr lang="zh-TW" altLang="en-US" sz="1800" b="0" dirty="0">
                <a:ea typeface="標楷體" pitchFamily="65" charset="-120"/>
              </a:rPr>
              <a:t>資料。</a:t>
            </a:r>
            <a:r>
              <a:rPr lang="en-US" altLang="zh-TW" sz="1800" b="0" dirty="0">
                <a:solidFill>
                  <a:srgbClr val="FF00FF"/>
                </a:solidFill>
                <a:ea typeface="標楷體" pitchFamily="65" charset="-120"/>
              </a:rPr>
              <a:t/>
            </a:r>
            <a:br>
              <a:rPr lang="en-US" altLang="zh-TW" sz="1800" b="0" dirty="0">
                <a:solidFill>
                  <a:srgbClr val="FF00FF"/>
                </a:solidFill>
                <a:ea typeface="標楷體" pitchFamily="65" charset="-120"/>
              </a:rPr>
            </a:br>
            <a:r>
              <a:rPr lang="en-US" altLang="zh-TW" sz="1800" b="0" dirty="0">
                <a:ea typeface="標楷體" pitchFamily="65" charset="-120"/>
              </a:rPr>
              <a:t>3.</a:t>
            </a:r>
            <a:r>
              <a:rPr lang="zh-TW" altLang="en-US" sz="1800" b="0" dirty="0">
                <a:ea typeface="標楷體" pitchFamily="65" charset="-120"/>
              </a:rPr>
              <a:t> 其他資料來源</a:t>
            </a:r>
            <a:r>
              <a:rPr lang="en-US" altLang="zh-TW" sz="1800" b="0" dirty="0">
                <a:ea typeface="標楷體" pitchFamily="65" charset="-120"/>
              </a:rPr>
              <a:t>:CDC</a:t>
            </a:r>
            <a:r>
              <a:rPr lang="zh-TW" altLang="en-US" sz="1800" b="0" dirty="0">
                <a:ea typeface="標楷體" pitchFamily="65" charset="-120"/>
              </a:rPr>
              <a:t>傳染病通報系統資訊（個案發病日介於</a:t>
            </a:r>
            <a:r>
              <a:rPr lang="en-US" altLang="zh-TW" sz="1800" b="0" dirty="0">
                <a:ea typeface="標楷體" pitchFamily="65" charset="-120"/>
              </a:rPr>
              <a:t>2008.07.01-2013.6.30</a:t>
            </a:r>
            <a:r>
              <a:rPr lang="zh-TW" altLang="en-US" sz="1800" b="0" dirty="0">
                <a:ea typeface="標楷體" pitchFamily="65" charset="-120"/>
              </a:rPr>
              <a:t>）</a:t>
            </a:r>
            <a:endParaRPr lang="en-US" altLang="zh-TW" sz="1800" b="0" dirty="0">
              <a:ea typeface="標楷體" pitchFamily="65" charset="-120"/>
            </a:endParaRPr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775" y="1722791"/>
            <a:ext cx="90043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標題 10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歷年</a:t>
            </a:r>
            <a:r>
              <a:rPr lang="en-US" altLang="zh-TW" dirty="0" smtClean="0"/>
              <a:t>IPD</a:t>
            </a:r>
            <a:r>
              <a:rPr lang="zh-TW" altLang="en-US" dirty="0" smtClean="0"/>
              <a:t>分齡病例數及致死率統計表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（以流感年度劃分）</a:t>
            </a:r>
            <a:endParaRPr lang="zh-TW" altLang="en-US" dirty="0"/>
          </a:p>
        </p:txBody>
      </p:sp>
      <p:sp>
        <p:nvSpPr>
          <p:cNvPr id="1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CDC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通報系統資訊（資料區間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2008/7/1-2014/6/30</a:t>
            </a:r>
            <a:r>
              <a:rPr lang="en-US" altLang="zh-TW" sz="1400" b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）</a:t>
            </a:r>
            <a:endParaRPr lang="en-US" altLang="zh-TW" sz="1400" b="0" dirty="0">
              <a:latin typeface="華康中圓體" pitchFamily="49" charset="-12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3799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21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2008~2013</a:t>
            </a:r>
            <a:r>
              <a:rPr lang="zh-TW" altLang="en-US" dirty="0" smtClean="0"/>
              <a:t>年</a:t>
            </a:r>
            <a:r>
              <a:rPr lang="en-US" altLang="zh-TW" dirty="0" smtClean="0"/>
              <a:t>IPD</a:t>
            </a:r>
            <a:r>
              <a:rPr lang="zh-TW" altLang="en-US" dirty="0" smtClean="0"/>
              <a:t>個案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PCV</a:t>
            </a:r>
            <a:r>
              <a:rPr lang="zh-TW" altLang="en-US" dirty="0" smtClean="0"/>
              <a:t>及</a:t>
            </a:r>
            <a:r>
              <a:rPr lang="en-US" altLang="zh-TW" dirty="0" smtClean="0"/>
              <a:t>PPV</a:t>
            </a:r>
            <a:r>
              <a:rPr lang="zh-TW" altLang="en-US" dirty="0" smtClean="0"/>
              <a:t>涵蓋率分析</a:t>
            </a:r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5" cstate="print"/>
          <a:srcRect t="1164" b="2005"/>
          <a:stretch>
            <a:fillRect/>
          </a:stretch>
        </p:blipFill>
        <p:spPr bwMode="auto">
          <a:xfrm>
            <a:off x="1519238" y="1814513"/>
            <a:ext cx="610552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CDC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通報系統資訊（資料區間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2008/7/1-2014/6/30</a:t>
            </a:r>
            <a:r>
              <a:rPr lang="en-US" altLang="zh-TW" sz="1400" b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）</a:t>
            </a:r>
            <a:endParaRPr lang="en-US" altLang="zh-TW" sz="1400" b="0" dirty="0">
              <a:latin typeface="華康中圓體" pitchFamily="49" charset="-12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4821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22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 cstate="print"/>
          <a:srcRect t="2396"/>
          <a:stretch>
            <a:fillRect/>
          </a:stretch>
        </p:blipFill>
        <p:spPr bwMode="auto">
          <a:xfrm>
            <a:off x="884238" y="928688"/>
            <a:ext cx="7375525" cy="533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CDC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通報系統資訊（資料區間</a:t>
            </a:r>
            <a:r>
              <a:rPr lang="en-US" altLang="zh-TW" sz="1400" b="0" dirty="0">
                <a:latin typeface="+mn-lt"/>
                <a:ea typeface="微軟正黑體" pitchFamily="34" charset="-120"/>
                <a:cs typeface="Arial" pitchFamily="34" charset="0"/>
              </a:rPr>
              <a:t>2008/7/1-2014/6/30</a:t>
            </a:r>
            <a:r>
              <a:rPr lang="en-US" altLang="zh-TW" sz="1400" b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 </a:t>
            </a: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）</a:t>
            </a:r>
            <a:endParaRPr lang="en-US" altLang="zh-TW" sz="1400" b="0" dirty="0">
              <a:latin typeface="華康中圓體" pitchFamily="49" charset="-12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584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23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5" cstate="print"/>
          <a:srcRect b="53502"/>
          <a:stretch>
            <a:fillRect/>
          </a:stretch>
        </p:blipFill>
        <p:spPr bwMode="auto">
          <a:xfrm>
            <a:off x="242888" y="1882775"/>
            <a:ext cx="8659812" cy="2935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4819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Arial" pitchFamily="34" charset="0"/>
              </a:rPr>
              <a:t>As of Nov. 2014, Taiwan CDC</a:t>
            </a:r>
            <a:endParaRPr lang="zh-TW" altLang="en-US" sz="1400" b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6868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342D-ACB1-41D0-AC25-9757FA61A6A9}" type="slidenum">
              <a:rPr lang="zh-TW" altLang="en-US" smtClean="0"/>
              <a:pPr>
                <a:defRPr/>
              </a:pPr>
              <a:t>24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5" cstate="print"/>
          <a:srcRect t="46281"/>
          <a:stretch>
            <a:fillRect/>
          </a:stretch>
        </p:blipFill>
        <p:spPr bwMode="auto">
          <a:xfrm>
            <a:off x="228600" y="1677988"/>
            <a:ext cx="8659813" cy="3389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5843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Arial" pitchFamily="34" charset="0"/>
              </a:rPr>
              <a:t>As of Nov. 2014, Taiwan CDC</a:t>
            </a:r>
            <a:endParaRPr lang="zh-TW" altLang="en-US" sz="1400" b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7892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342D-ACB1-41D0-AC25-9757FA61A6A9}" type="slidenum">
              <a:rPr lang="zh-TW" altLang="en-US" smtClean="0"/>
              <a:pPr>
                <a:defRPr/>
              </a:pPr>
              <a:t>25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3550" y="1628775"/>
            <a:ext cx="567690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文字方塊 6"/>
          <p:cNvSpPr txBox="1">
            <a:spLocks noChangeArrowheads="1"/>
          </p:cNvSpPr>
          <p:nvPr/>
        </p:nvSpPr>
        <p:spPr bwMode="auto">
          <a:xfrm>
            <a:off x="5332413" y="3479800"/>
            <a:ext cx="1039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19A</a:t>
            </a:r>
            <a:endParaRPr lang="zh-TW" altLang="en-US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 flipV="1">
            <a:off x="6078538" y="3579813"/>
            <a:ext cx="285750" cy="7143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Culture-Proven Pneumococcal Pneumonia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at CGCH Between 2001 to 2009</a:t>
            </a:r>
            <a:endParaRPr lang="zh-TW" altLang="en-US" sz="2800" dirty="0"/>
          </a:p>
        </p:txBody>
      </p:sp>
      <p:sp>
        <p:nvSpPr>
          <p:cNvPr id="36870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Hsieh YC et al. PIDJ 2011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30: 740–744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8919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26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13" y="2379663"/>
            <a:ext cx="9070975" cy="3244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" name="橢圓 5"/>
          <p:cNvSpPr/>
          <p:nvPr/>
        </p:nvSpPr>
        <p:spPr>
          <a:xfrm>
            <a:off x="26988" y="4041775"/>
            <a:ext cx="1939925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8" name="橢圓 7"/>
          <p:cNvSpPr/>
          <p:nvPr/>
        </p:nvSpPr>
        <p:spPr>
          <a:xfrm>
            <a:off x="4044950" y="4014788"/>
            <a:ext cx="1939925" cy="3587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9" name="橢圓 8"/>
          <p:cNvSpPr/>
          <p:nvPr/>
        </p:nvSpPr>
        <p:spPr>
          <a:xfrm>
            <a:off x="6983413" y="4027488"/>
            <a:ext cx="1938337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11" name="標題 10"/>
          <p:cNvSpPr>
            <a:spLocks noGrp="1"/>
          </p:cNvSpPr>
          <p:nvPr>
            <p:ph type="title"/>
          </p:nvPr>
        </p:nvSpPr>
        <p:spPr>
          <a:xfrm>
            <a:off x="457200" y="8651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3200" dirty="0" smtClean="0"/>
              <a:t>Serotype and Major MLST </a:t>
            </a:r>
            <a:r>
              <a:rPr lang="en-US" altLang="zh-TW" sz="3200" dirty="0" smtClean="0">
                <a:solidFill>
                  <a:srgbClr val="FF00FF"/>
                </a:solidFill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</a:rPr>
            </a:br>
            <a:r>
              <a:rPr lang="en-US" altLang="zh-TW" sz="3200" dirty="0" smtClean="0"/>
              <a:t>Distributions of 112 Isolates </a:t>
            </a:r>
            <a:r>
              <a:rPr lang="en-US" altLang="zh-TW" sz="3200" dirty="0" smtClean="0">
                <a:solidFill>
                  <a:srgbClr val="FF00FF"/>
                </a:solidFill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</a:rPr>
            </a:br>
            <a:r>
              <a:rPr lang="en-US" altLang="zh-TW" sz="3200" dirty="0" smtClean="0"/>
              <a:t>Causing Pneumococcal Pneumonia</a:t>
            </a:r>
            <a:endParaRPr lang="zh-TW" altLang="en-US" sz="3200" dirty="0"/>
          </a:p>
        </p:txBody>
      </p:sp>
      <p:sp>
        <p:nvSpPr>
          <p:cNvPr id="3789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Hsieh YC et al. PIDJ 2011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30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: 740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3994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27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標題 1"/>
          <p:cNvSpPr>
            <a:spLocks noGrp="1"/>
          </p:cNvSpPr>
          <p:nvPr>
            <p:ph type="title"/>
          </p:nvPr>
        </p:nvSpPr>
        <p:spPr>
          <a:xfrm>
            <a:off x="498144" y="1111250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3200" dirty="0" smtClean="0"/>
              <a:t>Multivariate Analysis of Risk Factors </a:t>
            </a:r>
            <a:r>
              <a:rPr lang="en-US" altLang="zh-TW" sz="3200" dirty="0" smtClean="0">
                <a:solidFill>
                  <a:srgbClr val="FF00FF"/>
                </a:solidFill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</a:rPr>
            </a:br>
            <a:r>
              <a:rPr lang="en-US" altLang="zh-TW" sz="3200" dirty="0" smtClean="0"/>
              <a:t>for the Development of </a:t>
            </a:r>
            <a:r>
              <a:rPr lang="en-US" altLang="zh-TW" sz="3200" dirty="0" err="1" smtClean="0"/>
              <a:t>Bronchopleural</a:t>
            </a:r>
            <a:r>
              <a:rPr lang="en-US" altLang="zh-TW" sz="3200" dirty="0" smtClean="0"/>
              <a:t> Fistula (BPF)</a:t>
            </a:r>
            <a:r>
              <a:rPr lang="zh-TW" altLang="en-US" sz="3200" dirty="0" smtClean="0">
                <a:solidFill>
                  <a:srgbClr val="FF00FF"/>
                </a:solidFill>
              </a:rPr>
              <a:t/>
            </a:r>
            <a:br>
              <a:rPr lang="zh-TW" altLang="en-US" sz="3200" dirty="0" smtClean="0">
                <a:solidFill>
                  <a:srgbClr val="FF00FF"/>
                </a:solidFill>
              </a:rPr>
            </a:br>
            <a:endParaRPr lang="zh-TW" altLang="en-US" sz="3200" dirty="0" smtClean="0">
              <a:solidFill>
                <a:srgbClr val="FF00FF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536575" y="2284413"/>
          <a:ext cx="8072438" cy="3857627"/>
        </p:xfrm>
        <a:graphic>
          <a:graphicData uri="http://schemas.openxmlformats.org/drawingml/2006/table">
            <a:tbl>
              <a:tblPr/>
              <a:tblGrid>
                <a:gridCol w="2427287"/>
                <a:gridCol w="4605339"/>
                <a:gridCol w="1039812"/>
              </a:tblGrid>
              <a:tr h="328667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Variable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OR (95% CI)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P 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85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Female sex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3.0 (0.8-11.3)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0.1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257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Acute respiratory failure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8.9 (2.6-30.9)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0.001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78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Hemolytic uremic syndrome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1.1 (0.2-5.8)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0.9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85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Serotype 19A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5.0 (1.2-22.1)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0.03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85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Serotype 3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3.0 (0.6-16.6)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0.2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14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Serotype 6B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0.3 (0.03-3.0)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0.3</a:t>
                      </a:r>
                    </a:p>
                  </a:txBody>
                  <a:tcPr marL="9525" marR="9525" marT="9527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21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525" marR="9525" marT="9527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525" marR="9525" marT="9527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9525" marR="9525" marT="9527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099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600" y="2998788"/>
            <a:ext cx="2825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600" y="4256088"/>
            <a:ext cx="2825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28</a:t>
            </a:fld>
            <a:endParaRPr lang="zh-TW" altLang="en-US" dirty="0"/>
          </a:p>
        </p:txBody>
      </p:sp>
      <p:sp>
        <p:nvSpPr>
          <p:cNvPr id="18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Hsieh YC et al. PIDJ 2011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30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: 740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19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Fig1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775" y="1970088"/>
            <a:ext cx="4489450" cy="336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6" descr="Fig1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9775" y="1958975"/>
            <a:ext cx="4484688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Pulmonary Infarction</a:t>
            </a:r>
            <a:endParaRPr lang="zh-TW" altLang="en-US" dirty="0"/>
          </a:p>
        </p:txBody>
      </p:sp>
      <p:sp>
        <p:nvSpPr>
          <p:cNvPr id="39941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Hsieh YC et al. PIDJ 2011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30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: 740–744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41990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29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mtClean="0"/>
              <a:t>Pleuropneumonia </a:t>
            </a:r>
            <a:endParaRPr lang="zh-TW" altLang="en-US" smtClean="0"/>
          </a:p>
        </p:txBody>
      </p:sp>
      <p:sp>
        <p:nvSpPr>
          <p:cNvPr id="430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/>
              <a:t>1, 3, 5, 7F, 14, 19A</a:t>
            </a:r>
          </a:p>
          <a:p>
            <a:r>
              <a:rPr lang="en-US" altLang="zh-TW" smtClean="0"/>
              <a:t>USA: 1, 3, 7, 14, 19A (5 rare in USA)</a:t>
            </a:r>
          </a:p>
          <a:p>
            <a:r>
              <a:rPr lang="en-US" altLang="zh-TW" smtClean="0"/>
              <a:t>Taiwan: 3, 14, 19A</a:t>
            </a:r>
            <a:endParaRPr lang="zh-TW" altLang="en-US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30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3. AOM</a:t>
            </a:r>
            <a:endParaRPr lang="zh-TW" altLang="en-US" dirty="0"/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31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475" y="2425700"/>
            <a:ext cx="8932863" cy="3222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62000" y="2703513"/>
            <a:ext cx="2082800" cy="1816100"/>
            <a:chOff x="762000" y="1993900"/>
            <a:chExt cx="2082800" cy="1816100"/>
          </a:xfrm>
        </p:grpSpPr>
        <p:sp>
          <p:nvSpPr>
            <p:cNvPr id="45064" name="Oval 3"/>
            <p:cNvSpPr>
              <a:spLocks noChangeArrowheads="1"/>
            </p:cNvSpPr>
            <p:nvPr/>
          </p:nvSpPr>
          <p:spPr bwMode="auto">
            <a:xfrm>
              <a:off x="2425700" y="3022600"/>
              <a:ext cx="419100" cy="787400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5065" name="Oval 3"/>
            <p:cNvSpPr>
              <a:spLocks noChangeArrowheads="1"/>
            </p:cNvSpPr>
            <p:nvPr/>
          </p:nvSpPr>
          <p:spPr bwMode="auto">
            <a:xfrm>
              <a:off x="762000" y="1993900"/>
              <a:ext cx="419100" cy="787400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5066" name="Oval 3"/>
            <p:cNvSpPr>
              <a:spLocks noChangeArrowheads="1"/>
            </p:cNvSpPr>
            <p:nvPr/>
          </p:nvSpPr>
          <p:spPr bwMode="auto">
            <a:xfrm>
              <a:off x="1155700" y="2540000"/>
              <a:ext cx="419100" cy="787400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  <p:sp>
          <p:nvSpPr>
            <p:cNvPr id="45067" name="Oval 3"/>
            <p:cNvSpPr>
              <a:spLocks noChangeArrowheads="1"/>
            </p:cNvSpPr>
            <p:nvPr/>
          </p:nvSpPr>
          <p:spPr bwMode="auto">
            <a:xfrm>
              <a:off x="1625600" y="2730500"/>
              <a:ext cx="419100" cy="787400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he-IL" altLang="zh-TW">
                <a:cs typeface="Arial" pitchFamily="34" charset="0"/>
              </a:endParaRPr>
            </a:p>
          </p:txBody>
        </p:sp>
      </p:grpSp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457200" y="879475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3200" dirty="0" smtClean="0"/>
              <a:t>Odds Ratios for Specific </a:t>
            </a:r>
            <a:r>
              <a:rPr lang="en-US" altLang="zh-TW" sz="3200" dirty="0" smtClean="0">
                <a:solidFill>
                  <a:srgbClr val="FF00FF"/>
                </a:solidFill>
              </a:rPr>
              <a:t/>
            </a:r>
            <a:br>
              <a:rPr lang="en-US" altLang="zh-TW" sz="3200" dirty="0" smtClean="0">
                <a:solidFill>
                  <a:srgbClr val="FF00FF"/>
                </a:solidFill>
              </a:rPr>
            </a:br>
            <a:r>
              <a:rPr lang="en-US" altLang="zh-TW" sz="3200" i="1" dirty="0" smtClean="0"/>
              <a:t>S. </a:t>
            </a:r>
            <a:r>
              <a:rPr lang="en-US" altLang="zh-TW" sz="3200" i="1" dirty="0" err="1" smtClean="0"/>
              <a:t>pneumoniae</a:t>
            </a:r>
            <a:r>
              <a:rPr lang="en-US" altLang="zh-TW" sz="3200" i="1" dirty="0" smtClean="0"/>
              <a:t> </a:t>
            </a:r>
            <a:r>
              <a:rPr lang="en-US" altLang="zh-TW" sz="3200" dirty="0" smtClean="0"/>
              <a:t>Serotypes for Developing AOM if Carried in </a:t>
            </a:r>
            <a:r>
              <a:rPr lang="en-US" altLang="zh-TW" sz="3200" dirty="0" err="1" smtClean="0"/>
              <a:t>Nasopharynx</a:t>
            </a:r>
            <a:endParaRPr lang="zh-TW" altLang="en-US" sz="3200" dirty="0"/>
          </a:p>
        </p:txBody>
      </p:sp>
      <p:sp>
        <p:nvSpPr>
          <p:cNvPr id="43013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MS PGothic" pitchFamily="34" charset="-128"/>
                <a:cs typeface="Arial" pitchFamily="34" charset="0"/>
              </a:rPr>
              <a:t>Shouval et al. </a:t>
            </a:r>
            <a:r>
              <a:rPr lang="en-US" altLang="zh-TW" sz="1400" b="0" i="1">
                <a:latin typeface="Arial" pitchFamily="34" charset="0"/>
                <a:ea typeface="MS PGothic" pitchFamily="34" charset="-128"/>
                <a:cs typeface="Arial" pitchFamily="34" charset="0"/>
              </a:rPr>
              <a:t>Pediatr Infect Dis J</a:t>
            </a:r>
            <a:r>
              <a:rPr lang="en-US" altLang="zh-TW" sz="1400" b="0">
                <a:latin typeface="Arial" pitchFamily="34" charset="0"/>
                <a:ea typeface="MS PGothic" pitchFamily="34" charset="-128"/>
                <a:cs typeface="Arial" pitchFamily="34" charset="0"/>
              </a:rPr>
              <a:t>, 25: 602–607, 2006</a:t>
            </a:r>
          </a:p>
        </p:txBody>
      </p:sp>
      <p:pic>
        <p:nvPicPr>
          <p:cNvPr id="45062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32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88" y="2640013"/>
            <a:ext cx="89884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57200" y="1016000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Emergence of a </a:t>
            </a:r>
            <a:r>
              <a:rPr lang="en-US" altLang="zh-TW" sz="2800" dirty="0" err="1" smtClean="0"/>
              <a:t>Multiresistant</a:t>
            </a:r>
            <a:r>
              <a:rPr lang="en-US" altLang="zh-TW" sz="2800" dirty="0" smtClean="0"/>
              <a:t> Serotype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19A Pneumococcal Strain Not Included in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the 7-Valent Conjugate Vaccine as an </a:t>
            </a:r>
            <a:r>
              <a:rPr lang="en-US" altLang="zh-TW" sz="2800" dirty="0" err="1" smtClean="0"/>
              <a:t>Otopathogen</a:t>
            </a:r>
            <a:r>
              <a:rPr lang="en-US" altLang="zh-TW" sz="2800" dirty="0" smtClean="0"/>
              <a:t> in Children</a:t>
            </a:r>
            <a:endParaRPr lang="zh-TW" altLang="en-US" sz="2800" dirty="0"/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JAMA 2007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298: 1772-78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46085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33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標題 1"/>
          <p:cNvSpPr>
            <a:spLocks noGrp="1"/>
          </p:cNvSpPr>
          <p:nvPr>
            <p:ph type="title"/>
          </p:nvPr>
        </p:nvSpPr>
        <p:spPr>
          <a:xfrm>
            <a:off x="579438" y="8651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3200" dirty="0" smtClean="0"/>
              <a:t>Pneumococcal </a:t>
            </a:r>
            <a:r>
              <a:rPr lang="en-US" altLang="zh-TW" sz="3200" dirty="0" err="1" smtClean="0"/>
              <a:t>Mastoiditis</a:t>
            </a:r>
            <a:r>
              <a:rPr lang="en-US" altLang="zh-TW" sz="3200" dirty="0" smtClean="0"/>
              <a:t> in Children and the Emergence of Multidrug-Resistant Serotype 19A Isolates</a:t>
            </a:r>
            <a:endParaRPr lang="zh-TW" altLang="en-US" sz="3200" dirty="0" smtClean="0"/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275" y="3057525"/>
            <a:ext cx="4619625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4400" y="2000250"/>
            <a:ext cx="4214813" cy="433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Pediatrics 2008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122: 34-39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47110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34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群組 19"/>
          <p:cNvGrpSpPr>
            <a:grpSpLocks/>
          </p:cNvGrpSpPr>
          <p:nvPr/>
        </p:nvGrpSpPr>
        <p:grpSpPr bwMode="auto">
          <a:xfrm>
            <a:off x="3903663" y="3262313"/>
            <a:ext cx="5240337" cy="3055937"/>
            <a:chOff x="4921073" y="2231102"/>
            <a:chExt cx="4222926" cy="2463373"/>
          </a:xfrm>
        </p:grpSpPr>
        <p:pic>
          <p:nvPicPr>
            <p:cNvPr id="48142" name="Picture 3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803" t="3241" b="6015"/>
            <a:stretch>
              <a:fillRect/>
            </a:stretch>
          </p:blipFill>
          <p:spPr bwMode="auto">
            <a:xfrm>
              <a:off x="4921073" y="2231102"/>
              <a:ext cx="4222926" cy="2463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065" name="文字方塊 11"/>
            <p:cNvSpPr txBox="1">
              <a:spLocks noChangeArrowheads="1"/>
            </p:cNvSpPr>
            <p:nvPr/>
          </p:nvSpPr>
          <p:spPr bwMode="auto">
            <a:xfrm>
              <a:off x="6786273" y="3428877"/>
              <a:ext cx="857122" cy="400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21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6" name="文字方塊 12"/>
            <p:cNvSpPr txBox="1">
              <a:spLocks noChangeArrowheads="1"/>
            </p:cNvSpPr>
            <p:nvPr/>
          </p:nvSpPr>
          <p:spPr bwMode="auto">
            <a:xfrm>
              <a:off x="5357309" y="3143510"/>
              <a:ext cx="571842" cy="399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5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7" name="文字方塊 13"/>
            <p:cNvSpPr txBox="1">
              <a:spLocks noChangeArrowheads="1"/>
            </p:cNvSpPr>
            <p:nvPr/>
          </p:nvSpPr>
          <p:spPr bwMode="auto">
            <a:xfrm>
              <a:off x="6000791" y="2786481"/>
              <a:ext cx="356921" cy="399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3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8" name="文字方塊 14"/>
            <p:cNvSpPr txBox="1">
              <a:spLocks noChangeArrowheads="1"/>
            </p:cNvSpPr>
            <p:nvPr/>
          </p:nvSpPr>
          <p:spPr bwMode="auto">
            <a:xfrm>
              <a:off x="6429352" y="2714819"/>
              <a:ext cx="214920" cy="400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1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</p:grpSp>
      <p:sp>
        <p:nvSpPr>
          <p:cNvPr id="17" name="標題 16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Serotype Distribution among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AOM Isolates</a:t>
            </a:r>
            <a:endParaRPr lang="zh-TW" altLang="en-US" dirty="0"/>
          </a:p>
        </p:txBody>
      </p:sp>
      <p:grpSp>
        <p:nvGrpSpPr>
          <p:cNvPr id="48132" name="群組 18"/>
          <p:cNvGrpSpPr>
            <a:grpSpLocks/>
          </p:cNvGrpSpPr>
          <p:nvPr/>
        </p:nvGrpSpPr>
        <p:grpSpPr bwMode="auto">
          <a:xfrm>
            <a:off x="-177800" y="1409700"/>
            <a:ext cx="5446713" cy="3189288"/>
            <a:chOff x="0" y="2214563"/>
            <a:chExt cx="4505325" cy="2638425"/>
          </a:xfrm>
        </p:grpSpPr>
        <p:pic>
          <p:nvPicPr>
            <p:cNvPr id="48136" name="Picture 2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214563"/>
              <a:ext cx="4505325" cy="2638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060" name="文字方塊 6"/>
            <p:cNvSpPr txBox="1">
              <a:spLocks noChangeArrowheads="1"/>
            </p:cNvSpPr>
            <p:nvPr/>
          </p:nvSpPr>
          <p:spPr bwMode="auto">
            <a:xfrm>
              <a:off x="2429277" y="3215299"/>
              <a:ext cx="857470" cy="399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10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1" name="文字方塊 7"/>
            <p:cNvSpPr txBox="1">
              <a:spLocks noChangeArrowheads="1"/>
            </p:cNvSpPr>
            <p:nvPr/>
          </p:nvSpPr>
          <p:spPr bwMode="auto">
            <a:xfrm>
              <a:off x="1000600" y="3643436"/>
              <a:ext cx="1142417" cy="400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5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2" name="文字方塊 8"/>
            <p:cNvSpPr txBox="1">
              <a:spLocks noChangeArrowheads="1"/>
            </p:cNvSpPr>
            <p:nvPr/>
          </p:nvSpPr>
          <p:spPr bwMode="auto">
            <a:xfrm>
              <a:off x="643430" y="3143068"/>
              <a:ext cx="357169" cy="400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3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3" name="文字方塊 9"/>
            <p:cNvSpPr txBox="1">
              <a:spLocks noChangeArrowheads="1"/>
            </p:cNvSpPr>
            <p:nvPr/>
          </p:nvSpPr>
          <p:spPr bwMode="auto">
            <a:xfrm>
              <a:off x="1071508" y="2785850"/>
              <a:ext cx="214039" cy="400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 dirty="0">
                  <a:latin typeface="+mn-lt"/>
                  <a:ea typeface="+mn-ea"/>
                  <a:cs typeface="Arial" pitchFamily="34" charset="0"/>
                </a:rPr>
                <a:t>1</a:t>
              </a:r>
              <a:endParaRPr lang="zh-TW" altLang="en-US" b="0" dirty="0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45064" name="文字方塊 10"/>
            <p:cNvSpPr txBox="1">
              <a:spLocks noChangeArrowheads="1"/>
            </p:cNvSpPr>
            <p:nvPr/>
          </p:nvSpPr>
          <p:spPr bwMode="auto">
            <a:xfrm>
              <a:off x="1571808" y="2714932"/>
              <a:ext cx="357169" cy="399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TW" b="0">
                  <a:latin typeface="+mn-lt"/>
                  <a:ea typeface="+mn-ea"/>
                  <a:cs typeface="Arial" pitchFamily="34" charset="0"/>
                </a:rPr>
                <a:t>2</a:t>
              </a:r>
              <a:endParaRPr lang="zh-TW" altLang="en-US" b="0">
                <a:latin typeface="+mn-lt"/>
                <a:ea typeface="+mn-ea"/>
                <a:cs typeface="Arial" pitchFamily="34" charset="0"/>
              </a:endParaRPr>
            </a:p>
          </p:txBody>
        </p:sp>
      </p:grpSp>
      <p:sp>
        <p:nvSpPr>
          <p:cNvPr id="4608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資料來源：馬偕醫院 紀鑫主任提供</a:t>
            </a:r>
          </a:p>
        </p:txBody>
      </p:sp>
      <p:pic>
        <p:nvPicPr>
          <p:cNvPr id="4813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投影片編號版面配置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35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1988" y="1338263"/>
            <a:ext cx="7820025" cy="466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資料來源：馬偕醫院 紀鑫主任提供</a:t>
            </a:r>
          </a:p>
        </p:txBody>
      </p:sp>
      <p:pic>
        <p:nvPicPr>
          <p:cNvPr id="49156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36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800" y="1916113"/>
            <a:ext cx="6127750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文字方塊 1"/>
          <p:cNvSpPr txBox="1">
            <a:spLocks noChangeArrowheads="1"/>
          </p:cNvSpPr>
          <p:nvPr/>
        </p:nvSpPr>
        <p:spPr bwMode="auto">
          <a:xfrm>
            <a:off x="6113463" y="3765550"/>
            <a:ext cx="2935287" cy="15700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defRPr/>
            </a:pPr>
            <a:r>
              <a:rPr lang="en-US" altLang="zh-TW" sz="1600" b="0" dirty="0"/>
              <a:t>Failure was defined as the persistence of AOM symptoms after at least 48 hours of antibiotic therapy or their recurrence within 4 days after the end of treatment.</a:t>
            </a:r>
            <a:endParaRPr lang="zh-TW" altLang="en-US" sz="1600" b="0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8651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3200" dirty="0" smtClean="0"/>
              <a:t>Pathogens Implicated in Acute </a:t>
            </a:r>
            <a:r>
              <a:rPr lang="en-US" altLang="zh-TW" sz="3200" dirty="0" err="1" smtClean="0"/>
              <a:t>Otitis</a:t>
            </a:r>
            <a:r>
              <a:rPr lang="en-US" altLang="zh-TW" sz="3200" dirty="0" smtClean="0"/>
              <a:t> Media </a:t>
            </a:r>
            <a:r>
              <a:rPr lang="en-US" altLang="zh-TW" sz="3200" dirty="0" err="1" smtClean="0"/>
              <a:t>Tx</a:t>
            </a:r>
            <a:r>
              <a:rPr lang="en-US" altLang="zh-TW" sz="3200" dirty="0" smtClean="0"/>
              <a:t> Failure or Recurrence  After PCV&amp;</a:t>
            </a:r>
            <a:r>
              <a:rPr lang="fr-FR" altLang="zh-TW" sz="3200" dirty="0" smtClean="0"/>
              <a:t> Implementation</a:t>
            </a:r>
            <a:r>
              <a:rPr lang="zh-TW" altLang="en-US" sz="3200" dirty="0" smtClean="0"/>
              <a:t> </a:t>
            </a:r>
            <a:r>
              <a:rPr lang="en-US" altLang="zh-TW" sz="3200" dirty="0" smtClean="0"/>
              <a:t>in France</a:t>
            </a:r>
            <a:endParaRPr lang="zh-TW" altLang="en-US" sz="3200" dirty="0"/>
          </a:p>
        </p:txBody>
      </p:sp>
      <p:sp>
        <p:nvSpPr>
          <p:cNvPr id="48133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Times New Roman" pitchFamily="18" charset="0"/>
              </a:rPr>
              <a:t>Couloigner V et al. PIDJ 2011</a:t>
            </a:r>
            <a:endParaRPr lang="zh-TW" altLang="en-US" sz="1400" b="0">
              <a:latin typeface="Arial" pitchFamily="34" charset="0"/>
              <a:ea typeface="華康中圓體" pitchFamily="49" charset="-120"/>
              <a:cs typeface="Times New Roman" pitchFamily="18" charset="0"/>
            </a:endParaRPr>
          </a:p>
        </p:txBody>
      </p:sp>
      <p:pic>
        <p:nvPicPr>
          <p:cNvPr id="50182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37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4475" y="1146175"/>
            <a:ext cx="865505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>
                <a:latin typeface="Arial" pitchFamily="34" charset="0"/>
                <a:ea typeface="華康中圓體" pitchFamily="49" charset="-120"/>
                <a:cs typeface="Times New Roman" pitchFamily="18" charset="0"/>
              </a:rPr>
              <a:t>Couloigner V et al. PIDJ 2011 Oct. 6</a:t>
            </a:r>
            <a:endParaRPr lang="zh-TW" altLang="en-US" sz="1400" b="0">
              <a:latin typeface="Arial" pitchFamily="34" charset="0"/>
              <a:ea typeface="華康中圓體" pitchFamily="49" charset="-120"/>
              <a:cs typeface="Times New Roman" pitchFamily="18" charset="0"/>
            </a:endParaRPr>
          </a:p>
        </p:txBody>
      </p:sp>
      <p:pic>
        <p:nvPicPr>
          <p:cNvPr id="5120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38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6"/>
          <p:cNvSpPr>
            <a:spLocks noGrp="1" noChangeArrowheads="1"/>
          </p:cNvSpPr>
          <p:nvPr>
            <p:ph type="title"/>
          </p:nvPr>
        </p:nvSpPr>
        <p:spPr>
          <a:xfrm>
            <a:off x="893763" y="620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sz="3200" dirty="0" smtClean="0"/>
              <a:t>Pathogens Implicated in AOM </a:t>
            </a:r>
            <a:r>
              <a:rPr lang="en-US" sz="3200" dirty="0" err="1" smtClean="0"/>
              <a:t>Tx</a:t>
            </a:r>
            <a:r>
              <a:rPr lang="en-US" sz="3200" dirty="0" smtClean="0"/>
              <a:t> Failures </a:t>
            </a:r>
            <a:r>
              <a:rPr lang="en-US" sz="3200" dirty="0" smtClean="0">
                <a:solidFill>
                  <a:srgbClr val="FF00FF"/>
                </a:solidFill>
              </a:rPr>
              <a:t/>
            </a:r>
            <a:br>
              <a:rPr lang="en-US" sz="3200" dirty="0" smtClean="0">
                <a:solidFill>
                  <a:srgbClr val="FF00FF"/>
                </a:solidFill>
              </a:rPr>
            </a:br>
            <a:r>
              <a:rPr lang="en-US" sz="3200" dirty="0" smtClean="0"/>
              <a:t>after PCV7 Implementation in France</a:t>
            </a:r>
          </a:p>
        </p:txBody>
      </p:sp>
      <p:sp>
        <p:nvSpPr>
          <p:cNvPr id="16" name="內容版面配置區 15"/>
          <p:cNvSpPr>
            <a:spLocks noGrp="1"/>
          </p:cNvSpPr>
          <p:nvPr>
            <p:ph sz="half" idx="1"/>
          </p:nvPr>
        </p:nvSpPr>
        <p:spPr>
          <a:xfrm>
            <a:off x="6350" y="1600200"/>
            <a:ext cx="4038600" cy="4525963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On antibiotics or stopped &lt;4 days before</a:t>
            </a:r>
          </a:p>
          <a:p>
            <a:pPr lvl="1">
              <a:defRPr/>
            </a:pPr>
            <a:r>
              <a:rPr lang="en-US" altLang="zh-TW" err="1"/>
              <a:t>Amox</a:t>
            </a:r>
            <a:r>
              <a:rPr lang="en-US" altLang="zh-TW"/>
              <a:t> (+/- </a:t>
            </a:r>
            <a:r>
              <a:rPr lang="en-US" altLang="zh-TW" err="1"/>
              <a:t>Clav</a:t>
            </a:r>
            <a:r>
              <a:rPr lang="en-US" altLang="zh-TW"/>
              <a:t>) - 51%</a:t>
            </a:r>
          </a:p>
          <a:p>
            <a:pPr lvl="1">
              <a:defRPr/>
            </a:pPr>
            <a:r>
              <a:rPr lang="en-US" altLang="zh-TW" err="1"/>
              <a:t>Cephalosporins</a:t>
            </a:r>
            <a:r>
              <a:rPr lang="en-US" altLang="zh-TW"/>
              <a:t> (mainly </a:t>
            </a:r>
            <a:r>
              <a:rPr lang="en-US" altLang="zh-TW" err="1"/>
              <a:t>cefpodoxime</a:t>
            </a:r>
            <a:r>
              <a:rPr lang="en-US" altLang="zh-TW"/>
              <a:t> – 49%</a:t>
            </a:r>
          </a:p>
          <a:p>
            <a:pPr>
              <a:defRPr/>
            </a:pPr>
            <a:r>
              <a:rPr lang="en-US" altLang="zh-TW" dirty="0" smtClean="0"/>
              <a:t>93% of all </a:t>
            </a:r>
            <a:r>
              <a:rPr lang="en-US" altLang="zh-TW" dirty="0" err="1" smtClean="0"/>
              <a:t>pneumococci</a:t>
            </a:r>
            <a:r>
              <a:rPr lang="en-US" altLang="zh-TW" dirty="0" smtClean="0"/>
              <a:t> were PNSP</a:t>
            </a:r>
          </a:p>
          <a:p>
            <a:pPr>
              <a:defRPr/>
            </a:pPr>
            <a:endParaRPr lang="zh-TW" altLang="en-US" dirty="0"/>
          </a:p>
        </p:txBody>
      </p:sp>
      <p:sp>
        <p:nvSpPr>
          <p:cNvPr id="6152" name="Text Box 9"/>
          <p:cNvSpPr txBox="1">
            <a:spLocks noChangeArrowheads="1"/>
          </p:cNvSpPr>
          <p:nvPr/>
        </p:nvSpPr>
        <p:spPr bwMode="auto">
          <a:xfrm>
            <a:off x="3944938" y="5773738"/>
            <a:ext cx="4775200" cy="3063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TW" altLang="en-US" sz="1400" b="0" dirty="0"/>
              <a:t>* </a:t>
            </a:r>
            <a:r>
              <a:rPr lang="en-US" altLang="zh-TW" sz="1400" b="0" dirty="0"/>
              <a:t>Including 3 with mixed </a:t>
            </a:r>
            <a:r>
              <a:rPr lang="en-US" altLang="zh-TW" sz="1400" b="0" dirty="0" err="1"/>
              <a:t>NTHi</a:t>
            </a:r>
            <a:r>
              <a:rPr lang="en-US" altLang="zh-TW" sz="1400" b="0" dirty="0"/>
              <a:t> + </a:t>
            </a:r>
            <a:r>
              <a:rPr lang="en-US" altLang="zh-TW" sz="1400" b="0" i="1" dirty="0"/>
              <a:t>S. </a:t>
            </a:r>
            <a:r>
              <a:rPr lang="en-US" altLang="zh-TW" sz="1400" b="0" i="1" dirty="0" err="1"/>
              <a:t>pneumoniae</a:t>
            </a:r>
            <a:endParaRPr lang="en-US" altLang="zh-TW" sz="1400" b="0" i="1" dirty="0"/>
          </a:p>
        </p:txBody>
      </p:sp>
      <p:grpSp>
        <p:nvGrpSpPr>
          <p:cNvPr id="6151" name="群組 25"/>
          <p:cNvGrpSpPr>
            <a:grpSpLocks/>
          </p:cNvGrpSpPr>
          <p:nvPr/>
        </p:nvGrpSpPr>
        <p:grpSpPr bwMode="auto">
          <a:xfrm>
            <a:off x="3868738" y="1889125"/>
            <a:ext cx="5699125" cy="3740150"/>
            <a:chOff x="3841137" y="1903294"/>
            <a:chExt cx="5699179" cy="3739574"/>
          </a:xfrm>
        </p:grpSpPr>
        <p:grpSp>
          <p:nvGrpSpPr>
            <p:cNvPr id="6156" name="Group 2"/>
            <p:cNvGrpSpPr>
              <a:grpSpLocks/>
            </p:cNvGrpSpPr>
            <p:nvPr/>
          </p:nvGrpSpPr>
          <p:grpSpPr bwMode="auto">
            <a:xfrm>
              <a:off x="3841137" y="1903294"/>
              <a:ext cx="5226605" cy="3739574"/>
              <a:chOff x="1200" y="1488"/>
              <a:chExt cx="3564" cy="2550"/>
            </a:xfrm>
          </p:grpSpPr>
          <p:sp>
            <p:nvSpPr>
              <p:cNvPr id="6160" name="Rectangle 3"/>
              <p:cNvSpPr>
                <a:spLocks noChangeArrowheads="1"/>
              </p:cNvSpPr>
              <p:nvPr/>
            </p:nvSpPr>
            <p:spPr bwMode="auto">
              <a:xfrm>
                <a:off x="1242" y="1488"/>
                <a:ext cx="3522" cy="2536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he-IL" altLang="zh-TW">
                  <a:cs typeface="Arial" pitchFamily="34" charset="0"/>
                </a:endParaRPr>
              </a:p>
            </p:txBody>
          </p:sp>
          <p:graphicFrame>
            <p:nvGraphicFramePr>
              <p:cNvPr id="6147" name="Object 4"/>
              <p:cNvGraphicFramePr>
                <a:graphicFrameLocks noChangeAspect="1"/>
              </p:cNvGraphicFramePr>
              <p:nvPr/>
            </p:nvGraphicFramePr>
            <p:xfrm>
              <a:off x="1200" y="1536"/>
              <a:ext cx="1591" cy="2360"/>
            </p:xfrm>
            <a:graphic>
              <a:graphicData uri="http://schemas.openxmlformats.org/presentationml/2006/ole">
                <p:oleObj spid="_x0000_s6147" name="תרשים" r:id="rId8" imgW="2524176" imgH="3733935" progId="MSGraph.Chart.8">
                  <p:embed followColorScheme="full"/>
                </p:oleObj>
              </a:graphicData>
            </a:graphic>
          </p:graphicFrame>
          <p:sp>
            <p:nvSpPr>
              <p:cNvPr id="2" name="Text Box 5"/>
              <p:cNvSpPr txBox="1">
                <a:spLocks noChangeArrowheads="1"/>
              </p:cNvSpPr>
              <p:nvPr/>
            </p:nvSpPr>
            <p:spPr bwMode="auto">
              <a:xfrm>
                <a:off x="1354" y="3828"/>
                <a:ext cx="1492" cy="2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altLang="zh-TW" sz="1400" b="0" dirty="0">
                    <a:latin typeface="+mn-lt"/>
                    <a:ea typeface="+mn-ea"/>
                    <a:cs typeface="Arial" pitchFamily="34" charset="0"/>
                  </a:rPr>
                  <a:t>143 MEF samples*</a:t>
                </a:r>
              </a:p>
            </p:txBody>
          </p:sp>
        </p:grpSp>
        <p:grpSp>
          <p:nvGrpSpPr>
            <p:cNvPr id="6157" name="Group 10"/>
            <p:cNvGrpSpPr>
              <a:grpSpLocks/>
            </p:cNvGrpSpPr>
            <p:nvPr/>
          </p:nvGrpSpPr>
          <p:grpSpPr bwMode="auto">
            <a:xfrm>
              <a:off x="5950325" y="2743929"/>
              <a:ext cx="3589991" cy="2523846"/>
              <a:chOff x="2496" y="2017"/>
              <a:chExt cx="2448" cy="1721"/>
            </a:xfrm>
          </p:grpSpPr>
          <p:graphicFrame>
            <p:nvGraphicFramePr>
              <p:cNvPr id="6146" name="Object 11"/>
              <p:cNvGraphicFramePr>
                <a:graphicFrameLocks noChangeAspect="1"/>
              </p:cNvGraphicFramePr>
              <p:nvPr/>
            </p:nvGraphicFramePr>
            <p:xfrm>
              <a:off x="3008" y="2024"/>
              <a:ext cx="1936" cy="1400"/>
            </p:xfrm>
            <a:graphic>
              <a:graphicData uri="http://schemas.openxmlformats.org/presentationml/2006/ole">
                <p:oleObj spid="_x0000_s6146" name="תרשים" r:id="rId9" imgW="4610033" imgH="3333649" progId="MSGraph.Chart.8">
                  <p:embed followColorScheme="full"/>
                </p:oleObj>
              </a:graphicData>
            </a:graphic>
          </p:graphicFrame>
          <p:sp>
            <p:nvSpPr>
              <p:cNvPr id="6158" name="Line 12"/>
              <p:cNvSpPr>
                <a:spLocks noChangeShapeType="1"/>
              </p:cNvSpPr>
              <p:nvPr>
                <p:custDataLst>
                  <p:tags r:id="rId4"/>
                </p:custDataLst>
              </p:nvPr>
            </p:nvSpPr>
            <p:spPr bwMode="auto">
              <a:xfrm flipV="1">
                <a:off x="2496" y="2017"/>
                <a:ext cx="940" cy="115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159" name="Line 13"/>
              <p:cNvSpPr>
                <a:spLocks noChangeShapeType="1"/>
              </p:cNvSpPr>
              <p:nvPr>
                <p:custDataLst>
                  <p:tags r:id="rId5"/>
                </p:custDataLst>
              </p:nvPr>
            </p:nvSpPr>
            <p:spPr bwMode="auto">
              <a:xfrm flipV="1">
                <a:off x="2496" y="3336"/>
                <a:ext cx="1928" cy="40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</p:grpSp>
      <p:sp>
        <p:nvSpPr>
          <p:cNvPr id="27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Francois et al, </a:t>
            </a:r>
            <a:r>
              <a:rPr lang="en-US" altLang="zh-TW" sz="1400" b="0" i="1" dirty="0">
                <a:latin typeface="Arial" pitchFamily="34" charset="0"/>
                <a:ea typeface="+mn-ea"/>
                <a:cs typeface="Arial" pitchFamily="34" charset="0"/>
              </a:rPr>
              <a:t>ESPID 2010, </a:t>
            </a:r>
            <a:r>
              <a:rPr lang="en-US" altLang="zh-TW" sz="1400" b="0" dirty="0">
                <a:latin typeface="Arial" pitchFamily="34" charset="0"/>
                <a:ea typeface="+mn-ea"/>
                <a:cs typeface="Arial" pitchFamily="34" charset="0"/>
              </a:rPr>
              <a:t>Nice, 2010</a:t>
            </a:r>
          </a:p>
        </p:txBody>
      </p:sp>
      <p:pic>
        <p:nvPicPr>
          <p:cNvPr id="6153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5" name="內容版面配置區 1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0" name="內容版面配置區 1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2" name="內容版面配置區 2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1" name="投影片編號版面配置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8E3B80-3A67-4D2B-AD13-5D24A7DBF0A7}" type="slidenum">
              <a:rPr lang="zh-TW" altLang="en-US" smtClean="0"/>
              <a:pPr>
                <a:defRPr/>
              </a:pPr>
              <a:t>39</a:t>
            </a:fld>
            <a:endParaRPr lang="zh-TW" altLang="en-US" dirty="0"/>
          </a:p>
        </p:txBody>
      </p:sp>
      <p:sp>
        <p:nvSpPr>
          <p:cNvPr id="25" name="內容版面配置區 2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" y="2168525"/>
            <a:ext cx="4606925" cy="344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03750" y="1900238"/>
            <a:ext cx="4513263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AOM with </a:t>
            </a:r>
            <a:r>
              <a:rPr lang="en-US" altLang="zh-TW" dirty="0" err="1" smtClean="0"/>
              <a:t>Otorrhea</a:t>
            </a:r>
            <a:r>
              <a:rPr lang="en-US" altLang="zh-TW" dirty="0" smtClean="0"/>
              <a:t> in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Hospitalized Children</a:t>
            </a:r>
            <a:endParaRPr lang="zh-TW" altLang="en-US" dirty="0"/>
          </a:p>
        </p:txBody>
      </p:sp>
      <p:sp>
        <p:nvSpPr>
          <p:cNvPr id="51205" name="AutoShape 4"/>
          <p:cNvSpPr>
            <a:spLocks noChangeArrowheads="1"/>
          </p:cNvSpPr>
          <p:nvPr/>
        </p:nvSpPr>
        <p:spPr bwMode="auto">
          <a:xfrm>
            <a:off x="727075" y="6397625"/>
            <a:ext cx="6076950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Arial" pitchFamily="34" charset="0"/>
                <a:ea typeface="華康中圓體" pitchFamily="49" charset="-120"/>
                <a:cs typeface="Arial" pitchFamily="34" charset="0"/>
              </a:rPr>
              <a:t>Chen YJ, et al. JMII 2013</a:t>
            </a:r>
            <a:r>
              <a:rPr lang="en-US" altLang="zh-TW" sz="1400" b="0" dirty="0" smtClean="0">
                <a:latin typeface="Arial" pitchFamily="34" charset="0"/>
                <a:ea typeface="華康中圓體" pitchFamily="49" charset="-120"/>
                <a:cs typeface="Arial" pitchFamily="34" charset="0"/>
              </a:rPr>
              <a:t>; 46(5): 382-8</a:t>
            </a:r>
            <a:endParaRPr lang="zh-TW" altLang="en-US" sz="1400" b="0" dirty="0">
              <a:latin typeface="Arial" pitchFamily="34" charset="0"/>
              <a:ea typeface="華康中圓體" pitchFamily="49" charset="-120"/>
              <a:cs typeface="Arial" pitchFamily="34" charset="0"/>
            </a:endParaRPr>
          </a:p>
        </p:txBody>
      </p:sp>
      <p:pic>
        <p:nvPicPr>
          <p:cNvPr id="52230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40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4. Why 19A has been emerging?</a:t>
            </a:r>
            <a:endParaRPr lang="zh-TW" altLang="en-US" dirty="0"/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41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ChangeArrowheads="1"/>
          </p:cNvSpPr>
          <p:nvPr/>
        </p:nvSpPr>
        <p:spPr bwMode="auto">
          <a:xfrm>
            <a:off x="379413" y="3967163"/>
            <a:ext cx="8385175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defRPr/>
            </a:pPr>
            <a:r>
              <a:rPr lang="en-US" altLang="zh-TW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Arial" pitchFamily="34" charset="0"/>
              </a:rPr>
              <a:t>6B, 9V, 14, 19F,  23F, </a:t>
            </a:r>
            <a:endParaRPr lang="en-US" altLang="zh-TW" sz="2800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38138" y="2382838"/>
            <a:ext cx="8467725" cy="1193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altLang="zh-TW" sz="2800" dirty="0">
                <a:solidFill>
                  <a:srgbClr val="FF0000"/>
                </a:solidFill>
                <a:latin typeface="+mn-lt"/>
                <a:ea typeface="+mn-ea"/>
                <a:cs typeface="Arial" pitchFamily="34" charset="0"/>
              </a:rPr>
              <a:t>Most Pen-R, </a:t>
            </a:r>
            <a:r>
              <a:rPr lang="en-US" altLang="zh-TW" sz="2800" dirty="0" err="1">
                <a:solidFill>
                  <a:srgbClr val="FF0000"/>
                </a:solidFill>
                <a:latin typeface="+mn-lt"/>
                <a:ea typeface="+mn-ea"/>
                <a:cs typeface="Arial" pitchFamily="34" charset="0"/>
              </a:rPr>
              <a:t>Macrolide</a:t>
            </a:r>
            <a:r>
              <a:rPr lang="en-US" altLang="zh-TW" sz="2800" dirty="0">
                <a:solidFill>
                  <a:srgbClr val="FF0000"/>
                </a:solidFill>
                <a:latin typeface="+mn-lt"/>
                <a:ea typeface="+mn-ea"/>
                <a:cs typeface="Arial" pitchFamily="34" charset="0"/>
              </a:rPr>
              <a:t>-R, Multidrug-R Is </a:t>
            </a:r>
            <a:r>
              <a:rPr lang="en-US" altLang="zh-TW" sz="2800" dirty="0">
                <a:solidFill>
                  <a:srgbClr val="FF00FF"/>
                </a:solidFill>
                <a:latin typeface="+mn-lt"/>
                <a:ea typeface="+mn-ea"/>
                <a:cs typeface="Arial" pitchFamily="34" charset="0"/>
              </a:rPr>
              <a:t/>
            </a:r>
            <a:br>
              <a:rPr lang="en-US" altLang="zh-TW" sz="2800" dirty="0">
                <a:solidFill>
                  <a:srgbClr val="FF00FF"/>
                </a:solidFill>
                <a:latin typeface="+mn-lt"/>
                <a:ea typeface="+mn-ea"/>
                <a:cs typeface="Arial" pitchFamily="34" charset="0"/>
              </a:rPr>
            </a:br>
            <a:r>
              <a:rPr lang="en-US" altLang="zh-TW" sz="2800" dirty="0">
                <a:solidFill>
                  <a:srgbClr val="FF0000"/>
                </a:solidFill>
                <a:latin typeface="+mn-lt"/>
                <a:ea typeface="+mn-ea"/>
                <a:cs typeface="Arial" pitchFamily="34" charset="0"/>
              </a:rPr>
              <a:t>Found in 6 Serotypes</a:t>
            </a:r>
          </a:p>
        </p:txBody>
      </p:sp>
      <p:sp>
        <p:nvSpPr>
          <p:cNvPr id="432132" name="Text Box 4"/>
          <p:cNvSpPr txBox="1">
            <a:spLocks noChangeArrowheads="1"/>
          </p:cNvSpPr>
          <p:nvPr/>
        </p:nvSpPr>
        <p:spPr bwMode="auto">
          <a:xfrm>
            <a:off x="196850" y="373063"/>
            <a:ext cx="8759825" cy="833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90000"/>
              </a:lnSpc>
              <a:defRPr/>
            </a:pPr>
            <a:endParaRPr lang="en-US" sz="2800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ea typeface="Gulim" pitchFamily="34" charset="-127"/>
              <a:cs typeface="Arial" pitchFamily="34" charset="0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459038" y="5634038"/>
            <a:ext cx="4225925" cy="461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 eaLnBrk="0" hangingPunct="0">
              <a:defRPr/>
            </a:pPr>
            <a:r>
              <a:rPr lang="zh-TW" altLang="en-US" sz="2400" b="0" dirty="0"/>
              <a:t>* </a:t>
            </a:r>
            <a:r>
              <a:rPr lang="en-US" altLang="zh-TW" sz="2400" b="0" dirty="0"/>
              <a:t>Only includes in the PCV-13</a:t>
            </a:r>
          </a:p>
        </p:txBody>
      </p:sp>
      <p:sp>
        <p:nvSpPr>
          <p:cNvPr id="6" name="Rectangle 5"/>
          <p:cNvSpPr/>
          <p:nvPr/>
        </p:nvSpPr>
        <p:spPr>
          <a:xfrm>
            <a:off x="4079875" y="4729163"/>
            <a:ext cx="984250" cy="522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28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Arial" pitchFamily="34" charset="0"/>
              </a:rPr>
              <a:t>19A*</a:t>
            </a:r>
            <a:endParaRPr lang="en-US" altLang="zh-TW" sz="1000" dirty="0"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>
          <a:xfrm>
            <a:off x="620713" y="933450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>
                <a:latin typeface="+mn-lt"/>
              </a:rPr>
              <a:t>Pneumococcal Conjugate Vaccine (PCV) Efficacy Against Antibiotic-Resistant </a:t>
            </a:r>
            <a:r>
              <a:rPr lang="en-US" altLang="zh-TW" dirty="0" err="1" smtClean="0">
                <a:latin typeface="+mn-lt"/>
              </a:rPr>
              <a:t>Pneumococcus</a:t>
            </a:r>
            <a:r>
              <a:rPr lang="en-US" altLang="zh-TW" dirty="0" smtClean="0">
                <a:latin typeface="+mn-lt"/>
              </a:rPr>
              <a:t> </a:t>
            </a:r>
            <a:endParaRPr lang="zh-TW" altLang="en-US" dirty="0">
              <a:latin typeface="+mn-lt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42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5" cstate="print"/>
          <a:srcRect l="21826" t="29100" r="32936" b="35521"/>
          <a:stretch>
            <a:fillRect/>
          </a:stretch>
        </p:blipFill>
        <p:spPr bwMode="auto">
          <a:xfrm>
            <a:off x="941388" y="2032000"/>
            <a:ext cx="7261225" cy="4259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5299" name="Rectangle 1"/>
          <p:cNvSpPr>
            <a:spLocks noChangeArrowheads="1"/>
          </p:cNvSpPr>
          <p:nvPr/>
        </p:nvSpPr>
        <p:spPr bwMode="auto">
          <a:xfrm>
            <a:off x="176213" y="3983038"/>
            <a:ext cx="11906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altLang="zh-TW" sz="1600" b="0">
                <a:latin typeface="Arial" pitchFamily="34" charset="0"/>
                <a:cs typeface="Arial" pitchFamily="34" charset="0"/>
              </a:rPr>
              <a:t>15A (11%), </a:t>
            </a:r>
          </a:p>
          <a:p>
            <a:pPr algn="l"/>
            <a:r>
              <a:rPr lang="en-US" altLang="zh-TW" sz="1600" b="0">
                <a:latin typeface="Arial" pitchFamily="34" charset="0"/>
                <a:cs typeface="Arial" pitchFamily="34" charset="0"/>
              </a:rPr>
              <a:t>23A (8%), </a:t>
            </a:r>
          </a:p>
          <a:p>
            <a:pPr algn="l"/>
            <a:r>
              <a:rPr lang="en-US" altLang="zh-TW" sz="1600" b="0">
                <a:latin typeface="Arial" pitchFamily="34" charset="0"/>
                <a:cs typeface="Arial" pitchFamily="34" charset="0"/>
              </a:rPr>
              <a:t>35B (8%), </a:t>
            </a:r>
          </a:p>
          <a:p>
            <a:pPr algn="l"/>
            <a:r>
              <a:rPr lang="en-US" altLang="zh-TW" sz="1600" b="0">
                <a:latin typeface="Arial" pitchFamily="34" charset="0"/>
                <a:cs typeface="Arial" pitchFamily="34" charset="0"/>
              </a:rPr>
              <a:t>6C (5%)</a:t>
            </a:r>
            <a:endParaRPr lang="he-IL" altLang="zh-TW" sz="16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00" name="Rectangle 2"/>
          <p:cNvSpPr>
            <a:spLocks noChangeArrowheads="1"/>
          </p:cNvSpPr>
          <p:nvPr/>
        </p:nvSpPr>
        <p:spPr bwMode="auto">
          <a:xfrm>
            <a:off x="1316038" y="3984625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600" b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32%</a:t>
            </a:r>
            <a:endParaRPr lang="he-IL" altLang="zh-TW" sz="28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01" name="TextBox 3"/>
          <p:cNvSpPr txBox="1">
            <a:spLocks noChangeArrowheads="1"/>
          </p:cNvSpPr>
          <p:nvPr/>
        </p:nvSpPr>
        <p:spPr bwMode="auto">
          <a:xfrm>
            <a:off x="0" y="-260350"/>
            <a:ext cx="852011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he-IL" altLang="zh-TW" sz="2400">
              <a:solidFill>
                <a:srgbClr val="0070C0"/>
              </a:solidFill>
              <a:latin typeface="Book Antiqua" pitchFamily="18" charset="0"/>
              <a:ea typeface="Gulim" pitchFamily="34" charset="-127"/>
              <a:cs typeface="Arial" pitchFamily="34" charset="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6481763" y="4302125"/>
            <a:ext cx="1352550" cy="679450"/>
          </a:xfrm>
          <a:prstGeom prst="ellipse">
            <a:avLst/>
          </a:prstGeom>
          <a:noFill/>
          <a:ln w="28575"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7200" y="10017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Year 2007 Distribution of 898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Penicillin-non-susceptible IPD Isolates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(of 3,511 total isolates) Recovered through Active Bacterial Core Surveillance</a:t>
            </a:r>
            <a:endParaRPr lang="zh-TW" altLang="en-US" sz="2800" dirty="0"/>
          </a:p>
        </p:txBody>
      </p:sp>
      <p:sp>
        <p:nvSpPr>
          <p:cNvPr id="54280" name="AutoShape 4"/>
          <p:cNvSpPr>
            <a:spLocks noChangeArrowheads="1"/>
          </p:cNvSpPr>
          <p:nvPr/>
        </p:nvSpPr>
        <p:spPr bwMode="auto">
          <a:xfrm>
            <a:off x="727075" y="6397200"/>
            <a:ext cx="6130925" cy="340519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 rIns="0"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</a:rPr>
              <a:t>資料來源：</a:t>
            </a:r>
            <a:r>
              <a:rPr lang="en-US" altLang="zh-TW" sz="1300" b="0" dirty="0" err="1">
                <a:latin typeface="Arial" pitchFamily="34" charset="0"/>
              </a:rPr>
              <a:t>Gertz</a:t>
            </a:r>
            <a:r>
              <a:rPr lang="en-US" altLang="zh-TW" sz="1300" b="0" dirty="0">
                <a:latin typeface="Arial" pitchFamily="34" charset="0"/>
              </a:rPr>
              <a:t> R et al The Journal of Infectious Diseases 2010</a:t>
            </a:r>
            <a:r>
              <a:rPr lang="en-US" altLang="zh-TW" sz="1300" b="0" dirty="0" smtClean="0">
                <a:latin typeface="Arial" pitchFamily="34" charset="0"/>
              </a:rPr>
              <a:t>;  </a:t>
            </a:r>
            <a:r>
              <a:rPr lang="en-US" altLang="zh-TW" sz="1300" b="0" dirty="0">
                <a:latin typeface="Arial" pitchFamily="34" charset="0"/>
              </a:rPr>
              <a:t>201</a:t>
            </a:r>
            <a:r>
              <a:rPr lang="en-US" altLang="zh-TW" sz="1300" b="0" dirty="0" smtClean="0">
                <a:latin typeface="Arial" pitchFamily="34" charset="0"/>
              </a:rPr>
              <a:t>: 770–775</a:t>
            </a:r>
            <a:endParaRPr lang="he-IL" altLang="zh-TW" sz="1300" b="0" dirty="0">
              <a:latin typeface="Arial" pitchFamily="34" charset="0"/>
            </a:endParaRPr>
          </a:p>
        </p:txBody>
      </p:sp>
      <p:pic>
        <p:nvPicPr>
          <p:cNvPr id="16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43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i="1" dirty="0" smtClean="0"/>
              <a:t>In Vitro </a:t>
            </a:r>
            <a:r>
              <a:rPr lang="en-US" altLang="zh-TW" dirty="0" smtClean="0"/>
              <a:t>Susceptibility of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Serotype 19A ST320 in Taiwan</a:t>
            </a:r>
            <a:endParaRPr lang="zh-TW" altLang="en-US" dirty="0" smtClean="0"/>
          </a:p>
        </p:txBody>
      </p:sp>
      <p:graphicFrame>
        <p:nvGraphicFramePr>
          <p:cNvPr id="98307" name="Group 3"/>
          <p:cNvGraphicFramePr>
            <a:graphicFrameLocks noGrp="1"/>
          </p:cNvGraphicFramePr>
          <p:nvPr>
            <p:ph idx="1"/>
          </p:nvPr>
        </p:nvGraphicFramePr>
        <p:xfrm>
          <a:off x="169863" y="2133600"/>
          <a:ext cx="8802688" cy="3272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9481"/>
                <a:gridCol w="1133894"/>
                <a:gridCol w="1364758"/>
                <a:gridCol w="800528"/>
                <a:gridCol w="1302457"/>
                <a:gridCol w="1454355"/>
                <a:gridCol w="1037215"/>
              </a:tblGrid>
              <a:tr h="61904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Antimicrobial Agent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MIC (µg/ml)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% of isolates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6514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range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50%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90%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susceptible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intermediate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resistant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5547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Penicillin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2-8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21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73.7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5.3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1428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Rifampin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0.06-0.25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0.06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0.125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100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1428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Amoxillin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4-8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63.2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36.8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34327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Cefotaxime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1-4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5.3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73.7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21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1428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Levofloxacin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100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2750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Meropenem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0.5-1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r>
                        <a:rPr kumimoji="1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21.1</a:t>
                      </a:r>
                      <a:r>
                        <a:rPr kumimoji="1" lang="en-US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78.9</a:t>
                      </a:r>
                      <a:r>
                        <a:rPr kumimoji="1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　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  <a:tr h="32750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Vancomycin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0.25-0.5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0.5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0.5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100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0</a:t>
                      </a: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378" marR="9378" marT="9523" marB="0" horzOverflow="overflow"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44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651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ko-KR" sz="3200" dirty="0" smtClean="0"/>
              <a:t>Single </a:t>
            </a:r>
            <a:r>
              <a:rPr lang="en-US" altLang="ko-KR" sz="3200" dirty="0" err="1" smtClean="0"/>
              <a:t>Clonal</a:t>
            </a:r>
            <a:r>
              <a:rPr lang="en-US" altLang="ko-KR" sz="3200" dirty="0" smtClean="0"/>
              <a:t> Expansion of </a:t>
            </a:r>
            <a:r>
              <a:rPr lang="en-US" altLang="ko-KR" sz="3200" dirty="0" smtClean="0">
                <a:solidFill>
                  <a:srgbClr val="FF00FF"/>
                </a:solidFill>
              </a:rPr>
              <a:t/>
            </a:r>
            <a:br>
              <a:rPr lang="en-US" altLang="ko-KR" sz="3200" dirty="0" smtClean="0">
                <a:solidFill>
                  <a:srgbClr val="FF00FF"/>
                </a:solidFill>
              </a:rPr>
            </a:br>
            <a:r>
              <a:rPr lang="en-US" altLang="ko-KR" sz="3200" i="1" dirty="0" smtClean="0"/>
              <a:t>S. </a:t>
            </a:r>
            <a:r>
              <a:rPr lang="en-US" altLang="ko-KR" sz="3200" i="1" dirty="0" err="1" smtClean="0"/>
              <a:t>pneumoniae</a:t>
            </a:r>
            <a:r>
              <a:rPr lang="en-US" altLang="ko-KR" sz="3200" i="1" dirty="0" smtClean="0"/>
              <a:t> </a:t>
            </a:r>
            <a:r>
              <a:rPr lang="en-US" altLang="ko-KR" sz="3200" dirty="0" smtClean="0"/>
              <a:t>Serotype 19A in Korean Children Before PCV7 Introduction</a:t>
            </a:r>
          </a:p>
        </p:txBody>
      </p:sp>
      <p:graphicFrame>
        <p:nvGraphicFramePr>
          <p:cNvPr id="7170" name="Object 0"/>
          <p:cNvGraphicFramePr>
            <a:graphicFrameLocks noChangeAspect="1"/>
          </p:cNvGraphicFramePr>
          <p:nvPr>
            <p:ph idx="1"/>
          </p:nvPr>
        </p:nvGraphicFramePr>
        <p:xfrm>
          <a:off x="568325" y="2022475"/>
          <a:ext cx="3581400" cy="4067175"/>
        </p:xfrm>
        <a:graphic>
          <a:graphicData uri="http://schemas.openxmlformats.org/presentationml/2006/ole">
            <p:oleObj spid="_x0000_s7170" name="Chart" r:id="rId6" imgW="3581535" imgH="4067057" progId="MSGraph.Chart.8">
              <p:embed followColorScheme="full"/>
            </p:oleObj>
          </a:graphicData>
        </a:graphic>
      </p:graphicFrame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1509713" y="5946775"/>
            <a:ext cx="1960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>
                <a:latin typeface="Calibri" pitchFamily="34" charset="0"/>
                <a:ea typeface="Gulim" pitchFamily="34" charset="-127"/>
                <a:cs typeface="Arial" pitchFamily="34" charset="0"/>
              </a:rPr>
              <a:t>Year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 rot="16200000">
            <a:off x="-1535906" y="3798094"/>
            <a:ext cx="3875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b="0" dirty="0">
                <a:latin typeface="+mn-lt"/>
                <a:ea typeface="Gulim" pitchFamily="34" charset="-127"/>
                <a:cs typeface="Arial" pitchFamily="34" charset="0"/>
              </a:rPr>
              <a:t>% of all IPD in children &lt; 5 yrs</a:t>
            </a:r>
          </a:p>
        </p:txBody>
      </p:sp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4352925" y="2386013"/>
            <a:ext cx="43830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1938" indent="-261938" algn="l"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en-US" altLang="ko-KR" sz="2400" b="0">
                <a:latin typeface="Calibri" pitchFamily="34" charset="0"/>
                <a:ea typeface="Gulim" pitchFamily="34" charset="-127"/>
                <a:cs typeface="Arial" pitchFamily="34" charset="0"/>
              </a:rPr>
              <a:t>All 19A isolates were MDR</a:t>
            </a:r>
          </a:p>
          <a:p>
            <a:pPr marL="261938" indent="-261938" algn="l">
              <a:spcBef>
                <a:spcPct val="50000"/>
              </a:spcBef>
              <a:buClr>
                <a:srgbClr val="FF3300"/>
              </a:buClr>
              <a:buFontTx/>
              <a:buChar char="•"/>
            </a:pPr>
            <a:r>
              <a:rPr lang="en-US" altLang="ko-KR" sz="2400" b="0">
                <a:latin typeface="Calibri" pitchFamily="34" charset="0"/>
                <a:ea typeface="Gulim" pitchFamily="34" charset="-127"/>
                <a:cs typeface="Arial" pitchFamily="34" charset="0"/>
              </a:rPr>
              <a:t>All isolates from 2001 exhibited Sequence Type (ST) 320</a:t>
            </a:r>
          </a:p>
        </p:txBody>
      </p:sp>
      <p:sp>
        <p:nvSpPr>
          <p:cNvPr id="227336" name="AutoShape 8"/>
          <p:cNvSpPr>
            <a:spLocks noChangeArrowheads="1"/>
          </p:cNvSpPr>
          <p:nvPr/>
        </p:nvSpPr>
        <p:spPr bwMode="auto">
          <a:xfrm>
            <a:off x="4264025" y="4025900"/>
            <a:ext cx="4606925" cy="1571625"/>
          </a:xfrm>
          <a:prstGeom prst="flowChartAlternateProcess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ea typeface="Gulim" pitchFamily="34" charset="-127"/>
              </a:rPr>
              <a:t>A dramatic increase in rates of IPD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ea typeface="Gulim" pitchFamily="34" charset="-127"/>
              </a:rPr>
              <a:t>caused by antibiotic-resistant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ea typeface="Gulim" pitchFamily="34" charset="-127"/>
              </a:rPr>
              <a:t>serotype 19A after 1995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ea typeface="Gulim" pitchFamily="34" charset="-127"/>
              </a:rPr>
              <a:t>Before the launch of PCV7 in 2006</a:t>
            </a: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pt-BR" altLang="zh-TW" sz="1200" b="0" dirty="0">
                <a:latin typeface="+mn-lt"/>
                <a:ea typeface="+mn-ea"/>
                <a:cs typeface="Arial" pitchFamily="34" charset="0"/>
              </a:rPr>
              <a:t>Choi EH et al. EID 2008</a:t>
            </a:r>
            <a:r>
              <a:rPr lang="pt-BR" altLang="zh-TW" sz="1100" b="0" dirty="0">
                <a:latin typeface="+mn-lt"/>
                <a:ea typeface="+mn-ea"/>
                <a:cs typeface="Arial" pitchFamily="34" charset="0"/>
              </a:rPr>
              <a:t> </a:t>
            </a:r>
            <a:endParaRPr lang="en-US" altLang="ko-KR" sz="1100" b="0" dirty="0">
              <a:latin typeface="+mn-lt"/>
              <a:ea typeface="Gulim" pitchFamily="34" charset="-127"/>
              <a:cs typeface="Arial" pitchFamily="34" charset="0"/>
            </a:endParaRPr>
          </a:p>
        </p:txBody>
      </p:sp>
      <p:pic>
        <p:nvPicPr>
          <p:cNvPr id="7177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45</a:t>
            </a:fld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5" cstate="print"/>
          <a:srcRect l="2415" r="2568"/>
          <a:stretch>
            <a:fillRect/>
          </a:stretch>
        </p:blipFill>
        <p:spPr bwMode="auto">
          <a:xfrm>
            <a:off x="76200" y="2528888"/>
            <a:ext cx="8991600" cy="28463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200" b="0" dirty="0">
                <a:latin typeface="+mn-lt"/>
              </a:rPr>
              <a:t>JAMA 2010</a:t>
            </a:r>
            <a:r>
              <a:rPr lang="en-US" altLang="zh-TW" sz="1200" b="0" dirty="0" smtClean="0">
                <a:latin typeface="+mn-lt"/>
              </a:rPr>
              <a:t>; 304: 1099-106</a:t>
            </a:r>
            <a:endParaRPr lang="zh-TW" altLang="en-US" sz="1200" b="0" dirty="0">
              <a:latin typeface="+mn-lt"/>
            </a:endParaRPr>
          </a:p>
        </p:txBody>
      </p:sp>
      <p:pic>
        <p:nvPicPr>
          <p:cNvPr id="57348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536575" y="78263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Pneumococcal Conjugate Vaccination and Nasopharyngeal Acquisition of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Pneumococcal Serotype 19A Strains</a:t>
            </a:r>
            <a:endParaRPr lang="zh-TW" altLang="en-US" sz="2800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46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5" cstate="print"/>
          <a:srcRect b="3169"/>
          <a:stretch>
            <a:fillRect/>
          </a:stretch>
        </p:blipFill>
        <p:spPr bwMode="auto">
          <a:xfrm>
            <a:off x="1050925" y="914400"/>
            <a:ext cx="7178675" cy="5253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" name="右中括弧 1"/>
          <p:cNvSpPr/>
          <p:nvPr/>
        </p:nvSpPr>
        <p:spPr>
          <a:xfrm>
            <a:off x="6592888" y="4021138"/>
            <a:ext cx="153987" cy="749300"/>
          </a:xfrm>
          <a:prstGeom prst="rightBracket">
            <a:avLst/>
          </a:pr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57351" name="文字方塊 2"/>
          <p:cNvSpPr txBox="1">
            <a:spLocks noChangeArrowheads="1"/>
          </p:cNvSpPr>
          <p:nvPr/>
        </p:nvSpPr>
        <p:spPr bwMode="auto">
          <a:xfrm>
            <a:off x="6608763" y="4178300"/>
            <a:ext cx="6937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3600" b="0" dirty="0">
                <a:solidFill>
                  <a:srgbClr val="FF0000"/>
                </a:solidFill>
                <a:latin typeface="+mn-lt"/>
              </a:rPr>
              <a:t>*</a:t>
            </a:r>
            <a:endParaRPr lang="zh-TW" altLang="en-US" sz="3600" b="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200" b="0" dirty="0">
                <a:latin typeface="+mn-lt"/>
              </a:rPr>
              <a:t>JAMA 2010</a:t>
            </a:r>
            <a:r>
              <a:rPr lang="en-US" altLang="zh-TW" sz="1200" b="0" dirty="0" smtClean="0">
                <a:latin typeface="+mn-lt"/>
              </a:rPr>
              <a:t>; 304: 1099-106</a:t>
            </a:r>
            <a:r>
              <a:rPr lang="en-US" altLang="zh-TW" sz="1200" b="0" dirty="0">
                <a:latin typeface="+mn-lt"/>
              </a:rPr>
              <a:t>.</a:t>
            </a:r>
            <a:endParaRPr lang="zh-TW" altLang="en-US" sz="1200" b="0" dirty="0">
              <a:latin typeface="+mn-lt"/>
            </a:endParaRPr>
          </a:p>
        </p:txBody>
      </p:sp>
      <p:pic>
        <p:nvPicPr>
          <p:cNvPr id="58374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47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598488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ko-KR" dirty="0" smtClean="0"/>
              <a:t>Why Serotype 19A is so Important </a:t>
            </a:r>
            <a:r>
              <a:rPr lang="en-US" altLang="ko-KR" dirty="0" smtClean="0">
                <a:solidFill>
                  <a:srgbClr val="FF00FF"/>
                </a:solidFill>
              </a:rPr>
              <a:t/>
            </a:r>
            <a:br>
              <a:rPr lang="en-US" altLang="ko-KR" dirty="0" smtClean="0">
                <a:solidFill>
                  <a:srgbClr val="FF00FF"/>
                </a:solidFill>
              </a:rPr>
            </a:br>
            <a:r>
              <a:rPr lang="en-US" altLang="ko-KR" dirty="0" smtClean="0"/>
              <a:t>in the Post-PCV7 era? </a:t>
            </a:r>
            <a:endParaRPr lang="zh-TW" altLang="en-US" dirty="0"/>
          </a:p>
        </p:txBody>
      </p:sp>
      <p:sp>
        <p:nvSpPr>
          <p:cNvPr id="59395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mtClean="0"/>
              <a:t>Prevalent in nasopharyngeal carriage before the immunization, and even more common after the wide use of PCV7 </a:t>
            </a:r>
          </a:p>
          <a:p>
            <a:r>
              <a:rPr lang="en-US" altLang="ko-KR" smtClean="0"/>
              <a:t>Virulent - causing both IPD and mucosal infections</a:t>
            </a:r>
          </a:p>
          <a:p>
            <a:r>
              <a:rPr lang="en-US" altLang="ko-KR" smtClean="0"/>
              <a:t>Frequently antibiotic-resistant and multidrug-resistant (multitude of R and MDR clones – the serotype is well adapted to resistance)</a:t>
            </a:r>
          </a:p>
          <a:p>
            <a:r>
              <a:rPr lang="en-US" altLang="ko-KR" smtClean="0"/>
              <a:t>Not cross-affected by PCV7 (containing 19F)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48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圓角矩形 5"/>
          <p:cNvSpPr/>
          <p:nvPr/>
        </p:nvSpPr>
        <p:spPr>
          <a:xfrm>
            <a:off x="261938" y="1101725"/>
            <a:ext cx="2041525" cy="498475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</a:rPr>
              <a:t>Antibiotic use</a:t>
            </a:r>
            <a:endParaRPr lang="zh-TW" altLang="en-US" b="0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231775" y="1935163"/>
            <a:ext cx="2143125" cy="1254125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 Carriage of serotypes </a:t>
            </a:r>
          </a:p>
          <a:p>
            <a:pPr>
              <a:defRPr/>
            </a:pP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bearing Macro-R, Pen-R, MDR</a:t>
            </a:r>
            <a:endParaRPr lang="zh-TW" altLang="en-US" b="0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5589588" y="1935163"/>
            <a:ext cx="2143125" cy="1254125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 Disease by  serotypes </a:t>
            </a:r>
          </a:p>
          <a:p>
            <a:pPr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bearing Macro-R, Pen-R, MDR</a:t>
            </a:r>
            <a:endParaRPr lang="zh-TW" altLang="en-US" b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2946400" y="1935163"/>
            <a:ext cx="2143125" cy="1254125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 Transmission of serotypes  </a:t>
            </a:r>
          </a:p>
          <a:p>
            <a:pPr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bearing Macro-R, Pen-R, MDR</a:t>
            </a:r>
            <a:endParaRPr lang="zh-TW" altLang="en-US" b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509838" y="989013"/>
            <a:ext cx="3262312" cy="498475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sz="2400" b="0" dirty="0">
                <a:solidFill>
                  <a:srgbClr val="7030A0"/>
                </a:solidFill>
                <a:cs typeface="Times New Roman" pitchFamily="18" charset="0"/>
                <a:sym typeface="Wingdings" pitchFamily="2" charset="2"/>
              </a:rPr>
              <a:t> Incidence of </a:t>
            </a:r>
            <a:r>
              <a:rPr lang="en-US" altLang="zh-TW" sz="2400" b="0" dirty="0">
                <a:solidFill>
                  <a:srgbClr val="FF00FF"/>
                </a:solidFill>
                <a:cs typeface="Times New Roman" pitchFamily="18" charset="0"/>
                <a:sym typeface="Wingdings" pitchFamily="2" charset="2"/>
              </a:rPr>
              <a:t/>
            </a:r>
            <a:br>
              <a:rPr lang="en-US" altLang="zh-TW" sz="2400" b="0" dirty="0">
                <a:solidFill>
                  <a:srgbClr val="FF00FF"/>
                </a:solidFill>
                <a:cs typeface="Times New Roman" pitchFamily="18" charset="0"/>
                <a:sym typeface="Wingdings" pitchFamily="2" charset="2"/>
              </a:rPr>
            </a:br>
            <a:r>
              <a:rPr lang="en-US" altLang="zh-TW" sz="2400" b="0" dirty="0">
                <a:solidFill>
                  <a:srgbClr val="7030A0"/>
                </a:solidFill>
                <a:cs typeface="Times New Roman" pitchFamily="18" charset="0"/>
                <a:sym typeface="Wingdings" pitchFamily="2" charset="2"/>
              </a:rPr>
              <a:t>R-disease</a:t>
            </a:r>
            <a:endParaRPr lang="zh-TW" altLang="en-US" sz="2400" b="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11" name="右大括弧 10"/>
          <p:cNvSpPr/>
          <p:nvPr/>
        </p:nvSpPr>
        <p:spPr>
          <a:xfrm rot="16200000">
            <a:off x="3979863" y="-1190625"/>
            <a:ext cx="282575" cy="5857875"/>
          </a:xfrm>
          <a:prstGeom prst="rightBrace">
            <a:avLst>
              <a:gd name="adj1" fmla="val 78248"/>
              <a:gd name="adj2" fmla="val 50000"/>
            </a:avLst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>
              <a:defRPr/>
            </a:pPr>
            <a:endParaRPr lang="zh-TW" altLang="en-US" sz="1800" b="0"/>
          </a:p>
        </p:txBody>
      </p:sp>
      <p:cxnSp>
        <p:nvCxnSpPr>
          <p:cNvPr id="14" name="直線單箭頭接點 13"/>
          <p:cNvCxnSpPr/>
          <p:nvPr/>
        </p:nvCxnSpPr>
        <p:spPr>
          <a:xfrm>
            <a:off x="2374900" y="2405063"/>
            <a:ext cx="57626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/>
          <p:nvPr/>
        </p:nvCxnSpPr>
        <p:spPr>
          <a:xfrm>
            <a:off x="5089525" y="2405063"/>
            <a:ext cx="5032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圓角矩形 16"/>
          <p:cNvSpPr/>
          <p:nvPr/>
        </p:nvSpPr>
        <p:spPr>
          <a:xfrm>
            <a:off x="5732463" y="5416550"/>
            <a:ext cx="2143125" cy="685800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ñ"/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Cultures</a:t>
            </a:r>
          </a:p>
          <a:p>
            <a:pPr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positivity rate</a:t>
            </a:r>
            <a:endParaRPr lang="zh-TW" altLang="en-US" b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706938" y="3486150"/>
            <a:ext cx="3098800" cy="436563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frequent antibiotic use</a:t>
            </a:r>
            <a:endParaRPr lang="zh-TW" altLang="en-US" b="0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3803650" y="4422775"/>
            <a:ext cx="2000250" cy="623888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>
                <a:solidFill>
                  <a:schemeClr val="bg1"/>
                </a:solidFill>
                <a:cs typeface="Times New Roman" pitchFamily="18" charset="0"/>
              </a:rPr>
              <a:t>drug-S serotypes cure</a:t>
            </a:r>
            <a:endParaRPr lang="zh-TW" altLang="en-US" b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5889625" y="4422775"/>
            <a:ext cx="2254250" cy="623888"/>
          </a:xfrm>
          <a:prstGeom prst="roundRect">
            <a:avLst/>
          </a:prstGeom>
          <a:ln>
            <a:solidFill>
              <a:srgbClr val="FFFFFF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</a:rPr>
              <a:t>drug-R </a:t>
            </a:r>
            <a:r>
              <a:rPr lang="en-US" altLang="zh-TW" b="0" dirty="0">
                <a:solidFill>
                  <a:srgbClr val="FF00FF"/>
                </a:solidFill>
                <a:cs typeface="Times New Roman" pitchFamily="18" charset="0"/>
              </a:rPr>
              <a:t/>
            </a:r>
            <a:br>
              <a:rPr lang="en-US" altLang="zh-TW" b="0" dirty="0">
                <a:solidFill>
                  <a:srgbClr val="FF00FF"/>
                </a:solidFill>
                <a:cs typeface="Times New Roman" pitchFamily="18" charset="0"/>
              </a:rPr>
            </a:b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</a:rPr>
              <a:t>serotypes </a:t>
            </a: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  <a:sym typeface="Wingdings" pitchFamily="2" charset="2"/>
              </a:rPr>
              <a:t> </a:t>
            </a:r>
            <a:r>
              <a:rPr lang="en-US" altLang="zh-TW" b="0" dirty="0">
                <a:solidFill>
                  <a:schemeClr val="bg1"/>
                </a:solidFill>
                <a:cs typeface="Times New Roman" pitchFamily="18" charset="0"/>
              </a:rPr>
              <a:t>cure</a:t>
            </a:r>
            <a:endParaRPr lang="zh-TW" altLang="en-US" b="0" dirty="0">
              <a:solidFill>
                <a:schemeClr val="bg1"/>
              </a:solidFill>
              <a:cs typeface="Times New Roman" pitchFamily="18" charset="0"/>
            </a:endParaRPr>
          </a:p>
        </p:txBody>
      </p:sp>
      <p:cxnSp>
        <p:nvCxnSpPr>
          <p:cNvPr id="21" name="直線單箭頭接點 20"/>
          <p:cNvCxnSpPr>
            <a:endCxn id="17" idx="0"/>
          </p:cNvCxnSpPr>
          <p:nvPr/>
        </p:nvCxnSpPr>
        <p:spPr>
          <a:xfrm flipH="1">
            <a:off x="6804025" y="5046663"/>
            <a:ext cx="285750" cy="3698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/>
          <p:nvPr/>
        </p:nvCxnSpPr>
        <p:spPr>
          <a:xfrm>
            <a:off x="6408738" y="3151188"/>
            <a:ext cx="0" cy="3365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線單箭頭接點 24"/>
          <p:cNvCxnSpPr/>
          <p:nvPr/>
        </p:nvCxnSpPr>
        <p:spPr>
          <a:xfrm flipH="1">
            <a:off x="4979988" y="3954463"/>
            <a:ext cx="1430337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直線單箭頭接點 26"/>
          <p:cNvCxnSpPr/>
          <p:nvPr/>
        </p:nvCxnSpPr>
        <p:spPr>
          <a:xfrm>
            <a:off x="6408738" y="3954463"/>
            <a:ext cx="784225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410" name="標題 3"/>
          <p:cNvSpPr txBox="1">
            <a:spLocks/>
          </p:cNvSpPr>
          <p:nvPr/>
        </p:nvSpPr>
        <p:spPr bwMode="auto">
          <a:xfrm>
            <a:off x="160338" y="3321050"/>
            <a:ext cx="3530600" cy="27686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 dirty="0">
                <a:cs typeface="Times New Roman" pitchFamily="18" charset="0"/>
              </a:rPr>
              <a:t>Serotypes that will show the greatest effect are those bearing the unique combination of 3 important characteristics</a:t>
            </a:r>
            <a:endParaRPr lang="en-US" altLang="zh-TW" b="0" dirty="0">
              <a:solidFill>
                <a:srgbClr val="FF3300"/>
              </a:solidFill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altLang="zh-TW" b="0" dirty="0">
                <a:solidFill>
                  <a:srgbClr val="FF3300"/>
                </a:solidFill>
                <a:cs typeface="Times New Roman" pitchFamily="18" charset="0"/>
                <a:sym typeface="Wingdings" pitchFamily="2" charset="2"/>
              </a:rPr>
              <a:t>Pre-existing high prevalence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altLang="zh-TW" b="0" dirty="0">
                <a:solidFill>
                  <a:srgbClr val="FF3300"/>
                </a:solidFill>
                <a:cs typeface="Times New Roman" pitchFamily="18" charset="0"/>
                <a:sym typeface="Wingdings" pitchFamily="2" charset="2"/>
              </a:rPr>
              <a:t>High disease potential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altLang="zh-TW" b="0" dirty="0">
                <a:solidFill>
                  <a:srgbClr val="FF3300"/>
                </a:solidFill>
                <a:cs typeface="Times New Roman" pitchFamily="18" charset="0"/>
                <a:sym typeface="Wingdings" pitchFamily="2" charset="2"/>
              </a:rPr>
              <a:t>Frequently antibiotic-R and MDR</a:t>
            </a:r>
            <a:endParaRPr lang="zh-TW" altLang="en-US" b="0" dirty="0">
              <a:solidFill>
                <a:srgbClr val="FF3300"/>
              </a:solidFill>
              <a:cs typeface="Times New Roman" pitchFamily="18" charset="0"/>
            </a:endParaRPr>
          </a:p>
        </p:txBody>
      </p:sp>
      <p:cxnSp>
        <p:nvCxnSpPr>
          <p:cNvPr id="31" name="直線單箭頭接點 30"/>
          <p:cNvCxnSpPr/>
          <p:nvPr/>
        </p:nvCxnSpPr>
        <p:spPr>
          <a:xfrm flipH="1">
            <a:off x="954088" y="1584325"/>
            <a:ext cx="214312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圓角矩形 33"/>
          <p:cNvSpPr/>
          <p:nvPr/>
        </p:nvSpPr>
        <p:spPr>
          <a:xfrm rot="5400000">
            <a:off x="7423150" y="3522663"/>
            <a:ext cx="2619375" cy="57150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altLang="zh-TW" b="0" dirty="0">
                <a:solidFill>
                  <a:srgbClr val="7030A0"/>
                </a:solidFill>
                <a:cs typeface="Times New Roman" pitchFamily="18" charset="0"/>
                <a:sym typeface="Wingdings" pitchFamily="2" charset="2"/>
              </a:rPr>
              <a:t> detection of R-disease</a:t>
            </a:r>
            <a:endParaRPr lang="zh-TW" altLang="en-US" b="0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10" name="右大括弧 9"/>
          <p:cNvSpPr/>
          <p:nvPr/>
        </p:nvSpPr>
        <p:spPr>
          <a:xfrm>
            <a:off x="8064500" y="2422525"/>
            <a:ext cx="319088" cy="3335338"/>
          </a:xfrm>
          <a:prstGeom prst="rightBrace">
            <a:avLst>
              <a:gd name="adj1" fmla="val 78248"/>
              <a:gd name="adj2" fmla="val 50000"/>
            </a:avLst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>
              <a:defRPr/>
            </a:pPr>
            <a:endParaRPr lang="zh-TW" altLang="en-US" sz="1800" b="0"/>
          </a:p>
        </p:txBody>
      </p:sp>
      <p:sp>
        <p:nvSpPr>
          <p:cNvPr id="24" name="投影片編號版面配置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342D-ACB1-41D0-AC25-9757FA61A6A9}" type="slidenum">
              <a:rPr lang="zh-TW" altLang="en-US" smtClean="0"/>
              <a:pPr>
                <a:defRPr/>
              </a:pPr>
              <a:t>49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5. 2</a:t>
            </a:r>
            <a:r>
              <a:rPr lang="en-US" altLang="zh-TW" baseline="30000" dirty="0" smtClean="0"/>
              <a:t>nd</a:t>
            </a:r>
            <a:r>
              <a:rPr lang="en-US" altLang="zh-TW" dirty="0" smtClean="0"/>
              <a:t> Generation PCV for 19A</a:t>
            </a:r>
            <a:endParaRPr lang="zh-TW" altLang="en-US" dirty="0"/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50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標題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Next Generation PCV</a:t>
            </a:r>
            <a:endParaRPr lang="zh-TW" altLang="en-US" dirty="0" smtClean="0"/>
          </a:p>
        </p:txBody>
      </p:sp>
      <p:graphicFrame>
        <p:nvGraphicFramePr>
          <p:cNvPr id="10" name="資料庫圖表 9"/>
          <p:cNvGraphicFramePr/>
          <p:nvPr>
            <p:custDataLst>
              <p:tags r:id="rId2"/>
            </p:custDataLst>
          </p:nvPr>
        </p:nvGraphicFramePr>
        <p:xfrm>
          <a:off x="2046890" y="1917272"/>
          <a:ext cx="505022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51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8" name="圖片 29" descr="圖片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9813" y="788988"/>
            <a:ext cx="7064375" cy="540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52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 cstate="print"/>
          <a:srcRect l="1855"/>
          <a:stretch>
            <a:fillRect/>
          </a:stretch>
        </p:blipFill>
        <p:spPr bwMode="auto">
          <a:xfrm>
            <a:off x="955675" y="846138"/>
            <a:ext cx="7372350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53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1225" y="860425"/>
            <a:ext cx="7321550" cy="544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54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3588" y="941388"/>
            <a:ext cx="7654925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55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 cstate="print"/>
          <a:srcRect l="1277"/>
          <a:stretch>
            <a:fillRect/>
          </a:stretch>
        </p:blipFill>
        <p:spPr bwMode="auto">
          <a:xfrm>
            <a:off x="1023938" y="792163"/>
            <a:ext cx="7189787" cy="546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56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Summary of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Transition to PCV13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Transition from PCV7 to PCV13 can occur at any point in the vaccination schedule. </a:t>
            </a:r>
          </a:p>
          <a:p>
            <a:pPr lvl="1">
              <a:defRPr/>
            </a:pPr>
            <a:r>
              <a:rPr lang="en-US" altLang="zh-TW" dirty="0" smtClean="0"/>
              <a:t>For children aged 7 months to 5 years of age, age appropriate catch-up immunization schedules result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in antibody levels comparable to those of a 3-dose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primary series.</a:t>
            </a:r>
          </a:p>
          <a:p>
            <a:pPr>
              <a:defRPr/>
            </a:pPr>
            <a:r>
              <a:rPr lang="en-US" altLang="zh-TW" dirty="0" smtClean="0"/>
              <a:t>PCV13 provides coverage of 6 additional serotypes in children previously vaccinated with PCV7.</a:t>
            </a:r>
          </a:p>
        </p:txBody>
      </p:sp>
      <p:pic>
        <p:nvPicPr>
          <p:cNvPr id="68612" name="圖片 6" descr="US fla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46963" y="706438"/>
            <a:ext cx="1585912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57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Title 1"/>
          <p:cNvSpPr>
            <a:spLocks noGrp="1"/>
          </p:cNvSpPr>
          <p:nvPr>
            <p:ph type="title"/>
          </p:nvPr>
        </p:nvSpPr>
        <p:spPr>
          <a:xfrm>
            <a:off x="457200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Transition from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PCV7 to PCV13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304800" y="2033588"/>
            <a:ext cx="8534400" cy="32623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defRPr/>
            </a:pPr>
            <a:r>
              <a:rPr lang="en-US" altLang="zh-TW" b="0" dirty="0">
                <a:cs typeface="Times New Roman" pitchFamily="18" charset="0"/>
              </a:rPr>
              <a:t>Recommended transition schedule from 7-valent pneumococcal conjugate vaccine (PCV7) to 13-valent vaccine (PCV13) vaccination among infants and children, according to number of previous PCV7 doses received —</a:t>
            </a:r>
          </a:p>
          <a:p>
            <a:pPr algn="l">
              <a:defRPr/>
            </a:pPr>
            <a:r>
              <a:rPr lang="en-US" altLang="zh-TW" b="0" dirty="0">
                <a:cs typeface="Times New Roman" pitchFamily="18" charset="0"/>
              </a:rPr>
              <a:t>          Advisory Committee on Immunization Practices (ACIP), US, 2010  </a:t>
            </a:r>
          </a:p>
          <a:p>
            <a:pPr algn="l">
              <a:defRPr/>
            </a:pPr>
            <a:endParaRPr lang="en-US" altLang="zh-TW" sz="1800" b="0" dirty="0">
              <a:cs typeface="Times New Roman" pitchFamily="18" charset="0"/>
            </a:endParaRPr>
          </a:p>
          <a:p>
            <a:pPr algn="l">
              <a:defRPr/>
            </a:pPr>
            <a:r>
              <a:rPr lang="en-US" altLang="zh-TW" sz="1800" b="0" dirty="0">
                <a:cs typeface="Times New Roman" pitchFamily="18" charset="0"/>
              </a:rPr>
              <a:t>Infant series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cs typeface="Times New Roman" pitchFamily="18" charset="0"/>
              </a:rPr>
              <a:t>Booster dose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cs typeface="Times New Roman" pitchFamily="18" charset="0"/>
              </a:rPr>
              <a:t>Supplemental  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cs typeface="Times New Roman" pitchFamily="18" charset="0"/>
              </a:rPr>
              <a:t>PCV13 dose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</a:p>
          <a:p>
            <a:pPr algn="l">
              <a:defRPr/>
            </a:pPr>
            <a:r>
              <a:rPr lang="en-US" altLang="zh-TW" sz="1800" b="0" dirty="0">
                <a:cs typeface="Times New Roman" pitchFamily="18" charset="0"/>
              </a:rPr>
              <a:t>   </a:t>
            </a:r>
            <a:r>
              <a:rPr lang="en-US" altLang="zh-TW" sz="1800" b="0" i="1" dirty="0">
                <a:cs typeface="Times New Roman" pitchFamily="18" charset="0"/>
              </a:rPr>
              <a:t>2 </a:t>
            </a:r>
            <a:r>
              <a:rPr lang="en-US" altLang="zh-TW" sz="1800" b="0" i="1" dirty="0" err="1">
                <a:cs typeface="Times New Roman" pitchFamily="18" charset="0"/>
              </a:rPr>
              <a:t>mos</a:t>
            </a:r>
            <a:r>
              <a:rPr lang="en-US" altLang="zh-TW" sz="1800" b="0" i="1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i="1" dirty="0">
                <a:cs typeface="Times New Roman" pitchFamily="18" charset="0"/>
              </a:rPr>
              <a:t>                4 </a:t>
            </a:r>
            <a:r>
              <a:rPr lang="en-US" altLang="zh-TW" sz="1800" b="0" i="1" dirty="0" err="1">
                <a:cs typeface="Times New Roman" pitchFamily="18" charset="0"/>
              </a:rPr>
              <a:t>mos</a:t>
            </a:r>
            <a:r>
              <a:rPr lang="en-US" altLang="zh-TW" sz="1800" b="0" i="1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i="1" dirty="0">
                <a:cs typeface="Times New Roman" pitchFamily="18" charset="0"/>
              </a:rPr>
              <a:t>   6 </a:t>
            </a:r>
            <a:r>
              <a:rPr lang="en-US" altLang="zh-TW" sz="1800" b="0" i="1" dirty="0" err="1">
                <a:cs typeface="Times New Roman" pitchFamily="18" charset="0"/>
              </a:rPr>
              <a:t>mos</a:t>
            </a:r>
            <a:r>
              <a:rPr lang="en-US" altLang="zh-TW" sz="1800" b="0" i="1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i="1" dirty="0">
                <a:cs typeface="Times New Roman" pitchFamily="18" charset="0"/>
              </a:rPr>
              <a:t>  ≥12 </a:t>
            </a:r>
            <a:r>
              <a:rPr lang="en-US" altLang="zh-TW" sz="1800" b="0" i="1" dirty="0" err="1">
                <a:cs typeface="Times New Roman" pitchFamily="18" charset="0"/>
              </a:rPr>
              <a:t>mos</a:t>
            </a:r>
            <a:r>
              <a:rPr lang="en-US" altLang="zh-TW" sz="1800" b="0" i="1" dirty="0">
                <a:cs typeface="Times New Roman" pitchFamily="18" charset="0"/>
              </a:rPr>
              <a:t>*       14–59 </a:t>
            </a:r>
            <a:r>
              <a:rPr lang="en-US" altLang="zh-TW" sz="1800" b="0" i="1" dirty="0" err="1">
                <a:cs typeface="Times New Roman" pitchFamily="18" charset="0"/>
              </a:rPr>
              <a:t>mos</a:t>
            </a:r>
            <a:r>
              <a:rPr lang="en-US" altLang="zh-TW" sz="1800" b="0" i="1" dirty="0">
                <a:cs typeface="Times New Roman" pitchFamily="18" charset="0"/>
              </a:rPr>
              <a:t>**   </a:t>
            </a:r>
          </a:p>
          <a:p>
            <a:pPr algn="l">
              <a:defRPr/>
            </a:pPr>
            <a:r>
              <a:rPr lang="en-US" altLang="zh-TW" sz="1800" b="0" dirty="0">
                <a:cs typeface="Times New Roman" pitchFamily="18" charset="0"/>
              </a:rPr>
              <a:t>   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cs typeface="Times New Roman" pitchFamily="18" charset="0"/>
              </a:rPr>
              <a:t>                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PCV13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                 </a:t>
            </a:r>
            <a:r>
              <a:rPr lang="en-US" altLang="zh-TW" sz="1800" b="0" dirty="0" err="1">
                <a:solidFill>
                  <a:srgbClr val="C00000"/>
                </a:solidFill>
                <a:cs typeface="Times New Roman" pitchFamily="18" charset="0"/>
              </a:rPr>
              <a:t>PCV13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   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 err="1">
                <a:solidFill>
                  <a:srgbClr val="C00000"/>
                </a:solidFill>
                <a:cs typeface="Times New Roman" pitchFamily="18" charset="0"/>
              </a:rPr>
              <a:t>PCV13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  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—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</a:p>
          <a:p>
            <a:pPr algn="l">
              <a:defRPr/>
            </a:pPr>
            <a:r>
              <a:rPr lang="en-US" altLang="zh-TW" sz="1800" b="0" dirty="0">
                <a:cs typeface="Times New Roman" pitchFamily="18" charset="0"/>
              </a:rPr>
              <a:t>   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cs typeface="Times New Roman" pitchFamily="18" charset="0"/>
              </a:rPr>
              <a:t> </a:t>
            </a:r>
            <a:r>
              <a:rPr lang="en-US" altLang="zh-TW" sz="1800" b="0" dirty="0" smtClean="0">
                <a:cs typeface="Times New Roman" pitchFamily="18" charset="0"/>
              </a:rPr>
              <a:t>                </a:t>
            </a:r>
            <a:r>
              <a:rPr lang="en-US" altLang="zh-TW" sz="1800" b="0" dirty="0" err="1" smtClean="0">
                <a:cs typeface="Times New Roman" pitchFamily="18" charset="0"/>
              </a:rPr>
              <a:t>PCV7</a:t>
            </a:r>
            <a:r>
              <a:rPr lang="en-US" altLang="zh-TW" sz="1800" b="0" dirty="0" smtClean="0">
                <a:cs typeface="Times New Roman" pitchFamily="18" charset="0"/>
              </a:rPr>
              <a:t> 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                 PCV13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   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 err="1">
                <a:solidFill>
                  <a:srgbClr val="C00000"/>
                </a:solidFill>
                <a:cs typeface="Times New Roman" pitchFamily="18" charset="0"/>
              </a:rPr>
              <a:t>PCV13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—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</a:p>
          <a:p>
            <a:pPr algn="l">
              <a:defRPr/>
            </a:pPr>
            <a:r>
              <a:rPr lang="en-US" altLang="zh-TW" sz="1800" b="0" dirty="0">
                <a:cs typeface="Times New Roman" pitchFamily="18" charset="0"/>
              </a:rPr>
              <a:t>   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 smtClean="0">
                <a:solidFill>
                  <a:srgbClr val="FF00FF"/>
                </a:solidFill>
                <a:cs typeface="Times New Roman" pitchFamily="18" charset="0"/>
              </a:rPr>
              <a:t>  </a:t>
            </a:r>
            <a:r>
              <a:rPr lang="en-US" altLang="zh-TW" sz="1800" b="0" dirty="0" err="1" smtClean="0">
                <a:cs typeface="Times New Roman" pitchFamily="18" charset="0"/>
              </a:rPr>
              <a:t>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 </a:t>
            </a:r>
            <a:r>
              <a:rPr lang="en-US" altLang="zh-TW" sz="1800" b="0" dirty="0" smtClean="0">
                <a:cs typeface="Times New Roman" pitchFamily="18" charset="0"/>
              </a:rPr>
              <a:t>  </a:t>
            </a:r>
            <a:r>
              <a:rPr lang="en-US" altLang="zh-TW" sz="1800" b="0" dirty="0" err="1" smtClean="0">
                <a:cs typeface="Times New Roman" pitchFamily="18" charset="0"/>
              </a:rPr>
              <a:t>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PCV13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—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</a:p>
          <a:p>
            <a:pPr algn="l">
              <a:defRPr/>
            </a:pPr>
            <a:r>
              <a:rPr lang="en-US" altLang="zh-TW" sz="1800" b="0" dirty="0">
                <a:cs typeface="Times New Roman" pitchFamily="18" charset="0"/>
              </a:rPr>
              <a:t>   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 </a:t>
            </a:r>
            <a:r>
              <a:rPr lang="en-US" altLang="zh-TW" sz="1800" b="0" dirty="0" smtClean="0">
                <a:cs typeface="Times New Roman" pitchFamily="18" charset="0"/>
              </a:rPr>
              <a:t> </a:t>
            </a:r>
            <a:r>
              <a:rPr lang="en-US" altLang="zh-TW" sz="1800" b="0" dirty="0" err="1" smtClean="0">
                <a:cs typeface="Times New Roman" pitchFamily="18" charset="0"/>
              </a:rPr>
              <a:t>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  </a:t>
            </a:r>
            <a:r>
              <a:rPr lang="en-US" altLang="zh-TW" sz="1800" b="0" dirty="0" smtClean="0">
                <a:cs typeface="Times New Roman" pitchFamily="18" charset="0"/>
              </a:rPr>
              <a:t> </a:t>
            </a:r>
            <a:r>
              <a:rPr lang="en-US" altLang="zh-TW" sz="1800" b="0" dirty="0" err="1" smtClean="0">
                <a:cs typeface="Times New Roman" pitchFamily="18" charset="0"/>
              </a:rPr>
              <a:t>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	</a:t>
            </a:r>
            <a:r>
              <a:rPr lang="en-US" altLang="zh-TW" sz="1800" b="0" dirty="0">
                <a:cs typeface="Times New Roman" pitchFamily="18" charset="0"/>
              </a:rPr>
              <a:t> </a:t>
            </a:r>
            <a:r>
              <a:rPr lang="en-US" altLang="zh-TW" sz="1800" b="0" dirty="0" err="1">
                <a:cs typeface="Times New Roman" pitchFamily="18" charset="0"/>
              </a:rPr>
              <a:t>PCV7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  <a:r>
              <a:rPr lang="en-US" altLang="zh-TW" sz="1800" b="0" dirty="0">
                <a:cs typeface="Times New Roman" pitchFamily="18" charset="0"/>
              </a:rPr>
              <a:t>             </a:t>
            </a:r>
            <a:r>
              <a:rPr lang="en-US" altLang="zh-TW" sz="1800" b="0" dirty="0">
                <a:solidFill>
                  <a:srgbClr val="C00000"/>
                </a:solidFill>
                <a:cs typeface="Times New Roman" pitchFamily="18" charset="0"/>
              </a:rPr>
              <a:t>PCV13</a:t>
            </a:r>
            <a:r>
              <a:rPr lang="en-US" altLang="zh-TW" sz="1800" b="0" dirty="0">
                <a:solidFill>
                  <a:srgbClr val="FF00FF"/>
                </a:solidFill>
                <a:cs typeface="Times New Roman" pitchFamily="18" charset="0"/>
              </a:rPr>
              <a:t>	</a:t>
            </a: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s-PE" altLang="zh-TW" sz="1400" b="0" dirty="0">
                <a:latin typeface="+mn-lt"/>
              </a:rPr>
              <a:t>US ACIP Recommendations </a:t>
            </a:r>
          </a:p>
        </p:txBody>
      </p:sp>
      <p:pic>
        <p:nvPicPr>
          <p:cNvPr id="69637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圖片 6" descr="US flag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46963" y="706438"/>
            <a:ext cx="1585912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58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5" cstate="print"/>
          <a:srcRect b="2251"/>
          <a:stretch>
            <a:fillRect/>
          </a:stretch>
        </p:blipFill>
        <p:spPr bwMode="auto">
          <a:xfrm>
            <a:off x="833438" y="1528763"/>
            <a:ext cx="7477125" cy="47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</a:rPr>
              <a:t>US CDC</a:t>
            </a:r>
            <a:endParaRPr lang="zh-TW" altLang="en-US" sz="1400" b="0" dirty="0">
              <a:latin typeface="+mn-lt"/>
            </a:endParaRPr>
          </a:p>
        </p:txBody>
      </p:sp>
      <p:pic>
        <p:nvPicPr>
          <p:cNvPr id="70660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圖片 6" descr="US flag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46963" y="706438"/>
            <a:ext cx="1585912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6D342D-ACB1-41D0-AC25-9757FA61A6A9}" type="slidenum">
              <a:rPr lang="zh-TW" altLang="en-US" smtClean="0"/>
              <a:pPr>
                <a:defRPr/>
              </a:pPr>
              <a:t>59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5" cstate="print"/>
          <a:srcRect t="17665" b="2019"/>
          <a:stretch>
            <a:fillRect/>
          </a:stretch>
        </p:blipFill>
        <p:spPr bwMode="auto">
          <a:xfrm>
            <a:off x="938213" y="1860550"/>
            <a:ext cx="7267575" cy="438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圖片 3" descr="US flag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46963" y="706438"/>
            <a:ext cx="1585912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315913" y="798513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Observed vs. Expected Cases of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PCV5-type IPD among Children&lt;5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Years old, July 2004-June 2012</a:t>
            </a:r>
            <a:endParaRPr lang="zh-TW" altLang="en-US" sz="28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60</a:t>
            </a:fld>
            <a:endParaRPr lang="zh-TW" altLang="en-US" dirty="0"/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</a:rPr>
              <a:t>US CDC</a:t>
            </a:r>
            <a:endParaRPr lang="zh-TW" altLang="en-US" sz="1400" b="0" dirty="0">
              <a:latin typeface="+mn-lt"/>
            </a:endParaRPr>
          </a:p>
        </p:txBody>
      </p:sp>
      <p:pic>
        <p:nvPicPr>
          <p:cNvPr id="12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5" cstate="print"/>
          <a:srcRect t="13203"/>
          <a:stretch>
            <a:fillRect/>
          </a:stretch>
        </p:blipFill>
        <p:spPr bwMode="auto">
          <a:xfrm>
            <a:off x="1154113" y="1690688"/>
            <a:ext cx="683577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圖片 4" descr="US flag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46963" y="706438"/>
            <a:ext cx="1585912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173038" y="687388"/>
            <a:ext cx="8229600" cy="796925"/>
          </a:xfrm>
        </p:spPr>
        <p:txBody>
          <a:bodyPr/>
          <a:lstStyle/>
          <a:p>
            <a:pPr>
              <a:defRPr/>
            </a:pPr>
            <a:r>
              <a:rPr lang="en-US" altLang="zh-TW" sz="2800" dirty="0" smtClean="0"/>
              <a:t>Case-Control Study of PCV13 </a:t>
            </a:r>
            <a:r>
              <a:rPr lang="en-US" altLang="zh-TW" sz="2800" dirty="0" smtClean="0">
                <a:solidFill>
                  <a:srgbClr val="FF00FF"/>
                </a:solidFill>
              </a:rPr>
              <a:t/>
            </a:r>
            <a:br>
              <a:rPr lang="en-US" altLang="zh-TW" sz="2800" dirty="0" smtClean="0">
                <a:solidFill>
                  <a:srgbClr val="FF00FF"/>
                </a:solidFill>
              </a:rPr>
            </a:br>
            <a:r>
              <a:rPr lang="en-US" altLang="zh-TW" sz="2800" dirty="0" smtClean="0"/>
              <a:t>Effectiveness: Preliminary Estimates</a:t>
            </a:r>
            <a:endParaRPr lang="zh-TW" altLang="en-US" sz="2800" dirty="0"/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727075" y="6397625"/>
            <a:ext cx="6130925" cy="341313"/>
          </a:xfrm>
          <a:prstGeom prst="flowChartAlternateProcess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12700" dir="5400000" rotWithShape="0">
              <a:srgbClr val="0000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zh-TW" altLang="en-US" sz="1400" b="0" dirty="0">
                <a:latin typeface="華康中圓體" pitchFamily="49" charset="-120"/>
                <a:ea typeface="華康中圓體" pitchFamily="49" charset="-120"/>
                <a:cs typeface="Arial" pitchFamily="34" charset="0"/>
              </a:rPr>
              <a:t>資料來源：</a:t>
            </a:r>
            <a:r>
              <a:rPr lang="en-US" altLang="zh-TW" sz="1400" b="0" dirty="0">
                <a:latin typeface="+mn-lt"/>
              </a:rPr>
              <a:t>US CDC</a:t>
            </a:r>
            <a:endParaRPr lang="zh-TW" altLang="en-US" sz="1400" b="0" dirty="0">
              <a:latin typeface="+mn-lt"/>
            </a:endParaRPr>
          </a:p>
        </p:txBody>
      </p:sp>
      <p:pic>
        <p:nvPicPr>
          <p:cNvPr id="72710" name="Picture 5" descr="E:\po2013010\3工程執行\06守住血汗錢，金融消費者必備護身符\02課程版型\書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313" y="6340475"/>
            <a:ext cx="48736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325D9F-C0F3-41EC-A159-B6811D8CF52A}" type="slidenum">
              <a:rPr lang="zh-TW" altLang="en-US" smtClean="0"/>
              <a:pPr>
                <a:defRPr/>
              </a:pPr>
              <a:t>61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4213" y="206057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課程結束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8F24C-C326-44AC-ABD2-4295C5BE215F}" type="slidenum">
              <a:rPr lang="zh-TW" altLang="en-US" smtClean="0"/>
              <a:pPr>
                <a:defRPr/>
              </a:pPr>
              <a:t>62</a:t>
            </a:fld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2"/>
  <p:tag name="ARTICULATE_REFERENCE_ID" val="4676da21-1e8b-49a4-89e3-98ffa1783c8d"/>
  <p:tag name="ARTICULATE_PROJECT_CHECK" val="0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TAG_BACKING_FORM_KEY" val="9504628-c:\users\tkb-user\desktop\02邱政洵_侵襲性肺炎鏈球菌感染症\06專案檔\po2014047_邱政洵_侵襲性肺炎鏈球菌感染症_專案_v0-2-0\02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7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8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1. Worldwide epidemiology of 19A"/>
  <p:tag name="CHILD_ITEM_TEXT2" val="2. Current epidemiology in Taiwan"/>
  <p:tag name="CHILD_ITEM_TEXT3" val="3. AOM"/>
  <p:tag name="CHILD_ITEM_TEXT4" val="4. Why 19A has been emerging?"/>
  <p:tag name="CHILD_ITEM_TEXT5" val="5. 2nd Generation PCV for 19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0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753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0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0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a22f8737e20f4e61be23becbe115acd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c0834981f864cb6b03316cab693b01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7e50e73f235462a94a70a2ac237d1d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08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China"/>
  <p:tag name="CHILD_ITEM_TEXT2" val="Clin Infect Dis 2010;50:741-4"/>
  <p:tag name="CHILD_ITEM_TEXT3" val="Taiwan"/>
  <p:tag name="CHILD_ITEM_TEXT4" val="Vaccine 2009;27:5513-8."/>
  <p:tag name="CHILD_ITEM_TEXT5" val="Korea"/>
  <p:tag name="CHILD_ITEM_TEXT6" val="Emerg Infect Dis 2008;14:275-8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Canada"/>
  <p:tag name="CHILD_ITEM_TEXT2" val="BMC genomics 2009;10:642"/>
  <p:tag name="CHILD_ITEM_TEXT3" val="USA "/>
  <p:tag name="CHILD_ITEM_TEXT4" val="J Infect Dis 2008;197:101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Spain, Belgium,England and Wales, France  "/>
  <p:tag name="CHILD_ITEM_TEXT2" val="Emerg Infect Dis 2010;16:1428-3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1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597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718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17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29aae35a3a84d13b4ce98fff24df85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2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9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0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7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2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3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4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79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2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793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794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796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4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6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3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46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1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16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10c520cd7624d6a839bd4031983473a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adcedb21ffe24fdea82747d1b955d0b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36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28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29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22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3"/>
  <p:tag name="ARTICULATE_SLIDE_THUMBNAIL_REFRESH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d6d6f17bf71f40c99bc178444ab5413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48fecaae4c01457e8e06c95587476ddc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7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4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4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42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2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24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23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3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6"/>
  <p:tag name="ARTICULATE_NAV_LEVEL" val="1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3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PCV10 (Synflorix)"/>
  <p:tag name="CHILD_ITEM_TEXT2" val="plus 1, 5, 7F"/>
  <p:tag name="CHILD_ITEM_TEXT3" val="PCV13 (Prevenar13)"/>
  <p:tag name="CHILD_ITEM_TEXT4" val="plus 1, 3, 5, 6A, 7F, 19A 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58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6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7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8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9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4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5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0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1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62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mzAiYQrw.files\slide0001_image001.png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1887"/>
  <p:tag name="ARTICULATE_NAV_LEVEL" val="2"/>
  <p:tag name="ARTICULATE_SLIDE_PRESENTER_GUID" val="d21402b5-20b2-4cea-a272-71b42255bc7f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heme/theme1.xml><?xml version="1.0" encoding="utf-8"?>
<a:theme xmlns:a="http://schemas.openxmlformats.org/drawingml/2006/main" name="7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13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25452</TotalTime>
  <Words>3512</Words>
  <Application>Microsoft Office PowerPoint</Application>
  <PresentationFormat>如螢幕大小 (4:3)</PresentationFormat>
  <Paragraphs>636</Paragraphs>
  <Slides>62</Slides>
  <Notes>62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62</vt:i4>
      </vt:variant>
    </vt:vector>
  </HeadingPairs>
  <TitlesOfParts>
    <vt:vector size="65" baseType="lpstr">
      <vt:lpstr>7_Office 佈景主題</vt:lpstr>
      <vt:lpstr>Chart</vt:lpstr>
      <vt:lpstr>תרשים</vt:lpstr>
      <vt:lpstr>侵襲性肺炎鏈球菌感染症(IPD) 鑑別診斷、治療與感染管制</vt:lpstr>
      <vt:lpstr>課程大綱</vt:lpstr>
      <vt:lpstr>1. Worldwide Epidemiology of 19A</vt:lpstr>
      <vt:lpstr>Rates of Invasive Pneumococcal Disease among Children &lt;5 Years, 1998-2008</vt:lpstr>
      <vt:lpstr>Age-Specific Incidence of 19A IPD,  1998-2005</vt:lpstr>
      <vt:lpstr>Incidence of Pediatric IPD among Children &lt;5 Years by Serotype 19A</vt:lpstr>
      <vt:lpstr>Incidence of Serotype 19A IPD in  Children &lt;5 Years by Breakdown of  ERY-R Versus ERY-S Infections</vt:lpstr>
      <vt:lpstr>Global 19A Pandemic </vt:lpstr>
      <vt:lpstr>Site of Infection Related to Serotype of IPD PCV7 and PCV13 Serotypes 2001-2008</vt:lpstr>
      <vt:lpstr>Nasopharyngeal Carriage of S. pneumoniae  Serotypes in Children &lt;5 Years old, Community Acquired Alveolar Pneumonia vs. Healthy Controls* (Figures in Parenthesis-ORs)</vt:lpstr>
      <vt:lpstr>Nasopharyngeal Carriage of S. pneumoniae  Serotypes Included in the Various Conjugated  Vaccines in Children &lt;5 Yeas old, Community  Acquired Alveolar Pneumonia vs. Healthy Controls* </vt:lpstr>
      <vt:lpstr>Invasive Pneumococcal Disease (IPD)-Associated Hemolytic-Uremic Syndrome (HUS) </vt:lpstr>
      <vt:lpstr>Disease Potential of the  Serotypes for IPD </vt:lpstr>
      <vt:lpstr>2. Current Epidemiology in Taiwan</vt:lpstr>
      <vt:lpstr>IPD Epidemiology in Taiwan under Partial PCV7 Vaccination in 2007</vt:lpstr>
      <vt:lpstr>歷年侵襲性肺炎鏈球菌感染症 確定個案數</vt:lpstr>
      <vt:lpstr>全國侵襲性肺炎鏈球菌感染症 含本土及境外移入病例趨勢圖</vt:lpstr>
      <vt:lpstr>投影片 18</vt:lpstr>
      <vt:lpstr>投影片 19</vt:lpstr>
      <vt:lpstr>歷年IPD個案分齡發生率 （以流感年度劃分）</vt:lpstr>
      <vt:lpstr>歷年IPD分齡病例數及致死率統計表 （以流感年度劃分）</vt:lpstr>
      <vt:lpstr>2008~2013年IPD個案 PCV及PPV涵蓋率分析</vt:lpstr>
      <vt:lpstr>投影片 23</vt:lpstr>
      <vt:lpstr>投影片 24</vt:lpstr>
      <vt:lpstr>投影片 25</vt:lpstr>
      <vt:lpstr>Culture-Proven Pneumococcal Pneumonia  at CGCH Between 2001 to 2009</vt:lpstr>
      <vt:lpstr>Serotype and Major MLST  Distributions of 112 Isolates  Causing Pneumococcal Pneumonia</vt:lpstr>
      <vt:lpstr>Multivariate Analysis of Risk Factors  for the Development of Bronchopleural Fistula (BPF) </vt:lpstr>
      <vt:lpstr>Pulmonary Infarction</vt:lpstr>
      <vt:lpstr>Pleuropneumonia </vt:lpstr>
      <vt:lpstr>3. AOM</vt:lpstr>
      <vt:lpstr>Odds Ratios for Specific  S. pneumoniae Serotypes for Developing AOM if Carried in Nasopharynx</vt:lpstr>
      <vt:lpstr>Emergence of a Multiresistant Serotype  19A Pneumococcal Strain Not Included in  the 7-Valent Conjugate Vaccine as an Otopathogen in Children</vt:lpstr>
      <vt:lpstr>Pneumococcal Mastoiditis in Children and the Emergence of Multidrug-Resistant Serotype 19A Isolates</vt:lpstr>
      <vt:lpstr>Serotype Distribution among  AOM Isolates</vt:lpstr>
      <vt:lpstr>投影片 36</vt:lpstr>
      <vt:lpstr>Pathogens Implicated in Acute Otitis Media Tx Failure or Recurrence  After PCV&amp; Implementation in France</vt:lpstr>
      <vt:lpstr>投影片 38</vt:lpstr>
      <vt:lpstr>Pathogens Implicated in AOM Tx Failures  after PCV7 Implementation in France</vt:lpstr>
      <vt:lpstr>AOM with Otorrhea in  Hospitalized Children</vt:lpstr>
      <vt:lpstr>4. Why 19A has been emerging?</vt:lpstr>
      <vt:lpstr>Pneumococcal Conjugate Vaccine (PCV) Efficacy Against Antibiotic-Resistant Pneumococcus </vt:lpstr>
      <vt:lpstr>Year 2007 Distribution of 898  Penicillin-non-susceptible IPD Isolates  (of 3,511 total isolates) Recovered through Active Bacterial Core Surveillance</vt:lpstr>
      <vt:lpstr>In Vitro Susceptibility of  Serotype 19A ST320 in Taiwan</vt:lpstr>
      <vt:lpstr>Single Clonal Expansion of  S. pneumoniae Serotype 19A in Korean Children Before PCV7 Introduction</vt:lpstr>
      <vt:lpstr>Pneumococcal Conjugate Vaccination and Nasopharyngeal Acquisition of  Pneumococcal Serotype 19A Strains</vt:lpstr>
      <vt:lpstr>投影片 47</vt:lpstr>
      <vt:lpstr>Why Serotype 19A is so Important  in the Post-PCV7 era? </vt:lpstr>
      <vt:lpstr>投影片 49</vt:lpstr>
      <vt:lpstr>5. 2nd Generation PCV for 19A</vt:lpstr>
      <vt:lpstr>Next Generation PCV</vt:lpstr>
      <vt:lpstr>投影片 52</vt:lpstr>
      <vt:lpstr>投影片 53</vt:lpstr>
      <vt:lpstr>投影片 54</vt:lpstr>
      <vt:lpstr>投影片 55</vt:lpstr>
      <vt:lpstr>投影片 56</vt:lpstr>
      <vt:lpstr>Summary of  Transition to PCV13</vt:lpstr>
      <vt:lpstr>Transition from  PCV7 to PCV13</vt:lpstr>
      <vt:lpstr>投影片 59</vt:lpstr>
      <vt:lpstr>Observed vs. Expected Cases of  PCV5-type IPD among Children&lt;5  Years old, July 2004-June 2012</vt:lpstr>
      <vt:lpstr>Case-Control Study of PCV13  Effectiveness: Preliminary Estimates</vt:lpstr>
      <vt:lpstr>課程結束</vt:lpstr>
    </vt:vector>
  </TitlesOfParts>
  <Company>Wyeth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Prevenar 13 Pediatric Objectives 2008-2010</dc:title>
  <dc:creator>Jennifer D Lichtner</dc:creator>
  <cp:lastModifiedBy>tkb-user</cp:lastModifiedBy>
  <cp:revision>2199</cp:revision>
  <cp:lastPrinted>2008-05-03T14:03:16Z</cp:lastPrinted>
  <dcterms:created xsi:type="dcterms:W3CDTF">2008-01-17T20:53:58Z</dcterms:created>
  <dcterms:modified xsi:type="dcterms:W3CDTF">2015-01-27T04:01:31Z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F0577AEB-C6E0-4BF7-3F3F-3B7B293F3F70</vt:lpwstr>
  </property>
  <property fmtid="{D5CDD505-2E9C-101B-9397-08002B2CF9AE}" pid="3" name="ArticulatePath">
    <vt:lpwstr>PO2014047_邱政洵_侵襲性肺炎鏈球菌感染症_美化_V0-1-0</vt:lpwstr>
  </property>
  <property fmtid="{D5CDD505-2E9C-101B-9397-08002B2CF9AE}" pid="4" name="ArticulateUseProject">
    <vt:lpwstr>1</vt:lpwstr>
  </property>
  <property fmtid="{D5CDD505-2E9C-101B-9397-08002B2CF9AE}" pid="5" name="ArticulateProjectVersion">
    <vt:lpwstr>7</vt:lpwstr>
  </property>
  <property fmtid="{D5CDD505-2E9C-101B-9397-08002B2CF9AE}" pid="6" name="ArticulateProjectFull">
    <vt:lpwstr>C:\Users\tkb-user\Desktop\02邱政洵_侵襲性肺炎鏈球菌感染症\06專案檔\PO2014047_邱政洵_侵襲性肺炎鏈球菌感染症_專案_V0-2-0\02.ppta</vt:lpwstr>
  </property>
</Properties>
</file>