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charts/style1.xml" ContentType="application/vnd.ms-office.chartstyl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tags/tag6.xml" ContentType="application/vnd.openxmlformats-officedocument.presentationml.tag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charts/chart1.xml" ContentType="application/vnd.openxmlformats-officedocument.drawingml.chart+xml"/>
  <Override PartName="/ppt/charts/style3.xml" ContentType="application/vnd.ms-office.chartstyl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drawings/drawing1.xml" ContentType="application/vnd.openxmlformats-officedocument.drawingml.chartshapes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tags/tag3.xml" ContentType="application/vnd.openxmlformats-officedocument.presentationml.tags+xml"/>
  <Default Extension="jpeg" ContentType="image/jpeg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tags/tag55.xml" ContentType="application/vnd.openxmlformats-officedocument.presentationml.tags+xml"/>
  <Override PartName="/ppt/notesSlides/notesSlide51.xml" ContentType="application/vnd.openxmlformats-officedocument.presentationml.notesSlid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charts/chart2.xml" ContentType="application/vnd.openxmlformats-officedocument.drawingml.chart+xml"/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54"/>
  </p:notesMasterIdLst>
  <p:handoutMasterIdLst>
    <p:handoutMasterId r:id="rId55"/>
  </p:handoutMasterIdLst>
  <p:sldIdLst>
    <p:sldId id="340" r:id="rId2"/>
    <p:sldId id="1231" r:id="rId3"/>
    <p:sldId id="1225" r:id="rId4"/>
    <p:sldId id="1284" r:id="rId5"/>
    <p:sldId id="1222" r:id="rId6"/>
    <p:sldId id="957" r:id="rId7"/>
    <p:sldId id="958" r:id="rId8"/>
    <p:sldId id="955" r:id="rId9"/>
    <p:sldId id="708" r:id="rId10"/>
    <p:sldId id="1280" r:id="rId11"/>
    <p:sldId id="959" r:id="rId12"/>
    <p:sldId id="1034" r:id="rId13"/>
    <p:sldId id="1227" r:id="rId14"/>
    <p:sldId id="1296" r:id="rId15"/>
    <p:sldId id="1283" r:id="rId16"/>
    <p:sldId id="1228" r:id="rId17"/>
    <p:sldId id="975" r:id="rId18"/>
    <p:sldId id="1285" r:id="rId19"/>
    <p:sldId id="1270" r:id="rId20"/>
    <p:sldId id="1197" r:id="rId21"/>
    <p:sldId id="1198" r:id="rId22"/>
    <p:sldId id="1274" r:id="rId23"/>
    <p:sldId id="1275" r:id="rId24"/>
    <p:sldId id="1276" r:id="rId25"/>
    <p:sldId id="1277" r:id="rId26"/>
    <p:sldId id="1281" r:id="rId27"/>
    <p:sldId id="1020" r:id="rId28"/>
    <p:sldId id="1286" r:id="rId29"/>
    <p:sldId id="1287" r:id="rId30"/>
    <p:sldId id="1219" r:id="rId31"/>
    <p:sldId id="1039" r:id="rId32"/>
    <p:sldId id="1040" r:id="rId33"/>
    <p:sldId id="1041" r:id="rId34"/>
    <p:sldId id="1224" r:id="rId35"/>
    <p:sldId id="1294" r:id="rId36"/>
    <p:sldId id="1289" r:id="rId37"/>
    <p:sldId id="1290" r:id="rId38"/>
    <p:sldId id="1007" r:id="rId39"/>
    <p:sldId id="826" r:id="rId40"/>
    <p:sldId id="827" r:id="rId41"/>
    <p:sldId id="830" r:id="rId42"/>
    <p:sldId id="1291" r:id="rId43"/>
    <p:sldId id="1292" r:id="rId44"/>
    <p:sldId id="1293" r:id="rId45"/>
    <p:sldId id="931" r:id="rId46"/>
    <p:sldId id="841" r:id="rId47"/>
    <p:sldId id="1031" r:id="rId48"/>
    <p:sldId id="858" r:id="rId49"/>
    <p:sldId id="757" r:id="rId50"/>
    <p:sldId id="848" r:id="rId51"/>
    <p:sldId id="1288" r:id="rId52"/>
    <p:sldId id="1295" r:id="rId53"/>
  </p:sldIdLst>
  <p:sldSz cx="9144000" cy="6858000" type="screen4x3"/>
  <p:notesSz cx="6858000" cy="9144000"/>
  <p:custDataLst>
    <p:tags r:id="rId56"/>
  </p:custDataLst>
  <p:kinsoku lang="zh-TW" invalStChars="!),.:;?]}，、。．；：？！︰…‥﹐﹑﹒﹔﹕﹖﹗｜–︱—︳?︴﹏）︶﹜︸〕︺】︼》︾〉﹀」﹂』﹄﹚﹜﹞’”〞′·" invalEndChars="([{（︵﹛︷〔︹【︻《︽〈︿「﹁『﹃﹙﹛﹝‘“〝‵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Arial Black" panose="020B0A04020102020204" pitchFamily="34" charset="0"/>
        <a:ea typeface="標楷體" panose="03000509000000000000" pitchFamily="65" charset="-120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00FF00"/>
    <a:srgbClr val="003300"/>
    <a:srgbClr val="66FFFF"/>
    <a:srgbClr val="FF66FF"/>
    <a:srgbClr val="FF6600"/>
    <a:srgbClr val="4C2E00"/>
    <a:srgbClr val="B50069"/>
    <a:srgbClr val="FAFD00"/>
    <a:srgbClr val="3F000B"/>
    <a:srgbClr val="CC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79" autoAdjust="0"/>
    <p:restoredTop sz="92043" autoAdjust="0"/>
  </p:normalViewPr>
  <p:slideViewPr>
    <p:cSldViewPr>
      <p:cViewPr>
        <p:scale>
          <a:sx n="80" d="100"/>
          <a:sy n="80" d="100"/>
        </p:scale>
        <p:origin x="-864" y="-5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8.xml"/><Relationship Id="rId7" Type="http://schemas.openxmlformats.org/officeDocument/2006/relationships/slide" Target="slides/slide48.xml"/><Relationship Id="rId2" Type="http://schemas.openxmlformats.org/officeDocument/2006/relationships/slide" Target="slides/slide4.xml"/><Relationship Id="rId1" Type="http://schemas.openxmlformats.org/officeDocument/2006/relationships/slide" Target="slides/slide3.xml"/><Relationship Id="rId6" Type="http://schemas.openxmlformats.org/officeDocument/2006/relationships/slide" Target="slides/slide18.xml"/><Relationship Id="rId5" Type="http://schemas.openxmlformats.org/officeDocument/2006/relationships/slide" Target="slides/slide14.xml"/><Relationship Id="rId4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___1.xlsx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autoTitleDeleted val="1"/>
    <c:plotArea>
      <c:layout>
        <c:manualLayout>
          <c:layoutTarget val="inner"/>
          <c:xMode val="edge"/>
          <c:yMode val="edge"/>
          <c:x val="0.18730244996097484"/>
          <c:y val="6.4830059110402419E-2"/>
          <c:w val="0.79989150884617966"/>
          <c:h val="0.72199721810242179"/>
        </c:manualLayout>
      </c:layout>
      <c:lineChart>
        <c:grouping val="standard"/>
        <c:ser>
          <c:idx val="0"/>
          <c:order val="0"/>
          <c:tx>
            <c:strRef>
              <c:f>工作表1!$A$2</c:f>
              <c:strCache>
                <c:ptCount val="1"/>
                <c:pt idx="0">
                  <c:v>No treatment</c:v>
                </c:pt>
              </c:strCache>
            </c:strRef>
          </c:tx>
          <c:spPr>
            <a:ln w="50800" cap="rnd">
              <a:solidFill>
                <a:srgbClr val="00FF00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/>
              </a:outerShdw>
            </a:effectLst>
          </c:spPr>
          <c:marker>
            <c:symbol val="diamond"/>
            <c:size val="11"/>
            <c:spPr>
              <a:solidFill>
                <a:schemeClr val="bg1"/>
              </a:solidFill>
              <a:ln w="19050">
                <a:solidFill>
                  <a:srgbClr val="00B050"/>
                </a:solidFill>
              </a:ln>
              <a:effectLst>
                <a:outerShdw blurRad="50800" dist="38100" dir="2700000" algn="tl" rotWithShape="0">
                  <a:prstClr val="black"/>
                </a:outerShdw>
              </a:effectLst>
            </c:spPr>
          </c:marker>
          <c:cat>
            <c:strRef>
              <c:f>工作表1!$B$1:$I$1</c:f>
              <c:strCach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</c:strCache>
            </c:strRef>
          </c:cat>
          <c:val>
            <c:numRef>
              <c:f>工作表1!$B$2:$I$2</c:f>
              <c:numCache>
                <c:formatCode>General</c:formatCode>
                <c:ptCount val="8"/>
                <c:pt idx="0">
                  <c:v>700000</c:v>
                </c:pt>
                <c:pt idx="1">
                  <c:v>500000</c:v>
                </c:pt>
                <c:pt idx="2">
                  <c:v>700000</c:v>
                </c:pt>
                <c:pt idx="3">
                  <c:v>120000</c:v>
                </c:pt>
                <c:pt idx="4">
                  <c:v>200000</c:v>
                </c:pt>
                <c:pt idx="5">
                  <c:v>110000</c:v>
                </c:pt>
                <c:pt idx="6">
                  <c:v>120000</c:v>
                </c:pt>
                <c:pt idx="7">
                  <c:v>30000</c:v>
                </c:pt>
              </c:numCache>
            </c:numRef>
          </c:val>
        </c:ser>
        <c:ser>
          <c:idx val="1"/>
          <c:order val="1"/>
          <c:tx>
            <c:strRef>
              <c:f>工作表1!$A$3</c:f>
              <c:strCache>
                <c:ptCount val="1"/>
                <c:pt idx="0">
                  <c:v>Oseltamivir</c:v>
                </c:pt>
              </c:strCache>
            </c:strRef>
          </c:tx>
          <c:spPr>
            <a:ln w="50800" cap="rnd">
              <a:solidFill>
                <a:srgbClr val="FF0000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/>
              </a:outerShdw>
            </a:effectLst>
          </c:spPr>
          <c:marker>
            <c:symbol val="circle"/>
            <c:size val="9"/>
            <c:spPr>
              <a:solidFill>
                <a:srgbClr val="FF66FF"/>
              </a:solidFill>
              <a:ln w="9525"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/>
                </a:outerShdw>
              </a:effectLst>
            </c:spPr>
          </c:marker>
          <c:cat>
            <c:strRef>
              <c:f>工作表1!$B$1:$I$1</c:f>
              <c:strCach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</c:strCache>
            </c:strRef>
          </c:cat>
          <c:val>
            <c:numRef>
              <c:f>工作表1!$B$3:$I$3</c:f>
              <c:numCache>
                <c:formatCode>General</c:formatCode>
                <c:ptCount val="8"/>
                <c:pt idx="0">
                  <c:v>9000000</c:v>
                </c:pt>
                <c:pt idx="1">
                  <c:v>4000000</c:v>
                </c:pt>
                <c:pt idx="2">
                  <c:v>5000000</c:v>
                </c:pt>
                <c:pt idx="3">
                  <c:v>700000</c:v>
                </c:pt>
                <c:pt idx="4">
                  <c:v>70000</c:v>
                </c:pt>
                <c:pt idx="5">
                  <c:v>20000</c:v>
                </c:pt>
                <c:pt idx="6">
                  <c:v>2500</c:v>
                </c:pt>
                <c:pt idx="7">
                  <c:v>700</c:v>
                </c:pt>
              </c:numCache>
            </c:numRef>
          </c:val>
        </c:ser>
        <c:ser>
          <c:idx val="2"/>
          <c:order val="2"/>
          <c:tx>
            <c:strRef>
              <c:f>工作表1!$A$4</c:f>
              <c:strCache>
                <c:ptCount val="1"/>
                <c:pt idx="0">
                  <c:v>Zanamivir</c:v>
                </c:pt>
              </c:strCache>
            </c:strRef>
          </c:tx>
          <c:spPr>
            <a:ln w="47625" cap="rnd">
              <a:solidFill>
                <a:srgbClr val="002060"/>
              </a:solidFill>
              <a:round/>
            </a:ln>
            <a:effectLst>
              <a:outerShdw blurRad="50800" dist="38100" dir="2700000" algn="tl" rotWithShape="0">
                <a:prstClr val="black"/>
              </a:outerShdw>
            </a:effectLst>
          </c:spPr>
          <c:marker>
            <c:symbol val="square"/>
            <c:size val="9"/>
            <c:spPr>
              <a:solidFill>
                <a:srgbClr val="66FFFF"/>
              </a:solidFill>
              <a:ln w="952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/>
                </a:outerShdw>
              </a:effectLst>
            </c:spPr>
          </c:marker>
          <c:cat>
            <c:strRef>
              <c:f>工作表1!$B$1:$I$1</c:f>
              <c:strCach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</c:strCache>
            </c:strRef>
          </c:cat>
          <c:val>
            <c:numRef>
              <c:f>工作表1!$B$4:$I$4</c:f>
              <c:numCache>
                <c:formatCode>General</c:formatCode>
                <c:ptCount val="8"/>
                <c:pt idx="0">
                  <c:v>1000000</c:v>
                </c:pt>
                <c:pt idx="1">
                  <c:v>1100000</c:v>
                </c:pt>
                <c:pt idx="2">
                  <c:v>800000</c:v>
                </c:pt>
                <c:pt idx="3">
                  <c:v>300000</c:v>
                </c:pt>
                <c:pt idx="4">
                  <c:v>210000</c:v>
                </c:pt>
                <c:pt idx="5">
                  <c:v>18000</c:v>
                </c:pt>
              </c:numCache>
            </c:numRef>
          </c:val>
        </c:ser>
        <c:marker val="1"/>
        <c:axId val="235723776"/>
        <c:axId val="235791872"/>
      </c:lineChart>
      <c:catAx>
        <c:axId val="235723776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r>
                  <a:rPr lang="en-US" altLang="zh-TW" sz="24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Days after treatment</a:t>
                </a:r>
                <a:endParaRPr lang="zh-TW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c:rich>
          </c:tx>
          <c:layout>
            <c:manualLayout>
              <c:xMode val="edge"/>
              <c:yMode val="edge"/>
              <c:x val="0.40225639723036438"/>
              <c:y val="0.90058146903865044"/>
            </c:manualLayout>
          </c:layout>
          <c:spPr>
            <a:noFill/>
            <a:ln>
              <a:noFill/>
            </a:ln>
            <a:effectLst/>
          </c:spPr>
        </c:title>
        <c:numFmt formatCode="General" sourceLinked="1"/>
        <c:majorTickMark val="in"/>
        <c:tickLblPos val="nextTo"/>
        <c:spPr>
          <a:noFill/>
          <a:ln w="38100" cap="flat" cmpd="sng" algn="ctr">
            <a:solidFill>
              <a:srgbClr val="00FFFF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+mn-cs"/>
              </a:defRPr>
            </a:pPr>
            <a:endParaRPr lang="zh-TW"/>
          </a:p>
        </c:txPr>
        <c:crossAx val="235791872"/>
        <c:crosses val="autoZero"/>
        <c:auto val="1"/>
        <c:lblAlgn val="ctr"/>
        <c:lblOffset val="100"/>
        <c:tickLblSkip val="1"/>
      </c:catAx>
      <c:valAx>
        <c:axId val="235791872"/>
        <c:scaling>
          <c:logBase val="10"/>
          <c:orientation val="minMax"/>
          <c:max val="100000000"/>
          <c:min val="10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E+00" sourceLinked="0"/>
        <c:majorTickMark val="none"/>
        <c:tickLblPos val="nextTo"/>
        <c:spPr>
          <a:noFill/>
          <a:ln w="38100">
            <a:solidFill>
              <a:srgbClr val="00FFFF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TW"/>
          </a:p>
        </c:txPr>
        <c:crossAx val="235723776"/>
        <c:crosses val="autoZero"/>
        <c:crossBetween val="between"/>
      </c:valAx>
      <c:sp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bg1"/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1"/>
        </a:gradFill>
        <a:ln w="38100">
          <a:solidFill>
            <a:srgbClr val="00FFFF"/>
          </a:solidFill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autoTitleDeleted val="1"/>
    <c:plotArea>
      <c:layout>
        <c:manualLayout>
          <c:layoutTarget val="inner"/>
          <c:xMode val="edge"/>
          <c:yMode val="edge"/>
          <c:x val="9.3841792251216263E-2"/>
          <c:y val="6.4830059110402419E-2"/>
          <c:w val="0.89335217423042357"/>
          <c:h val="0.70957687017561422"/>
        </c:manualLayout>
      </c:layout>
      <c:lineChart>
        <c:grouping val="standard"/>
        <c:ser>
          <c:idx val="0"/>
          <c:order val="0"/>
          <c:tx>
            <c:strRef>
              <c:f>工作表1!$A$2</c:f>
              <c:strCache>
                <c:ptCount val="1"/>
                <c:pt idx="0">
                  <c:v>No treatment</c:v>
                </c:pt>
              </c:strCache>
            </c:strRef>
          </c:tx>
          <c:spPr>
            <a:ln w="50800" cap="rnd">
              <a:solidFill>
                <a:srgbClr val="00FF00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/>
              </a:outerShdw>
            </a:effectLst>
          </c:spPr>
          <c:marker>
            <c:symbol val="diamond"/>
            <c:size val="11"/>
            <c:spPr>
              <a:solidFill>
                <a:schemeClr val="bg1"/>
              </a:solidFill>
              <a:ln w="19050">
                <a:solidFill>
                  <a:srgbClr val="00B050"/>
                </a:solidFill>
              </a:ln>
              <a:effectLst>
                <a:outerShdw blurRad="50800" dist="38100" dir="2700000" algn="tl" rotWithShape="0">
                  <a:prstClr val="black"/>
                </a:outerShdw>
              </a:effectLst>
            </c:spPr>
          </c:marker>
          <c:cat>
            <c:strRef>
              <c:f>工作表1!$B$1:$G$1</c:f>
              <c:strCache>
                <c:ptCount val="6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</c:strCache>
            </c:strRef>
          </c:cat>
          <c:val>
            <c:numRef>
              <c:f>工作表1!$B$2:$G$2</c:f>
              <c:numCache>
                <c:formatCode>General</c:formatCode>
                <c:ptCount val="6"/>
                <c:pt idx="0">
                  <c:v>5.3</c:v>
                </c:pt>
                <c:pt idx="1">
                  <c:v>5.6</c:v>
                </c:pt>
                <c:pt idx="2">
                  <c:v>5.9</c:v>
                </c:pt>
                <c:pt idx="3">
                  <c:v>5.9</c:v>
                </c:pt>
                <c:pt idx="4">
                  <c:v>5.8</c:v>
                </c:pt>
                <c:pt idx="5">
                  <c:v>5.7</c:v>
                </c:pt>
              </c:numCache>
            </c:numRef>
          </c:val>
        </c:ser>
        <c:ser>
          <c:idx val="1"/>
          <c:order val="1"/>
          <c:tx>
            <c:strRef>
              <c:f>工作表1!$A$3</c:f>
              <c:strCache>
                <c:ptCount val="1"/>
                <c:pt idx="0">
                  <c:v>Oseltamivir</c:v>
                </c:pt>
              </c:strCache>
            </c:strRef>
          </c:tx>
          <c:spPr>
            <a:ln w="50800" cap="rnd">
              <a:solidFill>
                <a:srgbClr val="FF0000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/>
              </a:outerShdw>
            </a:effectLst>
          </c:spPr>
          <c:marker>
            <c:symbol val="circle"/>
            <c:size val="9"/>
            <c:spPr>
              <a:solidFill>
                <a:srgbClr val="FF66FF"/>
              </a:solidFill>
              <a:ln w="9525"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/>
                </a:outerShdw>
              </a:effectLst>
            </c:spPr>
          </c:marker>
          <c:cat>
            <c:strRef>
              <c:f>工作表1!$B$1:$G$1</c:f>
              <c:strCache>
                <c:ptCount val="6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</c:strCache>
            </c:strRef>
          </c:cat>
          <c:val>
            <c:numRef>
              <c:f>工作表1!$B$3:$G$3</c:f>
              <c:numCache>
                <c:formatCode>General</c:formatCode>
                <c:ptCount val="6"/>
                <c:pt idx="0">
                  <c:v>8.8000000000000007</c:v>
                </c:pt>
                <c:pt idx="1">
                  <c:v>6.2</c:v>
                </c:pt>
                <c:pt idx="2">
                  <c:v>5.6</c:v>
                </c:pt>
                <c:pt idx="3">
                  <c:v>5.4</c:v>
                </c:pt>
                <c:pt idx="4">
                  <c:v>4.4000000000000004</c:v>
                </c:pt>
                <c:pt idx="5">
                  <c:v>3.9</c:v>
                </c:pt>
              </c:numCache>
            </c:numRef>
          </c:val>
        </c:ser>
        <c:marker val="1"/>
        <c:axId val="235793792"/>
        <c:axId val="148632320"/>
      </c:lineChart>
      <c:catAx>
        <c:axId val="235793792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r>
                  <a:rPr lang="en-US" altLang="zh-TW" sz="24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Days after treatment</a:t>
                </a:r>
                <a:endParaRPr lang="zh-TW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c:rich>
          </c:tx>
          <c:layout>
            <c:manualLayout>
              <c:xMode val="edge"/>
              <c:yMode val="edge"/>
              <c:x val="0.40225639723036438"/>
              <c:y val="0.90058146903865044"/>
            </c:manualLayout>
          </c:layout>
          <c:spPr>
            <a:noFill/>
            <a:ln>
              <a:noFill/>
            </a:ln>
            <a:effectLst/>
          </c:spPr>
        </c:title>
        <c:numFmt formatCode="General" sourceLinked="1"/>
        <c:majorTickMark val="in"/>
        <c:tickLblPos val="nextTo"/>
        <c:spPr>
          <a:noFill/>
          <a:ln w="38100" cap="flat" cmpd="sng" algn="ctr">
            <a:solidFill>
              <a:srgbClr val="00FFFF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+mn-cs"/>
              </a:defRPr>
            </a:pPr>
            <a:endParaRPr lang="zh-TW"/>
          </a:p>
        </c:txPr>
        <c:crossAx val="148632320"/>
        <c:crosses val="autoZero"/>
        <c:auto val="1"/>
        <c:lblAlgn val="ctr"/>
        <c:lblOffset val="100"/>
        <c:tickLblSkip val="1"/>
      </c:catAx>
      <c:valAx>
        <c:axId val="148632320"/>
        <c:scaling>
          <c:logBase val="10"/>
          <c:orientation val="minMax"/>
          <c:max val="10"/>
          <c:min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);[Red]\(#,##0\)" sourceLinked="0"/>
        <c:majorTickMark val="none"/>
        <c:tickLblPos val="nextTo"/>
        <c:spPr>
          <a:noFill/>
          <a:ln w="38100">
            <a:solidFill>
              <a:srgbClr val="00FFFF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TW"/>
          </a:p>
        </c:txPr>
        <c:crossAx val="235793792"/>
        <c:crosses val="autoZero"/>
        <c:crossBetween val="between"/>
      </c:valAx>
      <c:sp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bg1"/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1"/>
        </a:gradFill>
        <a:ln w="38100">
          <a:solidFill>
            <a:srgbClr val="00FFFF"/>
          </a:solidFill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autoTitleDeleted val="1"/>
    <c:plotArea>
      <c:layout>
        <c:manualLayout>
          <c:layoutTarget val="inner"/>
          <c:xMode val="edge"/>
          <c:yMode val="edge"/>
          <c:x val="9.3841792251216263E-2"/>
          <c:y val="6.4830059110402419E-2"/>
          <c:w val="0.89335217423042357"/>
          <c:h val="0.73690169010955142"/>
        </c:manualLayout>
      </c:layout>
      <c:lineChart>
        <c:grouping val="standard"/>
        <c:ser>
          <c:idx val="0"/>
          <c:order val="0"/>
          <c:tx>
            <c:strRef>
              <c:f>工作表1!$A$2</c:f>
              <c:strCache>
                <c:ptCount val="1"/>
                <c:pt idx="0">
                  <c:v>No treatment</c:v>
                </c:pt>
              </c:strCache>
            </c:strRef>
          </c:tx>
          <c:spPr>
            <a:ln w="50800" cap="rnd">
              <a:solidFill>
                <a:srgbClr val="00FF00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/>
              </a:outerShdw>
            </a:effectLst>
          </c:spPr>
          <c:marker>
            <c:symbol val="diamond"/>
            <c:size val="11"/>
            <c:spPr>
              <a:solidFill>
                <a:schemeClr val="bg1"/>
              </a:solidFill>
              <a:ln w="19050">
                <a:solidFill>
                  <a:srgbClr val="00B050"/>
                </a:solidFill>
              </a:ln>
              <a:effectLst>
                <a:outerShdw blurRad="50800" dist="38100" dir="2700000" algn="tl" rotWithShape="0">
                  <a:prstClr val="black"/>
                </a:outerShdw>
              </a:effectLst>
            </c:spPr>
          </c:marker>
          <c:cat>
            <c:strRef>
              <c:f>工作表1!$B$1:$G$1</c:f>
              <c:strCache>
                <c:ptCount val="6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</c:strCache>
            </c:strRef>
          </c:cat>
          <c:val>
            <c:numRef>
              <c:f>工作表1!$B$2:$G$2</c:f>
              <c:numCache>
                <c:formatCode>General</c:formatCode>
                <c:ptCount val="6"/>
                <c:pt idx="0">
                  <c:v>1.6</c:v>
                </c:pt>
                <c:pt idx="1">
                  <c:v>1.6</c:v>
                </c:pt>
                <c:pt idx="2">
                  <c:v>1.7</c:v>
                </c:pt>
                <c:pt idx="3">
                  <c:v>1.8</c:v>
                </c:pt>
                <c:pt idx="4">
                  <c:v>1.7</c:v>
                </c:pt>
                <c:pt idx="5">
                  <c:v>1.8</c:v>
                </c:pt>
              </c:numCache>
            </c:numRef>
          </c:val>
        </c:ser>
        <c:ser>
          <c:idx val="1"/>
          <c:order val="1"/>
          <c:tx>
            <c:strRef>
              <c:f>工作表1!$A$3</c:f>
              <c:strCache>
                <c:ptCount val="1"/>
                <c:pt idx="0">
                  <c:v>Zanavimir</c:v>
                </c:pt>
              </c:strCache>
            </c:strRef>
          </c:tx>
          <c:spPr>
            <a:ln w="50800" cap="rnd">
              <a:solidFill>
                <a:srgbClr val="FF0000"/>
              </a:solidFill>
              <a:prstDash val="solid"/>
              <a:round/>
            </a:ln>
            <a:effectLst>
              <a:outerShdw blurRad="50800" dist="38100" dir="2700000" algn="tl" rotWithShape="0">
                <a:prstClr val="black"/>
              </a:outerShdw>
            </a:effectLst>
          </c:spPr>
          <c:marker>
            <c:symbol val="circle"/>
            <c:size val="9"/>
            <c:spPr>
              <a:solidFill>
                <a:srgbClr val="FF66FF"/>
              </a:solidFill>
              <a:ln w="9525"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/>
                </a:outerShdw>
              </a:effectLst>
            </c:spPr>
          </c:marker>
          <c:cat>
            <c:strRef>
              <c:f>工作表1!$B$1:$G$1</c:f>
              <c:strCache>
                <c:ptCount val="6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</c:strCache>
            </c:strRef>
          </c:cat>
          <c:val>
            <c:numRef>
              <c:f>工作表1!$B$3:$G$3</c:f>
              <c:numCache>
                <c:formatCode>General</c:formatCode>
                <c:ptCount val="6"/>
                <c:pt idx="0">
                  <c:v>1.8</c:v>
                </c:pt>
                <c:pt idx="1">
                  <c:v>1.7</c:v>
                </c:pt>
                <c:pt idx="2">
                  <c:v>1.6</c:v>
                </c:pt>
                <c:pt idx="3">
                  <c:v>1.3</c:v>
                </c:pt>
                <c:pt idx="4">
                  <c:v>1.3</c:v>
                </c:pt>
              </c:numCache>
            </c:numRef>
          </c:val>
        </c:ser>
        <c:marker val="1"/>
        <c:axId val="105870848"/>
        <c:axId val="105881600"/>
      </c:lineChart>
      <c:catAx>
        <c:axId val="105870848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r>
                  <a:rPr lang="en-US" altLang="zh-TW" sz="24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Days after treatment</a:t>
                </a:r>
                <a:endParaRPr lang="zh-TW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c:rich>
          </c:tx>
          <c:layout>
            <c:manualLayout>
              <c:xMode val="edge"/>
              <c:yMode val="edge"/>
              <c:x val="0.40225639723036438"/>
              <c:y val="0.90058146903865044"/>
            </c:manualLayout>
          </c:layout>
          <c:spPr>
            <a:noFill/>
            <a:ln>
              <a:noFill/>
            </a:ln>
            <a:effectLst/>
          </c:spPr>
        </c:title>
        <c:numFmt formatCode="General" sourceLinked="1"/>
        <c:majorTickMark val="in"/>
        <c:tickLblPos val="nextTo"/>
        <c:spPr>
          <a:noFill/>
          <a:ln w="38100" cap="flat" cmpd="sng" algn="ctr">
            <a:solidFill>
              <a:srgbClr val="00FFFF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+mn-cs"/>
              </a:defRPr>
            </a:pPr>
            <a:endParaRPr lang="zh-TW"/>
          </a:p>
        </c:txPr>
        <c:crossAx val="105881600"/>
        <c:crosses val="autoZero"/>
        <c:auto val="1"/>
        <c:lblAlgn val="ctr"/>
        <c:lblOffset val="100"/>
        <c:tickLblSkip val="1"/>
      </c:catAx>
      <c:valAx>
        <c:axId val="105881600"/>
        <c:scaling>
          <c:logBase val="10"/>
          <c:orientation val="minMax"/>
          <c:max val="10"/>
          <c:min val="1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);[Red]\(#,##0\)" sourceLinked="0"/>
        <c:majorTickMark val="none"/>
        <c:tickLblPos val="nextTo"/>
        <c:spPr>
          <a:noFill/>
          <a:ln w="38100">
            <a:solidFill>
              <a:srgbClr val="00FFFF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TW"/>
          </a:p>
        </c:txPr>
        <c:crossAx val="105870848"/>
        <c:crosses val="autoZero"/>
        <c:crossBetween val="between"/>
      </c:valAx>
      <c:sp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bg1"/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1"/>
        </a:gradFill>
        <a:ln w="38100">
          <a:solidFill>
            <a:srgbClr val="00FFFF"/>
          </a:solidFill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0.19473</cdr:x>
      <cdr:y>0.21706</cdr:y>
    </cdr:from>
    <cdr:to>
      <cdr:x>0.39336</cdr:x>
      <cdr:y>0.32797</cdr:y>
    </cdr:to>
    <cdr:sp macro="" textlink="">
      <cdr:nvSpPr>
        <cdr:cNvPr id="4" name="文字方塊 1"/>
        <cdr:cNvSpPr txBox="1"/>
      </cdr:nvSpPr>
      <cdr:spPr>
        <a:xfrm xmlns:a="http://schemas.openxmlformats.org/drawingml/2006/main">
          <a:off x="1640572" y="1109737"/>
          <a:ext cx="1673451" cy="567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2400" b="1" dirty="0" err="1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Zanamivir</a:t>
          </a:r>
          <a:endParaRPr lang="zh-TW" altLang="en-US" sz="2400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88938" y="8431213"/>
            <a:ext cx="904875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7625" tIns="19050" rIns="47625" bIns="19050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fld id="{369FEC31-83DA-446C-9D6D-696D4BE5530C}" type="datetime1">
              <a:rPr lang="zh-TW" altLang="en-US" sz="1400"/>
              <a:pPr/>
              <a:t>2015/9/18</a:t>
            </a:fld>
            <a:endParaRPr lang="en-US" altLang="zh-TW" sz="1400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786438" y="8450263"/>
            <a:ext cx="711200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7625" tIns="19050" rIns="47625" bIns="19050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algn="r"/>
            <a:r>
              <a:rPr lang="en-US" altLang="zh-TW" sz="1400"/>
              <a:t>Page </a:t>
            </a:r>
            <a:fld id="{D44FC018-9F1C-416E-88F8-464FA0422E39}" type="slidenum">
              <a:rPr lang="en-US" altLang="zh-TW" sz="1400"/>
              <a:pPr algn="r"/>
              <a:t>‹#›</a:t>
            </a:fld>
            <a:endParaRPr lang="en-US" altLang="zh-TW" sz="140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349250" y="8328025"/>
            <a:ext cx="6135688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30991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1413" y="765175"/>
            <a:ext cx="4575175" cy="34321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769938" y="8431213"/>
            <a:ext cx="904875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7625" tIns="19050" rIns="47625" bIns="19050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fld id="{8BC0EC01-887E-4DEA-B307-2B47831A1FFC}" type="datetime1">
              <a:rPr lang="zh-TW" altLang="en-US" sz="1400"/>
              <a:pPr/>
              <a:t>2015/9/18</a:t>
            </a:fld>
            <a:endParaRPr lang="en-US" altLang="zh-TW" sz="1400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405438" y="8450263"/>
            <a:ext cx="711200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7625" tIns="19050" rIns="47625" bIns="19050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algn="r"/>
            <a:r>
              <a:rPr lang="en-US" altLang="zh-TW" sz="1400"/>
              <a:t>Page </a:t>
            </a:r>
            <a:fld id="{964FDBCE-E845-4511-9EFB-B69E8301C4A1}" type="slidenum">
              <a:rPr lang="en-US" altLang="zh-TW" sz="1400"/>
              <a:pPr algn="r"/>
              <a:t>‹#›</a:t>
            </a:fld>
            <a:endParaRPr lang="en-US" altLang="zh-TW" sz="1400"/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741363" y="8328025"/>
            <a:ext cx="534987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506603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標楷體" panose="03000509000000000000" pitchFamily="65" charset="-120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標楷體" panose="03000509000000000000" pitchFamily="65" charset="-120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標楷體" panose="03000509000000000000" pitchFamily="65" charset="-120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標楷體" panose="03000509000000000000" pitchFamily="65" charset="-120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標楷體" panose="03000509000000000000" pitchFamily="65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47602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74595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17647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16381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98421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84213"/>
            <a:ext cx="4575175" cy="3432175"/>
          </a:xfrm>
          <a:ln/>
        </p:spPr>
      </p:sp>
      <p:sp>
        <p:nvSpPr>
          <p:cNvPr id="909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TW" altLang="en-US"/>
              <a:t>雖然類流感不一定是流感，但臨床診斷仍有相當正確率</a:t>
            </a:r>
          </a:p>
        </p:txBody>
      </p:sp>
    </p:spTree>
    <p:extLst>
      <p:ext uri="{BB962C8B-B14F-4D97-AF65-F5344CB8AC3E}">
        <p14:creationId xmlns:p14="http://schemas.microsoft.com/office/powerpoint/2010/main" xmlns="" val="2392211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84213"/>
            <a:ext cx="4575175" cy="3432175"/>
          </a:xfrm>
          <a:ln/>
        </p:spPr>
      </p:sp>
      <p:sp>
        <p:nvSpPr>
          <p:cNvPr id="911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zh-TW"/>
              <a:t>I</a:t>
            </a:r>
            <a:r>
              <a:rPr lang="zh-TW" altLang="en-US"/>
              <a:t>較大兒童比較容易有神經症狀</a:t>
            </a:r>
          </a:p>
        </p:txBody>
      </p:sp>
    </p:spTree>
    <p:extLst>
      <p:ext uri="{BB962C8B-B14F-4D97-AF65-F5344CB8AC3E}">
        <p14:creationId xmlns:p14="http://schemas.microsoft.com/office/powerpoint/2010/main" xmlns="" val="1811414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590144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92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TW" altLang="en-US"/>
              <a:t>五歲以下幼兒比較容易出現嚴重下呼吸道感染，較大兒童比較容易出現腦炎與心肌炎</a:t>
            </a:r>
          </a:p>
        </p:txBody>
      </p:sp>
    </p:spTree>
    <p:extLst>
      <p:ext uri="{BB962C8B-B14F-4D97-AF65-F5344CB8AC3E}">
        <p14:creationId xmlns:p14="http://schemas.microsoft.com/office/powerpoint/2010/main" xmlns="" val="3432640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ln/>
        </p:spPr>
        <p:txBody>
          <a:bodyPr/>
          <a:lstStyle/>
          <a:p>
            <a:fld id="{4B211796-45E5-41F7-9AB9-A4FC845477BD}" type="slidenum">
              <a:rPr lang="en-US" altLang="zh-TW"/>
              <a:pPr/>
              <a:t>10</a:t>
            </a:fld>
            <a:endParaRPr lang="en-US" altLang="zh-TW"/>
          </a:p>
        </p:txBody>
      </p:sp>
      <p:sp>
        <p:nvSpPr>
          <p:cNvPr id="2938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/>
            <a:fld id="{173E723B-C5E8-4D47-99CF-D3D0CAA10068}" type="slidenum">
              <a:rPr lang="en-US" altLang="zh-TW" sz="1200"/>
              <a:pPr algn="r"/>
              <a:t>10</a:t>
            </a:fld>
            <a:endParaRPr lang="en-US" altLang="zh-TW" sz="1200"/>
          </a:p>
        </p:txBody>
      </p:sp>
      <p:sp>
        <p:nvSpPr>
          <p:cNvPr id="293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765175"/>
            <a:ext cx="4575175" cy="3432175"/>
          </a:xfrm>
          <a:ln/>
        </p:spPr>
      </p:sp>
      <p:sp>
        <p:nvSpPr>
          <p:cNvPr id="293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altLang="zh-TW"/>
              <a:t>Several cases with H1N1 pandemic influenza encephalitis have been reported, and most of them are children. Among the 5 children illustrated here, 2 children expired.</a:t>
            </a:r>
          </a:p>
        </p:txBody>
      </p:sp>
    </p:spTree>
    <p:extLst>
      <p:ext uri="{BB962C8B-B14F-4D97-AF65-F5344CB8AC3E}">
        <p14:creationId xmlns:p14="http://schemas.microsoft.com/office/powerpoint/2010/main" xmlns="" val="3858150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84213"/>
            <a:ext cx="4575175" cy="3432175"/>
          </a:xfrm>
          <a:ln/>
        </p:spPr>
      </p:sp>
      <p:sp>
        <p:nvSpPr>
          <p:cNvPr id="913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TW" altLang="en-US"/>
              <a:t>住院病童常發現白血球低下與肌肉酵素上升</a:t>
            </a:r>
          </a:p>
        </p:txBody>
      </p:sp>
    </p:spTree>
    <p:extLst>
      <p:ext uri="{BB962C8B-B14F-4D97-AF65-F5344CB8AC3E}">
        <p14:creationId xmlns:p14="http://schemas.microsoft.com/office/powerpoint/2010/main" xmlns="" val="4218005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7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TW"/>
              <a:t>In Taiwan, we started routine influenza vaccination for the elderly in 1998. The matching rate between vaccine strain and endemic strain in Taiwan was 82% for H1N1, 53% for H3N2, and 47% for influenza B. Effectiveness study showed that influenza vaccine can decrease all-cause mortality by 29% in the elderly.</a:t>
            </a:r>
          </a:p>
        </p:txBody>
      </p:sp>
    </p:spTree>
    <p:extLst>
      <p:ext uri="{BB962C8B-B14F-4D97-AF65-F5344CB8AC3E}">
        <p14:creationId xmlns:p14="http://schemas.microsoft.com/office/powerpoint/2010/main" xmlns="" val="20370848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27795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163817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63178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327979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954027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190227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484640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529667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738662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834586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324371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435065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731603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115940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833539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606220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515554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5862806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379347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144537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005070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3547045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466130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880053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7738758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4020308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6560089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9853578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2849337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56333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8794904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8328305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897232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8396423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7533163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9366587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5502824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779951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947304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63793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5563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60059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xmlns="" val="540496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136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22129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533400" y="1295400"/>
            <a:ext cx="4000500" cy="5029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86300" y="1295400"/>
            <a:ext cx="4000500" cy="5029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3925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/>
            </a:gs>
            <a:gs pos="50000">
              <a:srgbClr val="0000CC"/>
            </a:gs>
            <a:gs pos="100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28600"/>
            <a:ext cx="8229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95400"/>
            <a:ext cx="81534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319492" name="Rectangle 4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gradFill rotWithShape="0">
            <a:gsLst>
              <a:gs pos="0">
                <a:srgbClr val="0000CC"/>
              </a:gs>
              <a:gs pos="50000">
                <a:srgbClr val="33CCFF"/>
              </a:gs>
              <a:gs pos="100000">
                <a:srgbClr val="00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9494" name="Text Box 6"/>
          <p:cNvSpPr txBox="1">
            <a:spLocks noChangeArrowheads="1"/>
          </p:cNvSpPr>
          <p:nvPr/>
        </p:nvSpPr>
        <p:spPr bwMode="auto">
          <a:xfrm>
            <a:off x="0" y="6400800"/>
            <a:ext cx="895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新細明體" panose="02020500000000000000" pitchFamily="18" charset="-120"/>
              </a:rPr>
              <a:t>G.Q.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8" r:id="rId4"/>
    <p:sldLayoutId id="2147483659" r:id="rId5"/>
    <p:sldLayoutId id="2147483675" r:id="rId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3300"/>
        </a:buClr>
        <a:buSzPct val="70000"/>
        <a:buFont typeface="Monotype Sorts" pitchFamily="2" charset="2"/>
        <a:buChar char="l"/>
        <a:defRPr sz="2400" kern="12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66FF33"/>
        </a:buClr>
        <a:buSzPct val="70000"/>
        <a:buFont typeface="Monotype Sorts" pitchFamily="2" charset="2"/>
        <a:buChar char="m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FF00"/>
        </a:buClr>
        <a:buSzPct val="70000"/>
        <a:buFont typeface="Wingdings" panose="05000000000000000000" pitchFamily="2" charset="2"/>
        <a:buChar char="q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66FF33"/>
        </a:buClr>
        <a:buSzPct val="70000"/>
        <a:buFont typeface="Wingdings" panose="05000000000000000000" pitchFamily="2" charset="2"/>
        <a:buChar char="v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8.bin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2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4" Type="http://schemas.openxmlformats.org/officeDocument/2006/relationships/image" Target="../media/image3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Relationship Id="rId4" Type="http://schemas.openxmlformats.org/officeDocument/2006/relationships/image" Target="../media/image31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Relationship Id="rId4" Type="http://schemas.openxmlformats.org/officeDocument/2006/relationships/image" Target="../media/image3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Relationship Id="rId4" Type="http://schemas.openxmlformats.org/officeDocument/2006/relationships/image" Target="../media/image3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Relationship Id="rId4" Type="http://schemas.openxmlformats.org/officeDocument/2006/relationships/image" Target="../media/image3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Relationship Id="rId4" Type="http://schemas.openxmlformats.org/officeDocument/2006/relationships/chart" Target="../charts/char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Relationship Id="rId4" Type="http://schemas.openxmlformats.org/officeDocument/2006/relationships/chart" Target="../charts/char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Relationship Id="rId4" Type="http://schemas.openxmlformats.org/officeDocument/2006/relationships/chart" Target="../charts/char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Relationship Id="rId4" Type="http://schemas.openxmlformats.org/officeDocument/2006/relationships/image" Target="../media/image35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tags" Target="../tags/tag49.xml"/><Relationship Id="rId7" Type="http://schemas.openxmlformats.org/officeDocument/2006/relationships/notesSlide" Target="../notesSlides/notesSlide46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51.xml"/><Relationship Id="rId4" Type="http://schemas.openxmlformats.org/officeDocument/2006/relationships/tags" Target="../tags/tag5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3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9.bin"/><Relationship Id="rId4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Relationship Id="rId4" Type="http://schemas.openxmlformats.org/officeDocument/2006/relationships/image" Target="../media/image3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219200"/>
            <a:ext cx="7924800" cy="1295400"/>
          </a:xfrm>
          <a:noFill/>
          <a:ln/>
          <a:effectLst>
            <a:outerShdw dist="35921" dir="2700000" algn="ctr" rotWithShape="0">
              <a:srgbClr val="000000"/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r>
              <a:rPr lang="zh-TW" altLang="en-US" sz="6600" dirty="0">
                <a:effectLst/>
              </a:rPr>
              <a:t>流感</a:t>
            </a:r>
            <a:r>
              <a:rPr lang="zh-TW" altLang="en-US" sz="6600" dirty="0" smtClean="0">
                <a:effectLst/>
              </a:rPr>
              <a:t>的</a:t>
            </a:r>
            <a:r>
              <a:rPr lang="zh-TW" altLang="en-US" sz="6600" dirty="0">
                <a:effectLst/>
              </a:rPr>
              <a:t>診斷與治療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933056"/>
            <a:ext cx="7924800" cy="2315344"/>
          </a:xfrm>
          <a:noFill/>
          <a:ln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>
              <a:buFont typeface="Monotype Sorts" pitchFamily="2" charset="2"/>
              <a:buNone/>
            </a:pPr>
            <a:r>
              <a:rPr lang="zh-TW" altLang="en-US" sz="4400" dirty="0" smtClean="0">
                <a:solidFill>
                  <a:schemeClr val="bg1"/>
                </a:solidFill>
                <a:effectLst/>
              </a:rPr>
              <a:t>台大兒童醫院</a:t>
            </a:r>
            <a:r>
              <a:rPr lang="zh-TW" altLang="en-US" sz="4400" dirty="0">
                <a:solidFill>
                  <a:schemeClr val="bg1"/>
                </a:solidFill>
                <a:effectLst/>
              </a:rPr>
              <a:t>小兒</a:t>
            </a:r>
            <a:r>
              <a:rPr lang="zh-TW" altLang="en-US" sz="4400" dirty="0" smtClean="0">
                <a:solidFill>
                  <a:schemeClr val="bg1"/>
                </a:solidFill>
                <a:effectLst/>
              </a:rPr>
              <a:t>部</a:t>
            </a:r>
            <a:endParaRPr lang="zh-TW" altLang="en-US" sz="4400" dirty="0">
              <a:solidFill>
                <a:schemeClr val="bg1"/>
              </a:solidFill>
              <a:effectLst/>
            </a:endParaRPr>
          </a:p>
          <a:p>
            <a:pPr algn="ctr">
              <a:buFont typeface="Monotype Sorts" pitchFamily="2" charset="2"/>
              <a:buNone/>
            </a:pPr>
            <a:r>
              <a:rPr lang="zh-TW" altLang="en-US" sz="4400" dirty="0">
                <a:solidFill>
                  <a:schemeClr val="bg1"/>
                </a:solidFill>
                <a:effectLst/>
              </a:rPr>
              <a:t>李秉穎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7772400" cy="1143000"/>
          </a:xfrm>
        </p:spPr>
        <p:txBody>
          <a:bodyPr/>
          <a:lstStyle/>
          <a:p>
            <a:r>
              <a:rPr lang="zh-TW" altLang="en-US" dirty="0">
                <a:effectLst/>
              </a:rPr>
              <a:t>流感不等於感冒</a:t>
            </a:r>
            <a:r>
              <a:rPr lang="zh-TW" altLang="en-US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dirty="0">
                <a:solidFill>
                  <a:srgbClr val="FF00FF"/>
                </a:solidFill>
                <a:effectLst/>
              </a:rPr>
            </a:br>
            <a:r>
              <a:rPr lang="en-US" altLang="zh-TW" sz="3600" dirty="0">
                <a:solidFill>
                  <a:schemeClr val="bg1"/>
                </a:solidFill>
                <a:effectLst/>
              </a:rPr>
              <a:t>Influenza </a:t>
            </a:r>
            <a:r>
              <a:rPr lang="en-US" altLang="zh-TW" sz="3600" dirty="0">
                <a:solidFill>
                  <a:schemeClr val="bg1"/>
                </a:solidFill>
                <a:effectLst/>
                <a:latin typeface="標楷體" panose="03000509000000000000" pitchFamily="65" charset="-120"/>
                <a:cs typeface="Times New Roman" panose="02020603050405020304" pitchFamily="18" charset="0"/>
              </a:rPr>
              <a:t>≠ </a:t>
            </a:r>
            <a:r>
              <a:rPr lang="en-US" altLang="zh-TW" sz="36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common cold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932363" y="1773238"/>
            <a:ext cx="1335087" cy="863600"/>
          </a:xfrm>
        </p:spPr>
        <p:txBody>
          <a:bodyPr/>
          <a:lstStyle/>
          <a:p>
            <a:pPr>
              <a:buFont typeface="Monotype Sorts" charset="2"/>
              <a:buNone/>
            </a:pPr>
            <a:r>
              <a:rPr lang="zh-TW" altLang="en-US" sz="4400" b="1" dirty="0">
                <a:solidFill>
                  <a:schemeClr val="bg1"/>
                </a:solidFill>
                <a:effectLst/>
              </a:rPr>
              <a:t>感冒</a:t>
            </a:r>
            <a:endParaRPr lang="zh-TW" altLang="en-US" sz="4400" b="1" dirty="0">
              <a:effectLst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527550" y="857250"/>
            <a:ext cx="92075" cy="67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7127875" y="5776913"/>
            <a:ext cx="1049338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pic>
        <p:nvPicPr>
          <p:cNvPr id="15366" name="Picture 6" descr="pneu_flu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076700"/>
            <a:ext cx="3036888" cy="227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4932363" y="2997200"/>
            <a:ext cx="1335087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rgbClr val="FF3300"/>
              </a:buClr>
              <a:buSzPct val="70000"/>
              <a:buFont typeface="Monotype Sorts" charset="2"/>
              <a:buChar char="l"/>
              <a:defRPr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lr>
                <a:srgbClr val="66FF33"/>
              </a:buClr>
              <a:buSzPct val="70000"/>
              <a:buFont typeface="Monotype Sorts" charset="2"/>
              <a:buChar char="m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lr>
                <a:srgbClr val="FFFF00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lr>
                <a:srgbClr val="66FF33"/>
              </a:buClr>
              <a:buSzPct val="70000"/>
              <a:buFont typeface="Wingdings" panose="05000000000000000000" pitchFamily="2" charset="2"/>
              <a:buChar char="v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>
              <a:buFont typeface="Monotype Sorts" charset="2"/>
              <a:buNone/>
            </a:pPr>
            <a:r>
              <a:rPr lang="zh-TW" altLang="en-US" sz="4400">
                <a:solidFill>
                  <a:schemeClr val="bg1"/>
                </a:solidFill>
                <a:effectLst/>
              </a:rPr>
              <a:t>流感</a:t>
            </a:r>
            <a:endParaRPr lang="zh-TW" altLang="en-US" sz="4400">
              <a:effectLst/>
            </a:endParaRPr>
          </a:p>
        </p:txBody>
      </p:sp>
      <p:grpSp>
        <p:nvGrpSpPr>
          <p:cNvPr id="15368" name="Group 8"/>
          <p:cNvGrpSpPr>
            <a:grpSpLocks/>
          </p:cNvGrpSpPr>
          <p:nvPr/>
        </p:nvGrpSpPr>
        <p:grpSpPr bwMode="auto">
          <a:xfrm>
            <a:off x="971550" y="1557338"/>
            <a:ext cx="4392613" cy="5057775"/>
            <a:chOff x="612" y="981"/>
            <a:chExt cx="2767" cy="3186"/>
          </a:xfrm>
        </p:grpSpPr>
        <p:pic>
          <p:nvPicPr>
            <p:cNvPr id="15369" name="Picture 9" descr="ENT0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981"/>
              <a:ext cx="1980" cy="3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70" name="Oval 10"/>
            <p:cNvSpPr>
              <a:spLocks noChangeArrowheads="1"/>
            </p:cNvSpPr>
            <p:nvPr/>
          </p:nvSpPr>
          <p:spPr bwMode="auto">
            <a:xfrm>
              <a:off x="1474" y="2069"/>
              <a:ext cx="635" cy="590"/>
            </a:xfrm>
            <a:prstGeom prst="ellipse">
              <a:avLst/>
            </a:prstGeom>
            <a:noFill/>
            <a:ln w="762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5371" name="Line 11"/>
            <p:cNvSpPr>
              <a:spLocks noChangeShapeType="1"/>
            </p:cNvSpPr>
            <p:nvPr/>
          </p:nvSpPr>
          <p:spPr bwMode="auto">
            <a:xfrm flipH="1">
              <a:off x="2064" y="1389"/>
              <a:ext cx="1088" cy="816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15372" name="Line 12"/>
            <p:cNvSpPr>
              <a:spLocks noChangeShapeType="1"/>
            </p:cNvSpPr>
            <p:nvPr/>
          </p:nvSpPr>
          <p:spPr bwMode="auto">
            <a:xfrm flipH="1">
              <a:off x="1519" y="2341"/>
              <a:ext cx="1860" cy="1316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/>
            </a:p>
          </p:txBody>
        </p:sp>
      </p:grpSp>
      <p:sp>
        <p:nvSpPr>
          <p:cNvPr id="15373" name="Line 13"/>
          <p:cNvSpPr>
            <a:spLocks noChangeShapeType="1"/>
          </p:cNvSpPr>
          <p:nvPr/>
        </p:nvSpPr>
        <p:spPr bwMode="auto">
          <a:xfrm>
            <a:off x="5580063" y="3716338"/>
            <a:ext cx="2520950" cy="187325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1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3233267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2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TW" altLang="en-US" sz="3600" dirty="0" smtClean="0">
                <a:effectLst/>
              </a:rPr>
              <a:t>流感與感冒的不同</a:t>
            </a:r>
            <a:r>
              <a:rPr lang="en-US" altLang="zh-TW" sz="36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  <a:effectLst/>
              </a:rPr>
            </a:br>
            <a:r>
              <a:rPr lang="zh-TW" altLang="zh-TW" sz="3200" dirty="0">
                <a:solidFill>
                  <a:schemeClr val="bg1"/>
                </a:solidFill>
                <a:effectLst/>
              </a:rPr>
              <a:t>季節性流感防治工作手冊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2014</a:t>
            </a:r>
            <a:endParaRPr lang="zh-TW" altLang="en-US" sz="3600" dirty="0">
              <a:solidFill>
                <a:schemeClr val="bg1"/>
              </a:solidFill>
              <a:effectLst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3975" y="1268760"/>
            <a:ext cx="6648450" cy="5200650"/>
          </a:xfrm>
          <a:prstGeom prst="rect">
            <a:avLst/>
          </a:prstGeom>
        </p:spPr>
      </p:pic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8669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2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TW" altLang="en-US" dirty="0">
                <a:effectLst/>
              </a:rPr>
              <a:t>流感 </a:t>
            </a:r>
            <a:r>
              <a:rPr lang="zh-TW" altLang="en-US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≈</a:t>
            </a:r>
            <a:r>
              <a:rPr lang="zh-TW" altLang="en-US" dirty="0" smtClean="0">
                <a:effectLst/>
              </a:rPr>
              <a:t> 重感冒</a:t>
            </a:r>
            <a:endParaRPr lang="zh-TW" altLang="en-US" dirty="0">
              <a:effectLst/>
            </a:endParaRPr>
          </a:p>
        </p:txBody>
      </p:sp>
      <p:sp>
        <p:nvSpPr>
          <p:cNvPr id="905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196752"/>
            <a:ext cx="8079432" cy="5280248"/>
          </a:xfrm>
          <a:noFill/>
          <a:ln/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3000" b="1" dirty="0">
                <a:effectLst/>
              </a:rPr>
              <a:t>嚴重</a:t>
            </a:r>
            <a:r>
              <a:rPr lang="zh-TW" altLang="en-US" sz="3000" b="1" dirty="0" smtClean="0">
                <a:effectLst/>
              </a:rPr>
              <a:t>症狀：使</a:t>
            </a:r>
            <a:r>
              <a:rPr lang="zh-TW" altLang="en-US" sz="3000" b="1" dirty="0">
                <a:effectLst/>
              </a:rPr>
              <a:t>成人也喪失工作能力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TW" altLang="en-US" sz="3000" dirty="0">
                <a:effectLst/>
              </a:rPr>
              <a:t>厲害的全身性</a:t>
            </a:r>
            <a:r>
              <a:rPr lang="zh-TW" altLang="en-US" sz="3000" dirty="0" smtClean="0">
                <a:effectLst/>
              </a:rPr>
              <a:t>症狀：發燒 </a:t>
            </a:r>
            <a:r>
              <a:rPr lang="en-US" altLang="zh-TW" sz="3000" dirty="0">
                <a:effectLst/>
              </a:rPr>
              <a:t>(</a:t>
            </a:r>
            <a:r>
              <a:rPr lang="zh-TW" altLang="en-US" sz="3000" dirty="0">
                <a:effectLst/>
              </a:rPr>
              <a:t>平均</a:t>
            </a:r>
            <a:r>
              <a:rPr lang="en-US" altLang="zh-TW" sz="3000" dirty="0">
                <a:effectLst/>
              </a:rPr>
              <a:t>3</a:t>
            </a:r>
            <a:r>
              <a:rPr lang="zh-TW" altLang="en-US" sz="3000" dirty="0">
                <a:effectLst/>
              </a:rPr>
              <a:t>天，可至</a:t>
            </a:r>
            <a:r>
              <a:rPr lang="en-US" altLang="zh-TW" sz="3000" dirty="0">
                <a:effectLst/>
              </a:rPr>
              <a:t>8</a:t>
            </a:r>
            <a:r>
              <a:rPr lang="zh-TW" altLang="en-US" sz="3000" dirty="0">
                <a:effectLst/>
              </a:rPr>
              <a:t>天</a:t>
            </a:r>
            <a:r>
              <a:rPr lang="en-US" altLang="zh-TW" sz="3000" dirty="0" smtClean="0">
                <a:effectLst/>
              </a:rPr>
              <a:t>)</a:t>
            </a:r>
            <a:r>
              <a:rPr lang="zh-TW" altLang="en-US" sz="3000" dirty="0" smtClean="0">
                <a:effectLst/>
              </a:rPr>
              <a:t>、寒顫</a:t>
            </a:r>
            <a:r>
              <a:rPr lang="zh-TW" altLang="en-US" sz="3000" dirty="0">
                <a:effectLst/>
              </a:rPr>
              <a:t>、頭痛、肌肉酸痛、關節痛、倦怠、食慾不振、眼睛發紅、聲音</a:t>
            </a:r>
            <a:r>
              <a:rPr lang="zh-TW" altLang="en-US" sz="3000" dirty="0" smtClean="0">
                <a:effectLst/>
              </a:rPr>
              <a:t>沙啞。</a:t>
            </a:r>
            <a:endParaRPr lang="zh-TW" altLang="en-US" sz="3000" dirty="0">
              <a:effectLst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TW" altLang="en-US" sz="3000" dirty="0">
                <a:effectLst/>
              </a:rPr>
              <a:t>持續時間：一至數週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3000" b="1" dirty="0">
                <a:effectLst/>
              </a:rPr>
              <a:t>侵犯所有年齡</a:t>
            </a:r>
            <a:r>
              <a:rPr lang="zh-TW" altLang="en-US" sz="3000" b="1" dirty="0" smtClean="0">
                <a:effectLst/>
              </a:rPr>
              <a:t>層：群聚史</a:t>
            </a:r>
            <a:endParaRPr lang="zh-TW" altLang="en-US" sz="3000" b="1" dirty="0">
              <a:effectLst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TW" altLang="en-US" sz="3000" dirty="0">
                <a:effectLst/>
              </a:rPr>
              <a:t>罹病率：兒童 </a:t>
            </a:r>
            <a:r>
              <a:rPr lang="en-US" altLang="zh-TW" sz="3000" dirty="0">
                <a:effectLst/>
              </a:rPr>
              <a:t>&gt; </a:t>
            </a:r>
            <a:r>
              <a:rPr lang="zh-TW" altLang="en-US" sz="3000" dirty="0">
                <a:effectLst/>
              </a:rPr>
              <a:t>成人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TW" altLang="en-US" sz="3000" dirty="0">
                <a:effectLst/>
              </a:rPr>
              <a:t>發燒：兒童 </a:t>
            </a:r>
            <a:r>
              <a:rPr lang="en-US" altLang="zh-TW" sz="3000" dirty="0">
                <a:effectLst/>
              </a:rPr>
              <a:t>&gt; </a:t>
            </a:r>
            <a:r>
              <a:rPr lang="zh-TW" altLang="en-US" sz="3000" dirty="0">
                <a:effectLst/>
              </a:rPr>
              <a:t>成人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3000" b="1" dirty="0">
                <a:effectLst/>
              </a:rPr>
              <a:t>流行</a:t>
            </a:r>
            <a:r>
              <a:rPr lang="zh-TW" altLang="en-US" sz="3000" b="1" dirty="0" smtClean="0">
                <a:effectLst/>
              </a:rPr>
              <a:t>趨勢</a:t>
            </a:r>
            <a:endParaRPr lang="en-US" altLang="zh-TW" sz="3000" b="1" dirty="0">
              <a:effectLst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67797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effectLst/>
              </a:rPr>
              <a:t>不是單純感冒的「感冒」</a:t>
            </a:r>
          </a:p>
        </p:txBody>
      </p:sp>
      <p:sp>
        <p:nvSpPr>
          <p:cNvPr id="921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8503096" cy="5029200"/>
          </a:xfrm>
        </p:spPr>
        <p:txBody>
          <a:bodyPr/>
          <a:lstStyle/>
          <a:p>
            <a:r>
              <a:rPr lang="en-US" altLang="zh-TW" sz="2800" dirty="0">
                <a:effectLst/>
              </a:rPr>
              <a:t>22</a:t>
            </a:r>
            <a:r>
              <a:rPr lang="zh-TW" altLang="en-US" sz="2800" dirty="0">
                <a:effectLst/>
              </a:rPr>
              <a:t>歲健康男性</a:t>
            </a:r>
          </a:p>
          <a:p>
            <a:r>
              <a:rPr lang="en-US" altLang="zh-TW" sz="2800" dirty="0">
                <a:solidFill>
                  <a:schemeClr val="bg1"/>
                </a:solidFill>
                <a:effectLst/>
              </a:rPr>
              <a:t>2005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年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1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月中旬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持續</a:t>
            </a:r>
            <a:r>
              <a:rPr lang="en-US" altLang="zh-TW" sz="2800" b="1" dirty="0" smtClean="0">
                <a:effectLst/>
              </a:rPr>
              <a:t>2</a:t>
            </a:r>
            <a:r>
              <a:rPr lang="zh-TW" altLang="en-US" sz="2800" b="1" dirty="0" smtClean="0">
                <a:effectLst/>
              </a:rPr>
              <a:t>週</a:t>
            </a:r>
            <a:r>
              <a:rPr lang="zh-TW" altLang="en-US" sz="2800" b="1" dirty="0">
                <a:effectLst/>
              </a:rPr>
              <a:t>發燒與咳嗽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，未就醫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也未</a:t>
            </a:r>
            <a:r>
              <a:rPr lang="en-US" altLang="zh-TW" sz="28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  <a:effectLst/>
              </a:rPr>
            </a:b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服藥。</a:t>
            </a:r>
            <a:endParaRPr lang="zh-TW" altLang="en-US" sz="2800" dirty="0">
              <a:solidFill>
                <a:schemeClr val="bg1"/>
              </a:solidFill>
              <a:effectLst/>
            </a:endParaRPr>
          </a:p>
          <a:p>
            <a:pPr hangingPunct="1"/>
            <a:r>
              <a:rPr lang="en-US" altLang="zh-TW" sz="2800" dirty="0">
                <a:solidFill>
                  <a:schemeClr val="bg1"/>
                </a:solidFill>
                <a:effectLst/>
              </a:rPr>
              <a:t>1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月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27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日開始出現</a:t>
            </a:r>
            <a:r>
              <a:rPr lang="zh-TW" altLang="en-US" sz="2800" b="1" dirty="0">
                <a:effectLst/>
              </a:rPr>
              <a:t>呼吸困難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，當日還與朋友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出遊。</a:t>
            </a:r>
            <a:endParaRPr lang="zh-TW" altLang="en-US" sz="2800" dirty="0">
              <a:solidFill>
                <a:schemeClr val="bg1"/>
              </a:solidFill>
              <a:effectLst/>
            </a:endParaRPr>
          </a:p>
          <a:p>
            <a:r>
              <a:rPr lang="en-US" altLang="zh-TW" sz="2800" dirty="0">
                <a:solidFill>
                  <a:schemeClr val="bg1"/>
                </a:solidFill>
                <a:effectLst/>
              </a:rPr>
              <a:t>1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月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28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日</a:t>
            </a:r>
          </a:p>
          <a:p>
            <a:pPr lvl="1"/>
            <a:r>
              <a:rPr lang="en-US" altLang="zh-TW" sz="2800" dirty="0">
                <a:effectLst/>
              </a:rPr>
              <a:t>10:00</a:t>
            </a:r>
            <a:r>
              <a:rPr lang="zh-TW" altLang="en-US" sz="2800" dirty="0">
                <a:effectLst/>
              </a:rPr>
              <a:t>到某署立醫院就診，胸部</a:t>
            </a:r>
            <a:r>
              <a:rPr lang="en-US" altLang="zh-TW" sz="2800" dirty="0">
                <a:effectLst/>
              </a:rPr>
              <a:t>X</a:t>
            </a:r>
            <a:r>
              <a:rPr lang="zh-TW" altLang="en-US" sz="2800" dirty="0">
                <a:effectLst/>
              </a:rPr>
              <a:t>光呈雙側</a:t>
            </a:r>
            <a:r>
              <a:rPr lang="zh-TW" altLang="en-US" sz="2800" dirty="0" smtClean="0">
                <a:effectLst/>
              </a:rPr>
              <a:t>實質</a:t>
            </a:r>
            <a:r>
              <a:rPr lang="en-US" altLang="zh-TW" sz="28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  <a:effectLst/>
              </a:rPr>
            </a:br>
            <a:r>
              <a:rPr lang="zh-TW" altLang="en-US" sz="2800" dirty="0" smtClean="0">
                <a:effectLst/>
              </a:rPr>
              <a:t>化</a:t>
            </a:r>
            <a:r>
              <a:rPr lang="zh-TW" altLang="en-US" sz="2800" dirty="0">
                <a:effectLst/>
              </a:rPr>
              <a:t>肺炎</a:t>
            </a:r>
            <a:r>
              <a:rPr lang="zh-TW" altLang="en-US" sz="2800" dirty="0" smtClean="0">
                <a:effectLst/>
              </a:rPr>
              <a:t>變化。</a:t>
            </a:r>
            <a:endParaRPr lang="zh-TW" altLang="en-US" sz="2800" dirty="0">
              <a:effectLst/>
            </a:endParaRPr>
          </a:p>
          <a:p>
            <a:pPr lvl="1"/>
            <a:r>
              <a:rPr lang="en-US" altLang="zh-TW" sz="2800" dirty="0">
                <a:effectLst/>
              </a:rPr>
              <a:t>1</a:t>
            </a:r>
            <a:r>
              <a:rPr lang="zh-TW" altLang="en-US" sz="2800" dirty="0">
                <a:effectLst/>
              </a:rPr>
              <a:t>月</a:t>
            </a:r>
            <a:r>
              <a:rPr lang="en-US" altLang="zh-TW" sz="2800" dirty="0">
                <a:effectLst/>
              </a:rPr>
              <a:t>28</a:t>
            </a:r>
            <a:r>
              <a:rPr lang="zh-TW" altLang="en-US" sz="2800" dirty="0">
                <a:effectLst/>
              </a:rPr>
              <a:t>日</a:t>
            </a:r>
            <a:r>
              <a:rPr lang="en-US" altLang="zh-TW" sz="2800" dirty="0">
                <a:effectLst/>
              </a:rPr>
              <a:t>16:16</a:t>
            </a:r>
            <a:r>
              <a:rPr lang="zh-TW" altLang="en-US" sz="2800" dirty="0">
                <a:effectLst/>
              </a:rPr>
              <a:t>轉到某醫學中心加護病房</a:t>
            </a:r>
          </a:p>
          <a:p>
            <a:pPr lvl="1"/>
            <a:r>
              <a:rPr lang="zh-TW" altLang="en-US" sz="2800" dirty="0">
                <a:effectLst/>
              </a:rPr>
              <a:t>晚上</a:t>
            </a:r>
            <a:r>
              <a:rPr lang="en-US" altLang="zh-TW" sz="2800" dirty="0">
                <a:effectLst/>
              </a:rPr>
              <a:t>9:55</a:t>
            </a:r>
            <a:r>
              <a:rPr lang="zh-TW" altLang="en-US" sz="2800" dirty="0">
                <a:effectLst/>
              </a:rPr>
              <a:t>宣佈死亡</a:t>
            </a:r>
          </a:p>
          <a:p>
            <a:r>
              <a:rPr lang="zh-TW" altLang="en-US" sz="2800" dirty="0">
                <a:effectLst/>
              </a:rPr>
              <a:t>痰液檢驗：</a:t>
            </a:r>
            <a:r>
              <a:rPr lang="en-US" altLang="zh-TW" sz="2800" dirty="0">
                <a:effectLst/>
              </a:rPr>
              <a:t>B</a:t>
            </a:r>
            <a:r>
              <a:rPr lang="zh-TW" altLang="en-US" sz="2800" dirty="0">
                <a:effectLst/>
              </a:rPr>
              <a:t>型流感病毒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9995438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8352606" cy="893763"/>
          </a:xfrm>
        </p:spPr>
        <p:txBody>
          <a:bodyPr/>
          <a:lstStyle/>
          <a:p>
            <a:r>
              <a:rPr lang="zh-TW" altLang="en-US" sz="3600" dirty="0">
                <a:effectLst/>
              </a:rPr>
              <a:t>類流感症狀兒童的病毒分離</a:t>
            </a:r>
            <a:r>
              <a:rPr lang="zh-TW" altLang="en-US" sz="32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200" dirty="0">
                <a:solidFill>
                  <a:srgbClr val="FF00FF"/>
                </a:solidFill>
                <a:effectLst/>
              </a:rPr>
            </a:br>
            <a:r>
              <a:rPr lang="en-US" altLang="zh-TW" sz="2800" dirty="0">
                <a:solidFill>
                  <a:schemeClr val="bg1"/>
                </a:solidFill>
                <a:effectLst/>
              </a:rPr>
              <a:t>N = 125, 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台中榮總與</a:t>
            </a:r>
            <a:r>
              <a:rPr lang="zh-TW" altLang="zh-TW" sz="2800" dirty="0">
                <a:solidFill>
                  <a:schemeClr val="bg1"/>
                </a:solidFill>
                <a:effectLst/>
              </a:rPr>
              <a:t>大里仁愛醫院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, 2006-2007</a:t>
            </a:r>
          </a:p>
        </p:txBody>
      </p:sp>
      <p:graphicFrame>
        <p:nvGraphicFramePr>
          <p:cNvPr id="90829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86224296"/>
              </p:ext>
            </p:extLst>
          </p:nvPr>
        </p:nvGraphicFramePr>
        <p:xfrm>
          <a:off x="179388" y="1628775"/>
          <a:ext cx="8748712" cy="4475163"/>
        </p:xfrm>
        <a:graphic>
          <a:graphicData uri="http://schemas.openxmlformats.org/presentationml/2006/ole">
            <p:oleObj spid="_x0000_s908514" name="圖表" r:id="rId5" imgW="8067662" imgH="4124338" progId="MSGraph.Chart.8">
              <p:embed followColorScheme="full"/>
            </p:oleObj>
          </a:graphicData>
        </a:graphic>
      </p:graphicFrame>
      <p:sp>
        <p:nvSpPr>
          <p:cNvPr id="908292" name="Rectangle 4"/>
          <p:cNvSpPr>
            <a:spLocks noChangeArrowheads="1"/>
          </p:cNvSpPr>
          <p:nvPr/>
        </p:nvSpPr>
        <p:spPr bwMode="auto">
          <a:xfrm>
            <a:off x="1116013" y="6505575"/>
            <a:ext cx="3733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>
                <a:solidFill>
                  <a:srgbClr val="66FF33"/>
                </a:solidFill>
              </a:rPr>
              <a:t>Wang CC. </a:t>
            </a:r>
            <a:r>
              <a:rPr lang="en-US" altLang="zh-TW" sz="1600" b="0" dirty="0" err="1">
                <a:solidFill>
                  <a:srgbClr val="66FF33"/>
                </a:solidFill>
              </a:rPr>
              <a:t>Pediatr</a:t>
            </a:r>
            <a:r>
              <a:rPr lang="en-US" altLang="zh-TW" sz="1600" b="0" dirty="0">
                <a:solidFill>
                  <a:srgbClr val="66FF33"/>
                </a:solidFill>
              </a:rPr>
              <a:t> </a:t>
            </a:r>
            <a:r>
              <a:rPr lang="en-US" altLang="zh-TW" sz="1600" b="0" dirty="0" err="1">
                <a:solidFill>
                  <a:srgbClr val="66FF33"/>
                </a:solidFill>
              </a:rPr>
              <a:t>Neonatol</a:t>
            </a:r>
            <a:r>
              <a:rPr lang="en-US" altLang="zh-TW" sz="1600" b="0" dirty="0">
                <a:solidFill>
                  <a:srgbClr val="66FF33"/>
                </a:solidFill>
              </a:rPr>
              <a:t> 2009;50(2):54.</a:t>
            </a: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0"/>
            <a:ext cx="8281615" cy="1243013"/>
          </a:xfrm>
        </p:spPr>
        <p:txBody>
          <a:bodyPr/>
          <a:lstStyle/>
          <a:p>
            <a:r>
              <a:rPr lang="en-US" altLang="zh-TW" sz="3600" dirty="0">
                <a:effectLst/>
              </a:rPr>
              <a:t>A</a:t>
            </a:r>
            <a:r>
              <a:rPr lang="zh-TW" altLang="en-US" sz="3600" dirty="0">
                <a:effectLst/>
              </a:rPr>
              <a:t>型流感住院病童之症狀</a:t>
            </a:r>
            <a:r>
              <a:rPr lang="zh-TW" altLang="en-US" sz="32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200" dirty="0">
                <a:solidFill>
                  <a:srgbClr val="FF00FF"/>
                </a:solidFill>
                <a:effectLst/>
              </a:rPr>
            </a:br>
            <a:r>
              <a:rPr lang="en-US" altLang="zh-TW" sz="2800" dirty="0">
                <a:solidFill>
                  <a:schemeClr val="bg1"/>
                </a:solidFill>
                <a:effectLst/>
              </a:rPr>
              <a:t>N = 84, 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長庚兒童醫院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, 1997-2002</a:t>
            </a:r>
          </a:p>
        </p:txBody>
      </p:sp>
      <p:graphicFrame>
        <p:nvGraphicFramePr>
          <p:cNvPr id="91033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43712341"/>
              </p:ext>
            </p:extLst>
          </p:nvPr>
        </p:nvGraphicFramePr>
        <p:xfrm>
          <a:off x="0" y="1700213"/>
          <a:ext cx="9144000" cy="4676775"/>
        </p:xfrm>
        <a:graphic>
          <a:graphicData uri="http://schemas.openxmlformats.org/presentationml/2006/ole">
            <p:oleObj spid="_x0000_s910571" name="圖表" r:id="rId5" imgW="8058195" imgH="4114872" progId="MSGraph.Chart.8">
              <p:embed followColorScheme="full"/>
            </p:oleObj>
          </a:graphicData>
        </a:graphic>
      </p:graphicFrame>
      <p:sp>
        <p:nvSpPr>
          <p:cNvPr id="910340" name="Text Box 4"/>
          <p:cNvSpPr txBox="1">
            <a:spLocks noChangeArrowheads="1"/>
          </p:cNvSpPr>
          <p:nvPr/>
        </p:nvSpPr>
        <p:spPr bwMode="auto">
          <a:xfrm>
            <a:off x="323850" y="1268413"/>
            <a:ext cx="1389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 dirty="0">
                <a:solidFill>
                  <a:srgbClr val="FAFD00"/>
                </a:solidFill>
                <a:latin typeface="Arial" panose="020B0604020202020204" pitchFamily="34" charset="0"/>
              </a:rPr>
              <a:t>% cases</a:t>
            </a:r>
          </a:p>
        </p:txBody>
      </p:sp>
      <p:sp>
        <p:nvSpPr>
          <p:cNvPr id="910341" name="Rectangle 5"/>
          <p:cNvSpPr>
            <a:spLocks noChangeArrowheads="1"/>
          </p:cNvSpPr>
          <p:nvPr/>
        </p:nvSpPr>
        <p:spPr bwMode="auto">
          <a:xfrm>
            <a:off x="1116013" y="6505575"/>
            <a:ext cx="45164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>
                <a:solidFill>
                  <a:srgbClr val="66FF33"/>
                </a:solidFill>
              </a:rPr>
              <a:t>Wang YH. J </a:t>
            </a:r>
            <a:r>
              <a:rPr lang="en-US" altLang="zh-TW" sz="1600" b="0" dirty="0" err="1">
                <a:solidFill>
                  <a:srgbClr val="66FF33"/>
                </a:solidFill>
              </a:rPr>
              <a:t>Microbiol</a:t>
            </a:r>
            <a:r>
              <a:rPr lang="en-US" altLang="zh-TW" sz="1600" b="0" dirty="0">
                <a:solidFill>
                  <a:srgbClr val="66FF33"/>
                </a:solidFill>
              </a:rPr>
              <a:t> </a:t>
            </a:r>
            <a:r>
              <a:rPr lang="en-US" altLang="zh-TW" sz="1600" b="0" dirty="0" err="1">
                <a:solidFill>
                  <a:srgbClr val="66FF33"/>
                </a:solidFill>
              </a:rPr>
              <a:t>Immunol</a:t>
            </a:r>
            <a:r>
              <a:rPr lang="en-US" altLang="zh-TW" sz="1600" b="0" dirty="0">
                <a:solidFill>
                  <a:srgbClr val="66FF33"/>
                </a:solidFill>
              </a:rPr>
              <a:t> Infect 2003;36:111.</a:t>
            </a:r>
          </a:p>
        </p:txBody>
      </p:sp>
      <p:grpSp>
        <p:nvGrpSpPr>
          <p:cNvPr id="910342" name="Group 6"/>
          <p:cNvGrpSpPr>
            <a:grpSpLocks/>
          </p:cNvGrpSpPr>
          <p:nvPr/>
        </p:nvGrpSpPr>
        <p:grpSpPr bwMode="auto">
          <a:xfrm>
            <a:off x="684213" y="6022975"/>
            <a:ext cx="1738312" cy="457200"/>
            <a:chOff x="567" y="3125"/>
            <a:chExt cx="1095" cy="288"/>
          </a:xfrm>
        </p:grpSpPr>
        <p:sp>
          <p:nvSpPr>
            <p:cNvPr id="910343" name="AutoShape 7"/>
            <p:cNvSpPr>
              <a:spLocks noChangeArrowheads="1"/>
            </p:cNvSpPr>
            <p:nvPr/>
          </p:nvSpPr>
          <p:spPr bwMode="auto">
            <a:xfrm>
              <a:off x="567" y="3204"/>
              <a:ext cx="181" cy="182"/>
            </a:xfrm>
            <a:prstGeom prst="smileyFace">
              <a:avLst>
                <a:gd name="adj" fmla="val 4653"/>
              </a:avLst>
            </a:prstGeom>
            <a:solidFill>
              <a:srgbClr val="FF3300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910344" name="Text Box 8"/>
            <p:cNvSpPr txBox="1">
              <a:spLocks noChangeArrowheads="1"/>
            </p:cNvSpPr>
            <p:nvPr/>
          </p:nvSpPr>
          <p:spPr bwMode="auto">
            <a:xfrm>
              <a:off x="826" y="3125"/>
              <a:ext cx="8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3300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r>
                <a:rPr kumimoji="0" lang="en-US" altLang="zh-TW" dirty="0">
                  <a:solidFill>
                    <a:schemeClr val="bg1"/>
                  </a:solidFill>
                  <a:latin typeface="Arial" panose="020B0604020202020204" pitchFamily="34" charset="0"/>
                  <a:ea typeface="新細明體" panose="02020500000000000000" pitchFamily="18" charset="-120"/>
                </a:rPr>
                <a:t>P &lt; 0,05</a:t>
              </a:r>
            </a:p>
          </p:txBody>
        </p:sp>
      </p:grpSp>
      <p:sp>
        <p:nvSpPr>
          <p:cNvPr id="910345" name="AutoShape 9"/>
          <p:cNvSpPr>
            <a:spLocks noChangeArrowheads="1"/>
          </p:cNvSpPr>
          <p:nvPr/>
        </p:nvSpPr>
        <p:spPr bwMode="auto">
          <a:xfrm>
            <a:off x="1619250" y="1844675"/>
            <a:ext cx="287338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10346" name="AutoShape 10"/>
          <p:cNvSpPr>
            <a:spLocks noChangeArrowheads="1"/>
          </p:cNvSpPr>
          <p:nvPr/>
        </p:nvSpPr>
        <p:spPr bwMode="auto">
          <a:xfrm>
            <a:off x="2627313" y="2133600"/>
            <a:ext cx="287337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10347" name="AutoShape 11"/>
          <p:cNvSpPr>
            <a:spLocks noChangeArrowheads="1"/>
          </p:cNvSpPr>
          <p:nvPr/>
        </p:nvSpPr>
        <p:spPr bwMode="auto">
          <a:xfrm>
            <a:off x="4500563" y="3068638"/>
            <a:ext cx="287337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10348" name="AutoShape 12"/>
          <p:cNvSpPr>
            <a:spLocks noChangeArrowheads="1"/>
          </p:cNvSpPr>
          <p:nvPr/>
        </p:nvSpPr>
        <p:spPr bwMode="auto">
          <a:xfrm>
            <a:off x="7380288" y="2924175"/>
            <a:ext cx="287337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10349" name="AutoShape 13"/>
          <p:cNvSpPr>
            <a:spLocks noChangeArrowheads="1"/>
          </p:cNvSpPr>
          <p:nvPr/>
        </p:nvSpPr>
        <p:spPr bwMode="auto">
          <a:xfrm>
            <a:off x="8388350" y="4076700"/>
            <a:ext cx="287338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TW" altLang="en-US" dirty="0">
                <a:effectLst/>
              </a:rPr>
              <a:t>流感 </a:t>
            </a:r>
            <a:r>
              <a:rPr lang="en-US" altLang="zh-TW" dirty="0">
                <a:effectLst/>
              </a:rPr>
              <a:t>– </a:t>
            </a:r>
            <a:r>
              <a:rPr lang="zh-TW" altLang="en-US" dirty="0">
                <a:effectLst/>
              </a:rPr>
              <a:t>併發症</a:t>
            </a:r>
          </a:p>
        </p:txBody>
      </p:sp>
      <p:sp>
        <p:nvSpPr>
          <p:cNvPr id="906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8503096" cy="5029200"/>
          </a:xfrm>
          <a:noFill/>
          <a:ln/>
        </p:spPr>
        <p:txBody>
          <a:bodyPr/>
          <a:lstStyle/>
          <a:p>
            <a:r>
              <a:rPr lang="zh-TW" altLang="en-US" sz="3200" b="1" dirty="0">
                <a:effectLst/>
              </a:rPr>
              <a:t>肺炎：最常見</a:t>
            </a:r>
          </a:p>
          <a:p>
            <a:pPr lvl="1"/>
            <a:r>
              <a:rPr lang="zh-TW" altLang="en-US" sz="3200" dirty="0">
                <a:effectLst/>
              </a:rPr>
              <a:t>病毒性：尤其慢性心肺疾病、</a:t>
            </a:r>
            <a:r>
              <a:rPr lang="zh-TW" altLang="en-US" sz="3200" dirty="0" smtClean="0">
                <a:effectLst/>
              </a:rPr>
              <a:t>孕婦。</a:t>
            </a:r>
            <a:endParaRPr lang="zh-TW" altLang="en-US" sz="3200" dirty="0">
              <a:effectLst/>
            </a:endParaRPr>
          </a:p>
          <a:p>
            <a:pPr lvl="1" hangingPunct="1"/>
            <a:r>
              <a:rPr lang="zh-TW" altLang="en-US" sz="3200" dirty="0">
                <a:effectLst/>
              </a:rPr>
              <a:t>繼發性細菌性：尤其老人、慢性病</a:t>
            </a:r>
            <a:r>
              <a:rPr lang="zh-TW" altLang="en-US" sz="3200" dirty="0" smtClean="0">
                <a:effectLst/>
              </a:rPr>
              <a:t>患者。</a:t>
            </a:r>
            <a:endParaRPr lang="zh-TW" altLang="en-US" sz="3200" dirty="0">
              <a:effectLst/>
            </a:endParaRPr>
          </a:p>
          <a:p>
            <a:r>
              <a:rPr lang="zh-TW" altLang="en-US" sz="3200" dirty="0">
                <a:solidFill>
                  <a:schemeClr val="bg1"/>
                </a:solidFill>
                <a:effectLst/>
              </a:rPr>
              <a:t>中耳炎、鼻竇炎、哮吼、慢性心肺疾病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的</a:t>
            </a:r>
            <a:r>
              <a:rPr lang="en-US" altLang="zh-TW" sz="32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effectLst/>
              </a:rPr>
            </a:b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惡化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、心肌炎、心包膜炎、毒性休克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症候</a:t>
            </a:r>
            <a:r>
              <a:rPr lang="en-US" altLang="zh-TW" sz="32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effectLst/>
              </a:rPr>
            </a:b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群 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(toxic shock syndrome)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、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腦炎。</a:t>
            </a:r>
            <a:endParaRPr lang="zh-TW" altLang="en-US" sz="3200" dirty="0">
              <a:solidFill>
                <a:schemeClr val="bg1"/>
              </a:solidFill>
              <a:effectLst/>
            </a:endParaRPr>
          </a:p>
          <a:p>
            <a:r>
              <a:rPr lang="zh-TW" altLang="en-US" sz="3200" dirty="0">
                <a:effectLst/>
              </a:rPr>
              <a:t>肌肉炎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：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B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型特別容易導致小腿肌肉炎</a:t>
            </a:r>
          </a:p>
          <a:p>
            <a:r>
              <a:rPr lang="zh-TW" altLang="en-US" sz="3200" dirty="0">
                <a:solidFill>
                  <a:schemeClr val="bg1"/>
                </a:solidFill>
                <a:effectLst/>
              </a:rPr>
              <a:t>估計每年因流感死亡人數：</a:t>
            </a:r>
            <a:r>
              <a:rPr lang="en-US" altLang="zh-TW" sz="3200" dirty="0">
                <a:effectLst/>
              </a:rPr>
              <a:t>1/5,000 - 10,000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838200"/>
          </a:xfrm>
        </p:spPr>
        <p:txBody>
          <a:bodyPr/>
          <a:lstStyle/>
          <a:p>
            <a:r>
              <a:rPr lang="en-US" altLang="zh-TW" sz="3600" dirty="0">
                <a:effectLst/>
              </a:rPr>
              <a:t>A</a:t>
            </a:r>
            <a:r>
              <a:rPr lang="zh-TW" altLang="en-US" sz="3600" dirty="0">
                <a:effectLst/>
              </a:rPr>
              <a:t>型流感住院兒童的診斷</a:t>
            </a:r>
            <a:r>
              <a:rPr lang="zh-TW" altLang="en-US" sz="30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000" dirty="0">
                <a:solidFill>
                  <a:srgbClr val="FF00FF"/>
                </a:solidFill>
                <a:effectLst/>
              </a:rPr>
            </a:br>
            <a:r>
              <a:rPr lang="en-US" altLang="zh-TW" sz="2600" dirty="0">
                <a:solidFill>
                  <a:schemeClr val="bg1"/>
                </a:solidFill>
                <a:effectLst/>
              </a:rPr>
              <a:t>Taiwan, 1997-2002</a:t>
            </a:r>
          </a:p>
        </p:txBody>
      </p:sp>
      <p:sp>
        <p:nvSpPr>
          <p:cNvPr id="608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378825" cy="5046662"/>
          </a:xfrm>
        </p:spPr>
        <p:txBody>
          <a:bodyPr/>
          <a:lstStyle/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en-US" altLang="zh-TW" sz="3000" dirty="0">
                <a:solidFill>
                  <a:srgbClr val="FF00FF"/>
                </a:solidFill>
                <a:effectLst/>
              </a:rPr>
              <a:t>		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                  % cases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en-US" altLang="zh-TW" sz="3000" dirty="0">
                <a:solidFill>
                  <a:srgbClr val="FF00FF"/>
                </a:solidFill>
                <a:effectLst/>
              </a:rPr>
              <a:t>		</a:t>
            </a:r>
            <a:r>
              <a:rPr lang="en-US" altLang="zh-TW" sz="3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≤</a:t>
            </a:r>
            <a:r>
              <a:rPr lang="en-US" altLang="zh-TW" sz="3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5 yrs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6-18 yrs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N = 60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N = 24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細支氣管炎</a:t>
            </a:r>
            <a:r>
              <a:rPr lang="zh-TW" altLang="en-US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53%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4%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肺炎</a:t>
            </a:r>
            <a:r>
              <a:rPr lang="zh-TW" altLang="en-US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23%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13%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腦炎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/</a:t>
            </a: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腦病變</a:t>
            </a:r>
            <a:r>
              <a:rPr lang="zh-TW" altLang="en-US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13%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73%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中耳炎</a:t>
            </a:r>
            <a:r>
              <a:rPr lang="zh-TW" altLang="en-US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13%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4%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上呼吸道感染</a:t>
            </a:r>
            <a:r>
              <a:rPr lang="zh-TW" altLang="en-US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8%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0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哮吼</a:t>
            </a:r>
            <a:r>
              <a:rPr lang="zh-TW" altLang="en-US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5%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0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r>
              <a:rPr lang="zh-TW" altLang="en-US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心肌炎</a:t>
            </a:r>
            <a:r>
              <a:rPr lang="zh-TW" altLang="en-US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0</a:t>
            </a:r>
            <a:r>
              <a:rPr lang="en-US" altLang="zh-TW" sz="3000" dirty="0">
                <a:solidFill>
                  <a:srgbClr val="FF00FF"/>
                </a:solidFill>
                <a:effectLst/>
                <a:cs typeface="Times New Roman" panose="02020603050405020304" pitchFamily="18" charset="0"/>
              </a:rPr>
              <a:t>	</a:t>
            </a:r>
            <a:r>
              <a:rPr lang="en-US" altLang="zh-TW" sz="3000" dirty="0">
                <a:solidFill>
                  <a:schemeClr val="bg1"/>
                </a:solidFill>
                <a:effectLst/>
                <a:cs typeface="Times New Roman" panose="02020603050405020304" pitchFamily="18" charset="0"/>
              </a:rPr>
              <a:t>8%</a:t>
            </a: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endParaRPr lang="en-US" altLang="zh-TW" sz="3000" dirty="0">
              <a:solidFill>
                <a:schemeClr val="bg1"/>
              </a:solidFill>
              <a:effectLst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Monotype Sorts" pitchFamily="2" charset="2"/>
              <a:buNone/>
              <a:tabLst>
                <a:tab pos="4211638" algn="ctr"/>
                <a:tab pos="6816725" algn="ctr"/>
              </a:tabLst>
            </a:pPr>
            <a:endParaRPr lang="en-US" altLang="zh-TW" sz="3000" dirty="0">
              <a:solidFill>
                <a:schemeClr val="bg1"/>
              </a:solidFill>
              <a:effectLst/>
              <a:cs typeface="Times New Roman" panose="02020603050405020304" pitchFamily="18" charset="0"/>
            </a:endParaRPr>
          </a:p>
        </p:txBody>
      </p:sp>
      <p:sp>
        <p:nvSpPr>
          <p:cNvPr id="608260" name="Rectangle 4"/>
          <p:cNvSpPr>
            <a:spLocks noChangeArrowheads="1"/>
          </p:cNvSpPr>
          <p:nvPr/>
        </p:nvSpPr>
        <p:spPr bwMode="auto">
          <a:xfrm>
            <a:off x="1116013" y="6505575"/>
            <a:ext cx="45164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>
                <a:solidFill>
                  <a:srgbClr val="66FF33"/>
                </a:solidFill>
              </a:rPr>
              <a:t>Wang YH. J </a:t>
            </a:r>
            <a:r>
              <a:rPr lang="en-US" altLang="zh-TW" sz="1600" b="0" dirty="0" err="1">
                <a:solidFill>
                  <a:srgbClr val="66FF33"/>
                </a:solidFill>
              </a:rPr>
              <a:t>Microbiol</a:t>
            </a:r>
            <a:r>
              <a:rPr lang="en-US" altLang="zh-TW" sz="1600" b="0" dirty="0">
                <a:solidFill>
                  <a:srgbClr val="66FF33"/>
                </a:solidFill>
              </a:rPr>
              <a:t> </a:t>
            </a:r>
            <a:r>
              <a:rPr lang="en-US" altLang="zh-TW" sz="1600" b="0" dirty="0" err="1">
                <a:solidFill>
                  <a:srgbClr val="66FF33"/>
                </a:solidFill>
              </a:rPr>
              <a:t>Immunol</a:t>
            </a:r>
            <a:r>
              <a:rPr lang="en-US" altLang="zh-TW" sz="1600" b="0" dirty="0">
                <a:solidFill>
                  <a:srgbClr val="66FF33"/>
                </a:solidFill>
              </a:rPr>
              <a:t> Infect 2003;36:111.</a:t>
            </a:r>
          </a:p>
        </p:txBody>
      </p:sp>
      <p:sp>
        <p:nvSpPr>
          <p:cNvPr id="608261" name="Line 5"/>
          <p:cNvSpPr>
            <a:spLocks noChangeShapeType="1"/>
          </p:cNvSpPr>
          <p:nvPr/>
        </p:nvSpPr>
        <p:spPr bwMode="auto">
          <a:xfrm>
            <a:off x="684213" y="1557338"/>
            <a:ext cx="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608262" name="Line 6"/>
          <p:cNvSpPr>
            <a:spLocks noChangeShapeType="1"/>
          </p:cNvSpPr>
          <p:nvPr/>
        </p:nvSpPr>
        <p:spPr bwMode="auto">
          <a:xfrm>
            <a:off x="468313" y="1341438"/>
            <a:ext cx="78486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608263" name="Line 7"/>
          <p:cNvSpPr>
            <a:spLocks noChangeShapeType="1"/>
          </p:cNvSpPr>
          <p:nvPr/>
        </p:nvSpPr>
        <p:spPr bwMode="auto">
          <a:xfrm>
            <a:off x="539750" y="2708275"/>
            <a:ext cx="78486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608264" name="Line 8"/>
          <p:cNvSpPr>
            <a:spLocks noChangeShapeType="1"/>
          </p:cNvSpPr>
          <p:nvPr/>
        </p:nvSpPr>
        <p:spPr bwMode="auto">
          <a:xfrm>
            <a:off x="468313" y="5949950"/>
            <a:ext cx="78486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608265" name="Line 9"/>
          <p:cNvSpPr>
            <a:spLocks noChangeShapeType="1"/>
          </p:cNvSpPr>
          <p:nvPr/>
        </p:nvSpPr>
        <p:spPr bwMode="auto">
          <a:xfrm>
            <a:off x="3708400" y="1846263"/>
            <a:ext cx="4608513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grpSp>
        <p:nvGrpSpPr>
          <p:cNvPr id="608266" name="Group 10"/>
          <p:cNvGrpSpPr>
            <a:grpSpLocks/>
          </p:cNvGrpSpPr>
          <p:nvPr/>
        </p:nvGrpSpPr>
        <p:grpSpPr bwMode="auto">
          <a:xfrm>
            <a:off x="684213" y="5949950"/>
            <a:ext cx="1738312" cy="457200"/>
            <a:chOff x="431" y="3748"/>
            <a:chExt cx="1095" cy="288"/>
          </a:xfrm>
        </p:grpSpPr>
        <p:sp>
          <p:nvSpPr>
            <p:cNvPr id="608267" name="AutoShape 11"/>
            <p:cNvSpPr>
              <a:spLocks noChangeArrowheads="1"/>
            </p:cNvSpPr>
            <p:nvPr/>
          </p:nvSpPr>
          <p:spPr bwMode="auto">
            <a:xfrm>
              <a:off x="431" y="3827"/>
              <a:ext cx="181" cy="182"/>
            </a:xfrm>
            <a:prstGeom prst="smileyFace">
              <a:avLst>
                <a:gd name="adj" fmla="val 4653"/>
              </a:avLst>
            </a:prstGeom>
            <a:solidFill>
              <a:srgbClr val="FF3300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608268" name="Text Box 12"/>
            <p:cNvSpPr txBox="1">
              <a:spLocks noChangeArrowheads="1"/>
            </p:cNvSpPr>
            <p:nvPr/>
          </p:nvSpPr>
          <p:spPr bwMode="auto">
            <a:xfrm>
              <a:off x="690" y="3748"/>
              <a:ext cx="8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3300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r>
                <a:rPr kumimoji="0" lang="en-US" altLang="zh-TW" dirty="0">
                  <a:solidFill>
                    <a:schemeClr val="bg1"/>
                  </a:solidFill>
                  <a:latin typeface="Arial" panose="020B0604020202020204" pitchFamily="34" charset="0"/>
                  <a:ea typeface="新細明體" panose="02020500000000000000" pitchFamily="18" charset="-120"/>
                </a:rPr>
                <a:t>P &lt; 0,05</a:t>
              </a:r>
            </a:p>
          </p:txBody>
        </p:sp>
      </p:grpSp>
      <p:sp>
        <p:nvSpPr>
          <p:cNvPr id="608269" name="AutoShape 13"/>
          <p:cNvSpPr>
            <a:spLocks noChangeArrowheads="1"/>
          </p:cNvSpPr>
          <p:nvPr/>
        </p:nvSpPr>
        <p:spPr bwMode="auto">
          <a:xfrm>
            <a:off x="7812088" y="2781300"/>
            <a:ext cx="287337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08270" name="AutoShape 14"/>
          <p:cNvSpPr>
            <a:spLocks noChangeArrowheads="1"/>
          </p:cNvSpPr>
          <p:nvPr/>
        </p:nvSpPr>
        <p:spPr bwMode="auto">
          <a:xfrm>
            <a:off x="7812088" y="3716338"/>
            <a:ext cx="287337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08271" name="AutoShape 15"/>
          <p:cNvSpPr>
            <a:spLocks noChangeArrowheads="1"/>
          </p:cNvSpPr>
          <p:nvPr/>
        </p:nvSpPr>
        <p:spPr bwMode="auto">
          <a:xfrm>
            <a:off x="7812088" y="5516563"/>
            <a:ext cx="287337" cy="288925"/>
          </a:xfrm>
          <a:prstGeom prst="smileyFace">
            <a:avLst>
              <a:gd name="adj" fmla="val 4653"/>
            </a:avLst>
          </a:prstGeom>
          <a:solidFill>
            <a:srgbClr val="FF3300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60350"/>
            <a:ext cx="8207375" cy="647700"/>
          </a:xfrm>
        </p:spPr>
        <p:txBody>
          <a:bodyPr/>
          <a:lstStyle/>
          <a:p>
            <a:pPr>
              <a:defRPr/>
            </a:pPr>
            <a:r>
              <a:rPr lang="en-US" altLang="zh-TW" sz="3600" kern="0" dirty="0">
                <a:effectLst/>
                <a:latin typeface="+mj-lt"/>
                <a:ea typeface="+mj-ea"/>
              </a:rPr>
              <a:t>Encephalitis in children</a:t>
            </a:r>
            <a:r>
              <a:rPr lang="en-US" altLang="zh-TW" sz="3600" kern="0" dirty="0">
                <a:solidFill>
                  <a:srgbClr val="FF00FF"/>
                </a:solidFill>
                <a:effectLst/>
                <a:latin typeface="+mj-lt"/>
                <a:ea typeface="+mj-ea"/>
              </a:rPr>
              <a:t/>
            </a:r>
            <a:br>
              <a:rPr lang="en-US" altLang="zh-TW" sz="3600" kern="0" dirty="0">
                <a:solidFill>
                  <a:srgbClr val="FF00FF"/>
                </a:solidFill>
                <a:effectLst/>
                <a:latin typeface="+mj-lt"/>
                <a:ea typeface="+mj-ea"/>
              </a:rPr>
            </a:br>
            <a:r>
              <a:rPr lang="en-US" altLang="zh-TW" sz="3200" kern="0" dirty="0">
                <a:solidFill>
                  <a:schemeClr val="bg1"/>
                </a:solidFill>
                <a:effectLst/>
                <a:latin typeface="+mj-lt"/>
                <a:ea typeface="+mj-ea"/>
              </a:rPr>
              <a:t>H1N1 pandemic influenza</a:t>
            </a:r>
          </a:p>
        </p:txBody>
      </p:sp>
      <p:sp>
        <p:nvSpPr>
          <p:cNvPr id="189443" name="Text Box 3"/>
          <p:cNvSpPr txBox="1">
            <a:spLocks noChangeArrowheads="1"/>
          </p:cNvSpPr>
          <p:nvPr/>
        </p:nvSpPr>
        <p:spPr bwMode="auto">
          <a:xfrm>
            <a:off x="539750" y="4076700"/>
            <a:ext cx="3816350" cy="2289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buFontTx/>
              <a:buAutoNum type="arabicPeriod"/>
              <a:defRPr/>
            </a:pP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Webster RI. Neurology 2010;74:1077.</a:t>
            </a:r>
          </a:p>
          <a:p>
            <a:pPr marL="342900" indent="-342900" eaLnBrk="0" hangingPunct="0">
              <a:buFontTx/>
              <a:buAutoNum type="arabicPeriod"/>
              <a:defRPr/>
            </a:pPr>
            <a:r>
              <a:rPr kumimoji="0" lang="en-US" altLang="zh-TW" sz="1800" dirty="0" err="1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Ormitti</a:t>
            </a: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 F. Am J </a:t>
            </a:r>
            <a:r>
              <a:rPr kumimoji="0" lang="en-US" altLang="zh-TW" sz="1800" dirty="0" err="1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Neuroradiol</a:t>
            </a: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 2010;31:396.</a:t>
            </a:r>
          </a:p>
          <a:p>
            <a:pPr marL="342900" indent="-342900" eaLnBrk="0" hangingPunct="0">
              <a:buFontTx/>
              <a:buAutoNum type="arabicPeriod"/>
              <a:defRPr/>
            </a:pP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Martin A. </a:t>
            </a:r>
            <a:r>
              <a:rPr kumimoji="0" lang="en-US" altLang="zh-TW" sz="1800" dirty="0" err="1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Clin</a:t>
            </a: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 Infect </a:t>
            </a:r>
            <a:r>
              <a:rPr kumimoji="0" lang="en-US" altLang="zh-TW" sz="1800" dirty="0" err="1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Dis</a:t>
            </a: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 2010; 50:e50.</a:t>
            </a:r>
          </a:p>
          <a:p>
            <a:pPr marL="342900" indent="-342900" eaLnBrk="0" hangingPunct="0">
              <a:buFontTx/>
              <a:buAutoNum type="arabicPeriod"/>
              <a:defRPr/>
            </a:pP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Lyon JB. </a:t>
            </a:r>
            <a:r>
              <a:rPr kumimoji="0" lang="en-US" altLang="zh-TW" sz="1800" dirty="0" err="1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Pediatr</a:t>
            </a: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0" lang="en-US" altLang="zh-TW" sz="1800" dirty="0" err="1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Radiol</a:t>
            </a:r>
            <a:r>
              <a:rPr kumimoji="0" lang="en-US" altLang="zh-TW" sz="1800" dirty="0">
                <a:solidFill>
                  <a:srgbClr val="66FF33"/>
                </a:solidFill>
                <a:latin typeface="Times New Roman" pitchFamily="18" charset="0"/>
                <a:ea typeface="標楷體" pitchFamily="65" charset="-120"/>
              </a:rPr>
              <a:t> 2010;40:200.</a:t>
            </a:r>
          </a:p>
        </p:txBody>
      </p:sp>
      <p:pic>
        <p:nvPicPr>
          <p:cNvPr id="292868" name="Picture 4" descr="aa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196975"/>
            <a:ext cx="1636713" cy="213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2869" name="Picture 5" descr="aa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195388"/>
            <a:ext cx="16383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446" name="Text Box 6"/>
          <p:cNvSpPr txBox="1">
            <a:spLocks noChangeArrowheads="1"/>
          </p:cNvSpPr>
          <p:nvPr/>
        </p:nvSpPr>
        <p:spPr bwMode="auto">
          <a:xfrm>
            <a:off x="1763688" y="3357563"/>
            <a:ext cx="17658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400" dirty="0">
                <a:solidFill>
                  <a:schemeClr val="bg1"/>
                </a:solidFill>
              </a:rPr>
              <a:t>5 y/o girl</a:t>
            </a:r>
            <a:r>
              <a:rPr lang="en-US" altLang="zh-TW" sz="2400" baseline="30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9447" name="Text Box 7"/>
          <p:cNvSpPr txBox="1">
            <a:spLocks noChangeArrowheads="1"/>
          </p:cNvSpPr>
          <p:nvPr/>
        </p:nvSpPr>
        <p:spPr bwMode="auto">
          <a:xfrm>
            <a:off x="4211638" y="3357563"/>
            <a:ext cx="18016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400" dirty="0">
                <a:solidFill>
                  <a:schemeClr val="bg1"/>
                </a:solidFill>
              </a:rPr>
              <a:t>5 y/o boy</a:t>
            </a:r>
            <a:r>
              <a:rPr lang="en-US" altLang="zh-TW" sz="2400" baseline="30000" dirty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292872" name="Picture 8" descr="aa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195388"/>
            <a:ext cx="16383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449" name="Text Box 9"/>
          <p:cNvSpPr txBox="1">
            <a:spLocks noChangeArrowheads="1"/>
          </p:cNvSpPr>
          <p:nvPr/>
        </p:nvSpPr>
        <p:spPr bwMode="auto">
          <a:xfrm>
            <a:off x="6732588" y="3357563"/>
            <a:ext cx="17658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400">
                <a:solidFill>
                  <a:schemeClr val="bg1"/>
                </a:solidFill>
              </a:rPr>
              <a:t>3 y/o girl</a:t>
            </a:r>
            <a:r>
              <a:rPr lang="en-US" altLang="zh-TW" sz="2400" baseline="3000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292874" name="Picture 10" descr="aa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821791"/>
            <a:ext cx="16383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451" name="Text Box 11"/>
          <p:cNvSpPr txBox="1">
            <a:spLocks noChangeArrowheads="1"/>
          </p:cNvSpPr>
          <p:nvPr/>
        </p:nvSpPr>
        <p:spPr bwMode="auto">
          <a:xfrm>
            <a:off x="4067944" y="5982379"/>
            <a:ext cx="21323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400" dirty="0">
                <a:solidFill>
                  <a:schemeClr val="bg1"/>
                </a:solidFill>
              </a:rPr>
              <a:t>7 y/o girl</a:t>
            </a:r>
            <a:r>
              <a:rPr lang="en-US" altLang="zh-TW" sz="2400" baseline="30000" dirty="0">
                <a:solidFill>
                  <a:schemeClr val="bg1"/>
                </a:solidFill>
              </a:rPr>
              <a:t>3</a:t>
            </a:r>
          </a:p>
          <a:p>
            <a:pPr>
              <a:defRPr/>
            </a:pPr>
            <a:r>
              <a:rPr lang="en-US" altLang="zh-TW" sz="2400" dirty="0">
                <a:solidFill>
                  <a:schemeClr val="bg1"/>
                </a:solidFill>
              </a:rPr>
              <a:t>Brain death</a:t>
            </a:r>
            <a:endParaRPr lang="en-US" altLang="zh-TW" sz="2400" baseline="30000" dirty="0">
              <a:solidFill>
                <a:schemeClr val="bg1"/>
              </a:solidFill>
            </a:endParaRPr>
          </a:p>
        </p:txBody>
      </p:sp>
      <p:sp>
        <p:nvSpPr>
          <p:cNvPr id="189452" name="Text Box 12"/>
          <p:cNvSpPr txBox="1">
            <a:spLocks noChangeArrowheads="1"/>
          </p:cNvSpPr>
          <p:nvPr/>
        </p:nvSpPr>
        <p:spPr bwMode="auto">
          <a:xfrm>
            <a:off x="6732240" y="5982379"/>
            <a:ext cx="197098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400" dirty="0">
                <a:solidFill>
                  <a:schemeClr val="bg1"/>
                </a:solidFill>
              </a:rPr>
              <a:t>12 y/o girl</a:t>
            </a:r>
            <a:r>
              <a:rPr lang="en-US" altLang="zh-TW" sz="2400" baseline="30000" dirty="0">
                <a:solidFill>
                  <a:schemeClr val="bg1"/>
                </a:solidFill>
              </a:rPr>
              <a:t>4</a:t>
            </a:r>
          </a:p>
          <a:p>
            <a:pPr>
              <a:defRPr/>
            </a:pPr>
            <a:r>
              <a:rPr lang="en-US" altLang="zh-TW" sz="2400" dirty="0">
                <a:solidFill>
                  <a:schemeClr val="bg1"/>
                </a:solidFill>
              </a:rPr>
              <a:t>Expired</a:t>
            </a:r>
          </a:p>
        </p:txBody>
      </p:sp>
      <p:pic>
        <p:nvPicPr>
          <p:cNvPr id="292877" name="Picture 13" descr="aa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821791"/>
            <a:ext cx="16383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0520714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424862" cy="792163"/>
          </a:xfrm>
        </p:spPr>
        <p:txBody>
          <a:bodyPr/>
          <a:lstStyle/>
          <a:p>
            <a:r>
              <a:rPr lang="en-US" altLang="zh-TW" sz="3200" dirty="0">
                <a:effectLst/>
              </a:rPr>
              <a:t>B</a:t>
            </a:r>
            <a:r>
              <a:rPr lang="zh-TW" altLang="en-US" sz="3200" dirty="0">
                <a:effectLst/>
              </a:rPr>
              <a:t>型流感兒童病患之實驗室檢查</a:t>
            </a:r>
            <a:r>
              <a:rPr lang="zh-TW" altLang="en-US" sz="32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200" dirty="0">
                <a:solidFill>
                  <a:srgbClr val="FF00FF"/>
                </a:solidFill>
                <a:effectLst/>
              </a:rPr>
            </a:br>
            <a:r>
              <a:rPr lang="en-US" altLang="zh-TW" sz="2800" dirty="0">
                <a:solidFill>
                  <a:schemeClr val="bg1"/>
                </a:solidFill>
                <a:effectLst/>
              </a:rPr>
              <a:t>N = 57, 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台中榮總與</a:t>
            </a:r>
            <a:r>
              <a:rPr lang="zh-TW" altLang="zh-TW" sz="2800" dirty="0">
                <a:solidFill>
                  <a:schemeClr val="bg1"/>
                </a:solidFill>
                <a:effectLst/>
              </a:rPr>
              <a:t>大里仁愛醫院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, 2006-2007</a:t>
            </a:r>
          </a:p>
        </p:txBody>
      </p:sp>
      <p:graphicFrame>
        <p:nvGraphicFramePr>
          <p:cNvPr id="91238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77596757"/>
              </p:ext>
            </p:extLst>
          </p:nvPr>
        </p:nvGraphicFramePr>
        <p:xfrm>
          <a:off x="179512" y="1758405"/>
          <a:ext cx="8568630" cy="4382497"/>
        </p:xfrm>
        <a:graphic>
          <a:graphicData uri="http://schemas.openxmlformats.org/presentationml/2006/ole">
            <p:oleObj spid="_x0000_s912611" name="圖表" r:id="rId5" imgW="8067662" imgH="4124338" progId="MSGraph.Chart.8">
              <p:embed followColorScheme="full"/>
            </p:oleObj>
          </a:graphicData>
        </a:graphic>
      </p:graphicFrame>
      <p:sp>
        <p:nvSpPr>
          <p:cNvPr id="912388" name="Text Box 4"/>
          <p:cNvSpPr txBox="1">
            <a:spLocks noChangeArrowheads="1"/>
          </p:cNvSpPr>
          <p:nvPr/>
        </p:nvSpPr>
        <p:spPr bwMode="auto">
          <a:xfrm>
            <a:off x="395288" y="1393732"/>
            <a:ext cx="1389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 dirty="0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% cases</a:t>
            </a:r>
          </a:p>
        </p:txBody>
      </p:sp>
      <p:sp>
        <p:nvSpPr>
          <p:cNvPr id="912389" name="Rectangle 5"/>
          <p:cNvSpPr>
            <a:spLocks noChangeArrowheads="1"/>
          </p:cNvSpPr>
          <p:nvPr/>
        </p:nvSpPr>
        <p:spPr bwMode="auto">
          <a:xfrm>
            <a:off x="1116013" y="6505575"/>
            <a:ext cx="3733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>
                <a:solidFill>
                  <a:srgbClr val="66FF33"/>
                </a:solidFill>
              </a:rPr>
              <a:t>Wang CC. </a:t>
            </a:r>
            <a:r>
              <a:rPr lang="en-US" altLang="zh-TW" sz="1600" b="0" dirty="0" err="1">
                <a:solidFill>
                  <a:srgbClr val="66FF33"/>
                </a:solidFill>
              </a:rPr>
              <a:t>Pediatr</a:t>
            </a:r>
            <a:r>
              <a:rPr lang="en-US" altLang="zh-TW" sz="1600" b="0" dirty="0">
                <a:solidFill>
                  <a:srgbClr val="66FF33"/>
                </a:solidFill>
              </a:rPr>
              <a:t> </a:t>
            </a:r>
            <a:r>
              <a:rPr lang="en-US" altLang="zh-TW" sz="1600" b="0" dirty="0" err="1">
                <a:solidFill>
                  <a:srgbClr val="66FF33"/>
                </a:solidFill>
              </a:rPr>
              <a:t>Neonatol</a:t>
            </a:r>
            <a:r>
              <a:rPr lang="en-US" altLang="zh-TW" sz="1600" b="0" dirty="0">
                <a:solidFill>
                  <a:srgbClr val="66FF33"/>
                </a:solidFill>
              </a:rPr>
              <a:t> 2009;50(2):54.</a:t>
            </a: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28600"/>
            <a:ext cx="8367712" cy="608013"/>
          </a:xfrm>
        </p:spPr>
        <p:txBody>
          <a:bodyPr/>
          <a:lstStyle/>
          <a:p>
            <a:r>
              <a:rPr lang="en-US" altLang="zh-TW" sz="3200" dirty="0" err="1">
                <a:effectLst/>
              </a:rPr>
              <a:t>Myositis</a:t>
            </a:r>
            <a:r>
              <a:rPr lang="en-US" altLang="zh-TW" sz="3200" dirty="0">
                <a:effectLst/>
              </a:rPr>
              <a:t>/</a:t>
            </a:r>
            <a:r>
              <a:rPr lang="en-US" altLang="zh-TW" sz="3200" dirty="0" err="1">
                <a:effectLst/>
              </a:rPr>
              <a:t>myopathy</a:t>
            </a:r>
            <a:r>
              <a:rPr lang="en-US" altLang="zh-TW" sz="3200" dirty="0">
                <a:effectLst/>
              </a:rPr>
              <a:t> in influenza infection</a:t>
            </a:r>
            <a:endParaRPr lang="en-US" altLang="zh-TW" sz="2800" dirty="0">
              <a:solidFill>
                <a:srgbClr val="FFFFFF"/>
              </a:solidFill>
              <a:effectLst/>
            </a:endParaRPr>
          </a:p>
        </p:txBody>
      </p:sp>
      <p:sp>
        <p:nvSpPr>
          <p:cNvPr id="102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052513"/>
            <a:ext cx="8142288" cy="4725987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TW" b="1" dirty="0">
                <a:effectLst/>
              </a:rPr>
              <a:t>Direct viral invasion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 of the muscle: Isolation of influenza A virus from muscle biopsies of two patients. 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TW" b="1" dirty="0">
                <a:effectLst/>
              </a:rPr>
              <a:t>Immune mediated process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: no inflammatory cell infiltrates in the majority of </a:t>
            </a:r>
            <a:r>
              <a:rPr lang="en-US" altLang="zh-TW" dirty="0" smtClean="0">
                <a:solidFill>
                  <a:schemeClr val="bg1"/>
                </a:solidFill>
                <a:effectLst/>
              </a:rPr>
              <a:t>patients.</a:t>
            </a:r>
            <a:endParaRPr lang="en-US" altLang="zh-TW" dirty="0">
              <a:solidFill>
                <a:schemeClr val="bg1"/>
              </a:solidFill>
              <a:effectLst/>
            </a:endParaRPr>
          </a:p>
        </p:txBody>
      </p:sp>
      <p:sp>
        <p:nvSpPr>
          <p:cNvPr id="1026052" name="Text Box 4"/>
          <p:cNvSpPr txBox="1">
            <a:spLocks noChangeArrowheads="1"/>
          </p:cNvSpPr>
          <p:nvPr/>
        </p:nvSpPr>
        <p:spPr bwMode="auto">
          <a:xfrm>
            <a:off x="1042988" y="6308725"/>
            <a:ext cx="38671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 sz="1600" b="0">
                <a:solidFill>
                  <a:srgbClr val="66FF33"/>
                </a:solidFill>
              </a:rPr>
              <a:t>1. Kuiken T. Vaccine 2008;26(Suppl 4):D59.</a:t>
            </a:r>
          </a:p>
          <a:p>
            <a:r>
              <a:rPr kumimoji="0" lang="en-US" altLang="zh-TW" sz="1600" b="0">
                <a:solidFill>
                  <a:srgbClr val="66FF33"/>
                </a:solidFill>
              </a:rPr>
              <a:t>2. Partin JC. Lancet 1976;2:599.</a:t>
            </a:r>
          </a:p>
        </p:txBody>
      </p:sp>
      <p:pic>
        <p:nvPicPr>
          <p:cNvPr id="1026053" name="Picture 5" descr="aa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868613"/>
            <a:ext cx="3816350" cy="325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6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228600"/>
            <a:ext cx="8078787" cy="752475"/>
          </a:xfrm>
        </p:spPr>
        <p:txBody>
          <a:bodyPr/>
          <a:lstStyle/>
          <a:p>
            <a:pPr>
              <a:defRPr/>
            </a:pPr>
            <a:r>
              <a:rPr lang="zh-TW" altLang="en-US" sz="3200" kern="0" dirty="0" smtClean="0">
                <a:effectLst/>
                <a:latin typeface="+mj-lt"/>
                <a:ea typeface="+mj-ea"/>
              </a:rPr>
              <a:t>一位</a:t>
            </a:r>
            <a:r>
              <a:rPr lang="en-US" altLang="zh-TW" sz="3200" kern="0" dirty="0" smtClean="0">
                <a:effectLst/>
                <a:latin typeface="+mj-lt"/>
                <a:ea typeface="+mj-ea"/>
              </a:rPr>
              <a:t>13</a:t>
            </a:r>
            <a:r>
              <a:rPr lang="zh-TW" altLang="en-US" sz="3200" kern="0" dirty="0" smtClean="0">
                <a:effectLst/>
                <a:latin typeface="+mj-lt"/>
                <a:ea typeface="+mj-ea"/>
              </a:rPr>
              <a:t>歲男生</a:t>
            </a:r>
            <a:r>
              <a:rPr lang="zh-TW" altLang="en-US" sz="3200" kern="0" dirty="0" smtClean="0">
                <a:effectLst/>
              </a:rPr>
              <a:t>，</a:t>
            </a:r>
            <a:r>
              <a:rPr lang="en-US" altLang="zh-TW" sz="3200" kern="0" dirty="0">
                <a:effectLst/>
              </a:rPr>
              <a:t>H1N1</a:t>
            </a:r>
            <a:r>
              <a:rPr lang="zh-TW" altLang="en-US" sz="3200" kern="0" dirty="0">
                <a:effectLst/>
              </a:rPr>
              <a:t>新型流</a:t>
            </a:r>
            <a:r>
              <a:rPr lang="zh-TW" altLang="en-US" sz="3200" kern="0" dirty="0" smtClean="0">
                <a:effectLst/>
              </a:rPr>
              <a:t>感</a:t>
            </a:r>
            <a:endParaRPr lang="zh-TW" altLang="en-US" sz="3200" kern="0" dirty="0">
              <a:effectLst/>
              <a:latin typeface="+mj-lt"/>
              <a:ea typeface="+mj-ea"/>
            </a:endParaRPr>
          </a:p>
        </p:txBody>
      </p:sp>
      <p:sp>
        <p:nvSpPr>
          <p:cNvPr id="7546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052513"/>
            <a:ext cx="8208963" cy="1655762"/>
          </a:xfrm>
        </p:spPr>
        <p:txBody>
          <a:bodyPr/>
          <a:lstStyle/>
          <a:p>
            <a:pPr>
              <a:lnSpc>
                <a:spcPct val="90000"/>
              </a:lnSpc>
              <a:buFont typeface="Monotype Sorts" charset="2"/>
              <a:buChar char="l"/>
              <a:defRPr/>
            </a:pP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7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月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19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日開始發燒，有咳嗽、流鼻涕</a:t>
            </a:r>
            <a:r>
              <a:rPr lang="zh-TW" altLang="en-US" kern="0" dirty="0" smtClean="0">
                <a:solidFill>
                  <a:schemeClr val="bg1"/>
                </a:solidFill>
                <a:effectLst/>
                <a:latin typeface="+mn-lt"/>
                <a:ea typeface="+mn-ea"/>
              </a:rPr>
              <a:t>症狀。</a:t>
            </a:r>
            <a:endParaRPr lang="zh-TW" altLang="en-US" kern="0" dirty="0">
              <a:solidFill>
                <a:schemeClr val="bg1"/>
              </a:solidFill>
              <a:effectLst/>
              <a:latin typeface="+mn-lt"/>
              <a:ea typeface="+mn-ea"/>
            </a:endParaRPr>
          </a:p>
          <a:p>
            <a:pPr>
              <a:lnSpc>
                <a:spcPct val="90000"/>
              </a:lnSpc>
              <a:buFont typeface="Monotype Sorts" charset="2"/>
              <a:buChar char="l"/>
              <a:defRPr/>
            </a:pP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自美回國參加台灣旅遊，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7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月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18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日回家，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7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月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21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日就診，給予克流感 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  <a:sym typeface="Wingdings" pitchFamily="2" charset="2"/>
              </a:rPr>
              <a:t> 隔天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  <a:sym typeface="Wingdings" pitchFamily="2" charset="2"/>
              </a:rPr>
              <a:t>PCR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  <a:sym typeface="Wingdings" pitchFamily="2" charset="2"/>
              </a:rPr>
              <a:t>證實為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  <a:sym typeface="Wingdings" pitchFamily="2" charset="2"/>
              </a:rPr>
              <a:t>H1N1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  <a:sym typeface="Wingdings" pitchFamily="2" charset="2"/>
              </a:rPr>
              <a:t>新型流</a:t>
            </a:r>
            <a:r>
              <a:rPr lang="zh-TW" altLang="en-US" kern="0" dirty="0" smtClean="0">
                <a:solidFill>
                  <a:schemeClr val="bg1"/>
                </a:solidFill>
                <a:effectLst/>
                <a:latin typeface="+mn-lt"/>
                <a:ea typeface="+mn-ea"/>
                <a:sym typeface="Wingdings" pitchFamily="2" charset="2"/>
              </a:rPr>
              <a:t>感。</a:t>
            </a:r>
            <a:endParaRPr lang="zh-TW" altLang="en-US" kern="0" dirty="0">
              <a:solidFill>
                <a:schemeClr val="bg1"/>
              </a:solidFill>
              <a:effectLst/>
              <a:latin typeface="+mn-lt"/>
              <a:ea typeface="+mn-ea"/>
              <a:sym typeface="Wingdings" pitchFamily="2" charset="2"/>
            </a:endParaRPr>
          </a:p>
          <a:p>
            <a:pPr>
              <a:lnSpc>
                <a:spcPct val="90000"/>
              </a:lnSpc>
              <a:buFont typeface="Monotype Sorts" charset="2"/>
              <a:buChar char="l"/>
              <a:defRPr/>
            </a:pP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7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月</a:t>
            </a:r>
            <a:r>
              <a:rPr lang="en-US" altLang="zh-TW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24</a:t>
            </a:r>
            <a:r>
              <a:rPr lang="zh-TW" altLang="en-US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日右耳痛，</a:t>
            </a:r>
            <a:r>
              <a:rPr lang="zh-TW" altLang="en-US" b="1" kern="0" dirty="0">
                <a:effectLst/>
                <a:latin typeface="+mn-lt"/>
                <a:ea typeface="+mn-ea"/>
              </a:rPr>
              <a:t>爬樓梯會</a:t>
            </a:r>
            <a:r>
              <a:rPr lang="zh-TW" altLang="en-US" b="1" kern="0" dirty="0" smtClean="0">
                <a:effectLst/>
                <a:latin typeface="+mn-lt"/>
                <a:ea typeface="+mn-ea"/>
              </a:rPr>
              <a:t>喘。</a:t>
            </a:r>
            <a:endParaRPr lang="zh-TW" altLang="en-US" b="1" kern="0" dirty="0">
              <a:effectLst/>
              <a:latin typeface="+mn-lt"/>
              <a:ea typeface="+mn-ea"/>
            </a:endParaRPr>
          </a:p>
          <a:p>
            <a:pPr>
              <a:lnSpc>
                <a:spcPct val="90000"/>
              </a:lnSpc>
              <a:buFont typeface="Monotype Sorts" charset="2"/>
              <a:buNone/>
              <a:defRPr/>
            </a:pPr>
            <a:endParaRPr lang="en-US" altLang="zh-TW" kern="0" dirty="0">
              <a:solidFill>
                <a:schemeClr val="bg1"/>
              </a:solidFill>
              <a:effectLst/>
              <a:latin typeface="+mn-lt"/>
              <a:ea typeface="+mn-ea"/>
            </a:endParaRPr>
          </a:p>
        </p:txBody>
      </p:sp>
      <p:pic>
        <p:nvPicPr>
          <p:cNvPr id="32772" name="Picture 5" descr="dd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2997200"/>
            <a:ext cx="4321175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6" descr="dd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5092" y="2472800"/>
            <a:ext cx="4163284" cy="401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19512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90872" y="286544"/>
            <a:ext cx="8229600" cy="838200"/>
          </a:xfrm>
          <a:noFill/>
          <a:ln/>
        </p:spPr>
        <p:txBody>
          <a:bodyPr/>
          <a:lstStyle/>
          <a:p>
            <a:r>
              <a:rPr lang="en-US" altLang="zh-TW" sz="3600" dirty="0">
                <a:effectLst/>
              </a:rPr>
              <a:t>H1N1</a:t>
            </a:r>
            <a:r>
              <a:rPr lang="zh-TW" altLang="en-US" sz="3600" dirty="0">
                <a:effectLst/>
              </a:rPr>
              <a:t>新型流感兒童死亡病例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zh-TW" altLang="en-US" sz="3200" dirty="0">
                <a:solidFill>
                  <a:schemeClr val="bg1"/>
                </a:solidFill>
                <a:effectLst/>
              </a:rPr>
              <a:t>美國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, 2009</a:t>
            </a:r>
            <a:endParaRPr lang="zh-TW" altLang="en-US" sz="3600" dirty="0">
              <a:effectLst/>
            </a:endParaRPr>
          </a:p>
        </p:txBody>
      </p:sp>
      <p:sp>
        <p:nvSpPr>
          <p:cNvPr id="905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461120"/>
            <a:ext cx="8079432" cy="5280248"/>
          </a:xfrm>
          <a:noFill/>
          <a:ln/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36/477 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(7.5%) deaths &lt;18 years.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800" dirty="0">
                <a:solidFill>
                  <a:schemeClr val="bg1"/>
                </a:solidFill>
                <a:effectLst/>
              </a:rPr>
              <a:t>24 (</a:t>
            </a:r>
            <a:r>
              <a:rPr lang="en-US" altLang="zh-TW" sz="2800" b="1" dirty="0">
                <a:effectLst/>
              </a:rPr>
              <a:t>67%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) with high-risk medical conditions. </a:t>
            </a:r>
            <a:endParaRPr lang="zh-TW" altLang="en-US" sz="2800" b="1" dirty="0">
              <a:effectLst/>
            </a:endParaRPr>
          </a:p>
          <a:p>
            <a:pPr lvl="1">
              <a:lnSpc>
                <a:spcPct val="105000"/>
              </a:lnSpc>
              <a:spcBef>
                <a:spcPct val="10000"/>
              </a:spcBef>
            </a:pPr>
            <a:r>
              <a:rPr lang="en-US" altLang="zh-TW" sz="2800" b="1" dirty="0" smtClean="0">
                <a:solidFill>
                  <a:srgbClr val="FFFF00"/>
                </a:solidFill>
                <a:effectLst/>
              </a:rPr>
              <a:t>22/24 </a:t>
            </a:r>
            <a:r>
              <a:rPr lang="en-US" altLang="zh-TW" sz="2800" b="1" dirty="0">
                <a:solidFill>
                  <a:srgbClr val="FFFF00"/>
                </a:solidFill>
                <a:effectLst/>
              </a:rPr>
              <a:t>(92%) neurodevelopmental conditions.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23 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children with culture or pathology results, </a:t>
            </a:r>
            <a:r>
              <a:rPr lang="en-US" altLang="zh-TW" sz="2800" b="1" dirty="0" err="1">
                <a:effectLst/>
              </a:rPr>
              <a:t>coinfections</a:t>
            </a:r>
            <a:r>
              <a:rPr lang="en-US" altLang="zh-TW" sz="2800" b="1" dirty="0">
                <a:effectLst/>
              </a:rPr>
              <a:t>: 10 (43</a:t>
            </a:r>
            <a:r>
              <a:rPr lang="en-US" altLang="zh-TW" sz="2800" b="1" dirty="0" smtClean="0">
                <a:effectLst/>
              </a:rPr>
              <a:t>%).</a:t>
            </a:r>
            <a:endParaRPr lang="zh-TW" altLang="en-US" sz="2800" dirty="0">
              <a:effectLst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zh-TW" sz="2800" b="1" i="1" dirty="0" smtClean="0">
                <a:solidFill>
                  <a:srgbClr val="FFFF00"/>
                </a:solidFill>
                <a:effectLst/>
              </a:rPr>
              <a:t>Staphylococcus </a:t>
            </a:r>
            <a:r>
              <a:rPr lang="en-US" altLang="zh-TW" sz="2800" b="1" i="1" dirty="0">
                <a:solidFill>
                  <a:srgbClr val="FFFF00"/>
                </a:solidFill>
                <a:effectLst/>
              </a:rPr>
              <a:t>aureus</a:t>
            </a:r>
            <a:r>
              <a:rPr lang="en-US" altLang="zh-TW" sz="2800" b="1" dirty="0">
                <a:solidFill>
                  <a:srgbClr val="FFFF00"/>
                </a:solidFill>
                <a:effectLst/>
              </a:rPr>
              <a:t> (5), </a:t>
            </a:r>
            <a:r>
              <a:rPr lang="en-US" altLang="zh-TW" sz="2800" b="1" i="1" dirty="0">
                <a:solidFill>
                  <a:srgbClr val="FFFF00"/>
                </a:solidFill>
                <a:effectLst/>
              </a:rPr>
              <a:t>Streptococcus </a:t>
            </a:r>
            <a:r>
              <a:rPr lang="en-US" altLang="zh-TW" sz="2800" b="1" i="1" dirty="0" err="1">
                <a:solidFill>
                  <a:srgbClr val="FFFF00"/>
                </a:solidFill>
                <a:effectLst/>
              </a:rPr>
              <a:t>pneumoniae</a:t>
            </a:r>
            <a:r>
              <a:rPr lang="en-US" altLang="zh-TW" sz="2800" b="1" dirty="0">
                <a:solidFill>
                  <a:srgbClr val="FFFF00"/>
                </a:solidFill>
                <a:effectLst/>
              </a:rPr>
              <a:t> (3),</a:t>
            </a:r>
            <a:r>
              <a:rPr lang="en-US" altLang="zh-TW" sz="2800" dirty="0">
                <a:effectLst/>
              </a:rPr>
              <a:t> </a:t>
            </a:r>
            <a:r>
              <a:rPr lang="en-US" altLang="zh-TW" sz="2800" i="1" dirty="0">
                <a:effectLst/>
              </a:rPr>
              <a:t>Streptococcus </a:t>
            </a:r>
            <a:r>
              <a:rPr lang="en-US" altLang="zh-TW" sz="2800" i="1" dirty="0" err="1">
                <a:effectLst/>
              </a:rPr>
              <a:t>pyogenes</a:t>
            </a:r>
            <a:r>
              <a:rPr lang="en-US" altLang="zh-TW" sz="2800" dirty="0">
                <a:effectLst/>
              </a:rPr>
              <a:t> (1), </a:t>
            </a:r>
            <a:r>
              <a:rPr lang="en-US" altLang="zh-TW" sz="2800" i="1" dirty="0">
                <a:effectLst/>
              </a:rPr>
              <a:t>Streptococcus </a:t>
            </a:r>
            <a:r>
              <a:rPr lang="en-US" altLang="zh-TW" sz="2800" i="1" dirty="0" err="1">
                <a:effectLst/>
              </a:rPr>
              <a:t>constellatus</a:t>
            </a:r>
            <a:r>
              <a:rPr lang="en-US" altLang="zh-TW" sz="2800" dirty="0">
                <a:effectLst/>
              </a:rPr>
              <a:t> (1).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endParaRPr lang="zh-TW" altLang="en-US" sz="2800" dirty="0">
              <a:effectLst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900113" y="6491288"/>
            <a:ext cx="370840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fi-FI" altLang="zh-TW" sz="1800" b="0" dirty="0">
                <a:solidFill>
                  <a:srgbClr val="66FF33"/>
                </a:solidFill>
              </a:rPr>
              <a:t>Shannon S. MMWR 2009;58(34):941.</a:t>
            </a:r>
            <a:endParaRPr kumimoji="0" lang="en-US" altLang="zh-TW" sz="1800" b="0" dirty="0">
              <a:solidFill>
                <a:srgbClr val="66FF33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581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260350"/>
            <a:ext cx="7634287" cy="935038"/>
          </a:xfrm>
        </p:spPr>
        <p:txBody>
          <a:bodyPr/>
          <a:lstStyle/>
          <a:p>
            <a:r>
              <a:rPr lang="zh-TW" altLang="en-US" sz="3600" dirty="0">
                <a:effectLst/>
              </a:rPr>
              <a:t>併發重症之危險因素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zh-TW" altLang="en-US" sz="3200" dirty="0">
                <a:solidFill>
                  <a:schemeClr val="bg1"/>
                </a:solidFill>
                <a:effectLst/>
              </a:rPr>
              <a:t>美國 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CDC</a:t>
            </a:r>
          </a:p>
        </p:txBody>
      </p:sp>
      <p:sp>
        <p:nvSpPr>
          <p:cNvPr id="687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484313"/>
            <a:ext cx="8147050" cy="4699000"/>
          </a:xfrm>
        </p:spPr>
        <p:txBody>
          <a:bodyPr/>
          <a:lstStyle/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en-US" altLang="zh-TW" sz="3000" dirty="0">
                <a:solidFill>
                  <a:schemeClr val="bg1"/>
                </a:solidFill>
                <a:effectLst/>
              </a:rPr>
              <a:t>5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歲以下的兒童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en-US" altLang="zh-TW" sz="3000" dirty="0">
                <a:solidFill>
                  <a:schemeClr val="bg1"/>
                </a:solidFill>
                <a:effectLst/>
              </a:rPr>
              <a:t>65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歲以上的老人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TW" altLang="en-US" sz="3000" dirty="0">
                <a:solidFill>
                  <a:schemeClr val="bg1"/>
                </a:solidFill>
                <a:effectLst/>
              </a:rPr>
              <a:t>長期服用阿斯匹靈的兒童和青少年（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18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歲或以下）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TW" altLang="en-US" sz="3000" dirty="0">
                <a:solidFill>
                  <a:schemeClr val="bg1"/>
                </a:solidFill>
                <a:effectLst/>
              </a:rPr>
              <a:t>孕婦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TW" altLang="en-US" sz="3000" dirty="0">
                <a:solidFill>
                  <a:schemeClr val="bg1"/>
                </a:solidFill>
                <a:effectLst/>
              </a:rPr>
              <a:t>有慢性肺、心血管、肝、腎、血液、神經、肌肉、或代謝疾病的成人和兒童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(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包括氣喘、鐮刀型貧血症、糖尿病，但高血壓除外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)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TW" altLang="en-US" sz="3000" dirty="0">
                <a:solidFill>
                  <a:schemeClr val="bg1"/>
                </a:solidFill>
                <a:effectLst/>
              </a:rPr>
              <a:t>免疫抑制護理之家和其他慢性照護機構住民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4261016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zh-TW" altLang="en-US" kern="0" dirty="0">
                <a:effectLst/>
                <a:latin typeface="+mj-lt"/>
                <a:ea typeface="+mj-ea"/>
              </a:rPr>
              <a:t>新型流感重症病徵</a:t>
            </a:r>
          </a:p>
        </p:txBody>
      </p:sp>
      <p:sp>
        <p:nvSpPr>
          <p:cNvPr id="64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295400"/>
            <a:ext cx="8610600" cy="4870450"/>
          </a:xfrm>
        </p:spPr>
        <p:txBody>
          <a:bodyPr/>
          <a:lstStyle/>
          <a:p>
            <a:pPr>
              <a:defRPr/>
            </a:pPr>
            <a:r>
              <a:rPr lang="zh-TW" altLang="en-US" sz="3000" b="1" kern="0" dirty="0">
                <a:solidFill>
                  <a:srgbClr val="FAFD00"/>
                </a:solidFill>
                <a:effectLst/>
                <a:latin typeface="+mn-lt"/>
                <a:ea typeface="+mn-ea"/>
              </a:rPr>
              <a:t>呼吸急促</a:t>
            </a:r>
            <a:r>
              <a:rPr lang="en-US" altLang="zh-TW" sz="3000" b="1" kern="0" dirty="0">
                <a:solidFill>
                  <a:srgbClr val="FAFD00"/>
                </a:solidFill>
                <a:effectLst/>
                <a:latin typeface="+mn-lt"/>
                <a:ea typeface="+mn-ea"/>
              </a:rPr>
              <a:t>(</a:t>
            </a:r>
            <a:r>
              <a:rPr lang="zh-TW" altLang="en-US" sz="3000" b="1" kern="0" dirty="0">
                <a:solidFill>
                  <a:srgbClr val="FAFD00"/>
                </a:solidFill>
                <a:effectLst/>
                <a:latin typeface="+mn-lt"/>
                <a:ea typeface="+mn-ea"/>
              </a:rPr>
              <a:t>運動中或是休息狀態時</a:t>
            </a:r>
            <a:r>
              <a:rPr lang="en-US" altLang="zh-TW" sz="3000" b="1" kern="0" dirty="0">
                <a:solidFill>
                  <a:srgbClr val="FAFD00"/>
                </a:solidFill>
                <a:effectLst/>
                <a:latin typeface="+mn-lt"/>
                <a:ea typeface="+mn-ea"/>
              </a:rPr>
              <a:t>)</a:t>
            </a:r>
          </a:p>
          <a:p>
            <a:pPr>
              <a:defRPr/>
            </a:pPr>
            <a:r>
              <a:rPr lang="zh-TW" altLang="en-US" sz="3000" b="1" kern="0" dirty="0">
                <a:solidFill>
                  <a:srgbClr val="FAFD00"/>
                </a:solidFill>
                <a:effectLst/>
                <a:latin typeface="+mn-lt"/>
                <a:ea typeface="+mn-ea"/>
              </a:rPr>
              <a:t>呼吸困難</a:t>
            </a:r>
          </a:p>
          <a:p>
            <a:pPr>
              <a:defRPr/>
            </a:pPr>
            <a:r>
              <a:rPr lang="zh-TW" altLang="en-US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發紺</a:t>
            </a:r>
            <a:r>
              <a:rPr lang="en-US" altLang="zh-TW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(</a:t>
            </a:r>
            <a:r>
              <a:rPr lang="zh-TW" altLang="en-US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缺氧</a:t>
            </a:r>
            <a:r>
              <a:rPr lang="en-US" altLang="zh-TW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)</a:t>
            </a:r>
          </a:p>
          <a:p>
            <a:pPr>
              <a:defRPr/>
            </a:pPr>
            <a:r>
              <a:rPr lang="zh-TW" altLang="en-US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血痰</a:t>
            </a:r>
          </a:p>
          <a:p>
            <a:pPr>
              <a:defRPr/>
            </a:pPr>
            <a:r>
              <a:rPr lang="zh-TW" altLang="en-US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胸痛</a:t>
            </a:r>
          </a:p>
          <a:p>
            <a:pPr>
              <a:defRPr/>
            </a:pPr>
            <a:r>
              <a:rPr lang="zh-TW" altLang="en-US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意識改變</a:t>
            </a:r>
          </a:p>
          <a:p>
            <a:pPr>
              <a:defRPr/>
            </a:pPr>
            <a:r>
              <a:rPr lang="zh-TW" altLang="en-US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低血壓</a:t>
            </a:r>
          </a:p>
          <a:p>
            <a:pPr hangingPunct="1">
              <a:defRPr/>
            </a:pPr>
            <a:r>
              <a:rPr lang="zh-TW" altLang="en-US" sz="3000" b="1" kern="0" dirty="0">
                <a:solidFill>
                  <a:srgbClr val="FAFD00"/>
                </a:solidFill>
                <a:effectLst/>
                <a:latin typeface="+mn-lt"/>
                <a:ea typeface="+mn-ea"/>
              </a:rPr>
              <a:t>兒童：</a:t>
            </a:r>
            <a:r>
              <a:rPr lang="zh-TW" altLang="en-US" sz="3000" kern="0" dirty="0">
                <a:solidFill>
                  <a:schemeClr val="bg1"/>
                </a:solidFill>
                <a:effectLst/>
                <a:latin typeface="+mn-lt"/>
                <a:ea typeface="+mn-ea"/>
              </a:rPr>
              <a:t>包括呼吸急促或困難、呆滯、難以喚醒、不想或無法</a:t>
            </a:r>
            <a:r>
              <a:rPr lang="zh-TW" altLang="en-US" sz="3000" kern="0" dirty="0" smtClean="0">
                <a:solidFill>
                  <a:schemeClr val="bg1"/>
                </a:solidFill>
                <a:effectLst/>
                <a:latin typeface="+mn-lt"/>
                <a:ea typeface="+mn-ea"/>
              </a:rPr>
              <a:t>玩耍。  </a:t>
            </a:r>
            <a:endParaRPr lang="zh-TW" altLang="en-US" sz="3000" kern="0" dirty="0">
              <a:solidFill>
                <a:schemeClr val="bg1"/>
              </a:solidFill>
              <a:effectLst/>
              <a:latin typeface="+mn-lt"/>
              <a:ea typeface="+mn-ea"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73174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02494" y="332656"/>
            <a:ext cx="7772400" cy="1143000"/>
          </a:xfrm>
        </p:spPr>
        <p:txBody>
          <a:bodyPr/>
          <a:lstStyle/>
          <a:p>
            <a:r>
              <a:rPr lang="zh-TW" altLang="en-US" b="1" dirty="0"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 Unicode MS" panose="020B0604020202020204" pitchFamily="34" charset="-120"/>
              </a:rPr>
              <a:t>歷年流感併發重症之年齡</a:t>
            </a:r>
            <a:r>
              <a:rPr lang="zh-TW" altLang="en-US" b="1" dirty="0" smtClean="0"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 Unicode MS" panose="020B0604020202020204" pitchFamily="34" charset="-120"/>
              </a:rPr>
              <a:t>分佈</a:t>
            </a:r>
            <a:r>
              <a:rPr lang="en-US" altLang="zh-TW" b="1" dirty="0" smtClean="0">
                <a:solidFill>
                  <a:srgbClr val="FF00FF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 Unicode MS" panose="020B0604020202020204" pitchFamily="34" charset="-120"/>
              </a:rPr>
              <a:t/>
            </a:r>
            <a:br>
              <a:rPr lang="en-US" altLang="zh-TW" b="1" dirty="0" smtClean="0">
                <a:solidFill>
                  <a:srgbClr val="FF00FF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 Unicode MS" panose="020B0604020202020204" pitchFamily="34" charset="-120"/>
              </a:rPr>
            </a:br>
            <a:r>
              <a:rPr lang="zh-TW" altLang="en-US" sz="3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 Unicode MS" panose="020B0604020202020204" pitchFamily="34" charset="-120"/>
              </a:rPr>
              <a:t>疾病管制署</a:t>
            </a:r>
            <a:endParaRPr lang="zh-TW" altLang="en-US" sz="3600" b="1" dirty="0">
              <a:solidFill>
                <a:schemeClr val="bg1"/>
              </a:solidFill>
              <a:effectLst/>
              <a:latin typeface="Arial" panose="020B0604020202020204" pitchFamily="34" charset="0"/>
              <a:ea typeface="標楷體" panose="03000509000000000000" pitchFamily="65" charset="-120"/>
              <a:cs typeface="Arial Unicode MS" panose="020B0604020202020204" pitchFamily="34" charset="-120"/>
            </a:endParaRPr>
          </a:p>
        </p:txBody>
      </p:sp>
      <p:pic>
        <p:nvPicPr>
          <p:cNvPr id="94105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00808"/>
            <a:ext cx="8208962" cy="445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28600"/>
            <a:ext cx="8223448" cy="1184176"/>
          </a:xfrm>
          <a:noFill/>
          <a:ln/>
        </p:spPr>
        <p:txBody>
          <a:bodyPr/>
          <a:lstStyle/>
          <a:p>
            <a:r>
              <a:rPr lang="zh-TW" altLang="en-US" dirty="0" smtClean="0">
                <a:effectLst/>
              </a:rPr>
              <a:t>流感檢驗條件</a:t>
            </a:r>
            <a:r>
              <a:rPr lang="en-US" altLang="zh-TW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effectLst/>
              </a:rPr>
            </a:br>
            <a:r>
              <a:rPr lang="zh-TW" altLang="zh-TW" sz="3600" dirty="0">
                <a:solidFill>
                  <a:schemeClr val="bg1"/>
                </a:solidFill>
                <a:effectLst/>
              </a:rPr>
              <a:t>季節性流感防治工作</a:t>
            </a:r>
            <a:r>
              <a:rPr lang="zh-TW" altLang="zh-TW" sz="3600" dirty="0" smtClean="0">
                <a:solidFill>
                  <a:schemeClr val="bg1"/>
                </a:solidFill>
                <a:effectLst/>
              </a:rPr>
              <a:t>手冊</a:t>
            </a:r>
            <a:r>
              <a:rPr lang="zh-TW" altLang="en-US" sz="3600" dirty="0" smtClean="0">
                <a:solidFill>
                  <a:schemeClr val="bg1"/>
                </a:solidFill>
                <a:effectLst/>
              </a:rPr>
              <a:t> </a:t>
            </a:r>
            <a:r>
              <a:rPr lang="en-US" altLang="zh-TW" sz="3600" dirty="0" smtClean="0">
                <a:solidFill>
                  <a:schemeClr val="bg1"/>
                </a:solidFill>
                <a:effectLst/>
              </a:rPr>
              <a:t>2014</a:t>
            </a:r>
            <a:endParaRPr lang="zh-TW" alt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83568" y="1700808"/>
            <a:ext cx="7920682" cy="4752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SzPct val="70000"/>
              <a:buFont typeface="Monotype Sorts" pitchFamily="2" charset="2"/>
              <a:buChar char="l"/>
              <a:defRPr sz="2400" kern="1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FF33"/>
              </a:buClr>
              <a:buSzPct val="70000"/>
              <a:buFont typeface="Monotype Sorts" pitchFamily="2" charset="2"/>
              <a:buChar char="m"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FF00"/>
              </a:buClr>
              <a:buSzPct val="70000"/>
              <a:buFont typeface="Wingdings" panose="05000000000000000000" pitchFamily="2" charset="2"/>
              <a:buChar char="q"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FF33"/>
              </a:buClr>
              <a:buSzPct val="70000"/>
              <a:buFont typeface="Wingdings" panose="05000000000000000000" pitchFamily="2" charset="2"/>
              <a:buChar char="v"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15000"/>
              </a:spcBef>
            </a:pP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檢驗條件：</a:t>
            </a:r>
            <a:endParaRPr lang="en-US" altLang="zh-TW" sz="3600" b="0" dirty="0" smtClean="0">
              <a:solidFill>
                <a:schemeClr val="bg1"/>
              </a:solidFill>
              <a:effectLst/>
            </a:endParaRPr>
          </a:p>
          <a:p>
            <a:pPr lvl="1">
              <a:spcBef>
                <a:spcPct val="15000"/>
              </a:spcBef>
            </a:pP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呼吸道檢體</a:t>
            </a:r>
            <a:r>
              <a:rPr lang="zh-TW" altLang="en-US" sz="3600" b="0" dirty="0" smtClean="0">
                <a:solidFill>
                  <a:srgbClr val="FFFF00"/>
                </a:solidFill>
                <a:effectLst/>
              </a:rPr>
              <a:t>培養</a:t>
            </a: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陽性</a:t>
            </a:r>
            <a:endParaRPr lang="zh-TW" altLang="en-US" sz="3600" b="0" dirty="0">
              <a:solidFill>
                <a:schemeClr val="bg1"/>
              </a:solidFill>
              <a:effectLst/>
            </a:endParaRPr>
          </a:p>
          <a:p>
            <a:pPr lvl="1">
              <a:spcBef>
                <a:spcPct val="15000"/>
              </a:spcBef>
            </a:pPr>
            <a:r>
              <a:rPr lang="zh-TW" altLang="en-US" sz="3600" b="0" dirty="0">
                <a:solidFill>
                  <a:srgbClr val="FFFF00"/>
                </a:solidFill>
                <a:effectLst/>
              </a:rPr>
              <a:t>分子生物學核酸檢測</a:t>
            </a:r>
            <a:r>
              <a:rPr lang="zh-TW" altLang="en-US" sz="3600" b="0" dirty="0">
                <a:solidFill>
                  <a:schemeClr val="bg1"/>
                </a:solidFill>
                <a:effectLst/>
              </a:rPr>
              <a:t>陽性</a:t>
            </a:r>
          </a:p>
          <a:p>
            <a:pPr lvl="1">
              <a:spcBef>
                <a:spcPct val="15000"/>
              </a:spcBef>
            </a:pPr>
            <a:r>
              <a:rPr lang="zh-TW" altLang="en-US" sz="3600" b="0" dirty="0">
                <a:solidFill>
                  <a:srgbClr val="FFFF00"/>
                </a:solidFill>
                <a:effectLst/>
              </a:rPr>
              <a:t>抗原</a:t>
            </a:r>
            <a:r>
              <a:rPr lang="zh-TW" altLang="en-US" sz="3600" b="0" dirty="0">
                <a:solidFill>
                  <a:schemeClr val="bg1"/>
                </a:solidFill>
                <a:effectLst/>
              </a:rPr>
              <a:t>檢測陽性</a:t>
            </a:r>
          </a:p>
          <a:p>
            <a:pPr lvl="1">
              <a:spcBef>
                <a:spcPct val="15000"/>
              </a:spcBef>
            </a:pPr>
            <a:r>
              <a:rPr lang="zh-TW" altLang="en-US" sz="3600" b="0" dirty="0">
                <a:solidFill>
                  <a:srgbClr val="FFFF00"/>
                </a:solidFill>
                <a:effectLst/>
              </a:rPr>
              <a:t>血清學</a:t>
            </a:r>
            <a:r>
              <a:rPr lang="zh-TW" altLang="en-US" sz="3600" b="0" dirty="0">
                <a:solidFill>
                  <a:schemeClr val="bg1"/>
                </a:solidFill>
                <a:effectLst/>
              </a:rPr>
              <a:t>檢測陽性：</a:t>
            </a: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急性期與</a:t>
            </a:r>
            <a:r>
              <a:rPr lang="zh-TW" altLang="en-US" sz="3600" b="0" dirty="0">
                <a:solidFill>
                  <a:schemeClr val="bg1"/>
                </a:solidFill>
                <a:effectLst/>
              </a:rPr>
              <a:t>恢復期流感病毒血清抗體校</a:t>
            </a: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價 </a:t>
            </a:r>
            <a:r>
              <a:rPr lang="zh-TW" altLang="en-US" sz="3600" b="0" dirty="0" smtClean="0">
                <a:solidFill>
                  <a:schemeClr val="bg1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  <a:sym typeface="Symbol" panose="05050102010706020507" pitchFamily="18" charset="2"/>
              </a:rPr>
              <a:t></a:t>
            </a: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 </a:t>
            </a:r>
            <a:r>
              <a:rPr lang="en-US" altLang="zh-TW" sz="3600" b="0" dirty="0" smtClean="0">
                <a:solidFill>
                  <a:schemeClr val="bg1"/>
                </a:solidFill>
                <a:effectLst/>
              </a:rPr>
              <a:t>4</a:t>
            </a:r>
            <a:r>
              <a:rPr lang="zh-TW" altLang="en-US" sz="3600" b="0" dirty="0">
                <a:solidFill>
                  <a:schemeClr val="bg1"/>
                </a:solidFill>
                <a:effectLst/>
              </a:rPr>
              <a:t>倍</a:t>
            </a: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上升</a:t>
            </a:r>
            <a:endParaRPr lang="en-US" altLang="zh-TW" sz="3600" b="0" dirty="0" smtClean="0">
              <a:solidFill>
                <a:schemeClr val="bg1"/>
              </a:solidFill>
              <a:effectLst/>
            </a:endParaRPr>
          </a:p>
          <a:p>
            <a:pPr>
              <a:spcBef>
                <a:spcPct val="15000"/>
              </a:spcBef>
            </a:pP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發病</a:t>
            </a:r>
            <a:r>
              <a:rPr lang="en-US" altLang="zh-TW" sz="3600" dirty="0" smtClean="0">
                <a:effectLst/>
              </a:rPr>
              <a:t>3</a:t>
            </a:r>
            <a:r>
              <a:rPr lang="zh-TW" altLang="en-US" sz="3600" dirty="0" smtClean="0">
                <a:effectLst/>
              </a:rPr>
              <a:t>日</a:t>
            </a:r>
            <a:r>
              <a:rPr lang="zh-TW" altLang="en-US" sz="3600" b="0" dirty="0" smtClean="0">
                <a:solidFill>
                  <a:schemeClr val="bg1"/>
                </a:solidFill>
                <a:effectLst/>
              </a:rPr>
              <a:t>內採檢較佳</a:t>
            </a:r>
            <a:endParaRPr lang="zh-TW" altLang="en-US" sz="3600" b="0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27974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94687" cy="1184275"/>
          </a:xfrm>
        </p:spPr>
        <p:txBody>
          <a:bodyPr/>
          <a:lstStyle/>
          <a:p>
            <a:r>
              <a:rPr lang="zh-TW" altLang="en-US" sz="3600" dirty="0">
                <a:effectLst/>
              </a:rPr>
              <a:t>流感快速篩檢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zh-TW" altLang="en-US" sz="3600" dirty="0">
                <a:solidFill>
                  <a:schemeClr val="bg1"/>
                </a:solidFill>
                <a:effectLst/>
              </a:rPr>
              <a:t>病毒濃度：鼻咽部 </a:t>
            </a:r>
            <a:r>
              <a:rPr lang="en-US" altLang="zh-TW" sz="3600" dirty="0">
                <a:solidFill>
                  <a:schemeClr val="bg1"/>
                </a:solidFill>
                <a:effectLst/>
              </a:rPr>
              <a:t>&gt; </a:t>
            </a:r>
            <a:r>
              <a:rPr lang="zh-TW" altLang="en-US" sz="3600" dirty="0">
                <a:solidFill>
                  <a:schemeClr val="bg1"/>
                </a:solidFill>
                <a:effectLst/>
              </a:rPr>
              <a:t>鼻部與口咽部</a:t>
            </a:r>
          </a:p>
        </p:txBody>
      </p:sp>
      <p:pic>
        <p:nvPicPr>
          <p:cNvPr id="249859" name="Picture 3" descr="cc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84313"/>
            <a:ext cx="8020050" cy="488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59609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297737" cy="1066800"/>
          </a:xfrm>
          <a:noFill/>
          <a:ln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zh-TW" altLang="en-US" sz="3600" dirty="0">
                <a:solidFill>
                  <a:srgbClr val="FAFD00"/>
                </a:solidFill>
                <a:effectLst/>
              </a:rPr>
              <a:t>抗流感藥物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en-US" altLang="zh-TW" sz="3200" dirty="0" err="1">
                <a:solidFill>
                  <a:schemeClr val="bg1"/>
                </a:solidFill>
                <a:effectLst/>
              </a:rPr>
              <a:t>Amantadine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 &amp; </a:t>
            </a:r>
            <a:r>
              <a:rPr lang="en-US" altLang="zh-TW" sz="3200" dirty="0" err="1">
                <a:solidFill>
                  <a:schemeClr val="bg1"/>
                </a:solidFill>
                <a:effectLst/>
              </a:rPr>
              <a:t>rimantadine</a:t>
            </a:r>
            <a:endParaRPr lang="en-US" altLang="zh-TW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557338"/>
            <a:ext cx="7848600" cy="4895850"/>
          </a:xfrm>
          <a:noFill/>
          <a:ln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spcBef>
                <a:spcPct val="15000"/>
              </a:spcBef>
            </a:pPr>
            <a:r>
              <a:rPr lang="zh-TW" altLang="en-US" sz="2800" dirty="0">
                <a:effectLst/>
              </a:rPr>
              <a:t>不建議用於一歲以下</a:t>
            </a:r>
          </a:p>
          <a:p>
            <a:pPr>
              <a:spcBef>
                <a:spcPct val="15000"/>
              </a:spcBef>
            </a:pPr>
            <a:r>
              <a:rPr lang="zh-TW" altLang="en-US" sz="2800" dirty="0">
                <a:effectLst/>
              </a:rPr>
              <a:t>治療：只對</a:t>
            </a:r>
            <a:r>
              <a:rPr lang="en-US" altLang="zh-TW" sz="2800" dirty="0">
                <a:effectLst/>
              </a:rPr>
              <a:t>A</a:t>
            </a:r>
            <a:r>
              <a:rPr lang="zh-TW" altLang="en-US" sz="2800" dirty="0">
                <a:effectLst/>
              </a:rPr>
              <a:t>型流感有效</a:t>
            </a:r>
          </a:p>
          <a:p>
            <a:pPr lvl="1">
              <a:spcBef>
                <a:spcPct val="15000"/>
              </a:spcBef>
            </a:pPr>
            <a:r>
              <a:rPr lang="zh-TW" altLang="en-US" sz="2800" dirty="0">
                <a:effectLst/>
              </a:rPr>
              <a:t>於症狀出現以後</a:t>
            </a:r>
            <a:r>
              <a:rPr lang="en-US" altLang="zh-TW" sz="2800" dirty="0">
                <a:effectLst/>
              </a:rPr>
              <a:t>1-2</a:t>
            </a:r>
            <a:r>
              <a:rPr lang="zh-TW" altLang="en-US" sz="2800" dirty="0">
                <a:effectLst/>
              </a:rPr>
              <a:t>天內使用</a:t>
            </a:r>
          </a:p>
          <a:p>
            <a:pPr lvl="1">
              <a:spcBef>
                <a:spcPct val="15000"/>
              </a:spcBef>
            </a:pPr>
            <a:r>
              <a:rPr lang="zh-TW" altLang="en-US" sz="2800" dirty="0">
                <a:effectLst/>
              </a:rPr>
              <a:t>減少發燒與全身性症狀持續時間</a:t>
            </a:r>
            <a:r>
              <a:rPr lang="en-US" altLang="zh-TW" sz="2800" dirty="0">
                <a:effectLst/>
              </a:rPr>
              <a:t>1-2</a:t>
            </a:r>
            <a:r>
              <a:rPr lang="zh-TW" altLang="en-US" sz="2800" dirty="0">
                <a:effectLst/>
              </a:rPr>
              <a:t>天</a:t>
            </a:r>
          </a:p>
          <a:p>
            <a:pPr>
              <a:spcBef>
                <a:spcPct val="10000"/>
              </a:spcBef>
            </a:pPr>
            <a:r>
              <a:rPr lang="en-US" altLang="zh-TW" sz="2800" dirty="0">
                <a:effectLst/>
              </a:rPr>
              <a:t>Amantadine (</a:t>
            </a:r>
            <a:r>
              <a:rPr lang="zh-TW" altLang="en-US" sz="2800" dirty="0">
                <a:effectLst/>
              </a:rPr>
              <a:t>金剛胺</a:t>
            </a:r>
            <a:r>
              <a:rPr lang="en-US" altLang="zh-TW" sz="2800" dirty="0">
                <a:effectLst/>
              </a:rPr>
              <a:t>)</a:t>
            </a:r>
          </a:p>
          <a:p>
            <a:pPr lvl="1">
              <a:spcBef>
                <a:spcPct val="10000"/>
              </a:spcBef>
            </a:pPr>
            <a:r>
              <a:rPr lang="zh-TW" altLang="en-US" sz="2800" dirty="0">
                <a:effectLst/>
              </a:rPr>
              <a:t>常見副作用 </a:t>
            </a:r>
            <a:r>
              <a:rPr lang="en-US" altLang="zh-TW" sz="2800" dirty="0">
                <a:effectLst/>
              </a:rPr>
              <a:t>(5-33%)</a:t>
            </a:r>
            <a:r>
              <a:rPr lang="zh-TW" altLang="en-US" sz="2800" dirty="0">
                <a:effectLst/>
              </a:rPr>
              <a:t>：神經緊張、注意力不集中</a:t>
            </a:r>
            <a:r>
              <a:rPr lang="zh-TW" altLang="en-US" sz="2800" dirty="0" smtClean="0">
                <a:effectLst/>
              </a:rPr>
              <a:t>、失眠、食慾不振、噁心。</a:t>
            </a:r>
            <a:endParaRPr lang="zh-TW" altLang="en-US" sz="2800" dirty="0">
              <a:effectLst/>
            </a:endParaRPr>
          </a:p>
          <a:p>
            <a:pPr lvl="1">
              <a:spcBef>
                <a:spcPct val="10000"/>
              </a:spcBef>
            </a:pPr>
            <a:r>
              <a:rPr lang="zh-TW" altLang="en-US" sz="2800" dirty="0">
                <a:effectLst/>
              </a:rPr>
              <a:t>惡化抽搐發作</a:t>
            </a:r>
          </a:p>
          <a:p>
            <a:pPr>
              <a:spcBef>
                <a:spcPct val="10000"/>
              </a:spcBef>
            </a:pPr>
            <a:r>
              <a:rPr lang="en-US" altLang="zh-TW" sz="2800" dirty="0" err="1">
                <a:effectLst/>
              </a:rPr>
              <a:t>Rimantadine</a:t>
            </a:r>
            <a:r>
              <a:rPr lang="en-US" altLang="zh-TW" sz="2800" dirty="0">
                <a:effectLst/>
              </a:rPr>
              <a:t> (</a:t>
            </a:r>
            <a:r>
              <a:rPr lang="zh-TW" altLang="en-US" sz="2800" dirty="0">
                <a:effectLst/>
              </a:rPr>
              <a:t>龜剛胺、金剛乙胺</a:t>
            </a:r>
            <a:r>
              <a:rPr lang="en-US" altLang="zh-TW" sz="2800" dirty="0">
                <a:effectLst/>
              </a:rPr>
              <a:t>)</a:t>
            </a:r>
          </a:p>
          <a:p>
            <a:pPr lvl="1">
              <a:spcBef>
                <a:spcPct val="10000"/>
              </a:spcBef>
            </a:pPr>
            <a:r>
              <a:rPr lang="zh-TW" altLang="en-US" sz="2800" dirty="0">
                <a:effectLst/>
              </a:rPr>
              <a:t>副作用類似，但發生率較</a:t>
            </a:r>
            <a:r>
              <a:rPr lang="zh-TW" altLang="en-US" sz="2800" dirty="0" smtClean="0">
                <a:effectLst/>
              </a:rPr>
              <a:t>低。</a:t>
            </a:r>
            <a:endParaRPr lang="zh-TW" altLang="en-US" sz="2800" dirty="0">
              <a:effectLst/>
            </a:endParaRPr>
          </a:p>
        </p:txBody>
      </p:sp>
      <p:pic>
        <p:nvPicPr>
          <p:cNvPr id="589828" name="Picture 4" descr="enzi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484313"/>
            <a:ext cx="762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89829" name="Picture 5" descr="PK-4JB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484313"/>
            <a:ext cx="865187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5548372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600" dirty="0">
                <a:effectLst/>
              </a:rPr>
              <a:t>Amantadine-resistant H3N2 influenza A 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1994-2005</a:t>
            </a:r>
          </a:p>
        </p:txBody>
      </p:sp>
      <p:pic>
        <p:nvPicPr>
          <p:cNvPr id="670723" name="Picture 3" descr="aman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550" y="1268413"/>
            <a:ext cx="7273925" cy="485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70724" name="Text Box 4"/>
          <p:cNvSpPr txBox="1">
            <a:spLocks noChangeArrowheads="1"/>
          </p:cNvSpPr>
          <p:nvPr/>
        </p:nvSpPr>
        <p:spPr bwMode="auto">
          <a:xfrm>
            <a:off x="900113" y="6308725"/>
            <a:ext cx="3378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 sz="1800" b="0" dirty="0">
                <a:solidFill>
                  <a:srgbClr val="66FF33"/>
                </a:solidFill>
              </a:rPr>
              <a:t>Bright RA. Lancet 2005;366:1175.</a:t>
            </a:r>
          </a:p>
        </p:txBody>
      </p:sp>
      <p:sp>
        <p:nvSpPr>
          <p:cNvPr id="670725" name="Line 5"/>
          <p:cNvSpPr>
            <a:spLocks noChangeShapeType="1"/>
          </p:cNvSpPr>
          <p:nvPr/>
        </p:nvSpPr>
        <p:spPr bwMode="auto">
          <a:xfrm>
            <a:off x="5580063" y="2781300"/>
            <a:ext cx="1008062" cy="7191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670726" name="Text Box 6"/>
          <p:cNvSpPr txBox="1">
            <a:spLocks noChangeArrowheads="1"/>
          </p:cNvSpPr>
          <p:nvPr/>
        </p:nvSpPr>
        <p:spPr bwMode="auto">
          <a:xfrm>
            <a:off x="4500563" y="2349500"/>
            <a:ext cx="996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zh-TW" altLang="en-US" sz="3200" dirty="0">
                <a:solidFill>
                  <a:srgbClr val="FF3300"/>
                </a:solidFill>
                <a:latin typeface="Arial Black" panose="020B0A04020102020204" pitchFamily="34" charset="0"/>
              </a:rPr>
              <a:t>中國</a:t>
            </a: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58472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34250" cy="679450"/>
          </a:xfrm>
          <a:noFill/>
          <a:ln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zh-TW" dirty="0">
                <a:solidFill>
                  <a:srgbClr val="FAFD00"/>
                </a:solidFill>
                <a:effectLst/>
              </a:rPr>
              <a:t>Neuraminidase inhibitor</a:t>
            </a:r>
          </a:p>
        </p:txBody>
      </p:sp>
      <p:sp>
        <p:nvSpPr>
          <p:cNvPr id="73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052513"/>
            <a:ext cx="8569325" cy="2447925"/>
          </a:xfrm>
          <a:noFill/>
          <a:ln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altLang="zh-TW" sz="2800" dirty="0">
                <a:solidFill>
                  <a:schemeClr val="bg1"/>
                </a:solidFill>
                <a:effectLst/>
              </a:rPr>
              <a:t>1980s, Colman PM: crystal structure of 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neuraminidase.</a:t>
            </a:r>
            <a:endParaRPr lang="en-US" altLang="zh-TW" sz="2800" dirty="0">
              <a:solidFill>
                <a:schemeClr val="bg1"/>
              </a:solidFill>
              <a:effectLst/>
            </a:endParaRPr>
          </a:p>
          <a:p>
            <a:r>
              <a:rPr lang="en-US" altLang="zh-TW" sz="2800" dirty="0">
                <a:solidFill>
                  <a:schemeClr val="bg1"/>
                </a:solidFill>
                <a:effectLst/>
              </a:rPr>
              <a:t>1993 </a:t>
            </a:r>
            <a:r>
              <a:rPr lang="en-US" altLang="zh-TW" sz="2800" dirty="0" err="1">
                <a:solidFill>
                  <a:schemeClr val="bg1"/>
                </a:solidFill>
                <a:effectLst/>
              </a:rPr>
              <a:t>Zanamivir</a:t>
            </a:r>
            <a:endParaRPr lang="en-US" altLang="zh-TW" sz="2800" dirty="0">
              <a:solidFill>
                <a:schemeClr val="bg1"/>
              </a:solidFill>
              <a:effectLst/>
            </a:endParaRPr>
          </a:p>
          <a:p>
            <a:r>
              <a:rPr lang="en-US" altLang="zh-TW" sz="2800" dirty="0">
                <a:solidFill>
                  <a:schemeClr val="bg1"/>
                </a:solidFill>
                <a:effectLst/>
              </a:rPr>
              <a:t>1997 </a:t>
            </a:r>
            <a:r>
              <a:rPr lang="en-US" altLang="zh-TW" sz="2800" dirty="0" err="1">
                <a:solidFill>
                  <a:schemeClr val="bg1"/>
                </a:solidFill>
                <a:effectLst/>
              </a:rPr>
              <a:t>Oseltamivir</a:t>
            </a:r>
            <a:endParaRPr lang="en-US" altLang="zh-TW" sz="2800" dirty="0">
              <a:solidFill>
                <a:schemeClr val="bg1"/>
              </a:solidFill>
              <a:effectLst/>
            </a:endParaRPr>
          </a:p>
          <a:p>
            <a:r>
              <a:rPr lang="en-US" altLang="zh-TW" sz="2800" dirty="0">
                <a:solidFill>
                  <a:srgbClr val="FAFD00"/>
                </a:solidFill>
                <a:effectLst/>
              </a:rPr>
              <a:t>A</a:t>
            </a:r>
            <a:r>
              <a:rPr lang="zh-TW" altLang="en-US" sz="2800" dirty="0">
                <a:solidFill>
                  <a:srgbClr val="FAFD00"/>
                </a:solidFill>
                <a:effectLst/>
              </a:rPr>
              <a:t>型與</a:t>
            </a:r>
            <a:r>
              <a:rPr lang="en-US" altLang="zh-TW" sz="2800" dirty="0">
                <a:solidFill>
                  <a:srgbClr val="FAFD00"/>
                </a:solidFill>
                <a:effectLst/>
              </a:rPr>
              <a:t>B</a:t>
            </a:r>
            <a:r>
              <a:rPr lang="zh-TW" altLang="en-US" sz="2800" dirty="0">
                <a:solidFill>
                  <a:srgbClr val="FAFD00"/>
                </a:solidFill>
                <a:effectLst/>
              </a:rPr>
              <a:t>型流感均有效</a:t>
            </a:r>
          </a:p>
        </p:txBody>
      </p:sp>
      <p:graphicFrame>
        <p:nvGraphicFramePr>
          <p:cNvPr id="7342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05482926"/>
              </p:ext>
            </p:extLst>
          </p:nvPr>
        </p:nvGraphicFramePr>
        <p:xfrm>
          <a:off x="1187450" y="3716338"/>
          <a:ext cx="3095625" cy="2797175"/>
        </p:xfrm>
        <a:graphic>
          <a:graphicData uri="http://schemas.openxmlformats.org/presentationml/2006/ole">
            <p:oleObj spid="_x0000_s1068398" name="PhotoImpact" r:id="rId5" imgW="3761905" imgH="3400000" progId="">
              <p:embed/>
            </p:oleObj>
          </a:graphicData>
        </a:graphic>
      </p:graphicFrame>
      <p:graphicFrame>
        <p:nvGraphicFramePr>
          <p:cNvPr id="7342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29266812"/>
              </p:ext>
            </p:extLst>
          </p:nvPr>
        </p:nvGraphicFramePr>
        <p:xfrm>
          <a:off x="5219700" y="2924175"/>
          <a:ext cx="3603625" cy="3187700"/>
        </p:xfrm>
        <a:graphic>
          <a:graphicData uri="http://schemas.openxmlformats.org/presentationml/2006/ole">
            <p:oleObj spid="_x0000_s1068399" name="PhotoImpact" r:id="rId6" imgW="2885714" imgH="2552381" progId="">
              <p:embed/>
            </p:oleObj>
          </a:graphicData>
        </a:graphic>
      </p:graphicFrame>
      <p:sp>
        <p:nvSpPr>
          <p:cNvPr id="734214" name="Text Box 6"/>
          <p:cNvSpPr txBox="1">
            <a:spLocks noChangeArrowheads="1"/>
          </p:cNvSpPr>
          <p:nvPr/>
        </p:nvSpPr>
        <p:spPr bwMode="auto">
          <a:xfrm>
            <a:off x="5076825" y="6237288"/>
            <a:ext cx="3511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 sz="1800" b="0" dirty="0" err="1">
                <a:solidFill>
                  <a:srgbClr val="66FF33"/>
                </a:solidFill>
              </a:rPr>
              <a:t>Gubareva</a:t>
            </a:r>
            <a:r>
              <a:rPr kumimoji="0" lang="en-US" altLang="zh-TW" sz="1800" b="0" dirty="0">
                <a:solidFill>
                  <a:srgbClr val="66FF33"/>
                </a:solidFill>
              </a:rPr>
              <a:t> LV. Lancet 2000;355:827</a:t>
            </a: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38217449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99413" cy="679450"/>
          </a:xfrm>
        </p:spPr>
        <p:txBody>
          <a:bodyPr/>
          <a:lstStyle/>
          <a:p>
            <a:r>
              <a:rPr lang="en-US" altLang="zh-TW" sz="3600" dirty="0">
                <a:effectLst/>
              </a:rPr>
              <a:t>Neuraminidase</a:t>
            </a:r>
            <a:r>
              <a:rPr lang="zh-TW" altLang="en-US" sz="3600" dirty="0">
                <a:effectLst/>
              </a:rPr>
              <a:t>的抑制作用</a:t>
            </a:r>
          </a:p>
        </p:txBody>
      </p:sp>
      <p:graphicFrame>
        <p:nvGraphicFramePr>
          <p:cNvPr id="73523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48564248"/>
              </p:ext>
            </p:extLst>
          </p:nvPr>
        </p:nvGraphicFramePr>
        <p:xfrm>
          <a:off x="539750" y="981075"/>
          <a:ext cx="4967288" cy="3235325"/>
        </p:xfrm>
        <a:graphic>
          <a:graphicData uri="http://schemas.openxmlformats.org/presentationml/2006/ole">
            <p:oleObj spid="_x0000_s1069422" name="PhotoImpact" r:id="rId5" imgW="2704762" imgH="1761905" progId="">
              <p:embed/>
            </p:oleObj>
          </a:graphicData>
        </a:graphic>
      </p:graphicFrame>
      <p:graphicFrame>
        <p:nvGraphicFramePr>
          <p:cNvPr id="73523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69686174"/>
              </p:ext>
            </p:extLst>
          </p:nvPr>
        </p:nvGraphicFramePr>
        <p:xfrm>
          <a:off x="3801580" y="3429000"/>
          <a:ext cx="4897438" cy="3190875"/>
        </p:xfrm>
        <a:graphic>
          <a:graphicData uri="http://schemas.openxmlformats.org/presentationml/2006/ole">
            <p:oleObj spid="_x0000_s1069423" name="PhotoImpact" r:id="rId6" imgW="2704762" imgH="1761905" progId="">
              <p:embed/>
            </p:oleObj>
          </a:graphicData>
        </a:graphic>
      </p:graphicFrame>
      <p:sp>
        <p:nvSpPr>
          <p:cNvPr id="735237" name="Text Box 5"/>
          <p:cNvSpPr txBox="1">
            <a:spLocks noChangeArrowheads="1"/>
          </p:cNvSpPr>
          <p:nvPr/>
        </p:nvSpPr>
        <p:spPr bwMode="auto">
          <a:xfrm>
            <a:off x="4787900" y="1220788"/>
            <a:ext cx="4003675" cy="485775"/>
          </a:xfrm>
          <a:prstGeom prst="rect">
            <a:avLst/>
          </a:prstGeom>
          <a:gradFill rotWithShape="1">
            <a:gsLst>
              <a:gs pos="0">
                <a:srgbClr val="009900">
                  <a:gamma/>
                  <a:shade val="28627"/>
                  <a:invGamma/>
                </a:srgbClr>
              </a:gs>
              <a:gs pos="50000">
                <a:srgbClr val="009900"/>
              </a:gs>
              <a:gs pos="100000">
                <a:srgbClr val="009900">
                  <a:gamma/>
                  <a:shade val="28627"/>
                  <a:invGamma/>
                </a:srgbClr>
              </a:gs>
            </a:gsLst>
            <a:lin ang="5400000" scaled="1"/>
          </a:gradFill>
          <a:ln w="28575">
            <a:solidFill>
              <a:srgbClr val="66FF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>
                <a:solidFill>
                  <a:schemeClr val="bg1"/>
                </a:solidFill>
                <a:latin typeface="Arial" panose="020B0604020202020204" pitchFamily="34" charset="0"/>
              </a:rPr>
              <a:t>Neuraminidase inhibitor(-)</a:t>
            </a:r>
          </a:p>
        </p:txBody>
      </p:sp>
      <p:sp>
        <p:nvSpPr>
          <p:cNvPr id="735238" name="Text Box 6"/>
          <p:cNvSpPr txBox="1">
            <a:spLocks noChangeArrowheads="1"/>
          </p:cNvSpPr>
          <p:nvPr/>
        </p:nvSpPr>
        <p:spPr bwMode="auto">
          <a:xfrm>
            <a:off x="827088" y="5084763"/>
            <a:ext cx="4079875" cy="485775"/>
          </a:xfrm>
          <a:prstGeom prst="rect">
            <a:avLst/>
          </a:prstGeom>
          <a:gradFill rotWithShape="1">
            <a:gsLst>
              <a:gs pos="0">
                <a:srgbClr val="009900">
                  <a:gamma/>
                  <a:shade val="28627"/>
                  <a:invGamma/>
                </a:srgbClr>
              </a:gs>
              <a:gs pos="50000">
                <a:srgbClr val="009900"/>
              </a:gs>
              <a:gs pos="100000">
                <a:srgbClr val="009900">
                  <a:gamma/>
                  <a:shade val="28627"/>
                  <a:invGamma/>
                </a:srgbClr>
              </a:gs>
            </a:gsLst>
            <a:lin ang="5400000" scaled="1"/>
          </a:gradFill>
          <a:ln w="28575">
            <a:solidFill>
              <a:srgbClr val="66FF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>
                <a:solidFill>
                  <a:schemeClr val="bg1"/>
                </a:solidFill>
                <a:latin typeface="Arial" panose="020B0604020202020204" pitchFamily="34" charset="0"/>
              </a:rPr>
              <a:t>Neuraminidase inhibitor(+)</a:t>
            </a:r>
          </a:p>
        </p:txBody>
      </p:sp>
      <p:sp>
        <p:nvSpPr>
          <p:cNvPr id="735239" name="Text Box 7"/>
          <p:cNvSpPr txBox="1">
            <a:spLocks noChangeArrowheads="1"/>
          </p:cNvSpPr>
          <p:nvPr/>
        </p:nvSpPr>
        <p:spPr bwMode="auto">
          <a:xfrm>
            <a:off x="250825" y="6092825"/>
            <a:ext cx="351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 sz="1800" b="0" dirty="0" err="1">
                <a:solidFill>
                  <a:srgbClr val="66FF33"/>
                </a:solidFill>
              </a:rPr>
              <a:t>Gubareva</a:t>
            </a:r>
            <a:r>
              <a:rPr kumimoji="0" lang="en-US" altLang="zh-TW" sz="1800" b="0" dirty="0">
                <a:solidFill>
                  <a:srgbClr val="66FF33"/>
                </a:solidFill>
              </a:rPr>
              <a:t> LV. Lancet 2000;355:827</a:t>
            </a:r>
          </a:p>
        </p:txBody>
      </p:sp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147938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8301037" cy="1081088"/>
          </a:xfrm>
        </p:spPr>
        <p:txBody>
          <a:bodyPr/>
          <a:lstStyle/>
          <a:p>
            <a:r>
              <a:rPr lang="en-US" altLang="zh-TW" dirty="0" err="1">
                <a:effectLst/>
              </a:rPr>
              <a:t>Oseltamivir</a:t>
            </a:r>
            <a:r>
              <a:rPr lang="en-US" altLang="zh-TW" dirty="0">
                <a:solidFill>
                  <a:srgbClr val="FF00FF"/>
                </a:solidFill>
                <a:effectLst/>
              </a:rPr>
              <a:t/>
            </a:r>
            <a:br>
              <a:rPr lang="en-US" altLang="zh-TW" dirty="0">
                <a:solidFill>
                  <a:srgbClr val="FF00FF"/>
                </a:solidFill>
                <a:effectLst/>
              </a:rPr>
            </a:br>
            <a:r>
              <a:rPr lang="en-US" altLang="zh-TW" dirty="0" err="1" smtClean="0">
                <a:solidFill>
                  <a:schemeClr val="bg1"/>
                </a:solidFill>
                <a:effectLst/>
              </a:rPr>
              <a:t>Tamiflu</a:t>
            </a:r>
            <a:r>
              <a:rPr lang="en-US" altLang="zh-TW" baseline="30000" dirty="0" err="1" smtClean="0">
                <a:solidFill>
                  <a:schemeClr val="bg1"/>
                </a:solidFill>
                <a:effectLst/>
              </a:rPr>
              <a:t>TM</a:t>
            </a:r>
            <a:r>
              <a:rPr lang="zh-TW" altLang="en-US" dirty="0" smtClean="0">
                <a:solidFill>
                  <a:schemeClr val="bg1"/>
                </a:solidFill>
                <a:effectLst/>
              </a:rPr>
              <a:t>，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克流</a:t>
            </a:r>
            <a:r>
              <a:rPr lang="zh-TW" altLang="en-US" dirty="0" smtClean="0">
                <a:solidFill>
                  <a:schemeClr val="bg1"/>
                </a:solidFill>
                <a:effectLst/>
              </a:rPr>
              <a:t>感</a:t>
            </a:r>
            <a:endParaRPr lang="zh-TW" alt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73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135937" cy="5184775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zh-TW" altLang="en-US" sz="3200" dirty="0">
                <a:solidFill>
                  <a:schemeClr val="bg1"/>
                </a:solidFill>
                <a:effectLst/>
              </a:rPr>
              <a:t>發病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後</a:t>
            </a:r>
            <a:r>
              <a:rPr lang="en-US" altLang="zh-TW" sz="3200" b="1" dirty="0" smtClean="0">
                <a:effectLst/>
              </a:rPr>
              <a:t>2</a:t>
            </a:r>
            <a:r>
              <a:rPr lang="zh-TW" altLang="en-US" sz="3200" b="1" dirty="0" smtClean="0">
                <a:effectLst/>
              </a:rPr>
              <a:t>天</a:t>
            </a:r>
            <a:r>
              <a:rPr lang="zh-TW" altLang="en-US" sz="3200" b="1" dirty="0">
                <a:effectLst/>
              </a:rPr>
              <a:t>內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使用，口服吸收率：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80%</a:t>
            </a:r>
          </a:p>
          <a:p>
            <a:pPr>
              <a:spcBef>
                <a:spcPct val="10000"/>
              </a:spcBef>
            </a:pPr>
            <a:r>
              <a:rPr lang="zh-TW" altLang="en-US" sz="3200" dirty="0">
                <a:effectLst/>
              </a:rPr>
              <a:t>劑量：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75 mg bid (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成人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)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或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2 mg/kg bid (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兒童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)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，</a:t>
            </a:r>
            <a:r>
              <a:rPr lang="en-US" altLang="zh-TW" sz="3200" b="1" dirty="0">
                <a:effectLst/>
              </a:rPr>
              <a:t>5</a:t>
            </a:r>
            <a:r>
              <a:rPr lang="zh-TW" altLang="en-US" sz="3200" b="1" dirty="0" smtClean="0">
                <a:effectLst/>
              </a:rPr>
              <a:t>天。</a:t>
            </a:r>
            <a:endParaRPr lang="zh-TW" altLang="en-US" sz="3200" b="1" dirty="0">
              <a:effectLst/>
            </a:endParaRPr>
          </a:p>
          <a:p>
            <a:pPr>
              <a:spcBef>
                <a:spcPct val="10000"/>
              </a:spcBef>
            </a:pPr>
            <a:r>
              <a:rPr lang="zh-TW" altLang="en-US" sz="3200" dirty="0">
                <a:effectLst/>
              </a:rPr>
              <a:t>不建議用於一歲以下</a:t>
            </a:r>
          </a:p>
          <a:p>
            <a:pPr lvl="1">
              <a:spcBef>
                <a:spcPct val="10000"/>
              </a:spcBef>
            </a:pPr>
            <a:r>
              <a:rPr lang="en-US" altLang="zh-TW" sz="3200" dirty="0">
                <a:effectLst/>
              </a:rPr>
              <a:t>Pandemic</a:t>
            </a:r>
            <a:r>
              <a:rPr lang="zh-TW" altLang="en-US" sz="3200" dirty="0">
                <a:effectLst/>
              </a:rPr>
              <a:t>例外</a:t>
            </a:r>
          </a:p>
          <a:p>
            <a:r>
              <a:rPr lang="zh-TW" altLang="en-US" sz="3200" dirty="0">
                <a:effectLst/>
              </a:rPr>
              <a:t>症狀持續時間</a:t>
            </a:r>
          </a:p>
          <a:p>
            <a:pPr lvl="1"/>
            <a:r>
              <a:rPr lang="zh-TW" altLang="en-US" sz="3200" dirty="0">
                <a:effectLst/>
              </a:rPr>
              <a:t>成人減少</a:t>
            </a:r>
            <a:r>
              <a:rPr lang="en-US" altLang="zh-TW" sz="3200" dirty="0">
                <a:effectLst/>
              </a:rPr>
              <a:t>0.4</a:t>
            </a:r>
            <a:r>
              <a:rPr lang="zh-TW" altLang="en-US" sz="3200" dirty="0">
                <a:effectLst/>
              </a:rPr>
              <a:t>天</a:t>
            </a:r>
          </a:p>
          <a:p>
            <a:pPr lvl="1"/>
            <a:r>
              <a:rPr lang="zh-TW" altLang="en-US" sz="3200" dirty="0">
                <a:effectLst/>
              </a:rPr>
              <a:t>兒童減少</a:t>
            </a:r>
            <a:r>
              <a:rPr lang="en-US" altLang="zh-TW" sz="3200" dirty="0">
                <a:effectLst/>
              </a:rPr>
              <a:t>1.5</a:t>
            </a:r>
            <a:r>
              <a:rPr lang="zh-TW" altLang="en-US" sz="3200" dirty="0">
                <a:effectLst/>
              </a:rPr>
              <a:t>天</a:t>
            </a:r>
          </a:p>
          <a:p>
            <a:r>
              <a:rPr lang="zh-TW" altLang="en-US" sz="3200" dirty="0">
                <a:effectLst/>
              </a:rPr>
              <a:t>副作用：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噁心、嘔吐、腹瀉，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&lt;10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%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。</a:t>
            </a:r>
            <a:endParaRPr lang="en-US" altLang="zh-TW" sz="3200" dirty="0">
              <a:solidFill>
                <a:schemeClr val="bg1"/>
              </a:solidFill>
              <a:effectLst/>
            </a:endParaRPr>
          </a:p>
          <a:p>
            <a:pPr lvl="2">
              <a:spcBef>
                <a:spcPct val="10000"/>
              </a:spcBef>
            </a:pPr>
            <a:endParaRPr lang="en-US" altLang="zh-TW" sz="3200" dirty="0">
              <a:effectLst/>
            </a:endParaRPr>
          </a:p>
        </p:txBody>
      </p:sp>
      <p:pic>
        <p:nvPicPr>
          <p:cNvPr id="736260" name="Picture 4" descr="tamiflu"/>
          <p:cNvPicPr>
            <a:picLocks noChangeAspect="1" noChangeArrowheads="1"/>
          </p:cNvPicPr>
          <p:nvPr/>
        </p:nvPicPr>
        <p:blipFill>
          <a:blip r:embed="rId4" cstate="print">
            <a:lum brigh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141663"/>
            <a:ext cx="2700337" cy="202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10950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600" dirty="0" err="1">
                <a:effectLst/>
              </a:rPr>
              <a:t>Zanamivir</a:t>
            </a:r>
            <a:r>
              <a:rPr lang="en-US" altLang="zh-TW" sz="3600" dirty="0">
                <a:solidFill>
                  <a:srgbClr val="FF00FF"/>
                </a:solidFill>
                <a:effectLst/>
              </a:rPr>
              <a:t/>
            </a:r>
            <a:br>
              <a:rPr lang="en-US" altLang="zh-TW" sz="3600" dirty="0">
                <a:solidFill>
                  <a:srgbClr val="FF00FF"/>
                </a:solidFill>
                <a:effectLst/>
              </a:rPr>
            </a:br>
            <a:r>
              <a:rPr lang="en-US" altLang="zh-TW" sz="3600" dirty="0" err="1">
                <a:solidFill>
                  <a:schemeClr val="bg1"/>
                </a:solidFill>
                <a:effectLst/>
              </a:rPr>
              <a:t>Relenza</a:t>
            </a:r>
            <a:r>
              <a:rPr lang="en-US" altLang="zh-TW" sz="3600" baseline="30000" dirty="0" err="1">
                <a:solidFill>
                  <a:schemeClr val="bg1"/>
                </a:solidFill>
                <a:effectLst/>
              </a:rPr>
              <a:t>TM</a:t>
            </a:r>
            <a:r>
              <a:rPr lang="zh-TW" altLang="en-US" sz="3600" dirty="0">
                <a:solidFill>
                  <a:schemeClr val="bg1"/>
                </a:solidFill>
                <a:effectLst/>
              </a:rPr>
              <a:t>，瑞樂沙</a:t>
            </a:r>
          </a:p>
        </p:txBody>
      </p:sp>
      <p:sp>
        <p:nvSpPr>
          <p:cNvPr id="73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12875"/>
            <a:ext cx="8604250" cy="5173663"/>
          </a:xfrm>
        </p:spPr>
        <p:txBody>
          <a:bodyPr/>
          <a:lstStyle/>
          <a:p>
            <a:pPr hangingPunct="1"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b="1" dirty="0">
                <a:solidFill>
                  <a:srgbClr val="FAFD00"/>
                </a:solidFill>
                <a:effectLst/>
              </a:rPr>
              <a:t>吸入性乾粉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：發病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天內使用，口服吸收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15</a:t>
            </a:r>
            <a:r>
              <a:rPr lang="en-US" altLang="zh-TW" sz="3000" dirty="0" smtClean="0">
                <a:solidFill>
                  <a:schemeClr val="bg1"/>
                </a:solidFill>
                <a:effectLst/>
              </a:rPr>
              <a:t>%</a:t>
            </a: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。</a:t>
            </a:r>
            <a:endParaRPr lang="en-US" altLang="zh-TW" sz="3000" dirty="0">
              <a:solidFill>
                <a:schemeClr val="bg1"/>
              </a:solidFill>
              <a:effectLst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b="1" dirty="0">
                <a:solidFill>
                  <a:srgbClr val="FAFD00"/>
                </a:solidFill>
                <a:effectLst/>
              </a:rPr>
              <a:t>年齡：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7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歲以上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b="1" dirty="0">
                <a:solidFill>
                  <a:srgbClr val="FAFD00"/>
                </a:solidFill>
                <a:effectLst/>
              </a:rPr>
              <a:t>劑量</a:t>
            </a:r>
            <a:r>
              <a:rPr lang="zh-TW" altLang="en-US" sz="3000" b="1" dirty="0" smtClean="0">
                <a:solidFill>
                  <a:srgbClr val="FAFD00"/>
                </a:solidFill>
                <a:effectLst/>
              </a:rPr>
              <a:t>：</a:t>
            </a: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一天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吸入兩次，每次吸兩口 </a:t>
            </a:r>
            <a:r>
              <a:rPr lang="en-US" altLang="zh-TW" sz="3000" dirty="0">
                <a:solidFill>
                  <a:schemeClr val="bg1"/>
                </a:solidFill>
                <a:effectLst/>
              </a:rPr>
              <a:t>(10 mg)</a:t>
            </a: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，</a:t>
            </a:r>
            <a:r>
              <a:rPr lang="en-US" altLang="zh-TW" sz="30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000" dirty="0" smtClean="0">
                <a:solidFill>
                  <a:srgbClr val="FF00FF"/>
                </a:solidFill>
                <a:effectLst/>
              </a:rPr>
            </a:b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五天。</a:t>
            </a:r>
            <a:endParaRPr lang="zh-TW" altLang="en-US" sz="3000" dirty="0">
              <a:solidFill>
                <a:schemeClr val="bg1"/>
              </a:solidFill>
              <a:effectLst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b="1" dirty="0">
                <a:effectLst/>
              </a:rPr>
              <a:t>症狀持續時間</a:t>
            </a:r>
          </a:p>
          <a:p>
            <a:pPr lvl="2"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dirty="0">
                <a:effectLst/>
              </a:rPr>
              <a:t>成人減少</a:t>
            </a:r>
            <a:r>
              <a:rPr lang="en-US" altLang="zh-TW" sz="3000" dirty="0">
                <a:effectLst/>
              </a:rPr>
              <a:t>1</a:t>
            </a:r>
            <a:r>
              <a:rPr lang="zh-TW" altLang="en-US" sz="3000" dirty="0">
                <a:effectLst/>
              </a:rPr>
              <a:t>天</a:t>
            </a:r>
          </a:p>
          <a:p>
            <a:pPr lvl="2"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dirty="0">
                <a:effectLst/>
              </a:rPr>
              <a:t>兒童減少</a:t>
            </a:r>
            <a:r>
              <a:rPr lang="en-US" altLang="zh-TW" sz="3000" dirty="0">
                <a:effectLst/>
              </a:rPr>
              <a:t>2</a:t>
            </a:r>
            <a:r>
              <a:rPr lang="zh-TW" altLang="en-US" sz="3000" dirty="0">
                <a:effectLst/>
              </a:rPr>
              <a:t>天</a:t>
            </a:r>
          </a:p>
          <a:p>
            <a:pPr lvl="2"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dirty="0">
                <a:effectLst/>
              </a:rPr>
              <a:t>老人減少</a:t>
            </a:r>
            <a:r>
              <a:rPr lang="en-US" altLang="zh-TW" sz="3000" dirty="0">
                <a:effectLst/>
              </a:rPr>
              <a:t>3</a:t>
            </a:r>
            <a:r>
              <a:rPr lang="zh-TW" altLang="en-US" sz="3000" dirty="0">
                <a:effectLst/>
              </a:rPr>
              <a:t>天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TW" altLang="en-US" sz="3000" dirty="0">
                <a:solidFill>
                  <a:schemeClr val="bg1"/>
                </a:solidFill>
                <a:effectLst/>
              </a:rPr>
              <a:t>幾乎無副作用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  <a:buFont typeface="Monotype Sorts" charset="2"/>
              <a:buNone/>
            </a:pPr>
            <a:endParaRPr lang="en-US" altLang="zh-TW" sz="3000" dirty="0">
              <a:effectLst/>
            </a:endParaRPr>
          </a:p>
        </p:txBody>
      </p:sp>
      <p:graphicFrame>
        <p:nvGraphicFramePr>
          <p:cNvPr id="73728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97373221"/>
              </p:ext>
            </p:extLst>
          </p:nvPr>
        </p:nvGraphicFramePr>
        <p:xfrm>
          <a:off x="5436096" y="4254500"/>
          <a:ext cx="3263900" cy="2603500"/>
        </p:xfrm>
        <a:graphic>
          <a:graphicData uri="http://schemas.openxmlformats.org/presentationml/2006/ole">
            <p:oleObj spid="_x0000_s1071318" name="PhotoImpact" r:id="rId5" imgW="3263492" imgH="2603175" progId="">
              <p:embed/>
            </p:oleObj>
          </a:graphicData>
        </a:graphic>
      </p:graphicFrame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144058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229600" cy="838200"/>
          </a:xfrm>
        </p:spPr>
        <p:txBody>
          <a:bodyPr/>
          <a:lstStyle/>
          <a:p>
            <a:pPr>
              <a:defRPr/>
            </a:pPr>
            <a:r>
              <a:rPr lang="en-US" altLang="zh-TW" sz="3600" dirty="0" err="1" smtClean="0"/>
              <a:t>Peramivir</a:t>
            </a:r>
            <a:r>
              <a:rPr lang="en-US" altLang="zh-TW" sz="3600" dirty="0" smtClean="0"/>
              <a:t> iv</a:t>
            </a:r>
            <a:r>
              <a:rPr lang="en-US" altLang="zh-TW" sz="3200" dirty="0" smtClean="0">
                <a:solidFill>
                  <a:srgbClr val="FF00FF"/>
                </a:solidFill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</a:rPr>
            </a:br>
            <a:r>
              <a:rPr lang="en-US" altLang="zh-TW" sz="2800" dirty="0" smtClean="0">
                <a:solidFill>
                  <a:schemeClr val="bg1"/>
                </a:solidFill>
              </a:rPr>
              <a:t>2009.10.23 FDA, USA</a:t>
            </a:r>
            <a:endParaRPr lang="en-US" altLang="zh-TW" sz="2400" dirty="0" smtClean="0">
              <a:solidFill>
                <a:schemeClr val="bg1"/>
              </a:solidFill>
            </a:endParaRPr>
          </a:p>
        </p:txBody>
      </p:sp>
      <p:sp>
        <p:nvSpPr>
          <p:cNvPr id="601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1" y="1714500"/>
            <a:ext cx="8064698" cy="4450804"/>
          </a:xfrm>
        </p:spPr>
        <p:txBody>
          <a:bodyPr/>
          <a:lstStyle/>
          <a:p>
            <a:pPr>
              <a:spcBef>
                <a:spcPct val="10000"/>
              </a:spcBef>
              <a:spcAft>
                <a:spcPts val="600"/>
              </a:spcAft>
              <a:buFont typeface="Wingdings" pitchFamily="2" charset="2"/>
              <a:buChar char="l"/>
              <a:defRPr/>
            </a:pPr>
            <a:r>
              <a:rPr lang="zh-TW" sz="3200" dirty="0" smtClean="0">
                <a:solidFill>
                  <a:schemeClr val="bg1"/>
                </a:solidFill>
                <a:effectLst/>
              </a:rPr>
              <a:t>鹽野義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、</a:t>
            </a:r>
            <a:r>
              <a:rPr lang="en-US" altLang="zh-TW" sz="3200" dirty="0" err="1" smtClean="0">
                <a:solidFill>
                  <a:schemeClr val="bg1"/>
                </a:solidFill>
                <a:effectLst/>
              </a:rPr>
              <a:t>BioCryst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 Pharmaceuticals (USA)</a:t>
            </a:r>
          </a:p>
          <a:p>
            <a:pPr>
              <a:spcBef>
                <a:spcPct val="10000"/>
              </a:spcBef>
              <a:spcAft>
                <a:spcPts val="600"/>
              </a:spcAft>
              <a:buFont typeface="Wingdings" pitchFamily="2" charset="2"/>
              <a:buChar char="l"/>
              <a:defRPr/>
            </a:pPr>
            <a:r>
              <a:rPr lang="en-US" altLang="zh-TW" sz="3200" b="1" dirty="0" smtClean="0">
                <a:effectLst/>
              </a:rPr>
              <a:t>Neuraminidase inhibitor, iv.</a:t>
            </a:r>
          </a:p>
          <a:p>
            <a:pPr>
              <a:spcBef>
                <a:spcPct val="10000"/>
              </a:spcBef>
              <a:spcAft>
                <a:spcPts val="600"/>
              </a:spcAft>
              <a:buFont typeface="Wingdings" pitchFamily="2" charset="2"/>
              <a:buChar char="l"/>
              <a:defRPr/>
            </a:pP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副作用：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diarrhea, nausea, vomiting, neutropenia. </a:t>
            </a:r>
          </a:p>
          <a:p>
            <a:pPr>
              <a:spcBef>
                <a:spcPct val="10000"/>
              </a:spcBef>
              <a:spcAft>
                <a:spcPts val="600"/>
              </a:spcAft>
              <a:buFont typeface="Wingdings" pitchFamily="2" charset="2"/>
              <a:buChar char="l"/>
              <a:defRPr/>
            </a:pP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與某些</a:t>
            </a:r>
            <a:r>
              <a:rPr lang="en-US" altLang="zh-TW" sz="3200" dirty="0" err="1" smtClean="0">
                <a:solidFill>
                  <a:schemeClr val="bg1"/>
                </a:solidFill>
                <a:effectLst/>
              </a:rPr>
              <a:t>oseltamivir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、</a:t>
            </a:r>
            <a:r>
              <a:rPr lang="en-US" altLang="zh-TW" sz="3200" dirty="0" err="1" smtClean="0">
                <a:solidFill>
                  <a:schemeClr val="bg1"/>
                </a:solidFill>
                <a:effectLst/>
              </a:rPr>
              <a:t>zanamivir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抗藥性病毒有交叉抗藥性。</a:t>
            </a:r>
          </a:p>
          <a:p>
            <a:pPr>
              <a:spcBef>
                <a:spcPct val="10000"/>
              </a:spcBef>
              <a:spcAft>
                <a:spcPts val="600"/>
              </a:spcAft>
              <a:defRPr/>
            </a:pPr>
            <a:r>
              <a:rPr lang="zh-TW" altLang="en-US" sz="3200" dirty="0" smtClean="0">
                <a:effectLst/>
              </a:rPr>
              <a:t>病人對口服或吸入性治療無反應、重症。</a:t>
            </a:r>
            <a:endParaRPr lang="en-US" altLang="zh-TW" sz="3200" dirty="0" smtClean="0">
              <a:effectLst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03249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>
                <a:effectLst/>
              </a:rPr>
              <a:t>抗流感藥物治療建議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台灣疾病管制署</a:t>
            </a:r>
            <a:endParaRPr lang="en-US" altLang="zh-TW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1010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341438"/>
            <a:ext cx="8281987" cy="4967287"/>
          </a:xfrm>
        </p:spPr>
        <p:txBody>
          <a:bodyPr/>
          <a:lstStyle/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chemeClr val="bg1"/>
                </a:solidFill>
                <a:effectLst/>
              </a:rPr>
              <a:t>成人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75 mg 1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次，共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5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天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en-US" altLang="zh-TW" sz="2600" dirty="0">
                <a:solidFill>
                  <a:schemeClr val="bg1"/>
                </a:solidFill>
                <a:effectLst/>
              </a:rPr>
              <a:t>12 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個月以上兒童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chemeClr val="bg1"/>
                </a:solidFill>
                <a:effectLst/>
              </a:rPr>
              <a:t> 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大於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40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公斤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每次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75 mg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，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24-40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公斤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每次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60 mg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，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16-23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公斤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每次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45 mg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，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15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公斤或以下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每次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30 mg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，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chemeClr val="bg1"/>
                </a:solidFill>
                <a:effectLst/>
              </a:rPr>
              <a:t>未滿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個月嬰兒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6-11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個月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每次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25 mg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，一天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3-5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個月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每次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20 mg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，一天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小於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3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個月</a:t>
            </a:r>
            <a:r>
              <a:rPr lang="zh-TW" altLang="en-US" sz="2600" dirty="0">
                <a:solidFill>
                  <a:srgbClr val="FF00FF"/>
                </a:solidFill>
                <a:effectLst/>
              </a:rPr>
              <a:t>	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每次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12 mg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，一天</a:t>
            </a:r>
            <a:r>
              <a:rPr lang="en-US" altLang="zh-TW" sz="2600" dirty="0">
                <a:solidFill>
                  <a:schemeClr val="bg1"/>
                </a:solidFill>
                <a:effectLst/>
              </a:rPr>
              <a:t>2</a:t>
            </a:r>
            <a:r>
              <a:rPr lang="zh-TW" altLang="en-US" sz="2600" dirty="0">
                <a:solidFill>
                  <a:schemeClr val="bg1"/>
                </a:solidFill>
                <a:effectLst/>
              </a:rPr>
              <a:t>次</a:t>
            </a: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endParaRPr lang="zh-TW" altLang="en-US" sz="2600" dirty="0">
              <a:solidFill>
                <a:schemeClr val="bg1"/>
              </a:solidFill>
              <a:effectLst/>
            </a:endParaRPr>
          </a:p>
          <a:p>
            <a:pPr>
              <a:buFont typeface="Monotype Sorts" pitchFamily="2" charset="2"/>
              <a:buNone/>
              <a:tabLst>
                <a:tab pos="3048000" algn="l"/>
              </a:tabLst>
            </a:pPr>
            <a:endParaRPr lang="zh-TW" altLang="en-US" sz="2600" dirty="0">
              <a:solidFill>
                <a:schemeClr val="bg1"/>
              </a:solidFill>
              <a:effectLst/>
            </a:endParaRPr>
          </a:p>
        </p:txBody>
      </p:sp>
      <p:sp>
        <p:nvSpPr>
          <p:cNvPr id="1010692" name="Rectangle 4"/>
          <p:cNvSpPr>
            <a:spLocks noChangeArrowheads="1"/>
          </p:cNvSpPr>
          <p:nvPr/>
        </p:nvSpPr>
        <p:spPr bwMode="auto">
          <a:xfrm>
            <a:off x="971550" y="6489978"/>
            <a:ext cx="45961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TW" altLang="en-US" sz="1800" b="0" dirty="0">
                <a:solidFill>
                  <a:srgbClr val="66FF33"/>
                </a:solidFill>
                <a:latin typeface="Times New Roman" panose="02020603050405020304" pitchFamily="18" charset="0"/>
              </a:rPr>
              <a:t>疾病</a:t>
            </a:r>
            <a:r>
              <a:rPr lang="zh-TW" altLang="en-US" sz="1800" b="0" dirty="0" smtClean="0">
                <a:solidFill>
                  <a:srgbClr val="66FF33"/>
                </a:solidFill>
                <a:latin typeface="Times New Roman" panose="02020603050405020304" pitchFamily="18" charset="0"/>
              </a:rPr>
              <a:t>管制署</a:t>
            </a:r>
            <a:r>
              <a:rPr lang="en-US" altLang="zh-TW" sz="1800" b="0" dirty="0" smtClean="0">
                <a:solidFill>
                  <a:srgbClr val="66FF33"/>
                </a:solidFill>
                <a:latin typeface="Times New Roman" panose="02020603050405020304" pitchFamily="18" charset="0"/>
              </a:rPr>
              <a:t>H1N1</a:t>
            </a:r>
            <a:r>
              <a:rPr lang="zh-TW" altLang="en-US" sz="1800" b="0" dirty="0">
                <a:solidFill>
                  <a:srgbClr val="66FF33"/>
                </a:solidFill>
                <a:latin typeface="Times New Roman" panose="02020603050405020304" pitchFamily="18" charset="0"/>
              </a:rPr>
              <a:t>新型流感治療指引</a:t>
            </a:r>
            <a:r>
              <a:rPr lang="en-US" altLang="zh-TW" sz="1800" b="0" dirty="0">
                <a:solidFill>
                  <a:srgbClr val="66FF33"/>
                </a:solidFill>
                <a:latin typeface="Times New Roman" panose="02020603050405020304" pitchFamily="18" charset="0"/>
              </a:rPr>
              <a:t>(</a:t>
            </a:r>
            <a:r>
              <a:rPr lang="zh-TW" altLang="en-US" sz="1800" b="0" dirty="0">
                <a:solidFill>
                  <a:srgbClr val="66FF33"/>
                </a:solidFill>
                <a:latin typeface="Times New Roman" panose="02020603050405020304" pitchFamily="18" charset="0"/>
              </a:rPr>
              <a:t>第一版</a:t>
            </a:r>
            <a:r>
              <a:rPr lang="en-US" altLang="zh-TW" sz="1800" b="0" dirty="0">
                <a:solidFill>
                  <a:srgbClr val="66FF33"/>
                </a:solidFill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1010693" name="Line 5"/>
          <p:cNvSpPr>
            <a:spLocks noChangeShapeType="1"/>
          </p:cNvSpPr>
          <p:nvPr/>
        </p:nvSpPr>
        <p:spPr bwMode="auto">
          <a:xfrm>
            <a:off x="611188" y="1412875"/>
            <a:ext cx="69850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1010694" name="Line 6"/>
          <p:cNvSpPr>
            <a:spLocks noChangeShapeType="1"/>
          </p:cNvSpPr>
          <p:nvPr/>
        </p:nvSpPr>
        <p:spPr bwMode="auto">
          <a:xfrm>
            <a:off x="611188" y="1844675"/>
            <a:ext cx="69850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1010695" name="Line 7"/>
          <p:cNvSpPr>
            <a:spLocks noChangeShapeType="1"/>
          </p:cNvSpPr>
          <p:nvPr/>
        </p:nvSpPr>
        <p:spPr bwMode="auto">
          <a:xfrm>
            <a:off x="539750" y="6165850"/>
            <a:ext cx="69850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1010696" name="Line 8"/>
          <p:cNvSpPr>
            <a:spLocks noChangeShapeType="1"/>
          </p:cNvSpPr>
          <p:nvPr/>
        </p:nvSpPr>
        <p:spPr bwMode="auto">
          <a:xfrm>
            <a:off x="684213" y="4221163"/>
            <a:ext cx="69850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28600"/>
            <a:ext cx="8223448" cy="1112168"/>
          </a:xfrm>
        </p:spPr>
        <p:txBody>
          <a:bodyPr/>
          <a:lstStyle/>
          <a:p>
            <a:pPr>
              <a:defRPr/>
            </a:pPr>
            <a:r>
              <a:rPr lang="zh-TW" altLang="en-US" sz="3600" dirty="0" smtClean="0">
                <a:effectLst/>
              </a:rPr>
              <a:t>發病超過</a:t>
            </a:r>
            <a:r>
              <a:rPr lang="en-US" altLang="zh-TW" sz="3600" dirty="0" smtClean="0">
                <a:effectLst/>
              </a:rPr>
              <a:t>48</a:t>
            </a:r>
            <a:r>
              <a:rPr lang="zh-TW" altLang="en-US" sz="3600" dirty="0" smtClean="0">
                <a:effectLst/>
              </a:rPr>
              <a:t>小時可否使用抗流感藥物？</a:t>
            </a:r>
            <a:r>
              <a:rPr lang="en-US" altLang="zh-TW" sz="36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  <a:effectLst/>
              </a:rPr>
            </a:br>
            <a:r>
              <a:rPr lang="zh-TW" altLang="en-US" sz="3200" dirty="0" smtClean="0">
                <a:solidFill>
                  <a:srgbClr val="FFFFFF"/>
                </a:solidFill>
                <a:effectLst/>
              </a:rPr>
              <a:t>兒童得到流感後的發燒持續時間</a:t>
            </a:r>
          </a:p>
        </p:txBody>
      </p:sp>
      <p:pic>
        <p:nvPicPr>
          <p:cNvPr id="52227" name="Picture 4" descr="flu_t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8137525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6341" name="Text Box 5"/>
          <p:cNvSpPr txBox="1">
            <a:spLocks noChangeArrowheads="1"/>
          </p:cNvSpPr>
          <p:nvPr/>
        </p:nvSpPr>
        <p:spPr bwMode="auto">
          <a:xfrm>
            <a:off x="6660232" y="5853234"/>
            <a:ext cx="145905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dirty="0">
                <a:solidFill>
                  <a:srgbClr val="FAFD00"/>
                </a:solidFill>
                <a:latin typeface="Arial" panose="020B0604020202020204" pitchFamily="34" charset="0"/>
              </a:rPr>
              <a:t>6 days</a:t>
            </a:r>
          </a:p>
        </p:txBody>
      </p:sp>
      <p:sp>
        <p:nvSpPr>
          <p:cNvPr id="526342" name="Rectangle 6"/>
          <p:cNvSpPr>
            <a:spLocks noChangeArrowheads="1"/>
          </p:cNvSpPr>
          <p:nvPr/>
        </p:nvSpPr>
        <p:spPr bwMode="auto">
          <a:xfrm>
            <a:off x="971600" y="6505367"/>
            <a:ext cx="367440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r>
              <a:rPr kumimoji="1" lang="it-IT" altLang="zh-TW" sz="1600" b="0" dirty="0">
                <a:solidFill>
                  <a:srgbClr val="7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Suzuki E. Clin Pediatr (Phila) 2007;46:76.</a:t>
            </a: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28391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333375"/>
            <a:ext cx="8229600" cy="838200"/>
          </a:xfrm>
        </p:spPr>
        <p:txBody>
          <a:bodyPr/>
          <a:lstStyle/>
          <a:p>
            <a:pPr>
              <a:defRPr/>
            </a:pPr>
            <a:r>
              <a:rPr lang="en-US" altLang="zh-TW" sz="3200" dirty="0" err="1" smtClean="0">
                <a:effectLst/>
              </a:rPr>
              <a:t>Oseltamivir</a:t>
            </a:r>
            <a:r>
              <a:rPr lang="en-US" altLang="zh-TW" sz="3200" dirty="0" smtClean="0">
                <a:effectLst/>
              </a:rPr>
              <a:t> &gt; 48 </a:t>
            </a:r>
            <a:r>
              <a:rPr lang="en-US" altLang="zh-TW" sz="3200" dirty="0" err="1" smtClean="0">
                <a:effectLst/>
              </a:rPr>
              <a:t>hrs</a:t>
            </a:r>
            <a:r>
              <a:rPr lang="en-US" altLang="zh-TW" sz="3200" dirty="0" smtClean="0">
                <a:effectLst/>
              </a:rPr>
              <a:t> after symptom onset</a:t>
            </a:r>
            <a:r>
              <a:rPr lang="en-US" altLang="zh-TW" sz="32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effectLst/>
              </a:rPr>
            </a:br>
            <a:r>
              <a:rPr lang="en-US" altLang="zh-TW" sz="2800" dirty="0">
                <a:solidFill>
                  <a:schemeClr val="bg1"/>
                </a:solidFill>
                <a:effectLst/>
              </a:rPr>
              <a:t>N=1190, 2-9 </a:t>
            </a:r>
            <a:r>
              <a:rPr lang="en-US" altLang="zh-TW" sz="2800" dirty="0" err="1">
                <a:solidFill>
                  <a:schemeClr val="bg1"/>
                </a:solidFill>
                <a:effectLst/>
              </a:rPr>
              <a:t>yrs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, 2008-2010, 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Bangladesh</a:t>
            </a:r>
            <a:endParaRPr lang="en-US" altLang="zh-TW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601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1320800"/>
            <a:ext cx="8207375" cy="5157788"/>
          </a:xfrm>
        </p:spPr>
        <p:txBody>
          <a:bodyPr/>
          <a:lstStyle/>
          <a:p>
            <a:pPr>
              <a:spcBef>
                <a:spcPct val="10000"/>
              </a:spcBef>
              <a:buFont typeface="Monotype Sorts" pitchFamily="2" charset="2"/>
              <a:buChar char="l"/>
              <a:defRPr/>
            </a:pPr>
            <a:r>
              <a:rPr lang="zh-TW" altLang="en-US" sz="2800" dirty="0" smtClean="0">
                <a:effectLst/>
              </a:rPr>
              <a:t>第</a:t>
            </a:r>
            <a:r>
              <a:rPr lang="en-US" altLang="zh-TW" sz="2800" smtClean="0">
                <a:effectLst/>
              </a:rPr>
              <a:t>3</a:t>
            </a:r>
            <a:r>
              <a:rPr lang="zh-TW" altLang="en-US" sz="2800" smtClean="0">
                <a:effectLst/>
              </a:rPr>
              <a:t>天</a:t>
            </a:r>
            <a:r>
              <a:rPr lang="zh-TW" altLang="en-US" sz="2800" dirty="0" smtClean="0">
                <a:effectLst/>
              </a:rPr>
              <a:t>使用藥物：症狀平均縮短一天</a:t>
            </a:r>
            <a:endParaRPr lang="en-US" altLang="zh-TW" sz="2800" dirty="0" smtClean="0"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0113" y="6472238"/>
            <a:ext cx="4572000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en-US" altLang="zh-TW" sz="1600" b="0" kern="100" dirty="0">
                <a:solidFill>
                  <a:srgbClr val="66FF33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Fry AM. Lancet Infect Dis 2014;14: 109.</a:t>
            </a:r>
            <a:endParaRPr lang="zh-TW" altLang="zh-TW" sz="1600" b="0" kern="100" dirty="0">
              <a:solidFill>
                <a:srgbClr val="66FF33"/>
              </a:solidFill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53253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838" y="1916113"/>
            <a:ext cx="8048625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857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91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16632"/>
            <a:ext cx="8151812" cy="936104"/>
          </a:xfrm>
        </p:spPr>
        <p:txBody>
          <a:bodyPr/>
          <a:lstStyle/>
          <a:p>
            <a:r>
              <a:rPr lang="en-US" altLang="zh-TW" sz="2800" dirty="0" smtClean="0">
                <a:effectLst/>
              </a:rPr>
              <a:t>Neuraminidase inhibitors</a:t>
            </a:r>
            <a:r>
              <a:rPr lang="zh-TW" altLang="en-US" sz="2800" dirty="0" smtClean="0">
                <a:effectLst/>
              </a:rPr>
              <a:t>的比較</a:t>
            </a:r>
            <a:r>
              <a:rPr lang="en-US" altLang="zh-TW" sz="28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  <a:effectLst/>
              </a:rPr>
            </a:br>
            <a:r>
              <a:rPr lang="en-US" altLang="zh-TW" sz="2400" dirty="0" smtClean="0">
                <a:solidFill>
                  <a:schemeClr val="bg1"/>
                </a:solidFill>
                <a:effectLst/>
              </a:rPr>
              <a:t>N=191</a:t>
            </a:r>
            <a:r>
              <a:rPr lang="zh-TW" altLang="en-US" sz="2400" dirty="0" smtClean="0">
                <a:solidFill>
                  <a:schemeClr val="bg1"/>
                </a:solidFill>
                <a:effectLst/>
              </a:rPr>
              <a:t>，日本，</a:t>
            </a:r>
            <a:r>
              <a:rPr lang="en-US" altLang="zh-TW" sz="2400" dirty="0" smtClean="0">
                <a:solidFill>
                  <a:schemeClr val="bg1"/>
                </a:solidFill>
                <a:effectLst/>
              </a:rPr>
              <a:t>2012-2013</a:t>
            </a:r>
            <a:endParaRPr lang="en-US" altLang="zh-TW" sz="2400" dirty="0">
              <a:solidFill>
                <a:schemeClr val="bg1"/>
              </a:solidFill>
              <a:effectLst/>
            </a:endParaRPr>
          </a:p>
        </p:txBody>
      </p:sp>
      <p:sp>
        <p:nvSpPr>
          <p:cNvPr id="989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052736"/>
            <a:ext cx="8223820" cy="1512168"/>
          </a:xfrm>
        </p:spPr>
        <p:txBody>
          <a:bodyPr/>
          <a:lstStyle/>
          <a:p>
            <a:pPr>
              <a:spcBef>
                <a:spcPct val="5000"/>
              </a:spcBef>
            </a:pPr>
            <a:r>
              <a:rPr lang="en-US" altLang="zh-TW" sz="2600" dirty="0" err="1" smtClean="0">
                <a:solidFill>
                  <a:schemeClr val="bg1"/>
                </a:solidFill>
                <a:effectLst/>
              </a:rPr>
              <a:t>Oseltamivir</a:t>
            </a:r>
            <a:r>
              <a:rPr lang="en-US" altLang="zh-TW" sz="2600" dirty="0" smtClean="0">
                <a:solidFill>
                  <a:schemeClr val="bg1"/>
                </a:solidFill>
                <a:effectLst/>
              </a:rPr>
              <a:t>, </a:t>
            </a:r>
            <a:r>
              <a:rPr lang="en-US" altLang="zh-TW" sz="2600" dirty="0" err="1" smtClean="0">
                <a:solidFill>
                  <a:schemeClr val="bg1"/>
                </a:solidFill>
                <a:effectLst/>
              </a:rPr>
              <a:t>zanamivir</a:t>
            </a:r>
            <a:r>
              <a:rPr lang="zh-TW" altLang="en-US" sz="2600" dirty="0" smtClean="0">
                <a:solidFill>
                  <a:schemeClr val="bg1"/>
                </a:solidFill>
                <a:effectLst/>
              </a:rPr>
              <a:t>：</a:t>
            </a:r>
            <a:r>
              <a:rPr lang="en-US" altLang="zh-TW" sz="2600" dirty="0" smtClean="0">
                <a:solidFill>
                  <a:schemeClr val="bg1"/>
                </a:solidFill>
                <a:effectLst/>
              </a:rPr>
              <a:t>5</a:t>
            </a:r>
            <a:r>
              <a:rPr lang="zh-TW" altLang="en-US" sz="2600" dirty="0" smtClean="0">
                <a:solidFill>
                  <a:schemeClr val="bg1"/>
                </a:solidFill>
                <a:effectLst/>
              </a:rPr>
              <a:t>天</a:t>
            </a:r>
            <a:endParaRPr lang="en-US" altLang="zh-TW" sz="2600" dirty="0" smtClean="0">
              <a:solidFill>
                <a:schemeClr val="bg1"/>
              </a:solidFill>
              <a:effectLst/>
            </a:endParaRPr>
          </a:p>
          <a:p>
            <a:pPr>
              <a:spcBef>
                <a:spcPct val="5000"/>
              </a:spcBef>
            </a:pPr>
            <a:r>
              <a:rPr lang="en-US" altLang="zh-TW" sz="2600" dirty="0" err="1" smtClean="0">
                <a:solidFill>
                  <a:schemeClr val="bg1"/>
                </a:solidFill>
                <a:effectLst/>
                <a:cs typeface="Arial" panose="020B0604020202020204" pitchFamily="34" charset="0"/>
              </a:rPr>
              <a:t>Peramivir</a:t>
            </a:r>
            <a:r>
              <a:rPr lang="en-US" altLang="zh-TW" sz="2600" dirty="0" smtClean="0">
                <a:solidFill>
                  <a:schemeClr val="bg1"/>
                </a:solidFill>
                <a:effectLst/>
                <a:cs typeface="Arial" panose="020B0604020202020204" pitchFamily="34" charset="0"/>
              </a:rPr>
              <a:t> iv once, </a:t>
            </a:r>
            <a:r>
              <a:rPr lang="en-US" altLang="zh-TW" sz="2600" dirty="0" err="1" smtClean="0">
                <a:solidFill>
                  <a:schemeClr val="bg1"/>
                </a:solidFill>
                <a:effectLst/>
                <a:cs typeface="Arial" panose="020B0604020202020204" pitchFamily="34" charset="0"/>
              </a:rPr>
              <a:t>laninamivir</a:t>
            </a:r>
            <a:r>
              <a:rPr lang="en-US" altLang="zh-TW" sz="2600" dirty="0" smtClean="0">
                <a:solidFill>
                  <a:schemeClr val="bg1"/>
                </a:solidFill>
                <a:effectLst/>
                <a:cs typeface="Arial" panose="020B0604020202020204" pitchFamily="34" charset="0"/>
              </a:rPr>
              <a:t> inhalation once.</a:t>
            </a:r>
          </a:p>
          <a:p>
            <a:pPr>
              <a:spcBef>
                <a:spcPct val="5000"/>
              </a:spcBef>
            </a:pPr>
            <a:r>
              <a:rPr lang="en-US" altLang="zh-TW" sz="2600" dirty="0" err="1" smtClean="0">
                <a:solidFill>
                  <a:schemeClr val="bg1"/>
                </a:solidFill>
                <a:effectLst/>
                <a:cs typeface="Arial" panose="020B0604020202020204" pitchFamily="34" charset="0"/>
              </a:rPr>
              <a:t>Peramivir</a:t>
            </a:r>
            <a:r>
              <a:rPr lang="zh-TW" altLang="en-US" sz="2600" dirty="0" smtClean="0">
                <a:solidFill>
                  <a:schemeClr val="bg1"/>
                </a:solidFill>
                <a:effectLst/>
                <a:cs typeface="Arial" panose="020B0604020202020204" pitchFamily="34" charset="0"/>
              </a:rPr>
              <a:t>較快退燒</a:t>
            </a:r>
            <a:endParaRPr lang="en-US" altLang="zh-TW" sz="2600" dirty="0">
              <a:solidFill>
                <a:schemeClr val="bg1"/>
              </a:solidFill>
              <a:effectLst/>
              <a:cs typeface="Arial" panose="020B0604020202020204" pitchFamily="34" charset="0"/>
            </a:endParaRPr>
          </a:p>
        </p:txBody>
      </p:sp>
      <p:sp>
        <p:nvSpPr>
          <p:cNvPr id="703492" name="Rectangle 4"/>
          <p:cNvSpPr>
            <a:spLocks noChangeArrowheads="1"/>
          </p:cNvSpPr>
          <p:nvPr/>
        </p:nvSpPr>
        <p:spPr bwMode="auto">
          <a:xfrm>
            <a:off x="1042988" y="6505367"/>
            <a:ext cx="3622787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>
                <a:solidFill>
                  <a:srgbClr val="66FF33"/>
                </a:solidFill>
              </a:rPr>
              <a:t>Takemoto Y. Chemotherapy 2013;59:373.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79787" y="2708920"/>
            <a:ext cx="4371975" cy="3581400"/>
          </a:xfrm>
          <a:prstGeom prst="rect">
            <a:avLst/>
          </a:prstGeom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4387947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11968" y="260648"/>
            <a:ext cx="8215313" cy="990050"/>
          </a:xfrm>
        </p:spPr>
        <p:txBody>
          <a:bodyPr/>
          <a:lstStyle/>
          <a:p>
            <a:r>
              <a:rPr lang="zh-TW" altLang="en-US" sz="3600" dirty="0">
                <a:effectLst/>
              </a:rPr>
              <a:t>英研究：克流感沒效 副作用多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自由時報，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2014.4.11</a:t>
            </a:r>
            <a:endParaRPr lang="en-US" altLang="zh-TW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29570" y="1535113"/>
            <a:ext cx="8146885" cy="4849812"/>
          </a:xfrm>
        </p:spPr>
        <p:txBody>
          <a:bodyPr/>
          <a:lstStyle/>
          <a:p>
            <a:pPr hangingPunct="1"/>
            <a:r>
              <a:rPr lang="zh-TW" altLang="en-US" sz="2800" dirty="0">
                <a:solidFill>
                  <a:schemeClr val="bg1"/>
                </a:solidFill>
                <a:effectLst/>
              </a:rPr>
              <a:t>根據</a:t>
            </a:r>
            <a:r>
              <a:rPr lang="zh-TW" altLang="en-US" sz="2800" b="1" dirty="0">
                <a:effectLst/>
              </a:rPr>
              <a:t>備受尊崇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的「柯克蘭評鑑」（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Cochrane Review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）研究網路與「英國醫學期刊」（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BMJ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）於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10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日共同發布的研究卻指出，克流感</a:t>
            </a:r>
            <a:r>
              <a:rPr lang="zh-TW" altLang="en-US" sz="2800" b="1" dirty="0">
                <a:effectLst/>
              </a:rPr>
              <a:t>無助於阻止流感擴散，且副作用多得驚人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。但這項結論立刻遭到羅氏大藥廠與歐洲藥物管理局（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EMA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）的強烈駁斥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。</a:t>
            </a:r>
            <a:endParaRPr lang="en-US" altLang="zh-TW" sz="2800" dirty="0" smtClean="0">
              <a:solidFill>
                <a:schemeClr val="bg1"/>
              </a:solidFill>
              <a:effectLst/>
            </a:endParaRPr>
          </a:p>
          <a:p>
            <a:r>
              <a:rPr lang="zh-TW" altLang="en-US" sz="2800" dirty="0">
                <a:solidFill>
                  <a:schemeClr val="bg1"/>
                </a:solidFill>
                <a:effectLst/>
              </a:rPr>
              <a:t>研究針對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20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次克流感藥物實驗和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26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次的葛蘭素史克藥廠流感藥物「瑞樂沙 」（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Relenza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）實驗進行分析發現，克流感對有類流感症狀的成人最有效，可將流感症狀持續期從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7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天縮減為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6.3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天，但兒童服用的效果不明確。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527550" y="857250"/>
            <a:ext cx="92075" cy="67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5395060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3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59775" cy="823913"/>
          </a:xfrm>
        </p:spPr>
        <p:txBody>
          <a:bodyPr/>
          <a:lstStyle/>
          <a:p>
            <a:r>
              <a:rPr lang="en-US" altLang="zh-TW" sz="2800" dirty="0">
                <a:effectLst/>
              </a:rPr>
              <a:t>Reduced mortality by </a:t>
            </a:r>
            <a:r>
              <a:rPr lang="en-US" altLang="zh-TW" sz="2800" dirty="0" err="1">
                <a:effectLst/>
              </a:rPr>
              <a:t>oseltamivir</a:t>
            </a:r>
            <a:r>
              <a:rPr lang="en-US" altLang="zh-TW" sz="2800" dirty="0">
                <a:effectLst/>
              </a:rPr>
              <a:t> in old persons</a:t>
            </a:r>
            <a:r>
              <a:rPr lang="en-US" altLang="zh-TW" sz="2800" dirty="0">
                <a:solidFill>
                  <a:srgbClr val="FF00FF"/>
                </a:solidFill>
                <a:effectLst/>
              </a:rPr>
              <a:t/>
            </a:r>
            <a:br>
              <a:rPr lang="en-US" altLang="zh-TW" sz="2800" dirty="0">
                <a:solidFill>
                  <a:srgbClr val="FF00FF"/>
                </a:solidFill>
                <a:effectLst/>
              </a:rPr>
            </a:br>
            <a:r>
              <a:rPr lang="en-US" altLang="zh-TW" sz="2400" dirty="0">
                <a:solidFill>
                  <a:schemeClr val="bg1"/>
                </a:solidFill>
                <a:effectLst/>
              </a:rPr>
              <a:t>N=327, median 77 yrs, Canada</a:t>
            </a:r>
          </a:p>
        </p:txBody>
      </p:sp>
      <p:sp>
        <p:nvSpPr>
          <p:cNvPr id="99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>
                <a:solidFill>
                  <a:schemeClr val="bg1"/>
                </a:solidFill>
                <a:effectLst/>
              </a:rPr>
              <a:t>Multivariable analysis</a:t>
            </a: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endParaRPr lang="en-US" altLang="zh-TW" sz="2600">
              <a:solidFill>
                <a:schemeClr val="bg1"/>
              </a:solidFill>
              <a:effectLst/>
            </a:endParaRP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>
                <a:solidFill>
                  <a:schemeClr val="bg1"/>
                </a:solidFill>
                <a:effectLst/>
              </a:rPr>
              <a:t>Variable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OR (95%CI)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P</a:t>
            </a: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 b="1">
                <a:solidFill>
                  <a:srgbClr val="FAFD00"/>
                </a:solidFill>
                <a:effectLst/>
              </a:rPr>
              <a:t>Oseltamivir therapy</a:t>
            </a:r>
            <a:r>
              <a:rPr lang="en-US" altLang="zh-TW" sz="2600" b="1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b="1">
                <a:solidFill>
                  <a:srgbClr val="FAFD00"/>
                </a:solidFill>
                <a:effectLst/>
              </a:rPr>
              <a:t>0.21 (0.06-0.80)</a:t>
            </a:r>
            <a:r>
              <a:rPr lang="en-US" altLang="zh-TW" sz="2600" b="1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 b="1">
                <a:solidFill>
                  <a:srgbClr val="FAFD00"/>
                </a:solidFill>
                <a:effectLst/>
              </a:rPr>
              <a:t>0.02</a:t>
            </a: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>
                <a:solidFill>
                  <a:schemeClr val="bg1"/>
                </a:solidFill>
                <a:effectLst/>
              </a:rPr>
              <a:t>ICU admission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10.5 (3.9-27)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&lt;0.001</a:t>
            </a: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>
                <a:solidFill>
                  <a:schemeClr val="bg1"/>
                </a:solidFill>
                <a:effectLst/>
              </a:rPr>
              <a:t>Charlson comorbidity 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1.3 (1.0-1.6)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0.03</a:t>
            </a: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score (per point)</a:t>
            </a: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>
                <a:solidFill>
                  <a:schemeClr val="bg1"/>
                </a:solidFill>
                <a:effectLst/>
              </a:rPr>
              <a:t>Time from onset of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0.51 (0.31-0.87)</a:t>
            </a: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0.01</a:t>
            </a:r>
          </a:p>
          <a:p>
            <a:pPr>
              <a:buFont typeface="Monotype Sorts" pitchFamily="2" charset="2"/>
              <a:buNone/>
              <a:tabLst>
                <a:tab pos="5022850" algn="ctr"/>
                <a:tab pos="7169150" algn="ctr"/>
              </a:tabLst>
            </a:pPr>
            <a:r>
              <a:rPr lang="en-US" altLang="zh-TW" sz="2600">
                <a:solidFill>
                  <a:srgbClr val="FF00FF"/>
                </a:solidFill>
                <a:effectLst/>
              </a:rPr>
              <a:t>	</a:t>
            </a:r>
            <a:r>
              <a:rPr lang="en-US" altLang="zh-TW" sz="2600">
                <a:solidFill>
                  <a:schemeClr val="bg1"/>
                </a:solidFill>
                <a:effectLst/>
              </a:rPr>
              <a:t>symptom to ER visit</a:t>
            </a:r>
          </a:p>
        </p:txBody>
      </p:sp>
      <p:sp>
        <p:nvSpPr>
          <p:cNvPr id="997380" name="Line 4"/>
          <p:cNvSpPr>
            <a:spLocks noChangeShapeType="1"/>
          </p:cNvSpPr>
          <p:nvPr/>
        </p:nvSpPr>
        <p:spPr bwMode="auto">
          <a:xfrm>
            <a:off x="323850" y="2133600"/>
            <a:ext cx="8351838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997381" name="Line 5"/>
          <p:cNvSpPr>
            <a:spLocks noChangeShapeType="1"/>
          </p:cNvSpPr>
          <p:nvPr/>
        </p:nvSpPr>
        <p:spPr bwMode="auto">
          <a:xfrm>
            <a:off x="323850" y="2852738"/>
            <a:ext cx="8351838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997382" name="Line 6"/>
          <p:cNvSpPr>
            <a:spLocks noChangeShapeType="1"/>
          </p:cNvSpPr>
          <p:nvPr/>
        </p:nvSpPr>
        <p:spPr bwMode="auto">
          <a:xfrm>
            <a:off x="395288" y="5734050"/>
            <a:ext cx="8351837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997383" name="Rectangle 7"/>
          <p:cNvSpPr>
            <a:spLocks noChangeArrowheads="1"/>
          </p:cNvSpPr>
          <p:nvPr/>
        </p:nvSpPr>
        <p:spPr bwMode="auto">
          <a:xfrm>
            <a:off x="1116013" y="6308725"/>
            <a:ext cx="401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800" b="0">
                <a:solidFill>
                  <a:srgbClr val="66FF33"/>
                </a:solidFill>
              </a:rPr>
              <a:t>McGeer A. Clin Infect Dis 2007;45:1568.</a:t>
            </a:r>
          </a:p>
        </p:txBody>
      </p:sp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9952421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200" dirty="0">
                <a:effectLst/>
              </a:rPr>
              <a:t>H1N1</a:t>
            </a:r>
            <a:r>
              <a:rPr lang="zh-TW" altLang="en-US" sz="3200" dirty="0">
                <a:effectLst/>
              </a:rPr>
              <a:t>新型流感：住一般病房存活者與住加護病房死亡者之比較 </a:t>
            </a:r>
            <a:r>
              <a:rPr lang="en-US" altLang="zh-TW" sz="2800" dirty="0">
                <a:solidFill>
                  <a:schemeClr val="bg1"/>
                </a:solidFill>
                <a:effectLst/>
              </a:rPr>
              <a:t>CDC, USA, 2009</a:t>
            </a:r>
          </a:p>
        </p:txBody>
      </p:sp>
      <p:sp>
        <p:nvSpPr>
          <p:cNvPr id="100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96975"/>
            <a:ext cx="8208963" cy="863600"/>
          </a:xfrm>
        </p:spPr>
        <p:txBody>
          <a:bodyPr/>
          <a:lstStyle/>
          <a:p>
            <a:r>
              <a:rPr lang="zh-TW" altLang="zh-TW" sz="2600" b="1" dirty="0">
                <a:solidFill>
                  <a:schemeClr val="bg1"/>
                </a:solidFill>
                <a:effectLst/>
              </a:rPr>
              <a:t>多變數分析唯一有意義變數：</a:t>
            </a:r>
            <a:r>
              <a:rPr lang="zh-TW" altLang="zh-TW" sz="2600" b="1" dirty="0">
                <a:solidFill>
                  <a:srgbClr val="FAFD00"/>
                </a:solidFill>
                <a:effectLst/>
              </a:rPr>
              <a:t>發病二天之內使用抗流感藥物</a:t>
            </a:r>
            <a:endParaRPr lang="zh-TW" altLang="en-US" sz="2600" b="1" dirty="0">
              <a:solidFill>
                <a:srgbClr val="FAFD00"/>
              </a:solidFill>
              <a:effectLst/>
            </a:endParaRPr>
          </a:p>
        </p:txBody>
      </p:sp>
      <p:pic>
        <p:nvPicPr>
          <p:cNvPr id="1009668" name="Picture 4" descr="bb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58125"/>
            <a:ext cx="7599363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03492" name="Rectangle 4"/>
          <p:cNvSpPr>
            <a:spLocks noChangeArrowheads="1"/>
          </p:cNvSpPr>
          <p:nvPr/>
        </p:nvSpPr>
        <p:spPr bwMode="auto">
          <a:xfrm>
            <a:off x="971550" y="6491288"/>
            <a:ext cx="31051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800" b="0">
                <a:solidFill>
                  <a:srgbClr val="66FF33"/>
                </a:solidFill>
              </a:rPr>
              <a:t>Jain S. N Engl J Med 2009;361.</a:t>
            </a: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8455737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752128"/>
          </a:xfrm>
        </p:spPr>
        <p:txBody>
          <a:bodyPr/>
          <a:lstStyle/>
          <a:p>
            <a:r>
              <a:rPr lang="zh-TW" altLang="en-US" sz="2800" dirty="0" smtClean="0">
                <a:effectLst/>
              </a:rPr>
              <a:t>神經胺酸酶抑制劑治療</a:t>
            </a:r>
            <a:r>
              <a:rPr lang="en-US" altLang="zh-TW" sz="2800" dirty="0" smtClean="0">
                <a:effectLst/>
              </a:rPr>
              <a:t>H1N1</a:t>
            </a:r>
            <a:r>
              <a:rPr lang="zh-TW" altLang="en-US" sz="2800" dirty="0">
                <a:effectLst/>
              </a:rPr>
              <a:t>新型流</a:t>
            </a:r>
            <a:r>
              <a:rPr lang="zh-TW" altLang="en-US" sz="2800" dirty="0" smtClean="0">
                <a:effectLst/>
              </a:rPr>
              <a:t>感的效果  </a:t>
            </a:r>
            <a:r>
              <a:rPr lang="en-US" altLang="zh-TW" sz="2400" dirty="0">
                <a:solidFill>
                  <a:schemeClr val="bg1"/>
                </a:solidFill>
                <a:effectLst/>
              </a:rPr>
              <a:t>N=29,234</a:t>
            </a:r>
            <a:r>
              <a:rPr lang="zh-TW" altLang="en-US" sz="2400" dirty="0">
                <a:solidFill>
                  <a:schemeClr val="bg1"/>
                </a:solidFill>
                <a:effectLst/>
              </a:rPr>
              <a:t>，綜合</a:t>
            </a:r>
            <a:r>
              <a:rPr lang="zh-TW" altLang="en-US" sz="2400" dirty="0" smtClean="0">
                <a:solidFill>
                  <a:schemeClr val="bg1"/>
                </a:solidFill>
                <a:effectLst/>
              </a:rPr>
              <a:t>分析，</a:t>
            </a:r>
            <a:r>
              <a:rPr lang="en-US" altLang="zh-TW" sz="2400" dirty="0" smtClean="0">
                <a:solidFill>
                  <a:schemeClr val="bg1"/>
                </a:solidFill>
                <a:effectLst/>
              </a:rPr>
              <a:t>2014</a:t>
            </a:r>
            <a:endParaRPr lang="en-US" altLang="zh-TW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00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124744"/>
            <a:ext cx="8215313" cy="2304255"/>
          </a:xfrm>
        </p:spPr>
        <p:txBody>
          <a:bodyPr/>
          <a:lstStyle/>
          <a:p>
            <a:r>
              <a:rPr lang="zh-TW" altLang="zh-TW" dirty="0">
                <a:solidFill>
                  <a:schemeClr val="bg1"/>
                </a:solidFill>
                <a:effectLst/>
              </a:rPr>
              <a:t>使用</a:t>
            </a:r>
            <a:r>
              <a:rPr lang="zh-TW" altLang="zh-TW" b="1" dirty="0">
                <a:effectLst/>
              </a:rPr>
              <a:t>神經胺酸酶抑制劑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：死亡率為不治療的</a:t>
            </a:r>
            <a:r>
              <a:rPr lang="en-US" altLang="zh-TW" b="1" dirty="0">
                <a:effectLst/>
              </a:rPr>
              <a:t>0.81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 (95%CI 0.70-0.93)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倍。</a:t>
            </a:r>
          </a:p>
          <a:p>
            <a:r>
              <a:rPr lang="zh-TW" altLang="zh-TW" dirty="0">
                <a:solidFill>
                  <a:schemeClr val="bg1"/>
                </a:solidFill>
                <a:effectLst/>
              </a:rPr>
              <a:t>發病</a:t>
            </a:r>
            <a:r>
              <a:rPr lang="en-US" altLang="zh-TW" b="1" dirty="0">
                <a:effectLst/>
              </a:rPr>
              <a:t>2</a:t>
            </a:r>
            <a:r>
              <a:rPr lang="zh-TW" altLang="zh-TW" b="1" dirty="0">
                <a:effectLst/>
              </a:rPr>
              <a:t>天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內治療：死亡率為較晚治療者的</a:t>
            </a:r>
            <a:r>
              <a:rPr lang="en-US" altLang="zh-TW" b="1" dirty="0">
                <a:effectLst/>
              </a:rPr>
              <a:t>0.48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 (95%CI </a:t>
            </a:r>
            <a:r>
              <a:rPr lang="en-US" altLang="zh-TW" dirty="0" smtClean="0">
                <a:solidFill>
                  <a:schemeClr val="bg1"/>
                </a:solidFill>
                <a:effectLst/>
              </a:rPr>
              <a:t>0.41-0.56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)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倍。</a:t>
            </a:r>
          </a:p>
          <a:p>
            <a:r>
              <a:rPr lang="zh-TW" altLang="zh-TW" b="1" dirty="0">
                <a:effectLst/>
              </a:rPr>
              <a:t>愈早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開始治療，死亡率愈低。</a:t>
            </a:r>
          </a:p>
        </p:txBody>
      </p:sp>
      <p:sp>
        <p:nvSpPr>
          <p:cNvPr id="703492" name="Rectangle 4"/>
          <p:cNvSpPr>
            <a:spLocks noChangeArrowheads="1"/>
          </p:cNvSpPr>
          <p:nvPr/>
        </p:nvSpPr>
        <p:spPr bwMode="auto">
          <a:xfrm>
            <a:off x="971550" y="6505367"/>
            <a:ext cx="5320174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 err="1">
                <a:solidFill>
                  <a:srgbClr val="66FF33"/>
                </a:solidFill>
              </a:rPr>
              <a:t>Muthuri</a:t>
            </a:r>
            <a:r>
              <a:rPr lang="en-US" altLang="zh-TW" sz="1600" b="0" dirty="0">
                <a:solidFill>
                  <a:srgbClr val="66FF33"/>
                </a:solidFill>
              </a:rPr>
              <a:t> SG. The Lancet Respiratory Medicine 2014;2(5):395.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3212976"/>
            <a:ext cx="5076825" cy="3181350"/>
          </a:xfrm>
          <a:prstGeom prst="rect">
            <a:avLst/>
          </a:prstGeom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7320407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82" name="Rectangle 2"/>
          <p:cNvSpPr>
            <a:spLocks noGrp="1" noChangeArrowheads="1"/>
          </p:cNvSpPr>
          <p:nvPr>
            <p:ph type="title"/>
          </p:nvPr>
        </p:nvSpPr>
        <p:spPr>
          <a:xfrm>
            <a:off x="610580" y="228600"/>
            <a:ext cx="8152420" cy="1040160"/>
          </a:xfrm>
        </p:spPr>
        <p:txBody>
          <a:bodyPr/>
          <a:lstStyle/>
          <a:p>
            <a:r>
              <a:rPr lang="zh-TW" altLang="en-US" sz="3600" dirty="0">
                <a:effectLst/>
              </a:rPr>
              <a:t>公費流感抗病毒藥劑使用對象 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2014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年疾病管制署</a:t>
            </a:r>
            <a:endParaRPr lang="zh-TW" altLang="en-US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993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0580" y="1412776"/>
            <a:ext cx="8075240" cy="5157936"/>
          </a:xfrm>
        </p:spPr>
        <p:txBody>
          <a:bodyPr/>
          <a:lstStyle/>
          <a:p>
            <a:pPr>
              <a:spcBef>
                <a:spcPts val="300"/>
              </a:spcBef>
            </a:pP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流感併發</a:t>
            </a: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重症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通報病例</a:t>
            </a:r>
          </a:p>
          <a:p>
            <a:pPr>
              <a:spcBef>
                <a:spcPts val="300"/>
              </a:spcBef>
            </a:pP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孕婦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經評估需及時用藥者</a:t>
            </a:r>
          </a:p>
          <a:p>
            <a:pPr>
              <a:spcBef>
                <a:spcPts val="300"/>
              </a:spcBef>
            </a:pP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伴隨</a:t>
            </a: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危險徵兆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之類流感患者</a:t>
            </a:r>
          </a:p>
          <a:p>
            <a:pPr>
              <a:spcBef>
                <a:spcPts val="300"/>
              </a:spcBef>
            </a:pP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重大傷病、免疫不全</a:t>
            </a:r>
            <a:r>
              <a:rPr lang="en-US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(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含使用免疫抑制劑者</a:t>
            </a:r>
            <a:r>
              <a:rPr lang="en-US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)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或具心肺血管疾病、肝、腎及糖尿病等之類流感</a:t>
            </a:r>
            <a:r>
              <a:rPr lang="zh-TW" altLang="zh-TW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患者</a:t>
            </a:r>
            <a:r>
              <a:rPr lang="zh-TW" altLang="en-US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。</a:t>
            </a:r>
            <a:endParaRPr lang="zh-TW" altLang="zh-TW" dirty="0">
              <a:solidFill>
                <a:schemeClr val="bg1"/>
              </a:solidFill>
              <a:effectLst/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spcBef>
                <a:spcPts val="300"/>
              </a:spcBef>
            </a:pPr>
            <a:r>
              <a:rPr lang="zh-TW" altLang="zh-TW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過度肥胖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之類流感患者</a:t>
            </a:r>
            <a:r>
              <a:rPr lang="en-US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(</a:t>
            </a:r>
            <a:r>
              <a:rPr lang="en-US" altLang="zh-TW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BMI</a:t>
            </a:r>
            <a:r>
              <a:rPr lang="en-US" altLang="zh-TW" dirty="0" smtClean="0">
                <a:solidFill>
                  <a:schemeClr val="bg1"/>
                </a:solidFill>
                <a:effectLst/>
                <a:latin typeface="華康中圓體" pitchFamily="49" charset="-120"/>
                <a:ea typeface="華康中圓體" pitchFamily="49" charset="-120"/>
                <a:cs typeface="Arial Unicode MS" panose="020B0604020202020204" pitchFamily="34" charset="-120"/>
                <a:sym typeface="Symbol" panose="05050102010706020507" pitchFamily="18" charset="2"/>
              </a:rPr>
              <a:t></a:t>
            </a:r>
            <a:r>
              <a:rPr lang="en-US" altLang="zh-TW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35</a:t>
            </a:r>
            <a:r>
              <a:rPr lang="en-US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)</a:t>
            </a:r>
            <a:endParaRPr lang="zh-TW" altLang="zh-TW" dirty="0">
              <a:solidFill>
                <a:schemeClr val="bg1"/>
              </a:solidFill>
              <a:effectLst/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spcBef>
                <a:spcPts val="300"/>
              </a:spcBef>
            </a:pP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經傳染病防治醫療網正</a:t>
            </a:r>
            <a:r>
              <a:rPr lang="en-US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/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副指揮官認可之類流感群聚事件</a:t>
            </a:r>
          </a:p>
          <a:p>
            <a:pPr>
              <a:spcBef>
                <a:spcPts val="300"/>
              </a:spcBef>
            </a:pP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符合</a:t>
            </a: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新型</a:t>
            </a:r>
            <a:r>
              <a:rPr lang="en-US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A</a:t>
            </a: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型流感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通報定義者</a:t>
            </a:r>
          </a:p>
          <a:p>
            <a:pPr>
              <a:spcBef>
                <a:spcPts val="300"/>
              </a:spcBef>
            </a:pP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新型</a:t>
            </a:r>
            <a:r>
              <a:rPr lang="en-US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A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型流感極可能</a:t>
            </a:r>
            <a:r>
              <a:rPr lang="en-US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/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確定病例之密切接觸者</a:t>
            </a:r>
          </a:p>
          <a:p>
            <a:pPr>
              <a:spcBef>
                <a:spcPts val="300"/>
              </a:spcBef>
            </a:pP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動物流感</a:t>
            </a:r>
            <a:r>
              <a:rPr lang="zh-TW" altLang="zh-TW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發生場所撲殺清場工作人員</a:t>
            </a:r>
          </a:p>
          <a:p>
            <a:pPr>
              <a:spcBef>
                <a:spcPts val="300"/>
              </a:spcBef>
            </a:pP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高燒持續</a:t>
            </a:r>
            <a:r>
              <a:rPr lang="en-US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48</a:t>
            </a: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小時之類流感患者</a:t>
            </a:r>
          </a:p>
          <a:p>
            <a:pPr>
              <a:spcBef>
                <a:spcPts val="300"/>
              </a:spcBef>
            </a:pP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家人</a:t>
            </a:r>
            <a:r>
              <a:rPr lang="en-US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/</a:t>
            </a: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同事</a:t>
            </a:r>
            <a:r>
              <a:rPr lang="en-US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/</a:t>
            </a:r>
            <a:r>
              <a:rPr lang="zh-TW" altLang="zh-TW" b="1" dirty="0"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同班同學有類流感發病者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19505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66" name="Rectangle 2"/>
          <p:cNvSpPr>
            <a:spLocks noGrp="1" noChangeArrowheads="1"/>
          </p:cNvSpPr>
          <p:nvPr>
            <p:ph type="title"/>
          </p:nvPr>
        </p:nvSpPr>
        <p:spPr>
          <a:xfrm>
            <a:off x="511406" y="228600"/>
            <a:ext cx="8251594" cy="1256184"/>
          </a:xfrm>
        </p:spPr>
        <p:txBody>
          <a:bodyPr/>
          <a:lstStyle/>
          <a:p>
            <a:r>
              <a:rPr lang="en-US" altLang="zh-TW" sz="3200" dirty="0" smtClean="0">
                <a:effectLst/>
              </a:rPr>
              <a:t>2014-2015</a:t>
            </a:r>
            <a:r>
              <a:rPr lang="zh-TW" altLang="en-US" sz="3200" dirty="0" smtClean="0">
                <a:effectLst/>
              </a:rPr>
              <a:t>香港流感疫情 </a:t>
            </a:r>
            <a:r>
              <a:rPr lang="en-US" altLang="zh-TW" sz="32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effectLst/>
              </a:rPr>
            </a:b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突變病毒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A H3N2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瑞士株為主</a:t>
            </a:r>
            <a:r>
              <a:rPr lang="en-US" altLang="zh-TW" sz="28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  <a:effectLst/>
              </a:rPr>
            </a:b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流感速遞，香港衛生防護中心，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2015.3.19</a:t>
            </a:r>
            <a:endParaRPr lang="en-US" altLang="zh-TW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00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1407" y="1628800"/>
            <a:ext cx="8244450" cy="2016223"/>
          </a:xfrm>
        </p:spPr>
        <p:txBody>
          <a:bodyPr/>
          <a:lstStyle/>
          <a:p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死亡人數：</a:t>
            </a:r>
            <a:r>
              <a:rPr lang="en-US" altLang="zh-TW" sz="3200" b="1" dirty="0" smtClean="0">
                <a:effectLst/>
              </a:rPr>
              <a:t>404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名 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(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總人口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7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百萬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)</a:t>
            </a:r>
            <a:endParaRPr lang="zh-TW" altLang="zh-TW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703492" name="Rectangle 4"/>
          <p:cNvSpPr>
            <a:spLocks noChangeArrowheads="1"/>
          </p:cNvSpPr>
          <p:nvPr/>
        </p:nvSpPr>
        <p:spPr bwMode="auto">
          <a:xfrm>
            <a:off x="971550" y="6505367"/>
            <a:ext cx="5436681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>
                <a:solidFill>
                  <a:srgbClr val="66FF33"/>
                </a:solidFill>
              </a:rPr>
              <a:t>http://www.chp.gov.hk/tc/guideline1_year/29/134/441/304.html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406" y="2348880"/>
            <a:ext cx="8429625" cy="3543300"/>
          </a:xfrm>
          <a:prstGeom prst="rect">
            <a:avLst/>
          </a:prstGeom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4686073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66" name="Rectangle 2"/>
          <p:cNvSpPr>
            <a:spLocks noGrp="1" noChangeArrowheads="1"/>
          </p:cNvSpPr>
          <p:nvPr>
            <p:ph type="title"/>
          </p:nvPr>
        </p:nvSpPr>
        <p:spPr>
          <a:xfrm>
            <a:off x="511406" y="228600"/>
            <a:ext cx="8251594" cy="1256184"/>
          </a:xfrm>
        </p:spPr>
        <p:txBody>
          <a:bodyPr/>
          <a:lstStyle/>
          <a:p>
            <a:r>
              <a:rPr lang="en-US" altLang="zh-TW" sz="3200" dirty="0" smtClean="0">
                <a:effectLst/>
              </a:rPr>
              <a:t>2014-2015</a:t>
            </a:r>
            <a:r>
              <a:rPr lang="zh-TW" altLang="en-US" sz="3200" dirty="0" smtClean="0">
                <a:effectLst/>
              </a:rPr>
              <a:t>台灣流感疫情 </a:t>
            </a:r>
            <a:r>
              <a:rPr lang="en-US" altLang="zh-TW" sz="32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effectLst/>
              </a:rPr>
            </a:b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突變病毒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A H3N2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瑞士株為主</a:t>
            </a:r>
            <a:r>
              <a:rPr lang="en-US" altLang="zh-TW" sz="28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  <a:effectLst/>
              </a:rPr>
            </a:b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流感速訊，台灣疾病管制署，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2015.3.14</a:t>
            </a:r>
            <a:endParaRPr lang="en-US" altLang="zh-TW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00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1407" y="1628800"/>
            <a:ext cx="8244450" cy="2016223"/>
          </a:xfrm>
        </p:spPr>
        <p:txBody>
          <a:bodyPr/>
          <a:lstStyle/>
          <a:p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死亡人數：</a:t>
            </a:r>
            <a:r>
              <a:rPr lang="en-US" altLang="zh-TW" sz="3200" b="1" dirty="0" smtClean="0">
                <a:effectLst/>
              </a:rPr>
              <a:t>34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名 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(2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千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3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百萬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)</a:t>
            </a:r>
          </a:p>
          <a:p>
            <a:endParaRPr lang="zh-TW" altLang="zh-TW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703492" name="Rectangle 4"/>
          <p:cNvSpPr>
            <a:spLocks noChangeArrowheads="1"/>
          </p:cNvSpPr>
          <p:nvPr/>
        </p:nvSpPr>
        <p:spPr bwMode="auto">
          <a:xfrm>
            <a:off x="827584" y="6505367"/>
            <a:ext cx="8100872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 defTabSz="762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eaLnBrk="1" hangingPunct="1"/>
            <a:r>
              <a:rPr lang="en-US" altLang="zh-TW" sz="1600" b="0" dirty="0">
                <a:solidFill>
                  <a:srgbClr val="66FF33"/>
                </a:solidFill>
              </a:rPr>
              <a:t>http://www.cdc.gov.tw/list.aspx?treeid=1F07E8862BA550CF&amp;nowtreeid=ED1871079358445C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2287728"/>
            <a:ext cx="5505450" cy="4114800"/>
          </a:xfrm>
          <a:prstGeom prst="rect">
            <a:avLst/>
          </a:prstGeom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9136713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effectLst/>
              </a:rPr>
              <a:t>克流感引起行為異常？</a:t>
            </a:r>
          </a:p>
        </p:txBody>
      </p:sp>
      <p:sp>
        <p:nvSpPr>
          <p:cNvPr id="995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96975"/>
            <a:ext cx="8496746" cy="5327650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zh-TW" altLang="zh-TW" b="1" dirty="0">
                <a:solidFill>
                  <a:srgbClr val="FAFD00"/>
                </a:solidFill>
                <a:effectLst/>
              </a:rPr>
              <a:t>日本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厚生勞動省今天緊急指示進口商在「克流感」藥品</a:t>
            </a:r>
            <a:r>
              <a:rPr lang="zh-TW" altLang="zh-TW" dirty="0" smtClean="0">
                <a:solidFill>
                  <a:schemeClr val="bg1"/>
                </a:solidFill>
                <a:effectLst/>
              </a:rPr>
              <a:t>上</a:t>
            </a:r>
            <a:r>
              <a:rPr lang="en-US" altLang="zh-TW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effectLst/>
              </a:rPr>
            </a:br>
            <a:r>
              <a:rPr lang="zh-TW" altLang="zh-TW" dirty="0" smtClean="0">
                <a:solidFill>
                  <a:schemeClr val="bg1"/>
                </a:solidFill>
                <a:effectLst/>
              </a:rPr>
              <a:t>標明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「十歲以上未成年（二十歲以下）病人，原則上</a:t>
            </a:r>
            <a:r>
              <a:rPr lang="zh-TW" altLang="zh-TW" dirty="0" smtClean="0">
                <a:solidFill>
                  <a:schemeClr val="bg1"/>
                </a:solidFill>
                <a:effectLst/>
              </a:rPr>
              <a:t>避免</a:t>
            </a:r>
            <a:r>
              <a:rPr lang="en-US" altLang="zh-TW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effectLst/>
              </a:rPr>
            </a:br>
            <a:r>
              <a:rPr lang="zh-TW" altLang="zh-TW" dirty="0" smtClean="0">
                <a:solidFill>
                  <a:schemeClr val="bg1"/>
                </a:solidFill>
                <a:effectLst/>
              </a:rPr>
              <a:t>使用</a:t>
            </a:r>
            <a:r>
              <a:rPr lang="zh-TW" altLang="zh-TW" dirty="0">
                <a:solidFill>
                  <a:schemeClr val="bg1"/>
                </a:solidFill>
                <a:effectLst/>
              </a:rPr>
              <a:t>」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 </a:t>
            </a:r>
            <a:r>
              <a:rPr lang="en-US" altLang="zh-TW" sz="2000" dirty="0">
                <a:solidFill>
                  <a:srgbClr val="7FFF00"/>
                </a:solidFill>
                <a:effectLst/>
              </a:rPr>
              <a:t>(2007.3.21 </a:t>
            </a:r>
            <a:r>
              <a:rPr lang="zh-TW" altLang="en-US" sz="2000" dirty="0">
                <a:solidFill>
                  <a:srgbClr val="7FFF00"/>
                </a:solidFill>
                <a:effectLst/>
              </a:rPr>
              <a:t>法新社</a:t>
            </a:r>
            <a:r>
              <a:rPr lang="en-US" altLang="zh-TW" sz="2000" dirty="0">
                <a:solidFill>
                  <a:srgbClr val="7FFF00"/>
                </a:solidFill>
                <a:effectLst/>
              </a:rPr>
              <a:t>)</a:t>
            </a:r>
            <a:endParaRPr lang="zh-TW" altLang="zh-TW" sz="2000" dirty="0">
              <a:solidFill>
                <a:srgbClr val="7FFF00"/>
              </a:solidFill>
              <a:effectLst/>
            </a:endParaRP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zh-TW" altLang="en-US" dirty="0">
                <a:solidFill>
                  <a:schemeClr val="bg1"/>
                </a:solidFill>
                <a:effectLst/>
              </a:rPr>
              <a:t>日本自從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2001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年引進克流感之後，至少已經出現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128</a:t>
            </a:r>
            <a:r>
              <a:rPr lang="zh-TW" altLang="en-US" dirty="0" smtClean="0">
                <a:solidFill>
                  <a:schemeClr val="bg1"/>
                </a:solidFill>
                <a:effectLst/>
              </a:rPr>
              <a:t>起疑</a:t>
            </a:r>
            <a:r>
              <a:rPr lang="en-US" altLang="zh-TW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effectLst/>
              </a:rPr>
            </a:br>
            <a:r>
              <a:rPr lang="zh-TW" altLang="en-US" dirty="0" smtClean="0">
                <a:solidFill>
                  <a:schemeClr val="bg1"/>
                </a:solidFill>
                <a:effectLst/>
              </a:rPr>
              <a:t>似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因為服藥後，行為出現異常的案例。</a:t>
            </a:r>
            <a:r>
              <a:rPr lang="zh-TW" altLang="en-US" b="1" dirty="0">
                <a:solidFill>
                  <a:srgbClr val="FAFD00"/>
                </a:solidFill>
                <a:effectLst/>
              </a:rPr>
              <a:t>南韓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在這個月也</a:t>
            </a:r>
            <a:r>
              <a:rPr lang="zh-TW" altLang="en-US" dirty="0" smtClean="0">
                <a:solidFill>
                  <a:schemeClr val="bg1"/>
                </a:solidFill>
                <a:effectLst/>
              </a:rPr>
              <a:t>已</a:t>
            </a:r>
            <a:r>
              <a:rPr lang="en-US" altLang="zh-TW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effectLst/>
              </a:rPr>
            </a:br>
            <a:r>
              <a:rPr lang="zh-TW" altLang="en-US" dirty="0" smtClean="0">
                <a:solidFill>
                  <a:schemeClr val="bg1"/>
                </a:solidFill>
                <a:effectLst/>
              </a:rPr>
              <a:t>經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跟進，除了加註警語外，更限制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19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歲以下青少年及</a:t>
            </a:r>
            <a:r>
              <a:rPr lang="zh-TW" altLang="en-US" dirty="0" smtClean="0">
                <a:solidFill>
                  <a:schemeClr val="bg1"/>
                </a:solidFill>
                <a:effectLst/>
              </a:rPr>
              <a:t>兒童</a:t>
            </a:r>
            <a:r>
              <a:rPr lang="en-US" altLang="zh-TW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effectLst/>
              </a:rPr>
            </a:br>
            <a:r>
              <a:rPr lang="zh-TW" altLang="en-US" dirty="0" smtClean="0">
                <a:solidFill>
                  <a:schemeClr val="bg1"/>
                </a:solidFill>
                <a:effectLst/>
              </a:rPr>
              <a:t>不得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使用。</a:t>
            </a:r>
            <a:r>
              <a:rPr lang="en-US" altLang="zh-TW" sz="2000" dirty="0">
                <a:solidFill>
                  <a:srgbClr val="7FFF00"/>
                </a:solidFill>
                <a:effectLst/>
              </a:rPr>
              <a:t>(2007.4.15 TVBS)</a:t>
            </a:r>
          </a:p>
          <a:p>
            <a:pPr hangingPunct="1">
              <a:lnSpc>
                <a:spcPct val="110000"/>
              </a:lnSpc>
              <a:spcBef>
                <a:spcPct val="30000"/>
              </a:spcBef>
            </a:pPr>
            <a:r>
              <a:rPr lang="zh-TW" altLang="en-US" b="1" dirty="0">
                <a:solidFill>
                  <a:srgbClr val="FAFD00"/>
                </a:solidFill>
                <a:effectLst/>
              </a:rPr>
              <a:t>台灣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：一名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17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歲高中男生服用克流感後，隔天到學校上課，不僅忘了當天要考試，在考場聽起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MP3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，說話更胡言亂語，停止服藥才逐漸恢復正常。衛生署已下令藥廠需加註警語，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18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歲以下的患者服用克流感也要更小心。</a:t>
            </a:r>
            <a:r>
              <a:rPr lang="en-US" altLang="zh-TW" sz="2000" dirty="0">
                <a:solidFill>
                  <a:srgbClr val="7FFF00"/>
                </a:solidFill>
                <a:effectLst/>
              </a:rPr>
              <a:t>(2007.4.15 </a:t>
            </a:r>
            <a:r>
              <a:rPr lang="zh-TW" altLang="en-US" sz="2000" dirty="0">
                <a:solidFill>
                  <a:srgbClr val="7FFF00"/>
                </a:solidFill>
                <a:effectLst/>
              </a:rPr>
              <a:t>東森</a:t>
            </a:r>
            <a:r>
              <a:rPr lang="zh-TW" altLang="en-US" sz="2000" dirty="0" smtClean="0">
                <a:solidFill>
                  <a:srgbClr val="7FFF00"/>
                </a:solidFill>
                <a:effectLst/>
              </a:rPr>
              <a:t>新</a:t>
            </a:r>
            <a:r>
              <a:rPr lang="en-US" altLang="zh-TW" sz="20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2000" dirty="0" smtClean="0">
                <a:solidFill>
                  <a:srgbClr val="FF00FF"/>
                </a:solidFill>
                <a:effectLst/>
              </a:rPr>
            </a:br>
            <a:r>
              <a:rPr lang="zh-TW" altLang="en-US" sz="2000" dirty="0" smtClean="0">
                <a:solidFill>
                  <a:srgbClr val="7FFF00"/>
                </a:solidFill>
                <a:effectLst/>
              </a:rPr>
              <a:t>聞</a:t>
            </a:r>
            <a:r>
              <a:rPr lang="zh-TW" altLang="en-US" sz="2000" dirty="0">
                <a:solidFill>
                  <a:srgbClr val="7FFF00"/>
                </a:solidFill>
                <a:effectLst/>
              </a:rPr>
              <a:t>報</a:t>
            </a:r>
            <a:r>
              <a:rPr lang="en-US" altLang="zh-TW" sz="2000" dirty="0">
                <a:solidFill>
                  <a:srgbClr val="7FFF00"/>
                </a:solidFill>
                <a:effectLst/>
              </a:rPr>
              <a:t>)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>
                <a:effectLst/>
              </a:rPr>
              <a:t>日調查：服用克流感者較不會出現行動異常</a:t>
            </a:r>
          </a:p>
        </p:txBody>
      </p:sp>
      <p:sp>
        <p:nvSpPr>
          <p:cNvPr id="74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196753"/>
            <a:ext cx="8367464" cy="5256584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zh-TW" altLang="en-US" sz="2500" dirty="0">
                <a:solidFill>
                  <a:schemeClr val="bg1"/>
                </a:solidFill>
                <a:effectLst/>
              </a:rPr>
              <a:t>日本厚生勞動省疫學研究小組針對</a:t>
            </a:r>
            <a:r>
              <a:rPr lang="zh-TW" altLang="en-US" sz="2500" b="1" dirty="0">
                <a:solidFill>
                  <a:srgbClr val="FAFD00"/>
                </a:solidFill>
                <a:effectLst/>
              </a:rPr>
              <a:t>一萬名</a:t>
            </a:r>
            <a:r>
              <a:rPr lang="zh-TW" altLang="en-US" sz="2500" b="1" dirty="0" smtClean="0">
                <a:solidFill>
                  <a:srgbClr val="FAFD00"/>
                </a:solidFill>
                <a:effectLst/>
              </a:rPr>
              <a:t>未滿</a:t>
            </a:r>
            <a:r>
              <a:rPr lang="en-US" altLang="zh-TW" sz="2500" b="1" dirty="0" smtClean="0">
                <a:solidFill>
                  <a:srgbClr val="FAFD00"/>
                </a:solidFill>
                <a:effectLst/>
              </a:rPr>
              <a:t>18</a:t>
            </a:r>
            <a:r>
              <a:rPr lang="zh-TW" altLang="en-US" sz="2500" b="1" dirty="0" smtClean="0">
                <a:solidFill>
                  <a:srgbClr val="FAFD00"/>
                </a:solidFill>
                <a:effectLst/>
              </a:rPr>
              <a:t>歲</a:t>
            </a:r>
            <a:r>
              <a:rPr lang="zh-TW" altLang="en-US" sz="2500" b="1" dirty="0">
                <a:solidFill>
                  <a:srgbClr val="FAFD00"/>
                </a:solidFill>
                <a:effectLst/>
              </a:rPr>
              <a:t>者</a:t>
            </a:r>
            <a:r>
              <a:rPr lang="zh-TW" altLang="en-US" sz="2500" dirty="0">
                <a:solidFill>
                  <a:schemeClr val="bg1"/>
                </a:solidFill>
                <a:effectLst/>
              </a:rPr>
              <a:t>進行調查顯示，服用克流感比未服用的患者較不會出現行動異常。</a:t>
            </a:r>
            <a:r>
              <a:rPr lang="zh-TW" altLang="en-US" sz="2500" b="1" dirty="0">
                <a:solidFill>
                  <a:srgbClr val="FAFD00"/>
                </a:solidFill>
                <a:effectLst/>
              </a:rPr>
              <a:t>不過厚勞省原則上仍禁止醫療機構</a:t>
            </a:r>
            <a:r>
              <a:rPr lang="zh-TW" altLang="en-US" sz="2500" b="1" dirty="0" smtClean="0">
                <a:solidFill>
                  <a:srgbClr val="FAFD00"/>
                </a:solidFill>
                <a:effectLst/>
              </a:rPr>
              <a:t>對</a:t>
            </a:r>
            <a:r>
              <a:rPr lang="en-US" altLang="zh-TW" sz="2500" b="1" dirty="0" smtClean="0">
                <a:solidFill>
                  <a:srgbClr val="FAFD00"/>
                </a:solidFill>
                <a:effectLst/>
              </a:rPr>
              <a:t>10-19</a:t>
            </a:r>
            <a:r>
              <a:rPr lang="zh-TW" altLang="en-US" sz="2500" b="1" dirty="0" smtClean="0">
                <a:solidFill>
                  <a:srgbClr val="FAFD00"/>
                </a:solidFill>
                <a:effectLst/>
              </a:rPr>
              <a:t>歲</a:t>
            </a:r>
            <a:r>
              <a:rPr lang="zh-TW" altLang="en-US" sz="2500" b="1" dirty="0">
                <a:solidFill>
                  <a:srgbClr val="FAFD00"/>
                </a:solidFill>
                <a:effectLst/>
              </a:rPr>
              <a:t>之間患者開出克流感處方。</a:t>
            </a:r>
            <a:r>
              <a:rPr lang="zh-TW" altLang="en-US" sz="2500" dirty="0">
                <a:solidFill>
                  <a:schemeClr val="bg1"/>
                </a:solidFill>
                <a:effectLst/>
              </a:rPr>
              <a:t>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zh-TW" altLang="en-US" sz="2500" dirty="0">
                <a:solidFill>
                  <a:schemeClr val="bg1"/>
                </a:solidFill>
                <a:effectLst/>
              </a:rPr>
              <a:t>由大阪市立大學教授廣田良夫領導的疫學研究小組，去年冬天起，針對七百家醫療院所被診斷出罹患流行性感冒的一萬名</a:t>
            </a:r>
            <a:r>
              <a:rPr lang="zh-TW" altLang="en-US" sz="2500" dirty="0" smtClean="0">
                <a:solidFill>
                  <a:schemeClr val="bg1"/>
                </a:solidFill>
                <a:effectLst/>
              </a:rPr>
              <a:t>未滿</a:t>
            </a:r>
            <a:r>
              <a:rPr lang="en-US" altLang="zh-TW" sz="2500" dirty="0" smtClean="0">
                <a:solidFill>
                  <a:schemeClr val="bg1"/>
                </a:solidFill>
                <a:effectLst/>
              </a:rPr>
              <a:t>18</a:t>
            </a:r>
            <a:r>
              <a:rPr lang="zh-TW" altLang="en-US" sz="2500" dirty="0" smtClean="0">
                <a:solidFill>
                  <a:schemeClr val="bg1"/>
                </a:solidFill>
                <a:effectLst/>
              </a:rPr>
              <a:t>歲</a:t>
            </a:r>
            <a:r>
              <a:rPr lang="zh-TW" altLang="en-US" sz="2500" dirty="0">
                <a:solidFill>
                  <a:schemeClr val="bg1"/>
                </a:solidFill>
                <a:effectLst/>
              </a:rPr>
              <a:t>患者，進行大規模疫學調查。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zh-TW" altLang="en-US" sz="2500" dirty="0">
                <a:solidFill>
                  <a:schemeClr val="bg1"/>
                </a:solidFill>
                <a:effectLst/>
              </a:rPr>
              <a:t>調查結果顯示，這一萬人當中，服用克流感的佔百分之</a:t>
            </a:r>
            <a:r>
              <a:rPr lang="en-US" altLang="zh-TW" sz="2500" dirty="0">
                <a:solidFill>
                  <a:schemeClr val="bg1"/>
                </a:solidFill>
                <a:effectLst/>
              </a:rPr>
              <a:t>79.3%</a:t>
            </a:r>
            <a:r>
              <a:rPr lang="zh-TW" altLang="en-US" sz="2500" dirty="0">
                <a:solidFill>
                  <a:schemeClr val="bg1"/>
                </a:solidFill>
                <a:effectLst/>
              </a:rPr>
              <a:t>。包括會產生「顫抖」、「大叫」、「無來由地笑」等輕度異常行為在內，</a:t>
            </a:r>
            <a:r>
              <a:rPr lang="zh-TW" altLang="en-US" sz="2500" b="1" dirty="0">
                <a:solidFill>
                  <a:srgbClr val="FAFD00"/>
                </a:solidFill>
                <a:effectLst/>
              </a:rPr>
              <a:t>服克流感出現異常行為發生率是</a:t>
            </a:r>
            <a:r>
              <a:rPr lang="en-US" altLang="zh-TW" sz="2500" b="1" dirty="0">
                <a:solidFill>
                  <a:srgbClr val="FAFD00"/>
                </a:solidFill>
                <a:effectLst/>
              </a:rPr>
              <a:t>10%</a:t>
            </a:r>
            <a:r>
              <a:rPr lang="zh-TW" altLang="en-US" sz="2500" b="1" dirty="0">
                <a:solidFill>
                  <a:srgbClr val="FAFD00"/>
                </a:solidFill>
                <a:effectLst/>
              </a:rPr>
              <a:t>。未服用克流感的病患發生異常行為的機率是</a:t>
            </a:r>
            <a:r>
              <a:rPr lang="en-US" altLang="zh-TW" sz="2500" b="1" dirty="0">
                <a:solidFill>
                  <a:srgbClr val="FAFD00"/>
                </a:solidFill>
                <a:effectLst/>
              </a:rPr>
              <a:t>22%</a:t>
            </a:r>
            <a:r>
              <a:rPr lang="zh-TW" altLang="en-US" sz="2500" b="1" dirty="0">
                <a:solidFill>
                  <a:srgbClr val="FAFD00"/>
                </a:solidFill>
                <a:effectLst/>
              </a:rPr>
              <a:t>。</a:t>
            </a:r>
          </a:p>
        </p:txBody>
      </p:sp>
      <p:sp>
        <p:nvSpPr>
          <p:cNvPr id="742404" name="Text Box 4"/>
          <p:cNvSpPr txBox="1">
            <a:spLocks noChangeArrowheads="1"/>
          </p:cNvSpPr>
          <p:nvPr/>
        </p:nvSpPr>
        <p:spPr bwMode="auto">
          <a:xfrm>
            <a:off x="755576" y="6338609"/>
            <a:ext cx="2470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 sz="1800" b="0" dirty="0">
                <a:solidFill>
                  <a:srgbClr val="7FFF00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【2007.12.26</a:t>
            </a:r>
            <a:r>
              <a:rPr kumimoji="0" lang="zh-TW" altLang="en-US" sz="1800" b="0" dirty="0">
                <a:solidFill>
                  <a:srgbClr val="7FFF00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中央社</a:t>
            </a:r>
            <a:r>
              <a:rPr kumimoji="0" lang="en-US" altLang="zh-TW" sz="1800" b="0" dirty="0">
                <a:solidFill>
                  <a:srgbClr val="7FFF00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】</a:t>
            </a: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07375" cy="1223963"/>
          </a:xfrm>
        </p:spPr>
        <p:txBody>
          <a:bodyPr/>
          <a:lstStyle/>
          <a:p>
            <a:r>
              <a:rPr lang="zh-TW" altLang="en-US" sz="3600" dirty="0">
                <a:effectLst/>
              </a:rPr>
              <a:t>抗藥性流感</a:t>
            </a:r>
            <a:r>
              <a:rPr lang="zh-TW" altLang="en-US" sz="3600" dirty="0" smtClean="0">
                <a:effectLst/>
              </a:rPr>
              <a:t>病毒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zh-TW" altLang="en-US" sz="3200" dirty="0">
                <a:solidFill>
                  <a:schemeClr val="bg1"/>
                </a:solidFill>
                <a:effectLst/>
              </a:rPr>
              <a:t>美國</a:t>
            </a:r>
            <a:r>
              <a:rPr lang="en-US" altLang="en-US" sz="3200" dirty="0">
                <a:solidFill>
                  <a:schemeClr val="bg1"/>
                </a:solidFill>
                <a:effectLst/>
              </a:rPr>
              <a:t> </a:t>
            </a:r>
            <a:endParaRPr lang="zh-TW" altLang="en-US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743427" name="Rectangle 3"/>
          <p:cNvSpPr>
            <a:spLocks noChangeArrowheads="1"/>
          </p:cNvSpPr>
          <p:nvPr/>
        </p:nvSpPr>
        <p:spPr bwMode="auto">
          <a:xfrm>
            <a:off x="971550" y="6527800"/>
            <a:ext cx="38115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de-DE" altLang="zh-TW" sz="1600" b="0">
                <a:solidFill>
                  <a:srgbClr val="66FF33"/>
                </a:solidFill>
              </a:rPr>
              <a:t>Weinstock DM. JAMA 2009;301(10):1066. </a:t>
            </a:r>
            <a:endParaRPr kumimoji="0" lang="en-US" altLang="zh-TW" sz="1600" b="0">
              <a:solidFill>
                <a:srgbClr val="66FF33"/>
              </a:solidFill>
            </a:endParaRPr>
          </a:p>
        </p:txBody>
      </p:sp>
      <p:grpSp>
        <p:nvGrpSpPr>
          <p:cNvPr id="743428" name="Group 4"/>
          <p:cNvGrpSpPr>
            <a:grpSpLocks/>
          </p:cNvGrpSpPr>
          <p:nvPr/>
        </p:nvGrpSpPr>
        <p:grpSpPr bwMode="auto">
          <a:xfrm>
            <a:off x="684213" y="1916113"/>
            <a:ext cx="8135937" cy="4256087"/>
            <a:chOff x="431" y="1207"/>
            <a:chExt cx="5125" cy="2681"/>
          </a:xfrm>
        </p:grpSpPr>
        <p:pic>
          <p:nvPicPr>
            <p:cNvPr id="743429" name="Picture 5" descr="cc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" y="1207"/>
              <a:ext cx="5125" cy="26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43430" name="Text Box 6"/>
            <p:cNvSpPr txBox="1">
              <a:spLocks noChangeArrowheads="1"/>
            </p:cNvSpPr>
            <p:nvPr/>
          </p:nvSpPr>
          <p:spPr bwMode="auto">
            <a:xfrm>
              <a:off x="1338" y="1752"/>
              <a:ext cx="163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r>
                <a:rPr kumimoji="0" lang="en-US" altLang="zh-TW" sz="2000">
                  <a:solidFill>
                    <a:srgbClr val="FF3300"/>
                  </a:solidFill>
                  <a:latin typeface="Arial "/>
                </a:rPr>
                <a:t>Amantadane (H3N2)</a:t>
              </a:r>
            </a:p>
          </p:txBody>
        </p:sp>
        <p:sp>
          <p:nvSpPr>
            <p:cNvPr id="743431" name="Text Box 7"/>
            <p:cNvSpPr txBox="1">
              <a:spLocks noChangeArrowheads="1"/>
            </p:cNvSpPr>
            <p:nvPr/>
          </p:nvSpPr>
          <p:spPr bwMode="auto">
            <a:xfrm>
              <a:off x="3107" y="2341"/>
              <a:ext cx="1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r>
                <a:rPr kumimoji="0" lang="en-US" altLang="zh-TW" sz="2000">
                  <a:solidFill>
                    <a:srgbClr val="FF3300"/>
                  </a:solidFill>
                  <a:latin typeface="Arial "/>
                </a:rPr>
                <a:t>Oseltamivir (H1N1)</a:t>
              </a:r>
            </a:p>
          </p:txBody>
        </p:sp>
      </p:grpSp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07375" cy="1223963"/>
          </a:xfrm>
        </p:spPr>
        <p:txBody>
          <a:bodyPr/>
          <a:lstStyle/>
          <a:p>
            <a:r>
              <a:rPr lang="en-US" altLang="zh-TW" sz="3600" dirty="0">
                <a:effectLst/>
              </a:rPr>
              <a:t>H5N1</a:t>
            </a:r>
            <a:r>
              <a:rPr lang="zh-TW" altLang="en-US" sz="3600" dirty="0">
                <a:effectLst/>
              </a:rPr>
              <a:t>禽流感也出現</a:t>
            </a:r>
            <a:r>
              <a:rPr lang="en-US" altLang="zh-TW" sz="3600" dirty="0" err="1">
                <a:effectLst/>
              </a:rPr>
              <a:t>oseltamivir</a:t>
            </a:r>
            <a:r>
              <a:rPr lang="zh-TW" altLang="en-US" sz="3600" dirty="0">
                <a:effectLst/>
              </a:rPr>
              <a:t>抗藥性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en-US" altLang="zh-TW" sz="3600" dirty="0">
                <a:solidFill>
                  <a:schemeClr val="bg1"/>
                </a:solidFill>
                <a:effectLst/>
              </a:rPr>
              <a:t>2005, </a:t>
            </a:r>
            <a:r>
              <a:rPr lang="zh-TW" altLang="en-US" sz="3600" dirty="0">
                <a:solidFill>
                  <a:schemeClr val="bg1"/>
                </a:solidFill>
                <a:effectLst/>
              </a:rPr>
              <a:t>亞洲</a:t>
            </a:r>
          </a:p>
        </p:txBody>
      </p:sp>
      <p:sp>
        <p:nvSpPr>
          <p:cNvPr id="746499" name="Rectangle 3"/>
          <p:cNvSpPr>
            <a:spLocks noChangeArrowheads="1"/>
          </p:cNvSpPr>
          <p:nvPr/>
        </p:nvSpPr>
        <p:spPr bwMode="auto">
          <a:xfrm>
            <a:off x="1042988" y="6521450"/>
            <a:ext cx="40417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en-US" altLang="zh-TW" sz="1600" b="0">
                <a:solidFill>
                  <a:srgbClr val="66FF33"/>
                </a:solidFill>
              </a:rPr>
              <a:t>Jennifer L. Emerg Infect Dis 2007;13(9):1354. </a:t>
            </a:r>
          </a:p>
        </p:txBody>
      </p:sp>
      <p:grpSp>
        <p:nvGrpSpPr>
          <p:cNvPr id="746500" name="Group 4"/>
          <p:cNvGrpSpPr>
            <a:grpSpLocks/>
          </p:cNvGrpSpPr>
          <p:nvPr/>
        </p:nvGrpSpPr>
        <p:grpSpPr bwMode="auto">
          <a:xfrm>
            <a:off x="295275" y="2060575"/>
            <a:ext cx="8848725" cy="3471863"/>
            <a:chOff x="186" y="1298"/>
            <a:chExt cx="5574" cy="2187"/>
          </a:xfrm>
        </p:grpSpPr>
        <p:pic>
          <p:nvPicPr>
            <p:cNvPr id="746501" name="Picture 5" descr="dd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" y="1298"/>
              <a:ext cx="5574" cy="21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46502" name="Rectangle 6"/>
            <p:cNvSpPr>
              <a:spLocks noChangeArrowheads="1"/>
            </p:cNvSpPr>
            <p:nvPr/>
          </p:nvSpPr>
          <p:spPr bwMode="auto">
            <a:xfrm>
              <a:off x="4785" y="2840"/>
              <a:ext cx="817" cy="635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82464" y="259508"/>
            <a:ext cx="8229600" cy="838200"/>
          </a:xfrm>
        </p:spPr>
        <p:txBody>
          <a:bodyPr/>
          <a:lstStyle/>
          <a:p>
            <a:pPr>
              <a:defRPr/>
            </a:pPr>
            <a:r>
              <a:rPr lang="zh-TW" altLang="en-US" sz="3600" dirty="0" smtClean="0">
                <a:effectLst/>
              </a:rPr>
              <a:t>罹患</a:t>
            </a:r>
            <a:r>
              <a:rPr lang="en-US" altLang="zh-TW" sz="3600" dirty="0" smtClean="0">
                <a:effectLst/>
              </a:rPr>
              <a:t>B</a:t>
            </a:r>
            <a:r>
              <a:rPr lang="zh-TW" altLang="en-US" sz="3600" dirty="0" smtClean="0">
                <a:effectLst/>
              </a:rPr>
              <a:t>型流感兒童鼻咽部病毒量變化</a:t>
            </a:r>
            <a:r>
              <a:rPr lang="en-US" altLang="zh-TW" sz="36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  <a:effectLst/>
              </a:rPr>
            </a:b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N=27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，日本，</a:t>
            </a: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2014</a:t>
            </a:r>
            <a:endParaRPr lang="zh-TW" altLang="en-US" sz="2800" dirty="0" smtClean="0">
              <a:solidFill>
                <a:schemeClr val="bg1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43608" y="6454775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0" dirty="0">
                <a:solidFill>
                  <a:srgbClr val="7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Sato M. Pediatric Infectious Disease Journal 2014;33(7):e168.</a:t>
            </a:r>
            <a:endParaRPr lang="zh-TW" altLang="en-US" sz="1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圖表 5"/>
          <p:cNvGraphicFramePr/>
          <p:nvPr>
            <p:extLst>
              <p:ext uri="{D42A27DB-BD31-4B8C-83A1-F6EECF244321}">
                <p14:modId xmlns:p14="http://schemas.microsoft.com/office/powerpoint/2010/main" xmlns="" val="1267800819"/>
              </p:ext>
            </p:extLst>
          </p:nvPr>
        </p:nvGraphicFramePr>
        <p:xfrm>
          <a:off x="395536" y="1268760"/>
          <a:ext cx="8424935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文字方塊 6"/>
          <p:cNvSpPr txBox="1"/>
          <p:nvPr/>
        </p:nvSpPr>
        <p:spPr>
          <a:xfrm rot="16200000">
            <a:off x="-835456" y="3268870"/>
            <a:ext cx="3159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</a:rPr>
              <a:t>Viral load (copies/mL)</a:t>
            </a:r>
            <a:endParaRPr lang="zh-TW" altLang="en-US" sz="2400" b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843808" y="1916832"/>
            <a:ext cx="1861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kern="1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rPr>
              <a:t>Oseltamivir</a:t>
            </a:r>
            <a:endParaRPr lang="zh-TW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44208" y="2924944"/>
            <a:ext cx="20842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kern="100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82000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rPr>
              <a:t>No treatment</a:t>
            </a:r>
            <a:endParaRPr lang="zh-TW" altLang="en-US" sz="2400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82000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94408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59508"/>
            <a:ext cx="8100504" cy="793228"/>
          </a:xfrm>
        </p:spPr>
        <p:txBody>
          <a:bodyPr/>
          <a:lstStyle/>
          <a:p>
            <a:pPr>
              <a:defRPr/>
            </a:pPr>
            <a:r>
              <a:rPr lang="zh-TW" altLang="en-US" sz="3200" dirty="0" smtClean="0">
                <a:effectLst/>
              </a:rPr>
              <a:t>罹患</a:t>
            </a:r>
            <a:r>
              <a:rPr lang="en-US" altLang="zh-TW" sz="3200" dirty="0" smtClean="0">
                <a:effectLst/>
              </a:rPr>
              <a:t>B</a:t>
            </a:r>
            <a:r>
              <a:rPr lang="zh-TW" altLang="en-US" sz="3200" dirty="0" smtClean="0">
                <a:effectLst/>
              </a:rPr>
              <a:t>型流感兒童鼻咽部病毒抗藥性變化</a:t>
            </a:r>
            <a:r>
              <a:rPr lang="en-US" altLang="zh-TW" sz="32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effectLst/>
              </a:rPr>
            </a:b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N=27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，日本，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2014</a:t>
            </a:r>
            <a:endParaRPr lang="zh-TW" altLang="en-US" sz="2400" dirty="0" smtClean="0">
              <a:solidFill>
                <a:schemeClr val="bg1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43608" y="6454775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0" dirty="0">
                <a:solidFill>
                  <a:srgbClr val="7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Sato M. Pediatric Infectious Disease Journal 2014;33(7):e168.</a:t>
            </a:r>
            <a:endParaRPr lang="zh-TW" altLang="en-US" sz="1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圖表 5"/>
          <p:cNvGraphicFramePr/>
          <p:nvPr>
            <p:extLst>
              <p:ext uri="{D42A27DB-BD31-4B8C-83A1-F6EECF244321}">
                <p14:modId xmlns:p14="http://schemas.microsoft.com/office/powerpoint/2010/main" xmlns="" val="86487140"/>
              </p:ext>
            </p:extLst>
          </p:nvPr>
        </p:nvGraphicFramePr>
        <p:xfrm>
          <a:off x="395536" y="1268760"/>
          <a:ext cx="8424935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文字方塊 6"/>
          <p:cNvSpPr txBox="1"/>
          <p:nvPr/>
        </p:nvSpPr>
        <p:spPr>
          <a:xfrm rot="16200000">
            <a:off x="-32734" y="3268870"/>
            <a:ext cx="1553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  <a:cs typeface="Arial" panose="020B0604020202020204" pitchFamily="34" charset="0"/>
              </a:rPr>
              <a:t>IC50 (</a:t>
            </a:r>
            <a:r>
              <a:rPr lang="en-US" altLang="zh-TW" sz="2400" b="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  <a:cs typeface="Arial" panose="020B0604020202020204" pitchFamily="34" charset="0"/>
              </a:rPr>
              <a:t>nM</a:t>
            </a:r>
            <a:r>
              <a:rPr lang="en-US" altLang="zh-TW" sz="24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endParaRPr lang="zh-TW" altLang="en-US" sz="2400" b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95576" y="3061258"/>
            <a:ext cx="1861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kern="1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rPr>
              <a:t>Oseltamivir</a:t>
            </a:r>
            <a:endParaRPr lang="zh-TW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084168" y="1772816"/>
            <a:ext cx="20842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kern="100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82000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rPr>
              <a:t>No treatment</a:t>
            </a:r>
            <a:endParaRPr lang="zh-TW" altLang="en-US" sz="2400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82000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96837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59508"/>
            <a:ext cx="8100504" cy="793228"/>
          </a:xfrm>
        </p:spPr>
        <p:txBody>
          <a:bodyPr/>
          <a:lstStyle/>
          <a:p>
            <a:pPr>
              <a:defRPr/>
            </a:pPr>
            <a:r>
              <a:rPr lang="zh-TW" altLang="en-US" sz="3200" dirty="0" smtClean="0">
                <a:effectLst/>
              </a:rPr>
              <a:t>罹患</a:t>
            </a:r>
            <a:r>
              <a:rPr lang="en-US" altLang="zh-TW" sz="3200" dirty="0" smtClean="0">
                <a:effectLst/>
              </a:rPr>
              <a:t>B</a:t>
            </a:r>
            <a:r>
              <a:rPr lang="zh-TW" altLang="en-US" sz="3200" dirty="0" smtClean="0">
                <a:effectLst/>
              </a:rPr>
              <a:t>型流感兒童鼻咽部病毒抗藥性變化</a:t>
            </a:r>
            <a:r>
              <a:rPr lang="en-US" altLang="zh-TW" sz="3200" dirty="0" smtClean="0">
                <a:solidFill>
                  <a:srgbClr val="FF00FF"/>
                </a:solidFill>
                <a:effectLst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effectLst/>
              </a:rPr>
            </a:b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N=27</a:t>
            </a:r>
            <a:r>
              <a:rPr lang="zh-TW" altLang="en-US" sz="2800" dirty="0" smtClean="0">
                <a:solidFill>
                  <a:schemeClr val="bg1"/>
                </a:solidFill>
                <a:effectLst/>
              </a:rPr>
              <a:t>，日本，</a:t>
            </a:r>
            <a:r>
              <a:rPr lang="en-US" altLang="zh-TW" sz="2800" dirty="0" smtClean="0">
                <a:solidFill>
                  <a:schemeClr val="bg1"/>
                </a:solidFill>
                <a:effectLst/>
              </a:rPr>
              <a:t>2014</a:t>
            </a:r>
            <a:endParaRPr lang="zh-TW" altLang="en-US" sz="2400" dirty="0" smtClean="0">
              <a:solidFill>
                <a:schemeClr val="bg1"/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43608" y="6454775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0" dirty="0">
                <a:solidFill>
                  <a:srgbClr val="7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Sato M. Pediatric Infectious Disease Journal 2014;33(7):e168.</a:t>
            </a:r>
            <a:endParaRPr lang="zh-TW" altLang="en-US" sz="1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圖表 5"/>
          <p:cNvGraphicFramePr/>
          <p:nvPr>
            <p:extLst>
              <p:ext uri="{D42A27DB-BD31-4B8C-83A1-F6EECF244321}">
                <p14:modId xmlns:p14="http://schemas.microsoft.com/office/powerpoint/2010/main" xmlns="" val="500801552"/>
              </p:ext>
            </p:extLst>
          </p:nvPr>
        </p:nvGraphicFramePr>
        <p:xfrm>
          <a:off x="395536" y="1268760"/>
          <a:ext cx="8424935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文字方塊 6"/>
          <p:cNvSpPr txBox="1"/>
          <p:nvPr/>
        </p:nvSpPr>
        <p:spPr>
          <a:xfrm rot="16200000">
            <a:off x="24974" y="3268870"/>
            <a:ext cx="1438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</a:rPr>
              <a:t>IC</a:t>
            </a:r>
            <a:r>
              <a:rPr lang="en-US" altLang="zh-TW" sz="2400" b="0" baseline="-25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</a:rPr>
              <a:t>50</a:t>
            </a:r>
            <a:r>
              <a:rPr lang="en-US" altLang="zh-TW" sz="24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</a:rPr>
              <a:t> (</a:t>
            </a:r>
            <a:r>
              <a:rPr lang="en-US" altLang="zh-TW" sz="2400" b="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</a:rPr>
              <a:t>nM</a:t>
            </a:r>
            <a:r>
              <a:rPr lang="en-US" altLang="zh-TW" sz="24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標楷體" panose="03000509000000000000" pitchFamily="65" charset="-120"/>
              </a:rPr>
              <a:t>)</a:t>
            </a:r>
            <a:endParaRPr lang="zh-TW" altLang="en-US" sz="2400" b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788024" y="4875127"/>
            <a:ext cx="16385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kern="1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rPr>
              <a:t>Zanamivir</a:t>
            </a:r>
            <a:endParaRPr lang="zh-TW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04048" y="3854470"/>
            <a:ext cx="20842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kern="100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82000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rPr>
              <a:t>No treatment</a:t>
            </a:r>
            <a:endParaRPr lang="zh-TW" altLang="en-US" sz="2400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82000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9271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4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80400" cy="1008063"/>
          </a:xfrm>
        </p:spPr>
        <p:txBody>
          <a:bodyPr/>
          <a:lstStyle/>
          <a:p>
            <a:r>
              <a:rPr lang="en-US" altLang="zh-TW" sz="3600" dirty="0">
                <a:effectLst/>
              </a:rPr>
              <a:t>H1N1</a:t>
            </a:r>
            <a:r>
              <a:rPr lang="zh-TW" altLang="en-US" sz="3600" dirty="0">
                <a:effectLst/>
              </a:rPr>
              <a:t>新型流感抗藥性監測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en-US" altLang="zh-TW" sz="3200" dirty="0">
                <a:solidFill>
                  <a:schemeClr val="bg1"/>
                </a:solidFill>
                <a:effectLst/>
              </a:rPr>
              <a:t>2009.11.28 </a:t>
            </a:r>
            <a:r>
              <a:rPr lang="zh-TW" altLang="en-US" sz="3200" dirty="0">
                <a:solidFill>
                  <a:schemeClr val="bg1"/>
                </a:solidFill>
                <a:effectLst/>
              </a:rPr>
              <a:t>台灣疾病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管制署</a:t>
            </a:r>
            <a:endParaRPr lang="zh-TW" altLang="en-US" sz="3200" dirty="0">
              <a:solidFill>
                <a:schemeClr val="bg1"/>
              </a:solidFill>
              <a:effectLst/>
            </a:endParaRPr>
          </a:p>
        </p:txBody>
      </p:sp>
      <p:pic>
        <p:nvPicPr>
          <p:cNvPr id="8744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84313"/>
            <a:ext cx="8281987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7450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4213" y="4652963"/>
            <a:ext cx="7931150" cy="1600200"/>
          </a:xfrm>
          <a:noFill/>
          <a:ln/>
        </p:spPr>
        <p:txBody>
          <a:bodyPr/>
          <a:lstStyle/>
          <a:p>
            <a:r>
              <a:rPr lang="zh-TW" altLang="zh-TW" sz="3200" dirty="0">
                <a:solidFill>
                  <a:schemeClr val="bg1"/>
                </a:solidFill>
                <a:effectLst/>
              </a:rPr>
              <a:t>2009.11.22：全世界共75株oseltamivir抗藥性新型流感病毒，對zanamivir均有</a:t>
            </a:r>
            <a:r>
              <a:rPr lang="zh-TW" altLang="zh-TW" sz="3200" dirty="0" smtClean="0">
                <a:solidFill>
                  <a:schemeClr val="bg1"/>
                </a:solidFill>
                <a:effectLst/>
              </a:rPr>
              <a:t>感受性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。</a:t>
            </a:r>
            <a:endParaRPr lang="zh-TW" altLang="en-US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496300" cy="1081088"/>
          </a:xfrm>
        </p:spPr>
        <p:txBody>
          <a:bodyPr/>
          <a:lstStyle/>
          <a:p>
            <a:r>
              <a:rPr lang="en-US" altLang="zh-TW" sz="3200" dirty="0" err="1">
                <a:solidFill>
                  <a:srgbClr val="FAFD00"/>
                </a:solidFill>
                <a:effectLst/>
              </a:rPr>
              <a:t>Oseltamivir</a:t>
            </a:r>
            <a:r>
              <a:rPr lang="zh-TW" altLang="en-US" sz="3200" dirty="0">
                <a:solidFill>
                  <a:srgbClr val="FAFD00"/>
                </a:solidFill>
                <a:effectLst/>
              </a:rPr>
              <a:t>抗藥性流感病毒無法有效飛沫傳染</a:t>
            </a:r>
            <a:r>
              <a:rPr lang="zh-TW" altLang="en-US" sz="32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200" dirty="0">
                <a:solidFill>
                  <a:srgbClr val="FF00FF"/>
                </a:solidFill>
                <a:effectLst/>
              </a:rPr>
            </a:br>
            <a:r>
              <a:rPr lang="en-US" altLang="zh-TW" sz="2800" dirty="0">
                <a:effectLst/>
              </a:rPr>
              <a:t>H3N2 influenza A infection in guinea pig</a:t>
            </a:r>
            <a:r>
              <a:rPr lang="en-US" altLang="zh-TW" sz="2800" dirty="0">
                <a:solidFill>
                  <a:srgbClr val="FF00FF"/>
                </a:solidFill>
                <a:effectLst/>
              </a:rPr>
              <a:t/>
            </a:r>
            <a:br>
              <a:rPr lang="en-US" altLang="zh-TW" sz="2800" dirty="0">
                <a:solidFill>
                  <a:srgbClr val="FF00FF"/>
                </a:solidFill>
                <a:effectLst/>
              </a:rPr>
            </a:br>
            <a:r>
              <a:rPr lang="en-US" altLang="zh-TW" sz="2800" dirty="0">
                <a:solidFill>
                  <a:schemeClr val="bg1"/>
                </a:solidFill>
                <a:effectLst/>
              </a:rPr>
              <a:t>2008, USA</a:t>
            </a:r>
          </a:p>
        </p:txBody>
      </p:sp>
      <p:sp>
        <p:nvSpPr>
          <p:cNvPr id="75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351837" cy="10080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TW" altLang="en-US" sz="2800">
                <a:solidFill>
                  <a:schemeClr val="bg1"/>
                </a:solidFill>
                <a:effectLst/>
              </a:rPr>
              <a:t>接觸傳染：抗藥株 </a:t>
            </a:r>
            <a:r>
              <a:rPr lang="en-US" altLang="zh-TW" sz="2800">
                <a:solidFill>
                  <a:schemeClr val="bg1"/>
                </a:solidFill>
                <a:effectLst/>
              </a:rPr>
              <a:t>= </a:t>
            </a:r>
            <a:r>
              <a:rPr lang="zh-TW" altLang="en-US" sz="2800">
                <a:solidFill>
                  <a:schemeClr val="bg1"/>
                </a:solidFill>
                <a:effectLst/>
              </a:rPr>
              <a:t>敏感株</a:t>
            </a:r>
          </a:p>
          <a:p>
            <a:pPr>
              <a:lnSpc>
                <a:spcPct val="90000"/>
              </a:lnSpc>
            </a:pPr>
            <a:r>
              <a:rPr lang="zh-TW" altLang="en-US" sz="2800" b="1">
                <a:solidFill>
                  <a:srgbClr val="FAFD00"/>
                </a:solidFill>
                <a:effectLst/>
              </a:rPr>
              <a:t>飛沫傳染：抗藥株 </a:t>
            </a:r>
            <a:r>
              <a:rPr lang="en-US" altLang="zh-TW" sz="2800" b="1">
                <a:solidFill>
                  <a:srgbClr val="FAFD00"/>
                </a:solidFill>
                <a:effectLst/>
              </a:rPr>
              <a:t>&lt;&lt; </a:t>
            </a:r>
            <a:r>
              <a:rPr lang="zh-TW" altLang="en-US" sz="2800" b="1">
                <a:solidFill>
                  <a:srgbClr val="FAFD00"/>
                </a:solidFill>
                <a:effectLst/>
              </a:rPr>
              <a:t>敏感株</a:t>
            </a:r>
          </a:p>
        </p:txBody>
      </p:sp>
      <p:sp>
        <p:nvSpPr>
          <p:cNvPr id="757764" name="Rectangle 4"/>
          <p:cNvSpPr>
            <a:spLocks noChangeArrowheads="1"/>
          </p:cNvSpPr>
          <p:nvPr/>
        </p:nvSpPr>
        <p:spPr bwMode="auto">
          <a:xfrm>
            <a:off x="971550" y="6527800"/>
            <a:ext cx="3603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r>
              <a:rPr kumimoji="0" lang="fr-FR" altLang="zh-TW" sz="1600" b="0">
                <a:solidFill>
                  <a:srgbClr val="66FF33"/>
                </a:solidFill>
              </a:rPr>
              <a:t>Bouvier NM. J Virol 2008;82(20):10052. </a:t>
            </a:r>
            <a:endParaRPr kumimoji="0" lang="en-US" altLang="zh-TW" sz="1600" b="0">
              <a:solidFill>
                <a:srgbClr val="66FF33"/>
              </a:solidFill>
            </a:endParaRPr>
          </a:p>
        </p:txBody>
      </p:sp>
      <p:grpSp>
        <p:nvGrpSpPr>
          <p:cNvPr id="757765" name="Group 5"/>
          <p:cNvGrpSpPr>
            <a:grpSpLocks/>
          </p:cNvGrpSpPr>
          <p:nvPr/>
        </p:nvGrpSpPr>
        <p:grpSpPr bwMode="auto">
          <a:xfrm>
            <a:off x="1258888" y="2492375"/>
            <a:ext cx="6521450" cy="3962400"/>
            <a:chOff x="793" y="1570"/>
            <a:chExt cx="4108" cy="2496"/>
          </a:xfrm>
        </p:grpSpPr>
        <p:pic>
          <p:nvPicPr>
            <p:cNvPr id="757766" name="Picture 6" descr="dd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" y="1570"/>
              <a:ext cx="4062" cy="24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57767" name="Text Box 7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429" y="1616"/>
              <a:ext cx="692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pPr algn="ctr"/>
              <a:r>
                <a:rPr kumimoji="0" lang="zh-TW" altLang="en-US">
                  <a:solidFill>
                    <a:srgbClr val="FF3300"/>
                  </a:solidFill>
                  <a:latin typeface="Arial "/>
                </a:rPr>
                <a:t>野生株</a:t>
              </a:r>
            </a:p>
            <a:p>
              <a:pPr algn="ctr"/>
              <a:r>
                <a:rPr kumimoji="0" lang="en-US" altLang="zh-TW">
                  <a:solidFill>
                    <a:srgbClr val="FF3300"/>
                  </a:solidFill>
                  <a:latin typeface="Arial "/>
                </a:rPr>
                <a:t>88%</a:t>
              </a:r>
            </a:p>
          </p:txBody>
        </p:sp>
        <p:sp>
          <p:nvSpPr>
            <p:cNvPr id="757768" name="Text Box 8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793" y="1842"/>
              <a:ext cx="6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r>
                <a:rPr kumimoji="0" lang="zh-TW" altLang="en-US">
                  <a:solidFill>
                    <a:srgbClr val="FF3300"/>
                  </a:solidFill>
                  <a:latin typeface="Arial Black" panose="020B0A04020102020204" pitchFamily="34" charset="0"/>
                </a:rPr>
                <a:t>傳染率</a:t>
              </a:r>
            </a:p>
          </p:txBody>
        </p:sp>
        <p:sp>
          <p:nvSpPr>
            <p:cNvPr id="757769" name="Text Box 9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2523" y="1614"/>
              <a:ext cx="863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pPr algn="ctr"/>
              <a:r>
                <a:rPr kumimoji="0" lang="zh-TW" altLang="en-US">
                  <a:solidFill>
                    <a:srgbClr val="FF3300"/>
                  </a:solidFill>
                  <a:latin typeface="Arial "/>
                </a:rPr>
                <a:t>抗藥株</a:t>
              </a:r>
              <a:r>
                <a:rPr kumimoji="0" lang="en-US" altLang="zh-TW">
                  <a:solidFill>
                    <a:srgbClr val="FF3300"/>
                  </a:solidFill>
                  <a:latin typeface="Arial "/>
                </a:rPr>
                <a:t>-1</a:t>
              </a:r>
            </a:p>
            <a:p>
              <a:pPr algn="ctr"/>
              <a:r>
                <a:rPr kumimoji="0" lang="en-US" altLang="zh-TW">
                  <a:solidFill>
                    <a:srgbClr val="FF3300"/>
                  </a:solidFill>
                  <a:latin typeface="Arial "/>
                </a:rPr>
                <a:t>25%</a:t>
              </a:r>
            </a:p>
          </p:txBody>
        </p:sp>
        <p:sp>
          <p:nvSpPr>
            <p:cNvPr id="757770" name="Text Box 10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606" y="1616"/>
              <a:ext cx="863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571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7145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2860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7432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32004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657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41148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pPr algn="ctr"/>
              <a:r>
                <a:rPr kumimoji="0" lang="zh-TW" altLang="en-US">
                  <a:solidFill>
                    <a:srgbClr val="FF3300"/>
                  </a:solidFill>
                  <a:latin typeface="Arial "/>
                </a:rPr>
                <a:t>抗藥株</a:t>
              </a:r>
              <a:r>
                <a:rPr kumimoji="0" lang="en-US" altLang="zh-TW">
                  <a:solidFill>
                    <a:srgbClr val="FF3300"/>
                  </a:solidFill>
                  <a:latin typeface="Arial "/>
                </a:rPr>
                <a:t>-2</a:t>
              </a:r>
            </a:p>
            <a:p>
              <a:pPr algn="ctr"/>
              <a:r>
                <a:rPr kumimoji="0" lang="en-US" altLang="zh-TW">
                  <a:solidFill>
                    <a:srgbClr val="FF3300"/>
                  </a:solidFill>
                  <a:latin typeface="Arial "/>
                </a:rPr>
                <a:t>0%</a:t>
              </a:r>
            </a:p>
          </p:txBody>
        </p:sp>
      </p:grpSp>
      <p:sp>
        <p:nvSpPr>
          <p:cNvPr id="11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9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484313"/>
            <a:ext cx="8424862" cy="5111750"/>
          </a:xfrm>
        </p:spPr>
        <p:txBody>
          <a:bodyPr/>
          <a:lstStyle/>
          <a:p>
            <a:r>
              <a:rPr lang="zh-TW" altLang="en-US" sz="2800" dirty="0">
                <a:solidFill>
                  <a:schemeClr val="bg1"/>
                </a:solidFill>
                <a:effectLst/>
              </a:rPr>
              <a:t>大陸央視日前踢爆，山東六和集團販售雞肉施打多種抗生素，已流入吉野家、肯德基等知名餐飲連鎖店。</a:t>
            </a:r>
          </a:p>
          <a:p>
            <a:r>
              <a:rPr lang="zh-TW" altLang="en-US" sz="2800" dirty="0">
                <a:solidFill>
                  <a:schemeClr val="bg1"/>
                </a:solidFill>
                <a:effectLst/>
              </a:rPr>
              <a:t>上海官方日前向百勝餐飲集團抽驗八批雞肉樣本，發現其中一件樣品疑似檢出</a:t>
            </a:r>
            <a:r>
              <a:rPr lang="zh-TW" altLang="en-US" sz="2800" b="1" dirty="0">
                <a:solidFill>
                  <a:srgbClr val="FAFD00"/>
                </a:solidFill>
                <a:effectLst/>
              </a:rPr>
              <a:t>抗流感藥金剛烷胺（</a:t>
            </a:r>
            <a:r>
              <a:rPr lang="en-US" altLang="zh-TW" sz="2800" b="1" dirty="0" err="1">
                <a:solidFill>
                  <a:srgbClr val="FAFD00"/>
                </a:solidFill>
                <a:effectLst/>
              </a:rPr>
              <a:t>amantadine</a:t>
            </a:r>
            <a:r>
              <a:rPr lang="zh-TW" altLang="en-US" sz="2800" b="1" dirty="0">
                <a:solidFill>
                  <a:srgbClr val="FAFD00"/>
                </a:solidFill>
                <a:effectLst/>
              </a:rPr>
              <a:t>）</a:t>
            </a:r>
            <a:r>
              <a:rPr lang="zh-TW" altLang="en-US" sz="2800" dirty="0">
                <a:solidFill>
                  <a:schemeClr val="bg1"/>
                </a:solidFill>
                <a:effectLst/>
              </a:rPr>
              <a:t>。 </a:t>
            </a:r>
          </a:p>
          <a:p>
            <a:r>
              <a:rPr lang="zh-TW" altLang="en-US" sz="2800" dirty="0">
                <a:solidFill>
                  <a:schemeClr val="bg1"/>
                </a:solidFill>
                <a:effectLst/>
              </a:rPr>
              <a:t>大陸央視十八日報導，山東六和集團旗下雞場使用禁藥飼養「速成雞」，並為避免雞隻死亡，至少餵食十八種抗生素。雞隻已流入肯德基、麥當勞、吉野家、必勝客、東方既白等知名中西式快餐品牌。</a:t>
            </a:r>
          </a:p>
        </p:txBody>
      </p:sp>
      <p:sp>
        <p:nvSpPr>
          <p:cNvPr id="1021955" name="Rectangle 3"/>
          <p:cNvSpPr>
            <a:spLocks noChangeArrowheads="1"/>
          </p:cNvSpPr>
          <p:nvPr/>
        </p:nvSpPr>
        <p:spPr bwMode="auto">
          <a:xfrm>
            <a:off x="468313" y="188913"/>
            <a:ext cx="8280400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r>
              <a:rPr lang="zh-TW" altLang="en-US" sz="3600" dirty="0">
                <a:effectLst/>
              </a:rPr>
              <a:t>上海肯德基雞肉 驗出抗流感藥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en-US" altLang="zh-TW" sz="3200" dirty="0">
                <a:solidFill>
                  <a:schemeClr val="bg1"/>
                </a:solidFill>
                <a:effectLst/>
              </a:rPr>
              <a:t>2012.12.24 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中國時報</a:t>
            </a:r>
            <a:endParaRPr lang="zh-TW" altLang="en-US" sz="3200" dirty="0">
              <a:solidFill>
                <a:schemeClr val="bg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04813"/>
            <a:ext cx="8064500" cy="720725"/>
          </a:xfrm>
        </p:spPr>
        <p:txBody>
          <a:bodyPr/>
          <a:lstStyle/>
          <a:p>
            <a:r>
              <a:rPr lang="en-US" altLang="zh-TW" sz="3600" dirty="0">
                <a:effectLst/>
              </a:rPr>
              <a:t>H5N1</a:t>
            </a:r>
            <a:r>
              <a:rPr lang="zh-TW" altLang="en-US" sz="3600" dirty="0">
                <a:effectLst/>
              </a:rPr>
              <a:t>禽流感人類病例死亡率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kumimoji="1" lang="en-US" altLang="zh-TW" sz="2400" b="0" dirty="0">
                <a:solidFill>
                  <a:schemeClr val="bg1"/>
                </a:solidFill>
                <a:effectLst/>
              </a:rPr>
              <a:t>1997</a:t>
            </a:r>
            <a:r>
              <a:rPr kumimoji="1" lang="zh-TW" altLang="en-US" sz="2400" b="0" dirty="0">
                <a:solidFill>
                  <a:schemeClr val="bg1"/>
                </a:solidFill>
                <a:effectLst/>
              </a:rPr>
              <a:t>香港</a:t>
            </a:r>
            <a:r>
              <a:rPr kumimoji="1" lang="en-US" altLang="zh-TW" sz="2400" b="0" dirty="0">
                <a:solidFill>
                  <a:schemeClr val="bg1"/>
                </a:solidFill>
                <a:effectLst/>
              </a:rPr>
              <a:t>(N=18)</a:t>
            </a:r>
            <a:r>
              <a:rPr kumimoji="1" lang="zh-TW" altLang="en-US" sz="2400" b="0" dirty="0">
                <a:solidFill>
                  <a:schemeClr val="bg1"/>
                </a:solidFill>
                <a:effectLst/>
              </a:rPr>
              <a:t>、</a:t>
            </a:r>
            <a:r>
              <a:rPr kumimoji="1" lang="en-US" altLang="zh-TW" sz="2400" b="0" dirty="0">
                <a:solidFill>
                  <a:schemeClr val="bg1"/>
                </a:solidFill>
                <a:effectLst/>
              </a:rPr>
              <a:t>2004</a:t>
            </a:r>
            <a:r>
              <a:rPr kumimoji="1" lang="zh-TW" altLang="en-US" sz="2400" b="0" dirty="0">
                <a:solidFill>
                  <a:schemeClr val="bg1"/>
                </a:solidFill>
                <a:effectLst/>
              </a:rPr>
              <a:t>泰國</a:t>
            </a:r>
            <a:r>
              <a:rPr kumimoji="1" lang="en-US" altLang="zh-TW" sz="2400" b="0" dirty="0">
                <a:solidFill>
                  <a:schemeClr val="bg1"/>
                </a:solidFill>
                <a:effectLst/>
              </a:rPr>
              <a:t>(N=17)</a:t>
            </a:r>
            <a:r>
              <a:rPr kumimoji="1" lang="zh-TW" altLang="en-US" sz="2400" b="0" dirty="0">
                <a:solidFill>
                  <a:schemeClr val="bg1"/>
                </a:solidFill>
                <a:effectLst/>
              </a:rPr>
              <a:t>、</a:t>
            </a:r>
            <a:r>
              <a:rPr kumimoji="1" lang="en-US" altLang="zh-TW" sz="2400" b="0" dirty="0">
                <a:solidFill>
                  <a:schemeClr val="bg1"/>
                </a:solidFill>
                <a:effectLst/>
              </a:rPr>
              <a:t>2004-2005</a:t>
            </a:r>
            <a:r>
              <a:rPr kumimoji="1" lang="zh-TW" altLang="en-US" sz="2400" b="0" dirty="0">
                <a:solidFill>
                  <a:schemeClr val="bg1"/>
                </a:solidFill>
                <a:effectLst/>
              </a:rPr>
              <a:t>越南</a:t>
            </a:r>
            <a:r>
              <a:rPr kumimoji="1" lang="en-US" altLang="zh-TW" sz="2400" b="0" dirty="0">
                <a:solidFill>
                  <a:schemeClr val="bg1"/>
                </a:solidFill>
                <a:effectLst/>
              </a:rPr>
              <a:t>(N=20)</a:t>
            </a:r>
            <a:r>
              <a:rPr kumimoji="1" lang="zh-TW" altLang="en-US" sz="2400" b="0" dirty="0">
                <a:solidFill>
                  <a:schemeClr val="bg1"/>
                </a:solidFill>
                <a:effectLst/>
              </a:rPr>
              <a:t>、</a:t>
            </a:r>
            <a:r>
              <a:rPr kumimoji="1" lang="en-US" altLang="zh-TW" sz="2400" b="0" dirty="0" smtClean="0">
                <a:solidFill>
                  <a:schemeClr val="bg1"/>
                </a:solidFill>
                <a:effectLst/>
              </a:rPr>
              <a:t>2005</a:t>
            </a:r>
            <a:r>
              <a:rPr kumimoji="1" lang="zh-TW" altLang="en-US" sz="2400" b="0" dirty="0" smtClean="0">
                <a:solidFill>
                  <a:schemeClr val="bg1"/>
                </a:solidFill>
                <a:effectLst/>
              </a:rPr>
              <a:t>柬埔寨</a:t>
            </a:r>
            <a:r>
              <a:rPr kumimoji="1" lang="en-US" altLang="zh-TW" sz="2400" b="0" dirty="0" smtClean="0">
                <a:solidFill>
                  <a:schemeClr val="bg1"/>
                </a:solidFill>
                <a:effectLst/>
              </a:rPr>
              <a:t>(</a:t>
            </a:r>
            <a:r>
              <a:rPr kumimoji="1" lang="en-US" altLang="zh-TW" sz="2400" b="0" dirty="0">
                <a:solidFill>
                  <a:schemeClr val="bg1"/>
                </a:solidFill>
                <a:effectLst/>
              </a:rPr>
              <a:t>N=4)</a:t>
            </a:r>
            <a:endParaRPr kumimoji="1" lang="en-GB" altLang="zh-TW" sz="2400" b="0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77517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23394712"/>
              </p:ext>
            </p:extLst>
          </p:nvPr>
        </p:nvGraphicFramePr>
        <p:xfrm>
          <a:off x="755650" y="1125538"/>
          <a:ext cx="7908925" cy="5426075"/>
        </p:xfrm>
        <a:graphic>
          <a:graphicData uri="http://schemas.openxmlformats.org/presentationml/2006/ole">
            <p:oleObj spid="_x0000_s775395" name="圖表" r:id="rId5" imgW="9220308" imgH="6305416" progId="MSGraph.Chart.8">
              <p:embed followColorScheme="full"/>
            </p:oleObj>
          </a:graphicData>
        </a:graphic>
      </p:graphicFrame>
      <p:sp>
        <p:nvSpPr>
          <p:cNvPr id="775172" name="Text Box 4"/>
          <p:cNvSpPr txBox="1">
            <a:spLocks noChangeArrowheads="1"/>
          </p:cNvSpPr>
          <p:nvPr/>
        </p:nvSpPr>
        <p:spPr bwMode="auto">
          <a:xfrm rot="16200000">
            <a:off x="215900" y="3571875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 dirty="0">
                <a:solidFill>
                  <a:srgbClr val="FFFF00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比率</a:t>
            </a:r>
          </a:p>
        </p:txBody>
      </p:sp>
      <p:sp>
        <p:nvSpPr>
          <p:cNvPr id="775173" name="Text Box 5"/>
          <p:cNvSpPr txBox="1">
            <a:spLocks noChangeArrowheads="1"/>
          </p:cNvSpPr>
          <p:nvPr/>
        </p:nvSpPr>
        <p:spPr bwMode="auto">
          <a:xfrm>
            <a:off x="971550" y="6461125"/>
            <a:ext cx="598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000" b="0" dirty="0">
                <a:solidFill>
                  <a:srgbClr val="7FFF00"/>
                </a:solidFill>
                <a:latin typeface="Times New Roman" panose="02020603050405020304" pitchFamily="18" charset="0"/>
              </a:rPr>
              <a:t>Writing committee WHO. N </a:t>
            </a:r>
            <a:r>
              <a:rPr kumimoji="1" lang="en-US" altLang="zh-TW" sz="2000" b="0" dirty="0" err="1">
                <a:solidFill>
                  <a:srgbClr val="7FFF00"/>
                </a:solidFill>
                <a:latin typeface="Times New Roman" panose="02020603050405020304" pitchFamily="18" charset="0"/>
              </a:rPr>
              <a:t>Engl</a:t>
            </a:r>
            <a:r>
              <a:rPr kumimoji="1" lang="en-US" altLang="zh-TW" sz="2000" b="0" dirty="0">
                <a:solidFill>
                  <a:srgbClr val="7FFF00"/>
                </a:solidFill>
                <a:latin typeface="Times New Roman" panose="02020603050405020304" pitchFamily="18" charset="0"/>
              </a:rPr>
              <a:t> J Med 2005;353:1374.</a:t>
            </a: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>
                <a:effectLst/>
              </a:rPr>
              <a:t>世界衛生組織呼籲克流感是治療禽流感的專用藥，不要誤用類固醇</a:t>
            </a:r>
          </a:p>
        </p:txBody>
      </p:sp>
      <p:sp>
        <p:nvSpPr>
          <p:cNvPr id="66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8431088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TW" altLang="en-US" dirty="0">
                <a:solidFill>
                  <a:schemeClr val="bg1"/>
                </a:solidFill>
                <a:effectLst/>
              </a:rPr>
              <a:t>世界衛生組織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(WHO) 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表示，禽流感初期病患使用克流感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(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特敏福，</a:t>
            </a:r>
            <a:r>
              <a:rPr lang="en-US" altLang="zh-TW" dirty="0" err="1">
                <a:solidFill>
                  <a:schemeClr val="bg1"/>
                </a:solidFill>
                <a:effectLst/>
              </a:rPr>
              <a:t>Tamiflu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)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有最好的存活機會，如果誤用類固醇只會有害無益。</a:t>
            </a:r>
          </a:p>
          <a:p>
            <a:pPr>
              <a:lnSpc>
                <a:spcPct val="90000"/>
              </a:lnSpc>
            </a:pPr>
            <a:r>
              <a:rPr lang="en-US" altLang="zh-TW" dirty="0">
                <a:solidFill>
                  <a:schemeClr val="bg1"/>
                </a:solidFill>
                <a:effectLst/>
              </a:rPr>
              <a:t>WHO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對上個月國際醫療專家在土耳其召開的研討會提出初步報告。他們在會中比對討論各國醫生在治療禽流感的處方及治療方式，包括部份國家醫生使用類固醇來治療禽流感。</a:t>
            </a:r>
          </a:p>
          <a:p>
            <a:pPr>
              <a:lnSpc>
                <a:spcPct val="90000"/>
              </a:lnSpc>
            </a:pPr>
            <a:r>
              <a:rPr lang="en-US" altLang="zh-TW" dirty="0">
                <a:solidFill>
                  <a:schemeClr val="bg1"/>
                </a:solidFill>
                <a:effectLst/>
              </a:rPr>
              <a:t>WHO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在聲明中警告，「目前為止，皮質性類固醇沒有顯示任何效用。而長期或採用高劑量的皮質性類固醇反而會造成嚴重的反效果。」</a:t>
            </a:r>
          </a:p>
          <a:p>
            <a:pPr hangingPunct="1">
              <a:lnSpc>
                <a:spcPct val="90000"/>
              </a:lnSpc>
            </a:pPr>
            <a:r>
              <a:rPr lang="en-US" altLang="zh-TW" dirty="0">
                <a:solidFill>
                  <a:schemeClr val="bg1"/>
                </a:solidFill>
                <a:effectLst/>
              </a:rPr>
              <a:t>WHO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負責全球流行性感冒的黑頓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(Frederick Hayden)</a:t>
            </a:r>
            <a:r>
              <a:rPr lang="zh-TW" altLang="en-US" dirty="0" smtClean="0">
                <a:solidFill>
                  <a:schemeClr val="bg1"/>
                </a:solidFill>
                <a:effectLst/>
              </a:rPr>
              <a:t>表示</a:t>
            </a:r>
            <a:r>
              <a:rPr lang="zh-TW" altLang="en-US" sz="2000" dirty="0" smtClean="0">
                <a:solidFill>
                  <a:schemeClr val="bg1"/>
                </a:solidFill>
                <a:effectLst/>
              </a:rPr>
              <a:t>，</a:t>
            </a:r>
            <a:r>
              <a:rPr lang="zh-TW" altLang="en-US" dirty="0" smtClean="0">
                <a:solidFill>
                  <a:schemeClr val="bg1"/>
                </a:solidFill>
                <a:effectLst/>
              </a:rPr>
              <a:t>部份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醫生曾經使用類固醇來挽救病情迅速惡化的禽流感病患，特別是在越南及印尼。不過九名病患中，有八名都病逝。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(</a:t>
            </a:r>
            <a:r>
              <a:rPr lang="zh-TW" altLang="en-US" dirty="0">
                <a:solidFill>
                  <a:schemeClr val="bg1"/>
                </a:solidFill>
                <a:effectLst/>
              </a:rPr>
              <a:t>完</a:t>
            </a:r>
            <a:r>
              <a:rPr lang="en-US" altLang="zh-TW" dirty="0">
                <a:solidFill>
                  <a:schemeClr val="bg1"/>
                </a:solidFill>
                <a:effectLst/>
              </a:rPr>
              <a:t>)</a:t>
            </a:r>
          </a:p>
        </p:txBody>
      </p:sp>
      <p:sp>
        <p:nvSpPr>
          <p:cNvPr id="663556" name="Rectangle 4"/>
          <p:cNvSpPr>
            <a:spLocks noChangeArrowheads="1"/>
          </p:cNvSpPr>
          <p:nvPr/>
        </p:nvSpPr>
        <p:spPr bwMode="auto">
          <a:xfrm>
            <a:off x="990600" y="6324600"/>
            <a:ext cx="2533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 b="0">
                <a:solidFill>
                  <a:srgbClr val="66FF33"/>
                </a:solidFill>
                <a:latin typeface="Arial" panose="020B0604020202020204" pitchFamily="34" charset="0"/>
              </a:rPr>
              <a:t>【</a:t>
            </a:r>
            <a:r>
              <a:rPr lang="zh-TW" altLang="en-US" sz="1800" b="0">
                <a:solidFill>
                  <a:srgbClr val="66FF33"/>
                </a:solidFill>
                <a:latin typeface="Arial" panose="020B0604020202020204" pitchFamily="34" charset="0"/>
              </a:rPr>
              <a:t>路透社 </a:t>
            </a:r>
            <a:r>
              <a:rPr lang="en-US" altLang="zh-TW" sz="1800" b="0">
                <a:solidFill>
                  <a:srgbClr val="66FF33"/>
                </a:solidFill>
                <a:latin typeface="Arial" panose="020B0604020202020204" pitchFamily="34" charset="0"/>
              </a:rPr>
              <a:t>2007.04.21】</a:t>
            </a: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8013700" cy="838200"/>
          </a:xfrm>
        </p:spPr>
        <p:txBody>
          <a:bodyPr/>
          <a:lstStyle/>
          <a:p>
            <a:r>
              <a:rPr lang="en-US" altLang="zh-TW" sz="3600" dirty="0">
                <a:effectLst/>
              </a:rPr>
              <a:t>H1N1</a:t>
            </a:r>
            <a:r>
              <a:rPr lang="zh-TW" altLang="en-US" sz="3600" dirty="0">
                <a:effectLst/>
              </a:rPr>
              <a:t>新型流感治療建議</a:t>
            </a:r>
            <a:r>
              <a:rPr lang="zh-TW" altLang="en-US" sz="3600" dirty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>
                <a:solidFill>
                  <a:srgbClr val="FF00FF"/>
                </a:solidFill>
                <a:effectLst/>
              </a:rPr>
            </a:br>
            <a:r>
              <a:rPr lang="zh-TW" altLang="en-US" sz="3200" dirty="0">
                <a:solidFill>
                  <a:schemeClr val="bg1"/>
                </a:solidFill>
                <a:effectLst/>
              </a:rPr>
              <a:t>台灣</a:t>
            </a:r>
            <a:r>
              <a:rPr lang="en-US" altLang="zh-TW" sz="3200" dirty="0">
                <a:solidFill>
                  <a:schemeClr val="bg1"/>
                </a:solidFill>
                <a:effectLst/>
              </a:rPr>
              <a:t>CDC</a:t>
            </a:r>
          </a:p>
        </p:txBody>
      </p:sp>
      <p:sp>
        <p:nvSpPr>
          <p:cNvPr id="76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341438"/>
            <a:ext cx="8135938" cy="511175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TW" altLang="zh-TW" sz="2600" dirty="0">
                <a:solidFill>
                  <a:srgbClr val="FAFD00"/>
                </a:solidFill>
                <a:effectLst/>
              </a:rPr>
              <a:t>類固醇</a:t>
            </a:r>
          </a:p>
          <a:p>
            <a:pPr lvl="1">
              <a:lnSpc>
                <a:spcPct val="110000"/>
              </a:lnSpc>
            </a:pPr>
            <a:r>
              <a:rPr lang="zh-TW" altLang="zh-TW" sz="2600" dirty="0">
                <a:effectLst/>
              </a:rPr>
              <a:t>不建議常規使用大劑量類固醇預防ARDS產生、治療剛發生的ARD</a:t>
            </a:r>
            <a:r>
              <a:rPr lang="zh-TW" altLang="zh-TW" sz="2600" dirty="0" smtClean="0">
                <a:effectLst/>
              </a:rPr>
              <a:t>S或</a:t>
            </a:r>
            <a:r>
              <a:rPr lang="zh-TW" altLang="zh-TW" sz="2600" dirty="0">
                <a:effectLst/>
              </a:rPr>
              <a:t>已發生14天以後的ARDS。</a:t>
            </a:r>
          </a:p>
          <a:p>
            <a:pPr lvl="1">
              <a:lnSpc>
                <a:spcPct val="110000"/>
              </a:lnSpc>
            </a:pPr>
            <a:r>
              <a:rPr lang="zh-TW" altLang="zh-TW" sz="2600" dirty="0">
                <a:effectLst/>
              </a:rPr>
              <a:t>可以考慮用低劑量(1mg/kg/d methylprednioslone) 治療發生早期或發生7~13天之內的ARDS。</a:t>
            </a:r>
          </a:p>
          <a:p>
            <a:pPr>
              <a:lnSpc>
                <a:spcPct val="110000"/>
              </a:lnSpc>
            </a:pPr>
            <a:r>
              <a:rPr lang="zh-TW" altLang="en-US" sz="2600" dirty="0">
                <a:effectLst/>
              </a:rPr>
              <a:t>台灣前</a:t>
            </a:r>
            <a:r>
              <a:rPr lang="en-US" altLang="zh-TW" sz="2600" dirty="0">
                <a:effectLst/>
              </a:rPr>
              <a:t>100</a:t>
            </a:r>
            <a:r>
              <a:rPr lang="zh-TW" altLang="en-US" sz="2600" dirty="0">
                <a:effectLst/>
              </a:rPr>
              <a:t>例住院重症*</a:t>
            </a:r>
          </a:p>
          <a:p>
            <a:pPr lvl="1">
              <a:lnSpc>
                <a:spcPct val="110000"/>
              </a:lnSpc>
            </a:pPr>
            <a:r>
              <a:rPr lang="en-US" altLang="zh-TW" sz="2600" dirty="0">
                <a:effectLst/>
              </a:rPr>
              <a:t>22</a:t>
            </a:r>
            <a:r>
              <a:rPr lang="zh-TW" altLang="en-US" sz="2600" dirty="0">
                <a:effectLst/>
              </a:rPr>
              <a:t>例使用類固醇</a:t>
            </a:r>
          </a:p>
          <a:p>
            <a:pPr lvl="1">
              <a:lnSpc>
                <a:spcPct val="110000"/>
              </a:lnSpc>
            </a:pPr>
            <a:r>
              <a:rPr lang="en-US" altLang="zh-TW" sz="2600" b="1" dirty="0">
                <a:solidFill>
                  <a:srgbClr val="FAFD00"/>
                </a:solidFill>
                <a:effectLst/>
              </a:rPr>
              <a:t>7</a:t>
            </a:r>
            <a:r>
              <a:rPr lang="zh-TW" altLang="en-US" sz="2600" b="1" dirty="0">
                <a:solidFill>
                  <a:srgbClr val="FAFD00"/>
                </a:solidFill>
                <a:effectLst/>
              </a:rPr>
              <a:t>例使用高劑量類固醇 </a:t>
            </a:r>
            <a:r>
              <a:rPr lang="en-US" altLang="zh-TW" sz="2600" b="1" dirty="0">
                <a:solidFill>
                  <a:srgbClr val="FAFD00"/>
                </a:solidFill>
                <a:effectLst/>
              </a:rPr>
              <a:t>(hydrocortisone &gt; 200 mg/day</a:t>
            </a:r>
            <a:r>
              <a:rPr lang="zh-TW" altLang="en-US" sz="2600" b="1" dirty="0">
                <a:solidFill>
                  <a:srgbClr val="FAFD00"/>
                </a:solidFill>
                <a:effectLst/>
              </a:rPr>
              <a:t>或</a:t>
            </a:r>
            <a:r>
              <a:rPr lang="en-US" altLang="zh-TW" sz="2600" b="1" dirty="0" err="1">
                <a:solidFill>
                  <a:srgbClr val="FAFD00"/>
                </a:solidFill>
                <a:effectLst/>
              </a:rPr>
              <a:t>methylprednisolone</a:t>
            </a:r>
            <a:r>
              <a:rPr lang="en-US" altLang="zh-TW" sz="2600" b="1" dirty="0">
                <a:solidFill>
                  <a:srgbClr val="FAFD00"/>
                </a:solidFill>
                <a:effectLst/>
              </a:rPr>
              <a:t> &gt; 2 mg/kg/day)</a:t>
            </a:r>
            <a:r>
              <a:rPr lang="zh-TW" altLang="en-US" sz="2600" b="1" dirty="0">
                <a:solidFill>
                  <a:srgbClr val="FAFD00"/>
                </a:solidFill>
                <a:effectLst/>
              </a:rPr>
              <a:t>均</a:t>
            </a:r>
            <a:r>
              <a:rPr lang="zh-TW" altLang="en-US" sz="2600" b="1" dirty="0" smtClean="0">
                <a:solidFill>
                  <a:srgbClr val="FAFD00"/>
                </a:solidFill>
                <a:effectLst/>
              </a:rPr>
              <a:t>死亡。</a:t>
            </a:r>
            <a:endParaRPr lang="zh-TW" altLang="en-US" sz="2600" b="1" dirty="0">
              <a:solidFill>
                <a:srgbClr val="FAFD00"/>
              </a:solidFill>
              <a:effectLst/>
            </a:endParaRPr>
          </a:p>
        </p:txBody>
      </p:sp>
      <p:sp>
        <p:nvSpPr>
          <p:cNvPr id="764932" name="Rectangle 4"/>
          <p:cNvSpPr>
            <a:spLocks noChangeArrowheads="1"/>
          </p:cNvSpPr>
          <p:nvPr/>
        </p:nvSpPr>
        <p:spPr bwMode="auto">
          <a:xfrm>
            <a:off x="1187450" y="6491288"/>
            <a:ext cx="2584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TW" sz="1800" b="0">
                <a:solidFill>
                  <a:srgbClr val="66FF33"/>
                </a:solidFill>
                <a:latin typeface="Times New Roman" panose="02020603050405020304" pitchFamily="18" charset="0"/>
              </a:rPr>
              <a:t>*</a:t>
            </a:r>
            <a:r>
              <a:rPr lang="zh-TW" altLang="zh-TW" sz="1800" b="0">
                <a:solidFill>
                  <a:srgbClr val="66FF33"/>
                </a:solidFill>
                <a:latin typeface="Times New Roman" panose="02020603050405020304" pitchFamily="18" charset="0"/>
              </a:rPr>
              <a:t>簡郁珊</a:t>
            </a:r>
            <a:r>
              <a:rPr lang="en-US" altLang="zh-TW" sz="1800" b="0">
                <a:solidFill>
                  <a:srgbClr val="66FF33"/>
                </a:solidFill>
                <a:latin typeface="Times New Roman" panose="02020603050405020304" pitchFamily="18" charset="0"/>
              </a:rPr>
              <a:t>. </a:t>
            </a:r>
            <a:r>
              <a:rPr lang="zh-TW" altLang="en-US" sz="1800" b="0">
                <a:solidFill>
                  <a:srgbClr val="66FF33"/>
                </a:solidFill>
                <a:latin typeface="Times New Roman" panose="02020603050405020304" pitchFamily="18" charset="0"/>
              </a:rPr>
              <a:t>疫情報導 </a:t>
            </a:r>
            <a:r>
              <a:rPr lang="en-US" altLang="zh-TW" sz="1800" b="0">
                <a:solidFill>
                  <a:srgbClr val="66FF33"/>
                </a:solidFill>
                <a:latin typeface="Times New Roman" panose="02020603050405020304" pitchFamily="18" charset="0"/>
              </a:rPr>
              <a:t>2009.</a:t>
            </a: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>
                <a:effectLst/>
              </a:rPr>
              <a:t>世界各國</a:t>
            </a:r>
            <a:r>
              <a:rPr lang="en-US" altLang="zh-TW" sz="3600" dirty="0" smtClean="0">
                <a:effectLst/>
              </a:rPr>
              <a:t>H1N1</a:t>
            </a:r>
            <a:r>
              <a:rPr lang="zh-TW" altLang="en-US" sz="3600" dirty="0" smtClean="0">
                <a:effectLst/>
              </a:rPr>
              <a:t>新型流感死亡率</a:t>
            </a:r>
            <a:r>
              <a:rPr lang="zh-TW" altLang="en-US" sz="3600" dirty="0" smtClean="0">
                <a:solidFill>
                  <a:srgbClr val="FF00FF"/>
                </a:solidFill>
                <a:effectLst/>
              </a:rPr>
              <a:t/>
            </a:r>
            <a:br>
              <a:rPr lang="zh-TW" altLang="en-US" sz="3600" dirty="0" smtClean="0">
                <a:solidFill>
                  <a:srgbClr val="FF00FF"/>
                </a:solidFill>
                <a:effectLst/>
              </a:rPr>
            </a:br>
            <a:r>
              <a:rPr lang="en-US" altLang="zh-TW" sz="3200" dirty="0" smtClean="0">
                <a:solidFill>
                  <a:schemeClr val="bg1"/>
                </a:solidFill>
                <a:effectLst/>
              </a:rPr>
              <a:t>2009.12.1 </a:t>
            </a:r>
            <a:r>
              <a:rPr lang="zh-TW" altLang="en-US" sz="3200" dirty="0" smtClean="0">
                <a:solidFill>
                  <a:schemeClr val="bg1"/>
                </a:solidFill>
                <a:effectLst/>
              </a:rPr>
              <a:t>疾病管制局</a:t>
            </a:r>
          </a:p>
        </p:txBody>
      </p:sp>
      <p:pic>
        <p:nvPicPr>
          <p:cNvPr id="21507" name="Picture 5" descr="bb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334375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4228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00" y="6350"/>
            <a:ext cx="9118600" cy="68453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838200"/>
          </a:xfrm>
        </p:spPr>
        <p:txBody>
          <a:bodyPr/>
          <a:lstStyle/>
          <a:p>
            <a:r>
              <a:rPr lang="en-US" altLang="zh-TW" sz="5400" dirty="0" smtClean="0">
                <a:solidFill>
                  <a:srgbClr val="FF0000"/>
                </a:solidFill>
              </a:rPr>
              <a:t>Thanks….</a:t>
            </a:r>
            <a:endParaRPr lang="zh-TW" altLang="en-US" sz="5400" dirty="0">
              <a:solidFill>
                <a:srgbClr val="FF0000"/>
              </a:solidFill>
            </a:endParaRP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6902896" y="6453336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F547C3-A68A-4D21-99D1-2633841440E7}" type="slidenum">
              <a:rPr kumimoji="0" lang="zh-TW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標楷體" panose="03000509000000000000" pitchFamily="65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zh-TW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26630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REFERENCE_ID" val="ee58351d-be87-4227-8920-399959593672"/>
  <p:tag name="ARTICULATE_SLIDE_COUNT" val="52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TAG_BACKING_FORM_KEY" val="14355196-d:\po2015010\03李秉穎_流感的診斷與治療\06專案檔\po2015010_李秉穎_流感的診斷_專案_v0-2-0\po2015010_03.pptx"/>
  <p:tag name="ARTICULATE_PRESENTER_VERSION" val="7"/>
  <p:tag name="ARTICULATE_USED_PAGE_ORIENTATION" val="1"/>
  <p:tag name="ARTICULATE_USED_PAGE_SIZE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0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31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25"/>
  <p:tag name="ARTICULATE_TITLE_TAG" val="流感與感冒的不同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4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22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7"/>
  <p:tag name="ARTICULATE_TITLE_TAG" val="類流感症狀兒童的病毒分離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8"/>
  <p:tag name="ARTICULATE_TITLE_TAG" val="A型流感住院病童之症狀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5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708"/>
  <p:tag name="ARTICULATE_TITLE_TAG" val="A型流感住院兒童的診斷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0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5"/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9"/>
  <p:tag name="ARTICULATE_TITLE_TAG" val="B型流感兒童病患之實驗室檢查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034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27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5"/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96"/>
  <p:tag name="ARTICULATE_TITLE_TAG" val="H1N1新型流感兒童死亡病例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3"/>
  <p:tag name="ARTICULATE_TITLE_TAG" val="併發重症之危險因素 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5"/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28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5"/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5"/>
  <p:tag name="ARTICULATE_TITLE_TAG" val="歷年流感併發重症之年齡分佈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5"/>
  <p:tag name="ARTICULATE_TITLE_TAG" val="流感檢驗條件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70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197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198"/>
  <p:tag name="ARTICULATE_TITLE_TAG" val="Amantadine-resistant H3N2 influenza A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74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75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76"/>
  <p:tag name="ARTICULATE_TITLE_TAG" val="Oseltamivir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77"/>
  <p:tag name="ARTICULATE_TITLE_TAG" val="Zanamivir 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1"/>
  <p:tag name="ARTICULATE_TITLE_TAG" val="Peramivir iv 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020"/>
  <p:tag name="ARTICULATE_TITLE_TAG" val="抗流感藥物治療建議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6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7"/>
  <p:tag name="ARTICULATE_TITLE_TAG" val="Oseltamivir &gt; 48 hrs after symptom onset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19"/>
  <p:tag name="ARTICULATE_TITLE_TAG" val="Neuraminidase inhibitors的比較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039"/>
  <p:tag name="ARTICULATE_TITLE_TAG" val="英研究：克流感沒效 副作用多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040"/>
  <p:tag name="ARTICULATE_TITLE_TAG" val="Reduced mortality by oseltamivir in old persons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041"/>
  <p:tag name="ARTICULATE_TITLE_TAG" val="H1N1新型流感：住一般病房存活者與住加護病房死亡者之比較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24"/>
  <p:tag name="ARTICULATE_TITLE_TAG" val="神經胺酸酶抑制劑治療H1N1新型流感的效果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94"/>
  <p:tag name="ARTICULATE_TITLE_TAG" val="公費流感抗病毒藥劑使用對象 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9"/>
  <p:tag name="ARTICULATE_TITLE_TAG" val="2014-2015香港流感疫情 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90"/>
  <p:tag name="ARTICULATE_TITLE_TAG" val="2014-2015台灣流感疫情 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007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26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27"/>
  <p:tag name="ARTICULATE_TITLE_TAG" val="抗藥性流感病毒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30"/>
  <p:tag name="ARTICULATE_TITLE_TAG" val="H5N1禽流感也出現oseltamivir抗藥性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91"/>
  <p:tag name="ARTICULATE_TITLE_TAG" val="罹患B型流感兒童鼻咽部病毒量變化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92"/>
  <p:tag name="ARTICULATE_TITLE_TAG" val="罹患B型流感兒童鼻咽部病毒抗藥性變化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93"/>
  <p:tag name="ARTICULATE_TITLE_TAG" val="罹患B型流感兒童鼻咽部病毒抗藥性變化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1"/>
  <p:tag name="ARTICULATE_TITLE_TAG" val="H1N1新型流感抗藥性監測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41"/>
  <p:tag name="ARTICULATE_TITLE_TAG" val="Oseltamivir抗藥性流感病毒無法有效飛沫傳染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a1eedf3a47d74a11b277cd6c1970082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23d731eeaf14c3d86b1b010e49ae4a9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6fd7b1683c2c45078f1ba66abe1e73d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925916055d694fed8ecb82ad762fde0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031"/>
  <p:tag name="ARTICULATE_TITLE_TAG" val="上海肯德基雞肉 驗出抗流感藥物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58"/>
  <p:tag name="ARTICULATE_TITLE_TAG" val="H5N1禽流感人類病例死亡率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757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48"/>
  <p:tag name="ARTICULATE_TITLE_TAG" val="H1N1新型流感治療建議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88"/>
  <p:tag name="ARTICULATE_TITLE_TAG" val="世界各國H1N1新型流感死亡率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295"/>
  <p:tag name="ARTICULATE_NAV_LEVEL" val="1"/>
  <p:tag name="ARTICULATE_SLIDE_PRESENTER_GUID" val="4d2439a6-fa19-4b2f-ab48-0139bbbcb2c3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heme/theme1.xml><?xml version="1.0" encoding="utf-8"?>
<a:theme xmlns:a="http://schemas.openxmlformats.org/drawingml/2006/main" name="sars01">
  <a:themeElements>
    <a:clrScheme name="sars0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ars01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anose="020B0A04020102020204" pitchFamily="34" charset="0"/>
            <a:ea typeface="標楷體" panose="03000509000000000000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anose="020B0A04020102020204" pitchFamily="34" charset="0"/>
            <a:ea typeface="標楷體" panose="03000509000000000000" pitchFamily="65" charset="-120"/>
          </a:defRPr>
        </a:defPPr>
      </a:lstStyle>
    </a:lnDef>
  </a:objectDefaults>
  <a:extraClrSchemeLst>
    <a:extraClrScheme>
      <a:clrScheme name="sars0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rs01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1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5223</TotalTime>
  <Pages>44</Pages>
  <Words>2692</Words>
  <Application>Microsoft Office PowerPoint</Application>
  <PresentationFormat>如螢幕大小 (4:3)</PresentationFormat>
  <Paragraphs>345</Paragraphs>
  <Slides>52</Slides>
  <Notes>52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52</vt:i4>
      </vt:variant>
    </vt:vector>
  </HeadingPairs>
  <TitlesOfParts>
    <vt:vector size="55" baseType="lpstr">
      <vt:lpstr>sars01</vt:lpstr>
      <vt:lpstr>圖表</vt:lpstr>
      <vt:lpstr>PhotoImpact</vt:lpstr>
      <vt:lpstr>流感的診斷與治療</vt:lpstr>
      <vt:lpstr>流感不等於感冒 Influenza ≠ common cold</vt:lpstr>
      <vt:lpstr>流感與感冒的不同 季節性流感防治工作手冊2014</vt:lpstr>
      <vt:lpstr>流感 ≈ 重感冒</vt:lpstr>
      <vt:lpstr>不是單純感冒的「感冒」</vt:lpstr>
      <vt:lpstr>類流感症狀兒童的病毒分離 N = 125, 台中榮總與大里仁愛醫院, 2006-2007</vt:lpstr>
      <vt:lpstr>A型流感住院病童之症狀 N = 84, 長庚兒童醫院, 1997-2002</vt:lpstr>
      <vt:lpstr>流感 – 併發症</vt:lpstr>
      <vt:lpstr>A型流感住院兒童的診斷 Taiwan, 1997-2002</vt:lpstr>
      <vt:lpstr>Encephalitis in children H1N1 pandemic influenza</vt:lpstr>
      <vt:lpstr>B型流感兒童病患之實驗室檢查 N = 57, 台中榮總與大里仁愛醫院, 2006-2007</vt:lpstr>
      <vt:lpstr>Myositis/myopathy in influenza infection</vt:lpstr>
      <vt:lpstr>一位13歲男生，H1N1新型流感</vt:lpstr>
      <vt:lpstr>H1N1新型流感兒童死亡病例 美國, 2009</vt:lpstr>
      <vt:lpstr>併發重症之危險因素 美國 CDC</vt:lpstr>
      <vt:lpstr>新型流感重症病徵</vt:lpstr>
      <vt:lpstr>歷年流感併發重症之年齡分佈 疾病管制署</vt:lpstr>
      <vt:lpstr>流感檢驗條件 季節性流感防治工作手冊 2014</vt:lpstr>
      <vt:lpstr>流感快速篩檢 病毒濃度：鼻咽部 &gt; 鼻部與口咽部</vt:lpstr>
      <vt:lpstr>抗流感藥物 Amantadine &amp; rimantadine</vt:lpstr>
      <vt:lpstr>Amantadine-resistant H3N2 influenza A 1994-2005</vt:lpstr>
      <vt:lpstr>Neuraminidase inhibitor</vt:lpstr>
      <vt:lpstr>Neuraminidase的抑制作用</vt:lpstr>
      <vt:lpstr>Oseltamivir TamifluTM，克流感</vt:lpstr>
      <vt:lpstr>Zanamivir RelenzaTM，瑞樂沙</vt:lpstr>
      <vt:lpstr>Peramivir iv 2009.10.23 FDA, USA</vt:lpstr>
      <vt:lpstr>抗流感藥物治療建議 台灣疾病管制署</vt:lpstr>
      <vt:lpstr>發病超過48小時可否使用抗流感藥物？ 兒童得到流感後的發燒持續時間</vt:lpstr>
      <vt:lpstr>Oseltamivir &gt; 48 hrs after symptom onset N=1190, 2-9 yrs, 2008-2010, Bangladesh</vt:lpstr>
      <vt:lpstr>Neuraminidase inhibitors的比較 N=191，日本，2012-2013</vt:lpstr>
      <vt:lpstr>英研究：克流感沒效 副作用多 自由時報，2014.4.11</vt:lpstr>
      <vt:lpstr>Reduced mortality by oseltamivir in old persons N=327, median 77 yrs, Canada</vt:lpstr>
      <vt:lpstr>H1N1新型流感：住一般病房存活者與住加護病房死亡者之比較 CDC, USA, 2009</vt:lpstr>
      <vt:lpstr>神經胺酸酶抑制劑治療H1N1新型流感的效果  N=29,234，綜合分析，2014</vt:lpstr>
      <vt:lpstr>公費流感抗病毒藥劑使用對象  2014年疾病管制署</vt:lpstr>
      <vt:lpstr>2014-2015香港流感疫情  突變病毒A H3N2瑞士株為主 流感速遞，香港衛生防護中心，2015.3.19</vt:lpstr>
      <vt:lpstr>2014-2015台灣流感疫情  突變病毒A H3N2瑞士株為主 流感速訊，台灣疾病管制署，2015.3.14</vt:lpstr>
      <vt:lpstr>克流感引起行為異常？</vt:lpstr>
      <vt:lpstr>日調查：服用克流感者較不會出現行動異常</vt:lpstr>
      <vt:lpstr>抗藥性流感病毒 美國 </vt:lpstr>
      <vt:lpstr>H5N1禽流感也出現oseltamivir抗藥性 2005, 亞洲</vt:lpstr>
      <vt:lpstr>罹患B型流感兒童鼻咽部病毒量變化 N=27，日本，2014</vt:lpstr>
      <vt:lpstr>罹患B型流感兒童鼻咽部病毒抗藥性變化 N=27，日本，2014</vt:lpstr>
      <vt:lpstr>罹患B型流感兒童鼻咽部病毒抗藥性變化 N=27，日本，2014</vt:lpstr>
      <vt:lpstr>H1N1新型流感抗藥性監測 2009.11.28 台灣疾病管制署</vt:lpstr>
      <vt:lpstr>Oseltamivir抗藥性流感病毒無法有效飛沫傳染 H3N2 influenza A infection in guinea pig 2008, USA</vt:lpstr>
      <vt:lpstr>投影片 47</vt:lpstr>
      <vt:lpstr>H5N1禽流感人類病例死亡率 1997香港(N=18)、2004泰國(N=17)、2004-2005越南(N=20)、2005柬埔寨(N=4)</vt:lpstr>
      <vt:lpstr>世界衛生組織呼籲克流感是治療禽流感的專用藥，不要誤用類固醇</vt:lpstr>
      <vt:lpstr>H1N1新型流感治療建議 台灣CDC</vt:lpstr>
      <vt:lpstr>世界各國H1N1新型流感死亡率 2009.12.1 疾病管制局</vt:lpstr>
      <vt:lpstr>Thanks….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流感的過去與未來</dc:title>
  <dc:subject/>
  <dc:creator>Ping-Ing Lee</dc:creator>
  <cp:keywords/>
  <dc:description>陽明</dc:description>
  <cp:lastModifiedBy>tkb-user</cp:lastModifiedBy>
  <cp:revision>997</cp:revision>
  <cp:lastPrinted>1601-01-01T00:00:00Z</cp:lastPrinted>
  <dcterms:created xsi:type="dcterms:W3CDTF">1994-09-27T21:54:52Z</dcterms:created>
  <dcterms:modified xsi:type="dcterms:W3CDTF">2015-09-18T01:46:32Z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FD064E8B-B779-45CD-3F0C-623F663F3B3F</vt:lpwstr>
  </property>
  <property fmtid="{D5CDD505-2E9C-101B-9397-08002B2CF9AE}" pid="3" name="ArticulatePath">
    <vt:lpwstr>PO2015010_03</vt:lpwstr>
  </property>
  <property fmtid="{D5CDD505-2E9C-101B-9397-08002B2CF9AE}" pid="4" name="ArticulateProjectVersion">
    <vt:lpwstr>7</vt:lpwstr>
  </property>
  <property fmtid="{D5CDD505-2E9C-101B-9397-08002B2CF9AE}" pid="5" name="ArticulateUseProject">
    <vt:lpwstr>1</vt:lpwstr>
  </property>
  <property fmtid="{D5CDD505-2E9C-101B-9397-08002B2CF9AE}" pid="6" name="ArticulateProjectFull">
    <vt:lpwstr>D:\PO2015010\03李秉穎_流感的診斷與治療\06專案檔\PO2015010_李秉穎_流感的診斷_專案_V0-2-0\PO2015010_03.ppta</vt:lpwstr>
  </property>
</Properties>
</file>