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45"/>
  </p:notesMasterIdLst>
  <p:sldIdLst>
    <p:sldId id="258" r:id="rId2"/>
    <p:sldId id="303" r:id="rId3"/>
    <p:sldId id="259" r:id="rId4"/>
    <p:sldId id="260" r:id="rId5"/>
    <p:sldId id="283" r:id="rId6"/>
    <p:sldId id="282" r:id="rId7"/>
    <p:sldId id="261" r:id="rId8"/>
    <p:sldId id="262" r:id="rId9"/>
    <p:sldId id="265" r:id="rId10"/>
    <p:sldId id="284" r:id="rId11"/>
    <p:sldId id="264" r:id="rId12"/>
    <p:sldId id="263" r:id="rId13"/>
    <p:sldId id="266" r:id="rId14"/>
    <p:sldId id="267" r:id="rId15"/>
    <p:sldId id="286" r:id="rId16"/>
    <p:sldId id="268" r:id="rId17"/>
    <p:sldId id="287" r:id="rId18"/>
    <p:sldId id="269" r:id="rId19"/>
    <p:sldId id="271" r:id="rId20"/>
    <p:sldId id="288" r:id="rId21"/>
    <p:sldId id="270" r:id="rId22"/>
    <p:sldId id="290" r:id="rId23"/>
    <p:sldId id="291" r:id="rId24"/>
    <p:sldId id="292" r:id="rId25"/>
    <p:sldId id="289" r:id="rId26"/>
    <p:sldId id="273" r:id="rId27"/>
    <p:sldId id="272" r:id="rId28"/>
    <p:sldId id="276" r:id="rId29"/>
    <p:sldId id="274" r:id="rId30"/>
    <p:sldId id="275" r:id="rId31"/>
    <p:sldId id="304" r:id="rId32"/>
    <p:sldId id="277" r:id="rId33"/>
    <p:sldId id="279" r:id="rId34"/>
    <p:sldId id="293" r:id="rId35"/>
    <p:sldId id="294" r:id="rId36"/>
    <p:sldId id="285" r:id="rId37"/>
    <p:sldId id="296" r:id="rId38"/>
    <p:sldId id="295" r:id="rId39"/>
    <p:sldId id="298" r:id="rId40"/>
    <p:sldId id="299" r:id="rId41"/>
    <p:sldId id="300" r:id="rId42"/>
    <p:sldId id="302" r:id="rId43"/>
    <p:sldId id="281" r:id="rId44"/>
  </p:sldIdLst>
  <p:sldSz cx="9144000" cy="6858000" type="screen4x3"/>
  <p:notesSz cx="6797675" cy="987425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7378" autoAdjust="0"/>
    <p:restoredTop sz="94712" autoAdjust="0"/>
  </p:normalViewPr>
  <p:slideViewPr>
    <p:cSldViewPr>
      <p:cViewPr>
        <p:scale>
          <a:sx n="90" d="100"/>
          <a:sy n="90" d="100"/>
        </p:scale>
        <p:origin x="-924" y="5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3DBD71-C7F5-4D8C-9C57-07379803DA2D}" type="doc">
      <dgm:prSet loTypeId="urn:microsoft.com/office/officeart/2005/8/layout/cycle6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FADFDCEA-7D64-4245-A7DC-055CA9505CDF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改善病人的安全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EAF7856A-A2F4-4AA7-984F-7B4927FE129E}" type="parTrans" cxnId="{276E1CFC-0B3E-4456-AC4C-0E9058255F57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5E00CEA-90E3-49ED-915F-1DFF5B8E323E}" type="sibTrans" cxnId="{276E1CFC-0B3E-4456-AC4C-0E9058255F57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AC8C9DD7-3772-408F-9148-EBD19C6BDC7C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減少不必要的藥費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05B0E46C-9E00-4444-A535-AA0BC5DAAAFC}" type="parTrans" cxnId="{89DB64CC-FC5C-400C-AB71-A9F73A7A6F6D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46046686-9F7C-46F9-98BD-B81527567E82}" type="sibTrans" cxnId="{89DB64CC-FC5C-400C-AB71-A9F73A7A6F6D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7DC367A-5BFE-427E-88E9-5962FDE87D0A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預防抗藥細菌的產生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237955C8-D08B-4C4F-98A2-23719CEAD84E}" type="parTrans" cxnId="{FAA8C9DB-9C57-47A3-BFBF-3B11638B77EE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09EA6E79-80C3-4437-8B12-EEBE300770A5}" type="sibTrans" cxnId="{FAA8C9DB-9C57-47A3-BFBF-3B11638B77EE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638C43A9-6575-402E-A210-029A307142A5}" type="pres">
      <dgm:prSet presAssocID="{023DBD71-C7F5-4D8C-9C57-07379803DA2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63B354-D1D1-4EA9-A25E-F0A7FA80481F}" type="pres">
      <dgm:prSet presAssocID="{FADFDCEA-7D64-4245-A7DC-055CA9505CDF}" presName="node" presStyleLbl="node1" presStyleIdx="0" presStyleCnt="3" custScaleX="135758" custScaleY="103013" custRadScaleRad="107462" custRadScaleInc="1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9A1EC-5785-4DF7-972C-411D3FD9629B}" type="pres">
      <dgm:prSet presAssocID="{FADFDCEA-7D64-4245-A7DC-055CA9505CDF}" presName="spNode" presStyleCnt="0"/>
      <dgm:spPr/>
    </dgm:pt>
    <dgm:pt modelId="{90B5F3B9-66E3-4CFB-81C6-3CF50AC9B8C2}" type="pres">
      <dgm:prSet presAssocID="{B5E00CEA-90E3-49ED-915F-1DFF5B8E323E}" presName="sibTrans" presStyleLbl="sibTrans1D1" presStyleIdx="0" presStyleCnt="3"/>
      <dgm:spPr/>
      <dgm:t>
        <a:bodyPr/>
        <a:lstStyle/>
        <a:p>
          <a:endParaRPr lang="en-US"/>
        </a:p>
      </dgm:t>
    </dgm:pt>
    <dgm:pt modelId="{D1C1EE2E-0E4D-42B7-8BB8-ADD5A699B5B6}" type="pres">
      <dgm:prSet presAssocID="{AC8C9DD7-3772-408F-9148-EBD19C6BDC7C}" presName="node" presStyleLbl="node1" presStyleIdx="1" presStyleCnt="3" custScaleX="127293" custScaleY="136262" custRadScaleRad="134760" custRadScaleInc="-7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2DE6-CB0D-4B6E-9E87-4DEFD7B08E8B}" type="pres">
      <dgm:prSet presAssocID="{AC8C9DD7-3772-408F-9148-EBD19C6BDC7C}" presName="spNode" presStyleCnt="0"/>
      <dgm:spPr/>
    </dgm:pt>
    <dgm:pt modelId="{C3622985-D3B8-43C0-A03A-810057D3CD8A}" type="pres">
      <dgm:prSet presAssocID="{46046686-9F7C-46F9-98BD-B81527567E82}" presName="sibTrans" presStyleLbl="sibTrans1D1" presStyleIdx="1" presStyleCnt="3"/>
      <dgm:spPr/>
      <dgm:t>
        <a:bodyPr/>
        <a:lstStyle/>
        <a:p>
          <a:endParaRPr lang="en-US"/>
        </a:p>
      </dgm:t>
    </dgm:pt>
    <dgm:pt modelId="{D862DC62-78F3-4890-BB4B-0A7ADFA1F111}" type="pres">
      <dgm:prSet presAssocID="{B7DC367A-5BFE-427E-88E9-5962FDE87D0A}" presName="node" presStyleLbl="node1" presStyleIdx="2" presStyleCnt="3" custScaleX="133860" custScaleY="122887" custRadScaleRad="124327" custRadScaleInc="143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80008D-8C58-4D46-9086-FBB9AA25561D}" type="pres">
      <dgm:prSet presAssocID="{B7DC367A-5BFE-427E-88E9-5962FDE87D0A}" presName="spNode" presStyleCnt="0"/>
      <dgm:spPr/>
    </dgm:pt>
    <dgm:pt modelId="{BBABE7AA-11A1-4C84-BD96-D12244FCE877}" type="pres">
      <dgm:prSet presAssocID="{09EA6E79-80C3-4437-8B12-EEBE300770A5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4072E759-A0CD-471C-A50F-D36ECABC41F8}" type="presOf" srcId="{FADFDCEA-7D64-4245-A7DC-055CA9505CDF}" destId="{AE63B354-D1D1-4EA9-A25E-F0A7FA80481F}" srcOrd="0" destOrd="0" presId="urn:microsoft.com/office/officeart/2005/8/layout/cycle6"/>
    <dgm:cxn modelId="{D1F9D6FA-98D1-461E-AED0-1EE91D3A5752}" type="presOf" srcId="{46046686-9F7C-46F9-98BD-B81527567E82}" destId="{C3622985-D3B8-43C0-A03A-810057D3CD8A}" srcOrd="0" destOrd="0" presId="urn:microsoft.com/office/officeart/2005/8/layout/cycle6"/>
    <dgm:cxn modelId="{04192105-B632-4E75-BE88-4D511FBE0072}" type="presOf" srcId="{AC8C9DD7-3772-408F-9148-EBD19C6BDC7C}" destId="{D1C1EE2E-0E4D-42B7-8BB8-ADD5A699B5B6}" srcOrd="0" destOrd="0" presId="urn:microsoft.com/office/officeart/2005/8/layout/cycle6"/>
    <dgm:cxn modelId="{8A3E690A-D5F8-4788-AAE5-F0BB4F7B5450}" type="presOf" srcId="{023DBD71-C7F5-4D8C-9C57-07379803DA2D}" destId="{638C43A9-6575-402E-A210-029A307142A5}" srcOrd="0" destOrd="0" presId="urn:microsoft.com/office/officeart/2005/8/layout/cycle6"/>
    <dgm:cxn modelId="{9C4437A2-FCD3-4CC7-9BE0-C242AC08DFC9}" type="presOf" srcId="{B7DC367A-5BFE-427E-88E9-5962FDE87D0A}" destId="{D862DC62-78F3-4890-BB4B-0A7ADFA1F111}" srcOrd="0" destOrd="0" presId="urn:microsoft.com/office/officeart/2005/8/layout/cycle6"/>
    <dgm:cxn modelId="{276E1CFC-0B3E-4456-AC4C-0E9058255F57}" srcId="{023DBD71-C7F5-4D8C-9C57-07379803DA2D}" destId="{FADFDCEA-7D64-4245-A7DC-055CA9505CDF}" srcOrd="0" destOrd="0" parTransId="{EAF7856A-A2F4-4AA7-984F-7B4927FE129E}" sibTransId="{B5E00CEA-90E3-49ED-915F-1DFF5B8E323E}"/>
    <dgm:cxn modelId="{8F3028F8-4169-4708-B598-41FF9C50C314}" type="presOf" srcId="{B5E00CEA-90E3-49ED-915F-1DFF5B8E323E}" destId="{90B5F3B9-66E3-4CFB-81C6-3CF50AC9B8C2}" srcOrd="0" destOrd="0" presId="urn:microsoft.com/office/officeart/2005/8/layout/cycle6"/>
    <dgm:cxn modelId="{FAA8C9DB-9C57-47A3-BFBF-3B11638B77EE}" srcId="{023DBD71-C7F5-4D8C-9C57-07379803DA2D}" destId="{B7DC367A-5BFE-427E-88E9-5962FDE87D0A}" srcOrd="2" destOrd="0" parTransId="{237955C8-D08B-4C4F-98A2-23719CEAD84E}" sibTransId="{09EA6E79-80C3-4437-8B12-EEBE300770A5}"/>
    <dgm:cxn modelId="{716F66BA-D147-439B-A4AD-83778D9BA907}" type="presOf" srcId="{09EA6E79-80C3-4437-8B12-EEBE300770A5}" destId="{BBABE7AA-11A1-4C84-BD96-D12244FCE877}" srcOrd="0" destOrd="0" presId="urn:microsoft.com/office/officeart/2005/8/layout/cycle6"/>
    <dgm:cxn modelId="{89DB64CC-FC5C-400C-AB71-A9F73A7A6F6D}" srcId="{023DBD71-C7F5-4D8C-9C57-07379803DA2D}" destId="{AC8C9DD7-3772-408F-9148-EBD19C6BDC7C}" srcOrd="1" destOrd="0" parTransId="{05B0E46C-9E00-4444-A535-AA0BC5DAAAFC}" sibTransId="{46046686-9F7C-46F9-98BD-B81527567E82}"/>
    <dgm:cxn modelId="{7E14C641-9B4F-49A6-B362-450C5C5BE5BA}" type="presParOf" srcId="{638C43A9-6575-402E-A210-029A307142A5}" destId="{AE63B354-D1D1-4EA9-A25E-F0A7FA80481F}" srcOrd="0" destOrd="0" presId="urn:microsoft.com/office/officeart/2005/8/layout/cycle6"/>
    <dgm:cxn modelId="{FFEB44F1-AADA-4404-A20E-7F784948F125}" type="presParOf" srcId="{638C43A9-6575-402E-A210-029A307142A5}" destId="{E609A1EC-5785-4DF7-972C-411D3FD9629B}" srcOrd="1" destOrd="0" presId="urn:microsoft.com/office/officeart/2005/8/layout/cycle6"/>
    <dgm:cxn modelId="{5AE2C889-3AE6-42C8-A94C-0C022C941E25}" type="presParOf" srcId="{638C43A9-6575-402E-A210-029A307142A5}" destId="{90B5F3B9-66E3-4CFB-81C6-3CF50AC9B8C2}" srcOrd="2" destOrd="0" presId="urn:microsoft.com/office/officeart/2005/8/layout/cycle6"/>
    <dgm:cxn modelId="{67462096-5669-40A6-AF07-65969196741E}" type="presParOf" srcId="{638C43A9-6575-402E-A210-029A307142A5}" destId="{D1C1EE2E-0E4D-42B7-8BB8-ADD5A699B5B6}" srcOrd="3" destOrd="0" presId="urn:microsoft.com/office/officeart/2005/8/layout/cycle6"/>
    <dgm:cxn modelId="{9BA4B85C-8999-4B07-9C23-C412BE5F94E7}" type="presParOf" srcId="{638C43A9-6575-402E-A210-029A307142A5}" destId="{69132DE6-CB0D-4B6E-9E87-4DEFD7B08E8B}" srcOrd="4" destOrd="0" presId="urn:microsoft.com/office/officeart/2005/8/layout/cycle6"/>
    <dgm:cxn modelId="{BE5BA38A-9DC8-4CCB-A413-A83F94F3B4BE}" type="presParOf" srcId="{638C43A9-6575-402E-A210-029A307142A5}" destId="{C3622985-D3B8-43C0-A03A-810057D3CD8A}" srcOrd="5" destOrd="0" presId="urn:microsoft.com/office/officeart/2005/8/layout/cycle6"/>
    <dgm:cxn modelId="{7077737A-F6FF-492D-A2C8-1A8FC583900F}" type="presParOf" srcId="{638C43A9-6575-402E-A210-029A307142A5}" destId="{D862DC62-78F3-4890-BB4B-0A7ADFA1F111}" srcOrd="6" destOrd="0" presId="urn:microsoft.com/office/officeart/2005/8/layout/cycle6"/>
    <dgm:cxn modelId="{B8A3CA2B-2600-4C77-9053-998C52D4C8CF}" type="presParOf" srcId="{638C43A9-6575-402E-A210-029A307142A5}" destId="{5F80008D-8C58-4D46-9086-FBB9AA25561D}" srcOrd="7" destOrd="0" presId="urn:microsoft.com/office/officeart/2005/8/layout/cycle6"/>
    <dgm:cxn modelId="{AC25E68C-7802-421F-9C84-EB0A9347720D}" type="presParOf" srcId="{638C43A9-6575-402E-A210-029A307142A5}" destId="{BBABE7AA-11A1-4C84-BD96-D12244FCE877}" srcOrd="8" destOrd="0" presId="urn:microsoft.com/office/officeart/2005/8/layout/cycle6"/>
  </dgm:cxnLst>
  <dgm:bg/>
  <dgm:whole>
    <a:ln w="0">
      <a:beve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347A97-7CD4-4FCC-B09A-5EA17540BF13}" type="doc">
      <dgm:prSet loTypeId="urn:microsoft.com/office/officeart/2005/8/layout/hList1" loCatId="list" qsTypeId="urn:microsoft.com/office/officeart/2005/8/quickstyle/simple1#1" qsCatId="simple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31A21B1C-8B12-4C0D-87CB-C9B44C3088AF}">
      <dgm:prSet phldrT="[文字]" custT="1"/>
      <dgm:spPr/>
      <dgm:t>
        <a:bodyPr/>
        <a:lstStyle/>
        <a:p>
          <a:r>
            <a:rPr lang="zh-TW" altLang="en-US" sz="2800" u="none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管制</a:t>
          </a:r>
          <a:endParaRPr lang="zh-TW" altLang="en-US" sz="2800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F61B9634-41AA-4977-A48B-B884BB8BDFEB}" type="parTrans" cxnId="{A06F56F0-62BF-4ED9-8952-B42CDA0649A7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981A6A1E-B21D-477D-84EC-D4EAB0410521}" type="sibTrans" cxnId="{A06F56F0-62BF-4ED9-8952-B42CDA0649A7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DC148AE6-4ECD-4E36-BBFB-CBE2162EC4CE}">
      <dgm:prSet phldrT="[文字]" custT="1"/>
      <dgm:spPr/>
      <dgm:t>
        <a:bodyPr/>
        <a:lstStyle/>
        <a:p>
          <a:r>
            <a:rPr lang="zh-TW" altLang="en-US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提示</a:t>
          </a:r>
          <a:endParaRPr lang="zh-TW" altLang="en-US" sz="2800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0C37222C-0436-4484-81CD-24E470F277CA}" type="parTrans" cxnId="{05A1BF55-166E-49BE-8D4A-93DF90DD0D31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5026FD4A-D15F-45E4-ACAE-319FB7DD8447}" type="sibTrans" cxnId="{05A1BF55-166E-49BE-8D4A-93DF90DD0D31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EE3B948F-B92E-4F34-8EC5-A4593E730D84}">
      <dgm:prSet phldrT="[文字]" custT="1"/>
      <dgm:spPr/>
      <dgm:t>
        <a:bodyPr/>
        <a:lstStyle/>
        <a:p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zh-TW" altLang="en-US" sz="1600" b="1" dirty="0">
            <a:latin typeface="標楷體" pitchFamily="65" charset="-120"/>
            <a:ea typeface="標楷體" pitchFamily="65" charset="-120"/>
          </a:endParaRPr>
        </a:p>
      </dgm:t>
    </dgm:pt>
    <dgm:pt modelId="{AD456679-23BF-4354-B67C-FF900D7384CF}" type="parTrans" cxnId="{85F9A5A8-D42A-4E97-953A-561B433F917D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64D05A15-F261-4BBF-9953-AB81CBCEEC1A}" type="sibTrans" cxnId="{85F9A5A8-D42A-4E97-953A-561B433F917D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B03FBCD2-1123-409F-8199-1D39B9208241}">
      <dgm:prSet phldrT="[文字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5">
              <a:lumMod val="40000"/>
              <a:lumOff val="60000"/>
            </a:schemeClr>
          </a:solidFill>
        </a:ln>
      </dgm:spPr>
      <dgm:t>
        <a:bodyPr/>
        <a:lstStyle/>
        <a:p>
          <a:r>
            <a:rPr lang="zh-TW" altLang="en-US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管制</a:t>
          </a:r>
          <a:r>
            <a:rPr lang="en-US" altLang="zh-TW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+</a:t>
          </a:r>
          <a:r>
            <a:rPr lang="zh-TW" altLang="zh-TW" sz="28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提示</a:t>
          </a:r>
          <a:endParaRPr lang="zh-TW" altLang="en-US" sz="2800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FC60CF0C-E44E-4FB0-96A4-60B0FE5C7A58}" type="parTrans" cxnId="{BD3E1AB8-D4D3-4B41-9E2D-7DA72887C2E9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98B9ED59-8E7F-4513-A48B-BDC6326BEA55}" type="sibTrans" cxnId="{BD3E1AB8-D4D3-4B41-9E2D-7DA72887C2E9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BDBADC64-C6B4-4BCF-8CC1-FF0CD1389AA8}">
      <dgm:prSet custT="1"/>
      <dgm:spPr/>
      <dgm:t>
        <a:bodyPr/>
        <a:lstStyle/>
        <a:p>
          <a:pPr marR="0" eaLnBrk="1" fontAlgn="auto" latinLnBrk="0" hangingPunct="1">
            <a:buClrTx/>
            <a:buSzTx/>
            <a:buFontTx/>
            <a:buNone/>
            <a:tabLst/>
            <a:defRPr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兒童用藥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等</a:t>
          </a:r>
          <a:endParaRPr lang="zh-TW" altLang="en-US" sz="16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3F92586A-1A09-4319-91FA-D63D95385F7F}" type="parTrans" cxnId="{2479D185-2792-4166-B597-26AB4EE79210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DDF7EF8A-111A-49AC-A6C5-554FB9C61076}" type="sibTrans" cxnId="{2479D185-2792-4166-B597-26AB4EE79210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7CE84BFC-F4C7-462C-988C-34167B604A0A}">
      <dgm:prSet custT="1"/>
      <dgm:spPr/>
      <dgm:t>
        <a:bodyPr/>
        <a:lstStyle/>
        <a:p>
          <a:pPr marL="180000" marR="0" algn="l" eaLnBrk="1" fontAlgn="auto" latinLnBrk="0" hangingPunct="1">
            <a:buClrTx/>
            <a:buSzTx/>
            <a:buFontTx/>
            <a:tabLst/>
            <a:defRPr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限專科用藥</a:t>
          </a:r>
          <a:endParaRPr lang="zh-TW" altLang="en-US" sz="1600" b="1" dirty="0">
            <a:latin typeface="標楷體" pitchFamily="65" charset="-120"/>
            <a:ea typeface="標楷體" pitchFamily="65" charset="-120"/>
          </a:endParaRPr>
        </a:p>
      </dgm:t>
    </dgm:pt>
    <dgm:pt modelId="{6DC96587-2417-4479-887F-1D50D1CCF694}" type="parTrans" cxnId="{71C4652C-4F2C-4E42-B22A-9D1B00BE42F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A67E561F-D365-44C2-A1E8-B0FC10F1E5FC}" type="sibTrans" cxnId="{71C4652C-4F2C-4E42-B22A-9D1B00BE42F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10BF8B48-CEB4-434F-893F-BF38F245B3D8}">
      <dgm:prSet custT="1"/>
      <dgm:spPr/>
      <dgm:t>
        <a:bodyPr/>
        <a:lstStyle/>
        <a:p>
          <a:pPr marL="180000" algn="l"/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不可剝半劑型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等 </a:t>
          </a:r>
          <a:endParaRPr lang="zh-TW" altLang="en-US" sz="1600" b="1" dirty="0">
            <a:solidFill>
              <a:srgbClr val="C00000"/>
            </a:solidFill>
            <a:latin typeface="標楷體" pitchFamily="65" charset="-120"/>
            <a:ea typeface="標楷體" pitchFamily="65" charset="-120"/>
            <a:cs typeface="Times New Roman"/>
          </a:endParaRPr>
        </a:p>
      </dgm:t>
    </dgm:pt>
    <dgm:pt modelId="{7BD13E8E-173C-45BA-830D-3CAB0C6CC2CF}" type="parTrans" cxnId="{29071AD3-3894-46AD-9E1E-CC9316F1B4D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244EEA51-FF2C-45B6-B8F2-C436D5FEE7D9}" type="sibTrans" cxnId="{29071AD3-3894-46AD-9E1E-CC9316F1B4D4}">
      <dgm:prSet/>
      <dgm:spPr/>
      <dgm:t>
        <a:bodyPr/>
        <a:lstStyle/>
        <a:p>
          <a:endParaRPr lang="zh-TW" altLang="en-US" sz="1600">
            <a:solidFill>
              <a:schemeClr val="tx1"/>
            </a:solidFill>
            <a:latin typeface="標楷體" pitchFamily="65" charset="-120"/>
            <a:ea typeface="標楷體" pitchFamily="65" charset="-120"/>
          </a:endParaRPr>
        </a:p>
      </dgm:t>
    </dgm:pt>
    <dgm:pt modelId="{18CDE702-44BC-403A-B663-444A67B8CD13}">
      <dgm:prSet custT="1"/>
      <dgm:spPr/>
      <dgm:t>
        <a:bodyPr/>
        <a:lstStyle/>
        <a:p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腎功能不佳  </a:t>
          </a:r>
          <a:endParaRPr lang="zh-TW" altLang="en-US" sz="1200" b="1" dirty="0">
            <a:solidFill>
              <a:srgbClr val="C00000"/>
            </a:solidFill>
          </a:endParaRPr>
        </a:p>
      </dgm:t>
    </dgm:pt>
    <dgm:pt modelId="{C94B55D4-B7DA-43CD-B768-C0F257489982}" type="parTrans" cxnId="{9BF62ACE-6FBD-4E52-9D84-B9D21D399D3B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4E58B390-3B7A-44D0-9239-ED206CD507B5}" type="sibTrans" cxnId="{9BF62ACE-6FBD-4E52-9D84-B9D21D399D3B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BC7FBC03-2487-42FB-81CB-A1ACD78F4635}">
      <dgm:prSet custT="1"/>
      <dgm:spPr/>
      <dgm:t>
        <a:bodyPr/>
        <a:lstStyle/>
        <a:p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疫苗劑別</a:t>
          </a:r>
          <a:endParaRPr lang="zh-TW" altLang="en-US" sz="1200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BB28D6B1-3589-492B-BF0D-8C7D2F3FBC07}" type="parTrans" cxnId="{E2441517-051D-4C4D-9665-B2B325F4ACC9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7C6606A7-570C-4903-8F19-7EAD961CB7DA}" type="sibTrans" cxnId="{E2441517-051D-4C4D-9665-B2B325F4ACC9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010B2D13-4F5B-4B40-8DCB-40323A468803}">
      <dgm:prSet phldrT="[文字]" custT="1"/>
      <dgm:spPr/>
      <dgm:t>
        <a:bodyPr/>
        <a:lstStyle/>
        <a:p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飯前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後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zh-TW" sz="1600" b="1" dirty="0" smtClean="0">
              <a:latin typeface="標楷體" pitchFamily="65" charset="-120"/>
              <a:ea typeface="標楷體" pitchFamily="65" charset="-120"/>
            </a:rPr>
            <a:t>中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     </a:t>
          </a:r>
          <a:endParaRPr lang="zh-TW" altLang="en-US" sz="1200" b="1" dirty="0">
            <a:solidFill>
              <a:srgbClr val="C00000"/>
            </a:solidFill>
          </a:endParaRPr>
        </a:p>
      </dgm:t>
    </dgm:pt>
    <dgm:pt modelId="{F390CAD5-C9B8-4F57-BD64-31710FA75ADE}" type="parTrans" cxnId="{57680379-F95A-4ED3-A770-D09E7096B7C3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CEAE5AA4-3597-418F-8063-ACA9EC6B323E}" type="sibTrans" cxnId="{57680379-F95A-4ED3-A770-D09E7096B7C3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CB0BF77C-7D10-44C3-8CE9-A48DC3186D18}">
      <dgm:prSet phldrT="[文字]" custT="1"/>
      <dgm:spPr/>
      <dgm:t>
        <a:bodyPr/>
        <a:lstStyle/>
        <a:p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管灌用藥</a:t>
          </a:r>
          <a:r>
            <a:rPr lang="en-US" altLang="zh-TW" sz="1600" b="1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等</a:t>
          </a:r>
          <a:endParaRPr lang="zh-TW" altLang="en-US" sz="1200" b="1" dirty="0">
            <a:solidFill>
              <a:srgbClr val="C00000"/>
            </a:solidFill>
          </a:endParaRPr>
        </a:p>
      </dgm:t>
    </dgm:pt>
    <dgm:pt modelId="{58459D8C-A641-4A65-B81C-6789F5F1E211}" type="parTrans" cxnId="{461CB6A9-67D5-4FB3-97D4-89EF0AF5246B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949CA070-9F2C-4540-B9BE-6110B1FFA8CA}" type="sibTrans" cxnId="{461CB6A9-67D5-4FB3-97D4-89EF0AF5246B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E1B0470A-5BED-40E0-B5B1-06D20F18CEB8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endParaRPr lang="zh-TW" altLang="en-US" sz="1600" b="1" dirty="0"/>
        </a:p>
      </dgm:t>
    </dgm:pt>
    <dgm:pt modelId="{1A4B80FE-27C7-4192-9463-4B632DB88A65}" type="parTrans" cxnId="{7B7AE228-4CF4-4545-89AE-E1E1392B5E27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B749A5D9-A082-4A6F-AD65-585B871CD851}" type="sibTrans" cxnId="{7B7AE228-4CF4-4545-89AE-E1E1392B5E27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3B23BC8A-7745-4E10-A37E-D190A2D1AC71}">
      <dgm:prSet phldrT="[文字]" custT="1"/>
      <dgm:spPr/>
      <dgm:t>
        <a:bodyPr/>
        <a:lstStyle/>
        <a:p>
          <a:pPr>
            <a:buNone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高警訊藥品</a:t>
          </a:r>
          <a:endParaRPr lang="zh-TW" altLang="en-US" sz="1600" b="1" dirty="0">
            <a:solidFill>
              <a:srgbClr val="C00000"/>
            </a:solidFill>
          </a:endParaRPr>
        </a:p>
      </dgm:t>
    </dgm:pt>
    <dgm:pt modelId="{BFE568E7-1F2B-448E-A3F7-B341A019FC45}" type="parTrans" cxnId="{BBF96132-5395-4B0D-AC68-244DE06F5238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56085EE9-9080-4E73-B0CA-51FDC787B6D2}" type="sibTrans" cxnId="{BBF96132-5395-4B0D-AC68-244DE06F5238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F68C480E-1F1A-4C55-90E7-C1EBB817E965}">
      <dgm:prSet custT="1"/>
      <dgm:spPr/>
      <dgm:t>
        <a:bodyPr/>
        <a:lstStyle/>
        <a:p>
          <a:pPr>
            <a:buNone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用藥途徑</a:t>
          </a:r>
          <a:endParaRPr lang="zh-TW" altLang="en-US" sz="1600" b="1" dirty="0">
            <a:latin typeface="標楷體" pitchFamily="65" charset="-120"/>
            <a:ea typeface="標楷體" pitchFamily="65" charset="-120"/>
          </a:endParaRPr>
        </a:p>
      </dgm:t>
    </dgm:pt>
    <dgm:pt modelId="{7A9CA6F6-825C-4ECA-B562-C33699BCEA24}" type="parTrans" cxnId="{6A146028-52FA-4FD1-B713-91D24E385CEA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89064A36-AE3D-4E29-B87C-B37EB77C0630}" type="sibTrans" cxnId="{6A146028-52FA-4FD1-B713-91D24E385CEA}">
      <dgm:prSet/>
      <dgm:spPr/>
      <dgm:t>
        <a:bodyPr/>
        <a:lstStyle/>
        <a:p>
          <a:endParaRPr lang="zh-TW" altLang="en-US" sz="1600">
            <a:solidFill>
              <a:schemeClr val="tx1"/>
            </a:solidFill>
          </a:endParaRPr>
        </a:p>
      </dgm:t>
    </dgm:pt>
    <dgm:pt modelId="{68677D36-AEF0-4201-9FEB-4FD0E6E07001}">
      <dgm:prSet custT="1"/>
      <dgm:spPr/>
      <dgm:t>
        <a:bodyPr/>
        <a:lstStyle/>
        <a:p>
          <a:pPr>
            <a:buNone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藥品禁忌症</a:t>
          </a:r>
          <a:endParaRPr lang="zh-TW" altLang="en-US" sz="1600" b="1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749E1EBF-ED75-46CF-9C07-7A7CEE5E7833}" type="parTrans" cxnId="{A88775B9-EDA3-4580-AD2F-458F248CD5B4}">
      <dgm:prSet/>
      <dgm:spPr/>
      <dgm:t>
        <a:bodyPr/>
        <a:lstStyle/>
        <a:p>
          <a:endParaRPr lang="zh-TW" altLang="en-US" sz="1600"/>
        </a:p>
      </dgm:t>
    </dgm:pt>
    <dgm:pt modelId="{61EE7F6C-DE22-4F8C-9CA6-C37F846B9C03}" type="sibTrans" cxnId="{A88775B9-EDA3-4580-AD2F-458F248CD5B4}">
      <dgm:prSet/>
      <dgm:spPr/>
      <dgm:t>
        <a:bodyPr/>
        <a:lstStyle/>
        <a:p>
          <a:endParaRPr lang="zh-TW" altLang="en-US" sz="1600"/>
        </a:p>
      </dgm:t>
    </dgm:pt>
    <dgm:pt modelId="{CFFC1998-E7E3-4E04-80C8-379EA0E3C4A8}">
      <dgm:prSet custT="1"/>
      <dgm:spPr/>
      <dgm:t>
        <a:bodyPr/>
        <a:lstStyle/>
        <a:p>
          <a:pPr marL="180000" algn="l"/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zh-TW" altLang="en-US" sz="16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60BA9334-FB87-48CA-ADB7-13BD51167F43}" type="parTrans" cxnId="{2D16D84D-A4AA-4B7E-B5B7-28359B841345}">
      <dgm:prSet/>
      <dgm:spPr/>
      <dgm:t>
        <a:bodyPr/>
        <a:lstStyle/>
        <a:p>
          <a:endParaRPr lang="zh-TW" altLang="en-US" sz="1600"/>
        </a:p>
      </dgm:t>
    </dgm:pt>
    <dgm:pt modelId="{B2B5D36B-70D9-4B46-8D3E-4F90450A76D2}" type="sibTrans" cxnId="{2D16D84D-A4AA-4B7E-B5B7-28359B841345}">
      <dgm:prSet/>
      <dgm:spPr/>
      <dgm:t>
        <a:bodyPr/>
        <a:lstStyle/>
        <a:p>
          <a:endParaRPr lang="zh-TW" altLang="en-US" sz="1600"/>
        </a:p>
      </dgm:t>
    </dgm:pt>
    <dgm:pt modelId="{EB5BCD28-1CCA-457B-82B0-24B92B5DD7C4}">
      <dgm:prSet phldrT="[文字]" custT="1"/>
      <dgm:spPr/>
      <dgm:t>
        <a:bodyPr/>
        <a:lstStyle/>
        <a:p>
          <a:pPr>
            <a:buNone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en-US" altLang="zh-TW" sz="1600" b="1" dirty="0" smtClean="0">
            <a:latin typeface="標楷體" pitchFamily="65" charset="-120"/>
            <a:ea typeface="標楷體" pitchFamily="65" charset="-120"/>
          </a:endParaRPr>
        </a:p>
        <a:p>
          <a:pPr>
            <a:buNone/>
          </a:pPr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交互作用</a:t>
          </a:r>
          <a:endParaRPr lang="zh-TW" altLang="en-US" sz="16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3EB24D83-CA6A-473D-B28C-A68362CEE07E}" type="parTrans" cxnId="{9A4F0EC3-3F0B-45B7-BF60-0EBC630404CA}">
      <dgm:prSet/>
      <dgm:spPr/>
      <dgm:t>
        <a:bodyPr/>
        <a:lstStyle/>
        <a:p>
          <a:endParaRPr lang="zh-TW" altLang="en-US" sz="1600"/>
        </a:p>
      </dgm:t>
    </dgm:pt>
    <dgm:pt modelId="{F1B1DF26-3476-4E46-9578-24D8309B002D}" type="sibTrans" cxnId="{9A4F0EC3-3F0B-45B7-BF60-0EBC630404CA}">
      <dgm:prSet/>
      <dgm:spPr/>
      <dgm:t>
        <a:bodyPr/>
        <a:lstStyle/>
        <a:p>
          <a:endParaRPr lang="zh-TW" altLang="en-US" sz="1600"/>
        </a:p>
      </dgm:t>
    </dgm:pt>
    <dgm:pt modelId="{39B9B07C-616B-408C-8347-151EC72BBC05}">
      <dgm:prSet custT="1"/>
      <dgm:spPr/>
      <dgm:t>
        <a:bodyPr/>
        <a:lstStyle/>
        <a:p>
          <a:pPr marL="180000" algn="l"/>
          <a:r>
            <a:rPr lang="zh-TW" altLang="en-US" sz="1600" b="1" dirty="0" smtClean="0">
              <a:latin typeface="標楷體" pitchFamily="65" charset="-120"/>
              <a:ea typeface="標楷體" pitchFamily="65" charset="-120"/>
            </a:rPr>
            <a:t>口服抗生素合理天數</a:t>
          </a:r>
          <a:endParaRPr lang="zh-TW" altLang="en-US" sz="16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gm:t>
    </dgm:pt>
    <dgm:pt modelId="{8AF6B3F8-38B0-4AAE-A645-8FCE7E220B0F}" type="parTrans" cxnId="{CE593E3B-CD11-457B-82EF-8DACD2A9A4DC}">
      <dgm:prSet/>
      <dgm:spPr/>
      <dgm:t>
        <a:bodyPr/>
        <a:lstStyle/>
        <a:p>
          <a:endParaRPr lang="zh-TW" altLang="en-US"/>
        </a:p>
      </dgm:t>
    </dgm:pt>
    <dgm:pt modelId="{5C1CB79C-3BC0-48FE-8AD8-CCC531A63CA6}" type="sibTrans" cxnId="{CE593E3B-CD11-457B-82EF-8DACD2A9A4DC}">
      <dgm:prSet/>
      <dgm:spPr/>
      <dgm:t>
        <a:bodyPr/>
        <a:lstStyle/>
        <a:p>
          <a:endParaRPr lang="zh-TW" altLang="en-US"/>
        </a:p>
      </dgm:t>
    </dgm:pt>
    <dgm:pt modelId="{6EFC31E5-FD28-4756-879E-BE50C662F7F7}" type="pres">
      <dgm:prSet presAssocID="{1A347A97-7CD4-4FCC-B09A-5EA17540BF1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6FD789F3-1C81-4A41-8C12-ABBE5AB93A02}" type="pres">
      <dgm:prSet presAssocID="{31A21B1C-8B12-4C0D-87CB-C9B44C3088AF}" presName="composite" presStyleCnt="0"/>
      <dgm:spPr/>
    </dgm:pt>
    <dgm:pt modelId="{021F8DDA-116A-4D22-9BAC-BDFCC78CDF44}" type="pres">
      <dgm:prSet presAssocID="{31A21B1C-8B12-4C0D-87CB-C9B44C3088AF}" presName="parTx" presStyleLbl="alignNode1" presStyleIdx="0" presStyleCnt="3" custLinFactNeighborX="-103" custLinFactNeighborY="347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EEDA6C-6DAC-4D42-9613-6B920C27A7EF}" type="pres">
      <dgm:prSet presAssocID="{31A21B1C-8B12-4C0D-87CB-C9B44C3088AF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738590-40EA-4E55-A48C-07837018B310}" type="pres">
      <dgm:prSet presAssocID="{981A6A1E-B21D-477D-84EC-D4EAB0410521}" presName="space" presStyleCnt="0"/>
      <dgm:spPr/>
    </dgm:pt>
    <dgm:pt modelId="{0A12A41A-0899-4DBE-B6A7-25DA064D20F4}" type="pres">
      <dgm:prSet presAssocID="{DC148AE6-4ECD-4E36-BBFB-CBE2162EC4CE}" presName="composite" presStyleCnt="0"/>
      <dgm:spPr/>
    </dgm:pt>
    <dgm:pt modelId="{556738C1-A723-4D01-9B97-D71BCFBE95E7}" type="pres">
      <dgm:prSet presAssocID="{DC148AE6-4ECD-4E36-BBFB-CBE2162EC4CE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C30568F-28B6-47C3-B49D-3D1C78223525}" type="pres">
      <dgm:prSet presAssocID="{DC148AE6-4ECD-4E36-BBFB-CBE2162EC4CE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2151BA-6942-4893-9BDE-96EF3C65CF2B}" type="pres">
      <dgm:prSet presAssocID="{5026FD4A-D15F-45E4-ACAE-319FB7DD8447}" presName="space" presStyleCnt="0"/>
      <dgm:spPr/>
    </dgm:pt>
    <dgm:pt modelId="{F6D64039-7C8B-4D1E-9B4A-77EDA7D04532}" type="pres">
      <dgm:prSet presAssocID="{B03FBCD2-1123-409F-8199-1D39B9208241}" presName="composite" presStyleCnt="0"/>
      <dgm:spPr/>
    </dgm:pt>
    <dgm:pt modelId="{B1CB8871-F21D-4BA7-B030-D10FE2B025A3}" type="pres">
      <dgm:prSet presAssocID="{B03FBCD2-1123-409F-8199-1D39B9208241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CCAAD05-C901-4B0A-8435-B1E67067E424}" type="pres">
      <dgm:prSet presAssocID="{B03FBCD2-1123-409F-8199-1D39B9208241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D5DC7C2B-70BA-4219-89B7-EF9760D1F247}" type="presOf" srcId="{10BF8B48-CEB4-434F-893F-BF38F245B3D8}" destId="{B0EEDA6C-6DAC-4D42-9613-6B920C27A7EF}" srcOrd="0" destOrd="3" presId="urn:microsoft.com/office/officeart/2005/8/layout/hList1"/>
    <dgm:cxn modelId="{25989626-9C4C-42FF-8FB0-DF539E95CDD4}" type="presOf" srcId="{BC7FBC03-2487-42FB-81CB-A1ACD78F4635}" destId="{EC30568F-28B6-47C3-B49D-3D1C78223525}" srcOrd="0" destOrd="2" presId="urn:microsoft.com/office/officeart/2005/8/layout/hList1"/>
    <dgm:cxn modelId="{C4E8AA53-5248-437F-BCA9-82D592437FD3}" type="presOf" srcId="{7CE84BFC-F4C7-462C-988C-34167B604A0A}" destId="{B0EEDA6C-6DAC-4D42-9613-6B920C27A7EF}" srcOrd="0" destOrd="2" presId="urn:microsoft.com/office/officeart/2005/8/layout/hList1"/>
    <dgm:cxn modelId="{9C0DBF63-6616-49E3-8AAD-98A66123EB6D}" type="presOf" srcId="{18CDE702-44BC-403A-B663-444A67B8CD13}" destId="{EC30568F-28B6-47C3-B49D-3D1C78223525}" srcOrd="0" destOrd="1" presId="urn:microsoft.com/office/officeart/2005/8/layout/hList1"/>
    <dgm:cxn modelId="{7B7AE228-4CF4-4545-89AE-E1E1392B5E27}" srcId="{DC148AE6-4ECD-4E36-BBFB-CBE2162EC4CE}" destId="{E1B0470A-5BED-40E0-B5B1-06D20F18CEB8}" srcOrd="5" destOrd="0" parTransId="{1A4B80FE-27C7-4192-9463-4B632DB88A65}" sibTransId="{B749A5D9-A082-4A6F-AD65-585B871CD851}"/>
    <dgm:cxn modelId="{77DC8AD5-BA70-4FDB-968E-643CD796ABE1}" type="presOf" srcId="{31A21B1C-8B12-4C0D-87CB-C9B44C3088AF}" destId="{021F8DDA-116A-4D22-9BAC-BDFCC78CDF44}" srcOrd="0" destOrd="0" presId="urn:microsoft.com/office/officeart/2005/8/layout/hList1"/>
    <dgm:cxn modelId="{20AAB247-78B2-410A-B94A-D20E4C55F19E}" type="presOf" srcId="{BDBADC64-C6B4-4BCF-8CC1-FF0CD1389AA8}" destId="{3CCAAD05-C901-4B0A-8435-B1E67067E424}" srcOrd="0" destOrd="4" presId="urn:microsoft.com/office/officeart/2005/8/layout/hList1"/>
    <dgm:cxn modelId="{6A146028-52FA-4FD1-B713-91D24E385CEA}" srcId="{B03FBCD2-1123-409F-8199-1D39B9208241}" destId="{F68C480E-1F1A-4C55-90E7-C1EBB817E965}" srcOrd="3" destOrd="0" parTransId="{7A9CA6F6-825C-4ECA-B562-C33699BCEA24}" sibTransId="{89064A36-AE3D-4E29-B87C-B37EB77C0630}"/>
    <dgm:cxn modelId="{F82D597E-A87A-43B1-A1E1-425063F43286}" type="presOf" srcId="{EE3B948F-B92E-4F34-8EC5-A4593E730D84}" destId="{EC30568F-28B6-47C3-B49D-3D1C78223525}" srcOrd="0" destOrd="0" presId="urn:microsoft.com/office/officeart/2005/8/layout/hList1"/>
    <dgm:cxn modelId="{1A1F956D-A402-4681-A3E3-3357710895F9}" type="presOf" srcId="{1A347A97-7CD4-4FCC-B09A-5EA17540BF13}" destId="{6EFC31E5-FD28-4756-879E-BE50C662F7F7}" srcOrd="0" destOrd="0" presId="urn:microsoft.com/office/officeart/2005/8/layout/hList1"/>
    <dgm:cxn modelId="{BD3E1AB8-D4D3-4B41-9E2D-7DA72887C2E9}" srcId="{1A347A97-7CD4-4FCC-B09A-5EA17540BF13}" destId="{B03FBCD2-1123-409F-8199-1D39B9208241}" srcOrd="2" destOrd="0" parTransId="{FC60CF0C-E44E-4FB0-96A4-60B0FE5C7A58}" sibTransId="{98B9ED59-8E7F-4513-A48B-BDC6326BEA55}"/>
    <dgm:cxn modelId="{9BF62ACE-6FBD-4E52-9D84-B9D21D399D3B}" srcId="{DC148AE6-4ECD-4E36-BBFB-CBE2162EC4CE}" destId="{18CDE702-44BC-403A-B663-444A67B8CD13}" srcOrd="1" destOrd="0" parTransId="{C94B55D4-B7DA-43CD-B768-C0F257489982}" sibTransId="{4E58B390-3B7A-44D0-9239-ED206CD507B5}"/>
    <dgm:cxn modelId="{57154E53-A03A-4936-956D-7AA3CD2066F8}" type="presOf" srcId="{DC148AE6-4ECD-4E36-BBFB-CBE2162EC4CE}" destId="{556738C1-A723-4D01-9B97-D71BCFBE95E7}" srcOrd="0" destOrd="0" presId="urn:microsoft.com/office/officeart/2005/8/layout/hList1"/>
    <dgm:cxn modelId="{9A4F0EC3-3F0B-45B7-BF60-0EBC630404CA}" srcId="{B03FBCD2-1123-409F-8199-1D39B9208241}" destId="{EB5BCD28-1CCA-457B-82B0-24B92B5DD7C4}" srcOrd="0" destOrd="0" parTransId="{3EB24D83-CA6A-473D-B28C-A68362CEE07E}" sibTransId="{F1B1DF26-3476-4E46-9578-24D8309B002D}"/>
    <dgm:cxn modelId="{40335949-994E-4BFA-93A1-E37EAB7800EF}" type="presOf" srcId="{010B2D13-4F5B-4B40-8DCB-40323A468803}" destId="{EC30568F-28B6-47C3-B49D-3D1C78223525}" srcOrd="0" destOrd="3" presId="urn:microsoft.com/office/officeart/2005/8/layout/hList1"/>
    <dgm:cxn modelId="{71C4652C-4F2C-4E42-B22A-9D1B00BE42F4}" srcId="{31A21B1C-8B12-4C0D-87CB-C9B44C3088AF}" destId="{7CE84BFC-F4C7-462C-988C-34167B604A0A}" srcOrd="2" destOrd="0" parTransId="{6DC96587-2417-4479-887F-1D50D1CCF694}" sibTransId="{A67E561F-D365-44C2-A1E8-B0FC10F1E5FC}"/>
    <dgm:cxn modelId="{A88775B9-EDA3-4580-AD2F-458F248CD5B4}" srcId="{B03FBCD2-1123-409F-8199-1D39B9208241}" destId="{68677D36-AEF0-4201-9FEB-4FD0E6E07001}" srcOrd="2" destOrd="0" parTransId="{749E1EBF-ED75-46CF-9C07-7A7CEE5E7833}" sibTransId="{61EE7F6C-DE22-4F8C-9CA6-C37F846B9C03}"/>
    <dgm:cxn modelId="{CE593E3B-CD11-457B-82EF-8DACD2A9A4DC}" srcId="{31A21B1C-8B12-4C0D-87CB-C9B44C3088AF}" destId="{39B9B07C-616B-408C-8347-151EC72BBC05}" srcOrd="1" destOrd="0" parTransId="{8AF6B3F8-38B0-4AAE-A645-8FCE7E220B0F}" sibTransId="{5C1CB79C-3BC0-48FE-8AD8-CCC531A63CA6}"/>
    <dgm:cxn modelId="{F8857E8A-90F9-479B-B405-B376A903720F}" type="presOf" srcId="{CFFC1998-E7E3-4E04-80C8-379EA0E3C4A8}" destId="{B0EEDA6C-6DAC-4D42-9613-6B920C27A7EF}" srcOrd="0" destOrd="0" presId="urn:microsoft.com/office/officeart/2005/8/layout/hList1"/>
    <dgm:cxn modelId="{85F9A5A8-D42A-4E97-953A-561B433F917D}" srcId="{DC148AE6-4ECD-4E36-BBFB-CBE2162EC4CE}" destId="{EE3B948F-B92E-4F34-8EC5-A4593E730D84}" srcOrd="0" destOrd="0" parTransId="{AD456679-23BF-4354-B67C-FF900D7384CF}" sibTransId="{64D05A15-F261-4BBF-9953-AB81CBCEEC1A}"/>
    <dgm:cxn modelId="{29071AD3-3894-46AD-9E1E-CC9316F1B4D4}" srcId="{31A21B1C-8B12-4C0D-87CB-C9B44C3088AF}" destId="{10BF8B48-CEB4-434F-893F-BF38F245B3D8}" srcOrd="3" destOrd="0" parTransId="{7BD13E8E-173C-45BA-830D-3CAB0C6CC2CF}" sibTransId="{244EEA51-FF2C-45B6-B8F2-C436D5FEE7D9}"/>
    <dgm:cxn modelId="{E2441517-051D-4C4D-9665-B2B325F4ACC9}" srcId="{DC148AE6-4ECD-4E36-BBFB-CBE2162EC4CE}" destId="{BC7FBC03-2487-42FB-81CB-A1ACD78F4635}" srcOrd="2" destOrd="0" parTransId="{BB28D6B1-3589-492B-BF0D-8C7D2F3FBC07}" sibTransId="{7C6606A7-570C-4903-8F19-7EAD961CB7DA}"/>
    <dgm:cxn modelId="{2D16D84D-A4AA-4B7E-B5B7-28359B841345}" srcId="{31A21B1C-8B12-4C0D-87CB-C9B44C3088AF}" destId="{CFFC1998-E7E3-4E04-80C8-379EA0E3C4A8}" srcOrd="0" destOrd="0" parTransId="{60BA9334-FB87-48CA-ADB7-13BD51167F43}" sibTransId="{B2B5D36B-70D9-4B46-8D3E-4F90450A76D2}"/>
    <dgm:cxn modelId="{DF3901F4-33AA-4DE7-B794-5AAB862B9807}" type="presOf" srcId="{B03FBCD2-1123-409F-8199-1D39B9208241}" destId="{B1CB8871-F21D-4BA7-B030-D10FE2B025A3}" srcOrd="0" destOrd="0" presId="urn:microsoft.com/office/officeart/2005/8/layout/hList1"/>
    <dgm:cxn modelId="{456AA34E-26DD-49C1-9488-A4E64C49D56E}" type="presOf" srcId="{39B9B07C-616B-408C-8347-151EC72BBC05}" destId="{B0EEDA6C-6DAC-4D42-9613-6B920C27A7EF}" srcOrd="0" destOrd="1" presId="urn:microsoft.com/office/officeart/2005/8/layout/hList1"/>
    <dgm:cxn modelId="{E073C3C5-FC44-42CB-8D9A-BFBA541685CE}" type="presOf" srcId="{E1B0470A-5BED-40E0-B5B1-06D20F18CEB8}" destId="{EC30568F-28B6-47C3-B49D-3D1C78223525}" srcOrd="0" destOrd="5" presId="urn:microsoft.com/office/officeart/2005/8/layout/hList1"/>
    <dgm:cxn modelId="{5D695303-9289-4616-8F5E-4DBCE83C7755}" type="presOf" srcId="{F68C480E-1F1A-4C55-90E7-C1EBB817E965}" destId="{3CCAAD05-C901-4B0A-8435-B1E67067E424}" srcOrd="0" destOrd="3" presId="urn:microsoft.com/office/officeart/2005/8/layout/hList1"/>
    <dgm:cxn modelId="{BBF96132-5395-4B0D-AC68-244DE06F5238}" srcId="{B03FBCD2-1123-409F-8199-1D39B9208241}" destId="{3B23BC8A-7745-4E10-A37E-D190A2D1AC71}" srcOrd="1" destOrd="0" parTransId="{BFE568E7-1F2B-448E-A3F7-B341A019FC45}" sibTransId="{56085EE9-9080-4E73-B0CA-51FDC787B6D2}"/>
    <dgm:cxn modelId="{DAD21504-85BA-428F-A0AF-2CD2F6DBA501}" type="presOf" srcId="{3B23BC8A-7745-4E10-A37E-D190A2D1AC71}" destId="{3CCAAD05-C901-4B0A-8435-B1E67067E424}" srcOrd="0" destOrd="1" presId="urn:microsoft.com/office/officeart/2005/8/layout/hList1"/>
    <dgm:cxn modelId="{05A1BF55-166E-49BE-8D4A-93DF90DD0D31}" srcId="{1A347A97-7CD4-4FCC-B09A-5EA17540BF13}" destId="{DC148AE6-4ECD-4E36-BBFB-CBE2162EC4CE}" srcOrd="1" destOrd="0" parTransId="{0C37222C-0436-4484-81CD-24E470F277CA}" sibTransId="{5026FD4A-D15F-45E4-ACAE-319FB7DD8447}"/>
    <dgm:cxn modelId="{A06F56F0-62BF-4ED9-8952-B42CDA0649A7}" srcId="{1A347A97-7CD4-4FCC-B09A-5EA17540BF13}" destId="{31A21B1C-8B12-4C0D-87CB-C9B44C3088AF}" srcOrd="0" destOrd="0" parTransId="{F61B9634-41AA-4977-A48B-B884BB8BDFEB}" sibTransId="{981A6A1E-B21D-477D-84EC-D4EAB0410521}"/>
    <dgm:cxn modelId="{F1DA8D63-CEBA-4DE0-B39D-8EDDE59E244A}" type="presOf" srcId="{EB5BCD28-1CCA-457B-82B0-24B92B5DD7C4}" destId="{3CCAAD05-C901-4B0A-8435-B1E67067E424}" srcOrd="0" destOrd="0" presId="urn:microsoft.com/office/officeart/2005/8/layout/hList1"/>
    <dgm:cxn modelId="{77D464E4-00E6-480F-A97E-C1A22A4E8211}" type="presOf" srcId="{CB0BF77C-7D10-44C3-8CE9-A48DC3186D18}" destId="{EC30568F-28B6-47C3-B49D-3D1C78223525}" srcOrd="0" destOrd="4" presId="urn:microsoft.com/office/officeart/2005/8/layout/hList1"/>
    <dgm:cxn modelId="{461CB6A9-67D5-4FB3-97D4-89EF0AF5246B}" srcId="{DC148AE6-4ECD-4E36-BBFB-CBE2162EC4CE}" destId="{CB0BF77C-7D10-44C3-8CE9-A48DC3186D18}" srcOrd="4" destOrd="0" parTransId="{58459D8C-A641-4A65-B81C-6789F5F1E211}" sibTransId="{949CA070-9F2C-4540-B9BE-6110B1FFA8CA}"/>
    <dgm:cxn modelId="{2479D185-2792-4166-B597-26AB4EE79210}" srcId="{B03FBCD2-1123-409F-8199-1D39B9208241}" destId="{BDBADC64-C6B4-4BCF-8CC1-FF0CD1389AA8}" srcOrd="4" destOrd="0" parTransId="{3F92586A-1A09-4319-91FA-D63D95385F7F}" sibTransId="{DDF7EF8A-111A-49AC-A6C5-554FB9C61076}"/>
    <dgm:cxn modelId="{94CC4EE4-AB23-4D3C-B29A-3152541323A9}" type="presOf" srcId="{68677D36-AEF0-4201-9FEB-4FD0E6E07001}" destId="{3CCAAD05-C901-4B0A-8435-B1E67067E424}" srcOrd="0" destOrd="2" presId="urn:microsoft.com/office/officeart/2005/8/layout/hList1"/>
    <dgm:cxn modelId="{57680379-F95A-4ED3-A770-D09E7096B7C3}" srcId="{DC148AE6-4ECD-4E36-BBFB-CBE2162EC4CE}" destId="{010B2D13-4F5B-4B40-8DCB-40323A468803}" srcOrd="3" destOrd="0" parTransId="{F390CAD5-C9B8-4F57-BD64-31710FA75ADE}" sibTransId="{CEAE5AA4-3597-418F-8063-ACA9EC6B323E}"/>
    <dgm:cxn modelId="{9F58D70F-6626-4D21-8E47-73CA0F0E5483}" type="presParOf" srcId="{6EFC31E5-FD28-4756-879E-BE50C662F7F7}" destId="{6FD789F3-1C81-4A41-8C12-ABBE5AB93A02}" srcOrd="0" destOrd="0" presId="urn:microsoft.com/office/officeart/2005/8/layout/hList1"/>
    <dgm:cxn modelId="{78143C56-C8E1-41BB-A47D-AB4395AE2525}" type="presParOf" srcId="{6FD789F3-1C81-4A41-8C12-ABBE5AB93A02}" destId="{021F8DDA-116A-4D22-9BAC-BDFCC78CDF44}" srcOrd="0" destOrd="0" presId="urn:microsoft.com/office/officeart/2005/8/layout/hList1"/>
    <dgm:cxn modelId="{94DE4E9B-8356-4771-B94E-BD9015D30BDE}" type="presParOf" srcId="{6FD789F3-1C81-4A41-8C12-ABBE5AB93A02}" destId="{B0EEDA6C-6DAC-4D42-9613-6B920C27A7EF}" srcOrd="1" destOrd="0" presId="urn:microsoft.com/office/officeart/2005/8/layout/hList1"/>
    <dgm:cxn modelId="{215D50CA-EBC7-42A0-B7DB-E99742567BC0}" type="presParOf" srcId="{6EFC31E5-FD28-4756-879E-BE50C662F7F7}" destId="{6C738590-40EA-4E55-A48C-07837018B310}" srcOrd="1" destOrd="0" presId="urn:microsoft.com/office/officeart/2005/8/layout/hList1"/>
    <dgm:cxn modelId="{5867741D-53E6-4729-941C-44FE69E8F863}" type="presParOf" srcId="{6EFC31E5-FD28-4756-879E-BE50C662F7F7}" destId="{0A12A41A-0899-4DBE-B6A7-25DA064D20F4}" srcOrd="2" destOrd="0" presId="urn:microsoft.com/office/officeart/2005/8/layout/hList1"/>
    <dgm:cxn modelId="{54BB657C-CE83-4C48-8122-0F79773BA829}" type="presParOf" srcId="{0A12A41A-0899-4DBE-B6A7-25DA064D20F4}" destId="{556738C1-A723-4D01-9B97-D71BCFBE95E7}" srcOrd="0" destOrd="0" presId="urn:microsoft.com/office/officeart/2005/8/layout/hList1"/>
    <dgm:cxn modelId="{76D82037-1EDB-4394-98D7-B314C7737DC3}" type="presParOf" srcId="{0A12A41A-0899-4DBE-B6A7-25DA064D20F4}" destId="{EC30568F-28B6-47C3-B49D-3D1C78223525}" srcOrd="1" destOrd="0" presId="urn:microsoft.com/office/officeart/2005/8/layout/hList1"/>
    <dgm:cxn modelId="{388E0768-3854-4F98-B6A5-A1A15169D359}" type="presParOf" srcId="{6EFC31E5-FD28-4756-879E-BE50C662F7F7}" destId="{A52151BA-6942-4893-9BDE-96EF3C65CF2B}" srcOrd="3" destOrd="0" presId="urn:microsoft.com/office/officeart/2005/8/layout/hList1"/>
    <dgm:cxn modelId="{8338BE10-2B32-4CBA-9D96-AB6055138B60}" type="presParOf" srcId="{6EFC31E5-FD28-4756-879E-BE50C662F7F7}" destId="{F6D64039-7C8B-4D1E-9B4A-77EDA7D04532}" srcOrd="4" destOrd="0" presId="urn:microsoft.com/office/officeart/2005/8/layout/hList1"/>
    <dgm:cxn modelId="{7F35341B-A30E-43D7-A8C4-56647840D990}" type="presParOf" srcId="{F6D64039-7C8B-4D1E-9B4A-77EDA7D04532}" destId="{B1CB8871-F21D-4BA7-B030-D10FE2B025A3}" srcOrd="0" destOrd="0" presId="urn:microsoft.com/office/officeart/2005/8/layout/hList1"/>
    <dgm:cxn modelId="{0FF293E0-2F85-4AA8-A1F6-A59A0CB422C2}" type="presParOf" srcId="{F6D64039-7C8B-4D1E-9B4A-77EDA7D04532}" destId="{3CCAAD05-C901-4B0A-8435-B1E67067E42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3DBD71-C7F5-4D8C-9C57-07379803DA2D}" type="doc">
      <dgm:prSet loTypeId="urn:microsoft.com/office/officeart/2005/8/layout/cycle6" loCatId="relationship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FADFDCEA-7D64-4245-A7DC-055CA9505CDF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改善病人的安全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EAF7856A-A2F4-4AA7-984F-7B4927FE129E}" type="parTrans" cxnId="{276E1CFC-0B3E-4456-AC4C-0E9058255F57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5E00CEA-90E3-49ED-915F-1DFF5B8E323E}" type="sibTrans" cxnId="{276E1CFC-0B3E-4456-AC4C-0E9058255F57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AC8C9DD7-3772-408F-9148-EBD19C6BDC7C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減少不必要的藥費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05B0E46C-9E00-4444-A535-AA0BC5DAAAFC}" type="parTrans" cxnId="{89DB64CC-FC5C-400C-AB71-A9F73A7A6F6D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46046686-9F7C-46F9-98BD-B81527567E82}" type="sibTrans" cxnId="{89DB64CC-FC5C-400C-AB71-A9F73A7A6F6D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B7DC367A-5BFE-427E-88E9-5962FDE87D0A}">
      <dgm:prSet phldrT="[Text]" custT="1"/>
      <dgm:spPr>
        <a:solidFill>
          <a:schemeClr val="accent2"/>
        </a:solidFill>
      </dgm:spPr>
      <dgm:t>
        <a:bodyPr/>
        <a:lstStyle/>
        <a:p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預防抗藥細菌的產生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gm:t>
    </dgm:pt>
    <dgm:pt modelId="{237955C8-D08B-4C4F-98A2-23719CEAD84E}" type="parTrans" cxnId="{FAA8C9DB-9C57-47A3-BFBF-3B11638B77EE}">
      <dgm:prSet/>
      <dgm:spPr/>
      <dgm:t>
        <a:bodyPr/>
        <a:lstStyle/>
        <a:p>
          <a:endParaRPr lang="en-US">
            <a:latin typeface="Eras Demi ITC" pitchFamily="34" charset="0"/>
          </a:endParaRPr>
        </a:p>
      </dgm:t>
    </dgm:pt>
    <dgm:pt modelId="{09EA6E79-80C3-4437-8B12-EEBE300770A5}" type="sibTrans" cxnId="{FAA8C9DB-9C57-47A3-BFBF-3B11638B77EE}">
      <dgm:prSet/>
      <dgm:spPr>
        <a:ln>
          <a:solidFill>
            <a:srgbClr val="CC3300"/>
          </a:solidFill>
        </a:ln>
      </dgm:spPr>
      <dgm:t>
        <a:bodyPr/>
        <a:lstStyle/>
        <a:p>
          <a:endParaRPr lang="en-US">
            <a:latin typeface="Eras Demi ITC" pitchFamily="34" charset="0"/>
          </a:endParaRPr>
        </a:p>
      </dgm:t>
    </dgm:pt>
    <dgm:pt modelId="{638C43A9-6575-402E-A210-029A307142A5}" type="pres">
      <dgm:prSet presAssocID="{023DBD71-C7F5-4D8C-9C57-07379803DA2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E63B354-D1D1-4EA9-A25E-F0A7FA80481F}" type="pres">
      <dgm:prSet presAssocID="{FADFDCEA-7D64-4245-A7DC-055CA9505CDF}" presName="node" presStyleLbl="node1" presStyleIdx="0" presStyleCnt="3" custScaleX="135758" custScaleY="103013" custRadScaleRad="107462" custRadScaleInc="1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9A1EC-5785-4DF7-972C-411D3FD9629B}" type="pres">
      <dgm:prSet presAssocID="{FADFDCEA-7D64-4245-A7DC-055CA9505CDF}" presName="spNode" presStyleCnt="0"/>
      <dgm:spPr/>
    </dgm:pt>
    <dgm:pt modelId="{90B5F3B9-66E3-4CFB-81C6-3CF50AC9B8C2}" type="pres">
      <dgm:prSet presAssocID="{B5E00CEA-90E3-49ED-915F-1DFF5B8E323E}" presName="sibTrans" presStyleLbl="sibTrans1D1" presStyleIdx="0" presStyleCnt="3"/>
      <dgm:spPr/>
      <dgm:t>
        <a:bodyPr/>
        <a:lstStyle/>
        <a:p>
          <a:endParaRPr lang="en-US"/>
        </a:p>
      </dgm:t>
    </dgm:pt>
    <dgm:pt modelId="{D1C1EE2E-0E4D-42B7-8BB8-ADD5A699B5B6}" type="pres">
      <dgm:prSet presAssocID="{AC8C9DD7-3772-408F-9148-EBD19C6BDC7C}" presName="node" presStyleLbl="node1" presStyleIdx="1" presStyleCnt="3" custScaleX="127293" custScaleY="136262" custRadScaleRad="134760" custRadScaleInc="-77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132DE6-CB0D-4B6E-9E87-4DEFD7B08E8B}" type="pres">
      <dgm:prSet presAssocID="{AC8C9DD7-3772-408F-9148-EBD19C6BDC7C}" presName="spNode" presStyleCnt="0"/>
      <dgm:spPr/>
    </dgm:pt>
    <dgm:pt modelId="{C3622985-D3B8-43C0-A03A-810057D3CD8A}" type="pres">
      <dgm:prSet presAssocID="{46046686-9F7C-46F9-98BD-B81527567E82}" presName="sibTrans" presStyleLbl="sibTrans1D1" presStyleIdx="1" presStyleCnt="3"/>
      <dgm:spPr/>
      <dgm:t>
        <a:bodyPr/>
        <a:lstStyle/>
        <a:p>
          <a:endParaRPr lang="en-US"/>
        </a:p>
      </dgm:t>
    </dgm:pt>
    <dgm:pt modelId="{D862DC62-78F3-4890-BB4B-0A7ADFA1F111}" type="pres">
      <dgm:prSet presAssocID="{B7DC367A-5BFE-427E-88E9-5962FDE87D0A}" presName="node" presStyleLbl="node1" presStyleIdx="2" presStyleCnt="3" custScaleX="133860" custScaleY="122887" custRadScaleRad="124327" custRadScaleInc="1430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80008D-8C58-4D46-9086-FBB9AA25561D}" type="pres">
      <dgm:prSet presAssocID="{B7DC367A-5BFE-427E-88E9-5962FDE87D0A}" presName="spNode" presStyleCnt="0"/>
      <dgm:spPr/>
    </dgm:pt>
    <dgm:pt modelId="{BBABE7AA-11A1-4C84-BD96-D12244FCE877}" type="pres">
      <dgm:prSet presAssocID="{09EA6E79-80C3-4437-8B12-EEBE300770A5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6F7C32CB-C30F-4CAD-AE0B-2FA93579E860}" type="presOf" srcId="{09EA6E79-80C3-4437-8B12-EEBE300770A5}" destId="{BBABE7AA-11A1-4C84-BD96-D12244FCE877}" srcOrd="0" destOrd="0" presId="urn:microsoft.com/office/officeart/2005/8/layout/cycle6"/>
    <dgm:cxn modelId="{79798AAB-4ABC-4694-85DC-E063A80970F5}" type="presOf" srcId="{023DBD71-C7F5-4D8C-9C57-07379803DA2D}" destId="{638C43A9-6575-402E-A210-029A307142A5}" srcOrd="0" destOrd="0" presId="urn:microsoft.com/office/officeart/2005/8/layout/cycle6"/>
    <dgm:cxn modelId="{7F4D8A0A-F25D-4C48-9A45-32AA3806CA68}" type="presOf" srcId="{46046686-9F7C-46F9-98BD-B81527567E82}" destId="{C3622985-D3B8-43C0-A03A-810057D3CD8A}" srcOrd="0" destOrd="0" presId="urn:microsoft.com/office/officeart/2005/8/layout/cycle6"/>
    <dgm:cxn modelId="{276E1CFC-0B3E-4456-AC4C-0E9058255F57}" srcId="{023DBD71-C7F5-4D8C-9C57-07379803DA2D}" destId="{FADFDCEA-7D64-4245-A7DC-055CA9505CDF}" srcOrd="0" destOrd="0" parTransId="{EAF7856A-A2F4-4AA7-984F-7B4927FE129E}" sibTransId="{B5E00CEA-90E3-49ED-915F-1DFF5B8E323E}"/>
    <dgm:cxn modelId="{1D2CF057-54E9-430E-BFDE-6588F7653375}" type="presOf" srcId="{FADFDCEA-7D64-4245-A7DC-055CA9505CDF}" destId="{AE63B354-D1D1-4EA9-A25E-F0A7FA80481F}" srcOrd="0" destOrd="0" presId="urn:microsoft.com/office/officeart/2005/8/layout/cycle6"/>
    <dgm:cxn modelId="{34660B6D-19E1-4C8F-AF20-839696113D8E}" type="presOf" srcId="{B7DC367A-5BFE-427E-88E9-5962FDE87D0A}" destId="{D862DC62-78F3-4890-BB4B-0A7ADFA1F111}" srcOrd="0" destOrd="0" presId="urn:microsoft.com/office/officeart/2005/8/layout/cycle6"/>
    <dgm:cxn modelId="{FAA8C9DB-9C57-47A3-BFBF-3B11638B77EE}" srcId="{023DBD71-C7F5-4D8C-9C57-07379803DA2D}" destId="{B7DC367A-5BFE-427E-88E9-5962FDE87D0A}" srcOrd="2" destOrd="0" parTransId="{237955C8-D08B-4C4F-98A2-23719CEAD84E}" sibTransId="{09EA6E79-80C3-4437-8B12-EEBE300770A5}"/>
    <dgm:cxn modelId="{47D1ADCA-8D26-458D-96C6-693321CA438F}" type="presOf" srcId="{B5E00CEA-90E3-49ED-915F-1DFF5B8E323E}" destId="{90B5F3B9-66E3-4CFB-81C6-3CF50AC9B8C2}" srcOrd="0" destOrd="0" presId="urn:microsoft.com/office/officeart/2005/8/layout/cycle6"/>
    <dgm:cxn modelId="{4D88C246-BF60-4684-8BE3-600801F4D366}" type="presOf" srcId="{AC8C9DD7-3772-408F-9148-EBD19C6BDC7C}" destId="{D1C1EE2E-0E4D-42B7-8BB8-ADD5A699B5B6}" srcOrd="0" destOrd="0" presId="urn:microsoft.com/office/officeart/2005/8/layout/cycle6"/>
    <dgm:cxn modelId="{89DB64CC-FC5C-400C-AB71-A9F73A7A6F6D}" srcId="{023DBD71-C7F5-4D8C-9C57-07379803DA2D}" destId="{AC8C9DD7-3772-408F-9148-EBD19C6BDC7C}" srcOrd="1" destOrd="0" parTransId="{05B0E46C-9E00-4444-A535-AA0BC5DAAAFC}" sibTransId="{46046686-9F7C-46F9-98BD-B81527567E82}"/>
    <dgm:cxn modelId="{6B85267A-33E5-4BB5-8FFA-4F0801ECFDD3}" type="presParOf" srcId="{638C43A9-6575-402E-A210-029A307142A5}" destId="{AE63B354-D1D1-4EA9-A25E-F0A7FA80481F}" srcOrd="0" destOrd="0" presId="urn:microsoft.com/office/officeart/2005/8/layout/cycle6"/>
    <dgm:cxn modelId="{734D3019-254C-4476-A61C-B49CA38900C5}" type="presParOf" srcId="{638C43A9-6575-402E-A210-029A307142A5}" destId="{E609A1EC-5785-4DF7-972C-411D3FD9629B}" srcOrd="1" destOrd="0" presId="urn:microsoft.com/office/officeart/2005/8/layout/cycle6"/>
    <dgm:cxn modelId="{EA70D397-4967-4A37-9F70-0E5E49A8E54C}" type="presParOf" srcId="{638C43A9-6575-402E-A210-029A307142A5}" destId="{90B5F3B9-66E3-4CFB-81C6-3CF50AC9B8C2}" srcOrd="2" destOrd="0" presId="urn:microsoft.com/office/officeart/2005/8/layout/cycle6"/>
    <dgm:cxn modelId="{415CDD22-A87E-4AD0-9726-B712184A0854}" type="presParOf" srcId="{638C43A9-6575-402E-A210-029A307142A5}" destId="{D1C1EE2E-0E4D-42B7-8BB8-ADD5A699B5B6}" srcOrd="3" destOrd="0" presId="urn:microsoft.com/office/officeart/2005/8/layout/cycle6"/>
    <dgm:cxn modelId="{A4F13605-A836-407A-8A53-37508B60E582}" type="presParOf" srcId="{638C43A9-6575-402E-A210-029A307142A5}" destId="{69132DE6-CB0D-4B6E-9E87-4DEFD7B08E8B}" srcOrd="4" destOrd="0" presId="urn:microsoft.com/office/officeart/2005/8/layout/cycle6"/>
    <dgm:cxn modelId="{7FF705C7-0734-4800-80ED-522BC0F55CD0}" type="presParOf" srcId="{638C43A9-6575-402E-A210-029A307142A5}" destId="{C3622985-D3B8-43C0-A03A-810057D3CD8A}" srcOrd="5" destOrd="0" presId="urn:microsoft.com/office/officeart/2005/8/layout/cycle6"/>
    <dgm:cxn modelId="{6A12B50A-A26F-4BAF-A604-7A176239276F}" type="presParOf" srcId="{638C43A9-6575-402E-A210-029A307142A5}" destId="{D862DC62-78F3-4890-BB4B-0A7ADFA1F111}" srcOrd="6" destOrd="0" presId="urn:microsoft.com/office/officeart/2005/8/layout/cycle6"/>
    <dgm:cxn modelId="{AA7CEC7B-6252-42C6-A546-CB09AB7BF2DE}" type="presParOf" srcId="{638C43A9-6575-402E-A210-029A307142A5}" destId="{5F80008D-8C58-4D46-9086-FBB9AA25561D}" srcOrd="7" destOrd="0" presId="urn:microsoft.com/office/officeart/2005/8/layout/cycle6"/>
    <dgm:cxn modelId="{24A11BB7-765B-4651-80FE-E383EFF6D933}" type="presParOf" srcId="{638C43A9-6575-402E-A210-029A307142A5}" destId="{BBABE7AA-11A1-4C84-BD96-D12244FCE877}" srcOrd="8" destOrd="0" presId="urn:microsoft.com/office/officeart/2005/8/layout/cycle6"/>
  </dgm:cxnLst>
  <dgm:bg/>
  <dgm:whole>
    <a:ln w="0">
      <a:beve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3B354-D1D1-4EA9-A25E-F0A7FA80481F}">
      <dsp:nvSpPr>
        <dsp:cNvPr id="0" name=""/>
        <dsp:cNvSpPr/>
      </dsp:nvSpPr>
      <dsp:spPr>
        <a:xfrm>
          <a:off x="1583145" y="-8091"/>
          <a:ext cx="2248772" cy="1109137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改善病人的安全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1637289" y="46053"/>
        <a:ext cx="2140484" cy="1000849"/>
      </dsp:txXfrm>
    </dsp:sp>
    <dsp:sp modelId="{90B5F3B9-66E3-4CFB-81C6-3CF50AC9B8C2}">
      <dsp:nvSpPr>
        <dsp:cNvPr id="0" name=""/>
        <dsp:cNvSpPr/>
      </dsp:nvSpPr>
      <dsp:spPr>
        <a:xfrm>
          <a:off x="1644154" y="890415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2193598" y="217050"/>
              </a:moveTo>
              <a:arcTo wR="1434819" hR="1434819" stAng="18115594" swAng="2966687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C1EE2E-0E4D-42B7-8BB8-ADD5A699B5B6}">
      <dsp:nvSpPr>
        <dsp:cNvPr id="0" name=""/>
        <dsp:cNvSpPr/>
      </dsp:nvSpPr>
      <dsp:spPr>
        <a:xfrm>
          <a:off x="3225446" y="2122062"/>
          <a:ext cx="2108553" cy="1467128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減少不必要的藥費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3297065" y="2193681"/>
        <a:ext cx="1965315" cy="1323890"/>
      </dsp:txXfrm>
    </dsp:sp>
    <dsp:sp modelId="{C3622985-D3B8-43C0-A03A-810057D3CD8A}">
      <dsp:nvSpPr>
        <dsp:cNvPr id="0" name=""/>
        <dsp:cNvSpPr/>
      </dsp:nvSpPr>
      <dsp:spPr>
        <a:xfrm>
          <a:off x="1270750" y="977727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2240308" y="2622210"/>
              </a:moveTo>
              <a:arcTo wR="1434819" hR="1434819" stAng="3350896" swAng="4871648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62DC62-78F3-4890-BB4B-0A7ADFA1F111}">
      <dsp:nvSpPr>
        <dsp:cNvPr id="0" name=""/>
        <dsp:cNvSpPr/>
      </dsp:nvSpPr>
      <dsp:spPr>
        <a:xfrm>
          <a:off x="0" y="2053233"/>
          <a:ext cx="2217333" cy="132312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6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預防抗藥細菌的產生</a:t>
          </a:r>
          <a:endParaRPr lang="en-US" altLang="zh-TW" sz="26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64589" y="2117822"/>
        <a:ext cx="2088155" cy="1193942"/>
      </dsp:txXfrm>
    </dsp:sp>
    <dsp:sp modelId="{BBABE7AA-11A1-4C84-BD96-D12244FCE877}">
      <dsp:nvSpPr>
        <dsp:cNvPr id="0" name=""/>
        <dsp:cNvSpPr/>
      </dsp:nvSpPr>
      <dsp:spPr>
        <a:xfrm>
          <a:off x="931364" y="840795"/>
          <a:ext cx="2869639" cy="2869639"/>
        </a:xfrm>
        <a:custGeom>
          <a:avLst/>
          <a:gdLst/>
          <a:ahLst/>
          <a:cxnLst/>
          <a:rect l="0" t="0" r="0" b="0"/>
          <a:pathLst>
            <a:path>
              <a:moveTo>
                <a:pt x="19194" y="1200913"/>
              </a:moveTo>
              <a:arcTo wR="1434819" hR="1434819" stAng="11362940" swAng="2824574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1F8DDA-116A-4D22-9BAC-BDFCC78CDF44}">
      <dsp:nvSpPr>
        <dsp:cNvPr id="0" name=""/>
        <dsp:cNvSpPr/>
      </dsp:nvSpPr>
      <dsp:spPr>
        <a:xfrm>
          <a:off x="0" y="348256"/>
          <a:ext cx="2259813" cy="9039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u="none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管制</a:t>
          </a:r>
          <a:endParaRPr lang="zh-TW" altLang="en-US" sz="28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0" y="348256"/>
        <a:ext cx="2259813" cy="903925"/>
      </dsp:txXfrm>
    </dsp:sp>
    <dsp:sp modelId="{B0EEDA6C-6DAC-4D42-9613-6B920C27A7EF}">
      <dsp:nvSpPr>
        <dsp:cNvPr id="0" name=""/>
        <dsp:cNvSpPr/>
      </dsp:nvSpPr>
      <dsp:spPr>
        <a:xfrm>
          <a:off x="2317" y="1220806"/>
          <a:ext cx="2259813" cy="285480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8000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zh-TW" altLang="en-US" sz="1600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  <a:p>
          <a:pPr marL="18000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口服抗生素合理天數</a:t>
          </a:r>
          <a:endParaRPr lang="zh-TW" altLang="en-US" sz="1600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  <a:p>
          <a:pPr marL="180000" marR="0" lvl="1" indent="-17145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限專科用藥</a:t>
          </a:r>
          <a:endParaRPr lang="zh-TW" altLang="en-US" sz="1600" b="1" kern="1200" dirty="0">
            <a:latin typeface="標楷體" pitchFamily="65" charset="-120"/>
            <a:ea typeface="標楷體" pitchFamily="65" charset="-120"/>
          </a:endParaRPr>
        </a:p>
        <a:p>
          <a:pPr marL="18000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不可剝半劑型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等 </a:t>
          </a:r>
          <a:endParaRPr lang="zh-TW" altLang="en-US" sz="16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  <a:cs typeface="Times New Roman"/>
          </a:endParaRPr>
        </a:p>
      </dsp:txBody>
      <dsp:txXfrm>
        <a:off x="2317" y="1220806"/>
        <a:ext cx="2259813" cy="2854800"/>
      </dsp:txXfrm>
    </dsp:sp>
    <dsp:sp modelId="{556738C1-A723-4D01-9B97-D71BCFBE95E7}">
      <dsp:nvSpPr>
        <dsp:cNvPr id="0" name=""/>
        <dsp:cNvSpPr/>
      </dsp:nvSpPr>
      <dsp:spPr>
        <a:xfrm>
          <a:off x="2578505" y="316881"/>
          <a:ext cx="2259813" cy="903925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提示</a:t>
          </a:r>
          <a:endParaRPr lang="zh-TW" altLang="en-US" sz="28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2578505" y="316881"/>
        <a:ext cx="2259813" cy="903925"/>
      </dsp:txXfrm>
    </dsp:sp>
    <dsp:sp modelId="{EC30568F-28B6-47C3-B49D-3D1C78223525}">
      <dsp:nvSpPr>
        <dsp:cNvPr id="0" name=""/>
        <dsp:cNvSpPr/>
      </dsp:nvSpPr>
      <dsp:spPr>
        <a:xfrm>
          <a:off x="2578505" y="1220806"/>
          <a:ext cx="2259813" cy="2854800"/>
        </a:xfrm>
        <a:prstGeom prst="rect">
          <a:avLst/>
        </a:prstGeom>
        <a:solidFill>
          <a:schemeClr val="accent3">
            <a:tint val="40000"/>
            <a:alpha val="90000"/>
            <a:hueOff val="5358425"/>
            <a:satOff val="-6896"/>
            <a:lumOff val="-53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zh-TW" altLang="en-US" sz="1600" b="1" kern="1200" dirty="0">
            <a:latin typeface="標楷體" pitchFamily="65" charset="-120"/>
            <a:ea typeface="標楷體" pitchFamily="65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腎功能不佳  </a:t>
          </a:r>
          <a:endParaRPr lang="zh-TW" altLang="en-US" sz="1200" b="1" kern="1200" dirty="0">
            <a:solidFill>
              <a:srgbClr val="C0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疫苗劑別</a:t>
          </a:r>
          <a:endParaRPr lang="zh-TW" altLang="en-US" sz="12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飯前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後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/</a:t>
          </a:r>
          <a:r>
            <a:rPr lang="zh-TW" altLang="zh-TW" sz="1600" b="1" kern="1200" dirty="0" smtClean="0">
              <a:latin typeface="標楷體" pitchFamily="65" charset="-120"/>
              <a:ea typeface="標楷體" pitchFamily="65" charset="-120"/>
            </a:rPr>
            <a:t>中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     </a:t>
          </a:r>
          <a:endParaRPr lang="zh-TW" altLang="en-US" sz="1200" b="1" kern="1200" dirty="0">
            <a:solidFill>
              <a:srgbClr val="C0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管灌用藥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等</a:t>
          </a:r>
          <a:endParaRPr lang="zh-TW" altLang="en-US" sz="1200" b="1" kern="1200" dirty="0">
            <a:solidFill>
              <a:srgbClr val="C00000"/>
            </a:solidFill>
          </a:endParaRPr>
        </a:p>
        <a:p>
          <a:pPr marL="171450" marR="0" lvl="1" indent="-17145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endParaRPr lang="zh-TW" altLang="en-US" sz="1600" b="1" kern="1200" dirty="0"/>
        </a:p>
      </dsp:txBody>
      <dsp:txXfrm>
        <a:off x="2578505" y="1220806"/>
        <a:ext cx="2259813" cy="2854800"/>
      </dsp:txXfrm>
    </dsp:sp>
    <dsp:sp modelId="{B1CB8871-F21D-4BA7-B030-D10FE2B025A3}">
      <dsp:nvSpPr>
        <dsp:cNvPr id="0" name=""/>
        <dsp:cNvSpPr/>
      </dsp:nvSpPr>
      <dsp:spPr>
        <a:xfrm>
          <a:off x="5154692" y="316881"/>
          <a:ext cx="2259813" cy="903925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25400" cap="flat" cmpd="sng" algn="ctr">
          <a:solidFill>
            <a:schemeClr val="accent5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管制</a:t>
          </a:r>
          <a:r>
            <a:rPr lang="en-US" altLang="zh-TW" sz="2800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+</a:t>
          </a:r>
          <a:r>
            <a:rPr lang="zh-TW" altLang="zh-TW" sz="2800" kern="1200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rPr>
            <a:t>提示</a:t>
          </a:r>
          <a:endParaRPr lang="zh-TW" altLang="en-US" sz="28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5154692" y="316881"/>
        <a:ext cx="2259813" cy="903925"/>
      </dsp:txXfrm>
    </dsp:sp>
    <dsp:sp modelId="{3CCAAD05-C901-4B0A-8435-B1E67067E424}">
      <dsp:nvSpPr>
        <dsp:cNvPr id="0" name=""/>
        <dsp:cNvSpPr/>
      </dsp:nvSpPr>
      <dsp:spPr>
        <a:xfrm>
          <a:off x="5154692" y="1220806"/>
          <a:ext cx="2259813" cy="2854800"/>
        </a:xfrm>
        <a:prstGeom prst="rect">
          <a:avLst/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113792" bIns="128016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例如：</a:t>
          </a:r>
          <a:endParaRPr lang="en-US" altLang="zh-TW" sz="1600" b="1" kern="1200" dirty="0" smtClean="0">
            <a:latin typeface="標楷體" pitchFamily="65" charset="-120"/>
            <a:ea typeface="標楷體" pitchFamily="65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交互作用</a:t>
          </a:r>
          <a:endParaRPr lang="zh-TW" altLang="en-US" sz="1600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高警訊藥品</a:t>
          </a:r>
          <a:endParaRPr lang="zh-TW" altLang="en-US" sz="1600" b="1" kern="1200" dirty="0">
            <a:solidFill>
              <a:srgbClr val="C00000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藥品禁忌症</a:t>
          </a:r>
          <a:endParaRPr lang="zh-TW" altLang="en-US" sz="1600" b="1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用藥途徑</a:t>
          </a:r>
          <a:endParaRPr lang="zh-TW" altLang="en-US" sz="1600" b="1" kern="1200" dirty="0">
            <a:latin typeface="標楷體" pitchFamily="65" charset="-120"/>
            <a:ea typeface="標楷體" pitchFamily="65" charset="-120"/>
          </a:endParaRPr>
        </a:p>
        <a:p>
          <a:pPr marL="171450" marR="0" lvl="1" indent="-171450" algn="l" defTabSz="7112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兒童用藥</a:t>
          </a:r>
          <a:r>
            <a:rPr lang="en-US" altLang="zh-TW" sz="1600" b="1" kern="1200" dirty="0" smtClean="0">
              <a:latin typeface="標楷體" pitchFamily="65" charset="-120"/>
              <a:ea typeface="標楷體" pitchFamily="65" charset="-120"/>
            </a:rPr>
            <a:t>…</a:t>
          </a:r>
          <a:r>
            <a:rPr lang="zh-TW" altLang="en-US" sz="1600" b="1" kern="1200" dirty="0" smtClean="0">
              <a:latin typeface="標楷體" pitchFamily="65" charset="-120"/>
              <a:ea typeface="標楷體" pitchFamily="65" charset="-120"/>
            </a:rPr>
            <a:t>等</a:t>
          </a:r>
          <a:endParaRPr lang="zh-TW" altLang="en-US" sz="1600" kern="1200" dirty="0">
            <a:solidFill>
              <a:srgbClr val="C00000"/>
            </a:solidFill>
            <a:latin typeface="標楷體" pitchFamily="65" charset="-120"/>
            <a:ea typeface="標楷體" pitchFamily="65" charset="-120"/>
          </a:endParaRPr>
        </a:p>
      </dsp:txBody>
      <dsp:txXfrm>
        <a:off x="5154692" y="1220806"/>
        <a:ext cx="2259813" cy="28548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63B354-D1D1-4EA9-A25E-F0A7FA80481F}">
      <dsp:nvSpPr>
        <dsp:cNvPr id="0" name=""/>
        <dsp:cNvSpPr/>
      </dsp:nvSpPr>
      <dsp:spPr>
        <a:xfrm>
          <a:off x="1151440" y="-3743"/>
          <a:ext cx="1148178" cy="566303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改善病人的安全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1179085" y="23902"/>
        <a:ext cx="1092888" cy="511013"/>
      </dsp:txXfrm>
    </dsp:sp>
    <dsp:sp modelId="{90B5F3B9-66E3-4CFB-81C6-3CF50AC9B8C2}">
      <dsp:nvSpPr>
        <dsp:cNvPr id="0" name=""/>
        <dsp:cNvSpPr/>
      </dsp:nvSpPr>
      <dsp:spPr>
        <a:xfrm>
          <a:off x="1251077" y="492368"/>
          <a:ext cx="1467072" cy="1467072"/>
        </a:xfrm>
        <a:custGeom>
          <a:avLst/>
          <a:gdLst/>
          <a:ahLst/>
          <a:cxnLst/>
          <a:rect l="0" t="0" r="0" b="0"/>
          <a:pathLst>
            <a:path>
              <a:moveTo>
                <a:pt x="1052642" y="73046"/>
              </a:moveTo>
              <a:arcTo wR="733536" hR="733536" stAng="17747207" swAng="3159136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C1EE2E-0E4D-42B7-8BB8-ADD5A699B5B6}">
      <dsp:nvSpPr>
        <dsp:cNvPr id="0" name=""/>
        <dsp:cNvSpPr/>
      </dsp:nvSpPr>
      <dsp:spPr>
        <a:xfrm>
          <a:off x="2062097" y="1085393"/>
          <a:ext cx="1076585" cy="749086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減少不必要的藥費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2098664" y="1121960"/>
        <a:ext cx="1003451" cy="675952"/>
      </dsp:txXfrm>
    </dsp:sp>
    <dsp:sp modelId="{C3622985-D3B8-43C0-A03A-810057D3CD8A}">
      <dsp:nvSpPr>
        <dsp:cNvPr id="0" name=""/>
        <dsp:cNvSpPr/>
      </dsp:nvSpPr>
      <dsp:spPr>
        <a:xfrm>
          <a:off x="1021216" y="577334"/>
          <a:ext cx="1467072" cy="1467072"/>
        </a:xfrm>
        <a:custGeom>
          <a:avLst/>
          <a:gdLst/>
          <a:ahLst/>
          <a:cxnLst/>
          <a:rect l="0" t="0" r="0" b="0"/>
          <a:pathLst>
            <a:path>
              <a:moveTo>
                <a:pt x="1239175" y="1264954"/>
              </a:moveTo>
              <a:arcTo wR="733536" hR="733536" stAng="2785438" swAng="5895493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62DC62-78F3-4890-BB4B-0A7ADFA1F111}">
      <dsp:nvSpPr>
        <dsp:cNvPr id="0" name=""/>
        <dsp:cNvSpPr/>
      </dsp:nvSpPr>
      <dsp:spPr>
        <a:xfrm>
          <a:off x="321327" y="1050157"/>
          <a:ext cx="1132125" cy="675558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預防抗藥細菌的產生</a:t>
          </a:r>
          <a:endParaRPr lang="en-US" altLang="zh-TW" sz="1400" b="1" kern="1200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  <a:cs typeface="+mn-cs"/>
          </a:endParaRPr>
        </a:p>
      </dsp:txBody>
      <dsp:txXfrm>
        <a:off x="354305" y="1083135"/>
        <a:ext cx="1066169" cy="609602"/>
      </dsp:txXfrm>
    </dsp:sp>
    <dsp:sp modelId="{BBABE7AA-11A1-4C84-BD96-D12244FCE877}">
      <dsp:nvSpPr>
        <dsp:cNvPr id="0" name=""/>
        <dsp:cNvSpPr/>
      </dsp:nvSpPr>
      <dsp:spPr>
        <a:xfrm>
          <a:off x="796601" y="442522"/>
          <a:ext cx="1467072" cy="1467072"/>
        </a:xfrm>
        <a:custGeom>
          <a:avLst/>
          <a:gdLst/>
          <a:ahLst/>
          <a:cxnLst/>
          <a:rect l="0" t="0" r="0" b="0"/>
          <a:pathLst>
            <a:path>
              <a:moveTo>
                <a:pt x="11955" y="601642"/>
              </a:moveTo>
              <a:arcTo wR="733536" hR="733536" stAng="11421506" swAng="2885049"/>
            </a:path>
          </a:pathLst>
        </a:custGeom>
        <a:noFill/>
        <a:ln w="9525" cap="flat" cmpd="sng" algn="ctr">
          <a:solidFill>
            <a:srgbClr val="CC3300"/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3019C-E36D-4627-A899-8AC68E2871EA}" type="datetimeFigureOut">
              <a:rPr lang="zh-TW" altLang="en-US" smtClean="0"/>
              <a:pPr/>
              <a:t>2014/10/28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5EB20C-12B2-4143-A003-EAA7CB4AD53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1630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>
              <a:latin typeface="Arial" pitchFamily="34" charset="0"/>
            </a:endParaRPr>
          </a:p>
        </p:txBody>
      </p:sp>
      <p:sp>
        <p:nvSpPr>
          <p:cNvPr id="76804" name="投影片編號版面配置區 3"/>
          <p:cNvSpPr txBox="1">
            <a:spLocks noGrp="1"/>
          </p:cNvSpPr>
          <p:nvPr/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r"/>
            <a:fld id="{66D08758-8FFC-423C-B73C-F16A3CC14EE4}" type="slidenum">
              <a:rPr lang="en-US" altLang="zh-TW" sz="1200"/>
              <a:pPr algn="r"/>
              <a:t>4</a:t>
            </a:fld>
            <a:endParaRPr lang="en-US" altLang="zh-TW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從線上了解病患協助審核</a:t>
            </a:r>
          </a:p>
        </p:txBody>
      </p:sp>
      <p:sp>
        <p:nvSpPr>
          <p:cNvPr id="5427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F5CD0D9A-2C47-483D-A40A-B59421022005}" type="slidenum">
              <a:rPr lang="zh-TW" altLang="en-US" smtClean="0"/>
              <a:pPr/>
              <a:t>19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4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從線上了解病患協助審核</a:t>
            </a:r>
          </a:p>
        </p:txBody>
      </p:sp>
      <p:sp>
        <p:nvSpPr>
          <p:cNvPr id="5427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F5CD0D9A-2C47-483D-A40A-B59421022005}" type="slidenum">
              <a:rPr lang="zh-TW" altLang="en-US" smtClean="0"/>
              <a:pPr/>
              <a:t>25</a:t>
            </a:fld>
            <a:endParaRPr lang="en-US" altLang="zh-TW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民國</a:t>
            </a:r>
            <a:r>
              <a:rPr lang="en-US" altLang="zh-TW" smtClean="0"/>
              <a:t>92</a:t>
            </a:r>
            <a:r>
              <a:rPr lang="zh-TW" altLang="en-US" smtClean="0"/>
              <a:t>至</a:t>
            </a:r>
            <a:r>
              <a:rPr lang="en-US" altLang="zh-TW" smtClean="0"/>
              <a:t>98</a:t>
            </a:r>
            <a:r>
              <a:rPr lang="zh-TW" altLang="en-US" smtClean="0"/>
              <a:t>年透過與各專科座談，開發客製化的專科服務介面完整病歷紀錄，</a:t>
            </a:r>
            <a:r>
              <a:rPr lang="en-US" altLang="zh-TW" smtClean="0"/>
              <a:t>98</a:t>
            </a:r>
            <a:r>
              <a:rPr lang="zh-TW" altLang="en-US" smtClean="0"/>
              <a:t>年隨著衛生署的政策真正應用電子簽章全面建置電子病歷。</a:t>
            </a:r>
          </a:p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zh-TW" smtClean="0"/>
              <a:t>臨床藥師會再根據病人整體疾病狀況評估用藥合理性，避免發生藥物傷害或抗生素使用不當造成之抗藥性問題</a:t>
            </a:r>
            <a:endParaRPr lang="zh-TW" altLang="en-US" smtClean="0"/>
          </a:p>
        </p:txBody>
      </p:sp>
      <p:sp>
        <p:nvSpPr>
          <p:cNvPr id="256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AF7087FB-E317-4AFA-991A-51763335F88C}" type="slidenum">
              <a:rPr lang="zh-TW" altLang="en-US" smtClean="0"/>
              <a:pPr eaLnBrk="1" hangingPunct="1"/>
              <a:t>40</a:t>
            </a:fld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060848"/>
            <a:ext cx="7772400" cy="1470025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00246-9EE9-44FA-8AB6-86192A0ED2E8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7518D-86E8-4C20-9D05-1731DDBD34F3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46512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FF66F-86F3-4AAB-A87E-589D90BB5F4E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67796-DAC8-4880-B613-97C514B6C2A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72830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7DD0B-F1FC-401C-A183-C166364A5420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CABF7-C927-44DF-9E2C-C7A504EB652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82913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16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BD4C19-8A7C-4BA5-824C-71FCE38828BD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FA6C4-EB7B-439E-B455-EB7A44CEBA1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2738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40966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205E8-76C6-4F65-BBAF-C98B00554767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692F0-6BA8-4E4B-B9F9-31B67643EE6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29070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4C645-ACB9-489A-A1CC-FD3EF4886A8D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BFF0A8-F170-41AE-A8E9-6D6F67AFCEC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92106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548680"/>
            <a:ext cx="5389438" cy="5577483"/>
          </a:xfrm>
        </p:spPr>
        <p:txBody>
          <a:bodyPr/>
          <a:lstStyle>
            <a:lvl1pPr>
              <a:defRPr sz="32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 sz="2800"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 sz="2400"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 sz="2000"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EAA4E-F2CD-4329-952D-F2D6DBE10EDB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9C2E7-D070-436E-8B02-9DD5127D6A1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7745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F75B-EEDB-4766-BF90-B38575669375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199CB-56E9-4185-AB41-FAADC67A749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960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012974"/>
          </a:xfrm>
        </p:spPr>
        <p:txBody>
          <a:bodyPr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4AD7A-A3A6-4E9A-8101-D67883168059}" type="datetime1">
              <a:rPr lang="zh-TW" altLang="en-US" smtClean="0"/>
              <a:t>2014/10/28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F636F-E5E0-46C0-80D3-1AE6B2D47BB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07494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60232" y="404664"/>
            <a:ext cx="2057400" cy="5851525"/>
          </a:xfrm>
        </p:spPr>
        <p:txBody>
          <a:bodyPr vert="eaVert"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019800" cy="5505475"/>
          </a:xfrm>
        </p:spPr>
        <p:txBody>
          <a:bodyPr vert="eaVert"/>
          <a:lstStyle>
            <a:lvl1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  <a:lvl2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2pPr>
            <a:lvl3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3pPr>
            <a:lvl4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4pPr>
            <a:lvl5pPr>
              <a:defRPr>
                <a:latin typeface="標楷體" panose="03000509000000000000" pitchFamily="65" charset="-120"/>
                <a:ea typeface="標楷體" panose="03000509000000000000" pitchFamily="65" charset="-120"/>
              </a:defRPr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8408F-5E55-4A11-9474-4F3297F51CB9}" type="datetime1">
              <a:rPr lang="zh-TW" altLang="en-US" smtClean="0"/>
              <a:t>2014/10/28</a:t>
            </a:fld>
            <a:endParaRPr lang="zh-TW" altLang="en-US" dirty="0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C3F89-9B7E-4C93-959A-92191832020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19598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 userDrawn="1"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493" b="23131"/>
          <a:stretch/>
        </p:blipFill>
        <p:spPr bwMode="auto">
          <a:xfrm>
            <a:off x="8342067" y="9113"/>
            <a:ext cx="792088" cy="42278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548680"/>
            <a:ext cx="8229600" cy="868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7A984E-6063-46C7-AEAB-DF0B299AF8DB}" type="datetime1">
              <a:rPr kumimoji="1" lang="zh-TW" altLang="en-US" smtClean="0">
                <a:latin typeface="Arial" charset="0"/>
              </a:rPr>
              <a:t>2014/10/28</a:t>
            </a:fld>
            <a:endParaRPr kumimoji="1" lang="zh-TW" altLang="en-US">
              <a:latin typeface="Arial" charset="0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3032125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latin typeface="Arial" charset="0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u="sng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024ECE-4496-4B5A-81BE-AE53D09A6189}" type="slidenum">
              <a:rPr kumimoji="1"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39988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標楷體" panose="03000509000000000000" pitchFamily="65" charset="-120"/>
          <a:ea typeface="標楷體" panose="03000509000000000000" pitchFamily="65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標楷體" pitchFamily="65" charset="-12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標楷體" pitchFamily="65" charset="-12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標楷體" pitchFamily="65" charset="-12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標楷體" pitchFamily="65" charset="-12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標楷體" panose="03000509000000000000" pitchFamily="65" charset="-120"/>
          <a:ea typeface="標楷體" panose="03000509000000000000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4"/>
          <p:cNvSpPr>
            <a:spLocks noGrp="1" noChangeArrowheads="1"/>
          </p:cNvSpPr>
          <p:nvPr>
            <p:ph type="ctrTitle"/>
          </p:nvPr>
        </p:nvSpPr>
        <p:spPr>
          <a:xfrm>
            <a:off x="323850" y="1773238"/>
            <a:ext cx="8424863" cy="1827212"/>
          </a:xfrm>
        </p:spPr>
        <p:txBody>
          <a:bodyPr/>
          <a:lstStyle/>
          <a:p>
            <a:pPr eaLnBrk="1" hangingPunct="1"/>
            <a:r>
              <a:rPr lang="en-US" altLang="zh-TW" sz="5400" b="1" dirty="0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5400" b="1" dirty="0" smtClean="0">
                <a:latin typeface="標楷體" pitchFamily="65" charset="-120"/>
                <a:ea typeface="標楷體" pitchFamily="65" charset="-120"/>
              </a:rPr>
              <a:t>抗生素管理資訊管理系統經驗分享</a:t>
            </a:r>
            <a:endParaRPr lang="zh-TW" altLang="zh-TW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7650" name="Rectangle 15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052888"/>
            <a:ext cx="6400800" cy="1752600"/>
          </a:xfrm>
        </p:spPr>
        <p:txBody>
          <a:bodyPr/>
          <a:lstStyle/>
          <a:p>
            <a:pPr eaLnBrk="1" hangingPunct="1"/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長庚紀念醫院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 eaLnBrk="1" hangingPunct="1"/>
            <a:r>
              <a:rPr lang="zh-TW" altLang="en-US" sz="2400" dirty="0" smtClean="0">
                <a:latin typeface="標楷體" pitchFamily="65" charset="-120"/>
                <a:ea typeface="標楷體" pitchFamily="65" charset="-120"/>
              </a:rPr>
              <a:t>行政中心醫務管理部 范仲玫 高專</a:t>
            </a:r>
            <a:endParaRPr lang="zh-TW" altLang="zh-TW" sz="2400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27518D-86E8-4C20-9D05-1731DDBD34F3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8119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/>
          </p:cNvSpPr>
          <p:nvPr/>
        </p:nvSpPr>
        <p:spPr>
          <a:xfrm>
            <a:off x="1905000" y="836712"/>
            <a:ext cx="5115272" cy="828675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zh-TW" altLang="en-US" sz="4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學習目標</a:t>
            </a:r>
            <a:endParaRPr lang="zh-TW" altLang="en-US" sz="4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75656" y="1844824"/>
            <a:ext cx="6912768" cy="2883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lnSpc>
                <a:spcPct val="15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擬定醫院的管理政策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15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了解資訊系統的建置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75000"/>
              </a:lnSpc>
              <a:spcBef>
                <a:spcPts val="2400"/>
              </a:spcBef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利用現有資源逐步擴展</a:t>
            </a:r>
            <a:endParaRPr lang="en-US" altLang="zh-TW" sz="36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75000"/>
              </a:lnSpc>
              <a:spcBef>
                <a:spcPts val="2400"/>
              </a:spcBef>
              <a:buClr>
                <a:srgbClr val="000000"/>
              </a:buClr>
              <a:buSzPct val="75000"/>
              <a:buFont typeface="Wingdings" pitchFamily="2" charset="2"/>
              <a:buChar char="l"/>
            </a:pPr>
            <a:endParaRPr lang="zh-TW" altLang="en-US" sz="36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A67796-DAC8-4880-B613-97C514B6C2AF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797337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59824018-BAD2-4665-8BD2-F4D7CAEDD4AD}" type="slidenum">
              <a:rPr lang="en-US" altLang="zh-TW" smtClean="0"/>
              <a:pPr/>
              <a:t>3</a:t>
            </a:fld>
            <a:endParaRPr lang="en-US" altLang="zh-TW" smtClean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1905000" y="692696"/>
            <a:ext cx="5115272" cy="828675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lang="zh-TW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大  綱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821223" y="1628800"/>
            <a:ext cx="7561262" cy="4270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lnSpc>
                <a:spcPct val="15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初</a:t>
            </a:r>
            <a:r>
              <a:rPr lang="zh-TW" altLang="en-US" sz="36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版</a:t>
            </a: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抗生素</a:t>
            </a:r>
            <a:r>
              <a:rPr lang="zh-TW" altLang="en-US" sz="36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管理</a:t>
            </a: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系統的導入建置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150000"/>
              </a:lnSpc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持續改善抗生素管理系統與歷程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75000"/>
              </a:lnSpc>
              <a:spcBef>
                <a:spcPts val="2400"/>
              </a:spcBef>
              <a:buClr>
                <a:srgbClr val="000000"/>
              </a:buClr>
              <a:buSzPct val="75000"/>
              <a:buFont typeface="Wingdings" pitchFamily="2" charset="2"/>
              <a:buChar char="l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經驗</a:t>
            </a:r>
            <a:r>
              <a:rPr lang="zh-TW" altLang="en-US" sz="36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分享與推動建議</a:t>
            </a:r>
            <a:endParaRPr lang="en-US" altLang="zh-TW" sz="36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lnSpc>
                <a:spcPct val="75000"/>
              </a:lnSpc>
              <a:spcBef>
                <a:spcPts val="2400"/>
              </a:spcBef>
              <a:buClr>
                <a:srgbClr val="000000"/>
              </a:buClr>
              <a:buSzPct val="75000"/>
              <a:buFont typeface="Wingdings" pitchFamily="2" charset="2"/>
              <a:buChar char="l"/>
            </a:pPr>
            <a:endParaRPr lang="zh-TW" altLang="en-US" sz="36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4293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 txBox="1">
            <a:spLocks/>
          </p:cNvSpPr>
          <p:nvPr/>
        </p:nvSpPr>
        <p:spPr>
          <a:xfrm>
            <a:off x="1418555" y="620688"/>
            <a:ext cx="6738690" cy="1143000"/>
          </a:xfrm>
          <a:prstGeom prst="rect">
            <a:avLst/>
          </a:prstGeom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defRPr/>
            </a:pPr>
            <a:r>
              <a:rPr lang="zh-CN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抗生素管理的目標</a:t>
            </a:r>
            <a:endParaRPr lang="zh-TW" altLang="en-US" sz="4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graphicFrame>
        <p:nvGraphicFramePr>
          <p:cNvPr id="8" name="Diagram 2"/>
          <p:cNvGraphicFramePr/>
          <p:nvPr>
            <p:extLst>
              <p:ext uri="{D42A27DB-BD31-4B8C-83A1-F6EECF244321}">
                <p14:modId xmlns:p14="http://schemas.microsoft.com/office/powerpoint/2010/main" val="3755178405"/>
              </p:ext>
            </p:extLst>
          </p:nvPr>
        </p:nvGraphicFramePr>
        <p:xfrm>
          <a:off x="2071588" y="1955006"/>
          <a:ext cx="5334000" cy="360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2843213" y="3284984"/>
            <a:ext cx="388937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buFontTx/>
              <a:buNone/>
            </a:pPr>
            <a:r>
              <a:rPr lang="zh-TW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正確使用抗</a:t>
            </a:r>
            <a:r>
              <a:rPr kumimoji="0" lang="zh-TW" alt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生素</a:t>
            </a:r>
          </a:p>
        </p:txBody>
      </p:sp>
      <p:sp>
        <p:nvSpPr>
          <p:cNvPr id="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472525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群組 1"/>
          <p:cNvGrpSpPr>
            <a:grpSpLocks/>
          </p:cNvGrpSpPr>
          <p:nvPr/>
        </p:nvGrpSpPr>
        <p:grpSpPr bwMode="auto">
          <a:xfrm>
            <a:off x="811840" y="1420629"/>
            <a:ext cx="7234363" cy="4800909"/>
            <a:chOff x="1103307" y="778346"/>
            <a:chExt cx="7347533" cy="5634396"/>
          </a:xfrm>
        </p:grpSpPr>
        <p:grpSp>
          <p:nvGrpSpPr>
            <p:cNvPr id="8198" name="Group 3"/>
            <p:cNvGrpSpPr>
              <a:grpSpLocks/>
            </p:cNvGrpSpPr>
            <p:nvPr/>
          </p:nvGrpSpPr>
          <p:grpSpPr bwMode="auto">
            <a:xfrm>
              <a:off x="1103307" y="778346"/>
              <a:ext cx="5784055" cy="5634396"/>
              <a:chOff x="613" y="481"/>
              <a:chExt cx="3829" cy="3729"/>
            </a:xfrm>
          </p:grpSpPr>
          <p:sp>
            <p:nvSpPr>
              <p:cNvPr id="8201" name="Oval 4"/>
              <p:cNvSpPr>
                <a:spLocks noChangeArrowheads="1"/>
              </p:cNvSpPr>
              <p:nvPr/>
            </p:nvSpPr>
            <p:spPr bwMode="auto">
              <a:xfrm>
                <a:off x="1358" y="1325"/>
                <a:ext cx="3084" cy="2177"/>
              </a:xfrm>
              <a:prstGeom prst="ellipse">
                <a:avLst/>
              </a:prstGeom>
              <a:solidFill>
                <a:srgbClr val="92D050"/>
              </a:solidFill>
              <a:ln w="9525" algn="ctr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 eaLnBrk="0" hangingPunct="0"/>
                <a:endParaRPr lang="zh-TW" altLang="zh-TW" sz="2800">
                  <a:solidFill>
                    <a:srgbClr val="92D050"/>
                  </a:solidFill>
                  <a:ea typeface="標楷體" pitchFamily="65" charset="-120"/>
                </a:endParaRPr>
              </a:p>
            </p:txBody>
          </p:sp>
          <p:sp>
            <p:nvSpPr>
              <p:cNvPr id="2" name="Oval 5"/>
              <p:cNvSpPr>
                <a:spLocks noChangeArrowheads="1"/>
              </p:cNvSpPr>
              <p:nvPr/>
            </p:nvSpPr>
            <p:spPr bwMode="auto">
              <a:xfrm>
                <a:off x="1430" y="481"/>
                <a:ext cx="1391" cy="1127"/>
              </a:xfrm>
              <a:prstGeom prst="ellipse">
                <a:avLst/>
              </a:prstGeom>
              <a:solidFill>
                <a:srgbClr val="E0B8A0"/>
              </a:solidFill>
              <a:ln w="57150" algn="ctr">
                <a:solidFill>
                  <a:srgbClr val="FF6600"/>
                </a:solidFill>
                <a:round/>
                <a:headEnd/>
                <a:tailEnd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電子病歷</a:t>
                </a:r>
                <a:endParaRPr lang="en-US" altLang="zh-TW" b="1" dirty="0" smtClean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資訊系統</a:t>
                </a:r>
                <a:endParaRPr lang="ja-JP" altLang="en-US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</p:txBody>
          </p:sp>
          <p:sp>
            <p:nvSpPr>
              <p:cNvPr id="5130" name="Oval 6"/>
              <p:cNvSpPr>
                <a:spLocks noChangeArrowheads="1"/>
              </p:cNvSpPr>
              <p:nvPr/>
            </p:nvSpPr>
            <p:spPr bwMode="auto">
              <a:xfrm>
                <a:off x="1367" y="2976"/>
                <a:ext cx="1322" cy="1104"/>
              </a:xfrm>
              <a:prstGeom prst="ellipse">
                <a:avLst/>
              </a:prstGeom>
              <a:solidFill>
                <a:srgbClr val="A0A0E0"/>
              </a:solidFill>
              <a:ln w="57150" algn="ctr">
                <a:solidFill>
                  <a:srgbClr val="000080"/>
                </a:solidFill>
                <a:round/>
                <a:headEnd/>
                <a:tailEnd/>
              </a:ln>
              <a:effectLst>
                <a:outerShdw blurRad="76200" dist="12700" dir="2700000" sy="-23000" kx="-800400" algn="bl" rotWithShape="0">
                  <a:prstClr val="black">
                    <a:alpha val="20000"/>
                  </a:prstClr>
                </a:out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醫療影像與</a:t>
                </a:r>
                <a:endParaRPr lang="en-US" altLang="zh-TW" b="1" dirty="0" smtClean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檢查報告系統</a:t>
                </a:r>
                <a:endParaRPr lang="ja-JP" altLang="en-US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</p:txBody>
          </p:sp>
          <p:sp>
            <p:nvSpPr>
              <p:cNvPr id="5131" name="Oval 7"/>
              <p:cNvSpPr>
                <a:spLocks noChangeArrowheads="1"/>
              </p:cNvSpPr>
              <p:nvPr/>
            </p:nvSpPr>
            <p:spPr bwMode="auto">
              <a:xfrm>
                <a:off x="613" y="1770"/>
                <a:ext cx="1415" cy="1003"/>
              </a:xfrm>
              <a:prstGeom prst="ellipse">
                <a:avLst/>
              </a:prstGeom>
              <a:solidFill>
                <a:srgbClr val="E0A0E0"/>
              </a:solidFill>
              <a:ln w="57150" algn="ctr">
                <a:solidFill>
                  <a:srgbClr val="800080"/>
                </a:solidFill>
                <a:round/>
                <a:headEnd/>
                <a:tailEnd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感染管制系統</a:t>
                </a:r>
                <a:endParaRPr lang="ja-JP" altLang="en-US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</p:txBody>
          </p:sp>
          <p:sp>
            <p:nvSpPr>
              <p:cNvPr id="5132" name="Oval 8"/>
              <p:cNvSpPr>
                <a:spLocks noChangeArrowheads="1"/>
              </p:cNvSpPr>
              <p:nvPr/>
            </p:nvSpPr>
            <p:spPr bwMode="auto">
              <a:xfrm>
                <a:off x="2972" y="503"/>
                <a:ext cx="1400" cy="982"/>
              </a:xfrm>
              <a:prstGeom prst="ellipse">
                <a:avLst/>
              </a:prstGeom>
              <a:solidFill>
                <a:srgbClr val="E0DEA0"/>
              </a:solidFill>
              <a:ln w="57150" algn="ctr">
                <a:solidFill>
                  <a:srgbClr val="FFCC00"/>
                </a:solidFill>
                <a:round/>
                <a:headEnd/>
                <a:tailEnd/>
              </a:ln>
              <a:effectLst>
                <a:innerShdw blurRad="63500" dist="50800" dir="2700000">
                  <a:prstClr val="black">
                    <a:alpha val="50000"/>
                  </a:prstClr>
                </a:inn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endParaRPr lang="ja-JP" altLang="en-US" sz="2400" b="1">
                  <a:ea typeface="標楷體" pitchFamily="65" charset="-120"/>
                </a:endParaRPr>
              </a:p>
            </p:txBody>
          </p:sp>
          <p:sp>
            <p:nvSpPr>
              <p:cNvPr id="5133" name="Oval 9"/>
              <p:cNvSpPr>
                <a:spLocks noChangeArrowheads="1"/>
              </p:cNvSpPr>
              <p:nvPr/>
            </p:nvSpPr>
            <p:spPr bwMode="auto">
              <a:xfrm>
                <a:off x="2784" y="3166"/>
                <a:ext cx="1368" cy="1044"/>
              </a:xfrm>
              <a:prstGeom prst="ellipse">
                <a:avLst/>
              </a:prstGeom>
              <a:solidFill>
                <a:srgbClr val="A0E0A0"/>
              </a:solidFill>
              <a:ln w="57150" algn="ctr">
                <a:solidFill>
                  <a:srgbClr val="008000"/>
                </a:solidFill>
                <a:round/>
                <a:headEnd/>
                <a:tailEnd/>
              </a:ln>
              <a:effectLst>
                <a:outerShdw blurRad="76200" dist="12700" dir="2700000" sy="-23000" kx="-800400" algn="bl" rotWithShape="0">
                  <a:prstClr val="black">
                    <a:alpha val="20000"/>
                  </a:prstClr>
                </a:outerShdw>
              </a:effectLst>
            </p:spPr>
            <p:txBody>
              <a:bodyPr wrap="none" anchor="ctr"/>
              <a:lstStyle/>
              <a:p>
                <a:pPr algn="ctr">
                  <a:defRPr/>
                </a:pPr>
                <a:r>
                  <a:rPr lang="zh-TW" altLang="en-US" b="1" dirty="0" smtClean="0">
                    <a:solidFill>
                      <a:srgbClr val="0033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軟正黑體" pitchFamily="34" charset="-120"/>
                    <a:ea typeface="微軟正黑體" pitchFamily="34" charset="-120"/>
                    <a:cs typeface="+mj-cs"/>
                  </a:rPr>
                  <a:t>檢驗報告系統</a:t>
                </a:r>
                <a:endParaRPr lang="ja-JP" altLang="en-US" b="1" dirty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endParaRPr>
              </a:p>
            </p:txBody>
          </p:sp>
        </p:grpSp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6357696" y="3988874"/>
              <a:ext cx="1980062" cy="1609044"/>
            </a:xfrm>
            <a:prstGeom prst="ellipse">
              <a:avLst/>
            </a:prstGeom>
            <a:solidFill>
              <a:srgbClr val="CCFFFF"/>
            </a:solidFill>
            <a:ln w="57150" algn="ctr">
              <a:solidFill>
                <a:srgbClr val="0070C0"/>
              </a:solidFill>
              <a:round/>
              <a:headEnd/>
              <a:tailEnd/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b="1" dirty="0" smtClean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rPr>
                <a:t>護理資訊系統</a:t>
              </a:r>
              <a:endParaRPr lang="ja-JP" altLang="en-US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endParaRPr>
            </a:p>
          </p:txBody>
        </p:sp>
        <p:sp>
          <p:nvSpPr>
            <p:cNvPr id="5127" name="Oval 8"/>
            <p:cNvSpPr>
              <a:spLocks noChangeArrowheads="1"/>
            </p:cNvSpPr>
            <p:nvPr/>
          </p:nvSpPr>
          <p:spPr bwMode="auto">
            <a:xfrm>
              <a:off x="6306411" y="2157381"/>
              <a:ext cx="2144429" cy="1679875"/>
            </a:xfrm>
            <a:prstGeom prst="ellipse">
              <a:avLst/>
            </a:prstGeom>
            <a:solidFill>
              <a:srgbClr val="CC9900"/>
            </a:solidFill>
            <a:ln w="57150" algn="ctr">
              <a:solidFill>
                <a:srgbClr val="663300"/>
              </a:solidFill>
              <a:round/>
              <a:headEnd/>
              <a:tailEnd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b="1" dirty="0" smtClean="0">
                  <a:solidFill>
                    <a:srgbClr val="0033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itchFamily="34" charset="-120"/>
                  <a:ea typeface="微軟正黑體" pitchFamily="34" charset="-120"/>
                  <a:cs typeface="+mj-cs"/>
                </a:rPr>
                <a:t>醫師醫囑系統</a:t>
              </a:r>
              <a:endParaRPr lang="ja-JP" altLang="en-US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endParaRPr>
            </a:p>
          </p:txBody>
        </p:sp>
      </p:grpSp>
      <p:sp>
        <p:nvSpPr>
          <p:cNvPr id="8196" name="投影片編號版面配置區 1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2FAD18E2-F3F8-4280-BEF5-23E13A70501E}" type="slidenum">
              <a:rPr lang="zh-TW" altLang="en-US" smtClean="0">
                <a:ea typeface="新細明體" pitchFamily="18" charset="-120"/>
              </a:rPr>
              <a:pPr/>
              <a:t>5</a:t>
            </a:fld>
            <a:endParaRPr lang="zh-TW" altLang="en-US" smtClean="0">
              <a:ea typeface="新細明體" pitchFamily="18" charset="-120"/>
            </a:endParaRPr>
          </a:p>
        </p:txBody>
      </p:sp>
      <p:sp>
        <p:nvSpPr>
          <p:cNvPr id="16" name="標題 1"/>
          <p:cNvSpPr txBox="1">
            <a:spLocks/>
          </p:cNvSpPr>
          <p:nvPr/>
        </p:nvSpPr>
        <p:spPr>
          <a:xfrm>
            <a:off x="916256" y="512646"/>
            <a:ext cx="7632848" cy="936104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r>
              <a:rPr kumimoji="1" lang="zh-TW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抗生素管理關聯資訊系統</a:t>
            </a:r>
          </a:p>
        </p:txBody>
      </p:sp>
      <p:sp>
        <p:nvSpPr>
          <p:cNvPr id="15" name="Oval 5"/>
          <p:cNvSpPr>
            <a:spLocks noChangeArrowheads="1"/>
          </p:cNvSpPr>
          <p:nvPr/>
        </p:nvSpPr>
        <p:spPr bwMode="auto">
          <a:xfrm>
            <a:off x="3239997" y="2985075"/>
            <a:ext cx="2016224" cy="1654779"/>
          </a:xfrm>
          <a:prstGeom prst="ellipse">
            <a:avLst/>
          </a:prstGeom>
          <a:solidFill>
            <a:srgbClr val="FFFF00"/>
          </a:solidFill>
          <a:ln w="57150" algn="ctr">
            <a:solidFill>
              <a:srgbClr val="FF0000"/>
            </a:solidFill>
            <a:round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zh-TW" altLang="en-US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抗生素線上</a:t>
            </a:r>
            <a:endParaRPr lang="en-US" altLang="zh-TW" b="1" dirty="0" smtClean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j-cs"/>
            </a:endParaRPr>
          </a:p>
          <a:p>
            <a:pPr algn="ctr">
              <a:defRPr/>
            </a:pPr>
            <a:r>
              <a:rPr lang="zh-TW" altLang="en-US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管理系統</a:t>
            </a:r>
            <a:endParaRPr lang="ja-JP" altLang="en-US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58352" y="1703474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TW" altLang="en-US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藥品</a:t>
            </a:r>
            <a:r>
              <a:rPr lang="zh-TW" altLang="en-US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管理系統</a:t>
            </a:r>
          </a:p>
          <a:p>
            <a:pPr algn="ctr">
              <a:defRPr/>
            </a:pPr>
            <a:r>
              <a:rPr lang="zh-TW" altLang="en-US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病人用藥系統</a:t>
            </a:r>
            <a:endParaRPr lang="ja-JP" altLang="en-US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7" name="直線單箭頭接點 6"/>
          <p:cNvCxnSpPr/>
          <p:nvPr/>
        </p:nvCxnSpPr>
        <p:spPr>
          <a:xfrm flipH="1">
            <a:off x="4558352" y="2595666"/>
            <a:ext cx="301680" cy="543319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單箭頭接點 26"/>
          <p:cNvCxnSpPr/>
          <p:nvPr/>
        </p:nvCxnSpPr>
        <p:spPr>
          <a:xfrm flipH="1">
            <a:off x="5166614" y="3376033"/>
            <a:ext cx="828694" cy="213737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線單箭頭接點 27"/>
          <p:cNvCxnSpPr/>
          <p:nvPr/>
        </p:nvCxnSpPr>
        <p:spPr>
          <a:xfrm flipV="1">
            <a:off x="5185669" y="3556523"/>
            <a:ext cx="849429" cy="222946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線單箭頭接點 34"/>
          <p:cNvCxnSpPr/>
          <p:nvPr/>
        </p:nvCxnSpPr>
        <p:spPr>
          <a:xfrm flipH="1" flipV="1">
            <a:off x="5057714" y="4077354"/>
            <a:ext cx="953136" cy="464655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線單箭頭接點 62"/>
          <p:cNvCxnSpPr/>
          <p:nvPr/>
        </p:nvCxnSpPr>
        <p:spPr>
          <a:xfrm flipH="1" flipV="1">
            <a:off x="4513754" y="4449224"/>
            <a:ext cx="218926" cy="428214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線單箭頭接點 75"/>
          <p:cNvCxnSpPr/>
          <p:nvPr/>
        </p:nvCxnSpPr>
        <p:spPr>
          <a:xfrm flipV="1">
            <a:off x="3496187" y="4372772"/>
            <a:ext cx="234004" cy="371006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單箭頭接點 80"/>
          <p:cNvCxnSpPr/>
          <p:nvPr/>
        </p:nvCxnSpPr>
        <p:spPr>
          <a:xfrm flipH="1">
            <a:off x="2917021" y="3766381"/>
            <a:ext cx="430843" cy="0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單箭頭接點 86"/>
          <p:cNvCxnSpPr/>
          <p:nvPr/>
        </p:nvCxnSpPr>
        <p:spPr>
          <a:xfrm flipH="1" flipV="1">
            <a:off x="3600099" y="2780928"/>
            <a:ext cx="117002" cy="427474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單箭頭接點 87"/>
          <p:cNvCxnSpPr/>
          <p:nvPr/>
        </p:nvCxnSpPr>
        <p:spPr>
          <a:xfrm>
            <a:off x="3496187" y="2885058"/>
            <a:ext cx="148323" cy="426295"/>
          </a:xfrm>
          <a:prstGeom prst="straightConnector1">
            <a:avLst/>
          </a:prstGeom>
          <a:ln w="38100">
            <a:solidFill>
              <a:srgbClr val="339933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495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23779" y="1639271"/>
            <a:ext cx="7764645" cy="4177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457200" indent="-457200" eaLnBrk="0" hangingPunct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分階段實施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  <a:p>
            <a:pPr marL="457200" indent="-457200" eaLnBrk="0" hangingPunct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管理的範圍，如前期擇定住院病人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Aft>
                <a:spcPts val="1200"/>
              </a:spcAft>
              <a:buFontTx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 管理的品項，如前期擇定後線抗生素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  <a:p>
            <a:pPr marL="450850" indent="-450850" eaLnBrk="0" hangingPunct="0">
              <a:spcAft>
                <a:spcPts val="1200"/>
              </a:spcAft>
              <a:buFontTx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管理的作業程序，調整抗生素使用作業流程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  <a:p>
            <a:pPr marL="450850" indent="-450850" eaLnBrk="0" hangingPunct="0">
              <a:spcAft>
                <a:spcPts val="1200"/>
              </a:spcAft>
              <a:buFontTx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涉及的人員，如各類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</a:rPr>
              <a:t>人員新增資訊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作業調整人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</a:rPr>
              <a:t>員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作業</a:t>
            </a:r>
            <a:r>
              <a:rPr lang="zh-TW" altLang="en-US" sz="3200" b="1" dirty="0">
                <a:latin typeface="Times New Roman" pitchFamily="18" charset="0"/>
                <a:ea typeface="標楷體" pitchFamily="65" charset="-120"/>
              </a:rPr>
              <a:t>規範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772993" y="404664"/>
            <a:ext cx="7305675" cy="9608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lnSpc>
                <a:spcPct val="150000"/>
              </a:lnSpc>
              <a:buClr>
                <a:srgbClr val="000000"/>
              </a:buClr>
              <a:buSzPct val="75000"/>
              <a:defRPr/>
            </a:pPr>
            <a:r>
              <a:rPr lang="zh-TW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訂定抗生素管理涵蓋範圍</a:t>
            </a:r>
            <a:endParaRPr lang="en-US" altLang="zh-TW" sz="4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800393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08702" y="1504150"/>
            <a:ext cx="820896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buFontTx/>
              <a:buChar char="•"/>
            </a:pPr>
            <a:r>
              <a:rPr lang="zh-TW" altLang="en-US" sz="3200" b="1" dirty="0">
                <a:latin typeface="Times New Roman" pitchFamily="18" charset="0"/>
                <a:ea typeface="標楷體" pitchFamily="65" charset="-120"/>
              </a:rPr>
              <a:t>抗生素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藥品資料未標註分級資訊，管制無法全面</a:t>
            </a:r>
            <a:endParaRPr lang="en-US" altLang="zh-TW" sz="3200" b="1" dirty="0"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</a:pP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如預防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性抗生素、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第一線與後線抗生素等資訊</a:t>
            </a:r>
            <a:endParaRPr lang="en-US" altLang="zh-TW" sz="2400" b="1" dirty="0"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buFontTx/>
              <a:buChar char="•"/>
            </a:pPr>
            <a:r>
              <a:rPr lang="zh-TW" altLang="en-US" sz="3200" b="1" dirty="0">
                <a:latin typeface="Times New Roman" pitchFamily="18" charset="0"/>
                <a:ea typeface="標楷體" pitchFamily="65" charset="-120"/>
              </a:rPr>
              <a:t>藥品管制管控分散未</a:t>
            </a: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整合</a:t>
            </a:r>
            <a:endParaRPr lang="en-US" altLang="zh-TW" sz="3200" b="1" dirty="0"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</a:pP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如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用藥規範提示、特定疾病限專科醫師開立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、管制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開立天數等</a:t>
            </a:r>
            <a:endParaRPr lang="en-US" altLang="zh-TW" sz="2400" b="1" dirty="0"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buFontTx/>
              <a:buChar char="•"/>
            </a:pPr>
            <a:r>
              <a:rPr lang="zh-TW" altLang="en-US" sz="3200" b="1" dirty="0" smtClean="0">
                <a:latin typeface="Times New Roman" pitchFamily="18" charset="0"/>
                <a:ea typeface="標楷體" pitchFamily="65" charset="-120"/>
              </a:rPr>
              <a:t>抗生素處方逐張審核困難</a:t>
            </a:r>
            <a:endParaRPr lang="en-US" altLang="zh-TW" sz="3200" b="1" dirty="0" smtClean="0"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</a:pP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如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處方須逐張經專科醫師審查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，須考量急診或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大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夜的審查問題，否則可能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影響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</a:rPr>
              <a:t>病人用藥時間</a:t>
            </a:r>
            <a:endParaRPr lang="zh-TW" altLang="en-US" sz="2400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054628" y="404664"/>
            <a:ext cx="7305675" cy="86947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lnSpc>
                <a:spcPct val="150000"/>
              </a:lnSpc>
              <a:buClr>
                <a:srgbClr val="000000"/>
              </a:buClr>
              <a:buSzPct val="75000"/>
              <a:defRPr/>
            </a:pPr>
            <a:r>
              <a:rPr lang="zh-TW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導入資訊系統面臨的問題</a:t>
            </a:r>
            <a:endParaRPr lang="en-US" altLang="zh-TW" sz="4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01086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83977" y="1371349"/>
            <a:ext cx="8424936" cy="475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實施範圍</a:t>
            </a:r>
            <a:endParaRPr lang="en-US" altLang="zh-TW" sz="32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marL="893763" lvl="1" indent="-447675" eaLnBrk="0" hangingPunct="0">
              <a:buFont typeface="Arial" panose="020B0604020202020204" pitchFamily="34" charset="0"/>
              <a:buChar char="–"/>
            </a:pP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管制</a:t>
            </a: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住診後線抗生素注射藥品</a:t>
            </a:r>
            <a:endParaRPr lang="zh-TW" altLang="en-US" sz="2800" dirty="0"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感染科醫師分區</a:t>
            </a: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負責</a:t>
            </a:r>
            <a:endParaRPr lang="en-US" altLang="zh-TW" sz="32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marL="914400" lvl="1" indent="-457200" eaLnBrk="0" hangingPunct="0">
              <a:buFont typeface="Arial" panose="020B0604020202020204" pitchFamily="34" charset="0"/>
              <a:buChar char="–"/>
            </a:pP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人力</a:t>
            </a:r>
            <a:r>
              <a:rPr lang="zh-TW" altLang="en-US" sz="2800" dirty="0">
                <a:ea typeface="標楷體" pitchFamily="65" charset="-120"/>
                <a:cs typeface="Arial" panose="020B0604020202020204" pitchFamily="34" charset="0"/>
              </a:rPr>
              <a:t>有限，全院分區規劃負責醫師</a:t>
            </a: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抗生素處方審查以會診方式取代</a:t>
            </a:r>
            <a:endParaRPr lang="en-US" altLang="zh-TW" sz="32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marL="914400" lvl="1" indent="-457200" eaLnBrk="0" hangingPunct="0">
              <a:buFont typeface="Arial" panose="020B0604020202020204" pitchFamily="34" charset="0"/>
              <a:buChar char="–"/>
            </a:pP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臨床使用管制抗生素須先開立抗生素會診單</a:t>
            </a:r>
            <a:endParaRPr lang="en-US" altLang="zh-TW" sz="2800" b="1" dirty="0" smtClean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會診藥品審核有效</a:t>
            </a: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為</a:t>
            </a: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  </a:t>
            </a:r>
            <a:r>
              <a:rPr lang="en-US" altLang="zh-TW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7</a:t>
            </a: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天</a:t>
            </a:r>
            <a:endParaRPr lang="en-US" altLang="zh-TW" sz="32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marL="914400" lvl="1" indent="-457200" eaLnBrk="0" hangingPunct="0">
              <a:buFont typeface="Arial" panose="020B0604020202020204" pitchFamily="34" charset="0"/>
              <a:buChar char="–"/>
            </a:pP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經審核之抗生素藥品最長可使用</a:t>
            </a:r>
            <a:r>
              <a:rPr lang="en-US" altLang="zh-TW" sz="2800" dirty="0" smtClean="0">
                <a:ea typeface="標楷體" pitchFamily="65" charset="-120"/>
                <a:cs typeface="Arial" panose="020B0604020202020204" pitchFamily="34" charset="0"/>
              </a:rPr>
              <a:t>7</a:t>
            </a: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天</a:t>
            </a:r>
            <a:endParaRPr lang="zh-TW" altLang="en-US" sz="28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統計持續監控</a:t>
            </a:r>
            <a:endParaRPr lang="en-US" altLang="zh-TW" sz="3200" b="1" dirty="0">
              <a:solidFill>
                <a:srgbClr val="003300"/>
              </a:solidFill>
              <a:ea typeface="標楷體" pitchFamily="65" charset="-120"/>
              <a:cs typeface="Arial" panose="020B0604020202020204" pitchFamily="34" charset="0"/>
            </a:endParaRPr>
          </a:p>
          <a:p>
            <a:pPr marL="914400" lvl="1" indent="-457200" eaLnBrk="0" hangingPunct="0">
              <a:buFont typeface="Arial" panose="020B0604020202020204" pitchFamily="34" charset="0"/>
              <a:buChar char="–"/>
            </a:pPr>
            <a:r>
              <a:rPr lang="zh-TW" altLang="en-US" sz="2800" dirty="0" smtClean="0">
                <a:ea typeface="標楷體" pitchFamily="65" charset="-120"/>
                <a:cs typeface="Arial" panose="020B0604020202020204" pitchFamily="34" charset="0"/>
              </a:rPr>
              <a:t>抗生素會診結果與用藥事後統計分析</a:t>
            </a:r>
            <a:endParaRPr lang="zh-TW" altLang="en-US" sz="2800" dirty="0">
              <a:cs typeface="Arial" panose="020B0604020202020204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043608" y="436311"/>
            <a:ext cx="7305675" cy="9350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lnSpc>
                <a:spcPct val="150000"/>
              </a:lnSpc>
              <a:buClr>
                <a:srgbClr val="000000"/>
              </a:buClr>
              <a:buSzPct val="75000"/>
              <a:defRPr/>
            </a:pPr>
            <a:r>
              <a:rPr lang="zh-TW" altLang="en-US" sz="4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  <a:cs typeface="+mj-cs"/>
              </a:rPr>
              <a:t>導入管理系統前置規劃要項</a:t>
            </a:r>
            <a:endParaRPr lang="en-US" altLang="zh-TW" sz="4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  <a:cs typeface="+mj-cs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72840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8058472" cy="1080120"/>
          </a:xfrm>
        </p:spPr>
        <p:txBody>
          <a:bodyPr/>
          <a:lstStyle/>
          <a:p>
            <a:r>
              <a:rPr lang="zh-TW" altLang="en-US" sz="4000" dirty="0" smtClean="0">
                <a:solidFill>
                  <a:srgbClr val="003300"/>
                </a:solidFill>
                <a:latin typeface="Arial" pitchFamily="34" charset="0"/>
              </a:rPr>
              <a:t>清</a:t>
            </a:r>
            <a:r>
              <a:rPr lang="zh-TW" altLang="en-US" sz="4000" dirty="0">
                <a:solidFill>
                  <a:srgbClr val="003300"/>
                </a:solidFill>
                <a:latin typeface="Arial" pitchFamily="34" charset="0"/>
              </a:rPr>
              <a:t>查</a:t>
            </a:r>
            <a:r>
              <a:rPr lang="zh-TW" altLang="en-US" sz="4000" b="1" dirty="0" smtClean="0">
                <a:solidFill>
                  <a:srgbClr val="003300"/>
                </a:solidFill>
                <a:latin typeface="Arial" pitchFamily="34" charset="0"/>
              </a:rPr>
              <a:t>抗微生物製劑</a:t>
            </a:r>
            <a:r>
              <a:rPr lang="zh-TW" altLang="en-US" sz="4000" dirty="0" smtClean="0">
                <a:solidFill>
                  <a:srgbClr val="003300"/>
                </a:solidFill>
                <a:latin typeface="Arial" pitchFamily="34" charset="0"/>
              </a:rPr>
              <a:t>品項與監控</a:t>
            </a:r>
            <a:r>
              <a:rPr lang="zh-TW" altLang="en-US" sz="3200" b="1" dirty="0" smtClean="0">
                <a:solidFill>
                  <a:srgbClr val="003300"/>
                </a:solidFill>
                <a:latin typeface="Arial" pitchFamily="34" charset="0"/>
              </a:rPr>
              <a:t> </a:t>
            </a:r>
            <a:r>
              <a:rPr lang="en-US" altLang="zh-TW" sz="3200" b="1" dirty="0" smtClean="0">
                <a:solidFill>
                  <a:srgbClr val="003300"/>
                </a:solidFill>
                <a:latin typeface="Arial" pitchFamily="34" charset="0"/>
              </a:rPr>
              <a:t/>
            </a:r>
            <a:br>
              <a:rPr lang="en-US" altLang="zh-TW" sz="3200" b="1" dirty="0" smtClean="0">
                <a:solidFill>
                  <a:srgbClr val="003300"/>
                </a:solidFill>
                <a:latin typeface="Arial" pitchFamily="34" charset="0"/>
              </a:rPr>
            </a:br>
            <a:r>
              <a:rPr lang="en-US" altLang="zh-TW" sz="3200" dirty="0">
                <a:solidFill>
                  <a:srgbClr val="003300"/>
                </a:solidFill>
                <a:latin typeface="Arial" pitchFamily="34" charset="0"/>
              </a:rPr>
              <a:t> </a:t>
            </a:r>
            <a:r>
              <a:rPr lang="en-US" altLang="zh-TW" sz="3200" dirty="0" smtClean="0">
                <a:solidFill>
                  <a:srgbClr val="003300"/>
                </a:solidFill>
                <a:latin typeface="Arial" pitchFamily="34" charset="0"/>
              </a:rPr>
              <a:t>                                                 </a:t>
            </a:r>
            <a:r>
              <a:rPr lang="en-US" altLang="zh-TW" sz="3200" b="1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–</a:t>
            </a:r>
            <a:r>
              <a:rPr lang="zh-TW" altLang="en-US" sz="3200" b="1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lang="zh-TW" altLang="en-US" sz="2400" b="1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以</a:t>
            </a:r>
            <a:r>
              <a:rPr lang="en-US" altLang="zh-TW" sz="2000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93</a:t>
            </a:r>
            <a:r>
              <a:rPr lang="zh-TW" altLang="en-US" sz="2000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年為例</a:t>
            </a:r>
            <a:endParaRPr lang="en-US" altLang="zh-TW" sz="3200" dirty="0" smtClean="0">
              <a:solidFill>
                <a:srgbClr val="0033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48729" y="1772816"/>
            <a:ext cx="5340395" cy="4419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抗微生物製劑品項計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77</a:t>
            </a: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項</a:t>
            </a:r>
          </a:p>
          <a:p>
            <a:pPr lvl="1">
              <a:lnSpc>
                <a:spcPct val="80000"/>
              </a:lnSpc>
              <a:buFontTx/>
              <a:buBlip>
                <a:blip r:embed="rId2"/>
              </a:buBlip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注射抗微生物製劑  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41</a:t>
            </a: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項</a:t>
            </a:r>
          </a:p>
          <a:p>
            <a:pPr lvl="2">
              <a:lnSpc>
                <a:spcPct val="80000"/>
              </a:lnSpc>
              <a:buFontTx/>
              <a:buBlip>
                <a:blip r:embed="rId3"/>
              </a:buBlip>
            </a:pP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第一線注射藥     </a:t>
            </a:r>
            <a:r>
              <a:rPr lang="en-US" altLang="zh-TW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15 </a:t>
            </a: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項</a:t>
            </a:r>
            <a:endParaRPr lang="en-US" altLang="zh-TW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80000"/>
              </a:lnSpc>
              <a:buFontTx/>
              <a:buBlip>
                <a:blip r:embed="rId3"/>
              </a:buBlip>
            </a:pP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後線注線藥         </a:t>
            </a:r>
            <a:r>
              <a:rPr lang="en-US" altLang="zh-TW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23</a:t>
            </a: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項</a:t>
            </a:r>
            <a:endParaRPr lang="en-US" altLang="zh-TW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>
              <a:lnSpc>
                <a:spcPct val="8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第二線注射藥 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項</a:t>
            </a:r>
            <a:endParaRPr lang="en-US" altLang="zh-TW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>
              <a:lnSpc>
                <a:spcPct val="80000"/>
              </a:lnSpc>
              <a:buFont typeface="Wingdings" panose="05000000000000000000" pitchFamily="2" charset="2"/>
              <a:buChar char="l"/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第三線注射藥 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項  </a:t>
            </a:r>
            <a:endParaRPr lang="en-US" altLang="zh-TW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lnSpc>
                <a:spcPct val="80000"/>
              </a:lnSpc>
              <a:buFontTx/>
              <a:buBlip>
                <a:blip r:embed="rId3"/>
              </a:buBlip>
            </a:pP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少量使用注射藥   </a:t>
            </a:r>
            <a:r>
              <a:rPr lang="en-US" altLang="zh-TW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項 </a:t>
            </a:r>
            <a:endParaRPr lang="en-US" altLang="zh-TW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80000"/>
              </a:lnSpc>
              <a:buFontTx/>
              <a:buBlip>
                <a:blip r:embed="rId2"/>
              </a:buBlip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口服抗微生物製劑  </a:t>
            </a:r>
            <a:r>
              <a:rPr lang="en-US" altLang="zh-TW" dirty="0" smtClean="0">
                <a:latin typeface="Arial" panose="020B0604020202020204" pitchFamily="34" charset="0"/>
                <a:cs typeface="Arial" panose="020B0604020202020204" pitchFamily="34" charset="0"/>
              </a:rPr>
              <a:t>36 </a:t>
            </a: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項 </a:t>
            </a:r>
            <a:endParaRPr lang="en-US" altLang="zh-TW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80000"/>
              </a:lnSpc>
              <a:buFontTx/>
              <a:buBlip>
                <a:blip r:embed="rId2"/>
              </a:buBlip>
            </a:pPr>
            <a:r>
              <a:rPr lang="zh-TW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抗微生物製劑同時使用三種以上</a:t>
            </a:r>
          </a:p>
        </p:txBody>
      </p:sp>
      <p:sp>
        <p:nvSpPr>
          <p:cNvPr id="73733" name="Rectangle 5"/>
          <p:cNvSpPr>
            <a:spLocks noChangeArrowheads="1"/>
          </p:cNvSpPr>
          <p:nvPr/>
        </p:nvSpPr>
        <p:spPr bwMode="auto">
          <a:xfrm>
            <a:off x="2105929" y="3118685"/>
            <a:ext cx="4883195" cy="103039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3734" name="Rectangle 6"/>
          <p:cNvSpPr>
            <a:spLocks noChangeArrowheads="1"/>
          </p:cNvSpPr>
          <p:nvPr/>
        </p:nvSpPr>
        <p:spPr bwMode="auto">
          <a:xfrm>
            <a:off x="2105929" y="5013176"/>
            <a:ext cx="4883195" cy="648071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9781951" y="5899720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  <p:sp>
        <p:nvSpPr>
          <p:cNvPr id="4" name="右大括弧 3"/>
          <p:cNvSpPr/>
          <p:nvPr/>
        </p:nvSpPr>
        <p:spPr>
          <a:xfrm>
            <a:off x="7166939" y="3633882"/>
            <a:ext cx="360040" cy="1596638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7514841" y="4032146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監控重點</a:t>
            </a:r>
            <a:endParaRPr lang="zh-TW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投影片編號版面配置區 5"/>
          <p:cNvSpPr txBox="1">
            <a:spLocks/>
          </p:cNvSpPr>
          <p:nvPr/>
        </p:nvSpPr>
        <p:spPr>
          <a:xfrm>
            <a:off x="8460432" y="5949950"/>
            <a:ext cx="683568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kumimoji="1" sz="1400" u="sng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2pPr>
            <a:lvl3pPr marL="1143000" indent="-228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3pPr>
            <a:lvl4pPr marL="1600200" indent="-228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4pPr>
            <a:lvl5pPr marL="2057400" indent="-228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5pPr>
            <a:lvl6pPr marL="2514600" indent="-22860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6pPr>
            <a:lvl7pPr marL="2971800" indent="-22860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7pPr>
            <a:lvl8pPr marL="3429000" indent="-22860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8pPr>
            <a:lvl9pPr marL="3886200" indent="-22860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defRPr kumimoji="1" sz="1800" kern="1200">
                <a:solidFill>
                  <a:schemeClr val="tx1"/>
                </a:solidFill>
                <a:latin typeface="Arial" pitchFamily="34" charset="0"/>
                <a:ea typeface="新細明體" pitchFamily="18" charset="-120"/>
                <a:cs typeface="+mn-cs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9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85756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8229600" cy="720080"/>
          </a:xfrm>
        </p:spPr>
        <p:txBody>
          <a:bodyPr/>
          <a:lstStyle/>
          <a:p>
            <a:r>
              <a:rPr lang="zh-TW" altLang="en-US" sz="3600" dirty="0">
                <a:solidFill>
                  <a:srgbClr val="003300"/>
                </a:solidFill>
                <a:latin typeface="Arial" pitchFamily="34" charset="0"/>
              </a:rPr>
              <a:t>後線</a:t>
            </a:r>
            <a:r>
              <a:rPr lang="zh-TW" altLang="en-US" sz="3600" dirty="0" smtClean="0">
                <a:solidFill>
                  <a:srgbClr val="003300"/>
                </a:solidFill>
                <a:latin typeface="Arial" pitchFamily="34" charset="0"/>
              </a:rPr>
              <a:t>抗</a:t>
            </a:r>
            <a:r>
              <a:rPr lang="zh-TW" altLang="en-US" sz="3600" dirty="0">
                <a:solidFill>
                  <a:srgbClr val="003300"/>
                </a:solidFill>
                <a:latin typeface="Arial" pitchFamily="34" charset="0"/>
              </a:rPr>
              <a:t>微生物製</a:t>
            </a:r>
            <a:r>
              <a:rPr lang="zh-TW" altLang="en-US" sz="3600" dirty="0" smtClean="0">
                <a:solidFill>
                  <a:srgbClr val="003300"/>
                </a:solidFill>
                <a:latin typeface="Arial" pitchFamily="34" charset="0"/>
              </a:rPr>
              <a:t>劑 清查結果</a:t>
            </a:r>
            <a:r>
              <a:rPr lang="zh-TW" altLang="en-US" sz="2800" dirty="0" smtClean="0">
                <a:solidFill>
                  <a:srgbClr val="003300"/>
                </a:solidFill>
                <a:latin typeface="Arial" pitchFamily="34" charset="0"/>
              </a:rPr>
              <a:t> </a:t>
            </a:r>
            <a:r>
              <a:rPr lang="en-US" altLang="zh-TW" sz="2800" dirty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–</a:t>
            </a:r>
            <a:r>
              <a:rPr lang="zh-TW" altLang="en-US" sz="2800" dirty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 </a:t>
            </a:r>
            <a:r>
              <a:rPr lang="zh-TW" altLang="en-US" sz="2000" dirty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以</a:t>
            </a:r>
            <a:r>
              <a:rPr lang="en-US" altLang="zh-TW" sz="1800" dirty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93</a:t>
            </a:r>
            <a:r>
              <a:rPr lang="zh-TW" altLang="en-US" sz="1800" dirty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年為</a:t>
            </a:r>
            <a:r>
              <a:rPr lang="zh-TW" altLang="en-US" sz="1800" dirty="0" smtClean="0">
                <a:solidFill>
                  <a:srgbClr val="003300"/>
                </a:solidFill>
                <a:latin typeface="Arial" pitchFamily="34" charset="0"/>
                <a:cs typeface="Arial" panose="020B0604020202020204" pitchFamily="34" charset="0"/>
              </a:rPr>
              <a:t>例</a:t>
            </a:r>
            <a:endParaRPr lang="zh-TW" altLang="en-US" sz="3200" dirty="0"/>
          </a:p>
        </p:txBody>
      </p:sp>
      <p:graphicFrame>
        <p:nvGraphicFramePr>
          <p:cNvPr id="1026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6542939"/>
              </p:ext>
            </p:extLst>
          </p:nvPr>
        </p:nvGraphicFramePr>
        <p:xfrm>
          <a:off x="3203848" y="1340768"/>
          <a:ext cx="4176464" cy="49222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7" name="工作表" r:id="rId3" imgW="5601095" imgH="6601337" progId="Excel.Sheet.8">
                  <p:embed/>
                </p:oleObj>
              </mc:Choice>
              <mc:Fallback>
                <p:oleObj name="工作表" r:id="rId3" imgW="5601095" imgH="6601337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3848" y="1340768"/>
                        <a:ext cx="4176464" cy="4922261"/>
                      </a:xfrm>
                      <a:prstGeom prst="rect">
                        <a:avLst/>
                      </a:prstGeom>
                      <a:noFill/>
                      <a:ln w="25400">
                        <a:solidFill>
                          <a:srgbClr val="003366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圓角矩形圖說文字 3"/>
          <p:cNvSpPr/>
          <p:nvPr/>
        </p:nvSpPr>
        <p:spPr>
          <a:xfrm>
            <a:off x="1691680" y="1412776"/>
            <a:ext cx="1419694" cy="663281"/>
          </a:xfrm>
          <a:prstGeom prst="wedgeRoundRectCallout">
            <a:avLst>
              <a:gd name="adj1" fmla="val 57624"/>
              <a:gd name="adj2" fmla="val 106744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醫院內部</a:t>
            </a:r>
            <a:endParaRPr lang="en-US" altLang="zh-TW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藥品代碼</a:t>
            </a:r>
            <a:endParaRPr lang="en-US" altLang="zh-TW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圓角矩形圖說文字 4"/>
          <p:cNvSpPr/>
          <p:nvPr/>
        </p:nvSpPr>
        <p:spPr>
          <a:xfrm>
            <a:off x="755576" y="3861048"/>
            <a:ext cx="2133795" cy="1512168"/>
          </a:xfrm>
          <a:prstGeom prst="wedgeRoundRectCallout">
            <a:avLst>
              <a:gd name="adj1" fmla="val 117838"/>
              <a:gd name="adj2" fmla="val -87643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分級設定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:</a:t>
            </a:r>
          </a:p>
          <a:p>
            <a:pPr>
              <a:defRPr/>
            </a:pP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合計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77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後線抗生素注射類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23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項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院內細標示第二</a:t>
            </a:r>
            <a:r>
              <a:rPr lang="en-US" altLang="zh-TW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,</a:t>
            </a: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三線</a:t>
            </a:r>
            <a:endParaRPr lang="en-US" altLang="zh-TW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圓角矩形圖說文字 5"/>
          <p:cNvSpPr/>
          <p:nvPr/>
        </p:nvSpPr>
        <p:spPr>
          <a:xfrm>
            <a:off x="1615478" y="2856118"/>
            <a:ext cx="1419694" cy="663281"/>
          </a:xfrm>
          <a:prstGeom prst="wedgeRoundRectCallout">
            <a:avLst>
              <a:gd name="adj1" fmla="val 107489"/>
              <a:gd name="adj2" fmla="val -73363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藥品劑型</a:t>
            </a:r>
            <a:endParaRPr lang="en-US" altLang="zh-TW" b="1" dirty="0" smtClean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10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208107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標題 1"/>
          <p:cNvSpPr>
            <a:spLocks noGrp="1"/>
          </p:cNvSpPr>
          <p:nvPr>
            <p:ph type="title" idx="4294967295"/>
          </p:nvPr>
        </p:nvSpPr>
        <p:spPr>
          <a:xfrm>
            <a:off x="251619" y="239713"/>
            <a:ext cx="8640762" cy="1143000"/>
          </a:xfrm>
        </p:spPr>
        <p:txBody>
          <a:bodyPr/>
          <a:lstStyle/>
          <a:p>
            <a:pPr eaLnBrk="1" hangingPunct="1"/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初期抗生素</a:t>
            </a:r>
            <a:r>
              <a:rPr lang="zh-TW" altLang="en-US" sz="3600" b="1" dirty="0" smtClean="0">
                <a:solidFill>
                  <a:srgbClr val="003300"/>
                </a:solidFill>
                <a:ea typeface="標楷體" pitchFamily="65" charset="-120"/>
              </a:rPr>
              <a:t>管理</a:t>
            </a: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線上</a:t>
            </a:r>
            <a:r>
              <a:rPr lang="zh-TW" altLang="en-US" sz="3600" dirty="0">
                <a:solidFill>
                  <a:srgbClr val="003300"/>
                </a:solidFill>
                <a:latin typeface="Times New Roman" pitchFamily="18" charset="0"/>
              </a:rPr>
              <a:t>審核</a:t>
            </a:r>
            <a:r>
              <a:rPr lang="zh-TW" altLang="en-US" sz="3600" dirty="0" smtClean="0">
                <a:solidFill>
                  <a:srgbClr val="003300"/>
                </a:solidFill>
                <a:latin typeface="Times New Roman" pitchFamily="18" charset="0"/>
              </a:rPr>
              <a:t>規劃</a:t>
            </a:r>
            <a:endParaRPr lang="zh-TW" altLang="en-US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8294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8712968" cy="5621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7548700" y="712133"/>
            <a:ext cx="13708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–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以</a:t>
            </a:r>
            <a:r>
              <a:rPr lang="en-US" altLang="zh-TW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93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年為例</a:t>
            </a:r>
            <a:endParaRPr lang="zh-TW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44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84213" y="1412776"/>
            <a:ext cx="8208962" cy="460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877888" indent="-420688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220788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28775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spcBef>
                <a:spcPct val="10000"/>
              </a:spcBef>
              <a:buFontTx/>
              <a:buChar char="•"/>
            </a:pPr>
            <a:r>
              <a:rPr kumimoji="0"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檢討管控措施、作業程序與人員工作</a:t>
            </a:r>
          </a:p>
          <a:p>
            <a:pPr lvl="1" eaLnBrk="0" hangingPunct="0">
              <a:spcBef>
                <a:spcPct val="10000"/>
              </a:spcBef>
              <a:buFont typeface="Wingdings" pitchFamily="2" charset="2"/>
              <a:buNone/>
            </a:pP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─ 臨床醫師</a:t>
            </a:r>
            <a:r>
              <a:rPr kumimoji="0" lang="zh-TW" altLang="en-US" sz="2400" dirty="0">
                <a:cs typeface="Arial" panose="020B0604020202020204" pitchFamily="34" charset="0"/>
              </a:rPr>
              <a:t>、</a:t>
            </a: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抗生素管理醫師、藥師、醫檢師</a:t>
            </a:r>
            <a:endParaRPr kumimoji="0" lang="en-US" altLang="zh-TW" sz="2400" dirty="0"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ct val="10000"/>
              </a:spcBef>
              <a:buFontTx/>
              <a:buChar char="•"/>
            </a:pP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建立基本資訊建檔</a:t>
            </a:r>
          </a:p>
          <a:p>
            <a:pPr eaLnBrk="0" hangingPunct="0">
              <a:spcBef>
                <a:spcPct val="10000"/>
              </a:spcBef>
            </a:pPr>
            <a:r>
              <a:rPr kumimoji="0" lang="zh-TW" altLang="en-US" dirty="0">
                <a:cs typeface="Arial" panose="020B0604020202020204" pitchFamily="34" charset="0"/>
              </a:rPr>
              <a:t>       </a:t>
            </a: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─ 藥品檔標示屬抗生素與分級、醫師責任區</a:t>
            </a:r>
            <a:endParaRPr lang="zh-TW" altLang="en-US" sz="2400" dirty="0"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ct val="10000"/>
              </a:spcBef>
              <a:buFontTx/>
              <a:buChar char="•"/>
            </a:pP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規劃人員操作，修改各</a:t>
            </a:r>
            <a:r>
              <a:rPr lang="en-US" altLang="zh-TW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HIS</a:t>
            </a: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作業系統</a:t>
            </a:r>
          </a:p>
          <a:p>
            <a:pPr eaLnBrk="0" hangingPunct="0">
              <a:spcBef>
                <a:spcPct val="10000"/>
              </a:spcBef>
            </a:pPr>
            <a:r>
              <a:rPr kumimoji="0" lang="zh-TW" altLang="en-US" dirty="0">
                <a:cs typeface="Arial" panose="020B0604020202020204" pitchFamily="34" charset="0"/>
              </a:rPr>
              <a:t>       </a:t>
            </a: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─ 住院醫囑、感控作業、單一劑量作業、檢驗作業</a:t>
            </a:r>
            <a:endParaRPr lang="en-US" altLang="zh-TW" sz="4400" dirty="0"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ct val="10000"/>
              </a:spcBef>
              <a:buFontTx/>
              <a:buChar char="•"/>
            </a:pPr>
            <a:r>
              <a:rPr lang="zh-TW" altLang="en-US" sz="3200" b="1" dirty="0">
                <a:solidFill>
                  <a:srgbClr val="003300"/>
                </a:solidFill>
                <a:ea typeface="標楷體" pitchFamily="65" charset="-120"/>
                <a:cs typeface="Arial" panose="020B0604020202020204" pitchFamily="34" charset="0"/>
              </a:rPr>
              <a:t>分階段上線</a:t>
            </a:r>
          </a:p>
          <a:p>
            <a:pPr eaLnBrk="0" hangingPunct="0">
              <a:spcBef>
                <a:spcPct val="10000"/>
              </a:spcBef>
            </a:pPr>
            <a:r>
              <a:rPr kumimoji="0" lang="zh-TW" altLang="en-US" dirty="0">
                <a:cs typeface="Arial" panose="020B0604020202020204" pitchFamily="34" charset="0"/>
              </a:rPr>
              <a:t>       </a:t>
            </a: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─ 監測範圍須開立抗生素會診單→責任區醫師會診回覆</a:t>
            </a:r>
          </a:p>
          <a:p>
            <a:pPr eaLnBrk="0" hangingPunct="0">
              <a:spcBef>
                <a:spcPct val="10000"/>
              </a:spcBef>
            </a:pP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      → </a:t>
            </a:r>
            <a:r>
              <a:rPr kumimoji="0" lang="en-US" altLang="zh-TW" sz="2400" dirty="0">
                <a:ea typeface="標楷體" pitchFamily="65" charset="-120"/>
                <a:cs typeface="Arial" panose="020B0604020202020204" pitchFamily="34" charset="0"/>
              </a:rPr>
              <a:t>48</a:t>
            </a:r>
            <a:r>
              <a:rPr kumimoji="0" lang="zh-TW" altLang="en-US" sz="2400" dirty="0">
                <a:ea typeface="標楷體" pitchFamily="65" charset="-120"/>
                <a:cs typeface="Arial" panose="020B0604020202020204" pitchFamily="34" charset="0"/>
              </a:rPr>
              <a:t>小時內回覆並實施用藥管控</a:t>
            </a:r>
            <a:endParaRPr lang="zh-TW" altLang="en-US" sz="2400" dirty="0">
              <a:ea typeface="標楷體" pitchFamily="65" charset="-120"/>
              <a:cs typeface="Arial" panose="020B0604020202020204" pitchFamily="34" charset="0"/>
            </a:endParaRPr>
          </a:p>
          <a:p>
            <a:pPr eaLnBrk="0" hangingPunct="0">
              <a:spcBef>
                <a:spcPct val="10000"/>
              </a:spcBef>
              <a:buFontTx/>
              <a:buChar char="•"/>
            </a:pPr>
            <a:endParaRPr lang="zh-TW" altLang="en-US" dirty="0">
              <a:cs typeface="Arial" panose="020B0604020202020204" pitchFamily="34" charset="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971600" y="513024"/>
            <a:ext cx="7252567" cy="9350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        實施方法 </a:t>
            </a:r>
            <a:r>
              <a:rPr lang="en-US" altLang="zh-TW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-</a:t>
            </a:r>
            <a:r>
              <a:rPr lang="zh-TW" altLang="en-US" sz="28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標楷體" pitchFamily="65" charset="-120"/>
                <a:cs typeface="+mj-cs"/>
              </a:rPr>
              <a:t>以住診管理為例</a:t>
            </a:r>
            <a:endParaRPr lang="en-US" altLang="zh-TW" sz="28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標楷體" pitchFamily="65" charset="-120"/>
              <a:cs typeface="+mj-cs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7470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標題 1"/>
          <p:cNvSpPr>
            <a:spLocks noGrp="1"/>
          </p:cNvSpPr>
          <p:nvPr>
            <p:ph type="title" idx="4294967295"/>
          </p:nvPr>
        </p:nvSpPr>
        <p:spPr>
          <a:xfrm>
            <a:off x="282430" y="497716"/>
            <a:ext cx="8640762" cy="648072"/>
          </a:xfrm>
        </p:spPr>
        <p:txBody>
          <a:bodyPr/>
          <a:lstStyle/>
          <a:p>
            <a:pPr eaLnBrk="1" hangingPunct="1"/>
            <a:r>
              <a:rPr lang="zh-TW" altLang="en-US" sz="4000" b="1" dirty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修改各</a:t>
            </a:r>
            <a:r>
              <a:rPr lang="en-US" altLang="zh-TW" sz="4000" b="1" dirty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</a:t>
            </a:r>
            <a:r>
              <a:rPr lang="zh-TW" altLang="en-US" sz="4000" b="1" dirty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作業系統</a:t>
            </a:r>
            <a:endParaRPr lang="zh-TW" altLang="en-US" sz="4000" b="1" dirty="0" smtClean="0">
              <a:solidFill>
                <a:srgbClr val="0033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294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259" y="1209879"/>
            <a:ext cx="8092022" cy="5147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五邊形 1"/>
          <p:cNvSpPr/>
          <p:nvPr/>
        </p:nvSpPr>
        <p:spPr>
          <a:xfrm>
            <a:off x="130424" y="2443141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醫令系統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病歷系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</a:t>
            </a:r>
          </a:p>
        </p:txBody>
      </p:sp>
      <p:sp>
        <p:nvSpPr>
          <p:cNvPr id="5" name="五邊形 4"/>
          <p:cNvSpPr/>
          <p:nvPr/>
        </p:nvSpPr>
        <p:spPr>
          <a:xfrm>
            <a:off x="2351584" y="2567157"/>
            <a:ext cx="1008112" cy="524055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抗生素</a:t>
            </a:r>
            <a:endParaRPr lang="en-US" altLang="zh-TW" sz="16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</a:t>
            </a:r>
            <a:r>
              <a:rPr lang="zh-TW" altLang="en-US" sz="1600" b="1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1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五邊形 5"/>
          <p:cNvSpPr/>
          <p:nvPr/>
        </p:nvSpPr>
        <p:spPr>
          <a:xfrm>
            <a:off x="130424" y="1944006"/>
            <a:ext cx="1008112" cy="42040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藥品系統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五邊形 6"/>
          <p:cNvSpPr/>
          <p:nvPr/>
        </p:nvSpPr>
        <p:spPr>
          <a:xfrm>
            <a:off x="4443214" y="3395083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單一劑量系統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五邊形 7"/>
          <p:cNvSpPr/>
          <p:nvPr/>
        </p:nvSpPr>
        <p:spPr>
          <a:xfrm>
            <a:off x="6649144" y="3395083"/>
            <a:ext cx="1008112" cy="58292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檢驗系統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五邊形 10"/>
          <p:cNvSpPr/>
          <p:nvPr/>
        </p:nvSpPr>
        <p:spPr>
          <a:xfrm>
            <a:off x="117898" y="3588817"/>
            <a:ext cx="1008112" cy="38918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醫令系統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五邊形 11"/>
          <p:cNvSpPr/>
          <p:nvPr/>
        </p:nvSpPr>
        <p:spPr>
          <a:xfrm>
            <a:off x="90092" y="4357289"/>
            <a:ext cx="1008112" cy="42966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醫令系統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五邊形 12"/>
          <p:cNvSpPr/>
          <p:nvPr/>
        </p:nvSpPr>
        <p:spPr>
          <a:xfrm>
            <a:off x="92324" y="5100881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醫令系統病歷系統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五邊形 13"/>
          <p:cNvSpPr/>
          <p:nvPr/>
        </p:nvSpPr>
        <p:spPr>
          <a:xfrm>
            <a:off x="6228184" y="5077773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醫療品質指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標</a:t>
            </a:r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4" name="直線單箭頭接點 3"/>
          <p:cNvCxnSpPr>
            <a:endCxn id="14" idx="1"/>
          </p:cNvCxnSpPr>
          <p:nvPr/>
        </p:nvCxnSpPr>
        <p:spPr>
          <a:xfrm>
            <a:off x="6012160" y="5401809"/>
            <a:ext cx="216024" cy="0"/>
          </a:xfrm>
          <a:prstGeom prst="straightConnector1">
            <a:avLst/>
          </a:prstGeom>
          <a:ln w="444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885660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13</a:t>
            </a:fld>
            <a:endParaRPr lang="zh-TW" altLang="en-US" dirty="0"/>
          </a:p>
        </p:txBody>
      </p:sp>
      <p:sp>
        <p:nvSpPr>
          <p:cNvPr id="17" name="矩形 16"/>
          <p:cNvSpPr/>
          <p:nvPr/>
        </p:nvSpPr>
        <p:spPr>
          <a:xfrm>
            <a:off x="6849516" y="828156"/>
            <a:ext cx="13708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–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 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以</a:t>
            </a:r>
            <a:r>
              <a:rPr lang="en-US" altLang="zh-TW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93</a:t>
            </a:r>
            <a:r>
              <a:rPr lang="zh-TW" altLang="en-US" sz="1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年為例</a:t>
            </a:r>
            <a:endParaRPr lang="zh-TW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8" name="五邊形 17"/>
          <p:cNvSpPr/>
          <p:nvPr/>
        </p:nvSpPr>
        <p:spPr>
          <a:xfrm>
            <a:off x="2449276" y="4211028"/>
            <a:ext cx="1008112" cy="75399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抗生素</a:t>
            </a:r>
            <a:endParaRPr lang="en-US" altLang="zh-TW" sz="16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線上系統</a:t>
            </a:r>
            <a:endParaRPr lang="en-US" altLang="zh-TW" sz="16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病歷系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</a:t>
            </a:r>
          </a:p>
        </p:txBody>
      </p:sp>
      <p:sp>
        <p:nvSpPr>
          <p:cNvPr id="19" name="五邊形 18"/>
          <p:cNvSpPr/>
          <p:nvPr/>
        </p:nvSpPr>
        <p:spPr>
          <a:xfrm>
            <a:off x="2497176" y="5117425"/>
            <a:ext cx="1008112" cy="753997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抗生素</a:t>
            </a:r>
            <a:endParaRPr lang="en-US" altLang="zh-TW" sz="16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線上系統</a:t>
            </a:r>
            <a:endParaRPr lang="en-US" altLang="zh-TW" sz="1600" b="1" dirty="0" smtClean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病歷系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統</a:t>
            </a:r>
          </a:p>
        </p:txBody>
      </p:sp>
    </p:spTree>
    <p:extLst>
      <p:ext uri="{BB962C8B-B14F-4D97-AF65-F5344CB8AC3E}">
        <p14:creationId xmlns:p14="http://schemas.microsoft.com/office/powerpoint/2010/main" val="244664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1196752"/>
            <a:ext cx="7570788" cy="1871663"/>
          </a:xfrm>
          <a:noFill/>
          <a:ln>
            <a:miter lim="800000"/>
            <a:headEnd/>
            <a:tailEnd/>
          </a:ln>
          <a:extLst/>
        </p:spPr>
        <p:txBody>
          <a:bodyPr/>
          <a:lstStyle/>
          <a:p>
            <a:pPr>
              <a:defRPr/>
            </a:pPr>
            <a:r>
              <a:rPr lang="zh-TW" altLang="en-US" b="1" kern="1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標楷體" pitchFamily="65" charset="-120"/>
              </a:rPr>
              <a:t>藥品標準檔建置與維護</a:t>
            </a:r>
            <a:endParaRPr lang="en-US" altLang="zh-TW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33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標楷體" pitchFamily="65" charset="-120"/>
            </a:endParaRPr>
          </a:p>
          <a:p>
            <a:pPr>
              <a:defRPr/>
            </a:pPr>
            <a:r>
              <a:rPr lang="zh-TW" altLang="en-US" b="1" kern="1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標楷體" pitchFamily="65" charset="-120"/>
              </a:rPr>
              <a:t>系統自動勾稽進入審核系統</a:t>
            </a:r>
            <a:endParaRPr lang="en-US" altLang="zh-TW" b="1" kern="120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33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標楷體" pitchFamily="65" charset="-120"/>
            </a:endParaRPr>
          </a:p>
          <a:p>
            <a:pPr lvl="1">
              <a:lnSpc>
                <a:spcPct val="85000"/>
              </a:lnSpc>
              <a:defRPr/>
            </a:pPr>
            <a:r>
              <a:rPr lang="zh-TW" altLang="en-US" b="1" kern="1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後線管制性抗生素</a:t>
            </a:r>
          </a:p>
          <a:p>
            <a:pPr lvl="1">
              <a:lnSpc>
                <a:spcPct val="85000"/>
              </a:lnSpc>
              <a:defRPr/>
            </a:pPr>
            <a:r>
              <a:rPr lang="zh-TW" altLang="en-US" b="1" kern="120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33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同時使用三種以上抗生素</a:t>
            </a:r>
          </a:p>
        </p:txBody>
      </p:sp>
      <p:pic>
        <p:nvPicPr>
          <p:cNvPr id="77828" name="圖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60" r="45670" b="19737"/>
          <a:stretch>
            <a:fillRect/>
          </a:stretch>
        </p:blipFill>
        <p:spPr bwMode="auto">
          <a:xfrm>
            <a:off x="486916" y="3410744"/>
            <a:ext cx="3905250" cy="285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圖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357" b="38635"/>
          <a:stretch>
            <a:fillRect/>
          </a:stretch>
        </p:blipFill>
        <p:spPr bwMode="auto">
          <a:xfrm>
            <a:off x="4716016" y="3447256"/>
            <a:ext cx="3924300" cy="284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圓角矩形圖說文字 5"/>
          <p:cNvSpPr/>
          <p:nvPr/>
        </p:nvSpPr>
        <p:spPr>
          <a:xfrm>
            <a:off x="5687566" y="4706144"/>
            <a:ext cx="2089150" cy="619125"/>
          </a:xfrm>
          <a:prstGeom prst="wedgeRoundRectCallout">
            <a:avLst>
              <a:gd name="adj1" fmla="val -65666"/>
              <a:gd name="adj2" fmla="val -63134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抗生素分級設定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圓角矩形圖說文字 6"/>
          <p:cNvSpPr/>
          <p:nvPr/>
        </p:nvSpPr>
        <p:spPr>
          <a:xfrm>
            <a:off x="1620391" y="4461669"/>
            <a:ext cx="2447925" cy="647700"/>
          </a:xfrm>
          <a:prstGeom prst="wedgeRoundRectCallout">
            <a:avLst>
              <a:gd name="adj1" fmla="val 25780"/>
              <a:gd name="adj2" fmla="val 96141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藥品檔勾稽為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抗生素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941030" y="2340377"/>
            <a:ext cx="4535487" cy="9366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標題 1"/>
          <p:cNvSpPr txBox="1">
            <a:spLocks/>
          </p:cNvSpPr>
          <p:nvPr/>
        </p:nvSpPr>
        <p:spPr bwMode="auto">
          <a:xfrm>
            <a:off x="229566" y="496145"/>
            <a:ext cx="8640762" cy="742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修改藥品系統</a:t>
            </a:r>
            <a:r>
              <a:rPr lang="zh-TW" altLang="en-US" sz="3600" b="1" kern="0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─</a:t>
            </a: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基準檔作業</a:t>
            </a:r>
          </a:p>
        </p:txBody>
      </p:sp>
      <p:sp>
        <p:nvSpPr>
          <p:cNvPr id="10" name="圓角矩形圖說文字 9"/>
          <p:cNvSpPr/>
          <p:nvPr/>
        </p:nvSpPr>
        <p:spPr>
          <a:xfrm>
            <a:off x="5998904" y="1340767"/>
            <a:ext cx="2524837" cy="763141"/>
          </a:xfrm>
          <a:prstGeom prst="wedgeRoundRectCallout">
            <a:avLst>
              <a:gd name="adj1" fmla="val -87500"/>
              <a:gd name="adj2" fmla="val -30011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權責單位為藥劑科負責品項異動維護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1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8979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sz="quarter"/>
          </p:nvPr>
        </p:nvSpPr>
        <p:spPr>
          <a:xfrm>
            <a:off x="1907704" y="2132856"/>
            <a:ext cx="5184576" cy="1736725"/>
          </a:xfrm>
        </p:spPr>
        <p:txBody>
          <a:bodyPr/>
          <a:lstStyle/>
          <a:p>
            <a:pPr>
              <a:defRPr/>
            </a:pPr>
            <a:r>
              <a:rPr lang="zh-TW" altLang="en-US" sz="6000" b="1" kern="12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處方醫師端</a:t>
            </a:r>
            <a:endParaRPr lang="zh-TW" altLang="en-US" sz="6000" b="1" kern="12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15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9338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0F7D3A34-9478-4C96-98CD-43D7BC5B5DC2}" type="slidenum">
              <a:rPr lang="en-US" altLang="zh-TW" smtClean="0"/>
              <a:pPr/>
              <a:t>16</a:t>
            </a:fld>
            <a:endParaRPr lang="en-US" altLang="zh-TW" smtClean="0"/>
          </a:p>
        </p:txBody>
      </p:sp>
      <p:sp>
        <p:nvSpPr>
          <p:cNvPr id="2068" name="Rectangle 7"/>
          <p:cNvSpPr>
            <a:spLocks noChangeArrowheads="1"/>
          </p:cNvSpPr>
          <p:nvPr/>
        </p:nvSpPr>
        <p:spPr bwMode="auto">
          <a:xfrm>
            <a:off x="2162175" y="15668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endParaRPr lang="zh-TW" altLang="en-US"/>
          </a:p>
        </p:txBody>
      </p:sp>
      <p:sp>
        <p:nvSpPr>
          <p:cNvPr id="2069" name="Rectangle 9"/>
          <p:cNvSpPr>
            <a:spLocks noChangeArrowheads="1"/>
          </p:cNvSpPr>
          <p:nvPr/>
        </p:nvSpPr>
        <p:spPr bwMode="auto">
          <a:xfrm>
            <a:off x="2038350" y="14859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endParaRPr lang="zh-TW" altLang="en-US"/>
          </a:p>
        </p:txBody>
      </p:sp>
      <p:graphicFrame>
        <p:nvGraphicFramePr>
          <p:cNvPr id="206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7251389"/>
              </p:ext>
            </p:extLst>
          </p:nvPr>
        </p:nvGraphicFramePr>
        <p:xfrm>
          <a:off x="1115616" y="1196752"/>
          <a:ext cx="7045739" cy="5000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6" name="點陣圖影像" r:id="rId3" imgW="8123810" imgH="6095238" progId="PBrush">
                  <p:embed/>
                </p:oleObj>
              </mc:Choice>
              <mc:Fallback>
                <p:oleObj name="點陣圖影像" r:id="rId3" imgW="8123810" imgH="6095238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196752"/>
                        <a:ext cx="7045739" cy="50006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標題 1"/>
          <p:cNvSpPr txBox="1">
            <a:spLocks/>
          </p:cNvSpPr>
          <p:nvPr/>
        </p:nvSpPr>
        <p:spPr bwMode="auto">
          <a:xfrm>
            <a:off x="625359" y="260648"/>
            <a:ext cx="8195113" cy="1095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修改</a:t>
            </a: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醫囑系統 ─</a:t>
            </a:r>
            <a:r>
              <a:rPr lang="zh-TW" altLang="en-US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連結會診單管控藥品</a:t>
            </a:r>
          </a:p>
        </p:txBody>
      </p:sp>
      <p:sp>
        <p:nvSpPr>
          <p:cNvPr id="3" name="矩形 2"/>
          <p:cNvSpPr/>
          <p:nvPr/>
        </p:nvSpPr>
        <p:spPr>
          <a:xfrm>
            <a:off x="3648712" y="1880828"/>
            <a:ext cx="667643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7092280" y="1880828"/>
            <a:ext cx="667643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2699791" y="1880828"/>
            <a:ext cx="550267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矩形 21"/>
          <p:cNvSpPr/>
          <p:nvPr/>
        </p:nvSpPr>
        <p:spPr>
          <a:xfrm>
            <a:off x="1790252" y="1880828"/>
            <a:ext cx="585441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1902792" y="1566863"/>
            <a:ext cx="940421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五邊形 25"/>
          <p:cNvSpPr/>
          <p:nvPr/>
        </p:nvSpPr>
        <p:spPr>
          <a:xfrm>
            <a:off x="28913" y="1786811"/>
            <a:ext cx="1282345" cy="104495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醫囑系統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r>
              <a:rPr lang="zh-TW" altLang="en-US" sz="1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抗生素線上系統</a:t>
            </a:r>
            <a:endParaRPr lang="zh-TW" altLang="en-US" sz="1600" b="1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862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 sz="quarter"/>
          </p:nvPr>
        </p:nvSpPr>
        <p:spPr>
          <a:xfrm>
            <a:off x="1907704" y="2132856"/>
            <a:ext cx="5184576" cy="1736725"/>
          </a:xfrm>
        </p:spPr>
        <p:txBody>
          <a:bodyPr/>
          <a:lstStyle/>
          <a:p>
            <a:pPr>
              <a:defRPr/>
            </a:pPr>
            <a:r>
              <a:rPr lang="zh-TW" altLang="en-US" sz="6000" b="1" kern="120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感控醫師端</a:t>
            </a:r>
            <a:endParaRPr lang="zh-TW" altLang="en-US" sz="6000" b="1" kern="1200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17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13441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內容版面配置區 2"/>
          <p:cNvSpPr>
            <a:spLocks noGrp="1"/>
          </p:cNvSpPr>
          <p:nvPr>
            <p:ph idx="1"/>
          </p:nvPr>
        </p:nvSpPr>
        <p:spPr>
          <a:xfrm>
            <a:off x="468312" y="1462447"/>
            <a:ext cx="8229600" cy="4525963"/>
          </a:xfrm>
        </p:spPr>
        <p:txBody>
          <a:bodyPr/>
          <a:lstStyle/>
          <a:p>
            <a:endParaRPr lang="zh-TW" altLang="en-US" smtClean="0"/>
          </a:p>
        </p:txBody>
      </p:sp>
      <p:sp>
        <p:nvSpPr>
          <p:cNvPr id="8" name="標題 1"/>
          <p:cNvSpPr txBox="1">
            <a:spLocks/>
          </p:cNvSpPr>
          <p:nvPr/>
        </p:nvSpPr>
        <p:spPr bwMode="auto">
          <a:xfrm>
            <a:off x="400567" y="548680"/>
            <a:ext cx="8892480" cy="8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</a:t>
            </a:r>
            <a:r>
              <a:rPr lang="zh-TW" altLang="en-US" sz="32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─</a:t>
            </a:r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責任醫師會診</a:t>
            </a:r>
            <a:r>
              <a:rPr lang="zh-TW" altLang="en-US" sz="32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清冊</a:t>
            </a:r>
          </a:p>
        </p:txBody>
      </p:sp>
      <p:sp>
        <p:nvSpPr>
          <p:cNvPr id="4" name="矩形 3"/>
          <p:cNvSpPr/>
          <p:nvPr/>
        </p:nvSpPr>
        <p:spPr>
          <a:xfrm>
            <a:off x="1907703" y="2326568"/>
            <a:ext cx="1296144" cy="252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" name="Picture 2" descr="C:\Users\purinechang\Desktop\HIS 抗生素管制 snapshot\snapshot3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15" y="1363080"/>
            <a:ext cx="7167311" cy="4948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/>
          <p:cNvSpPr/>
          <p:nvPr/>
        </p:nvSpPr>
        <p:spPr>
          <a:xfrm>
            <a:off x="1253416" y="3822868"/>
            <a:ext cx="1423971" cy="16836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3795390" y="3837408"/>
            <a:ext cx="920625" cy="16909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5970155" y="3837408"/>
            <a:ext cx="648073" cy="16909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2143656" y="2578596"/>
            <a:ext cx="1511668" cy="2520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1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7641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grpSp>
        <p:nvGrpSpPr>
          <p:cNvPr id="53251" name="群組 2"/>
          <p:cNvGrpSpPr>
            <a:grpSpLocks/>
          </p:cNvGrpSpPr>
          <p:nvPr/>
        </p:nvGrpSpPr>
        <p:grpSpPr bwMode="auto">
          <a:xfrm>
            <a:off x="637645" y="1224203"/>
            <a:ext cx="7192996" cy="4832408"/>
            <a:chOff x="-361324" y="0"/>
            <a:chExt cx="8547045" cy="6858000"/>
          </a:xfrm>
        </p:grpSpPr>
        <p:pic>
          <p:nvPicPr>
            <p:cNvPr id="5325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496" y="0"/>
              <a:ext cx="8150225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3254" name="群組 2"/>
            <p:cNvGrpSpPr>
              <a:grpSpLocks/>
            </p:cNvGrpSpPr>
            <p:nvPr/>
          </p:nvGrpSpPr>
          <p:grpSpPr bwMode="auto">
            <a:xfrm>
              <a:off x="-361324" y="1916762"/>
              <a:ext cx="4569199" cy="4691936"/>
              <a:chOff x="-361324" y="1916762"/>
              <a:chExt cx="4569199" cy="4691936"/>
            </a:xfrm>
          </p:grpSpPr>
          <p:sp>
            <p:nvSpPr>
              <p:cNvPr id="9" name="圓角矩形 8"/>
              <p:cNvSpPr/>
              <p:nvPr/>
            </p:nvSpPr>
            <p:spPr>
              <a:xfrm>
                <a:off x="1332484" y="1916762"/>
                <a:ext cx="863600" cy="361047"/>
              </a:xfrm>
              <a:prstGeom prst="round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pic>
            <p:nvPicPr>
              <p:cNvPr id="53256" name="Picture 2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357776" y="3213100"/>
                <a:ext cx="4565651" cy="33955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圓角矩形圖說文字 10"/>
              <p:cNvSpPr/>
              <p:nvPr/>
            </p:nvSpPr>
            <p:spPr>
              <a:xfrm>
                <a:off x="-361324" y="3251491"/>
                <a:ext cx="4569199" cy="3357207"/>
              </a:xfrm>
              <a:prstGeom prst="wedgeRoundRectCallout">
                <a:avLst>
                  <a:gd name="adj1" fmla="val -7258"/>
                  <a:gd name="adj2" fmla="val -77329"/>
                  <a:gd name="adj3" fmla="val 1666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</p:grpSp>
      <p:sp>
        <p:nvSpPr>
          <p:cNvPr id="15" name="標題 1"/>
          <p:cNvSpPr txBox="1">
            <a:spLocks/>
          </p:cNvSpPr>
          <p:nvPr/>
        </p:nvSpPr>
        <p:spPr bwMode="auto">
          <a:xfrm>
            <a:off x="781665" y="509682"/>
            <a:ext cx="8182823" cy="77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抗生素線上系統─醫師連結查病人體溫血壓</a:t>
            </a:r>
            <a:endParaRPr lang="zh-TW" altLang="en-US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855508" y="2098094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2798551" y="2082866"/>
            <a:ext cx="624189" cy="1899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3851920" y="2067902"/>
            <a:ext cx="720080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19</a:t>
            </a:fld>
            <a:endParaRPr lang="zh-TW" altLang="en-US" dirty="0"/>
          </a:p>
        </p:txBody>
      </p:sp>
      <p:sp>
        <p:nvSpPr>
          <p:cNvPr id="21" name="矩形 20"/>
          <p:cNvSpPr/>
          <p:nvPr/>
        </p:nvSpPr>
        <p:spPr>
          <a:xfrm>
            <a:off x="6915339" y="2055180"/>
            <a:ext cx="720080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五邊形 22"/>
          <p:cNvSpPr/>
          <p:nvPr/>
        </p:nvSpPr>
        <p:spPr>
          <a:xfrm>
            <a:off x="251520" y="2377994"/>
            <a:ext cx="1008112" cy="762974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護理資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訊</a:t>
            </a:r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389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8" name="群組 2"/>
          <p:cNvGrpSpPr>
            <a:grpSpLocks/>
          </p:cNvGrpSpPr>
          <p:nvPr/>
        </p:nvGrpSpPr>
        <p:grpSpPr bwMode="auto">
          <a:xfrm>
            <a:off x="930005" y="1224914"/>
            <a:ext cx="6984578" cy="5040858"/>
            <a:chOff x="22225" y="0"/>
            <a:chExt cx="8150225" cy="6858000"/>
          </a:xfrm>
        </p:grpSpPr>
        <p:pic>
          <p:nvPicPr>
            <p:cNvPr id="21515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225" y="0"/>
              <a:ext cx="8150225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1511" name="群組 2"/>
            <p:cNvGrpSpPr>
              <a:grpSpLocks/>
            </p:cNvGrpSpPr>
            <p:nvPr/>
          </p:nvGrpSpPr>
          <p:grpSpPr bwMode="auto">
            <a:xfrm>
              <a:off x="1763713" y="1916113"/>
              <a:ext cx="6048375" cy="4752975"/>
              <a:chOff x="1763713" y="1916113"/>
              <a:chExt cx="6048375" cy="4752975"/>
            </a:xfrm>
          </p:grpSpPr>
          <p:sp>
            <p:nvSpPr>
              <p:cNvPr id="9" name="圓角矩形 8"/>
              <p:cNvSpPr/>
              <p:nvPr/>
            </p:nvSpPr>
            <p:spPr>
              <a:xfrm>
                <a:off x="2124075" y="1916234"/>
                <a:ext cx="1368425" cy="360947"/>
              </a:xfrm>
              <a:prstGeom prst="round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pic>
            <p:nvPicPr>
              <p:cNvPr id="21513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874838" y="3716338"/>
                <a:ext cx="5908675" cy="29527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1" name="圓角矩形圖說文字 10"/>
              <p:cNvSpPr/>
              <p:nvPr/>
            </p:nvSpPr>
            <p:spPr>
              <a:xfrm>
                <a:off x="1763713" y="3717191"/>
                <a:ext cx="6048375" cy="2951831"/>
              </a:xfrm>
              <a:prstGeom prst="wedgeRoundRectCallout">
                <a:avLst>
                  <a:gd name="adj1" fmla="val -35655"/>
                  <a:gd name="adj2" fmla="val -90857"/>
                  <a:gd name="adj3" fmla="val 1666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</p:grpSp>
      <p:sp>
        <p:nvSpPr>
          <p:cNvPr id="15" name="矩形 14"/>
          <p:cNvSpPr/>
          <p:nvPr/>
        </p:nvSpPr>
        <p:spPr>
          <a:xfrm>
            <a:off x="1879331" y="2115526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標題 1"/>
          <p:cNvSpPr txBox="1">
            <a:spLocks/>
          </p:cNvSpPr>
          <p:nvPr/>
        </p:nvSpPr>
        <p:spPr bwMode="auto">
          <a:xfrm>
            <a:off x="930005" y="449760"/>
            <a:ext cx="8009351" cy="77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抗生素線上系統─醫師連結查最近檢驗報告</a:t>
            </a:r>
            <a:endParaRPr lang="zh-TW" altLang="en-US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915816" y="2115526"/>
            <a:ext cx="571000" cy="170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3840235" y="2111061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7020272" y="2115526"/>
            <a:ext cx="792088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五邊形 20"/>
          <p:cNvSpPr/>
          <p:nvPr/>
        </p:nvSpPr>
        <p:spPr>
          <a:xfrm>
            <a:off x="108361" y="2633410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檢驗系統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20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25210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內容版面配置區 2"/>
          <p:cNvSpPr>
            <a:spLocks noGrp="1"/>
          </p:cNvSpPr>
          <p:nvPr>
            <p:ph idx="1"/>
          </p:nvPr>
        </p:nvSpPr>
        <p:spPr>
          <a:xfrm>
            <a:off x="468312" y="1708965"/>
            <a:ext cx="8229600" cy="4525963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grpSp>
        <p:nvGrpSpPr>
          <p:cNvPr id="57347" name="群組 2"/>
          <p:cNvGrpSpPr>
            <a:grpSpLocks/>
          </p:cNvGrpSpPr>
          <p:nvPr/>
        </p:nvGrpSpPr>
        <p:grpSpPr bwMode="auto">
          <a:xfrm>
            <a:off x="1263401" y="1443270"/>
            <a:ext cx="6985323" cy="4757105"/>
            <a:chOff x="34925" y="0"/>
            <a:chExt cx="8151813" cy="6858000"/>
          </a:xfrm>
        </p:grpSpPr>
        <p:pic>
          <p:nvPicPr>
            <p:cNvPr id="5735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25" y="0"/>
              <a:ext cx="8151813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7350" name="群組 2"/>
            <p:cNvGrpSpPr>
              <a:grpSpLocks/>
            </p:cNvGrpSpPr>
            <p:nvPr/>
          </p:nvGrpSpPr>
          <p:grpSpPr bwMode="auto">
            <a:xfrm>
              <a:off x="611188" y="1557338"/>
              <a:ext cx="5545137" cy="5229225"/>
              <a:chOff x="611188" y="1557338"/>
              <a:chExt cx="5545137" cy="5229225"/>
            </a:xfrm>
          </p:grpSpPr>
          <p:sp>
            <p:nvSpPr>
              <p:cNvPr id="9" name="圓角矩形 8"/>
              <p:cNvSpPr/>
              <p:nvPr/>
            </p:nvSpPr>
            <p:spPr>
              <a:xfrm>
                <a:off x="4284663" y="1557176"/>
                <a:ext cx="863600" cy="359058"/>
              </a:xfrm>
              <a:prstGeom prst="round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sp>
            <p:nvSpPr>
              <p:cNvPr id="14" name="圓角矩形圖說文字 13"/>
              <p:cNvSpPr/>
              <p:nvPr/>
            </p:nvSpPr>
            <p:spPr>
              <a:xfrm>
                <a:off x="611187" y="2636238"/>
                <a:ext cx="5545139" cy="4149950"/>
              </a:xfrm>
              <a:prstGeom prst="wedgeRoundRectCallout">
                <a:avLst>
                  <a:gd name="adj1" fmla="val 24457"/>
                  <a:gd name="adj2" fmla="val -65530"/>
                  <a:gd name="adj3" fmla="val 1666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pic>
            <p:nvPicPr>
              <p:cNvPr id="57353" name="Picture 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465" t="5074" r="47398" b="33919"/>
              <a:stretch>
                <a:fillRect/>
              </a:stretch>
            </p:blipFill>
            <p:spPr bwMode="auto">
              <a:xfrm>
                <a:off x="827584" y="2756984"/>
                <a:ext cx="5256584" cy="391945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6" name="標題 1"/>
          <p:cNvSpPr txBox="1">
            <a:spLocks/>
          </p:cNvSpPr>
          <p:nvPr/>
        </p:nvSpPr>
        <p:spPr bwMode="auto">
          <a:xfrm>
            <a:off x="489843" y="534550"/>
            <a:ext cx="8532440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 ─醫師連結查病人生命徵象</a:t>
            </a:r>
            <a:endParaRPr lang="zh-TW" altLang="en-US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7" name="五邊形 16"/>
          <p:cNvSpPr/>
          <p:nvPr/>
        </p:nvSpPr>
        <p:spPr>
          <a:xfrm>
            <a:off x="489842" y="2619108"/>
            <a:ext cx="1129829" cy="736566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護理資訊系統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23727" y="2239499"/>
            <a:ext cx="720080" cy="2203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3206382" y="2269236"/>
            <a:ext cx="573529" cy="211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矩形 19"/>
          <p:cNvSpPr/>
          <p:nvPr/>
        </p:nvSpPr>
        <p:spPr>
          <a:xfrm>
            <a:off x="4173794" y="2298346"/>
            <a:ext cx="777065" cy="1825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/>
          <p:cNvSpPr/>
          <p:nvPr/>
        </p:nvSpPr>
        <p:spPr>
          <a:xfrm>
            <a:off x="7308303" y="2269049"/>
            <a:ext cx="868413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0" y="603014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21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015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2" name="群組 2"/>
          <p:cNvGrpSpPr>
            <a:grpSpLocks/>
          </p:cNvGrpSpPr>
          <p:nvPr/>
        </p:nvGrpSpPr>
        <p:grpSpPr bwMode="auto">
          <a:xfrm>
            <a:off x="1098978" y="1326558"/>
            <a:ext cx="7117975" cy="4969352"/>
            <a:chOff x="22225" y="0"/>
            <a:chExt cx="8150225" cy="6858000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225" y="0"/>
              <a:ext cx="8150225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2535" name="群組 2"/>
            <p:cNvGrpSpPr>
              <a:grpSpLocks/>
            </p:cNvGrpSpPr>
            <p:nvPr/>
          </p:nvGrpSpPr>
          <p:grpSpPr bwMode="auto">
            <a:xfrm>
              <a:off x="900113" y="1917030"/>
              <a:ext cx="5832475" cy="4940970"/>
              <a:chOff x="900113" y="1917030"/>
              <a:chExt cx="5832475" cy="4940970"/>
            </a:xfrm>
          </p:grpSpPr>
          <p:sp>
            <p:nvSpPr>
              <p:cNvPr id="9" name="圓角矩形 8"/>
              <p:cNvSpPr/>
              <p:nvPr/>
            </p:nvSpPr>
            <p:spPr>
              <a:xfrm>
                <a:off x="3419475" y="1917030"/>
                <a:ext cx="865187" cy="360259"/>
              </a:xfrm>
              <a:prstGeom prst="roundRect">
                <a:avLst/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grpSp>
            <p:nvGrpSpPr>
              <p:cNvPr id="22537" name="群組 9"/>
              <p:cNvGrpSpPr>
                <a:grpSpLocks/>
              </p:cNvGrpSpPr>
              <p:nvPr/>
            </p:nvGrpSpPr>
            <p:grpSpPr bwMode="auto">
              <a:xfrm>
                <a:off x="900113" y="2781300"/>
                <a:ext cx="5832475" cy="3960813"/>
                <a:chOff x="-1" y="0"/>
                <a:chExt cx="8193413" cy="6858000"/>
              </a:xfrm>
            </p:grpSpPr>
            <p:pic>
              <p:nvPicPr>
                <p:cNvPr id="22539" name="Picture 2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/>
                <a:stretch>
                  <a:fillRect/>
                </a:stretch>
              </p:blipFill>
              <p:spPr bwMode="auto">
                <a:xfrm>
                  <a:off x="-1" y="0"/>
                  <a:ext cx="8193413" cy="685800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2" name="圓角矩形 11"/>
                <p:cNvSpPr/>
                <p:nvPr/>
              </p:nvSpPr>
              <p:spPr>
                <a:xfrm>
                  <a:off x="684641" y="475068"/>
                  <a:ext cx="646731" cy="216543"/>
                </a:xfrm>
                <a:prstGeom prst="round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13" name="圓角矩形 12"/>
                <p:cNvSpPr/>
                <p:nvPr/>
              </p:nvSpPr>
              <p:spPr>
                <a:xfrm>
                  <a:off x="2528939" y="475068"/>
                  <a:ext cx="747087" cy="216543"/>
                </a:xfrm>
                <a:prstGeom prst="round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14" name="圓角矩形 13"/>
                <p:cNvSpPr/>
                <p:nvPr/>
              </p:nvSpPr>
              <p:spPr>
                <a:xfrm>
                  <a:off x="611047" y="2924925"/>
                  <a:ext cx="648962" cy="216543"/>
                </a:xfrm>
                <a:prstGeom prst="round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15" name="圓角矩形 14"/>
                <p:cNvSpPr/>
                <p:nvPr/>
              </p:nvSpPr>
              <p:spPr>
                <a:xfrm>
                  <a:off x="2988341" y="2924925"/>
                  <a:ext cx="646731" cy="216543"/>
                </a:xfrm>
                <a:prstGeom prst="roundRect">
                  <a:avLst/>
                </a:prstGeom>
                <a:solidFill>
                  <a:srgbClr val="00206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16" name="圓角矩形 15"/>
                <p:cNvSpPr/>
                <p:nvPr/>
              </p:nvSpPr>
              <p:spPr>
                <a:xfrm>
                  <a:off x="71361" y="911388"/>
                  <a:ext cx="1692652" cy="1800225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sp>
              <p:nvSpPr>
                <p:cNvPr id="17" name="圓角矩形 16"/>
                <p:cNvSpPr/>
                <p:nvPr/>
              </p:nvSpPr>
              <p:spPr>
                <a:xfrm>
                  <a:off x="4464672" y="911388"/>
                  <a:ext cx="1980335" cy="1800225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</p:grpSp>
          <p:sp>
            <p:nvSpPr>
              <p:cNvPr id="18" name="圓角矩形圖說文字 17"/>
              <p:cNvSpPr/>
              <p:nvPr/>
            </p:nvSpPr>
            <p:spPr>
              <a:xfrm>
                <a:off x="900113" y="2708482"/>
                <a:ext cx="5832475" cy="4149518"/>
              </a:xfrm>
              <a:prstGeom prst="wedgeRoundRectCallout">
                <a:avLst>
                  <a:gd name="adj1" fmla="val 2992"/>
                  <a:gd name="adj2" fmla="val -58883"/>
                  <a:gd name="adj3" fmla="val 1666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</p:grpSp>
      <p:sp>
        <p:nvSpPr>
          <p:cNvPr id="22" name="標題 1"/>
          <p:cNvSpPr txBox="1">
            <a:spLocks/>
          </p:cNvSpPr>
          <p:nvPr/>
        </p:nvSpPr>
        <p:spPr bwMode="auto">
          <a:xfrm>
            <a:off x="627802" y="548679"/>
            <a:ext cx="8532440" cy="767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 ─醫師連結查病人病歷紀錄</a:t>
            </a:r>
            <a:endParaRPr lang="zh-TW" altLang="en-US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078016" y="2208244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矩形 23"/>
          <p:cNvSpPr/>
          <p:nvPr/>
        </p:nvSpPr>
        <p:spPr>
          <a:xfrm>
            <a:off x="3099128" y="2208244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矩形 24"/>
          <p:cNvSpPr/>
          <p:nvPr/>
        </p:nvSpPr>
        <p:spPr>
          <a:xfrm>
            <a:off x="4055015" y="2202877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矩形 25"/>
          <p:cNvSpPr/>
          <p:nvPr/>
        </p:nvSpPr>
        <p:spPr>
          <a:xfrm>
            <a:off x="7236296" y="2213611"/>
            <a:ext cx="57100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五邊形 26"/>
          <p:cNvSpPr/>
          <p:nvPr/>
        </p:nvSpPr>
        <p:spPr>
          <a:xfrm>
            <a:off x="251520" y="2846173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歷</a:t>
            </a:r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22</a:t>
            </a:fld>
            <a:endParaRPr lang="en-US" altLang="zh-TW" dirty="0" smtClean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484" y="4160548"/>
            <a:ext cx="427707" cy="121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484" y="4365104"/>
            <a:ext cx="427037" cy="11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403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內容版面配置區 2"/>
          <p:cNvSpPr>
            <a:spLocks noGrp="1"/>
          </p:cNvSpPr>
          <p:nvPr>
            <p:ph idx="1"/>
          </p:nvPr>
        </p:nvSpPr>
        <p:spPr>
          <a:xfrm>
            <a:off x="468313" y="1772791"/>
            <a:ext cx="8229600" cy="4525963"/>
          </a:xfrm>
        </p:spPr>
        <p:txBody>
          <a:bodyPr/>
          <a:lstStyle/>
          <a:p>
            <a:pPr eaLnBrk="1" hangingPunct="1"/>
            <a:endParaRPr lang="zh-TW" altLang="en-US" dirty="0" smtClean="0"/>
          </a:p>
        </p:txBody>
      </p:sp>
      <p:grpSp>
        <p:nvGrpSpPr>
          <p:cNvPr id="25607" name="群組 2"/>
          <p:cNvGrpSpPr>
            <a:grpSpLocks/>
          </p:cNvGrpSpPr>
          <p:nvPr/>
        </p:nvGrpSpPr>
        <p:grpSpPr bwMode="auto">
          <a:xfrm>
            <a:off x="792162" y="1412776"/>
            <a:ext cx="7452246" cy="4971228"/>
            <a:chOff x="22225" y="0"/>
            <a:chExt cx="8150225" cy="6858000"/>
          </a:xfrm>
        </p:grpSpPr>
        <p:pic>
          <p:nvPicPr>
            <p:cNvPr id="256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2225" y="0"/>
              <a:ext cx="8150225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5615" name="群組 9"/>
            <p:cNvGrpSpPr>
              <a:grpSpLocks/>
            </p:cNvGrpSpPr>
            <p:nvPr/>
          </p:nvGrpSpPr>
          <p:grpSpPr bwMode="auto">
            <a:xfrm>
              <a:off x="395288" y="1916113"/>
              <a:ext cx="5616575" cy="4681537"/>
              <a:chOff x="395288" y="1916113"/>
              <a:chExt cx="5616575" cy="4681537"/>
            </a:xfrm>
          </p:grpSpPr>
          <p:sp>
            <p:nvSpPr>
              <p:cNvPr id="23" name="圓角矩形圖說文字 22"/>
              <p:cNvSpPr/>
              <p:nvPr/>
            </p:nvSpPr>
            <p:spPr>
              <a:xfrm>
                <a:off x="395287" y="2637546"/>
                <a:ext cx="5040313" cy="3960145"/>
              </a:xfrm>
              <a:prstGeom prst="wedgeRoundRectCallout">
                <a:avLst>
                  <a:gd name="adj1" fmla="val 57649"/>
                  <a:gd name="adj2" fmla="val -56785"/>
                  <a:gd name="adj3" fmla="val 16667"/>
                </a:avLst>
              </a:prstGeom>
              <a:noFill/>
              <a:ln w="3810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  <p:grpSp>
            <p:nvGrpSpPr>
              <p:cNvPr id="25617" name="群組 2"/>
              <p:cNvGrpSpPr>
                <a:grpSpLocks/>
              </p:cNvGrpSpPr>
              <p:nvPr/>
            </p:nvGrpSpPr>
            <p:grpSpPr bwMode="auto">
              <a:xfrm>
                <a:off x="611559" y="1916113"/>
                <a:ext cx="5400304" cy="4497708"/>
                <a:chOff x="611559" y="1916113"/>
                <a:chExt cx="5400304" cy="4497708"/>
              </a:xfrm>
            </p:grpSpPr>
            <p:sp>
              <p:nvSpPr>
                <p:cNvPr id="9" name="圓角矩形 8"/>
                <p:cNvSpPr/>
                <p:nvPr/>
              </p:nvSpPr>
              <p:spPr>
                <a:xfrm>
                  <a:off x="5148262" y="1915953"/>
                  <a:ext cx="863600" cy="359839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/>
                </a:p>
              </p:txBody>
            </p:sp>
            <p:grpSp>
              <p:nvGrpSpPr>
                <p:cNvPr id="25619" name="群組 14"/>
                <p:cNvGrpSpPr>
                  <a:grpSpLocks/>
                </p:cNvGrpSpPr>
                <p:nvPr/>
              </p:nvGrpSpPr>
              <p:grpSpPr bwMode="auto">
                <a:xfrm>
                  <a:off x="611560" y="2834767"/>
                  <a:ext cx="4536704" cy="3579054"/>
                  <a:chOff x="237626" y="224597"/>
                  <a:chExt cx="7525735" cy="6354916"/>
                </a:xfrm>
              </p:grpSpPr>
              <p:pic>
                <p:nvPicPr>
                  <p:cNvPr id="25621" name="Picture 2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/>
                  <a:srcRect/>
                  <a:stretch>
                    <a:fillRect/>
                  </a:stretch>
                </p:blipFill>
                <p:spPr bwMode="auto">
                  <a:xfrm>
                    <a:off x="237626" y="224597"/>
                    <a:ext cx="7525735" cy="6354916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20" name="圓角矩形 19"/>
                  <p:cNvSpPr/>
                  <p:nvPr/>
                </p:nvSpPr>
                <p:spPr>
                  <a:xfrm>
                    <a:off x="395013" y="550722"/>
                    <a:ext cx="647824" cy="214109"/>
                  </a:xfrm>
                  <a:prstGeom prst="roundRect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1" name="圓角矩形 20"/>
                  <p:cNvSpPr/>
                  <p:nvPr/>
                </p:nvSpPr>
                <p:spPr>
                  <a:xfrm>
                    <a:off x="1619560" y="475954"/>
                    <a:ext cx="647824" cy="217506"/>
                  </a:xfrm>
                  <a:prstGeom prst="roundRect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TW" altLang="en-US"/>
                  </a:p>
                </p:txBody>
              </p:sp>
              <p:sp>
                <p:nvSpPr>
                  <p:cNvPr id="22" name="圓角矩形 21"/>
                  <p:cNvSpPr/>
                  <p:nvPr/>
                </p:nvSpPr>
                <p:spPr>
                  <a:xfrm>
                    <a:off x="1906604" y="982337"/>
                    <a:ext cx="721561" cy="285477"/>
                  </a:xfrm>
                  <a:prstGeom prst="roundRect">
                    <a:avLst/>
                  </a:prstGeom>
                  <a:solidFill>
                    <a:srgbClr val="00206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TW" altLang="en-US"/>
                  </a:p>
                </p:txBody>
              </p:sp>
            </p:grpSp>
            <p:pic>
              <p:nvPicPr>
                <p:cNvPr id="25620" name="Picture 1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162" t="8064" r="45610" b="68408"/>
                <a:stretch>
                  <a:fillRect/>
                </a:stretch>
              </p:blipFill>
              <p:spPr bwMode="auto">
                <a:xfrm>
                  <a:off x="611559" y="2729756"/>
                  <a:ext cx="4697042" cy="242743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</p:grpSp>
      <p:sp>
        <p:nvSpPr>
          <p:cNvPr id="27" name="圓角矩形 26"/>
          <p:cNvSpPr/>
          <p:nvPr/>
        </p:nvSpPr>
        <p:spPr bwMode="auto">
          <a:xfrm>
            <a:off x="3701090" y="3419446"/>
            <a:ext cx="438861" cy="150813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8" name="圓角矩形 27"/>
          <p:cNvSpPr/>
          <p:nvPr/>
        </p:nvSpPr>
        <p:spPr bwMode="auto">
          <a:xfrm>
            <a:off x="1720842" y="3419446"/>
            <a:ext cx="333961" cy="150812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9" name="圓角矩形 28"/>
          <p:cNvSpPr/>
          <p:nvPr/>
        </p:nvSpPr>
        <p:spPr bwMode="auto">
          <a:xfrm>
            <a:off x="2396278" y="3419447"/>
            <a:ext cx="437841" cy="150812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0" name="圓角矩形 29"/>
          <p:cNvSpPr/>
          <p:nvPr/>
        </p:nvSpPr>
        <p:spPr bwMode="auto">
          <a:xfrm>
            <a:off x="4418067" y="3389332"/>
            <a:ext cx="369957" cy="180926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1" name="矩形 30"/>
          <p:cNvSpPr/>
          <p:nvPr/>
        </p:nvSpPr>
        <p:spPr>
          <a:xfrm>
            <a:off x="1774859" y="2299628"/>
            <a:ext cx="674970" cy="1747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2834119" y="2313596"/>
            <a:ext cx="644302" cy="1607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3" name="矩形 32"/>
          <p:cNvSpPr/>
          <p:nvPr/>
        </p:nvSpPr>
        <p:spPr>
          <a:xfrm>
            <a:off x="3869742" y="2313596"/>
            <a:ext cx="885680" cy="1607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4" name="矩形 33"/>
          <p:cNvSpPr/>
          <p:nvPr/>
        </p:nvSpPr>
        <p:spPr>
          <a:xfrm>
            <a:off x="7236296" y="2287753"/>
            <a:ext cx="864096" cy="186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5" name="標題 1"/>
          <p:cNvSpPr txBox="1">
            <a:spLocks/>
          </p:cNvSpPr>
          <p:nvPr/>
        </p:nvSpPr>
        <p:spPr bwMode="auto">
          <a:xfrm>
            <a:off x="627802" y="548679"/>
            <a:ext cx="8532440" cy="767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 ─醫師連結查病人現狀用</a:t>
            </a:r>
            <a:r>
              <a:rPr lang="zh-TW" altLang="en-US" sz="32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藥</a:t>
            </a:r>
          </a:p>
        </p:txBody>
      </p:sp>
      <p:sp>
        <p:nvSpPr>
          <p:cNvPr id="36" name="五邊形 35"/>
          <p:cNvSpPr/>
          <p:nvPr/>
        </p:nvSpPr>
        <p:spPr>
          <a:xfrm>
            <a:off x="123746" y="2609643"/>
            <a:ext cx="100811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連結</a:t>
            </a:r>
            <a:endParaRPr lang="en-US" altLang="zh-TW" sz="1600" b="1" dirty="0" smtClean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用</a:t>
            </a:r>
            <a:r>
              <a:rPr lang="zh-TW" altLang="en-US" sz="1600" b="1" dirty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藥</a:t>
            </a:r>
            <a:r>
              <a:rPr lang="zh-TW" altLang="en-US" sz="1600" b="1" dirty="0" smtClean="0">
                <a:solidFill>
                  <a:srgbClr val="0033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endParaRPr lang="zh-TW" altLang="en-US" sz="1600" b="1" dirty="0">
              <a:solidFill>
                <a:srgbClr val="0033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23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50312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6" descr="2011-6-7 下午 05-49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9988" y="1557338"/>
            <a:ext cx="1457325" cy="1200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3" cstate="print"/>
          <a:srcRect r="49481" b="55094"/>
          <a:stretch>
            <a:fillRect/>
          </a:stretch>
        </p:blipFill>
        <p:spPr bwMode="auto">
          <a:xfrm>
            <a:off x="1331913" y="4664075"/>
            <a:ext cx="1457325" cy="1212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0" descr="2011-6-7 下午 06-10-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25" y="3086100"/>
            <a:ext cx="1439863" cy="1212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8" descr="pacs_2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550" y="3084513"/>
            <a:ext cx="1457325" cy="1212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Picture 4" descr="2011-6-7 上午 08-58-5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78563" y="4652963"/>
            <a:ext cx="1439862" cy="1200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Picture 7" descr="2011-6-7 下午 05-56-5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913" y="1550988"/>
            <a:ext cx="1457325" cy="1212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7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46213" y="1846263"/>
            <a:ext cx="6251575" cy="391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20688"/>
            <a:ext cx="7851262" cy="838200"/>
          </a:xfrm>
        </p:spPr>
        <p:txBody>
          <a:bodyPr/>
          <a:lstStyle/>
          <a:p>
            <a:r>
              <a:rPr lang="zh-TW" altLang="en-US" sz="4000" dirty="0" smtClean="0">
                <a:solidFill>
                  <a:srgbClr val="003300"/>
                </a:solidFill>
              </a:rPr>
              <a:t>全面的資訊</a:t>
            </a:r>
            <a:r>
              <a:rPr lang="zh-TW" altLang="en-US" sz="4000" dirty="0">
                <a:solidFill>
                  <a:srgbClr val="003300"/>
                </a:solidFill>
              </a:rPr>
              <a:t>整合平台</a:t>
            </a:r>
            <a:r>
              <a:rPr lang="zh-TW" altLang="en-US" sz="4000" dirty="0" smtClean="0">
                <a:solidFill>
                  <a:srgbClr val="003300"/>
                </a:solidFill>
              </a:rPr>
              <a:t>支援線上審核</a:t>
            </a: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24</a:t>
            </a:fld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379016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內容版面配置區 2"/>
          <p:cNvSpPr>
            <a:spLocks noGrp="1"/>
          </p:cNvSpPr>
          <p:nvPr>
            <p:ph idx="1"/>
          </p:nvPr>
        </p:nvSpPr>
        <p:spPr>
          <a:xfrm>
            <a:off x="430335" y="1582187"/>
            <a:ext cx="8229600" cy="4525963"/>
          </a:xfrm>
        </p:spPr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32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378" y="1205880"/>
            <a:ext cx="7147072" cy="4993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標題 1"/>
          <p:cNvSpPr txBox="1">
            <a:spLocks/>
          </p:cNvSpPr>
          <p:nvPr/>
        </p:nvSpPr>
        <p:spPr bwMode="auto">
          <a:xfrm>
            <a:off x="885684" y="517135"/>
            <a:ext cx="7777782" cy="775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r>
              <a:rPr lang="zh-TW" altLang="en-US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抗生素線上系統─醫師會診審核回覆</a:t>
            </a:r>
            <a:endParaRPr lang="zh-TW" altLang="en-US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6" name="圓角矩形圖說文字 15"/>
          <p:cNvSpPr/>
          <p:nvPr/>
        </p:nvSpPr>
        <p:spPr>
          <a:xfrm>
            <a:off x="6588224" y="1324205"/>
            <a:ext cx="2234638" cy="871125"/>
          </a:xfrm>
          <a:prstGeom prst="wedgeRoundRectCallout">
            <a:avLst>
              <a:gd name="adj1" fmla="val -12397"/>
              <a:gd name="adj2" fmla="val 99329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會診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單</a:t>
            </a: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回覆</a:t>
            </a:r>
            <a:r>
              <a:rPr lang="zh-TW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紀錄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defRPr/>
            </a:pPr>
            <a:r>
              <a:rPr lang="zh-TW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歸入病歷</a:t>
            </a:r>
            <a:endParaRPr lang="en-US" altLang="zh-TW" sz="20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79712" y="2098094"/>
            <a:ext cx="633242" cy="2048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2986044" y="2113056"/>
            <a:ext cx="577843" cy="1749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/>
          <p:cNvSpPr/>
          <p:nvPr/>
        </p:nvSpPr>
        <p:spPr>
          <a:xfrm>
            <a:off x="4024759" y="2092883"/>
            <a:ext cx="749816" cy="195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25</a:t>
            </a:fld>
            <a:endParaRPr lang="zh-TW" altLang="en-US" dirty="0"/>
          </a:p>
        </p:txBody>
      </p:sp>
      <p:pic>
        <p:nvPicPr>
          <p:cNvPr id="21" name="圖片 3"/>
          <p:cNvPicPr>
            <a:picLocks noChangeAspect="1" noChangeArrowheads="1"/>
          </p:cNvPicPr>
          <p:nvPr/>
        </p:nvPicPr>
        <p:blipFill>
          <a:blip r:embed="rId4" cstate="print"/>
          <a:srcRect r="43045" b="39474"/>
          <a:stretch>
            <a:fillRect/>
          </a:stretch>
        </p:blipFill>
        <p:spPr bwMode="auto">
          <a:xfrm>
            <a:off x="733679" y="2564904"/>
            <a:ext cx="5660416" cy="371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圓角矩形 21"/>
          <p:cNvSpPr/>
          <p:nvPr/>
        </p:nvSpPr>
        <p:spPr>
          <a:xfrm>
            <a:off x="2259806" y="3176972"/>
            <a:ext cx="439986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3" name="圓角矩形 22"/>
          <p:cNvSpPr/>
          <p:nvPr/>
        </p:nvSpPr>
        <p:spPr>
          <a:xfrm>
            <a:off x="733679" y="2564904"/>
            <a:ext cx="5660416" cy="371986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4" name="圓角矩形 23"/>
          <p:cNvSpPr/>
          <p:nvPr/>
        </p:nvSpPr>
        <p:spPr>
          <a:xfrm flipV="1">
            <a:off x="1234193" y="3736198"/>
            <a:ext cx="672465" cy="19685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5" name="圓角矩形 24"/>
          <p:cNvSpPr/>
          <p:nvPr/>
        </p:nvSpPr>
        <p:spPr>
          <a:xfrm>
            <a:off x="1456247" y="3176972"/>
            <a:ext cx="450411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6" name="圓角矩形 25"/>
          <p:cNvSpPr/>
          <p:nvPr/>
        </p:nvSpPr>
        <p:spPr>
          <a:xfrm>
            <a:off x="2989212" y="3176972"/>
            <a:ext cx="646684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7" name="圓角矩形 26"/>
          <p:cNvSpPr/>
          <p:nvPr/>
        </p:nvSpPr>
        <p:spPr>
          <a:xfrm>
            <a:off x="4598914" y="3176972"/>
            <a:ext cx="574675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8" name="圓角矩形 27"/>
          <p:cNvSpPr/>
          <p:nvPr/>
        </p:nvSpPr>
        <p:spPr>
          <a:xfrm>
            <a:off x="5508103" y="3176972"/>
            <a:ext cx="648073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9" name="圓角矩形 28"/>
          <p:cNvSpPr/>
          <p:nvPr/>
        </p:nvSpPr>
        <p:spPr>
          <a:xfrm flipV="1">
            <a:off x="1534570" y="5229199"/>
            <a:ext cx="3163191" cy="57606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0" name="圓角矩形 29"/>
          <p:cNvSpPr/>
          <p:nvPr/>
        </p:nvSpPr>
        <p:spPr>
          <a:xfrm>
            <a:off x="1264550" y="5949280"/>
            <a:ext cx="715162" cy="144462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630" y="5936465"/>
            <a:ext cx="427037" cy="115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029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圓角矩形 22"/>
          <p:cNvSpPr/>
          <p:nvPr/>
        </p:nvSpPr>
        <p:spPr bwMode="auto">
          <a:xfrm>
            <a:off x="2743200" y="1715097"/>
            <a:ext cx="293688" cy="114300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grpSp>
        <p:nvGrpSpPr>
          <p:cNvPr id="63490" name="群組 27"/>
          <p:cNvGrpSpPr>
            <a:grpSpLocks/>
          </p:cNvGrpSpPr>
          <p:nvPr/>
        </p:nvGrpSpPr>
        <p:grpSpPr bwMode="auto">
          <a:xfrm>
            <a:off x="1116013" y="1346797"/>
            <a:ext cx="3548062" cy="2392362"/>
            <a:chOff x="323529" y="1412777"/>
            <a:chExt cx="4320480" cy="3096344"/>
          </a:xfrm>
        </p:grpSpPr>
        <p:grpSp>
          <p:nvGrpSpPr>
            <p:cNvPr id="63509" name="群組 17"/>
            <p:cNvGrpSpPr>
              <a:grpSpLocks/>
            </p:cNvGrpSpPr>
            <p:nvPr/>
          </p:nvGrpSpPr>
          <p:grpSpPr bwMode="auto">
            <a:xfrm>
              <a:off x="323529" y="1412777"/>
              <a:ext cx="4320480" cy="3096344"/>
              <a:chOff x="-36512" y="0"/>
              <a:chExt cx="9180512" cy="6858000"/>
            </a:xfrm>
          </p:grpSpPr>
          <p:grpSp>
            <p:nvGrpSpPr>
              <p:cNvPr id="63512" name="群組 13"/>
              <p:cNvGrpSpPr>
                <a:grpSpLocks/>
              </p:cNvGrpSpPr>
              <p:nvPr/>
            </p:nvGrpSpPr>
            <p:grpSpPr bwMode="auto">
              <a:xfrm>
                <a:off x="-36512" y="0"/>
                <a:ext cx="9180512" cy="6858000"/>
                <a:chOff x="-36512" y="0"/>
                <a:chExt cx="8159750" cy="6858000"/>
              </a:xfrm>
            </p:grpSpPr>
            <p:pic>
              <p:nvPicPr>
                <p:cNvPr id="63516" name="Picture 2"/>
                <p:cNvPicPr>
                  <a:picLocks noChangeAspect="1" noChangeArrowheads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-36512" y="0"/>
                  <a:ext cx="8159750" cy="6858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0" name="圓角矩形 9"/>
                <p:cNvSpPr/>
                <p:nvPr/>
              </p:nvSpPr>
              <p:spPr>
                <a:xfrm>
                  <a:off x="7166703" y="1774798"/>
                  <a:ext cx="861611" cy="354960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 sz="1400"/>
                </a:p>
              </p:txBody>
            </p:sp>
            <p:sp>
              <p:nvSpPr>
                <p:cNvPr id="11" name="圓角矩形圖說文字 10"/>
                <p:cNvSpPr/>
                <p:nvPr/>
              </p:nvSpPr>
              <p:spPr>
                <a:xfrm>
                  <a:off x="1730521" y="4500704"/>
                  <a:ext cx="4110908" cy="1401635"/>
                </a:xfrm>
                <a:prstGeom prst="wedgeRoundRectCallout">
                  <a:avLst>
                    <a:gd name="adj1" fmla="val -20237"/>
                    <a:gd name="adj2" fmla="val -127226"/>
                    <a:gd name="adj3" fmla="val 16667"/>
                  </a:avLst>
                </a:prstGeom>
                <a:solidFill>
                  <a:srgbClr val="FFFFFF"/>
                </a:solidFill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r>
                    <a:rPr lang="zh-TW" altLang="en-US" sz="1400" b="1" dirty="0">
                      <a:solidFill>
                        <a:schemeClr val="tx1"/>
                      </a:solidFill>
                      <a:latin typeface="標楷體" pitchFamily="65" charset="-120"/>
                      <a:ea typeface="標楷體" pitchFamily="65" charset="-120"/>
                    </a:rPr>
                    <a:t>抗生素管理醫師</a:t>
                  </a:r>
                  <a:endParaRPr lang="en-US" altLang="zh-TW" sz="1400" b="1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endParaRPr>
                </a:p>
                <a:p>
                  <a:pPr algn="ctr">
                    <a:defRPr/>
                  </a:pPr>
                  <a:r>
                    <a:rPr lang="zh-TW" altLang="en-US" sz="1400" b="1" dirty="0">
                      <a:solidFill>
                        <a:schemeClr val="tx1"/>
                      </a:solidFill>
                      <a:latin typeface="標楷體" pitchFamily="65" charset="-120"/>
                      <a:ea typeface="標楷體" pitchFamily="65" charset="-120"/>
                    </a:rPr>
                    <a:t>輸入審核結果</a:t>
                  </a:r>
                </a:p>
              </p:txBody>
            </p:sp>
            <p:sp>
              <p:nvSpPr>
                <p:cNvPr id="12" name="圓角矩形 11"/>
                <p:cNvSpPr/>
                <p:nvPr/>
              </p:nvSpPr>
              <p:spPr>
                <a:xfrm>
                  <a:off x="642555" y="2489267"/>
                  <a:ext cx="4793624" cy="901051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TW" altLang="en-US" sz="1400"/>
                </a:p>
              </p:txBody>
            </p:sp>
          </p:grpSp>
          <p:sp>
            <p:nvSpPr>
              <p:cNvPr id="6" name="圓角矩形 5"/>
              <p:cNvSpPr/>
              <p:nvPr/>
            </p:nvSpPr>
            <p:spPr>
              <a:xfrm>
                <a:off x="2485562" y="1051225"/>
                <a:ext cx="718831" cy="286700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  <p:sp>
            <p:nvSpPr>
              <p:cNvPr id="7" name="圓角矩形 6"/>
              <p:cNvSpPr/>
              <p:nvPr/>
            </p:nvSpPr>
            <p:spPr>
              <a:xfrm>
                <a:off x="1187556" y="1051225"/>
                <a:ext cx="718831" cy="286700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  <p:sp>
            <p:nvSpPr>
              <p:cNvPr id="8" name="圓角矩形 7"/>
              <p:cNvSpPr/>
              <p:nvPr/>
            </p:nvSpPr>
            <p:spPr>
              <a:xfrm>
                <a:off x="3779458" y="1051225"/>
                <a:ext cx="718833" cy="286700"/>
              </a:xfrm>
              <a:prstGeom prst="roundRect">
                <a:avLst/>
              </a:prstGeom>
              <a:solidFill>
                <a:srgbClr val="FFFFFF"/>
              </a:solidFill>
              <a:ln>
                <a:solidFill>
                  <a:srgbClr val="FFFFF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400"/>
              </a:p>
            </p:txBody>
          </p:sp>
        </p:grpSp>
        <p:sp>
          <p:nvSpPr>
            <p:cNvPr id="19" name="圓角矩形 18"/>
            <p:cNvSpPr/>
            <p:nvPr/>
          </p:nvSpPr>
          <p:spPr bwMode="auto">
            <a:xfrm>
              <a:off x="760410" y="4307766"/>
              <a:ext cx="500673" cy="129443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5" name="圓角矩形 24"/>
            <p:cNvSpPr/>
            <p:nvPr/>
          </p:nvSpPr>
          <p:spPr bwMode="auto">
            <a:xfrm>
              <a:off x="2882955" y="1910000"/>
              <a:ext cx="168179" cy="106841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</p:grpSp>
      <p:grpSp>
        <p:nvGrpSpPr>
          <p:cNvPr id="63491" name="群組 26"/>
          <p:cNvGrpSpPr>
            <a:grpSpLocks/>
          </p:cNvGrpSpPr>
          <p:nvPr/>
        </p:nvGrpSpPr>
        <p:grpSpPr bwMode="auto">
          <a:xfrm>
            <a:off x="4914900" y="1342034"/>
            <a:ext cx="3257550" cy="2366963"/>
            <a:chOff x="4136797" y="1855261"/>
            <a:chExt cx="3965186" cy="3060439"/>
          </a:xfrm>
        </p:grpSpPr>
        <p:pic>
          <p:nvPicPr>
            <p:cNvPr id="63501" name="Picture 4" descr="C:\Users\purinechang\Desktop\HIS 抗生素管制 snapshot\snapshot7.bm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6797" y="1855261"/>
              <a:ext cx="3965186" cy="3060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圓角矩形 16"/>
            <p:cNvSpPr/>
            <p:nvPr/>
          </p:nvSpPr>
          <p:spPr bwMode="auto">
            <a:xfrm>
              <a:off x="4645006" y="2230889"/>
              <a:ext cx="338161" cy="12931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18" name="圓角矩形 17"/>
            <p:cNvSpPr/>
            <p:nvPr/>
          </p:nvSpPr>
          <p:spPr bwMode="auto">
            <a:xfrm>
              <a:off x="5218914" y="2234994"/>
              <a:ext cx="340094" cy="12931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0" name="圓角矩形 19"/>
            <p:cNvSpPr/>
            <p:nvPr/>
          </p:nvSpPr>
          <p:spPr bwMode="auto">
            <a:xfrm>
              <a:off x="4540659" y="4293759"/>
              <a:ext cx="442508" cy="129315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1" name="圓角矩形 20"/>
            <p:cNvSpPr/>
            <p:nvPr/>
          </p:nvSpPr>
          <p:spPr bwMode="auto">
            <a:xfrm>
              <a:off x="5781229" y="2245256"/>
              <a:ext cx="338161" cy="131367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2" name="圓角矩形 21"/>
            <p:cNvSpPr/>
            <p:nvPr/>
          </p:nvSpPr>
          <p:spPr bwMode="auto">
            <a:xfrm>
              <a:off x="7595707" y="2245256"/>
              <a:ext cx="340094" cy="131367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4" name="圓角矩形 23"/>
            <p:cNvSpPr/>
            <p:nvPr/>
          </p:nvSpPr>
          <p:spPr bwMode="auto">
            <a:xfrm>
              <a:off x="6948370" y="2208310"/>
              <a:ext cx="338161" cy="129315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26" name="圓角矩形 25"/>
            <p:cNvSpPr/>
            <p:nvPr/>
          </p:nvSpPr>
          <p:spPr bwMode="auto">
            <a:xfrm>
              <a:off x="6444025" y="2222678"/>
              <a:ext cx="168115" cy="137524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</p:grpSp>
      <p:sp>
        <p:nvSpPr>
          <p:cNvPr id="29" name="圓角矩形 28"/>
          <p:cNvSpPr/>
          <p:nvPr/>
        </p:nvSpPr>
        <p:spPr bwMode="auto">
          <a:xfrm>
            <a:off x="4170363" y="1707159"/>
            <a:ext cx="436562" cy="112713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sp>
        <p:nvSpPr>
          <p:cNvPr id="30" name="圓角矩形 29"/>
          <p:cNvSpPr/>
          <p:nvPr/>
        </p:nvSpPr>
        <p:spPr bwMode="auto">
          <a:xfrm>
            <a:off x="3609975" y="1691284"/>
            <a:ext cx="295275" cy="112713"/>
          </a:xfrm>
          <a:prstGeom prst="round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 sz="1400"/>
          </a:p>
        </p:txBody>
      </p:sp>
      <p:grpSp>
        <p:nvGrpSpPr>
          <p:cNvPr id="63494" name="群組 2"/>
          <p:cNvGrpSpPr>
            <a:grpSpLocks/>
          </p:cNvGrpSpPr>
          <p:nvPr/>
        </p:nvGrpSpPr>
        <p:grpSpPr bwMode="auto">
          <a:xfrm>
            <a:off x="2411413" y="3882034"/>
            <a:ext cx="4822825" cy="2238375"/>
            <a:chOff x="1475656" y="4509120"/>
            <a:chExt cx="5869013" cy="2274849"/>
          </a:xfrm>
        </p:grpSpPr>
        <p:pic>
          <p:nvPicPr>
            <p:cNvPr id="63497" name="Picture 2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308" r="44559" b="55258"/>
            <a:stretch>
              <a:fillRect/>
            </a:stretch>
          </p:blipFill>
          <p:spPr bwMode="auto">
            <a:xfrm>
              <a:off x="1475656" y="4509120"/>
              <a:ext cx="5869013" cy="22748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圓角矩形 27"/>
            <p:cNvSpPr/>
            <p:nvPr/>
          </p:nvSpPr>
          <p:spPr bwMode="auto">
            <a:xfrm>
              <a:off x="4021857" y="5230296"/>
              <a:ext cx="473307" cy="1553673"/>
            </a:xfrm>
            <a:prstGeom prst="roundRect">
              <a:avLst/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31" name="圓角矩形 30"/>
            <p:cNvSpPr/>
            <p:nvPr/>
          </p:nvSpPr>
          <p:spPr bwMode="auto">
            <a:xfrm>
              <a:off x="5385756" y="5027012"/>
              <a:ext cx="1788909" cy="1756957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 sz="1400"/>
            </a:p>
          </p:txBody>
        </p:sp>
        <p:sp>
          <p:nvSpPr>
            <p:cNvPr id="32" name="圓角矩形圖說文字 31"/>
            <p:cNvSpPr/>
            <p:nvPr/>
          </p:nvSpPr>
          <p:spPr bwMode="auto">
            <a:xfrm>
              <a:off x="1475656" y="5286763"/>
              <a:ext cx="2714273" cy="1239067"/>
            </a:xfrm>
            <a:prstGeom prst="wedgeRoundRectCallout">
              <a:avLst>
                <a:gd name="adj1" fmla="val 94619"/>
                <a:gd name="adj2" fmla="val -25008"/>
                <a:gd name="adj3" fmla="val 16667"/>
              </a:avLst>
            </a:prstGeom>
            <a:solidFill>
              <a:srgbClr val="FFFFFF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1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抗生素管理醫師</a:t>
              </a:r>
              <a:endParaRPr lang="en-US" altLang="zh-TW" sz="1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>
                <a:defRPr/>
              </a:pPr>
              <a:r>
                <a:rPr lang="zh-TW" altLang="en-US" sz="1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詳述修改理由</a:t>
              </a:r>
              <a:endParaRPr lang="en-US" altLang="zh-TW" sz="1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>
                <a:defRPr/>
              </a:pPr>
              <a:r>
                <a:rPr lang="zh-TW" altLang="en-US" sz="1400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建議最佳用藥、療程</a:t>
              </a:r>
            </a:p>
          </p:txBody>
        </p:sp>
      </p:grpSp>
      <p:sp>
        <p:nvSpPr>
          <p:cNvPr id="33" name="圓角矩形圖說文字 32"/>
          <p:cNvSpPr/>
          <p:nvPr/>
        </p:nvSpPr>
        <p:spPr bwMode="auto">
          <a:xfrm>
            <a:off x="6135688" y="2989859"/>
            <a:ext cx="1924050" cy="754063"/>
          </a:xfrm>
          <a:prstGeom prst="wedgeRoundRectCallout">
            <a:avLst>
              <a:gd name="adj1" fmla="val -46836"/>
              <a:gd name="adj2" fmla="val -81344"/>
              <a:gd name="adj3" fmla="val 16667"/>
            </a:avLst>
          </a:prstGeom>
          <a:solidFill>
            <a:srgbClr val="FFFFFF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抗生素管理醫師</a:t>
            </a:r>
            <a:endParaRPr lang="en-US" altLang="zh-TW" sz="14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sz="14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輸入不同意原因</a:t>
            </a:r>
          </a:p>
        </p:txBody>
      </p:sp>
      <p:sp>
        <p:nvSpPr>
          <p:cNvPr id="34" name="標題 1"/>
          <p:cNvSpPr txBox="1">
            <a:spLocks/>
          </p:cNvSpPr>
          <p:nvPr/>
        </p:nvSpPr>
        <p:spPr bwMode="auto">
          <a:xfrm>
            <a:off x="628613" y="458693"/>
            <a:ext cx="8388424" cy="90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charset="-120"/>
              </a:defRPr>
            </a:lvl9pPr>
          </a:lstStyle>
          <a:p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抗生素線上系統與醫囑系統溝通介面</a:t>
            </a:r>
            <a:endParaRPr lang="zh-TW" altLang="en-US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26</a:t>
            </a:fld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-70430" y="3882033"/>
            <a:ext cx="25239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感控醫師的</a:t>
            </a:r>
            <a:r>
              <a:rPr lang="zh-TW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標楷體" pitchFamily="65" charset="-120"/>
                <a:ea typeface="標楷體" pitchFamily="65" charset="-120"/>
              </a:rPr>
              <a:t>回覆</a:t>
            </a:r>
            <a:r>
              <a:rPr lang="zh-CN" altLang="en-US" b="1" dirty="0" smtClean="0">
                <a:latin typeface="標楷體" pitchFamily="65" charset="-120"/>
                <a:ea typeface="標楷體" pitchFamily="65" charset="-120"/>
              </a:rPr>
              <a:t>溝通</a:t>
            </a:r>
            <a:r>
              <a:rPr lang="zh-CN" altLang="en-US" b="1" dirty="0">
                <a:latin typeface="標楷體" pitchFamily="65" charset="-120"/>
                <a:ea typeface="標楷體" pitchFamily="65" charset="-120"/>
              </a:rPr>
              <a:t>雙向回饋確保病人安全</a:t>
            </a:r>
            <a:endParaRPr lang="en-US" altLang="zh-CN" b="1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276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64E11C98-31BF-4535-9CD3-303FF3F43568}" type="slidenum">
              <a:rPr lang="en-US" altLang="zh-TW" smtClean="0"/>
              <a:pPr/>
              <a:t>27</a:t>
            </a:fld>
            <a:endParaRPr lang="en-US" altLang="zh-TW" smtClean="0"/>
          </a:p>
        </p:txBody>
      </p:sp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620688"/>
            <a:ext cx="7128792" cy="838200"/>
          </a:xfrm>
        </p:spPr>
        <p:txBody>
          <a:bodyPr/>
          <a:lstStyle/>
          <a:p>
            <a:r>
              <a:rPr lang="zh-TW" altLang="en-US" sz="3600" b="1" dirty="0" smtClean="0">
                <a:solidFill>
                  <a:srgbClr val="003300"/>
                </a:solidFill>
              </a:rPr>
              <a:t>抗生素會診單審核後續簡訊通知</a:t>
            </a:r>
            <a:endParaRPr lang="zh-TW" altLang="en-US" sz="3600" dirty="0" smtClean="0">
              <a:solidFill>
                <a:srgbClr val="003300"/>
              </a:solidFill>
            </a:endParaRP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8019" y="1556792"/>
            <a:ext cx="8312453" cy="4611216"/>
          </a:xfrm>
        </p:spPr>
        <p:txBody>
          <a:bodyPr/>
          <a:lstStyle/>
          <a:p>
            <a:pPr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2400" dirty="0" smtClean="0"/>
              <a:t> </a:t>
            </a: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滿</a:t>
            </a:r>
            <a:r>
              <a:rPr lang="en-US" altLang="zh-TW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36</a:t>
            </a: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小時尚有</a:t>
            </a:r>
            <a:r>
              <a:rPr lang="zh-TW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未回覆提示</a:t>
            </a:r>
            <a:endParaRPr lang="en-US" altLang="zh-TW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indent="0">
              <a:lnSpc>
                <a:spcPct val="75000"/>
              </a:lnSpc>
              <a:spcBef>
                <a:spcPct val="30000"/>
              </a:spcBef>
              <a:buClr>
                <a:schemeClr val="accent3">
                  <a:lumMod val="75000"/>
                </a:schemeClr>
              </a:buClr>
              <a:buNone/>
            </a:pPr>
            <a:r>
              <a:rPr lang="zh-TW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您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有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xx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份會診單將到期尚未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回覆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”  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endParaRPr lang="zh-TW" altLang="en-US" sz="1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會診結果建議</a:t>
            </a:r>
            <a:r>
              <a:rPr lang="zh-TW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用藥通知</a:t>
            </a:r>
            <a:endParaRPr lang="en-US" altLang="zh-TW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lnSpc>
                <a:spcPct val="75000"/>
              </a:lnSpc>
              <a:spcBef>
                <a:spcPct val="30000"/>
              </a:spcBef>
              <a:buClr>
                <a:schemeClr val="accent3">
                  <a:lumMod val="75000"/>
                </a:schemeClr>
              </a:buClr>
              <a:buNone/>
            </a:pP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您</a:t>
            </a:r>
            <a:r>
              <a:rPr lang="en-US" altLang="zh-TW" sz="1800" u="sng" dirty="0">
                <a:latin typeface="Arial" panose="020B0604020202020204" pitchFamily="34" charset="0"/>
                <a:cs typeface="Arial" panose="020B0604020202020204" pitchFamily="34" charset="0"/>
              </a:rPr>
              <a:t>L09A0901A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林某某病人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抗生素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會診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建議用藥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請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查藥囑”</a:t>
            </a:r>
          </a:p>
          <a:p>
            <a:pPr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會診結果</a:t>
            </a:r>
            <a:r>
              <a:rPr lang="zh-TW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不同意</a:t>
            </a: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用藥通知</a:t>
            </a:r>
            <a:endParaRPr lang="en-US" altLang="zh-TW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None/>
            </a:pP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您</a:t>
            </a:r>
            <a:r>
              <a:rPr lang="en-US" altLang="zh-TW" sz="1800" u="sng" dirty="0">
                <a:latin typeface="Arial" panose="020B0604020202020204" pitchFamily="34" charset="0"/>
                <a:cs typeface="Arial" panose="020B0604020202020204" pitchFamily="34" charset="0"/>
              </a:rPr>
              <a:t>L09A0901A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林某某病人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抗生素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會診結果不同意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用藥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原因</a:t>
            </a:r>
            <a:r>
              <a:rPr lang="zh-TW" altLang="en-US" sz="1800" u="sng" dirty="0">
                <a:latin typeface="Arial" panose="020B0604020202020204" pitchFamily="34" charset="0"/>
                <a:cs typeface="Arial" panose="020B0604020202020204" pitchFamily="34" charset="0"/>
              </a:rPr>
              <a:t>請查會診結果”</a:t>
            </a:r>
          </a:p>
          <a:p>
            <a:pPr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n"/>
            </a:pPr>
            <a:r>
              <a:rPr lang="zh-TW" alt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會診結果建議</a:t>
            </a:r>
            <a:r>
              <a:rPr lang="zh-TW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臨床評估通知</a:t>
            </a:r>
            <a:endParaRPr lang="en-US" altLang="zh-TW" sz="24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00050" lvl="1" indent="0">
              <a:lnSpc>
                <a:spcPct val="75000"/>
              </a:lnSpc>
              <a:spcBef>
                <a:spcPts val="1200"/>
              </a:spcBef>
              <a:spcAft>
                <a:spcPts val="600"/>
              </a:spcAft>
              <a:buClr>
                <a:schemeClr val="accent3">
                  <a:lumMod val="75000"/>
                </a:schemeClr>
              </a:buClr>
              <a:buNone/>
            </a:pP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您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L09A0901A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林某某病人抗生素會診結果請照會感染科</a:t>
            </a:r>
            <a:r>
              <a:rPr lang="en-US" altLang="zh-TW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zh-TW" altLang="en-US" sz="18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請查會診結果</a:t>
            </a:r>
            <a:r>
              <a:rPr lang="zh-TW" alt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897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78174" y="1196752"/>
            <a:ext cx="8865826" cy="50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55600" indent="-355600"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納入</a:t>
            </a:r>
            <a:r>
              <a:rPr lang="zh-TW" altLang="en-US" sz="32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原已監測</a:t>
            </a: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之報表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755650" lvl="1" indent="-355600" eaLnBrk="0" hangingPunct="0">
              <a:buFontTx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抗藥性菌株監測、感染率、粗死亡率、抗生素費成  長、平均住院日數</a:t>
            </a:r>
            <a:endParaRPr lang="en-US" altLang="zh-TW" sz="28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355600" indent="-355600"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感控醫師審核結果</a:t>
            </a:r>
            <a:endParaRPr lang="en-US" altLang="zh-TW" sz="32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755650" lvl="1" indent="-355600" eaLnBrk="0" hangingPunct="0">
              <a:buFontTx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抗生素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會診件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數趨勢分析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各科與醫師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)</a:t>
            </a: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  <a:p>
            <a:pPr marL="755650" lvl="1" indent="-355600" eaLnBrk="0" hangingPunct="0">
              <a:buFontTx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抗生素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會診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感控醫師各別結果統計與不同意分析</a:t>
            </a:r>
            <a:endParaRPr lang="en-US" altLang="zh-TW" sz="2800" dirty="0" smtClean="0"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用藥分析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各類抗生素每千人日數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耗用量趨勢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分析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管理前後</a:t>
            </a:r>
            <a:r>
              <a:rPr lang="en-US" altLang="zh-TW" sz="2800" dirty="0" smtClean="0"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marL="857250" lvl="1" indent="-457200" eaLnBrk="0" hangingPunct="0">
              <a:buFont typeface="Arial" panose="020B0604020202020204" pitchFamily="34" charset="0"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各科醫師開立使用抗生素的原因分析</a:t>
            </a: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初期的問題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未分成人與小孩、未分一般病房與加護病房</a:t>
            </a:r>
            <a:endParaRPr lang="en-US" altLang="zh-TW" sz="28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709737" y="666379"/>
            <a:ext cx="7305675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建置</a:t>
            </a: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初期的監測</a:t>
            </a: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28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4150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460432" y="5949950"/>
            <a:ext cx="683568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fld id="{496DD434-4CC8-4F0F-BCBF-B15F9721D300}" type="slidenum">
              <a:rPr lang="en-US" altLang="zh-TW" smtClean="0"/>
              <a:pPr/>
              <a:t>29</a:t>
            </a:fld>
            <a:endParaRPr lang="en-US" altLang="zh-TW" dirty="0" smtClean="0"/>
          </a:p>
        </p:txBody>
      </p:sp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20688"/>
            <a:ext cx="7772400" cy="609600"/>
          </a:xfrm>
        </p:spPr>
        <p:txBody>
          <a:bodyPr/>
          <a:lstStyle/>
          <a:p>
            <a:r>
              <a:rPr lang="zh-TW" altLang="en-US" sz="36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推行經驗建議分階段推展</a:t>
            </a:r>
          </a:p>
        </p:txBody>
      </p:sp>
      <p:sp>
        <p:nvSpPr>
          <p:cNvPr id="37892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23528" y="1340768"/>
            <a:ext cx="8534400" cy="5184576"/>
          </a:xfrm>
        </p:spPr>
        <p:txBody>
          <a:bodyPr/>
          <a:lstStyle/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第一階段 使用監控抗生素填報「抗生素會診單」</a:t>
            </a:r>
            <a:r>
              <a:rPr lang="zh-TW" altLang="en-US" sz="2400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實施內容：醫師開立抗生素藥品符合監控條件時，處方醫師需輸入臨床資訊，完成「抗生素會診單」照會責任區感控醫師。</a:t>
            </a:r>
          </a:p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第二階段 責任區感控醫師線上會診及回覆</a:t>
            </a:r>
            <a:r>
              <a:rPr lang="zh-TW" altLang="en-US" sz="2400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實施內容：責任區感控醫師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24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小時內線上審核「抗生素會診單」並回覆，會診結果知會處方醫師及護理站。</a:t>
            </a:r>
          </a:p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第三階段 實施</a:t>
            </a:r>
            <a:r>
              <a:rPr lang="en-US" altLang="zh-TW" sz="24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r>
              <a:rPr lang="zh-TW" altLang="en-US" sz="2400" b="1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小時管制會診及使用</a:t>
            </a:r>
            <a:r>
              <a:rPr lang="zh-TW" altLang="en-US" sz="2400" dirty="0" smtClean="0">
                <a:solidFill>
                  <a:srgbClr val="0033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816100" indent="-1816100">
              <a:buFontTx/>
              <a:buNone/>
              <a:tabLst>
                <a:tab pos="7721600" algn="l"/>
              </a:tabLst>
            </a:pPr>
            <a:r>
              <a:rPr lang="zh-TW" altLang="en-US" sz="2400" dirty="0" smtClean="0">
                <a:solidFill>
                  <a:srgbClr val="00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實施內容：使用符合監控條件之抗生素時，管制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48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小時內需照會責任區內感控醫師，同意後始能繼續用藥，不同意則通知處方醫師更改用藥或改以「感染科會診單」會感染科醫師進一步臨床評估。</a:t>
            </a:r>
            <a:endParaRPr lang="zh-TW" alt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50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AutoShape 5"/>
          <p:cNvSpPr>
            <a:spLocks noChangeArrowheads="1"/>
          </p:cNvSpPr>
          <p:nvPr/>
        </p:nvSpPr>
        <p:spPr bwMode="auto">
          <a:xfrm>
            <a:off x="3851275" y="1371476"/>
            <a:ext cx="1123156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4149" name="AutoShape 5"/>
          <p:cNvSpPr>
            <a:spLocks noChangeArrowheads="1"/>
          </p:cNvSpPr>
          <p:nvPr/>
        </p:nvSpPr>
        <p:spPr bwMode="auto">
          <a:xfrm>
            <a:off x="771524" y="1371477"/>
            <a:ext cx="1084263" cy="914400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34152" name="Rectangle 8"/>
          <p:cNvSpPr>
            <a:spLocks noChangeArrowheads="1"/>
          </p:cNvSpPr>
          <p:nvPr/>
        </p:nvSpPr>
        <p:spPr bwMode="auto">
          <a:xfrm>
            <a:off x="1133320" y="404665"/>
            <a:ext cx="7011987" cy="6684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chemeClr val="accent4"/>
              </a:buClr>
              <a:buSzPct val="75000"/>
              <a:defRPr/>
            </a:pPr>
            <a:r>
              <a:rPr lang="zh-TW" altLang="en-US" sz="36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抗生素管理</a:t>
            </a: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標楷體" panose="03000509000000000000" pitchFamily="65" charset="-120"/>
                <a:cs typeface="Arial" panose="020B0604020202020204" pitchFamily="34" charset="0"/>
              </a:rPr>
              <a:t>推動歷程</a:t>
            </a: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30724" name="Rectangle 15"/>
          <p:cNvSpPr>
            <a:spLocks noChangeArrowheads="1"/>
          </p:cNvSpPr>
          <p:nvPr/>
        </p:nvSpPr>
        <p:spPr bwMode="auto">
          <a:xfrm>
            <a:off x="247650" y="1226915"/>
            <a:ext cx="2759075" cy="5040560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endParaRPr lang="zh-TW" altLang="en-US" sz="1600"/>
          </a:p>
        </p:txBody>
      </p:sp>
      <p:sp>
        <p:nvSpPr>
          <p:cNvPr id="134163" name="Text Box 19"/>
          <p:cNvSpPr txBox="1">
            <a:spLocks noChangeArrowheads="1"/>
          </p:cNvSpPr>
          <p:nvPr/>
        </p:nvSpPr>
        <p:spPr bwMode="auto">
          <a:xfrm>
            <a:off x="1155700" y="1406402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93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24" name="AutoShape 5"/>
          <p:cNvSpPr>
            <a:spLocks noChangeArrowheads="1"/>
          </p:cNvSpPr>
          <p:nvPr/>
        </p:nvSpPr>
        <p:spPr bwMode="auto">
          <a:xfrm>
            <a:off x="1855788" y="1371477"/>
            <a:ext cx="1060450" cy="931862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5" name="Text Box 19"/>
          <p:cNvSpPr txBox="1">
            <a:spLocks noChangeArrowheads="1"/>
          </p:cNvSpPr>
          <p:nvPr/>
        </p:nvSpPr>
        <p:spPr bwMode="auto">
          <a:xfrm>
            <a:off x="2244725" y="1382589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93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2916238" y="1371476"/>
            <a:ext cx="1092200" cy="935037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6" name="Text Box 19"/>
          <p:cNvSpPr txBox="1">
            <a:spLocks noChangeArrowheads="1"/>
          </p:cNvSpPr>
          <p:nvPr/>
        </p:nvSpPr>
        <p:spPr bwMode="auto">
          <a:xfrm>
            <a:off x="3276600" y="1371477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93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4859338" y="1371476"/>
            <a:ext cx="1031875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2" name="Text Box 19"/>
          <p:cNvSpPr txBox="1">
            <a:spLocks noChangeArrowheads="1"/>
          </p:cNvSpPr>
          <p:nvPr/>
        </p:nvSpPr>
        <p:spPr bwMode="auto">
          <a:xfrm>
            <a:off x="187326" y="1629445"/>
            <a:ext cx="1017587" cy="5222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TW" altLang="en-U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民國</a:t>
            </a:r>
          </a:p>
        </p:txBody>
      </p:sp>
      <p:sp>
        <p:nvSpPr>
          <p:cNvPr id="43" name="AutoShape 5"/>
          <p:cNvSpPr>
            <a:spLocks noChangeArrowheads="1"/>
          </p:cNvSpPr>
          <p:nvPr/>
        </p:nvSpPr>
        <p:spPr bwMode="auto">
          <a:xfrm>
            <a:off x="6659563" y="1371476"/>
            <a:ext cx="889000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4" name="AutoShape 5"/>
          <p:cNvSpPr>
            <a:spLocks noChangeArrowheads="1"/>
          </p:cNvSpPr>
          <p:nvPr/>
        </p:nvSpPr>
        <p:spPr bwMode="auto">
          <a:xfrm>
            <a:off x="7104063" y="1371476"/>
            <a:ext cx="947737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5" name="Text Box 19"/>
          <p:cNvSpPr txBox="1">
            <a:spLocks noChangeArrowheads="1"/>
          </p:cNvSpPr>
          <p:nvPr/>
        </p:nvSpPr>
        <p:spPr bwMode="auto">
          <a:xfrm>
            <a:off x="6659563" y="1398612"/>
            <a:ext cx="75565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101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30736" name="Rectangle 15"/>
          <p:cNvSpPr>
            <a:spLocks noChangeArrowheads="1"/>
          </p:cNvSpPr>
          <p:nvPr/>
        </p:nvSpPr>
        <p:spPr bwMode="auto">
          <a:xfrm>
            <a:off x="3276600" y="1226914"/>
            <a:ext cx="3240088" cy="5040561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endParaRPr lang="zh-TW" altLang="en-US" sz="1600"/>
          </a:p>
        </p:txBody>
      </p:sp>
      <p:sp>
        <p:nvSpPr>
          <p:cNvPr id="30737" name="Rectangle 15"/>
          <p:cNvSpPr>
            <a:spLocks noChangeArrowheads="1"/>
          </p:cNvSpPr>
          <p:nvPr/>
        </p:nvSpPr>
        <p:spPr bwMode="auto">
          <a:xfrm>
            <a:off x="6732588" y="1226914"/>
            <a:ext cx="2141537" cy="5040561"/>
          </a:xfrm>
          <a:prstGeom prst="rect">
            <a:avLst/>
          </a:prstGeom>
          <a:noFill/>
          <a:ln w="190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endParaRPr lang="zh-TW" altLang="en-US" sz="1600"/>
          </a:p>
        </p:txBody>
      </p:sp>
      <p:sp>
        <p:nvSpPr>
          <p:cNvPr id="86" name="Text Box 19"/>
          <p:cNvSpPr txBox="1">
            <a:spLocks noChangeArrowheads="1"/>
          </p:cNvSpPr>
          <p:nvPr/>
        </p:nvSpPr>
        <p:spPr bwMode="auto">
          <a:xfrm>
            <a:off x="1701800" y="1412752"/>
            <a:ext cx="60960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8" name="Text Box 19"/>
          <p:cNvSpPr txBox="1">
            <a:spLocks noChangeArrowheads="1"/>
          </p:cNvSpPr>
          <p:nvPr/>
        </p:nvSpPr>
        <p:spPr bwMode="auto">
          <a:xfrm>
            <a:off x="2654177" y="1365706"/>
            <a:ext cx="60960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9" name="Text Box 19"/>
          <p:cNvSpPr txBox="1">
            <a:spLocks noChangeArrowheads="1"/>
          </p:cNvSpPr>
          <p:nvPr/>
        </p:nvSpPr>
        <p:spPr bwMode="auto">
          <a:xfrm>
            <a:off x="6227763" y="1371477"/>
            <a:ext cx="60960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1" name="Text Box 19"/>
          <p:cNvSpPr txBox="1">
            <a:spLocks noChangeArrowheads="1"/>
          </p:cNvSpPr>
          <p:nvPr/>
        </p:nvSpPr>
        <p:spPr bwMode="auto">
          <a:xfrm>
            <a:off x="8534400" y="1371477"/>
            <a:ext cx="60960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2" name="AutoShape 5"/>
          <p:cNvSpPr>
            <a:spLocks noChangeArrowheads="1"/>
          </p:cNvSpPr>
          <p:nvPr/>
        </p:nvSpPr>
        <p:spPr bwMode="auto">
          <a:xfrm>
            <a:off x="7561387" y="1370572"/>
            <a:ext cx="1030287" cy="937775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3" name="Text Box 19"/>
          <p:cNvSpPr txBox="1">
            <a:spLocks noChangeArrowheads="1"/>
          </p:cNvSpPr>
          <p:nvPr/>
        </p:nvSpPr>
        <p:spPr bwMode="auto">
          <a:xfrm>
            <a:off x="7791450" y="1411312"/>
            <a:ext cx="75565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103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95" name="Rectangle 8"/>
          <p:cNvSpPr>
            <a:spLocks noChangeArrowheads="1"/>
          </p:cNvSpPr>
          <p:nvPr/>
        </p:nvSpPr>
        <p:spPr bwMode="auto">
          <a:xfrm>
            <a:off x="1139824" y="833787"/>
            <a:ext cx="1104901" cy="517525"/>
          </a:xfrm>
          <a:prstGeom prst="rect">
            <a:avLst/>
          </a:prstGeom>
          <a:solidFill>
            <a:schemeClr val="bg1">
              <a:alpha val="86000"/>
            </a:schemeClr>
          </a:solidFill>
          <a:ln>
            <a:noFill/>
          </a:ln>
          <a:effectLst/>
          <a:extLst/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buClr>
                <a:schemeClr val="accent4"/>
              </a:buClr>
              <a:buSzPct val="75000"/>
              <a:defRPr/>
            </a:pPr>
            <a:r>
              <a:rPr lang="zh-TW" altLang="en-US" sz="24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前 置</a:t>
            </a:r>
            <a:endParaRPr lang="en-US" altLang="zh-TW" sz="2400" b="1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6" name="Rectangle 8"/>
          <p:cNvSpPr>
            <a:spLocks noChangeArrowheads="1"/>
          </p:cNvSpPr>
          <p:nvPr/>
        </p:nvSpPr>
        <p:spPr bwMode="auto">
          <a:xfrm>
            <a:off x="4412853" y="1041751"/>
            <a:ext cx="1023937" cy="25876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noFill/>
          </a:ln>
          <a:effectLst/>
          <a:extLst/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lnSpc>
                <a:spcPct val="150000"/>
              </a:lnSpc>
              <a:buClr>
                <a:srgbClr val="000000"/>
              </a:buClr>
              <a:buSzPct val="75000"/>
            </a:pPr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推 動</a:t>
            </a:r>
            <a:endParaRPr lang="zh-TW" altLang="en-US" sz="16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7" name="Rectangle 8"/>
          <p:cNvSpPr>
            <a:spLocks noChangeArrowheads="1"/>
          </p:cNvSpPr>
          <p:nvPr/>
        </p:nvSpPr>
        <p:spPr bwMode="auto">
          <a:xfrm>
            <a:off x="7248525" y="833786"/>
            <a:ext cx="1085850" cy="517525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  <a:effectLst/>
          <a:extLst/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buClr>
                <a:schemeClr val="accent4"/>
              </a:buClr>
              <a:buSzPct val="75000"/>
              <a:defRPr/>
            </a:pPr>
            <a:r>
              <a:rPr lang="zh-TW" altLang="en-US" sz="2400" b="1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精 進</a:t>
            </a:r>
            <a:endParaRPr lang="en-US" altLang="zh-TW" sz="2400" b="1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8" name="Text Box 19"/>
          <p:cNvSpPr txBox="1">
            <a:spLocks noChangeArrowheads="1"/>
          </p:cNvSpPr>
          <p:nvPr/>
        </p:nvSpPr>
        <p:spPr bwMode="auto">
          <a:xfrm>
            <a:off x="900113" y="1971552"/>
            <a:ext cx="609600" cy="369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6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99" name="Text Box 19"/>
          <p:cNvSpPr txBox="1">
            <a:spLocks noChangeArrowheads="1"/>
          </p:cNvSpPr>
          <p:nvPr/>
        </p:nvSpPr>
        <p:spPr bwMode="auto">
          <a:xfrm>
            <a:off x="1973263" y="1977902"/>
            <a:ext cx="676275" cy="3698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9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100" name="Text Box 19"/>
          <p:cNvSpPr txBox="1">
            <a:spLocks noChangeArrowheads="1"/>
          </p:cNvSpPr>
          <p:nvPr/>
        </p:nvSpPr>
        <p:spPr bwMode="auto">
          <a:xfrm>
            <a:off x="2987675" y="2019177"/>
            <a:ext cx="749300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10</a:t>
            </a:r>
            <a:r>
              <a:rPr lang="zh-TW" altLang="en-US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月</a:t>
            </a:r>
          </a:p>
        </p:txBody>
      </p:sp>
      <p:sp>
        <p:nvSpPr>
          <p:cNvPr id="102" name="Text Box 19"/>
          <p:cNvSpPr txBox="1">
            <a:spLocks noChangeArrowheads="1"/>
          </p:cNvSpPr>
          <p:nvPr/>
        </p:nvSpPr>
        <p:spPr bwMode="auto">
          <a:xfrm>
            <a:off x="3779838" y="1371477"/>
            <a:ext cx="609600" cy="5191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…</a:t>
            </a:r>
            <a:endParaRPr lang="zh-TW" altLang="en-U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3" name="圓角矩形 102"/>
          <p:cNvSpPr/>
          <p:nvPr/>
        </p:nvSpPr>
        <p:spPr>
          <a:xfrm>
            <a:off x="249238" y="2322389"/>
            <a:ext cx="515937" cy="44323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zh-TW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</a:t>
            </a:r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感染管制總會決議共識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4" name="圓角矩形 103"/>
          <p:cNvSpPr/>
          <p:nvPr/>
        </p:nvSpPr>
        <p:spPr>
          <a:xfrm>
            <a:off x="625475" y="2322000"/>
            <a:ext cx="514350" cy="44338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研議</a:t>
            </a: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抗生素管理作業原則</a:t>
            </a:r>
          </a:p>
        </p:txBody>
      </p:sp>
      <p:sp>
        <p:nvSpPr>
          <p:cNvPr id="105" name="圓角矩形 104"/>
          <p:cNvSpPr/>
          <p:nvPr/>
        </p:nvSpPr>
        <p:spPr>
          <a:xfrm>
            <a:off x="971550" y="2322000"/>
            <a:ext cx="514350" cy="43656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蒐集檢討現有問題與資源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6" name="圓角矩形 105"/>
          <p:cNvSpPr/>
          <p:nvPr/>
        </p:nvSpPr>
        <p:spPr>
          <a:xfrm>
            <a:off x="1368425" y="2322389"/>
            <a:ext cx="515938" cy="44323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規劃抗生素管理資訊作業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7" name="圓角矩形 106"/>
          <p:cNvSpPr/>
          <p:nvPr/>
        </p:nvSpPr>
        <p:spPr>
          <a:xfrm>
            <a:off x="1765300" y="2322000"/>
            <a:ext cx="515937" cy="44323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主治醫師大會政策與作業宣導</a:t>
            </a:r>
            <a:endParaRPr lang="zh-TW" altLang="en-US" b="1" dirty="0">
              <a:solidFill>
                <a:schemeClr val="tx1">
                  <a:lumMod val="50000"/>
                  <a:lumOff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8" name="圓角矩形 107"/>
          <p:cNvSpPr/>
          <p:nvPr/>
        </p:nvSpPr>
        <p:spPr>
          <a:xfrm>
            <a:off x="2206765" y="2341439"/>
            <a:ext cx="514350" cy="40925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</a:t>
            </a:r>
            <a:r>
              <a:rPr lang="zh-TW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ea typeface="標楷體" pitchFamily="65" charset="-120"/>
              </a:rPr>
              <a:t>編製抗生素使用及管制手冊</a:t>
            </a:r>
            <a:endParaRPr lang="en-US" altLang="zh-TW" b="1" dirty="0">
              <a:solidFill>
                <a:schemeClr val="tx1">
                  <a:lumMod val="50000"/>
                  <a:lumOff val="50000"/>
                </a:schemeClr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09" name="圓角矩形 108"/>
          <p:cNvSpPr/>
          <p:nvPr/>
        </p:nvSpPr>
        <p:spPr>
          <a:xfrm>
            <a:off x="2549525" y="2351978"/>
            <a:ext cx="515938" cy="42068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/>
              </a:rPr>
              <a:t>上線前協調會與教育訓練</a:t>
            </a:r>
            <a:endParaRPr lang="en-US" altLang="zh-TW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10" name="圓角矩形 109"/>
          <p:cNvSpPr/>
          <p:nvPr/>
        </p:nvSpPr>
        <p:spPr>
          <a:xfrm>
            <a:off x="3203575" y="2306514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實施住診抗生素會診開立與審核</a:t>
            </a:r>
            <a:endParaRPr lang="en-US" altLang="zh-TW" b="1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" name="圓角矩形 109"/>
          <p:cNvSpPr/>
          <p:nvPr/>
        </p:nvSpPr>
        <p:spPr>
          <a:xfrm>
            <a:off x="3492500" y="2306514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住診會診審核進行用藥管制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3419475" y="2019177"/>
            <a:ext cx="720725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12</a:t>
            </a:r>
            <a:r>
              <a:rPr lang="zh-TW" altLang="en-US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5" name="圓角矩形 109"/>
          <p:cNvSpPr/>
          <p:nvPr/>
        </p:nvSpPr>
        <p:spPr>
          <a:xfrm>
            <a:off x="3851275" y="2306514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建立急診抗生素使用監控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4356100" y="1371476"/>
            <a:ext cx="1121568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Text Box 19"/>
          <p:cNvSpPr txBox="1">
            <a:spLocks noChangeArrowheads="1"/>
          </p:cNvSpPr>
          <p:nvPr/>
        </p:nvSpPr>
        <p:spPr bwMode="auto">
          <a:xfrm>
            <a:off x="4716463" y="1371477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sz="2400" b="1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96</a:t>
            </a:r>
            <a:endParaRPr lang="zh-TW" altLang="en-US" sz="2400" b="1" dirty="0">
              <a:solidFill>
                <a:srgbClr val="19194D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8" name="圓角矩形 109"/>
          <p:cNvSpPr/>
          <p:nvPr/>
        </p:nvSpPr>
        <p:spPr>
          <a:xfrm>
            <a:off x="4716463" y="2306514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>
                <a:latin typeface="標楷體" pitchFamily="65" charset="-120"/>
                <a:ea typeface="標楷體" pitchFamily="65" charset="-120"/>
                <a:sym typeface="Wingdings" pitchFamily="2" charset="2"/>
              </a:rPr>
              <a:t>住診加護病房第一線使用納入</a:t>
            </a:r>
            <a:r>
              <a:rPr lang="zh-TW" altLang="en-US" sz="1600" b="1">
                <a:ea typeface="標楷體" pitchFamily="65" charset="-120"/>
                <a:sym typeface="Wingdings" pitchFamily="2" charset="2"/>
              </a:rPr>
              <a:t>管控</a:t>
            </a:r>
            <a:endParaRPr lang="en-US" altLang="zh-TW" sz="1600" b="1">
              <a:ea typeface="標楷體" pitchFamily="65" charset="-120"/>
              <a:sym typeface="Wingdings" pitchFamily="2" charset="2"/>
            </a:endParaRP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3924300" y="2019177"/>
            <a:ext cx="649288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11" name="圓角矩形 109"/>
          <p:cNvSpPr/>
          <p:nvPr/>
        </p:nvSpPr>
        <p:spPr>
          <a:xfrm>
            <a:off x="4140200" y="2306514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建立門診抗生素使用監控</a:t>
            </a:r>
            <a:endParaRPr lang="en-US" altLang="zh-TW" b="1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2" name="圓角矩形 109"/>
          <p:cNvSpPr/>
          <p:nvPr/>
        </p:nvSpPr>
        <p:spPr>
          <a:xfrm>
            <a:off x="4427538" y="2306514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建立外科預防性</a:t>
            </a:r>
          </a:p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抗生素監測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5364163" y="1371476"/>
            <a:ext cx="1031875" cy="935038"/>
          </a:xfrm>
          <a:prstGeom prst="chevron">
            <a:avLst>
              <a:gd name="adj" fmla="val 44118"/>
            </a:avLst>
          </a:prstGeom>
          <a:gradFill rotWithShape="0">
            <a:gsLst>
              <a:gs pos="0">
                <a:srgbClr val="78A86E">
                  <a:gamma/>
                  <a:tint val="36863"/>
                  <a:invGamma/>
                </a:srgbClr>
              </a:gs>
              <a:gs pos="100000">
                <a:srgbClr val="78A86E"/>
              </a:gs>
            </a:gsLst>
            <a:lin ang="0" scaled="1"/>
          </a:gradFill>
          <a:ln w="9525">
            <a:solidFill>
              <a:srgbClr val="87B27E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eaLnBrk="0" hangingPunct="0">
              <a:defRPr/>
            </a:pPr>
            <a:endParaRPr lang="zh-TW" altLang="en-US" sz="2400" b="1" dirty="0">
              <a:effectLst>
                <a:outerShdw blurRad="38100" dist="38100" dir="2700000" algn="tl">
                  <a:srgbClr val="FFFFFF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5724525" y="1371477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sz="2400" b="1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98</a:t>
            </a:r>
            <a:endParaRPr lang="zh-TW" altLang="en-US" sz="2400" b="1" dirty="0">
              <a:solidFill>
                <a:srgbClr val="19194D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15" name="Text Box 19"/>
          <p:cNvSpPr txBox="1">
            <a:spLocks noChangeArrowheads="1"/>
          </p:cNvSpPr>
          <p:nvPr/>
        </p:nvSpPr>
        <p:spPr bwMode="auto">
          <a:xfrm>
            <a:off x="5061744" y="2001715"/>
            <a:ext cx="649288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2</a:t>
            </a:r>
            <a:r>
              <a:rPr lang="zh-TW" altLang="en-US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5437994" y="2019177"/>
            <a:ext cx="649288" cy="36671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3</a:t>
            </a:r>
            <a:r>
              <a:rPr lang="zh-TW" altLang="en-US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月</a:t>
            </a:r>
          </a:p>
        </p:txBody>
      </p:sp>
      <p:sp>
        <p:nvSpPr>
          <p:cNvPr id="17" name="圓角矩形 109"/>
          <p:cNvSpPr/>
          <p:nvPr/>
        </p:nvSpPr>
        <p:spPr>
          <a:xfrm>
            <a:off x="5326063" y="2294963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擴大管控外科的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傷口清潔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的使用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8" name="圓角矩形 109"/>
          <p:cNvSpPr/>
          <p:nvPr/>
        </p:nvSpPr>
        <p:spPr>
          <a:xfrm>
            <a:off x="5657554" y="2264055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2000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擴大蒐集分析抗生素使用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19" name="圓角矩形 109"/>
          <p:cNvSpPr/>
          <p:nvPr/>
        </p:nvSpPr>
        <p:spPr>
          <a:xfrm>
            <a:off x="6732588" y="2306514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建立分析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平台建置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分析資料庫</a:t>
            </a:r>
          </a:p>
        </p:txBody>
      </p:sp>
      <p:sp>
        <p:nvSpPr>
          <p:cNvPr id="20" name="圓角矩形 109"/>
          <p:cNvSpPr/>
          <p:nvPr/>
        </p:nvSpPr>
        <p:spPr>
          <a:xfrm>
            <a:off x="7092950" y="2277385"/>
            <a:ext cx="484981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建立常態分析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模式分析</a:t>
            </a:r>
            <a:r>
              <a:rPr lang="zh-TW" altLang="en-US" b="1" dirty="0">
                <a:latin typeface="標楷體" pitchFamily="65" charset="-120"/>
                <a:ea typeface="標楷體" pitchFamily="65" charset="-120"/>
                <a:sym typeface="Wingdings" pitchFamily="2" charset="2"/>
              </a:rPr>
              <a:t>使用差異</a:t>
            </a:r>
          </a:p>
        </p:txBody>
      </p:sp>
      <p:sp>
        <p:nvSpPr>
          <p:cNvPr id="59" name="圓角矩形 109"/>
          <p:cNvSpPr/>
          <p:nvPr/>
        </p:nvSpPr>
        <p:spPr>
          <a:xfrm>
            <a:off x="5006110" y="2294963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擴大監測指標項目</a:t>
            </a:r>
            <a:endParaRPr lang="zh-TW" altLang="en-US" b="1" dirty="0">
              <a:latin typeface="標楷體" pitchFamily="65" charset="-120"/>
              <a:ea typeface="標楷體" pitchFamily="65" charset="-120"/>
              <a:sym typeface="Wingdings" pitchFamily="2" charset="2"/>
            </a:endParaRPr>
          </a:p>
        </p:txBody>
      </p:sp>
      <p:sp>
        <p:nvSpPr>
          <p:cNvPr id="60" name="圓角矩形 109"/>
          <p:cNvSpPr/>
          <p:nvPr/>
        </p:nvSpPr>
        <p:spPr>
          <a:xfrm>
            <a:off x="5969794" y="2322430"/>
            <a:ext cx="515937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建立升降階標準實施抗生素追蹤會診</a:t>
            </a:r>
            <a:endParaRPr lang="en-US" altLang="zh-TW" b="1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76600" y="2347789"/>
            <a:ext cx="647699" cy="3919686"/>
          </a:xfrm>
          <a:prstGeom prst="rect">
            <a:avLst/>
          </a:prstGeom>
          <a:noFill/>
          <a:ln w="444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/>
          </a:p>
        </p:txBody>
      </p:sp>
      <p:sp>
        <p:nvSpPr>
          <p:cNvPr id="4" name="Text Box 19"/>
          <p:cNvSpPr txBox="1">
            <a:spLocks noChangeArrowheads="1"/>
          </p:cNvSpPr>
          <p:nvPr/>
        </p:nvSpPr>
        <p:spPr bwMode="auto">
          <a:xfrm>
            <a:off x="4211638" y="1371477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sz="2400" b="1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95</a:t>
            </a:r>
            <a:endParaRPr lang="zh-TW" altLang="en-US" sz="2400" b="1" dirty="0">
              <a:solidFill>
                <a:srgbClr val="19194D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10" name="Text Box 19"/>
          <p:cNvSpPr txBox="1">
            <a:spLocks noChangeArrowheads="1"/>
          </p:cNvSpPr>
          <p:nvPr/>
        </p:nvSpPr>
        <p:spPr bwMode="auto">
          <a:xfrm>
            <a:off x="5219700" y="1371477"/>
            <a:ext cx="609600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/>
            <a:r>
              <a:rPr lang="en-US" altLang="zh-TW" sz="2400" b="1" dirty="0">
                <a:solidFill>
                  <a:srgbClr val="19194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  <a:cs typeface="Arial" panose="020B0604020202020204" pitchFamily="34" charset="0"/>
              </a:rPr>
              <a:t>97</a:t>
            </a:r>
            <a:endParaRPr lang="zh-TW" altLang="en-US" sz="2400" b="1" dirty="0">
              <a:solidFill>
                <a:srgbClr val="19194D"/>
              </a:solidFill>
              <a:effectLst>
                <a:outerShdw blurRad="38100" dist="38100" dir="2700000" algn="tl">
                  <a:srgbClr val="C0C0C0"/>
                </a:outerShdw>
              </a:effectLst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6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30</a:t>
            </a:fld>
            <a:endParaRPr lang="zh-TW" altLang="en-US" dirty="0"/>
          </a:p>
        </p:txBody>
      </p:sp>
      <p:sp>
        <p:nvSpPr>
          <p:cNvPr id="90" name="Text Box 19"/>
          <p:cNvSpPr txBox="1">
            <a:spLocks noChangeArrowheads="1"/>
          </p:cNvSpPr>
          <p:nvPr/>
        </p:nvSpPr>
        <p:spPr bwMode="auto">
          <a:xfrm>
            <a:off x="7248525" y="1419255"/>
            <a:ext cx="754063" cy="4616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TW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標楷體" pitchFamily="65" charset="-120"/>
                <a:cs typeface="Arial" panose="020B0604020202020204" pitchFamily="34" charset="0"/>
              </a:rPr>
              <a:t>102</a:t>
            </a:r>
            <a:endParaRPr lang="zh-TW" altLang="en-US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標楷體" pitchFamily="65" charset="-120"/>
              <a:cs typeface="Arial" panose="020B0604020202020204" pitchFamily="34" charset="0"/>
            </a:endParaRPr>
          </a:p>
        </p:txBody>
      </p:sp>
      <p:sp>
        <p:nvSpPr>
          <p:cNvPr id="63" name="圓角矩形 109"/>
          <p:cNvSpPr/>
          <p:nvPr/>
        </p:nvSpPr>
        <p:spPr>
          <a:xfrm>
            <a:off x="7494931" y="2303713"/>
            <a:ext cx="515938" cy="42084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  <a:sym typeface="Wingdings" pitchFamily="2" charset="2"/>
              </a:rPr>
              <a:t>建立後線抗生素監測系統</a:t>
            </a:r>
            <a:endParaRPr lang="zh-TW" altLang="en-US" b="1" dirty="0">
              <a:latin typeface="標楷體" pitchFamily="65" charset="-120"/>
              <a:ea typeface="標楷體" pitchFamily="65" charset="-120"/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43065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320875" y="620686"/>
            <a:ext cx="7827714" cy="7063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hangingPunct="0">
              <a:lnSpc>
                <a:spcPct val="75000"/>
              </a:lnSpc>
              <a:buClr>
                <a:srgbClr val="000000"/>
              </a:buClr>
              <a:buSzPct val="75000"/>
              <a:defRPr/>
            </a:pP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抗生素使用介入管理的時機   </a:t>
            </a:r>
            <a:r>
              <a:rPr lang="en-US" altLang="zh-TW" dirty="0" smtClean="0">
                <a:solidFill>
                  <a:srgbClr val="003300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-</a:t>
            </a:r>
            <a:r>
              <a:rPr lang="zh-TW" altLang="en-US" dirty="0" smtClean="0">
                <a:solidFill>
                  <a:srgbClr val="003300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以住診為</a:t>
            </a:r>
            <a:r>
              <a:rPr lang="zh-TW" altLang="en-US" sz="1600" dirty="0" smtClean="0">
                <a:solidFill>
                  <a:srgbClr val="003300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例</a:t>
            </a:r>
            <a:endParaRPr lang="en-US" altLang="zh-TW" sz="3600" dirty="0">
              <a:solidFill>
                <a:srgbClr val="003300"/>
              </a:solidFill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17" name="五邊形 16"/>
          <p:cNvSpPr/>
          <p:nvPr/>
        </p:nvSpPr>
        <p:spPr>
          <a:xfrm>
            <a:off x="868115" y="1350339"/>
            <a:ext cx="2497286" cy="717670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臨床醫師開立處方</a:t>
            </a:r>
          </a:p>
        </p:txBody>
      </p:sp>
      <p:sp>
        <p:nvSpPr>
          <p:cNvPr id="18" name="五邊形 17"/>
          <p:cNvSpPr/>
          <p:nvPr/>
        </p:nvSpPr>
        <p:spPr>
          <a:xfrm>
            <a:off x="3314661" y="1110508"/>
            <a:ext cx="2736850" cy="56991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單一劑量藥師</a:t>
            </a:r>
            <a:endParaRPr kumimoji="0" lang="en-US" altLang="zh-TW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藥品調配與給藥</a:t>
            </a:r>
          </a:p>
        </p:txBody>
      </p:sp>
      <p:sp>
        <p:nvSpPr>
          <p:cNvPr id="19" name="五邊形 18"/>
          <p:cNvSpPr/>
          <p:nvPr/>
        </p:nvSpPr>
        <p:spPr>
          <a:xfrm>
            <a:off x="6043186" y="1395464"/>
            <a:ext cx="2304058" cy="642833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病人使用藥品</a:t>
            </a:r>
          </a:p>
        </p:txBody>
      </p:sp>
      <p:cxnSp>
        <p:nvCxnSpPr>
          <p:cNvPr id="21" name="肘形接點 20"/>
          <p:cNvCxnSpPr>
            <a:stCxn id="19" idx="3"/>
            <a:endCxn id="18" idx="2"/>
          </p:cNvCxnSpPr>
          <p:nvPr/>
        </p:nvCxnSpPr>
        <p:spPr>
          <a:xfrm flipH="1" flipV="1">
            <a:off x="4540608" y="1680421"/>
            <a:ext cx="3806636" cy="36460"/>
          </a:xfrm>
          <a:prstGeom prst="bentConnector4">
            <a:avLst>
              <a:gd name="adj1" fmla="val -8873"/>
              <a:gd name="adj2" fmla="val -2444350"/>
            </a:avLst>
          </a:prstGeom>
          <a:ln w="190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9" name="文字方塊 25"/>
          <p:cNvSpPr txBox="1">
            <a:spLocks noChangeArrowheads="1"/>
          </p:cNvSpPr>
          <p:nvPr/>
        </p:nvSpPr>
        <p:spPr bwMode="auto">
          <a:xfrm>
            <a:off x="6055136" y="2193784"/>
            <a:ext cx="23764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住院中持續使用藥品</a:t>
            </a:r>
          </a:p>
        </p:txBody>
      </p:sp>
      <p:cxnSp>
        <p:nvCxnSpPr>
          <p:cNvPr id="27" name="肘形接點 26"/>
          <p:cNvCxnSpPr>
            <a:endCxn id="17" idx="1"/>
          </p:cNvCxnSpPr>
          <p:nvPr/>
        </p:nvCxnSpPr>
        <p:spPr>
          <a:xfrm rot="10800000" flipV="1">
            <a:off x="868116" y="1600400"/>
            <a:ext cx="7376293" cy="108774"/>
          </a:xfrm>
          <a:prstGeom prst="bentConnector5">
            <a:avLst>
              <a:gd name="adj1" fmla="val -8003"/>
              <a:gd name="adj2" fmla="val 1016458"/>
              <a:gd name="adj3" fmla="val 103099"/>
            </a:avLst>
          </a:prstGeom>
          <a:ln w="19050">
            <a:solidFill>
              <a:schemeClr val="accent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1" name="文字方塊 38"/>
          <p:cNvSpPr txBox="1">
            <a:spLocks noChangeArrowheads="1"/>
          </p:cNvSpPr>
          <p:nvPr/>
        </p:nvSpPr>
        <p:spPr bwMode="auto">
          <a:xfrm>
            <a:off x="674688" y="2340620"/>
            <a:ext cx="3105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zh-TW" altLang="en-US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異動藥品或更新藥品處方</a:t>
            </a:r>
          </a:p>
        </p:txBody>
      </p:sp>
      <p:sp>
        <p:nvSpPr>
          <p:cNvPr id="40" name="Rectangle 3"/>
          <p:cNvSpPr txBox="1">
            <a:spLocks noChangeArrowheads="1"/>
          </p:cNvSpPr>
          <p:nvPr/>
        </p:nvSpPr>
        <p:spPr bwMode="auto">
          <a:xfrm>
            <a:off x="490538" y="2852936"/>
            <a:ext cx="8385096" cy="355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開</a:t>
            </a:r>
            <a:r>
              <a:rPr lang="zh-TW" altLang="en-US" sz="20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立</a:t>
            </a: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處方後病人用藥前，介入管理</a:t>
            </a:r>
            <a:endParaRPr lang="en-US" altLang="zh-TW" sz="20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  <a:defRPr/>
            </a:pP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為最想的時點，惟須考量審查的即時性與病人用藥時間影響，涉及人力支援及全面性的資訊系統</a:t>
            </a: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開立處方後病人合理用藥期限內，介入管理</a:t>
            </a:r>
            <a:endParaRPr lang="en-US" altLang="zh-TW" sz="20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  <a:defRPr/>
            </a:pP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以不影響病人治療用藥與合理用藥範圍導入管理時點，須建立合理的審查 時間及配合修訂相關資訊系統</a:t>
            </a:r>
            <a:endParaRPr lang="en-US" altLang="zh-TW" dirty="0" smtClean="0">
              <a:solidFill>
                <a:prstClr val="black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zh-TW" altLang="en-US" sz="20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開</a:t>
            </a: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立處方與病人</a:t>
            </a:r>
            <a:r>
              <a:rPr lang="zh-TW" altLang="en-US" sz="20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合理用藥</a:t>
            </a: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期限後，</a:t>
            </a:r>
            <a:r>
              <a:rPr lang="zh-TW" altLang="en-US" sz="20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介入</a:t>
            </a: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管理</a:t>
            </a:r>
            <a:endParaRPr lang="en-US" altLang="zh-TW" sz="20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  <a:defRPr/>
            </a:pP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啟動局部管控</a:t>
            </a:r>
            <a:endParaRPr lang="en-US" altLang="zh-TW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fontAlgn="auto" hangingPunct="0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zh-TW" altLang="en-US" sz="20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病人用藥事後析統計分析</a:t>
            </a:r>
            <a:endParaRPr lang="en-US" altLang="zh-TW" sz="20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lvl="1" eaLnBrk="0" hangingPunct="0">
              <a:buFontTx/>
              <a:buChar char="•"/>
              <a:defRPr/>
            </a:pP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品質與指標導向，事後分析醫師開立處方之合宜性，效果較慢</a:t>
            </a:r>
            <a:r>
              <a:rPr lang="zh-TW" altLang="en-US" dirty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，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惟需要的</a:t>
            </a:r>
            <a:r>
              <a:rPr lang="en-US" altLang="zh-TW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dirty="0" smtClean="0">
                <a:solidFill>
                  <a:prstClr val="black"/>
                </a:solidFill>
                <a:latin typeface="Times New Roman" pitchFamily="18" charset="0"/>
                <a:ea typeface="標楷體" pitchFamily="65" charset="-120"/>
              </a:rPr>
              <a:t>資源與資訊系統修改的衝擊最小</a:t>
            </a:r>
            <a:endParaRPr lang="zh-TW" altLang="en-US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23563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xfrm>
            <a:off x="8326438" y="5949950"/>
            <a:ext cx="817562" cy="287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58191BF5-924A-437E-A842-F5DB188EC9FC}" type="slidenum">
              <a:rPr lang="zh-TW" altLang="en-US" smtClean="0">
                <a:solidFill>
                  <a:srgbClr val="000000"/>
                </a:solidFill>
                <a:latin typeface="Times New Roman" pitchFamily="18" charset="0"/>
              </a:rPr>
              <a:pPr eaLnBrk="1" hangingPunct="1"/>
              <a:t>31</a:t>
            </a:fld>
            <a:endParaRPr lang="zh-TW" altLang="en-US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3" name="五邊形 12"/>
          <p:cNvSpPr/>
          <p:nvPr/>
        </p:nvSpPr>
        <p:spPr>
          <a:xfrm>
            <a:off x="3316249" y="1771651"/>
            <a:ext cx="2735262" cy="56991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臨床藥師</a:t>
            </a:r>
            <a:r>
              <a:rPr kumimoji="0" lang="en-US" altLang="zh-TW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kumimoji="0" lang="zh-TW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小時內後線抗生素合理性評估</a:t>
            </a:r>
          </a:p>
        </p:txBody>
      </p:sp>
    </p:spTree>
    <p:extLst>
      <p:ext uri="{BB962C8B-B14F-4D97-AF65-F5344CB8AC3E}">
        <p14:creationId xmlns:p14="http://schemas.microsoft.com/office/powerpoint/2010/main" val="260232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80173" y="1340768"/>
            <a:ext cx="8208962" cy="4785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檢視院內資源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600"/>
              </a:spcBef>
              <a:spcAft>
                <a:spcPts val="600"/>
              </a:spcAft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   ─ 醫師、藥師、資訊人力，院內資訊化程度</a:t>
            </a:r>
          </a:p>
          <a:p>
            <a:pPr eaLnBrk="0" hangingPunct="0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評估影響範圍與費用投入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600"/>
              </a:spcBef>
              <a:spcAft>
                <a:spcPts val="600"/>
              </a:spcAft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   ─ 各人員的角色、資訊修改範圍</a:t>
            </a:r>
          </a:p>
          <a:p>
            <a:pPr eaLnBrk="0" hangingPunct="0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確認抗生素管理原則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600"/>
              </a:spcBef>
              <a:spcAft>
                <a:spcPts val="600"/>
              </a:spcAft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  ─ 抗生素藥品使用介入的時點</a:t>
            </a:r>
            <a:endParaRPr lang="en-US" altLang="zh-TW" sz="28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Bef>
                <a:spcPts val="600"/>
              </a:spcBef>
              <a:spcAft>
                <a:spcPts val="600"/>
              </a:spcAft>
              <a:buFontTx/>
              <a:buChar char="•"/>
            </a:pPr>
            <a:r>
              <a:rPr lang="zh-TW" altLang="en-US" sz="32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必要建置項目</a:t>
            </a:r>
            <a:endParaRPr lang="en-US" altLang="zh-TW" sz="32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600"/>
              </a:spcBef>
              <a:spcAft>
                <a:spcPts val="600"/>
              </a:spcAft>
            </a:pPr>
            <a:r>
              <a:rPr lang="zh-TW" altLang="en-US" sz="28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 </a:t>
            </a: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   ─ 抗生素品項範圍、合理的抗生素藥品使用天數</a:t>
            </a:r>
            <a:endParaRPr lang="zh-TW" altLang="en-US" sz="28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710407" y="738387"/>
            <a:ext cx="7305675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推動建議  </a:t>
            </a:r>
            <a:r>
              <a:rPr lang="en-US" altLang="zh-TW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– </a:t>
            </a: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決策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32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3937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72582" y="1340768"/>
            <a:ext cx="8871418" cy="50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355600" indent="-355600"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原已列入之監測之報表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buFont typeface="Times New Roman" panose="02020603050405020304" pitchFamily="18" charset="0"/>
              <a:buChar char="–"/>
            </a:pPr>
            <a:r>
              <a:rPr lang="zh-TW" altLang="en-US" sz="2800" dirty="0" smtClean="0">
                <a:latin typeface="Times New Roman" pitchFamily="18" charset="0"/>
                <a:ea typeface="標楷體" pitchFamily="65" charset="-120"/>
              </a:rPr>
              <a:t>抗藥性菌株監測、感染率、粗死亡率、抗生素費用成長</a:t>
            </a:r>
            <a:endParaRPr lang="en-US" altLang="zh-TW" sz="28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用藥分析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spcBef>
                <a:spcPts val="0"/>
              </a:spcBef>
              <a:buFont typeface="Times New Roman" panose="02020603050405020304" pitchFamily="18" charset="0"/>
              <a:buChar char="–"/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各類抗生素每千人日數耗用量趨勢分析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(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管理前後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marL="857250" lvl="1" indent="-457200" eaLnBrk="0" hangingPunct="0">
              <a:spcBef>
                <a:spcPts val="0"/>
              </a:spcBef>
              <a:buFont typeface="Times New Roman" panose="02020603050405020304" pitchFamily="18" charset="0"/>
              <a:buChar char="–"/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科別、醫師別使用藥品差異分析</a:t>
            </a:r>
          </a:p>
          <a:p>
            <a:pPr eaLnBrk="0" hangingPunct="0">
              <a:spcBef>
                <a:spcPts val="0"/>
              </a:spcBef>
              <a:buFontTx/>
              <a:buChar char="•"/>
            </a:pPr>
            <a:r>
              <a:rPr lang="zh-TW" altLang="en-US" sz="32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初期管理</a:t>
            </a:r>
            <a:endParaRPr lang="en-US" altLang="zh-TW" sz="32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buFont typeface="Times New Roman" panose="02020603050405020304" pitchFamily="18" charset="0"/>
              <a:buChar char="–"/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設定病人合理 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天的用藥基礎，超過 </a:t>
            </a:r>
            <a:r>
              <a:rPr lang="en-US" altLang="zh-TW" sz="2800" dirty="0"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天的用藥個案審查與分析</a:t>
            </a: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buFont typeface="Times New Roman" panose="02020603050405020304" pitchFamily="18" charset="0"/>
              <a:buChar char="–"/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下載資料統計</a:t>
            </a: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  <a:p>
            <a:pPr marL="857250" lvl="1" indent="-457200" eaLnBrk="0" hangingPunct="0">
              <a:buFont typeface="Times New Roman" panose="02020603050405020304" pitchFamily="18" charset="0"/>
              <a:buChar char="–"/>
            </a:pPr>
            <a:r>
              <a:rPr lang="zh-TW" altLang="en-US" sz="2800" dirty="0">
                <a:latin typeface="Times New Roman" pitchFamily="18" charset="0"/>
                <a:ea typeface="標楷體" pitchFamily="65" charset="-120"/>
              </a:rPr>
              <a:t>分析結論逐步導入線上資訊管理</a:t>
            </a: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718221" y="683941"/>
            <a:ext cx="8229974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建議  </a:t>
            </a:r>
            <a:r>
              <a:rPr lang="en-US" altLang="zh-TW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– </a:t>
            </a: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由基本統計</a:t>
            </a:r>
            <a:r>
              <a:rPr lang="zh-TW" altLang="en-US" sz="4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分析展開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33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44936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827583" y="1556792"/>
            <a:ext cx="8048603" cy="122413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177800" indent="-177800" eaLnBrk="0" hangingPunct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</a:rPr>
              <a:t>開</a:t>
            </a:r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立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</a:rPr>
              <a:t>處方與病人</a:t>
            </a:r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合理用藥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</a:rPr>
              <a:t>期限</a:t>
            </a:r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，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</a:rPr>
              <a:t>藥師介入管理</a:t>
            </a:r>
            <a:endParaRPr lang="en-US" altLang="zh-TW" sz="2800" dirty="0" smtClean="0">
              <a:latin typeface="Times New Roman" pitchFamily="18" charset="0"/>
              <a:ea typeface="標楷體" pitchFamily="65" charset="-120"/>
            </a:endParaRPr>
          </a:p>
          <a:p>
            <a:pPr marL="177800" indent="-177800" eaLnBrk="0" hangingPunct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zh-TW" altLang="en-US" sz="2800" b="1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以「</a:t>
            </a:r>
            <a:r>
              <a:rPr lang="zh-TW" altLang="en-US" sz="2800" b="1" dirty="0" smtClean="0">
                <a:solidFill>
                  <a:schemeClr val="dk1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後</a:t>
            </a:r>
            <a:r>
              <a:rPr lang="zh-TW" altLang="en-US" sz="2800" b="1" dirty="0">
                <a:solidFill>
                  <a:schemeClr val="dk1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線抗生素處方</a:t>
            </a:r>
            <a:r>
              <a:rPr lang="en-US" altLang="zh-TW" sz="2800" b="1" dirty="0">
                <a:solidFill>
                  <a:schemeClr val="dk1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24</a:t>
            </a:r>
            <a:r>
              <a:rPr lang="zh-TW" altLang="en-US" sz="2800" b="1" dirty="0">
                <a:solidFill>
                  <a:schemeClr val="dk1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小時內評估</a:t>
            </a:r>
            <a:r>
              <a:rPr lang="zh-TW" altLang="en-US" sz="2800" b="1" dirty="0" smtClean="0">
                <a:solidFill>
                  <a:schemeClr val="dk1"/>
                </a:solidFill>
                <a:ea typeface="標楷體" panose="03000509000000000000" pitchFamily="65" charset="-120"/>
                <a:cs typeface="Arial" panose="020B0604020202020204" pitchFamily="34" charset="0"/>
              </a:rPr>
              <a:t>率</a:t>
            </a:r>
            <a:r>
              <a:rPr lang="zh-TW" altLang="en-US" sz="2800" b="1" dirty="0" smtClean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800" b="1" dirty="0">
                <a:solidFill>
                  <a:schemeClr val="dk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指標</a:t>
            </a:r>
            <a:r>
              <a:rPr lang="zh-TW" altLang="en-US" sz="2800" b="1" dirty="0" smtClean="0">
                <a:latin typeface="Times New Roman" pitchFamily="18" charset="0"/>
                <a:ea typeface="標楷體" pitchFamily="65" charset="-120"/>
              </a:rPr>
              <a:t>為</a:t>
            </a:r>
            <a:r>
              <a:rPr lang="zh-TW" altLang="en-US" sz="2800" b="1" dirty="0">
                <a:latin typeface="Times New Roman" pitchFamily="18" charset="0"/>
                <a:ea typeface="標楷體" pitchFamily="65" charset="-120"/>
              </a:rPr>
              <a:t>例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0" fontAlgn="base" hangingPunct="0">
              <a:lnSpc>
                <a:spcPct val="75000"/>
              </a:lnSpc>
              <a:spcAft>
                <a:spcPts val="1200"/>
              </a:spcAft>
              <a:buClr>
                <a:srgbClr val="000000"/>
              </a:buClr>
              <a:buSzPct val="75000"/>
            </a:pPr>
            <a:endParaRPr lang="en-US" altLang="zh-TW" sz="2800" dirty="0">
              <a:latin typeface="Times New Roman" pitchFamily="18" charset="0"/>
              <a:ea typeface="標楷體" pitchFamily="65" charset="-120"/>
            </a:endParaRPr>
          </a:p>
          <a:p>
            <a:pPr algn="ctr" eaLnBrk="0" fontAlgn="base" hangingPunct="0">
              <a:lnSpc>
                <a:spcPct val="75000"/>
              </a:lnSpc>
              <a:spcAft>
                <a:spcPts val="1200"/>
              </a:spcAft>
              <a:buClr>
                <a:srgbClr val="000000"/>
              </a:buClr>
              <a:buSzPct val="75000"/>
            </a:pPr>
            <a:endParaRPr lang="en-US" altLang="zh-TW" sz="28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34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096647" y="721819"/>
            <a:ext cx="7250776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以現有資源起步 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096647" y="2780928"/>
            <a:ext cx="7262995" cy="2464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marL="0" indent="0" eaLnBrk="0" hangingPunct="0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─  </a:t>
            </a:r>
            <a:r>
              <a:rPr lang="zh-TW" altLang="en-US" sz="24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臨床醫師開立處方，修訂提示內容</a:t>
            </a:r>
            <a:endParaRPr lang="en-US" altLang="zh-TW" sz="24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─  </a:t>
            </a:r>
            <a:r>
              <a:rPr lang="zh-TW" altLang="en-US" sz="24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初期為腎臟排泄藥物監測作業</a:t>
            </a:r>
            <a:endParaRPr lang="en-US" altLang="zh-TW" sz="24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0" indent="0" eaLnBrk="0" hangingPunct="0">
              <a:spcBef>
                <a:spcPts val="0"/>
              </a:spcBef>
              <a:spcAft>
                <a:spcPts val="1200"/>
              </a:spcAft>
            </a:pPr>
            <a:r>
              <a:rPr lang="zh-TW" altLang="en-US" sz="2400" dirty="0" smtClean="0">
                <a:latin typeface="Times New Roman" pitchFamily="18" charset="0"/>
                <a:ea typeface="標楷體" pitchFamily="65" charset="-120"/>
              </a:rPr>
              <a:t>─  </a:t>
            </a:r>
            <a:r>
              <a:rPr lang="zh-TW" altLang="en-US" sz="24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近期為後線抗生素監測作業</a:t>
            </a:r>
            <a:endParaRPr lang="en-US" altLang="zh-TW" sz="2400" b="1" dirty="0" smtClean="0">
              <a:solidFill>
                <a:srgbClr val="0066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55415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38E02-905C-4367-9C86-C35901022E6C}" type="slidenum">
              <a:rPr lang="zh-TW" altLang="en-US" smtClean="0"/>
              <a:pPr>
                <a:defRPr/>
              </a:pPr>
              <a:t>35</a:t>
            </a:fld>
            <a:endParaRPr lang="zh-TW" altLang="en-US"/>
          </a:p>
        </p:txBody>
      </p:sp>
      <p:pic>
        <p:nvPicPr>
          <p:cNvPr id="16388" name="內容版面配置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5616" y="1306468"/>
            <a:ext cx="7200800" cy="5074641"/>
          </a:xfrm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827584" y="692696"/>
            <a:ext cx="7904270" cy="86409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臨床藥師</a:t>
            </a:r>
            <a:r>
              <a:rPr lang="en-US" altLang="zh-TW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24</a:t>
            </a: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小時內審核後線抗生素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58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1C73FD-B546-4FA1-9616-A2A48AEA4376}" type="slidenum">
              <a:rPr lang="zh-TW" altLang="en-US"/>
              <a:pPr>
                <a:defRPr/>
              </a:pPr>
              <a:t>36</a:t>
            </a:fld>
            <a:endParaRPr lang="zh-TW" altLang="en-US" dirty="0"/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1527468761"/>
              </p:ext>
            </p:extLst>
          </p:nvPr>
        </p:nvGraphicFramePr>
        <p:xfrm>
          <a:off x="893357" y="1340768"/>
          <a:ext cx="7416824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115616" y="640875"/>
            <a:ext cx="7305675" cy="96084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醫師開立處方的管制與提示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78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510398" y="1196752"/>
            <a:ext cx="8229600" cy="4525963"/>
          </a:xfrm>
        </p:spPr>
        <p:txBody>
          <a:bodyPr/>
          <a:lstStyle/>
          <a:p>
            <a:pPr>
              <a:defRPr/>
            </a:pPr>
            <a:r>
              <a:rPr lang="zh-TW" altLang="en-US" sz="2800" b="1" dirty="0" smtClean="0"/>
              <a:t>經藥師審核</a:t>
            </a:r>
            <a:endParaRPr lang="en-US" altLang="zh-TW" sz="2800" b="1" dirty="0" smtClean="0"/>
          </a:p>
          <a:p>
            <a:pPr marL="355600" indent="0">
              <a:buNone/>
              <a:defRPr/>
            </a:pPr>
            <a:r>
              <a:rPr lang="zh-TW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腎</a:t>
            </a:r>
            <a:r>
              <a:rPr lang="zh-TW" altLang="zh-TW" sz="2400" dirty="0">
                <a:latin typeface="Arial" panose="020B0604020202020204" pitchFamily="34" charset="0"/>
                <a:cs typeface="Arial" panose="020B0604020202020204" pitchFamily="34" charset="0"/>
              </a:rPr>
              <a:t>功能不全需調整劑量之疑義</a:t>
            </a:r>
            <a:r>
              <a:rPr lang="zh-TW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處方</a:t>
            </a:r>
            <a:r>
              <a:rPr lang="zh-TW" alt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佔住院醫囑之疑義性處方近 </a:t>
            </a:r>
            <a:r>
              <a:rPr lang="en-US" altLang="zh-TW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33%</a:t>
            </a:r>
          </a:p>
          <a:p>
            <a:pPr marL="342900" lvl="1" indent="-342900">
              <a:buFont typeface="Arial" charset="0"/>
              <a:buChar char="•"/>
              <a:defRPr/>
            </a:pPr>
            <a:r>
              <a:rPr lang="zh-TW" altLang="en-US" b="1" dirty="0" smtClean="0">
                <a:latin typeface="標楷體"/>
                <a:ea typeface="標楷體"/>
              </a:rPr>
              <a:t>修訂</a:t>
            </a:r>
            <a:r>
              <a:rPr lang="zh-TW" altLang="en-US" b="1" dirty="0" smtClean="0">
                <a:solidFill>
                  <a:srgbClr val="FF0000"/>
                </a:solidFill>
                <a:latin typeface="標楷體"/>
                <a:ea typeface="標楷體"/>
              </a:rPr>
              <a:t>「</a:t>
            </a:r>
            <a:r>
              <a:rPr lang="zh-TW" altLang="en-US" b="1" dirty="0">
                <a:solidFill>
                  <a:srgbClr val="FF0000"/>
                </a:solidFill>
              </a:rPr>
              <a:t>住院藥囑腎功能不全的劑量調整建議</a:t>
            </a:r>
            <a:r>
              <a:rPr lang="zh-TW" altLang="en-US" b="1" dirty="0" smtClean="0">
                <a:solidFill>
                  <a:srgbClr val="FF0000"/>
                </a:solidFill>
                <a:latin typeface="標楷體"/>
                <a:ea typeface="標楷體"/>
              </a:rPr>
              <a:t>」</a:t>
            </a:r>
            <a:endParaRPr lang="en-US" altLang="zh-TW" b="1" dirty="0" smtClean="0">
              <a:solidFill>
                <a:srgbClr val="FF0000"/>
              </a:solidFill>
              <a:latin typeface="新細明體"/>
              <a:ea typeface="新細明體"/>
            </a:endParaRPr>
          </a:p>
          <a:p>
            <a:pPr marL="0" lvl="1" indent="0">
              <a:buNone/>
              <a:defRPr/>
            </a:pPr>
            <a:r>
              <a:rPr lang="en-US" altLang="zh-TW" b="1" dirty="0">
                <a:solidFill>
                  <a:srgbClr val="FF0000"/>
                </a:solidFill>
                <a:latin typeface="新細明體"/>
                <a:ea typeface="新細明體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新細明體"/>
                <a:ea typeface="新細明體"/>
              </a:rPr>
              <a:t>   </a:t>
            </a:r>
            <a:r>
              <a:rPr lang="zh-TW" altLang="en-US" b="1" dirty="0" smtClean="0"/>
              <a:t>提醒</a:t>
            </a:r>
            <a:r>
              <a:rPr lang="zh-TW" altLang="en-US" b="1" dirty="0"/>
              <a:t>醫師適當劑量</a:t>
            </a:r>
            <a:endParaRPr lang="en-US" altLang="zh-TW" b="1" dirty="0"/>
          </a:p>
          <a:p>
            <a:pPr>
              <a:defRPr/>
            </a:pPr>
            <a:endParaRPr lang="en-US" altLang="zh-TW" sz="2800" b="1" dirty="0" smtClean="0"/>
          </a:p>
          <a:p>
            <a:pPr marL="342900" lvl="1" indent="-342900">
              <a:buFont typeface="Arial" pitchFamily="34" charset="0"/>
              <a:buChar char="•"/>
              <a:defRPr/>
            </a:pPr>
            <a:endParaRPr lang="zh-TW" altLang="en-US" dirty="0"/>
          </a:p>
          <a:p>
            <a:pPr>
              <a:defRPr/>
            </a:pPr>
            <a:endParaRPr lang="zh-TW" altLang="en-US" sz="28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69D06D-416E-4691-9D49-A23DC65CCB3E}" type="slidenum">
              <a:rPr lang="zh-TW" altLang="en-US" smtClean="0"/>
              <a:pPr>
                <a:defRPr/>
              </a:pPr>
              <a:t>37</a:t>
            </a:fld>
            <a:endParaRPr lang="zh-TW" altLang="en-US"/>
          </a:p>
        </p:txBody>
      </p:sp>
      <p:pic>
        <p:nvPicPr>
          <p:cNvPr id="9221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744" y="3573016"/>
            <a:ext cx="4405313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057" y="3573016"/>
            <a:ext cx="43211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向右箭號 4"/>
          <p:cNvSpPr/>
          <p:nvPr/>
        </p:nvSpPr>
        <p:spPr>
          <a:xfrm>
            <a:off x="4251325" y="4964013"/>
            <a:ext cx="809625" cy="539750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094278" y="620688"/>
            <a:ext cx="7250776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醫師開立醫囑提示</a:t>
            </a:r>
            <a:endParaRPr lang="en-US" altLang="zh-TW" sz="4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8" name="向右箭號 7"/>
          <p:cNvSpPr/>
          <p:nvPr/>
        </p:nvSpPr>
        <p:spPr>
          <a:xfrm rot="5400000">
            <a:off x="5963566" y="3069536"/>
            <a:ext cx="459817" cy="458664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170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投影片編號版面配置區 9"/>
          <p:cNvSpPr>
            <a:spLocks noGrp="1"/>
          </p:cNvSpPr>
          <p:nvPr>
            <p:ph type="sldNum" sz="quarter" idx="12"/>
          </p:nvPr>
        </p:nvSpPr>
        <p:spPr bwMode="auto">
          <a:xfrm>
            <a:off x="7010400" y="5797437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fld id="{71A8EE13-AF9A-405C-B99B-2ABB4E41D261}" type="slidenum">
              <a:rPr kumimoji="0" lang="fr-CA" altLang="zh-TW" smtClean="0">
                <a:solidFill>
                  <a:srgbClr val="898989"/>
                </a:solidFill>
              </a:rPr>
              <a:pPr eaLnBrk="1" hangingPunct="1"/>
              <a:t>38</a:t>
            </a:fld>
            <a:endParaRPr kumimoji="0" lang="fr-CA" altLang="zh-TW" smtClean="0">
              <a:solidFill>
                <a:srgbClr val="898989"/>
              </a:solidFill>
            </a:endParaRPr>
          </a:p>
        </p:txBody>
      </p:sp>
      <p:pic>
        <p:nvPicPr>
          <p:cNvPr id="1741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296875"/>
            <a:ext cx="4410075" cy="386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138" y="1319100"/>
            <a:ext cx="4995862" cy="501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87922" y="3348495"/>
            <a:ext cx="4410075" cy="285434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勾稽條件</a:t>
            </a:r>
            <a:endParaRPr kumimoji="0" lang="en-US" altLang="zh-TW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以腎臟排除之後線抗生素</a:t>
            </a:r>
            <a:endParaRPr kumimoji="0" lang="en-US" altLang="zh-TW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800100" lvl="1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病人腎</a:t>
            </a:r>
            <a:r>
              <a:rPr kumimoji="0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功能 </a:t>
            </a:r>
            <a:r>
              <a:rPr kumimoji="0" lang="en-US" altLang="zh-TW" b="1" dirty="0" err="1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Creatine</a:t>
            </a:r>
            <a:r>
              <a:rPr kumimoji="0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/>
            </a:r>
            <a:br>
              <a:rPr kumimoji="0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</a:b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男生</a:t>
            </a:r>
            <a:r>
              <a:rPr kumimoji="0" lang="zh-TW" altLang="en-US" b="1" dirty="0">
                <a:solidFill>
                  <a:prstClr val="black"/>
                </a:solidFill>
                <a:latin typeface="新細明體"/>
              </a:rPr>
              <a:t>＞</a:t>
            </a:r>
            <a:r>
              <a:rPr kumimoji="0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1.27mg/dl, </a:t>
            </a: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endParaRPr kumimoji="0" lang="en-US" altLang="zh-TW" b="1" dirty="0" smtClean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lvl="1">
              <a:spcBef>
                <a:spcPct val="20000"/>
              </a:spcBef>
              <a:defRPr/>
            </a:pPr>
            <a:r>
              <a:rPr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     </a:t>
            </a:r>
            <a:r>
              <a:rPr kumimoji="0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女生</a:t>
            </a:r>
            <a:r>
              <a:rPr kumimoji="0" lang="zh-TW" altLang="en-US" b="1" dirty="0">
                <a:solidFill>
                  <a:prstClr val="black"/>
                </a:solidFill>
                <a:latin typeface="新細明體"/>
              </a:rPr>
              <a:t>＞</a:t>
            </a:r>
            <a:r>
              <a:rPr kumimoji="0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1.03mg/dl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符合上述條件</a:t>
            </a:r>
            <a:r>
              <a:rPr kumimoji="0" lang="zh-TW" altLang="en-US" b="1" dirty="0">
                <a:solidFill>
                  <a:prstClr val="black"/>
                </a:solidFill>
                <a:latin typeface="新細明體"/>
              </a:rPr>
              <a:t>，資訊</a:t>
            </a: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系統每日提供病人資料，臨床藥師每日執行抗生素使用合理性評估</a:t>
            </a:r>
            <a:endParaRPr kumimoji="0" lang="en-US" altLang="zh-TW" b="1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平均每日</a:t>
            </a:r>
            <a:r>
              <a:rPr kumimoji="0" lang="en-US" altLang="zh-TW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166</a:t>
            </a:r>
            <a:r>
              <a:rPr kumimoji="0" lang="zh-TW" altLang="en-US" b="1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筆處方</a:t>
            </a:r>
            <a:r>
              <a:rPr kumimoji="0" lang="zh-TW" altLang="en-US" b="1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</a:rPr>
              <a:t>審核</a:t>
            </a:r>
            <a:endParaRPr kumimoji="0" lang="en-US" altLang="zh-TW" sz="2400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742950" lvl="1" indent="-285750">
              <a:spcBef>
                <a:spcPct val="20000"/>
              </a:spcBef>
              <a:buFont typeface="Arial" charset="0"/>
              <a:buChar char="–"/>
              <a:defRPr/>
            </a:pPr>
            <a:endParaRPr kumimoji="0" lang="en-US" altLang="zh-TW" sz="2400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899592" y="692696"/>
            <a:ext cx="7305675" cy="79208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r>
              <a:rPr lang="zh-TW" altLang="en-US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腎臟排泄藥物監測作業</a:t>
            </a:r>
            <a:r>
              <a:rPr lang="en-US" altLang="zh-TW" sz="4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(RDM)</a:t>
            </a:r>
          </a:p>
        </p:txBody>
      </p:sp>
      <p:sp>
        <p:nvSpPr>
          <p:cNvPr id="8" name="投影片編號版面配置區 2"/>
          <p:cNvSpPr txBox="1">
            <a:spLocks/>
          </p:cNvSpPr>
          <p:nvPr/>
        </p:nvSpPr>
        <p:spPr>
          <a:xfrm>
            <a:off x="7010400" y="59499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u="sng" kern="120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151C73FD-B546-4FA1-9616-A2A48AEA4376}" type="slidenum">
              <a:rPr lang="zh-TW" altLang="en-US" smtClean="0"/>
              <a:pPr>
                <a:defRPr/>
              </a:pPr>
              <a:t>38</a:t>
            </a:fld>
            <a:endParaRPr lang="zh-TW" altLang="en-US" dirty="0"/>
          </a:p>
        </p:txBody>
      </p:sp>
      <p:sp>
        <p:nvSpPr>
          <p:cNvPr id="9" name="圓角矩形圖說文字 8"/>
          <p:cNvSpPr/>
          <p:nvPr/>
        </p:nvSpPr>
        <p:spPr>
          <a:xfrm>
            <a:off x="5292725" y="5045762"/>
            <a:ext cx="3689350" cy="900113"/>
          </a:xfrm>
          <a:prstGeom prst="wedgeRoundRectCallout">
            <a:avLst>
              <a:gd name="adj1" fmla="val -49173"/>
              <a:gd name="adj2" fmla="val -108263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00050" lvl="1">
              <a:spcBef>
                <a:spcPct val="20000"/>
              </a:spcBef>
              <a:buClr>
                <a:srgbClr val="33CCFF"/>
              </a:buClr>
              <a:defRPr/>
            </a:pPr>
            <a:r>
              <a:rPr lang="en-US" altLang="zh-TW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92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年開發使用的監測系統</a:t>
            </a:r>
            <a:endParaRPr lang="en-US" altLang="zh-TW" sz="2000" b="1" kern="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5184" y="3348494"/>
            <a:ext cx="89595" cy="1697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552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>
          <a:xfrm>
            <a:off x="442941" y="1124744"/>
            <a:ext cx="8229600" cy="1080120"/>
          </a:xfrm>
        </p:spPr>
        <p:txBody>
          <a:bodyPr/>
          <a:lstStyle/>
          <a:p>
            <a:pPr lvl="1">
              <a:defRPr/>
            </a:pPr>
            <a:r>
              <a:rPr lang="zh-TW" altLang="en-US" sz="2800" dirty="0" smtClean="0"/>
              <a:t>「後線抗生素監測系統」</a:t>
            </a:r>
            <a:r>
              <a:rPr lang="en-US" altLang="zh-TW" sz="2800" dirty="0" smtClean="0"/>
              <a:t/>
            </a:r>
            <a:br>
              <a:rPr lang="en-US" altLang="zh-TW" sz="2800" dirty="0" smtClean="0"/>
            </a:br>
            <a:endParaRPr lang="zh-TW" altLang="en-US" sz="3600" dirty="0" smtClean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56B2F8-806A-463F-8B10-9C37505B5A1B}" type="slidenum">
              <a:rPr lang="zh-TW" altLang="en-US" smtClean="0"/>
              <a:pPr>
                <a:defRPr/>
              </a:pPr>
              <a:t>39</a:t>
            </a:fld>
            <a:endParaRPr lang="zh-TW" altLang="en-US"/>
          </a:p>
        </p:txBody>
      </p:sp>
      <p:pic>
        <p:nvPicPr>
          <p:cNvPr id="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65" y="1772816"/>
            <a:ext cx="7854440" cy="4435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圓角矩形圖說文字 8"/>
          <p:cNvSpPr/>
          <p:nvPr/>
        </p:nvSpPr>
        <p:spPr>
          <a:xfrm>
            <a:off x="5292725" y="2889250"/>
            <a:ext cx="3689350" cy="900113"/>
          </a:xfrm>
          <a:prstGeom prst="wedgeRoundRectCallout">
            <a:avLst>
              <a:gd name="adj1" fmla="val -67299"/>
              <a:gd name="adj2" fmla="val 41843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400050" lvl="1">
              <a:spcBef>
                <a:spcPct val="20000"/>
              </a:spcBef>
              <a:buClr>
                <a:srgbClr val="33CCFF"/>
              </a:buClr>
              <a:defRPr/>
            </a:pP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後線抗生素監測系統</a:t>
            </a:r>
            <a:r>
              <a:rPr lang="en-US" altLang="zh-TW" sz="20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103</a:t>
            </a:r>
            <a:r>
              <a:rPr lang="zh-TW" altLang="en-US" sz="20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年</a:t>
            </a:r>
            <a:r>
              <a:rPr lang="en-US" altLang="zh-TW" sz="20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5</a:t>
            </a:r>
            <a:r>
              <a:rPr lang="zh-TW" altLang="en-US" sz="2000" b="1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月</a:t>
            </a:r>
            <a:r>
              <a:rPr lang="zh-TW" altLang="en-US" sz="20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建置</a:t>
            </a:r>
            <a:r>
              <a:rPr lang="zh-TW" altLang="en-US" sz="2000" b="1" kern="0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完成應用</a:t>
            </a:r>
            <a:endParaRPr lang="en-US" altLang="zh-TW" sz="2000" b="1" kern="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876708" y="548680"/>
            <a:ext cx="7795833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hangingPunct="0">
              <a:spcBef>
                <a:spcPts val="0"/>
              </a:spcBef>
            </a:pP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臨床藥師評估後線抗生素處方適當性</a:t>
            </a: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30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6F0AA2-D818-421E-B176-C9597F1FC054}" type="slidenum">
              <a:rPr lang="zh-TW" altLang="en-US" smtClean="0"/>
              <a:pPr>
                <a:defRPr/>
              </a:pPr>
              <a:t>40</a:t>
            </a:fld>
            <a:endParaRPr lang="zh-TW" altLang="en-US"/>
          </a:p>
        </p:txBody>
      </p:sp>
      <p:grpSp>
        <p:nvGrpSpPr>
          <p:cNvPr id="20484" name="群組 1"/>
          <p:cNvGrpSpPr>
            <a:grpSpLocks/>
          </p:cNvGrpSpPr>
          <p:nvPr/>
        </p:nvGrpSpPr>
        <p:grpSpPr bwMode="auto">
          <a:xfrm>
            <a:off x="827584" y="1556792"/>
            <a:ext cx="7850014" cy="4800005"/>
            <a:chOff x="656565" y="1065087"/>
            <a:chExt cx="8380725" cy="5436228"/>
          </a:xfrm>
        </p:grpSpPr>
        <p:pic>
          <p:nvPicPr>
            <p:cNvPr id="20486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565" y="1538790"/>
              <a:ext cx="8145463" cy="49625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487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2240" y="1065087"/>
              <a:ext cx="2305050" cy="16462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" name="圓角矩形圖說文字 9"/>
          <p:cNvSpPr/>
          <p:nvPr/>
        </p:nvSpPr>
        <p:spPr>
          <a:xfrm>
            <a:off x="4076700" y="1065213"/>
            <a:ext cx="1993900" cy="1958975"/>
          </a:xfrm>
          <a:prstGeom prst="wedgeRoundRectCallout">
            <a:avLst>
              <a:gd name="adj1" fmla="val 82042"/>
              <a:gd name="adj2" fmla="val 541"/>
              <a:gd name="adj3" fmla="val 16667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16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參考病人過敏史、適應症、細菌培養、腎功能等相關檢驗值</a:t>
            </a:r>
            <a:r>
              <a:rPr lang="en-US" altLang="zh-TW" sz="16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;</a:t>
            </a:r>
            <a:r>
              <a:rPr lang="zh-TW" altLang="en-US" sz="16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 交互作用與禁忌等評估用藥合理性</a:t>
            </a:r>
          </a:p>
        </p:txBody>
      </p:sp>
      <p:sp>
        <p:nvSpPr>
          <p:cNvPr id="9" name="矩形 8"/>
          <p:cNvSpPr/>
          <p:nvPr/>
        </p:nvSpPr>
        <p:spPr>
          <a:xfrm>
            <a:off x="7598057" y="1773078"/>
            <a:ext cx="1079539" cy="4317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/>
          <p:cNvSpPr/>
          <p:nvPr/>
        </p:nvSpPr>
        <p:spPr>
          <a:xfrm>
            <a:off x="7762918" y="2420888"/>
            <a:ext cx="914679" cy="195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1619672" y="2498738"/>
            <a:ext cx="1296144" cy="1951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/>
          <p:cNvSpPr/>
          <p:nvPr/>
        </p:nvSpPr>
        <p:spPr>
          <a:xfrm>
            <a:off x="3419872" y="2518459"/>
            <a:ext cx="656828" cy="1754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標題 1"/>
          <p:cNvSpPr>
            <a:spLocks noGrp="1"/>
          </p:cNvSpPr>
          <p:nvPr>
            <p:ph type="title"/>
          </p:nvPr>
        </p:nvSpPr>
        <p:spPr>
          <a:xfrm>
            <a:off x="447996" y="620687"/>
            <a:ext cx="8229600" cy="984585"/>
          </a:xfrm>
        </p:spPr>
        <p:txBody>
          <a:bodyPr/>
          <a:lstStyle/>
          <a:p>
            <a:pPr lvl="1">
              <a:defRPr/>
            </a:pPr>
            <a:r>
              <a:rPr lang="zh-TW" altLang="en-US" sz="2800" dirty="0" smtClean="0"/>
              <a:t>「後線抗生素監測系統」</a:t>
            </a:r>
            <a:r>
              <a:rPr lang="en-US" altLang="zh-TW" sz="2800" dirty="0" smtClean="0"/>
              <a:t>(</a:t>
            </a:r>
            <a:r>
              <a:rPr lang="zh-TW" altLang="en-US" sz="2800" dirty="0" smtClean="0"/>
              <a:t>續</a:t>
            </a:r>
            <a:r>
              <a:rPr lang="en-US" altLang="zh-TW" sz="2800" dirty="0" smtClean="0"/>
              <a:t>)</a:t>
            </a:r>
            <a:br>
              <a:rPr lang="en-US" altLang="zh-TW" sz="2800" dirty="0" smtClean="0"/>
            </a:br>
            <a:endParaRPr lang="zh-TW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93943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82600" y="1556792"/>
            <a:ext cx="8229600" cy="4525963"/>
          </a:xfrm>
        </p:spPr>
        <p:txBody>
          <a:bodyPr/>
          <a:lstStyle/>
          <a:p>
            <a:pPr marL="342900" lvl="1" indent="-342900">
              <a:buFont typeface="Arial" pitchFamily="34" charset="0"/>
              <a:buChar char="•"/>
              <a:defRPr/>
            </a:pPr>
            <a:r>
              <a:rPr lang="zh-TW" altLang="en-US" sz="3200" b="1" dirty="0" smtClean="0"/>
              <a:t>新增</a:t>
            </a:r>
            <a:r>
              <a:rPr lang="zh-TW" altLang="en-US" sz="3200" b="1" dirty="0" smtClean="0">
                <a:latin typeface="標楷體"/>
                <a:ea typeface="標楷體"/>
              </a:rPr>
              <a:t>「</a:t>
            </a:r>
            <a:r>
              <a:rPr lang="zh-TW" altLang="en-US" sz="3200" b="1" dirty="0"/>
              <a:t>後線抗生素監測系統</a:t>
            </a:r>
            <a:r>
              <a:rPr lang="zh-TW" altLang="en-US" sz="3200" b="1" dirty="0">
                <a:latin typeface="標楷體"/>
                <a:ea typeface="標楷體"/>
              </a:rPr>
              <a:t>」</a:t>
            </a:r>
            <a:endParaRPr lang="en-US" altLang="zh-TW" sz="3200" b="1" dirty="0">
              <a:latin typeface="標楷體"/>
              <a:ea typeface="標楷體"/>
            </a:endParaRPr>
          </a:p>
          <a:p>
            <a:pPr>
              <a:defRPr/>
            </a:pPr>
            <a:r>
              <a:rPr lang="zh-TW" altLang="en-US" b="1" dirty="0" smtClean="0"/>
              <a:t>系統建置前後比較</a:t>
            </a:r>
            <a:endParaRPr lang="en-US" altLang="zh-TW" b="1" dirty="0" smtClean="0"/>
          </a:p>
          <a:p>
            <a:pPr marL="0" indent="0">
              <a:buFont typeface="Arial" pitchFamily="34" charset="0"/>
              <a:buNone/>
              <a:defRPr/>
            </a:pPr>
            <a:endParaRPr lang="en-US" altLang="zh-TW" b="1" dirty="0" smtClean="0"/>
          </a:p>
          <a:p>
            <a:pPr marL="0" indent="0">
              <a:buFont typeface="Arial" pitchFamily="34" charset="0"/>
              <a:buNone/>
              <a:defRPr/>
            </a:pPr>
            <a:endParaRPr lang="en-US" altLang="zh-TW" b="1" dirty="0"/>
          </a:p>
          <a:p>
            <a:pPr marL="0" indent="0">
              <a:buFont typeface="Arial" pitchFamily="34" charset="0"/>
              <a:buNone/>
              <a:defRPr/>
            </a:pPr>
            <a:endParaRPr lang="en-US" altLang="zh-TW" b="1" dirty="0" smtClean="0"/>
          </a:p>
          <a:p>
            <a:pPr marL="0" indent="0">
              <a:buFont typeface="Arial" pitchFamily="34" charset="0"/>
              <a:buNone/>
              <a:defRPr/>
            </a:pPr>
            <a:endParaRPr lang="en-US" altLang="zh-TW" b="1" dirty="0" smtClean="0"/>
          </a:p>
          <a:p>
            <a:pPr marL="400050" lvl="1" indent="0" eaLnBrk="1" hangingPunct="1">
              <a:defRPr/>
            </a:pPr>
            <a:endParaRPr lang="zh-TW" altLang="en-US" dirty="0"/>
          </a:p>
          <a:p>
            <a:pPr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78222E-590B-4DF5-B5C9-4B91D90D9E30}" type="slidenum">
              <a:rPr lang="zh-TW" altLang="en-US" smtClean="0"/>
              <a:pPr>
                <a:defRPr/>
              </a:pPr>
              <a:t>41</a:t>
            </a:fld>
            <a:endParaRPr lang="zh-TW" altLang="en-US"/>
          </a:p>
        </p:txBody>
      </p:sp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50825" y="2933700"/>
          <a:ext cx="8526462" cy="239871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485298"/>
                <a:gridCol w="2520582"/>
                <a:gridCol w="2520582"/>
              </a:tblGrid>
              <a:tr h="370987">
                <a:tc>
                  <a:txBody>
                    <a:bodyPr/>
                    <a:lstStyle/>
                    <a:p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實施前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實施後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</a:tr>
              <a:tr h="914764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後線抗生素介入點之差異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利用腎功能監測系統</a:t>
                      </a:r>
                      <a:endParaRPr lang="en-US" altLang="zh-TW" sz="18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只能勾稽有使用後線抗生素且腎功能不全病人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所有使用後線抗生素處方之病人皆納入</a:t>
                      </a:r>
                      <a:endParaRPr lang="en-US" altLang="zh-TW" sz="1800" dirty="0" smtClean="0">
                        <a:latin typeface="微軟正黑體" pitchFamily="34" charset="-120"/>
                        <a:ea typeface="微軟正黑體" pitchFamily="34" charset="-120"/>
                      </a:endParaRPr>
                    </a:p>
                    <a:p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</a:tr>
              <a:tr h="370987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後線抗生素介入品項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12</a:t>
                      </a:r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32</a:t>
                      </a:r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項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</a:tr>
              <a:tr h="370987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後線抗生素處方審核件數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166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筆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日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320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筆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/</a:t>
                      </a:r>
                      <a:r>
                        <a:rPr lang="zh-TW" altLang="en-US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日</a:t>
                      </a:r>
                      <a:r>
                        <a:rPr lang="en-US" altLang="zh-TW" sz="1800" dirty="0" smtClean="0">
                          <a:solidFill>
                            <a:srgbClr val="FF0000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 </a:t>
                      </a:r>
                      <a:endParaRPr lang="zh-TW" altLang="en-US" sz="1800" dirty="0">
                        <a:solidFill>
                          <a:srgbClr val="FF0000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</a:tr>
              <a:tr h="3709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後線抗生素處方</a:t>
                      </a: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24</a:t>
                      </a:r>
                      <a:r>
                        <a:rPr lang="zh-TW" altLang="en-US" sz="18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小時內評估率</a:t>
                      </a:r>
                      <a:endParaRPr lang="zh-TW" altLang="en-US" sz="1800" kern="1200" dirty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微軟正黑體" pitchFamily="34" charset="-120"/>
                          <a:ea typeface="微軟正黑體" pitchFamily="34" charset="-120"/>
                          <a:sym typeface="Symbol"/>
                        </a:rPr>
                        <a:t></a:t>
                      </a:r>
                      <a:r>
                        <a:rPr lang="en-US" altLang="zh-TW" sz="1800" dirty="0" smtClean="0">
                          <a:latin typeface="微軟正黑體" pitchFamily="34" charset="-120"/>
                          <a:ea typeface="微軟正黑體" pitchFamily="34" charset="-120"/>
                          <a:sym typeface="Symbol"/>
                        </a:rPr>
                        <a:t>50%</a:t>
                      </a:r>
                      <a:endParaRPr lang="zh-TW" altLang="en-US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marL="91451" marR="91451" marT="45738" marB="4573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&gt;75%</a:t>
                      </a:r>
                      <a:endParaRPr lang="zh-TW" altLang="en-US" sz="1800" kern="1200" dirty="0" smtClean="0">
                        <a:solidFill>
                          <a:schemeClr val="dk1"/>
                        </a:solidFill>
                        <a:latin typeface="微軟正黑體" pitchFamily="34" charset="-120"/>
                        <a:ea typeface="微軟正黑體" pitchFamily="34" charset="-120"/>
                        <a:cs typeface="+mn-cs"/>
                      </a:endParaRPr>
                    </a:p>
                  </a:txBody>
                  <a:tcPr marL="91451" marR="91451" marT="45738" marB="45738"/>
                </a:tc>
              </a:tr>
            </a:tbl>
          </a:graphicData>
        </a:graphic>
      </p:graphicFrame>
      <p:sp>
        <p:nvSpPr>
          <p:cNvPr id="9" name="向上箭號 8"/>
          <p:cNvSpPr/>
          <p:nvPr/>
        </p:nvSpPr>
        <p:spPr>
          <a:xfrm>
            <a:off x="8351838" y="4284663"/>
            <a:ext cx="360362" cy="223837"/>
          </a:xfrm>
          <a:prstGeom prst="up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向上箭號 9"/>
          <p:cNvSpPr/>
          <p:nvPr/>
        </p:nvSpPr>
        <p:spPr>
          <a:xfrm>
            <a:off x="8351838" y="4643438"/>
            <a:ext cx="360362" cy="225425"/>
          </a:xfrm>
          <a:prstGeom prst="up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1" name="向上箭號 10"/>
          <p:cNvSpPr/>
          <p:nvPr/>
        </p:nvSpPr>
        <p:spPr>
          <a:xfrm>
            <a:off x="8351838" y="5049838"/>
            <a:ext cx="360362" cy="223837"/>
          </a:xfrm>
          <a:prstGeom prst="upArrow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876708" y="764704"/>
            <a:ext cx="7795833" cy="67438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hangingPunct="0">
              <a:spcBef>
                <a:spcPts val="0"/>
              </a:spcBef>
            </a:pPr>
            <a:r>
              <a:rPr lang="zh-TW" altLang="en-US" sz="36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臨床藥師評估後線抗生素處方成效</a:t>
            </a: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64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326611" y="5949951"/>
            <a:ext cx="817389" cy="287361"/>
          </a:xfrm>
        </p:spPr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42</a:t>
            </a:fld>
            <a:endParaRPr lang="zh-TW" altLang="en-US" dirty="0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285302" y="908720"/>
            <a:ext cx="6014231" cy="329637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0" hangingPunct="0"/>
            <a:r>
              <a:rPr lang="zh-TW" altLang="en-US" sz="54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標楷體" panose="03000509000000000000" pitchFamily="65" charset="-120"/>
                <a:cs typeface="Arial" panose="020B0604020202020204" pitchFamily="34" charset="0"/>
              </a:rPr>
              <a:t>結     語</a:t>
            </a:r>
            <a:endParaRPr lang="en-US" altLang="zh-TW" sz="54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以現有資源起步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分階段實</a:t>
            </a:r>
            <a:r>
              <a:rPr lang="zh-TW" altLang="en-US" sz="36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施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逐步投入資源擴大範圍</a:t>
            </a: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達</a:t>
            </a:r>
            <a:r>
              <a:rPr lang="zh-TW" altLang="en-US" sz="3600" b="1" dirty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成</a:t>
            </a:r>
            <a:r>
              <a:rPr lang="zh-TW" altLang="en-US" sz="3600" b="1" dirty="0" smtClean="0">
                <a:solidFill>
                  <a:srgbClr val="003300"/>
                </a:solidFill>
                <a:latin typeface="Times New Roman" pitchFamily="18" charset="0"/>
                <a:ea typeface="標楷體" pitchFamily="65" charset="-120"/>
              </a:rPr>
              <a:t>設定目標</a:t>
            </a:r>
            <a:endParaRPr lang="en-US" altLang="zh-TW" sz="3600" b="1" dirty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marL="571500" indent="-571500" eaLnBrk="0" hangingPunct="0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Bef>
                <a:spcPts val="0"/>
              </a:spcBef>
            </a:pPr>
            <a:r>
              <a:rPr lang="zh-TW" altLang="en-US" sz="3600" dirty="0" smtClean="0">
                <a:latin typeface="Times New Roman" pitchFamily="18" charset="0"/>
                <a:ea typeface="標楷體" pitchFamily="65" charset="-120"/>
              </a:rPr>
              <a:t> </a:t>
            </a:r>
            <a:endParaRPr lang="en-US" altLang="zh-TW" sz="3600" dirty="0">
              <a:latin typeface="Times New Roman" pitchFamily="18" charset="0"/>
              <a:ea typeface="標楷體" pitchFamily="65" charset="-120"/>
            </a:endParaRPr>
          </a:p>
          <a:p>
            <a:pPr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259632" y="1122412"/>
            <a:ext cx="7030918" cy="22089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0" hangingPunct="0">
              <a:spcBef>
                <a:spcPts val="0"/>
              </a:spcBef>
            </a:pPr>
            <a:endParaRPr lang="en-US" altLang="zh-TW" sz="3600" b="1" dirty="0" smtClean="0">
              <a:solidFill>
                <a:srgbClr val="003300"/>
              </a:solidFill>
              <a:latin typeface="Times New Roman" pitchFamily="18" charset="0"/>
              <a:ea typeface="標楷體" pitchFamily="65" charset="-120"/>
            </a:endParaRPr>
          </a:p>
          <a:p>
            <a:pPr eaLnBrk="0" hangingPunct="0">
              <a:spcBef>
                <a:spcPts val="0"/>
              </a:spcBef>
            </a:pPr>
            <a:endParaRPr lang="en-US" altLang="zh-TW" sz="3600" dirty="0">
              <a:latin typeface="Times New Roman" pitchFamily="18" charset="0"/>
              <a:ea typeface="標楷體" pitchFamily="65" charset="-120"/>
            </a:endParaRPr>
          </a:p>
          <a:p>
            <a:pPr eaLnBrk="0" fontAlgn="base" hangingPunct="0">
              <a:lnSpc>
                <a:spcPct val="7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75000"/>
            </a:pPr>
            <a:endParaRPr lang="en-US" altLang="zh-TW" sz="36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graphicFrame>
        <p:nvGraphicFramePr>
          <p:cNvPr id="5" name="Diagram 2"/>
          <p:cNvGraphicFramePr/>
          <p:nvPr>
            <p:extLst>
              <p:ext uri="{D42A27DB-BD31-4B8C-83A1-F6EECF244321}">
                <p14:modId xmlns:p14="http://schemas.microsoft.com/office/powerpoint/2010/main" val="3890778076"/>
              </p:ext>
            </p:extLst>
          </p:nvPr>
        </p:nvGraphicFramePr>
        <p:xfrm>
          <a:off x="5188713" y="4005064"/>
          <a:ext cx="3409652" cy="1844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5706989" y="4669678"/>
            <a:ext cx="2486205" cy="44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>
              <a:buFontTx/>
              <a:buNone/>
            </a:pPr>
            <a:r>
              <a:rPr lang="zh-TW" alt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正確使用抗</a:t>
            </a:r>
            <a:r>
              <a:rPr kumimoji="0" lang="zh-TW" alt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>生素</a:t>
            </a:r>
          </a:p>
        </p:txBody>
      </p:sp>
    </p:spTree>
    <p:extLst>
      <p:ext uri="{BB962C8B-B14F-4D97-AF65-F5344CB8AC3E}">
        <p14:creationId xmlns:p14="http://schemas.microsoft.com/office/powerpoint/2010/main" val="1790388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"/>
          <p:cNvSpPr txBox="1">
            <a:spLocks noChangeArrowheads="1"/>
          </p:cNvSpPr>
          <p:nvPr/>
        </p:nvSpPr>
        <p:spPr>
          <a:xfrm>
            <a:off x="971600" y="2204864"/>
            <a:ext cx="7138987" cy="2293938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zh-TW" altLang="en-US" sz="6000" dirty="0" smtClean="0"/>
              <a:t>謝謝聆聽</a:t>
            </a:r>
            <a:r>
              <a:rPr lang="en-US" altLang="zh-TW" sz="6000" dirty="0" smtClean="0"/>
              <a:t/>
            </a:r>
            <a:br>
              <a:rPr lang="en-US" altLang="zh-TW" sz="6000" dirty="0" smtClean="0"/>
            </a:br>
            <a:endParaRPr lang="zh-TW" altLang="zh-TW" sz="6000" dirty="0" smtClean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BFF0A8-F170-41AE-A8E9-6D6F67AFCEC9}" type="slidenum">
              <a:rPr lang="zh-TW" altLang="en-US" smtClean="0"/>
              <a:pPr>
                <a:defRPr/>
              </a:pPr>
              <a:t>43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2485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/>
      <a:lstStyle>
        <a:defPPr>
          <a:lnSpc>
            <a:spcPct val="90000"/>
          </a:lnSpc>
          <a:defRPr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sym typeface="Wingdings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989</TotalTime>
  <Words>2240</Words>
  <Application>Microsoft Office PowerPoint</Application>
  <PresentationFormat>如螢幕大小 (4:3)</PresentationFormat>
  <Paragraphs>390</Paragraphs>
  <Slides>43</Slides>
  <Notes>5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43</vt:i4>
      </vt:variant>
    </vt:vector>
  </HeadingPairs>
  <TitlesOfParts>
    <vt:vector size="46" baseType="lpstr">
      <vt:lpstr>6_Office 佈景主題</vt:lpstr>
      <vt:lpstr>工作表</vt:lpstr>
      <vt:lpstr>點陣圖影像</vt:lpstr>
      <vt:lpstr> 抗生素管理資訊管理系統經驗分享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清查抗微生物製劑品項與監控                                                    – 以93年為例</vt:lpstr>
      <vt:lpstr>後線抗微生物製劑 清查結果 – 以93年為例</vt:lpstr>
      <vt:lpstr>初期抗生素管理線上審核規劃</vt:lpstr>
      <vt:lpstr>PowerPoint 簡報</vt:lpstr>
      <vt:lpstr>修改各HIS作業系統</vt:lpstr>
      <vt:lpstr>PowerPoint 簡報</vt:lpstr>
      <vt:lpstr>處方醫師端</vt:lpstr>
      <vt:lpstr>PowerPoint 簡報</vt:lpstr>
      <vt:lpstr>感控醫師端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全面的資訊整合平台支援線上審核</vt:lpstr>
      <vt:lpstr>PowerPoint 簡報</vt:lpstr>
      <vt:lpstr>PowerPoint 簡報</vt:lpstr>
      <vt:lpstr>抗生素會診單審核後續簡訊通知</vt:lpstr>
      <vt:lpstr>PowerPoint 簡報</vt:lpstr>
      <vt:lpstr>推行經驗建議分階段推展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「後線抗生素監測系統」 </vt:lpstr>
      <vt:lpstr>「後線抗生素監測系統」(續) 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林雅珺</dc:creator>
  <cp:lastModifiedBy>呂宛蓁</cp:lastModifiedBy>
  <cp:revision>89</cp:revision>
  <cp:lastPrinted>2014-10-28T03:45:55Z</cp:lastPrinted>
  <dcterms:created xsi:type="dcterms:W3CDTF">2013-09-09T05:44:19Z</dcterms:created>
  <dcterms:modified xsi:type="dcterms:W3CDTF">2014-10-28T03:49:30Z</dcterms:modified>
</cp:coreProperties>
</file>