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heme/theme2.xml" ContentType="application/vnd.openxmlformats-officedocument.theme+xml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tags/tag9.xml" ContentType="application/vnd.openxmlformats-officedocument.presentationml.tags+xml"/>
  <Override PartName="/ppt/notesSlides/notesSlide3.xml" ContentType="application/vnd.openxmlformats-officedocument.presentationml.notesSlide+xml"/>
  <Override PartName="/ppt/tags/tag10.xml" ContentType="application/vnd.openxmlformats-officedocument.presentationml.tags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notesSlides/notesSlide5.xml" ContentType="application/vnd.openxmlformats-officedocument.presentationml.notesSlide+xml"/>
  <Override PartName="/ppt/tags/tag12.xml" ContentType="application/vnd.openxmlformats-officedocument.presentationml.tags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notesSlides/notesSlide7.xml" ContentType="application/vnd.openxmlformats-officedocument.presentationml.notesSlide+xml"/>
  <Override PartName="/ppt/tags/tag14.xml" ContentType="application/vnd.openxmlformats-officedocument.presentationml.tags+xml"/>
  <Override PartName="/ppt/notesSlides/notesSlide8.xml" ContentType="application/vnd.openxmlformats-officedocument.presentationml.notesSlide+xml"/>
  <Override PartName="/ppt/tags/tag15.xml" ContentType="application/vnd.openxmlformats-officedocument.presentationml.tags+xml"/>
  <Override PartName="/ppt/notesSlides/notesSlide9.xml" ContentType="application/vnd.openxmlformats-officedocument.presentationml.notesSlide+xml"/>
  <Override PartName="/ppt/tags/tag16.xml" ContentType="application/vnd.openxmlformats-officedocument.presentationml.tags+xml"/>
  <Override PartName="/ppt/notesSlides/notesSlide10.xml" ContentType="application/vnd.openxmlformats-officedocument.presentationml.notesSlide+xml"/>
  <Override PartName="/ppt/tags/tag17.xml" ContentType="application/vnd.openxmlformats-officedocument.presentationml.tags+xml"/>
  <Override PartName="/ppt/notesSlides/notesSlide11.xml" ContentType="application/vnd.openxmlformats-officedocument.presentationml.notesSlide+xml"/>
  <Override PartName="/ppt/tags/tag18.xml" ContentType="application/vnd.openxmlformats-officedocument.presentationml.tags+xml"/>
  <Override PartName="/ppt/notesSlides/notesSlide12.xml" ContentType="application/vnd.openxmlformats-officedocument.presentationml.notesSlide+xml"/>
  <Override PartName="/ppt/tags/tag19.xml" ContentType="application/vnd.openxmlformats-officedocument.presentationml.tags+xml"/>
  <Override PartName="/ppt/notesSlides/notesSlide13.xml" ContentType="application/vnd.openxmlformats-officedocument.presentationml.notesSlide+xml"/>
  <Override PartName="/ppt/tags/tag20.xml" ContentType="application/vnd.openxmlformats-officedocument.presentationml.tags+xml"/>
  <Override PartName="/ppt/notesSlides/notesSlide14.xml" ContentType="application/vnd.openxmlformats-officedocument.presentationml.notesSlide+xml"/>
  <Override PartName="/ppt/tags/tag21.xml" ContentType="application/vnd.openxmlformats-officedocument.presentationml.tags+xml"/>
  <Override PartName="/ppt/notesSlides/notesSlide15.xml" ContentType="application/vnd.openxmlformats-officedocument.presentationml.notesSlide+xml"/>
  <Override PartName="/ppt/tags/tag22.xml" ContentType="application/vnd.openxmlformats-officedocument.presentationml.tags+xml"/>
  <Override PartName="/ppt/notesSlides/notesSlide16.xml" ContentType="application/vnd.openxmlformats-officedocument.presentationml.notesSlide+xml"/>
  <Override PartName="/ppt/tags/tag23.xml" ContentType="application/vnd.openxmlformats-officedocument.presentationml.tags+xml"/>
  <Override PartName="/ppt/notesSlides/notesSlide17.xml" ContentType="application/vnd.openxmlformats-officedocument.presentationml.notesSlide+xml"/>
  <Override PartName="/ppt/tags/tag24.xml" ContentType="application/vnd.openxmlformats-officedocument.presentationml.tags+xml"/>
  <Override PartName="/ppt/notesSlides/notesSlide18.xml" ContentType="application/vnd.openxmlformats-officedocument.presentationml.notesSlide+xml"/>
  <Override PartName="/ppt/tags/tag25.xml" ContentType="application/vnd.openxmlformats-officedocument.presentationml.tags+xml"/>
  <Override PartName="/ppt/notesSlides/notesSlide19.xml" ContentType="application/vnd.openxmlformats-officedocument.presentationml.notesSlide+xml"/>
  <Override PartName="/ppt/tags/tag26.xml" ContentType="application/vnd.openxmlformats-officedocument.presentationml.tags+xml"/>
  <Override PartName="/ppt/notesSlides/notesSlide20.xml" ContentType="application/vnd.openxmlformats-officedocument.presentationml.notesSlide+xml"/>
  <Override PartName="/ppt/tags/tag27.xml" ContentType="application/vnd.openxmlformats-officedocument.presentationml.tags+xml"/>
  <Override PartName="/ppt/notesSlides/notesSlide21.xml" ContentType="application/vnd.openxmlformats-officedocument.presentationml.notesSlide+xml"/>
  <Override PartName="/ppt/tags/tag28.xml" ContentType="application/vnd.openxmlformats-officedocument.presentationml.tags+xml"/>
  <Override PartName="/ppt/notesSlides/notesSlide22.xml" ContentType="application/vnd.openxmlformats-officedocument.presentationml.notesSlide+xml"/>
  <Override PartName="/ppt/tags/tag29.xml" ContentType="application/vnd.openxmlformats-officedocument.presentationml.tags+xml"/>
  <Override PartName="/ppt/notesSlides/notesSlide23.xml" ContentType="application/vnd.openxmlformats-officedocument.presentationml.notesSlide+xml"/>
  <Override PartName="/ppt/tags/tag30.xml" ContentType="application/vnd.openxmlformats-officedocument.presentationml.tags+xml"/>
  <Override PartName="/ppt/notesSlides/notesSlide24.xml" ContentType="application/vnd.openxmlformats-officedocument.presentationml.notesSlide+xml"/>
  <Override PartName="/ppt/tags/tag31.xml" ContentType="application/vnd.openxmlformats-officedocument.presentationml.tags+xml"/>
  <Override PartName="/ppt/notesSlides/notesSlide25.xml" ContentType="application/vnd.openxmlformats-officedocument.presentationml.notesSlide+xml"/>
  <Override PartName="/ppt/tags/tag32.xml" ContentType="application/vnd.openxmlformats-officedocument.presentationml.tags+xml"/>
  <Override PartName="/ppt/notesSlides/notesSlide26.xml" ContentType="application/vnd.openxmlformats-officedocument.presentationml.notesSlide+xml"/>
  <Override PartName="/ppt/tags/tag33.xml" ContentType="application/vnd.openxmlformats-officedocument.presentationml.tags+xml"/>
  <Override PartName="/ppt/notesSlides/notesSlide27.xml" ContentType="application/vnd.openxmlformats-officedocument.presentationml.notesSlide+xml"/>
  <Override PartName="/ppt/tags/tag34.xml" ContentType="application/vnd.openxmlformats-officedocument.presentationml.tags+xml"/>
  <Override PartName="/ppt/notesSlides/notesSlide28.xml" ContentType="application/vnd.openxmlformats-officedocument.presentationml.notesSlide+xml"/>
  <Override PartName="/ppt/tags/tag35.xml" ContentType="application/vnd.openxmlformats-officedocument.presentationml.tags+xml"/>
  <Override PartName="/ppt/notesSlides/notesSlide29.xml" ContentType="application/vnd.openxmlformats-officedocument.presentationml.notesSlide+xml"/>
  <Override PartName="/ppt/tags/tag36.xml" ContentType="application/vnd.openxmlformats-officedocument.presentationml.tags+xml"/>
  <Override PartName="/ppt/notesSlides/notesSlide30.xml" ContentType="application/vnd.openxmlformats-officedocument.presentationml.notesSlide+xml"/>
  <Override PartName="/ppt/tags/tag37.xml" ContentType="application/vnd.openxmlformats-officedocument.presentationml.tags+xml"/>
  <Override PartName="/ppt/notesSlides/notesSlide31.xml" ContentType="application/vnd.openxmlformats-officedocument.presentationml.notesSlide+xml"/>
  <Override PartName="/ppt/tags/tag38.xml" ContentType="application/vnd.openxmlformats-officedocument.presentationml.tags+xml"/>
  <Override PartName="/ppt/notesSlides/notesSlide32.xml" ContentType="application/vnd.openxmlformats-officedocument.presentationml.notesSlide+xml"/>
  <Override PartName="/ppt/tags/tag39.xml" ContentType="application/vnd.openxmlformats-officedocument.presentationml.tags+xml"/>
  <Override PartName="/ppt/notesSlides/notesSlide33.xml" ContentType="application/vnd.openxmlformats-officedocument.presentationml.notesSlide+xml"/>
  <Override PartName="/ppt/tags/tag40.xml" ContentType="application/vnd.openxmlformats-officedocument.presentationml.tags+xml"/>
  <Override PartName="/ppt/notesSlides/notesSlide34.xml" ContentType="application/vnd.openxmlformats-officedocument.presentationml.notesSlide+xml"/>
  <Override PartName="/ppt/tags/tag41.xml" ContentType="application/vnd.openxmlformats-officedocument.presentationml.tags+xml"/>
  <Override PartName="/ppt/notesSlides/notesSlide35.xml" ContentType="application/vnd.openxmlformats-officedocument.presentationml.notesSlide+xml"/>
  <Override PartName="/ppt/tags/tag42.xml" ContentType="application/vnd.openxmlformats-officedocument.presentationml.tags+xml"/>
  <Override PartName="/ppt/notesSlides/notesSlide36.xml" ContentType="application/vnd.openxmlformats-officedocument.presentationml.notesSlide+xml"/>
  <Override PartName="/ppt/tags/tag43.xml" ContentType="application/vnd.openxmlformats-officedocument.presentationml.tags+xml"/>
  <Override PartName="/ppt/notesSlides/notesSlide37.xml" ContentType="application/vnd.openxmlformats-officedocument.presentationml.notesSlide+xml"/>
  <Override PartName="/ppt/tags/tag44.xml" ContentType="application/vnd.openxmlformats-officedocument.presentationml.tags+xml"/>
  <Override PartName="/ppt/notesSlides/notesSlide38.xml" ContentType="application/vnd.openxmlformats-officedocument.presentationml.notesSlide+xml"/>
  <Override PartName="/ppt/tags/tag45.xml" ContentType="application/vnd.openxmlformats-officedocument.presentationml.tags+xml"/>
  <Override PartName="/ppt/notesSlides/notesSlide39.xml" ContentType="application/vnd.openxmlformats-officedocument.presentationml.notesSlide+xml"/>
  <Override PartName="/ppt/tags/tag46.xml" ContentType="application/vnd.openxmlformats-officedocument.presentationml.tags+xml"/>
  <Override PartName="/ppt/notesSlides/notesSlide40.xml" ContentType="application/vnd.openxmlformats-officedocument.presentationml.notesSlide+xml"/>
  <Override PartName="/ppt/tags/tag47.xml" ContentType="application/vnd.openxmlformats-officedocument.presentationml.tags+xml"/>
  <Override PartName="/ppt/notesSlides/notesSlide41.xml" ContentType="application/vnd.openxmlformats-officedocument.presentationml.notesSlide+xml"/>
  <Override PartName="/ppt/tags/tag48.xml" ContentType="application/vnd.openxmlformats-officedocument.presentationml.tags+xml"/>
  <Override PartName="/ppt/notesSlides/notesSlide42.xml" ContentType="application/vnd.openxmlformats-officedocument.presentationml.notesSlide+xml"/>
  <Override PartName="/ppt/tags/tag49.xml" ContentType="application/vnd.openxmlformats-officedocument.presentationml.tags+xml"/>
  <Override PartName="/ppt/notesSlides/notesSlide43.xml" ContentType="application/vnd.openxmlformats-officedocument.presentationml.notesSlide+xml"/>
  <Override PartName="/ppt/tags/tag50.xml" ContentType="application/vnd.openxmlformats-officedocument.presentationml.tags+xml"/>
  <Override PartName="/ppt/notesSlides/notesSlide44.xml" ContentType="application/vnd.openxmlformats-officedocument.presentationml.notesSlide+xml"/>
  <Override PartName="/ppt/tags/tag51.xml" ContentType="application/vnd.openxmlformats-officedocument.presentationml.tags+xml"/>
  <Override PartName="/ppt/notesSlides/notesSlide45.xml" ContentType="application/vnd.openxmlformats-officedocument.presentationml.notesSlide+xml"/>
  <Override PartName="/ppt/tags/tag52.xml" ContentType="application/vnd.openxmlformats-officedocument.presentationml.tags+xml"/>
  <Override PartName="/ppt/notesSlides/notesSlide46.xml" ContentType="application/vnd.openxmlformats-officedocument.presentationml.notesSlide+xml"/>
  <Override PartName="/ppt/tags/tag53.xml" ContentType="application/vnd.openxmlformats-officedocument.presentationml.tags+xml"/>
  <Override PartName="/ppt/notesSlides/notesSlide47.xml" ContentType="application/vnd.openxmlformats-officedocument.presentationml.notesSlide+xml"/>
  <Override PartName="/ppt/tags/tag54.xml" ContentType="application/vnd.openxmlformats-officedocument.presentationml.tags+xml"/>
  <Override PartName="/ppt/notesSlides/notesSlide48.xml" ContentType="application/vnd.openxmlformats-officedocument.presentationml.notesSlide+xml"/>
  <Override PartName="/ppt/tags/tag55.xml" ContentType="application/vnd.openxmlformats-officedocument.presentationml.tags+xml"/>
  <Override PartName="/ppt/notesSlides/notesSlide49.xml" ContentType="application/vnd.openxmlformats-officedocument.presentationml.notesSlide+xml"/>
  <Override PartName="/ppt/tags/tag56.xml" ContentType="application/vnd.openxmlformats-officedocument.presentationml.tags+xml"/>
  <Override PartName="/ppt/notesSlides/notesSlide50.xml" ContentType="application/vnd.openxmlformats-officedocument.presentationml.notesSlide+xml"/>
  <Override PartName="/ppt/tags/tag57.xml" ContentType="application/vnd.openxmlformats-officedocument.presentationml.tags+xml"/>
  <Override PartName="/ppt/notesSlides/notesSlide51.xml" ContentType="application/vnd.openxmlformats-officedocument.presentationml.notesSlide+xml"/>
  <Override PartName="/ppt/tags/tag58.xml" ContentType="application/vnd.openxmlformats-officedocument.presentationml.tags+xml"/>
  <Override PartName="/ppt/notesSlides/notesSlide52.xml" ContentType="application/vnd.openxmlformats-officedocument.presentationml.notesSlide+xml"/>
  <Override PartName="/ppt/tags/tag59.xml" ContentType="application/vnd.openxmlformats-officedocument.presentationml.tags+xml"/>
  <Override PartName="/ppt/notesSlides/notesSlide53.xml" ContentType="application/vnd.openxmlformats-officedocument.presentationml.notesSlide+xml"/>
  <Override PartName="/ppt/tags/tag60.xml" ContentType="application/vnd.openxmlformats-officedocument.presentationml.tags+xml"/>
  <Override PartName="/ppt/notesSlides/notesSlide54.xml" ContentType="application/vnd.openxmlformats-officedocument.presentationml.notesSlide+xml"/>
  <Override PartName="/ppt/tags/tag61.xml" ContentType="application/vnd.openxmlformats-officedocument.presentationml.tags+xml"/>
  <Override PartName="/ppt/notesSlides/notesSlide55.xml" ContentType="application/vnd.openxmlformats-officedocument.presentationml.notesSlide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notesSlides/notesSlide56.xml" ContentType="application/vnd.openxmlformats-officedocument.presentationml.notesSlide+xml"/>
  <Override PartName="/ppt/tags/tag64.xml" ContentType="application/vnd.openxmlformats-officedocument.presentationml.tags+xml"/>
  <Override PartName="/ppt/notesSlides/notesSlide57.xml" ContentType="application/vnd.openxmlformats-officedocument.presentationml.notesSlide+xml"/>
  <Override PartName="/ppt/tags/tag65.xml" ContentType="application/vnd.openxmlformats-officedocument.presentationml.tags+xml"/>
  <Override PartName="/ppt/notesSlides/notesSlide58.xml" ContentType="application/vnd.openxmlformats-officedocument.presentationml.notesSlide+xml"/>
  <Override PartName="/ppt/tags/tag66.xml" ContentType="application/vnd.openxmlformats-officedocument.presentationml.tags+xml"/>
  <Override PartName="/ppt/notesSlides/notesSlide59.xml" ContentType="application/vnd.openxmlformats-officedocument.presentationml.notesSlide+xml"/>
  <Override PartName="/ppt/tags/tag67.xml" ContentType="application/vnd.openxmlformats-officedocument.presentationml.tags+xml"/>
  <Override PartName="/ppt/notesSlides/notesSlide60.xml" ContentType="application/vnd.openxmlformats-officedocument.presentationml.notesSlide+xml"/>
  <Override PartName="/ppt/tags/tag68.xml" ContentType="application/vnd.openxmlformats-officedocument.presentationml.tags+xml"/>
  <Override PartName="/ppt/notesSlides/notesSlide61.xml" ContentType="application/vnd.openxmlformats-officedocument.presentationml.notesSlide+xml"/>
  <Override PartName="/ppt/tags/tag69.xml" ContentType="application/vnd.openxmlformats-officedocument.presentationml.tags+xml"/>
  <Override PartName="/ppt/notesSlides/notesSlide62.xml" ContentType="application/vnd.openxmlformats-officedocument.presentationml.notesSlide+xml"/>
  <Override PartName="/ppt/tags/tag70.xml" ContentType="application/vnd.openxmlformats-officedocument.presentationml.tags+xml"/>
  <Override PartName="/ppt/notesSlides/notesSlide63.xml" ContentType="application/vnd.openxmlformats-officedocument.presentationml.notesSlide+xml"/>
  <Override PartName="/ppt/tags/tag71.xml" ContentType="application/vnd.openxmlformats-officedocument.presentationml.tags+xml"/>
  <Override PartName="/ppt/notesSlides/notesSlide6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6"/>
  </p:notesMasterIdLst>
  <p:sldIdLst>
    <p:sldId id="256" r:id="rId2"/>
    <p:sldId id="257" r:id="rId3"/>
    <p:sldId id="288" r:id="rId4"/>
    <p:sldId id="290" r:id="rId5"/>
    <p:sldId id="258" r:id="rId6"/>
    <p:sldId id="291" r:id="rId7"/>
    <p:sldId id="259" r:id="rId8"/>
    <p:sldId id="260" r:id="rId9"/>
    <p:sldId id="292" r:id="rId10"/>
    <p:sldId id="262" r:id="rId11"/>
    <p:sldId id="352" r:id="rId12"/>
    <p:sldId id="293" r:id="rId13"/>
    <p:sldId id="297" r:id="rId14"/>
    <p:sldId id="264" r:id="rId15"/>
    <p:sldId id="339" r:id="rId16"/>
    <p:sldId id="340" r:id="rId17"/>
    <p:sldId id="341" r:id="rId18"/>
    <p:sldId id="342" r:id="rId19"/>
    <p:sldId id="343" r:id="rId20"/>
    <p:sldId id="344" r:id="rId21"/>
    <p:sldId id="345" r:id="rId22"/>
    <p:sldId id="267" r:id="rId23"/>
    <p:sldId id="269" r:id="rId24"/>
    <p:sldId id="268" r:id="rId25"/>
    <p:sldId id="270" r:id="rId26"/>
    <p:sldId id="354" r:id="rId27"/>
    <p:sldId id="302" r:id="rId28"/>
    <p:sldId id="272" r:id="rId29"/>
    <p:sldId id="304" r:id="rId30"/>
    <p:sldId id="303" r:id="rId31"/>
    <p:sldId id="273" r:id="rId32"/>
    <p:sldId id="355" r:id="rId33"/>
    <p:sldId id="305" r:id="rId34"/>
    <p:sldId id="320" r:id="rId35"/>
    <p:sldId id="347" r:id="rId36"/>
    <p:sldId id="275" r:id="rId37"/>
    <p:sldId id="321" r:id="rId38"/>
    <p:sldId id="322" r:id="rId39"/>
    <p:sldId id="324" r:id="rId40"/>
    <p:sldId id="325" r:id="rId41"/>
    <p:sldId id="278" r:id="rId42"/>
    <p:sldId id="277" r:id="rId43"/>
    <p:sldId id="312" r:id="rId44"/>
    <p:sldId id="351" r:id="rId45"/>
    <p:sldId id="348" r:id="rId46"/>
    <p:sldId id="349" r:id="rId47"/>
    <p:sldId id="313" r:id="rId48"/>
    <p:sldId id="327" r:id="rId49"/>
    <p:sldId id="328" r:id="rId50"/>
    <p:sldId id="316" r:id="rId51"/>
    <p:sldId id="329" r:id="rId52"/>
    <p:sldId id="330" r:id="rId53"/>
    <p:sldId id="317" r:id="rId54"/>
    <p:sldId id="318" r:id="rId55"/>
    <p:sldId id="331" r:id="rId56"/>
    <p:sldId id="315" r:id="rId57"/>
    <p:sldId id="287" r:id="rId58"/>
    <p:sldId id="306" r:id="rId59"/>
    <p:sldId id="286" r:id="rId60"/>
    <p:sldId id="307" r:id="rId61"/>
    <p:sldId id="308" r:id="rId62"/>
    <p:sldId id="346" r:id="rId63"/>
    <p:sldId id="309" r:id="rId64"/>
    <p:sldId id="353" r:id="rId65"/>
  </p:sldIdLst>
  <p:sldSz cx="9144000" cy="6858000" type="screen4x3"/>
  <p:notesSz cx="6858000" cy="9144000"/>
  <p:custDataLst>
    <p:tags r:id="rId67"/>
  </p:custDataLst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309" autoAdjust="0"/>
    <p:restoredTop sz="94516" autoAdjust="0"/>
  </p:normalViewPr>
  <p:slideViewPr>
    <p:cSldViewPr>
      <p:cViewPr>
        <p:scale>
          <a:sx n="84" d="100"/>
          <a:sy n="84" d="100"/>
        </p:scale>
        <p:origin x="0" y="-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963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gs" Target="tags/tag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標楷體" panose="03000509000000000000" pitchFamily="65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標楷體" panose="03000509000000000000" pitchFamily="65" charset="-120"/>
              </a:defRPr>
            </a:lvl1pPr>
          </a:lstStyle>
          <a:p>
            <a:fld id="{538E379E-73AA-4884-BF1E-F677F1F262DF}" type="datetimeFigureOut">
              <a:rPr lang="zh-TW" altLang="en-US" smtClean="0"/>
              <a:pPr/>
              <a:t>2015/12/26</a:t>
            </a:fld>
            <a:endParaRPr lang="zh-TW" altLang="en-US" dirty="0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 dirty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標楷體" panose="03000509000000000000" pitchFamily="65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標楷體" panose="03000509000000000000" pitchFamily="65" charset="-120"/>
              </a:defRPr>
            </a:lvl1pPr>
          </a:lstStyle>
          <a:p>
            <a:fld id="{E0C89CA5-A5F6-46CF-8596-B66089909AF5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593977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標楷體" panose="03000509000000000000" pitchFamily="65" charset="-120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標楷體" panose="03000509000000000000" pitchFamily="65" charset="-120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標楷體" panose="03000509000000000000" pitchFamily="65" charset="-120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標楷體" panose="03000509000000000000" pitchFamily="65" charset="-120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標楷體" panose="03000509000000000000" pitchFamily="65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1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2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3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4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833984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MERS-</a:t>
            </a:r>
            <a:r>
              <a:rPr lang="en-US" altLang="zh-TW" dirty="0" err="1" smtClean="0"/>
              <a:t>Cor</a:t>
            </a:r>
            <a:r>
              <a:rPr lang="en-US" altLang="zh-TW" dirty="0" smtClean="0"/>
              <a:t>:</a:t>
            </a:r>
            <a:r>
              <a:rPr lang="en-US" altLang="zh-TW" baseline="0" dirty="0" smtClean="0"/>
              <a:t> First Case 2012/6/13. Identification: 2012/10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dirty="0" smtClean="0">
                <a:latin typeface="標楷體" panose="03000509000000000000" pitchFamily="65" charset="-120"/>
              </a:rPr>
              <a:t>SARS:</a:t>
            </a:r>
            <a:r>
              <a:rPr lang="zh-TW" altLang="en-US" baseline="0" dirty="0" smtClean="0">
                <a:latin typeface="標楷體" panose="03000509000000000000" pitchFamily="65" charset="-120"/>
              </a:rPr>
              <a:t> </a:t>
            </a:r>
            <a:r>
              <a:rPr lang="en-US" altLang="zh-TW" dirty="0" smtClean="0">
                <a:latin typeface="標楷體" panose="03000509000000000000" pitchFamily="65" charset="-120"/>
              </a:rPr>
              <a:t>35</a:t>
            </a:r>
            <a:r>
              <a:rPr lang="zh-TW" altLang="en-US" dirty="0" smtClean="0">
                <a:latin typeface="標楷體" panose="03000509000000000000" pitchFamily="65" charset="-120"/>
              </a:rPr>
              <a:t>天即確認致病原</a:t>
            </a:r>
            <a:r>
              <a:rPr lang="en-US" altLang="zh-TW" dirty="0" smtClean="0">
                <a:latin typeface="標楷體" panose="03000509000000000000" pitchFamily="65" charset="-120"/>
              </a:rPr>
              <a:t>(3</a:t>
            </a:r>
            <a:r>
              <a:rPr lang="zh-TW" altLang="en-US" dirty="0" smtClean="0">
                <a:latin typeface="標楷體" panose="03000509000000000000" pitchFamily="65" charset="-120"/>
              </a:rPr>
              <a:t>月</a:t>
            </a:r>
            <a:r>
              <a:rPr lang="en-US" altLang="zh-TW" dirty="0" smtClean="0">
                <a:latin typeface="標楷體" panose="03000509000000000000" pitchFamily="65" charset="-120"/>
              </a:rPr>
              <a:t>12</a:t>
            </a:r>
            <a:r>
              <a:rPr lang="zh-TW" altLang="en-US" dirty="0" smtClean="0">
                <a:latin typeface="標楷體" panose="03000509000000000000" pitchFamily="65" charset="-120"/>
              </a:rPr>
              <a:t>日到</a:t>
            </a:r>
            <a:r>
              <a:rPr lang="en-US" altLang="zh-TW" dirty="0" smtClean="0">
                <a:latin typeface="標楷體" panose="03000509000000000000" pitchFamily="65" charset="-120"/>
              </a:rPr>
              <a:t>4</a:t>
            </a:r>
            <a:r>
              <a:rPr lang="zh-TW" altLang="en-US" dirty="0" smtClean="0">
                <a:latin typeface="標楷體" panose="03000509000000000000" pitchFamily="65" charset="-120"/>
              </a:rPr>
              <a:t>月</a:t>
            </a:r>
            <a:r>
              <a:rPr lang="en-US" altLang="zh-TW" dirty="0" smtClean="0">
                <a:latin typeface="標楷體" panose="03000509000000000000" pitchFamily="65" charset="-120"/>
              </a:rPr>
              <a:t>16</a:t>
            </a:r>
            <a:r>
              <a:rPr lang="zh-TW" altLang="en-US" dirty="0" smtClean="0">
                <a:latin typeface="標楷體" panose="03000509000000000000" pitchFamily="65" charset="-120"/>
              </a:rPr>
              <a:t>日</a:t>
            </a:r>
            <a:r>
              <a:rPr lang="en-US" altLang="zh-TW" dirty="0" smtClean="0">
                <a:latin typeface="標楷體" panose="03000509000000000000" pitchFamily="65" charset="-120"/>
              </a:rPr>
              <a:t>)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160105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7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8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9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389730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11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12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13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14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15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確認標題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zh-TW" altLang="en-US" dirty="0" smtClean="0"/>
              <a:t>圖片來源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16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確認標題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zh-TW" altLang="en-US" dirty="0" smtClean="0"/>
              <a:t>圖片來源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17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確認標題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zh-TW" altLang="en-US" dirty="0" smtClean="0"/>
              <a:t>圖片來源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18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確認標題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zh-TW" altLang="en-US" dirty="0" smtClean="0"/>
              <a:t>圖片來源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19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20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確認標題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21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4268108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23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24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25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確認標題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26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27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28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29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30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31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確認標題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32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確認標題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zh-TW" altLang="en-US" dirty="0" smtClean="0"/>
              <a:t>圖片來源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33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確認標題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34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35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36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37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38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39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40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41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42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43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圖片來源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44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45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46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47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48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49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50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51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52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53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54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55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56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57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58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59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60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確認標題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61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62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63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89CA5-A5F6-46CF-8596-B66089909AF5}" type="slidenum">
              <a:rPr lang="zh-TW" altLang="en-US" smtClean="0"/>
              <a:pPr/>
              <a:t>64</a:t>
            </a:fld>
            <a:endParaRPr lang="zh-TW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5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6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矩形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直線接點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直線接點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線接點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直線接點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矩形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橢圓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橢圓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橢圓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橢圓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橢圓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F4D48DF1-F58D-4997-9C0C-E390B0BC3E8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custDataLst>
      <p:tags r:id="rId1"/>
    </p:custData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  <a:lvl2pPr>
              <a:defRPr sz="2200">
                <a:latin typeface="Calibri" pitchFamily="34" charset="0"/>
                <a:cs typeface="Calibri" pitchFamily="34" charset="0"/>
              </a:defRPr>
            </a:lvl2pPr>
            <a:lvl3pPr>
              <a:defRPr sz="2000">
                <a:latin typeface="Calibri" pitchFamily="34" charset="0"/>
                <a:cs typeface="Calibri" pitchFamily="34" charset="0"/>
              </a:defRPr>
            </a:lvl3pPr>
            <a:lvl4pPr>
              <a:defRPr>
                <a:latin typeface="Calibri" pitchFamily="34" charset="0"/>
                <a:cs typeface="Calibri" pitchFamily="34" charset="0"/>
              </a:defRPr>
            </a:lvl4pPr>
            <a:lvl5pPr>
              <a:defRPr>
                <a:latin typeface="Calibri" pitchFamily="34" charset="0"/>
                <a:cs typeface="Calibri" pitchFamily="34" charset="0"/>
              </a:defRPr>
            </a:lvl5pPr>
          </a:lstStyle>
          <a:p>
            <a:pPr lvl="0" eaLnBrk="1" latinLnBrk="0" hangingPunct="1"/>
            <a:r>
              <a:rPr lang="zh-TW" altLang="en-US" dirty="0" smtClean="0"/>
              <a:t>按一下以編輯母片文字樣式</a:t>
            </a:r>
          </a:p>
          <a:p>
            <a:pPr lvl="1" eaLnBrk="1" latinLnBrk="0" hangingPunct="1"/>
            <a:r>
              <a:rPr lang="zh-TW" altLang="en-US" dirty="0" smtClean="0"/>
              <a:t>第二層</a:t>
            </a:r>
          </a:p>
          <a:p>
            <a:pPr lvl="2" eaLnBrk="1" latinLnBrk="0" hangingPunct="1"/>
            <a:r>
              <a:rPr lang="zh-TW" altLang="en-US" dirty="0" smtClean="0"/>
              <a:t>第三層</a:t>
            </a:r>
          </a:p>
          <a:p>
            <a:pPr lvl="3" eaLnBrk="1" latinLnBrk="0" hangingPunct="1"/>
            <a:r>
              <a:rPr lang="zh-TW" altLang="en-US" dirty="0" smtClean="0"/>
              <a:t>第四層</a:t>
            </a:r>
          </a:p>
          <a:p>
            <a:pPr lvl="4" eaLnBrk="1" latinLnBrk="0" hangingPunct="1"/>
            <a:r>
              <a:rPr lang="zh-TW" altLang="en-US" dirty="0" smtClean="0"/>
              <a:t>第五層</a:t>
            </a:r>
            <a:endParaRPr kumimoji="0" lang="en-US" dirty="0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4D48DF1-F58D-4997-9C0C-E390B0BC3E8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custDataLst>
      <p:tags r:id="rId1"/>
    </p:custData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9" name="矩形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線接點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直線接點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線接點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直線接點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矩形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橢圓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橢圓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橢圓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橢圓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橢圓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直線接點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F4D48DF1-F58D-4997-9C0C-E390B0BC3E8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custDataLst>
      <p:tags r:id="rId1"/>
    </p:custData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kumimoji="0" lang="zh-TW" altLang="en-US" dirty="0" smtClean="0"/>
              <a:t>按一下以編輯母片標題樣式</a:t>
            </a:r>
            <a:endParaRPr kumimoji="0" lang="en-US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  <a:lvl2pPr>
              <a:defRPr sz="2200"/>
            </a:lvl2pPr>
            <a:lvl3pPr>
              <a:defRPr sz="2000"/>
            </a:lvl3pPr>
          </a:lstStyle>
          <a:p>
            <a:pPr lvl="0" eaLnBrk="1" latinLnBrk="0" hangingPunct="1"/>
            <a:r>
              <a:rPr lang="zh-TW" altLang="en-US" dirty="0" smtClean="0"/>
              <a:t>按一下以編輯母片文字樣式</a:t>
            </a:r>
          </a:p>
          <a:p>
            <a:pPr lvl="1" eaLnBrk="1" latinLnBrk="0" hangingPunct="1"/>
            <a:r>
              <a:rPr lang="zh-TW" altLang="en-US" dirty="0" smtClean="0"/>
              <a:t>第二層</a:t>
            </a:r>
          </a:p>
          <a:p>
            <a:pPr lvl="2" eaLnBrk="1" latinLnBrk="0" hangingPunct="1"/>
            <a:r>
              <a:rPr lang="zh-TW" altLang="en-US" dirty="0" smtClean="0"/>
              <a:t>第三層</a:t>
            </a:r>
          </a:p>
          <a:p>
            <a:pPr lvl="3" eaLnBrk="1" latinLnBrk="0" hangingPunct="1"/>
            <a:r>
              <a:rPr lang="zh-TW" altLang="en-US" dirty="0" smtClean="0"/>
              <a:t>第四層</a:t>
            </a:r>
          </a:p>
          <a:p>
            <a:pPr lvl="4" eaLnBrk="1" latinLnBrk="0" hangingPunct="1"/>
            <a:r>
              <a:rPr lang="zh-TW" altLang="en-US" dirty="0" smtClean="0"/>
              <a:t>第五層</a:t>
            </a:r>
            <a:endParaRPr kumimoji="0" lang="en-US" dirty="0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>
            <a:lvl2pPr>
              <a:defRPr sz="2200"/>
            </a:lvl2pPr>
            <a:lvl3pPr>
              <a:defRPr sz="2000"/>
            </a:lvl3pPr>
          </a:lstStyle>
          <a:p>
            <a:pPr lvl="0" eaLnBrk="1" latinLnBrk="0" hangingPunct="1"/>
            <a:r>
              <a:rPr lang="zh-TW" altLang="en-US" dirty="0" smtClean="0"/>
              <a:t>按一下以編輯母片文字樣式</a:t>
            </a:r>
          </a:p>
          <a:p>
            <a:pPr lvl="1" eaLnBrk="1" latinLnBrk="0" hangingPunct="1"/>
            <a:r>
              <a:rPr lang="zh-TW" altLang="en-US" dirty="0" smtClean="0"/>
              <a:t>第二層</a:t>
            </a:r>
          </a:p>
          <a:p>
            <a:pPr lvl="2" eaLnBrk="1" latinLnBrk="0" hangingPunct="1"/>
            <a:r>
              <a:rPr lang="zh-TW" altLang="en-US" dirty="0" smtClean="0"/>
              <a:t>第三層</a:t>
            </a:r>
          </a:p>
          <a:p>
            <a:pPr lvl="3" eaLnBrk="1" latinLnBrk="0" hangingPunct="1"/>
            <a:r>
              <a:rPr lang="zh-TW" altLang="en-US" dirty="0" smtClean="0"/>
              <a:t>第四層</a:t>
            </a:r>
          </a:p>
          <a:p>
            <a:pPr lvl="4" eaLnBrk="1" latinLnBrk="0" hangingPunct="1"/>
            <a:r>
              <a:rPr lang="zh-TW" altLang="en-US" dirty="0" smtClean="0"/>
              <a:t>第五層</a:t>
            </a:r>
            <a:endParaRPr kumimoji="0" lang="en-US" dirty="0"/>
          </a:p>
        </p:txBody>
      </p:sp>
    </p:spTree>
    <p:custDataLst>
      <p:tags r:id="rId1"/>
    </p:custData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/>
          <a:lstStyle/>
          <a:p>
            <a:r>
              <a:rPr lang="en-US" altLang="zh-TW" smtClean="0"/>
              <a:t>2015/7/2</a:t>
            </a:r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傳染病數位學習</a:t>
            </a:r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2" name="文字版面配置區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4" name="文字版面配置區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0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rtlCol="0"/>
          <a:lstStyle/>
          <a:p>
            <a:r>
              <a:rPr lang="en-US" altLang="zh-TW" smtClean="0"/>
              <a:t>2015/7/2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4D48DF1-F58D-4997-9C0C-E390B0BC3E88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2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rtlCol="0"/>
          <a:lstStyle/>
          <a:p>
            <a:r>
              <a:rPr lang="zh-TW" altLang="en-US" smtClean="0"/>
              <a:t>傳染病數位學習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/>
          <a:lstStyle/>
          <a:p>
            <a:r>
              <a:rPr lang="en-US" altLang="zh-TW" smtClean="0"/>
              <a:t>2015/7/2</a:t>
            </a:r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傳染病數位學習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接點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線接點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橢圓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內容版面配置區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1" name="日期版面配置區 20"/>
          <p:cNvSpPr>
            <a:spLocks noGrp="1"/>
          </p:cNvSpPr>
          <p:nvPr>
            <p:ph type="dt" sz="half" idx="14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rtlCol="0"/>
          <a:lstStyle/>
          <a:p>
            <a:r>
              <a:rPr lang="en-US" altLang="zh-TW" smtClean="0"/>
              <a:t>2015/7/2</a:t>
            </a:r>
            <a:endParaRPr lang="zh-TW" altLang="en-US"/>
          </a:p>
        </p:txBody>
      </p:sp>
      <p:sp>
        <p:nvSpPr>
          <p:cNvPr id="22" name="投影片編號版面配置區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4D48DF1-F58D-4997-9C0C-E390B0BC3E88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23" name="頁尾版面配置區 22"/>
          <p:cNvSpPr>
            <a:spLocks noGrp="1"/>
          </p:cNvSpPr>
          <p:nvPr>
            <p:ph type="ftr" sz="quarter" idx="16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rtlCol="0"/>
          <a:lstStyle/>
          <a:p>
            <a:r>
              <a:rPr lang="zh-TW" altLang="en-US" smtClean="0"/>
              <a:t>傳染病數位學習</a:t>
            </a:r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橢圓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>
                <a:ea typeface="標楷體" panose="03000509000000000000" pitchFamily="65" charset="-120"/>
              </a:defRPr>
            </a:lvl1pPr>
          </a:lstStyle>
          <a:p>
            <a:pPr algn="ctr" eaLnBrk="1" latinLnBrk="0" hangingPunct="1">
              <a:buFontTx/>
              <a:buNone/>
            </a:pPr>
            <a:r>
              <a:rPr kumimoji="0" lang="zh-TW" altLang="en-US" dirty="0" smtClean="0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0" name="直線接點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線接點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直線接點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直線接點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日期版面配置區 16"/>
          <p:cNvSpPr>
            <a:spLocks noGrp="1"/>
          </p:cNvSpPr>
          <p:nvPr>
            <p:ph type="dt" sz="half" idx="10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rtlCol="0"/>
          <a:lstStyle/>
          <a:p>
            <a:r>
              <a:rPr lang="en-US" altLang="zh-TW" smtClean="0"/>
              <a:t>2015/7/2</a:t>
            </a:r>
            <a:endParaRPr lang="zh-TW" altLang="en-US"/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4D48DF1-F58D-4997-9C0C-E390B0BC3E88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21" name="頁尾版面配置區 20"/>
          <p:cNvSpPr>
            <a:spLocks noGrp="1"/>
          </p:cNvSpPr>
          <p:nvPr>
            <p:ph type="ftr" sz="quarter" idx="12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rtlCol="0"/>
          <a:lstStyle/>
          <a:p>
            <a:r>
              <a:rPr lang="zh-TW" altLang="en-US" smtClean="0"/>
              <a:t>傳染病數位學習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/>
          <a:lstStyle/>
          <a:p>
            <a:r>
              <a:rPr lang="en-US" altLang="zh-TW" smtClean="0"/>
              <a:t>2015/7/2</a:t>
            </a: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傳染病數位學習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/>
          <a:lstStyle/>
          <a:p>
            <a:r>
              <a:rPr lang="en-US" altLang="zh-TW" smtClean="0"/>
              <a:t>2015/7/2</a:t>
            </a: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傳染病數位學習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TW" altLang="en-US" dirty="0" smtClean="0"/>
              <a:t>按一下以編輯母片標題樣式</a:t>
            </a:r>
            <a:endParaRPr kumimoji="0" lang="en-US" dirty="0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dirty="0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dirty="0" smtClean="0"/>
              <a:t>第二層</a:t>
            </a:r>
          </a:p>
          <a:p>
            <a:pPr lvl="2" eaLnBrk="1" latinLnBrk="0" hangingPunct="1"/>
            <a:r>
              <a:rPr kumimoji="0" lang="zh-TW" altLang="en-US" dirty="0" smtClean="0"/>
              <a:t>第三層</a:t>
            </a:r>
          </a:p>
          <a:p>
            <a:pPr lvl="3" eaLnBrk="1" latinLnBrk="0" hangingPunct="1"/>
            <a:r>
              <a:rPr kumimoji="0" lang="zh-TW" altLang="en-US" dirty="0" smtClean="0"/>
              <a:t>第四層</a:t>
            </a:r>
          </a:p>
          <a:p>
            <a:pPr lvl="4" eaLnBrk="1" latinLnBrk="0" hangingPunct="1"/>
            <a:r>
              <a:rPr kumimoji="0" lang="zh-TW" altLang="en-US" dirty="0" smtClean="0"/>
              <a:t>第五層</a:t>
            </a:r>
            <a:endParaRPr kumimoji="0" lang="en-US" dirty="0"/>
          </a:p>
        </p:txBody>
      </p:sp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橢圓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  <a:ea typeface="標楷體" panose="03000509000000000000" pitchFamily="65" charset="-120"/>
              </a:defRPr>
            </a:lvl1pPr>
          </a:lstStyle>
          <a:p>
            <a:fld id="{F4D48DF1-F58D-4997-9C0C-E390B0BC3E88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custDataLst>
      <p:tags r:id="rId13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Calibri" pitchFamily="34" charset="0"/>
          <a:ea typeface="標楷體" panose="03000509000000000000" pitchFamily="65" charset="-120"/>
          <a:cs typeface="Calibri" pitchFamily="34" charset="0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標楷體" panose="03000509000000000000" pitchFamily="65" charset="-120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標楷體" panose="03000509000000000000" pitchFamily="65" charset="-120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標楷體" panose="03000509000000000000" pitchFamily="65" charset="-120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標楷體" panose="03000509000000000000" pitchFamily="65" charset="-120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標楷體" panose="03000509000000000000" pitchFamily="65" charset="-120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5" Type="http://schemas.microsoft.com/office/2007/relationships/hdphoto" Target="../media/hdphoto1.wdp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6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9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1.xml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Relationship Id="rId4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Relationship Id="rId4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Relationship Id="rId4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Relationship Id="rId4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Relationship Id="rId4" Type="http://schemas.openxmlformats.org/officeDocument/2006/relationships/hyperlink" Target="http://www.who.int/mediacentre/news/statements/2015/ihr-ec-mers/en/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19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3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3.xml"/><Relationship Id="rId4" Type="http://schemas.openxmlformats.org/officeDocument/2006/relationships/image" Target="../media/image2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4.xml"/><Relationship Id="rId4" Type="http://schemas.openxmlformats.org/officeDocument/2006/relationships/image" Target="../media/image2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5.xml"/><Relationship Id="rId4" Type="http://schemas.openxmlformats.org/officeDocument/2006/relationships/image" Target="../media/image22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9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0.xml"/><Relationship Id="rId4" Type="http://schemas.openxmlformats.org/officeDocument/2006/relationships/image" Target="../media/image23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1.xml"/><Relationship Id="rId4" Type="http://schemas.openxmlformats.org/officeDocument/2006/relationships/image" Target="../media/image24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2.xml"/><Relationship Id="rId4" Type="http://schemas.openxmlformats.org/officeDocument/2006/relationships/image" Target="../media/image2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3.xml"/><Relationship Id="rId4" Type="http://schemas.openxmlformats.org/officeDocument/2006/relationships/image" Target="../media/image25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9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0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3.xml"/><Relationship Id="rId1" Type="http://schemas.openxmlformats.org/officeDocument/2006/relationships/tags" Target="../tags/tag62.xml"/><Relationship Id="rId5" Type="http://schemas.openxmlformats.org/officeDocument/2006/relationships/image" Target="../media/image26.png"/><Relationship Id="rId4" Type="http://schemas.openxmlformats.org/officeDocument/2006/relationships/notesSlide" Target="../notesSlides/notesSlide56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4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8.xml"/><Relationship Id="rId7" Type="http://schemas.openxmlformats.org/officeDocument/2006/relationships/image" Target="../media/image3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5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6.xml"/><Relationship Id="rId4" Type="http://schemas.openxmlformats.org/officeDocument/2006/relationships/image" Target="../media/image31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0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7.xml"/><Relationship Id="rId4" Type="http://schemas.openxmlformats.org/officeDocument/2006/relationships/image" Target="../media/image32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8.xml"/><Relationship Id="rId4" Type="http://schemas.openxmlformats.org/officeDocument/2006/relationships/image" Target="../media/image33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9.xml"/><Relationship Id="rId4" Type="http://schemas.openxmlformats.org/officeDocument/2006/relationships/image" Target="../media/image34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0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b="0" dirty="0" smtClean="0"/>
              <a:t>由新興感染症</a:t>
            </a:r>
            <a:r>
              <a:rPr lang="en-US" altLang="zh-TW" b="0" dirty="0" smtClean="0">
                <a:solidFill>
                  <a:srgbClr val="FF00FF"/>
                </a:solidFill>
              </a:rPr>
              <a:t/>
            </a:r>
            <a:br>
              <a:rPr lang="en-US" altLang="zh-TW" b="0" dirty="0" smtClean="0">
                <a:solidFill>
                  <a:srgbClr val="FF00FF"/>
                </a:solidFill>
              </a:rPr>
            </a:br>
            <a:r>
              <a:rPr lang="zh-TW" altLang="en-US" b="0" dirty="0" smtClean="0"/>
              <a:t>談急診之防疫措施與動線規劃</a:t>
            </a:r>
            <a:endParaRPr lang="zh-TW" altLang="en-US" b="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smtClean="0"/>
              <a:t>陳世英</a:t>
            </a:r>
            <a:r>
              <a:rPr lang="en-US" altLang="zh-TW" smtClean="0">
                <a:solidFill>
                  <a:srgbClr val="FF00FF"/>
                </a:solidFill>
              </a:rPr>
              <a:t>	</a:t>
            </a:r>
            <a:r>
              <a:rPr lang="zh-TW" altLang="en-US" smtClean="0"/>
              <a:t>醫師</a:t>
            </a:r>
            <a:endParaRPr lang="en-US" altLang="zh-TW" smtClean="0"/>
          </a:p>
          <a:p>
            <a:r>
              <a:rPr lang="zh-TW" altLang="en-US" smtClean="0"/>
              <a:t>臺大醫院急診醫學部</a:t>
            </a:r>
            <a:endParaRPr lang="zh-TW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75503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課程大綱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 smtClean="0"/>
              <a:t>疫病流行的必然與未然</a:t>
            </a:r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現代醫療的優勢與弱勢</a:t>
            </a:r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急診部門的不變與應變</a:t>
            </a:r>
            <a:endParaRPr lang="en-US" altLang="zh-TW" dirty="0" smtClean="0"/>
          </a:p>
          <a:p>
            <a:endParaRPr lang="en-US" altLang="zh-TW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2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37818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疫病流行的必然與</a:t>
            </a:r>
            <a:r>
              <a:rPr lang="zh-TW" altLang="en-US" dirty="0" smtClean="0"/>
              <a:t>未然</a:t>
            </a:r>
            <a:endParaRPr lang="zh-TW" altLang="en-US" dirty="0"/>
          </a:p>
        </p:txBody>
      </p:sp>
      <p:sp>
        <p:nvSpPr>
          <p:cNvPr id="8" name="文字版面配置區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2857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傳染性疾病防治的發展</a:t>
            </a:r>
            <a:endParaRPr lang="zh-TW" altLang="en-US" dirty="0"/>
          </a:p>
        </p:txBody>
      </p:sp>
      <p:sp>
        <p:nvSpPr>
          <p:cNvPr id="10" name="內容版面配置區 9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smtClean="0"/>
              <a:t>檢疫隔離－未知疫病</a:t>
            </a:r>
            <a:endParaRPr lang="en-US" altLang="zh-TW" smtClean="0"/>
          </a:p>
          <a:p>
            <a:endParaRPr lang="en-US" altLang="zh-TW" smtClean="0"/>
          </a:p>
          <a:p>
            <a:r>
              <a:rPr lang="zh-TW" altLang="en-US" smtClean="0"/>
              <a:t>疫苗接種－天花（牛痘）</a:t>
            </a:r>
            <a:endParaRPr lang="en-US" altLang="zh-TW" smtClean="0"/>
          </a:p>
          <a:p>
            <a:endParaRPr lang="en-US" altLang="zh-TW" smtClean="0"/>
          </a:p>
          <a:p>
            <a:r>
              <a:rPr lang="zh-TW" altLang="en-US" smtClean="0"/>
              <a:t>飲水與環境衛生－霍亂</a:t>
            </a:r>
            <a:endParaRPr lang="en-US" altLang="zh-TW" smtClean="0"/>
          </a:p>
          <a:p>
            <a:endParaRPr lang="en-US" altLang="zh-TW" smtClean="0"/>
          </a:p>
          <a:p>
            <a:r>
              <a:rPr lang="zh-TW" altLang="en-US" smtClean="0"/>
              <a:t>抗微生物藥物的發展－細菌感染、肺結核治療</a:t>
            </a:r>
            <a:endParaRPr lang="en-US" altLang="zh-TW" smtClean="0"/>
          </a:p>
          <a:p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4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05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現代醫療的當頭棒喝 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zh-TW" altLang="en-US" dirty="0" smtClean="0"/>
              <a:t>－嚴重急性呼吸症候群</a:t>
            </a:r>
            <a:r>
              <a:rPr lang="en-US" altLang="zh-TW" dirty="0" smtClean="0"/>
              <a:t>(SARS)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5</a:t>
            </a:fld>
            <a:endParaRPr lang="zh-TW" altLang="en-US" dirty="0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 smtClean="0"/>
              <a:t>罹病死亡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資源耗損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經濟衝擊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社會疏離</a:t>
            </a:r>
            <a:endParaRPr lang="zh-TW" altLang="en-US" dirty="0"/>
          </a:p>
        </p:txBody>
      </p:sp>
      <p:pic>
        <p:nvPicPr>
          <p:cNvPr id="1026" name="Picture 2" descr="http://www.teslasociety.com/sars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592138"/>
            <a:ext cx="3771564" cy="4933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2218745" y="6525344"/>
            <a:ext cx="653005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sz="1400" dirty="0" smtClean="0">
                <a:latin typeface="Calibri" pitchFamily="34" charset="0"/>
                <a:ea typeface="標楷體" panose="03000509000000000000" pitchFamily="65" charset="-120"/>
                <a:cs typeface="Calibri" pitchFamily="34" charset="0"/>
              </a:rPr>
              <a:t>From </a:t>
            </a:r>
            <a:r>
              <a:rPr lang="en-US" altLang="zh-TW" sz="1400" dirty="0">
                <a:latin typeface="Calibri" pitchFamily="34" charset="0"/>
                <a:ea typeface="標楷體" panose="03000509000000000000" pitchFamily="65" charset="-120"/>
                <a:cs typeface="Calibri" pitchFamily="34" charset="0"/>
              </a:rPr>
              <a:t>Time </a:t>
            </a:r>
            <a:r>
              <a:rPr lang="en-US" altLang="zh-TW" sz="1400" dirty="0" smtClean="0">
                <a:latin typeface="Calibri" pitchFamily="34" charset="0"/>
                <a:ea typeface="標楷體" panose="03000509000000000000" pitchFamily="65" charset="-120"/>
                <a:cs typeface="Calibri" pitchFamily="34" charset="0"/>
              </a:rPr>
              <a:t>Magazine:</a:t>
            </a:r>
            <a:r>
              <a:rPr lang="zh-TW" altLang="en-US" sz="1400" dirty="0" smtClean="0">
                <a:latin typeface="Calibri" pitchFamily="34" charset="0"/>
                <a:ea typeface="標楷體" panose="03000509000000000000" pitchFamily="65" charset="-120"/>
                <a:cs typeface="Calibri" pitchFamily="34" charset="0"/>
              </a:rPr>
              <a:t> </a:t>
            </a:r>
            <a:r>
              <a:rPr lang="en-US" altLang="zh-TW" sz="1400" dirty="0" smtClean="0">
                <a:latin typeface="Calibri" pitchFamily="34" charset="0"/>
                <a:ea typeface="標楷體" panose="03000509000000000000" pitchFamily="65" charset="-120"/>
                <a:cs typeface="Calibri" pitchFamily="34" charset="0"/>
              </a:rPr>
              <a:t>http</a:t>
            </a:r>
            <a:r>
              <a:rPr lang="en-US" altLang="zh-TW" sz="1400" dirty="0">
                <a:latin typeface="Calibri" pitchFamily="34" charset="0"/>
                <a:ea typeface="標楷體" panose="03000509000000000000" pitchFamily="65" charset="-120"/>
                <a:cs typeface="Calibri" pitchFamily="34" charset="0"/>
              </a:rPr>
              <a:t>://</a:t>
            </a:r>
            <a:r>
              <a:rPr lang="en-US" altLang="zh-TW" sz="1400" dirty="0" smtClean="0">
                <a:latin typeface="Calibri" pitchFamily="34" charset="0"/>
                <a:ea typeface="標楷體" panose="03000509000000000000" pitchFamily="65" charset="-120"/>
                <a:cs typeface="Calibri" pitchFamily="34" charset="0"/>
              </a:rPr>
              <a:t>content.time.com/time/covers/0,16641,20030505,00.html</a:t>
            </a:r>
            <a:endParaRPr lang="zh-TW" altLang="en-US" sz="1400" dirty="0">
              <a:latin typeface="Calibri" pitchFamily="34" charset="0"/>
              <a:ea typeface="標楷體" panose="03000509000000000000" pitchFamily="65" charset="-120"/>
              <a:cs typeface="Calibri" pitchFamily="34" charset="0"/>
            </a:endParaRPr>
          </a:p>
        </p:txBody>
      </p:sp>
      <p:sp>
        <p:nvSpPr>
          <p:cNvPr id="8" name="內容版面配置區 7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34217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SARS</a:t>
            </a:r>
            <a:r>
              <a:rPr lang="zh-TW" altLang="en-US" dirty="0" smtClean="0"/>
              <a:t>對於現代醫療的啟示</a:t>
            </a:r>
            <a:endParaRPr lang="zh-TW" altLang="en-US" dirty="0"/>
          </a:p>
        </p:txBody>
      </p:sp>
      <p:sp>
        <p:nvSpPr>
          <p:cNvPr id="7" name="內容版面配置區 6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動物病毒可以跨越物種的隔閡造成人類感染</a:t>
            </a:r>
            <a:r>
              <a:rPr lang="en-US" altLang="zh-TW" dirty="0" smtClean="0"/>
              <a:t>(</a:t>
            </a:r>
            <a:r>
              <a:rPr lang="zh-TW" altLang="en-US" dirty="0" smtClean="0"/>
              <a:t>如</a:t>
            </a:r>
            <a:r>
              <a:rPr lang="en-US" altLang="zh-TW" dirty="0" smtClean="0"/>
              <a:t>H7N9)</a:t>
            </a:r>
            <a:r>
              <a:rPr lang="zh-TW" altLang="en-US" dirty="0" smtClean="0"/>
              <a:t>，甚至再演變成可以人傳人的全新病毒</a:t>
            </a:r>
            <a:r>
              <a:rPr lang="en-US" altLang="zh-TW" dirty="0" smtClean="0"/>
              <a:t>(</a:t>
            </a:r>
            <a:r>
              <a:rPr lang="zh-TW" altLang="en-US" dirty="0" smtClean="0"/>
              <a:t>如</a:t>
            </a:r>
            <a:r>
              <a:rPr lang="en-US" altLang="zh-TW" dirty="0" smtClean="0"/>
              <a:t>SARS, 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en-US" altLang="zh-TW" dirty="0" smtClean="0"/>
              <a:t>MERS-</a:t>
            </a:r>
            <a:r>
              <a:rPr lang="en-US" altLang="zh-TW" dirty="0" err="1" smtClean="0"/>
              <a:t>CoV</a:t>
            </a:r>
            <a:r>
              <a:rPr lang="en-US" altLang="zh-TW" dirty="0" smtClean="0"/>
              <a:t>)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r>
              <a:rPr lang="zh-TW" altLang="en-US" dirty="0" smtClean="0"/>
              <a:t>人類接觸全新的病毒時，可以引發嚴重病情及高致死率。</a:t>
            </a:r>
            <a:endParaRPr lang="en-US" altLang="zh-TW" dirty="0" smtClean="0"/>
          </a:p>
          <a:p>
            <a:r>
              <a:rPr lang="zh-TW" altLang="en-US" dirty="0" smtClean="0"/>
              <a:t>航空交通的快捷改變病毒的傳播速度與模式</a:t>
            </a:r>
            <a:endParaRPr lang="en-US" altLang="zh-TW" dirty="0" smtClean="0"/>
          </a:p>
          <a:p>
            <a:r>
              <a:rPr lang="zh-TW" altLang="en-US" dirty="0" smtClean="0"/>
              <a:t>現代化密閉空調的醫療機構，反而是新興傳染性疾病防治的弱點。</a:t>
            </a:r>
            <a:endParaRPr lang="en-US" altLang="zh-TW" dirty="0" smtClean="0"/>
          </a:p>
          <a:p>
            <a:r>
              <a:rPr lang="zh-TW" altLang="en-US" dirty="0" smtClean="0"/>
              <a:t>感染控制與公衛措施對於傳染性疾病控制的重要性</a:t>
            </a:r>
          </a:p>
          <a:p>
            <a:pPr lvl="1"/>
            <a:r>
              <a:rPr lang="zh-TW" altLang="en-US" dirty="0" smtClean="0"/>
              <a:t>沒有有效治療藥物及疫苗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單純以流行病學的追蹤與公共衛生的方式（檢疫、隔離）控制</a:t>
            </a:r>
            <a:r>
              <a:rPr lang="en-US" altLang="zh-TW" dirty="0" smtClean="0"/>
              <a:t>/</a:t>
            </a:r>
            <a:r>
              <a:rPr lang="zh-TW" altLang="en-US" dirty="0" smtClean="0"/>
              <a:t>根除一種致命病毒的傳染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6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1415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新興傳染性疾病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zh-TW" altLang="en-US" dirty="0" smtClean="0"/>
              <a:t>－偶然</a:t>
            </a:r>
            <a:r>
              <a:rPr lang="zh-TW" altLang="en-US" dirty="0"/>
              <a:t>或</a:t>
            </a:r>
            <a:r>
              <a:rPr lang="zh-TW" altLang="en-US" dirty="0" smtClean="0"/>
              <a:t>是必然？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7</a:t>
            </a:fld>
            <a:endParaRPr lang="zh-TW" altLang="en-US"/>
          </a:p>
        </p:txBody>
      </p:sp>
      <p:pic>
        <p:nvPicPr>
          <p:cNvPr id="1026" name="Picture 2" descr="C:\Users\erdrcsy\AppData\Local\Microsoft\Windows\Temporary Internet Files\Content.IE5\G8YBODC3\red-dice-set[1].jpg"/>
          <p:cNvPicPr preferRelativeResize="0"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844824"/>
            <a:ext cx="4041934" cy="4041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90653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</a:rPr>
              <a:t>鑑往知今</a:t>
            </a:r>
            <a:r>
              <a:rPr lang="en-US" altLang="zh-TW" dirty="0" smtClean="0">
                <a:solidFill>
                  <a:srgbClr val="FF00FF"/>
                </a:solidFill>
                <a:latin typeface="標楷體" panose="03000509000000000000" pitchFamily="65" charset="-120"/>
              </a:rPr>
              <a:t/>
            </a:r>
            <a:br>
              <a:rPr lang="en-US" altLang="zh-TW" dirty="0" smtClean="0">
                <a:solidFill>
                  <a:srgbClr val="FF00FF"/>
                </a:solidFill>
                <a:latin typeface="標楷體" panose="03000509000000000000" pitchFamily="65" charset="-120"/>
              </a:rPr>
            </a:br>
            <a:r>
              <a:rPr lang="zh-TW" altLang="en-US" dirty="0" smtClean="0">
                <a:latin typeface="標楷體" panose="03000509000000000000" pitchFamily="65" charset="-120"/>
              </a:rPr>
              <a:t>－新興感染症的持續出現</a:t>
            </a:r>
            <a:endParaRPr lang="zh-TW" altLang="en-US" dirty="0">
              <a:latin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57200" y="1412776"/>
            <a:ext cx="7467600" cy="5141168"/>
          </a:xfrm>
        </p:spPr>
        <p:txBody>
          <a:bodyPr>
            <a:noAutofit/>
          </a:bodyPr>
          <a:lstStyle/>
          <a:p>
            <a:pPr marL="533400" indent="-533400">
              <a:lnSpc>
                <a:spcPct val="85000"/>
              </a:lnSpc>
              <a:buFont typeface="Wingdings" pitchFamily="2" charset="2"/>
              <a:buAutoNum type="arabicPeriod"/>
            </a:pPr>
            <a:r>
              <a:rPr lang="zh-TW" altLang="en-US" sz="1600" dirty="0" smtClean="0">
                <a:latin typeface="Calibri" pitchFamily="34" charset="0"/>
                <a:cs typeface="Calibri" pitchFamily="34" charset="0"/>
              </a:rPr>
              <a:t>西尼羅熱 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(West Nile virus)</a:t>
            </a:r>
            <a:r>
              <a:rPr lang="en-US" altLang="zh-TW" sz="1600" dirty="0" smtClean="0">
                <a:solidFill>
                  <a:srgbClr val="FF00FF"/>
                </a:solidFill>
                <a:latin typeface="Calibri" pitchFamily="34" charset="0"/>
                <a:cs typeface="Calibri" pitchFamily="34" charset="0"/>
              </a:rPr>
              <a:t>				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-1937</a:t>
            </a:r>
          </a:p>
          <a:p>
            <a:pPr marL="533400" indent="-533400">
              <a:lnSpc>
                <a:spcPct val="85000"/>
              </a:lnSpc>
              <a:buFont typeface="Wingdings" pitchFamily="2" charset="2"/>
              <a:buAutoNum type="arabicPeriod"/>
            </a:pPr>
            <a:r>
              <a:rPr lang="zh-TW" altLang="en-US" sz="1600" dirty="0" smtClean="0">
                <a:latin typeface="Calibri" pitchFamily="34" charset="0"/>
                <a:cs typeface="Calibri" pitchFamily="34" charset="0"/>
              </a:rPr>
              <a:t>漢他病毒出血熱 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(Hantavirus)</a:t>
            </a:r>
            <a:r>
              <a:rPr lang="en-US" altLang="zh-TW" sz="1600" dirty="0" smtClean="0">
                <a:solidFill>
                  <a:srgbClr val="FF00FF"/>
                </a:solidFill>
                <a:latin typeface="Calibri" pitchFamily="34" charset="0"/>
                <a:cs typeface="Calibri" pitchFamily="34" charset="0"/>
              </a:rPr>
              <a:t>				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-1951</a:t>
            </a:r>
          </a:p>
          <a:p>
            <a:pPr marL="533400" indent="-533400">
              <a:lnSpc>
                <a:spcPct val="85000"/>
              </a:lnSpc>
              <a:buFont typeface="Wingdings" pitchFamily="2" charset="2"/>
              <a:buAutoNum type="arabicPeriod"/>
            </a:pPr>
            <a:r>
              <a:rPr lang="zh-TW" altLang="en-US" sz="1600" dirty="0" smtClean="0">
                <a:latin typeface="Calibri" pitchFamily="34" charset="0"/>
                <a:cs typeface="Calibri" pitchFamily="34" charset="0"/>
              </a:rPr>
              <a:t>巴貝西蟲病 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(</a:t>
            </a:r>
            <a:r>
              <a:rPr lang="en-US" altLang="zh-TW" sz="1600" i="1" dirty="0" err="1" smtClean="0">
                <a:latin typeface="Calibri" pitchFamily="34" charset="0"/>
                <a:cs typeface="Calibri" pitchFamily="34" charset="0"/>
              </a:rPr>
              <a:t>Babesia</a:t>
            </a:r>
            <a:r>
              <a:rPr lang="en-US" altLang="zh-TW" sz="1600" i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US" altLang="zh-TW" sz="1600" i="1" dirty="0" err="1" smtClean="0">
                <a:latin typeface="Calibri" pitchFamily="34" charset="0"/>
                <a:cs typeface="Calibri" pitchFamily="34" charset="0"/>
              </a:rPr>
              <a:t>divergens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)</a:t>
            </a:r>
            <a:r>
              <a:rPr lang="en-US" altLang="zh-TW" sz="1600" dirty="0" smtClean="0">
                <a:solidFill>
                  <a:srgbClr val="FF00FF"/>
                </a:solidFill>
                <a:latin typeface="Calibri" pitchFamily="34" charset="0"/>
                <a:cs typeface="Calibri" pitchFamily="34" charset="0"/>
              </a:rPr>
              <a:t>				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-1957</a:t>
            </a:r>
          </a:p>
          <a:p>
            <a:pPr marL="533400" indent="-533400">
              <a:lnSpc>
                <a:spcPct val="85000"/>
              </a:lnSpc>
              <a:buFont typeface="Wingdings" pitchFamily="2" charset="2"/>
              <a:buAutoNum type="arabicPeriod"/>
            </a:pPr>
            <a:r>
              <a:rPr lang="zh-TW" altLang="en-US" sz="1600" dirty="0" smtClean="0">
                <a:latin typeface="Calibri" pitchFamily="34" charset="0"/>
                <a:cs typeface="Calibri" pitchFamily="34" charset="0"/>
              </a:rPr>
              <a:t>拉薩熱 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(Lassa fever virus)</a:t>
            </a:r>
            <a:r>
              <a:rPr lang="en-US" altLang="zh-TW" sz="1600" dirty="0" smtClean="0">
                <a:solidFill>
                  <a:srgbClr val="FF00FF"/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                                                                               </a:t>
            </a:r>
            <a:r>
              <a:rPr lang="zh-TW" altLang="en-US" sz="16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-1969</a:t>
            </a:r>
          </a:p>
          <a:p>
            <a:pPr marL="533400" indent="-533400">
              <a:lnSpc>
                <a:spcPct val="85000"/>
              </a:lnSpc>
              <a:buFont typeface="Wingdings" pitchFamily="2" charset="2"/>
              <a:buAutoNum type="arabicPeriod"/>
            </a:pPr>
            <a:r>
              <a:rPr lang="zh-TW" altLang="en-US" sz="1600" dirty="0" smtClean="0">
                <a:latin typeface="Calibri" pitchFamily="34" charset="0"/>
                <a:cs typeface="Calibri" pitchFamily="34" charset="0"/>
              </a:rPr>
              <a:t>萊姆病 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(</a:t>
            </a:r>
            <a:r>
              <a:rPr lang="en-US" altLang="zh-TW" sz="1600" i="1" dirty="0" err="1" smtClean="0">
                <a:latin typeface="Calibri" pitchFamily="34" charset="0"/>
                <a:cs typeface="Calibri" pitchFamily="34" charset="0"/>
              </a:rPr>
              <a:t>Borrelia</a:t>
            </a:r>
            <a:r>
              <a:rPr lang="en-US" altLang="zh-TW" sz="1600" i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US" altLang="zh-TW" sz="1600" i="1" dirty="0" err="1" smtClean="0">
                <a:latin typeface="Calibri" pitchFamily="34" charset="0"/>
                <a:cs typeface="Calibri" pitchFamily="34" charset="0"/>
              </a:rPr>
              <a:t>burgdorferi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)</a:t>
            </a:r>
            <a:r>
              <a:rPr lang="en-US" altLang="zh-TW" sz="1600" dirty="0" smtClean="0">
                <a:solidFill>
                  <a:srgbClr val="FF00FF"/>
                </a:solidFill>
                <a:latin typeface="Calibri" pitchFamily="34" charset="0"/>
                <a:cs typeface="Calibri" pitchFamily="34" charset="0"/>
              </a:rPr>
              <a:t>				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-1975</a:t>
            </a:r>
          </a:p>
          <a:p>
            <a:pPr marL="533400" indent="-533400">
              <a:lnSpc>
                <a:spcPct val="85000"/>
              </a:lnSpc>
              <a:buFont typeface="Wingdings" pitchFamily="2" charset="2"/>
              <a:buAutoNum type="arabicPeriod"/>
            </a:pPr>
            <a:r>
              <a:rPr lang="zh-TW" altLang="en-US" sz="1600" dirty="0" smtClean="0">
                <a:latin typeface="Calibri" pitchFamily="34" charset="0"/>
                <a:cs typeface="Calibri" pitchFamily="34" charset="0"/>
              </a:rPr>
              <a:t>退伍軍人症 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(</a:t>
            </a:r>
            <a:r>
              <a:rPr lang="en-US" altLang="zh-TW" sz="1600" i="1" dirty="0" err="1" smtClean="0">
                <a:latin typeface="Calibri" pitchFamily="34" charset="0"/>
                <a:cs typeface="Calibri" pitchFamily="34" charset="0"/>
              </a:rPr>
              <a:t>Legionella</a:t>
            </a:r>
            <a:r>
              <a:rPr lang="en-US" altLang="zh-TW" sz="1600" i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US" altLang="zh-TW" sz="1600" i="1" dirty="0" err="1" smtClean="0">
                <a:latin typeface="Calibri" pitchFamily="34" charset="0"/>
                <a:cs typeface="Calibri" pitchFamily="34" charset="0"/>
              </a:rPr>
              <a:t>pneumonphila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)</a:t>
            </a:r>
            <a:r>
              <a:rPr lang="en-US" altLang="zh-TW" sz="1600" dirty="0" smtClean="0">
                <a:solidFill>
                  <a:srgbClr val="FF00FF"/>
                </a:solidFill>
                <a:latin typeface="Calibri" pitchFamily="34" charset="0"/>
                <a:cs typeface="Calibri" pitchFamily="34" charset="0"/>
              </a:rPr>
              <a:t>			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-1976</a:t>
            </a:r>
          </a:p>
          <a:p>
            <a:pPr marL="533400" indent="-533400">
              <a:lnSpc>
                <a:spcPct val="85000"/>
              </a:lnSpc>
              <a:buFont typeface="Wingdings" pitchFamily="2" charset="2"/>
              <a:buAutoNum type="arabicPeriod"/>
            </a:pPr>
            <a:r>
              <a:rPr lang="zh-TW" altLang="en-US" sz="1600" dirty="0"/>
              <a:t>伊波</a:t>
            </a:r>
            <a:r>
              <a:rPr lang="zh-TW" altLang="en-US" sz="1600" dirty="0" smtClean="0">
                <a:latin typeface="Calibri" pitchFamily="34" charset="0"/>
                <a:cs typeface="Calibri" pitchFamily="34" charset="0"/>
              </a:rPr>
              <a:t>拉病毒出血熱 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(Ebola virus)</a:t>
            </a:r>
            <a:r>
              <a:rPr lang="en-US" altLang="zh-TW" sz="1600" dirty="0" smtClean="0">
                <a:solidFill>
                  <a:srgbClr val="FF00FF"/>
                </a:solidFill>
                <a:latin typeface="Calibri" pitchFamily="34" charset="0"/>
                <a:cs typeface="Calibri" pitchFamily="34" charset="0"/>
              </a:rPr>
              <a:t>				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-1976</a:t>
            </a:r>
          </a:p>
          <a:p>
            <a:pPr marL="533400" indent="-533400">
              <a:lnSpc>
                <a:spcPct val="85000"/>
              </a:lnSpc>
              <a:buFont typeface="Wingdings" pitchFamily="2" charset="2"/>
              <a:buAutoNum type="arabicPeriod"/>
            </a:pPr>
            <a:r>
              <a:rPr lang="zh-TW" altLang="en-US" sz="1600" dirty="0" smtClean="0">
                <a:latin typeface="Calibri" pitchFamily="34" charset="0"/>
                <a:cs typeface="Calibri" pitchFamily="34" charset="0"/>
              </a:rPr>
              <a:t>人類後天免疫不全症候群 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(HIV)</a:t>
            </a:r>
            <a:r>
              <a:rPr lang="en-US" altLang="zh-TW" sz="1600" dirty="0" smtClean="0">
                <a:solidFill>
                  <a:srgbClr val="FF00FF"/>
                </a:solidFill>
                <a:latin typeface="Calibri" pitchFamily="34" charset="0"/>
                <a:cs typeface="Calibri" pitchFamily="34" charset="0"/>
              </a:rPr>
              <a:t>				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-1981</a:t>
            </a:r>
          </a:p>
          <a:p>
            <a:pPr marL="533400" indent="-533400">
              <a:lnSpc>
                <a:spcPct val="85000"/>
              </a:lnSpc>
              <a:buFont typeface="Wingdings" pitchFamily="2" charset="2"/>
              <a:buAutoNum type="arabicPeriod"/>
            </a:pPr>
            <a:r>
              <a:rPr lang="zh-TW" altLang="en-US" sz="1600" dirty="0" smtClean="0">
                <a:latin typeface="Calibri" pitchFamily="34" charset="0"/>
                <a:cs typeface="Calibri" pitchFamily="34" charset="0"/>
              </a:rPr>
              <a:t>薩比亞病毒出血熱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/</a:t>
            </a:r>
            <a:r>
              <a:rPr lang="zh-TW" altLang="en-US" sz="1600" dirty="0" smtClean="0">
                <a:latin typeface="Calibri" pitchFamily="34" charset="0"/>
                <a:cs typeface="Calibri" pitchFamily="34" charset="0"/>
              </a:rPr>
              <a:t>巴西病毒出血熱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(</a:t>
            </a:r>
            <a:r>
              <a:rPr lang="en-US" altLang="zh-TW" sz="1600" dirty="0" err="1" smtClean="0">
                <a:latin typeface="Calibri" pitchFamily="34" charset="0"/>
                <a:cs typeface="Calibri" pitchFamily="34" charset="0"/>
              </a:rPr>
              <a:t>Sabia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 virus)</a:t>
            </a:r>
            <a:r>
              <a:rPr lang="en-US" altLang="zh-TW" sz="1600" dirty="0" smtClean="0">
                <a:solidFill>
                  <a:srgbClr val="FF00FF"/>
                </a:solidFill>
                <a:latin typeface="Calibri" pitchFamily="34" charset="0"/>
                <a:cs typeface="Calibri" pitchFamily="34" charset="0"/>
              </a:rPr>
              <a:t>		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-1994</a:t>
            </a:r>
          </a:p>
          <a:p>
            <a:pPr marL="533400" indent="-533400">
              <a:lnSpc>
                <a:spcPct val="85000"/>
              </a:lnSpc>
              <a:buFont typeface="Wingdings" pitchFamily="2" charset="2"/>
              <a:buAutoNum type="arabicPeriod"/>
            </a:pPr>
            <a:r>
              <a:rPr lang="zh-TW" altLang="en-US" sz="1600" dirty="0" smtClean="0">
                <a:latin typeface="Calibri" pitchFamily="34" charset="0"/>
                <a:cs typeface="Calibri" pitchFamily="34" charset="0"/>
              </a:rPr>
              <a:t>漢卓病毒感染 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(</a:t>
            </a:r>
            <a:r>
              <a:rPr lang="en-US" altLang="zh-TW" sz="1600" dirty="0" err="1" smtClean="0">
                <a:latin typeface="Calibri" pitchFamily="34" charset="0"/>
                <a:cs typeface="Calibri" pitchFamily="34" charset="0"/>
              </a:rPr>
              <a:t>Hendra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 virus)</a:t>
            </a:r>
            <a:r>
              <a:rPr lang="en-US" altLang="zh-TW" sz="1600" dirty="0" smtClean="0">
                <a:solidFill>
                  <a:srgbClr val="FF00FF"/>
                </a:solidFill>
                <a:latin typeface="Calibri" pitchFamily="34" charset="0"/>
                <a:cs typeface="Calibri" pitchFamily="34" charset="0"/>
              </a:rPr>
              <a:t>				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-1994</a:t>
            </a:r>
          </a:p>
          <a:p>
            <a:pPr marL="533400" indent="-533400">
              <a:lnSpc>
                <a:spcPct val="85000"/>
              </a:lnSpc>
              <a:buFont typeface="Wingdings" pitchFamily="2" charset="2"/>
              <a:buAutoNum type="arabicPeriod"/>
            </a:pPr>
            <a:r>
              <a:rPr lang="zh-TW" altLang="en-US" sz="1600" dirty="0" smtClean="0">
                <a:latin typeface="Calibri" pitchFamily="34" charset="0"/>
                <a:cs typeface="Calibri" pitchFamily="34" charset="0"/>
              </a:rPr>
              <a:t>卡波西氏肉瘤 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(Human </a:t>
            </a:r>
            <a:r>
              <a:rPr lang="en-US" altLang="zh-TW" sz="1600" dirty="0" err="1" smtClean="0">
                <a:latin typeface="Calibri" pitchFamily="34" charset="0"/>
                <a:cs typeface="Calibri" pitchFamily="34" charset="0"/>
              </a:rPr>
              <a:t>herpesvirus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 8, HHV 8)</a:t>
            </a:r>
            <a:r>
              <a:rPr lang="en-US" altLang="zh-TW" sz="1600" dirty="0" smtClean="0">
                <a:solidFill>
                  <a:srgbClr val="FF00FF"/>
                </a:solidFill>
                <a:latin typeface="Calibri" pitchFamily="34" charset="0"/>
                <a:cs typeface="Calibri" pitchFamily="34" charset="0"/>
              </a:rPr>
              <a:t>			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-1996</a:t>
            </a:r>
          </a:p>
          <a:p>
            <a:pPr marL="533400" indent="-533400">
              <a:lnSpc>
                <a:spcPct val="85000"/>
              </a:lnSpc>
              <a:buFont typeface="Wingdings" pitchFamily="2" charset="2"/>
              <a:buAutoNum type="arabicPeriod"/>
            </a:pP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H5N1</a:t>
            </a:r>
            <a:r>
              <a:rPr lang="zh-TW" altLang="en-US" sz="1600" dirty="0" smtClean="0">
                <a:latin typeface="Calibri" pitchFamily="34" charset="0"/>
                <a:cs typeface="Calibri" pitchFamily="34" charset="0"/>
              </a:rPr>
              <a:t>禽流感 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(Influenza A H5N1 strain)</a:t>
            </a:r>
            <a:r>
              <a:rPr lang="en-US" altLang="zh-TW" sz="1600" dirty="0" smtClean="0">
                <a:solidFill>
                  <a:srgbClr val="FF00FF"/>
                </a:solidFill>
                <a:latin typeface="Calibri" pitchFamily="34" charset="0"/>
                <a:cs typeface="Calibri" pitchFamily="34" charset="0"/>
              </a:rPr>
              <a:t>			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-1997</a:t>
            </a:r>
          </a:p>
          <a:p>
            <a:pPr marL="533400" indent="-533400">
              <a:lnSpc>
                <a:spcPct val="85000"/>
              </a:lnSpc>
              <a:buFont typeface="Wingdings" pitchFamily="2" charset="2"/>
              <a:buAutoNum type="arabicPeriod"/>
            </a:pPr>
            <a:r>
              <a:rPr lang="zh-TW" altLang="en-US" sz="1600" dirty="0" smtClean="0">
                <a:latin typeface="Calibri" pitchFamily="34" charset="0"/>
                <a:cs typeface="Calibri" pitchFamily="34" charset="0"/>
              </a:rPr>
              <a:t>那帕病毒性腦炎 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(</a:t>
            </a:r>
            <a:r>
              <a:rPr lang="en-US" altLang="zh-TW" sz="1600" dirty="0" err="1" smtClean="0">
                <a:latin typeface="Calibri" pitchFamily="34" charset="0"/>
                <a:cs typeface="Calibri" pitchFamily="34" charset="0"/>
              </a:rPr>
              <a:t>Nipah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 virus)</a:t>
            </a:r>
            <a:r>
              <a:rPr lang="en-US" altLang="zh-TW" sz="1600" dirty="0" smtClean="0">
                <a:solidFill>
                  <a:srgbClr val="FF00FF"/>
                </a:solidFill>
                <a:latin typeface="Calibri" pitchFamily="34" charset="0"/>
                <a:cs typeface="Calibri" pitchFamily="34" charset="0"/>
              </a:rPr>
              <a:t>				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-1999</a:t>
            </a:r>
          </a:p>
          <a:p>
            <a:pPr marL="533400" indent="-533400">
              <a:lnSpc>
                <a:spcPct val="85000"/>
              </a:lnSpc>
              <a:buFont typeface="Wingdings" pitchFamily="2" charset="2"/>
              <a:buAutoNum type="arabicPeriod"/>
            </a:pPr>
            <a:r>
              <a:rPr lang="zh-TW" altLang="en-US" sz="1600" dirty="0" smtClean="0">
                <a:latin typeface="Calibri" pitchFamily="34" charset="0"/>
                <a:cs typeface="Calibri" pitchFamily="34" charset="0"/>
              </a:rPr>
              <a:t>急性呼吸道感染症 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(Human </a:t>
            </a:r>
            <a:r>
              <a:rPr lang="en-US" altLang="zh-TW" sz="1600" dirty="0" err="1" smtClean="0">
                <a:latin typeface="Calibri" pitchFamily="34" charset="0"/>
                <a:cs typeface="Calibri" pitchFamily="34" charset="0"/>
              </a:rPr>
              <a:t>metapneumovirus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)</a:t>
            </a:r>
            <a:r>
              <a:rPr lang="en-US" altLang="zh-TW" sz="1600" dirty="0" smtClean="0">
                <a:solidFill>
                  <a:srgbClr val="FF00FF"/>
                </a:solidFill>
                <a:latin typeface="Calibri" pitchFamily="34" charset="0"/>
                <a:cs typeface="Calibri" pitchFamily="34" charset="0"/>
              </a:rPr>
              <a:t>			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-2001</a:t>
            </a:r>
          </a:p>
          <a:p>
            <a:pPr marL="533400" indent="-533400">
              <a:lnSpc>
                <a:spcPct val="85000"/>
              </a:lnSpc>
              <a:buFont typeface="Wingdings" pitchFamily="2" charset="2"/>
              <a:buAutoNum type="arabicPeriod"/>
            </a:pPr>
            <a:r>
              <a:rPr lang="zh-TW" altLang="en-US" sz="1600" dirty="0" smtClean="0">
                <a:latin typeface="Calibri" pitchFamily="34" charset="0"/>
                <a:cs typeface="Calibri" pitchFamily="34" charset="0"/>
              </a:rPr>
              <a:t>嚴重急性呼吸症候群 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(SARS-</a:t>
            </a:r>
            <a:r>
              <a:rPr lang="en-US" altLang="zh-TW" sz="1600" dirty="0" err="1" smtClean="0">
                <a:latin typeface="Calibri" pitchFamily="34" charset="0"/>
                <a:cs typeface="Calibri" pitchFamily="34" charset="0"/>
              </a:rPr>
              <a:t>CoV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)</a:t>
            </a:r>
            <a:r>
              <a:rPr lang="en-US" altLang="zh-TW" sz="1600" dirty="0" smtClean="0">
                <a:solidFill>
                  <a:srgbClr val="FF00FF"/>
                </a:solidFill>
                <a:latin typeface="Calibri" pitchFamily="34" charset="0"/>
                <a:cs typeface="Calibri" pitchFamily="34" charset="0"/>
              </a:rPr>
              <a:t>				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-2003</a:t>
            </a:r>
          </a:p>
          <a:p>
            <a:pPr marL="533400" indent="-533400">
              <a:lnSpc>
                <a:spcPct val="85000"/>
              </a:lnSpc>
              <a:buFont typeface="Wingdings" pitchFamily="2" charset="2"/>
              <a:buAutoNum type="arabicPeriod"/>
            </a:pP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H1N1</a:t>
            </a:r>
            <a:r>
              <a:rPr lang="zh-TW" altLang="en-US" sz="1600" dirty="0" smtClean="0">
                <a:latin typeface="Calibri" pitchFamily="34" charset="0"/>
                <a:cs typeface="Calibri" pitchFamily="34" charset="0"/>
              </a:rPr>
              <a:t>新型流感</a:t>
            </a:r>
            <a:r>
              <a:rPr lang="en-US" altLang="zh-TW" sz="1600" dirty="0" smtClean="0">
                <a:solidFill>
                  <a:srgbClr val="FF00FF"/>
                </a:solidFill>
                <a:latin typeface="Calibri" pitchFamily="34" charset="0"/>
                <a:cs typeface="Calibri" pitchFamily="34" charset="0"/>
              </a:rPr>
              <a:t>						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-2009</a:t>
            </a:r>
          </a:p>
          <a:p>
            <a:pPr marL="533400" indent="-533400">
              <a:lnSpc>
                <a:spcPct val="85000"/>
              </a:lnSpc>
              <a:buFont typeface="Wingdings" pitchFamily="2" charset="2"/>
              <a:buAutoNum type="arabicPeriod"/>
            </a:pPr>
            <a:r>
              <a:rPr lang="zh-TW" altLang="en-US" sz="1600" dirty="0" smtClean="0">
                <a:latin typeface="Calibri" pitchFamily="34" charset="0"/>
                <a:cs typeface="Calibri" pitchFamily="34" charset="0"/>
              </a:rPr>
              <a:t>中東呼吸症候群冠狀病毒感染症 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(MERS-</a:t>
            </a:r>
            <a:r>
              <a:rPr lang="en-US" altLang="zh-TW" sz="1600" dirty="0" err="1" smtClean="0">
                <a:latin typeface="Calibri" pitchFamily="34" charset="0"/>
                <a:cs typeface="Calibri" pitchFamily="34" charset="0"/>
              </a:rPr>
              <a:t>CoV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)</a:t>
            </a:r>
            <a:r>
              <a:rPr lang="en-US" altLang="zh-TW" sz="1600" dirty="0" smtClean="0">
                <a:solidFill>
                  <a:srgbClr val="FF00FF"/>
                </a:solidFill>
                <a:latin typeface="Calibri" pitchFamily="34" charset="0"/>
                <a:cs typeface="Calibri" pitchFamily="34" charset="0"/>
              </a:rPr>
              <a:t>			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-2012</a:t>
            </a:r>
          </a:p>
          <a:p>
            <a:pPr marL="533400" indent="-533400">
              <a:lnSpc>
                <a:spcPct val="85000"/>
              </a:lnSpc>
              <a:buFont typeface="Wingdings" pitchFamily="2" charset="2"/>
              <a:buAutoNum type="arabicPeriod"/>
            </a:pP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H7N9</a:t>
            </a:r>
            <a:r>
              <a:rPr lang="zh-TW" altLang="en-US" sz="1600" dirty="0" smtClean="0">
                <a:latin typeface="Calibri" pitchFamily="34" charset="0"/>
                <a:cs typeface="Calibri" pitchFamily="34" charset="0"/>
              </a:rPr>
              <a:t>禽流感</a:t>
            </a:r>
            <a:r>
              <a:rPr lang="en-US" altLang="zh-TW" sz="1600" dirty="0" smtClean="0">
                <a:solidFill>
                  <a:srgbClr val="FF00FF"/>
                </a:solidFill>
                <a:latin typeface="Calibri" pitchFamily="34" charset="0"/>
                <a:cs typeface="Calibri" pitchFamily="34" charset="0"/>
              </a:rPr>
              <a:t>						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-2013</a:t>
            </a:r>
          </a:p>
          <a:p>
            <a:pPr marL="533400" indent="-533400">
              <a:lnSpc>
                <a:spcPct val="85000"/>
              </a:lnSpc>
              <a:buFont typeface="Wingdings" pitchFamily="2" charset="2"/>
              <a:buAutoNum type="arabicPeriod"/>
            </a:pPr>
            <a:r>
              <a:rPr lang="zh-TW" altLang="en-US" sz="1600" dirty="0" smtClean="0">
                <a:latin typeface="Calibri" pitchFamily="34" charset="0"/>
                <a:cs typeface="Calibri" pitchFamily="34" charset="0"/>
              </a:rPr>
              <a:t>伊波拉病毒感染症 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(Ebola virus disease)</a:t>
            </a:r>
            <a:r>
              <a:rPr lang="en-US" altLang="zh-TW" sz="1600" dirty="0" smtClean="0">
                <a:solidFill>
                  <a:srgbClr val="FF00FF"/>
                </a:solidFill>
                <a:latin typeface="Calibri" pitchFamily="34" charset="0"/>
                <a:cs typeface="Calibri" pitchFamily="34" charset="0"/>
              </a:rPr>
              <a:t>			</a:t>
            </a:r>
            <a:r>
              <a:rPr lang="en-US" altLang="zh-TW" sz="1600" dirty="0" smtClean="0">
                <a:latin typeface="Calibri" pitchFamily="34" charset="0"/>
                <a:cs typeface="Calibri" pitchFamily="34" charset="0"/>
              </a:rPr>
              <a:t>-2014</a:t>
            </a:r>
          </a:p>
          <a:p>
            <a:pPr marL="533400" indent="-533400">
              <a:lnSpc>
                <a:spcPct val="85000"/>
              </a:lnSpc>
              <a:buFont typeface="Wingdings" pitchFamily="2" charset="2"/>
              <a:buAutoNum type="arabicPeriod"/>
            </a:pPr>
            <a:endParaRPr lang="en-US" altLang="zh-TW" sz="1600" dirty="0" smtClean="0">
              <a:latin typeface="Calibri" pitchFamily="34" charset="0"/>
              <a:cs typeface="Calibri" pitchFamily="34" charset="0"/>
            </a:endParaRPr>
          </a:p>
          <a:p>
            <a:endParaRPr lang="zh-TW" altLang="en-US" sz="16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>
                <a:latin typeface="Calibri" pitchFamily="34" charset="0"/>
                <a:cs typeface="Calibri" pitchFamily="34" charset="0"/>
              </a:rPr>
              <a:pPr/>
              <a:t>8</a:t>
            </a:fld>
            <a:endParaRPr lang="zh-TW" altLang="en-US" dirty="0">
              <a:latin typeface="Calibri" pitchFamily="34" charset="0"/>
              <a:cs typeface="Calibri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60913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證實或推測與動物有關之新興感染症</a:t>
            </a:r>
            <a:endParaRPr lang="zh-TW" altLang="en-US" dirty="0" smtClean="0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9</a:t>
            </a:fld>
            <a:endParaRPr lang="zh-TW" altLang="en-US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3657600" cy="5257800"/>
          </a:xfrm>
        </p:spPr>
        <p:txBody>
          <a:bodyPr>
            <a:normAutofit lnSpcReduction="10000"/>
          </a:bodyPr>
          <a:lstStyle/>
          <a:p>
            <a:r>
              <a:rPr lang="en-US" altLang="zh-TW" dirty="0" smtClean="0"/>
              <a:t>H7N9 influenza</a:t>
            </a:r>
          </a:p>
          <a:p>
            <a:r>
              <a:rPr lang="en-US" altLang="zh-TW" dirty="0" smtClean="0"/>
              <a:t>H1N1 pandemic influenza</a:t>
            </a:r>
          </a:p>
          <a:p>
            <a:r>
              <a:rPr lang="en-US" altLang="zh-TW" dirty="0" smtClean="0"/>
              <a:t>MERS Co-V</a:t>
            </a:r>
          </a:p>
          <a:p>
            <a:r>
              <a:rPr lang="en-US" altLang="zh-TW" dirty="0" smtClean="0"/>
              <a:t>SARS</a:t>
            </a:r>
          </a:p>
          <a:p>
            <a:r>
              <a:rPr lang="en-US" altLang="zh-TW" dirty="0" err="1" smtClean="0"/>
              <a:t>Monkeypox</a:t>
            </a:r>
            <a:endParaRPr lang="en-US" altLang="zh-TW" dirty="0" smtClean="0"/>
          </a:p>
          <a:p>
            <a:r>
              <a:rPr lang="en-US" altLang="zh-TW" dirty="0" smtClean="0"/>
              <a:t>Ebola virus disease</a:t>
            </a:r>
          </a:p>
          <a:p>
            <a:r>
              <a:rPr lang="en-US" altLang="zh-TW" dirty="0" smtClean="0"/>
              <a:t>Lassa fever virus</a:t>
            </a:r>
          </a:p>
          <a:p>
            <a:r>
              <a:rPr lang="en-US" altLang="zh-TW" dirty="0" err="1" smtClean="0"/>
              <a:t>Nipah</a:t>
            </a:r>
            <a:r>
              <a:rPr lang="en-US" altLang="zh-TW" dirty="0" smtClean="0"/>
              <a:t> virus</a:t>
            </a:r>
          </a:p>
          <a:p>
            <a:r>
              <a:rPr lang="en-US" altLang="zh-TW" dirty="0" err="1" smtClean="0"/>
              <a:t>Hendra</a:t>
            </a:r>
            <a:r>
              <a:rPr lang="en-US" altLang="zh-TW" dirty="0" smtClean="0"/>
              <a:t> virus</a:t>
            </a:r>
          </a:p>
          <a:p>
            <a:r>
              <a:rPr lang="en-US" altLang="zh-TW" dirty="0" smtClean="0"/>
              <a:t>Hanta virus</a:t>
            </a:r>
          </a:p>
          <a:p>
            <a:r>
              <a:rPr lang="en-US" altLang="zh-TW" dirty="0" smtClean="0"/>
              <a:t>HIV virus</a:t>
            </a:r>
          </a:p>
          <a:p>
            <a:r>
              <a:rPr lang="en-US" altLang="zh-TW" dirty="0" smtClean="0"/>
              <a:t>Spanish influenza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sz="quarter" idx="2"/>
          </p:nvPr>
        </p:nvSpPr>
        <p:spPr/>
        <p:txBody>
          <a:bodyPr>
            <a:normAutofit lnSpcReduction="10000"/>
          </a:bodyPr>
          <a:lstStyle/>
          <a:p>
            <a:r>
              <a:rPr lang="en-US" altLang="zh-TW" dirty="0" smtClean="0">
                <a:latin typeface="Calibri" pitchFamily="34" charset="0"/>
                <a:cs typeface="Calibri" pitchFamily="34" charset="0"/>
              </a:rPr>
              <a:t>Plague</a:t>
            </a:r>
          </a:p>
          <a:p>
            <a:r>
              <a:rPr lang="en-US" altLang="zh-TW" dirty="0" smtClean="0">
                <a:latin typeface="Calibri" pitchFamily="34" charset="0"/>
                <a:cs typeface="Calibri" pitchFamily="34" charset="0"/>
              </a:rPr>
              <a:t>West Nile Virus</a:t>
            </a:r>
          </a:p>
          <a:p>
            <a:r>
              <a:rPr lang="en-US" altLang="zh-TW" dirty="0" smtClean="0">
                <a:latin typeface="Calibri" pitchFamily="34" charset="0"/>
                <a:cs typeface="Calibri" pitchFamily="34" charset="0"/>
              </a:rPr>
              <a:t>Rift Valley fever virus</a:t>
            </a:r>
          </a:p>
          <a:p>
            <a:endParaRPr lang="en-US" altLang="zh-TW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2244592" y="6146720"/>
            <a:ext cx="6071824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ahoma" pitchFamily="34" charset="0"/>
                <a:ea typeface="標楷體" pitchFamily="65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ahoma" pitchFamily="34" charset="0"/>
                <a:ea typeface="標楷體" pitchFamily="65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ahoma" pitchFamily="34" charset="0"/>
                <a:ea typeface="標楷體" pitchFamily="65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ahoma" pitchFamily="34" charset="0"/>
                <a:ea typeface="標楷體" pitchFamily="65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ahoma" pitchFamily="34" charset="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itchFamily="34" charset="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itchFamily="34" charset="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itchFamily="34" charset="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itchFamily="34" charset="0"/>
                <a:ea typeface="標楷體" pitchFamily="65" charset="-120"/>
              </a:defRPr>
            </a:lvl9pPr>
          </a:lstStyle>
          <a:p>
            <a:pPr algn="r" eaLnBrk="1" hangingPunct="1"/>
            <a:r>
              <a:rPr lang="en-US" altLang="zh-TW" sz="1400" b="1" dirty="0">
                <a:latin typeface="Calibri" pitchFamily="34" charset="0"/>
                <a:cs typeface="Calibri" pitchFamily="34" charset="0"/>
              </a:rPr>
              <a:t>David M, et al. Nature. 2004;430:242-249.</a:t>
            </a:r>
          </a:p>
          <a:p>
            <a:pPr algn="r" eaLnBrk="1" hangingPunct="1"/>
            <a:r>
              <a:rPr lang="en-US" altLang="zh-TW" sz="1400" b="1" dirty="0">
                <a:latin typeface="Calibri" pitchFamily="34" charset="0"/>
                <a:cs typeface="Calibri" pitchFamily="34" charset="0"/>
              </a:rPr>
              <a:t>Torres-Velez F, Brown C. </a:t>
            </a:r>
            <a:r>
              <a:rPr lang="en-US" altLang="zh-TW" sz="1400" b="1" dirty="0" err="1">
                <a:latin typeface="Calibri" pitchFamily="34" charset="0"/>
                <a:cs typeface="Calibri" pitchFamily="34" charset="0"/>
              </a:rPr>
              <a:t>Clin</a:t>
            </a:r>
            <a:r>
              <a:rPr lang="en-US" altLang="zh-TW" sz="1400" b="1" dirty="0">
                <a:latin typeface="Calibri" pitchFamily="34" charset="0"/>
                <a:cs typeface="Calibri" pitchFamily="34" charset="0"/>
              </a:rPr>
              <a:t> Lab Med. 2004;24:825-838.</a:t>
            </a:r>
          </a:p>
          <a:p>
            <a:pPr algn="r" eaLnBrk="1" hangingPunct="1"/>
            <a:r>
              <a:rPr lang="en-US" altLang="zh-TW" sz="1400" b="1" dirty="0" err="1">
                <a:latin typeface="Calibri" pitchFamily="34" charset="0"/>
                <a:cs typeface="Calibri" pitchFamily="34" charset="0"/>
              </a:rPr>
              <a:t>Mandell</a:t>
            </a:r>
            <a:r>
              <a:rPr lang="en-US" altLang="zh-TW" sz="1400" b="1" dirty="0">
                <a:latin typeface="Calibri" pitchFamily="34" charset="0"/>
                <a:cs typeface="Calibri" pitchFamily="34" charset="0"/>
              </a:rPr>
              <a:t> GL, et al. Principles and Practice of Infectious Diseases. 6</a:t>
            </a:r>
            <a:r>
              <a:rPr lang="en-US" altLang="zh-TW" sz="1400" b="1" baseline="30000" dirty="0">
                <a:latin typeface="Calibri" pitchFamily="34" charset="0"/>
                <a:cs typeface="Calibri" pitchFamily="34" charset="0"/>
              </a:rPr>
              <a:t>th</a:t>
            </a:r>
            <a:r>
              <a:rPr lang="en-US" altLang="zh-TW" sz="1400" b="1" dirty="0">
                <a:latin typeface="Calibri" pitchFamily="34" charset="0"/>
                <a:cs typeface="Calibri" pitchFamily="34" charset="0"/>
              </a:rPr>
              <a:t> edition.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9068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新興疾病出現的必然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10</a:t>
            </a:fld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 smtClean="0"/>
              <a:t>生態環境的改變與人類行為的影響</a:t>
            </a:r>
          </a:p>
          <a:p>
            <a:pPr lvl="1"/>
            <a:r>
              <a:rPr lang="zh-TW" altLang="en-US" dirty="0" smtClean="0"/>
              <a:t>土地的過度開發</a:t>
            </a:r>
          </a:p>
          <a:p>
            <a:pPr lvl="1"/>
            <a:r>
              <a:rPr lang="zh-TW" altLang="en-US" dirty="0" smtClean="0"/>
              <a:t>野生動物的獵食</a:t>
            </a:r>
          </a:p>
          <a:p>
            <a:pPr lvl="1"/>
            <a:r>
              <a:rPr lang="zh-TW" altLang="en-US" dirty="0" smtClean="0"/>
              <a:t>牲畜的豢養方式</a:t>
            </a:r>
          </a:p>
          <a:p>
            <a:pPr lvl="1"/>
            <a:r>
              <a:rPr lang="zh-TW" altLang="en-US" dirty="0" smtClean="0"/>
              <a:t>密集的人口族群</a:t>
            </a:r>
          </a:p>
          <a:p>
            <a:r>
              <a:rPr lang="zh-TW" altLang="en-US" dirty="0" smtClean="0"/>
              <a:t>估計約</a:t>
            </a:r>
            <a:r>
              <a:rPr lang="en-US" altLang="zh-TW" dirty="0" smtClean="0"/>
              <a:t>75%</a:t>
            </a:r>
            <a:r>
              <a:rPr lang="zh-TW" altLang="en-US" dirty="0" smtClean="0"/>
              <a:t>的新興感染症源自於動物</a:t>
            </a:r>
          </a:p>
          <a:p>
            <a:endParaRPr lang="zh-TW" altLang="en-US" dirty="0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196752"/>
            <a:ext cx="3131810" cy="2537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753418"/>
            <a:ext cx="3059802" cy="2346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文字方塊 8"/>
          <p:cNvSpPr txBox="1"/>
          <p:nvPr/>
        </p:nvSpPr>
        <p:spPr>
          <a:xfrm>
            <a:off x="5977517" y="6516052"/>
            <a:ext cx="278467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sz="1400" dirty="0">
                <a:latin typeface="Calibri" pitchFamily="34" charset="0"/>
                <a:ea typeface="標楷體" panose="03000509000000000000" pitchFamily="65" charset="-120"/>
                <a:cs typeface="Calibri" pitchFamily="34" charset="0"/>
              </a:rPr>
              <a:t>Lancet </a:t>
            </a:r>
            <a:r>
              <a:rPr lang="en-US" altLang="zh-TW" sz="1400" dirty="0" smtClean="0">
                <a:latin typeface="Calibri" pitchFamily="34" charset="0"/>
                <a:ea typeface="標楷體" panose="03000509000000000000" pitchFamily="65" charset="-120"/>
                <a:cs typeface="Calibri" pitchFamily="34" charset="0"/>
              </a:rPr>
              <a:t>Infect Dis. </a:t>
            </a:r>
            <a:r>
              <a:rPr lang="en-US" altLang="zh-TW" sz="1400" dirty="0">
                <a:latin typeface="Calibri" pitchFamily="34" charset="0"/>
                <a:ea typeface="標楷體" panose="03000509000000000000" pitchFamily="65" charset="-120"/>
                <a:cs typeface="Calibri" pitchFamily="34" charset="0"/>
              </a:rPr>
              <a:t>2002; 2: </a:t>
            </a:r>
            <a:r>
              <a:rPr lang="en-US" altLang="zh-TW" sz="1400" dirty="0" smtClean="0">
                <a:latin typeface="Calibri" pitchFamily="34" charset="0"/>
                <a:ea typeface="標楷體" panose="03000509000000000000" pitchFamily="65" charset="-120"/>
                <a:cs typeface="Calibri" pitchFamily="34" charset="0"/>
              </a:rPr>
              <a:t>111–114.</a:t>
            </a:r>
            <a:endParaRPr lang="zh-TW" altLang="en-US" sz="1400" dirty="0">
              <a:latin typeface="Calibri" pitchFamily="34" charset="0"/>
              <a:ea typeface="標楷體" panose="03000509000000000000" pitchFamily="65" charset="-120"/>
              <a:cs typeface="Calibri" pitchFamily="34" charset="0"/>
            </a:endParaRPr>
          </a:p>
        </p:txBody>
      </p:sp>
      <p:sp>
        <p:nvSpPr>
          <p:cNvPr id="27" name="內容版面配置區 26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6" name="內容版面配置區 1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2367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>
                <a:latin typeface="Calibri" pitchFamily="34" charset="0"/>
                <a:cs typeface="Calibri" pitchFamily="34" charset="0"/>
              </a:rPr>
              <a:t>Who Is The Next ?</a:t>
            </a:r>
            <a:endParaRPr lang="zh-TW" altLang="en-US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11</a:t>
            </a:fld>
            <a:endParaRPr lang="zh-TW" altLang="en-US" dirty="0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4294967295"/>
          </p:nvPr>
        </p:nvSpPr>
        <p:spPr>
          <a:xfrm>
            <a:off x="0" y="1600200"/>
            <a:ext cx="7467600" cy="4873625"/>
          </a:xfrm>
        </p:spPr>
        <p:txBody>
          <a:bodyPr/>
          <a:lstStyle/>
          <a:p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</p:txBody>
      </p:sp>
      <p:pic>
        <p:nvPicPr>
          <p:cNvPr id="10" name="圖片 9" descr="businessmen-152572_1280.png"/>
          <p:cNvPicPr>
            <a:picLocks noChangeAspect="1"/>
          </p:cNvPicPr>
          <p:nvPr/>
        </p:nvPicPr>
        <p:blipFill>
          <a:blip r:embed="rId4" cstate="print"/>
          <a:srcRect l="20863" r="58662"/>
          <a:stretch>
            <a:fillRect/>
          </a:stretch>
        </p:blipFill>
        <p:spPr>
          <a:xfrm>
            <a:off x="3779912" y="1484784"/>
            <a:ext cx="1458391" cy="4869160"/>
          </a:xfrm>
          <a:prstGeom prst="rect">
            <a:avLst/>
          </a:prstGeom>
        </p:spPr>
      </p:pic>
      <p:pic>
        <p:nvPicPr>
          <p:cNvPr id="2" name="Picture 2" descr="D:\簡報美化可用素材\問號 (2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2420888"/>
            <a:ext cx="1584176" cy="1584176"/>
          </a:xfrm>
          <a:prstGeom prst="rect">
            <a:avLst/>
          </a:prstGeom>
          <a:noFill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4978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0" dirty="0" smtClean="0"/>
              <a:t>現代醫療的優勢與弱勢</a:t>
            </a:r>
            <a:endParaRPr lang="zh-TW" altLang="en-US" b="0" dirty="0"/>
          </a:p>
        </p:txBody>
      </p:sp>
      <p:sp>
        <p:nvSpPr>
          <p:cNvPr id="10" name="文字版面配置區 9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77557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運籌於千里之外，決勝於帷幄（國境）之內</a:t>
            </a:r>
            <a:endParaRPr lang="zh-TW" altLang="en-US" dirty="0"/>
          </a:p>
        </p:txBody>
      </p:sp>
      <p:sp>
        <p:nvSpPr>
          <p:cNvPr id="7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13</a:t>
            </a:fld>
            <a:endParaRPr lang="zh-TW" altLang="en-US" dirty="0"/>
          </a:p>
        </p:txBody>
      </p:sp>
      <p:sp>
        <p:nvSpPr>
          <p:cNvPr id="15155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3826768" cy="4572000"/>
          </a:xfrm>
        </p:spPr>
        <p:txBody>
          <a:bodyPr/>
          <a:lstStyle/>
          <a:p>
            <a:r>
              <a:rPr lang="zh-TW" altLang="en-US" dirty="0" smtClean="0"/>
              <a:t>以往疫病的舊防線－海關</a:t>
            </a:r>
          </a:p>
          <a:p>
            <a:pPr lvl="1"/>
            <a:r>
              <a:rPr lang="zh-TW" altLang="en-US" dirty="0" smtClean="0"/>
              <a:t>病症顯現</a:t>
            </a:r>
          </a:p>
          <a:p>
            <a:pPr lvl="1"/>
            <a:r>
              <a:rPr lang="zh-TW" altLang="en-US" dirty="0" smtClean="0"/>
              <a:t>自然淘汰</a:t>
            </a:r>
          </a:p>
          <a:p>
            <a:endParaRPr lang="en-US" altLang="zh-TW" dirty="0" smtClean="0"/>
          </a:p>
          <a:p>
            <a:r>
              <a:rPr lang="zh-TW" altLang="en-US" dirty="0" smtClean="0"/>
              <a:t>跨國間旅遊交通時間遠小於疾病潛伏期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急診－重症新興感染症的新防線</a:t>
            </a:r>
          </a:p>
          <a:p>
            <a:endParaRPr lang="en-US" altLang="zh-TW" dirty="0"/>
          </a:p>
        </p:txBody>
      </p:sp>
      <p:sp>
        <p:nvSpPr>
          <p:cNvPr id="151558" name="Text Box 6"/>
          <p:cNvSpPr txBox="1">
            <a:spLocks noChangeArrowheads="1"/>
          </p:cNvSpPr>
          <p:nvPr/>
        </p:nvSpPr>
        <p:spPr bwMode="auto">
          <a:xfrm>
            <a:off x="2049376" y="6163850"/>
            <a:ext cx="6400800" cy="777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ts val="300"/>
              </a:spcBef>
            </a:pPr>
            <a:r>
              <a:rPr lang="en-US" altLang="zh-TW" sz="1400" b="1" dirty="0">
                <a:latin typeface="Calibri" pitchFamily="34" charset="0"/>
                <a:ea typeface="標楷體" panose="03000509000000000000" pitchFamily="65" charset="-120"/>
                <a:cs typeface="Calibri" pitchFamily="34" charset="0"/>
              </a:rPr>
              <a:t>David M, et al. Nature. 2004;430:242-249.</a:t>
            </a:r>
          </a:p>
          <a:p>
            <a:pPr algn="r"/>
            <a:r>
              <a:rPr lang="en-US" altLang="zh-TW" sz="1400" b="1" dirty="0">
                <a:latin typeface="Calibri" pitchFamily="34" charset="0"/>
                <a:ea typeface="標楷體" panose="03000509000000000000" pitchFamily="65" charset="-120"/>
                <a:cs typeface="Calibri" pitchFamily="34" charset="0"/>
              </a:rPr>
              <a:t>Ho MS, Su IJ. Lancet Infect Dis. 2004;4:684-689.</a:t>
            </a:r>
          </a:p>
          <a:p>
            <a:pPr algn="r">
              <a:spcBef>
                <a:spcPts val="300"/>
              </a:spcBef>
            </a:pPr>
            <a:r>
              <a:rPr lang="en-US" altLang="zh-TW" sz="1400" b="1" dirty="0" err="1">
                <a:latin typeface="Calibri" pitchFamily="34" charset="0"/>
                <a:ea typeface="標楷體" panose="03000509000000000000" pitchFamily="65" charset="-120"/>
                <a:cs typeface="Calibri" pitchFamily="34" charset="0"/>
              </a:rPr>
              <a:t>Mandell</a:t>
            </a:r>
            <a:r>
              <a:rPr lang="en-US" altLang="zh-TW" sz="1400" b="1" dirty="0">
                <a:latin typeface="Calibri" pitchFamily="34" charset="0"/>
                <a:ea typeface="標楷體" panose="03000509000000000000" pitchFamily="65" charset="-120"/>
                <a:cs typeface="Calibri" pitchFamily="34" charset="0"/>
              </a:rPr>
              <a:t> GL, et al. Principles and Practice of Infectious Diseases. 6</a:t>
            </a:r>
            <a:r>
              <a:rPr lang="en-US" altLang="zh-TW" sz="1400" b="1" baseline="30000" dirty="0">
                <a:latin typeface="Calibri" pitchFamily="34" charset="0"/>
                <a:ea typeface="標楷體" panose="03000509000000000000" pitchFamily="65" charset="-120"/>
                <a:cs typeface="Calibri" pitchFamily="34" charset="0"/>
              </a:rPr>
              <a:t>th</a:t>
            </a:r>
            <a:r>
              <a:rPr lang="en-US" altLang="zh-TW" sz="1400" b="1" dirty="0">
                <a:latin typeface="Calibri" pitchFamily="34" charset="0"/>
                <a:ea typeface="標楷體" panose="03000509000000000000" pitchFamily="65" charset="-120"/>
                <a:cs typeface="Calibri" pitchFamily="34" charset="0"/>
              </a:rPr>
              <a:t> edition.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573189"/>
            <a:ext cx="2517772" cy="1573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45" t="25333" r="38625" b="27778"/>
          <a:stretch/>
        </p:blipFill>
        <p:spPr bwMode="auto">
          <a:xfrm>
            <a:off x="4287836" y="4517866"/>
            <a:ext cx="3082530" cy="1659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6879932" y="1321023"/>
            <a:ext cx="12139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dirty="0" smtClean="0">
                <a:latin typeface="Calibri" pitchFamily="34" charset="0"/>
                <a:ea typeface="標楷體" panose="03000509000000000000" pitchFamily="65" charset="-120"/>
                <a:cs typeface="Calibri" pitchFamily="34" charset="0"/>
              </a:rPr>
              <a:t>WHO Website</a:t>
            </a:r>
            <a:endParaRPr lang="zh-TW" altLang="en-US" sz="1400" dirty="0">
              <a:latin typeface="Calibri" pitchFamily="34" charset="0"/>
              <a:ea typeface="標楷體" panose="03000509000000000000" pitchFamily="65" charset="-120"/>
              <a:cs typeface="Calibri" pitchFamily="34" charset="0"/>
            </a:endParaRPr>
          </a:p>
        </p:txBody>
      </p:sp>
      <p:pic>
        <p:nvPicPr>
          <p:cNvPr id="2050" name="Picture 2"/>
          <p:cNvPicPr preferRelativeResize="0"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9324" y="2844190"/>
            <a:ext cx="2779100" cy="173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文字方塊 13"/>
          <p:cNvSpPr txBox="1"/>
          <p:nvPr/>
        </p:nvSpPr>
        <p:spPr>
          <a:xfrm>
            <a:off x="5103063" y="3212976"/>
            <a:ext cx="7423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dirty="0" smtClean="0">
                <a:latin typeface="Calibri" pitchFamily="34" charset="0"/>
                <a:ea typeface="標楷體" panose="03000509000000000000" pitchFamily="65" charset="-120"/>
                <a:cs typeface="Calibri" pitchFamily="34" charset="0"/>
              </a:rPr>
              <a:t>Reuters</a:t>
            </a:r>
            <a:endParaRPr lang="zh-TW" altLang="en-US" sz="1400" dirty="0">
              <a:latin typeface="Calibri" pitchFamily="34" charset="0"/>
              <a:ea typeface="標楷體" panose="03000509000000000000" pitchFamily="65" charset="-120"/>
              <a:cs typeface="Calibri" pitchFamily="34" charset="0"/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7278112" y="4653136"/>
            <a:ext cx="5116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dirty="0" smtClean="0">
                <a:latin typeface="Calibri" pitchFamily="34" charset="0"/>
                <a:ea typeface="標楷體" panose="03000509000000000000" pitchFamily="65" charset="-120"/>
                <a:cs typeface="Calibri" pitchFamily="34" charset="0"/>
              </a:rPr>
              <a:t>CNN</a:t>
            </a:r>
            <a:endParaRPr lang="zh-TW" altLang="en-US" sz="1400" dirty="0">
              <a:latin typeface="Calibri" pitchFamily="34" charset="0"/>
              <a:ea typeface="標楷體" panose="03000509000000000000" pitchFamily="65" charset="-120"/>
              <a:cs typeface="Calibri" pitchFamily="34" charset="0"/>
            </a:endParaRPr>
          </a:p>
        </p:txBody>
      </p:sp>
      <p:sp>
        <p:nvSpPr>
          <p:cNvPr id="21" name="內容版面配置區 20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2" name="內容版面配置區 3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3" name="內容版面配置區 2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6" name="內容版面配置區 1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52337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現代醫院面對傳染症疫情的侷限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 smtClean="0"/>
              <a:t>「即時性」的經營理念</a:t>
            </a:r>
          </a:p>
          <a:p>
            <a:pPr lvl="1"/>
            <a:r>
              <a:rPr lang="zh-TW" altLang="en-US" dirty="0" smtClean="0"/>
              <a:t>缺乏突發大量傷患的預備處理能量</a:t>
            </a:r>
            <a:r>
              <a:rPr lang="en-US" altLang="zh-TW" dirty="0" smtClean="0"/>
              <a:t>(capacity)</a:t>
            </a:r>
          </a:p>
          <a:p>
            <a:endParaRPr lang="en-US" altLang="zh-TW" dirty="0" smtClean="0"/>
          </a:p>
          <a:p>
            <a:r>
              <a:rPr lang="zh-TW" altLang="en-US" dirty="0" smtClean="0"/>
              <a:t>住院病床的縮減與急診的壅塞</a:t>
            </a:r>
          </a:p>
          <a:p>
            <a:endParaRPr lang="en-US" altLang="zh-TW" dirty="0" smtClean="0"/>
          </a:p>
          <a:p>
            <a:r>
              <a:rPr lang="zh-TW" altLang="en-US" dirty="0" smtClean="0"/>
              <a:t>醫療人力的短缺</a:t>
            </a:r>
          </a:p>
          <a:p>
            <a:pPr lvl="1"/>
            <a:r>
              <a:rPr lang="zh-TW" altLang="en-US" dirty="0" smtClean="0"/>
              <a:t>護理人力</a:t>
            </a:r>
          </a:p>
          <a:p>
            <a:endParaRPr lang="en-US" altLang="zh-TW" dirty="0" smtClean="0"/>
          </a:p>
          <a:p>
            <a:r>
              <a:rPr lang="zh-TW" altLang="en-US" dirty="0" smtClean="0"/>
              <a:t>密閉性建築設計</a:t>
            </a:r>
          </a:p>
          <a:p>
            <a:pPr lvl="1"/>
            <a:r>
              <a:rPr lang="zh-TW" altLang="en-US" dirty="0" smtClean="0"/>
              <a:t>負壓隔離病房的特別需求</a:t>
            </a:r>
          </a:p>
          <a:p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14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99307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現代病毒傳播新模式：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zh-TW" altLang="en-US" dirty="0" smtClean="0"/>
              <a:t>跨洲跨國、多國傳播、院內感染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15</a:t>
            </a:fld>
            <a:endParaRPr lang="zh-TW" altLang="en-US"/>
          </a:p>
        </p:txBody>
      </p:sp>
      <p:sp>
        <p:nvSpPr>
          <p:cNvPr id="33" name="矩形 32"/>
          <p:cNvSpPr/>
          <p:nvPr/>
        </p:nvSpPr>
        <p:spPr>
          <a:xfrm>
            <a:off x="1619672" y="6505599"/>
            <a:ext cx="72008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400" dirty="0" smtClean="0">
                <a:latin typeface="Calibri" pitchFamily="34" charset="0"/>
                <a:ea typeface="標楷體" panose="03000509000000000000" pitchFamily="65" charset="-120"/>
                <a:cs typeface="Calibri" pitchFamily="34" charset="0"/>
              </a:rPr>
              <a:t>Picture from https</a:t>
            </a:r>
            <a:r>
              <a:rPr lang="en-US" altLang="zh-TW" sz="1400" dirty="0">
                <a:latin typeface="Calibri" pitchFamily="34" charset="0"/>
                <a:ea typeface="標楷體" panose="03000509000000000000" pitchFamily="65" charset="-120"/>
                <a:cs typeface="Calibri" pitchFamily="34" charset="0"/>
              </a:rPr>
              <a:t>://miphidic.wordpress.com/2015/05/31/mers-cov-south-korea-2015/</a:t>
            </a:r>
            <a:endParaRPr lang="zh-TW" altLang="en-US" sz="1400" dirty="0">
              <a:latin typeface="Calibri" pitchFamily="34" charset="0"/>
              <a:ea typeface="標楷體" panose="03000509000000000000" pitchFamily="65" charset="-120"/>
              <a:cs typeface="Calibri" pitchFamily="34" charset="0"/>
            </a:endParaRPr>
          </a:p>
        </p:txBody>
      </p:sp>
      <p:pic>
        <p:nvPicPr>
          <p:cNvPr id="34" name="圖片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484783"/>
            <a:ext cx="6876256" cy="483986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67082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 preferRelativeResize="0"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4624"/>
            <a:ext cx="7968885" cy="5976664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16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14988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15" y="44624"/>
            <a:ext cx="8028385" cy="5678902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17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2542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90" b="3204"/>
          <a:stretch/>
        </p:blipFill>
        <p:spPr>
          <a:xfrm>
            <a:off x="179512" y="116632"/>
            <a:ext cx="7947760" cy="5940448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18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9938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65775"/>
            <a:ext cx="7972707" cy="5999529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19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66982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世界衛生組織對韓國</a:t>
            </a:r>
            <a:r>
              <a:rPr lang="en-US" altLang="zh-TW" dirty="0" smtClean="0"/>
              <a:t>MERS-</a:t>
            </a:r>
            <a:r>
              <a:rPr lang="en-US" altLang="zh-TW" dirty="0" err="1" smtClean="0"/>
              <a:t>CoV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zh-TW" altLang="en-US" dirty="0" smtClean="0"/>
              <a:t>疫情擴散的調查評論</a:t>
            </a:r>
            <a:endParaRPr lang="zh-TW" altLang="en-US" dirty="0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 smtClean="0"/>
              <a:t>醫療人員及一般民眾對</a:t>
            </a:r>
            <a:r>
              <a:rPr lang="en-US" altLang="zh-TW" dirty="0" smtClean="0"/>
              <a:t>MERS-</a:t>
            </a:r>
            <a:r>
              <a:rPr lang="en-US" altLang="zh-TW" dirty="0" err="1" smtClean="0"/>
              <a:t>CoV</a:t>
            </a:r>
            <a:r>
              <a:rPr lang="zh-TW" altLang="en-US" b="1" dirty="0" smtClean="0">
                <a:solidFill>
                  <a:srgbClr val="FF0000"/>
                </a:solidFill>
              </a:rPr>
              <a:t>缺乏疫情警覺</a:t>
            </a:r>
            <a:endParaRPr lang="en-US" altLang="zh-TW" b="1" dirty="0" smtClean="0">
              <a:solidFill>
                <a:srgbClr val="FF0000"/>
              </a:solidFill>
            </a:endParaRPr>
          </a:p>
          <a:p>
            <a:r>
              <a:rPr lang="zh-TW" altLang="en-US" dirty="0" smtClean="0"/>
              <a:t>醫院感染管制及預防</a:t>
            </a:r>
            <a:r>
              <a:rPr lang="zh-TW" altLang="en-US" b="1" dirty="0" smtClean="0">
                <a:solidFill>
                  <a:srgbClr val="FF0000"/>
                </a:solidFill>
              </a:rPr>
              <a:t>措施沒有落實</a:t>
            </a:r>
            <a:endParaRPr lang="en-US" altLang="zh-TW" b="1" dirty="0" smtClean="0">
              <a:solidFill>
                <a:srgbClr val="FF0000"/>
              </a:solidFill>
            </a:endParaRPr>
          </a:p>
          <a:p>
            <a:r>
              <a:rPr lang="zh-TW" altLang="en-US" b="1" dirty="0" smtClean="0">
                <a:solidFill>
                  <a:srgbClr val="FF0000"/>
                </a:solidFill>
              </a:rPr>
              <a:t>急診壅塞</a:t>
            </a:r>
            <a:r>
              <a:rPr lang="zh-TW" altLang="en-US" dirty="0" smtClean="0"/>
              <a:t>與</a:t>
            </a:r>
            <a:r>
              <a:rPr lang="zh-TW" altLang="en-US" b="1" dirty="0" smtClean="0">
                <a:solidFill>
                  <a:srgbClr val="FF0000"/>
                </a:solidFill>
              </a:rPr>
              <a:t>多病床病室</a:t>
            </a:r>
            <a:r>
              <a:rPr lang="zh-TW" altLang="en-US" dirty="0" smtClean="0"/>
              <a:t>增加其他病人或病人親屬與</a:t>
            </a:r>
            <a:r>
              <a:rPr lang="en-US" altLang="zh-TW" dirty="0" smtClean="0"/>
              <a:t>MERS-</a:t>
            </a:r>
            <a:r>
              <a:rPr lang="en-US" altLang="zh-TW" dirty="0" err="1" smtClean="0"/>
              <a:t>CoV</a:t>
            </a:r>
            <a:r>
              <a:rPr lang="zh-TW" altLang="en-US" dirty="0" smtClean="0"/>
              <a:t>感染病人長時間密切接觸的風險</a:t>
            </a:r>
            <a:endParaRPr lang="en-US" altLang="zh-TW" dirty="0" smtClean="0"/>
          </a:p>
          <a:p>
            <a:r>
              <a:rPr lang="zh-TW" altLang="en-US" dirty="0" smtClean="0"/>
              <a:t>民眾同一個疾病喜歡尋求不同醫師的醫療意見（</a:t>
            </a:r>
            <a:r>
              <a:rPr lang="zh-TW" altLang="en-US" b="1" dirty="0" smtClean="0">
                <a:solidFill>
                  <a:srgbClr val="FF0000"/>
                </a:solidFill>
              </a:rPr>
              <a:t>逛醫院</a:t>
            </a:r>
            <a:r>
              <a:rPr lang="zh-TW" altLang="en-US" dirty="0" smtClean="0"/>
              <a:t>）</a:t>
            </a:r>
            <a:endParaRPr lang="en-US" altLang="zh-TW" dirty="0" smtClean="0"/>
          </a:p>
          <a:p>
            <a:r>
              <a:rPr lang="zh-TW" altLang="en-US" dirty="0" smtClean="0"/>
              <a:t>眾多親屬或訪客前來醫院探視病人的</a:t>
            </a:r>
            <a:r>
              <a:rPr lang="zh-TW" altLang="en-US" b="1" dirty="0" smtClean="0">
                <a:solidFill>
                  <a:srgbClr val="FF0000"/>
                </a:solidFill>
              </a:rPr>
              <a:t>探病風俗</a:t>
            </a:r>
            <a:r>
              <a:rPr lang="zh-TW" altLang="en-US" dirty="0" smtClean="0"/>
              <a:t>，有利細菌或病毒的進一步擴散。</a:t>
            </a:r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20</a:t>
            </a:fld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2232000" y="6453336"/>
            <a:ext cx="64444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sz="1600" dirty="0">
                <a:latin typeface="Calibri" pitchFamily="34" charset="0"/>
                <a:ea typeface="標楷體" panose="03000509000000000000" pitchFamily="65" charset="-120"/>
                <a:cs typeface="Calibri" pitchFamily="34" charset="0"/>
                <a:hlinkClick r:id="rId4"/>
              </a:rPr>
              <a:t>http://www.who.int/mediacentre/news/statements/2015/ihr-ec-mers/en</a:t>
            </a:r>
            <a:r>
              <a:rPr lang="en-US" altLang="zh-TW" sz="1600" dirty="0" smtClean="0">
                <a:latin typeface="Calibri" pitchFamily="34" charset="0"/>
                <a:ea typeface="標楷體" panose="03000509000000000000" pitchFamily="65" charset="-120"/>
                <a:cs typeface="Calibri" pitchFamily="34" charset="0"/>
                <a:hlinkClick r:id="rId4"/>
              </a:rPr>
              <a:t>/</a:t>
            </a:r>
            <a:r>
              <a:rPr lang="zh-TW" altLang="en-US" sz="1600" dirty="0" smtClean="0">
                <a:latin typeface="Calibri" pitchFamily="34" charset="0"/>
                <a:ea typeface="標楷體" panose="03000509000000000000" pitchFamily="65" charset="-120"/>
                <a:cs typeface="Calibri" pitchFamily="34" charset="0"/>
              </a:rPr>
              <a:t> </a:t>
            </a:r>
            <a:endParaRPr lang="zh-TW" altLang="en-US" sz="1600" dirty="0">
              <a:latin typeface="Calibri" pitchFamily="34" charset="0"/>
              <a:ea typeface="標楷體" panose="03000509000000000000" pitchFamily="65" charset="-120"/>
              <a:cs typeface="Calibri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78756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標題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世界衛生組織對韓國</a:t>
            </a:r>
            <a:r>
              <a:rPr lang="en-US" altLang="zh-TW" dirty="0" smtClean="0"/>
              <a:t>MERS-</a:t>
            </a:r>
            <a:r>
              <a:rPr lang="en-US" altLang="zh-TW" dirty="0" err="1" smtClean="0"/>
              <a:t>CoV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zh-TW" altLang="en-US" dirty="0" smtClean="0"/>
              <a:t>疫情擴散的調查評論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21</a:t>
            </a:fld>
            <a:endParaRPr lang="zh-TW" altLang="en-US"/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51" y="1699769"/>
            <a:ext cx="3755016" cy="2602260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267" y="1699769"/>
            <a:ext cx="3957117" cy="2651268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51" y="4302029"/>
            <a:ext cx="3874922" cy="2223315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522035" y="6505599"/>
            <a:ext cx="34018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400" dirty="0">
                <a:ea typeface="標楷體" panose="03000509000000000000" pitchFamily="65" charset="-120"/>
              </a:rPr>
              <a:t>康健雜誌</a:t>
            </a:r>
            <a:r>
              <a:rPr lang="en-US" altLang="zh-TW" sz="1400" dirty="0">
                <a:ea typeface="標楷體" panose="03000509000000000000" pitchFamily="65" charset="-120"/>
              </a:rPr>
              <a:t>155</a:t>
            </a:r>
            <a:r>
              <a:rPr lang="zh-TW" altLang="en-US" sz="1400" dirty="0">
                <a:ea typeface="標楷體" panose="03000509000000000000" pitchFamily="65" charset="-120"/>
              </a:rPr>
              <a:t>期</a:t>
            </a:r>
            <a:r>
              <a:rPr lang="en-US" altLang="zh-TW" sz="1400" dirty="0">
                <a:ea typeface="標楷體" panose="03000509000000000000" pitchFamily="65" charset="-120"/>
              </a:rPr>
              <a:t>2011.10.24 </a:t>
            </a:r>
            <a:r>
              <a:rPr lang="zh-TW" altLang="en-US" sz="1400" dirty="0">
                <a:ea typeface="標楷體" panose="03000509000000000000" pitchFamily="65" charset="-120"/>
              </a:rPr>
              <a:t>作者：張靜慧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5856337" y="1393031"/>
            <a:ext cx="21595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TW" altLang="en-US" sz="1400" dirty="0" smtClean="0">
                <a:ea typeface="標楷體" panose="03000509000000000000" pitchFamily="65" charset="-120"/>
              </a:rPr>
              <a:t>自由時報，記者</a:t>
            </a:r>
            <a:r>
              <a:rPr lang="zh-TW" altLang="en-US" sz="1400" dirty="0">
                <a:ea typeface="標楷體" panose="03000509000000000000" pitchFamily="65" charset="-120"/>
              </a:rPr>
              <a:t>張忠義攝</a:t>
            </a:r>
          </a:p>
        </p:txBody>
      </p:sp>
      <p:sp>
        <p:nvSpPr>
          <p:cNvPr id="14" name="文字方塊 13"/>
          <p:cNvSpPr txBox="1"/>
          <p:nvPr/>
        </p:nvSpPr>
        <p:spPr>
          <a:xfrm>
            <a:off x="323528" y="1393031"/>
            <a:ext cx="1082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TW" altLang="en-US" sz="1400" dirty="0" smtClean="0">
                <a:ea typeface="標楷體" panose="03000509000000000000" pitchFamily="65" charset="-120"/>
              </a:rPr>
              <a:t>聯合新聞網</a:t>
            </a:r>
            <a:endParaRPr lang="zh-TW" altLang="en-US" sz="1400" dirty="0">
              <a:ea typeface="標楷體" panose="03000509000000000000" pitchFamily="65" charset="-120"/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7197581" y="6505599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TW" altLang="en-US" sz="1400" dirty="0" smtClean="0">
                <a:ea typeface="標楷體" panose="03000509000000000000" pitchFamily="65" charset="-120"/>
              </a:rPr>
              <a:t>蘋果日報</a:t>
            </a:r>
            <a:endParaRPr lang="zh-TW" altLang="en-US" sz="1400" dirty="0">
              <a:ea typeface="標楷體" panose="03000509000000000000" pitchFamily="65" charset="-120"/>
            </a:endParaRPr>
          </a:p>
        </p:txBody>
      </p:sp>
      <p:pic>
        <p:nvPicPr>
          <p:cNvPr id="16" name="圖片 1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66"/>
          <a:stretch/>
        </p:blipFill>
        <p:spPr>
          <a:xfrm>
            <a:off x="3979527" y="4276214"/>
            <a:ext cx="4048857" cy="224913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80759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現代醫療面對傳染症疫情的優勢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 smtClean="0"/>
              <a:t>醫療科技的進步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診斷、疫苗、藥物、重症照護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社區健康照護與醫院疾病治療的整合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疫病感控防治經驗的累積</a:t>
            </a:r>
            <a:endParaRPr lang="en-US" altLang="zh-TW" dirty="0" smtClean="0"/>
          </a:p>
          <a:p>
            <a:pPr lvl="1"/>
            <a:r>
              <a:rPr lang="en-US" altLang="zh-TW" dirty="0" smtClean="0"/>
              <a:t>SARS, H5N1 avian flu, H1N1 pandemic flu</a:t>
            </a:r>
          </a:p>
          <a:p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22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996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醫院因應全球性流感能力調查－加拿大狀況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643192" cy="4873752"/>
          </a:xfrm>
        </p:spPr>
        <p:txBody>
          <a:bodyPr/>
          <a:lstStyle/>
          <a:p>
            <a:r>
              <a:rPr lang="en-US" altLang="zh-TW" dirty="0" smtClean="0"/>
              <a:t>95</a:t>
            </a:r>
            <a:r>
              <a:rPr lang="zh-TW" altLang="en-US" dirty="0" smtClean="0"/>
              <a:t>個醫院參與調查，</a:t>
            </a:r>
            <a:r>
              <a:rPr lang="en-US" altLang="zh-TW" dirty="0" smtClean="0"/>
              <a:t>76.8%(73/95)</a:t>
            </a:r>
            <a:r>
              <a:rPr lang="zh-TW" altLang="en-US" dirty="0" smtClean="0"/>
              <a:t>的醫院有應變計畫。</a:t>
            </a:r>
            <a:endParaRPr lang="en-US" altLang="zh-TW" dirty="0" smtClean="0"/>
          </a:p>
          <a:p>
            <a:pPr marL="0" indent="0">
              <a:buNone/>
            </a:pPr>
            <a:endParaRPr lang="en-US" altLang="zh-TW" dirty="0" smtClean="0"/>
          </a:p>
          <a:p>
            <a:r>
              <a:rPr lang="zh-TW" altLang="en-US" dirty="0" smtClean="0"/>
              <a:t>有足夠之經費因應計畫所需之開支</a:t>
            </a:r>
            <a:r>
              <a:rPr lang="en-US" altLang="zh-TW" dirty="0" smtClean="0"/>
              <a:t>(70.4%, 50/71)</a:t>
            </a:r>
          </a:p>
          <a:p>
            <a:endParaRPr lang="en-US" altLang="zh-TW" dirty="0" smtClean="0"/>
          </a:p>
          <a:p>
            <a:r>
              <a:rPr lang="zh-TW" altLang="en-US" dirty="0" smtClean="0"/>
              <a:t>對醫院的因應計畫感到滿意</a:t>
            </a:r>
            <a:r>
              <a:rPr lang="en-US" altLang="zh-TW" dirty="0" smtClean="0"/>
              <a:t>(18.3%, 13/71)</a:t>
            </a:r>
          </a:p>
          <a:p>
            <a:endParaRPr lang="zh-TW" altLang="en-US" dirty="0"/>
          </a:p>
          <a:p>
            <a:r>
              <a:rPr lang="zh-TW" altLang="en-US" dirty="0" smtClean="0"/>
              <a:t>依照應變計畫實際演習測試</a:t>
            </a:r>
            <a:r>
              <a:rPr lang="en-US" altLang="zh-TW" dirty="0" smtClean="0"/>
              <a:t>(16.4%, 12/73)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23</a:t>
            </a:fld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6444208" y="6597352"/>
            <a:ext cx="228139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000" b="1" dirty="0">
                <a:ea typeface="標楷體" panose="03000509000000000000" pitchFamily="65" charset="-120"/>
              </a:rPr>
              <a:t>Am J Infect Control 2010;38:3-8</a:t>
            </a:r>
            <a:r>
              <a:rPr lang="en-US" altLang="zh-TW" sz="1000" b="1" dirty="0" smtClean="0">
                <a:ea typeface="標楷體" panose="03000509000000000000" pitchFamily="65" charset="-120"/>
              </a:rPr>
              <a:t>.</a:t>
            </a:r>
            <a:endParaRPr lang="zh-TW" altLang="en-US" sz="1000" b="1" dirty="0">
              <a:ea typeface="標楷體" panose="03000509000000000000" pitchFamily="65" charset="-12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17132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醫院因應疫災能力調查－美國狀況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323528" y="1600200"/>
            <a:ext cx="7848872" cy="4873752"/>
          </a:xfrm>
        </p:spPr>
        <p:txBody>
          <a:bodyPr>
            <a:normAutofit/>
          </a:bodyPr>
          <a:lstStyle/>
          <a:p>
            <a:r>
              <a:rPr lang="zh-TW" altLang="en-US" sz="2000" dirty="0" smtClean="0"/>
              <a:t>感染控制專業人員</a:t>
            </a:r>
            <a:r>
              <a:rPr lang="en-US" altLang="zh-TW" sz="2000" dirty="0" smtClean="0"/>
              <a:t> (89.7%)</a:t>
            </a:r>
            <a:r>
              <a:rPr lang="en-US" altLang="zh-TW" sz="2000" dirty="0" smtClean="0">
                <a:solidFill>
                  <a:srgbClr val="FF00FF"/>
                </a:solidFill>
              </a:rPr>
              <a:t>					</a:t>
            </a:r>
            <a:r>
              <a:rPr lang="en-US" altLang="zh-TW" sz="2000" b="1" dirty="0" smtClean="0">
                <a:solidFill>
                  <a:srgbClr val="00B0F0"/>
                </a:solidFill>
              </a:rPr>
              <a:t>V</a:t>
            </a:r>
          </a:p>
          <a:p>
            <a:r>
              <a:rPr lang="en-US" altLang="zh-TW" sz="2000" dirty="0" smtClean="0"/>
              <a:t>24</a:t>
            </a:r>
            <a:r>
              <a:rPr lang="zh-TW" altLang="en-US" sz="2000" dirty="0" smtClean="0"/>
              <a:t>小時感染控制諮詢與支援 </a:t>
            </a:r>
            <a:r>
              <a:rPr lang="en-US" altLang="zh-TW" sz="2000" dirty="0" smtClean="0"/>
              <a:t>(80.1%)</a:t>
            </a:r>
            <a:r>
              <a:rPr lang="en-US" altLang="zh-TW" sz="2000" dirty="0" smtClean="0">
                <a:solidFill>
                  <a:srgbClr val="FF00FF"/>
                </a:solidFill>
              </a:rPr>
              <a:t>				</a:t>
            </a:r>
            <a:r>
              <a:rPr lang="en-US" altLang="zh-TW" sz="2000" b="1" dirty="0" smtClean="0">
                <a:solidFill>
                  <a:srgbClr val="00B0F0"/>
                </a:solidFill>
              </a:rPr>
              <a:t>V</a:t>
            </a:r>
          </a:p>
          <a:p>
            <a:r>
              <a:rPr lang="zh-TW" altLang="en-US" sz="2000" dirty="0" smtClean="0"/>
              <a:t>生物疫災演習 </a:t>
            </a:r>
            <a:r>
              <a:rPr lang="en-US" altLang="zh-TW" sz="2000" dirty="0" smtClean="0"/>
              <a:t>(89.5%)</a:t>
            </a:r>
            <a:r>
              <a:rPr lang="en-US" altLang="zh-TW" sz="2000" dirty="0" smtClean="0">
                <a:solidFill>
                  <a:srgbClr val="FF00FF"/>
                </a:solidFill>
              </a:rPr>
              <a:t>						</a:t>
            </a:r>
            <a:r>
              <a:rPr lang="en-US" altLang="zh-TW" sz="2000" b="1" dirty="0" smtClean="0">
                <a:solidFill>
                  <a:srgbClr val="00B0F0"/>
                </a:solidFill>
              </a:rPr>
              <a:t>V</a:t>
            </a:r>
            <a:endParaRPr lang="en-US" altLang="zh-TW" sz="2000" dirty="0" smtClean="0"/>
          </a:p>
          <a:p>
            <a:r>
              <a:rPr lang="zh-TW" altLang="en-US" sz="2000" dirty="0" smtClean="0"/>
              <a:t>醫療人員疫苗接種與抗病毒藥物給予優先順位計畫 </a:t>
            </a:r>
            <a:r>
              <a:rPr lang="en-US" altLang="zh-TW" sz="2000" dirty="0" smtClean="0"/>
              <a:t>(69.6%)</a:t>
            </a:r>
            <a:r>
              <a:rPr lang="en-US" altLang="zh-TW" sz="2000" dirty="0" smtClean="0">
                <a:solidFill>
                  <a:srgbClr val="FF00FF"/>
                </a:solidFill>
              </a:rPr>
              <a:t>	</a:t>
            </a:r>
            <a:r>
              <a:rPr lang="en-US" altLang="zh-TW" sz="2000" dirty="0" smtClean="0">
                <a:solidFill>
                  <a:srgbClr val="FF0000"/>
                </a:solidFill>
              </a:rPr>
              <a:t>X</a:t>
            </a:r>
          </a:p>
          <a:p>
            <a:r>
              <a:rPr lang="zh-TW" altLang="en-US" sz="2000" dirty="0" smtClean="0"/>
              <a:t>大量疫災因應計畫</a:t>
            </a:r>
            <a:r>
              <a:rPr lang="en-US" altLang="zh-TW" sz="2000" dirty="0" smtClean="0"/>
              <a:t> (68.4%</a:t>
            </a:r>
            <a:r>
              <a:rPr lang="zh-TW" altLang="en-US" sz="2000" dirty="0" smtClean="0"/>
              <a:t>有、</a:t>
            </a:r>
            <a:r>
              <a:rPr lang="en-US" altLang="zh-TW" sz="2000" dirty="0" smtClean="0"/>
              <a:t>11%</a:t>
            </a:r>
            <a:r>
              <a:rPr lang="zh-TW" altLang="en-US" sz="2000" dirty="0" smtClean="0"/>
              <a:t>不確定、</a:t>
            </a:r>
            <a:r>
              <a:rPr lang="en-US" altLang="zh-TW" sz="2000" dirty="0" smtClean="0"/>
              <a:t>18.6%</a:t>
            </a:r>
            <a:r>
              <a:rPr lang="zh-TW" altLang="en-US" sz="2000" dirty="0" smtClean="0"/>
              <a:t>無</a:t>
            </a:r>
            <a:r>
              <a:rPr lang="en-US" altLang="zh-TW" sz="2000" dirty="0" smtClean="0"/>
              <a:t>)</a:t>
            </a:r>
            <a:r>
              <a:rPr lang="en-US" altLang="zh-TW" sz="2000" dirty="0" smtClean="0">
                <a:solidFill>
                  <a:srgbClr val="FF00FF"/>
                </a:solidFill>
              </a:rPr>
              <a:t>		</a:t>
            </a:r>
            <a:r>
              <a:rPr lang="en-US" altLang="zh-TW" sz="2000" dirty="0" smtClean="0">
                <a:solidFill>
                  <a:srgbClr val="FF0000"/>
                </a:solidFill>
              </a:rPr>
              <a:t>X</a:t>
            </a:r>
          </a:p>
          <a:p>
            <a:r>
              <a:rPr lang="zh-TW" altLang="en-US" sz="2000" dirty="0" smtClean="0"/>
              <a:t>可處理大於</a:t>
            </a:r>
            <a:r>
              <a:rPr lang="en-US" altLang="zh-TW" sz="2000" dirty="0" smtClean="0"/>
              <a:t>50</a:t>
            </a:r>
            <a:r>
              <a:rPr lang="zh-TW" altLang="en-US" sz="2000" dirty="0" smtClean="0"/>
              <a:t>位以上疫災病患之醫療人力 </a:t>
            </a:r>
            <a:r>
              <a:rPr lang="en-US" altLang="zh-TW" sz="2000" dirty="0" smtClean="0"/>
              <a:t>(29.8%)</a:t>
            </a:r>
            <a:r>
              <a:rPr lang="en-US" altLang="zh-TW" sz="2000" dirty="0" smtClean="0">
                <a:solidFill>
                  <a:srgbClr val="FF00FF"/>
                </a:solidFill>
              </a:rPr>
              <a:t>		</a:t>
            </a:r>
            <a:r>
              <a:rPr lang="en-US" altLang="zh-TW" sz="2000" dirty="0" smtClean="0">
                <a:solidFill>
                  <a:srgbClr val="FF0000"/>
                </a:solidFill>
              </a:rPr>
              <a:t>X</a:t>
            </a:r>
            <a:endParaRPr lang="en-US" altLang="zh-TW" sz="2000" dirty="0" smtClean="0"/>
          </a:p>
          <a:p>
            <a:r>
              <a:rPr lang="zh-TW" altLang="en-US" sz="2000" dirty="0" smtClean="0"/>
              <a:t>具額外</a:t>
            </a:r>
            <a:r>
              <a:rPr lang="en-US" altLang="zh-TW" sz="2000" dirty="0" smtClean="0"/>
              <a:t>(&gt;10</a:t>
            </a:r>
            <a:r>
              <a:rPr lang="zh-TW" altLang="en-US" sz="2000" dirty="0" smtClean="0"/>
              <a:t>間</a:t>
            </a:r>
            <a:r>
              <a:rPr lang="en-US" altLang="zh-TW" sz="2000" dirty="0" smtClean="0"/>
              <a:t>)</a:t>
            </a:r>
            <a:r>
              <a:rPr lang="zh-TW" altLang="en-US" sz="2000" dirty="0" smtClean="0"/>
              <a:t>之負壓隔離室 </a:t>
            </a:r>
            <a:r>
              <a:rPr lang="en-US" altLang="zh-TW" sz="2000" dirty="0" smtClean="0"/>
              <a:t>(24.8%)</a:t>
            </a:r>
            <a:r>
              <a:rPr lang="en-US" altLang="zh-TW" sz="2000" dirty="0" smtClean="0">
                <a:solidFill>
                  <a:srgbClr val="FF00FF"/>
                </a:solidFill>
              </a:rPr>
              <a:t>				</a:t>
            </a:r>
            <a:r>
              <a:rPr lang="en-US" altLang="zh-TW" sz="2000" dirty="0" smtClean="0">
                <a:solidFill>
                  <a:srgbClr val="FF0000"/>
                </a:solidFill>
              </a:rPr>
              <a:t>X</a:t>
            </a:r>
          </a:p>
          <a:p>
            <a:pPr marL="0" indent="0">
              <a:buNone/>
            </a:pPr>
            <a:r>
              <a:rPr lang="zh-TW" altLang="en-US" dirty="0" smtClean="0"/>
              <a:t>    </a:t>
            </a:r>
            <a:r>
              <a:rPr lang="zh-TW" altLang="en-US" sz="1600" b="1" dirty="0" smtClean="0"/>
              <a:t>（</a:t>
            </a:r>
            <a:r>
              <a:rPr lang="en-US" altLang="zh-TW" sz="1600" b="1" dirty="0" smtClean="0"/>
              <a:t>10%</a:t>
            </a:r>
            <a:r>
              <a:rPr lang="zh-TW" altLang="en-US" sz="1600" b="1" dirty="0" smtClean="0"/>
              <a:t>平常就不夠、</a:t>
            </a:r>
            <a:r>
              <a:rPr lang="en-US" altLang="zh-TW" sz="1600" b="1" dirty="0" smtClean="0"/>
              <a:t>33.7%</a:t>
            </a:r>
            <a:r>
              <a:rPr lang="zh-TW" altLang="en-US" sz="1600" b="1" dirty="0" smtClean="0"/>
              <a:t>現在剛好夠、</a:t>
            </a:r>
            <a:r>
              <a:rPr lang="en-US" altLang="zh-TW" sz="1600" b="1" dirty="0" smtClean="0"/>
              <a:t>41.4%</a:t>
            </a:r>
            <a:r>
              <a:rPr lang="zh-TW" altLang="en-US" sz="1600" b="1" dirty="0" smtClean="0"/>
              <a:t>有</a:t>
            </a:r>
            <a:r>
              <a:rPr lang="en-US" altLang="zh-TW" sz="1600" b="1" dirty="0" smtClean="0"/>
              <a:t>10</a:t>
            </a:r>
            <a:r>
              <a:rPr lang="zh-TW" altLang="en-US" sz="1600" b="1" dirty="0" smtClean="0"/>
              <a:t>間備用、</a:t>
            </a:r>
            <a:r>
              <a:rPr lang="en-US" altLang="zh-TW" sz="1600" b="1" dirty="0" smtClean="0"/>
              <a:t>24.8%</a:t>
            </a:r>
            <a:r>
              <a:rPr lang="zh-TW" altLang="en-US" sz="1600" b="1" dirty="0" smtClean="0"/>
              <a:t>有＞</a:t>
            </a:r>
            <a:r>
              <a:rPr lang="en-US" altLang="zh-TW" sz="1600" b="1" dirty="0" smtClean="0"/>
              <a:t>10</a:t>
            </a:r>
            <a:r>
              <a:rPr lang="zh-TW" altLang="en-US" sz="1600" b="1" dirty="0" smtClean="0"/>
              <a:t>間以上備用）</a:t>
            </a:r>
            <a:endParaRPr lang="en-US" altLang="zh-TW" sz="1600" b="1" dirty="0" smtClean="0"/>
          </a:p>
          <a:p>
            <a:r>
              <a:rPr lang="zh-TW" altLang="en-US" sz="2000" dirty="0" smtClean="0"/>
              <a:t>緊急新建置負壓空間之能力 </a:t>
            </a:r>
            <a:r>
              <a:rPr lang="en-US" altLang="zh-TW" sz="2000" dirty="0" smtClean="0"/>
              <a:t>(43.7%)</a:t>
            </a:r>
            <a:r>
              <a:rPr lang="en-US" altLang="zh-TW" sz="2000" dirty="0" smtClean="0">
                <a:solidFill>
                  <a:srgbClr val="FF00FF"/>
                </a:solidFill>
              </a:rPr>
              <a:t>				</a:t>
            </a:r>
            <a:r>
              <a:rPr lang="en-US" altLang="zh-TW" sz="2000" dirty="0" smtClean="0">
                <a:solidFill>
                  <a:srgbClr val="FF0000"/>
                </a:solidFill>
              </a:rPr>
              <a:t>X</a:t>
            </a:r>
            <a:endParaRPr lang="en-US" altLang="zh-TW" sz="2000" dirty="0" smtClean="0"/>
          </a:p>
          <a:p>
            <a:r>
              <a:rPr lang="zh-TW" altLang="en-US" sz="2000" dirty="0" smtClean="0"/>
              <a:t>足夠照護</a:t>
            </a:r>
            <a:r>
              <a:rPr lang="en-US" altLang="zh-TW" sz="2000" dirty="0" smtClean="0"/>
              <a:t>10</a:t>
            </a:r>
            <a:r>
              <a:rPr lang="zh-TW" altLang="en-US" sz="2000" dirty="0" smtClean="0"/>
              <a:t>位以上因疫災呼吸衰竭病患的防護裝備</a:t>
            </a:r>
            <a:r>
              <a:rPr lang="en-US" altLang="zh-TW" sz="2000" dirty="0" smtClean="0"/>
              <a:t> (6.4%)</a:t>
            </a:r>
            <a:r>
              <a:rPr lang="en-US" altLang="zh-TW" sz="2000" dirty="0" smtClean="0">
                <a:solidFill>
                  <a:srgbClr val="FF00FF"/>
                </a:solidFill>
              </a:rPr>
              <a:t>	</a:t>
            </a:r>
            <a:r>
              <a:rPr lang="en-US" altLang="zh-TW" sz="2000" dirty="0" smtClean="0">
                <a:solidFill>
                  <a:srgbClr val="FF0000"/>
                </a:solidFill>
              </a:rPr>
              <a:t>X</a:t>
            </a:r>
          </a:p>
          <a:p>
            <a:r>
              <a:rPr lang="zh-TW" altLang="en-US" sz="2000" dirty="0" smtClean="0"/>
              <a:t>增加醫療人員願意在疫病時期繼續工作之誘因計畫 </a:t>
            </a:r>
            <a:r>
              <a:rPr lang="en-US" altLang="zh-TW" sz="2000" dirty="0" smtClean="0"/>
              <a:t>(36.6%)</a:t>
            </a:r>
            <a:r>
              <a:rPr lang="en-US" altLang="zh-TW" sz="2000" dirty="0" smtClean="0">
                <a:solidFill>
                  <a:srgbClr val="FF00FF"/>
                </a:solidFill>
              </a:rPr>
              <a:t>	</a:t>
            </a:r>
            <a:r>
              <a:rPr lang="en-US" altLang="zh-TW" sz="2000" dirty="0" smtClean="0">
                <a:solidFill>
                  <a:srgbClr val="FF0000"/>
                </a:solidFill>
              </a:rPr>
              <a:t>X</a:t>
            </a:r>
            <a:endParaRPr lang="en-US" altLang="zh-TW" sz="2000" dirty="0">
              <a:solidFill>
                <a:srgbClr val="FF0000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24</a:t>
            </a:fld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5076056" y="6597352"/>
            <a:ext cx="363112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000" b="1" dirty="0" err="1" smtClean="0">
                <a:ea typeface="標楷體" panose="03000509000000000000" pitchFamily="65" charset="-120"/>
              </a:rPr>
              <a:t>Rebmann</a:t>
            </a:r>
            <a:r>
              <a:rPr lang="en-US" altLang="zh-TW" sz="1000" b="1" dirty="0" smtClean="0">
                <a:ea typeface="標楷體" panose="03000509000000000000" pitchFamily="65" charset="-120"/>
              </a:rPr>
              <a:t> T, et al. Am </a:t>
            </a:r>
            <a:r>
              <a:rPr lang="en-US" altLang="zh-TW" sz="1000" b="1" dirty="0">
                <a:ea typeface="標楷體" panose="03000509000000000000" pitchFamily="65" charset="-120"/>
              </a:rPr>
              <a:t>J Infect Control </a:t>
            </a:r>
            <a:r>
              <a:rPr lang="en-US" altLang="zh-TW" sz="1000" b="1" dirty="0" smtClean="0">
                <a:ea typeface="標楷體" panose="03000509000000000000" pitchFamily="65" charset="-120"/>
              </a:rPr>
              <a:t>2007;35:25-32.</a:t>
            </a:r>
            <a:endParaRPr lang="zh-TW" altLang="en-US" sz="1000" b="1" dirty="0">
              <a:ea typeface="標楷體" panose="03000509000000000000" pitchFamily="65" charset="-12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15910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急診部門的不變與</a:t>
            </a:r>
            <a:r>
              <a:rPr lang="zh-TW" altLang="en-US" dirty="0" smtClean="0"/>
              <a:t>應變</a:t>
            </a:r>
            <a:endParaRPr lang="zh-TW" altLang="en-US" dirty="0"/>
          </a:p>
        </p:txBody>
      </p:sp>
      <p:sp>
        <p:nvSpPr>
          <p:cNvPr id="8" name="文字版面配置區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15917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/>
              <a:t>急診部門</a:t>
            </a:r>
            <a:r>
              <a:rPr lang="zh-TW" altLang="en-US" dirty="0" smtClean="0"/>
              <a:t>的不變</a:t>
            </a:r>
            <a:endParaRPr lang="zh-TW" altLang="en-US" dirty="0"/>
          </a:p>
        </p:txBody>
      </p:sp>
      <p:sp>
        <p:nvSpPr>
          <p:cNvPr id="8" name="副標題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3826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持續的風險評估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zh-TW" altLang="en-US" dirty="0" smtClean="0"/>
              <a:t>外在環境（所在地區特性，以台北市為例）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首都（政經中心）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旅遊及商務活動</a:t>
            </a:r>
          </a:p>
          <a:p>
            <a:pPr lvl="1"/>
            <a:r>
              <a:rPr lang="zh-TW" altLang="en-US" dirty="0" smtClean="0"/>
              <a:t>外來走私野生動物</a:t>
            </a:r>
            <a:endParaRPr lang="en-US" altLang="zh-TW" dirty="0" smtClean="0"/>
          </a:p>
          <a:p>
            <a:r>
              <a:rPr lang="zh-TW" altLang="en-US" dirty="0" smtClean="0"/>
              <a:t>內在環境</a:t>
            </a:r>
          </a:p>
          <a:p>
            <a:pPr lvl="1"/>
            <a:r>
              <a:rPr lang="zh-TW" altLang="en-US" dirty="0" smtClean="0"/>
              <a:t>處理能力</a:t>
            </a:r>
            <a:r>
              <a:rPr lang="en-US" altLang="zh-TW" dirty="0" smtClean="0"/>
              <a:t>(capability)</a:t>
            </a:r>
            <a:r>
              <a:rPr lang="zh-TW" altLang="en-US" dirty="0" smtClean="0"/>
              <a:t>：醫護人力數量與素質</a:t>
            </a:r>
          </a:p>
          <a:p>
            <a:pPr lvl="1"/>
            <a:r>
              <a:rPr lang="zh-TW" altLang="en-US" dirty="0" smtClean="0"/>
              <a:t>容量</a:t>
            </a:r>
            <a:r>
              <a:rPr lang="en-US" altLang="zh-TW" dirty="0" smtClean="0"/>
              <a:t>(capacity)</a:t>
            </a:r>
            <a:r>
              <a:rPr lang="zh-TW" altLang="en-US" dirty="0" smtClean="0"/>
              <a:t>：空間與醫療物資</a:t>
            </a:r>
            <a:endParaRPr lang="en-US" altLang="zh-TW" dirty="0" smtClean="0"/>
          </a:p>
          <a:p>
            <a:r>
              <a:rPr lang="zh-TW" altLang="en-US" dirty="0" smtClean="0"/>
              <a:t>不變原則</a:t>
            </a:r>
          </a:p>
          <a:p>
            <a:pPr lvl="1"/>
            <a:r>
              <a:rPr lang="zh-TW" altLang="en-US" dirty="0" smtClean="0"/>
              <a:t>任何地區均有可能面對新興傳染病</a:t>
            </a:r>
          </a:p>
          <a:p>
            <a:pPr lvl="1"/>
            <a:r>
              <a:rPr lang="zh-TW" altLang="en-US" dirty="0" smtClean="0"/>
              <a:t>特定處所可能為高風險區</a:t>
            </a:r>
          </a:p>
          <a:p>
            <a:pPr lvl="2"/>
            <a:r>
              <a:rPr lang="zh-TW" altLang="en-US" dirty="0" smtClean="0"/>
              <a:t>醫療院所</a:t>
            </a:r>
          </a:p>
          <a:p>
            <a:pPr lvl="2"/>
            <a:r>
              <a:rPr lang="zh-TW" altLang="en-US" dirty="0" smtClean="0"/>
              <a:t>政府行政機構</a:t>
            </a:r>
          </a:p>
          <a:p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27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16011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完整且經實際演習測試的因應計畫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與現有的應變計畫整合</a:t>
            </a:r>
          </a:p>
          <a:p>
            <a:pPr lvl="1"/>
            <a:r>
              <a:rPr lang="en-US" altLang="zh-TW" dirty="0" smtClean="0"/>
              <a:t>“All hazard”</a:t>
            </a:r>
            <a:r>
              <a:rPr lang="zh-TW" altLang="en-US" dirty="0" smtClean="0"/>
              <a:t> </a:t>
            </a:r>
            <a:r>
              <a:rPr lang="en-US" altLang="zh-TW" dirty="0" smtClean="0"/>
              <a:t>approach</a:t>
            </a:r>
          </a:p>
          <a:p>
            <a:r>
              <a:rPr lang="zh-TW" altLang="en-US" dirty="0" smtClean="0"/>
              <a:t>基於醫院現有的組織及結構</a:t>
            </a:r>
          </a:p>
          <a:p>
            <a:pPr lvl="1"/>
            <a:r>
              <a:rPr lang="zh-TW" altLang="en-US" dirty="0" smtClean="0"/>
              <a:t>專案＝專門鎖起來的案子</a:t>
            </a:r>
            <a:endParaRPr lang="en-US" altLang="zh-TW" dirty="0" smtClean="0"/>
          </a:p>
          <a:p>
            <a:r>
              <a:rPr lang="zh-TW" altLang="en-US" dirty="0" smtClean="0"/>
              <a:t>階段性的啟動層次</a:t>
            </a:r>
          </a:p>
          <a:p>
            <a:pPr lvl="1"/>
            <a:r>
              <a:rPr lang="zh-TW" altLang="en-US" dirty="0" smtClean="0"/>
              <a:t>靈活即時、節約人力</a:t>
            </a:r>
            <a:endParaRPr lang="en-US" altLang="zh-TW" dirty="0" smtClean="0"/>
          </a:p>
          <a:p>
            <a:r>
              <a:rPr lang="zh-TW" altLang="en-US" dirty="0" smtClean="0"/>
              <a:t>強調機構及人員保護</a:t>
            </a:r>
          </a:p>
          <a:p>
            <a:pPr lvl="1"/>
            <a:r>
              <a:rPr lang="zh-TW" altLang="en-US" dirty="0" smtClean="0"/>
              <a:t>篩檢原則</a:t>
            </a:r>
            <a:endParaRPr lang="en-US" altLang="zh-TW" dirty="0" smtClean="0"/>
          </a:p>
          <a:p>
            <a:r>
              <a:rPr lang="zh-TW" altLang="en-US" dirty="0" smtClean="0"/>
              <a:t>平行單位與外在資源的運用</a:t>
            </a:r>
          </a:p>
          <a:p>
            <a:pPr lvl="1"/>
            <a:r>
              <a:rPr lang="zh-TW" altLang="en-US" dirty="0" smtClean="0"/>
              <a:t>整合協調與運送（病患後送、藥物及防疫物資</a:t>
            </a:r>
            <a:r>
              <a:rPr lang="en-US" altLang="zh-TW" dirty="0" smtClean="0"/>
              <a:t>…</a:t>
            </a:r>
            <a:r>
              <a:rPr lang="zh-TW" altLang="en-US" dirty="0" smtClean="0"/>
              <a:t>）</a:t>
            </a:r>
            <a:endParaRPr lang="en-US" altLang="zh-TW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28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04007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防疫計畫主要內容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zh-TW" altLang="en-US" dirty="0" smtClean="0"/>
              <a:t>防疫機制啟動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醫療機構保護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感染控制與防護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門急診病患篩檢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疑似或確診病患運送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人力動員與物資調控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29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88739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高疫情風險病患的警覺－</a:t>
            </a:r>
            <a:r>
              <a:rPr lang="en-US" altLang="zh-TW" dirty="0" smtClean="0"/>
              <a:t>TOCC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（疫區）旅遊史</a:t>
            </a:r>
          </a:p>
          <a:p>
            <a:r>
              <a:rPr lang="zh-TW" altLang="en-US" dirty="0" smtClean="0"/>
              <a:t>特定職業</a:t>
            </a:r>
          </a:p>
          <a:p>
            <a:pPr lvl="1"/>
            <a:r>
              <a:rPr lang="zh-TW" altLang="en-US" dirty="0" smtClean="0"/>
              <a:t>醫護人員、病毒研究室人員</a:t>
            </a:r>
            <a:endParaRPr lang="en-US" altLang="zh-TW" dirty="0" smtClean="0"/>
          </a:p>
          <a:p>
            <a:r>
              <a:rPr lang="zh-TW" altLang="en-US" dirty="0" smtClean="0"/>
              <a:t>特殊病患接觸史</a:t>
            </a:r>
          </a:p>
          <a:p>
            <a:pPr lvl="1"/>
            <a:r>
              <a:rPr lang="en-US" altLang="zh-TW" dirty="0" smtClean="0"/>
              <a:t>SARS</a:t>
            </a:r>
            <a:r>
              <a:rPr lang="zh-TW" altLang="en-US" dirty="0" smtClean="0"/>
              <a:t>、</a:t>
            </a:r>
            <a:r>
              <a:rPr lang="en-US" altLang="zh-TW" dirty="0" smtClean="0"/>
              <a:t>Avian flu</a:t>
            </a:r>
            <a:r>
              <a:rPr lang="zh-TW" altLang="en-US" dirty="0" smtClean="0"/>
              <a:t>、</a:t>
            </a:r>
            <a:r>
              <a:rPr lang="en-US" altLang="zh-TW" dirty="0" smtClean="0"/>
              <a:t>H7N9</a:t>
            </a:r>
            <a:r>
              <a:rPr lang="zh-TW" altLang="en-US" dirty="0" smtClean="0"/>
              <a:t>、</a:t>
            </a:r>
            <a:r>
              <a:rPr lang="en-US" altLang="zh-TW" dirty="0" smtClean="0"/>
              <a:t>MERS-</a:t>
            </a:r>
            <a:r>
              <a:rPr lang="en-US" altLang="zh-TW" dirty="0" err="1" smtClean="0"/>
              <a:t>CoV</a:t>
            </a:r>
            <a:endParaRPr lang="en-US" altLang="zh-TW" dirty="0" smtClean="0"/>
          </a:p>
          <a:p>
            <a:r>
              <a:rPr lang="zh-TW" altLang="en-US" dirty="0" smtClean="0"/>
              <a:t>野生動物接觸</a:t>
            </a:r>
          </a:p>
          <a:p>
            <a:pPr lvl="1"/>
            <a:r>
              <a:rPr lang="zh-TW" altLang="en-US" dirty="0" smtClean="0"/>
              <a:t>廚師、動物研究人員、水鳥糞便採集員、貓狗</a:t>
            </a:r>
            <a:r>
              <a:rPr lang="en-US" altLang="zh-TW" dirty="0" smtClean="0"/>
              <a:t>(?)</a:t>
            </a:r>
          </a:p>
          <a:p>
            <a:r>
              <a:rPr lang="zh-TW" altLang="en-US" dirty="0" smtClean="0"/>
              <a:t>群聚感染現象</a:t>
            </a:r>
          </a:p>
          <a:p>
            <a:pPr lvl="1"/>
            <a:r>
              <a:rPr lang="zh-TW" altLang="en-US" dirty="0" smtClean="0"/>
              <a:t>醫院、安養中心</a:t>
            </a:r>
          </a:p>
          <a:p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30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13771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常規感染防治控制</a:t>
            </a:r>
            <a:r>
              <a:rPr lang="zh-TW" altLang="en-US" dirty="0" smtClean="0"/>
              <a:t>訓練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 smtClean="0"/>
              <a:t>種子教官的訓練</a:t>
            </a:r>
          </a:p>
          <a:p>
            <a:endParaRPr lang="en-US" altLang="zh-TW" dirty="0" smtClean="0"/>
          </a:p>
          <a:p>
            <a:r>
              <a:rPr lang="zh-TW" altLang="en-US" dirty="0" smtClean="0"/>
              <a:t>個人防護用具穿脫流程</a:t>
            </a:r>
            <a:endParaRPr lang="en-US" altLang="zh-TW" dirty="0" smtClean="0"/>
          </a:p>
          <a:p>
            <a:endParaRPr lang="en-US" altLang="zh-TW" dirty="0"/>
          </a:p>
          <a:p>
            <a:r>
              <a:rPr lang="zh-TW" altLang="en-US" dirty="0"/>
              <a:t>正確</a:t>
            </a:r>
            <a:r>
              <a:rPr lang="zh-TW" altLang="en-US" dirty="0" smtClean="0"/>
              <a:t>進出負壓隔離室流程</a:t>
            </a:r>
            <a:endParaRPr lang="en-US" altLang="zh-TW" dirty="0"/>
          </a:p>
          <a:p>
            <a:endParaRPr lang="en-US" altLang="zh-TW" dirty="0" smtClean="0"/>
          </a:p>
          <a:p>
            <a:r>
              <a:rPr lang="zh-TW" altLang="en-US" dirty="0" smtClean="0"/>
              <a:t>高度傳染性病患安全採檢流程</a:t>
            </a:r>
            <a:endParaRPr lang="en-US" altLang="zh-TW" dirty="0" smtClean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31</a:t>
            </a:fld>
            <a:endParaRPr lang="zh-TW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95218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/>
              <a:t>急診部門</a:t>
            </a:r>
            <a:r>
              <a:rPr lang="zh-TW" altLang="en-US" dirty="0" smtClean="0"/>
              <a:t>的應變</a:t>
            </a:r>
            <a:endParaRPr lang="zh-TW" altLang="en-US" dirty="0"/>
          </a:p>
        </p:txBody>
      </p:sp>
      <p:sp>
        <p:nvSpPr>
          <p:cNvPr id="8" name="副標題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3826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2162" name="Line 2"/>
          <p:cNvSpPr>
            <a:spLocks noChangeShapeType="1"/>
          </p:cNvSpPr>
          <p:nvPr/>
        </p:nvSpPr>
        <p:spPr bwMode="auto">
          <a:xfrm>
            <a:off x="6084888" y="-26988"/>
            <a:ext cx="0" cy="6858001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TW" altLang="en-US" dirty="0">
              <a:ea typeface="標楷體" panose="03000509000000000000" pitchFamily="65" charset="-120"/>
            </a:endParaRPr>
          </a:p>
        </p:txBody>
      </p:sp>
      <p:sp>
        <p:nvSpPr>
          <p:cNvPr id="732163" name="Line 3"/>
          <p:cNvSpPr>
            <a:spLocks noChangeShapeType="1"/>
          </p:cNvSpPr>
          <p:nvPr/>
        </p:nvSpPr>
        <p:spPr bwMode="auto">
          <a:xfrm>
            <a:off x="6084888" y="-26988"/>
            <a:ext cx="0" cy="6858001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TW" altLang="en-US" dirty="0">
              <a:ea typeface="標楷體" panose="03000509000000000000" pitchFamily="65" charset="-120"/>
            </a:endParaRPr>
          </a:p>
        </p:txBody>
      </p:sp>
      <p:sp>
        <p:nvSpPr>
          <p:cNvPr id="732164" name="Rectangle 4"/>
          <p:cNvSpPr>
            <a:spLocks noChangeArrowheads="1"/>
          </p:cNvSpPr>
          <p:nvPr/>
        </p:nvSpPr>
        <p:spPr bwMode="auto">
          <a:xfrm>
            <a:off x="6443663" y="0"/>
            <a:ext cx="2700337" cy="68580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r"/>
            <a:endParaRPr lang="zh-TW" altLang="zh-TW" dirty="0">
              <a:ea typeface="標楷體" panose="03000509000000000000" pitchFamily="65" charset="-120"/>
            </a:endParaRPr>
          </a:p>
        </p:txBody>
      </p:sp>
      <p:sp>
        <p:nvSpPr>
          <p:cNvPr id="732165" name="Rectangle 5"/>
          <p:cNvSpPr>
            <a:spLocks noChangeArrowheads="1"/>
          </p:cNvSpPr>
          <p:nvPr/>
        </p:nvSpPr>
        <p:spPr bwMode="auto">
          <a:xfrm>
            <a:off x="0" y="0"/>
            <a:ext cx="6443663" cy="68580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 dirty="0">
              <a:ea typeface="標楷體" panose="03000509000000000000" pitchFamily="65" charset="-120"/>
            </a:endParaRPr>
          </a:p>
        </p:txBody>
      </p:sp>
      <p:sp>
        <p:nvSpPr>
          <p:cNvPr id="732166" name="Text Box 6"/>
          <p:cNvSpPr txBox="1">
            <a:spLocks noChangeArrowheads="1"/>
          </p:cNvSpPr>
          <p:nvPr/>
        </p:nvSpPr>
        <p:spPr bwMode="auto">
          <a:xfrm>
            <a:off x="34925" y="115888"/>
            <a:ext cx="24479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2800" b="1" dirty="0">
                <a:ea typeface="標楷體" panose="03000509000000000000" pitchFamily="65" charset="-120"/>
              </a:rPr>
              <a:t>Community</a:t>
            </a:r>
          </a:p>
        </p:txBody>
      </p:sp>
      <p:sp>
        <p:nvSpPr>
          <p:cNvPr id="732167" name="Text Box 7"/>
          <p:cNvSpPr txBox="1">
            <a:spLocks noChangeArrowheads="1"/>
          </p:cNvSpPr>
          <p:nvPr/>
        </p:nvSpPr>
        <p:spPr bwMode="auto">
          <a:xfrm>
            <a:off x="6589713" y="6294438"/>
            <a:ext cx="25193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zh-TW" sz="2800" b="1" dirty="0">
                <a:ea typeface="標楷體" panose="03000509000000000000" pitchFamily="65" charset="-120"/>
              </a:rPr>
              <a:t>Hospital/ER</a:t>
            </a:r>
          </a:p>
        </p:txBody>
      </p:sp>
      <p:grpSp>
        <p:nvGrpSpPr>
          <p:cNvPr id="732175" name="Group 15"/>
          <p:cNvGrpSpPr>
            <a:grpSpLocks/>
          </p:cNvGrpSpPr>
          <p:nvPr/>
        </p:nvGrpSpPr>
        <p:grpSpPr bwMode="auto">
          <a:xfrm>
            <a:off x="1619250" y="331788"/>
            <a:ext cx="7345363" cy="6049962"/>
            <a:chOff x="1020" y="209"/>
            <a:chExt cx="4627" cy="3811"/>
          </a:xfrm>
        </p:grpSpPr>
        <p:sp>
          <p:nvSpPr>
            <p:cNvPr id="732169" name="Oval 9"/>
            <p:cNvSpPr>
              <a:spLocks noChangeArrowheads="1"/>
            </p:cNvSpPr>
            <p:nvPr/>
          </p:nvSpPr>
          <p:spPr bwMode="auto">
            <a:xfrm>
              <a:off x="1020" y="209"/>
              <a:ext cx="4626" cy="3811"/>
            </a:xfrm>
            <a:prstGeom prst="ellipse">
              <a:avLst/>
            </a:prstGeom>
            <a:solidFill>
              <a:srgbClr val="FF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 dirty="0">
                <a:ea typeface="標楷體" panose="03000509000000000000" pitchFamily="65" charset="-120"/>
              </a:endParaRPr>
            </a:p>
          </p:txBody>
        </p:sp>
        <p:sp>
          <p:nvSpPr>
            <p:cNvPr id="732170" name="Text Box 10"/>
            <p:cNvSpPr txBox="1">
              <a:spLocks noChangeArrowheads="1"/>
            </p:cNvSpPr>
            <p:nvPr/>
          </p:nvSpPr>
          <p:spPr bwMode="auto">
            <a:xfrm>
              <a:off x="4604" y="1842"/>
              <a:ext cx="1043" cy="4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TW" sz="4400" dirty="0">
                  <a:ea typeface="標楷體" panose="03000509000000000000" pitchFamily="65" charset="-120"/>
                </a:rPr>
                <a:t>Panic</a:t>
              </a:r>
            </a:p>
          </p:txBody>
        </p:sp>
      </p:grpSp>
      <p:grpSp>
        <p:nvGrpSpPr>
          <p:cNvPr id="732171" name="Group 11"/>
          <p:cNvGrpSpPr>
            <a:grpSpLocks/>
          </p:cNvGrpSpPr>
          <p:nvPr/>
        </p:nvGrpSpPr>
        <p:grpSpPr bwMode="auto">
          <a:xfrm>
            <a:off x="3779912" y="2132856"/>
            <a:ext cx="3096344" cy="2305050"/>
            <a:chOff x="340" y="1117"/>
            <a:chExt cx="3447" cy="3175"/>
          </a:xfrm>
        </p:grpSpPr>
        <p:sp>
          <p:nvSpPr>
            <p:cNvPr id="732172" name="Oval 12"/>
            <p:cNvSpPr>
              <a:spLocks noChangeArrowheads="1"/>
            </p:cNvSpPr>
            <p:nvPr/>
          </p:nvSpPr>
          <p:spPr bwMode="auto">
            <a:xfrm>
              <a:off x="340" y="1117"/>
              <a:ext cx="3447" cy="317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 dirty="0">
                <a:ea typeface="標楷體" panose="03000509000000000000" pitchFamily="65" charset="-120"/>
              </a:endParaRPr>
            </a:p>
          </p:txBody>
        </p:sp>
        <p:sp>
          <p:nvSpPr>
            <p:cNvPr id="732173" name="Text Box 13"/>
            <p:cNvSpPr txBox="1">
              <a:spLocks noChangeArrowheads="1"/>
            </p:cNvSpPr>
            <p:nvPr/>
          </p:nvSpPr>
          <p:spPr bwMode="auto">
            <a:xfrm>
              <a:off x="1066" y="2496"/>
              <a:ext cx="1995" cy="6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TW" sz="2400" dirty="0">
                  <a:ea typeface="標楷體" panose="03000509000000000000" pitchFamily="65" charset="-120"/>
                </a:rPr>
                <a:t>Pandemic</a:t>
              </a:r>
            </a:p>
          </p:txBody>
        </p:sp>
      </p:grpSp>
      <p:sp>
        <p:nvSpPr>
          <p:cNvPr id="732174" name="Rectangle 14"/>
          <p:cNvSpPr>
            <a:spLocks noChangeArrowheads="1"/>
          </p:cNvSpPr>
          <p:nvPr/>
        </p:nvSpPr>
        <p:spPr bwMode="auto">
          <a:xfrm>
            <a:off x="6443663" y="-26988"/>
            <a:ext cx="2700337" cy="6858001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/>
            <a:endParaRPr lang="zh-TW" altLang="zh-TW" dirty="0">
              <a:ea typeface="標楷體" panose="03000509000000000000" pitchFamily="65" charset="-120"/>
            </a:endParaRPr>
          </a:p>
        </p:txBody>
      </p:sp>
      <p:sp>
        <p:nvSpPr>
          <p:cNvPr id="732176" name="WordArt 16"/>
          <p:cNvSpPr>
            <a:spLocks noChangeArrowheads="1" noChangeShapeType="1" noTextEdit="1"/>
          </p:cNvSpPr>
          <p:nvPr/>
        </p:nvSpPr>
        <p:spPr bwMode="auto">
          <a:xfrm>
            <a:off x="252413" y="4294188"/>
            <a:ext cx="6480175" cy="24479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Right">
                <a:rot lat="0" lon="21239999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lstStyle/>
          <a:p>
            <a:pPr algn="ctr"/>
            <a:r>
              <a:rPr lang="en-US" altLang="zh-TW" sz="3200" i="1" kern="10" spc="720" dirty="0">
                <a:ln w="9525">
                  <a:miter lim="800000"/>
                  <a:headEnd/>
                  <a:tailEnd/>
                </a:ln>
                <a:gradFill rotWithShape="0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latin typeface="標楷體" panose="03000509000000000000" pitchFamily="65" charset="-120"/>
                <a:ea typeface="標楷體" panose="03000509000000000000" pitchFamily="65" charset="-120"/>
              </a:rPr>
              <a:t>Pandemic!  or  Pan-panic!</a:t>
            </a:r>
            <a:endParaRPr lang="zh-TW" altLang="en-US" sz="3200" i="1" kern="10" spc="720" dirty="0">
              <a:ln w="9525">
                <a:miter lim="800000"/>
                <a:headEnd/>
                <a:tailEnd/>
              </a:ln>
              <a:gradFill rotWithShape="0">
                <a:gsLst>
                  <a:gs pos="0">
                    <a:srgbClr val="DCEBF5"/>
                  </a:gs>
                  <a:gs pos="8000">
                    <a:srgbClr val="83A7C3"/>
                  </a:gs>
                  <a:gs pos="13000">
                    <a:srgbClr val="768FB9"/>
                  </a:gs>
                  <a:gs pos="21001">
                    <a:srgbClr val="83A7C3"/>
                  </a:gs>
                  <a:gs pos="52000">
                    <a:srgbClr val="FFFFFF"/>
                  </a:gs>
                  <a:gs pos="56000">
                    <a:srgbClr val="9C6563"/>
                  </a:gs>
                  <a:gs pos="58000">
                    <a:srgbClr val="80302D"/>
                  </a:gs>
                  <a:gs pos="71001">
                    <a:srgbClr val="C0524E"/>
                  </a:gs>
                  <a:gs pos="94000">
                    <a:srgbClr val="EBDAD4"/>
                  </a:gs>
                  <a:gs pos="100000">
                    <a:srgbClr val="55261C"/>
                  </a:gs>
                </a:gsLst>
                <a:lin ang="5400000" scaled="1"/>
              </a:gra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33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106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"/>
          <p:cNvGrpSpPr/>
          <p:nvPr/>
        </p:nvGrpSpPr>
        <p:grpSpPr>
          <a:xfrm>
            <a:off x="251520" y="115888"/>
            <a:ext cx="8135938" cy="6192837"/>
            <a:chOff x="466725" y="115888"/>
            <a:chExt cx="8135938" cy="6192837"/>
          </a:xfrm>
        </p:grpSpPr>
        <p:sp>
          <p:nvSpPr>
            <p:cNvPr id="59394" name="Text Box 4"/>
            <p:cNvSpPr txBox="1">
              <a:spLocks noChangeArrowheads="1"/>
            </p:cNvSpPr>
            <p:nvPr/>
          </p:nvSpPr>
          <p:spPr bwMode="auto">
            <a:xfrm>
              <a:off x="466725" y="1398588"/>
              <a:ext cx="1657350" cy="796925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tIns="118800" bIns="118800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TW" altLang="en-US" sz="3600" b="1" dirty="0">
                  <a:latin typeface="標楷體" panose="03000509000000000000" pitchFamily="65" charset="-120"/>
                </a:rPr>
                <a:t>圍堵</a:t>
              </a:r>
            </a:p>
          </p:txBody>
        </p:sp>
        <p:sp>
          <p:nvSpPr>
            <p:cNvPr id="59395" name="Text Box 5"/>
            <p:cNvSpPr txBox="1">
              <a:spLocks noChangeArrowheads="1"/>
            </p:cNvSpPr>
            <p:nvPr/>
          </p:nvSpPr>
          <p:spPr bwMode="auto">
            <a:xfrm>
              <a:off x="466725" y="3716338"/>
              <a:ext cx="1657350" cy="88002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tIns="154800" bIns="154800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algn="ctr" eaLnBrk="1" hangingPunct="1">
                <a:lnSpc>
                  <a:spcPct val="110000"/>
                </a:lnSpc>
                <a:spcBef>
                  <a:spcPct val="25000"/>
                </a:spcBef>
              </a:pPr>
              <a:r>
                <a:rPr lang="zh-TW" altLang="en-US" sz="3600" b="1" dirty="0">
                  <a:latin typeface="標楷體" panose="03000509000000000000" pitchFamily="65" charset="-120"/>
                </a:rPr>
                <a:t>減災</a:t>
              </a:r>
            </a:p>
          </p:txBody>
        </p:sp>
        <p:sp>
          <p:nvSpPr>
            <p:cNvPr id="59396" name="Text Box 6"/>
            <p:cNvSpPr txBox="1">
              <a:spLocks noChangeArrowheads="1"/>
            </p:cNvSpPr>
            <p:nvPr/>
          </p:nvSpPr>
          <p:spPr bwMode="auto">
            <a:xfrm>
              <a:off x="3203575" y="115888"/>
              <a:ext cx="2520950" cy="644525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tIns="118800" bIns="118800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TW" altLang="en-US" sz="2600" dirty="0">
                  <a:solidFill>
                    <a:srgbClr val="FF0000"/>
                  </a:solidFill>
                  <a:latin typeface="標楷體" panose="03000509000000000000" pitchFamily="65" charset="-120"/>
                </a:rPr>
                <a:t>境外阻絕</a:t>
              </a:r>
            </a:p>
          </p:txBody>
        </p:sp>
        <p:sp>
          <p:nvSpPr>
            <p:cNvPr id="59397" name="Text Box 7"/>
            <p:cNvSpPr txBox="1">
              <a:spLocks noChangeArrowheads="1"/>
            </p:cNvSpPr>
            <p:nvPr/>
          </p:nvSpPr>
          <p:spPr bwMode="auto">
            <a:xfrm>
              <a:off x="3203575" y="836613"/>
              <a:ext cx="2520950" cy="644525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tIns="118800" bIns="118800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TW" altLang="en-US" sz="2600" dirty="0">
                  <a:solidFill>
                    <a:srgbClr val="FF0000"/>
                  </a:solidFill>
                  <a:latin typeface="標楷體" panose="03000509000000000000" pitchFamily="65" charset="-120"/>
                </a:rPr>
                <a:t>邊境管制</a:t>
              </a:r>
            </a:p>
          </p:txBody>
        </p:sp>
        <p:sp>
          <p:nvSpPr>
            <p:cNvPr id="59398" name="Text Box 8"/>
            <p:cNvSpPr txBox="1">
              <a:spLocks noChangeArrowheads="1"/>
            </p:cNvSpPr>
            <p:nvPr/>
          </p:nvSpPr>
          <p:spPr bwMode="auto">
            <a:xfrm>
              <a:off x="3203575" y="2460625"/>
              <a:ext cx="2519363" cy="968375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tIns="262800" bIns="298800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TW" altLang="en-US" sz="2600" dirty="0">
                  <a:solidFill>
                    <a:srgbClr val="FF0000"/>
                  </a:solidFill>
                  <a:latin typeface="標楷體" panose="03000509000000000000" pitchFamily="65" charset="-120"/>
                </a:rPr>
                <a:t>個人與家庭防護</a:t>
              </a:r>
            </a:p>
          </p:txBody>
        </p:sp>
        <p:sp>
          <p:nvSpPr>
            <p:cNvPr id="59399" name="Text Box 9"/>
            <p:cNvSpPr txBox="1">
              <a:spLocks noChangeArrowheads="1"/>
            </p:cNvSpPr>
            <p:nvPr/>
          </p:nvSpPr>
          <p:spPr bwMode="auto">
            <a:xfrm>
              <a:off x="3203575" y="3756025"/>
              <a:ext cx="2520950" cy="968375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tIns="262800" bIns="298800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TW" altLang="en-US" sz="2600" dirty="0">
                  <a:solidFill>
                    <a:srgbClr val="FF0000"/>
                  </a:solidFill>
                  <a:latin typeface="標楷體" panose="03000509000000000000" pitchFamily="65" charset="-120"/>
                </a:rPr>
                <a:t>社區防疫</a:t>
              </a:r>
            </a:p>
          </p:txBody>
        </p:sp>
        <p:sp>
          <p:nvSpPr>
            <p:cNvPr id="59400" name="Text Box 10"/>
            <p:cNvSpPr txBox="1">
              <a:spLocks noChangeArrowheads="1"/>
            </p:cNvSpPr>
            <p:nvPr/>
          </p:nvSpPr>
          <p:spPr bwMode="auto">
            <a:xfrm>
              <a:off x="3203575" y="4945063"/>
              <a:ext cx="2520950" cy="100488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tIns="262800" bIns="334800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TW" altLang="en-US" sz="2600" dirty="0">
                  <a:solidFill>
                    <a:srgbClr val="FF0000"/>
                  </a:solidFill>
                  <a:latin typeface="標楷體" panose="03000509000000000000" pitchFamily="65" charset="-120"/>
                </a:rPr>
                <a:t>醫療體系保全</a:t>
              </a:r>
            </a:p>
          </p:txBody>
        </p:sp>
        <p:sp>
          <p:nvSpPr>
            <p:cNvPr id="59401" name="Text Box 11"/>
            <p:cNvSpPr txBox="1">
              <a:spLocks noChangeArrowheads="1"/>
            </p:cNvSpPr>
            <p:nvPr/>
          </p:nvSpPr>
          <p:spPr bwMode="auto">
            <a:xfrm>
              <a:off x="6732588" y="2349500"/>
              <a:ext cx="17272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FFCC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Char char="•"/>
              </a:pPr>
              <a:r>
                <a:rPr lang="zh-TW" altLang="en-US" b="1" dirty="0">
                  <a:solidFill>
                    <a:srgbClr val="0000FF"/>
                  </a:solidFill>
                  <a:latin typeface="標楷體" panose="03000509000000000000" pitchFamily="65" charset="-120"/>
                </a:rPr>
                <a:t>手部衛生</a:t>
              </a:r>
            </a:p>
          </p:txBody>
        </p:sp>
        <p:sp>
          <p:nvSpPr>
            <p:cNvPr id="59402" name="Text Box 12"/>
            <p:cNvSpPr txBox="1">
              <a:spLocks noChangeArrowheads="1"/>
            </p:cNvSpPr>
            <p:nvPr/>
          </p:nvSpPr>
          <p:spPr bwMode="auto">
            <a:xfrm>
              <a:off x="6732588" y="2781300"/>
              <a:ext cx="17272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FFCC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Char char="•"/>
              </a:pPr>
              <a:r>
                <a:rPr lang="zh-TW" altLang="en-US" b="1" dirty="0">
                  <a:solidFill>
                    <a:srgbClr val="0000FF"/>
                  </a:solidFill>
                  <a:latin typeface="標楷體" panose="03000509000000000000" pitchFamily="65" charset="-120"/>
                </a:rPr>
                <a:t>咳嗽禮節</a:t>
              </a:r>
            </a:p>
          </p:txBody>
        </p:sp>
        <p:sp>
          <p:nvSpPr>
            <p:cNvPr id="59403" name="Text Box 13"/>
            <p:cNvSpPr txBox="1">
              <a:spLocks noChangeArrowheads="1"/>
            </p:cNvSpPr>
            <p:nvPr/>
          </p:nvSpPr>
          <p:spPr bwMode="auto">
            <a:xfrm>
              <a:off x="6732588" y="3259138"/>
              <a:ext cx="17272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FFCC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Char char="•"/>
              </a:pPr>
              <a:r>
                <a:rPr lang="zh-TW" altLang="en-US" b="1" dirty="0">
                  <a:solidFill>
                    <a:srgbClr val="0000FF"/>
                  </a:solidFill>
                  <a:latin typeface="標楷體" panose="03000509000000000000" pitchFamily="65" charset="-120"/>
                </a:rPr>
                <a:t>生病在家</a:t>
              </a:r>
            </a:p>
          </p:txBody>
        </p:sp>
        <p:sp>
          <p:nvSpPr>
            <p:cNvPr id="59404" name="Text Box 14"/>
            <p:cNvSpPr txBox="1">
              <a:spLocks noChangeArrowheads="1"/>
            </p:cNvSpPr>
            <p:nvPr/>
          </p:nvSpPr>
          <p:spPr bwMode="auto">
            <a:xfrm>
              <a:off x="6659563" y="3692525"/>
              <a:ext cx="19431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99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Char char="•"/>
              </a:pPr>
              <a:r>
                <a:rPr lang="zh-TW" altLang="en-US" b="1" dirty="0">
                  <a:solidFill>
                    <a:srgbClr val="0000FF"/>
                  </a:solidFill>
                  <a:latin typeface="標楷體" panose="03000509000000000000" pitchFamily="65" charset="-120"/>
                </a:rPr>
                <a:t>停班停課</a:t>
              </a:r>
            </a:p>
          </p:txBody>
        </p:sp>
        <p:sp>
          <p:nvSpPr>
            <p:cNvPr id="59405" name="Text Box 15"/>
            <p:cNvSpPr txBox="1">
              <a:spLocks noChangeArrowheads="1"/>
            </p:cNvSpPr>
            <p:nvPr/>
          </p:nvSpPr>
          <p:spPr bwMode="auto">
            <a:xfrm>
              <a:off x="6732588" y="4098925"/>
              <a:ext cx="180022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99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Char char="•"/>
              </a:pPr>
              <a:r>
                <a:rPr lang="zh-TW" altLang="en-US" b="1" dirty="0">
                  <a:solidFill>
                    <a:srgbClr val="0000FF"/>
                  </a:solidFill>
                  <a:latin typeface="標楷體" panose="03000509000000000000" pitchFamily="65" charset="-120"/>
                </a:rPr>
                <a:t>大型集會</a:t>
              </a:r>
            </a:p>
          </p:txBody>
        </p:sp>
        <p:sp>
          <p:nvSpPr>
            <p:cNvPr id="59406" name="Text Box 16"/>
            <p:cNvSpPr txBox="1">
              <a:spLocks noChangeArrowheads="1"/>
            </p:cNvSpPr>
            <p:nvPr/>
          </p:nvSpPr>
          <p:spPr bwMode="auto">
            <a:xfrm>
              <a:off x="6732588" y="4987925"/>
              <a:ext cx="180022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Char char="•"/>
              </a:pPr>
              <a:r>
                <a:rPr lang="zh-TW" altLang="en-US" b="1" dirty="0">
                  <a:solidFill>
                    <a:srgbClr val="0000FF"/>
                  </a:solidFill>
                  <a:latin typeface="標楷體" panose="03000509000000000000" pitchFamily="65" charset="-120"/>
                </a:rPr>
                <a:t>感染控制</a:t>
              </a:r>
            </a:p>
          </p:txBody>
        </p:sp>
        <p:sp>
          <p:nvSpPr>
            <p:cNvPr id="59407" name="Text Box 17"/>
            <p:cNvSpPr txBox="1">
              <a:spLocks noChangeArrowheads="1"/>
            </p:cNvSpPr>
            <p:nvPr/>
          </p:nvSpPr>
          <p:spPr bwMode="auto">
            <a:xfrm>
              <a:off x="6732588" y="5851525"/>
              <a:ext cx="180022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Char char="•"/>
              </a:pPr>
              <a:r>
                <a:rPr lang="zh-TW" altLang="en-US" b="1" dirty="0">
                  <a:solidFill>
                    <a:srgbClr val="0000FF"/>
                  </a:solidFill>
                  <a:latin typeface="標楷體" panose="03000509000000000000" pitchFamily="65" charset="-120"/>
                </a:rPr>
                <a:t>持續營運</a:t>
              </a:r>
            </a:p>
          </p:txBody>
        </p:sp>
        <p:sp>
          <p:nvSpPr>
            <p:cNvPr id="59408" name="Text Box 18"/>
            <p:cNvSpPr txBox="1">
              <a:spLocks noChangeArrowheads="1"/>
            </p:cNvSpPr>
            <p:nvPr/>
          </p:nvSpPr>
          <p:spPr bwMode="auto">
            <a:xfrm>
              <a:off x="6805613" y="5394325"/>
              <a:ext cx="17272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Char char="•"/>
              </a:pPr>
              <a:r>
                <a:rPr lang="zh-TW" altLang="en-US" b="1" dirty="0">
                  <a:solidFill>
                    <a:srgbClr val="0000FF"/>
                  </a:solidFill>
                  <a:latin typeface="標楷體" panose="03000509000000000000" pitchFamily="65" charset="-120"/>
                </a:rPr>
                <a:t>轉診調度</a:t>
              </a:r>
            </a:p>
          </p:txBody>
        </p:sp>
        <p:sp>
          <p:nvSpPr>
            <p:cNvPr id="59409" name="Text Box 19"/>
            <p:cNvSpPr txBox="1">
              <a:spLocks noChangeArrowheads="1"/>
            </p:cNvSpPr>
            <p:nvPr/>
          </p:nvSpPr>
          <p:spPr bwMode="auto">
            <a:xfrm>
              <a:off x="6732588" y="4556125"/>
              <a:ext cx="17272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99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Char char="•"/>
              </a:pPr>
              <a:r>
                <a:rPr lang="zh-TW" altLang="en-US" b="1" dirty="0">
                  <a:solidFill>
                    <a:srgbClr val="0000FF"/>
                  </a:solidFill>
                  <a:latin typeface="標楷體" panose="03000509000000000000" pitchFamily="65" charset="-120"/>
                </a:rPr>
                <a:t>疫苗接種</a:t>
              </a:r>
            </a:p>
          </p:txBody>
        </p:sp>
        <p:sp>
          <p:nvSpPr>
            <p:cNvPr id="59410" name="Line 20"/>
            <p:cNvSpPr>
              <a:spLocks noChangeShapeType="1"/>
            </p:cNvSpPr>
            <p:nvPr/>
          </p:nvSpPr>
          <p:spPr bwMode="auto">
            <a:xfrm flipV="1">
              <a:off x="5724525" y="2205038"/>
              <a:ext cx="1152525" cy="685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59411" name="Line 21"/>
            <p:cNvSpPr>
              <a:spLocks noChangeShapeType="1"/>
            </p:cNvSpPr>
            <p:nvPr/>
          </p:nvSpPr>
          <p:spPr bwMode="auto">
            <a:xfrm>
              <a:off x="2124075" y="1811338"/>
              <a:ext cx="28733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59412" name="Line 22"/>
            <p:cNvSpPr>
              <a:spLocks noChangeShapeType="1"/>
            </p:cNvSpPr>
            <p:nvPr/>
          </p:nvSpPr>
          <p:spPr bwMode="auto">
            <a:xfrm>
              <a:off x="2411413" y="1163638"/>
              <a:ext cx="0" cy="16891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59413" name="Line 24"/>
            <p:cNvSpPr>
              <a:spLocks noChangeShapeType="1"/>
            </p:cNvSpPr>
            <p:nvPr/>
          </p:nvSpPr>
          <p:spPr bwMode="auto">
            <a:xfrm>
              <a:off x="2411413" y="3068638"/>
              <a:ext cx="0" cy="230505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59414" name="Line 25"/>
            <p:cNvSpPr>
              <a:spLocks noChangeShapeType="1"/>
            </p:cNvSpPr>
            <p:nvPr/>
          </p:nvSpPr>
          <p:spPr bwMode="auto">
            <a:xfrm>
              <a:off x="2411413" y="1162050"/>
              <a:ext cx="79216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59415" name="Line 26"/>
            <p:cNvSpPr>
              <a:spLocks noChangeShapeType="1"/>
            </p:cNvSpPr>
            <p:nvPr/>
          </p:nvSpPr>
          <p:spPr bwMode="auto">
            <a:xfrm>
              <a:off x="2411413" y="1811338"/>
              <a:ext cx="79216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59416" name="Line 27"/>
            <p:cNvSpPr>
              <a:spLocks noChangeShapeType="1"/>
            </p:cNvSpPr>
            <p:nvPr/>
          </p:nvSpPr>
          <p:spPr bwMode="auto">
            <a:xfrm>
              <a:off x="2411413" y="2852738"/>
              <a:ext cx="79216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59417" name="Line 28"/>
            <p:cNvSpPr>
              <a:spLocks noChangeShapeType="1"/>
            </p:cNvSpPr>
            <p:nvPr/>
          </p:nvSpPr>
          <p:spPr bwMode="auto">
            <a:xfrm>
              <a:off x="2411413" y="3068638"/>
              <a:ext cx="79216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59418" name="Line 29"/>
            <p:cNvSpPr>
              <a:spLocks noChangeShapeType="1"/>
            </p:cNvSpPr>
            <p:nvPr/>
          </p:nvSpPr>
          <p:spPr bwMode="auto">
            <a:xfrm>
              <a:off x="2411413" y="5373688"/>
              <a:ext cx="79216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59419" name="Line 31"/>
            <p:cNvSpPr>
              <a:spLocks noChangeShapeType="1"/>
            </p:cNvSpPr>
            <p:nvPr/>
          </p:nvSpPr>
          <p:spPr bwMode="auto">
            <a:xfrm flipV="1">
              <a:off x="5724525" y="2565400"/>
              <a:ext cx="1152525" cy="32543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59420" name="Line 32"/>
            <p:cNvSpPr>
              <a:spLocks noChangeShapeType="1"/>
            </p:cNvSpPr>
            <p:nvPr/>
          </p:nvSpPr>
          <p:spPr bwMode="auto">
            <a:xfrm>
              <a:off x="5724525" y="2890838"/>
              <a:ext cx="1152525" cy="10636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59421" name="Line 33"/>
            <p:cNvSpPr>
              <a:spLocks noChangeShapeType="1"/>
            </p:cNvSpPr>
            <p:nvPr/>
          </p:nvSpPr>
          <p:spPr bwMode="auto">
            <a:xfrm flipV="1">
              <a:off x="5724525" y="3933825"/>
              <a:ext cx="1152525" cy="28733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59422" name="Line 34"/>
            <p:cNvSpPr>
              <a:spLocks noChangeShapeType="1"/>
            </p:cNvSpPr>
            <p:nvPr/>
          </p:nvSpPr>
          <p:spPr bwMode="auto">
            <a:xfrm>
              <a:off x="5724525" y="4221163"/>
              <a:ext cx="1152525" cy="7143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59423" name="Line 35"/>
            <p:cNvSpPr>
              <a:spLocks noChangeShapeType="1"/>
            </p:cNvSpPr>
            <p:nvPr/>
          </p:nvSpPr>
          <p:spPr bwMode="auto">
            <a:xfrm>
              <a:off x="5724525" y="4259263"/>
              <a:ext cx="1152525" cy="53816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59424" name="Line 36"/>
            <p:cNvSpPr>
              <a:spLocks noChangeShapeType="1"/>
            </p:cNvSpPr>
            <p:nvPr/>
          </p:nvSpPr>
          <p:spPr bwMode="auto">
            <a:xfrm flipV="1">
              <a:off x="5724525" y="5229225"/>
              <a:ext cx="1152525" cy="2159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59425" name="Line 37"/>
            <p:cNvSpPr>
              <a:spLocks noChangeShapeType="1"/>
            </p:cNvSpPr>
            <p:nvPr/>
          </p:nvSpPr>
          <p:spPr bwMode="auto">
            <a:xfrm>
              <a:off x="5724525" y="5445125"/>
              <a:ext cx="1152525" cy="1444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59426" name="Line 38"/>
            <p:cNvSpPr>
              <a:spLocks noChangeShapeType="1"/>
            </p:cNvSpPr>
            <p:nvPr/>
          </p:nvSpPr>
          <p:spPr bwMode="auto">
            <a:xfrm>
              <a:off x="5724525" y="5445125"/>
              <a:ext cx="1152525" cy="5762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59427" name="AutoShape 39"/>
            <p:cNvSpPr>
              <a:spLocks noChangeArrowheads="1"/>
            </p:cNvSpPr>
            <p:nvPr/>
          </p:nvSpPr>
          <p:spPr bwMode="auto">
            <a:xfrm>
              <a:off x="1116013" y="2420938"/>
              <a:ext cx="266700" cy="936625"/>
            </a:xfrm>
            <a:prstGeom prst="downArrow">
              <a:avLst>
                <a:gd name="adj1" fmla="val 50000"/>
                <a:gd name="adj2" fmla="val 87798"/>
              </a:avLst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zh-TW" altLang="en-US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59428" name="Text Box 40"/>
            <p:cNvSpPr txBox="1">
              <a:spLocks noChangeArrowheads="1"/>
            </p:cNvSpPr>
            <p:nvPr/>
          </p:nvSpPr>
          <p:spPr bwMode="auto">
            <a:xfrm>
              <a:off x="3203575" y="1560513"/>
              <a:ext cx="2520950" cy="64003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tIns="118800" bIns="118800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endParaRPr lang="zh-TW" altLang="en-US" sz="2600" dirty="0">
                <a:solidFill>
                  <a:srgbClr val="FF0000"/>
                </a:solidFill>
                <a:latin typeface="標楷體" panose="03000509000000000000" pitchFamily="65" charset="-120"/>
              </a:endParaRPr>
            </a:p>
          </p:txBody>
        </p:sp>
        <p:sp>
          <p:nvSpPr>
            <p:cNvPr id="59429" name="Line 41"/>
            <p:cNvSpPr>
              <a:spLocks noChangeShapeType="1"/>
            </p:cNvSpPr>
            <p:nvPr/>
          </p:nvSpPr>
          <p:spPr bwMode="auto">
            <a:xfrm>
              <a:off x="2124075" y="4221163"/>
              <a:ext cx="10795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TW" altLang="en-US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59430" name="Text Box 42"/>
            <p:cNvSpPr txBox="1">
              <a:spLocks noChangeArrowheads="1"/>
            </p:cNvSpPr>
            <p:nvPr/>
          </p:nvSpPr>
          <p:spPr bwMode="auto">
            <a:xfrm>
              <a:off x="6732588" y="188913"/>
              <a:ext cx="17272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FFCC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Char char="•"/>
              </a:pPr>
              <a:r>
                <a:rPr lang="zh-TW" altLang="en-US" b="1" dirty="0">
                  <a:solidFill>
                    <a:srgbClr val="0000FF"/>
                  </a:solidFill>
                  <a:latin typeface="標楷體" panose="03000509000000000000" pitchFamily="65" charset="-120"/>
                </a:rPr>
                <a:t>旅遊警示</a:t>
              </a:r>
            </a:p>
          </p:txBody>
        </p:sp>
        <p:sp>
          <p:nvSpPr>
            <p:cNvPr id="59431" name="Text Box 43"/>
            <p:cNvSpPr txBox="1">
              <a:spLocks noChangeArrowheads="1"/>
            </p:cNvSpPr>
            <p:nvPr/>
          </p:nvSpPr>
          <p:spPr bwMode="auto">
            <a:xfrm>
              <a:off x="6732588" y="955675"/>
              <a:ext cx="17272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FFCC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Char char="•"/>
              </a:pPr>
              <a:r>
                <a:rPr lang="zh-TW" altLang="en-US" b="1" dirty="0">
                  <a:solidFill>
                    <a:srgbClr val="0000FF"/>
                  </a:solidFill>
                  <a:latin typeface="標楷體" panose="03000509000000000000" pitchFamily="65" charset="-120"/>
                </a:rPr>
                <a:t>機場檢疫</a:t>
              </a:r>
            </a:p>
          </p:txBody>
        </p:sp>
        <p:sp>
          <p:nvSpPr>
            <p:cNvPr id="59432" name="Text Box 44"/>
            <p:cNvSpPr txBox="1">
              <a:spLocks noChangeArrowheads="1"/>
            </p:cNvSpPr>
            <p:nvPr/>
          </p:nvSpPr>
          <p:spPr bwMode="auto">
            <a:xfrm>
              <a:off x="6732588" y="1412875"/>
              <a:ext cx="17272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FFCC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Char char="•"/>
              </a:pPr>
              <a:r>
                <a:rPr lang="zh-TW" altLang="en-US" b="1" dirty="0">
                  <a:solidFill>
                    <a:srgbClr val="0000FF"/>
                  </a:solidFill>
                  <a:latin typeface="標楷體" panose="03000509000000000000" pitchFamily="65" charset="-120"/>
                </a:rPr>
                <a:t>病患隔離</a:t>
              </a:r>
            </a:p>
          </p:txBody>
        </p:sp>
        <p:sp>
          <p:nvSpPr>
            <p:cNvPr id="59433" name="Line 45"/>
            <p:cNvSpPr>
              <a:spLocks noChangeShapeType="1"/>
            </p:cNvSpPr>
            <p:nvPr/>
          </p:nvSpPr>
          <p:spPr bwMode="auto">
            <a:xfrm flipV="1">
              <a:off x="5724525" y="1700213"/>
              <a:ext cx="1152525" cy="14446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TW" altLang="en-US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59434" name="Line 46"/>
            <p:cNvSpPr>
              <a:spLocks noChangeShapeType="1"/>
            </p:cNvSpPr>
            <p:nvPr/>
          </p:nvSpPr>
          <p:spPr bwMode="auto">
            <a:xfrm>
              <a:off x="5724525" y="404813"/>
              <a:ext cx="115252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TW" altLang="en-US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59435" name="Line 47"/>
            <p:cNvSpPr>
              <a:spLocks noChangeShapeType="1"/>
            </p:cNvSpPr>
            <p:nvPr/>
          </p:nvSpPr>
          <p:spPr bwMode="auto">
            <a:xfrm>
              <a:off x="5724525" y="1196975"/>
              <a:ext cx="115252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TW" altLang="en-US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59436" name="Text Box 48"/>
            <p:cNvSpPr txBox="1">
              <a:spLocks noChangeArrowheads="1"/>
            </p:cNvSpPr>
            <p:nvPr/>
          </p:nvSpPr>
          <p:spPr bwMode="auto">
            <a:xfrm>
              <a:off x="6732588" y="1963738"/>
              <a:ext cx="17272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itchFamily="34" charset="0"/>
                  <a:ea typeface="標楷體" pitchFamily="65" charset="-12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Char char="•"/>
              </a:pPr>
              <a:r>
                <a:rPr lang="zh-TW" altLang="en-US" b="1" dirty="0">
                  <a:solidFill>
                    <a:srgbClr val="0000FF"/>
                  </a:solidFill>
                  <a:latin typeface="標楷體" panose="03000509000000000000" pitchFamily="65" charset="-120"/>
                </a:rPr>
                <a:t>藥物治療</a:t>
              </a:r>
            </a:p>
          </p:txBody>
        </p:sp>
        <p:sp>
          <p:nvSpPr>
            <p:cNvPr id="59437" name="Line 50"/>
            <p:cNvSpPr>
              <a:spLocks noChangeShapeType="1"/>
            </p:cNvSpPr>
            <p:nvPr/>
          </p:nvSpPr>
          <p:spPr bwMode="auto">
            <a:xfrm>
              <a:off x="5724525" y="2924175"/>
              <a:ext cx="1152525" cy="5762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TW" altLang="en-US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59438" name="Line 51"/>
            <p:cNvSpPr>
              <a:spLocks noChangeShapeType="1"/>
            </p:cNvSpPr>
            <p:nvPr/>
          </p:nvSpPr>
          <p:spPr bwMode="auto">
            <a:xfrm>
              <a:off x="5724525" y="1844675"/>
              <a:ext cx="1152525" cy="2889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TW" altLang="en-US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48" name="投影片編號版面配置區 5"/>
          <p:cNvSpPr>
            <a:spLocks noGrp="1"/>
          </p:cNvSpPr>
          <p:nvPr>
            <p:ph type="sldNum" sz="quarter" idx="4294967295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anchor="ctr"/>
          <a:lstStyle/>
          <a:p>
            <a:pPr algn="ctr"/>
            <a:fld id="{F4D48DF1-F58D-4997-9C0C-E390B0BC3E88}" type="slidenum">
              <a:rPr lang="zh-TW" altLang="en-US" sz="1400" b="1" smtClean="0">
                <a:solidFill>
                  <a:schemeClr val="bg1"/>
                </a:solidFill>
              </a:rPr>
              <a:pPr algn="ctr"/>
              <a:t>34</a:t>
            </a:fld>
            <a:endParaRPr lang="zh-TW" altLang="en-US" sz="1400" b="1" dirty="0">
              <a:solidFill>
                <a:schemeClr val="bg1"/>
              </a:solidFill>
            </a:endParaRPr>
          </a:p>
        </p:txBody>
      </p:sp>
      <p:sp>
        <p:nvSpPr>
          <p:cNvPr id="52" name="Line 51"/>
          <p:cNvSpPr>
            <a:spLocks noChangeShapeType="1"/>
          </p:cNvSpPr>
          <p:nvPr/>
        </p:nvSpPr>
        <p:spPr bwMode="auto">
          <a:xfrm>
            <a:off x="5509320" y="1870075"/>
            <a:ext cx="1152525" cy="677863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3" name="Line 51"/>
          <p:cNvSpPr>
            <a:spLocks noChangeShapeType="1"/>
          </p:cNvSpPr>
          <p:nvPr/>
        </p:nvSpPr>
        <p:spPr bwMode="auto">
          <a:xfrm>
            <a:off x="5509320" y="1870075"/>
            <a:ext cx="1152525" cy="1074737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4" name="Line 35"/>
          <p:cNvSpPr>
            <a:spLocks noChangeShapeType="1"/>
          </p:cNvSpPr>
          <p:nvPr/>
        </p:nvSpPr>
        <p:spPr bwMode="auto">
          <a:xfrm flipV="1">
            <a:off x="5509320" y="4797425"/>
            <a:ext cx="1152525" cy="65008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5" name="Line 47"/>
          <p:cNvSpPr>
            <a:spLocks noChangeShapeType="1"/>
          </p:cNvSpPr>
          <p:nvPr/>
        </p:nvSpPr>
        <p:spPr bwMode="auto">
          <a:xfrm>
            <a:off x="5507734" y="1196975"/>
            <a:ext cx="1154112" cy="503238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3" name="文字方塊 162"/>
          <p:cNvSpPr txBox="1"/>
          <p:nvPr/>
        </p:nvSpPr>
        <p:spPr>
          <a:xfrm>
            <a:off x="2987824" y="1600344"/>
            <a:ext cx="2518638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6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門急診病患篩檢</a:t>
            </a:r>
          </a:p>
          <a:p>
            <a:endParaRPr lang="zh-TW" altLang="en-US" sz="2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5847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急診防疫措施</a:t>
            </a:r>
            <a:endParaRPr lang="zh-TW" altLang="en-US" dirty="0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 smtClean="0"/>
              <a:t>彈性空間應變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機構與病患保護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落實感染控制措施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民眾教育與社區資源利用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鼓勵醫護人員與民眾疫苗接種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35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1424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防疫機制層級與所需空間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36</a:t>
            </a:fld>
            <a:endParaRPr lang="zh-TW" altLang="en-US" dirty="0"/>
          </a:p>
        </p:txBody>
      </p:sp>
      <p:sp>
        <p:nvSpPr>
          <p:cNvPr id="10" name="內容版面配置區 9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en-US" altLang="zh-TW" dirty="0" smtClean="0">
                <a:latin typeface="Calibri" pitchFamily="34" charset="0"/>
                <a:cs typeface="Calibri" pitchFamily="34" charset="0"/>
              </a:rPr>
              <a:t>A</a:t>
            </a:r>
            <a:r>
              <a:rPr lang="zh-TW" altLang="en-US" dirty="0" smtClean="0">
                <a:latin typeface="Calibri" pitchFamily="34" charset="0"/>
                <a:cs typeface="Calibri" pitchFamily="34" charset="0"/>
              </a:rPr>
              <a:t>級</a:t>
            </a:r>
            <a:endParaRPr lang="en-US" altLang="zh-TW" dirty="0" smtClean="0">
              <a:latin typeface="Calibri" pitchFamily="34" charset="0"/>
              <a:cs typeface="Calibri" pitchFamily="34" charset="0"/>
            </a:endParaRPr>
          </a:p>
          <a:p>
            <a:endParaRPr lang="en-US" altLang="zh-TW" dirty="0" smtClean="0">
              <a:latin typeface="Calibri" pitchFamily="34" charset="0"/>
              <a:cs typeface="Calibri" pitchFamily="34" charset="0"/>
            </a:endParaRPr>
          </a:p>
          <a:p>
            <a:r>
              <a:rPr lang="en-US" altLang="zh-TW" dirty="0" smtClean="0">
                <a:latin typeface="Calibri" pitchFamily="34" charset="0"/>
                <a:cs typeface="Calibri" pitchFamily="34" charset="0"/>
              </a:rPr>
              <a:t>B</a:t>
            </a:r>
            <a:r>
              <a:rPr lang="zh-TW" altLang="en-US" dirty="0" smtClean="0">
                <a:latin typeface="Calibri" pitchFamily="34" charset="0"/>
                <a:cs typeface="Calibri" pitchFamily="34" charset="0"/>
              </a:rPr>
              <a:t>級</a:t>
            </a:r>
            <a:endParaRPr lang="en-US" altLang="zh-TW" dirty="0" smtClean="0">
              <a:latin typeface="Calibri" pitchFamily="34" charset="0"/>
              <a:cs typeface="Calibri" pitchFamily="34" charset="0"/>
            </a:endParaRPr>
          </a:p>
          <a:p>
            <a:endParaRPr lang="en-US" altLang="zh-TW" dirty="0" smtClean="0">
              <a:latin typeface="Calibri" pitchFamily="34" charset="0"/>
              <a:cs typeface="Calibri" pitchFamily="34" charset="0"/>
            </a:endParaRPr>
          </a:p>
          <a:p>
            <a:r>
              <a:rPr lang="en-US" altLang="zh-TW" dirty="0" smtClean="0">
                <a:latin typeface="Calibri" pitchFamily="34" charset="0"/>
                <a:cs typeface="Calibri" pitchFamily="34" charset="0"/>
              </a:rPr>
              <a:t>C</a:t>
            </a:r>
            <a:r>
              <a:rPr lang="zh-TW" altLang="en-US" dirty="0" smtClean="0">
                <a:latin typeface="Calibri" pitchFamily="34" charset="0"/>
                <a:cs typeface="Calibri" pitchFamily="34" charset="0"/>
              </a:rPr>
              <a:t>級</a:t>
            </a:r>
          </a:p>
          <a:p>
            <a:endParaRPr lang="zh-TW" altLang="en-US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" name="內容版面配置區 11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zh-TW" altLang="en-US" dirty="0" smtClean="0"/>
              <a:t>單一（境外）個案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本土（群聚）個案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社區傳播</a:t>
            </a:r>
            <a:r>
              <a:rPr lang="en-US" altLang="zh-TW" dirty="0" smtClean="0"/>
              <a:t>/</a:t>
            </a:r>
            <a:r>
              <a:rPr lang="zh-TW" altLang="en-US" dirty="0" smtClean="0"/>
              <a:t>大量疫情</a:t>
            </a:r>
          </a:p>
          <a:p>
            <a:endParaRPr lang="zh-TW" altLang="en-US" dirty="0"/>
          </a:p>
        </p:txBody>
      </p:sp>
      <p:sp>
        <p:nvSpPr>
          <p:cNvPr id="9" name="文字版面配置區 8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algn="ctr"/>
            <a:r>
              <a:rPr lang="zh-TW" altLang="en-US" sz="2800" dirty="0" smtClean="0"/>
              <a:t>疫情等級</a:t>
            </a:r>
            <a:endParaRPr lang="en-US" altLang="zh-TW" sz="2800" dirty="0"/>
          </a:p>
        </p:txBody>
      </p:sp>
      <p:sp>
        <p:nvSpPr>
          <p:cNvPr id="11" name="文字版面配置區 10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zh-TW" altLang="en-US" sz="2800" dirty="0" smtClean="0"/>
              <a:t>病患狀況</a:t>
            </a:r>
            <a:endParaRPr lang="zh-TW" altLang="en-US" sz="2800" dirty="0"/>
          </a:p>
        </p:txBody>
      </p:sp>
      <p:cxnSp>
        <p:nvCxnSpPr>
          <p:cNvPr id="14" name="直線單箭頭接點 13"/>
          <p:cNvCxnSpPr/>
          <p:nvPr/>
        </p:nvCxnSpPr>
        <p:spPr>
          <a:xfrm>
            <a:off x="1907704" y="2636912"/>
            <a:ext cx="2376264" cy="0"/>
          </a:xfrm>
          <a:prstGeom prst="straightConnector1">
            <a:avLst/>
          </a:prstGeom>
          <a:ln w="38100"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直線單箭頭接點 14"/>
          <p:cNvCxnSpPr/>
          <p:nvPr/>
        </p:nvCxnSpPr>
        <p:spPr>
          <a:xfrm>
            <a:off x="1907704" y="3501008"/>
            <a:ext cx="2376264" cy="0"/>
          </a:xfrm>
          <a:prstGeom prst="straightConnector1">
            <a:avLst/>
          </a:prstGeom>
          <a:ln w="38100"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直線單箭頭接點 15"/>
          <p:cNvCxnSpPr/>
          <p:nvPr/>
        </p:nvCxnSpPr>
        <p:spPr>
          <a:xfrm>
            <a:off x="1907704" y="4437112"/>
            <a:ext cx="2376264" cy="0"/>
          </a:xfrm>
          <a:prstGeom prst="straightConnector1">
            <a:avLst/>
          </a:prstGeom>
          <a:ln w="38100"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370456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7643192" cy="1143000"/>
          </a:xfrm>
        </p:spPr>
        <p:txBody>
          <a:bodyPr/>
          <a:lstStyle/>
          <a:p>
            <a:r>
              <a:rPr lang="zh-TW" altLang="en-US" dirty="0" smtClean="0"/>
              <a:t>單一（境外）個案（</a:t>
            </a:r>
            <a:r>
              <a:rPr lang="en-US" altLang="zh-TW" dirty="0" smtClean="0"/>
              <a:t>A</a:t>
            </a:r>
            <a:r>
              <a:rPr lang="zh-TW" altLang="en-US" dirty="0" smtClean="0"/>
              <a:t>級狀況－常態處置空間）</a:t>
            </a:r>
          </a:p>
        </p:txBody>
      </p:sp>
      <p:pic>
        <p:nvPicPr>
          <p:cNvPr id="89091" name="Picture 4" descr="重症負壓隔離室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846263"/>
            <a:ext cx="6335712" cy="475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244408" y="5860120"/>
            <a:ext cx="609600" cy="521208"/>
          </a:xfrm>
        </p:spPr>
        <p:txBody>
          <a:bodyPr/>
          <a:lstStyle/>
          <a:p>
            <a:fld id="{F4D48DF1-F58D-4997-9C0C-E390B0BC3E88}" type="slidenum">
              <a:rPr lang="zh-TW" altLang="en-US" sz="1400" smtClean="0">
                <a:solidFill>
                  <a:schemeClr val="bg1"/>
                </a:solidFill>
              </a:rPr>
              <a:pPr/>
              <a:t>37</a:t>
            </a:fld>
            <a:endParaRPr lang="zh-TW" altLang="en-US" sz="14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51381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本土（群聚）個案 （</a:t>
            </a:r>
            <a:r>
              <a:rPr lang="en-US" altLang="zh-TW" dirty="0" smtClean="0"/>
              <a:t>B</a:t>
            </a:r>
            <a:r>
              <a:rPr lang="zh-TW" altLang="en-US" dirty="0" smtClean="0"/>
              <a:t>級狀況－空間調整）</a:t>
            </a:r>
          </a:p>
        </p:txBody>
      </p:sp>
      <p:pic>
        <p:nvPicPr>
          <p:cNvPr id="90115" name="Picture 4" descr="內化發燒站細圖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857" y="1535113"/>
            <a:ext cx="6649710" cy="4990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117" name="Rectangle 6"/>
          <p:cNvSpPr>
            <a:spLocks noChangeArrowheads="1"/>
          </p:cNvSpPr>
          <p:nvPr/>
        </p:nvSpPr>
        <p:spPr bwMode="auto">
          <a:xfrm>
            <a:off x="6516688" y="5805488"/>
            <a:ext cx="1008062" cy="287337"/>
          </a:xfrm>
          <a:prstGeom prst="rect">
            <a:avLst/>
          </a:prstGeom>
          <a:solidFill>
            <a:schemeClr val="bg1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 dirty="0">
              <a:ea typeface="標楷體" panose="03000509000000000000" pitchFamily="65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43608" y="5517232"/>
            <a:ext cx="2160240" cy="648072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ea typeface="標楷體" panose="03000509000000000000" pitchFamily="65" charset="-120"/>
            </a:endParaRPr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244408" y="5860120"/>
            <a:ext cx="609600" cy="521208"/>
          </a:xfrm>
        </p:spPr>
        <p:txBody>
          <a:bodyPr/>
          <a:lstStyle/>
          <a:p>
            <a:fld id="{F4D48DF1-F58D-4997-9C0C-E390B0BC3E88}" type="slidenum">
              <a:rPr lang="zh-TW" altLang="en-US" sz="1400" smtClean="0">
                <a:solidFill>
                  <a:schemeClr val="bg1"/>
                </a:solidFill>
              </a:rPr>
              <a:pPr/>
              <a:t>38</a:t>
            </a:fld>
            <a:endParaRPr lang="zh-TW" altLang="en-US" sz="14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83549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社區傳播</a:t>
            </a:r>
            <a:r>
              <a:rPr lang="en-US" altLang="zh-TW" dirty="0" smtClean="0"/>
              <a:t>/</a:t>
            </a:r>
            <a:r>
              <a:rPr lang="zh-TW" altLang="en-US" dirty="0" smtClean="0"/>
              <a:t>大量疫情（</a:t>
            </a:r>
            <a:r>
              <a:rPr lang="en-US" altLang="zh-TW" dirty="0" smtClean="0"/>
              <a:t>C</a:t>
            </a:r>
            <a:r>
              <a:rPr lang="zh-TW" altLang="en-US" dirty="0" smtClean="0"/>
              <a:t>級狀況－空間擴張）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39</a:t>
            </a:fld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484783"/>
            <a:ext cx="6768752" cy="507656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99038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空間擴張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 smtClean="0"/>
              <a:t>因應特殊疫情時大量篩檢的需求</a:t>
            </a:r>
          </a:p>
          <a:p>
            <a:pPr lvl="1"/>
            <a:r>
              <a:rPr lang="zh-TW" altLang="en-US" dirty="0" smtClean="0"/>
              <a:t>備用急診：使用原有醫院內部預備空間</a:t>
            </a:r>
            <a:endParaRPr lang="en-US" altLang="zh-TW" dirty="0" smtClean="0"/>
          </a:p>
          <a:p>
            <a:pPr lvl="2"/>
            <a:r>
              <a:rPr lang="zh-TW" altLang="en-US" dirty="0" smtClean="0"/>
              <a:t>快速且設施較為完整</a:t>
            </a:r>
          </a:p>
          <a:p>
            <a:pPr lvl="1"/>
            <a:r>
              <a:rPr lang="zh-TW" altLang="en-US" dirty="0" smtClean="0"/>
              <a:t>第二急診：緊急建置戶外急診疫病篩檢區</a:t>
            </a:r>
            <a:endParaRPr lang="en-US" altLang="zh-TW" dirty="0" smtClean="0"/>
          </a:p>
          <a:p>
            <a:pPr lvl="2"/>
            <a:r>
              <a:rPr lang="zh-TW" altLang="en-US" dirty="0" smtClean="0"/>
              <a:t>另闢戰場，避免醫院主體遭受污染。</a:t>
            </a:r>
          </a:p>
          <a:p>
            <a:endParaRPr lang="en-US" altLang="zh-TW" dirty="0" smtClean="0"/>
          </a:p>
          <a:p>
            <a:r>
              <a:rPr lang="zh-TW" altLang="en-US" dirty="0" smtClean="0"/>
              <a:t>重要關鍵</a:t>
            </a:r>
          </a:p>
          <a:p>
            <a:pPr lvl="1"/>
            <a:r>
              <a:rPr lang="zh-TW" altLang="en-US" dirty="0" smtClean="0"/>
              <a:t>支援人力是否可以即時補上 （人數與訓練）</a:t>
            </a:r>
          </a:p>
          <a:p>
            <a:pPr lvl="1"/>
            <a:r>
              <a:rPr lang="zh-TW" altLang="en-US" dirty="0" smtClean="0"/>
              <a:t>檢驗及影像檢查需求可否配合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40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61060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空間擴張 （戶外急診發燒篩檢區）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</a:rPr>
              <a:t>空間</a:t>
            </a:r>
            <a:r>
              <a:rPr lang="zh-TW" altLang="en-US" dirty="0">
                <a:latin typeface="標楷體" panose="03000509000000000000" pitchFamily="65" charset="-120"/>
              </a:rPr>
              <a:t>許可下，可以特別規劃此一專屬</a:t>
            </a:r>
            <a:r>
              <a:rPr lang="zh-TW" altLang="en-US" dirty="0" smtClean="0">
                <a:latin typeface="標楷體" panose="03000509000000000000" pitchFamily="65" charset="-120"/>
              </a:rPr>
              <a:t>區域。</a:t>
            </a:r>
            <a:endParaRPr lang="zh-TW" altLang="en-US" dirty="0">
              <a:latin typeface="標楷體" panose="03000509000000000000" pitchFamily="65" charset="-120"/>
            </a:endParaRPr>
          </a:p>
          <a:p>
            <a:endParaRPr lang="en-US" altLang="zh-TW" dirty="0" smtClean="0">
              <a:latin typeface="標楷體" panose="03000509000000000000" pitchFamily="65" charset="-120"/>
            </a:endParaRPr>
          </a:p>
          <a:p>
            <a:r>
              <a:rPr lang="zh-TW" altLang="en-US" dirty="0" smtClean="0">
                <a:latin typeface="標楷體" panose="03000509000000000000" pitchFamily="65" charset="-120"/>
              </a:rPr>
              <a:t>可與室內重症呼吸道病患處理空間整合</a:t>
            </a:r>
            <a:endParaRPr lang="en-US" altLang="zh-TW" dirty="0" smtClean="0">
              <a:latin typeface="標楷體" panose="03000509000000000000" pitchFamily="65" charset="-120"/>
            </a:endParaRPr>
          </a:p>
          <a:p>
            <a:pPr marL="0" indent="0">
              <a:buNone/>
            </a:pPr>
            <a:endParaRPr lang="en-US" altLang="zh-TW" dirty="0" smtClean="0">
              <a:latin typeface="標楷體" panose="03000509000000000000" pitchFamily="65" charset="-120"/>
            </a:endParaRPr>
          </a:p>
          <a:p>
            <a:r>
              <a:rPr lang="zh-TW" altLang="en-US" dirty="0" smtClean="0">
                <a:latin typeface="標楷體" panose="03000509000000000000" pitchFamily="65" charset="-120"/>
              </a:rPr>
              <a:t>此一</a:t>
            </a:r>
            <a:r>
              <a:rPr lang="zh-TW" altLang="en-US" dirty="0">
                <a:latin typeface="標楷體" panose="03000509000000000000" pitchFamily="65" charset="-120"/>
              </a:rPr>
              <a:t>區域可</a:t>
            </a:r>
            <a:r>
              <a:rPr lang="zh-TW" altLang="en-US" dirty="0" smtClean="0">
                <a:latin typeface="標楷體" panose="03000509000000000000" pitchFamily="65" charset="-120"/>
              </a:rPr>
              <a:t>配合流感或發燒篩檢門診，</a:t>
            </a:r>
            <a:r>
              <a:rPr lang="zh-TW" altLang="en-US" dirty="0">
                <a:latin typeface="標楷體" panose="03000509000000000000" pitchFamily="65" charset="-120"/>
              </a:rPr>
              <a:t>於特定</a:t>
            </a:r>
            <a:r>
              <a:rPr lang="zh-TW" altLang="en-US" dirty="0" smtClean="0">
                <a:latin typeface="標楷體" panose="03000509000000000000" pitchFamily="65" charset="-120"/>
              </a:rPr>
              <a:t>時間</a:t>
            </a:r>
            <a:r>
              <a:rPr lang="zh-TW" altLang="en-US" dirty="0">
                <a:latin typeface="標楷體" panose="03000509000000000000" pitchFamily="65" charset="-120"/>
              </a:rPr>
              <a:t>開放</a:t>
            </a:r>
            <a:r>
              <a:rPr lang="zh-TW" altLang="en-US" dirty="0" smtClean="0">
                <a:latin typeface="標楷體" panose="03000509000000000000" pitchFamily="65" charset="-120"/>
              </a:rPr>
              <a:t>，</a:t>
            </a:r>
            <a:r>
              <a:rPr lang="zh-TW" altLang="en-US" dirty="0">
                <a:latin typeface="標楷體" panose="03000509000000000000" pitchFamily="65" charset="-120"/>
              </a:rPr>
              <a:t>以節省醫護</a:t>
            </a:r>
            <a:r>
              <a:rPr lang="zh-TW" altLang="en-US" dirty="0" smtClean="0">
                <a:latin typeface="標楷體" panose="03000509000000000000" pitchFamily="65" charset="-120"/>
              </a:rPr>
              <a:t>人力。</a:t>
            </a:r>
            <a:endParaRPr lang="zh-TW" altLang="en-US" dirty="0">
              <a:latin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</a:rPr>
              <a:t>平常日小夜班</a:t>
            </a:r>
          </a:p>
          <a:p>
            <a:pPr lvl="1"/>
            <a:r>
              <a:rPr lang="zh-TW" altLang="en-US" dirty="0">
                <a:latin typeface="標楷體" panose="03000509000000000000" pitchFamily="65" charset="-120"/>
              </a:rPr>
              <a:t>例假日白班與小夜班</a:t>
            </a:r>
          </a:p>
          <a:p>
            <a:endParaRPr lang="zh-TW" altLang="en-US" dirty="0">
              <a:latin typeface="標楷體" panose="03000509000000000000" pitchFamily="65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41</a:t>
            </a:fld>
            <a:endParaRPr lang="zh-TW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09097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機構與病患保護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 smtClean="0"/>
              <a:t>檢傷外推（可配合戶外發燒篩檢區）</a:t>
            </a:r>
            <a:endParaRPr lang="en-US" altLang="zh-TW" dirty="0" smtClean="0"/>
          </a:p>
          <a:p>
            <a:r>
              <a:rPr lang="zh-TW" altLang="en-US" dirty="0" smtClean="0"/>
              <a:t>病患分流</a:t>
            </a:r>
            <a:endParaRPr lang="en-US" altLang="zh-TW" dirty="0" smtClean="0"/>
          </a:p>
          <a:p>
            <a:r>
              <a:rPr lang="zh-TW" altLang="en-US" dirty="0" smtClean="0"/>
              <a:t>空間規劃</a:t>
            </a:r>
          </a:p>
          <a:p>
            <a:pPr lvl="1"/>
            <a:r>
              <a:rPr lang="zh-TW" altLang="en-US" dirty="0" smtClean="0"/>
              <a:t>清潔區、緩衝區、污染區</a:t>
            </a:r>
          </a:p>
          <a:p>
            <a:pPr lvl="1"/>
            <a:r>
              <a:rPr lang="zh-TW" altLang="en-US" dirty="0" smtClean="0"/>
              <a:t>設定範圍，視疾病嚴重度及病患篩檢數需求。</a:t>
            </a:r>
          </a:p>
          <a:p>
            <a:pPr lvl="1"/>
            <a:r>
              <a:rPr lang="zh-TW" altLang="en-US" dirty="0" smtClean="0"/>
              <a:t>預定空間擴張地點及能力</a:t>
            </a:r>
          </a:p>
          <a:p>
            <a:r>
              <a:rPr lang="zh-TW" altLang="en-US" dirty="0" smtClean="0"/>
              <a:t>動線規劃與節點控管</a:t>
            </a:r>
          </a:p>
          <a:p>
            <a:pPr lvl="1"/>
            <a:r>
              <a:rPr lang="zh-TW" altLang="en-US" dirty="0" smtClean="0"/>
              <a:t>篩檢病患</a:t>
            </a:r>
          </a:p>
          <a:p>
            <a:pPr lvl="1"/>
            <a:r>
              <a:rPr lang="zh-TW" altLang="en-US" dirty="0" smtClean="0"/>
              <a:t>醫護人員</a:t>
            </a:r>
          </a:p>
          <a:p>
            <a:r>
              <a:rPr lang="zh-TW" altLang="en-US" dirty="0" smtClean="0"/>
              <a:t>人員（家屬、探病親友、記者）管制</a:t>
            </a:r>
          </a:p>
          <a:p>
            <a:r>
              <a:rPr lang="zh-TW" altLang="en-US" dirty="0" smtClean="0"/>
              <a:t>（篩檢）病患流量管制</a:t>
            </a:r>
          </a:p>
          <a:p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42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9788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病患分流與空間規劃之考量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zh-TW" altLang="en-US" dirty="0">
                <a:latin typeface="標楷體" panose="03000509000000000000" pitchFamily="65" charset="-120"/>
              </a:rPr>
              <a:t>病患分流考量</a:t>
            </a:r>
          </a:p>
          <a:p>
            <a:pPr lvl="1">
              <a:lnSpc>
                <a:spcPct val="90000"/>
              </a:lnSpc>
            </a:pPr>
            <a:r>
              <a:rPr lang="zh-TW" altLang="en-US" dirty="0">
                <a:latin typeface="標楷體" panose="03000509000000000000" pitchFamily="65" charset="-120"/>
              </a:rPr>
              <a:t>所有</a:t>
            </a:r>
            <a:r>
              <a:rPr lang="zh-TW" altLang="en-US" dirty="0" smtClean="0">
                <a:latin typeface="標楷體" panose="03000509000000000000" pitchFamily="65" charset="-120"/>
              </a:rPr>
              <a:t>發燒或具病例定義症狀之病患</a:t>
            </a:r>
          </a:p>
          <a:p>
            <a:pPr lvl="1">
              <a:lnSpc>
                <a:spcPct val="90000"/>
              </a:lnSpc>
            </a:pPr>
            <a:r>
              <a:rPr lang="zh-TW" altLang="en-US" dirty="0" smtClean="0">
                <a:latin typeface="標楷體" panose="03000509000000000000" pitchFamily="65" charset="-120"/>
              </a:rPr>
              <a:t>具流行病學危險因子之類流感病患</a:t>
            </a:r>
            <a:endParaRPr lang="zh-TW" altLang="en-US" dirty="0">
              <a:latin typeface="標楷體" panose="03000509000000000000" pitchFamily="65" charset="-120"/>
            </a:endParaRPr>
          </a:p>
          <a:p>
            <a:pPr lvl="1">
              <a:lnSpc>
                <a:spcPct val="90000"/>
              </a:lnSpc>
            </a:pPr>
            <a:r>
              <a:rPr lang="zh-TW" altLang="en-US" dirty="0" smtClean="0">
                <a:latin typeface="標楷體" panose="03000509000000000000" pitchFamily="65" charset="-120"/>
              </a:rPr>
              <a:t>肺炎</a:t>
            </a:r>
            <a:r>
              <a:rPr lang="zh-TW" altLang="en-US" dirty="0">
                <a:latin typeface="標楷體" panose="03000509000000000000" pitchFamily="65" charset="-120"/>
              </a:rPr>
              <a:t>重症病患</a:t>
            </a:r>
          </a:p>
          <a:p>
            <a:pPr>
              <a:lnSpc>
                <a:spcPct val="90000"/>
              </a:lnSpc>
            </a:pPr>
            <a:endParaRPr lang="en-US" altLang="zh-TW" dirty="0" smtClean="0">
              <a:latin typeface="標楷體" panose="03000509000000000000" pitchFamily="65" charset="-120"/>
            </a:endParaRPr>
          </a:p>
          <a:p>
            <a:pPr>
              <a:lnSpc>
                <a:spcPct val="90000"/>
              </a:lnSpc>
            </a:pPr>
            <a:r>
              <a:rPr lang="zh-TW" altLang="en-US" dirty="0" smtClean="0">
                <a:latin typeface="標楷體" panose="03000509000000000000" pitchFamily="65" charset="-120"/>
              </a:rPr>
              <a:t>實際</a:t>
            </a:r>
            <a:r>
              <a:rPr lang="zh-TW" altLang="en-US" dirty="0">
                <a:latin typeface="標楷體" panose="03000509000000000000" pitchFamily="65" charset="-120"/>
              </a:rPr>
              <a:t>限制</a:t>
            </a:r>
          </a:p>
          <a:p>
            <a:pPr lvl="1">
              <a:lnSpc>
                <a:spcPct val="90000"/>
              </a:lnSpc>
            </a:pPr>
            <a:r>
              <a:rPr lang="zh-TW" altLang="en-US" dirty="0">
                <a:latin typeface="標楷體" panose="03000509000000000000" pitchFamily="65" charset="-120"/>
              </a:rPr>
              <a:t>現有空間的運用</a:t>
            </a:r>
            <a:r>
              <a:rPr lang="en-US" altLang="zh-TW" i="1" dirty="0"/>
              <a:t>vs.</a:t>
            </a:r>
            <a:r>
              <a:rPr lang="zh-TW" altLang="en-US" dirty="0">
                <a:latin typeface="標楷體" panose="03000509000000000000" pitchFamily="65" charset="-120"/>
              </a:rPr>
              <a:t>擴展戶外空間</a:t>
            </a:r>
          </a:p>
          <a:p>
            <a:pPr lvl="1">
              <a:lnSpc>
                <a:spcPct val="90000"/>
              </a:lnSpc>
            </a:pPr>
            <a:r>
              <a:rPr lang="zh-TW" altLang="en-US" dirty="0">
                <a:latin typeface="標楷體" panose="03000509000000000000" pitchFamily="65" charset="-120"/>
              </a:rPr>
              <a:t>額外的醫護人力</a:t>
            </a:r>
          </a:p>
          <a:p>
            <a:pPr>
              <a:lnSpc>
                <a:spcPct val="90000"/>
              </a:lnSpc>
            </a:pPr>
            <a:endParaRPr lang="en-US" altLang="zh-TW" dirty="0" smtClean="0">
              <a:latin typeface="標楷體" panose="03000509000000000000" pitchFamily="65" charset="-120"/>
            </a:endParaRPr>
          </a:p>
          <a:p>
            <a:pPr>
              <a:lnSpc>
                <a:spcPct val="90000"/>
              </a:lnSpc>
            </a:pPr>
            <a:r>
              <a:rPr lang="zh-TW" altLang="en-US" dirty="0" smtClean="0">
                <a:latin typeface="標楷體" panose="03000509000000000000" pitchFamily="65" charset="-120"/>
              </a:rPr>
              <a:t>獨立採</a:t>
            </a:r>
            <a:r>
              <a:rPr lang="zh-TW" altLang="en-US" dirty="0">
                <a:latin typeface="標楷體" panose="03000509000000000000" pitchFamily="65" charset="-120"/>
              </a:rPr>
              <a:t>檢</a:t>
            </a:r>
            <a:r>
              <a:rPr lang="zh-TW" altLang="en-US" dirty="0" smtClean="0">
                <a:latin typeface="標楷體" panose="03000509000000000000" pitchFamily="65" charset="-120"/>
              </a:rPr>
              <a:t>空間為</a:t>
            </a:r>
            <a:r>
              <a:rPr lang="zh-TW" altLang="en-US" dirty="0">
                <a:latin typeface="標楷體" panose="03000509000000000000" pitchFamily="65" charset="-120"/>
              </a:rPr>
              <a:t>重要</a:t>
            </a:r>
            <a:r>
              <a:rPr lang="zh-TW" altLang="en-US" dirty="0" smtClean="0">
                <a:latin typeface="標楷體" panose="03000509000000000000" pitchFamily="65" charset="-120"/>
              </a:rPr>
              <a:t>要求</a:t>
            </a:r>
            <a:endParaRPr lang="zh-TW" altLang="en-US" dirty="0">
              <a:latin typeface="標楷體" panose="03000509000000000000" pitchFamily="65" charset="-120"/>
            </a:endParaRPr>
          </a:p>
          <a:p>
            <a:pPr>
              <a:buNone/>
            </a:pPr>
            <a:endParaRPr lang="zh-TW" altLang="en-US" dirty="0">
              <a:latin typeface="標楷體" panose="03000509000000000000" pitchFamily="65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43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18803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高度疫情期檢傷外推</a:t>
            </a:r>
            <a:endParaRPr lang="zh-TW" altLang="en-US" dirty="0"/>
          </a:p>
        </p:txBody>
      </p:sp>
      <p:pic>
        <p:nvPicPr>
          <p:cNvPr id="7" name="內容版面配置區 6"/>
          <p:cNvPicPr>
            <a:picLocks noGrp="1" noChangeAspect="1"/>
          </p:cNvPicPr>
          <p:nvPr>
            <p:ph sz="quarter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571" y="1696980"/>
            <a:ext cx="6242858" cy="4680065"/>
          </a:xfr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44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39173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病患分流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45</a:t>
            </a:fld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5280848" y="6597352"/>
            <a:ext cx="34676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sz="1400" dirty="0">
                <a:ea typeface="標楷體" panose="03000509000000000000" pitchFamily="65" charset="-120"/>
              </a:rPr>
              <a:t>J </a:t>
            </a:r>
            <a:r>
              <a:rPr lang="en-US" altLang="zh-TW" sz="1400" dirty="0" err="1">
                <a:ea typeface="標楷體" panose="03000509000000000000" pitchFamily="65" charset="-120"/>
              </a:rPr>
              <a:t>Emerg</a:t>
            </a:r>
            <a:r>
              <a:rPr lang="en-US" altLang="zh-TW" sz="1400" dirty="0">
                <a:ea typeface="標楷體" panose="03000509000000000000" pitchFamily="65" charset="-120"/>
              </a:rPr>
              <a:t> Trauma Shock. </a:t>
            </a:r>
            <a:r>
              <a:rPr lang="en-US" altLang="zh-TW" sz="1400" dirty="0" smtClean="0">
                <a:ea typeface="標楷體" panose="03000509000000000000" pitchFamily="65" charset="-120"/>
              </a:rPr>
              <a:t>2009;</a:t>
            </a:r>
            <a:r>
              <a:rPr lang="zh-TW" altLang="en-US" sz="1400" dirty="0" smtClean="0">
                <a:ea typeface="標楷體" panose="03000509000000000000" pitchFamily="65" charset="-120"/>
              </a:rPr>
              <a:t> </a:t>
            </a:r>
            <a:r>
              <a:rPr lang="en-US" altLang="zh-TW" sz="1400" dirty="0" smtClean="0">
                <a:ea typeface="標楷體" panose="03000509000000000000" pitchFamily="65" charset="-120"/>
              </a:rPr>
              <a:t>2:175-9</a:t>
            </a:r>
            <a:r>
              <a:rPr lang="en-US" altLang="zh-TW" sz="1400" dirty="0">
                <a:ea typeface="標楷體" panose="03000509000000000000" pitchFamily="65" charset="-120"/>
              </a:rPr>
              <a:t>.</a:t>
            </a:r>
            <a:endParaRPr lang="zh-TW" altLang="en-US" sz="1400" dirty="0">
              <a:ea typeface="標楷體" panose="03000509000000000000" pitchFamily="65" charset="-120"/>
            </a:endParaRPr>
          </a:p>
        </p:txBody>
      </p:sp>
      <p:pic>
        <p:nvPicPr>
          <p:cNvPr id="1026" name="Picture 2"/>
          <p:cNvPicPr preferRelativeResize="0"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023"/>
          <a:stretch/>
        </p:blipFill>
        <p:spPr bwMode="auto">
          <a:xfrm>
            <a:off x="395525" y="1700788"/>
            <a:ext cx="7844851" cy="3112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64548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獨立診療空間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46</a:t>
            </a:fld>
            <a:endParaRPr lang="zh-TW" altLang="en-US"/>
          </a:p>
        </p:txBody>
      </p:sp>
      <p:pic>
        <p:nvPicPr>
          <p:cNvPr id="6" name="Picture 2"/>
          <p:cNvPicPr preferRelativeResize="0"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782" b="33609"/>
          <a:stretch/>
        </p:blipFill>
        <p:spPr bwMode="auto">
          <a:xfrm>
            <a:off x="395536" y="1696710"/>
            <a:ext cx="7844855" cy="317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字方塊 6"/>
          <p:cNvSpPr txBox="1"/>
          <p:nvPr/>
        </p:nvSpPr>
        <p:spPr>
          <a:xfrm>
            <a:off x="5280848" y="6597352"/>
            <a:ext cx="34676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sz="1400" dirty="0">
                <a:ea typeface="標楷體" panose="03000509000000000000" pitchFamily="65" charset="-120"/>
              </a:rPr>
              <a:t>J </a:t>
            </a:r>
            <a:r>
              <a:rPr lang="en-US" altLang="zh-TW" sz="1400" dirty="0" err="1">
                <a:ea typeface="標楷體" panose="03000509000000000000" pitchFamily="65" charset="-120"/>
              </a:rPr>
              <a:t>Emerg</a:t>
            </a:r>
            <a:r>
              <a:rPr lang="en-US" altLang="zh-TW" sz="1400" dirty="0">
                <a:ea typeface="標楷體" panose="03000509000000000000" pitchFamily="65" charset="-120"/>
              </a:rPr>
              <a:t> Trauma Shock. </a:t>
            </a:r>
            <a:r>
              <a:rPr lang="en-US" altLang="zh-TW" sz="1400" dirty="0" smtClean="0">
                <a:ea typeface="標楷體" panose="03000509000000000000" pitchFamily="65" charset="-120"/>
              </a:rPr>
              <a:t>2009;</a:t>
            </a:r>
            <a:r>
              <a:rPr lang="zh-TW" altLang="en-US" sz="1400" dirty="0" smtClean="0">
                <a:ea typeface="標楷體" panose="03000509000000000000" pitchFamily="65" charset="-120"/>
              </a:rPr>
              <a:t> </a:t>
            </a:r>
            <a:r>
              <a:rPr lang="en-US" altLang="zh-TW" sz="1400" dirty="0" smtClean="0">
                <a:ea typeface="標楷體" panose="03000509000000000000" pitchFamily="65" charset="-120"/>
              </a:rPr>
              <a:t>2:175-9</a:t>
            </a:r>
            <a:r>
              <a:rPr lang="en-US" altLang="zh-TW" sz="1400" dirty="0">
                <a:ea typeface="標楷體" panose="03000509000000000000" pitchFamily="65" charset="-120"/>
              </a:rPr>
              <a:t>.</a:t>
            </a:r>
            <a:endParaRPr lang="zh-TW" altLang="en-US" sz="1400" dirty="0">
              <a:ea typeface="標楷體" panose="03000509000000000000" pitchFamily="65" charset="-12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53876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動線規劃與節點控管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 smtClean="0"/>
              <a:t>動線不交錯</a:t>
            </a:r>
            <a:endParaRPr lang="en-US" altLang="zh-TW" dirty="0" smtClean="0"/>
          </a:p>
          <a:p>
            <a:r>
              <a:rPr lang="zh-TW" altLang="en-US" dirty="0" smtClean="0"/>
              <a:t>節點必洗手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47</a:t>
            </a:fld>
            <a:endParaRPr lang="zh-TW" alt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0" t="2483" r="5306" b="21565"/>
          <a:stretch/>
        </p:blipFill>
        <p:spPr bwMode="auto">
          <a:xfrm>
            <a:off x="539551" y="2708920"/>
            <a:ext cx="5696173" cy="3744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文字方塊 7"/>
          <p:cNvSpPr txBox="1"/>
          <p:nvPr/>
        </p:nvSpPr>
        <p:spPr>
          <a:xfrm>
            <a:off x="6529587" y="6567155"/>
            <a:ext cx="221887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000" b="1" dirty="0" smtClean="0">
                <a:ea typeface="標楷體" panose="03000509000000000000" pitchFamily="65" charset="-120"/>
              </a:rPr>
              <a:t>J </a:t>
            </a:r>
            <a:r>
              <a:rPr lang="en-US" altLang="zh-TW" sz="1000" b="1" dirty="0" err="1" smtClean="0">
                <a:ea typeface="標楷體" panose="03000509000000000000" pitchFamily="65" charset="-120"/>
              </a:rPr>
              <a:t>Hosp</a:t>
            </a:r>
            <a:r>
              <a:rPr lang="zh-TW" altLang="en-US" sz="1000" b="1" dirty="0" smtClean="0">
                <a:ea typeface="標楷體" panose="03000509000000000000" pitchFamily="65" charset="-120"/>
              </a:rPr>
              <a:t> </a:t>
            </a:r>
            <a:r>
              <a:rPr lang="en-US" altLang="zh-TW" sz="1000" b="1" dirty="0" smtClean="0">
                <a:ea typeface="標楷體" panose="03000509000000000000" pitchFamily="65" charset="-120"/>
              </a:rPr>
              <a:t>Infect. 2011; 77:332-337.</a:t>
            </a:r>
            <a:endParaRPr lang="zh-TW" altLang="en-US" sz="1000" b="1" dirty="0">
              <a:ea typeface="標楷體" panose="03000509000000000000" pitchFamily="65" charset="-12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995" r="56127"/>
          <a:stretch/>
        </p:blipFill>
        <p:spPr bwMode="auto">
          <a:xfrm>
            <a:off x="6209614" y="4064938"/>
            <a:ext cx="2368819" cy="516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45" t="87995" r="12633"/>
          <a:stretch/>
        </p:blipFill>
        <p:spPr bwMode="auto">
          <a:xfrm>
            <a:off x="6341009" y="4568995"/>
            <a:ext cx="2263439" cy="516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13515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人員管制</a:t>
            </a:r>
            <a:endParaRPr lang="zh-TW" altLang="en-US" dirty="0" smtClean="0"/>
          </a:p>
        </p:txBody>
      </p:sp>
      <p:sp>
        <p:nvSpPr>
          <p:cNvPr id="9728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 smtClean="0"/>
              <a:t>家屬、看護、訪客</a:t>
            </a:r>
          </a:p>
          <a:p>
            <a:endParaRPr lang="en-US" altLang="zh-TW" dirty="0" smtClean="0"/>
          </a:p>
          <a:p>
            <a:r>
              <a:rPr lang="zh-TW" altLang="en-US" dirty="0" smtClean="0"/>
              <a:t>內部人員</a:t>
            </a:r>
          </a:p>
          <a:p>
            <a:pPr lvl="1"/>
            <a:r>
              <a:rPr lang="zh-TW" altLang="en-US" dirty="0" smtClean="0"/>
              <a:t>醫護人員</a:t>
            </a:r>
          </a:p>
          <a:p>
            <a:pPr lvl="1"/>
            <a:r>
              <a:rPr lang="zh-TW" altLang="en-US" dirty="0" smtClean="0"/>
              <a:t>病患服務員</a:t>
            </a:r>
          </a:p>
          <a:p>
            <a:pPr lvl="1"/>
            <a:r>
              <a:rPr lang="zh-TW" altLang="en-US" dirty="0" smtClean="0"/>
              <a:t>清潔工 </a:t>
            </a:r>
            <a:r>
              <a:rPr lang="en-US" altLang="zh-TW" dirty="0" smtClean="0"/>
              <a:t>(↑)</a:t>
            </a:r>
            <a:endParaRPr lang="zh-TW" altLang="en-US" dirty="0" smtClean="0"/>
          </a:p>
          <a:p>
            <a:pPr lvl="1"/>
            <a:r>
              <a:rPr lang="zh-TW" altLang="en-US" dirty="0" smtClean="0"/>
              <a:t>志工 </a:t>
            </a:r>
            <a:r>
              <a:rPr lang="en-US" altLang="zh-TW" dirty="0" smtClean="0"/>
              <a:t>(↓)</a:t>
            </a:r>
            <a:endParaRPr lang="zh-TW" altLang="en-US" dirty="0" smtClean="0"/>
          </a:p>
          <a:p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48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13274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流量管制</a:t>
            </a:r>
            <a:endParaRPr lang="zh-TW" altLang="en-US" dirty="0" smtClean="0"/>
          </a:p>
        </p:txBody>
      </p:sp>
      <p:sp>
        <p:nvSpPr>
          <p:cNvPr id="9830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 smtClean="0"/>
              <a:t>大量疫情期－</a:t>
            </a:r>
            <a:r>
              <a:rPr lang="en-US" altLang="zh-TW" dirty="0" smtClean="0"/>
              <a:t>community outbreak</a:t>
            </a:r>
          </a:p>
          <a:p>
            <a:pPr lvl="1"/>
            <a:r>
              <a:rPr lang="zh-TW" altLang="en-US" dirty="0" smtClean="0"/>
              <a:t>疑似病患或篩檢民眾</a:t>
            </a:r>
          </a:p>
          <a:p>
            <a:endParaRPr lang="en-US" altLang="zh-TW" dirty="0" smtClean="0"/>
          </a:p>
          <a:p>
            <a:r>
              <a:rPr lang="zh-TW" altLang="en-US" dirty="0" smtClean="0"/>
              <a:t>單位時間空間內病患處理量能評估</a:t>
            </a:r>
          </a:p>
          <a:p>
            <a:endParaRPr lang="en-US" altLang="zh-TW" dirty="0" smtClean="0"/>
          </a:p>
          <a:p>
            <a:r>
              <a:rPr lang="zh-TW" altLang="en-US" dirty="0" smtClean="0"/>
              <a:t>寧等勿濫</a:t>
            </a:r>
          </a:p>
          <a:p>
            <a:pPr lvl="1"/>
            <a:r>
              <a:rPr lang="zh-TW" altLang="en-US" dirty="0" smtClean="0"/>
              <a:t>篩檢及掛號管控</a:t>
            </a:r>
          </a:p>
          <a:p>
            <a:pPr lvl="1"/>
            <a:r>
              <a:rPr lang="zh-TW" altLang="en-US" dirty="0" smtClean="0"/>
              <a:t>輕症病患、無症狀民眾</a:t>
            </a:r>
          </a:p>
          <a:p>
            <a:endParaRPr lang="en-US" altLang="zh-TW" dirty="0" smtClean="0"/>
          </a:p>
          <a:p>
            <a:r>
              <a:rPr lang="zh-TW" altLang="en-US" dirty="0" smtClean="0"/>
              <a:t>寧外勿內</a:t>
            </a:r>
          </a:p>
          <a:p>
            <a:pPr lvl="1"/>
            <a:r>
              <a:rPr lang="zh-TW" altLang="en-US" dirty="0" smtClean="0"/>
              <a:t>等候掛號病患儘可能安排於戶外或開放空間等候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49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57773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落實感染控制措施 （一）</a:t>
            </a:r>
            <a:endParaRPr lang="zh-TW" altLang="en-US" dirty="0"/>
          </a:p>
        </p:txBody>
      </p:sp>
      <p:sp>
        <p:nvSpPr>
          <p:cNvPr id="69529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 smtClean="0"/>
              <a:t>醫護人員</a:t>
            </a:r>
          </a:p>
          <a:p>
            <a:pPr lvl="1"/>
            <a:r>
              <a:rPr lang="zh-TW" altLang="en-US" dirty="0" smtClean="0"/>
              <a:t>個人防護</a:t>
            </a:r>
          </a:p>
          <a:p>
            <a:pPr lvl="2"/>
            <a:r>
              <a:rPr lang="zh-TW" altLang="en-US" dirty="0" smtClean="0"/>
              <a:t>一般照護：落實標準防護並配戴一般外科口罩</a:t>
            </a:r>
          </a:p>
          <a:p>
            <a:pPr lvl="2"/>
            <a:r>
              <a:rPr lang="zh-TW" altLang="en-US" dirty="0" smtClean="0"/>
              <a:t>病患篩（採）檢：配戴外科口罩外，可搭配手套、隔離衣或護目裝備。</a:t>
            </a:r>
          </a:p>
          <a:p>
            <a:pPr lvl="1"/>
            <a:r>
              <a:rPr lang="zh-TW" altLang="en-US" dirty="0" smtClean="0"/>
              <a:t>落實監控與考核</a:t>
            </a:r>
          </a:p>
          <a:p>
            <a:pPr lvl="2"/>
            <a:r>
              <a:rPr lang="zh-TW" altLang="en-US" dirty="0" smtClean="0"/>
              <a:t>專科護理師的運用 （感控種子教官、內部考核人員）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發燒員工（於排除流感感染前）通報，並禁止上班或第一線病患照護工作。</a:t>
            </a:r>
            <a:endParaRPr lang="zh-TW" altLang="en-US" dirty="0"/>
          </a:p>
        </p:txBody>
      </p:sp>
      <p:sp>
        <p:nvSpPr>
          <p:cNvPr id="4" name="投影片編號版面配置區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50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35081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落實感染控制措施 </a:t>
            </a:r>
            <a:r>
              <a:rPr lang="zh-TW" altLang="en-US" dirty="0" smtClean="0"/>
              <a:t>（二）</a:t>
            </a:r>
            <a:endParaRPr lang="zh-TW" altLang="en-US" dirty="0" smtClean="0">
              <a:latin typeface="標楷體" panose="03000509000000000000" pitchFamily="65" charset="-120"/>
            </a:endParaRPr>
          </a:p>
        </p:txBody>
      </p:sp>
      <p:sp>
        <p:nvSpPr>
          <p:cNvPr id="10035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</a:rPr>
              <a:t>標準化防護裝備需求</a:t>
            </a:r>
            <a:r>
              <a:rPr lang="zh-TW" altLang="en-US" dirty="0" smtClean="0">
                <a:latin typeface="標楷體" panose="03000509000000000000" pitchFamily="65" charset="-120"/>
              </a:rPr>
              <a:t>及</a:t>
            </a:r>
            <a:r>
              <a:rPr lang="zh-TW" altLang="en-US" dirty="0">
                <a:latin typeface="標楷體" panose="03000509000000000000" pitchFamily="65" charset="-120"/>
              </a:rPr>
              <a:t>個人</a:t>
            </a:r>
            <a:r>
              <a:rPr lang="zh-TW" altLang="en-US" dirty="0" smtClean="0">
                <a:latin typeface="標楷體" panose="03000509000000000000" pitchFamily="65" charset="-120"/>
              </a:rPr>
              <a:t>防護穿脫流程</a:t>
            </a:r>
          </a:p>
          <a:p>
            <a:pPr lvl="1" eaLnBrk="1" hangingPunct="1"/>
            <a:r>
              <a:rPr kumimoji="0" lang="zh-TW" altLang="en-US" dirty="0" smtClean="0">
                <a:latin typeface="標楷體" panose="03000509000000000000" pitchFamily="65" charset="-120"/>
              </a:rPr>
              <a:t>因地制宜－依</a:t>
            </a:r>
            <a:r>
              <a:rPr lang="zh-TW" altLang="en-US" dirty="0" smtClean="0">
                <a:latin typeface="標楷體" panose="03000509000000000000" pitchFamily="65" charset="-120"/>
              </a:rPr>
              <a:t>個別</a:t>
            </a:r>
            <a:r>
              <a:rPr lang="zh-TW" altLang="en-US" dirty="0">
                <a:latin typeface="標楷體" panose="03000509000000000000" pitchFamily="65" charset="-120"/>
              </a:rPr>
              <a:t>急診</a:t>
            </a:r>
            <a:r>
              <a:rPr lang="zh-TW" altLang="en-US" dirty="0" smtClean="0">
                <a:latin typeface="標楷體" panose="03000509000000000000" pitchFamily="65" charset="-120"/>
              </a:rPr>
              <a:t>空間訂定</a:t>
            </a:r>
          </a:p>
          <a:p>
            <a:pPr eaLnBrk="1" hangingPunct="1"/>
            <a:endParaRPr lang="en-US" altLang="zh-TW" dirty="0">
              <a:latin typeface="標楷體" panose="03000509000000000000" pitchFamily="65" charset="-120"/>
            </a:endParaRPr>
          </a:p>
          <a:p>
            <a:pPr eaLnBrk="1" hangingPunct="1"/>
            <a:r>
              <a:rPr kumimoji="0" lang="zh-TW" altLang="en-US" dirty="0" smtClean="0">
                <a:latin typeface="標楷體" panose="03000509000000000000" pitchFamily="65" charset="-120"/>
              </a:rPr>
              <a:t>由種子教官對所有醫護人員進行勤前教育</a:t>
            </a:r>
          </a:p>
          <a:p>
            <a:pPr lvl="1" eaLnBrk="1" hangingPunct="1"/>
            <a:r>
              <a:rPr kumimoji="0" lang="zh-TW" altLang="en-US" dirty="0" smtClean="0">
                <a:latin typeface="標楷體" panose="03000509000000000000" pitchFamily="65" charset="-120"/>
              </a:rPr>
              <a:t>教學</a:t>
            </a:r>
            <a:r>
              <a:rPr kumimoji="0" lang="en-US" altLang="zh-TW" dirty="0" smtClean="0"/>
              <a:t>DVD</a:t>
            </a:r>
          </a:p>
          <a:p>
            <a:pPr lvl="1" eaLnBrk="1" hangingPunct="1"/>
            <a:r>
              <a:rPr kumimoji="0" lang="zh-TW" altLang="en-US" dirty="0" smtClean="0">
                <a:latin typeface="標楷體" panose="03000509000000000000" pitchFamily="65" charset="-120"/>
              </a:rPr>
              <a:t>實地演練</a:t>
            </a:r>
          </a:p>
          <a:p>
            <a:pPr lvl="1" eaLnBrk="1" hangingPunct="1"/>
            <a:r>
              <a:rPr kumimoji="0" lang="zh-TW" altLang="en-US" dirty="0" smtClean="0">
                <a:latin typeface="標楷體" panose="03000509000000000000" pitchFamily="65" charset="-120"/>
              </a:rPr>
              <a:t>模擬考試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51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77905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落實感染控制措施 （三）</a:t>
            </a:r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建立感控監測人員（徒法不足以自行）</a:t>
            </a:r>
          </a:p>
          <a:p>
            <a:endParaRPr lang="en-US" altLang="zh-TW" dirty="0" smtClean="0"/>
          </a:p>
          <a:p>
            <a:r>
              <a:rPr lang="zh-TW" altLang="en-US" dirty="0" smtClean="0"/>
              <a:t>監測人員必須沒有病患照護診療的負擔</a:t>
            </a:r>
            <a:endParaRPr lang="en-US" altLang="zh-TW" dirty="0" smtClean="0"/>
          </a:p>
          <a:p>
            <a:pPr lvl="1"/>
            <a:r>
              <a:rPr lang="en-US" altLang="zh-TW" dirty="0" smtClean="0"/>
              <a:t>Buddy group</a:t>
            </a:r>
            <a:endParaRPr lang="zh-TW" altLang="en-US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適合人員</a:t>
            </a:r>
          </a:p>
          <a:p>
            <a:pPr lvl="1"/>
            <a:r>
              <a:rPr lang="zh-TW" altLang="en-US" dirty="0" smtClean="0"/>
              <a:t>急診專科護理師（種子教官）</a:t>
            </a:r>
          </a:p>
          <a:p>
            <a:pPr lvl="1"/>
            <a:r>
              <a:rPr lang="zh-TW" altLang="en-US" dirty="0" smtClean="0"/>
              <a:t>感控護理師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52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29255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2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落實感染控制措施 （四）</a:t>
            </a:r>
            <a:endParaRPr lang="zh-TW" altLang="en-US" dirty="0"/>
          </a:p>
        </p:txBody>
      </p:sp>
      <p:sp>
        <p:nvSpPr>
          <p:cNvPr id="78233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 smtClean="0"/>
              <a:t>病患檢體採集</a:t>
            </a:r>
          </a:p>
          <a:p>
            <a:pPr lvl="1"/>
            <a:r>
              <a:rPr lang="zh-TW" altLang="en-US" dirty="0" smtClean="0"/>
              <a:t>於負壓隔離室或固定於一通風良好之空間採檢</a:t>
            </a:r>
          </a:p>
          <a:p>
            <a:pPr lvl="1"/>
            <a:r>
              <a:rPr lang="zh-TW" altLang="en-US" dirty="0" smtClean="0"/>
              <a:t>採檢區內</a:t>
            </a:r>
            <a:r>
              <a:rPr lang="en-US" altLang="zh-TW" dirty="0" smtClean="0"/>
              <a:t>1.5</a:t>
            </a:r>
            <a:r>
              <a:rPr lang="zh-TW" altLang="en-US" dirty="0" smtClean="0"/>
              <a:t>公尺內禁止其他人員站立</a:t>
            </a:r>
          </a:p>
          <a:p>
            <a:pPr lvl="1"/>
            <a:r>
              <a:rPr lang="zh-TW" altLang="en-US" dirty="0" smtClean="0"/>
              <a:t>採檢人員</a:t>
            </a:r>
          </a:p>
          <a:p>
            <a:pPr lvl="2"/>
            <a:r>
              <a:rPr lang="zh-TW" altLang="en-US" dirty="0" smtClean="0"/>
              <a:t>一般外科口罩或</a:t>
            </a:r>
            <a:r>
              <a:rPr lang="en-US" altLang="zh-TW" dirty="0" smtClean="0"/>
              <a:t>N95</a:t>
            </a:r>
            <a:r>
              <a:rPr lang="zh-TW" altLang="en-US" dirty="0" smtClean="0"/>
              <a:t>口罩</a:t>
            </a:r>
          </a:p>
          <a:p>
            <a:pPr lvl="2"/>
            <a:r>
              <a:rPr lang="zh-TW" altLang="en-US" dirty="0" smtClean="0"/>
              <a:t>站立於病患側邊</a:t>
            </a:r>
          </a:p>
          <a:p>
            <a:pPr lvl="2"/>
            <a:r>
              <a:rPr lang="zh-TW" altLang="en-US" dirty="0" smtClean="0"/>
              <a:t>戴檢查用手套</a:t>
            </a:r>
          </a:p>
          <a:p>
            <a:pPr lvl="1"/>
            <a:r>
              <a:rPr lang="zh-TW" altLang="en-US" dirty="0" smtClean="0"/>
              <a:t>此區域至少每班一次淨空全面消毒</a:t>
            </a:r>
            <a:endParaRPr lang="zh-TW" altLang="en-US" dirty="0"/>
          </a:p>
        </p:txBody>
      </p:sp>
      <p:sp>
        <p:nvSpPr>
          <p:cNvPr id="6" name="投影片編號版面配置區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53</a:t>
            </a:fld>
            <a:endParaRPr lang="zh-TW" altLang="en-US"/>
          </a:p>
        </p:txBody>
      </p:sp>
      <p:sp>
        <p:nvSpPr>
          <p:cNvPr id="782340" name="AutoShape 4"/>
          <p:cNvSpPr>
            <a:spLocks/>
          </p:cNvSpPr>
          <p:nvPr/>
        </p:nvSpPr>
        <p:spPr bwMode="auto">
          <a:xfrm>
            <a:off x="4238248" y="3356992"/>
            <a:ext cx="189736" cy="864096"/>
          </a:xfrm>
          <a:prstGeom prst="rightBrace">
            <a:avLst>
              <a:gd name="adj1" fmla="val 92408"/>
              <a:gd name="adj2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 dirty="0">
              <a:ea typeface="標楷體" panose="03000509000000000000" pitchFamily="65" charset="-120"/>
            </a:endParaRPr>
          </a:p>
        </p:txBody>
      </p:sp>
      <p:sp>
        <p:nvSpPr>
          <p:cNvPr id="782342" name="AutoShape 6"/>
          <p:cNvSpPr>
            <a:spLocks noChangeArrowheads="1"/>
          </p:cNvSpPr>
          <p:nvPr/>
        </p:nvSpPr>
        <p:spPr bwMode="auto">
          <a:xfrm>
            <a:off x="6228184" y="3213025"/>
            <a:ext cx="2304256" cy="1008063"/>
          </a:xfrm>
          <a:prstGeom prst="wedgeRoundRectCallout">
            <a:avLst>
              <a:gd name="adj1" fmla="val -122247"/>
              <a:gd name="adj2" fmla="val 6231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zh-TW" altLang="en-US" dirty="0">
                <a:ea typeface="標楷體" panose="03000509000000000000" pitchFamily="65" charset="-120"/>
              </a:rPr>
              <a:t>因採檢過程易引發病患咳嗽或打噴嚏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30557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0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落實感染控制措施 （五）</a:t>
            </a:r>
            <a:endParaRPr lang="zh-TW" altLang="en-US" dirty="0"/>
          </a:p>
        </p:txBody>
      </p:sp>
      <p:sp>
        <p:nvSpPr>
          <p:cNvPr id="78029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 smtClean="0"/>
              <a:t>重症病患建議於負壓隔離室治療</a:t>
            </a:r>
          </a:p>
          <a:p>
            <a:pPr lvl="1"/>
            <a:r>
              <a:rPr lang="zh-TW" altLang="en-US" dirty="0" smtClean="0"/>
              <a:t>氣管擴張劑汽化治療</a:t>
            </a:r>
          </a:p>
          <a:p>
            <a:pPr lvl="1"/>
            <a:r>
              <a:rPr lang="zh-TW" altLang="en-US" dirty="0" smtClean="0"/>
              <a:t>氣管內插管</a:t>
            </a:r>
          </a:p>
          <a:p>
            <a:endParaRPr lang="en-US" altLang="zh-TW" dirty="0" smtClean="0"/>
          </a:p>
          <a:p>
            <a:r>
              <a:rPr lang="zh-TW" altLang="en-US" dirty="0" smtClean="0"/>
              <a:t>重症插管</a:t>
            </a:r>
          </a:p>
          <a:p>
            <a:pPr lvl="1"/>
            <a:r>
              <a:rPr lang="zh-TW" altLang="en-US" dirty="0" smtClean="0"/>
              <a:t>於負壓治療室執行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成立醫院專責插管小組</a:t>
            </a:r>
            <a:endParaRPr lang="en-US" altLang="zh-TW" dirty="0" smtClean="0"/>
          </a:p>
          <a:p>
            <a:pPr lvl="2"/>
            <a:r>
              <a:rPr lang="zh-TW" altLang="en-US" dirty="0" smtClean="0"/>
              <a:t>麻醉科醫師、胸腔科醫師、感控護理師、呼吸治療師</a:t>
            </a:r>
          </a:p>
          <a:p>
            <a:pPr lvl="1"/>
            <a:r>
              <a:rPr lang="zh-TW" altLang="en-US" dirty="0" smtClean="0"/>
              <a:t>應配戴符合要求之高規格個人防護裝備</a:t>
            </a:r>
            <a:endParaRPr lang="en-US" altLang="zh-TW" dirty="0" smtClean="0"/>
          </a:p>
          <a:p>
            <a:endParaRPr lang="en-US" altLang="zh-TW" dirty="0"/>
          </a:p>
        </p:txBody>
      </p:sp>
      <p:sp>
        <p:nvSpPr>
          <p:cNvPr id="6" name="投影片編號版面配置區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54</a:t>
            </a:fld>
            <a:endParaRPr lang="zh-TW" altLang="en-US"/>
          </a:p>
        </p:txBody>
      </p:sp>
      <p:sp>
        <p:nvSpPr>
          <p:cNvPr id="780292" name="AutoShape 4"/>
          <p:cNvSpPr>
            <a:spLocks/>
          </p:cNvSpPr>
          <p:nvPr/>
        </p:nvSpPr>
        <p:spPr bwMode="auto">
          <a:xfrm>
            <a:off x="3779912" y="2214191"/>
            <a:ext cx="144016" cy="494729"/>
          </a:xfrm>
          <a:prstGeom prst="rightBrace">
            <a:avLst>
              <a:gd name="adj1" fmla="val 54029"/>
              <a:gd name="adj2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 dirty="0">
              <a:ea typeface="標楷體" panose="03000509000000000000" pitchFamily="65" charset="-120"/>
            </a:endParaRPr>
          </a:p>
        </p:txBody>
      </p:sp>
      <p:sp>
        <p:nvSpPr>
          <p:cNvPr id="780293" name="Text Box 5"/>
          <p:cNvSpPr txBox="1">
            <a:spLocks noChangeArrowheads="1"/>
          </p:cNvSpPr>
          <p:nvPr/>
        </p:nvSpPr>
        <p:spPr bwMode="auto">
          <a:xfrm>
            <a:off x="3995936" y="2268681"/>
            <a:ext cx="399573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2100" dirty="0">
                <a:latin typeface="標楷體" pitchFamily="65" charset="-120"/>
                <a:ea typeface="標楷體" panose="03000509000000000000" pitchFamily="65" charset="-120"/>
              </a:rPr>
              <a:t>引發飛沫微粒</a:t>
            </a:r>
            <a:r>
              <a:rPr lang="en-US" altLang="zh-TW" sz="2100" dirty="0">
                <a:latin typeface="Calibri" pitchFamily="34" charset="0"/>
                <a:ea typeface="標楷體" panose="03000509000000000000" pitchFamily="65" charset="-120"/>
                <a:cs typeface="Calibri" pitchFamily="34" charset="0"/>
              </a:rPr>
              <a:t>(aerosol)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80480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落實感染控制措施 （六）</a:t>
            </a:r>
          </a:p>
        </p:txBody>
      </p:sp>
      <p:sp>
        <p:nvSpPr>
          <p:cNvPr id="10445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 smtClean="0"/>
              <a:t>空間除污</a:t>
            </a:r>
          </a:p>
          <a:p>
            <a:pPr lvl="1"/>
            <a:r>
              <a:rPr lang="zh-TW" altLang="en-US" dirty="0" smtClean="0"/>
              <a:t>減少空間病毒（病菌）負擔</a:t>
            </a:r>
          </a:p>
          <a:p>
            <a:pPr lvl="2"/>
            <a:r>
              <a:rPr lang="zh-TW" altLang="en-US" dirty="0" smtClean="0"/>
              <a:t>診療區分區輪流清消</a:t>
            </a:r>
          </a:p>
          <a:p>
            <a:pPr lvl="2"/>
            <a:r>
              <a:rPr lang="zh-TW" altLang="en-US" dirty="0" smtClean="0"/>
              <a:t>休息區定時清消</a:t>
            </a:r>
          </a:p>
          <a:p>
            <a:endParaRPr lang="en-US" altLang="zh-TW" dirty="0" smtClean="0"/>
          </a:p>
          <a:p>
            <a:r>
              <a:rPr lang="zh-TW" altLang="en-US" dirty="0" smtClean="0"/>
              <a:t>病患除污</a:t>
            </a:r>
          </a:p>
          <a:p>
            <a:pPr lvl="1"/>
            <a:r>
              <a:rPr lang="zh-TW" altLang="en-US" dirty="0" smtClean="0"/>
              <a:t>不需要且不實際</a:t>
            </a:r>
          </a:p>
          <a:p>
            <a:pPr lvl="1"/>
            <a:r>
              <a:rPr lang="zh-TW" altLang="en-US" dirty="0" smtClean="0"/>
              <a:t>已知直接暴露於生物戰劑之病患</a:t>
            </a:r>
          </a:p>
          <a:p>
            <a:pPr lvl="2"/>
            <a:r>
              <a:rPr lang="en-US" altLang="zh-TW" dirty="0" smtClean="0"/>
              <a:t>Staphylococcus B</a:t>
            </a:r>
            <a:r>
              <a:rPr lang="zh-TW" altLang="en-US" dirty="0" smtClean="0"/>
              <a:t> </a:t>
            </a:r>
            <a:r>
              <a:rPr lang="en-US" altLang="zh-TW" dirty="0" err="1" smtClean="0"/>
              <a:t>enterotoxins</a:t>
            </a:r>
            <a:r>
              <a:rPr lang="zh-TW" altLang="en-US" dirty="0" smtClean="0"/>
              <a:t>、</a:t>
            </a:r>
            <a:r>
              <a:rPr lang="en-US" altLang="zh-TW" dirty="0" smtClean="0"/>
              <a:t>T2 </a:t>
            </a:r>
            <a:r>
              <a:rPr lang="en-US" altLang="zh-TW" dirty="0" err="1" smtClean="0"/>
              <a:t>mycotoxin</a:t>
            </a:r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55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42236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落實感染控制</a:t>
            </a:r>
            <a:r>
              <a:rPr lang="zh-TW" altLang="en-US" dirty="0" smtClean="0"/>
              <a:t>措施 （七）</a:t>
            </a:r>
            <a:endParaRPr lang="zh-TW" altLang="en-US" dirty="0">
              <a:latin typeface="標楷體" panose="03000509000000000000" pitchFamily="65" charset="-120"/>
            </a:endParaRPr>
          </a:p>
        </p:txBody>
      </p:sp>
      <p:sp>
        <p:nvSpPr>
          <p:cNvPr id="69427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</a:rPr>
              <a:t>照</a:t>
            </a:r>
            <a:r>
              <a:rPr lang="zh-TW" altLang="en-US" dirty="0" smtClean="0">
                <a:latin typeface="標楷體" panose="03000509000000000000" pitchFamily="65" charset="-120"/>
              </a:rPr>
              <a:t>護服務員</a:t>
            </a:r>
            <a:endParaRPr lang="en-US" altLang="zh-TW" dirty="0" smtClean="0">
              <a:latin typeface="標楷體" panose="03000509000000000000" pitchFamily="65" charset="-120"/>
            </a:endParaRPr>
          </a:p>
          <a:p>
            <a:pPr lvl="1"/>
            <a:r>
              <a:rPr lang="zh-TW" altLang="en-US" dirty="0" smtClean="0">
                <a:latin typeface="標楷體" panose="03000509000000000000" pitchFamily="65" charset="-120"/>
              </a:rPr>
              <a:t>比照醫護人員，要求落實手部衛生及呼吸道禮儀。</a:t>
            </a:r>
            <a:endParaRPr lang="en-US" altLang="zh-TW" dirty="0" smtClean="0">
              <a:latin typeface="標楷體" panose="03000509000000000000" pitchFamily="65" charset="-120"/>
            </a:endParaRPr>
          </a:p>
          <a:p>
            <a:pPr lvl="1"/>
            <a:r>
              <a:rPr lang="zh-TW" altLang="en-US" dirty="0" smtClean="0">
                <a:latin typeface="標楷體" panose="03000509000000000000" pitchFamily="65" charset="-120"/>
              </a:rPr>
              <a:t>減少</a:t>
            </a:r>
            <a:r>
              <a:rPr lang="en-US" altLang="zh-TW" dirty="0" smtClean="0">
                <a:latin typeface="標楷體" panose="03000509000000000000" pitchFamily="65" charset="-120"/>
              </a:rPr>
              <a:t>/</a:t>
            </a:r>
            <a:r>
              <a:rPr lang="zh-TW" altLang="en-US" dirty="0" smtClean="0">
                <a:latin typeface="標楷體" panose="03000509000000000000" pitchFamily="65" charset="-120"/>
              </a:rPr>
              <a:t>禁止跨病床（室）交流活動</a:t>
            </a:r>
            <a:endParaRPr lang="en-US" altLang="zh-TW" dirty="0" smtClean="0">
              <a:latin typeface="標楷體" panose="03000509000000000000" pitchFamily="65" charset="-120"/>
            </a:endParaRPr>
          </a:p>
          <a:p>
            <a:pPr>
              <a:buNone/>
            </a:pPr>
            <a:endParaRPr lang="en-US" altLang="zh-TW" dirty="0" smtClean="0">
              <a:latin typeface="標楷體" panose="03000509000000000000" pitchFamily="65" charset="-120"/>
            </a:endParaRPr>
          </a:p>
          <a:p>
            <a:r>
              <a:rPr lang="zh-TW" altLang="en-US" dirty="0" smtClean="0">
                <a:latin typeface="標楷體" panose="03000509000000000000" pitchFamily="65" charset="-120"/>
              </a:rPr>
              <a:t>病患</a:t>
            </a:r>
            <a:r>
              <a:rPr lang="zh-TW" altLang="en-US" dirty="0">
                <a:latin typeface="標楷體" panose="03000509000000000000" pitchFamily="65" charset="-120"/>
              </a:rPr>
              <a:t>與家屬方面</a:t>
            </a:r>
          </a:p>
          <a:p>
            <a:pPr lvl="1"/>
            <a:r>
              <a:rPr kumimoji="0" lang="zh-TW" altLang="en-US" dirty="0" smtClean="0">
                <a:latin typeface="標楷體" panose="03000509000000000000" pitchFamily="65" charset="-120"/>
              </a:rPr>
              <a:t>入口強制體溫測量</a:t>
            </a:r>
            <a:endParaRPr kumimoji="0" lang="en-US" altLang="zh-TW" dirty="0" smtClean="0">
              <a:latin typeface="標楷體" panose="03000509000000000000" pitchFamily="65" charset="-120"/>
            </a:endParaRPr>
          </a:p>
          <a:p>
            <a:pPr lvl="1"/>
            <a:r>
              <a:rPr lang="zh-TW" altLang="en-US" dirty="0" smtClean="0">
                <a:latin typeface="標楷體" panose="03000509000000000000" pitchFamily="65" charset="-120"/>
              </a:rPr>
              <a:t>（</a:t>
            </a:r>
            <a:r>
              <a:rPr kumimoji="0" lang="zh-TW" altLang="en-US" dirty="0" smtClean="0">
                <a:latin typeface="標楷體" panose="03000509000000000000" pitchFamily="65" charset="-120"/>
              </a:rPr>
              <a:t>建議</a:t>
            </a:r>
            <a:r>
              <a:rPr kumimoji="0" lang="zh-TW" altLang="en-US" dirty="0">
                <a:latin typeface="標楷體" panose="03000509000000000000" pitchFamily="65" charset="-120"/>
              </a:rPr>
              <a:t>或</a:t>
            </a:r>
            <a:r>
              <a:rPr kumimoji="0" lang="zh-TW" altLang="en-US" dirty="0" smtClean="0">
                <a:latin typeface="標楷體" panose="03000509000000000000" pitchFamily="65" charset="-120"/>
              </a:rPr>
              <a:t>強制</a:t>
            </a:r>
            <a:r>
              <a:rPr lang="zh-TW" altLang="en-US" dirty="0">
                <a:latin typeface="標楷體" panose="03000509000000000000" pitchFamily="65" charset="-120"/>
              </a:rPr>
              <a:t>）</a:t>
            </a:r>
            <a:r>
              <a:rPr kumimoji="0" lang="zh-TW" altLang="en-US" dirty="0" smtClean="0">
                <a:latin typeface="標楷體" panose="03000509000000000000" pitchFamily="65" charset="-120"/>
              </a:rPr>
              <a:t>一律</a:t>
            </a:r>
            <a:r>
              <a:rPr kumimoji="0" lang="zh-TW" altLang="en-US" dirty="0">
                <a:latin typeface="標楷體" panose="03000509000000000000" pitchFamily="65" charset="-120"/>
              </a:rPr>
              <a:t>戴口罩</a:t>
            </a:r>
          </a:p>
          <a:p>
            <a:pPr lvl="1"/>
            <a:r>
              <a:rPr kumimoji="0" lang="zh-TW" altLang="en-US" dirty="0">
                <a:latin typeface="標楷體" panose="03000509000000000000" pitchFamily="65" charset="-120"/>
              </a:rPr>
              <a:t>廣設乾洗手</a:t>
            </a:r>
            <a:r>
              <a:rPr kumimoji="0" lang="zh-TW" altLang="en-US" dirty="0" smtClean="0">
                <a:latin typeface="標楷體" panose="03000509000000000000" pitchFamily="65" charset="-120"/>
              </a:rPr>
              <a:t>液（附</a:t>
            </a:r>
            <a:r>
              <a:rPr kumimoji="0" lang="zh-TW" altLang="en-US" dirty="0">
                <a:latin typeface="標楷體" panose="03000509000000000000" pitchFamily="65" charset="-120"/>
              </a:rPr>
              <a:t>教學</a:t>
            </a:r>
            <a:r>
              <a:rPr kumimoji="0" lang="zh-TW" altLang="en-US" dirty="0" smtClean="0">
                <a:latin typeface="標楷體" panose="03000509000000000000" pitchFamily="65" charset="-120"/>
              </a:rPr>
              <a:t>海報</a:t>
            </a:r>
            <a:r>
              <a:rPr lang="zh-TW" altLang="en-US" dirty="0">
                <a:latin typeface="標楷體" panose="03000509000000000000" pitchFamily="65" charset="-120"/>
              </a:rPr>
              <a:t>）</a:t>
            </a:r>
            <a:r>
              <a:rPr kumimoji="0" lang="zh-TW" altLang="en-US" dirty="0" smtClean="0">
                <a:latin typeface="標楷體" panose="03000509000000000000" pitchFamily="65" charset="-120"/>
              </a:rPr>
              <a:t>鼓勵</a:t>
            </a:r>
            <a:r>
              <a:rPr kumimoji="0" lang="zh-TW" altLang="en-US" dirty="0">
                <a:latin typeface="標楷體" panose="03000509000000000000" pitchFamily="65" charset="-120"/>
              </a:rPr>
              <a:t>手</a:t>
            </a:r>
            <a:r>
              <a:rPr kumimoji="0" lang="zh-TW" altLang="en-US" dirty="0" smtClean="0">
                <a:latin typeface="標楷體" panose="03000509000000000000" pitchFamily="65" charset="-120"/>
              </a:rPr>
              <a:t>部衛生</a:t>
            </a:r>
            <a:endParaRPr kumimoji="0" lang="zh-TW" altLang="en-US" dirty="0">
              <a:latin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</a:rPr>
              <a:t>陪病人數限制</a:t>
            </a:r>
          </a:p>
          <a:p>
            <a:pPr lvl="1"/>
            <a:r>
              <a:rPr lang="zh-TW" altLang="en-US" dirty="0">
                <a:latin typeface="標楷體" panose="03000509000000000000" pitchFamily="65" charset="-120"/>
              </a:rPr>
              <a:t>限制訪客人數</a:t>
            </a:r>
          </a:p>
          <a:p>
            <a:pPr lvl="1"/>
            <a:r>
              <a:rPr lang="zh-TW" altLang="en-US" dirty="0" smtClean="0">
                <a:latin typeface="標楷體" panose="03000509000000000000" pitchFamily="65" charset="-120"/>
              </a:rPr>
              <a:t>限制</a:t>
            </a:r>
            <a:r>
              <a:rPr lang="zh-TW" altLang="en-US" dirty="0">
                <a:latin typeface="標楷體" panose="03000509000000000000" pitchFamily="65" charset="-120"/>
              </a:rPr>
              <a:t>訪客</a:t>
            </a:r>
            <a:r>
              <a:rPr lang="zh-TW" altLang="en-US" dirty="0" smtClean="0">
                <a:latin typeface="標楷體" panose="03000509000000000000" pitchFamily="65" charset="-120"/>
              </a:rPr>
              <a:t>時間</a:t>
            </a:r>
            <a:endParaRPr lang="zh-TW" altLang="en-US" dirty="0">
              <a:latin typeface="標楷體" panose="03000509000000000000" pitchFamily="65" charset="-120"/>
            </a:endParaRPr>
          </a:p>
        </p:txBody>
      </p:sp>
      <p:sp>
        <p:nvSpPr>
          <p:cNvPr id="4" name="投影片編號版面配置區 4"/>
          <p:cNvSpPr>
            <a:spLocks noGrp="1"/>
          </p:cNvSpPr>
          <p:nvPr>
            <p:ph type="sldNum" sz="quarter" idx="4294967295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anchor="ctr"/>
          <a:lstStyle/>
          <a:p>
            <a:pPr algn="ctr"/>
            <a:fld id="{F4D48DF1-F58D-4997-9C0C-E390B0BC3E88}" type="slidenum">
              <a:rPr lang="zh-TW" altLang="en-US" sz="1400" b="1" smtClean="0">
                <a:solidFill>
                  <a:schemeClr val="bg1"/>
                </a:solidFill>
              </a:rPr>
              <a:pPr algn="ctr"/>
              <a:t>56</a:t>
            </a:fld>
            <a:endParaRPr lang="zh-TW" altLang="en-US" sz="1400" b="1">
              <a:solidFill>
                <a:schemeClr val="bg1"/>
              </a:solidFill>
            </a:endParaRPr>
          </a:p>
        </p:txBody>
      </p:sp>
      <p:pic>
        <p:nvPicPr>
          <p:cNvPr id="13" name="s0ea9c6fb5564a8e86988f91416ddff9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 cstate="print"/>
          <a:stretch>
            <a:fillRect/>
          </a:stretch>
        </p:blipFill>
        <p:spPr>
          <a:xfrm>
            <a:off x="190500" y="6210300"/>
            <a:ext cx="457200" cy="457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67889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zh-TW" altLang="en-US" dirty="0" smtClean="0"/>
              <a:t>民眾教育與社區資源利用 </a:t>
            </a:r>
            <a:r>
              <a:rPr lang="en-US" altLang="zh-TW" dirty="0" smtClean="0">
                <a:solidFill>
                  <a:srgbClr val="FF00FF"/>
                </a:solidFill>
              </a:rPr>
              <a:t/>
            </a:r>
            <a:br>
              <a:rPr lang="en-US" altLang="zh-TW" dirty="0" smtClean="0">
                <a:solidFill>
                  <a:srgbClr val="FF00FF"/>
                </a:solidFill>
              </a:rPr>
            </a:br>
            <a:r>
              <a:rPr lang="zh-TW" altLang="en-US" dirty="0" smtClean="0"/>
              <a:t>－減少民眾的恐慌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643192" cy="4873752"/>
          </a:xfrm>
        </p:spPr>
        <p:txBody>
          <a:bodyPr/>
          <a:lstStyle/>
          <a:p>
            <a:r>
              <a:rPr lang="zh-TW" altLang="en-US" dirty="0" smtClean="0"/>
              <a:t>善用海報宣導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一般海報宣導必須告知民眾何處就醫，以減少急診壅塞。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急診入口海報必須正確教育民眾什麼時候不需要到急診接受篩檢。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建議使用民眾易懂的</a:t>
            </a:r>
            <a:r>
              <a:rPr lang="en-US" altLang="zh-TW" dirty="0" smtClean="0"/>
              <a:t>Q&amp;A</a:t>
            </a:r>
            <a:r>
              <a:rPr lang="zh-TW" altLang="en-US" dirty="0" smtClean="0"/>
              <a:t>模式</a:t>
            </a:r>
            <a:endParaRPr lang="en-US" altLang="zh-TW" dirty="0" smtClean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57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44885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58</a:t>
            </a:fld>
            <a:endParaRPr lang="zh-TW" altLang="en-US"/>
          </a:p>
        </p:txBody>
      </p:sp>
      <p:pic>
        <p:nvPicPr>
          <p:cNvPr id="7" name="Picture 7" descr="投影片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8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投影片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676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投影片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200" y="0"/>
            <a:ext cx="51450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投影片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47037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民眾教育與社區資源利用</a:t>
            </a:r>
            <a:r>
              <a:rPr lang="en-US" altLang="zh-TW" smtClean="0">
                <a:solidFill>
                  <a:srgbClr val="FF00FF"/>
                </a:solidFill>
              </a:rPr>
              <a:t/>
            </a:r>
            <a:br>
              <a:rPr lang="en-US" altLang="zh-TW" smtClean="0">
                <a:solidFill>
                  <a:srgbClr val="FF00FF"/>
                </a:solidFill>
              </a:rPr>
            </a:br>
            <a:r>
              <a:rPr lang="zh-TW" altLang="en-US" smtClean="0"/>
              <a:t>－善用社區及常規醫療資源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smtClean="0"/>
              <a:t>普設流感（發燒篩檢）門診 </a:t>
            </a:r>
            <a:r>
              <a:rPr lang="en-US" altLang="zh-TW" smtClean="0"/>
              <a:t>(community influenza center)</a:t>
            </a:r>
            <a:r>
              <a:rPr lang="zh-TW" altLang="en-US" smtClean="0"/>
              <a:t>，緩解急診壅塞高度傳染性病患密度的壓力。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59</a:t>
            </a:fld>
            <a:endParaRPr lang="zh-TW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306" y="2504700"/>
            <a:ext cx="5928990" cy="3660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字方塊 6"/>
          <p:cNvSpPr txBox="1"/>
          <p:nvPr/>
        </p:nvSpPr>
        <p:spPr>
          <a:xfrm>
            <a:off x="6906293" y="6567155"/>
            <a:ext cx="184217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000" b="1" dirty="0" smtClean="0">
                <a:ea typeface="標楷體" panose="03000509000000000000" pitchFamily="65" charset="-120"/>
              </a:rPr>
              <a:t>J</a:t>
            </a:r>
            <a:r>
              <a:rPr lang="zh-TW" altLang="en-US" sz="1000" b="1" dirty="0" smtClean="0">
                <a:ea typeface="標楷體" panose="03000509000000000000" pitchFamily="65" charset="-120"/>
              </a:rPr>
              <a:t> </a:t>
            </a:r>
            <a:r>
              <a:rPr lang="en-US" altLang="zh-TW" sz="1000" b="1" dirty="0" smtClean="0">
                <a:ea typeface="標楷體" panose="03000509000000000000" pitchFamily="65" charset="-120"/>
              </a:rPr>
              <a:t>Infect. 2013; 67:242-244.</a:t>
            </a:r>
            <a:endParaRPr lang="zh-TW" altLang="en-US" sz="1000" b="1" dirty="0">
              <a:ea typeface="標楷體" panose="03000509000000000000" pitchFamily="65" charset="-12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94286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鼓勵醫護人員及民眾</a:t>
            </a:r>
            <a:r>
              <a:rPr lang="zh-TW" altLang="en-US" dirty="0"/>
              <a:t>接種</a:t>
            </a:r>
            <a:r>
              <a:rPr lang="zh-TW" altLang="en-US" dirty="0" smtClean="0"/>
              <a:t>疫苗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60</a:t>
            </a:fld>
            <a:endParaRPr lang="zh-TW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93292"/>
            <a:ext cx="7154550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文字方塊 7"/>
          <p:cNvSpPr txBox="1"/>
          <p:nvPr/>
        </p:nvSpPr>
        <p:spPr>
          <a:xfrm>
            <a:off x="6084168" y="6567155"/>
            <a:ext cx="260359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000" b="1" dirty="0" err="1" smtClean="0">
                <a:ea typeface="標楷體" panose="03000509000000000000" pitchFamily="65" charset="-120"/>
              </a:rPr>
              <a:t>Emerg</a:t>
            </a:r>
            <a:r>
              <a:rPr lang="en-US" altLang="zh-TW" sz="1000" b="1" dirty="0">
                <a:ea typeface="標楷體" panose="03000509000000000000" pitchFamily="65" charset="-120"/>
              </a:rPr>
              <a:t> </a:t>
            </a:r>
            <a:r>
              <a:rPr lang="en-US" altLang="zh-TW" sz="1000" b="1" dirty="0" smtClean="0">
                <a:ea typeface="標楷體" panose="03000509000000000000" pitchFamily="65" charset="-120"/>
              </a:rPr>
              <a:t>Infect Dis. 2010; 16:1309-1311.</a:t>
            </a:r>
            <a:endParaRPr lang="zh-TW" altLang="en-US" sz="1000" b="1" dirty="0">
              <a:ea typeface="標楷體" panose="03000509000000000000" pitchFamily="65" charset="-12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39986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61</a:t>
            </a:fld>
            <a:endParaRPr lang="zh-TW" altLang="en-US"/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23" b="8247"/>
          <a:stretch/>
        </p:blipFill>
        <p:spPr>
          <a:xfrm>
            <a:off x="179511" y="116632"/>
            <a:ext cx="8208913" cy="5278062"/>
          </a:xfrm>
          <a:prstGeom prst="rect">
            <a:avLst/>
          </a:prstGeom>
        </p:spPr>
      </p:pic>
      <p:sp>
        <p:nvSpPr>
          <p:cNvPr id="9" name="文字方塊 8"/>
          <p:cNvSpPr txBox="1"/>
          <p:nvPr/>
        </p:nvSpPr>
        <p:spPr>
          <a:xfrm>
            <a:off x="35496" y="5373216"/>
            <a:ext cx="9135834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000" dirty="0">
                <a:ea typeface="標楷體" panose="03000509000000000000" pitchFamily="65" charset="-120"/>
              </a:rPr>
              <a:t>1: Start of applying influenza rapid test and Oseltamivir treatment for patient with positive result of rapid test (August 15, 2009).</a:t>
            </a:r>
            <a:endParaRPr lang="zh-TW" altLang="zh-TW" sz="1000" dirty="0">
              <a:ea typeface="標楷體" panose="03000509000000000000" pitchFamily="65" charset="-120"/>
            </a:endParaRPr>
          </a:p>
          <a:p>
            <a:r>
              <a:rPr lang="en-US" altLang="zh-TW" sz="1000" dirty="0">
                <a:ea typeface="標楷體" panose="03000509000000000000" pitchFamily="65" charset="-120"/>
              </a:rPr>
              <a:t>2: School began and implementation of nation-wide class suspension policy for elementary, junior and senior high school students (September 1, 2009). </a:t>
            </a:r>
            <a:endParaRPr lang="zh-TW" altLang="zh-TW" sz="1000" dirty="0">
              <a:ea typeface="標楷體" panose="03000509000000000000" pitchFamily="65" charset="-120"/>
            </a:endParaRPr>
          </a:p>
          <a:p>
            <a:r>
              <a:rPr lang="en-US" altLang="zh-TW" sz="1000" dirty="0">
                <a:ea typeface="標楷體" panose="03000509000000000000" pitchFamily="65" charset="-120"/>
              </a:rPr>
              <a:t>3: Start of vaccination for healthcare provider (November 2, 2009).</a:t>
            </a:r>
            <a:endParaRPr lang="zh-TW" altLang="zh-TW" sz="1000" dirty="0">
              <a:ea typeface="標楷體" panose="03000509000000000000" pitchFamily="65" charset="-120"/>
            </a:endParaRPr>
          </a:p>
          <a:p>
            <a:r>
              <a:rPr lang="en-US" altLang="zh-TW" sz="1000" b="1" dirty="0">
                <a:solidFill>
                  <a:srgbClr val="FF0000"/>
                </a:solidFill>
                <a:ea typeface="標楷體" panose="03000509000000000000" pitchFamily="65" charset="-120"/>
              </a:rPr>
              <a:t>4: Start of vaccination for elementary school students and high risk population (November 16, 2009).</a:t>
            </a:r>
            <a:endParaRPr lang="zh-TW" altLang="zh-TW" sz="1000" b="1" dirty="0">
              <a:solidFill>
                <a:srgbClr val="FF0000"/>
              </a:solidFill>
              <a:ea typeface="標楷體" panose="03000509000000000000" pitchFamily="65" charset="-120"/>
            </a:endParaRPr>
          </a:p>
          <a:p>
            <a:r>
              <a:rPr lang="en-US" altLang="zh-TW" sz="1000" b="1" dirty="0">
                <a:solidFill>
                  <a:srgbClr val="FF0000"/>
                </a:solidFill>
                <a:ea typeface="標楷體" panose="03000509000000000000" pitchFamily="65" charset="-120"/>
              </a:rPr>
              <a:t>5: Start of vaccination for senior high school students (November 30, 2009).</a:t>
            </a:r>
            <a:endParaRPr lang="zh-TW" altLang="zh-TW" sz="1000" b="1" dirty="0">
              <a:solidFill>
                <a:srgbClr val="FF0000"/>
              </a:solidFill>
              <a:ea typeface="標楷體" panose="03000509000000000000" pitchFamily="65" charset="-120"/>
            </a:endParaRPr>
          </a:p>
          <a:p>
            <a:r>
              <a:rPr lang="en-US" altLang="zh-TW" sz="1000" dirty="0">
                <a:ea typeface="標楷體" panose="03000509000000000000" pitchFamily="65" charset="-120"/>
              </a:rPr>
              <a:t>6: Start of universal vaccination for adult population (December 12, 2009).</a:t>
            </a:r>
            <a:endParaRPr lang="zh-TW" altLang="zh-TW" sz="1000" dirty="0">
              <a:ea typeface="標楷體" panose="03000509000000000000" pitchFamily="65" charset="-120"/>
            </a:endParaRPr>
          </a:p>
          <a:p>
            <a:r>
              <a:rPr lang="en-US" altLang="zh-TW" sz="1000" dirty="0">
                <a:ea typeface="標楷體" panose="03000509000000000000" pitchFamily="65" charset="-120"/>
              </a:rPr>
              <a:t>7: Chinese lunar new year (February 14, 2010</a:t>
            </a:r>
            <a:r>
              <a:rPr lang="en-US" altLang="zh-TW" sz="1000" dirty="0" smtClean="0">
                <a:ea typeface="標楷體" panose="03000509000000000000" pitchFamily="65" charset="-120"/>
              </a:rPr>
              <a:t>).</a:t>
            </a:r>
            <a:endParaRPr lang="zh-TW" altLang="zh-TW" sz="1000" dirty="0">
              <a:ea typeface="標楷體" panose="03000509000000000000" pitchFamily="65" charset="-12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58938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整合性門急診防疫規劃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62</a:t>
            </a:fld>
            <a:endParaRPr lang="zh-TW" altLang="en-US"/>
          </a:p>
        </p:txBody>
      </p:sp>
      <p:pic>
        <p:nvPicPr>
          <p:cNvPr id="1026" name="Picture 2"/>
          <p:cNvPicPr preferRelativeResize="0"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16" t="3548" r="2571" b="10699"/>
          <a:stretch/>
        </p:blipFill>
        <p:spPr bwMode="auto">
          <a:xfrm>
            <a:off x="179512" y="1700808"/>
            <a:ext cx="7953618" cy="4655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字方塊 5"/>
          <p:cNvSpPr txBox="1"/>
          <p:nvPr/>
        </p:nvSpPr>
        <p:spPr>
          <a:xfrm>
            <a:off x="5837795" y="6525344"/>
            <a:ext cx="28386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sz="1400" dirty="0" err="1" smtClean="0">
                <a:latin typeface="Calibri" pitchFamily="34" charset="0"/>
                <a:ea typeface="標楷體" panose="03000509000000000000" pitchFamily="65" charset="-120"/>
                <a:cs typeface="Calibri" pitchFamily="34" charset="0"/>
              </a:rPr>
              <a:t>Scand</a:t>
            </a:r>
            <a:r>
              <a:rPr lang="en-US" altLang="zh-TW" sz="1400" dirty="0" smtClean="0">
                <a:latin typeface="Calibri" pitchFamily="34" charset="0"/>
                <a:ea typeface="標楷體" panose="03000509000000000000" pitchFamily="65" charset="-120"/>
                <a:cs typeface="Calibri" pitchFamily="34" charset="0"/>
              </a:rPr>
              <a:t> J Infect Dis. </a:t>
            </a:r>
            <a:r>
              <a:rPr lang="en-US" altLang="zh-TW" sz="1400" dirty="0">
                <a:latin typeface="Calibri" pitchFamily="34" charset="0"/>
                <a:ea typeface="標楷體" panose="03000509000000000000" pitchFamily="65" charset="-120"/>
                <a:cs typeface="Calibri" pitchFamily="34" charset="0"/>
              </a:rPr>
              <a:t>2010; </a:t>
            </a:r>
            <a:r>
              <a:rPr lang="en-US" altLang="zh-TW" sz="1400" dirty="0" smtClean="0">
                <a:latin typeface="Calibri" pitchFamily="34" charset="0"/>
                <a:ea typeface="標楷體" panose="03000509000000000000" pitchFamily="65" charset="-120"/>
                <a:cs typeface="Calibri" pitchFamily="34" charset="0"/>
              </a:rPr>
              <a:t>42:510–515</a:t>
            </a:r>
            <a:endParaRPr lang="zh-TW" altLang="en-US" sz="1400" dirty="0">
              <a:latin typeface="Calibri" pitchFamily="34" charset="0"/>
              <a:ea typeface="標楷體" panose="03000509000000000000" pitchFamily="65" charset="-120"/>
              <a:cs typeface="Calibri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4787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總結</a:t>
            </a:r>
            <a:endParaRPr lang="zh-TW" altLang="en-US" dirty="0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新興傳染性疾病的出現是必然的事實</a:t>
            </a:r>
            <a:endParaRPr lang="en-US" altLang="zh-TW" dirty="0" smtClean="0"/>
          </a:p>
          <a:p>
            <a:r>
              <a:rPr lang="zh-TW" altLang="en-US" dirty="0" smtClean="0"/>
              <a:t>現代醫療體系對傳染性疾病的控制有其先天的弱點</a:t>
            </a:r>
            <a:endParaRPr lang="en-US" altLang="zh-TW" dirty="0" smtClean="0"/>
          </a:p>
          <a:p>
            <a:r>
              <a:rPr lang="zh-TW" altLang="en-US" dirty="0" smtClean="0"/>
              <a:t>醫院間對疫病爆發的應變能力普遍不足</a:t>
            </a:r>
            <a:endParaRPr lang="en-US" altLang="zh-TW" dirty="0" smtClean="0"/>
          </a:p>
          <a:p>
            <a:r>
              <a:rPr lang="zh-TW" altLang="en-US" dirty="0" smtClean="0"/>
              <a:t>急診平常即需要針對可能的疫災規劃及訓練</a:t>
            </a:r>
            <a:endParaRPr lang="en-US" altLang="zh-TW" dirty="0" smtClean="0"/>
          </a:p>
          <a:p>
            <a:r>
              <a:rPr lang="zh-TW" altLang="en-US" dirty="0" smtClean="0"/>
              <a:t>機構及醫療人員的保護為疫災處置的基本</a:t>
            </a:r>
            <a:endParaRPr lang="en-US" altLang="zh-TW" dirty="0" smtClean="0"/>
          </a:p>
          <a:p>
            <a:r>
              <a:rPr lang="zh-TW" altLang="en-US" dirty="0" smtClean="0"/>
              <a:t>動線管制與節點控管為感控作為的重點</a:t>
            </a:r>
            <a:endParaRPr lang="en-US" altLang="zh-TW" dirty="0" smtClean="0"/>
          </a:p>
          <a:p>
            <a:r>
              <a:rPr lang="zh-TW" altLang="en-US" dirty="0" smtClean="0"/>
              <a:t>善用並結合社區資源減輕急診負擔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D48DF1-F58D-4997-9C0C-E390B0BC3E88}" type="slidenum">
              <a:rPr lang="zh-TW" altLang="en-US" smtClean="0"/>
              <a:pPr/>
              <a:t>63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08216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smtClean="0"/>
              <a:t>課程結束</a:t>
            </a:r>
            <a:endParaRPr lang="zh-TW" altLang="en-US" dirty="0"/>
          </a:p>
        </p:txBody>
      </p:sp>
      <p:sp>
        <p:nvSpPr>
          <p:cNvPr id="8" name="副標題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REFERENCE_ID" val="2e0410c2-4184-4093-a34f-0cbd416403ce"/>
  <p:tag name="ARTICULATE_REFERENCE_COUNT" val="0"/>
  <p:tag name="ARTICULATE_PLAYER_GLOSSARY_XML" val="&lt;?xml version=&quot;1.0&quot; encoding=&quot;utf-16&quot;?&gt;&lt;glossary xmlns:xsi=&quot;http://www.w3.org/2001/XMLSchema-instance&quot; xmlns:xsd=&quot;http://www.w3.org/2001/XMLSchema&quot;&gt;&lt;terms /&gt;&lt;/glossary&gt;"/>
  <p:tag name="ARTICULATE_SLIDE_COUNT" val="64"/>
  <p:tag name="TAG_BACKING_FORM_KEY" val="919582-d:\po2015010醫策會\06陳世英-門急診之防疫措施與動線規劃\06專案檔\po2051010_門急診之防疫措施與動線規劃_v0-0-3.pptx"/>
  <p:tag name="ARTICULATE_PRESENTER_VERSION" val="7"/>
  <p:tag name="ARTICULATE_USED_PAGE_ORIENTATION" val="1"/>
  <p:tag name="ARTICULATE_USED_PAGE_SIZE" val="1"/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56"/>
  <p:tag name="ARTICULATE_TITLE_TAG" val="由新興感染症談急診之防疫措施與動線規劃"/>
  <p:tag name="ARTICULATE_NAV_LEVEL" val="1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57"/>
  <p:tag name="ARTICULATE_NAV_LEVEL" val="1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88"/>
  <p:tag name="ARTICULATE_NAV_LEVEL" val="1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3"/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90"/>
  <p:tag name="ARTICULATE_NAV_LEVEL" val="2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58"/>
  <p:tag name="ARTICULATE_TITLE_TAG" val="現代醫療的當頭棒喝－嚴重急性呼吸症候群(SARS)"/>
  <p:tag name="ARTICULATE_NAV_LEVEL" val="2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4"/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91"/>
  <p:tag name="ARTICULATE_NAV_LEVEL" val="2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59"/>
  <p:tag name="ARTICULATE_TITLE_TAG" val="新興傳染性疾病－偶然或是必然？"/>
  <p:tag name="ARTICULATE_NAV_LEVEL" val="2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60"/>
  <p:tag name="ARTICULATE_TITLE_TAG" val="鑑往知今－新興感染症的持續出現"/>
  <p:tag name="ARTICULATE_NAV_LEVEL" val="2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92"/>
  <p:tag name="ARTICULATE_NAV_LEVEL" val="2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4"/>
  <p:tag name="ARTICULATE_SLIDE_THUMBNAIL_REFRESH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62"/>
  <p:tag name="ARTICULATE_NAV_LEVEL" val="2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4"/>
  <p:tag name="ARTICULATE_SLIDE_THUMBNAIL_REFRESH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52"/>
  <p:tag name="ARTICULATE_NAV_LEVEL" val="2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93"/>
  <p:tag name="ARTICULATE_NAV_LEVEL" val="1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3"/>
  <p:tag name="ARTICULATE_SLIDE_THUMBNAIL_REFRESH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97"/>
  <p:tag name="ARTICULATE_NAV_LEVEL" val="2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4"/>
  <p:tag name="ARTICULATE_SLIDE_THUMBNAIL_REFRESH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64"/>
  <p:tag name="ARTICULATE_NAV_LEVEL" val="2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39"/>
  <p:tag name="ARTICULATE_TITLE_TAG" val="現代病毒傳播新模式：跨洲跨國、多國傳播、院內感染"/>
  <p:tag name="ARTICULATE_NAV_LEVEL" val="2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南韓MERS-CoV確定病例關係圖"/>
  <p:tag name="AUDIO_ID" val="340"/>
  <p:tag name="ARTICULATE_NAV_LEVEL" val="2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南韓MERS-CoV確定病例關係圖"/>
  <p:tag name="AUDIO_ID" val="341"/>
  <p:tag name="ARTICULATE_NAV_LEVEL" val="2"/>
  <p:tag name="ARTICULATE_SLIDE_PRESENTER_GUID" val="78b31d82-f272-40b0-983e-231a7b75e170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南韓MERS-CoV確定病例關係圖"/>
  <p:tag name="AUDIO_ID" val="342"/>
  <p:tag name="ARTICULATE_NAV_LEVEL" val="2"/>
  <p:tag name="ARTICULATE_SLIDE_PRESENTER_GUID" val="78b31d82-f272-40b0-983e-231a7b75e170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南韓MERS-CoV確定病例關係圖"/>
  <p:tag name="AUDIO_ID" val="343"/>
  <p:tag name="ARTICULATE_NAV_LEVEL" val="2"/>
  <p:tag name="ARTICULATE_SLIDE_PRESENTER_GUID" val="78b31d82-f272-40b0-983e-231a7b75e170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44"/>
  <p:tag name="ARTICULATE_TITLE_TAG" val="世界衛生組織對韓國MERS-CoV疫情擴散的調查評論"/>
  <p:tag name="ARTICULATE_NAV_LEVEL" val="2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45"/>
  <p:tag name="ARTICULATE_NAV_LEVEL" val="2"/>
  <p:tag name="ARTICULATE_SLIDE_PRESENTER_GUID" val="78b31d82-f272-40b0-983e-231a7b75e170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67"/>
  <p:tag name="ARTICULATE_NAV_LEVEL" val="2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69"/>
  <p:tag name="ARTICULATE_NAV_LEVEL" val="2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68"/>
  <p:tag name="ARTICULATE_NAV_LEVEL" val="2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70"/>
  <p:tag name="ARTICULATE_NAV_LEVEL" val="1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3"/>
  <p:tag name="ARTICULATE_SLIDE_THUMBNAIL_REFRESH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54"/>
  <p:tag name="ARTICULATE_NAV_LEVEL" val="2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02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72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04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03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73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55"/>
  <p:tag name="ARTICULATE_NAV_LEVEL" val="2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  <p:tag name="ARTICULATE_SLIDE_THUMBNAIL_REFRESH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感控防治人員訓練"/>
  <p:tag name="AUDIO_ID" val="305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疫病發生的應變"/>
  <p:tag name="AUDIO_ID" val="320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47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75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5"/>
  <p:tag name="ARTICULATE_SLIDE_THUMBNAIL_REFRESH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21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22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24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25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78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77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12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51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48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49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13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27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28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16"/>
  <p:tag name="ARTICULATE_TITLE_TAG" val="落實感染控制措施 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29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30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17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18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31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15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IDEO_ID" val="14289c0e-7c12-422b-aedc-7e32851c8cc5"/>
  <p:tag name="VIDEO_SOURCE_TYPE" val="local"/>
  <p:tag name="OVERRIDE_SWF" val="YES"/>
  <p:tag name="THUMBNAIL_IS_PLACEHOLDER" val="False"/>
  <p:tag name="ART_PLAYER" val="PANEL"/>
  <p:tag name="ARTICULATE_LAYER_TIMING" val="0.00"/>
  <p:tag name="SWF_MOVIE_PATH" val="56.mp4"/>
  <p:tag name="SWF_MOVIE_PATH_ORIGINAL" val="56.mp4"/>
  <p:tag name="SWF_MOVIE_PATH_SOURCE" val="D:\PO2015010醫策會\06陳世英-門急診之防疫措施與動線規劃\05影音檔\2\56.mp4"/>
  <p:tag name="VIDEO_COMPRESSED_ON_IMPORT" val="False"/>
  <p:tag name="VIDEO_COMPRESS_ON_PUBLISH" val="True"/>
  <p:tag name="VIDEO_TITLE" val="56.mp4"/>
  <p:tag name="ARTICULATE_PLAYER_SEEK" val="0"/>
  <p:tag name="VIDEO_KEY" val="43a60d47-7992-4444-b6f6-fe9a465e5cc7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87"/>
  <p:tag name="ARTICULATE_TITLE_TAG" val="民眾教育與社區資源利用－減少民眾的恐慌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設計海報"/>
  <p:tag name="AUDIO_ID" val="306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86"/>
  <p:tag name="ARTICULATE_TITLE_TAG" val="民眾教育與社區資源利用－善用社區及常規醫療資源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07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08"/>
  <p:tag name="ARTICULATE_TITLE_TAG" val="2009 Pandemic H1N1 Influenza Screening at NTUH-ED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46"/>
  <p:tag name="ARTICULATE_NAV_LEVEL" val="3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09"/>
  <p:tag name="ARTICULATE_NAV_LEVEL" val="2"/>
  <p:tag name="ARTICULATE_SLIDE_PRESENTER_GUID" val="78b31d82-f272-40b0-983e-231a7b75e170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53"/>
  <p:tag name="ARTICULATE_NAV_LEVEL" val="1"/>
  <p:tag name="ARTICULATE_SLIDE_PRESENTER_GUID" val="78b31d82-f272-40b0-983e-231a7b75e170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1"/>
  <p:tag name="ARTICULATE_SLIDE_THUMBNAIL_REFRESH" val="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壁窗">
  <a:themeElements>
    <a:clrScheme name="壁窗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壁窗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壁窗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2376</TotalTime>
  <Words>2440</Words>
  <Application>Microsoft Office PowerPoint</Application>
  <PresentationFormat>如螢幕大小 (4:3)</PresentationFormat>
  <Paragraphs>567</Paragraphs>
  <Slides>64</Slides>
  <Notes>64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64</vt:i4>
      </vt:variant>
    </vt:vector>
  </HeadingPairs>
  <TitlesOfParts>
    <vt:vector size="65" baseType="lpstr">
      <vt:lpstr>壁窗</vt:lpstr>
      <vt:lpstr>由新興感染症 談急診之防疫措施與動線規劃</vt:lpstr>
      <vt:lpstr>課程大綱</vt:lpstr>
      <vt:lpstr>疫病流行的必然與未然</vt:lpstr>
      <vt:lpstr>傳染性疾病防治的發展</vt:lpstr>
      <vt:lpstr>現代醫療的當頭棒喝  －嚴重急性呼吸症候群(SARS)</vt:lpstr>
      <vt:lpstr>SARS對於現代醫療的啟示</vt:lpstr>
      <vt:lpstr>新興傳染性疾病 －偶然或是必然？</vt:lpstr>
      <vt:lpstr>鑑往知今 －新興感染症的持續出現</vt:lpstr>
      <vt:lpstr>證實或推測與動物有關之新興感染症</vt:lpstr>
      <vt:lpstr>新興疾病出現的必然</vt:lpstr>
      <vt:lpstr>Who Is The Next ?</vt:lpstr>
      <vt:lpstr>現代醫療的優勢與弱勢</vt:lpstr>
      <vt:lpstr>運籌於千里之外，決勝於帷幄（國境）之內</vt:lpstr>
      <vt:lpstr>現代醫院面對傳染症疫情的侷限</vt:lpstr>
      <vt:lpstr>現代病毒傳播新模式： 跨洲跨國、多國傳播、院內感染</vt:lpstr>
      <vt:lpstr>PowerPoint 簡報</vt:lpstr>
      <vt:lpstr>PowerPoint 簡報</vt:lpstr>
      <vt:lpstr>PowerPoint 簡報</vt:lpstr>
      <vt:lpstr>PowerPoint 簡報</vt:lpstr>
      <vt:lpstr>世界衛生組織對韓國MERS-CoV 疫情擴散的調查評論</vt:lpstr>
      <vt:lpstr>世界衛生組織對韓國MERS-CoV 疫情擴散的調查評論</vt:lpstr>
      <vt:lpstr>現代醫療面對傳染症疫情的優勢</vt:lpstr>
      <vt:lpstr>醫院因應全球性流感能力調查－加拿大狀況</vt:lpstr>
      <vt:lpstr>醫院因應疫災能力調查－美國狀況</vt:lpstr>
      <vt:lpstr>急診部門的不變與應變</vt:lpstr>
      <vt:lpstr>急診部門的不變</vt:lpstr>
      <vt:lpstr>持續的風險評估</vt:lpstr>
      <vt:lpstr>完整且經實際演習測試的因應計畫</vt:lpstr>
      <vt:lpstr>防疫計畫主要內容</vt:lpstr>
      <vt:lpstr>高疫情風險病患的警覺－TOCC</vt:lpstr>
      <vt:lpstr>常規感染防治控制訓練</vt:lpstr>
      <vt:lpstr>急診部門的應變</vt:lpstr>
      <vt:lpstr>PowerPoint 簡報</vt:lpstr>
      <vt:lpstr>PowerPoint 簡報</vt:lpstr>
      <vt:lpstr>急診防疫措施</vt:lpstr>
      <vt:lpstr>防疫機制層級與所需空間</vt:lpstr>
      <vt:lpstr>單一（境外）個案（A級狀況－常態處置空間）</vt:lpstr>
      <vt:lpstr>本土（群聚）個案 （B級狀況－空間調整）</vt:lpstr>
      <vt:lpstr>社區傳播/大量疫情（C級狀況－空間擴張）</vt:lpstr>
      <vt:lpstr>空間擴張</vt:lpstr>
      <vt:lpstr>空間擴張 （戶外急診發燒篩檢區）</vt:lpstr>
      <vt:lpstr>機構與病患保護</vt:lpstr>
      <vt:lpstr>病患分流與空間規劃之考量</vt:lpstr>
      <vt:lpstr>高度疫情期檢傷外推</vt:lpstr>
      <vt:lpstr>病患分流</vt:lpstr>
      <vt:lpstr>獨立診療空間</vt:lpstr>
      <vt:lpstr>動線規劃與節點控管</vt:lpstr>
      <vt:lpstr>人員管制</vt:lpstr>
      <vt:lpstr>流量管制</vt:lpstr>
      <vt:lpstr>落實感染控制措施 （一）</vt:lpstr>
      <vt:lpstr>落實感染控制措施 （二）</vt:lpstr>
      <vt:lpstr>落實感染控制措施 （三）</vt:lpstr>
      <vt:lpstr>落實感染控制措施 （四）</vt:lpstr>
      <vt:lpstr>落實感染控制措施 （五）</vt:lpstr>
      <vt:lpstr>落實感染控制措施 （六）</vt:lpstr>
      <vt:lpstr>落實感染控制措施 （七）</vt:lpstr>
      <vt:lpstr> 民眾教育與社區資源利用  －減少民眾的恐慌</vt:lpstr>
      <vt:lpstr>PowerPoint 簡報</vt:lpstr>
      <vt:lpstr>民眾教育與社區資源利用 －善用社區及常規醫療資源</vt:lpstr>
      <vt:lpstr>鼓勵醫護人員及民眾接種疫苗</vt:lpstr>
      <vt:lpstr>PowerPoint 簡報</vt:lpstr>
      <vt:lpstr>整合性門急診防疫規劃</vt:lpstr>
      <vt:lpstr>總結</vt:lpstr>
      <vt:lpstr>課程結束</vt:lpstr>
    </vt:vector>
  </TitlesOfParts>
  <Company>NTUH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談急診部門之疫情爆發處理流程</dc:title>
  <dc:creator>CSI</dc:creator>
  <cp:lastModifiedBy>tkb-koyro</cp:lastModifiedBy>
  <cp:revision>408</cp:revision>
  <dcterms:created xsi:type="dcterms:W3CDTF">2013-08-22T02:49:04Z</dcterms:created>
  <dcterms:modified xsi:type="dcterms:W3CDTF">2015-12-26T06:38:58Z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Path">
    <vt:lpwstr>門急診之防疫措施與動線規劃-20150702</vt:lpwstr>
  </property>
  <property fmtid="{D5CDD505-2E9C-101B-9397-08002B2CF9AE}" pid="3" name="ArticulateProjectVersion">
    <vt:lpwstr>7</vt:lpwstr>
  </property>
  <property fmtid="{D5CDD505-2E9C-101B-9397-08002B2CF9AE}" pid="4" name="ArticulateUseProject">
    <vt:lpwstr>1</vt:lpwstr>
  </property>
  <property fmtid="{D5CDD505-2E9C-101B-9397-08002B2CF9AE}" pid="5" name="ArticulateGUID">
    <vt:lpwstr>7D4AAD93-50A6-4355-3F3F-513E3F463F3F</vt:lpwstr>
  </property>
  <property fmtid="{D5CDD505-2E9C-101B-9397-08002B2CF9AE}" pid="6" name="ArticulateProjectFull">
    <vt:lpwstr>D:\PO2015010醫策會\06陳世英-門急診之防疫措施與動線規劃\06專案檔\PO2051010_門急診之防疫措施與動線規劃_V0-0-3.ppta</vt:lpwstr>
  </property>
</Properties>
</file>