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94.xml" ContentType="application/vnd.openxmlformats-officedocument.presentationml.slide+xml"/>
  <Override PartName="/ppt/tags/tag8.xml" ContentType="application/vnd.openxmlformats-officedocument.presentationml.tags+xml"/>
  <Override PartName="/ppt/notesSlides/notesSlide38.xml" ContentType="application/vnd.openxmlformats-officedocument.presentationml.notesSlide+xml"/>
  <Override PartName="/ppt/notesSlides/notesSlide85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50.xml" ContentType="application/vnd.openxmlformats-officedocument.presentationml.slide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notesSlides/notesSlide63.xml" ContentType="application/vnd.openxmlformats-officedocument.presentationml.notesSlide+xml"/>
  <Override PartName="/ppt/tags/tag85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63.xml" ContentType="application/vnd.openxmlformats-officedocument.presentationml.tags+xml"/>
  <Override PartName="/ppt/notesSlides/notesSlide52.xml" ContentType="application/vnd.openxmlformats-officedocument.presentationml.notesSlide+xml"/>
  <Override PartName="/ppt/tags/tag74.xml" ContentType="application/vnd.openxmlformats-officedocument.presentationml.tags+xml"/>
  <Override PartName="/ppt/notesSlides/notesSlide30.xml" ContentType="application/vnd.openxmlformats-officedocument.presentationml.notesSlide+xml"/>
  <Override PartName="/ppt/tags/tag52.xml" ContentType="application/vnd.openxmlformats-officedocument.presentationml.tags+xml"/>
  <Override PartName="/ppt/tags/tag109.xml" ContentType="application/vnd.openxmlformats-officedocument.presentationml.tags+xml"/>
  <Override PartName="/ppt/slides/slide99.xml" ContentType="application/vnd.openxmlformats-officedocument.presentationml.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tags/tag41.xml" ContentType="application/vnd.openxmlformats-officedocument.presentationml.tags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tags/tag30.xml" ContentType="application/vnd.openxmlformats-officedocument.presentationml.tags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tags/tag112.xml" ContentType="application/vnd.openxmlformats-officedocument.presentationml.tags+xml"/>
  <Override PartName="/ppt/slides/slide55.xml" ContentType="application/vnd.openxmlformats-officedocument.presentationml.slide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quickStyle3.xml" ContentType="application/vnd.openxmlformats-officedocument.drawingml.diagramStyle+xml"/>
  <Override PartName="/ppt/notesSlides/notesSlide57.xml" ContentType="application/vnd.openxmlformats-officedocument.presentationml.notesSlide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notesSlides/notesSlide102.xml" ContentType="application/vnd.openxmlformats-officedocument.presentationml.notes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Default Extension="emf" ContentType="image/x-emf"/>
  <Override PartName="/ppt/notesSlides/notesSlide46.xml" ContentType="application/vnd.openxmlformats-officedocument.presentationml.notesSlide+xml"/>
  <Override PartName="/ppt/tags/tag68.xml" ContentType="application/vnd.openxmlformats-officedocument.presentationml.tags+xml"/>
  <Override PartName="/ppt/notesSlides/notesSlide93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tags/tag57.xml" ContentType="application/vnd.openxmlformats-officedocument.presentationml.tags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60.xml" ContentType="application/vnd.openxmlformats-officedocument.presentationml.notesSlide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ppt/tags/tag106.xml" ContentType="application/vnd.openxmlformats-officedocument.presentationml.tags+xml"/>
  <Override PartName="/ppt/notesSlides/notesSlide107.xml" ContentType="application/vnd.openxmlformats-officedocument.presentationml.notesSlide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diagrams/colors1.xml" ContentType="application/vnd.openxmlformats-officedocument.drawingml.diagramColors+xml"/>
  <Override PartName="/ppt/notesSlides/notesSlide87.xml" ContentType="application/vnd.openxmlformats-officedocument.presentationml.notesSlide+xml"/>
  <Override PartName="/ppt/notesSlides/notesSlide98.xml" ContentType="application/vnd.openxmlformats-officedocument.presentationml.notesSlide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76.xml" ContentType="application/vnd.openxmlformats-officedocument.presentationml.notesSlide+xml"/>
  <Override PartName="/ppt/tags/tag98.xml" ContentType="application/vnd.openxmlformats-officedocument.presentationml.tags+xml"/>
  <Override PartName="/ppt/tags/tag120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100.xml" ContentType="application/vnd.openxmlformats-officedocument.presentationml.slide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65.xml" ContentType="application/vnd.openxmlformats-officedocument.presentationml.notesSlide+xml"/>
  <Override PartName="/ppt/tags/tag87.xml" ContentType="application/vnd.openxmlformats-officedocument.presentationml.tags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tags/tag76.xml" ContentType="application/vnd.openxmlformats-officedocument.presentationml.tags+xml"/>
  <Override PartName="/ppt/notesSlides/notesSlide90.xml" ContentType="application/vnd.openxmlformats-officedocument.presentationml.notesSlide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21.xml" ContentType="application/vnd.openxmlformats-officedocument.presentationml.notesSlide+xml"/>
  <Override PartName="/ppt/diagrams/data4.xml" ContentType="application/vnd.openxmlformats-officedocument.drawingml.diagramData+xml"/>
  <Override PartName="/ppt/tags/tag43.xml" ContentType="application/vnd.openxmlformats-officedocument.presentationml.tags+xml"/>
  <Override PartName="/ppt/tags/tag90.xml" ContentType="application/vnd.openxmlformats-officedocument.presentationml.tags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diagrams/drawing5.xml" ContentType="application/vnd.ms-office.drawingml.diagramDrawing+xml"/>
  <Override PartName="/ppt/tags/tag114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7.xml" ContentType="application/vnd.openxmlformats-officedocument.presentationml.slide+xml"/>
  <Override PartName="/ppt/slides/slide105.xml" ContentType="application/vnd.openxmlformats-officedocument.presentationml.slide+xml"/>
  <Override PartName="/ppt/tags/tag7.xml" ContentType="application/vnd.openxmlformats-officedocument.presentationml.tags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notesSlides/notesSlide59.xml" ContentType="application/vnd.openxmlformats-officedocument.presentationml.notesSlide+xml"/>
  <Override PartName="/ppt/tags/tag103.xml" ContentType="application/vnd.openxmlformats-officedocument.presentationml.tags+xml"/>
  <Override PartName="/ppt/notesSlides/notesSlide104.xml" ContentType="application/vnd.openxmlformats-officedocument.presentationml.notesSlide+xml"/>
  <Override PartName="/ppt/slides/slide46.xml" ContentType="application/vnd.openxmlformats-officedocument.presentationml.slide+xml"/>
  <Override PartName="/ppt/slides/slide93.xml" ContentType="application/vnd.openxmlformats-officedocument.presentationml.slide+xml"/>
  <Override PartName="/ppt/notesSlides/notesSlide48.xml" ContentType="application/vnd.openxmlformats-officedocument.presentationml.notesSlide+xml"/>
  <Override PartName="/ppt/notesSlides/notesSlide95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notesSlides/notesSlide37.xml" ContentType="application/vnd.openxmlformats-officedocument.presentationml.notesSlide+xml"/>
  <Override PartName="/ppt/tags/tag59.xml" ContentType="application/vnd.openxmlformats-officedocument.presentationml.tags+xml"/>
  <Override PartName="/ppt/notesSlides/notesSlide84.xml" ContentType="application/vnd.openxmlformats-officedocument.presentationml.notesSlide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37.xml" ContentType="application/vnd.openxmlformats-officedocument.presentationml.tags+xml"/>
  <Override PartName="/ppt/notesSlides/notesSlide26.xml" ContentType="application/vnd.openxmlformats-officedocument.presentationml.notesSlide+xml"/>
  <Override PartName="/ppt/tags/tag48.xml" ContentType="application/vnd.openxmlformats-officedocument.presentationml.tags+xml"/>
  <Override PartName="/ppt/notesSlides/notesSlide62.xml" ContentType="application/vnd.openxmlformats-officedocument.presentationml.notesSlide+xml"/>
  <Override PartName="/ppt/tags/tag84.xml" ContentType="application/vnd.openxmlformats-officedocument.presentationml.tags+xml"/>
  <Override PartName="/ppt/notesSlides/notesSlide73.xml" ContentType="application/vnd.openxmlformats-officedocument.presentationml.notesSlide+xml"/>
  <Override PartName="/ppt/tags/tag95.xml" ContentType="application/vnd.openxmlformats-officedocument.presentationml.tags+xml"/>
  <Override PartName="/ppt/slideLayouts/slideLayout12.xml" ContentType="application/vnd.openxmlformats-officedocument.presentationml.slideLayout+xml"/>
  <Override PartName="/ppt/tags/tag26.xml" ContentType="application/vnd.openxmlformats-officedocument.presentationml.tags+xml"/>
  <Override PartName="/ppt/notesSlides/notesSlide51.xml" ContentType="application/vnd.openxmlformats-officedocument.presentationml.notesSlide+xml"/>
  <Override PartName="/ppt/tags/tag73.xml" ContentType="application/vnd.openxmlformats-officedocument.presentationml.tags+xml"/>
  <Override PartName="/ppt/tags/tag15.xml" ContentType="application/vnd.openxmlformats-officedocument.presentationml.tags+xml"/>
  <Override PartName="/ppt/notesSlides/notesSlide40.xml" ContentType="application/vnd.openxmlformats-officedocument.presentationml.notesSlide+xml"/>
  <Override PartName="/ppt/tags/tag62.xml" ContentType="application/vnd.openxmlformats-officedocument.presentationml.tags+xml"/>
  <Override PartName="/ppt/tags/tag119.xml" ContentType="application/vnd.openxmlformats-officedocument.presentationml.tags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slides/slide87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89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diagrams/drawing2.xml" ContentType="application/vnd.ms-office.drawingml.diagramDrawing+xml"/>
  <Override PartName="/ppt/notesSlides/notesSlide78.xml" ContentType="application/vnd.openxmlformats-officedocument.presentationml.notesSlide+xml"/>
  <Override PartName="/ppt/tags/tag122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diagrams/quickStyle2.xml" ContentType="application/vnd.openxmlformats-officedocument.drawingml.diagramStyle+xml"/>
  <Override PartName="/ppt/notesSlides/notesSlide67.xml" ContentType="application/vnd.openxmlformats-officedocument.presentationml.notesSlide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tags/tag78.xml" ContentType="application/vnd.openxmlformats-officedocument.presentationml.tags+xml"/>
  <Override PartName="/ppt/tags/tag100.xml" ContentType="application/vnd.openxmlformats-officedocument.presentationml.tags+xml"/>
  <Override PartName="/ppt/notesSlides/notesSlide92.xml" ContentType="application/vnd.openxmlformats-officedocument.presentationml.notesSlide+xml"/>
  <Override PartName="/ppt/notesSlides/notesSlide10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tags/tag45.xml" ContentType="application/vnd.openxmlformats-officedocument.presentationml.tags+xml"/>
  <Override PartName="/ppt/diagrams/layout5.xml" ContentType="application/vnd.openxmlformats-officedocument.drawingml.diagramLayout+xml"/>
  <Override PartName="/ppt/notesSlides/notesSlide70.xml" ContentType="application/vnd.openxmlformats-officedocument.presentationml.notesSlide+xml"/>
  <Override PartName="/ppt/tags/tag92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5.xml" ContentType="application/vnd.openxmlformats-officedocument.presentationml.tags+xml"/>
  <Override PartName="/ppt/notesSlides/notesSlide106.xml" ContentType="application/vnd.openxmlformats-officedocument.presentationml.notesSlid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97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notesSlides/notesSlide86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tags/tag39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64.xml" ContentType="application/vnd.openxmlformats-officedocument.presentationml.notesSlide+xml"/>
  <Override PartName="/ppt/tags/tag86.xml" ContentType="application/vnd.openxmlformats-officedocument.presentationml.tags+xml"/>
  <Override PartName="/ppt/notesSlides/notesSlide75.xml" ContentType="application/vnd.openxmlformats-officedocument.presentationml.notesSlide+xml"/>
  <Override PartName="/ppt/tags/tag97.xml" ContentType="application/vnd.openxmlformats-officedocument.presentationml.tags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tags/tag28.xml" ContentType="application/vnd.openxmlformats-officedocument.presentationml.tags+xml"/>
  <Override PartName="/ppt/notesSlides/notesSlide53.xml" ContentType="application/vnd.openxmlformats-officedocument.presentationml.notesSlide+xml"/>
  <Override PartName="/ppt/tags/tag75.xml" ContentType="application/vnd.openxmlformats-officedocument.presentationml.tags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notesSlides/notesSlide42.xml" ContentType="application/vnd.openxmlformats-officedocument.presentationml.notesSlide+xml"/>
  <Override PartName="/ppt/tags/tag64.xml" ContentType="application/vnd.openxmlformats-officedocument.presentationml.tags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slides/slide89.xml" ContentType="application/vnd.openxmlformats-officedocument.presentationml.slide+xml"/>
  <Override PartName="/ppt/diagrams/data3.xml" ContentType="application/vnd.openxmlformats-officedocument.drawingml.diagramData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diagrams/colors5.xml" ContentType="application/vnd.openxmlformats-officedocument.drawingml.diagramColors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20.xml" ContentType="application/vnd.openxmlformats-officedocument.presentationml.tag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diagrams/quickStyle4.xml" ContentType="application/vnd.openxmlformats-officedocument.drawingml.diagramStyle+xml"/>
  <Override PartName="/ppt/notesSlides/notesSlide69.xml" ContentType="application/vnd.openxmlformats-officedocument.presentationml.notesSlide+xml"/>
  <Override PartName="/ppt/tags/tag113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theme/theme3.xml" ContentType="application/vnd.openxmlformats-officedocument.them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tags/tag102.xml" ContentType="application/vnd.openxmlformats-officedocument.presentationml.tags+xml"/>
  <Override PartName="/ppt/notesSlides/notesSlide94.xml" ContentType="application/vnd.openxmlformats-officedocument.presentationml.notesSlide+xml"/>
  <Override PartName="/ppt/notesSlides/notesSlide103.xml" ContentType="application/vnd.openxmlformats-officedocument.presentationml.notesSlide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notesSlides/notesSlide36.xml" ContentType="application/vnd.openxmlformats-officedocument.presentationml.notesSlide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tags/tag47.xml" ContentType="application/vnd.openxmlformats-officedocument.presentationml.tags+xml"/>
  <Override PartName="/ppt/notesSlides/notesSlide72.xml" ContentType="application/vnd.openxmlformats-officedocument.presentationml.notesSlide+xml"/>
  <Override PartName="/ppt/tags/tag94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notesSlides/notesSlide61.xml" ContentType="application/vnd.openxmlformats-officedocument.presentationml.notesSlide+xml"/>
  <Override PartName="/ppt/tags/tag83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61.xml" ContentType="application/vnd.openxmlformats-officedocument.presentationml.tags+xml"/>
  <Override PartName="/ppt/notesSlides/notesSlide50.xml" ContentType="application/vnd.openxmlformats-officedocument.presentationml.notesSlide+xml"/>
  <Override PartName="/ppt/tags/tag72.xml" ContentType="application/vnd.openxmlformats-officedocument.presentationml.tags+xml"/>
  <Override PartName="/ppt/tags/tag118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slides/slide97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99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diagrams/colors2.xml" ContentType="application/vnd.openxmlformats-officedocument.drawingml.diagramColors+xml"/>
  <Override PartName="/ppt/notesSlides/notesSlide88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121.xml" ContentType="application/vnd.openxmlformats-officedocument.presentationml.tags+xml"/>
  <Override PartName="/ppt/slides/slide53.xml" ContentType="application/vnd.openxmlformats-officedocument.presentationml.slide+xml"/>
  <Override PartName="/ppt/tags/tag3.xml" ContentType="application/vnd.openxmlformats-officedocument.presentationml.tags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55.xml" ContentType="application/vnd.openxmlformats-officedocument.presentationml.notesSlide+xml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notesSlides/notesSlide100.xml" ContentType="application/vnd.openxmlformats-officedocument.presentationml.notes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9.xml" ContentType="application/vnd.openxmlformats-officedocument.presentationml.tags+xml"/>
  <Override PartName="/ppt/notesSlides/notesSlide44.xml" ContentType="application/vnd.openxmlformats-officedocument.presentationml.notesSlide+xml"/>
  <Override PartName="/ppt/tags/tag66.xml" ContentType="application/vnd.openxmlformats-officedocument.presentationml.tags+xml"/>
  <Override PartName="/ppt/notesSlides/notesSlide91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diagrams/layout4.xml" ContentType="application/vnd.openxmlformats-officedocument.drawingml.diagramLayout+xml"/>
  <Override PartName="/ppt/notesSlides/notesSlide33.xml" ContentType="application/vnd.openxmlformats-officedocument.presentationml.notesSlide+xml"/>
  <Override PartName="/ppt/tags/tag55.xml" ContentType="application/vnd.openxmlformats-officedocument.presentationml.tags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diagrams/data5.xml" ContentType="application/vnd.openxmlformats-officedocument.drawingml.diagramData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106.xml" ContentType="application/vnd.openxmlformats-officedocument.presentationml.slide+xml"/>
  <Override PartName="/ppt/tags/tag11.xml" ContentType="application/vnd.openxmlformats-officedocument.presentationml.tags+xml"/>
  <Override PartName="/ppt/tags/tag115.xml" ContentType="application/vnd.openxmlformats-officedocument.presentationml.tags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104.xml" ContentType="application/vnd.openxmlformats-officedocument.presentationml.tags+xml"/>
  <Override PartName="/ppt/notesSlides/notesSlide105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notesSlides/notesSlide49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49.xml" ContentType="application/vnd.openxmlformats-officedocument.presentationml.tags+xml"/>
  <Override PartName="/ppt/notesSlides/notesSlide74.xml" ContentType="application/vnd.openxmlformats-officedocument.presentationml.notesSlide+xml"/>
  <Override PartName="/ppt/tags/tag96.xml" ContentType="application/vnd.openxmlformats-officedocument.presentationml.tags+xml"/>
  <Override PartName="/ppt/slides/slide14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8" r:id="rId1"/>
    <p:sldMasterId id="2147483710" r:id="rId2"/>
  </p:sldMasterIdLst>
  <p:notesMasterIdLst>
    <p:notesMasterId r:id="rId110"/>
  </p:notesMasterIdLst>
  <p:handoutMasterIdLst>
    <p:handoutMasterId r:id="rId111"/>
  </p:handoutMasterIdLst>
  <p:sldIdLst>
    <p:sldId id="658" r:id="rId3"/>
    <p:sldId id="904" r:id="rId4"/>
    <p:sldId id="911" r:id="rId5"/>
    <p:sldId id="912" r:id="rId6"/>
    <p:sldId id="845" r:id="rId7"/>
    <p:sldId id="846" r:id="rId8"/>
    <p:sldId id="847" r:id="rId9"/>
    <p:sldId id="848" r:id="rId10"/>
    <p:sldId id="905" r:id="rId11"/>
    <p:sldId id="899" r:id="rId12"/>
    <p:sldId id="807" r:id="rId13"/>
    <p:sldId id="824" r:id="rId14"/>
    <p:sldId id="852" r:id="rId15"/>
    <p:sldId id="863" r:id="rId16"/>
    <p:sldId id="854" r:id="rId17"/>
    <p:sldId id="836" r:id="rId18"/>
    <p:sldId id="837" r:id="rId19"/>
    <p:sldId id="838" r:id="rId20"/>
    <p:sldId id="839" r:id="rId21"/>
    <p:sldId id="832" r:id="rId22"/>
    <p:sldId id="840" r:id="rId23"/>
    <p:sldId id="811" r:id="rId24"/>
    <p:sldId id="812" r:id="rId25"/>
    <p:sldId id="815" r:id="rId26"/>
    <p:sldId id="829" r:id="rId27"/>
    <p:sldId id="818" r:id="rId28"/>
    <p:sldId id="876" r:id="rId29"/>
    <p:sldId id="913" r:id="rId30"/>
    <p:sldId id="877" r:id="rId31"/>
    <p:sldId id="925" r:id="rId32"/>
    <p:sldId id="926" r:id="rId33"/>
    <p:sldId id="927" r:id="rId34"/>
    <p:sldId id="923" r:id="rId35"/>
    <p:sldId id="924" r:id="rId36"/>
    <p:sldId id="878" r:id="rId37"/>
    <p:sldId id="879" r:id="rId38"/>
    <p:sldId id="880" r:id="rId39"/>
    <p:sldId id="921" r:id="rId40"/>
    <p:sldId id="922" r:id="rId41"/>
    <p:sldId id="881" r:id="rId42"/>
    <p:sldId id="882" r:id="rId43"/>
    <p:sldId id="916" r:id="rId44"/>
    <p:sldId id="990" r:id="rId45"/>
    <p:sldId id="918" r:id="rId46"/>
    <p:sldId id="910" r:id="rId47"/>
    <p:sldId id="897" r:id="rId48"/>
    <p:sldId id="928" r:id="rId49"/>
    <p:sldId id="929" r:id="rId50"/>
    <p:sldId id="930" r:id="rId51"/>
    <p:sldId id="931" r:id="rId52"/>
    <p:sldId id="932" r:id="rId53"/>
    <p:sldId id="933" r:id="rId54"/>
    <p:sldId id="934" r:id="rId55"/>
    <p:sldId id="935" r:id="rId56"/>
    <p:sldId id="936" r:id="rId57"/>
    <p:sldId id="937" r:id="rId58"/>
    <p:sldId id="938" r:id="rId59"/>
    <p:sldId id="939" r:id="rId60"/>
    <p:sldId id="940" r:id="rId61"/>
    <p:sldId id="941" r:id="rId62"/>
    <p:sldId id="942" r:id="rId63"/>
    <p:sldId id="943" r:id="rId64"/>
    <p:sldId id="944" r:id="rId65"/>
    <p:sldId id="945" r:id="rId66"/>
    <p:sldId id="946" r:id="rId67"/>
    <p:sldId id="947" r:id="rId68"/>
    <p:sldId id="948" r:id="rId69"/>
    <p:sldId id="949" r:id="rId70"/>
    <p:sldId id="950" r:id="rId71"/>
    <p:sldId id="951" r:id="rId72"/>
    <p:sldId id="952" r:id="rId73"/>
    <p:sldId id="953" r:id="rId74"/>
    <p:sldId id="954" r:id="rId75"/>
    <p:sldId id="955" r:id="rId76"/>
    <p:sldId id="956" r:id="rId77"/>
    <p:sldId id="989" r:id="rId78"/>
    <p:sldId id="958" r:id="rId79"/>
    <p:sldId id="959" r:id="rId80"/>
    <p:sldId id="960" r:id="rId81"/>
    <p:sldId id="961" r:id="rId82"/>
    <p:sldId id="962" r:id="rId83"/>
    <p:sldId id="963" r:id="rId84"/>
    <p:sldId id="964" r:id="rId85"/>
    <p:sldId id="965" r:id="rId86"/>
    <p:sldId id="966" r:id="rId87"/>
    <p:sldId id="967" r:id="rId88"/>
    <p:sldId id="968" r:id="rId89"/>
    <p:sldId id="969" r:id="rId90"/>
    <p:sldId id="970" r:id="rId91"/>
    <p:sldId id="971" r:id="rId92"/>
    <p:sldId id="972" r:id="rId93"/>
    <p:sldId id="973" r:id="rId94"/>
    <p:sldId id="974" r:id="rId95"/>
    <p:sldId id="975" r:id="rId96"/>
    <p:sldId id="976" r:id="rId97"/>
    <p:sldId id="977" r:id="rId98"/>
    <p:sldId id="978" r:id="rId99"/>
    <p:sldId id="979" r:id="rId100"/>
    <p:sldId id="980" r:id="rId101"/>
    <p:sldId id="981" r:id="rId102"/>
    <p:sldId id="982" r:id="rId103"/>
    <p:sldId id="983" r:id="rId104"/>
    <p:sldId id="984" r:id="rId105"/>
    <p:sldId id="985" r:id="rId106"/>
    <p:sldId id="986" r:id="rId107"/>
    <p:sldId id="987" r:id="rId108"/>
    <p:sldId id="988" r:id="rId109"/>
  </p:sldIdLst>
  <p:sldSz cx="9144000" cy="6858000" type="screen4x3"/>
  <p:notesSz cx="6669088" cy="9926638"/>
  <p:custDataLst>
    <p:tags r:id="rId112"/>
  </p:custDataLst>
  <p:kinsoku lang="ko-KR" invalStChars="?" invalEndChars="얫?"/>
  <p:defaultTextStyle>
    <a:defPPr>
      <a:defRPr lang="ko-KR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2"/>
        </a:solidFill>
        <a:latin typeface="Arial" charset="0"/>
        <a:ea typeface="Gulim" pitchFamily="34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66CC"/>
    <a:srgbClr val="8EB4E3"/>
    <a:srgbClr val="000099"/>
    <a:srgbClr val="FF6600"/>
    <a:srgbClr val="CC3300"/>
    <a:srgbClr val="FFFF00"/>
    <a:srgbClr val="CCFF66"/>
    <a:srgbClr val="FFFFCC"/>
    <a:srgbClr val="990000"/>
    <a:srgbClr val="CC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53" autoAdjust="0"/>
    <p:restoredTop sz="86979" autoAdjust="0"/>
  </p:normalViewPr>
  <p:slideViewPr>
    <p:cSldViewPr>
      <p:cViewPr>
        <p:scale>
          <a:sx n="70" d="100"/>
          <a:sy n="70" d="100"/>
        </p:scale>
        <p:origin x="-990" y="-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59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tags" Target="tags/tag1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notesMaster" Target="notesMasters/notesMaster1.xml"/><Relationship Id="rId115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5052D4-E21E-42CF-BE1A-DCF4552E58EF}" type="doc">
      <dgm:prSet loTypeId="urn:microsoft.com/office/officeart/2005/8/layout/venn1" loCatId="relationship" qsTypeId="urn:microsoft.com/office/officeart/2005/8/quickstyle/3d1" qsCatId="3D" csTypeId="urn:microsoft.com/office/officeart/2005/8/colors/colorful2" csCatId="colorful" phldr="1"/>
      <dgm:spPr/>
    </dgm:pt>
    <dgm:pt modelId="{BD13D8ED-06FA-4DE4-ABB3-1672091AC37B}">
      <dgm:prSet phldrT="[文字]" custT="1"/>
      <dgm:spPr/>
      <dgm:t>
        <a:bodyPr/>
        <a:lstStyle/>
        <a:p>
          <a:r>
            <a:rPr lang="en-US" altLang="ko-KR" sz="3200" b="0" dirty="0" smtClean="0">
              <a:effectLst/>
              <a:latin typeface="Arial" pitchFamily="34" charset="0"/>
              <a:cs typeface="Arial" pitchFamily="34" charset="0"/>
            </a:rPr>
            <a:t>Surveillance</a:t>
          </a:r>
          <a:endParaRPr lang="zh-TW" altLang="en-US" sz="3200" b="0" dirty="0">
            <a:effectLst/>
            <a:latin typeface="Arial" pitchFamily="34" charset="0"/>
            <a:cs typeface="Arial" pitchFamily="34" charset="0"/>
          </a:endParaRPr>
        </a:p>
      </dgm:t>
    </dgm:pt>
    <dgm:pt modelId="{1EAAD807-C221-4039-9DA3-614BD118326B}" type="parTrans" cxnId="{774A7908-A78C-432C-8012-4A99A8020B4E}">
      <dgm:prSet/>
      <dgm:spPr/>
      <dgm:t>
        <a:bodyPr/>
        <a:lstStyle/>
        <a:p>
          <a:endParaRPr lang="zh-TW" altLang="en-US" sz="4000" b="1">
            <a:latin typeface="Arial" pitchFamily="34" charset="0"/>
            <a:cs typeface="Arial" pitchFamily="34" charset="0"/>
          </a:endParaRPr>
        </a:p>
      </dgm:t>
    </dgm:pt>
    <dgm:pt modelId="{6E98C02C-3175-4CB5-AA6A-E247C9825F39}" type="sibTrans" cxnId="{774A7908-A78C-432C-8012-4A99A8020B4E}">
      <dgm:prSet/>
      <dgm:spPr/>
      <dgm:t>
        <a:bodyPr/>
        <a:lstStyle/>
        <a:p>
          <a:endParaRPr lang="zh-TW" altLang="en-US" sz="4000" b="1">
            <a:latin typeface="Arial" pitchFamily="34" charset="0"/>
            <a:cs typeface="Arial" pitchFamily="34" charset="0"/>
          </a:endParaRPr>
        </a:p>
      </dgm:t>
    </dgm:pt>
    <dgm:pt modelId="{BAC6CA06-AC0D-4D50-A417-C8C0DF523C40}">
      <dgm:prSet phldrT="[文字]" custT="1"/>
      <dgm:spPr/>
      <dgm:t>
        <a:bodyPr/>
        <a:lstStyle/>
        <a:p>
          <a:pPr>
            <a:spcAft>
              <a:spcPts val="0"/>
            </a:spcAft>
          </a:pPr>
          <a:r>
            <a:rPr lang="en-US" altLang="zh-TW" sz="3200" b="0" dirty="0" smtClean="0">
              <a:latin typeface="Arial" pitchFamily="34" charset="0"/>
              <a:cs typeface="Arial" pitchFamily="34" charset="0"/>
            </a:rPr>
            <a:t>Infection Control</a:t>
          </a:r>
          <a:endParaRPr lang="zh-TW" altLang="en-US" sz="3200" b="0" dirty="0">
            <a:latin typeface="Arial" pitchFamily="34" charset="0"/>
            <a:cs typeface="Arial" pitchFamily="34" charset="0"/>
          </a:endParaRPr>
        </a:p>
      </dgm:t>
    </dgm:pt>
    <dgm:pt modelId="{E4E9D403-455F-48B7-8B01-C68155029AD6}" type="parTrans" cxnId="{123C5462-F179-461A-B262-DE120D9A0D6A}">
      <dgm:prSet/>
      <dgm:spPr/>
      <dgm:t>
        <a:bodyPr/>
        <a:lstStyle/>
        <a:p>
          <a:endParaRPr lang="zh-TW" altLang="en-US" sz="4000" b="1">
            <a:latin typeface="Arial" pitchFamily="34" charset="0"/>
            <a:cs typeface="Arial" pitchFamily="34" charset="0"/>
          </a:endParaRPr>
        </a:p>
      </dgm:t>
    </dgm:pt>
    <dgm:pt modelId="{EF7F33B8-086A-47CE-8940-357B7720E2C8}" type="sibTrans" cxnId="{123C5462-F179-461A-B262-DE120D9A0D6A}">
      <dgm:prSet/>
      <dgm:spPr/>
      <dgm:t>
        <a:bodyPr/>
        <a:lstStyle/>
        <a:p>
          <a:endParaRPr lang="zh-TW" altLang="en-US" sz="4000" b="1">
            <a:latin typeface="Arial" pitchFamily="34" charset="0"/>
            <a:cs typeface="Arial" pitchFamily="34" charset="0"/>
          </a:endParaRPr>
        </a:p>
      </dgm:t>
    </dgm:pt>
    <dgm:pt modelId="{4974EBC5-FAA7-4C9C-BC6D-868B8B3F2F28}">
      <dgm:prSet phldrT="[文字]" custT="1"/>
      <dgm:spPr/>
      <dgm:t>
        <a:bodyPr/>
        <a:lstStyle/>
        <a:p>
          <a:pPr algn="ctr">
            <a:spcAft>
              <a:spcPts val="0"/>
            </a:spcAft>
          </a:pPr>
          <a:r>
            <a:rPr lang="en-US" altLang="zh-TW" sz="3200" b="0" dirty="0" smtClean="0">
              <a:latin typeface="Arial" pitchFamily="34" charset="0"/>
              <a:cs typeface="Arial" pitchFamily="34" charset="0"/>
            </a:rPr>
            <a:t>Prudent antibiotics use</a:t>
          </a:r>
          <a:endParaRPr lang="zh-TW" altLang="en-US" sz="3200" b="0" dirty="0">
            <a:latin typeface="Arial" pitchFamily="34" charset="0"/>
            <a:cs typeface="Arial" pitchFamily="34" charset="0"/>
          </a:endParaRPr>
        </a:p>
      </dgm:t>
    </dgm:pt>
    <dgm:pt modelId="{DD3C0EF8-9302-49EF-8C49-17F9885D5392}" type="parTrans" cxnId="{F4F8B01F-3BF3-4328-9D15-A0D93AF9FC4D}">
      <dgm:prSet/>
      <dgm:spPr/>
      <dgm:t>
        <a:bodyPr/>
        <a:lstStyle/>
        <a:p>
          <a:endParaRPr lang="zh-TW" altLang="en-US" sz="4000" b="1">
            <a:latin typeface="Arial" pitchFamily="34" charset="0"/>
            <a:cs typeface="Arial" pitchFamily="34" charset="0"/>
          </a:endParaRPr>
        </a:p>
      </dgm:t>
    </dgm:pt>
    <dgm:pt modelId="{521F3803-5F26-4A9D-8CD6-AB408B5E38C6}" type="sibTrans" cxnId="{F4F8B01F-3BF3-4328-9D15-A0D93AF9FC4D}">
      <dgm:prSet/>
      <dgm:spPr/>
      <dgm:t>
        <a:bodyPr/>
        <a:lstStyle/>
        <a:p>
          <a:endParaRPr lang="zh-TW" altLang="en-US" sz="4000" b="1">
            <a:latin typeface="Arial" pitchFamily="34" charset="0"/>
            <a:cs typeface="Arial" pitchFamily="34" charset="0"/>
          </a:endParaRPr>
        </a:p>
      </dgm:t>
    </dgm:pt>
    <dgm:pt modelId="{F47F0433-0D98-4F13-A6B6-7FFF5F9BE663}" type="pres">
      <dgm:prSet presAssocID="{715052D4-E21E-42CF-BE1A-DCF4552E58EF}" presName="compositeShape" presStyleCnt="0">
        <dgm:presLayoutVars>
          <dgm:chMax val="7"/>
          <dgm:dir/>
          <dgm:resizeHandles val="exact"/>
        </dgm:presLayoutVars>
      </dgm:prSet>
      <dgm:spPr/>
    </dgm:pt>
    <dgm:pt modelId="{93735A77-726A-45D2-AD87-3634DA238786}" type="pres">
      <dgm:prSet presAssocID="{BD13D8ED-06FA-4DE4-ABB3-1672091AC37B}" presName="circ1" presStyleLbl="vennNode1" presStyleIdx="0" presStyleCnt="3"/>
      <dgm:spPr/>
      <dgm:t>
        <a:bodyPr/>
        <a:lstStyle/>
        <a:p>
          <a:endParaRPr lang="zh-TW" altLang="en-US"/>
        </a:p>
      </dgm:t>
    </dgm:pt>
    <dgm:pt modelId="{39022D8E-30AF-4E7A-AC75-6B585736CE44}" type="pres">
      <dgm:prSet presAssocID="{BD13D8ED-06FA-4DE4-ABB3-1672091AC37B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A0C791-8971-494A-8E77-5B6911ED6D2B}" type="pres">
      <dgm:prSet presAssocID="{BAC6CA06-AC0D-4D50-A417-C8C0DF523C40}" presName="circ2" presStyleLbl="vennNode1" presStyleIdx="1" presStyleCnt="3" custScaleX="105081" custLinFactNeighborX="-1140" custLinFactNeighborY="3420"/>
      <dgm:spPr/>
      <dgm:t>
        <a:bodyPr/>
        <a:lstStyle/>
        <a:p>
          <a:endParaRPr lang="zh-TW" altLang="en-US"/>
        </a:p>
      </dgm:t>
    </dgm:pt>
    <dgm:pt modelId="{F75593CB-C020-4175-AB39-907E33BB4452}" type="pres">
      <dgm:prSet presAssocID="{BAC6CA06-AC0D-4D50-A417-C8C0DF523C4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7FAA73-DD5B-4952-9657-1338CDD0D5A9}" type="pres">
      <dgm:prSet presAssocID="{4974EBC5-FAA7-4C9C-BC6D-868B8B3F2F28}" presName="circ3" presStyleLbl="vennNode1" presStyleIdx="2" presStyleCnt="3"/>
      <dgm:spPr/>
      <dgm:t>
        <a:bodyPr/>
        <a:lstStyle/>
        <a:p>
          <a:endParaRPr lang="zh-TW" altLang="en-US"/>
        </a:p>
      </dgm:t>
    </dgm:pt>
    <dgm:pt modelId="{66E14F62-3E17-43C2-9D34-8A80054DAA99}" type="pres">
      <dgm:prSet presAssocID="{4974EBC5-FAA7-4C9C-BC6D-868B8B3F2F28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F00F506-D132-4B04-BC36-E27215485642}" type="presOf" srcId="{BAC6CA06-AC0D-4D50-A417-C8C0DF523C40}" destId="{C5A0C791-8971-494A-8E77-5B6911ED6D2B}" srcOrd="0" destOrd="0" presId="urn:microsoft.com/office/officeart/2005/8/layout/venn1"/>
    <dgm:cxn modelId="{1F031ECE-1B2C-4B97-8B99-F61D90264F59}" type="presOf" srcId="{715052D4-E21E-42CF-BE1A-DCF4552E58EF}" destId="{F47F0433-0D98-4F13-A6B6-7FFF5F9BE663}" srcOrd="0" destOrd="0" presId="urn:microsoft.com/office/officeart/2005/8/layout/venn1"/>
    <dgm:cxn modelId="{6EDE9CD3-DF18-4DB7-B283-D54D006DC7D8}" type="presOf" srcId="{BAC6CA06-AC0D-4D50-A417-C8C0DF523C40}" destId="{F75593CB-C020-4175-AB39-907E33BB4452}" srcOrd="1" destOrd="0" presId="urn:microsoft.com/office/officeart/2005/8/layout/venn1"/>
    <dgm:cxn modelId="{88C32B32-5CDC-4BCC-925C-F5DBEB9453C0}" type="presOf" srcId="{4974EBC5-FAA7-4C9C-BC6D-868B8B3F2F28}" destId="{3B7FAA73-DD5B-4952-9657-1338CDD0D5A9}" srcOrd="0" destOrd="0" presId="urn:microsoft.com/office/officeart/2005/8/layout/venn1"/>
    <dgm:cxn modelId="{C05EA0F7-0413-4E61-AFA7-9F20CF5D4598}" type="presOf" srcId="{BD13D8ED-06FA-4DE4-ABB3-1672091AC37B}" destId="{93735A77-726A-45D2-AD87-3634DA238786}" srcOrd="0" destOrd="0" presId="urn:microsoft.com/office/officeart/2005/8/layout/venn1"/>
    <dgm:cxn modelId="{F4F8B01F-3BF3-4328-9D15-A0D93AF9FC4D}" srcId="{715052D4-E21E-42CF-BE1A-DCF4552E58EF}" destId="{4974EBC5-FAA7-4C9C-BC6D-868B8B3F2F28}" srcOrd="2" destOrd="0" parTransId="{DD3C0EF8-9302-49EF-8C49-17F9885D5392}" sibTransId="{521F3803-5F26-4A9D-8CD6-AB408B5E38C6}"/>
    <dgm:cxn modelId="{774A7908-A78C-432C-8012-4A99A8020B4E}" srcId="{715052D4-E21E-42CF-BE1A-DCF4552E58EF}" destId="{BD13D8ED-06FA-4DE4-ABB3-1672091AC37B}" srcOrd="0" destOrd="0" parTransId="{1EAAD807-C221-4039-9DA3-614BD118326B}" sibTransId="{6E98C02C-3175-4CB5-AA6A-E247C9825F39}"/>
    <dgm:cxn modelId="{6C6E3B7A-CAE9-4A71-BEB7-238F4B4FFA85}" type="presOf" srcId="{BD13D8ED-06FA-4DE4-ABB3-1672091AC37B}" destId="{39022D8E-30AF-4E7A-AC75-6B585736CE44}" srcOrd="1" destOrd="0" presId="urn:microsoft.com/office/officeart/2005/8/layout/venn1"/>
    <dgm:cxn modelId="{123C5462-F179-461A-B262-DE120D9A0D6A}" srcId="{715052D4-E21E-42CF-BE1A-DCF4552E58EF}" destId="{BAC6CA06-AC0D-4D50-A417-C8C0DF523C40}" srcOrd="1" destOrd="0" parTransId="{E4E9D403-455F-48B7-8B01-C68155029AD6}" sibTransId="{EF7F33B8-086A-47CE-8940-357B7720E2C8}"/>
    <dgm:cxn modelId="{42703BB7-2CC7-466E-9738-C41BEA3533C9}" type="presOf" srcId="{4974EBC5-FAA7-4C9C-BC6D-868B8B3F2F28}" destId="{66E14F62-3E17-43C2-9D34-8A80054DAA99}" srcOrd="1" destOrd="0" presId="urn:microsoft.com/office/officeart/2005/8/layout/venn1"/>
    <dgm:cxn modelId="{FB6F374F-0CB1-4DED-B59C-3264B50F56A5}" type="presParOf" srcId="{F47F0433-0D98-4F13-A6B6-7FFF5F9BE663}" destId="{93735A77-726A-45D2-AD87-3634DA238786}" srcOrd="0" destOrd="0" presId="urn:microsoft.com/office/officeart/2005/8/layout/venn1"/>
    <dgm:cxn modelId="{21231000-1BBF-4F61-A986-FF84E7BC310F}" type="presParOf" srcId="{F47F0433-0D98-4F13-A6B6-7FFF5F9BE663}" destId="{39022D8E-30AF-4E7A-AC75-6B585736CE44}" srcOrd="1" destOrd="0" presId="urn:microsoft.com/office/officeart/2005/8/layout/venn1"/>
    <dgm:cxn modelId="{618B7E98-E4C8-4049-9C25-590519071730}" type="presParOf" srcId="{F47F0433-0D98-4F13-A6B6-7FFF5F9BE663}" destId="{C5A0C791-8971-494A-8E77-5B6911ED6D2B}" srcOrd="2" destOrd="0" presId="urn:microsoft.com/office/officeart/2005/8/layout/venn1"/>
    <dgm:cxn modelId="{0685F36D-17ED-4E2A-B494-E70F80D18DD3}" type="presParOf" srcId="{F47F0433-0D98-4F13-A6B6-7FFF5F9BE663}" destId="{F75593CB-C020-4175-AB39-907E33BB4452}" srcOrd="3" destOrd="0" presId="urn:microsoft.com/office/officeart/2005/8/layout/venn1"/>
    <dgm:cxn modelId="{E26DD0D2-D4F3-492C-8E2F-292E07C84272}" type="presParOf" srcId="{F47F0433-0D98-4F13-A6B6-7FFF5F9BE663}" destId="{3B7FAA73-DD5B-4952-9657-1338CDD0D5A9}" srcOrd="4" destOrd="0" presId="urn:microsoft.com/office/officeart/2005/8/layout/venn1"/>
    <dgm:cxn modelId="{21A188CD-A448-4234-880C-AD3C65D1D774}" type="presParOf" srcId="{F47F0433-0D98-4F13-A6B6-7FFF5F9BE663}" destId="{66E14F62-3E17-43C2-9D34-8A80054DAA99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146DD4-447A-4ED3-8284-53B905E5D41B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85C4C608-22D4-4FB0-9DA6-E788F519B037}">
      <dgm:prSet phldrT="[文字]"/>
      <dgm:spPr/>
      <dgm:t>
        <a:bodyPr/>
        <a:lstStyle/>
        <a:p>
          <a:r>
            <a:rPr lang="en-US" altLang="zh-TW" dirty="0" smtClean="0">
              <a:solidFill>
                <a:srgbClr val="000099"/>
              </a:solidFill>
            </a:rPr>
            <a:t>Front-end approach</a:t>
          </a:r>
          <a:endParaRPr lang="zh-TW" altLang="en-US" dirty="0">
            <a:solidFill>
              <a:srgbClr val="000099"/>
            </a:solidFill>
          </a:endParaRPr>
        </a:p>
      </dgm:t>
    </dgm:pt>
    <dgm:pt modelId="{A4D0E706-D07D-422E-A8F1-60A4D924F34A}" type="parTrans" cxnId="{BE66D7D0-7D2E-4743-8DA2-2D09FA56E66D}">
      <dgm:prSet/>
      <dgm:spPr/>
      <dgm:t>
        <a:bodyPr/>
        <a:lstStyle/>
        <a:p>
          <a:endParaRPr lang="zh-TW" altLang="en-US"/>
        </a:p>
      </dgm:t>
    </dgm:pt>
    <dgm:pt modelId="{E9526FBF-91E8-4EA3-90EE-18B27384F516}" type="sibTrans" cxnId="{BE66D7D0-7D2E-4743-8DA2-2D09FA56E66D}">
      <dgm:prSet/>
      <dgm:spPr/>
      <dgm:t>
        <a:bodyPr/>
        <a:lstStyle/>
        <a:p>
          <a:endParaRPr lang="zh-TW" altLang="en-US"/>
        </a:p>
      </dgm:t>
    </dgm:pt>
    <dgm:pt modelId="{0C66913C-060C-45B1-9FF7-7FA76B9422C1}">
      <dgm:prSet phldrT="[文字]"/>
      <dgm:spPr/>
      <dgm:t>
        <a:bodyPr anchor="ctr"/>
        <a:lstStyle/>
        <a:p>
          <a:r>
            <a:rPr lang="en-US" altLang="zh-TW" dirty="0" smtClean="0"/>
            <a:t>ID approval for restricted antibiotics</a:t>
          </a:r>
          <a:endParaRPr lang="zh-TW" altLang="en-US" dirty="0"/>
        </a:p>
      </dgm:t>
    </dgm:pt>
    <dgm:pt modelId="{D0C348A9-F14B-487A-A680-F71EA91C66FB}" type="parTrans" cxnId="{5B98079D-688B-4EAD-9080-EA1E17D23C43}">
      <dgm:prSet/>
      <dgm:spPr/>
      <dgm:t>
        <a:bodyPr/>
        <a:lstStyle/>
        <a:p>
          <a:endParaRPr lang="zh-TW" altLang="en-US"/>
        </a:p>
      </dgm:t>
    </dgm:pt>
    <dgm:pt modelId="{D69CE7EB-F605-4889-A4C8-649E930A5E30}" type="sibTrans" cxnId="{5B98079D-688B-4EAD-9080-EA1E17D23C43}">
      <dgm:prSet/>
      <dgm:spPr/>
      <dgm:t>
        <a:bodyPr/>
        <a:lstStyle/>
        <a:p>
          <a:endParaRPr lang="zh-TW" altLang="en-US"/>
        </a:p>
      </dgm:t>
    </dgm:pt>
    <dgm:pt modelId="{34FEDAFC-4BD1-4353-A42B-3AD6D114337C}">
      <dgm:prSet phldrT="[文字]"/>
      <dgm:spPr/>
      <dgm:t>
        <a:bodyPr anchor="ctr"/>
        <a:lstStyle/>
        <a:p>
          <a:r>
            <a:rPr lang="en-US" altLang="zh-TW" dirty="0" smtClean="0"/>
            <a:t>CPOE (computerized prescriber order entry) warning system</a:t>
          </a:r>
          <a:endParaRPr lang="zh-TW" altLang="en-US" dirty="0"/>
        </a:p>
      </dgm:t>
    </dgm:pt>
    <dgm:pt modelId="{0387E305-8C91-4CD4-8BEB-E398DD8F307D}" type="parTrans" cxnId="{2BE8407B-7E22-464E-9F01-866303877FAF}">
      <dgm:prSet/>
      <dgm:spPr/>
      <dgm:t>
        <a:bodyPr/>
        <a:lstStyle/>
        <a:p>
          <a:endParaRPr lang="zh-TW" altLang="en-US"/>
        </a:p>
      </dgm:t>
    </dgm:pt>
    <dgm:pt modelId="{88B12AE2-8C1E-4029-8387-4495C9CF2F91}" type="sibTrans" cxnId="{2BE8407B-7E22-464E-9F01-866303877FAF}">
      <dgm:prSet/>
      <dgm:spPr/>
      <dgm:t>
        <a:bodyPr/>
        <a:lstStyle/>
        <a:p>
          <a:endParaRPr lang="zh-TW" altLang="en-US"/>
        </a:p>
      </dgm:t>
    </dgm:pt>
    <dgm:pt modelId="{712F5078-CAC3-44E2-BD70-C40145C7D414}">
      <dgm:prSet phldrT="[文字]"/>
      <dgm:spPr/>
      <dgm:t>
        <a:bodyPr/>
        <a:lstStyle/>
        <a:p>
          <a:r>
            <a:rPr lang="en-US" altLang="zh-TW" dirty="0" smtClean="0"/>
            <a:t>Back-end approach</a:t>
          </a:r>
          <a:endParaRPr lang="zh-TW" altLang="en-US" dirty="0"/>
        </a:p>
      </dgm:t>
    </dgm:pt>
    <dgm:pt modelId="{DB22E547-7EEE-45F3-BE18-4A2A5EB636E0}" type="parTrans" cxnId="{7436AE7D-D3C3-4513-9F6D-7307F385955F}">
      <dgm:prSet/>
      <dgm:spPr/>
      <dgm:t>
        <a:bodyPr/>
        <a:lstStyle/>
        <a:p>
          <a:endParaRPr lang="zh-TW" altLang="en-US"/>
        </a:p>
      </dgm:t>
    </dgm:pt>
    <dgm:pt modelId="{E598F87F-C369-444D-A050-C46891AE9BA0}" type="sibTrans" cxnId="{7436AE7D-D3C3-4513-9F6D-7307F385955F}">
      <dgm:prSet/>
      <dgm:spPr/>
      <dgm:t>
        <a:bodyPr/>
        <a:lstStyle/>
        <a:p>
          <a:endParaRPr lang="zh-TW" altLang="en-US"/>
        </a:p>
      </dgm:t>
    </dgm:pt>
    <dgm:pt modelId="{3EAF397C-433D-4CF2-BD19-E515078CEEB6}">
      <dgm:prSet phldrT="[文字]"/>
      <dgm:spPr/>
      <dgm:t>
        <a:bodyPr anchor="ctr"/>
        <a:lstStyle/>
        <a:p>
          <a:pPr algn="l"/>
          <a:r>
            <a:rPr lang="en-US" altLang="zh-TW" dirty="0" smtClean="0"/>
            <a:t>ADR report</a:t>
          </a:r>
          <a:endParaRPr lang="zh-TW" altLang="en-US" dirty="0"/>
        </a:p>
      </dgm:t>
    </dgm:pt>
    <dgm:pt modelId="{C325447C-4DD3-43A6-B56C-FDFF68E1CA21}" type="parTrans" cxnId="{C12D8CBB-5C00-47A6-9DFF-E210FFC4DFA7}">
      <dgm:prSet/>
      <dgm:spPr/>
      <dgm:t>
        <a:bodyPr/>
        <a:lstStyle/>
        <a:p>
          <a:endParaRPr lang="zh-TW" altLang="en-US"/>
        </a:p>
      </dgm:t>
    </dgm:pt>
    <dgm:pt modelId="{5750803D-A97A-44AD-B6E5-5CAFA8AEE87E}" type="sibTrans" cxnId="{C12D8CBB-5C00-47A6-9DFF-E210FFC4DFA7}">
      <dgm:prSet/>
      <dgm:spPr/>
      <dgm:t>
        <a:bodyPr/>
        <a:lstStyle/>
        <a:p>
          <a:endParaRPr lang="zh-TW" altLang="en-US"/>
        </a:p>
      </dgm:t>
    </dgm:pt>
    <dgm:pt modelId="{9BB5B2D7-9945-4F4C-8125-CFFE0C704E91}">
      <dgm:prSet phldrT="[文字]"/>
      <dgm:spPr/>
      <dgm:t>
        <a:bodyPr anchor="ctr"/>
        <a:lstStyle/>
        <a:p>
          <a:pPr algn="l"/>
          <a:r>
            <a:rPr lang="en-US" altLang="zh-TW" dirty="0" smtClean="0"/>
            <a:t>Re-evaluation after culture</a:t>
          </a:r>
          <a:endParaRPr lang="zh-TW" altLang="en-US" dirty="0"/>
        </a:p>
      </dgm:t>
    </dgm:pt>
    <dgm:pt modelId="{29E5F511-3F6D-43FE-9131-93EE8141BA97}" type="parTrans" cxnId="{C3B36A91-D549-40FA-9375-277658211435}">
      <dgm:prSet/>
      <dgm:spPr/>
      <dgm:t>
        <a:bodyPr/>
        <a:lstStyle/>
        <a:p>
          <a:endParaRPr lang="zh-TW" altLang="en-US"/>
        </a:p>
      </dgm:t>
    </dgm:pt>
    <dgm:pt modelId="{12214CC4-9369-4F95-B40C-1A55E1BB558F}" type="sibTrans" cxnId="{C3B36A91-D549-40FA-9375-277658211435}">
      <dgm:prSet/>
      <dgm:spPr/>
      <dgm:t>
        <a:bodyPr/>
        <a:lstStyle/>
        <a:p>
          <a:endParaRPr lang="zh-TW" altLang="en-US"/>
        </a:p>
      </dgm:t>
    </dgm:pt>
    <dgm:pt modelId="{FBF49D00-3645-400D-9386-6D456C0AB605}">
      <dgm:prSet phldrT="[文字]"/>
      <dgm:spPr/>
      <dgm:t>
        <a:bodyPr anchor="ctr"/>
        <a:lstStyle/>
        <a:p>
          <a:pPr algn="l"/>
          <a:r>
            <a:rPr lang="en-US" altLang="zh-TW" dirty="0" smtClean="0"/>
            <a:t>PD/PK consideration</a:t>
          </a:r>
          <a:endParaRPr lang="zh-TW" altLang="en-US" dirty="0"/>
        </a:p>
      </dgm:t>
    </dgm:pt>
    <dgm:pt modelId="{19082945-8538-45D2-B8CB-1DF7BD90E86F}" type="parTrans" cxnId="{41043355-B330-48BE-9B96-E45E56D25D1A}">
      <dgm:prSet/>
      <dgm:spPr/>
      <dgm:t>
        <a:bodyPr/>
        <a:lstStyle/>
        <a:p>
          <a:endParaRPr lang="zh-TW" altLang="en-US"/>
        </a:p>
      </dgm:t>
    </dgm:pt>
    <dgm:pt modelId="{7CA5E32D-6BF5-4D6A-BF14-96253FE1F452}" type="sibTrans" cxnId="{41043355-B330-48BE-9B96-E45E56D25D1A}">
      <dgm:prSet/>
      <dgm:spPr/>
      <dgm:t>
        <a:bodyPr/>
        <a:lstStyle/>
        <a:p>
          <a:endParaRPr lang="zh-TW" altLang="en-US"/>
        </a:p>
      </dgm:t>
    </dgm:pt>
    <dgm:pt modelId="{001066CD-4CC6-477B-9771-B96D88F5B6D7}">
      <dgm:prSet phldrT="[文字]"/>
      <dgm:spPr/>
      <dgm:t>
        <a:bodyPr anchor="ctr"/>
        <a:lstStyle/>
        <a:p>
          <a:pPr algn="l"/>
          <a:r>
            <a:rPr lang="en-US" altLang="zh-TW" dirty="0" smtClean="0"/>
            <a:t>Monitor and feedback</a:t>
          </a:r>
          <a:endParaRPr lang="zh-TW" altLang="en-US" dirty="0"/>
        </a:p>
      </dgm:t>
    </dgm:pt>
    <dgm:pt modelId="{81B6B55E-3D91-40F5-8B4D-05941618D672}" type="parTrans" cxnId="{A4618BA3-07BC-47D2-A78E-9C31FD946529}">
      <dgm:prSet/>
      <dgm:spPr/>
      <dgm:t>
        <a:bodyPr/>
        <a:lstStyle/>
        <a:p>
          <a:endParaRPr lang="zh-TW" altLang="en-US"/>
        </a:p>
      </dgm:t>
    </dgm:pt>
    <dgm:pt modelId="{7767C3F3-B476-48BE-99AF-03FA024DA4AB}" type="sibTrans" cxnId="{A4618BA3-07BC-47D2-A78E-9C31FD946529}">
      <dgm:prSet/>
      <dgm:spPr/>
      <dgm:t>
        <a:bodyPr/>
        <a:lstStyle/>
        <a:p>
          <a:endParaRPr lang="zh-TW" altLang="en-US"/>
        </a:p>
      </dgm:t>
    </dgm:pt>
    <dgm:pt modelId="{103A740E-4E38-49EB-917B-408A942C2A2A}">
      <dgm:prSet phldrT="[文字]"/>
      <dgm:spPr/>
      <dgm:t>
        <a:bodyPr anchor="ctr"/>
        <a:lstStyle/>
        <a:p>
          <a:r>
            <a:rPr lang="en-US" altLang="zh-TW" dirty="0" smtClean="0"/>
            <a:t>Medication profile and prescription review mechanism</a:t>
          </a:r>
          <a:endParaRPr lang="zh-TW" altLang="en-US" dirty="0"/>
        </a:p>
      </dgm:t>
    </dgm:pt>
    <dgm:pt modelId="{275078A6-E75C-48CA-A3E4-04D5984D1DFB}" type="parTrans" cxnId="{AD572A3E-5825-48A2-95AC-2810EA669012}">
      <dgm:prSet/>
      <dgm:spPr/>
      <dgm:t>
        <a:bodyPr/>
        <a:lstStyle/>
        <a:p>
          <a:endParaRPr lang="zh-TW" altLang="en-US"/>
        </a:p>
      </dgm:t>
    </dgm:pt>
    <dgm:pt modelId="{8E120FF2-35A9-4B66-8098-44A914612C96}" type="sibTrans" cxnId="{AD572A3E-5825-48A2-95AC-2810EA669012}">
      <dgm:prSet/>
      <dgm:spPr/>
      <dgm:t>
        <a:bodyPr/>
        <a:lstStyle/>
        <a:p>
          <a:endParaRPr lang="zh-TW" altLang="en-US"/>
        </a:p>
      </dgm:t>
    </dgm:pt>
    <dgm:pt modelId="{E5D70E48-9778-475F-9ACC-601624D4B1D2}" type="pres">
      <dgm:prSet presAssocID="{A8146DD4-447A-4ED3-8284-53B905E5D41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BCF234AD-603A-4A53-AE49-F94D1D482B71}" type="pres">
      <dgm:prSet presAssocID="{85C4C608-22D4-4FB0-9DA6-E788F519B037}" presName="linNode" presStyleCnt="0"/>
      <dgm:spPr/>
    </dgm:pt>
    <dgm:pt modelId="{CFAFFA52-4777-40CC-9148-F54DBB7E2E2D}" type="pres">
      <dgm:prSet presAssocID="{85C4C608-22D4-4FB0-9DA6-E788F519B037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AE03AFE-1DA3-4815-931F-D5187EFC7097}" type="pres">
      <dgm:prSet presAssocID="{85C4C608-22D4-4FB0-9DA6-E788F519B037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4AB82D-8B12-43F4-8FE7-4C7B119ED10F}" type="pres">
      <dgm:prSet presAssocID="{E9526FBF-91E8-4EA3-90EE-18B27384F516}" presName="spacing" presStyleCnt="0"/>
      <dgm:spPr/>
    </dgm:pt>
    <dgm:pt modelId="{2E87372E-9EDB-4CB3-864F-C8F2F17EC2FC}" type="pres">
      <dgm:prSet presAssocID="{712F5078-CAC3-44E2-BD70-C40145C7D414}" presName="linNode" presStyleCnt="0"/>
      <dgm:spPr/>
    </dgm:pt>
    <dgm:pt modelId="{6164776F-07AC-465E-AEC7-0B458D03B61F}" type="pres">
      <dgm:prSet presAssocID="{712F5078-CAC3-44E2-BD70-C40145C7D414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A68D4E-D5EF-4C1C-B083-4372A99EB16A}" type="pres">
      <dgm:prSet presAssocID="{712F5078-CAC3-44E2-BD70-C40145C7D414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B98079D-688B-4EAD-9080-EA1E17D23C43}" srcId="{85C4C608-22D4-4FB0-9DA6-E788F519B037}" destId="{0C66913C-060C-45B1-9FF7-7FA76B9422C1}" srcOrd="0" destOrd="0" parTransId="{D0C348A9-F14B-487A-A680-F71EA91C66FB}" sibTransId="{D69CE7EB-F605-4889-A4C8-649E930A5E30}"/>
    <dgm:cxn modelId="{BE66D7D0-7D2E-4743-8DA2-2D09FA56E66D}" srcId="{A8146DD4-447A-4ED3-8284-53B905E5D41B}" destId="{85C4C608-22D4-4FB0-9DA6-E788F519B037}" srcOrd="0" destOrd="0" parTransId="{A4D0E706-D07D-422E-A8F1-60A4D924F34A}" sibTransId="{E9526FBF-91E8-4EA3-90EE-18B27384F516}"/>
    <dgm:cxn modelId="{C3B36A91-D549-40FA-9375-277658211435}" srcId="{712F5078-CAC3-44E2-BD70-C40145C7D414}" destId="{9BB5B2D7-9945-4F4C-8125-CFFE0C704E91}" srcOrd="0" destOrd="0" parTransId="{29E5F511-3F6D-43FE-9131-93EE8141BA97}" sibTransId="{12214CC4-9369-4F95-B40C-1A55E1BB558F}"/>
    <dgm:cxn modelId="{2410F0C0-C038-44DA-B12E-A9E91CF32B27}" type="presOf" srcId="{712F5078-CAC3-44E2-BD70-C40145C7D414}" destId="{6164776F-07AC-465E-AEC7-0B458D03B61F}" srcOrd="0" destOrd="0" presId="urn:microsoft.com/office/officeart/2005/8/layout/vList6"/>
    <dgm:cxn modelId="{41043355-B330-48BE-9B96-E45E56D25D1A}" srcId="{712F5078-CAC3-44E2-BD70-C40145C7D414}" destId="{FBF49D00-3645-400D-9386-6D456C0AB605}" srcOrd="1" destOrd="0" parTransId="{19082945-8538-45D2-B8CB-1DF7BD90E86F}" sibTransId="{7CA5E32D-6BF5-4D6A-BF14-96253FE1F452}"/>
    <dgm:cxn modelId="{A43A2014-28E4-4677-8059-255422D4902F}" type="presOf" srcId="{A8146DD4-447A-4ED3-8284-53B905E5D41B}" destId="{E5D70E48-9778-475F-9ACC-601624D4B1D2}" srcOrd="0" destOrd="0" presId="urn:microsoft.com/office/officeart/2005/8/layout/vList6"/>
    <dgm:cxn modelId="{AD572A3E-5825-48A2-95AC-2810EA669012}" srcId="{85C4C608-22D4-4FB0-9DA6-E788F519B037}" destId="{103A740E-4E38-49EB-917B-408A942C2A2A}" srcOrd="2" destOrd="0" parTransId="{275078A6-E75C-48CA-A3E4-04D5984D1DFB}" sibTransId="{8E120FF2-35A9-4B66-8098-44A914612C96}"/>
    <dgm:cxn modelId="{5FC79E92-5538-4FBD-847A-B7AB976EB096}" type="presOf" srcId="{3EAF397C-433D-4CF2-BD19-E515078CEEB6}" destId="{CEA68D4E-D5EF-4C1C-B083-4372A99EB16A}" srcOrd="0" destOrd="2" presId="urn:microsoft.com/office/officeart/2005/8/layout/vList6"/>
    <dgm:cxn modelId="{6D028815-2151-4B5B-BC65-9AD9FFB9FDD8}" type="presOf" srcId="{001066CD-4CC6-477B-9771-B96D88F5B6D7}" destId="{CEA68D4E-D5EF-4C1C-B083-4372A99EB16A}" srcOrd="0" destOrd="3" presId="urn:microsoft.com/office/officeart/2005/8/layout/vList6"/>
    <dgm:cxn modelId="{7436AE7D-D3C3-4513-9F6D-7307F385955F}" srcId="{A8146DD4-447A-4ED3-8284-53B905E5D41B}" destId="{712F5078-CAC3-44E2-BD70-C40145C7D414}" srcOrd="1" destOrd="0" parTransId="{DB22E547-7EEE-45F3-BE18-4A2A5EB636E0}" sibTransId="{E598F87F-C369-444D-A050-C46891AE9BA0}"/>
    <dgm:cxn modelId="{C12D8CBB-5C00-47A6-9DFF-E210FFC4DFA7}" srcId="{712F5078-CAC3-44E2-BD70-C40145C7D414}" destId="{3EAF397C-433D-4CF2-BD19-E515078CEEB6}" srcOrd="2" destOrd="0" parTransId="{C325447C-4DD3-43A6-B56C-FDFF68E1CA21}" sibTransId="{5750803D-A97A-44AD-B6E5-5CAFA8AEE87E}"/>
    <dgm:cxn modelId="{CCF2BBD0-377F-4381-9E64-075C6926E0B6}" type="presOf" srcId="{0C66913C-060C-45B1-9FF7-7FA76B9422C1}" destId="{DAE03AFE-1DA3-4815-931F-D5187EFC7097}" srcOrd="0" destOrd="0" presId="urn:microsoft.com/office/officeart/2005/8/layout/vList6"/>
    <dgm:cxn modelId="{0F7A8054-069B-490A-AC3F-3E32375324E1}" type="presOf" srcId="{103A740E-4E38-49EB-917B-408A942C2A2A}" destId="{DAE03AFE-1DA3-4815-931F-D5187EFC7097}" srcOrd="0" destOrd="2" presId="urn:microsoft.com/office/officeart/2005/8/layout/vList6"/>
    <dgm:cxn modelId="{AB3B6CB3-2440-497C-A6E8-38973DF406EF}" type="presOf" srcId="{9BB5B2D7-9945-4F4C-8125-CFFE0C704E91}" destId="{CEA68D4E-D5EF-4C1C-B083-4372A99EB16A}" srcOrd="0" destOrd="0" presId="urn:microsoft.com/office/officeart/2005/8/layout/vList6"/>
    <dgm:cxn modelId="{A4618BA3-07BC-47D2-A78E-9C31FD946529}" srcId="{712F5078-CAC3-44E2-BD70-C40145C7D414}" destId="{001066CD-4CC6-477B-9771-B96D88F5B6D7}" srcOrd="3" destOrd="0" parTransId="{81B6B55E-3D91-40F5-8B4D-05941618D672}" sibTransId="{7767C3F3-B476-48BE-99AF-03FA024DA4AB}"/>
    <dgm:cxn modelId="{9513775A-01CA-45C7-B902-B1037B6902C4}" type="presOf" srcId="{34FEDAFC-4BD1-4353-A42B-3AD6D114337C}" destId="{DAE03AFE-1DA3-4815-931F-D5187EFC7097}" srcOrd="0" destOrd="1" presId="urn:microsoft.com/office/officeart/2005/8/layout/vList6"/>
    <dgm:cxn modelId="{25825D66-13AE-47CE-947F-BC55AE9E131E}" type="presOf" srcId="{FBF49D00-3645-400D-9386-6D456C0AB605}" destId="{CEA68D4E-D5EF-4C1C-B083-4372A99EB16A}" srcOrd="0" destOrd="1" presId="urn:microsoft.com/office/officeart/2005/8/layout/vList6"/>
    <dgm:cxn modelId="{3209639C-FE36-420D-A41C-86683A5BD29F}" type="presOf" srcId="{85C4C608-22D4-4FB0-9DA6-E788F519B037}" destId="{CFAFFA52-4777-40CC-9148-F54DBB7E2E2D}" srcOrd="0" destOrd="0" presId="urn:microsoft.com/office/officeart/2005/8/layout/vList6"/>
    <dgm:cxn modelId="{2BE8407B-7E22-464E-9F01-866303877FAF}" srcId="{85C4C608-22D4-4FB0-9DA6-E788F519B037}" destId="{34FEDAFC-4BD1-4353-A42B-3AD6D114337C}" srcOrd="1" destOrd="0" parTransId="{0387E305-8C91-4CD4-8BEB-E398DD8F307D}" sibTransId="{88B12AE2-8C1E-4029-8387-4495C9CF2F91}"/>
    <dgm:cxn modelId="{EF77B532-334E-412A-A6F4-8E51C9ED9B43}" type="presParOf" srcId="{E5D70E48-9778-475F-9ACC-601624D4B1D2}" destId="{BCF234AD-603A-4A53-AE49-F94D1D482B71}" srcOrd="0" destOrd="0" presId="urn:microsoft.com/office/officeart/2005/8/layout/vList6"/>
    <dgm:cxn modelId="{4981F053-26D2-4CFF-BF75-0A531D39FDA3}" type="presParOf" srcId="{BCF234AD-603A-4A53-AE49-F94D1D482B71}" destId="{CFAFFA52-4777-40CC-9148-F54DBB7E2E2D}" srcOrd="0" destOrd="0" presId="urn:microsoft.com/office/officeart/2005/8/layout/vList6"/>
    <dgm:cxn modelId="{5D2E9370-BF46-4EE2-BD02-FE39C78A4B3E}" type="presParOf" srcId="{BCF234AD-603A-4A53-AE49-F94D1D482B71}" destId="{DAE03AFE-1DA3-4815-931F-D5187EFC7097}" srcOrd="1" destOrd="0" presId="urn:microsoft.com/office/officeart/2005/8/layout/vList6"/>
    <dgm:cxn modelId="{74704F1E-2CD3-4B0E-9B2D-3D4162DEB413}" type="presParOf" srcId="{E5D70E48-9778-475F-9ACC-601624D4B1D2}" destId="{974AB82D-8B12-43F4-8FE7-4C7B119ED10F}" srcOrd="1" destOrd="0" presId="urn:microsoft.com/office/officeart/2005/8/layout/vList6"/>
    <dgm:cxn modelId="{7C8E2EA5-1BF3-444B-B101-93C6AC00D549}" type="presParOf" srcId="{E5D70E48-9778-475F-9ACC-601624D4B1D2}" destId="{2E87372E-9EDB-4CB3-864F-C8F2F17EC2FC}" srcOrd="2" destOrd="0" presId="urn:microsoft.com/office/officeart/2005/8/layout/vList6"/>
    <dgm:cxn modelId="{F287B9AF-CEDE-4AC6-985F-81E9732C770A}" type="presParOf" srcId="{2E87372E-9EDB-4CB3-864F-C8F2F17EC2FC}" destId="{6164776F-07AC-465E-AEC7-0B458D03B61F}" srcOrd="0" destOrd="0" presId="urn:microsoft.com/office/officeart/2005/8/layout/vList6"/>
    <dgm:cxn modelId="{13036491-C0E7-4A71-BADC-2B7FE54F9539}" type="presParOf" srcId="{2E87372E-9EDB-4CB3-864F-C8F2F17EC2FC}" destId="{CEA68D4E-D5EF-4C1C-B083-4372A99EB16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146DD4-447A-4ED3-8284-53B905E5D41B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85C4C608-22D4-4FB0-9DA6-E788F519B037}">
      <dgm:prSet phldrT="[文字]"/>
      <dgm:spPr/>
      <dgm:t>
        <a:bodyPr/>
        <a:lstStyle/>
        <a:p>
          <a:r>
            <a:rPr lang="en-US" altLang="zh-TW" dirty="0" smtClean="0">
              <a:solidFill>
                <a:srgbClr val="000099"/>
              </a:solidFill>
            </a:rPr>
            <a:t>Front-end approach</a:t>
          </a:r>
          <a:endParaRPr lang="zh-TW" altLang="en-US" dirty="0">
            <a:solidFill>
              <a:srgbClr val="000099"/>
            </a:solidFill>
          </a:endParaRPr>
        </a:p>
      </dgm:t>
    </dgm:pt>
    <dgm:pt modelId="{A4D0E706-D07D-422E-A8F1-60A4D924F34A}" type="parTrans" cxnId="{BE66D7D0-7D2E-4743-8DA2-2D09FA56E66D}">
      <dgm:prSet/>
      <dgm:spPr/>
      <dgm:t>
        <a:bodyPr/>
        <a:lstStyle/>
        <a:p>
          <a:endParaRPr lang="zh-TW" altLang="en-US"/>
        </a:p>
      </dgm:t>
    </dgm:pt>
    <dgm:pt modelId="{E9526FBF-91E8-4EA3-90EE-18B27384F516}" type="sibTrans" cxnId="{BE66D7D0-7D2E-4743-8DA2-2D09FA56E66D}">
      <dgm:prSet/>
      <dgm:spPr/>
      <dgm:t>
        <a:bodyPr/>
        <a:lstStyle/>
        <a:p>
          <a:endParaRPr lang="zh-TW" altLang="en-US"/>
        </a:p>
      </dgm:t>
    </dgm:pt>
    <dgm:pt modelId="{0C66913C-060C-45B1-9FF7-7FA76B9422C1}">
      <dgm:prSet phldrT="[文字]"/>
      <dgm:spPr/>
      <dgm:t>
        <a:bodyPr anchor="ctr"/>
        <a:lstStyle/>
        <a:p>
          <a:r>
            <a:rPr lang="en-US" altLang="zh-TW" dirty="0" smtClean="0"/>
            <a:t>ID approval for restricted antibiotics</a:t>
          </a:r>
          <a:endParaRPr lang="zh-TW" altLang="en-US" dirty="0"/>
        </a:p>
      </dgm:t>
    </dgm:pt>
    <dgm:pt modelId="{D0C348A9-F14B-487A-A680-F71EA91C66FB}" type="parTrans" cxnId="{5B98079D-688B-4EAD-9080-EA1E17D23C43}">
      <dgm:prSet/>
      <dgm:spPr/>
      <dgm:t>
        <a:bodyPr/>
        <a:lstStyle/>
        <a:p>
          <a:endParaRPr lang="zh-TW" altLang="en-US"/>
        </a:p>
      </dgm:t>
    </dgm:pt>
    <dgm:pt modelId="{D69CE7EB-F605-4889-A4C8-649E930A5E30}" type="sibTrans" cxnId="{5B98079D-688B-4EAD-9080-EA1E17D23C43}">
      <dgm:prSet/>
      <dgm:spPr/>
      <dgm:t>
        <a:bodyPr/>
        <a:lstStyle/>
        <a:p>
          <a:endParaRPr lang="zh-TW" altLang="en-US"/>
        </a:p>
      </dgm:t>
    </dgm:pt>
    <dgm:pt modelId="{34FEDAFC-4BD1-4353-A42B-3AD6D114337C}">
      <dgm:prSet phldrT="[文字]"/>
      <dgm:spPr/>
      <dgm:t>
        <a:bodyPr anchor="ctr"/>
        <a:lstStyle/>
        <a:p>
          <a:r>
            <a:rPr lang="en-US" altLang="zh-TW" dirty="0" smtClean="0"/>
            <a:t>CPOE warning system</a:t>
          </a:r>
          <a:endParaRPr lang="zh-TW" altLang="en-US" dirty="0"/>
        </a:p>
      </dgm:t>
    </dgm:pt>
    <dgm:pt modelId="{0387E305-8C91-4CD4-8BEB-E398DD8F307D}" type="parTrans" cxnId="{2BE8407B-7E22-464E-9F01-866303877FAF}">
      <dgm:prSet/>
      <dgm:spPr/>
      <dgm:t>
        <a:bodyPr/>
        <a:lstStyle/>
        <a:p>
          <a:endParaRPr lang="zh-TW" altLang="en-US"/>
        </a:p>
      </dgm:t>
    </dgm:pt>
    <dgm:pt modelId="{88B12AE2-8C1E-4029-8387-4495C9CF2F91}" type="sibTrans" cxnId="{2BE8407B-7E22-464E-9F01-866303877FAF}">
      <dgm:prSet/>
      <dgm:spPr/>
      <dgm:t>
        <a:bodyPr/>
        <a:lstStyle/>
        <a:p>
          <a:endParaRPr lang="zh-TW" altLang="en-US"/>
        </a:p>
      </dgm:t>
    </dgm:pt>
    <dgm:pt modelId="{712F5078-CAC3-44E2-BD70-C40145C7D414}">
      <dgm:prSet phldrT="[文字]"/>
      <dgm:spPr>
        <a:solidFill>
          <a:schemeClr val="accent1">
            <a:alpha val="0"/>
          </a:schemeClr>
        </a:solidFill>
      </dgm:spPr>
      <dgm:t>
        <a:bodyPr/>
        <a:lstStyle/>
        <a:p>
          <a:r>
            <a:rPr lang="en-US" altLang="zh-TW" dirty="0" smtClean="0"/>
            <a:t>Back-end approach</a:t>
          </a:r>
          <a:endParaRPr lang="zh-TW" altLang="en-US" dirty="0"/>
        </a:p>
      </dgm:t>
    </dgm:pt>
    <dgm:pt modelId="{DB22E547-7EEE-45F3-BE18-4A2A5EB636E0}" type="parTrans" cxnId="{7436AE7D-D3C3-4513-9F6D-7307F385955F}">
      <dgm:prSet/>
      <dgm:spPr/>
      <dgm:t>
        <a:bodyPr/>
        <a:lstStyle/>
        <a:p>
          <a:endParaRPr lang="zh-TW" altLang="en-US"/>
        </a:p>
      </dgm:t>
    </dgm:pt>
    <dgm:pt modelId="{E598F87F-C369-444D-A050-C46891AE9BA0}" type="sibTrans" cxnId="{7436AE7D-D3C3-4513-9F6D-7307F385955F}">
      <dgm:prSet/>
      <dgm:spPr/>
      <dgm:t>
        <a:bodyPr/>
        <a:lstStyle/>
        <a:p>
          <a:endParaRPr lang="zh-TW" altLang="en-US"/>
        </a:p>
      </dgm:t>
    </dgm:pt>
    <dgm:pt modelId="{103A740E-4E38-49EB-917B-408A942C2A2A}">
      <dgm:prSet phldrT="[文字]"/>
      <dgm:spPr/>
      <dgm:t>
        <a:bodyPr anchor="ctr"/>
        <a:lstStyle/>
        <a:p>
          <a:r>
            <a:rPr lang="en-US" altLang="zh-TW" dirty="0" smtClean="0"/>
            <a:t>Medication profile and prescription review mechanism</a:t>
          </a:r>
          <a:endParaRPr lang="zh-TW" altLang="en-US" dirty="0"/>
        </a:p>
      </dgm:t>
    </dgm:pt>
    <dgm:pt modelId="{275078A6-E75C-48CA-A3E4-04D5984D1DFB}" type="parTrans" cxnId="{AD572A3E-5825-48A2-95AC-2810EA669012}">
      <dgm:prSet/>
      <dgm:spPr/>
      <dgm:t>
        <a:bodyPr/>
        <a:lstStyle/>
        <a:p>
          <a:endParaRPr lang="zh-TW" altLang="en-US"/>
        </a:p>
      </dgm:t>
    </dgm:pt>
    <dgm:pt modelId="{8E120FF2-35A9-4B66-8098-44A914612C96}" type="sibTrans" cxnId="{AD572A3E-5825-48A2-95AC-2810EA669012}">
      <dgm:prSet/>
      <dgm:spPr/>
      <dgm:t>
        <a:bodyPr/>
        <a:lstStyle/>
        <a:p>
          <a:endParaRPr lang="zh-TW" altLang="en-US"/>
        </a:p>
      </dgm:t>
    </dgm:pt>
    <dgm:pt modelId="{E5D70E48-9778-475F-9ACC-601624D4B1D2}" type="pres">
      <dgm:prSet presAssocID="{A8146DD4-447A-4ED3-8284-53B905E5D41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BCF234AD-603A-4A53-AE49-F94D1D482B71}" type="pres">
      <dgm:prSet presAssocID="{85C4C608-22D4-4FB0-9DA6-E788F519B037}" presName="linNode" presStyleCnt="0"/>
      <dgm:spPr/>
    </dgm:pt>
    <dgm:pt modelId="{CFAFFA52-4777-40CC-9148-F54DBB7E2E2D}" type="pres">
      <dgm:prSet presAssocID="{85C4C608-22D4-4FB0-9DA6-E788F519B037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AE03AFE-1DA3-4815-931F-D5187EFC7097}" type="pres">
      <dgm:prSet presAssocID="{85C4C608-22D4-4FB0-9DA6-E788F519B037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4AB82D-8B12-43F4-8FE7-4C7B119ED10F}" type="pres">
      <dgm:prSet presAssocID="{E9526FBF-91E8-4EA3-90EE-18B27384F516}" presName="spacing" presStyleCnt="0"/>
      <dgm:spPr/>
    </dgm:pt>
    <dgm:pt modelId="{2E87372E-9EDB-4CB3-864F-C8F2F17EC2FC}" type="pres">
      <dgm:prSet presAssocID="{712F5078-CAC3-44E2-BD70-C40145C7D414}" presName="linNode" presStyleCnt="0"/>
      <dgm:spPr/>
    </dgm:pt>
    <dgm:pt modelId="{6164776F-07AC-465E-AEC7-0B458D03B61F}" type="pres">
      <dgm:prSet presAssocID="{712F5078-CAC3-44E2-BD70-C40145C7D414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A68D4E-D5EF-4C1C-B083-4372A99EB16A}" type="pres">
      <dgm:prSet presAssocID="{712F5078-CAC3-44E2-BD70-C40145C7D414}" presName="childShp" presStyleLbl="bgAccFollowNode1" presStyleIdx="1" presStyleCnt="2">
        <dgm:presLayoutVars>
          <dgm:bulletEnabled val="1"/>
        </dgm:presLayoutVars>
      </dgm:prSet>
      <dgm:spPr>
        <a:solidFill>
          <a:schemeClr val="accent1">
            <a:alpha val="0"/>
          </a:schemeClr>
        </a:solidFill>
        <a:ln>
          <a:noFill/>
        </a:ln>
      </dgm:spPr>
      <dgm:t>
        <a:bodyPr/>
        <a:lstStyle/>
        <a:p>
          <a:endParaRPr lang="zh-TW" altLang="en-US"/>
        </a:p>
      </dgm:t>
    </dgm:pt>
  </dgm:ptLst>
  <dgm:cxnLst>
    <dgm:cxn modelId="{5B98079D-688B-4EAD-9080-EA1E17D23C43}" srcId="{85C4C608-22D4-4FB0-9DA6-E788F519B037}" destId="{0C66913C-060C-45B1-9FF7-7FA76B9422C1}" srcOrd="0" destOrd="0" parTransId="{D0C348A9-F14B-487A-A680-F71EA91C66FB}" sibTransId="{D69CE7EB-F605-4889-A4C8-649E930A5E30}"/>
    <dgm:cxn modelId="{BE66D7D0-7D2E-4743-8DA2-2D09FA56E66D}" srcId="{A8146DD4-447A-4ED3-8284-53B905E5D41B}" destId="{85C4C608-22D4-4FB0-9DA6-E788F519B037}" srcOrd="0" destOrd="0" parTransId="{A4D0E706-D07D-422E-A8F1-60A4D924F34A}" sibTransId="{E9526FBF-91E8-4EA3-90EE-18B27384F516}"/>
    <dgm:cxn modelId="{D03DF787-2D43-46A5-B4ED-579FEFDBA4D0}" type="presOf" srcId="{0C66913C-060C-45B1-9FF7-7FA76B9422C1}" destId="{DAE03AFE-1DA3-4815-931F-D5187EFC7097}" srcOrd="0" destOrd="0" presId="urn:microsoft.com/office/officeart/2005/8/layout/vList6"/>
    <dgm:cxn modelId="{AD572A3E-5825-48A2-95AC-2810EA669012}" srcId="{85C4C608-22D4-4FB0-9DA6-E788F519B037}" destId="{103A740E-4E38-49EB-917B-408A942C2A2A}" srcOrd="2" destOrd="0" parTransId="{275078A6-E75C-48CA-A3E4-04D5984D1DFB}" sibTransId="{8E120FF2-35A9-4B66-8098-44A914612C96}"/>
    <dgm:cxn modelId="{7436AE7D-D3C3-4513-9F6D-7307F385955F}" srcId="{A8146DD4-447A-4ED3-8284-53B905E5D41B}" destId="{712F5078-CAC3-44E2-BD70-C40145C7D414}" srcOrd="1" destOrd="0" parTransId="{DB22E547-7EEE-45F3-BE18-4A2A5EB636E0}" sibTransId="{E598F87F-C369-444D-A050-C46891AE9BA0}"/>
    <dgm:cxn modelId="{B0D05F5F-E5E4-4238-B688-6184622EB3E4}" type="presOf" srcId="{85C4C608-22D4-4FB0-9DA6-E788F519B037}" destId="{CFAFFA52-4777-40CC-9148-F54DBB7E2E2D}" srcOrd="0" destOrd="0" presId="urn:microsoft.com/office/officeart/2005/8/layout/vList6"/>
    <dgm:cxn modelId="{381496F1-F791-4162-AA07-8E67885D5140}" type="presOf" srcId="{34FEDAFC-4BD1-4353-A42B-3AD6D114337C}" destId="{DAE03AFE-1DA3-4815-931F-D5187EFC7097}" srcOrd="0" destOrd="1" presId="urn:microsoft.com/office/officeart/2005/8/layout/vList6"/>
    <dgm:cxn modelId="{DAC539AB-3D3F-4110-BBB0-93869A9EAD4E}" type="presOf" srcId="{712F5078-CAC3-44E2-BD70-C40145C7D414}" destId="{6164776F-07AC-465E-AEC7-0B458D03B61F}" srcOrd="0" destOrd="0" presId="urn:microsoft.com/office/officeart/2005/8/layout/vList6"/>
    <dgm:cxn modelId="{05B9536E-7F85-4258-81FC-73E81EF4F2DB}" type="presOf" srcId="{A8146DD4-447A-4ED3-8284-53B905E5D41B}" destId="{E5D70E48-9778-475F-9ACC-601624D4B1D2}" srcOrd="0" destOrd="0" presId="urn:microsoft.com/office/officeart/2005/8/layout/vList6"/>
    <dgm:cxn modelId="{2DD9BB29-E151-48C4-97C1-C55EA24648E8}" type="presOf" srcId="{103A740E-4E38-49EB-917B-408A942C2A2A}" destId="{DAE03AFE-1DA3-4815-931F-D5187EFC7097}" srcOrd="0" destOrd="2" presId="urn:microsoft.com/office/officeart/2005/8/layout/vList6"/>
    <dgm:cxn modelId="{2BE8407B-7E22-464E-9F01-866303877FAF}" srcId="{85C4C608-22D4-4FB0-9DA6-E788F519B037}" destId="{34FEDAFC-4BD1-4353-A42B-3AD6D114337C}" srcOrd="1" destOrd="0" parTransId="{0387E305-8C91-4CD4-8BEB-E398DD8F307D}" sibTransId="{88B12AE2-8C1E-4029-8387-4495C9CF2F91}"/>
    <dgm:cxn modelId="{B0EEBA34-EACE-455D-8F1D-ECF638E71350}" type="presParOf" srcId="{E5D70E48-9778-475F-9ACC-601624D4B1D2}" destId="{BCF234AD-603A-4A53-AE49-F94D1D482B71}" srcOrd="0" destOrd="0" presId="urn:microsoft.com/office/officeart/2005/8/layout/vList6"/>
    <dgm:cxn modelId="{53FFFCEE-A217-4B53-A4E5-35FEDFE3AD6E}" type="presParOf" srcId="{BCF234AD-603A-4A53-AE49-F94D1D482B71}" destId="{CFAFFA52-4777-40CC-9148-F54DBB7E2E2D}" srcOrd="0" destOrd="0" presId="urn:microsoft.com/office/officeart/2005/8/layout/vList6"/>
    <dgm:cxn modelId="{110C1274-B200-4A56-ACF8-9E9B3660A3F0}" type="presParOf" srcId="{BCF234AD-603A-4A53-AE49-F94D1D482B71}" destId="{DAE03AFE-1DA3-4815-931F-D5187EFC7097}" srcOrd="1" destOrd="0" presId="urn:microsoft.com/office/officeart/2005/8/layout/vList6"/>
    <dgm:cxn modelId="{22F9A3CA-ACD6-4269-A0C8-2F7D1D1CFBC5}" type="presParOf" srcId="{E5D70E48-9778-475F-9ACC-601624D4B1D2}" destId="{974AB82D-8B12-43F4-8FE7-4C7B119ED10F}" srcOrd="1" destOrd="0" presId="urn:microsoft.com/office/officeart/2005/8/layout/vList6"/>
    <dgm:cxn modelId="{527B8B00-9C16-45C8-BBC9-6AF8C9D2B240}" type="presParOf" srcId="{E5D70E48-9778-475F-9ACC-601624D4B1D2}" destId="{2E87372E-9EDB-4CB3-864F-C8F2F17EC2FC}" srcOrd="2" destOrd="0" presId="urn:microsoft.com/office/officeart/2005/8/layout/vList6"/>
    <dgm:cxn modelId="{F900013C-C06C-4DAD-B62F-0A02E19A7DF2}" type="presParOf" srcId="{2E87372E-9EDB-4CB3-864F-C8F2F17EC2FC}" destId="{6164776F-07AC-465E-AEC7-0B458D03B61F}" srcOrd="0" destOrd="0" presId="urn:microsoft.com/office/officeart/2005/8/layout/vList6"/>
    <dgm:cxn modelId="{7A51C4C0-F264-43C3-A96A-5D04B49353DE}" type="presParOf" srcId="{2E87372E-9EDB-4CB3-864F-C8F2F17EC2FC}" destId="{CEA68D4E-D5EF-4C1C-B083-4372A99EB16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146DD4-447A-4ED3-8284-53B905E5D41B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85C4C608-22D4-4FB0-9DA6-E788F519B037}">
      <dgm:prSet phldrT="[文字]"/>
      <dgm:spPr>
        <a:solidFill>
          <a:schemeClr val="accent1">
            <a:alpha val="0"/>
          </a:schemeClr>
        </a:solidFill>
        <a:ln>
          <a:solidFill>
            <a:schemeClr val="accent5">
              <a:lumMod val="90000"/>
            </a:schemeClr>
          </a:solidFill>
        </a:ln>
      </dgm:spPr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Front-end approach</a:t>
          </a:r>
          <a:endParaRPr lang="zh-TW" altLang="en-US" dirty="0">
            <a:solidFill>
              <a:schemeClr val="tx1"/>
            </a:solidFill>
          </a:endParaRPr>
        </a:p>
      </dgm:t>
    </dgm:pt>
    <dgm:pt modelId="{A4D0E706-D07D-422E-A8F1-60A4D924F34A}" type="parTrans" cxnId="{BE66D7D0-7D2E-4743-8DA2-2D09FA56E66D}">
      <dgm:prSet/>
      <dgm:spPr/>
      <dgm:t>
        <a:bodyPr/>
        <a:lstStyle/>
        <a:p>
          <a:endParaRPr lang="zh-TW" altLang="en-US"/>
        </a:p>
      </dgm:t>
    </dgm:pt>
    <dgm:pt modelId="{E9526FBF-91E8-4EA3-90EE-18B27384F516}" type="sibTrans" cxnId="{BE66D7D0-7D2E-4743-8DA2-2D09FA56E66D}">
      <dgm:prSet/>
      <dgm:spPr/>
      <dgm:t>
        <a:bodyPr/>
        <a:lstStyle/>
        <a:p>
          <a:endParaRPr lang="zh-TW" altLang="en-US"/>
        </a:p>
      </dgm:t>
    </dgm:pt>
    <dgm:pt modelId="{0C66913C-060C-45B1-9FF7-7FA76B9422C1}">
      <dgm:prSet phldrT="[文字]"/>
      <dgm:spPr>
        <a:solidFill>
          <a:schemeClr val="accent1">
            <a:alpha val="0"/>
          </a:schemeClr>
        </a:solidFill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ID approval for restricted antibiotics</a:t>
          </a:r>
          <a:endParaRPr lang="zh-TW" altLang="en-US" dirty="0">
            <a:solidFill>
              <a:schemeClr val="tx1"/>
            </a:solidFill>
          </a:endParaRPr>
        </a:p>
      </dgm:t>
    </dgm:pt>
    <dgm:pt modelId="{D0C348A9-F14B-487A-A680-F71EA91C66FB}" type="parTrans" cxnId="{5B98079D-688B-4EAD-9080-EA1E17D23C43}">
      <dgm:prSet/>
      <dgm:spPr/>
      <dgm:t>
        <a:bodyPr/>
        <a:lstStyle/>
        <a:p>
          <a:endParaRPr lang="zh-TW" altLang="en-US"/>
        </a:p>
      </dgm:t>
    </dgm:pt>
    <dgm:pt modelId="{D69CE7EB-F605-4889-A4C8-649E930A5E30}" type="sibTrans" cxnId="{5B98079D-688B-4EAD-9080-EA1E17D23C43}">
      <dgm:prSet/>
      <dgm:spPr/>
      <dgm:t>
        <a:bodyPr/>
        <a:lstStyle/>
        <a:p>
          <a:endParaRPr lang="zh-TW" altLang="en-US"/>
        </a:p>
      </dgm:t>
    </dgm:pt>
    <dgm:pt modelId="{34FEDAFC-4BD1-4353-A42B-3AD6D114337C}">
      <dgm:prSet phldrT="[文字]"/>
      <dgm:spPr>
        <a:solidFill>
          <a:schemeClr val="accent1">
            <a:alpha val="0"/>
          </a:schemeClr>
        </a:solidFill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CPOE warning system</a:t>
          </a:r>
          <a:endParaRPr lang="zh-TW" altLang="en-US" dirty="0">
            <a:solidFill>
              <a:schemeClr val="tx1"/>
            </a:solidFill>
          </a:endParaRPr>
        </a:p>
      </dgm:t>
    </dgm:pt>
    <dgm:pt modelId="{0387E305-8C91-4CD4-8BEB-E398DD8F307D}" type="parTrans" cxnId="{2BE8407B-7E22-464E-9F01-866303877FAF}">
      <dgm:prSet/>
      <dgm:spPr/>
      <dgm:t>
        <a:bodyPr/>
        <a:lstStyle/>
        <a:p>
          <a:endParaRPr lang="zh-TW" altLang="en-US"/>
        </a:p>
      </dgm:t>
    </dgm:pt>
    <dgm:pt modelId="{88B12AE2-8C1E-4029-8387-4495C9CF2F91}" type="sibTrans" cxnId="{2BE8407B-7E22-464E-9F01-866303877FAF}">
      <dgm:prSet/>
      <dgm:spPr/>
      <dgm:t>
        <a:bodyPr/>
        <a:lstStyle/>
        <a:p>
          <a:endParaRPr lang="zh-TW" altLang="en-US"/>
        </a:p>
      </dgm:t>
    </dgm:pt>
    <dgm:pt modelId="{712F5078-CAC3-44E2-BD70-C40145C7D414}">
      <dgm:prSet phldrT="[文字]"/>
      <dgm:spPr/>
      <dgm:t>
        <a:bodyPr/>
        <a:lstStyle/>
        <a:p>
          <a:r>
            <a:rPr lang="en-US" altLang="zh-TW" dirty="0" smtClean="0"/>
            <a:t>Back-end approach</a:t>
          </a:r>
          <a:endParaRPr lang="zh-TW" altLang="en-US" dirty="0"/>
        </a:p>
      </dgm:t>
    </dgm:pt>
    <dgm:pt modelId="{DB22E547-7EEE-45F3-BE18-4A2A5EB636E0}" type="parTrans" cxnId="{7436AE7D-D3C3-4513-9F6D-7307F385955F}">
      <dgm:prSet/>
      <dgm:spPr/>
      <dgm:t>
        <a:bodyPr/>
        <a:lstStyle/>
        <a:p>
          <a:endParaRPr lang="zh-TW" altLang="en-US"/>
        </a:p>
      </dgm:t>
    </dgm:pt>
    <dgm:pt modelId="{E598F87F-C369-444D-A050-C46891AE9BA0}" type="sibTrans" cxnId="{7436AE7D-D3C3-4513-9F6D-7307F385955F}">
      <dgm:prSet/>
      <dgm:spPr/>
      <dgm:t>
        <a:bodyPr/>
        <a:lstStyle/>
        <a:p>
          <a:endParaRPr lang="zh-TW" altLang="en-US"/>
        </a:p>
      </dgm:t>
    </dgm:pt>
    <dgm:pt modelId="{3EAF397C-433D-4CF2-BD19-E515078CEEB6}">
      <dgm:prSet phldrT="[文字]"/>
      <dgm:spPr/>
      <dgm:t>
        <a:bodyPr anchor="ctr"/>
        <a:lstStyle/>
        <a:p>
          <a:r>
            <a:rPr lang="en-US" altLang="zh-TW" dirty="0" smtClean="0"/>
            <a:t>ADR report</a:t>
          </a:r>
          <a:endParaRPr lang="zh-TW" altLang="en-US" dirty="0"/>
        </a:p>
      </dgm:t>
    </dgm:pt>
    <dgm:pt modelId="{C325447C-4DD3-43A6-B56C-FDFF68E1CA21}" type="parTrans" cxnId="{C12D8CBB-5C00-47A6-9DFF-E210FFC4DFA7}">
      <dgm:prSet/>
      <dgm:spPr/>
      <dgm:t>
        <a:bodyPr/>
        <a:lstStyle/>
        <a:p>
          <a:endParaRPr lang="zh-TW" altLang="en-US"/>
        </a:p>
      </dgm:t>
    </dgm:pt>
    <dgm:pt modelId="{5750803D-A97A-44AD-B6E5-5CAFA8AEE87E}" type="sibTrans" cxnId="{C12D8CBB-5C00-47A6-9DFF-E210FFC4DFA7}">
      <dgm:prSet/>
      <dgm:spPr/>
      <dgm:t>
        <a:bodyPr/>
        <a:lstStyle/>
        <a:p>
          <a:endParaRPr lang="zh-TW" altLang="en-US"/>
        </a:p>
      </dgm:t>
    </dgm:pt>
    <dgm:pt modelId="{9BB5B2D7-9945-4F4C-8125-CFFE0C704E91}">
      <dgm:prSet phldrT="[文字]"/>
      <dgm:spPr/>
      <dgm:t>
        <a:bodyPr anchor="ctr"/>
        <a:lstStyle/>
        <a:p>
          <a:r>
            <a:rPr lang="en-US" altLang="zh-TW" dirty="0" smtClean="0"/>
            <a:t>Re-evaluation after positive culture</a:t>
          </a:r>
          <a:endParaRPr lang="zh-TW" altLang="en-US" dirty="0"/>
        </a:p>
      </dgm:t>
    </dgm:pt>
    <dgm:pt modelId="{29E5F511-3F6D-43FE-9131-93EE8141BA97}" type="parTrans" cxnId="{C3B36A91-D549-40FA-9375-277658211435}">
      <dgm:prSet/>
      <dgm:spPr/>
      <dgm:t>
        <a:bodyPr/>
        <a:lstStyle/>
        <a:p>
          <a:endParaRPr lang="zh-TW" altLang="en-US"/>
        </a:p>
      </dgm:t>
    </dgm:pt>
    <dgm:pt modelId="{12214CC4-9369-4F95-B40C-1A55E1BB558F}" type="sibTrans" cxnId="{C3B36A91-D549-40FA-9375-277658211435}">
      <dgm:prSet/>
      <dgm:spPr/>
      <dgm:t>
        <a:bodyPr/>
        <a:lstStyle/>
        <a:p>
          <a:endParaRPr lang="zh-TW" altLang="en-US"/>
        </a:p>
      </dgm:t>
    </dgm:pt>
    <dgm:pt modelId="{FBF49D00-3645-400D-9386-6D456C0AB605}">
      <dgm:prSet phldrT="[文字]"/>
      <dgm:spPr/>
      <dgm:t>
        <a:bodyPr anchor="ctr"/>
        <a:lstStyle/>
        <a:p>
          <a:r>
            <a:rPr lang="en-US" altLang="zh-TW" dirty="0" smtClean="0"/>
            <a:t>PD/PK consideration</a:t>
          </a:r>
          <a:endParaRPr lang="zh-TW" altLang="en-US" dirty="0"/>
        </a:p>
      </dgm:t>
    </dgm:pt>
    <dgm:pt modelId="{19082945-8538-45D2-B8CB-1DF7BD90E86F}" type="parTrans" cxnId="{41043355-B330-48BE-9B96-E45E56D25D1A}">
      <dgm:prSet/>
      <dgm:spPr/>
      <dgm:t>
        <a:bodyPr/>
        <a:lstStyle/>
        <a:p>
          <a:endParaRPr lang="zh-TW" altLang="en-US"/>
        </a:p>
      </dgm:t>
    </dgm:pt>
    <dgm:pt modelId="{7CA5E32D-6BF5-4D6A-BF14-96253FE1F452}" type="sibTrans" cxnId="{41043355-B330-48BE-9B96-E45E56D25D1A}">
      <dgm:prSet/>
      <dgm:spPr/>
      <dgm:t>
        <a:bodyPr/>
        <a:lstStyle/>
        <a:p>
          <a:endParaRPr lang="zh-TW" altLang="en-US"/>
        </a:p>
      </dgm:t>
    </dgm:pt>
    <dgm:pt modelId="{001066CD-4CC6-477B-9771-B96D88F5B6D7}">
      <dgm:prSet phldrT="[文字]"/>
      <dgm:spPr/>
      <dgm:t>
        <a:bodyPr anchor="ctr"/>
        <a:lstStyle/>
        <a:p>
          <a:r>
            <a:rPr lang="en-US" altLang="zh-TW" dirty="0" smtClean="0"/>
            <a:t>Monitoring and feedback</a:t>
          </a:r>
          <a:endParaRPr lang="zh-TW" altLang="en-US" dirty="0"/>
        </a:p>
      </dgm:t>
    </dgm:pt>
    <dgm:pt modelId="{81B6B55E-3D91-40F5-8B4D-05941618D672}" type="parTrans" cxnId="{A4618BA3-07BC-47D2-A78E-9C31FD946529}">
      <dgm:prSet/>
      <dgm:spPr/>
      <dgm:t>
        <a:bodyPr/>
        <a:lstStyle/>
        <a:p>
          <a:endParaRPr lang="zh-TW" altLang="en-US"/>
        </a:p>
      </dgm:t>
    </dgm:pt>
    <dgm:pt modelId="{7767C3F3-B476-48BE-99AF-03FA024DA4AB}" type="sibTrans" cxnId="{A4618BA3-07BC-47D2-A78E-9C31FD946529}">
      <dgm:prSet/>
      <dgm:spPr/>
      <dgm:t>
        <a:bodyPr/>
        <a:lstStyle/>
        <a:p>
          <a:endParaRPr lang="zh-TW" altLang="en-US"/>
        </a:p>
      </dgm:t>
    </dgm:pt>
    <dgm:pt modelId="{103A740E-4E38-49EB-917B-408A942C2A2A}">
      <dgm:prSet phldrT="[文字]"/>
      <dgm:spPr>
        <a:solidFill>
          <a:schemeClr val="accent1">
            <a:alpha val="0"/>
          </a:schemeClr>
        </a:solidFill>
        <a:ln>
          <a:solidFill>
            <a:schemeClr val="accent1">
              <a:lumMod val="50000"/>
              <a:alpha val="90000"/>
            </a:schemeClr>
          </a:solidFill>
        </a:ln>
      </dgm:spPr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Medication profile and prescription review mechanism</a:t>
          </a:r>
          <a:endParaRPr lang="zh-TW" altLang="en-US" dirty="0">
            <a:solidFill>
              <a:schemeClr val="tx1"/>
            </a:solidFill>
          </a:endParaRPr>
        </a:p>
      </dgm:t>
    </dgm:pt>
    <dgm:pt modelId="{275078A6-E75C-48CA-A3E4-04D5984D1DFB}" type="parTrans" cxnId="{AD572A3E-5825-48A2-95AC-2810EA669012}">
      <dgm:prSet/>
      <dgm:spPr/>
      <dgm:t>
        <a:bodyPr/>
        <a:lstStyle/>
        <a:p>
          <a:endParaRPr lang="zh-TW" altLang="en-US"/>
        </a:p>
      </dgm:t>
    </dgm:pt>
    <dgm:pt modelId="{8E120FF2-35A9-4B66-8098-44A914612C96}" type="sibTrans" cxnId="{AD572A3E-5825-48A2-95AC-2810EA669012}">
      <dgm:prSet/>
      <dgm:spPr/>
      <dgm:t>
        <a:bodyPr/>
        <a:lstStyle/>
        <a:p>
          <a:endParaRPr lang="zh-TW" altLang="en-US"/>
        </a:p>
      </dgm:t>
    </dgm:pt>
    <dgm:pt modelId="{E5D70E48-9778-475F-9ACC-601624D4B1D2}" type="pres">
      <dgm:prSet presAssocID="{A8146DD4-447A-4ED3-8284-53B905E5D41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BCF234AD-603A-4A53-AE49-F94D1D482B71}" type="pres">
      <dgm:prSet presAssocID="{85C4C608-22D4-4FB0-9DA6-E788F519B037}" presName="linNode" presStyleCnt="0"/>
      <dgm:spPr/>
    </dgm:pt>
    <dgm:pt modelId="{CFAFFA52-4777-40CC-9148-F54DBB7E2E2D}" type="pres">
      <dgm:prSet presAssocID="{85C4C608-22D4-4FB0-9DA6-E788F519B037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AE03AFE-1DA3-4815-931F-D5187EFC7097}" type="pres">
      <dgm:prSet presAssocID="{85C4C608-22D4-4FB0-9DA6-E788F519B037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4AB82D-8B12-43F4-8FE7-4C7B119ED10F}" type="pres">
      <dgm:prSet presAssocID="{E9526FBF-91E8-4EA3-90EE-18B27384F516}" presName="spacing" presStyleCnt="0"/>
      <dgm:spPr/>
    </dgm:pt>
    <dgm:pt modelId="{2E87372E-9EDB-4CB3-864F-C8F2F17EC2FC}" type="pres">
      <dgm:prSet presAssocID="{712F5078-CAC3-44E2-BD70-C40145C7D414}" presName="linNode" presStyleCnt="0"/>
      <dgm:spPr/>
    </dgm:pt>
    <dgm:pt modelId="{6164776F-07AC-465E-AEC7-0B458D03B61F}" type="pres">
      <dgm:prSet presAssocID="{712F5078-CAC3-44E2-BD70-C40145C7D414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A68D4E-D5EF-4C1C-B083-4372A99EB16A}" type="pres">
      <dgm:prSet presAssocID="{712F5078-CAC3-44E2-BD70-C40145C7D414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3B36A91-D549-40FA-9375-277658211435}" srcId="{712F5078-CAC3-44E2-BD70-C40145C7D414}" destId="{9BB5B2D7-9945-4F4C-8125-CFFE0C704E91}" srcOrd="0" destOrd="0" parTransId="{29E5F511-3F6D-43FE-9131-93EE8141BA97}" sibTransId="{12214CC4-9369-4F95-B40C-1A55E1BB558F}"/>
    <dgm:cxn modelId="{119DE6B5-4C8B-465A-8A14-FCC4CE041A92}" type="presOf" srcId="{0C66913C-060C-45B1-9FF7-7FA76B9422C1}" destId="{DAE03AFE-1DA3-4815-931F-D5187EFC7097}" srcOrd="0" destOrd="0" presId="urn:microsoft.com/office/officeart/2005/8/layout/vList6"/>
    <dgm:cxn modelId="{2BE8407B-7E22-464E-9F01-866303877FAF}" srcId="{85C4C608-22D4-4FB0-9DA6-E788F519B037}" destId="{34FEDAFC-4BD1-4353-A42B-3AD6D114337C}" srcOrd="1" destOrd="0" parTransId="{0387E305-8C91-4CD4-8BEB-E398DD8F307D}" sibTransId="{88B12AE2-8C1E-4029-8387-4495C9CF2F91}"/>
    <dgm:cxn modelId="{AA94C85C-68AF-44A6-AE2B-A563D6EACB78}" type="presOf" srcId="{712F5078-CAC3-44E2-BD70-C40145C7D414}" destId="{6164776F-07AC-465E-AEC7-0B458D03B61F}" srcOrd="0" destOrd="0" presId="urn:microsoft.com/office/officeart/2005/8/layout/vList6"/>
    <dgm:cxn modelId="{BE66D7D0-7D2E-4743-8DA2-2D09FA56E66D}" srcId="{A8146DD4-447A-4ED3-8284-53B905E5D41B}" destId="{85C4C608-22D4-4FB0-9DA6-E788F519B037}" srcOrd="0" destOrd="0" parTransId="{A4D0E706-D07D-422E-A8F1-60A4D924F34A}" sibTransId="{E9526FBF-91E8-4EA3-90EE-18B27384F516}"/>
    <dgm:cxn modelId="{AD572A3E-5825-48A2-95AC-2810EA669012}" srcId="{85C4C608-22D4-4FB0-9DA6-E788F519B037}" destId="{103A740E-4E38-49EB-917B-408A942C2A2A}" srcOrd="2" destOrd="0" parTransId="{275078A6-E75C-48CA-A3E4-04D5984D1DFB}" sibTransId="{8E120FF2-35A9-4B66-8098-44A914612C96}"/>
    <dgm:cxn modelId="{A4618BA3-07BC-47D2-A78E-9C31FD946529}" srcId="{712F5078-CAC3-44E2-BD70-C40145C7D414}" destId="{001066CD-4CC6-477B-9771-B96D88F5B6D7}" srcOrd="3" destOrd="0" parTransId="{81B6B55E-3D91-40F5-8B4D-05941618D672}" sibTransId="{7767C3F3-B476-48BE-99AF-03FA024DA4AB}"/>
    <dgm:cxn modelId="{7436AE7D-D3C3-4513-9F6D-7307F385955F}" srcId="{A8146DD4-447A-4ED3-8284-53B905E5D41B}" destId="{712F5078-CAC3-44E2-BD70-C40145C7D414}" srcOrd="1" destOrd="0" parTransId="{DB22E547-7EEE-45F3-BE18-4A2A5EB636E0}" sibTransId="{E598F87F-C369-444D-A050-C46891AE9BA0}"/>
    <dgm:cxn modelId="{B8EBA2A8-AE05-4044-B72E-600D83ACA888}" type="presOf" srcId="{34FEDAFC-4BD1-4353-A42B-3AD6D114337C}" destId="{DAE03AFE-1DA3-4815-931F-D5187EFC7097}" srcOrd="0" destOrd="1" presId="urn:microsoft.com/office/officeart/2005/8/layout/vList6"/>
    <dgm:cxn modelId="{41043355-B330-48BE-9B96-E45E56D25D1A}" srcId="{712F5078-CAC3-44E2-BD70-C40145C7D414}" destId="{FBF49D00-3645-400D-9386-6D456C0AB605}" srcOrd="1" destOrd="0" parTransId="{19082945-8538-45D2-B8CB-1DF7BD90E86F}" sibTransId="{7CA5E32D-6BF5-4D6A-BF14-96253FE1F452}"/>
    <dgm:cxn modelId="{71F59E8D-C1C9-4B5E-9026-9939AE525EE9}" type="presOf" srcId="{9BB5B2D7-9945-4F4C-8125-CFFE0C704E91}" destId="{CEA68D4E-D5EF-4C1C-B083-4372A99EB16A}" srcOrd="0" destOrd="0" presId="urn:microsoft.com/office/officeart/2005/8/layout/vList6"/>
    <dgm:cxn modelId="{112A50D3-7D7C-4FB1-97EC-A9BB8F0DAAD3}" type="presOf" srcId="{FBF49D00-3645-400D-9386-6D456C0AB605}" destId="{CEA68D4E-D5EF-4C1C-B083-4372A99EB16A}" srcOrd="0" destOrd="1" presId="urn:microsoft.com/office/officeart/2005/8/layout/vList6"/>
    <dgm:cxn modelId="{5B98079D-688B-4EAD-9080-EA1E17D23C43}" srcId="{85C4C608-22D4-4FB0-9DA6-E788F519B037}" destId="{0C66913C-060C-45B1-9FF7-7FA76B9422C1}" srcOrd="0" destOrd="0" parTransId="{D0C348A9-F14B-487A-A680-F71EA91C66FB}" sibTransId="{D69CE7EB-F605-4889-A4C8-649E930A5E30}"/>
    <dgm:cxn modelId="{C12D8CBB-5C00-47A6-9DFF-E210FFC4DFA7}" srcId="{712F5078-CAC3-44E2-BD70-C40145C7D414}" destId="{3EAF397C-433D-4CF2-BD19-E515078CEEB6}" srcOrd="2" destOrd="0" parTransId="{C325447C-4DD3-43A6-B56C-FDFF68E1CA21}" sibTransId="{5750803D-A97A-44AD-B6E5-5CAFA8AEE87E}"/>
    <dgm:cxn modelId="{18EC7200-4F49-4420-B966-1E05C9401B81}" type="presOf" srcId="{103A740E-4E38-49EB-917B-408A942C2A2A}" destId="{DAE03AFE-1DA3-4815-931F-D5187EFC7097}" srcOrd="0" destOrd="2" presId="urn:microsoft.com/office/officeart/2005/8/layout/vList6"/>
    <dgm:cxn modelId="{23F1A0B1-D7D8-4585-BB14-AC1620E46ABC}" type="presOf" srcId="{A8146DD4-447A-4ED3-8284-53B905E5D41B}" destId="{E5D70E48-9778-475F-9ACC-601624D4B1D2}" srcOrd="0" destOrd="0" presId="urn:microsoft.com/office/officeart/2005/8/layout/vList6"/>
    <dgm:cxn modelId="{87B37555-41BD-4498-B0AF-C6098B3F6144}" type="presOf" srcId="{3EAF397C-433D-4CF2-BD19-E515078CEEB6}" destId="{CEA68D4E-D5EF-4C1C-B083-4372A99EB16A}" srcOrd="0" destOrd="2" presId="urn:microsoft.com/office/officeart/2005/8/layout/vList6"/>
    <dgm:cxn modelId="{8123406A-BF04-4740-8316-BC049F4B1C0D}" type="presOf" srcId="{85C4C608-22D4-4FB0-9DA6-E788F519B037}" destId="{CFAFFA52-4777-40CC-9148-F54DBB7E2E2D}" srcOrd="0" destOrd="0" presId="urn:microsoft.com/office/officeart/2005/8/layout/vList6"/>
    <dgm:cxn modelId="{F33DCEA8-74D1-44BC-A939-313CAF48F6E0}" type="presOf" srcId="{001066CD-4CC6-477B-9771-B96D88F5B6D7}" destId="{CEA68D4E-D5EF-4C1C-B083-4372A99EB16A}" srcOrd="0" destOrd="3" presId="urn:microsoft.com/office/officeart/2005/8/layout/vList6"/>
    <dgm:cxn modelId="{4599BC8C-1318-4284-AE81-AAC54844FF82}" type="presParOf" srcId="{E5D70E48-9778-475F-9ACC-601624D4B1D2}" destId="{BCF234AD-603A-4A53-AE49-F94D1D482B71}" srcOrd="0" destOrd="0" presId="urn:microsoft.com/office/officeart/2005/8/layout/vList6"/>
    <dgm:cxn modelId="{7CD9BA77-8E1A-4EA4-A7EC-2C53008B5DD7}" type="presParOf" srcId="{BCF234AD-603A-4A53-AE49-F94D1D482B71}" destId="{CFAFFA52-4777-40CC-9148-F54DBB7E2E2D}" srcOrd="0" destOrd="0" presId="urn:microsoft.com/office/officeart/2005/8/layout/vList6"/>
    <dgm:cxn modelId="{ECF02012-F8AF-4DA2-906B-FB8B51FC3ACC}" type="presParOf" srcId="{BCF234AD-603A-4A53-AE49-F94D1D482B71}" destId="{DAE03AFE-1DA3-4815-931F-D5187EFC7097}" srcOrd="1" destOrd="0" presId="urn:microsoft.com/office/officeart/2005/8/layout/vList6"/>
    <dgm:cxn modelId="{EB733022-2DA1-4FEB-9815-28DEBAEC0BA6}" type="presParOf" srcId="{E5D70E48-9778-475F-9ACC-601624D4B1D2}" destId="{974AB82D-8B12-43F4-8FE7-4C7B119ED10F}" srcOrd="1" destOrd="0" presId="urn:microsoft.com/office/officeart/2005/8/layout/vList6"/>
    <dgm:cxn modelId="{829101A3-176E-497E-A995-22ECF7523302}" type="presParOf" srcId="{E5D70E48-9778-475F-9ACC-601624D4B1D2}" destId="{2E87372E-9EDB-4CB3-864F-C8F2F17EC2FC}" srcOrd="2" destOrd="0" presId="urn:microsoft.com/office/officeart/2005/8/layout/vList6"/>
    <dgm:cxn modelId="{7EEBE4DC-EFFE-47A6-9635-05E4C14B8AEB}" type="presParOf" srcId="{2E87372E-9EDB-4CB3-864F-C8F2F17EC2FC}" destId="{6164776F-07AC-465E-AEC7-0B458D03B61F}" srcOrd="0" destOrd="0" presId="urn:microsoft.com/office/officeart/2005/8/layout/vList6"/>
    <dgm:cxn modelId="{3B6CB5DC-7CA1-49E3-9E23-B3FB4CEB5FBE}" type="presParOf" srcId="{2E87372E-9EDB-4CB3-864F-C8F2F17EC2FC}" destId="{CEA68D4E-D5EF-4C1C-B083-4372A99EB16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3DBD71-C7F5-4D8C-9C57-07379803DA2D}" type="doc">
      <dgm:prSet loTypeId="urn:microsoft.com/office/officeart/2005/8/layout/cycle6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FADFDCEA-7D64-4245-A7DC-055CA9505CDF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altLang="zh-TW" sz="2600" b="1" kern="1200" dirty="0" smtClean="0">
              <a:solidFill>
                <a:schemeClr val="bg1"/>
              </a:solidFill>
              <a:latin typeface="+mn-lt"/>
              <a:ea typeface="+mn-ea"/>
              <a:cs typeface="+mn-cs"/>
            </a:rPr>
            <a:t>Optimize Patient Safety</a:t>
          </a:r>
          <a:endParaRPr lang="en-US" altLang="zh-TW" sz="2600" b="1" kern="1200" dirty="0">
            <a:solidFill>
              <a:schemeClr val="bg1"/>
            </a:solidFill>
            <a:latin typeface="+mn-lt"/>
            <a:ea typeface="+mn-ea"/>
            <a:cs typeface="+mn-cs"/>
          </a:endParaRPr>
        </a:p>
      </dgm:t>
    </dgm:pt>
    <dgm:pt modelId="{EAF7856A-A2F4-4AA7-984F-7B4927FE129E}" type="parTrans" cxnId="{276E1CFC-0B3E-4456-AC4C-0E9058255F57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B5E00CEA-90E3-49ED-915F-1DFF5B8E323E}" type="sibTrans" cxnId="{276E1CFC-0B3E-4456-AC4C-0E9058255F57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AC8C9DD7-3772-408F-9148-EBD19C6BDC7C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altLang="zh-TW" sz="2600" b="1" kern="1200" dirty="0" smtClean="0">
              <a:solidFill>
                <a:schemeClr val="bg1"/>
              </a:solidFill>
              <a:latin typeface="+mn-lt"/>
              <a:ea typeface="+mn-ea"/>
              <a:cs typeface="+mn-cs"/>
            </a:rPr>
            <a:t>Decrease or Control Costs</a:t>
          </a:r>
          <a:endParaRPr lang="en-US" altLang="zh-TW" sz="2600" b="1" kern="1200" dirty="0">
            <a:solidFill>
              <a:schemeClr val="bg1"/>
            </a:solidFill>
            <a:latin typeface="+mn-lt"/>
            <a:ea typeface="+mn-ea"/>
            <a:cs typeface="+mn-cs"/>
          </a:endParaRPr>
        </a:p>
      </dgm:t>
    </dgm:pt>
    <dgm:pt modelId="{05B0E46C-9E00-4444-A535-AA0BC5DAAAFC}" type="parTrans" cxnId="{89DB64CC-FC5C-400C-AB71-A9F73A7A6F6D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46046686-9F7C-46F9-98BD-B81527567E82}" type="sibTrans" cxnId="{89DB64CC-FC5C-400C-AB71-A9F73A7A6F6D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B7DC367A-5BFE-427E-88E9-5962FDE87D0A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altLang="zh-TW" sz="2600" b="1" kern="1200" dirty="0" smtClean="0">
              <a:solidFill>
                <a:schemeClr val="bg1"/>
              </a:solidFill>
              <a:latin typeface="+mn-lt"/>
              <a:ea typeface="+mn-ea"/>
              <a:cs typeface="+mn-cs"/>
            </a:rPr>
            <a:t>Reduce Resistance</a:t>
          </a:r>
          <a:endParaRPr lang="en-US" altLang="zh-TW" sz="2600" b="1" kern="1200" dirty="0">
            <a:solidFill>
              <a:schemeClr val="bg1"/>
            </a:solidFill>
            <a:latin typeface="+mn-lt"/>
            <a:ea typeface="+mn-ea"/>
            <a:cs typeface="+mn-cs"/>
          </a:endParaRPr>
        </a:p>
      </dgm:t>
    </dgm:pt>
    <dgm:pt modelId="{237955C8-D08B-4C4F-98A2-23719CEAD84E}" type="parTrans" cxnId="{FAA8C9DB-9C57-47A3-BFBF-3B11638B77EE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09EA6E79-80C3-4437-8B12-EEBE300770A5}" type="sibTrans" cxnId="{FAA8C9DB-9C57-47A3-BFBF-3B11638B77EE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638C43A9-6575-402E-A210-029A307142A5}" type="pres">
      <dgm:prSet presAssocID="{023DBD71-C7F5-4D8C-9C57-07379803DA2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E63B354-D1D1-4EA9-A25E-F0A7FA80481F}" type="pres">
      <dgm:prSet presAssocID="{FADFDCEA-7D64-4245-A7DC-055CA9505CDF}" presName="node" presStyleLbl="node1" presStyleIdx="0" presStyleCnt="3" custScaleX="135758" custScaleY="161312" custRadScaleRad="107462" custRadScaleInc="1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09A1EC-5785-4DF7-972C-411D3FD9629B}" type="pres">
      <dgm:prSet presAssocID="{FADFDCEA-7D64-4245-A7DC-055CA9505CDF}" presName="spNode" presStyleCnt="0"/>
      <dgm:spPr/>
    </dgm:pt>
    <dgm:pt modelId="{90B5F3B9-66E3-4CFB-81C6-3CF50AC9B8C2}" type="pres">
      <dgm:prSet presAssocID="{B5E00CEA-90E3-49ED-915F-1DFF5B8E323E}" presName="sibTrans" presStyleLbl="sibTrans1D1" presStyleIdx="0" presStyleCnt="3"/>
      <dgm:spPr/>
      <dgm:t>
        <a:bodyPr/>
        <a:lstStyle/>
        <a:p>
          <a:endParaRPr lang="en-US"/>
        </a:p>
      </dgm:t>
    </dgm:pt>
    <dgm:pt modelId="{D1C1EE2E-0E4D-42B7-8BB8-ADD5A699B5B6}" type="pres">
      <dgm:prSet presAssocID="{AC8C9DD7-3772-408F-9148-EBD19C6BDC7C}" presName="node" presStyleLbl="node1" presStyleIdx="1" presStyleCnt="3" custScaleX="127293" custScaleY="169254" custRadScaleRad="129190" custRadScaleInc="-167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132DE6-CB0D-4B6E-9E87-4DEFD7B08E8B}" type="pres">
      <dgm:prSet presAssocID="{AC8C9DD7-3772-408F-9148-EBD19C6BDC7C}" presName="spNode" presStyleCnt="0"/>
      <dgm:spPr/>
    </dgm:pt>
    <dgm:pt modelId="{C3622985-D3B8-43C0-A03A-810057D3CD8A}" type="pres">
      <dgm:prSet presAssocID="{46046686-9F7C-46F9-98BD-B81527567E82}" presName="sibTrans" presStyleLbl="sibTrans1D1" presStyleIdx="1" presStyleCnt="3"/>
      <dgm:spPr/>
      <dgm:t>
        <a:bodyPr/>
        <a:lstStyle/>
        <a:p>
          <a:endParaRPr lang="en-US"/>
        </a:p>
      </dgm:t>
    </dgm:pt>
    <dgm:pt modelId="{D862DC62-78F3-4890-BB4B-0A7ADFA1F111}" type="pres">
      <dgm:prSet presAssocID="{B7DC367A-5BFE-427E-88E9-5962FDE87D0A}" presName="node" presStyleLbl="node1" presStyleIdx="2" presStyleCnt="3" custScaleX="133860" custScaleY="169254" custRadScaleRad="124327" custRadScaleInc="143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80008D-8C58-4D46-9086-FBB9AA25561D}" type="pres">
      <dgm:prSet presAssocID="{B7DC367A-5BFE-427E-88E9-5962FDE87D0A}" presName="spNode" presStyleCnt="0"/>
      <dgm:spPr/>
    </dgm:pt>
    <dgm:pt modelId="{BBABE7AA-11A1-4C84-BD96-D12244FCE877}" type="pres">
      <dgm:prSet presAssocID="{09EA6E79-80C3-4437-8B12-EEBE300770A5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8EDF510B-F3E5-4A6F-B800-D9674D1EF5E8}" type="presOf" srcId="{AC8C9DD7-3772-408F-9148-EBD19C6BDC7C}" destId="{D1C1EE2E-0E4D-42B7-8BB8-ADD5A699B5B6}" srcOrd="0" destOrd="0" presId="urn:microsoft.com/office/officeart/2005/8/layout/cycle6"/>
    <dgm:cxn modelId="{276E1CFC-0B3E-4456-AC4C-0E9058255F57}" srcId="{023DBD71-C7F5-4D8C-9C57-07379803DA2D}" destId="{FADFDCEA-7D64-4245-A7DC-055CA9505CDF}" srcOrd="0" destOrd="0" parTransId="{EAF7856A-A2F4-4AA7-984F-7B4927FE129E}" sibTransId="{B5E00CEA-90E3-49ED-915F-1DFF5B8E323E}"/>
    <dgm:cxn modelId="{89DB64CC-FC5C-400C-AB71-A9F73A7A6F6D}" srcId="{023DBD71-C7F5-4D8C-9C57-07379803DA2D}" destId="{AC8C9DD7-3772-408F-9148-EBD19C6BDC7C}" srcOrd="1" destOrd="0" parTransId="{05B0E46C-9E00-4444-A535-AA0BC5DAAAFC}" sibTransId="{46046686-9F7C-46F9-98BD-B81527567E82}"/>
    <dgm:cxn modelId="{AA968F80-227E-49BC-894B-466DD19DB737}" type="presOf" srcId="{09EA6E79-80C3-4437-8B12-EEBE300770A5}" destId="{BBABE7AA-11A1-4C84-BD96-D12244FCE877}" srcOrd="0" destOrd="0" presId="urn:microsoft.com/office/officeart/2005/8/layout/cycle6"/>
    <dgm:cxn modelId="{6E09EC46-A1B1-4A09-A559-C5CC78DC76D7}" type="presOf" srcId="{023DBD71-C7F5-4D8C-9C57-07379803DA2D}" destId="{638C43A9-6575-402E-A210-029A307142A5}" srcOrd="0" destOrd="0" presId="urn:microsoft.com/office/officeart/2005/8/layout/cycle6"/>
    <dgm:cxn modelId="{346BBA93-010E-434E-AB53-393936AC04EC}" type="presOf" srcId="{FADFDCEA-7D64-4245-A7DC-055CA9505CDF}" destId="{AE63B354-D1D1-4EA9-A25E-F0A7FA80481F}" srcOrd="0" destOrd="0" presId="urn:microsoft.com/office/officeart/2005/8/layout/cycle6"/>
    <dgm:cxn modelId="{B00569F0-E81D-40F8-B388-F67981F52A8B}" type="presOf" srcId="{46046686-9F7C-46F9-98BD-B81527567E82}" destId="{C3622985-D3B8-43C0-A03A-810057D3CD8A}" srcOrd="0" destOrd="0" presId="urn:microsoft.com/office/officeart/2005/8/layout/cycle6"/>
    <dgm:cxn modelId="{D73923B0-4C15-4A69-B185-F8A246F310A6}" type="presOf" srcId="{B5E00CEA-90E3-49ED-915F-1DFF5B8E323E}" destId="{90B5F3B9-66E3-4CFB-81C6-3CF50AC9B8C2}" srcOrd="0" destOrd="0" presId="urn:microsoft.com/office/officeart/2005/8/layout/cycle6"/>
    <dgm:cxn modelId="{48A8764B-17FC-4AF1-A8A9-DFCCF92A164A}" type="presOf" srcId="{B7DC367A-5BFE-427E-88E9-5962FDE87D0A}" destId="{D862DC62-78F3-4890-BB4B-0A7ADFA1F111}" srcOrd="0" destOrd="0" presId="urn:microsoft.com/office/officeart/2005/8/layout/cycle6"/>
    <dgm:cxn modelId="{FAA8C9DB-9C57-47A3-BFBF-3B11638B77EE}" srcId="{023DBD71-C7F5-4D8C-9C57-07379803DA2D}" destId="{B7DC367A-5BFE-427E-88E9-5962FDE87D0A}" srcOrd="2" destOrd="0" parTransId="{237955C8-D08B-4C4F-98A2-23719CEAD84E}" sibTransId="{09EA6E79-80C3-4437-8B12-EEBE300770A5}"/>
    <dgm:cxn modelId="{E87DD9EA-2CC2-4F96-8A27-B69C36662288}" type="presParOf" srcId="{638C43A9-6575-402E-A210-029A307142A5}" destId="{AE63B354-D1D1-4EA9-A25E-F0A7FA80481F}" srcOrd="0" destOrd="0" presId="urn:microsoft.com/office/officeart/2005/8/layout/cycle6"/>
    <dgm:cxn modelId="{285C5198-297A-455F-97E1-3786AC70EDC9}" type="presParOf" srcId="{638C43A9-6575-402E-A210-029A307142A5}" destId="{E609A1EC-5785-4DF7-972C-411D3FD9629B}" srcOrd="1" destOrd="0" presId="urn:microsoft.com/office/officeart/2005/8/layout/cycle6"/>
    <dgm:cxn modelId="{971397A8-CFBC-425F-8FAA-178D55F93C70}" type="presParOf" srcId="{638C43A9-6575-402E-A210-029A307142A5}" destId="{90B5F3B9-66E3-4CFB-81C6-3CF50AC9B8C2}" srcOrd="2" destOrd="0" presId="urn:microsoft.com/office/officeart/2005/8/layout/cycle6"/>
    <dgm:cxn modelId="{2F5D9CA0-0551-468D-981F-DE5D5432C00F}" type="presParOf" srcId="{638C43A9-6575-402E-A210-029A307142A5}" destId="{D1C1EE2E-0E4D-42B7-8BB8-ADD5A699B5B6}" srcOrd="3" destOrd="0" presId="urn:microsoft.com/office/officeart/2005/8/layout/cycle6"/>
    <dgm:cxn modelId="{00D729E9-7C0A-4816-89B3-57AEDD9E2E42}" type="presParOf" srcId="{638C43A9-6575-402E-A210-029A307142A5}" destId="{69132DE6-CB0D-4B6E-9E87-4DEFD7B08E8B}" srcOrd="4" destOrd="0" presId="urn:microsoft.com/office/officeart/2005/8/layout/cycle6"/>
    <dgm:cxn modelId="{2166B8F7-75D3-48BF-A343-59350844F2E9}" type="presParOf" srcId="{638C43A9-6575-402E-A210-029A307142A5}" destId="{C3622985-D3B8-43C0-A03A-810057D3CD8A}" srcOrd="5" destOrd="0" presId="urn:microsoft.com/office/officeart/2005/8/layout/cycle6"/>
    <dgm:cxn modelId="{B7A5CFA9-CCC4-425E-9C4E-EE1612A58324}" type="presParOf" srcId="{638C43A9-6575-402E-A210-029A307142A5}" destId="{D862DC62-78F3-4890-BB4B-0A7ADFA1F111}" srcOrd="6" destOrd="0" presId="urn:microsoft.com/office/officeart/2005/8/layout/cycle6"/>
    <dgm:cxn modelId="{DCC4766A-318E-4B9F-AFDD-9D9F143657F9}" type="presParOf" srcId="{638C43A9-6575-402E-A210-029A307142A5}" destId="{5F80008D-8C58-4D46-9086-FBB9AA25561D}" srcOrd="7" destOrd="0" presId="urn:microsoft.com/office/officeart/2005/8/layout/cycle6"/>
    <dgm:cxn modelId="{439346D5-9BEC-4948-AE4B-BF5222020285}" type="presParOf" srcId="{638C43A9-6575-402E-A210-029A307142A5}" destId="{BBABE7AA-11A1-4C84-BD96-D12244FCE877}" srcOrd="8" destOrd="0" presId="urn:microsoft.com/office/officeart/2005/8/layout/cycle6"/>
  </dgm:cxnLst>
  <dgm:bg/>
  <dgm:whole>
    <a:ln w="0">
      <a:bevel/>
    </a:ln>
  </dgm:whole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735A77-726A-45D2-AD87-3634DA238786}">
      <dsp:nvSpPr>
        <dsp:cNvPr id="0" name=""/>
        <dsp:cNvSpPr/>
      </dsp:nvSpPr>
      <dsp:spPr>
        <a:xfrm>
          <a:off x="2539165" y="65187"/>
          <a:ext cx="3128984" cy="312898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200" b="0" kern="1200" dirty="0" smtClean="0">
              <a:effectLst/>
              <a:latin typeface="Arial" pitchFamily="34" charset="0"/>
              <a:cs typeface="Arial" pitchFamily="34" charset="0"/>
            </a:rPr>
            <a:t>Surveillance</a:t>
          </a:r>
          <a:endParaRPr lang="zh-TW" altLang="en-US" sz="3200" b="0" kern="1200" dirty="0">
            <a:effectLst/>
            <a:latin typeface="Arial" pitchFamily="34" charset="0"/>
            <a:cs typeface="Arial" pitchFamily="34" charset="0"/>
          </a:endParaRPr>
        </a:p>
      </dsp:txBody>
      <dsp:txXfrm>
        <a:off x="2956363" y="612759"/>
        <a:ext cx="2294588" cy="1408042"/>
      </dsp:txXfrm>
    </dsp:sp>
    <dsp:sp modelId="{C5A0C791-8971-494A-8E77-5B6911ED6D2B}">
      <dsp:nvSpPr>
        <dsp:cNvPr id="0" name=""/>
        <dsp:cNvSpPr/>
      </dsp:nvSpPr>
      <dsp:spPr>
        <a:xfrm>
          <a:off x="3553045" y="2085989"/>
          <a:ext cx="3287968" cy="3128984"/>
        </a:xfrm>
        <a:prstGeom prst="ellipse">
          <a:avLst/>
        </a:prstGeom>
        <a:solidFill>
          <a:schemeClr val="accent2">
            <a:alpha val="50000"/>
            <a:hueOff val="-7200000"/>
            <a:satOff val="-25001"/>
            <a:lumOff val="30001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3200" b="0" kern="1200" dirty="0" smtClean="0">
              <a:latin typeface="Arial" pitchFamily="34" charset="0"/>
              <a:cs typeface="Arial" pitchFamily="34" charset="0"/>
            </a:rPr>
            <a:t>Infection Control</a:t>
          </a:r>
          <a:endParaRPr lang="zh-TW" altLang="en-US" sz="3200" b="0" kern="1200" dirty="0">
            <a:latin typeface="Arial" pitchFamily="34" charset="0"/>
            <a:cs typeface="Arial" pitchFamily="34" charset="0"/>
          </a:endParaRPr>
        </a:p>
      </dsp:txBody>
      <dsp:txXfrm>
        <a:off x="4558615" y="2894310"/>
        <a:ext cx="1972780" cy="1720941"/>
      </dsp:txXfrm>
    </dsp:sp>
    <dsp:sp modelId="{3B7FAA73-DD5B-4952-9657-1338CDD0D5A9}">
      <dsp:nvSpPr>
        <dsp:cNvPr id="0" name=""/>
        <dsp:cNvSpPr/>
      </dsp:nvSpPr>
      <dsp:spPr>
        <a:xfrm>
          <a:off x="1410124" y="2020802"/>
          <a:ext cx="3128984" cy="3128984"/>
        </a:xfrm>
        <a:prstGeom prst="ellipse">
          <a:avLst/>
        </a:prstGeom>
        <a:solidFill>
          <a:schemeClr val="accent2">
            <a:alpha val="50000"/>
            <a:hueOff val="-14400000"/>
            <a:satOff val="-50003"/>
            <a:lumOff val="60001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3200" b="0" kern="1200" dirty="0" smtClean="0">
              <a:latin typeface="Arial" pitchFamily="34" charset="0"/>
              <a:cs typeface="Arial" pitchFamily="34" charset="0"/>
            </a:rPr>
            <a:t>Prudent antibiotics use</a:t>
          </a:r>
          <a:endParaRPr lang="zh-TW" altLang="en-US" sz="3200" b="0" kern="1200" dirty="0">
            <a:latin typeface="Arial" pitchFamily="34" charset="0"/>
            <a:cs typeface="Arial" pitchFamily="34" charset="0"/>
          </a:endParaRPr>
        </a:p>
      </dsp:txBody>
      <dsp:txXfrm>
        <a:off x="1704770" y="2829123"/>
        <a:ext cx="1877390" cy="172094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E03AFE-1DA3-4815-931F-D5187EFC7097}">
      <dsp:nvSpPr>
        <dsp:cNvPr id="0" name=""/>
        <dsp:cNvSpPr/>
      </dsp:nvSpPr>
      <dsp:spPr>
        <a:xfrm>
          <a:off x="3149149" y="624"/>
          <a:ext cx="4723725" cy="243396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ID approval for restricted antibiotics</a:t>
          </a: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CPOE (computerized prescriber order entry) warning system</a:t>
          </a: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Medication profile and prescription review mechanism</a:t>
          </a:r>
          <a:endParaRPr lang="zh-TW" altLang="en-US" sz="1900" kern="1200" dirty="0"/>
        </a:p>
      </dsp:txBody>
      <dsp:txXfrm>
        <a:off x="3149149" y="624"/>
        <a:ext cx="4723725" cy="2433961"/>
      </dsp:txXfrm>
    </dsp:sp>
    <dsp:sp modelId="{CFAFFA52-4777-40CC-9148-F54DBB7E2E2D}">
      <dsp:nvSpPr>
        <dsp:cNvPr id="0" name=""/>
        <dsp:cNvSpPr/>
      </dsp:nvSpPr>
      <dsp:spPr>
        <a:xfrm>
          <a:off x="0" y="624"/>
          <a:ext cx="3149150" cy="243396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600" kern="1200" dirty="0" smtClean="0">
              <a:solidFill>
                <a:srgbClr val="000099"/>
              </a:solidFill>
            </a:rPr>
            <a:t>Front-end approach</a:t>
          </a:r>
          <a:endParaRPr lang="zh-TW" altLang="en-US" sz="4600" kern="1200" dirty="0">
            <a:solidFill>
              <a:srgbClr val="000099"/>
            </a:solidFill>
          </a:endParaRPr>
        </a:p>
      </dsp:txBody>
      <dsp:txXfrm>
        <a:off x="0" y="624"/>
        <a:ext cx="3149150" cy="2433961"/>
      </dsp:txXfrm>
    </dsp:sp>
    <dsp:sp modelId="{CEA68D4E-D5EF-4C1C-B083-4372A99EB16A}">
      <dsp:nvSpPr>
        <dsp:cNvPr id="0" name=""/>
        <dsp:cNvSpPr/>
      </dsp:nvSpPr>
      <dsp:spPr>
        <a:xfrm>
          <a:off x="3149149" y="2677982"/>
          <a:ext cx="4723725" cy="243396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3245083"/>
            <a:satOff val="-23015"/>
            <a:lumOff val="-13095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3245083"/>
              <a:satOff val="-23015"/>
              <a:lumOff val="-130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Re-evaluation after culture</a:t>
          </a: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PD/PK consideration</a:t>
          </a: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ADR report</a:t>
          </a:r>
          <a:endParaRPr lang="zh-TW" alt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900" kern="1200" dirty="0" smtClean="0"/>
            <a:t>Monitor and feedback</a:t>
          </a:r>
          <a:endParaRPr lang="zh-TW" altLang="en-US" sz="1900" kern="1200" dirty="0"/>
        </a:p>
      </dsp:txBody>
      <dsp:txXfrm>
        <a:off x="3149149" y="2677982"/>
        <a:ext cx="4723725" cy="2433961"/>
      </dsp:txXfrm>
    </dsp:sp>
    <dsp:sp modelId="{6164776F-07AC-465E-AEC7-0B458D03B61F}">
      <dsp:nvSpPr>
        <dsp:cNvPr id="0" name=""/>
        <dsp:cNvSpPr/>
      </dsp:nvSpPr>
      <dsp:spPr>
        <a:xfrm>
          <a:off x="0" y="2677982"/>
          <a:ext cx="3149150" cy="2433961"/>
        </a:xfrm>
        <a:prstGeom prst="roundRect">
          <a:avLst/>
        </a:prstGeom>
        <a:solidFill>
          <a:schemeClr val="accent5">
            <a:hueOff val="3257024"/>
            <a:satOff val="11196"/>
            <a:lumOff val="-53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600" kern="1200" dirty="0" smtClean="0"/>
            <a:t>Back-end approach</a:t>
          </a:r>
          <a:endParaRPr lang="zh-TW" altLang="en-US" sz="4600" kern="1200" dirty="0"/>
        </a:p>
      </dsp:txBody>
      <dsp:txXfrm>
        <a:off x="0" y="2677982"/>
        <a:ext cx="3149150" cy="243396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E03AFE-1DA3-4815-931F-D5187EFC7097}">
      <dsp:nvSpPr>
        <dsp:cNvPr id="0" name=""/>
        <dsp:cNvSpPr/>
      </dsp:nvSpPr>
      <dsp:spPr>
        <a:xfrm>
          <a:off x="3149149" y="624"/>
          <a:ext cx="4723725" cy="243396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ID approval for restricted antibiotics</a:t>
          </a: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CPOE warning system</a:t>
          </a: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Medication profile and prescription review mechanism</a:t>
          </a:r>
          <a:endParaRPr lang="zh-TW" altLang="en-US" sz="2100" kern="1200" dirty="0"/>
        </a:p>
      </dsp:txBody>
      <dsp:txXfrm>
        <a:off x="3149149" y="624"/>
        <a:ext cx="4723725" cy="2433961"/>
      </dsp:txXfrm>
    </dsp:sp>
    <dsp:sp modelId="{CFAFFA52-4777-40CC-9148-F54DBB7E2E2D}">
      <dsp:nvSpPr>
        <dsp:cNvPr id="0" name=""/>
        <dsp:cNvSpPr/>
      </dsp:nvSpPr>
      <dsp:spPr>
        <a:xfrm>
          <a:off x="0" y="624"/>
          <a:ext cx="3149150" cy="243396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600" kern="1200" dirty="0" smtClean="0">
              <a:solidFill>
                <a:srgbClr val="000099"/>
              </a:solidFill>
            </a:rPr>
            <a:t>Front-end approach</a:t>
          </a:r>
          <a:endParaRPr lang="zh-TW" altLang="en-US" sz="4600" kern="1200" dirty="0">
            <a:solidFill>
              <a:srgbClr val="000099"/>
            </a:solidFill>
          </a:endParaRPr>
        </a:p>
      </dsp:txBody>
      <dsp:txXfrm>
        <a:off x="0" y="624"/>
        <a:ext cx="3149150" cy="2433961"/>
      </dsp:txXfrm>
    </dsp:sp>
    <dsp:sp modelId="{CEA68D4E-D5EF-4C1C-B083-4372A99EB16A}">
      <dsp:nvSpPr>
        <dsp:cNvPr id="0" name=""/>
        <dsp:cNvSpPr/>
      </dsp:nvSpPr>
      <dsp:spPr>
        <a:xfrm>
          <a:off x="3149149" y="2677982"/>
          <a:ext cx="4723725" cy="243396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64776F-07AC-465E-AEC7-0B458D03B61F}">
      <dsp:nvSpPr>
        <dsp:cNvPr id="0" name=""/>
        <dsp:cNvSpPr/>
      </dsp:nvSpPr>
      <dsp:spPr>
        <a:xfrm>
          <a:off x="0" y="2677982"/>
          <a:ext cx="3149150" cy="2433961"/>
        </a:xfrm>
        <a:prstGeom prst="roundRect">
          <a:avLst/>
        </a:prstGeom>
        <a:solidFill>
          <a:schemeClr val="accent1">
            <a:alpha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600" kern="1200" dirty="0" smtClean="0"/>
            <a:t>Back-end approach</a:t>
          </a:r>
          <a:endParaRPr lang="zh-TW" altLang="en-US" sz="4600" kern="1200" dirty="0"/>
        </a:p>
      </dsp:txBody>
      <dsp:txXfrm>
        <a:off x="0" y="2677982"/>
        <a:ext cx="3149150" cy="243396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E03AFE-1DA3-4815-931F-D5187EFC7097}">
      <dsp:nvSpPr>
        <dsp:cNvPr id="0" name=""/>
        <dsp:cNvSpPr/>
      </dsp:nvSpPr>
      <dsp:spPr>
        <a:xfrm>
          <a:off x="3149149" y="624"/>
          <a:ext cx="4723725" cy="243396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0"/>
          </a:schemeClr>
        </a:solidFill>
        <a:ln w="25400" cap="flat" cmpd="sng" algn="ctr">
          <a:solidFill>
            <a:schemeClr val="accent1">
              <a:lumMod val="50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>
              <a:solidFill>
                <a:schemeClr val="tx1"/>
              </a:solidFill>
            </a:rPr>
            <a:t>ID approval for restricted antibiotics</a:t>
          </a:r>
          <a:endParaRPr lang="zh-TW" altLang="en-US" sz="2100" kern="1200" dirty="0">
            <a:solidFill>
              <a:schemeClr val="tx1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>
              <a:solidFill>
                <a:schemeClr val="tx1"/>
              </a:solidFill>
            </a:rPr>
            <a:t>CPOE warning system</a:t>
          </a:r>
          <a:endParaRPr lang="zh-TW" altLang="en-US" sz="2100" kern="1200" dirty="0">
            <a:solidFill>
              <a:schemeClr val="tx1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>
              <a:solidFill>
                <a:schemeClr val="tx1"/>
              </a:solidFill>
            </a:rPr>
            <a:t>Medication profile and prescription review mechanism</a:t>
          </a:r>
          <a:endParaRPr lang="zh-TW" altLang="en-US" sz="2100" kern="1200" dirty="0">
            <a:solidFill>
              <a:schemeClr val="tx1"/>
            </a:solidFill>
          </a:endParaRPr>
        </a:p>
      </dsp:txBody>
      <dsp:txXfrm>
        <a:off x="3149149" y="624"/>
        <a:ext cx="4723725" cy="2433961"/>
      </dsp:txXfrm>
    </dsp:sp>
    <dsp:sp modelId="{CFAFFA52-4777-40CC-9148-F54DBB7E2E2D}">
      <dsp:nvSpPr>
        <dsp:cNvPr id="0" name=""/>
        <dsp:cNvSpPr/>
      </dsp:nvSpPr>
      <dsp:spPr>
        <a:xfrm>
          <a:off x="0" y="624"/>
          <a:ext cx="3149150" cy="2433961"/>
        </a:xfrm>
        <a:prstGeom prst="roundRect">
          <a:avLst/>
        </a:prstGeom>
        <a:solidFill>
          <a:schemeClr val="accent1">
            <a:alpha val="0"/>
          </a:schemeClr>
        </a:solidFill>
        <a:ln w="25400" cap="flat" cmpd="sng" algn="ctr">
          <a:solidFill>
            <a:schemeClr val="accent5">
              <a:lumMod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600" kern="1200" dirty="0" smtClean="0">
              <a:solidFill>
                <a:schemeClr val="tx1"/>
              </a:solidFill>
            </a:rPr>
            <a:t>Front-end approach</a:t>
          </a:r>
          <a:endParaRPr lang="zh-TW" altLang="en-US" sz="4600" kern="1200" dirty="0">
            <a:solidFill>
              <a:schemeClr val="tx1"/>
            </a:solidFill>
          </a:endParaRPr>
        </a:p>
      </dsp:txBody>
      <dsp:txXfrm>
        <a:off x="0" y="624"/>
        <a:ext cx="3149150" cy="2433961"/>
      </dsp:txXfrm>
    </dsp:sp>
    <dsp:sp modelId="{CEA68D4E-D5EF-4C1C-B083-4372A99EB16A}">
      <dsp:nvSpPr>
        <dsp:cNvPr id="0" name=""/>
        <dsp:cNvSpPr/>
      </dsp:nvSpPr>
      <dsp:spPr>
        <a:xfrm>
          <a:off x="3149149" y="2677982"/>
          <a:ext cx="4723725" cy="243396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3245083"/>
            <a:satOff val="-23015"/>
            <a:lumOff val="-13095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3245083"/>
              <a:satOff val="-23015"/>
              <a:lumOff val="-130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Re-evaluation after positive culture</a:t>
          </a: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PD/PK consideration</a:t>
          </a: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ADR report</a:t>
          </a: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Monitoring and feedback</a:t>
          </a:r>
          <a:endParaRPr lang="zh-TW" altLang="en-US" sz="2100" kern="1200" dirty="0"/>
        </a:p>
      </dsp:txBody>
      <dsp:txXfrm>
        <a:off x="3149149" y="2677982"/>
        <a:ext cx="4723725" cy="2433961"/>
      </dsp:txXfrm>
    </dsp:sp>
    <dsp:sp modelId="{6164776F-07AC-465E-AEC7-0B458D03B61F}">
      <dsp:nvSpPr>
        <dsp:cNvPr id="0" name=""/>
        <dsp:cNvSpPr/>
      </dsp:nvSpPr>
      <dsp:spPr>
        <a:xfrm>
          <a:off x="0" y="2677982"/>
          <a:ext cx="3149150" cy="2433961"/>
        </a:xfrm>
        <a:prstGeom prst="roundRect">
          <a:avLst/>
        </a:prstGeom>
        <a:solidFill>
          <a:schemeClr val="accent5">
            <a:hueOff val="3257024"/>
            <a:satOff val="11196"/>
            <a:lumOff val="-53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600" kern="1200" dirty="0" smtClean="0"/>
            <a:t>Back-end approach</a:t>
          </a:r>
          <a:endParaRPr lang="zh-TW" altLang="en-US" sz="4600" kern="1200" dirty="0"/>
        </a:p>
      </dsp:txBody>
      <dsp:txXfrm>
        <a:off x="0" y="2677982"/>
        <a:ext cx="3149150" cy="243396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63B354-D1D1-4EA9-A25E-F0A7FA80481F}">
      <dsp:nvSpPr>
        <dsp:cNvPr id="0" name=""/>
        <dsp:cNvSpPr/>
      </dsp:nvSpPr>
      <dsp:spPr>
        <a:xfrm>
          <a:off x="1583145" y="-165017"/>
          <a:ext cx="2248772" cy="1736841"/>
        </a:xfrm>
        <a:prstGeom prst="roundRect">
          <a:avLst/>
        </a:prstGeom>
        <a:solidFill>
          <a:schemeClr val="accent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b="1" kern="1200" dirty="0" smtClean="0">
              <a:solidFill>
                <a:schemeClr val="bg1"/>
              </a:solidFill>
              <a:latin typeface="+mn-lt"/>
              <a:ea typeface="+mn-ea"/>
              <a:cs typeface="+mn-cs"/>
            </a:rPr>
            <a:t>Optimize Patient Safety</a:t>
          </a:r>
          <a:endParaRPr lang="en-US" altLang="zh-TW" sz="2600" b="1" kern="1200" dirty="0">
            <a:solidFill>
              <a:schemeClr val="bg1"/>
            </a:solidFill>
            <a:latin typeface="+mn-lt"/>
            <a:ea typeface="+mn-ea"/>
            <a:cs typeface="+mn-cs"/>
          </a:endParaRPr>
        </a:p>
      </dsp:txBody>
      <dsp:txXfrm>
        <a:off x="1583145" y="-165017"/>
        <a:ext cx="2248772" cy="1736841"/>
      </dsp:txXfrm>
    </dsp:sp>
    <dsp:sp modelId="{90B5F3B9-66E3-4CFB-81C6-3CF50AC9B8C2}">
      <dsp:nvSpPr>
        <dsp:cNvPr id="0" name=""/>
        <dsp:cNvSpPr/>
      </dsp:nvSpPr>
      <dsp:spPr>
        <a:xfrm>
          <a:off x="1665051" y="1063086"/>
          <a:ext cx="2869639" cy="2869639"/>
        </a:xfrm>
        <a:custGeom>
          <a:avLst/>
          <a:gdLst/>
          <a:ahLst/>
          <a:cxnLst/>
          <a:rect l="0" t="0" r="0" b="0"/>
          <a:pathLst>
            <a:path>
              <a:moveTo>
                <a:pt x="2174608" y="205421"/>
              </a:moveTo>
              <a:arcTo wR="1434819" hR="1434819" stAng="18062241" swAng="2154815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C1EE2E-0E4D-42B7-8BB8-ADD5A699B5B6}">
      <dsp:nvSpPr>
        <dsp:cNvPr id="0" name=""/>
        <dsp:cNvSpPr/>
      </dsp:nvSpPr>
      <dsp:spPr>
        <a:xfrm>
          <a:off x="3225446" y="1944456"/>
          <a:ext cx="2108553" cy="1822352"/>
        </a:xfrm>
        <a:prstGeom prst="roundRect">
          <a:avLst/>
        </a:prstGeom>
        <a:solidFill>
          <a:schemeClr val="accent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b="1" kern="1200" dirty="0" smtClean="0">
              <a:solidFill>
                <a:schemeClr val="bg1"/>
              </a:solidFill>
              <a:latin typeface="+mn-lt"/>
              <a:ea typeface="+mn-ea"/>
              <a:cs typeface="+mn-cs"/>
            </a:rPr>
            <a:t>Decrease or Control Costs</a:t>
          </a:r>
          <a:endParaRPr lang="en-US" altLang="zh-TW" sz="2600" b="1" kern="1200" dirty="0">
            <a:solidFill>
              <a:schemeClr val="bg1"/>
            </a:solidFill>
            <a:latin typeface="+mn-lt"/>
            <a:ea typeface="+mn-ea"/>
            <a:cs typeface="+mn-cs"/>
          </a:endParaRPr>
        </a:p>
      </dsp:txBody>
      <dsp:txXfrm>
        <a:off x="3225446" y="1944456"/>
        <a:ext cx="2108553" cy="1822352"/>
      </dsp:txXfrm>
    </dsp:sp>
    <dsp:sp modelId="{C3622985-D3B8-43C0-A03A-810057D3CD8A}">
      <dsp:nvSpPr>
        <dsp:cNvPr id="0" name=""/>
        <dsp:cNvSpPr/>
      </dsp:nvSpPr>
      <dsp:spPr>
        <a:xfrm>
          <a:off x="1259374" y="1034906"/>
          <a:ext cx="2869639" cy="2869639"/>
        </a:xfrm>
        <a:custGeom>
          <a:avLst/>
          <a:gdLst/>
          <a:ahLst/>
          <a:cxnLst/>
          <a:rect l="0" t="0" r="0" b="0"/>
          <a:pathLst>
            <a:path>
              <a:moveTo>
                <a:pt x="2037126" y="2737100"/>
              </a:moveTo>
              <a:arcTo wR="1434819" hR="1434819" stAng="3910765" swAng="2978470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62DC62-78F3-4890-BB4B-0A7ADFA1F111}">
      <dsp:nvSpPr>
        <dsp:cNvPr id="0" name=""/>
        <dsp:cNvSpPr/>
      </dsp:nvSpPr>
      <dsp:spPr>
        <a:xfrm>
          <a:off x="0" y="1944456"/>
          <a:ext cx="2217333" cy="1822352"/>
        </a:xfrm>
        <a:prstGeom prst="roundRect">
          <a:avLst/>
        </a:prstGeom>
        <a:solidFill>
          <a:schemeClr val="accent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b="1" kern="1200" dirty="0" smtClean="0">
              <a:solidFill>
                <a:schemeClr val="bg1"/>
              </a:solidFill>
              <a:latin typeface="+mn-lt"/>
              <a:ea typeface="+mn-ea"/>
              <a:cs typeface="+mn-cs"/>
            </a:rPr>
            <a:t>Reduce Resistance</a:t>
          </a:r>
          <a:endParaRPr lang="en-US" altLang="zh-TW" sz="2600" b="1" kern="1200" dirty="0">
            <a:solidFill>
              <a:schemeClr val="bg1"/>
            </a:solidFill>
            <a:latin typeface="+mn-lt"/>
            <a:ea typeface="+mn-ea"/>
            <a:cs typeface="+mn-cs"/>
          </a:endParaRPr>
        </a:p>
      </dsp:txBody>
      <dsp:txXfrm>
        <a:off x="0" y="1944456"/>
        <a:ext cx="2217333" cy="1822352"/>
      </dsp:txXfrm>
    </dsp:sp>
    <dsp:sp modelId="{BBABE7AA-11A1-4C84-BD96-D12244FCE877}">
      <dsp:nvSpPr>
        <dsp:cNvPr id="0" name=""/>
        <dsp:cNvSpPr/>
      </dsp:nvSpPr>
      <dsp:spPr>
        <a:xfrm>
          <a:off x="863369" y="1039361"/>
          <a:ext cx="2869639" cy="2869639"/>
        </a:xfrm>
        <a:custGeom>
          <a:avLst/>
          <a:gdLst/>
          <a:ahLst/>
          <a:cxnLst/>
          <a:rect l="0" t="0" r="0" b="0"/>
          <a:pathLst>
            <a:path>
              <a:moveTo>
                <a:pt x="104882" y="896326"/>
              </a:moveTo>
              <a:arcTo wR="1434819" hR="1434819" stAng="12122586" swAng="2261321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2333524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212" y="4730665"/>
            <a:ext cx="4890665" cy="442045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317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60425" y="750888"/>
            <a:ext cx="4948238" cy="37099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="" xmlns:p14="http://schemas.microsoft.com/office/powerpoint/2010/main" val="45005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Gulim" pitchFamily="34" charset="-127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Gulim" pitchFamily="34" charset="-127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Gulim" pitchFamily="34" charset="-127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Gulim" pitchFamily="34" charset="-127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Gulim" pitchFamily="34" charset="-127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Ladies and gentlemen,</a:t>
            </a:r>
          </a:p>
          <a:p>
            <a:r>
              <a:rPr lang="en-US" altLang="zh-TW" dirty="0" smtClean="0"/>
              <a:t>It’s  my pleasure being here to share the experience of implementing </a:t>
            </a:r>
            <a:r>
              <a:rPr lang="en-US" altLang="zh-TW" sz="1200" b="1" dirty="0" smtClean="0">
                <a:latin typeface="Arial" pitchFamily="34" charset="0"/>
                <a:cs typeface="Arial" pitchFamily="34" charset="0"/>
              </a:rPr>
              <a:t>Computerized </a:t>
            </a:r>
            <a:r>
              <a:rPr lang="en-US" altLang="zh-TW" baseline="0" dirty="0" smtClean="0"/>
              <a:t>antibiotic stewardship program in our hospital</a:t>
            </a:r>
            <a:endParaRPr lang="zh-TW" altLang="en-US" dirty="0" smtClean="0"/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dirty="0" smtClean="0"/>
              <a:t>We are so big a hospital,</a:t>
            </a:r>
            <a:r>
              <a:rPr lang="en-US" altLang="zh-TW" baseline="0" dirty="0" smtClean="0"/>
              <a:t> therefore the s</a:t>
            </a:r>
            <a:r>
              <a:rPr lang="en-US" altLang="zh-TW" sz="1200" dirty="0" smtClean="0"/>
              <a:t>trategies against the spread of the resistance is a very important issues.</a:t>
            </a:r>
            <a:endParaRPr lang="en-US" altLang="zh-TW" dirty="0" smtClean="0"/>
          </a:p>
          <a:p>
            <a:r>
              <a:rPr lang="en-US" altLang="zh-TW" dirty="0" smtClean="0"/>
              <a:t>We believe a sustainable comprehensive antimicrobial stewardship program, along with strict infection control measures, and periodical </a:t>
            </a:r>
            <a:r>
              <a:rPr lang="en-US" altLang="zh-TW" dirty="0" err="1" smtClean="0"/>
              <a:t>surviellance</a:t>
            </a:r>
            <a:r>
              <a:rPr lang="en-US" altLang="zh-TW" dirty="0" smtClean="0"/>
              <a:t> are necessary to reduce the secondary spread of the resistant organisms in a hospital.</a:t>
            </a:r>
            <a:endParaRPr lang="zh-TW" altLang="en-US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kumimoji="0" lang="en-US" altLang="zh-TW" sz="1200" b="1" kern="1200" dirty="0" smtClean="0">
                <a:solidFill>
                  <a:srgbClr val="002060"/>
                </a:solidFill>
                <a:latin typeface="+mn-ea"/>
                <a:ea typeface="Gulim" pitchFamily="34" charset="-127"/>
                <a:cs typeface="Arial" charset="0"/>
              </a:rPr>
              <a:t>This are the common strategies to control the spread of different resistant bacteria</a:t>
            </a:r>
          </a:p>
          <a:p>
            <a:r>
              <a:rPr kumimoji="0" lang="en-US" altLang="zh-TW" sz="1200" b="1" kern="1200" dirty="0" smtClean="0">
                <a:solidFill>
                  <a:srgbClr val="002060"/>
                </a:solidFill>
                <a:latin typeface="+mn-ea"/>
                <a:ea typeface="Gulim" pitchFamily="34" charset="-127"/>
                <a:cs typeface="Arial" charset="0"/>
              </a:rPr>
              <a:t>We can see hand washing and antibiotic stewardship</a:t>
            </a:r>
            <a:r>
              <a:rPr kumimoji="0" lang="en-US" altLang="zh-TW" sz="1200" b="1" kern="1200" baseline="0" dirty="0" smtClean="0">
                <a:solidFill>
                  <a:srgbClr val="002060"/>
                </a:solidFill>
                <a:latin typeface="+mn-ea"/>
                <a:ea typeface="Gulim" pitchFamily="34" charset="-127"/>
                <a:cs typeface="Arial" charset="0"/>
              </a:rPr>
              <a:t> are the effective ways to control  the </a:t>
            </a:r>
            <a:r>
              <a:rPr kumimoji="0" lang="en-US" altLang="zh-TW" sz="1200" b="1" kern="1200" dirty="0" smtClean="0">
                <a:solidFill>
                  <a:srgbClr val="002060"/>
                </a:solidFill>
                <a:latin typeface="+mn-ea"/>
                <a:ea typeface="Gulim" pitchFamily="34" charset="-127"/>
                <a:cs typeface="Arial" charset="0"/>
              </a:rPr>
              <a:t>resistant bacteria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baseline="0" dirty="0" smtClean="0"/>
              <a:t>The publication of CID journal in 2007 already told us the two key strategies in </a:t>
            </a:r>
            <a:r>
              <a:rPr lang="en-US" altLang="zh-TW" dirty="0" smtClean="0"/>
              <a:t>ABS</a:t>
            </a:r>
            <a:r>
              <a:rPr lang="en-US" altLang="zh-TW" baseline="0" dirty="0" smtClean="0"/>
              <a:t> program are </a:t>
            </a:r>
          </a:p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b="1" u="sng" dirty="0" smtClean="0">
                <a:solidFill>
                  <a:srgbClr val="C00000"/>
                </a:solidFill>
              </a:rPr>
              <a:t>Prospective audit and Formulary restriction</a:t>
            </a:r>
            <a:r>
              <a:rPr lang="en-US" altLang="zh-TW" dirty="0" smtClean="0">
                <a:solidFill>
                  <a:schemeClr val="tx2"/>
                </a:solidFill>
              </a:rPr>
              <a:t> </a:t>
            </a:r>
          </a:p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TW" baseline="0" dirty="0" smtClean="0"/>
          </a:p>
          <a:p>
            <a:r>
              <a:rPr lang="en-US" altLang="zh-TW" b="1" u="sng" dirty="0" smtClean="0">
                <a:solidFill>
                  <a:srgbClr val="C00000"/>
                </a:solidFill>
              </a:rPr>
              <a:t>Prospective audit  means </a:t>
            </a:r>
            <a:r>
              <a:rPr lang="en-US" altLang="zh-TW" b="0" u="none" dirty="0" smtClean="0">
                <a:solidFill>
                  <a:srgbClr val="C00000"/>
                </a:solidFill>
              </a:rPr>
              <a:t>ID doctors give intervention and feedback to the  prescriber</a:t>
            </a:r>
          </a:p>
          <a:p>
            <a:endParaRPr lang="en-US" altLang="zh-TW" b="1" u="sng" dirty="0" smtClean="0">
              <a:solidFill>
                <a:srgbClr val="C00000"/>
              </a:solidFill>
            </a:endParaRPr>
          </a:p>
          <a:p>
            <a:r>
              <a:rPr lang="en-US" altLang="zh-TW" b="1" u="sng" dirty="0" smtClean="0">
                <a:solidFill>
                  <a:srgbClr val="C00000"/>
                </a:solidFill>
              </a:rPr>
              <a:t>Formulary restriction</a:t>
            </a:r>
            <a:r>
              <a:rPr lang="en-US" altLang="zh-TW" dirty="0" smtClean="0">
                <a:solidFill>
                  <a:schemeClr val="tx2"/>
                </a:solidFill>
              </a:rPr>
              <a:t>  means pre-authorization is required for when prescribing specific antibiotics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In addition to the previous strategies,</a:t>
            </a:r>
            <a:r>
              <a:rPr lang="en-US" altLang="zh-TW" baseline="0" dirty="0" smtClean="0"/>
              <a:t> others like 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Guidelines &amp; clinical pathway              A-I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Streamlining or de-escalation              A-II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Dose optimization                                A-II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Education                                             A-III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IV to oral switch                                   A-III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Antimicrobial order form                      B-II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Combination therapy                           C-II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Antimicrobial cycling </a:t>
            </a:r>
          </a:p>
          <a:p>
            <a:r>
              <a:rPr lang="en-US" altLang="zh-TW" dirty="0" smtClean="0"/>
              <a:t>are also some s</a:t>
            </a:r>
            <a:r>
              <a:rPr lang="en-US" altLang="zh-TW" b="1" dirty="0" smtClean="0">
                <a:solidFill>
                  <a:srgbClr val="C00000"/>
                </a:solidFill>
              </a:rPr>
              <a:t>upplemental method</a:t>
            </a:r>
            <a:r>
              <a:rPr lang="en-US" altLang="zh-TW" b="1" baseline="0" dirty="0" smtClean="0">
                <a:solidFill>
                  <a:srgbClr val="C00000"/>
                </a:solidFill>
              </a:rPr>
              <a:t>s will be used in hospital.</a:t>
            </a:r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All of the above strategies of ABS</a:t>
            </a:r>
            <a:r>
              <a:rPr lang="en-US" altLang="zh-TW" baseline="0" dirty="0" smtClean="0"/>
              <a:t> can be divided into Front-end and back-end approach. Front-end approach means the intervention is made before the antibiotic is received. Back-end approach means the intervention is made after the  antibiotic has been received.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altLang="zh-TW" dirty="0" smtClean="0"/>
              <a:t>so, the</a:t>
            </a:r>
            <a:r>
              <a:rPr lang="en-US" altLang="zh-TW" baseline="0" dirty="0" smtClean="0"/>
              <a:t> approach like </a:t>
            </a:r>
            <a:r>
              <a:rPr lang="en-US" altLang="zh-TW" dirty="0" smtClean="0"/>
              <a:t>ID approval for restricted antibiotics, CPOE warning system, or Medication profile and prescription review mechanism all are belong to the front -end method.</a:t>
            </a:r>
          </a:p>
          <a:p>
            <a:pPr lvl="0"/>
            <a:endParaRPr lang="zh-TW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This system</a:t>
            </a:r>
            <a:r>
              <a:rPr lang="en-US" altLang="zh-TW" baseline="0" dirty="0" smtClean="0"/>
              <a:t> was implemented on one of the branches first, then implemented on others after the system looks stable.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60938" cy="3721100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35558" indent="-235558">
              <a:buFontTx/>
              <a:buNone/>
            </a:pPr>
            <a:r>
              <a:rPr lang="en-US" altLang="zh-TW" sz="3500" b="1" dirty="0" smtClean="0">
                <a:solidFill>
                  <a:srgbClr val="000000"/>
                </a:solidFill>
                <a:ea typeface="標楷體" pitchFamily="65" charset="-120"/>
              </a:rPr>
              <a:t>We set</a:t>
            </a:r>
            <a:r>
              <a:rPr lang="en-US" altLang="zh-TW" sz="3500" b="1" baseline="0" dirty="0" smtClean="0">
                <a:solidFill>
                  <a:srgbClr val="000000"/>
                </a:solidFill>
                <a:ea typeface="標楷體" pitchFamily="65" charset="-120"/>
              </a:rPr>
              <a:t> up some criteria to manage the use the antimicrobials:</a:t>
            </a:r>
          </a:p>
          <a:p>
            <a:pPr marL="235558" indent="-235558">
              <a:buFontTx/>
              <a:buNone/>
            </a:pPr>
            <a:r>
              <a:rPr lang="en-US" altLang="zh-TW" sz="3500" b="1" dirty="0" smtClean="0">
                <a:solidFill>
                  <a:srgbClr val="000000"/>
                </a:solidFill>
                <a:ea typeface="標楷體" pitchFamily="65" charset="-120"/>
              </a:rPr>
              <a:t>Under these</a:t>
            </a:r>
            <a:r>
              <a:rPr lang="en-US" altLang="zh-TW" sz="3500" b="1" baseline="0" dirty="0" smtClean="0">
                <a:solidFill>
                  <a:srgbClr val="000000"/>
                </a:solidFill>
                <a:ea typeface="標楷體" pitchFamily="65" charset="-120"/>
              </a:rPr>
              <a:t> situations, antimicrobials will need approve by the ID doctors:</a:t>
            </a:r>
          </a:p>
          <a:p>
            <a:pPr lvl="1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</a:pPr>
            <a:r>
              <a:rPr lang="en-US" altLang="zh-TW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General hospitalized patient</a:t>
            </a:r>
          </a:p>
          <a:p>
            <a:pPr lvl="2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None/>
            </a:pPr>
            <a:r>
              <a:rPr lang="en-US" altLang="zh-TW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2</a:t>
            </a:r>
            <a:r>
              <a:rPr lang="en-US" altLang="zh-TW" sz="2400" baseline="30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altLang="zh-TW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and 3</a:t>
            </a:r>
            <a:r>
              <a:rPr lang="en-US" altLang="zh-TW" sz="2400" baseline="30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US" altLang="zh-TW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line antimicrobials</a:t>
            </a:r>
            <a:endParaRPr lang="en-US" altLang="zh-TW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2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None/>
            </a:pPr>
            <a:endParaRPr lang="zh-TW" altLang="en-US" sz="2400" b="1" u="sng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1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</a:pPr>
            <a:r>
              <a:rPr lang="en-US" altLang="zh-TW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Intensive care units</a:t>
            </a:r>
            <a:endParaRPr lang="zh-TW" altLang="en-US" sz="28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2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None/>
            </a:pPr>
            <a:r>
              <a:rPr lang="en-US" altLang="zh-TW" sz="24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All </a:t>
            </a:r>
            <a:r>
              <a:rPr lang="en-US" altLang="zh-TW" sz="2400" dirty="0" smtClean="0">
                <a:latin typeface="Arial" pitchFamily="34" charset="0"/>
                <a:cs typeface="Arial" pitchFamily="34" charset="0"/>
              </a:rPr>
              <a:t>intravenous antimicrobials</a:t>
            </a:r>
          </a:p>
          <a:p>
            <a:pPr lvl="2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None/>
            </a:pPr>
            <a:endParaRPr lang="zh-TW" altLang="en-US" sz="2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</a:pPr>
            <a:r>
              <a:rPr lang="en-US" altLang="zh-TW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One patients who received </a:t>
            </a:r>
            <a:r>
              <a:rPr lang="en-US" altLang="zh-TW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 and more</a:t>
            </a:r>
            <a:r>
              <a:rPr lang="en-US" altLang="zh-TW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intravenous antimicrobials</a:t>
            </a:r>
            <a:endParaRPr lang="en-US" altLang="zh-TW" sz="28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35558" indent="-235558">
              <a:buFontTx/>
              <a:buNone/>
            </a:pPr>
            <a:endParaRPr lang="en-US" altLang="zh-TW" sz="3500" b="1" baseline="0" dirty="0" smtClean="0">
              <a:solidFill>
                <a:srgbClr val="000000"/>
              </a:solidFill>
              <a:ea typeface="標楷體" pitchFamily="65" charset="-120"/>
            </a:endParaRPr>
          </a:p>
          <a:p>
            <a:pPr marL="235558" marR="0" indent="-235558" algn="l" defTabSz="7620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3600" dirty="0" smtClean="0">
                <a:solidFill>
                  <a:schemeClr val="tx2"/>
                </a:solidFill>
              </a:rPr>
              <a:t>      </a:t>
            </a:r>
            <a:r>
              <a:rPr lang="en-US" altLang="zh-TW" sz="3600" dirty="0" smtClean="0">
                <a:solidFill>
                  <a:srgbClr val="C00000"/>
                </a:solidFill>
              </a:rPr>
              <a:t>The list included drug classes of 3</a:t>
            </a:r>
            <a:r>
              <a:rPr lang="en-US" altLang="zh-TW" sz="3600" baseline="30000" dirty="0" smtClean="0">
                <a:solidFill>
                  <a:srgbClr val="C00000"/>
                </a:solidFill>
              </a:rPr>
              <a:t>rd</a:t>
            </a:r>
            <a:r>
              <a:rPr lang="en-US" altLang="zh-TW" sz="3600" dirty="0" smtClean="0">
                <a:solidFill>
                  <a:srgbClr val="C00000"/>
                </a:solidFill>
              </a:rPr>
              <a:t>-generation and 4</a:t>
            </a:r>
            <a:r>
              <a:rPr lang="en-US" altLang="zh-TW" sz="3600" baseline="30000" dirty="0" smtClean="0">
                <a:solidFill>
                  <a:srgbClr val="C00000"/>
                </a:solidFill>
              </a:rPr>
              <a:t>th</a:t>
            </a:r>
            <a:r>
              <a:rPr lang="en-US" altLang="zh-TW" sz="3600" dirty="0" smtClean="0">
                <a:solidFill>
                  <a:srgbClr val="C00000"/>
                </a:solidFill>
              </a:rPr>
              <a:t>-generation 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cephalosporins</a:t>
            </a:r>
            <a:r>
              <a:rPr lang="en-US" altLang="zh-TW" sz="3600" dirty="0" smtClean="0">
                <a:solidFill>
                  <a:srgbClr val="C00000"/>
                </a:solidFill>
              </a:rPr>
              <a:t>, 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aminoglycosides</a:t>
            </a:r>
            <a:r>
              <a:rPr lang="en-US" altLang="zh-TW" sz="3600" dirty="0" smtClean="0">
                <a:solidFill>
                  <a:srgbClr val="C00000"/>
                </a:solidFill>
              </a:rPr>
              <a:t> (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amikacin</a:t>
            </a:r>
            <a:r>
              <a:rPr lang="en-US" altLang="zh-TW" sz="3600" dirty="0" smtClean="0">
                <a:solidFill>
                  <a:srgbClr val="C00000"/>
                </a:solidFill>
              </a:rPr>
              <a:t>), 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carbapenems</a:t>
            </a:r>
            <a:r>
              <a:rPr lang="en-US" altLang="zh-TW" sz="3600" dirty="0" smtClean="0">
                <a:solidFill>
                  <a:srgbClr val="C00000"/>
                </a:solidFill>
              </a:rPr>
              <a:t>, 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oxacephems</a:t>
            </a:r>
            <a:r>
              <a:rPr lang="en-US" altLang="zh-TW" sz="3600" dirty="0" smtClean="0">
                <a:solidFill>
                  <a:srgbClr val="C00000"/>
                </a:solidFill>
              </a:rPr>
              <a:t>, 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monobactams</a:t>
            </a:r>
            <a:r>
              <a:rPr lang="en-US" altLang="zh-TW" sz="3600" b="1" dirty="0" smtClean="0">
                <a:solidFill>
                  <a:srgbClr val="C00000"/>
                </a:solidFill>
              </a:rPr>
              <a:t>, </a:t>
            </a:r>
            <a:r>
              <a:rPr lang="en-US" altLang="zh-TW" sz="3600" dirty="0" smtClean="0">
                <a:solidFill>
                  <a:srgbClr val="C00000"/>
                </a:solidFill>
              </a:rPr>
              <a:t>extended-spectrum 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penicillins</a:t>
            </a:r>
            <a:r>
              <a:rPr lang="en-US" altLang="zh-TW" sz="3600" dirty="0" smtClean="0">
                <a:solidFill>
                  <a:srgbClr val="C00000"/>
                </a:solidFill>
              </a:rPr>
              <a:t>, 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fluoroquinolones</a:t>
            </a:r>
            <a:r>
              <a:rPr lang="en-US" altLang="zh-TW" sz="3600" dirty="0" smtClean="0">
                <a:solidFill>
                  <a:srgbClr val="C00000"/>
                </a:solidFill>
              </a:rPr>
              <a:t>, glycopeptides, </a:t>
            </a:r>
            <a:r>
              <a:rPr lang="en-US" altLang="zh-TW" sz="3600" dirty="0" err="1" smtClean="0">
                <a:solidFill>
                  <a:srgbClr val="C00000"/>
                </a:solidFill>
              </a:rPr>
              <a:t>oxazolidinones</a:t>
            </a:r>
            <a:r>
              <a:rPr lang="en-US" altLang="zh-TW" sz="3600" dirty="0" smtClean="0">
                <a:solidFill>
                  <a:srgbClr val="C00000"/>
                </a:solidFill>
              </a:rPr>
              <a:t> and antifungal antimicrobials. </a:t>
            </a:r>
            <a:endParaRPr lang="zh-TW" altLang="zh-TW" sz="3600" dirty="0" smtClean="0">
              <a:solidFill>
                <a:srgbClr val="C00000"/>
              </a:solidFill>
            </a:endParaRPr>
          </a:p>
          <a:p>
            <a:pPr marL="235558" indent="-235558">
              <a:buFontTx/>
              <a:buAutoNum type="arabicPeriod"/>
            </a:pPr>
            <a:endParaRPr lang="zh-TW" altLang="en-US" sz="3500" b="1" dirty="0" smtClean="0">
              <a:solidFill>
                <a:srgbClr val="000000"/>
              </a:solidFill>
              <a:ea typeface="標楷體" pitchFamily="65" charset="-120"/>
            </a:endParaRPr>
          </a:p>
          <a:p>
            <a:pPr marL="235558" indent="-235558"/>
            <a:endParaRPr lang="zh-TW" altLang="en-US" dirty="0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The infrastructure of the informatics technology in the approval system including:</a:t>
            </a:r>
          </a:p>
          <a:p>
            <a:r>
              <a:rPr lang="en-US" altLang="zh-TW" b="1" dirty="0" smtClean="0"/>
              <a:t>HIS (Hospital Informatics System): </a:t>
            </a:r>
          </a:p>
          <a:p>
            <a:pPr>
              <a:buNone/>
            </a:pPr>
            <a:r>
              <a:rPr lang="en-US" altLang="zh-TW" dirty="0" smtClean="0"/>
              <a:t>   electronic chart record system</a:t>
            </a:r>
          </a:p>
          <a:p>
            <a:r>
              <a:rPr lang="en-US" altLang="zh-TW" b="1" dirty="0" smtClean="0"/>
              <a:t>LIS (Laboratory Informatics System): </a:t>
            </a:r>
            <a:r>
              <a:rPr lang="en-US" altLang="zh-TW" dirty="0" smtClean="0"/>
              <a:t>Microbiology, hematology, biochemistry, all other lab data</a:t>
            </a:r>
          </a:p>
          <a:p>
            <a:r>
              <a:rPr lang="en-US" altLang="zh-TW" b="1" dirty="0" smtClean="0"/>
              <a:t>PACS: </a:t>
            </a:r>
          </a:p>
          <a:p>
            <a:pPr>
              <a:buNone/>
            </a:pPr>
            <a:r>
              <a:rPr lang="en-US" altLang="zh-TW" dirty="0" smtClean="0"/>
              <a:t>    an integrated image system for X-ray, CT, MRI,   and others</a:t>
            </a:r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rabicPeriod"/>
            </a:pPr>
            <a:r>
              <a:rPr kumimoji="1" lang="en-US" altLang="zh-TW" sz="1200" kern="1200" dirty="0" smtClean="0">
                <a:solidFill>
                  <a:schemeClr val="tx1"/>
                </a:solidFill>
                <a:latin typeface="Times New Roman" charset="0"/>
                <a:ea typeface="Gulim" pitchFamily="34" charset="-127"/>
                <a:cs typeface="+mn-cs"/>
              </a:rPr>
              <a:t>This is the flow chart of our approval system.</a:t>
            </a:r>
          </a:p>
          <a:p>
            <a:pPr marL="228600" indent="-228600">
              <a:buFont typeface="+mj-lt"/>
              <a:buAutoNum type="arabicPeriod"/>
            </a:pPr>
            <a:r>
              <a:rPr kumimoji="1" lang="en-US" altLang="zh-TW" sz="1200" kern="1200" dirty="0" smtClean="0">
                <a:solidFill>
                  <a:schemeClr val="tx1"/>
                </a:solidFill>
                <a:latin typeface="Times New Roman" charset="0"/>
                <a:ea typeface="Gulim" pitchFamily="34" charset="-127"/>
                <a:cs typeface="+mn-cs"/>
              </a:rPr>
              <a:t>The prescriber was required to provide necessary data to support why need to use antibiotics </a:t>
            </a:r>
          </a:p>
          <a:p>
            <a:pPr marL="228600" indent="-228600">
              <a:buFont typeface="+mj-lt"/>
              <a:buAutoNum type="arabicPeriod"/>
            </a:pPr>
            <a:r>
              <a:rPr kumimoji="1" lang="en-US" altLang="zh-TW" sz="1200" kern="1200" dirty="0" smtClean="0">
                <a:solidFill>
                  <a:schemeClr val="tx1"/>
                </a:solidFill>
                <a:latin typeface="Times New Roman" charset="0"/>
                <a:ea typeface="Gulim" pitchFamily="34" charset="-127"/>
                <a:cs typeface="+mn-cs"/>
              </a:rPr>
              <a:t>All of the above information enters into HCAAS automatically and a reminding message would be sent to the ID physician through mobile phone if the prescription was not reviewed within 48 hours, </a:t>
            </a:r>
          </a:p>
          <a:p>
            <a:pPr marL="228600" indent="-228600">
              <a:buFont typeface="+mj-lt"/>
              <a:buAutoNum type="arabicPeriod"/>
            </a:pPr>
            <a:r>
              <a:rPr kumimoji="1" lang="en-US" altLang="zh-TW" sz="1200" kern="1200" dirty="0" smtClean="0">
                <a:solidFill>
                  <a:schemeClr val="tx1"/>
                </a:solidFill>
                <a:latin typeface="Times New Roman" charset="0"/>
                <a:ea typeface="Gulim" pitchFamily="34" charset="-127"/>
                <a:cs typeface="+mn-cs"/>
              </a:rPr>
              <a:t>In this 48-hour buffer period, the antimicrobial prescribed was dispensed by the unit-dose delivery (UDD) system automatically to the ward and administered to the patient. </a:t>
            </a:r>
          </a:p>
          <a:p>
            <a:pPr marL="228600" indent="-228600">
              <a:buFont typeface="+mj-lt"/>
              <a:buAutoNum type="arabicPeriod"/>
            </a:pPr>
            <a:r>
              <a:rPr kumimoji="1" lang="en-US" altLang="zh-TW" sz="1200" kern="1200" dirty="0" smtClean="0">
                <a:solidFill>
                  <a:schemeClr val="tx1"/>
                </a:solidFill>
                <a:latin typeface="Times New Roman" charset="0"/>
                <a:ea typeface="Gulim" pitchFamily="34" charset="-127"/>
                <a:cs typeface="+mn-cs"/>
              </a:rPr>
              <a:t>Should a decision of disapproval be made, the antimicrobial would be discontinued by the UDD system in pharmacy after 48 hours, and the prescriber would be notified immediately to modify the regimens.</a:t>
            </a:r>
            <a:endParaRPr lang="zh-TW" altLang="en-US" dirty="0" smtClean="0"/>
          </a:p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6.In 2010,</a:t>
            </a:r>
            <a:r>
              <a:rPr lang="en-US" altLang="zh-TW" baseline="0" dirty="0" smtClean="0"/>
              <a:t> we added a new function in this system,  the information of the patient with </a:t>
            </a:r>
            <a:r>
              <a:rPr kumimoji="0" lang="en-US" altLang="zh-TW" sz="1200" kern="0" dirty="0" smtClean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Positive blood culture results will re-enter the system once again,</a:t>
            </a:r>
            <a:r>
              <a:rPr kumimoji="0" lang="en-US" altLang="zh-TW" sz="1200" kern="0" baseline="0" dirty="0" smtClean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 ID doctors need to review the antibiotic therapy once again.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This is the front</a:t>
            </a:r>
            <a:r>
              <a:rPr lang="en-US" altLang="zh-TW" baseline="0" dirty="0" smtClean="0"/>
              <a:t> page of the approval system</a:t>
            </a:r>
          </a:p>
          <a:p>
            <a:r>
              <a:rPr lang="en-US" altLang="zh-TW" baseline="0" dirty="0" smtClean="0"/>
              <a:t>This is the name of the ID doctor</a:t>
            </a:r>
          </a:p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baseline="0" dirty="0" smtClean="0"/>
              <a:t>Here is individual patient information and </a:t>
            </a:r>
            <a:r>
              <a:rPr lang="en-US" altLang="zh-TW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Patient with (+) blood culture result will be listed on the top with yellow color</a:t>
            </a:r>
            <a:endParaRPr lang="zh-TW" altLang="en-U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altLang="zh-TW" baseline="0" dirty="0" smtClean="0"/>
          </a:p>
          <a:p>
            <a:endParaRPr lang="en-US" altLang="zh-TW" baseline="0" dirty="0" smtClean="0"/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This is the description of the prescriber.</a:t>
            </a:r>
          </a:p>
          <a:p>
            <a:r>
              <a:rPr lang="en-US" altLang="zh-TW" dirty="0" smtClean="0"/>
              <a:t>When ID doctor making the approval,</a:t>
            </a:r>
            <a:r>
              <a:rPr lang="en-US" altLang="zh-TW" baseline="0" dirty="0" smtClean="0"/>
              <a:t> he/she needs clinical data to support him/her to make a optimal decision, so we linked all electronic chart of the </a:t>
            </a:r>
            <a:r>
              <a:rPr lang="en-US" altLang="zh-TW" baseline="0" dirty="0" err="1" smtClean="0"/>
              <a:t>pateint</a:t>
            </a:r>
            <a:r>
              <a:rPr lang="en-US" altLang="zh-TW" baseline="0" dirty="0" smtClean="0"/>
              <a:t> in the approval system, like:</a:t>
            </a:r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 eaLnBrk="1" hangingPunct="1">
              <a:spcBef>
                <a:spcPct val="0"/>
              </a:spcBef>
              <a:buFont typeface="+mj-lt"/>
              <a:buAutoNum type="arabicPeriod"/>
            </a:pPr>
            <a:r>
              <a:rPr lang="en-US" altLang="zh-TW" dirty="0" smtClean="0"/>
              <a:t>This is the </a:t>
            </a:r>
            <a:r>
              <a:rPr lang="en-US" altLang="zh-TW" baseline="0" dirty="0" smtClean="0"/>
              <a:t>approval page of one patient</a:t>
            </a:r>
          </a:p>
          <a:p>
            <a:pPr marL="228600" indent="-228600" eaLnBrk="1" hangingPunct="1">
              <a:spcBef>
                <a:spcPct val="0"/>
              </a:spcBef>
              <a:buFont typeface="+mj-lt"/>
              <a:buAutoNum type="arabicPeriod"/>
            </a:pPr>
            <a:r>
              <a:rPr lang="en-US" altLang="zh-TW" baseline="0" dirty="0" smtClean="0"/>
              <a:t>If the ID physician make a disapproval, he/she need to state the reason why disagree with this therapy and can write down the opinion or suggestion in the box</a:t>
            </a:r>
          </a:p>
          <a:p>
            <a:pPr marL="228600" indent="-228600" eaLnBrk="1" hangingPunct="1">
              <a:spcBef>
                <a:spcPct val="0"/>
              </a:spcBef>
              <a:buFont typeface="+mj-lt"/>
              <a:buAutoNum type="arabicPeriod"/>
            </a:pPr>
            <a:r>
              <a:rPr lang="en-US" altLang="zh-TW" baseline="0" dirty="0" smtClean="0"/>
              <a:t>Then the  physician will receive a text message to know the antibiotic is disapprove by the ID physician</a:t>
            </a:r>
          </a:p>
          <a:p>
            <a:pPr marL="228600" indent="-228600" eaLnBrk="1" hangingPunct="1">
              <a:spcBef>
                <a:spcPct val="0"/>
              </a:spcBef>
              <a:buFont typeface="+mj-lt"/>
              <a:buAutoNum type="arabicPeriod"/>
            </a:pPr>
            <a:r>
              <a:rPr lang="en-US" altLang="zh-TW" baseline="0" dirty="0" smtClean="0"/>
              <a:t>They can check the reason and opinion in system to make some adjustment of the therapy</a:t>
            </a:r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dirty="0" smtClean="0">
                <a:solidFill>
                  <a:schemeClr val="tx1"/>
                </a:solidFill>
              </a:rPr>
              <a:t>All the</a:t>
            </a:r>
            <a:r>
              <a:rPr lang="en-US" altLang="zh-TW" sz="1200" baseline="0" dirty="0" smtClean="0">
                <a:solidFill>
                  <a:schemeClr val="tx1"/>
                </a:solidFill>
              </a:rPr>
              <a:t> </a:t>
            </a:r>
            <a:r>
              <a:rPr lang="en-US" altLang="zh-TW" sz="1200" dirty="0" smtClean="0">
                <a:solidFill>
                  <a:schemeClr val="tx1"/>
                </a:solidFill>
              </a:rPr>
              <a:t>ID consultation</a:t>
            </a:r>
            <a:r>
              <a:rPr lang="en-US" altLang="zh-TW" sz="1200" baseline="0" dirty="0" smtClean="0">
                <a:solidFill>
                  <a:schemeClr val="tx1"/>
                </a:solidFill>
              </a:rPr>
              <a:t> contents and </a:t>
            </a:r>
            <a:r>
              <a:rPr lang="en-US" altLang="zh-TW" sz="1200" dirty="0" smtClean="0">
                <a:solidFill>
                  <a:schemeClr val="tx1"/>
                </a:solidFill>
              </a:rPr>
              <a:t>feedback record  will link to the pharmacy system</a:t>
            </a:r>
          </a:p>
          <a:p>
            <a:r>
              <a:rPr lang="en-US" altLang="zh-TW" sz="1200" dirty="0" smtClean="0">
                <a:solidFill>
                  <a:schemeClr val="tx1"/>
                </a:solidFill>
              </a:rPr>
              <a:t>So that the pharmacists</a:t>
            </a:r>
            <a:r>
              <a:rPr lang="en-US" altLang="zh-TW" sz="1200" baseline="0" dirty="0" smtClean="0">
                <a:solidFill>
                  <a:schemeClr val="tx1"/>
                </a:solidFill>
              </a:rPr>
              <a:t> can review the record when verifying the prescription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60425" y="750888"/>
            <a:ext cx="4948238" cy="3709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TW" dirty="0" smtClean="0"/>
              <a:t>We believe the core concept of the ABS program is patient-center,</a:t>
            </a:r>
            <a:r>
              <a:rPr lang="en-US" altLang="zh-TW" baseline="0" dirty="0" smtClean="0"/>
              <a:t> and integration of the different information resources .</a:t>
            </a:r>
            <a:endParaRPr lang="en-US" altLang="zh-TW" dirty="0" smtClean="0"/>
          </a:p>
          <a:p>
            <a:pPr eaLnBrk="1" hangingPunct="1">
              <a:spcBef>
                <a:spcPct val="0"/>
              </a:spcBef>
            </a:pPr>
            <a:endParaRPr lang="en-US" altLang="zh-TW" dirty="0" smtClean="0"/>
          </a:p>
          <a:p>
            <a:pPr eaLnBrk="1" hangingPunct="1"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xfrm>
            <a:off x="3777607" y="9428583"/>
            <a:ext cx="2889938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EE563D0-D6E3-4246-BC84-6FABDF7D48DA}" type="slidenum">
              <a:rPr lang="zh-TW" altLang="en-US" smtClean="0"/>
              <a:pPr/>
              <a:t>21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 eaLnBrk="1" hangingPunct="1">
              <a:buFont typeface="+mj-lt"/>
              <a:buNone/>
              <a:defRPr/>
            </a:pPr>
            <a:r>
              <a:rPr lang="en-US" altLang="zh-TW" dirty="0" smtClean="0"/>
              <a:t>In addition to the antibiotic </a:t>
            </a:r>
            <a:r>
              <a:rPr lang="en-US" altLang="zh-TW" baseline="0" dirty="0" smtClean="0"/>
              <a:t>approval system, every prescription will be verified pharmacists also.</a:t>
            </a:r>
          </a:p>
          <a:p>
            <a:pPr marL="228600" indent="-228600" eaLnBrk="1" hangingPunct="1">
              <a:buFont typeface="+mj-lt"/>
              <a:buNone/>
              <a:defRPr/>
            </a:pPr>
            <a:r>
              <a:rPr lang="en-US" altLang="zh-TW" baseline="0" dirty="0" smtClean="0"/>
              <a:t>I would like to share the experience of our computerized order entry system</a:t>
            </a:r>
            <a:endParaRPr lang="en-US" altLang="zh-TW" dirty="0" smtClean="0"/>
          </a:p>
          <a:p>
            <a:pPr marL="228600" indent="-228600" eaLnBrk="1" hangingPunct="1">
              <a:buFont typeface="+mj-lt"/>
              <a:buAutoNum type="arabicPeriod"/>
              <a:defRPr/>
            </a:pPr>
            <a:r>
              <a:rPr lang="en-US" altLang="zh-TW" dirty="0" smtClean="0"/>
              <a:t>This is the overview picture of our </a:t>
            </a:r>
            <a:r>
              <a:rPr lang="en-US" altLang="zh-TW" b="1" dirty="0" smtClean="0">
                <a:ea typeface="標楷體" pitchFamily="65" charset="-120"/>
              </a:rPr>
              <a:t>prescribing system</a:t>
            </a:r>
          </a:p>
          <a:p>
            <a:pPr marL="228600" indent="-228600" eaLnBrk="1" hangingPunct="1">
              <a:buFont typeface="+mj-lt"/>
              <a:buAutoNum type="arabicPeriod"/>
              <a:defRPr/>
            </a:pPr>
            <a:r>
              <a:rPr lang="en-US" altLang="zh-TW" b="1" dirty="0" smtClean="0">
                <a:ea typeface="標楷體" pitchFamily="65" charset="-120"/>
              </a:rPr>
              <a:t>When the doctor prescribes a prescription, the computer will verify the contents  automatically, like dose checking, administration route, drug  duplication, even special population contraindication , such as pregnancy woman, children, or patient with allergy history, renal or liver dysfunction.</a:t>
            </a:r>
          </a:p>
          <a:p>
            <a:pPr marL="228600" indent="-228600" eaLnBrk="1" hangingPunct="1">
              <a:buFont typeface="+mj-lt"/>
              <a:buAutoNum type="arabicPeriod"/>
              <a:defRPr/>
            </a:pPr>
            <a:r>
              <a:rPr lang="en-US" altLang="zh-TW" b="1" dirty="0" smtClean="0">
                <a:ea typeface="標楷體" pitchFamily="65" charset="-120"/>
              </a:rPr>
              <a:t>The computer will generate a warning dialogue while the above situation appears.</a:t>
            </a:r>
          </a:p>
          <a:p>
            <a:pPr marL="228600" indent="-228600" eaLnBrk="1" hangingPunct="1">
              <a:buFont typeface="+mj-lt"/>
              <a:buAutoNum type="arabicPeriod"/>
              <a:defRPr/>
            </a:pPr>
            <a:r>
              <a:rPr lang="en-US" altLang="zh-TW" b="1" dirty="0" smtClean="0">
                <a:ea typeface="標楷體" pitchFamily="65" charset="-120"/>
              </a:rPr>
              <a:t>If the doctor ignore the warning, the prescription will be verified by the pharmacists once again.</a:t>
            </a:r>
          </a:p>
          <a:p>
            <a:pPr marL="228600" indent="-228600" eaLnBrk="1" hangingPunct="1">
              <a:buFont typeface="+mj-lt"/>
              <a:buAutoNum type="arabicPeriod"/>
              <a:defRPr/>
            </a:pPr>
            <a:r>
              <a:rPr lang="en-US" altLang="zh-TW" b="1" dirty="0" smtClean="0">
                <a:ea typeface="標楷體" pitchFamily="65" charset="-120"/>
              </a:rPr>
              <a:t>The pharmacist will  discuss with the doctor if any potential drug-related problem exists.</a:t>
            </a:r>
          </a:p>
          <a:p>
            <a:pPr marL="228600" indent="-228600" eaLnBrk="1" hangingPunct="1">
              <a:buFont typeface="+mj-lt"/>
              <a:buAutoNum type="arabicPeriod"/>
              <a:defRPr/>
            </a:pPr>
            <a:r>
              <a:rPr lang="en-US" altLang="zh-TW" b="1" dirty="0" smtClean="0">
                <a:ea typeface="標楷體" pitchFamily="65" charset="-120"/>
              </a:rPr>
              <a:t>The doctor may correct the prescription if any suggestion is accepted.</a:t>
            </a:r>
          </a:p>
          <a:p>
            <a:pPr marL="228600" indent="-228600" eaLnBrk="1" hangingPunct="1">
              <a:buFont typeface="+mj-lt"/>
              <a:buAutoNum type="arabicPeriod"/>
              <a:defRPr/>
            </a:pPr>
            <a:r>
              <a:rPr lang="en-US" altLang="zh-TW" b="1" dirty="0" smtClean="0">
                <a:ea typeface="標楷體" pitchFamily="65" charset="-120"/>
              </a:rPr>
              <a:t>On the other hand, we provide sufficient information  to the nurse or patient for the purpose of safety issue.</a:t>
            </a:r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rabicPeriod"/>
              <a:defRPr/>
            </a:pPr>
            <a:r>
              <a:rPr lang="en-US" altLang="zh-TW" dirty="0" smtClean="0"/>
              <a:t>This is the display of the medication profile reviewing system of Hospitalized patients.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en-US" altLang="zh-TW" dirty="0" smtClean="0"/>
              <a:t>It provides comprehensive information of the patient, like allergy history, diagnosis, renal function, chart review, drug appearance, Drug Reconstitution Method  and online formulary .</a:t>
            </a:r>
          </a:p>
          <a:p>
            <a:pPr>
              <a:defRPr/>
            </a:pPr>
            <a:endParaRPr lang="zh-TW" altLang="en-US" dirty="0"/>
          </a:p>
        </p:txBody>
      </p:sp>
      <p:sp>
        <p:nvSpPr>
          <p:cNvPr id="99332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777002" y="9428470"/>
            <a:ext cx="2890514" cy="496571"/>
          </a:xfrm>
          <a:prstGeom prst="rect">
            <a:avLst/>
          </a:prstGeom>
          <a:noFill/>
        </p:spPr>
        <p:txBody>
          <a:bodyPr/>
          <a:lstStyle/>
          <a:p>
            <a:fld id="{8FFF6A47-F803-493C-8F8B-405988394AA6}" type="slidenum">
              <a:rPr lang="en-US" altLang="zh-TW" smtClean="0">
                <a:ea typeface="新細明體" charset="-120"/>
              </a:rPr>
              <a:pPr/>
              <a:t>23</a:t>
            </a:fld>
            <a:endParaRPr lang="en-US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777002" y="9428470"/>
            <a:ext cx="2890514" cy="496571"/>
          </a:xfrm>
          <a:prstGeom prst="rect">
            <a:avLst/>
          </a:prstGeom>
          <a:noFill/>
        </p:spPr>
        <p:txBody>
          <a:bodyPr/>
          <a:lstStyle/>
          <a:p>
            <a:fld id="{5FFEA417-3436-422A-A969-15B47F934E1C}" type="slidenum">
              <a:rPr lang="en-US" altLang="zh-TW" smtClean="0">
                <a:ea typeface="新細明體" charset="-120"/>
              </a:rPr>
              <a:pPr/>
              <a:t>24</a:t>
            </a:fld>
            <a:endParaRPr lang="en-US" altLang="zh-TW" smtClean="0">
              <a:ea typeface="新細明體" charset="-120"/>
            </a:endParaRPr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buFont typeface="Calibri" pitchFamily="34" charset="0"/>
              <a:buAutoNum type="arabicPeriod"/>
            </a:pPr>
            <a:r>
              <a:rPr lang="en-US" altLang="zh-TW" smtClean="0">
                <a:ea typeface="新細明體" charset="-120"/>
              </a:rPr>
              <a:t>If any prescribing error is identified by the pharmacist, it will be reported on the computerized reporting system.</a:t>
            </a:r>
          </a:p>
          <a:p>
            <a:pPr marL="228600" indent="-228600" eaLnBrk="1" hangingPunct="1">
              <a:buFont typeface="Calibri" pitchFamily="34" charset="0"/>
              <a:buAutoNum type="arabicPeriod"/>
            </a:pPr>
            <a:r>
              <a:rPr lang="en-US" altLang="zh-TW" smtClean="0">
                <a:ea typeface="新細明體" charset="-120"/>
              </a:rPr>
              <a:t>This is the original prescription before correction</a:t>
            </a:r>
          </a:p>
          <a:p>
            <a:pPr marL="228600" indent="-228600" eaLnBrk="1" hangingPunct="1">
              <a:buFont typeface="Calibri" pitchFamily="34" charset="0"/>
              <a:buAutoNum type="arabicPeriod"/>
            </a:pPr>
            <a:r>
              <a:rPr lang="en-US" altLang="zh-TW" smtClean="0">
                <a:ea typeface="新細明體" charset="-120"/>
              </a:rPr>
              <a:t>This is the correct prescription after doctor accepting the suggestion from the pharmacist</a:t>
            </a:r>
          </a:p>
          <a:p>
            <a:pPr marL="228600" indent="-228600" eaLnBrk="1" hangingPunct="1">
              <a:buFont typeface="Calibri" pitchFamily="34" charset="0"/>
              <a:buAutoNum type="arabicPeriod"/>
            </a:pPr>
            <a:r>
              <a:rPr lang="en-US" altLang="zh-TW" smtClean="0">
                <a:ea typeface="新細明體" charset="-120"/>
              </a:rPr>
              <a:t>The types of the error, an the reference of evidence should be given by the reporter.</a:t>
            </a:r>
            <a:endParaRPr lang="zh-TW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From example</a:t>
            </a:r>
            <a:r>
              <a:rPr lang="en-US" altLang="zh-TW" baseline="0" dirty="0" smtClean="0"/>
              <a:t> </a:t>
            </a:r>
          </a:p>
          <a:p>
            <a:r>
              <a:rPr lang="en-US" altLang="zh-TW" baseline="0" dirty="0" smtClean="0"/>
              <a:t>I would like to show you the information in last year.</a:t>
            </a:r>
          </a:p>
          <a:p>
            <a:r>
              <a:rPr lang="en-US" altLang="zh-TW" dirty="0" smtClean="0"/>
              <a:t>In our hospital, there were more that 6 thousands prescribing</a:t>
            </a:r>
            <a:r>
              <a:rPr lang="en-US" altLang="zh-TW" baseline="0" dirty="0" smtClean="0"/>
              <a:t> error hold up by the pharmacist.</a:t>
            </a:r>
          </a:p>
          <a:p>
            <a:r>
              <a:rPr lang="en-US" altLang="zh-TW" dirty="0" smtClean="0"/>
              <a:t>Among this  error</a:t>
            </a:r>
            <a:r>
              <a:rPr lang="en-US" altLang="zh-TW" baseline="0" dirty="0" smtClean="0"/>
              <a:t> up</a:t>
            </a:r>
            <a:r>
              <a:rPr lang="en-US" altLang="zh-TW" dirty="0" smtClean="0"/>
              <a:t> to 27%</a:t>
            </a:r>
            <a:r>
              <a:rPr lang="en-US" altLang="zh-TW" baseline="0" dirty="0" smtClean="0"/>
              <a:t> are antibiotics.</a:t>
            </a:r>
          </a:p>
          <a:p>
            <a:r>
              <a:rPr lang="en-US" altLang="zh-TW" baseline="0" dirty="0" smtClean="0"/>
              <a:t>Most of the error is dosage problem, like renal dysfunction patient need dosage adjustment</a:t>
            </a:r>
            <a:endParaRPr lang="zh-TW" altLang="en-US" dirty="0" smtClean="0"/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777002" y="9428470"/>
            <a:ext cx="2890514" cy="496571"/>
          </a:xfrm>
          <a:prstGeom prst="rect">
            <a:avLst/>
          </a:prstGeom>
          <a:noFill/>
        </p:spPr>
        <p:txBody>
          <a:bodyPr/>
          <a:lstStyle/>
          <a:p>
            <a:fld id="{BCC6BA1C-0D9F-40DF-802E-82E2E9980266}" type="slidenum">
              <a:rPr lang="en-US" altLang="zh-TW" smtClean="0"/>
              <a:pPr/>
              <a:t>26</a:t>
            </a:fld>
            <a:endParaRPr lang="en-US" altLang="zh-TW" smtClean="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altLang="zh-TW" dirty="0" smtClean="0"/>
              <a:t>If there</a:t>
            </a:r>
            <a:r>
              <a:rPr lang="en-US" altLang="zh-TW" baseline="0" dirty="0" smtClean="0"/>
              <a:t> is allergy or ADR happened before,</a:t>
            </a:r>
          </a:p>
          <a:p>
            <a:pPr eaLnBrk="1" hangingPunct="1"/>
            <a:r>
              <a:rPr lang="en-US" altLang="zh-TW" baseline="0" dirty="0" smtClean="0"/>
              <a:t>These </a:t>
            </a:r>
            <a:r>
              <a:rPr lang="en-US" altLang="zh-TW" dirty="0" smtClean="0"/>
              <a:t>will be linked to the electronic chart to give warning dialogue</a:t>
            </a:r>
          </a:p>
          <a:p>
            <a:pPr eaLnBrk="1" hangingPunct="1"/>
            <a:endParaRPr lang="zh-TW" altLang="zh-TW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The other kind of approach</a:t>
            </a:r>
            <a:r>
              <a:rPr lang="en-US" altLang="zh-TW" baseline="0" dirty="0" smtClean="0"/>
              <a:t> is back end approach, like ……………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dirty="0" smtClean="0">
                <a:solidFill>
                  <a:schemeClr val="tx1"/>
                </a:solidFill>
              </a:rPr>
              <a:t>Re-evaluation of positive culture is a kind of back-end approach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777002" y="9428470"/>
            <a:ext cx="2890514" cy="496571"/>
          </a:xfrm>
          <a:prstGeom prst="rect">
            <a:avLst/>
          </a:prstGeom>
          <a:noFill/>
        </p:spPr>
        <p:txBody>
          <a:bodyPr/>
          <a:lstStyle/>
          <a:p>
            <a:fld id="{6969FA48-530D-4D6F-91D6-DCC436BF815B}" type="slidenum">
              <a:rPr lang="en-US" altLang="zh-TW" smtClean="0">
                <a:ea typeface="新細明體" charset="-120"/>
              </a:rPr>
              <a:pPr/>
              <a:t>35</a:t>
            </a:fld>
            <a:endParaRPr lang="en-US" altLang="zh-TW" smtClean="0">
              <a:ea typeface="新細明體" charset="-120"/>
            </a:endParaRPr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altLang="zh-TW" dirty="0" smtClean="0">
                <a:ea typeface="新細明體" charset="-120"/>
              </a:rPr>
              <a:t>This slide shows the display of the pharmacokinetics monitoring system.</a:t>
            </a: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Hers is the drug item which need to be monitored and results of the drug concentration in blood.</a:t>
            </a: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The bottom tables provide the  medication history and the susceptibility results.</a:t>
            </a:r>
            <a:endParaRPr lang="zh-TW" altLang="zh-TW" dirty="0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777002" y="9428470"/>
            <a:ext cx="2890514" cy="496571"/>
          </a:xfrm>
          <a:prstGeom prst="rect">
            <a:avLst/>
          </a:prstGeom>
          <a:noFill/>
        </p:spPr>
        <p:txBody>
          <a:bodyPr/>
          <a:lstStyle/>
          <a:p>
            <a:fld id="{3D0BA301-2C28-4C75-BE4F-3C453CB2093C}" type="slidenum">
              <a:rPr lang="en-US" altLang="zh-TW" smtClean="0"/>
              <a:pPr/>
              <a:t>36</a:t>
            </a:fld>
            <a:endParaRPr lang="en-US" altLang="zh-TW" smtClean="0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altLang="zh-TW" dirty="0" smtClean="0"/>
              <a:t>This is the screen of the ADR reporting system, </a:t>
            </a:r>
          </a:p>
          <a:p>
            <a:pPr eaLnBrk="1" hangingPunct="1"/>
            <a:r>
              <a:rPr lang="en-US" altLang="zh-TW" dirty="0" smtClean="0"/>
              <a:t>Here is the evaluation and reply by the pharmacist.</a:t>
            </a:r>
            <a:endParaRPr lang="zh-TW" altLang="zh-TW" dirty="0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We have more that 1000 cases of ADR last year in our hospital</a:t>
            </a:r>
            <a:r>
              <a:rPr lang="en-US" altLang="zh-TW" baseline="0" dirty="0" smtClean="0"/>
              <a:t>, 25% of them are induced by antibiotics. </a:t>
            </a:r>
          </a:p>
          <a:p>
            <a:r>
              <a:rPr lang="en-US" altLang="zh-TW" baseline="0" dirty="0" err="1" smtClean="0"/>
              <a:t>Vancomycin</a:t>
            </a:r>
            <a:r>
              <a:rPr lang="en-US" altLang="zh-TW" baseline="0" dirty="0" smtClean="0"/>
              <a:t>, </a:t>
            </a:r>
            <a:r>
              <a:rPr lang="en-US" altLang="zh-TW" baseline="0" dirty="0" err="1" smtClean="0"/>
              <a:t>Cephalosporins</a:t>
            </a:r>
            <a:r>
              <a:rPr lang="en-US" altLang="zh-TW" baseline="0" dirty="0" smtClean="0"/>
              <a:t>, </a:t>
            </a:r>
            <a:r>
              <a:rPr lang="en-US" altLang="zh-TW" baseline="0" dirty="0" err="1" smtClean="0"/>
              <a:t>quinolones</a:t>
            </a:r>
            <a:r>
              <a:rPr lang="en-US" altLang="zh-TW" baseline="0" dirty="0" smtClean="0"/>
              <a:t> were more likely to induced ADR.</a:t>
            </a:r>
          </a:p>
          <a:p>
            <a:r>
              <a:rPr lang="en-US" altLang="zh-TW" baseline="0" dirty="0" smtClean="0"/>
              <a:t>Most of the problem is skin allergy.</a:t>
            </a:r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US" altLang="zh-TW" dirty="0" smtClean="0"/>
              <a:t>The last back-end approach is Monitor</a:t>
            </a:r>
            <a:r>
              <a:rPr lang="en-US" altLang="zh-TW" baseline="0" dirty="0" smtClean="0"/>
              <a:t> the outcome of the stewardship and feedback</a:t>
            </a:r>
          </a:p>
          <a:p>
            <a:pPr marL="228600" indent="-228600">
              <a:buFont typeface="+mj-lt"/>
              <a:buAutoNum type="arabicPeriod"/>
            </a:pPr>
            <a:r>
              <a:rPr lang="en-US" altLang="zh-TW" baseline="0" dirty="0" smtClean="0"/>
              <a:t>The quality indicator use to monitor antimicrobial stewardship including …………..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200" kern="1200" baseline="0" dirty="0" smtClean="0">
                <a:solidFill>
                  <a:schemeClr val="tx1"/>
                </a:solidFill>
                <a:latin typeface="Times New Roman" charset="0"/>
                <a:ea typeface="Gulim" pitchFamily="34" charset="-127"/>
                <a:cs typeface="+mn-cs"/>
              </a:rPr>
              <a:t>We need a team to monitor all these indicators and need to do some improvements when any problem exists.</a:t>
            </a:r>
          </a:p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200" kern="1200" baseline="0" dirty="0" smtClean="0">
                <a:solidFill>
                  <a:schemeClr val="tx1"/>
                </a:solidFill>
                <a:latin typeface="Times New Roman" charset="0"/>
                <a:ea typeface="Gulim" pitchFamily="34" charset="-127"/>
                <a:cs typeface="+mn-cs"/>
              </a:rPr>
              <a:t>This is the framework of our ASP team and the responsibilities of each professionals.</a:t>
            </a:r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60425" y="750888"/>
            <a:ext cx="4948238" cy="37099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Thank</a:t>
            </a:r>
            <a:r>
              <a:rPr lang="en-US" altLang="zh-TW" baseline="0" dirty="0" smtClean="0"/>
              <a:t> you very much for your attention.</a:t>
            </a:r>
            <a:endParaRPr lang="zh-TW" alt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757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75780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777128" y="9428800"/>
            <a:ext cx="2890405" cy="496252"/>
          </a:xfrm>
          <a:prstGeom prst="rect">
            <a:avLst/>
          </a:prstGeom>
          <a:noFill/>
        </p:spPr>
        <p:txBody>
          <a:bodyPr lIns="90617" tIns="45309" rIns="90617" bIns="45309"/>
          <a:lstStyle/>
          <a:p>
            <a:fld id="{7FC099DE-0773-4BCD-8609-8764CC4B2C6D}" type="slidenum">
              <a:rPr lang="en-US" altLang="zh-TW" smtClean="0"/>
              <a:pPr/>
              <a:t>48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7680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>
                <a:latin typeface="Times New Roman" pitchFamily="18" charset="0"/>
              </a:rPr>
              <a:t>Evidence</a:t>
            </a:r>
          </a:p>
          <a:p>
            <a:r>
              <a:rPr lang="en-US" altLang="zh-TW" smtClean="0">
                <a:latin typeface="Times New Roman" pitchFamily="18" charset="0"/>
              </a:rPr>
              <a:t>Formulary restriction, education….</a:t>
            </a:r>
          </a:p>
          <a:p>
            <a:r>
              <a:rPr lang="en-US" altLang="zh-TW" smtClean="0">
                <a:latin typeface="Times New Roman" pitchFamily="18" charset="0"/>
              </a:rPr>
              <a:t>Comprehensive stewardship program</a:t>
            </a:r>
          </a:p>
          <a:p>
            <a:r>
              <a:rPr lang="en-US" altLang="zh-TW" smtClean="0">
                <a:latin typeface="Times New Roman" pitchFamily="18" charset="0"/>
              </a:rPr>
              <a:t> </a:t>
            </a:r>
            <a:endParaRPr lang="zh-TW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7782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>
                <a:latin typeface="Times New Roman" pitchFamily="18" charset="0"/>
              </a:rPr>
              <a:t>Evidence</a:t>
            </a:r>
          </a:p>
          <a:p>
            <a:r>
              <a:rPr lang="en-US" altLang="zh-TW" smtClean="0">
                <a:latin typeface="Times New Roman" pitchFamily="18" charset="0"/>
              </a:rPr>
              <a:t>Formulary restriction, education….</a:t>
            </a:r>
          </a:p>
          <a:p>
            <a:r>
              <a:rPr lang="en-US" altLang="zh-TW" smtClean="0">
                <a:latin typeface="Times New Roman" pitchFamily="18" charset="0"/>
              </a:rPr>
              <a:t>Comprehensive stewardship program</a:t>
            </a:r>
          </a:p>
          <a:p>
            <a:r>
              <a:rPr lang="en-US" altLang="zh-TW" smtClean="0">
                <a:latin typeface="Times New Roman" pitchFamily="18" charset="0"/>
              </a:rPr>
              <a:t> </a:t>
            </a:r>
            <a:endParaRPr lang="zh-TW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7885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>
                <a:latin typeface="Times New Roman" pitchFamily="18" charset="0"/>
              </a:rPr>
              <a:t>Evidence</a:t>
            </a:r>
          </a:p>
          <a:p>
            <a:r>
              <a:rPr lang="en-US" altLang="zh-TW" smtClean="0">
                <a:latin typeface="Times New Roman" pitchFamily="18" charset="0"/>
              </a:rPr>
              <a:t>Formulary restriction, education….</a:t>
            </a:r>
          </a:p>
          <a:p>
            <a:r>
              <a:rPr lang="en-US" altLang="zh-TW" smtClean="0">
                <a:latin typeface="Times New Roman" pitchFamily="18" charset="0"/>
              </a:rPr>
              <a:t>Comprehensive stewardship program</a:t>
            </a:r>
          </a:p>
          <a:p>
            <a:r>
              <a:rPr lang="en-US" altLang="zh-TW" smtClean="0">
                <a:latin typeface="Times New Roman" pitchFamily="18" charset="0"/>
              </a:rPr>
              <a:t> </a:t>
            </a:r>
            <a:endParaRPr lang="zh-TW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7987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79876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777128" y="9428800"/>
            <a:ext cx="2890405" cy="496252"/>
          </a:xfrm>
          <a:prstGeom prst="rect">
            <a:avLst/>
          </a:prstGeom>
          <a:noFill/>
        </p:spPr>
        <p:txBody>
          <a:bodyPr lIns="90617" tIns="45309" rIns="90617" bIns="45309"/>
          <a:lstStyle/>
          <a:p>
            <a:fld id="{D96F2849-8718-4AEC-958C-CD4D633EC6C7}" type="slidenum">
              <a:rPr lang="en-US" altLang="zh-TW" smtClean="0"/>
              <a:pPr/>
              <a:t>57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777128" y="9428800"/>
            <a:ext cx="2890405" cy="496252"/>
          </a:xfrm>
          <a:prstGeom prst="rect">
            <a:avLst/>
          </a:prstGeom>
          <a:noFill/>
        </p:spPr>
        <p:txBody>
          <a:bodyPr lIns="90617" tIns="45309" rIns="90617" bIns="45309"/>
          <a:lstStyle/>
          <a:p>
            <a:fld id="{531FBD98-716F-4118-AC2E-606A071C31BE}" type="slidenum">
              <a:rPr lang="en-US" altLang="zh-TW" smtClean="0">
                <a:ea typeface="Gulim" pitchFamily="34" charset="-127"/>
              </a:rPr>
              <a:pPr/>
              <a:t>66</a:t>
            </a:fld>
            <a:endParaRPr lang="en-US" altLang="zh-TW" smtClean="0">
              <a:ea typeface="Gulim" pitchFamily="34" charset="-127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777128" y="9428800"/>
            <a:ext cx="2890405" cy="496252"/>
          </a:xfrm>
          <a:prstGeom prst="rect">
            <a:avLst/>
          </a:prstGeom>
          <a:noFill/>
        </p:spPr>
        <p:txBody>
          <a:bodyPr lIns="90617" tIns="45309" rIns="90617" bIns="45309"/>
          <a:lstStyle/>
          <a:p>
            <a:fld id="{C1158C4A-8524-4C21-9065-E5738F51C7A4}" type="slidenum">
              <a:rPr lang="en-US" altLang="zh-TW" smtClean="0">
                <a:ea typeface="Gulim" pitchFamily="34" charset="-127"/>
              </a:rPr>
              <a:pPr/>
              <a:t>67</a:t>
            </a:fld>
            <a:endParaRPr lang="en-US" altLang="zh-TW" smtClean="0">
              <a:ea typeface="Gulim" pitchFamily="34" charset="-127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777128" y="9428800"/>
            <a:ext cx="2890405" cy="496252"/>
          </a:xfrm>
          <a:prstGeom prst="rect">
            <a:avLst/>
          </a:prstGeom>
          <a:noFill/>
        </p:spPr>
        <p:txBody>
          <a:bodyPr lIns="90617" tIns="45309" rIns="90617" bIns="45309"/>
          <a:lstStyle/>
          <a:p>
            <a:fld id="{9840C8B5-6571-4D48-BB0F-094E25F1BF18}" type="slidenum">
              <a:rPr lang="en-US" altLang="zh-TW" smtClean="0">
                <a:ea typeface="Gulim" pitchFamily="34" charset="-127"/>
              </a:rPr>
              <a:pPr/>
              <a:t>68</a:t>
            </a:fld>
            <a:endParaRPr lang="en-US" altLang="zh-TW" smtClean="0">
              <a:ea typeface="Gulim" pitchFamily="34" charset="-127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8397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3972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777128" y="9428800"/>
            <a:ext cx="2890405" cy="496252"/>
          </a:xfrm>
          <a:prstGeom prst="rect">
            <a:avLst/>
          </a:prstGeom>
          <a:noFill/>
        </p:spPr>
        <p:txBody>
          <a:bodyPr lIns="90617" tIns="45309" rIns="90617" bIns="45309"/>
          <a:lstStyle/>
          <a:p>
            <a:fld id="{35BFF912-959E-4BBF-9F88-A67E890250D6}" type="slidenum">
              <a:rPr lang="en-US" altLang="zh-TW" smtClean="0"/>
              <a:pPr/>
              <a:t>91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8499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4996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777128" y="9428800"/>
            <a:ext cx="2890405" cy="496252"/>
          </a:xfrm>
          <a:prstGeom prst="rect">
            <a:avLst/>
          </a:prstGeom>
          <a:noFill/>
        </p:spPr>
        <p:txBody>
          <a:bodyPr lIns="90617" tIns="45309" rIns="90617" bIns="45309"/>
          <a:lstStyle/>
          <a:p>
            <a:fld id="{65A0E70F-99AD-4177-B3E5-50CC9D544575}" type="slidenum">
              <a:rPr lang="en-US" altLang="zh-TW" smtClean="0"/>
              <a:pPr/>
              <a:t>92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8601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>
                <a:latin typeface="Times New Roman" pitchFamily="18" charset="0"/>
              </a:rPr>
              <a:t>Evidence</a:t>
            </a:r>
          </a:p>
          <a:p>
            <a:r>
              <a:rPr lang="en-US" altLang="zh-TW" smtClean="0">
                <a:latin typeface="Times New Roman" pitchFamily="18" charset="0"/>
              </a:rPr>
              <a:t>Formulary restriction, education….</a:t>
            </a:r>
          </a:p>
          <a:p>
            <a:r>
              <a:rPr lang="en-US" altLang="zh-TW" smtClean="0">
                <a:latin typeface="Times New Roman" pitchFamily="18" charset="0"/>
              </a:rPr>
              <a:t>Comprehensive stewardship program</a:t>
            </a:r>
          </a:p>
          <a:p>
            <a:r>
              <a:rPr lang="en-US" altLang="zh-TW" smtClean="0">
                <a:latin typeface="Times New Roman" pitchFamily="18" charset="0"/>
              </a:rPr>
              <a:t> </a:t>
            </a:r>
            <a:endParaRPr lang="zh-TW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8704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7044" name="投影片編號版面配置區 3"/>
          <p:cNvSpPr>
            <a:spLocks noGrp="1"/>
          </p:cNvSpPr>
          <p:nvPr>
            <p:ph type="sldNum" sz="quarter" idx="5"/>
          </p:nvPr>
        </p:nvSpPr>
        <p:spPr>
          <a:xfrm>
            <a:off x="3777128" y="9428800"/>
            <a:ext cx="2890405" cy="496252"/>
          </a:xfrm>
          <a:prstGeom prst="rect">
            <a:avLst/>
          </a:prstGeom>
          <a:noFill/>
        </p:spPr>
        <p:txBody>
          <a:bodyPr lIns="90617" tIns="45309" rIns="90617" bIns="45309"/>
          <a:lstStyle/>
          <a:p>
            <a:fld id="{1705C79B-0279-45FD-BC1A-9B1871ECA24E}" type="slidenum">
              <a:rPr lang="en-US" altLang="zh-TW" smtClean="0"/>
              <a:pPr/>
              <a:t>94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60425" y="750888"/>
            <a:ext cx="4948238" cy="3709987"/>
          </a:xfrm>
          <a:ln/>
        </p:spPr>
      </p:sp>
      <p:sp>
        <p:nvSpPr>
          <p:cNvPr id="8806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>
                <a:latin typeface="Times New Roman" pitchFamily="18" charset="0"/>
              </a:rPr>
              <a:t>Evidence</a:t>
            </a:r>
          </a:p>
          <a:p>
            <a:r>
              <a:rPr lang="en-US" altLang="zh-TW" smtClean="0">
                <a:latin typeface="Times New Roman" pitchFamily="18" charset="0"/>
              </a:rPr>
              <a:t>Formulary restriction, education….</a:t>
            </a:r>
          </a:p>
          <a:p>
            <a:r>
              <a:rPr lang="en-US" altLang="zh-TW" smtClean="0">
                <a:latin typeface="Times New Roman" pitchFamily="18" charset="0"/>
              </a:rPr>
              <a:t>Comprehensive stewardship program</a:t>
            </a:r>
          </a:p>
          <a:p>
            <a:r>
              <a:rPr lang="en-US" altLang="zh-TW" smtClean="0">
                <a:latin typeface="Times New Roman" pitchFamily="18" charset="0"/>
              </a:rPr>
              <a:t> </a:t>
            </a:r>
            <a:endParaRPr lang="zh-TW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5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6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7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8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E2B21C-6F29-404A-B08F-B558B0F9B1F0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20F3F-FE29-478D-BA1C-82A5CEA7938E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BD188B-270B-4CCB-A439-CCCC33E44A3B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09BCF-2D85-4E48-9893-27407368CD3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0CA78C-4E26-4056-99A1-E5EF87A79AF5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416510-9C81-4148-A5AB-0A6847A9BD47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3400" y="15240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24400" y="15240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A46C0C-CEA2-40B1-B80F-BF2D272CCA64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B6567-4A33-4877-900A-364687B49AA5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71FEC0-6BC8-4B68-8479-E57D1D260331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8070A-2DAE-4BD5-A5F1-E359BE937874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535D7E-D609-4BD4-A215-01BCA0B4F478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EA95C0-B613-434B-897E-3A70F64A01EF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BC3CBD-76EA-488D-9576-55EE43DBC830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15A57-C40A-470A-984C-E73FD89FA1AF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9EFF38-8075-44A6-A2CE-C68770682EB5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75394-5AA8-4F55-B63B-BFF664F731F0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57FC07-5901-4805-934C-C5F3FCDF221E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BC012-1CEB-4DA3-A067-5D25C9CED4D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C9F454-075E-4BBA-B477-7B42A94C16D8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D4A762-23FC-44A0-87C8-93F9F223A544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86550" y="274640"/>
            <a:ext cx="2076450" cy="57753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76950" cy="57753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8E8E86-7F8C-4ED2-92B1-266A6C6880BE}" type="datetime1">
              <a:rPr lang="zh-TW" altLang="en-US" smtClean="0"/>
              <a:pPr/>
              <a:t>2015/9/18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76211-580B-4D92-8053-AC2A362BD01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2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40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000" b="1">
                <a:solidFill>
                  <a:srgbClr val="FFFFFF"/>
                </a:solidFill>
                <a:latin typeface="華康中黑體" pitchFamily="49" charset="-120"/>
                <a:ea typeface="華康中黑體" pitchFamily="49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rgbClr val="FFFFFF"/>
                </a:solidFill>
                <a:latin typeface="+mn-lt"/>
                <a:ea typeface="SimSun" pitchFamily="2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53D2A-C548-4491-B1C0-762EA53C43B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1538" y="2060850"/>
            <a:ext cx="7408862" cy="4065315"/>
          </a:xfrm>
        </p:spPr>
        <p:txBody>
          <a:bodyPr/>
          <a:lstStyle>
            <a:lvl1pPr>
              <a:spcBef>
                <a:spcPts val="200"/>
              </a:spcBef>
              <a:defRPr kumimoji="1" lang="zh-TW" altLang="en-US" sz="3200" b="1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1pPr>
            <a:lvl2pPr>
              <a:spcBef>
                <a:spcPts val="200"/>
              </a:spcBef>
              <a:defRPr kumimoji="1" lang="zh-TW" altLang="en-US" sz="2800" b="0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2pPr>
            <a:lvl3pPr>
              <a:spcBef>
                <a:spcPts val="200"/>
              </a:spcBef>
              <a:defRPr kumimoji="1" lang="zh-TW" altLang="en-US" sz="2400" b="0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3pPr>
            <a:lvl4pPr>
              <a:spcBef>
                <a:spcPts val="200"/>
              </a:spcBef>
              <a:defRPr kumimoji="1" lang="zh-TW" altLang="en-US" sz="2400" b="0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4pPr>
            <a:lvl5pPr>
              <a:spcBef>
                <a:spcPts val="200"/>
              </a:spcBef>
              <a:defRPr kumimoji="1" lang="en-US" altLang="en-US" sz="2400" b="0" kern="1200" dirty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kumimoji="1" lang="en-US" altLang="en-US" sz="4000" b="1" kern="12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280400" y="6249990"/>
            <a:ext cx="1162050" cy="36512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52975C3B-6F86-4534-A0C3-191C956EC9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2"/>
            <a:ext cx="2876550" cy="714375"/>
          </a:xfrm>
          <a:custGeom>
            <a:avLst/>
            <a:gdLst>
              <a:gd name="T0" fmla="*/ 2147483647 w 2706"/>
              <a:gd name="T1" fmla="*/ 0 h 640"/>
              <a:gd name="T2" fmla="*/ 2147483647 w 2706"/>
              <a:gd name="T3" fmla="*/ 0 h 640"/>
              <a:gd name="T4" fmla="*/ 2147483647 w 2706"/>
              <a:gd name="T5" fmla="*/ 2147483647 h 640"/>
              <a:gd name="T6" fmla="*/ 2147483647 w 2706"/>
              <a:gd name="T7" fmla="*/ 2147483647 h 640"/>
              <a:gd name="T8" fmla="*/ 2147483647 w 2706"/>
              <a:gd name="T9" fmla="*/ 2147483647 h 640"/>
              <a:gd name="T10" fmla="*/ 2147483647 w 2706"/>
              <a:gd name="T11" fmla="*/ 2147483647 h 640"/>
              <a:gd name="T12" fmla="*/ 2147483647 w 2706"/>
              <a:gd name="T13" fmla="*/ 2147483647 h 640"/>
              <a:gd name="T14" fmla="*/ 2147483647 w 2706"/>
              <a:gd name="T15" fmla="*/ 2147483647 h 640"/>
              <a:gd name="T16" fmla="*/ 2147483647 w 2706"/>
              <a:gd name="T17" fmla="*/ 2147483647 h 640"/>
              <a:gd name="T18" fmla="*/ 2147483647 w 2706"/>
              <a:gd name="T19" fmla="*/ 2147483647 h 640"/>
              <a:gd name="T20" fmla="*/ 2147483647 w 2706"/>
              <a:gd name="T21" fmla="*/ 2147483647 h 640"/>
              <a:gd name="T22" fmla="*/ 2147483647 w 2706"/>
              <a:gd name="T23" fmla="*/ 2147483647 h 640"/>
              <a:gd name="T24" fmla="*/ 2147483647 w 2706"/>
              <a:gd name="T25" fmla="*/ 2147483647 h 640"/>
              <a:gd name="T26" fmla="*/ 2147483647 w 2706"/>
              <a:gd name="T27" fmla="*/ 2147483647 h 640"/>
              <a:gd name="T28" fmla="*/ 2147483647 w 2706"/>
              <a:gd name="T29" fmla="*/ 2147483647 h 640"/>
              <a:gd name="T30" fmla="*/ 2147483647 w 2706"/>
              <a:gd name="T31" fmla="*/ 2147483647 h 640"/>
              <a:gd name="T32" fmla="*/ 2147483647 w 2706"/>
              <a:gd name="T33" fmla="*/ 2147483647 h 640"/>
              <a:gd name="T34" fmla="*/ 2147483647 w 2706"/>
              <a:gd name="T35" fmla="*/ 2147483647 h 640"/>
              <a:gd name="T36" fmla="*/ 0 w 2706"/>
              <a:gd name="T37" fmla="*/ 2147483647 h 640"/>
              <a:gd name="T38" fmla="*/ 0 w 2706"/>
              <a:gd name="T39" fmla="*/ 2147483647 h 640"/>
              <a:gd name="T40" fmla="*/ 2147483647 w 2706"/>
              <a:gd name="T41" fmla="*/ 2147483647 h 640"/>
              <a:gd name="T42" fmla="*/ 2147483647 w 2706"/>
              <a:gd name="T43" fmla="*/ 2147483647 h 640"/>
              <a:gd name="T44" fmla="*/ 2147483647 w 2706"/>
              <a:gd name="T45" fmla="*/ 2147483647 h 640"/>
              <a:gd name="T46" fmla="*/ 2147483647 w 2706"/>
              <a:gd name="T47" fmla="*/ 2147483647 h 640"/>
              <a:gd name="T48" fmla="*/ 2147483647 w 2706"/>
              <a:gd name="T49" fmla="*/ 2147483647 h 640"/>
              <a:gd name="T50" fmla="*/ 2147483647 w 2706"/>
              <a:gd name="T51" fmla="*/ 2147483647 h 640"/>
              <a:gd name="T52" fmla="*/ 2147483647 w 2706"/>
              <a:gd name="T53" fmla="*/ 2147483647 h 640"/>
              <a:gd name="T54" fmla="*/ 2147483647 w 2706"/>
              <a:gd name="T55" fmla="*/ 2147483647 h 640"/>
              <a:gd name="T56" fmla="*/ 2147483647 w 2706"/>
              <a:gd name="T57" fmla="*/ 2147483647 h 640"/>
              <a:gd name="T58" fmla="*/ 2147483647 w 2706"/>
              <a:gd name="T59" fmla="*/ 2147483647 h 640"/>
              <a:gd name="T60" fmla="*/ 2147483647 w 2706"/>
              <a:gd name="T61" fmla="*/ 2147483647 h 640"/>
              <a:gd name="T62" fmla="*/ 2147483647 w 2706"/>
              <a:gd name="T63" fmla="*/ 2147483647 h 640"/>
              <a:gd name="T64" fmla="*/ 2147483647 w 2706"/>
              <a:gd name="T65" fmla="*/ 2147483647 h 640"/>
              <a:gd name="T66" fmla="*/ 2147483647 w 2706"/>
              <a:gd name="T67" fmla="*/ 2147483647 h 640"/>
              <a:gd name="T68" fmla="*/ 2147483647 w 2706"/>
              <a:gd name="T69" fmla="*/ 2147483647 h 640"/>
              <a:gd name="T70" fmla="*/ 2147483647 w 2706"/>
              <a:gd name="T71" fmla="*/ 2147483647 h 640"/>
              <a:gd name="T72" fmla="*/ 2147483647 w 2706"/>
              <a:gd name="T73" fmla="*/ 2147483647 h 640"/>
              <a:gd name="T74" fmla="*/ 2147483647 w 2706"/>
              <a:gd name="T75" fmla="*/ 2147483647 h 640"/>
              <a:gd name="T76" fmla="*/ 2147483647 w 2706"/>
              <a:gd name="T77" fmla="*/ 2147483647 h 640"/>
              <a:gd name="T78" fmla="*/ 2147483647 w 2706"/>
              <a:gd name="T79" fmla="*/ 2147483647 h 640"/>
              <a:gd name="T80" fmla="*/ 2147483647 w 2706"/>
              <a:gd name="T81" fmla="*/ 2147483647 h 640"/>
              <a:gd name="T82" fmla="*/ 2147483647 w 2706"/>
              <a:gd name="T83" fmla="*/ 2147483647 h 640"/>
              <a:gd name="T84" fmla="*/ 2147483647 w 2706"/>
              <a:gd name="T85" fmla="*/ 2147483647 h 640"/>
              <a:gd name="T86" fmla="*/ 2147483647 w 2706"/>
              <a:gd name="T87" fmla="*/ 2147483647 h 640"/>
              <a:gd name="T88" fmla="*/ 2147483647 w 2706"/>
              <a:gd name="T89" fmla="*/ 2147483647 h 640"/>
              <a:gd name="T90" fmla="*/ 2147483647 w 2706"/>
              <a:gd name="T91" fmla="*/ 2147483647 h 640"/>
              <a:gd name="T92" fmla="*/ 2147483647 w 2706"/>
              <a:gd name="T93" fmla="*/ 2147483647 h 640"/>
              <a:gd name="T94" fmla="*/ 2147483647 w 2706"/>
              <a:gd name="T95" fmla="*/ 2147483647 h 640"/>
              <a:gd name="T96" fmla="*/ 2147483647 w 2706"/>
              <a:gd name="T97" fmla="*/ 2147483647 h 640"/>
              <a:gd name="T98" fmla="*/ 2147483647 w 2706"/>
              <a:gd name="T99" fmla="*/ 2147483647 h 640"/>
              <a:gd name="T100" fmla="*/ 2147483647 w 2706"/>
              <a:gd name="T101" fmla="*/ 2147483647 h 640"/>
              <a:gd name="T102" fmla="*/ 2147483647 w 2706"/>
              <a:gd name="T103" fmla="*/ 2147483647 h 640"/>
              <a:gd name="T104" fmla="*/ 2147483647 w 2706"/>
              <a:gd name="T105" fmla="*/ 2147483647 h 640"/>
              <a:gd name="T106" fmla="*/ 2147483647 w 2706"/>
              <a:gd name="T107" fmla="*/ 0 h 640"/>
              <a:gd name="T108" fmla="*/ 2147483647 w 2706"/>
              <a:gd name="T109" fmla="*/ 0 h 640"/>
              <a:gd name="T110" fmla="*/ 2147483647 w 2706"/>
              <a:gd name="T111" fmla="*/ 0 h 640"/>
              <a:gd name="T112" fmla="*/ 2147483647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7 w 5216"/>
              <a:gd name="T1" fmla="*/ 2147483647 h 762"/>
              <a:gd name="T2" fmla="*/ 2147483647 w 5216"/>
              <a:gd name="T3" fmla="*/ 2147483647 h 762"/>
              <a:gd name="T4" fmla="*/ 2147483647 w 5216"/>
              <a:gd name="T5" fmla="*/ 2147483647 h 762"/>
              <a:gd name="T6" fmla="*/ 2147483647 w 5216"/>
              <a:gd name="T7" fmla="*/ 2147483647 h 762"/>
              <a:gd name="T8" fmla="*/ 2147483647 w 5216"/>
              <a:gd name="T9" fmla="*/ 2147483647 h 762"/>
              <a:gd name="T10" fmla="*/ 2147483647 w 5216"/>
              <a:gd name="T11" fmla="*/ 2147483647 h 762"/>
              <a:gd name="T12" fmla="*/ 2147483647 w 5216"/>
              <a:gd name="T13" fmla="*/ 2147483647 h 762"/>
              <a:gd name="T14" fmla="*/ 2147483647 w 5216"/>
              <a:gd name="T15" fmla="*/ 2147483647 h 762"/>
              <a:gd name="T16" fmla="*/ 2147483647 w 5216"/>
              <a:gd name="T17" fmla="*/ 2147483647 h 762"/>
              <a:gd name="T18" fmla="*/ 2147483647 w 5216"/>
              <a:gd name="T19" fmla="*/ 2147483647 h 762"/>
              <a:gd name="T20" fmla="*/ 2147483647 w 5216"/>
              <a:gd name="T21" fmla="*/ 2147483647 h 762"/>
              <a:gd name="T22" fmla="*/ 2147483647 w 5216"/>
              <a:gd name="T23" fmla="*/ 2147483647 h 762"/>
              <a:gd name="T24" fmla="*/ 2147483647 w 5216"/>
              <a:gd name="T25" fmla="*/ 2147483647 h 762"/>
              <a:gd name="T26" fmla="*/ 2147483647 w 5216"/>
              <a:gd name="T27" fmla="*/ 0 h 762"/>
              <a:gd name="T28" fmla="*/ 2147483647 w 5216"/>
              <a:gd name="T29" fmla="*/ 2147483647 h 762"/>
              <a:gd name="T30" fmla="*/ 2147483647 w 5216"/>
              <a:gd name="T31" fmla="*/ 2147483647 h 762"/>
              <a:gd name="T32" fmla="*/ 0 w 5216"/>
              <a:gd name="T33" fmla="*/ 2147483647 h 762"/>
              <a:gd name="T34" fmla="*/ 2147483647 w 5216"/>
              <a:gd name="T35" fmla="*/ 2147483647 h 762"/>
              <a:gd name="T36" fmla="*/ 2147483647 w 5216"/>
              <a:gd name="T37" fmla="*/ 2147483647 h 762"/>
              <a:gd name="T38" fmla="*/ 2147483647 w 5216"/>
              <a:gd name="T39" fmla="*/ 2147483647 h 762"/>
              <a:gd name="T40" fmla="*/ 2147483647 w 5216"/>
              <a:gd name="T41" fmla="*/ 2147483647 h 762"/>
              <a:gd name="T42" fmla="*/ 2147483647 w 5216"/>
              <a:gd name="T43" fmla="*/ 2147483647 h 762"/>
              <a:gd name="T44" fmla="*/ 2147483647 w 5216"/>
              <a:gd name="T45" fmla="*/ 2147483647 h 762"/>
              <a:gd name="T46" fmla="*/ 2147483647 w 5216"/>
              <a:gd name="T47" fmla="*/ 2147483647 h 762"/>
              <a:gd name="T48" fmla="*/ 2147483647 w 5216"/>
              <a:gd name="T49" fmla="*/ 2147483647 h 762"/>
              <a:gd name="T50" fmla="*/ 2147483647 w 5216"/>
              <a:gd name="T51" fmla="*/ 2147483647 h 762"/>
              <a:gd name="T52" fmla="*/ 2147483647 w 5216"/>
              <a:gd name="T53" fmla="*/ 2147483647 h 762"/>
              <a:gd name="T54" fmla="*/ 2147483647 w 5216"/>
              <a:gd name="T55" fmla="*/ 2147483647 h 762"/>
              <a:gd name="T56" fmla="*/ 2147483647 w 5216"/>
              <a:gd name="T57" fmla="*/ 2147483647 h 762"/>
              <a:gd name="T58" fmla="*/ 2147483647 w 5216"/>
              <a:gd name="T59" fmla="*/ 2147483647 h 762"/>
              <a:gd name="T60" fmla="*/ 2147483647 w 5216"/>
              <a:gd name="T61" fmla="*/ 2147483647 h 762"/>
              <a:gd name="T62" fmla="*/ 2147483647 w 5216"/>
              <a:gd name="T63" fmla="*/ 2147483647 h 762"/>
              <a:gd name="T64" fmla="*/ 2147483647 w 5216"/>
              <a:gd name="T65" fmla="*/ 2147483647 h 762"/>
              <a:gd name="T66" fmla="*/ 2147483647 w 5216"/>
              <a:gd name="T67" fmla="*/ 2147483647 h 762"/>
              <a:gd name="T68" fmla="*/ 2147483647 w 5216"/>
              <a:gd name="T69" fmla="*/ 2147483647 h 762"/>
              <a:gd name="T70" fmla="*/ 2147483647 w 5216"/>
              <a:gd name="T71" fmla="*/ 2147483647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7 h 694"/>
              <a:gd name="T2" fmla="*/ 0 w 5144"/>
              <a:gd name="T3" fmla="*/ 2147483647 h 694"/>
              <a:gd name="T4" fmla="*/ 2147483647 w 5144"/>
              <a:gd name="T5" fmla="*/ 2147483647 h 694"/>
              <a:gd name="T6" fmla="*/ 2147483647 w 5144"/>
              <a:gd name="T7" fmla="*/ 2147483647 h 694"/>
              <a:gd name="T8" fmla="*/ 2147483647 w 5144"/>
              <a:gd name="T9" fmla="*/ 2147483647 h 694"/>
              <a:gd name="T10" fmla="*/ 2147483647 w 5144"/>
              <a:gd name="T11" fmla="*/ 2147483647 h 694"/>
              <a:gd name="T12" fmla="*/ 2147483647 w 5144"/>
              <a:gd name="T13" fmla="*/ 2147483647 h 694"/>
              <a:gd name="T14" fmla="*/ 2147483647 w 5144"/>
              <a:gd name="T15" fmla="*/ 2147483647 h 694"/>
              <a:gd name="T16" fmla="*/ 2147483647 w 5144"/>
              <a:gd name="T17" fmla="*/ 2147483647 h 694"/>
              <a:gd name="T18" fmla="*/ 2147483647 w 5144"/>
              <a:gd name="T19" fmla="*/ 2147483647 h 694"/>
              <a:gd name="T20" fmla="*/ 2147483647 w 5144"/>
              <a:gd name="T21" fmla="*/ 2147483647 h 694"/>
              <a:gd name="T22" fmla="*/ 2147483647 w 5144"/>
              <a:gd name="T23" fmla="*/ 2147483647 h 694"/>
              <a:gd name="T24" fmla="*/ 2147483647 w 5144"/>
              <a:gd name="T25" fmla="*/ 0 h 694"/>
              <a:gd name="T26" fmla="*/ 2147483647 w 5144"/>
              <a:gd name="T27" fmla="*/ 2147483647 h 694"/>
              <a:gd name="T28" fmla="*/ 2147483647 w 5144"/>
              <a:gd name="T29" fmla="*/ 2147483647 h 694"/>
              <a:gd name="T30" fmla="*/ 2147483647 w 5144"/>
              <a:gd name="T31" fmla="*/ 2147483647 h 694"/>
              <a:gd name="T32" fmla="*/ 2147483647 w 5144"/>
              <a:gd name="T33" fmla="*/ 2147483647 h 694"/>
              <a:gd name="T34" fmla="*/ 2147483647 w 5144"/>
              <a:gd name="T35" fmla="*/ 2147483647 h 694"/>
              <a:gd name="T36" fmla="*/ 2147483647 w 5144"/>
              <a:gd name="T37" fmla="*/ 2147483647 h 694"/>
              <a:gd name="T38" fmla="*/ 2147483647 w 5144"/>
              <a:gd name="T39" fmla="*/ 2147483647 h 694"/>
              <a:gd name="T40" fmla="*/ 2147483647 w 5144"/>
              <a:gd name="T41" fmla="*/ 2147483647 h 694"/>
              <a:gd name="T42" fmla="*/ 2147483647 w 5144"/>
              <a:gd name="T43" fmla="*/ 2147483647 h 694"/>
              <a:gd name="T44" fmla="*/ 2147483647 w 5144"/>
              <a:gd name="T45" fmla="*/ 2147483647 h 694"/>
              <a:gd name="T46" fmla="*/ 2147483647 w 5144"/>
              <a:gd name="T47" fmla="*/ 2147483647 h 694"/>
              <a:gd name="T48" fmla="*/ 2147483647 w 5144"/>
              <a:gd name="T49" fmla="*/ 2147483647 h 694"/>
              <a:gd name="T50" fmla="*/ 2147483647 w 5144"/>
              <a:gd name="T51" fmla="*/ 2147483647 h 694"/>
              <a:gd name="T52" fmla="*/ 2147483647 w 5144"/>
              <a:gd name="T53" fmla="*/ 2147483647 h 694"/>
              <a:gd name="T54" fmla="*/ 2147483647 w 5144"/>
              <a:gd name="T55" fmla="*/ 2147483647 h 694"/>
              <a:gd name="T56" fmla="*/ 2147483647 w 5144"/>
              <a:gd name="T57" fmla="*/ 2147483647 h 694"/>
              <a:gd name="T58" fmla="*/ 2147483647 w 5144"/>
              <a:gd name="T59" fmla="*/ 2147483647 h 694"/>
              <a:gd name="T60" fmla="*/ 2147483647 w 5144"/>
              <a:gd name="T61" fmla="*/ 2147483647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6" y="4073527"/>
            <a:ext cx="3306763" cy="652463"/>
          </a:xfrm>
          <a:custGeom>
            <a:avLst/>
            <a:gdLst>
              <a:gd name="T0" fmla="*/ 0 w 3112"/>
              <a:gd name="T1" fmla="*/ 2147483647 h 584"/>
              <a:gd name="T2" fmla="*/ 0 w 3112"/>
              <a:gd name="T3" fmla="*/ 2147483647 h 584"/>
              <a:gd name="T4" fmla="*/ 2147483647 w 3112"/>
              <a:gd name="T5" fmla="*/ 2147483647 h 584"/>
              <a:gd name="T6" fmla="*/ 2147483647 w 3112"/>
              <a:gd name="T7" fmla="*/ 2147483647 h 584"/>
              <a:gd name="T8" fmla="*/ 2147483647 w 3112"/>
              <a:gd name="T9" fmla="*/ 2147483647 h 584"/>
              <a:gd name="T10" fmla="*/ 2147483647 w 3112"/>
              <a:gd name="T11" fmla="*/ 2147483647 h 584"/>
              <a:gd name="T12" fmla="*/ 2147483647 w 3112"/>
              <a:gd name="T13" fmla="*/ 2147483647 h 584"/>
              <a:gd name="T14" fmla="*/ 2147483647 w 3112"/>
              <a:gd name="T15" fmla="*/ 2147483647 h 584"/>
              <a:gd name="T16" fmla="*/ 2147483647 w 3112"/>
              <a:gd name="T17" fmla="*/ 2147483647 h 584"/>
              <a:gd name="T18" fmla="*/ 2147483647 w 3112"/>
              <a:gd name="T19" fmla="*/ 2147483647 h 584"/>
              <a:gd name="T20" fmla="*/ 2147483647 w 3112"/>
              <a:gd name="T21" fmla="*/ 2147483647 h 584"/>
              <a:gd name="T22" fmla="*/ 2147483647 w 3112"/>
              <a:gd name="T23" fmla="*/ 2147483647 h 584"/>
              <a:gd name="T24" fmla="*/ 2147483647 w 3112"/>
              <a:gd name="T25" fmla="*/ 2147483647 h 584"/>
              <a:gd name="T26" fmla="*/ 2147483647 w 3112"/>
              <a:gd name="T27" fmla="*/ 2147483647 h 584"/>
              <a:gd name="T28" fmla="*/ 2147483647 w 3112"/>
              <a:gd name="T29" fmla="*/ 2147483647 h 584"/>
              <a:gd name="T30" fmla="*/ 2147483647 w 3112"/>
              <a:gd name="T31" fmla="*/ 2147483647 h 584"/>
              <a:gd name="T32" fmla="*/ 2147483647 w 3112"/>
              <a:gd name="T33" fmla="*/ 2147483647 h 584"/>
              <a:gd name="T34" fmla="*/ 2147483647 w 3112"/>
              <a:gd name="T35" fmla="*/ 2147483647 h 584"/>
              <a:gd name="T36" fmla="*/ 2147483647 w 3112"/>
              <a:gd name="T37" fmla="*/ 2147483647 h 584"/>
              <a:gd name="T38" fmla="*/ 2147483647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TW" altLang="en-US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7 w 8196"/>
              <a:gd name="T1" fmla="*/ 2147483647 h 1192"/>
              <a:gd name="T2" fmla="*/ 2147483647 w 8196"/>
              <a:gd name="T3" fmla="*/ 2147483647 h 1192"/>
              <a:gd name="T4" fmla="*/ 2147483647 w 8196"/>
              <a:gd name="T5" fmla="*/ 2147483647 h 1192"/>
              <a:gd name="T6" fmla="*/ 2147483647 w 8196"/>
              <a:gd name="T7" fmla="*/ 2147483647 h 1192"/>
              <a:gd name="T8" fmla="*/ 2147483647 w 8196"/>
              <a:gd name="T9" fmla="*/ 2147483647 h 1192"/>
              <a:gd name="T10" fmla="*/ 2147483647 w 8196"/>
              <a:gd name="T11" fmla="*/ 2147483647 h 1192"/>
              <a:gd name="T12" fmla="*/ 2147483647 w 8196"/>
              <a:gd name="T13" fmla="*/ 2147483647 h 1192"/>
              <a:gd name="T14" fmla="*/ 2147483647 w 8196"/>
              <a:gd name="T15" fmla="*/ 2147483647 h 1192"/>
              <a:gd name="T16" fmla="*/ 2147483647 w 8196"/>
              <a:gd name="T17" fmla="*/ 2147483647 h 1192"/>
              <a:gd name="T18" fmla="*/ 2147483647 w 8196"/>
              <a:gd name="T19" fmla="*/ 2147483647 h 1192"/>
              <a:gd name="T20" fmla="*/ 2147483647 w 8196"/>
              <a:gd name="T21" fmla="*/ 2147483647 h 1192"/>
              <a:gd name="T22" fmla="*/ 2147483647 w 8196"/>
              <a:gd name="T23" fmla="*/ 2147483647 h 1192"/>
              <a:gd name="T24" fmla="*/ 2147483647 w 8196"/>
              <a:gd name="T25" fmla="*/ 2147483647 h 1192"/>
              <a:gd name="T26" fmla="*/ 2147483647 w 8196"/>
              <a:gd name="T27" fmla="*/ 2147483647 h 1192"/>
              <a:gd name="T28" fmla="*/ 2147483647 w 8196"/>
              <a:gd name="T29" fmla="*/ 2147483647 h 1192"/>
              <a:gd name="T30" fmla="*/ 2147483647 w 8196"/>
              <a:gd name="T31" fmla="*/ 2147483647 h 1192"/>
              <a:gd name="T32" fmla="*/ 2147483647 w 8196"/>
              <a:gd name="T33" fmla="*/ 2147483647 h 1192"/>
              <a:gd name="T34" fmla="*/ 2147483647 w 8196"/>
              <a:gd name="T35" fmla="*/ 2147483647 h 1192"/>
              <a:gd name="T36" fmla="*/ 2147483647 w 8196"/>
              <a:gd name="T37" fmla="*/ 2147483647 h 1192"/>
              <a:gd name="T38" fmla="*/ 2147483647 w 8196"/>
              <a:gd name="T39" fmla="*/ 2147483647 h 1192"/>
              <a:gd name="T40" fmla="*/ 2147483647 w 8196"/>
              <a:gd name="T41" fmla="*/ 2147483647 h 1192"/>
              <a:gd name="T42" fmla="*/ 2147483647 w 8196"/>
              <a:gd name="T43" fmla="*/ 2147483647 h 1192"/>
              <a:gd name="T44" fmla="*/ 2147483647 w 8196"/>
              <a:gd name="T45" fmla="*/ 0 h 1192"/>
              <a:gd name="T46" fmla="*/ 2147483647 w 8196"/>
              <a:gd name="T47" fmla="*/ 2147483647 h 1192"/>
              <a:gd name="T48" fmla="*/ 2147483647 w 8196"/>
              <a:gd name="T49" fmla="*/ 2147483647 h 1192"/>
              <a:gd name="T50" fmla="*/ 2147483647 w 8196"/>
              <a:gd name="T51" fmla="*/ 2147483647 h 1192"/>
              <a:gd name="T52" fmla="*/ 2147483647 w 8196"/>
              <a:gd name="T53" fmla="*/ 2147483647 h 1192"/>
              <a:gd name="T54" fmla="*/ 2147483647 w 8196"/>
              <a:gd name="T55" fmla="*/ 2147483647 h 1192"/>
              <a:gd name="T56" fmla="*/ 2147483647 w 8196"/>
              <a:gd name="T57" fmla="*/ 2147483647 h 1192"/>
              <a:gd name="T58" fmla="*/ 2147483647 w 8196"/>
              <a:gd name="T59" fmla="*/ 2147483647 h 1192"/>
              <a:gd name="T60" fmla="*/ 2147483647 w 8196"/>
              <a:gd name="T61" fmla="*/ 2147483647 h 1192"/>
              <a:gd name="T62" fmla="*/ 0 w 8196"/>
              <a:gd name="T63" fmla="*/ 2147483647 h 1192"/>
              <a:gd name="T64" fmla="*/ 2147483647 w 8196"/>
              <a:gd name="T65" fmla="*/ 2147483647 h 1192"/>
              <a:gd name="T66" fmla="*/ 2147483647 w 8196"/>
              <a:gd name="T67" fmla="*/ 2147483647 h 1192"/>
              <a:gd name="T68" fmla="*/ 2147483647 w 8196"/>
              <a:gd name="T69" fmla="*/ 2147483647 h 1192"/>
              <a:gd name="T70" fmla="*/ 2147483647 w 8196"/>
              <a:gd name="T71" fmla="*/ 2147483647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6" y="1437449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7AB27-8D64-44C8-8244-499F7E4DEB9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kumimoji="1" lang="en-US" altLang="en-US" sz="4000" b="1" kern="12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132856"/>
            <a:ext cx="3822192" cy="3993624"/>
          </a:xfrm>
        </p:spPr>
        <p:txBody>
          <a:bodyPr/>
          <a:lstStyle>
            <a:lvl1pPr>
              <a:spcBef>
                <a:spcPts val="300"/>
              </a:spcBef>
              <a:defRPr kumimoji="1" lang="zh-TW" altLang="en-US" sz="3200" b="1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1pPr>
            <a:lvl2pPr>
              <a:spcBef>
                <a:spcPts val="300"/>
              </a:spcBef>
              <a:defRPr kumimoji="1" lang="zh-TW" altLang="en-US" sz="2800" b="0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2pPr>
            <a:lvl3pPr>
              <a:spcBef>
                <a:spcPts val="300"/>
              </a:spcBef>
              <a:defRPr kumimoji="1" lang="zh-TW" altLang="en-US" sz="2400" b="0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3pPr>
            <a:lvl4pPr>
              <a:spcBef>
                <a:spcPts val="300"/>
              </a:spcBef>
              <a:defRPr/>
            </a:lvl4pPr>
            <a:lvl5pPr>
              <a:spcBef>
                <a:spcPts val="300"/>
              </a:spcBef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marL="576263" lvl="1" indent="-273050" algn="l" rtl="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132856"/>
            <a:ext cx="3822192" cy="3993624"/>
          </a:xfrm>
        </p:spPr>
        <p:txBody>
          <a:bodyPr/>
          <a:lstStyle>
            <a:lvl1pPr>
              <a:spcBef>
                <a:spcPts val="300"/>
              </a:spcBef>
              <a:defRPr kumimoji="1" lang="zh-TW" altLang="en-US" sz="3200" b="1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1pPr>
            <a:lvl2pPr>
              <a:spcBef>
                <a:spcPts val="300"/>
              </a:spcBef>
              <a:defRPr kumimoji="1" lang="zh-TW" altLang="en-US" sz="2800" b="0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2pPr>
            <a:lvl3pPr>
              <a:spcBef>
                <a:spcPts val="300"/>
              </a:spcBef>
              <a:defRPr kumimoji="1" lang="zh-TW" altLang="en-US" sz="2400" b="0" kern="1200" dirty="0" smtClean="0">
                <a:solidFill>
                  <a:schemeClr val="tx2"/>
                </a:solidFill>
                <a:effectLst/>
                <a:latin typeface="Arial" pitchFamily="34" charset="0"/>
                <a:ea typeface="SimHei" pitchFamily="49" charset="-122"/>
                <a:cs typeface="+mn-cs"/>
              </a:defRPr>
            </a:lvl3pPr>
            <a:lvl4pPr>
              <a:spcBef>
                <a:spcPts val="300"/>
              </a:spcBef>
              <a:defRPr/>
            </a:lvl4pPr>
            <a:lvl5pPr>
              <a:spcBef>
                <a:spcPts val="300"/>
              </a:spcBef>
              <a:defRPr/>
            </a:lvl5pPr>
          </a:lstStyle>
          <a:p>
            <a:pPr marL="273050" lvl="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r>
              <a:rPr lang="zh-TW" altLang="en-US" dirty="0" smtClean="0"/>
              <a:t>按一下以編輯母片文字樣式</a:t>
            </a:r>
          </a:p>
          <a:p>
            <a:pPr marL="576263" lvl="1" indent="-273050" algn="l" rtl="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r>
              <a:rPr lang="zh-TW" altLang="en-US" dirty="0" smtClean="0"/>
              <a:t>第二層</a:t>
            </a:r>
          </a:p>
          <a:p>
            <a:pPr marL="855663" lvl="2" indent="-228600" algn="l" rtl="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8280400" y="6249990"/>
            <a:ext cx="1162050" cy="36512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7BDDB365-4723-4C07-8EDD-4518949C6D8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3" y="3429002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2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280400" y="6249990"/>
            <a:ext cx="1162050" cy="36512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851A3553-1FEB-4726-B3B0-3131EF11D1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280400" y="6249990"/>
            <a:ext cx="1162050" cy="36512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462E52E0-8746-4270-8FD3-E81F0DA224C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7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9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280400" y="6249990"/>
            <a:ext cx="1162050" cy="36512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F60DDBB8-3D30-4242-94AF-E388755100D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1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280400" y="6249990"/>
            <a:ext cx="1162050" cy="36512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3F903C8D-B3CB-431D-8D6C-213D31EFA39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2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40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4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D8637-C5B2-41E6-A9F0-679B58626C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CC803-C002-46E9-A238-4056E066D3C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2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AB5A3-AF74-41FB-936D-EC56B2542BB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按一下來編輯母片的標題樣式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5240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按一下來編輯母片的文字樣式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新細明體" charset="-120"/>
                <a:cs typeface="Arial" pitchFamily="34" charset="0"/>
              </a:defRPr>
            </a:lvl1pPr>
          </a:lstStyle>
          <a:p>
            <a:fld id="{08A66F21-812E-4A98-994F-60734D95D0F8}" type="datetime1">
              <a:rPr lang="zh-TW" altLang="en-US" smtClean="0"/>
              <a:pPr/>
              <a:t>2015/9/18</a:t>
            </a:fld>
            <a:endParaRPr lang="en-US" altLang="zh-TW" dirty="0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ea typeface="新細明體" charset="-120"/>
                <a:cs typeface="Arial" pitchFamily="34" charset="0"/>
              </a:defRPr>
            </a:lvl1pPr>
          </a:lstStyle>
          <a:p>
            <a:endParaRPr lang="en-US" altLang="zh-TW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ea typeface="新細明體" charset="-120"/>
                <a:cs typeface="Arial" pitchFamily="34" charset="0"/>
              </a:defRPr>
            </a:lvl1pPr>
          </a:lstStyle>
          <a:p>
            <a:fld id="{7C88BE29-2596-4617-AE69-DF5567D07EA8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7" name="文字方塊 6"/>
          <p:cNvSpPr txBox="1"/>
          <p:nvPr userDrawn="1"/>
        </p:nvSpPr>
        <p:spPr>
          <a:xfrm>
            <a:off x="4508499" y="44625"/>
            <a:ext cx="45085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200" b="1" dirty="0" smtClean="0">
                <a:solidFill>
                  <a:schemeClr val="tx1"/>
                </a:solidFill>
              </a:rPr>
              <a:t>Chang</a:t>
            </a:r>
            <a:r>
              <a:rPr lang="en-US" altLang="zh-TW" sz="1200" b="1" baseline="0" dirty="0" smtClean="0">
                <a:solidFill>
                  <a:schemeClr val="tx1"/>
                </a:solidFill>
              </a:rPr>
              <a:t> Gung Memorial Hospital</a:t>
            </a:r>
            <a:endParaRPr lang="zh-TW" altLang="en-US" sz="1200" b="1" dirty="0">
              <a:solidFill>
                <a:schemeClr val="tx1"/>
              </a:solidFill>
            </a:endParaRPr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1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48005" y="-27384"/>
            <a:ext cx="464839" cy="36245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ransition spd="slow">
    <p:wipe dir="d"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+mn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omic Sans MS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omic Sans MS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omic Sans MS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omic Sans MS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omic Sans MS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omic Sans MS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omic Sans MS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Comic Sans MS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333399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FF9933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9E00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9E00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9E00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9E00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9E00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9E00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9E00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211138" y="1679577"/>
            <a:ext cx="8723312" cy="1330325"/>
            <a:chOff x="-3905251" y="4294188"/>
            <a:chExt cx="13027839" cy="1892300"/>
          </a:xfrm>
        </p:grpSpPr>
        <p:sp>
          <p:nvSpPr>
            <p:cNvPr id="1086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87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88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89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 useBgFill="1">
          <p:nvSpPr>
            <p:cNvPr id="1090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9" y="6249990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  <a:latin typeface="Tahoma" pitchFamily="34" charset="0"/>
                <a:ea typeface="標楷體" pitchFamily="65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90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  <a:latin typeface="Tahoma" pitchFamily="34" charset="0"/>
                <a:ea typeface="標楷體" pitchFamily="65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90"/>
            <a:ext cx="11620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9BF24DD-CAA2-4766-8CA2-F6BA753570B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40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en-US" smtClean="0"/>
          </a:p>
        </p:txBody>
      </p:sp>
      <p:pic>
        <p:nvPicPr>
          <p:cNvPr id="1033" name="Picture 61" descr="cgmh02-2a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8"/>
          <p:cNvGrpSpPr>
            <a:grpSpLocks/>
          </p:cNvGrpSpPr>
          <p:nvPr userDrawn="1"/>
        </p:nvGrpSpPr>
        <p:grpSpPr bwMode="auto">
          <a:xfrm>
            <a:off x="7380289" y="115889"/>
            <a:ext cx="1582737" cy="204787"/>
            <a:chOff x="3288" y="119"/>
            <a:chExt cx="2358" cy="306"/>
          </a:xfrm>
        </p:grpSpPr>
        <p:grpSp>
          <p:nvGrpSpPr>
            <p:cNvPr id="7" name="Group 9"/>
            <p:cNvGrpSpPr>
              <a:grpSpLocks/>
            </p:cNvGrpSpPr>
            <p:nvPr userDrawn="1"/>
          </p:nvGrpSpPr>
          <p:grpSpPr bwMode="auto">
            <a:xfrm>
              <a:off x="3870" y="143"/>
              <a:ext cx="1770" cy="192"/>
              <a:chOff x="3870" y="143"/>
              <a:chExt cx="1770" cy="192"/>
            </a:xfrm>
          </p:grpSpPr>
          <p:sp>
            <p:nvSpPr>
              <p:cNvPr id="1066" name="Freeform 10"/>
              <p:cNvSpPr>
                <a:spLocks noEditPoints="1"/>
              </p:cNvSpPr>
              <p:nvPr userDrawn="1"/>
            </p:nvSpPr>
            <p:spPr bwMode="auto">
              <a:xfrm>
                <a:off x="4187" y="143"/>
                <a:ext cx="241" cy="192"/>
              </a:xfrm>
              <a:custGeom>
                <a:avLst/>
                <a:gdLst>
                  <a:gd name="T0" fmla="*/ 380792 w 40"/>
                  <a:gd name="T1" fmla="*/ 279936 h 32"/>
                  <a:gd name="T2" fmla="*/ 905226 w 40"/>
                  <a:gd name="T3" fmla="*/ 279936 h 32"/>
                  <a:gd name="T4" fmla="*/ 857785 w 40"/>
                  <a:gd name="T5" fmla="*/ 373248 h 32"/>
                  <a:gd name="T6" fmla="*/ 428239 w 40"/>
                  <a:gd name="T7" fmla="*/ 373248 h 32"/>
                  <a:gd name="T8" fmla="*/ 428239 w 40"/>
                  <a:gd name="T9" fmla="*/ 513216 h 32"/>
                  <a:gd name="T10" fmla="*/ 810338 w 40"/>
                  <a:gd name="T11" fmla="*/ 513216 h 32"/>
                  <a:gd name="T12" fmla="*/ 761548 w 40"/>
                  <a:gd name="T13" fmla="*/ 606528 h 32"/>
                  <a:gd name="T14" fmla="*/ 428239 w 40"/>
                  <a:gd name="T15" fmla="*/ 606528 h 32"/>
                  <a:gd name="T16" fmla="*/ 428239 w 40"/>
                  <a:gd name="T17" fmla="*/ 746496 h 32"/>
                  <a:gd name="T18" fmla="*/ 714324 w 40"/>
                  <a:gd name="T19" fmla="*/ 746496 h 32"/>
                  <a:gd name="T20" fmla="*/ 666841 w 40"/>
                  <a:gd name="T21" fmla="*/ 839808 h 32"/>
                  <a:gd name="T22" fmla="*/ 428239 w 40"/>
                  <a:gd name="T23" fmla="*/ 839808 h 32"/>
                  <a:gd name="T24" fmla="*/ 428239 w 40"/>
                  <a:gd name="T25" fmla="*/ 979776 h 32"/>
                  <a:gd name="T26" fmla="*/ 571917 w 40"/>
                  <a:gd name="T27" fmla="*/ 979776 h 32"/>
                  <a:gd name="T28" fmla="*/ 428239 w 40"/>
                  <a:gd name="T29" fmla="*/ 1399680 h 32"/>
                  <a:gd name="T30" fmla="*/ 714324 w 40"/>
                  <a:gd name="T31" fmla="*/ 1492992 h 32"/>
                  <a:gd name="T32" fmla="*/ 905226 w 40"/>
                  <a:gd name="T33" fmla="*/ 1026432 h 32"/>
                  <a:gd name="T34" fmla="*/ 1579984 w 40"/>
                  <a:gd name="T35" fmla="*/ 1492992 h 32"/>
                  <a:gd name="T36" fmla="*/ 1913299 w 40"/>
                  <a:gd name="T37" fmla="*/ 1353024 h 32"/>
                  <a:gd name="T38" fmla="*/ 1388823 w 40"/>
                  <a:gd name="T39" fmla="*/ 979776 h 32"/>
                  <a:gd name="T40" fmla="*/ 1437577 w 40"/>
                  <a:gd name="T41" fmla="*/ 979776 h 32"/>
                  <a:gd name="T42" fmla="*/ 1771109 w 40"/>
                  <a:gd name="T43" fmla="*/ 979776 h 32"/>
                  <a:gd name="T44" fmla="*/ 1771109 w 40"/>
                  <a:gd name="T45" fmla="*/ 979776 h 32"/>
                  <a:gd name="T46" fmla="*/ 1771109 w 40"/>
                  <a:gd name="T47" fmla="*/ 839808 h 32"/>
                  <a:gd name="T48" fmla="*/ 1771109 w 40"/>
                  <a:gd name="T49" fmla="*/ 839808 h 32"/>
                  <a:gd name="T50" fmla="*/ 1771109 w 40"/>
                  <a:gd name="T51" fmla="*/ 746496 h 32"/>
                  <a:gd name="T52" fmla="*/ 1865816 w 40"/>
                  <a:gd name="T53" fmla="*/ 746496 h 32"/>
                  <a:gd name="T54" fmla="*/ 1913299 w 40"/>
                  <a:gd name="T55" fmla="*/ 606528 h 32"/>
                  <a:gd name="T56" fmla="*/ 1771109 w 40"/>
                  <a:gd name="T57" fmla="*/ 606528 h 32"/>
                  <a:gd name="T58" fmla="*/ 1771109 w 40"/>
                  <a:gd name="T59" fmla="*/ 513216 h 32"/>
                  <a:gd name="T60" fmla="*/ 1771109 w 40"/>
                  <a:gd name="T61" fmla="*/ 513216 h 32"/>
                  <a:gd name="T62" fmla="*/ 1771109 w 40"/>
                  <a:gd name="T63" fmla="*/ 373248 h 32"/>
                  <a:gd name="T64" fmla="*/ 1199192 w 40"/>
                  <a:gd name="T65" fmla="*/ 373248 h 32"/>
                  <a:gd name="T66" fmla="*/ 1246675 w 40"/>
                  <a:gd name="T67" fmla="*/ 279936 h 32"/>
                  <a:gd name="T68" fmla="*/ 1865816 w 40"/>
                  <a:gd name="T69" fmla="*/ 279936 h 32"/>
                  <a:gd name="T70" fmla="*/ 1913299 w 40"/>
                  <a:gd name="T71" fmla="*/ 139968 h 32"/>
                  <a:gd name="T72" fmla="*/ 1151745 w 40"/>
                  <a:gd name="T73" fmla="*/ 139968 h 32"/>
                  <a:gd name="T74" fmla="*/ 1151745 w 40"/>
                  <a:gd name="T75" fmla="*/ 0 h 32"/>
                  <a:gd name="T76" fmla="*/ 810338 w 40"/>
                  <a:gd name="T77" fmla="*/ 0 h 32"/>
                  <a:gd name="T78" fmla="*/ 810338 w 40"/>
                  <a:gd name="T79" fmla="*/ 139968 h 32"/>
                  <a:gd name="T80" fmla="*/ 380792 w 40"/>
                  <a:gd name="T81" fmla="*/ 139968 h 32"/>
                  <a:gd name="T82" fmla="*/ 380792 w 40"/>
                  <a:gd name="T83" fmla="*/ 139968 h 32"/>
                  <a:gd name="T84" fmla="*/ 47447 w 40"/>
                  <a:gd name="T85" fmla="*/ 139968 h 32"/>
                  <a:gd name="T86" fmla="*/ 0 w 40"/>
                  <a:gd name="T87" fmla="*/ 1446336 h 32"/>
                  <a:gd name="T88" fmla="*/ 333315 w 40"/>
                  <a:gd name="T89" fmla="*/ 1446336 h 32"/>
                  <a:gd name="T90" fmla="*/ 380792 w 40"/>
                  <a:gd name="T91" fmla="*/ 279936 h 32"/>
                  <a:gd name="T92" fmla="*/ 1437577 w 40"/>
                  <a:gd name="T93" fmla="*/ 839808 h 32"/>
                  <a:gd name="T94" fmla="*/ 1008031 w 40"/>
                  <a:gd name="T95" fmla="*/ 839808 h 32"/>
                  <a:gd name="T96" fmla="*/ 1055514 w 40"/>
                  <a:gd name="T97" fmla="*/ 746496 h 32"/>
                  <a:gd name="T98" fmla="*/ 1437577 w 40"/>
                  <a:gd name="T99" fmla="*/ 746496 h 32"/>
                  <a:gd name="T100" fmla="*/ 1437577 w 40"/>
                  <a:gd name="T101" fmla="*/ 839808 h 32"/>
                  <a:gd name="T102" fmla="*/ 1437577 w 40"/>
                  <a:gd name="T103" fmla="*/ 513216 h 32"/>
                  <a:gd name="T104" fmla="*/ 1437577 w 40"/>
                  <a:gd name="T105" fmla="*/ 606528 h 32"/>
                  <a:gd name="T106" fmla="*/ 1102961 w 40"/>
                  <a:gd name="T107" fmla="*/ 606528 h 32"/>
                  <a:gd name="T108" fmla="*/ 1151745 w 40"/>
                  <a:gd name="T109" fmla="*/ 513216 h 32"/>
                  <a:gd name="T110" fmla="*/ 1437577 w 40"/>
                  <a:gd name="T111" fmla="*/ 513216 h 3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40" h="32">
                    <a:moveTo>
                      <a:pt x="8" y="6"/>
                    </a:moveTo>
                    <a:lnTo>
                      <a:pt x="19" y="6"/>
                    </a:lnTo>
                    <a:lnTo>
                      <a:pt x="18" y="8"/>
                    </a:lnTo>
                    <a:lnTo>
                      <a:pt x="9" y="8"/>
                    </a:lnTo>
                    <a:lnTo>
                      <a:pt x="9" y="11"/>
                    </a:lnTo>
                    <a:lnTo>
                      <a:pt x="17" y="11"/>
                    </a:lnTo>
                    <a:lnTo>
                      <a:pt x="16" y="13"/>
                    </a:lnTo>
                    <a:lnTo>
                      <a:pt x="9" y="13"/>
                    </a:lnTo>
                    <a:lnTo>
                      <a:pt x="9" y="16"/>
                    </a:lnTo>
                    <a:lnTo>
                      <a:pt x="15" y="16"/>
                    </a:lnTo>
                    <a:lnTo>
                      <a:pt x="14" y="18"/>
                    </a:lnTo>
                    <a:lnTo>
                      <a:pt x="9" y="18"/>
                    </a:lnTo>
                    <a:lnTo>
                      <a:pt x="9" y="21"/>
                    </a:lnTo>
                    <a:lnTo>
                      <a:pt x="12" y="21"/>
                    </a:lnTo>
                    <a:lnTo>
                      <a:pt x="9" y="30"/>
                    </a:lnTo>
                    <a:lnTo>
                      <a:pt x="15" y="32"/>
                    </a:lnTo>
                    <a:lnTo>
                      <a:pt x="19" y="22"/>
                    </a:lnTo>
                    <a:lnTo>
                      <a:pt x="33" y="32"/>
                    </a:lnTo>
                    <a:lnTo>
                      <a:pt x="40" y="29"/>
                    </a:lnTo>
                    <a:lnTo>
                      <a:pt x="29" y="21"/>
                    </a:lnTo>
                    <a:lnTo>
                      <a:pt x="30" y="21"/>
                    </a:lnTo>
                    <a:lnTo>
                      <a:pt x="37" y="21"/>
                    </a:lnTo>
                    <a:lnTo>
                      <a:pt x="37" y="18"/>
                    </a:lnTo>
                    <a:lnTo>
                      <a:pt x="37" y="16"/>
                    </a:lnTo>
                    <a:lnTo>
                      <a:pt x="39" y="16"/>
                    </a:lnTo>
                    <a:lnTo>
                      <a:pt x="40" y="13"/>
                    </a:lnTo>
                    <a:lnTo>
                      <a:pt x="37" y="13"/>
                    </a:lnTo>
                    <a:lnTo>
                      <a:pt x="37" y="11"/>
                    </a:lnTo>
                    <a:lnTo>
                      <a:pt x="37" y="8"/>
                    </a:lnTo>
                    <a:lnTo>
                      <a:pt x="25" y="8"/>
                    </a:lnTo>
                    <a:lnTo>
                      <a:pt x="26" y="6"/>
                    </a:lnTo>
                    <a:lnTo>
                      <a:pt x="39" y="6"/>
                    </a:lnTo>
                    <a:lnTo>
                      <a:pt x="40" y="3"/>
                    </a:lnTo>
                    <a:lnTo>
                      <a:pt x="24" y="3"/>
                    </a:lnTo>
                    <a:lnTo>
                      <a:pt x="24" y="0"/>
                    </a:lnTo>
                    <a:lnTo>
                      <a:pt x="17" y="0"/>
                    </a:lnTo>
                    <a:lnTo>
                      <a:pt x="17" y="3"/>
                    </a:lnTo>
                    <a:lnTo>
                      <a:pt x="8" y="3"/>
                    </a:lnTo>
                    <a:lnTo>
                      <a:pt x="1" y="3"/>
                    </a:lnTo>
                    <a:lnTo>
                      <a:pt x="0" y="31"/>
                    </a:lnTo>
                    <a:lnTo>
                      <a:pt x="7" y="31"/>
                    </a:lnTo>
                    <a:lnTo>
                      <a:pt x="8" y="6"/>
                    </a:lnTo>
                    <a:moveTo>
                      <a:pt x="30" y="18"/>
                    </a:moveTo>
                    <a:lnTo>
                      <a:pt x="21" y="18"/>
                    </a:lnTo>
                    <a:lnTo>
                      <a:pt x="22" y="16"/>
                    </a:lnTo>
                    <a:lnTo>
                      <a:pt x="30" y="16"/>
                    </a:lnTo>
                    <a:lnTo>
                      <a:pt x="30" y="18"/>
                    </a:lnTo>
                    <a:moveTo>
                      <a:pt x="30" y="11"/>
                    </a:moveTo>
                    <a:lnTo>
                      <a:pt x="30" y="13"/>
                    </a:lnTo>
                    <a:lnTo>
                      <a:pt x="23" y="13"/>
                    </a:lnTo>
                    <a:lnTo>
                      <a:pt x="24" y="11"/>
                    </a:lnTo>
                    <a:lnTo>
                      <a:pt x="30" y="11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7" name="Freeform 11"/>
              <p:cNvSpPr>
                <a:spLocks/>
              </p:cNvSpPr>
              <p:nvPr userDrawn="1"/>
            </p:nvSpPr>
            <p:spPr bwMode="auto">
              <a:xfrm>
                <a:off x="4494" y="143"/>
                <a:ext cx="118" cy="185"/>
              </a:xfrm>
              <a:custGeom>
                <a:avLst/>
                <a:gdLst>
                  <a:gd name="T0" fmla="*/ 172103 w 20"/>
                  <a:gd name="T1" fmla="*/ 1354683 h 31"/>
                  <a:gd name="T2" fmla="*/ 293277 w 20"/>
                  <a:gd name="T3" fmla="*/ 1037611 h 31"/>
                  <a:gd name="T4" fmla="*/ 293277 w 20"/>
                  <a:gd name="T5" fmla="*/ 1400164 h 31"/>
                  <a:gd name="T6" fmla="*/ 550205 w 20"/>
                  <a:gd name="T7" fmla="*/ 1354683 h 31"/>
                  <a:gd name="T8" fmla="*/ 550205 w 20"/>
                  <a:gd name="T9" fmla="*/ 1127503 h 31"/>
                  <a:gd name="T10" fmla="*/ 672635 w 20"/>
                  <a:gd name="T11" fmla="*/ 1218887 h 31"/>
                  <a:gd name="T12" fmla="*/ 800978 w 20"/>
                  <a:gd name="T13" fmla="*/ 1081808 h 31"/>
                  <a:gd name="T14" fmla="*/ 550205 w 20"/>
                  <a:gd name="T15" fmla="*/ 900496 h 31"/>
                  <a:gd name="T16" fmla="*/ 550205 w 20"/>
                  <a:gd name="T17" fmla="*/ 900496 h 31"/>
                  <a:gd name="T18" fmla="*/ 636256 w 20"/>
                  <a:gd name="T19" fmla="*/ 900496 h 31"/>
                  <a:gd name="T20" fmla="*/ 672635 w 20"/>
                  <a:gd name="T21" fmla="*/ 946191 h 31"/>
                  <a:gd name="T22" fmla="*/ 843275 w 20"/>
                  <a:gd name="T23" fmla="*/ 900496 h 31"/>
                  <a:gd name="T24" fmla="*/ 714927 w 20"/>
                  <a:gd name="T25" fmla="*/ 635493 h 31"/>
                  <a:gd name="T26" fmla="*/ 550205 w 20"/>
                  <a:gd name="T27" fmla="*/ 681188 h 31"/>
                  <a:gd name="T28" fmla="*/ 550205 w 20"/>
                  <a:gd name="T29" fmla="*/ 719226 h 31"/>
                  <a:gd name="T30" fmla="*/ 421655 w 20"/>
                  <a:gd name="T31" fmla="*/ 719226 h 31"/>
                  <a:gd name="T32" fmla="*/ 636256 w 20"/>
                  <a:gd name="T33" fmla="*/ 362797 h 31"/>
                  <a:gd name="T34" fmla="*/ 465374 w 20"/>
                  <a:gd name="T35" fmla="*/ 272696 h 31"/>
                  <a:gd name="T36" fmla="*/ 335604 w 20"/>
                  <a:gd name="T37" fmla="*/ 453972 h 31"/>
                  <a:gd name="T38" fmla="*/ 250774 w 20"/>
                  <a:gd name="T39" fmla="*/ 362797 h 31"/>
                  <a:gd name="T40" fmla="*/ 465374 w 20"/>
                  <a:gd name="T41" fmla="*/ 91384 h 31"/>
                  <a:gd name="T42" fmla="*/ 250774 w 20"/>
                  <a:gd name="T43" fmla="*/ 0 h 31"/>
                  <a:gd name="T44" fmla="*/ 0 w 20"/>
                  <a:gd name="T45" fmla="*/ 362797 h 31"/>
                  <a:gd name="T46" fmla="*/ 86052 w 20"/>
                  <a:gd name="T47" fmla="*/ 453972 h 31"/>
                  <a:gd name="T48" fmla="*/ 86052 w 20"/>
                  <a:gd name="T49" fmla="*/ 453972 h 31"/>
                  <a:gd name="T50" fmla="*/ 250774 w 20"/>
                  <a:gd name="T51" fmla="*/ 545356 h 31"/>
                  <a:gd name="T52" fmla="*/ 128378 w 20"/>
                  <a:gd name="T53" fmla="*/ 719226 h 31"/>
                  <a:gd name="T54" fmla="*/ 0 w 20"/>
                  <a:gd name="T55" fmla="*/ 719226 h 31"/>
                  <a:gd name="T56" fmla="*/ 0 w 20"/>
                  <a:gd name="T57" fmla="*/ 900496 h 31"/>
                  <a:gd name="T58" fmla="*/ 172103 w 20"/>
                  <a:gd name="T59" fmla="*/ 900496 h 31"/>
                  <a:gd name="T60" fmla="*/ 0 w 20"/>
                  <a:gd name="T61" fmla="*/ 1354683 h 31"/>
                  <a:gd name="T62" fmla="*/ 172103 w 20"/>
                  <a:gd name="T63" fmla="*/ 1354683 h 3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20" h="31">
                    <a:moveTo>
                      <a:pt x="4" y="30"/>
                    </a:moveTo>
                    <a:lnTo>
                      <a:pt x="7" y="23"/>
                    </a:lnTo>
                    <a:lnTo>
                      <a:pt x="7" y="31"/>
                    </a:lnTo>
                    <a:lnTo>
                      <a:pt x="13" y="30"/>
                    </a:lnTo>
                    <a:lnTo>
                      <a:pt x="13" y="25"/>
                    </a:lnTo>
                    <a:lnTo>
                      <a:pt x="16" y="27"/>
                    </a:lnTo>
                    <a:lnTo>
                      <a:pt x="19" y="24"/>
                    </a:lnTo>
                    <a:lnTo>
                      <a:pt x="13" y="20"/>
                    </a:lnTo>
                    <a:lnTo>
                      <a:pt x="15" y="20"/>
                    </a:lnTo>
                    <a:lnTo>
                      <a:pt x="16" y="21"/>
                    </a:lnTo>
                    <a:lnTo>
                      <a:pt x="20" y="20"/>
                    </a:lnTo>
                    <a:lnTo>
                      <a:pt x="17" y="14"/>
                    </a:lnTo>
                    <a:lnTo>
                      <a:pt x="13" y="15"/>
                    </a:lnTo>
                    <a:lnTo>
                      <a:pt x="13" y="16"/>
                    </a:lnTo>
                    <a:lnTo>
                      <a:pt x="10" y="16"/>
                    </a:lnTo>
                    <a:lnTo>
                      <a:pt x="15" y="8"/>
                    </a:lnTo>
                    <a:lnTo>
                      <a:pt x="11" y="6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11" y="2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3" y="16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4" y="20"/>
                    </a:lnTo>
                    <a:lnTo>
                      <a:pt x="0" y="30"/>
                    </a:lnTo>
                    <a:lnTo>
                      <a:pt x="4" y="30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8" name="Freeform 12"/>
              <p:cNvSpPr>
                <a:spLocks/>
              </p:cNvSpPr>
              <p:nvPr userDrawn="1"/>
            </p:nvSpPr>
            <p:spPr bwMode="auto">
              <a:xfrm>
                <a:off x="4608" y="150"/>
                <a:ext cx="125" cy="173"/>
              </a:xfrm>
              <a:custGeom>
                <a:avLst/>
                <a:gdLst>
                  <a:gd name="T0" fmla="*/ 574899 w 21"/>
                  <a:gd name="T1" fmla="*/ 544556 h 29"/>
                  <a:gd name="T2" fmla="*/ 45137 w 21"/>
                  <a:gd name="T3" fmla="*/ 544556 h 29"/>
                  <a:gd name="T4" fmla="*/ 45137 w 21"/>
                  <a:gd name="T5" fmla="*/ 672564 h 29"/>
                  <a:gd name="T6" fmla="*/ 45137 w 21"/>
                  <a:gd name="T7" fmla="*/ 672564 h 29"/>
                  <a:gd name="T8" fmla="*/ 45137 w 21"/>
                  <a:gd name="T9" fmla="*/ 1261468 h 29"/>
                  <a:gd name="T10" fmla="*/ 45137 w 21"/>
                  <a:gd name="T11" fmla="*/ 1261468 h 29"/>
                  <a:gd name="T12" fmla="*/ 45137 w 21"/>
                  <a:gd name="T13" fmla="*/ 1306914 h 29"/>
                  <a:gd name="T14" fmla="*/ 888714 w 21"/>
                  <a:gd name="T15" fmla="*/ 1306914 h 29"/>
                  <a:gd name="T16" fmla="*/ 934065 w 21"/>
                  <a:gd name="T17" fmla="*/ 1171467 h 29"/>
                  <a:gd name="T18" fmla="*/ 403024 w 21"/>
                  <a:gd name="T19" fmla="*/ 1171467 h 29"/>
                  <a:gd name="T20" fmla="*/ 403024 w 21"/>
                  <a:gd name="T21" fmla="*/ 672564 h 29"/>
                  <a:gd name="T22" fmla="*/ 754393 w 21"/>
                  <a:gd name="T23" fmla="*/ 672564 h 29"/>
                  <a:gd name="T24" fmla="*/ 754393 w 21"/>
                  <a:gd name="T25" fmla="*/ 672564 h 29"/>
                  <a:gd name="T26" fmla="*/ 888714 w 21"/>
                  <a:gd name="T27" fmla="*/ 672564 h 29"/>
                  <a:gd name="T28" fmla="*/ 888714 w 21"/>
                  <a:gd name="T29" fmla="*/ 0 h 29"/>
                  <a:gd name="T30" fmla="*/ 754393 w 21"/>
                  <a:gd name="T31" fmla="*/ 0 h 29"/>
                  <a:gd name="T32" fmla="*/ 754393 w 21"/>
                  <a:gd name="T33" fmla="*/ 0 h 29"/>
                  <a:gd name="T34" fmla="*/ 0 w 21"/>
                  <a:gd name="T35" fmla="*/ 0 h 29"/>
                  <a:gd name="T36" fmla="*/ 0 w 21"/>
                  <a:gd name="T37" fmla="*/ 181107 h 29"/>
                  <a:gd name="T38" fmla="*/ 574899 w 21"/>
                  <a:gd name="T39" fmla="*/ 181107 h 29"/>
                  <a:gd name="T40" fmla="*/ 574899 w 21"/>
                  <a:gd name="T41" fmla="*/ 544556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" h="29">
                    <a:moveTo>
                      <a:pt x="13" y="12"/>
                    </a:moveTo>
                    <a:lnTo>
                      <a:pt x="1" y="12"/>
                    </a:lnTo>
                    <a:lnTo>
                      <a:pt x="1" y="15"/>
                    </a:lnTo>
                    <a:lnTo>
                      <a:pt x="1" y="28"/>
                    </a:lnTo>
                    <a:lnTo>
                      <a:pt x="1" y="29"/>
                    </a:lnTo>
                    <a:lnTo>
                      <a:pt x="20" y="29"/>
                    </a:lnTo>
                    <a:lnTo>
                      <a:pt x="21" y="26"/>
                    </a:lnTo>
                    <a:lnTo>
                      <a:pt x="9" y="26"/>
                    </a:lnTo>
                    <a:lnTo>
                      <a:pt x="9" y="15"/>
                    </a:lnTo>
                    <a:lnTo>
                      <a:pt x="17" y="15"/>
                    </a:lnTo>
                    <a:lnTo>
                      <a:pt x="20" y="15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13" y="4"/>
                    </a:lnTo>
                    <a:lnTo>
                      <a:pt x="13" y="12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9" name="Freeform 13"/>
              <p:cNvSpPr>
                <a:spLocks/>
              </p:cNvSpPr>
              <p:nvPr userDrawn="1"/>
            </p:nvSpPr>
            <p:spPr bwMode="auto">
              <a:xfrm>
                <a:off x="4979" y="268"/>
                <a:ext cx="52" cy="55"/>
              </a:xfrm>
              <a:custGeom>
                <a:avLst/>
                <a:gdLst>
                  <a:gd name="T0" fmla="*/ 334262 w 9"/>
                  <a:gd name="T1" fmla="*/ 366771 h 9"/>
                  <a:gd name="T2" fmla="*/ 187275 w 9"/>
                  <a:gd name="T3" fmla="*/ 0 h 9"/>
                  <a:gd name="T4" fmla="*/ 0 w 9"/>
                  <a:gd name="T5" fmla="*/ 101805 h 9"/>
                  <a:gd name="T6" fmla="*/ 148119 w 9"/>
                  <a:gd name="T7" fmla="*/ 468539 h 9"/>
                  <a:gd name="T8" fmla="*/ 334262 w 9"/>
                  <a:gd name="T9" fmla="*/ 366771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9" y="7"/>
                    </a:moveTo>
                    <a:lnTo>
                      <a:pt x="5" y="0"/>
                    </a:lnTo>
                    <a:lnTo>
                      <a:pt x="0" y="2"/>
                    </a:lnTo>
                    <a:lnTo>
                      <a:pt x="4" y="9"/>
                    </a:lnTo>
                    <a:lnTo>
                      <a:pt x="9" y="7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0" name="Freeform 14"/>
              <p:cNvSpPr>
                <a:spLocks/>
              </p:cNvSpPr>
              <p:nvPr userDrawn="1"/>
            </p:nvSpPr>
            <p:spPr bwMode="auto">
              <a:xfrm>
                <a:off x="4913" y="257"/>
                <a:ext cx="47" cy="43"/>
              </a:xfrm>
              <a:custGeom>
                <a:avLst/>
                <a:gdLst>
                  <a:gd name="T0" fmla="*/ 202570 w 8"/>
                  <a:gd name="T1" fmla="*/ 0 h 7"/>
                  <a:gd name="T2" fmla="*/ 0 w 8"/>
                  <a:gd name="T3" fmla="*/ 105467 h 7"/>
                  <a:gd name="T4" fmla="*/ 126330 w 8"/>
                  <a:gd name="T5" fmla="*/ 375986 h 7"/>
                  <a:gd name="T6" fmla="*/ 328900 w 8"/>
                  <a:gd name="T7" fmla="*/ 323120 h 7"/>
                  <a:gd name="T8" fmla="*/ 202570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0"/>
                    </a:moveTo>
                    <a:lnTo>
                      <a:pt x="0" y="2"/>
                    </a:lnTo>
                    <a:lnTo>
                      <a:pt x="3" y="7"/>
                    </a:lnTo>
                    <a:lnTo>
                      <a:pt x="8" y="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1" name="Freeform 15"/>
              <p:cNvSpPr>
                <a:spLocks/>
              </p:cNvSpPr>
              <p:nvPr userDrawn="1"/>
            </p:nvSpPr>
            <p:spPr bwMode="auto">
              <a:xfrm>
                <a:off x="4858" y="264"/>
                <a:ext cx="128" cy="59"/>
              </a:xfrm>
              <a:custGeom>
                <a:avLst/>
                <a:gdLst>
                  <a:gd name="T0" fmla="*/ 1076553 w 21"/>
                  <a:gd name="T1" fmla="*/ 293277 h 10"/>
                  <a:gd name="T2" fmla="*/ 361637 w 21"/>
                  <a:gd name="T3" fmla="*/ 293277 h 10"/>
                  <a:gd name="T4" fmla="*/ 361637 w 21"/>
                  <a:gd name="T5" fmla="*/ 0 h 10"/>
                  <a:gd name="T6" fmla="*/ 0 w 21"/>
                  <a:gd name="T7" fmla="*/ 0 h 10"/>
                  <a:gd name="T8" fmla="*/ 0 w 21"/>
                  <a:gd name="T9" fmla="*/ 421655 h 10"/>
                  <a:gd name="T10" fmla="*/ 51194 w 21"/>
                  <a:gd name="T11" fmla="*/ 421655 h 10"/>
                  <a:gd name="T12" fmla="*/ 51194 w 21"/>
                  <a:gd name="T13" fmla="*/ 421655 h 10"/>
                  <a:gd name="T14" fmla="*/ 1026956 w 21"/>
                  <a:gd name="T15" fmla="*/ 421655 h 10"/>
                  <a:gd name="T16" fmla="*/ 1076553 w 21"/>
                  <a:gd name="T17" fmla="*/ 293277 h 1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0">
                    <a:moveTo>
                      <a:pt x="21" y="7"/>
                    </a:moveTo>
                    <a:lnTo>
                      <a:pt x="7" y="7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1" y="10"/>
                    </a:lnTo>
                    <a:lnTo>
                      <a:pt x="20" y="10"/>
                    </a:lnTo>
                    <a:lnTo>
                      <a:pt x="21" y="7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2" name="Freeform 16"/>
              <p:cNvSpPr>
                <a:spLocks noEditPoints="1"/>
              </p:cNvSpPr>
              <p:nvPr userDrawn="1"/>
            </p:nvSpPr>
            <p:spPr bwMode="auto">
              <a:xfrm>
                <a:off x="4780" y="143"/>
                <a:ext cx="265" cy="71"/>
              </a:xfrm>
              <a:custGeom>
                <a:avLst/>
                <a:gdLst>
                  <a:gd name="T0" fmla="*/ 713061 w 44"/>
                  <a:gd name="T1" fmla="*/ 340723 h 12"/>
                  <a:gd name="T2" fmla="*/ 713061 w 44"/>
                  <a:gd name="T3" fmla="*/ 427716 h 12"/>
                  <a:gd name="T4" fmla="*/ 1386799 w 44"/>
                  <a:gd name="T5" fmla="*/ 427716 h 12"/>
                  <a:gd name="T6" fmla="*/ 1386799 w 44"/>
                  <a:gd name="T7" fmla="*/ 297839 h 12"/>
                  <a:gd name="T8" fmla="*/ 1861764 w 44"/>
                  <a:gd name="T9" fmla="*/ 514709 h 12"/>
                  <a:gd name="T10" fmla="*/ 2099860 w 44"/>
                  <a:gd name="T11" fmla="*/ 384832 h 12"/>
                  <a:gd name="T12" fmla="*/ 1053881 w 44"/>
                  <a:gd name="T13" fmla="*/ 0 h 12"/>
                  <a:gd name="T14" fmla="*/ 0 w 44"/>
                  <a:gd name="T15" fmla="*/ 384832 h 12"/>
                  <a:gd name="T16" fmla="*/ 190728 w 44"/>
                  <a:gd name="T17" fmla="*/ 514709 h 12"/>
                  <a:gd name="T18" fmla="*/ 713061 w 44"/>
                  <a:gd name="T19" fmla="*/ 340723 h 12"/>
                  <a:gd name="T20" fmla="*/ 1339388 w 44"/>
                  <a:gd name="T21" fmla="*/ 297839 h 12"/>
                  <a:gd name="T22" fmla="*/ 760466 w 44"/>
                  <a:gd name="T23" fmla="*/ 297839 h 12"/>
                  <a:gd name="T24" fmla="*/ 1053881 w 44"/>
                  <a:gd name="T25" fmla="*/ 218094 h 12"/>
                  <a:gd name="T26" fmla="*/ 1339388 w 44"/>
                  <a:gd name="T27" fmla="*/ 297839 h 1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44" h="12">
                    <a:moveTo>
                      <a:pt x="15" y="8"/>
                    </a:moveTo>
                    <a:lnTo>
                      <a:pt x="15" y="10"/>
                    </a:lnTo>
                    <a:lnTo>
                      <a:pt x="29" y="10"/>
                    </a:lnTo>
                    <a:lnTo>
                      <a:pt x="29" y="7"/>
                    </a:lnTo>
                    <a:lnTo>
                      <a:pt x="39" y="12"/>
                    </a:lnTo>
                    <a:lnTo>
                      <a:pt x="44" y="9"/>
                    </a:lnTo>
                    <a:lnTo>
                      <a:pt x="22" y="0"/>
                    </a:lnTo>
                    <a:lnTo>
                      <a:pt x="0" y="9"/>
                    </a:lnTo>
                    <a:lnTo>
                      <a:pt x="4" y="12"/>
                    </a:lnTo>
                    <a:lnTo>
                      <a:pt x="15" y="8"/>
                    </a:lnTo>
                    <a:moveTo>
                      <a:pt x="28" y="7"/>
                    </a:moveTo>
                    <a:lnTo>
                      <a:pt x="16" y="7"/>
                    </a:lnTo>
                    <a:lnTo>
                      <a:pt x="22" y="5"/>
                    </a:lnTo>
                    <a:lnTo>
                      <a:pt x="28" y="7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3" name="Freeform 17"/>
              <p:cNvSpPr>
                <a:spLocks/>
              </p:cNvSpPr>
              <p:nvPr userDrawn="1"/>
            </p:nvSpPr>
            <p:spPr bwMode="auto">
              <a:xfrm>
                <a:off x="4792" y="268"/>
                <a:ext cx="59" cy="59"/>
              </a:xfrm>
              <a:custGeom>
                <a:avLst/>
                <a:gdLst>
                  <a:gd name="T0" fmla="*/ 0 w 10"/>
                  <a:gd name="T1" fmla="*/ 335604 h 10"/>
                  <a:gd name="T2" fmla="*/ 214430 w 10"/>
                  <a:gd name="T3" fmla="*/ 421655 h 10"/>
                  <a:gd name="T4" fmla="*/ 421655 w 10"/>
                  <a:gd name="T5" fmla="*/ 42504 h 10"/>
                  <a:gd name="T6" fmla="*/ 172103 w 10"/>
                  <a:gd name="T7" fmla="*/ 0 h 10"/>
                  <a:gd name="T8" fmla="*/ 0 w 10"/>
                  <a:gd name="T9" fmla="*/ 335604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0" y="8"/>
                    </a:moveTo>
                    <a:lnTo>
                      <a:pt x="5" y="10"/>
                    </a:lnTo>
                    <a:lnTo>
                      <a:pt x="10" y="1"/>
                    </a:lnTo>
                    <a:lnTo>
                      <a:pt x="4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4" name="Freeform 18"/>
              <p:cNvSpPr>
                <a:spLocks/>
              </p:cNvSpPr>
              <p:nvPr userDrawn="1"/>
            </p:nvSpPr>
            <p:spPr bwMode="auto">
              <a:xfrm>
                <a:off x="5102" y="150"/>
                <a:ext cx="130" cy="83"/>
              </a:xfrm>
              <a:custGeom>
                <a:avLst/>
                <a:gdLst>
                  <a:gd name="T0" fmla="*/ 282050 w 21"/>
                  <a:gd name="T1" fmla="*/ 607851 h 14"/>
                  <a:gd name="T2" fmla="*/ 1127818 w 21"/>
                  <a:gd name="T3" fmla="*/ 607851 h 14"/>
                  <a:gd name="T4" fmla="*/ 1182121 w 21"/>
                  <a:gd name="T5" fmla="*/ 520120 h 14"/>
                  <a:gd name="T6" fmla="*/ 282050 w 21"/>
                  <a:gd name="T7" fmla="*/ 520120 h 14"/>
                  <a:gd name="T8" fmla="*/ 282050 w 21"/>
                  <a:gd name="T9" fmla="*/ 87731 h 14"/>
                  <a:gd name="T10" fmla="*/ 1127818 w 21"/>
                  <a:gd name="T11" fmla="*/ 87731 h 14"/>
                  <a:gd name="T12" fmla="*/ 1182121 w 21"/>
                  <a:gd name="T13" fmla="*/ 0 h 14"/>
                  <a:gd name="T14" fmla="*/ 0 w 21"/>
                  <a:gd name="T15" fmla="*/ 0 h 14"/>
                  <a:gd name="T16" fmla="*/ 0 w 21"/>
                  <a:gd name="T17" fmla="*/ 0 h 14"/>
                  <a:gd name="T18" fmla="*/ 0 w 21"/>
                  <a:gd name="T19" fmla="*/ 0 h 14"/>
                  <a:gd name="T20" fmla="*/ 0 w 21"/>
                  <a:gd name="T21" fmla="*/ 607851 h 14"/>
                  <a:gd name="T22" fmla="*/ 282050 w 21"/>
                  <a:gd name="T23" fmla="*/ 607851 h 1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" h="14">
                    <a:moveTo>
                      <a:pt x="5" y="14"/>
                    </a:moveTo>
                    <a:lnTo>
                      <a:pt x="20" y="14"/>
                    </a:lnTo>
                    <a:lnTo>
                      <a:pt x="21" y="12"/>
                    </a:lnTo>
                    <a:lnTo>
                      <a:pt x="5" y="12"/>
                    </a:lnTo>
                    <a:lnTo>
                      <a:pt x="5" y="2"/>
                    </a:lnTo>
                    <a:lnTo>
                      <a:pt x="20" y="2"/>
                    </a:lnTo>
                    <a:lnTo>
                      <a:pt x="21" y="0"/>
                    </a:lnTo>
                    <a:lnTo>
                      <a:pt x="0" y="0"/>
                    </a:lnTo>
                    <a:lnTo>
                      <a:pt x="0" y="14"/>
                    </a:lnTo>
                    <a:lnTo>
                      <a:pt x="5" y="14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5" name="Freeform 19"/>
              <p:cNvSpPr>
                <a:spLocks/>
              </p:cNvSpPr>
              <p:nvPr userDrawn="1"/>
            </p:nvSpPr>
            <p:spPr bwMode="auto">
              <a:xfrm>
                <a:off x="5159" y="299"/>
                <a:ext cx="121" cy="5"/>
              </a:xfrm>
              <a:custGeom>
                <a:avLst/>
                <a:gdLst>
                  <a:gd name="T0" fmla="*/ 0 w 20"/>
                  <a:gd name="T1" fmla="*/ 15625 h 1"/>
                  <a:gd name="T2" fmla="*/ 932523 w 20"/>
                  <a:gd name="T3" fmla="*/ 15625 h 1"/>
                  <a:gd name="T4" fmla="*/ 980766 w 20"/>
                  <a:gd name="T5" fmla="*/ 0 h 1"/>
                  <a:gd name="T6" fmla="*/ 0 w 20"/>
                  <a:gd name="T7" fmla="*/ 0 h 1"/>
                  <a:gd name="T8" fmla="*/ 0 w 20"/>
                  <a:gd name="T9" fmla="*/ 15625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" h="1">
                    <a:moveTo>
                      <a:pt x="0" y="1"/>
                    </a:moveTo>
                    <a:lnTo>
                      <a:pt x="19" y="1"/>
                    </a:lnTo>
                    <a:lnTo>
                      <a:pt x="20" y="0"/>
                    </a:lnTo>
                    <a:lnTo>
                      <a:pt x="0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6" name="Freeform 20"/>
              <p:cNvSpPr>
                <a:spLocks/>
              </p:cNvSpPr>
              <p:nvPr userDrawn="1"/>
            </p:nvSpPr>
            <p:spPr bwMode="auto">
              <a:xfrm>
                <a:off x="5142" y="166"/>
                <a:ext cx="90" cy="47"/>
              </a:xfrm>
              <a:custGeom>
                <a:avLst/>
                <a:gdLst>
                  <a:gd name="T0" fmla="*/ 653184 w 15"/>
                  <a:gd name="T1" fmla="*/ 126330 h 8"/>
                  <a:gd name="T2" fmla="*/ 699840 w 15"/>
                  <a:gd name="T3" fmla="*/ 41765 h 8"/>
                  <a:gd name="T4" fmla="*/ 233280 w 15"/>
                  <a:gd name="T5" fmla="*/ 41765 h 8"/>
                  <a:gd name="T6" fmla="*/ 279936 w 15"/>
                  <a:gd name="T7" fmla="*/ 0 h 8"/>
                  <a:gd name="T8" fmla="*/ 93312 w 15"/>
                  <a:gd name="T9" fmla="*/ 0 h 8"/>
                  <a:gd name="T10" fmla="*/ 0 w 15"/>
                  <a:gd name="T11" fmla="*/ 126330 h 8"/>
                  <a:gd name="T12" fmla="*/ 139968 w 15"/>
                  <a:gd name="T13" fmla="*/ 167919 h 8"/>
                  <a:gd name="T14" fmla="*/ 186624 w 15"/>
                  <a:gd name="T15" fmla="*/ 126330 h 8"/>
                  <a:gd name="T16" fmla="*/ 279936 w 15"/>
                  <a:gd name="T17" fmla="*/ 126330 h 8"/>
                  <a:gd name="T18" fmla="*/ 233280 w 15"/>
                  <a:gd name="T19" fmla="*/ 167919 h 8"/>
                  <a:gd name="T20" fmla="*/ 46656 w 15"/>
                  <a:gd name="T21" fmla="*/ 167919 h 8"/>
                  <a:gd name="T22" fmla="*/ 46656 w 15"/>
                  <a:gd name="T23" fmla="*/ 245369 h 8"/>
                  <a:gd name="T24" fmla="*/ 186624 w 15"/>
                  <a:gd name="T25" fmla="*/ 245369 h 8"/>
                  <a:gd name="T26" fmla="*/ 93312 w 15"/>
                  <a:gd name="T27" fmla="*/ 328900 h 8"/>
                  <a:gd name="T28" fmla="*/ 279936 w 15"/>
                  <a:gd name="T29" fmla="*/ 328900 h 8"/>
                  <a:gd name="T30" fmla="*/ 373248 w 15"/>
                  <a:gd name="T31" fmla="*/ 245369 h 8"/>
                  <a:gd name="T32" fmla="*/ 373248 w 15"/>
                  <a:gd name="T33" fmla="*/ 245369 h 8"/>
                  <a:gd name="T34" fmla="*/ 466560 w 15"/>
                  <a:gd name="T35" fmla="*/ 328900 h 8"/>
                  <a:gd name="T36" fmla="*/ 606528 w 15"/>
                  <a:gd name="T37" fmla="*/ 328900 h 8"/>
                  <a:gd name="T38" fmla="*/ 559872 w 15"/>
                  <a:gd name="T39" fmla="*/ 245369 h 8"/>
                  <a:gd name="T40" fmla="*/ 653184 w 15"/>
                  <a:gd name="T41" fmla="*/ 245369 h 8"/>
                  <a:gd name="T42" fmla="*/ 699840 w 15"/>
                  <a:gd name="T43" fmla="*/ 167919 h 8"/>
                  <a:gd name="T44" fmla="*/ 419904 w 15"/>
                  <a:gd name="T45" fmla="*/ 167919 h 8"/>
                  <a:gd name="T46" fmla="*/ 466560 w 15"/>
                  <a:gd name="T47" fmla="*/ 126330 h 8"/>
                  <a:gd name="T48" fmla="*/ 653184 w 15"/>
                  <a:gd name="T49" fmla="*/ 126330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5" h="8">
                    <a:moveTo>
                      <a:pt x="14" y="3"/>
                    </a:moveTo>
                    <a:lnTo>
                      <a:pt x="15" y="1"/>
                    </a:lnTo>
                    <a:lnTo>
                      <a:pt x="5" y="1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3" y="4"/>
                    </a:lnTo>
                    <a:lnTo>
                      <a:pt x="4" y="3"/>
                    </a:lnTo>
                    <a:lnTo>
                      <a:pt x="6" y="3"/>
                    </a:lnTo>
                    <a:lnTo>
                      <a:pt x="5" y="4"/>
                    </a:lnTo>
                    <a:lnTo>
                      <a:pt x="1" y="4"/>
                    </a:lnTo>
                    <a:lnTo>
                      <a:pt x="1" y="6"/>
                    </a:lnTo>
                    <a:lnTo>
                      <a:pt x="4" y="6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3" y="8"/>
                    </a:lnTo>
                    <a:lnTo>
                      <a:pt x="12" y="6"/>
                    </a:lnTo>
                    <a:lnTo>
                      <a:pt x="14" y="6"/>
                    </a:lnTo>
                    <a:lnTo>
                      <a:pt x="15" y="4"/>
                    </a:lnTo>
                    <a:lnTo>
                      <a:pt x="9" y="4"/>
                    </a:lnTo>
                    <a:lnTo>
                      <a:pt x="10" y="3"/>
                    </a:ln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7" name="Freeform 21"/>
              <p:cNvSpPr>
                <a:spLocks noEditPoints="1"/>
              </p:cNvSpPr>
              <p:nvPr userDrawn="1"/>
            </p:nvSpPr>
            <p:spPr bwMode="auto">
              <a:xfrm>
                <a:off x="5093" y="240"/>
                <a:ext cx="246" cy="83"/>
              </a:xfrm>
              <a:custGeom>
                <a:avLst/>
                <a:gdLst>
                  <a:gd name="T0" fmla="*/ 559872 w 41"/>
                  <a:gd name="T1" fmla="*/ 175456 h 14"/>
                  <a:gd name="T2" fmla="*/ 373248 w 41"/>
                  <a:gd name="T3" fmla="*/ 175456 h 14"/>
                  <a:gd name="T4" fmla="*/ 373248 w 41"/>
                  <a:gd name="T5" fmla="*/ 175456 h 14"/>
                  <a:gd name="T6" fmla="*/ 93312 w 41"/>
                  <a:gd name="T7" fmla="*/ 175456 h 14"/>
                  <a:gd name="T8" fmla="*/ 93312 w 41"/>
                  <a:gd name="T9" fmla="*/ 607851 h 14"/>
                  <a:gd name="T10" fmla="*/ 373248 w 41"/>
                  <a:gd name="T11" fmla="*/ 607851 h 14"/>
                  <a:gd name="T12" fmla="*/ 373248 w 41"/>
                  <a:gd name="T13" fmla="*/ 607851 h 14"/>
                  <a:gd name="T14" fmla="*/ 1539648 w 41"/>
                  <a:gd name="T15" fmla="*/ 607851 h 14"/>
                  <a:gd name="T16" fmla="*/ 1539648 w 41"/>
                  <a:gd name="T17" fmla="*/ 607851 h 14"/>
                  <a:gd name="T18" fmla="*/ 1819584 w 41"/>
                  <a:gd name="T19" fmla="*/ 607851 h 14"/>
                  <a:gd name="T20" fmla="*/ 1819584 w 41"/>
                  <a:gd name="T21" fmla="*/ 175456 h 14"/>
                  <a:gd name="T22" fmla="*/ 1539648 w 41"/>
                  <a:gd name="T23" fmla="*/ 175456 h 14"/>
                  <a:gd name="T24" fmla="*/ 1539648 w 41"/>
                  <a:gd name="T25" fmla="*/ 175456 h 14"/>
                  <a:gd name="T26" fmla="*/ 1259712 w 41"/>
                  <a:gd name="T27" fmla="*/ 175456 h 14"/>
                  <a:gd name="T28" fmla="*/ 1259712 w 41"/>
                  <a:gd name="T29" fmla="*/ 87731 h 14"/>
                  <a:gd name="T30" fmla="*/ 1866240 w 41"/>
                  <a:gd name="T31" fmla="*/ 87731 h 14"/>
                  <a:gd name="T32" fmla="*/ 1912896 w 41"/>
                  <a:gd name="T33" fmla="*/ 0 h 14"/>
                  <a:gd name="T34" fmla="*/ 1259712 w 41"/>
                  <a:gd name="T35" fmla="*/ 0 h 14"/>
                  <a:gd name="T36" fmla="*/ 1259712 w 41"/>
                  <a:gd name="T37" fmla="*/ 0 h 14"/>
                  <a:gd name="T38" fmla="*/ 979776 w 41"/>
                  <a:gd name="T39" fmla="*/ 0 h 14"/>
                  <a:gd name="T40" fmla="*/ 979776 w 41"/>
                  <a:gd name="T41" fmla="*/ 0 h 14"/>
                  <a:gd name="T42" fmla="*/ 0 w 41"/>
                  <a:gd name="T43" fmla="*/ 0 h 14"/>
                  <a:gd name="T44" fmla="*/ 0 w 41"/>
                  <a:gd name="T45" fmla="*/ 87731 h 14"/>
                  <a:gd name="T46" fmla="*/ 606528 w 41"/>
                  <a:gd name="T47" fmla="*/ 87731 h 14"/>
                  <a:gd name="T48" fmla="*/ 559872 w 41"/>
                  <a:gd name="T49" fmla="*/ 175456 h 14"/>
                  <a:gd name="T50" fmla="*/ 1539648 w 41"/>
                  <a:gd name="T51" fmla="*/ 263187 h 14"/>
                  <a:gd name="T52" fmla="*/ 1539648 w 41"/>
                  <a:gd name="T53" fmla="*/ 564513 h 14"/>
                  <a:gd name="T54" fmla="*/ 373248 w 41"/>
                  <a:gd name="T55" fmla="*/ 564513 h 14"/>
                  <a:gd name="T56" fmla="*/ 373248 w 41"/>
                  <a:gd name="T57" fmla="*/ 263187 h 14"/>
                  <a:gd name="T58" fmla="*/ 513216 w 41"/>
                  <a:gd name="T59" fmla="*/ 263187 h 14"/>
                  <a:gd name="T60" fmla="*/ 513216 w 41"/>
                  <a:gd name="T61" fmla="*/ 344663 h 14"/>
                  <a:gd name="T62" fmla="*/ 746496 w 41"/>
                  <a:gd name="T63" fmla="*/ 388001 h 14"/>
                  <a:gd name="T64" fmla="*/ 793152 w 41"/>
                  <a:gd name="T65" fmla="*/ 263187 h 14"/>
                  <a:gd name="T66" fmla="*/ 979776 w 41"/>
                  <a:gd name="T67" fmla="*/ 263187 h 14"/>
                  <a:gd name="T68" fmla="*/ 979776 w 41"/>
                  <a:gd name="T69" fmla="*/ 388001 h 14"/>
                  <a:gd name="T70" fmla="*/ 1026432 w 41"/>
                  <a:gd name="T71" fmla="*/ 388001 h 14"/>
                  <a:gd name="T72" fmla="*/ 1026432 w 41"/>
                  <a:gd name="T73" fmla="*/ 388001 h 14"/>
                  <a:gd name="T74" fmla="*/ 1399680 w 41"/>
                  <a:gd name="T75" fmla="*/ 388001 h 14"/>
                  <a:gd name="T76" fmla="*/ 1446336 w 41"/>
                  <a:gd name="T77" fmla="*/ 307580 h 14"/>
                  <a:gd name="T78" fmla="*/ 1259712 w 41"/>
                  <a:gd name="T79" fmla="*/ 307580 h 14"/>
                  <a:gd name="T80" fmla="*/ 1259712 w 41"/>
                  <a:gd name="T81" fmla="*/ 263187 h 14"/>
                  <a:gd name="T82" fmla="*/ 1539648 w 41"/>
                  <a:gd name="T83" fmla="*/ 263187 h 14"/>
                  <a:gd name="T84" fmla="*/ 979776 w 41"/>
                  <a:gd name="T85" fmla="*/ 175456 h 14"/>
                  <a:gd name="T86" fmla="*/ 839808 w 41"/>
                  <a:gd name="T87" fmla="*/ 175456 h 14"/>
                  <a:gd name="T88" fmla="*/ 839808 w 41"/>
                  <a:gd name="T89" fmla="*/ 87731 h 14"/>
                  <a:gd name="T90" fmla="*/ 979776 w 41"/>
                  <a:gd name="T91" fmla="*/ 87731 h 14"/>
                  <a:gd name="T92" fmla="*/ 979776 w 41"/>
                  <a:gd name="T93" fmla="*/ 175456 h 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41" h="14">
                    <a:moveTo>
                      <a:pt x="12" y="4"/>
                    </a:moveTo>
                    <a:lnTo>
                      <a:pt x="8" y="4"/>
                    </a:lnTo>
                    <a:lnTo>
                      <a:pt x="2" y="4"/>
                    </a:lnTo>
                    <a:lnTo>
                      <a:pt x="2" y="14"/>
                    </a:lnTo>
                    <a:lnTo>
                      <a:pt x="8" y="14"/>
                    </a:lnTo>
                    <a:lnTo>
                      <a:pt x="33" y="14"/>
                    </a:lnTo>
                    <a:lnTo>
                      <a:pt x="39" y="14"/>
                    </a:lnTo>
                    <a:lnTo>
                      <a:pt x="39" y="4"/>
                    </a:lnTo>
                    <a:lnTo>
                      <a:pt x="33" y="4"/>
                    </a:lnTo>
                    <a:lnTo>
                      <a:pt x="27" y="4"/>
                    </a:lnTo>
                    <a:lnTo>
                      <a:pt x="27" y="2"/>
                    </a:lnTo>
                    <a:lnTo>
                      <a:pt x="40" y="2"/>
                    </a:lnTo>
                    <a:lnTo>
                      <a:pt x="41" y="0"/>
                    </a:lnTo>
                    <a:lnTo>
                      <a:pt x="27" y="0"/>
                    </a:lnTo>
                    <a:lnTo>
                      <a:pt x="21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13" y="2"/>
                    </a:lnTo>
                    <a:lnTo>
                      <a:pt x="12" y="4"/>
                    </a:lnTo>
                    <a:moveTo>
                      <a:pt x="33" y="6"/>
                    </a:moveTo>
                    <a:lnTo>
                      <a:pt x="33" y="13"/>
                    </a:lnTo>
                    <a:lnTo>
                      <a:pt x="8" y="13"/>
                    </a:lnTo>
                    <a:lnTo>
                      <a:pt x="8" y="6"/>
                    </a:lnTo>
                    <a:lnTo>
                      <a:pt x="11" y="6"/>
                    </a:lnTo>
                    <a:lnTo>
                      <a:pt x="11" y="8"/>
                    </a:lnTo>
                    <a:lnTo>
                      <a:pt x="16" y="9"/>
                    </a:lnTo>
                    <a:lnTo>
                      <a:pt x="17" y="6"/>
                    </a:lnTo>
                    <a:lnTo>
                      <a:pt x="21" y="6"/>
                    </a:lnTo>
                    <a:lnTo>
                      <a:pt x="21" y="9"/>
                    </a:lnTo>
                    <a:lnTo>
                      <a:pt x="22" y="9"/>
                    </a:lnTo>
                    <a:lnTo>
                      <a:pt x="30" y="9"/>
                    </a:lnTo>
                    <a:lnTo>
                      <a:pt x="31" y="7"/>
                    </a:lnTo>
                    <a:lnTo>
                      <a:pt x="27" y="7"/>
                    </a:lnTo>
                    <a:lnTo>
                      <a:pt x="27" y="6"/>
                    </a:lnTo>
                    <a:lnTo>
                      <a:pt x="33" y="6"/>
                    </a:lnTo>
                    <a:moveTo>
                      <a:pt x="21" y="4"/>
                    </a:moveTo>
                    <a:lnTo>
                      <a:pt x="18" y="4"/>
                    </a:lnTo>
                    <a:lnTo>
                      <a:pt x="18" y="2"/>
                    </a:lnTo>
                    <a:lnTo>
                      <a:pt x="21" y="2"/>
                    </a:lnTo>
                    <a:lnTo>
                      <a:pt x="21" y="4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8" name="Freeform 22"/>
              <p:cNvSpPr>
                <a:spLocks/>
              </p:cNvSpPr>
              <p:nvPr userDrawn="1"/>
            </p:nvSpPr>
            <p:spPr bwMode="auto">
              <a:xfrm>
                <a:off x="5237" y="150"/>
                <a:ext cx="97" cy="28"/>
              </a:xfrm>
              <a:custGeom>
                <a:avLst/>
                <a:gdLst>
                  <a:gd name="T0" fmla="*/ 245774 w 16"/>
                  <a:gd name="T1" fmla="*/ 60934 h 5"/>
                  <a:gd name="T2" fmla="*/ 449868 w 16"/>
                  <a:gd name="T3" fmla="*/ 60934 h 5"/>
                  <a:gd name="T4" fmla="*/ 449868 w 16"/>
                  <a:gd name="T5" fmla="*/ 120988 h 5"/>
                  <a:gd name="T6" fmla="*/ 449868 w 16"/>
                  <a:gd name="T7" fmla="*/ 120988 h 5"/>
                  <a:gd name="T8" fmla="*/ 449868 w 16"/>
                  <a:gd name="T9" fmla="*/ 154353 h 5"/>
                  <a:gd name="T10" fmla="*/ 745772 w 16"/>
                  <a:gd name="T11" fmla="*/ 154353 h 5"/>
                  <a:gd name="T12" fmla="*/ 794363 w 16"/>
                  <a:gd name="T13" fmla="*/ 93419 h 5"/>
                  <a:gd name="T14" fmla="*/ 695642 w 16"/>
                  <a:gd name="T15" fmla="*/ 93419 h 5"/>
                  <a:gd name="T16" fmla="*/ 695642 w 16"/>
                  <a:gd name="T17" fmla="*/ 0 h 5"/>
                  <a:gd name="T18" fmla="*/ 647087 w 16"/>
                  <a:gd name="T19" fmla="*/ 0 h 5"/>
                  <a:gd name="T20" fmla="*/ 647087 w 16"/>
                  <a:gd name="T21" fmla="*/ 0 h 5"/>
                  <a:gd name="T22" fmla="*/ 98722 w 16"/>
                  <a:gd name="T23" fmla="*/ 0 h 5"/>
                  <a:gd name="T24" fmla="*/ 98722 w 16"/>
                  <a:gd name="T25" fmla="*/ 0 h 5"/>
                  <a:gd name="T26" fmla="*/ 48591 w 16"/>
                  <a:gd name="T27" fmla="*/ 0 h 5"/>
                  <a:gd name="T28" fmla="*/ 0 w 16"/>
                  <a:gd name="T29" fmla="*/ 154353 h 5"/>
                  <a:gd name="T30" fmla="*/ 245774 w 16"/>
                  <a:gd name="T31" fmla="*/ 154353 h 5"/>
                  <a:gd name="T32" fmla="*/ 245774 w 16"/>
                  <a:gd name="T33" fmla="*/ 60934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6" h="5">
                    <a:moveTo>
                      <a:pt x="5" y="2"/>
                    </a:moveTo>
                    <a:lnTo>
                      <a:pt x="9" y="2"/>
                    </a:lnTo>
                    <a:lnTo>
                      <a:pt x="9" y="4"/>
                    </a:lnTo>
                    <a:lnTo>
                      <a:pt x="9" y="5"/>
                    </a:lnTo>
                    <a:lnTo>
                      <a:pt x="15" y="5"/>
                    </a:lnTo>
                    <a:lnTo>
                      <a:pt x="16" y="3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3" y="0"/>
                    </a:lnTo>
                    <a:lnTo>
                      <a:pt x="2" y="0"/>
                    </a:lnTo>
                    <a:lnTo>
                      <a:pt x="1" y="0"/>
                    </a:lnTo>
                    <a:lnTo>
                      <a:pt x="0" y="5"/>
                    </a:lnTo>
                    <a:lnTo>
                      <a:pt x="5" y="5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79" name="Freeform 23"/>
              <p:cNvSpPr>
                <a:spLocks/>
              </p:cNvSpPr>
              <p:nvPr userDrawn="1"/>
            </p:nvSpPr>
            <p:spPr bwMode="auto">
              <a:xfrm>
                <a:off x="5502" y="143"/>
                <a:ext cx="137" cy="47"/>
              </a:xfrm>
              <a:custGeom>
                <a:avLst/>
                <a:gdLst>
                  <a:gd name="T0" fmla="*/ 269473 w 23"/>
                  <a:gd name="T1" fmla="*/ 202570 h 8"/>
                  <a:gd name="T2" fmla="*/ 712406 w 23"/>
                  <a:gd name="T3" fmla="*/ 202570 h 8"/>
                  <a:gd name="T4" fmla="*/ 712406 w 23"/>
                  <a:gd name="T5" fmla="*/ 328900 h 8"/>
                  <a:gd name="T6" fmla="*/ 1027327 w 23"/>
                  <a:gd name="T7" fmla="*/ 328900 h 8"/>
                  <a:gd name="T8" fmla="*/ 1027327 w 23"/>
                  <a:gd name="T9" fmla="*/ 84565 h 8"/>
                  <a:gd name="T10" fmla="*/ 712406 w 23"/>
                  <a:gd name="T11" fmla="*/ 84565 h 8"/>
                  <a:gd name="T12" fmla="*/ 712406 w 23"/>
                  <a:gd name="T13" fmla="*/ 84565 h 8"/>
                  <a:gd name="T14" fmla="*/ 667202 w 23"/>
                  <a:gd name="T15" fmla="*/ 84565 h 8"/>
                  <a:gd name="T16" fmla="*/ 667202 w 23"/>
                  <a:gd name="T17" fmla="*/ 0 h 8"/>
                  <a:gd name="T18" fmla="*/ 360125 w 23"/>
                  <a:gd name="T19" fmla="*/ 0 h 8"/>
                  <a:gd name="T20" fmla="*/ 360125 w 23"/>
                  <a:gd name="T21" fmla="*/ 84565 h 8"/>
                  <a:gd name="T22" fmla="*/ 269473 w 23"/>
                  <a:gd name="T23" fmla="*/ 84565 h 8"/>
                  <a:gd name="T24" fmla="*/ 269473 w 23"/>
                  <a:gd name="T25" fmla="*/ 84565 h 8"/>
                  <a:gd name="T26" fmla="*/ 0 w 23"/>
                  <a:gd name="T27" fmla="*/ 84565 h 8"/>
                  <a:gd name="T28" fmla="*/ 0 w 23"/>
                  <a:gd name="T29" fmla="*/ 328900 h 8"/>
                  <a:gd name="T30" fmla="*/ 269473 w 23"/>
                  <a:gd name="T31" fmla="*/ 328900 h 8"/>
                  <a:gd name="T32" fmla="*/ 269473 w 23"/>
                  <a:gd name="T33" fmla="*/ 202570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3" h="8">
                    <a:moveTo>
                      <a:pt x="6" y="5"/>
                    </a:moveTo>
                    <a:lnTo>
                      <a:pt x="16" y="5"/>
                    </a:lnTo>
                    <a:lnTo>
                      <a:pt x="16" y="8"/>
                    </a:lnTo>
                    <a:lnTo>
                      <a:pt x="23" y="8"/>
                    </a:lnTo>
                    <a:lnTo>
                      <a:pt x="23" y="2"/>
                    </a:lnTo>
                    <a:lnTo>
                      <a:pt x="16" y="2"/>
                    </a:lnTo>
                    <a:lnTo>
                      <a:pt x="15" y="2"/>
                    </a:lnTo>
                    <a:lnTo>
                      <a:pt x="15" y="0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6" y="2"/>
                    </a:lnTo>
                    <a:lnTo>
                      <a:pt x="0" y="2"/>
                    </a:lnTo>
                    <a:lnTo>
                      <a:pt x="0" y="8"/>
                    </a:lnTo>
                    <a:lnTo>
                      <a:pt x="6" y="8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67" name="Rectangle 24"/>
              <p:cNvSpPr>
                <a:spLocks noChangeArrowheads="1"/>
              </p:cNvSpPr>
              <p:nvPr userDrawn="1"/>
            </p:nvSpPr>
            <p:spPr bwMode="auto">
              <a:xfrm>
                <a:off x="5504" y="202"/>
                <a:ext cx="123" cy="19"/>
              </a:xfrm>
              <a:prstGeom prst="rect">
                <a:avLst/>
              </a:prstGeom>
              <a:solidFill>
                <a:srgbClr val="3366CC"/>
              </a:soli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itchFamily="34" charset="0"/>
                    <a:ea typeface="標楷體" pitchFamily="65" charset="-120"/>
                  </a:defRPr>
                </a:lvl9pPr>
              </a:lstStyle>
              <a:p>
                <a:pPr>
                  <a:defRPr/>
                </a:pPr>
                <a:endParaRPr lang="zh-TW" altLang="en-US" sz="1800" smtClean="0"/>
              </a:p>
            </p:txBody>
          </p:sp>
          <p:sp>
            <p:nvSpPr>
              <p:cNvPr id="1081" name="Freeform 25"/>
              <p:cNvSpPr>
                <a:spLocks/>
              </p:cNvSpPr>
              <p:nvPr userDrawn="1"/>
            </p:nvSpPr>
            <p:spPr bwMode="auto">
              <a:xfrm>
                <a:off x="5495" y="233"/>
                <a:ext cx="144" cy="95"/>
              </a:xfrm>
              <a:custGeom>
                <a:avLst/>
                <a:gdLst>
                  <a:gd name="T0" fmla="*/ 0 w 24"/>
                  <a:gd name="T1" fmla="*/ 656218 h 16"/>
                  <a:gd name="T2" fmla="*/ 279936 w 24"/>
                  <a:gd name="T3" fmla="*/ 701023 h 16"/>
                  <a:gd name="T4" fmla="*/ 513216 w 24"/>
                  <a:gd name="T5" fmla="*/ 132905 h 16"/>
                  <a:gd name="T6" fmla="*/ 606528 w 24"/>
                  <a:gd name="T7" fmla="*/ 132905 h 16"/>
                  <a:gd name="T8" fmla="*/ 606528 w 24"/>
                  <a:gd name="T9" fmla="*/ 701023 h 16"/>
                  <a:gd name="T10" fmla="*/ 886464 w 24"/>
                  <a:gd name="T11" fmla="*/ 701023 h 16"/>
                  <a:gd name="T12" fmla="*/ 886464 w 24"/>
                  <a:gd name="T13" fmla="*/ 701023 h 16"/>
                  <a:gd name="T14" fmla="*/ 1073088 w 24"/>
                  <a:gd name="T15" fmla="*/ 701023 h 16"/>
                  <a:gd name="T16" fmla="*/ 1119744 w 24"/>
                  <a:gd name="T17" fmla="*/ 567868 h 16"/>
                  <a:gd name="T18" fmla="*/ 886464 w 24"/>
                  <a:gd name="T19" fmla="*/ 567868 h 16"/>
                  <a:gd name="T20" fmla="*/ 886464 w 24"/>
                  <a:gd name="T21" fmla="*/ 132905 h 16"/>
                  <a:gd name="T22" fmla="*/ 1073088 w 24"/>
                  <a:gd name="T23" fmla="*/ 132905 h 16"/>
                  <a:gd name="T24" fmla="*/ 1119744 w 24"/>
                  <a:gd name="T25" fmla="*/ 0 h 16"/>
                  <a:gd name="T26" fmla="*/ 0 w 24"/>
                  <a:gd name="T27" fmla="*/ 0 h 16"/>
                  <a:gd name="T28" fmla="*/ 0 w 24"/>
                  <a:gd name="T29" fmla="*/ 132905 h 16"/>
                  <a:gd name="T30" fmla="*/ 233280 w 24"/>
                  <a:gd name="T31" fmla="*/ 132905 h 16"/>
                  <a:gd name="T32" fmla="*/ 0 w 24"/>
                  <a:gd name="T33" fmla="*/ 656218 h 1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4" h="16">
                    <a:moveTo>
                      <a:pt x="0" y="15"/>
                    </a:moveTo>
                    <a:lnTo>
                      <a:pt x="6" y="16"/>
                    </a:lnTo>
                    <a:lnTo>
                      <a:pt x="11" y="3"/>
                    </a:lnTo>
                    <a:lnTo>
                      <a:pt x="13" y="3"/>
                    </a:lnTo>
                    <a:lnTo>
                      <a:pt x="13" y="16"/>
                    </a:lnTo>
                    <a:lnTo>
                      <a:pt x="19" y="16"/>
                    </a:lnTo>
                    <a:lnTo>
                      <a:pt x="23" y="16"/>
                    </a:lnTo>
                    <a:lnTo>
                      <a:pt x="24" y="13"/>
                    </a:lnTo>
                    <a:lnTo>
                      <a:pt x="19" y="13"/>
                    </a:lnTo>
                    <a:lnTo>
                      <a:pt x="19" y="3"/>
                    </a:lnTo>
                    <a:lnTo>
                      <a:pt x="23" y="3"/>
                    </a:lnTo>
                    <a:lnTo>
                      <a:pt x="24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5" y="3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82" name="Freeform 26"/>
              <p:cNvSpPr>
                <a:spLocks noEditPoints="1"/>
              </p:cNvSpPr>
              <p:nvPr userDrawn="1"/>
            </p:nvSpPr>
            <p:spPr bwMode="auto">
              <a:xfrm>
                <a:off x="5405" y="150"/>
                <a:ext cx="90" cy="178"/>
              </a:xfrm>
              <a:custGeom>
                <a:avLst/>
                <a:gdLst>
                  <a:gd name="T0" fmla="*/ 279936 w 15"/>
                  <a:gd name="T1" fmla="*/ 1000123 h 30"/>
                  <a:gd name="T2" fmla="*/ 513216 w 15"/>
                  <a:gd name="T3" fmla="*/ 1000123 h 30"/>
                  <a:gd name="T4" fmla="*/ 513216 w 15"/>
                  <a:gd name="T5" fmla="*/ 1000123 h 30"/>
                  <a:gd name="T6" fmla="*/ 699840 w 15"/>
                  <a:gd name="T7" fmla="*/ 1000123 h 30"/>
                  <a:gd name="T8" fmla="*/ 606528 w 15"/>
                  <a:gd name="T9" fmla="*/ 478322 h 30"/>
                  <a:gd name="T10" fmla="*/ 699840 w 15"/>
                  <a:gd name="T11" fmla="*/ 0 h 30"/>
                  <a:gd name="T12" fmla="*/ 466560 w 15"/>
                  <a:gd name="T13" fmla="*/ 0 h 30"/>
                  <a:gd name="T14" fmla="*/ 466560 w 15"/>
                  <a:gd name="T15" fmla="*/ 0 h 30"/>
                  <a:gd name="T16" fmla="*/ 279936 w 15"/>
                  <a:gd name="T17" fmla="*/ 0 h 30"/>
                  <a:gd name="T18" fmla="*/ 0 w 15"/>
                  <a:gd name="T19" fmla="*/ 0 h 30"/>
                  <a:gd name="T20" fmla="*/ 0 w 15"/>
                  <a:gd name="T21" fmla="*/ 0 h 30"/>
                  <a:gd name="T22" fmla="*/ 0 w 15"/>
                  <a:gd name="T23" fmla="*/ 1308828 h 30"/>
                  <a:gd name="T24" fmla="*/ 279936 w 15"/>
                  <a:gd name="T25" fmla="*/ 1308828 h 30"/>
                  <a:gd name="T26" fmla="*/ 279936 w 15"/>
                  <a:gd name="T27" fmla="*/ 1000123 h 30"/>
                  <a:gd name="T28" fmla="*/ 466560 w 15"/>
                  <a:gd name="T29" fmla="*/ 132652 h 30"/>
                  <a:gd name="T30" fmla="*/ 373248 w 15"/>
                  <a:gd name="T31" fmla="*/ 478322 h 30"/>
                  <a:gd name="T32" fmla="*/ 466560 w 15"/>
                  <a:gd name="T33" fmla="*/ 875006 h 30"/>
                  <a:gd name="T34" fmla="*/ 279936 w 15"/>
                  <a:gd name="T35" fmla="*/ 875006 h 30"/>
                  <a:gd name="T36" fmla="*/ 279936 w 15"/>
                  <a:gd name="T37" fmla="*/ 132652 h 30"/>
                  <a:gd name="T38" fmla="*/ 466560 w 15"/>
                  <a:gd name="T39" fmla="*/ 132652 h 3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5" h="30">
                    <a:moveTo>
                      <a:pt x="6" y="23"/>
                    </a:moveTo>
                    <a:lnTo>
                      <a:pt x="11" y="23"/>
                    </a:lnTo>
                    <a:lnTo>
                      <a:pt x="15" y="23"/>
                    </a:lnTo>
                    <a:lnTo>
                      <a:pt x="13" y="11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23"/>
                    </a:lnTo>
                    <a:moveTo>
                      <a:pt x="10" y="3"/>
                    </a:moveTo>
                    <a:lnTo>
                      <a:pt x="8" y="11"/>
                    </a:lnTo>
                    <a:lnTo>
                      <a:pt x="10" y="20"/>
                    </a:lnTo>
                    <a:lnTo>
                      <a:pt x="6" y="20"/>
                    </a:lnTo>
                    <a:lnTo>
                      <a:pt x="6" y="3"/>
                    </a:lnTo>
                    <a:lnTo>
                      <a:pt x="10" y="3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83" name="Freeform 27"/>
              <p:cNvSpPr>
                <a:spLocks noEditPoints="1"/>
              </p:cNvSpPr>
              <p:nvPr userDrawn="1"/>
            </p:nvSpPr>
            <p:spPr bwMode="auto">
              <a:xfrm>
                <a:off x="5237" y="185"/>
                <a:ext cx="90" cy="55"/>
              </a:xfrm>
              <a:custGeom>
                <a:avLst/>
                <a:gdLst>
                  <a:gd name="T0" fmla="*/ 373248 w 15"/>
                  <a:gd name="T1" fmla="*/ 315162 h 9"/>
                  <a:gd name="T2" fmla="*/ 559872 w 15"/>
                  <a:gd name="T3" fmla="*/ 468539 h 9"/>
                  <a:gd name="T4" fmla="*/ 699840 w 15"/>
                  <a:gd name="T5" fmla="*/ 366771 h 9"/>
                  <a:gd name="T6" fmla="*/ 513216 w 15"/>
                  <a:gd name="T7" fmla="*/ 263584 h 9"/>
                  <a:gd name="T8" fmla="*/ 699840 w 15"/>
                  <a:gd name="T9" fmla="*/ 153377 h 9"/>
                  <a:gd name="T10" fmla="*/ 699840 w 15"/>
                  <a:gd name="T11" fmla="*/ 101805 h 9"/>
                  <a:gd name="T12" fmla="*/ 699840 w 15"/>
                  <a:gd name="T13" fmla="*/ 101805 h 9"/>
                  <a:gd name="T14" fmla="*/ 699840 w 15"/>
                  <a:gd name="T15" fmla="*/ 0 h 9"/>
                  <a:gd name="T16" fmla="*/ 0 w 15"/>
                  <a:gd name="T17" fmla="*/ 0 h 9"/>
                  <a:gd name="T18" fmla="*/ 0 w 15"/>
                  <a:gd name="T19" fmla="*/ 101805 h 9"/>
                  <a:gd name="T20" fmla="*/ 0 w 15"/>
                  <a:gd name="T21" fmla="*/ 101805 h 9"/>
                  <a:gd name="T22" fmla="*/ 0 w 15"/>
                  <a:gd name="T23" fmla="*/ 153377 h 9"/>
                  <a:gd name="T24" fmla="*/ 186624 w 15"/>
                  <a:gd name="T25" fmla="*/ 263584 h 9"/>
                  <a:gd name="T26" fmla="*/ 0 w 15"/>
                  <a:gd name="T27" fmla="*/ 366771 h 9"/>
                  <a:gd name="T28" fmla="*/ 139968 w 15"/>
                  <a:gd name="T29" fmla="*/ 468539 h 9"/>
                  <a:gd name="T30" fmla="*/ 373248 w 15"/>
                  <a:gd name="T31" fmla="*/ 315162 h 9"/>
                  <a:gd name="T32" fmla="*/ 186624 w 15"/>
                  <a:gd name="T33" fmla="*/ 101805 h 9"/>
                  <a:gd name="T34" fmla="*/ 513216 w 15"/>
                  <a:gd name="T35" fmla="*/ 101805 h 9"/>
                  <a:gd name="T36" fmla="*/ 373248 w 15"/>
                  <a:gd name="T37" fmla="*/ 153377 h 9"/>
                  <a:gd name="T38" fmla="*/ 186624 w 15"/>
                  <a:gd name="T39" fmla="*/ 101805 h 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5" h="9">
                    <a:moveTo>
                      <a:pt x="8" y="6"/>
                    </a:moveTo>
                    <a:lnTo>
                      <a:pt x="12" y="9"/>
                    </a:lnTo>
                    <a:lnTo>
                      <a:pt x="15" y="7"/>
                    </a:lnTo>
                    <a:lnTo>
                      <a:pt x="11" y="5"/>
                    </a:lnTo>
                    <a:lnTo>
                      <a:pt x="15" y="3"/>
                    </a:lnTo>
                    <a:lnTo>
                      <a:pt x="15" y="2"/>
                    </a:lnTo>
                    <a:lnTo>
                      <a:pt x="15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4" y="5"/>
                    </a:lnTo>
                    <a:lnTo>
                      <a:pt x="0" y="7"/>
                    </a:lnTo>
                    <a:lnTo>
                      <a:pt x="3" y="9"/>
                    </a:lnTo>
                    <a:lnTo>
                      <a:pt x="8" y="6"/>
                    </a:lnTo>
                    <a:moveTo>
                      <a:pt x="4" y="2"/>
                    </a:moveTo>
                    <a:lnTo>
                      <a:pt x="11" y="2"/>
                    </a:lnTo>
                    <a:lnTo>
                      <a:pt x="8" y="3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84" name="Freeform 28"/>
              <p:cNvSpPr>
                <a:spLocks/>
              </p:cNvSpPr>
              <p:nvPr userDrawn="1"/>
            </p:nvSpPr>
            <p:spPr bwMode="auto">
              <a:xfrm>
                <a:off x="4823" y="214"/>
                <a:ext cx="180" cy="50"/>
              </a:xfrm>
              <a:custGeom>
                <a:avLst/>
                <a:gdLst>
                  <a:gd name="T0" fmla="*/ 1073088 w 30"/>
                  <a:gd name="T1" fmla="*/ 0 h 8"/>
                  <a:gd name="T2" fmla="*/ 0 w 30"/>
                  <a:gd name="T3" fmla="*/ 0 h 8"/>
                  <a:gd name="T4" fmla="*/ 0 w 30"/>
                  <a:gd name="T5" fmla="*/ 181644 h 8"/>
                  <a:gd name="T6" fmla="*/ 979776 w 30"/>
                  <a:gd name="T7" fmla="*/ 181644 h 8"/>
                  <a:gd name="T8" fmla="*/ 839808 w 30"/>
                  <a:gd name="T9" fmla="*/ 419688 h 8"/>
                  <a:gd name="T10" fmla="*/ 1166400 w 30"/>
                  <a:gd name="T11" fmla="*/ 477538 h 8"/>
                  <a:gd name="T12" fmla="*/ 1399680 w 30"/>
                  <a:gd name="T13" fmla="*/ 0 h 8"/>
                  <a:gd name="T14" fmla="*/ 1306368 w 30"/>
                  <a:gd name="T15" fmla="*/ 0 h 8"/>
                  <a:gd name="T16" fmla="*/ 1073088 w 30"/>
                  <a:gd name="T17" fmla="*/ 0 h 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0" h="8">
                    <a:moveTo>
                      <a:pt x="2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1" y="3"/>
                    </a:lnTo>
                    <a:lnTo>
                      <a:pt x="18" y="7"/>
                    </a:lnTo>
                    <a:lnTo>
                      <a:pt x="25" y="8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85" name="Freeform 29"/>
              <p:cNvSpPr>
                <a:spLocks/>
              </p:cNvSpPr>
              <p:nvPr userDrawn="1"/>
            </p:nvSpPr>
            <p:spPr bwMode="auto">
              <a:xfrm>
                <a:off x="3870" y="150"/>
                <a:ext cx="246" cy="185"/>
              </a:xfrm>
              <a:custGeom>
                <a:avLst/>
                <a:gdLst>
                  <a:gd name="T0" fmla="*/ 139968 w 41"/>
                  <a:gd name="T1" fmla="*/ 1354683 h 31"/>
                  <a:gd name="T2" fmla="*/ 139968 w 41"/>
                  <a:gd name="T3" fmla="*/ 1354683 h 31"/>
                  <a:gd name="T4" fmla="*/ 139968 w 41"/>
                  <a:gd name="T5" fmla="*/ 1354683 h 31"/>
                  <a:gd name="T6" fmla="*/ 979776 w 41"/>
                  <a:gd name="T7" fmla="*/ 1354683 h 31"/>
                  <a:gd name="T8" fmla="*/ 1026432 w 41"/>
                  <a:gd name="T9" fmla="*/ 1218887 h 31"/>
                  <a:gd name="T10" fmla="*/ 466560 w 41"/>
                  <a:gd name="T11" fmla="*/ 1218887 h 31"/>
                  <a:gd name="T12" fmla="*/ 466560 w 41"/>
                  <a:gd name="T13" fmla="*/ 854807 h 31"/>
                  <a:gd name="T14" fmla="*/ 606528 w 41"/>
                  <a:gd name="T15" fmla="*/ 854807 h 31"/>
                  <a:gd name="T16" fmla="*/ 1539648 w 41"/>
                  <a:gd name="T17" fmla="*/ 1400164 h 31"/>
                  <a:gd name="T18" fmla="*/ 1866240 w 41"/>
                  <a:gd name="T19" fmla="*/ 1264582 h 31"/>
                  <a:gd name="T20" fmla="*/ 1632960 w 41"/>
                  <a:gd name="T21" fmla="*/ 1127503 h 31"/>
                  <a:gd name="T22" fmla="*/ 1819584 w 41"/>
                  <a:gd name="T23" fmla="*/ 991886 h 31"/>
                  <a:gd name="T24" fmla="*/ 1586304 w 41"/>
                  <a:gd name="T25" fmla="*/ 854807 h 31"/>
                  <a:gd name="T26" fmla="*/ 1399680 w 41"/>
                  <a:gd name="T27" fmla="*/ 991886 h 31"/>
                  <a:gd name="T28" fmla="*/ 1119744 w 41"/>
                  <a:gd name="T29" fmla="*/ 854807 h 31"/>
                  <a:gd name="T30" fmla="*/ 1912896 w 41"/>
                  <a:gd name="T31" fmla="*/ 854807 h 31"/>
                  <a:gd name="T32" fmla="*/ 1912896 w 41"/>
                  <a:gd name="T33" fmla="*/ 719226 h 31"/>
                  <a:gd name="T34" fmla="*/ 466560 w 41"/>
                  <a:gd name="T35" fmla="*/ 719226 h 31"/>
                  <a:gd name="T36" fmla="*/ 466560 w 41"/>
                  <a:gd name="T37" fmla="*/ 589768 h 31"/>
                  <a:gd name="T38" fmla="*/ 1726272 w 41"/>
                  <a:gd name="T39" fmla="*/ 589768 h 31"/>
                  <a:gd name="T40" fmla="*/ 1772928 w 41"/>
                  <a:gd name="T41" fmla="*/ 499661 h 31"/>
                  <a:gd name="T42" fmla="*/ 466560 w 41"/>
                  <a:gd name="T43" fmla="*/ 499661 h 31"/>
                  <a:gd name="T44" fmla="*/ 466560 w 41"/>
                  <a:gd name="T45" fmla="*/ 362797 h 31"/>
                  <a:gd name="T46" fmla="*/ 1726272 w 41"/>
                  <a:gd name="T47" fmla="*/ 362797 h 31"/>
                  <a:gd name="T48" fmla="*/ 1772928 w 41"/>
                  <a:gd name="T49" fmla="*/ 227001 h 31"/>
                  <a:gd name="T50" fmla="*/ 466560 w 41"/>
                  <a:gd name="T51" fmla="*/ 227001 h 31"/>
                  <a:gd name="T52" fmla="*/ 466560 w 41"/>
                  <a:gd name="T53" fmla="*/ 135796 h 31"/>
                  <a:gd name="T54" fmla="*/ 1726272 w 41"/>
                  <a:gd name="T55" fmla="*/ 135796 h 31"/>
                  <a:gd name="T56" fmla="*/ 1772928 w 41"/>
                  <a:gd name="T57" fmla="*/ 0 h 31"/>
                  <a:gd name="T58" fmla="*/ 139968 w 41"/>
                  <a:gd name="T59" fmla="*/ 0 h 31"/>
                  <a:gd name="T60" fmla="*/ 139968 w 41"/>
                  <a:gd name="T61" fmla="*/ 91384 h 31"/>
                  <a:gd name="T62" fmla="*/ 139968 w 41"/>
                  <a:gd name="T63" fmla="*/ 91384 h 31"/>
                  <a:gd name="T64" fmla="*/ 139968 w 41"/>
                  <a:gd name="T65" fmla="*/ 719226 h 31"/>
                  <a:gd name="T66" fmla="*/ 0 w 41"/>
                  <a:gd name="T67" fmla="*/ 719226 h 31"/>
                  <a:gd name="T68" fmla="*/ 0 w 41"/>
                  <a:gd name="T69" fmla="*/ 854807 h 31"/>
                  <a:gd name="T70" fmla="*/ 139968 w 41"/>
                  <a:gd name="T71" fmla="*/ 854807 h 31"/>
                  <a:gd name="T72" fmla="*/ 139968 w 41"/>
                  <a:gd name="T73" fmla="*/ 1354683 h 31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41" h="31">
                    <a:moveTo>
                      <a:pt x="3" y="30"/>
                    </a:moveTo>
                    <a:lnTo>
                      <a:pt x="3" y="30"/>
                    </a:lnTo>
                    <a:lnTo>
                      <a:pt x="21" y="30"/>
                    </a:lnTo>
                    <a:lnTo>
                      <a:pt x="22" y="27"/>
                    </a:lnTo>
                    <a:lnTo>
                      <a:pt x="10" y="27"/>
                    </a:lnTo>
                    <a:lnTo>
                      <a:pt x="10" y="19"/>
                    </a:lnTo>
                    <a:lnTo>
                      <a:pt x="13" y="19"/>
                    </a:lnTo>
                    <a:lnTo>
                      <a:pt x="33" y="31"/>
                    </a:lnTo>
                    <a:lnTo>
                      <a:pt x="40" y="28"/>
                    </a:lnTo>
                    <a:lnTo>
                      <a:pt x="35" y="25"/>
                    </a:lnTo>
                    <a:lnTo>
                      <a:pt x="39" y="22"/>
                    </a:lnTo>
                    <a:lnTo>
                      <a:pt x="34" y="19"/>
                    </a:lnTo>
                    <a:lnTo>
                      <a:pt x="30" y="22"/>
                    </a:lnTo>
                    <a:lnTo>
                      <a:pt x="24" y="19"/>
                    </a:lnTo>
                    <a:lnTo>
                      <a:pt x="41" y="19"/>
                    </a:lnTo>
                    <a:lnTo>
                      <a:pt x="41" y="16"/>
                    </a:lnTo>
                    <a:lnTo>
                      <a:pt x="10" y="16"/>
                    </a:lnTo>
                    <a:lnTo>
                      <a:pt x="10" y="13"/>
                    </a:lnTo>
                    <a:lnTo>
                      <a:pt x="37" y="13"/>
                    </a:lnTo>
                    <a:lnTo>
                      <a:pt x="38" y="11"/>
                    </a:lnTo>
                    <a:lnTo>
                      <a:pt x="10" y="11"/>
                    </a:lnTo>
                    <a:lnTo>
                      <a:pt x="10" y="8"/>
                    </a:lnTo>
                    <a:lnTo>
                      <a:pt x="37" y="8"/>
                    </a:lnTo>
                    <a:lnTo>
                      <a:pt x="38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37" y="3"/>
                    </a:lnTo>
                    <a:lnTo>
                      <a:pt x="38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3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19"/>
                    </a:lnTo>
                    <a:lnTo>
                      <a:pt x="3" y="30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</p:grpSp>
        <p:grpSp>
          <p:nvGrpSpPr>
            <p:cNvPr id="8" name="Group 30"/>
            <p:cNvGrpSpPr>
              <a:grpSpLocks/>
            </p:cNvGrpSpPr>
            <p:nvPr userDrawn="1"/>
          </p:nvGrpSpPr>
          <p:grpSpPr bwMode="auto">
            <a:xfrm>
              <a:off x="3870" y="377"/>
              <a:ext cx="1776" cy="48"/>
              <a:chOff x="3870" y="377"/>
              <a:chExt cx="1776" cy="48"/>
            </a:xfrm>
          </p:grpSpPr>
          <p:sp>
            <p:nvSpPr>
              <p:cNvPr id="1041" name="Freeform 31"/>
              <p:cNvSpPr>
                <a:spLocks/>
              </p:cNvSpPr>
              <p:nvPr userDrawn="1"/>
            </p:nvSpPr>
            <p:spPr bwMode="auto">
              <a:xfrm>
                <a:off x="4073" y="378"/>
                <a:ext cx="54" cy="47"/>
              </a:xfrm>
              <a:custGeom>
                <a:avLst/>
                <a:gdLst>
                  <a:gd name="T0" fmla="*/ 139968 w 9"/>
                  <a:gd name="T1" fmla="*/ 167919 h 8"/>
                  <a:gd name="T2" fmla="*/ 139968 w 9"/>
                  <a:gd name="T3" fmla="*/ 126330 h 8"/>
                  <a:gd name="T4" fmla="*/ 139968 w 9"/>
                  <a:gd name="T5" fmla="*/ 167919 h 8"/>
                  <a:gd name="T6" fmla="*/ 279936 w 9"/>
                  <a:gd name="T7" fmla="*/ 328900 h 8"/>
                  <a:gd name="T8" fmla="*/ 419904 w 9"/>
                  <a:gd name="T9" fmla="*/ 328900 h 8"/>
                  <a:gd name="T10" fmla="*/ 419904 w 9"/>
                  <a:gd name="T11" fmla="*/ 167919 h 8"/>
                  <a:gd name="T12" fmla="*/ 419904 w 9"/>
                  <a:gd name="T13" fmla="*/ 126330 h 8"/>
                  <a:gd name="T14" fmla="*/ 419904 w 9"/>
                  <a:gd name="T15" fmla="*/ 0 h 8"/>
                  <a:gd name="T16" fmla="*/ 279936 w 9"/>
                  <a:gd name="T17" fmla="*/ 0 h 8"/>
                  <a:gd name="T18" fmla="*/ 279936 w 9"/>
                  <a:gd name="T19" fmla="*/ 126330 h 8"/>
                  <a:gd name="T20" fmla="*/ 279936 w 9"/>
                  <a:gd name="T21" fmla="*/ 167919 h 8"/>
                  <a:gd name="T22" fmla="*/ 279936 w 9"/>
                  <a:gd name="T23" fmla="*/ 202570 h 8"/>
                  <a:gd name="T24" fmla="*/ 279936 w 9"/>
                  <a:gd name="T25" fmla="*/ 167919 h 8"/>
                  <a:gd name="T26" fmla="*/ 186624 w 9"/>
                  <a:gd name="T27" fmla="*/ 126330 h 8"/>
                  <a:gd name="T28" fmla="*/ 139968 w 9"/>
                  <a:gd name="T29" fmla="*/ 0 h 8"/>
                  <a:gd name="T30" fmla="*/ 0 w 9"/>
                  <a:gd name="T31" fmla="*/ 0 h 8"/>
                  <a:gd name="T32" fmla="*/ 0 w 9"/>
                  <a:gd name="T33" fmla="*/ 126330 h 8"/>
                  <a:gd name="T34" fmla="*/ 0 w 9"/>
                  <a:gd name="T35" fmla="*/ 167919 h 8"/>
                  <a:gd name="T36" fmla="*/ 0 w 9"/>
                  <a:gd name="T37" fmla="*/ 328900 h 8"/>
                  <a:gd name="T38" fmla="*/ 139968 w 9"/>
                  <a:gd name="T39" fmla="*/ 328900 h 8"/>
                  <a:gd name="T40" fmla="*/ 139968 w 9"/>
                  <a:gd name="T41" fmla="*/ 167919 h 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9" h="8">
                    <a:moveTo>
                      <a:pt x="3" y="4"/>
                    </a:moveTo>
                    <a:lnTo>
                      <a:pt x="3" y="3"/>
                    </a:lnTo>
                    <a:lnTo>
                      <a:pt x="3" y="4"/>
                    </a:lnTo>
                    <a:lnTo>
                      <a:pt x="6" y="8"/>
                    </a:lnTo>
                    <a:lnTo>
                      <a:pt x="9" y="8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6" y="5"/>
                    </a:lnTo>
                    <a:lnTo>
                      <a:pt x="6" y="4"/>
                    </a:lnTo>
                    <a:lnTo>
                      <a:pt x="4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4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2" name="Freeform 32"/>
              <p:cNvSpPr>
                <a:spLocks/>
              </p:cNvSpPr>
              <p:nvPr userDrawn="1"/>
            </p:nvSpPr>
            <p:spPr bwMode="auto">
              <a:xfrm>
                <a:off x="3929" y="378"/>
                <a:ext cx="54" cy="47"/>
              </a:xfrm>
              <a:custGeom>
                <a:avLst/>
                <a:gdLst>
                  <a:gd name="T0" fmla="*/ 139968 w 9"/>
                  <a:gd name="T1" fmla="*/ 0 h 8"/>
                  <a:gd name="T2" fmla="*/ 0 w 9"/>
                  <a:gd name="T3" fmla="*/ 0 h 8"/>
                  <a:gd name="T4" fmla="*/ 0 w 9"/>
                  <a:gd name="T5" fmla="*/ 126330 h 8"/>
                  <a:gd name="T6" fmla="*/ 0 w 9"/>
                  <a:gd name="T7" fmla="*/ 167919 h 8"/>
                  <a:gd name="T8" fmla="*/ 0 w 9"/>
                  <a:gd name="T9" fmla="*/ 245369 h 8"/>
                  <a:gd name="T10" fmla="*/ 0 w 9"/>
                  <a:gd name="T11" fmla="*/ 328900 h 8"/>
                  <a:gd name="T12" fmla="*/ 139968 w 9"/>
                  <a:gd name="T13" fmla="*/ 328900 h 8"/>
                  <a:gd name="T14" fmla="*/ 139968 w 9"/>
                  <a:gd name="T15" fmla="*/ 245369 h 8"/>
                  <a:gd name="T16" fmla="*/ 139968 w 9"/>
                  <a:gd name="T17" fmla="*/ 202570 h 8"/>
                  <a:gd name="T18" fmla="*/ 279936 w 9"/>
                  <a:gd name="T19" fmla="*/ 202570 h 8"/>
                  <a:gd name="T20" fmla="*/ 279936 w 9"/>
                  <a:gd name="T21" fmla="*/ 245369 h 8"/>
                  <a:gd name="T22" fmla="*/ 279936 w 9"/>
                  <a:gd name="T23" fmla="*/ 328900 h 8"/>
                  <a:gd name="T24" fmla="*/ 419904 w 9"/>
                  <a:gd name="T25" fmla="*/ 328900 h 8"/>
                  <a:gd name="T26" fmla="*/ 419904 w 9"/>
                  <a:gd name="T27" fmla="*/ 245369 h 8"/>
                  <a:gd name="T28" fmla="*/ 419904 w 9"/>
                  <a:gd name="T29" fmla="*/ 167919 h 8"/>
                  <a:gd name="T30" fmla="*/ 419904 w 9"/>
                  <a:gd name="T31" fmla="*/ 126330 h 8"/>
                  <a:gd name="T32" fmla="*/ 419904 w 9"/>
                  <a:gd name="T33" fmla="*/ 0 h 8"/>
                  <a:gd name="T34" fmla="*/ 279936 w 9"/>
                  <a:gd name="T35" fmla="*/ 0 h 8"/>
                  <a:gd name="T36" fmla="*/ 279936 w 9"/>
                  <a:gd name="T37" fmla="*/ 126330 h 8"/>
                  <a:gd name="T38" fmla="*/ 279936 w 9"/>
                  <a:gd name="T39" fmla="*/ 167919 h 8"/>
                  <a:gd name="T40" fmla="*/ 139968 w 9"/>
                  <a:gd name="T41" fmla="*/ 167919 h 8"/>
                  <a:gd name="T42" fmla="*/ 139968 w 9"/>
                  <a:gd name="T43" fmla="*/ 126330 h 8"/>
                  <a:gd name="T44" fmla="*/ 139968 w 9"/>
                  <a:gd name="T45" fmla="*/ 0 h 8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9" h="8">
                    <a:moveTo>
                      <a:pt x="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6"/>
                    </a:lnTo>
                    <a:lnTo>
                      <a:pt x="3" y="5"/>
                    </a:lnTo>
                    <a:lnTo>
                      <a:pt x="6" y="5"/>
                    </a:lnTo>
                    <a:lnTo>
                      <a:pt x="6" y="6"/>
                    </a:lnTo>
                    <a:lnTo>
                      <a:pt x="6" y="8"/>
                    </a:lnTo>
                    <a:lnTo>
                      <a:pt x="9" y="8"/>
                    </a:lnTo>
                    <a:lnTo>
                      <a:pt x="9" y="6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3" y="4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3" name="Freeform 33"/>
              <p:cNvSpPr>
                <a:spLocks/>
              </p:cNvSpPr>
              <p:nvPr userDrawn="1"/>
            </p:nvSpPr>
            <p:spPr bwMode="auto">
              <a:xfrm>
                <a:off x="3870" y="378"/>
                <a:ext cx="54" cy="47"/>
              </a:xfrm>
              <a:custGeom>
                <a:avLst/>
                <a:gdLst>
                  <a:gd name="T0" fmla="*/ 139968 w 9"/>
                  <a:gd name="T1" fmla="*/ 126330 h 8"/>
                  <a:gd name="T2" fmla="*/ 279936 w 9"/>
                  <a:gd name="T3" fmla="*/ 41765 h 8"/>
                  <a:gd name="T4" fmla="*/ 419904 w 9"/>
                  <a:gd name="T5" fmla="*/ 41765 h 8"/>
                  <a:gd name="T6" fmla="*/ 419904 w 9"/>
                  <a:gd name="T7" fmla="*/ 0 h 8"/>
                  <a:gd name="T8" fmla="*/ 139968 w 9"/>
                  <a:gd name="T9" fmla="*/ 0 h 8"/>
                  <a:gd name="T10" fmla="*/ 0 w 9"/>
                  <a:gd name="T11" fmla="*/ 126330 h 8"/>
                  <a:gd name="T12" fmla="*/ 0 w 9"/>
                  <a:gd name="T13" fmla="*/ 126330 h 8"/>
                  <a:gd name="T14" fmla="*/ 0 w 9"/>
                  <a:gd name="T15" fmla="*/ 167919 h 8"/>
                  <a:gd name="T16" fmla="*/ 0 w 9"/>
                  <a:gd name="T17" fmla="*/ 202570 h 8"/>
                  <a:gd name="T18" fmla="*/ 0 w 9"/>
                  <a:gd name="T19" fmla="*/ 245369 h 8"/>
                  <a:gd name="T20" fmla="*/ 139968 w 9"/>
                  <a:gd name="T21" fmla="*/ 328900 h 8"/>
                  <a:gd name="T22" fmla="*/ 419904 w 9"/>
                  <a:gd name="T23" fmla="*/ 328900 h 8"/>
                  <a:gd name="T24" fmla="*/ 419904 w 9"/>
                  <a:gd name="T25" fmla="*/ 287135 h 8"/>
                  <a:gd name="T26" fmla="*/ 279936 w 9"/>
                  <a:gd name="T27" fmla="*/ 287135 h 8"/>
                  <a:gd name="T28" fmla="*/ 139968 w 9"/>
                  <a:gd name="T29" fmla="*/ 245369 h 8"/>
                  <a:gd name="T30" fmla="*/ 139968 w 9"/>
                  <a:gd name="T31" fmla="*/ 167919 h 8"/>
                  <a:gd name="T32" fmla="*/ 139968 w 9"/>
                  <a:gd name="T33" fmla="*/ 167919 h 8"/>
                  <a:gd name="T34" fmla="*/ 139968 w 9"/>
                  <a:gd name="T35" fmla="*/ 126330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8">
                    <a:moveTo>
                      <a:pt x="3" y="3"/>
                    </a:moveTo>
                    <a:cubicBezTo>
                      <a:pt x="4" y="2"/>
                      <a:pt x="5" y="1"/>
                      <a:pt x="6" y="1"/>
                    </a:cubicBezTo>
                    <a:lnTo>
                      <a:pt x="9" y="1"/>
                    </a:lnTo>
                    <a:lnTo>
                      <a:pt x="9" y="0"/>
                    </a:lnTo>
                    <a:lnTo>
                      <a:pt x="3" y="0"/>
                    </a:lnTo>
                    <a:cubicBezTo>
                      <a:pt x="2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6"/>
                      <a:pt x="0" y="6"/>
                    </a:cubicBezTo>
                    <a:cubicBezTo>
                      <a:pt x="1" y="7"/>
                      <a:pt x="2" y="8"/>
                      <a:pt x="3" y="8"/>
                    </a:cubicBezTo>
                    <a:lnTo>
                      <a:pt x="9" y="8"/>
                    </a:lnTo>
                    <a:lnTo>
                      <a:pt x="9" y="7"/>
                    </a:lnTo>
                    <a:lnTo>
                      <a:pt x="6" y="7"/>
                    </a:lnTo>
                    <a:cubicBezTo>
                      <a:pt x="5" y="7"/>
                      <a:pt x="4" y="6"/>
                      <a:pt x="3" y="6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3" y="4"/>
                      <a:pt x="3" y="3"/>
                      <a:pt x="3" y="3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4" name="Freeform 34"/>
              <p:cNvSpPr>
                <a:spLocks noEditPoints="1"/>
              </p:cNvSpPr>
              <p:nvPr userDrawn="1"/>
            </p:nvSpPr>
            <p:spPr bwMode="auto">
              <a:xfrm>
                <a:off x="3995" y="378"/>
                <a:ext cx="66" cy="47"/>
              </a:xfrm>
              <a:custGeom>
                <a:avLst/>
                <a:gdLst>
                  <a:gd name="T0" fmla="*/ 139968 w 11"/>
                  <a:gd name="T1" fmla="*/ 126330 h 8"/>
                  <a:gd name="T2" fmla="*/ 93312 w 11"/>
                  <a:gd name="T3" fmla="*/ 167919 h 8"/>
                  <a:gd name="T4" fmla="*/ 46656 w 11"/>
                  <a:gd name="T5" fmla="*/ 245369 h 8"/>
                  <a:gd name="T6" fmla="*/ 0 w 11"/>
                  <a:gd name="T7" fmla="*/ 328900 h 8"/>
                  <a:gd name="T8" fmla="*/ 139968 w 11"/>
                  <a:gd name="T9" fmla="*/ 328900 h 8"/>
                  <a:gd name="T10" fmla="*/ 139968 w 11"/>
                  <a:gd name="T11" fmla="*/ 287135 h 8"/>
                  <a:gd name="T12" fmla="*/ 373248 w 11"/>
                  <a:gd name="T13" fmla="*/ 287135 h 8"/>
                  <a:gd name="T14" fmla="*/ 373248 w 11"/>
                  <a:gd name="T15" fmla="*/ 328900 h 8"/>
                  <a:gd name="T16" fmla="*/ 513216 w 11"/>
                  <a:gd name="T17" fmla="*/ 328900 h 8"/>
                  <a:gd name="T18" fmla="*/ 466560 w 11"/>
                  <a:gd name="T19" fmla="*/ 245369 h 8"/>
                  <a:gd name="T20" fmla="*/ 419904 w 11"/>
                  <a:gd name="T21" fmla="*/ 167919 h 8"/>
                  <a:gd name="T22" fmla="*/ 373248 w 11"/>
                  <a:gd name="T23" fmla="*/ 126330 h 8"/>
                  <a:gd name="T24" fmla="*/ 326592 w 11"/>
                  <a:gd name="T25" fmla="*/ 0 h 8"/>
                  <a:gd name="T26" fmla="*/ 186624 w 11"/>
                  <a:gd name="T27" fmla="*/ 0 h 8"/>
                  <a:gd name="T28" fmla="*/ 139968 w 11"/>
                  <a:gd name="T29" fmla="*/ 126330 h 8"/>
                  <a:gd name="T30" fmla="*/ 326592 w 11"/>
                  <a:gd name="T31" fmla="*/ 245369 h 8"/>
                  <a:gd name="T32" fmla="*/ 186624 w 11"/>
                  <a:gd name="T33" fmla="*/ 245369 h 8"/>
                  <a:gd name="T34" fmla="*/ 233280 w 11"/>
                  <a:gd name="T35" fmla="*/ 167919 h 8"/>
                  <a:gd name="T36" fmla="*/ 279936 w 11"/>
                  <a:gd name="T37" fmla="*/ 126330 h 8"/>
                  <a:gd name="T38" fmla="*/ 279936 w 11"/>
                  <a:gd name="T39" fmla="*/ 167919 h 8"/>
                  <a:gd name="T40" fmla="*/ 326592 w 11"/>
                  <a:gd name="T41" fmla="*/ 245369 h 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" h="8">
                    <a:moveTo>
                      <a:pt x="3" y="3"/>
                    </a:moveTo>
                    <a:lnTo>
                      <a:pt x="2" y="4"/>
                    </a:lnTo>
                    <a:lnTo>
                      <a:pt x="1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7"/>
                    </a:lnTo>
                    <a:lnTo>
                      <a:pt x="8" y="7"/>
                    </a:lnTo>
                    <a:lnTo>
                      <a:pt x="8" y="8"/>
                    </a:lnTo>
                    <a:lnTo>
                      <a:pt x="11" y="8"/>
                    </a:lnTo>
                    <a:lnTo>
                      <a:pt x="10" y="6"/>
                    </a:lnTo>
                    <a:lnTo>
                      <a:pt x="9" y="4"/>
                    </a:lnTo>
                    <a:lnTo>
                      <a:pt x="8" y="3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3" y="3"/>
                    </a:lnTo>
                    <a:moveTo>
                      <a:pt x="7" y="6"/>
                    </a:moveTo>
                    <a:lnTo>
                      <a:pt x="4" y="6"/>
                    </a:lnTo>
                    <a:lnTo>
                      <a:pt x="5" y="4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7" y="6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5" name="Freeform 35"/>
              <p:cNvSpPr>
                <a:spLocks/>
              </p:cNvSpPr>
              <p:nvPr userDrawn="1"/>
            </p:nvSpPr>
            <p:spPr bwMode="auto">
              <a:xfrm>
                <a:off x="4385" y="378"/>
                <a:ext cx="61" cy="47"/>
              </a:xfrm>
              <a:custGeom>
                <a:avLst/>
                <a:gdLst>
                  <a:gd name="T0" fmla="*/ 362724 w 10"/>
                  <a:gd name="T1" fmla="*/ 126330 h 8"/>
                  <a:gd name="T2" fmla="*/ 362724 w 10"/>
                  <a:gd name="T3" fmla="*/ 167919 h 8"/>
                  <a:gd name="T4" fmla="*/ 362724 w 10"/>
                  <a:gd name="T5" fmla="*/ 202570 h 8"/>
                  <a:gd name="T6" fmla="*/ 313009 w 10"/>
                  <a:gd name="T7" fmla="*/ 167919 h 8"/>
                  <a:gd name="T8" fmla="*/ 261696 w 10"/>
                  <a:gd name="T9" fmla="*/ 126330 h 8"/>
                  <a:gd name="T10" fmla="*/ 152299 w 10"/>
                  <a:gd name="T11" fmla="*/ 0 h 8"/>
                  <a:gd name="T12" fmla="*/ 0 w 10"/>
                  <a:gd name="T13" fmla="*/ 0 h 8"/>
                  <a:gd name="T14" fmla="*/ 0 w 10"/>
                  <a:gd name="T15" fmla="*/ 126330 h 8"/>
                  <a:gd name="T16" fmla="*/ 0 w 10"/>
                  <a:gd name="T17" fmla="*/ 167919 h 8"/>
                  <a:gd name="T18" fmla="*/ 0 w 10"/>
                  <a:gd name="T19" fmla="*/ 328900 h 8"/>
                  <a:gd name="T20" fmla="*/ 152299 w 10"/>
                  <a:gd name="T21" fmla="*/ 328900 h 8"/>
                  <a:gd name="T22" fmla="*/ 152299 w 10"/>
                  <a:gd name="T23" fmla="*/ 167919 h 8"/>
                  <a:gd name="T24" fmla="*/ 152299 w 10"/>
                  <a:gd name="T25" fmla="*/ 126330 h 8"/>
                  <a:gd name="T26" fmla="*/ 202239 w 10"/>
                  <a:gd name="T27" fmla="*/ 167919 h 8"/>
                  <a:gd name="T28" fmla="*/ 362724 w 10"/>
                  <a:gd name="T29" fmla="*/ 328900 h 8"/>
                  <a:gd name="T30" fmla="*/ 515023 w 10"/>
                  <a:gd name="T31" fmla="*/ 328900 h 8"/>
                  <a:gd name="T32" fmla="*/ 515023 w 10"/>
                  <a:gd name="T33" fmla="*/ 167919 h 8"/>
                  <a:gd name="T34" fmla="*/ 515023 w 10"/>
                  <a:gd name="T35" fmla="*/ 126330 h 8"/>
                  <a:gd name="T36" fmla="*/ 515023 w 10"/>
                  <a:gd name="T37" fmla="*/ 0 h 8"/>
                  <a:gd name="T38" fmla="*/ 362724 w 10"/>
                  <a:gd name="T39" fmla="*/ 0 h 8"/>
                  <a:gd name="T40" fmla="*/ 362724 w 10"/>
                  <a:gd name="T41" fmla="*/ 126330 h 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0" h="8">
                    <a:moveTo>
                      <a:pt x="7" y="3"/>
                    </a:moveTo>
                    <a:lnTo>
                      <a:pt x="7" y="4"/>
                    </a:lnTo>
                    <a:lnTo>
                      <a:pt x="7" y="5"/>
                    </a:lnTo>
                    <a:lnTo>
                      <a:pt x="6" y="4"/>
                    </a:lnTo>
                    <a:lnTo>
                      <a:pt x="5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4"/>
                    </a:lnTo>
                    <a:lnTo>
                      <a:pt x="3" y="3"/>
                    </a:lnTo>
                    <a:lnTo>
                      <a:pt x="4" y="4"/>
                    </a:lnTo>
                    <a:lnTo>
                      <a:pt x="7" y="8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10" y="3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3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6" name="Freeform 36"/>
              <p:cNvSpPr>
                <a:spLocks noEditPoints="1"/>
              </p:cNvSpPr>
              <p:nvPr userDrawn="1"/>
            </p:nvSpPr>
            <p:spPr bwMode="auto">
              <a:xfrm>
                <a:off x="5220" y="378"/>
                <a:ext cx="66" cy="47"/>
              </a:xfrm>
              <a:custGeom>
                <a:avLst/>
                <a:gdLst>
                  <a:gd name="T0" fmla="*/ 513216 w 11"/>
                  <a:gd name="T1" fmla="*/ 202570 h 8"/>
                  <a:gd name="T2" fmla="*/ 513216 w 11"/>
                  <a:gd name="T3" fmla="*/ 167919 h 8"/>
                  <a:gd name="T4" fmla="*/ 513216 w 11"/>
                  <a:gd name="T5" fmla="*/ 167919 h 8"/>
                  <a:gd name="T6" fmla="*/ 513216 w 11"/>
                  <a:gd name="T7" fmla="*/ 126330 h 8"/>
                  <a:gd name="T8" fmla="*/ 513216 w 11"/>
                  <a:gd name="T9" fmla="*/ 126330 h 8"/>
                  <a:gd name="T10" fmla="*/ 419904 w 11"/>
                  <a:gd name="T11" fmla="*/ 41765 h 8"/>
                  <a:gd name="T12" fmla="*/ 326592 w 11"/>
                  <a:gd name="T13" fmla="*/ 0 h 8"/>
                  <a:gd name="T14" fmla="*/ 233280 w 11"/>
                  <a:gd name="T15" fmla="*/ 0 h 8"/>
                  <a:gd name="T16" fmla="*/ 186624 w 11"/>
                  <a:gd name="T17" fmla="*/ 0 h 8"/>
                  <a:gd name="T18" fmla="*/ 93312 w 11"/>
                  <a:gd name="T19" fmla="*/ 41765 h 8"/>
                  <a:gd name="T20" fmla="*/ 0 w 11"/>
                  <a:gd name="T21" fmla="*/ 126330 h 8"/>
                  <a:gd name="T22" fmla="*/ 0 w 11"/>
                  <a:gd name="T23" fmla="*/ 126330 h 8"/>
                  <a:gd name="T24" fmla="*/ 0 w 11"/>
                  <a:gd name="T25" fmla="*/ 167919 h 8"/>
                  <a:gd name="T26" fmla="*/ 0 w 11"/>
                  <a:gd name="T27" fmla="*/ 167919 h 8"/>
                  <a:gd name="T28" fmla="*/ 0 w 11"/>
                  <a:gd name="T29" fmla="*/ 202570 h 8"/>
                  <a:gd name="T30" fmla="*/ 93312 w 11"/>
                  <a:gd name="T31" fmla="*/ 328900 h 8"/>
                  <a:gd name="T32" fmla="*/ 186624 w 11"/>
                  <a:gd name="T33" fmla="*/ 328900 h 8"/>
                  <a:gd name="T34" fmla="*/ 233280 w 11"/>
                  <a:gd name="T35" fmla="*/ 328900 h 8"/>
                  <a:gd name="T36" fmla="*/ 326592 w 11"/>
                  <a:gd name="T37" fmla="*/ 328900 h 8"/>
                  <a:gd name="T38" fmla="*/ 419904 w 11"/>
                  <a:gd name="T39" fmla="*/ 328900 h 8"/>
                  <a:gd name="T40" fmla="*/ 513216 w 11"/>
                  <a:gd name="T41" fmla="*/ 202570 h 8"/>
                  <a:gd name="T42" fmla="*/ 373248 w 11"/>
                  <a:gd name="T43" fmla="*/ 167919 h 8"/>
                  <a:gd name="T44" fmla="*/ 233280 w 11"/>
                  <a:gd name="T45" fmla="*/ 287135 h 8"/>
                  <a:gd name="T46" fmla="*/ 139968 w 11"/>
                  <a:gd name="T47" fmla="*/ 167919 h 8"/>
                  <a:gd name="T48" fmla="*/ 139968 w 11"/>
                  <a:gd name="T49" fmla="*/ 167919 h 8"/>
                  <a:gd name="T50" fmla="*/ 139968 w 11"/>
                  <a:gd name="T51" fmla="*/ 126330 h 8"/>
                  <a:gd name="T52" fmla="*/ 233280 w 11"/>
                  <a:gd name="T53" fmla="*/ 41765 h 8"/>
                  <a:gd name="T54" fmla="*/ 373248 w 11"/>
                  <a:gd name="T55" fmla="*/ 126330 h 8"/>
                  <a:gd name="T56" fmla="*/ 373248 w 11"/>
                  <a:gd name="T57" fmla="*/ 167919 h 8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" h="8">
                    <a:moveTo>
                      <a:pt x="11" y="5"/>
                    </a:moveTo>
                    <a:cubicBezTo>
                      <a:pt x="11" y="5"/>
                      <a:pt x="11" y="5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2"/>
                      <a:pt x="10" y="1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lnTo>
                      <a:pt x="5" y="0"/>
                    </a:lnTo>
                    <a:lnTo>
                      <a:pt x="4" y="0"/>
                    </a:ln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1" y="7"/>
                      <a:pt x="2" y="8"/>
                    </a:cubicBezTo>
                    <a:cubicBezTo>
                      <a:pt x="2" y="8"/>
                      <a:pt x="3" y="8"/>
                      <a:pt x="4" y="8"/>
                    </a:cubicBezTo>
                    <a:lnTo>
                      <a:pt x="5" y="8"/>
                    </a:lnTo>
                    <a:lnTo>
                      <a:pt x="7" y="8"/>
                    </a:lnTo>
                    <a:cubicBezTo>
                      <a:pt x="8" y="8"/>
                      <a:pt x="9" y="8"/>
                      <a:pt x="9" y="8"/>
                    </a:cubicBezTo>
                    <a:cubicBezTo>
                      <a:pt x="10" y="7"/>
                      <a:pt x="11" y="6"/>
                      <a:pt x="11" y="5"/>
                    </a:cubicBezTo>
                    <a:moveTo>
                      <a:pt x="8" y="4"/>
                    </a:moveTo>
                    <a:cubicBezTo>
                      <a:pt x="8" y="6"/>
                      <a:pt x="7" y="7"/>
                      <a:pt x="5" y="7"/>
                    </a:cubicBezTo>
                    <a:cubicBezTo>
                      <a:pt x="4" y="7"/>
                      <a:pt x="3" y="6"/>
                      <a:pt x="3" y="4"/>
                    </a:cubicBezTo>
                    <a:cubicBezTo>
                      <a:pt x="3" y="4"/>
                      <a:pt x="3" y="3"/>
                      <a:pt x="3" y="3"/>
                    </a:cubicBezTo>
                    <a:cubicBezTo>
                      <a:pt x="4" y="2"/>
                      <a:pt x="5" y="1"/>
                      <a:pt x="5" y="1"/>
                    </a:cubicBezTo>
                    <a:cubicBezTo>
                      <a:pt x="6" y="1"/>
                      <a:pt x="7" y="2"/>
                      <a:pt x="8" y="3"/>
                    </a:cubicBezTo>
                    <a:cubicBezTo>
                      <a:pt x="8" y="3"/>
                      <a:pt x="8" y="4"/>
                      <a:pt x="8" y="4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7" name="Freeform 37"/>
              <p:cNvSpPr>
                <a:spLocks noEditPoints="1"/>
              </p:cNvSpPr>
              <p:nvPr userDrawn="1"/>
            </p:nvSpPr>
            <p:spPr bwMode="auto">
              <a:xfrm>
                <a:off x="4795" y="378"/>
                <a:ext cx="66" cy="47"/>
              </a:xfrm>
              <a:custGeom>
                <a:avLst/>
                <a:gdLst>
                  <a:gd name="T0" fmla="*/ 93312 w 11"/>
                  <a:gd name="T1" fmla="*/ 0 h 8"/>
                  <a:gd name="T2" fmla="*/ 0 w 11"/>
                  <a:gd name="T3" fmla="*/ 126330 h 8"/>
                  <a:gd name="T4" fmla="*/ 0 w 11"/>
                  <a:gd name="T5" fmla="*/ 126330 h 8"/>
                  <a:gd name="T6" fmla="*/ 0 w 11"/>
                  <a:gd name="T7" fmla="*/ 167919 h 8"/>
                  <a:gd name="T8" fmla="*/ 0 w 11"/>
                  <a:gd name="T9" fmla="*/ 167919 h 8"/>
                  <a:gd name="T10" fmla="*/ 0 w 11"/>
                  <a:gd name="T11" fmla="*/ 202570 h 8"/>
                  <a:gd name="T12" fmla="*/ 93312 w 11"/>
                  <a:gd name="T13" fmla="*/ 328900 h 8"/>
                  <a:gd name="T14" fmla="*/ 186624 w 11"/>
                  <a:gd name="T15" fmla="*/ 328900 h 8"/>
                  <a:gd name="T16" fmla="*/ 279936 w 11"/>
                  <a:gd name="T17" fmla="*/ 328900 h 8"/>
                  <a:gd name="T18" fmla="*/ 326592 w 11"/>
                  <a:gd name="T19" fmla="*/ 328900 h 8"/>
                  <a:gd name="T20" fmla="*/ 419904 w 11"/>
                  <a:gd name="T21" fmla="*/ 328900 h 8"/>
                  <a:gd name="T22" fmla="*/ 513216 w 11"/>
                  <a:gd name="T23" fmla="*/ 202570 h 8"/>
                  <a:gd name="T24" fmla="*/ 513216 w 11"/>
                  <a:gd name="T25" fmla="*/ 167919 h 8"/>
                  <a:gd name="T26" fmla="*/ 513216 w 11"/>
                  <a:gd name="T27" fmla="*/ 167919 h 8"/>
                  <a:gd name="T28" fmla="*/ 513216 w 11"/>
                  <a:gd name="T29" fmla="*/ 126330 h 8"/>
                  <a:gd name="T30" fmla="*/ 513216 w 11"/>
                  <a:gd name="T31" fmla="*/ 126330 h 8"/>
                  <a:gd name="T32" fmla="*/ 419904 w 11"/>
                  <a:gd name="T33" fmla="*/ 0 h 8"/>
                  <a:gd name="T34" fmla="*/ 326592 w 11"/>
                  <a:gd name="T35" fmla="*/ 0 h 8"/>
                  <a:gd name="T36" fmla="*/ 279936 w 11"/>
                  <a:gd name="T37" fmla="*/ 0 h 8"/>
                  <a:gd name="T38" fmla="*/ 186624 w 11"/>
                  <a:gd name="T39" fmla="*/ 0 h 8"/>
                  <a:gd name="T40" fmla="*/ 93312 w 11"/>
                  <a:gd name="T41" fmla="*/ 0 h 8"/>
                  <a:gd name="T42" fmla="*/ 373248 w 11"/>
                  <a:gd name="T43" fmla="*/ 126330 h 8"/>
                  <a:gd name="T44" fmla="*/ 373248 w 11"/>
                  <a:gd name="T45" fmla="*/ 167919 h 8"/>
                  <a:gd name="T46" fmla="*/ 373248 w 11"/>
                  <a:gd name="T47" fmla="*/ 167919 h 8"/>
                  <a:gd name="T48" fmla="*/ 279936 w 11"/>
                  <a:gd name="T49" fmla="*/ 287135 h 8"/>
                  <a:gd name="T50" fmla="*/ 139968 w 11"/>
                  <a:gd name="T51" fmla="*/ 167919 h 8"/>
                  <a:gd name="T52" fmla="*/ 139968 w 11"/>
                  <a:gd name="T53" fmla="*/ 167919 h 8"/>
                  <a:gd name="T54" fmla="*/ 186624 w 11"/>
                  <a:gd name="T55" fmla="*/ 126330 h 8"/>
                  <a:gd name="T56" fmla="*/ 279936 w 11"/>
                  <a:gd name="T57" fmla="*/ 41765 h 8"/>
                  <a:gd name="T58" fmla="*/ 373248 w 11"/>
                  <a:gd name="T59" fmla="*/ 126330 h 8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1" h="8">
                    <a:moveTo>
                      <a:pt x="2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1" y="7"/>
                      <a:pt x="2" y="8"/>
                    </a:cubicBezTo>
                    <a:cubicBezTo>
                      <a:pt x="3" y="8"/>
                      <a:pt x="4" y="8"/>
                      <a:pt x="4" y="8"/>
                    </a:cubicBezTo>
                    <a:lnTo>
                      <a:pt x="6" y="8"/>
                    </a:lnTo>
                    <a:lnTo>
                      <a:pt x="7" y="8"/>
                    </a:lnTo>
                    <a:cubicBezTo>
                      <a:pt x="8" y="8"/>
                      <a:pt x="9" y="8"/>
                      <a:pt x="9" y="8"/>
                    </a:cubicBezTo>
                    <a:cubicBezTo>
                      <a:pt x="10" y="7"/>
                      <a:pt x="11" y="6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2"/>
                      <a:pt x="10" y="1"/>
                      <a:pt x="9" y="0"/>
                    </a:cubicBezTo>
                    <a:cubicBezTo>
                      <a:pt x="9" y="0"/>
                      <a:pt x="8" y="0"/>
                      <a:pt x="7" y="0"/>
                    </a:cubicBezTo>
                    <a:lnTo>
                      <a:pt x="6" y="0"/>
                    </a:lnTo>
                    <a:lnTo>
                      <a:pt x="4" y="0"/>
                    </a:lnTo>
                    <a:cubicBezTo>
                      <a:pt x="4" y="0"/>
                      <a:pt x="3" y="0"/>
                      <a:pt x="2" y="0"/>
                    </a:cubicBezTo>
                    <a:moveTo>
                      <a:pt x="8" y="3"/>
                    </a:moveTo>
                    <a:cubicBezTo>
                      <a:pt x="8" y="3"/>
                      <a:pt x="8" y="4"/>
                      <a:pt x="8" y="4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4" y="7"/>
                      <a:pt x="3" y="6"/>
                      <a:pt x="3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1"/>
                      <a:pt x="6" y="1"/>
                    </a:cubicBezTo>
                    <a:cubicBezTo>
                      <a:pt x="7" y="1"/>
                      <a:pt x="7" y="2"/>
                      <a:pt x="8" y="3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8" name="Freeform 38"/>
              <p:cNvSpPr>
                <a:spLocks/>
              </p:cNvSpPr>
              <p:nvPr userDrawn="1"/>
            </p:nvSpPr>
            <p:spPr bwMode="auto">
              <a:xfrm>
                <a:off x="5052" y="378"/>
                <a:ext cx="47" cy="47"/>
              </a:xfrm>
              <a:custGeom>
                <a:avLst/>
                <a:gdLst>
                  <a:gd name="T0" fmla="*/ 0 w 8"/>
                  <a:gd name="T1" fmla="*/ 202570 h 8"/>
                  <a:gd name="T2" fmla="*/ 0 w 8"/>
                  <a:gd name="T3" fmla="*/ 245369 h 8"/>
                  <a:gd name="T4" fmla="*/ 167919 w 8"/>
                  <a:gd name="T5" fmla="*/ 328900 h 8"/>
                  <a:gd name="T6" fmla="*/ 328900 w 8"/>
                  <a:gd name="T7" fmla="*/ 328900 h 8"/>
                  <a:gd name="T8" fmla="*/ 328900 w 8"/>
                  <a:gd name="T9" fmla="*/ 287135 h 8"/>
                  <a:gd name="T10" fmla="*/ 245369 w 8"/>
                  <a:gd name="T11" fmla="*/ 287135 h 8"/>
                  <a:gd name="T12" fmla="*/ 167919 w 8"/>
                  <a:gd name="T13" fmla="*/ 245369 h 8"/>
                  <a:gd name="T14" fmla="*/ 126330 w 8"/>
                  <a:gd name="T15" fmla="*/ 202570 h 8"/>
                  <a:gd name="T16" fmla="*/ 126330 w 8"/>
                  <a:gd name="T17" fmla="*/ 167919 h 8"/>
                  <a:gd name="T18" fmla="*/ 126330 w 8"/>
                  <a:gd name="T19" fmla="*/ 126330 h 8"/>
                  <a:gd name="T20" fmla="*/ 126330 w 8"/>
                  <a:gd name="T21" fmla="*/ 0 h 8"/>
                  <a:gd name="T22" fmla="*/ 0 w 8"/>
                  <a:gd name="T23" fmla="*/ 0 h 8"/>
                  <a:gd name="T24" fmla="*/ 0 w 8"/>
                  <a:gd name="T25" fmla="*/ 126330 h 8"/>
                  <a:gd name="T26" fmla="*/ 0 w 8"/>
                  <a:gd name="T27" fmla="*/ 167919 h 8"/>
                  <a:gd name="T28" fmla="*/ 0 w 8"/>
                  <a:gd name="T29" fmla="*/ 167919 h 8"/>
                  <a:gd name="T30" fmla="*/ 0 w 8"/>
                  <a:gd name="T31" fmla="*/ 202570 h 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8">
                    <a:moveTo>
                      <a:pt x="0" y="5"/>
                    </a:moveTo>
                    <a:cubicBezTo>
                      <a:pt x="0" y="5"/>
                      <a:pt x="0" y="6"/>
                      <a:pt x="0" y="6"/>
                    </a:cubicBezTo>
                    <a:cubicBezTo>
                      <a:pt x="1" y="7"/>
                      <a:pt x="2" y="8"/>
                      <a:pt x="4" y="8"/>
                    </a:cubicBezTo>
                    <a:lnTo>
                      <a:pt x="8" y="8"/>
                    </a:lnTo>
                    <a:lnTo>
                      <a:pt x="8" y="7"/>
                    </a:lnTo>
                    <a:lnTo>
                      <a:pt x="6" y="7"/>
                    </a:lnTo>
                    <a:cubicBezTo>
                      <a:pt x="5" y="7"/>
                      <a:pt x="4" y="6"/>
                      <a:pt x="4" y="6"/>
                    </a:cubicBezTo>
                    <a:cubicBezTo>
                      <a:pt x="3" y="5"/>
                      <a:pt x="3" y="5"/>
                      <a:pt x="3" y="5"/>
                    </a:cubicBezTo>
                    <a:lnTo>
                      <a:pt x="3" y="4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9" name="Freeform 39"/>
              <p:cNvSpPr>
                <a:spLocks/>
              </p:cNvSpPr>
              <p:nvPr userDrawn="1"/>
            </p:nvSpPr>
            <p:spPr bwMode="auto">
              <a:xfrm>
                <a:off x="4565" y="378"/>
                <a:ext cx="73" cy="47"/>
              </a:xfrm>
              <a:custGeom>
                <a:avLst/>
                <a:gdLst>
                  <a:gd name="T0" fmla="*/ 408149 w 12"/>
                  <a:gd name="T1" fmla="*/ 126330 h 8"/>
                  <a:gd name="T2" fmla="*/ 358856 w 12"/>
                  <a:gd name="T3" fmla="*/ 167919 h 8"/>
                  <a:gd name="T4" fmla="*/ 308194 w 12"/>
                  <a:gd name="T5" fmla="*/ 287135 h 8"/>
                  <a:gd name="T6" fmla="*/ 250573 w 12"/>
                  <a:gd name="T7" fmla="*/ 167919 h 8"/>
                  <a:gd name="T8" fmla="*/ 199911 w 12"/>
                  <a:gd name="T9" fmla="*/ 126330 h 8"/>
                  <a:gd name="T10" fmla="*/ 150617 w 12"/>
                  <a:gd name="T11" fmla="*/ 0 h 8"/>
                  <a:gd name="T12" fmla="*/ 0 w 12"/>
                  <a:gd name="T13" fmla="*/ 0 h 8"/>
                  <a:gd name="T14" fmla="*/ 0 w 12"/>
                  <a:gd name="T15" fmla="*/ 126330 h 8"/>
                  <a:gd name="T16" fmla="*/ 0 w 12"/>
                  <a:gd name="T17" fmla="*/ 167919 h 8"/>
                  <a:gd name="T18" fmla="*/ 0 w 12"/>
                  <a:gd name="T19" fmla="*/ 328900 h 8"/>
                  <a:gd name="T20" fmla="*/ 150617 w 12"/>
                  <a:gd name="T21" fmla="*/ 328900 h 8"/>
                  <a:gd name="T22" fmla="*/ 150617 w 12"/>
                  <a:gd name="T23" fmla="*/ 167919 h 8"/>
                  <a:gd name="T24" fmla="*/ 150617 w 12"/>
                  <a:gd name="T25" fmla="*/ 126330 h 8"/>
                  <a:gd name="T26" fmla="*/ 150617 w 12"/>
                  <a:gd name="T27" fmla="*/ 167919 h 8"/>
                  <a:gd name="T28" fmla="*/ 199911 w 12"/>
                  <a:gd name="T29" fmla="*/ 328900 h 8"/>
                  <a:gd name="T30" fmla="*/ 358856 w 12"/>
                  <a:gd name="T31" fmla="*/ 328900 h 8"/>
                  <a:gd name="T32" fmla="*/ 458811 w 12"/>
                  <a:gd name="T33" fmla="*/ 167919 h 8"/>
                  <a:gd name="T34" fmla="*/ 458811 w 12"/>
                  <a:gd name="T35" fmla="*/ 126330 h 8"/>
                  <a:gd name="T36" fmla="*/ 458811 w 12"/>
                  <a:gd name="T37" fmla="*/ 167919 h 8"/>
                  <a:gd name="T38" fmla="*/ 458811 w 12"/>
                  <a:gd name="T39" fmla="*/ 328900 h 8"/>
                  <a:gd name="T40" fmla="*/ 608060 w 12"/>
                  <a:gd name="T41" fmla="*/ 328900 h 8"/>
                  <a:gd name="T42" fmla="*/ 608060 w 12"/>
                  <a:gd name="T43" fmla="*/ 167919 h 8"/>
                  <a:gd name="T44" fmla="*/ 608060 w 12"/>
                  <a:gd name="T45" fmla="*/ 126330 h 8"/>
                  <a:gd name="T46" fmla="*/ 608060 w 12"/>
                  <a:gd name="T47" fmla="*/ 0 h 8"/>
                  <a:gd name="T48" fmla="*/ 408149 w 12"/>
                  <a:gd name="T49" fmla="*/ 0 h 8"/>
                  <a:gd name="T50" fmla="*/ 408149 w 12"/>
                  <a:gd name="T51" fmla="*/ 126330 h 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2" h="8">
                    <a:moveTo>
                      <a:pt x="8" y="3"/>
                    </a:moveTo>
                    <a:lnTo>
                      <a:pt x="7" y="4"/>
                    </a:lnTo>
                    <a:lnTo>
                      <a:pt x="6" y="7"/>
                    </a:lnTo>
                    <a:lnTo>
                      <a:pt x="5" y="4"/>
                    </a:lnTo>
                    <a:lnTo>
                      <a:pt x="4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4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8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4"/>
                    </a:lnTo>
                    <a:lnTo>
                      <a:pt x="9" y="8"/>
                    </a:lnTo>
                    <a:lnTo>
                      <a:pt x="12" y="8"/>
                    </a:lnTo>
                    <a:lnTo>
                      <a:pt x="12" y="4"/>
                    </a:lnTo>
                    <a:lnTo>
                      <a:pt x="12" y="3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3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0" name="Freeform 40"/>
              <p:cNvSpPr>
                <a:spLocks/>
              </p:cNvSpPr>
              <p:nvPr userDrawn="1"/>
            </p:nvSpPr>
            <p:spPr bwMode="auto">
              <a:xfrm>
                <a:off x="4717" y="378"/>
                <a:ext cx="66" cy="47"/>
              </a:xfrm>
              <a:custGeom>
                <a:avLst/>
                <a:gdLst>
                  <a:gd name="T0" fmla="*/ 93312 w 11"/>
                  <a:gd name="T1" fmla="*/ 167919 h 8"/>
                  <a:gd name="T2" fmla="*/ 93312 w 11"/>
                  <a:gd name="T3" fmla="*/ 126330 h 8"/>
                  <a:gd name="T4" fmla="*/ 139968 w 11"/>
                  <a:gd name="T5" fmla="*/ 167919 h 8"/>
                  <a:gd name="T6" fmla="*/ 186624 w 11"/>
                  <a:gd name="T7" fmla="*/ 328900 h 8"/>
                  <a:gd name="T8" fmla="*/ 326592 w 11"/>
                  <a:gd name="T9" fmla="*/ 328900 h 8"/>
                  <a:gd name="T10" fmla="*/ 419904 w 11"/>
                  <a:gd name="T11" fmla="*/ 167919 h 8"/>
                  <a:gd name="T12" fmla="*/ 419904 w 11"/>
                  <a:gd name="T13" fmla="*/ 126330 h 8"/>
                  <a:gd name="T14" fmla="*/ 419904 w 11"/>
                  <a:gd name="T15" fmla="*/ 167919 h 8"/>
                  <a:gd name="T16" fmla="*/ 419904 w 11"/>
                  <a:gd name="T17" fmla="*/ 328900 h 8"/>
                  <a:gd name="T18" fmla="*/ 513216 w 11"/>
                  <a:gd name="T19" fmla="*/ 328900 h 8"/>
                  <a:gd name="T20" fmla="*/ 513216 w 11"/>
                  <a:gd name="T21" fmla="*/ 167919 h 8"/>
                  <a:gd name="T22" fmla="*/ 513216 w 11"/>
                  <a:gd name="T23" fmla="*/ 126330 h 8"/>
                  <a:gd name="T24" fmla="*/ 513216 w 11"/>
                  <a:gd name="T25" fmla="*/ 0 h 8"/>
                  <a:gd name="T26" fmla="*/ 373248 w 11"/>
                  <a:gd name="T27" fmla="*/ 0 h 8"/>
                  <a:gd name="T28" fmla="*/ 326592 w 11"/>
                  <a:gd name="T29" fmla="*/ 126330 h 8"/>
                  <a:gd name="T30" fmla="*/ 326592 w 11"/>
                  <a:gd name="T31" fmla="*/ 167919 h 8"/>
                  <a:gd name="T32" fmla="*/ 279936 w 11"/>
                  <a:gd name="T33" fmla="*/ 287135 h 8"/>
                  <a:gd name="T34" fmla="*/ 233280 w 11"/>
                  <a:gd name="T35" fmla="*/ 167919 h 8"/>
                  <a:gd name="T36" fmla="*/ 186624 w 11"/>
                  <a:gd name="T37" fmla="*/ 126330 h 8"/>
                  <a:gd name="T38" fmla="*/ 139968 w 11"/>
                  <a:gd name="T39" fmla="*/ 0 h 8"/>
                  <a:gd name="T40" fmla="*/ 0 w 11"/>
                  <a:gd name="T41" fmla="*/ 0 h 8"/>
                  <a:gd name="T42" fmla="*/ 0 w 11"/>
                  <a:gd name="T43" fmla="*/ 126330 h 8"/>
                  <a:gd name="T44" fmla="*/ 0 w 11"/>
                  <a:gd name="T45" fmla="*/ 167919 h 8"/>
                  <a:gd name="T46" fmla="*/ 0 w 11"/>
                  <a:gd name="T47" fmla="*/ 328900 h 8"/>
                  <a:gd name="T48" fmla="*/ 93312 w 11"/>
                  <a:gd name="T49" fmla="*/ 328900 h 8"/>
                  <a:gd name="T50" fmla="*/ 93312 w 11"/>
                  <a:gd name="T51" fmla="*/ 167919 h 8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1" h="8">
                    <a:moveTo>
                      <a:pt x="2" y="4"/>
                    </a:moveTo>
                    <a:lnTo>
                      <a:pt x="2" y="3"/>
                    </a:lnTo>
                    <a:lnTo>
                      <a:pt x="3" y="4"/>
                    </a:lnTo>
                    <a:lnTo>
                      <a:pt x="4" y="8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4"/>
                    </a:lnTo>
                    <a:lnTo>
                      <a:pt x="9" y="8"/>
                    </a:lnTo>
                    <a:lnTo>
                      <a:pt x="11" y="8"/>
                    </a:lnTo>
                    <a:lnTo>
                      <a:pt x="11" y="4"/>
                    </a:lnTo>
                    <a:lnTo>
                      <a:pt x="11" y="3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7" y="3"/>
                    </a:lnTo>
                    <a:lnTo>
                      <a:pt x="7" y="4"/>
                    </a:lnTo>
                    <a:lnTo>
                      <a:pt x="6" y="7"/>
                    </a:lnTo>
                    <a:lnTo>
                      <a:pt x="5" y="4"/>
                    </a:lnTo>
                    <a:lnTo>
                      <a:pt x="4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1" name="Freeform 41"/>
              <p:cNvSpPr>
                <a:spLocks noEditPoints="1"/>
              </p:cNvSpPr>
              <p:nvPr userDrawn="1"/>
            </p:nvSpPr>
            <p:spPr bwMode="auto">
              <a:xfrm>
                <a:off x="5365" y="378"/>
                <a:ext cx="59" cy="47"/>
              </a:xfrm>
              <a:custGeom>
                <a:avLst/>
                <a:gdLst>
                  <a:gd name="T0" fmla="*/ 128378 w 10"/>
                  <a:gd name="T1" fmla="*/ 202570 h 8"/>
                  <a:gd name="T2" fmla="*/ 293277 w 10"/>
                  <a:gd name="T3" fmla="*/ 202570 h 8"/>
                  <a:gd name="T4" fmla="*/ 379323 w 10"/>
                  <a:gd name="T5" fmla="*/ 167919 h 8"/>
                  <a:gd name="T6" fmla="*/ 421655 w 10"/>
                  <a:gd name="T7" fmla="*/ 126330 h 8"/>
                  <a:gd name="T8" fmla="*/ 421655 w 10"/>
                  <a:gd name="T9" fmla="*/ 126330 h 8"/>
                  <a:gd name="T10" fmla="*/ 293277 w 10"/>
                  <a:gd name="T11" fmla="*/ 0 h 8"/>
                  <a:gd name="T12" fmla="*/ 0 w 10"/>
                  <a:gd name="T13" fmla="*/ 0 h 8"/>
                  <a:gd name="T14" fmla="*/ 0 w 10"/>
                  <a:gd name="T15" fmla="*/ 126330 h 8"/>
                  <a:gd name="T16" fmla="*/ 0 w 10"/>
                  <a:gd name="T17" fmla="*/ 167919 h 8"/>
                  <a:gd name="T18" fmla="*/ 0 w 10"/>
                  <a:gd name="T19" fmla="*/ 328900 h 8"/>
                  <a:gd name="T20" fmla="*/ 128378 w 10"/>
                  <a:gd name="T21" fmla="*/ 328900 h 8"/>
                  <a:gd name="T22" fmla="*/ 128378 w 10"/>
                  <a:gd name="T23" fmla="*/ 202570 h 8"/>
                  <a:gd name="T24" fmla="*/ 128378 w 10"/>
                  <a:gd name="T25" fmla="*/ 41765 h 8"/>
                  <a:gd name="T26" fmla="*/ 250774 w 10"/>
                  <a:gd name="T27" fmla="*/ 41765 h 8"/>
                  <a:gd name="T28" fmla="*/ 293277 w 10"/>
                  <a:gd name="T29" fmla="*/ 126330 h 8"/>
                  <a:gd name="T30" fmla="*/ 293277 w 10"/>
                  <a:gd name="T31" fmla="*/ 126330 h 8"/>
                  <a:gd name="T32" fmla="*/ 250774 w 10"/>
                  <a:gd name="T33" fmla="*/ 167919 h 8"/>
                  <a:gd name="T34" fmla="*/ 128378 w 10"/>
                  <a:gd name="T35" fmla="*/ 167919 h 8"/>
                  <a:gd name="T36" fmla="*/ 128378 w 10"/>
                  <a:gd name="T37" fmla="*/ 126330 h 8"/>
                  <a:gd name="T38" fmla="*/ 128378 w 10"/>
                  <a:gd name="T39" fmla="*/ 41765 h 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0" h="8">
                    <a:moveTo>
                      <a:pt x="3" y="5"/>
                    </a:moveTo>
                    <a:lnTo>
                      <a:pt x="7" y="5"/>
                    </a:lnTo>
                    <a:cubicBezTo>
                      <a:pt x="8" y="5"/>
                      <a:pt x="9" y="5"/>
                      <a:pt x="9" y="4"/>
                    </a:cubicBezTo>
                    <a:cubicBezTo>
                      <a:pt x="10" y="4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7" y="0"/>
                    </a:cubicBez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5"/>
                    </a:lnTo>
                    <a:moveTo>
                      <a:pt x="3" y="1"/>
                    </a:moveTo>
                    <a:lnTo>
                      <a:pt x="6" y="1"/>
                    </a:lnTo>
                    <a:cubicBezTo>
                      <a:pt x="6" y="1"/>
                      <a:pt x="7" y="2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6" y="4"/>
                      <a:pt x="6" y="4"/>
                    </a:cubicBezTo>
                    <a:lnTo>
                      <a:pt x="3" y="4"/>
                    </a:lnTo>
                    <a:lnTo>
                      <a:pt x="3" y="3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2" name="Freeform 42"/>
              <p:cNvSpPr>
                <a:spLocks noEditPoints="1"/>
              </p:cNvSpPr>
              <p:nvPr userDrawn="1"/>
            </p:nvSpPr>
            <p:spPr bwMode="auto">
              <a:xfrm>
                <a:off x="4873" y="378"/>
                <a:ext cx="59" cy="47"/>
              </a:xfrm>
              <a:custGeom>
                <a:avLst/>
                <a:gdLst>
                  <a:gd name="T0" fmla="*/ 421655 w 10"/>
                  <a:gd name="T1" fmla="*/ 126330 h 8"/>
                  <a:gd name="T2" fmla="*/ 293277 w 10"/>
                  <a:gd name="T3" fmla="*/ 0 h 8"/>
                  <a:gd name="T4" fmla="*/ 0 w 10"/>
                  <a:gd name="T5" fmla="*/ 0 h 8"/>
                  <a:gd name="T6" fmla="*/ 0 w 10"/>
                  <a:gd name="T7" fmla="*/ 126330 h 8"/>
                  <a:gd name="T8" fmla="*/ 0 w 10"/>
                  <a:gd name="T9" fmla="*/ 167919 h 8"/>
                  <a:gd name="T10" fmla="*/ 0 w 10"/>
                  <a:gd name="T11" fmla="*/ 328900 h 8"/>
                  <a:gd name="T12" fmla="*/ 128378 w 10"/>
                  <a:gd name="T13" fmla="*/ 328900 h 8"/>
                  <a:gd name="T14" fmla="*/ 128378 w 10"/>
                  <a:gd name="T15" fmla="*/ 202570 h 8"/>
                  <a:gd name="T16" fmla="*/ 214430 w 10"/>
                  <a:gd name="T17" fmla="*/ 202570 h 8"/>
                  <a:gd name="T18" fmla="*/ 293277 w 10"/>
                  <a:gd name="T19" fmla="*/ 328900 h 8"/>
                  <a:gd name="T20" fmla="*/ 421655 w 10"/>
                  <a:gd name="T21" fmla="*/ 328900 h 8"/>
                  <a:gd name="T22" fmla="*/ 335604 w 10"/>
                  <a:gd name="T23" fmla="*/ 202570 h 8"/>
                  <a:gd name="T24" fmla="*/ 379323 w 10"/>
                  <a:gd name="T25" fmla="*/ 167919 h 8"/>
                  <a:gd name="T26" fmla="*/ 421655 w 10"/>
                  <a:gd name="T27" fmla="*/ 126330 h 8"/>
                  <a:gd name="T28" fmla="*/ 128378 w 10"/>
                  <a:gd name="T29" fmla="*/ 41765 h 8"/>
                  <a:gd name="T30" fmla="*/ 250774 w 10"/>
                  <a:gd name="T31" fmla="*/ 41765 h 8"/>
                  <a:gd name="T32" fmla="*/ 293277 w 10"/>
                  <a:gd name="T33" fmla="*/ 126330 h 8"/>
                  <a:gd name="T34" fmla="*/ 250774 w 10"/>
                  <a:gd name="T35" fmla="*/ 167919 h 8"/>
                  <a:gd name="T36" fmla="*/ 128378 w 10"/>
                  <a:gd name="T37" fmla="*/ 167919 h 8"/>
                  <a:gd name="T38" fmla="*/ 128378 w 10"/>
                  <a:gd name="T39" fmla="*/ 126330 h 8"/>
                  <a:gd name="T40" fmla="*/ 128378 w 10"/>
                  <a:gd name="T41" fmla="*/ 41765 h 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0" h="8">
                    <a:moveTo>
                      <a:pt x="10" y="3"/>
                    </a:moveTo>
                    <a:cubicBezTo>
                      <a:pt x="10" y="1"/>
                      <a:pt x="9" y="0"/>
                      <a:pt x="7" y="0"/>
                    </a:cubicBez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7" y="8"/>
                    </a:lnTo>
                    <a:lnTo>
                      <a:pt x="10" y="8"/>
                    </a:lnTo>
                    <a:lnTo>
                      <a:pt x="8" y="5"/>
                    </a:lnTo>
                    <a:cubicBezTo>
                      <a:pt x="8" y="5"/>
                      <a:pt x="9" y="5"/>
                      <a:pt x="9" y="4"/>
                    </a:cubicBezTo>
                    <a:cubicBezTo>
                      <a:pt x="9" y="4"/>
                      <a:pt x="10" y="3"/>
                      <a:pt x="10" y="3"/>
                    </a:cubicBezTo>
                    <a:moveTo>
                      <a:pt x="3" y="1"/>
                    </a:moveTo>
                    <a:lnTo>
                      <a:pt x="6" y="1"/>
                    </a:lnTo>
                    <a:cubicBezTo>
                      <a:pt x="6" y="1"/>
                      <a:pt x="7" y="2"/>
                      <a:pt x="7" y="3"/>
                    </a:cubicBezTo>
                    <a:cubicBezTo>
                      <a:pt x="7" y="3"/>
                      <a:pt x="6" y="4"/>
                      <a:pt x="6" y="4"/>
                    </a:cubicBezTo>
                    <a:lnTo>
                      <a:pt x="3" y="4"/>
                    </a:lnTo>
                    <a:lnTo>
                      <a:pt x="3" y="3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3" name="Freeform 43"/>
              <p:cNvSpPr>
                <a:spLocks/>
              </p:cNvSpPr>
              <p:nvPr userDrawn="1"/>
            </p:nvSpPr>
            <p:spPr bwMode="auto">
              <a:xfrm>
                <a:off x="5459" y="378"/>
                <a:ext cx="61" cy="47"/>
              </a:xfrm>
              <a:custGeom>
                <a:avLst/>
                <a:gdLst>
                  <a:gd name="T0" fmla="*/ 202239 w 10"/>
                  <a:gd name="T1" fmla="*/ 126330 h 8"/>
                  <a:gd name="T2" fmla="*/ 202239 w 10"/>
                  <a:gd name="T3" fmla="*/ 167919 h 8"/>
                  <a:gd name="T4" fmla="*/ 202239 w 10"/>
                  <a:gd name="T5" fmla="*/ 328900 h 8"/>
                  <a:gd name="T6" fmla="*/ 362724 w 10"/>
                  <a:gd name="T7" fmla="*/ 328900 h 8"/>
                  <a:gd name="T8" fmla="*/ 362724 w 10"/>
                  <a:gd name="T9" fmla="*/ 167919 h 8"/>
                  <a:gd name="T10" fmla="*/ 362724 w 10"/>
                  <a:gd name="T11" fmla="*/ 126330 h 8"/>
                  <a:gd name="T12" fmla="*/ 362724 w 10"/>
                  <a:gd name="T13" fmla="*/ 41765 h 8"/>
                  <a:gd name="T14" fmla="*/ 515023 w 10"/>
                  <a:gd name="T15" fmla="*/ 41765 h 8"/>
                  <a:gd name="T16" fmla="*/ 515023 w 10"/>
                  <a:gd name="T17" fmla="*/ 0 h 8"/>
                  <a:gd name="T18" fmla="*/ 0 w 10"/>
                  <a:gd name="T19" fmla="*/ 0 h 8"/>
                  <a:gd name="T20" fmla="*/ 0 w 10"/>
                  <a:gd name="T21" fmla="*/ 41765 h 8"/>
                  <a:gd name="T22" fmla="*/ 202239 w 10"/>
                  <a:gd name="T23" fmla="*/ 41765 h 8"/>
                  <a:gd name="T24" fmla="*/ 202239 w 10"/>
                  <a:gd name="T25" fmla="*/ 126330 h 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4" y="3"/>
                    </a:moveTo>
                    <a:lnTo>
                      <a:pt x="4" y="4"/>
                    </a:lnTo>
                    <a:lnTo>
                      <a:pt x="4" y="8"/>
                    </a:lnTo>
                    <a:lnTo>
                      <a:pt x="7" y="8"/>
                    </a:lnTo>
                    <a:lnTo>
                      <a:pt x="7" y="4"/>
                    </a:lnTo>
                    <a:lnTo>
                      <a:pt x="7" y="3"/>
                    </a:lnTo>
                    <a:lnTo>
                      <a:pt x="7" y="1"/>
                    </a:lnTo>
                    <a:lnTo>
                      <a:pt x="10" y="1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4" y="1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4" name="Freeform 44"/>
              <p:cNvSpPr>
                <a:spLocks/>
              </p:cNvSpPr>
              <p:nvPr userDrawn="1"/>
            </p:nvSpPr>
            <p:spPr bwMode="auto">
              <a:xfrm>
                <a:off x="5154" y="378"/>
                <a:ext cx="54" cy="47"/>
              </a:xfrm>
              <a:custGeom>
                <a:avLst/>
                <a:gdLst>
                  <a:gd name="T0" fmla="*/ 139968 w 9"/>
                  <a:gd name="T1" fmla="*/ 245369 h 8"/>
                  <a:gd name="T2" fmla="*/ 139968 w 9"/>
                  <a:gd name="T3" fmla="*/ 202570 h 8"/>
                  <a:gd name="T4" fmla="*/ 279936 w 9"/>
                  <a:gd name="T5" fmla="*/ 202570 h 8"/>
                  <a:gd name="T6" fmla="*/ 279936 w 9"/>
                  <a:gd name="T7" fmla="*/ 245369 h 8"/>
                  <a:gd name="T8" fmla="*/ 279936 w 9"/>
                  <a:gd name="T9" fmla="*/ 328900 h 8"/>
                  <a:gd name="T10" fmla="*/ 419904 w 9"/>
                  <a:gd name="T11" fmla="*/ 328900 h 8"/>
                  <a:gd name="T12" fmla="*/ 419904 w 9"/>
                  <a:gd name="T13" fmla="*/ 245369 h 8"/>
                  <a:gd name="T14" fmla="*/ 419904 w 9"/>
                  <a:gd name="T15" fmla="*/ 167919 h 8"/>
                  <a:gd name="T16" fmla="*/ 419904 w 9"/>
                  <a:gd name="T17" fmla="*/ 126330 h 8"/>
                  <a:gd name="T18" fmla="*/ 419904 w 9"/>
                  <a:gd name="T19" fmla="*/ 0 h 8"/>
                  <a:gd name="T20" fmla="*/ 279936 w 9"/>
                  <a:gd name="T21" fmla="*/ 0 h 8"/>
                  <a:gd name="T22" fmla="*/ 279936 w 9"/>
                  <a:gd name="T23" fmla="*/ 126330 h 8"/>
                  <a:gd name="T24" fmla="*/ 279936 w 9"/>
                  <a:gd name="T25" fmla="*/ 167919 h 8"/>
                  <a:gd name="T26" fmla="*/ 139968 w 9"/>
                  <a:gd name="T27" fmla="*/ 167919 h 8"/>
                  <a:gd name="T28" fmla="*/ 139968 w 9"/>
                  <a:gd name="T29" fmla="*/ 126330 h 8"/>
                  <a:gd name="T30" fmla="*/ 139968 w 9"/>
                  <a:gd name="T31" fmla="*/ 0 h 8"/>
                  <a:gd name="T32" fmla="*/ 0 w 9"/>
                  <a:gd name="T33" fmla="*/ 0 h 8"/>
                  <a:gd name="T34" fmla="*/ 0 w 9"/>
                  <a:gd name="T35" fmla="*/ 126330 h 8"/>
                  <a:gd name="T36" fmla="*/ 0 w 9"/>
                  <a:gd name="T37" fmla="*/ 167919 h 8"/>
                  <a:gd name="T38" fmla="*/ 0 w 9"/>
                  <a:gd name="T39" fmla="*/ 245369 h 8"/>
                  <a:gd name="T40" fmla="*/ 0 w 9"/>
                  <a:gd name="T41" fmla="*/ 328900 h 8"/>
                  <a:gd name="T42" fmla="*/ 139968 w 9"/>
                  <a:gd name="T43" fmla="*/ 328900 h 8"/>
                  <a:gd name="T44" fmla="*/ 139968 w 9"/>
                  <a:gd name="T45" fmla="*/ 245369 h 8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9" h="8">
                    <a:moveTo>
                      <a:pt x="3" y="6"/>
                    </a:moveTo>
                    <a:lnTo>
                      <a:pt x="3" y="5"/>
                    </a:lnTo>
                    <a:lnTo>
                      <a:pt x="6" y="5"/>
                    </a:lnTo>
                    <a:lnTo>
                      <a:pt x="6" y="6"/>
                    </a:lnTo>
                    <a:lnTo>
                      <a:pt x="6" y="8"/>
                    </a:lnTo>
                    <a:lnTo>
                      <a:pt x="9" y="8"/>
                    </a:lnTo>
                    <a:lnTo>
                      <a:pt x="9" y="6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3" y="4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5" name="Freeform 45"/>
              <p:cNvSpPr>
                <a:spLocks/>
              </p:cNvSpPr>
              <p:nvPr userDrawn="1"/>
            </p:nvSpPr>
            <p:spPr bwMode="auto">
              <a:xfrm>
                <a:off x="4643" y="378"/>
                <a:ext cx="61" cy="47"/>
              </a:xfrm>
              <a:custGeom>
                <a:avLst/>
                <a:gdLst>
                  <a:gd name="T0" fmla="*/ 51313 w 10"/>
                  <a:gd name="T1" fmla="*/ 245369 h 8"/>
                  <a:gd name="T2" fmla="*/ 202239 w 10"/>
                  <a:gd name="T3" fmla="*/ 328900 h 8"/>
                  <a:gd name="T4" fmla="*/ 515023 w 10"/>
                  <a:gd name="T5" fmla="*/ 328900 h 8"/>
                  <a:gd name="T6" fmla="*/ 515023 w 10"/>
                  <a:gd name="T7" fmla="*/ 287135 h 8"/>
                  <a:gd name="T8" fmla="*/ 313009 w 10"/>
                  <a:gd name="T9" fmla="*/ 287135 h 8"/>
                  <a:gd name="T10" fmla="*/ 202239 w 10"/>
                  <a:gd name="T11" fmla="*/ 245369 h 8"/>
                  <a:gd name="T12" fmla="*/ 152299 w 10"/>
                  <a:gd name="T13" fmla="*/ 202570 h 8"/>
                  <a:gd name="T14" fmla="*/ 515023 w 10"/>
                  <a:gd name="T15" fmla="*/ 202570 h 8"/>
                  <a:gd name="T16" fmla="*/ 515023 w 10"/>
                  <a:gd name="T17" fmla="*/ 167919 h 8"/>
                  <a:gd name="T18" fmla="*/ 515023 w 10"/>
                  <a:gd name="T19" fmla="*/ 167919 h 8"/>
                  <a:gd name="T20" fmla="*/ 152299 w 10"/>
                  <a:gd name="T21" fmla="*/ 167919 h 8"/>
                  <a:gd name="T22" fmla="*/ 202239 w 10"/>
                  <a:gd name="T23" fmla="*/ 126330 h 8"/>
                  <a:gd name="T24" fmla="*/ 313009 w 10"/>
                  <a:gd name="T25" fmla="*/ 41765 h 8"/>
                  <a:gd name="T26" fmla="*/ 515023 w 10"/>
                  <a:gd name="T27" fmla="*/ 41765 h 8"/>
                  <a:gd name="T28" fmla="*/ 515023 w 10"/>
                  <a:gd name="T29" fmla="*/ 0 h 8"/>
                  <a:gd name="T30" fmla="*/ 202239 w 10"/>
                  <a:gd name="T31" fmla="*/ 0 h 8"/>
                  <a:gd name="T32" fmla="*/ 51313 w 10"/>
                  <a:gd name="T33" fmla="*/ 126330 h 8"/>
                  <a:gd name="T34" fmla="*/ 51313 w 10"/>
                  <a:gd name="T35" fmla="*/ 126330 h 8"/>
                  <a:gd name="T36" fmla="*/ 0 w 10"/>
                  <a:gd name="T37" fmla="*/ 167919 h 8"/>
                  <a:gd name="T38" fmla="*/ 51313 w 10"/>
                  <a:gd name="T39" fmla="*/ 202570 h 8"/>
                  <a:gd name="T40" fmla="*/ 51313 w 10"/>
                  <a:gd name="T41" fmla="*/ 245369 h 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0" h="8">
                    <a:moveTo>
                      <a:pt x="1" y="6"/>
                    </a:moveTo>
                    <a:cubicBezTo>
                      <a:pt x="1" y="7"/>
                      <a:pt x="3" y="8"/>
                      <a:pt x="4" y="8"/>
                    </a:cubicBezTo>
                    <a:lnTo>
                      <a:pt x="10" y="8"/>
                    </a:lnTo>
                    <a:lnTo>
                      <a:pt x="10" y="7"/>
                    </a:lnTo>
                    <a:lnTo>
                      <a:pt x="6" y="7"/>
                    </a:lnTo>
                    <a:cubicBezTo>
                      <a:pt x="5" y="7"/>
                      <a:pt x="5" y="6"/>
                      <a:pt x="4" y="6"/>
                    </a:cubicBezTo>
                    <a:cubicBezTo>
                      <a:pt x="4" y="6"/>
                      <a:pt x="4" y="5"/>
                      <a:pt x="3" y="5"/>
                    </a:cubicBezTo>
                    <a:lnTo>
                      <a:pt x="10" y="5"/>
                    </a:lnTo>
                    <a:lnTo>
                      <a:pt x="10" y="4"/>
                    </a:lnTo>
                    <a:lnTo>
                      <a:pt x="3" y="4"/>
                    </a:ln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5" y="1"/>
                      <a:pt x="6" y="1"/>
                    </a:cubicBezTo>
                    <a:lnTo>
                      <a:pt x="10" y="1"/>
                    </a:lnTo>
                    <a:lnTo>
                      <a:pt x="10" y="0"/>
                    </a:lnTo>
                    <a:lnTo>
                      <a:pt x="4" y="0"/>
                    </a:ln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6" name="Freeform 46"/>
              <p:cNvSpPr>
                <a:spLocks noEditPoints="1"/>
              </p:cNvSpPr>
              <p:nvPr userDrawn="1"/>
            </p:nvSpPr>
            <p:spPr bwMode="auto">
              <a:xfrm>
                <a:off x="5514" y="378"/>
                <a:ext cx="73" cy="47"/>
              </a:xfrm>
              <a:custGeom>
                <a:avLst/>
                <a:gdLst>
                  <a:gd name="T0" fmla="*/ 199911 w 12"/>
                  <a:gd name="T1" fmla="*/ 287135 h 8"/>
                  <a:gd name="T2" fmla="*/ 408149 w 12"/>
                  <a:gd name="T3" fmla="*/ 287135 h 8"/>
                  <a:gd name="T4" fmla="*/ 458811 w 12"/>
                  <a:gd name="T5" fmla="*/ 328900 h 8"/>
                  <a:gd name="T6" fmla="*/ 608060 w 12"/>
                  <a:gd name="T7" fmla="*/ 328900 h 8"/>
                  <a:gd name="T8" fmla="*/ 558766 w 12"/>
                  <a:gd name="T9" fmla="*/ 245369 h 8"/>
                  <a:gd name="T10" fmla="*/ 508104 w 12"/>
                  <a:gd name="T11" fmla="*/ 167919 h 8"/>
                  <a:gd name="T12" fmla="*/ 458811 w 12"/>
                  <a:gd name="T13" fmla="*/ 126330 h 8"/>
                  <a:gd name="T14" fmla="*/ 408149 w 12"/>
                  <a:gd name="T15" fmla="*/ 0 h 8"/>
                  <a:gd name="T16" fmla="*/ 250573 w 12"/>
                  <a:gd name="T17" fmla="*/ 0 h 8"/>
                  <a:gd name="T18" fmla="*/ 199911 w 12"/>
                  <a:gd name="T19" fmla="*/ 126330 h 8"/>
                  <a:gd name="T20" fmla="*/ 150617 w 12"/>
                  <a:gd name="T21" fmla="*/ 167919 h 8"/>
                  <a:gd name="T22" fmla="*/ 99955 w 12"/>
                  <a:gd name="T23" fmla="*/ 245369 h 8"/>
                  <a:gd name="T24" fmla="*/ 0 w 12"/>
                  <a:gd name="T25" fmla="*/ 328900 h 8"/>
                  <a:gd name="T26" fmla="*/ 150617 w 12"/>
                  <a:gd name="T27" fmla="*/ 328900 h 8"/>
                  <a:gd name="T28" fmla="*/ 199911 w 12"/>
                  <a:gd name="T29" fmla="*/ 287135 h 8"/>
                  <a:gd name="T30" fmla="*/ 308194 w 12"/>
                  <a:gd name="T31" fmla="*/ 126330 h 8"/>
                  <a:gd name="T32" fmla="*/ 358856 w 12"/>
                  <a:gd name="T33" fmla="*/ 167919 h 8"/>
                  <a:gd name="T34" fmla="*/ 408149 w 12"/>
                  <a:gd name="T35" fmla="*/ 202570 h 8"/>
                  <a:gd name="T36" fmla="*/ 250573 w 12"/>
                  <a:gd name="T37" fmla="*/ 202570 h 8"/>
                  <a:gd name="T38" fmla="*/ 308194 w 12"/>
                  <a:gd name="T39" fmla="*/ 167919 h 8"/>
                  <a:gd name="T40" fmla="*/ 308194 w 12"/>
                  <a:gd name="T41" fmla="*/ 126330 h 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2" h="8">
                    <a:moveTo>
                      <a:pt x="4" y="7"/>
                    </a:moveTo>
                    <a:lnTo>
                      <a:pt x="8" y="7"/>
                    </a:lnTo>
                    <a:lnTo>
                      <a:pt x="9" y="8"/>
                    </a:lnTo>
                    <a:lnTo>
                      <a:pt x="12" y="8"/>
                    </a:lnTo>
                    <a:lnTo>
                      <a:pt x="11" y="6"/>
                    </a:lnTo>
                    <a:lnTo>
                      <a:pt x="10" y="4"/>
                    </a:lnTo>
                    <a:lnTo>
                      <a:pt x="9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4" y="3"/>
                    </a:lnTo>
                    <a:lnTo>
                      <a:pt x="3" y="4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4" y="7"/>
                    </a:lnTo>
                    <a:moveTo>
                      <a:pt x="6" y="3"/>
                    </a:moveTo>
                    <a:lnTo>
                      <a:pt x="7" y="4"/>
                    </a:lnTo>
                    <a:lnTo>
                      <a:pt x="8" y="5"/>
                    </a:lnTo>
                    <a:lnTo>
                      <a:pt x="5" y="5"/>
                    </a:lnTo>
                    <a:lnTo>
                      <a:pt x="6" y="4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7" name="Freeform 47"/>
              <p:cNvSpPr>
                <a:spLocks noEditPoints="1"/>
              </p:cNvSpPr>
              <p:nvPr userDrawn="1"/>
            </p:nvSpPr>
            <p:spPr bwMode="auto">
              <a:xfrm>
                <a:off x="4974" y="378"/>
                <a:ext cx="71" cy="47"/>
              </a:xfrm>
              <a:custGeom>
                <a:avLst/>
                <a:gdLst>
                  <a:gd name="T0" fmla="*/ 173986 w 12"/>
                  <a:gd name="T1" fmla="*/ 0 h 8"/>
                  <a:gd name="T2" fmla="*/ 131102 w 12"/>
                  <a:gd name="T3" fmla="*/ 126330 h 8"/>
                  <a:gd name="T4" fmla="*/ 86993 w 12"/>
                  <a:gd name="T5" fmla="*/ 167919 h 8"/>
                  <a:gd name="T6" fmla="*/ 44109 w 12"/>
                  <a:gd name="T7" fmla="*/ 245369 h 8"/>
                  <a:gd name="T8" fmla="*/ 0 w 12"/>
                  <a:gd name="T9" fmla="*/ 328900 h 8"/>
                  <a:gd name="T10" fmla="*/ 131102 w 12"/>
                  <a:gd name="T11" fmla="*/ 328900 h 8"/>
                  <a:gd name="T12" fmla="*/ 173986 w 12"/>
                  <a:gd name="T13" fmla="*/ 287135 h 8"/>
                  <a:gd name="T14" fmla="*/ 340723 w 12"/>
                  <a:gd name="T15" fmla="*/ 287135 h 8"/>
                  <a:gd name="T16" fmla="*/ 384832 w 12"/>
                  <a:gd name="T17" fmla="*/ 328900 h 8"/>
                  <a:gd name="T18" fmla="*/ 514709 w 12"/>
                  <a:gd name="T19" fmla="*/ 328900 h 8"/>
                  <a:gd name="T20" fmla="*/ 427716 w 12"/>
                  <a:gd name="T21" fmla="*/ 245369 h 8"/>
                  <a:gd name="T22" fmla="*/ 384832 w 12"/>
                  <a:gd name="T23" fmla="*/ 167919 h 8"/>
                  <a:gd name="T24" fmla="*/ 384832 w 12"/>
                  <a:gd name="T25" fmla="*/ 126330 h 8"/>
                  <a:gd name="T26" fmla="*/ 297839 w 12"/>
                  <a:gd name="T27" fmla="*/ 0 h 8"/>
                  <a:gd name="T28" fmla="*/ 173986 w 12"/>
                  <a:gd name="T29" fmla="*/ 0 h 8"/>
                  <a:gd name="T30" fmla="*/ 297839 w 12"/>
                  <a:gd name="T31" fmla="*/ 202570 h 8"/>
                  <a:gd name="T32" fmla="*/ 173986 w 12"/>
                  <a:gd name="T33" fmla="*/ 202570 h 8"/>
                  <a:gd name="T34" fmla="*/ 218094 w 12"/>
                  <a:gd name="T35" fmla="*/ 167919 h 8"/>
                  <a:gd name="T36" fmla="*/ 260978 w 12"/>
                  <a:gd name="T37" fmla="*/ 126330 h 8"/>
                  <a:gd name="T38" fmla="*/ 260978 w 12"/>
                  <a:gd name="T39" fmla="*/ 167919 h 8"/>
                  <a:gd name="T40" fmla="*/ 297839 w 12"/>
                  <a:gd name="T41" fmla="*/ 202570 h 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2" h="8">
                    <a:moveTo>
                      <a:pt x="4" y="0"/>
                    </a:moveTo>
                    <a:lnTo>
                      <a:pt x="3" y="3"/>
                    </a:lnTo>
                    <a:lnTo>
                      <a:pt x="2" y="4"/>
                    </a:lnTo>
                    <a:lnTo>
                      <a:pt x="1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9" y="8"/>
                    </a:lnTo>
                    <a:lnTo>
                      <a:pt x="12" y="8"/>
                    </a:lnTo>
                    <a:lnTo>
                      <a:pt x="10" y="6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7" y="0"/>
                    </a:lnTo>
                    <a:lnTo>
                      <a:pt x="4" y="0"/>
                    </a:lnTo>
                    <a:moveTo>
                      <a:pt x="7" y="5"/>
                    </a:moveTo>
                    <a:lnTo>
                      <a:pt x="4" y="5"/>
                    </a:lnTo>
                    <a:lnTo>
                      <a:pt x="5" y="4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7" y="5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8" name="Freeform 48"/>
              <p:cNvSpPr>
                <a:spLocks/>
              </p:cNvSpPr>
              <p:nvPr userDrawn="1"/>
            </p:nvSpPr>
            <p:spPr bwMode="auto">
              <a:xfrm>
                <a:off x="5298" y="378"/>
                <a:ext cx="54" cy="47"/>
              </a:xfrm>
              <a:custGeom>
                <a:avLst/>
                <a:gdLst>
                  <a:gd name="T0" fmla="*/ 93312 w 9"/>
                  <a:gd name="T1" fmla="*/ 202570 h 8"/>
                  <a:gd name="T2" fmla="*/ 186624 w 9"/>
                  <a:gd name="T3" fmla="*/ 202570 h 8"/>
                  <a:gd name="T4" fmla="*/ 233280 w 9"/>
                  <a:gd name="T5" fmla="*/ 202570 h 8"/>
                  <a:gd name="T6" fmla="*/ 233280 w 9"/>
                  <a:gd name="T7" fmla="*/ 202570 h 8"/>
                  <a:gd name="T8" fmla="*/ 279936 w 9"/>
                  <a:gd name="T9" fmla="*/ 245369 h 8"/>
                  <a:gd name="T10" fmla="*/ 233280 w 9"/>
                  <a:gd name="T11" fmla="*/ 287135 h 8"/>
                  <a:gd name="T12" fmla="*/ 0 w 9"/>
                  <a:gd name="T13" fmla="*/ 287135 h 8"/>
                  <a:gd name="T14" fmla="*/ 0 w 9"/>
                  <a:gd name="T15" fmla="*/ 328900 h 8"/>
                  <a:gd name="T16" fmla="*/ 326592 w 9"/>
                  <a:gd name="T17" fmla="*/ 328900 h 8"/>
                  <a:gd name="T18" fmla="*/ 419904 w 9"/>
                  <a:gd name="T19" fmla="*/ 245369 h 8"/>
                  <a:gd name="T20" fmla="*/ 419904 w 9"/>
                  <a:gd name="T21" fmla="*/ 167919 h 8"/>
                  <a:gd name="T22" fmla="*/ 326592 w 9"/>
                  <a:gd name="T23" fmla="*/ 167919 h 8"/>
                  <a:gd name="T24" fmla="*/ 233280 w 9"/>
                  <a:gd name="T25" fmla="*/ 167919 h 8"/>
                  <a:gd name="T26" fmla="*/ 186624 w 9"/>
                  <a:gd name="T27" fmla="*/ 167919 h 8"/>
                  <a:gd name="T28" fmla="*/ 139968 w 9"/>
                  <a:gd name="T29" fmla="*/ 126330 h 8"/>
                  <a:gd name="T30" fmla="*/ 186624 w 9"/>
                  <a:gd name="T31" fmla="*/ 41765 h 8"/>
                  <a:gd name="T32" fmla="*/ 419904 w 9"/>
                  <a:gd name="T33" fmla="*/ 41765 h 8"/>
                  <a:gd name="T34" fmla="*/ 419904 w 9"/>
                  <a:gd name="T35" fmla="*/ 0 h 8"/>
                  <a:gd name="T36" fmla="*/ 93312 w 9"/>
                  <a:gd name="T37" fmla="*/ 0 h 8"/>
                  <a:gd name="T38" fmla="*/ 0 w 9"/>
                  <a:gd name="T39" fmla="*/ 126330 h 8"/>
                  <a:gd name="T40" fmla="*/ 0 w 9"/>
                  <a:gd name="T41" fmla="*/ 167919 h 8"/>
                  <a:gd name="T42" fmla="*/ 93312 w 9"/>
                  <a:gd name="T43" fmla="*/ 202570 h 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9" h="8">
                    <a:moveTo>
                      <a:pt x="2" y="5"/>
                    </a:moveTo>
                    <a:lnTo>
                      <a:pt x="4" y="5"/>
                    </a:lnTo>
                    <a:lnTo>
                      <a:pt x="5" y="5"/>
                    </a:ln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7"/>
                      <a:pt x="5" y="7"/>
                    </a:cubicBezTo>
                    <a:lnTo>
                      <a:pt x="0" y="7"/>
                    </a:lnTo>
                    <a:lnTo>
                      <a:pt x="0" y="8"/>
                    </a:lnTo>
                    <a:lnTo>
                      <a:pt x="7" y="8"/>
                    </a:lnTo>
                    <a:cubicBezTo>
                      <a:pt x="8" y="8"/>
                      <a:pt x="9" y="7"/>
                      <a:pt x="9" y="6"/>
                    </a:cubicBezTo>
                    <a:cubicBezTo>
                      <a:pt x="9" y="5"/>
                      <a:pt x="9" y="5"/>
                      <a:pt x="9" y="4"/>
                    </a:cubicBezTo>
                    <a:cubicBezTo>
                      <a:pt x="8" y="4"/>
                      <a:pt x="8" y="4"/>
                      <a:pt x="7" y="4"/>
                    </a:cubicBezTo>
                    <a:lnTo>
                      <a:pt x="5" y="4"/>
                    </a:lnTo>
                    <a:lnTo>
                      <a:pt x="4" y="4"/>
                    </a:lnTo>
                    <a:cubicBezTo>
                      <a:pt x="3" y="4"/>
                      <a:pt x="3" y="3"/>
                      <a:pt x="3" y="3"/>
                    </a:cubicBezTo>
                    <a:cubicBezTo>
                      <a:pt x="3" y="2"/>
                      <a:pt x="3" y="1"/>
                      <a:pt x="4" y="1"/>
                    </a:cubicBezTo>
                    <a:lnTo>
                      <a:pt x="9" y="1"/>
                    </a:lnTo>
                    <a:lnTo>
                      <a:pt x="9" y="0"/>
                    </a:lnTo>
                    <a:lnTo>
                      <a:pt x="2" y="0"/>
                    </a:ln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1" y="5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59" name="Freeform 49"/>
              <p:cNvSpPr>
                <a:spLocks/>
              </p:cNvSpPr>
              <p:nvPr userDrawn="1"/>
            </p:nvSpPr>
            <p:spPr bwMode="auto">
              <a:xfrm>
                <a:off x="4319" y="378"/>
                <a:ext cx="54" cy="47"/>
              </a:xfrm>
              <a:custGeom>
                <a:avLst/>
                <a:gdLst>
                  <a:gd name="T0" fmla="*/ 139968 w 9"/>
                  <a:gd name="T1" fmla="*/ 126330 h 8"/>
                  <a:gd name="T2" fmla="*/ 139968 w 9"/>
                  <a:gd name="T3" fmla="*/ 0 h 8"/>
                  <a:gd name="T4" fmla="*/ 0 w 9"/>
                  <a:gd name="T5" fmla="*/ 0 h 8"/>
                  <a:gd name="T6" fmla="*/ 0 w 9"/>
                  <a:gd name="T7" fmla="*/ 126330 h 8"/>
                  <a:gd name="T8" fmla="*/ 0 w 9"/>
                  <a:gd name="T9" fmla="*/ 167919 h 8"/>
                  <a:gd name="T10" fmla="*/ 0 w 9"/>
                  <a:gd name="T11" fmla="*/ 202570 h 8"/>
                  <a:gd name="T12" fmla="*/ 93312 w 9"/>
                  <a:gd name="T13" fmla="*/ 328900 h 8"/>
                  <a:gd name="T14" fmla="*/ 326592 w 9"/>
                  <a:gd name="T15" fmla="*/ 328900 h 8"/>
                  <a:gd name="T16" fmla="*/ 419904 w 9"/>
                  <a:gd name="T17" fmla="*/ 202570 h 8"/>
                  <a:gd name="T18" fmla="*/ 419904 w 9"/>
                  <a:gd name="T19" fmla="*/ 167919 h 8"/>
                  <a:gd name="T20" fmla="*/ 419904 w 9"/>
                  <a:gd name="T21" fmla="*/ 126330 h 8"/>
                  <a:gd name="T22" fmla="*/ 419904 w 9"/>
                  <a:gd name="T23" fmla="*/ 0 h 8"/>
                  <a:gd name="T24" fmla="*/ 279936 w 9"/>
                  <a:gd name="T25" fmla="*/ 0 h 8"/>
                  <a:gd name="T26" fmla="*/ 279936 w 9"/>
                  <a:gd name="T27" fmla="*/ 126330 h 8"/>
                  <a:gd name="T28" fmla="*/ 279936 w 9"/>
                  <a:gd name="T29" fmla="*/ 167919 h 8"/>
                  <a:gd name="T30" fmla="*/ 279936 w 9"/>
                  <a:gd name="T31" fmla="*/ 202570 h 8"/>
                  <a:gd name="T32" fmla="*/ 186624 w 9"/>
                  <a:gd name="T33" fmla="*/ 287135 h 8"/>
                  <a:gd name="T34" fmla="*/ 139968 w 9"/>
                  <a:gd name="T35" fmla="*/ 202570 h 8"/>
                  <a:gd name="T36" fmla="*/ 139968 w 9"/>
                  <a:gd name="T37" fmla="*/ 167919 h 8"/>
                  <a:gd name="T38" fmla="*/ 139968 w 9"/>
                  <a:gd name="T39" fmla="*/ 126330 h 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8">
                    <a:moveTo>
                      <a:pt x="3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5"/>
                    </a:lnTo>
                    <a:cubicBezTo>
                      <a:pt x="0" y="7"/>
                      <a:pt x="1" y="8"/>
                      <a:pt x="2" y="8"/>
                    </a:cubicBezTo>
                    <a:lnTo>
                      <a:pt x="7" y="8"/>
                    </a:lnTo>
                    <a:cubicBezTo>
                      <a:pt x="8" y="8"/>
                      <a:pt x="9" y="7"/>
                      <a:pt x="9" y="5"/>
                    </a:cubicBezTo>
                    <a:lnTo>
                      <a:pt x="9" y="4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6" y="5"/>
                    </a:lnTo>
                    <a:cubicBezTo>
                      <a:pt x="6" y="6"/>
                      <a:pt x="6" y="7"/>
                      <a:pt x="4" y="7"/>
                    </a:cubicBezTo>
                    <a:cubicBezTo>
                      <a:pt x="3" y="7"/>
                      <a:pt x="3" y="6"/>
                      <a:pt x="3" y="5"/>
                    </a:cubicBezTo>
                    <a:lnTo>
                      <a:pt x="3" y="4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0" name="Freeform 50"/>
              <p:cNvSpPr>
                <a:spLocks/>
              </p:cNvSpPr>
              <p:nvPr userDrawn="1"/>
            </p:nvSpPr>
            <p:spPr bwMode="auto">
              <a:xfrm>
                <a:off x="4139" y="378"/>
                <a:ext cx="54" cy="47"/>
              </a:xfrm>
              <a:custGeom>
                <a:avLst/>
                <a:gdLst>
                  <a:gd name="T0" fmla="*/ 139968 w 9"/>
                  <a:gd name="T1" fmla="*/ 126330 h 8"/>
                  <a:gd name="T2" fmla="*/ 279936 w 9"/>
                  <a:gd name="T3" fmla="*/ 41765 h 8"/>
                  <a:gd name="T4" fmla="*/ 419904 w 9"/>
                  <a:gd name="T5" fmla="*/ 41765 h 8"/>
                  <a:gd name="T6" fmla="*/ 419904 w 9"/>
                  <a:gd name="T7" fmla="*/ 0 h 8"/>
                  <a:gd name="T8" fmla="*/ 139968 w 9"/>
                  <a:gd name="T9" fmla="*/ 0 h 8"/>
                  <a:gd name="T10" fmla="*/ 0 w 9"/>
                  <a:gd name="T11" fmla="*/ 126330 h 8"/>
                  <a:gd name="T12" fmla="*/ 0 w 9"/>
                  <a:gd name="T13" fmla="*/ 126330 h 8"/>
                  <a:gd name="T14" fmla="*/ 0 w 9"/>
                  <a:gd name="T15" fmla="*/ 167919 h 8"/>
                  <a:gd name="T16" fmla="*/ 0 w 9"/>
                  <a:gd name="T17" fmla="*/ 202570 h 8"/>
                  <a:gd name="T18" fmla="*/ 0 w 9"/>
                  <a:gd name="T19" fmla="*/ 245369 h 8"/>
                  <a:gd name="T20" fmla="*/ 139968 w 9"/>
                  <a:gd name="T21" fmla="*/ 328900 h 8"/>
                  <a:gd name="T22" fmla="*/ 419904 w 9"/>
                  <a:gd name="T23" fmla="*/ 328900 h 8"/>
                  <a:gd name="T24" fmla="*/ 419904 w 9"/>
                  <a:gd name="T25" fmla="*/ 245369 h 8"/>
                  <a:gd name="T26" fmla="*/ 419904 w 9"/>
                  <a:gd name="T27" fmla="*/ 202570 h 8"/>
                  <a:gd name="T28" fmla="*/ 419904 w 9"/>
                  <a:gd name="T29" fmla="*/ 167919 h 8"/>
                  <a:gd name="T30" fmla="*/ 419904 w 9"/>
                  <a:gd name="T31" fmla="*/ 167919 h 8"/>
                  <a:gd name="T32" fmla="*/ 233280 w 9"/>
                  <a:gd name="T33" fmla="*/ 167919 h 8"/>
                  <a:gd name="T34" fmla="*/ 233280 w 9"/>
                  <a:gd name="T35" fmla="*/ 167919 h 8"/>
                  <a:gd name="T36" fmla="*/ 233280 w 9"/>
                  <a:gd name="T37" fmla="*/ 202570 h 8"/>
                  <a:gd name="T38" fmla="*/ 279936 w 9"/>
                  <a:gd name="T39" fmla="*/ 202570 h 8"/>
                  <a:gd name="T40" fmla="*/ 279936 w 9"/>
                  <a:gd name="T41" fmla="*/ 245369 h 8"/>
                  <a:gd name="T42" fmla="*/ 279936 w 9"/>
                  <a:gd name="T43" fmla="*/ 287135 h 8"/>
                  <a:gd name="T44" fmla="*/ 279936 w 9"/>
                  <a:gd name="T45" fmla="*/ 287135 h 8"/>
                  <a:gd name="T46" fmla="*/ 139968 w 9"/>
                  <a:gd name="T47" fmla="*/ 245369 h 8"/>
                  <a:gd name="T48" fmla="*/ 139968 w 9"/>
                  <a:gd name="T49" fmla="*/ 167919 h 8"/>
                  <a:gd name="T50" fmla="*/ 139968 w 9"/>
                  <a:gd name="T51" fmla="*/ 167919 h 8"/>
                  <a:gd name="T52" fmla="*/ 139968 w 9"/>
                  <a:gd name="T53" fmla="*/ 126330 h 8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9" h="8">
                    <a:moveTo>
                      <a:pt x="3" y="3"/>
                    </a:moveTo>
                    <a:cubicBezTo>
                      <a:pt x="4" y="2"/>
                      <a:pt x="5" y="1"/>
                      <a:pt x="6" y="1"/>
                    </a:cubicBezTo>
                    <a:lnTo>
                      <a:pt x="9" y="1"/>
                    </a:lnTo>
                    <a:lnTo>
                      <a:pt x="9" y="0"/>
                    </a:lnTo>
                    <a:lnTo>
                      <a:pt x="3" y="0"/>
                    </a:lnTo>
                    <a:cubicBezTo>
                      <a:pt x="2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6"/>
                      <a:pt x="0" y="6"/>
                    </a:cubicBezTo>
                    <a:cubicBezTo>
                      <a:pt x="1" y="7"/>
                      <a:pt x="2" y="8"/>
                      <a:pt x="3" y="8"/>
                    </a:cubicBezTo>
                    <a:lnTo>
                      <a:pt x="9" y="8"/>
                    </a:lnTo>
                    <a:lnTo>
                      <a:pt x="9" y="6"/>
                    </a:lnTo>
                    <a:lnTo>
                      <a:pt x="9" y="5"/>
                    </a:lnTo>
                    <a:lnTo>
                      <a:pt x="9" y="4"/>
                    </a:lnTo>
                    <a:lnTo>
                      <a:pt x="5" y="4"/>
                    </a:lnTo>
                    <a:lnTo>
                      <a:pt x="5" y="5"/>
                    </a:lnTo>
                    <a:lnTo>
                      <a:pt x="6" y="5"/>
                    </a:lnTo>
                    <a:lnTo>
                      <a:pt x="6" y="6"/>
                    </a:lnTo>
                    <a:lnTo>
                      <a:pt x="6" y="7"/>
                    </a:ln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4" y="7"/>
                      <a:pt x="3" y="6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3" y="4"/>
                      <a:pt x="3" y="3"/>
                      <a:pt x="3" y="3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1" name="Freeform 51"/>
              <p:cNvSpPr>
                <a:spLocks/>
              </p:cNvSpPr>
              <p:nvPr userDrawn="1"/>
            </p:nvSpPr>
            <p:spPr bwMode="auto">
              <a:xfrm>
                <a:off x="4248" y="378"/>
                <a:ext cx="59" cy="47"/>
              </a:xfrm>
              <a:custGeom>
                <a:avLst/>
                <a:gdLst>
                  <a:gd name="T0" fmla="*/ 42504 w 10"/>
                  <a:gd name="T1" fmla="*/ 245369 h 8"/>
                  <a:gd name="T2" fmla="*/ 172103 w 10"/>
                  <a:gd name="T3" fmla="*/ 328900 h 8"/>
                  <a:gd name="T4" fmla="*/ 421655 w 10"/>
                  <a:gd name="T5" fmla="*/ 328900 h 8"/>
                  <a:gd name="T6" fmla="*/ 421655 w 10"/>
                  <a:gd name="T7" fmla="*/ 245369 h 8"/>
                  <a:gd name="T8" fmla="*/ 421655 w 10"/>
                  <a:gd name="T9" fmla="*/ 202570 h 8"/>
                  <a:gd name="T10" fmla="*/ 421655 w 10"/>
                  <a:gd name="T11" fmla="*/ 167919 h 8"/>
                  <a:gd name="T12" fmla="*/ 421655 w 10"/>
                  <a:gd name="T13" fmla="*/ 167919 h 8"/>
                  <a:gd name="T14" fmla="*/ 214430 w 10"/>
                  <a:gd name="T15" fmla="*/ 167919 h 8"/>
                  <a:gd name="T16" fmla="*/ 214430 w 10"/>
                  <a:gd name="T17" fmla="*/ 167919 h 8"/>
                  <a:gd name="T18" fmla="*/ 214430 w 10"/>
                  <a:gd name="T19" fmla="*/ 202570 h 8"/>
                  <a:gd name="T20" fmla="*/ 293277 w 10"/>
                  <a:gd name="T21" fmla="*/ 202570 h 8"/>
                  <a:gd name="T22" fmla="*/ 293277 w 10"/>
                  <a:gd name="T23" fmla="*/ 245369 h 8"/>
                  <a:gd name="T24" fmla="*/ 293277 w 10"/>
                  <a:gd name="T25" fmla="*/ 287135 h 8"/>
                  <a:gd name="T26" fmla="*/ 250774 w 10"/>
                  <a:gd name="T27" fmla="*/ 287135 h 8"/>
                  <a:gd name="T28" fmla="*/ 172103 w 10"/>
                  <a:gd name="T29" fmla="*/ 245369 h 8"/>
                  <a:gd name="T30" fmla="*/ 128378 w 10"/>
                  <a:gd name="T31" fmla="*/ 167919 h 8"/>
                  <a:gd name="T32" fmla="*/ 128378 w 10"/>
                  <a:gd name="T33" fmla="*/ 167919 h 8"/>
                  <a:gd name="T34" fmla="*/ 172103 w 10"/>
                  <a:gd name="T35" fmla="*/ 126330 h 8"/>
                  <a:gd name="T36" fmla="*/ 250774 w 10"/>
                  <a:gd name="T37" fmla="*/ 41765 h 8"/>
                  <a:gd name="T38" fmla="*/ 421655 w 10"/>
                  <a:gd name="T39" fmla="*/ 41765 h 8"/>
                  <a:gd name="T40" fmla="*/ 421655 w 10"/>
                  <a:gd name="T41" fmla="*/ 0 h 8"/>
                  <a:gd name="T42" fmla="*/ 172103 w 10"/>
                  <a:gd name="T43" fmla="*/ 0 h 8"/>
                  <a:gd name="T44" fmla="*/ 42504 w 10"/>
                  <a:gd name="T45" fmla="*/ 126330 h 8"/>
                  <a:gd name="T46" fmla="*/ 42504 w 10"/>
                  <a:gd name="T47" fmla="*/ 126330 h 8"/>
                  <a:gd name="T48" fmla="*/ 0 w 10"/>
                  <a:gd name="T49" fmla="*/ 167919 h 8"/>
                  <a:gd name="T50" fmla="*/ 42504 w 10"/>
                  <a:gd name="T51" fmla="*/ 202570 h 8"/>
                  <a:gd name="T52" fmla="*/ 42504 w 10"/>
                  <a:gd name="T53" fmla="*/ 245369 h 8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0" h="8">
                    <a:moveTo>
                      <a:pt x="1" y="6"/>
                    </a:moveTo>
                    <a:cubicBezTo>
                      <a:pt x="1" y="7"/>
                      <a:pt x="2" y="8"/>
                      <a:pt x="4" y="8"/>
                    </a:cubicBezTo>
                    <a:lnTo>
                      <a:pt x="10" y="8"/>
                    </a:lnTo>
                    <a:lnTo>
                      <a:pt x="10" y="6"/>
                    </a:lnTo>
                    <a:lnTo>
                      <a:pt x="10" y="5"/>
                    </a:lnTo>
                    <a:lnTo>
                      <a:pt x="10" y="4"/>
                    </a:lnTo>
                    <a:lnTo>
                      <a:pt x="5" y="4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7" y="6"/>
                    </a:lnTo>
                    <a:lnTo>
                      <a:pt x="7" y="7"/>
                    </a:lnTo>
                    <a:cubicBezTo>
                      <a:pt x="7" y="7"/>
                      <a:pt x="6" y="7"/>
                      <a:pt x="6" y="7"/>
                    </a:cubicBezTo>
                    <a:cubicBezTo>
                      <a:pt x="5" y="7"/>
                      <a:pt x="4" y="7"/>
                      <a:pt x="4" y="6"/>
                    </a:cubicBezTo>
                    <a:cubicBezTo>
                      <a:pt x="4" y="5"/>
                      <a:pt x="3" y="5"/>
                      <a:pt x="3" y="4"/>
                    </a:cubicBezTo>
                    <a:cubicBezTo>
                      <a:pt x="3" y="4"/>
                      <a:pt x="4" y="3"/>
                      <a:pt x="4" y="3"/>
                    </a:cubicBezTo>
                    <a:cubicBezTo>
                      <a:pt x="4" y="2"/>
                      <a:pt x="5" y="1"/>
                      <a:pt x="6" y="1"/>
                    </a:cubicBezTo>
                    <a:lnTo>
                      <a:pt x="10" y="1"/>
                    </a:lnTo>
                    <a:lnTo>
                      <a:pt x="10" y="0"/>
                    </a:lnTo>
                    <a:lnTo>
                      <a:pt x="4" y="0"/>
                    </a:ln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2" name="Freeform 52"/>
              <p:cNvSpPr>
                <a:spLocks/>
              </p:cNvSpPr>
              <p:nvPr userDrawn="1"/>
            </p:nvSpPr>
            <p:spPr bwMode="auto">
              <a:xfrm>
                <a:off x="4452" y="378"/>
                <a:ext cx="59" cy="47"/>
              </a:xfrm>
              <a:custGeom>
                <a:avLst/>
                <a:gdLst>
                  <a:gd name="T0" fmla="*/ 42504 w 10"/>
                  <a:gd name="T1" fmla="*/ 245369 h 8"/>
                  <a:gd name="T2" fmla="*/ 172103 w 10"/>
                  <a:gd name="T3" fmla="*/ 328900 h 8"/>
                  <a:gd name="T4" fmla="*/ 421655 w 10"/>
                  <a:gd name="T5" fmla="*/ 328900 h 8"/>
                  <a:gd name="T6" fmla="*/ 421655 w 10"/>
                  <a:gd name="T7" fmla="*/ 245369 h 8"/>
                  <a:gd name="T8" fmla="*/ 421655 w 10"/>
                  <a:gd name="T9" fmla="*/ 202570 h 8"/>
                  <a:gd name="T10" fmla="*/ 421655 w 10"/>
                  <a:gd name="T11" fmla="*/ 167919 h 8"/>
                  <a:gd name="T12" fmla="*/ 421655 w 10"/>
                  <a:gd name="T13" fmla="*/ 167919 h 8"/>
                  <a:gd name="T14" fmla="*/ 214430 w 10"/>
                  <a:gd name="T15" fmla="*/ 167919 h 8"/>
                  <a:gd name="T16" fmla="*/ 214430 w 10"/>
                  <a:gd name="T17" fmla="*/ 167919 h 8"/>
                  <a:gd name="T18" fmla="*/ 214430 w 10"/>
                  <a:gd name="T19" fmla="*/ 202570 h 8"/>
                  <a:gd name="T20" fmla="*/ 293277 w 10"/>
                  <a:gd name="T21" fmla="*/ 202570 h 8"/>
                  <a:gd name="T22" fmla="*/ 293277 w 10"/>
                  <a:gd name="T23" fmla="*/ 245369 h 8"/>
                  <a:gd name="T24" fmla="*/ 293277 w 10"/>
                  <a:gd name="T25" fmla="*/ 287135 h 8"/>
                  <a:gd name="T26" fmla="*/ 250774 w 10"/>
                  <a:gd name="T27" fmla="*/ 287135 h 8"/>
                  <a:gd name="T28" fmla="*/ 172103 w 10"/>
                  <a:gd name="T29" fmla="*/ 245369 h 8"/>
                  <a:gd name="T30" fmla="*/ 128378 w 10"/>
                  <a:gd name="T31" fmla="*/ 167919 h 8"/>
                  <a:gd name="T32" fmla="*/ 128378 w 10"/>
                  <a:gd name="T33" fmla="*/ 167919 h 8"/>
                  <a:gd name="T34" fmla="*/ 172103 w 10"/>
                  <a:gd name="T35" fmla="*/ 126330 h 8"/>
                  <a:gd name="T36" fmla="*/ 250774 w 10"/>
                  <a:gd name="T37" fmla="*/ 41765 h 8"/>
                  <a:gd name="T38" fmla="*/ 421655 w 10"/>
                  <a:gd name="T39" fmla="*/ 41765 h 8"/>
                  <a:gd name="T40" fmla="*/ 421655 w 10"/>
                  <a:gd name="T41" fmla="*/ 0 h 8"/>
                  <a:gd name="T42" fmla="*/ 172103 w 10"/>
                  <a:gd name="T43" fmla="*/ 0 h 8"/>
                  <a:gd name="T44" fmla="*/ 42504 w 10"/>
                  <a:gd name="T45" fmla="*/ 126330 h 8"/>
                  <a:gd name="T46" fmla="*/ 0 w 10"/>
                  <a:gd name="T47" fmla="*/ 126330 h 8"/>
                  <a:gd name="T48" fmla="*/ 0 w 10"/>
                  <a:gd name="T49" fmla="*/ 167919 h 8"/>
                  <a:gd name="T50" fmla="*/ 0 w 10"/>
                  <a:gd name="T51" fmla="*/ 202570 h 8"/>
                  <a:gd name="T52" fmla="*/ 42504 w 10"/>
                  <a:gd name="T53" fmla="*/ 245369 h 8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0" h="8">
                    <a:moveTo>
                      <a:pt x="1" y="6"/>
                    </a:moveTo>
                    <a:cubicBezTo>
                      <a:pt x="1" y="7"/>
                      <a:pt x="2" y="8"/>
                      <a:pt x="4" y="8"/>
                    </a:cubicBezTo>
                    <a:lnTo>
                      <a:pt x="10" y="8"/>
                    </a:lnTo>
                    <a:lnTo>
                      <a:pt x="10" y="6"/>
                    </a:lnTo>
                    <a:lnTo>
                      <a:pt x="10" y="5"/>
                    </a:lnTo>
                    <a:lnTo>
                      <a:pt x="10" y="4"/>
                    </a:lnTo>
                    <a:lnTo>
                      <a:pt x="5" y="4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7" y="6"/>
                    </a:lnTo>
                    <a:lnTo>
                      <a:pt x="7" y="7"/>
                    </a:ln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4" y="7"/>
                      <a:pt x="4" y="6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1"/>
                      <a:pt x="6" y="1"/>
                    </a:cubicBezTo>
                    <a:lnTo>
                      <a:pt x="10" y="1"/>
                    </a:lnTo>
                    <a:lnTo>
                      <a:pt x="10" y="0"/>
                    </a:lnTo>
                    <a:lnTo>
                      <a:pt x="4" y="0"/>
                    </a:ln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6"/>
                      <a:pt x="1" y="6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3" name="Freeform 53"/>
              <p:cNvSpPr>
                <a:spLocks/>
              </p:cNvSpPr>
              <p:nvPr userDrawn="1"/>
            </p:nvSpPr>
            <p:spPr bwMode="auto">
              <a:xfrm>
                <a:off x="5592" y="378"/>
                <a:ext cx="54" cy="47"/>
              </a:xfrm>
              <a:custGeom>
                <a:avLst/>
                <a:gdLst>
                  <a:gd name="T0" fmla="*/ 186624 w 9"/>
                  <a:gd name="T1" fmla="*/ 245369 h 8"/>
                  <a:gd name="T2" fmla="*/ 139968 w 9"/>
                  <a:gd name="T3" fmla="*/ 202570 h 8"/>
                  <a:gd name="T4" fmla="*/ 139968 w 9"/>
                  <a:gd name="T5" fmla="*/ 167919 h 8"/>
                  <a:gd name="T6" fmla="*/ 139968 w 9"/>
                  <a:gd name="T7" fmla="*/ 84565 h 8"/>
                  <a:gd name="T8" fmla="*/ 139968 w 9"/>
                  <a:gd name="T9" fmla="*/ 0 h 8"/>
                  <a:gd name="T10" fmla="*/ 0 w 9"/>
                  <a:gd name="T11" fmla="*/ 0 h 8"/>
                  <a:gd name="T12" fmla="*/ 0 w 9"/>
                  <a:gd name="T13" fmla="*/ 84565 h 8"/>
                  <a:gd name="T14" fmla="*/ 0 w 9"/>
                  <a:gd name="T15" fmla="*/ 167919 h 8"/>
                  <a:gd name="T16" fmla="*/ 0 w 9"/>
                  <a:gd name="T17" fmla="*/ 167919 h 8"/>
                  <a:gd name="T18" fmla="*/ 0 w 9"/>
                  <a:gd name="T19" fmla="*/ 202570 h 8"/>
                  <a:gd name="T20" fmla="*/ 46656 w 9"/>
                  <a:gd name="T21" fmla="*/ 245369 h 8"/>
                  <a:gd name="T22" fmla="*/ 186624 w 9"/>
                  <a:gd name="T23" fmla="*/ 328900 h 8"/>
                  <a:gd name="T24" fmla="*/ 419904 w 9"/>
                  <a:gd name="T25" fmla="*/ 328900 h 8"/>
                  <a:gd name="T26" fmla="*/ 419904 w 9"/>
                  <a:gd name="T27" fmla="*/ 287135 h 8"/>
                  <a:gd name="T28" fmla="*/ 279936 w 9"/>
                  <a:gd name="T29" fmla="*/ 287135 h 8"/>
                  <a:gd name="T30" fmla="*/ 186624 w 9"/>
                  <a:gd name="T31" fmla="*/ 245369 h 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8">
                    <a:moveTo>
                      <a:pt x="4" y="6"/>
                    </a:moveTo>
                    <a:cubicBezTo>
                      <a:pt x="4" y="5"/>
                      <a:pt x="3" y="5"/>
                      <a:pt x="3" y="5"/>
                    </a:cubicBezTo>
                    <a:lnTo>
                      <a:pt x="3" y="4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" y="6"/>
                      <a:pt x="1" y="6"/>
                    </a:cubicBezTo>
                    <a:cubicBezTo>
                      <a:pt x="1" y="7"/>
                      <a:pt x="2" y="8"/>
                      <a:pt x="4" y="8"/>
                    </a:cubicBezTo>
                    <a:lnTo>
                      <a:pt x="9" y="8"/>
                    </a:lnTo>
                    <a:lnTo>
                      <a:pt x="9" y="7"/>
                    </a:lnTo>
                    <a:lnTo>
                      <a:pt x="6" y="7"/>
                    </a:lnTo>
                    <a:cubicBezTo>
                      <a:pt x="5" y="7"/>
                      <a:pt x="4" y="6"/>
                      <a:pt x="4" y="6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4" name="Freeform 54"/>
              <p:cNvSpPr>
                <a:spLocks/>
              </p:cNvSpPr>
              <p:nvPr userDrawn="1"/>
            </p:nvSpPr>
            <p:spPr bwMode="auto">
              <a:xfrm>
                <a:off x="4944" y="378"/>
                <a:ext cx="19" cy="47"/>
              </a:xfrm>
              <a:custGeom>
                <a:avLst/>
                <a:gdLst>
                  <a:gd name="T0" fmla="*/ 193053 w 3"/>
                  <a:gd name="T1" fmla="*/ 245369 h 8"/>
                  <a:gd name="T2" fmla="*/ 193053 w 3"/>
                  <a:gd name="T3" fmla="*/ 167919 h 8"/>
                  <a:gd name="T4" fmla="*/ 193053 w 3"/>
                  <a:gd name="T5" fmla="*/ 126330 h 8"/>
                  <a:gd name="T6" fmla="*/ 193053 w 3"/>
                  <a:gd name="T7" fmla="*/ 0 h 8"/>
                  <a:gd name="T8" fmla="*/ 0 w 3"/>
                  <a:gd name="T9" fmla="*/ 0 h 8"/>
                  <a:gd name="T10" fmla="*/ 0 w 3"/>
                  <a:gd name="T11" fmla="*/ 126330 h 8"/>
                  <a:gd name="T12" fmla="*/ 0 w 3"/>
                  <a:gd name="T13" fmla="*/ 167919 h 8"/>
                  <a:gd name="T14" fmla="*/ 0 w 3"/>
                  <a:gd name="T15" fmla="*/ 245369 h 8"/>
                  <a:gd name="T16" fmla="*/ 0 w 3"/>
                  <a:gd name="T17" fmla="*/ 328900 h 8"/>
                  <a:gd name="T18" fmla="*/ 193053 w 3"/>
                  <a:gd name="T19" fmla="*/ 328900 h 8"/>
                  <a:gd name="T20" fmla="*/ 193053 w 3"/>
                  <a:gd name="T21" fmla="*/ 245369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8">
                    <a:moveTo>
                      <a:pt x="3" y="6"/>
                    </a:moveTo>
                    <a:lnTo>
                      <a:pt x="3" y="4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65" name="Freeform 55"/>
              <p:cNvSpPr>
                <a:spLocks/>
              </p:cNvSpPr>
              <p:nvPr userDrawn="1"/>
            </p:nvSpPr>
            <p:spPr bwMode="auto">
              <a:xfrm>
                <a:off x="5436" y="378"/>
                <a:ext cx="19" cy="47"/>
              </a:xfrm>
              <a:custGeom>
                <a:avLst/>
                <a:gdLst>
                  <a:gd name="T0" fmla="*/ 0 w 3"/>
                  <a:gd name="T1" fmla="*/ 126330 h 8"/>
                  <a:gd name="T2" fmla="*/ 0 w 3"/>
                  <a:gd name="T3" fmla="*/ 167919 h 8"/>
                  <a:gd name="T4" fmla="*/ 0 w 3"/>
                  <a:gd name="T5" fmla="*/ 245369 h 8"/>
                  <a:gd name="T6" fmla="*/ 0 w 3"/>
                  <a:gd name="T7" fmla="*/ 328900 h 8"/>
                  <a:gd name="T8" fmla="*/ 193053 w 3"/>
                  <a:gd name="T9" fmla="*/ 328900 h 8"/>
                  <a:gd name="T10" fmla="*/ 193053 w 3"/>
                  <a:gd name="T11" fmla="*/ 245369 h 8"/>
                  <a:gd name="T12" fmla="*/ 193053 w 3"/>
                  <a:gd name="T13" fmla="*/ 167919 h 8"/>
                  <a:gd name="T14" fmla="*/ 193053 w 3"/>
                  <a:gd name="T15" fmla="*/ 126330 h 8"/>
                  <a:gd name="T16" fmla="*/ 193053 w 3"/>
                  <a:gd name="T17" fmla="*/ 0 h 8"/>
                  <a:gd name="T18" fmla="*/ 0 w 3"/>
                  <a:gd name="T19" fmla="*/ 0 h 8"/>
                  <a:gd name="T20" fmla="*/ 0 w 3"/>
                  <a:gd name="T21" fmla="*/ 126330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" h="8">
                    <a:moveTo>
                      <a:pt x="0" y="3"/>
                    </a:move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6"/>
                    </a:lnTo>
                    <a:lnTo>
                      <a:pt x="3" y="4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</p:grpSp>
        <p:grpSp>
          <p:nvGrpSpPr>
            <p:cNvPr id="9" name="Group 56"/>
            <p:cNvGrpSpPr>
              <a:grpSpLocks/>
            </p:cNvGrpSpPr>
            <p:nvPr userDrawn="1"/>
          </p:nvGrpSpPr>
          <p:grpSpPr bwMode="auto">
            <a:xfrm>
              <a:off x="3288" y="119"/>
              <a:ext cx="474" cy="306"/>
              <a:chOff x="3288" y="119"/>
              <a:chExt cx="474" cy="306"/>
            </a:xfrm>
          </p:grpSpPr>
          <p:sp>
            <p:nvSpPr>
              <p:cNvPr id="1038" name="Freeform 57"/>
              <p:cNvSpPr>
                <a:spLocks/>
              </p:cNvSpPr>
              <p:nvPr userDrawn="1"/>
            </p:nvSpPr>
            <p:spPr bwMode="auto">
              <a:xfrm>
                <a:off x="3288" y="280"/>
                <a:ext cx="473" cy="145"/>
              </a:xfrm>
              <a:custGeom>
                <a:avLst/>
                <a:gdLst>
                  <a:gd name="T0" fmla="*/ 2670516 w 79"/>
                  <a:gd name="T1" fmla="*/ 531685 h 24"/>
                  <a:gd name="T2" fmla="*/ 2670516 w 79"/>
                  <a:gd name="T3" fmla="*/ 587498 h 24"/>
                  <a:gd name="T4" fmla="*/ 1800370 w 79"/>
                  <a:gd name="T5" fmla="*/ 1021942 h 24"/>
                  <a:gd name="T6" fmla="*/ 968872 w 79"/>
                  <a:gd name="T7" fmla="*/ 587498 h 24"/>
                  <a:gd name="T8" fmla="*/ 968872 w 79"/>
                  <a:gd name="T9" fmla="*/ 531685 h 24"/>
                  <a:gd name="T10" fmla="*/ 738976 w 79"/>
                  <a:gd name="T11" fmla="*/ 241274 h 24"/>
                  <a:gd name="T12" fmla="*/ 0 w 79"/>
                  <a:gd name="T13" fmla="*/ 0 h 24"/>
                  <a:gd name="T14" fmla="*/ 0 w 79"/>
                  <a:gd name="T15" fmla="*/ 145314 h 24"/>
                  <a:gd name="T16" fmla="*/ 507613 w 79"/>
                  <a:gd name="T17" fmla="*/ 241274 h 24"/>
                  <a:gd name="T18" fmla="*/ 831498 w 79"/>
                  <a:gd name="T19" fmla="*/ 587498 h 24"/>
                  <a:gd name="T20" fmla="*/ 877637 w 79"/>
                  <a:gd name="T21" fmla="*/ 635571 h 24"/>
                  <a:gd name="T22" fmla="*/ 1800370 w 79"/>
                  <a:gd name="T23" fmla="*/ 1167286 h 24"/>
                  <a:gd name="T24" fmla="*/ 2761715 w 79"/>
                  <a:gd name="T25" fmla="*/ 635571 h 24"/>
                  <a:gd name="T26" fmla="*/ 2807854 w 79"/>
                  <a:gd name="T27" fmla="*/ 587498 h 24"/>
                  <a:gd name="T28" fmla="*/ 3131739 w 79"/>
                  <a:gd name="T29" fmla="*/ 241274 h 24"/>
                  <a:gd name="T30" fmla="*/ 3639352 w 79"/>
                  <a:gd name="T31" fmla="*/ 145314 h 24"/>
                  <a:gd name="T32" fmla="*/ 3639352 w 79"/>
                  <a:gd name="T33" fmla="*/ 0 h 24"/>
                  <a:gd name="T34" fmla="*/ 2900376 w 79"/>
                  <a:gd name="T35" fmla="*/ 241274 h 24"/>
                  <a:gd name="T36" fmla="*/ 2670516 w 79"/>
                  <a:gd name="T37" fmla="*/ 531685 h 2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79" h="24">
                    <a:moveTo>
                      <a:pt x="58" y="11"/>
                    </a:moveTo>
                    <a:cubicBezTo>
                      <a:pt x="58" y="11"/>
                      <a:pt x="58" y="11"/>
                      <a:pt x="58" y="12"/>
                    </a:cubicBezTo>
                    <a:cubicBezTo>
                      <a:pt x="54" y="17"/>
                      <a:pt x="47" y="21"/>
                      <a:pt x="39" y="21"/>
                    </a:cubicBezTo>
                    <a:cubicBezTo>
                      <a:pt x="32" y="21"/>
                      <a:pt x="25" y="17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19" y="9"/>
                      <a:pt x="18" y="7"/>
                      <a:pt x="16" y="5"/>
                    </a:cubicBezTo>
                    <a:cubicBezTo>
                      <a:pt x="11" y="2"/>
                      <a:pt x="6" y="0"/>
                      <a:pt x="0" y="0"/>
                    </a:cubicBezTo>
                    <a:lnTo>
                      <a:pt x="0" y="3"/>
                    </a:lnTo>
                    <a:cubicBezTo>
                      <a:pt x="4" y="3"/>
                      <a:pt x="8" y="4"/>
                      <a:pt x="11" y="5"/>
                    </a:cubicBezTo>
                    <a:cubicBezTo>
                      <a:pt x="14" y="7"/>
                      <a:pt x="16" y="9"/>
                      <a:pt x="18" y="12"/>
                    </a:cubicBezTo>
                    <a:cubicBezTo>
                      <a:pt x="18" y="12"/>
                      <a:pt x="18" y="12"/>
                      <a:pt x="19" y="13"/>
                    </a:cubicBezTo>
                    <a:cubicBezTo>
                      <a:pt x="23" y="19"/>
                      <a:pt x="31" y="24"/>
                      <a:pt x="39" y="24"/>
                    </a:cubicBezTo>
                    <a:cubicBezTo>
                      <a:pt x="48" y="24"/>
                      <a:pt x="56" y="19"/>
                      <a:pt x="60" y="13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9"/>
                      <a:pt x="65" y="7"/>
                      <a:pt x="68" y="5"/>
                    </a:cubicBezTo>
                    <a:cubicBezTo>
                      <a:pt x="71" y="4"/>
                      <a:pt x="75" y="3"/>
                      <a:pt x="79" y="3"/>
                    </a:cubicBezTo>
                    <a:lnTo>
                      <a:pt x="79" y="0"/>
                    </a:lnTo>
                    <a:cubicBezTo>
                      <a:pt x="73" y="0"/>
                      <a:pt x="67" y="2"/>
                      <a:pt x="63" y="5"/>
                    </a:cubicBezTo>
                    <a:cubicBezTo>
                      <a:pt x="61" y="7"/>
                      <a:pt x="60" y="9"/>
                      <a:pt x="58" y="11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39" name="Freeform 58"/>
              <p:cNvSpPr>
                <a:spLocks noEditPoints="1"/>
              </p:cNvSpPr>
              <p:nvPr userDrawn="1"/>
            </p:nvSpPr>
            <p:spPr bwMode="auto">
              <a:xfrm>
                <a:off x="3425" y="166"/>
                <a:ext cx="199" cy="204"/>
              </a:xfrm>
              <a:custGeom>
                <a:avLst/>
                <a:gdLst>
                  <a:gd name="T0" fmla="*/ 1108062 w 33"/>
                  <a:gd name="T1" fmla="*/ 186624 h 34"/>
                  <a:gd name="T2" fmla="*/ 1108062 w 33"/>
                  <a:gd name="T3" fmla="*/ 0 h 34"/>
                  <a:gd name="T4" fmla="*/ 478704 w 33"/>
                  <a:gd name="T5" fmla="*/ 0 h 34"/>
                  <a:gd name="T6" fmla="*/ 478704 w 33"/>
                  <a:gd name="T7" fmla="*/ 186624 h 34"/>
                  <a:gd name="T8" fmla="*/ 478704 w 33"/>
                  <a:gd name="T9" fmla="*/ 466560 h 34"/>
                  <a:gd name="T10" fmla="*/ 478704 w 33"/>
                  <a:gd name="T11" fmla="*/ 513216 h 34"/>
                  <a:gd name="T12" fmla="*/ 0 w 33"/>
                  <a:gd name="T13" fmla="*/ 513216 h 34"/>
                  <a:gd name="T14" fmla="*/ 0 w 33"/>
                  <a:gd name="T15" fmla="*/ 793152 h 34"/>
                  <a:gd name="T16" fmla="*/ 0 w 33"/>
                  <a:gd name="T17" fmla="*/ 1119744 h 34"/>
                  <a:gd name="T18" fmla="*/ 478704 w 33"/>
                  <a:gd name="T19" fmla="*/ 1119744 h 34"/>
                  <a:gd name="T20" fmla="*/ 478704 w 33"/>
                  <a:gd name="T21" fmla="*/ 1119744 h 34"/>
                  <a:gd name="T22" fmla="*/ 478704 w 33"/>
                  <a:gd name="T23" fmla="*/ 1446336 h 34"/>
                  <a:gd name="T24" fmla="*/ 478704 w 33"/>
                  <a:gd name="T25" fmla="*/ 1586304 h 34"/>
                  <a:gd name="T26" fmla="*/ 1108062 w 33"/>
                  <a:gd name="T27" fmla="*/ 1586304 h 34"/>
                  <a:gd name="T28" fmla="*/ 1108062 w 33"/>
                  <a:gd name="T29" fmla="*/ 1446336 h 34"/>
                  <a:gd name="T30" fmla="*/ 1108062 w 33"/>
                  <a:gd name="T31" fmla="*/ 1119744 h 34"/>
                  <a:gd name="T32" fmla="*/ 1108062 w 33"/>
                  <a:gd name="T33" fmla="*/ 1119744 h 34"/>
                  <a:gd name="T34" fmla="*/ 1586766 w 33"/>
                  <a:gd name="T35" fmla="*/ 1119744 h 34"/>
                  <a:gd name="T36" fmla="*/ 1586766 w 33"/>
                  <a:gd name="T37" fmla="*/ 793152 h 34"/>
                  <a:gd name="T38" fmla="*/ 1586766 w 33"/>
                  <a:gd name="T39" fmla="*/ 513216 h 34"/>
                  <a:gd name="T40" fmla="*/ 1108062 w 33"/>
                  <a:gd name="T41" fmla="*/ 513216 h 34"/>
                  <a:gd name="T42" fmla="*/ 1108062 w 33"/>
                  <a:gd name="T43" fmla="*/ 466560 h 34"/>
                  <a:gd name="T44" fmla="*/ 1108062 w 33"/>
                  <a:gd name="T45" fmla="*/ 186624 h 34"/>
                  <a:gd name="T46" fmla="*/ 1395129 w 33"/>
                  <a:gd name="T47" fmla="*/ 699840 h 34"/>
                  <a:gd name="T48" fmla="*/ 1395129 w 33"/>
                  <a:gd name="T49" fmla="*/ 793152 h 34"/>
                  <a:gd name="T50" fmla="*/ 1395129 w 33"/>
                  <a:gd name="T51" fmla="*/ 933120 h 34"/>
                  <a:gd name="T52" fmla="*/ 916425 w 33"/>
                  <a:gd name="T53" fmla="*/ 933120 h 34"/>
                  <a:gd name="T54" fmla="*/ 916425 w 33"/>
                  <a:gd name="T55" fmla="*/ 1119744 h 34"/>
                  <a:gd name="T56" fmla="*/ 916425 w 33"/>
                  <a:gd name="T57" fmla="*/ 1399680 h 34"/>
                  <a:gd name="T58" fmla="*/ 670383 w 33"/>
                  <a:gd name="T59" fmla="*/ 1399680 h 34"/>
                  <a:gd name="T60" fmla="*/ 670383 w 33"/>
                  <a:gd name="T61" fmla="*/ 1119744 h 34"/>
                  <a:gd name="T62" fmla="*/ 670383 w 33"/>
                  <a:gd name="T63" fmla="*/ 933120 h 34"/>
                  <a:gd name="T64" fmla="*/ 191643 w 33"/>
                  <a:gd name="T65" fmla="*/ 933120 h 34"/>
                  <a:gd name="T66" fmla="*/ 191643 w 33"/>
                  <a:gd name="T67" fmla="*/ 793152 h 34"/>
                  <a:gd name="T68" fmla="*/ 191643 w 33"/>
                  <a:gd name="T69" fmla="*/ 699840 h 34"/>
                  <a:gd name="T70" fmla="*/ 670383 w 33"/>
                  <a:gd name="T71" fmla="*/ 699840 h 34"/>
                  <a:gd name="T72" fmla="*/ 670383 w 33"/>
                  <a:gd name="T73" fmla="*/ 466560 h 34"/>
                  <a:gd name="T74" fmla="*/ 670383 w 33"/>
                  <a:gd name="T75" fmla="*/ 186624 h 34"/>
                  <a:gd name="T76" fmla="*/ 916425 w 33"/>
                  <a:gd name="T77" fmla="*/ 186624 h 34"/>
                  <a:gd name="T78" fmla="*/ 916425 w 33"/>
                  <a:gd name="T79" fmla="*/ 466560 h 34"/>
                  <a:gd name="T80" fmla="*/ 916425 w 33"/>
                  <a:gd name="T81" fmla="*/ 699840 h 34"/>
                  <a:gd name="T82" fmla="*/ 1395129 w 33"/>
                  <a:gd name="T83" fmla="*/ 699840 h 3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33" h="34">
                    <a:moveTo>
                      <a:pt x="23" y="4"/>
                    </a:moveTo>
                    <a:lnTo>
                      <a:pt x="23" y="0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10" y="10"/>
                    </a:lnTo>
                    <a:lnTo>
                      <a:pt x="10" y="11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10" y="24"/>
                    </a:lnTo>
                    <a:lnTo>
                      <a:pt x="10" y="31"/>
                    </a:lnTo>
                    <a:lnTo>
                      <a:pt x="10" y="34"/>
                    </a:lnTo>
                    <a:lnTo>
                      <a:pt x="23" y="34"/>
                    </a:lnTo>
                    <a:lnTo>
                      <a:pt x="23" y="31"/>
                    </a:lnTo>
                    <a:lnTo>
                      <a:pt x="23" y="24"/>
                    </a:lnTo>
                    <a:lnTo>
                      <a:pt x="33" y="24"/>
                    </a:lnTo>
                    <a:lnTo>
                      <a:pt x="33" y="17"/>
                    </a:lnTo>
                    <a:lnTo>
                      <a:pt x="33" y="11"/>
                    </a:lnTo>
                    <a:lnTo>
                      <a:pt x="23" y="11"/>
                    </a:lnTo>
                    <a:lnTo>
                      <a:pt x="23" y="10"/>
                    </a:lnTo>
                    <a:lnTo>
                      <a:pt x="23" y="4"/>
                    </a:lnTo>
                    <a:moveTo>
                      <a:pt x="29" y="15"/>
                    </a:moveTo>
                    <a:lnTo>
                      <a:pt x="29" y="17"/>
                    </a:lnTo>
                    <a:lnTo>
                      <a:pt x="29" y="20"/>
                    </a:lnTo>
                    <a:lnTo>
                      <a:pt x="19" y="20"/>
                    </a:lnTo>
                    <a:lnTo>
                      <a:pt x="19" y="24"/>
                    </a:lnTo>
                    <a:lnTo>
                      <a:pt x="19" y="30"/>
                    </a:lnTo>
                    <a:lnTo>
                      <a:pt x="14" y="30"/>
                    </a:lnTo>
                    <a:lnTo>
                      <a:pt x="14" y="24"/>
                    </a:lnTo>
                    <a:lnTo>
                      <a:pt x="14" y="20"/>
                    </a:lnTo>
                    <a:lnTo>
                      <a:pt x="4" y="20"/>
                    </a:lnTo>
                    <a:lnTo>
                      <a:pt x="4" y="17"/>
                    </a:lnTo>
                    <a:lnTo>
                      <a:pt x="4" y="15"/>
                    </a:lnTo>
                    <a:lnTo>
                      <a:pt x="14" y="15"/>
                    </a:lnTo>
                    <a:lnTo>
                      <a:pt x="14" y="10"/>
                    </a:lnTo>
                    <a:lnTo>
                      <a:pt x="14" y="4"/>
                    </a:lnTo>
                    <a:lnTo>
                      <a:pt x="19" y="4"/>
                    </a:lnTo>
                    <a:lnTo>
                      <a:pt x="19" y="10"/>
                    </a:lnTo>
                    <a:lnTo>
                      <a:pt x="19" y="15"/>
                    </a:lnTo>
                    <a:lnTo>
                      <a:pt x="29" y="15"/>
                    </a:ln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040" name="Freeform 59"/>
              <p:cNvSpPr>
                <a:spLocks/>
              </p:cNvSpPr>
              <p:nvPr userDrawn="1"/>
            </p:nvSpPr>
            <p:spPr bwMode="auto">
              <a:xfrm>
                <a:off x="3288" y="119"/>
                <a:ext cx="473" cy="145"/>
              </a:xfrm>
              <a:custGeom>
                <a:avLst/>
                <a:gdLst>
                  <a:gd name="T0" fmla="*/ 3131739 w 79"/>
                  <a:gd name="T1" fmla="*/ 877939 h 24"/>
                  <a:gd name="T2" fmla="*/ 2807854 w 79"/>
                  <a:gd name="T3" fmla="*/ 587498 h 24"/>
                  <a:gd name="T4" fmla="*/ 2761715 w 79"/>
                  <a:gd name="T5" fmla="*/ 531685 h 24"/>
                  <a:gd name="T6" fmla="*/ 1800370 w 79"/>
                  <a:gd name="T7" fmla="*/ 0 h 24"/>
                  <a:gd name="T8" fmla="*/ 877637 w 79"/>
                  <a:gd name="T9" fmla="*/ 531685 h 24"/>
                  <a:gd name="T10" fmla="*/ 831498 w 79"/>
                  <a:gd name="T11" fmla="*/ 587498 h 24"/>
                  <a:gd name="T12" fmla="*/ 507613 w 79"/>
                  <a:gd name="T13" fmla="*/ 877939 h 24"/>
                  <a:gd name="T14" fmla="*/ 0 w 79"/>
                  <a:gd name="T15" fmla="*/ 1021942 h 24"/>
                  <a:gd name="T16" fmla="*/ 0 w 79"/>
                  <a:gd name="T17" fmla="*/ 1167286 h 24"/>
                  <a:gd name="T18" fmla="*/ 738976 w 79"/>
                  <a:gd name="T19" fmla="*/ 877939 h 24"/>
                  <a:gd name="T20" fmla="*/ 968872 w 79"/>
                  <a:gd name="T21" fmla="*/ 635571 h 24"/>
                  <a:gd name="T22" fmla="*/ 968872 w 79"/>
                  <a:gd name="T23" fmla="*/ 587498 h 24"/>
                  <a:gd name="T24" fmla="*/ 1800370 w 79"/>
                  <a:gd name="T25" fmla="*/ 145314 h 24"/>
                  <a:gd name="T26" fmla="*/ 2670516 w 79"/>
                  <a:gd name="T27" fmla="*/ 587498 h 24"/>
                  <a:gd name="T28" fmla="*/ 2670516 w 79"/>
                  <a:gd name="T29" fmla="*/ 635571 h 24"/>
                  <a:gd name="T30" fmla="*/ 2900376 w 79"/>
                  <a:gd name="T31" fmla="*/ 877939 h 24"/>
                  <a:gd name="T32" fmla="*/ 3639352 w 79"/>
                  <a:gd name="T33" fmla="*/ 1167286 h 24"/>
                  <a:gd name="T34" fmla="*/ 3639352 w 79"/>
                  <a:gd name="T35" fmla="*/ 1021942 h 24"/>
                  <a:gd name="T36" fmla="*/ 3131739 w 79"/>
                  <a:gd name="T37" fmla="*/ 877939 h 2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79" h="24">
                    <a:moveTo>
                      <a:pt x="68" y="18"/>
                    </a:moveTo>
                    <a:cubicBezTo>
                      <a:pt x="65" y="16"/>
                      <a:pt x="63" y="14"/>
                      <a:pt x="61" y="12"/>
                    </a:cubicBezTo>
                    <a:cubicBezTo>
                      <a:pt x="61" y="12"/>
                      <a:pt x="61" y="11"/>
                      <a:pt x="60" y="11"/>
                    </a:cubicBezTo>
                    <a:cubicBezTo>
                      <a:pt x="56" y="4"/>
                      <a:pt x="48" y="0"/>
                      <a:pt x="39" y="0"/>
                    </a:cubicBezTo>
                    <a:cubicBezTo>
                      <a:pt x="31" y="0"/>
                      <a:pt x="23" y="4"/>
                      <a:pt x="19" y="11"/>
                    </a:cubicBezTo>
                    <a:cubicBezTo>
                      <a:pt x="18" y="11"/>
                      <a:pt x="18" y="12"/>
                      <a:pt x="18" y="12"/>
                    </a:cubicBezTo>
                    <a:cubicBezTo>
                      <a:pt x="16" y="14"/>
                      <a:pt x="14" y="16"/>
                      <a:pt x="11" y="18"/>
                    </a:cubicBezTo>
                    <a:cubicBezTo>
                      <a:pt x="8" y="20"/>
                      <a:pt x="4" y="21"/>
                      <a:pt x="0" y="21"/>
                    </a:cubicBezTo>
                    <a:lnTo>
                      <a:pt x="0" y="24"/>
                    </a:lnTo>
                    <a:cubicBezTo>
                      <a:pt x="6" y="24"/>
                      <a:pt x="12" y="22"/>
                      <a:pt x="16" y="18"/>
                    </a:cubicBezTo>
                    <a:cubicBezTo>
                      <a:pt x="18" y="16"/>
                      <a:pt x="19" y="15"/>
                      <a:pt x="21" y="13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5" y="6"/>
                      <a:pt x="32" y="3"/>
                      <a:pt x="39" y="3"/>
                    </a:cubicBezTo>
                    <a:cubicBezTo>
                      <a:pt x="47" y="3"/>
                      <a:pt x="53" y="6"/>
                      <a:pt x="58" y="12"/>
                    </a:cubicBezTo>
                    <a:cubicBezTo>
                      <a:pt x="58" y="12"/>
                      <a:pt x="58" y="12"/>
                      <a:pt x="58" y="13"/>
                    </a:cubicBezTo>
                    <a:cubicBezTo>
                      <a:pt x="60" y="15"/>
                      <a:pt x="61" y="16"/>
                      <a:pt x="63" y="18"/>
                    </a:cubicBezTo>
                    <a:cubicBezTo>
                      <a:pt x="67" y="22"/>
                      <a:pt x="73" y="24"/>
                      <a:pt x="79" y="24"/>
                    </a:cubicBezTo>
                    <a:lnTo>
                      <a:pt x="79" y="21"/>
                    </a:lnTo>
                    <a:cubicBezTo>
                      <a:pt x="75" y="21"/>
                      <a:pt x="71" y="20"/>
                      <a:pt x="68" y="18"/>
                    </a:cubicBezTo>
                    <a:close/>
                  </a:path>
                </a:pathLst>
              </a:custGeom>
              <a:solidFill>
                <a:srgbClr val="336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/>
              </a:p>
            </p:txBody>
          </p:sp>
        </p:grpSp>
      </p:grp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rgbClr val="FFFFFF"/>
          </a:solidFill>
          <a:latin typeface="+mj-lt"/>
          <a:ea typeface="+mj-ea"/>
          <a:cs typeface="標楷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FFFF"/>
          </a:solidFill>
          <a:latin typeface="Candara" pitchFamily="34" charset="0"/>
          <a:ea typeface="標楷體" pitchFamily="65" charset="-120"/>
          <a:cs typeface="標楷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FFFF"/>
          </a:solidFill>
          <a:latin typeface="Candara" pitchFamily="34" charset="0"/>
          <a:ea typeface="標楷體" pitchFamily="65" charset="-120"/>
          <a:cs typeface="標楷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FFFF"/>
          </a:solidFill>
          <a:latin typeface="Candara" pitchFamily="34" charset="0"/>
          <a:ea typeface="標楷體" pitchFamily="65" charset="-120"/>
          <a:cs typeface="標楷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FFFF"/>
          </a:solidFill>
          <a:latin typeface="Candara" pitchFamily="34" charset="0"/>
          <a:ea typeface="標楷體" pitchFamily="65" charset="-120"/>
          <a:cs typeface="標楷體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umimoji="1" sz="2400" kern="1200">
          <a:solidFill>
            <a:schemeClr val="tx2"/>
          </a:solidFill>
          <a:latin typeface="+mn-lt"/>
          <a:ea typeface="+mn-ea"/>
          <a:cs typeface="標楷體" charset="0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umimoji="1" sz="2200" kern="1200">
          <a:solidFill>
            <a:schemeClr val="tx2"/>
          </a:solidFill>
          <a:latin typeface="+mn-lt"/>
          <a:ea typeface="+mn-ea"/>
          <a:cs typeface="標楷體" charset="0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umimoji="1" sz="2000" kern="1200">
          <a:solidFill>
            <a:schemeClr val="tx2"/>
          </a:solidFill>
          <a:latin typeface="+mn-lt"/>
          <a:ea typeface="+mn-ea"/>
          <a:cs typeface="標楷體" charset="0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umimoji="1" kern="1200">
          <a:solidFill>
            <a:schemeClr val="tx2"/>
          </a:solidFill>
          <a:latin typeface="+mn-lt"/>
          <a:ea typeface="+mn-ea"/>
          <a:cs typeface="標楷體" charset="0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umimoji="1" sz="1600" kern="1200">
          <a:solidFill>
            <a:schemeClr val="tx2"/>
          </a:solidFill>
          <a:latin typeface="+mn-lt"/>
          <a:ea typeface="+mn-ea"/>
          <a:cs typeface="標楷體" charset="0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6.xml"/><Relationship Id="rId7" Type="http://schemas.openxmlformats.org/officeDocument/2006/relationships/diagramQuickStyle" Target="../diagrams/quickStyle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notesSlide" Target="../notesSlides/notesSlide5.xml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6.xml"/><Relationship Id="rId7" Type="http://schemas.openxmlformats.org/officeDocument/2006/relationships/diagramQuickStyle" Target="../diagrams/quickStyle2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notesSlide" Target="../notesSlides/notesSlide11.xml"/><Relationship Id="rId9" Type="http://schemas.microsoft.com/office/2007/relationships/diagramDrawing" Target="../diagrams/drawing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6.xml"/><Relationship Id="rId7" Type="http://schemas.openxmlformats.org/officeDocument/2006/relationships/diagramQuickStyle" Target="../diagrams/quickStyle3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notesSlide" Target="../notesSlides/notesSlide12.xml"/><Relationship Id="rId9" Type="http://schemas.microsoft.com/office/2007/relationships/diagramDrawing" Target="../diagrams/drawing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9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0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5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7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8.xml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6.xml"/><Relationship Id="rId7" Type="http://schemas.openxmlformats.org/officeDocument/2006/relationships/diagramQuickStyle" Target="../diagrams/quickStyle4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notesSlide" Target="../notesSlides/notesSlide27.xml"/><Relationship Id="rId9" Type="http://schemas.microsoft.com/office/2007/relationships/diagramDrawing" Target="../diagrams/drawing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3.xml"/><Relationship Id="rId4" Type="http://schemas.openxmlformats.org/officeDocument/2006/relationships/image" Target="../media/image3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5.xml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6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8.xml"/><Relationship Id="rId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9.xml"/><Relationship Id="rId4" Type="http://schemas.openxmlformats.org/officeDocument/2006/relationships/image" Target="../media/image4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Relationship Id="rId4" Type="http://schemas.openxmlformats.org/officeDocument/2006/relationships/image" Target="../media/image4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3.xml"/><Relationship Id="rId4" Type="http://schemas.openxmlformats.org/officeDocument/2006/relationships/image" Target="../media/image5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Relationship Id="rId4" Type="http://schemas.openxmlformats.org/officeDocument/2006/relationships/image" Target="../media/image5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8.xml"/><Relationship Id="rId4" Type="http://schemas.openxmlformats.org/officeDocument/2006/relationships/image" Target="../media/image5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0.xml"/><Relationship Id="rId4" Type="http://schemas.openxmlformats.org/officeDocument/2006/relationships/image" Target="../media/image5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5.xml"/><Relationship Id="rId4" Type="http://schemas.openxmlformats.org/officeDocument/2006/relationships/image" Target="../media/image56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7.xml"/><Relationship Id="rId4" Type="http://schemas.openxmlformats.org/officeDocument/2006/relationships/image" Target="../media/image5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8.xml"/><Relationship Id="rId4" Type="http://schemas.openxmlformats.org/officeDocument/2006/relationships/image" Target="../media/image58.w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slideLayout" Target="../slideLayouts/slideLayout13.xml"/><Relationship Id="rId7" Type="http://schemas.openxmlformats.org/officeDocument/2006/relationships/diagramQuickStyle" Target="../diagrams/quickStyle5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notesSlide" Target="../notesSlides/notesSlide55.xml"/><Relationship Id="rId9" Type="http://schemas.microsoft.com/office/2007/relationships/diagramDrawing" Target="../diagrams/drawing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1.xml"/><Relationship Id="rId4" Type="http://schemas.openxmlformats.org/officeDocument/2006/relationships/image" Target="../media/image5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9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0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1.xml"/><Relationship Id="rId4" Type="http://schemas.openxmlformats.org/officeDocument/2006/relationships/image" Target="../media/image60.w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2.xml"/><Relationship Id="rId4" Type="http://schemas.openxmlformats.org/officeDocument/2006/relationships/image" Target="../media/image60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3.xml"/><Relationship Id="rId4" Type="http://schemas.openxmlformats.org/officeDocument/2006/relationships/image" Target="../media/image60.w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8.xml"/><Relationship Id="rId4" Type="http://schemas.openxmlformats.org/officeDocument/2006/relationships/image" Target="../media/image61.wm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9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0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6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2.xml"/><Relationship Id="rId4" Type="http://schemas.openxmlformats.org/officeDocument/2006/relationships/image" Target="../media/image62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4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6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8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9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0.xml"/><Relationship Id="rId4" Type="http://schemas.openxmlformats.org/officeDocument/2006/relationships/image" Target="../media/image63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3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4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5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8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9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0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1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4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5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6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8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9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0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1.xml"/><Relationship Id="rId4" Type="http://schemas.openxmlformats.org/officeDocument/2006/relationships/image" Target="../media/image64.jpe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72819"/>
            <a:ext cx="7772400" cy="1827635"/>
          </a:xfrm>
        </p:spPr>
        <p:txBody>
          <a:bodyPr>
            <a:noAutofit/>
          </a:bodyPr>
          <a:lstStyle/>
          <a:p>
            <a:r>
              <a:rPr lang="en-US" altLang="zh-TW" sz="32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altLang="zh-TW" sz="32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zh-TW" sz="4000" b="1" dirty="0" smtClean="0">
                <a:latin typeface="Arial" pitchFamily="34" charset="0"/>
                <a:cs typeface="Arial" pitchFamily="34" charset="0"/>
              </a:rPr>
              <a:t>Antimicrobial stewardship </a:t>
            </a:r>
            <a:r>
              <a:rPr lang="en-US" altLang="zh-TW" sz="40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altLang="zh-TW" sz="40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zh-TW" sz="4000" b="1" dirty="0" smtClean="0">
                <a:latin typeface="Arial" pitchFamily="34" charset="0"/>
                <a:cs typeface="Arial" pitchFamily="34" charset="0"/>
              </a:rPr>
              <a:t>program</a:t>
            </a:r>
            <a:endParaRPr lang="en-US" altLang="zh-TW" sz="4000" dirty="0" smtClean="0">
              <a:solidFill>
                <a:srgbClr val="00206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TW" altLang="en-US" sz="2800" b="1" dirty="0" smtClean="0">
                <a:solidFill>
                  <a:srgbClr val="000000"/>
                </a:solidFill>
                <a:ea typeface="標楷體" pitchFamily="65" charset="-120"/>
              </a:rPr>
              <a:t>邱政洵 教授</a:t>
            </a:r>
            <a:endParaRPr lang="en-US" altLang="zh-TW" sz="2800" b="1" dirty="0" smtClean="0">
              <a:solidFill>
                <a:srgbClr val="000000"/>
              </a:solidFill>
              <a:ea typeface="標楷體" pitchFamily="65" charset="-120"/>
            </a:endParaRPr>
          </a:p>
          <a:p>
            <a:r>
              <a:rPr lang="en-US" altLang="zh-TW" sz="2800" b="1" dirty="0" smtClean="0">
                <a:solidFill>
                  <a:srgbClr val="000000"/>
                </a:solidFill>
                <a:ea typeface="標楷體" pitchFamily="65" charset="-120"/>
              </a:rPr>
              <a:t>Department of Pediatrics</a:t>
            </a:r>
          </a:p>
          <a:p>
            <a:r>
              <a:rPr lang="en-US" altLang="zh-TW" sz="2800" b="1" dirty="0" smtClean="0">
                <a:solidFill>
                  <a:srgbClr val="000000"/>
                </a:solidFill>
                <a:ea typeface="標楷體" pitchFamily="65" charset="-120"/>
              </a:rPr>
              <a:t>Chang Gung Children’s Hospital</a:t>
            </a:r>
          </a:p>
          <a:p>
            <a:r>
              <a:rPr lang="en-US" altLang="zh-TW" sz="2800" b="1" dirty="0" err="1" smtClean="0">
                <a:solidFill>
                  <a:srgbClr val="000000"/>
                </a:solidFill>
                <a:ea typeface="標楷體" pitchFamily="65" charset="-120"/>
              </a:rPr>
              <a:t>Taoyuan</a:t>
            </a:r>
            <a:r>
              <a:rPr lang="en-US" altLang="zh-TW" sz="2800" b="1" dirty="0" smtClean="0">
                <a:solidFill>
                  <a:srgbClr val="000000"/>
                </a:solidFill>
                <a:ea typeface="標楷體" pitchFamily="65" charset="-120"/>
              </a:rPr>
              <a:t>, Taiwan</a:t>
            </a:r>
          </a:p>
          <a:p>
            <a:r>
              <a:rPr lang="en-US" altLang="zh-TW" sz="1700" b="1" dirty="0" smtClean="0">
                <a:solidFill>
                  <a:srgbClr val="000000"/>
                </a:solidFill>
                <a:ea typeface="標楷體" pitchFamily="65" charset="-12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r>
              <a:rPr lang="en-US" altLang="zh-TW" dirty="0" smtClean="0"/>
              <a:t>Antibiotic Stewardship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抗生素管理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2</a:t>
            </a:fld>
            <a:endParaRPr lang="en-US" altLang="zh-TW"/>
          </a:p>
        </p:txBody>
      </p:sp>
      <p:sp>
        <p:nvSpPr>
          <p:cNvPr id="5" name="文字方塊 4"/>
          <p:cNvSpPr txBox="1"/>
          <p:nvPr/>
        </p:nvSpPr>
        <p:spPr>
          <a:xfrm>
            <a:off x="1051610" y="2492896"/>
            <a:ext cx="72328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透過管理的力量與方法，整合不同專業 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醫師 藥事 醫檢 護理 感控 資訊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，將抗生素的使用最佳化，有效治療病人之外，減少不必要的使用，減少藥物可能造成的短期及長期的傷害，維護病人與社會的健康。</a:t>
            </a:r>
            <a:endParaRPr lang="zh-TW" altLang="en-US" sz="36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9552" y="1988840"/>
            <a:ext cx="812890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b="1" dirty="0" smtClean="0">
                <a:latin typeface="Times New Roman" pitchFamily="18" charset="0"/>
                <a:cs typeface="Times New Roman" pitchFamily="18" charset="0"/>
              </a:rPr>
              <a:t>Antibiotic </a:t>
            </a:r>
            <a:r>
              <a:rPr lang="en-US" altLang="zh-TW" sz="3200" b="1" dirty="0">
                <a:latin typeface="Times New Roman" pitchFamily="18" charset="0"/>
                <a:cs typeface="Times New Roman" pitchFamily="18" charset="0"/>
              </a:rPr>
              <a:t>stewardship programs are a “win‐win” for all </a:t>
            </a:r>
            <a:r>
              <a:rPr lang="en-US" altLang="zh-TW" sz="3200" b="1" dirty="0" smtClean="0">
                <a:latin typeface="Times New Roman" pitchFamily="18" charset="0"/>
                <a:cs typeface="Times New Roman" pitchFamily="18" charset="0"/>
              </a:rPr>
              <a:t>involved:</a:t>
            </a:r>
          </a:p>
          <a:p>
            <a:r>
              <a:rPr lang="en-US" altLang="zh-TW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zh-TW" sz="3200" b="1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/>
            <a:r>
              <a:rPr lang="en-US" altLang="zh-TW" sz="2800" dirty="0">
                <a:latin typeface="Times New Roman" pitchFamily="18" charset="0"/>
                <a:cs typeface="Times New Roman" pitchFamily="18" charset="0"/>
              </a:rPr>
              <a:t>- A University of Maryland study showed one antibiotic stewardship program saved a total of $17 million over 8 years. </a:t>
            </a:r>
          </a:p>
          <a:p>
            <a:pPr marL="185738" indent="-185738"/>
            <a:r>
              <a:rPr lang="en-US" altLang="zh-TW" sz="2800" dirty="0">
                <a:latin typeface="Times New Roman" pitchFamily="18" charset="0"/>
                <a:cs typeface="Times New Roman" pitchFamily="18" charset="0"/>
              </a:rPr>
              <a:t>- Antibiotic stewardship helps improve patient care and shorten hospital stays, thus benefiting patients as well as hospitals. </a:t>
            </a:r>
            <a:endParaRPr lang="zh-TW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/>
          <a:lstStyle/>
          <a:p>
            <a:r>
              <a:rPr lang="zh-TW" altLang="en-US" sz="3600" b="1" dirty="0" smtClean="0">
                <a:solidFill>
                  <a:srgbClr val="000099"/>
                </a:solidFill>
              </a:rPr>
              <a:t>行政與管理的認知</a:t>
            </a:r>
            <a:r>
              <a:rPr lang="en-US" altLang="zh-TW" sz="3600" b="1" dirty="0" smtClean="0">
                <a:solidFill>
                  <a:srgbClr val="000099"/>
                </a:solidFill>
              </a:rPr>
              <a:t>: </a:t>
            </a:r>
            <a:r>
              <a:rPr lang="zh-TW" altLang="en-US" sz="3600" b="1" dirty="0" smtClean="0">
                <a:solidFill>
                  <a:srgbClr val="000099"/>
                </a:solidFill>
              </a:rPr>
              <a:t>抗生素管理</a:t>
            </a:r>
            <a:r>
              <a:rPr lang="en-US" altLang="zh-TW" sz="3600" b="1" dirty="0" smtClean="0">
                <a:solidFill>
                  <a:srgbClr val="000099"/>
                </a:solidFill>
              </a:rPr>
              <a:t>: </a:t>
            </a:r>
            <a:r>
              <a:rPr lang="zh-TW" altLang="en-US" sz="3600" b="1" dirty="0" smtClean="0">
                <a:solidFill>
                  <a:srgbClr val="000099"/>
                </a:solidFill>
              </a:rPr>
              <a:t>三贏 </a:t>
            </a:r>
            <a:r>
              <a:rPr lang="en-US" altLang="zh-TW" sz="3600" b="1" dirty="0" smtClean="0">
                <a:solidFill>
                  <a:srgbClr val="000099"/>
                </a:solidFill>
              </a:rPr>
              <a:t>(</a:t>
            </a:r>
            <a:r>
              <a:rPr lang="zh-TW" altLang="en-US" sz="3600" b="1" dirty="0" smtClean="0">
                <a:solidFill>
                  <a:srgbClr val="000099"/>
                </a:solidFill>
              </a:rPr>
              <a:t>病人 醫院 醫療人員</a:t>
            </a:r>
            <a:r>
              <a:rPr lang="en-US" altLang="zh-TW" sz="3600" b="1" dirty="0" smtClean="0">
                <a:solidFill>
                  <a:srgbClr val="000099"/>
                </a:solidFill>
              </a:rPr>
              <a:t>)</a:t>
            </a:r>
            <a:endParaRPr lang="zh-TW" altLang="en-US" sz="3600" b="1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3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27584" y="1929021"/>
            <a:ext cx="74168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>
              <a:buFont typeface="Arial" pitchFamily="34" charset="0"/>
              <a:buChar char="•"/>
            </a:pPr>
            <a:r>
              <a:rPr lang="en-US" altLang="zh-TW" sz="2400" dirty="0" smtClean="0">
                <a:latin typeface="Times New Roman" pitchFamily="18" charset="0"/>
                <a:cs typeface="Times New Roman" pitchFamily="18" charset="0"/>
              </a:rPr>
              <a:t>Make </a:t>
            </a:r>
            <a:r>
              <a:rPr lang="en-US" altLang="zh-TW" sz="2400" dirty="0">
                <a:latin typeface="Times New Roman" pitchFamily="18" charset="0"/>
                <a:cs typeface="Times New Roman" pitchFamily="18" charset="0"/>
              </a:rPr>
              <a:t>appropriate antibiotic use a </a:t>
            </a:r>
            <a:r>
              <a:rPr lang="en-US" altLang="zh-TW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quality improvement and patient safety priority</a:t>
            </a:r>
            <a:r>
              <a:rPr lang="en-US" altLang="zh-TW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71463" indent="-271463">
              <a:buFont typeface="Arial" pitchFamily="34" charset="0"/>
              <a:buChar char="•"/>
            </a:pPr>
            <a:endParaRPr lang="zh-TW" altLang="en-US" sz="2400" dirty="0">
              <a:latin typeface="Times New Roman" pitchFamily="18" charset="0"/>
              <a:cs typeface="Times New Roman" pitchFamily="18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en-US" altLang="zh-TW" sz="2400" dirty="0" smtClean="0">
                <a:latin typeface="Times New Roman" pitchFamily="18" charset="0"/>
                <a:cs typeface="Times New Roman" pitchFamily="18" charset="0"/>
              </a:rPr>
              <a:t>Focus </a:t>
            </a:r>
            <a:r>
              <a:rPr lang="en-US" altLang="zh-TW" sz="2400" dirty="0">
                <a:latin typeface="Times New Roman" pitchFamily="18" charset="0"/>
                <a:cs typeface="Times New Roman" pitchFamily="18" charset="0"/>
              </a:rPr>
              <a:t>on reducing unnecessary antibiotic use, which can reduce antibiotic-resistant infections, </a:t>
            </a:r>
            <a:r>
              <a:rPr lang="en-US" altLang="zh-TW" sz="2400" i="1" dirty="0">
                <a:latin typeface="Times New Roman" pitchFamily="18" charset="0"/>
                <a:cs typeface="Times New Roman" pitchFamily="18" charset="0"/>
              </a:rPr>
              <a:t>Clostridium </a:t>
            </a:r>
            <a:r>
              <a:rPr lang="en-US" altLang="zh-TW" sz="2400" i="1" dirty="0" err="1">
                <a:latin typeface="Times New Roman" pitchFamily="18" charset="0"/>
                <a:cs typeface="Times New Roman" pitchFamily="18" charset="0"/>
              </a:rPr>
              <a:t>difficile</a:t>
            </a:r>
            <a:r>
              <a:rPr lang="en-US" altLang="zh-TW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2400" dirty="0">
                <a:latin typeface="Times New Roman" pitchFamily="18" charset="0"/>
                <a:cs typeface="Times New Roman" pitchFamily="18" charset="0"/>
              </a:rPr>
              <a:t>infections</a:t>
            </a:r>
            <a:r>
              <a:rPr lang="en-US" altLang="zh-TW" sz="24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TW" sz="2400" dirty="0">
                <a:latin typeface="Times New Roman" pitchFamily="18" charset="0"/>
                <a:cs typeface="Times New Roman" pitchFamily="18" charset="0"/>
              </a:rPr>
              <a:t>and costs, while improving patient outcomes</a:t>
            </a:r>
            <a:r>
              <a:rPr lang="en-US" altLang="zh-TW" sz="2400" i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71463" indent="-271463">
              <a:buFont typeface="Arial" pitchFamily="34" charset="0"/>
              <a:buChar char="•"/>
            </a:pPr>
            <a:endParaRPr lang="zh-TW" altLang="en-US" sz="2400" dirty="0">
              <a:latin typeface="Times New Roman" pitchFamily="18" charset="0"/>
              <a:cs typeface="Times New Roman" pitchFamily="18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en-US" altLang="zh-TW" sz="2400" dirty="0" smtClean="0">
                <a:latin typeface="Times New Roman" pitchFamily="18" charset="0"/>
                <a:cs typeface="Times New Roman" pitchFamily="18" charset="0"/>
              </a:rPr>
              <a:t>Emphasize </a:t>
            </a:r>
            <a:r>
              <a:rPr lang="en-US" altLang="zh-TW" sz="2400" dirty="0">
                <a:latin typeface="Times New Roman" pitchFamily="18" charset="0"/>
                <a:cs typeface="Times New Roman" pitchFamily="18" charset="0"/>
              </a:rPr>
              <a:t>and implement antibiotic stewardship programs and interventions for every facility – regardless of facility setting and size. </a:t>
            </a:r>
          </a:p>
          <a:p>
            <a:endParaRPr lang="zh-TW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323528" y="404664"/>
            <a:ext cx="8424936" cy="1143000"/>
          </a:xfrm>
        </p:spPr>
        <p:txBody>
          <a:bodyPr/>
          <a:lstStyle/>
          <a:p>
            <a:r>
              <a:rPr lang="en-US" altLang="zh-TW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Healthcare facility administrators and </a:t>
            </a:r>
            <a:r>
              <a:rPr lang="en-US" altLang="zh-TW" sz="32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zh-TW" sz="32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zh-TW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payers: ASP </a:t>
            </a:r>
            <a:r>
              <a:rPr lang="en-US" altLang="zh-TW" sz="32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zh-TW" sz="32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zh-TW" altLang="en-US" sz="3200" b="1" dirty="0" smtClean="0">
                <a:solidFill>
                  <a:srgbClr val="000099"/>
                </a:solidFill>
              </a:rPr>
              <a:t>行政與管理的認知</a:t>
            </a:r>
            <a:r>
              <a:rPr lang="en-US" altLang="zh-TW" sz="3200" b="1" dirty="0" smtClean="0">
                <a:solidFill>
                  <a:srgbClr val="000099"/>
                </a:solidFill>
              </a:rPr>
              <a:t>: </a:t>
            </a:r>
            <a:r>
              <a:rPr lang="zh-TW" altLang="en-US" sz="3200" b="1" dirty="0" smtClean="0">
                <a:solidFill>
                  <a:srgbClr val="000099"/>
                </a:solidFill>
              </a:rPr>
              <a:t>抗生素管理</a:t>
            </a:r>
            <a:endParaRPr lang="zh-TW" altLang="en-US" sz="32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4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Line 1031"/>
          <p:cNvSpPr>
            <a:spLocks noChangeShapeType="1"/>
          </p:cNvSpPr>
          <p:nvPr/>
        </p:nvSpPr>
        <p:spPr bwMode="auto">
          <a:xfrm>
            <a:off x="0" y="1268413"/>
            <a:ext cx="9144000" cy="0"/>
          </a:xfrm>
          <a:prstGeom prst="line">
            <a:avLst/>
          </a:prstGeom>
          <a:noFill/>
          <a:ln w="9525">
            <a:solidFill>
              <a:srgbClr val="000099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graphicFrame>
        <p:nvGraphicFramePr>
          <p:cNvPr id="9" name="資料庫圖表 8"/>
          <p:cNvGraphicFramePr/>
          <p:nvPr>
            <p:custDataLst>
              <p:tags r:id="rId2"/>
            </p:custDataLst>
          </p:nvPr>
        </p:nvGraphicFramePr>
        <p:xfrm>
          <a:off x="428598" y="1357298"/>
          <a:ext cx="8286808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0"/>
          </a:xfrm>
        </p:spPr>
        <p:txBody>
          <a:bodyPr/>
          <a:lstStyle/>
          <a:p>
            <a:r>
              <a:rPr lang="en-US" altLang="zh-TW" sz="4000" dirty="0" smtClean="0"/>
              <a:t>Strategic plans against the spread of the resistance</a:t>
            </a:r>
            <a:endParaRPr lang="zh-TW" altLang="en-US" dirty="0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7A147B-7018-4783-B9DE-C218D409B2B1}" type="slidenum">
              <a:rPr lang="zh-TW" altLang="en-US"/>
              <a:pPr>
                <a:defRPr/>
              </a:pPr>
              <a:t>5</a:t>
            </a:fld>
            <a:endParaRPr lang="en-US" altLang="zh-TW"/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603560" y="188640"/>
            <a:ext cx="8001000" cy="11430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1" name="文字方塊 6"/>
          <p:cNvSpPr txBox="1">
            <a:spLocks noChangeArrowheads="1"/>
          </p:cNvSpPr>
          <p:nvPr/>
        </p:nvSpPr>
        <p:spPr bwMode="auto">
          <a:xfrm>
            <a:off x="190469" y="5143512"/>
            <a:ext cx="40005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Antibiotic stewardship (ABS)</a:t>
            </a:r>
            <a:endParaRPr lang="zh-TW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20135" y="2133600"/>
          <a:ext cx="8715021" cy="3155950"/>
        </p:xfrm>
        <a:graphic>
          <a:graphicData uri="http://schemas.openxmlformats.org/drawingml/2006/table">
            <a:tbl>
              <a:tblPr/>
              <a:tblGrid>
                <a:gridCol w="2630380"/>
                <a:gridCol w="979448"/>
                <a:gridCol w="981035"/>
                <a:gridCol w="981035"/>
                <a:gridCol w="981035"/>
                <a:gridCol w="1081044"/>
                <a:gridCol w="1081044"/>
              </a:tblGrid>
              <a:tr h="6311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Strategy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MRSA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CoNS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VRE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ESBL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MDR-Ab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MDR-Pa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Hand-washing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Contact isolation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+/-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+/-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+/-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Environmental cleaning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Antibiotic stewardship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Times New Roman" charset="0"/>
                        </a:rPr>
                        <a:t>++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Times New Roman" charset="0"/>
                      </a:endParaRPr>
                    </a:p>
                  </a:txBody>
                  <a:tcPr marL="68578" marR="68578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58" name="文字方塊 3"/>
          <p:cNvSpPr txBox="1">
            <a:spLocks noChangeArrowheads="1"/>
          </p:cNvSpPr>
          <p:nvPr/>
        </p:nvSpPr>
        <p:spPr bwMode="auto">
          <a:xfrm>
            <a:off x="1651002" y="5500688"/>
            <a:ext cx="42545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 b="1" i="1" dirty="0" smtClean="0">
                <a:latin typeface="+mn-ea"/>
              </a:rPr>
              <a:t>C. </a:t>
            </a:r>
            <a:r>
              <a:rPr lang="en-US" altLang="zh-TW" sz="2000" b="1" i="1" dirty="0" err="1" smtClean="0">
                <a:latin typeface="+mn-ea"/>
              </a:rPr>
              <a:t>difficile</a:t>
            </a:r>
            <a:r>
              <a:rPr lang="en-US" altLang="zh-TW" sz="2000" b="1" i="1" dirty="0" smtClean="0">
                <a:latin typeface="+mn-ea"/>
              </a:rPr>
              <a:t> </a:t>
            </a:r>
            <a:r>
              <a:rPr lang="en-US" altLang="zh-TW" sz="2000" b="1" dirty="0" smtClean="0">
                <a:latin typeface="+mn-ea"/>
              </a:rPr>
              <a:t>:</a:t>
            </a:r>
            <a:r>
              <a:rPr lang="en-US" altLang="zh-TW" sz="2000" b="1" i="1" dirty="0" smtClean="0">
                <a:latin typeface="+mn-ea"/>
              </a:rPr>
              <a:t> </a:t>
            </a:r>
            <a:r>
              <a:rPr lang="en-US" altLang="zh-TW" sz="2000" dirty="0" smtClean="0">
                <a:latin typeface="+mn-ea"/>
              </a:rPr>
              <a:t>antibiotic stewardship</a:t>
            </a:r>
            <a:endParaRPr lang="zh-TW" altLang="en-US" sz="2000" dirty="0" smtClean="0">
              <a:latin typeface="+mn-ea"/>
            </a:endParaRPr>
          </a:p>
        </p:txBody>
      </p:sp>
      <p:sp>
        <p:nvSpPr>
          <p:cNvPr id="9259" name="文字方塊 5"/>
          <p:cNvSpPr txBox="1">
            <a:spLocks noChangeArrowheads="1"/>
          </p:cNvSpPr>
          <p:nvPr/>
        </p:nvSpPr>
        <p:spPr bwMode="auto">
          <a:xfrm>
            <a:off x="1651002" y="6029346"/>
            <a:ext cx="65405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 b="1" dirty="0" smtClean="0">
                <a:latin typeface="+mn-ea"/>
              </a:rPr>
              <a:t>Reduction of resistance rate</a:t>
            </a:r>
            <a:r>
              <a:rPr lang="en-US" altLang="zh-TW" sz="2000" dirty="0" smtClean="0">
                <a:latin typeface="+mn-ea"/>
              </a:rPr>
              <a:t>: antibiotic stewardship </a:t>
            </a:r>
            <a:endParaRPr lang="zh-TW" altLang="en-US" sz="2000" dirty="0" smtClean="0">
              <a:latin typeface="+mn-ea"/>
            </a:endParaRPr>
          </a:p>
        </p:txBody>
      </p:sp>
      <p:pic>
        <p:nvPicPr>
          <p:cNvPr id="6" name="Picture 5" descr="MCj02326770000[1]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596529">
            <a:off x="1452426" y="2782489"/>
            <a:ext cx="64770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MCj02326770000[1]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596529">
            <a:off x="1956881" y="4630965"/>
            <a:ext cx="606246" cy="421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/>
          <a:lstStyle/>
          <a:p>
            <a:r>
              <a:rPr lang="en-US" altLang="zh-TW" sz="2800" b="1" dirty="0" smtClean="0">
                <a:solidFill>
                  <a:srgbClr val="002060"/>
                </a:solidFill>
                <a:latin typeface="+mn-ea"/>
                <a:cs typeface="Arial" charset="0"/>
              </a:rPr>
              <a:t>Common strategies to control the spread of different resistant bacteria: </a:t>
            </a:r>
            <a:r>
              <a:rPr lang="en-US" altLang="zh-TW" sz="2800" b="1" u="sng" dirty="0" smtClean="0">
                <a:solidFill>
                  <a:srgbClr val="C00000"/>
                </a:solidFill>
                <a:latin typeface="+mn-ea"/>
                <a:cs typeface="Arial" charset="0"/>
              </a:rPr>
              <a:t>Hand washing </a:t>
            </a:r>
            <a:r>
              <a:rPr lang="en-US" altLang="zh-TW" sz="2800" b="1" dirty="0" smtClean="0">
                <a:solidFill>
                  <a:srgbClr val="000099"/>
                </a:solidFill>
                <a:latin typeface="+mn-ea"/>
                <a:cs typeface="Arial" charset="0"/>
              </a:rPr>
              <a:t>and </a:t>
            </a:r>
            <a:r>
              <a:rPr lang="en-US" altLang="zh-TW" sz="2800" b="1" u="sng" dirty="0" smtClean="0">
                <a:solidFill>
                  <a:srgbClr val="C00000"/>
                </a:solidFill>
                <a:latin typeface="+mn-ea"/>
                <a:cs typeface="Arial" charset="0"/>
              </a:rPr>
              <a:t>ABS</a:t>
            </a:r>
            <a:r>
              <a:rPr lang="en-US" altLang="zh-TW" sz="2800" b="1" dirty="0" smtClean="0">
                <a:solidFill>
                  <a:srgbClr val="C00000"/>
                </a:solidFill>
                <a:latin typeface="+mn-ea"/>
                <a:cs typeface="Arial" charset="0"/>
              </a:rPr>
              <a:t> </a:t>
            </a:r>
            <a:r>
              <a:rPr lang="en-US" altLang="zh-TW" sz="2800" b="1" dirty="0" smtClean="0">
                <a:solidFill>
                  <a:srgbClr val="000099"/>
                </a:solidFill>
                <a:latin typeface="+mn-ea"/>
                <a:cs typeface="Arial" charset="0"/>
              </a:rPr>
              <a:t>are most crucial and universally important</a:t>
            </a:r>
            <a:r>
              <a:rPr lang="zh-TW" altLang="en-US" sz="2800" b="1" dirty="0" smtClean="0">
                <a:solidFill>
                  <a:srgbClr val="FF00FF"/>
                </a:solidFill>
                <a:latin typeface="+mn-ea"/>
                <a:cs typeface="Arial" charset="0"/>
              </a:rPr>
              <a:t/>
            </a:r>
            <a:br>
              <a:rPr lang="zh-TW" altLang="en-US" sz="2800" b="1" dirty="0" smtClean="0">
                <a:solidFill>
                  <a:srgbClr val="FF00FF"/>
                </a:solidFill>
                <a:latin typeface="+mn-ea"/>
                <a:cs typeface="Arial" charset="0"/>
              </a:rPr>
            </a:br>
            <a:endParaRPr lang="zh-TW" altLang="en-US" sz="2800" dirty="0">
              <a:solidFill>
                <a:srgbClr val="FF00FF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6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solidFill>
                  <a:srgbClr val="000099"/>
                </a:solidFill>
              </a:rPr>
              <a:t>Two key strategies to make </a:t>
            </a:r>
            <a:r>
              <a:rPr lang="en-US" altLang="zh-TW" b="1" dirty="0" smtClean="0">
                <a:solidFill>
                  <a:srgbClr val="FF00FF"/>
                </a:solidFill>
              </a:rPr>
              <a:t/>
            </a:r>
            <a:br>
              <a:rPr lang="en-US" altLang="zh-TW" b="1" dirty="0" smtClean="0">
                <a:solidFill>
                  <a:srgbClr val="FF00FF"/>
                </a:solidFill>
              </a:rPr>
            </a:br>
            <a:r>
              <a:rPr lang="en-US" altLang="zh-TW" b="1" dirty="0" smtClean="0">
                <a:solidFill>
                  <a:srgbClr val="000099"/>
                </a:solidFill>
              </a:rPr>
              <a:t>ABS success</a:t>
            </a:r>
            <a:endParaRPr lang="zh-TW" altLang="en-US" b="1" dirty="0" smtClean="0">
              <a:solidFill>
                <a:srgbClr val="000099"/>
              </a:solidFill>
            </a:endParaRPr>
          </a:p>
        </p:txBody>
      </p:sp>
      <p:sp>
        <p:nvSpPr>
          <p:cNvPr id="11267" name="內容版面配置區 2"/>
          <p:cNvSpPr>
            <a:spLocks noGrp="1"/>
          </p:cNvSpPr>
          <p:nvPr>
            <p:ph idx="1"/>
          </p:nvPr>
        </p:nvSpPr>
        <p:spPr>
          <a:xfrm>
            <a:off x="533400" y="1783357"/>
            <a:ext cx="8229600" cy="4525963"/>
          </a:xfrm>
        </p:spPr>
        <p:txBody>
          <a:bodyPr/>
          <a:lstStyle/>
          <a:p>
            <a:r>
              <a:rPr lang="en-US" altLang="zh-TW" b="1" u="sng" dirty="0" smtClean="0">
                <a:solidFill>
                  <a:srgbClr val="C00000"/>
                </a:solidFill>
              </a:rPr>
              <a:t>Prospective audit </a:t>
            </a:r>
            <a:r>
              <a:rPr lang="en-US" altLang="zh-TW" dirty="0" smtClean="0">
                <a:solidFill>
                  <a:schemeClr val="tx2"/>
                </a:solidFill>
              </a:rPr>
              <a:t>of antimicrobial use with </a:t>
            </a:r>
            <a:r>
              <a:rPr lang="en-US" altLang="zh-TW" u="sng" dirty="0" smtClean="0">
                <a:solidFill>
                  <a:schemeClr val="tx2"/>
                </a:solidFill>
              </a:rPr>
              <a:t>intervention</a:t>
            </a:r>
            <a:r>
              <a:rPr lang="en-US" altLang="zh-TW" dirty="0" smtClean="0">
                <a:solidFill>
                  <a:schemeClr val="tx2"/>
                </a:solidFill>
              </a:rPr>
              <a:t> and </a:t>
            </a:r>
            <a:r>
              <a:rPr lang="en-US" altLang="zh-TW" u="sng" dirty="0" smtClean="0">
                <a:solidFill>
                  <a:schemeClr val="tx2"/>
                </a:solidFill>
              </a:rPr>
              <a:t>feedback</a:t>
            </a:r>
            <a:r>
              <a:rPr lang="en-US" altLang="zh-TW" dirty="0" smtClean="0">
                <a:solidFill>
                  <a:schemeClr val="tx2"/>
                </a:solidFill>
              </a:rPr>
              <a:t> to the prescriber </a:t>
            </a:r>
            <a:r>
              <a:rPr lang="en-US" altLang="zh-TW" smtClean="0">
                <a:solidFill>
                  <a:schemeClr val="tx2"/>
                </a:solidFill>
              </a:rPr>
              <a:t>(A-I)</a:t>
            </a:r>
            <a:endParaRPr lang="en-US" altLang="zh-TW" dirty="0" smtClean="0">
              <a:solidFill>
                <a:schemeClr val="tx2"/>
              </a:solidFill>
            </a:endParaRPr>
          </a:p>
          <a:p>
            <a:endParaRPr lang="en-US" altLang="zh-TW" dirty="0" smtClean="0">
              <a:solidFill>
                <a:schemeClr val="tx2"/>
              </a:solidFill>
            </a:endParaRPr>
          </a:p>
          <a:p>
            <a:r>
              <a:rPr lang="en-US" altLang="zh-TW" b="1" u="sng" dirty="0" smtClean="0">
                <a:solidFill>
                  <a:srgbClr val="C00000"/>
                </a:solidFill>
              </a:rPr>
              <a:t>Formulary restriction</a:t>
            </a:r>
            <a:r>
              <a:rPr lang="en-US" altLang="zh-TW" dirty="0" smtClean="0">
                <a:solidFill>
                  <a:schemeClr val="tx2"/>
                </a:solidFill>
              </a:rPr>
              <a:t> and </a:t>
            </a:r>
            <a:r>
              <a:rPr lang="en-US" altLang="zh-TW" b="1" u="sng" dirty="0" smtClean="0">
                <a:solidFill>
                  <a:srgbClr val="C00000"/>
                </a:solidFill>
              </a:rPr>
              <a:t>pre-authorization</a:t>
            </a:r>
            <a:r>
              <a:rPr lang="en-US" altLang="zh-TW" dirty="0" smtClean="0">
                <a:solidFill>
                  <a:schemeClr val="tx2"/>
                </a:solidFill>
              </a:rPr>
              <a:t> requirements for specific agents (B-II) </a:t>
            </a:r>
            <a:endParaRPr lang="zh-TW" altLang="en-US" dirty="0" smtClean="0">
              <a:solidFill>
                <a:schemeClr val="tx2"/>
              </a:solidFill>
            </a:endParaRPr>
          </a:p>
        </p:txBody>
      </p:sp>
      <p:sp>
        <p:nvSpPr>
          <p:cNvPr id="11268" name="文字方塊 3"/>
          <p:cNvSpPr txBox="1">
            <a:spLocks noChangeArrowheads="1"/>
          </p:cNvSpPr>
          <p:nvPr/>
        </p:nvSpPr>
        <p:spPr bwMode="auto">
          <a:xfrm>
            <a:off x="4827412" y="5229228"/>
            <a:ext cx="3904544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/>
              <a:t>CID 2007; 44:159</a:t>
            </a:r>
            <a:endParaRPr lang="zh-TW" altLang="en-US" b="1"/>
          </a:p>
          <a:p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7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>
          <a:xfrm>
            <a:off x="1117600" y="333375"/>
            <a:ext cx="6908800" cy="935038"/>
          </a:xfrm>
        </p:spPr>
        <p:txBody>
          <a:bodyPr/>
          <a:lstStyle/>
          <a:p>
            <a:r>
              <a:rPr lang="en-US" altLang="zh-TW" b="1" dirty="0" smtClean="0">
                <a:solidFill>
                  <a:srgbClr val="000099"/>
                </a:solidFill>
              </a:rPr>
              <a:t>Supplemental strategies</a:t>
            </a:r>
            <a:endParaRPr lang="zh-TW" altLang="en-US" b="1" dirty="0" smtClean="0">
              <a:solidFill>
                <a:srgbClr val="000099"/>
              </a:solidFill>
            </a:endParaRPr>
          </a:p>
        </p:txBody>
      </p:sp>
      <p:sp>
        <p:nvSpPr>
          <p:cNvPr id="12291" name="內容版面配置區 2"/>
          <p:cNvSpPr>
            <a:spLocks noGrp="1"/>
          </p:cNvSpPr>
          <p:nvPr>
            <p:ph idx="1"/>
          </p:nvPr>
        </p:nvSpPr>
        <p:spPr>
          <a:xfrm>
            <a:off x="467544" y="1268760"/>
            <a:ext cx="8136904" cy="4754562"/>
          </a:xfrm>
        </p:spPr>
        <p:txBody>
          <a:bodyPr/>
          <a:lstStyle/>
          <a:p>
            <a:r>
              <a:rPr lang="en-US" altLang="zh-TW" dirty="0" smtClean="0">
                <a:solidFill>
                  <a:schemeClr val="tx2"/>
                </a:solidFill>
              </a:rPr>
              <a:t>Guidelines &amp; clinical pathway              A-I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Streamlining or de-escalation              A-II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Dose optimization                                A-II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Education                                            A-III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IV to oral switch                                   A-III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Antimicrobial order form                      B-II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Combination therapy                           C-II</a:t>
            </a:r>
          </a:p>
          <a:p>
            <a:r>
              <a:rPr lang="en-US" altLang="zh-TW" dirty="0" smtClean="0">
                <a:solidFill>
                  <a:schemeClr val="tx2"/>
                </a:solidFill>
              </a:rPr>
              <a:t>Antimicrobial cycling                            C-II</a:t>
            </a:r>
            <a:endParaRPr lang="zh-TW" altLang="en-US" dirty="0" smtClean="0">
              <a:solidFill>
                <a:schemeClr val="tx2"/>
              </a:solidFill>
            </a:endParaRPr>
          </a:p>
        </p:txBody>
      </p:sp>
      <p:sp>
        <p:nvSpPr>
          <p:cNvPr id="12292" name="文字方塊 3"/>
          <p:cNvSpPr txBox="1">
            <a:spLocks noChangeArrowheads="1"/>
          </p:cNvSpPr>
          <p:nvPr/>
        </p:nvSpPr>
        <p:spPr bwMode="auto">
          <a:xfrm>
            <a:off x="5276146" y="6341566"/>
            <a:ext cx="31369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b="1" dirty="0"/>
              <a:t>CID 2007; 44:159</a:t>
            </a:r>
            <a:endParaRPr lang="zh-TW" altLang="en-US" b="1" dirty="0"/>
          </a:p>
          <a:p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8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755578" y="1052739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症狀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2195738" y="1052739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診斷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873349" y="980731"/>
            <a:ext cx="19584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Surveys</a:t>
            </a:r>
          </a:p>
          <a:p>
            <a:r>
              <a:rPr lang="en-US" altLang="zh-TW" dirty="0" smtClean="0"/>
              <a:t>Empirical </a:t>
            </a:r>
            <a:r>
              <a:rPr lang="en-US" altLang="zh-TW" dirty="0" err="1" smtClean="0"/>
              <a:t>Tx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3915027" y="2276875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prescription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3929057" y="3429003"/>
            <a:ext cx="1723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dispensing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4098667" y="4653139"/>
            <a:ext cx="12634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patients</a:t>
            </a:r>
            <a:endParaRPr lang="zh-TW" altLang="en-US" dirty="0"/>
          </a:p>
        </p:txBody>
      </p:sp>
      <p:cxnSp>
        <p:nvCxnSpPr>
          <p:cNvPr id="10" name="直線單箭頭接點 9"/>
          <p:cNvCxnSpPr/>
          <p:nvPr/>
        </p:nvCxnSpPr>
        <p:spPr>
          <a:xfrm>
            <a:off x="4572000" y="1772816"/>
            <a:ext cx="0" cy="56112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/>
          <p:nvPr/>
        </p:nvCxnSpPr>
        <p:spPr>
          <a:xfrm>
            <a:off x="4572000" y="3933056"/>
            <a:ext cx="0" cy="7200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單箭頭接點 12"/>
          <p:cNvCxnSpPr/>
          <p:nvPr/>
        </p:nvCxnSpPr>
        <p:spPr>
          <a:xfrm>
            <a:off x="4588768" y="2709000"/>
            <a:ext cx="0" cy="7200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/>
          <p:cNvCxnSpPr/>
          <p:nvPr/>
        </p:nvCxnSpPr>
        <p:spPr>
          <a:xfrm>
            <a:off x="1417368" y="1268760"/>
            <a:ext cx="7920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單箭頭接點 14"/>
          <p:cNvCxnSpPr/>
          <p:nvPr/>
        </p:nvCxnSpPr>
        <p:spPr>
          <a:xfrm>
            <a:off x="2915816" y="1268760"/>
            <a:ext cx="936104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字方塊 17"/>
          <p:cNvSpPr txBox="1"/>
          <p:nvPr/>
        </p:nvSpPr>
        <p:spPr>
          <a:xfrm>
            <a:off x="4788024" y="2852939"/>
            <a:ext cx="2496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Front-end review</a:t>
            </a:r>
            <a:endParaRPr lang="zh-TW" altLang="en-US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4788592" y="4005067"/>
            <a:ext cx="24625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Back-end review</a:t>
            </a:r>
            <a:endParaRPr lang="zh-TW" altLang="en-US" dirty="0"/>
          </a:p>
        </p:txBody>
      </p:sp>
      <p:cxnSp>
        <p:nvCxnSpPr>
          <p:cNvPr id="20" name="直線單箭頭接點 19"/>
          <p:cNvCxnSpPr/>
          <p:nvPr/>
        </p:nvCxnSpPr>
        <p:spPr>
          <a:xfrm>
            <a:off x="5256184" y="4869160"/>
            <a:ext cx="9720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字方塊 20"/>
          <p:cNvSpPr txBox="1"/>
          <p:nvPr/>
        </p:nvSpPr>
        <p:spPr>
          <a:xfrm>
            <a:off x="5092058" y="4437112"/>
            <a:ext cx="14241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follow -up</a:t>
            </a:r>
            <a:endParaRPr lang="zh-TW" altLang="en-US" sz="2000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6200745" y="4638617"/>
            <a:ext cx="19556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dirty="0" smtClean="0"/>
              <a:t>De-escalation</a:t>
            </a:r>
          </a:p>
          <a:p>
            <a:pPr>
              <a:spcBef>
                <a:spcPts val="1800"/>
              </a:spcBef>
            </a:pPr>
            <a:r>
              <a:rPr lang="en-US" altLang="zh-TW" sz="2200" dirty="0" smtClean="0"/>
              <a:t>Shift to oral agents</a:t>
            </a:r>
          </a:p>
          <a:p>
            <a:pPr>
              <a:spcBef>
                <a:spcPts val="1800"/>
              </a:spcBef>
            </a:pPr>
            <a:r>
              <a:rPr lang="en-US" altLang="zh-TW" sz="2200" dirty="0" smtClean="0"/>
              <a:t>Modify regimen?</a:t>
            </a:r>
            <a:endParaRPr lang="zh-TW" altLang="en-US" sz="2200" dirty="0"/>
          </a:p>
        </p:txBody>
      </p:sp>
      <p:sp>
        <p:nvSpPr>
          <p:cNvPr id="24" name="左-上雙向箭號 23"/>
          <p:cNvSpPr/>
          <p:nvPr/>
        </p:nvSpPr>
        <p:spPr>
          <a:xfrm rot="7882449">
            <a:off x="7788460" y="5484422"/>
            <a:ext cx="406522" cy="311879"/>
          </a:xfrm>
          <a:prstGeom prst="leftUpArrow">
            <a:avLst>
              <a:gd name="adj1" fmla="val 0"/>
              <a:gd name="adj2" fmla="val 9039"/>
              <a:gd name="adj3" fmla="val 3172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文字方塊 25"/>
          <p:cNvSpPr txBox="1"/>
          <p:nvPr/>
        </p:nvSpPr>
        <p:spPr>
          <a:xfrm>
            <a:off x="8156400" y="4341175"/>
            <a:ext cx="987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Yes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8028384" y="5271590"/>
            <a:ext cx="686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Yes </a:t>
            </a:r>
            <a:endParaRPr lang="zh-TW" altLang="en-US" sz="2000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8220405" y="4973106"/>
            <a:ext cx="6400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No </a:t>
            </a:r>
            <a:endParaRPr lang="zh-TW" altLang="en-US" sz="2000" dirty="0"/>
          </a:p>
        </p:txBody>
      </p:sp>
      <p:sp>
        <p:nvSpPr>
          <p:cNvPr id="29" name="文字方塊 28"/>
          <p:cNvSpPr txBox="1"/>
          <p:nvPr/>
        </p:nvSpPr>
        <p:spPr>
          <a:xfrm>
            <a:off x="8028386" y="5631633"/>
            <a:ext cx="595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No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32" name="上彎箭號 31"/>
          <p:cNvSpPr/>
          <p:nvPr/>
        </p:nvSpPr>
        <p:spPr>
          <a:xfrm flipH="1">
            <a:off x="2411760" y="1556792"/>
            <a:ext cx="3802786" cy="4907984"/>
          </a:xfrm>
          <a:prstGeom prst="bentUpArrow">
            <a:avLst>
              <a:gd name="adj1" fmla="val 0"/>
              <a:gd name="adj2" fmla="val 1679"/>
              <a:gd name="adj3" fmla="val 568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3" name="直線單箭頭接點 32"/>
          <p:cNvCxnSpPr/>
          <p:nvPr/>
        </p:nvCxnSpPr>
        <p:spPr>
          <a:xfrm flipV="1">
            <a:off x="1115616" y="1484784"/>
            <a:ext cx="0" cy="64807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單箭頭接點 34"/>
          <p:cNvCxnSpPr/>
          <p:nvPr/>
        </p:nvCxnSpPr>
        <p:spPr>
          <a:xfrm flipV="1">
            <a:off x="1115616" y="4581128"/>
            <a:ext cx="0" cy="64807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字方塊 35"/>
          <p:cNvSpPr txBox="1"/>
          <p:nvPr/>
        </p:nvSpPr>
        <p:spPr>
          <a:xfrm>
            <a:off x="88453" y="5589243"/>
            <a:ext cx="2427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Infection Control</a:t>
            </a:r>
            <a:endParaRPr lang="zh-TW" altLang="en-US" dirty="0"/>
          </a:p>
        </p:txBody>
      </p:sp>
      <p:sp>
        <p:nvSpPr>
          <p:cNvPr id="37" name="左-上雙向箭號 36"/>
          <p:cNvSpPr/>
          <p:nvPr/>
        </p:nvSpPr>
        <p:spPr>
          <a:xfrm rot="8159758">
            <a:off x="8039993" y="4696802"/>
            <a:ext cx="359617" cy="408376"/>
          </a:xfrm>
          <a:prstGeom prst="leftUpArrow">
            <a:avLst>
              <a:gd name="adj1" fmla="val 0"/>
              <a:gd name="adj2" fmla="val 9039"/>
              <a:gd name="adj3" fmla="val 3172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文字方塊 38"/>
          <p:cNvSpPr txBox="1"/>
          <p:nvPr/>
        </p:nvSpPr>
        <p:spPr>
          <a:xfrm>
            <a:off x="6286512" y="1000110"/>
            <a:ext cx="2357454" cy="1200329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Process and outcome measurements</a:t>
            </a:r>
            <a:endParaRPr lang="zh-TW" altLang="en-US" b="1" dirty="0"/>
          </a:p>
        </p:txBody>
      </p:sp>
      <p:sp>
        <p:nvSpPr>
          <p:cNvPr id="42" name="右大括弧 41"/>
          <p:cNvSpPr/>
          <p:nvPr/>
        </p:nvSpPr>
        <p:spPr>
          <a:xfrm>
            <a:off x="7095700" y="3068960"/>
            <a:ext cx="428628" cy="1214446"/>
          </a:xfrm>
          <a:prstGeom prst="rightBrac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" name="文字方塊 42"/>
          <p:cNvSpPr txBox="1"/>
          <p:nvPr/>
        </p:nvSpPr>
        <p:spPr>
          <a:xfrm>
            <a:off x="7493380" y="3212976"/>
            <a:ext cx="13270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dirty="0" smtClean="0"/>
              <a:t>Agree or suggest to modify</a:t>
            </a:r>
            <a:endParaRPr lang="zh-TW" altLang="en-US" sz="2200" dirty="0"/>
          </a:p>
        </p:txBody>
      </p:sp>
      <p:cxnSp>
        <p:nvCxnSpPr>
          <p:cNvPr id="51" name="直線單箭頭接點 50"/>
          <p:cNvCxnSpPr/>
          <p:nvPr/>
        </p:nvCxnSpPr>
        <p:spPr>
          <a:xfrm flipH="1" flipV="1">
            <a:off x="5468099" y="1772816"/>
            <a:ext cx="2176242" cy="158417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標題 39"/>
          <p:cNvSpPr>
            <a:spLocks noGrp="1"/>
          </p:cNvSpPr>
          <p:nvPr>
            <p:ph type="title"/>
          </p:nvPr>
        </p:nvSpPr>
        <p:spPr>
          <a:xfrm>
            <a:off x="323528" y="125760"/>
            <a:ext cx="8229600" cy="1143000"/>
          </a:xfrm>
        </p:spPr>
        <p:txBody>
          <a:bodyPr/>
          <a:lstStyle/>
          <a:p>
            <a:r>
              <a:rPr lang="en-US" altLang="zh-TW" sz="2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Antimicrobial Stewardship: </a:t>
            </a:r>
            <a:r>
              <a:rPr lang="en-US" altLang="zh-TW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 complex process in a simplified scheme </a:t>
            </a:r>
            <a:endParaRPr lang="zh-TW" altLang="en-US" sz="2400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9</a:t>
            </a:fld>
            <a:endParaRPr lang="en-US" altLang="zh-TW" dirty="0"/>
          </a:p>
        </p:txBody>
      </p:sp>
      <p:pic>
        <p:nvPicPr>
          <p:cNvPr id="5123" name="Picture 3" descr="D:\其他\簡報美化可用素材\簡報美化可用素材\人_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64068" y="2708920"/>
            <a:ext cx="1023556" cy="1434728"/>
          </a:xfrm>
          <a:prstGeom prst="rect">
            <a:avLst/>
          </a:prstGeom>
          <a:noFill/>
        </p:spPr>
      </p:pic>
      <p:pic>
        <p:nvPicPr>
          <p:cNvPr id="5124" name="Picture 4" descr="D:\其他\簡報美化可用素材\簡報美化可用素材\人_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02482" y="2530996"/>
            <a:ext cx="1143781" cy="161302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500065"/>
            <a:ext cx="8705850" cy="534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文字方塊 2"/>
          <p:cNvSpPr txBox="1">
            <a:spLocks noChangeArrowheads="1"/>
          </p:cNvSpPr>
          <p:nvPr/>
        </p:nvSpPr>
        <p:spPr bwMode="auto">
          <a:xfrm>
            <a:off x="4857752" y="6000750"/>
            <a:ext cx="35718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600" b="1"/>
              <a:t>Fishman N. Am J Med 2006</a:t>
            </a:r>
            <a:endParaRPr lang="zh-TW" altLang="en-US" sz="1600" b="1"/>
          </a:p>
        </p:txBody>
      </p:sp>
      <p:sp>
        <p:nvSpPr>
          <p:cNvPr id="19460" name="文字方塊 3"/>
          <p:cNvSpPr txBox="1">
            <a:spLocks noChangeArrowheads="1"/>
          </p:cNvSpPr>
          <p:nvPr/>
        </p:nvSpPr>
        <p:spPr bwMode="auto">
          <a:xfrm>
            <a:off x="6786565" y="4500566"/>
            <a:ext cx="17859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dirty="0">
                <a:solidFill>
                  <a:schemeClr val="bg1"/>
                </a:solidFill>
              </a:rPr>
              <a:t>Streamlining = de-escalation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876257" y="2928935"/>
            <a:ext cx="22677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/>
              <a:t>The “backbone’ for the ASP infrastructure:</a:t>
            </a:r>
          </a:p>
          <a:p>
            <a:r>
              <a:rPr lang="en-US" altLang="zh-TW" b="1" dirty="0" smtClean="0"/>
              <a:t>1, 2, 3, 4 (6)</a:t>
            </a:r>
            <a:endParaRPr lang="zh-TW" altLang="en-US" b="1" dirty="0"/>
          </a:p>
        </p:txBody>
      </p:sp>
      <p:sp>
        <p:nvSpPr>
          <p:cNvPr id="6" name="文字方塊 5"/>
          <p:cNvSpPr txBox="1"/>
          <p:nvPr/>
        </p:nvSpPr>
        <p:spPr>
          <a:xfrm>
            <a:off x="4572000" y="4714888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b="1" dirty="0" smtClean="0"/>
              <a:t>=  de-escalation</a:t>
            </a:r>
            <a:endParaRPr lang="zh-TW" altLang="en-US" sz="1200" b="1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10</a:t>
            </a:fld>
            <a:endParaRPr lang="en-US" altLang="zh-TW"/>
          </a:p>
        </p:txBody>
      </p:sp>
      <p:sp>
        <p:nvSpPr>
          <p:cNvPr id="8" name="矩形 7"/>
          <p:cNvSpPr/>
          <p:nvPr/>
        </p:nvSpPr>
        <p:spPr bwMode="auto">
          <a:xfrm>
            <a:off x="2779802" y="4221088"/>
            <a:ext cx="3392377" cy="115212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Interventions in ABS</a:t>
            </a:r>
            <a:endParaRPr lang="zh-TW" altLang="en-US" dirty="0"/>
          </a:p>
        </p:txBody>
      </p:sp>
      <p:graphicFrame>
        <p:nvGraphicFramePr>
          <p:cNvPr id="3" name="資料庫圖表 2"/>
          <p:cNvGraphicFramePr/>
          <p:nvPr>
            <p:custDataLst>
              <p:tags r:id="rId2"/>
            </p:custDataLst>
          </p:nvPr>
        </p:nvGraphicFramePr>
        <p:xfrm>
          <a:off x="667566" y="1412776"/>
          <a:ext cx="7872875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11</a:t>
            </a:fld>
            <a:endParaRPr lang="en-US" altLang="zh-TW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422136" y="6608388"/>
            <a:ext cx="4566356" cy="27699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Debra  A. Goff, </a:t>
            </a:r>
            <a:r>
              <a:rPr lang="en-US" altLang="zh-TW" sz="1200" dirty="0" err="1" smtClean="0"/>
              <a:t>Pharm.D</a:t>
            </a:r>
            <a:endParaRPr lang="en-US" altLang="zh-TW" sz="12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Interventions in ABS</a:t>
            </a:r>
            <a:endParaRPr lang="zh-TW" altLang="en-US" dirty="0"/>
          </a:p>
        </p:txBody>
      </p:sp>
      <p:graphicFrame>
        <p:nvGraphicFramePr>
          <p:cNvPr id="3" name="資料庫圖表 2"/>
          <p:cNvGraphicFramePr/>
          <p:nvPr>
            <p:custDataLst>
              <p:tags r:id="rId2"/>
            </p:custDataLst>
          </p:nvPr>
        </p:nvGraphicFramePr>
        <p:xfrm>
          <a:off x="667566" y="1412776"/>
          <a:ext cx="7872875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12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>
          <a:xfrm>
            <a:off x="1307637" y="620689"/>
            <a:ext cx="7040496" cy="3022626"/>
          </a:xfrm>
        </p:spPr>
        <p:txBody>
          <a:bodyPr/>
          <a:lstStyle/>
          <a:p>
            <a:pPr algn="l"/>
            <a:r>
              <a:rPr lang="en-US" altLang="zh-TW" sz="3200" dirty="0" smtClean="0">
                <a:solidFill>
                  <a:srgbClr val="000099"/>
                </a:solidFill>
                <a:latin typeface="Arial" charset="0"/>
                <a:ea typeface="Arial Unicode MS" pitchFamily="34" charset="-120"/>
                <a:cs typeface="Arial" charset="0"/>
              </a:rPr>
              <a:t>A </a:t>
            </a:r>
            <a:r>
              <a:rPr lang="en-US" altLang="zh-TW" sz="3200" u="sng" dirty="0" smtClean="0">
                <a:solidFill>
                  <a:srgbClr val="000099"/>
                </a:solidFill>
                <a:latin typeface="Arial" charset="0"/>
                <a:ea typeface="Arial Unicode MS" pitchFamily="34" charset="-120"/>
                <a:cs typeface="Arial" charset="0"/>
              </a:rPr>
              <a:t>hospital-wide computerized antimicrobial approval system</a:t>
            </a:r>
            <a:r>
              <a:rPr lang="en-US" altLang="zh-TW" sz="3200" dirty="0" smtClean="0">
                <a:solidFill>
                  <a:srgbClr val="000099"/>
                </a:solidFill>
                <a:latin typeface="Arial" charset="0"/>
                <a:ea typeface="Arial Unicode MS" pitchFamily="34" charset="-120"/>
                <a:cs typeface="Arial" charset="0"/>
              </a:rPr>
              <a:t> (HCAAS) in CGMH (&gt;3,500 beds) set up to guide antibiotic use since late 2004.  </a:t>
            </a:r>
            <a:r>
              <a:rPr lang="zh-TW" altLang="en-US" b="1" dirty="0" smtClean="0">
                <a:solidFill>
                  <a:srgbClr val="FF00FF"/>
                </a:solidFill>
                <a:latin typeface="Arial" charset="0"/>
                <a:ea typeface="Arial Unicode MS" pitchFamily="34" charset="-120"/>
                <a:cs typeface="Arial" charset="0"/>
              </a:rPr>
              <a:t/>
            </a:r>
            <a:br>
              <a:rPr lang="zh-TW" altLang="en-US" b="1" dirty="0" smtClean="0">
                <a:solidFill>
                  <a:srgbClr val="FF00FF"/>
                </a:solidFill>
                <a:latin typeface="Arial" charset="0"/>
                <a:ea typeface="Arial Unicode MS" pitchFamily="34" charset="-120"/>
                <a:cs typeface="Arial" charset="0"/>
              </a:rPr>
            </a:br>
            <a:endParaRPr lang="zh-TW" altLang="en-US" dirty="0" smtClean="0">
              <a:solidFill>
                <a:srgbClr val="FF00FF"/>
              </a:solidFill>
              <a:latin typeface="Arial" charset="0"/>
              <a:ea typeface="Arial Unicode MS" pitchFamily="34" charset="-120"/>
              <a:cs typeface="Arial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13</a:t>
            </a:fld>
            <a:endParaRPr lang="en-US" altLang="zh-TW"/>
          </a:p>
        </p:txBody>
      </p:sp>
      <p:grpSp>
        <p:nvGrpSpPr>
          <p:cNvPr id="10" name="群組 9"/>
          <p:cNvGrpSpPr/>
          <p:nvPr/>
        </p:nvGrpSpPr>
        <p:grpSpPr>
          <a:xfrm>
            <a:off x="2699792" y="3356992"/>
            <a:ext cx="3744416" cy="2664296"/>
            <a:chOff x="2445668" y="3284984"/>
            <a:chExt cx="3744416" cy="2664296"/>
          </a:xfrm>
        </p:grpSpPr>
        <p:sp>
          <p:nvSpPr>
            <p:cNvPr id="9" name="圓角矩形 8"/>
            <p:cNvSpPr/>
            <p:nvPr/>
          </p:nvSpPr>
          <p:spPr bwMode="auto">
            <a:xfrm>
              <a:off x="2445668" y="3284984"/>
              <a:ext cx="3744416" cy="2664296"/>
            </a:xfrm>
            <a:prstGeom prst="roundRect">
              <a:avLst>
                <a:gd name="adj" fmla="val 7849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pic>
          <p:nvPicPr>
            <p:cNvPr id="3074" name="Picture 2" descr="D:\其他\簡報美化可用素材\簡報美化可用素材\地球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rgbClr val="3366CC">
                  <a:tint val="45000"/>
                  <a:satMod val="400000"/>
                </a:srgbClr>
              </a:duotone>
            </a:blip>
            <a:srcRect l="17753" t="24545" r="39343" b="11638"/>
            <a:stretch>
              <a:fillRect/>
            </a:stretch>
          </p:blipFill>
          <p:spPr bwMode="auto">
            <a:xfrm>
              <a:off x="2987824" y="3322230"/>
              <a:ext cx="2769539" cy="2483034"/>
            </a:xfrm>
            <a:prstGeom prst="rect">
              <a:avLst/>
            </a:prstGeom>
            <a:noFill/>
          </p:spPr>
        </p:pic>
        <p:pic>
          <p:nvPicPr>
            <p:cNvPr id="3075" name="Picture 3" descr="D:\其他\簡報美化可用素材\簡報美化可用素材\介面,小物件02.png"/>
            <p:cNvPicPr>
              <a:picLocks noChangeAspect="1" noChangeArrowheads="1"/>
            </p:cNvPicPr>
            <p:nvPr/>
          </p:nvPicPr>
          <p:blipFill>
            <a:blip r:embed="rId5" cstate="print"/>
            <a:srcRect l="68044" t="15048" r="25313" b="75527"/>
            <a:stretch>
              <a:fillRect/>
            </a:stretch>
          </p:blipFill>
          <p:spPr bwMode="auto">
            <a:xfrm rot="1242141">
              <a:off x="4434978" y="4004986"/>
              <a:ext cx="1537370" cy="1728192"/>
            </a:xfrm>
            <a:prstGeom prst="rect">
              <a:avLst/>
            </a:prstGeom>
            <a:noFill/>
          </p:spPr>
        </p:pic>
        <p:pic>
          <p:nvPicPr>
            <p:cNvPr id="7" name="Picture 3" descr="D:\其他\簡報美化可用素材\簡報美化可用素材\介面,小物件02.png"/>
            <p:cNvPicPr>
              <a:picLocks noChangeAspect="1" noChangeArrowheads="1"/>
            </p:cNvPicPr>
            <p:nvPr/>
          </p:nvPicPr>
          <p:blipFill>
            <a:blip r:embed="rId5" cstate="print"/>
            <a:srcRect l="68044" t="15048" r="25313" b="75527"/>
            <a:stretch>
              <a:fillRect/>
            </a:stretch>
          </p:blipFill>
          <p:spPr bwMode="auto">
            <a:xfrm rot="20516761">
              <a:off x="2497693" y="4056729"/>
              <a:ext cx="1537370" cy="1728192"/>
            </a:xfrm>
            <a:prstGeom prst="rect">
              <a:avLst/>
            </a:prstGeom>
            <a:noFill/>
          </p:spPr>
        </p:pic>
        <p:sp>
          <p:nvSpPr>
            <p:cNvPr id="8" name="弧形箭號 (下彎) 7"/>
            <p:cNvSpPr/>
            <p:nvPr/>
          </p:nvSpPr>
          <p:spPr bwMode="auto">
            <a:xfrm flipH="1">
              <a:off x="3491880" y="4005064"/>
              <a:ext cx="1584176" cy="576064"/>
            </a:xfrm>
            <a:prstGeom prst="curvedDownArrow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Antimicrobials under stewardship</a:t>
            </a:r>
            <a:endParaRPr lang="zh-TW" altLang="en-US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</a:pPr>
            <a:r>
              <a:rPr lang="en-US" altLang="zh-TW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General hospitalized patient</a:t>
            </a:r>
          </a:p>
          <a:p>
            <a:pPr lvl="2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None/>
            </a:pPr>
            <a:r>
              <a:rPr lang="en-US" altLang="zh-TW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2</a:t>
            </a:r>
            <a:r>
              <a:rPr lang="en-US" altLang="zh-TW" sz="2400" baseline="30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altLang="zh-TW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and 3</a:t>
            </a:r>
            <a:r>
              <a:rPr lang="en-US" altLang="zh-TW" sz="2400" baseline="30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US" altLang="zh-TW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line antimicrobials</a:t>
            </a:r>
            <a:endParaRPr lang="en-US" altLang="zh-TW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2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None/>
            </a:pPr>
            <a:endParaRPr lang="zh-TW" altLang="en-US" sz="2400" b="1" u="sng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1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</a:pPr>
            <a:r>
              <a:rPr lang="en-US" altLang="zh-TW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Intensive care units</a:t>
            </a:r>
            <a:endParaRPr lang="zh-TW" altLang="en-US" sz="28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2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None/>
            </a:pPr>
            <a:r>
              <a:rPr lang="en-US" altLang="zh-TW" sz="24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All </a:t>
            </a:r>
            <a:r>
              <a:rPr lang="en-US" altLang="zh-TW" sz="2400" dirty="0" smtClean="0">
                <a:latin typeface="Arial" pitchFamily="34" charset="0"/>
                <a:cs typeface="Arial" pitchFamily="34" charset="0"/>
              </a:rPr>
              <a:t>intravenous antimicrobials</a:t>
            </a:r>
          </a:p>
          <a:p>
            <a:pPr lvl="2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None/>
            </a:pPr>
            <a:endParaRPr lang="zh-TW" altLang="en-US" sz="2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</a:pPr>
            <a:r>
              <a:rPr lang="en-US" altLang="zh-TW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One patient who received </a:t>
            </a:r>
            <a:r>
              <a:rPr lang="en-US" altLang="zh-TW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 and more</a:t>
            </a:r>
            <a:r>
              <a:rPr lang="en-US" altLang="zh-TW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b="1" dirty="0" smtClean="0">
                <a:latin typeface="Arial" pitchFamily="34" charset="0"/>
                <a:cs typeface="Arial" pitchFamily="34" charset="0"/>
              </a:rPr>
              <a:t>intravenous antimicrobials</a:t>
            </a:r>
            <a:endParaRPr lang="en-US" altLang="zh-TW" sz="28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lvl="1" algn="just" eaLnBrk="1" hangingPunct="1">
              <a:lnSpc>
                <a:spcPct val="110000"/>
              </a:lnSpc>
              <a:spcBef>
                <a:spcPct val="0"/>
              </a:spcBef>
              <a:buClr>
                <a:schemeClr val="accent2"/>
              </a:buClr>
              <a:buFont typeface="Wingdings" pitchFamily="2" charset="2"/>
              <a:buChar char="§"/>
            </a:pPr>
            <a:endParaRPr lang="zh-TW" altLang="en-US" sz="28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1DA6A9-A71D-4C68-84C3-0F2C32BEE37D}" type="slidenum">
              <a:rPr lang="zh-TW" altLang="en-US" smtClean="0"/>
              <a:pPr>
                <a:defRPr/>
              </a:pPr>
              <a:t>14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solidFill>
                  <a:srgbClr val="000099"/>
                </a:solidFill>
                <a:latin typeface="Arial" charset="0"/>
                <a:cs typeface="Arial" charset="0"/>
              </a:rPr>
              <a:t>IT-Infrastructure implemented  </a:t>
            </a:r>
            <a:endParaRPr lang="zh-TW" altLang="en-US" b="1" dirty="0" smtClean="0">
              <a:solidFill>
                <a:srgbClr val="000099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HIS (Hospital Informatics System): </a:t>
            </a:r>
          </a:p>
          <a:p>
            <a:pPr>
              <a:buNone/>
            </a:pPr>
            <a:r>
              <a:rPr lang="en-US" altLang="zh-TW" dirty="0" smtClean="0"/>
              <a:t>   electronic chart record system</a:t>
            </a:r>
          </a:p>
          <a:p>
            <a:r>
              <a:rPr lang="en-US" altLang="zh-TW" b="1" dirty="0" smtClean="0"/>
              <a:t>LIS (Laboratory Informatics System): </a:t>
            </a:r>
            <a:r>
              <a:rPr lang="en-US" altLang="zh-TW" dirty="0" smtClean="0"/>
              <a:t>Microbiology, hematology, biochemistry, all other lab data</a:t>
            </a:r>
          </a:p>
          <a:p>
            <a:r>
              <a:rPr lang="en-US" altLang="zh-TW" b="1" dirty="0" smtClean="0"/>
              <a:t>PACS: </a:t>
            </a:r>
          </a:p>
          <a:p>
            <a:pPr>
              <a:buNone/>
            </a:pPr>
            <a:r>
              <a:rPr lang="zh-TW" altLang="en-US" dirty="0" smtClean="0"/>
              <a:t>   </a:t>
            </a:r>
            <a:r>
              <a:rPr lang="en-US" altLang="zh-TW" dirty="0" smtClean="0"/>
              <a:t>an integrated image system for X-ray, CT, MRI, and others</a:t>
            </a:r>
          </a:p>
          <a:p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15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339725" y="274638"/>
            <a:ext cx="8642350" cy="1143000"/>
          </a:xfrm>
        </p:spPr>
        <p:txBody>
          <a:bodyPr/>
          <a:lstStyle/>
          <a:p>
            <a:r>
              <a:rPr lang="en-US" altLang="zh-TW" sz="4000" dirty="0" smtClean="0"/>
              <a:t>Front-end approach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 Computerized Antimicrobial Approval System </a:t>
            </a:r>
            <a:endParaRPr lang="zh-TW" altLang="en-US" sz="2600" dirty="0" smtClean="0"/>
          </a:p>
        </p:txBody>
      </p:sp>
      <p:sp>
        <p:nvSpPr>
          <p:cNvPr id="5" name="矩形 4"/>
          <p:cNvSpPr/>
          <p:nvPr/>
        </p:nvSpPr>
        <p:spPr>
          <a:xfrm>
            <a:off x="250825" y="1557342"/>
            <a:ext cx="8642350" cy="5184775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/>
              <a:t>2010 March</a:t>
            </a:r>
            <a:endParaRPr lang="zh-TW" altLang="en-US" dirty="0"/>
          </a:p>
        </p:txBody>
      </p:sp>
      <p:grpSp>
        <p:nvGrpSpPr>
          <p:cNvPr id="2" name="群組 84"/>
          <p:cNvGrpSpPr>
            <a:grpSpLocks/>
          </p:cNvGrpSpPr>
          <p:nvPr/>
        </p:nvGrpSpPr>
        <p:grpSpPr bwMode="auto">
          <a:xfrm>
            <a:off x="395290" y="1665288"/>
            <a:ext cx="6230937" cy="4716462"/>
            <a:chOff x="611560" y="1664804"/>
            <a:chExt cx="6230116" cy="4716524"/>
          </a:xfrm>
        </p:grpSpPr>
        <p:cxnSp>
          <p:nvCxnSpPr>
            <p:cNvPr id="5131" name="直線單箭頭接點 54"/>
            <p:cNvCxnSpPr>
              <a:cxnSpLocks noChangeShapeType="1"/>
            </p:cNvCxnSpPr>
            <p:nvPr/>
          </p:nvCxnSpPr>
          <p:spPr bwMode="auto">
            <a:xfrm>
              <a:off x="4581911" y="4439648"/>
              <a:ext cx="548227" cy="0"/>
            </a:xfrm>
            <a:prstGeom prst="straightConnector1">
              <a:avLst/>
            </a:prstGeom>
            <a:noFill/>
            <a:ln w="38100" algn="ctr">
              <a:solidFill>
                <a:srgbClr val="8EB4E3"/>
              </a:solidFill>
              <a:round/>
              <a:headEnd/>
              <a:tailEnd type="arrow" w="med" len="med"/>
            </a:ln>
          </p:spPr>
        </p:cxnSp>
        <p:cxnSp>
          <p:nvCxnSpPr>
            <p:cNvPr id="5132" name="直線單箭頭接點 55"/>
            <p:cNvCxnSpPr>
              <a:cxnSpLocks noChangeShapeType="1"/>
              <a:stCxn id="20" idx="1"/>
              <a:endCxn id="14" idx="3"/>
            </p:cNvCxnSpPr>
            <p:nvPr/>
          </p:nvCxnSpPr>
          <p:spPr bwMode="auto">
            <a:xfrm flipH="1" flipV="1">
              <a:off x="2391325" y="4437103"/>
              <a:ext cx="547763" cy="5721"/>
            </a:xfrm>
            <a:prstGeom prst="straightConnector1">
              <a:avLst/>
            </a:prstGeom>
            <a:noFill/>
            <a:ln w="38100" algn="ctr">
              <a:solidFill>
                <a:srgbClr val="8EB4E3"/>
              </a:solidFill>
              <a:round/>
              <a:headEnd/>
              <a:tailEnd type="arrow" w="med" len="med"/>
            </a:ln>
          </p:spPr>
        </p:cxnSp>
        <p:sp>
          <p:nvSpPr>
            <p:cNvPr id="9" name="文字方塊 8"/>
            <p:cNvSpPr txBox="1"/>
            <p:nvPr/>
          </p:nvSpPr>
          <p:spPr>
            <a:xfrm>
              <a:off x="4463914" y="4114348"/>
              <a:ext cx="723180" cy="2770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 pitchFamily="18" charset="-120"/>
                  <a:cs typeface="Times New Roman" pitchFamily="18" charset="0"/>
                </a:rPr>
                <a:t>Approve</a:t>
              </a:r>
              <a:endParaRPr kumimoji="0" lang="zh-TW" altLang="en-US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11560" y="1664804"/>
              <a:ext cx="1985700" cy="500069"/>
            </a:xfrm>
            <a:prstGeom prst="rect">
              <a:avLst/>
            </a:prstGeom>
            <a:solidFill>
              <a:srgbClr val="1F497D">
                <a:lumMod val="40000"/>
                <a:lumOff val="60000"/>
              </a:srgbClr>
            </a:solidFill>
            <a:ln w="25400" cap="flat" cmpd="sng" algn="ctr">
              <a:solidFill>
                <a:srgbClr val="1F497D">
                  <a:lumMod val="40000"/>
                  <a:lumOff val="6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b="1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Prescriber</a:t>
              </a:r>
              <a:endParaRPr kumimoji="0" lang="zh-TW" altLang="en-US" b="1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741704" y="1664804"/>
              <a:ext cx="1985700" cy="500069"/>
            </a:xfrm>
            <a:prstGeom prst="rect">
              <a:avLst/>
            </a:prstGeom>
            <a:solidFill>
              <a:srgbClr val="FF99FF"/>
            </a:solidFill>
            <a:ln w="25400" cap="flat" cmpd="sng" algn="ctr">
              <a:solidFill>
                <a:srgbClr val="FF99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b="1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ID Physician</a:t>
              </a:r>
              <a:endParaRPr kumimoji="0" lang="zh-TW" altLang="en-US" b="1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855976" y="1664804"/>
              <a:ext cx="1985700" cy="500069"/>
            </a:xfrm>
            <a:prstGeom prst="rect">
              <a:avLst/>
            </a:prstGeom>
            <a:solidFill>
              <a:srgbClr val="FFCC00"/>
            </a:solidFill>
            <a:ln w="25400" cap="flat" cmpd="sng" algn="ctr">
              <a:solidFill>
                <a:srgbClr val="FFCC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b="1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Pharmacist</a:t>
              </a:r>
              <a:endParaRPr kumimoji="0" lang="zh-TW" altLang="en-US" b="1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748067" y="3314238"/>
              <a:ext cx="1642846" cy="603258"/>
            </a:xfrm>
            <a:prstGeom prst="rect">
              <a:avLst/>
            </a:prstGeom>
            <a:solidFill>
              <a:srgbClr val="1F497D">
                <a:lumMod val="40000"/>
                <a:lumOff val="6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Provide necessary clinical data by the prescriber</a:t>
              </a:r>
              <a:endParaRPr kumimoji="0" lang="zh-TW" altLang="en-US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48067" y="4136573"/>
              <a:ext cx="1642846" cy="601671"/>
            </a:xfrm>
            <a:prstGeom prst="rect">
              <a:avLst/>
            </a:prstGeom>
            <a:solidFill>
              <a:srgbClr val="1F497D">
                <a:lumMod val="40000"/>
                <a:lumOff val="6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Modify the regimens by the prescribers</a:t>
              </a:r>
              <a:endParaRPr kumimoji="0" lang="zh-TW" altLang="en-US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748067" y="4957322"/>
              <a:ext cx="1642846" cy="603258"/>
            </a:xfrm>
            <a:prstGeom prst="rect">
              <a:avLst/>
            </a:prstGeom>
            <a:solidFill>
              <a:srgbClr val="1F497D">
                <a:lumMod val="40000"/>
                <a:lumOff val="6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Submit a consultation sheet</a:t>
              </a:r>
              <a:endParaRPr kumimoji="0" lang="zh-TW" altLang="en-US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748067" y="5779658"/>
              <a:ext cx="1642846" cy="601670"/>
            </a:xfrm>
            <a:prstGeom prst="rect">
              <a:avLst/>
            </a:prstGeom>
            <a:solidFill>
              <a:srgbClr val="1F497D">
                <a:lumMod val="40000"/>
                <a:lumOff val="6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1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Prescribe antimicrobials recommended by ID physician</a:t>
              </a:r>
              <a:endParaRPr kumimoji="0" lang="zh-TW" altLang="en-US" sz="1100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940115" y="3314238"/>
              <a:ext cx="1642847" cy="603258"/>
            </a:xfrm>
            <a:prstGeom prst="rect">
              <a:avLst/>
            </a:prstGeom>
            <a:solidFill>
              <a:srgbClr val="FF99FF"/>
            </a:solidFill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0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Generate request message to ID physician through hospital  Informatics system</a:t>
              </a:r>
              <a:endParaRPr kumimoji="0" lang="zh-TW" altLang="en-US" sz="1000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40115" y="4957322"/>
              <a:ext cx="1642847" cy="603258"/>
            </a:xfrm>
            <a:prstGeom prst="rect">
              <a:avLst/>
            </a:prstGeom>
            <a:solidFill>
              <a:srgbClr val="FF99FF"/>
            </a:solidFill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ID consultation</a:t>
              </a:r>
              <a:endParaRPr kumimoji="0" lang="zh-TW" altLang="en-US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938528" y="5779658"/>
              <a:ext cx="1642846" cy="601670"/>
            </a:xfrm>
            <a:prstGeom prst="rect">
              <a:avLst/>
            </a:prstGeom>
            <a:solidFill>
              <a:srgbClr val="FF99FF"/>
            </a:solidFill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Recommend appropriate antimicrobial regimens</a:t>
              </a:r>
              <a:endParaRPr kumimoji="0" lang="zh-TW" altLang="en-US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20" name="流程圖: 決策 19"/>
            <p:cNvSpPr/>
            <p:nvPr/>
          </p:nvSpPr>
          <p:spPr>
            <a:xfrm>
              <a:off x="2938528" y="4147687"/>
              <a:ext cx="1644433" cy="590558"/>
            </a:xfrm>
            <a:prstGeom prst="flowChartDecision">
              <a:avLst/>
            </a:prstGeom>
            <a:solidFill>
              <a:srgbClr val="FF99FF"/>
            </a:solidFill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1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rPr>
                <a:t>Online review in 48 hours</a:t>
              </a:r>
              <a:endParaRPr kumimoji="0" lang="zh-TW" altLang="en-US" sz="1100" kern="0" dirty="0">
                <a:solidFill>
                  <a:sysClr val="windowText" lastClr="000000"/>
                </a:solidFill>
                <a:latin typeface="Times New Roman" pitchFamily="18" charset="0"/>
                <a:ea typeface="新細明體"/>
                <a:cs typeface="Times New Roman" pitchFamily="18" charset="0"/>
              </a:endParaRPr>
            </a:p>
          </p:txBody>
        </p:sp>
        <p:sp>
          <p:nvSpPr>
            <p:cNvPr id="21" name="AutoShape 16"/>
            <p:cNvSpPr>
              <a:spLocks noChangeArrowheads="1"/>
            </p:cNvSpPr>
            <p:nvPr/>
          </p:nvSpPr>
          <p:spPr bwMode="auto">
            <a:xfrm>
              <a:off x="748067" y="2493490"/>
              <a:ext cx="1642846" cy="601670"/>
            </a:xfrm>
            <a:prstGeom prst="flowChartTerminator">
              <a:avLst/>
            </a:prstGeom>
            <a:solidFill>
              <a:srgbClr val="1F497D">
                <a:lumMod val="40000"/>
                <a:lumOff val="60000"/>
              </a:srgbClr>
            </a:solidFill>
            <a:ln w="19050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1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 pitchFamily="18" charset="-120"/>
                  <a:cs typeface="Times New Roman" pitchFamily="18" charset="0"/>
                </a:rPr>
                <a:t>Prescribing restricted antimicrobial through CPOE system</a:t>
              </a:r>
              <a:endParaRPr kumimoji="0" lang="zh-TW" altLang="en-US" sz="1100" kern="0" dirty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endParaRPr>
            </a:p>
          </p:txBody>
        </p:sp>
        <p:sp>
          <p:nvSpPr>
            <p:cNvPr id="22" name="AutoShape 16"/>
            <p:cNvSpPr>
              <a:spLocks noChangeArrowheads="1"/>
            </p:cNvSpPr>
            <p:nvPr/>
          </p:nvSpPr>
          <p:spPr bwMode="auto">
            <a:xfrm>
              <a:off x="5128990" y="4141337"/>
              <a:ext cx="1644433" cy="603258"/>
            </a:xfrm>
            <a:prstGeom prst="flowChartTerminator">
              <a:avLst/>
            </a:prstGeom>
            <a:solidFill>
              <a:srgbClr val="FFCC00"/>
            </a:solidFill>
            <a:ln w="19050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 pitchFamily="18" charset="-120"/>
                  <a:cs typeface="Times New Roman" pitchFamily="18" charset="0"/>
                </a:rPr>
                <a:t>Dispensing</a:t>
              </a:r>
              <a:endParaRPr kumimoji="0" lang="zh-TW" altLang="en-US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endParaRPr>
            </a:p>
          </p:txBody>
        </p:sp>
        <p:cxnSp>
          <p:nvCxnSpPr>
            <p:cNvPr id="5147" name="直線單箭頭接點 73"/>
            <p:cNvCxnSpPr>
              <a:cxnSpLocks noChangeShapeType="1"/>
              <a:stCxn id="21" idx="2"/>
              <a:endCxn id="13" idx="0"/>
            </p:cNvCxnSpPr>
            <p:nvPr/>
          </p:nvCxnSpPr>
          <p:spPr bwMode="auto">
            <a:xfrm>
              <a:off x="1569397" y="3095314"/>
              <a:ext cx="515" cy="219068"/>
            </a:xfrm>
            <a:prstGeom prst="straightConnector1">
              <a:avLst/>
            </a:prstGeom>
            <a:noFill/>
            <a:ln w="38100" algn="ctr">
              <a:solidFill>
                <a:srgbClr val="8EB4E3"/>
              </a:solidFill>
              <a:round/>
              <a:headEnd/>
              <a:tailEnd type="arrow" w="med" len="med"/>
            </a:ln>
          </p:spPr>
        </p:cxnSp>
        <p:cxnSp>
          <p:nvCxnSpPr>
            <p:cNvPr id="5148" name="直線單箭頭接點 74"/>
            <p:cNvCxnSpPr>
              <a:cxnSpLocks noChangeShapeType="1"/>
            </p:cNvCxnSpPr>
            <p:nvPr/>
          </p:nvCxnSpPr>
          <p:spPr bwMode="auto">
            <a:xfrm>
              <a:off x="3760216" y="3916818"/>
              <a:ext cx="515" cy="219068"/>
            </a:xfrm>
            <a:prstGeom prst="straightConnector1">
              <a:avLst/>
            </a:prstGeom>
            <a:noFill/>
            <a:ln w="38100" algn="ctr">
              <a:solidFill>
                <a:srgbClr val="8EB4E3"/>
              </a:solidFill>
              <a:round/>
              <a:headEnd/>
              <a:tailEnd type="arrow" w="med" len="med"/>
            </a:ln>
          </p:spPr>
        </p:cxnSp>
        <p:cxnSp>
          <p:nvCxnSpPr>
            <p:cNvPr id="5149" name="直線單箭頭接點 75"/>
            <p:cNvCxnSpPr>
              <a:cxnSpLocks noChangeShapeType="1"/>
              <a:stCxn id="13" idx="3"/>
              <a:endCxn id="17" idx="1"/>
            </p:cNvCxnSpPr>
            <p:nvPr/>
          </p:nvCxnSpPr>
          <p:spPr bwMode="auto">
            <a:xfrm>
              <a:off x="2391325" y="3615600"/>
              <a:ext cx="548227" cy="0"/>
            </a:xfrm>
            <a:prstGeom prst="straightConnector1">
              <a:avLst/>
            </a:prstGeom>
            <a:noFill/>
            <a:ln w="38100" algn="ctr">
              <a:solidFill>
                <a:srgbClr val="8EB4E3"/>
              </a:solidFill>
              <a:round/>
              <a:headEnd/>
              <a:tailEnd type="arrow" w="med" len="med"/>
            </a:ln>
          </p:spPr>
        </p:cxnSp>
        <p:cxnSp>
          <p:nvCxnSpPr>
            <p:cNvPr id="5150" name="直線單箭頭接點 76"/>
            <p:cNvCxnSpPr>
              <a:cxnSpLocks noChangeShapeType="1"/>
            </p:cNvCxnSpPr>
            <p:nvPr/>
          </p:nvCxnSpPr>
          <p:spPr bwMode="auto">
            <a:xfrm>
              <a:off x="2391325" y="5231223"/>
              <a:ext cx="548227" cy="0"/>
            </a:xfrm>
            <a:prstGeom prst="straightConnector1">
              <a:avLst/>
            </a:prstGeom>
            <a:noFill/>
            <a:ln w="38100" algn="ctr">
              <a:solidFill>
                <a:srgbClr val="8EB4E3"/>
              </a:solidFill>
              <a:round/>
              <a:headEnd/>
              <a:tailEnd type="arrow" w="med" len="med"/>
            </a:ln>
          </p:spPr>
        </p:cxnSp>
        <p:cxnSp>
          <p:nvCxnSpPr>
            <p:cNvPr id="5151" name="肘形接點 77"/>
            <p:cNvCxnSpPr>
              <a:cxnSpLocks noChangeShapeType="1"/>
              <a:stCxn id="20" idx="2"/>
              <a:endCxn id="15" idx="0"/>
            </p:cNvCxnSpPr>
            <p:nvPr/>
          </p:nvCxnSpPr>
          <p:spPr bwMode="auto">
            <a:xfrm rot="5400000">
              <a:off x="2555672" y="3752330"/>
              <a:ext cx="219068" cy="2191051"/>
            </a:xfrm>
            <a:prstGeom prst="bentConnector3">
              <a:avLst>
                <a:gd name="adj1" fmla="val 31102"/>
              </a:avLst>
            </a:prstGeom>
            <a:noFill/>
            <a:ln w="38100" algn="ctr">
              <a:solidFill>
                <a:srgbClr val="8EB4E3"/>
              </a:solidFill>
              <a:miter lim="800000"/>
              <a:headEnd/>
              <a:tailEnd type="arrow" w="med" len="med"/>
            </a:ln>
          </p:spPr>
        </p:cxnSp>
        <p:cxnSp>
          <p:nvCxnSpPr>
            <p:cNvPr id="5152" name="直線單箭頭接點 78"/>
            <p:cNvCxnSpPr>
              <a:cxnSpLocks noChangeShapeType="1"/>
            </p:cNvCxnSpPr>
            <p:nvPr/>
          </p:nvCxnSpPr>
          <p:spPr bwMode="auto">
            <a:xfrm flipH="1" flipV="1">
              <a:off x="2391325" y="6101773"/>
              <a:ext cx="547763" cy="5721"/>
            </a:xfrm>
            <a:prstGeom prst="straightConnector1">
              <a:avLst/>
            </a:prstGeom>
            <a:noFill/>
            <a:ln w="38100" algn="ctr">
              <a:solidFill>
                <a:srgbClr val="8EB4E3"/>
              </a:solidFill>
              <a:round/>
              <a:headEnd/>
              <a:tailEnd type="arrow" w="med" len="med"/>
            </a:ln>
          </p:spPr>
        </p:cxnSp>
        <p:cxnSp>
          <p:nvCxnSpPr>
            <p:cNvPr id="5153" name="肘形接點 79"/>
            <p:cNvCxnSpPr>
              <a:cxnSpLocks noChangeShapeType="1"/>
              <a:stCxn id="16" idx="2"/>
              <a:endCxn id="22" idx="2"/>
            </p:cNvCxnSpPr>
            <p:nvPr/>
          </p:nvCxnSpPr>
          <p:spPr bwMode="auto">
            <a:xfrm rot="5400000" flipH="1" flipV="1">
              <a:off x="2942063" y="3371892"/>
              <a:ext cx="1637286" cy="4381586"/>
            </a:xfrm>
            <a:prstGeom prst="bentConnector3">
              <a:avLst>
                <a:gd name="adj1" fmla="val -10620"/>
              </a:avLst>
            </a:prstGeom>
            <a:noFill/>
            <a:ln w="38100" algn="ctr">
              <a:solidFill>
                <a:srgbClr val="8EB4E3"/>
              </a:solidFill>
              <a:miter lim="800000"/>
              <a:headEnd/>
              <a:tailEnd type="arrow" w="med" len="med"/>
            </a:ln>
          </p:spPr>
        </p:cxnSp>
        <p:sp>
          <p:nvSpPr>
            <p:cNvPr id="30" name="文字方塊 29"/>
            <p:cNvSpPr txBox="1"/>
            <p:nvPr/>
          </p:nvSpPr>
          <p:spPr>
            <a:xfrm>
              <a:off x="2365516" y="4114348"/>
              <a:ext cx="894679" cy="2770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 pitchFamily="18" charset="-120"/>
                  <a:cs typeface="Times New Roman" pitchFamily="18" charset="0"/>
                </a:rPr>
                <a:t>Disapprove</a:t>
              </a:r>
              <a:endParaRPr kumimoji="0" lang="zh-TW" altLang="en-US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endParaRPr>
            </a:p>
          </p:txBody>
        </p:sp>
      </p:grpSp>
      <p:grpSp>
        <p:nvGrpSpPr>
          <p:cNvPr id="3" name="群組 30"/>
          <p:cNvGrpSpPr>
            <a:grpSpLocks/>
          </p:cNvGrpSpPr>
          <p:nvPr/>
        </p:nvGrpSpPr>
        <p:grpSpPr bwMode="auto">
          <a:xfrm>
            <a:off x="4365627" y="1665289"/>
            <a:ext cx="4526853" cy="3449512"/>
            <a:chOff x="4365625" y="1665288"/>
            <a:chExt cx="4526853" cy="3449512"/>
          </a:xfrm>
        </p:grpSpPr>
        <p:grpSp>
          <p:nvGrpSpPr>
            <p:cNvPr id="4" name="群組 82"/>
            <p:cNvGrpSpPr>
              <a:grpSpLocks/>
            </p:cNvGrpSpPr>
            <p:nvPr/>
          </p:nvGrpSpPr>
          <p:grpSpPr bwMode="auto">
            <a:xfrm>
              <a:off x="4365625" y="1665288"/>
              <a:ext cx="4526853" cy="3084512"/>
              <a:chOff x="4592752" y="1664804"/>
              <a:chExt cx="4526365" cy="3084959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6978507" y="1664804"/>
                <a:ext cx="2140610" cy="500134"/>
              </a:xfrm>
              <a:prstGeom prst="rect">
                <a:avLst/>
              </a:prstGeom>
              <a:solidFill>
                <a:srgbClr val="92D050"/>
              </a:solidFill>
              <a:ln w="25400" cap="flat" cmpd="sng" algn="ctr">
                <a:solidFill>
                  <a:srgbClr val="92D05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b="1" kern="0" dirty="0">
                    <a:solidFill>
                      <a:sysClr val="windowText" lastClr="000000"/>
                    </a:solidFill>
                    <a:latin typeface="Times New Roman" pitchFamily="18" charset="0"/>
                    <a:ea typeface="新細明體"/>
                    <a:cs typeface="Times New Roman" pitchFamily="18" charset="0"/>
                  </a:rPr>
                  <a:t>Microbiologist</a:t>
                </a:r>
                <a:endParaRPr kumimoji="0" lang="zh-TW" altLang="en-US" b="1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/>
                  <a:cs typeface="Times New Roman" pitchFamily="18" charset="0"/>
                </a:endParaRPr>
              </a:p>
            </p:txBody>
          </p:sp>
          <p:sp>
            <p:nvSpPr>
              <p:cNvPr id="35" name="AutoShape 16"/>
              <p:cNvSpPr>
                <a:spLocks noChangeArrowheads="1"/>
              </p:cNvSpPr>
              <p:nvPr/>
            </p:nvSpPr>
            <p:spPr bwMode="auto">
              <a:xfrm>
                <a:off x="7251529" y="4148014"/>
                <a:ext cx="1644473" cy="601749"/>
              </a:xfrm>
              <a:prstGeom prst="flowChartTerminator">
                <a:avLst/>
              </a:prstGeom>
              <a:solidFill>
                <a:srgbClr val="92D050"/>
              </a:solidFill>
              <a:ln w="19050">
                <a:solidFill>
                  <a:sysClr val="windowText" lastClr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sz="1200" kern="0" dirty="0">
                    <a:solidFill>
                      <a:sysClr val="windowText" lastClr="000000"/>
                    </a:solidFill>
                    <a:latin typeface="Times New Roman" pitchFamily="18" charset="0"/>
                    <a:ea typeface="新細明體" pitchFamily="18" charset="-120"/>
                    <a:cs typeface="Times New Roman" pitchFamily="18" charset="0"/>
                  </a:rPr>
                  <a:t>Positive blood culture results with sensitivity results</a:t>
                </a:r>
                <a:endParaRPr kumimoji="0" lang="zh-TW" altLang="en-US" sz="1200" kern="0" dirty="0">
                  <a:solidFill>
                    <a:sysClr val="windowText" lastClr="000000"/>
                  </a:solidFill>
                  <a:latin typeface="Times New Roman" pitchFamily="18" charset="0"/>
                  <a:ea typeface="新細明體" pitchFamily="18" charset="-120"/>
                  <a:cs typeface="Times New Roman" pitchFamily="18" charset="0"/>
                </a:endParaRPr>
              </a:p>
            </p:txBody>
          </p:sp>
          <p:cxnSp>
            <p:nvCxnSpPr>
              <p:cNvPr id="5130" name="肘形接點 81"/>
              <p:cNvCxnSpPr>
                <a:cxnSpLocks noChangeShapeType="1"/>
                <a:stCxn id="35" idx="0"/>
              </p:cNvCxnSpPr>
              <p:nvPr/>
            </p:nvCxnSpPr>
            <p:spPr bwMode="auto">
              <a:xfrm rot="16200000" flipV="1">
                <a:off x="6067553" y="2140799"/>
                <a:ext cx="531727" cy="3481329"/>
              </a:xfrm>
              <a:prstGeom prst="bentConnector2">
                <a:avLst/>
              </a:prstGeom>
              <a:noFill/>
              <a:ln w="38100" algn="ctr">
                <a:solidFill>
                  <a:srgbClr val="8EB4E3"/>
                </a:solidFill>
                <a:miter lim="800000"/>
                <a:headEnd/>
                <a:tailEnd type="arrow" w="med" len="med"/>
              </a:ln>
            </p:spPr>
          </p:cxnSp>
        </p:grpSp>
        <p:sp>
          <p:nvSpPr>
            <p:cNvPr id="5127" name="文字方塊 1"/>
            <p:cNvSpPr txBox="1">
              <a:spLocks noChangeArrowheads="1"/>
            </p:cNvSpPr>
            <p:nvPr/>
          </p:nvSpPr>
          <p:spPr bwMode="auto">
            <a:xfrm>
              <a:off x="7092279" y="4653135"/>
              <a:ext cx="175964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latin typeface="Times New Roman" pitchFamily="18" charset="0"/>
                  <a:cs typeface="Times New Roman" pitchFamily="18" charset="0"/>
                </a:rPr>
                <a:t>2010 March</a:t>
              </a:r>
              <a:endParaRPr lang="zh-TW" alt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16</a:t>
            </a:fld>
            <a:endParaRPr lang="en-US" altLang="zh-TW" dirty="0"/>
          </a:p>
        </p:txBody>
      </p:sp>
      <p:sp>
        <p:nvSpPr>
          <p:cNvPr id="36" name="AutoShape 16"/>
          <p:cNvSpPr>
            <a:spLocks noChangeArrowheads="1"/>
          </p:cNvSpPr>
          <p:nvPr/>
        </p:nvSpPr>
        <p:spPr bwMode="auto">
          <a:xfrm>
            <a:off x="7104745" y="5085187"/>
            <a:ext cx="1644651" cy="849259"/>
          </a:xfrm>
          <a:prstGeom prst="flowChartTerminator">
            <a:avLst/>
          </a:prstGeom>
          <a:solidFill>
            <a:srgbClr val="92D050"/>
          </a:solidFill>
          <a:ln w="19050">
            <a:solidFill>
              <a:sysClr val="windowText" lastClr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kern="0" dirty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Positive sterile site culture results with sensitivity </a:t>
            </a:r>
            <a:r>
              <a:rPr kumimoji="0" lang="en-US" altLang="zh-TW" sz="1200" kern="0" dirty="0" smtClean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results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b="1" kern="0" dirty="0" smtClean="0">
                <a:solidFill>
                  <a:sysClr val="windowText" lastClr="00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(CSF/DTS/PC)</a:t>
            </a:r>
            <a:endParaRPr kumimoji="0" lang="zh-TW" altLang="en-US" sz="1200" b="1" kern="0" dirty="0">
              <a:solidFill>
                <a:sysClr val="windowText" lastClr="000000"/>
              </a:solidFill>
              <a:latin typeface="Times New Roman" pitchFamily="18" charset="0"/>
              <a:ea typeface="新細明體" pitchFamily="18" charset="-120"/>
              <a:cs typeface="Times New Roman" pitchFamily="18" charset="0"/>
            </a:endParaRPr>
          </a:p>
        </p:txBody>
      </p:sp>
      <p:sp>
        <p:nvSpPr>
          <p:cNvPr id="37" name="文字方塊 1"/>
          <p:cNvSpPr txBox="1">
            <a:spLocks noChangeArrowheads="1"/>
          </p:cNvSpPr>
          <p:nvPr/>
        </p:nvSpPr>
        <p:spPr bwMode="auto">
          <a:xfrm>
            <a:off x="7145003" y="5877275"/>
            <a:ext cx="18027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2014 August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直線接點 7"/>
          <p:cNvCxnSpPr/>
          <p:nvPr/>
        </p:nvCxnSpPr>
        <p:spPr bwMode="auto">
          <a:xfrm>
            <a:off x="7836363" y="4749804"/>
            <a:ext cx="0" cy="33538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8EB4E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66" y="1196752"/>
            <a:ext cx="854721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4000" smtClean="0"/>
              <a:t>Online Review Interface</a:t>
            </a:r>
            <a:endParaRPr lang="zh-TW" altLang="en-US" sz="4000" smtClean="0"/>
          </a:p>
        </p:txBody>
      </p:sp>
      <p:grpSp>
        <p:nvGrpSpPr>
          <p:cNvPr id="2" name="群組 3"/>
          <p:cNvGrpSpPr>
            <a:grpSpLocks/>
          </p:cNvGrpSpPr>
          <p:nvPr/>
        </p:nvGrpSpPr>
        <p:grpSpPr bwMode="auto">
          <a:xfrm>
            <a:off x="539554" y="2708920"/>
            <a:ext cx="6097785" cy="3545755"/>
            <a:chOff x="306146" y="2954109"/>
            <a:chExt cx="5633586" cy="3262261"/>
          </a:xfrm>
        </p:grpSpPr>
        <p:grpSp>
          <p:nvGrpSpPr>
            <p:cNvPr id="3" name="群組 9"/>
            <p:cNvGrpSpPr>
              <a:grpSpLocks/>
            </p:cNvGrpSpPr>
            <p:nvPr/>
          </p:nvGrpSpPr>
          <p:grpSpPr bwMode="auto">
            <a:xfrm>
              <a:off x="306146" y="2954109"/>
              <a:ext cx="5633586" cy="3262261"/>
              <a:chOff x="312795" y="2954048"/>
              <a:chExt cx="5633647" cy="3262048"/>
            </a:xfrm>
          </p:grpSpPr>
          <p:sp>
            <p:nvSpPr>
              <p:cNvPr id="8" name="圓角矩形 7"/>
              <p:cNvSpPr/>
              <p:nvPr/>
            </p:nvSpPr>
            <p:spPr>
              <a:xfrm>
                <a:off x="549336" y="4345222"/>
                <a:ext cx="1106681" cy="187087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sp>
            <p:nvSpPr>
              <p:cNvPr id="9" name="圓角矩形 8"/>
              <p:cNvSpPr/>
              <p:nvPr/>
            </p:nvSpPr>
            <p:spPr>
              <a:xfrm>
                <a:off x="2914742" y="4345222"/>
                <a:ext cx="827200" cy="187087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sp>
            <p:nvSpPr>
              <p:cNvPr id="10" name="圓角矩形 9"/>
              <p:cNvSpPr/>
              <p:nvPr/>
            </p:nvSpPr>
            <p:spPr>
              <a:xfrm>
                <a:off x="5298176" y="4329250"/>
                <a:ext cx="648266" cy="187087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sp>
            <p:nvSpPr>
              <p:cNvPr id="11" name="圓角矩形 10"/>
              <p:cNvSpPr/>
              <p:nvPr/>
            </p:nvSpPr>
            <p:spPr>
              <a:xfrm>
                <a:off x="312795" y="2954048"/>
                <a:ext cx="792000" cy="289175"/>
              </a:xfrm>
              <a:prstGeom prst="round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</p:grpSp>
        <p:sp>
          <p:nvSpPr>
            <p:cNvPr id="6" name="圓角矩形圖說文字 5"/>
            <p:cNvSpPr/>
            <p:nvPr/>
          </p:nvSpPr>
          <p:spPr>
            <a:xfrm>
              <a:off x="1259651" y="3545049"/>
              <a:ext cx="1974111" cy="499517"/>
            </a:xfrm>
            <a:prstGeom prst="wedgeRoundRectCallout">
              <a:avLst>
                <a:gd name="adj1" fmla="val -49935"/>
                <a:gd name="adj2" fmla="val -8238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400" b="1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ID physician</a:t>
              </a:r>
              <a:endPara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grpSp>
        <p:nvGrpSpPr>
          <p:cNvPr id="4" name="群組 14"/>
          <p:cNvGrpSpPr>
            <a:grpSpLocks/>
          </p:cNvGrpSpPr>
          <p:nvPr/>
        </p:nvGrpSpPr>
        <p:grpSpPr bwMode="auto">
          <a:xfrm>
            <a:off x="395290" y="4149725"/>
            <a:ext cx="3533775" cy="2447925"/>
            <a:chOff x="604912" y="4222430"/>
            <a:chExt cx="3160159" cy="2158775"/>
          </a:xfrm>
        </p:grpSpPr>
        <p:sp>
          <p:nvSpPr>
            <p:cNvPr id="16" name="圓角矩形 15"/>
            <p:cNvSpPr/>
            <p:nvPr/>
          </p:nvSpPr>
          <p:spPr bwMode="auto">
            <a:xfrm>
              <a:off x="604912" y="4222430"/>
              <a:ext cx="942653" cy="2158775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向左箭號圖說文字 11"/>
            <p:cNvSpPr/>
            <p:nvPr/>
          </p:nvSpPr>
          <p:spPr>
            <a:xfrm>
              <a:off x="1627066" y="4845423"/>
              <a:ext cx="2138005" cy="1006588"/>
            </a:xfrm>
            <a:prstGeom prst="leftArrowCallout">
              <a:avLst/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b="1" dirty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Individual Patient information</a:t>
              </a:r>
              <a:endParaRPr lang="zh-TW" altLang="en-US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群組 16"/>
          <p:cNvGrpSpPr>
            <a:grpSpLocks/>
          </p:cNvGrpSpPr>
          <p:nvPr/>
        </p:nvGrpSpPr>
        <p:grpSpPr bwMode="auto">
          <a:xfrm>
            <a:off x="5438773" y="3933059"/>
            <a:ext cx="3165675" cy="2295525"/>
            <a:chOff x="5438680" y="3932650"/>
            <a:chExt cx="2904641" cy="2296195"/>
          </a:xfrm>
        </p:grpSpPr>
        <p:sp>
          <p:nvSpPr>
            <p:cNvPr id="13" name="圓角矩形 12"/>
            <p:cNvSpPr/>
            <p:nvPr/>
          </p:nvSpPr>
          <p:spPr bwMode="auto">
            <a:xfrm>
              <a:off x="7756029" y="3932650"/>
              <a:ext cx="587292" cy="2296195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0" name="向左箭號圖說文字 19"/>
            <p:cNvSpPr/>
            <p:nvPr/>
          </p:nvSpPr>
          <p:spPr>
            <a:xfrm flipH="1">
              <a:off x="5438680" y="4268481"/>
              <a:ext cx="2317349" cy="1351356"/>
            </a:xfrm>
            <a:prstGeom prst="leftArrowCallout">
              <a:avLst/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b="1" dirty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Patient with (+) blood culture result</a:t>
              </a:r>
              <a:endParaRPr lang="zh-TW" altLang="en-US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17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/>
          <a:lstStyle/>
          <a:p>
            <a:r>
              <a:rPr lang="en-US" altLang="zh-TW" sz="3800" smtClean="0"/>
              <a:t>Integrated Health Information System</a:t>
            </a:r>
            <a:endParaRPr lang="zh-TW" altLang="en-US" sz="3800" smtClean="0"/>
          </a:p>
        </p:txBody>
      </p:sp>
      <p:grpSp>
        <p:nvGrpSpPr>
          <p:cNvPr id="2" name="群組 18"/>
          <p:cNvGrpSpPr>
            <a:grpSpLocks/>
          </p:cNvGrpSpPr>
          <p:nvPr/>
        </p:nvGrpSpPr>
        <p:grpSpPr bwMode="auto">
          <a:xfrm>
            <a:off x="179388" y="1295400"/>
            <a:ext cx="8785225" cy="5446713"/>
            <a:chOff x="179512" y="1295080"/>
            <a:chExt cx="8784976" cy="5446288"/>
          </a:xfrm>
        </p:grpSpPr>
        <p:grpSp>
          <p:nvGrpSpPr>
            <p:cNvPr id="3" name="群組 7"/>
            <p:cNvGrpSpPr>
              <a:grpSpLocks/>
            </p:cNvGrpSpPr>
            <p:nvPr/>
          </p:nvGrpSpPr>
          <p:grpSpPr bwMode="auto">
            <a:xfrm>
              <a:off x="179512" y="1295080"/>
              <a:ext cx="8784976" cy="5446288"/>
              <a:chOff x="57169" y="0"/>
              <a:chExt cx="8150632" cy="6858000"/>
            </a:xfrm>
          </p:grpSpPr>
          <p:pic>
            <p:nvPicPr>
              <p:cNvPr id="7201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7169" y="0"/>
                <a:ext cx="8150632" cy="6858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" name="圓角矩形 4"/>
              <p:cNvSpPr/>
              <p:nvPr/>
            </p:nvSpPr>
            <p:spPr>
              <a:xfrm>
                <a:off x="2267884" y="1197302"/>
                <a:ext cx="734942" cy="28783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sp>
            <p:nvSpPr>
              <p:cNvPr id="6" name="圓角矩形 5"/>
              <p:cNvSpPr/>
              <p:nvPr/>
            </p:nvSpPr>
            <p:spPr>
              <a:xfrm>
                <a:off x="1116132" y="1197302"/>
                <a:ext cx="736414" cy="28783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sp>
            <p:nvSpPr>
              <p:cNvPr id="7" name="圓角矩形 6"/>
              <p:cNvSpPr/>
              <p:nvPr/>
            </p:nvSpPr>
            <p:spPr>
              <a:xfrm>
                <a:off x="3419636" y="1197302"/>
                <a:ext cx="648044" cy="28783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</p:grpSp>
        <p:sp>
          <p:nvSpPr>
            <p:cNvPr id="8" name="圓角矩形 7"/>
            <p:cNvSpPr/>
            <p:nvPr/>
          </p:nvSpPr>
          <p:spPr bwMode="auto">
            <a:xfrm>
              <a:off x="7738973" y="2245919"/>
              <a:ext cx="649269" cy="228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4" name="圓角矩形 13"/>
            <p:cNvSpPr/>
            <p:nvPr/>
          </p:nvSpPr>
          <p:spPr bwMode="auto">
            <a:xfrm>
              <a:off x="6297564" y="2245919"/>
              <a:ext cx="722292" cy="228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grpSp>
        <p:nvGrpSpPr>
          <p:cNvPr id="4" name="群組 16"/>
          <p:cNvGrpSpPr>
            <a:grpSpLocks/>
          </p:cNvGrpSpPr>
          <p:nvPr/>
        </p:nvGrpSpPr>
        <p:grpSpPr bwMode="auto">
          <a:xfrm>
            <a:off x="684213" y="2817813"/>
            <a:ext cx="7416800" cy="2771775"/>
            <a:chOff x="683568" y="2817334"/>
            <a:chExt cx="7416824" cy="2771906"/>
          </a:xfrm>
        </p:grpSpPr>
        <p:pic>
          <p:nvPicPr>
            <p:cNvPr id="719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3568" y="2817334"/>
              <a:ext cx="950036" cy="3151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10" name="直線接點 9"/>
            <p:cNvCxnSpPr/>
            <p:nvPr/>
          </p:nvCxnSpPr>
          <p:spPr>
            <a:xfrm>
              <a:off x="937569" y="3674625"/>
              <a:ext cx="5024453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圓角矩形圖說文字 12"/>
            <p:cNvSpPr/>
            <p:nvPr/>
          </p:nvSpPr>
          <p:spPr>
            <a:xfrm>
              <a:off x="2050409" y="4509689"/>
              <a:ext cx="6049983" cy="1079551"/>
            </a:xfrm>
            <a:prstGeom prst="wedgeRoundRectCallout">
              <a:avLst>
                <a:gd name="adj1" fmla="val -57454"/>
                <a:gd name="adj2" fmla="val -49951"/>
                <a:gd name="adj3" fmla="val 16667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400" dirty="0">
                  <a:solidFill>
                    <a:schemeClr val="tx1"/>
                  </a:solidFill>
                </a:rPr>
                <a:t>Infection Source</a:t>
              </a:r>
            </a:p>
            <a:p>
              <a:pPr algn="ctr">
                <a:defRPr/>
              </a:pPr>
              <a:r>
                <a:rPr lang="en-US" altLang="zh-TW" sz="2400" dirty="0">
                  <a:solidFill>
                    <a:schemeClr val="tx1"/>
                  </a:solidFill>
                </a:rPr>
                <a:t>Rationale on Antimicrobial agent selection</a:t>
              </a:r>
              <a:endParaRPr lang="zh-TW" altLang="en-US" sz="2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群組 20"/>
          <p:cNvGrpSpPr>
            <a:grpSpLocks/>
          </p:cNvGrpSpPr>
          <p:nvPr/>
        </p:nvGrpSpPr>
        <p:grpSpPr bwMode="auto">
          <a:xfrm>
            <a:off x="1619250" y="2817813"/>
            <a:ext cx="5397500" cy="3924300"/>
            <a:chOff x="1622652" y="2817335"/>
            <a:chExt cx="5397620" cy="3924034"/>
          </a:xfrm>
        </p:grpSpPr>
        <p:pic>
          <p:nvPicPr>
            <p:cNvPr id="7192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22652" y="2817335"/>
              <a:ext cx="5397620" cy="3924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圓角矩形 19"/>
            <p:cNvSpPr/>
            <p:nvPr/>
          </p:nvSpPr>
          <p:spPr>
            <a:xfrm>
              <a:off x="2627562" y="5733374"/>
              <a:ext cx="1693900" cy="431771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dirty="0">
                  <a:solidFill>
                    <a:srgbClr val="000000"/>
                  </a:solidFill>
                </a:rPr>
                <a:t>Temperature</a:t>
              </a:r>
              <a:endParaRPr lang="zh-TW" alt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24" name="圓角矩形 23"/>
            <p:cNvSpPr/>
            <p:nvPr/>
          </p:nvSpPr>
          <p:spPr>
            <a:xfrm>
              <a:off x="4788197" y="5749248"/>
              <a:ext cx="2016170" cy="433359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dirty="0">
                  <a:solidFill>
                    <a:srgbClr val="000000"/>
                  </a:solidFill>
                </a:rPr>
                <a:t>Blood Pressure</a:t>
              </a:r>
              <a:endParaRPr lang="zh-TW" altLang="en-US" sz="20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1" name="群組 24"/>
          <p:cNvGrpSpPr>
            <a:grpSpLocks/>
          </p:cNvGrpSpPr>
          <p:nvPr/>
        </p:nvGrpSpPr>
        <p:grpSpPr bwMode="auto">
          <a:xfrm>
            <a:off x="2124075" y="2817813"/>
            <a:ext cx="6089650" cy="3924300"/>
            <a:chOff x="2123728" y="2817335"/>
            <a:chExt cx="6089650" cy="3924034"/>
          </a:xfrm>
        </p:grpSpPr>
        <p:pic>
          <p:nvPicPr>
            <p:cNvPr id="7190" name="Picture 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123728" y="2817335"/>
              <a:ext cx="6089650" cy="3924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2" name="圓角矩形 21"/>
            <p:cNvSpPr/>
            <p:nvPr/>
          </p:nvSpPr>
          <p:spPr>
            <a:xfrm>
              <a:off x="3354041" y="6093713"/>
              <a:ext cx="3090862" cy="431771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dirty="0">
                  <a:solidFill>
                    <a:srgbClr val="000000"/>
                  </a:solidFill>
                </a:rPr>
                <a:t>Biochemistry Lab Data</a:t>
              </a:r>
              <a:endParaRPr lang="zh-TW" altLang="en-US" sz="20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2" name="群組 26"/>
          <p:cNvGrpSpPr>
            <a:grpSpLocks/>
          </p:cNvGrpSpPr>
          <p:nvPr/>
        </p:nvGrpSpPr>
        <p:grpSpPr bwMode="auto">
          <a:xfrm>
            <a:off x="1298575" y="2817813"/>
            <a:ext cx="6011863" cy="3924300"/>
            <a:chOff x="1298567" y="2817334"/>
            <a:chExt cx="6011863" cy="3924035"/>
          </a:xfrm>
        </p:grpSpPr>
        <p:pic>
          <p:nvPicPr>
            <p:cNvPr id="7188" name="Picture 6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298567" y="2817334"/>
              <a:ext cx="6011863" cy="39240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6" name="圓角矩形 25"/>
            <p:cNvSpPr/>
            <p:nvPr/>
          </p:nvSpPr>
          <p:spPr>
            <a:xfrm>
              <a:off x="3276592" y="5588922"/>
              <a:ext cx="2159000" cy="504791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dirty="0">
                  <a:solidFill>
                    <a:schemeClr val="tx1"/>
                  </a:solidFill>
                </a:rPr>
                <a:t>Chart Overview</a:t>
              </a:r>
              <a:endParaRPr lang="zh-TW" altLang="en-US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群組 28"/>
          <p:cNvGrpSpPr>
            <a:grpSpLocks/>
          </p:cNvGrpSpPr>
          <p:nvPr/>
        </p:nvGrpSpPr>
        <p:grpSpPr bwMode="auto">
          <a:xfrm>
            <a:off x="936626" y="2817813"/>
            <a:ext cx="6083300" cy="3924300"/>
            <a:chOff x="937348" y="2817336"/>
            <a:chExt cx="6082924" cy="3924034"/>
          </a:xfrm>
        </p:grpSpPr>
        <p:pic>
          <p:nvPicPr>
            <p:cNvPr id="7186" name="Picture 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937348" y="2817336"/>
              <a:ext cx="6082924" cy="3924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8" name="圓角矩形 27"/>
            <p:cNvSpPr/>
            <p:nvPr/>
          </p:nvSpPr>
          <p:spPr>
            <a:xfrm>
              <a:off x="3707365" y="5588923"/>
              <a:ext cx="2808113" cy="720676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dirty="0">
                  <a:solidFill>
                    <a:schemeClr val="tx1"/>
                  </a:solidFill>
                </a:rPr>
                <a:t>Microbiologic and Susceptibility Results</a:t>
              </a:r>
              <a:endParaRPr lang="zh-TW" altLang="en-US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群組 25600"/>
          <p:cNvGrpSpPr>
            <a:grpSpLocks/>
          </p:cNvGrpSpPr>
          <p:nvPr/>
        </p:nvGrpSpPr>
        <p:grpSpPr bwMode="auto">
          <a:xfrm>
            <a:off x="936625" y="2814642"/>
            <a:ext cx="5651500" cy="3927475"/>
            <a:chOff x="936724" y="2815406"/>
            <a:chExt cx="5651500" cy="3925962"/>
          </a:xfrm>
        </p:grpSpPr>
        <p:pic>
          <p:nvPicPr>
            <p:cNvPr id="7184" name="Picture 1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936724" y="2815406"/>
              <a:ext cx="5651500" cy="3925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5600" name="圓角矩形 25599"/>
            <p:cNvSpPr/>
            <p:nvPr/>
          </p:nvSpPr>
          <p:spPr>
            <a:xfrm>
              <a:off x="2051149" y="5660696"/>
              <a:ext cx="2665413" cy="433221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dirty="0">
                  <a:solidFill>
                    <a:schemeClr val="tx1"/>
                  </a:solidFill>
                </a:rPr>
                <a:t>Current Medications</a:t>
              </a:r>
              <a:endParaRPr lang="zh-TW" altLang="en-US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群組 25613"/>
          <p:cNvGrpSpPr>
            <a:grpSpLocks/>
          </p:cNvGrpSpPr>
          <p:nvPr/>
        </p:nvGrpSpPr>
        <p:grpSpPr bwMode="auto">
          <a:xfrm>
            <a:off x="1082677" y="2814642"/>
            <a:ext cx="6443663" cy="3927475"/>
            <a:chOff x="1082666" y="2815406"/>
            <a:chExt cx="6443663" cy="3925962"/>
          </a:xfrm>
        </p:grpSpPr>
        <p:pic>
          <p:nvPicPr>
            <p:cNvPr id="7182" name="Picture 12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082666" y="2815406"/>
              <a:ext cx="6443663" cy="3925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5613" name="圓角矩形 25612"/>
            <p:cNvSpPr/>
            <p:nvPr/>
          </p:nvSpPr>
          <p:spPr>
            <a:xfrm>
              <a:off x="3276591" y="5229063"/>
              <a:ext cx="2686050" cy="647450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dirty="0">
                  <a:solidFill>
                    <a:schemeClr val="tx1"/>
                  </a:solidFill>
                </a:rPr>
                <a:t>CT, PET, X-ray, Echo</a:t>
              </a:r>
              <a:endParaRPr lang="zh-TW" altLang="en-US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群組 25616"/>
          <p:cNvGrpSpPr>
            <a:grpSpLocks/>
          </p:cNvGrpSpPr>
          <p:nvPr/>
        </p:nvGrpSpPr>
        <p:grpSpPr bwMode="auto">
          <a:xfrm>
            <a:off x="1116013" y="2546350"/>
            <a:ext cx="5584825" cy="4267200"/>
            <a:chOff x="1115616" y="2546230"/>
            <a:chExt cx="5584825" cy="4267146"/>
          </a:xfrm>
        </p:grpSpPr>
        <p:pic>
          <p:nvPicPr>
            <p:cNvPr id="7180" name="Picture 13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115616" y="2546230"/>
              <a:ext cx="5584825" cy="4267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5616" name="圓角矩形 25615"/>
            <p:cNvSpPr/>
            <p:nvPr/>
          </p:nvSpPr>
          <p:spPr>
            <a:xfrm>
              <a:off x="4619228" y="5589429"/>
              <a:ext cx="1722438" cy="503231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dirty="0">
                  <a:solidFill>
                    <a:schemeClr val="tx1"/>
                  </a:solidFill>
                </a:rPr>
                <a:t>TPR, BP, I/O</a:t>
              </a:r>
              <a:endParaRPr lang="zh-TW" altLang="en-US" sz="2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9" name="投影片編號版面配置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18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496300" cy="1143000"/>
          </a:xfrm>
        </p:spPr>
        <p:txBody>
          <a:bodyPr/>
          <a:lstStyle/>
          <a:p>
            <a:pPr eaLnBrk="1" hangingPunct="1"/>
            <a:r>
              <a:rPr lang="en-US" altLang="zh-TW" sz="3800" dirty="0" smtClean="0"/>
              <a:t>Bidirectional Communication Platform</a:t>
            </a:r>
            <a:endParaRPr lang="zh-TW" altLang="en-US" sz="3800" dirty="0" smtClean="0"/>
          </a:p>
        </p:txBody>
      </p:sp>
      <p:sp>
        <p:nvSpPr>
          <p:cNvPr id="23" name="圓角矩形 22"/>
          <p:cNvSpPr/>
          <p:nvPr/>
        </p:nvSpPr>
        <p:spPr bwMode="auto">
          <a:xfrm>
            <a:off x="3348038" y="1860553"/>
            <a:ext cx="338137" cy="130175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sz="1400"/>
          </a:p>
        </p:txBody>
      </p:sp>
      <p:grpSp>
        <p:nvGrpSpPr>
          <p:cNvPr id="2" name="群組 27"/>
          <p:cNvGrpSpPr>
            <a:grpSpLocks/>
          </p:cNvGrpSpPr>
          <p:nvPr/>
        </p:nvGrpSpPr>
        <p:grpSpPr bwMode="auto">
          <a:xfrm>
            <a:off x="323850" y="1412877"/>
            <a:ext cx="4319588" cy="3095625"/>
            <a:chOff x="323529" y="1412777"/>
            <a:chExt cx="4320480" cy="3096344"/>
          </a:xfrm>
        </p:grpSpPr>
        <p:grpSp>
          <p:nvGrpSpPr>
            <p:cNvPr id="3" name="群組 17"/>
            <p:cNvGrpSpPr>
              <a:grpSpLocks/>
            </p:cNvGrpSpPr>
            <p:nvPr/>
          </p:nvGrpSpPr>
          <p:grpSpPr bwMode="auto">
            <a:xfrm>
              <a:off x="323529" y="1412777"/>
              <a:ext cx="4320480" cy="3096344"/>
              <a:chOff x="-36512" y="0"/>
              <a:chExt cx="9180512" cy="6858000"/>
            </a:xfrm>
          </p:grpSpPr>
          <p:grpSp>
            <p:nvGrpSpPr>
              <p:cNvPr id="4" name="群組 13"/>
              <p:cNvGrpSpPr>
                <a:grpSpLocks/>
              </p:cNvGrpSpPr>
              <p:nvPr/>
            </p:nvGrpSpPr>
            <p:grpSpPr bwMode="auto">
              <a:xfrm>
                <a:off x="-36512" y="0"/>
                <a:ext cx="9180512" cy="6858000"/>
                <a:chOff x="-36512" y="0"/>
                <a:chExt cx="8159750" cy="6858000"/>
              </a:xfrm>
            </p:grpSpPr>
            <p:pic>
              <p:nvPicPr>
                <p:cNvPr id="8221" name="Picture 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-36512" y="0"/>
                  <a:ext cx="8159750" cy="68580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0" name="圓角矩形 9"/>
                <p:cNvSpPr/>
                <p:nvPr/>
              </p:nvSpPr>
              <p:spPr>
                <a:xfrm>
                  <a:off x="7166618" y="1776047"/>
                  <a:ext cx="860658" cy="355208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 sz="1400"/>
                </a:p>
              </p:txBody>
            </p:sp>
            <p:sp>
              <p:nvSpPr>
                <p:cNvPr id="11" name="圓角矩形圖說文字 10"/>
                <p:cNvSpPr/>
                <p:nvPr/>
              </p:nvSpPr>
              <p:spPr>
                <a:xfrm>
                  <a:off x="1729785" y="4501662"/>
                  <a:ext cx="4111361" cy="1399735"/>
                </a:xfrm>
                <a:prstGeom prst="wedgeRoundRectCallout">
                  <a:avLst>
                    <a:gd name="adj1" fmla="val -20237"/>
                    <a:gd name="adj2" fmla="val -127226"/>
                    <a:gd name="adj3" fmla="val 16667"/>
                  </a:avLst>
                </a:prstGeom>
                <a:solidFill>
                  <a:srgbClr val="FFFFFF"/>
                </a:solidFill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zh-TW" sz="2000" b="1" dirty="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  <a:cs typeface="Times New Roman" pitchFamily="18" charset="0"/>
                    </a:rPr>
                    <a:t>Review Results</a:t>
                  </a:r>
                  <a:endParaRPr lang="zh-TW" altLang="en-US" sz="2000" b="1" dirty="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  <a:cs typeface="Times New Roman" pitchFamily="18" charset="0"/>
                  </a:endParaRPr>
                </a:p>
              </p:txBody>
            </p:sp>
            <p:sp>
              <p:nvSpPr>
                <p:cNvPr id="12" name="圓角矩形 11"/>
                <p:cNvSpPr/>
                <p:nvPr/>
              </p:nvSpPr>
              <p:spPr>
                <a:xfrm>
                  <a:off x="644218" y="2489982"/>
                  <a:ext cx="4792091" cy="900332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 sz="1400"/>
                </a:p>
              </p:txBody>
            </p:sp>
          </p:grpSp>
          <p:sp>
            <p:nvSpPr>
              <p:cNvPr id="6" name="圓角矩形 5"/>
              <p:cNvSpPr/>
              <p:nvPr/>
            </p:nvSpPr>
            <p:spPr>
              <a:xfrm>
                <a:off x="2483828" y="1051561"/>
                <a:ext cx="718650" cy="288388"/>
              </a:xfrm>
              <a:prstGeom prst="round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400"/>
              </a:p>
            </p:txBody>
          </p:sp>
          <p:sp>
            <p:nvSpPr>
              <p:cNvPr id="7" name="圓角矩形 6"/>
              <p:cNvSpPr/>
              <p:nvPr/>
            </p:nvSpPr>
            <p:spPr>
              <a:xfrm>
                <a:off x="1188232" y="1051561"/>
                <a:ext cx="718650" cy="288388"/>
              </a:xfrm>
              <a:prstGeom prst="round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400"/>
              </a:p>
            </p:txBody>
          </p:sp>
          <p:sp>
            <p:nvSpPr>
              <p:cNvPr id="8" name="圓角矩形 7"/>
              <p:cNvSpPr/>
              <p:nvPr/>
            </p:nvSpPr>
            <p:spPr>
              <a:xfrm>
                <a:off x="3779424" y="1051561"/>
                <a:ext cx="718650" cy="288388"/>
              </a:xfrm>
              <a:prstGeom prst="round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400"/>
              </a:p>
            </p:txBody>
          </p:sp>
        </p:grpSp>
        <p:sp>
          <p:nvSpPr>
            <p:cNvPr id="19" name="圓角矩形 18"/>
            <p:cNvSpPr/>
            <p:nvPr/>
          </p:nvSpPr>
          <p:spPr bwMode="auto">
            <a:xfrm>
              <a:off x="760182" y="4307462"/>
              <a:ext cx="500165" cy="130205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5" name="圓角矩形 24"/>
            <p:cNvSpPr/>
            <p:nvPr/>
          </p:nvSpPr>
          <p:spPr bwMode="auto">
            <a:xfrm>
              <a:off x="2883107" y="1909780"/>
              <a:ext cx="168310" cy="107975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</p:grpSp>
      <p:grpSp>
        <p:nvGrpSpPr>
          <p:cNvPr id="5" name="群組 26"/>
          <p:cNvGrpSpPr>
            <a:grpSpLocks/>
          </p:cNvGrpSpPr>
          <p:nvPr/>
        </p:nvGrpSpPr>
        <p:grpSpPr bwMode="auto">
          <a:xfrm>
            <a:off x="4783140" y="1412875"/>
            <a:ext cx="3965575" cy="3060700"/>
            <a:chOff x="4136797" y="1855261"/>
            <a:chExt cx="3965186" cy="3060439"/>
          </a:xfrm>
        </p:grpSpPr>
        <p:pic>
          <p:nvPicPr>
            <p:cNvPr id="8206" name="Picture 4" descr="C:\Users\purinechang\Desktop\HIS 抗生素管制 snapshot\snapshot7.bmp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136797" y="1855261"/>
              <a:ext cx="3965186" cy="3060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圓角矩形 16"/>
            <p:cNvSpPr/>
            <p:nvPr/>
          </p:nvSpPr>
          <p:spPr bwMode="auto">
            <a:xfrm>
              <a:off x="4644747" y="2229879"/>
              <a:ext cx="338104" cy="13016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18" name="圓角矩形 17"/>
            <p:cNvSpPr/>
            <p:nvPr/>
          </p:nvSpPr>
          <p:spPr bwMode="auto">
            <a:xfrm>
              <a:off x="5219366" y="2234642"/>
              <a:ext cx="339692" cy="13016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0" name="圓角矩形 19"/>
            <p:cNvSpPr/>
            <p:nvPr/>
          </p:nvSpPr>
          <p:spPr bwMode="auto">
            <a:xfrm>
              <a:off x="4541569" y="4293453"/>
              <a:ext cx="441282" cy="13016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1" name="圓角矩形 20"/>
            <p:cNvSpPr/>
            <p:nvPr/>
          </p:nvSpPr>
          <p:spPr bwMode="auto">
            <a:xfrm>
              <a:off x="5781286" y="2245753"/>
              <a:ext cx="338104" cy="13016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2" name="圓角矩形 21"/>
            <p:cNvSpPr/>
            <p:nvPr/>
          </p:nvSpPr>
          <p:spPr bwMode="auto">
            <a:xfrm>
              <a:off x="7595620" y="2245753"/>
              <a:ext cx="339692" cy="13016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4" name="圓角矩形 23"/>
            <p:cNvSpPr/>
            <p:nvPr/>
          </p:nvSpPr>
          <p:spPr bwMode="auto">
            <a:xfrm>
              <a:off x="6947983" y="2207656"/>
              <a:ext cx="338105" cy="13016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6" name="圓角矩形 25"/>
            <p:cNvSpPr/>
            <p:nvPr/>
          </p:nvSpPr>
          <p:spPr bwMode="auto">
            <a:xfrm>
              <a:off x="6444796" y="2221943"/>
              <a:ext cx="168258" cy="138100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</p:grpSp>
      <p:sp>
        <p:nvSpPr>
          <p:cNvPr id="29" name="圓角矩形 28"/>
          <p:cNvSpPr/>
          <p:nvPr/>
        </p:nvSpPr>
        <p:spPr bwMode="auto">
          <a:xfrm>
            <a:off x="3995738" y="1909765"/>
            <a:ext cx="500062" cy="130175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30" name="圓角矩形 29"/>
          <p:cNvSpPr/>
          <p:nvPr/>
        </p:nvSpPr>
        <p:spPr bwMode="auto">
          <a:xfrm>
            <a:off x="3348038" y="1909765"/>
            <a:ext cx="338137" cy="130175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sz="1400"/>
          </a:p>
        </p:txBody>
      </p:sp>
      <p:grpSp>
        <p:nvGrpSpPr>
          <p:cNvPr id="9" name="群組 2"/>
          <p:cNvGrpSpPr>
            <a:grpSpLocks/>
          </p:cNvGrpSpPr>
          <p:nvPr/>
        </p:nvGrpSpPr>
        <p:grpSpPr bwMode="auto">
          <a:xfrm>
            <a:off x="1727200" y="4508500"/>
            <a:ext cx="5868988" cy="2274888"/>
            <a:chOff x="1475656" y="4509120"/>
            <a:chExt cx="5869013" cy="2274849"/>
          </a:xfrm>
        </p:grpSpPr>
        <p:pic>
          <p:nvPicPr>
            <p:cNvPr id="8202" name="Picture 27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7" cstate="print"/>
            <a:srcRect t="11308" r="44559" b="55258"/>
            <a:stretch>
              <a:fillRect/>
            </a:stretch>
          </p:blipFill>
          <p:spPr bwMode="auto">
            <a:xfrm>
              <a:off x="1475656" y="4509120"/>
              <a:ext cx="5869013" cy="22748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8" name="圓角矩形 27"/>
            <p:cNvSpPr/>
            <p:nvPr/>
          </p:nvSpPr>
          <p:spPr bwMode="auto">
            <a:xfrm>
              <a:off x="4022017" y="5229833"/>
              <a:ext cx="473077" cy="1554136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31" name="圓角矩形 30"/>
            <p:cNvSpPr/>
            <p:nvPr/>
          </p:nvSpPr>
          <p:spPr bwMode="auto">
            <a:xfrm>
              <a:off x="5385686" y="5026636"/>
              <a:ext cx="1789120" cy="1757333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32" name="圓角矩形圖說文字 31"/>
            <p:cNvSpPr/>
            <p:nvPr/>
          </p:nvSpPr>
          <p:spPr bwMode="auto">
            <a:xfrm>
              <a:off x="1475656" y="5286982"/>
              <a:ext cx="2714637" cy="1238229"/>
            </a:xfrm>
            <a:prstGeom prst="wedgeRoundRectCallout">
              <a:avLst>
                <a:gd name="adj1" fmla="val 94619"/>
                <a:gd name="adj2" fmla="val -25008"/>
                <a:gd name="adj3" fmla="val 16667"/>
              </a:avLst>
            </a:prstGeom>
            <a:solidFill>
              <a:srgbClr val="FFFFFF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2000" b="1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Recommend Regimen, Treatment Duration</a:t>
              </a:r>
              <a:endParaRPr lang="zh-TW" altLang="en-US" sz="2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sp>
        <p:nvSpPr>
          <p:cNvPr id="33" name="圓角矩形圖說文字 32"/>
          <p:cNvSpPr/>
          <p:nvPr/>
        </p:nvSpPr>
        <p:spPr bwMode="auto">
          <a:xfrm>
            <a:off x="6205540" y="3644900"/>
            <a:ext cx="2206625" cy="863600"/>
          </a:xfrm>
          <a:prstGeom prst="wedgeRoundRectCallout">
            <a:avLst>
              <a:gd name="adj1" fmla="val -46836"/>
              <a:gd name="adj2" fmla="val -81344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Disapproval Reason</a:t>
            </a:r>
            <a:endParaRPr lang="zh-TW" altLang="en-US" sz="2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19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762000" y="413792"/>
            <a:ext cx="8001000" cy="1143000"/>
          </a:xfrm>
        </p:spPr>
        <p:txBody>
          <a:bodyPr>
            <a:noAutofit/>
          </a:bodyPr>
          <a:lstStyle/>
          <a:p>
            <a:pPr>
              <a:lnSpc>
                <a:spcPts val="3000"/>
              </a:lnSpc>
            </a:pPr>
            <a:r>
              <a:rPr lang="en-US" altLang="zh-TW" dirty="0" smtClean="0"/>
              <a:t>Front-end approach </a:t>
            </a:r>
            <a:r>
              <a:rPr lang="en-US" altLang="zh-TW" sz="4000" dirty="0" smtClean="0">
                <a:solidFill>
                  <a:srgbClr val="FF00FF"/>
                </a:solidFill>
              </a:rPr>
              <a:t/>
            </a:r>
            <a:br>
              <a:rPr lang="en-US" altLang="zh-TW" sz="4000" dirty="0" smtClean="0">
                <a:solidFill>
                  <a:srgbClr val="FF00FF"/>
                </a:solidFill>
              </a:rPr>
            </a:br>
            <a:r>
              <a:rPr lang="en-US" altLang="zh-TW" sz="2800" dirty="0" smtClean="0">
                <a:solidFill>
                  <a:schemeClr val="tx1"/>
                </a:solidFill>
              </a:rPr>
              <a:t>ID consult and feedback record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>
                <a:solidFill>
                  <a:schemeClr val="tx1"/>
                </a:solidFill>
              </a:rPr>
              <a:t> link to the pharmacy system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20</a:t>
            </a:fld>
            <a:endParaRPr lang="en-US" altLang="zh-TW"/>
          </a:p>
        </p:txBody>
      </p:sp>
      <p:sp>
        <p:nvSpPr>
          <p:cNvPr id="7" name="矩形 6"/>
          <p:cNvSpPr/>
          <p:nvPr/>
        </p:nvSpPr>
        <p:spPr>
          <a:xfrm>
            <a:off x="4572000" y="658100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Electronic  chart  front page  in CGMH</a:t>
            </a:r>
            <a:endParaRPr lang="zh-TW" altLang="en-US" sz="12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462" y="1556792"/>
            <a:ext cx="6790267" cy="488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內容版面配置區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>
          <a:xfrm>
            <a:off x="417513" y="227013"/>
            <a:ext cx="8229600" cy="1143000"/>
          </a:xfrm>
        </p:spPr>
        <p:txBody>
          <a:bodyPr/>
          <a:lstStyle/>
          <a:p>
            <a:r>
              <a:rPr lang="en-US" altLang="zh-TW" smtClean="0"/>
              <a:t>Patient-centered Care</a:t>
            </a:r>
            <a:endParaRPr lang="zh-TW" altLang="en-US" smtClean="0"/>
          </a:p>
        </p:txBody>
      </p:sp>
      <p:pic>
        <p:nvPicPr>
          <p:cNvPr id="9219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2" y="1831975"/>
            <a:ext cx="1462088" cy="113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325" y="1844675"/>
            <a:ext cx="1423988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圓角矩形 4"/>
          <p:cNvSpPr/>
          <p:nvPr/>
        </p:nvSpPr>
        <p:spPr>
          <a:xfrm>
            <a:off x="3711854" y="1321273"/>
            <a:ext cx="2143840" cy="451544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solidFill>
                  <a:schemeClr val="tx1"/>
                </a:solidFill>
              </a:rPr>
              <a:t>Medical Chart</a:t>
            </a:r>
            <a:endParaRPr lang="zh-TW" altLang="en-US" dirty="0">
              <a:solidFill>
                <a:schemeClr val="tx1"/>
              </a:solidFill>
            </a:endParaRPr>
          </a:p>
        </p:txBody>
      </p:sp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963" y="4887917"/>
            <a:ext cx="14668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7475" y="1720850"/>
            <a:ext cx="1436688" cy="113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6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61190" y="5032379"/>
            <a:ext cx="143827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7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275" y="5608638"/>
            <a:ext cx="1677988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圓角矩形 14"/>
          <p:cNvSpPr/>
          <p:nvPr/>
        </p:nvSpPr>
        <p:spPr>
          <a:xfrm>
            <a:off x="6040818" y="1465293"/>
            <a:ext cx="1677390" cy="379535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solidFill>
                  <a:schemeClr val="tx1"/>
                </a:solidFill>
              </a:rPr>
              <a:t>Lab Data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1115616" y="1484786"/>
            <a:ext cx="2016224" cy="368427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solidFill>
                  <a:schemeClr val="tx1"/>
                </a:solidFill>
              </a:rPr>
              <a:t>TPR, BP, I/O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pSp>
        <p:nvGrpSpPr>
          <p:cNvPr id="2" name="群組 10"/>
          <p:cNvGrpSpPr>
            <a:grpSpLocks/>
          </p:cNvGrpSpPr>
          <p:nvPr/>
        </p:nvGrpSpPr>
        <p:grpSpPr bwMode="auto">
          <a:xfrm>
            <a:off x="1196977" y="1719263"/>
            <a:ext cx="6710363" cy="4635500"/>
            <a:chOff x="2912944" y="1541365"/>
            <a:chExt cx="7055357" cy="5146513"/>
          </a:xfrm>
        </p:grpSpPr>
        <p:grpSp>
          <p:nvGrpSpPr>
            <p:cNvPr id="3" name="群組 9"/>
            <p:cNvGrpSpPr>
              <a:grpSpLocks/>
            </p:cNvGrpSpPr>
            <p:nvPr/>
          </p:nvGrpSpPr>
          <p:grpSpPr bwMode="auto">
            <a:xfrm>
              <a:off x="2912944" y="1541365"/>
              <a:ext cx="7055357" cy="5146513"/>
              <a:chOff x="-3276872" y="1340768"/>
              <a:chExt cx="7055357" cy="5146513"/>
            </a:xfrm>
          </p:grpSpPr>
          <p:pic>
            <p:nvPicPr>
              <p:cNvPr id="9246" name="圖片 3"/>
              <p:cNvPicPr>
                <a:picLocks noChangeAspect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-3276872" y="1340768"/>
                <a:ext cx="7055357" cy="5146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橢圓 5"/>
              <p:cNvSpPr/>
              <p:nvPr/>
            </p:nvSpPr>
            <p:spPr>
              <a:xfrm>
                <a:off x="-818263" y="4046212"/>
                <a:ext cx="2088065" cy="1157966"/>
              </a:xfrm>
              <a:prstGeom prst="ellipse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</p:grpSp>
        <p:sp>
          <p:nvSpPr>
            <p:cNvPr id="7" name="圓角矩形 6"/>
            <p:cNvSpPr/>
            <p:nvPr/>
          </p:nvSpPr>
          <p:spPr>
            <a:xfrm>
              <a:off x="6301251" y="4126958"/>
              <a:ext cx="293765" cy="236176"/>
            </a:xfrm>
            <a:prstGeom prst="roundRect">
              <a:avLst/>
            </a:prstGeom>
            <a:solidFill>
              <a:srgbClr val="C5DD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18" name="圓角矩形 17"/>
          <p:cNvSpPr/>
          <p:nvPr/>
        </p:nvSpPr>
        <p:spPr>
          <a:xfrm>
            <a:off x="262408" y="4489629"/>
            <a:ext cx="1539075" cy="379535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solidFill>
                  <a:schemeClr val="tx1"/>
                </a:solidFill>
              </a:rPr>
              <a:t>PAC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6656015" y="4633643"/>
            <a:ext cx="2012442" cy="379532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solidFill>
                  <a:schemeClr val="tx1"/>
                </a:solidFill>
              </a:rPr>
              <a:t>Microbiology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3707904" y="5281717"/>
            <a:ext cx="1821406" cy="379533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solidFill>
                  <a:schemeClr val="tx1"/>
                </a:solidFill>
              </a:rPr>
              <a:t>Medication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21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 preferRelativeResize="0"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564377" y="1484784"/>
            <a:ext cx="6400000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矩形 3"/>
          <p:cNvSpPr/>
          <p:nvPr/>
        </p:nvSpPr>
        <p:spPr>
          <a:xfrm>
            <a:off x="4572000" y="658100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CPOE  and medication delivery system in CGMH</a:t>
            </a:r>
            <a:endParaRPr lang="zh-TW" altLang="en-US" sz="1200" dirty="0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CPOE and medication delivery system in CGMH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22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5"/>
          <p:cNvSpPr>
            <a:spLocks noGrp="1" noChangeArrowheads="1"/>
          </p:cNvSpPr>
          <p:nvPr>
            <p:ph type="title"/>
          </p:nvPr>
        </p:nvSpPr>
        <p:spPr>
          <a:xfrm>
            <a:off x="762000" y="404664"/>
            <a:ext cx="8001000" cy="1143000"/>
          </a:xfrm>
        </p:spPr>
        <p:txBody>
          <a:bodyPr>
            <a:normAutofit fontScale="90000"/>
          </a:bodyPr>
          <a:lstStyle/>
          <a:p>
            <a:pPr>
              <a:lnSpc>
                <a:spcPts val="3000"/>
              </a:lnSpc>
            </a:pPr>
            <a:r>
              <a:rPr lang="en-US" altLang="zh-TW" sz="4900" dirty="0" smtClean="0"/>
              <a:t>Front-end approach</a:t>
            </a:r>
            <a:r>
              <a:rPr lang="en-US" altLang="zh-TW" sz="4000" dirty="0" smtClean="0">
                <a:solidFill>
                  <a:srgbClr val="FF00FF"/>
                </a:solidFill>
              </a:rPr>
              <a:t/>
            </a:r>
            <a:br>
              <a:rPr lang="en-US" altLang="zh-TW" sz="4000" dirty="0" smtClean="0">
                <a:solidFill>
                  <a:srgbClr val="FF00FF"/>
                </a:solidFill>
              </a:rPr>
            </a:br>
            <a:r>
              <a:rPr lang="en-US" altLang="zh-TW" sz="3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Medication profile reviewing system </a:t>
            </a:r>
            <a:r>
              <a:rPr lang="en-US" altLang="zh-TW" sz="3100" dirty="0" smtClean="0">
                <a:solidFill>
                  <a:srgbClr val="FF00FF"/>
                </a:solidFill>
                <a:latin typeface="Arial" charset="0"/>
                <a:cs typeface="Arial" charset="0"/>
              </a:rPr>
              <a:t/>
            </a:r>
            <a:br>
              <a:rPr lang="en-US" altLang="zh-TW" sz="3100" dirty="0" smtClean="0">
                <a:solidFill>
                  <a:srgbClr val="FF00FF"/>
                </a:solidFill>
                <a:latin typeface="Arial" charset="0"/>
                <a:cs typeface="Arial" charset="0"/>
              </a:rPr>
            </a:br>
            <a:r>
              <a:rPr lang="en-US" altLang="zh-TW" sz="3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in Pharmacy</a:t>
            </a:r>
            <a:endParaRPr lang="zh-TW" altLang="en-US" sz="3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0DBD56-A258-425C-A940-2CC8C6A58331}" type="slidenum">
              <a:rPr lang="en-US" altLang="zh-TW"/>
              <a:pPr>
                <a:defRPr/>
              </a:pPr>
              <a:t>23</a:t>
            </a:fld>
            <a:endParaRPr lang="en-US" altLang="zh-TW"/>
          </a:p>
        </p:txBody>
      </p:sp>
      <p:sp>
        <p:nvSpPr>
          <p:cNvPr id="6" name="矩形 5"/>
          <p:cNvSpPr/>
          <p:nvPr/>
        </p:nvSpPr>
        <p:spPr>
          <a:xfrm>
            <a:off x="4572000" y="658100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Pharmacist review system in CGMH</a:t>
            </a:r>
            <a:endParaRPr lang="zh-TW" altLang="en-US" sz="1200" dirty="0"/>
          </a:p>
        </p:txBody>
      </p:sp>
      <p:pic>
        <p:nvPicPr>
          <p:cNvPr id="4098" name="Picture 2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8384" y="1484784"/>
            <a:ext cx="6400000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圓角矩形圖說文字 6"/>
          <p:cNvSpPr/>
          <p:nvPr/>
        </p:nvSpPr>
        <p:spPr bwMode="auto">
          <a:xfrm>
            <a:off x="5852144" y="3861048"/>
            <a:ext cx="1856205" cy="432048"/>
          </a:xfrm>
          <a:prstGeom prst="wedgeRoundRectCallout">
            <a:avLst>
              <a:gd name="adj1" fmla="val -51100"/>
              <a:gd name="adj2" fmla="val -142688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Allergy history</a:t>
            </a:r>
            <a:endParaRPr lang="zh-TW" altLang="en-US" sz="2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圓角矩形圖說文字 7"/>
          <p:cNvSpPr/>
          <p:nvPr/>
        </p:nvSpPr>
        <p:spPr bwMode="auto">
          <a:xfrm>
            <a:off x="3931931" y="4149080"/>
            <a:ext cx="1856205" cy="432048"/>
          </a:xfrm>
          <a:prstGeom prst="wedgeRoundRectCallout">
            <a:avLst>
              <a:gd name="adj1" fmla="val -40591"/>
              <a:gd name="adj2" fmla="val -231578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Renal function</a:t>
            </a:r>
            <a:endParaRPr lang="zh-TW" altLang="en-US" sz="2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0" name="圓角矩形圖說文字 9"/>
          <p:cNvSpPr/>
          <p:nvPr/>
        </p:nvSpPr>
        <p:spPr bwMode="auto">
          <a:xfrm>
            <a:off x="7287796" y="2996952"/>
            <a:ext cx="1856205" cy="432048"/>
          </a:xfrm>
          <a:prstGeom prst="wedgeRoundRectCallout">
            <a:avLst>
              <a:gd name="adj1" fmla="val -58982"/>
              <a:gd name="adj2" fmla="val -74962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Diagnosis</a:t>
            </a:r>
            <a:endParaRPr lang="zh-TW" altLang="en-US" sz="2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1" name="圓角矩形圖說文字 10"/>
          <p:cNvSpPr/>
          <p:nvPr/>
        </p:nvSpPr>
        <p:spPr bwMode="auto">
          <a:xfrm>
            <a:off x="1" y="2492896"/>
            <a:ext cx="1856205" cy="936104"/>
          </a:xfrm>
          <a:prstGeom prst="wedgeRoundRectCallout">
            <a:avLst>
              <a:gd name="adj1" fmla="val 118798"/>
              <a:gd name="adj2" fmla="val 100865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High-alert medication warning</a:t>
            </a:r>
            <a:endParaRPr lang="zh-TW" altLang="en-US" sz="2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sz="4900" dirty="0" smtClean="0"/>
              <a:t>Front-end approach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sz="3100" dirty="0" smtClean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Prescribing error reporting system</a:t>
            </a:r>
            <a:endParaRPr lang="zh-TW" altLang="en-US" sz="3100" dirty="0" smtClean="0">
              <a:solidFill>
                <a:schemeClr val="bg2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5E5CCB0-A831-4081-ACA8-DD11E57BBA89}" type="slidenum">
              <a:rPr lang="en-US" altLang="zh-TW"/>
              <a:pPr>
                <a:defRPr/>
              </a:pPr>
              <a:t>24</a:t>
            </a:fld>
            <a:endParaRPr lang="en-US" altLang="zh-TW"/>
          </a:p>
        </p:txBody>
      </p:sp>
      <p:pic>
        <p:nvPicPr>
          <p:cNvPr id="48130" name="Picture 2"/>
          <p:cNvPicPr preferRelativeResize="0"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563666" y="1412776"/>
            <a:ext cx="6400000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4572000" y="658100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Medication  error  reporting system in CGMH</a:t>
            </a:r>
            <a:endParaRPr lang="zh-TW" altLang="en-US" sz="1200" dirty="0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fld id="{EE0DBD56-A258-425C-A940-2CC8C6A58331}" type="slidenum">
              <a:rPr lang="en-US" altLang="zh-TW"/>
              <a:pPr>
                <a:defRPr/>
              </a:pPr>
              <a:t>24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TW" dirty="0" smtClean="0">
                <a:solidFill>
                  <a:srgbClr val="000099"/>
                </a:solidFill>
                <a:latin typeface="Arial" charset="0"/>
                <a:cs typeface="Arial" charset="0"/>
              </a:rPr>
              <a:t>Evaluation of prescribing error </a:t>
            </a:r>
            <a:r>
              <a:rPr lang="en-US" altLang="zh-TW" dirty="0" smtClean="0">
                <a:solidFill>
                  <a:srgbClr val="FF00FF"/>
                </a:solidFill>
                <a:latin typeface="Arial" charset="0"/>
                <a:cs typeface="Arial" charset="0"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latin typeface="Arial" charset="0"/>
                <a:cs typeface="Arial" charset="0"/>
              </a:rPr>
            </a:br>
            <a:r>
              <a:rPr lang="en-US" altLang="zh-TW" dirty="0" smtClean="0">
                <a:solidFill>
                  <a:srgbClr val="000099"/>
                </a:solidFill>
                <a:latin typeface="Arial" charset="0"/>
                <a:cs typeface="Arial" charset="0"/>
              </a:rPr>
              <a:t>in antibiotics</a:t>
            </a:r>
            <a:endParaRPr lang="zh-TW" altLang="en-US" dirty="0">
              <a:solidFill>
                <a:srgbClr val="000099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25</a:t>
            </a:fld>
            <a:endParaRPr lang="en-US" altLang="zh-TW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91858" y="2317919"/>
            <a:ext cx="5760640" cy="4540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email"/>
          <a:srcRect l="5713" t="7035" r="4022" b="17334"/>
          <a:stretch>
            <a:fillRect/>
          </a:stretch>
        </p:blipFill>
        <p:spPr bwMode="auto">
          <a:xfrm>
            <a:off x="0" y="1268760"/>
            <a:ext cx="367630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1408757"/>
          </a:xfrm>
        </p:spPr>
        <p:txBody>
          <a:bodyPr lIns="92075" tIns="46038" rIns="92075" bIns="46038">
            <a:normAutofit fontScale="90000"/>
          </a:bodyPr>
          <a:lstStyle/>
          <a:p>
            <a:pPr eaLnBrk="1" hangingPunct="1"/>
            <a:r>
              <a:rPr lang="en-US" altLang="zh-TW" sz="4900" dirty="0" smtClean="0">
                <a:solidFill>
                  <a:srgbClr val="000099"/>
                </a:solidFill>
                <a:latin typeface="Arial" charset="0"/>
                <a:cs typeface="Arial" charset="0"/>
              </a:rPr>
              <a:t>Front-end approach</a:t>
            </a:r>
            <a:r>
              <a:rPr lang="en-US" altLang="zh-TW" dirty="0" smtClean="0">
                <a:solidFill>
                  <a:srgbClr val="FF00FF"/>
                </a:solidFill>
                <a:latin typeface="Arial" charset="0"/>
                <a:cs typeface="Arial" charset="0"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latin typeface="Arial" charset="0"/>
                <a:cs typeface="Arial" charset="0"/>
              </a:rPr>
            </a:br>
            <a:r>
              <a:rPr lang="en-US" altLang="zh-TW" sz="3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Allergy history and adverse drug reaction </a:t>
            </a:r>
            <a:r>
              <a:rPr lang="en-US" altLang="zh-TW" sz="3100" dirty="0" smtClean="0">
                <a:solidFill>
                  <a:srgbClr val="FF00FF"/>
                </a:solidFill>
                <a:latin typeface="Arial" charset="0"/>
                <a:cs typeface="Arial" charset="0"/>
              </a:rPr>
              <a:t/>
            </a:r>
            <a:br>
              <a:rPr lang="en-US" altLang="zh-TW" sz="3100" dirty="0" smtClean="0">
                <a:solidFill>
                  <a:srgbClr val="FF00FF"/>
                </a:solidFill>
                <a:latin typeface="Arial" charset="0"/>
                <a:cs typeface="Arial" charset="0"/>
              </a:rPr>
            </a:br>
            <a:r>
              <a:rPr lang="en-US" altLang="zh-TW" sz="3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chart warning system</a:t>
            </a:r>
            <a:endParaRPr lang="zh-TW" altLang="en-US" sz="3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848E73-7435-4287-965A-0E9265604D89}" type="slidenum">
              <a:rPr lang="en-US" altLang="zh-TW"/>
              <a:pPr>
                <a:defRPr/>
              </a:pPr>
              <a:t>26</a:t>
            </a:fld>
            <a:endParaRPr lang="en-US" altLang="zh-TW"/>
          </a:p>
        </p:txBody>
      </p:sp>
      <p:sp>
        <p:nvSpPr>
          <p:cNvPr id="59399" name="Rectangle 11"/>
          <p:cNvSpPr>
            <a:spLocks noChangeArrowheads="1"/>
          </p:cNvSpPr>
          <p:nvPr/>
        </p:nvSpPr>
        <p:spPr bwMode="auto">
          <a:xfrm>
            <a:off x="2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b="1">
              <a:latin typeface="Times New Roman" pitchFamily="18" charset="0"/>
            </a:endParaRPr>
          </a:p>
        </p:txBody>
      </p:sp>
      <p:sp>
        <p:nvSpPr>
          <p:cNvPr id="59400" name="Rectangle 13"/>
          <p:cNvSpPr>
            <a:spLocks noChangeArrowheads="1"/>
          </p:cNvSpPr>
          <p:nvPr/>
        </p:nvSpPr>
        <p:spPr bwMode="auto">
          <a:xfrm>
            <a:off x="2" y="1452566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b="1">
              <a:latin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572000" y="658100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Electronic  chart  front page  in CGMH</a:t>
            </a:r>
            <a:endParaRPr lang="zh-TW" altLang="en-US" sz="1200" dirty="0"/>
          </a:p>
        </p:txBody>
      </p:sp>
      <p:pic>
        <p:nvPicPr>
          <p:cNvPr id="3074" name="Picture 2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370" y="1772815"/>
            <a:ext cx="6400000" cy="4679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Interventions in ABS</a:t>
            </a:r>
            <a:endParaRPr lang="zh-TW" altLang="en-US" dirty="0"/>
          </a:p>
        </p:txBody>
      </p:sp>
      <p:graphicFrame>
        <p:nvGraphicFramePr>
          <p:cNvPr id="3" name="資料庫圖表 2"/>
          <p:cNvGraphicFramePr/>
          <p:nvPr>
            <p:custDataLst>
              <p:tags r:id="rId2"/>
            </p:custDataLst>
          </p:nvPr>
        </p:nvGraphicFramePr>
        <p:xfrm>
          <a:off x="667566" y="1412776"/>
          <a:ext cx="7872875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27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27584" y="1977802"/>
            <a:ext cx="75608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TW" sz="2800" dirty="0">
                <a:latin typeface="Times New Roman" pitchFamily="18" charset="0"/>
                <a:cs typeface="Times New Roman" pitchFamily="18" charset="0"/>
              </a:rPr>
              <a:t>. Ensure all orders have dose, duration, and indications </a:t>
            </a:r>
          </a:p>
          <a:p>
            <a:endParaRPr lang="zh-TW" alt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TW" sz="2800" dirty="0">
                <a:latin typeface="Times New Roman" pitchFamily="18" charset="0"/>
                <a:cs typeface="Times New Roman" pitchFamily="18" charset="0"/>
              </a:rPr>
              <a:t>2. Get cultures before starting antibiotics </a:t>
            </a:r>
          </a:p>
          <a:p>
            <a:endParaRPr lang="zh-TW" alt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TW" sz="28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Take an “</a:t>
            </a:r>
            <a:r>
              <a:rPr lang="en-US" altLang="zh-TW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antibiotic timeout</a:t>
            </a: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,” reassessing antibiotics after 48-72 </a:t>
            </a:r>
            <a:r>
              <a:rPr lang="en-US" altLang="zh-TW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hours; not “reflex” style for prescription</a:t>
            </a:r>
            <a:endParaRPr lang="en-US" altLang="zh-TW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/>
          <a:lstStyle/>
          <a:p>
            <a:r>
              <a:rPr lang="en-US" altLang="zh-TW" sz="3600" b="1" dirty="0" smtClean="0">
                <a:solidFill>
                  <a:srgbClr val="000099"/>
                </a:solidFill>
                <a:cs typeface="Times New Roman" pitchFamily="18" charset="0"/>
              </a:rPr>
              <a:t>Promote antibiotic best practices – a first step in antibiotic stewardship: </a:t>
            </a:r>
            <a:endParaRPr lang="zh-TW" altLang="en-US" sz="36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28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altLang="zh-TW" dirty="0" smtClean="0"/>
              <a:t>Back-end approach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sz="2800" dirty="0" smtClean="0">
                <a:solidFill>
                  <a:schemeClr val="tx1"/>
                </a:solidFill>
              </a:rPr>
              <a:t>Re-evaluation after positive blood and sterile site culture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29</a:t>
            </a:fld>
            <a:endParaRPr lang="en-US" altLang="zh-TW"/>
          </a:p>
        </p:txBody>
      </p:sp>
      <p:sp>
        <p:nvSpPr>
          <p:cNvPr id="7" name="矩形 6"/>
          <p:cNvSpPr/>
          <p:nvPr/>
        </p:nvSpPr>
        <p:spPr>
          <a:xfrm>
            <a:off x="4572000" y="658100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Computerized Antimicrobial Approval System in CGMH</a:t>
            </a:r>
            <a:endParaRPr lang="zh-TW" altLang="en-US" sz="1200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653" y="1577898"/>
            <a:ext cx="5952067" cy="4967287"/>
          </a:xfrm>
          <a:prstGeom prst="rect">
            <a:avLst/>
          </a:prstGeom>
          <a:noFill/>
          <a:ln w="38100">
            <a:solidFill>
              <a:srgbClr val="8EB4E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30</a:t>
            </a:fld>
            <a:endParaRPr lang="en-US" altLang="zh-TW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539" y="692696"/>
            <a:ext cx="3843867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51965" y="764704"/>
            <a:ext cx="466151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/>
          <p:cNvSpPr txBox="1"/>
          <p:nvPr/>
        </p:nvSpPr>
        <p:spPr>
          <a:xfrm>
            <a:off x="4379978" y="5805264"/>
            <a:ext cx="4352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 smtClean="0"/>
              <a:t>Wang SY, et al. </a:t>
            </a:r>
            <a:r>
              <a:rPr lang="en-US" altLang="zh-TW" sz="1600" dirty="0" err="1" smtClean="0"/>
              <a:t>Int</a:t>
            </a:r>
            <a:r>
              <a:rPr lang="en-US" altLang="zh-TW" sz="1600" dirty="0" smtClean="0"/>
              <a:t> J </a:t>
            </a:r>
            <a:r>
              <a:rPr lang="en-US" altLang="zh-TW" sz="1600" dirty="0" err="1" smtClean="0"/>
              <a:t>Antimicrob</a:t>
            </a:r>
            <a:r>
              <a:rPr lang="en-US" altLang="zh-TW" sz="1600" dirty="0" smtClean="0"/>
              <a:t> Agents  2014</a:t>
            </a:r>
            <a:endParaRPr lang="zh-TW" altLang="en-US" sz="16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31</a:t>
            </a:fld>
            <a:endParaRPr lang="en-US" altLang="zh-TW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7673" y="188640"/>
            <a:ext cx="5199944" cy="604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3867922" y="6309320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1600" dirty="0" smtClean="0"/>
              <a:t>Wang SY, et al. IJAA 2014</a:t>
            </a:r>
            <a:endParaRPr lang="zh-TW" altLang="en-US" sz="16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32</a:t>
            </a:fld>
            <a:endParaRPr lang="en-US" altLang="zh-TW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530" y="1844827"/>
            <a:ext cx="8373092" cy="2535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3931930" y="4941171"/>
            <a:ext cx="37585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/>
              <a:t>Wang SY, et al. IJAA 2014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33</a:t>
            </a:fld>
            <a:endParaRPr lang="en-US" altLang="zh-TW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7675" y="1484784"/>
            <a:ext cx="6138333" cy="537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2"/>
            <a:ext cx="5212071" cy="1502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/>
          <p:cNvSpPr txBox="1"/>
          <p:nvPr/>
        </p:nvSpPr>
        <p:spPr>
          <a:xfrm>
            <a:off x="7708348" y="4725144"/>
            <a:ext cx="1435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/>
              <a:t>JAC 2014</a:t>
            </a:r>
            <a:endParaRPr lang="zh-TW" altLang="en-US" sz="1600" b="1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34</a:t>
            </a:fld>
            <a:endParaRPr lang="en-US" altLang="zh-TW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648"/>
            <a:ext cx="8957733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/>
          <p:cNvSpPr txBox="1"/>
          <p:nvPr/>
        </p:nvSpPr>
        <p:spPr>
          <a:xfrm>
            <a:off x="6300193" y="6237315"/>
            <a:ext cx="1664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JAC 2014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 preferRelativeResize="0"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87602" y="1484784"/>
            <a:ext cx="6400000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>
            <a:noAutofit/>
          </a:bodyPr>
          <a:lstStyle/>
          <a:p>
            <a:r>
              <a:rPr lang="en-US" altLang="zh-TW" dirty="0" smtClean="0"/>
              <a:t>Back-end approach </a:t>
            </a:r>
            <a:r>
              <a:rPr lang="en-US" altLang="zh-TW" sz="4000" dirty="0" smtClean="0">
                <a:solidFill>
                  <a:srgbClr val="FF00FF"/>
                </a:solidFill>
                <a:latin typeface="Arial" charset="0"/>
                <a:cs typeface="Arial" charset="0"/>
              </a:rPr>
              <a:t/>
            </a:r>
            <a:br>
              <a:rPr lang="en-US" altLang="zh-TW" sz="4000" dirty="0" smtClean="0">
                <a:solidFill>
                  <a:srgbClr val="FF00FF"/>
                </a:solidFill>
                <a:latin typeface="Arial" charset="0"/>
                <a:cs typeface="Arial" charset="0"/>
              </a:rPr>
            </a:br>
            <a:r>
              <a:rPr lang="en-US" altLang="zh-TW" sz="2800" dirty="0" smtClean="0">
                <a:solidFill>
                  <a:schemeClr val="accent4">
                    <a:lumMod val="50000"/>
                  </a:schemeClr>
                </a:solidFill>
                <a:latin typeface="Arial" charset="0"/>
                <a:cs typeface="Arial" charset="0"/>
              </a:rPr>
              <a:t>Clinical</a:t>
            </a:r>
            <a:r>
              <a:rPr lang="en-US" altLang="zh-TW" sz="4000" dirty="0" smtClean="0">
                <a:solidFill>
                  <a:schemeClr val="accent4">
                    <a:lumMod val="50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en-US" altLang="zh-TW" sz="2800" dirty="0" smtClean="0">
                <a:solidFill>
                  <a:schemeClr val="accent4">
                    <a:lumMod val="50000"/>
                  </a:schemeClr>
                </a:solidFill>
                <a:latin typeface="Arial" charset="0"/>
                <a:cs typeface="Arial" charset="0"/>
              </a:rPr>
              <a:t>Pharmacokinetics Monitoring (CPM) System</a:t>
            </a:r>
            <a:endParaRPr lang="zh-TW" altLang="en-US" sz="2800" dirty="0" smtClean="0">
              <a:solidFill>
                <a:schemeClr val="accent4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30EE91-5662-4D6C-A083-94123F94A4D2}" type="slidenum">
              <a:rPr lang="en-US" altLang="zh-TW">
                <a:latin typeface="Arial" pitchFamily="34" charset="0"/>
                <a:cs typeface="Arial" pitchFamily="34" charset="0"/>
              </a:rPr>
              <a:pPr>
                <a:defRPr/>
              </a:pPr>
              <a:t>35</a:t>
            </a:fld>
            <a:endParaRPr lang="en-US" altLang="zh-TW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圓角矩形圖說文字 16"/>
          <p:cNvSpPr/>
          <p:nvPr/>
        </p:nvSpPr>
        <p:spPr>
          <a:xfrm>
            <a:off x="219517" y="6309320"/>
            <a:ext cx="2368263" cy="548680"/>
          </a:xfrm>
          <a:prstGeom prst="wedgeRoundRectCallout">
            <a:avLst>
              <a:gd name="adj1" fmla="val 10740"/>
              <a:gd name="adj2" fmla="val -87230"/>
              <a:gd name="adj3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 smtClean="0">
                <a:latin typeface="Arial" pitchFamily="34" charset="0"/>
                <a:cs typeface="Arial" pitchFamily="34" charset="0"/>
              </a:rPr>
              <a:t>susceptibility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圓角矩形圖說文字 13"/>
          <p:cNvSpPr/>
          <p:nvPr/>
        </p:nvSpPr>
        <p:spPr>
          <a:xfrm>
            <a:off x="7527185" y="1556792"/>
            <a:ext cx="1534781" cy="1000125"/>
          </a:xfrm>
          <a:prstGeom prst="wedgeRoundRectCallout">
            <a:avLst>
              <a:gd name="adj1" fmla="val -300361"/>
              <a:gd name="adj2" fmla="val 1153"/>
              <a:gd name="adj3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latin typeface="Arial" pitchFamily="34" charset="0"/>
                <a:cs typeface="Arial" pitchFamily="34" charset="0"/>
              </a:rPr>
              <a:t>Monitor </a:t>
            </a:r>
            <a:r>
              <a:rPr lang="en-US" altLang="zh-TW" dirty="0" smtClean="0">
                <a:latin typeface="Arial" pitchFamily="34" charset="0"/>
                <a:cs typeface="Arial" pitchFamily="34" charset="0"/>
              </a:rPr>
              <a:t>items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圓角矩形圖說文字 14"/>
          <p:cNvSpPr/>
          <p:nvPr/>
        </p:nvSpPr>
        <p:spPr>
          <a:xfrm>
            <a:off x="7527185" y="2708923"/>
            <a:ext cx="1534781" cy="1000125"/>
          </a:xfrm>
          <a:prstGeom prst="wedgeRoundRectCallout">
            <a:avLst>
              <a:gd name="adj1" fmla="val -87397"/>
              <a:gd name="adj2" fmla="val 24702"/>
              <a:gd name="adj3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 smtClean="0">
                <a:latin typeface="Arial" pitchFamily="34" charset="0"/>
                <a:cs typeface="Arial" pitchFamily="34" charset="0"/>
              </a:rPr>
              <a:t>Lab data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圓角矩形圖說文字 15"/>
          <p:cNvSpPr/>
          <p:nvPr/>
        </p:nvSpPr>
        <p:spPr>
          <a:xfrm>
            <a:off x="7524329" y="3789043"/>
            <a:ext cx="1537784" cy="1000125"/>
          </a:xfrm>
          <a:prstGeom prst="wedgeRoundRectCallout">
            <a:avLst>
              <a:gd name="adj1" fmla="val -77836"/>
              <a:gd name="adj2" fmla="val 32816"/>
              <a:gd name="adj3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000" dirty="0">
                <a:latin typeface="Arial" pitchFamily="34" charset="0"/>
                <a:cs typeface="Arial" pitchFamily="34" charset="0"/>
              </a:rPr>
              <a:t>Medication </a:t>
            </a:r>
            <a:r>
              <a:rPr lang="en-US" altLang="zh-TW" sz="2000" dirty="0" smtClean="0">
                <a:latin typeface="Arial" pitchFamily="34" charset="0"/>
                <a:cs typeface="Arial" pitchFamily="34" charset="0"/>
              </a:rPr>
              <a:t>profile</a:t>
            </a:r>
            <a:endParaRPr lang="zh-TW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44505" y="658100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CPM System in CGMH</a:t>
            </a:r>
            <a:endParaRPr lang="zh-TW" altLang="en-US" sz="12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>
            <a:normAutofit fontScale="90000"/>
          </a:bodyPr>
          <a:lstStyle/>
          <a:p>
            <a:pPr eaLnBrk="1" hangingPunct="1"/>
            <a:r>
              <a:rPr lang="en-US" altLang="zh-TW" sz="4900" dirty="0" smtClean="0">
                <a:solidFill>
                  <a:srgbClr val="000099"/>
                </a:solidFill>
                <a:latin typeface="Arial" charset="0"/>
                <a:cs typeface="Arial" charset="0"/>
              </a:rPr>
              <a:t>Back-end approach—</a:t>
            </a:r>
            <a:r>
              <a:rPr lang="en-US" altLang="zh-TW" dirty="0" smtClean="0">
                <a:solidFill>
                  <a:srgbClr val="FF00FF"/>
                </a:solidFill>
                <a:latin typeface="Arial" charset="0"/>
                <a:cs typeface="Arial" charset="0"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latin typeface="Arial" charset="0"/>
                <a:cs typeface="Arial" charset="0"/>
              </a:rPr>
            </a:br>
            <a:r>
              <a:rPr lang="en-US" altLang="zh-TW" sz="3100" dirty="0" smtClean="0">
                <a:solidFill>
                  <a:schemeClr val="bg2">
                    <a:lumMod val="50000"/>
                  </a:schemeClr>
                </a:solidFill>
                <a:latin typeface="Arial" charset="0"/>
                <a:cs typeface="Arial" charset="0"/>
              </a:rPr>
              <a:t>ADR reporting system</a:t>
            </a:r>
            <a:endParaRPr lang="zh-TW" altLang="en-US" sz="3100" dirty="0" smtClean="0">
              <a:solidFill>
                <a:schemeClr val="bg2">
                  <a:lumMod val="50000"/>
                </a:schemeClr>
              </a:solidFill>
              <a:latin typeface="標楷體" pitchFamily="65" charset="-120"/>
              <a:cs typeface="Arial" charset="0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371644" y="1484784"/>
            <a:ext cx="6400000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4572000" y="658100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200" dirty="0" smtClean="0"/>
              <a:t>ADR reporting System in CGMH</a:t>
            </a:r>
            <a:endParaRPr lang="zh-TW" altLang="en-US" sz="12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36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solidFill>
                  <a:schemeClr val="bg2">
                    <a:lumMod val="25000"/>
                  </a:schemeClr>
                </a:solidFill>
              </a:rPr>
              <a:t>The most ADR-inducing antibiotics</a:t>
            </a:r>
            <a:endParaRPr lang="zh-TW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3747969" y="2276872"/>
            <a:ext cx="5288527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37</a:t>
            </a:fld>
            <a:endParaRPr lang="en-US" altLang="zh-TW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 l="22466" t="7813" r="23410" b="7812"/>
          <a:stretch>
            <a:fillRect/>
          </a:stretch>
        </p:blipFill>
        <p:spPr bwMode="auto">
          <a:xfrm>
            <a:off x="755577" y="1529569"/>
            <a:ext cx="2222516" cy="2547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7410" y="4221088"/>
            <a:ext cx="3522163" cy="2427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26130" y="267403"/>
          <a:ext cx="8856985" cy="6034723"/>
        </p:xfrm>
        <a:graphic>
          <a:graphicData uri="http://schemas.openxmlformats.org/drawingml/2006/table">
            <a:tbl>
              <a:tblPr/>
              <a:tblGrid>
                <a:gridCol w="1061496"/>
                <a:gridCol w="1152128"/>
                <a:gridCol w="1800200"/>
                <a:gridCol w="3071764"/>
                <a:gridCol w="1771397"/>
              </a:tblGrid>
              <a:tr h="71907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0" dirty="0" smtClean="0">
                          <a:solidFill>
                            <a:srgbClr val="C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“Low-Hanging Fruits” </a:t>
                      </a:r>
                      <a:r>
                        <a:rPr lang="en-US" sz="1600" b="1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Antimicrobial Stewardship </a:t>
                      </a:r>
                      <a:r>
                        <a:rPr lang="en-US" sz="1600" b="1" kern="0" dirty="0" smtClea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Initiatives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365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ASP Activity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Reference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Setting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Description of ASP Intervention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Cost Savings/Avoidance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37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Intravenous-to-oral conversion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Davis et al 2005 [10] 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Detroit Receiving Hospital and University Health Center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Prospective pharmacy intervention involving sequential intravenous/oral therapy for patients with pneumonia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Drug acquisition cost savings of $110/patient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69918">
                <a:tc>
                  <a:txBody>
                    <a:bodyPr/>
                    <a:lstStyle/>
                    <a:p>
                      <a:endParaRPr lang="zh-TW" sz="1000" kern="10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Lau et al 2011 [18] 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Johns Hopkins Hospital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Evaluated budget impact of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voriconazole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,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pantoprazole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,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chorothiazide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,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levetiracetam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 in patients eligible for oral medication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Potential annual cost reduction of $1 166 759.70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37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Therapeutic substitution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2010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The Ohio State University Wexner Medical Center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Substituted brand-name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vancomycin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 capsules for flavored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vancomycin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 solution compounded by pharmacy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Annual cost savings of $218 877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69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Batching IV antimicrobials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2010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The Ohio State University Wexner Medical Center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Maintenance doses of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daptomycin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 were made from single-use 500-mg vials by batching orders at standardized times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370 vials saved over 4 months ($83 991)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6532">
                <a:tc>
                  <a:txBody>
                    <a:bodyPr/>
                    <a:lstStyle/>
                    <a:p>
                      <a:endParaRPr lang="zh-TW" sz="1000" kern="10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zh-TW" sz="1000" kern="10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zh-TW" sz="1000" kern="10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zh-TW" sz="1000" kern="100" dirty="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Annual cost savings of $250 000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1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Formulary restriction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White et al 1997 [22] 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Ben Taub General Hospital Houston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Prior ID authorization required for restricted antimicrobials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Total intravenous antimicrobial expenditures decreased by 32% ($863 100)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929">
                <a:tc>
                  <a:txBody>
                    <a:bodyPr/>
                    <a:lstStyle/>
                    <a:p>
                      <a:endParaRPr lang="zh-TW" sz="1000" kern="10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zh-TW" sz="1000" kern="10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zh-TW" sz="1000" kern="10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zh-TW" sz="1000" kern="100" dirty="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Antibiotic cost per patient-day decreased from $18.00 to $12.90</a:t>
                      </a:r>
                      <a:endParaRPr lang="zh-TW" sz="1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22315">
                <a:tc>
                  <a:txBody>
                    <a:bodyPr/>
                    <a:lstStyle/>
                    <a:p>
                      <a:endParaRPr lang="zh-TW" sz="1000" kern="100" dirty="0">
                        <a:latin typeface="Calibri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Po et al 2012 [3] 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Banner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Estrella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 Medical Center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Implemented computer physician order entry ASP restrictive template for </a:t>
                      </a: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linezolid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kern="0" dirty="0" err="1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Linezolid</a:t>
                      </a: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 use fell from 28 defined daily doses/1000 patient-days to 7 defined daily doses/1000 patient-days over 25 months; cost data not reported 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584">
                <a:tc gridSpan="5">
                  <a:txBody>
                    <a:bodyPr/>
                    <a:lstStyle/>
                    <a:p>
                      <a:pPr>
                        <a:spcAft>
                          <a:spcPts val="750"/>
                        </a:spcAft>
                      </a:pPr>
                      <a:r>
                        <a:rPr lang="en-US" sz="1000" kern="0" dirty="0">
                          <a:solidFill>
                            <a:srgbClr val="000000"/>
                          </a:solidFill>
                          <a:latin typeface="Verdana"/>
                          <a:ea typeface="新細明體"/>
                          <a:cs typeface="Lucida Sans Unicode"/>
                        </a:rPr>
                        <a:t>Abbreviations: ASP, antimicrobial stewardship program; ID, infectious diseases; VA, Veterans Affairs.</a:t>
                      </a:r>
                      <a:endParaRPr lang="zh-TW" sz="1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836" marR="2836" marT="2836" marB="2836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7000892" y="6286523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CID 2012</a:t>
            </a: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38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285750"/>
            <a:ext cx="7986712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文字方塊 2"/>
          <p:cNvSpPr txBox="1">
            <a:spLocks noChangeArrowheads="1"/>
          </p:cNvSpPr>
          <p:nvPr/>
        </p:nvSpPr>
        <p:spPr bwMode="auto">
          <a:xfrm>
            <a:off x="5143501" y="6286503"/>
            <a:ext cx="33969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dirty="0"/>
              <a:t>ICHE 2011; 32 (4): 367 </a:t>
            </a:r>
            <a:endParaRPr lang="zh-TW" altLang="en-US" dirty="0"/>
          </a:p>
        </p:txBody>
      </p:sp>
      <p:sp>
        <p:nvSpPr>
          <p:cNvPr id="4" name="右大括弧 3"/>
          <p:cNvSpPr/>
          <p:nvPr/>
        </p:nvSpPr>
        <p:spPr>
          <a:xfrm>
            <a:off x="3857626" y="4000500"/>
            <a:ext cx="357188" cy="1714500"/>
          </a:xfrm>
          <a:prstGeom prst="rightBrac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509" name="文字方塊 4"/>
          <p:cNvSpPr txBox="1">
            <a:spLocks noChangeArrowheads="1"/>
          </p:cNvSpPr>
          <p:nvPr/>
        </p:nvSpPr>
        <p:spPr bwMode="auto">
          <a:xfrm>
            <a:off x="4146575" y="4257588"/>
            <a:ext cx="136529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Low hanging fruits</a:t>
            </a:r>
            <a:endParaRPr lang="zh-TW" altLang="en-US" b="1" dirty="0">
              <a:solidFill>
                <a:srgbClr val="FF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39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 descr="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0056" y="1504305"/>
            <a:ext cx="7224352" cy="5115434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Back-end approach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sz="2800" dirty="0" smtClean="0">
                <a:solidFill>
                  <a:schemeClr val="tx1"/>
                </a:solidFill>
              </a:rPr>
              <a:t>Monitoring and feedback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40</a:t>
            </a:fld>
            <a:endParaRPr lang="en-US" altLang="zh-TW" dirty="0"/>
          </a:p>
        </p:txBody>
      </p:sp>
      <p:pic>
        <p:nvPicPr>
          <p:cNvPr id="4098" name="Picture 2" descr="D:\其他\簡報美化可用素材\簡報美化可用素材\書_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332656"/>
            <a:ext cx="1432084" cy="115212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296865" y="274638"/>
            <a:ext cx="8389937" cy="1143000"/>
          </a:xfrm>
        </p:spPr>
        <p:txBody>
          <a:bodyPr/>
          <a:lstStyle/>
          <a:p>
            <a:r>
              <a:rPr lang="en-US" altLang="zh-TW" sz="4000" smtClean="0"/>
              <a:t>CGMH ASP Team and Responsibility</a:t>
            </a:r>
            <a:endParaRPr lang="zh-TW" altLang="en-US" sz="4000" smtClean="0"/>
          </a:p>
        </p:txBody>
      </p:sp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89" y="633413"/>
            <a:ext cx="8961437" cy="648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9BCF-2D85-4E48-9893-27407368CD31}" type="slidenum">
              <a:rPr lang="en-US" altLang="zh-TW" smtClean="0"/>
              <a:pPr/>
              <a:t>41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solidFill>
                  <a:srgbClr val="000099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Outcome Measurements</a:t>
            </a:r>
            <a:endParaRPr lang="zh-TW" altLang="en-US" b="1" dirty="0">
              <a:solidFill>
                <a:srgbClr val="000099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28596" y="1857364"/>
            <a:ext cx="85011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TW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Process measurements</a:t>
            </a:r>
          </a:p>
          <a:p>
            <a:pPr marL="900113" indent="-900113"/>
            <a:r>
              <a:rPr lang="en-US" altLang="zh-TW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- Consumption of a specific antimicrobial or class of antimicrobials</a:t>
            </a:r>
          </a:p>
          <a:p>
            <a:pPr marL="342900" indent="-342900"/>
            <a:r>
              <a:rPr lang="en-US" altLang="zh-TW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- Cost change</a:t>
            </a:r>
          </a:p>
          <a:p>
            <a:pPr marL="342900" indent="-342900">
              <a:buAutoNum type="arabicPeriod" startAt="2"/>
            </a:pPr>
            <a:r>
              <a:rPr lang="en-US" altLang="zh-TW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Outcome measurements</a:t>
            </a:r>
          </a:p>
          <a:p>
            <a:pPr marL="342900" indent="-342900"/>
            <a:r>
              <a:rPr lang="en-US" altLang="zh-TW" sz="2800" dirty="0" smtClean="0">
                <a:latin typeface="Arial" pitchFamily="34" charset="0"/>
                <a:cs typeface="Arial" pitchFamily="34" charset="0"/>
              </a:rPr>
              <a:t>       - </a:t>
            </a:r>
            <a:r>
              <a:rPr lang="en-US" altLang="zh-TW" sz="2800" i="1" dirty="0" smtClean="0">
                <a:latin typeface="Arial" pitchFamily="34" charset="0"/>
                <a:cs typeface="Arial" pitchFamily="34" charset="0"/>
              </a:rPr>
              <a:t>Clostridium </a:t>
            </a:r>
            <a:r>
              <a:rPr lang="en-US" altLang="zh-TW" sz="2800" i="1" dirty="0" err="1" smtClean="0">
                <a:latin typeface="Arial" pitchFamily="34" charset="0"/>
                <a:cs typeface="Arial" pitchFamily="34" charset="0"/>
              </a:rPr>
              <a:t>difficile</a:t>
            </a:r>
            <a:r>
              <a:rPr lang="en-US" altLang="zh-TW" sz="28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sz="2800" dirty="0" smtClean="0">
                <a:latin typeface="Arial" pitchFamily="34" charset="0"/>
                <a:cs typeface="Arial" pitchFamily="34" charset="0"/>
              </a:rPr>
              <a:t>infection</a:t>
            </a:r>
          </a:p>
          <a:p>
            <a:r>
              <a:rPr lang="en-US" altLang="zh-TW" sz="2800" dirty="0" smtClean="0">
                <a:latin typeface="Arial" pitchFamily="34" charset="0"/>
                <a:cs typeface="Arial" pitchFamily="34" charset="0"/>
              </a:rPr>
              <a:t>       - Reduce or prevent resistance or other</a:t>
            </a:r>
          </a:p>
          <a:p>
            <a:r>
              <a:rPr lang="en-US" altLang="zh-TW" sz="2800" dirty="0" smtClean="0">
                <a:latin typeface="Arial" pitchFamily="34" charset="0"/>
                <a:cs typeface="Arial" pitchFamily="34" charset="0"/>
              </a:rPr>
              <a:t>         unintended consequences of antimicrobial use</a:t>
            </a:r>
            <a:endParaRPr lang="zh-TW" alt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357818" y="5857892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/>
              <a:t>IDSA Guidelines 2007</a:t>
            </a:r>
            <a:endParaRPr lang="zh-TW" altLang="en-US" sz="2000" b="1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42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923595" y="1844824"/>
            <a:ext cx="734481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理念的澄清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資源的分配要在重點上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勿焦點模糊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目標不可偏差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實務面的障礙：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/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-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人力與人才 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/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  -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缺乏</a:t>
            </a:r>
            <a:r>
              <a:rPr lang="en-US" altLang="zh-TW" sz="2800" b="1" dirty="0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Computer-assisted system</a:t>
            </a:r>
          </a:p>
          <a:p>
            <a:pPr marL="723900" indent="-723900"/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  -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缺乏大規模與第一線開方醫師全面互動的實戰經驗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/>
            <a:endParaRPr lang="zh-TW" altLang="en-US" sz="2400" dirty="0"/>
          </a:p>
        </p:txBody>
      </p:sp>
      <p:sp>
        <p:nvSpPr>
          <p:cNvPr id="11" name="標題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結論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43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</a:rPr>
              <a:t>行政與管理的支持</a:t>
            </a:r>
            <a:endParaRPr lang="zh-TW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95C0-B613-434B-897E-3A70F64A01EF}" type="slidenum">
              <a:rPr lang="en-US" altLang="zh-TW" smtClean="0"/>
              <a:pPr/>
              <a:t>44</a:t>
            </a:fld>
            <a:endParaRPr lang="en-US" altLang="zh-TW"/>
          </a:p>
        </p:txBody>
      </p:sp>
      <p:sp>
        <p:nvSpPr>
          <p:cNvPr id="5" name="文字方塊 4"/>
          <p:cNvSpPr txBox="1"/>
          <p:nvPr/>
        </p:nvSpPr>
        <p:spPr>
          <a:xfrm>
            <a:off x="243518" y="1731581"/>
            <a:ext cx="41844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人才 人力</a:t>
            </a:r>
            <a:endParaRPr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pPr marL="457200" indent="-457200">
              <a:buAutoNum type="arabicPeriod"/>
            </a:pP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系統 </a:t>
            </a:r>
            <a:endParaRPr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pPr marL="914400" lvl="1" indent="-457200">
              <a:buFont typeface="Arial" pitchFamily="34" charset="0"/>
              <a:buChar char="•"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建立流程 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marL="914400" lvl="1" indent="-457200">
              <a:buFont typeface="Arial" pitchFamily="34" charset="0"/>
              <a:buChar char="•"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投入必需之軟硬體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marL="457200" indent="-457200"/>
            <a:r>
              <a:rPr lang="en-US" altLang="zh-TW" sz="3600" b="1" dirty="0" smtClean="0">
                <a:latin typeface="標楷體" pitchFamily="65" charset="-120"/>
                <a:ea typeface="標楷體" pitchFamily="65" charset="-120"/>
              </a:rPr>
              <a:t>3. 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經費</a:t>
            </a:r>
            <a:endParaRPr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pPr marL="457200" indent="-457200"/>
            <a:r>
              <a:rPr lang="en-US" altLang="zh-TW" sz="3600" b="1" dirty="0" smtClean="0"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高階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主管全力支持</a:t>
            </a:r>
            <a:endParaRPr lang="zh-TW" altLang="en-US" sz="32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337" y="2270632"/>
            <a:ext cx="4206780" cy="3390617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5084057" y="1585063"/>
            <a:ext cx="36215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600" dirty="0" smtClean="0">
                <a:solidFill>
                  <a:schemeClr val="tx1"/>
                </a:solidFill>
                <a:cs typeface="Arial" charset="0"/>
              </a:rPr>
              <a:t>SAS</a:t>
            </a:r>
            <a:r>
              <a:rPr lang="zh-TW" altLang="en-US" sz="3600" dirty="0" smtClean="0">
                <a:solidFill>
                  <a:schemeClr val="tx1"/>
                </a:solidFill>
                <a:cs typeface="Arial" charset="0"/>
              </a:rPr>
              <a:t> </a:t>
            </a:r>
            <a:r>
              <a:rPr lang="en-US" altLang="zh-TW" sz="3600" dirty="0" smtClean="0">
                <a:solidFill>
                  <a:schemeClr val="tx1"/>
                </a:solidFill>
                <a:cs typeface="Arial" charset="0"/>
              </a:rPr>
              <a:t>EG</a:t>
            </a:r>
            <a:r>
              <a:rPr lang="zh-TW" altLang="en-US" sz="3600" dirty="0" smtClean="0">
                <a:solidFill>
                  <a:schemeClr val="tx1"/>
                </a:solidFill>
                <a:cs typeface="Arial" charset="0"/>
              </a:rPr>
              <a:t> </a:t>
            </a:r>
            <a:r>
              <a:rPr lang="en-US" altLang="zh-TW" sz="3600" dirty="0" smtClean="0">
                <a:solidFill>
                  <a:schemeClr val="tx1"/>
                </a:solidFill>
                <a:cs typeface="Arial" charset="0"/>
              </a:rPr>
              <a:t>system </a:t>
            </a:r>
            <a:endParaRPr lang="zh-TW" altLang="en-US" sz="36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3596" y="2060262"/>
            <a:ext cx="774486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>
              <a:spcBef>
                <a:spcPts val="1200"/>
              </a:spcBef>
            </a:pPr>
            <a:r>
              <a:rPr lang="en-US" altLang="zh-TW" sz="2400" b="1" dirty="0" smtClean="0">
                <a:latin typeface="Times New Roman" pitchFamily="18" charset="0"/>
                <a:cs typeface="Times New Roman" pitchFamily="18" charset="0"/>
              </a:rPr>
              <a:t>Decrease </a:t>
            </a:r>
            <a:r>
              <a:rPr lang="en-US" altLang="zh-TW" sz="2400" b="1" dirty="0">
                <a:latin typeface="Times New Roman" pitchFamily="18" charset="0"/>
                <a:cs typeface="Times New Roman" pitchFamily="18" charset="0"/>
              </a:rPr>
              <a:t>antibiotic </a:t>
            </a:r>
            <a:endParaRPr lang="en-US" altLang="zh-TW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42925">
              <a:spcBef>
                <a:spcPts val="1200"/>
              </a:spcBef>
            </a:pPr>
            <a:r>
              <a:rPr lang="en-US" altLang="zh-TW" sz="2400" b="1" dirty="0" smtClean="0">
                <a:latin typeface="Times New Roman" pitchFamily="18" charset="0"/>
                <a:cs typeface="Times New Roman" pitchFamily="18" charset="0"/>
              </a:rPr>
              <a:t>resistance </a:t>
            </a:r>
            <a:endParaRPr lang="en-US" altLang="zh-TW" sz="2400" b="1" dirty="0">
              <a:latin typeface="Times New Roman" pitchFamily="18" charset="0"/>
              <a:cs typeface="Times New Roman" pitchFamily="18" charset="0"/>
            </a:endParaRPr>
          </a:p>
          <a:p>
            <a:pPr marL="542925">
              <a:spcBef>
                <a:spcPts val="1200"/>
              </a:spcBef>
            </a:pPr>
            <a:r>
              <a:rPr lang="en-US" altLang="zh-TW" sz="2400" b="1" dirty="0">
                <a:latin typeface="Times New Roman" pitchFamily="18" charset="0"/>
                <a:cs typeface="Times New Roman" pitchFamily="18" charset="0"/>
              </a:rPr>
              <a:t>Decrease </a:t>
            </a:r>
            <a:r>
              <a:rPr lang="en-US" altLang="zh-TW" sz="2400" b="1" i="1" dirty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altLang="zh-TW" sz="2400" b="1" i="1" dirty="0" err="1">
                <a:latin typeface="Times New Roman" pitchFamily="18" charset="0"/>
                <a:cs typeface="Times New Roman" pitchFamily="18" charset="0"/>
              </a:rPr>
              <a:t>difficile</a:t>
            </a:r>
            <a:r>
              <a:rPr lang="en-US" altLang="zh-TW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TW" altLang="en-US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zh-TW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542925">
              <a:spcBef>
                <a:spcPts val="1200"/>
              </a:spcBef>
            </a:pPr>
            <a:r>
              <a:rPr lang="en-US" altLang="zh-TW" sz="2400" b="1" dirty="0" smtClean="0">
                <a:latin typeface="Times New Roman" pitchFamily="18" charset="0"/>
                <a:cs typeface="Times New Roman" pitchFamily="18" charset="0"/>
              </a:rPr>
              <a:t>infections</a:t>
            </a:r>
            <a:r>
              <a:rPr lang="en-US" altLang="zh-TW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42925">
              <a:spcBef>
                <a:spcPts val="1200"/>
              </a:spcBef>
            </a:pPr>
            <a:r>
              <a:rPr lang="en-US" altLang="zh-TW" sz="2400" b="1" dirty="0" smtClean="0">
                <a:latin typeface="Times New Roman" pitchFamily="18" charset="0"/>
                <a:cs typeface="Times New Roman" pitchFamily="18" charset="0"/>
              </a:rPr>
              <a:t>Decrease </a:t>
            </a:r>
            <a:r>
              <a:rPr lang="en-US" altLang="zh-TW" sz="2400" b="1" dirty="0">
                <a:latin typeface="Times New Roman" pitchFamily="18" charset="0"/>
                <a:cs typeface="Times New Roman" pitchFamily="18" charset="0"/>
              </a:rPr>
              <a:t>costs </a:t>
            </a:r>
          </a:p>
          <a:p>
            <a:pPr marL="542925">
              <a:spcBef>
                <a:spcPts val="1200"/>
              </a:spcBef>
            </a:pPr>
            <a:r>
              <a:rPr lang="en-US" altLang="zh-TW" sz="2400" b="1" dirty="0">
                <a:latin typeface="Times New Roman" pitchFamily="18" charset="0"/>
                <a:cs typeface="Times New Roman" pitchFamily="18" charset="0"/>
              </a:rPr>
              <a:t>Increase good patient </a:t>
            </a:r>
            <a:endParaRPr lang="en-US" altLang="zh-TW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42925">
              <a:spcBef>
                <a:spcPts val="1200"/>
              </a:spcBef>
            </a:pPr>
            <a:r>
              <a:rPr lang="en-US" altLang="zh-TW" sz="2400" b="1" dirty="0" smtClean="0">
                <a:latin typeface="Times New Roman" pitchFamily="18" charset="0"/>
                <a:cs typeface="Times New Roman" pitchFamily="18" charset="0"/>
              </a:rPr>
              <a:t>outcomes </a:t>
            </a:r>
            <a:endParaRPr lang="zh-TW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向下箭號 2"/>
          <p:cNvSpPr/>
          <p:nvPr/>
        </p:nvSpPr>
        <p:spPr>
          <a:xfrm>
            <a:off x="1115616" y="2307350"/>
            <a:ext cx="360040" cy="648072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向下箭號 3"/>
          <p:cNvSpPr/>
          <p:nvPr/>
        </p:nvSpPr>
        <p:spPr>
          <a:xfrm rot="10800000">
            <a:off x="1115616" y="4827630"/>
            <a:ext cx="360040" cy="648072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向下箭號 4"/>
          <p:cNvSpPr/>
          <p:nvPr/>
        </p:nvSpPr>
        <p:spPr>
          <a:xfrm>
            <a:off x="1115616" y="4107550"/>
            <a:ext cx="360040" cy="576064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下箭號 5"/>
          <p:cNvSpPr/>
          <p:nvPr/>
        </p:nvSpPr>
        <p:spPr>
          <a:xfrm>
            <a:off x="1115616" y="3171446"/>
            <a:ext cx="360040" cy="648072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標題 8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/>
          <a:lstStyle/>
          <a:p>
            <a:r>
              <a:rPr lang="en-US" altLang="zh-TW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Antibiotic stewardship in your facility will: </a:t>
            </a: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5A57-C40A-470A-984C-E73FD89FA1AF}" type="slidenum">
              <a:rPr lang="en-US" altLang="zh-TW" smtClean="0"/>
              <a:pPr/>
              <a:t>45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其他\簡報美化可用素材\簡報美化可用素材\可以用的圖.png"/>
          <p:cNvPicPr>
            <a:picLocks noChangeAspect="1" noChangeArrowheads="1"/>
          </p:cNvPicPr>
          <p:nvPr/>
        </p:nvPicPr>
        <p:blipFill>
          <a:blip r:embed="rId4" cstate="print"/>
          <a:srcRect l="88710" t="41320" b="13546"/>
          <a:stretch>
            <a:fillRect/>
          </a:stretch>
        </p:blipFill>
        <p:spPr bwMode="auto">
          <a:xfrm>
            <a:off x="2230388" y="1670287"/>
            <a:ext cx="1549524" cy="4351003"/>
          </a:xfrm>
          <a:prstGeom prst="rect">
            <a:avLst/>
          </a:prstGeom>
          <a:noFill/>
        </p:spPr>
      </p:pic>
      <p:sp>
        <p:nvSpPr>
          <p:cNvPr id="9" name="橢圓形圖說文字 8"/>
          <p:cNvSpPr/>
          <p:nvPr/>
        </p:nvSpPr>
        <p:spPr bwMode="auto">
          <a:xfrm>
            <a:off x="3851920" y="1340768"/>
            <a:ext cx="3096344" cy="1584176"/>
          </a:xfrm>
          <a:prstGeom prst="wedgeEllipseCallout">
            <a:avLst>
              <a:gd name="adj1" fmla="val -44212"/>
              <a:gd name="adj2" fmla="val 66108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3600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altLang="zh-TW" sz="3600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  <a:endParaRPr kumimoji="0" lang="zh-TW" altLang="en-US" sz="3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抗生素管理</a:t>
            </a:r>
            <a:r>
              <a:rPr lang="zh-CN" altLang="zh-TW" dirty="0" smtClean="0"/>
              <a:t>：</a:t>
            </a:r>
            <a:r>
              <a:rPr lang="en-US" altLang="zh-CN" dirty="0" smtClean="0">
                <a:solidFill>
                  <a:srgbClr val="FF00FF"/>
                </a:solidFill>
              </a:rPr>
              <a:t/>
            </a:r>
            <a:br>
              <a:rPr lang="en-US" altLang="zh-CN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長庚經驗分享</a:t>
            </a:r>
            <a:endParaRPr lang="zh-TW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zh-CN" altLang="en-US" dirty="0" smtClean="0">
                <a:latin typeface="華康中黑體" pitchFamily="49" charset="-120"/>
                <a:ea typeface="華康中黑體" pitchFamily="49" charset="-120"/>
              </a:rPr>
              <a:t>黃景泰 醫師</a:t>
            </a:r>
            <a:endParaRPr lang="zh-TW" altLang="en-US" dirty="0" smtClean="0">
              <a:latin typeface="華康中黑體" pitchFamily="49" charset="-120"/>
              <a:ea typeface="華康中黑體" pitchFamily="49" charset="-120"/>
            </a:endParaRPr>
          </a:p>
          <a:p>
            <a:r>
              <a:rPr lang="zh-CN" altLang="en-US" dirty="0" smtClean="0">
                <a:latin typeface="華康中黑體" pitchFamily="49" charset="-120"/>
                <a:ea typeface="華康中黑體" pitchFamily="49" charset="-120"/>
              </a:rPr>
              <a:t>林口長庚紀念醫院</a:t>
            </a:r>
            <a:r>
              <a:rPr lang="zh-CN" altLang="zh-TW" dirty="0" smtClean="0">
                <a:latin typeface="華康中黑體" pitchFamily="49" charset="-120"/>
                <a:ea typeface="華康中黑體" pitchFamily="49" charset="-120"/>
              </a:rPr>
              <a:t> </a:t>
            </a:r>
            <a:r>
              <a:rPr lang="zh-CN" altLang="en-US" dirty="0" smtClean="0">
                <a:latin typeface="華康中黑體" pitchFamily="49" charset="-120"/>
                <a:ea typeface="華康中黑體" pitchFamily="49" charset="-120"/>
              </a:rPr>
              <a:t>內科部感染醫學科主任</a:t>
            </a:r>
            <a:endParaRPr lang="en-US" altLang="zh-CN" dirty="0" smtClean="0">
              <a:latin typeface="華康中黑體" pitchFamily="49" charset="-120"/>
              <a:ea typeface="華康中黑體" pitchFamily="49" charset="-120"/>
            </a:endParaRPr>
          </a:p>
          <a:p>
            <a:r>
              <a:rPr lang="zh-CN" altLang="en-US" dirty="0" smtClean="0">
                <a:latin typeface="華康中黑體" pitchFamily="49" charset="-120"/>
                <a:ea typeface="華康中黑體" pitchFamily="49" charset="-120"/>
              </a:rPr>
              <a:t>廈門長庚紀念醫院</a:t>
            </a:r>
            <a:r>
              <a:rPr lang="zh-CN" altLang="zh-TW" dirty="0" smtClean="0">
                <a:latin typeface="華康中黑體" pitchFamily="49" charset="-120"/>
                <a:ea typeface="華康中黑體" pitchFamily="49" charset="-120"/>
              </a:rPr>
              <a:t> </a:t>
            </a:r>
            <a:r>
              <a:rPr lang="zh-CN" altLang="en-US" dirty="0" smtClean="0">
                <a:latin typeface="華康中黑體" pitchFamily="49" charset="-120"/>
                <a:ea typeface="華康中黑體" pitchFamily="49" charset="-120"/>
              </a:rPr>
              <a:t>內科部感染醫學科召集人</a:t>
            </a:r>
            <a:endParaRPr lang="en-US" altLang="zh-CN" dirty="0" smtClean="0">
              <a:latin typeface="華康中黑體" pitchFamily="49" charset="-120"/>
              <a:ea typeface="華康中黑體" pitchFamily="49" charset="-12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4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大綱</a:t>
            </a:r>
          </a:p>
        </p:txBody>
      </p:sp>
      <p:sp>
        <p:nvSpPr>
          <p:cNvPr id="13315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D3F8F04-1814-46E0-A399-D37890D816CC}" type="slidenum">
              <a:rPr lang="en-US" altLang="zh-TW" smtClean="0"/>
              <a:pPr/>
              <a:t>48</a:t>
            </a:fld>
            <a:endParaRPr lang="en-US" altLang="zh-TW" smtClean="0"/>
          </a:p>
        </p:txBody>
      </p:sp>
      <p:sp>
        <p:nvSpPr>
          <p:cNvPr id="10" name="手繪多邊形 9"/>
          <p:cNvSpPr/>
          <p:nvPr/>
        </p:nvSpPr>
        <p:spPr>
          <a:xfrm>
            <a:off x="161926" y="1628775"/>
            <a:ext cx="4095750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 dirty="0">
                <a:latin typeface="Arial" pitchFamily="34" charset="0"/>
                <a:ea typeface="SimHei" pitchFamily="49" charset="-122"/>
              </a:rPr>
              <a:t>1.</a:t>
            </a:r>
            <a:r>
              <a:rPr lang="zh-TW" altLang="en-US" sz="2400" dirty="0">
                <a:latin typeface="Arial" pitchFamily="34" charset="0"/>
                <a:ea typeface="SimHei" pitchFamily="49" charset="-122"/>
              </a:rPr>
              <a:t> </a:t>
            </a:r>
            <a:r>
              <a:rPr lang="zh-CN" altLang="en-US" sz="2400" dirty="0">
                <a:latin typeface="Arial" pitchFamily="34" charset="0"/>
                <a:ea typeface="SimHei" pitchFamily="49" charset="-122"/>
              </a:rPr>
              <a:t>抗生素發展的現況</a:t>
            </a:r>
            <a:endParaRPr lang="zh-TW" altLang="en-US" sz="2400" dirty="0"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161926" y="2266950"/>
            <a:ext cx="4095750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362350"/>
              <a:satOff val="-484"/>
              <a:lumOff val="287"/>
              <a:alphaOff val="0"/>
            </a:schemeClr>
          </a:fillRef>
          <a:effectRef idx="0">
            <a:schemeClr val="accent2">
              <a:hueOff val="-362350"/>
              <a:satOff val="-484"/>
              <a:lumOff val="287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 dirty="0">
                <a:latin typeface="Arial" pitchFamily="34" charset="0"/>
                <a:ea typeface="SimHei" pitchFamily="49" charset="-122"/>
              </a:rPr>
              <a:t>2.</a:t>
            </a:r>
            <a:r>
              <a:rPr lang="zh-TW" altLang="en-US" sz="2400" dirty="0">
                <a:latin typeface="Arial" pitchFamily="34" charset="0"/>
                <a:ea typeface="SimHei" pitchFamily="49" charset="-122"/>
              </a:rPr>
              <a:t> </a:t>
            </a:r>
            <a:r>
              <a:rPr lang="zh-CN" altLang="en-US" sz="2400" dirty="0">
                <a:latin typeface="Arial" pitchFamily="34" charset="0"/>
                <a:ea typeface="SimHei" pitchFamily="49" charset="-122"/>
              </a:rPr>
              <a:t>抗生素</a:t>
            </a:r>
            <a:r>
              <a:rPr lang="zh-TW" altLang="en-US" sz="2400" dirty="0">
                <a:latin typeface="Arial" pitchFamily="34" charset="0"/>
                <a:ea typeface="SimHei" pitchFamily="49" charset="-122"/>
              </a:rPr>
              <a:t>管理計劃</a:t>
            </a:r>
          </a:p>
        </p:txBody>
      </p:sp>
      <p:sp>
        <p:nvSpPr>
          <p:cNvPr id="12" name="手繪多邊形 11"/>
          <p:cNvSpPr/>
          <p:nvPr/>
        </p:nvSpPr>
        <p:spPr>
          <a:xfrm>
            <a:off x="161926" y="2903538"/>
            <a:ext cx="4095750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724700"/>
              <a:satOff val="-968"/>
              <a:lumOff val="573"/>
              <a:alphaOff val="0"/>
            </a:schemeClr>
          </a:fillRef>
          <a:effectRef idx="0">
            <a:schemeClr val="accent2">
              <a:hueOff val="-724700"/>
              <a:satOff val="-968"/>
              <a:lumOff val="573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</a:rPr>
              <a:t>3.</a:t>
            </a:r>
            <a:r>
              <a:rPr lang="zh-TW" altLang="en-US" sz="2400">
                <a:latin typeface="Arial" pitchFamily="34" charset="0"/>
                <a:ea typeface="SimHei" pitchFamily="49" charset="-122"/>
              </a:rPr>
              <a:t> </a:t>
            </a:r>
            <a:r>
              <a:rPr lang="zh-CN" altLang="en-US" sz="2400">
                <a:latin typeface="Arial" pitchFamily="34" charset="0"/>
                <a:ea typeface="SimHei" pitchFamily="49" charset="-122"/>
              </a:rPr>
              <a:t>目標導向的抗生素管理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3" name="手繪多邊形 12"/>
          <p:cNvSpPr/>
          <p:nvPr/>
        </p:nvSpPr>
        <p:spPr>
          <a:xfrm>
            <a:off x="161926" y="3541713"/>
            <a:ext cx="4095750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1087050"/>
              <a:satOff val="-1452"/>
              <a:lumOff val="860"/>
              <a:alphaOff val="0"/>
            </a:schemeClr>
          </a:fillRef>
          <a:effectRef idx="0">
            <a:schemeClr val="accent2">
              <a:hueOff val="-1087050"/>
              <a:satOff val="-1452"/>
              <a:lumOff val="860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</a:rPr>
              <a:t>4.</a:t>
            </a:r>
            <a:r>
              <a:rPr lang="zh-TW" altLang="en-US" sz="2400">
                <a:latin typeface="Arial" pitchFamily="34" charset="0"/>
                <a:ea typeface="SimHei" pitchFamily="49" charset="-122"/>
              </a:rPr>
              <a:t> </a:t>
            </a:r>
            <a:r>
              <a:rPr lang="zh-CN" altLang="en-US" sz="2400">
                <a:latin typeface="Arial" pitchFamily="34" charset="0"/>
                <a:ea typeface="SimHei" pitchFamily="49" charset="-122"/>
              </a:rPr>
              <a:t>抗生素處方能見度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4" name="手繪多邊形 13"/>
          <p:cNvSpPr/>
          <p:nvPr/>
        </p:nvSpPr>
        <p:spPr>
          <a:xfrm>
            <a:off x="161926" y="4179888"/>
            <a:ext cx="4095750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1449400"/>
              <a:satOff val="-1935"/>
              <a:lumOff val="1146"/>
              <a:alphaOff val="0"/>
            </a:schemeClr>
          </a:fillRef>
          <a:effectRef idx="0">
            <a:schemeClr val="accent2">
              <a:hueOff val="-1449400"/>
              <a:satOff val="-1935"/>
              <a:lumOff val="1146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</a:rPr>
              <a:t>5.</a:t>
            </a:r>
            <a:r>
              <a:rPr lang="zh-TW" altLang="en-US" sz="2400">
                <a:latin typeface="Arial" pitchFamily="34" charset="0"/>
                <a:ea typeface="SimHei" pitchFamily="49" charset="-122"/>
              </a:rPr>
              <a:t> </a:t>
            </a:r>
            <a:r>
              <a:rPr lang="zh-CN" altLang="en-US" sz="2400">
                <a:latin typeface="Arial" pitchFamily="34" charset="0"/>
                <a:ea typeface="SimHei" pitchFamily="49" charset="-122"/>
              </a:rPr>
              <a:t>抗生素處方基本管理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5" name="手繪多邊形 14"/>
          <p:cNvSpPr/>
          <p:nvPr/>
        </p:nvSpPr>
        <p:spPr>
          <a:xfrm>
            <a:off x="161926" y="4816475"/>
            <a:ext cx="4095750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1811750"/>
              <a:satOff val="-2419"/>
              <a:lumOff val="1433"/>
              <a:alphaOff val="0"/>
            </a:schemeClr>
          </a:fillRef>
          <a:effectRef idx="0">
            <a:schemeClr val="accent2">
              <a:hueOff val="-1811750"/>
              <a:satOff val="-2419"/>
              <a:lumOff val="1433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</a:rPr>
              <a:t>6.</a:t>
            </a:r>
            <a:r>
              <a:rPr lang="zh-TW" altLang="en-US" sz="2400">
                <a:latin typeface="Arial" pitchFamily="34" charset="0"/>
                <a:ea typeface="SimHei" pitchFamily="49" charset="-122"/>
              </a:rPr>
              <a:t> </a:t>
            </a:r>
            <a:r>
              <a:rPr lang="zh-CN" altLang="en-US" sz="2400">
                <a:latin typeface="Arial" pitchFamily="34" charset="0"/>
                <a:ea typeface="SimHei" pitchFamily="49" charset="-122"/>
              </a:rPr>
              <a:t>抗生素使用的升階與降階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6" name="手繪多邊形 15"/>
          <p:cNvSpPr/>
          <p:nvPr/>
        </p:nvSpPr>
        <p:spPr>
          <a:xfrm>
            <a:off x="161926" y="5454650"/>
            <a:ext cx="4095750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2174100"/>
              <a:satOff val="-2903"/>
              <a:lumOff val="1720"/>
              <a:alphaOff val="0"/>
            </a:schemeClr>
          </a:fillRef>
          <a:effectRef idx="0">
            <a:schemeClr val="accent2">
              <a:hueOff val="-2174100"/>
              <a:satOff val="-2903"/>
              <a:lumOff val="1720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</a:rPr>
              <a:t>7.</a:t>
            </a:r>
            <a:r>
              <a:rPr lang="zh-TW" altLang="en-US" sz="2400">
                <a:latin typeface="Arial" pitchFamily="34" charset="0"/>
                <a:ea typeface="SimHei" pitchFamily="49" charset="-122"/>
              </a:rPr>
              <a:t> </a:t>
            </a:r>
            <a:r>
              <a:rPr lang="zh-CN" altLang="en-US" sz="2400">
                <a:latin typeface="Arial" pitchFamily="34" charset="0"/>
                <a:ea typeface="SimHei" pitchFamily="49" charset="-122"/>
              </a:rPr>
              <a:t>抗生素的降階治療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7" name="手繪多邊形 16"/>
          <p:cNvSpPr/>
          <p:nvPr/>
        </p:nvSpPr>
        <p:spPr>
          <a:xfrm>
            <a:off x="4481513" y="1628775"/>
            <a:ext cx="4500562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2536451"/>
              <a:satOff val="-3387"/>
              <a:lumOff val="2006"/>
              <a:alphaOff val="0"/>
            </a:schemeClr>
          </a:fillRef>
          <a:effectRef idx="0">
            <a:schemeClr val="accent2">
              <a:hueOff val="-2536451"/>
              <a:satOff val="-3387"/>
              <a:lumOff val="2006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  <a:cs typeface="Arial" pitchFamily="34" charset="0"/>
              </a:rPr>
              <a:t>8</a:t>
            </a:r>
            <a:r>
              <a:rPr lang="en-US" altLang="zh-TW" sz="2400">
                <a:latin typeface="+mj-lt"/>
                <a:ea typeface="SimHei" pitchFamily="49" charset="-122"/>
              </a:rPr>
              <a:t>.</a:t>
            </a:r>
            <a:r>
              <a:rPr lang="zh-TW" altLang="en-US" sz="2400">
                <a:latin typeface="+mj-lt"/>
                <a:ea typeface="SimHei" pitchFamily="49" charset="-122"/>
              </a:rPr>
              <a:t> </a:t>
            </a:r>
            <a:r>
              <a:rPr lang="zh-CN" altLang="en-US" sz="2400">
                <a:latin typeface="+mj-lt"/>
                <a:ea typeface="SimHei" pitchFamily="49" charset="-122"/>
              </a:rPr>
              <a:t>特定診斷之抗生素使用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8" name="手繪多邊形 17"/>
          <p:cNvSpPr/>
          <p:nvPr/>
        </p:nvSpPr>
        <p:spPr>
          <a:xfrm>
            <a:off x="4481513" y="2266950"/>
            <a:ext cx="4500562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2898801"/>
              <a:satOff val="-3871"/>
              <a:lumOff val="2293"/>
              <a:alphaOff val="0"/>
            </a:schemeClr>
          </a:fillRef>
          <a:effectRef idx="0">
            <a:schemeClr val="accent2">
              <a:hueOff val="-2898801"/>
              <a:satOff val="-3871"/>
              <a:lumOff val="2293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  <a:cs typeface="Arial" pitchFamily="34" charset="0"/>
              </a:rPr>
              <a:t>9</a:t>
            </a:r>
            <a:r>
              <a:rPr lang="en-US" altLang="zh-TW" sz="2400">
                <a:ea typeface="SimHei" pitchFamily="49" charset="-122"/>
              </a:rPr>
              <a:t>.</a:t>
            </a:r>
            <a:r>
              <a:rPr lang="zh-TW" altLang="en-US" sz="2400">
                <a:ea typeface="SimHei" pitchFamily="49" charset="-122"/>
              </a:rPr>
              <a:t> </a:t>
            </a:r>
            <a:r>
              <a:rPr lang="zh-CN" altLang="en-US" sz="2400">
                <a:ea typeface="SimHei" pitchFamily="49" charset="-122"/>
              </a:rPr>
              <a:t>微生物學檢查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9" name="手繪多邊形 18"/>
          <p:cNvSpPr/>
          <p:nvPr/>
        </p:nvSpPr>
        <p:spPr>
          <a:xfrm>
            <a:off x="4481513" y="2903538"/>
            <a:ext cx="4500562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3261151"/>
              <a:satOff val="-4355"/>
              <a:lumOff val="2580"/>
              <a:alphaOff val="0"/>
            </a:schemeClr>
          </a:fillRef>
          <a:effectRef idx="0">
            <a:schemeClr val="accent2">
              <a:hueOff val="-3261151"/>
              <a:satOff val="-4355"/>
              <a:lumOff val="2580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  <a:cs typeface="Arial" pitchFamily="34" charset="0"/>
              </a:rPr>
              <a:t>10.</a:t>
            </a:r>
            <a:r>
              <a:rPr lang="zh-TW" altLang="en-US" sz="2400">
                <a:latin typeface="+mj-lt"/>
                <a:ea typeface="SimHei" pitchFamily="49" charset="-122"/>
              </a:rPr>
              <a:t> </a:t>
            </a:r>
            <a:r>
              <a:rPr lang="zh-CN" altLang="en-US" sz="2400">
                <a:latin typeface="+mj-lt"/>
                <a:ea typeface="SimHei" pitchFamily="49" charset="-122"/>
              </a:rPr>
              <a:t>抗生素的副作用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20" name="手繪多邊形 19"/>
          <p:cNvSpPr/>
          <p:nvPr/>
        </p:nvSpPr>
        <p:spPr>
          <a:xfrm>
            <a:off x="4481513" y="3541713"/>
            <a:ext cx="4500562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3623501"/>
              <a:satOff val="-4838"/>
              <a:lumOff val="2866"/>
              <a:alphaOff val="0"/>
            </a:schemeClr>
          </a:fillRef>
          <a:effectRef idx="0">
            <a:schemeClr val="accent2">
              <a:hueOff val="-3623501"/>
              <a:satOff val="-4838"/>
              <a:lumOff val="2866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  <a:cs typeface="Arial" pitchFamily="34" charset="0"/>
              </a:rPr>
              <a:t>11.</a:t>
            </a:r>
            <a:r>
              <a:rPr lang="zh-TW" altLang="en-US" sz="2400"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zh-CN" altLang="en-US" sz="2400">
                <a:latin typeface="+mj-lt"/>
                <a:ea typeface="SimHei" pitchFamily="49" charset="-122"/>
              </a:rPr>
              <a:t>期程管制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21" name="手繪多邊形 20"/>
          <p:cNvSpPr/>
          <p:nvPr/>
        </p:nvSpPr>
        <p:spPr>
          <a:xfrm>
            <a:off x="4481513" y="4179888"/>
            <a:ext cx="4500562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3985851"/>
              <a:satOff val="-5322"/>
              <a:lumOff val="3153"/>
              <a:alphaOff val="0"/>
            </a:schemeClr>
          </a:fillRef>
          <a:effectRef idx="0">
            <a:schemeClr val="accent2">
              <a:hueOff val="-3985851"/>
              <a:satOff val="-5322"/>
              <a:lumOff val="3153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  <a:cs typeface="Arial" pitchFamily="34" charset="0"/>
              </a:rPr>
              <a:t>12.</a:t>
            </a:r>
            <a:r>
              <a:rPr lang="zh-TW" altLang="en-US" sz="2400">
                <a:latin typeface="+mj-lt"/>
                <a:ea typeface="SimHei" pitchFamily="49" charset="-122"/>
              </a:rPr>
              <a:t> </a:t>
            </a:r>
            <a:r>
              <a:rPr lang="zh-CN" altLang="en-US" sz="2400">
                <a:latin typeface="+mj-lt"/>
                <a:ea typeface="SimHei" pitchFamily="49" charset="-122"/>
              </a:rPr>
              <a:t>長庚醫院的抗生素管理平台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22" name="手繪多邊形 21"/>
          <p:cNvSpPr/>
          <p:nvPr/>
        </p:nvSpPr>
        <p:spPr>
          <a:xfrm>
            <a:off x="4481513" y="4816475"/>
            <a:ext cx="4500562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4348201"/>
              <a:satOff val="-5806"/>
              <a:lumOff val="3439"/>
              <a:alphaOff val="0"/>
            </a:schemeClr>
          </a:fillRef>
          <a:effectRef idx="0">
            <a:schemeClr val="accent2">
              <a:hueOff val="-4348201"/>
              <a:satOff val="-5806"/>
              <a:lumOff val="3439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  <a:cs typeface="Arial" pitchFamily="34" charset="0"/>
              </a:rPr>
              <a:t>13.</a:t>
            </a:r>
            <a:r>
              <a:rPr lang="zh-TW" altLang="en-US" sz="2400">
                <a:latin typeface="+mj-lt"/>
                <a:ea typeface="SimHei" pitchFamily="49" charset="-122"/>
              </a:rPr>
              <a:t> </a:t>
            </a:r>
            <a:r>
              <a:rPr lang="zh-CN" altLang="en-US" sz="2400">
                <a:latin typeface="+mj-lt"/>
                <a:ea typeface="SimHei" pitchFamily="49" charset="-122"/>
              </a:rPr>
              <a:t>抗生素的使用文化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23" name="手繪多邊形 22"/>
          <p:cNvSpPr/>
          <p:nvPr/>
        </p:nvSpPr>
        <p:spPr>
          <a:xfrm>
            <a:off x="4481513" y="5454650"/>
            <a:ext cx="4500562" cy="539750"/>
          </a:xfrm>
          <a:custGeom>
            <a:avLst/>
            <a:gdLst>
              <a:gd name="connsiteX0" fmla="*/ 0 w 4500500"/>
              <a:gd name="connsiteY0" fmla="*/ 64359 h 386145"/>
              <a:gd name="connsiteX1" fmla="*/ 18850 w 4500500"/>
              <a:gd name="connsiteY1" fmla="*/ 18850 h 386145"/>
              <a:gd name="connsiteX2" fmla="*/ 64359 w 4500500"/>
              <a:gd name="connsiteY2" fmla="*/ 0 h 386145"/>
              <a:gd name="connsiteX3" fmla="*/ 4436141 w 4500500"/>
              <a:gd name="connsiteY3" fmla="*/ 0 h 386145"/>
              <a:gd name="connsiteX4" fmla="*/ 4481650 w 4500500"/>
              <a:gd name="connsiteY4" fmla="*/ 18850 h 386145"/>
              <a:gd name="connsiteX5" fmla="*/ 4500500 w 4500500"/>
              <a:gd name="connsiteY5" fmla="*/ 64359 h 386145"/>
              <a:gd name="connsiteX6" fmla="*/ 4500500 w 4500500"/>
              <a:gd name="connsiteY6" fmla="*/ 321786 h 386145"/>
              <a:gd name="connsiteX7" fmla="*/ 4481650 w 4500500"/>
              <a:gd name="connsiteY7" fmla="*/ 367295 h 386145"/>
              <a:gd name="connsiteX8" fmla="*/ 4436141 w 4500500"/>
              <a:gd name="connsiteY8" fmla="*/ 386145 h 386145"/>
              <a:gd name="connsiteX9" fmla="*/ 64359 w 4500500"/>
              <a:gd name="connsiteY9" fmla="*/ 386145 h 386145"/>
              <a:gd name="connsiteX10" fmla="*/ 18850 w 4500500"/>
              <a:gd name="connsiteY10" fmla="*/ 367295 h 386145"/>
              <a:gd name="connsiteX11" fmla="*/ 0 w 4500500"/>
              <a:gd name="connsiteY11" fmla="*/ 321786 h 386145"/>
              <a:gd name="connsiteX12" fmla="*/ 0 w 4500500"/>
              <a:gd name="connsiteY12" fmla="*/ 64359 h 38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0500" h="386145">
                <a:moveTo>
                  <a:pt x="0" y="64359"/>
                </a:moveTo>
                <a:cubicBezTo>
                  <a:pt x="0" y="47290"/>
                  <a:pt x="6781" y="30920"/>
                  <a:pt x="18850" y="18850"/>
                </a:cubicBezTo>
                <a:cubicBezTo>
                  <a:pt x="30920" y="6780"/>
                  <a:pt x="47290" y="0"/>
                  <a:pt x="64359" y="0"/>
                </a:cubicBezTo>
                <a:lnTo>
                  <a:pt x="4436141" y="0"/>
                </a:lnTo>
                <a:cubicBezTo>
                  <a:pt x="4453210" y="0"/>
                  <a:pt x="4469580" y="6781"/>
                  <a:pt x="4481650" y="18850"/>
                </a:cubicBezTo>
                <a:cubicBezTo>
                  <a:pt x="4493720" y="30920"/>
                  <a:pt x="4500500" y="47290"/>
                  <a:pt x="4500500" y="64359"/>
                </a:cubicBezTo>
                <a:lnTo>
                  <a:pt x="4500500" y="321786"/>
                </a:lnTo>
                <a:cubicBezTo>
                  <a:pt x="4500500" y="338855"/>
                  <a:pt x="4493719" y="355225"/>
                  <a:pt x="4481650" y="367295"/>
                </a:cubicBezTo>
                <a:cubicBezTo>
                  <a:pt x="4469580" y="379365"/>
                  <a:pt x="4453210" y="386145"/>
                  <a:pt x="4436141" y="386145"/>
                </a:cubicBezTo>
                <a:lnTo>
                  <a:pt x="64359" y="386145"/>
                </a:lnTo>
                <a:cubicBezTo>
                  <a:pt x="47290" y="386145"/>
                  <a:pt x="30920" y="379364"/>
                  <a:pt x="18850" y="367295"/>
                </a:cubicBezTo>
                <a:cubicBezTo>
                  <a:pt x="6780" y="355225"/>
                  <a:pt x="0" y="338855"/>
                  <a:pt x="0" y="321786"/>
                </a:cubicBezTo>
                <a:lnTo>
                  <a:pt x="0" y="643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4710551"/>
              <a:satOff val="-6290"/>
              <a:lumOff val="3726"/>
              <a:alphaOff val="0"/>
            </a:schemeClr>
          </a:fillRef>
          <a:effectRef idx="0">
            <a:schemeClr val="accent2">
              <a:hueOff val="-4710551"/>
              <a:satOff val="-6290"/>
              <a:lumOff val="3726"/>
              <a:alphaOff val="0"/>
            </a:schemeClr>
          </a:effectRef>
          <a:fontRef idx="minor">
            <a:schemeClr val="lt1"/>
          </a:fontRef>
        </p:style>
        <p:txBody>
          <a:bodyPr lIns="110290" tIns="110290" rIns="110290" bIns="110290" spcCol="127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altLang="zh-TW" sz="2400">
                <a:latin typeface="Arial" pitchFamily="34" charset="0"/>
                <a:ea typeface="SimHei" pitchFamily="49" charset="-122"/>
                <a:cs typeface="Arial" pitchFamily="34" charset="0"/>
              </a:rPr>
              <a:t>14.</a:t>
            </a:r>
            <a:r>
              <a:rPr lang="zh-TW" altLang="en-US" sz="2400">
                <a:latin typeface="+mj-lt"/>
                <a:ea typeface="SimHei" pitchFamily="49" charset="-122"/>
              </a:rPr>
              <a:t> </a:t>
            </a:r>
            <a:r>
              <a:rPr lang="zh-CN" altLang="en-US" sz="2400">
                <a:latin typeface="+mj-lt"/>
                <a:ea typeface="SimHei" pitchFamily="49" charset="-122"/>
              </a:rPr>
              <a:t>良好的抗生素管理</a:t>
            </a:r>
            <a:endParaRPr lang="zh-TW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1.</a:t>
            </a:r>
            <a:r>
              <a:rPr lang="zh-TW" altLang="en-US" dirty="0" smtClean="0"/>
              <a:t> </a:t>
            </a:r>
            <a:r>
              <a:rPr lang="zh-CN" altLang="en-US" dirty="0" smtClean="0"/>
              <a:t>抗生素發展的現況</a:t>
            </a:r>
            <a:endParaRPr lang="zh-TW" altLang="en-US" dirty="0" smtClean="0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內容版面配置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en-US" altLang="zh-TW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SimHei" pitchFamily="49" charset="-122"/>
              </a:rPr>
              <a:t>1940 ~ 1962</a:t>
            </a:r>
          </a:p>
          <a:p>
            <a:pPr lvl="1" eaLnBrk="1" hangingPunct="1">
              <a:defRPr/>
            </a:pPr>
            <a:r>
              <a:rPr lang="en-US" altLang="zh-TW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SimHei" pitchFamily="49" charset="-122"/>
              </a:rPr>
              <a:t>&gt; 20 new classes of antibiotics marketed</a:t>
            </a:r>
          </a:p>
          <a:p>
            <a:pPr eaLnBrk="1" hangingPunct="1">
              <a:defRPr/>
            </a:pPr>
            <a:r>
              <a:rPr lang="en-US" altLang="zh-TW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SimHei" pitchFamily="49" charset="-122"/>
              </a:rPr>
              <a:t>1962~              </a:t>
            </a:r>
          </a:p>
          <a:p>
            <a:pPr lvl="1" eaLnBrk="1" hangingPunct="1">
              <a:defRPr/>
            </a:pPr>
            <a:r>
              <a:rPr lang="en-US" altLang="zh-TW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SimHei" pitchFamily="49" charset="-122"/>
              </a:rPr>
              <a:t>Only 2 new classes reached the market</a:t>
            </a:r>
          </a:p>
        </p:txBody>
      </p:sp>
      <p:sp>
        <p:nvSpPr>
          <p:cNvPr id="512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抗生素發展的現況</a:t>
            </a:r>
            <a:endParaRPr lang="zh-TW" altLang="en-US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15365" name="投影片編號版面配置區 8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4843B6-4F42-4ED6-80C7-C84023248B82}" type="slidenum">
              <a:rPr lang="en-US" altLang="zh-TW" smtClean="0"/>
              <a:pPr/>
              <a:t>50</a:t>
            </a:fld>
            <a:endParaRPr lang="en-US" altLang="zh-TW" smtClean="0"/>
          </a:p>
        </p:txBody>
      </p:sp>
      <p:sp>
        <p:nvSpPr>
          <p:cNvPr id="15364" name="文字方塊 1"/>
          <p:cNvSpPr txBox="1">
            <a:spLocks noChangeArrowheads="1"/>
          </p:cNvSpPr>
          <p:nvPr/>
        </p:nvSpPr>
        <p:spPr bwMode="auto">
          <a:xfrm>
            <a:off x="4122738" y="5853113"/>
            <a:ext cx="43396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Br J </a:t>
            </a:r>
            <a:r>
              <a:rPr lang="en-US" altLang="zh-TW" sz="2000" dirty="0" err="1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Pharmacol</a:t>
            </a:r>
            <a:r>
              <a:rPr lang="en-US" altLang="zh-TW" sz="20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. 2011 May;163(1):184-94</a:t>
            </a:r>
            <a:endParaRPr lang="zh-TW" altLang="en-US" sz="2000" dirty="0">
              <a:solidFill>
                <a:schemeClr val="tx2"/>
              </a:solidFill>
              <a:latin typeface="Candara" pitchFamily="34" charset="0"/>
              <a:ea typeface="SimHei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http://image.slidesharecdn.com/antibioticsppt-110922072159-phpapp01/95/slide-20-728.jpg?13166948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9400" y="1556792"/>
            <a:ext cx="6223000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抗生素發展的現況</a:t>
            </a:r>
            <a:endParaRPr lang="zh-TW" altLang="en-US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D3D0781-4F14-4255-AF5F-CDE5B0BC2A53}" type="slidenum">
              <a:rPr lang="en-US" altLang="zh-TW" smtClean="0"/>
              <a:pPr/>
              <a:t>51</a:t>
            </a:fld>
            <a:endParaRPr lang="en-US" altLang="zh-TW" smtClean="0"/>
          </a:p>
        </p:txBody>
      </p:sp>
      <p:sp>
        <p:nvSpPr>
          <p:cNvPr id="7" name="矩形 6"/>
          <p:cNvSpPr/>
          <p:nvPr/>
        </p:nvSpPr>
        <p:spPr>
          <a:xfrm>
            <a:off x="3888432" y="634125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000" dirty="0" err="1" smtClean="0">
                <a:latin typeface="Candara" pitchFamily="34" charset="0"/>
                <a:ea typeface="SimHei" pitchFamily="49" charset="-122"/>
              </a:rPr>
              <a:t>Clin</a:t>
            </a:r>
            <a:r>
              <a:rPr lang="en-US" altLang="zh-TW" sz="2000" dirty="0" smtClean="0">
                <a:latin typeface="Candara" pitchFamily="34" charset="0"/>
                <a:ea typeface="SimHei" pitchFamily="49" charset="-122"/>
              </a:rPr>
              <a:t> Infect Dis. </a:t>
            </a:r>
            <a:r>
              <a:rPr lang="en-US" altLang="zh-TW" sz="2000" dirty="0" err="1" smtClean="0">
                <a:latin typeface="Candara" pitchFamily="34" charset="0"/>
                <a:ea typeface="SimHei" pitchFamily="49" charset="-122"/>
              </a:rPr>
              <a:t>2004 </a:t>
            </a:r>
            <a:r>
              <a:rPr lang="en-US" altLang="zh-TW" sz="2000" dirty="0" smtClean="0">
                <a:latin typeface="Candara" pitchFamily="34" charset="0"/>
                <a:ea typeface="SimHei" pitchFamily="49" charset="-122"/>
              </a:rPr>
              <a:t>May 1;38(9):1279-86</a:t>
            </a:r>
            <a:endParaRPr lang="zh-TW" altLang="en-US" sz="2000" dirty="0">
              <a:latin typeface="Candara" pitchFamily="34" charset="0"/>
              <a:ea typeface="SimHei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2.</a:t>
            </a:r>
            <a:r>
              <a:rPr lang="zh-TW" altLang="en-US" dirty="0" smtClean="0">
                <a:latin typeface="Arial" pitchFamily="34" charset="0"/>
              </a:rPr>
              <a:t> </a:t>
            </a:r>
            <a:r>
              <a:rPr lang="zh-CN" altLang="en-US" dirty="0" smtClean="0"/>
              <a:t>抗生素</a:t>
            </a:r>
            <a:r>
              <a:rPr lang="zh-TW" altLang="en-US" dirty="0" smtClean="0"/>
              <a:t>管理計劃</a:t>
            </a:r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06488" y="1854200"/>
            <a:ext cx="7061200" cy="4103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8435" name="文字方塊 2"/>
          <p:cNvSpPr txBox="1">
            <a:spLocks noChangeArrowheads="1"/>
          </p:cNvSpPr>
          <p:nvPr/>
        </p:nvSpPr>
        <p:spPr bwMode="auto">
          <a:xfrm>
            <a:off x="5157789" y="6181725"/>
            <a:ext cx="346921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 dirty="0" err="1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Clin</a:t>
            </a:r>
            <a:r>
              <a:rPr lang="en-US" altLang="zh-TW" sz="20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 Infect </a:t>
            </a:r>
            <a:r>
              <a:rPr lang="en-US" altLang="zh-TW" sz="2000" dirty="0" err="1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Dis</a:t>
            </a:r>
            <a:r>
              <a:rPr lang="en-US" altLang="zh-TW" sz="20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 2007; 44: 159-77</a:t>
            </a:r>
            <a:r>
              <a:rPr lang="zh-TW" altLang="en-US" sz="20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 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704850" y="638175"/>
            <a:ext cx="7734300" cy="615950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endParaRPr lang="en-US" altLang="zh-TW" sz="28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ndara" pitchFamily="34" charset="0"/>
              <a:ea typeface="SimHei" pitchFamily="49" charset="-122"/>
            </a:endParaRPr>
          </a:p>
        </p:txBody>
      </p:sp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機構之抗生素管理計劃</a:t>
            </a:r>
            <a:r>
              <a:rPr lang="en-US" altLang="zh-CN" dirty="0" smtClean="0">
                <a:solidFill>
                  <a:srgbClr val="FF00FF"/>
                </a:solidFill>
              </a:rPr>
              <a:t/>
            </a:r>
            <a:br>
              <a:rPr lang="en-US" altLang="zh-CN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INSTITUTIONAL </a:t>
            </a:r>
            <a:r>
              <a:rPr lang="en-US" altLang="zh-CN" sz="2800" dirty="0" smtClean="0"/>
              <a:t>ABS </a:t>
            </a:r>
            <a:r>
              <a:rPr lang="en-US" altLang="zh-TW" sz="2800" dirty="0" smtClean="0"/>
              <a:t>PROGRAM</a:t>
            </a:r>
            <a:endParaRPr lang="zh-TW" altLang="en-US" sz="2800" dirty="0"/>
          </a:p>
        </p:txBody>
      </p:sp>
      <p:sp>
        <p:nvSpPr>
          <p:cNvPr id="18437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FD47F0-8E62-4694-9E08-904AEED45F78}" type="slidenum">
              <a:rPr lang="en-US" altLang="zh-TW" smtClean="0"/>
              <a:pPr/>
              <a:t>53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字方塊 2"/>
          <p:cNvSpPr txBox="1">
            <a:spLocks noChangeArrowheads="1"/>
          </p:cNvSpPr>
          <p:nvPr/>
        </p:nvSpPr>
        <p:spPr bwMode="auto">
          <a:xfrm>
            <a:off x="4257676" y="6157913"/>
            <a:ext cx="455124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Crit Care Med 2010; 38(Suppl.):S315-S323</a:t>
            </a:r>
            <a:endParaRPr lang="zh-TW" altLang="en-US" sz="2000">
              <a:solidFill>
                <a:schemeClr val="tx2"/>
              </a:solidFill>
              <a:latin typeface="Candara" pitchFamily="34" charset="0"/>
              <a:ea typeface="SimHei" pitchFamily="49" charset="-122"/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971551" y="549275"/>
            <a:ext cx="7239000" cy="685800"/>
          </a:xfrm>
          <a:prstGeom prst="rect">
            <a:avLst/>
          </a:prstGeom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9pPr>
          </a:lstStyle>
          <a:p>
            <a:pPr algn="ctr">
              <a:defRPr/>
            </a:pPr>
            <a:endParaRPr lang="en-US" altLang="zh-TW" sz="4100" b="1" dirty="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1175" y="189865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抗生素管理計劃的組成</a:t>
            </a:r>
            <a:endParaRPr lang="zh-TW" altLang="en-US" dirty="0"/>
          </a:p>
        </p:txBody>
      </p:sp>
      <p:sp>
        <p:nvSpPr>
          <p:cNvPr id="19461" name="投影片編號版面配置區 5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3721A76-0032-4920-A76E-754923976F3D}" type="slidenum">
              <a:rPr lang="en-US" altLang="zh-TW" smtClean="0"/>
              <a:pPr/>
              <a:t>54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2"/>
          <p:cNvGraphicFramePr/>
          <p:nvPr>
            <p:custDataLst>
              <p:tags r:id="rId2"/>
            </p:custDataLst>
          </p:nvPr>
        </p:nvGraphicFramePr>
        <p:xfrm>
          <a:off x="1961710" y="2213865"/>
          <a:ext cx="5334000" cy="360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endParaRPr lang="en-US" altLang="zh-CN" sz="48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ndara" pitchFamily="34" charset="0"/>
              <a:ea typeface="SimHei" pitchFamily="49" charset="-122"/>
            </a:endParaRPr>
          </a:p>
        </p:txBody>
      </p:sp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抗生素管理</a:t>
            </a:r>
            <a:r>
              <a:rPr lang="en-US" altLang="zh-CN" sz="6000" dirty="0" smtClean="0">
                <a:solidFill>
                  <a:srgbClr val="FF00FF"/>
                </a:solidFill>
              </a:rPr>
              <a:t/>
            </a:r>
            <a:br>
              <a:rPr lang="en-US" altLang="zh-CN" sz="6000" dirty="0" smtClean="0">
                <a:solidFill>
                  <a:srgbClr val="FF00FF"/>
                </a:solidFill>
              </a:rPr>
            </a:br>
            <a:r>
              <a:rPr lang="en-US" altLang="zh-CN" sz="2800" dirty="0" smtClean="0">
                <a:latin typeface="Candara" pitchFamily="34" charset="0"/>
              </a:rPr>
              <a:t>(ASP, Antimicrobial Stewardship Program)</a:t>
            </a:r>
            <a:endParaRPr lang="zh-TW" altLang="en-US" dirty="0"/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E56682A-285E-4A66-9B9F-E8B223EB250D}" type="slidenum">
              <a:rPr lang="en-US" altLang="zh-TW" smtClean="0"/>
              <a:pPr/>
              <a:t>55</a:t>
            </a:fld>
            <a:endParaRPr lang="en-US" altLang="zh-TW" smtClean="0"/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536575" y="323850"/>
            <a:ext cx="8134350" cy="1143000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endParaRPr lang="zh-TW" altLang="en-US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抗生素管理醫師與抗生素處方醫師</a:t>
            </a:r>
            <a:endParaRPr lang="zh-TW" altLang="en-US" dirty="0"/>
          </a:p>
        </p:txBody>
      </p:sp>
      <p:sp>
        <p:nvSpPr>
          <p:cNvPr id="21507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2633E9A-C6F6-421E-AB93-F0C44AD9CE35}" type="slidenum">
              <a:rPr lang="en-US" altLang="zh-TW" smtClean="0"/>
              <a:pPr/>
              <a:t>56</a:t>
            </a:fld>
            <a:endParaRPr lang="en-US" altLang="zh-TW" smtClean="0"/>
          </a:p>
        </p:txBody>
      </p:sp>
      <p:pic>
        <p:nvPicPr>
          <p:cNvPr id="21508" name="Picture 6" descr="D:\其他\簡報美化可用素材\簡報美化可用素材\清偉風格示意人類.png"/>
          <p:cNvPicPr>
            <a:picLocks noChangeAspect="1" noChangeArrowheads="1"/>
          </p:cNvPicPr>
          <p:nvPr/>
        </p:nvPicPr>
        <p:blipFill>
          <a:blip r:embed="rId4" cstate="print"/>
          <a:srcRect l="58913" t="12993" r="25410" b="71965"/>
          <a:stretch>
            <a:fillRect/>
          </a:stretch>
        </p:blipFill>
        <p:spPr bwMode="auto">
          <a:xfrm>
            <a:off x="2411414" y="2889250"/>
            <a:ext cx="4275137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乘號 6"/>
          <p:cNvSpPr/>
          <p:nvPr/>
        </p:nvSpPr>
        <p:spPr>
          <a:xfrm>
            <a:off x="3941763" y="1898650"/>
            <a:ext cx="1079500" cy="1081088"/>
          </a:xfrm>
          <a:prstGeom prst="mathMultiply">
            <a:avLst/>
          </a:prstGeom>
          <a:solidFill>
            <a:srgbClr val="FF0000"/>
          </a:solidFill>
          <a:ln w="28575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抗生素管理醫師的角色</a:t>
            </a:r>
            <a:endParaRPr lang="zh-TW" altLang="en-US" dirty="0"/>
          </a:p>
        </p:txBody>
      </p:sp>
      <p:sp>
        <p:nvSpPr>
          <p:cNvPr id="61441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smtClean="0"/>
              <a:t>務必需要</a:t>
            </a:r>
            <a:endParaRPr lang="en-US" altLang="zh-CN" smtClean="0"/>
          </a:p>
          <a:p>
            <a:pPr lvl="1"/>
            <a:r>
              <a:rPr lang="zh-CN" altLang="en-US" smtClean="0"/>
              <a:t>像空服員一樣</a:t>
            </a:r>
            <a:endParaRPr lang="en-US" altLang="zh-CN" smtClean="0"/>
          </a:p>
          <a:p>
            <a:pPr lvl="2"/>
            <a:r>
              <a:rPr lang="zh-CN" altLang="en-US" smtClean="0"/>
              <a:t>和藹可親</a:t>
            </a:r>
            <a:endParaRPr lang="en-US" altLang="zh-CN" smtClean="0"/>
          </a:p>
          <a:p>
            <a:pPr lvl="1"/>
            <a:r>
              <a:rPr lang="zh-CN" altLang="en-US" smtClean="0"/>
              <a:t>像管家一樣</a:t>
            </a:r>
            <a:endParaRPr lang="en-US" altLang="zh-CN" smtClean="0"/>
          </a:p>
          <a:p>
            <a:pPr lvl="2"/>
            <a:r>
              <a:rPr lang="zh-CN" altLang="en-US" smtClean="0"/>
              <a:t>體貼入微</a:t>
            </a:r>
            <a:endParaRPr lang="en-US" altLang="zh-TW" smtClean="0"/>
          </a:p>
          <a:p>
            <a:pPr lvl="1"/>
            <a:r>
              <a:rPr lang="zh-CN" altLang="en-US" smtClean="0"/>
              <a:t>像侍酒師一樣</a:t>
            </a:r>
            <a:endParaRPr lang="en-US" altLang="zh-CN" smtClean="0"/>
          </a:p>
          <a:p>
            <a:pPr lvl="2"/>
            <a:r>
              <a:rPr lang="zh-CN" altLang="en-US" smtClean="0"/>
              <a:t>深得您心</a:t>
            </a:r>
            <a:endParaRPr lang="en-US" altLang="zh-TW" dirty="0" smtClean="0"/>
          </a:p>
        </p:txBody>
      </p:sp>
      <p:sp>
        <p:nvSpPr>
          <p:cNvPr id="23" name="內容版面配置區 2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CN" altLang="en-US" smtClean="0"/>
              <a:t>萬萬不可</a:t>
            </a:r>
            <a:endParaRPr lang="en-US" altLang="zh-CN" smtClean="0"/>
          </a:p>
          <a:p>
            <a:pPr lvl="1"/>
            <a:r>
              <a:rPr lang="zh-CN" altLang="en-US" smtClean="0"/>
              <a:t>警察抓小偷</a:t>
            </a:r>
            <a:endParaRPr lang="en-US" altLang="zh-TW" smtClean="0"/>
          </a:p>
          <a:p>
            <a:pPr lvl="1"/>
            <a:r>
              <a:rPr lang="zh-CN" altLang="en-US" smtClean="0"/>
              <a:t>強力操控</a:t>
            </a:r>
            <a:endParaRPr lang="en-US" altLang="zh-TW" smtClean="0"/>
          </a:p>
          <a:p>
            <a:pPr lvl="1"/>
            <a:r>
              <a:rPr lang="zh-CN" altLang="en-US" smtClean="0"/>
              <a:t>監視</a:t>
            </a:r>
            <a:endParaRPr lang="zh-TW" altLang="en-US" smtClean="0"/>
          </a:p>
          <a:p>
            <a:endParaRPr lang="zh-TW" altLang="en-US" dirty="0"/>
          </a:p>
        </p:txBody>
      </p:sp>
      <p:sp>
        <p:nvSpPr>
          <p:cNvPr id="22533" name="投影片編號版面配置區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DACCFBB-F550-4A89-A0C9-EAA2CCA764A2}" type="slidenum">
              <a:rPr lang="en-US" altLang="zh-TW" smtClean="0"/>
              <a:pPr/>
              <a:t>57</a:t>
            </a:fld>
            <a:endParaRPr lang="en-US" altLang="zh-TW" smtClean="0"/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259632" y="1628800"/>
            <a:ext cx="717073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zh-TW" altLang="en-US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3.</a:t>
            </a:r>
            <a:r>
              <a:rPr lang="zh-TW" altLang="en-US" dirty="0" smtClean="0">
                <a:latin typeface="Arial" pitchFamily="34" charset="0"/>
              </a:rPr>
              <a:t> </a:t>
            </a:r>
            <a:r>
              <a:rPr lang="zh-CN" altLang="en-US" dirty="0" smtClean="0"/>
              <a:t>目標導向的抗生素管理</a:t>
            </a:r>
            <a:endParaRPr lang="zh-TW" altLang="en-US" dirty="0"/>
          </a:p>
        </p:txBody>
      </p:sp>
      <p:sp>
        <p:nvSpPr>
          <p:cNvPr id="23554" name="文字版面配置區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Goal-Oriented</a:t>
            </a:r>
            <a:r>
              <a:rPr lang="en-US" altLang="zh-CN" dirty="0" smtClean="0">
                <a:solidFill>
                  <a:srgbClr val="FF00FF"/>
                </a:solidFill>
              </a:rPr>
              <a:t/>
            </a:r>
            <a:br>
              <a:rPr lang="en-US" altLang="zh-CN" dirty="0" smtClean="0">
                <a:solidFill>
                  <a:srgbClr val="FF00FF"/>
                </a:solidFill>
              </a:rPr>
            </a:br>
            <a:r>
              <a:rPr lang="en-US" altLang="zh-CN" dirty="0" smtClean="0"/>
              <a:t>Antibiotics Stewardship</a:t>
            </a: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處方能見度</a:t>
            </a:r>
            <a:endParaRPr lang="en-US" altLang="zh-CN" smtClean="0"/>
          </a:p>
          <a:p>
            <a:r>
              <a:rPr lang="zh-CN" altLang="en-US" smtClean="0"/>
              <a:t>處方基本管理</a:t>
            </a:r>
            <a:endParaRPr lang="en-US" altLang="zh-CN" smtClean="0"/>
          </a:p>
          <a:p>
            <a:r>
              <a:rPr lang="zh-CN" altLang="en-US" smtClean="0"/>
              <a:t>降階治療</a:t>
            </a:r>
            <a:endParaRPr lang="en-US" altLang="zh-CN" smtClean="0"/>
          </a:p>
          <a:p>
            <a:r>
              <a:rPr lang="zh-CN" altLang="en-US" smtClean="0"/>
              <a:t>特定診斷之抗生素使用</a:t>
            </a:r>
            <a:endParaRPr lang="en-US" altLang="zh-CN" smtClean="0"/>
          </a:p>
          <a:p>
            <a:r>
              <a:rPr lang="zh-CN" altLang="en-US" smtClean="0"/>
              <a:t>微生物學檢查</a:t>
            </a:r>
            <a:endParaRPr lang="en-US" altLang="zh-CN" smtClean="0"/>
          </a:p>
          <a:p>
            <a:r>
              <a:rPr lang="zh-CN" altLang="en-US" smtClean="0"/>
              <a:t>抗生素的副作用</a:t>
            </a:r>
            <a:endParaRPr lang="en-US" altLang="zh-CN" smtClean="0"/>
          </a:p>
          <a:p>
            <a:r>
              <a:rPr lang="zh-CN" altLang="en-US" smtClean="0"/>
              <a:t>期程管制</a:t>
            </a:r>
            <a:endParaRPr lang="en-US" altLang="zh-CN" smtClean="0"/>
          </a:p>
          <a:p>
            <a:pPr lvl="2"/>
            <a:endParaRPr lang="en-US" altLang="zh-TW" dirty="0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抗生素</a:t>
            </a:r>
            <a:r>
              <a:rPr lang="zh-CN" altLang="en-US" smtClean="0"/>
              <a:t>管理的目標</a:t>
            </a:r>
            <a:endParaRPr lang="en-US" altLang="zh-CN" dirty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4AC1C6F-0882-4F36-9BFD-CAE0C9FDD203}" type="slidenum">
              <a:rPr lang="en-US" altLang="zh-TW" smtClean="0"/>
              <a:pPr/>
              <a:t>59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4.</a:t>
            </a:r>
            <a:r>
              <a:rPr lang="zh-TW" altLang="en-US" dirty="0" smtClean="0"/>
              <a:t> </a:t>
            </a:r>
            <a:r>
              <a:rPr lang="zh-CN" altLang="en-US" dirty="0" smtClean="0"/>
              <a:t>抗生素處方能見度</a:t>
            </a:r>
            <a:endParaRPr lang="zh-TW" altLang="en-US" dirty="0"/>
          </a:p>
        </p:txBody>
      </p:sp>
      <p:sp>
        <p:nvSpPr>
          <p:cNvPr id="8195" name="文字版面配置區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Visibility</a:t>
            </a:r>
            <a:endParaRPr lang="en-US" altLang="zh-CN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避免絕無必要之使用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處方要有一定的能見度</a:t>
            </a:r>
            <a:r>
              <a:rPr lang="en-US" altLang="zh-TW" dirty="0" smtClean="0"/>
              <a:t>(</a:t>
            </a:r>
            <a:r>
              <a:rPr lang="en-US" altLang="zh-CN" dirty="0" smtClean="0"/>
              <a:t>Visibility</a:t>
            </a:r>
            <a:r>
              <a:rPr lang="en-US" altLang="zh-TW" dirty="0" smtClean="0"/>
              <a:t>)</a:t>
            </a:r>
            <a:endParaRPr lang="en-US" altLang="zh-CN" dirty="0" smtClean="0"/>
          </a:p>
          <a:p>
            <a:pPr lvl="2"/>
            <a:r>
              <a:rPr lang="zh-CN" altLang="en-US" dirty="0" smtClean="0"/>
              <a:t>審查</a:t>
            </a:r>
            <a:endParaRPr lang="en-US" altLang="zh-CN" dirty="0" smtClean="0"/>
          </a:p>
          <a:p>
            <a:pPr lvl="3"/>
            <a:r>
              <a:rPr lang="zh-CN" altLang="en-US" dirty="0" smtClean="0"/>
              <a:t>時機</a:t>
            </a:r>
            <a:r>
              <a:rPr lang="en-US" altLang="zh-TW" dirty="0" smtClean="0"/>
              <a:t>(</a:t>
            </a:r>
            <a:r>
              <a:rPr lang="en-US" altLang="zh-CN" dirty="0" smtClean="0"/>
              <a:t>Timing</a:t>
            </a:r>
            <a:r>
              <a:rPr lang="en-US" altLang="zh-TW" dirty="0"/>
              <a:t>)</a:t>
            </a:r>
            <a:endParaRPr lang="en-US" altLang="zh-CN" dirty="0" smtClean="0"/>
          </a:p>
          <a:p>
            <a:pPr lvl="3"/>
            <a:r>
              <a:rPr lang="zh-CN" altLang="en-US" dirty="0" smtClean="0"/>
              <a:t>穿透性</a:t>
            </a:r>
            <a:r>
              <a:rPr lang="en-US" altLang="zh-TW" dirty="0" smtClean="0"/>
              <a:t>(</a:t>
            </a:r>
            <a:r>
              <a:rPr lang="en-US" altLang="zh-CN" dirty="0" err="1" smtClean="0"/>
              <a:t>Penetrance</a:t>
            </a:r>
            <a:r>
              <a:rPr lang="en-US" altLang="zh-TW" dirty="0"/>
              <a:t>)</a:t>
            </a:r>
            <a:endParaRPr lang="en-US" altLang="zh-CN" dirty="0" smtClean="0"/>
          </a:p>
          <a:p>
            <a:pPr lvl="2"/>
            <a:r>
              <a:rPr lang="zh-CN" altLang="en-US" dirty="0" smtClean="0"/>
              <a:t>醫療記錄</a:t>
            </a:r>
            <a:endParaRPr lang="en-US" altLang="zh-CN" dirty="0" smtClean="0"/>
          </a:p>
          <a:p>
            <a:pPr lvl="3"/>
            <a:r>
              <a:rPr lang="zh-CN" altLang="en-US" dirty="0" smtClean="0"/>
              <a:t>完整的感染相關記錄</a:t>
            </a:r>
            <a:endParaRPr lang="en-US" altLang="zh-CN" dirty="0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抗生素</a:t>
            </a:r>
            <a:r>
              <a:rPr lang="zh-CN" altLang="en-US" dirty="0" smtClean="0"/>
              <a:t>處方能見度</a:t>
            </a:r>
            <a:endParaRPr lang="en-US" altLang="zh-CN" dirty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A31F37-0D00-4A6E-925B-161969E1A91E}" type="slidenum">
              <a:rPr lang="en-US" altLang="zh-TW" smtClean="0"/>
              <a:pPr/>
              <a:t>61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650" name="投影片編號版面配置區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74D4DBA-F98B-4915-9A41-937A0BD3DBC3}" type="slidenum">
              <a:rPr lang="en-US" altLang="zh-TW" smtClean="0"/>
              <a:pPr/>
              <a:t>62</a:t>
            </a:fld>
            <a:endParaRPr lang="en-US" altLang="zh-TW" smtClean="0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1598614" y="2509838"/>
            <a:ext cx="6169025" cy="3079750"/>
          </a:xfrm>
          <a:prstGeom prst="rect">
            <a:avLst/>
          </a:prstGeom>
          <a:gradFill rotWithShape="0">
            <a:gsLst>
              <a:gs pos="0">
                <a:srgbClr val="ACF8FE"/>
              </a:gs>
              <a:gs pos="100000">
                <a:srgbClr val="F9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 sz="1200"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4262439" y="5199065"/>
            <a:ext cx="942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200" b="1">
                <a:latin typeface="Times New Roman" pitchFamily="18" charset="0"/>
              </a:rPr>
              <a:t>檢驗數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516618" y="3721100"/>
            <a:ext cx="369332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TW" altLang="en-US" sz="1200" b="1">
                <a:latin typeface="Times New Roman" pitchFamily="18" charset="0"/>
              </a:rPr>
              <a:t>成本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608139" y="5311775"/>
            <a:ext cx="2555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200">
                <a:latin typeface="Times New Roman" pitchFamily="18" charset="0"/>
                <a:ea typeface="新細明體" pitchFamily="18" charset="-120"/>
              </a:rPr>
              <a:t>0</a:t>
            </a:r>
          </a:p>
        </p:txBody>
      </p:sp>
      <p:sp>
        <p:nvSpPr>
          <p:cNvPr id="27655" name="Freeform 7"/>
          <p:cNvSpPr>
            <a:spLocks/>
          </p:cNvSpPr>
          <p:nvPr/>
        </p:nvSpPr>
        <p:spPr bwMode="auto">
          <a:xfrm>
            <a:off x="1814513" y="2874963"/>
            <a:ext cx="4197350" cy="2252662"/>
          </a:xfrm>
          <a:custGeom>
            <a:avLst/>
            <a:gdLst>
              <a:gd name="T0" fmla="*/ 2147483647 w 3336"/>
              <a:gd name="T1" fmla="*/ 0 h 1872"/>
              <a:gd name="T2" fmla="*/ 2147483647 w 3336"/>
              <a:gd name="T3" fmla="*/ 2147483647 h 1872"/>
              <a:gd name="T4" fmla="*/ 2147483647 w 3336"/>
              <a:gd name="T5" fmla="*/ 2147483647 h 1872"/>
              <a:gd name="T6" fmla="*/ 0 60000 65536"/>
              <a:gd name="T7" fmla="*/ 0 60000 65536"/>
              <a:gd name="T8" fmla="*/ 0 60000 65536"/>
              <a:gd name="T9" fmla="*/ 0 w 3336"/>
              <a:gd name="T10" fmla="*/ 0 h 1872"/>
              <a:gd name="T11" fmla="*/ 3336 w 3336"/>
              <a:gd name="T12" fmla="*/ 1872 h 18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36" h="1872">
                <a:moveTo>
                  <a:pt x="24" y="0"/>
                </a:moveTo>
                <a:cubicBezTo>
                  <a:pt x="12" y="468"/>
                  <a:pt x="0" y="936"/>
                  <a:pt x="552" y="1248"/>
                </a:cubicBezTo>
                <a:cubicBezTo>
                  <a:pt x="1104" y="1560"/>
                  <a:pt x="2220" y="1716"/>
                  <a:pt x="3336" y="1872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7656" name="Freeform 8"/>
          <p:cNvSpPr>
            <a:spLocks/>
          </p:cNvSpPr>
          <p:nvPr/>
        </p:nvSpPr>
        <p:spPr bwMode="auto">
          <a:xfrm>
            <a:off x="1814513" y="2906713"/>
            <a:ext cx="4197350" cy="1212850"/>
          </a:xfrm>
          <a:custGeom>
            <a:avLst/>
            <a:gdLst>
              <a:gd name="T0" fmla="*/ 0 w 3360"/>
              <a:gd name="T1" fmla="*/ 0 h 1104"/>
              <a:gd name="T2" fmla="*/ 2147483647 w 3360"/>
              <a:gd name="T3" fmla="*/ 2147483647 h 1104"/>
              <a:gd name="T4" fmla="*/ 2147483647 w 3360"/>
              <a:gd name="T5" fmla="*/ 2147483647 h 1104"/>
              <a:gd name="T6" fmla="*/ 0 60000 65536"/>
              <a:gd name="T7" fmla="*/ 0 60000 65536"/>
              <a:gd name="T8" fmla="*/ 0 60000 65536"/>
              <a:gd name="T9" fmla="*/ 0 w 3360"/>
              <a:gd name="T10" fmla="*/ 0 h 1104"/>
              <a:gd name="T11" fmla="*/ 3360 w 3360"/>
              <a:gd name="T12" fmla="*/ 1104 h 110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60" h="1104">
                <a:moveTo>
                  <a:pt x="0" y="0"/>
                </a:moveTo>
                <a:cubicBezTo>
                  <a:pt x="152" y="364"/>
                  <a:pt x="304" y="728"/>
                  <a:pt x="864" y="912"/>
                </a:cubicBezTo>
                <a:cubicBezTo>
                  <a:pt x="1424" y="1096"/>
                  <a:pt x="2392" y="1100"/>
                  <a:pt x="3360" y="1104"/>
                </a:cubicBezTo>
              </a:path>
            </a:pathLst>
          </a:custGeom>
          <a:noFill/>
          <a:ln w="9525" cap="rnd" cmpd="sng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7657" name="Line 9"/>
          <p:cNvSpPr>
            <a:spLocks noChangeShapeType="1"/>
          </p:cNvSpPr>
          <p:nvPr/>
        </p:nvSpPr>
        <p:spPr bwMode="auto">
          <a:xfrm flipV="1">
            <a:off x="1824038" y="4311652"/>
            <a:ext cx="4259262" cy="925513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7658" name="Line 10"/>
          <p:cNvSpPr>
            <a:spLocks noChangeShapeType="1"/>
          </p:cNvSpPr>
          <p:nvPr/>
        </p:nvSpPr>
        <p:spPr bwMode="auto">
          <a:xfrm>
            <a:off x="3830638" y="4197352"/>
            <a:ext cx="0" cy="1039813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3830638" y="4191000"/>
            <a:ext cx="7985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200">
                <a:latin typeface="Times New Roman" pitchFamily="18" charset="0"/>
              </a:rPr>
              <a:t>最佳者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4673600" y="3779838"/>
            <a:ext cx="8128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200" b="1">
                <a:latin typeface="Times New Roman" pitchFamily="18" charset="0"/>
              </a:rPr>
              <a:t>總成本</a:t>
            </a: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6062664" y="4119565"/>
            <a:ext cx="10302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000">
                <a:latin typeface="Times New Roman" pitchFamily="18" charset="0"/>
              </a:rPr>
              <a:t>檢驗成本</a:t>
            </a: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6062664" y="4911727"/>
            <a:ext cx="16525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000">
                <a:latin typeface="Times New Roman" pitchFamily="18" charset="0"/>
              </a:rPr>
              <a:t>不良品</a:t>
            </a:r>
            <a:r>
              <a:rPr lang="zh-CN" altLang="en-US" sz="1000">
                <a:latin typeface="Times New Roman" pitchFamily="18" charset="0"/>
              </a:rPr>
              <a:t>耗費的</a:t>
            </a:r>
            <a:r>
              <a:rPr lang="zh-TW" altLang="en-US" sz="1000">
                <a:latin typeface="Times New Roman" pitchFamily="18" charset="0"/>
              </a:rPr>
              <a:t>成本</a:t>
            </a:r>
          </a:p>
        </p:txBody>
      </p:sp>
      <p:sp>
        <p:nvSpPr>
          <p:cNvPr id="18" name="內容版面配置區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5.</a:t>
            </a:r>
            <a:r>
              <a:rPr lang="zh-TW" altLang="en-US" dirty="0" smtClean="0"/>
              <a:t> </a:t>
            </a:r>
            <a:r>
              <a:rPr lang="zh-CN" altLang="en-US" dirty="0" smtClean="0"/>
              <a:t>抗生素處方基本管理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劑量</a:t>
            </a:r>
            <a:endParaRPr lang="en-US" altLang="zh-CN" smtClean="0"/>
          </a:p>
          <a:p>
            <a:r>
              <a:rPr lang="zh-CN" altLang="en-US" smtClean="0"/>
              <a:t>給藥間隔</a:t>
            </a:r>
            <a:endParaRPr lang="en-US" altLang="zh-CN" smtClean="0"/>
          </a:p>
          <a:p>
            <a:r>
              <a:rPr lang="zh-CN" altLang="en-US" smtClean="0"/>
              <a:t>個別病患特殊考量</a:t>
            </a:r>
            <a:endParaRPr lang="en-US" altLang="zh-CN" smtClean="0"/>
          </a:p>
          <a:p>
            <a:pPr lvl="1"/>
            <a:r>
              <a:rPr lang="zh-CN" altLang="en-US" smtClean="0"/>
              <a:t>體重</a:t>
            </a:r>
            <a:endParaRPr lang="en-US" altLang="zh-CN" smtClean="0"/>
          </a:p>
          <a:p>
            <a:pPr lvl="1"/>
            <a:r>
              <a:rPr lang="zh-CN" altLang="en-US" smtClean="0"/>
              <a:t>腎臟功能</a:t>
            </a:r>
            <a:endParaRPr lang="en-US" altLang="zh-CN" smtClean="0"/>
          </a:p>
          <a:p>
            <a:pPr lvl="1"/>
            <a:r>
              <a:rPr lang="zh-CN" altLang="en-US" smtClean="0"/>
              <a:t>肝臟功能</a:t>
            </a:r>
            <a:endParaRPr lang="en-US" altLang="zh-CN" dirty="0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抗生素</a:t>
            </a:r>
            <a:r>
              <a:rPr lang="zh-CN" altLang="en-US" smtClean="0"/>
              <a:t>的處方管理</a:t>
            </a:r>
            <a:endParaRPr lang="en-US" altLang="zh-CN" dirty="0"/>
          </a:p>
        </p:txBody>
      </p:sp>
      <p:sp>
        <p:nvSpPr>
          <p:cNvPr id="29700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F9185EA-BDCF-4F5D-AE07-55C5A128C14F}" type="slidenum">
              <a:rPr lang="en-US" altLang="zh-TW" smtClean="0"/>
              <a:pPr/>
              <a:t>64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6.</a:t>
            </a:r>
            <a:r>
              <a:rPr lang="zh-TW" altLang="en-US" dirty="0" smtClean="0"/>
              <a:t> </a:t>
            </a:r>
            <a:r>
              <a:rPr lang="zh-CN" altLang="en-US" dirty="0" smtClean="0"/>
              <a:t>抗生素使用的升階與降階</a:t>
            </a:r>
            <a:endParaRPr lang="zh-TW" altLang="en-US" dirty="0"/>
          </a:p>
        </p:txBody>
      </p:sp>
      <p:sp>
        <p:nvSpPr>
          <p:cNvPr id="30722" name="文字版面配置區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smtClean="0"/>
              <a:t>Escalation &amp; De-escalation</a:t>
            </a: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0qualk1o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1788" y="2286000"/>
            <a:ext cx="3024187" cy="302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3546476" y="4286252"/>
            <a:ext cx="577402" cy="30777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>
                <a:latin typeface="Century" pitchFamily="18" charset="0"/>
              </a:rPr>
              <a:t>Host</a:t>
            </a:r>
          </a:p>
        </p:txBody>
      </p:sp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2106614" y="4302125"/>
            <a:ext cx="576262" cy="3048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400">
                <a:latin typeface="Arial" pitchFamily="34" charset="0"/>
              </a:rPr>
              <a:t>細菌</a:t>
            </a:r>
          </a:p>
        </p:txBody>
      </p:sp>
      <p:sp>
        <p:nvSpPr>
          <p:cNvPr id="31749" name="AutoShape 6"/>
          <p:cNvSpPr>
            <a:spLocks noChangeArrowheads="1"/>
          </p:cNvSpPr>
          <p:nvPr/>
        </p:nvSpPr>
        <p:spPr bwMode="auto">
          <a:xfrm>
            <a:off x="3473450" y="3436938"/>
            <a:ext cx="649288" cy="792162"/>
          </a:xfrm>
          <a:prstGeom prst="can">
            <a:avLst>
              <a:gd name="adj" fmla="val 3050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pic>
        <p:nvPicPr>
          <p:cNvPr id="31750" name="Picture 7" descr="0qualk1o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9000" y="2286000"/>
            <a:ext cx="3024188" cy="302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1" name="Text Box 8"/>
          <p:cNvSpPr txBox="1">
            <a:spLocks noChangeArrowheads="1"/>
          </p:cNvSpPr>
          <p:nvPr/>
        </p:nvSpPr>
        <p:spPr bwMode="auto">
          <a:xfrm>
            <a:off x="6643688" y="4286252"/>
            <a:ext cx="577402" cy="30777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>
                <a:latin typeface="Century" pitchFamily="18" charset="0"/>
              </a:rPr>
              <a:t>Host</a:t>
            </a:r>
          </a:p>
        </p:txBody>
      </p:sp>
      <p:sp>
        <p:nvSpPr>
          <p:cNvPr id="31752" name="Text Box 9"/>
          <p:cNvSpPr txBox="1">
            <a:spLocks noChangeArrowheads="1"/>
          </p:cNvSpPr>
          <p:nvPr/>
        </p:nvSpPr>
        <p:spPr bwMode="auto">
          <a:xfrm>
            <a:off x="5203826" y="4302125"/>
            <a:ext cx="576263" cy="3048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400">
                <a:latin typeface="Arial" pitchFamily="34" charset="0"/>
              </a:rPr>
              <a:t>細菌</a:t>
            </a: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6786564" y="3870326"/>
            <a:ext cx="287337" cy="358775"/>
          </a:xfrm>
          <a:prstGeom prst="can">
            <a:avLst>
              <a:gd name="adj" fmla="val 3121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5129213" y="3221040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5418138" y="3221040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5705475" y="3221040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57" name="AutoShape 14"/>
          <p:cNvSpPr>
            <a:spLocks noChangeArrowheads="1"/>
          </p:cNvSpPr>
          <p:nvPr/>
        </p:nvSpPr>
        <p:spPr bwMode="auto">
          <a:xfrm>
            <a:off x="5129213" y="358140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58" name="AutoShape 15"/>
          <p:cNvSpPr>
            <a:spLocks noChangeArrowheads="1"/>
          </p:cNvSpPr>
          <p:nvPr/>
        </p:nvSpPr>
        <p:spPr bwMode="auto">
          <a:xfrm>
            <a:off x="5418138" y="358140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59" name="AutoShape 16"/>
          <p:cNvSpPr>
            <a:spLocks noChangeArrowheads="1"/>
          </p:cNvSpPr>
          <p:nvPr/>
        </p:nvSpPr>
        <p:spPr bwMode="auto">
          <a:xfrm>
            <a:off x="5705475" y="358140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0" name="AutoShape 17"/>
          <p:cNvSpPr>
            <a:spLocks noChangeArrowheads="1"/>
          </p:cNvSpPr>
          <p:nvPr/>
        </p:nvSpPr>
        <p:spPr bwMode="auto">
          <a:xfrm>
            <a:off x="5129213" y="3941763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1" name="AutoShape 18"/>
          <p:cNvSpPr>
            <a:spLocks noChangeArrowheads="1"/>
          </p:cNvSpPr>
          <p:nvPr/>
        </p:nvSpPr>
        <p:spPr bwMode="auto">
          <a:xfrm>
            <a:off x="5418138" y="3941763"/>
            <a:ext cx="215900" cy="287337"/>
          </a:xfrm>
          <a:prstGeom prst="can">
            <a:avLst>
              <a:gd name="adj" fmla="val 33272"/>
            </a:avLst>
          </a:prstGeom>
          <a:solidFill>
            <a:srgbClr val="FF66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2" name="AutoShape 19"/>
          <p:cNvSpPr>
            <a:spLocks noChangeArrowheads="1"/>
          </p:cNvSpPr>
          <p:nvPr/>
        </p:nvSpPr>
        <p:spPr bwMode="auto">
          <a:xfrm>
            <a:off x="5705475" y="3941763"/>
            <a:ext cx="215900" cy="287337"/>
          </a:xfrm>
          <a:prstGeom prst="can">
            <a:avLst>
              <a:gd name="adj" fmla="val 33272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3" name="AutoShape 20"/>
          <p:cNvSpPr>
            <a:spLocks noChangeArrowheads="1"/>
          </p:cNvSpPr>
          <p:nvPr/>
        </p:nvSpPr>
        <p:spPr bwMode="auto">
          <a:xfrm>
            <a:off x="2033588" y="3221040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4" name="AutoShape 21"/>
          <p:cNvSpPr>
            <a:spLocks noChangeArrowheads="1"/>
          </p:cNvSpPr>
          <p:nvPr/>
        </p:nvSpPr>
        <p:spPr bwMode="auto">
          <a:xfrm>
            <a:off x="2322513" y="3221040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5" name="AutoShape 22"/>
          <p:cNvSpPr>
            <a:spLocks noChangeArrowheads="1"/>
          </p:cNvSpPr>
          <p:nvPr/>
        </p:nvSpPr>
        <p:spPr bwMode="auto">
          <a:xfrm>
            <a:off x="2609850" y="3221040"/>
            <a:ext cx="217488" cy="287337"/>
          </a:xfrm>
          <a:prstGeom prst="can">
            <a:avLst>
              <a:gd name="adj" fmla="val 33029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6" name="AutoShape 23"/>
          <p:cNvSpPr>
            <a:spLocks noChangeArrowheads="1"/>
          </p:cNvSpPr>
          <p:nvPr/>
        </p:nvSpPr>
        <p:spPr bwMode="auto">
          <a:xfrm>
            <a:off x="2033588" y="358140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7" name="AutoShape 24"/>
          <p:cNvSpPr>
            <a:spLocks noChangeArrowheads="1"/>
          </p:cNvSpPr>
          <p:nvPr/>
        </p:nvSpPr>
        <p:spPr bwMode="auto">
          <a:xfrm>
            <a:off x="2322513" y="358140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8" name="AutoShape 25"/>
          <p:cNvSpPr>
            <a:spLocks noChangeArrowheads="1"/>
          </p:cNvSpPr>
          <p:nvPr/>
        </p:nvSpPr>
        <p:spPr bwMode="auto">
          <a:xfrm>
            <a:off x="2609850" y="3581400"/>
            <a:ext cx="217488" cy="287338"/>
          </a:xfrm>
          <a:prstGeom prst="can">
            <a:avLst>
              <a:gd name="adj" fmla="val 33029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69" name="AutoShape 26"/>
          <p:cNvSpPr>
            <a:spLocks noChangeArrowheads="1"/>
          </p:cNvSpPr>
          <p:nvPr/>
        </p:nvSpPr>
        <p:spPr bwMode="auto">
          <a:xfrm>
            <a:off x="2033588" y="3941763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70" name="AutoShape 27"/>
          <p:cNvSpPr>
            <a:spLocks noChangeArrowheads="1"/>
          </p:cNvSpPr>
          <p:nvPr/>
        </p:nvSpPr>
        <p:spPr bwMode="auto">
          <a:xfrm>
            <a:off x="2322513" y="3941763"/>
            <a:ext cx="215900" cy="287337"/>
          </a:xfrm>
          <a:prstGeom prst="can">
            <a:avLst>
              <a:gd name="adj" fmla="val 33272"/>
            </a:avLst>
          </a:prstGeom>
          <a:solidFill>
            <a:srgbClr val="FF66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71" name="AutoShape 28"/>
          <p:cNvSpPr>
            <a:spLocks noChangeArrowheads="1"/>
          </p:cNvSpPr>
          <p:nvPr/>
        </p:nvSpPr>
        <p:spPr bwMode="auto">
          <a:xfrm>
            <a:off x="2609850" y="3941763"/>
            <a:ext cx="217488" cy="287337"/>
          </a:xfrm>
          <a:prstGeom prst="can">
            <a:avLst>
              <a:gd name="adj" fmla="val 33029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1772" name="Text Box 29"/>
          <p:cNvSpPr txBox="1">
            <a:spLocks noChangeArrowheads="1"/>
          </p:cNvSpPr>
          <p:nvPr/>
        </p:nvSpPr>
        <p:spPr bwMode="auto">
          <a:xfrm>
            <a:off x="2466976" y="5383213"/>
            <a:ext cx="1343638" cy="400110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bg2"/>
                </a:solidFill>
                <a:latin typeface="Palatino Linotype" pitchFamily="18" charset="0"/>
                <a:ea typeface="Gulim" pitchFamily="34" charset="-127"/>
              </a:rPr>
              <a:t>Escalation</a:t>
            </a:r>
          </a:p>
        </p:txBody>
      </p:sp>
      <p:sp>
        <p:nvSpPr>
          <p:cNvPr id="31773" name="Text Box 30"/>
          <p:cNvSpPr txBox="1">
            <a:spLocks noChangeArrowheads="1"/>
          </p:cNvSpPr>
          <p:nvPr/>
        </p:nvSpPr>
        <p:spPr bwMode="auto">
          <a:xfrm>
            <a:off x="5419726" y="5383213"/>
            <a:ext cx="1717137" cy="400110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bg2"/>
                </a:solidFill>
                <a:latin typeface="Palatino Linotype" pitchFamily="18" charset="0"/>
                <a:ea typeface="Gulim" pitchFamily="34" charset="-127"/>
              </a:rPr>
              <a:t>De-escalation</a:t>
            </a:r>
          </a:p>
        </p:txBody>
      </p:sp>
      <p:sp>
        <p:nvSpPr>
          <p:cNvPr id="32" name="Rectangle 2"/>
          <p:cNvSpPr txBox="1">
            <a:spLocks noChangeArrowheads="1"/>
          </p:cNvSpPr>
          <p:nvPr/>
        </p:nvSpPr>
        <p:spPr>
          <a:xfrm>
            <a:off x="533400" y="685800"/>
            <a:ext cx="5856288" cy="8064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TW" altLang="en-US" sz="4400" b="1" cap="all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1" name="標題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抗生素的升階與降階</a:t>
            </a:r>
            <a:endParaRPr lang="en-US" altLang="zh-CN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31776" name="投影片編號版面配置區 32"/>
          <p:cNvSpPr>
            <a:spLocks noGrp="1"/>
          </p:cNvSpPr>
          <p:nvPr>
            <p:ph type="sldNum" sz="quarter" idx="11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6619D9CA-FD8A-418D-84A4-6BF1613F4B24}" type="slidenum">
              <a:rPr lang="en-US" altLang="zh-TW" smtClean="0"/>
              <a:pPr/>
              <a:t>66</a:t>
            </a:fld>
            <a:endParaRPr lang="en-US" altLang="zh-TW" smtClean="0"/>
          </a:p>
        </p:txBody>
      </p:sp>
      <p:sp>
        <p:nvSpPr>
          <p:cNvPr id="35" name="內容版面配置區 3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0qualk1o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2268538"/>
            <a:ext cx="3024188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3544888" y="4268790"/>
            <a:ext cx="577402" cy="30777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>
                <a:latin typeface="Century" pitchFamily="18" charset="0"/>
              </a:rPr>
              <a:t>Host</a:t>
            </a:r>
          </a:p>
        </p:txBody>
      </p:sp>
      <p:sp>
        <p:nvSpPr>
          <p:cNvPr id="32772" name="Text Box 5"/>
          <p:cNvSpPr txBox="1">
            <a:spLocks noChangeArrowheads="1"/>
          </p:cNvSpPr>
          <p:nvPr/>
        </p:nvSpPr>
        <p:spPr bwMode="auto">
          <a:xfrm>
            <a:off x="2105026" y="4284663"/>
            <a:ext cx="576263" cy="3048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400">
                <a:latin typeface="Arial" pitchFamily="34" charset="0"/>
              </a:rPr>
              <a:t>細菌</a:t>
            </a:r>
          </a:p>
        </p:txBody>
      </p:sp>
      <p:sp>
        <p:nvSpPr>
          <p:cNvPr id="32773" name="AutoShape 6"/>
          <p:cNvSpPr>
            <a:spLocks noChangeArrowheads="1"/>
          </p:cNvSpPr>
          <p:nvPr/>
        </p:nvSpPr>
        <p:spPr bwMode="auto">
          <a:xfrm>
            <a:off x="3471863" y="3419477"/>
            <a:ext cx="649287" cy="792163"/>
          </a:xfrm>
          <a:prstGeom prst="can">
            <a:avLst>
              <a:gd name="adj" fmla="val 3050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0295" name="AutoShape 7"/>
          <p:cNvSpPr>
            <a:spLocks noChangeArrowheads="1"/>
          </p:cNvSpPr>
          <p:nvPr/>
        </p:nvSpPr>
        <p:spPr bwMode="auto">
          <a:xfrm>
            <a:off x="2032000" y="3203575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0296" name="AutoShape 8"/>
          <p:cNvSpPr>
            <a:spLocks noChangeArrowheads="1"/>
          </p:cNvSpPr>
          <p:nvPr/>
        </p:nvSpPr>
        <p:spPr bwMode="auto">
          <a:xfrm>
            <a:off x="2320925" y="3203575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0297" name="AutoShape 9"/>
          <p:cNvSpPr>
            <a:spLocks noChangeArrowheads="1"/>
          </p:cNvSpPr>
          <p:nvPr/>
        </p:nvSpPr>
        <p:spPr bwMode="auto">
          <a:xfrm>
            <a:off x="2608264" y="3203575"/>
            <a:ext cx="217487" cy="287338"/>
          </a:xfrm>
          <a:prstGeom prst="can">
            <a:avLst>
              <a:gd name="adj" fmla="val 33029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77" name="AutoShape 10"/>
          <p:cNvSpPr>
            <a:spLocks noChangeArrowheads="1"/>
          </p:cNvSpPr>
          <p:nvPr/>
        </p:nvSpPr>
        <p:spPr bwMode="auto">
          <a:xfrm>
            <a:off x="2032000" y="3563938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78" name="AutoShape 11"/>
          <p:cNvSpPr>
            <a:spLocks noChangeArrowheads="1"/>
          </p:cNvSpPr>
          <p:nvPr/>
        </p:nvSpPr>
        <p:spPr bwMode="auto">
          <a:xfrm>
            <a:off x="2320925" y="3563938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79" name="AutoShape 12"/>
          <p:cNvSpPr>
            <a:spLocks noChangeArrowheads="1"/>
          </p:cNvSpPr>
          <p:nvPr/>
        </p:nvSpPr>
        <p:spPr bwMode="auto">
          <a:xfrm>
            <a:off x="2608264" y="3563938"/>
            <a:ext cx="217487" cy="287337"/>
          </a:xfrm>
          <a:prstGeom prst="can">
            <a:avLst>
              <a:gd name="adj" fmla="val 33029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80" name="AutoShape 13"/>
          <p:cNvSpPr>
            <a:spLocks noChangeArrowheads="1"/>
          </p:cNvSpPr>
          <p:nvPr/>
        </p:nvSpPr>
        <p:spPr bwMode="auto">
          <a:xfrm>
            <a:off x="2032000" y="392430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81" name="AutoShape 14"/>
          <p:cNvSpPr>
            <a:spLocks noChangeArrowheads="1"/>
          </p:cNvSpPr>
          <p:nvPr/>
        </p:nvSpPr>
        <p:spPr bwMode="auto">
          <a:xfrm>
            <a:off x="2320925" y="3924300"/>
            <a:ext cx="215900" cy="287338"/>
          </a:xfrm>
          <a:prstGeom prst="can">
            <a:avLst>
              <a:gd name="adj" fmla="val 33272"/>
            </a:avLst>
          </a:prstGeom>
          <a:solidFill>
            <a:srgbClr val="FF66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82" name="AutoShape 15"/>
          <p:cNvSpPr>
            <a:spLocks noChangeArrowheads="1"/>
          </p:cNvSpPr>
          <p:nvPr/>
        </p:nvSpPr>
        <p:spPr bwMode="auto">
          <a:xfrm>
            <a:off x="2608264" y="3924300"/>
            <a:ext cx="217487" cy="287338"/>
          </a:xfrm>
          <a:prstGeom prst="can">
            <a:avLst>
              <a:gd name="adj" fmla="val 33029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pic>
        <p:nvPicPr>
          <p:cNvPr id="32783" name="Picture 18" descr="0qualk1o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7413" y="2259013"/>
            <a:ext cx="3024187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84" name="Text Box 19"/>
          <p:cNvSpPr txBox="1">
            <a:spLocks noChangeArrowheads="1"/>
          </p:cNvSpPr>
          <p:nvPr/>
        </p:nvSpPr>
        <p:spPr bwMode="auto">
          <a:xfrm>
            <a:off x="6642101" y="4259265"/>
            <a:ext cx="577402" cy="30777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>
                <a:latin typeface="Century" pitchFamily="18" charset="0"/>
              </a:rPr>
              <a:t>Host</a:t>
            </a:r>
          </a:p>
        </p:txBody>
      </p:sp>
      <p:sp>
        <p:nvSpPr>
          <p:cNvPr id="32785" name="Text Box 20"/>
          <p:cNvSpPr txBox="1">
            <a:spLocks noChangeArrowheads="1"/>
          </p:cNvSpPr>
          <p:nvPr/>
        </p:nvSpPr>
        <p:spPr bwMode="auto">
          <a:xfrm>
            <a:off x="5202239" y="4275138"/>
            <a:ext cx="576262" cy="3048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400">
                <a:latin typeface="Arial" pitchFamily="34" charset="0"/>
              </a:rPr>
              <a:t>細菌</a:t>
            </a:r>
          </a:p>
        </p:txBody>
      </p:sp>
      <p:sp>
        <p:nvSpPr>
          <p:cNvPr id="32786" name="AutoShape 21"/>
          <p:cNvSpPr>
            <a:spLocks noChangeArrowheads="1"/>
          </p:cNvSpPr>
          <p:nvPr/>
        </p:nvSpPr>
        <p:spPr bwMode="auto">
          <a:xfrm>
            <a:off x="6569075" y="3409952"/>
            <a:ext cx="647700" cy="792163"/>
          </a:xfrm>
          <a:prstGeom prst="can">
            <a:avLst>
              <a:gd name="adj" fmla="val 3057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grpSp>
        <p:nvGrpSpPr>
          <p:cNvPr id="33" name="群組 32"/>
          <p:cNvGrpSpPr/>
          <p:nvPr/>
        </p:nvGrpSpPr>
        <p:grpSpPr>
          <a:xfrm>
            <a:off x="5129213" y="3194050"/>
            <a:ext cx="792162" cy="647700"/>
            <a:chOff x="5129213" y="3194050"/>
            <a:chExt cx="792162" cy="647700"/>
          </a:xfrm>
        </p:grpSpPr>
        <p:sp>
          <p:nvSpPr>
            <p:cNvPr id="140310" name="AutoShape 22"/>
            <p:cNvSpPr>
              <a:spLocks noChangeArrowheads="1"/>
            </p:cNvSpPr>
            <p:nvPr/>
          </p:nvSpPr>
          <p:spPr bwMode="auto">
            <a:xfrm>
              <a:off x="5129213" y="3194050"/>
              <a:ext cx="215900" cy="287338"/>
            </a:xfrm>
            <a:prstGeom prst="can">
              <a:avLst>
                <a:gd name="adj" fmla="val 33272"/>
              </a:avLst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>
                <a:ea typeface="Gulim" pitchFamily="34" charset="-127"/>
              </a:endParaRPr>
            </a:p>
          </p:txBody>
        </p:sp>
        <p:sp>
          <p:nvSpPr>
            <p:cNvPr id="140311" name="AutoShape 23"/>
            <p:cNvSpPr>
              <a:spLocks noChangeArrowheads="1"/>
            </p:cNvSpPr>
            <p:nvPr/>
          </p:nvSpPr>
          <p:spPr bwMode="auto">
            <a:xfrm>
              <a:off x="5418138" y="3194050"/>
              <a:ext cx="215900" cy="287338"/>
            </a:xfrm>
            <a:prstGeom prst="can">
              <a:avLst>
                <a:gd name="adj" fmla="val 33272"/>
              </a:avLst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>
                <a:ea typeface="Gulim" pitchFamily="34" charset="-127"/>
              </a:endParaRPr>
            </a:p>
          </p:txBody>
        </p:sp>
        <p:sp>
          <p:nvSpPr>
            <p:cNvPr id="140312" name="AutoShape 24"/>
            <p:cNvSpPr>
              <a:spLocks noChangeArrowheads="1"/>
            </p:cNvSpPr>
            <p:nvPr/>
          </p:nvSpPr>
          <p:spPr bwMode="auto">
            <a:xfrm>
              <a:off x="5705475" y="3194050"/>
              <a:ext cx="215900" cy="287338"/>
            </a:xfrm>
            <a:prstGeom prst="can">
              <a:avLst>
                <a:gd name="adj" fmla="val 33272"/>
              </a:avLst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>
                <a:ea typeface="Gulim" pitchFamily="34" charset="-127"/>
              </a:endParaRPr>
            </a:p>
          </p:txBody>
        </p:sp>
        <p:sp>
          <p:nvSpPr>
            <p:cNvPr id="140313" name="AutoShape 25"/>
            <p:cNvSpPr>
              <a:spLocks noChangeArrowheads="1"/>
            </p:cNvSpPr>
            <p:nvPr/>
          </p:nvSpPr>
          <p:spPr bwMode="auto">
            <a:xfrm>
              <a:off x="5129213" y="3554413"/>
              <a:ext cx="215900" cy="287337"/>
            </a:xfrm>
            <a:prstGeom prst="can">
              <a:avLst>
                <a:gd name="adj" fmla="val 33272"/>
              </a:avLst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>
                <a:ea typeface="Gulim" pitchFamily="34" charset="-127"/>
              </a:endParaRPr>
            </a:p>
          </p:txBody>
        </p:sp>
        <p:sp>
          <p:nvSpPr>
            <p:cNvPr id="140314" name="AutoShape 26"/>
            <p:cNvSpPr>
              <a:spLocks noChangeArrowheads="1"/>
            </p:cNvSpPr>
            <p:nvPr/>
          </p:nvSpPr>
          <p:spPr bwMode="auto">
            <a:xfrm>
              <a:off x="5418138" y="3554413"/>
              <a:ext cx="215900" cy="287337"/>
            </a:xfrm>
            <a:prstGeom prst="can">
              <a:avLst>
                <a:gd name="adj" fmla="val 33272"/>
              </a:avLst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>
                <a:ea typeface="Gulim" pitchFamily="34" charset="-127"/>
              </a:endParaRPr>
            </a:p>
          </p:txBody>
        </p:sp>
        <p:sp>
          <p:nvSpPr>
            <p:cNvPr id="140315" name="AutoShape 27"/>
            <p:cNvSpPr>
              <a:spLocks noChangeArrowheads="1"/>
            </p:cNvSpPr>
            <p:nvPr/>
          </p:nvSpPr>
          <p:spPr bwMode="auto">
            <a:xfrm>
              <a:off x="5705475" y="3554413"/>
              <a:ext cx="215900" cy="287337"/>
            </a:xfrm>
            <a:prstGeom prst="can">
              <a:avLst>
                <a:gd name="adj" fmla="val 33272"/>
              </a:avLst>
            </a:prstGeom>
            <a:solidFill>
              <a:srgbClr val="FFFF00"/>
            </a:solidFill>
            <a:ln w="9525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>
                <a:ea typeface="Gulim" pitchFamily="34" charset="-127"/>
              </a:endParaRPr>
            </a:p>
          </p:txBody>
        </p:sp>
      </p:grpSp>
      <p:sp>
        <p:nvSpPr>
          <p:cNvPr id="32793" name="AutoShape 28"/>
          <p:cNvSpPr>
            <a:spLocks noChangeArrowheads="1"/>
          </p:cNvSpPr>
          <p:nvPr/>
        </p:nvSpPr>
        <p:spPr bwMode="auto">
          <a:xfrm>
            <a:off x="5129213" y="3914775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94" name="AutoShape 29"/>
          <p:cNvSpPr>
            <a:spLocks noChangeArrowheads="1"/>
          </p:cNvSpPr>
          <p:nvPr/>
        </p:nvSpPr>
        <p:spPr bwMode="auto">
          <a:xfrm>
            <a:off x="5418138" y="3914775"/>
            <a:ext cx="215900" cy="287338"/>
          </a:xfrm>
          <a:prstGeom prst="can">
            <a:avLst>
              <a:gd name="adj" fmla="val 33272"/>
            </a:avLst>
          </a:prstGeom>
          <a:solidFill>
            <a:srgbClr val="FF66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95" name="AutoShape 30"/>
          <p:cNvSpPr>
            <a:spLocks noChangeArrowheads="1"/>
          </p:cNvSpPr>
          <p:nvPr/>
        </p:nvSpPr>
        <p:spPr bwMode="auto">
          <a:xfrm>
            <a:off x="5705475" y="3914775"/>
            <a:ext cx="215900" cy="287338"/>
          </a:xfrm>
          <a:prstGeom prst="can">
            <a:avLst>
              <a:gd name="adj" fmla="val 33272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2796" name="Text Box 31"/>
          <p:cNvSpPr txBox="1">
            <a:spLocks noChangeArrowheads="1"/>
          </p:cNvSpPr>
          <p:nvPr/>
        </p:nvSpPr>
        <p:spPr bwMode="auto">
          <a:xfrm>
            <a:off x="2465388" y="5365750"/>
            <a:ext cx="1343638" cy="400110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bg2"/>
                </a:solidFill>
                <a:latin typeface="Palatino Linotype" pitchFamily="18" charset="0"/>
                <a:ea typeface="Gulim" pitchFamily="34" charset="-127"/>
              </a:rPr>
              <a:t>Escalation</a:t>
            </a:r>
          </a:p>
        </p:txBody>
      </p:sp>
      <p:sp>
        <p:nvSpPr>
          <p:cNvPr id="32797" name="Text Box 32"/>
          <p:cNvSpPr txBox="1">
            <a:spLocks noChangeArrowheads="1"/>
          </p:cNvSpPr>
          <p:nvPr/>
        </p:nvSpPr>
        <p:spPr bwMode="auto">
          <a:xfrm>
            <a:off x="5418139" y="5381625"/>
            <a:ext cx="1717137" cy="400110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bg2"/>
                </a:solidFill>
                <a:latin typeface="Palatino Linotype" pitchFamily="18" charset="0"/>
                <a:ea typeface="Gulim" pitchFamily="34" charset="-127"/>
              </a:rPr>
              <a:t>De-escalation</a:t>
            </a:r>
          </a:p>
        </p:txBody>
      </p:sp>
      <p:sp>
        <p:nvSpPr>
          <p:cNvPr id="32" name="標題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抗生素的升階與降階</a:t>
            </a:r>
            <a:endParaRPr lang="en-US" altLang="zh-CN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32799" name="投影片編號版面配置區 30"/>
          <p:cNvSpPr>
            <a:spLocks noGrp="1"/>
          </p:cNvSpPr>
          <p:nvPr>
            <p:ph type="sldNum" sz="quarter" idx="11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5E2CA4F-F715-4B19-BB11-4D3619B16E92}" type="slidenum">
              <a:rPr lang="en-US" altLang="zh-TW" smtClean="0"/>
              <a:pPr/>
              <a:t>67</a:t>
            </a:fld>
            <a:endParaRPr lang="en-US" altLang="zh-TW" smtClean="0"/>
          </a:p>
        </p:txBody>
      </p:sp>
      <p:sp>
        <p:nvSpPr>
          <p:cNvPr id="35" name="內容版面配置區 3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5" grpId="0" animBg="1"/>
      <p:bldP spid="140296" grpId="0" animBg="1"/>
      <p:bldP spid="140297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0qualk1o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7413" y="2281238"/>
            <a:ext cx="3024187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4"/>
          <p:cNvSpPr txBox="1">
            <a:spLocks noChangeArrowheads="1"/>
          </p:cNvSpPr>
          <p:nvPr/>
        </p:nvSpPr>
        <p:spPr bwMode="auto">
          <a:xfrm>
            <a:off x="6642101" y="4281490"/>
            <a:ext cx="577402" cy="30777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>
                <a:latin typeface="Century" pitchFamily="18" charset="0"/>
              </a:rPr>
              <a:t>Host</a:t>
            </a:r>
          </a:p>
        </p:txBody>
      </p:sp>
      <p:sp>
        <p:nvSpPr>
          <p:cNvPr id="33796" name="Text Box 5"/>
          <p:cNvSpPr txBox="1">
            <a:spLocks noChangeArrowheads="1"/>
          </p:cNvSpPr>
          <p:nvPr/>
        </p:nvSpPr>
        <p:spPr bwMode="auto">
          <a:xfrm>
            <a:off x="5202239" y="4297363"/>
            <a:ext cx="576262" cy="3048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400">
                <a:latin typeface="Arial" pitchFamily="34" charset="0"/>
              </a:rPr>
              <a:t>細菌</a:t>
            </a:r>
          </a:p>
        </p:txBody>
      </p:sp>
      <p:sp>
        <p:nvSpPr>
          <p:cNvPr id="33797" name="AutoShape 6"/>
          <p:cNvSpPr>
            <a:spLocks noChangeArrowheads="1"/>
          </p:cNvSpPr>
          <p:nvPr/>
        </p:nvSpPr>
        <p:spPr bwMode="auto">
          <a:xfrm>
            <a:off x="6784975" y="3865563"/>
            <a:ext cx="287338" cy="358775"/>
          </a:xfrm>
          <a:prstGeom prst="can">
            <a:avLst>
              <a:gd name="adj" fmla="val 3121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43" name="AutoShape 7"/>
          <p:cNvSpPr>
            <a:spLocks noChangeArrowheads="1"/>
          </p:cNvSpPr>
          <p:nvPr/>
        </p:nvSpPr>
        <p:spPr bwMode="auto">
          <a:xfrm>
            <a:off x="5127625" y="3216275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44" name="AutoShape 8"/>
          <p:cNvSpPr>
            <a:spLocks noChangeArrowheads="1"/>
          </p:cNvSpPr>
          <p:nvPr/>
        </p:nvSpPr>
        <p:spPr bwMode="auto">
          <a:xfrm>
            <a:off x="5418138" y="3216275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45" name="AutoShape 9"/>
          <p:cNvSpPr>
            <a:spLocks noChangeArrowheads="1"/>
          </p:cNvSpPr>
          <p:nvPr/>
        </p:nvSpPr>
        <p:spPr bwMode="auto">
          <a:xfrm>
            <a:off x="5703888" y="3216275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46" name="AutoShape 10"/>
          <p:cNvSpPr>
            <a:spLocks noChangeArrowheads="1"/>
          </p:cNvSpPr>
          <p:nvPr/>
        </p:nvSpPr>
        <p:spPr bwMode="auto">
          <a:xfrm>
            <a:off x="5127625" y="3576640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47" name="AutoShape 11"/>
          <p:cNvSpPr>
            <a:spLocks noChangeArrowheads="1"/>
          </p:cNvSpPr>
          <p:nvPr/>
        </p:nvSpPr>
        <p:spPr bwMode="auto">
          <a:xfrm>
            <a:off x="5418138" y="3576640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48" name="AutoShape 12"/>
          <p:cNvSpPr>
            <a:spLocks noChangeArrowheads="1"/>
          </p:cNvSpPr>
          <p:nvPr/>
        </p:nvSpPr>
        <p:spPr bwMode="auto">
          <a:xfrm>
            <a:off x="5703888" y="3576640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49" name="AutoShape 13"/>
          <p:cNvSpPr>
            <a:spLocks noChangeArrowheads="1"/>
          </p:cNvSpPr>
          <p:nvPr/>
        </p:nvSpPr>
        <p:spPr bwMode="auto">
          <a:xfrm>
            <a:off x="5127625" y="393700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50" name="AutoShape 14"/>
          <p:cNvSpPr>
            <a:spLocks noChangeArrowheads="1"/>
          </p:cNvSpPr>
          <p:nvPr/>
        </p:nvSpPr>
        <p:spPr bwMode="auto">
          <a:xfrm>
            <a:off x="5418138" y="3937000"/>
            <a:ext cx="215900" cy="287338"/>
          </a:xfrm>
          <a:prstGeom prst="can">
            <a:avLst>
              <a:gd name="adj" fmla="val 33272"/>
            </a:avLst>
          </a:prstGeom>
          <a:solidFill>
            <a:srgbClr val="FF66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51" name="AutoShape 15"/>
          <p:cNvSpPr>
            <a:spLocks noChangeArrowheads="1"/>
          </p:cNvSpPr>
          <p:nvPr/>
        </p:nvSpPr>
        <p:spPr bwMode="auto">
          <a:xfrm>
            <a:off x="5703888" y="3937000"/>
            <a:ext cx="215900" cy="287338"/>
          </a:xfrm>
          <a:prstGeom prst="can">
            <a:avLst>
              <a:gd name="adj" fmla="val 33272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pic>
        <p:nvPicPr>
          <p:cNvPr id="33807" name="Picture 18" descr="0qualk1o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1788" y="2259013"/>
            <a:ext cx="3024187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8" name="Text Box 19"/>
          <p:cNvSpPr txBox="1">
            <a:spLocks noChangeArrowheads="1"/>
          </p:cNvSpPr>
          <p:nvPr/>
        </p:nvSpPr>
        <p:spPr bwMode="auto">
          <a:xfrm>
            <a:off x="3546476" y="4259265"/>
            <a:ext cx="577402" cy="30777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>
                <a:latin typeface="Century" pitchFamily="18" charset="0"/>
              </a:rPr>
              <a:t>Host</a:t>
            </a:r>
          </a:p>
        </p:txBody>
      </p:sp>
      <p:sp>
        <p:nvSpPr>
          <p:cNvPr id="33809" name="Text Box 20"/>
          <p:cNvSpPr txBox="1">
            <a:spLocks noChangeArrowheads="1"/>
          </p:cNvSpPr>
          <p:nvPr/>
        </p:nvSpPr>
        <p:spPr bwMode="auto">
          <a:xfrm>
            <a:off x="2106614" y="4275138"/>
            <a:ext cx="576262" cy="3048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1400">
                <a:latin typeface="Arial" pitchFamily="34" charset="0"/>
              </a:rPr>
              <a:t>細菌</a:t>
            </a:r>
          </a:p>
        </p:txBody>
      </p:sp>
      <p:sp>
        <p:nvSpPr>
          <p:cNvPr id="33810" name="AutoShape 21"/>
          <p:cNvSpPr>
            <a:spLocks noChangeArrowheads="1"/>
          </p:cNvSpPr>
          <p:nvPr/>
        </p:nvSpPr>
        <p:spPr bwMode="auto">
          <a:xfrm>
            <a:off x="3690938" y="3843340"/>
            <a:ext cx="285750" cy="358775"/>
          </a:xfrm>
          <a:prstGeom prst="can">
            <a:avLst>
              <a:gd name="adj" fmla="val 3138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58" name="AutoShape 22"/>
          <p:cNvSpPr>
            <a:spLocks noChangeArrowheads="1"/>
          </p:cNvSpPr>
          <p:nvPr/>
        </p:nvSpPr>
        <p:spPr bwMode="auto">
          <a:xfrm>
            <a:off x="2032000" y="319405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59" name="AutoShape 23"/>
          <p:cNvSpPr>
            <a:spLocks noChangeArrowheads="1"/>
          </p:cNvSpPr>
          <p:nvPr/>
        </p:nvSpPr>
        <p:spPr bwMode="auto">
          <a:xfrm>
            <a:off x="2320925" y="3194050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60" name="AutoShape 24"/>
          <p:cNvSpPr>
            <a:spLocks noChangeArrowheads="1"/>
          </p:cNvSpPr>
          <p:nvPr/>
        </p:nvSpPr>
        <p:spPr bwMode="auto">
          <a:xfrm>
            <a:off x="2608264" y="3194050"/>
            <a:ext cx="217487" cy="287338"/>
          </a:xfrm>
          <a:prstGeom prst="can">
            <a:avLst>
              <a:gd name="adj" fmla="val 33029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61" name="AutoShape 25"/>
          <p:cNvSpPr>
            <a:spLocks noChangeArrowheads="1"/>
          </p:cNvSpPr>
          <p:nvPr/>
        </p:nvSpPr>
        <p:spPr bwMode="auto">
          <a:xfrm>
            <a:off x="2032000" y="3554413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62" name="AutoShape 26"/>
          <p:cNvSpPr>
            <a:spLocks noChangeArrowheads="1"/>
          </p:cNvSpPr>
          <p:nvPr/>
        </p:nvSpPr>
        <p:spPr bwMode="auto">
          <a:xfrm>
            <a:off x="2320925" y="3554413"/>
            <a:ext cx="215900" cy="287337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63" name="AutoShape 27"/>
          <p:cNvSpPr>
            <a:spLocks noChangeArrowheads="1"/>
          </p:cNvSpPr>
          <p:nvPr/>
        </p:nvSpPr>
        <p:spPr bwMode="auto">
          <a:xfrm>
            <a:off x="2608264" y="3554413"/>
            <a:ext cx="217487" cy="287337"/>
          </a:xfrm>
          <a:prstGeom prst="can">
            <a:avLst>
              <a:gd name="adj" fmla="val 33029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64" name="AutoShape 28"/>
          <p:cNvSpPr>
            <a:spLocks noChangeArrowheads="1"/>
          </p:cNvSpPr>
          <p:nvPr/>
        </p:nvSpPr>
        <p:spPr bwMode="auto">
          <a:xfrm>
            <a:off x="2032000" y="3914775"/>
            <a:ext cx="215900" cy="287338"/>
          </a:xfrm>
          <a:prstGeom prst="can">
            <a:avLst>
              <a:gd name="adj" fmla="val 33272"/>
            </a:avLst>
          </a:prstGeom>
          <a:solidFill>
            <a:srgbClr val="FFFF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142365" name="AutoShape 29"/>
          <p:cNvSpPr>
            <a:spLocks noChangeArrowheads="1"/>
          </p:cNvSpPr>
          <p:nvPr/>
        </p:nvSpPr>
        <p:spPr bwMode="auto">
          <a:xfrm>
            <a:off x="2320925" y="3914775"/>
            <a:ext cx="215900" cy="287338"/>
          </a:xfrm>
          <a:prstGeom prst="can">
            <a:avLst>
              <a:gd name="adj" fmla="val 33272"/>
            </a:avLst>
          </a:prstGeom>
          <a:solidFill>
            <a:srgbClr val="FF66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3819" name="AutoShape 30"/>
          <p:cNvSpPr>
            <a:spLocks noChangeArrowheads="1"/>
          </p:cNvSpPr>
          <p:nvPr/>
        </p:nvSpPr>
        <p:spPr bwMode="auto">
          <a:xfrm>
            <a:off x="2608264" y="3914775"/>
            <a:ext cx="217487" cy="287338"/>
          </a:xfrm>
          <a:prstGeom prst="can">
            <a:avLst>
              <a:gd name="adj" fmla="val 33029"/>
            </a:avLst>
          </a:prstGeom>
          <a:solidFill>
            <a:srgbClr val="FF0000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>
              <a:ea typeface="Gulim" pitchFamily="34" charset="-127"/>
            </a:endParaRPr>
          </a:p>
        </p:txBody>
      </p:sp>
      <p:sp>
        <p:nvSpPr>
          <p:cNvPr id="33820" name="Text Box 31"/>
          <p:cNvSpPr txBox="1">
            <a:spLocks noChangeArrowheads="1"/>
          </p:cNvSpPr>
          <p:nvPr/>
        </p:nvSpPr>
        <p:spPr bwMode="auto">
          <a:xfrm>
            <a:off x="2465388" y="5378450"/>
            <a:ext cx="1343638" cy="400110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bg2"/>
                </a:solidFill>
                <a:latin typeface="Palatino Linotype" pitchFamily="18" charset="0"/>
                <a:ea typeface="Gulim" pitchFamily="34" charset="-127"/>
              </a:rPr>
              <a:t>Escalation</a:t>
            </a:r>
          </a:p>
        </p:txBody>
      </p:sp>
      <p:sp>
        <p:nvSpPr>
          <p:cNvPr id="33821" name="Text Box 32"/>
          <p:cNvSpPr txBox="1">
            <a:spLocks noChangeArrowheads="1"/>
          </p:cNvSpPr>
          <p:nvPr/>
        </p:nvSpPr>
        <p:spPr bwMode="auto">
          <a:xfrm>
            <a:off x="5418139" y="5378450"/>
            <a:ext cx="1717137" cy="400110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bg2"/>
                </a:solidFill>
                <a:latin typeface="Palatino Linotype" pitchFamily="18" charset="0"/>
                <a:ea typeface="Gulim" pitchFamily="34" charset="-127"/>
              </a:rPr>
              <a:t>De-escalation</a:t>
            </a:r>
          </a:p>
        </p:txBody>
      </p:sp>
      <p:sp>
        <p:nvSpPr>
          <p:cNvPr id="32" name="標題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抗生素的升階與降階</a:t>
            </a:r>
            <a:endParaRPr lang="en-US" altLang="zh-CN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33823" name="投影片編號版面配置區 30"/>
          <p:cNvSpPr>
            <a:spLocks noGrp="1"/>
          </p:cNvSpPr>
          <p:nvPr>
            <p:ph type="sldNum" sz="quarter" idx="11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FA4C8180-8199-4817-958D-6FB9BBE52855}" type="slidenum">
              <a:rPr lang="en-US" altLang="zh-TW" smtClean="0"/>
              <a:pPr/>
              <a:t>68</a:t>
            </a:fld>
            <a:endParaRPr lang="en-US" altLang="zh-TW" smtClean="0"/>
          </a:p>
        </p:txBody>
      </p:sp>
      <p:sp>
        <p:nvSpPr>
          <p:cNvPr id="33" name="內容版面配置區 3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3" grpId="0" animBg="1"/>
      <p:bldP spid="142344" grpId="0" animBg="1"/>
      <p:bldP spid="142345" grpId="0" animBg="1"/>
      <p:bldP spid="142346" grpId="0" animBg="1"/>
      <p:bldP spid="142347" grpId="0" animBg="1"/>
      <p:bldP spid="142348" grpId="0" animBg="1"/>
      <p:bldP spid="142349" grpId="0" animBg="1"/>
      <p:bldP spid="142350" grpId="0" animBg="1"/>
      <p:bldP spid="142351" grpId="0" animBg="1"/>
      <p:bldP spid="142358" grpId="0" animBg="1"/>
      <p:bldP spid="142359" grpId="0" animBg="1"/>
      <p:bldP spid="142360" grpId="0" animBg="1"/>
      <p:bldP spid="142361" grpId="0" animBg="1"/>
      <p:bldP spid="142362" grpId="0" animBg="1"/>
      <p:bldP spid="142363" grpId="0" animBg="1"/>
      <p:bldP spid="142364" grpId="0" animBg="1"/>
      <p:bldP spid="14236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7.</a:t>
            </a:r>
            <a:r>
              <a:rPr lang="zh-TW" altLang="en-US" dirty="0" smtClean="0"/>
              <a:t> </a:t>
            </a:r>
            <a:r>
              <a:rPr lang="zh-CN" altLang="en-US" dirty="0" smtClean="0"/>
              <a:t>抗生素的降階治療</a:t>
            </a:r>
            <a:endParaRPr lang="zh-TW" altLang="en-US" dirty="0"/>
          </a:p>
        </p:txBody>
      </p:sp>
      <p:sp>
        <p:nvSpPr>
          <p:cNvPr id="34818" name="文字版面配置區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smtClean="0"/>
              <a:t>De-escalation</a:t>
            </a: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先決條件</a:t>
            </a:r>
            <a:endParaRPr lang="en-US" altLang="zh-CN" smtClean="0"/>
          </a:p>
          <a:p>
            <a:pPr lvl="1"/>
            <a:r>
              <a:rPr lang="zh-CN" altLang="en-US" smtClean="0"/>
              <a:t>（</a:t>
            </a:r>
            <a:r>
              <a:rPr lang="en-US" altLang="zh-CN" smtClean="0"/>
              <a:t>1</a:t>
            </a:r>
            <a:r>
              <a:rPr lang="zh-CN" altLang="en-US" smtClean="0"/>
              <a:t>）病情已趨於穩定</a:t>
            </a:r>
            <a:endParaRPr lang="en-US" altLang="zh-CN" smtClean="0"/>
          </a:p>
          <a:p>
            <a:pPr lvl="1"/>
            <a:r>
              <a:rPr lang="zh-CN" altLang="en-US" smtClean="0"/>
              <a:t>（</a:t>
            </a:r>
            <a:r>
              <a:rPr lang="en-US" altLang="zh-CN" smtClean="0"/>
              <a:t>2</a:t>
            </a:r>
            <a:r>
              <a:rPr lang="zh-CN" altLang="en-US" smtClean="0"/>
              <a:t>）明確的微生物學證據</a:t>
            </a:r>
            <a:endParaRPr lang="en-US" altLang="zh-CN" smtClean="0"/>
          </a:p>
          <a:p>
            <a:pPr lvl="2"/>
            <a:r>
              <a:rPr lang="zh-CN" altLang="en-US" smtClean="0"/>
              <a:t>證實為敏感性細菌</a:t>
            </a:r>
            <a:endParaRPr lang="en-US" altLang="zh-CN" smtClean="0"/>
          </a:p>
          <a:p>
            <a:pPr lvl="3"/>
            <a:r>
              <a:rPr lang="zh-CN" altLang="en-US" smtClean="0"/>
              <a:t>血液培養</a:t>
            </a:r>
            <a:endParaRPr lang="en-US" altLang="zh-CN" smtClean="0"/>
          </a:p>
          <a:p>
            <a:pPr lvl="3"/>
            <a:r>
              <a:rPr lang="zh-CN" altLang="en-US" smtClean="0"/>
              <a:t>其他無菌部位培養</a:t>
            </a:r>
            <a:endParaRPr lang="en-US" altLang="zh-CN" smtClean="0"/>
          </a:p>
          <a:p>
            <a:pPr lvl="2"/>
            <a:r>
              <a:rPr lang="zh-CN" altLang="en-US" smtClean="0"/>
              <a:t>無法證實有抗藥性細菌</a:t>
            </a:r>
            <a:endParaRPr lang="en-US" altLang="zh-CN" smtClean="0"/>
          </a:p>
          <a:p>
            <a:pPr lvl="3"/>
            <a:r>
              <a:rPr lang="en-US" altLang="zh-CN" smtClean="0"/>
              <a:t>MRSA</a:t>
            </a:r>
          </a:p>
          <a:p>
            <a:pPr lvl="2"/>
            <a:endParaRPr lang="en-US" altLang="zh-CN" dirty="0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抗生素</a:t>
            </a:r>
            <a:r>
              <a:rPr lang="zh-CN" altLang="en-US" smtClean="0"/>
              <a:t>的降階治療</a:t>
            </a:r>
            <a:endParaRPr lang="en-US" altLang="zh-CN" dirty="0"/>
          </a:p>
        </p:txBody>
      </p:sp>
      <p:sp>
        <p:nvSpPr>
          <p:cNvPr id="3584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12D6C5-A531-4153-9126-EF7F26089075}" type="slidenum">
              <a:rPr lang="en-US" altLang="zh-TW" smtClean="0"/>
              <a:pPr/>
              <a:t>70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8.</a:t>
            </a:r>
            <a:r>
              <a:rPr lang="zh-TW" altLang="en-US" dirty="0" smtClean="0">
                <a:latin typeface="Arial" pitchFamily="34" charset="0"/>
              </a:rPr>
              <a:t> </a:t>
            </a:r>
            <a:r>
              <a:rPr lang="zh-CN" altLang="en-US" dirty="0" smtClean="0"/>
              <a:t>特定診斷之抗生素使用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同時滿足</a:t>
            </a:r>
            <a:endParaRPr lang="en-US" altLang="zh-CN" smtClean="0"/>
          </a:p>
          <a:p>
            <a:pPr lvl="1"/>
            <a:r>
              <a:rPr lang="zh-CN" altLang="en-US" smtClean="0"/>
              <a:t>（</a:t>
            </a:r>
            <a:r>
              <a:rPr lang="en-US" altLang="zh-CN" smtClean="0"/>
              <a:t>1</a:t>
            </a:r>
            <a:r>
              <a:rPr lang="zh-CN" altLang="en-US" smtClean="0"/>
              <a:t>）沒有尿路症狀</a:t>
            </a:r>
            <a:endParaRPr lang="en-US" altLang="zh-CN" smtClean="0"/>
          </a:p>
          <a:p>
            <a:pPr lvl="1"/>
            <a:r>
              <a:rPr lang="zh-CN" altLang="en-US" smtClean="0"/>
              <a:t>（</a:t>
            </a:r>
            <a:r>
              <a:rPr lang="en-US" altLang="zh-CN" smtClean="0"/>
              <a:t>2</a:t>
            </a:r>
            <a:r>
              <a:rPr lang="zh-CN" altLang="en-US" smtClean="0"/>
              <a:t>）沒有全身症狀</a:t>
            </a:r>
            <a:endParaRPr lang="en-US" altLang="zh-CN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無症狀膿尿菌尿</a:t>
            </a:r>
            <a:endParaRPr lang="en-US" altLang="zh-CN" smtClean="0"/>
          </a:p>
        </p:txBody>
      </p:sp>
      <p:sp>
        <p:nvSpPr>
          <p:cNvPr id="37892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5991235-C39A-4FF1-9D49-401F5F109A7A}" type="slidenum">
              <a:rPr lang="en-US" altLang="zh-TW" smtClean="0"/>
              <a:pPr/>
              <a:t>72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Candara" pitchFamily="34" charset="0"/>
              </a:rPr>
              <a:t>Prevalence</a:t>
            </a:r>
            <a:endParaRPr lang="zh-TW" altLang="en-US" dirty="0"/>
          </a:p>
        </p:txBody>
      </p:sp>
      <p:sp>
        <p:nvSpPr>
          <p:cNvPr id="38914" name="投影片編號版面配置區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EF8BAFF-AAC3-4F1C-93D0-688A6EF6AF40}" type="slidenum">
              <a:rPr lang="en-US" altLang="zh-TW" smtClean="0"/>
              <a:pPr/>
              <a:t>73</a:t>
            </a:fld>
            <a:endParaRPr lang="en-US" altLang="zh-TW" smtClean="0"/>
          </a:p>
        </p:txBody>
      </p:sp>
      <p:pic>
        <p:nvPicPr>
          <p:cNvPr id="3891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09851" y="1843088"/>
            <a:ext cx="3870325" cy="42291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338138"/>
            <a:ext cx="8229600" cy="1252537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endParaRPr lang="en-US" altLang="zh-CN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ndara" pitchFamily="34" charset="0"/>
              <a:ea typeface="SimHei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88432" y="634125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000" dirty="0" err="1" smtClean="0">
                <a:latin typeface="Candara" pitchFamily="34" charset="0"/>
                <a:ea typeface="SimHei" pitchFamily="49" charset="-122"/>
              </a:rPr>
              <a:t>Clin</a:t>
            </a:r>
            <a:r>
              <a:rPr lang="en-US" altLang="zh-TW" sz="2000" dirty="0" smtClean="0">
                <a:latin typeface="Candara" pitchFamily="34" charset="0"/>
                <a:ea typeface="SimHei" pitchFamily="49" charset="-122"/>
              </a:rPr>
              <a:t> Infect Dis.</a:t>
            </a:r>
            <a:r>
              <a:rPr lang="en-US" altLang="zh-TW" sz="2000" dirty="0" smtClean="0"/>
              <a:t> </a:t>
            </a:r>
            <a:r>
              <a:rPr lang="en-US" altLang="zh-TW" sz="2000" dirty="0" smtClean="0">
                <a:latin typeface="Candara" pitchFamily="34" charset="0"/>
                <a:ea typeface="SimHei" pitchFamily="49" charset="-122"/>
              </a:rPr>
              <a:t>2005:40 (1 March) • 643</a:t>
            </a:r>
            <a:endParaRPr lang="zh-TW" altLang="en-US" sz="2000" dirty="0" smtClean="0">
              <a:latin typeface="Candara" pitchFamily="34" charset="0"/>
              <a:ea typeface="SimHei" pitchFamily="49" charset="-122"/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不需要使用抗生素治療</a:t>
            </a:r>
            <a:endParaRPr lang="en-US" altLang="zh-CN" smtClean="0"/>
          </a:p>
          <a:p>
            <a:pPr lvl="1"/>
            <a:r>
              <a:rPr lang="zh-CN" altLang="en-US" smtClean="0"/>
              <a:t>例外</a:t>
            </a:r>
            <a:endParaRPr lang="en-US" altLang="zh-CN" smtClean="0"/>
          </a:p>
          <a:p>
            <a:pPr lvl="2"/>
            <a:r>
              <a:rPr lang="zh-CN" altLang="en-US" smtClean="0"/>
              <a:t>（</a:t>
            </a:r>
            <a:r>
              <a:rPr lang="en-US" altLang="zh-CN" smtClean="0"/>
              <a:t>1</a:t>
            </a:r>
            <a:r>
              <a:rPr lang="zh-CN" altLang="en-US" smtClean="0"/>
              <a:t>）孕婦</a:t>
            </a:r>
            <a:endParaRPr lang="en-US" altLang="zh-CN" smtClean="0"/>
          </a:p>
          <a:p>
            <a:pPr lvl="2"/>
            <a:r>
              <a:rPr lang="zh-CN" altLang="en-US" smtClean="0"/>
              <a:t>（</a:t>
            </a:r>
            <a:r>
              <a:rPr lang="en-US" altLang="zh-CN" smtClean="0"/>
              <a:t>2</a:t>
            </a:r>
            <a:r>
              <a:rPr lang="zh-CN" altLang="en-US" smtClean="0"/>
              <a:t>）泌尿道手術</a:t>
            </a:r>
            <a:endParaRPr lang="en-US" altLang="zh-CN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無症狀膿尿菌尿</a:t>
            </a:r>
            <a:endParaRPr lang="en-US" altLang="zh-CN" smtClean="0"/>
          </a:p>
        </p:txBody>
      </p:sp>
      <p:sp>
        <p:nvSpPr>
          <p:cNvPr id="39941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F7736D-F0E3-483A-AEEC-0D7C1CF12391}" type="slidenum">
              <a:rPr lang="en-US" altLang="zh-TW" smtClean="0"/>
              <a:pPr/>
              <a:t>74</a:t>
            </a:fld>
            <a:endParaRPr lang="en-US" altLang="zh-TW" smtClean="0"/>
          </a:p>
        </p:txBody>
      </p:sp>
      <p:sp>
        <p:nvSpPr>
          <p:cNvPr id="39940" name="文字方塊 1"/>
          <p:cNvSpPr txBox="1">
            <a:spLocks noChangeArrowheads="1"/>
          </p:cNvSpPr>
          <p:nvPr/>
        </p:nvSpPr>
        <p:spPr bwMode="auto">
          <a:xfrm>
            <a:off x="3806825" y="5927725"/>
            <a:ext cx="490070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Clinical Infectious Diseases 2005; 40:643–54</a:t>
            </a:r>
            <a:endParaRPr lang="zh-TW" altLang="en-US" sz="2000">
              <a:solidFill>
                <a:schemeClr val="tx2"/>
              </a:solidFill>
              <a:latin typeface="Candara" pitchFamily="34" charset="0"/>
              <a:ea typeface="SimHei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呼吸道感染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上呼吸道感染</a:t>
            </a:r>
            <a:r>
              <a:rPr lang="en-US" altLang="zh-TW" dirty="0" smtClean="0"/>
              <a:t>(</a:t>
            </a:r>
            <a:r>
              <a:rPr lang="en-US" altLang="zh-CN" dirty="0" smtClean="0"/>
              <a:t>URI</a:t>
            </a:r>
            <a:r>
              <a:rPr lang="en-US" altLang="zh-TW" dirty="0"/>
              <a:t>)</a:t>
            </a:r>
            <a:endParaRPr lang="en-US" altLang="zh-CN" dirty="0" smtClean="0"/>
          </a:p>
          <a:p>
            <a:pPr lvl="2"/>
            <a:r>
              <a:rPr lang="zh-CN" altLang="en-US" dirty="0" smtClean="0"/>
              <a:t>不需要使用抗生素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不能排除下呼吸道感染</a:t>
            </a:r>
            <a:endParaRPr lang="en-US" altLang="zh-CN" dirty="0" smtClean="0"/>
          </a:p>
          <a:p>
            <a:pPr lvl="2"/>
            <a:r>
              <a:rPr lang="en-US" altLang="zh-TW" dirty="0"/>
              <a:t>(</a:t>
            </a:r>
            <a:r>
              <a:rPr lang="en-US" altLang="zh-CN" dirty="0" smtClean="0"/>
              <a:t>R/O Pneumonia</a:t>
            </a:r>
            <a:r>
              <a:rPr lang="en-US" altLang="zh-TW" dirty="0"/>
              <a:t>)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下呼吸道感染</a:t>
            </a:r>
            <a:r>
              <a:rPr lang="en-US" altLang="zh-TW" dirty="0" smtClean="0"/>
              <a:t>(</a:t>
            </a:r>
            <a:r>
              <a:rPr lang="en-US" altLang="zh-CN" dirty="0" smtClean="0"/>
              <a:t>Pneumonia</a:t>
            </a:r>
            <a:r>
              <a:rPr lang="en-US" altLang="zh-TW" dirty="0"/>
              <a:t>)</a:t>
            </a:r>
            <a:endParaRPr lang="en-US" altLang="zh-CN" dirty="0" smtClean="0"/>
          </a:p>
          <a:p>
            <a:pPr lvl="1"/>
            <a:r>
              <a:rPr lang="en-US" altLang="zh-CN" dirty="0" smtClean="0"/>
              <a:t>   </a:t>
            </a:r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上</a:t>
            </a:r>
            <a:r>
              <a:rPr lang="en-US" altLang="zh-CN" smtClean="0"/>
              <a:t>/</a:t>
            </a:r>
            <a:r>
              <a:rPr lang="zh-CN" altLang="en-US" smtClean="0"/>
              <a:t>下呼吸道感染</a:t>
            </a:r>
            <a:endParaRPr lang="en-US" altLang="zh-CN" dirty="0"/>
          </a:p>
        </p:txBody>
      </p:sp>
      <p:sp>
        <p:nvSpPr>
          <p:cNvPr id="4096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1671025-3092-45D4-B984-20F23EB9C63D}" type="slidenum">
              <a:rPr lang="en-US" altLang="zh-TW" smtClean="0"/>
              <a:pPr/>
              <a:t>75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04813"/>
            <a:ext cx="9144000" cy="11398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zh-TW" sz="4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SimHei" pitchFamily="49" charset="-122"/>
              </a:rPr>
              <a:t>CPIS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76250" y="1628777"/>
            <a:ext cx="4186238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kumimoji="0" lang="en-US" altLang="zh-TW" sz="1800" b="1" dirty="0" smtClean="0">
                <a:ea typeface="新細明體" pitchFamily="18" charset="-120"/>
              </a:rPr>
              <a:t>Body Temperature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36.5°C≤BT≤38.4°C             = 0 point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38.5°C≤BT≤38.9°C             = 1 point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38.9°C≤BT or BT≤36.0°C </a:t>
            </a:r>
            <a:r>
              <a:rPr kumimoji="0" lang="zh-TW" altLang="en-US" sz="1600" dirty="0" smtClean="0">
                <a:ea typeface="新細明體" pitchFamily="18" charset="-120"/>
              </a:rPr>
              <a:t>  </a:t>
            </a:r>
            <a:r>
              <a:rPr kumimoji="0" lang="en-US" altLang="zh-TW" sz="1600" dirty="0" smtClean="0">
                <a:ea typeface="新細明體" pitchFamily="18" charset="-120"/>
              </a:rPr>
              <a:t>= 2 points</a:t>
            </a:r>
          </a:p>
          <a:p>
            <a:pPr eaLnBrk="1" hangingPunct="1">
              <a:lnSpc>
                <a:spcPct val="80000"/>
              </a:lnSpc>
            </a:pPr>
            <a:r>
              <a:rPr kumimoji="0" lang="en-US" altLang="zh-TW" sz="1800" b="1" dirty="0" smtClean="0">
                <a:ea typeface="新細明體" pitchFamily="18" charset="-120"/>
              </a:rPr>
              <a:t>WBC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11,000≥ WBC ≥ 4,000</a:t>
            </a:r>
            <a:r>
              <a:rPr kumimoji="0" lang="zh-TW" altLang="en-US" sz="1600" dirty="0" smtClean="0">
                <a:ea typeface="新細明體" pitchFamily="18" charset="-120"/>
              </a:rPr>
              <a:t>       </a:t>
            </a:r>
            <a:r>
              <a:rPr kumimoji="0" lang="en-US" altLang="zh-TW" sz="1600" dirty="0" smtClean="0">
                <a:ea typeface="新細明體" pitchFamily="18" charset="-120"/>
              </a:rPr>
              <a:t>= 0 point 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&gt;11,000  or    &lt;4,000</a:t>
            </a:r>
            <a:r>
              <a:rPr kumimoji="0" lang="zh-TW" altLang="en-US" sz="1600" dirty="0" smtClean="0">
                <a:ea typeface="新細明體" pitchFamily="18" charset="-120"/>
              </a:rPr>
              <a:t>         </a:t>
            </a:r>
            <a:r>
              <a:rPr kumimoji="0" lang="en-US" altLang="zh-TW" sz="1600" dirty="0" smtClean="0">
                <a:ea typeface="新細明體" pitchFamily="18" charset="-120"/>
              </a:rPr>
              <a:t>= 1 point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Band  ≥ 50%</a:t>
            </a:r>
            <a:r>
              <a:rPr kumimoji="0" lang="zh-TW" altLang="en-US" sz="1600" dirty="0" smtClean="0">
                <a:ea typeface="新細明體" pitchFamily="18" charset="-120"/>
              </a:rPr>
              <a:t>                     </a:t>
            </a:r>
            <a:r>
              <a:rPr kumimoji="0" lang="en-US" altLang="zh-TW" sz="1600" dirty="0" smtClean="0">
                <a:ea typeface="新細明體" pitchFamily="18" charset="-120"/>
              </a:rPr>
              <a:t>+ 1 point</a:t>
            </a:r>
          </a:p>
          <a:p>
            <a:pPr eaLnBrk="1" hangingPunct="1">
              <a:lnSpc>
                <a:spcPct val="80000"/>
              </a:lnSpc>
            </a:pPr>
            <a:r>
              <a:rPr kumimoji="0" lang="en-US" altLang="zh-TW" sz="1800" b="1" dirty="0" smtClean="0">
                <a:ea typeface="新細明體" pitchFamily="18" charset="-120"/>
              </a:rPr>
              <a:t>Tracheal secretions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( - )                    = 0 point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Non-purulent </a:t>
            </a:r>
            <a:r>
              <a:rPr kumimoji="0" lang="zh-TW" altLang="en-US" sz="1600" dirty="0" smtClean="0">
                <a:ea typeface="新細明體" pitchFamily="18" charset="-120"/>
              </a:rPr>
              <a:t>    </a:t>
            </a:r>
            <a:r>
              <a:rPr kumimoji="0" lang="en-US" altLang="zh-TW" sz="1600" dirty="0" smtClean="0">
                <a:ea typeface="新細明體" pitchFamily="18" charset="-120"/>
              </a:rPr>
              <a:t>= 1 point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Purulent          </a:t>
            </a:r>
            <a:r>
              <a:rPr kumimoji="0" lang="zh-TW" altLang="en-US" sz="1600" dirty="0" smtClean="0">
                <a:ea typeface="新細明體" pitchFamily="18" charset="-120"/>
              </a:rPr>
              <a:t>  </a:t>
            </a:r>
            <a:r>
              <a:rPr kumimoji="0" lang="en-US" altLang="zh-TW" sz="1600" dirty="0" smtClean="0">
                <a:ea typeface="新細明體" pitchFamily="18" charset="-120"/>
              </a:rPr>
              <a:t>= 2 points</a:t>
            </a:r>
          </a:p>
          <a:p>
            <a:pPr eaLnBrk="1" hangingPunct="1">
              <a:lnSpc>
                <a:spcPct val="80000"/>
              </a:lnSpc>
            </a:pPr>
            <a:r>
              <a:rPr kumimoji="0" lang="en-US" altLang="zh-TW" sz="1800" b="1" dirty="0" smtClean="0">
                <a:ea typeface="新細明體" pitchFamily="18" charset="-120"/>
              </a:rPr>
              <a:t>Oxygenation: PaO</a:t>
            </a:r>
            <a:r>
              <a:rPr kumimoji="0" lang="en-US" altLang="zh-TW" sz="1800" b="1" baseline="-25000" dirty="0" smtClean="0">
                <a:ea typeface="新細明體" pitchFamily="18" charset="-120"/>
              </a:rPr>
              <a:t>2</a:t>
            </a:r>
            <a:r>
              <a:rPr kumimoji="0" lang="en-US" altLang="zh-TW" sz="1800" b="1" dirty="0" smtClean="0">
                <a:ea typeface="新細明體" pitchFamily="18" charset="-120"/>
              </a:rPr>
              <a:t>/FIO</a:t>
            </a:r>
            <a:r>
              <a:rPr kumimoji="0" lang="en-US" altLang="zh-TW" sz="1800" b="1" baseline="-25000" dirty="0" smtClean="0">
                <a:ea typeface="新細明體" pitchFamily="18" charset="-120"/>
              </a:rPr>
              <a:t>2</a:t>
            </a:r>
            <a:r>
              <a:rPr kumimoji="0" lang="en-US" altLang="zh-TW" sz="1800" b="1" dirty="0" smtClean="0">
                <a:ea typeface="新細明體" pitchFamily="18" charset="-120"/>
              </a:rPr>
              <a:t>(mm Hg)</a:t>
            </a:r>
            <a:r>
              <a:rPr kumimoji="0" lang="en-US" altLang="zh-TW" sz="1800" dirty="0" smtClean="0">
                <a:ea typeface="新細明體" pitchFamily="18" charset="-120"/>
              </a:rPr>
              <a:t>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&gt; 240      or     ARDS </a:t>
            </a:r>
            <a:r>
              <a:rPr kumimoji="0" lang="zh-TW" altLang="en-US" sz="1600" dirty="0" smtClean="0">
                <a:ea typeface="新細明體" pitchFamily="18" charset="-120"/>
              </a:rPr>
              <a:t> </a:t>
            </a:r>
            <a:r>
              <a:rPr kumimoji="0" lang="en-US" altLang="zh-TW" sz="1600" dirty="0" smtClean="0">
                <a:ea typeface="新細明體" pitchFamily="18" charset="-120"/>
              </a:rPr>
              <a:t>= 0 point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≤ 240 and no ARDS </a:t>
            </a:r>
            <a:r>
              <a:rPr kumimoji="0" lang="zh-TW" altLang="en-US" sz="1600" dirty="0" smtClean="0">
                <a:ea typeface="新細明體" pitchFamily="18" charset="-120"/>
              </a:rPr>
              <a:t>  </a:t>
            </a:r>
            <a:r>
              <a:rPr kumimoji="0" lang="en-US" altLang="zh-TW" sz="1600" dirty="0" smtClean="0">
                <a:ea typeface="新細明體" pitchFamily="18" charset="-120"/>
              </a:rPr>
              <a:t>= 2 points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sz="quarter" idx="14"/>
          </p:nvPr>
        </p:nvSpPr>
        <p:spPr>
          <a:xfrm>
            <a:off x="4667250" y="1628777"/>
            <a:ext cx="403860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kumimoji="0" lang="en-US" altLang="zh-TW" sz="1800" b="1" dirty="0" smtClean="0">
                <a:ea typeface="新細明體" pitchFamily="18" charset="-120"/>
              </a:rPr>
              <a:t>Pulmonary Radiography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No infiltrate         = 0 point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Diffuse/Patchy    = 1 point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Localized            = 2 points</a:t>
            </a:r>
          </a:p>
          <a:p>
            <a:pPr eaLnBrk="1" hangingPunct="1">
              <a:lnSpc>
                <a:spcPct val="80000"/>
              </a:lnSpc>
            </a:pPr>
            <a:r>
              <a:rPr kumimoji="0" lang="en-US" altLang="zh-TW" sz="1800" b="1" dirty="0" smtClean="0">
                <a:ea typeface="新細明體" pitchFamily="18" charset="-120"/>
              </a:rPr>
              <a:t>Progression of Pulmonary Infiltrate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No  = 0 point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Yes = 2 points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r>
              <a:rPr kumimoji="0" lang="en-US" altLang="zh-TW" sz="1600" dirty="0" smtClean="0">
                <a:ea typeface="新細明體" pitchFamily="18" charset="-120"/>
              </a:rPr>
              <a:t>(after CHF and ARDS excluded)</a:t>
            </a:r>
          </a:p>
          <a:p>
            <a:pPr eaLnBrk="1" hangingPunct="1">
              <a:lnSpc>
                <a:spcPct val="80000"/>
              </a:lnSpc>
            </a:pPr>
            <a:r>
              <a:rPr kumimoji="0" lang="en-US" altLang="zh-TW" sz="1800" b="1" dirty="0" smtClean="0">
                <a:ea typeface="新細明體" pitchFamily="18" charset="-120"/>
              </a:rPr>
              <a:t>Culture of Tracheal Aspirate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( - ) or rare or light     = 0 point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Moderate or heavy    = 1 point 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en-US" altLang="zh-TW" sz="1600" dirty="0" smtClean="0">
                <a:ea typeface="新細明體" pitchFamily="18" charset="-120"/>
              </a:rPr>
              <a:t>Gram stain (+)         </a:t>
            </a:r>
            <a:r>
              <a:rPr kumimoji="0" lang="zh-TW" altLang="en-US" sz="1600" dirty="0" smtClean="0">
                <a:ea typeface="新細明體" pitchFamily="18" charset="-120"/>
              </a:rPr>
              <a:t>  </a:t>
            </a:r>
            <a:r>
              <a:rPr kumimoji="0" lang="en-US" altLang="zh-TW" sz="1600" dirty="0" smtClean="0">
                <a:ea typeface="新細明體" pitchFamily="18" charset="-120"/>
              </a:rPr>
              <a:t>+1 point</a:t>
            </a:r>
            <a:endParaRPr kumimoji="0" lang="en-GB" altLang="zh-TW" sz="1600" dirty="0" smtClean="0">
              <a:ea typeface="新細明體" pitchFamily="18" charset="-120"/>
            </a:endParaRPr>
          </a:p>
          <a:p>
            <a:pPr eaLnBrk="1" hangingPunct="1">
              <a:lnSpc>
                <a:spcPct val="80000"/>
              </a:lnSpc>
            </a:pPr>
            <a:endParaRPr kumimoji="0" lang="en-US" altLang="zh-TW" sz="1800" dirty="0" smtClean="0">
              <a:ea typeface="新細明體" pitchFamily="18" charset="-120"/>
            </a:endParaRPr>
          </a:p>
        </p:txBody>
      </p:sp>
      <p:sp>
        <p:nvSpPr>
          <p:cNvPr id="868357" name="Rectangle 5"/>
          <p:cNvSpPr>
            <a:spLocks noChangeArrowheads="1"/>
          </p:cNvSpPr>
          <p:nvPr/>
        </p:nvSpPr>
        <p:spPr bwMode="auto">
          <a:xfrm>
            <a:off x="4797426" y="6264275"/>
            <a:ext cx="40334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000" dirty="0">
                <a:solidFill>
                  <a:schemeClr val="tx2"/>
                </a:solidFill>
                <a:latin typeface="+mn-lt"/>
                <a:ea typeface="SimHei" pitchFamily="49" charset="-122"/>
              </a:rPr>
              <a:t>Am Rev </a:t>
            </a:r>
            <a:r>
              <a:rPr lang="en-US" altLang="zh-TW" sz="2000" dirty="0" err="1">
                <a:solidFill>
                  <a:schemeClr val="tx2"/>
                </a:solidFill>
                <a:latin typeface="+mn-lt"/>
                <a:ea typeface="SimHei" pitchFamily="49" charset="-122"/>
              </a:rPr>
              <a:t>Respir</a:t>
            </a:r>
            <a:r>
              <a:rPr lang="en-US" altLang="zh-TW" sz="2000" dirty="0">
                <a:solidFill>
                  <a:schemeClr val="tx2"/>
                </a:solidFill>
                <a:latin typeface="+mn-lt"/>
                <a:ea typeface="SimHei" pitchFamily="49" charset="-122"/>
              </a:rPr>
              <a:t> Dis 1991;143:1121-1129</a:t>
            </a:r>
          </a:p>
        </p:txBody>
      </p:sp>
      <p:sp>
        <p:nvSpPr>
          <p:cNvPr id="41990" name="文字方塊 1"/>
          <p:cNvSpPr txBox="1">
            <a:spLocks noChangeArrowheads="1"/>
          </p:cNvSpPr>
          <p:nvPr/>
        </p:nvSpPr>
        <p:spPr bwMode="auto">
          <a:xfrm>
            <a:off x="927100" y="5487990"/>
            <a:ext cx="204735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*ARDS defined as</a:t>
            </a:r>
            <a:r>
              <a:rPr lang="zh-CN" altLang="en-US" sz="14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：</a:t>
            </a:r>
            <a:endParaRPr lang="en-US" altLang="zh-CN" sz="1400" dirty="0">
              <a:solidFill>
                <a:schemeClr val="tx2"/>
              </a:solidFill>
              <a:latin typeface="Candara" pitchFamily="34" charset="0"/>
              <a:ea typeface="SimHei" pitchFamily="49" charset="-122"/>
            </a:endParaRPr>
          </a:p>
          <a:p>
            <a:r>
              <a:rPr lang="en-US" altLang="zh-TW" sz="14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PaO2/FIO2≤200</a:t>
            </a:r>
          </a:p>
          <a:p>
            <a:r>
              <a:rPr lang="en-US" altLang="zh-TW" sz="14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PAWP ≤18 mm Hg</a:t>
            </a:r>
          </a:p>
          <a:p>
            <a:r>
              <a:rPr lang="en-US" altLang="zh-CN" sz="14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A</a:t>
            </a:r>
            <a:r>
              <a:rPr lang="en-US" altLang="zh-TW" sz="1400" dirty="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cute bilateral infiltrates</a:t>
            </a:r>
          </a:p>
        </p:txBody>
      </p:sp>
      <p:sp>
        <p:nvSpPr>
          <p:cNvPr id="41991" name="投影片編號版面配置區 6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11BB8E4-5BC4-47C1-870C-6BC842C6DF3E}" type="slidenum">
              <a:rPr lang="en-US" altLang="zh-TW" smtClean="0"/>
              <a:pPr/>
              <a:t>76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3010" name="投影片編號版面配置區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7C18F16-7832-45FC-A1A5-CB944B59C07E}" type="slidenum">
              <a:rPr lang="en-US" altLang="zh-TW" smtClean="0"/>
              <a:pPr/>
              <a:t>77</a:t>
            </a:fld>
            <a:endParaRPr lang="en-US" altLang="zh-TW" smtClean="0"/>
          </a:p>
        </p:txBody>
      </p:sp>
      <p:pic>
        <p:nvPicPr>
          <p:cNvPr id="43011" name="Picture 3" descr="RCCM990909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85989" y="638175"/>
            <a:ext cx="4591050" cy="506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文字方塊 6"/>
          <p:cNvSpPr txBox="1">
            <a:spLocks noChangeArrowheads="1"/>
          </p:cNvSpPr>
          <p:nvPr/>
        </p:nvSpPr>
        <p:spPr bwMode="auto">
          <a:xfrm>
            <a:off x="3959225" y="5837238"/>
            <a:ext cx="48269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Am J Respir Crit Care Med 2000;162:505-511</a:t>
            </a:r>
            <a:endParaRPr lang="zh-TW" altLang="en-US" sz="2000">
              <a:solidFill>
                <a:schemeClr val="tx2"/>
              </a:solidFill>
              <a:latin typeface="Candara" pitchFamily="34" charset="0"/>
              <a:ea typeface="SimHei" pitchFamily="49" charset="-122"/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9.</a:t>
            </a:r>
            <a:r>
              <a:rPr lang="zh-TW" altLang="en-US" dirty="0" smtClean="0"/>
              <a:t> </a:t>
            </a:r>
            <a:r>
              <a:rPr lang="zh-CN" altLang="en-US" dirty="0" smtClean="0"/>
              <a:t>微生物學檢查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zh-CN" altLang="en-US" sz="3200" b="1" smtClean="0"/>
              <a:t>使用抗生素前必須進行</a:t>
            </a:r>
            <a:endParaRPr kumimoji="0" lang="en-US" altLang="zh-CN" sz="3200" b="1" smtClean="0"/>
          </a:p>
          <a:p>
            <a:pPr lvl="1" eaLnBrk="1" hangingPunct="1">
              <a:lnSpc>
                <a:spcPct val="90000"/>
              </a:lnSpc>
            </a:pPr>
            <a:r>
              <a:rPr kumimoji="0" lang="zh-CN" altLang="en-US" sz="3000" b="1" smtClean="0"/>
              <a:t>配合病情變化做為抗生素調整之基礎</a:t>
            </a:r>
            <a:endParaRPr kumimoji="0" lang="en-US" altLang="zh-CN" sz="3000" b="1" smtClean="0"/>
          </a:p>
          <a:p>
            <a:pPr marL="839788" lvl="3" eaLnBrk="1" hangingPunct="1">
              <a:lnSpc>
                <a:spcPct val="90000"/>
              </a:lnSpc>
            </a:pPr>
            <a:r>
              <a:rPr kumimoji="0" lang="zh-CN" altLang="en-US" sz="2800" smtClean="0"/>
              <a:t>血液培養</a:t>
            </a:r>
            <a:endParaRPr kumimoji="0" lang="en-US" altLang="zh-CN" sz="2800" smtClean="0"/>
          </a:p>
          <a:p>
            <a:pPr marL="839788" lvl="3" eaLnBrk="1" hangingPunct="1">
              <a:lnSpc>
                <a:spcPct val="90000"/>
              </a:lnSpc>
            </a:pPr>
            <a:r>
              <a:rPr kumimoji="0" lang="zh-CN" altLang="en-US" sz="2800" smtClean="0"/>
              <a:t>相關部位檢體培養</a:t>
            </a:r>
            <a:endParaRPr kumimoji="0" lang="en-US" altLang="zh-CN" sz="2800" smtClean="0"/>
          </a:p>
          <a:p>
            <a:pPr marL="606425" lvl="4" indent="0" eaLnBrk="1" hangingPunct="1">
              <a:lnSpc>
                <a:spcPct val="90000"/>
              </a:lnSpc>
              <a:buFont typeface="Symbol" pitchFamily="18" charset="2"/>
              <a:buNone/>
            </a:pPr>
            <a:r>
              <a:rPr kumimoji="0" lang="zh-CN" altLang="en-US" sz="2400" b="1" smtClean="0"/>
              <a:t>        </a:t>
            </a:r>
            <a:endParaRPr kumimoji="0" lang="en-US" altLang="zh-CN" sz="2400" b="1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zh-CN" altLang="en-US" sz="41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</a:rPr>
              <a:t>微生物學檢查</a:t>
            </a:r>
            <a:endParaRPr lang="en-US" altLang="zh-CN" sz="4100" b="1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5060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C40434-DF64-41D6-AEB2-F2F57F6373E9}" type="slidenum">
              <a:rPr lang="en-US" altLang="zh-TW" smtClean="0"/>
              <a:pPr/>
              <a:t>79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73050" lvl="1" eaLnBrk="1" hangingPunct="1">
              <a:lnSpc>
                <a:spcPct val="90000"/>
              </a:lnSpc>
            </a:pPr>
            <a:r>
              <a:rPr kumimoji="0" lang="zh-CN" altLang="en-US" sz="3200" b="1" smtClean="0"/>
              <a:t>相關部位檢體培養</a:t>
            </a:r>
            <a:endParaRPr kumimoji="0" lang="en-US" altLang="zh-CN" sz="3200" b="1" smtClean="0"/>
          </a:p>
          <a:p>
            <a:pPr marL="552450" lvl="2" eaLnBrk="1" hangingPunct="1">
              <a:lnSpc>
                <a:spcPct val="90000"/>
              </a:lnSpc>
            </a:pPr>
            <a:r>
              <a:rPr kumimoji="0" lang="zh-CN" altLang="en-US" sz="3000" smtClean="0"/>
              <a:t>沒有懷疑肺炎不得做痰液培養</a:t>
            </a:r>
            <a:endParaRPr kumimoji="0" lang="en-US" altLang="zh-CN" sz="3000" smtClean="0"/>
          </a:p>
          <a:p>
            <a:pPr marL="552450" lvl="2" eaLnBrk="1" hangingPunct="1">
              <a:lnSpc>
                <a:spcPct val="90000"/>
              </a:lnSpc>
            </a:pPr>
            <a:r>
              <a:rPr kumimoji="0" lang="zh-CN" altLang="en-US" sz="3000" smtClean="0"/>
              <a:t>沒有泌尿道症狀的小便培養</a:t>
            </a:r>
            <a:endParaRPr kumimoji="0" lang="en-US" altLang="zh-CN" sz="3000" smtClean="0"/>
          </a:p>
          <a:p>
            <a:pPr marL="839788" lvl="3" eaLnBrk="1" hangingPunct="1">
              <a:lnSpc>
                <a:spcPct val="90000"/>
              </a:lnSpc>
            </a:pPr>
            <a:r>
              <a:rPr kumimoji="0" lang="zh-CN" altLang="en-US" sz="2800" smtClean="0"/>
              <a:t>無症狀膿尿菌尿</a:t>
            </a:r>
            <a:endParaRPr kumimoji="0" lang="en-US" altLang="zh-CN" sz="2800" smtClean="0"/>
          </a:p>
          <a:p>
            <a:pPr marL="273050" lvl="1" eaLnBrk="1" hangingPunct="1">
              <a:lnSpc>
                <a:spcPct val="90000"/>
              </a:lnSpc>
            </a:pPr>
            <a:r>
              <a:rPr kumimoji="0" lang="zh-CN" altLang="en-US" sz="3200" b="1" smtClean="0"/>
              <a:t>留意避免追打不必要消滅之細菌</a:t>
            </a:r>
            <a:endParaRPr kumimoji="0" lang="en-US" altLang="zh-CN" sz="3200" b="1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zh-CN" altLang="en-US" sz="41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</a:rPr>
              <a:t>微生物學檢查</a:t>
            </a:r>
            <a:endParaRPr lang="en-US" altLang="zh-CN" sz="4100" b="1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6085" name="投影片編號版面配置區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4C747E-03C0-4BAB-9851-7DF03BA149E3}" type="slidenum">
              <a:rPr lang="en-US" altLang="zh-TW" smtClean="0"/>
              <a:pPr/>
              <a:t>80</a:t>
            </a:fld>
            <a:endParaRPr lang="en-US" altLang="zh-TW" smtClean="0"/>
          </a:p>
        </p:txBody>
      </p:sp>
      <p:sp>
        <p:nvSpPr>
          <p:cNvPr id="46084" name="文字方塊 1"/>
          <p:cNvSpPr txBox="1">
            <a:spLocks noChangeArrowheads="1"/>
          </p:cNvSpPr>
          <p:nvPr/>
        </p:nvSpPr>
        <p:spPr bwMode="auto">
          <a:xfrm>
            <a:off x="3806825" y="5815013"/>
            <a:ext cx="48381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chemeClr val="tx2"/>
                </a:solidFill>
                <a:latin typeface="Candara" pitchFamily="34" charset="0"/>
                <a:ea typeface="SimHei" pitchFamily="49" charset="-122"/>
              </a:rPr>
              <a:t>Am J Respir Crit Care Med 2005;171:388-416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kumimoji="0" lang="zh-CN" altLang="en-US" sz="3200" b="1" dirty="0" smtClean="0"/>
              <a:t>檢查結果需要正確判讀</a:t>
            </a:r>
            <a:endParaRPr kumimoji="0" lang="en-US" altLang="zh-CN" sz="3200" b="1" dirty="0" smtClean="0"/>
          </a:p>
          <a:p>
            <a:pPr lvl="1" eaLnBrk="1" hangingPunct="1">
              <a:lnSpc>
                <a:spcPct val="80000"/>
              </a:lnSpc>
            </a:pPr>
            <a:r>
              <a:rPr kumimoji="0" lang="zh-CN" altLang="en-US" sz="3000" b="1" dirty="0" smtClean="0"/>
              <a:t>無菌位置</a:t>
            </a:r>
            <a:r>
              <a:rPr kumimoji="0" lang="en-US" altLang="zh-TW" sz="3000" b="1" dirty="0" smtClean="0"/>
              <a:t>(</a:t>
            </a:r>
            <a:r>
              <a:rPr kumimoji="0" lang="en-US" altLang="zh-CN" sz="3000" b="1" dirty="0" smtClean="0"/>
              <a:t>Sterile Site</a:t>
            </a:r>
            <a:r>
              <a:rPr kumimoji="0" lang="en-US" altLang="zh-TW" sz="3000" b="1" dirty="0"/>
              <a:t>)</a:t>
            </a:r>
            <a:r>
              <a:rPr kumimoji="0" lang="zh-CN" altLang="en-US" sz="3000" b="1" dirty="0" smtClean="0"/>
              <a:t>檢體</a:t>
            </a:r>
            <a:endParaRPr kumimoji="0" lang="en-US" altLang="zh-CN" sz="3000" b="1" dirty="0" smtClean="0"/>
          </a:p>
          <a:p>
            <a:pPr lvl="2" eaLnBrk="1" hangingPunct="1">
              <a:lnSpc>
                <a:spcPct val="80000"/>
              </a:lnSpc>
            </a:pPr>
            <a:r>
              <a:rPr kumimoji="0" lang="zh-CN" altLang="en-US" sz="2800" dirty="0" smtClean="0"/>
              <a:t>血液</a:t>
            </a:r>
            <a:endParaRPr kumimoji="0" lang="en-US" altLang="zh-CN" sz="2800" dirty="0" smtClean="0"/>
          </a:p>
          <a:p>
            <a:pPr lvl="2" eaLnBrk="1" hangingPunct="1">
              <a:lnSpc>
                <a:spcPct val="80000"/>
              </a:lnSpc>
            </a:pPr>
            <a:r>
              <a:rPr kumimoji="0" lang="zh-CN" altLang="en-US" sz="2800" dirty="0" smtClean="0"/>
              <a:t>其他無菌位置</a:t>
            </a:r>
            <a:endParaRPr kumimoji="0" lang="en-US" altLang="zh-CN" sz="2800" dirty="0" smtClean="0"/>
          </a:p>
          <a:p>
            <a:pPr lvl="3" eaLnBrk="1" hangingPunct="1">
              <a:lnSpc>
                <a:spcPct val="80000"/>
              </a:lnSpc>
            </a:pPr>
            <a:r>
              <a:rPr kumimoji="0" lang="en-US" altLang="zh-CN" sz="2600" dirty="0" smtClean="0"/>
              <a:t>CSF</a:t>
            </a:r>
            <a:r>
              <a:rPr kumimoji="0" lang="zh-CN" altLang="en-US" sz="2600" dirty="0" smtClean="0"/>
              <a:t>、</a:t>
            </a:r>
            <a:r>
              <a:rPr kumimoji="0" lang="en-US" altLang="zh-CN" sz="2600" dirty="0" smtClean="0"/>
              <a:t>DTS</a:t>
            </a:r>
            <a:r>
              <a:rPr kumimoji="0" lang="zh-CN" altLang="en-US" sz="2600" dirty="0" smtClean="0"/>
              <a:t>、</a:t>
            </a:r>
            <a:r>
              <a:rPr kumimoji="0" lang="en-US" altLang="zh-CN" sz="2600" dirty="0" smtClean="0"/>
              <a:t>SY</a:t>
            </a:r>
          </a:p>
          <a:p>
            <a:pPr lvl="1" eaLnBrk="1" hangingPunct="1">
              <a:lnSpc>
                <a:spcPct val="80000"/>
              </a:lnSpc>
            </a:pPr>
            <a:r>
              <a:rPr kumimoji="0" lang="zh-CN" altLang="en-US" sz="3000" b="1" dirty="0" smtClean="0"/>
              <a:t>非無菌位置</a:t>
            </a:r>
            <a:r>
              <a:rPr kumimoji="0" lang="en-US" altLang="zh-TW" sz="3000" b="1" dirty="0" smtClean="0"/>
              <a:t>(</a:t>
            </a:r>
            <a:r>
              <a:rPr kumimoji="0" lang="en-US" altLang="zh-CN" sz="3000" b="1" dirty="0" smtClean="0"/>
              <a:t>Non-sterile Site</a:t>
            </a:r>
            <a:r>
              <a:rPr kumimoji="0" lang="en-US" altLang="zh-TW" sz="3000" b="1" dirty="0"/>
              <a:t>)</a:t>
            </a:r>
            <a:r>
              <a:rPr kumimoji="0" lang="zh-CN" altLang="en-US" sz="3000" b="1" dirty="0" smtClean="0"/>
              <a:t>檢體</a:t>
            </a:r>
            <a:endParaRPr kumimoji="0" lang="en-US" altLang="zh-CN" sz="3000" b="1" dirty="0" smtClean="0"/>
          </a:p>
          <a:p>
            <a:pPr lvl="2" eaLnBrk="1" hangingPunct="1">
              <a:lnSpc>
                <a:spcPct val="80000"/>
              </a:lnSpc>
            </a:pPr>
            <a:r>
              <a:rPr kumimoji="0" lang="en-US" altLang="zh-CN" sz="2800" dirty="0" smtClean="0"/>
              <a:t>Urine</a:t>
            </a:r>
          </a:p>
          <a:p>
            <a:pPr lvl="2" eaLnBrk="1" hangingPunct="1">
              <a:lnSpc>
                <a:spcPct val="80000"/>
              </a:lnSpc>
            </a:pPr>
            <a:r>
              <a:rPr kumimoji="0" lang="en-US" altLang="zh-CN" sz="2800" dirty="0" smtClean="0"/>
              <a:t>Sputum</a:t>
            </a:r>
          </a:p>
          <a:p>
            <a:pPr lvl="2" eaLnBrk="1" hangingPunct="1">
              <a:lnSpc>
                <a:spcPct val="80000"/>
              </a:lnSpc>
            </a:pPr>
            <a:r>
              <a:rPr kumimoji="0" lang="en-US" altLang="zh-CN" sz="2800" dirty="0" smtClean="0"/>
              <a:t>Skin</a:t>
            </a:r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zh-CN" altLang="en-US" sz="41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</a:rPr>
              <a:t>微生物學檢查</a:t>
            </a:r>
            <a:endParaRPr lang="en-US" altLang="zh-CN" sz="4100" b="1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7108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08FAD87-7309-4F52-84AD-4D84D24FF50D}" type="slidenum">
              <a:rPr lang="en-US" altLang="zh-TW" smtClean="0"/>
              <a:pPr/>
              <a:t>81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zh-CN" altLang="en-US" sz="3200" b="1" dirty="0" smtClean="0"/>
              <a:t>檢查結果需要正確判讀</a:t>
            </a:r>
            <a:endParaRPr kumimoji="0" lang="en-US" altLang="zh-CN" sz="3200" b="1" dirty="0" smtClean="0"/>
          </a:p>
          <a:p>
            <a:pPr lvl="1" eaLnBrk="1" hangingPunct="1">
              <a:lnSpc>
                <a:spcPct val="90000"/>
              </a:lnSpc>
            </a:pPr>
            <a:r>
              <a:rPr kumimoji="0" lang="zh-CN" altLang="en-US" sz="3000" b="1" dirty="0" smtClean="0"/>
              <a:t>無菌位置</a:t>
            </a:r>
            <a:r>
              <a:rPr kumimoji="0" lang="en-US" altLang="zh-TW" sz="3000" b="1" dirty="0" smtClean="0"/>
              <a:t>(</a:t>
            </a:r>
            <a:r>
              <a:rPr kumimoji="0" lang="en-US" altLang="zh-CN" sz="3000" b="1" dirty="0" smtClean="0"/>
              <a:t>Sterile Site</a:t>
            </a:r>
            <a:r>
              <a:rPr kumimoji="0" lang="en-US" altLang="zh-TW" sz="3000" b="1" dirty="0"/>
              <a:t>)</a:t>
            </a:r>
            <a:r>
              <a:rPr kumimoji="0" lang="zh-CN" altLang="en-US" sz="3000" b="1" dirty="0" smtClean="0"/>
              <a:t>檢體</a:t>
            </a:r>
            <a:endParaRPr kumimoji="0" lang="en-US" altLang="zh-CN" sz="3000" b="1" dirty="0" smtClean="0"/>
          </a:p>
          <a:p>
            <a:pPr lvl="2" eaLnBrk="1" hangingPunct="1">
              <a:lnSpc>
                <a:spcPct val="90000"/>
              </a:lnSpc>
            </a:pPr>
            <a:r>
              <a:rPr kumimoji="0" lang="zh-CN" altLang="en-US" sz="2800" dirty="0" smtClean="0"/>
              <a:t>感染 </a:t>
            </a:r>
            <a:r>
              <a:rPr kumimoji="0" lang="en-US" altLang="zh-CN" sz="2800" dirty="0" err="1" smtClean="0"/>
              <a:t>vs</a:t>
            </a:r>
            <a:r>
              <a:rPr kumimoji="0" lang="en-US" altLang="zh-CN" sz="2800" dirty="0" smtClean="0"/>
              <a:t> </a:t>
            </a:r>
            <a:r>
              <a:rPr kumimoji="0" lang="zh-CN" altLang="en-US" sz="2800" dirty="0" smtClean="0"/>
              <a:t>污染</a:t>
            </a:r>
            <a:r>
              <a:rPr kumimoji="0" lang="en-US" altLang="zh-TW" sz="2800" dirty="0" smtClean="0"/>
              <a:t>(</a:t>
            </a:r>
            <a:r>
              <a:rPr kumimoji="0" lang="en-US" altLang="zh-CN" sz="2800" dirty="0" smtClean="0"/>
              <a:t>contamination</a:t>
            </a:r>
            <a:r>
              <a:rPr kumimoji="0" lang="en-US" altLang="zh-TW" sz="2800" dirty="0"/>
              <a:t>)</a:t>
            </a:r>
            <a:endParaRPr kumimoji="0" lang="en-US" altLang="zh-CN" sz="2800" dirty="0" smtClean="0"/>
          </a:p>
          <a:p>
            <a:pPr lvl="1" eaLnBrk="1" hangingPunct="1">
              <a:lnSpc>
                <a:spcPct val="90000"/>
              </a:lnSpc>
            </a:pPr>
            <a:r>
              <a:rPr kumimoji="0" lang="zh-CN" altLang="en-US" sz="3000" b="1" dirty="0" smtClean="0"/>
              <a:t>非無菌位置</a:t>
            </a:r>
            <a:r>
              <a:rPr kumimoji="0" lang="en-US" altLang="zh-TW" sz="3000" b="1" dirty="0" smtClean="0"/>
              <a:t>(</a:t>
            </a:r>
            <a:r>
              <a:rPr kumimoji="0" lang="en-US" altLang="zh-CN" sz="3000" b="1" dirty="0" smtClean="0"/>
              <a:t>Non-sterile Site</a:t>
            </a:r>
            <a:r>
              <a:rPr kumimoji="0" lang="en-US" altLang="zh-TW" sz="3000" b="1" dirty="0"/>
              <a:t>)</a:t>
            </a:r>
            <a:r>
              <a:rPr kumimoji="0" lang="zh-CN" altLang="en-US" sz="3000" b="1" dirty="0" smtClean="0"/>
              <a:t>檢體</a:t>
            </a:r>
            <a:endParaRPr kumimoji="0" lang="en-US" altLang="zh-CN" sz="3000" b="1" dirty="0" smtClean="0"/>
          </a:p>
          <a:p>
            <a:pPr lvl="2" eaLnBrk="1" hangingPunct="1">
              <a:lnSpc>
                <a:spcPct val="90000"/>
              </a:lnSpc>
            </a:pPr>
            <a:r>
              <a:rPr kumimoji="0" lang="zh-CN" altLang="en-US" sz="2800" dirty="0" smtClean="0"/>
              <a:t>感染 </a:t>
            </a:r>
            <a:r>
              <a:rPr kumimoji="0" lang="en-US" altLang="zh-CN" sz="2800" dirty="0" err="1" smtClean="0"/>
              <a:t>vs</a:t>
            </a:r>
            <a:r>
              <a:rPr kumimoji="0" lang="en-US" altLang="zh-CN" sz="2800" dirty="0" smtClean="0"/>
              <a:t> </a:t>
            </a:r>
            <a:r>
              <a:rPr kumimoji="0" lang="zh-CN" altLang="en-US" sz="2800" dirty="0" smtClean="0"/>
              <a:t>移生</a:t>
            </a:r>
            <a:r>
              <a:rPr kumimoji="0" lang="en-US" altLang="zh-TW" sz="2800" dirty="0" smtClean="0"/>
              <a:t>(</a:t>
            </a:r>
            <a:r>
              <a:rPr kumimoji="0" lang="en-US" altLang="zh-CN" sz="2800" dirty="0" smtClean="0"/>
              <a:t>colonization</a:t>
            </a:r>
            <a:r>
              <a:rPr kumimoji="0" lang="en-US" altLang="zh-TW" sz="2800" dirty="0"/>
              <a:t>)</a:t>
            </a:r>
            <a:endParaRPr kumimoji="0" lang="en-US" altLang="zh-CN" sz="2800" dirty="0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zh-CN" altLang="en-US" sz="41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</a:rPr>
              <a:t>微生物學檢查</a:t>
            </a:r>
            <a:endParaRPr lang="en-US" altLang="zh-CN" sz="4100" b="1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8132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BB1F53-C6FF-49D8-9005-3E9206AF0633}" type="slidenum">
              <a:rPr lang="en-US" altLang="zh-TW" smtClean="0"/>
              <a:pPr/>
              <a:t>82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kumimoji="0" lang="zh-CN" altLang="en-US" sz="3000" b="1" smtClean="0"/>
              <a:t>血液培養的正確判讀</a:t>
            </a:r>
            <a:endParaRPr kumimoji="0" lang="en-US" altLang="zh-CN" sz="3000" b="1" smtClean="0"/>
          </a:p>
          <a:p>
            <a:pPr lvl="1" eaLnBrk="1" hangingPunct="1">
              <a:lnSpc>
                <a:spcPct val="80000"/>
              </a:lnSpc>
            </a:pPr>
            <a:r>
              <a:rPr kumimoji="0" lang="zh-CN" altLang="en-US" sz="2600" b="1" smtClean="0"/>
              <a:t>生長時間</a:t>
            </a:r>
            <a:endParaRPr kumimoji="0" lang="en-US" altLang="zh-CN" sz="2600" b="1" smtClean="0"/>
          </a:p>
          <a:p>
            <a:pPr lvl="2" eaLnBrk="1" hangingPunct="1">
              <a:lnSpc>
                <a:spcPct val="80000"/>
              </a:lnSpc>
            </a:pPr>
            <a:r>
              <a:rPr kumimoji="0" lang="zh-CN" altLang="en-US" sz="2400" smtClean="0"/>
              <a:t>快 </a:t>
            </a:r>
            <a:r>
              <a:rPr kumimoji="0" lang="en-US" altLang="zh-CN" sz="2400" smtClean="0"/>
              <a:t>vs </a:t>
            </a:r>
            <a:r>
              <a:rPr kumimoji="0" lang="zh-CN" altLang="en-US" sz="2400" smtClean="0"/>
              <a:t>慢</a:t>
            </a:r>
            <a:endParaRPr kumimoji="0" lang="en-US" altLang="zh-CN" sz="2400" smtClean="0"/>
          </a:p>
          <a:p>
            <a:pPr lvl="1" eaLnBrk="1" hangingPunct="1">
              <a:lnSpc>
                <a:spcPct val="80000"/>
              </a:lnSpc>
            </a:pPr>
            <a:r>
              <a:rPr kumimoji="0" lang="zh-CN" altLang="en-US" sz="2600" b="1" smtClean="0"/>
              <a:t>陽性套數</a:t>
            </a:r>
            <a:endParaRPr kumimoji="0" lang="en-US" altLang="zh-CN" sz="2600" b="1" smtClean="0"/>
          </a:p>
          <a:p>
            <a:pPr lvl="2" eaLnBrk="1" hangingPunct="1">
              <a:lnSpc>
                <a:spcPct val="80000"/>
              </a:lnSpc>
            </a:pPr>
            <a:r>
              <a:rPr kumimoji="0" lang="zh-CN" altLang="en-US" sz="2400" smtClean="0"/>
              <a:t>一套 </a:t>
            </a:r>
            <a:r>
              <a:rPr kumimoji="0" lang="en-US" altLang="zh-CN" sz="2400" smtClean="0"/>
              <a:t>vs </a:t>
            </a:r>
            <a:r>
              <a:rPr kumimoji="0" lang="zh-CN" altLang="en-US" sz="2400" smtClean="0"/>
              <a:t>多套</a:t>
            </a:r>
            <a:endParaRPr kumimoji="0" lang="en-US" altLang="zh-CN" sz="2400" smtClean="0"/>
          </a:p>
          <a:p>
            <a:pPr lvl="1" eaLnBrk="1" hangingPunct="1">
              <a:lnSpc>
                <a:spcPct val="80000"/>
              </a:lnSpc>
            </a:pPr>
            <a:r>
              <a:rPr kumimoji="0" lang="zh-CN" altLang="en-US" sz="2600" b="1" smtClean="0"/>
              <a:t>菌種</a:t>
            </a:r>
            <a:endParaRPr kumimoji="0" lang="en-US" altLang="zh-CN" sz="2600" b="1" smtClean="0"/>
          </a:p>
          <a:p>
            <a:pPr lvl="2" eaLnBrk="1" hangingPunct="1">
              <a:lnSpc>
                <a:spcPct val="80000"/>
              </a:lnSpc>
            </a:pPr>
            <a:r>
              <a:rPr kumimoji="0" lang="zh-CN" altLang="en-US" sz="2400" smtClean="0"/>
              <a:t>通常為污染</a:t>
            </a:r>
            <a:endParaRPr kumimoji="0" lang="en-US" altLang="zh-CN" sz="2400" smtClean="0"/>
          </a:p>
          <a:p>
            <a:pPr lvl="3" eaLnBrk="1" hangingPunct="1">
              <a:lnSpc>
                <a:spcPct val="80000"/>
              </a:lnSpc>
            </a:pPr>
            <a:r>
              <a:rPr kumimoji="0" lang="en-US" altLang="zh-TW" sz="2200" smtClean="0"/>
              <a:t>Coagulase(-) staphylococcus</a:t>
            </a:r>
            <a:r>
              <a:rPr kumimoji="0" lang="zh-CN" altLang="en-US" sz="2200" smtClean="0"/>
              <a:t>（</a:t>
            </a:r>
            <a:r>
              <a:rPr kumimoji="0" lang="en-US" altLang="zh-CN" sz="2200" smtClean="0"/>
              <a:t>Non-aureus</a:t>
            </a:r>
            <a:r>
              <a:rPr kumimoji="0" lang="zh-CN" altLang="en-US" sz="2200" smtClean="0"/>
              <a:t>）</a:t>
            </a:r>
            <a:endParaRPr kumimoji="0" lang="en-US" altLang="zh-TW" sz="2200" smtClean="0"/>
          </a:p>
          <a:p>
            <a:pPr lvl="3" eaLnBrk="1" hangingPunct="1">
              <a:lnSpc>
                <a:spcPct val="80000"/>
              </a:lnSpc>
            </a:pPr>
            <a:r>
              <a:rPr kumimoji="0" lang="en-US" altLang="zh-TW" sz="2200" smtClean="0"/>
              <a:t>Bacillus, Diphtheroid, or other GPB</a:t>
            </a:r>
          </a:p>
          <a:p>
            <a:pPr lvl="3" eaLnBrk="1" hangingPunct="1">
              <a:lnSpc>
                <a:spcPct val="80000"/>
              </a:lnSpc>
            </a:pPr>
            <a:r>
              <a:rPr kumimoji="0" lang="en-US" altLang="zh-TW" sz="2200" smtClean="0"/>
              <a:t>Micrococcus</a:t>
            </a:r>
            <a:endParaRPr kumimoji="0" lang="en-US" altLang="zh-CN" sz="2200" smtClean="0"/>
          </a:p>
          <a:p>
            <a:pPr lvl="2" eaLnBrk="1" hangingPunct="1">
              <a:lnSpc>
                <a:spcPct val="80000"/>
              </a:lnSpc>
            </a:pPr>
            <a:endParaRPr kumimoji="0" lang="en-US" altLang="zh-CN" sz="2400" b="1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zh-CN" altLang="en-US" sz="41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</a:rPr>
              <a:t>微生物學檢查</a:t>
            </a:r>
            <a:endParaRPr lang="en-US" altLang="zh-CN" sz="4100" b="1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9156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E307BBA-D547-4CA3-8992-B096FF3513F8}" type="slidenum">
              <a:rPr lang="en-US" altLang="zh-TW" smtClean="0"/>
              <a:pPr/>
              <a:t>83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10.</a:t>
            </a:r>
            <a:r>
              <a:rPr lang="zh-TW" altLang="en-US" dirty="0" smtClean="0"/>
              <a:t> </a:t>
            </a:r>
            <a:r>
              <a:rPr lang="zh-CN" altLang="en-US" dirty="0" smtClean="0"/>
              <a:t>抗生素的副作用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zh-CN" altLang="en-US" sz="3200" b="1" dirty="0" smtClean="0"/>
              <a:t>過敏</a:t>
            </a:r>
            <a:endParaRPr kumimoji="0" lang="en-US" altLang="zh-CN" sz="3200" b="1" dirty="0" smtClean="0"/>
          </a:p>
          <a:p>
            <a:pPr lvl="1" eaLnBrk="1" hangingPunct="1">
              <a:lnSpc>
                <a:spcPct val="90000"/>
              </a:lnSpc>
            </a:pPr>
            <a:r>
              <a:rPr kumimoji="0" lang="zh-CN" altLang="en-US" sz="2800" b="1" dirty="0" smtClean="0"/>
              <a:t>藥物疹</a:t>
            </a:r>
            <a:r>
              <a:rPr kumimoji="0" lang="en-US" altLang="zh-TW" sz="2800" b="1" dirty="0" smtClean="0"/>
              <a:t>(</a:t>
            </a:r>
            <a:r>
              <a:rPr kumimoji="0" lang="en-US" altLang="zh-CN" sz="2800" b="1" dirty="0" smtClean="0"/>
              <a:t>Drug rash)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zh-CN" altLang="en-US" sz="2800" b="1" dirty="0" smtClean="0"/>
              <a:t>嗜伊紅性白血球增加</a:t>
            </a:r>
            <a:r>
              <a:rPr kumimoji="0" lang="en-US" altLang="zh-TW" sz="2800" b="1" dirty="0" smtClean="0"/>
              <a:t>(</a:t>
            </a:r>
            <a:r>
              <a:rPr kumimoji="0" lang="en-US" altLang="zh-CN" sz="2800" b="1" dirty="0" err="1" smtClean="0"/>
              <a:t>Eosinophilia</a:t>
            </a:r>
            <a:r>
              <a:rPr kumimoji="0" lang="en-US" altLang="zh-TW" b="1" dirty="0"/>
              <a:t>)</a:t>
            </a:r>
            <a:endParaRPr kumimoji="0" lang="en-US" altLang="zh-CN" sz="2800" b="1" dirty="0" smtClean="0"/>
          </a:p>
          <a:p>
            <a:pPr lvl="1" eaLnBrk="1" hangingPunct="1">
              <a:lnSpc>
                <a:spcPct val="90000"/>
              </a:lnSpc>
            </a:pPr>
            <a:r>
              <a:rPr kumimoji="0" lang="zh-CN" altLang="en-US" sz="2800" b="1" dirty="0" smtClean="0"/>
              <a:t>藥物熱</a:t>
            </a:r>
            <a:r>
              <a:rPr kumimoji="0" lang="en-US" altLang="zh-TW" sz="2800" b="1" dirty="0" smtClean="0"/>
              <a:t>(</a:t>
            </a:r>
            <a:r>
              <a:rPr kumimoji="0" lang="en-US" altLang="zh-CN" sz="2800" b="1" dirty="0" smtClean="0"/>
              <a:t>Drug fever</a:t>
            </a:r>
            <a:r>
              <a:rPr kumimoji="0" lang="en-US" altLang="zh-TW" sz="2800" b="1" dirty="0" smtClean="0"/>
              <a:t>)</a:t>
            </a:r>
            <a:endParaRPr kumimoji="0" lang="en-US" altLang="zh-CN" sz="2800" b="1" dirty="0" smtClean="0"/>
          </a:p>
          <a:p>
            <a:pPr lvl="2" eaLnBrk="1" hangingPunct="1">
              <a:lnSpc>
                <a:spcPct val="90000"/>
              </a:lnSpc>
            </a:pPr>
            <a:r>
              <a:rPr kumimoji="0" lang="en-US" altLang="zh-CN" sz="2600" dirty="0" smtClean="0"/>
              <a:t>Spiral escalation</a:t>
            </a:r>
          </a:p>
          <a:p>
            <a:pPr lvl="2" eaLnBrk="1" hangingPunct="1">
              <a:lnSpc>
                <a:spcPct val="90000"/>
              </a:lnSpc>
            </a:pPr>
            <a:endParaRPr kumimoji="0" lang="en-US" altLang="zh-CN" sz="2600" b="1" dirty="0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抗生素的副作用</a:t>
            </a:r>
            <a:endParaRPr lang="en-US" altLang="zh-CN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51205" name="投影片編號版面配置區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0AE7DD-E02D-4294-B23A-C661E07094D8}" type="slidenum">
              <a:rPr lang="en-US" altLang="zh-TW" smtClean="0"/>
              <a:pPr/>
              <a:t>85</a:t>
            </a:fld>
            <a:endParaRPr lang="en-US" altLang="zh-TW" smtClean="0"/>
          </a:p>
        </p:txBody>
      </p:sp>
      <p:pic>
        <p:nvPicPr>
          <p:cNvPr id="51204" name="Picture 2" descr="http://media.merchantcircle.com/38398845/Logo0001_full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6951" y="4103688"/>
            <a:ext cx="1709738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zh-CN" altLang="en-US" sz="3200" b="1" smtClean="0"/>
              <a:t>抗生素相關腹瀉</a:t>
            </a:r>
            <a:r>
              <a:rPr kumimoji="0" lang="en-US" altLang="zh-TW" smtClean="0"/>
              <a:t>Antibiotics associated diarrhea</a:t>
            </a:r>
            <a:endParaRPr kumimoji="0" lang="en-US" altLang="zh-TW" sz="3200" smtClean="0"/>
          </a:p>
          <a:p>
            <a:pPr lvl="1" eaLnBrk="1" hangingPunct="1">
              <a:lnSpc>
                <a:spcPct val="90000"/>
              </a:lnSpc>
            </a:pPr>
            <a:r>
              <a:rPr kumimoji="0" lang="zh-CN" altLang="en-US" sz="3000" smtClean="0"/>
              <a:t>艱難梭孢桿菌感染 </a:t>
            </a:r>
            <a:r>
              <a:rPr kumimoji="0" lang="en-US" altLang="zh-TW" sz="2400" smtClean="0"/>
              <a:t>C. difficile infection</a:t>
            </a:r>
            <a:endParaRPr kumimoji="0" lang="en-US" altLang="zh-TW" sz="3000" smtClean="0"/>
          </a:p>
          <a:p>
            <a:pPr lvl="2" eaLnBrk="1" hangingPunct="1">
              <a:lnSpc>
                <a:spcPct val="90000"/>
              </a:lnSpc>
            </a:pPr>
            <a:r>
              <a:rPr kumimoji="0" lang="zh-CN" altLang="en-US" sz="2800" smtClean="0"/>
              <a:t>偽膜性大腸炎</a:t>
            </a:r>
            <a:r>
              <a:rPr kumimoji="0" lang="en-US" altLang="zh-CN" sz="2400" smtClean="0"/>
              <a:t>Pseudomembranous colitis</a:t>
            </a:r>
            <a:endParaRPr kumimoji="0" lang="en-US" altLang="zh-TW" sz="2400" smtClean="0"/>
          </a:p>
          <a:p>
            <a:pPr lvl="2" eaLnBrk="1" hangingPunct="1">
              <a:lnSpc>
                <a:spcPct val="90000"/>
              </a:lnSpc>
            </a:pPr>
            <a:endParaRPr kumimoji="0" lang="en-US" altLang="zh-CN" sz="2600" b="1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抗生素的副作用</a:t>
            </a:r>
            <a:endParaRPr lang="en-US" altLang="zh-CN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52228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34583F-DCDC-4FC5-9F8D-9126463AF2BC}" type="slidenum">
              <a:rPr lang="en-US" altLang="zh-TW" smtClean="0"/>
              <a:pPr/>
              <a:t>86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zh-CN" altLang="en-US" sz="3200" b="1" smtClean="0"/>
              <a:t>抗藥性細菌的出現</a:t>
            </a:r>
            <a:endParaRPr kumimoji="0" lang="en-US" altLang="zh-CN" sz="3200" b="1" smtClean="0"/>
          </a:p>
          <a:p>
            <a:pPr lvl="1" eaLnBrk="1" hangingPunct="1">
              <a:buFont typeface="Wingdings" pitchFamily="2" charset="2"/>
              <a:buChar char=""/>
            </a:pPr>
            <a:r>
              <a:rPr kumimoji="0" lang="en-US" altLang="zh-CN" sz="2400" smtClean="0"/>
              <a:t>MDRAB</a:t>
            </a:r>
          </a:p>
          <a:p>
            <a:pPr lvl="1" eaLnBrk="1" hangingPunct="1">
              <a:buFont typeface="Wingdings" pitchFamily="2" charset="2"/>
              <a:buChar char=""/>
            </a:pPr>
            <a:r>
              <a:rPr kumimoji="0" lang="en-US" altLang="zh-TW" sz="2400" smtClean="0">
                <a:latin typeface="Trebuchet MS" pitchFamily="34" charset="0"/>
              </a:rPr>
              <a:t>Candida and other yeasts</a:t>
            </a:r>
          </a:p>
          <a:p>
            <a:pPr lvl="1" eaLnBrk="1" hangingPunct="1">
              <a:buFont typeface="Wingdings" pitchFamily="2" charset="2"/>
              <a:buChar char=""/>
            </a:pPr>
            <a:r>
              <a:rPr kumimoji="0" lang="en-US" altLang="zh-TW" sz="2400" smtClean="0">
                <a:latin typeface="Trebuchet MS" pitchFamily="34" charset="0"/>
              </a:rPr>
              <a:t>Enterococcus/VRE</a:t>
            </a:r>
          </a:p>
          <a:p>
            <a:pPr lvl="1" eaLnBrk="1" hangingPunct="1">
              <a:buFont typeface="Wingdings" pitchFamily="2" charset="2"/>
              <a:buChar char=""/>
            </a:pPr>
            <a:r>
              <a:rPr kumimoji="0" lang="en-US" altLang="zh-TW" sz="2400" smtClean="0">
                <a:latin typeface="Trebuchet MS" pitchFamily="34" charset="0"/>
              </a:rPr>
              <a:t>Stenotrophomonas</a:t>
            </a:r>
          </a:p>
          <a:p>
            <a:pPr lvl="1" eaLnBrk="1" hangingPunct="1">
              <a:buFont typeface="Wingdings" pitchFamily="2" charset="2"/>
              <a:buChar char=""/>
            </a:pPr>
            <a:r>
              <a:rPr kumimoji="0" lang="en-US" altLang="zh-CN" sz="2400" smtClean="0">
                <a:latin typeface="Trebuchet MS" pitchFamily="34" charset="0"/>
                <a:ea typeface="微軟正黑體" pitchFamily="34" charset="-120"/>
              </a:rPr>
              <a:t>KPC</a:t>
            </a:r>
            <a:endParaRPr kumimoji="0" lang="en-US" altLang="zh-TW" sz="2400" smtClean="0">
              <a:latin typeface="Trebuchet MS" pitchFamily="34" charset="0"/>
            </a:endParaRPr>
          </a:p>
          <a:p>
            <a:pPr lvl="2" eaLnBrk="1" hangingPunct="1">
              <a:lnSpc>
                <a:spcPct val="90000"/>
              </a:lnSpc>
            </a:pPr>
            <a:endParaRPr kumimoji="0" lang="en-US" altLang="zh-CN" sz="2600" b="1" smtClean="0"/>
          </a:p>
        </p:txBody>
      </p:sp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抗生素的副作用</a:t>
            </a:r>
            <a:endParaRPr lang="en-US" altLang="zh-CN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53252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B2F083-1E9D-4483-AD9C-97E6F8BB8FE0}" type="slidenum">
              <a:rPr lang="en-US" altLang="zh-TW" smtClean="0"/>
              <a:pPr/>
              <a:t>87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11.</a:t>
            </a:r>
            <a:r>
              <a:rPr lang="zh-TW" altLang="en-US" dirty="0" smtClean="0"/>
              <a:t> </a:t>
            </a:r>
            <a:r>
              <a:rPr lang="zh-CN" altLang="en-US" dirty="0" smtClean="0"/>
              <a:t>期程管制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kumimoji="0" lang="zh-CN" altLang="en-US" sz="3200" b="1" smtClean="0"/>
              <a:t>使用期程鮮少需要超過</a:t>
            </a:r>
            <a:r>
              <a:rPr kumimoji="0" lang="en-US" altLang="zh-CN" sz="3200" b="1" smtClean="0"/>
              <a:t>7-14</a:t>
            </a:r>
            <a:r>
              <a:rPr kumimoji="0" lang="zh-CN" altLang="en-US" sz="3200" b="1" smtClean="0"/>
              <a:t>天</a:t>
            </a:r>
            <a:endParaRPr kumimoji="0" lang="en-US" altLang="zh-CN" sz="3200" b="1" smtClean="0"/>
          </a:p>
          <a:p>
            <a:pPr lvl="1" eaLnBrk="1" hangingPunct="1">
              <a:lnSpc>
                <a:spcPct val="70000"/>
              </a:lnSpc>
            </a:pPr>
            <a:r>
              <a:rPr kumimoji="0" lang="zh-CN" altLang="en-US" sz="3000" b="1" smtClean="0"/>
              <a:t>特別感染</a:t>
            </a:r>
            <a:endParaRPr kumimoji="0" lang="en-US" altLang="zh-CN" sz="3000" b="1" smtClean="0"/>
          </a:p>
          <a:p>
            <a:pPr lvl="2" eaLnBrk="1" hangingPunct="1">
              <a:lnSpc>
                <a:spcPct val="70000"/>
              </a:lnSpc>
            </a:pPr>
            <a:r>
              <a:rPr kumimoji="0" lang="zh-TW" altLang="en-US" sz="2800" smtClean="0"/>
              <a:t>骨骼</a:t>
            </a:r>
            <a:endParaRPr kumimoji="0" lang="en-US" altLang="zh-CN" sz="2800" smtClean="0"/>
          </a:p>
          <a:p>
            <a:pPr lvl="2" eaLnBrk="1" hangingPunct="1">
              <a:lnSpc>
                <a:spcPct val="80000"/>
              </a:lnSpc>
            </a:pPr>
            <a:r>
              <a:rPr kumimoji="0" lang="zh-TW" altLang="en-US" sz="2800" smtClean="0"/>
              <a:t>心臟血管</a:t>
            </a:r>
            <a:endParaRPr kumimoji="0" lang="en-US" altLang="zh-CN" sz="2800" smtClean="0"/>
          </a:p>
          <a:p>
            <a:pPr lvl="2" eaLnBrk="1" hangingPunct="1">
              <a:lnSpc>
                <a:spcPct val="80000"/>
              </a:lnSpc>
            </a:pPr>
            <a:r>
              <a:rPr kumimoji="0" lang="zh-TW" altLang="en-US" sz="2800" smtClean="0"/>
              <a:t>內臟膿瘍</a:t>
            </a:r>
            <a:endParaRPr kumimoji="0" lang="en-US" altLang="zh-TW" sz="2800" smtClean="0"/>
          </a:p>
          <a:p>
            <a:pPr lvl="1" eaLnBrk="1" hangingPunct="1">
              <a:lnSpc>
                <a:spcPct val="70000"/>
              </a:lnSpc>
            </a:pPr>
            <a:r>
              <a:rPr kumimoji="0" lang="zh-CN" altLang="en-US" sz="3000" b="1" smtClean="0"/>
              <a:t>特殊考量</a:t>
            </a:r>
            <a:endParaRPr kumimoji="0" lang="en-US" altLang="zh-CN" sz="3000" b="1" smtClean="0"/>
          </a:p>
          <a:p>
            <a:pPr lvl="2" eaLnBrk="1" hangingPunct="1">
              <a:lnSpc>
                <a:spcPct val="80000"/>
              </a:lnSpc>
            </a:pPr>
            <a:r>
              <a:rPr kumimoji="0" lang="zh-TW" altLang="en-US" sz="2800" smtClean="0"/>
              <a:t>宿主免疫功能</a:t>
            </a:r>
            <a:endParaRPr kumimoji="0" lang="en-US" altLang="zh-TW" sz="2800" smtClean="0"/>
          </a:p>
          <a:p>
            <a:pPr lvl="2" eaLnBrk="1" hangingPunct="1">
              <a:lnSpc>
                <a:spcPct val="80000"/>
              </a:lnSpc>
            </a:pPr>
            <a:r>
              <a:rPr kumimoji="0" lang="zh-TW" altLang="en-US" sz="2800" smtClean="0"/>
              <a:t>異物植入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1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抗生素使用之期程管制</a:t>
            </a:r>
            <a:endParaRPr lang="zh-TW" altLang="en-US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55300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9DD3D4-21D7-4244-83EA-A4CEB2174BA3}" type="slidenum">
              <a:rPr lang="en-US" altLang="zh-TW" smtClean="0"/>
              <a:pPr/>
              <a:t>89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12.</a:t>
            </a:r>
            <a:r>
              <a:rPr lang="zh-TW" altLang="en-US" dirty="0" smtClean="0"/>
              <a:t> </a:t>
            </a:r>
            <a:r>
              <a:rPr lang="zh-CN" altLang="en-US" dirty="0" smtClean="0"/>
              <a:t>長庚醫院的抗生素管理平台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建構在醫療照顧資訊系統之上</a:t>
            </a:r>
            <a:endParaRPr kumimoji="0" lang="en-US" altLang="zh-TW" sz="3200" b="1" smtClean="0"/>
          </a:p>
          <a:p>
            <a:pPr lvl="1" eaLnBrk="1" hangingPunct="1"/>
            <a:r>
              <a:rPr kumimoji="0" lang="zh-CN" altLang="en-US" sz="2800" smtClean="0">
                <a:ea typeface="微軟正黑體" pitchFamily="34" charset="-120"/>
              </a:rPr>
              <a:t>全面而完整的病人資料</a:t>
            </a:r>
            <a:endParaRPr kumimoji="0" lang="en-US" altLang="zh-TW" sz="2800" smtClean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長庚醫院的抗生素管理平台</a:t>
            </a:r>
            <a:endParaRPr lang="en-US" altLang="zh-TW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57348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F5A67AB-8704-4CA3-BF2F-7C597CAA36F4}" type="slidenum">
              <a:rPr lang="en-US" altLang="zh-TW" smtClean="0"/>
              <a:pPr/>
              <a:t>91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線上抗生素管理</a:t>
            </a:r>
            <a:endParaRPr kumimoji="0" lang="en-US" altLang="zh-TW" sz="3200" b="1" smtClean="0"/>
          </a:p>
          <a:p>
            <a:pPr lvl="1" eaLnBrk="1" hangingPunct="1"/>
            <a:r>
              <a:rPr kumimoji="0" lang="zh-CN" altLang="en-US" sz="2800" b="1" smtClean="0">
                <a:ea typeface="微軟正黑體" pitchFamily="34" charset="-120"/>
              </a:rPr>
              <a:t>效率</a:t>
            </a:r>
            <a:endParaRPr kumimoji="0" lang="en-US" altLang="zh-TW" sz="2800" b="1" smtClean="0"/>
          </a:p>
          <a:p>
            <a:pPr lvl="2" eaLnBrk="1" hangingPunct="1"/>
            <a:r>
              <a:rPr kumimoji="0" lang="zh-CN" altLang="en-US" sz="2400" smtClean="0">
                <a:ea typeface="微軟正黑體" pitchFamily="34" charset="-120"/>
              </a:rPr>
              <a:t>即時</a:t>
            </a:r>
            <a:endParaRPr kumimoji="0" lang="en-US" altLang="zh-TW" sz="2400" smtClean="0"/>
          </a:p>
          <a:p>
            <a:pPr lvl="2" eaLnBrk="1" hangingPunct="1"/>
            <a:r>
              <a:rPr kumimoji="0" lang="zh-CN" altLang="en-US" sz="2400" smtClean="0">
                <a:ea typeface="微軟正黑體" pitchFamily="34" charset="-120"/>
              </a:rPr>
              <a:t>新事證出現可再重新評估</a:t>
            </a:r>
            <a:endParaRPr kumimoji="0" lang="en-US" altLang="zh-TW" sz="2400" smtClean="0"/>
          </a:p>
          <a:p>
            <a:pPr lvl="3" eaLnBrk="1" hangingPunct="1"/>
            <a:r>
              <a:rPr kumimoji="0" lang="zh-CN" altLang="en-US" sz="2000" smtClean="0">
                <a:ea typeface="微軟正黑體" pitchFamily="34" charset="-120"/>
              </a:rPr>
              <a:t>臨床狀況的變化</a:t>
            </a:r>
            <a:endParaRPr kumimoji="0" lang="en-US" altLang="zh-TW" sz="2000" smtClean="0"/>
          </a:p>
          <a:p>
            <a:pPr lvl="3" eaLnBrk="1" hangingPunct="1"/>
            <a:r>
              <a:rPr kumimoji="0" lang="zh-CN" altLang="en-US" sz="2000" smtClean="0">
                <a:ea typeface="微軟正黑體" pitchFamily="34" charset="-120"/>
              </a:rPr>
              <a:t>檢驗檢查結果</a:t>
            </a:r>
            <a:endParaRPr kumimoji="0" lang="en-US" altLang="zh-CN" sz="2000" smtClean="0">
              <a:ea typeface="微軟正黑體" pitchFamily="34" charset="-120"/>
            </a:endParaRPr>
          </a:p>
          <a:p>
            <a:pPr lvl="4" eaLnBrk="1" hangingPunct="1"/>
            <a:r>
              <a:rPr kumimoji="0" lang="zh-CN" altLang="en-US" sz="1800" smtClean="0">
                <a:ea typeface="微軟正黑體" pitchFamily="34" charset="-120"/>
              </a:rPr>
              <a:t>培養結果、特別是血液培養結果</a:t>
            </a:r>
            <a:endParaRPr kumimoji="0" lang="en-US" altLang="zh-TW" sz="1800" smtClean="0"/>
          </a:p>
          <a:p>
            <a:pPr lvl="1" eaLnBrk="1" hangingPunct="1"/>
            <a:r>
              <a:rPr kumimoji="0" lang="zh-CN" altLang="en-US" sz="2800" b="1" smtClean="0">
                <a:ea typeface="微軟正黑體" pitchFamily="34" charset="-120"/>
              </a:rPr>
              <a:t>互動性與教育性</a:t>
            </a:r>
            <a:endParaRPr kumimoji="0" lang="en-US" altLang="zh-TW" sz="2800" b="1" smtClean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長庚醫院的抗生素管理平台</a:t>
            </a:r>
            <a:endParaRPr lang="zh-TW" altLang="en-US" dirty="0"/>
          </a:p>
        </p:txBody>
      </p:sp>
      <p:sp>
        <p:nvSpPr>
          <p:cNvPr id="58373" name="投影片編號版面配置區 5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0A9B24-8183-4CC4-B4C5-BAD995F0456D}" type="slidenum">
              <a:rPr lang="en-US" altLang="zh-TW" smtClean="0"/>
              <a:pPr/>
              <a:t>92</a:t>
            </a:fld>
            <a:endParaRPr lang="en-US" altLang="zh-TW" smtClean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19672" y="1772816"/>
            <a:ext cx="723900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文字方塊 2"/>
          <p:cNvSpPr txBox="1">
            <a:spLocks noChangeArrowheads="1"/>
          </p:cNvSpPr>
          <p:nvPr/>
        </p:nvSpPr>
        <p:spPr bwMode="auto">
          <a:xfrm>
            <a:off x="6300192" y="6237312"/>
            <a:ext cx="23316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>
                <a:latin typeface="Lucida Sans Unicode" pitchFamily="34" charset="0"/>
                <a:ea typeface="SimHei" pitchFamily="49" charset="-122"/>
              </a:rPr>
              <a:t>Since 2004</a:t>
            </a:r>
            <a:endParaRPr lang="zh-TW" altLang="en-US">
              <a:latin typeface="Lucida Sans Unicode" pitchFamily="34" charset="0"/>
              <a:ea typeface="微軟正黑體" pitchFamily="34" charset="-120"/>
            </a:endParaRPr>
          </a:p>
        </p:txBody>
      </p:sp>
      <p:grpSp>
        <p:nvGrpSpPr>
          <p:cNvPr id="2" name="群組 57"/>
          <p:cNvGrpSpPr>
            <a:grpSpLocks/>
          </p:cNvGrpSpPr>
          <p:nvPr/>
        </p:nvGrpSpPr>
        <p:grpSpPr bwMode="auto">
          <a:xfrm>
            <a:off x="850900" y="1866900"/>
            <a:ext cx="7543800" cy="4184650"/>
            <a:chOff x="304800" y="1295400"/>
            <a:chExt cx="7543800" cy="4185424"/>
          </a:xfrm>
        </p:grpSpPr>
        <p:grpSp>
          <p:nvGrpSpPr>
            <p:cNvPr id="3" name="群組 6"/>
            <p:cNvGrpSpPr>
              <a:grpSpLocks/>
            </p:cNvGrpSpPr>
            <p:nvPr/>
          </p:nvGrpSpPr>
          <p:grpSpPr bwMode="auto">
            <a:xfrm>
              <a:off x="457200" y="1295400"/>
              <a:ext cx="7391400" cy="4185424"/>
              <a:chOff x="1466850" y="1717675"/>
              <a:chExt cx="7391400" cy="4185424"/>
            </a:xfrm>
          </p:grpSpPr>
          <p:sp>
            <p:nvSpPr>
              <p:cNvPr id="59407" name="Text Box 3"/>
              <p:cNvSpPr txBox="1">
                <a:spLocks noChangeArrowheads="1"/>
              </p:cNvSpPr>
              <p:nvPr/>
            </p:nvSpPr>
            <p:spPr bwMode="auto">
              <a:xfrm>
                <a:off x="3735388" y="2946627"/>
                <a:ext cx="1741487" cy="306445"/>
              </a:xfrm>
              <a:prstGeom prst="rect">
                <a:avLst/>
              </a:prstGeom>
              <a:solidFill>
                <a:srgbClr val="FFCC00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TW" sz="1400" b="1">
                    <a:solidFill>
                      <a:srgbClr val="000066"/>
                    </a:solidFill>
                    <a:latin typeface="微軟正黑體" pitchFamily="34" charset="-120"/>
                    <a:ea typeface="微軟正黑體" pitchFamily="34" charset="-120"/>
                  </a:rPr>
                  <a:t>Review List</a:t>
                </a:r>
                <a:endParaRPr lang="zh-TW" altLang="en-US" sz="1400" b="1">
                  <a:solidFill>
                    <a:srgbClr val="000066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08" name="Text Box 4"/>
              <p:cNvSpPr txBox="1">
                <a:spLocks noChangeArrowheads="1"/>
              </p:cNvSpPr>
              <p:nvPr/>
            </p:nvSpPr>
            <p:spPr bwMode="auto">
              <a:xfrm>
                <a:off x="1466850" y="2079692"/>
                <a:ext cx="1689100" cy="430293"/>
              </a:xfrm>
              <a:prstGeom prst="rect">
                <a:avLst/>
              </a:prstGeom>
              <a:solidFill>
                <a:srgbClr val="FFFF99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TW" sz="1100" b="1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rPr>
                  <a:t>Prescription of Sanctioned Regimens</a:t>
                </a:r>
                <a:endParaRPr lang="zh-TW" altLang="en-US" sz="1100" b="1">
                  <a:solidFill>
                    <a:srgbClr val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0" name="Line 5"/>
              <p:cNvSpPr>
                <a:spLocks noChangeShapeType="1"/>
              </p:cNvSpPr>
              <p:nvPr/>
            </p:nvSpPr>
            <p:spPr bwMode="auto">
              <a:xfrm>
                <a:off x="2381250" y="2556030"/>
                <a:ext cx="0" cy="227055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59410" name="Text Box 6"/>
              <p:cNvSpPr txBox="1">
                <a:spLocks noChangeArrowheads="1"/>
              </p:cNvSpPr>
              <p:nvPr/>
            </p:nvSpPr>
            <p:spPr bwMode="auto">
              <a:xfrm>
                <a:off x="5641975" y="2827543"/>
                <a:ext cx="1463675" cy="2619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TW" sz="11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Pharmacist Review</a:t>
                </a:r>
                <a:endParaRPr lang="zh-TW" altLang="en-US" sz="11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2" name="Text Box 7"/>
              <p:cNvSpPr txBox="1">
                <a:spLocks noChangeArrowheads="1"/>
              </p:cNvSpPr>
              <p:nvPr/>
            </p:nvSpPr>
            <p:spPr bwMode="auto">
              <a:xfrm>
                <a:off x="1466850" y="2783085"/>
                <a:ext cx="1689100" cy="600275"/>
              </a:xfrm>
              <a:prstGeom prst="rect">
                <a:avLst/>
              </a:prstGeom>
              <a:solidFill>
                <a:srgbClr val="FFFF99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altLang="zh-TW" sz="1100" b="1" dirty="0">
                    <a:solidFill>
                      <a:srgbClr val="000000"/>
                    </a:solidFill>
                    <a:latin typeface="+mn-ea"/>
                    <a:ea typeface="+mn-ea"/>
                  </a:rPr>
                  <a:t>Providing information on clinical assessment</a:t>
                </a:r>
              </a:p>
            </p:txBody>
          </p:sp>
          <p:sp>
            <p:nvSpPr>
              <p:cNvPr id="59412" name="Rectangle 8"/>
              <p:cNvSpPr>
                <a:spLocks noChangeArrowheads="1"/>
              </p:cNvSpPr>
              <p:nvPr/>
            </p:nvSpPr>
            <p:spPr bwMode="auto">
              <a:xfrm>
                <a:off x="1543050" y="1717675"/>
                <a:ext cx="1612900" cy="271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zh-CN" altLang="en-US" b="1" u="sng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rPr>
                  <a:t>處方醫師</a:t>
                </a:r>
                <a:endParaRPr lang="zh-TW" altLang="en-US" b="1" u="sng">
                  <a:solidFill>
                    <a:srgbClr val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13" name="Rectangle 9"/>
              <p:cNvSpPr>
                <a:spLocks noChangeArrowheads="1"/>
              </p:cNvSpPr>
              <p:nvPr/>
            </p:nvSpPr>
            <p:spPr bwMode="auto">
              <a:xfrm>
                <a:off x="3606800" y="1717675"/>
                <a:ext cx="2154238" cy="271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zh-TW" altLang="en-US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rPr>
                  <a:t>  </a:t>
                </a:r>
                <a:r>
                  <a:rPr lang="zh-CN" altLang="en-US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rPr>
                  <a:t>管理醫師</a:t>
                </a:r>
                <a:endParaRPr lang="zh-TW" altLang="en-US" b="1" u="sng">
                  <a:solidFill>
                    <a:srgbClr val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14" name="Rectangle 10"/>
              <p:cNvSpPr>
                <a:spLocks noChangeArrowheads="1"/>
              </p:cNvSpPr>
              <p:nvPr/>
            </p:nvSpPr>
            <p:spPr bwMode="auto">
              <a:xfrm>
                <a:off x="6800850" y="1717675"/>
                <a:ext cx="2057400" cy="2715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zh-CN" altLang="en-US" b="1" u="sng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rPr>
                  <a:t>管理</a:t>
                </a:r>
                <a:endParaRPr lang="zh-TW" altLang="en-US" b="1" u="sng">
                  <a:solidFill>
                    <a:srgbClr val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15" name="Text Box 11"/>
              <p:cNvSpPr txBox="1">
                <a:spLocks noChangeArrowheads="1"/>
              </p:cNvSpPr>
              <p:nvPr/>
            </p:nvSpPr>
            <p:spPr bwMode="auto">
              <a:xfrm>
                <a:off x="3735388" y="3486477"/>
                <a:ext cx="1741487" cy="492216"/>
              </a:xfrm>
              <a:prstGeom prst="rect">
                <a:avLst/>
              </a:prstGeom>
              <a:solidFill>
                <a:srgbClr val="66FFCC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TW" sz="1300" b="1">
                    <a:solidFill>
                      <a:srgbClr val="000099"/>
                    </a:solidFill>
                    <a:latin typeface="微軟正黑體" pitchFamily="34" charset="-120"/>
                    <a:ea typeface="微軟正黑體" pitchFamily="34" charset="-120"/>
                  </a:rPr>
                  <a:t>Online</a:t>
                </a:r>
              </a:p>
              <a:p>
                <a:pPr algn="ctr"/>
                <a:r>
                  <a:rPr lang="en-US" altLang="zh-TW" sz="1300" b="1">
                    <a:solidFill>
                      <a:srgbClr val="000099"/>
                    </a:solidFill>
                    <a:latin typeface="微軟正黑體" pitchFamily="34" charset="-120"/>
                    <a:ea typeface="微軟正黑體" pitchFamily="34" charset="-120"/>
                  </a:rPr>
                  <a:t>Stewardship</a:t>
                </a:r>
                <a:endParaRPr lang="zh-TW" altLang="en-US" sz="1300" b="1">
                  <a:solidFill>
                    <a:srgbClr val="0000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 flipH="1">
                <a:off x="4638675" y="3284828"/>
                <a:ext cx="0" cy="18418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18" name="Line 13"/>
              <p:cNvSpPr>
                <a:spLocks noChangeShapeType="1"/>
              </p:cNvSpPr>
              <p:nvPr/>
            </p:nvSpPr>
            <p:spPr bwMode="auto">
              <a:xfrm>
                <a:off x="3155950" y="3108582"/>
                <a:ext cx="579438" cy="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59418" name="Text Box 15"/>
              <p:cNvSpPr txBox="1">
                <a:spLocks noChangeArrowheads="1"/>
              </p:cNvSpPr>
              <p:nvPr/>
            </p:nvSpPr>
            <p:spPr bwMode="auto">
              <a:xfrm>
                <a:off x="7154863" y="2946627"/>
                <a:ext cx="1482725" cy="306445"/>
              </a:xfrm>
              <a:prstGeom prst="rect">
                <a:avLst/>
              </a:prstGeom>
              <a:solidFill>
                <a:srgbClr val="FFFF99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TW" sz="1400" b="1">
                    <a:solidFill>
                      <a:srgbClr val="000066"/>
                    </a:solidFill>
                    <a:latin typeface="微軟正黑體" pitchFamily="34" charset="-120"/>
                    <a:ea typeface="微軟正黑體" pitchFamily="34" charset="-120"/>
                  </a:rPr>
                  <a:t>Dispense</a:t>
                </a:r>
                <a:endParaRPr lang="zh-TW" altLang="en-US" sz="1400" b="1">
                  <a:solidFill>
                    <a:srgbClr val="000066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>
                <a:off x="5476875" y="3108582"/>
                <a:ext cx="1677988" cy="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59420" name="Text Box 17"/>
              <p:cNvSpPr txBox="1">
                <a:spLocks noChangeArrowheads="1"/>
              </p:cNvSpPr>
              <p:nvPr/>
            </p:nvSpPr>
            <p:spPr bwMode="auto">
              <a:xfrm>
                <a:off x="7154863" y="2708458"/>
                <a:ext cx="1482725" cy="2619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TW" sz="1100" b="1">
                    <a:solidFill>
                      <a:srgbClr val="CC0000"/>
                    </a:solidFill>
                    <a:latin typeface="微軟正黑體" pitchFamily="34" charset="-120"/>
                    <a:ea typeface="微軟正黑體" pitchFamily="34" charset="-120"/>
                  </a:rPr>
                  <a:t>48 hr mercy period</a:t>
                </a:r>
                <a:endParaRPr lang="zh-TW" altLang="en-US" sz="1100" b="1">
                  <a:solidFill>
                    <a:srgbClr val="CC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23" name="Line 18"/>
              <p:cNvSpPr>
                <a:spLocks noChangeShapeType="1"/>
              </p:cNvSpPr>
              <p:nvPr/>
            </p:nvSpPr>
            <p:spPr bwMode="auto">
              <a:xfrm>
                <a:off x="5476875" y="3919945"/>
                <a:ext cx="1677988" cy="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59422" name="Text Box 19"/>
              <p:cNvSpPr txBox="1">
                <a:spLocks noChangeArrowheads="1"/>
              </p:cNvSpPr>
              <p:nvPr/>
            </p:nvSpPr>
            <p:spPr bwMode="auto">
              <a:xfrm>
                <a:off x="7154863" y="3704005"/>
                <a:ext cx="1482725" cy="461750"/>
              </a:xfrm>
              <a:prstGeom prst="rect">
                <a:avLst/>
              </a:prstGeom>
              <a:solidFill>
                <a:srgbClr val="CCECFF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TW" sz="1200" b="1">
                    <a:solidFill>
                      <a:srgbClr val="000066"/>
                    </a:solidFill>
                    <a:latin typeface="微軟正黑體" pitchFamily="34" charset="-120"/>
                    <a:ea typeface="微軟正黑體" pitchFamily="34" charset="-120"/>
                  </a:rPr>
                  <a:t>Dispensing cont</a:t>
                </a:r>
                <a:r>
                  <a:rPr lang="en-US" altLang="zh-TW" sz="1200" b="1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’</a:t>
                </a:r>
                <a:r>
                  <a:rPr lang="en-US" altLang="zh-TW" sz="1200" b="1">
                    <a:solidFill>
                      <a:srgbClr val="000066"/>
                    </a:solidFill>
                    <a:latin typeface="微軟正黑體" pitchFamily="34" charset="-120"/>
                    <a:ea typeface="微軟正黑體" pitchFamily="34" charset="-120"/>
                  </a:rPr>
                  <a:t>d</a:t>
                </a:r>
                <a:endParaRPr lang="zh-TW" altLang="en-US" sz="1200" b="1">
                  <a:solidFill>
                    <a:srgbClr val="000066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23" name="Text Box 20"/>
              <p:cNvSpPr txBox="1">
                <a:spLocks noChangeArrowheads="1"/>
              </p:cNvSpPr>
              <p:nvPr/>
            </p:nvSpPr>
            <p:spPr bwMode="auto">
              <a:xfrm>
                <a:off x="6115050" y="3645256"/>
                <a:ext cx="439738" cy="2619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TW" sz="11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OK </a:t>
                </a:r>
                <a:endParaRPr lang="zh-TW" altLang="en-US" sz="11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24" name="Text Box 21"/>
              <p:cNvSpPr txBox="1">
                <a:spLocks noChangeArrowheads="1"/>
              </p:cNvSpPr>
              <p:nvPr/>
            </p:nvSpPr>
            <p:spPr bwMode="auto">
              <a:xfrm>
                <a:off x="1519238" y="4547123"/>
                <a:ext cx="1547812" cy="600275"/>
              </a:xfrm>
              <a:prstGeom prst="rect">
                <a:avLst/>
              </a:prstGeom>
              <a:solidFill>
                <a:srgbClr val="CCFFCC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 sz="1100" b="1">
                    <a:solidFill>
                      <a:srgbClr val="000000"/>
                    </a:solidFill>
                    <a:latin typeface="SimHei" pitchFamily="49" charset="-122"/>
                    <a:ea typeface="SimHei" pitchFamily="49" charset="-122"/>
                  </a:rPr>
                  <a:t>Formal ID Consultation Request</a:t>
                </a:r>
                <a:endParaRPr lang="zh-TW" altLang="en-US" sz="1100" b="1">
                  <a:solidFill>
                    <a:srgbClr val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27" name="Line 22"/>
              <p:cNvSpPr>
                <a:spLocks noChangeShapeType="1"/>
              </p:cNvSpPr>
              <p:nvPr/>
            </p:nvSpPr>
            <p:spPr bwMode="auto">
              <a:xfrm flipH="1" flipV="1">
                <a:off x="4667250" y="4004098"/>
                <a:ext cx="0" cy="30485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28" name="Line 23"/>
              <p:cNvSpPr>
                <a:spLocks noChangeShapeType="1"/>
              </p:cNvSpPr>
              <p:nvPr/>
            </p:nvSpPr>
            <p:spPr bwMode="auto">
              <a:xfrm>
                <a:off x="2381250" y="4308954"/>
                <a:ext cx="2257425" cy="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59427" name="Text Box 25"/>
              <p:cNvSpPr txBox="1">
                <a:spLocks noChangeArrowheads="1"/>
              </p:cNvSpPr>
              <p:nvPr/>
            </p:nvSpPr>
            <p:spPr bwMode="auto">
              <a:xfrm>
                <a:off x="3143250" y="4080312"/>
                <a:ext cx="1468438" cy="4302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100" b="1">
                    <a:solidFill>
                      <a:srgbClr val="FF0000"/>
                    </a:solidFill>
                    <a:latin typeface="SimHei" pitchFamily="49" charset="-122"/>
                    <a:ea typeface="SimHei" pitchFamily="49" charset="-122"/>
                  </a:rPr>
                  <a:t>Bedside evaluation indicated</a:t>
                </a:r>
                <a:endParaRPr lang="zh-TW" altLang="en-US" sz="11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28" name="Text Box 26"/>
              <p:cNvSpPr txBox="1">
                <a:spLocks noChangeArrowheads="1"/>
              </p:cNvSpPr>
              <p:nvPr/>
            </p:nvSpPr>
            <p:spPr bwMode="auto">
              <a:xfrm>
                <a:off x="3905250" y="3216552"/>
                <a:ext cx="650875" cy="2619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TW" altLang="en-US" sz="11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≦ 48 </a:t>
                </a:r>
                <a:r>
                  <a:rPr lang="en-US" altLang="zh-TW" sz="11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hr</a:t>
                </a:r>
                <a:endParaRPr lang="zh-TW" altLang="en-US" sz="11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29" name="Text Box 27"/>
              <p:cNvSpPr txBox="1">
                <a:spLocks noChangeArrowheads="1"/>
              </p:cNvSpPr>
              <p:nvPr/>
            </p:nvSpPr>
            <p:spPr bwMode="auto">
              <a:xfrm>
                <a:off x="3676650" y="4613811"/>
                <a:ext cx="1905000" cy="460460"/>
              </a:xfrm>
              <a:prstGeom prst="rect">
                <a:avLst/>
              </a:prstGeom>
              <a:solidFill>
                <a:srgbClr val="FFFF99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1200" b="1">
                    <a:solidFill>
                      <a:srgbClr val="000066"/>
                    </a:solidFill>
                    <a:latin typeface="SimHei" pitchFamily="49" charset="-122"/>
                    <a:ea typeface="SimHei" pitchFamily="49" charset="-122"/>
                  </a:rPr>
                  <a:t>ID Consult with Bedside Evaluation</a:t>
                </a:r>
                <a:endParaRPr lang="zh-TW" altLang="en-US" sz="1200" b="1">
                  <a:solidFill>
                    <a:srgbClr val="000066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30" name="Text Box 30"/>
              <p:cNvSpPr txBox="1">
                <a:spLocks noChangeArrowheads="1"/>
              </p:cNvSpPr>
              <p:nvPr/>
            </p:nvSpPr>
            <p:spPr bwMode="auto">
              <a:xfrm>
                <a:off x="3778250" y="5604594"/>
                <a:ext cx="1803400" cy="276276"/>
              </a:xfrm>
              <a:prstGeom prst="rect">
                <a:avLst/>
              </a:prstGeom>
              <a:solidFill>
                <a:srgbClr val="FFFF99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TW" sz="1200" b="1">
                    <a:solidFill>
                      <a:srgbClr val="000066"/>
                    </a:solidFill>
                    <a:latin typeface="微軟正黑體" pitchFamily="34" charset="-120"/>
                    <a:ea typeface="微軟正黑體" pitchFamily="34" charset="-120"/>
                  </a:rPr>
                  <a:t>Recommendation</a:t>
                </a:r>
                <a:endParaRPr lang="zh-TW" altLang="en-US" sz="1200" b="1">
                  <a:solidFill>
                    <a:srgbClr val="000066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31" name="Text Box 31"/>
              <p:cNvSpPr txBox="1">
                <a:spLocks noChangeArrowheads="1"/>
              </p:cNvSpPr>
              <p:nvPr/>
            </p:nvSpPr>
            <p:spPr bwMode="auto">
              <a:xfrm>
                <a:off x="1543050" y="5626823"/>
                <a:ext cx="1612900" cy="276276"/>
              </a:xfrm>
              <a:prstGeom prst="rect">
                <a:avLst/>
              </a:prstGeom>
              <a:solidFill>
                <a:srgbClr val="FFFF99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TW" sz="1200" b="1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rPr>
                  <a:t>New Prescription</a:t>
                </a:r>
                <a:endParaRPr lang="zh-TW" altLang="en-US" sz="1200" b="1">
                  <a:solidFill>
                    <a:srgbClr val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2" name="Line 37"/>
              <p:cNvSpPr>
                <a:spLocks noChangeShapeType="1"/>
              </p:cNvSpPr>
              <p:nvPr/>
            </p:nvSpPr>
            <p:spPr bwMode="auto">
              <a:xfrm>
                <a:off x="7927975" y="3324522"/>
                <a:ext cx="0" cy="379483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59433" name="Text Box 39"/>
              <p:cNvSpPr txBox="1">
                <a:spLocks noChangeArrowheads="1"/>
              </p:cNvSpPr>
              <p:nvPr/>
            </p:nvSpPr>
            <p:spPr bwMode="auto">
              <a:xfrm>
                <a:off x="3155950" y="2184486"/>
                <a:ext cx="2425700" cy="3794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85000"/>
                  </a:lnSpc>
                </a:pPr>
                <a:r>
                  <a:rPr lang="en-US" altLang="zh-TW" sz="11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1. 2</a:t>
                </a:r>
                <a:r>
                  <a:rPr lang="en-US" altLang="zh-TW" sz="1100" b="1" baseline="30000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nd</a:t>
                </a:r>
                <a:r>
                  <a:rPr lang="en-US" altLang="zh-TW" sz="11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 line or above</a:t>
                </a:r>
                <a:endParaRPr lang="zh-TW" altLang="en-US" sz="11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>
                  <a:lnSpc>
                    <a:spcPct val="85000"/>
                  </a:lnSpc>
                </a:pPr>
                <a:r>
                  <a:rPr lang="en-US" altLang="zh-TW" sz="11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2. Combination of ≧ 3 antibiotics</a:t>
                </a:r>
                <a:endParaRPr lang="zh-TW" altLang="en-US" sz="11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5" name="Line 40"/>
              <p:cNvSpPr>
                <a:spLocks noChangeShapeType="1"/>
              </p:cNvSpPr>
              <p:nvPr/>
            </p:nvSpPr>
            <p:spPr bwMode="auto">
              <a:xfrm flipH="1">
                <a:off x="3155950" y="3919945"/>
                <a:ext cx="579438" cy="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TW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59435" name="Text Box 41"/>
              <p:cNvSpPr txBox="1">
                <a:spLocks noChangeArrowheads="1"/>
              </p:cNvSpPr>
              <p:nvPr/>
            </p:nvSpPr>
            <p:spPr bwMode="auto">
              <a:xfrm>
                <a:off x="1466850" y="3596035"/>
                <a:ext cx="1689100" cy="554100"/>
              </a:xfrm>
              <a:prstGeom prst="rect">
                <a:avLst/>
              </a:prstGeom>
              <a:solidFill>
                <a:srgbClr val="FFCCCC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342900" indent="-342900">
                  <a:lnSpc>
                    <a:spcPts val="1000"/>
                  </a:lnSpc>
                  <a:spcBef>
                    <a:spcPct val="50000"/>
                  </a:spcBef>
                </a:pPr>
                <a:r>
                  <a:rPr lang="en-US" altLang="zh-TW" sz="1000" b="1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rPr>
                  <a:t>*Text message</a:t>
                </a:r>
              </a:p>
              <a:p>
                <a:pPr marL="342900" indent="-342900">
                  <a:lnSpc>
                    <a:spcPts val="1000"/>
                  </a:lnSpc>
                  <a:spcBef>
                    <a:spcPct val="50000"/>
                  </a:spcBef>
                </a:pPr>
                <a:r>
                  <a:rPr lang="en-US" altLang="zh-TW" sz="1000" b="1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rPr>
                  <a:t>*Dispensing DC in 48 hrs</a:t>
                </a:r>
                <a:endParaRPr lang="zh-TW" altLang="en-US" sz="1000" b="1">
                  <a:solidFill>
                    <a:srgbClr val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436" name="Text Box 42"/>
              <p:cNvSpPr txBox="1">
                <a:spLocks noChangeArrowheads="1"/>
              </p:cNvSpPr>
              <p:nvPr/>
            </p:nvSpPr>
            <p:spPr bwMode="auto">
              <a:xfrm>
                <a:off x="3155950" y="3580157"/>
                <a:ext cx="608013" cy="3477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lnSpc>
                    <a:spcPct val="75000"/>
                  </a:lnSpc>
                  <a:spcBef>
                    <a:spcPct val="15000"/>
                  </a:spcBef>
                </a:pPr>
                <a:r>
                  <a:rPr lang="en-US" altLang="zh-TW" sz="10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NOT</a:t>
                </a:r>
              </a:p>
              <a:p>
                <a:pPr algn="ctr">
                  <a:lnSpc>
                    <a:spcPct val="75000"/>
                  </a:lnSpc>
                  <a:spcBef>
                    <a:spcPct val="15000"/>
                  </a:spcBef>
                </a:pPr>
                <a:r>
                  <a:rPr lang="en-US" altLang="zh-TW" sz="1000" b="1">
                    <a:solidFill>
                      <a:srgbClr val="FF0000"/>
                    </a:solidFill>
                    <a:latin typeface="微軟正黑體" pitchFamily="34" charset="-120"/>
                    <a:ea typeface="微軟正黑體" pitchFamily="34" charset="-120"/>
                  </a:rPr>
                  <a:t>OK</a:t>
                </a:r>
                <a:endParaRPr lang="zh-TW" altLang="en-US" sz="10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49" name="Line 22"/>
            <p:cNvSpPr>
              <a:spLocks noChangeShapeType="1"/>
            </p:cNvSpPr>
            <p:nvPr/>
          </p:nvSpPr>
          <p:spPr bwMode="auto">
            <a:xfrm flipH="1" flipV="1">
              <a:off x="304800" y="1905113"/>
              <a:ext cx="0" cy="3429634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 sz="1600">
                <a:latin typeface="+mn-ea"/>
                <a:ea typeface="+mn-ea"/>
              </a:endParaRPr>
            </a:p>
          </p:txBody>
        </p:sp>
        <p:sp>
          <p:nvSpPr>
            <p:cNvPr id="50" name="Line 22"/>
            <p:cNvSpPr>
              <a:spLocks noChangeShapeType="1"/>
            </p:cNvSpPr>
            <p:nvPr/>
          </p:nvSpPr>
          <p:spPr bwMode="auto">
            <a:xfrm flipH="1" flipV="1">
              <a:off x="304800" y="3429395"/>
              <a:ext cx="152400" cy="0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 sz="1600">
                <a:latin typeface="+mn-ea"/>
                <a:ea typeface="+mn-ea"/>
              </a:endParaRPr>
            </a:p>
          </p:txBody>
        </p:sp>
        <p:sp>
          <p:nvSpPr>
            <p:cNvPr id="51" name="Line 22"/>
            <p:cNvSpPr>
              <a:spLocks noChangeShapeType="1"/>
            </p:cNvSpPr>
            <p:nvPr/>
          </p:nvSpPr>
          <p:spPr bwMode="auto">
            <a:xfrm flipH="1" flipV="1">
              <a:off x="304800" y="5334747"/>
              <a:ext cx="228600" cy="0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 sz="1600">
                <a:latin typeface="+mn-ea"/>
                <a:ea typeface="+mn-ea"/>
              </a:endParaRPr>
            </a:p>
          </p:txBody>
        </p:sp>
        <p:sp>
          <p:nvSpPr>
            <p:cNvPr id="53" name="Line 28"/>
            <p:cNvSpPr>
              <a:spLocks noChangeShapeType="1"/>
            </p:cNvSpPr>
            <p:nvPr/>
          </p:nvSpPr>
          <p:spPr bwMode="auto">
            <a:xfrm>
              <a:off x="304800" y="1905113"/>
              <a:ext cx="152400" cy="0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zh-TW" altLang="en-US" sz="1600">
                <a:latin typeface="+mn-ea"/>
                <a:ea typeface="+mn-ea"/>
              </a:endParaRPr>
            </a:p>
          </p:txBody>
        </p:sp>
        <p:sp>
          <p:nvSpPr>
            <p:cNvPr id="54" name="Line 13"/>
            <p:cNvSpPr>
              <a:spLocks noChangeShapeType="1"/>
            </p:cNvSpPr>
            <p:nvPr/>
          </p:nvSpPr>
          <p:spPr bwMode="auto">
            <a:xfrm>
              <a:off x="2057400" y="4420178"/>
              <a:ext cx="579438" cy="0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zh-TW" altLang="en-US" sz="1600">
                <a:latin typeface="+mn-ea"/>
                <a:ea typeface="+mn-ea"/>
              </a:endParaRPr>
            </a:p>
          </p:txBody>
        </p:sp>
        <p:sp>
          <p:nvSpPr>
            <p:cNvPr id="55" name="Line 43"/>
            <p:cNvSpPr>
              <a:spLocks noChangeShapeType="1"/>
            </p:cNvSpPr>
            <p:nvPr/>
          </p:nvSpPr>
          <p:spPr bwMode="auto">
            <a:xfrm>
              <a:off x="1371600" y="3886679"/>
              <a:ext cx="0" cy="215940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zh-TW" altLang="en-US" sz="1600">
                <a:latin typeface="+mn-ea"/>
                <a:ea typeface="+mn-ea"/>
              </a:endParaRPr>
            </a:p>
          </p:txBody>
        </p:sp>
        <p:sp>
          <p:nvSpPr>
            <p:cNvPr id="56" name="Line 12"/>
            <p:cNvSpPr>
              <a:spLocks noChangeShapeType="1"/>
            </p:cNvSpPr>
            <p:nvPr/>
          </p:nvSpPr>
          <p:spPr bwMode="auto">
            <a:xfrm flipH="1">
              <a:off x="3657600" y="4648820"/>
              <a:ext cx="0" cy="533499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zh-TW" altLang="en-US" sz="1600">
                <a:latin typeface="+mn-ea"/>
                <a:ea typeface="+mn-ea"/>
              </a:endParaRPr>
            </a:p>
          </p:txBody>
        </p:sp>
        <p:sp>
          <p:nvSpPr>
            <p:cNvPr id="57" name="Line 40"/>
            <p:cNvSpPr>
              <a:spLocks noChangeShapeType="1"/>
            </p:cNvSpPr>
            <p:nvPr/>
          </p:nvSpPr>
          <p:spPr bwMode="auto">
            <a:xfrm flipH="1">
              <a:off x="2133600" y="5334747"/>
              <a:ext cx="579438" cy="0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zh-TW" altLang="en-US" sz="1600">
                <a:latin typeface="+mn-ea"/>
                <a:ea typeface="+mn-ea"/>
              </a:endParaRPr>
            </a:p>
          </p:txBody>
        </p:sp>
      </p:grpSp>
      <p:sp>
        <p:nvSpPr>
          <p:cNvPr id="46" name="Rectangle 2"/>
          <p:cNvSpPr txBox="1">
            <a:spLocks noChangeArrowheads="1"/>
          </p:cNvSpPr>
          <p:nvPr/>
        </p:nvSpPr>
        <p:spPr>
          <a:xfrm>
            <a:off x="1150938" y="323850"/>
            <a:ext cx="7239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58" name="標題 5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長庚醫院的抗生素管理平台</a:t>
            </a:r>
            <a:endParaRPr lang="zh-TW" altLang="en-US" dirty="0"/>
          </a:p>
        </p:txBody>
      </p:sp>
      <p:sp>
        <p:nvSpPr>
          <p:cNvPr id="59397" name="投影片編號版面配置區 4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227B13E-25FF-47B1-BF76-6BF0D0BD3843}" type="slidenum">
              <a:rPr lang="en-US" altLang="zh-TW" smtClean="0"/>
              <a:pPr/>
              <a:t>93</a:t>
            </a:fld>
            <a:endParaRPr lang="en-US" altLang="zh-TW" smtClean="0"/>
          </a:p>
        </p:txBody>
      </p:sp>
      <p:sp>
        <p:nvSpPr>
          <p:cNvPr id="48" name="內容版面配置區 4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病人安全為最高考量</a:t>
            </a:r>
            <a:endParaRPr lang="en-US" altLang="zh-TW" smtClean="0"/>
          </a:p>
          <a:p>
            <a:pPr lvl="1"/>
            <a:r>
              <a:rPr lang="zh-CN" altLang="en-US" smtClean="0"/>
              <a:t>處方權</a:t>
            </a:r>
            <a:endParaRPr lang="en-US" altLang="zh-TW" smtClean="0"/>
          </a:p>
          <a:p>
            <a:pPr lvl="2"/>
            <a:r>
              <a:rPr lang="zh-CN" altLang="en-US" smtClean="0"/>
              <a:t>所有醫師有所有抗生素藥物的處方權</a:t>
            </a:r>
            <a:endParaRPr lang="en-US" altLang="zh-TW" smtClean="0"/>
          </a:p>
          <a:p>
            <a:pPr lvl="1"/>
            <a:r>
              <a:rPr lang="zh-CN" altLang="en-US" smtClean="0"/>
              <a:t>抗生素管理的防呆機制</a:t>
            </a:r>
            <a:endParaRPr lang="en-US" altLang="zh-TW" smtClean="0"/>
          </a:p>
          <a:p>
            <a:pPr lvl="2"/>
            <a:r>
              <a:rPr lang="zh-CN" altLang="zh-TW" smtClean="0"/>
              <a:t>4</a:t>
            </a:r>
            <a:r>
              <a:rPr lang="en-US" altLang="zh-CN" smtClean="0"/>
              <a:t>8</a:t>
            </a:r>
            <a:r>
              <a:rPr lang="zh-CN" altLang="en-US" smtClean="0"/>
              <a:t>小時的免審空間</a:t>
            </a:r>
            <a:endParaRPr lang="en-US" altLang="zh-CN" smtClean="0"/>
          </a:p>
          <a:p>
            <a:pPr lvl="2"/>
            <a:r>
              <a:rPr lang="zh-CN" altLang="en-US" smtClean="0"/>
              <a:t>允許重新開立不被同意之抗生素處方</a:t>
            </a:r>
            <a:endParaRPr lang="en-US" altLang="zh-TW" smtClean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長庚醫院的抗生素管理平台</a:t>
            </a:r>
            <a:endParaRPr lang="en-US" altLang="zh-TW" dirty="0"/>
          </a:p>
        </p:txBody>
      </p:sp>
      <p:sp>
        <p:nvSpPr>
          <p:cNvPr id="60420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1174B8-2509-4340-A9F9-27293F8265EC}" type="slidenum">
              <a:rPr lang="en-US" altLang="zh-TW" smtClean="0"/>
              <a:pPr/>
              <a:t>94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13.</a:t>
            </a:r>
            <a:r>
              <a:rPr lang="zh-TW" altLang="en-US" dirty="0" smtClean="0"/>
              <a:t> </a:t>
            </a:r>
            <a:r>
              <a:rPr lang="zh-CN" altLang="en-US" dirty="0" smtClean="0"/>
              <a:t>抗生素的使用文化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不是把病人身上的細菌殺乾淨</a:t>
            </a:r>
            <a:endParaRPr kumimoji="0" lang="en-US" altLang="zh-CN" sz="3200" b="1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2800" smtClean="0">
                <a:ea typeface="微軟正黑體" pitchFamily="34" charset="-120"/>
              </a:rPr>
              <a:t>不是有細菌就是有感染</a:t>
            </a:r>
            <a:endParaRPr kumimoji="0" lang="en-US" altLang="zh-CN" sz="2800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2800" smtClean="0">
                <a:ea typeface="微軟正黑體" pitchFamily="34" charset="-120"/>
              </a:rPr>
              <a:t>身上的細菌</a:t>
            </a:r>
            <a:endParaRPr kumimoji="0" lang="en-US" altLang="zh-CN" sz="2800" smtClean="0">
              <a:ea typeface="微軟正黑體" pitchFamily="34" charset="-120"/>
            </a:endParaRPr>
          </a:p>
          <a:p>
            <a:pPr lvl="2" eaLnBrk="1" hangingPunct="1"/>
            <a:r>
              <a:rPr kumimoji="0" lang="zh-CN" altLang="en-US" sz="2400" smtClean="0">
                <a:ea typeface="微軟正黑體" pitchFamily="34" charset="-120"/>
              </a:rPr>
              <a:t>永遠殺不完！</a:t>
            </a:r>
            <a:endParaRPr kumimoji="0" lang="zh-TW" altLang="en-US" sz="2400" smtClean="0">
              <a:ea typeface="微軟正黑體" pitchFamily="34" charset="-120"/>
            </a:endParaRPr>
          </a:p>
          <a:p>
            <a:pPr lvl="2" eaLnBrk="1" hangingPunct="1"/>
            <a:r>
              <a:rPr kumimoji="0" lang="zh-CN" altLang="en-US" sz="2400" smtClean="0">
                <a:ea typeface="微軟正黑體" pitchFamily="34" charset="-120"/>
              </a:rPr>
              <a:t>永遠殺不乾淨！</a:t>
            </a:r>
            <a:endParaRPr kumimoji="0" lang="en-US" altLang="zh-CN" sz="2400" smtClean="0">
              <a:ea typeface="微軟正黑體" pitchFamily="34" charset="-12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SimHei" pitchFamily="49" charset="-122"/>
                <a:cs typeface="+mn-cs"/>
              </a:rPr>
              <a:t>抗生素的使用文化</a:t>
            </a:r>
            <a:endParaRPr lang="en-US" altLang="zh-TW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  <p:sp>
        <p:nvSpPr>
          <p:cNvPr id="62468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2A6B995-DECF-4A7D-BC48-7A7739E7667B}" type="slidenum">
              <a:rPr lang="en-US" altLang="zh-TW" smtClean="0"/>
              <a:pPr/>
              <a:t>96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文字方塊 4"/>
          <p:cNvSpPr txBox="1">
            <a:spLocks noChangeArrowheads="1"/>
          </p:cNvSpPr>
          <p:nvPr/>
        </p:nvSpPr>
        <p:spPr bwMode="auto">
          <a:xfrm>
            <a:off x="1557338" y="2259013"/>
            <a:ext cx="609654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Colon</a:t>
            </a:r>
            <a:r>
              <a:rPr lang="zh-CN" altLang="en-US" sz="2800" b="1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： </a:t>
            </a:r>
            <a:r>
              <a:rPr lang="en-US" altLang="zh-CN" sz="2800" b="1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10</a:t>
            </a:r>
            <a:r>
              <a:rPr lang="en-US" altLang="zh-CN" sz="2800" b="1" baseline="30000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11-12</a:t>
            </a:r>
            <a:r>
              <a:rPr lang="en-US" altLang="zh-CN" sz="2800" b="1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cfu/g</a:t>
            </a:r>
          </a:p>
          <a:p>
            <a:r>
              <a:rPr lang="en-US" altLang="zh-TW" sz="2800" b="1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-Anaerobes 99.9%</a:t>
            </a:r>
          </a:p>
          <a:p>
            <a:r>
              <a:rPr lang="en-US" altLang="zh-TW" sz="2800" b="1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-Aerobes</a:t>
            </a:r>
          </a:p>
          <a:p>
            <a:r>
              <a:rPr lang="en-US" altLang="zh-TW" sz="2800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   *E. coli &amp; other enteric rods </a:t>
            </a:r>
            <a:r>
              <a:rPr lang="en-US" altLang="zh-CN" sz="2800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10</a:t>
            </a:r>
            <a:r>
              <a:rPr lang="en-US" altLang="zh-CN" sz="2800" baseline="30000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6-8</a:t>
            </a:r>
            <a:r>
              <a:rPr lang="en-US" altLang="zh-CN" sz="2800">
                <a:solidFill>
                  <a:schemeClr val="tx2"/>
                </a:solidFill>
                <a:latin typeface="Candara" pitchFamily="34" charset="0"/>
                <a:ea typeface="微軟正黑體" pitchFamily="34" charset="-120"/>
              </a:rPr>
              <a:t>cfu/g</a:t>
            </a:r>
            <a:endParaRPr lang="en-US" altLang="zh-TW" sz="2800">
              <a:solidFill>
                <a:schemeClr val="tx2"/>
              </a:solidFill>
              <a:latin typeface="Candara" pitchFamily="34" charset="0"/>
              <a:ea typeface="微軟正黑體" pitchFamily="34" charset="-120"/>
            </a:endParaRPr>
          </a:p>
        </p:txBody>
      </p:sp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抗生素的使用文化</a:t>
            </a:r>
            <a:endParaRPr lang="zh-TW" altLang="en-US" dirty="0"/>
          </a:p>
        </p:txBody>
      </p:sp>
      <p:sp>
        <p:nvSpPr>
          <p:cNvPr id="63492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F2E1AA-53FD-4ECA-879E-E6B3EA972B3A}" type="slidenum">
              <a:rPr lang="en-US" altLang="zh-TW" smtClean="0"/>
              <a:pPr/>
              <a:t>97</a:t>
            </a:fld>
            <a:endParaRPr lang="en-US" altLang="zh-TW" smtClean="0"/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dirty="0" smtClean="0">
                <a:ea typeface="微軟正黑體" pitchFamily="34" charset="-120"/>
              </a:rPr>
              <a:t>不需要用、不要用</a:t>
            </a:r>
            <a:endParaRPr kumimoji="0" lang="en-US" altLang="zh-CN" sz="3200" b="1" dirty="0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2800" b="1" dirty="0" smtClean="0">
                <a:ea typeface="微軟正黑體" pitchFamily="34" charset="-120"/>
              </a:rPr>
              <a:t>要根據臨床判斷</a:t>
            </a:r>
            <a:endParaRPr kumimoji="0" lang="en-US" altLang="zh-CN" sz="2800" b="1" dirty="0" smtClean="0">
              <a:ea typeface="微軟正黑體" pitchFamily="34" charset="-120"/>
            </a:endParaRPr>
          </a:p>
          <a:p>
            <a:pPr lvl="2" eaLnBrk="1" hangingPunct="1"/>
            <a:r>
              <a:rPr kumimoji="0" lang="zh-CN" altLang="en-US" sz="2400" dirty="0" smtClean="0">
                <a:ea typeface="微軟正黑體" pitchFamily="34" charset="-120"/>
              </a:rPr>
              <a:t>不是有細菌就是有感染</a:t>
            </a:r>
            <a:endParaRPr kumimoji="0" lang="en-US" altLang="zh-CN" sz="2400" dirty="0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2800" b="1" dirty="0" smtClean="0">
                <a:ea typeface="微軟正黑體" pitchFamily="34" charset="-120"/>
              </a:rPr>
              <a:t>不能根據細菌培養</a:t>
            </a:r>
            <a:endParaRPr kumimoji="0" lang="en-US" altLang="zh-CN" sz="2800" b="1" dirty="0" smtClean="0">
              <a:ea typeface="微軟正黑體" pitchFamily="34" charset="-120"/>
            </a:endParaRPr>
          </a:p>
          <a:p>
            <a:pPr lvl="2" eaLnBrk="1" hangingPunct="1"/>
            <a:r>
              <a:rPr kumimoji="0" lang="zh-CN" altLang="en-US" sz="2400" dirty="0" smtClean="0">
                <a:ea typeface="微軟正黑體" pitchFamily="34" charset="-120"/>
              </a:rPr>
              <a:t>盲目的尿液培養</a:t>
            </a:r>
            <a:endParaRPr kumimoji="0" lang="en-US" altLang="zh-CN" sz="2400" dirty="0" smtClean="0">
              <a:ea typeface="微軟正黑體" pitchFamily="34" charset="-120"/>
            </a:endParaRPr>
          </a:p>
          <a:p>
            <a:pPr lvl="3" eaLnBrk="1" hangingPunct="1"/>
            <a:r>
              <a:rPr kumimoji="0" lang="zh-CN" altLang="en-US" dirty="0" smtClean="0"/>
              <a:t>無症狀菌尿</a:t>
            </a:r>
            <a:endParaRPr kumimoji="0" lang="en-US" altLang="zh-CN" dirty="0" smtClean="0"/>
          </a:p>
          <a:p>
            <a:pPr lvl="2" eaLnBrk="1" hangingPunct="1"/>
            <a:r>
              <a:rPr kumimoji="0" lang="zh-CN" altLang="en-US" sz="2400" dirty="0" smtClean="0">
                <a:ea typeface="微軟正黑體" pitchFamily="34" charset="-120"/>
              </a:rPr>
              <a:t>盲目的痰液培養</a:t>
            </a:r>
            <a:endParaRPr kumimoji="0" lang="en-US" altLang="zh-CN" sz="2400" dirty="0" smtClean="0">
              <a:ea typeface="微軟正黑體" pitchFamily="34" charset="-120"/>
            </a:endParaRPr>
          </a:p>
          <a:p>
            <a:pPr lvl="3" eaLnBrk="1" hangingPunct="1"/>
            <a:r>
              <a:rPr kumimoji="0" lang="zh-CN" altLang="en-US" dirty="0" smtClean="0"/>
              <a:t>呼吸道內的移生菌</a:t>
            </a:r>
            <a:r>
              <a:rPr kumimoji="0" lang="en-US" altLang="zh-TW" smtClean="0"/>
              <a:t>(</a:t>
            </a:r>
            <a:r>
              <a:rPr kumimoji="0" lang="en-US" altLang="zh-CN" smtClean="0"/>
              <a:t>colonization</a:t>
            </a:r>
            <a:r>
              <a:rPr kumimoji="0" lang="en-US" altLang="zh-TW" smtClean="0"/>
              <a:t>)</a:t>
            </a:r>
            <a:endParaRPr kumimoji="0" lang="en-US" altLang="zh-CN" dirty="0" smtClean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抗生素的使用文化</a:t>
            </a:r>
            <a:endParaRPr lang="zh-TW" altLang="en-US" dirty="0"/>
          </a:p>
        </p:txBody>
      </p:sp>
      <p:sp>
        <p:nvSpPr>
          <p:cNvPr id="64516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B08428D-AB6B-46BC-93A9-CA422124EDFE}" type="slidenum">
              <a:rPr lang="en-US" altLang="zh-TW" smtClean="0"/>
              <a:pPr/>
              <a:t>98</a:t>
            </a:fld>
            <a:endParaRPr lang="en-US" altLang="zh-TW" smtClean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403648" y="1196752"/>
            <a:ext cx="7239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能降階、趕快降階</a:t>
            </a:r>
            <a:endParaRPr kumimoji="0" lang="en-US" altLang="zh-CN" sz="3200" b="1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ea typeface="微軟正黑體" pitchFamily="34" charset="-120"/>
              </a:rPr>
              <a:t>臨床狀況改善</a:t>
            </a:r>
            <a:endParaRPr kumimoji="0" lang="en-US" altLang="zh-CN" sz="3000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ea typeface="微軟正黑體" pitchFamily="34" charset="-120"/>
              </a:rPr>
              <a:t>微生物證據支持</a:t>
            </a:r>
            <a:endParaRPr kumimoji="0" lang="en-US" altLang="zh-CN" sz="3000" smtClean="0">
              <a:ea typeface="微軟正黑體" pitchFamily="34" charset="-120"/>
            </a:endParaRPr>
          </a:p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能停、趕快停</a:t>
            </a:r>
            <a:endParaRPr kumimoji="0" lang="en-US" altLang="zh-CN" sz="3200" b="1" smtClean="0">
              <a:ea typeface="微軟正黑體" pitchFamily="34" charset="-120"/>
            </a:endParaRPr>
          </a:p>
          <a:p>
            <a:pPr lvl="1" eaLnBrk="1" hangingPunct="1"/>
            <a:r>
              <a:rPr kumimoji="0" lang="en-US" altLang="zh-CN" sz="3000" smtClean="0">
                <a:ea typeface="微軟正黑體" pitchFamily="34" charset="-120"/>
              </a:rPr>
              <a:t>7-14</a:t>
            </a:r>
            <a:r>
              <a:rPr kumimoji="0" lang="zh-CN" altLang="en-US" sz="3000" smtClean="0">
                <a:ea typeface="微軟正黑體" pitchFamily="34" charset="-120"/>
              </a:rPr>
              <a:t>天的切實檢討</a:t>
            </a:r>
            <a:endParaRPr kumimoji="0" lang="en-US" altLang="zh-CN" sz="3000" smtClean="0">
              <a:ea typeface="微軟正黑體" pitchFamily="34" charset="-120"/>
            </a:endParaRPr>
          </a:p>
          <a:p>
            <a:pPr eaLnBrk="1" hangingPunct="1"/>
            <a:endParaRPr kumimoji="0" lang="en-US" altLang="zh-CN" sz="3100" b="1" smtClean="0">
              <a:ea typeface="微軟正黑體" pitchFamily="34" charset="-120"/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抗生素的使用文化</a:t>
            </a:r>
            <a:endParaRPr lang="zh-TW" altLang="en-US" dirty="0"/>
          </a:p>
        </p:txBody>
      </p:sp>
      <p:sp>
        <p:nvSpPr>
          <p:cNvPr id="65540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7245D74-1259-4DC9-A2AA-1EE384B62869}" type="slidenum">
              <a:rPr lang="en-US" altLang="zh-TW" smtClean="0"/>
              <a:pPr/>
              <a:t>99</a:t>
            </a:fld>
            <a:endParaRPr lang="en-US" altLang="zh-TW" smtClean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905000" y="1484784"/>
            <a:ext cx="7239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</a:rPr>
              <a:t>14.</a:t>
            </a:r>
            <a:r>
              <a:rPr lang="zh-TW" altLang="en-US" dirty="0" smtClean="0"/>
              <a:t> </a:t>
            </a:r>
            <a:r>
              <a:rPr lang="zh-CN" altLang="en-US" dirty="0" smtClean="0"/>
              <a:t>良好的抗生素管理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共識至上</a:t>
            </a:r>
            <a:endParaRPr kumimoji="0" lang="en-US" altLang="zh-CN" sz="3200" b="1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ea typeface="微軟正黑體" pitchFamily="34" charset="-120"/>
              </a:rPr>
              <a:t>處方醫師與抗生素管理醫師</a:t>
            </a:r>
            <a:endParaRPr kumimoji="0" lang="en-US" altLang="zh-CN" sz="3000" smtClean="0">
              <a:ea typeface="微軟正黑體" pitchFamily="34" charset="-120"/>
            </a:endParaRPr>
          </a:p>
          <a:p>
            <a:pPr lvl="2" eaLnBrk="1" hangingPunct="1"/>
            <a:r>
              <a:rPr kumimoji="0" lang="zh-CN" altLang="en-US" sz="2800" smtClean="0"/>
              <a:t>病人安全</a:t>
            </a:r>
            <a:endParaRPr kumimoji="0" lang="en-US" altLang="zh-CN" sz="2800" smtClean="0"/>
          </a:p>
          <a:p>
            <a:pPr lvl="2" eaLnBrk="1" hangingPunct="1"/>
            <a:r>
              <a:rPr kumimoji="0" lang="zh-CN" altLang="en-US" sz="2800" smtClean="0"/>
              <a:t>實證醫學</a:t>
            </a:r>
            <a:endParaRPr kumimoji="0" lang="en-US" altLang="zh-CN" sz="2800" smtClean="0"/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良好的抗生素管理</a:t>
            </a:r>
            <a:endParaRPr lang="zh-TW" altLang="en-US" dirty="0"/>
          </a:p>
        </p:txBody>
      </p:sp>
      <p:sp>
        <p:nvSpPr>
          <p:cNvPr id="67588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19B56D3-F9B1-4BE1-AB22-9F7D54471E48}" type="slidenum">
              <a:rPr lang="en-US" altLang="zh-TW" smtClean="0"/>
              <a:pPr/>
              <a:t>101</a:t>
            </a:fld>
            <a:endParaRPr lang="en-US" altLang="zh-TW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150938" y="323850"/>
            <a:ext cx="7239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動態管理</a:t>
            </a:r>
            <a:endParaRPr kumimoji="0" lang="en-US" altLang="zh-CN" sz="3200" b="1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ea typeface="微軟正黑體" pitchFamily="34" charset="-120"/>
              </a:rPr>
              <a:t>臨床病情演變</a:t>
            </a:r>
            <a:endParaRPr kumimoji="0" lang="en-US" altLang="zh-CN" sz="3000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ea typeface="微軟正黑體" pitchFamily="34" charset="-120"/>
              </a:rPr>
              <a:t>細菌培養結果</a:t>
            </a:r>
            <a:endParaRPr kumimoji="0" lang="en-US" altLang="zh-CN" sz="3000" smtClean="0">
              <a:ea typeface="微軟正黑體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良好的抗生素管理</a:t>
            </a:r>
            <a:endParaRPr lang="zh-TW" altLang="en-US" dirty="0"/>
          </a:p>
        </p:txBody>
      </p:sp>
      <p:sp>
        <p:nvSpPr>
          <p:cNvPr id="68612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3B84B55-DED7-4308-9B4B-6539AA173C40}" type="slidenum">
              <a:rPr lang="en-US" altLang="zh-TW" smtClean="0"/>
              <a:pPr/>
              <a:t>102</a:t>
            </a:fld>
            <a:endParaRPr lang="en-US" altLang="zh-TW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150938" y="323850"/>
            <a:ext cx="7239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要件</a:t>
            </a:r>
            <a:endParaRPr kumimoji="0" lang="en-US" altLang="zh-CN" sz="3200" b="1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ea typeface="微軟正黑體" pitchFamily="34" charset="-120"/>
              </a:rPr>
              <a:t>便利完善的工具平台</a:t>
            </a:r>
            <a:endParaRPr kumimoji="0" lang="en-US" altLang="zh-CN" sz="3000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ea typeface="微軟正黑體" pitchFamily="34" charset="-120"/>
              </a:rPr>
              <a:t>領導階層的全力支持</a:t>
            </a:r>
            <a:endParaRPr kumimoji="0" lang="en-US" altLang="zh-CN" sz="3000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ea typeface="微軟正黑體" pitchFamily="34" charset="-120"/>
              </a:rPr>
              <a:t>實質的誘因</a:t>
            </a:r>
            <a:endParaRPr kumimoji="0" lang="en-US" altLang="zh-CN" sz="3000" smtClean="0">
              <a:ea typeface="微軟正黑體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良好的抗生素管理</a:t>
            </a:r>
            <a:endParaRPr lang="zh-TW" altLang="en-US" dirty="0"/>
          </a:p>
        </p:txBody>
      </p:sp>
      <p:sp>
        <p:nvSpPr>
          <p:cNvPr id="69636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BF4CDB-744F-458E-9B61-81D905EFB8CB}" type="slidenum">
              <a:rPr lang="en-US" altLang="zh-TW" smtClean="0"/>
              <a:pPr/>
              <a:t>103</a:t>
            </a:fld>
            <a:endParaRPr lang="en-US" altLang="zh-TW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150938" y="323850"/>
            <a:ext cx="7239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ea typeface="微軟正黑體" pitchFamily="34" charset="-120"/>
              </a:rPr>
              <a:t>終極目標</a:t>
            </a:r>
            <a:endParaRPr kumimoji="0" lang="en-US" altLang="zh-CN" sz="3200" b="1" smtClean="0"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2600" b="1" smtClean="0">
                <a:latin typeface="Trebuchet MS" pitchFamily="34" charset="0"/>
                <a:ea typeface="微軟正黑體" pitchFamily="34" charset="-120"/>
              </a:rPr>
              <a:t>動態、及時升階或降階讓抗生素使用最優化</a:t>
            </a:r>
            <a:endParaRPr kumimoji="0" lang="en-US" altLang="zh-TW" sz="2600" smtClean="0">
              <a:latin typeface="Trebuchet MS" pitchFamily="34" charset="0"/>
            </a:endParaRPr>
          </a:p>
          <a:p>
            <a:pPr lvl="2" eaLnBrk="1" hangingPunct="1"/>
            <a:r>
              <a:rPr kumimoji="0" lang="zh-CN" altLang="en-US" b="1" smtClean="0">
                <a:latin typeface="Trebuchet MS" pitchFamily="34" charset="0"/>
                <a:ea typeface="微軟正黑體" pitchFamily="34" charset="-120"/>
              </a:rPr>
              <a:t>最初的經驗性使用</a:t>
            </a:r>
            <a:endParaRPr kumimoji="0" lang="en-US" altLang="zh-TW" b="1" smtClean="0">
              <a:latin typeface="Trebuchet MS" pitchFamily="34" charset="0"/>
            </a:endParaRPr>
          </a:p>
          <a:p>
            <a:pPr lvl="3" eaLnBrk="1" hangingPunct="1"/>
            <a:r>
              <a:rPr kumimoji="0" lang="zh-CN" altLang="en-US" b="1" smtClean="0">
                <a:latin typeface="微軟正黑體" pitchFamily="34" charset="-120"/>
                <a:ea typeface="微軟正黑體" pitchFamily="34" charset="-120"/>
              </a:rPr>
              <a:t>有需要的話</a:t>
            </a:r>
            <a:r>
              <a:rPr kumimoji="0" lang="en-US" altLang="zh-TW" b="1" smtClean="0">
                <a:latin typeface="微軟正黑體" pitchFamily="34" charset="-120"/>
              </a:rPr>
              <a:t>“Hit right ! Hit hard!”</a:t>
            </a:r>
          </a:p>
          <a:p>
            <a:pPr lvl="2" eaLnBrk="1" hangingPunct="1"/>
            <a:r>
              <a:rPr kumimoji="0" lang="zh-CN" altLang="en-US" b="1" smtClean="0">
                <a:latin typeface="Trebuchet MS" pitchFamily="34" charset="0"/>
                <a:ea typeface="微軟正黑體" pitchFamily="34" charset="-120"/>
              </a:rPr>
              <a:t>抗生素管理醫師及時檢視並且追蹤抗生素使用的合理性</a:t>
            </a:r>
            <a:endParaRPr kumimoji="0" lang="en-US" altLang="zh-CN" b="1" smtClean="0">
              <a:latin typeface="Trebuchet MS" pitchFamily="34" charset="0"/>
              <a:ea typeface="华文新魏" charset="-120"/>
            </a:endParaRPr>
          </a:p>
          <a:p>
            <a:pPr lvl="3" eaLnBrk="1" hangingPunct="1"/>
            <a:r>
              <a:rPr kumimoji="0" lang="zh-CN" altLang="en-US" b="1" smtClean="0">
                <a:latin typeface="Trebuchet MS" pitchFamily="34" charset="0"/>
                <a:ea typeface="微軟正黑體" pitchFamily="34" charset="-120"/>
              </a:rPr>
              <a:t>降階 </a:t>
            </a:r>
            <a:r>
              <a:rPr kumimoji="0" lang="en-US" altLang="zh-TW" b="1" smtClean="0">
                <a:latin typeface="Trebuchet MS" pitchFamily="34" charset="0"/>
              </a:rPr>
              <a:t>De-escalation</a:t>
            </a:r>
          </a:p>
          <a:p>
            <a:pPr lvl="3" eaLnBrk="1" hangingPunct="1"/>
            <a:r>
              <a:rPr kumimoji="0" lang="zh-CN" altLang="en-US" b="1" smtClean="0">
                <a:latin typeface="Trebuchet MS" pitchFamily="34" charset="0"/>
                <a:ea typeface="微軟正黑體" pitchFamily="34" charset="-120"/>
              </a:rPr>
              <a:t>升階 </a:t>
            </a:r>
            <a:r>
              <a:rPr kumimoji="0" lang="en-US" altLang="zh-TW" b="1" smtClean="0">
                <a:latin typeface="Trebuchet MS" pitchFamily="34" charset="0"/>
              </a:rPr>
              <a:t>Escalation</a:t>
            </a:r>
          </a:p>
          <a:p>
            <a:pPr lvl="2" eaLnBrk="1" hangingPunct="1"/>
            <a:r>
              <a:rPr kumimoji="0" lang="zh-CN" altLang="en-US" b="1" smtClean="0">
                <a:latin typeface="Trebuchet MS" pitchFamily="34" charset="0"/>
                <a:ea typeface="微軟正黑體" pitchFamily="34" charset="-120"/>
              </a:rPr>
              <a:t>良好的互動循環以達成對抗生素使用的共識</a:t>
            </a:r>
            <a:endParaRPr kumimoji="0" lang="en-US" altLang="zh-CN" b="1" smtClean="0">
              <a:latin typeface="Trebuchet MS" pitchFamily="34" charset="0"/>
              <a:ea typeface="微軟正黑體" pitchFamily="34" charset="-120"/>
            </a:endParaRPr>
          </a:p>
          <a:p>
            <a:pPr lvl="3" eaLnBrk="1" hangingPunct="1"/>
            <a:r>
              <a:rPr kumimoji="0" lang="zh-CN" altLang="en-US" b="1" smtClean="0">
                <a:latin typeface="Trebuchet MS" pitchFamily="34" charset="0"/>
                <a:ea typeface="微軟正黑體" pitchFamily="34" charset="-120"/>
              </a:rPr>
              <a:t>抗生素處方醫師</a:t>
            </a:r>
            <a:endParaRPr kumimoji="0" lang="en-US" altLang="zh-CN" b="1" smtClean="0">
              <a:latin typeface="Trebuchet MS" pitchFamily="34" charset="0"/>
              <a:ea typeface="微軟正黑體" pitchFamily="34" charset="-120"/>
            </a:endParaRPr>
          </a:p>
          <a:p>
            <a:pPr lvl="3" eaLnBrk="1" hangingPunct="1"/>
            <a:r>
              <a:rPr kumimoji="0" lang="zh-CN" altLang="en-US" b="1" smtClean="0">
                <a:latin typeface="Trebuchet MS" pitchFamily="34" charset="0"/>
                <a:ea typeface="微軟正黑體" pitchFamily="34" charset="-120"/>
              </a:rPr>
              <a:t>抗生素管理醫師</a:t>
            </a:r>
            <a:endParaRPr kumimoji="0" lang="en-US" altLang="zh-CN" b="1" smtClean="0">
              <a:latin typeface="Trebuchet MS" pitchFamily="34" charset="0"/>
              <a:ea typeface="微軟正黑體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良好的抗生素管理</a:t>
            </a:r>
            <a:endParaRPr lang="zh-TW" altLang="en-US" dirty="0"/>
          </a:p>
        </p:txBody>
      </p:sp>
      <p:sp>
        <p:nvSpPr>
          <p:cNvPr id="70660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368D4E-3A8A-4920-B757-0D55FF09162D}" type="slidenum">
              <a:rPr lang="en-US" altLang="zh-TW" smtClean="0"/>
              <a:pPr/>
              <a:t>104</a:t>
            </a:fld>
            <a:endParaRPr lang="en-US" altLang="zh-TW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150938" y="323850"/>
            <a:ext cx="7239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kumimoji="0" lang="zh-CN" altLang="en-US" sz="3200" b="1" smtClean="0">
                <a:latin typeface="Trebuchet MS" pitchFamily="34" charset="0"/>
                <a:ea typeface="微軟正黑體" pitchFamily="34" charset="-120"/>
              </a:rPr>
              <a:t>更好的未來</a:t>
            </a:r>
            <a:endParaRPr kumimoji="0" lang="en-US" altLang="zh-CN" sz="3200" b="1" smtClean="0">
              <a:latin typeface="Trebuchet MS" pitchFamily="34" charset="0"/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latin typeface="Trebuchet MS" pitchFamily="34" charset="0"/>
                <a:ea typeface="微軟正黑體" pitchFamily="34" charset="-120"/>
              </a:rPr>
              <a:t>外部稽核</a:t>
            </a:r>
            <a:endParaRPr kumimoji="0" lang="en-US" altLang="zh-CN" sz="3000" smtClean="0">
              <a:latin typeface="Trebuchet MS" pitchFamily="34" charset="0"/>
              <a:ea typeface="微軟正黑體" pitchFamily="34" charset="-120"/>
            </a:endParaRPr>
          </a:p>
          <a:p>
            <a:pPr lvl="2" eaLnBrk="1" hangingPunct="1"/>
            <a:r>
              <a:rPr kumimoji="0" lang="zh-CN" altLang="en-US" sz="2800" smtClean="0">
                <a:latin typeface="Trebuchet MS" pitchFamily="34" charset="0"/>
                <a:ea typeface="微軟正黑體" pitchFamily="34" charset="-120"/>
              </a:rPr>
              <a:t>抗生素管理計劃</a:t>
            </a:r>
            <a:endParaRPr kumimoji="0" lang="en-US" altLang="zh-CN" sz="2800" smtClean="0">
              <a:latin typeface="Trebuchet MS" pitchFamily="34" charset="0"/>
              <a:ea typeface="微軟正黑體" pitchFamily="34" charset="-120"/>
            </a:endParaRPr>
          </a:p>
          <a:p>
            <a:pPr lvl="1" eaLnBrk="1" hangingPunct="1"/>
            <a:r>
              <a:rPr kumimoji="0" lang="zh-CN" altLang="en-US" sz="3000" smtClean="0">
                <a:latin typeface="Trebuchet MS" pitchFamily="34" charset="0"/>
                <a:ea typeface="微軟正黑體" pitchFamily="34" charset="-120"/>
              </a:rPr>
              <a:t>國際合作</a:t>
            </a:r>
            <a:endParaRPr kumimoji="0" lang="en-US" altLang="zh-CN" sz="3000" smtClean="0">
              <a:latin typeface="Trebuchet MS" pitchFamily="34" charset="0"/>
              <a:ea typeface="微軟正黑體" pitchFamily="34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良好的抗生素管理</a:t>
            </a:r>
            <a:endParaRPr lang="zh-TW" altLang="en-US" dirty="0"/>
          </a:p>
        </p:txBody>
      </p:sp>
      <p:sp>
        <p:nvSpPr>
          <p:cNvPr id="71684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8AE0E20-9AC4-453D-AF0E-69F77AC11906}" type="slidenum">
              <a:rPr lang="en-US" altLang="zh-TW" smtClean="0"/>
              <a:pPr/>
              <a:t>105</a:t>
            </a:fld>
            <a:endParaRPr lang="en-US" altLang="zh-TW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150938" y="323850"/>
            <a:ext cx="7239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altLang="zh-TW" sz="41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SimHei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5" descr="19th ID Forum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457200"/>
            <a:ext cx="7467600" cy="572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7" name="文字方塊 4"/>
          <p:cNvSpPr txBox="1">
            <a:spLocks noChangeArrowheads="1"/>
          </p:cNvSpPr>
          <p:nvPr/>
        </p:nvSpPr>
        <p:spPr bwMode="auto">
          <a:xfrm>
            <a:off x="3352801" y="6172201"/>
            <a:ext cx="2169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>
                <a:latin typeface="Arial" pitchFamily="34" charset="0"/>
                <a:ea typeface="新細明體" pitchFamily="18" charset="-120"/>
              </a:rPr>
              <a:t>June 10, 2011</a:t>
            </a:r>
            <a:endParaRPr lang="zh-TW" altLang="en-US" b="1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72708" name="投影片編號版面配置區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FFC5EB-73B2-4604-876C-6C1958375F80}" type="slidenum">
              <a:rPr lang="en-US" altLang="zh-TW" smtClean="0"/>
              <a:pPr/>
              <a:t>106</a:t>
            </a:fld>
            <a:endParaRPr lang="en-US" altLang="zh-TW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mtClean="0"/>
              <a:t>敬請指教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CHECK" val="0"/>
  <p:tag name="ARTICULATE_SLIDE_COUNT" val="107"/>
  <p:tag name="ARTICULATE_REFERENCE_ID" val="a1f4ecb3-3da9-4c2e-aaaa-eae1c55ee8c9"/>
  <p:tag name="ARTICULATE_REFERENCE_COUNT" val="0"/>
  <p:tag name="ARTICULATE_PLAYER_GLOSSARY_XML" val="&lt;?xml version=&quot;1.0&quot; encoding=&quot;utf-16&quot;?&gt;&lt;glossary xmlns:xsi=&quot;http://www.w3.org/2001/XMLSchema-instance&quot; xmlns:xsd=&quot;http://www.w3.org/2001/XMLSchema&quot;&gt;&lt;terms /&gt;&lt;/glossary&gt;"/>
  <p:tag name="TAG_BACKING_FORM_KEY" val="3873378-d:\po2015010\24邱政洵、黃景泰_推動抗生素管理經驗分享-以長庚醫院為例\06專案檔\po2015010_24.pptx"/>
  <p:tag name="ARTICULATE_PRESENTER_VERSION" val="7"/>
  <p:tag name="ARTICULATE_USED_PAGE_ORIENTATION" val="1"/>
  <p:tag name="ARTICULATE_USED_PAGE_SIZE" val="1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658"/>
  <p:tag name="ARTICULATE_TITLE_TAG" val="抗生素管理系統建立及運作–邱政洵醫師"/>
  <p:tag name="ARTICULATE_NAV_LEVEL" val="1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04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11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12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45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Surveillance"/>
  <p:tag name="CHILD_ITEM_TEXT2" val="Infection Control"/>
  <p:tag name="CHILD_ITEM_TEXT3" val="Prudent antibiotics us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46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47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48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05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99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07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ID approval for restricted antibiotics&#10;CPOE (computerized prescriber order entry) warning system&#10;Medication profile and prescription review mechanism"/>
  <p:tag name="CHILD_ITEM_TEXT2" val="Front-end approach"/>
  <p:tag name="CHILD_ITEM_TEXT3" val="Re-evaluation after culture&#10;PD/PK consideration&#10;ADR report&#10;Monitor and feedback"/>
  <p:tag name="CHILD_ITEM_TEXT4" val="Back-end approach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24"/>
  <p:tag name="ARTICULATE_TITLE_TAG" val="Front-end approach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ID approval for restricted antibiotics&#10;CPOE warning system&#10;Medication profile and prescription review mechanism"/>
  <p:tag name="CHILD_ITEM_TEXT2" val="Front-end approach"/>
  <p:tag name="CHILD_ITEM_TEXT4" val="Back-end approach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52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63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54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36"/>
  <p:tag name="ARTICULATE_TITLE_TAG" val="Computerized Antimicrobial Approval System"/>
  <p:tag name="TIMELINE" val="124.5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37"/>
  <p:tag name="TIMELINE" val="24.07/28.8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38"/>
  <p:tag name="TIMELINE" val="9.61/14.72/20.31/22.89/32.48/50.87/58.01/65.48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39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af0fcc5b7b54dc5a8d8f01f7e0fb8ab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32"/>
  <p:tag name="ARTICULATE_TITLE_TAG" val="ID consult and feedback record  link to the pharmacy system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4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11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12"/>
  <p:tag name="ARTICULATE_TITLE_TAG" val="Medication profile reviewing system  in Pharmacy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15"/>
  <p:tag name="ARTICULATE_TITLE_TAG" val="Prescribing error reporting system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29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18"/>
  <p:tag name="ARTICULATE_TITLE_TAG" val="Allergy history and adverse drug reaction  chart warning system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76"/>
  <p:tag name="ARTICULATE_TITLE_TAG" val="Back-end approach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ID approval for restricted antibiotics&#10;CPOE warning system&#10;Medication profile and prescription review mechanism"/>
  <p:tag name="CHILD_ITEM_TEXT2" val="Front-end approach"/>
  <p:tag name="CHILD_ITEM_TEXT3" val="Re-evaluation after positive culture&#10;PD/PK consideration&#10;ADR report&#10;Monitoring and feedback"/>
  <p:tag name="CHILD_ITEM_TEXT4" val="Back-end approach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13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77"/>
  <p:tag name="ARTICULATE_TITLE_TAG" val="Re-evaluation after positive blood and sterile site culture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5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6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7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3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4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78"/>
  <p:tag name="ARTICULATE_TITLE_TAG" val="Clinical Pharmacokinetics Monitoring (CPM) System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79"/>
  <p:tag name="ARTICULATE_TITLE_TAG" val="ADR reporting system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8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1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2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81"/>
  <p:tag name="ARTICULATE_TITLE_TAG" val="Monitoring and feedback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82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16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90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18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10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897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8"/>
  <p:tag name="ARTICULATE_TITLE_TAG" val="抗生素管理：長庚經驗分享–黃景泰醫師"/>
  <p:tag name="ARTICULATE_NAV_LEVEL" val="1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29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0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1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2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3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4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5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6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Optimize Patient Safety"/>
  <p:tag name="CHILD_ITEM_TEXT3" val="Decrease or Control Costs"/>
  <p:tag name="CHILD_ITEM_TEXT5" val="Reduce Resistanc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7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8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39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1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2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3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4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5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6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7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8"/>
  <p:tag name="TIMELINE" val="5.00/10.00/15.00/20.0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49"/>
  <p:tag name="TIMELINE" val="5.00/10.00/15.00/20.00/25.0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0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1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2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3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4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5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6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9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8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59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1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2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3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4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5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6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7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8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69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1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2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3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4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5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6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7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8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79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0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1"/>
  <p:tag name="ARTICULATE_NAV_LEVEL" val="2"/>
  <p:tag name="ARTICULATE_SLIDE_PRESENTER_GUID" val="2a6d79eb-dd46-430f-a0d9-ab53c6045cb4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2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3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4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5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6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7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988"/>
  <p:tag name="ARTICULATE_NAV_LEVEL" val="3"/>
  <p:tag name="ARTICULATE_SLIDE_PRESENTER_GUID" val="2a6d79eb-dd46-430f-a0d9-ab53c6045cb4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佈景主題10">
  <a:themeElements>
    <a:clrScheme name="BackToSchl_TP0101872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ackToSchl_TP01018721">
      <a:majorFont>
        <a:latin typeface="Comic Sans MS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ackToSchl_TP0101872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ckToSchl_TP0101872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ckToSchl_TP0101872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ckToSchl_TP0101872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ckToSchl_TP0101872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ckToSchl_TP0101872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ckToSchl_TP0101872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ckToSchl_TP0101872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ckToSchl_TP0101872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ckToSchl_TP0101872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ckToSchl_TP0101872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ckToSchl_TP0101872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佈景主題10</Template>
  <TotalTime>3942</TotalTime>
  <Pages>11</Pages>
  <Words>4192</Words>
  <Application>Microsoft Office PowerPoint</Application>
  <PresentationFormat>如螢幕大小 (4:3)</PresentationFormat>
  <Paragraphs>880</Paragraphs>
  <Slides>107</Slides>
  <Notes>107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107</vt:i4>
      </vt:variant>
    </vt:vector>
  </HeadingPairs>
  <TitlesOfParts>
    <vt:vector size="109" baseType="lpstr">
      <vt:lpstr>佈景主題10</vt:lpstr>
      <vt:lpstr>波形</vt:lpstr>
      <vt:lpstr> Antimicrobial stewardship  program</vt:lpstr>
      <vt:lpstr>Antibiotic Stewardship 抗生素管理</vt:lpstr>
      <vt:lpstr>行政與管理的認知: 抗生素管理: 三贏 (病人 醫院 醫療人員)</vt:lpstr>
      <vt:lpstr>Healthcare facility administrators and  payers: ASP  行政與管理的認知: 抗生素管理</vt:lpstr>
      <vt:lpstr>Strategic plans against the spread of the resistance</vt:lpstr>
      <vt:lpstr>Common strategies to control the spread of different resistant bacteria: Hand washing and ABS are most crucial and universally important </vt:lpstr>
      <vt:lpstr>Two key strategies to make  ABS success</vt:lpstr>
      <vt:lpstr>Supplemental strategies</vt:lpstr>
      <vt:lpstr>Antimicrobial Stewardship: a complex process in a simplified scheme </vt:lpstr>
      <vt:lpstr>投影片 10</vt:lpstr>
      <vt:lpstr>Interventions in ABS</vt:lpstr>
      <vt:lpstr>Interventions in ABS</vt:lpstr>
      <vt:lpstr>A hospital-wide computerized antimicrobial approval system (HCAAS) in CGMH (&gt;3,500 beds) set up to guide antibiotic use since late 2004.   </vt:lpstr>
      <vt:lpstr>Antimicrobials under stewardship</vt:lpstr>
      <vt:lpstr>IT-Infrastructure implemented  </vt:lpstr>
      <vt:lpstr>Front-end approach  Computerized Antimicrobial Approval System </vt:lpstr>
      <vt:lpstr>Online Review Interface</vt:lpstr>
      <vt:lpstr>Integrated Health Information System</vt:lpstr>
      <vt:lpstr>Bidirectional Communication Platform</vt:lpstr>
      <vt:lpstr>Front-end approach  ID consult and feedback record  link to the pharmacy system</vt:lpstr>
      <vt:lpstr>Patient-centered Care</vt:lpstr>
      <vt:lpstr>CPOE and medication delivery system in CGMH</vt:lpstr>
      <vt:lpstr>Front-end approach Medication profile reviewing system  in Pharmacy</vt:lpstr>
      <vt:lpstr>Front-end approach  Prescribing error reporting system</vt:lpstr>
      <vt:lpstr>Evaluation of prescribing error  in antibiotics</vt:lpstr>
      <vt:lpstr>Front-end approach Allergy history and adverse drug reaction  chart warning system</vt:lpstr>
      <vt:lpstr>Interventions in ABS</vt:lpstr>
      <vt:lpstr>Promote antibiotic best practices – a first step in antibiotic stewardship: </vt:lpstr>
      <vt:lpstr>Back-end approach Re-evaluation after positive blood and sterile site culture</vt:lpstr>
      <vt:lpstr>投影片 30</vt:lpstr>
      <vt:lpstr>投影片 31</vt:lpstr>
      <vt:lpstr>投影片 32</vt:lpstr>
      <vt:lpstr>投影片 33</vt:lpstr>
      <vt:lpstr>投影片 34</vt:lpstr>
      <vt:lpstr>Back-end approach  Clinical Pharmacokinetics Monitoring (CPM) System</vt:lpstr>
      <vt:lpstr>Back-end approach— ADR reporting system</vt:lpstr>
      <vt:lpstr>The most ADR-inducing antibiotics</vt:lpstr>
      <vt:lpstr>投影片 38</vt:lpstr>
      <vt:lpstr>投影片 39</vt:lpstr>
      <vt:lpstr>Back-end approach Monitoring and feedback</vt:lpstr>
      <vt:lpstr>CGMH ASP Team and Responsibility</vt:lpstr>
      <vt:lpstr>Outcome Measurements</vt:lpstr>
      <vt:lpstr>結論</vt:lpstr>
      <vt:lpstr>行政與管理的支持</vt:lpstr>
      <vt:lpstr>Antibiotic stewardship in your facility will: </vt:lpstr>
      <vt:lpstr>投影片 46</vt:lpstr>
      <vt:lpstr>抗生素管理： 長庚經驗分享</vt:lpstr>
      <vt:lpstr>大綱</vt:lpstr>
      <vt:lpstr>1. 抗生素發展的現況</vt:lpstr>
      <vt:lpstr>抗生素發展的現況</vt:lpstr>
      <vt:lpstr>抗生素發展的現況</vt:lpstr>
      <vt:lpstr>2. 抗生素管理計劃</vt:lpstr>
      <vt:lpstr>機構之抗生素管理計劃 INSTITUTIONAL ABS PROGRAM</vt:lpstr>
      <vt:lpstr>抗生素管理計劃的組成</vt:lpstr>
      <vt:lpstr>抗生素管理 (ASP, Antimicrobial Stewardship Program)</vt:lpstr>
      <vt:lpstr>抗生素管理醫師與抗生素處方醫師</vt:lpstr>
      <vt:lpstr>抗生素管理醫師的角色</vt:lpstr>
      <vt:lpstr>3. 目標導向的抗生素管理</vt:lpstr>
      <vt:lpstr>抗生素管理的目標</vt:lpstr>
      <vt:lpstr>4. 抗生素處方能見度</vt:lpstr>
      <vt:lpstr>抗生素處方能見度</vt:lpstr>
      <vt:lpstr>投影片 62</vt:lpstr>
      <vt:lpstr>5. 抗生素處方基本管理</vt:lpstr>
      <vt:lpstr>抗生素的處方管理</vt:lpstr>
      <vt:lpstr>6. 抗生素使用的升階與降階</vt:lpstr>
      <vt:lpstr>抗生素的升階與降階</vt:lpstr>
      <vt:lpstr>抗生素的升階與降階</vt:lpstr>
      <vt:lpstr>抗生素的升階與降階</vt:lpstr>
      <vt:lpstr>7. 抗生素的降階治療</vt:lpstr>
      <vt:lpstr>抗生素的降階治療</vt:lpstr>
      <vt:lpstr>8. 特定診斷之抗生素使用</vt:lpstr>
      <vt:lpstr>無症狀膿尿菌尿</vt:lpstr>
      <vt:lpstr>Prevalence</vt:lpstr>
      <vt:lpstr>無症狀膿尿菌尿</vt:lpstr>
      <vt:lpstr>上/下呼吸道感染</vt:lpstr>
      <vt:lpstr>CPIS</vt:lpstr>
      <vt:lpstr>投影片 77</vt:lpstr>
      <vt:lpstr>9. 微生物學檢查</vt:lpstr>
      <vt:lpstr>微生物學檢查</vt:lpstr>
      <vt:lpstr>微生物學檢查</vt:lpstr>
      <vt:lpstr>微生物學檢查</vt:lpstr>
      <vt:lpstr>微生物學檢查</vt:lpstr>
      <vt:lpstr>微生物學檢查</vt:lpstr>
      <vt:lpstr>10. 抗生素的副作用</vt:lpstr>
      <vt:lpstr>抗生素的副作用</vt:lpstr>
      <vt:lpstr>抗生素的副作用</vt:lpstr>
      <vt:lpstr>抗生素的副作用</vt:lpstr>
      <vt:lpstr>11. 期程管制</vt:lpstr>
      <vt:lpstr>抗生素使用之期程管制</vt:lpstr>
      <vt:lpstr>12. 長庚醫院的抗生素管理平台</vt:lpstr>
      <vt:lpstr>長庚醫院的抗生素管理平台</vt:lpstr>
      <vt:lpstr>長庚醫院的抗生素管理平台</vt:lpstr>
      <vt:lpstr>長庚醫院的抗生素管理平台</vt:lpstr>
      <vt:lpstr>長庚醫院的抗生素管理平台</vt:lpstr>
      <vt:lpstr>13. 抗生素的使用文化</vt:lpstr>
      <vt:lpstr>抗生素的使用文化</vt:lpstr>
      <vt:lpstr>抗生素的使用文化</vt:lpstr>
      <vt:lpstr>抗生素的使用文化</vt:lpstr>
      <vt:lpstr>抗生素的使用文化</vt:lpstr>
      <vt:lpstr>14. 良好的抗生素管理</vt:lpstr>
      <vt:lpstr>良好的抗生素管理</vt:lpstr>
      <vt:lpstr>良好的抗生素管理</vt:lpstr>
      <vt:lpstr>良好的抗生素管理</vt:lpstr>
      <vt:lpstr>良好的抗生素管理</vt:lpstr>
      <vt:lpstr>良好的抗生素管理</vt:lpstr>
      <vt:lpstr>投影片 106</vt:lpstr>
      <vt:lpstr>敬請指教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항생제 관리시스템</dc:title>
  <dc:subject>1998 년 대한화학요법학회</dc:subject>
  <dc:creator>송재훈</dc:creator>
  <cp:lastModifiedBy>tkb-user</cp:lastModifiedBy>
  <cp:revision>702</cp:revision>
  <cp:lastPrinted>1601-01-01T00:00:00Z</cp:lastPrinted>
  <dcterms:created xsi:type="dcterms:W3CDTF">1998-05-10T21:57:32Z</dcterms:created>
  <dcterms:modified xsi:type="dcterms:W3CDTF">2015-09-18T02:31:32Z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Path">
    <vt:lpwstr>邱政洵 醫師 ASP計畫長庚經驗20150629</vt:lpwstr>
  </property>
  <property fmtid="{D5CDD505-2E9C-101B-9397-08002B2CF9AE}" pid="3" name="ArticulateProjectVersion">
    <vt:lpwstr>7</vt:lpwstr>
  </property>
  <property fmtid="{D5CDD505-2E9C-101B-9397-08002B2CF9AE}" pid="4" name="ArticulateUseProject">
    <vt:lpwstr>1</vt:lpwstr>
  </property>
  <property fmtid="{D5CDD505-2E9C-101B-9397-08002B2CF9AE}" pid="5" name="ArticulateGUID">
    <vt:lpwstr>75B8ECB0-4E57-4D50-3F3F-5F3F7C221503</vt:lpwstr>
  </property>
  <property fmtid="{D5CDD505-2E9C-101B-9397-08002B2CF9AE}" pid="6" name="ArticulateProjectFull">
    <vt:lpwstr>D:\PO2015010\24邱政洵、黃景泰_推動抗生素管理經驗分享-以長庚醫院為例\06專案檔\PO2015010_24.ppta</vt:lpwstr>
  </property>
</Properties>
</file>