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tags/tag8.xml" ContentType="application/vnd.openxmlformats-officedocument.presentationml.tags+xml"/>
  <Override PartName="/ppt/tags/tag140.xml" ContentType="application/vnd.openxmlformats-officedocument.presentationml.tags+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50.xml" ContentType="application/vnd.openxmlformats-officedocument.presentationml.slide+xml"/>
  <Override PartName="/ppt/notesSlides/notesSlide16.xml" ContentType="application/vnd.openxmlformats-officedocument.presentationml.notesSlide+xml"/>
  <Override PartName="/ppt/tags/tag38.xml" ContentType="application/vnd.openxmlformats-officedocument.presentationml.tags+xml"/>
  <Override PartName="/ppt/notesSlides/notesSlide63.xml" ContentType="application/vnd.openxmlformats-officedocument.presentationml.notesSlide+xml"/>
  <Override PartName="/ppt/tags/tag85.xml" ContentType="application/vnd.openxmlformats-officedocument.presentationml.tags+xml"/>
  <Override PartName="/ppt/tags/tag16.xml" ContentType="application/vnd.openxmlformats-officedocument.presentationml.tags+xml"/>
  <Override PartName="/ppt/notesSlides/notesSlide41.xml" ContentType="application/vnd.openxmlformats-officedocument.presentationml.notesSlide+xml"/>
  <Override PartName="/ppt/tags/tag63.xml" ContentType="application/vnd.openxmlformats-officedocument.presentationml.tags+xml"/>
  <Override PartName="/ppt/tags/tag109.xml" ContentType="application/vnd.openxmlformats-officedocument.presentationml.tags+xml"/>
  <Override PartName="/ppt/notesSlides/notesSlide7.xml" ContentType="application/vnd.openxmlformats-officedocument.presentationml.notesSlide+xml"/>
  <Override PartName="/ppt/tags/tag41.xml" ContentType="application/vnd.openxmlformats-officedocument.presentationml.tags+xml"/>
  <Override PartName="/ppt/slides/slide88.xml" ContentType="application/vnd.openxmlformats-officedocument.presentationml.slide+xml"/>
  <Override PartName="/ppt/tags/tag134.xml" ContentType="application/vnd.openxmlformats-officedocument.presentationml.tags+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Default Extension="png" ContentType="image/png"/>
  <Override PartName="/ppt/notesSlides/notesSlide79.xml" ContentType="application/vnd.openxmlformats-officedocument.presentationml.notesSlide+xml"/>
  <Override PartName="/ppt/tags/tag112.xml" ContentType="application/vnd.openxmlformats-officedocument.presentationml.tags+xml"/>
  <Override PartName="/ppt/theme/theme2.xml" ContentType="application/vnd.openxmlformats-officedocument.theme+xml"/>
  <Override PartName="/ppt/tags/tag5.xml" ContentType="application/vnd.openxmlformats-officedocument.presentationml.tags+xml"/>
  <Override PartName="/ppt/notesSlides/notesSlide57.xml" ContentType="application/vnd.openxmlformats-officedocument.presentationml.notesSlide+xml"/>
  <Override PartName="/ppt/tags/tag79.xml" ContentType="application/vnd.openxmlformats-officedocument.presentationml.tags+xml"/>
  <Override PartName="/ppt/notesSlides/notesSlide113.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Default Extension="emf" ContentType="image/x-emf"/>
  <Override PartName="/ppt/slides/slide22.xml" ContentType="application/vnd.openxmlformats-officedocument.presentationml.slide+xml"/>
  <Override PartName="/ppt/notesSlides/notesSlide35.xml" ContentType="application/vnd.openxmlformats-officedocument.presentationml.notesSlide+xml"/>
  <Override PartName="/ppt/tags/tag57.xml" ContentType="application/vnd.openxmlformats-officedocument.presentationml.tags+xml"/>
  <Override PartName="/ppt/notesSlides/notesSlide82.xml" ContentType="application/vnd.openxmlformats-officedocument.presentationml.notesSlide+xml"/>
  <Override PartName="/ppt/slides/slide11.xml" ContentType="application/vnd.openxmlformats-officedocument.presentationml.slide+xml"/>
  <Override PartName="/ppt/notesSlides/notesSlide13.xml" ContentType="application/vnd.openxmlformats-officedocument.presentationml.notesSlide+xml"/>
  <Override PartName="/ppt/tags/tag35.xml" ContentType="application/vnd.openxmlformats-officedocument.presentationml.tags+xml"/>
  <Override PartName="/ppt/tags/tag46.xml" ContentType="application/vnd.openxmlformats-officedocument.presentationml.tags+xml"/>
  <Override PartName="/ppt/notesSlides/notesSlide60.xml" ContentType="application/vnd.openxmlformats-officedocument.presentationml.notesSlide+xml"/>
  <Override PartName="/ppt/tags/tag82.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slides/slide119.xml" ContentType="application/vnd.openxmlformats-officedocument.presentationml.slide+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tags/tag128.xml" ContentType="application/vnd.openxmlformats-officedocument.presentationml.tags+xml"/>
  <Override PartName="/ppt/notesSlides/notesSlide129.xml" ContentType="application/vnd.openxmlformats-officedocument.presentationml.notesSlide+xml"/>
  <Override PartName="/ppt/slides/slide108.xml" ContentType="application/vnd.openxmlformats-officedocument.presentationml.slide+xml"/>
  <Override PartName="/ppt/tags/tag13.xml" ContentType="application/vnd.openxmlformats-officedocument.presentationml.tags+xml"/>
  <Override PartName="/ppt/tags/tag60.xml" ContentType="application/vnd.openxmlformats-officedocument.presentationml.tags+xml"/>
  <Override PartName="/ppt/tags/tag117.xml" ContentType="application/vnd.openxmlformats-officedocument.presentationml.tags+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tags/tag106.xml" ContentType="application/vnd.openxmlformats-officedocument.presentationml.tags+xml"/>
  <Override PartName="/ppt/notesSlides/notesSlide107.xml" ContentType="application/vnd.openxmlformats-officedocument.presentationml.notesSlide+xml"/>
  <Override PartName="/ppt/tags/tag142.xml" ContentType="application/vnd.openxmlformats-officedocument.presentationml.tags+xml"/>
  <Override PartName="/ppt/tags/tag153.xml" ContentType="application/vnd.openxmlformats-officedocument.presentationml.tags+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diagrams/colors1.xml" ContentType="application/vnd.openxmlformats-officedocument.drawingml.diagramColors+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tags/tag131.xml" ContentType="application/vnd.openxmlformats-officedocument.presentationml.tags+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tags/tag98.xml" ContentType="application/vnd.openxmlformats-officedocument.presentationml.tags+xml"/>
  <Override PartName="/ppt/tags/tag120.xml" ContentType="application/vnd.openxmlformats-officedocument.presentationml.tags+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wmf" ContentType="image/x-wmf"/>
  <Override PartName="/ppt/notesSlides/notesSlide65.xml" ContentType="application/vnd.openxmlformats-officedocument.presentationml.notesSlide+xml"/>
  <Override PartName="/ppt/tags/tag87.xml" ContentType="application/vnd.openxmlformats-officedocument.presentationml.tags+xml"/>
  <Override PartName="/ppt/notesSlides/notesSlide110.xml" ContentType="application/vnd.openxmlformats-officedocument.presentationml.notesSlide+xml"/>
  <Override PartName="/ppt/slides/slide41.xml" ContentType="application/vnd.openxmlformats-officedocument.presentationml.slide+xml"/>
  <Override PartName="/ppt/tags/tag29.xml" ContentType="application/vnd.openxmlformats-officedocument.presentationml.tags+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tags/tag76.xml" ContentType="application/vnd.openxmlformats-officedocument.presentationml.tags+xml"/>
  <Override PartName="/ppt/notesSlides/notesSlide90.xml" ContentType="application/vnd.openxmlformats-officedocument.presentationml.notesSlide+xml"/>
  <Override PartName="/ppt/slides/slide30.xml" ContentType="application/vnd.openxmlformats-officedocument.presentationml.slide+xml"/>
  <Override PartName="/ppt/tags/tag18.xml" ContentType="application/vnd.openxmlformats-officedocument.presentationml.tags+xml"/>
  <Override PartName="/ppt/notesSlides/notesSlide32.xml" ContentType="application/vnd.openxmlformats-officedocument.presentationml.notesSlide+xml"/>
  <Override PartName="/ppt/tags/tag54.xml" ContentType="application/vnd.openxmlformats-officedocument.presentationml.tags+xml"/>
  <Override PartName="/ppt/tags/tag65.xml" ContentType="application/vnd.openxmlformats-officedocument.presentationml.tag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tags/tag43.xml" ContentType="application/vnd.openxmlformats-officedocument.presentationml.tags+xml"/>
  <Override PartName="/ppt/tags/tag90.xml" ContentType="application/vnd.openxmlformats-officedocument.presentationml.tags+xml"/>
  <Override PartName="/ppt/tags/tag147.xml" ContentType="application/vnd.openxmlformats-officedocument.presentationml.tags+xml"/>
  <Override PartName="/ppt/slides/slide7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tags/tag32.xml" ContentType="application/vnd.openxmlformats-officedocument.presentationml.tags+xml"/>
  <Override PartName="/ppt/tags/tag136.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tags/tag114.xml" ContentType="application/vnd.openxmlformats-officedocument.presentationml.tags+xml"/>
  <Override PartName="/ppt/tags/tag125.xml" ContentType="application/vnd.openxmlformats-officedocument.presentationml.tags+xml"/>
  <Override PartName="/ppt/notesSlides/notesSlide126.xml" ContentType="application/vnd.openxmlformats-officedocument.presentationml.notesSlide+xml"/>
  <Override PartName="/ppt/slides/slide57.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59.xml" ContentType="application/vnd.openxmlformats-officedocument.presentationml.notesSlide+xml"/>
  <Override PartName="/ppt/tags/tag103.xml" ContentType="application/vnd.openxmlformats-officedocument.presentationml.tags+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tags/tag150.xml" ContentType="application/vnd.openxmlformats-officedocument.presentationml.tags+xml"/>
  <Override PartName="/ppt/slides/slide46.xml" ContentType="application/vnd.openxmlformats-officedocument.presentationml.slide+xml"/>
  <Override PartName="/ppt/slides/slide93.xml" ContentType="application/vnd.openxmlformats-officedocument.presentationml.slide+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tags/tag59.xml" ContentType="application/vnd.openxmlformats-officedocument.presentationml.tags+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tags/tag37.xml" ContentType="application/vnd.openxmlformats-officedocument.presentationml.tags+xml"/>
  <Override PartName="/ppt/tags/tag48.xml" ContentType="application/vnd.openxmlformats-officedocument.presentationml.tags+xml"/>
  <Override PartName="/ppt/notesSlides/notesSlide62.xml" ContentType="application/vnd.openxmlformats-officedocument.presentationml.notesSlide+xml"/>
  <Override PartName="/ppt/tags/tag84.xml" ContentType="application/vnd.openxmlformats-officedocument.presentationml.tags+xml"/>
  <Override PartName="/ppt/notesSlides/notesSlide73.xml" ContentType="application/vnd.openxmlformats-officedocument.presentationml.notesSlide+xml"/>
  <Override PartName="/ppt/tags/tag95.xml" ContentType="application/vnd.openxmlformats-officedocument.presentationml.tags+xml"/>
  <Override PartName="/ppt/tags/tag26.xml" ContentType="application/vnd.openxmlformats-officedocument.presentationml.tags+xml"/>
  <Override PartName="/ppt/notesSlides/notesSlide51.xml" ContentType="application/vnd.openxmlformats-officedocument.presentationml.notesSlide+xml"/>
  <Override PartName="/ppt/tags/tag73.xml" ContentType="application/vnd.openxmlformats-officedocument.presentationml.tags+xml"/>
  <Override PartName="/ppt/tags/tag15.xml" ContentType="application/vnd.openxmlformats-officedocument.presentationml.tags+xml"/>
  <Override PartName="/ppt/notesSlides/notesSlide40.xml" ContentType="application/vnd.openxmlformats-officedocument.presentationml.notesSlide+xml"/>
  <Override PartName="/ppt/tags/tag62.xml" ContentType="application/vnd.openxmlformats-officedocument.presentationml.tags+xml"/>
  <Override PartName="/ppt/tags/tag119.xml" ContentType="application/vnd.openxmlformats-officedocument.presentationml.tags+xml"/>
  <Override PartName="/ppt/slides/slide98.xml" ContentType="application/vnd.openxmlformats-officedocument.presentationml.slide+xml"/>
  <Override PartName="/ppt/notesSlides/notesSlide6.xml" ContentType="application/vnd.openxmlformats-officedocument.presentationml.notesSlide+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Override PartName="/ppt/notesSlides/notesSlide109.xml" ContentType="application/vnd.openxmlformats-officedocument.presentationml.notesSlide+xml"/>
  <Override PartName="/ppt/tags/tag155.xml" ContentType="application/vnd.openxmlformats-officedocument.presentationml.tags+xml"/>
  <Override PartName="/ppt/slides/slide87.xml" ContentType="application/vnd.openxmlformats-officedocument.presentationml.slide+xml"/>
  <Override PartName="/ppt/slides/slide124.xml" ContentType="application/vnd.openxmlformats-officedocument.presentationml.slide+xml"/>
  <Override PartName="/ppt/diagrams/data1.xml" ContentType="application/vnd.openxmlformats-officedocument.drawingml.diagramData+xml"/>
  <Override PartName="/ppt/notesSlides/notesSlide89.xml" ContentType="application/vnd.openxmlformats-officedocument.presentationml.notesSlide+xml"/>
  <Override PartName="/ppt/tags/tag133.xml" ContentType="application/vnd.openxmlformats-officedocument.presentationml.tags+xml"/>
  <Override PartName="/ppt/tags/tag144.xml" ContentType="application/vnd.openxmlformats-officedocument.presentationml.tags+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tags/tag122.xml" ContentType="application/vnd.openxmlformats-officedocument.presentationml.tags+xml"/>
  <Override PartName="/ppt/notesSlides/notesSlide123.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67.xml" ContentType="application/vnd.openxmlformats-officedocument.presentationml.notesSlide+xml"/>
  <Override PartName="/ppt/tags/tag89.xml" ContentType="application/vnd.openxmlformats-officedocument.presentationml.tags+xml"/>
  <Override PartName="/ppt/tags/tag111.xml" ContentType="application/vnd.openxmlformats-officedocument.presentationml.tags+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tags/tag78.xml" ContentType="application/vnd.openxmlformats-officedocument.presentationml.tags+xml"/>
  <Override PartName="/ppt/tags/tag100.xml" ContentType="application/vnd.openxmlformats-officedocument.presentationml.tags+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tags/tag45.xml" ContentType="application/vnd.openxmlformats-officedocument.presentationml.tags+xml"/>
  <Override PartName="/ppt/notesSlides/notesSlide70.xml" ContentType="application/vnd.openxmlformats-officedocument.presentationml.notesSlide+xml"/>
  <Override PartName="/ppt/tags/tag92.xml" ContentType="application/vnd.openxmlformats-officedocument.presentationml.tags+xml"/>
  <Override PartName="/ppt/tags/tag149.xml" ContentType="application/vnd.openxmlformats-officedocument.presentationml.tags+xml"/>
  <Override PartName="/docProps/custom.xml" ContentType="application/vnd.openxmlformats-officedocument.custom-properties+xml"/>
  <Override PartName="/ppt/slides/slide129.xml" ContentType="application/vnd.openxmlformats-officedocument.presentationml.slide+xml"/>
  <Override PartName="/ppt/notesSlides/notesSlide12.xml" ContentType="application/vnd.openxmlformats-officedocument.presentationml.notesSlide+xml"/>
  <Override PartName="/ppt/tags/tag34.xml" ContentType="application/vnd.openxmlformats-officedocument.presentationml.tags+xml"/>
  <Override PartName="/ppt/tags/tag81.xml" ContentType="application/vnd.openxmlformats-officedocument.presentationml.tags+xml"/>
  <Override PartName="/ppt/tags/tag138.xml" ContentType="application/vnd.openxmlformats-officedocument.presentationml.tags+xml"/>
  <Override PartName="/ppt/slides/slide118.xml" ContentType="application/vnd.openxmlformats-officedocument.presentationml.slide+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notesSlides/notesSlide128.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tags/tag152.xml" ContentType="application/vnd.openxmlformats-officedocument.presentationml.tags+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Default Extension="bin" ContentType="application/vnd.ms-office.activeX"/>
  <Override PartName="/ppt/notesSlides/notesSlide97.xml" ContentType="application/vnd.openxmlformats-officedocument.presentationml.notesSlide+xml"/>
  <Override PartName="/ppt/tags/tag141.xml" ContentType="application/vnd.openxmlformats-officedocument.presentationml.tags+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tags/tag130.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64.xml" ContentType="application/vnd.openxmlformats-officedocument.presentationml.notesSlide+xml"/>
  <Override PartName="/ppt/tags/tag86.xml" ContentType="application/vnd.openxmlformats-officedocument.presentationml.tags+xml"/>
  <Override PartName="/ppt/notesSlides/notesSlide75.xml" ContentType="application/vnd.openxmlformats-officedocument.presentationml.notesSlide+xml"/>
  <Override PartName="/ppt/tags/tag97.xml" ContentType="application/vnd.openxmlformats-officedocument.presentationml.tags+xml"/>
  <Override PartName="/ppt/notesSlides/notesSlide120.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notesSlides/notesSlide53.xml" ContentType="application/vnd.openxmlformats-officedocument.presentationml.notesSlide+xml"/>
  <Override PartName="/ppt/tags/tag75.xml" ContentType="application/vnd.openxmlformats-officedocument.presentationml.tags+xml"/>
  <Override PartName="/ppt/theme/themeOverride2.xml" ContentType="application/vnd.openxmlformats-officedocument.themeOverride+xml"/>
  <Override PartName="/ppt/slides/slide40.xml" ContentType="application/vnd.openxmlformats-officedocument.presentationml.slide+xml"/>
  <Override PartName="/ppt/tags/tag17.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53.xml" ContentType="application/vnd.openxmlformats-officedocument.presentationml.tags+xml"/>
  <Default Extension="vml" ContentType="application/vnd.openxmlformats-officedocument.vmlDrawing"/>
  <Override PartName="/ppt/slides/slide89.xml" ContentType="application/vnd.openxmlformats-officedocument.presentationml.slide+xml"/>
  <Override PartName="/ppt/slides/slide126.xml" ContentType="application/vnd.openxmlformats-officedocument.presentationml.slide+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tags/tag20.xml" ContentType="application/vnd.openxmlformats-officedocument.presentationml.tags+xml"/>
  <Override PartName="/ppt/tags/tag124.xml" ContentType="application/vnd.openxmlformats-officedocument.presentationml.tags+xml"/>
  <Override PartName="/ppt/notesSlides/notesSlide125.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notesSlides/notesSlide69.xml" ContentType="application/vnd.openxmlformats-officedocument.presentationml.notesSlide+xml"/>
  <Override PartName="/ppt/tags/tag113.xml" ContentType="application/vnd.openxmlformats-officedocument.presentationml.tags+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tags/tag102.xml" ContentType="application/vnd.openxmlformats-officedocument.presentationml.tags+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tags/tag47.xml" ContentType="application/vnd.openxmlformats-officedocument.presentationml.tags+xml"/>
  <Override PartName="/ppt/notesSlides/notesSlide72.xml" ContentType="application/vnd.openxmlformats-officedocument.presentationml.notesSlide+xml"/>
  <Override PartName="/ppt/tags/tag94.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36.xml" ContentType="application/vnd.openxmlformats-officedocument.presentationml.tags+xml"/>
  <Override PartName="/ppt/notesSlides/notesSlide61.xml" ContentType="application/vnd.openxmlformats-officedocument.presentationml.notesSlide+xml"/>
  <Override PartName="/ppt/tags/tag83.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notesSlides/notesSlide50.xml" ContentType="application/vnd.openxmlformats-officedocument.presentationml.notesSlide+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slides/slide109.xml" ContentType="application/vnd.openxmlformats-officedocument.presentationml.slide+xml"/>
  <Override PartName="/ppt/tags/tag50.xml" ContentType="application/vnd.openxmlformats-officedocument.presentationml.tags+xml"/>
  <Override PartName="/ppt/tags/tag107.xml" ContentType="application/vnd.openxmlformats-officedocument.presentationml.tags+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tags/tag154.xml" ContentType="application/vnd.openxmlformats-officedocument.presentationml.tags+xml"/>
  <Override PartName="/ppt/slides/slide97.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tags/tag143.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notesSlides/notesSlide88.xml" ContentType="application/vnd.openxmlformats-officedocument.presentationml.notesSlide+xml"/>
  <Override PartName="/ppt/tags/tag132.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notesSlides/notesSlide122.xml" ContentType="application/vnd.openxmlformats-officedocument.presentationml.notesSlide+xml"/>
  <Override PartName="/ppt/slides/slide53.xml" ContentType="application/vnd.openxmlformats-officedocument.presentationml.slide+xml"/>
  <Default Extension="jpeg" ContentType="image/jpeg"/>
  <Override PartName="/ppt/tags/tag3.xml" ContentType="application/vnd.openxmlformats-officedocument.presentationml.tags+xml"/>
  <Override PartName="/ppt/diagrams/quickStyle1.xml" ContentType="application/vnd.openxmlformats-officedocument.drawingml.diagramStyle+xml"/>
  <Override PartName="/ppt/notesSlides/notesSlide55.xml" ContentType="application/vnd.openxmlformats-officedocument.presentationml.notesSlide+xml"/>
  <Override PartName="/ppt/tags/tag77.xml" ContentType="application/vnd.openxmlformats-officedocument.presentationml.tags+xml"/>
  <Override PartName="/ppt/activeX/activeX1.xml" ContentType="application/vnd.ms-office.activeX+xml"/>
  <Override PartName="/ppt/tags/tag88.xml" ContentType="application/vnd.openxmlformats-officedocument.presentationml.tags+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notesSlides/notesSlide44.xml" ContentType="application/vnd.openxmlformats-officedocument.presentationml.notesSlide+xml"/>
  <Override PartName="/ppt/tags/tag66.xml" ContentType="application/vnd.openxmlformats-officedocument.presentationml.tags+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tags/tag55.xml" ContentType="application/vnd.openxmlformats-officedocument.presentationml.tags+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slides/slide117.xml" ContentType="application/vnd.openxmlformats-officedocument.presentationml.slide+xml"/>
  <Override PartName="/ppt/slides/slide128.xml" ContentType="application/vnd.openxmlformats-officedocument.presentationml.slide+xml"/>
  <Override PartName="/ppt/tags/tag22.xml" ContentType="application/vnd.openxmlformats-officedocument.presentationml.tags+xml"/>
  <Override PartName="/ppt/tags/tag126.xml" ContentType="application/vnd.openxmlformats-officedocument.presentationml.tags+xml"/>
  <Override PartName="/ppt/notesSlides/notesSlide127.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notesSlides/notesSlide116.xml" ContentType="application/vnd.openxmlformats-officedocument.presentationml.notesSlide+xml"/>
  <Override PartName="/ppt/slides/slide58.xml" ContentType="application/vnd.openxmlformats-officedocument.presentationml.slide+xml"/>
  <Override PartName="/ppt/notesSlides/notesSlide2.xml" ContentType="application/vnd.openxmlformats-officedocument.presentationml.notesSlide+xml"/>
  <Override PartName="/ppt/tags/tag104.xml" ContentType="application/vnd.openxmlformats-officedocument.presentationml.tags+xml"/>
  <Override PartName="/ppt/notesSlides/notesSlide105.xml" ContentType="application/vnd.openxmlformats-officedocument.presentationml.notesSlide+xml"/>
  <Override PartName="/ppt/tags/tag151.xml" ContentType="application/vnd.openxmlformats-officedocument.presentationml.tags+xml"/>
  <Override PartName="/ppt/slides/slide36.xml" ContentType="application/vnd.openxmlformats-officedocument.presentationml.slide+xml"/>
  <Override PartName="/ppt/slides/slide83.xml" ContentType="application/vnd.openxmlformats-officedocument.presentationml.slide+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27.xml" ContentType="application/vnd.openxmlformats-officedocument.presentationml.notesSlide+xml"/>
  <Override PartName="/ppt/tags/tag49.xml" ContentType="application/vnd.openxmlformats-officedocument.presentationml.tags+xml"/>
  <Override PartName="/ppt/notesSlides/notesSlide74.xml" ContentType="application/vnd.openxmlformats-officedocument.presentationml.notesSlide+xml"/>
  <Override PartName="/ppt/tags/tag96.xml" ContentType="application/vnd.openxmlformats-officedocument.presentationml.tags+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tableStyles.xml" ContentType="application/vnd.openxmlformats-officedocument.presentationml.tableStyles+xml"/>
  <Override PartName="/ppt/tags/tag27.xml" ContentType="application/vnd.openxmlformats-officedocument.presentationml.tags+xml"/>
  <Override PartName="/ppt/notesSlides/notesSlide52.xml" ContentType="application/vnd.openxmlformats-officedocument.presentationml.notesSlide+xml"/>
  <Override PartName="/ppt/tags/tag74.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Override PartName="/ppt/slides/slide99.xml" ContentType="application/vnd.openxmlformats-officedocument.presentationml.slide+xml"/>
  <Override PartName="/ppt/diagrams/layout1.xml" ContentType="application/vnd.openxmlformats-officedocument.drawingml.diagramLayout+xml"/>
  <Override PartName="/ppt/tags/tag145.xml" ContentType="application/vnd.openxmlformats-officedocument.presentationml.tags+xml"/>
  <Override PartName="/ppt/slides/slide77.xml" ContentType="application/vnd.openxmlformats-officedocument.presentationml.slide+xml"/>
  <Override PartName="/ppt/slides/slide125.xml" ContentType="application/vnd.openxmlformats-officedocument.presentationml.slide+xml"/>
  <Override PartName="/ppt/tags/tag30.xml" ContentType="application/vnd.openxmlformats-officedocument.presentationml.tags+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notesSlides/notesSlide68.xml" ContentType="application/vnd.openxmlformats-officedocument.presentationml.notesSlide+xml"/>
  <Override PartName="/ppt/tags/tag123.xml" ContentType="application/vnd.openxmlformats-officedocument.presentationml.tags+xml"/>
  <Override PartName="/ppt/notesSlides/notesSlide124.xml" ContentType="application/vnd.openxmlformats-officedocument.presentationml.notesSlide+xml"/>
  <Override PartName="/ppt/slides/slide55.xml" ContentType="application/vnd.openxmlformats-officedocument.presentationml.slide+xml"/>
  <Override PartName="/ppt/tags/tag101.xml" ContentType="application/vnd.openxmlformats-officedocument.presentationml.tags+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notesSlides/notesSlide46.xml" ContentType="application/vnd.openxmlformats-officedocument.presentationml.notesSlide+xml"/>
  <Override PartName="/ppt/tags/tag68.xml" ContentType="application/vnd.openxmlformats-officedocument.presentationml.tags+xml"/>
  <Override PartName="/ppt/notesSlides/notesSlide93.xml" ContentType="application/vnd.openxmlformats-officedocument.presentationml.notesSlide+xml"/>
  <Override PartName="/ppt/presentation.xml" ContentType="application/vnd.openxmlformats-officedocument.presentationml.presentation.main+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24" r:id="rId1"/>
  </p:sldMasterIdLst>
  <p:notesMasterIdLst>
    <p:notesMasterId r:id="rId131"/>
  </p:notesMasterIdLst>
  <p:handoutMasterIdLst>
    <p:handoutMasterId r:id="rId132"/>
  </p:handoutMasterIdLst>
  <p:sldIdLst>
    <p:sldId id="256" r:id="rId2"/>
    <p:sldId id="384" r:id="rId3"/>
    <p:sldId id="619" r:id="rId4"/>
    <p:sldId id="611" r:id="rId5"/>
    <p:sldId id="621" r:id="rId6"/>
    <p:sldId id="622" r:id="rId7"/>
    <p:sldId id="618" r:id="rId8"/>
    <p:sldId id="565" r:id="rId9"/>
    <p:sldId id="662" r:id="rId10"/>
    <p:sldId id="624" r:id="rId11"/>
    <p:sldId id="625" r:id="rId12"/>
    <p:sldId id="626" r:id="rId13"/>
    <p:sldId id="432" r:id="rId14"/>
    <p:sldId id="433" r:id="rId15"/>
    <p:sldId id="677" r:id="rId16"/>
    <p:sldId id="678" r:id="rId17"/>
    <p:sldId id="568" r:id="rId18"/>
    <p:sldId id="571" r:id="rId19"/>
    <p:sldId id="655" r:id="rId20"/>
    <p:sldId id="656" r:id="rId21"/>
    <p:sldId id="657" r:id="rId22"/>
    <p:sldId id="672" r:id="rId23"/>
    <p:sldId id="437" r:id="rId24"/>
    <p:sldId id="572" r:id="rId25"/>
    <p:sldId id="679" r:id="rId26"/>
    <p:sldId id="573" r:id="rId27"/>
    <p:sldId id="439" r:id="rId28"/>
    <p:sldId id="440" r:id="rId29"/>
    <p:sldId id="441" r:id="rId30"/>
    <p:sldId id="442" r:id="rId31"/>
    <p:sldId id="445" r:id="rId32"/>
    <p:sldId id="673" r:id="rId33"/>
    <p:sldId id="556" r:id="rId34"/>
    <p:sldId id="447" r:id="rId35"/>
    <p:sldId id="448" r:id="rId36"/>
    <p:sldId id="449" r:id="rId37"/>
    <p:sldId id="450" r:id="rId38"/>
    <p:sldId id="451" r:id="rId39"/>
    <p:sldId id="617" r:id="rId40"/>
    <p:sldId id="563" r:id="rId41"/>
    <p:sldId id="652" r:id="rId42"/>
    <p:sldId id="641" r:id="rId43"/>
    <p:sldId id="659" r:id="rId44"/>
    <p:sldId id="658" r:id="rId45"/>
    <p:sldId id="645" r:id="rId46"/>
    <p:sldId id="685" r:id="rId47"/>
    <p:sldId id="644" r:id="rId48"/>
    <p:sldId id="650" r:id="rId49"/>
    <p:sldId id="653" r:id="rId50"/>
    <p:sldId id="675" r:id="rId51"/>
    <p:sldId id="651" r:id="rId52"/>
    <p:sldId id="511" r:id="rId53"/>
    <p:sldId id="661" r:id="rId54"/>
    <p:sldId id="513" r:id="rId55"/>
    <p:sldId id="514" r:id="rId56"/>
    <p:sldId id="515" r:id="rId57"/>
    <p:sldId id="516" r:id="rId58"/>
    <p:sldId id="517" r:id="rId59"/>
    <p:sldId id="518" r:id="rId60"/>
    <p:sldId id="519" r:id="rId61"/>
    <p:sldId id="473" r:id="rId62"/>
    <p:sldId id="564" r:id="rId63"/>
    <p:sldId id="474" r:id="rId64"/>
    <p:sldId id="475" r:id="rId65"/>
    <p:sldId id="562" r:id="rId66"/>
    <p:sldId id="477" r:id="rId67"/>
    <p:sldId id="560" r:id="rId68"/>
    <p:sldId id="684" r:id="rId69"/>
    <p:sldId id="479" r:id="rId70"/>
    <p:sldId id="480" r:id="rId71"/>
    <p:sldId id="482" r:id="rId72"/>
    <p:sldId id="483" r:id="rId73"/>
    <p:sldId id="484" r:id="rId74"/>
    <p:sldId id="627" r:id="rId75"/>
    <p:sldId id="630" r:id="rId76"/>
    <p:sldId id="663" r:id="rId77"/>
    <p:sldId id="664" r:id="rId78"/>
    <p:sldId id="665" r:id="rId79"/>
    <p:sldId id="666" r:id="rId80"/>
    <p:sldId id="668" r:id="rId81"/>
    <p:sldId id="682" r:id="rId82"/>
    <p:sldId id="490" r:id="rId83"/>
    <p:sldId id="491" r:id="rId84"/>
    <p:sldId id="557" r:id="rId85"/>
    <p:sldId id="492" r:id="rId86"/>
    <p:sldId id="493" r:id="rId87"/>
    <p:sldId id="494" r:id="rId88"/>
    <p:sldId id="495" r:id="rId89"/>
    <p:sldId id="496" r:id="rId90"/>
    <p:sldId id="498" r:id="rId91"/>
    <p:sldId id="405" r:id="rId92"/>
    <p:sldId id="410" r:id="rId93"/>
    <p:sldId id="574" r:id="rId94"/>
    <p:sldId id="575" r:id="rId95"/>
    <p:sldId id="686" r:id="rId96"/>
    <p:sldId id="576" r:id="rId97"/>
    <p:sldId id="578" r:id="rId98"/>
    <p:sldId id="579" r:id="rId99"/>
    <p:sldId id="407" r:id="rId100"/>
    <p:sldId id="411" r:id="rId101"/>
    <p:sldId id="590" r:id="rId102"/>
    <p:sldId id="591" r:id="rId103"/>
    <p:sldId id="592" r:id="rId104"/>
    <p:sldId id="593" r:id="rId105"/>
    <p:sldId id="594" r:id="rId106"/>
    <p:sldId id="595" r:id="rId107"/>
    <p:sldId id="596" r:id="rId108"/>
    <p:sldId id="597" r:id="rId109"/>
    <p:sldId id="598" r:id="rId110"/>
    <p:sldId id="599" r:id="rId111"/>
    <p:sldId id="603" r:id="rId112"/>
    <p:sldId id="606" r:id="rId113"/>
    <p:sldId id="607" r:id="rId114"/>
    <p:sldId id="608" r:id="rId115"/>
    <p:sldId id="669" r:id="rId116"/>
    <p:sldId id="670" r:id="rId117"/>
    <p:sldId id="674" r:id="rId118"/>
    <p:sldId id="580" r:id="rId119"/>
    <p:sldId id="581" r:id="rId120"/>
    <p:sldId id="683" r:id="rId121"/>
    <p:sldId id="583" r:id="rId122"/>
    <p:sldId id="584" r:id="rId123"/>
    <p:sldId id="585" r:id="rId124"/>
    <p:sldId id="586" r:id="rId125"/>
    <p:sldId id="587" r:id="rId126"/>
    <p:sldId id="588" r:id="rId127"/>
    <p:sldId id="589" r:id="rId128"/>
    <p:sldId id="609" r:id="rId129"/>
    <p:sldId id="406" r:id="rId130"/>
  </p:sldIdLst>
  <p:sldSz cx="9144000" cy="6858000" type="screen4x3"/>
  <p:notesSz cx="6797675" cy="9926638"/>
  <p:custDataLst>
    <p:tags r:id="rId133"/>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CCFFCC"/>
    <a:srgbClr val="FFFFCC"/>
    <a:srgbClr val="FF0000"/>
    <a:srgbClr val="FF6600"/>
    <a:srgbClr val="FFFF66"/>
    <a:srgbClr val="0000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951" autoAdjust="0"/>
    <p:restoredTop sz="94697" autoAdjust="0"/>
  </p:normalViewPr>
  <p:slideViewPr>
    <p:cSldViewPr>
      <p:cViewPr>
        <p:scale>
          <a:sx n="80" d="100"/>
          <a:sy n="80" d="100"/>
        </p:scale>
        <p:origin x="-888" y="-462"/>
      </p:cViewPr>
      <p:guideLst>
        <p:guide orient="horz" pos="2160"/>
        <p:guide pos="2880"/>
      </p:guideLst>
    </p:cSldViewPr>
  </p:slideViewPr>
  <p:outlineViewPr>
    <p:cViewPr>
      <p:scale>
        <a:sx n="33" d="100"/>
        <a:sy n="33" d="100"/>
      </p:scale>
      <p:origin x="96" y="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varScale="1">
      <p:scale>
        <a:sx n="100" d="100"/>
        <a:sy n="100" d="100"/>
      </p:scale>
      <p:origin x="0" y="29376"/>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gs" Target="tags/tag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136"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_rels/viewProps.xml.rels><?xml version="1.0" encoding="UTF-8" standalone="yes"?>
<Relationships xmlns="http://schemas.openxmlformats.org/package/2006/relationships"><Relationship Id="rId3" Type="http://schemas.openxmlformats.org/officeDocument/2006/relationships/slide" Target="slides/slide97.xml"/><Relationship Id="rId2" Type="http://schemas.openxmlformats.org/officeDocument/2006/relationships/slide" Target="slides/slide89.xml"/><Relationship Id="rId1" Type="http://schemas.openxmlformats.org/officeDocument/2006/relationships/slide" Target="slides/slide85.xml"/><Relationship Id="rId5" Type="http://schemas.openxmlformats.org/officeDocument/2006/relationships/slide" Target="slides/slide114.xml"/><Relationship Id="rId4" Type="http://schemas.openxmlformats.org/officeDocument/2006/relationships/slide" Target="slides/slide108.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E1920B-5FA3-4670-97BC-229DB44CBAC0}" type="doc">
      <dgm:prSet loTypeId="urn:microsoft.com/office/officeart/2005/8/layout/vList2" loCatId="list" qsTypeId="urn:microsoft.com/office/officeart/2005/8/quickstyle/simple3" qsCatId="simple" csTypeId="urn:microsoft.com/office/officeart/2005/8/colors/colorful3" csCatId="colorful" phldr="1"/>
      <dgm:spPr/>
      <dgm:t>
        <a:bodyPr/>
        <a:lstStyle/>
        <a:p>
          <a:endParaRPr lang="zh-TW" altLang="en-US"/>
        </a:p>
      </dgm:t>
    </dgm:pt>
    <dgm:pt modelId="{AC0A00D4-9B7D-4A11-AC64-55E3C3AEC504}">
      <dgm:prSet phldrT="[文字]" custT="1"/>
      <dgm:spPr/>
      <dgm:t>
        <a:bodyPr/>
        <a:lstStyle/>
        <a:p>
          <a:r>
            <a:rPr lang="en-US" altLang="zh-TW" sz="2800" dirty="0" smtClean="0">
              <a:latin typeface="Arial" pitchFamily="34" charset="0"/>
              <a:ea typeface="標楷體" pitchFamily="65" charset="-120"/>
              <a:cs typeface="Arial" pitchFamily="34" charset="0"/>
            </a:rPr>
            <a:t>1.</a:t>
          </a:r>
          <a:r>
            <a:rPr lang="zh-TW" altLang="en-US" sz="2800" dirty="0" smtClean="0">
              <a:latin typeface="Arial" pitchFamily="34" charset="0"/>
              <a:ea typeface="標楷體" pitchFamily="65" charset="-120"/>
              <a:cs typeface="Arial" pitchFamily="34" charset="0"/>
            </a:rPr>
            <a:t> </a:t>
          </a:r>
          <a:r>
            <a:rPr lang="zh-TW" altLang="zh-TW" sz="2800" dirty="0" smtClean="0">
              <a:effectLst/>
              <a:latin typeface="標楷體" panose="03000509000000000000" pitchFamily="65" charset="-120"/>
              <a:ea typeface="標楷體" panose="03000509000000000000" pitchFamily="65" charset="-120"/>
            </a:rPr>
            <a:t>痢疾</a:t>
          </a:r>
          <a:r>
            <a:rPr lang="zh-TW" altLang="en-US" sz="2800" dirty="0" smtClean="0">
              <a:effectLst/>
              <a:latin typeface="標楷體" panose="03000509000000000000" pitchFamily="65" charset="-120"/>
              <a:ea typeface="標楷體" panose="03000509000000000000" pitchFamily="65" charset="-120"/>
            </a:rPr>
            <a:t>－</a:t>
          </a:r>
          <a:r>
            <a:rPr kumimoji="0" lang="zh-TW" altLang="en-US" sz="2800" dirty="0" smtClean="0">
              <a:effectLst/>
              <a:latin typeface="標楷體" panose="03000509000000000000" pitchFamily="65" charset="-120"/>
              <a:ea typeface="標楷體" panose="03000509000000000000" pitchFamily="65" charset="-120"/>
            </a:rPr>
            <a:t>定義及</a:t>
          </a:r>
          <a:r>
            <a:rPr lang="zh-TW" altLang="zh-TW" sz="2800" dirty="0" smtClean="0">
              <a:effectLst/>
              <a:latin typeface="標楷體" panose="03000509000000000000" pitchFamily="65" charset="-120"/>
              <a:ea typeface="標楷體" panose="03000509000000000000" pitchFamily="65" charset="-120"/>
            </a:rPr>
            <a:t>鑑別診斷</a:t>
          </a:r>
          <a:endParaRPr lang="zh-TW" altLang="en-US" sz="2800" dirty="0">
            <a:latin typeface="標楷體" panose="03000509000000000000" pitchFamily="65" charset="-120"/>
            <a:ea typeface="標楷體" panose="03000509000000000000" pitchFamily="65" charset="-120"/>
            <a:cs typeface="Arial" pitchFamily="34" charset="0"/>
          </a:endParaRPr>
        </a:p>
      </dgm:t>
    </dgm:pt>
    <dgm:pt modelId="{1A44E53B-AECE-4254-AD2B-5AF26F652514}" type="par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48253B1E-0247-4CFF-B58D-3C063FE7F066}" type="sib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E0667423-85F6-4124-97C0-F61E5028CFAA}">
      <dgm:prSet custT="1"/>
      <dgm:spPr/>
      <dgm:t>
        <a:bodyPr/>
        <a:lstStyle/>
        <a:p>
          <a:r>
            <a:rPr lang="en-US" altLang="zh-TW" sz="2800" dirty="0" smtClean="0">
              <a:latin typeface="Arial" pitchFamily="34" charset="0"/>
              <a:ea typeface="標楷體" pitchFamily="65" charset="-120"/>
              <a:cs typeface="Arial" pitchFamily="34" charset="0"/>
            </a:rPr>
            <a:t>2.</a:t>
          </a:r>
          <a:r>
            <a:rPr lang="zh-TW" altLang="en-US" sz="2800" dirty="0" smtClean="0">
              <a:latin typeface="Arial" pitchFamily="34" charset="0"/>
              <a:ea typeface="標楷體" pitchFamily="65" charset="-120"/>
              <a:cs typeface="Arial" pitchFamily="34" charset="0"/>
            </a:rPr>
            <a:t> </a:t>
          </a:r>
          <a:r>
            <a:rPr lang="zh-TW" altLang="zh-TW" sz="2800" dirty="0" smtClean="0">
              <a:latin typeface="標楷體" panose="03000509000000000000" pitchFamily="65" charset="-120"/>
              <a:ea typeface="標楷體" panose="03000509000000000000" pitchFamily="65" charset="-120"/>
            </a:rPr>
            <a:t>桿菌性痢疾</a:t>
          </a:r>
          <a:endParaRPr lang="en-US" altLang="zh-TW" sz="2800" dirty="0" smtClean="0">
            <a:latin typeface="標楷體" panose="03000509000000000000" pitchFamily="65" charset="-120"/>
            <a:ea typeface="標楷體" panose="03000509000000000000" pitchFamily="65" charset="-120"/>
            <a:cs typeface="Arial" pitchFamily="34" charset="0"/>
          </a:endParaRPr>
        </a:p>
      </dgm:t>
    </dgm:pt>
    <dgm:pt modelId="{9E8CF35D-DE97-4CAA-8E6E-F3B80E9758B0}" type="par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0A9C9EC-DAF0-43EB-BA14-82E95CBC0375}" type="sib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B6CB0DF-2197-4A93-8F51-C7FBD677E1E7}">
      <dgm:prSet custT="1"/>
      <dgm:spPr/>
      <dgm:t>
        <a:bodyPr/>
        <a:lstStyle/>
        <a:p>
          <a:r>
            <a:rPr lang="en-US" altLang="zh-TW" sz="2800" dirty="0" smtClean="0">
              <a:latin typeface="Arial" pitchFamily="34" charset="0"/>
              <a:ea typeface="標楷體" pitchFamily="65" charset="-120"/>
              <a:cs typeface="Arial" pitchFamily="34" charset="0"/>
            </a:rPr>
            <a:t>3.</a:t>
          </a:r>
          <a:r>
            <a:rPr lang="zh-TW" altLang="en-US" sz="2800" dirty="0" smtClean="0">
              <a:latin typeface="Arial" pitchFamily="34" charset="0"/>
              <a:ea typeface="標楷體" pitchFamily="65" charset="-120"/>
              <a:cs typeface="Arial" pitchFamily="34" charset="0"/>
            </a:rPr>
            <a:t> </a:t>
          </a:r>
          <a:r>
            <a:rPr lang="zh-TW" altLang="zh-TW" sz="2800" dirty="0" smtClean="0">
              <a:latin typeface="標楷體" panose="03000509000000000000" pitchFamily="65" charset="-120"/>
              <a:ea typeface="標楷體" panose="03000509000000000000" pitchFamily="65" charset="-120"/>
            </a:rPr>
            <a:t>阿米巴性痢疾</a:t>
          </a:r>
          <a:endParaRPr lang="en-US" altLang="zh-TW" sz="2800" dirty="0" smtClean="0">
            <a:latin typeface="標楷體" panose="03000509000000000000" pitchFamily="65" charset="-120"/>
            <a:ea typeface="標楷體" panose="03000509000000000000" pitchFamily="65" charset="-120"/>
            <a:cs typeface="Arial" pitchFamily="34" charset="0"/>
          </a:endParaRPr>
        </a:p>
      </dgm:t>
    </dgm:pt>
    <dgm:pt modelId="{EC0E2CFC-3525-435B-B010-AB450003C0D5}" type="par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5C78D2A0-A09D-4657-96C7-3C1423DFF1C3}" type="sib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CEFFECCE-B11D-402F-9566-686FB0EEDCD6}">
      <dgm:prSet custT="1"/>
      <dgm:spPr/>
      <dgm:t>
        <a:bodyPr/>
        <a:lstStyle/>
        <a:p>
          <a:r>
            <a:rPr lang="en-US" altLang="zh-TW" sz="2800" dirty="0" smtClean="0">
              <a:latin typeface="Arial" pitchFamily="34" charset="0"/>
              <a:ea typeface="標楷體" pitchFamily="65" charset="-120"/>
              <a:cs typeface="Arial" pitchFamily="34" charset="0"/>
            </a:rPr>
            <a:t>4.</a:t>
          </a:r>
          <a:r>
            <a:rPr lang="zh-TW" altLang="en-US" sz="2800" dirty="0" smtClean="0">
              <a:latin typeface="Arial" pitchFamily="34" charset="0"/>
              <a:ea typeface="標楷體" pitchFamily="65" charset="-120"/>
              <a:cs typeface="Arial" pitchFamily="34" charset="0"/>
            </a:rPr>
            <a:t> </a:t>
          </a:r>
          <a:r>
            <a:rPr lang="zh-TW" altLang="zh-TW" sz="2800" dirty="0" smtClean="0">
              <a:effectLst/>
              <a:latin typeface="標楷體" panose="03000509000000000000" pitchFamily="65" charset="-120"/>
              <a:ea typeface="標楷體" panose="03000509000000000000" pitchFamily="65" charset="-120"/>
            </a:rPr>
            <a:t>痢疾</a:t>
          </a:r>
          <a:r>
            <a:rPr lang="zh-TW" altLang="en-US" sz="2800" dirty="0" smtClean="0">
              <a:effectLst/>
              <a:latin typeface="標楷體" panose="03000509000000000000" pitchFamily="65" charset="-120"/>
              <a:ea typeface="標楷體" panose="03000509000000000000" pitchFamily="65" charset="-120"/>
            </a:rPr>
            <a:t>－</a:t>
          </a:r>
          <a:r>
            <a:rPr lang="zh-TW" altLang="zh-TW" sz="2800" dirty="0" smtClean="0">
              <a:effectLst/>
              <a:latin typeface="標楷體" panose="03000509000000000000" pitchFamily="65" charset="-120"/>
              <a:ea typeface="標楷體" panose="03000509000000000000" pitchFamily="65" charset="-120"/>
            </a:rPr>
            <a:t>治療</a:t>
          </a:r>
          <a:r>
            <a:rPr lang="zh-TW" altLang="en-US" sz="2800" dirty="0" smtClean="0">
              <a:effectLst/>
              <a:latin typeface="標楷體" panose="03000509000000000000" pitchFamily="65" charset="-120"/>
              <a:ea typeface="標楷體" panose="03000509000000000000" pitchFamily="65" charset="-120"/>
            </a:rPr>
            <a:t>原則</a:t>
          </a:r>
          <a:endParaRPr lang="en-US" altLang="zh-TW" sz="2800" dirty="0" smtClean="0">
            <a:latin typeface="標楷體" panose="03000509000000000000" pitchFamily="65" charset="-120"/>
            <a:ea typeface="標楷體" panose="03000509000000000000" pitchFamily="65" charset="-120"/>
            <a:cs typeface="Arial" pitchFamily="34" charset="0"/>
          </a:endParaRPr>
        </a:p>
      </dgm:t>
    </dgm:pt>
    <dgm:pt modelId="{6DFC1F71-B7D2-4731-A37E-C4977B9E650F}" type="par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6791B004-F195-48BB-9490-050913133916}" type="sib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B2F9A404-8C04-4B56-BBC5-BC0F06F11265}">
      <dgm:prSet custT="1"/>
      <dgm:spPr/>
      <dgm:t>
        <a:bodyPr/>
        <a:lstStyle/>
        <a:p>
          <a:r>
            <a:rPr lang="en-US" altLang="zh-TW" sz="2800" dirty="0" smtClean="0">
              <a:latin typeface="Arial" pitchFamily="34" charset="0"/>
              <a:ea typeface="標楷體" pitchFamily="65" charset="-120"/>
              <a:cs typeface="Arial" pitchFamily="34" charset="0"/>
            </a:rPr>
            <a:t>5.</a:t>
          </a:r>
          <a:r>
            <a:rPr lang="zh-TW" altLang="en-US" sz="2800" dirty="0" smtClean="0">
              <a:latin typeface="Arial" pitchFamily="34" charset="0"/>
              <a:ea typeface="標楷體" pitchFamily="65" charset="-120"/>
              <a:cs typeface="Arial" pitchFamily="34" charset="0"/>
            </a:rPr>
            <a:t> </a:t>
          </a:r>
          <a:r>
            <a:rPr lang="zh-TW" altLang="zh-TW" sz="2800" dirty="0" smtClean="0">
              <a:effectLst/>
              <a:latin typeface="標楷體" panose="03000509000000000000" pitchFamily="65" charset="-120"/>
              <a:ea typeface="標楷體" panose="03000509000000000000" pitchFamily="65" charset="-120"/>
            </a:rPr>
            <a:t>痢疾</a:t>
          </a:r>
          <a:r>
            <a:rPr lang="zh-TW" altLang="en-US" sz="2800" dirty="0" smtClean="0">
              <a:effectLst/>
              <a:latin typeface="標楷體" panose="03000509000000000000" pitchFamily="65" charset="-120"/>
              <a:ea typeface="標楷體" panose="03000509000000000000" pitchFamily="65" charset="-120"/>
            </a:rPr>
            <a:t>－</a:t>
          </a:r>
          <a:r>
            <a:rPr lang="zh-TW" altLang="zh-TW" sz="2800" dirty="0" smtClean="0">
              <a:effectLst/>
              <a:latin typeface="標楷體" panose="03000509000000000000" pitchFamily="65" charset="-120"/>
              <a:ea typeface="標楷體" panose="03000509000000000000" pitchFamily="65" charset="-120"/>
            </a:rPr>
            <a:t>感染管制</a:t>
          </a:r>
          <a:endParaRPr lang="en-US" altLang="zh-TW" sz="2800" dirty="0" smtClean="0">
            <a:latin typeface="標楷體" panose="03000509000000000000" pitchFamily="65" charset="-120"/>
            <a:ea typeface="標楷體" panose="03000509000000000000" pitchFamily="65" charset="-120"/>
            <a:cs typeface="Arial" pitchFamily="34" charset="0"/>
          </a:endParaRPr>
        </a:p>
      </dgm:t>
    </dgm:pt>
    <dgm:pt modelId="{28538068-C723-40A3-A3DD-B053F7D01739}" type="par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0AC636B1-908A-4858-B739-5DA74D0DC26F}" type="sib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673E9AF5-E52D-4C5F-9655-2029B77F3749}" type="pres">
      <dgm:prSet presAssocID="{67E1920B-5FA3-4670-97BC-229DB44CBAC0}" presName="linear" presStyleCnt="0">
        <dgm:presLayoutVars>
          <dgm:animLvl val="lvl"/>
          <dgm:resizeHandles val="exact"/>
        </dgm:presLayoutVars>
      </dgm:prSet>
      <dgm:spPr/>
      <dgm:t>
        <a:bodyPr/>
        <a:lstStyle/>
        <a:p>
          <a:endParaRPr lang="zh-TW" altLang="en-US"/>
        </a:p>
      </dgm:t>
    </dgm:pt>
    <dgm:pt modelId="{332B4E10-1385-4EDA-A7D8-CCCBF1C04471}" type="pres">
      <dgm:prSet presAssocID="{AC0A00D4-9B7D-4A11-AC64-55E3C3AEC504}" presName="parentText" presStyleLbl="node1" presStyleIdx="0" presStyleCnt="5">
        <dgm:presLayoutVars>
          <dgm:chMax val="0"/>
          <dgm:bulletEnabled val="1"/>
        </dgm:presLayoutVars>
      </dgm:prSet>
      <dgm:spPr/>
      <dgm:t>
        <a:bodyPr/>
        <a:lstStyle/>
        <a:p>
          <a:endParaRPr lang="zh-TW" altLang="en-US"/>
        </a:p>
      </dgm:t>
    </dgm:pt>
    <dgm:pt modelId="{C7180B98-1565-4EFB-8A2D-8194F526ACB3}" type="pres">
      <dgm:prSet presAssocID="{48253B1E-0247-4CFF-B58D-3C063FE7F066}" presName="spacer" presStyleCnt="0"/>
      <dgm:spPr/>
    </dgm:pt>
    <dgm:pt modelId="{2FF9F20F-3997-47D1-960C-F7AC2B35A625}" type="pres">
      <dgm:prSet presAssocID="{E0667423-85F6-4124-97C0-F61E5028CFAA}" presName="parentText" presStyleLbl="node1" presStyleIdx="1" presStyleCnt="5">
        <dgm:presLayoutVars>
          <dgm:chMax val="0"/>
          <dgm:bulletEnabled val="1"/>
        </dgm:presLayoutVars>
      </dgm:prSet>
      <dgm:spPr/>
      <dgm:t>
        <a:bodyPr/>
        <a:lstStyle/>
        <a:p>
          <a:endParaRPr lang="zh-TW" altLang="en-US"/>
        </a:p>
      </dgm:t>
    </dgm:pt>
    <dgm:pt modelId="{037B13FC-4D71-4757-96FB-07F0450C20EE}" type="pres">
      <dgm:prSet presAssocID="{10A9C9EC-DAF0-43EB-BA14-82E95CBC0375}" presName="spacer" presStyleCnt="0"/>
      <dgm:spPr/>
    </dgm:pt>
    <dgm:pt modelId="{A14143AF-B5E5-4360-A94C-0B5CE6F3A538}" type="pres">
      <dgm:prSet presAssocID="{1B6CB0DF-2197-4A93-8F51-C7FBD677E1E7}" presName="parentText" presStyleLbl="node1" presStyleIdx="2" presStyleCnt="5">
        <dgm:presLayoutVars>
          <dgm:chMax val="0"/>
          <dgm:bulletEnabled val="1"/>
        </dgm:presLayoutVars>
      </dgm:prSet>
      <dgm:spPr/>
      <dgm:t>
        <a:bodyPr/>
        <a:lstStyle/>
        <a:p>
          <a:endParaRPr lang="zh-TW" altLang="en-US"/>
        </a:p>
      </dgm:t>
    </dgm:pt>
    <dgm:pt modelId="{329D920A-4594-46C6-9CBD-591301BED243}" type="pres">
      <dgm:prSet presAssocID="{5C78D2A0-A09D-4657-96C7-3C1423DFF1C3}" presName="spacer" presStyleCnt="0"/>
      <dgm:spPr/>
    </dgm:pt>
    <dgm:pt modelId="{88FA1B29-7F04-44F1-AFF8-951468027ED0}" type="pres">
      <dgm:prSet presAssocID="{CEFFECCE-B11D-402F-9566-686FB0EEDCD6}" presName="parentText" presStyleLbl="node1" presStyleIdx="3" presStyleCnt="5">
        <dgm:presLayoutVars>
          <dgm:chMax val="0"/>
          <dgm:bulletEnabled val="1"/>
        </dgm:presLayoutVars>
      </dgm:prSet>
      <dgm:spPr/>
      <dgm:t>
        <a:bodyPr/>
        <a:lstStyle/>
        <a:p>
          <a:endParaRPr lang="zh-TW" altLang="en-US"/>
        </a:p>
      </dgm:t>
    </dgm:pt>
    <dgm:pt modelId="{6929F3AB-CA08-46C4-A609-3F4BD979768F}" type="pres">
      <dgm:prSet presAssocID="{6791B004-F195-48BB-9490-050913133916}" presName="spacer" presStyleCnt="0"/>
      <dgm:spPr/>
    </dgm:pt>
    <dgm:pt modelId="{AEA54D39-7E3A-4EEE-9B13-9F6B939D74F8}" type="pres">
      <dgm:prSet presAssocID="{B2F9A404-8C04-4B56-BBC5-BC0F06F11265}" presName="parentText" presStyleLbl="node1" presStyleIdx="4" presStyleCnt="5">
        <dgm:presLayoutVars>
          <dgm:chMax val="0"/>
          <dgm:bulletEnabled val="1"/>
        </dgm:presLayoutVars>
      </dgm:prSet>
      <dgm:spPr/>
      <dgm:t>
        <a:bodyPr/>
        <a:lstStyle/>
        <a:p>
          <a:endParaRPr lang="zh-TW" altLang="en-US"/>
        </a:p>
      </dgm:t>
    </dgm:pt>
  </dgm:ptLst>
  <dgm:cxnLst>
    <dgm:cxn modelId="{A25A5E7C-6BEC-4850-BFD3-36485D2FE05E}" type="presOf" srcId="{AC0A00D4-9B7D-4A11-AC64-55E3C3AEC504}" destId="{332B4E10-1385-4EDA-A7D8-CCCBF1C04471}" srcOrd="0" destOrd="0" presId="urn:microsoft.com/office/officeart/2005/8/layout/vList2"/>
    <dgm:cxn modelId="{C8121917-6BD0-42F8-8611-D4874CB295FD}" type="presOf" srcId="{CEFFECCE-B11D-402F-9566-686FB0EEDCD6}" destId="{88FA1B29-7F04-44F1-AFF8-951468027ED0}" srcOrd="0" destOrd="0" presId="urn:microsoft.com/office/officeart/2005/8/layout/vList2"/>
    <dgm:cxn modelId="{C339A8CF-3AB8-4C11-B21B-CA0043097EC1}" srcId="{67E1920B-5FA3-4670-97BC-229DB44CBAC0}" destId="{AC0A00D4-9B7D-4A11-AC64-55E3C3AEC504}" srcOrd="0" destOrd="0" parTransId="{1A44E53B-AECE-4254-AD2B-5AF26F652514}" sibTransId="{48253B1E-0247-4CFF-B58D-3C063FE7F066}"/>
    <dgm:cxn modelId="{6FB27CFF-8D63-47DF-A98F-B73BF628B903}" srcId="{67E1920B-5FA3-4670-97BC-229DB44CBAC0}" destId="{E0667423-85F6-4124-97C0-F61E5028CFAA}" srcOrd="1" destOrd="0" parTransId="{9E8CF35D-DE97-4CAA-8E6E-F3B80E9758B0}" sibTransId="{10A9C9EC-DAF0-43EB-BA14-82E95CBC0375}"/>
    <dgm:cxn modelId="{9E0FE334-A9D1-402B-86D0-8E8F975FCA78}" type="presOf" srcId="{B2F9A404-8C04-4B56-BBC5-BC0F06F11265}" destId="{AEA54D39-7E3A-4EEE-9B13-9F6B939D74F8}" srcOrd="0" destOrd="0" presId="urn:microsoft.com/office/officeart/2005/8/layout/vList2"/>
    <dgm:cxn modelId="{5F44444E-F5C3-4457-B2A1-61BC02A6069B}" srcId="{67E1920B-5FA3-4670-97BC-229DB44CBAC0}" destId="{B2F9A404-8C04-4B56-BBC5-BC0F06F11265}" srcOrd="4" destOrd="0" parTransId="{28538068-C723-40A3-A3DD-B053F7D01739}" sibTransId="{0AC636B1-908A-4858-B739-5DA74D0DC26F}"/>
    <dgm:cxn modelId="{2BEB1B38-2F17-4018-84B7-11525A94F1BB}" type="presOf" srcId="{67E1920B-5FA3-4670-97BC-229DB44CBAC0}" destId="{673E9AF5-E52D-4C5F-9655-2029B77F3749}" srcOrd="0" destOrd="0" presId="urn:microsoft.com/office/officeart/2005/8/layout/vList2"/>
    <dgm:cxn modelId="{FEADAE46-6CFB-4406-B030-ACA3D8D378AF}" type="presOf" srcId="{1B6CB0DF-2197-4A93-8F51-C7FBD677E1E7}" destId="{A14143AF-B5E5-4360-A94C-0B5CE6F3A538}" srcOrd="0" destOrd="0" presId="urn:microsoft.com/office/officeart/2005/8/layout/vList2"/>
    <dgm:cxn modelId="{4D81E335-6D04-4C37-B290-5FCF25DD4D38}" type="presOf" srcId="{E0667423-85F6-4124-97C0-F61E5028CFAA}" destId="{2FF9F20F-3997-47D1-960C-F7AC2B35A625}" srcOrd="0" destOrd="0" presId="urn:microsoft.com/office/officeart/2005/8/layout/vList2"/>
    <dgm:cxn modelId="{67C090FD-9AC7-434E-AF44-AEE0EA66C841}" srcId="{67E1920B-5FA3-4670-97BC-229DB44CBAC0}" destId="{1B6CB0DF-2197-4A93-8F51-C7FBD677E1E7}" srcOrd="2" destOrd="0" parTransId="{EC0E2CFC-3525-435B-B010-AB450003C0D5}" sibTransId="{5C78D2A0-A09D-4657-96C7-3C1423DFF1C3}"/>
    <dgm:cxn modelId="{5184DD4C-7745-4E9C-B702-0719AB0D97BB}" srcId="{67E1920B-5FA3-4670-97BC-229DB44CBAC0}" destId="{CEFFECCE-B11D-402F-9566-686FB0EEDCD6}" srcOrd="3" destOrd="0" parTransId="{6DFC1F71-B7D2-4731-A37E-C4977B9E650F}" sibTransId="{6791B004-F195-48BB-9490-050913133916}"/>
    <dgm:cxn modelId="{CDF0E2FC-8908-4ED4-8934-C7381A602490}" type="presParOf" srcId="{673E9AF5-E52D-4C5F-9655-2029B77F3749}" destId="{332B4E10-1385-4EDA-A7D8-CCCBF1C04471}" srcOrd="0" destOrd="0" presId="urn:microsoft.com/office/officeart/2005/8/layout/vList2"/>
    <dgm:cxn modelId="{4B346FBF-78B5-444B-B4D9-A78847671CEB}" type="presParOf" srcId="{673E9AF5-E52D-4C5F-9655-2029B77F3749}" destId="{C7180B98-1565-4EFB-8A2D-8194F526ACB3}" srcOrd="1" destOrd="0" presId="urn:microsoft.com/office/officeart/2005/8/layout/vList2"/>
    <dgm:cxn modelId="{C73D6BEA-97AC-47C7-B5E7-CB9E017443D3}" type="presParOf" srcId="{673E9AF5-E52D-4C5F-9655-2029B77F3749}" destId="{2FF9F20F-3997-47D1-960C-F7AC2B35A625}" srcOrd="2" destOrd="0" presId="urn:microsoft.com/office/officeart/2005/8/layout/vList2"/>
    <dgm:cxn modelId="{2B3F64EF-62B1-4B4C-8486-16D009D5F73D}" type="presParOf" srcId="{673E9AF5-E52D-4C5F-9655-2029B77F3749}" destId="{037B13FC-4D71-4757-96FB-07F0450C20EE}" srcOrd="3" destOrd="0" presId="urn:microsoft.com/office/officeart/2005/8/layout/vList2"/>
    <dgm:cxn modelId="{73FCEE03-E478-4B16-91C3-7BCFD0FBB3C5}" type="presParOf" srcId="{673E9AF5-E52D-4C5F-9655-2029B77F3749}" destId="{A14143AF-B5E5-4360-A94C-0B5CE6F3A538}" srcOrd="4" destOrd="0" presId="urn:microsoft.com/office/officeart/2005/8/layout/vList2"/>
    <dgm:cxn modelId="{D19D2C5C-7935-4823-9C36-11EFD45868FD}" type="presParOf" srcId="{673E9AF5-E52D-4C5F-9655-2029B77F3749}" destId="{329D920A-4594-46C6-9CBD-591301BED243}" srcOrd="5" destOrd="0" presId="urn:microsoft.com/office/officeart/2005/8/layout/vList2"/>
    <dgm:cxn modelId="{3F8D36BD-9652-4119-8789-46C6A9154CE6}" type="presParOf" srcId="{673E9AF5-E52D-4C5F-9655-2029B77F3749}" destId="{88FA1B29-7F04-44F1-AFF8-951468027ED0}" srcOrd="6" destOrd="0" presId="urn:microsoft.com/office/officeart/2005/8/layout/vList2"/>
    <dgm:cxn modelId="{274B1A1D-0259-4A99-B9D1-5C8D36F5B624}" type="presParOf" srcId="{673E9AF5-E52D-4C5F-9655-2029B77F3749}" destId="{6929F3AB-CA08-46C4-A609-3F4BD979768F}" srcOrd="7" destOrd="0" presId="urn:microsoft.com/office/officeart/2005/8/layout/vList2"/>
    <dgm:cxn modelId="{7B2CED35-D47E-4145-925C-7AF572B28C65}" type="presParOf" srcId="{673E9AF5-E52D-4C5F-9655-2029B77F3749}" destId="{AEA54D39-7E3A-4EEE-9B13-9F6B939D74F8}" srcOrd="8"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32B4E10-1385-4EDA-A7D8-CCCBF1C04471}">
      <dsp:nvSpPr>
        <dsp:cNvPr id="0" name=""/>
        <dsp:cNvSpPr/>
      </dsp:nvSpPr>
      <dsp:spPr>
        <a:xfrm>
          <a:off x="0" y="2400"/>
          <a:ext cx="6048672" cy="73008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1.</a:t>
          </a:r>
          <a:r>
            <a:rPr lang="zh-TW" altLang="en-US" sz="2800" kern="1200" dirty="0" smtClean="0">
              <a:latin typeface="Arial" pitchFamily="34" charset="0"/>
              <a:ea typeface="標楷體" pitchFamily="65" charset="-120"/>
              <a:cs typeface="Arial" pitchFamily="34" charset="0"/>
            </a:rPr>
            <a:t> </a:t>
          </a:r>
          <a:r>
            <a:rPr lang="zh-TW" altLang="zh-TW" sz="2800" kern="1200" dirty="0" smtClean="0">
              <a:effectLst/>
              <a:latin typeface="標楷體" panose="03000509000000000000" pitchFamily="65" charset="-120"/>
              <a:ea typeface="標楷體" panose="03000509000000000000" pitchFamily="65" charset="-120"/>
            </a:rPr>
            <a:t>痢疾</a:t>
          </a:r>
          <a:r>
            <a:rPr lang="zh-TW" altLang="en-US" sz="2800" kern="1200" dirty="0" smtClean="0">
              <a:effectLst/>
              <a:latin typeface="標楷體" panose="03000509000000000000" pitchFamily="65" charset="-120"/>
              <a:ea typeface="標楷體" panose="03000509000000000000" pitchFamily="65" charset="-120"/>
            </a:rPr>
            <a:t>－</a:t>
          </a:r>
          <a:r>
            <a:rPr kumimoji="0" lang="zh-TW" altLang="en-US" sz="2800" kern="1200" dirty="0" smtClean="0">
              <a:effectLst/>
              <a:latin typeface="標楷體" panose="03000509000000000000" pitchFamily="65" charset="-120"/>
              <a:ea typeface="標楷體" panose="03000509000000000000" pitchFamily="65" charset="-120"/>
            </a:rPr>
            <a:t>定義及</a:t>
          </a:r>
          <a:r>
            <a:rPr lang="zh-TW" altLang="zh-TW" sz="2800" kern="1200" dirty="0" smtClean="0">
              <a:effectLst/>
              <a:latin typeface="標楷體" panose="03000509000000000000" pitchFamily="65" charset="-120"/>
              <a:ea typeface="標楷體" panose="03000509000000000000" pitchFamily="65" charset="-120"/>
            </a:rPr>
            <a:t>鑑別診斷</a:t>
          </a:r>
          <a:endParaRPr lang="zh-TW" altLang="en-US" sz="2800" kern="1200" dirty="0">
            <a:latin typeface="標楷體" panose="03000509000000000000" pitchFamily="65" charset="-120"/>
            <a:ea typeface="標楷體" panose="03000509000000000000" pitchFamily="65" charset="-120"/>
            <a:cs typeface="Arial" pitchFamily="34" charset="0"/>
          </a:endParaRPr>
        </a:p>
      </dsp:txBody>
      <dsp:txXfrm>
        <a:off x="0" y="2400"/>
        <a:ext cx="6048672" cy="730080"/>
      </dsp:txXfrm>
    </dsp:sp>
    <dsp:sp modelId="{2FF9F20F-3997-47D1-960C-F7AC2B35A625}">
      <dsp:nvSpPr>
        <dsp:cNvPr id="0" name=""/>
        <dsp:cNvSpPr/>
      </dsp:nvSpPr>
      <dsp:spPr>
        <a:xfrm>
          <a:off x="0" y="844800"/>
          <a:ext cx="6048672" cy="730080"/>
        </a:xfrm>
        <a:prstGeom prst="roundRect">
          <a:avLst/>
        </a:prstGeom>
        <a:gradFill rotWithShape="0">
          <a:gsLst>
            <a:gs pos="0">
              <a:schemeClr val="accent3">
                <a:hueOff val="2812566"/>
                <a:satOff val="-4220"/>
                <a:lumOff val="-686"/>
                <a:alphaOff val="0"/>
                <a:tint val="50000"/>
                <a:satMod val="300000"/>
              </a:schemeClr>
            </a:gs>
            <a:gs pos="35000">
              <a:schemeClr val="accent3">
                <a:hueOff val="2812566"/>
                <a:satOff val="-4220"/>
                <a:lumOff val="-686"/>
                <a:alphaOff val="0"/>
                <a:tint val="37000"/>
                <a:satMod val="300000"/>
              </a:schemeClr>
            </a:gs>
            <a:gs pos="100000">
              <a:schemeClr val="accent3">
                <a:hueOff val="2812566"/>
                <a:satOff val="-4220"/>
                <a:lumOff val="-68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2.</a:t>
          </a:r>
          <a:r>
            <a:rPr lang="zh-TW" altLang="en-US" sz="2800" kern="1200" dirty="0" smtClean="0">
              <a:latin typeface="Arial" pitchFamily="34" charset="0"/>
              <a:ea typeface="標楷體" pitchFamily="65" charset="-120"/>
              <a:cs typeface="Arial" pitchFamily="34" charset="0"/>
            </a:rPr>
            <a:t> </a:t>
          </a:r>
          <a:r>
            <a:rPr lang="zh-TW" altLang="zh-TW" sz="2800" kern="1200" dirty="0" smtClean="0">
              <a:latin typeface="標楷體" panose="03000509000000000000" pitchFamily="65" charset="-120"/>
              <a:ea typeface="標楷體" panose="03000509000000000000" pitchFamily="65" charset="-120"/>
            </a:rPr>
            <a:t>桿菌性痢疾</a:t>
          </a:r>
          <a:endParaRPr lang="en-US" altLang="zh-TW" sz="2800" kern="1200" dirty="0" smtClean="0">
            <a:latin typeface="標楷體" panose="03000509000000000000" pitchFamily="65" charset="-120"/>
            <a:ea typeface="標楷體" panose="03000509000000000000" pitchFamily="65" charset="-120"/>
            <a:cs typeface="Arial" pitchFamily="34" charset="0"/>
          </a:endParaRPr>
        </a:p>
      </dsp:txBody>
      <dsp:txXfrm>
        <a:off x="0" y="844800"/>
        <a:ext cx="6048672" cy="730080"/>
      </dsp:txXfrm>
    </dsp:sp>
    <dsp:sp modelId="{A14143AF-B5E5-4360-A94C-0B5CE6F3A538}">
      <dsp:nvSpPr>
        <dsp:cNvPr id="0" name=""/>
        <dsp:cNvSpPr/>
      </dsp:nvSpPr>
      <dsp:spPr>
        <a:xfrm>
          <a:off x="0" y="1687200"/>
          <a:ext cx="6048672" cy="730080"/>
        </a:xfrm>
        <a:prstGeom prst="roundRect">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3.</a:t>
          </a:r>
          <a:r>
            <a:rPr lang="zh-TW" altLang="en-US" sz="2800" kern="1200" dirty="0" smtClean="0">
              <a:latin typeface="Arial" pitchFamily="34" charset="0"/>
              <a:ea typeface="標楷體" pitchFamily="65" charset="-120"/>
              <a:cs typeface="Arial" pitchFamily="34" charset="0"/>
            </a:rPr>
            <a:t> </a:t>
          </a:r>
          <a:r>
            <a:rPr lang="zh-TW" altLang="zh-TW" sz="2800" kern="1200" dirty="0" smtClean="0">
              <a:latin typeface="標楷體" panose="03000509000000000000" pitchFamily="65" charset="-120"/>
              <a:ea typeface="標楷體" panose="03000509000000000000" pitchFamily="65" charset="-120"/>
            </a:rPr>
            <a:t>阿米巴性痢疾</a:t>
          </a:r>
          <a:endParaRPr lang="en-US" altLang="zh-TW" sz="2800" kern="1200" dirty="0" smtClean="0">
            <a:latin typeface="標楷體" panose="03000509000000000000" pitchFamily="65" charset="-120"/>
            <a:ea typeface="標楷體" panose="03000509000000000000" pitchFamily="65" charset="-120"/>
            <a:cs typeface="Arial" pitchFamily="34" charset="0"/>
          </a:endParaRPr>
        </a:p>
      </dsp:txBody>
      <dsp:txXfrm>
        <a:off x="0" y="1687200"/>
        <a:ext cx="6048672" cy="730080"/>
      </dsp:txXfrm>
    </dsp:sp>
    <dsp:sp modelId="{88FA1B29-7F04-44F1-AFF8-951468027ED0}">
      <dsp:nvSpPr>
        <dsp:cNvPr id="0" name=""/>
        <dsp:cNvSpPr/>
      </dsp:nvSpPr>
      <dsp:spPr>
        <a:xfrm>
          <a:off x="0" y="2529600"/>
          <a:ext cx="6048672" cy="730080"/>
        </a:xfrm>
        <a:prstGeom prst="roundRect">
          <a:avLst/>
        </a:prstGeom>
        <a:gradFill rotWithShape="0">
          <a:gsLst>
            <a:gs pos="0">
              <a:schemeClr val="accent3">
                <a:hueOff val="8437698"/>
                <a:satOff val="-12660"/>
                <a:lumOff val="-2059"/>
                <a:alphaOff val="0"/>
                <a:tint val="50000"/>
                <a:satMod val="300000"/>
              </a:schemeClr>
            </a:gs>
            <a:gs pos="35000">
              <a:schemeClr val="accent3">
                <a:hueOff val="8437698"/>
                <a:satOff val="-12660"/>
                <a:lumOff val="-2059"/>
                <a:alphaOff val="0"/>
                <a:tint val="37000"/>
                <a:satMod val="300000"/>
              </a:schemeClr>
            </a:gs>
            <a:gs pos="100000">
              <a:schemeClr val="accent3">
                <a:hueOff val="8437698"/>
                <a:satOff val="-12660"/>
                <a:lumOff val="-2059"/>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4.</a:t>
          </a:r>
          <a:r>
            <a:rPr lang="zh-TW" altLang="en-US" sz="2800" kern="1200" dirty="0" smtClean="0">
              <a:latin typeface="Arial" pitchFamily="34" charset="0"/>
              <a:ea typeface="標楷體" pitchFamily="65" charset="-120"/>
              <a:cs typeface="Arial" pitchFamily="34" charset="0"/>
            </a:rPr>
            <a:t> </a:t>
          </a:r>
          <a:r>
            <a:rPr lang="zh-TW" altLang="zh-TW" sz="2800" kern="1200" dirty="0" smtClean="0">
              <a:effectLst/>
              <a:latin typeface="標楷體" panose="03000509000000000000" pitchFamily="65" charset="-120"/>
              <a:ea typeface="標楷體" panose="03000509000000000000" pitchFamily="65" charset="-120"/>
            </a:rPr>
            <a:t>痢疾</a:t>
          </a:r>
          <a:r>
            <a:rPr lang="zh-TW" altLang="en-US" sz="2800" kern="1200" dirty="0" smtClean="0">
              <a:effectLst/>
              <a:latin typeface="標楷體" panose="03000509000000000000" pitchFamily="65" charset="-120"/>
              <a:ea typeface="標楷體" panose="03000509000000000000" pitchFamily="65" charset="-120"/>
            </a:rPr>
            <a:t>－</a:t>
          </a:r>
          <a:r>
            <a:rPr lang="zh-TW" altLang="zh-TW" sz="2800" kern="1200" dirty="0" smtClean="0">
              <a:effectLst/>
              <a:latin typeface="標楷體" panose="03000509000000000000" pitchFamily="65" charset="-120"/>
              <a:ea typeface="標楷體" panose="03000509000000000000" pitchFamily="65" charset="-120"/>
            </a:rPr>
            <a:t>治療</a:t>
          </a:r>
          <a:r>
            <a:rPr lang="zh-TW" altLang="en-US" sz="2800" kern="1200" dirty="0" smtClean="0">
              <a:effectLst/>
              <a:latin typeface="標楷體" panose="03000509000000000000" pitchFamily="65" charset="-120"/>
              <a:ea typeface="標楷體" panose="03000509000000000000" pitchFamily="65" charset="-120"/>
            </a:rPr>
            <a:t>原則</a:t>
          </a:r>
          <a:endParaRPr lang="en-US" altLang="zh-TW" sz="2800" kern="1200" dirty="0" smtClean="0">
            <a:latin typeface="標楷體" panose="03000509000000000000" pitchFamily="65" charset="-120"/>
            <a:ea typeface="標楷體" panose="03000509000000000000" pitchFamily="65" charset="-120"/>
            <a:cs typeface="Arial" pitchFamily="34" charset="0"/>
          </a:endParaRPr>
        </a:p>
      </dsp:txBody>
      <dsp:txXfrm>
        <a:off x="0" y="2529600"/>
        <a:ext cx="6048672" cy="730080"/>
      </dsp:txXfrm>
    </dsp:sp>
    <dsp:sp modelId="{AEA54D39-7E3A-4EEE-9B13-9F6B939D74F8}">
      <dsp:nvSpPr>
        <dsp:cNvPr id="0" name=""/>
        <dsp:cNvSpPr/>
      </dsp:nvSpPr>
      <dsp:spPr>
        <a:xfrm>
          <a:off x="0" y="3372000"/>
          <a:ext cx="6048672" cy="730080"/>
        </a:xfrm>
        <a:prstGeom prst="round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5.</a:t>
          </a:r>
          <a:r>
            <a:rPr lang="zh-TW" altLang="en-US" sz="2800" kern="1200" dirty="0" smtClean="0">
              <a:latin typeface="Arial" pitchFamily="34" charset="0"/>
              <a:ea typeface="標楷體" pitchFamily="65" charset="-120"/>
              <a:cs typeface="Arial" pitchFamily="34" charset="0"/>
            </a:rPr>
            <a:t> </a:t>
          </a:r>
          <a:r>
            <a:rPr lang="zh-TW" altLang="zh-TW" sz="2800" kern="1200" dirty="0" smtClean="0">
              <a:effectLst/>
              <a:latin typeface="標楷體" panose="03000509000000000000" pitchFamily="65" charset="-120"/>
              <a:ea typeface="標楷體" panose="03000509000000000000" pitchFamily="65" charset="-120"/>
            </a:rPr>
            <a:t>痢疾</a:t>
          </a:r>
          <a:r>
            <a:rPr lang="zh-TW" altLang="en-US" sz="2800" kern="1200" dirty="0" smtClean="0">
              <a:effectLst/>
              <a:latin typeface="標楷體" panose="03000509000000000000" pitchFamily="65" charset="-120"/>
              <a:ea typeface="標楷體" panose="03000509000000000000" pitchFamily="65" charset="-120"/>
            </a:rPr>
            <a:t>－</a:t>
          </a:r>
          <a:r>
            <a:rPr lang="zh-TW" altLang="zh-TW" sz="2800" kern="1200" dirty="0" smtClean="0">
              <a:effectLst/>
              <a:latin typeface="標楷體" panose="03000509000000000000" pitchFamily="65" charset="-120"/>
              <a:ea typeface="標楷體" panose="03000509000000000000" pitchFamily="65" charset="-120"/>
            </a:rPr>
            <a:t>感染管制</a:t>
          </a:r>
          <a:endParaRPr lang="en-US" altLang="zh-TW" sz="2800" kern="1200" dirty="0" smtClean="0">
            <a:latin typeface="標楷體" panose="03000509000000000000" pitchFamily="65" charset="-120"/>
            <a:ea typeface="標楷體" panose="03000509000000000000" pitchFamily="65" charset="-120"/>
            <a:cs typeface="Arial" pitchFamily="34" charset="0"/>
          </a:endParaRPr>
        </a:p>
      </dsp:txBody>
      <dsp:txXfrm>
        <a:off x="0" y="3372000"/>
        <a:ext cx="6048672" cy="7300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ea typeface="新細明體" pitchFamily="18" charset="-120"/>
              </a:defRPr>
            </a:lvl1pPr>
          </a:lstStyle>
          <a:p>
            <a:pPr>
              <a:defRPr/>
            </a:pPr>
            <a:endParaRPr lang="en-US" altLang="zh-TW"/>
          </a:p>
        </p:txBody>
      </p:sp>
      <p:sp>
        <p:nvSpPr>
          <p:cNvPr id="95235" name="Rectangle 3"/>
          <p:cNvSpPr>
            <a:spLocks noGrp="1" noChangeArrowheads="1"/>
          </p:cNvSpPr>
          <p:nvPr>
            <p:ph type="dt" sz="quarter" idx="1"/>
          </p:nvPr>
        </p:nvSpPr>
        <p:spPr bwMode="auto">
          <a:xfrm>
            <a:off x="3849688"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ea typeface="新細明體" pitchFamily="18" charset="-120"/>
              </a:defRPr>
            </a:lvl1pPr>
          </a:lstStyle>
          <a:p>
            <a:pPr>
              <a:defRPr/>
            </a:pPr>
            <a:endParaRPr lang="en-US" altLang="zh-TW"/>
          </a:p>
        </p:txBody>
      </p:sp>
      <p:sp>
        <p:nvSpPr>
          <p:cNvPr id="95236" name="Rectangle 4"/>
          <p:cNvSpPr>
            <a:spLocks noGrp="1" noChangeArrowheads="1"/>
          </p:cNvSpPr>
          <p:nvPr>
            <p:ph type="ftr" sz="quarter" idx="2"/>
          </p:nvPr>
        </p:nvSpPr>
        <p:spPr bwMode="auto">
          <a:xfrm>
            <a:off x="0"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ea typeface="新細明體" pitchFamily="18" charset="-120"/>
              </a:defRPr>
            </a:lvl1pPr>
          </a:lstStyle>
          <a:p>
            <a:pPr>
              <a:defRPr/>
            </a:pPr>
            <a:endParaRPr lang="en-US" altLang="zh-TW"/>
          </a:p>
        </p:txBody>
      </p:sp>
      <p:sp>
        <p:nvSpPr>
          <p:cNvPr id="95237" name="Rectangle 5"/>
          <p:cNvSpPr>
            <a:spLocks noGrp="1" noChangeArrowheads="1"/>
          </p:cNvSpPr>
          <p:nvPr>
            <p:ph type="sldNum" sz="quarter" idx="3"/>
          </p:nvPr>
        </p:nvSpPr>
        <p:spPr bwMode="auto">
          <a:xfrm>
            <a:off x="3849688"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atin typeface="Times New Roman" panose="02020603050405020304" pitchFamily="18" charset="0"/>
                <a:ea typeface="新細明體" panose="02020500000000000000" pitchFamily="18" charset="-120"/>
              </a:defRPr>
            </a:lvl1pPr>
          </a:lstStyle>
          <a:p>
            <a:pPr>
              <a:defRPr/>
            </a:pPr>
            <a:fld id="{BC8E4BE8-1F66-42F2-8A83-9237A49A70A7}" type="slidenum">
              <a:rPr lang="en-US" altLang="zh-TW"/>
              <a:pPr>
                <a:defRPr/>
              </a:pPr>
              <a:t>‹#›</a:t>
            </a:fld>
            <a:endParaRPr lang="en-US" altLang="zh-TW"/>
          </a:p>
        </p:txBody>
      </p:sp>
    </p:spTree>
    <p:extLst>
      <p:ext uri="{BB962C8B-B14F-4D97-AF65-F5344CB8AC3E}">
        <p14:creationId xmlns="" xmlns:p14="http://schemas.microsoft.com/office/powerpoint/2010/main" val="146794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ea typeface="新細明體" pitchFamily="18" charset="-120"/>
              </a:defRPr>
            </a:lvl1pPr>
          </a:lstStyle>
          <a:p>
            <a:pPr>
              <a:defRPr/>
            </a:pPr>
            <a:endParaRPr lang="en-US" altLang="zh-TW"/>
          </a:p>
        </p:txBody>
      </p:sp>
      <p:sp>
        <p:nvSpPr>
          <p:cNvPr id="98307" name="Rectangle 3"/>
          <p:cNvSpPr>
            <a:spLocks noGrp="1" noChangeArrowheads="1"/>
          </p:cNvSpPr>
          <p:nvPr>
            <p:ph type="dt" idx="1"/>
          </p:nvPr>
        </p:nvSpPr>
        <p:spPr bwMode="auto">
          <a:xfrm>
            <a:off x="3849688"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ea typeface="新細明體" pitchFamily="18" charset="-120"/>
              </a:defRPr>
            </a:lvl1pPr>
          </a:lstStyle>
          <a:p>
            <a:pPr>
              <a:defRPr/>
            </a:pPr>
            <a:endParaRPr lang="en-US" altLang="zh-TW"/>
          </a:p>
        </p:txBody>
      </p:sp>
      <p:sp>
        <p:nvSpPr>
          <p:cNvPr id="1331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98309" name="Rectangle 5"/>
          <p:cNvSpPr>
            <a:spLocks noGrp="1" noChangeArrowheads="1"/>
          </p:cNvSpPr>
          <p:nvPr>
            <p:ph type="body" sz="quarter" idx="3"/>
          </p:nvPr>
        </p:nvSpPr>
        <p:spPr bwMode="auto">
          <a:xfrm>
            <a:off x="679450" y="4714875"/>
            <a:ext cx="5438775" cy="4467225"/>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98310" name="Rectangle 6"/>
          <p:cNvSpPr>
            <a:spLocks noGrp="1" noChangeArrowheads="1"/>
          </p:cNvSpPr>
          <p:nvPr>
            <p:ph type="ftr" sz="quarter" idx="4"/>
          </p:nvPr>
        </p:nvSpPr>
        <p:spPr bwMode="auto">
          <a:xfrm>
            <a:off x="0"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ea typeface="新細明體" pitchFamily="18" charset="-120"/>
              </a:defRPr>
            </a:lvl1pPr>
          </a:lstStyle>
          <a:p>
            <a:pPr>
              <a:defRPr/>
            </a:pPr>
            <a:endParaRPr lang="en-US" altLang="zh-TW"/>
          </a:p>
        </p:txBody>
      </p:sp>
      <p:sp>
        <p:nvSpPr>
          <p:cNvPr id="98311" name="Rectangle 7"/>
          <p:cNvSpPr>
            <a:spLocks noGrp="1" noChangeArrowheads="1"/>
          </p:cNvSpPr>
          <p:nvPr>
            <p:ph type="sldNum" sz="quarter" idx="5"/>
          </p:nvPr>
        </p:nvSpPr>
        <p:spPr bwMode="auto">
          <a:xfrm>
            <a:off x="3849688"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atin typeface="Times New Roman" panose="02020603050405020304" pitchFamily="18" charset="0"/>
                <a:ea typeface="新細明體" panose="02020500000000000000" pitchFamily="18" charset="-120"/>
              </a:defRPr>
            </a:lvl1pPr>
          </a:lstStyle>
          <a:p>
            <a:pPr>
              <a:defRPr/>
            </a:pPr>
            <a:fld id="{32CBD064-1A71-4CEF-908E-DE5EDC9DE35F}" type="slidenum">
              <a:rPr lang="en-US" altLang="zh-TW"/>
              <a:pPr>
                <a:defRPr/>
              </a:pPr>
              <a:t>‹#›</a:t>
            </a:fld>
            <a:endParaRPr lang="en-US" altLang="zh-TW"/>
          </a:p>
        </p:txBody>
      </p:sp>
    </p:spTree>
    <p:extLst>
      <p:ext uri="{BB962C8B-B14F-4D97-AF65-F5344CB8AC3E}">
        <p14:creationId xmlns="" xmlns:p14="http://schemas.microsoft.com/office/powerpoint/2010/main" val="4159537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slide" Target="../slides/slide4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投影片圖像版面配置區 1"/>
          <p:cNvSpPr>
            <a:spLocks noGrp="1" noRot="1" noChangeAspect="1" noTextEdit="1"/>
          </p:cNvSpPr>
          <p:nvPr>
            <p:ph type="sldImg"/>
          </p:nvPr>
        </p:nvSpPr>
        <p:spPr>
          <a:ln/>
        </p:spPr>
      </p:sp>
      <p:sp>
        <p:nvSpPr>
          <p:cNvPr id="1638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6387" name="投影片編號版面配置區 3"/>
          <p:cNvSpPr>
            <a:spLocks noGrp="1"/>
          </p:cNvSpPr>
          <p:nvPr>
            <p:ph type="sldNum" sz="quarter" idx="5"/>
          </p:nvPr>
        </p:nvSpPr>
        <p:spPr>
          <a:noFill/>
          <a:ln>
            <a:miter lim="800000"/>
            <a:headEnd/>
            <a:tailEnd/>
          </a:ln>
        </p:spPr>
        <p:txBody>
          <a:bodyPr/>
          <a:lstStyle/>
          <a:p>
            <a:fld id="{E3D33A8C-D1B9-4E89-A4E6-631CF521DB3A}" type="slidenum">
              <a:rPr lang="en-US" altLang="zh-TW" smtClean="0">
                <a:ea typeface="新細明體" charset="-120"/>
              </a:rPr>
              <a:pPr/>
              <a:t>1</a:t>
            </a:fld>
            <a:endParaRPr lang="en-US" altLang="zh-TW"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投影片圖像版面配置區 1"/>
          <p:cNvSpPr>
            <a:spLocks noGrp="1" noRot="1" noChangeAspect="1" noTextEdit="1"/>
          </p:cNvSpPr>
          <p:nvPr>
            <p:ph type="sldImg"/>
          </p:nvPr>
        </p:nvSpPr>
        <p:spPr>
          <a:ln/>
        </p:spPr>
      </p:sp>
      <p:sp>
        <p:nvSpPr>
          <p:cNvPr id="18434"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8435" name="投影片編號版面配置區 3"/>
          <p:cNvSpPr>
            <a:spLocks noGrp="1"/>
          </p:cNvSpPr>
          <p:nvPr>
            <p:ph type="sldNum" sz="quarter" idx="5"/>
          </p:nvPr>
        </p:nvSpPr>
        <p:spPr>
          <a:noFill/>
          <a:ln>
            <a:miter lim="800000"/>
            <a:headEnd/>
            <a:tailEnd/>
          </a:ln>
        </p:spPr>
        <p:txBody>
          <a:bodyPr/>
          <a:lstStyle/>
          <a:p>
            <a:fld id="{BAFA79C7-A614-4AAD-912D-132382796942}" type="slidenum">
              <a:rPr lang="en-US" altLang="zh-TW" smtClean="0">
                <a:ea typeface="新細明體" charset="-120"/>
              </a:rPr>
              <a:pPr/>
              <a:t>2</a:t>
            </a:fld>
            <a:endParaRPr lang="en-US" altLang="zh-TW" smtClean="0">
              <a:ea typeface="新細明體"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投影片圖像版面配置區 1"/>
          <p:cNvSpPr>
            <a:spLocks noGrp="1" noRot="1" noChangeAspect="1" noTextEdit="1"/>
          </p:cNvSpPr>
          <p:nvPr>
            <p:ph type="sldImg"/>
          </p:nvPr>
        </p:nvSpPr>
        <p:spPr>
          <a:ln/>
        </p:spPr>
      </p:sp>
      <p:sp>
        <p:nvSpPr>
          <p:cNvPr id="20482"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0483" name="投影片編號版面配置區 3"/>
          <p:cNvSpPr>
            <a:spLocks noGrp="1"/>
          </p:cNvSpPr>
          <p:nvPr>
            <p:ph type="sldNum" sz="quarter" idx="5"/>
          </p:nvPr>
        </p:nvSpPr>
        <p:spPr>
          <a:noFill/>
          <a:ln>
            <a:miter lim="800000"/>
            <a:headEnd/>
            <a:tailEnd/>
          </a:ln>
        </p:spPr>
        <p:txBody>
          <a:bodyPr/>
          <a:lstStyle/>
          <a:p>
            <a:fld id="{2B84A735-E8B2-46BF-9D83-7A2B08AEC35E}" type="slidenum">
              <a:rPr lang="en-US" altLang="zh-TW" smtClean="0">
                <a:ea typeface="新細明體" charset="-120"/>
              </a:rPr>
              <a:pPr/>
              <a:t>3</a:t>
            </a:fld>
            <a:endParaRPr lang="en-US" altLang="zh-TW" smtClean="0">
              <a:ea typeface="新細明體"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投影片圖像版面配置區 1"/>
          <p:cNvSpPr>
            <a:spLocks noGrp="1" noRot="1" noChangeAspect="1" noTextEdit="1"/>
          </p:cNvSpPr>
          <p:nvPr>
            <p:ph type="sldImg"/>
          </p:nvPr>
        </p:nvSpPr>
        <p:spPr>
          <a:ln/>
        </p:spPr>
      </p:sp>
      <p:sp>
        <p:nvSpPr>
          <p:cNvPr id="22530"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2531" name="投影片編號版面配置區 3"/>
          <p:cNvSpPr>
            <a:spLocks noGrp="1"/>
          </p:cNvSpPr>
          <p:nvPr>
            <p:ph type="sldNum" sz="quarter" idx="5"/>
          </p:nvPr>
        </p:nvSpPr>
        <p:spPr>
          <a:noFill/>
          <a:ln>
            <a:miter lim="800000"/>
            <a:headEnd/>
            <a:tailEnd/>
          </a:ln>
        </p:spPr>
        <p:txBody>
          <a:bodyPr/>
          <a:lstStyle/>
          <a:p>
            <a:fld id="{377E5B7B-2295-4448-A41E-E890D66A877E}" type="slidenum">
              <a:rPr lang="en-US" altLang="zh-TW" smtClean="0">
                <a:ea typeface="新細明體" charset="-120"/>
              </a:rPr>
              <a:pPr/>
              <a:t>4</a:t>
            </a:fld>
            <a:endParaRPr lang="en-US" altLang="zh-TW" smtClean="0">
              <a:ea typeface="新細明體"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a:t>
            </a:fld>
            <a:endParaRPr lang="en-US" altLang="zh-TW"/>
          </a:p>
        </p:txBody>
      </p:sp>
    </p:spTree>
    <p:extLst>
      <p:ext uri="{BB962C8B-B14F-4D97-AF65-F5344CB8AC3E}">
        <p14:creationId xmlns="" xmlns:p14="http://schemas.microsoft.com/office/powerpoint/2010/main" val="2751728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6</a:t>
            </a:fld>
            <a:endParaRPr lang="en-US" altLang="zh-TW"/>
          </a:p>
        </p:txBody>
      </p:sp>
    </p:spTree>
    <p:extLst>
      <p:ext uri="{BB962C8B-B14F-4D97-AF65-F5344CB8AC3E}">
        <p14:creationId xmlns="" xmlns:p14="http://schemas.microsoft.com/office/powerpoint/2010/main" val="4038587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投影片圖像版面配置區 1"/>
          <p:cNvSpPr>
            <a:spLocks noGrp="1" noRot="1" noChangeAspect="1" noTextEdit="1"/>
          </p:cNvSpPr>
          <p:nvPr>
            <p:ph type="sldImg"/>
          </p:nvPr>
        </p:nvSpPr>
        <p:spPr>
          <a:ln/>
        </p:spPr>
      </p:sp>
      <p:sp>
        <p:nvSpPr>
          <p:cNvPr id="2662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6627" name="投影片編號版面配置區 3"/>
          <p:cNvSpPr>
            <a:spLocks noGrp="1"/>
          </p:cNvSpPr>
          <p:nvPr>
            <p:ph type="sldNum" sz="quarter" idx="5"/>
          </p:nvPr>
        </p:nvSpPr>
        <p:spPr>
          <a:noFill/>
          <a:ln>
            <a:miter lim="800000"/>
            <a:headEnd/>
            <a:tailEnd/>
          </a:ln>
        </p:spPr>
        <p:txBody>
          <a:bodyPr/>
          <a:lstStyle/>
          <a:p>
            <a:fld id="{74127B04-2AF0-419A-A8F0-C0EEBE7AC37F}" type="slidenum">
              <a:rPr lang="en-US" altLang="zh-TW" smtClean="0">
                <a:ea typeface="新細明體" charset="-120"/>
              </a:rPr>
              <a:pPr/>
              <a:t>7</a:t>
            </a:fld>
            <a:endParaRPr lang="en-US" altLang="zh-TW" smtClean="0">
              <a:ea typeface="新細明體" charset="-12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投影片圖像版面配置區 1"/>
          <p:cNvSpPr>
            <a:spLocks noGrp="1" noRot="1" noChangeAspect="1" noTextEdit="1"/>
          </p:cNvSpPr>
          <p:nvPr>
            <p:ph type="sldImg"/>
          </p:nvPr>
        </p:nvSpPr>
        <p:spPr>
          <a:ln/>
        </p:spPr>
      </p:sp>
      <p:sp>
        <p:nvSpPr>
          <p:cNvPr id="28674"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8675" name="投影片編號版面配置區 3"/>
          <p:cNvSpPr>
            <a:spLocks noGrp="1"/>
          </p:cNvSpPr>
          <p:nvPr>
            <p:ph type="sldNum" sz="quarter" idx="5"/>
          </p:nvPr>
        </p:nvSpPr>
        <p:spPr>
          <a:noFill/>
          <a:ln>
            <a:miter lim="800000"/>
            <a:headEnd/>
            <a:tailEnd/>
          </a:ln>
        </p:spPr>
        <p:txBody>
          <a:bodyPr/>
          <a:lstStyle/>
          <a:p>
            <a:fld id="{B41387D1-C0AA-4686-AD22-CBD694A1CEB9}" type="slidenum">
              <a:rPr lang="en-US" altLang="zh-TW" smtClean="0">
                <a:ea typeface="新細明體" charset="-120"/>
              </a:rPr>
              <a:pPr/>
              <a:t>8</a:t>
            </a:fld>
            <a:endParaRPr lang="en-US" altLang="zh-TW" smtClean="0">
              <a:ea typeface="新細明體" charset="-12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投影片圖像版面配置區 1"/>
          <p:cNvSpPr>
            <a:spLocks noGrp="1" noRot="1" noChangeAspect="1" noTextEdit="1"/>
          </p:cNvSpPr>
          <p:nvPr>
            <p:ph type="sldImg"/>
          </p:nvPr>
        </p:nvSpPr>
        <p:spPr>
          <a:ln/>
        </p:spPr>
      </p:sp>
      <p:sp>
        <p:nvSpPr>
          <p:cNvPr id="30722"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30723" name="投影片編號版面配置區 3"/>
          <p:cNvSpPr>
            <a:spLocks noGrp="1"/>
          </p:cNvSpPr>
          <p:nvPr>
            <p:ph type="sldNum" sz="quarter" idx="5"/>
          </p:nvPr>
        </p:nvSpPr>
        <p:spPr>
          <a:noFill/>
          <a:ln>
            <a:miter lim="800000"/>
            <a:headEnd/>
            <a:tailEnd/>
          </a:ln>
        </p:spPr>
        <p:txBody>
          <a:bodyPr/>
          <a:lstStyle/>
          <a:p>
            <a:fld id="{CC00BA19-2163-4C97-A869-46A9863CD752}" type="slidenum">
              <a:rPr lang="en-US" altLang="zh-TW" smtClean="0">
                <a:ea typeface="新細明體" charset="-120"/>
              </a:rPr>
              <a:pPr/>
              <a:t>9</a:t>
            </a:fld>
            <a:endParaRPr lang="en-US" altLang="zh-TW" smtClean="0">
              <a:ea typeface="新細明體"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10</a:t>
            </a:fld>
            <a:endParaRPr lang="en-US" altLang="zh-TW"/>
          </a:p>
        </p:txBody>
      </p:sp>
    </p:spTree>
    <p:extLst>
      <p:ext uri="{BB962C8B-B14F-4D97-AF65-F5344CB8AC3E}">
        <p14:creationId xmlns="" xmlns:p14="http://schemas.microsoft.com/office/powerpoint/2010/main" val="1891237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11</a:t>
            </a:fld>
            <a:endParaRPr lang="en-US" altLang="zh-TW"/>
          </a:p>
        </p:txBody>
      </p:sp>
    </p:spTree>
    <p:extLst>
      <p:ext uri="{BB962C8B-B14F-4D97-AF65-F5344CB8AC3E}">
        <p14:creationId xmlns="" xmlns:p14="http://schemas.microsoft.com/office/powerpoint/2010/main" val="31850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12</a:t>
            </a:fld>
            <a:endParaRPr lang="en-US" altLang="zh-TW"/>
          </a:p>
        </p:txBody>
      </p:sp>
    </p:spTree>
    <p:extLst>
      <p:ext uri="{BB962C8B-B14F-4D97-AF65-F5344CB8AC3E}">
        <p14:creationId xmlns="" xmlns:p14="http://schemas.microsoft.com/office/powerpoint/2010/main" val="1822806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a:ln>
            <a:miter lim="800000"/>
            <a:headEnd/>
            <a:tailEnd/>
          </a:ln>
        </p:spPr>
        <p:txBody>
          <a:bodyPr/>
          <a:lstStyle/>
          <a:p>
            <a:pPr defTabSz="947738"/>
            <a:fld id="{0401FA3E-0D8C-4B05-BC1A-451FA5CC9992}" type="slidenum">
              <a:rPr lang="en-US" altLang="zh-TW" sz="1100" smtClean="0">
                <a:ea typeface="新細明體" charset="-120"/>
              </a:rPr>
              <a:pPr defTabSz="947738"/>
              <a:t>13</a:t>
            </a:fld>
            <a:endParaRPr lang="en-US" altLang="zh-TW" sz="1100" smtClean="0">
              <a:ea typeface="新細明體" charset="-120"/>
            </a:endParaRPr>
          </a:p>
        </p:txBody>
      </p:sp>
      <p:sp>
        <p:nvSpPr>
          <p:cNvPr id="35842" name="Rectangle 2"/>
          <p:cNvSpPr>
            <a:spLocks noGrp="1" noRot="1" noChangeAspect="1" noChangeArrowheads="1" noTextEdit="1"/>
          </p:cNvSpPr>
          <p:nvPr>
            <p:ph type="sldImg"/>
          </p:nvPr>
        </p:nvSpPr>
        <p:spPr>
          <a:xfrm>
            <a:off x="995363" y="768350"/>
            <a:ext cx="5114925" cy="3836988"/>
          </a:xfrm>
          <a:ln/>
        </p:spPr>
      </p:sp>
      <p:sp>
        <p:nvSpPr>
          <p:cNvPr id="35843"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a:noFill/>
          <a:ln>
            <a:miter lim="800000"/>
            <a:headEnd/>
            <a:tailEnd/>
          </a:ln>
        </p:spPr>
        <p:txBody>
          <a:bodyPr/>
          <a:lstStyle/>
          <a:p>
            <a:pPr defTabSz="947738"/>
            <a:fld id="{ECDDA536-A4B5-4B2A-AAAD-A0857481CE4F}" type="slidenum">
              <a:rPr lang="en-US" altLang="zh-TW" sz="1100" smtClean="0">
                <a:ea typeface="新細明體" charset="-120"/>
              </a:rPr>
              <a:pPr defTabSz="947738"/>
              <a:t>14</a:t>
            </a:fld>
            <a:endParaRPr lang="en-US" altLang="zh-TW" sz="1100" smtClean="0">
              <a:ea typeface="新細明體" charset="-120"/>
            </a:endParaRPr>
          </a:p>
        </p:txBody>
      </p:sp>
      <p:sp>
        <p:nvSpPr>
          <p:cNvPr id="37890" name="Rectangle 2"/>
          <p:cNvSpPr>
            <a:spLocks noGrp="1" noRot="1" noChangeAspect="1" noChangeArrowheads="1" noTextEdit="1"/>
          </p:cNvSpPr>
          <p:nvPr>
            <p:ph type="sldImg"/>
          </p:nvPr>
        </p:nvSpPr>
        <p:spPr>
          <a:xfrm>
            <a:off x="995363" y="768350"/>
            <a:ext cx="5114925" cy="3836988"/>
          </a:xfrm>
          <a:ln/>
        </p:spPr>
      </p:sp>
      <p:sp>
        <p:nvSpPr>
          <p:cNvPr id="37891"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無運動性</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皆不產生硫化氫，是志賀氏桿菌與沙門氏桿菌的區別</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實驗室</a:t>
            </a:r>
            <a:r>
              <a:rPr lang="en-US" altLang="zh-TW" smtClean="0">
                <a:latin typeface="標楷體" pitchFamily="65" charset="-120"/>
                <a:ea typeface="標楷體" pitchFamily="65" charset="-120"/>
              </a:rPr>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920750" y="746125"/>
            <a:ext cx="4960938" cy="3721100"/>
          </a:xfrm>
          <a:ln/>
        </p:spPr>
      </p:sp>
      <p:sp>
        <p:nvSpPr>
          <p:cNvPr id="39939"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投影片圖像版面配置區 1"/>
          <p:cNvSpPr>
            <a:spLocks noGrp="1" noRot="1" noChangeAspect="1" noTextEdit="1"/>
          </p:cNvSpPr>
          <p:nvPr>
            <p:ph type="sldImg"/>
          </p:nvPr>
        </p:nvSpPr>
        <p:spPr>
          <a:ln/>
        </p:spPr>
      </p:sp>
      <p:sp>
        <p:nvSpPr>
          <p:cNvPr id="4198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41987" name="投影片編號版面配置區 3"/>
          <p:cNvSpPr>
            <a:spLocks noGrp="1"/>
          </p:cNvSpPr>
          <p:nvPr>
            <p:ph type="sldNum" sz="quarter" idx="5"/>
          </p:nvPr>
        </p:nvSpPr>
        <p:spPr>
          <a:noFill/>
          <a:ln>
            <a:miter lim="800000"/>
            <a:headEnd/>
            <a:tailEnd/>
          </a:ln>
        </p:spPr>
        <p:txBody>
          <a:bodyPr/>
          <a:lstStyle/>
          <a:p>
            <a:fld id="{868A9928-3C4F-4690-9151-4D2B7CCC2926}" type="slidenum">
              <a:rPr lang="en-US" altLang="zh-TW" smtClean="0">
                <a:ea typeface="新細明體" charset="-120"/>
              </a:rPr>
              <a:pPr/>
              <a:t>16</a:t>
            </a:fld>
            <a:endParaRPr lang="en-US" altLang="zh-TW" smtClean="0">
              <a:ea typeface="新細明體" charset="-12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920750" y="746125"/>
            <a:ext cx="4960938" cy="3721100"/>
          </a:xfrm>
          <a:ln/>
        </p:spPr>
      </p:sp>
      <p:sp>
        <p:nvSpPr>
          <p:cNvPr id="4403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920750" y="746125"/>
            <a:ext cx="4960938" cy="3721100"/>
          </a:xfrm>
          <a:ln/>
        </p:spPr>
      </p:sp>
      <p:sp>
        <p:nvSpPr>
          <p:cNvPr id="46083"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19</a:t>
            </a:fld>
            <a:endParaRPr lang="en-US" altLang="zh-TW"/>
          </a:p>
        </p:txBody>
      </p:sp>
    </p:spTree>
    <p:extLst>
      <p:ext uri="{BB962C8B-B14F-4D97-AF65-F5344CB8AC3E}">
        <p14:creationId xmlns="" xmlns:p14="http://schemas.microsoft.com/office/powerpoint/2010/main" val="4042392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20</a:t>
            </a:fld>
            <a:endParaRPr lang="en-US" altLang="zh-TW"/>
          </a:p>
        </p:txBody>
      </p:sp>
    </p:spTree>
    <p:extLst>
      <p:ext uri="{BB962C8B-B14F-4D97-AF65-F5344CB8AC3E}">
        <p14:creationId xmlns="" xmlns:p14="http://schemas.microsoft.com/office/powerpoint/2010/main" val="1678709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a:ln>
            <a:miter lim="800000"/>
            <a:headEnd/>
            <a:tailEnd/>
          </a:ln>
        </p:spPr>
        <p:txBody>
          <a:bodyPr/>
          <a:lstStyle/>
          <a:p>
            <a:fld id="{BC30FFCC-025F-40B3-ACE8-7ED4AF6405BF}" type="slidenum">
              <a:rPr lang="en-US" altLang="zh-TW" smtClean="0">
                <a:ea typeface="新細明體" charset="-120"/>
              </a:rPr>
              <a:pPr/>
              <a:t>21</a:t>
            </a:fld>
            <a:endParaRPr lang="en-US" altLang="zh-TW" smtClean="0">
              <a:ea typeface="新細明體" charset="-120"/>
            </a:endParaRPr>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r>
              <a:rPr lang="zh-TW" altLang="en-US" smtClean="0">
                <a:ea typeface="新細明體" charset="-120"/>
              </a:rPr>
              <a:t>腸桿菌只有</a:t>
            </a:r>
            <a:r>
              <a:rPr lang="en-US" altLang="zh-TW" i="1" smtClean="0">
                <a:ea typeface="新細明體" charset="-120"/>
              </a:rPr>
              <a:t>Shigella spp.</a:t>
            </a:r>
            <a:r>
              <a:rPr lang="zh-TW" altLang="en-US" smtClean="0">
                <a:ea typeface="新細明體" charset="-120"/>
              </a:rPr>
              <a:t>及</a:t>
            </a:r>
            <a:r>
              <a:rPr lang="en-US" altLang="zh-TW" i="1" smtClean="0">
                <a:ea typeface="新細明體" charset="-120"/>
              </a:rPr>
              <a:t>Klebsiella spp. </a:t>
            </a:r>
            <a:r>
              <a:rPr lang="en-US" altLang="zh-TW" smtClean="0">
                <a:ea typeface="新細明體" charset="-120"/>
              </a:rPr>
              <a:t>MOT(-)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投影片圖像版面配置區 1"/>
          <p:cNvSpPr>
            <a:spLocks noGrp="1" noRot="1" noChangeAspect="1" noTextEdit="1"/>
          </p:cNvSpPr>
          <p:nvPr>
            <p:ph type="sldImg"/>
          </p:nvPr>
        </p:nvSpPr>
        <p:spPr>
          <a:ln/>
        </p:spPr>
      </p:sp>
      <p:sp>
        <p:nvSpPr>
          <p:cNvPr id="5222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52227" name="投影片編號版面配置區 3"/>
          <p:cNvSpPr>
            <a:spLocks noGrp="1"/>
          </p:cNvSpPr>
          <p:nvPr>
            <p:ph type="sldNum" sz="quarter" idx="5"/>
          </p:nvPr>
        </p:nvSpPr>
        <p:spPr>
          <a:noFill/>
          <a:ln>
            <a:miter lim="800000"/>
            <a:headEnd/>
            <a:tailEnd/>
          </a:ln>
        </p:spPr>
        <p:txBody>
          <a:bodyPr/>
          <a:lstStyle/>
          <a:p>
            <a:fld id="{DC5FB060-3345-43F0-B5B8-5BDACFCEA3F9}" type="slidenum">
              <a:rPr lang="en-US" altLang="zh-TW" smtClean="0">
                <a:ea typeface="新細明體" charset="-120"/>
              </a:rPr>
              <a:pPr/>
              <a:t>22</a:t>
            </a:fld>
            <a:endParaRPr lang="en-US" altLang="zh-TW" smtClean="0">
              <a:ea typeface="新細明體" charset="-12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miter lim="800000"/>
            <a:headEnd/>
            <a:tailEnd/>
          </a:ln>
        </p:spPr>
        <p:txBody>
          <a:bodyPr/>
          <a:lstStyle/>
          <a:p>
            <a:pPr defTabSz="947738"/>
            <a:fld id="{93ACF3EC-5CE7-4DFA-B1A7-D20DD18509BA}" type="slidenum">
              <a:rPr lang="en-US" altLang="zh-TW" sz="1100" smtClean="0">
                <a:ea typeface="新細明體" charset="-120"/>
              </a:rPr>
              <a:pPr defTabSz="947738"/>
              <a:t>23</a:t>
            </a:fld>
            <a:endParaRPr lang="en-US" altLang="zh-TW" sz="1100" smtClean="0">
              <a:ea typeface="新細明體" charset="-120"/>
            </a:endParaRPr>
          </a:p>
        </p:txBody>
      </p:sp>
      <p:sp>
        <p:nvSpPr>
          <p:cNvPr id="54274" name="Rectangle 2"/>
          <p:cNvSpPr>
            <a:spLocks noGrp="1" noRot="1" noChangeAspect="1" noChangeArrowheads="1" noTextEdit="1"/>
          </p:cNvSpPr>
          <p:nvPr>
            <p:ph type="sldImg"/>
          </p:nvPr>
        </p:nvSpPr>
        <p:spPr>
          <a:xfrm>
            <a:off x="995363" y="768350"/>
            <a:ext cx="5114925" cy="3836988"/>
          </a:xfrm>
          <a:ln/>
        </p:spPr>
      </p:sp>
      <p:sp>
        <p:nvSpPr>
          <p:cNvPr id="54275"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920750" y="746125"/>
            <a:ext cx="4960938" cy="3721100"/>
          </a:xfrm>
          <a:ln/>
        </p:spPr>
      </p:sp>
      <p:sp>
        <p:nvSpPr>
          <p:cNvPr id="56323"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25</a:t>
            </a:fld>
            <a:endParaRPr lang="en-US" altLang="zh-TW"/>
          </a:p>
        </p:txBody>
      </p:sp>
    </p:spTree>
    <p:extLst>
      <p:ext uri="{BB962C8B-B14F-4D97-AF65-F5344CB8AC3E}">
        <p14:creationId xmlns="" xmlns:p14="http://schemas.microsoft.com/office/powerpoint/2010/main" val="2621513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xfrm>
            <a:off x="920750" y="746125"/>
            <a:ext cx="4960938" cy="3721100"/>
          </a:xfrm>
          <a:ln/>
        </p:spPr>
      </p:sp>
      <p:sp>
        <p:nvSpPr>
          <p:cNvPr id="5939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7"/>
          <p:cNvSpPr>
            <a:spLocks noGrp="1" noChangeArrowheads="1"/>
          </p:cNvSpPr>
          <p:nvPr>
            <p:ph type="sldNum" sz="quarter" idx="5"/>
          </p:nvPr>
        </p:nvSpPr>
        <p:spPr>
          <a:noFill/>
          <a:ln>
            <a:miter lim="800000"/>
            <a:headEnd/>
            <a:tailEnd/>
          </a:ln>
        </p:spPr>
        <p:txBody>
          <a:bodyPr/>
          <a:lstStyle/>
          <a:p>
            <a:pPr defTabSz="947738"/>
            <a:fld id="{3B474990-9055-46CC-9602-E3C2143D041D}" type="slidenum">
              <a:rPr lang="en-US" altLang="zh-TW" sz="1100" smtClean="0">
                <a:ea typeface="新細明體" charset="-120"/>
              </a:rPr>
              <a:pPr defTabSz="947738"/>
              <a:t>27</a:t>
            </a:fld>
            <a:endParaRPr lang="en-US" altLang="zh-TW" sz="1100" smtClean="0">
              <a:ea typeface="新細明體" charset="-120"/>
            </a:endParaRPr>
          </a:p>
        </p:txBody>
      </p:sp>
      <p:sp>
        <p:nvSpPr>
          <p:cNvPr id="61442" name="Rectangle 1026"/>
          <p:cNvSpPr>
            <a:spLocks noGrp="1" noRot="1" noChangeAspect="1" noChangeArrowheads="1" noTextEdit="1"/>
          </p:cNvSpPr>
          <p:nvPr>
            <p:ph type="sldImg"/>
          </p:nvPr>
        </p:nvSpPr>
        <p:spPr>
          <a:xfrm>
            <a:off x="995363" y="768350"/>
            <a:ext cx="5114925" cy="3836988"/>
          </a:xfrm>
          <a:ln/>
        </p:spPr>
      </p:sp>
      <p:sp>
        <p:nvSpPr>
          <p:cNvPr id="61443" name="Rectangle 1027"/>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7"/>
          <p:cNvSpPr>
            <a:spLocks noGrp="1" noChangeArrowheads="1"/>
          </p:cNvSpPr>
          <p:nvPr>
            <p:ph type="sldNum" sz="quarter" idx="5"/>
          </p:nvPr>
        </p:nvSpPr>
        <p:spPr>
          <a:noFill/>
          <a:ln>
            <a:miter lim="800000"/>
            <a:headEnd/>
            <a:tailEnd/>
          </a:ln>
        </p:spPr>
        <p:txBody>
          <a:bodyPr/>
          <a:lstStyle/>
          <a:p>
            <a:pPr defTabSz="947738"/>
            <a:fld id="{4E1B524B-B78F-4622-9934-8ED82FFF9350}" type="slidenum">
              <a:rPr lang="en-US" altLang="zh-TW" sz="1100" smtClean="0">
                <a:ea typeface="新細明體" charset="-120"/>
              </a:rPr>
              <a:pPr defTabSz="947738"/>
              <a:t>28</a:t>
            </a:fld>
            <a:endParaRPr lang="en-US" altLang="zh-TW" sz="1100" smtClean="0">
              <a:ea typeface="新細明體" charset="-120"/>
            </a:endParaRPr>
          </a:p>
        </p:txBody>
      </p:sp>
      <p:sp>
        <p:nvSpPr>
          <p:cNvPr id="63490" name="Rectangle 2050"/>
          <p:cNvSpPr>
            <a:spLocks noGrp="1" noRot="1" noChangeAspect="1" noChangeArrowheads="1" noTextEdit="1"/>
          </p:cNvSpPr>
          <p:nvPr>
            <p:ph type="sldImg"/>
          </p:nvPr>
        </p:nvSpPr>
        <p:spPr>
          <a:xfrm>
            <a:off x="995363" y="768350"/>
            <a:ext cx="5114925" cy="3836988"/>
          </a:xfrm>
          <a:ln/>
        </p:spPr>
      </p:sp>
      <p:sp>
        <p:nvSpPr>
          <p:cNvPr id="63491" name="Rectangle 2051"/>
          <p:cNvSpPr>
            <a:spLocks noGrp="1" noChangeArrowheads="1"/>
          </p:cNvSpPr>
          <p:nvPr>
            <p:ph type="body" idx="1"/>
          </p:nvPr>
        </p:nvSpPr>
        <p:spPr>
          <a:noFill/>
        </p:spPr>
        <p:txBody>
          <a:bodyPr/>
          <a:lstStyle/>
          <a:p>
            <a:pPr eaLnBrk="1" hangingPunct="1"/>
            <a:endParaRPr lang="zh-TW" altLang="zh-TW" sz="1400" smtClean="0">
              <a:ea typeface="標楷體" pitchFamily="65" charset="-12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29</a:t>
            </a:fld>
            <a:endParaRPr lang="en-US" altLang="zh-TW"/>
          </a:p>
        </p:txBody>
      </p:sp>
    </p:spTree>
    <p:extLst>
      <p:ext uri="{BB962C8B-B14F-4D97-AF65-F5344CB8AC3E}">
        <p14:creationId xmlns="" xmlns:p14="http://schemas.microsoft.com/office/powerpoint/2010/main" val="980982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a:noFill/>
          <a:ln>
            <a:miter lim="800000"/>
            <a:headEnd/>
            <a:tailEnd/>
          </a:ln>
        </p:spPr>
        <p:txBody>
          <a:bodyPr/>
          <a:lstStyle/>
          <a:p>
            <a:pPr defTabSz="947738"/>
            <a:fld id="{D6DC752C-D1CA-43CC-9FDA-081DD159CD98}" type="slidenum">
              <a:rPr lang="en-US" altLang="zh-TW" sz="1100" smtClean="0">
                <a:ea typeface="新細明體" charset="-120"/>
              </a:rPr>
              <a:pPr defTabSz="947738"/>
              <a:t>30</a:t>
            </a:fld>
            <a:endParaRPr lang="en-US" altLang="zh-TW" sz="1100" smtClean="0">
              <a:ea typeface="新細明體" charset="-120"/>
            </a:endParaRPr>
          </a:p>
        </p:txBody>
      </p:sp>
      <p:sp>
        <p:nvSpPr>
          <p:cNvPr id="66562" name="Rectangle 2"/>
          <p:cNvSpPr>
            <a:spLocks noGrp="1" noRot="1" noChangeAspect="1" noChangeArrowheads="1" noTextEdit="1"/>
          </p:cNvSpPr>
          <p:nvPr>
            <p:ph type="sldImg"/>
          </p:nvPr>
        </p:nvSpPr>
        <p:spPr>
          <a:xfrm>
            <a:off x="995363" y="768350"/>
            <a:ext cx="5114925" cy="3836988"/>
          </a:xfrm>
          <a:ln/>
        </p:spPr>
      </p:sp>
      <p:sp>
        <p:nvSpPr>
          <p:cNvPr id="66563"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7"/>
          <p:cNvSpPr>
            <a:spLocks noGrp="1" noChangeArrowheads="1"/>
          </p:cNvSpPr>
          <p:nvPr>
            <p:ph type="sldNum" sz="quarter" idx="5"/>
          </p:nvPr>
        </p:nvSpPr>
        <p:spPr>
          <a:noFill/>
          <a:ln>
            <a:miter lim="800000"/>
            <a:headEnd/>
            <a:tailEnd/>
          </a:ln>
        </p:spPr>
        <p:txBody>
          <a:bodyPr/>
          <a:lstStyle/>
          <a:p>
            <a:pPr defTabSz="947738"/>
            <a:fld id="{396EAF20-7FD7-4EB5-A958-6B5D00BB0D6C}" type="slidenum">
              <a:rPr lang="en-US" altLang="zh-TW" sz="1100" smtClean="0">
                <a:ea typeface="新細明體" charset="-120"/>
              </a:rPr>
              <a:pPr defTabSz="947738"/>
              <a:t>31</a:t>
            </a:fld>
            <a:endParaRPr lang="en-US" altLang="zh-TW" sz="1100" smtClean="0">
              <a:ea typeface="新細明體" charset="-120"/>
            </a:endParaRPr>
          </a:p>
        </p:txBody>
      </p:sp>
      <p:sp>
        <p:nvSpPr>
          <p:cNvPr id="68610" name="Rectangle 2"/>
          <p:cNvSpPr>
            <a:spLocks noGrp="1" noRot="1" noChangeAspect="1" noChangeArrowheads="1" noTextEdit="1"/>
          </p:cNvSpPr>
          <p:nvPr>
            <p:ph type="sldImg"/>
          </p:nvPr>
        </p:nvSpPr>
        <p:spPr>
          <a:xfrm>
            <a:off x="995363" y="768350"/>
            <a:ext cx="5114925" cy="3836988"/>
          </a:xfrm>
          <a:ln/>
        </p:spPr>
      </p:sp>
      <p:sp>
        <p:nvSpPr>
          <p:cNvPr id="6861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投影片圖像版面配置區 1"/>
          <p:cNvSpPr>
            <a:spLocks noGrp="1" noRot="1" noChangeAspect="1" noTextEdit="1"/>
          </p:cNvSpPr>
          <p:nvPr>
            <p:ph type="sldImg"/>
          </p:nvPr>
        </p:nvSpPr>
        <p:spPr>
          <a:ln/>
        </p:spPr>
      </p:sp>
      <p:sp>
        <p:nvSpPr>
          <p:cNvPr id="7065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70659" name="投影片編號版面配置區 3"/>
          <p:cNvSpPr>
            <a:spLocks noGrp="1"/>
          </p:cNvSpPr>
          <p:nvPr>
            <p:ph type="sldNum" sz="quarter" idx="5"/>
          </p:nvPr>
        </p:nvSpPr>
        <p:spPr>
          <a:noFill/>
          <a:ln>
            <a:miter lim="800000"/>
            <a:headEnd/>
            <a:tailEnd/>
          </a:ln>
        </p:spPr>
        <p:txBody>
          <a:bodyPr/>
          <a:lstStyle/>
          <a:p>
            <a:fld id="{D9776F40-80F4-437E-AC36-1EBD32BC534B}" type="slidenum">
              <a:rPr lang="en-US" altLang="zh-TW" smtClean="0">
                <a:ea typeface="新細明體" charset="-120"/>
              </a:rPr>
              <a:pPr/>
              <a:t>32</a:t>
            </a:fld>
            <a:endParaRPr lang="en-US" altLang="zh-TW" smtClean="0">
              <a:ea typeface="新細明體" charset="-12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33</a:t>
            </a:fld>
            <a:endParaRPr lang="en-US" altLang="zh-TW"/>
          </a:p>
        </p:txBody>
      </p:sp>
    </p:spTree>
    <p:extLst>
      <p:ext uri="{BB962C8B-B14F-4D97-AF65-F5344CB8AC3E}">
        <p14:creationId xmlns="" xmlns:p14="http://schemas.microsoft.com/office/powerpoint/2010/main" val="3032959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7"/>
          <p:cNvSpPr>
            <a:spLocks noGrp="1" noChangeArrowheads="1"/>
          </p:cNvSpPr>
          <p:nvPr>
            <p:ph type="sldNum" sz="quarter" idx="5"/>
          </p:nvPr>
        </p:nvSpPr>
        <p:spPr>
          <a:noFill/>
          <a:ln>
            <a:miter lim="800000"/>
            <a:headEnd/>
            <a:tailEnd/>
          </a:ln>
        </p:spPr>
        <p:txBody>
          <a:bodyPr/>
          <a:lstStyle/>
          <a:p>
            <a:pPr defTabSz="947738"/>
            <a:fld id="{E5A3F5CC-0479-47AA-8754-ABB71BD17550}" type="slidenum">
              <a:rPr lang="en-US" altLang="zh-TW" sz="1100" smtClean="0">
                <a:ea typeface="新細明體" charset="-120"/>
              </a:rPr>
              <a:pPr defTabSz="947738"/>
              <a:t>34</a:t>
            </a:fld>
            <a:endParaRPr lang="en-US" altLang="zh-TW" sz="1100" smtClean="0">
              <a:ea typeface="新細明體" charset="-120"/>
            </a:endParaRPr>
          </a:p>
        </p:txBody>
      </p:sp>
      <p:sp>
        <p:nvSpPr>
          <p:cNvPr id="73730" name="Rectangle 2"/>
          <p:cNvSpPr>
            <a:spLocks noGrp="1" noRot="1" noChangeAspect="1" noChangeArrowheads="1" noTextEdit="1"/>
          </p:cNvSpPr>
          <p:nvPr>
            <p:ph type="sldImg"/>
          </p:nvPr>
        </p:nvSpPr>
        <p:spPr>
          <a:xfrm>
            <a:off x="995363" y="768350"/>
            <a:ext cx="5114925" cy="3836988"/>
          </a:xfrm>
          <a:ln/>
        </p:spPr>
      </p:sp>
      <p:sp>
        <p:nvSpPr>
          <p:cNvPr id="7373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7"/>
          <p:cNvSpPr>
            <a:spLocks noGrp="1" noChangeArrowheads="1"/>
          </p:cNvSpPr>
          <p:nvPr>
            <p:ph type="sldNum" sz="quarter" idx="5"/>
          </p:nvPr>
        </p:nvSpPr>
        <p:spPr>
          <a:noFill/>
          <a:ln>
            <a:miter lim="800000"/>
            <a:headEnd/>
            <a:tailEnd/>
          </a:ln>
        </p:spPr>
        <p:txBody>
          <a:bodyPr/>
          <a:lstStyle/>
          <a:p>
            <a:pPr defTabSz="947738"/>
            <a:fld id="{9D566156-FF73-42F7-B033-EB4A3D8C7256}" type="slidenum">
              <a:rPr lang="en-US" altLang="zh-TW" sz="1100" smtClean="0">
                <a:ea typeface="新細明體" charset="-120"/>
              </a:rPr>
              <a:pPr defTabSz="947738"/>
              <a:t>35</a:t>
            </a:fld>
            <a:endParaRPr lang="en-US" altLang="zh-TW" sz="1100" smtClean="0">
              <a:ea typeface="新細明體" charset="-120"/>
            </a:endParaRPr>
          </a:p>
        </p:txBody>
      </p:sp>
      <p:sp>
        <p:nvSpPr>
          <p:cNvPr id="75778" name="Rectangle 2"/>
          <p:cNvSpPr>
            <a:spLocks noGrp="1" noRot="1" noChangeAspect="1" noChangeArrowheads="1" noTextEdit="1"/>
          </p:cNvSpPr>
          <p:nvPr>
            <p:ph type="sldImg"/>
          </p:nvPr>
        </p:nvSpPr>
        <p:spPr>
          <a:xfrm>
            <a:off x="995363" y="768350"/>
            <a:ext cx="5114925" cy="3836988"/>
          </a:xfrm>
          <a:ln/>
        </p:spPr>
      </p:sp>
      <p:sp>
        <p:nvSpPr>
          <p:cNvPr id="75779"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近一步分析近五年的資料，各年齡層桿痢發生率：</a:t>
            </a:r>
            <a:r>
              <a:rPr lang="en-US" altLang="zh-TW" smtClean="0">
                <a:latin typeface="標楷體" pitchFamily="65" charset="-120"/>
                <a:ea typeface="標楷體" pitchFamily="65" charset="-120"/>
              </a:rPr>
              <a:t>90</a:t>
            </a:r>
            <a:r>
              <a:rPr lang="zh-TW" altLang="en-US" smtClean="0">
                <a:latin typeface="標楷體" pitchFamily="65" charset="-120"/>
                <a:ea typeface="標楷體" pitchFamily="65" charset="-120"/>
              </a:rPr>
              <a:t>年及</a:t>
            </a:r>
            <a:r>
              <a:rPr lang="en-US" altLang="zh-TW" smtClean="0">
                <a:latin typeface="標楷體" pitchFamily="65" charset="-120"/>
                <a:ea typeface="標楷體" pitchFamily="65" charset="-120"/>
              </a:rPr>
              <a:t>91</a:t>
            </a:r>
            <a:r>
              <a:rPr lang="zh-TW" altLang="en-US" smtClean="0">
                <a:latin typeface="標楷體" pitchFamily="65" charset="-120"/>
                <a:ea typeface="標楷體" pitchFamily="65" charset="-120"/>
              </a:rPr>
              <a:t>年本土病例多時，其國內桿痢於</a:t>
            </a:r>
            <a:r>
              <a:rPr lang="en-US" altLang="zh-TW" smtClean="0">
                <a:latin typeface="標楷體" pitchFamily="65" charset="-120"/>
                <a:ea typeface="標楷體" pitchFamily="65" charset="-120"/>
              </a:rPr>
              <a:t>14</a:t>
            </a:r>
            <a:r>
              <a:rPr lang="zh-TW" altLang="en-US" smtClean="0">
                <a:latin typeface="標楷體" pitchFamily="65" charset="-120"/>
                <a:ea typeface="標楷體" pitchFamily="65" charset="-120"/>
              </a:rPr>
              <a:t>歲以下兒童發生率明顯偏高。</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a:spLocks noGrp="1" noChangeArrowheads="1"/>
          </p:cNvSpPr>
          <p:nvPr>
            <p:ph type="sldNum" sz="quarter" idx="5"/>
          </p:nvPr>
        </p:nvSpPr>
        <p:spPr>
          <a:noFill/>
          <a:ln>
            <a:miter lim="800000"/>
            <a:headEnd/>
            <a:tailEnd/>
          </a:ln>
        </p:spPr>
        <p:txBody>
          <a:bodyPr/>
          <a:lstStyle/>
          <a:p>
            <a:pPr defTabSz="947738"/>
            <a:fld id="{5C80AC74-F588-47EC-A924-0CFD31BC5900}" type="slidenum">
              <a:rPr lang="en-US" altLang="zh-TW" sz="1100" smtClean="0">
                <a:ea typeface="新細明體" charset="-120"/>
              </a:rPr>
              <a:pPr defTabSz="947738"/>
              <a:t>36</a:t>
            </a:fld>
            <a:endParaRPr lang="en-US" altLang="zh-TW" sz="1100" smtClean="0">
              <a:ea typeface="新細明體" charset="-120"/>
            </a:endParaRPr>
          </a:p>
        </p:txBody>
      </p:sp>
      <p:sp>
        <p:nvSpPr>
          <p:cNvPr id="77826" name="Rectangle 2"/>
          <p:cNvSpPr>
            <a:spLocks noGrp="1" noRot="1" noChangeAspect="1" noChangeArrowheads="1" noTextEdit="1"/>
          </p:cNvSpPr>
          <p:nvPr>
            <p:ph type="sldImg"/>
          </p:nvPr>
        </p:nvSpPr>
        <p:spPr>
          <a:xfrm>
            <a:off x="995363" y="768350"/>
            <a:ext cx="5114925" cy="3836988"/>
          </a:xfrm>
          <a:ln/>
        </p:spPr>
      </p:sp>
      <p:sp>
        <p:nvSpPr>
          <p:cNvPr id="77827"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桿痢於各月份的分佈情形：</a:t>
            </a:r>
            <a:r>
              <a:rPr lang="en-US" altLang="zh-TW" smtClean="0">
                <a:latin typeface="標楷體" pitchFamily="65" charset="-120"/>
                <a:ea typeface="標楷體" pitchFamily="65" charset="-120"/>
              </a:rPr>
              <a:t>90</a:t>
            </a:r>
            <a:r>
              <a:rPr lang="zh-TW" altLang="en-US" smtClean="0">
                <a:latin typeface="標楷體" pitchFamily="65" charset="-120"/>
                <a:ea typeface="標楷體" pitchFamily="65" charset="-120"/>
              </a:rPr>
              <a:t>年</a:t>
            </a:r>
            <a:r>
              <a:rPr lang="en-US" altLang="zh-TW" smtClean="0">
                <a:latin typeface="標楷體" pitchFamily="65" charset="-120"/>
                <a:ea typeface="標楷體" pitchFamily="65" charset="-120"/>
              </a:rPr>
              <a:t>7-10</a:t>
            </a:r>
            <a:r>
              <a:rPr lang="zh-TW" altLang="en-US" smtClean="0">
                <a:latin typeface="標楷體" pitchFamily="65" charset="-120"/>
                <a:ea typeface="標楷體" pitchFamily="65" charset="-120"/>
              </a:rPr>
              <a:t>月</a:t>
            </a:r>
            <a:r>
              <a:rPr lang="en-US" altLang="zh-TW" smtClean="0">
                <a:latin typeface="標楷體" pitchFamily="65" charset="-120"/>
                <a:ea typeface="標楷體" pitchFamily="65" charset="-120"/>
              </a:rPr>
              <a:t>(4</a:t>
            </a:r>
            <a:r>
              <a:rPr lang="zh-TW" altLang="en-US" smtClean="0">
                <a:latin typeface="標楷體" pitchFamily="65" charset="-120"/>
                <a:ea typeface="標楷體" pitchFamily="65" charset="-120"/>
              </a:rPr>
              <a:t>年山地鄉計畫</a:t>
            </a:r>
            <a:r>
              <a:rPr lang="en-US" altLang="zh-TW" smtClean="0">
                <a:latin typeface="標楷體" pitchFamily="65" charset="-120"/>
                <a:ea typeface="標楷體" pitchFamily="65" charset="-120"/>
              </a:rPr>
              <a:t>),91</a:t>
            </a:r>
            <a:r>
              <a:rPr lang="zh-TW" altLang="en-US" smtClean="0">
                <a:latin typeface="標楷體" pitchFamily="65" charset="-120"/>
                <a:ea typeface="標楷體" pitchFamily="65" charset="-120"/>
              </a:rPr>
              <a:t>年</a:t>
            </a:r>
            <a:r>
              <a:rPr lang="en-US" altLang="zh-TW" smtClean="0">
                <a:latin typeface="標楷體" pitchFamily="65" charset="-120"/>
                <a:ea typeface="標楷體" pitchFamily="65" charset="-120"/>
              </a:rPr>
              <a:t>5-6</a:t>
            </a:r>
            <a:r>
              <a:rPr lang="zh-TW" altLang="en-US" smtClean="0">
                <a:latin typeface="標楷體" pitchFamily="65" charset="-120"/>
                <a:ea typeface="標楷體" pitchFamily="65" charset="-120"/>
              </a:rPr>
              <a:t>月</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原因待查</a:t>
            </a:r>
            <a:r>
              <a:rPr lang="en-US" altLang="zh-TW" smtClean="0">
                <a:latin typeface="標楷體" pitchFamily="65" charset="-120"/>
                <a:ea typeface="標楷體" pitchFamily="65" charset="-120"/>
              </a:rPr>
              <a:t>),92</a:t>
            </a:r>
            <a:r>
              <a:rPr lang="zh-TW" altLang="en-US" smtClean="0">
                <a:latin typeface="標楷體" pitchFamily="65" charset="-120"/>
                <a:ea typeface="標楷體" pitchFamily="65" charset="-120"/>
              </a:rPr>
              <a:t>年</a:t>
            </a:r>
            <a:r>
              <a:rPr lang="en-US" altLang="zh-TW" smtClean="0">
                <a:latin typeface="標楷體" pitchFamily="65" charset="-120"/>
                <a:ea typeface="標楷體" pitchFamily="65" charset="-120"/>
              </a:rPr>
              <a:t>11</a:t>
            </a:r>
            <a:r>
              <a:rPr lang="zh-TW" altLang="en-US" smtClean="0">
                <a:latin typeface="標楷體" pitchFamily="65" charset="-120"/>
                <a:ea typeface="標楷體" pitchFamily="65" charset="-120"/>
              </a:rPr>
              <a:t>月</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因峇里島境外移入事件</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，皆出現有當年病例數之高峰，</a:t>
            </a:r>
            <a:r>
              <a:rPr lang="en-US" altLang="zh-TW" smtClean="0">
                <a:latin typeface="標楷體" pitchFamily="65" charset="-120"/>
                <a:ea typeface="標楷體" pitchFamily="65" charset="-120"/>
              </a:rPr>
              <a:t>96</a:t>
            </a:r>
            <a:r>
              <a:rPr lang="zh-TW" altLang="en-US" smtClean="0">
                <a:latin typeface="標楷體" pitchFamily="65" charset="-120"/>
                <a:ea typeface="標楷體" pitchFamily="65" charset="-120"/>
              </a:rPr>
              <a:t>年</a:t>
            </a:r>
            <a:r>
              <a:rPr lang="en-US" altLang="zh-TW" smtClean="0">
                <a:latin typeface="標楷體" pitchFamily="65" charset="-120"/>
                <a:ea typeface="標楷體" pitchFamily="65" charset="-120"/>
              </a:rPr>
              <a:t>11</a:t>
            </a:r>
            <a:r>
              <a:rPr lang="zh-TW" altLang="en-US" smtClean="0">
                <a:latin typeface="標楷體" pitchFamily="65" charset="-120"/>
                <a:ea typeface="標楷體" pitchFamily="65" charset="-120"/>
              </a:rPr>
              <a:t>月發生台中市北屯國小桿痢群聚事件。</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7"/>
          <p:cNvSpPr>
            <a:spLocks noGrp="1" noChangeArrowheads="1"/>
          </p:cNvSpPr>
          <p:nvPr>
            <p:ph type="sldNum" sz="quarter" idx="5"/>
          </p:nvPr>
        </p:nvSpPr>
        <p:spPr>
          <a:noFill/>
          <a:ln>
            <a:miter lim="800000"/>
            <a:headEnd/>
            <a:tailEnd/>
          </a:ln>
        </p:spPr>
        <p:txBody>
          <a:bodyPr/>
          <a:lstStyle/>
          <a:p>
            <a:pPr defTabSz="947738"/>
            <a:fld id="{CA34E74E-EFB3-4982-9C7C-8E674E0559BC}" type="slidenum">
              <a:rPr lang="en-US" altLang="zh-TW" sz="1100" smtClean="0">
                <a:ea typeface="新細明體" charset="-120"/>
              </a:rPr>
              <a:pPr defTabSz="947738"/>
              <a:t>37</a:t>
            </a:fld>
            <a:endParaRPr lang="en-US" altLang="zh-TW" sz="1100" smtClean="0">
              <a:ea typeface="新細明體" charset="-120"/>
            </a:endParaRPr>
          </a:p>
        </p:txBody>
      </p:sp>
      <p:sp>
        <p:nvSpPr>
          <p:cNvPr id="79874" name="Rectangle 2"/>
          <p:cNvSpPr>
            <a:spLocks noGrp="1" noRot="1" noChangeAspect="1" noChangeArrowheads="1" noTextEdit="1"/>
          </p:cNvSpPr>
          <p:nvPr>
            <p:ph type="sldImg"/>
          </p:nvPr>
        </p:nvSpPr>
        <p:spPr>
          <a:xfrm>
            <a:off x="995363" y="768350"/>
            <a:ext cx="5114925" cy="3836988"/>
          </a:xfrm>
          <a:ln/>
        </p:spPr>
      </p:sp>
      <p:sp>
        <p:nvSpPr>
          <p:cNvPr id="79875" name="Rectangle 3"/>
          <p:cNvSpPr>
            <a:spLocks noGrp="1" noChangeArrowheads="1"/>
          </p:cNvSpPr>
          <p:nvPr>
            <p:ph type="body" idx="1"/>
          </p:nvPr>
        </p:nvSpPr>
        <p:spPr>
          <a:noFill/>
        </p:spPr>
        <p:txBody>
          <a:bodyPr/>
          <a:lstStyle/>
          <a:p>
            <a:pPr eaLnBrk="1" hangingPunct="1"/>
            <a:r>
              <a:rPr lang="zh-TW" altLang="en-US" smtClean="0">
                <a:solidFill>
                  <a:srgbClr val="000000"/>
                </a:solidFill>
                <a:latin typeface="標楷體" pitchFamily="65" charset="-120"/>
                <a:ea typeface="標楷體" pitchFamily="65" charset="-120"/>
              </a:rPr>
              <a:t>整體而言，台灣地區桿菌性痢疾發生情形為慣常發生，且呈現山地鄉較平地鄉嚴重，</a:t>
            </a:r>
            <a:r>
              <a:rPr lang="zh-TW" altLang="en-US" smtClean="0">
                <a:latin typeface="標楷體" pitchFamily="65" charset="-120"/>
                <a:ea typeface="標楷體" pitchFamily="65" charset="-120"/>
              </a:rPr>
              <a:t> </a:t>
            </a:r>
            <a:r>
              <a:rPr lang="en-US" altLang="zh-TW" smtClean="0">
                <a:solidFill>
                  <a:srgbClr val="000000"/>
                </a:solidFill>
                <a:latin typeface="標楷體" pitchFamily="65" charset="-120"/>
                <a:ea typeface="標楷體" pitchFamily="65" charset="-120"/>
              </a:rPr>
              <a:t>90</a:t>
            </a:r>
            <a:r>
              <a:rPr lang="zh-TW" altLang="en-US" smtClean="0">
                <a:solidFill>
                  <a:srgbClr val="000000"/>
                </a:solidFill>
                <a:latin typeface="標楷體" pitchFamily="65" charset="-120"/>
                <a:ea typeface="標楷體" pitchFamily="65" charset="-120"/>
              </a:rPr>
              <a:t>年發生率突升並且逐年下降，係為實施山地鄉桿菌性防治四年計畫加強山地鄉病例篩檢所致，亦顯示近年桿菌性痢疾在台灣地區業已受到控制。</a:t>
            </a:r>
            <a:r>
              <a:rPr lang="zh-TW" altLang="en-US" smtClean="0">
                <a:latin typeface="標楷體" pitchFamily="65" charset="-120"/>
                <a:ea typeface="標楷體" pitchFamily="65" charset="-120"/>
              </a:rPr>
              <a:t> </a:t>
            </a:r>
            <a:r>
              <a:rPr lang="en-US" altLang="zh-TW" smtClean="0">
                <a:latin typeface="標楷體" pitchFamily="65" charset="-120"/>
                <a:ea typeface="標楷體" pitchFamily="65" charset="-120"/>
              </a:rPr>
              <a:t>99</a:t>
            </a:r>
            <a:r>
              <a:rPr lang="zh-TW" altLang="en-US" smtClean="0">
                <a:latin typeface="標楷體" pitchFamily="65" charset="-120"/>
                <a:ea typeface="標楷體" pitchFamily="65" charset="-120"/>
              </a:rPr>
              <a:t>年及</a:t>
            </a:r>
            <a:r>
              <a:rPr lang="en-US" altLang="zh-TW" smtClean="0">
                <a:latin typeface="標楷體" pitchFamily="65" charset="-120"/>
                <a:ea typeface="標楷體" pitchFamily="65" charset="-120"/>
              </a:rPr>
              <a:t>100</a:t>
            </a:r>
            <a:r>
              <a:rPr lang="zh-TW" altLang="en-US" smtClean="0">
                <a:latin typeface="標楷體" pitchFamily="65" charset="-120"/>
                <a:ea typeface="標楷體" pitchFamily="65" charset="-120"/>
              </a:rPr>
              <a:t>年花蓮縣</a:t>
            </a:r>
            <a:r>
              <a:rPr lang="en-US" altLang="zh-TW" smtClean="0">
                <a:latin typeface="標楷體" pitchFamily="65" charset="-120"/>
                <a:ea typeface="標楷體" pitchFamily="65" charset="-120"/>
              </a:rPr>
              <a:t>O</a:t>
            </a:r>
            <a:r>
              <a:rPr lang="zh-TW" altLang="en-US" smtClean="0">
                <a:latin typeface="標楷體" pitchFamily="65" charset="-120"/>
                <a:ea typeface="標楷體" pitchFamily="65" charset="-120"/>
              </a:rPr>
              <a:t>榮鄉</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原住民地區</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發生群聚事件，各有</a:t>
            </a:r>
            <a:r>
              <a:rPr lang="en-US" altLang="zh-TW" smtClean="0">
                <a:latin typeface="標楷體" pitchFamily="65" charset="-120"/>
                <a:ea typeface="標楷體" pitchFamily="65" charset="-120"/>
              </a:rPr>
              <a:t>36</a:t>
            </a:r>
            <a:r>
              <a:rPr lang="zh-TW" altLang="en-US" smtClean="0">
                <a:latin typeface="標楷體" pitchFamily="65" charset="-120"/>
                <a:ea typeface="標楷體" pitchFamily="65" charset="-120"/>
              </a:rPr>
              <a:t>例及</a:t>
            </a:r>
            <a:r>
              <a:rPr lang="en-US" altLang="zh-TW" smtClean="0">
                <a:latin typeface="標楷體" pitchFamily="65" charset="-120"/>
                <a:ea typeface="標楷體" pitchFamily="65" charset="-120"/>
              </a:rPr>
              <a:t>15</a:t>
            </a:r>
            <a:r>
              <a:rPr lang="zh-TW" altLang="en-US" smtClean="0">
                <a:latin typeface="標楷體" pitchFamily="65" charset="-120"/>
                <a:ea typeface="標楷體" pitchFamily="65" charset="-120"/>
              </a:rPr>
              <a:t>例。</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7"/>
          <p:cNvSpPr>
            <a:spLocks noGrp="1" noChangeArrowheads="1"/>
          </p:cNvSpPr>
          <p:nvPr>
            <p:ph type="sldNum" sz="quarter" idx="5"/>
          </p:nvPr>
        </p:nvSpPr>
        <p:spPr>
          <a:noFill/>
          <a:ln>
            <a:miter lim="800000"/>
            <a:headEnd/>
            <a:tailEnd/>
          </a:ln>
        </p:spPr>
        <p:txBody>
          <a:bodyPr/>
          <a:lstStyle/>
          <a:p>
            <a:pPr defTabSz="947738"/>
            <a:fld id="{A894999E-4B5D-448F-B486-3177ACF797CC}" type="slidenum">
              <a:rPr lang="en-US" altLang="zh-TW" sz="1100" smtClean="0">
                <a:ea typeface="新細明體" charset="-120"/>
              </a:rPr>
              <a:pPr defTabSz="947738"/>
              <a:t>38</a:t>
            </a:fld>
            <a:endParaRPr lang="en-US" altLang="zh-TW" sz="1100" smtClean="0">
              <a:ea typeface="新細明體" charset="-120"/>
            </a:endParaRPr>
          </a:p>
        </p:txBody>
      </p:sp>
      <p:sp>
        <p:nvSpPr>
          <p:cNvPr id="81922" name="Rectangle 2"/>
          <p:cNvSpPr>
            <a:spLocks noGrp="1" noRot="1" noChangeAspect="1" noChangeArrowheads="1" noTextEdit="1"/>
          </p:cNvSpPr>
          <p:nvPr>
            <p:ph type="sldImg"/>
          </p:nvPr>
        </p:nvSpPr>
        <p:spPr>
          <a:xfrm>
            <a:off x="995363" y="768350"/>
            <a:ext cx="5114925" cy="3836988"/>
          </a:xfrm>
          <a:ln/>
        </p:spPr>
      </p:sp>
      <p:sp>
        <p:nvSpPr>
          <p:cNvPr id="81923" name="Rectangle 3"/>
          <p:cNvSpPr>
            <a:spLocks noGrp="1" noChangeArrowheads="1"/>
          </p:cNvSpPr>
          <p:nvPr>
            <p:ph type="body" idx="1"/>
          </p:nvPr>
        </p:nvSpPr>
        <p:spPr>
          <a:noFill/>
        </p:spPr>
        <p:txBody>
          <a:bodyPr/>
          <a:lstStyle/>
          <a:p>
            <a:pPr eaLnBrk="1" hangingPunct="1"/>
            <a:r>
              <a:rPr lang="zh-TW" altLang="en-US" smtClean="0">
                <a:ea typeface="標楷體" pitchFamily="65" charset="-120"/>
              </a:rPr>
              <a:t>近四年桿痢確定病例之本土病例明顯減少，境外移入病例明顯增加，故對國人出國旅遊－如何防範腸道傳染病是近年防治工作重點之一</a:t>
            </a:r>
          </a:p>
          <a:p>
            <a:pPr eaLnBrk="1" hangingPunct="1"/>
            <a:r>
              <a:rPr lang="zh-TW" altLang="en-US" smtClean="0">
                <a:ea typeface="標楷體" pitchFamily="65" charset="-120"/>
              </a:rPr>
              <a:t>因應</a:t>
            </a:r>
            <a:r>
              <a:rPr lang="en-US" altLang="zh-TW" smtClean="0">
                <a:ea typeface="標楷體" pitchFamily="65" charset="-120"/>
              </a:rPr>
              <a:t>98</a:t>
            </a:r>
            <a:r>
              <a:rPr lang="zh-TW" altLang="en-US" smtClean="0">
                <a:ea typeface="標楷體" pitchFamily="65" charset="-120"/>
              </a:rPr>
              <a:t>年印尼勞工境外移入傷寒個案驟增，衛生署公告自</a:t>
            </a:r>
            <a:r>
              <a:rPr lang="en-US" altLang="zh-TW" smtClean="0">
                <a:ea typeface="標楷體" pitchFamily="65" charset="-120"/>
              </a:rPr>
              <a:t>98</a:t>
            </a:r>
            <a:r>
              <a:rPr lang="zh-TW" altLang="en-US" smtClean="0">
                <a:ea typeface="標楷體" pitchFamily="65" charset="-120"/>
              </a:rPr>
              <a:t>年</a:t>
            </a:r>
            <a:r>
              <a:rPr lang="en-US" altLang="zh-TW" smtClean="0">
                <a:ea typeface="標楷體" pitchFamily="65" charset="-120"/>
              </a:rPr>
              <a:t>10</a:t>
            </a:r>
            <a:r>
              <a:rPr lang="zh-TW" altLang="en-US" smtClean="0">
                <a:ea typeface="標楷體" pitchFamily="65" charset="-120"/>
              </a:rPr>
              <a:t>月</a:t>
            </a:r>
            <a:r>
              <a:rPr lang="en-US" altLang="zh-TW" smtClean="0">
                <a:ea typeface="標楷體" pitchFamily="65" charset="-120"/>
              </a:rPr>
              <a:t>15</a:t>
            </a:r>
            <a:r>
              <a:rPr lang="zh-TW" altLang="en-US" smtClean="0">
                <a:ea typeface="標楷體" pitchFamily="65" charset="-120"/>
              </a:rPr>
              <a:t>日起一年內，印尼勞工入國後</a:t>
            </a:r>
            <a:r>
              <a:rPr lang="en-US" altLang="zh-TW" smtClean="0">
                <a:ea typeface="標楷體" pitchFamily="65" charset="-120"/>
              </a:rPr>
              <a:t>3</a:t>
            </a:r>
            <a:r>
              <a:rPr lang="zh-TW" altLang="en-US" smtClean="0">
                <a:ea typeface="標楷體" pitchFamily="65" charset="-120"/>
              </a:rPr>
              <a:t>日內健檢增列傷寒檢查</a:t>
            </a:r>
            <a:r>
              <a:rPr lang="en-US" altLang="zh-TW" smtClean="0">
                <a:ea typeface="標楷體" pitchFamily="65" charset="-120"/>
              </a:rPr>
              <a:t>(</a:t>
            </a:r>
            <a:r>
              <a:rPr lang="zh-TW" altLang="en-US" smtClean="0">
                <a:ea typeface="標楷體" pitchFamily="65" charset="-120"/>
              </a:rPr>
              <a:t>糞便培養</a:t>
            </a:r>
            <a:r>
              <a:rPr lang="en-US" altLang="zh-TW" smtClean="0">
                <a:ea typeface="標楷體" pitchFamily="65" charset="-120"/>
              </a:rPr>
              <a:t>)</a:t>
            </a:r>
            <a:r>
              <a:rPr lang="zh-TW" altLang="en-US" smtClean="0">
                <a:ea typeface="標楷體" pitchFamily="65" charset="-120"/>
              </a:rPr>
              <a:t>。健檢醫院同時發現並通報桿菌性痢疾個案。</a:t>
            </a:r>
            <a:r>
              <a:rPr lang="en-US" altLang="zh-TW" smtClean="0">
                <a:ea typeface="標楷體" pitchFamily="65" charset="-120"/>
              </a:rPr>
              <a:t>98</a:t>
            </a:r>
            <a:r>
              <a:rPr lang="zh-TW" altLang="en-US" smtClean="0">
                <a:ea typeface="標楷體" pitchFamily="65" charset="-120"/>
              </a:rPr>
              <a:t>年</a:t>
            </a:r>
            <a:r>
              <a:rPr lang="en-US" altLang="zh-TW" smtClean="0">
                <a:ea typeface="標楷體" pitchFamily="65" charset="-120"/>
              </a:rPr>
              <a:t>10</a:t>
            </a:r>
            <a:r>
              <a:rPr lang="zh-TW" altLang="en-US" smtClean="0">
                <a:ea typeface="標楷體" pitchFamily="65" charset="-120"/>
              </a:rPr>
              <a:t>月</a:t>
            </a:r>
            <a:r>
              <a:rPr lang="en-US" altLang="zh-TW" smtClean="0">
                <a:ea typeface="標楷體" pitchFamily="65" charset="-120"/>
              </a:rPr>
              <a:t>15</a:t>
            </a:r>
            <a:r>
              <a:rPr lang="zh-TW" altLang="en-US" smtClean="0">
                <a:ea typeface="標楷體" pitchFamily="65" charset="-120"/>
              </a:rPr>
              <a:t>日至</a:t>
            </a:r>
            <a:r>
              <a:rPr lang="en-US" altLang="zh-TW" smtClean="0">
                <a:ea typeface="標楷體" pitchFamily="65" charset="-120"/>
              </a:rPr>
              <a:t>12</a:t>
            </a:r>
            <a:r>
              <a:rPr lang="zh-TW" altLang="en-US" smtClean="0">
                <a:ea typeface="標楷體" pitchFamily="65" charset="-120"/>
              </a:rPr>
              <a:t>月</a:t>
            </a:r>
            <a:r>
              <a:rPr lang="en-US" altLang="zh-TW" smtClean="0">
                <a:ea typeface="標楷體" pitchFamily="65" charset="-120"/>
              </a:rPr>
              <a:t>31</a:t>
            </a:r>
            <a:r>
              <a:rPr lang="zh-TW" altLang="en-US" smtClean="0">
                <a:ea typeface="標楷體" pitchFamily="65" charset="-120"/>
              </a:rPr>
              <a:t>日有</a:t>
            </a:r>
            <a:r>
              <a:rPr lang="en-US" altLang="zh-TW" smtClean="0">
                <a:ea typeface="標楷體" pitchFamily="65" charset="-120"/>
              </a:rPr>
              <a:t>2</a:t>
            </a:r>
            <a:r>
              <a:rPr lang="zh-TW" altLang="en-US" smtClean="0">
                <a:ea typeface="標楷體" pitchFamily="65" charset="-120"/>
              </a:rPr>
              <a:t>例印尼勞工境外移入桿菌性痢疾個案、 </a:t>
            </a:r>
            <a:r>
              <a:rPr lang="en-US" altLang="zh-TW" smtClean="0">
                <a:ea typeface="標楷體" pitchFamily="65" charset="-120"/>
              </a:rPr>
              <a:t>99</a:t>
            </a:r>
            <a:r>
              <a:rPr lang="zh-TW" altLang="en-US" smtClean="0">
                <a:ea typeface="標楷體" pitchFamily="65" charset="-120"/>
              </a:rPr>
              <a:t>年印尼勞工境外移入桿菌性痢疾</a:t>
            </a:r>
            <a:r>
              <a:rPr lang="en-US" altLang="zh-TW" smtClean="0">
                <a:ea typeface="標楷體" pitchFamily="65" charset="-120"/>
              </a:rPr>
              <a:t>15</a:t>
            </a:r>
            <a:r>
              <a:rPr lang="zh-TW" altLang="en-US" smtClean="0">
                <a:ea typeface="標楷體" pitchFamily="65" charset="-120"/>
              </a:rPr>
              <a:t>例，</a:t>
            </a:r>
            <a:r>
              <a:rPr lang="en-US" altLang="zh-TW" smtClean="0">
                <a:ea typeface="標楷體" pitchFamily="65" charset="-120"/>
              </a:rPr>
              <a:t>100</a:t>
            </a:r>
            <a:r>
              <a:rPr lang="zh-TW" altLang="en-US" smtClean="0">
                <a:ea typeface="標楷體" pitchFamily="65" charset="-120"/>
              </a:rPr>
              <a:t>年有</a:t>
            </a:r>
            <a:r>
              <a:rPr lang="en-US" altLang="zh-TW" smtClean="0">
                <a:ea typeface="標楷體" pitchFamily="65" charset="-120"/>
              </a:rPr>
              <a:t>68</a:t>
            </a:r>
            <a:r>
              <a:rPr lang="zh-TW" altLang="en-US" smtClean="0">
                <a:ea typeface="標楷體" pitchFamily="65" charset="-120"/>
              </a:rPr>
              <a:t>例，皆為健檢發現個案。而</a:t>
            </a:r>
            <a:r>
              <a:rPr lang="en-US" altLang="zh-TW" smtClean="0">
                <a:ea typeface="標楷體" pitchFamily="65" charset="-120"/>
              </a:rPr>
              <a:t>95</a:t>
            </a:r>
            <a:r>
              <a:rPr lang="zh-TW" altLang="en-US" smtClean="0">
                <a:ea typeface="標楷體" pitchFamily="65" charset="-120"/>
              </a:rPr>
              <a:t>年、</a:t>
            </a:r>
            <a:r>
              <a:rPr lang="en-US" altLang="zh-TW" smtClean="0">
                <a:ea typeface="標楷體" pitchFamily="65" charset="-120"/>
              </a:rPr>
              <a:t>96</a:t>
            </a:r>
            <a:r>
              <a:rPr lang="zh-TW" altLang="en-US" smtClean="0">
                <a:ea typeface="標楷體" pitchFamily="65" charset="-120"/>
              </a:rPr>
              <a:t>年、</a:t>
            </a:r>
            <a:r>
              <a:rPr lang="en-US" altLang="zh-TW" smtClean="0">
                <a:ea typeface="標楷體" pitchFamily="65" charset="-120"/>
              </a:rPr>
              <a:t>97</a:t>
            </a:r>
            <a:r>
              <a:rPr lang="zh-TW" altLang="en-US" smtClean="0">
                <a:ea typeface="標楷體" pitchFamily="65" charset="-120"/>
              </a:rPr>
              <a:t>年未實施傷寒檢查</a:t>
            </a:r>
            <a:r>
              <a:rPr lang="en-US" altLang="zh-TW" smtClean="0">
                <a:ea typeface="標楷體" pitchFamily="65" charset="-120"/>
              </a:rPr>
              <a:t>(</a:t>
            </a:r>
            <a:r>
              <a:rPr lang="zh-TW" altLang="en-US" smtClean="0">
                <a:ea typeface="標楷體" pitchFamily="65" charset="-120"/>
              </a:rPr>
              <a:t>糞便培養</a:t>
            </a:r>
            <a:r>
              <a:rPr lang="en-US" altLang="zh-TW" smtClean="0">
                <a:ea typeface="標楷體" pitchFamily="65" charset="-120"/>
              </a:rPr>
              <a:t>)</a:t>
            </a:r>
            <a:r>
              <a:rPr lang="zh-TW" altLang="en-US" smtClean="0">
                <a:ea typeface="標楷體" pitchFamily="65" charset="-120"/>
              </a:rPr>
              <a:t>措施時，各年度印尼勞工境外移入桿菌性痢疾病例數分別為</a:t>
            </a:r>
            <a:r>
              <a:rPr lang="en-US" altLang="zh-TW" smtClean="0">
                <a:ea typeface="標楷體" pitchFamily="65" charset="-120"/>
              </a:rPr>
              <a:t>1</a:t>
            </a:r>
            <a:r>
              <a:rPr lang="zh-TW" altLang="en-US" smtClean="0">
                <a:ea typeface="標楷體" pitchFamily="65" charset="-120"/>
              </a:rPr>
              <a:t>例、</a:t>
            </a:r>
            <a:r>
              <a:rPr lang="en-US" altLang="zh-TW" smtClean="0">
                <a:ea typeface="標楷體" pitchFamily="65" charset="-120"/>
              </a:rPr>
              <a:t>0</a:t>
            </a:r>
            <a:r>
              <a:rPr lang="zh-TW" altLang="en-US" smtClean="0">
                <a:ea typeface="標楷體" pitchFamily="65" charset="-120"/>
              </a:rPr>
              <a:t>例及</a:t>
            </a:r>
            <a:r>
              <a:rPr lang="en-US" altLang="zh-TW" smtClean="0">
                <a:ea typeface="標楷體" pitchFamily="65" charset="-120"/>
              </a:rPr>
              <a:t>0</a:t>
            </a:r>
            <a:r>
              <a:rPr lang="zh-TW" altLang="en-US" smtClean="0">
                <a:ea typeface="標楷體" pitchFamily="65" charset="-120"/>
              </a:rPr>
              <a:t>例。</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投影片圖像版面配置區 1"/>
          <p:cNvSpPr>
            <a:spLocks noGrp="1" noRot="1" noChangeAspect="1" noTextEdit="1"/>
          </p:cNvSpPr>
          <p:nvPr>
            <p:ph type="sldImg"/>
          </p:nvPr>
        </p:nvSpPr>
        <p:spPr>
          <a:ln/>
        </p:spPr>
      </p:sp>
      <p:sp>
        <p:nvSpPr>
          <p:cNvPr id="83970"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3971" name="投影片編號版面配置區 3"/>
          <p:cNvSpPr>
            <a:spLocks noGrp="1"/>
          </p:cNvSpPr>
          <p:nvPr>
            <p:ph type="sldNum" sz="quarter" idx="5"/>
          </p:nvPr>
        </p:nvSpPr>
        <p:spPr>
          <a:noFill/>
          <a:ln>
            <a:miter lim="800000"/>
            <a:headEnd/>
            <a:tailEnd/>
          </a:ln>
        </p:spPr>
        <p:txBody>
          <a:bodyPr/>
          <a:lstStyle/>
          <a:p>
            <a:fld id="{74CA3082-C03E-4FD6-8337-D5E05A78BBBA}" type="slidenum">
              <a:rPr lang="en-US" altLang="zh-TW" smtClean="0">
                <a:ea typeface="新細明體" charset="-120"/>
              </a:rPr>
              <a:pPr/>
              <a:t>39</a:t>
            </a:fld>
            <a:endParaRPr lang="en-US" altLang="zh-TW" smtClean="0">
              <a:ea typeface="新細明體" charset="-12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投影片圖像版面配置區 1"/>
          <p:cNvSpPr>
            <a:spLocks noGrp="1" noRot="1" noChangeAspect="1" noTextEdit="1"/>
          </p:cNvSpPr>
          <p:nvPr>
            <p:ph type="sldImg"/>
          </p:nvPr>
        </p:nvSpPr>
        <p:spPr>
          <a:ln/>
        </p:spPr>
      </p:sp>
      <p:sp>
        <p:nvSpPr>
          <p:cNvPr id="8601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6019" name="投影片編號版面配置區 3"/>
          <p:cNvSpPr>
            <a:spLocks noGrp="1"/>
          </p:cNvSpPr>
          <p:nvPr>
            <p:ph type="sldNum" sz="quarter" idx="5"/>
          </p:nvPr>
        </p:nvSpPr>
        <p:spPr>
          <a:noFill/>
          <a:ln>
            <a:miter lim="800000"/>
            <a:headEnd/>
            <a:tailEnd/>
          </a:ln>
        </p:spPr>
        <p:txBody>
          <a:bodyPr/>
          <a:lstStyle/>
          <a:p>
            <a:fld id="{FDC2ABB7-0B80-41FB-B94C-B635ECBFDC04}" type="slidenum">
              <a:rPr lang="en-US" altLang="zh-TW" smtClean="0">
                <a:ea typeface="新細明體" charset="-120"/>
              </a:rPr>
              <a:pPr/>
              <a:t>40</a:t>
            </a:fld>
            <a:endParaRPr lang="en-US" altLang="zh-TW" smtClean="0">
              <a:ea typeface="新細明體" charset="-12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投影片圖像版面配置區 1"/>
          <p:cNvSpPr>
            <a:spLocks noGrp="1" noRot="1" noChangeAspect="1" noTextEdit="1"/>
          </p:cNvSpPr>
          <p:nvPr>
            <p:ph type="sldImg"/>
          </p:nvPr>
        </p:nvSpPr>
        <p:spPr>
          <a:ln/>
        </p:spPr>
      </p:sp>
      <p:sp>
        <p:nvSpPr>
          <p:cNvPr id="8806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8067" name="投影片編號版面配置區 3"/>
          <p:cNvSpPr>
            <a:spLocks noGrp="1"/>
          </p:cNvSpPr>
          <p:nvPr>
            <p:ph type="sldNum" sz="quarter" idx="5"/>
          </p:nvPr>
        </p:nvSpPr>
        <p:spPr>
          <a:noFill/>
          <a:ln>
            <a:miter lim="800000"/>
            <a:headEnd/>
            <a:tailEnd/>
          </a:ln>
        </p:spPr>
        <p:txBody>
          <a:bodyPr/>
          <a:lstStyle/>
          <a:p>
            <a:fld id="{9865EF67-9B64-4BDD-8D11-134EE7F056B9}" type="slidenum">
              <a:rPr lang="en-US" altLang="zh-TW" smtClean="0">
                <a:ea typeface="新細明體" charset="-120"/>
              </a:rPr>
              <a:pPr/>
              <a:t>41</a:t>
            </a:fld>
            <a:endParaRPr lang="en-US" altLang="zh-TW" smtClean="0">
              <a:ea typeface="新細明體" charset="-12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42</a:t>
            </a:fld>
            <a:endParaRPr lang="en-US" altLang="zh-TW"/>
          </a:p>
        </p:txBody>
      </p:sp>
    </p:spTree>
    <p:extLst>
      <p:ext uri="{BB962C8B-B14F-4D97-AF65-F5344CB8AC3E}">
        <p14:creationId xmlns="" xmlns:p14="http://schemas.microsoft.com/office/powerpoint/2010/main" val="1877242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43</a:t>
            </a:fld>
            <a:endParaRPr lang="en-US" altLang="zh-TW"/>
          </a:p>
        </p:txBody>
      </p:sp>
    </p:spTree>
    <p:extLst>
      <p:ext uri="{BB962C8B-B14F-4D97-AF65-F5344CB8AC3E}">
        <p14:creationId xmlns="" xmlns:p14="http://schemas.microsoft.com/office/powerpoint/2010/main" val="31283305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216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FDDC55DC-73AA-4300-A376-06934E8F51CB}" type="slidenum">
              <a:rPr lang="en-US" altLang="zh-TW" sz="1200"/>
              <a:pPr algn="r"/>
              <a:t>44</a:t>
            </a:fld>
            <a:endParaRPr lang="en-US" altLang="zh-TW" sz="120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r>
              <a:rPr lang="zh-TW" altLang="en-US" sz="800" smtClean="0">
                <a:latin typeface="標楷體" pitchFamily="65" charset="-120"/>
                <a:ea typeface="標楷體" pitchFamily="65" charset="-120"/>
              </a:rPr>
              <a:t>當日實驗室糞便常規檢驗，糞便外觀為黏稠狀血便，鏡檢下濕抹片發現疑似痢疾阿米巴的滋養體，且滋養體有吞噬紅血球現象；當下立即以</a:t>
            </a:r>
            <a:r>
              <a:rPr lang="en-US" altLang="zh-TW" sz="800" smtClean="0">
                <a:latin typeface="標楷體" pitchFamily="65" charset="-120"/>
                <a:ea typeface="標楷體" pitchFamily="65" charset="-120"/>
              </a:rPr>
              <a:t>MIF (merthiolate iodine formaldehyde)</a:t>
            </a:r>
            <a:r>
              <a:rPr lang="zh-TW" altLang="en-US" sz="800" smtClean="0">
                <a:latin typeface="標楷體" pitchFamily="65" charset="-120"/>
                <a:ea typeface="標楷體" pitchFamily="65" charset="-120"/>
              </a:rPr>
              <a:t>糞便蟲卵濃縮法進行染色固定，鏡檢中亦發現疑似痢疾阿米巴的滋養體與囊體。並於</a:t>
            </a:r>
            <a:r>
              <a:rPr lang="en-US" altLang="zh-TW" sz="800" smtClean="0">
                <a:latin typeface="標楷體" pitchFamily="65" charset="-120"/>
                <a:ea typeface="標楷體" pitchFamily="65" charset="-120"/>
              </a:rPr>
              <a:t>24</a:t>
            </a:r>
            <a:r>
              <a:rPr lang="zh-TW" altLang="en-US" sz="800" smtClean="0">
                <a:latin typeface="標楷體" pitchFamily="65" charset="-120"/>
                <a:ea typeface="標楷體" pitchFamily="65" charset="-120"/>
              </a:rPr>
              <a:t>小時內通報衛生福利部疾病管制署，以進行後續痢疾阿米巴的</a:t>
            </a:r>
            <a:r>
              <a:rPr lang="en-US" altLang="zh-TW" sz="800" smtClean="0">
                <a:latin typeface="標楷體" pitchFamily="65" charset="-120"/>
                <a:ea typeface="標楷體" pitchFamily="65" charset="-120"/>
              </a:rPr>
              <a:t>Real-Time PCR</a:t>
            </a:r>
            <a:r>
              <a:rPr lang="zh-TW" altLang="en-US" sz="800" smtClean="0">
                <a:latin typeface="標楷體" pitchFamily="65" charset="-120"/>
                <a:ea typeface="標楷體" pitchFamily="65" charset="-120"/>
              </a:rPr>
              <a:t>確認。</a:t>
            </a:r>
          </a:p>
          <a:p>
            <a:pPr eaLnBrk="1" hangingPunct="1"/>
            <a:r>
              <a:rPr lang="zh-TW" altLang="en-US" smtClean="0">
                <a:latin typeface="標楷體" pitchFamily="65" charset="-120"/>
                <a:ea typeface="標楷體" pitchFamily="65" charset="-120"/>
              </a:rPr>
              <a:t>痢疾阿米巴囊體大小為</a:t>
            </a:r>
            <a:r>
              <a:rPr lang="en-US" altLang="zh-TW" smtClean="0">
                <a:latin typeface="標楷體" pitchFamily="65" charset="-120"/>
                <a:ea typeface="標楷體" pitchFamily="65" charset="-120"/>
              </a:rPr>
              <a:t>10</a:t>
            </a:r>
            <a:r>
              <a:rPr lang="zh-TW" altLang="en-US" smtClean="0">
                <a:latin typeface="標楷體" pitchFamily="65" charset="-120"/>
                <a:ea typeface="標楷體" pitchFamily="65" charset="-120"/>
              </a:rPr>
              <a:t>～</a:t>
            </a:r>
            <a:r>
              <a:rPr lang="en-US" altLang="zh-TW" smtClean="0">
                <a:latin typeface="標楷體" pitchFamily="65" charset="-120"/>
                <a:ea typeface="標楷體" pitchFamily="65" charset="-120"/>
              </a:rPr>
              <a:t>20μm</a:t>
            </a:r>
            <a:r>
              <a:rPr lang="zh-TW" altLang="en-US" smtClean="0">
                <a:latin typeface="標楷體" pitchFamily="65" charset="-120"/>
                <a:ea typeface="標楷體" pitchFamily="65" charset="-120"/>
              </a:rPr>
              <a:t>，滋養體大小為</a:t>
            </a:r>
            <a:r>
              <a:rPr lang="en-US" altLang="zh-TW" smtClean="0">
                <a:latin typeface="標楷體" pitchFamily="65" charset="-120"/>
                <a:ea typeface="標楷體" pitchFamily="65" charset="-120"/>
              </a:rPr>
              <a:t>20</a:t>
            </a:r>
            <a:r>
              <a:rPr lang="zh-TW" altLang="en-US" smtClean="0">
                <a:latin typeface="標楷體" pitchFamily="65" charset="-120"/>
                <a:ea typeface="標楷體" pitchFamily="65" charset="-120"/>
              </a:rPr>
              <a:t>～</a:t>
            </a:r>
            <a:r>
              <a:rPr lang="en-US" altLang="zh-TW" smtClean="0">
                <a:latin typeface="標楷體" pitchFamily="65" charset="-120"/>
                <a:ea typeface="標楷體" pitchFamily="65" charset="-120"/>
              </a:rPr>
              <a:t>40μm</a:t>
            </a:r>
            <a:r>
              <a:rPr lang="zh-TW" altLang="en-US" smtClean="0">
                <a:latin typeface="標楷體" pitchFamily="65" charset="-120"/>
                <a:ea typeface="標楷體" pitchFamily="65" charset="-120"/>
              </a:rPr>
              <a:t>。於感染期的新鮮血便中，痢疾阿米巴的滋養體通常會有吞噬紅血球之現象，若觀察到的阿米巴滋養體具有吞噬紅血球現象，加上形態與大小的相符，便可初判定為疑似痢疾阿米巴原蟲感染的可能。</a:t>
            </a:r>
          </a:p>
          <a:p>
            <a:pPr eaLnBrk="1" hangingPunct="1"/>
            <a:endParaRPr lang="en-US" altLang="zh-TW" smtClean="0">
              <a:ea typeface="新細明體" charset="-120"/>
            </a:endParaRPr>
          </a:p>
        </p:txBody>
      </p:sp>
    </p:spTree>
  </p:cSld>
  <p:clrMapOvr>
    <a:overrideClrMapping bg1="lt1" tx1="dk1" bg2="lt2" tx2="dk2" accent1="accent1" accent2="accent2" accent3="accent3" accent4="accent4" accent5="accent5" accent6="accent6" hlink="hlink" folHlink="folHlink"/>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45</a:t>
            </a:fld>
            <a:endParaRPr lang="en-US" altLang="zh-TW"/>
          </a:p>
        </p:txBody>
      </p:sp>
    </p:spTree>
    <p:extLst>
      <p:ext uri="{BB962C8B-B14F-4D97-AF65-F5344CB8AC3E}">
        <p14:creationId xmlns="" xmlns:p14="http://schemas.microsoft.com/office/powerpoint/2010/main" val="29812062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46</a:t>
            </a:fld>
            <a:endParaRPr lang="en-US" altLang="zh-TW"/>
          </a:p>
        </p:txBody>
      </p:sp>
    </p:spTree>
    <p:extLst>
      <p:ext uri="{BB962C8B-B14F-4D97-AF65-F5344CB8AC3E}">
        <p14:creationId xmlns="" xmlns:p14="http://schemas.microsoft.com/office/powerpoint/2010/main" val="40503772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47</a:t>
            </a:fld>
            <a:endParaRPr lang="en-US" altLang="zh-TW"/>
          </a:p>
        </p:txBody>
      </p:sp>
    </p:spTree>
    <p:extLst>
      <p:ext uri="{BB962C8B-B14F-4D97-AF65-F5344CB8AC3E}">
        <p14:creationId xmlns="" xmlns:p14="http://schemas.microsoft.com/office/powerpoint/2010/main" val="2327512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48</a:t>
            </a:fld>
            <a:endParaRPr lang="en-US" altLang="zh-TW"/>
          </a:p>
        </p:txBody>
      </p:sp>
    </p:spTree>
    <p:extLst>
      <p:ext uri="{BB962C8B-B14F-4D97-AF65-F5344CB8AC3E}">
        <p14:creationId xmlns="" xmlns:p14="http://schemas.microsoft.com/office/powerpoint/2010/main" val="14031132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49</a:t>
            </a:fld>
            <a:endParaRPr lang="en-US" altLang="zh-TW"/>
          </a:p>
        </p:txBody>
      </p:sp>
    </p:spTree>
    <p:extLst>
      <p:ext uri="{BB962C8B-B14F-4D97-AF65-F5344CB8AC3E}">
        <p14:creationId xmlns="" xmlns:p14="http://schemas.microsoft.com/office/powerpoint/2010/main" val="21207129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50</a:t>
            </a:fld>
            <a:endParaRPr lang="en-US" altLang="zh-TW"/>
          </a:p>
        </p:txBody>
      </p:sp>
    </p:spTree>
    <p:extLst>
      <p:ext uri="{BB962C8B-B14F-4D97-AF65-F5344CB8AC3E}">
        <p14:creationId xmlns="" xmlns:p14="http://schemas.microsoft.com/office/powerpoint/2010/main" val="166222336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51</a:t>
            </a:fld>
            <a:endParaRPr lang="en-US" altLang="zh-TW"/>
          </a:p>
        </p:txBody>
      </p:sp>
    </p:spTree>
    <p:extLst>
      <p:ext uri="{BB962C8B-B14F-4D97-AF65-F5344CB8AC3E}">
        <p14:creationId xmlns="" xmlns:p14="http://schemas.microsoft.com/office/powerpoint/2010/main" val="287484790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52</a:t>
            </a:fld>
            <a:endParaRPr lang="en-US" altLang="zh-TW"/>
          </a:p>
        </p:txBody>
      </p:sp>
    </p:spTree>
    <p:extLst>
      <p:ext uri="{BB962C8B-B14F-4D97-AF65-F5344CB8AC3E}">
        <p14:creationId xmlns="" xmlns:p14="http://schemas.microsoft.com/office/powerpoint/2010/main" val="93704952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53</a:t>
            </a:fld>
            <a:endParaRPr lang="en-US" altLang="zh-TW"/>
          </a:p>
        </p:txBody>
      </p:sp>
    </p:spTree>
    <p:extLst>
      <p:ext uri="{BB962C8B-B14F-4D97-AF65-F5344CB8AC3E}">
        <p14:creationId xmlns="" xmlns:p14="http://schemas.microsoft.com/office/powerpoint/2010/main" val="6858374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54</a:t>
            </a:fld>
            <a:endParaRPr lang="en-US" altLang="zh-TW"/>
          </a:p>
        </p:txBody>
      </p:sp>
    </p:spTree>
    <p:extLst>
      <p:ext uri="{BB962C8B-B14F-4D97-AF65-F5344CB8AC3E}">
        <p14:creationId xmlns="" xmlns:p14="http://schemas.microsoft.com/office/powerpoint/2010/main" val="186168390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投影片圖像版面配置區 1"/>
          <p:cNvSpPr>
            <a:spLocks noGrp="1" noRot="1" noChangeAspect="1" noTextEdit="1"/>
          </p:cNvSpPr>
          <p:nvPr>
            <p:ph type="sldImg"/>
          </p:nvPr>
        </p:nvSpPr>
        <p:spPr>
          <a:ln/>
        </p:spPr>
      </p:sp>
      <p:sp>
        <p:nvSpPr>
          <p:cNvPr id="104450" name="備忘稿版面配置區 2"/>
          <p:cNvSpPr>
            <a:spLocks noGrp="1"/>
          </p:cNvSpPr>
          <p:nvPr>
            <p:ph type="body" idx="1"/>
          </p:nvPr>
        </p:nvSpPr>
        <p:spPr>
          <a:noFill/>
        </p:spPr>
        <p:txBody>
          <a:bodyPr/>
          <a:lstStyle/>
          <a:p>
            <a:r>
              <a:rPr lang="en-US" altLang="zh-TW" smtClean="0">
                <a:ea typeface="新細明體" charset="-120"/>
              </a:rPr>
              <a:t>101/9/20 Liver: One huge hypoechoic tumor with internal homogeneous fluid-like substance, at least 8-9cm occupied in nearly whole right lobe. </a:t>
            </a:r>
            <a:endParaRPr lang="zh-TW" altLang="en-US" smtClean="0">
              <a:ea typeface="新細明體" charset="-120"/>
            </a:endParaRPr>
          </a:p>
        </p:txBody>
      </p:sp>
      <p:sp>
        <p:nvSpPr>
          <p:cNvPr id="104451" name="投影片編號版面配置區 3"/>
          <p:cNvSpPr>
            <a:spLocks noGrp="1"/>
          </p:cNvSpPr>
          <p:nvPr>
            <p:ph type="sldNum" sz="quarter" idx="5"/>
          </p:nvPr>
        </p:nvSpPr>
        <p:spPr>
          <a:noFill/>
          <a:ln>
            <a:miter lim="800000"/>
            <a:headEnd/>
            <a:tailEnd/>
          </a:ln>
        </p:spPr>
        <p:txBody>
          <a:bodyPr/>
          <a:lstStyle/>
          <a:p>
            <a:fld id="{E887638B-57C8-45CF-AA52-820E23EED2F5}" type="slidenum">
              <a:rPr lang="zh-TW" altLang="en-US" smtClean="0">
                <a:latin typeface="Calibri" pitchFamily="34" charset="0"/>
                <a:ea typeface="新細明體" charset="-120"/>
              </a:rPr>
              <a:pPr/>
              <a:t>55</a:t>
            </a:fld>
            <a:endParaRPr lang="zh-TW" altLang="en-US" smtClean="0">
              <a:latin typeface="Calibri" pitchFamily="34" charset="0"/>
              <a:ea typeface="新細明體" charset="-12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投影片圖像版面配置區 1"/>
          <p:cNvSpPr>
            <a:spLocks noGrp="1" noRot="1" noChangeAspect="1" noTextEdit="1"/>
          </p:cNvSpPr>
          <p:nvPr>
            <p:ph type="sldImg"/>
          </p:nvPr>
        </p:nvSpPr>
        <p:spPr>
          <a:ln/>
        </p:spPr>
      </p:sp>
      <p:sp>
        <p:nvSpPr>
          <p:cNvPr id="106498" name="備忘稿版面配置區 2"/>
          <p:cNvSpPr>
            <a:spLocks noGrp="1"/>
          </p:cNvSpPr>
          <p:nvPr>
            <p:ph type="body" idx="1"/>
          </p:nvPr>
        </p:nvSpPr>
        <p:spPr>
          <a:noFill/>
        </p:spPr>
        <p:txBody>
          <a:bodyPr/>
          <a:lstStyle/>
          <a:p>
            <a:r>
              <a:rPr lang="en-US" altLang="zh-TW" smtClean="0">
                <a:ea typeface="新細明體" charset="-120"/>
              </a:rPr>
              <a:t>101/9/17 Abdomen CT -A well defined mass in right lobe liver, mainly involved S7/S6, about 10.5x8.7x9.9 cm in greatest dimension. It showed water-density component with apparent thicken and enhanced lining wall. Organizing abscess, including parasitic infection, should be the first consideration. Otherwise, no significant lesion noted.</a:t>
            </a:r>
            <a:endParaRPr lang="zh-TW" altLang="en-US" smtClean="0">
              <a:ea typeface="新細明體" charset="-120"/>
            </a:endParaRPr>
          </a:p>
        </p:txBody>
      </p:sp>
      <p:sp>
        <p:nvSpPr>
          <p:cNvPr id="106499" name="投影片編號版面配置區 3"/>
          <p:cNvSpPr>
            <a:spLocks noGrp="1"/>
          </p:cNvSpPr>
          <p:nvPr>
            <p:ph type="sldNum" sz="quarter" idx="5"/>
          </p:nvPr>
        </p:nvSpPr>
        <p:spPr>
          <a:noFill/>
          <a:ln>
            <a:miter lim="800000"/>
            <a:headEnd/>
            <a:tailEnd/>
          </a:ln>
        </p:spPr>
        <p:txBody>
          <a:bodyPr/>
          <a:lstStyle/>
          <a:p>
            <a:fld id="{AB8225AB-C43F-4846-94DC-42DC5B85A7A3}" type="slidenum">
              <a:rPr lang="zh-TW" altLang="en-US" smtClean="0">
                <a:latin typeface="Calibri" pitchFamily="34" charset="0"/>
                <a:ea typeface="新細明體" charset="-120"/>
              </a:rPr>
              <a:pPr/>
              <a:t>56</a:t>
            </a:fld>
            <a:endParaRPr lang="zh-TW" altLang="en-US" smtClean="0">
              <a:latin typeface="Calibri" pitchFamily="34" charset="0"/>
              <a:ea typeface="新細明體" charset="-12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57</a:t>
            </a:fld>
            <a:endParaRPr lang="en-US" altLang="zh-TW"/>
          </a:p>
        </p:txBody>
      </p:sp>
    </p:spTree>
    <p:extLst>
      <p:ext uri="{BB962C8B-B14F-4D97-AF65-F5344CB8AC3E}">
        <p14:creationId xmlns="" xmlns:p14="http://schemas.microsoft.com/office/powerpoint/2010/main" val="239440741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7"/>
          <p:cNvSpPr>
            <a:spLocks noGrp="1" noChangeArrowheads="1"/>
          </p:cNvSpPr>
          <p:nvPr>
            <p:ph type="sldNum" sz="quarter" idx="5"/>
          </p:nvPr>
        </p:nvSpPr>
        <p:spPr>
          <a:noFill/>
          <a:ln>
            <a:miter lim="800000"/>
            <a:headEnd/>
            <a:tailEnd/>
          </a:ln>
        </p:spPr>
        <p:txBody>
          <a:bodyPr/>
          <a:lstStyle/>
          <a:p>
            <a:fld id="{0BD46365-AEF3-48A0-940D-152AA94176E5}" type="slidenum">
              <a:rPr lang="en-US" altLang="zh-TW" smtClean="0">
                <a:latin typeface="Calibri" pitchFamily="34" charset="0"/>
                <a:ea typeface="新細明體" charset="-120"/>
              </a:rPr>
              <a:pPr/>
              <a:t>58</a:t>
            </a:fld>
            <a:endParaRPr lang="en-US" altLang="zh-TW" smtClean="0">
              <a:latin typeface="Calibri" pitchFamily="34" charset="0"/>
              <a:ea typeface="新細明體" charset="-120"/>
            </a:endParaRPr>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p:spPr>
        <p:txBody>
          <a:bodyPr/>
          <a:lstStyle/>
          <a:p>
            <a:pPr eaLnBrk="1" hangingPunct="1"/>
            <a:endParaRPr lang="en-US" altLang="zh-TW" smtClean="0">
              <a:ea typeface="新細明體" charset="-12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59</a:t>
            </a:fld>
            <a:endParaRPr lang="en-US" altLang="zh-TW"/>
          </a:p>
        </p:txBody>
      </p:sp>
    </p:spTree>
    <p:extLst>
      <p:ext uri="{BB962C8B-B14F-4D97-AF65-F5344CB8AC3E}">
        <p14:creationId xmlns="" xmlns:p14="http://schemas.microsoft.com/office/powerpoint/2010/main" val="216398494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60</a:t>
            </a:fld>
            <a:endParaRPr lang="en-US" altLang="zh-TW"/>
          </a:p>
        </p:txBody>
      </p:sp>
    </p:spTree>
    <p:extLst>
      <p:ext uri="{BB962C8B-B14F-4D97-AF65-F5344CB8AC3E}">
        <p14:creationId xmlns="" xmlns:p14="http://schemas.microsoft.com/office/powerpoint/2010/main" val="331976036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7"/>
          <p:cNvSpPr>
            <a:spLocks noGrp="1" noChangeArrowheads="1"/>
          </p:cNvSpPr>
          <p:nvPr>
            <p:ph type="sldNum" sz="quarter" idx="5"/>
          </p:nvPr>
        </p:nvSpPr>
        <p:spPr>
          <a:noFill/>
          <a:ln>
            <a:miter lim="800000"/>
            <a:headEnd/>
            <a:tailEnd/>
          </a:ln>
        </p:spPr>
        <p:txBody>
          <a:bodyPr/>
          <a:lstStyle/>
          <a:p>
            <a:pPr defTabSz="947738"/>
            <a:fld id="{56C6807C-B585-4535-A0A8-58B3A51866E6}" type="slidenum">
              <a:rPr lang="en-US" altLang="zh-TW" sz="1100" smtClean="0">
                <a:ea typeface="新細明體" charset="-120"/>
              </a:rPr>
              <a:pPr defTabSz="947738"/>
              <a:t>61</a:t>
            </a:fld>
            <a:endParaRPr lang="en-US" altLang="zh-TW" sz="1100" smtClean="0">
              <a:ea typeface="新細明體" charset="-120"/>
            </a:endParaRPr>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xfrm>
            <a:off x="920750" y="746125"/>
            <a:ext cx="4960938" cy="3721100"/>
          </a:xfrm>
          <a:ln/>
        </p:spPr>
      </p:sp>
      <p:sp>
        <p:nvSpPr>
          <p:cNvPr id="11571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7"/>
          <p:cNvSpPr>
            <a:spLocks noGrp="1" noChangeArrowheads="1"/>
          </p:cNvSpPr>
          <p:nvPr>
            <p:ph type="sldNum" sz="quarter" idx="5"/>
          </p:nvPr>
        </p:nvSpPr>
        <p:spPr>
          <a:noFill/>
          <a:ln>
            <a:miter lim="800000"/>
            <a:headEnd/>
            <a:tailEnd/>
          </a:ln>
        </p:spPr>
        <p:txBody>
          <a:bodyPr/>
          <a:lstStyle/>
          <a:p>
            <a:pPr defTabSz="947738"/>
            <a:fld id="{059DC769-7053-425E-9A7A-885E9A2EBA41}" type="slidenum">
              <a:rPr lang="en-US" altLang="zh-TW" sz="1100" smtClean="0">
                <a:ea typeface="新細明體" charset="-120"/>
              </a:rPr>
              <a:pPr defTabSz="947738"/>
              <a:t>63</a:t>
            </a:fld>
            <a:endParaRPr lang="en-US" altLang="zh-TW" sz="1100" smtClean="0">
              <a:ea typeface="新細明體" charset="-120"/>
            </a:endParaRPr>
          </a:p>
        </p:txBody>
      </p:sp>
      <p:sp>
        <p:nvSpPr>
          <p:cNvPr id="117762"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pPr eaLnBrk="1" hangingPunct="1">
              <a:defRPr/>
            </a:pPr>
            <a:r>
              <a:rPr lang="en-US" altLang="zh-TW" sz="1400" smtClean="0">
                <a:latin typeface="標楷體" pitchFamily="65" charset="-120"/>
                <a:ea typeface="標楷體" pitchFamily="65" charset="-120"/>
              </a:rPr>
              <a:t>1997</a:t>
            </a:r>
            <a:r>
              <a:rPr lang="zh-TW" altLang="en-US" sz="1400" smtClean="0">
                <a:latin typeface="標楷體" pitchFamily="65" charset="-120"/>
                <a:ea typeface="標楷體" pitchFamily="65" charset="-120"/>
              </a:rPr>
              <a:t>年</a:t>
            </a:r>
            <a:r>
              <a:rPr lang="en-US" altLang="zh-TW" sz="1400" smtClean="0">
                <a:latin typeface="標楷體" pitchFamily="65" charset="-120"/>
                <a:ea typeface="標楷體" pitchFamily="65" charset="-120"/>
              </a:rPr>
              <a:t>WHO</a:t>
            </a:r>
            <a:r>
              <a:rPr lang="zh-TW" altLang="en-US" sz="1400" smtClean="0">
                <a:latin typeface="標楷體" pitchFamily="65" charset="-120"/>
                <a:ea typeface="標楷體" pitchFamily="65" charset="-120"/>
              </a:rPr>
              <a:t>專家會議中決議修正：</a:t>
            </a:r>
            <a:r>
              <a:rPr lang="en-US" altLang="zh-TW" sz="1400" smtClean="0">
                <a:latin typeface="標楷體" pitchFamily="65" charset="-120"/>
                <a:ea typeface="標楷體" pitchFamily="65" charset="-120"/>
              </a:rPr>
              <a:t>Amebiasis</a:t>
            </a:r>
            <a:r>
              <a:rPr lang="zh-TW" altLang="en-US" sz="1400" smtClean="0">
                <a:latin typeface="標楷體" pitchFamily="65" charset="-120"/>
                <a:ea typeface="標楷體" pitchFamily="65" charset="-120"/>
              </a:rPr>
              <a:t>致病原為</a:t>
            </a:r>
            <a:r>
              <a:rPr lang="en-US" altLang="zh-TW" sz="1400" b="1" i="1" smtClean="0">
                <a:effectLst>
                  <a:outerShdw blurRad="38100" dist="38100" dir="2700000" algn="tl">
                    <a:srgbClr val="C0C0C0"/>
                  </a:outerShdw>
                </a:effectLst>
                <a:latin typeface="標楷體" pitchFamily="65" charset="-120"/>
                <a:ea typeface="標楷體" pitchFamily="65" charset="-120"/>
              </a:rPr>
              <a:t>E.histolytica</a:t>
            </a:r>
            <a:r>
              <a:rPr lang="zh-TW" altLang="en-US" sz="1400" smtClean="0">
                <a:effectLst>
                  <a:outerShdw blurRad="38100" dist="38100" dir="2700000" algn="tl">
                    <a:srgbClr val="C0C0C0"/>
                  </a:outerShdw>
                </a:effectLst>
                <a:latin typeface="標楷體" pitchFamily="65" charset="-120"/>
                <a:ea typeface="標楷體" pitchFamily="65" charset="-120"/>
              </a:rPr>
              <a:t>，正式排除</a:t>
            </a:r>
            <a:r>
              <a:rPr lang="en-US" altLang="zh-TW" sz="1400" b="1" i="1" smtClean="0">
                <a:effectLst>
                  <a:outerShdw blurRad="38100" dist="38100" dir="2700000" algn="tl">
                    <a:srgbClr val="C0C0C0"/>
                  </a:outerShdw>
                </a:effectLst>
                <a:latin typeface="標楷體" pitchFamily="65" charset="-120"/>
                <a:ea typeface="標楷體" pitchFamily="65" charset="-120"/>
              </a:rPr>
              <a:t>E.dispar </a:t>
            </a:r>
            <a:r>
              <a:rPr lang="en-US" altLang="zh-TW" sz="1400" i="1" smtClean="0">
                <a:effectLst>
                  <a:outerShdw blurRad="38100" dist="38100" dir="2700000" algn="tl">
                    <a:srgbClr val="C0C0C0"/>
                  </a:outerShdw>
                </a:effectLst>
                <a:latin typeface="標楷體" pitchFamily="65" charset="-120"/>
                <a:ea typeface="標楷體" pitchFamily="65" charset="-120"/>
              </a:rPr>
              <a:t>(</a:t>
            </a:r>
            <a:r>
              <a:rPr lang="zh-TW" altLang="en-US" sz="1400" smtClean="0">
                <a:latin typeface="標楷體" pitchFamily="65" charset="-120"/>
                <a:ea typeface="標楷體" pitchFamily="65" charset="-120"/>
              </a:rPr>
              <a:t>不具致病性</a:t>
            </a:r>
            <a:r>
              <a:rPr lang="en-US" altLang="zh-TW" sz="1400" i="1" smtClean="0">
                <a:effectLst>
                  <a:outerShdw blurRad="38100" dist="38100" dir="2700000" algn="tl">
                    <a:srgbClr val="C0C0C0"/>
                  </a:outerShdw>
                </a:effectLst>
                <a:latin typeface="標楷體" pitchFamily="65" charset="-120"/>
                <a:ea typeface="標楷體" pitchFamily="65" charset="-120"/>
              </a:rPr>
              <a:t>)</a:t>
            </a:r>
            <a:r>
              <a:rPr lang="zh-TW" altLang="en-US" sz="1400" i="1" smtClean="0">
                <a:effectLst>
                  <a:outerShdw blurRad="38100" dist="38100" dir="2700000" algn="tl">
                    <a:srgbClr val="C0C0C0"/>
                  </a:outerShdw>
                </a:effectLst>
                <a:latin typeface="標楷體" pitchFamily="65" charset="-120"/>
                <a:ea typeface="標楷體" pitchFamily="65" charset="-120"/>
              </a:rPr>
              <a:t>，</a:t>
            </a:r>
            <a:r>
              <a:rPr lang="zh-TW" altLang="en-US" sz="1400" smtClean="0">
                <a:solidFill>
                  <a:srgbClr val="000000"/>
                </a:solidFill>
                <a:latin typeface="標楷體" pitchFamily="65" charset="-120"/>
                <a:ea typeface="標楷體" pitchFamily="65" charset="-120"/>
              </a:rPr>
              <a:t>形態學相似，無法以鏡檢區分，國內係以</a:t>
            </a:r>
            <a:r>
              <a:rPr lang="en-US" altLang="zh-TW" sz="1400" smtClean="0">
                <a:solidFill>
                  <a:srgbClr val="000000"/>
                </a:solidFill>
                <a:latin typeface="標楷體" pitchFamily="65" charset="-120"/>
                <a:ea typeface="標楷體" pitchFamily="65" charset="-120"/>
              </a:rPr>
              <a:t>PCR</a:t>
            </a:r>
            <a:r>
              <a:rPr lang="zh-TW" altLang="en-US" sz="1400" smtClean="0">
                <a:solidFill>
                  <a:srgbClr val="000000"/>
                </a:solidFill>
                <a:latin typeface="標楷體" pitchFamily="65" charset="-120"/>
                <a:ea typeface="標楷體" pitchFamily="65" charset="-120"/>
              </a:rPr>
              <a:t>進行鑑別診斷。</a:t>
            </a:r>
          </a:p>
          <a:p>
            <a:pPr eaLnBrk="1" hangingPunct="1">
              <a:defRPr/>
            </a:pPr>
            <a:r>
              <a:rPr lang="en-US" altLang="zh-TW" sz="1400" b="1" i="1" smtClean="0">
                <a:effectLst>
                  <a:outerShdw blurRad="38100" dist="38100" dir="2700000" algn="tl">
                    <a:srgbClr val="C0C0C0"/>
                  </a:outerShdw>
                </a:effectLst>
                <a:latin typeface="標楷體" pitchFamily="65" charset="-120"/>
                <a:ea typeface="標楷體" pitchFamily="65" charset="-120"/>
              </a:rPr>
              <a:t>E.histolytica</a:t>
            </a:r>
            <a:r>
              <a:rPr lang="zh-TW" altLang="en-US" sz="1400" smtClean="0">
                <a:solidFill>
                  <a:srgbClr val="000000"/>
                </a:solidFill>
                <a:latin typeface="標楷體" pitchFamily="65" charset="-120"/>
                <a:ea typeface="標楷體" pitchFamily="65" charset="-120"/>
              </a:rPr>
              <a:t>生活史有兩個階段：</a:t>
            </a:r>
            <a:r>
              <a:rPr lang="zh-TW" altLang="en-US" sz="1400" smtClean="0">
                <a:latin typeface="標楷體" pitchFamily="65" charset="-120"/>
                <a:ea typeface="標楷體" pitchFamily="65" charset="-120"/>
              </a:rPr>
              <a:t>囊體</a:t>
            </a:r>
            <a:r>
              <a:rPr lang="en-US" altLang="zh-TW" sz="1400" smtClean="0">
                <a:latin typeface="標楷體" pitchFamily="65" charset="-120"/>
                <a:ea typeface="標楷體" pitchFamily="65" charset="-120"/>
              </a:rPr>
              <a:t>(cyst)</a:t>
            </a:r>
            <a:r>
              <a:rPr lang="zh-TW" altLang="en-US" sz="1400" smtClean="0">
                <a:latin typeface="標楷體" pitchFamily="65" charset="-120"/>
                <a:ea typeface="標楷體" pitchFamily="65" charset="-120"/>
              </a:rPr>
              <a:t>及活動體</a:t>
            </a:r>
            <a:r>
              <a:rPr lang="en-US" altLang="zh-TW" sz="1400" smtClean="0">
                <a:latin typeface="標楷體" pitchFamily="65" charset="-120"/>
                <a:ea typeface="標楷體" pitchFamily="65" charset="-120"/>
              </a:rPr>
              <a:t>(trophozoite) </a:t>
            </a:r>
            <a:r>
              <a:rPr lang="zh-TW" altLang="en-US" sz="1400" smtClean="0">
                <a:solidFill>
                  <a:srgbClr val="000000"/>
                </a:solidFill>
                <a:latin typeface="標楷體" pitchFamily="65" charset="-120"/>
                <a:ea typeface="標楷體" pitchFamily="65" charset="-120"/>
              </a:rPr>
              <a:t>。前者具傳染力，</a:t>
            </a:r>
            <a:r>
              <a:rPr lang="zh-TW" altLang="en-US" sz="1400" smtClean="0">
                <a:latin typeface="標楷體" pitchFamily="65" charset="-120"/>
                <a:ea typeface="標楷體" pitchFamily="65" charset="-120"/>
              </a:rPr>
              <a:t>能耐惡劣環境，</a:t>
            </a:r>
            <a:r>
              <a:rPr lang="zh-TW" altLang="en-US" sz="1400" smtClean="0">
                <a:solidFill>
                  <a:srgbClr val="000000"/>
                </a:solidFill>
                <a:latin typeface="標楷體" pitchFamily="65" charset="-120"/>
                <a:ea typeface="標楷體" pitchFamily="65" charset="-120"/>
              </a:rPr>
              <a:t>隨寄主之排泄物進入環境，經食入後，在下一寄主腸道脫囊（</a:t>
            </a:r>
            <a:r>
              <a:rPr lang="en-US" altLang="zh-TW" sz="1400" smtClean="0">
                <a:solidFill>
                  <a:srgbClr val="000000"/>
                </a:solidFill>
                <a:latin typeface="標楷體" pitchFamily="65" charset="-120"/>
                <a:ea typeface="標楷體" pitchFamily="65" charset="-120"/>
              </a:rPr>
              <a:t>excystation</a:t>
            </a:r>
            <a:r>
              <a:rPr lang="zh-TW" altLang="en-US" sz="1400" smtClean="0">
                <a:solidFill>
                  <a:srgbClr val="000000"/>
                </a:solidFill>
                <a:latin typeface="標楷體" pitchFamily="65" charset="-120"/>
                <a:ea typeface="標楷體" pitchFamily="65" charset="-120"/>
              </a:rPr>
              <a:t>）成為活動體。很者主司代謝繁殖的活動體（</a:t>
            </a:r>
            <a:r>
              <a:rPr lang="en-US" altLang="zh-TW" sz="1400" smtClean="0">
                <a:solidFill>
                  <a:srgbClr val="000000"/>
                </a:solidFill>
                <a:latin typeface="標楷體" pitchFamily="65" charset="-120"/>
                <a:ea typeface="標楷體" pitchFamily="65" charset="-120"/>
              </a:rPr>
              <a:t>trophozoite</a:t>
            </a:r>
            <a:r>
              <a:rPr lang="zh-TW" altLang="en-US" sz="1400" smtClean="0">
                <a:solidFill>
                  <a:srgbClr val="000000"/>
                </a:solidFill>
                <a:latin typeface="標楷體" pitchFamily="65" charset="-120"/>
                <a:ea typeface="標楷體" pitchFamily="65" charset="-120"/>
              </a:rPr>
              <a:t>；又名營養體）及能耐惡劣環境的囊體（</a:t>
            </a:r>
            <a:r>
              <a:rPr lang="en-US" altLang="zh-TW" sz="1400" smtClean="0">
                <a:solidFill>
                  <a:srgbClr val="000000"/>
                </a:solidFill>
                <a:latin typeface="標楷體" pitchFamily="65" charset="-120"/>
                <a:ea typeface="標楷體" pitchFamily="65" charset="-120"/>
              </a:rPr>
              <a:t>cyst</a:t>
            </a:r>
            <a:r>
              <a:rPr lang="zh-TW" altLang="en-US" sz="1400" smtClean="0">
                <a:solidFill>
                  <a:srgbClr val="000000"/>
                </a:solidFill>
                <a:latin typeface="標楷體" pitchFamily="65" charset="-120"/>
                <a:ea typeface="標楷體" pitchFamily="65" charset="-120"/>
              </a:rPr>
              <a:t>），活動體可侵入組織造成病變，囊體則為具感染力之階段。</a:t>
            </a:r>
            <a:r>
              <a:rPr lang="zh-TW" altLang="en-US" sz="1400" smtClean="0">
                <a:latin typeface="標楷體" pitchFamily="65" charset="-120"/>
                <a:ea typeface="標楷體" pitchFamily="65" charset="-120"/>
              </a:rPr>
              <a:t> </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7"/>
          <p:cNvSpPr>
            <a:spLocks noGrp="1" noChangeArrowheads="1"/>
          </p:cNvSpPr>
          <p:nvPr>
            <p:ph type="sldNum" sz="quarter" idx="5"/>
          </p:nvPr>
        </p:nvSpPr>
        <p:spPr>
          <a:noFill/>
          <a:ln>
            <a:miter lim="800000"/>
            <a:headEnd/>
            <a:tailEnd/>
          </a:ln>
        </p:spPr>
        <p:txBody>
          <a:bodyPr/>
          <a:lstStyle/>
          <a:p>
            <a:pPr defTabSz="947738"/>
            <a:fld id="{E709EF3D-4DF7-4BCD-8F82-F81C7CD59C2C}" type="slidenum">
              <a:rPr lang="en-US" altLang="zh-TW" sz="1100" smtClean="0">
                <a:ea typeface="新細明體" charset="-120"/>
              </a:rPr>
              <a:pPr defTabSz="947738"/>
              <a:t>64</a:t>
            </a:fld>
            <a:endParaRPr lang="en-US" altLang="zh-TW" sz="1100" smtClean="0">
              <a:ea typeface="新細明體" charset="-120"/>
            </a:endParaRPr>
          </a:p>
        </p:txBody>
      </p:sp>
      <p:sp>
        <p:nvSpPr>
          <p:cNvPr id="119810"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p:txBody>
          <a:bodyPr/>
          <a:lstStyle/>
          <a:p>
            <a:pPr eaLnBrk="1" hangingPunct="1">
              <a:defRPr/>
            </a:pPr>
            <a:r>
              <a:rPr lang="en-US" altLang="zh-TW" sz="1400" b="1" i="1" smtClean="0">
                <a:effectLst>
                  <a:outerShdw blurRad="38100" dist="38100" dir="2700000" algn="tl">
                    <a:srgbClr val="C0C0C0"/>
                  </a:outerShdw>
                </a:effectLst>
                <a:latin typeface="標楷體" pitchFamily="65" charset="-120"/>
                <a:ea typeface="標楷體" pitchFamily="65" charset="-120"/>
              </a:rPr>
              <a:t>E.histolytica</a:t>
            </a:r>
            <a:r>
              <a:rPr lang="zh-TW" altLang="en-US" sz="1400" smtClean="0">
                <a:latin typeface="標楷體" pitchFamily="65" charset="-120"/>
                <a:ea typeface="標楷體" pitchFamily="65" charset="-120"/>
              </a:rPr>
              <a:t>生活史：</a:t>
            </a:r>
          </a:p>
          <a:p>
            <a:pPr eaLnBrk="1" hangingPunct="1">
              <a:defRPr/>
            </a:pPr>
            <a:r>
              <a:rPr lang="en-US" altLang="zh-TW" sz="1400" smtClean="0">
                <a:latin typeface="標楷體" pitchFamily="65" charset="-120"/>
                <a:ea typeface="標楷體" pitchFamily="65" charset="-120"/>
              </a:rPr>
              <a:t>1.</a:t>
            </a:r>
            <a:r>
              <a:rPr lang="zh-TW" altLang="en-US" sz="1400" smtClean="0">
                <a:latin typeface="標楷體" pitchFamily="65" charset="-120"/>
                <a:ea typeface="標楷體" pitchFamily="65" charset="-120"/>
              </a:rPr>
              <a:t>病患糞便排出</a:t>
            </a:r>
            <a:r>
              <a:rPr lang="en-US" altLang="zh-TW" sz="1400" b="1" i="1" smtClean="0">
                <a:effectLst>
                  <a:outerShdw blurRad="38100" dist="38100" dir="2700000" algn="tl">
                    <a:srgbClr val="C0C0C0"/>
                  </a:outerShdw>
                </a:effectLst>
                <a:latin typeface="標楷體" pitchFamily="65" charset="-120"/>
                <a:ea typeface="標楷體" pitchFamily="65" charset="-120"/>
              </a:rPr>
              <a:t>E.histolytica</a:t>
            </a:r>
            <a:r>
              <a:rPr lang="zh-TW" altLang="en-US" sz="1400" u="sng" smtClean="0">
                <a:latin typeface="標楷體" pitchFamily="65" charset="-120"/>
                <a:ea typeface="標楷體" pitchFamily="65" charset="-120"/>
              </a:rPr>
              <a:t>囊體</a:t>
            </a:r>
            <a:r>
              <a:rPr lang="zh-TW" altLang="en-US" sz="1400" smtClean="0">
                <a:latin typeface="標楷體" pitchFamily="65" charset="-120"/>
                <a:ea typeface="標楷體" pitchFamily="65" charset="-120"/>
              </a:rPr>
              <a:t>及活動體  </a:t>
            </a:r>
          </a:p>
          <a:p>
            <a:pPr eaLnBrk="1" hangingPunct="1">
              <a:defRPr/>
            </a:pPr>
            <a:r>
              <a:rPr lang="en-US" altLang="zh-TW" sz="1400" smtClean="0">
                <a:latin typeface="標楷體" pitchFamily="65" charset="-120"/>
                <a:ea typeface="標楷體" pitchFamily="65" charset="-120"/>
              </a:rPr>
              <a:t>2.</a:t>
            </a:r>
            <a:r>
              <a:rPr lang="zh-TW" altLang="en-US" sz="1400" smtClean="0">
                <a:latin typeface="標楷體" pitchFamily="65" charset="-120"/>
                <a:ea typeface="標楷體" pitchFamily="65" charset="-120"/>
              </a:rPr>
              <a:t>他人攝食經糞便污染的食物或飲水</a:t>
            </a:r>
            <a:r>
              <a:rPr lang="en-US" altLang="zh-TW" sz="1400" smtClean="0">
                <a:latin typeface="標楷體" pitchFamily="65" charset="-120"/>
                <a:ea typeface="標楷體" pitchFamily="65" charset="-120"/>
              </a:rPr>
              <a:t>(</a:t>
            </a:r>
            <a:r>
              <a:rPr lang="zh-TW" altLang="en-US" sz="1400" u="sng" smtClean="0">
                <a:latin typeface="標楷體" pitchFamily="65" charset="-120"/>
                <a:ea typeface="標楷體" pitchFamily="65" charset="-120"/>
              </a:rPr>
              <a:t>囊體</a:t>
            </a:r>
            <a:r>
              <a:rPr lang="en-US" altLang="zh-TW" sz="1400" smtClean="0">
                <a:latin typeface="標楷體" pitchFamily="65" charset="-120"/>
                <a:ea typeface="標楷體" pitchFamily="65" charset="-120"/>
              </a:rPr>
              <a:t>)  </a:t>
            </a:r>
          </a:p>
          <a:p>
            <a:pPr eaLnBrk="1" hangingPunct="1">
              <a:defRPr/>
            </a:pPr>
            <a:r>
              <a:rPr lang="en-US" altLang="zh-TW" sz="1400" smtClean="0">
                <a:latin typeface="標楷體" pitchFamily="65" charset="-120"/>
                <a:ea typeface="標楷體" pitchFamily="65" charset="-120"/>
              </a:rPr>
              <a:t>3.</a:t>
            </a:r>
            <a:r>
              <a:rPr lang="zh-TW" altLang="en-US" sz="1400" smtClean="0">
                <a:latin typeface="標楷體" pitchFamily="65" charset="-120"/>
                <a:ea typeface="標楷體" pitchFamily="65" charset="-120"/>
              </a:rPr>
              <a:t>吞入的囊體經過胃酸及腸酶後，於小腸脫囊成為</a:t>
            </a:r>
            <a:r>
              <a:rPr lang="zh-TW" altLang="en-US" sz="1400" u="sng" smtClean="0">
                <a:latin typeface="標楷體" pitchFamily="65" charset="-120"/>
                <a:ea typeface="標楷體" pitchFamily="65" charset="-120"/>
              </a:rPr>
              <a:t>活動</a:t>
            </a:r>
            <a:r>
              <a:rPr lang="zh-TW" altLang="en-US" sz="1400" smtClean="0">
                <a:latin typeface="標楷體" pitchFamily="65" charset="-120"/>
                <a:ea typeface="標楷體" pitchFamily="65" charset="-120"/>
              </a:rPr>
              <a:t>體  </a:t>
            </a:r>
          </a:p>
          <a:p>
            <a:pPr eaLnBrk="1" hangingPunct="1">
              <a:defRPr/>
            </a:pPr>
            <a:r>
              <a:rPr lang="en-US" altLang="zh-TW" sz="1400" smtClean="0">
                <a:latin typeface="標楷體" pitchFamily="65" charset="-120"/>
                <a:ea typeface="標楷體" pitchFamily="65" charset="-120"/>
              </a:rPr>
              <a:t>4.</a:t>
            </a:r>
            <a:r>
              <a:rPr lang="zh-TW" altLang="en-US" sz="1400" smtClean="0">
                <a:latin typeface="標楷體" pitchFamily="65" charset="-120"/>
                <a:ea typeface="標楷體" pitchFamily="65" charset="-120"/>
              </a:rPr>
              <a:t>活動體侵入大腸或極少數會轉移至肝臟</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或其他組織</a:t>
            </a:r>
            <a:r>
              <a:rPr lang="en-US" altLang="zh-TW" sz="1400" smtClean="0">
                <a:latin typeface="標楷體" pitchFamily="65" charset="-120"/>
                <a:ea typeface="標楷體" pitchFamily="65" charset="-120"/>
              </a:rPr>
              <a:t>) </a:t>
            </a:r>
            <a:r>
              <a:rPr lang="zh-TW" altLang="en-US" sz="1400" smtClean="0">
                <a:latin typeface="標楷體" pitchFamily="65" charset="-120"/>
                <a:ea typeface="標楷體" pitchFamily="65" charset="-120"/>
              </a:rPr>
              <a:t>，</a:t>
            </a:r>
            <a:r>
              <a:rPr lang="en-US" altLang="zh-TW" sz="1400" smtClean="0">
                <a:latin typeface="標楷體" pitchFamily="65" charset="-120"/>
                <a:ea typeface="標楷體" pitchFamily="65" charset="-120"/>
              </a:rPr>
              <a:t>90%</a:t>
            </a:r>
            <a:r>
              <a:rPr lang="zh-TW" altLang="en-US" sz="1400" b="1" smtClean="0">
                <a:solidFill>
                  <a:srgbClr val="CC3300"/>
                </a:solidFill>
                <a:latin typeface="標楷體" pitchFamily="65" charset="-120"/>
                <a:ea typeface="標楷體" pitchFamily="65" charset="-120"/>
              </a:rPr>
              <a:t>為無症狀帶原者</a:t>
            </a:r>
            <a:r>
              <a:rPr lang="en-US" altLang="zh-TW" sz="1400" b="1" smtClean="0">
                <a:solidFill>
                  <a:srgbClr val="CC3300"/>
                </a:solidFill>
                <a:latin typeface="標楷體" pitchFamily="65" charset="-120"/>
                <a:ea typeface="標楷體" pitchFamily="65" charset="-120"/>
              </a:rPr>
              <a:t>(</a:t>
            </a:r>
            <a:r>
              <a:rPr lang="zh-TW" altLang="en-US" sz="1400" b="1" smtClean="0">
                <a:solidFill>
                  <a:srgbClr val="CC3300"/>
                </a:solidFill>
                <a:latin typeface="標楷體" pitchFamily="65" charset="-120"/>
                <a:ea typeface="標楷體" pitchFamily="65" charset="-120"/>
              </a:rPr>
              <a:t>以共生方式存於腸道中</a:t>
            </a:r>
            <a:r>
              <a:rPr lang="en-US" altLang="zh-TW" sz="1400" b="1" smtClean="0">
                <a:solidFill>
                  <a:srgbClr val="CC3300"/>
                </a:solidFill>
                <a:latin typeface="標楷體" pitchFamily="65" charset="-120"/>
                <a:ea typeface="標楷體" pitchFamily="65" charset="-120"/>
              </a:rPr>
              <a:t>)</a:t>
            </a:r>
            <a:endParaRPr lang="en-US" altLang="zh-TW" sz="1400" smtClean="0">
              <a:latin typeface="標楷體" pitchFamily="65" charset="-120"/>
              <a:ea typeface="標楷體" pitchFamily="65" charset="-120"/>
            </a:endParaRPr>
          </a:p>
          <a:p>
            <a:pPr eaLnBrk="1" hangingPunct="1">
              <a:defRPr/>
            </a:pPr>
            <a:r>
              <a:rPr lang="zh-TW" altLang="en-US" sz="1400" smtClean="0">
                <a:latin typeface="標楷體" pitchFamily="65" charset="-120"/>
                <a:ea typeface="標楷體" pitchFamily="65" charset="-120"/>
              </a:rPr>
              <a:t>結論：阿米巴性痢疾</a:t>
            </a:r>
            <a:r>
              <a:rPr lang="en-US" altLang="zh-TW" sz="1400" smtClean="0">
                <a:latin typeface="標楷體" pitchFamily="65" charset="-120"/>
                <a:ea typeface="標楷體" pitchFamily="65" charset="-120"/>
              </a:rPr>
              <a:t>(Amebiasis)</a:t>
            </a:r>
            <a:r>
              <a:rPr lang="zh-TW" altLang="en-US" sz="1400" smtClean="0">
                <a:latin typeface="標楷體" pitchFamily="65" charset="-120"/>
                <a:ea typeface="標楷體" pitchFamily="65" charset="-120"/>
              </a:rPr>
              <a:t>包含腸道阿米巴感染症及腸外阿米巴感染症，腸外阿米巴感染症以</a:t>
            </a:r>
            <a:r>
              <a:rPr lang="zh-TW" altLang="en-US" sz="1400" smtClean="0">
                <a:solidFill>
                  <a:srgbClr val="CC3300"/>
                </a:solidFill>
                <a:latin typeface="標楷體" pitchFamily="65" charset="-120"/>
                <a:ea typeface="標楷體" pitchFamily="65" charset="-120"/>
              </a:rPr>
              <a:t>肝膿瘍最常見</a:t>
            </a: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xfrm>
            <a:off x="920750" y="746125"/>
            <a:ext cx="4960938" cy="3721100"/>
          </a:xfrm>
          <a:ln/>
        </p:spPr>
      </p:sp>
      <p:sp>
        <p:nvSpPr>
          <p:cNvPr id="121859"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7"/>
          <p:cNvSpPr>
            <a:spLocks noGrp="1" noChangeArrowheads="1"/>
          </p:cNvSpPr>
          <p:nvPr>
            <p:ph type="sldNum" sz="quarter" idx="5"/>
          </p:nvPr>
        </p:nvSpPr>
        <p:spPr>
          <a:noFill/>
          <a:ln>
            <a:miter lim="800000"/>
            <a:headEnd/>
            <a:tailEnd/>
          </a:ln>
        </p:spPr>
        <p:txBody>
          <a:bodyPr/>
          <a:lstStyle/>
          <a:p>
            <a:pPr defTabSz="947738"/>
            <a:fld id="{551E58F4-E6CD-457E-8AB1-DD27096F278B}" type="slidenum">
              <a:rPr lang="en-US" altLang="zh-TW" sz="1100" smtClean="0">
                <a:ea typeface="新細明體" charset="-120"/>
              </a:rPr>
              <a:pPr defTabSz="947738"/>
              <a:t>66</a:t>
            </a:fld>
            <a:endParaRPr lang="en-US" altLang="zh-TW" sz="1100" smtClean="0">
              <a:ea typeface="新細明體" charset="-120"/>
            </a:endParaRPr>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p:spPr>
        <p:txBody>
          <a:bodyPr/>
          <a:lstStyle/>
          <a:p>
            <a:pPr eaLnBrk="1" hangingPunct="1"/>
            <a:r>
              <a:rPr lang="en-US" altLang="zh-TW" sz="1400" smtClean="0">
                <a:latin typeface="標楷體" pitchFamily="65" charset="-120"/>
                <a:ea typeface="標楷體" pitchFamily="65" charset="-120"/>
              </a:rPr>
              <a:t>1.Amebiasis</a:t>
            </a:r>
            <a:r>
              <a:rPr lang="zh-TW" altLang="en-US" sz="1400" smtClean="0">
                <a:latin typeface="標楷體" pitchFamily="65" charset="-120"/>
                <a:ea typeface="標楷體" pitchFamily="65" charset="-120"/>
              </a:rPr>
              <a:t>潛伏期約二至四週，但長短極為懸殊，可由數日至</a:t>
            </a:r>
            <a:r>
              <a:rPr lang="zh-TW" altLang="en-US" sz="1400" b="1" u="sng" smtClean="0">
                <a:latin typeface="標楷體" pitchFamily="65" charset="-120"/>
                <a:ea typeface="標楷體" pitchFamily="65" charset="-120"/>
              </a:rPr>
              <a:t>數年</a:t>
            </a:r>
            <a:r>
              <a:rPr lang="zh-TW" altLang="en-US" sz="1400" smtClean="0">
                <a:latin typeface="標楷體" pitchFamily="65" charset="-120"/>
                <a:ea typeface="標楷體" pitchFamily="65" charset="-120"/>
              </a:rPr>
              <a:t>不等。 </a:t>
            </a:r>
          </a:p>
          <a:p>
            <a:pPr eaLnBrk="1" hangingPunct="1"/>
            <a:r>
              <a:rPr lang="en-US" altLang="zh-TW" sz="1400" smtClean="0">
                <a:latin typeface="標楷體" pitchFamily="65" charset="-120"/>
                <a:ea typeface="標楷體" pitchFamily="65" charset="-120"/>
              </a:rPr>
              <a:t>2.</a:t>
            </a:r>
            <a:r>
              <a:rPr lang="zh-TW" altLang="en-US" sz="1400" smtClean="0">
                <a:latin typeface="標楷體" pitchFamily="65" charset="-120"/>
                <a:ea typeface="標楷體" pitchFamily="65" charset="-120"/>
              </a:rPr>
              <a:t>囊體具傳染性，在慢性期、恢復期及無症狀帶蟲者，均會</a:t>
            </a:r>
            <a:r>
              <a:rPr lang="zh-TW" altLang="en-US" sz="1400" b="1" u="sng" smtClean="0">
                <a:solidFill>
                  <a:srgbClr val="CC3300"/>
                </a:solidFill>
                <a:latin typeface="標楷體" pitchFamily="65" charset="-120"/>
                <a:ea typeface="標楷體" pitchFamily="65" charset="-120"/>
              </a:rPr>
              <a:t>間歇性</a:t>
            </a:r>
            <a:r>
              <a:rPr lang="zh-TW" altLang="en-US" sz="1400" smtClean="0">
                <a:latin typeface="標楷體" pitchFamily="65" charset="-120"/>
                <a:ea typeface="標楷體" pitchFamily="65" charset="-120"/>
              </a:rPr>
              <a:t>排泄囊體</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因有間歇性排出的特性，故在相關的採檢會要求要三次的糞便檢體</a:t>
            </a:r>
            <a:r>
              <a:rPr lang="en-US" altLang="zh-TW" sz="1400" smtClean="0">
                <a:latin typeface="標楷體" pitchFamily="65" charset="-120"/>
                <a:ea typeface="標楷體" pitchFamily="65" charset="-120"/>
              </a:rPr>
              <a:t>)</a:t>
            </a:r>
          </a:p>
          <a:p>
            <a:pPr eaLnBrk="1" hangingPunct="1"/>
            <a:r>
              <a:rPr lang="en-US" altLang="zh-TW" sz="1400" smtClean="0">
                <a:latin typeface="標楷體" pitchFamily="65" charset="-120"/>
                <a:ea typeface="標楷體" pitchFamily="65" charset="-120"/>
              </a:rPr>
              <a:t>3.Infective dose:&gt;1000 cysts</a:t>
            </a: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xfrm>
            <a:off x="920750" y="746125"/>
            <a:ext cx="4960938" cy="3721100"/>
          </a:xfrm>
          <a:ln/>
        </p:spPr>
      </p:sp>
      <p:sp>
        <p:nvSpPr>
          <p:cNvPr id="12595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68</a:t>
            </a:fld>
            <a:endParaRPr lang="en-US" altLang="zh-TW"/>
          </a:p>
        </p:txBody>
      </p:sp>
    </p:spTree>
    <p:extLst>
      <p:ext uri="{BB962C8B-B14F-4D97-AF65-F5344CB8AC3E}">
        <p14:creationId xmlns="" xmlns:p14="http://schemas.microsoft.com/office/powerpoint/2010/main" val="87064284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7"/>
          <p:cNvSpPr>
            <a:spLocks noGrp="1" noChangeArrowheads="1"/>
          </p:cNvSpPr>
          <p:nvPr>
            <p:ph type="sldNum" sz="quarter" idx="5"/>
          </p:nvPr>
        </p:nvSpPr>
        <p:spPr>
          <a:noFill/>
          <a:ln>
            <a:miter lim="800000"/>
            <a:headEnd/>
            <a:tailEnd/>
          </a:ln>
        </p:spPr>
        <p:txBody>
          <a:bodyPr/>
          <a:lstStyle/>
          <a:p>
            <a:pPr defTabSz="947738"/>
            <a:fld id="{2ECF7872-CA41-44A7-BEC5-12D4BB49CB6F}" type="slidenum">
              <a:rPr lang="en-US" altLang="zh-TW" sz="1100" smtClean="0">
                <a:ea typeface="新細明體" charset="-120"/>
              </a:rPr>
              <a:pPr defTabSz="947738"/>
              <a:t>69</a:t>
            </a:fld>
            <a:endParaRPr lang="en-US" altLang="zh-TW" sz="1100" smtClean="0">
              <a:ea typeface="新細明體" charset="-120"/>
            </a:endParaRPr>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p:spPr>
        <p:txBody>
          <a:bodyPr/>
          <a:lstStyle/>
          <a:p>
            <a:pPr eaLnBrk="1" hangingPunct="1"/>
            <a:endParaRPr lang="zh-TW" altLang="zh-TW" sz="1400" smtClean="0">
              <a:latin typeface="標楷體" pitchFamily="65" charset="-120"/>
              <a:ea typeface="標楷體" pitchFamily="65" charset="-12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7"/>
          <p:cNvSpPr>
            <a:spLocks noGrp="1" noChangeArrowheads="1"/>
          </p:cNvSpPr>
          <p:nvPr>
            <p:ph type="sldNum" sz="quarter" idx="5"/>
          </p:nvPr>
        </p:nvSpPr>
        <p:spPr>
          <a:noFill/>
          <a:ln>
            <a:miter lim="800000"/>
            <a:headEnd/>
            <a:tailEnd/>
          </a:ln>
        </p:spPr>
        <p:txBody>
          <a:bodyPr/>
          <a:lstStyle/>
          <a:p>
            <a:pPr defTabSz="947738"/>
            <a:fld id="{86FADF9E-66B0-4AA2-ADF5-6AAEABB45AA2}" type="slidenum">
              <a:rPr lang="en-US" altLang="zh-TW" sz="1100" smtClean="0">
                <a:ea typeface="新細明體" charset="-120"/>
              </a:rPr>
              <a:pPr defTabSz="947738"/>
              <a:t>70</a:t>
            </a:fld>
            <a:endParaRPr lang="en-US" altLang="zh-TW" sz="1100" smtClean="0">
              <a:ea typeface="新細明體" charset="-120"/>
            </a:endParaRPr>
          </a:p>
        </p:txBody>
      </p:sp>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目前確定病例，多為以糞便、組織或膿瘍抽出物等檢體經疾病管制署實驗室分子生物核酸檢驗確認為痢疾阿米巴（</a:t>
            </a:r>
            <a:r>
              <a:rPr lang="en-US" altLang="zh-TW" sz="1400" i="1" smtClean="0">
                <a:latin typeface="標楷體" pitchFamily="65" charset="-120"/>
                <a:ea typeface="標楷體" pitchFamily="65" charset="-120"/>
              </a:rPr>
              <a:t>E. histolytica</a:t>
            </a:r>
            <a:r>
              <a:rPr lang="zh-TW" altLang="en-US" sz="1400" smtClean="0">
                <a:latin typeface="標楷體" pitchFamily="65" charset="-120"/>
                <a:ea typeface="標楷體" pitchFamily="65" charset="-120"/>
              </a:rPr>
              <a:t>）者，即為確定病例</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檢驗條件第一項</a:t>
            </a:r>
            <a:r>
              <a:rPr lang="en-US" altLang="zh-TW" sz="1400" smtClean="0">
                <a:latin typeface="標楷體" pitchFamily="65" charset="-120"/>
                <a:ea typeface="標楷體" pitchFamily="65" charset="-120"/>
              </a:rPr>
              <a:t>)</a:t>
            </a:r>
          </a:p>
          <a:p>
            <a:pPr eaLnBrk="1" hangingPunct="1"/>
            <a:r>
              <a:rPr lang="zh-TW" altLang="en-US" sz="1400" smtClean="0">
                <a:latin typeface="標楷體" pitchFamily="65" charset="-120"/>
                <a:ea typeface="標楷體" pitchFamily="65" charset="-120"/>
              </a:rPr>
              <a:t>另有二種狀況，亦為確定病例</a:t>
            </a:r>
          </a:p>
          <a:p>
            <a:pPr eaLnBrk="1" hangingPunct="1"/>
            <a:r>
              <a:rPr lang="en-US" altLang="zh-TW" sz="1400" smtClean="0">
                <a:latin typeface="標楷體" pitchFamily="65" charset="-120"/>
                <a:ea typeface="標楷體" pitchFamily="65" charset="-120"/>
              </a:rPr>
              <a:t>1.</a:t>
            </a:r>
            <a:r>
              <a:rPr lang="zh-TW" altLang="en-US" sz="1400" smtClean="0">
                <a:latin typeface="標楷體" pitchFamily="65" charset="-120"/>
                <a:ea typeface="標楷體" pitchFamily="65" charset="-120"/>
              </a:rPr>
              <a:t>符合臨床條件</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發燒或右上腹疼痛</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，且腸道及腸外之組織切片或潰瘍刮除發現痢疾阿米巴活動體者。</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通報後自動陽轉</a:t>
            </a:r>
            <a:r>
              <a:rPr lang="en-US" altLang="zh-TW" sz="1400" smtClean="0">
                <a:latin typeface="標楷體" pitchFamily="65" charset="-120"/>
                <a:ea typeface="標楷體" pitchFamily="65" charset="-120"/>
              </a:rPr>
              <a:t>) (</a:t>
            </a:r>
            <a:r>
              <a:rPr lang="zh-TW" altLang="en-US" sz="1400" smtClean="0">
                <a:latin typeface="標楷體" pitchFamily="65" charset="-120"/>
                <a:ea typeface="標楷體" pitchFamily="65" charset="-120"/>
              </a:rPr>
              <a:t>檢驗條件第二項</a:t>
            </a:r>
            <a:r>
              <a:rPr lang="en-US" altLang="zh-TW" sz="1400" smtClean="0">
                <a:latin typeface="標楷體" pitchFamily="65" charset="-120"/>
                <a:ea typeface="標楷體" pitchFamily="65" charset="-120"/>
              </a:rPr>
              <a:t>)</a:t>
            </a:r>
          </a:p>
          <a:p>
            <a:pPr eaLnBrk="1" hangingPunct="1"/>
            <a:endParaRPr lang="en-US" altLang="zh-TW" sz="1400" smtClean="0">
              <a:latin typeface="標楷體" pitchFamily="65" charset="-120"/>
              <a:ea typeface="標楷體" pitchFamily="65" charset="-120"/>
            </a:endParaRPr>
          </a:p>
          <a:p>
            <a:pPr eaLnBrk="1" hangingPunct="1"/>
            <a:r>
              <a:rPr lang="en-US" altLang="zh-TW" sz="1400" smtClean="0">
                <a:latin typeface="標楷體" pitchFamily="65" charset="-120"/>
                <a:ea typeface="標楷體" pitchFamily="65" charset="-120"/>
              </a:rPr>
              <a:t>2.</a:t>
            </a:r>
            <a:r>
              <a:rPr lang="zh-TW" altLang="en-US" sz="1400" smtClean="0">
                <a:latin typeface="標楷體" pitchFamily="65" charset="-120"/>
                <a:ea typeface="標楷體" pitchFamily="65" charset="-120"/>
              </a:rPr>
              <a:t>符合臨床條件</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發燒或右上腹疼痛</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，及</a:t>
            </a:r>
            <a:r>
              <a:rPr lang="zh-TW" altLang="en-US" sz="1400" smtClean="0">
                <a:ea typeface="標楷體" pitchFamily="65" charset="-120"/>
              </a:rPr>
              <a:t>超音波或電腦斷層診斷為肝膿瘍，且血清學檢查痢疾阿米巴抗體陽性（註：依廠商試劑之使用說明界定）。</a:t>
            </a:r>
            <a:r>
              <a:rPr lang="zh-TW" altLang="en-US" smtClean="0">
                <a:ea typeface="新細明體" charset="-120"/>
              </a:rPr>
              <a:t> </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通報後自動陽轉</a:t>
            </a:r>
            <a:r>
              <a:rPr lang="en-US" altLang="zh-TW" sz="1400" smtClean="0">
                <a:latin typeface="標楷體" pitchFamily="65" charset="-120"/>
                <a:ea typeface="標楷體" pitchFamily="65" charset="-120"/>
              </a:rPr>
              <a:t>) (</a:t>
            </a:r>
            <a:r>
              <a:rPr lang="zh-TW" altLang="en-US" sz="1400" smtClean="0">
                <a:latin typeface="標楷體" pitchFamily="65" charset="-120"/>
                <a:ea typeface="標楷體" pitchFamily="65" charset="-120"/>
              </a:rPr>
              <a:t>檢驗條件第三項</a:t>
            </a:r>
            <a:r>
              <a:rPr lang="en-US" altLang="zh-TW" sz="1400" smtClean="0">
                <a:latin typeface="標楷體" pitchFamily="65" charset="-120"/>
                <a:ea typeface="標楷體" pitchFamily="65" charset="-120"/>
              </a:rPr>
              <a:t>)</a:t>
            </a:r>
          </a:p>
          <a:p>
            <a:pPr eaLnBrk="1" hangingPunct="1"/>
            <a:endParaRPr lang="en-US" altLang="zh-TW" smtClean="0">
              <a:ea typeface="新細明體" charset="-120"/>
            </a:endParaRPr>
          </a:p>
          <a:p>
            <a:pPr eaLnBrk="1" hangingPunct="1"/>
            <a:r>
              <a:rPr lang="zh-TW" altLang="en-US" sz="1400" smtClean="0">
                <a:latin typeface="標楷體" pitchFamily="65" charset="-120"/>
                <a:ea typeface="標楷體" pitchFamily="65" charset="-120"/>
              </a:rPr>
              <a:t>請提醒：組織切片或阿米巴肝膿瘍個案於通報後自動陽轉，然若有膿瘍抽取物，請一併送</a:t>
            </a:r>
            <a:r>
              <a:rPr lang="en-US" altLang="zh-TW" sz="1400" smtClean="0">
                <a:latin typeface="標楷體" pitchFamily="65" charset="-120"/>
                <a:ea typeface="標楷體" pitchFamily="65" charset="-120"/>
              </a:rPr>
              <a:t>CDC</a:t>
            </a:r>
            <a:r>
              <a:rPr lang="zh-TW" altLang="en-US" sz="1400" smtClean="0">
                <a:latin typeface="標楷體" pitchFamily="65" charset="-120"/>
                <a:ea typeface="標楷體" pitchFamily="65" charset="-120"/>
              </a:rPr>
              <a:t>鑑別，且為了解該病患是否具傳染力，仍請於７天內採三套新鮮糞便檢體</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每次間隔至少</a:t>
            </a:r>
            <a:r>
              <a:rPr lang="en-US" altLang="zh-TW" sz="1400" smtClean="0">
                <a:latin typeface="標楷體" pitchFamily="65" charset="-120"/>
                <a:ea typeface="標楷體" pitchFamily="65" charset="-120"/>
              </a:rPr>
              <a:t>24</a:t>
            </a:r>
            <a:r>
              <a:rPr lang="zh-TW" altLang="en-US" sz="1400" smtClean="0">
                <a:latin typeface="標楷體" pitchFamily="65" charset="-120"/>
                <a:ea typeface="標楷體" pitchFamily="65" charset="-120"/>
              </a:rPr>
              <a:t>小時以上</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送</a:t>
            </a:r>
            <a:r>
              <a:rPr lang="en-US" altLang="zh-TW" sz="1400" smtClean="0">
                <a:latin typeface="標楷體" pitchFamily="65" charset="-120"/>
                <a:ea typeface="標楷體" pitchFamily="65" charset="-120"/>
              </a:rPr>
              <a:t>CDC</a:t>
            </a:r>
            <a:r>
              <a:rPr lang="zh-TW" altLang="en-US" sz="1400" smtClean="0">
                <a:latin typeface="標楷體" pitchFamily="65" charset="-120"/>
                <a:ea typeface="標楷體" pitchFamily="65" charset="-120"/>
              </a:rPr>
              <a:t>鑑別</a:t>
            </a:r>
          </a:p>
          <a:p>
            <a:pPr eaLnBrk="1" hangingPunct="1"/>
            <a:endParaRPr lang="en-US" altLang="zh-TW" smtClean="0">
              <a:ea typeface="新細明體" charset="-12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p:cNvSpPr>
            <a:spLocks noGrp="1" noChangeArrowheads="1"/>
          </p:cNvSpPr>
          <p:nvPr>
            <p:ph type="sldNum" sz="quarter" idx="5"/>
          </p:nvPr>
        </p:nvSpPr>
        <p:spPr>
          <a:noFill/>
          <a:ln>
            <a:miter lim="800000"/>
            <a:headEnd/>
            <a:tailEnd/>
          </a:ln>
        </p:spPr>
        <p:txBody>
          <a:bodyPr/>
          <a:lstStyle/>
          <a:p>
            <a:pPr defTabSz="947738"/>
            <a:fld id="{DCAB3846-F391-4068-8EE5-878406600948}" type="slidenum">
              <a:rPr lang="en-US" altLang="zh-TW" sz="1100" smtClean="0">
                <a:ea typeface="新細明體" charset="-120"/>
              </a:rPr>
              <a:pPr defTabSz="947738"/>
              <a:t>71</a:t>
            </a:fld>
            <a:endParaRPr lang="en-US" altLang="zh-TW" sz="1100" smtClean="0">
              <a:ea typeface="新細明體" charset="-120"/>
            </a:endParaRPr>
          </a:p>
        </p:txBody>
      </p:sp>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鏡檢因受人員經驗及技術等影響，故準確度較差</a:t>
            </a:r>
          </a:p>
          <a:p>
            <a:pPr eaLnBrk="1" hangingPunct="1"/>
            <a:r>
              <a:rPr lang="zh-TW" altLang="en-US" sz="1400" smtClean="0">
                <a:latin typeface="標楷體" pitchFamily="65" charset="-120"/>
                <a:ea typeface="標楷體" pitchFamily="65" charset="-120"/>
              </a:rPr>
              <a:t>衛生署</a:t>
            </a:r>
            <a:r>
              <a:rPr lang="en-US" altLang="zh-TW" sz="1400" smtClean="0">
                <a:latin typeface="標楷體" pitchFamily="65" charset="-120"/>
                <a:ea typeface="標楷體" pitchFamily="65" charset="-120"/>
              </a:rPr>
              <a:t>92.4.22.</a:t>
            </a:r>
            <a:r>
              <a:rPr lang="zh-TW" altLang="en-US" sz="1400" smtClean="0">
                <a:latin typeface="標楷體" pitchFamily="65" charset="-120"/>
                <a:ea typeface="標楷體" pitchFamily="65" charset="-120"/>
              </a:rPr>
              <a:t>署授疾字第</a:t>
            </a:r>
            <a:r>
              <a:rPr lang="en-US" altLang="zh-TW" sz="1400" smtClean="0">
                <a:latin typeface="標楷體" pitchFamily="65" charset="-120"/>
                <a:ea typeface="標楷體" pitchFamily="65" charset="-120"/>
              </a:rPr>
              <a:t>0920000265</a:t>
            </a:r>
            <a:r>
              <a:rPr lang="zh-TW" altLang="en-US" sz="1400" smtClean="0">
                <a:latin typeface="標楷體" pitchFamily="65" charset="-120"/>
                <a:ea typeface="標楷體" pitchFamily="65" charset="-120"/>
              </a:rPr>
              <a:t>號函</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略以</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：自即日</a:t>
            </a:r>
            <a:r>
              <a:rPr lang="en-US" altLang="zh-TW" sz="1400" smtClean="0">
                <a:latin typeface="標楷體" pitchFamily="65" charset="-120"/>
                <a:ea typeface="標楷體" pitchFamily="65" charset="-120"/>
              </a:rPr>
              <a:t>(94.4.22.)</a:t>
            </a:r>
            <a:r>
              <a:rPr lang="zh-TW" altLang="en-US" sz="1400" smtClean="0">
                <a:latin typeface="標楷體" pitchFamily="65" charset="-120"/>
                <a:ea typeface="標楷體" pitchFamily="65" charset="-120"/>
              </a:rPr>
              <a:t>起廢止</a:t>
            </a:r>
            <a:r>
              <a:rPr lang="zh-TW" altLang="en-US" sz="1400" smtClean="0">
                <a:ea typeface="標楷體" pitchFamily="65" charset="-120"/>
              </a:rPr>
              <a:t>“</a:t>
            </a:r>
            <a:r>
              <a:rPr lang="zh-TW" altLang="en-US" sz="1400" smtClean="0">
                <a:latin typeface="標楷體" pitchFamily="65" charset="-120"/>
                <a:ea typeface="標楷體" pitchFamily="65" charset="-120"/>
              </a:rPr>
              <a:t>痢疾阿米巴檢驗正確性測試合格授權</a:t>
            </a:r>
            <a:r>
              <a:rPr lang="zh-TW" altLang="en-US" sz="1400" b="1" u="sng" smtClean="0">
                <a:latin typeface="標楷體" pitchFamily="65" charset="-120"/>
                <a:ea typeface="標楷體" pitchFamily="65" charset="-120"/>
              </a:rPr>
              <a:t>自行檢驗確認</a:t>
            </a:r>
            <a:r>
              <a:rPr lang="zh-TW" altLang="en-US" sz="1400" smtClean="0">
                <a:latin typeface="標楷體" pitchFamily="65" charset="-120"/>
                <a:ea typeface="標楷體" pitchFamily="65" charset="-120"/>
              </a:rPr>
              <a:t>之規定</a:t>
            </a:r>
            <a:r>
              <a:rPr lang="zh-TW" altLang="en-US" sz="1400" smtClean="0">
                <a:ea typeface="標楷體" pitchFamily="65" charset="-120"/>
              </a:rPr>
              <a:t>”</a:t>
            </a:r>
            <a:r>
              <a:rPr lang="zh-TW" altLang="en-US" sz="1400" smtClean="0">
                <a:latin typeface="標楷體" pitchFamily="65" charset="-120"/>
                <a:ea typeface="標楷體" pitchFamily="65" charset="-120"/>
              </a:rPr>
              <a:t>，醫院於鏡檢發現痢疾阿米巴之囊體或活動體，應載明為「 </a:t>
            </a:r>
            <a:r>
              <a:rPr lang="en-US" altLang="zh-TW" sz="1400" smtClean="0">
                <a:latin typeface="標楷體" pitchFamily="65" charset="-120"/>
                <a:ea typeface="標楷體" pitchFamily="65" charset="-120"/>
              </a:rPr>
              <a:t>E.histolytica/dispar </a:t>
            </a:r>
            <a:r>
              <a:rPr lang="zh-TW" altLang="en-US" sz="1400" smtClean="0">
                <a:latin typeface="標楷體" pitchFamily="65" charset="-120"/>
                <a:ea typeface="標楷體" pitchFamily="65" charset="-120"/>
              </a:rPr>
              <a:t>」或「疑似痢疾阿米巴原蟲」</a:t>
            </a: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7"/>
          <p:cNvSpPr>
            <a:spLocks noGrp="1" noChangeArrowheads="1"/>
          </p:cNvSpPr>
          <p:nvPr>
            <p:ph type="sldNum" sz="quarter" idx="5"/>
          </p:nvPr>
        </p:nvSpPr>
        <p:spPr>
          <a:noFill/>
          <a:ln>
            <a:miter lim="800000"/>
            <a:headEnd/>
            <a:tailEnd/>
          </a:ln>
        </p:spPr>
        <p:txBody>
          <a:bodyPr/>
          <a:lstStyle/>
          <a:p>
            <a:pPr defTabSz="947738"/>
            <a:fld id="{D2BBB08E-959B-4C2E-83E5-CA15ADA1E591}" type="slidenum">
              <a:rPr lang="en-US" altLang="zh-TW" sz="1100" smtClean="0">
                <a:ea typeface="新細明體" charset="-120"/>
              </a:rPr>
              <a:pPr defTabSz="947738"/>
              <a:t>72</a:t>
            </a:fld>
            <a:endParaRPr lang="en-US" altLang="zh-TW" sz="1100" smtClean="0">
              <a:ea typeface="新細明體" charset="-120"/>
            </a:endParaRPr>
          </a:p>
        </p:txBody>
      </p:sp>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p:spPr>
        <p:txBody>
          <a:bodyPr/>
          <a:lstStyle/>
          <a:p>
            <a:pPr eaLnBrk="1" hangingPunct="1"/>
            <a:r>
              <a:rPr lang="en-US" altLang="zh-TW" sz="1400" smtClean="0">
                <a:latin typeface="標楷體" pitchFamily="65" charset="-120"/>
                <a:ea typeface="標楷體" pitchFamily="65" charset="-120"/>
              </a:rPr>
              <a:t>ELISA </a:t>
            </a:r>
            <a:r>
              <a:rPr lang="zh-TW" altLang="en-US" sz="1400" smtClean="0">
                <a:latin typeface="標楷體" pitchFamily="65" charset="-120"/>
                <a:ea typeface="標楷體" pitchFamily="65" charset="-120"/>
              </a:rPr>
              <a:t>目前本局使用的是測糞便</a:t>
            </a:r>
            <a:r>
              <a:rPr lang="en-US" altLang="zh-TW" sz="1400" smtClean="0">
                <a:latin typeface="標楷體" pitchFamily="65" charset="-120"/>
                <a:ea typeface="標楷體" pitchFamily="65" charset="-120"/>
              </a:rPr>
              <a:t>antigen , </a:t>
            </a:r>
            <a:r>
              <a:rPr lang="zh-TW" altLang="en-US" sz="1400" smtClean="0">
                <a:latin typeface="標楷體" pitchFamily="65" charset="-120"/>
                <a:ea typeface="標楷體" pitchFamily="65" charset="-120"/>
              </a:rPr>
              <a:t>每盤可使用</a:t>
            </a:r>
            <a:r>
              <a:rPr lang="en-US" altLang="zh-TW" sz="1400" smtClean="0">
                <a:latin typeface="標楷體" pitchFamily="65" charset="-120"/>
                <a:ea typeface="標楷體" pitchFamily="65" charset="-120"/>
              </a:rPr>
              <a:t>94</a:t>
            </a:r>
            <a:r>
              <a:rPr lang="zh-TW" altLang="en-US" sz="1400" smtClean="0">
                <a:latin typeface="標楷體" pitchFamily="65" charset="-120"/>
                <a:ea typeface="標楷體" pitchFamily="65" charset="-120"/>
              </a:rPr>
              <a:t>人，每盤成本價格約２萬多元</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平均每個個案約</a:t>
            </a:r>
            <a:r>
              <a:rPr lang="en-US" altLang="zh-TW" sz="1400" smtClean="0">
                <a:latin typeface="標楷體" pitchFamily="65" charset="-120"/>
                <a:ea typeface="標楷體" pitchFamily="65" charset="-120"/>
              </a:rPr>
              <a:t>200+</a:t>
            </a:r>
            <a:r>
              <a:rPr lang="zh-TW" altLang="en-US" sz="1400" smtClean="0">
                <a:latin typeface="標楷體" pitchFamily="65" charset="-120"/>
                <a:ea typeface="標楷體" pitchFamily="65" charset="-120"/>
              </a:rPr>
              <a:t>多元</a:t>
            </a:r>
            <a:r>
              <a:rPr lang="en-US" altLang="zh-TW" sz="1400" smtClean="0">
                <a:latin typeface="標楷體" pitchFamily="65" charset="-120"/>
                <a:ea typeface="標楷體" pitchFamily="65" charset="-120"/>
              </a:rPr>
              <a:t>)</a:t>
            </a: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7"/>
          <p:cNvSpPr>
            <a:spLocks noGrp="1" noChangeArrowheads="1"/>
          </p:cNvSpPr>
          <p:nvPr>
            <p:ph type="sldNum" sz="quarter" idx="5"/>
          </p:nvPr>
        </p:nvSpPr>
        <p:spPr>
          <a:noFill/>
          <a:ln>
            <a:miter lim="800000"/>
            <a:headEnd/>
            <a:tailEnd/>
          </a:ln>
        </p:spPr>
        <p:txBody>
          <a:bodyPr/>
          <a:lstStyle/>
          <a:p>
            <a:pPr defTabSz="947738"/>
            <a:fld id="{F83C51CB-40A7-4301-9EB2-924EB8160C82}" type="slidenum">
              <a:rPr lang="en-US" altLang="zh-TW" sz="1100" smtClean="0">
                <a:ea typeface="新細明體" charset="-120"/>
              </a:rPr>
              <a:pPr defTabSz="947738"/>
              <a:t>73</a:t>
            </a:fld>
            <a:endParaRPr lang="en-US" altLang="zh-TW" sz="1100" smtClean="0">
              <a:ea typeface="新細明體" charset="-120"/>
            </a:endParaRPr>
          </a:p>
        </p:txBody>
      </p:sp>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p:spPr>
        <p:txBody>
          <a:bodyPr/>
          <a:lstStyle/>
          <a:p>
            <a:pPr eaLnBrk="1" hangingPunct="1"/>
            <a:r>
              <a:rPr lang="en-US" altLang="zh-TW" sz="1400" smtClean="0">
                <a:latin typeface="標楷體" pitchFamily="65" charset="-120"/>
                <a:ea typeface="標楷體" pitchFamily="65" charset="-120"/>
              </a:rPr>
              <a:t>PCR</a:t>
            </a:r>
            <a:r>
              <a:rPr lang="zh-TW" altLang="en-US" sz="1400" smtClean="0">
                <a:latin typeface="標楷體" pitchFamily="65" charset="-120"/>
                <a:ea typeface="標楷體" pitchFamily="65" charset="-120"/>
              </a:rPr>
              <a:t>為本署實驗室主要鑑別的檢驗工具，據實驗室表示，成本價約</a:t>
            </a:r>
            <a:r>
              <a:rPr lang="en-US" altLang="zh-TW" sz="1400" smtClean="0">
                <a:latin typeface="標楷體" pitchFamily="65" charset="-120"/>
                <a:ea typeface="標楷體" pitchFamily="65" charset="-120"/>
              </a:rPr>
              <a:t>800-1000</a:t>
            </a:r>
            <a:r>
              <a:rPr lang="zh-TW" altLang="en-US" sz="1400" smtClean="0">
                <a:latin typeface="標楷體" pitchFamily="65" charset="-120"/>
                <a:ea typeface="標楷體" pitchFamily="65" charset="-120"/>
              </a:rPr>
              <a:t>元</a:t>
            </a:r>
            <a:r>
              <a:rPr lang="en-US" altLang="zh-TW" sz="1400" smtClean="0">
                <a:latin typeface="標楷體" pitchFamily="65" charset="-120"/>
                <a:ea typeface="標楷體" pitchFamily="65" charset="-120"/>
              </a:rPr>
              <a:t>/</a:t>
            </a:r>
            <a:r>
              <a:rPr lang="zh-TW" altLang="en-US" sz="1400" smtClean="0">
                <a:latin typeface="標楷體" pitchFamily="65" charset="-120"/>
                <a:ea typeface="標楷體" pitchFamily="65" charset="-120"/>
              </a:rPr>
              <a:t>每個個案</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74</a:t>
            </a:fld>
            <a:endParaRPr lang="en-US" altLang="zh-TW"/>
          </a:p>
        </p:txBody>
      </p:sp>
    </p:spTree>
    <p:extLst>
      <p:ext uri="{BB962C8B-B14F-4D97-AF65-F5344CB8AC3E}">
        <p14:creationId xmlns="" xmlns:p14="http://schemas.microsoft.com/office/powerpoint/2010/main" val="151594591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7"/>
          <p:cNvSpPr>
            <a:spLocks noGrp="1" noChangeArrowheads="1"/>
          </p:cNvSpPr>
          <p:nvPr>
            <p:ph type="sldNum" sz="quarter" idx="5"/>
          </p:nvPr>
        </p:nvSpPr>
        <p:spPr>
          <a:noFill/>
          <a:ln>
            <a:miter lim="800000"/>
            <a:headEnd/>
            <a:tailEnd/>
          </a:ln>
        </p:spPr>
        <p:txBody>
          <a:bodyPr/>
          <a:lstStyle/>
          <a:p>
            <a:fld id="{A09B2CF6-56C0-4042-8244-EA68A3804057}" type="slidenum">
              <a:rPr lang="en-US" altLang="zh-TW" smtClean="0">
                <a:latin typeface="Calibri" pitchFamily="34" charset="0"/>
                <a:ea typeface="新細明體" charset="-120"/>
              </a:rPr>
              <a:pPr/>
              <a:t>75</a:t>
            </a:fld>
            <a:endParaRPr lang="en-US" altLang="zh-TW" smtClean="0">
              <a:latin typeface="Calibri" pitchFamily="34" charset="0"/>
              <a:ea typeface="新細明體" charset="-120"/>
            </a:endParaRPr>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p:spPr>
        <p:txBody>
          <a:bodyPr/>
          <a:lstStyle/>
          <a:p>
            <a:pPr eaLnBrk="1" hangingPunct="1"/>
            <a:r>
              <a:rPr lang="zh-TW" altLang="en-US" smtClean="0">
                <a:ea typeface="新細明體" charset="-120"/>
              </a:rPr>
              <a:t>侵入性阿米巴病的兩個主要臨床症狀是的阿米巴結腸炎和阿米巴肝膿腫，可伴有胸腔積液，膿胸，腸穿孔，腹膜炎。</a:t>
            </a:r>
            <a:r>
              <a:rPr lang="zh-TW" altLang="en-US" smtClean="0">
                <a:solidFill>
                  <a:srgbClr val="FF00FF"/>
                </a:solidFill>
                <a:ea typeface="新細明體" charset="-120"/>
              </a:rPr>
              <a:t/>
            </a:r>
            <a:br>
              <a:rPr lang="zh-TW" altLang="en-US" smtClean="0">
                <a:solidFill>
                  <a:srgbClr val="FF00FF"/>
                </a:solidFill>
                <a:ea typeface="新細明體" charset="-120"/>
              </a:rPr>
            </a:br>
            <a:r>
              <a:rPr lang="zh-TW" altLang="en-US" smtClean="0">
                <a:ea typeface="新細明體" charset="-120"/>
              </a:rPr>
              <a:t>臨床表現包括發熱，腹瀉，右上腹疼痛，痢疾。</a:t>
            </a:r>
            <a:r>
              <a:rPr lang="zh-TW" altLang="en-US" smtClean="0">
                <a:solidFill>
                  <a:srgbClr val="FF00FF"/>
                </a:solidFill>
                <a:ea typeface="新細明體" charset="-120"/>
              </a:rPr>
              <a:t/>
            </a:r>
            <a:br>
              <a:rPr lang="zh-TW" altLang="en-US" smtClean="0">
                <a:solidFill>
                  <a:srgbClr val="FF00FF"/>
                </a:solidFill>
                <a:ea typeface="新細明體" charset="-120"/>
              </a:rPr>
            </a:br>
            <a:r>
              <a:rPr lang="zh-TW" altLang="en-US" smtClean="0">
                <a:solidFill>
                  <a:srgbClr val="FF00FF"/>
                </a:solidFill>
                <a:ea typeface="新細明體" charset="-120"/>
              </a:rPr>
              <a:t/>
            </a:r>
            <a:br>
              <a:rPr lang="zh-TW" altLang="en-US" smtClean="0">
                <a:solidFill>
                  <a:srgbClr val="FF00FF"/>
                </a:solidFill>
                <a:ea typeface="新細明體" charset="-120"/>
              </a:rPr>
            </a:br>
            <a:r>
              <a:rPr lang="zh-TW" altLang="en-US" smtClean="0">
                <a:ea typeface="新細明體" charset="-120"/>
              </a:rPr>
              <a:t>其他少見的表現，如陰莖阿米巴病，可能與肛交</a:t>
            </a:r>
            <a:r>
              <a:rPr lang="en-US" altLang="zh-TW" smtClean="0">
                <a:ea typeface="新細明體" charset="-120"/>
              </a:rPr>
              <a:t>insertive</a:t>
            </a:r>
            <a:r>
              <a:rPr lang="zh-TW" altLang="en-US" smtClean="0">
                <a:ea typeface="新細明體" charset="-120"/>
              </a:rPr>
              <a:t>，主要發生在</a:t>
            </a:r>
            <a:r>
              <a:rPr lang="en-US" altLang="zh-TW" smtClean="0">
                <a:ea typeface="新細明體" charset="-120"/>
              </a:rPr>
              <a:t>MSM</a:t>
            </a:r>
            <a:r>
              <a:rPr lang="zh-TW" altLang="en-US" smtClean="0">
                <a:ea typeface="新細明體" charset="-120"/>
              </a:rPr>
              <a:t>。</a:t>
            </a:r>
            <a:r>
              <a:rPr lang="zh-TW" altLang="en-US" smtClean="0">
                <a:solidFill>
                  <a:srgbClr val="FF00FF"/>
                </a:solidFill>
                <a:ea typeface="新細明體" charset="-120"/>
              </a:rPr>
              <a:t/>
            </a:r>
            <a:br>
              <a:rPr lang="zh-TW" altLang="en-US" smtClean="0">
                <a:solidFill>
                  <a:srgbClr val="FF00FF"/>
                </a:solidFill>
                <a:ea typeface="新細明體" charset="-120"/>
              </a:rPr>
            </a:br>
            <a:endParaRPr lang="zh-TW" altLang="en-US" smtClean="0">
              <a:solidFill>
                <a:srgbClr val="FF00FF"/>
              </a:solidFill>
              <a:ea typeface="新細明體" charset="-120"/>
            </a:endParaRPr>
          </a:p>
          <a:p>
            <a:pPr eaLnBrk="1" hangingPunct="1"/>
            <a:r>
              <a:rPr lang="zh-TW" altLang="en-US" smtClean="0">
                <a:ea typeface="新細明體" charset="-120"/>
              </a:rPr>
              <a:t>阿米巴潰瘍的陰莖可以像皮膚所產生的鱗狀上皮細胞癌，軟下疳，一期梅毒，或腹股溝肉芽腫病變。 </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投影片圖像版面配置區 1"/>
          <p:cNvSpPr>
            <a:spLocks noGrp="1" noRot="1" noChangeAspect="1" noTextEdit="1"/>
          </p:cNvSpPr>
          <p:nvPr>
            <p:ph type="sldImg"/>
          </p:nvPr>
        </p:nvSpPr>
        <p:spPr>
          <a:ln/>
        </p:spPr>
      </p:sp>
      <p:sp>
        <p:nvSpPr>
          <p:cNvPr id="14233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2339" name="投影片編號版面配置區 3"/>
          <p:cNvSpPr>
            <a:spLocks noGrp="1"/>
          </p:cNvSpPr>
          <p:nvPr>
            <p:ph type="sldNum" sz="quarter" idx="5"/>
          </p:nvPr>
        </p:nvSpPr>
        <p:spPr>
          <a:noFill/>
          <a:ln>
            <a:miter lim="800000"/>
            <a:headEnd/>
            <a:tailEnd/>
          </a:ln>
        </p:spPr>
        <p:txBody>
          <a:bodyPr/>
          <a:lstStyle/>
          <a:p>
            <a:fld id="{9BC477BB-C66E-4BEE-8DCA-2EBC811C6E28}" type="slidenum">
              <a:rPr lang="en-US" altLang="zh-TW" smtClean="0">
                <a:ea typeface="新細明體" charset="-120"/>
              </a:rPr>
              <a:pPr/>
              <a:t>76</a:t>
            </a:fld>
            <a:endParaRPr lang="en-US" altLang="zh-TW" smtClean="0">
              <a:ea typeface="新細明體" charset="-12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投影片圖像版面配置區 1"/>
          <p:cNvSpPr>
            <a:spLocks noGrp="1" noRot="1" noChangeAspect="1" noTextEdit="1"/>
          </p:cNvSpPr>
          <p:nvPr>
            <p:ph type="sldImg"/>
          </p:nvPr>
        </p:nvSpPr>
        <p:spPr>
          <a:ln/>
        </p:spPr>
      </p:sp>
      <p:sp>
        <p:nvSpPr>
          <p:cNvPr id="144386"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4387" name="投影片編號版面配置區 3"/>
          <p:cNvSpPr>
            <a:spLocks noGrp="1"/>
          </p:cNvSpPr>
          <p:nvPr>
            <p:ph type="sldNum" sz="quarter" idx="5"/>
          </p:nvPr>
        </p:nvSpPr>
        <p:spPr>
          <a:noFill/>
          <a:ln>
            <a:miter lim="800000"/>
            <a:headEnd/>
            <a:tailEnd/>
          </a:ln>
        </p:spPr>
        <p:txBody>
          <a:bodyPr/>
          <a:lstStyle/>
          <a:p>
            <a:fld id="{79A262DC-ACDB-4A55-9B8A-C1FA91918DA1}" type="slidenum">
              <a:rPr lang="en-US" altLang="zh-TW" smtClean="0">
                <a:ea typeface="新細明體" charset="-120"/>
              </a:rPr>
              <a:pPr/>
              <a:t>77</a:t>
            </a:fld>
            <a:endParaRPr lang="en-US" altLang="zh-TW" smtClean="0">
              <a:ea typeface="新細明體" charset="-12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投影片圖像版面配置區 1"/>
          <p:cNvSpPr>
            <a:spLocks noGrp="1" noRot="1" noChangeAspect="1" noTextEdit="1"/>
          </p:cNvSpPr>
          <p:nvPr>
            <p:ph type="sldImg"/>
          </p:nvPr>
        </p:nvSpPr>
        <p:spPr>
          <a:ln/>
        </p:spPr>
      </p:sp>
      <p:sp>
        <p:nvSpPr>
          <p:cNvPr id="146434"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6435" name="投影片編號版面配置區 3"/>
          <p:cNvSpPr>
            <a:spLocks noGrp="1"/>
          </p:cNvSpPr>
          <p:nvPr>
            <p:ph type="sldNum" sz="quarter" idx="5"/>
          </p:nvPr>
        </p:nvSpPr>
        <p:spPr>
          <a:noFill/>
          <a:ln>
            <a:miter lim="800000"/>
            <a:headEnd/>
            <a:tailEnd/>
          </a:ln>
        </p:spPr>
        <p:txBody>
          <a:bodyPr/>
          <a:lstStyle/>
          <a:p>
            <a:fld id="{8099B130-F626-42F1-91B6-CD3BAEFC149A}" type="slidenum">
              <a:rPr lang="en-US" altLang="zh-TW" smtClean="0">
                <a:ea typeface="新細明體" charset="-120"/>
              </a:rPr>
              <a:pPr/>
              <a:t>78</a:t>
            </a:fld>
            <a:endParaRPr lang="en-US" altLang="zh-TW" smtClean="0">
              <a:ea typeface="新細明體" charset="-12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投影片圖像版面配置區 1"/>
          <p:cNvSpPr>
            <a:spLocks noGrp="1" noRot="1" noChangeAspect="1" noTextEdit="1"/>
          </p:cNvSpPr>
          <p:nvPr>
            <p:ph type="sldImg"/>
          </p:nvPr>
        </p:nvSpPr>
        <p:spPr>
          <a:ln/>
        </p:spPr>
      </p:sp>
      <p:sp>
        <p:nvSpPr>
          <p:cNvPr id="148482"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8483" name="投影片編號版面配置區 3"/>
          <p:cNvSpPr>
            <a:spLocks noGrp="1"/>
          </p:cNvSpPr>
          <p:nvPr>
            <p:ph type="sldNum" sz="quarter" idx="5"/>
          </p:nvPr>
        </p:nvSpPr>
        <p:spPr>
          <a:noFill/>
          <a:ln>
            <a:miter lim="800000"/>
            <a:headEnd/>
            <a:tailEnd/>
          </a:ln>
        </p:spPr>
        <p:txBody>
          <a:bodyPr/>
          <a:lstStyle/>
          <a:p>
            <a:fld id="{23DA042B-0E2B-421F-9B0C-0BF7AEEB453F}" type="slidenum">
              <a:rPr lang="en-US" altLang="zh-TW" smtClean="0">
                <a:ea typeface="新細明體" charset="-120"/>
              </a:rPr>
              <a:pPr/>
              <a:t>79</a:t>
            </a:fld>
            <a:endParaRPr lang="en-US" altLang="zh-TW" smtClean="0">
              <a:ea typeface="新細明體" charset="-120"/>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投影片圖像版面配置區 1"/>
          <p:cNvSpPr>
            <a:spLocks noGrp="1" noRot="1" noChangeAspect="1" noTextEdit="1"/>
          </p:cNvSpPr>
          <p:nvPr>
            <p:ph type="sldImg"/>
          </p:nvPr>
        </p:nvSpPr>
        <p:spPr>
          <a:ln/>
        </p:spPr>
      </p:sp>
      <p:sp>
        <p:nvSpPr>
          <p:cNvPr id="150530"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50531" name="投影片編號版面配置區 3"/>
          <p:cNvSpPr>
            <a:spLocks noGrp="1"/>
          </p:cNvSpPr>
          <p:nvPr>
            <p:ph type="sldNum" sz="quarter" idx="5"/>
          </p:nvPr>
        </p:nvSpPr>
        <p:spPr>
          <a:noFill/>
          <a:ln>
            <a:miter lim="800000"/>
            <a:headEnd/>
            <a:tailEnd/>
          </a:ln>
        </p:spPr>
        <p:txBody>
          <a:bodyPr/>
          <a:lstStyle/>
          <a:p>
            <a:fld id="{69664078-6B7E-4D8E-BF59-6CB828460898}" type="slidenum">
              <a:rPr lang="en-US" altLang="zh-TW" smtClean="0">
                <a:ea typeface="新細明體" charset="-120"/>
              </a:rPr>
              <a:pPr/>
              <a:t>80</a:t>
            </a:fld>
            <a:endParaRPr lang="en-US" altLang="zh-TW" smtClean="0">
              <a:ea typeface="新細明體" charset="-12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7"/>
          <p:cNvSpPr>
            <a:spLocks noGrp="1" noChangeArrowheads="1"/>
          </p:cNvSpPr>
          <p:nvPr>
            <p:ph type="sldNum" sz="quarter" idx="5"/>
          </p:nvPr>
        </p:nvSpPr>
        <p:spPr>
          <a:noFill/>
          <a:ln>
            <a:miter lim="800000"/>
            <a:headEnd/>
            <a:tailEnd/>
          </a:ln>
        </p:spPr>
        <p:txBody>
          <a:bodyPr/>
          <a:lstStyle/>
          <a:p>
            <a:pPr defTabSz="947738"/>
            <a:fld id="{C2EC8509-FD4D-4446-9597-960F209B179F}" type="slidenum">
              <a:rPr lang="en-US" altLang="zh-TW" sz="1100" smtClean="0">
                <a:ea typeface="新細明體" charset="-120"/>
              </a:rPr>
              <a:pPr defTabSz="947738"/>
              <a:t>81</a:t>
            </a:fld>
            <a:endParaRPr lang="en-US" altLang="zh-TW" sz="1100" smtClean="0">
              <a:ea typeface="新細明體" charset="-120"/>
            </a:endParaRPr>
          </a:p>
        </p:txBody>
      </p:sp>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7"/>
          <p:cNvSpPr>
            <a:spLocks noGrp="1" noChangeArrowheads="1"/>
          </p:cNvSpPr>
          <p:nvPr>
            <p:ph type="sldNum" sz="quarter" idx="5"/>
          </p:nvPr>
        </p:nvSpPr>
        <p:spPr>
          <a:noFill/>
          <a:ln>
            <a:miter lim="800000"/>
            <a:headEnd/>
            <a:tailEnd/>
          </a:ln>
        </p:spPr>
        <p:txBody>
          <a:bodyPr/>
          <a:lstStyle/>
          <a:p>
            <a:pPr defTabSz="947738"/>
            <a:fld id="{FB405C32-519D-4F94-9F5F-1F718CB6AEFF}" type="slidenum">
              <a:rPr lang="en-US" altLang="zh-TW" sz="1100" smtClean="0">
                <a:ea typeface="新細明體" charset="-120"/>
              </a:rPr>
              <a:pPr defTabSz="947738"/>
              <a:t>82</a:t>
            </a:fld>
            <a:endParaRPr lang="en-US" altLang="zh-TW" sz="1100" smtClean="0">
              <a:ea typeface="新細明體" charset="-120"/>
            </a:endParaRPr>
          </a:p>
        </p:txBody>
      </p:sp>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Rectangle 7"/>
          <p:cNvSpPr>
            <a:spLocks noGrp="1" noChangeArrowheads="1"/>
          </p:cNvSpPr>
          <p:nvPr>
            <p:ph type="sldNum" sz="quarter" idx="5"/>
          </p:nvPr>
        </p:nvSpPr>
        <p:spPr>
          <a:noFill/>
          <a:ln>
            <a:miter lim="800000"/>
            <a:headEnd/>
            <a:tailEnd/>
          </a:ln>
        </p:spPr>
        <p:txBody>
          <a:bodyPr/>
          <a:lstStyle/>
          <a:p>
            <a:pPr defTabSz="947738"/>
            <a:fld id="{2FA82623-0D1A-439F-BBFB-59A0EDD97381}" type="slidenum">
              <a:rPr lang="en-US" altLang="zh-TW" sz="1100" smtClean="0">
                <a:ea typeface="新細明體" charset="-120"/>
              </a:rPr>
              <a:pPr defTabSz="947738"/>
              <a:t>83</a:t>
            </a:fld>
            <a:endParaRPr lang="en-US" altLang="zh-TW" sz="1100" smtClean="0">
              <a:ea typeface="新細明體" charset="-120"/>
            </a:endParaRPr>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84</a:t>
            </a:fld>
            <a:endParaRPr lang="en-US" altLang="zh-TW"/>
          </a:p>
        </p:txBody>
      </p:sp>
    </p:spTree>
    <p:extLst>
      <p:ext uri="{BB962C8B-B14F-4D97-AF65-F5344CB8AC3E}">
        <p14:creationId xmlns="" xmlns:p14="http://schemas.microsoft.com/office/powerpoint/2010/main" val="258506182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7"/>
          <p:cNvSpPr>
            <a:spLocks noGrp="1" noChangeArrowheads="1"/>
          </p:cNvSpPr>
          <p:nvPr>
            <p:ph type="sldNum" sz="quarter" idx="5"/>
          </p:nvPr>
        </p:nvSpPr>
        <p:spPr>
          <a:noFill/>
          <a:ln>
            <a:miter lim="800000"/>
            <a:headEnd/>
            <a:tailEnd/>
          </a:ln>
        </p:spPr>
        <p:txBody>
          <a:bodyPr/>
          <a:lstStyle/>
          <a:p>
            <a:pPr defTabSz="947738"/>
            <a:fld id="{4FAC5DF2-DAB6-41DF-9F8C-6E9DA253A68D}" type="slidenum">
              <a:rPr lang="en-US" altLang="zh-TW" sz="1100" smtClean="0">
                <a:ea typeface="新細明體" charset="-120"/>
              </a:rPr>
              <a:pPr defTabSz="947738"/>
              <a:t>85</a:t>
            </a:fld>
            <a:endParaRPr lang="en-US" altLang="zh-TW" sz="1100" smtClean="0">
              <a:ea typeface="新細明體" charset="-120"/>
            </a:endParaRPr>
          </a:p>
        </p:txBody>
      </p:sp>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p:spPr>
        <p:txBody>
          <a:bodyPr/>
          <a:lstStyle/>
          <a:p>
            <a:pPr eaLnBrk="1" hangingPunct="1"/>
            <a:r>
              <a:rPr lang="zh-TW" altLang="en-US" sz="1400" smtClean="0">
                <a:solidFill>
                  <a:srgbClr val="000000"/>
                </a:solidFill>
                <a:latin typeface="標楷體" pitchFamily="65" charset="-120"/>
                <a:ea typeface="標楷體" pitchFamily="65" charset="-120"/>
              </a:rPr>
              <a:t>回顧臺灣地區自</a:t>
            </a:r>
            <a:r>
              <a:rPr lang="en-US" altLang="zh-TW" sz="1400" smtClean="0">
                <a:solidFill>
                  <a:srgbClr val="000000"/>
                </a:solidFill>
                <a:latin typeface="標楷體" pitchFamily="65" charset="-120"/>
                <a:ea typeface="標楷體" pitchFamily="65" charset="-120"/>
              </a:rPr>
              <a:t>87~98</a:t>
            </a:r>
            <a:r>
              <a:rPr lang="zh-TW" altLang="en-US" sz="1400" smtClean="0">
                <a:solidFill>
                  <a:srgbClr val="000000"/>
                </a:solidFill>
                <a:latin typeface="標楷體" pitchFamily="65" charset="-120"/>
                <a:ea typeface="標楷體" pitchFamily="65" charset="-120"/>
              </a:rPr>
              <a:t>年以來的通報資料，通報</a:t>
            </a:r>
            <a:r>
              <a:rPr lang="en-US" altLang="zh-TW" sz="1400" smtClean="0">
                <a:solidFill>
                  <a:srgbClr val="000000"/>
                </a:solidFill>
                <a:latin typeface="標楷體" pitchFamily="65" charset="-120"/>
                <a:ea typeface="標楷體" pitchFamily="65" charset="-120"/>
              </a:rPr>
              <a:t>4,167</a:t>
            </a:r>
            <a:r>
              <a:rPr lang="zh-TW" altLang="en-US" sz="1400" smtClean="0">
                <a:solidFill>
                  <a:srgbClr val="000000"/>
                </a:solidFill>
                <a:latin typeface="標楷體" pitchFamily="65" charset="-120"/>
                <a:ea typeface="標楷體" pitchFamily="65" charset="-120"/>
              </a:rPr>
              <a:t>例，有例</a:t>
            </a:r>
            <a:r>
              <a:rPr lang="en-US" altLang="zh-TW" sz="1400" smtClean="0">
                <a:solidFill>
                  <a:srgbClr val="000000"/>
                </a:solidFill>
                <a:latin typeface="標楷體" pitchFamily="65" charset="-120"/>
                <a:ea typeface="標楷體" pitchFamily="65" charset="-120"/>
              </a:rPr>
              <a:t>2,013</a:t>
            </a:r>
            <a:r>
              <a:rPr lang="zh-TW" altLang="en-US" sz="1400" smtClean="0">
                <a:solidFill>
                  <a:srgbClr val="000000"/>
                </a:solidFill>
                <a:latin typeface="標楷體" pitchFamily="65" charset="-120"/>
                <a:ea typeface="標楷體" pitchFamily="65" charset="-120"/>
              </a:rPr>
              <a:t>例確定病例</a:t>
            </a:r>
            <a:r>
              <a:rPr lang="en-US" altLang="zh-TW" sz="1400" smtClean="0">
                <a:solidFill>
                  <a:srgbClr val="000000"/>
                </a:solidFill>
                <a:latin typeface="標楷體" pitchFamily="65" charset="-120"/>
                <a:ea typeface="標楷體" pitchFamily="65" charset="-120"/>
              </a:rPr>
              <a:t>(48.3%)</a:t>
            </a:r>
            <a:r>
              <a:rPr lang="zh-TW" altLang="en-US" sz="1400" smtClean="0">
                <a:solidFill>
                  <a:srgbClr val="000000"/>
                </a:solidFill>
                <a:latin typeface="標楷體" pitchFamily="65" charset="-120"/>
                <a:ea typeface="標楷體" pitchFamily="65" charset="-120"/>
              </a:rPr>
              <a:t>，惟應注意的是</a:t>
            </a:r>
            <a:r>
              <a:rPr lang="zh-TW" altLang="en-US" sz="1400" u="sng" smtClean="0">
                <a:solidFill>
                  <a:srgbClr val="000000"/>
                </a:solidFill>
                <a:latin typeface="標楷體" pitchFamily="65" charset="-120"/>
                <a:ea typeface="標楷體" pitchFamily="65" charset="-120"/>
              </a:rPr>
              <a:t>自</a:t>
            </a:r>
            <a:r>
              <a:rPr lang="en-US" altLang="zh-TW" sz="1400" u="sng" smtClean="0">
                <a:solidFill>
                  <a:srgbClr val="000000"/>
                </a:solidFill>
                <a:latin typeface="標楷體" pitchFamily="65" charset="-120"/>
                <a:ea typeface="標楷體" pitchFamily="65" charset="-120"/>
              </a:rPr>
              <a:t>92</a:t>
            </a:r>
            <a:r>
              <a:rPr lang="zh-TW" altLang="en-US" sz="1400" u="sng" smtClean="0">
                <a:solidFill>
                  <a:srgbClr val="000000"/>
                </a:solidFill>
                <a:latin typeface="標楷體" pitchFamily="65" charset="-120"/>
                <a:ea typeface="標楷體" pitchFamily="65" charset="-120"/>
              </a:rPr>
              <a:t>年</a:t>
            </a:r>
            <a:r>
              <a:rPr lang="en-US" altLang="zh-TW" sz="1400" u="sng" smtClean="0">
                <a:solidFill>
                  <a:srgbClr val="000000"/>
                </a:solidFill>
                <a:latin typeface="標楷體" pitchFamily="65" charset="-120"/>
                <a:ea typeface="標楷體" pitchFamily="65" charset="-120"/>
              </a:rPr>
              <a:t>4</a:t>
            </a:r>
            <a:r>
              <a:rPr lang="zh-TW" altLang="en-US" sz="1400" u="sng" smtClean="0">
                <a:solidFill>
                  <a:srgbClr val="000000"/>
                </a:solidFill>
                <a:latin typeface="標楷體" pitchFamily="65" charset="-120"/>
                <a:ea typeface="標楷體" pitchFamily="65" charset="-120"/>
              </a:rPr>
              <a:t>月該疾病確定病例排除</a:t>
            </a:r>
            <a:r>
              <a:rPr lang="en-US" altLang="zh-TW" sz="1400" u="sng" smtClean="0">
                <a:solidFill>
                  <a:srgbClr val="000000"/>
                </a:solidFill>
                <a:latin typeface="標楷體" pitchFamily="65" charset="-120"/>
                <a:ea typeface="標楷體" pitchFamily="65" charset="-120"/>
              </a:rPr>
              <a:t>E.dispar</a:t>
            </a:r>
            <a:r>
              <a:rPr lang="zh-TW" altLang="en-US" sz="1400" u="sng" smtClean="0">
                <a:solidFill>
                  <a:srgbClr val="000000"/>
                </a:solidFill>
                <a:latin typeface="標楷體" pitchFamily="65" charset="-120"/>
                <a:ea typeface="標楷體" pitchFamily="65" charset="-120"/>
              </a:rPr>
              <a:t>，自此之後統計資料才是致病性阿米巴原蟲</a:t>
            </a:r>
            <a:r>
              <a:rPr lang="en-US" altLang="zh-TW" sz="1400" u="sng" smtClean="0">
                <a:solidFill>
                  <a:srgbClr val="000000"/>
                </a:solidFill>
                <a:latin typeface="標楷體" pitchFamily="65" charset="-120"/>
                <a:ea typeface="標楷體" pitchFamily="65" charset="-120"/>
              </a:rPr>
              <a:t>(E.histolytica)</a:t>
            </a:r>
            <a:r>
              <a:rPr lang="zh-TW" altLang="en-US" sz="1400" u="sng" smtClean="0">
                <a:solidFill>
                  <a:srgbClr val="000000"/>
                </a:solidFill>
                <a:latin typeface="標楷體" pitchFamily="65" charset="-120"/>
                <a:ea typeface="標楷體" pitchFamily="65" charset="-120"/>
              </a:rPr>
              <a:t>在台灣的流行情形</a:t>
            </a:r>
            <a:r>
              <a:rPr lang="zh-TW" altLang="en-US" sz="1400" smtClean="0">
                <a:solidFill>
                  <a:srgbClr val="000000"/>
                </a:solidFill>
                <a:latin typeface="標楷體" pitchFamily="65" charset="-120"/>
                <a:ea typeface="標楷體" pitchFamily="65" charset="-120"/>
              </a:rPr>
              <a:t>。</a:t>
            </a:r>
            <a:r>
              <a:rPr lang="zh-TW" altLang="en-US" smtClean="0">
                <a:ea typeface="新細明體" charset="-120"/>
              </a:rPr>
              <a:t> </a:t>
            </a: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7"/>
          <p:cNvSpPr>
            <a:spLocks noGrp="1" noChangeArrowheads="1"/>
          </p:cNvSpPr>
          <p:nvPr>
            <p:ph type="sldNum" sz="quarter" idx="5"/>
          </p:nvPr>
        </p:nvSpPr>
        <p:spPr>
          <a:noFill/>
          <a:ln>
            <a:miter lim="800000"/>
            <a:headEnd/>
            <a:tailEnd/>
          </a:ln>
        </p:spPr>
        <p:txBody>
          <a:bodyPr/>
          <a:lstStyle/>
          <a:p>
            <a:pPr defTabSz="947738"/>
            <a:fld id="{DA6A325E-4912-4910-8028-5D2D2CF9B809}" type="slidenum">
              <a:rPr lang="en-US" altLang="zh-TW" sz="1100" smtClean="0">
                <a:ea typeface="新細明體" charset="-120"/>
              </a:rPr>
              <a:pPr defTabSz="947738"/>
              <a:t>86</a:t>
            </a:fld>
            <a:endParaRPr lang="en-US" altLang="zh-TW" sz="1100" smtClean="0">
              <a:ea typeface="新細明體" charset="-120"/>
            </a:endParaRPr>
          </a:p>
        </p:txBody>
      </p:sp>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境外移入確定病例，以外籍勞工居多。</a:t>
            </a:r>
          </a:p>
          <a:p>
            <a:pPr eaLnBrk="1" hangingPunct="1"/>
            <a:r>
              <a:rPr lang="en-US" altLang="zh-TW" sz="1400" smtClean="0">
                <a:latin typeface="標楷體" pitchFamily="65" charset="-120"/>
                <a:ea typeface="標楷體" pitchFamily="65" charset="-120"/>
              </a:rPr>
              <a:t>92</a:t>
            </a:r>
            <a:r>
              <a:rPr lang="zh-TW" altLang="en-US" sz="1400" smtClean="0">
                <a:latin typeface="標楷體" pitchFamily="65" charset="-120"/>
                <a:ea typeface="標楷體" pitchFamily="65" charset="-120"/>
              </a:rPr>
              <a:t>年本土病例，含</a:t>
            </a:r>
            <a:r>
              <a:rPr lang="en-US" altLang="zh-TW" sz="1400" smtClean="0">
                <a:latin typeface="標楷體" pitchFamily="65" charset="-120"/>
                <a:ea typeface="標楷體" pitchFamily="65" charset="-120"/>
              </a:rPr>
              <a:t>32</a:t>
            </a:r>
            <a:r>
              <a:rPr lang="zh-TW" altLang="en-US" sz="1400" smtClean="0">
                <a:latin typeface="標楷體" pitchFamily="65" charset="-120"/>
                <a:ea typeface="標楷體" pitchFamily="65" charset="-120"/>
              </a:rPr>
              <a:t>位外籍勞工，與</a:t>
            </a:r>
            <a:r>
              <a:rPr lang="en-US" altLang="zh-TW" sz="1400" smtClean="0">
                <a:latin typeface="標楷體" pitchFamily="65" charset="-120"/>
                <a:ea typeface="標楷體" pitchFamily="65" charset="-120"/>
              </a:rPr>
              <a:t>93</a:t>
            </a:r>
            <a:r>
              <a:rPr lang="zh-TW" altLang="en-US" sz="1400" smtClean="0">
                <a:latin typeface="標楷體" pitchFamily="65" charset="-120"/>
                <a:ea typeface="標楷體" pitchFamily="65" charset="-120"/>
              </a:rPr>
              <a:t>年以後歸類原則不同，推測原因：</a:t>
            </a:r>
            <a:r>
              <a:rPr lang="en-US" altLang="zh-TW" sz="1400" smtClean="0">
                <a:latin typeface="標楷體" pitchFamily="65" charset="-120"/>
                <a:ea typeface="標楷體" pitchFamily="65" charset="-120"/>
              </a:rPr>
              <a:t>92</a:t>
            </a:r>
            <a:r>
              <a:rPr lang="zh-TW" altLang="en-US" sz="1400" smtClean="0">
                <a:latin typeface="標楷體" pitchFamily="65" charset="-120"/>
                <a:ea typeface="標楷體" pitchFamily="65" charset="-120"/>
              </a:rPr>
              <a:t>年以前外籍勞工入境後定期健檢檢出者，被歸類至本土病例。</a:t>
            </a:r>
            <a:r>
              <a:rPr lang="en-US" altLang="zh-TW" sz="1400" smtClean="0">
                <a:latin typeface="標楷體" pitchFamily="65" charset="-120"/>
                <a:ea typeface="標楷體" pitchFamily="65" charset="-120"/>
              </a:rPr>
              <a:t>93</a:t>
            </a:r>
            <a:r>
              <a:rPr lang="zh-TW" altLang="en-US" sz="1400" smtClean="0">
                <a:latin typeface="標楷體" pitchFamily="65" charset="-120"/>
                <a:ea typeface="標楷體" pitchFamily="65" charset="-120"/>
              </a:rPr>
              <a:t>年以後則可能因考量痢疾阿米巴潛伏期長、具間歇性排出的特性、外勞健檢敏感度低等，故將外籍勞工入境後例行健康檢查檢出者列入境外移入病例。</a:t>
            </a:r>
          </a:p>
          <a:p>
            <a:pPr eaLnBrk="1" hangingPunct="1"/>
            <a:r>
              <a:rPr lang="en-US" altLang="zh-TW" sz="1400" smtClean="0">
                <a:solidFill>
                  <a:srgbClr val="000000"/>
                </a:solidFill>
                <a:latin typeface="標楷體" pitchFamily="65" charset="-120"/>
                <a:ea typeface="標楷體" pitchFamily="65" charset="-120"/>
              </a:rPr>
              <a:t>78</a:t>
            </a:r>
            <a:r>
              <a:rPr lang="zh-TW" altLang="en-US" sz="1400" smtClean="0">
                <a:solidFill>
                  <a:srgbClr val="000000"/>
                </a:solidFill>
                <a:latin typeface="標楷體" pitchFamily="65" charset="-120"/>
                <a:ea typeface="標楷體" pitchFamily="65" charset="-120"/>
              </a:rPr>
              <a:t>年</a:t>
            </a:r>
            <a:r>
              <a:rPr lang="en-US" altLang="zh-TW" sz="1400" smtClean="0">
                <a:solidFill>
                  <a:srgbClr val="000000"/>
                </a:solidFill>
                <a:latin typeface="標楷體" pitchFamily="65" charset="-120"/>
                <a:ea typeface="標楷體" pitchFamily="65" charset="-120"/>
              </a:rPr>
              <a:t>10</a:t>
            </a:r>
            <a:r>
              <a:rPr lang="zh-TW" altLang="en-US" sz="1400" smtClean="0">
                <a:solidFill>
                  <a:srgbClr val="000000"/>
                </a:solidFill>
                <a:latin typeface="標楷體" pitchFamily="65" charset="-120"/>
                <a:ea typeface="標楷體" pitchFamily="65" charset="-120"/>
              </a:rPr>
              <a:t>月我國開放引進外籍勞工 ，</a:t>
            </a:r>
            <a:r>
              <a:rPr lang="en-US" altLang="zh-TW" sz="1400" smtClean="0">
                <a:solidFill>
                  <a:srgbClr val="000000"/>
                </a:solidFill>
                <a:latin typeface="標楷體" pitchFamily="65" charset="-120"/>
                <a:ea typeface="標楷體" pitchFamily="65" charset="-120"/>
              </a:rPr>
              <a:t>81</a:t>
            </a:r>
            <a:r>
              <a:rPr lang="zh-TW" altLang="en-US" sz="1400" smtClean="0">
                <a:solidFill>
                  <a:srgbClr val="000000"/>
                </a:solidFill>
                <a:latin typeface="標楷體" pitchFamily="65" charset="-120"/>
                <a:ea typeface="標楷體" pitchFamily="65" charset="-120"/>
              </a:rPr>
              <a:t>年</a:t>
            </a:r>
            <a:r>
              <a:rPr lang="en-US" altLang="zh-TW" sz="1400" smtClean="0">
                <a:solidFill>
                  <a:srgbClr val="000000"/>
                </a:solidFill>
                <a:latin typeface="標楷體" pitchFamily="65" charset="-120"/>
                <a:ea typeface="標楷體" pitchFamily="65" charset="-120"/>
              </a:rPr>
              <a:t>7</a:t>
            </a:r>
            <a:r>
              <a:rPr lang="zh-TW" altLang="en-US" sz="1400" smtClean="0">
                <a:solidFill>
                  <a:srgbClr val="000000"/>
                </a:solidFill>
                <a:latin typeface="標楷體" pitchFamily="65" charset="-120"/>
                <a:ea typeface="標楷體" pitchFamily="65" charset="-120"/>
              </a:rPr>
              <a:t>月行政院勞工委員會依該法授權，訂定發布「外國人聘僱許可及管理辦法」，訂有外籍勞工健康檢查規定。</a:t>
            </a:r>
            <a:r>
              <a:rPr lang="zh-TW" altLang="en-US" sz="1400" smtClean="0">
                <a:latin typeface="標楷體" pitchFamily="65" charset="-120"/>
                <a:ea typeface="標楷體" pitchFamily="65" charset="-120"/>
              </a:rPr>
              <a:t> </a:t>
            </a:r>
          </a:p>
          <a:p>
            <a:pPr eaLnBrk="1" hangingPunct="1"/>
            <a:r>
              <a:rPr lang="en-US" altLang="zh-TW" sz="1400" smtClean="0">
                <a:solidFill>
                  <a:srgbClr val="000000"/>
                </a:solidFill>
                <a:latin typeface="標楷體" pitchFamily="65" charset="-120"/>
                <a:ea typeface="標楷體" pitchFamily="65" charset="-120"/>
              </a:rPr>
              <a:t>90</a:t>
            </a:r>
            <a:r>
              <a:rPr lang="zh-TW" altLang="en-US" sz="1400" smtClean="0">
                <a:solidFill>
                  <a:srgbClr val="000000"/>
                </a:solidFill>
                <a:latin typeface="標楷體" pitchFamily="65" charset="-120"/>
                <a:ea typeface="標楷體" pitchFamily="65" charset="-120"/>
              </a:rPr>
              <a:t>年外籍勞工健康檢查，依據「外國人聘僱許可及管理辦法」規定辦理，包括母國健檢、入國後</a:t>
            </a:r>
            <a:r>
              <a:rPr lang="en-US" altLang="zh-TW" sz="1400" smtClean="0">
                <a:solidFill>
                  <a:srgbClr val="000000"/>
                </a:solidFill>
                <a:latin typeface="標楷體" pitchFamily="65" charset="-120"/>
                <a:ea typeface="標楷體" pitchFamily="65" charset="-120"/>
              </a:rPr>
              <a:t>3</a:t>
            </a:r>
            <a:r>
              <a:rPr lang="zh-TW" altLang="en-US" sz="1400" smtClean="0">
                <a:solidFill>
                  <a:srgbClr val="000000"/>
                </a:solidFill>
                <a:latin typeface="標楷體" pitchFamily="65" charset="-120"/>
                <a:ea typeface="標楷體" pitchFamily="65" charset="-120"/>
              </a:rPr>
              <a:t>日內健檢及入國工作每滿</a:t>
            </a:r>
            <a:r>
              <a:rPr lang="en-US" altLang="zh-TW" sz="1400" smtClean="0">
                <a:solidFill>
                  <a:srgbClr val="000000"/>
                </a:solidFill>
                <a:latin typeface="標楷體" pitchFamily="65" charset="-120"/>
                <a:ea typeface="標楷體" pitchFamily="65" charset="-120"/>
              </a:rPr>
              <a:t>6</a:t>
            </a:r>
            <a:r>
              <a:rPr lang="zh-TW" altLang="en-US" sz="1400" smtClean="0">
                <a:solidFill>
                  <a:srgbClr val="000000"/>
                </a:solidFill>
                <a:latin typeface="標楷體" pitchFamily="65" charset="-120"/>
                <a:ea typeface="標楷體" pitchFamily="65" charset="-120"/>
              </a:rPr>
              <a:t>個月之日前後</a:t>
            </a:r>
            <a:r>
              <a:rPr lang="en-US" altLang="zh-TW" sz="1400" smtClean="0">
                <a:solidFill>
                  <a:srgbClr val="000000"/>
                </a:solidFill>
                <a:latin typeface="標楷體" pitchFamily="65" charset="-120"/>
                <a:ea typeface="標楷體" pitchFamily="65" charset="-120"/>
              </a:rPr>
              <a:t>1</a:t>
            </a:r>
            <a:r>
              <a:rPr lang="zh-TW" altLang="en-US" sz="1400" smtClean="0">
                <a:solidFill>
                  <a:srgbClr val="000000"/>
                </a:solidFill>
                <a:latin typeface="標楷體" pitchFamily="65" charset="-120"/>
                <a:ea typeface="標楷體" pitchFamily="65" charset="-120"/>
              </a:rPr>
              <a:t>個月內之定期健檢。</a:t>
            </a:r>
            <a:r>
              <a:rPr lang="zh-TW" altLang="en-US" sz="1400" smtClean="0">
                <a:latin typeface="標楷體" pitchFamily="65" charset="-120"/>
                <a:ea typeface="標楷體" pitchFamily="65" charset="-120"/>
              </a:rPr>
              <a:t> </a:t>
            </a:r>
          </a:p>
          <a:p>
            <a:pPr eaLnBrk="1" hangingPunct="1"/>
            <a:r>
              <a:rPr lang="en-US" altLang="zh-TW" sz="1400" smtClean="0">
                <a:solidFill>
                  <a:srgbClr val="000000"/>
                </a:solidFill>
                <a:latin typeface="標楷體" pitchFamily="65" charset="-120"/>
                <a:ea typeface="標楷體" pitchFamily="65" charset="-120"/>
              </a:rPr>
              <a:t>92</a:t>
            </a:r>
            <a:r>
              <a:rPr lang="zh-TW" altLang="en-US" sz="1400" smtClean="0">
                <a:solidFill>
                  <a:srgbClr val="000000"/>
                </a:solidFill>
                <a:latin typeface="標楷體" pitchFamily="65" charset="-120"/>
                <a:ea typeface="標楷體" pitchFamily="65" charset="-120"/>
              </a:rPr>
              <a:t>年</a:t>
            </a:r>
            <a:r>
              <a:rPr lang="en-US" altLang="zh-TW" sz="1400" smtClean="0">
                <a:solidFill>
                  <a:srgbClr val="000000"/>
                </a:solidFill>
                <a:latin typeface="標楷體" pitchFamily="65" charset="-120"/>
                <a:ea typeface="標楷體" pitchFamily="65" charset="-120"/>
              </a:rPr>
              <a:t>4</a:t>
            </a:r>
            <a:r>
              <a:rPr lang="zh-TW" altLang="en-US" sz="1400" smtClean="0">
                <a:solidFill>
                  <a:srgbClr val="000000"/>
                </a:solidFill>
                <a:latin typeface="標楷體" pitchFamily="65" charset="-120"/>
                <a:ea typeface="標楷體" pitchFamily="65" charset="-120"/>
              </a:rPr>
              <a:t>月</a:t>
            </a:r>
            <a:r>
              <a:rPr lang="en-US" altLang="zh-TW" sz="1400" smtClean="0">
                <a:solidFill>
                  <a:srgbClr val="000000"/>
                </a:solidFill>
                <a:latin typeface="標楷體" pitchFamily="65" charset="-120"/>
                <a:ea typeface="標楷體" pitchFamily="65" charset="-120"/>
              </a:rPr>
              <a:t>22</a:t>
            </a:r>
            <a:r>
              <a:rPr lang="zh-TW" altLang="en-US" sz="1400" smtClean="0">
                <a:solidFill>
                  <a:srgbClr val="000000"/>
                </a:solidFill>
                <a:latin typeface="標楷體" pitchFamily="65" charset="-120"/>
                <a:ea typeface="標楷體" pitchFamily="65" charset="-120"/>
              </a:rPr>
              <a:t>日衛生署廢止「痢疾阿米巴檢驗正確性測試合格授權自行檢驗確認之規定」，健檢醫院發現外籍勞工疑似感染痢疾阿米巴，須重新採檢送疾病管制署進行分子生物學鑑別診斷。</a:t>
            </a:r>
            <a:r>
              <a:rPr lang="zh-TW" altLang="en-US" sz="1400" smtClean="0">
                <a:latin typeface="標楷體" pitchFamily="65" charset="-120"/>
                <a:ea typeface="標楷體" pitchFamily="65" charset="-120"/>
              </a:rPr>
              <a:t> </a:t>
            </a: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Rectangle 7"/>
          <p:cNvSpPr>
            <a:spLocks noGrp="1" noChangeArrowheads="1"/>
          </p:cNvSpPr>
          <p:nvPr>
            <p:ph type="sldNum" sz="quarter" idx="5"/>
          </p:nvPr>
        </p:nvSpPr>
        <p:spPr>
          <a:noFill/>
          <a:ln>
            <a:miter lim="800000"/>
            <a:headEnd/>
            <a:tailEnd/>
          </a:ln>
        </p:spPr>
        <p:txBody>
          <a:bodyPr/>
          <a:lstStyle/>
          <a:p>
            <a:pPr defTabSz="947738"/>
            <a:fld id="{3FAC6556-F6D2-4CF8-93EE-5D12A2AAB1F3}" type="slidenum">
              <a:rPr lang="en-US" altLang="zh-TW" sz="1100" smtClean="0">
                <a:ea typeface="新細明體" charset="-120"/>
              </a:rPr>
              <a:pPr defTabSz="947738"/>
              <a:t>87</a:t>
            </a:fld>
            <a:endParaRPr lang="en-US" altLang="zh-TW" sz="1100" smtClean="0">
              <a:ea typeface="新細明體" charset="-120"/>
            </a:endParaRPr>
          </a:p>
        </p:txBody>
      </p:sp>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Rectangle 7"/>
          <p:cNvSpPr>
            <a:spLocks noGrp="1" noChangeArrowheads="1"/>
          </p:cNvSpPr>
          <p:nvPr>
            <p:ph type="sldNum" sz="quarter" idx="5"/>
          </p:nvPr>
        </p:nvSpPr>
        <p:spPr>
          <a:noFill/>
          <a:ln>
            <a:miter lim="800000"/>
            <a:headEnd/>
            <a:tailEnd/>
          </a:ln>
        </p:spPr>
        <p:txBody>
          <a:bodyPr/>
          <a:lstStyle/>
          <a:p>
            <a:pPr defTabSz="947738"/>
            <a:fld id="{F9849F89-246B-4A42-9662-A8664BFA7D7D}" type="slidenum">
              <a:rPr lang="en-US" altLang="zh-TW" sz="1100" smtClean="0">
                <a:ea typeface="新細明體" charset="-120"/>
              </a:rPr>
              <a:pPr defTabSz="947738"/>
              <a:t>88</a:t>
            </a:fld>
            <a:endParaRPr lang="en-US" altLang="zh-TW" sz="1100" smtClean="0">
              <a:ea typeface="新細明體" charset="-120"/>
            </a:endParaRPr>
          </a:p>
        </p:txBody>
      </p:sp>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值得注意的是，此與桿痢好發於幼童的特性不同</a:t>
            </a: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Rectangle 7"/>
          <p:cNvSpPr>
            <a:spLocks noGrp="1" noChangeArrowheads="1"/>
          </p:cNvSpPr>
          <p:nvPr>
            <p:ph type="sldNum" sz="quarter" idx="5"/>
          </p:nvPr>
        </p:nvSpPr>
        <p:spPr>
          <a:noFill/>
          <a:ln>
            <a:miter lim="800000"/>
            <a:headEnd/>
            <a:tailEnd/>
          </a:ln>
        </p:spPr>
        <p:txBody>
          <a:bodyPr/>
          <a:lstStyle/>
          <a:p>
            <a:pPr defTabSz="947738"/>
            <a:fld id="{D63EDC70-76CC-4C21-B1A2-7C545791A044}" type="slidenum">
              <a:rPr lang="en-US" altLang="zh-TW" sz="1100" smtClean="0">
                <a:ea typeface="新細明體" charset="-120"/>
              </a:rPr>
              <a:pPr defTabSz="947738"/>
              <a:t>89</a:t>
            </a:fld>
            <a:endParaRPr lang="en-US" altLang="zh-TW" sz="1100" smtClean="0">
              <a:ea typeface="新細明體" charset="-120"/>
            </a:endParaRPr>
          </a:p>
        </p:txBody>
      </p:sp>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本資料係截取疫情調查系統阿米巴性痢疾通報個案疫調報告資料。</a:t>
            </a:r>
          </a:p>
          <a:p>
            <a:pPr eaLnBrk="1" hangingPunct="1"/>
            <a:r>
              <a:rPr lang="zh-TW" altLang="en-US" sz="1400" smtClean="0">
                <a:latin typeface="標楷體" pitchFamily="65" charset="-120"/>
                <a:ea typeface="標楷體" pitchFamily="65" charset="-120"/>
              </a:rPr>
              <a:t>第一線的工作非常重要，所提供的資訊將做為國內該病流病資料之分析。</a:t>
            </a: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7"/>
          <p:cNvSpPr>
            <a:spLocks noGrp="1" noChangeArrowheads="1"/>
          </p:cNvSpPr>
          <p:nvPr>
            <p:ph type="sldNum" sz="quarter" idx="5"/>
          </p:nvPr>
        </p:nvSpPr>
        <p:spPr>
          <a:noFill/>
          <a:ln>
            <a:miter lim="800000"/>
            <a:headEnd/>
            <a:tailEnd/>
          </a:ln>
        </p:spPr>
        <p:txBody>
          <a:bodyPr/>
          <a:lstStyle/>
          <a:p>
            <a:pPr defTabSz="947738"/>
            <a:fld id="{E0737F24-052D-4319-8C10-36ACE84DC416}" type="slidenum">
              <a:rPr lang="en-US" altLang="zh-TW" sz="1100" smtClean="0">
                <a:ea typeface="新細明體" charset="-120"/>
              </a:rPr>
              <a:pPr defTabSz="947738"/>
              <a:t>90</a:t>
            </a:fld>
            <a:endParaRPr lang="en-US" altLang="zh-TW" sz="1100" smtClean="0">
              <a:ea typeface="新細明體" charset="-120"/>
            </a:endParaRPr>
          </a:p>
        </p:txBody>
      </p:sp>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為督促人口密集機構落實感染控制及疑似個案通報，已由內政部社會司及衛生署護理及健康照護處，依據「人口密集機構感染控制措施指引」，將新住民檢驗桿菌性痢疾、阿米巴性痢疾及腸道寄生蟲等，列入人口密集機構評鑑指標。各縣市衛生局除了應依「人口密集機構傳染病防治及監視作業注意事項」確實查核人口密集機構外，若有發生阿米巴性痢疾確定病例時，為確保其他院民之健康，鼓勵該機構進行院民之全面篩檢工作。</a:t>
            </a:r>
            <a:r>
              <a:rPr lang="zh-TW" altLang="en-US" smtClean="0">
                <a:ea typeface="新細明體" charset="-120"/>
              </a:rPr>
              <a:t> </a:t>
            </a: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投影片圖像版面配置區 1"/>
          <p:cNvSpPr>
            <a:spLocks noGrp="1" noRot="1" noChangeAspect="1" noTextEdit="1"/>
          </p:cNvSpPr>
          <p:nvPr>
            <p:ph type="sldImg"/>
          </p:nvPr>
        </p:nvSpPr>
        <p:spPr>
          <a:ln/>
        </p:spPr>
      </p:sp>
      <p:sp>
        <p:nvSpPr>
          <p:cNvPr id="172034"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72035" name="投影片編號版面配置區 3"/>
          <p:cNvSpPr>
            <a:spLocks noGrp="1"/>
          </p:cNvSpPr>
          <p:nvPr>
            <p:ph type="sldNum" sz="quarter" idx="5"/>
          </p:nvPr>
        </p:nvSpPr>
        <p:spPr>
          <a:noFill/>
          <a:ln>
            <a:miter lim="800000"/>
            <a:headEnd/>
            <a:tailEnd/>
          </a:ln>
        </p:spPr>
        <p:txBody>
          <a:bodyPr/>
          <a:lstStyle/>
          <a:p>
            <a:fld id="{B4568DFF-1085-413A-868B-0EF2C95D4029}" type="slidenum">
              <a:rPr lang="en-US" altLang="zh-TW" smtClean="0">
                <a:ea typeface="新細明體" charset="-120"/>
              </a:rPr>
              <a:pPr/>
              <a:t>91</a:t>
            </a:fld>
            <a:endParaRPr lang="en-US" altLang="zh-TW" smtClean="0">
              <a:ea typeface="新細明體" charset="-120"/>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投影片圖像版面配置區 1"/>
          <p:cNvSpPr>
            <a:spLocks noGrp="1" noRot="1" noChangeAspect="1" noTextEdit="1"/>
          </p:cNvSpPr>
          <p:nvPr>
            <p:ph type="sldImg"/>
          </p:nvPr>
        </p:nvSpPr>
        <p:spPr>
          <a:ln/>
        </p:spPr>
      </p:sp>
      <p:sp>
        <p:nvSpPr>
          <p:cNvPr id="174082"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74083" name="投影片編號版面配置區 3"/>
          <p:cNvSpPr>
            <a:spLocks noGrp="1"/>
          </p:cNvSpPr>
          <p:nvPr>
            <p:ph type="sldNum" sz="quarter" idx="5"/>
          </p:nvPr>
        </p:nvSpPr>
        <p:spPr>
          <a:noFill/>
          <a:ln>
            <a:miter lim="800000"/>
            <a:headEnd/>
            <a:tailEnd/>
          </a:ln>
        </p:spPr>
        <p:txBody>
          <a:bodyPr/>
          <a:lstStyle/>
          <a:p>
            <a:fld id="{0A6CE672-CE5B-4E8C-8378-0C80B4F53BEC}" type="slidenum">
              <a:rPr lang="en-US" altLang="zh-TW" smtClean="0">
                <a:ea typeface="新細明體" charset="-120"/>
              </a:rPr>
              <a:pPr/>
              <a:t>92</a:t>
            </a:fld>
            <a:endParaRPr lang="en-US" altLang="zh-TW" smtClean="0">
              <a:ea typeface="新細明體" charset="-120"/>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Rectangle 7"/>
          <p:cNvSpPr>
            <a:spLocks noGrp="1" noChangeArrowheads="1"/>
          </p:cNvSpPr>
          <p:nvPr>
            <p:ph type="sldNum" sz="quarter" idx="5"/>
          </p:nvPr>
        </p:nvSpPr>
        <p:spPr>
          <a:noFill/>
          <a:ln>
            <a:miter lim="800000"/>
            <a:headEnd/>
            <a:tailEnd/>
          </a:ln>
        </p:spPr>
        <p:txBody>
          <a:bodyPr/>
          <a:lstStyle/>
          <a:p>
            <a:pPr defTabSz="947738"/>
            <a:fld id="{23CB2BF7-5944-4197-8108-8E5779A536DE}" type="slidenum">
              <a:rPr lang="en-US" altLang="zh-TW" sz="1100" smtClean="0">
                <a:ea typeface="新細明體" charset="-120"/>
              </a:rPr>
              <a:pPr defTabSz="947738"/>
              <a:t>93</a:t>
            </a:fld>
            <a:endParaRPr lang="en-US" altLang="zh-TW" sz="1100" smtClean="0">
              <a:ea typeface="新細明體" charset="-120"/>
            </a:endParaRPr>
          </a:p>
        </p:txBody>
      </p:sp>
      <p:sp>
        <p:nvSpPr>
          <p:cNvPr id="176130" name="Rectangle 2"/>
          <p:cNvSpPr>
            <a:spLocks noGrp="1" noRot="1" noChangeAspect="1" noChangeArrowheads="1" noTextEdit="1"/>
          </p:cNvSpPr>
          <p:nvPr>
            <p:ph type="sldImg"/>
          </p:nvPr>
        </p:nvSpPr>
        <p:spPr>
          <a:xfrm>
            <a:off x="995363" y="768350"/>
            <a:ext cx="5114925" cy="3836988"/>
          </a:xfrm>
          <a:ln/>
        </p:spPr>
      </p:sp>
      <p:sp>
        <p:nvSpPr>
          <p:cNvPr id="17613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Rectangle 7"/>
          <p:cNvSpPr>
            <a:spLocks noGrp="1" noChangeArrowheads="1"/>
          </p:cNvSpPr>
          <p:nvPr>
            <p:ph type="sldNum" sz="quarter" idx="5"/>
          </p:nvPr>
        </p:nvSpPr>
        <p:spPr>
          <a:noFill/>
          <a:ln>
            <a:miter lim="800000"/>
            <a:headEnd/>
            <a:tailEnd/>
          </a:ln>
        </p:spPr>
        <p:txBody>
          <a:bodyPr/>
          <a:lstStyle/>
          <a:p>
            <a:pPr defTabSz="947738"/>
            <a:fld id="{A40E9731-0349-47D6-AA77-A155D4B4B6EE}" type="slidenum">
              <a:rPr lang="en-US" altLang="zh-TW" sz="1100" smtClean="0">
                <a:ea typeface="新細明體" charset="-120"/>
              </a:rPr>
              <a:pPr defTabSz="947738"/>
              <a:t>94</a:t>
            </a:fld>
            <a:endParaRPr lang="en-US" altLang="zh-TW" sz="1100" smtClean="0">
              <a:ea typeface="新細明體" charset="-120"/>
            </a:endParaRPr>
          </a:p>
        </p:txBody>
      </p:sp>
      <p:sp>
        <p:nvSpPr>
          <p:cNvPr id="178178" name="Rectangle 2"/>
          <p:cNvSpPr>
            <a:spLocks noGrp="1" noRot="1" noChangeAspect="1" noChangeArrowheads="1" noTextEdit="1"/>
          </p:cNvSpPr>
          <p:nvPr>
            <p:ph type="sldImg"/>
          </p:nvPr>
        </p:nvSpPr>
        <p:spPr>
          <a:xfrm>
            <a:off x="995363" y="768350"/>
            <a:ext cx="5114925" cy="3836988"/>
          </a:xfrm>
          <a:ln/>
        </p:spPr>
      </p:sp>
      <p:sp>
        <p:nvSpPr>
          <p:cNvPr id="178179"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投影片圖像版面配置區 1"/>
          <p:cNvSpPr>
            <a:spLocks noGrp="1" noRot="1" noChangeAspect="1" noTextEdit="1"/>
          </p:cNvSpPr>
          <p:nvPr>
            <p:ph type="sldImg"/>
          </p:nvPr>
        </p:nvSpPr>
        <p:spPr>
          <a:ln/>
        </p:spPr>
      </p:sp>
      <p:sp>
        <p:nvSpPr>
          <p:cNvPr id="25805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58052" name="投影片編號版面配置區 3"/>
          <p:cNvSpPr txBox="1">
            <a:spLocks noGrp="1"/>
          </p:cNvSpPr>
          <p:nvPr/>
        </p:nvSpPr>
        <p:spPr bwMode="auto">
          <a:xfrm>
            <a:off x="3849688" y="9428163"/>
            <a:ext cx="2946400" cy="496887"/>
          </a:xfrm>
          <a:prstGeom prst="rect">
            <a:avLst/>
          </a:prstGeom>
          <a:noFill/>
          <a:ln w="9525">
            <a:noFill/>
            <a:miter lim="800000"/>
            <a:headEnd/>
            <a:tailEnd/>
          </a:ln>
        </p:spPr>
        <p:txBody>
          <a:bodyPr anchor="b"/>
          <a:lstStyle/>
          <a:p>
            <a:pPr algn="r"/>
            <a:fld id="{26FAC620-CBC2-48EC-AAE1-CB3B357B17B2}" type="slidenum">
              <a:rPr lang="en-US" altLang="zh-TW" sz="1200">
                <a:latin typeface="Times New Roman" pitchFamily="18" charset="0"/>
              </a:rPr>
              <a:pPr algn="r"/>
              <a:t>95</a:t>
            </a:fld>
            <a:endParaRPr lang="en-US" altLang="zh-TW" sz="1200">
              <a:latin typeface="Times New Roman" pitchFamily="18" charset="0"/>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xfrm>
            <a:off x="920750" y="746125"/>
            <a:ext cx="4960938" cy="3721100"/>
          </a:xfrm>
          <a:ln/>
        </p:spPr>
      </p:sp>
      <p:sp>
        <p:nvSpPr>
          <p:cNvPr id="180227"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Rectangle 7"/>
          <p:cNvSpPr>
            <a:spLocks noGrp="1" noChangeArrowheads="1"/>
          </p:cNvSpPr>
          <p:nvPr>
            <p:ph type="sldNum" sz="quarter" idx="5"/>
          </p:nvPr>
        </p:nvSpPr>
        <p:spPr>
          <a:noFill/>
          <a:ln>
            <a:miter lim="800000"/>
            <a:headEnd/>
            <a:tailEnd/>
          </a:ln>
        </p:spPr>
        <p:txBody>
          <a:bodyPr/>
          <a:lstStyle/>
          <a:p>
            <a:pPr defTabSz="947738"/>
            <a:fld id="{C82089AD-CB3A-4D86-A9F1-A95D9D7D470E}" type="slidenum">
              <a:rPr lang="en-US" altLang="zh-TW" sz="1100" smtClean="0">
                <a:ea typeface="新細明體" charset="-120"/>
              </a:rPr>
              <a:pPr defTabSz="947738"/>
              <a:t>97</a:t>
            </a:fld>
            <a:endParaRPr lang="en-US" altLang="zh-TW" sz="1100" smtClean="0">
              <a:ea typeface="新細明體" charset="-120"/>
            </a:endParaRPr>
          </a:p>
        </p:txBody>
      </p:sp>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Rectangle 7"/>
          <p:cNvSpPr>
            <a:spLocks noGrp="1" noChangeArrowheads="1"/>
          </p:cNvSpPr>
          <p:nvPr>
            <p:ph type="sldNum" sz="quarter" idx="5"/>
          </p:nvPr>
        </p:nvSpPr>
        <p:spPr>
          <a:noFill/>
          <a:ln>
            <a:miter lim="800000"/>
            <a:headEnd/>
            <a:tailEnd/>
          </a:ln>
        </p:spPr>
        <p:txBody>
          <a:bodyPr/>
          <a:lstStyle/>
          <a:p>
            <a:pPr defTabSz="947738"/>
            <a:fld id="{C117E28D-A83E-44AA-A955-D7C77C1511E0}" type="slidenum">
              <a:rPr lang="en-US" altLang="zh-TW" sz="1100" smtClean="0">
                <a:ea typeface="新細明體" charset="-120"/>
              </a:rPr>
              <a:pPr defTabSz="947738"/>
              <a:t>98</a:t>
            </a:fld>
            <a:endParaRPr lang="en-US" altLang="zh-TW" sz="1100" smtClean="0">
              <a:ea typeface="新細明體" charset="-120"/>
            </a:endParaRPr>
          </a:p>
        </p:txBody>
      </p:sp>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投影片圖像版面配置區 1"/>
          <p:cNvSpPr>
            <a:spLocks noGrp="1" noRot="1" noChangeAspect="1" noTextEdit="1"/>
          </p:cNvSpPr>
          <p:nvPr>
            <p:ph type="sldImg"/>
          </p:nvPr>
        </p:nvSpPr>
        <p:spPr>
          <a:ln/>
        </p:spPr>
      </p:sp>
      <p:sp>
        <p:nvSpPr>
          <p:cNvPr id="186370"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86371" name="投影片編號版面配置區 3"/>
          <p:cNvSpPr>
            <a:spLocks noGrp="1"/>
          </p:cNvSpPr>
          <p:nvPr>
            <p:ph type="sldNum" sz="quarter" idx="5"/>
          </p:nvPr>
        </p:nvSpPr>
        <p:spPr>
          <a:noFill/>
          <a:ln>
            <a:miter lim="800000"/>
            <a:headEnd/>
            <a:tailEnd/>
          </a:ln>
        </p:spPr>
        <p:txBody>
          <a:bodyPr/>
          <a:lstStyle/>
          <a:p>
            <a:fld id="{361EBB8E-D23D-42DB-89C4-1EEBCE2941C2}" type="slidenum">
              <a:rPr lang="en-US" altLang="zh-TW" smtClean="0">
                <a:ea typeface="新細明體" charset="-120"/>
              </a:rPr>
              <a:pPr/>
              <a:t>99</a:t>
            </a:fld>
            <a:endParaRPr lang="en-US" altLang="zh-TW" smtClean="0">
              <a:ea typeface="新細明體" charset="-120"/>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投影片圖像版面配置區 1"/>
          <p:cNvSpPr>
            <a:spLocks noGrp="1" noRot="1" noChangeAspect="1" noTextEdit="1"/>
          </p:cNvSpPr>
          <p:nvPr>
            <p:ph type="sldImg"/>
          </p:nvPr>
        </p:nvSpPr>
        <p:spPr>
          <a:ln/>
        </p:spPr>
      </p:sp>
      <p:sp>
        <p:nvSpPr>
          <p:cNvPr id="18841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88419" name="投影片編號版面配置區 3"/>
          <p:cNvSpPr>
            <a:spLocks noGrp="1"/>
          </p:cNvSpPr>
          <p:nvPr>
            <p:ph type="sldNum" sz="quarter" idx="5"/>
          </p:nvPr>
        </p:nvSpPr>
        <p:spPr>
          <a:noFill/>
          <a:ln>
            <a:miter lim="800000"/>
            <a:headEnd/>
            <a:tailEnd/>
          </a:ln>
        </p:spPr>
        <p:txBody>
          <a:bodyPr/>
          <a:lstStyle/>
          <a:p>
            <a:fld id="{5F7B9D97-6C79-48CD-9A80-0EC73C6F6A3A}" type="slidenum">
              <a:rPr lang="en-US" altLang="zh-TW" smtClean="0">
                <a:ea typeface="新細明體" charset="-120"/>
              </a:rPr>
              <a:pPr/>
              <a:t>100</a:t>
            </a:fld>
            <a:endParaRPr lang="en-US" altLang="zh-TW" smtClean="0">
              <a:ea typeface="新細明體" charset="-120"/>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7"/>
          <p:cNvSpPr>
            <a:spLocks noGrp="1" noChangeArrowheads="1"/>
          </p:cNvSpPr>
          <p:nvPr>
            <p:ph type="sldNum" sz="quarter" idx="5"/>
          </p:nvPr>
        </p:nvSpPr>
        <p:spPr>
          <a:noFill/>
          <a:ln>
            <a:miter lim="800000"/>
            <a:headEnd/>
            <a:tailEnd/>
          </a:ln>
        </p:spPr>
        <p:txBody>
          <a:bodyPr/>
          <a:lstStyle/>
          <a:p>
            <a:pPr defTabSz="947738"/>
            <a:fld id="{09781A2C-93EF-4D02-ADA5-65D0F75AA037}" type="slidenum">
              <a:rPr lang="en-US" altLang="zh-TW" sz="1100" smtClean="0">
                <a:ea typeface="新細明體" charset="-120"/>
              </a:rPr>
              <a:pPr defTabSz="947738"/>
              <a:t>101</a:t>
            </a:fld>
            <a:endParaRPr lang="en-US" altLang="zh-TW" sz="1100" smtClean="0">
              <a:ea typeface="新細明體" charset="-120"/>
            </a:endParaRPr>
          </a:p>
        </p:txBody>
      </p:sp>
      <p:sp>
        <p:nvSpPr>
          <p:cNvPr id="190466" name="Rectangle 2"/>
          <p:cNvSpPr>
            <a:spLocks noGrp="1" noRot="1" noChangeAspect="1" noChangeArrowheads="1" noTextEdit="1"/>
          </p:cNvSpPr>
          <p:nvPr>
            <p:ph type="sldImg"/>
          </p:nvPr>
        </p:nvSpPr>
        <p:spPr>
          <a:xfrm>
            <a:off x="995363" y="768350"/>
            <a:ext cx="5114925" cy="3836988"/>
          </a:xfrm>
          <a:ln/>
        </p:spPr>
      </p:sp>
      <p:sp>
        <p:nvSpPr>
          <p:cNvPr id="190467"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514" name="Rectangle 2"/>
          <p:cNvSpPr>
            <a:spLocks noGrp="1" noRot="1" noChangeAspect="1" noChangeArrowheads="1" noTextEdit="1"/>
          </p:cNvSpPr>
          <p:nvPr>
            <p:ph type="sldImg"/>
          </p:nvPr>
        </p:nvSpPr>
        <p:spPr>
          <a:xfrm>
            <a:off x="920750" y="746125"/>
            <a:ext cx="4960938" cy="3721100"/>
          </a:xfrm>
          <a:ln/>
        </p:spPr>
      </p:sp>
      <p:sp>
        <p:nvSpPr>
          <p:cNvPr id="19251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p:cNvSpPr>
            <a:spLocks noGrp="1" noRot="1" noChangeAspect="1" noChangeArrowheads="1" noTextEdit="1"/>
          </p:cNvSpPr>
          <p:nvPr>
            <p:ph type="sldImg"/>
          </p:nvPr>
        </p:nvSpPr>
        <p:spPr>
          <a:xfrm>
            <a:off x="920750" y="746125"/>
            <a:ext cx="4960938" cy="3721100"/>
          </a:xfrm>
          <a:ln/>
        </p:spPr>
      </p:sp>
      <p:sp>
        <p:nvSpPr>
          <p:cNvPr id="194563"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Rectangle 7"/>
          <p:cNvSpPr>
            <a:spLocks noGrp="1" noChangeArrowheads="1"/>
          </p:cNvSpPr>
          <p:nvPr>
            <p:ph type="sldNum" sz="quarter" idx="5"/>
          </p:nvPr>
        </p:nvSpPr>
        <p:spPr>
          <a:noFill/>
          <a:ln>
            <a:miter lim="800000"/>
            <a:headEnd/>
            <a:tailEnd/>
          </a:ln>
        </p:spPr>
        <p:txBody>
          <a:bodyPr/>
          <a:lstStyle/>
          <a:p>
            <a:pPr defTabSz="947738"/>
            <a:fld id="{5DC436B5-384D-4672-BA26-EED8B638E775}" type="slidenum">
              <a:rPr lang="en-US" altLang="zh-TW" sz="1100" smtClean="0">
                <a:ea typeface="新細明體" charset="-120"/>
              </a:rPr>
              <a:pPr defTabSz="947738"/>
              <a:t>104</a:t>
            </a:fld>
            <a:endParaRPr lang="en-US" altLang="zh-TW" sz="1100" smtClean="0">
              <a:ea typeface="新細明體" charset="-120"/>
            </a:endParaRPr>
          </a:p>
        </p:txBody>
      </p:sp>
      <p:sp>
        <p:nvSpPr>
          <p:cNvPr id="196610" name="Rectangle 2"/>
          <p:cNvSpPr>
            <a:spLocks noGrp="1" noRot="1" noChangeAspect="1" noChangeArrowheads="1" noTextEdit="1"/>
          </p:cNvSpPr>
          <p:nvPr>
            <p:ph type="sldImg"/>
          </p:nvPr>
        </p:nvSpPr>
        <p:spPr>
          <a:xfrm>
            <a:off x="995363" y="768350"/>
            <a:ext cx="5114925" cy="3836988"/>
          </a:xfrm>
          <a:ln/>
        </p:spPr>
      </p:sp>
      <p:sp>
        <p:nvSpPr>
          <p:cNvPr id="19661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Rectangle 7"/>
          <p:cNvSpPr>
            <a:spLocks noGrp="1" noChangeArrowheads="1"/>
          </p:cNvSpPr>
          <p:nvPr>
            <p:ph type="sldNum" sz="quarter" idx="5"/>
          </p:nvPr>
        </p:nvSpPr>
        <p:spPr>
          <a:noFill/>
          <a:ln>
            <a:miter lim="800000"/>
            <a:headEnd/>
            <a:tailEnd/>
          </a:ln>
        </p:spPr>
        <p:txBody>
          <a:bodyPr/>
          <a:lstStyle/>
          <a:p>
            <a:pPr defTabSz="947738"/>
            <a:fld id="{BCA43F8D-18C5-45F6-88C2-F558657AEEB8}" type="slidenum">
              <a:rPr lang="en-US" altLang="zh-TW" sz="1100" smtClean="0">
                <a:ea typeface="新細明體" charset="-120"/>
              </a:rPr>
              <a:pPr defTabSz="947738"/>
              <a:t>105</a:t>
            </a:fld>
            <a:endParaRPr lang="en-US" altLang="zh-TW" sz="1100" smtClean="0">
              <a:ea typeface="新細明體" charset="-120"/>
            </a:endParaRPr>
          </a:p>
        </p:txBody>
      </p:sp>
      <p:sp>
        <p:nvSpPr>
          <p:cNvPr id="198658" name="Rectangle 2"/>
          <p:cNvSpPr>
            <a:spLocks noGrp="1" noRot="1" noChangeAspect="1" noChangeArrowheads="1" noTextEdit="1"/>
          </p:cNvSpPr>
          <p:nvPr>
            <p:ph type="sldImg"/>
          </p:nvPr>
        </p:nvSpPr>
        <p:spPr>
          <a:xfrm>
            <a:off x="995363" y="768350"/>
            <a:ext cx="5114925" cy="3836988"/>
          </a:xfrm>
          <a:ln/>
        </p:spPr>
      </p:sp>
      <p:sp>
        <p:nvSpPr>
          <p:cNvPr id="198659"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7"/>
          <p:cNvSpPr>
            <a:spLocks noGrp="1" noChangeArrowheads="1"/>
          </p:cNvSpPr>
          <p:nvPr>
            <p:ph type="sldNum" sz="quarter" idx="5"/>
          </p:nvPr>
        </p:nvSpPr>
        <p:spPr>
          <a:noFill/>
          <a:ln>
            <a:miter lim="800000"/>
            <a:headEnd/>
            <a:tailEnd/>
          </a:ln>
        </p:spPr>
        <p:txBody>
          <a:bodyPr/>
          <a:lstStyle/>
          <a:p>
            <a:pPr defTabSz="947738"/>
            <a:fld id="{7D9027E5-2C6B-4528-8307-BB734F9981EE}" type="slidenum">
              <a:rPr lang="en-US" altLang="zh-TW" sz="1100" smtClean="0">
                <a:ea typeface="新細明體" charset="-120"/>
              </a:rPr>
              <a:pPr defTabSz="947738"/>
              <a:t>106</a:t>
            </a:fld>
            <a:endParaRPr lang="en-US" altLang="zh-TW" sz="1100" smtClean="0">
              <a:ea typeface="新細明體" charset="-120"/>
            </a:endParaRPr>
          </a:p>
        </p:txBody>
      </p:sp>
      <p:sp>
        <p:nvSpPr>
          <p:cNvPr id="200706" name="Rectangle 2"/>
          <p:cNvSpPr>
            <a:spLocks noGrp="1" noRot="1" noChangeAspect="1" noChangeArrowheads="1" noTextEdit="1"/>
          </p:cNvSpPr>
          <p:nvPr>
            <p:ph type="sldImg"/>
          </p:nvPr>
        </p:nvSpPr>
        <p:spPr>
          <a:xfrm>
            <a:off x="995363" y="768350"/>
            <a:ext cx="5114925" cy="3836988"/>
          </a:xfrm>
          <a:ln/>
        </p:spPr>
      </p:sp>
      <p:sp>
        <p:nvSpPr>
          <p:cNvPr id="200707"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7"/>
          <p:cNvSpPr>
            <a:spLocks noGrp="1" noChangeArrowheads="1"/>
          </p:cNvSpPr>
          <p:nvPr>
            <p:ph type="sldNum" sz="quarter" idx="5"/>
          </p:nvPr>
        </p:nvSpPr>
        <p:spPr>
          <a:noFill/>
          <a:ln>
            <a:miter lim="800000"/>
            <a:headEnd/>
            <a:tailEnd/>
          </a:ln>
        </p:spPr>
        <p:txBody>
          <a:bodyPr/>
          <a:lstStyle/>
          <a:p>
            <a:pPr defTabSz="947738"/>
            <a:fld id="{9B6BDC72-1F71-4DA7-91C3-5113FE29D66F}" type="slidenum">
              <a:rPr lang="en-US" altLang="zh-TW" sz="1100" smtClean="0">
                <a:ea typeface="新細明體" charset="-120"/>
              </a:rPr>
              <a:pPr defTabSz="947738"/>
              <a:t>107</a:t>
            </a:fld>
            <a:endParaRPr lang="en-US" altLang="zh-TW" sz="1100" smtClean="0">
              <a:ea typeface="新細明體" charset="-120"/>
            </a:endParaRPr>
          </a:p>
        </p:txBody>
      </p:sp>
      <p:sp>
        <p:nvSpPr>
          <p:cNvPr id="202754" name="Rectangle 1026"/>
          <p:cNvSpPr>
            <a:spLocks noGrp="1" noRot="1" noChangeAspect="1" noChangeArrowheads="1" noTextEdit="1"/>
          </p:cNvSpPr>
          <p:nvPr>
            <p:ph type="sldImg"/>
          </p:nvPr>
        </p:nvSpPr>
        <p:spPr>
          <a:xfrm>
            <a:off x="995363" y="768350"/>
            <a:ext cx="5114925" cy="3836988"/>
          </a:xfrm>
          <a:ln/>
        </p:spPr>
      </p:sp>
      <p:sp>
        <p:nvSpPr>
          <p:cNvPr id="202755" name="Rectangle 1027"/>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Rectangle 7"/>
          <p:cNvSpPr>
            <a:spLocks noGrp="1" noChangeArrowheads="1"/>
          </p:cNvSpPr>
          <p:nvPr>
            <p:ph type="sldNum" sz="quarter" idx="5"/>
          </p:nvPr>
        </p:nvSpPr>
        <p:spPr>
          <a:noFill/>
          <a:ln>
            <a:miter lim="800000"/>
            <a:headEnd/>
            <a:tailEnd/>
          </a:ln>
        </p:spPr>
        <p:txBody>
          <a:bodyPr/>
          <a:lstStyle/>
          <a:p>
            <a:pPr defTabSz="947738"/>
            <a:fld id="{9A5401A7-AE5E-4235-810D-794EB8ED5785}" type="slidenum">
              <a:rPr lang="en-US" altLang="zh-TW" sz="1100" smtClean="0">
                <a:ea typeface="新細明體" charset="-120"/>
              </a:rPr>
              <a:pPr defTabSz="947738"/>
              <a:t>108</a:t>
            </a:fld>
            <a:endParaRPr lang="en-US" altLang="zh-TW" sz="1100" smtClean="0">
              <a:ea typeface="新細明體" charset="-120"/>
            </a:endParaRPr>
          </a:p>
        </p:txBody>
      </p:sp>
      <p:sp>
        <p:nvSpPr>
          <p:cNvPr id="204802" name="Rectangle 2"/>
          <p:cNvSpPr>
            <a:spLocks noGrp="1" noRot="1" noChangeAspect="1" noChangeArrowheads="1" noTextEdit="1"/>
          </p:cNvSpPr>
          <p:nvPr>
            <p:ph type="sldImg"/>
          </p:nvPr>
        </p:nvSpPr>
        <p:spPr>
          <a:xfrm>
            <a:off x="995363" y="768350"/>
            <a:ext cx="5114925" cy="3836988"/>
          </a:xfrm>
          <a:ln/>
        </p:spPr>
      </p:sp>
      <p:sp>
        <p:nvSpPr>
          <p:cNvPr id="204803"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重點消毒</a:t>
            </a:r>
          </a:p>
          <a:p>
            <a:pPr lvl="1" eaLnBrk="1" hangingPunct="1"/>
            <a:r>
              <a:rPr lang="zh-TW" altLang="en-US" smtClean="0">
                <a:latin typeface="標楷體" pitchFamily="65" charset="-120"/>
                <a:ea typeface="標楷體" pitchFamily="65" charset="-120"/>
              </a:rPr>
              <a:t>對於常接觸物體表面如門把、課桌椅、餐桌、 嬰兒床、樓梯扶把玩具、教具、遊樂設施、寢具、開關等公共區域</a:t>
            </a:r>
          </a:p>
          <a:p>
            <a:pPr lvl="1" eaLnBrk="1" hangingPunct="1"/>
            <a:r>
              <a:rPr lang="zh-TW" altLang="en-US" smtClean="0">
                <a:latin typeface="標楷體" pitchFamily="65" charset="-120"/>
                <a:ea typeface="標楷體" pitchFamily="65" charset="-120"/>
              </a:rPr>
              <a:t>清洗完畢後，可移至室外接受陽光曝曬，加強消毒效果</a:t>
            </a:r>
          </a:p>
          <a:p>
            <a:pPr eaLnBrk="1" hangingPunct="1"/>
            <a:endParaRPr lang="zh-TW" altLang="en-US" smtClean="0">
              <a:latin typeface="標楷體" pitchFamily="65" charset="-120"/>
              <a:ea typeface="標楷體" pitchFamily="65" charset="-120"/>
            </a:endParaRPr>
          </a:p>
          <a:p>
            <a:pPr eaLnBrk="1" hangingPunct="1"/>
            <a:endParaRPr lang="en-US" altLang="zh-TW" sz="1400" smtClean="0">
              <a:latin typeface="標楷體" pitchFamily="65" charset="-120"/>
              <a:ea typeface="標楷體" pitchFamily="65" charset="-120"/>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Rectangle 7"/>
          <p:cNvSpPr>
            <a:spLocks noGrp="1" noChangeArrowheads="1"/>
          </p:cNvSpPr>
          <p:nvPr>
            <p:ph type="sldNum" sz="quarter" idx="5"/>
          </p:nvPr>
        </p:nvSpPr>
        <p:spPr>
          <a:noFill/>
          <a:ln>
            <a:miter lim="800000"/>
            <a:headEnd/>
            <a:tailEnd/>
          </a:ln>
        </p:spPr>
        <p:txBody>
          <a:bodyPr/>
          <a:lstStyle/>
          <a:p>
            <a:pPr defTabSz="947738"/>
            <a:fld id="{5EDC3E0D-E12A-4202-BC47-BE5CD380CBBB}" type="slidenum">
              <a:rPr lang="en-US" altLang="zh-TW" sz="1100" smtClean="0">
                <a:ea typeface="新細明體" charset="-120"/>
              </a:rPr>
              <a:pPr defTabSz="947738"/>
              <a:t>109</a:t>
            </a:fld>
            <a:endParaRPr lang="en-US" altLang="zh-TW" sz="1100" smtClean="0">
              <a:ea typeface="新細明體" charset="-120"/>
            </a:endParaRPr>
          </a:p>
        </p:txBody>
      </p:sp>
      <p:sp>
        <p:nvSpPr>
          <p:cNvPr id="206850" name="Rectangle 2"/>
          <p:cNvSpPr>
            <a:spLocks noGrp="1" noRot="1" noChangeAspect="1" noChangeArrowheads="1" noTextEdit="1"/>
          </p:cNvSpPr>
          <p:nvPr>
            <p:ph type="sldImg"/>
          </p:nvPr>
        </p:nvSpPr>
        <p:spPr>
          <a:xfrm>
            <a:off x="995363" y="768350"/>
            <a:ext cx="5114925" cy="3836988"/>
          </a:xfrm>
          <a:ln/>
        </p:spPr>
      </p:sp>
      <p:sp>
        <p:nvSpPr>
          <p:cNvPr id="206851" name="Rectangle 3"/>
          <p:cNvSpPr>
            <a:spLocks noGrp="1" noChangeArrowheads="1"/>
          </p:cNvSpPr>
          <p:nvPr>
            <p:ph type="body" idx="1"/>
          </p:nvPr>
        </p:nvSpPr>
        <p:spPr>
          <a:noFill/>
        </p:spPr>
        <p:txBody>
          <a:bodyPr/>
          <a:lstStyle/>
          <a:p>
            <a:pPr eaLnBrk="1" hangingPunct="1"/>
            <a:endParaRPr lang="zh-TW" altLang="zh-TW" sz="1400" smtClean="0">
              <a:latin typeface="標楷體" pitchFamily="65" charset="-120"/>
              <a:ea typeface="標楷體" pitchFamily="65" charset="-120"/>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Rectangle 7"/>
          <p:cNvSpPr>
            <a:spLocks noGrp="1" noChangeArrowheads="1"/>
          </p:cNvSpPr>
          <p:nvPr>
            <p:ph type="sldNum" sz="quarter" idx="5"/>
          </p:nvPr>
        </p:nvSpPr>
        <p:spPr>
          <a:noFill/>
          <a:ln>
            <a:miter lim="800000"/>
            <a:headEnd/>
            <a:tailEnd/>
          </a:ln>
        </p:spPr>
        <p:txBody>
          <a:bodyPr/>
          <a:lstStyle/>
          <a:p>
            <a:pPr defTabSz="947738"/>
            <a:fld id="{A915C459-36F7-4121-BDAD-5C147A840328}" type="slidenum">
              <a:rPr lang="en-US" altLang="zh-TW" sz="1100" smtClean="0">
                <a:ea typeface="新細明體" charset="-120"/>
              </a:rPr>
              <a:pPr defTabSz="947738"/>
              <a:t>110</a:t>
            </a:fld>
            <a:endParaRPr lang="en-US" altLang="zh-TW" sz="1100" smtClean="0">
              <a:ea typeface="新細明體" charset="-120"/>
            </a:endParaRPr>
          </a:p>
        </p:txBody>
      </p:sp>
      <p:sp>
        <p:nvSpPr>
          <p:cNvPr id="208898" name="Rectangle 2"/>
          <p:cNvSpPr>
            <a:spLocks noGrp="1" noRot="1" noChangeAspect="1" noChangeArrowheads="1" noTextEdit="1"/>
          </p:cNvSpPr>
          <p:nvPr>
            <p:ph type="sldImg"/>
          </p:nvPr>
        </p:nvSpPr>
        <p:spPr>
          <a:xfrm>
            <a:off x="993775" y="768350"/>
            <a:ext cx="5116513" cy="3836988"/>
          </a:xfrm>
          <a:ln/>
        </p:spPr>
      </p:sp>
      <p:sp>
        <p:nvSpPr>
          <p:cNvPr id="208899" name="Rectangle 3"/>
          <p:cNvSpPr>
            <a:spLocks noGrp="1" noChangeArrowheads="1"/>
          </p:cNvSpPr>
          <p:nvPr>
            <p:ph type="body" idx="1"/>
          </p:nvPr>
        </p:nvSpPr>
        <p:spPr>
          <a:noFill/>
        </p:spPr>
        <p:txBody>
          <a:bodyPr/>
          <a:lstStyle/>
          <a:p>
            <a:pPr eaLnBrk="1" hangingPunct="1"/>
            <a:endParaRPr lang="zh-TW" altLang="zh-TW" smtClean="0">
              <a:latin typeface="Arial" charset="0"/>
              <a:ea typeface="新細明體" charset="-120"/>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Rectangle 7"/>
          <p:cNvSpPr>
            <a:spLocks noGrp="1" noChangeArrowheads="1"/>
          </p:cNvSpPr>
          <p:nvPr>
            <p:ph type="sldNum" sz="quarter" idx="5"/>
          </p:nvPr>
        </p:nvSpPr>
        <p:spPr>
          <a:noFill/>
          <a:ln>
            <a:miter lim="800000"/>
            <a:headEnd/>
            <a:tailEnd/>
          </a:ln>
        </p:spPr>
        <p:txBody>
          <a:bodyPr/>
          <a:lstStyle/>
          <a:p>
            <a:pPr defTabSz="947738"/>
            <a:fld id="{FD8D1204-C956-476B-B053-04EDE4226830}" type="slidenum">
              <a:rPr lang="en-US" altLang="zh-TW" sz="1100" smtClean="0">
                <a:ea typeface="新細明體" charset="-120"/>
              </a:rPr>
              <a:pPr defTabSz="947738"/>
              <a:t>111</a:t>
            </a:fld>
            <a:endParaRPr lang="en-US" altLang="zh-TW" sz="1100" smtClean="0">
              <a:ea typeface="新細明體" charset="-120"/>
            </a:endParaRPr>
          </a:p>
        </p:txBody>
      </p:sp>
      <p:sp>
        <p:nvSpPr>
          <p:cNvPr id="210946" name="Rectangle 2"/>
          <p:cNvSpPr>
            <a:spLocks noGrp="1" noRot="1" noChangeAspect="1" noChangeArrowheads="1" noTextEdit="1"/>
          </p:cNvSpPr>
          <p:nvPr>
            <p:ph type="sldImg"/>
          </p:nvPr>
        </p:nvSpPr>
        <p:spPr>
          <a:xfrm>
            <a:off x="993775" y="768350"/>
            <a:ext cx="5116513" cy="3836988"/>
          </a:xfrm>
          <a:ln/>
        </p:spPr>
      </p:sp>
      <p:sp>
        <p:nvSpPr>
          <p:cNvPr id="210947" name="Rectangle 3"/>
          <p:cNvSpPr>
            <a:spLocks noGrp="1" noChangeArrowheads="1"/>
          </p:cNvSpPr>
          <p:nvPr>
            <p:ph type="body" idx="1"/>
          </p:nvPr>
        </p:nvSpPr>
        <p:spPr>
          <a:noFill/>
        </p:spPr>
        <p:txBody>
          <a:bodyPr/>
          <a:lstStyle/>
          <a:p>
            <a:pPr eaLnBrk="1" hangingPunct="1"/>
            <a:endParaRPr lang="zh-TW" altLang="zh-TW" smtClean="0">
              <a:latin typeface="Arial" charset="0"/>
              <a:ea typeface="新細明體" charset="-120"/>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Rectangle 7"/>
          <p:cNvSpPr>
            <a:spLocks noGrp="1" noChangeArrowheads="1"/>
          </p:cNvSpPr>
          <p:nvPr>
            <p:ph type="sldNum" sz="quarter" idx="5"/>
          </p:nvPr>
        </p:nvSpPr>
        <p:spPr>
          <a:noFill/>
          <a:ln>
            <a:miter lim="800000"/>
            <a:headEnd/>
            <a:tailEnd/>
          </a:ln>
        </p:spPr>
        <p:txBody>
          <a:bodyPr/>
          <a:lstStyle/>
          <a:p>
            <a:pPr defTabSz="947738"/>
            <a:fld id="{E74F061D-3E8E-43BE-A7CE-52688753F1DD}" type="slidenum">
              <a:rPr lang="en-US" altLang="zh-TW" sz="1100" smtClean="0">
                <a:ea typeface="新細明體" charset="-120"/>
              </a:rPr>
              <a:pPr defTabSz="947738"/>
              <a:t>112</a:t>
            </a:fld>
            <a:endParaRPr lang="en-US" altLang="zh-TW" sz="1100" smtClean="0">
              <a:ea typeface="新細明體" charset="-120"/>
            </a:endParaRPr>
          </a:p>
        </p:txBody>
      </p:sp>
      <p:sp>
        <p:nvSpPr>
          <p:cNvPr id="212994" name="Rectangle 2"/>
          <p:cNvSpPr>
            <a:spLocks noGrp="1" noRot="1" noChangeAspect="1" noChangeArrowheads="1" noTextEdit="1"/>
          </p:cNvSpPr>
          <p:nvPr>
            <p:ph type="sldImg"/>
          </p:nvPr>
        </p:nvSpPr>
        <p:spPr>
          <a:xfrm>
            <a:off x="995363" y="768350"/>
            <a:ext cx="5114925" cy="3836988"/>
          </a:xfrm>
          <a:ln/>
        </p:spPr>
      </p:sp>
      <p:sp>
        <p:nvSpPr>
          <p:cNvPr id="212995" name="Rectangle 3"/>
          <p:cNvSpPr>
            <a:spLocks noGrp="1" noChangeArrowheads="1"/>
          </p:cNvSpPr>
          <p:nvPr>
            <p:ph type="body" idx="1"/>
          </p:nvPr>
        </p:nvSpPr>
        <p:spPr>
          <a:noFill/>
        </p:spPr>
        <p:txBody>
          <a:bodyPr/>
          <a:lstStyle/>
          <a:p>
            <a:pPr eaLnBrk="1" hangingPunct="1"/>
            <a:r>
              <a:rPr lang="zh-TW" altLang="en-US" smtClean="0">
                <a:latin typeface="標楷體" pitchFamily="65" charset="-120"/>
                <a:ea typeface="標楷體" pitchFamily="65" charset="-120"/>
              </a:rPr>
              <a:t>心智障礙機構住民除用餐前</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吃藥前及抽菸前  集體洗手後，應確實做好環境消毒，以期降低致病原的傳播</a:t>
            </a: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Rectangle 7"/>
          <p:cNvSpPr>
            <a:spLocks noGrp="1" noChangeArrowheads="1"/>
          </p:cNvSpPr>
          <p:nvPr>
            <p:ph type="sldNum" sz="quarter" idx="5"/>
          </p:nvPr>
        </p:nvSpPr>
        <p:spPr>
          <a:noFill/>
          <a:ln>
            <a:miter lim="800000"/>
            <a:headEnd/>
            <a:tailEnd/>
          </a:ln>
        </p:spPr>
        <p:txBody>
          <a:bodyPr/>
          <a:lstStyle/>
          <a:p>
            <a:pPr defTabSz="947738"/>
            <a:fld id="{362982CA-D6CF-4F85-8FC7-12D724B9A213}" type="slidenum">
              <a:rPr lang="en-US" altLang="zh-TW" sz="1100" smtClean="0">
                <a:ea typeface="新細明體" charset="-120"/>
              </a:rPr>
              <a:pPr defTabSz="947738"/>
              <a:t>113</a:t>
            </a:fld>
            <a:endParaRPr lang="en-US" altLang="zh-TW" sz="1100" smtClean="0">
              <a:ea typeface="新細明體" charset="-120"/>
            </a:endParaRPr>
          </a:p>
        </p:txBody>
      </p:sp>
      <p:sp>
        <p:nvSpPr>
          <p:cNvPr id="215042" name="Rectangle 2"/>
          <p:cNvSpPr>
            <a:spLocks noGrp="1" noRot="1" noChangeAspect="1" noChangeArrowheads="1" noTextEdit="1"/>
          </p:cNvSpPr>
          <p:nvPr>
            <p:ph type="sldImg"/>
          </p:nvPr>
        </p:nvSpPr>
        <p:spPr>
          <a:xfrm>
            <a:off x="995363" y="768350"/>
            <a:ext cx="5114925" cy="3836988"/>
          </a:xfrm>
          <a:ln/>
        </p:spPr>
      </p:sp>
      <p:sp>
        <p:nvSpPr>
          <p:cNvPr id="215043" name="Rectangle 3"/>
          <p:cNvSpPr>
            <a:spLocks noGrp="1" noChangeArrowheads="1"/>
          </p:cNvSpPr>
          <p:nvPr>
            <p:ph type="body" idx="1"/>
          </p:nvPr>
        </p:nvSpPr>
        <p:spPr>
          <a:noFill/>
        </p:spPr>
        <p:txBody>
          <a:bodyPr/>
          <a:lstStyle/>
          <a:p>
            <a:pPr marL="2057400" lvl="4" indent="-228600" eaLnBrk="1" hangingPunct="1">
              <a:buFontTx/>
              <a:buAutoNum type="arabicPeriod"/>
            </a:pPr>
            <a:r>
              <a:rPr lang="zh-TW" altLang="en-US" smtClean="0">
                <a:solidFill>
                  <a:srgbClr val="000000"/>
                </a:solidFill>
                <a:ea typeface="標楷體" pitchFamily="65" charset="-120"/>
              </a:rPr>
              <a:t>傳染病通報系統基本資料請力求完整及正確，去年資料曾發現少數感染國家未填寫，附加資訊中症狀無，但疫調書面報告有症狀描述，或附加資訊中症狀有症狀描述，但疫調書面報告卻寫無</a:t>
            </a: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Rectangle 7"/>
          <p:cNvSpPr>
            <a:spLocks noGrp="1" noChangeArrowheads="1"/>
          </p:cNvSpPr>
          <p:nvPr>
            <p:ph type="sldNum" sz="quarter" idx="5"/>
          </p:nvPr>
        </p:nvSpPr>
        <p:spPr>
          <a:noFill/>
          <a:ln>
            <a:miter lim="800000"/>
            <a:headEnd/>
            <a:tailEnd/>
          </a:ln>
        </p:spPr>
        <p:txBody>
          <a:bodyPr/>
          <a:lstStyle/>
          <a:p>
            <a:pPr defTabSz="947738"/>
            <a:fld id="{DBE1972C-185D-422D-8A09-574E31F3F2EF}" type="slidenum">
              <a:rPr lang="en-US" altLang="zh-TW" sz="1100" smtClean="0">
                <a:ea typeface="新細明體" charset="-120"/>
              </a:rPr>
              <a:pPr defTabSz="947738"/>
              <a:t>114</a:t>
            </a:fld>
            <a:endParaRPr lang="en-US" altLang="zh-TW" sz="1100" smtClean="0">
              <a:ea typeface="新細明體" charset="-120"/>
            </a:endParaRPr>
          </a:p>
        </p:txBody>
      </p:sp>
      <p:sp>
        <p:nvSpPr>
          <p:cNvPr id="217090" name="Rectangle 2"/>
          <p:cNvSpPr>
            <a:spLocks noGrp="1" noRot="1" noChangeAspect="1" noChangeArrowheads="1" noTextEdit="1"/>
          </p:cNvSpPr>
          <p:nvPr>
            <p:ph type="sldImg"/>
          </p:nvPr>
        </p:nvSpPr>
        <p:spPr>
          <a:xfrm>
            <a:off x="995363" y="768350"/>
            <a:ext cx="5114925" cy="3836988"/>
          </a:xfrm>
          <a:ln/>
        </p:spPr>
      </p:sp>
      <p:sp>
        <p:nvSpPr>
          <p:cNvPr id="21709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投影片圖像版面配置區 1"/>
          <p:cNvSpPr>
            <a:spLocks noGrp="1" noRot="1" noChangeAspect="1" noTextEdit="1"/>
          </p:cNvSpPr>
          <p:nvPr>
            <p:ph type="sldImg"/>
          </p:nvPr>
        </p:nvSpPr>
        <p:spPr>
          <a:ln/>
        </p:spPr>
      </p:sp>
      <p:sp>
        <p:nvSpPr>
          <p:cNvPr id="21913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19139" name="投影片編號版面配置區 3"/>
          <p:cNvSpPr>
            <a:spLocks noGrp="1"/>
          </p:cNvSpPr>
          <p:nvPr>
            <p:ph type="sldNum" sz="quarter" idx="5"/>
          </p:nvPr>
        </p:nvSpPr>
        <p:spPr>
          <a:noFill/>
          <a:ln>
            <a:miter lim="800000"/>
            <a:headEnd/>
            <a:tailEnd/>
          </a:ln>
        </p:spPr>
        <p:txBody>
          <a:bodyPr/>
          <a:lstStyle/>
          <a:p>
            <a:fld id="{1320122E-DFF8-4599-A072-5BE58A8FD961}" type="slidenum">
              <a:rPr lang="en-US" altLang="zh-TW" smtClean="0">
                <a:ea typeface="新細明體" charset="-120"/>
              </a:rPr>
              <a:pPr/>
              <a:t>115</a:t>
            </a:fld>
            <a:endParaRPr lang="en-US" altLang="zh-TW" smtClean="0">
              <a:ea typeface="新細明體" charset="-120"/>
            </a:endParaRP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116</a:t>
            </a:fld>
            <a:endParaRPr lang="en-US" altLang="zh-TW"/>
          </a:p>
        </p:txBody>
      </p:sp>
    </p:spTree>
    <p:extLst>
      <p:ext uri="{BB962C8B-B14F-4D97-AF65-F5344CB8AC3E}">
        <p14:creationId xmlns="" xmlns:p14="http://schemas.microsoft.com/office/powerpoint/2010/main" val="297573349"/>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117</a:t>
            </a:fld>
            <a:endParaRPr lang="en-US" altLang="zh-TW"/>
          </a:p>
        </p:txBody>
      </p:sp>
    </p:spTree>
    <p:extLst>
      <p:ext uri="{BB962C8B-B14F-4D97-AF65-F5344CB8AC3E}">
        <p14:creationId xmlns="" xmlns:p14="http://schemas.microsoft.com/office/powerpoint/2010/main" val="927369266"/>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Rectangle 7"/>
          <p:cNvSpPr>
            <a:spLocks noGrp="1" noChangeArrowheads="1"/>
          </p:cNvSpPr>
          <p:nvPr>
            <p:ph type="sldNum" sz="quarter" idx="5"/>
          </p:nvPr>
        </p:nvSpPr>
        <p:spPr>
          <a:noFill/>
          <a:ln>
            <a:miter lim="800000"/>
            <a:headEnd/>
            <a:tailEnd/>
          </a:ln>
        </p:spPr>
        <p:txBody>
          <a:bodyPr/>
          <a:lstStyle/>
          <a:p>
            <a:pPr defTabSz="947738"/>
            <a:fld id="{ACA7EFD7-07B1-4409-9251-1F3DE1E3EE6A}" type="slidenum">
              <a:rPr lang="en-US" altLang="zh-TW" sz="1100" smtClean="0">
                <a:ea typeface="新細明體" charset="-120"/>
              </a:rPr>
              <a:pPr defTabSz="947738"/>
              <a:t>118</a:t>
            </a:fld>
            <a:endParaRPr lang="en-US" altLang="zh-TW" sz="1100" smtClean="0">
              <a:ea typeface="新細明體" charset="-120"/>
            </a:endParaRPr>
          </a:p>
        </p:txBody>
      </p:sp>
      <p:sp>
        <p:nvSpPr>
          <p:cNvPr id="223234" name="Rectangle 2"/>
          <p:cNvSpPr>
            <a:spLocks noGrp="1" noRot="1" noChangeAspect="1" noChangeArrowheads="1" noTextEdit="1"/>
          </p:cNvSpPr>
          <p:nvPr>
            <p:ph type="sldImg"/>
          </p:nvPr>
        </p:nvSpPr>
        <p:spPr>
          <a:ln/>
        </p:spPr>
      </p:sp>
      <p:sp>
        <p:nvSpPr>
          <p:cNvPr id="223235"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Rectangle 7"/>
          <p:cNvSpPr>
            <a:spLocks noGrp="1" noChangeArrowheads="1"/>
          </p:cNvSpPr>
          <p:nvPr>
            <p:ph type="sldNum" sz="quarter" idx="5"/>
          </p:nvPr>
        </p:nvSpPr>
        <p:spPr>
          <a:noFill/>
          <a:ln>
            <a:miter lim="800000"/>
            <a:headEnd/>
            <a:tailEnd/>
          </a:ln>
        </p:spPr>
        <p:txBody>
          <a:bodyPr/>
          <a:lstStyle/>
          <a:p>
            <a:pPr defTabSz="947738"/>
            <a:fld id="{99846D19-AFB8-4A09-A1BB-03559CB0A0BF}" type="slidenum">
              <a:rPr lang="en-US" altLang="zh-TW" sz="1100" smtClean="0">
                <a:ea typeface="新細明體" charset="-120"/>
              </a:rPr>
              <a:pPr defTabSz="947738"/>
              <a:t>119</a:t>
            </a:fld>
            <a:endParaRPr lang="en-US" altLang="zh-TW" sz="1100" smtClean="0">
              <a:ea typeface="新細明體" charset="-120"/>
            </a:endParaRPr>
          </a:p>
        </p:txBody>
      </p:sp>
      <p:sp>
        <p:nvSpPr>
          <p:cNvPr id="225282" name="Rectangle 2"/>
          <p:cNvSpPr>
            <a:spLocks noGrp="1" noRot="1" noChangeAspect="1" noChangeArrowheads="1" noTextEdit="1"/>
          </p:cNvSpPr>
          <p:nvPr>
            <p:ph type="sldImg"/>
          </p:nvPr>
        </p:nvSpPr>
        <p:spPr>
          <a:ln/>
        </p:spPr>
      </p:sp>
      <p:sp>
        <p:nvSpPr>
          <p:cNvPr id="225283" name="Rectangle 3"/>
          <p:cNvSpPr>
            <a:spLocks noGrp="1" noChangeArrowheads="1"/>
          </p:cNvSpPr>
          <p:nvPr>
            <p:ph type="body" idx="1"/>
          </p:nvPr>
        </p:nvSpPr>
        <p:spPr>
          <a:noFill/>
        </p:spPr>
        <p:txBody>
          <a:bodyPr/>
          <a:lstStyle/>
          <a:p>
            <a:pPr eaLnBrk="1" hangingPunct="1"/>
            <a:endParaRPr lang="zh-TW" altLang="zh-TW" sz="1000" smtClean="0">
              <a:solidFill>
                <a:srgbClr val="CC3300"/>
              </a:solidFill>
              <a:latin typeface="標楷體" pitchFamily="65" charset="-120"/>
              <a:ea typeface="新細明體" charset="-120"/>
            </a:endParaRP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32CBD064-1A71-4CEF-908E-DE5EDC9DE35F}" type="slidenum">
              <a:rPr lang="en-US" altLang="zh-TW" smtClean="0"/>
              <a:pPr>
                <a:defRPr/>
              </a:pPr>
              <a:t>120</a:t>
            </a:fld>
            <a:endParaRPr lang="en-US" altLang="zh-TW"/>
          </a:p>
        </p:txBody>
      </p:sp>
    </p:spTree>
    <p:extLst>
      <p:ext uri="{BB962C8B-B14F-4D97-AF65-F5344CB8AC3E}">
        <p14:creationId xmlns="" xmlns:p14="http://schemas.microsoft.com/office/powerpoint/2010/main" val="1118024407"/>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8354" name="Rectangle 2"/>
          <p:cNvSpPr>
            <a:spLocks noGrp="1" noRot="1" noChangeAspect="1" noChangeArrowheads="1" noTextEdit="1"/>
          </p:cNvSpPr>
          <p:nvPr>
            <p:ph type="sldImg"/>
          </p:nvPr>
        </p:nvSpPr>
        <p:spPr>
          <a:xfrm>
            <a:off x="920750" y="746125"/>
            <a:ext cx="4960938" cy="3721100"/>
          </a:xfrm>
          <a:ln/>
        </p:spPr>
      </p:sp>
      <p:sp>
        <p:nvSpPr>
          <p:cNvPr id="228355"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0402" name="Rectangle 2"/>
          <p:cNvSpPr>
            <a:spLocks noGrp="1" noRot="1" noChangeAspect="1" noChangeArrowheads="1" noTextEdit="1"/>
          </p:cNvSpPr>
          <p:nvPr>
            <p:ph type="sldImg"/>
          </p:nvPr>
        </p:nvSpPr>
        <p:spPr>
          <a:xfrm>
            <a:off x="920750" y="746125"/>
            <a:ext cx="4960938" cy="3721100"/>
          </a:xfrm>
          <a:ln/>
        </p:spPr>
      </p:sp>
      <p:sp>
        <p:nvSpPr>
          <p:cNvPr id="230403" name="Rectangle 3"/>
          <p:cNvSpPr>
            <a:spLocks noGrp="1" noChangeArrowheads="1"/>
          </p:cNvSpPr>
          <p:nvPr>
            <p:ph type="body" idx="1"/>
          </p:nvPr>
        </p:nvSpPr>
        <p:spPr>
          <a:xfrm>
            <a:off x="679450" y="4718050"/>
            <a:ext cx="5438775" cy="4464050"/>
          </a:xfrm>
          <a:solidFill>
            <a:srgbClr val="FFFFFF"/>
          </a:solidFill>
          <a:ln>
            <a:solidFill>
              <a:srgbClr val="000000"/>
            </a:solidFill>
            <a:miter lim="800000"/>
            <a:headEnd/>
            <a:tailEnd/>
          </a:ln>
        </p:spPr>
        <p:txBody>
          <a:bodyPr/>
          <a:lstStyle/>
          <a:p>
            <a:endParaRPr lang="zh-TW" altLang="zh-TW" smtClean="0">
              <a:ea typeface="新細明體" charset="-120"/>
            </a:endParaRPr>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Rectangle 7"/>
          <p:cNvSpPr>
            <a:spLocks noGrp="1" noChangeArrowheads="1"/>
          </p:cNvSpPr>
          <p:nvPr>
            <p:ph type="sldNum" sz="quarter" idx="5"/>
          </p:nvPr>
        </p:nvSpPr>
        <p:spPr>
          <a:noFill/>
          <a:ln>
            <a:miter lim="800000"/>
            <a:headEnd/>
            <a:tailEnd/>
          </a:ln>
        </p:spPr>
        <p:txBody>
          <a:bodyPr/>
          <a:lstStyle/>
          <a:p>
            <a:pPr defTabSz="947738"/>
            <a:fld id="{12AFBBCA-D1C2-4C75-96E8-3377BD7AF20E}" type="slidenum">
              <a:rPr lang="en-US" altLang="zh-TW" sz="1100" smtClean="0">
                <a:ea typeface="新細明體" charset="-120"/>
              </a:rPr>
              <a:pPr defTabSz="947738"/>
              <a:t>123</a:t>
            </a:fld>
            <a:endParaRPr lang="en-US" altLang="zh-TW" sz="1100" smtClean="0">
              <a:ea typeface="新細明體" charset="-120"/>
            </a:endParaRPr>
          </a:p>
        </p:txBody>
      </p:sp>
      <p:sp>
        <p:nvSpPr>
          <p:cNvPr id="232450" name="Rectangle 2"/>
          <p:cNvSpPr>
            <a:spLocks noGrp="1" noRot="1" noChangeAspect="1" noChangeArrowheads="1" noTextEdit="1"/>
          </p:cNvSpPr>
          <p:nvPr>
            <p:ph type="sldImg"/>
          </p:nvPr>
        </p:nvSpPr>
        <p:spPr>
          <a:ln/>
        </p:spPr>
      </p:sp>
      <p:sp>
        <p:nvSpPr>
          <p:cNvPr id="23245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7" name="Rectangle 7"/>
          <p:cNvSpPr>
            <a:spLocks noGrp="1" noChangeArrowheads="1"/>
          </p:cNvSpPr>
          <p:nvPr>
            <p:ph type="sldNum" sz="quarter" idx="5"/>
          </p:nvPr>
        </p:nvSpPr>
        <p:spPr>
          <a:noFill/>
          <a:ln>
            <a:miter lim="800000"/>
            <a:headEnd/>
            <a:tailEnd/>
          </a:ln>
        </p:spPr>
        <p:txBody>
          <a:bodyPr/>
          <a:lstStyle/>
          <a:p>
            <a:pPr defTabSz="947738"/>
            <a:fld id="{640589D5-EC9C-42FD-80C2-A1465DEBC1A8}" type="slidenum">
              <a:rPr lang="en-US" altLang="zh-TW" sz="1100" smtClean="0">
                <a:ea typeface="新細明體" charset="-120"/>
              </a:rPr>
              <a:pPr defTabSz="947738"/>
              <a:t>124</a:t>
            </a:fld>
            <a:endParaRPr lang="en-US" altLang="zh-TW" sz="1100" smtClean="0">
              <a:ea typeface="新細明體" charset="-120"/>
            </a:endParaRPr>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a:noFill/>
        </p:spPr>
        <p:txBody>
          <a:bodyPr/>
          <a:lstStyle/>
          <a:p>
            <a:pPr eaLnBrk="1" hangingPunct="1"/>
            <a:r>
              <a:rPr lang="zh-TW" altLang="en-US" sz="1400" smtClean="0">
                <a:latin typeface="標楷體" pitchFamily="65" charset="-120"/>
                <a:ea typeface="標楷體" pitchFamily="65" charset="-120"/>
              </a:rPr>
              <a:t>重點消毒</a:t>
            </a:r>
          </a:p>
          <a:p>
            <a:pPr lvl="1" eaLnBrk="1" hangingPunct="1"/>
            <a:r>
              <a:rPr lang="zh-TW" altLang="en-US" sz="1400" smtClean="0">
                <a:latin typeface="標楷體" pitchFamily="65" charset="-120"/>
                <a:ea typeface="標楷體" pitchFamily="65" charset="-120"/>
              </a:rPr>
              <a:t>對於常接觸物體表面如門把、課桌椅、餐桌、 嬰兒床、樓梯扶把玩具、教具、遊樂設施、寢具、開關等公共區域</a:t>
            </a:r>
          </a:p>
          <a:p>
            <a:pPr lvl="1" eaLnBrk="1" hangingPunct="1"/>
            <a:r>
              <a:rPr lang="zh-TW" altLang="en-US" sz="1400" smtClean="0">
                <a:latin typeface="標楷體" pitchFamily="65" charset="-120"/>
                <a:ea typeface="標楷體" pitchFamily="65" charset="-120"/>
              </a:rPr>
              <a:t>清洗完畢後，可移至室外接受陽光曝曬，加強消毒效果</a:t>
            </a:r>
          </a:p>
          <a:p>
            <a:pPr eaLnBrk="1" hangingPunct="1"/>
            <a:endParaRPr lang="zh-TW" altLang="en-US" sz="1400" smtClean="0">
              <a:latin typeface="標楷體" pitchFamily="65" charset="-120"/>
              <a:ea typeface="標楷體" pitchFamily="65" charset="-120"/>
            </a:endParaRPr>
          </a:p>
          <a:p>
            <a:pPr eaLnBrk="1" hangingPunct="1"/>
            <a:endParaRPr lang="en-US" altLang="zh-TW" smtClean="0">
              <a:ea typeface="新細明體" charset="-120"/>
            </a:endParaRPr>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Rectangle 7"/>
          <p:cNvSpPr>
            <a:spLocks noGrp="1" noChangeArrowheads="1"/>
          </p:cNvSpPr>
          <p:nvPr>
            <p:ph type="sldNum" sz="quarter" idx="5"/>
          </p:nvPr>
        </p:nvSpPr>
        <p:spPr>
          <a:noFill/>
          <a:ln>
            <a:miter lim="800000"/>
            <a:headEnd/>
            <a:tailEnd/>
          </a:ln>
        </p:spPr>
        <p:txBody>
          <a:bodyPr/>
          <a:lstStyle/>
          <a:p>
            <a:pPr defTabSz="947738"/>
            <a:fld id="{97F369D7-9842-46FC-9D3D-7499EE96AB17}" type="slidenum">
              <a:rPr lang="en-US" altLang="zh-TW" sz="1100" smtClean="0">
                <a:ea typeface="新細明體" charset="-120"/>
              </a:rPr>
              <a:pPr defTabSz="947738"/>
              <a:t>125</a:t>
            </a:fld>
            <a:endParaRPr lang="en-US" altLang="zh-TW" sz="1100" smtClean="0">
              <a:ea typeface="新細明體" charset="-120"/>
            </a:endParaRPr>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a:noFill/>
        </p:spPr>
        <p:txBody>
          <a:bodyPr/>
          <a:lstStyle/>
          <a:p>
            <a:pPr eaLnBrk="1" hangingPunct="1"/>
            <a:endParaRPr lang="zh-TW" altLang="zh-TW" sz="1400" smtClean="0">
              <a:latin typeface="標楷體" pitchFamily="65" charset="-120"/>
              <a:ea typeface="標楷體" pitchFamily="65" charset="-120"/>
            </a:endParaRPr>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3" name="Rectangle 7"/>
          <p:cNvSpPr>
            <a:spLocks noGrp="1" noChangeArrowheads="1"/>
          </p:cNvSpPr>
          <p:nvPr>
            <p:ph type="sldNum" sz="quarter" idx="5"/>
          </p:nvPr>
        </p:nvSpPr>
        <p:spPr>
          <a:noFill/>
          <a:ln>
            <a:miter lim="800000"/>
            <a:headEnd/>
            <a:tailEnd/>
          </a:ln>
        </p:spPr>
        <p:txBody>
          <a:bodyPr/>
          <a:lstStyle/>
          <a:p>
            <a:pPr defTabSz="947738"/>
            <a:fld id="{6CB81AE1-9BB1-4E83-A2D2-17D480DE7787}" type="slidenum">
              <a:rPr lang="en-US" altLang="zh-TW" sz="1100" smtClean="0">
                <a:ea typeface="新細明體" charset="-120"/>
              </a:rPr>
              <a:pPr defTabSz="947738"/>
              <a:t>126</a:t>
            </a:fld>
            <a:endParaRPr lang="en-US" altLang="zh-TW" sz="1100" smtClean="0">
              <a:ea typeface="新細明體" charset="-120"/>
            </a:endParaRPr>
          </a:p>
        </p:txBody>
      </p:sp>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a:noFill/>
        </p:spPr>
        <p:txBody>
          <a:bodyPr/>
          <a:lstStyle/>
          <a:p>
            <a:pPr eaLnBrk="1" hangingPunct="1"/>
            <a:r>
              <a:rPr lang="zh-TW" altLang="en-US" sz="1400" dirty="0" smtClean="0">
                <a:latin typeface="標楷體" pitchFamily="65" charset="-120"/>
                <a:ea typeface="標楷體" pitchFamily="65" charset="-120"/>
              </a:rPr>
              <a:t>心智障礙機構住民用餐前</a:t>
            </a:r>
            <a:r>
              <a:rPr lang="en-US" altLang="zh-TW" sz="1400" dirty="0" smtClean="0">
                <a:latin typeface="標楷體" pitchFamily="65" charset="-120"/>
                <a:ea typeface="標楷體" pitchFamily="65" charset="-120"/>
              </a:rPr>
              <a:t>,</a:t>
            </a:r>
            <a:r>
              <a:rPr lang="zh-TW" altLang="en-US" sz="1400" dirty="0" smtClean="0">
                <a:latin typeface="標楷體" pitchFamily="65" charset="-120"/>
                <a:ea typeface="標楷體" pitchFamily="65" charset="-120"/>
              </a:rPr>
              <a:t>服藥前及抽菸前應洗手，以期降低致病原的傳播</a:t>
            </a:r>
          </a:p>
          <a:p>
            <a:pPr eaLnBrk="1" hangingPunct="1"/>
            <a:r>
              <a:rPr lang="zh-TW" altLang="en-US" sz="1400" dirty="0" smtClean="0">
                <a:latin typeface="標楷體" pitchFamily="65" charset="-120"/>
                <a:ea typeface="標楷體" pitchFamily="65" charset="-120"/>
              </a:rPr>
              <a:t>對於部分住民無法於入住前提供痢疾阿米巴陰性報告者，則建議機構先予以區隔，俟檢驗結果陰性後，方納入集體生活</a:t>
            </a:r>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1" name="Rectangle 7"/>
          <p:cNvSpPr>
            <a:spLocks noGrp="1" noChangeArrowheads="1"/>
          </p:cNvSpPr>
          <p:nvPr>
            <p:ph type="sldNum" sz="quarter" idx="5"/>
          </p:nvPr>
        </p:nvSpPr>
        <p:spPr>
          <a:noFill/>
          <a:ln>
            <a:miter lim="800000"/>
            <a:headEnd/>
            <a:tailEnd/>
          </a:ln>
        </p:spPr>
        <p:txBody>
          <a:bodyPr/>
          <a:lstStyle/>
          <a:p>
            <a:pPr defTabSz="947738"/>
            <a:fld id="{F2137059-E198-4DC3-9F89-D60E3CE4B9BF}" type="slidenum">
              <a:rPr lang="en-US" altLang="zh-TW" sz="1100" smtClean="0">
                <a:ea typeface="新細明體" charset="-120"/>
              </a:rPr>
              <a:pPr defTabSz="947738"/>
              <a:t>127</a:t>
            </a:fld>
            <a:endParaRPr lang="en-US" altLang="zh-TW" sz="1100" smtClean="0">
              <a:ea typeface="新細明體" charset="-120"/>
            </a:endParaRPr>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a:noFill/>
        </p:spPr>
        <p:txBody>
          <a:bodyPr/>
          <a:lstStyle/>
          <a:p>
            <a:pPr marL="228600" indent="-228600" eaLnBrk="1" hangingPunct="1"/>
            <a:r>
              <a:rPr lang="zh-TW" altLang="en-US" sz="1400" smtClean="0">
                <a:solidFill>
                  <a:srgbClr val="000000"/>
                </a:solidFill>
                <a:ea typeface="標楷體" pitchFamily="65" charset="-120"/>
              </a:rPr>
              <a:t>傳染病通報系統基本資料請力求完整及正確，去年資料曾發現少數感染國家未填寫，附加資訊中症狀無，但疫調書面報告有症狀描述，或附加資訊中症狀有症狀描述，但疫調書面報告卻寫無</a:t>
            </a:r>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Rectangle 7"/>
          <p:cNvSpPr>
            <a:spLocks noGrp="1" noChangeArrowheads="1"/>
          </p:cNvSpPr>
          <p:nvPr>
            <p:ph type="sldNum" sz="quarter" idx="5"/>
          </p:nvPr>
        </p:nvSpPr>
        <p:spPr>
          <a:noFill/>
          <a:ln>
            <a:miter lim="800000"/>
            <a:headEnd/>
            <a:tailEnd/>
          </a:ln>
        </p:spPr>
        <p:txBody>
          <a:bodyPr/>
          <a:lstStyle/>
          <a:p>
            <a:pPr defTabSz="947738"/>
            <a:fld id="{CE02C29E-E11C-4195-897D-5BD3B78F163C}" type="slidenum">
              <a:rPr lang="en-US" altLang="zh-TW" sz="1100" smtClean="0">
                <a:ea typeface="新細明體" charset="-120"/>
              </a:rPr>
              <a:pPr defTabSz="947738"/>
              <a:t>128</a:t>
            </a:fld>
            <a:endParaRPr lang="en-US" altLang="zh-TW" sz="1100" smtClean="0">
              <a:ea typeface="新細明體" charset="-120"/>
            </a:endParaRPr>
          </a:p>
        </p:txBody>
      </p:sp>
      <p:sp>
        <p:nvSpPr>
          <p:cNvPr id="242690" name="Rectangle 2"/>
          <p:cNvSpPr>
            <a:spLocks noGrp="1" noRot="1" noChangeAspect="1" noChangeArrowheads="1" noTextEdit="1"/>
          </p:cNvSpPr>
          <p:nvPr>
            <p:ph type="sldImg"/>
          </p:nvPr>
        </p:nvSpPr>
        <p:spPr>
          <a:xfrm>
            <a:off x="995363" y="768350"/>
            <a:ext cx="5114925" cy="3836988"/>
          </a:xfrm>
          <a:ln/>
        </p:spPr>
      </p:sp>
      <p:sp>
        <p:nvSpPr>
          <p:cNvPr id="242691" name="Rectangle 3"/>
          <p:cNvSpPr>
            <a:spLocks noGrp="1" noChangeArrowheads="1"/>
          </p:cNvSpPr>
          <p:nvPr>
            <p:ph type="body" idx="1"/>
          </p:nvPr>
        </p:nvSpPr>
        <p:spPr>
          <a:noFill/>
        </p:spPr>
        <p:txBody>
          <a:bodyPr/>
          <a:lstStyle/>
          <a:p>
            <a:pPr eaLnBrk="1" hangingPunct="1"/>
            <a:endParaRPr lang="zh-TW" altLang="zh-TW" smtClean="0">
              <a:ea typeface="新細明體" charset="-120"/>
            </a:endParaRP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7" name="投影片圖像版面配置區 1"/>
          <p:cNvSpPr>
            <a:spLocks noGrp="1" noRot="1" noChangeAspect="1" noTextEdit="1"/>
          </p:cNvSpPr>
          <p:nvPr>
            <p:ph type="sldImg"/>
          </p:nvPr>
        </p:nvSpPr>
        <p:spPr>
          <a:ln/>
        </p:spPr>
      </p:sp>
      <p:sp>
        <p:nvSpPr>
          <p:cNvPr id="244738"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244739" name="投影片編號版面配置區 3"/>
          <p:cNvSpPr>
            <a:spLocks noGrp="1"/>
          </p:cNvSpPr>
          <p:nvPr>
            <p:ph type="sldNum" sz="quarter" idx="5"/>
          </p:nvPr>
        </p:nvSpPr>
        <p:spPr>
          <a:noFill/>
          <a:ln>
            <a:miter lim="800000"/>
            <a:headEnd/>
            <a:tailEnd/>
          </a:ln>
        </p:spPr>
        <p:txBody>
          <a:bodyPr/>
          <a:lstStyle/>
          <a:p>
            <a:fld id="{E294AF2C-CDB7-4AC5-B33F-FABEEA028CFA}" type="slidenum">
              <a:rPr lang="en-US" altLang="zh-TW" smtClean="0">
                <a:ea typeface="新細明體" charset="-120"/>
              </a:rPr>
              <a:pPr/>
              <a:t>129</a:t>
            </a:fld>
            <a:endParaRPr lang="en-US" altLang="zh-TW" smtClean="0">
              <a:ea typeface="新細明體"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060848"/>
            <a:ext cx="7772400" cy="1470025"/>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baseline="0">
                <a:solidFill>
                  <a:schemeClr val="tx1">
                    <a:lumMod val="65000"/>
                    <a:lumOff val="35000"/>
                  </a:schemeClr>
                </a:solidFill>
                <a:latin typeface="標楷體" panose="03000509000000000000" pitchFamily="65" charset="-120"/>
                <a:ea typeface="標楷體" panose="03000509000000000000"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F23AD519-75CB-496F-B9C5-2DA336427E14}" type="datetime1">
              <a:rPr lang="zh-TW" altLang="en-US"/>
              <a:pPr>
                <a:defRPr/>
              </a:pPr>
              <a:t>2015/9/18</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kumimoji="0"/>
            </a:lvl1pPr>
          </a:lstStyle>
          <a:p>
            <a:pPr>
              <a:defRPr/>
            </a:pPr>
            <a:fld id="{D7A93520-CC83-4FB8-9E33-BDD79094278D}"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87834"/>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a:latin typeface="Arial" pitchFamily="34" charset="0"/>
                <a:ea typeface="標楷體" panose="03000509000000000000" pitchFamily="65" charset="-120"/>
                <a:cs typeface="Arial" pitchFamily="34" charset="0"/>
              </a:defRPr>
            </a:lvl1pPr>
            <a:lvl2pPr>
              <a:defRPr>
                <a:solidFill>
                  <a:schemeClr val="accent1">
                    <a:lumMod val="75000"/>
                  </a:schemeClr>
                </a:solidFill>
                <a:latin typeface="Arial" pitchFamily="34" charset="0"/>
                <a:ea typeface="標楷體" panose="03000509000000000000" pitchFamily="65" charset="-120"/>
                <a:cs typeface="Arial" pitchFamily="34" charset="0"/>
              </a:defRPr>
            </a:lvl2pPr>
            <a:lvl3pPr>
              <a:defRPr>
                <a:latin typeface="Arial" pitchFamily="34" charset="0"/>
                <a:ea typeface="標楷體" panose="03000509000000000000" pitchFamily="65" charset="-120"/>
                <a:cs typeface="Arial" pitchFamily="34" charset="0"/>
              </a:defRPr>
            </a:lvl3pPr>
            <a:lvl4pPr>
              <a:defRPr>
                <a:latin typeface="Arial" pitchFamily="34" charset="0"/>
                <a:ea typeface="標楷體" panose="03000509000000000000" pitchFamily="65" charset="-120"/>
                <a:cs typeface="Arial" pitchFamily="34" charset="0"/>
              </a:defRPr>
            </a:lvl4pPr>
            <a:lvl5pPr>
              <a:defRPr>
                <a:latin typeface="Arial" pitchFamily="34" charset="0"/>
                <a:ea typeface="標楷體" panose="03000509000000000000" pitchFamily="65" charset="-120"/>
                <a:cs typeface="Arial" pitchFamily="34"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410798DD-E895-4465-AE1D-80609428DA09}" type="datetime1">
              <a:rPr lang="zh-TW" altLang="en-US"/>
              <a:pPr>
                <a:defRPr/>
              </a:pPr>
              <a:t>2015/9/18</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kumimoji="0"/>
            </a:lvl1pPr>
          </a:lstStyle>
          <a:p>
            <a:pPr>
              <a:defRPr/>
            </a:pPr>
            <a:fld id="{5222AE82-535A-469C-91F1-461677FAF1E0}"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781C449F-5E26-46E5-8173-0E3EB31840D3}" type="datetime1">
              <a:rPr lang="zh-TW" altLang="en-US"/>
              <a:pPr>
                <a:defRPr/>
              </a:pPr>
              <a:t>2015/9/18</a:t>
            </a:fld>
            <a:endParaRPr lang="zh-TW" altLang="en-US"/>
          </a:p>
        </p:txBody>
      </p:sp>
      <p:sp>
        <p:nvSpPr>
          <p:cNvPr id="6"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kumimoji="0"/>
            </a:lvl1pPr>
          </a:lstStyle>
          <a:p>
            <a:pPr>
              <a:defRPr/>
            </a:pPr>
            <a:fld id="{6C5E088E-2004-4713-8C05-B003C0F83597}"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229600" cy="868958"/>
          </a:xfrm>
        </p:spPr>
        <p:txBody>
          <a:bodyPr/>
          <a:lstStyle>
            <a:lvl1pPr>
              <a:defRPr>
                <a:latin typeface="標楷體" panose="03000509000000000000" pitchFamily="65" charset="-120"/>
                <a:ea typeface="標楷體" panose="03000509000000000000" pitchFamily="65" charset="-120"/>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6351140E-7D52-4C57-BFCC-302F1935EF03}" type="datetime1">
              <a:rPr lang="zh-TW" altLang="en-US"/>
              <a:pPr>
                <a:defRPr/>
              </a:pPr>
              <a:t>2015/9/18</a:t>
            </a:fld>
            <a:endParaRPr lang="zh-TW" altLang="en-US"/>
          </a:p>
        </p:txBody>
      </p:sp>
      <p:sp>
        <p:nvSpPr>
          <p:cNvPr id="8"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kumimoji="0"/>
            </a:lvl1pPr>
          </a:lstStyle>
          <a:p>
            <a:pPr>
              <a:defRPr/>
            </a:pPr>
            <a:fld id="{7E8523E3-E084-4547-BC50-984111F86542}"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39552" y="620688"/>
            <a:ext cx="8229600" cy="940966"/>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03BE1CA9-BA73-411C-8B0B-AD5DBE9D4E10}" type="datetime1">
              <a:rPr lang="zh-TW" altLang="en-US"/>
              <a:pPr>
                <a:defRPr/>
              </a:pPr>
              <a:t>2015/9/18</a:t>
            </a:fld>
            <a:endParaRPr lang="zh-TW" altLang="en-US"/>
          </a:p>
        </p:txBody>
      </p:sp>
      <p:sp>
        <p:nvSpPr>
          <p:cNvPr id="4"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kumimoji="0"/>
            </a:lvl1pPr>
          </a:lstStyle>
          <a:p>
            <a:pPr>
              <a:defRPr/>
            </a:pPr>
            <a:fld id="{56FD8741-C23C-4846-AA4C-D52830B33FB6}"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1506BFB1-541B-4D4A-AF3A-7C3F340A701D}" type="datetime1">
              <a:rPr lang="zh-TW" altLang="en-US"/>
              <a:pPr>
                <a:defRPr/>
              </a:pPr>
              <a:t>2015/9/18</a:t>
            </a:fld>
            <a:endParaRPr lang="zh-TW" altLang="en-US"/>
          </a:p>
        </p:txBody>
      </p:sp>
      <p:sp>
        <p:nvSpPr>
          <p:cNvPr id="3"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kumimoji="0"/>
            </a:lvl1pPr>
          </a:lstStyle>
          <a:p>
            <a:pPr>
              <a:defRPr/>
            </a:pPr>
            <a:fld id="{5EAF7601-332C-46F7-A631-C1DE963AEF6A}"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5612C7EA-3135-45D2-856D-69F878B14BBE}" type="datetime1">
              <a:rPr lang="zh-TW" altLang="en-US"/>
              <a:pPr>
                <a:defRPr/>
              </a:pPr>
              <a:t>2015/9/18</a:t>
            </a:fld>
            <a:endParaRPr lang="en-US" altLang="zh-TW"/>
          </a:p>
        </p:txBody>
      </p:sp>
      <p:sp>
        <p:nvSpPr>
          <p:cNvPr id="4"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a:defRPr kumimoji="0"/>
            </a:lvl1pPr>
          </a:lstStyle>
          <a:p>
            <a:pPr>
              <a:defRPr/>
            </a:pPr>
            <a:fld id="{C696CE13-B3CE-4EE7-81CA-92089EFA6760}"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F570A52C-924E-4CEF-8C6B-287A1B097422}" type="datetime1">
              <a:rPr lang="zh-TW" altLang="en-US"/>
              <a:pPr>
                <a:defRPr/>
              </a:pPr>
              <a:t>2015/9/18</a:t>
            </a:fld>
            <a:endParaRPr lang="en-US" altLang="zh-TW"/>
          </a:p>
        </p:txBody>
      </p:sp>
      <p:sp>
        <p:nvSpPr>
          <p:cNvPr id="6"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kumimoji="0"/>
            </a:lvl1pPr>
          </a:lstStyle>
          <a:p>
            <a:pPr>
              <a:defRPr/>
            </a:pPr>
            <a:fld id="{A2FB69B8-D02F-4771-996D-26ACACCE3B52}"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4648200" y="1600200"/>
            <a:ext cx="4038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4648200" y="3938588"/>
            <a:ext cx="4038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D144A959-7C5E-4B89-9FB5-B7B9F45DFE2B}" type="datetime1">
              <a:rPr lang="zh-TW" altLang="en-US"/>
              <a:pPr>
                <a:defRPr/>
              </a:pPr>
              <a:t>2015/9/18</a:t>
            </a:fld>
            <a:endParaRPr lang="en-US" altLang="zh-TW"/>
          </a:p>
        </p:txBody>
      </p:sp>
      <p:sp>
        <p:nvSpPr>
          <p:cNvPr id="7"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8" name="Rectangle 6"/>
          <p:cNvSpPr>
            <a:spLocks noGrp="1" noChangeArrowheads="1"/>
          </p:cNvSpPr>
          <p:nvPr>
            <p:ph type="sldNum" sz="quarter" idx="12"/>
          </p:nvPr>
        </p:nvSpPr>
        <p:spPr/>
        <p:txBody>
          <a:bodyPr/>
          <a:lstStyle>
            <a:lvl1pPr>
              <a:defRPr kumimoji="0"/>
            </a:lvl1pPr>
          </a:lstStyle>
          <a:p>
            <a:pPr>
              <a:defRPr/>
            </a:pPr>
            <a:fld id="{6D09062A-23E7-4CC0-8C2C-EE8A37F4F736}"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chart">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685800" y="1981200"/>
            <a:ext cx="7772400" cy="4114800"/>
          </a:xfrm>
        </p:spPr>
        <p:txBody>
          <a:bodyPr/>
          <a:lstStyle/>
          <a:p>
            <a:pPr lvl="0"/>
            <a:endParaRPr lang="zh-TW" altLang="en-US" noProof="0"/>
          </a:p>
        </p:txBody>
      </p:sp>
      <p:sp>
        <p:nvSpPr>
          <p:cNvPr id="4" name="日期版面配置區 3"/>
          <p:cNvSpPr>
            <a:spLocks noGrp="1"/>
          </p:cNvSpPr>
          <p:nvPr>
            <p:ph type="dt" sz="half" idx="10"/>
          </p:nvPr>
        </p:nvSpPr>
        <p:spPr>
          <a:xfrm>
            <a:off x="0" y="6324600"/>
            <a:ext cx="1752600" cy="228600"/>
          </a:xfrm>
        </p:spPr>
        <p:txBody>
          <a:bodyPr/>
          <a:lstStyle>
            <a:lvl1pPr>
              <a:defRPr/>
            </a:lvl1pPr>
          </a:lstStyle>
          <a:p>
            <a:pPr>
              <a:defRPr/>
            </a:pPr>
            <a:fld id="{27047661-EC62-4F59-B7CE-F0949039B9CC}" type="datetime1">
              <a:rPr lang="zh-TW" altLang="en-US"/>
              <a:pPr>
                <a:defRPr/>
              </a:pPr>
              <a:t>2015/9/18</a:t>
            </a:fld>
            <a:endParaRPr lang="en-US" altLang="zh-TW"/>
          </a:p>
        </p:txBody>
      </p:sp>
      <p:sp>
        <p:nvSpPr>
          <p:cNvPr id="5" name="頁尾版面配置區 4"/>
          <p:cNvSpPr>
            <a:spLocks noGrp="1"/>
          </p:cNvSpPr>
          <p:nvPr>
            <p:ph type="ftr" sz="quarter" idx="11"/>
          </p:nvPr>
        </p:nvSpPr>
        <p:spPr>
          <a:xfrm>
            <a:off x="0" y="6553200"/>
            <a:ext cx="2895600" cy="304800"/>
          </a:xfrm>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a:xfrm>
            <a:off x="7162800" y="6019800"/>
            <a:ext cx="1905000" cy="457200"/>
          </a:xfrm>
        </p:spPr>
        <p:txBody>
          <a:bodyPr/>
          <a:lstStyle>
            <a:lvl1pPr>
              <a:defRPr/>
            </a:lvl1pPr>
          </a:lstStyle>
          <a:p>
            <a:pPr>
              <a:defRPr/>
            </a:pPr>
            <a:fld id="{0CA658B5-71B9-4EDE-B962-3B87A0683955}"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600200"/>
            <a:ext cx="8229600" cy="4525963"/>
          </a:xfrm>
        </p:spPr>
        <p:txBody>
          <a:bodyPr/>
          <a:lstStyle/>
          <a:p>
            <a:pPr lvl="0"/>
            <a:r>
              <a:rPr lang="zh-TW" altLang="en-US" noProof="0" smtClean="0"/>
              <a:t>按一下圖示以新增表格</a:t>
            </a:r>
          </a:p>
        </p:txBody>
      </p:sp>
      <p:sp>
        <p:nvSpPr>
          <p:cNvPr id="4" name="日期版面配置區 3"/>
          <p:cNvSpPr>
            <a:spLocks noGrp="1"/>
          </p:cNvSpPr>
          <p:nvPr>
            <p:ph type="dt" sz="half" idx="10"/>
          </p:nvPr>
        </p:nvSpPr>
        <p:spPr/>
        <p:txBody>
          <a:bodyPr/>
          <a:lstStyle>
            <a:lvl1pPr>
              <a:defRPr/>
            </a:lvl1pPr>
          </a:lstStyle>
          <a:p>
            <a:pPr>
              <a:defRPr/>
            </a:pPr>
            <a:fld id="{F9C5E0DE-6BAD-4F14-84A4-121A840C4337}" type="datetime1">
              <a:rPr lang="zh-TW" altLang="en-US"/>
              <a:pPr>
                <a:defRPr/>
              </a:pPr>
              <a:t>2015/9/18</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16B5C966-259C-4F3B-9DC2-5155693AD23F}"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9" name="矩形 8"/>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027" name="標題版面配置區 1"/>
          <p:cNvSpPr>
            <a:spLocks noGrp="1"/>
          </p:cNvSpPr>
          <p:nvPr>
            <p:ph type="title"/>
          </p:nvPr>
        </p:nvSpPr>
        <p:spPr bwMode="auto">
          <a:xfrm>
            <a:off x="457200" y="615950"/>
            <a:ext cx="8229600" cy="8683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8" name="文字版面配置區 2"/>
          <p:cNvSpPr>
            <a:spLocks noGrp="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prstClr val="black">
                    <a:tint val="75000"/>
                  </a:prstClr>
                </a:solidFill>
                <a:latin typeface="Arial" charset="0"/>
                <a:ea typeface="+mn-ea"/>
              </a:defRPr>
            </a:lvl1pPr>
          </a:lstStyle>
          <a:p>
            <a:pPr>
              <a:defRPr/>
            </a:pPr>
            <a:fld id="{DA5D924C-CA15-42DD-876A-B2D1CE7F25C3}" type="datetime1">
              <a:rPr lang="zh-TW" altLang="en-US"/>
              <a:pPr>
                <a:defRPr/>
              </a:pPr>
              <a:t>2015/9/18</a:t>
            </a:fld>
            <a:endParaRPr lang="zh-TW" altLang="en-US"/>
          </a:p>
        </p:txBody>
      </p:sp>
      <p:sp>
        <p:nvSpPr>
          <p:cNvPr id="5" name="頁尾版面配置區 4"/>
          <p:cNvSpPr>
            <a:spLocks noGrp="1"/>
          </p:cNvSpPr>
          <p:nvPr>
            <p:ph type="ftr" sz="quarter" idx="3"/>
          </p:nvPr>
        </p:nvSpPr>
        <p:spPr>
          <a:xfrm>
            <a:off x="3124200" y="6356350"/>
            <a:ext cx="3032125" cy="457200"/>
          </a:xfrm>
          <a:prstGeom prst="rect">
            <a:avLst/>
          </a:prstGeom>
        </p:spPr>
        <p:txBody>
          <a:bodyPr vert="horz" lIns="91440" tIns="45720" rIns="91440" bIns="45720" rtlCol="0" anchor="ctr"/>
          <a:lstStyle>
            <a:lvl1pPr algn="ctr" eaLnBrk="1" hangingPunct="1">
              <a:defRPr sz="1200">
                <a:solidFill>
                  <a:prstClr val="black">
                    <a:tint val="75000"/>
                  </a:prstClr>
                </a:solidFill>
                <a:latin typeface="Arial" charset="0"/>
                <a:ea typeface="+mn-ea"/>
              </a:defRPr>
            </a:lvl1pPr>
          </a:lstStyle>
          <a:p>
            <a:pPr>
              <a:defRPr/>
            </a:pPr>
            <a:endParaRPr lang="zh-TW" altLang="en-US"/>
          </a:p>
        </p:txBody>
      </p:sp>
      <p:sp>
        <p:nvSpPr>
          <p:cNvPr id="6" name="投影片編號版面配置區 5"/>
          <p:cNvSpPr>
            <a:spLocks noGrp="1"/>
          </p:cNvSpPr>
          <p:nvPr>
            <p:ph type="sldNum" sz="quarter" idx="4"/>
          </p:nvPr>
        </p:nvSpPr>
        <p:spPr>
          <a:xfrm>
            <a:off x="6875463" y="6308725"/>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u="sng">
                <a:solidFill>
                  <a:srgbClr val="000000"/>
                </a:solidFill>
                <a:latin typeface="Times New Roman" panose="02020603050405020304" pitchFamily="18" charset="0"/>
                <a:ea typeface="新細明體" panose="02020500000000000000" pitchFamily="18" charset="-120"/>
                <a:cs typeface="Times New Roman" panose="02020603050405020304" pitchFamily="18" charset="0"/>
              </a:defRPr>
            </a:lvl1pPr>
          </a:lstStyle>
          <a:p>
            <a:pPr>
              <a:defRPr/>
            </a:pPr>
            <a:fld id="{00564F2C-FF7A-49C5-92EB-D04C66D0A300}"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3600" b="1" kern="1200">
          <a:solidFill>
            <a:schemeClr val="tx1"/>
          </a:solidFill>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Arial" pitchFamily="34" charset="0"/>
          <a:ea typeface="標楷體" panose="03000509000000000000" pitchFamily="65" charset="-120"/>
          <a:cs typeface="Arial" pitchFamily="34" charset="0"/>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Arial" pitchFamily="34" charset="0"/>
          <a:ea typeface="標楷體" panose="03000509000000000000" pitchFamily="65" charset="-120"/>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標楷體" panose="03000509000000000000" pitchFamily="65" charset="-120"/>
          <a:cs typeface="Arial" pitchFamily="34" charset="0"/>
        </a:defRPr>
      </a:lvl3pPr>
      <a:lvl4pPr marL="16002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標楷體" panose="03000509000000000000" pitchFamily="65" charset="-120"/>
          <a:cs typeface="Arial" pitchFamily="34" charset="0"/>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標楷體" panose="03000509000000000000" pitchFamily="65"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2.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6.xml"/><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image" Target="../media/image9.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10.wmf"/><Relationship Id="rId5" Type="http://schemas.openxmlformats.org/officeDocument/2006/relationships/image" Target="../media/image2.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1.xml"/><Relationship Id="rId1" Type="http://schemas.openxmlformats.org/officeDocument/2006/relationships/tags" Target="../tags/tag40.xml"/><Relationship Id="rId5" Type="http://schemas.openxmlformats.org/officeDocument/2006/relationships/image" Target="../media/image2.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2.xml"/><Relationship Id="rId5" Type="http://schemas.openxmlformats.org/officeDocument/2006/relationships/image" Target="../media/image13.jpe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image" Target="../media/image14.w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4.xml"/><Relationship Id="rId4" Type="http://schemas.openxmlformats.org/officeDocument/2006/relationships/image" Target="../media/image15.wm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45.xml"/><Relationship Id="rId4" Type="http://schemas.openxmlformats.org/officeDocument/2006/relationships/image" Target="../media/image16.wm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46.xml"/><Relationship Id="rId4" Type="http://schemas.openxmlformats.org/officeDocument/2006/relationships/image" Target="../media/image17.wm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47.xml"/><Relationship Id="rId4" Type="http://schemas.openxmlformats.org/officeDocument/2006/relationships/image" Target="../media/image18.wm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48.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50.xml"/><Relationship Id="rId1" Type="http://schemas.openxmlformats.org/officeDocument/2006/relationships/tags" Target="../tags/tag49.xml"/><Relationship Id="rId5" Type="http://schemas.openxmlformats.org/officeDocument/2006/relationships/image" Target="../media/image2.png"/><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image" Target="../media/image2.png"/><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7" Type="http://schemas.openxmlformats.org/officeDocument/2006/relationships/image" Target="../media/image22.jpeg"/><Relationship Id="rId2" Type="http://schemas.openxmlformats.org/officeDocument/2006/relationships/slideLayout" Target="../slideLayouts/slideLayout1.xml"/><Relationship Id="rId1" Type="http://schemas.openxmlformats.org/officeDocument/2006/relationships/tags" Target="../tags/tag55.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57.xml"/><Relationship Id="rId4" Type="http://schemas.openxmlformats.org/officeDocument/2006/relationships/image" Target="../media/image23.jpe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60.xml"/><Relationship Id="rId4" Type="http://schemas.openxmlformats.org/officeDocument/2006/relationships/image" Target="../media/image24.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61.xml"/><Relationship Id="rId4" Type="http://schemas.openxmlformats.org/officeDocument/2006/relationships/image" Target="../media/image25.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63.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66.xml"/><Relationship Id="rId5" Type="http://schemas.openxmlformats.org/officeDocument/2006/relationships/image" Target="../media/image27.jpeg"/><Relationship Id="rId4" Type="http://schemas.openxmlformats.org/officeDocument/2006/relationships/image" Target="../media/image26.jpe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67.xml"/><Relationship Id="rId4" Type="http://schemas.openxmlformats.org/officeDocument/2006/relationships/image" Target="../media/image28.jpe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68.xml"/><Relationship Id="rId4" Type="http://schemas.openxmlformats.org/officeDocument/2006/relationships/image" Target="../media/image29.jpe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xml"/><Relationship Id="rId1" Type="http://schemas.openxmlformats.org/officeDocument/2006/relationships/tags" Target="../tags/tag69.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70.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71.xml"/><Relationship Id="rId5" Type="http://schemas.openxmlformats.org/officeDocument/2006/relationships/image" Target="../media/image34.jpeg"/><Relationship Id="rId4" Type="http://schemas.openxmlformats.org/officeDocument/2006/relationships/image" Target="../media/image33.jpe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1.xml"/><Relationship Id="rId1" Type="http://schemas.openxmlformats.org/officeDocument/2006/relationships/tags" Target="../tags/tag72.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64.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77.xml"/><Relationship Id="rId7" Type="http://schemas.openxmlformats.org/officeDocument/2006/relationships/tags" Target="../tags/tag81.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tags" Target="../tags/tag80.xml"/><Relationship Id="rId5" Type="http://schemas.openxmlformats.org/officeDocument/2006/relationships/tags" Target="../tags/tag79.xml"/><Relationship Id="rId10" Type="http://schemas.openxmlformats.org/officeDocument/2006/relationships/image" Target="../media/image35.jpeg"/><Relationship Id="rId4" Type="http://schemas.openxmlformats.org/officeDocument/2006/relationships/tags" Target="../tags/tag78.xml"/><Relationship Id="rId9"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7"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tags" Target="../tags/tag83.xml"/><Relationship Id="rId6" Type="http://schemas.openxmlformats.org/officeDocument/2006/relationships/hyperlink" Target="http://images.google.com.tw/imgres?imgurl=http:/wiz2.pharm.wayne.edu/module/amoeba.jpg&amp;imgrefurl=http:/wiz2.pharm.wayne.edu/module/antiparasitic.html&amp;usg=__MnusP3HAFyMEbYjFrobSuZuJmIg=&amp;h=685&amp;w=515&amp;sz=54&amp;hl=zh-TW&amp;start=2&amp;um=1&amp;tbnid=2RPhkdBeV42-UM:&amp;tbnh=139&amp;tbnw=105&amp;prev=/images?q=,+Amebiasis+,+picture&amp;hl=zh-TW&amp;sa=X&amp;um=1/" TargetMode="External"/><Relationship Id="rId5" Type="http://schemas.openxmlformats.org/officeDocument/2006/relationships/image" Target="../media/image36.jpeg"/><Relationship Id="rId4" Type="http://schemas.openxmlformats.org/officeDocument/2006/relationships/hyperlink" Target="http://images.google.com.tw/imgres?imgurl=http:/algoymas.files.wordpress.com/2009/07/ehistdisp_cyst_wtmt.jpg&amp;imgrefurl=http:/algoymas.wordpress.com/2009/07/07/&amp;usg=__8-OKcbdvy9DDH2DTlBhZHReRjjk=&amp;h=300&amp;w=300&amp;sz=14&amp;hl=zh-TW&amp;start=5&amp;um=1&amp;tbnid=FidLO-viFL2jQM:&amp;tbnh=116&amp;tbnw=116&amp;prev=/images?q=,+Amebiasis+,+picture&amp;hl=zh-TW&amp;sa=X&amp;um=1/" TargetMode="Externa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68.xml.rels><?xml version="1.0" encoding="UTF-8" standalone="yes"?>
<Relationships xmlns="http://schemas.openxmlformats.org/package/2006/relationships"><Relationship Id="rId3" Type="http://schemas.openxmlformats.org/officeDocument/2006/relationships/control" Target="../activeX/activeX1.xml"/><Relationship Id="rId2" Type="http://schemas.openxmlformats.org/officeDocument/2006/relationships/tags" Target="../tags/tag85.xml"/><Relationship Id="rId1" Type="http://schemas.openxmlformats.org/officeDocument/2006/relationships/vmlDrawing" Target="../drawings/vmlDrawing1.vml"/><Relationship Id="rId5" Type="http://schemas.openxmlformats.org/officeDocument/2006/relationships/notesSlide" Target="../notesSlides/notesSlide68.xml"/><Relationship Id="rId4"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ags" Target="../tags/tag91.xml"/><Relationship Id="rId4" Type="http://schemas.openxmlformats.org/officeDocument/2006/relationships/image" Target="../media/image39.jpe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92.xml"/><Relationship Id="rId5" Type="http://schemas.openxmlformats.org/officeDocument/2006/relationships/image" Target="../media/image41.jpeg"/><Relationship Id="rId4" Type="http://schemas.openxmlformats.org/officeDocument/2006/relationships/image" Target="../media/image40.jpeg"/></Relationships>
</file>

<file path=ppt/slides/_rels/slide7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4.xml"/><Relationship Id="rId1" Type="http://schemas.openxmlformats.org/officeDocument/2006/relationships/tags" Target="../tags/tag93.xml"/><Relationship Id="rId5" Type="http://schemas.openxmlformats.org/officeDocument/2006/relationships/image" Target="../media/image2.png"/><Relationship Id="rId4"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6.xml"/><Relationship Id="rId1" Type="http://schemas.openxmlformats.org/officeDocument/2006/relationships/tags" Target="../tags/tag95.xml"/><Relationship Id="rId5" Type="http://schemas.openxmlformats.org/officeDocument/2006/relationships/image" Target="../media/image2.png"/><Relationship Id="rId4"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tags" Target="../tags/tag97.xml"/><Relationship Id="rId5" Type="http://schemas.openxmlformats.org/officeDocument/2006/relationships/image" Target="../media/image2.png"/><Relationship Id="rId4"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0.xml"/><Relationship Id="rId1" Type="http://schemas.openxmlformats.org/officeDocument/2006/relationships/tags" Target="../tags/tag99.xml"/><Relationship Id="rId5" Type="http://schemas.openxmlformats.org/officeDocument/2006/relationships/image" Target="../media/image2.png"/><Relationship Id="rId4"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2.xml"/><Relationship Id="rId1" Type="http://schemas.openxmlformats.org/officeDocument/2006/relationships/tags" Target="../tags/tag101.xml"/><Relationship Id="rId5" Type="http://schemas.openxmlformats.org/officeDocument/2006/relationships/image" Target="../media/image2.png"/><Relationship Id="rId4"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1.xml"/><Relationship Id="rId1" Type="http://schemas.openxmlformats.org/officeDocument/2006/relationships/tags" Target="../tags/tag103.xml"/></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8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5.xml"/><Relationship Id="rId1" Type="http://schemas.openxmlformats.org/officeDocument/2006/relationships/themeOverride" Target="../theme/themeOverride2.xml"/><Relationship Id="rId4"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2.xml"/><Relationship Id="rId1" Type="http://schemas.openxmlformats.org/officeDocument/2006/relationships/tags" Target="../tags/tag106.xml"/><Relationship Id="rId5" Type="http://schemas.openxmlformats.org/officeDocument/2006/relationships/image" Target="../media/image43.jpeg"/><Relationship Id="rId4" Type="http://schemas.openxmlformats.org/officeDocument/2006/relationships/image" Target="../media/image42.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85.xml"/><Relationship Id="rId2" Type="http://schemas.openxmlformats.org/officeDocument/2006/relationships/slideLayout" Target="../slideLayouts/slideLayout2.xml"/><Relationship Id="rId1" Type="http://schemas.openxmlformats.org/officeDocument/2006/relationships/tags" Target="../tags/tag107.xml"/><Relationship Id="rId4" Type="http://schemas.openxmlformats.org/officeDocument/2006/relationships/image" Target="../media/image44.wmf"/></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11.xml"/><Relationship Id="rId1" Type="http://schemas.openxmlformats.org/officeDocument/2006/relationships/tags" Target="../tags/tag108.xml"/><Relationship Id="rId4" Type="http://schemas.openxmlformats.org/officeDocument/2006/relationships/image" Target="../media/image45.wmf"/></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tags" Target="../tags/tag109.xml"/><Relationship Id="rId4" Type="http://schemas.openxmlformats.org/officeDocument/2006/relationships/image" Target="../media/image46.wmf"/></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2.xml"/><Relationship Id="rId1" Type="http://schemas.openxmlformats.org/officeDocument/2006/relationships/tags" Target="../tags/tag110.xml"/><Relationship Id="rId4" Type="http://schemas.openxmlformats.org/officeDocument/2006/relationships/image" Target="../media/image47.wmf"/></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2.xml"/><Relationship Id="rId1" Type="http://schemas.openxmlformats.org/officeDocument/2006/relationships/tags" Target="../tags/tag111.xml"/><Relationship Id="rId4" Type="http://schemas.openxmlformats.org/officeDocument/2006/relationships/image" Target="../media/image48.emf"/></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90.xml"/><Relationship Id="rId2" Type="http://schemas.openxmlformats.org/officeDocument/2006/relationships/slideLayout" Target="../slideLayouts/slideLayout2.xml"/><Relationship Id="rId1" Type="http://schemas.openxmlformats.org/officeDocument/2006/relationships/tags" Target="../tags/tag112.xml"/><Relationship Id="rId5" Type="http://schemas.openxmlformats.org/officeDocument/2006/relationships/image" Target="../media/image50.png"/><Relationship Id="rId4" Type="http://schemas.openxmlformats.org/officeDocument/2006/relationships/image" Target="../media/image49.wmf"/></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91.xml"/><Relationship Id="rId2" Type="http://schemas.openxmlformats.org/officeDocument/2006/relationships/slideLayout" Target="../slideLayouts/slideLayout1.xml"/><Relationship Id="rId1" Type="http://schemas.openxmlformats.org/officeDocument/2006/relationships/tags" Target="../tags/tag113.xml"/></Relationships>
</file>

<file path=ppt/slides/_rels/slide9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15.xml"/><Relationship Id="rId1" Type="http://schemas.openxmlformats.org/officeDocument/2006/relationships/tags" Target="../tags/tag114.xml"/><Relationship Id="rId5" Type="http://schemas.openxmlformats.org/officeDocument/2006/relationships/image" Target="../media/image2.png"/><Relationship Id="rId4" Type="http://schemas.openxmlformats.org/officeDocument/2006/relationships/notesSlide" Target="../notesSlides/notesSlide92.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93.xml"/><Relationship Id="rId2" Type="http://schemas.openxmlformats.org/officeDocument/2006/relationships/slideLayout" Target="../slideLayouts/slideLayout2.xml"/><Relationship Id="rId1" Type="http://schemas.openxmlformats.org/officeDocument/2006/relationships/tags" Target="../tags/tag116.xm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2.xml"/><Relationship Id="rId1" Type="http://schemas.openxmlformats.org/officeDocument/2006/relationships/tags" Target="../tags/tag117.xml"/></Relationships>
</file>

<file path=ppt/slides/_rels/slide9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tags" Target="../tags/tag118.xml"/><Relationship Id="rId5" Type="http://schemas.openxmlformats.org/officeDocument/2006/relationships/image" Target="../media/image2.png"/><Relationship Id="rId4" Type="http://schemas.openxmlformats.org/officeDocument/2006/relationships/notesSlide" Target="../notesSlides/notesSlide95.xml"/></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96.xml"/><Relationship Id="rId2" Type="http://schemas.openxmlformats.org/officeDocument/2006/relationships/slideLayout" Target="../slideLayouts/slideLayout2.xml"/><Relationship Id="rId1" Type="http://schemas.openxmlformats.org/officeDocument/2006/relationships/tags" Target="../tags/tag120.xml"/></Relationships>
</file>

<file path=ppt/slides/_rels/slide97.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2.xml"/><Relationship Id="rId1" Type="http://schemas.openxmlformats.org/officeDocument/2006/relationships/tags" Target="../tags/tag121.xml"/></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98.xml"/><Relationship Id="rId2" Type="http://schemas.openxmlformats.org/officeDocument/2006/relationships/slideLayout" Target="../slideLayouts/slideLayout3.xml"/><Relationship Id="rId1" Type="http://schemas.openxmlformats.org/officeDocument/2006/relationships/tags" Target="../tags/tag122.xml"/><Relationship Id="rId4" Type="http://schemas.openxmlformats.org/officeDocument/2006/relationships/image" Target="../media/image51.jpeg"/></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99.xml"/><Relationship Id="rId2" Type="http://schemas.openxmlformats.org/officeDocument/2006/relationships/slideLayout" Target="../slideLayouts/slideLayout1.xml"/><Relationship Id="rId1" Type="http://schemas.openxmlformats.org/officeDocument/2006/relationships/tags" Target="../tags/tag123.xml"/></Relationships>
</file>

<file path=ppt/slides/_rels/slide10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5.xml"/><Relationship Id="rId1" Type="http://schemas.openxmlformats.org/officeDocument/2006/relationships/tags" Target="../tags/tag124.xml"/><Relationship Id="rId5" Type="http://schemas.openxmlformats.org/officeDocument/2006/relationships/image" Target="../media/image2.png"/><Relationship Id="rId4" Type="http://schemas.openxmlformats.org/officeDocument/2006/relationships/notesSlide" Target="../notesSlides/notesSlide100.xml"/></Relationships>
</file>

<file path=ppt/slides/_rels/slide101.xml.rels><?xml version="1.0" encoding="UTF-8" standalone="yes"?>
<Relationships xmlns="http://schemas.openxmlformats.org/package/2006/relationships"><Relationship Id="rId3" Type="http://schemas.openxmlformats.org/officeDocument/2006/relationships/notesSlide" Target="../notesSlides/notesSlide101.xml"/><Relationship Id="rId2" Type="http://schemas.openxmlformats.org/officeDocument/2006/relationships/slideLayout" Target="../slideLayouts/slideLayout2.xml"/><Relationship Id="rId1" Type="http://schemas.openxmlformats.org/officeDocument/2006/relationships/tags" Target="../tags/tag126.xml"/></Relationships>
</file>

<file path=ppt/slides/_rels/slide102.xml.rels><?xml version="1.0" encoding="UTF-8" standalone="yes"?>
<Relationships xmlns="http://schemas.openxmlformats.org/package/2006/relationships"><Relationship Id="rId3" Type="http://schemas.openxmlformats.org/officeDocument/2006/relationships/notesSlide" Target="../notesSlides/notesSlide102.xml"/><Relationship Id="rId2" Type="http://schemas.openxmlformats.org/officeDocument/2006/relationships/slideLayout" Target="../slideLayouts/slideLayout2.xml"/><Relationship Id="rId1" Type="http://schemas.openxmlformats.org/officeDocument/2006/relationships/tags" Target="../tags/tag127.xml"/></Relationships>
</file>

<file path=ppt/slides/_rels/slide103.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2.xml"/><Relationship Id="rId1" Type="http://schemas.openxmlformats.org/officeDocument/2006/relationships/tags" Target="../tags/tag128.xml"/></Relationships>
</file>

<file path=ppt/slides/_rels/slide104.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2.xml"/><Relationship Id="rId1" Type="http://schemas.openxmlformats.org/officeDocument/2006/relationships/tags" Target="../tags/tag129.xml"/></Relationships>
</file>

<file path=ppt/slides/_rels/slide105.xml.rels><?xml version="1.0" encoding="UTF-8" standalone="yes"?>
<Relationships xmlns="http://schemas.openxmlformats.org/package/2006/relationships"><Relationship Id="rId3" Type="http://schemas.openxmlformats.org/officeDocument/2006/relationships/notesSlide" Target="../notesSlides/notesSlide105.xml"/><Relationship Id="rId2" Type="http://schemas.openxmlformats.org/officeDocument/2006/relationships/slideLayout" Target="../slideLayouts/slideLayout2.xml"/><Relationship Id="rId1" Type="http://schemas.openxmlformats.org/officeDocument/2006/relationships/tags" Target="../tags/tag130.xml"/></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106.xml"/><Relationship Id="rId2" Type="http://schemas.openxmlformats.org/officeDocument/2006/relationships/slideLayout" Target="../slideLayouts/slideLayout2.xml"/><Relationship Id="rId1" Type="http://schemas.openxmlformats.org/officeDocument/2006/relationships/tags" Target="../tags/tag131.xml"/></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2.xml"/><Relationship Id="rId1" Type="http://schemas.openxmlformats.org/officeDocument/2006/relationships/tags" Target="../tags/tag132.xml"/></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108.xml"/><Relationship Id="rId2" Type="http://schemas.openxmlformats.org/officeDocument/2006/relationships/slideLayout" Target="../slideLayouts/slideLayout2.xml"/><Relationship Id="rId1" Type="http://schemas.openxmlformats.org/officeDocument/2006/relationships/tags" Target="../tags/tag133.xml"/></Relationships>
</file>

<file path=ppt/slides/_rels/slide109.xml.rels><?xml version="1.0" encoding="UTF-8" standalone="yes"?>
<Relationships xmlns="http://schemas.openxmlformats.org/package/2006/relationships"><Relationship Id="rId3" Type="http://schemas.openxmlformats.org/officeDocument/2006/relationships/notesSlide" Target="../notesSlides/notesSlide109.xml"/><Relationship Id="rId2" Type="http://schemas.openxmlformats.org/officeDocument/2006/relationships/slideLayout" Target="../slideLayouts/slideLayout2.xml"/><Relationship Id="rId1" Type="http://schemas.openxmlformats.org/officeDocument/2006/relationships/tags" Target="../tags/tag134.xml"/></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2.xml"/><Relationship Id="rId1" Type="http://schemas.openxmlformats.org/officeDocument/2006/relationships/tags" Target="../tags/tag135.xml"/></Relationships>
</file>

<file path=ppt/slides/_rels/slide111.xml.rels><?xml version="1.0" encoding="UTF-8" standalone="yes"?>
<Relationships xmlns="http://schemas.openxmlformats.org/package/2006/relationships"><Relationship Id="rId3" Type="http://schemas.openxmlformats.org/officeDocument/2006/relationships/notesSlide" Target="../notesSlides/notesSlide111.xml"/><Relationship Id="rId2" Type="http://schemas.openxmlformats.org/officeDocument/2006/relationships/slideLayout" Target="../slideLayouts/slideLayout2.xml"/><Relationship Id="rId1" Type="http://schemas.openxmlformats.org/officeDocument/2006/relationships/tags" Target="../tags/tag136.xml"/></Relationships>
</file>

<file path=ppt/slides/_rels/slide112.xml.rels><?xml version="1.0" encoding="UTF-8" standalone="yes"?>
<Relationships xmlns="http://schemas.openxmlformats.org/package/2006/relationships"><Relationship Id="rId3" Type="http://schemas.openxmlformats.org/officeDocument/2006/relationships/notesSlide" Target="../notesSlides/notesSlide112.xml"/><Relationship Id="rId2" Type="http://schemas.openxmlformats.org/officeDocument/2006/relationships/slideLayout" Target="../slideLayouts/slideLayout2.xml"/><Relationship Id="rId1" Type="http://schemas.openxmlformats.org/officeDocument/2006/relationships/tags" Target="../tags/tag137.xml"/></Relationships>
</file>

<file path=ppt/slides/_rels/slide113.xml.rels><?xml version="1.0" encoding="UTF-8" standalone="yes"?>
<Relationships xmlns="http://schemas.openxmlformats.org/package/2006/relationships"><Relationship Id="rId3" Type="http://schemas.openxmlformats.org/officeDocument/2006/relationships/notesSlide" Target="../notesSlides/notesSlide113.xml"/><Relationship Id="rId2" Type="http://schemas.openxmlformats.org/officeDocument/2006/relationships/slideLayout" Target="../slideLayouts/slideLayout2.xml"/><Relationship Id="rId1" Type="http://schemas.openxmlformats.org/officeDocument/2006/relationships/tags" Target="../tags/tag138.xml"/></Relationships>
</file>

<file path=ppt/slides/_rels/slide114.xml.rels><?xml version="1.0" encoding="UTF-8" standalone="yes"?>
<Relationships xmlns="http://schemas.openxmlformats.org/package/2006/relationships"><Relationship Id="rId3" Type="http://schemas.openxmlformats.org/officeDocument/2006/relationships/notesSlide" Target="../notesSlides/notesSlide114.xml"/><Relationship Id="rId2" Type="http://schemas.openxmlformats.org/officeDocument/2006/relationships/slideLayout" Target="../slideLayouts/slideLayout2.xml"/><Relationship Id="rId1" Type="http://schemas.openxmlformats.org/officeDocument/2006/relationships/tags" Target="../tags/tag139.xml"/></Relationships>
</file>

<file path=ppt/slides/_rels/slide1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1.xml"/><Relationship Id="rId1" Type="http://schemas.openxmlformats.org/officeDocument/2006/relationships/tags" Target="../tags/tag140.xml"/><Relationship Id="rId5" Type="http://schemas.openxmlformats.org/officeDocument/2006/relationships/image" Target="../media/image2.png"/><Relationship Id="rId4" Type="http://schemas.openxmlformats.org/officeDocument/2006/relationships/notesSlide" Target="../notesSlides/notesSlide115.xml"/></Relationships>
</file>

<file path=ppt/slides/_rels/slide116.xml.rels><?xml version="1.0" encoding="UTF-8" standalone="yes"?>
<Relationships xmlns="http://schemas.openxmlformats.org/package/2006/relationships"><Relationship Id="rId3" Type="http://schemas.openxmlformats.org/officeDocument/2006/relationships/notesSlide" Target="../notesSlides/notesSlide116.xml"/><Relationship Id="rId2" Type="http://schemas.openxmlformats.org/officeDocument/2006/relationships/slideLayout" Target="../slideLayouts/slideLayout2.xml"/><Relationship Id="rId1" Type="http://schemas.openxmlformats.org/officeDocument/2006/relationships/tags" Target="../tags/tag142.xml"/></Relationships>
</file>

<file path=ppt/slides/_rels/slide117.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2.xml"/><Relationship Id="rId1" Type="http://schemas.openxmlformats.org/officeDocument/2006/relationships/tags" Target="../tags/tag143.xml"/><Relationship Id="rId4" Type="http://schemas.openxmlformats.org/officeDocument/2006/relationships/image" Target="../media/image52.jpeg"/></Relationships>
</file>

<file path=ppt/slides/_rels/slide118.xml.rels><?xml version="1.0" encoding="UTF-8" standalone="yes"?>
<Relationships xmlns="http://schemas.openxmlformats.org/package/2006/relationships"><Relationship Id="rId3" Type="http://schemas.openxmlformats.org/officeDocument/2006/relationships/notesSlide" Target="../notesSlides/notesSlide118.xml"/><Relationship Id="rId2" Type="http://schemas.openxmlformats.org/officeDocument/2006/relationships/slideLayout" Target="../slideLayouts/slideLayout1.xml"/><Relationship Id="rId1" Type="http://schemas.openxmlformats.org/officeDocument/2006/relationships/tags" Target="../tags/tag144.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119.xml"/><Relationship Id="rId2" Type="http://schemas.openxmlformats.org/officeDocument/2006/relationships/slideLayout" Target="../slideLayouts/slideLayout2.xml"/><Relationship Id="rId1" Type="http://schemas.openxmlformats.org/officeDocument/2006/relationships/tags" Target="../tags/tag145.xml"/></Relationships>
</file>

<file path=ppt/slides/_rels/slide120.xml.rels><?xml version="1.0" encoding="UTF-8" standalone="yes"?>
<Relationships xmlns="http://schemas.openxmlformats.org/package/2006/relationships"><Relationship Id="rId3" Type="http://schemas.openxmlformats.org/officeDocument/2006/relationships/notesSlide" Target="../notesSlides/notesSlide120.xml"/><Relationship Id="rId2" Type="http://schemas.openxmlformats.org/officeDocument/2006/relationships/slideLayout" Target="../slideLayouts/slideLayout2.xml"/><Relationship Id="rId1" Type="http://schemas.openxmlformats.org/officeDocument/2006/relationships/tags" Target="../tags/tag146.xml"/><Relationship Id="rId4" Type="http://schemas.openxmlformats.org/officeDocument/2006/relationships/image" Target="../media/image53.png"/></Relationships>
</file>

<file path=ppt/slides/_rels/slide121.xml.rels><?xml version="1.0" encoding="UTF-8" standalone="yes"?>
<Relationships xmlns="http://schemas.openxmlformats.org/package/2006/relationships"><Relationship Id="rId3" Type="http://schemas.openxmlformats.org/officeDocument/2006/relationships/notesSlide" Target="../notesSlides/notesSlide121.xml"/><Relationship Id="rId2" Type="http://schemas.openxmlformats.org/officeDocument/2006/relationships/slideLayout" Target="../slideLayouts/slideLayout2.xml"/><Relationship Id="rId1" Type="http://schemas.openxmlformats.org/officeDocument/2006/relationships/tags" Target="../tags/tag147.xml"/></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122.xml"/><Relationship Id="rId2" Type="http://schemas.openxmlformats.org/officeDocument/2006/relationships/slideLayout" Target="../slideLayouts/slideLayout2.xml"/><Relationship Id="rId1" Type="http://schemas.openxmlformats.org/officeDocument/2006/relationships/tags" Target="../tags/tag148.xml"/><Relationship Id="rId4" Type="http://schemas.openxmlformats.org/officeDocument/2006/relationships/image" Target="../media/image54.png"/></Relationships>
</file>

<file path=ppt/slides/_rels/slide123.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notesSlide" Target="../notesSlides/notesSlide123.xml"/><Relationship Id="rId7" Type="http://schemas.openxmlformats.org/officeDocument/2006/relationships/image" Target="../media/image58.png"/><Relationship Id="rId2" Type="http://schemas.openxmlformats.org/officeDocument/2006/relationships/slideLayout" Target="../slideLayouts/slideLayout11.xml"/><Relationship Id="rId1" Type="http://schemas.openxmlformats.org/officeDocument/2006/relationships/tags" Target="../tags/tag149.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24.xml.rels><?xml version="1.0" encoding="UTF-8" standalone="yes"?>
<Relationships xmlns="http://schemas.openxmlformats.org/package/2006/relationships"><Relationship Id="rId3" Type="http://schemas.openxmlformats.org/officeDocument/2006/relationships/notesSlide" Target="../notesSlides/notesSlide124.xml"/><Relationship Id="rId2" Type="http://schemas.openxmlformats.org/officeDocument/2006/relationships/slideLayout" Target="../slideLayouts/slideLayout2.xml"/><Relationship Id="rId1" Type="http://schemas.openxmlformats.org/officeDocument/2006/relationships/tags" Target="../tags/tag150.xml"/></Relationships>
</file>

<file path=ppt/slides/_rels/slide125.xml.rels><?xml version="1.0" encoding="UTF-8" standalone="yes"?>
<Relationships xmlns="http://schemas.openxmlformats.org/package/2006/relationships"><Relationship Id="rId3" Type="http://schemas.openxmlformats.org/officeDocument/2006/relationships/notesSlide" Target="../notesSlides/notesSlide125.xml"/><Relationship Id="rId2" Type="http://schemas.openxmlformats.org/officeDocument/2006/relationships/slideLayout" Target="../slideLayouts/slideLayout2.xml"/><Relationship Id="rId1" Type="http://schemas.openxmlformats.org/officeDocument/2006/relationships/tags" Target="../tags/tag151.xml"/></Relationships>
</file>

<file path=ppt/slides/_rels/slide126.xml.rels><?xml version="1.0" encoding="UTF-8" standalone="yes"?>
<Relationships xmlns="http://schemas.openxmlformats.org/package/2006/relationships"><Relationship Id="rId3" Type="http://schemas.openxmlformats.org/officeDocument/2006/relationships/notesSlide" Target="../notesSlides/notesSlide126.xml"/><Relationship Id="rId2" Type="http://schemas.openxmlformats.org/officeDocument/2006/relationships/slideLayout" Target="../slideLayouts/slideLayout2.xml"/><Relationship Id="rId1" Type="http://schemas.openxmlformats.org/officeDocument/2006/relationships/tags" Target="../tags/tag152.xml"/></Relationships>
</file>

<file path=ppt/slides/_rels/slide127.xml.rels><?xml version="1.0" encoding="UTF-8" standalone="yes"?>
<Relationships xmlns="http://schemas.openxmlformats.org/package/2006/relationships"><Relationship Id="rId3" Type="http://schemas.openxmlformats.org/officeDocument/2006/relationships/notesSlide" Target="../notesSlides/notesSlide127.xml"/><Relationship Id="rId2" Type="http://schemas.openxmlformats.org/officeDocument/2006/relationships/slideLayout" Target="../slideLayouts/slideLayout2.xml"/><Relationship Id="rId1" Type="http://schemas.openxmlformats.org/officeDocument/2006/relationships/tags" Target="../tags/tag153.xml"/></Relationships>
</file>

<file path=ppt/slides/_rels/slide128.xml.rels><?xml version="1.0" encoding="UTF-8" standalone="yes"?>
<Relationships xmlns="http://schemas.openxmlformats.org/package/2006/relationships"><Relationship Id="rId3" Type="http://schemas.openxmlformats.org/officeDocument/2006/relationships/notesSlide" Target="../notesSlides/notesSlide128.xml"/><Relationship Id="rId2" Type="http://schemas.openxmlformats.org/officeDocument/2006/relationships/slideLayout" Target="../slideLayouts/slideLayout2.xml"/><Relationship Id="rId1" Type="http://schemas.openxmlformats.org/officeDocument/2006/relationships/tags" Target="../tags/tag154.xml"/></Relationships>
</file>

<file path=ppt/slides/_rels/slide129.xml.rels><?xml version="1.0" encoding="UTF-8" standalone="yes"?>
<Relationships xmlns="http://schemas.openxmlformats.org/package/2006/relationships"><Relationship Id="rId3" Type="http://schemas.openxmlformats.org/officeDocument/2006/relationships/notesSlide" Target="../notesSlides/notesSlide129.xml"/><Relationship Id="rId2" Type="http://schemas.openxmlformats.org/officeDocument/2006/relationships/slideLayout" Target="../slideLayouts/slideLayout1.xml"/><Relationship Id="rId1" Type="http://schemas.openxmlformats.org/officeDocument/2006/relationships/tags" Target="../tags/tag15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a:xfrm>
            <a:off x="684213" y="2060575"/>
            <a:ext cx="7772400" cy="1470025"/>
          </a:xfrm>
        </p:spPr>
        <p:txBody>
          <a:bodyPr/>
          <a:lstStyle/>
          <a:p>
            <a:r>
              <a:rPr lang="zh-TW" altLang="zh-TW" smtClean="0">
                <a:latin typeface="Arial" charset="0"/>
                <a:cs typeface="Arial" charset="0"/>
              </a:rPr>
              <a:t>痢疾</a:t>
            </a:r>
            <a:r>
              <a:rPr lang="zh-TW" altLang="en-US" smtClean="0">
                <a:latin typeface="Arial" charset="0"/>
                <a:cs typeface="Arial" charset="0"/>
              </a:rPr>
              <a:t>（</a:t>
            </a:r>
            <a:r>
              <a:rPr lang="zh-TW" altLang="zh-TW" smtClean="0">
                <a:latin typeface="Arial" charset="0"/>
                <a:cs typeface="Arial" charset="0"/>
              </a:rPr>
              <a:t>含桿菌性痢疾及阿米巴痢疾</a:t>
            </a:r>
            <a:r>
              <a:rPr lang="zh-TW" altLang="en-US" smtClean="0">
                <a:latin typeface="Arial" charset="0"/>
                <a:cs typeface="Arial" charset="0"/>
              </a:rPr>
              <a:t>）</a:t>
            </a:r>
            <a:r>
              <a:rPr lang="zh-TW" altLang="zh-TW" smtClean="0">
                <a:latin typeface="Arial" charset="0"/>
                <a:cs typeface="Arial" charset="0"/>
              </a:rPr>
              <a:t>的鑑別診斷、治療與感染管制</a:t>
            </a:r>
            <a:endParaRPr lang="zh-TW" altLang="en-US" smtClean="0">
              <a:latin typeface="Arial" charset="0"/>
              <a:cs typeface="Arial" charset="0"/>
            </a:endParaRPr>
          </a:p>
        </p:txBody>
      </p:sp>
      <p:sp>
        <p:nvSpPr>
          <p:cNvPr id="11267" name="Rectangle 3"/>
          <p:cNvSpPr>
            <a:spLocks noGrp="1" noChangeArrowheads="1"/>
          </p:cNvSpPr>
          <p:nvPr>
            <p:ph type="subTitle" idx="1"/>
          </p:nvPr>
        </p:nvSpPr>
        <p:spPr/>
        <p:txBody>
          <a:bodyPr/>
          <a:lstStyle/>
          <a:p>
            <a:pPr>
              <a:buFont typeface="Arial" panose="020B0604020202020204" pitchFamily="34" charset="0"/>
              <a:buNone/>
              <a:defRPr/>
            </a:pPr>
            <a:r>
              <a:rPr lang="zh-TW" altLang="zh-TW" smtClean="0"/>
              <a:t>花蓮慈濟醫院</a:t>
            </a:r>
            <a:endParaRPr lang="en-US" altLang="zh-TW" smtClean="0"/>
          </a:p>
          <a:p>
            <a:pPr>
              <a:buFont typeface="Arial" panose="020B0604020202020204" pitchFamily="34" charset="0"/>
              <a:buNone/>
              <a:defRPr/>
            </a:pPr>
            <a:r>
              <a:rPr lang="zh-TW" altLang="en-US" smtClean="0"/>
              <a:t>王立信醫師</a:t>
            </a:r>
            <a:endParaRPr lang="zh-TW" altLang="en-US" dirty="0" smtClean="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標題 1"/>
          <p:cNvSpPr>
            <a:spLocks noGrp="1"/>
          </p:cNvSpPr>
          <p:nvPr>
            <p:ph type="title"/>
          </p:nvPr>
        </p:nvSpPr>
        <p:spPr>
          <a:xfrm>
            <a:off x="457200" y="620713"/>
            <a:ext cx="8229600" cy="796925"/>
          </a:xfrm>
        </p:spPr>
        <p:txBody>
          <a:bodyPr/>
          <a:lstStyle/>
          <a:p>
            <a:r>
              <a:rPr lang="zh-TW" altLang="en-US" smtClean="0">
                <a:latin typeface="Arial" charset="0"/>
                <a:cs typeface="Arial" charset="0"/>
              </a:rPr>
              <a:t>課程大綱</a:t>
            </a:r>
            <a:r>
              <a:rPr lang="en-US" altLang="zh-TW" smtClean="0">
                <a:latin typeface="Arial" charset="0"/>
                <a:cs typeface="Arial" charset="0"/>
              </a:rPr>
              <a:t> </a:t>
            </a:r>
            <a:endParaRPr lang="zh-TW" altLang="en-US" smtClean="0">
              <a:latin typeface="Arial" charset="0"/>
              <a:cs typeface="Arial" charset="0"/>
            </a:endParaRPr>
          </a:p>
        </p:txBody>
      </p:sp>
      <p:graphicFrame>
        <p:nvGraphicFramePr>
          <p:cNvPr id="10" name="內容版面配置區 9"/>
          <p:cNvGraphicFramePr>
            <a:graphicFrameLocks noGrp="1"/>
          </p:cNvGraphicFramePr>
          <p:nvPr>
            <p:ph idx="1"/>
            <p:custDataLst>
              <p:tags r:id="rId2"/>
            </p:custDataLst>
            <p:extLst>
              <p:ext uri="{D42A27DB-BD31-4B8C-83A1-F6EECF244321}">
                <p14:modId xmlns="" xmlns:p14="http://schemas.microsoft.com/office/powerpoint/2010/main" val="1334631993"/>
              </p:ext>
            </p:extLst>
          </p:nvPr>
        </p:nvGraphicFramePr>
        <p:xfrm>
          <a:off x="1547664" y="1628775"/>
          <a:ext cx="6048672" cy="41044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7411" name="投影片編號版面配置區 6"/>
          <p:cNvSpPr>
            <a:spLocks noGrp="1"/>
          </p:cNvSpPr>
          <p:nvPr>
            <p:ph type="sldNum" sz="quarter" idx="12"/>
          </p:nvPr>
        </p:nvSpPr>
        <p:spPr bwMode="auto">
          <a:noFill/>
          <a:ln>
            <a:miter lim="800000"/>
            <a:headEnd/>
            <a:tailEnd/>
          </a:ln>
        </p:spPr>
        <p:txBody>
          <a:bodyPr/>
          <a:lstStyle/>
          <a:p>
            <a:fld id="{0291A7CD-8DC3-487F-9664-CDEF62364F7E}" type="slidenum">
              <a:rPr lang="zh-TW" altLang="en-US" smtClean="0">
                <a:ea typeface="新細明體" charset="-120"/>
              </a:rPr>
              <a:pPr/>
              <a:t>2</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7" name="標題 8"/>
          <p:cNvSpPr>
            <a:spLocks noGrp="1"/>
          </p:cNvSpPr>
          <p:nvPr>
            <p:ph type="ctrTitle"/>
          </p:nvPr>
        </p:nvSpPr>
        <p:spPr>
          <a:xfrm>
            <a:off x="684213" y="2060575"/>
            <a:ext cx="7772400" cy="1470025"/>
          </a:xfrm>
        </p:spPr>
        <p:txBody>
          <a:bodyPr/>
          <a:lstStyle/>
          <a:p>
            <a:r>
              <a:rPr lang="en-US" altLang="zh-TW" smtClean="0">
                <a:latin typeface="Arial" charset="0"/>
                <a:cs typeface="Arial" charset="0"/>
              </a:rPr>
              <a:t>1.</a:t>
            </a:r>
            <a:r>
              <a:rPr lang="zh-TW" altLang="en-US" smtClean="0">
                <a:latin typeface="Arial" charset="0"/>
                <a:cs typeface="Arial" charset="0"/>
              </a:rPr>
              <a:t> </a:t>
            </a:r>
            <a:r>
              <a:rPr lang="zh-TW" altLang="zh-TW" smtClean="0">
                <a:latin typeface="Arial" charset="0"/>
                <a:cs typeface="Arial" charset="0"/>
              </a:rPr>
              <a:t>痢疾</a:t>
            </a:r>
            <a:r>
              <a:rPr lang="zh-TW" altLang="en-US" smtClean="0">
                <a:latin typeface="Arial" charset="0"/>
                <a:cs typeface="Arial" charset="0"/>
              </a:rPr>
              <a:t>－</a:t>
            </a:r>
            <a:r>
              <a:rPr lang="zh-TW" altLang="en-US" smtClean="0">
                <a:latin typeface="標楷體" pitchFamily="65" charset="-120"/>
                <a:cs typeface="Arial" charset="0"/>
              </a:rPr>
              <a:t>定義及</a:t>
            </a:r>
            <a:r>
              <a:rPr lang="zh-TW" altLang="zh-TW" smtClean="0">
                <a:latin typeface="標楷體" pitchFamily="65" charset="-120"/>
                <a:cs typeface="Arial" charset="0"/>
              </a:rPr>
              <a:t>鑑別診斷</a:t>
            </a:r>
            <a:endParaRPr lang="zh-TW" altLang="en-US" smtClean="0">
              <a:latin typeface="Arial" charset="0"/>
              <a:cs typeface="Arial" charset="0"/>
            </a:endParaRPr>
          </a:p>
        </p:txBody>
      </p:sp>
      <p:sp>
        <p:nvSpPr>
          <p:cNvPr id="10" name="副標題 9"/>
          <p:cNvSpPr>
            <a:spLocks noGrp="1"/>
          </p:cNvSpPr>
          <p:nvPr>
            <p:ph type="subTitle" idx="1"/>
          </p:nvPr>
        </p:nvSpPr>
        <p:spPr/>
        <p:txBody>
          <a:bodyPr/>
          <a:lstStyle/>
          <a:p>
            <a:pPr>
              <a:buFont typeface="Arial" panose="020B0604020202020204" pitchFamily="34" charset="0"/>
              <a:buNone/>
              <a:defRPr/>
            </a:pPr>
            <a:endParaRPr lang="zh-TW" altLang="en-US"/>
          </a:p>
        </p:txBody>
      </p:sp>
      <p:sp>
        <p:nvSpPr>
          <p:cNvPr id="5" name="標題 1"/>
          <p:cNvSpPr txBox="1">
            <a:spLocks/>
          </p:cNvSpPr>
          <p:nvPr/>
        </p:nvSpPr>
        <p:spPr bwMode="auto">
          <a:xfrm>
            <a:off x="684213" y="2060575"/>
            <a:ext cx="7772400" cy="1470025"/>
          </a:xfrm>
          <a:prstGeom prst="rect">
            <a:avLst/>
          </a:prstGeom>
          <a:noFill/>
          <a:ln>
            <a:noFill/>
          </a:ln>
          <a:extLst/>
        </p:spPr>
        <p:txBody>
          <a:bodyPr anchor="ctr"/>
          <a:lst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endParaRPr kumimoji="0" lang="en-US" altLang="zh-TW" dirty="0" smtClean="0"/>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 name="標題 4"/>
          <p:cNvSpPr>
            <a:spLocks noGrp="1"/>
          </p:cNvSpPr>
          <p:nvPr>
            <p:ph type="title"/>
          </p:nvPr>
        </p:nvSpPr>
        <p:spPr/>
        <p:txBody>
          <a:bodyPr/>
          <a:lstStyle/>
          <a:p>
            <a:r>
              <a:rPr lang="zh-TW" altLang="zh-TW" smtClean="0">
                <a:latin typeface="Arial" charset="0"/>
                <a:cs typeface="Arial" charset="0"/>
              </a:rPr>
              <a:t>痢疾</a:t>
            </a:r>
            <a:r>
              <a:rPr lang="zh-TW" altLang="en-US" smtClean="0">
                <a:latin typeface="Arial" charset="0"/>
                <a:cs typeface="Arial" charset="0"/>
              </a:rPr>
              <a:t>－</a:t>
            </a:r>
            <a:r>
              <a:rPr lang="zh-TW" altLang="en-US" smtClean="0">
                <a:latin typeface="標楷體" pitchFamily="65" charset="-120"/>
                <a:cs typeface="Arial" charset="0"/>
              </a:rPr>
              <a:t>定義</a:t>
            </a:r>
            <a:endParaRPr lang="en-US" altLang="zh-TW" smtClean="0">
              <a:latin typeface="Arial" charset="0"/>
              <a:cs typeface="Arial" charset="0"/>
            </a:endParaRPr>
          </a:p>
        </p:txBody>
      </p:sp>
      <p:sp>
        <p:nvSpPr>
          <p:cNvPr id="21506" name="內容版面配置區 2"/>
          <p:cNvSpPr>
            <a:spLocks noGrp="1"/>
          </p:cNvSpPr>
          <p:nvPr>
            <p:ph idx="1"/>
          </p:nvPr>
        </p:nvSpPr>
        <p:spPr/>
        <p:txBody>
          <a:bodyPr/>
          <a:lstStyle/>
          <a:p>
            <a:r>
              <a:rPr lang="zh-TW" altLang="en-US" smtClean="0">
                <a:latin typeface="Arial" charset="0"/>
                <a:cs typeface="Arial" charset="0"/>
              </a:rPr>
              <a:t>痢疾是腸道發炎，引起血便腹瀉</a:t>
            </a:r>
            <a:r>
              <a:rPr lang="zh-TW" altLang="en-US" b="1" smtClean="0">
                <a:latin typeface="Arial" charset="0"/>
                <a:cs typeface="Arial" charset="0"/>
              </a:rPr>
              <a:t>。</a:t>
            </a:r>
            <a:r>
              <a:rPr lang="zh-TW" altLang="en-US" smtClean="0">
                <a:latin typeface="Arial" charset="0"/>
                <a:cs typeface="Arial" charset="0"/>
              </a:rPr>
              <a:t>其他症狀可能包括發燒、腹痛及裏急後重（</a:t>
            </a:r>
            <a:r>
              <a:rPr lang="en-US" altLang="zh-TW" smtClean="0">
                <a:latin typeface="Arial" charset="0"/>
                <a:cs typeface="Arial" charset="0"/>
              </a:rPr>
              <a:t>tenesmus</a:t>
            </a:r>
            <a:r>
              <a:rPr lang="zh-TW" altLang="en-US" smtClean="0">
                <a:latin typeface="Arial" charset="0"/>
                <a:cs typeface="Arial" charset="0"/>
              </a:rPr>
              <a:t>，腹瀉時大便一直解不乾淨的一種感覺）。</a:t>
            </a:r>
            <a:endParaRPr lang="en-US" altLang="zh-TW" smtClean="0">
              <a:latin typeface="Arial" charset="0"/>
              <a:cs typeface="Arial" charset="0"/>
            </a:endParaRPr>
          </a:p>
          <a:p>
            <a:pPr hangingPunct="1"/>
            <a:r>
              <a:rPr lang="zh-TW" altLang="en-US" smtClean="0">
                <a:latin typeface="Arial" charset="0"/>
                <a:cs typeface="Arial" charset="0"/>
              </a:rPr>
              <a:t>痢疾是由各種細菌、病毒或寄生蟲引起的感染症，基本上是一種腸胃炎。致病機轉為腸道發炎，特別是在大腸及</a:t>
            </a:r>
            <a:r>
              <a:rPr lang="zh-TW" altLang="en-US" smtClean="0">
                <a:latin typeface="標楷體" pitchFamily="65" charset="-120"/>
                <a:cs typeface="Arial" charset="0"/>
              </a:rPr>
              <a:t>末端迴腸</a:t>
            </a:r>
            <a:r>
              <a:rPr lang="zh-TW" altLang="en-US" smtClean="0">
                <a:latin typeface="Arial" charset="0"/>
                <a:cs typeface="Arial" charset="0"/>
              </a:rPr>
              <a:t>發炎。</a:t>
            </a:r>
            <a:endParaRPr lang="en-US" altLang="zh-TW" smtClean="0">
              <a:latin typeface="Arial" charset="0"/>
              <a:cs typeface="Arial" charset="0"/>
            </a:endParaRPr>
          </a:p>
          <a:p>
            <a:pPr hangingPunct="1"/>
            <a:r>
              <a:rPr lang="zh-TW" altLang="en-US" smtClean="0">
                <a:latin typeface="Arial" charset="0"/>
                <a:cs typeface="Arial" charset="0"/>
              </a:rPr>
              <a:t>痢疾在糞便常規檢查時可見到多型核白血球，表示有腸道發炎的現象。</a:t>
            </a:r>
            <a:endParaRPr lang="en-US" altLang="zh-TW" smtClean="0">
              <a:latin typeface="Arial" charset="0"/>
              <a:cs typeface="Arial" charset="0"/>
            </a:endParaRPr>
          </a:p>
        </p:txBody>
      </p:sp>
      <p:sp>
        <p:nvSpPr>
          <p:cNvPr id="21507" name="投影片編號版面配置區 14"/>
          <p:cNvSpPr>
            <a:spLocks noGrp="1"/>
          </p:cNvSpPr>
          <p:nvPr>
            <p:ph type="sldNum" sz="quarter" idx="12"/>
          </p:nvPr>
        </p:nvSpPr>
        <p:spPr bwMode="auto">
          <a:noFill/>
          <a:ln>
            <a:miter lim="800000"/>
            <a:headEnd/>
            <a:tailEnd/>
          </a:ln>
        </p:spPr>
        <p:txBody>
          <a:bodyPr/>
          <a:lstStyle/>
          <a:p>
            <a:fld id="{E961B1E8-DC2D-4CCE-A6B5-16F51254135A}" type="slidenum">
              <a:rPr lang="zh-TW" altLang="en-US" smtClean="0">
                <a:ea typeface="新細明體" charset="-120"/>
              </a:rPr>
              <a:pPr/>
              <a:t>4</a:t>
            </a:fld>
            <a:endParaRPr lang="zh-TW" altLang="en-US" smtClean="0">
              <a:ea typeface="新細明體" charset="-120"/>
            </a:endParaRPr>
          </a:p>
        </p:txBody>
      </p:sp>
      <p:sp>
        <p:nvSpPr>
          <p:cNvPr id="12" name="流程圖: 替代處理程序 11"/>
          <p:cNvSpPr/>
          <p:nvPr/>
        </p:nvSpPr>
        <p:spPr bwMode="auto">
          <a:xfrm>
            <a:off x="727075" y="6381750"/>
            <a:ext cx="6149975" cy="319088"/>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i="1" dirty="0"/>
              <a:t>Harrison’s Principles of Internal Medicine</a:t>
            </a:r>
            <a:r>
              <a:rPr lang="en-US" altLang="zh-TW" sz="1400" dirty="0"/>
              <a:t>;</a:t>
            </a:r>
            <a:r>
              <a:rPr lang="en-US" altLang="zh-TW" sz="1400" i="1" dirty="0"/>
              <a:t> who.int/topics/dysentery</a:t>
            </a:r>
            <a:endParaRPr kumimoji="0" lang="en-US" altLang="zh-TW" sz="1400" dirty="0">
              <a:latin typeface="華康中圓體" pitchFamily="49" charset="-120"/>
              <a:ea typeface="華康中圓體" pitchFamily="49" charset="-120"/>
              <a:cs typeface="Arial" pitchFamily="34" charset="0"/>
            </a:endParaRPr>
          </a:p>
        </p:txBody>
      </p:sp>
      <p:pic>
        <p:nvPicPr>
          <p:cNvPr id="21509"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標題 1"/>
          <p:cNvSpPr>
            <a:spLocks noGrp="1"/>
          </p:cNvSpPr>
          <p:nvPr>
            <p:ph type="title"/>
          </p:nvPr>
        </p:nvSpPr>
        <p:spPr/>
        <p:txBody>
          <a:bodyPr/>
          <a:lstStyle/>
          <a:p>
            <a:r>
              <a:rPr lang="zh-TW" altLang="zh-TW" smtClean="0">
                <a:latin typeface="Arial" charset="0"/>
                <a:cs typeface="Arial" charset="0"/>
              </a:rPr>
              <a:t>痢疾</a:t>
            </a:r>
            <a:r>
              <a:rPr lang="zh-TW" altLang="en-US" smtClean="0">
                <a:latin typeface="Arial" charset="0"/>
                <a:cs typeface="Arial" charset="0"/>
              </a:rPr>
              <a:t>－</a:t>
            </a:r>
            <a:r>
              <a:rPr lang="zh-TW" altLang="zh-TW" smtClean="0">
                <a:latin typeface="標楷體" pitchFamily="65" charset="-120"/>
                <a:cs typeface="Arial" charset="0"/>
              </a:rPr>
              <a:t>鑑別診斷</a:t>
            </a:r>
            <a:r>
              <a:rPr lang="en-US" altLang="zh-TW" smtClean="0">
                <a:latin typeface="標楷體" pitchFamily="65" charset="-120"/>
                <a:cs typeface="Arial" charset="0"/>
              </a:rPr>
              <a:t>(</a:t>
            </a:r>
            <a:r>
              <a:rPr lang="zh-TW" altLang="en-US" smtClean="0">
                <a:latin typeface="標楷體" pitchFamily="65" charset="-120"/>
                <a:cs typeface="Arial" charset="0"/>
              </a:rPr>
              <a:t>一</a:t>
            </a:r>
            <a:r>
              <a:rPr lang="en-US" altLang="zh-TW" smtClean="0">
                <a:latin typeface="標楷體" pitchFamily="65" charset="-120"/>
                <a:cs typeface="Arial" charset="0"/>
              </a:rPr>
              <a:t>)</a:t>
            </a:r>
            <a:endParaRPr lang="zh-TW" altLang="en-US" smtClean="0">
              <a:latin typeface="Arial" charset="0"/>
              <a:cs typeface="Arial" charset="0"/>
            </a:endParaRPr>
          </a:p>
        </p:txBody>
      </p:sp>
      <p:sp>
        <p:nvSpPr>
          <p:cNvPr id="3" name="內容版面配置區 2"/>
          <p:cNvSpPr>
            <a:spLocks noGrp="1"/>
          </p:cNvSpPr>
          <p:nvPr>
            <p:ph idx="1"/>
          </p:nvPr>
        </p:nvSpPr>
        <p:spPr/>
        <p:txBody>
          <a:bodyPr>
            <a:normAutofit/>
          </a:bodyPr>
          <a:lstStyle/>
          <a:p>
            <a:pPr hangingPunct="1">
              <a:defRPr/>
            </a:pPr>
            <a:r>
              <a:rPr lang="zh-TW" altLang="en-US" dirty="0" smtClean="0"/>
              <a:t>除了</a:t>
            </a:r>
            <a:r>
              <a:rPr lang="zh-TW" altLang="en-US" dirty="0" smtClean="0">
                <a:latin typeface="+mj-ea"/>
              </a:rPr>
              <a:t>志賀氏桿菌及</a:t>
            </a:r>
            <a:r>
              <a:rPr lang="zh-TW" altLang="en-US" dirty="0" smtClean="0"/>
              <a:t>痢疾</a:t>
            </a:r>
            <a:r>
              <a:rPr lang="zh-TW" altLang="en-US" dirty="0" smtClean="0">
                <a:latin typeface="+mj-ea"/>
              </a:rPr>
              <a:t>阿米巴</a:t>
            </a:r>
            <a:r>
              <a:rPr lang="zh-TW" altLang="en-US" dirty="0"/>
              <a:t>，其他引起痢疾的致</a:t>
            </a:r>
            <a:r>
              <a:rPr lang="zh-TW" altLang="en-US" dirty="0" smtClean="0"/>
              <a:t>病原包括沙門氏桿菌、大腸桿菌，</a:t>
            </a:r>
            <a:r>
              <a:rPr lang="en-US" altLang="zh-TW" i="1" dirty="0" smtClean="0"/>
              <a:t>Campylobacter </a:t>
            </a:r>
            <a:r>
              <a:rPr lang="en-US" altLang="zh-TW" i="1" dirty="0" err="1" smtClean="0"/>
              <a:t>jejuni</a:t>
            </a:r>
            <a:r>
              <a:rPr lang="en-US" altLang="zh-TW" dirty="0" smtClean="0"/>
              <a:t>, </a:t>
            </a:r>
            <a:r>
              <a:rPr lang="en-US" altLang="zh-TW" i="1" dirty="0" err="1" smtClean="0"/>
              <a:t>Yersinia</a:t>
            </a:r>
            <a:r>
              <a:rPr lang="en-US" altLang="zh-TW" i="1" dirty="0" smtClean="0"/>
              <a:t> </a:t>
            </a:r>
            <a:r>
              <a:rPr lang="en-US" altLang="zh-TW" i="1" dirty="0" err="1" smtClean="0"/>
              <a:t>enterolitica</a:t>
            </a:r>
            <a:r>
              <a:rPr lang="en-US" altLang="zh-TW" dirty="0" smtClean="0"/>
              <a:t>, </a:t>
            </a:r>
            <a:r>
              <a:rPr lang="en-US" altLang="zh-TW" i="1" dirty="0" err="1" smtClean="0"/>
              <a:t>Listeria</a:t>
            </a:r>
            <a:r>
              <a:rPr lang="en-US" altLang="zh-TW" i="1" dirty="0" smtClean="0"/>
              <a:t> </a:t>
            </a:r>
            <a:r>
              <a:rPr lang="en-US" altLang="zh-TW" i="1" dirty="0" err="1" smtClean="0"/>
              <a:t>monocytogenes</a:t>
            </a:r>
            <a:r>
              <a:rPr lang="en-US" altLang="zh-TW" dirty="0" smtClean="0"/>
              <a:t>, </a:t>
            </a:r>
            <a:r>
              <a:rPr lang="en-US" altLang="zh-TW" i="1" dirty="0" err="1" smtClean="0"/>
              <a:t>Vibrio</a:t>
            </a:r>
            <a:r>
              <a:rPr lang="en-US" altLang="zh-TW" i="1" dirty="0" smtClean="0"/>
              <a:t> </a:t>
            </a:r>
            <a:r>
              <a:rPr lang="en-US" altLang="zh-TW" i="1" dirty="0" err="1" smtClean="0"/>
              <a:t>parahaemolitica</a:t>
            </a:r>
            <a:r>
              <a:rPr lang="en-US" altLang="zh-TW" dirty="0" smtClean="0"/>
              <a:t>, </a:t>
            </a:r>
            <a:r>
              <a:rPr lang="en-US" altLang="zh-TW" i="1" dirty="0" smtClean="0"/>
              <a:t>Clostridium </a:t>
            </a:r>
            <a:r>
              <a:rPr lang="en-US" altLang="zh-TW" i="1" dirty="0" err="1" smtClean="0"/>
              <a:t>difficile</a:t>
            </a:r>
            <a:r>
              <a:rPr lang="en-US" altLang="zh-TW" dirty="0" smtClean="0"/>
              <a:t>, </a:t>
            </a:r>
            <a:r>
              <a:rPr lang="en-US" altLang="zh-TW" i="1" dirty="0" err="1" smtClean="0"/>
              <a:t>Aeromonas</a:t>
            </a:r>
            <a:r>
              <a:rPr lang="en-US" altLang="zh-TW" i="1" dirty="0" smtClean="0"/>
              <a:t> </a:t>
            </a:r>
            <a:r>
              <a:rPr lang="en-US" altLang="zh-TW" i="1" dirty="0" err="1" smtClean="0"/>
              <a:t>hydrophila</a:t>
            </a:r>
            <a:r>
              <a:rPr lang="en-US" altLang="zh-TW" dirty="0" smtClean="0"/>
              <a:t>, </a:t>
            </a:r>
            <a:r>
              <a:rPr lang="en-US" altLang="zh-TW" i="1" dirty="0" err="1" smtClean="0"/>
              <a:t>Plesiomonas</a:t>
            </a:r>
            <a:r>
              <a:rPr lang="en-US" altLang="zh-TW" i="1" dirty="0" smtClean="0"/>
              <a:t> </a:t>
            </a:r>
            <a:r>
              <a:rPr lang="en-US" altLang="zh-TW" i="1" dirty="0" err="1" smtClean="0"/>
              <a:t>shigelloides</a:t>
            </a:r>
            <a:r>
              <a:rPr lang="en-US" altLang="zh-TW" dirty="0" smtClean="0"/>
              <a:t>, </a:t>
            </a:r>
            <a:r>
              <a:rPr lang="en-US" altLang="zh-TW" i="1" dirty="0" err="1" smtClean="0"/>
              <a:t>Klebsiella</a:t>
            </a:r>
            <a:r>
              <a:rPr lang="en-US" altLang="zh-TW" i="1" dirty="0" smtClean="0"/>
              <a:t> </a:t>
            </a:r>
            <a:r>
              <a:rPr lang="en-US" altLang="zh-TW" i="1" dirty="0" err="1" smtClean="0"/>
              <a:t>oxytoca</a:t>
            </a:r>
            <a:r>
              <a:rPr lang="en-US" altLang="zh-TW" dirty="0" smtClean="0"/>
              <a:t>…</a:t>
            </a:r>
          </a:p>
          <a:p>
            <a:pPr>
              <a:defRPr/>
            </a:pPr>
            <a:r>
              <a:rPr lang="zh-TW" altLang="en-US" dirty="0"/>
              <a:t>另有腸熱病</a:t>
            </a:r>
            <a:r>
              <a:rPr lang="en-US" altLang="zh-TW" dirty="0"/>
              <a:t>(enteric fever)</a:t>
            </a:r>
            <a:r>
              <a:rPr lang="zh-TW" altLang="en-US" dirty="0" smtClean="0"/>
              <a:t>，糞便</a:t>
            </a:r>
            <a:r>
              <a:rPr lang="zh-TW" altLang="en-US" dirty="0"/>
              <a:t>常規</a:t>
            </a:r>
            <a:r>
              <a:rPr lang="zh-TW" altLang="en-US" dirty="0" smtClean="0"/>
              <a:t>檢查常可見</a:t>
            </a:r>
            <a:r>
              <a:rPr lang="zh-TW" altLang="en-US" dirty="0"/>
              <a:t>到單核白血球，臨床則以發燒為主，病灶多在</a:t>
            </a:r>
            <a:r>
              <a:rPr lang="zh-TW" altLang="en-US" dirty="0">
                <a:latin typeface="標楷體" panose="03000509000000000000" pitchFamily="65" charset="-120"/>
              </a:rPr>
              <a:t>末端迴腸</a:t>
            </a:r>
            <a:r>
              <a:rPr lang="zh-TW" altLang="en-US" dirty="0"/>
              <a:t>，常見致病原有傷寒、副傷寒及</a:t>
            </a:r>
            <a:r>
              <a:rPr lang="en-US" altLang="zh-TW" i="1" dirty="0"/>
              <a:t>Yersinia </a:t>
            </a:r>
            <a:r>
              <a:rPr lang="en-US" altLang="zh-TW" i="1" dirty="0" err="1"/>
              <a:t>enterolitica</a:t>
            </a:r>
            <a:r>
              <a:rPr lang="zh-TW" altLang="en-US" dirty="0" smtClean="0"/>
              <a:t>。</a:t>
            </a:r>
            <a:endParaRPr lang="zh-TW" altLang="en-US" dirty="0"/>
          </a:p>
        </p:txBody>
      </p:sp>
      <p:sp>
        <p:nvSpPr>
          <p:cNvPr id="23555" name="投影片編號版面配置區 3"/>
          <p:cNvSpPr>
            <a:spLocks noGrp="1"/>
          </p:cNvSpPr>
          <p:nvPr>
            <p:ph type="sldNum" sz="quarter" idx="12"/>
          </p:nvPr>
        </p:nvSpPr>
        <p:spPr bwMode="auto">
          <a:noFill/>
          <a:ln>
            <a:miter lim="800000"/>
            <a:headEnd/>
            <a:tailEnd/>
          </a:ln>
        </p:spPr>
        <p:txBody>
          <a:bodyPr/>
          <a:lstStyle/>
          <a:p>
            <a:fld id="{1415BFAD-6E18-4FC4-8F6A-13CEC13639D9}" type="slidenum">
              <a:rPr lang="zh-TW" altLang="en-US" smtClean="0">
                <a:ea typeface="新細明體" charset="-120"/>
              </a:rPr>
              <a:pPr/>
              <a:t>5</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標題 1"/>
          <p:cNvSpPr>
            <a:spLocks noGrp="1"/>
          </p:cNvSpPr>
          <p:nvPr>
            <p:ph type="title"/>
          </p:nvPr>
        </p:nvSpPr>
        <p:spPr/>
        <p:txBody>
          <a:bodyPr/>
          <a:lstStyle/>
          <a:p>
            <a:r>
              <a:rPr lang="zh-TW" altLang="zh-TW" smtClean="0">
                <a:latin typeface="Arial" charset="0"/>
                <a:cs typeface="Arial" charset="0"/>
              </a:rPr>
              <a:t>痢疾</a:t>
            </a:r>
            <a:r>
              <a:rPr lang="zh-TW" altLang="en-US" smtClean="0">
                <a:latin typeface="Arial" charset="0"/>
                <a:cs typeface="Arial" charset="0"/>
              </a:rPr>
              <a:t>－</a:t>
            </a:r>
            <a:r>
              <a:rPr lang="zh-TW" altLang="zh-TW" smtClean="0">
                <a:latin typeface="標楷體" pitchFamily="65" charset="-120"/>
                <a:cs typeface="Arial" charset="0"/>
              </a:rPr>
              <a:t>鑑別診斷</a:t>
            </a:r>
            <a:r>
              <a:rPr lang="en-US" altLang="zh-TW" smtClean="0">
                <a:latin typeface="標楷體" pitchFamily="65" charset="-120"/>
                <a:cs typeface="Arial" charset="0"/>
              </a:rPr>
              <a:t>(</a:t>
            </a:r>
            <a:r>
              <a:rPr lang="zh-TW" altLang="en-US" smtClean="0">
                <a:latin typeface="標楷體" pitchFamily="65" charset="-120"/>
                <a:cs typeface="Arial" charset="0"/>
              </a:rPr>
              <a:t>二</a:t>
            </a:r>
            <a:r>
              <a:rPr lang="en-US" altLang="zh-TW" smtClean="0">
                <a:latin typeface="標楷體" pitchFamily="65" charset="-120"/>
                <a:cs typeface="Arial" charset="0"/>
              </a:rPr>
              <a:t>)</a:t>
            </a:r>
            <a:endParaRPr lang="zh-TW" altLang="en-US" smtClean="0">
              <a:latin typeface="Arial" charset="0"/>
              <a:cs typeface="Arial" charset="0"/>
            </a:endParaRPr>
          </a:p>
        </p:txBody>
      </p:sp>
      <p:sp>
        <p:nvSpPr>
          <p:cNvPr id="24578" name="內容版面配置區 2"/>
          <p:cNvSpPr>
            <a:spLocks noGrp="1"/>
          </p:cNvSpPr>
          <p:nvPr>
            <p:ph idx="1"/>
          </p:nvPr>
        </p:nvSpPr>
        <p:spPr/>
        <p:txBody>
          <a:bodyPr/>
          <a:lstStyle/>
          <a:p>
            <a:r>
              <a:rPr lang="zh-TW" altLang="en-US" smtClean="0">
                <a:latin typeface="Arial" charset="0"/>
                <a:cs typeface="Arial" charset="0"/>
              </a:rPr>
              <a:t>如果是不帶血絲的</a:t>
            </a:r>
            <a:r>
              <a:rPr lang="zh-TW" altLang="zh-TW" smtClean="0">
                <a:latin typeface="標楷體" pitchFamily="65" charset="-120"/>
                <a:cs typeface="Arial" charset="0"/>
              </a:rPr>
              <a:t>水樣下痢</a:t>
            </a:r>
            <a:r>
              <a:rPr lang="zh-TW" altLang="en-US" smtClean="0">
                <a:latin typeface="Arial" charset="0"/>
                <a:cs typeface="Arial" charset="0"/>
              </a:rPr>
              <a:t>，糞便常規檢查多不見白血球，致病機轉大都不是發炎引起，病灶多在近端小腸，常見致病原有霍亂、金黃色葡萄球菌毒素食物中毒、大腸桿菌、諾羅病毒及輪狀病毒。</a:t>
            </a:r>
            <a:endParaRPr lang="en-US" altLang="zh-TW" smtClean="0">
              <a:latin typeface="Arial" charset="0"/>
              <a:cs typeface="Arial" charset="0"/>
            </a:endParaRPr>
          </a:p>
          <a:p>
            <a:r>
              <a:rPr lang="zh-TW" altLang="en-US" smtClean="0">
                <a:latin typeface="Arial" charset="0"/>
                <a:cs typeface="Arial" charset="0"/>
              </a:rPr>
              <a:t>其他引起</a:t>
            </a:r>
            <a:r>
              <a:rPr lang="zh-TW" altLang="zh-TW" smtClean="0">
                <a:latin typeface="標楷體" pitchFamily="65" charset="-120"/>
                <a:cs typeface="Arial" charset="0"/>
              </a:rPr>
              <a:t>水樣下痢</a:t>
            </a:r>
            <a:r>
              <a:rPr lang="zh-TW" altLang="en-US" smtClean="0">
                <a:latin typeface="Arial" charset="0"/>
                <a:cs typeface="Arial" charset="0"/>
              </a:rPr>
              <a:t>的常見致病原包括</a:t>
            </a:r>
            <a:r>
              <a:rPr lang="en-US" altLang="zh-TW" i="1" smtClean="0">
                <a:latin typeface="Arial" charset="0"/>
                <a:cs typeface="Arial" charset="0"/>
              </a:rPr>
              <a:t>Clostridium perfringens</a:t>
            </a:r>
            <a:r>
              <a:rPr lang="en-US" altLang="zh-TW" smtClean="0">
                <a:latin typeface="Arial" charset="0"/>
                <a:cs typeface="Arial" charset="0"/>
              </a:rPr>
              <a:t>, </a:t>
            </a:r>
            <a:r>
              <a:rPr lang="en-US" altLang="zh-TW" i="1" smtClean="0">
                <a:latin typeface="Arial" charset="0"/>
                <a:cs typeface="Arial" charset="0"/>
              </a:rPr>
              <a:t>Bacillus cereus</a:t>
            </a:r>
            <a:r>
              <a:rPr lang="en-US" altLang="zh-TW" smtClean="0">
                <a:latin typeface="Arial" charset="0"/>
                <a:cs typeface="Arial" charset="0"/>
              </a:rPr>
              <a:t>, </a:t>
            </a:r>
            <a:r>
              <a:rPr lang="en-US" altLang="zh-TW" i="1" smtClean="0">
                <a:latin typeface="Arial" charset="0"/>
                <a:cs typeface="Arial" charset="0"/>
              </a:rPr>
              <a:t>Aeromonas hydrophila</a:t>
            </a:r>
            <a:r>
              <a:rPr lang="en-US" altLang="zh-TW" smtClean="0">
                <a:latin typeface="Arial" charset="0"/>
                <a:cs typeface="Arial" charset="0"/>
              </a:rPr>
              <a:t>, </a:t>
            </a:r>
            <a:r>
              <a:rPr lang="en-US" altLang="zh-TW" i="1" smtClean="0">
                <a:latin typeface="Arial" charset="0"/>
                <a:cs typeface="Arial" charset="0"/>
              </a:rPr>
              <a:t>Plesiomonas shigelloides</a:t>
            </a:r>
            <a:r>
              <a:rPr lang="en-US" altLang="zh-TW" smtClean="0">
                <a:latin typeface="Arial" charset="0"/>
                <a:cs typeface="Arial" charset="0"/>
              </a:rPr>
              <a:t>, adenovirus, </a:t>
            </a:r>
            <a:r>
              <a:rPr lang="en-US" altLang="zh-TW" i="1" smtClean="0">
                <a:latin typeface="Arial" charset="0"/>
                <a:cs typeface="Arial" charset="0"/>
              </a:rPr>
              <a:t>Giardia lamblia</a:t>
            </a:r>
            <a:r>
              <a:rPr lang="en-US" altLang="zh-TW" smtClean="0">
                <a:latin typeface="Arial" charset="0"/>
                <a:cs typeface="Arial" charset="0"/>
              </a:rPr>
              <a:t>, </a:t>
            </a:r>
            <a:r>
              <a:rPr lang="en-US" altLang="zh-TW" i="1" smtClean="0">
                <a:latin typeface="Arial" charset="0"/>
                <a:cs typeface="Arial" charset="0"/>
              </a:rPr>
              <a:t>Cryptosporidium</a:t>
            </a:r>
            <a:r>
              <a:rPr lang="en-US" altLang="zh-TW" smtClean="0">
                <a:latin typeface="Arial" charset="0"/>
                <a:cs typeface="Arial" charset="0"/>
              </a:rPr>
              <a:t> spp.,</a:t>
            </a:r>
            <a:r>
              <a:rPr lang="zh-TW" altLang="en-US" smtClean="0">
                <a:latin typeface="Arial" charset="0"/>
                <a:cs typeface="Arial" charset="0"/>
              </a:rPr>
              <a:t> </a:t>
            </a:r>
            <a:r>
              <a:rPr lang="en-US" altLang="zh-TW" i="1" smtClean="0">
                <a:latin typeface="Arial" charset="0"/>
                <a:cs typeface="Arial" charset="0"/>
              </a:rPr>
              <a:t>Cyclospora</a:t>
            </a:r>
            <a:r>
              <a:rPr lang="en-US" altLang="zh-TW" smtClean="0">
                <a:latin typeface="Arial" charset="0"/>
                <a:cs typeface="Arial" charset="0"/>
              </a:rPr>
              <a:t> spp., microsporidia…</a:t>
            </a:r>
          </a:p>
        </p:txBody>
      </p:sp>
      <p:sp>
        <p:nvSpPr>
          <p:cNvPr id="24579" name="投影片編號版面配置區 3"/>
          <p:cNvSpPr>
            <a:spLocks noGrp="1"/>
          </p:cNvSpPr>
          <p:nvPr>
            <p:ph type="sldNum" sz="quarter" idx="12"/>
          </p:nvPr>
        </p:nvSpPr>
        <p:spPr bwMode="auto">
          <a:noFill/>
          <a:ln>
            <a:miter lim="800000"/>
            <a:headEnd/>
            <a:tailEnd/>
          </a:ln>
        </p:spPr>
        <p:txBody>
          <a:bodyPr/>
          <a:lstStyle/>
          <a:p>
            <a:fld id="{82CEB1CE-4A7B-4598-9E7B-4313F3E1527F}" type="slidenum">
              <a:rPr lang="zh-TW" altLang="en-US" smtClean="0">
                <a:ea typeface="新細明體" charset="-120"/>
              </a:rPr>
              <a:pPr/>
              <a:t>6</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標題 3"/>
          <p:cNvSpPr>
            <a:spLocks noGrp="1"/>
          </p:cNvSpPr>
          <p:nvPr>
            <p:ph type="ctrTitle"/>
          </p:nvPr>
        </p:nvSpPr>
        <p:spPr/>
        <p:txBody>
          <a:bodyPr/>
          <a:lstStyle/>
          <a:p>
            <a:r>
              <a:rPr lang="en-US" altLang="zh-TW" smtClean="0">
                <a:latin typeface="Arial" charset="0"/>
                <a:cs typeface="Arial" charset="0"/>
              </a:rPr>
              <a:t>2. </a:t>
            </a:r>
            <a:r>
              <a:rPr lang="zh-TW" altLang="zh-TW" smtClean="0">
                <a:latin typeface="標楷體" pitchFamily="65" charset="-120"/>
                <a:cs typeface="Arial" charset="0"/>
              </a:rPr>
              <a:t>桿菌性痢疾</a:t>
            </a:r>
            <a:endParaRPr lang="zh-TW" altLang="en-US" smtClean="0">
              <a:latin typeface="Arial" charset="0"/>
              <a:cs typeface="Arial" charset="0"/>
            </a:endParaRPr>
          </a:p>
        </p:txBody>
      </p:sp>
      <p:sp>
        <p:nvSpPr>
          <p:cNvPr id="2" name="副標題 1"/>
          <p:cNvSpPr>
            <a:spLocks noGrp="1"/>
          </p:cNvSpPr>
          <p:nvPr>
            <p:ph type="subTitle"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桿菌性痢疾核心教材</a:t>
            </a:r>
            <a:endParaRPr kumimoji="0" lang="en-US" altLang="zh-TW" sz="1400" dirty="0">
              <a:latin typeface="華康中圓體" pitchFamily="49" charset="-120"/>
              <a:ea typeface="華康中圓體" pitchFamily="49" charset="-120"/>
              <a:cs typeface="Arial" pitchFamily="34" charset="0"/>
            </a:endParaRPr>
          </a:p>
        </p:txBody>
      </p:sp>
      <p:pic>
        <p:nvPicPr>
          <p:cNvPr id="27650"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27651"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案例</a:t>
            </a:r>
            <a:endParaRPr lang="en-US" altLang="zh-TW" sz="3200">
              <a:latin typeface="標楷體" pitchFamily="65" charset="-120"/>
              <a:ea typeface="標楷體" pitchFamily="65" charset="-120"/>
              <a:cs typeface="Arial" charset="0"/>
            </a:endParaRP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疾病概述</a:t>
            </a: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流行病學</a:t>
            </a:r>
          </a:p>
        </p:txBody>
      </p:sp>
      <p:sp>
        <p:nvSpPr>
          <p:cNvPr id="27652"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大綱</a:t>
            </a:r>
            <a:endParaRPr lang="zh-TW" altLang="zh-TW" sz="4400" b="1" dirty="0">
              <a:solidFill>
                <a:srgbClr val="000C00"/>
              </a:solidFill>
              <a:latin typeface="Times New Roman" pitchFamily="18" charset="0"/>
              <a:ea typeface="標楷體" pitchFamily="65" charset="-120"/>
              <a:cs typeface="Arial" charset="0"/>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7" name="標題 1"/>
          <p:cNvSpPr>
            <a:spLocks noGrp="1"/>
          </p:cNvSpPr>
          <p:nvPr>
            <p:ph type="title"/>
          </p:nvPr>
        </p:nvSpPr>
        <p:spPr/>
        <p:txBody>
          <a:bodyPr/>
          <a:lstStyle/>
          <a:p>
            <a:r>
              <a:rPr lang="zh-TW" altLang="en-US" sz="3200" dirty="0" smtClean="0">
                <a:latin typeface="Arial" charset="0"/>
                <a:cs typeface="Arial" charset="0"/>
              </a:rPr>
              <a:t>案例</a:t>
            </a:r>
            <a:r>
              <a:rPr lang="en-US" altLang="zh-TW" sz="3200" dirty="0" smtClean="0">
                <a:latin typeface="Arial" charset="0"/>
                <a:cs typeface="Arial" charset="0"/>
              </a:rPr>
              <a:t>-</a:t>
            </a:r>
            <a:r>
              <a:rPr lang="zh-TW" altLang="en-US" sz="3200" dirty="0" smtClean="0">
                <a:latin typeface="Arial" charset="0"/>
                <a:cs typeface="Arial" charset="0"/>
              </a:rPr>
              <a:t>某山地鄉桿菌性痢疾社區群聚調查 </a:t>
            </a:r>
            <a:r>
              <a:rPr lang="en-US" altLang="zh-TW" sz="3200" dirty="0" smtClean="0">
                <a:latin typeface="Arial" charset="0"/>
                <a:cs typeface="Arial" charset="0"/>
              </a:rPr>
              <a:t>(</a:t>
            </a:r>
            <a:r>
              <a:rPr lang="zh-TW" altLang="en-US" sz="3200" dirty="0" smtClean="0">
                <a:latin typeface="Arial" charset="0"/>
                <a:cs typeface="Arial" charset="0"/>
              </a:rPr>
              <a:t>一</a:t>
            </a:r>
            <a:r>
              <a:rPr lang="en-US" altLang="zh-TW" sz="3200" dirty="0" smtClean="0">
                <a:latin typeface="Arial" charset="0"/>
                <a:cs typeface="Arial" charset="0"/>
              </a:rPr>
              <a:t>)</a:t>
            </a:r>
            <a:endParaRPr lang="zh-TW" altLang="en-US" sz="3200" dirty="0" smtClean="0">
              <a:latin typeface="Arial" charset="0"/>
              <a:cs typeface="Arial" charset="0"/>
            </a:endParaRPr>
          </a:p>
        </p:txBody>
      </p:sp>
      <p:sp>
        <p:nvSpPr>
          <p:cNvPr id="29698" name="內容版面配置區 2"/>
          <p:cNvSpPr>
            <a:spLocks noGrp="1"/>
          </p:cNvSpPr>
          <p:nvPr>
            <p:ph idx="1"/>
          </p:nvPr>
        </p:nvSpPr>
        <p:spPr/>
        <p:txBody>
          <a:bodyPr/>
          <a:lstStyle/>
          <a:p>
            <a:pPr hangingPunct="1"/>
            <a:r>
              <a:rPr lang="en-US" altLang="zh-TW" smtClean="0">
                <a:latin typeface="Arial" charset="0"/>
                <a:cs typeface="Arial" charset="0"/>
              </a:rPr>
              <a:t>2012</a:t>
            </a:r>
            <a:r>
              <a:rPr lang="zh-TW" altLang="en-US" smtClean="0">
                <a:latin typeface="Arial" charset="0"/>
                <a:cs typeface="Arial" charset="0"/>
              </a:rPr>
              <a:t>年</a:t>
            </a:r>
            <a:r>
              <a:rPr lang="en-US" altLang="zh-TW" smtClean="0">
                <a:latin typeface="Arial" charset="0"/>
                <a:cs typeface="Arial" charset="0"/>
              </a:rPr>
              <a:t>11</a:t>
            </a:r>
            <a:r>
              <a:rPr lang="zh-TW" altLang="en-US" smtClean="0">
                <a:latin typeface="Arial" charset="0"/>
                <a:cs typeface="Arial" charset="0"/>
              </a:rPr>
              <a:t>月</a:t>
            </a:r>
            <a:r>
              <a:rPr lang="en-US" altLang="zh-TW" smtClean="0">
                <a:latin typeface="Arial" charset="0"/>
                <a:cs typeface="Arial" charset="0"/>
              </a:rPr>
              <a:t>13</a:t>
            </a:r>
            <a:r>
              <a:rPr lang="zh-TW" altLang="en-US" smtClean="0">
                <a:latin typeface="Arial" charset="0"/>
                <a:cs typeface="Arial" charset="0"/>
              </a:rPr>
              <a:t>日花蓮縣玉里鎮某醫院通報</a:t>
            </a:r>
            <a:r>
              <a:rPr lang="en-US" altLang="zh-TW" smtClean="0">
                <a:latin typeface="Arial" charset="0"/>
                <a:cs typeface="Arial" charset="0"/>
              </a:rPr>
              <a:t>1</a:t>
            </a:r>
            <a:r>
              <a:rPr lang="zh-TW" altLang="en-US" smtClean="0">
                <a:latin typeface="Arial" charset="0"/>
                <a:cs typeface="Arial" charset="0"/>
              </a:rPr>
              <a:t>名</a:t>
            </a:r>
            <a:r>
              <a:rPr lang="en-US" altLang="zh-TW" smtClean="0">
                <a:latin typeface="Arial" charset="0"/>
                <a:cs typeface="Arial" charset="0"/>
              </a:rPr>
              <a:t>17</a:t>
            </a:r>
            <a:r>
              <a:rPr lang="zh-TW" altLang="en-US" smtClean="0">
                <a:latin typeface="Arial" charset="0"/>
                <a:cs typeface="Arial" charset="0"/>
              </a:rPr>
              <a:t>歲女性感染桿菌性痢疾，個案居住於通報醫院鄰近之山地鄉部落。鑑於該部落過去未有青少年族群感染桿菌性痢疾的紀錄，且青少年通常不是指標個案，初步研判應該已有其他的人已受感染， 故衛生署疾病管制署第六區管制中心人員翌日即會同衛生所人員至該部落進行疫情調查。</a:t>
            </a:r>
            <a:endParaRPr lang="en-US" altLang="zh-TW" smtClean="0">
              <a:latin typeface="Arial" charset="0"/>
              <a:cs typeface="Arial" charset="0"/>
            </a:endParaRPr>
          </a:p>
          <a:p>
            <a:pPr hangingPunct="1"/>
            <a:r>
              <a:rPr lang="zh-TW" altLang="en-US" smtClean="0">
                <a:latin typeface="Arial" charset="0"/>
                <a:cs typeface="Arial" charset="0"/>
              </a:rPr>
              <a:t>經調查發現，該部落於同年</a:t>
            </a:r>
            <a:r>
              <a:rPr lang="en-US" altLang="zh-TW" smtClean="0">
                <a:latin typeface="Arial" charset="0"/>
                <a:cs typeface="Arial" charset="0"/>
              </a:rPr>
              <a:t>10</a:t>
            </a:r>
            <a:r>
              <a:rPr lang="zh-TW" altLang="en-US" smtClean="0">
                <a:latin typeface="Arial" charset="0"/>
                <a:cs typeface="Arial" charset="0"/>
              </a:rPr>
              <a:t>月</a:t>
            </a:r>
            <a:r>
              <a:rPr lang="en-US" altLang="zh-TW" smtClean="0">
                <a:latin typeface="Arial" charset="0"/>
                <a:cs typeface="Arial" charset="0"/>
              </a:rPr>
              <a:t>27</a:t>
            </a:r>
            <a:r>
              <a:rPr lang="zh-TW" altLang="en-US" smtClean="0">
                <a:latin typeface="Arial" charset="0"/>
                <a:cs typeface="Arial" charset="0"/>
              </a:rPr>
              <a:t>日起就有居民出現腹瀉症狀，截至</a:t>
            </a:r>
            <a:r>
              <a:rPr lang="en-US" altLang="zh-TW" smtClean="0">
                <a:latin typeface="Arial" charset="0"/>
                <a:cs typeface="Arial" charset="0"/>
              </a:rPr>
              <a:t>12</a:t>
            </a:r>
            <a:r>
              <a:rPr lang="zh-TW" altLang="en-US" smtClean="0">
                <a:latin typeface="Arial" charset="0"/>
                <a:cs typeface="Arial" charset="0"/>
              </a:rPr>
              <a:t>月</a:t>
            </a:r>
            <a:r>
              <a:rPr lang="en-US" altLang="zh-TW" smtClean="0">
                <a:latin typeface="Arial" charset="0"/>
                <a:cs typeface="Arial" charset="0"/>
              </a:rPr>
              <a:t>21</a:t>
            </a:r>
            <a:r>
              <a:rPr lang="zh-TW" altLang="en-US" smtClean="0">
                <a:latin typeface="Arial" charset="0"/>
                <a:cs typeface="Arial" charset="0"/>
              </a:rPr>
              <a:t>日止共採檢</a:t>
            </a:r>
            <a:r>
              <a:rPr lang="en-US" altLang="zh-TW" smtClean="0">
                <a:latin typeface="Arial" charset="0"/>
                <a:cs typeface="Arial" charset="0"/>
              </a:rPr>
              <a:t>67</a:t>
            </a:r>
            <a:r>
              <a:rPr lang="zh-TW" altLang="en-US" smtClean="0">
                <a:latin typeface="Arial" charset="0"/>
                <a:cs typeface="Arial" charset="0"/>
              </a:rPr>
              <a:t>名之肛門拭子檢體（含</a:t>
            </a:r>
            <a:r>
              <a:rPr lang="en-US" altLang="zh-TW" smtClean="0">
                <a:latin typeface="Arial" charset="0"/>
                <a:cs typeface="Arial" charset="0"/>
              </a:rPr>
              <a:t>4</a:t>
            </a:r>
            <a:r>
              <a:rPr lang="zh-TW" altLang="en-US" smtClean="0">
                <a:latin typeface="Arial" charset="0"/>
                <a:cs typeface="Arial" charset="0"/>
              </a:rPr>
              <a:t>名醫院通報個案）。</a:t>
            </a:r>
          </a:p>
        </p:txBody>
      </p:sp>
      <p:sp>
        <p:nvSpPr>
          <p:cNvPr id="29699" name="投影片編號版面配置區 14"/>
          <p:cNvSpPr>
            <a:spLocks noGrp="1"/>
          </p:cNvSpPr>
          <p:nvPr>
            <p:ph type="sldNum" sz="quarter" idx="12"/>
          </p:nvPr>
        </p:nvSpPr>
        <p:spPr bwMode="auto">
          <a:noFill/>
          <a:ln>
            <a:miter lim="800000"/>
            <a:headEnd/>
            <a:tailEnd/>
          </a:ln>
        </p:spPr>
        <p:txBody>
          <a:bodyPr/>
          <a:lstStyle/>
          <a:p>
            <a:fld id="{B9F03ABF-DA22-40BB-BE91-CCD50FAADF4D}" type="slidenum">
              <a:rPr lang="zh-TW" altLang="en-US" smtClean="0">
                <a:ea typeface="新細明體" charset="-120"/>
              </a:rPr>
              <a:pPr/>
              <a:t>9</a:t>
            </a:fld>
            <a:endParaRPr lang="en-US" altLang="zh-TW" smtClean="0">
              <a:ea typeface="新細明體" charset="-120"/>
            </a:endParaRPr>
          </a:p>
        </p:txBody>
      </p:sp>
      <p:sp>
        <p:nvSpPr>
          <p:cNvPr id="12" name="流程圖: 替代處理程序 11"/>
          <p:cNvSpPr/>
          <p:nvPr/>
        </p:nvSpPr>
        <p:spPr bwMode="auto">
          <a:xfrm>
            <a:off x="708025" y="6237288"/>
            <a:ext cx="6148388" cy="5572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：黃筱蓮等：</a:t>
            </a:r>
            <a:r>
              <a:rPr kumimoji="0" lang="en-US" altLang="zh-TW" sz="1400" dirty="0">
                <a:latin typeface="華康中圓體" pitchFamily="49" charset="-120"/>
                <a:ea typeface="華康中圓體" pitchFamily="49" charset="-120"/>
                <a:cs typeface="Arial" pitchFamily="34" charset="0"/>
                <a:sym typeface="Wingdings" pitchFamily="2" charset="2"/>
              </a:rPr>
              <a:t>2012</a:t>
            </a:r>
            <a:r>
              <a:rPr kumimoji="0" lang="zh-TW" altLang="en-US" sz="1400" dirty="0">
                <a:latin typeface="華康中圓體" pitchFamily="49" charset="-120"/>
                <a:ea typeface="華康中圓體" pitchFamily="49" charset="-120"/>
                <a:cs typeface="Arial" pitchFamily="34" charset="0"/>
                <a:sym typeface="Wingdings" pitchFamily="2" charset="2"/>
              </a:rPr>
              <a:t>年花蓮縣某山地鄉桿菌性痢疾社區群聚調查</a:t>
            </a:r>
            <a:r>
              <a:rPr kumimoji="0" lang="en-US" altLang="zh-TW" sz="1400" dirty="0">
                <a:latin typeface="華康中圓體" pitchFamily="49" charset="-120"/>
                <a:ea typeface="華康中圓體" pitchFamily="49" charset="-120"/>
                <a:cs typeface="Arial" pitchFamily="34" charset="0"/>
                <a:sym typeface="Wingdings" pitchFamily="2" charset="2"/>
              </a:rPr>
              <a:t>.</a:t>
            </a:r>
            <a:r>
              <a:rPr kumimoji="0" lang="zh-TW" altLang="en-US" sz="1400" dirty="0">
                <a:latin typeface="華康中圓體" pitchFamily="49" charset="-120"/>
                <a:ea typeface="華康中圓體" pitchFamily="49" charset="-120"/>
                <a:cs typeface="Arial" pitchFamily="34" charset="0"/>
                <a:sym typeface="Wingdings" pitchFamily="2" charset="2"/>
              </a:rPr>
              <a:t>疫情報導</a:t>
            </a:r>
            <a:r>
              <a:rPr kumimoji="0" lang="en-US" altLang="zh-TW" sz="1400" dirty="0">
                <a:latin typeface="華康中圓體" pitchFamily="49" charset="-120"/>
                <a:ea typeface="華康中圓體" pitchFamily="49" charset="-120"/>
                <a:cs typeface="Arial" pitchFamily="34" charset="0"/>
                <a:sym typeface="Wingdings" pitchFamily="2" charset="2"/>
              </a:rPr>
              <a:t>2013</a:t>
            </a:r>
            <a:r>
              <a:rPr kumimoji="0" lang="zh-TW" altLang="en-US" sz="1400" dirty="0">
                <a:latin typeface="華康中圓體" pitchFamily="49" charset="-120"/>
                <a:ea typeface="華康中圓體" pitchFamily="49" charset="-120"/>
                <a:cs typeface="Arial" pitchFamily="34" charset="0"/>
                <a:sym typeface="Wingdings" pitchFamily="2" charset="2"/>
              </a:rPr>
              <a:t>年第</a:t>
            </a:r>
            <a:r>
              <a:rPr kumimoji="0" lang="en-US" altLang="zh-TW" sz="1400" dirty="0">
                <a:latin typeface="華康中圓體" pitchFamily="49" charset="-120"/>
                <a:ea typeface="華康中圓體" pitchFamily="49" charset="-120"/>
                <a:cs typeface="Arial" pitchFamily="34" charset="0"/>
                <a:sym typeface="Wingdings" pitchFamily="2" charset="2"/>
              </a:rPr>
              <a:t>29</a:t>
            </a:r>
            <a:r>
              <a:rPr kumimoji="0" lang="zh-TW" altLang="en-US" sz="1400" dirty="0">
                <a:latin typeface="華康中圓體" pitchFamily="49" charset="-120"/>
                <a:ea typeface="華康中圓體" pitchFamily="49" charset="-120"/>
                <a:cs typeface="Arial" pitchFamily="34" charset="0"/>
                <a:sym typeface="Wingdings" pitchFamily="2" charset="2"/>
              </a:rPr>
              <a:t>卷第</a:t>
            </a:r>
            <a:r>
              <a:rPr kumimoji="0" lang="en-US" altLang="zh-TW" sz="1400" dirty="0">
                <a:latin typeface="華康中圓體" pitchFamily="49" charset="-120"/>
                <a:ea typeface="華康中圓體" pitchFamily="49" charset="-120"/>
                <a:cs typeface="Arial" pitchFamily="34" charset="0"/>
                <a:sym typeface="Wingdings" pitchFamily="2" charset="2"/>
              </a:rPr>
              <a:t>10</a:t>
            </a:r>
            <a:r>
              <a:rPr kumimoji="0" lang="zh-TW" altLang="en-US" sz="1400" dirty="0">
                <a:latin typeface="華康中圓體" pitchFamily="49" charset="-120"/>
                <a:ea typeface="華康中圓體" pitchFamily="49" charset="-120"/>
                <a:cs typeface="Arial" pitchFamily="34" charset="0"/>
                <a:sym typeface="Wingdings" pitchFamily="2" charset="2"/>
              </a:rPr>
              <a:t>期</a:t>
            </a:r>
            <a:endParaRPr kumimoji="0" lang="en-US" altLang="zh-TW" sz="1400" dirty="0">
              <a:latin typeface="華康中圓體" pitchFamily="49" charset="-120"/>
              <a:ea typeface="華康中圓體" pitchFamily="49" charset="-120"/>
              <a:cs typeface="Arial" pitchFamily="34" charset="0"/>
            </a:endParaRPr>
          </a:p>
        </p:txBody>
      </p:sp>
      <p:pic>
        <p:nvPicPr>
          <p:cNvPr id="29701"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08725"/>
            <a:ext cx="487362" cy="4810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標題 1"/>
          <p:cNvSpPr>
            <a:spLocks noGrp="1"/>
          </p:cNvSpPr>
          <p:nvPr>
            <p:ph type="title"/>
          </p:nvPr>
        </p:nvSpPr>
        <p:spPr/>
        <p:txBody>
          <a:bodyPr/>
          <a:lstStyle/>
          <a:p>
            <a:r>
              <a:rPr lang="zh-TW" altLang="en-US" sz="3200" dirty="0" smtClean="0">
                <a:latin typeface="Arial" charset="0"/>
                <a:cs typeface="Arial" charset="0"/>
              </a:rPr>
              <a:t>案例</a:t>
            </a:r>
            <a:r>
              <a:rPr lang="en-US" altLang="zh-TW" sz="3200" dirty="0" smtClean="0">
                <a:latin typeface="Arial" charset="0"/>
                <a:cs typeface="Arial" charset="0"/>
              </a:rPr>
              <a:t>-</a:t>
            </a:r>
            <a:r>
              <a:rPr lang="zh-TW" altLang="en-US" sz="3200" dirty="0" smtClean="0">
                <a:latin typeface="Arial" charset="0"/>
                <a:cs typeface="Arial" charset="0"/>
              </a:rPr>
              <a:t>某山地鄉桿菌性痢疾社區群聚調查 </a:t>
            </a:r>
            <a:r>
              <a:rPr lang="en-US" altLang="zh-TW" sz="3200" dirty="0" smtClean="0">
                <a:latin typeface="Arial" charset="0"/>
                <a:cs typeface="Arial" charset="0"/>
              </a:rPr>
              <a:t>(</a:t>
            </a:r>
            <a:r>
              <a:rPr lang="zh-TW" altLang="en-US" sz="3200" dirty="0" smtClean="0">
                <a:latin typeface="Arial" charset="0"/>
                <a:cs typeface="Arial" charset="0"/>
              </a:rPr>
              <a:t>二</a:t>
            </a:r>
            <a:r>
              <a:rPr lang="en-US" altLang="zh-TW" sz="3200" dirty="0" smtClean="0">
                <a:latin typeface="Arial" charset="0"/>
                <a:cs typeface="Arial" charset="0"/>
              </a:rPr>
              <a:t>)</a:t>
            </a:r>
            <a:endParaRPr lang="zh-TW" altLang="en-US" sz="3200" dirty="0" smtClean="0">
              <a:latin typeface="Arial" charset="0"/>
              <a:cs typeface="Arial" charset="0"/>
            </a:endParaRPr>
          </a:p>
        </p:txBody>
      </p:sp>
      <p:sp>
        <p:nvSpPr>
          <p:cNvPr id="31746" name="內容版面配置區 2"/>
          <p:cNvSpPr>
            <a:spLocks noGrp="1"/>
          </p:cNvSpPr>
          <p:nvPr>
            <p:ph idx="1"/>
          </p:nvPr>
        </p:nvSpPr>
        <p:spPr/>
        <p:txBody>
          <a:bodyPr/>
          <a:lstStyle/>
          <a:p>
            <a:pPr hangingPunct="1"/>
            <a:r>
              <a:rPr lang="zh-TW" altLang="en-US" smtClean="0">
                <a:latin typeface="Arial" charset="0"/>
                <a:cs typeface="Arial" charset="0"/>
              </a:rPr>
              <a:t>其中有症狀者計</a:t>
            </a:r>
            <a:r>
              <a:rPr lang="en-US" altLang="zh-TW" smtClean="0">
                <a:latin typeface="Arial" charset="0"/>
                <a:cs typeface="Arial" charset="0"/>
              </a:rPr>
              <a:t>32</a:t>
            </a:r>
            <a:r>
              <a:rPr lang="zh-TW" altLang="en-US" smtClean="0">
                <a:latin typeface="Arial" charset="0"/>
                <a:cs typeface="Arial" charset="0"/>
              </a:rPr>
              <a:t>名，</a:t>
            </a:r>
            <a:r>
              <a:rPr lang="en-US" altLang="zh-TW" smtClean="0">
                <a:latin typeface="Arial" charset="0"/>
                <a:cs typeface="Arial" charset="0"/>
              </a:rPr>
              <a:t>14</a:t>
            </a:r>
            <a:r>
              <a:rPr lang="zh-TW" altLang="en-US" smtClean="0">
                <a:latin typeface="Arial" charset="0"/>
                <a:cs typeface="Arial" charset="0"/>
              </a:rPr>
              <a:t>人確診為</a:t>
            </a:r>
            <a:r>
              <a:rPr lang="en-US" altLang="zh-TW" i="1" smtClean="0">
                <a:latin typeface="Arial" charset="0"/>
                <a:cs typeface="Arial" charset="0"/>
              </a:rPr>
              <a:t>S. sonnei</a:t>
            </a:r>
            <a:r>
              <a:rPr lang="zh-TW" altLang="en-US" smtClean="0">
                <a:latin typeface="Arial" charset="0"/>
                <a:cs typeface="Arial" charset="0"/>
              </a:rPr>
              <a:t> 陽性；無症狀者計</a:t>
            </a:r>
            <a:r>
              <a:rPr lang="en-US" altLang="zh-TW" smtClean="0">
                <a:latin typeface="Arial" charset="0"/>
                <a:cs typeface="Arial" charset="0"/>
              </a:rPr>
              <a:t>35</a:t>
            </a:r>
            <a:r>
              <a:rPr lang="zh-TW" altLang="en-US" smtClean="0">
                <a:latin typeface="Arial" charset="0"/>
                <a:cs typeface="Arial" charset="0"/>
              </a:rPr>
              <a:t>名，</a:t>
            </a:r>
            <a:r>
              <a:rPr lang="en-US" altLang="zh-TW" smtClean="0">
                <a:latin typeface="Arial" charset="0"/>
                <a:cs typeface="Arial" charset="0"/>
              </a:rPr>
              <a:t>3</a:t>
            </a:r>
            <a:r>
              <a:rPr lang="zh-TW" altLang="en-US" smtClean="0">
                <a:latin typeface="Arial" charset="0"/>
                <a:cs typeface="Arial" charset="0"/>
              </a:rPr>
              <a:t>名確認為</a:t>
            </a:r>
            <a:r>
              <a:rPr lang="en-US" altLang="zh-TW" i="1" smtClean="0">
                <a:latin typeface="Arial" charset="0"/>
                <a:cs typeface="Arial" charset="0"/>
              </a:rPr>
              <a:t>S. sonnei</a:t>
            </a:r>
            <a:r>
              <a:rPr lang="zh-TW" altLang="en-US" smtClean="0">
                <a:latin typeface="Arial" charset="0"/>
                <a:cs typeface="Arial" charset="0"/>
              </a:rPr>
              <a:t> 陽性，總計本群聚事件共</a:t>
            </a:r>
            <a:r>
              <a:rPr lang="en-US" altLang="zh-TW" smtClean="0">
                <a:latin typeface="Arial" charset="0"/>
                <a:cs typeface="Arial" charset="0"/>
              </a:rPr>
              <a:t>5</a:t>
            </a:r>
            <a:r>
              <a:rPr lang="zh-TW" altLang="en-US" smtClean="0">
                <a:latin typeface="Arial" charset="0"/>
                <a:cs typeface="Arial" charset="0"/>
              </a:rPr>
              <a:t>個家庭，</a:t>
            </a:r>
            <a:r>
              <a:rPr lang="en-US" altLang="zh-TW" smtClean="0">
                <a:latin typeface="Arial" charset="0"/>
                <a:cs typeface="Arial" charset="0"/>
              </a:rPr>
              <a:t>17</a:t>
            </a:r>
            <a:r>
              <a:rPr lang="zh-TW" altLang="en-US" smtClean="0">
                <a:latin typeface="Arial" charset="0"/>
                <a:cs typeface="Arial" charset="0"/>
              </a:rPr>
              <a:t>名部落居民確診感染桿菌性痢疾。本群聚事件由病例發病日分布及疫情調查結果研判，疫情的傳播途徑應為接觸傳染。</a:t>
            </a:r>
            <a:endParaRPr lang="en-US" altLang="zh-TW" smtClean="0">
              <a:latin typeface="Arial" charset="0"/>
              <a:cs typeface="Arial" charset="0"/>
            </a:endParaRPr>
          </a:p>
          <a:p>
            <a:pPr hangingPunct="1"/>
            <a:r>
              <a:rPr lang="zh-TW" altLang="en-US" smtClean="0">
                <a:latin typeface="Arial" charset="0"/>
                <a:cs typeface="Arial" charset="0"/>
              </a:rPr>
              <a:t>經衛生局（所）落實進行部落家戶、學校及確診個案職場員工之症狀監測，並積極執行衛教宣導、環境消毒及相關防治措施之後，群聚疫情即受到控制，未擴及該部落以外之地區。</a:t>
            </a:r>
          </a:p>
        </p:txBody>
      </p:sp>
      <p:sp>
        <p:nvSpPr>
          <p:cNvPr id="31747" name="投影片編號版面配置區 3"/>
          <p:cNvSpPr>
            <a:spLocks noGrp="1"/>
          </p:cNvSpPr>
          <p:nvPr>
            <p:ph type="sldNum" sz="quarter" idx="12"/>
          </p:nvPr>
        </p:nvSpPr>
        <p:spPr bwMode="auto">
          <a:noFill/>
          <a:ln>
            <a:miter lim="800000"/>
            <a:headEnd/>
            <a:tailEnd/>
          </a:ln>
        </p:spPr>
        <p:txBody>
          <a:bodyPr/>
          <a:lstStyle/>
          <a:p>
            <a:fld id="{8A99E0AE-4DBF-467E-8AA4-036EEA4F1E68}" type="slidenum">
              <a:rPr lang="zh-TW" altLang="en-US" smtClean="0">
                <a:ea typeface="新細明體" charset="-120"/>
              </a:rPr>
              <a:pPr/>
              <a:t>10</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69" name="Picture 2"/>
          <p:cNvPicPr>
            <a:picLocks noChangeAspect="1" noChangeArrowheads="1"/>
          </p:cNvPicPr>
          <p:nvPr/>
        </p:nvPicPr>
        <p:blipFill>
          <a:blip r:embed="rId4" cstate="print"/>
          <a:srcRect t="3700"/>
          <a:stretch>
            <a:fillRect/>
          </a:stretch>
        </p:blipFill>
        <p:spPr bwMode="auto">
          <a:xfrm>
            <a:off x="714375" y="1268413"/>
            <a:ext cx="8250238" cy="5616575"/>
          </a:xfrm>
          <a:prstGeom prst="rect">
            <a:avLst/>
          </a:prstGeom>
          <a:noFill/>
          <a:ln w="9525">
            <a:noFill/>
            <a:miter lim="800000"/>
            <a:headEnd/>
            <a:tailEnd/>
          </a:ln>
        </p:spPr>
      </p:pic>
      <p:sp>
        <p:nvSpPr>
          <p:cNvPr id="32770" name="投影片編號版面配置區 2"/>
          <p:cNvSpPr>
            <a:spLocks noGrp="1"/>
          </p:cNvSpPr>
          <p:nvPr>
            <p:ph type="sldNum" sz="quarter" idx="12"/>
          </p:nvPr>
        </p:nvSpPr>
        <p:spPr bwMode="auto">
          <a:noFill/>
          <a:ln>
            <a:miter lim="800000"/>
            <a:headEnd/>
            <a:tailEnd/>
          </a:ln>
        </p:spPr>
        <p:txBody>
          <a:bodyPr/>
          <a:lstStyle/>
          <a:p>
            <a:fld id="{DF9BE9D6-0F06-4D49-BBE7-1294FB1A348E}" type="slidenum">
              <a:rPr lang="zh-TW" altLang="en-US" smtClean="0">
                <a:ea typeface="新細明體" charset="-120"/>
              </a:rPr>
              <a:pPr/>
              <a:t>11</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3" name="Picture 2"/>
          <p:cNvPicPr>
            <a:picLocks noChangeAspect="1" noChangeArrowheads="1"/>
          </p:cNvPicPr>
          <p:nvPr/>
        </p:nvPicPr>
        <p:blipFill>
          <a:blip r:embed="rId4" cstate="print"/>
          <a:srcRect t="3659"/>
          <a:stretch>
            <a:fillRect/>
          </a:stretch>
        </p:blipFill>
        <p:spPr bwMode="auto">
          <a:xfrm>
            <a:off x="468313" y="1125538"/>
            <a:ext cx="8477250" cy="5688012"/>
          </a:xfrm>
          <a:prstGeom prst="rect">
            <a:avLst/>
          </a:prstGeom>
          <a:noFill/>
          <a:ln w="9525">
            <a:noFill/>
            <a:miter lim="800000"/>
            <a:headEnd/>
            <a:tailEnd/>
          </a:ln>
        </p:spPr>
      </p:pic>
      <p:sp>
        <p:nvSpPr>
          <p:cNvPr id="33794" name="投影片編號版面配置區 2"/>
          <p:cNvSpPr>
            <a:spLocks noGrp="1"/>
          </p:cNvSpPr>
          <p:nvPr>
            <p:ph type="sldNum" sz="quarter" idx="12"/>
          </p:nvPr>
        </p:nvSpPr>
        <p:spPr bwMode="auto">
          <a:noFill/>
          <a:ln>
            <a:miter lim="800000"/>
            <a:headEnd/>
            <a:tailEnd/>
          </a:ln>
        </p:spPr>
        <p:txBody>
          <a:bodyPr/>
          <a:lstStyle/>
          <a:p>
            <a:fld id="{C5DE72C6-1195-483D-8FEC-3E4932E06C53}" type="slidenum">
              <a:rPr lang="zh-TW" altLang="en-US" smtClean="0">
                <a:ea typeface="新細明體" charset="-120"/>
              </a:rPr>
              <a:pPr/>
              <a:t>12</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7"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致病原及生活史</a:t>
            </a: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感染過程</a:t>
            </a: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病例定義</a:t>
            </a: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法定傳染病規範</a:t>
            </a:r>
          </a:p>
        </p:txBody>
      </p:sp>
      <p:sp>
        <p:nvSpPr>
          <p:cNvPr id="34818"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疾病概述</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9" name="Rectangle 3"/>
          <p:cNvSpPr>
            <a:spLocks noGrp="1" noChangeArrowheads="1"/>
          </p:cNvSpPr>
          <p:nvPr>
            <p:ph idx="1"/>
          </p:nvPr>
        </p:nvSpPr>
        <p:spPr/>
        <p:txBody>
          <a:bodyPr/>
          <a:lstStyle/>
          <a:p>
            <a:pPr>
              <a:defRPr/>
            </a:pPr>
            <a:r>
              <a:rPr lang="zh-TW" altLang="en-US" sz="3600" dirty="0" smtClean="0">
                <a:latin typeface="標楷體" panose="03000509000000000000" pitchFamily="65" charset="-120"/>
              </a:rPr>
              <a:t>志賀氏桿菌</a:t>
            </a:r>
          </a:p>
          <a:p>
            <a:pPr lvl="1">
              <a:defRPr/>
            </a:pPr>
            <a:r>
              <a:rPr lang="en-US" altLang="zh-TW" sz="3200" dirty="0" smtClean="0">
                <a:solidFill>
                  <a:schemeClr val="tx1"/>
                </a:solidFill>
                <a:ea typeface="+mj-ea"/>
              </a:rPr>
              <a:t>1896</a:t>
            </a:r>
            <a:r>
              <a:rPr lang="zh-TW" altLang="en-US" sz="3200" dirty="0" smtClean="0">
                <a:solidFill>
                  <a:schemeClr val="tx1"/>
                </a:solidFill>
                <a:latin typeface="標楷體" panose="03000509000000000000" pitchFamily="65" charset="-120"/>
              </a:rPr>
              <a:t>年，日本細菌學家志賀氏</a:t>
            </a:r>
            <a:r>
              <a:rPr lang="en-US" altLang="zh-TW" sz="3200" dirty="0" smtClean="0">
                <a:solidFill>
                  <a:schemeClr val="tx1"/>
                </a:solidFill>
              </a:rPr>
              <a:t>(</a:t>
            </a:r>
            <a:r>
              <a:rPr lang="en-US" altLang="zh-TW" sz="3200" dirty="0" smtClean="0">
                <a:solidFill>
                  <a:schemeClr val="tx1"/>
                </a:solidFill>
                <a:ea typeface="+mj-ea"/>
              </a:rPr>
              <a:t>Shiga)</a:t>
            </a:r>
            <a:r>
              <a:rPr lang="zh-TW" altLang="en-US" sz="3200" dirty="0" smtClean="0">
                <a:solidFill>
                  <a:schemeClr val="tx1"/>
                </a:solidFill>
                <a:latin typeface="標楷體" panose="03000509000000000000" pitchFamily="65" charset="-120"/>
              </a:rPr>
              <a:t>首先從赤痢病人的糞便中分離出志賀氏痢疾桿菌</a:t>
            </a:r>
            <a:r>
              <a:rPr lang="en-US" altLang="zh-TW" sz="3200" dirty="0" smtClean="0">
                <a:solidFill>
                  <a:schemeClr val="tx1"/>
                </a:solidFill>
              </a:rPr>
              <a:t>(</a:t>
            </a:r>
            <a:r>
              <a:rPr lang="en-US" altLang="zh-TW" sz="3200" i="1" dirty="0" smtClean="0">
                <a:solidFill>
                  <a:schemeClr val="tx1"/>
                </a:solidFill>
                <a:ea typeface="+mj-ea"/>
              </a:rPr>
              <a:t>S. </a:t>
            </a:r>
            <a:r>
              <a:rPr lang="en-US" altLang="zh-TW" sz="3200" i="1" dirty="0" err="1" smtClean="0">
                <a:solidFill>
                  <a:schemeClr val="tx1"/>
                </a:solidFill>
                <a:ea typeface="+mj-ea"/>
              </a:rPr>
              <a:t>dysenteriae</a:t>
            </a:r>
            <a:r>
              <a:rPr lang="en-US" altLang="zh-TW" sz="3200" dirty="0" smtClean="0">
                <a:solidFill>
                  <a:schemeClr val="tx1"/>
                </a:solidFill>
                <a:ea typeface="+mj-ea"/>
              </a:rPr>
              <a:t>)</a:t>
            </a:r>
            <a:r>
              <a:rPr lang="zh-TW" altLang="en-US" sz="3200" dirty="0" smtClean="0">
                <a:solidFill>
                  <a:schemeClr val="tx1"/>
                </a:solidFill>
                <a:ea typeface="+mj-ea"/>
              </a:rPr>
              <a:t>。</a:t>
            </a:r>
            <a:endParaRPr lang="en-US" altLang="zh-TW" sz="3200" dirty="0" smtClean="0">
              <a:solidFill>
                <a:schemeClr val="tx1"/>
              </a:solidFill>
              <a:latin typeface="+mj-ea"/>
              <a:ea typeface="+mj-ea"/>
            </a:endParaRPr>
          </a:p>
          <a:p>
            <a:pPr lvl="1">
              <a:defRPr/>
            </a:pPr>
            <a:r>
              <a:rPr lang="zh-TW" altLang="en-US" sz="3200" dirty="0" smtClean="0">
                <a:solidFill>
                  <a:schemeClr val="tx1"/>
                </a:solidFill>
                <a:latin typeface="標楷體" panose="03000509000000000000" pitchFamily="65" charset="-120"/>
              </a:rPr>
              <a:t>革蘭氏陰性桿菌，纖長，無莢膜，不具鞭毛，無運動性，皆不產生硫化氫。</a:t>
            </a:r>
          </a:p>
          <a:p>
            <a:pPr lvl="1" hangingPunct="1">
              <a:defRPr/>
            </a:pPr>
            <a:r>
              <a:rPr lang="zh-TW" altLang="en-US" sz="3200" dirty="0" smtClean="0">
                <a:solidFill>
                  <a:schemeClr val="tx1"/>
                </a:solidFill>
                <a:latin typeface="標楷體" panose="03000509000000000000" pitchFamily="65" charset="-120"/>
              </a:rPr>
              <a:t>自然寄生處僅為人類或其他靈長類的腸道。</a:t>
            </a:r>
            <a:endParaRPr lang="zh-TW" altLang="en-US" sz="3200" dirty="0">
              <a:solidFill>
                <a:schemeClr val="tx1"/>
              </a:solidFill>
              <a:latin typeface="標楷體" panose="03000509000000000000" pitchFamily="65" charset="-120"/>
            </a:endParaRPr>
          </a:p>
        </p:txBody>
      </p:sp>
      <p:sp>
        <p:nvSpPr>
          <p:cNvPr id="36868" name="投影片編號版面配置區 4"/>
          <p:cNvSpPr>
            <a:spLocks noGrp="1"/>
          </p:cNvSpPr>
          <p:nvPr>
            <p:ph type="sldNum" sz="quarter" idx="12"/>
          </p:nvPr>
        </p:nvSpPr>
        <p:spPr bwMode="auto">
          <a:noFill/>
          <a:ln>
            <a:miter lim="800000"/>
            <a:headEnd/>
            <a:tailEnd/>
          </a:ln>
        </p:spPr>
        <p:txBody>
          <a:bodyPr/>
          <a:lstStyle/>
          <a:p>
            <a:fld id="{60D68BFE-B707-4EC2-93DD-3C87C369D9A1}" type="slidenum">
              <a:rPr lang="zh-TW" altLang="en-US" smtClean="0">
                <a:ea typeface="新細明體" charset="-120"/>
              </a:rPr>
              <a:pPr/>
              <a:t>14</a:t>
            </a:fld>
            <a:endParaRPr lang="zh-TW" altLang="en-US" smtClean="0">
              <a:ea typeface="新細明體" charset="-120"/>
            </a:endParaRPr>
          </a:p>
        </p:txBody>
      </p:sp>
      <p:pic>
        <p:nvPicPr>
          <p:cNvPr id="36866" name="Picture 4" descr="shigella1"/>
          <p:cNvPicPr>
            <a:picLocks noChangeAspect="1" noChangeArrowheads="1"/>
          </p:cNvPicPr>
          <p:nvPr/>
        </p:nvPicPr>
        <p:blipFill>
          <a:blip r:embed="rId4" cstate="print"/>
          <a:srcRect/>
          <a:stretch>
            <a:fillRect/>
          </a:stretch>
        </p:blipFill>
        <p:spPr bwMode="auto">
          <a:xfrm>
            <a:off x="6951663" y="834727"/>
            <a:ext cx="1443037" cy="1154113"/>
          </a:xfrm>
          <a:prstGeom prst="rect">
            <a:avLst/>
          </a:prstGeom>
          <a:noFill/>
          <a:ln w="9525">
            <a:noFill/>
            <a:miter lim="800000"/>
            <a:headEnd/>
            <a:tailEnd/>
          </a:ln>
        </p:spPr>
      </p:pic>
      <p:sp>
        <p:nvSpPr>
          <p:cNvPr id="36867" name="Text Box 2"/>
          <p:cNvSpPr txBox="1">
            <a:spLocks noChangeArrowheads="1"/>
          </p:cNvSpPr>
          <p:nvPr/>
        </p:nvSpPr>
        <p:spPr bwMode="auto">
          <a:xfrm>
            <a:off x="866775" y="858838"/>
            <a:ext cx="680085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致病原</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3" name="Text Box 2"/>
          <p:cNvSpPr txBox="1">
            <a:spLocks noChangeArrowheads="1"/>
          </p:cNvSpPr>
          <p:nvPr/>
        </p:nvSpPr>
        <p:spPr bwMode="auto">
          <a:xfrm>
            <a:off x="1258888"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致病原</a:t>
            </a:r>
            <a:endParaRPr lang="zh-TW" altLang="zh-TW" sz="4400" b="1" dirty="0">
              <a:solidFill>
                <a:schemeClr val="tx2"/>
              </a:solidFill>
              <a:latin typeface="Times New Roman" pitchFamily="18" charset="0"/>
              <a:ea typeface="標楷體" pitchFamily="65" charset="-120"/>
              <a:cs typeface="Arial" charset="0"/>
            </a:endParaRPr>
          </a:p>
        </p:txBody>
      </p:sp>
      <p:sp>
        <p:nvSpPr>
          <p:cNvPr id="38914" name="Rectangle 3"/>
          <p:cNvSpPr>
            <a:spLocks noChangeArrowheads="1"/>
          </p:cNvSpPr>
          <p:nvPr/>
        </p:nvSpPr>
        <p:spPr bwMode="auto">
          <a:xfrm>
            <a:off x="107950" y="2060575"/>
            <a:ext cx="5834063" cy="4176713"/>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dysenteriae</a:t>
            </a:r>
            <a:r>
              <a:rPr lang="zh-TW" altLang="zh-TW" sz="2800">
                <a:latin typeface="標楷體" pitchFamily="65" charset="-120"/>
                <a:ea typeface="標楷體" pitchFamily="65" charset="-120"/>
                <a:cs typeface="Arial" charset="0"/>
              </a:rPr>
              <a:t>最為嚴重</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flexneri</a:t>
            </a:r>
            <a:r>
              <a:rPr lang="zh-TW" altLang="zh-TW" sz="2800">
                <a:latin typeface="標楷體" pitchFamily="65" charset="-120"/>
                <a:ea typeface="標楷體" pitchFamily="65" charset="-120"/>
                <a:cs typeface="Arial" charset="0"/>
              </a:rPr>
              <a:t>是開發中國家造成地方流行的主要因素</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boydii</a:t>
            </a:r>
            <a:r>
              <a:rPr lang="zh-TW" altLang="zh-TW" sz="2800">
                <a:latin typeface="標楷體" pitchFamily="65" charset="-120"/>
                <a:ea typeface="標楷體" pitchFamily="65" charset="-120"/>
                <a:cs typeface="Arial" charset="0"/>
              </a:rPr>
              <a:t>及</a:t>
            </a: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sonnei</a:t>
            </a:r>
            <a:r>
              <a:rPr lang="zh-TW" altLang="zh-TW" sz="2800">
                <a:latin typeface="標楷體" pitchFamily="65" charset="-120"/>
                <a:ea typeface="標楷體" pitchFamily="65" charset="-120"/>
                <a:cs typeface="Arial" charset="0"/>
              </a:rPr>
              <a:t>通常是輕微腹瀉</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可能會有水樣下痢或血便</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台灣常見的菌型為</a:t>
            </a: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flexneri</a:t>
            </a:r>
            <a:r>
              <a:rPr lang="zh-TW" altLang="zh-TW" sz="2800">
                <a:ea typeface="標楷體" pitchFamily="65" charset="-120"/>
                <a:cs typeface="Arial" charset="0"/>
              </a:rPr>
              <a:t>及</a:t>
            </a:r>
            <a:r>
              <a:rPr lang="en-US" altLang="zh-TW" sz="2800">
                <a:solidFill>
                  <a:srgbClr val="FF00FF"/>
                </a:solidFill>
                <a:ea typeface="標楷體" pitchFamily="65" charset="-120"/>
                <a:cs typeface="Arial" charset="0"/>
              </a:rPr>
              <a:t/>
            </a:r>
            <a:br>
              <a:rPr lang="en-US" altLang="zh-TW" sz="2800">
                <a:solidFill>
                  <a:srgbClr val="FF00FF"/>
                </a:solidFill>
                <a:ea typeface="標楷體" pitchFamily="65" charset="-120"/>
                <a:cs typeface="Arial" charset="0"/>
              </a:rPr>
            </a:b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sonnei </a:t>
            </a:r>
            <a:r>
              <a:rPr lang="zh-TW" altLang="zh-TW" sz="2800">
                <a:latin typeface="標楷體" pitchFamily="65" charset="-120"/>
                <a:ea typeface="標楷體" pitchFamily="65" charset="-120"/>
                <a:cs typeface="Arial" charset="0"/>
              </a:rPr>
              <a:t>兩型，</a:t>
            </a:r>
            <a:r>
              <a:rPr lang="zh-TW" altLang="zh-TW" sz="2800" i="1">
                <a:ea typeface="標楷體" pitchFamily="65" charset="-120"/>
                <a:cs typeface="Arial" charset="0"/>
              </a:rPr>
              <a:t>S.</a:t>
            </a:r>
            <a:r>
              <a:rPr lang="zh-TW" altLang="en-US" sz="2800" i="1">
                <a:ea typeface="標楷體" pitchFamily="65" charset="-120"/>
                <a:cs typeface="Arial" charset="0"/>
              </a:rPr>
              <a:t> </a:t>
            </a:r>
            <a:r>
              <a:rPr lang="zh-TW" altLang="zh-TW" sz="2800" i="1">
                <a:ea typeface="標楷體" pitchFamily="65" charset="-120"/>
                <a:cs typeface="Arial" charset="0"/>
              </a:rPr>
              <a:t>dysenteriae</a:t>
            </a:r>
            <a:r>
              <a:rPr lang="zh-TW" altLang="zh-TW" sz="2800">
                <a:latin typeface="標楷體" pitchFamily="65" charset="-120"/>
                <a:ea typeface="標楷體" pitchFamily="65" charset="-120"/>
                <a:cs typeface="Arial" charset="0"/>
              </a:rPr>
              <a:t> 從</a:t>
            </a:r>
            <a:r>
              <a:rPr lang="zh-TW" altLang="zh-TW" sz="2800">
                <a:ea typeface="標楷體" pitchFamily="65" charset="-120"/>
                <a:cs typeface="Arial" charset="0"/>
              </a:rPr>
              <a:t>1950</a:t>
            </a:r>
            <a:r>
              <a:rPr lang="zh-TW" altLang="zh-TW" sz="2800">
                <a:latin typeface="標楷體" pitchFamily="65" charset="-120"/>
                <a:ea typeface="標楷體" pitchFamily="65" charset="-120"/>
                <a:cs typeface="Arial" charset="0"/>
              </a:rPr>
              <a:t>年以後就很少見了</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p:txBody>
      </p:sp>
      <p:pic>
        <p:nvPicPr>
          <p:cNvPr id="38915" name="Picture 4" descr="5033695751362717042520.wmf"/>
          <p:cNvPicPr>
            <a:picLocks noChangeAspect="1" noChangeArrowheads="1"/>
          </p:cNvPicPr>
          <p:nvPr/>
        </p:nvPicPr>
        <p:blipFill>
          <a:blip r:embed="rId4" cstate="print"/>
          <a:srcRect/>
          <a:stretch>
            <a:fillRect/>
          </a:stretch>
        </p:blipFill>
        <p:spPr bwMode="auto">
          <a:xfrm>
            <a:off x="5867400" y="2349500"/>
            <a:ext cx="3171825" cy="3095625"/>
          </a:xfrm>
          <a:prstGeom prst="rect">
            <a:avLst/>
          </a:prstGeom>
          <a:noFill/>
          <a:ln w="9525">
            <a:noFill/>
            <a:miter lim="800000"/>
            <a:headEnd/>
            <a:tailEnd/>
          </a:ln>
        </p:spPr>
      </p:pic>
      <p:sp>
        <p:nvSpPr>
          <p:cNvPr id="38916" name="投影片編號版面配置區 6"/>
          <p:cNvSpPr>
            <a:spLocks noGrp="1"/>
          </p:cNvSpPr>
          <p:nvPr>
            <p:ph type="sldNum" sz="quarter" idx="12"/>
          </p:nvPr>
        </p:nvSpPr>
        <p:spPr bwMode="auto">
          <a:noFill/>
          <a:ln>
            <a:miter lim="800000"/>
            <a:headEnd/>
            <a:tailEnd/>
          </a:ln>
        </p:spPr>
        <p:txBody>
          <a:bodyPr/>
          <a:lstStyle/>
          <a:p>
            <a:fld id="{D227E46B-7B63-44A3-B340-2327D8758680}" type="slidenum">
              <a:rPr lang="zh-TW" altLang="en-US" smtClean="0">
                <a:ea typeface="新細明體" charset="-120"/>
              </a:rPr>
              <a:pPr/>
              <a:t>15</a:t>
            </a:fld>
            <a:endParaRPr lang="zh-TW" altLang="en-US" smtClean="0">
              <a:ea typeface="新細明體" charset="-120"/>
            </a:endParaRPr>
          </a:p>
        </p:txBody>
      </p:sp>
    </p:spTree>
    <p:custDataLst>
      <p:tags r:id="rId1"/>
    </p:custData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1027"/>
          <p:cNvSpPr>
            <a:spLocks noGrp="1" noChangeArrowheads="1"/>
          </p:cNvSpPr>
          <p:nvPr>
            <p:ph idx="1"/>
          </p:nvPr>
        </p:nvSpPr>
        <p:spPr/>
        <p:txBody>
          <a:bodyPr/>
          <a:lstStyle/>
          <a:p>
            <a:pPr>
              <a:defRPr/>
            </a:pPr>
            <a:r>
              <a:rPr lang="en-US" altLang="zh-TW" i="1" dirty="0">
                <a:ea typeface="+mj-ea"/>
              </a:rPr>
              <a:t>S</a:t>
            </a:r>
            <a:r>
              <a:rPr lang="en-US" altLang="zh-TW" i="1" dirty="0" smtClean="0">
                <a:ea typeface="+mj-ea"/>
              </a:rPr>
              <a:t>. </a:t>
            </a:r>
            <a:r>
              <a:rPr lang="en-US" altLang="zh-TW" i="1" dirty="0" err="1" smtClean="0">
                <a:ea typeface="+mj-ea"/>
              </a:rPr>
              <a:t>dysenteriae</a:t>
            </a:r>
            <a:r>
              <a:rPr lang="en-US" altLang="zh-TW" dirty="0" smtClean="0">
                <a:ea typeface="+mj-ea"/>
              </a:rPr>
              <a:t> </a:t>
            </a:r>
            <a:r>
              <a:rPr lang="en-US" altLang="zh-TW" dirty="0">
                <a:ea typeface="+mj-ea"/>
              </a:rPr>
              <a:t>t</a:t>
            </a:r>
            <a:r>
              <a:rPr lang="en-US" altLang="zh-TW" dirty="0" smtClean="0">
                <a:ea typeface="+mj-ea"/>
              </a:rPr>
              <a:t>ype 1</a:t>
            </a:r>
            <a:r>
              <a:rPr lang="zh-TW" altLang="en-US" dirty="0" smtClean="0">
                <a:latin typeface="標楷體" panose="03000509000000000000" pitchFamily="65" charset="-120"/>
              </a:rPr>
              <a:t>與其</a:t>
            </a:r>
            <a:r>
              <a:rPr lang="zh-TW" altLang="en-US" dirty="0">
                <a:latin typeface="標楷體" panose="03000509000000000000" pitchFamily="65" charset="-120"/>
              </a:rPr>
              <a:t>他志賀桿菌有四點不同</a:t>
            </a:r>
          </a:p>
          <a:p>
            <a:pPr lvl="1">
              <a:lnSpc>
                <a:spcPct val="120000"/>
              </a:lnSpc>
              <a:defRPr/>
            </a:pPr>
            <a:r>
              <a:rPr lang="zh-TW" altLang="en-US" dirty="0">
                <a:solidFill>
                  <a:schemeClr val="tx1"/>
                </a:solidFill>
                <a:latin typeface="標楷體" panose="03000509000000000000" pitchFamily="65" charset="-120"/>
              </a:rPr>
              <a:t>會產生</a:t>
            </a:r>
            <a:r>
              <a:rPr lang="zh-TW" altLang="en-US" dirty="0" smtClean="0">
                <a:solidFill>
                  <a:schemeClr val="tx1"/>
                </a:solidFill>
                <a:latin typeface="標楷體" panose="03000509000000000000" pitchFamily="65" charset="-120"/>
              </a:rPr>
              <a:t>毒性</a:t>
            </a:r>
            <a:r>
              <a:rPr lang="en-US" altLang="zh-TW" dirty="0" smtClean="0">
                <a:solidFill>
                  <a:schemeClr val="tx1"/>
                </a:solidFill>
                <a:ea typeface="+mj-ea"/>
              </a:rPr>
              <a:t>(Shiga </a:t>
            </a:r>
            <a:r>
              <a:rPr lang="en-US" altLang="zh-TW" dirty="0">
                <a:solidFill>
                  <a:schemeClr val="tx1"/>
                </a:solidFill>
                <a:ea typeface="+mj-ea"/>
              </a:rPr>
              <a:t>toxin</a:t>
            </a:r>
            <a:r>
              <a:rPr lang="en-US" altLang="zh-TW" dirty="0" smtClean="0">
                <a:solidFill>
                  <a:schemeClr val="tx1"/>
                </a:solidFill>
                <a:ea typeface="+mj-ea"/>
              </a:rPr>
              <a:t>)</a:t>
            </a:r>
            <a:r>
              <a:rPr lang="zh-TW" altLang="en-US" dirty="0" smtClean="0">
                <a:solidFill>
                  <a:schemeClr val="tx1"/>
                </a:solidFill>
                <a:latin typeface="+mn-lt"/>
                <a:ea typeface="+mj-ea"/>
              </a:rPr>
              <a:t>。</a:t>
            </a:r>
            <a:endParaRPr lang="en-US" altLang="zh-TW" dirty="0">
              <a:solidFill>
                <a:schemeClr val="tx1"/>
              </a:solidFill>
              <a:latin typeface="+mn-lt"/>
              <a:ea typeface="+mj-ea"/>
            </a:endParaRPr>
          </a:p>
          <a:p>
            <a:pPr lvl="1">
              <a:lnSpc>
                <a:spcPct val="120000"/>
              </a:lnSpc>
              <a:defRPr/>
            </a:pPr>
            <a:r>
              <a:rPr lang="zh-TW" altLang="en-US" dirty="0">
                <a:solidFill>
                  <a:schemeClr val="tx1"/>
                </a:solidFill>
                <a:latin typeface="標楷體" panose="03000509000000000000" pitchFamily="65" charset="-120"/>
              </a:rPr>
              <a:t>造成的疾病較</a:t>
            </a:r>
            <a:r>
              <a:rPr lang="zh-TW" altLang="en-US" dirty="0" smtClean="0">
                <a:solidFill>
                  <a:schemeClr val="tx1"/>
                </a:solidFill>
                <a:latin typeface="標楷體" panose="03000509000000000000" pitchFamily="65" charset="-120"/>
              </a:rPr>
              <a:t>嚴重</a:t>
            </a:r>
            <a:r>
              <a:rPr lang="zh-TW" altLang="en-US" dirty="0">
                <a:solidFill>
                  <a:schemeClr val="tx1"/>
                </a:solidFill>
                <a:latin typeface="標楷體" panose="03000509000000000000" pitchFamily="65" charset="-120"/>
              </a:rPr>
              <a:t>，具高侵襲率</a:t>
            </a:r>
            <a:r>
              <a:rPr lang="zh-TW" altLang="en-US" dirty="0" smtClean="0">
                <a:solidFill>
                  <a:schemeClr val="tx1"/>
                </a:solidFill>
                <a:latin typeface="標楷體" panose="03000509000000000000" pitchFamily="65" charset="-120"/>
              </a:rPr>
              <a:t>，病程</a:t>
            </a:r>
            <a:r>
              <a:rPr lang="zh-TW" altLang="en-US" dirty="0">
                <a:solidFill>
                  <a:schemeClr val="tx1"/>
                </a:solidFill>
                <a:latin typeface="標楷體" panose="03000509000000000000" pitchFamily="65" charset="-120"/>
              </a:rPr>
              <a:t>較長且致死率較其他志賀桿菌</a:t>
            </a:r>
            <a:r>
              <a:rPr lang="zh-TW" altLang="en-US" dirty="0" smtClean="0">
                <a:solidFill>
                  <a:schemeClr val="tx1"/>
                </a:solidFill>
                <a:latin typeface="標楷體" panose="03000509000000000000" pitchFamily="65" charset="-120"/>
              </a:rPr>
              <a:t>高。</a:t>
            </a:r>
            <a:endParaRPr lang="zh-TW" altLang="en-US" dirty="0">
              <a:solidFill>
                <a:schemeClr val="tx1"/>
              </a:solidFill>
              <a:latin typeface="標楷體" panose="03000509000000000000" pitchFamily="65" charset="-120"/>
            </a:endParaRPr>
          </a:p>
          <a:p>
            <a:pPr lvl="1">
              <a:lnSpc>
                <a:spcPct val="120000"/>
              </a:lnSpc>
              <a:defRPr/>
            </a:pPr>
            <a:r>
              <a:rPr lang="zh-TW" altLang="en-US" dirty="0">
                <a:solidFill>
                  <a:schemeClr val="tx1"/>
                </a:solidFill>
                <a:latin typeface="標楷體" panose="03000509000000000000" pitchFamily="65" charset="-120"/>
              </a:rPr>
              <a:t>對抗生素的抗藥性較其他志賀桿菌</a:t>
            </a:r>
            <a:r>
              <a:rPr lang="zh-TW" altLang="en-US" dirty="0" smtClean="0">
                <a:solidFill>
                  <a:schemeClr val="tx1"/>
                </a:solidFill>
                <a:latin typeface="標楷體" panose="03000509000000000000" pitchFamily="65" charset="-120"/>
              </a:rPr>
              <a:t>明顯。</a:t>
            </a:r>
            <a:endParaRPr lang="zh-TW" altLang="en-US" dirty="0">
              <a:solidFill>
                <a:schemeClr val="tx1"/>
              </a:solidFill>
              <a:latin typeface="標楷體" panose="03000509000000000000" pitchFamily="65" charset="-120"/>
            </a:endParaRPr>
          </a:p>
          <a:p>
            <a:pPr lvl="1" hangingPunct="1">
              <a:lnSpc>
                <a:spcPct val="120000"/>
              </a:lnSpc>
              <a:defRPr/>
            </a:pPr>
            <a:r>
              <a:rPr lang="zh-TW" altLang="en-US" dirty="0">
                <a:solidFill>
                  <a:schemeClr val="tx1"/>
                </a:solidFill>
                <a:latin typeface="標楷體" panose="03000509000000000000" pitchFamily="65" charset="-120"/>
              </a:rPr>
              <a:t>影響的範圍較廣，</a:t>
            </a:r>
            <a:r>
              <a:rPr lang="zh-TW" altLang="en-US" dirty="0" smtClean="0">
                <a:solidFill>
                  <a:schemeClr val="tx1"/>
                </a:solidFill>
                <a:latin typeface="標楷體" panose="03000509000000000000" pitchFamily="65" charset="-120"/>
              </a:rPr>
              <a:t>通常是區域性疾病，也會爆發流行。</a:t>
            </a:r>
            <a:endParaRPr lang="zh-TW" altLang="en-US" dirty="0">
              <a:solidFill>
                <a:schemeClr val="tx1"/>
              </a:solidFill>
              <a:latin typeface="標楷體" panose="03000509000000000000" pitchFamily="65" charset="-120"/>
            </a:endParaRPr>
          </a:p>
          <a:p>
            <a:pPr>
              <a:defRPr/>
            </a:pPr>
            <a:endParaRPr lang="en-US" altLang="zh-TW" dirty="0">
              <a:latin typeface="+mj-ea"/>
              <a:ea typeface="+mj-ea"/>
            </a:endParaRPr>
          </a:p>
        </p:txBody>
      </p:sp>
      <p:sp>
        <p:nvSpPr>
          <p:cNvPr id="40962" name="投影片編號版面配置區 14"/>
          <p:cNvSpPr>
            <a:spLocks noGrp="1"/>
          </p:cNvSpPr>
          <p:nvPr>
            <p:ph type="sldNum" sz="quarter" idx="12"/>
          </p:nvPr>
        </p:nvSpPr>
        <p:spPr bwMode="auto">
          <a:noFill/>
          <a:ln>
            <a:miter lim="800000"/>
            <a:headEnd/>
            <a:tailEnd/>
          </a:ln>
        </p:spPr>
        <p:txBody>
          <a:bodyPr/>
          <a:lstStyle/>
          <a:p>
            <a:fld id="{AB923FCE-9525-44BE-A1E8-BB6859462675}" type="slidenum">
              <a:rPr lang="zh-TW" altLang="en-US" smtClean="0">
                <a:ea typeface="新細明體" charset="-120"/>
              </a:rPr>
              <a:pPr/>
              <a:t>16</a:t>
            </a:fld>
            <a:endParaRPr lang="zh-TW" altLang="en-US" smtClean="0">
              <a:ea typeface="新細明體" charset="-120"/>
            </a:endParaRPr>
          </a:p>
        </p:txBody>
      </p:sp>
      <p:sp>
        <p:nvSpPr>
          <p:cNvPr id="12" name="流程圖: 替代處理程序 11"/>
          <p:cNvSpPr/>
          <p:nvPr/>
        </p:nvSpPr>
        <p:spPr bwMode="auto">
          <a:xfrm>
            <a:off x="684213" y="6423025"/>
            <a:ext cx="6148387" cy="319088"/>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dirty="0">
                <a:latin typeface="+mj-ea"/>
              </a:rPr>
              <a:t> </a:t>
            </a:r>
            <a:r>
              <a:rPr lang="en-US" altLang="zh-TW" sz="1400" dirty="0"/>
              <a:t>Guidelines for the control of shigellosis, WHO 2005</a:t>
            </a:r>
            <a:endParaRPr kumimoji="0" lang="en-US" altLang="zh-TW" sz="1400" dirty="0">
              <a:ea typeface="華康中圓體" pitchFamily="49" charset="-120"/>
              <a:cs typeface="Arial" pitchFamily="34" charset="0"/>
            </a:endParaRPr>
          </a:p>
        </p:txBody>
      </p:sp>
      <p:pic>
        <p:nvPicPr>
          <p:cNvPr id="40964"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40965" name="Text Box 2"/>
          <p:cNvSpPr txBox="1">
            <a:spLocks noChangeArrowheads="1"/>
          </p:cNvSpPr>
          <p:nvPr/>
        </p:nvSpPr>
        <p:spPr bwMode="auto">
          <a:xfrm>
            <a:off x="1258888"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致病原</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09" name="Text Box 2"/>
          <p:cNvSpPr txBox="1">
            <a:spLocks noChangeArrowheads="1"/>
          </p:cNvSpPr>
          <p:nvPr/>
        </p:nvSpPr>
        <p:spPr bwMode="auto">
          <a:xfrm>
            <a:off x="1116013" y="620713"/>
            <a:ext cx="6943725"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發生情形</a:t>
            </a:r>
            <a:endParaRPr lang="zh-TW" altLang="zh-TW" sz="4400" b="1" dirty="0">
              <a:latin typeface="Times New Roman" pitchFamily="18" charset="0"/>
              <a:ea typeface="標楷體" pitchFamily="65" charset="-120"/>
              <a:cs typeface="Arial" charset="0"/>
            </a:endParaRPr>
          </a:p>
        </p:txBody>
      </p:sp>
      <p:sp>
        <p:nvSpPr>
          <p:cNvPr id="43010" name="Rectangle 3"/>
          <p:cNvSpPr>
            <a:spLocks noChangeArrowheads="1"/>
          </p:cNvSpPr>
          <p:nvPr/>
        </p:nvSpPr>
        <p:spPr bwMode="auto">
          <a:xfrm>
            <a:off x="466725" y="1628775"/>
            <a:ext cx="8178800" cy="4305300"/>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2800" dirty="0">
                <a:ea typeface="標楷體" pitchFamily="65" charset="-120"/>
                <a:cs typeface="Arial" charset="0"/>
              </a:rPr>
              <a:t>2/3</a:t>
            </a:r>
            <a:r>
              <a:rPr lang="zh-TW" altLang="zh-TW" sz="2800" dirty="0">
                <a:latin typeface="標楷體" pitchFamily="65" charset="-120"/>
                <a:ea typeface="標楷體" pitchFamily="65" charset="-120"/>
                <a:cs typeface="Arial" charset="0"/>
              </a:rPr>
              <a:t>之病患及大半死亡病例均為</a:t>
            </a:r>
            <a:r>
              <a:rPr lang="zh-TW" altLang="zh-TW" sz="2800" dirty="0">
                <a:solidFill>
                  <a:srgbClr val="0000FF"/>
                </a:solidFill>
                <a:latin typeface="標楷體" pitchFamily="65" charset="-120"/>
                <a:ea typeface="標楷體" pitchFamily="65" charset="-120"/>
                <a:cs typeface="Arial" charset="0"/>
              </a:rPr>
              <a:t>十歲以下</a:t>
            </a:r>
            <a:r>
              <a:rPr lang="zh-TW" altLang="zh-TW" sz="2800" dirty="0">
                <a:latin typeface="標楷體" pitchFamily="65" charset="-120"/>
                <a:ea typeface="標楷體" pitchFamily="65" charset="-120"/>
                <a:cs typeface="Arial" charset="0"/>
              </a:rPr>
              <a:t>幼童。家屬之二次感染率高達</a:t>
            </a:r>
            <a:r>
              <a:rPr lang="zh-TW" altLang="zh-TW" sz="2800" dirty="0">
                <a:ea typeface="標楷體" pitchFamily="65" charset="-120"/>
                <a:cs typeface="Arial" charset="0"/>
              </a:rPr>
              <a:t>40</a:t>
            </a:r>
            <a:r>
              <a:rPr lang="en-US" altLang="zh-TW" sz="2800" dirty="0">
                <a:ea typeface="標楷體" pitchFamily="65" charset="-120"/>
                <a:cs typeface="Arial" charset="0"/>
              </a:rPr>
              <a:t>%</a:t>
            </a:r>
            <a:r>
              <a:rPr lang="zh-TW" altLang="zh-TW" sz="2800" dirty="0">
                <a:latin typeface="標楷體" pitchFamily="65" charset="-120"/>
                <a:ea typeface="標楷體" pitchFamily="65" charset="-120"/>
                <a:cs typeface="Arial" charset="0"/>
              </a:rPr>
              <a:t>。</a:t>
            </a:r>
            <a:endParaRPr lang="en-US" altLang="zh-TW" sz="2800" dirty="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dirty="0">
                <a:solidFill>
                  <a:srgbClr val="000C00"/>
                </a:solidFill>
                <a:latin typeface="Times New Roman" pitchFamily="18" charset="0"/>
                <a:ea typeface="標楷體" pitchFamily="65" charset="-120"/>
                <a:cs typeface="Arial" charset="0"/>
              </a:rPr>
              <a:t>在自來水不普及的地區特別容易引起流行，污染的飲水或食物也常引起地區性大規模的流行。</a:t>
            </a:r>
            <a:endParaRPr lang="en-US" altLang="zh-TW" sz="2800" dirty="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dirty="0">
                <a:latin typeface="標楷體" pitchFamily="65" charset="-120"/>
                <a:ea typeface="標楷體" pitchFamily="65" charset="-120"/>
                <a:cs typeface="Arial" charset="0"/>
              </a:rPr>
              <a:t>擁擠及環境衛生不良社區常見大流行，如：監獄、托兒所、療養院、難民營及</a:t>
            </a:r>
            <a:r>
              <a:rPr lang="zh-TW" altLang="zh-TW" sz="2800" dirty="0" smtClean="0">
                <a:latin typeface="標楷體" pitchFamily="65" charset="-120"/>
                <a:ea typeface="標楷體" pitchFamily="65" charset="-120"/>
                <a:cs typeface="Arial" charset="0"/>
              </a:rPr>
              <a:t>同性戀</a:t>
            </a:r>
            <a:r>
              <a:rPr lang="zh-TW" altLang="en-US" sz="2800" dirty="0" smtClean="0">
                <a:latin typeface="標楷體" pitchFamily="65" charset="-120"/>
                <a:ea typeface="標楷體" pitchFamily="65" charset="-120"/>
                <a:cs typeface="Arial" charset="0"/>
              </a:rPr>
              <a:t>族群</a:t>
            </a:r>
            <a:r>
              <a:rPr lang="zh-TW" altLang="zh-TW" sz="2800" dirty="0" smtClean="0">
                <a:latin typeface="標楷體" pitchFamily="65" charset="-120"/>
                <a:ea typeface="標楷體" pitchFamily="65" charset="-120"/>
                <a:cs typeface="Arial" charset="0"/>
              </a:rPr>
              <a:t>。</a:t>
            </a:r>
            <a:endParaRPr lang="en-US" altLang="zh-TW" sz="2800" dirty="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dirty="0">
                <a:latin typeface="Times New Roman" pitchFamily="18" charset="0"/>
                <a:ea typeface="標楷體" pitchFamily="65" charset="-120"/>
                <a:cs typeface="Arial" charset="0"/>
              </a:rPr>
              <a:t>孩童、老年人、切除膽囊者、營養不良者，感染後病情較嚴重、死亡率也高</a:t>
            </a:r>
            <a:r>
              <a:rPr lang="zh-TW" altLang="zh-TW" sz="2800" dirty="0">
                <a:latin typeface="標楷體" pitchFamily="65" charset="-120"/>
                <a:ea typeface="標楷體" pitchFamily="65" charset="-120"/>
                <a:cs typeface="Arial" charset="0"/>
              </a:rPr>
              <a:t>。</a:t>
            </a:r>
          </a:p>
          <a:p>
            <a:pPr marL="342900" indent="-342900">
              <a:spcBef>
                <a:spcPct val="20000"/>
              </a:spcBef>
              <a:buFont typeface="Wingdings" pitchFamily="2" charset="2"/>
              <a:buChar char=""/>
            </a:pPr>
            <a:r>
              <a:rPr lang="zh-TW" altLang="zh-TW" sz="2800" dirty="0">
                <a:latin typeface="標楷體" pitchFamily="65" charset="-120"/>
                <a:ea typeface="標楷體" pitchFamily="65" charset="-120"/>
                <a:cs typeface="Arial" charset="0"/>
              </a:rPr>
              <a:t>由於抗生素之廣泛使用，</a:t>
            </a:r>
            <a:r>
              <a:rPr lang="zh-TW" altLang="zh-TW" sz="2800" dirty="0">
                <a:solidFill>
                  <a:srgbClr val="0000FF"/>
                </a:solidFill>
                <a:latin typeface="標楷體" pitchFamily="65" charset="-120"/>
                <a:ea typeface="標楷體" pitchFamily="65" charset="-120"/>
                <a:cs typeface="Arial" charset="0"/>
              </a:rPr>
              <a:t>抗藥性菌株</a:t>
            </a:r>
            <a:r>
              <a:rPr lang="zh-TW" altLang="zh-TW" sz="2800" dirty="0">
                <a:latin typeface="標楷體" pitchFamily="65" charset="-120"/>
                <a:ea typeface="標楷體" pitchFamily="65" charset="-120"/>
                <a:cs typeface="Arial" charset="0"/>
              </a:rPr>
              <a:t>在世界各地多有發現。</a:t>
            </a:r>
          </a:p>
          <a:p>
            <a:pPr marL="342900" indent="-342900">
              <a:spcBef>
                <a:spcPct val="20000"/>
              </a:spcBef>
              <a:buFont typeface="Wingdings" pitchFamily="2" charset="2"/>
              <a:buChar char=""/>
            </a:pPr>
            <a:endParaRPr lang="zh-TW" altLang="zh-TW" sz="3200" dirty="0">
              <a:latin typeface="Times New Roman" pitchFamily="18" charset="0"/>
              <a:ea typeface="標楷體" pitchFamily="65" charset="-120"/>
              <a:cs typeface="Arial" charset="0"/>
            </a:endParaRPr>
          </a:p>
        </p:txBody>
      </p:sp>
      <p:sp>
        <p:nvSpPr>
          <p:cNvPr id="43011" name="投影片編號版面配置區 3"/>
          <p:cNvSpPr>
            <a:spLocks noGrp="1"/>
          </p:cNvSpPr>
          <p:nvPr>
            <p:ph type="sldNum" sz="quarter" idx="12"/>
          </p:nvPr>
        </p:nvSpPr>
        <p:spPr bwMode="auto">
          <a:noFill/>
          <a:ln>
            <a:miter lim="800000"/>
            <a:headEnd/>
            <a:tailEnd/>
          </a:ln>
        </p:spPr>
        <p:txBody>
          <a:bodyPr/>
          <a:lstStyle/>
          <a:p>
            <a:fld id="{72F85296-9362-4BC8-8149-9AA28CF6581C}" type="slidenum">
              <a:rPr lang="zh-TW" altLang="en-US" smtClean="0">
                <a:ea typeface="新細明體" charset="-120"/>
              </a:rPr>
              <a:pPr/>
              <a:t>17</a:t>
            </a:fld>
            <a:endParaRPr lang="zh-TW" altLang="en-US" smtClean="0">
              <a:ea typeface="新細明體" charset="-120"/>
            </a:endParaRPr>
          </a:p>
        </p:txBody>
      </p:sp>
    </p:spTree>
    <p:custDataLst>
      <p:tags r:id="rId1"/>
    </p:custData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Text Box 2"/>
          <p:cNvSpPr txBox="1">
            <a:spLocks noChangeArrowheads="1"/>
          </p:cNvSpPr>
          <p:nvPr/>
        </p:nvSpPr>
        <p:spPr bwMode="auto">
          <a:xfrm>
            <a:off x="1731963" y="765175"/>
            <a:ext cx="5792787"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症狀</a:t>
            </a:r>
            <a:endParaRPr lang="zh-TW" altLang="zh-TW" sz="4400" b="1" dirty="0">
              <a:solidFill>
                <a:schemeClr val="tx2"/>
              </a:solidFill>
              <a:latin typeface="Times New Roman" pitchFamily="18" charset="0"/>
              <a:ea typeface="標楷體" pitchFamily="65" charset="-120"/>
              <a:cs typeface="Arial" charset="0"/>
            </a:endParaRPr>
          </a:p>
        </p:txBody>
      </p:sp>
      <p:sp>
        <p:nvSpPr>
          <p:cNvPr id="45058" name="Rectangle 4"/>
          <p:cNvSpPr>
            <a:spLocks noChangeArrowheads="1"/>
          </p:cNvSpPr>
          <p:nvPr/>
        </p:nvSpPr>
        <p:spPr bwMode="auto">
          <a:xfrm>
            <a:off x="542925" y="1736725"/>
            <a:ext cx="8153400" cy="4572000"/>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症狀：腹瀉、伴隨發燒、噁心；或有毒血症、嘔吐、痙攣及</a:t>
            </a:r>
            <a:r>
              <a:rPr lang="zh-TW" altLang="zh-TW" sz="3200">
                <a:solidFill>
                  <a:srgbClr val="0000FF"/>
                </a:solidFill>
                <a:latin typeface="標楷體" pitchFamily="65" charset="-120"/>
                <a:ea typeface="標楷體" pitchFamily="65" charset="-120"/>
                <a:cs typeface="Arial" charset="0"/>
              </a:rPr>
              <a:t>裏急後重</a:t>
            </a:r>
            <a:r>
              <a:rPr lang="zh-TW" altLang="zh-TW" sz="3200">
                <a:latin typeface="標楷體" pitchFamily="65" charset="-120"/>
                <a:ea typeface="標楷體" pitchFamily="65" charset="-120"/>
                <a:cs typeface="Arial" charset="0"/>
              </a:rPr>
              <a:t>。</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典型患者糞便中有血跡、黏液及細菌群落形成之膿，約</a:t>
            </a:r>
            <a:r>
              <a:rPr lang="zh-TW" altLang="zh-TW" sz="3200">
                <a:ea typeface="標楷體" pitchFamily="65" charset="-120"/>
                <a:cs typeface="Arial" charset="0"/>
              </a:rPr>
              <a:t>1/3</a:t>
            </a:r>
            <a:r>
              <a:rPr lang="zh-TW" altLang="zh-TW" sz="3200">
                <a:latin typeface="標楷體" pitchFamily="65" charset="-120"/>
                <a:ea typeface="標楷體" pitchFamily="65" charset="-120"/>
                <a:cs typeface="Arial" charset="0"/>
              </a:rPr>
              <a:t>患者有水樣下痢。有時有輕微或無症狀感染。</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病程平均四至七天或數週不等。由患者糞便或直腸檢體可分離</a:t>
            </a:r>
            <a:r>
              <a:rPr lang="zh-TW" altLang="en-US" sz="3200">
                <a:latin typeface="標楷體" pitchFamily="65" charset="-120"/>
                <a:ea typeface="標楷體" pitchFamily="65" charset="-120"/>
                <a:cs typeface="Arial" charset="0"/>
              </a:rPr>
              <a:t>出</a:t>
            </a:r>
            <a:r>
              <a:rPr lang="zh-TW" altLang="zh-TW" sz="3200" i="1">
                <a:ea typeface="標楷體" pitchFamily="65" charset="-120"/>
                <a:cs typeface="Arial" charset="0"/>
              </a:rPr>
              <a:t>Shigella</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作</a:t>
            </a:r>
            <a:r>
              <a:rPr lang="zh-TW" altLang="en-US" sz="3200">
                <a:latin typeface="標楷體" pitchFamily="65" charset="-120"/>
                <a:ea typeface="標楷體" pitchFamily="65" charset="-120"/>
                <a:cs typeface="Arial" charset="0"/>
              </a:rPr>
              <a:t>為</a:t>
            </a:r>
            <a:r>
              <a:rPr lang="zh-TW" altLang="zh-TW" sz="3200">
                <a:latin typeface="標楷體" pitchFamily="65" charset="-120"/>
                <a:ea typeface="標楷體" pitchFamily="65" charset="-120"/>
                <a:cs typeface="Arial" charset="0"/>
              </a:rPr>
              <a:t>細菌</a:t>
            </a:r>
            <a:r>
              <a:rPr lang="zh-TW" altLang="en-US" sz="3200">
                <a:latin typeface="標楷體" pitchFamily="65" charset="-120"/>
                <a:ea typeface="標楷體" pitchFamily="65" charset="-120"/>
                <a:cs typeface="Arial" charset="0"/>
              </a:rPr>
              <a:t>學</a:t>
            </a:r>
            <a:r>
              <a:rPr lang="zh-TW" altLang="zh-TW" sz="3200">
                <a:latin typeface="標楷體" pitchFamily="65" charset="-120"/>
                <a:ea typeface="標楷體" pitchFamily="65" charset="-120"/>
                <a:cs typeface="Arial" charset="0"/>
              </a:rPr>
              <a:t>診斷。</a:t>
            </a:r>
          </a:p>
        </p:txBody>
      </p:sp>
      <p:sp>
        <p:nvSpPr>
          <p:cNvPr id="45059" name="投影片編號版面配置區 5"/>
          <p:cNvSpPr>
            <a:spLocks noGrp="1"/>
          </p:cNvSpPr>
          <p:nvPr>
            <p:ph type="sldNum" sz="quarter" idx="12"/>
          </p:nvPr>
        </p:nvSpPr>
        <p:spPr bwMode="auto">
          <a:noFill/>
          <a:ln>
            <a:miter lim="800000"/>
            <a:headEnd/>
            <a:tailEnd/>
          </a:ln>
        </p:spPr>
        <p:txBody>
          <a:bodyPr/>
          <a:lstStyle/>
          <a:p>
            <a:fld id="{5CD310DF-63A1-4871-81CD-DC93204F1848}" type="slidenum">
              <a:rPr lang="zh-TW" altLang="en-US" smtClean="0">
                <a:ea typeface="新細明體" charset="-120"/>
              </a:rPr>
              <a:pPr/>
              <a:t>18</a:t>
            </a:fld>
            <a:endParaRPr lang="zh-TW" altLang="en-US" smtClean="0">
              <a:ea typeface="新細明體" charset="-120"/>
            </a:endParaRPr>
          </a:p>
        </p:txBody>
      </p:sp>
    </p:spTree>
    <p:custDataLst>
      <p:tags r:id="rId1"/>
    </p:custData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r>
              <a:rPr lang="zh-TW" altLang="en-US" smtClean="0">
                <a:latin typeface="Arial" charset="0"/>
                <a:cs typeface="Arial" charset="0"/>
              </a:rPr>
              <a:t>菌落型態</a:t>
            </a:r>
          </a:p>
        </p:txBody>
      </p:sp>
      <p:sp>
        <p:nvSpPr>
          <p:cNvPr id="47111" name="投影片編號版面配置區 7"/>
          <p:cNvSpPr>
            <a:spLocks noGrp="1"/>
          </p:cNvSpPr>
          <p:nvPr>
            <p:ph type="sldNum" sz="quarter" idx="12"/>
          </p:nvPr>
        </p:nvSpPr>
        <p:spPr bwMode="auto">
          <a:noFill/>
          <a:ln>
            <a:miter lim="800000"/>
            <a:headEnd/>
            <a:tailEnd/>
          </a:ln>
        </p:spPr>
        <p:txBody>
          <a:bodyPr/>
          <a:lstStyle/>
          <a:p>
            <a:fld id="{2102AECA-A39A-4649-AC67-C3C88B681579}" type="slidenum">
              <a:rPr lang="zh-TW" altLang="en-US" smtClean="0">
                <a:ea typeface="新細明體" charset="-120"/>
              </a:rPr>
              <a:pPr/>
              <a:t>19</a:t>
            </a:fld>
            <a:endParaRPr lang="zh-TW" altLang="en-US" smtClean="0">
              <a:ea typeface="新細明體" charset="-120"/>
            </a:endParaRPr>
          </a:p>
        </p:txBody>
      </p:sp>
      <p:pic>
        <p:nvPicPr>
          <p:cNvPr id="47106" name="Picture 4" descr="DSC05610"/>
          <p:cNvPicPr>
            <a:picLocks noChangeAspect="1" noChangeArrowheads="1"/>
          </p:cNvPicPr>
          <p:nvPr/>
        </p:nvPicPr>
        <p:blipFill>
          <a:blip r:embed="rId4" cstate="print">
            <a:lum bright="12000" contrast="12000"/>
          </a:blip>
          <a:srcRect r="8"/>
          <a:stretch>
            <a:fillRect/>
          </a:stretch>
        </p:blipFill>
        <p:spPr bwMode="auto">
          <a:xfrm>
            <a:off x="2051050" y="1557338"/>
            <a:ext cx="5113338" cy="4841875"/>
          </a:xfrm>
          <a:prstGeom prst="rect">
            <a:avLst/>
          </a:prstGeom>
          <a:noFill/>
          <a:ln w="9525">
            <a:noFill/>
            <a:miter lim="800000"/>
            <a:headEnd/>
            <a:tailEnd/>
          </a:ln>
        </p:spPr>
      </p:pic>
      <p:sp>
        <p:nvSpPr>
          <p:cNvPr id="47107" name="Line 5"/>
          <p:cNvSpPr>
            <a:spLocks noChangeShapeType="1"/>
          </p:cNvSpPr>
          <p:nvPr/>
        </p:nvSpPr>
        <p:spPr bwMode="auto">
          <a:xfrm>
            <a:off x="2268538" y="2781300"/>
            <a:ext cx="790575" cy="1152525"/>
          </a:xfrm>
          <a:prstGeom prst="line">
            <a:avLst/>
          </a:prstGeom>
          <a:noFill/>
          <a:ln w="19050">
            <a:solidFill>
              <a:schemeClr val="tx1"/>
            </a:solidFill>
            <a:round/>
            <a:headEnd/>
            <a:tailEnd type="triangle" w="med" len="med"/>
          </a:ln>
        </p:spPr>
        <p:txBody>
          <a:bodyPr/>
          <a:lstStyle/>
          <a:p>
            <a:endParaRPr lang="zh-TW" altLang="en-US"/>
          </a:p>
        </p:txBody>
      </p:sp>
      <p:sp>
        <p:nvSpPr>
          <p:cNvPr id="47108" name="Text Box 6"/>
          <p:cNvSpPr txBox="1">
            <a:spLocks noChangeArrowheads="1"/>
          </p:cNvSpPr>
          <p:nvPr/>
        </p:nvSpPr>
        <p:spPr bwMode="auto">
          <a:xfrm>
            <a:off x="93663" y="1916113"/>
            <a:ext cx="2317750" cy="946150"/>
          </a:xfrm>
          <a:prstGeom prst="rect">
            <a:avLst/>
          </a:prstGeom>
          <a:solidFill>
            <a:schemeClr val="tx1"/>
          </a:solidFill>
          <a:ln w="9525">
            <a:noFill/>
            <a:miter lim="800000"/>
            <a:headEnd/>
            <a:tailEnd/>
          </a:ln>
        </p:spPr>
        <p:txBody>
          <a:bodyPr wrap="none">
            <a:spAutoFit/>
          </a:bodyPr>
          <a:lstStyle/>
          <a:p>
            <a:r>
              <a:rPr lang="en-US" altLang="zh-TW" sz="2800">
                <a:solidFill>
                  <a:srgbClr val="FFFF99"/>
                </a:solidFill>
                <a:ea typeface="標楷體" pitchFamily="65" charset="-120"/>
                <a:cs typeface="Arial" charset="0"/>
              </a:rPr>
              <a:t>Blood Agar</a:t>
            </a:r>
          </a:p>
          <a:p>
            <a:r>
              <a:rPr lang="zh-TW" altLang="en-US" sz="2800">
                <a:solidFill>
                  <a:schemeClr val="bg1"/>
                </a:solidFill>
                <a:latin typeface="標楷體" pitchFamily="65" charset="-120"/>
                <a:ea typeface="標楷體" pitchFamily="65" charset="-120"/>
                <a:cs typeface="Arial" charset="0"/>
              </a:rPr>
              <a:t>白色，不規則</a:t>
            </a:r>
          </a:p>
        </p:txBody>
      </p:sp>
      <p:sp>
        <p:nvSpPr>
          <p:cNvPr id="47109" name="Text Box 7"/>
          <p:cNvSpPr txBox="1">
            <a:spLocks noChangeArrowheads="1"/>
          </p:cNvSpPr>
          <p:nvPr/>
        </p:nvSpPr>
        <p:spPr bwMode="auto">
          <a:xfrm>
            <a:off x="4572000" y="5435600"/>
            <a:ext cx="4522788" cy="954088"/>
          </a:xfrm>
          <a:prstGeom prst="rect">
            <a:avLst/>
          </a:prstGeom>
          <a:solidFill>
            <a:schemeClr val="tx1"/>
          </a:solidFill>
          <a:ln w="9525">
            <a:noFill/>
            <a:miter lim="800000"/>
            <a:headEnd/>
            <a:tailEnd/>
          </a:ln>
        </p:spPr>
        <p:txBody>
          <a:bodyPr wrap="none">
            <a:spAutoFit/>
          </a:bodyPr>
          <a:lstStyle/>
          <a:p>
            <a:r>
              <a:rPr lang="en-US" altLang="zh-TW" sz="2800">
                <a:solidFill>
                  <a:srgbClr val="FFFF99"/>
                </a:solidFill>
                <a:ea typeface="標楷體" pitchFamily="65" charset="-120"/>
                <a:cs typeface="Arial" charset="0"/>
              </a:rPr>
              <a:t>Eosin-Methylene Blue Agar</a:t>
            </a:r>
          </a:p>
          <a:p>
            <a:r>
              <a:rPr lang="zh-TW" altLang="en-US" sz="2800">
                <a:solidFill>
                  <a:schemeClr val="bg1"/>
                </a:solidFill>
                <a:latin typeface="標楷體" pitchFamily="65" charset="-120"/>
                <a:ea typeface="標楷體" pitchFamily="65" charset="-120"/>
                <a:cs typeface="Arial" charset="0"/>
              </a:rPr>
              <a:t>無色</a:t>
            </a:r>
          </a:p>
        </p:txBody>
      </p:sp>
      <p:sp>
        <p:nvSpPr>
          <p:cNvPr id="47110" name="Line 8"/>
          <p:cNvSpPr>
            <a:spLocks noChangeShapeType="1"/>
          </p:cNvSpPr>
          <p:nvPr/>
        </p:nvSpPr>
        <p:spPr bwMode="auto">
          <a:xfrm flipH="1" flipV="1">
            <a:off x="5004048" y="4437248"/>
            <a:ext cx="576000" cy="1152000"/>
          </a:xfrm>
          <a:prstGeom prst="line">
            <a:avLst/>
          </a:prstGeom>
          <a:noFill/>
          <a:ln w="19050">
            <a:solidFill>
              <a:schemeClr val="tx1"/>
            </a:solidFill>
            <a:round/>
            <a:headEnd/>
            <a:tailEnd type="triangle" w="med" len="med"/>
          </a:ln>
        </p:spPr>
        <p:txBody>
          <a:bodyPr/>
          <a:lstStyle/>
          <a:p>
            <a:endParaRPr lang="zh-TW" altLang="en-US"/>
          </a:p>
        </p:txBody>
      </p:sp>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r>
              <a:rPr lang="zh-TW" altLang="en-US" smtClean="0">
                <a:latin typeface="Arial" charset="0"/>
                <a:cs typeface="Arial" charset="0"/>
              </a:rPr>
              <a:t>染色型態</a:t>
            </a:r>
          </a:p>
        </p:txBody>
      </p:sp>
      <p:sp>
        <p:nvSpPr>
          <p:cNvPr id="48135" name="投影片編號版面配置區 7"/>
          <p:cNvSpPr>
            <a:spLocks noGrp="1"/>
          </p:cNvSpPr>
          <p:nvPr>
            <p:ph type="sldNum" sz="quarter" idx="12"/>
          </p:nvPr>
        </p:nvSpPr>
        <p:spPr bwMode="auto">
          <a:noFill/>
          <a:ln>
            <a:miter lim="800000"/>
            <a:headEnd/>
            <a:tailEnd/>
          </a:ln>
        </p:spPr>
        <p:txBody>
          <a:bodyPr/>
          <a:lstStyle/>
          <a:p>
            <a:fld id="{432DEBF0-40BD-4E8E-807E-C8FD71FDB06C}" type="slidenum">
              <a:rPr lang="zh-TW" altLang="en-US" smtClean="0">
                <a:ea typeface="新細明體" charset="-120"/>
              </a:rPr>
              <a:pPr/>
              <a:t>20</a:t>
            </a:fld>
            <a:endParaRPr lang="zh-TW" altLang="en-US" smtClean="0">
              <a:ea typeface="新細明體" charset="-120"/>
            </a:endParaRPr>
          </a:p>
        </p:txBody>
      </p:sp>
      <p:pic>
        <p:nvPicPr>
          <p:cNvPr id="48130" name="Picture 4" descr="P4090597"/>
          <p:cNvPicPr>
            <a:picLocks noChangeAspect="1" noChangeArrowheads="1"/>
          </p:cNvPicPr>
          <p:nvPr/>
        </p:nvPicPr>
        <p:blipFill>
          <a:blip r:embed="rId4" cstate="print">
            <a:lum bright="12000" contrast="54000"/>
          </a:blip>
          <a:srcRect/>
          <a:stretch>
            <a:fillRect/>
          </a:stretch>
        </p:blipFill>
        <p:spPr bwMode="auto">
          <a:xfrm>
            <a:off x="1249363" y="1401763"/>
            <a:ext cx="6635750" cy="4976812"/>
          </a:xfrm>
          <a:prstGeom prst="rect">
            <a:avLst/>
          </a:prstGeom>
          <a:noFill/>
          <a:ln w="9525">
            <a:noFill/>
            <a:miter lim="800000"/>
            <a:headEnd/>
            <a:tailEnd/>
          </a:ln>
        </p:spPr>
      </p:pic>
      <p:sp>
        <p:nvSpPr>
          <p:cNvPr id="48131" name="Oval 6"/>
          <p:cNvSpPr>
            <a:spLocks noChangeArrowheads="1"/>
          </p:cNvSpPr>
          <p:nvPr/>
        </p:nvSpPr>
        <p:spPr bwMode="auto">
          <a:xfrm>
            <a:off x="3203575" y="3284538"/>
            <a:ext cx="863600" cy="792162"/>
          </a:xfrm>
          <a:prstGeom prst="ellipse">
            <a:avLst/>
          </a:prstGeom>
          <a:noFill/>
          <a:ln w="38100">
            <a:solidFill>
              <a:schemeClr val="tx1"/>
            </a:solidFill>
            <a:round/>
            <a:headEnd/>
            <a:tailEnd/>
          </a:ln>
        </p:spPr>
        <p:txBody>
          <a:bodyPr wrap="none" anchor="ctr"/>
          <a:lstStyle/>
          <a:p>
            <a:endParaRPr lang="zh-TW" altLang="en-US">
              <a:cs typeface="Arial" charset="0"/>
            </a:endParaRPr>
          </a:p>
        </p:txBody>
      </p:sp>
      <p:pic>
        <p:nvPicPr>
          <p:cNvPr id="48132" name="Picture 7" descr="P4090597"/>
          <p:cNvPicPr>
            <a:picLocks noChangeAspect="1" noChangeArrowheads="1"/>
          </p:cNvPicPr>
          <p:nvPr/>
        </p:nvPicPr>
        <p:blipFill>
          <a:blip r:embed="rId4" cstate="print">
            <a:lum bright="12000" contrast="54000"/>
          </a:blip>
          <a:srcRect l="33255" t="41217" r="60384" b="48622"/>
          <a:stretch>
            <a:fillRect/>
          </a:stretch>
        </p:blipFill>
        <p:spPr bwMode="auto">
          <a:xfrm>
            <a:off x="5364163" y="2852738"/>
            <a:ext cx="1439862" cy="1727200"/>
          </a:xfrm>
          <a:prstGeom prst="rect">
            <a:avLst/>
          </a:prstGeom>
          <a:noFill/>
          <a:ln w="38100">
            <a:solidFill>
              <a:srgbClr val="000000"/>
            </a:solidFill>
            <a:miter lim="800000"/>
            <a:headEnd/>
            <a:tailEnd/>
          </a:ln>
        </p:spPr>
      </p:pic>
      <p:sp>
        <p:nvSpPr>
          <p:cNvPr id="48133" name="Line 8"/>
          <p:cNvSpPr>
            <a:spLocks noChangeShapeType="1"/>
          </p:cNvSpPr>
          <p:nvPr/>
        </p:nvSpPr>
        <p:spPr bwMode="auto">
          <a:xfrm>
            <a:off x="4067175" y="3716338"/>
            <a:ext cx="1225550" cy="0"/>
          </a:xfrm>
          <a:prstGeom prst="line">
            <a:avLst/>
          </a:prstGeom>
          <a:noFill/>
          <a:ln w="38100">
            <a:solidFill>
              <a:schemeClr val="tx1"/>
            </a:solidFill>
            <a:round/>
            <a:headEnd/>
            <a:tailEnd type="triangle" w="med" len="med"/>
          </a:ln>
        </p:spPr>
        <p:txBody>
          <a:bodyPr/>
          <a:lstStyle/>
          <a:p>
            <a:endParaRPr lang="zh-TW" altLang="en-US"/>
          </a:p>
        </p:txBody>
      </p:sp>
      <p:sp>
        <p:nvSpPr>
          <p:cNvPr id="48134" name="Text Box 9"/>
          <p:cNvSpPr txBox="1">
            <a:spLocks noChangeArrowheads="1"/>
          </p:cNvSpPr>
          <p:nvPr/>
        </p:nvSpPr>
        <p:spPr bwMode="auto">
          <a:xfrm>
            <a:off x="4716463" y="4797425"/>
            <a:ext cx="2673350" cy="946150"/>
          </a:xfrm>
          <a:prstGeom prst="rect">
            <a:avLst/>
          </a:prstGeom>
          <a:solidFill>
            <a:schemeClr val="tx1"/>
          </a:solidFill>
          <a:ln w="9525">
            <a:noFill/>
            <a:miter lim="800000"/>
            <a:headEnd/>
            <a:tailEnd/>
          </a:ln>
        </p:spPr>
        <p:txBody>
          <a:bodyPr wrap="none">
            <a:spAutoFit/>
          </a:bodyPr>
          <a:lstStyle/>
          <a:p>
            <a:pPr algn="ctr"/>
            <a:r>
              <a:rPr lang="zh-TW" altLang="en-US" sz="2800">
                <a:solidFill>
                  <a:schemeClr val="bg1"/>
                </a:solidFill>
                <a:latin typeface="Times New Roman" pitchFamily="18" charset="0"/>
                <a:ea typeface="標楷體" pitchFamily="65" charset="-120"/>
                <a:cs typeface="Arial" charset="0"/>
              </a:rPr>
              <a:t>革蘭氏陰性桿菌</a:t>
            </a:r>
          </a:p>
          <a:p>
            <a:pPr algn="ctr"/>
            <a:r>
              <a:rPr lang="en-US" altLang="zh-TW" sz="2800">
                <a:solidFill>
                  <a:schemeClr val="bg1"/>
                </a:solidFill>
                <a:ea typeface="標楷體" pitchFamily="65" charset="-120"/>
                <a:cs typeface="Arial" charset="0"/>
              </a:rPr>
              <a:t>GNB</a:t>
            </a:r>
          </a:p>
        </p:txBody>
      </p:sp>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p:txBody>
          <a:bodyPr/>
          <a:lstStyle/>
          <a:p>
            <a:r>
              <a:rPr lang="zh-TW" altLang="en-US" smtClean="0">
                <a:latin typeface="Times New Roman" pitchFamily="18" charset="0"/>
                <a:cs typeface="Arial" charset="0"/>
              </a:rPr>
              <a:t>生化特性</a:t>
            </a:r>
          </a:p>
        </p:txBody>
      </p:sp>
      <p:sp>
        <p:nvSpPr>
          <p:cNvPr id="49156" name="投影片編號版面配置區 8"/>
          <p:cNvSpPr>
            <a:spLocks noGrp="1"/>
          </p:cNvSpPr>
          <p:nvPr>
            <p:ph type="sldNum" sz="quarter" idx="12"/>
          </p:nvPr>
        </p:nvSpPr>
        <p:spPr bwMode="auto">
          <a:noFill/>
          <a:ln>
            <a:miter lim="800000"/>
            <a:headEnd/>
            <a:tailEnd/>
          </a:ln>
        </p:spPr>
        <p:txBody>
          <a:bodyPr/>
          <a:lstStyle/>
          <a:p>
            <a:fld id="{4CAA0360-65AB-4AB5-AF93-AD037A65301F}" type="slidenum">
              <a:rPr lang="en-US" altLang="zh-TW" smtClean="0">
                <a:ea typeface="新細明體" charset="-120"/>
              </a:rPr>
              <a:pPr/>
              <a:t>21</a:t>
            </a:fld>
            <a:endParaRPr lang="en-US" altLang="zh-TW" smtClean="0">
              <a:ea typeface="新細明體" charset="-120"/>
            </a:endParaRPr>
          </a:p>
        </p:txBody>
      </p:sp>
      <p:grpSp>
        <p:nvGrpSpPr>
          <p:cNvPr id="49154" name="Group 177"/>
          <p:cNvGrpSpPr>
            <a:grpSpLocks/>
          </p:cNvGrpSpPr>
          <p:nvPr/>
        </p:nvGrpSpPr>
        <p:grpSpPr bwMode="auto">
          <a:xfrm>
            <a:off x="466725" y="1555750"/>
            <a:ext cx="8281988" cy="4465638"/>
            <a:chOff x="340" y="935"/>
            <a:chExt cx="5035" cy="2677"/>
          </a:xfrm>
        </p:grpSpPr>
        <p:grpSp>
          <p:nvGrpSpPr>
            <p:cNvPr id="49157" name="Group 174"/>
            <p:cNvGrpSpPr>
              <a:grpSpLocks/>
            </p:cNvGrpSpPr>
            <p:nvPr/>
          </p:nvGrpSpPr>
          <p:grpSpPr bwMode="auto">
            <a:xfrm>
              <a:off x="340" y="935"/>
              <a:ext cx="5035" cy="2677"/>
              <a:chOff x="113" y="935"/>
              <a:chExt cx="5534" cy="3116"/>
            </a:xfrm>
          </p:grpSpPr>
          <p:pic>
            <p:nvPicPr>
              <p:cNvPr id="49159" name="Picture 170" descr="HP0001"/>
              <p:cNvPicPr>
                <a:picLocks noChangeAspect="1" noChangeArrowheads="1"/>
              </p:cNvPicPr>
              <p:nvPr>
                <p:custDataLst>
                  <p:tags r:id="rId2"/>
                </p:custDataLst>
              </p:nvPr>
            </p:nvPicPr>
            <p:blipFill>
              <a:blip r:embed="rId5" cstate="print">
                <a:lum bright="-36000" contrast="10000"/>
              </a:blip>
              <a:srcRect r="-12" b="-23"/>
              <a:stretch>
                <a:fillRect/>
              </a:stretch>
            </p:blipFill>
            <p:spPr bwMode="auto">
              <a:xfrm>
                <a:off x="114" y="935"/>
                <a:ext cx="5533" cy="3116"/>
              </a:xfrm>
              <a:prstGeom prst="rect">
                <a:avLst/>
              </a:prstGeom>
              <a:noFill/>
              <a:ln w="9525">
                <a:noFill/>
                <a:miter lim="800000"/>
                <a:headEnd/>
                <a:tailEnd/>
              </a:ln>
            </p:spPr>
          </p:pic>
          <p:sp>
            <p:nvSpPr>
              <p:cNvPr id="49160" name="AutoShape 171"/>
              <p:cNvSpPr>
                <a:spLocks noChangeArrowheads="1"/>
              </p:cNvSpPr>
              <p:nvPr/>
            </p:nvSpPr>
            <p:spPr bwMode="auto">
              <a:xfrm>
                <a:off x="113" y="1888"/>
                <a:ext cx="5489" cy="635"/>
              </a:xfrm>
              <a:prstGeom prst="roundRect">
                <a:avLst>
                  <a:gd name="adj" fmla="val 16667"/>
                </a:avLst>
              </a:prstGeom>
              <a:noFill/>
              <a:ln w="28575">
                <a:solidFill>
                  <a:srgbClr val="333300"/>
                </a:solidFill>
                <a:round/>
                <a:headEnd/>
                <a:tailEnd/>
              </a:ln>
            </p:spPr>
            <p:txBody>
              <a:bodyPr wrap="none" anchor="ctr"/>
              <a:lstStyle/>
              <a:p>
                <a:endParaRPr lang="zh-TW" altLang="en-US">
                  <a:cs typeface="Arial" charset="0"/>
                </a:endParaRPr>
              </a:p>
            </p:txBody>
          </p:sp>
        </p:grpSp>
        <p:sp>
          <p:nvSpPr>
            <p:cNvPr id="49158" name="Oval 176"/>
            <p:cNvSpPr>
              <a:spLocks noChangeArrowheads="1"/>
            </p:cNvSpPr>
            <p:nvPr/>
          </p:nvSpPr>
          <p:spPr bwMode="auto">
            <a:xfrm>
              <a:off x="3560" y="1842"/>
              <a:ext cx="499" cy="454"/>
            </a:xfrm>
            <a:prstGeom prst="ellipse">
              <a:avLst/>
            </a:prstGeom>
            <a:noFill/>
            <a:ln w="28575">
              <a:solidFill>
                <a:srgbClr val="993300"/>
              </a:solidFill>
              <a:round/>
              <a:headEnd/>
              <a:tailEnd/>
            </a:ln>
          </p:spPr>
          <p:txBody>
            <a:bodyPr wrap="none" anchor="ctr"/>
            <a:lstStyle/>
            <a:p>
              <a:endParaRPr lang="zh-TW" altLang="en-US">
                <a:cs typeface="Arial" charset="0"/>
              </a:endParaRPr>
            </a:p>
          </p:txBody>
        </p:sp>
      </p:grpSp>
      <p:sp>
        <p:nvSpPr>
          <p:cNvPr id="49155" name="AutoShape 179"/>
          <p:cNvSpPr>
            <a:spLocks noChangeArrowheads="1"/>
          </p:cNvSpPr>
          <p:nvPr/>
        </p:nvSpPr>
        <p:spPr bwMode="auto">
          <a:xfrm>
            <a:off x="5724525" y="4652963"/>
            <a:ext cx="1152525" cy="288925"/>
          </a:xfrm>
          <a:prstGeom prst="roundRect">
            <a:avLst>
              <a:gd name="adj" fmla="val 16667"/>
            </a:avLst>
          </a:prstGeom>
          <a:noFill/>
          <a:ln w="28575">
            <a:solidFill>
              <a:srgbClr val="993300"/>
            </a:solidFill>
            <a:round/>
            <a:headEnd/>
            <a:tailEnd/>
          </a:ln>
        </p:spPr>
        <p:txBody>
          <a:bodyPr wrap="none" anchor="ctr"/>
          <a:lstStyle/>
          <a:p>
            <a:endParaRPr lang="zh-TW" altLang="en-US">
              <a:cs typeface="Arial" charset="0"/>
            </a:endParaRPr>
          </a:p>
        </p:txBody>
      </p:sp>
      <p:sp>
        <p:nvSpPr>
          <p:cNvPr id="11" name="內容版面配置區 10"/>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1" name="投影片編號版面配置區 14"/>
          <p:cNvSpPr>
            <a:spLocks noGrp="1"/>
          </p:cNvSpPr>
          <p:nvPr>
            <p:ph type="sldNum" sz="quarter" idx="12"/>
          </p:nvPr>
        </p:nvSpPr>
        <p:spPr bwMode="auto">
          <a:noFill/>
          <a:ln>
            <a:miter lim="800000"/>
            <a:headEnd/>
            <a:tailEnd/>
          </a:ln>
        </p:spPr>
        <p:txBody>
          <a:bodyPr/>
          <a:lstStyle/>
          <a:p>
            <a:fld id="{B373BCD4-8EC0-47DA-A54D-7C74F926F380}" type="slidenum">
              <a:rPr lang="zh-TW" altLang="en-US" smtClean="0">
                <a:ea typeface="新細明體" charset="-120"/>
              </a:rPr>
              <a:pPr/>
              <a:t>22</a:t>
            </a:fld>
            <a:endParaRPr lang="zh-TW" altLang="en-US" dirty="0" smtClean="0">
              <a:ea typeface="新細明體" charset="-120"/>
            </a:endParaRPr>
          </a:p>
        </p:txBody>
      </p:sp>
      <p:sp>
        <p:nvSpPr>
          <p:cNvPr id="12" name="流程圖: 替代處理程序 11"/>
          <p:cNvSpPr/>
          <p:nvPr/>
        </p:nvSpPr>
        <p:spPr bwMode="auto">
          <a:xfrm>
            <a:off x="684213" y="6423025"/>
            <a:ext cx="6148387" cy="319088"/>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桿菌性痢疾核心教材</a:t>
            </a:r>
            <a:endParaRPr kumimoji="0" lang="en-US" altLang="zh-TW" sz="1400" dirty="0">
              <a:latin typeface="華康中圓體" pitchFamily="49" charset="-120"/>
              <a:ea typeface="華康中圓體" pitchFamily="49" charset="-120"/>
              <a:cs typeface="Arial" pitchFamily="34" charset="0"/>
            </a:endParaRPr>
          </a:p>
        </p:txBody>
      </p:sp>
      <p:pic>
        <p:nvPicPr>
          <p:cNvPr id="51203"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51204" name="Text Box 2"/>
          <p:cNvSpPr txBox="1">
            <a:spLocks noChangeArrowheads="1"/>
          </p:cNvSpPr>
          <p:nvPr/>
        </p:nvSpPr>
        <p:spPr bwMode="auto">
          <a:xfrm>
            <a:off x="160338" y="836613"/>
            <a:ext cx="8804275"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致病原</a:t>
            </a:r>
            <a:r>
              <a:rPr lang="zh-TW" altLang="en-US" sz="4400" b="1" dirty="0">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耐性實驗</a:t>
            </a:r>
            <a:endParaRPr lang="zh-TW" altLang="zh-TW" sz="4400" b="1" dirty="0">
              <a:solidFill>
                <a:schemeClr val="tx2"/>
              </a:solidFill>
              <a:latin typeface="Times New Roman" pitchFamily="18" charset="0"/>
              <a:ea typeface="標楷體" pitchFamily="65" charset="-120"/>
              <a:cs typeface="Arial" charset="0"/>
            </a:endParaRPr>
          </a:p>
        </p:txBody>
      </p:sp>
      <p:pic>
        <p:nvPicPr>
          <p:cNvPr id="51205" name="Object 15"/>
          <p:cNvPicPr>
            <a:picLocks noChangeAspect="1" noChangeArrowheads="1"/>
          </p:cNvPicPr>
          <p:nvPr/>
        </p:nvPicPr>
        <p:blipFill>
          <a:blip r:embed="rId6" cstate="print"/>
          <a:srcRect/>
          <a:stretch>
            <a:fillRect/>
          </a:stretch>
        </p:blipFill>
        <p:spPr bwMode="auto">
          <a:xfrm>
            <a:off x="781050" y="1905000"/>
            <a:ext cx="8131175" cy="4362450"/>
          </a:xfrm>
          <a:prstGeom prst="rect">
            <a:avLst/>
          </a:prstGeom>
          <a:noFill/>
          <a:ln w="9525">
            <a:noFill/>
            <a:miter lim="800000"/>
            <a:headEnd/>
            <a:tailEnd/>
          </a:ln>
        </p:spPr>
      </p:pic>
      <p:sp>
        <p:nvSpPr>
          <p:cNvPr id="51206" name="Rectangle 1029"/>
          <p:cNvSpPr>
            <a:spLocks noChangeArrowheads="1"/>
          </p:cNvSpPr>
          <p:nvPr/>
        </p:nvSpPr>
        <p:spPr bwMode="auto">
          <a:xfrm>
            <a:off x="1143000" y="2351088"/>
            <a:ext cx="6477000" cy="304800"/>
          </a:xfrm>
          <a:prstGeom prst="rect">
            <a:avLst/>
          </a:prstGeom>
          <a:noFill/>
          <a:ln w="19050">
            <a:solidFill>
              <a:srgbClr val="FF0000"/>
            </a:solidFill>
            <a:miter lim="800000"/>
            <a:headEnd/>
            <a:tailEnd/>
          </a:ln>
        </p:spPr>
        <p:txBody>
          <a:bodyPr wrap="none" anchor="ctr"/>
          <a:lstStyle/>
          <a:p>
            <a:endParaRPr lang="zh-TW" altLang="en-US" sz="2400">
              <a:latin typeface="Times New Roman" pitchFamily="18" charset="0"/>
              <a:cs typeface="Arial" charset="0"/>
            </a:endParaRPr>
          </a:p>
        </p:txBody>
      </p:sp>
      <p:sp>
        <p:nvSpPr>
          <p:cNvPr id="51207" name="Rectangle 1030"/>
          <p:cNvSpPr>
            <a:spLocks noChangeArrowheads="1"/>
          </p:cNvSpPr>
          <p:nvPr/>
        </p:nvSpPr>
        <p:spPr bwMode="auto">
          <a:xfrm>
            <a:off x="1143000" y="4876800"/>
            <a:ext cx="2514600" cy="838200"/>
          </a:xfrm>
          <a:prstGeom prst="rect">
            <a:avLst/>
          </a:prstGeom>
          <a:noFill/>
          <a:ln w="19050">
            <a:solidFill>
              <a:srgbClr val="FF0000"/>
            </a:solidFill>
            <a:miter lim="800000"/>
            <a:headEnd/>
            <a:tailEnd/>
          </a:ln>
        </p:spPr>
        <p:txBody>
          <a:bodyPr wrap="none" anchor="ctr"/>
          <a:lstStyle/>
          <a:p>
            <a:endParaRPr lang="zh-TW" altLang="en-US" sz="2400">
              <a:latin typeface="Times New Roman" pitchFamily="18" charset="0"/>
              <a:cs typeface="Arial" charset="0"/>
            </a:endParaRPr>
          </a:p>
        </p:txBody>
      </p:sp>
      <p:sp>
        <p:nvSpPr>
          <p:cNvPr id="51208" name="Line 1031"/>
          <p:cNvSpPr>
            <a:spLocks noChangeShapeType="1"/>
          </p:cNvSpPr>
          <p:nvPr/>
        </p:nvSpPr>
        <p:spPr bwMode="auto">
          <a:xfrm>
            <a:off x="4032250" y="5815013"/>
            <a:ext cx="3922713" cy="0"/>
          </a:xfrm>
          <a:prstGeom prst="line">
            <a:avLst/>
          </a:prstGeom>
          <a:noFill/>
          <a:ln w="19050">
            <a:solidFill>
              <a:srgbClr val="FF0000"/>
            </a:solidFill>
            <a:round/>
            <a:headEnd/>
            <a:tailEnd/>
          </a:ln>
        </p:spPr>
        <p:txBody>
          <a:bodyPr/>
          <a:lstStyle/>
          <a:p>
            <a:endParaRPr lang="zh-TW" altLang="en-US"/>
          </a:p>
        </p:txBody>
      </p:sp>
      <p:sp>
        <p:nvSpPr>
          <p:cNvPr id="4" name="標題 3"/>
          <p:cNvSpPr>
            <a:spLocks noGrp="1"/>
          </p:cNvSpPr>
          <p:nvPr>
            <p:ph type="title"/>
          </p:nvPr>
        </p:nvSpPr>
        <p:spPr/>
        <p:txBody>
          <a:bodyPr/>
          <a:lstStyle/>
          <a:p>
            <a:endParaRPr lang="zh-TW" altLang="en-US"/>
          </a:p>
        </p:txBody>
      </p:sp>
      <p:sp>
        <p:nvSpPr>
          <p:cNvPr id="13" name="內容版面配置區 12"/>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49" name="Rectangle 3"/>
          <p:cNvSpPr>
            <a:spLocks noGrp="1" noChangeArrowheads="1"/>
          </p:cNvSpPr>
          <p:nvPr>
            <p:ph idx="1"/>
          </p:nvPr>
        </p:nvSpPr>
        <p:spPr>
          <a:xfrm>
            <a:off x="468314" y="1628775"/>
            <a:ext cx="5472112" cy="4525963"/>
          </a:xfrm>
        </p:spPr>
        <p:txBody>
          <a:bodyPr/>
          <a:lstStyle/>
          <a:p>
            <a:r>
              <a:rPr lang="zh-TW" altLang="en-US" dirty="0" smtClean="0">
                <a:latin typeface="標楷體" pitchFamily="65" charset="-120"/>
                <a:cs typeface="Arial" charset="0"/>
              </a:rPr>
              <a:t>傳染途徑</a:t>
            </a:r>
            <a:r>
              <a:rPr lang="en-US" altLang="zh-TW" dirty="0" smtClean="0">
                <a:latin typeface="標楷體" pitchFamily="65" charset="-120"/>
                <a:cs typeface="Arial" charset="0"/>
              </a:rPr>
              <a:t>(</a:t>
            </a:r>
            <a:r>
              <a:rPr lang="zh-TW" altLang="en-US" dirty="0" smtClean="0">
                <a:latin typeface="標楷體" pitchFamily="65" charset="-120"/>
                <a:cs typeface="Arial" charset="0"/>
              </a:rPr>
              <a:t>糞口傳染</a:t>
            </a:r>
            <a:r>
              <a:rPr lang="en-US" altLang="zh-TW" dirty="0" smtClean="0">
                <a:latin typeface="標楷體" pitchFamily="65" charset="-120"/>
                <a:cs typeface="Arial" charset="0"/>
              </a:rPr>
              <a:t>)</a:t>
            </a:r>
          </a:p>
          <a:p>
            <a:pPr lvl="1">
              <a:lnSpc>
                <a:spcPct val="90000"/>
              </a:lnSpc>
            </a:pPr>
            <a:r>
              <a:rPr lang="zh-TW" altLang="en-US" dirty="0" smtClean="0">
                <a:solidFill>
                  <a:schemeClr val="tx1"/>
                </a:solidFill>
                <a:latin typeface="標楷體" pitchFamily="65" charset="-120"/>
                <a:cs typeface="Arial" charset="0"/>
              </a:rPr>
              <a:t>直接接觸傳染，或</a:t>
            </a:r>
            <a:r>
              <a:rPr lang="zh-TW" altLang="zh-TW" dirty="0" smtClean="0">
                <a:solidFill>
                  <a:schemeClr val="tx1"/>
                </a:solidFill>
                <a:latin typeface="Arial" charset="0"/>
                <a:cs typeface="Arial" charset="0"/>
              </a:rPr>
              <a:t>接觸到帶菌者的糞便後，如果沒有澈底清潔雙手，可能經由雙手再接觸食物或口部而間接感染。</a:t>
            </a:r>
            <a:endParaRPr lang="zh-TW" altLang="en-US" dirty="0" smtClean="0">
              <a:solidFill>
                <a:schemeClr val="tx1"/>
              </a:solidFill>
              <a:latin typeface="標楷體" pitchFamily="65" charset="-120"/>
              <a:cs typeface="Arial" charset="0"/>
            </a:endParaRPr>
          </a:p>
          <a:p>
            <a:pPr lvl="1" hangingPunct="1">
              <a:lnSpc>
                <a:spcPct val="90000"/>
              </a:lnSpc>
            </a:pPr>
            <a:r>
              <a:rPr lang="zh-TW" altLang="en-US" dirty="0" smtClean="0">
                <a:solidFill>
                  <a:schemeClr val="tx1"/>
                </a:solidFill>
                <a:latin typeface="標楷體" pitchFamily="65" charset="-120"/>
                <a:cs typeface="Arial" charset="0"/>
              </a:rPr>
              <a:t>攝食受糞便污染的飲用水或食物。</a:t>
            </a:r>
          </a:p>
          <a:p>
            <a:pPr lvl="1" hangingPunct="1">
              <a:lnSpc>
                <a:spcPct val="90000"/>
              </a:lnSpc>
            </a:pPr>
            <a:r>
              <a:rPr lang="zh-TW" altLang="en-US" dirty="0" smtClean="0">
                <a:solidFill>
                  <a:schemeClr val="tx1"/>
                </a:solidFill>
                <a:latin typeface="標楷體" pitchFamily="65" charset="-120"/>
                <a:cs typeface="Arial" charset="0"/>
              </a:rPr>
              <a:t>蒼蠅也是重要的機械式傳染媒介。</a:t>
            </a:r>
            <a:endParaRPr lang="en-US" altLang="zh-TW" dirty="0" smtClean="0">
              <a:solidFill>
                <a:schemeClr val="tx1"/>
              </a:solidFill>
              <a:latin typeface="標楷體" pitchFamily="65" charset="-120"/>
              <a:cs typeface="Arial" charset="0"/>
            </a:endParaRPr>
          </a:p>
          <a:p>
            <a:pPr>
              <a:lnSpc>
                <a:spcPct val="90000"/>
              </a:lnSpc>
            </a:pPr>
            <a:r>
              <a:rPr lang="en-US" altLang="zh-TW" dirty="0" smtClean="0">
                <a:latin typeface="Arial" charset="0"/>
                <a:cs typeface="Arial" charset="0"/>
              </a:rPr>
              <a:t>Infective dose</a:t>
            </a:r>
            <a:endParaRPr lang="en-US" altLang="zh-TW" b="1" dirty="0" smtClean="0">
              <a:latin typeface="Arial" charset="0"/>
              <a:cs typeface="Arial" charset="0"/>
            </a:endParaRPr>
          </a:p>
          <a:p>
            <a:pPr lvl="1">
              <a:lnSpc>
                <a:spcPct val="90000"/>
              </a:lnSpc>
            </a:pPr>
            <a:r>
              <a:rPr lang="zh-TW" altLang="en-US" dirty="0" smtClean="0">
                <a:solidFill>
                  <a:schemeClr val="tx1"/>
                </a:solidFill>
                <a:latin typeface="標楷體" pitchFamily="65" charset="-120"/>
                <a:cs typeface="Arial" charset="0"/>
              </a:rPr>
              <a:t>傳染力很強。</a:t>
            </a:r>
          </a:p>
          <a:p>
            <a:pPr lvl="1" hangingPunct="1">
              <a:lnSpc>
                <a:spcPct val="90000"/>
              </a:lnSpc>
            </a:pPr>
            <a:r>
              <a:rPr lang="zh-TW" altLang="en-US" dirty="0" smtClean="0">
                <a:solidFill>
                  <a:schemeClr val="tx1"/>
                </a:solidFill>
                <a:latin typeface="標楷體" pitchFamily="65" charset="-120"/>
                <a:cs typeface="Arial" charset="0"/>
              </a:rPr>
              <a:t>即便</a:t>
            </a:r>
            <a:r>
              <a:rPr lang="zh-TW" altLang="zh-TW" dirty="0" smtClean="0">
                <a:solidFill>
                  <a:schemeClr val="tx1"/>
                </a:solidFill>
                <a:latin typeface="標楷體" pitchFamily="65" charset="-120"/>
                <a:cs typeface="Arial" charset="0"/>
              </a:rPr>
              <a:t>吃入</a:t>
            </a:r>
            <a:r>
              <a:rPr lang="zh-TW" altLang="en-US" dirty="0" smtClean="0">
                <a:solidFill>
                  <a:schemeClr val="tx1"/>
                </a:solidFill>
                <a:latin typeface="標楷體" pitchFamily="65" charset="-120"/>
                <a:cs typeface="Arial" charset="0"/>
              </a:rPr>
              <a:t>極少量病菌</a:t>
            </a:r>
            <a:r>
              <a:rPr lang="en-US" altLang="zh-TW" dirty="0" smtClean="0">
                <a:solidFill>
                  <a:schemeClr val="tx1"/>
                </a:solidFill>
                <a:latin typeface="標楷體" pitchFamily="65" charset="-120"/>
                <a:cs typeface="Arial" charset="0"/>
              </a:rPr>
              <a:t>(</a:t>
            </a:r>
            <a:r>
              <a:rPr lang="en-US" altLang="zh-TW" dirty="0" smtClean="0">
                <a:solidFill>
                  <a:schemeClr val="tx1"/>
                </a:solidFill>
                <a:latin typeface="Arial" charset="0"/>
                <a:cs typeface="Arial" charset="0"/>
              </a:rPr>
              <a:t>10-200</a:t>
            </a:r>
            <a:r>
              <a:rPr lang="zh-TW" altLang="en-US" dirty="0" smtClean="0">
                <a:solidFill>
                  <a:schemeClr val="tx1"/>
                </a:solidFill>
                <a:latin typeface="標楷體" pitchFamily="65" charset="-120"/>
                <a:cs typeface="Arial" charset="0"/>
              </a:rPr>
              <a:t>個</a:t>
            </a:r>
            <a:r>
              <a:rPr lang="en-US" altLang="zh-TW" dirty="0" smtClean="0">
                <a:solidFill>
                  <a:schemeClr val="tx1"/>
                </a:solidFill>
                <a:latin typeface="標楷體" pitchFamily="65" charset="-120"/>
                <a:cs typeface="Arial" charset="0"/>
              </a:rPr>
              <a:t>)</a:t>
            </a:r>
            <a:r>
              <a:rPr lang="zh-TW" altLang="en-US" dirty="0" smtClean="0">
                <a:solidFill>
                  <a:schemeClr val="tx1"/>
                </a:solidFill>
                <a:latin typeface="標楷體" pitchFamily="65" charset="-120"/>
                <a:cs typeface="Arial" charset="0"/>
              </a:rPr>
              <a:t>，也可能致病。</a:t>
            </a:r>
          </a:p>
          <a:p>
            <a:pPr>
              <a:lnSpc>
                <a:spcPct val="90000"/>
              </a:lnSpc>
            </a:pPr>
            <a:endParaRPr lang="zh-TW" altLang="en-US" b="1" dirty="0" smtClean="0">
              <a:latin typeface="標楷體" pitchFamily="65" charset="-120"/>
              <a:cs typeface="Arial" charset="0"/>
            </a:endParaRPr>
          </a:p>
        </p:txBody>
      </p:sp>
      <p:sp>
        <p:nvSpPr>
          <p:cNvPr id="53254" name="投影片編號版面配置區 6"/>
          <p:cNvSpPr>
            <a:spLocks noGrp="1"/>
          </p:cNvSpPr>
          <p:nvPr>
            <p:ph type="sldNum" sz="quarter" idx="12"/>
          </p:nvPr>
        </p:nvSpPr>
        <p:spPr bwMode="auto">
          <a:noFill/>
          <a:ln>
            <a:miter lim="800000"/>
            <a:headEnd/>
            <a:tailEnd/>
          </a:ln>
        </p:spPr>
        <p:txBody>
          <a:bodyPr/>
          <a:lstStyle/>
          <a:p>
            <a:fld id="{538E8757-10F2-4C77-B14F-E6D8DA317A52}" type="slidenum">
              <a:rPr lang="zh-TW" altLang="en-US" smtClean="0">
                <a:ea typeface="新細明體" charset="-120"/>
              </a:rPr>
              <a:pPr/>
              <a:t>23</a:t>
            </a:fld>
            <a:endParaRPr lang="zh-TW" altLang="en-US" dirty="0" smtClean="0">
              <a:ea typeface="新細明體" charset="-120"/>
            </a:endParaRPr>
          </a:p>
        </p:txBody>
      </p:sp>
      <p:pic>
        <p:nvPicPr>
          <p:cNvPr id="53250" name="Picture 22" descr="一般Aok"/>
          <p:cNvPicPr>
            <a:picLocks noChangeAspect="1" noChangeArrowheads="1"/>
          </p:cNvPicPr>
          <p:nvPr/>
        </p:nvPicPr>
        <p:blipFill>
          <a:blip r:embed="rId4" cstate="print"/>
          <a:srcRect/>
          <a:stretch>
            <a:fillRect/>
          </a:stretch>
        </p:blipFill>
        <p:spPr bwMode="auto">
          <a:xfrm>
            <a:off x="5795963" y="2028825"/>
            <a:ext cx="3313112" cy="3505200"/>
          </a:xfrm>
          <a:prstGeom prst="rect">
            <a:avLst/>
          </a:prstGeom>
          <a:noFill/>
          <a:ln w="9525">
            <a:noFill/>
            <a:miter lim="800000"/>
            <a:headEnd/>
            <a:tailEnd/>
          </a:ln>
        </p:spPr>
      </p:pic>
      <p:sp>
        <p:nvSpPr>
          <p:cNvPr id="53251" name="Rectangle 23"/>
          <p:cNvSpPr>
            <a:spLocks noChangeArrowheads="1"/>
          </p:cNvSpPr>
          <p:nvPr/>
        </p:nvSpPr>
        <p:spPr bwMode="auto">
          <a:xfrm>
            <a:off x="685800" y="3768725"/>
            <a:ext cx="5254625" cy="1676400"/>
          </a:xfrm>
          <a:prstGeom prst="rect">
            <a:avLst/>
          </a:prstGeom>
          <a:noFill/>
          <a:ln w="9525">
            <a:noFill/>
            <a:miter lim="800000"/>
            <a:headEnd/>
            <a:tailEnd/>
          </a:ln>
        </p:spPr>
        <p:txBody>
          <a:bodyPr/>
          <a:lstStyle/>
          <a:p>
            <a:pPr marL="342900" indent="-342900">
              <a:spcBef>
                <a:spcPct val="20000"/>
              </a:spcBef>
              <a:buClr>
                <a:srgbClr val="006600"/>
              </a:buClr>
              <a:buSzPct val="150000"/>
              <a:buFont typeface="Wingdings" pitchFamily="2" charset="2"/>
              <a:buChar char="§"/>
            </a:pPr>
            <a:endParaRPr lang="zh-TW" altLang="en-US" i="1" u="sng">
              <a:latin typeface="標楷體" pitchFamily="65" charset="-120"/>
              <a:ea typeface="標楷體" pitchFamily="65" charset="-120"/>
              <a:cs typeface="Arial" charset="0"/>
            </a:endParaRPr>
          </a:p>
        </p:txBody>
      </p:sp>
      <p:sp>
        <p:nvSpPr>
          <p:cNvPr id="7195" name="Text Box 27"/>
          <p:cNvSpPr txBox="1">
            <a:spLocks noChangeArrowheads="1"/>
          </p:cNvSpPr>
          <p:nvPr/>
        </p:nvSpPr>
        <p:spPr bwMode="auto">
          <a:xfrm>
            <a:off x="443905" y="6011565"/>
            <a:ext cx="5856287" cy="585787"/>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defRPr kumimoji="1" sz="2400">
                <a:solidFill>
                  <a:schemeClr val="tx1"/>
                </a:solidFill>
                <a:latin typeface="Times New Roman" pitchFamily="18" charset="0"/>
                <a:ea typeface="新細明體" pitchFamily="18" charset="-120"/>
              </a:defRPr>
            </a:lvl1pPr>
            <a:lvl2pPr marL="190500">
              <a:defRPr kumimoji="1" sz="2400">
                <a:solidFill>
                  <a:schemeClr val="tx1"/>
                </a:solidFill>
                <a:latin typeface="Times New Roman" pitchFamily="18" charset="0"/>
                <a:ea typeface="新細明體" pitchFamily="18" charset="-120"/>
              </a:defRPr>
            </a:lvl2pPr>
            <a:lvl3pPr>
              <a:defRPr kumimoji="1" sz="2400">
                <a:solidFill>
                  <a:schemeClr val="tx1"/>
                </a:solidFill>
                <a:latin typeface="Times New Roman" pitchFamily="18" charset="0"/>
                <a:ea typeface="新細明體" pitchFamily="18" charset="-120"/>
              </a:defRPr>
            </a:lvl3pPr>
            <a:lvl4pPr>
              <a:defRPr kumimoji="1" sz="2400">
                <a:solidFill>
                  <a:schemeClr val="tx1"/>
                </a:solidFill>
                <a:latin typeface="Times New Roman" pitchFamily="18" charset="0"/>
                <a:ea typeface="新細明體" pitchFamily="18" charset="-120"/>
              </a:defRPr>
            </a:lvl4pPr>
            <a:lvl5pPr>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1">
              <a:lnSpc>
                <a:spcPct val="160000"/>
              </a:lnSpc>
              <a:spcBef>
                <a:spcPct val="20000"/>
              </a:spcBef>
              <a:buClr>
                <a:srgbClr val="006600"/>
              </a:buClr>
              <a:buFont typeface="Wingdings" pitchFamily="2" charset="2"/>
              <a:buChar char="v"/>
              <a:defRPr/>
            </a:pPr>
            <a:r>
              <a:rPr lang="zh-TW" altLang="en-US" sz="2000" dirty="0" smtClean="0">
                <a:latin typeface="標楷體" panose="03000509000000000000" pitchFamily="65" charset="-120"/>
                <a:ea typeface="標楷體" panose="03000509000000000000" pitchFamily="65" charset="-120"/>
              </a:rPr>
              <a:t>病患腹瀉的糞便中</a:t>
            </a:r>
            <a:r>
              <a:rPr lang="zh-TW" altLang="en-US" sz="2000" dirty="0" smtClean="0">
                <a:latin typeface="+mj-ea"/>
                <a:ea typeface="+mj-ea"/>
              </a:rPr>
              <a:t>  </a:t>
            </a:r>
            <a:r>
              <a:rPr lang="en-US" altLang="zh-TW" sz="2000" dirty="0" smtClean="0">
                <a:solidFill>
                  <a:srgbClr val="FF0000"/>
                </a:solidFill>
                <a:latin typeface="Arial" panose="020B0604020202020204" pitchFamily="34" charset="0"/>
                <a:ea typeface="+mj-ea"/>
                <a:cs typeface="Arial" panose="020B0604020202020204" pitchFamily="34" charset="0"/>
              </a:rPr>
              <a:t>10</a:t>
            </a:r>
            <a:r>
              <a:rPr lang="en-US" altLang="zh-TW" sz="2000" baseline="30000" dirty="0" smtClean="0">
                <a:solidFill>
                  <a:srgbClr val="FF0000"/>
                </a:solidFill>
                <a:latin typeface="Arial" panose="020B0604020202020204" pitchFamily="34" charset="0"/>
                <a:ea typeface="+mj-ea"/>
                <a:cs typeface="Arial" panose="020B0604020202020204" pitchFamily="34" charset="0"/>
              </a:rPr>
              <a:t>6</a:t>
            </a:r>
            <a:r>
              <a:rPr lang="en-US" altLang="zh-TW" sz="2000" dirty="0" smtClean="0">
                <a:solidFill>
                  <a:srgbClr val="FF0000"/>
                </a:solidFill>
                <a:latin typeface="Arial" panose="020B0604020202020204" pitchFamily="34" charset="0"/>
                <a:ea typeface="+mj-ea"/>
                <a:cs typeface="Arial" panose="020B0604020202020204" pitchFamily="34" charset="0"/>
              </a:rPr>
              <a:t>-10</a:t>
            </a:r>
            <a:r>
              <a:rPr lang="en-US" altLang="zh-TW" sz="2000" baseline="30000" dirty="0" smtClean="0">
                <a:solidFill>
                  <a:srgbClr val="FF0000"/>
                </a:solidFill>
                <a:latin typeface="Arial" panose="020B0604020202020204" pitchFamily="34" charset="0"/>
                <a:ea typeface="+mj-ea"/>
                <a:cs typeface="Arial" panose="020B0604020202020204" pitchFamily="34" charset="0"/>
              </a:rPr>
              <a:t>8 </a:t>
            </a:r>
            <a:r>
              <a:rPr lang="en-US" altLang="zh-TW" sz="2000" i="1" dirty="0" err="1" smtClean="0">
                <a:solidFill>
                  <a:srgbClr val="FF0000"/>
                </a:solidFill>
                <a:latin typeface="Arial" panose="020B0604020202020204" pitchFamily="34" charset="0"/>
                <a:ea typeface="+mj-ea"/>
                <a:cs typeface="Arial" panose="020B0604020202020204" pitchFamily="34" charset="0"/>
              </a:rPr>
              <a:t>Shigellae</a:t>
            </a:r>
            <a:r>
              <a:rPr lang="en-US" altLang="zh-TW" sz="2000" dirty="0" smtClean="0">
                <a:solidFill>
                  <a:srgbClr val="FF0000"/>
                </a:solidFill>
                <a:latin typeface="+mj-ea"/>
                <a:ea typeface="+mj-ea"/>
              </a:rPr>
              <a:t>/</a:t>
            </a:r>
            <a:r>
              <a:rPr lang="zh-TW" altLang="en-US" sz="2000" dirty="0" smtClean="0">
                <a:solidFill>
                  <a:srgbClr val="FF0000"/>
                </a:solidFill>
                <a:latin typeface="標楷體" panose="03000509000000000000" pitchFamily="65" charset="-120"/>
                <a:ea typeface="標楷體" panose="03000509000000000000" pitchFamily="65" charset="-120"/>
              </a:rPr>
              <a:t>每公克</a:t>
            </a:r>
            <a:endParaRPr lang="en-US" altLang="zh-TW" sz="2000" b="1" i="1" u="sng" dirty="0" smtClean="0">
              <a:solidFill>
                <a:srgbClr val="FF0000"/>
              </a:solidFill>
              <a:latin typeface="Arial" pitchFamily="34" charset="0"/>
              <a:ea typeface="+mj-ea"/>
              <a:cs typeface="Arial" pitchFamily="34" charset="0"/>
            </a:endParaRPr>
          </a:p>
        </p:txBody>
      </p:sp>
      <p:sp>
        <p:nvSpPr>
          <p:cNvPr id="53253" name="Text Box 2"/>
          <p:cNvSpPr txBox="1">
            <a:spLocks noChangeArrowheads="1"/>
          </p:cNvSpPr>
          <p:nvPr/>
        </p:nvSpPr>
        <p:spPr bwMode="auto">
          <a:xfrm>
            <a:off x="179388" y="5492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感</a:t>
            </a:r>
            <a:r>
              <a:rPr lang="zh-TW" altLang="en-US" sz="4400" b="1" dirty="0">
                <a:latin typeface="標楷體" pitchFamily="65" charset="-120"/>
                <a:ea typeface="標楷體" pitchFamily="65" charset="-120"/>
                <a:cs typeface="Arial" charset="0"/>
              </a:rPr>
              <a:t>染過程</a:t>
            </a:r>
            <a:endParaRPr lang="zh-TW" altLang="zh-TW" sz="4400" b="1" dirty="0">
              <a:latin typeface="Times New Roman" pitchFamily="18" charset="0"/>
              <a:ea typeface="標楷體" pitchFamily="65" charset="-120"/>
              <a:cs typeface="Arial" charset="0"/>
            </a:endParaRPr>
          </a:p>
        </p:txBody>
      </p:sp>
      <p:sp>
        <p:nvSpPr>
          <p:cNvPr id="2" name="標題 1"/>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7" name="Text Box 2"/>
          <p:cNvSpPr txBox="1">
            <a:spLocks noChangeArrowheads="1"/>
          </p:cNvSpPr>
          <p:nvPr/>
        </p:nvSpPr>
        <p:spPr bwMode="auto">
          <a:xfrm>
            <a:off x="0" y="765175"/>
            <a:ext cx="914400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傳染窩和傳染方式</a:t>
            </a:r>
            <a:endParaRPr lang="zh-TW" altLang="zh-TW" sz="4400" b="1" dirty="0">
              <a:latin typeface="Times New Roman" pitchFamily="18" charset="0"/>
              <a:ea typeface="標楷體" pitchFamily="65" charset="-120"/>
              <a:cs typeface="Arial" charset="0"/>
            </a:endParaRPr>
          </a:p>
        </p:txBody>
      </p:sp>
      <p:sp>
        <p:nvSpPr>
          <p:cNvPr id="55298" name="Rectangle 4"/>
          <p:cNvSpPr>
            <a:spLocks noChangeArrowheads="1"/>
          </p:cNvSpPr>
          <p:nvPr/>
        </p:nvSpPr>
        <p:spPr bwMode="auto">
          <a:xfrm>
            <a:off x="323850" y="1778000"/>
            <a:ext cx="8569325" cy="4530725"/>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唯一之帶菌者是</a:t>
            </a:r>
            <a:r>
              <a:rPr lang="zh-TW" altLang="zh-TW" sz="2800">
                <a:solidFill>
                  <a:srgbClr val="0000FF"/>
                </a:solidFill>
                <a:latin typeface="標楷體" pitchFamily="65" charset="-120"/>
                <a:ea typeface="標楷體" pitchFamily="65" charset="-120"/>
                <a:cs typeface="Arial" charset="0"/>
              </a:rPr>
              <a:t>人</a:t>
            </a:r>
            <a:r>
              <a:rPr lang="zh-TW" altLang="zh-TW" sz="2800">
                <a:latin typeface="標楷體" pitchFamily="65" charset="-120"/>
                <a:ea typeface="標楷體" pitchFamily="65" charset="-120"/>
                <a:cs typeface="Arial" charset="0"/>
              </a:rPr>
              <a:t>。靈長類動物也曾發生集體感染。</a:t>
            </a: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直接或間接攝食被病人或帶菌者糞便污染的東西而感染。</a:t>
            </a: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接觸帶菌者糞便沒有洗手或沒有清洗指甲間縫隙。</a:t>
            </a: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細菌在食品上大量增殖。</a:t>
            </a:r>
            <a:endParaRPr lang="en-US" altLang="zh-TW" sz="28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a:solidFill>
                  <a:srgbClr val="000C00"/>
                </a:solidFill>
                <a:latin typeface="Times New Roman" pitchFamily="18" charset="0"/>
                <a:ea typeface="標楷體" pitchFamily="65" charset="-120"/>
                <a:cs typeface="Arial" charset="0"/>
              </a:rPr>
              <a:t>經由同性或異性間肛吻、肛交、口陰交等性行為，可能提高感染桿菌性痢疾（</a:t>
            </a:r>
            <a:r>
              <a:rPr lang="zh-TW" altLang="en-US" sz="2800">
                <a:solidFill>
                  <a:srgbClr val="000C00"/>
                </a:solidFill>
                <a:latin typeface="Times New Roman" pitchFamily="18" charset="0"/>
                <a:ea typeface="標楷體" pitchFamily="65" charset="-120"/>
                <a:cs typeface="Arial" charset="0"/>
              </a:rPr>
              <a:t>及</a:t>
            </a:r>
            <a:r>
              <a:rPr lang="zh-TW" altLang="zh-TW" sz="2800">
                <a:solidFill>
                  <a:srgbClr val="000C00"/>
                </a:solidFill>
                <a:latin typeface="Times New Roman" pitchFamily="18" charset="0"/>
                <a:ea typeface="標楷體" pitchFamily="65" charset="-120"/>
                <a:cs typeface="Arial" charset="0"/>
              </a:rPr>
              <a:t>阿米巴痢疾、病毒性</a:t>
            </a:r>
            <a:r>
              <a:rPr lang="en-US" altLang="zh-TW" sz="2800">
                <a:solidFill>
                  <a:srgbClr val="000C00"/>
                </a:solidFill>
                <a:ea typeface="標楷體" pitchFamily="65" charset="-120"/>
                <a:cs typeface="Arial" charset="0"/>
              </a:rPr>
              <a:t>A</a:t>
            </a:r>
            <a:r>
              <a:rPr lang="zh-TW" altLang="zh-TW" sz="2800">
                <a:solidFill>
                  <a:srgbClr val="000C00"/>
                </a:solidFill>
                <a:latin typeface="Times New Roman" pitchFamily="18" charset="0"/>
                <a:ea typeface="標楷體" pitchFamily="65" charset="-120"/>
                <a:cs typeface="Arial" charset="0"/>
              </a:rPr>
              <a:t>型肝炎）等腸道疾病傳播之風險。</a:t>
            </a:r>
            <a:endParaRPr lang="zh-TW" altLang="zh-TW" sz="2800">
              <a:latin typeface="標楷體" pitchFamily="65" charset="-120"/>
              <a:ea typeface="標楷體" pitchFamily="65" charset="-120"/>
              <a:cs typeface="Arial" charset="0"/>
            </a:endParaRPr>
          </a:p>
        </p:txBody>
      </p:sp>
      <p:sp>
        <p:nvSpPr>
          <p:cNvPr id="55299" name="投影片編號版面配置區 5"/>
          <p:cNvSpPr>
            <a:spLocks noGrp="1"/>
          </p:cNvSpPr>
          <p:nvPr>
            <p:ph type="sldNum" sz="quarter" idx="12"/>
          </p:nvPr>
        </p:nvSpPr>
        <p:spPr bwMode="auto">
          <a:noFill/>
          <a:ln>
            <a:miter lim="800000"/>
            <a:headEnd/>
            <a:tailEnd/>
          </a:ln>
        </p:spPr>
        <p:txBody>
          <a:bodyPr/>
          <a:lstStyle/>
          <a:p>
            <a:fld id="{30B82522-9A48-4CE9-ACAA-2D7C45E9A966}" type="slidenum">
              <a:rPr lang="zh-TW" altLang="en-US" smtClean="0">
                <a:ea typeface="新細明體" charset="-120"/>
              </a:rPr>
              <a:pPr/>
              <a:t>24</a:t>
            </a:fld>
            <a:endParaRPr lang="zh-TW" altLang="en-US"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5" name="內容版面配置區 2"/>
          <p:cNvSpPr>
            <a:spLocks noGrp="1"/>
          </p:cNvSpPr>
          <p:nvPr>
            <p:ph idx="1"/>
          </p:nvPr>
        </p:nvSpPr>
        <p:spPr/>
        <p:txBody>
          <a:bodyPr/>
          <a:lstStyle/>
          <a:p>
            <a:r>
              <a:rPr lang="zh-TW" altLang="en-US" sz="2400" dirty="0" smtClean="0">
                <a:latin typeface="Arial" charset="0"/>
                <a:cs typeface="Arial" charset="0"/>
              </a:rPr>
              <a:t>其實國外早於</a:t>
            </a:r>
            <a:r>
              <a:rPr lang="en-US" altLang="zh-TW" sz="2400" dirty="0" smtClean="0">
                <a:latin typeface="Arial" charset="0"/>
                <a:cs typeface="Arial" charset="0"/>
              </a:rPr>
              <a:t>1990</a:t>
            </a:r>
            <a:r>
              <a:rPr lang="zh-TW" altLang="en-US" sz="2400" dirty="0" smtClean="0">
                <a:latin typeface="Arial" charset="0"/>
                <a:cs typeface="Arial" charset="0"/>
              </a:rPr>
              <a:t>年代即已宣導</a:t>
            </a:r>
            <a:r>
              <a:rPr lang="zh-TW" altLang="en-US" sz="2400" dirty="0" smtClean="0">
                <a:solidFill>
                  <a:srgbClr val="0000FF"/>
                </a:solidFill>
                <a:latin typeface="Arial" charset="0"/>
                <a:cs typeface="Arial" charset="0"/>
              </a:rPr>
              <a:t>不安全性行為</a:t>
            </a:r>
            <a:r>
              <a:rPr lang="zh-TW" altLang="en-US" sz="2400" dirty="0" smtClean="0">
                <a:latin typeface="Arial" charset="0"/>
                <a:cs typeface="Arial" charset="0"/>
              </a:rPr>
              <a:t>可能與感染桿菌性痢疾有關，但國內罕見相關病例報導。</a:t>
            </a:r>
            <a:endParaRPr lang="en-US" altLang="zh-TW" sz="2400" dirty="0" smtClean="0">
              <a:latin typeface="Arial" charset="0"/>
              <a:cs typeface="Arial" charset="0"/>
            </a:endParaRPr>
          </a:p>
          <a:p>
            <a:pPr hangingPunct="1"/>
            <a:r>
              <a:rPr lang="zh-TW" altLang="en-US" sz="2400" dirty="0" smtClean="0">
                <a:latin typeface="Arial" charset="0"/>
                <a:cs typeface="Arial" charset="0"/>
              </a:rPr>
              <a:t>然而</a:t>
            </a:r>
            <a:r>
              <a:rPr lang="en-US" altLang="zh-TW" sz="2400" dirty="0" smtClean="0">
                <a:latin typeface="Arial" charset="0"/>
                <a:cs typeface="Arial" charset="0"/>
              </a:rPr>
              <a:t>2015</a:t>
            </a:r>
            <a:r>
              <a:rPr lang="zh-TW" altLang="en-US" sz="2400" dirty="0" smtClean="0">
                <a:latin typeface="Arial" charset="0"/>
                <a:cs typeface="Arial" charset="0"/>
              </a:rPr>
              <a:t>年初至</a:t>
            </a:r>
            <a:r>
              <a:rPr lang="en-US" altLang="zh-TW" sz="2400" dirty="0" smtClean="0">
                <a:latin typeface="Arial" charset="0"/>
                <a:cs typeface="Arial" charset="0"/>
              </a:rPr>
              <a:t>04</a:t>
            </a:r>
            <a:r>
              <a:rPr lang="zh-TW" altLang="en-US" sz="2400" dirty="0" smtClean="0">
                <a:latin typeface="Arial" charset="0"/>
                <a:cs typeface="Arial" charset="0"/>
              </a:rPr>
              <a:t>月</a:t>
            </a:r>
            <a:r>
              <a:rPr lang="en-US" altLang="zh-TW" sz="2400" dirty="0" smtClean="0">
                <a:latin typeface="Arial" charset="0"/>
                <a:cs typeface="Arial" charset="0"/>
              </a:rPr>
              <a:t>13</a:t>
            </a:r>
            <a:r>
              <a:rPr lang="zh-TW" altLang="en-US" sz="2400" dirty="0" smtClean="0">
                <a:latin typeface="Arial" charset="0"/>
                <a:cs typeface="Arial" charset="0"/>
              </a:rPr>
              <a:t>日為止，共計</a:t>
            </a:r>
            <a:r>
              <a:rPr lang="en-US" altLang="zh-TW" sz="2400" dirty="0" smtClean="0">
                <a:latin typeface="Arial" charset="0"/>
                <a:cs typeface="Arial" charset="0"/>
              </a:rPr>
              <a:t>64</a:t>
            </a:r>
            <a:r>
              <a:rPr lang="zh-TW" altLang="en-US" sz="2400" dirty="0" smtClean="0">
                <a:latin typeface="Arial" charset="0"/>
                <a:cs typeface="Arial" charset="0"/>
              </a:rPr>
              <a:t>例桿菌性痢疾確定病例，其中</a:t>
            </a:r>
            <a:r>
              <a:rPr lang="en-US" altLang="zh-TW" sz="2400" dirty="0" smtClean="0">
                <a:latin typeface="Arial" charset="0"/>
                <a:cs typeface="Arial" charset="0"/>
              </a:rPr>
              <a:t>35</a:t>
            </a:r>
            <a:r>
              <a:rPr lang="zh-TW" altLang="en-US" sz="2400" dirty="0" smtClean="0">
                <a:latin typeface="Arial" charset="0"/>
                <a:cs typeface="Arial" charset="0"/>
              </a:rPr>
              <a:t>例為境外移入病例，其餘</a:t>
            </a:r>
            <a:r>
              <a:rPr lang="en-US" altLang="zh-TW" sz="2400" dirty="0" smtClean="0">
                <a:latin typeface="Arial" charset="0"/>
                <a:cs typeface="Arial" charset="0"/>
              </a:rPr>
              <a:t>29</a:t>
            </a:r>
            <a:r>
              <a:rPr lang="zh-TW" altLang="en-US" sz="2400" dirty="0" smtClean="0">
                <a:latin typeface="Arial" charset="0"/>
                <a:cs typeface="Arial" charset="0"/>
              </a:rPr>
              <a:t>例為本土病例，遠高於過去</a:t>
            </a:r>
            <a:r>
              <a:rPr lang="en-US" altLang="zh-TW" sz="2400" dirty="0" smtClean="0">
                <a:latin typeface="Arial" charset="0"/>
                <a:cs typeface="Arial" charset="0"/>
              </a:rPr>
              <a:t>3</a:t>
            </a:r>
            <a:r>
              <a:rPr lang="zh-TW" altLang="en-US" sz="2400" dirty="0" smtClean="0">
                <a:latin typeface="Arial" charset="0"/>
                <a:cs typeface="Arial" charset="0"/>
              </a:rPr>
              <a:t>年同期的</a:t>
            </a:r>
            <a:r>
              <a:rPr lang="en-US" altLang="zh-TW" sz="2400" dirty="0" smtClean="0">
                <a:latin typeface="Arial" charset="0"/>
                <a:cs typeface="Arial" charset="0"/>
              </a:rPr>
              <a:t>6</a:t>
            </a:r>
            <a:r>
              <a:rPr lang="zh-TW" altLang="en-US" sz="2400" dirty="0" smtClean="0">
                <a:latin typeface="Arial" charset="0"/>
                <a:cs typeface="Arial" charset="0"/>
              </a:rPr>
              <a:t>例、</a:t>
            </a:r>
            <a:r>
              <a:rPr lang="en-US" altLang="zh-TW" sz="2400" dirty="0" smtClean="0">
                <a:latin typeface="Arial" charset="0"/>
                <a:cs typeface="Arial" charset="0"/>
              </a:rPr>
              <a:t>5</a:t>
            </a:r>
            <a:r>
              <a:rPr lang="zh-TW" altLang="en-US" sz="2400" dirty="0" smtClean="0">
                <a:latin typeface="Arial" charset="0"/>
                <a:cs typeface="Arial" charset="0"/>
              </a:rPr>
              <a:t>例、</a:t>
            </a:r>
            <a:r>
              <a:rPr lang="en-US" altLang="zh-TW" sz="2400" dirty="0" smtClean="0">
                <a:latin typeface="Arial" charset="0"/>
                <a:cs typeface="Arial" charset="0"/>
              </a:rPr>
              <a:t>5</a:t>
            </a:r>
            <a:r>
              <a:rPr lang="zh-TW" altLang="en-US" sz="2400" dirty="0" smtClean="0">
                <a:latin typeface="Arial" charset="0"/>
                <a:cs typeface="Arial" charset="0"/>
              </a:rPr>
              <a:t>例。</a:t>
            </a:r>
            <a:endParaRPr lang="en-US" altLang="zh-TW" sz="2400" dirty="0" smtClean="0">
              <a:latin typeface="Arial" charset="0"/>
              <a:cs typeface="Arial" charset="0"/>
            </a:endParaRPr>
          </a:p>
          <a:p>
            <a:pPr hangingPunct="1"/>
            <a:r>
              <a:rPr lang="zh-TW" altLang="en-US" sz="2400" dirty="0" smtClean="0">
                <a:latin typeface="Arial" charset="0"/>
                <a:cs typeface="Arial" charset="0"/>
              </a:rPr>
              <a:t>今年病例數激增，</a:t>
            </a:r>
            <a:r>
              <a:rPr lang="en-US" altLang="zh-TW" sz="2400" dirty="0" smtClean="0">
                <a:latin typeface="Arial" charset="0"/>
                <a:cs typeface="Arial" charset="0"/>
              </a:rPr>
              <a:t>8</a:t>
            </a:r>
            <a:r>
              <a:rPr lang="zh-TW" altLang="en-US" sz="2400" dirty="0" smtClean="0">
                <a:latin typeface="Arial" charset="0"/>
                <a:cs typeface="Arial" charset="0"/>
              </a:rPr>
              <a:t>人疑似與性行為有關，無法排除是由口肛接觸或肛交後口交等性行為所感染。其餘</a:t>
            </a:r>
            <a:r>
              <a:rPr lang="en-US" altLang="zh-TW" sz="2400" dirty="0" smtClean="0">
                <a:latin typeface="Arial" charset="0"/>
                <a:cs typeface="Arial" charset="0"/>
              </a:rPr>
              <a:t>21</a:t>
            </a:r>
            <a:r>
              <a:rPr lang="zh-TW" altLang="en-US" sz="2400" dirty="0" smtClean="0">
                <a:latin typeface="Arial" charset="0"/>
                <a:cs typeface="Arial" charset="0"/>
              </a:rPr>
              <a:t>例與飲食有關，其中有</a:t>
            </a:r>
            <a:r>
              <a:rPr lang="en-US" altLang="zh-TW" sz="2400" dirty="0" smtClean="0">
                <a:latin typeface="Arial" charset="0"/>
                <a:cs typeface="Arial" charset="0"/>
              </a:rPr>
              <a:t>18</a:t>
            </a:r>
            <a:r>
              <a:rPr lang="zh-TW" altLang="en-US" sz="2400" dirty="0" smtClean="0">
                <a:latin typeface="Arial" charset="0"/>
                <a:cs typeface="Arial" charset="0"/>
              </a:rPr>
              <a:t>例為群聚感染。</a:t>
            </a:r>
            <a:endParaRPr lang="en-US" altLang="zh-TW" sz="2400" dirty="0" smtClean="0">
              <a:latin typeface="Arial" charset="0"/>
              <a:cs typeface="Arial" charset="0"/>
            </a:endParaRPr>
          </a:p>
          <a:p>
            <a:pPr hangingPunct="1"/>
            <a:r>
              <a:rPr lang="zh-TW" altLang="en-US" sz="2400" dirty="0" smtClean="0">
                <a:latin typeface="Arial" charset="0"/>
                <a:cs typeface="Arial" charset="0"/>
              </a:rPr>
              <a:t>疾病管制署呼籲民眾應避免肛吻、肛交、口陰交等不安全性行為，或採適當防護以免口腔與肛門、陰道直接接觸。不得不做時，肛吻、口陰交務必使用口交保險套、口交膜，肛交時戴上一般保險套，可以降低感染機率。</a:t>
            </a:r>
          </a:p>
        </p:txBody>
      </p:sp>
      <p:sp>
        <p:nvSpPr>
          <p:cNvPr id="57346" name="投影片編號版面配置區 3"/>
          <p:cNvSpPr>
            <a:spLocks noGrp="1"/>
          </p:cNvSpPr>
          <p:nvPr>
            <p:ph type="sldNum" sz="quarter" idx="12"/>
          </p:nvPr>
        </p:nvSpPr>
        <p:spPr bwMode="auto">
          <a:noFill/>
          <a:ln>
            <a:miter lim="800000"/>
            <a:headEnd/>
            <a:tailEnd/>
          </a:ln>
        </p:spPr>
        <p:txBody>
          <a:bodyPr/>
          <a:lstStyle/>
          <a:p>
            <a:fld id="{BA1E4C5E-2EB8-4F08-BC10-80FF8BACAFE6}" type="slidenum">
              <a:rPr lang="zh-TW" altLang="en-US" smtClean="0">
                <a:ea typeface="新細明體" charset="-120"/>
              </a:rPr>
              <a:pPr/>
              <a:t>25</a:t>
            </a:fld>
            <a:endParaRPr lang="zh-TW" altLang="en-US" smtClean="0">
              <a:ea typeface="新細明體" charset="-120"/>
            </a:endParaRPr>
          </a:p>
        </p:txBody>
      </p:sp>
      <p:sp>
        <p:nvSpPr>
          <p:cNvPr id="57347" name="Text Box 2"/>
          <p:cNvSpPr txBox="1">
            <a:spLocks noChangeArrowheads="1"/>
          </p:cNvSpPr>
          <p:nvPr/>
        </p:nvSpPr>
        <p:spPr bwMode="auto">
          <a:xfrm>
            <a:off x="0" y="765175"/>
            <a:ext cx="9144000" cy="768350"/>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a:t>
            </a:r>
            <a:r>
              <a:rPr lang="zh-TW" altLang="zh-TW" sz="4400" b="1" dirty="0" smtClean="0">
                <a:solidFill>
                  <a:schemeClr val="tx2"/>
                </a:solidFill>
                <a:latin typeface="標楷體" pitchFamily="65" charset="-120"/>
                <a:ea typeface="標楷體" pitchFamily="65" charset="-120"/>
                <a:cs typeface="Arial" charset="0"/>
              </a:rPr>
              <a:t>痢疾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latin typeface="標楷體" pitchFamily="65" charset="-120"/>
                <a:ea typeface="標楷體" pitchFamily="65" charset="-120"/>
                <a:cs typeface="Arial" charset="0"/>
              </a:rPr>
              <a:t>不安</a:t>
            </a:r>
            <a:r>
              <a:rPr lang="zh-TW" altLang="en-US" sz="4400" b="1" dirty="0">
                <a:latin typeface="標楷體" pitchFamily="65" charset="-120"/>
                <a:ea typeface="標楷體" pitchFamily="65" charset="-120"/>
                <a:cs typeface="Arial" charset="0"/>
              </a:rPr>
              <a:t>全性行為</a:t>
            </a:r>
            <a:r>
              <a:rPr lang="zh-TW" altLang="zh-TW" sz="4400" b="1" dirty="0">
                <a:latin typeface="標楷體" pitchFamily="65" charset="-120"/>
                <a:ea typeface="標楷體" pitchFamily="65" charset="-120"/>
                <a:cs typeface="Arial" charset="0"/>
              </a:rPr>
              <a:t>傳染方式</a:t>
            </a:r>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69" name="Text Box 2"/>
          <p:cNvSpPr txBox="1">
            <a:spLocks noChangeArrowheads="1"/>
          </p:cNvSpPr>
          <p:nvPr/>
        </p:nvSpPr>
        <p:spPr bwMode="auto">
          <a:xfrm>
            <a:off x="0" y="849313"/>
            <a:ext cx="91440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潛伏期和可傳染期</a:t>
            </a:r>
            <a:endParaRPr lang="zh-TW" altLang="zh-TW" sz="4400" b="1" dirty="0">
              <a:latin typeface="Times New Roman" pitchFamily="18" charset="0"/>
              <a:ea typeface="標楷體" pitchFamily="65" charset="-120"/>
              <a:cs typeface="Arial" charset="0"/>
            </a:endParaRPr>
          </a:p>
        </p:txBody>
      </p:sp>
      <p:sp>
        <p:nvSpPr>
          <p:cNvPr id="58370" name="Rectangle 4"/>
          <p:cNvSpPr>
            <a:spLocks noChangeArrowheads="1"/>
          </p:cNvSpPr>
          <p:nvPr/>
        </p:nvSpPr>
        <p:spPr bwMode="auto">
          <a:xfrm>
            <a:off x="400050" y="1849438"/>
            <a:ext cx="8178800" cy="4171950"/>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潛伏期為</a:t>
            </a:r>
            <a:r>
              <a:rPr lang="zh-TW" altLang="zh-TW" sz="3200">
                <a:ea typeface="標楷體" pitchFamily="65" charset="-120"/>
                <a:cs typeface="Arial" charset="0"/>
              </a:rPr>
              <a:t>12</a:t>
            </a:r>
            <a:r>
              <a:rPr lang="zh-TW" altLang="zh-TW" sz="3200">
                <a:latin typeface="標楷體" pitchFamily="65" charset="-120"/>
                <a:ea typeface="標楷體" pitchFamily="65" charset="-120"/>
                <a:cs typeface="Arial" charset="0"/>
              </a:rPr>
              <a:t>至</a:t>
            </a:r>
            <a:r>
              <a:rPr lang="zh-TW" altLang="zh-TW" sz="3200">
                <a:ea typeface="標楷體" pitchFamily="65" charset="-120"/>
                <a:cs typeface="Arial" charset="0"/>
              </a:rPr>
              <a:t>96</a:t>
            </a:r>
            <a:r>
              <a:rPr lang="zh-TW" altLang="zh-TW" sz="3200">
                <a:latin typeface="標楷體" pitchFamily="65" charset="-120"/>
                <a:ea typeface="標楷體" pitchFamily="65" charset="-120"/>
                <a:cs typeface="Arial" charset="0"/>
              </a:rPr>
              <a:t>小時(通常</a:t>
            </a:r>
            <a:r>
              <a:rPr lang="zh-TW" altLang="zh-TW" sz="3200">
                <a:ea typeface="標楷體" pitchFamily="65" charset="-120"/>
                <a:cs typeface="Arial" charset="0"/>
              </a:rPr>
              <a:t>1-3</a:t>
            </a:r>
            <a:r>
              <a:rPr lang="zh-TW" altLang="zh-TW" sz="3200">
                <a:latin typeface="標楷體" pitchFamily="65" charset="-120"/>
                <a:ea typeface="標楷體" pitchFamily="65" charset="-120"/>
                <a:cs typeface="Arial" charset="0"/>
              </a:rPr>
              <a:t>天)，有時長達一星期。</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發病後約</a:t>
            </a:r>
            <a:r>
              <a:rPr lang="zh-TW" altLang="en-US" sz="3200">
                <a:latin typeface="標楷體" pitchFamily="65" charset="-120"/>
                <a:ea typeface="標楷體" pitchFamily="65" charset="-120"/>
                <a:cs typeface="Arial" charset="0"/>
              </a:rPr>
              <a:t>至</a:t>
            </a:r>
            <a:r>
              <a:rPr lang="zh-TW" altLang="zh-TW" sz="3200">
                <a:latin typeface="標楷體" pitchFamily="65" charset="-120"/>
                <a:ea typeface="標楷體" pitchFamily="65" charset="-120"/>
                <a:cs typeface="Arial" charset="0"/>
              </a:rPr>
              <a:t>四星期</a:t>
            </a:r>
            <a:r>
              <a:rPr lang="zh-TW" altLang="en-US" sz="3200">
                <a:latin typeface="標楷體" pitchFamily="65" charset="-120"/>
                <a:ea typeface="標楷體" pitchFamily="65" charset="-120"/>
                <a:cs typeface="Arial" charset="0"/>
              </a:rPr>
              <a:t>之</a:t>
            </a:r>
            <a:r>
              <a:rPr lang="zh-TW" altLang="zh-TW" sz="3200">
                <a:latin typeface="標楷體" pitchFamily="65" charset="-120"/>
                <a:ea typeface="標楷體" pitchFamily="65" charset="-120"/>
                <a:cs typeface="Arial" charset="0"/>
              </a:rPr>
              <a:t>內為傳染持續期。</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無症狀帶菌者也會傳染，有時帶菌狀態會持續數月之久。</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適當的抗生素治療可縮短傳染持續期在一星期以內。</a:t>
            </a:r>
          </a:p>
        </p:txBody>
      </p:sp>
      <p:sp>
        <p:nvSpPr>
          <p:cNvPr id="58371" name="投影片編號版面配置區 5"/>
          <p:cNvSpPr>
            <a:spLocks noGrp="1"/>
          </p:cNvSpPr>
          <p:nvPr>
            <p:ph type="sldNum" sz="quarter" idx="12"/>
          </p:nvPr>
        </p:nvSpPr>
        <p:spPr bwMode="auto">
          <a:noFill/>
          <a:ln>
            <a:miter lim="800000"/>
            <a:headEnd/>
            <a:tailEnd/>
          </a:ln>
        </p:spPr>
        <p:txBody>
          <a:bodyPr/>
          <a:lstStyle/>
          <a:p>
            <a:fld id="{78C6586A-3339-4DD2-935C-80DEB371E251}" type="slidenum">
              <a:rPr lang="zh-TW" altLang="en-US" smtClean="0">
                <a:ea typeface="新細明體" charset="-120"/>
              </a:rPr>
              <a:pPr/>
              <a:t>26</a:t>
            </a:fld>
            <a:endParaRPr lang="zh-TW" altLang="en-US"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p:txBody>
          <a:bodyPr/>
          <a:lstStyle/>
          <a:p>
            <a:pPr>
              <a:lnSpc>
                <a:spcPct val="110000"/>
              </a:lnSpc>
              <a:defRPr/>
            </a:pPr>
            <a:r>
              <a:rPr lang="zh-TW" altLang="en-US" dirty="0">
                <a:latin typeface="標楷體" panose="03000509000000000000" pitchFamily="65" charset="-120"/>
              </a:rPr>
              <a:t>感染僅限於腸胃道，很少侵入血</a:t>
            </a:r>
            <a:r>
              <a:rPr lang="zh-TW" altLang="en-US" dirty="0" smtClean="0">
                <a:latin typeface="標楷體" panose="03000509000000000000" pitchFamily="65" charset="-120"/>
              </a:rPr>
              <a:t>流。</a:t>
            </a:r>
            <a:endParaRPr lang="zh-TW" altLang="en-US" dirty="0">
              <a:latin typeface="標楷體" panose="03000509000000000000" pitchFamily="65" charset="-120"/>
            </a:endParaRPr>
          </a:p>
          <a:p>
            <a:pPr>
              <a:lnSpc>
                <a:spcPct val="110000"/>
              </a:lnSpc>
              <a:defRPr/>
            </a:pPr>
            <a:r>
              <a:rPr lang="zh-TW" altLang="en-US" dirty="0">
                <a:latin typeface="標楷體" panose="03000509000000000000" pitchFamily="65" charset="-120"/>
              </a:rPr>
              <a:t>致病機轉</a:t>
            </a:r>
          </a:p>
          <a:p>
            <a:pPr lvl="1">
              <a:lnSpc>
                <a:spcPct val="110000"/>
              </a:lnSpc>
              <a:defRPr/>
            </a:pPr>
            <a:r>
              <a:rPr lang="zh-TW" altLang="en-US" dirty="0">
                <a:solidFill>
                  <a:schemeClr val="tx1"/>
                </a:solidFill>
                <a:latin typeface="標楷體" panose="03000509000000000000" pitchFamily="65" charset="-120"/>
              </a:rPr>
              <a:t>侵入大腸壁和末端迴腸壁的黏膜上皮，菌體大量繁殖後引起</a:t>
            </a:r>
            <a:r>
              <a:rPr lang="zh-TW" altLang="en-US" dirty="0" smtClean="0">
                <a:solidFill>
                  <a:schemeClr val="tx1"/>
                </a:solidFill>
                <a:latin typeface="標楷體" panose="03000509000000000000" pitchFamily="65" charset="-120"/>
              </a:rPr>
              <a:t>發炎</a:t>
            </a:r>
            <a:r>
              <a:rPr lang="en-US" altLang="zh-TW" dirty="0" smtClean="0">
                <a:solidFill>
                  <a:schemeClr val="tx1"/>
                </a:solidFill>
                <a:latin typeface="標楷體" panose="03000509000000000000" pitchFamily="65" charset="-120"/>
              </a:rPr>
              <a:t>(</a:t>
            </a:r>
            <a:r>
              <a:rPr lang="zh-TW" altLang="en-US" dirty="0">
                <a:solidFill>
                  <a:schemeClr val="tx1"/>
                </a:solidFill>
                <a:latin typeface="標楷體" panose="03000509000000000000" pitchFamily="65" charset="-120"/>
              </a:rPr>
              <a:t>微小膿腫</a:t>
            </a:r>
            <a:r>
              <a:rPr lang="en-US" altLang="zh-TW" dirty="0">
                <a:solidFill>
                  <a:schemeClr val="tx1"/>
                </a:solidFill>
                <a:latin typeface="標楷體" panose="03000509000000000000" pitchFamily="65" charset="-120"/>
              </a:rPr>
              <a:t>)</a:t>
            </a:r>
            <a:r>
              <a:rPr lang="zh-TW" altLang="en-US" dirty="0">
                <a:solidFill>
                  <a:schemeClr val="tx1"/>
                </a:solidFill>
                <a:latin typeface="標楷體" panose="03000509000000000000" pitchFamily="65" charset="-120"/>
              </a:rPr>
              <a:t>，導致黏膜壞死、表面潰瘍、出血，並在潰瘍處形成假膜。</a:t>
            </a:r>
          </a:p>
          <a:p>
            <a:pPr lvl="1">
              <a:lnSpc>
                <a:spcPct val="110000"/>
              </a:lnSpc>
              <a:defRPr/>
            </a:pPr>
            <a:r>
              <a:rPr lang="zh-TW" altLang="en-US" dirty="0">
                <a:solidFill>
                  <a:schemeClr val="tx1"/>
                </a:solidFill>
                <a:latin typeface="標楷體" panose="03000509000000000000" pitchFamily="65" charset="-120"/>
              </a:rPr>
              <a:t>經</a:t>
            </a:r>
            <a:r>
              <a:rPr lang="en-US" altLang="zh-TW" dirty="0">
                <a:solidFill>
                  <a:schemeClr val="tx1"/>
                </a:solidFill>
                <a:ea typeface="+mj-ea"/>
              </a:rPr>
              <a:t>1~4</a:t>
            </a:r>
            <a:r>
              <a:rPr lang="zh-TW" altLang="en-US" dirty="0">
                <a:solidFill>
                  <a:schemeClr val="tx1"/>
                </a:solidFill>
                <a:latin typeface="標楷體" panose="03000509000000000000" pitchFamily="65" charset="-120"/>
              </a:rPr>
              <a:t>天潛伏期後，突然發生腹痛、多次腹瀉、腹部絞痛及</a:t>
            </a:r>
            <a:r>
              <a:rPr lang="zh-TW" altLang="en-US" dirty="0" smtClean="0">
                <a:solidFill>
                  <a:schemeClr val="tx1"/>
                </a:solidFill>
                <a:latin typeface="標楷體" panose="03000509000000000000" pitchFamily="65" charset="-120"/>
              </a:rPr>
              <a:t>發燒，很快糞便</a:t>
            </a:r>
            <a:r>
              <a:rPr lang="zh-TW" altLang="en-US" dirty="0">
                <a:solidFill>
                  <a:schemeClr val="tx1"/>
                </a:solidFill>
                <a:latin typeface="標楷體" panose="03000509000000000000" pitchFamily="65" charset="-120"/>
              </a:rPr>
              <a:t>即成液狀，並帶有黏膜、血液及膿</a:t>
            </a:r>
            <a:r>
              <a:rPr lang="zh-TW" altLang="en-US" dirty="0" smtClean="0">
                <a:solidFill>
                  <a:schemeClr val="tx1"/>
                </a:solidFill>
                <a:latin typeface="標楷體" panose="03000509000000000000" pitchFamily="65" charset="-120"/>
              </a:rPr>
              <a:t>細胞。</a:t>
            </a:r>
            <a:endParaRPr lang="zh-TW" altLang="en-US" dirty="0">
              <a:solidFill>
                <a:schemeClr val="tx1"/>
              </a:solidFill>
              <a:latin typeface="標楷體" panose="03000509000000000000" pitchFamily="65" charset="-120"/>
            </a:endParaRPr>
          </a:p>
          <a:p>
            <a:pPr>
              <a:lnSpc>
                <a:spcPct val="110000"/>
              </a:lnSpc>
              <a:defRPr/>
            </a:pPr>
            <a:endParaRPr lang="en-US" altLang="zh-TW" dirty="0">
              <a:latin typeface="+mj-ea"/>
              <a:ea typeface="+mj-ea"/>
            </a:endParaRPr>
          </a:p>
        </p:txBody>
      </p:sp>
      <p:sp>
        <p:nvSpPr>
          <p:cNvPr id="60419" name="投影片編號版面配置區 3"/>
          <p:cNvSpPr>
            <a:spLocks noGrp="1"/>
          </p:cNvSpPr>
          <p:nvPr>
            <p:ph type="sldNum" sz="quarter" idx="12"/>
          </p:nvPr>
        </p:nvSpPr>
        <p:spPr bwMode="auto">
          <a:noFill/>
          <a:ln>
            <a:miter lim="800000"/>
            <a:headEnd/>
            <a:tailEnd/>
          </a:ln>
        </p:spPr>
        <p:txBody>
          <a:bodyPr/>
          <a:lstStyle/>
          <a:p>
            <a:fld id="{A95ED493-35AE-4AD0-A29B-DB8FE1F95D41}" type="slidenum">
              <a:rPr lang="zh-TW" altLang="en-US" smtClean="0">
                <a:ea typeface="新細明體" charset="-120"/>
              </a:rPr>
              <a:pPr/>
              <a:t>27</a:t>
            </a:fld>
            <a:endParaRPr lang="zh-TW" altLang="en-US" smtClean="0">
              <a:ea typeface="新細明體" charset="-120"/>
            </a:endParaRPr>
          </a:p>
        </p:txBody>
      </p:sp>
      <p:sp>
        <p:nvSpPr>
          <p:cNvPr id="60418"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標楷體" pitchFamily="65" charset="-120"/>
                <a:ea typeface="標楷體" pitchFamily="65" charset="-120"/>
                <a:cs typeface="Arial" charset="0"/>
              </a:rPr>
              <a:t>致病機轉</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7" name="Rectangle 3"/>
          <p:cNvSpPr>
            <a:spLocks noGrp="1" noChangeArrowheads="1"/>
          </p:cNvSpPr>
          <p:nvPr>
            <p:ph idx="1"/>
          </p:nvPr>
        </p:nvSpPr>
        <p:spPr/>
        <p:txBody>
          <a:bodyPr/>
          <a:lstStyle/>
          <a:p>
            <a:pPr>
              <a:defRPr/>
            </a:pPr>
            <a:r>
              <a:rPr lang="zh-TW" altLang="en-US" sz="3200" dirty="0">
                <a:latin typeface="標楷體" panose="03000509000000000000" pitchFamily="65" charset="-120"/>
              </a:rPr>
              <a:t>臨床條件</a:t>
            </a:r>
            <a:r>
              <a:rPr lang="zh-TW" altLang="en-US" dirty="0">
                <a:latin typeface="標楷體" panose="03000509000000000000" pitchFamily="65" charset="-120"/>
              </a:rPr>
              <a:t> </a:t>
            </a:r>
          </a:p>
          <a:p>
            <a:pPr hangingPunct="1">
              <a:buFont typeface="Wingdings" pitchFamily="2" charset="2"/>
              <a:buNone/>
              <a:defRPr/>
            </a:pPr>
            <a:r>
              <a:rPr lang="zh-TW" altLang="en-US" dirty="0">
                <a:solidFill>
                  <a:srgbClr val="FF00FF"/>
                </a:solidFill>
                <a:latin typeface="標楷體" panose="03000509000000000000" pitchFamily="65" charset="-120"/>
              </a:rPr>
              <a:t>	</a:t>
            </a:r>
            <a:r>
              <a:rPr lang="zh-TW" altLang="en-US" dirty="0" smtClean="0">
                <a:latin typeface="標楷體" panose="03000509000000000000" pitchFamily="65" charset="-120"/>
              </a:rPr>
              <a:t>出現腹瀉</a:t>
            </a:r>
            <a:r>
              <a:rPr lang="en-US" altLang="zh-TW" dirty="0" smtClean="0">
                <a:latin typeface="標楷體" panose="03000509000000000000" pitchFamily="65" charset="-120"/>
              </a:rPr>
              <a:t>(</a:t>
            </a:r>
            <a:r>
              <a:rPr lang="zh-TW" altLang="en-US" dirty="0">
                <a:latin typeface="標楷體" panose="03000509000000000000" pitchFamily="65" charset="-120"/>
              </a:rPr>
              <a:t>嚴重程度不</a:t>
            </a:r>
            <a:r>
              <a:rPr lang="zh-TW" altLang="en-US" dirty="0" smtClean="0">
                <a:latin typeface="標楷體" panose="03000509000000000000" pitchFamily="65" charset="-120"/>
              </a:rPr>
              <a:t>等</a:t>
            </a:r>
            <a:r>
              <a:rPr lang="en-US" altLang="zh-TW" dirty="0" smtClean="0">
                <a:latin typeface="標楷體" panose="03000509000000000000" pitchFamily="65" charset="-120"/>
              </a:rPr>
              <a:t>)</a:t>
            </a:r>
            <a:r>
              <a:rPr lang="zh-TW" altLang="en-US" dirty="0" smtClean="0">
                <a:latin typeface="標楷體" panose="03000509000000000000" pitchFamily="65" charset="-120"/>
              </a:rPr>
              <a:t>、</a:t>
            </a:r>
            <a:r>
              <a:rPr lang="zh-TW" altLang="en-US" dirty="0">
                <a:latin typeface="標楷體" panose="03000509000000000000" pitchFamily="65" charset="-120"/>
              </a:rPr>
              <a:t>伴隨發燒、噁心、嘔吐、腹部絞痛及裏急後</a:t>
            </a:r>
            <a:r>
              <a:rPr lang="zh-TW" altLang="en-US" dirty="0" smtClean="0">
                <a:latin typeface="標楷體" panose="03000509000000000000" pitchFamily="65" charset="-120"/>
              </a:rPr>
              <a:t>重、</a:t>
            </a:r>
            <a:r>
              <a:rPr lang="zh-TW" altLang="en-US" dirty="0">
                <a:latin typeface="標楷體" panose="03000509000000000000" pitchFamily="65" charset="-120"/>
              </a:rPr>
              <a:t>血便及粘液便等症狀</a:t>
            </a:r>
            <a:r>
              <a:rPr lang="zh-TW" altLang="en-US" dirty="0" smtClean="0">
                <a:latin typeface="標楷體" panose="03000509000000000000" pitchFamily="65" charset="-120"/>
              </a:rPr>
              <a:t>。也</a:t>
            </a:r>
            <a:r>
              <a:rPr lang="zh-TW" altLang="en-US" dirty="0">
                <a:latin typeface="標楷體" panose="03000509000000000000" pitchFamily="65" charset="-120"/>
              </a:rPr>
              <a:t>可能</a:t>
            </a:r>
            <a:r>
              <a:rPr lang="zh-TW" altLang="en-US" dirty="0" smtClean="0">
                <a:latin typeface="標楷體" panose="03000509000000000000" pitchFamily="65" charset="-120"/>
              </a:rPr>
              <a:t>發生</a:t>
            </a:r>
            <a:r>
              <a:rPr lang="zh-TW" altLang="en-US" dirty="0">
                <a:latin typeface="標楷體" panose="03000509000000000000" pitchFamily="65" charset="-120"/>
              </a:rPr>
              <a:t>無症狀感染</a:t>
            </a:r>
            <a:r>
              <a:rPr lang="zh-TW" altLang="en-US" dirty="0" smtClean="0">
                <a:latin typeface="標楷體" panose="03000509000000000000" pitchFamily="65" charset="-120"/>
              </a:rPr>
              <a:t>。</a:t>
            </a:r>
            <a:r>
              <a:rPr lang="zh-TW" altLang="en-US" dirty="0" smtClean="0">
                <a:latin typeface="+mj-ea"/>
                <a:ea typeface="+mj-ea"/>
              </a:rPr>
              <a:t> </a:t>
            </a:r>
            <a:endParaRPr lang="zh-TW" altLang="en-US" dirty="0">
              <a:latin typeface="+mj-ea"/>
              <a:ea typeface="+mj-ea"/>
            </a:endParaRPr>
          </a:p>
          <a:p>
            <a:pPr>
              <a:defRPr/>
            </a:pPr>
            <a:r>
              <a:rPr lang="zh-TW" altLang="en-US" sz="3200" dirty="0" smtClean="0">
                <a:latin typeface="標楷體" panose="03000509000000000000" pitchFamily="65" charset="-120"/>
              </a:rPr>
              <a:t>檢驗</a:t>
            </a:r>
            <a:r>
              <a:rPr lang="zh-TW" altLang="en-US" sz="3200" dirty="0">
                <a:latin typeface="標楷體" panose="03000509000000000000" pitchFamily="65" charset="-120"/>
              </a:rPr>
              <a:t>條件</a:t>
            </a:r>
            <a:r>
              <a:rPr lang="zh-TW" altLang="en-US" dirty="0">
                <a:latin typeface="標楷體" panose="03000509000000000000" pitchFamily="65" charset="-120"/>
              </a:rPr>
              <a:t> </a:t>
            </a:r>
          </a:p>
          <a:p>
            <a:pPr>
              <a:buFont typeface="Wingdings" pitchFamily="2" charset="2"/>
              <a:buNone/>
              <a:defRPr/>
            </a:pPr>
            <a:r>
              <a:rPr lang="zh-TW" altLang="en-US" dirty="0">
                <a:solidFill>
                  <a:srgbClr val="FF00FF"/>
                </a:solidFill>
                <a:latin typeface="標楷體" panose="03000509000000000000" pitchFamily="65" charset="-120"/>
              </a:rPr>
              <a:t>	</a:t>
            </a:r>
            <a:r>
              <a:rPr lang="zh-TW" altLang="en-US" dirty="0">
                <a:latin typeface="標楷體" panose="03000509000000000000" pitchFamily="65" charset="-120"/>
              </a:rPr>
              <a:t>臨床檢體（糞便或肛門拭子）分離與鑑定出痢疾志賀氏</a:t>
            </a:r>
            <a:r>
              <a:rPr lang="zh-TW" altLang="en-US" dirty="0" smtClean="0">
                <a:latin typeface="標楷體" panose="03000509000000000000" pitchFamily="65" charset="-120"/>
              </a:rPr>
              <a:t>菌</a:t>
            </a:r>
            <a:r>
              <a:rPr lang="en-US" altLang="zh-TW" dirty="0" smtClean="0"/>
              <a:t>(</a:t>
            </a:r>
            <a:r>
              <a:rPr lang="en-US" altLang="zh-TW" i="1" dirty="0" err="1" smtClean="0">
                <a:ea typeface="+mj-ea"/>
              </a:rPr>
              <a:t>Shigella</a:t>
            </a:r>
            <a:r>
              <a:rPr lang="en-US" altLang="zh-TW" i="1" dirty="0" smtClean="0">
                <a:ea typeface="+mj-ea"/>
              </a:rPr>
              <a:t> </a:t>
            </a:r>
            <a:r>
              <a:rPr lang="en-US" altLang="zh-TW" i="1" dirty="0" err="1" smtClean="0">
                <a:ea typeface="+mj-ea"/>
              </a:rPr>
              <a:t>dysenteriae</a:t>
            </a:r>
            <a:r>
              <a:rPr lang="en-US" altLang="zh-TW" dirty="0" smtClean="0">
                <a:ea typeface="+mj-ea"/>
              </a:rPr>
              <a:t>, </a:t>
            </a:r>
            <a:r>
              <a:rPr lang="en-US" altLang="zh-TW" i="1" dirty="0" smtClean="0">
                <a:ea typeface="+mj-ea"/>
              </a:rPr>
              <a:t>S</a:t>
            </a:r>
            <a:r>
              <a:rPr lang="en-US" altLang="zh-TW" i="1" dirty="0">
                <a:ea typeface="+mj-ea"/>
              </a:rPr>
              <a:t>. </a:t>
            </a:r>
            <a:r>
              <a:rPr lang="en-US" altLang="zh-TW" i="1" dirty="0" err="1" smtClean="0">
                <a:ea typeface="+mj-ea"/>
              </a:rPr>
              <a:t>flexneri</a:t>
            </a:r>
            <a:r>
              <a:rPr lang="en-US" altLang="zh-TW" dirty="0" smtClean="0">
                <a:ea typeface="+mj-ea"/>
              </a:rPr>
              <a:t>, </a:t>
            </a:r>
            <a:r>
              <a:rPr lang="en-US" altLang="zh-TW" dirty="0" smtClean="0">
                <a:solidFill>
                  <a:srgbClr val="FF00FF"/>
                </a:solidFill>
                <a:ea typeface="+mj-ea"/>
              </a:rPr>
              <a:t/>
            </a:r>
            <a:br>
              <a:rPr lang="en-US" altLang="zh-TW" dirty="0" smtClean="0">
                <a:solidFill>
                  <a:srgbClr val="FF00FF"/>
                </a:solidFill>
                <a:ea typeface="+mj-ea"/>
              </a:rPr>
            </a:br>
            <a:r>
              <a:rPr lang="en-US" altLang="zh-TW" i="1" dirty="0" smtClean="0">
                <a:ea typeface="+mj-ea"/>
              </a:rPr>
              <a:t>S</a:t>
            </a:r>
            <a:r>
              <a:rPr lang="en-US" altLang="zh-TW" i="1" dirty="0">
                <a:ea typeface="+mj-ea"/>
              </a:rPr>
              <a:t>. </a:t>
            </a:r>
            <a:r>
              <a:rPr lang="en-US" altLang="zh-TW" i="1" dirty="0" err="1" smtClean="0">
                <a:ea typeface="+mj-ea"/>
              </a:rPr>
              <a:t>boydii</a:t>
            </a:r>
            <a:r>
              <a:rPr lang="zh-TW" altLang="en-US" dirty="0" smtClean="0">
                <a:latin typeface="標楷體" panose="03000509000000000000" pitchFamily="65" charset="-120"/>
              </a:rPr>
              <a:t>或</a:t>
            </a:r>
            <a:r>
              <a:rPr lang="en-US" altLang="zh-TW" i="1" dirty="0" smtClean="0">
                <a:ea typeface="+mj-ea"/>
              </a:rPr>
              <a:t>S</a:t>
            </a:r>
            <a:r>
              <a:rPr lang="en-US" altLang="zh-TW" i="1" dirty="0">
                <a:ea typeface="+mj-ea"/>
              </a:rPr>
              <a:t>. </a:t>
            </a:r>
            <a:r>
              <a:rPr lang="en-US" altLang="zh-TW" i="1" dirty="0" err="1" smtClean="0">
                <a:ea typeface="+mj-ea"/>
              </a:rPr>
              <a:t>sonnei</a:t>
            </a:r>
            <a:r>
              <a:rPr lang="en-US" altLang="zh-TW" dirty="0" smtClean="0">
                <a:ea typeface="+mj-ea"/>
              </a:rPr>
              <a:t>)</a:t>
            </a:r>
            <a:r>
              <a:rPr lang="zh-TW" altLang="en-US" dirty="0" smtClean="0">
                <a:latin typeface="+mj-ea"/>
                <a:ea typeface="+mj-ea"/>
              </a:rPr>
              <a:t>。 </a:t>
            </a:r>
            <a:endParaRPr lang="zh-TW" altLang="en-US" dirty="0">
              <a:latin typeface="+mj-ea"/>
              <a:ea typeface="+mj-ea"/>
            </a:endParaRPr>
          </a:p>
        </p:txBody>
      </p:sp>
      <p:sp>
        <p:nvSpPr>
          <p:cNvPr id="62467" name="投影片編號版面配置區 4"/>
          <p:cNvSpPr>
            <a:spLocks noGrp="1"/>
          </p:cNvSpPr>
          <p:nvPr>
            <p:ph type="sldNum" sz="quarter" idx="12"/>
          </p:nvPr>
        </p:nvSpPr>
        <p:spPr bwMode="auto">
          <a:noFill/>
          <a:ln>
            <a:miter lim="800000"/>
            <a:headEnd/>
            <a:tailEnd/>
          </a:ln>
        </p:spPr>
        <p:txBody>
          <a:bodyPr/>
          <a:lstStyle/>
          <a:p>
            <a:fld id="{F1665396-F73E-4EA7-BE0E-6B402B830DD4}" type="slidenum">
              <a:rPr lang="zh-TW" altLang="en-US" smtClean="0">
                <a:ea typeface="新細明體" charset="-120"/>
              </a:rPr>
              <a:pPr/>
              <a:t>28</a:t>
            </a:fld>
            <a:endParaRPr lang="zh-TW" altLang="en-US" smtClean="0">
              <a:ea typeface="新細明體" charset="-120"/>
            </a:endParaRPr>
          </a:p>
        </p:txBody>
      </p:sp>
      <p:sp>
        <p:nvSpPr>
          <p:cNvPr id="62466"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病例定義</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a:xfrm>
            <a:off x="492919" y="19596"/>
            <a:ext cx="8229600" cy="796950"/>
          </a:xfrm>
        </p:spPr>
        <p:txBody>
          <a:bodyPr/>
          <a:lstStyle/>
          <a:p>
            <a:endParaRPr lang="zh-TW" altLang="en-US" dirty="0"/>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9443" name="Rectangle 3"/>
          <p:cNvSpPr>
            <a:spLocks noGrp="1" noChangeArrowheads="1"/>
          </p:cNvSpPr>
          <p:nvPr>
            <p:ph idx="1"/>
          </p:nvPr>
        </p:nvSpPr>
        <p:spPr/>
        <p:txBody>
          <a:bodyPr/>
          <a:lstStyle/>
          <a:p>
            <a:pPr>
              <a:lnSpc>
                <a:spcPct val="80000"/>
              </a:lnSpc>
              <a:defRPr/>
            </a:pPr>
            <a:r>
              <a:rPr lang="zh-TW" altLang="en-US" dirty="0">
                <a:latin typeface="標楷體" panose="03000509000000000000" pitchFamily="65" charset="-120"/>
              </a:rPr>
              <a:t>流行病學條件</a:t>
            </a:r>
            <a:r>
              <a:rPr lang="zh-TW" altLang="en-US" sz="2400" dirty="0">
                <a:latin typeface="標楷體" panose="03000509000000000000" pitchFamily="65" charset="-120"/>
              </a:rPr>
              <a:t> </a:t>
            </a:r>
          </a:p>
          <a:p>
            <a:pPr>
              <a:lnSpc>
                <a:spcPct val="8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具有下列任一個條件： </a:t>
            </a:r>
          </a:p>
          <a:p>
            <a:pPr>
              <a:lnSpc>
                <a:spcPct val="8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（一）曾經與確定病例具有密切接觸。</a:t>
            </a:r>
          </a:p>
          <a:p>
            <a:pPr>
              <a:lnSpc>
                <a:spcPct val="8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（二）攝食曾被病人或帶菌者糞便直接或間接污染</a:t>
            </a:r>
            <a:r>
              <a:rPr lang="zh-TW" altLang="en-US" sz="2400" dirty="0" smtClean="0">
                <a:latin typeface="標楷體" panose="03000509000000000000" pitchFamily="65" charset="-120"/>
              </a:rPr>
              <a:t>之</a:t>
            </a:r>
            <a:r>
              <a:rPr lang="en-US" altLang="zh-TW" sz="2400" dirty="0" smtClean="0">
                <a:solidFill>
                  <a:srgbClr val="FF00FF"/>
                </a:solidFill>
                <a:latin typeface="標楷體" panose="03000509000000000000" pitchFamily="65" charset="-120"/>
              </a:rPr>
              <a:t/>
            </a:r>
            <a:br>
              <a:rPr lang="en-US" altLang="zh-TW" sz="2400" dirty="0" smtClean="0">
                <a:solidFill>
                  <a:srgbClr val="FF00FF"/>
                </a:solidFill>
                <a:latin typeface="標楷體" panose="03000509000000000000" pitchFamily="65" charset="-120"/>
              </a:rPr>
            </a:br>
            <a:r>
              <a:rPr lang="zh-TW" altLang="en-US" sz="2400" dirty="0" smtClean="0">
                <a:latin typeface="標楷體" panose="03000509000000000000" pitchFamily="65" charset="-120"/>
              </a:rPr>
              <a:t>      食物</a:t>
            </a:r>
            <a:r>
              <a:rPr lang="zh-TW" altLang="en-US" sz="2400" dirty="0">
                <a:latin typeface="標楷體" panose="03000509000000000000" pitchFamily="65" charset="-120"/>
              </a:rPr>
              <a:t>、飲用水。 </a:t>
            </a:r>
          </a:p>
          <a:p>
            <a:pPr>
              <a:lnSpc>
                <a:spcPct val="80000"/>
              </a:lnSpc>
              <a:buFont typeface="Wingdings" pitchFamily="2" charset="2"/>
              <a:buNone/>
              <a:defRPr/>
            </a:pPr>
            <a:endParaRPr lang="zh-TW" altLang="en-US" sz="2400" dirty="0">
              <a:latin typeface="標楷體" panose="03000509000000000000" pitchFamily="65" charset="-120"/>
            </a:endParaRPr>
          </a:p>
          <a:p>
            <a:pPr>
              <a:lnSpc>
                <a:spcPct val="80000"/>
              </a:lnSpc>
              <a:defRPr/>
            </a:pPr>
            <a:r>
              <a:rPr lang="zh-TW" altLang="en-US" dirty="0">
                <a:latin typeface="標楷體" panose="03000509000000000000" pitchFamily="65" charset="-120"/>
              </a:rPr>
              <a:t>通報定義 </a:t>
            </a:r>
          </a:p>
          <a:p>
            <a:pPr>
              <a:lnSpc>
                <a:spcPct val="8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具有下列任一個條件： </a:t>
            </a:r>
          </a:p>
          <a:p>
            <a:pPr lvl="1">
              <a:lnSpc>
                <a:spcPct val="80000"/>
              </a:lnSpc>
              <a:buFontTx/>
              <a:buNone/>
              <a:defRPr/>
            </a:pPr>
            <a:r>
              <a:rPr lang="zh-TW" altLang="en-US" dirty="0">
                <a:solidFill>
                  <a:schemeClr val="tx1"/>
                </a:solidFill>
                <a:latin typeface="標楷體" panose="03000509000000000000" pitchFamily="65" charset="-120"/>
              </a:rPr>
              <a:t>（一） 符合臨床條件。 </a:t>
            </a:r>
          </a:p>
          <a:p>
            <a:pPr lvl="1">
              <a:lnSpc>
                <a:spcPct val="80000"/>
              </a:lnSpc>
              <a:buFontTx/>
              <a:buNone/>
              <a:defRPr/>
            </a:pPr>
            <a:r>
              <a:rPr lang="zh-TW" altLang="en-US" dirty="0">
                <a:solidFill>
                  <a:schemeClr val="tx1"/>
                </a:solidFill>
                <a:latin typeface="標楷體" panose="03000509000000000000" pitchFamily="65" charset="-120"/>
              </a:rPr>
              <a:t>（二） 經醫院自行檢驗，符合檢驗條件。 </a:t>
            </a:r>
          </a:p>
          <a:p>
            <a:pPr>
              <a:lnSpc>
                <a:spcPct val="80000"/>
              </a:lnSpc>
              <a:buFont typeface="Wingdings" pitchFamily="2" charset="2"/>
              <a:buNone/>
              <a:defRPr/>
            </a:pPr>
            <a:endParaRPr lang="zh-TW" altLang="en-US" sz="2400" dirty="0">
              <a:latin typeface="標楷體" panose="03000509000000000000" pitchFamily="65" charset="-120"/>
            </a:endParaRPr>
          </a:p>
          <a:p>
            <a:pPr>
              <a:lnSpc>
                <a:spcPct val="80000"/>
              </a:lnSpc>
              <a:defRPr/>
            </a:pPr>
            <a:r>
              <a:rPr lang="zh-TW" altLang="en-US" dirty="0">
                <a:latin typeface="標楷體" panose="03000509000000000000" pitchFamily="65" charset="-120"/>
              </a:rPr>
              <a:t>確定病例</a:t>
            </a:r>
            <a:r>
              <a:rPr lang="zh-TW" altLang="en-US" sz="2400" dirty="0">
                <a:latin typeface="標楷體" panose="03000509000000000000" pitchFamily="65" charset="-120"/>
              </a:rPr>
              <a:t> </a:t>
            </a:r>
          </a:p>
          <a:p>
            <a:pPr>
              <a:lnSpc>
                <a:spcPct val="8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符合檢驗條件。</a:t>
            </a:r>
            <a:r>
              <a:rPr lang="zh-TW" altLang="en-US" sz="2400" dirty="0">
                <a:latin typeface="+mj-ea"/>
                <a:ea typeface="+mj-ea"/>
              </a:rPr>
              <a:t> </a:t>
            </a:r>
          </a:p>
        </p:txBody>
      </p:sp>
      <p:sp>
        <p:nvSpPr>
          <p:cNvPr id="64515" name="投影片編號版面配置區 3"/>
          <p:cNvSpPr>
            <a:spLocks noGrp="1"/>
          </p:cNvSpPr>
          <p:nvPr>
            <p:ph type="sldNum" sz="quarter" idx="12"/>
          </p:nvPr>
        </p:nvSpPr>
        <p:spPr bwMode="auto">
          <a:noFill/>
          <a:ln>
            <a:miter lim="800000"/>
            <a:headEnd/>
            <a:tailEnd/>
          </a:ln>
        </p:spPr>
        <p:txBody>
          <a:bodyPr/>
          <a:lstStyle/>
          <a:p>
            <a:fld id="{770CDF15-16E6-432E-9DE9-3B2C8EED7FB7}" type="slidenum">
              <a:rPr lang="zh-TW" altLang="en-US" smtClean="0">
                <a:ea typeface="新細明體" charset="-120"/>
              </a:rPr>
              <a:pPr/>
              <a:t>29</a:t>
            </a:fld>
            <a:endParaRPr lang="zh-TW" altLang="en-US" smtClean="0">
              <a:ea typeface="新細明體" charset="-120"/>
            </a:endParaRPr>
          </a:p>
        </p:txBody>
      </p:sp>
      <p:sp>
        <p:nvSpPr>
          <p:cNvPr id="64514" name="Text Box 2"/>
          <p:cNvSpPr txBox="1">
            <a:spLocks noChangeArrowheads="1"/>
          </p:cNvSpPr>
          <p:nvPr/>
        </p:nvSpPr>
        <p:spPr bwMode="auto">
          <a:xfrm>
            <a:off x="179388" y="620713"/>
            <a:ext cx="8856662"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a:t>
            </a:r>
            <a:r>
              <a:rPr lang="zh-TW" altLang="zh-TW" sz="4400" b="1" dirty="0" smtClean="0">
                <a:solidFill>
                  <a:schemeClr val="tx2"/>
                </a:solidFill>
                <a:latin typeface="標楷體" pitchFamily="65" charset="-120"/>
                <a:ea typeface="標楷體" pitchFamily="65" charset="-120"/>
                <a:cs typeface="Arial" charset="0"/>
              </a:rPr>
              <a:t>痢疾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solidFill>
                  <a:srgbClr val="000C00"/>
                </a:solidFill>
                <a:latin typeface="新細明體" charset="-120"/>
                <a:ea typeface="標楷體" pitchFamily="65" charset="-120"/>
                <a:cs typeface="Arial" charset="0"/>
              </a:rPr>
              <a:t>病例</a:t>
            </a:r>
            <a:r>
              <a:rPr lang="zh-TW" altLang="en-US" sz="4400" b="1" dirty="0">
                <a:solidFill>
                  <a:srgbClr val="000C00"/>
                </a:solidFill>
                <a:latin typeface="新細明體" charset="-120"/>
                <a:ea typeface="標楷體" pitchFamily="65" charset="-120"/>
                <a:cs typeface="Arial" charset="0"/>
              </a:rPr>
              <a:t>定義</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a:xfrm>
            <a:off x="469900" y="-23366"/>
            <a:ext cx="8229600" cy="796950"/>
          </a:xfrm>
        </p:spPr>
        <p:txBody>
          <a:bodyPr/>
          <a:lstStyle/>
          <a:p>
            <a:endParaRPr lang="zh-TW" altLang="en-US" dirty="0"/>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5" name="Rectangle 1027"/>
          <p:cNvSpPr>
            <a:spLocks noGrp="1" noChangeArrowheads="1"/>
          </p:cNvSpPr>
          <p:nvPr>
            <p:ph idx="1"/>
          </p:nvPr>
        </p:nvSpPr>
        <p:spPr/>
        <p:txBody>
          <a:bodyPr/>
          <a:lstStyle/>
          <a:p>
            <a:pPr>
              <a:lnSpc>
                <a:spcPct val="90000"/>
              </a:lnSpc>
              <a:defRPr/>
            </a:pPr>
            <a:r>
              <a:rPr lang="zh-TW" altLang="en-US" sz="3200" dirty="0">
                <a:latin typeface="標楷體" panose="03000509000000000000" pitchFamily="65" charset="-120"/>
              </a:rPr>
              <a:t>疾病分類</a:t>
            </a:r>
          </a:p>
          <a:p>
            <a:pPr lvl="1">
              <a:lnSpc>
                <a:spcPct val="90000"/>
              </a:lnSpc>
              <a:defRPr/>
            </a:pPr>
            <a:r>
              <a:rPr lang="zh-TW" altLang="en-US" sz="3200" dirty="0">
                <a:solidFill>
                  <a:schemeClr val="tx1"/>
                </a:solidFill>
                <a:latin typeface="標楷體" panose="03000509000000000000" pitchFamily="65" charset="-120"/>
              </a:rPr>
              <a:t>屬第二類傳染病</a:t>
            </a:r>
          </a:p>
          <a:p>
            <a:pPr>
              <a:lnSpc>
                <a:spcPct val="150000"/>
              </a:lnSpc>
              <a:defRPr/>
            </a:pPr>
            <a:r>
              <a:rPr lang="zh-TW" altLang="en-US" sz="3200" dirty="0">
                <a:latin typeface="標楷體" panose="03000509000000000000" pitchFamily="65" charset="-120"/>
              </a:rPr>
              <a:t>通報期限</a:t>
            </a:r>
          </a:p>
          <a:p>
            <a:pPr lvl="1">
              <a:lnSpc>
                <a:spcPct val="90000"/>
              </a:lnSpc>
              <a:defRPr/>
            </a:pPr>
            <a:r>
              <a:rPr lang="zh-TW" altLang="en-US" sz="3200" dirty="0">
                <a:solidFill>
                  <a:schemeClr val="tx1"/>
                </a:solidFill>
                <a:latin typeface="標楷體" panose="03000509000000000000" pitchFamily="65" charset="-120"/>
              </a:rPr>
              <a:t>於</a:t>
            </a:r>
            <a:r>
              <a:rPr lang="en-US" altLang="zh-TW" sz="3200" dirty="0">
                <a:solidFill>
                  <a:schemeClr val="tx1"/>
                </a:solidFill>
                <a:ea typeface="+mj-ea"/>
              </a:rPr>
              <a:t>24</a:t>
            </a:r>
            <a:r>
              <a:rPr lang="zh-TW" altLang="en-US" sz="3200" dirty="0">
                <a:solidFill>
                  <a:schemeClr val="tx1"/>
                </a:solidFill>
                <a:latin typeface="標楷體" panose="03000509000000000000" pitchFamily="65" charset="-120"/>
              </a:rPr>
              <a:t>小時內進行通報</a:t>
            </a:r>
          </a:p>
        </p:txBody>
      </p:sp>
      <p:sp>
        <p:nvSpPr>
          <p:cNvPr id="65539" name="投影片編號版面配置區 4"/>
          <p:cNvSpPr>
            <a:spLocks noGrp="1"/>
          </p:cNvSpPr>
          <p:nvPr>
            <p:ph type="sldNum" sz="quarter" idx="12"/>
          </p:nvPr>
        </p:nvSpPr>
        <p:spPr bwMode="auto">
          <a:noFill/>
          <a:ln>
            <a:miter lim="800000"/>
            <a:headEnd/>
            <a:tailEnd/>
          </a:ln>
        </p:spPr>
        <p:txBody>
          <a:bodyPr/>
          <a:lstStyle/>
          <a:p>
            <a:fld id="{64FCB20F-FC45-42A8-BCF6-D20B7B2A6230}" type="slidenum">
              <a:rPr lang="zh-TW" altLang="en-US" smtClean="0">
                <a:ea typeface="新細明體" charset="-120"/>
              </a:rPr>
              <a:pPr/>
              <a:t>30</a:t>
            </a:fld>
            <a:endParaRPr lang="zh-TW" altLang="en-US" smtClean="0">
              <a:ea typeface="新細明體" charset="-120"/>
            </a:endParaRPr>
          </a:p>
        </p:txBody>
      </p:sp>
      <p:sp>
        <p:nvSpPr>
          <p:cNvPr id="65538"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法定傳染病規範</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5"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全球盛行率</a:t>
            </a:r>
          </a:p>
          <a:p>
            <a:pPr marL="355600" indent="-355600">
              <a:lnSpc>
                <a:spcPct val="80000"/>
              </a:lnSpc>
              <a:spcBef>
                <a:spcPct val="50000"/>
              </a:spcBef>
              <a:buFont typeface="Arial" charset="0"/>
              <a:buChar char="•"/>
            </a:pPr>
            <a:r>
              <a:rPr lang="zh-TW" altLang="en-US" sz="3200">
                <a:latin typeface="標楷體" pitchFamily="65" charset="-120"/>
                <a:ea typeface="標楷體" pitchFamily="65" charset="-120"/>
                <a:cs typeface="Arial" charset="0"/>
              </a:rPr>
              <a:t>國內流行情形</a:t>
            </a:r>
          </a:p>
          <a:p>
            <a:pPr marL="355600" indent="-355600">
              <a:lnSpc>
                <a:spcPct val="80000"/>
              </a:lnSpc>
              <a:spcBef>
                <a:spcPct val="50000"/>
              </a:spcBef>
              <a:buFont typeface="Arial" charset="0"/>
              <a:buChar char="•"/>
            </a:pPr>
            <a:endParaRPr lang="zh-TW" altLang="en-US" sz="3200">
              <a:latin typeface="標楷體" pitchFamily="65" charset="-120"/>
              <a:ea typeface="標楷體" pitchFamily="65" charset="-120"/>
              <a:cs typeface="Arial" charset="0"/>
            </a:endParaRPr>
          </a:p>
        </p:txBody>
      </p:sp>
      <p:sp>
        <p:nvSpPr>
          <p:cNvPr id="67586"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流行病學</a:t>
            </a:r>
            <a:endParaRPr lang="zh-TW" altLang="zh-TW" sz="4400" b="1" dirty="0">
              <a:solidFill>
                <a:schemeClr val="tx2"/>
              </a:solidFill>
              <a:latin typeface="Times New Roman" pitchFamily="18" charset="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
        <p:nvSpPr>
          <p:cNvPr id="6" name="內容版面配置區 5"/>
          <p:cNvSpPr>
            <a:spLocks noGrp="1"/>
          </p:cNvSpPr>
          <p:nvPr>
            <p:ph idx="1"/>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3"/>
          <p:cNvSpPr>
            <a:spLocks noGrp="1" noChangeArrowheads="1"/>
          </p:cNvSpPr>
          <p:nvPr>
            <p:ph idx="1"/>
          </p:nvPr>
        </p:nvSpPr>
        <p:spPr/>
        <p:txBody>
          <a:bodyPr/>
          <a:lstStyle/>
          <a:p>
            <a:pPr>
              <a:lnSpc>
                <a:spcPct val="110000"/>
              </a:lnSpc>
              <a:defRPr/>
            </a:pPr>
            <a:r>
              <a:rPr lang="zh-TW" altLang="en-US" sz="2400" dirty="0">
                <a:latin typeface="標楷體" panose="03000509000000000000" pitchFamily="65" charset="-120"/>
              </a:rPr>
              <a:t>對大多數開發中國家是地方病，且是世界各地造成血便的重要</a:t>
            </a:r>
            <a:r>
              <a:rPr lang="zh-TW" altLang="en-US" sz="2400" dirty="0" smtClean="0">
                <a:latin typeface="標楷體" panose="03000509000000000000" pitchFamily="65" charset="-120"/>
              </a:rPr>
              <a:t>因素。</a:t>
            </a:r>
            <a:endParaRPr lang="zh-TW" altLang="en-US" sz="2400" dirty="0">
              <a:latin typeface="標楷體" panose="03000509000000000000" pitchFamily="65" charset="-120"/>
            </a:endParaRPr>
          </a:p>
          <a:p>
            <a:pPr>
              <a:lnSpc>
                <a:spcPct val="110000"/>
              </a:lnSpc>
              <a:defRPr/>
            </a:pPr>
            <a:r>
              <a:rPr lang="zh-TW" altLang="en-US" sz="2400" dirty="0">
                <a:latin typeface="標楷體" panose="03000509000000000000" pitchFamily="65" charset="-120"/>
              </a:rPr>
              <a:t>全球估計每年至少</a:t>
            </a:r>
            <a:r>
              <a:rPr lang="en-US" altLang="zh-TW" sz="2400" dirty="0" smtClean="0">
                <a:ea typeface="+mj-ea"/>
              </a:rPr>
              <a:t>8,000</a:t>
            </a:r>
            <a:r>
              <a:rPr lang="zh-TW" altLang="en-US" sz="2400" dirty="0">
                <a:latin typeface="標楷體" panose="03000509000000000000" pitchFamily="65" charset="-120"/>
              </a:rPr>
              <a:t>萬人有血便及</a:t>
            </a:r>
            <a:r>
              <a:rPr lang="en-US" altLang="zh-TW" sz="2400" dirty="0" smtClean="0">
                <a:ea typeface="+mj-ea"/>
              </a:rPr>
              <a:t>70</a:t>
            </a:r>
            <a:r>
              <a:rPr lang="zh-TW" altLang="en-US" sz="2400" dirty="0">
                <a:latin typeface="標楷體" panose="03000509000000000000" pitchFamily="65" charset="-120"/>
              </a:rPr>
              <a:t>萬人死亡。在開發中國家</a:t>
            </a:r>
            <a:r>
              <a:rPr lang="zh-TW" altLang="en-US" sz="2400" dirty="0" smtClean="0">
                <a:latin typeface="標楷體" panose="03000509000000000000" pitchFamily="65" charset="-120"/>
              </a:rPr>
              <a:t>，</a:t>
            </a:r>
            <a:r>
              <a:rPr lang="en-US" altLang="zh-TW" sz="2400" dirty="0" smtClean="0">
                <a:ea typeface="+mj-ea"/>
              </a:rPr>
              <a:t>99</a:t>
            </a:r>
            <a:r>
              <a:rPr lang="en-US" altLang="zh-TW" sz="2400" dirty="0">
                <a:ea typeface="+mj-ea"/>
              </a:rPr>
              <a:t>%</a:t>
            </a:r>
            <a:r>
              <a:rPr lang="zh-TW" altLang="en-US" sz="2400" dirty="0">
                <a:latin typeface="標楷體" panose="03000509000000000000" pitchFamily="65" charset="-120"/>
              </a:rPr>
              <a:t>由</a:t>
            </a:r>
            <a:r>
              <a:rPr lang="en-US" altLang="zh-TW" sz="2400" i="1" dirty="0">
                <a:ea typeface="+mj-ea"/>
              </a:rPr>
              <a:t>Shigella</a:t>
            </a:r>
            <a:r>
              <a:rPr lang="zh-TW" altLang="en-US" sz="2400" dirty="0">
                <a:latin typeface="標楷體" panose="03000509000000000000" pitchFamily="65" charset="-120"/>
              </a:rPr>
              <a:t>造成，主要病患</a:t>
            </a:r>
            <a:r>
              <a:rPr lang="en-US" altLang="zh-TW" sz="2400" dirty="0">
                <a:latin typeface="+mj-ea"/>
                <a:ea typeface="+mj-ea"/>
              </a:rPr>
              <a:t>(</a:t>
            </a:r>
            <a:r>
              <a:rPr lang="en-US" altLang="zh-TW" sz="2400" dirty="0"/>
              <a:t>~70%</a:t>
            </a:r>
            <a:r>
              <a:rPr lang="en-US" altLang="zh-TW" sz="2400" dirty="0">
                <a:latin typeface="+mj-ea"/>
                <a:ea typeface="+mj-ea"/>
              </a:rPr>
              <a:t>)</a:t>
            </a:r>
            <a:r>
              <a:rPr lang="zh-TW" altLang="en-US" sz="2400" dirty="0">
                <a:latin typeface="標楷體" panose="03000509000000000000" pitchFamily="65" charset="-120"/>
              </a:rPr>
              <a:t>及死亡病患</a:t>
            </a:r>
            <a:r>
              <a:rPr lang="en-US" altLang="zh-TW" sz="2400" dirty="0" smtClean="0">
                <a:latin typeface="+mj-ea"/>
                <a:ea typeface="+mj-ea"/>
              </a:rPr>
              <a:t>(</a:t>
            </a:r>
            <a:r>
              <a:rPr lang="en-US" altLang="zh-TW" sz="2400" dirty="0" smtClean="0">
                <a:ea typeface="+mj-ea"/>
              </a:rPr>
              <a:t>~</a:t>
            </a:r>
            <a:r>
              <a:rPr lang="en-US" altLang="zh-TW" sz="2400" dirty="0">
                <a:ea typeface="+mj-ea"/>
              </a:rPr>
              <a:t>60%</a:t>
            </a:r>
            <a:r>
              <a:rPr lang="en-US" altLang="zh-TW" sz="2400" dirty="0">
                <a:latin typeface="+mj-ea"/>
                <a:ea typeface="+mj-ea"/>
              </a:rPr>
              <a:t>)</a:t>
            </a:r>
            <a:r>
              <a:rPr lang="zh-TW" altLang="en-US" sz="2400" dirty="0">
                <a:latin typeface="標楷體" panose="03000509000000000000" pitchFamily="65" charset="-120"/>
              </a:rPr>
              <a:t>發生在</a:t>
            </a:r>
            <a:r>
              <a:rPr lang="en-US" altLang="zh-TW" sz="2400" u="sng" dirty="0">
                <a:ea typeface="+mj-ea"/>
              </a:rPr>
              <a:t>5</a:t>
            </a:r>
            <a:r>
              <a:rPr lang="zh-TW" altLang="en-US" sz="2400" u="sng" dirty="0">
                <a:latin typeface="標楷體" panose="03000509000000000000" pitchFamily="65" charset="-120"/>
              </a:rPr>
              <a:t>歲以下的</a:t>
            </a:r>
            <a:r>
              <a:rPr lang="zh-TW" altLang="en-US" sz="2400" u="sng" dirty="0" smtClean="0">
                <a:latin typeface="標楷體" panose="03000509000000000000" pitchFamily="65" charset="-120"/>
              </a:rPr>
              <a:t>兒童</a:t>
            </a:r>
            <a:r>
              <a:rPr lang="zh-TW" altLang="en-US" sz="2400" dirty="0" smtClean="0">
                <a:latin typeface="標楷體" panose="03000509000000000000" pitchFamily="65" charset="-120"/>
              </a:rPr>
              <a:t>。</a:t>
            </a:r>
            <a:endParaRPr lang="zh-TW" altLang="en-US" sz="2400" dirty="0">
              <a:latin typeface="標楷體" panose="03000509000000000000" pitchFamily="65" charset="-120"/>
            </a:endParaRPr>
          </a:p>
          <a:p>
            <a:pPr>
              <a:lnSpc>
                <a:spcPct val="110000"/>
              </a:lnSpc>
              <a:defRPr/>
            </a:pPr>
            <a:r>
              <a:rPr lang="zh-TW" altLang="en-US" sz="2400" dirty="0">
                <a:latin typeface="標楷體" panose="03000509000000000000" pitchFamily="65" charset="-120"/>
              </a:rPr>
              <a:t>開發中國家較常見的是</a:t>
            </a:r>
            <a:r>
              <a:rPr lang="en-US" altLang="zh-TW" sz="2400" i="1" dirty="0">
                <a:ea typeface="+mj-ea"/>
              </a:rPr>
              <a:t>S</a:t>
            </a:r>
            <a:r>
              <a:rPr lang="en-US" altLang="zh-TW" sz="2400" i="1" dirty="0" smtClean="0">
                <a:ea typeface="+mj-ea"/>
              </a:rPr>
              <a:t>. </a:t>
            </a:r>
            <a:r>
              <a:rPr lang="en-US" altLang="zh-TW" sz="2400" i="1" dirty="0" err="1" smtClean="0">
                <a:ea typeface="+mj-ea"/>
              </a:rPr>
              <a:t>flexneri</a:t>
            </a:r>
            <a:r>
              <a:rPr lang="en-US" altLang="zh-TW" sz="2400" dirty="0">
                <a:ea typeface="+mj-ea"/>
              </a:rPr>
              <a:t>, </a:t>
            </a:r>
            <a:r>
              <a:rPr lang="en-US" altLang="zh-TW" sz="2400" i="1" dirty="0">
                <a:ea typeface="+mj-ea"/>
              </a:rPr>
              <a:t>S. </a:t>
            </a:r>
            <a:r>
              <a:rPr lang="en-US" altLang="zh-TW" sz="2400" i="1" dirty="0" err="1">
                <a:ea typeface="+mj-ea"/>
              </a:rPr>
              <a:t>boydii</a:t>
            </a:r>
            <a:r>
              <a:rPr lang="en-US" altLang="zh-TW" sz="2400" dirty="0">
                <a:ea typeface="+mj-ea"/>
              </a:rPr>
              <a:t> </a:t>
            </a:r>
            <a:r>
              <a:rPr lang="zh-TW" altLang="en-US" sz="2400" dirty="0" smtClean="0">
                <a:latin typeface="標楷體" panose="03000509000000000000" pitchFamily="65" charset="-120"/>
              </a:rPr>
              <a:t>和</a:t>
            </a:r>
            <a:r>
              <a:rPr lang="en-US" altLang="zh-TW" sz="2400" dirty="0" smtClean="0">
                <a:solidFill>
                  <a:srgbClr val="FF00FF"/>
                </a:solidFill>
                <a:latin typeface="標楷體" panose="03000509000000000000" pitchFamily="65" charset="-120"/>
              </a:rPr>
              <a:t/>
            </a:r>
            <a:br>
              <a:rPr lang="en-US" altLang="zh-TW" sz="2400" dirty="0" smtClean="0">
                <a:solidFill>
                  <a:srgbClr val="FF00FF"/>
                </a:solidFill>
                <a:latin typeface="標楷體" panose="03000509000000000000" pitchFamily="65" charset="-120"/>
              </a:rPr>
            </a:br>
            <a:r>
              <a:rPr lang="en-US" altLang="zh-TW" sz="2400" i="1" dirty="0" smtClean="0">
                <a:ea typeface="+mj-ea"/>
              </a:rPr>
              <a:t>S. </a:t>
            </a:r>
            <a:r>
              <a:rPr lang="en-US" altLang="zh-TW" sz="2400" i="1" dirty="0" err="1" smtClean="0">
                <a:ea typeface="+mj-ea"/>
              </a:rPr>
              <a:t>dysenteriae</a:t>
            </a:r>
            <a:r>
              <a:rPr lang="zh-TW" altLang="en-US" sz="2400" dirty="0">
                <a:latin typeface="標楷體" panose="03000509000000000000" pitchFamily="65" charset="-120"/>
              </a:rPr>
              <a:t>。已開發國家較常見的是</a:t>
            </a:r>
            <a:r>
              <a:rPr lang="en-US" altLang="zh-TW" sz="2400" i="1" dirty="0">
                <a:ea typeface="+mj-ea"/>
              </a:rPr>
              <a:t>S. </a:t>
            </a:r>
            <a:r>
              <a:rPr lang="en-US" altLang="zh-TW" sz="2400" i="1" dirty="0" err="1">
                <a:ea typeface="+mj-ea"/>
              </a:rPr>
              <a:t>sonnei</a:t>
            </a:r>
            <a:r>
              <a:rPr lang="en-US" altLang="zh-TW" sz="2400" dirty="0">
                <a:latin typeface="+mj-ea"/>
                <a:ea typeface="+mj-ea"/>
              </a:rPr>
              <a:t>, </a:t>
            </a:r>
            <a:r>
              <a:rPr lang="zh-TW" altLang="en-US" sz="2400" dirty="0">
                <a:latin typeface="標楷體" panose="03000509000000000000" pitchFamily="65" charset="-120"/>
              </a:rPr>
              <a:t>而</a:t>
            </a:r>
            <a:r>
              <a:rPr lang="zh-TW" altLang="en-US" sz="2400" dirty="0">
                <a:latin typeface="+mj-ea"/>
                <a:ea typeface="+mj-ea"/>
              </a:rPr>
              <a:t> </a:t>
            </a:r>
            <a:r>
              <a:rPr lang="en-US" altLang="zh-TW" sz="2400" dirty="0" smtClean="0">
                <a:solidFill>
                  <a:srgbClr val="FF00FF"/>
                </a:solidFill>
                <a:latin typeface="+mj-ea"/>
                <a:ea typeface="+mj-ea"/>
              </a:rPr>
              <a:t/>
            </a:r>
            <a:br>
              <a:rPr lang="en-US" altLang="zh-TW" sz="2400" dirty="0" smtClean="0">
                <a:solidFill>
                  <a:srgbClr val="FF00FF"/>
                </a:solidFill>
                <a:latin typeface="+mj-ea"/>
                <a:ea typeface="+mj-ea"/>
              </a:rPr>
            </a:br>
            <a:r>
              <a:rPr lang="en-US" altLang="zh-TW" sz="2400" i="1" dirty="0" smtClean="0">
                <a:ea typeface="+mj-ea"/>
              </a:rPr>
              <a:t>S. </a:t>
            </a:r>
            <a:r>
              <a:rPr lang="en-US" altLang="zh-TW" sz="2400" i="1" dirty="0" err="1" smtClean="0">
                <a:ea typeface="+mj-ea"/>
              </a:rPr>
              <a:t>dysenteriae</a:t>
            </a:r>
            <a:r>
              <a:rPr lang="zh-TW" altLang="en-US" sz="2400" dirty="0">
                <a:latin typeface="標楷體" panose="03000509000000000000" pitchFamily="65" charset="-120"/>
              </a:rPr>
              <a:t>並不多</a:t>
            </a:r>
            <a:r>
              <a:rPr lang="zh-TW" altLang="en-US" sz="2400" dirty="0" smtClean="0">
                <a:latin typeface="標楷體" panose="03000509000000000000" pitchFamily="65" charset="-120"/>
              </a:rPr>
              <a:t>見。</a:t>
            </a:r>
            <a:endParaRPr lang="zh-TW" altLang="en-US" sz="2400" dirty="0">
              <a:latin typeface="標楷體" panose="03000509000000000000" pitchFamily="65" charset="-120"/>
            </a:endParaRPr>
          </a:p>
        </p:txBody>
      </p:sp>
      <p:sp>
        <p:nvSpPr>
          <p:cNvPr id="69634" name="投影片編號版面配置區 14"/>
          <p:cNvSpPr>
            <a:spLocks noGrp="1"/>
          </p:cNvSpPr>
          <p:nvPr>
            <p:ph type="sldNum" sz="quarter" idx="12"/>
          </p:nvPr>
        </p:nvSpPr>
        <p:spPr bwMode="auto">
          <a:noFill/>
          <a:ln>
            <a:miter lim="800000"/>
            <a:headEnd/>
            <a:tailEnd/>
          </a:ln>
        </p:spPr>
        <p:txBody>
          <a:bodyPr/>
          <a:lstStyle/>
          <a:p>
            <a:fld id="{F897ABA8-D137-4203-86E5-7048D96983FA}" type="slidenum">
              <a:rPr lang="zh-TW" altLang="en-US" smtClean="0">
                <a:ea typeface="新細明體" charset="-120"/>
              </a:rPr>
              <a:pPr/>
              <a:t>32</a:t>
            </a:fld>
            <a:endParaRPr lang="zh-TW" altLang="en-US" smtClean="0">
              <a:ea typeface="新細明體" charset="-120"/>
            </a:endParaRPr>
          </a:p>
        </p:txBody>
      </p:sp>
      <p:sp>
        <p:nvSpPr>
          <p:cNvPr id="12" name="流程圖: 替代處理程序 11"/>
          <p:cNvSpPr/>
          <p:nvPr/>
        </p:nvSpPr>
        <p:spPr bwMode="auto">
          <a:xfrm>
            <a:off x="800100" y="6423025"/>
            <a:ext cx="6148388" cy="319088"/>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dirty="0">
                <a:latin typeface="+mj-ea"/>
              </a:rPr>
              <a:t> </a:t>
            </a:r>
            <a:r>
              <a:rPr lang="en-US" altLang="zh-TW" sz="1400" dirty="0"/>
              <a:t>Guidelines for the control of </a:t>
            </a:r>
            <a:r>
              <a:rPr lang="en-US" altLang="zh-TW" sz="1400" dirty="0" err="1"/>
              <a:t>shigellosis,WHO</a:t>
            </a:r>
            <a:r>
              <a:rPr lang="en-US" altLang="zh-TW" sz="1400" dirty="0"/>
              <a:t> 2005 </a:t>
            </a:r>
            <a:endParaRPr kumimoji="0" lang="en-US" altLang="zh-TW" sz="1400" dirty="0">
              <a:ea typeface="華康中圓體" pitchFamily="49" charset="-120"/>
              <a:cs typeface="Arial" pitchFamily="34" charset="0"/>
            </a:endParaRPr>
          </a:p>
        </p:txBody>
      </p:sp>
      <p:pic>
        <p:nvPicPr>
          <p:cNvPr id="69636"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69637"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全球盛行率</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4" cstate="print"/>
          <a:srcRect r="37" b="-23"/>
          <a:stretch>
            <a:fillRect/>
          </a:stretch>
        </p:blipFill>
        <p:spPr bwMode="auto">
          <a:xfrm>
            <a:off x="1038932" y="29496"/>
            <a:ext cx="7061460" cy="4997135"/>
          </a:xfrm>
          <a:prstGeom prst="rect">
            <a:avLst/>
          </a:prstGeom>
          <a:noFill/>
          <a:ln w="9525">
            <a:noFill/>
            <a:miter lim="800000"/>
            <a:headEnd/>
            <a:tailEnd/>
          </a:ln>
        </p:spPr>
      </p:pic>
      <p:pic>
        <p:nvPicPr>
          <p:cNvPr id="71683" name="Picture 2"/>
          <p:cNvPicPr>
            <a:picLocks noChangeAspect="1" noChangeArrowheads="1"/>
          </p:cNvPicPr>
          <p:nvPr/>
        </p:nvPicPr>
        <p:blipFill>
          <a:blip r:embed="rId5" cstate="print"/>
          <a:srcRect t="4498" r="-24" b="154"/>
          <a:stretch>
            <a:fillRect/>
          </a:stretch>
        </p:blipFill>
        <p:spPr bwMode="auto">
          <a:xfrm>
            <a:off x="971624" y="5042672"/>
            <a:ext cx="7200776" cy="1437971"/>
          </a:xfrm>
          <a:prstGeom prst="rect">
            <a:avLst/>
          </a:prstGeom>
          <a:noFill/>
          <a:ln w="9525">
            <a:noFill/>
            <a:miter lim="800000"/>
            <a:headEnd/>
            <a:tailEnd/>
          </a:ln>
        </p:spPr>
      </p:pic>
      <p:sp>
        <p:nvSpPr>
          <p:cNvPr id="71684" name="投影片編號版面配置區 3"/>
          <p:cNvSpPr>
            <a:spLocks noGrp="1"/>
          </p:cNvSpPr>
          <p:nvPr>
            <p:ph type="sldNum" sz="quarter" idx="12"/>
          </p:nvPr>
        </p:nvSpPr>
        <p:spPr bwMode="auto">
          <a:noFill/>
          <a:ln>
            <a:miter lim="800000"/>
            <a:headEnd/>
            <a:tailEnd/>
          </a:ln>
        </p:spPr>
        <p:txBody>
          <a:bodyPr/>
          <a:lstStyle/>
          <a:p>
            <a:fld id="{DFA49B48-7C1A-402D-9213-12882396624F}" type="slidenum">
              <a:rPr lang="zh-TW" altLang="en-US" smtClean="0">
                <a:ea typeface="新細明體" charset="-120"/>
              </a:rPr>
              <a:pPr/>
              <a:t>33</a:t>
            </a:fld>
            <a:endParaRPr lang="zh-TW" altLang="en-US" smtClean="0">
              <a:ea typeface="新細明體" charset="-120"/>
            </a:endParaRPr>
          </a:p>
        </p:txBody>
      </p:sp>
      <p:sp>
        <p:nvSpPr>
          <p:cNvPr id="8"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5" name="Rectangle 1026"/>
          <p:cNvSpPr>
            <a:spLocks noGrp="1" noChangeArrowheads="1"/>
          </p:cNvSpPr>
          <p:nvPr>
            <p:ph type="title"/>
          </p:nvPr>
        </p:nvSpPr>
        <p:spPr>
          <a:xfrm>
            <a:off x="457200" y="476672"/>
            <a:ext cx="8229600" cy="796950"/>
          </a:xfrm>
        </p:spPr>
        <p:txBody>
          <a:bodyPr/>
          <a:lstStyle/>
          <a:p>
            <a:r>
              <a:rPr lang="zh-TW" altLang="zh-TW" dirty="0" smtClean="0">
                <a:solidFill>
                  <a:schemeClr val="tx2"/>
                </a:solidFill>
                <a:latin typeface="標楷體" pitchFamily="65" charset="-120"/>
                <a:cs typeface="Arial" charset="0"/>
              </a:rPr>
              <a:t>桿菌性痢疾</a:t>
            </a:r>
            <a:r>
              <a:rPr lang="zh-TW" altLang="en-US" dirty="0" smtClean="0">
                <a:solidFill>
                  <a:schemeClr val="tx2"/>
                </a:solidFill>
                <a:latin typeface="標楷體" pitchFamily="65" charset="-120"/>
                <a:cs typeface="Arial" charset="0"/>
              </a:rPr>
              <a:t>－</a:t>
            </a:r>
            <a:r>
              <a:rPr lang="zh-TW" altLang="en-US" sz="3200" dirty="0" smtClean="0">
                <a:latin typeface="標楷體" pitchFamily="65" charset="-120"/>
                <a:cs typeface="Arial" charset="0"/>
              </a:rPr>
              <a:t>國內流行情形</a:t>
            </a:r>
          </a:p>
        </p:txBody>
      </p:sp>
      <p:sp>
        <p:nvSpPr>
          <p:cNvPr id="72706" name="投影片編號版面配置區 7"/>
          <p:cNvSpPr>
            <a:spLocks noGrp="1"/>
          </p:cNvSpPr>
          <p:nvPr>
            <p:ph type="sldNum" sz="quarter" idx="12"/>
          </p:nvPr>
        </p:nvSpPr>
        <p:spPr bwMode="auto">
          <a:noFill/>
          <a:ln>
            <a:miter lim="800000"/>
            <a:headEnd/>
            <a:tailEnd/>
          </a:ln>
        </p:spPr>
        <p:txBody>
          <a:bodyPr/>
          <a:lstStyle/>
          <a:p>
            <a:fld id="{11A81344-F484-41A4-AE76-618A5278030B}" type="slidenum">
              <a:rPr lang="en-US" altLang="zh-TW" smtClean="0">
                <a:ea typeface="新細明體" charset="-120"/>
              </a:rPr>
              <a:pPr/>
              <a:t>34</a:t>
            </a:fld>
            <a:endParaRPr lang="en-US" altLang="zh-TW" smtClean="0">
              <a:ea typeface="新細明體" charset="-120"/>
            </a:endParaRPr>
          </a:p>
        </p:txBody>
      </p:sp>
      <p:sp>
        <p:nvSpPr>
          <p:cNvPr id="72707" name="Text Box 1029"/>
          <p:cNvSpPr txBox="1">
            <a:spLocks noChangeArrowheads="1"/>
          </p:cNvSpPr>
          <p:nvPr/>
        </p:nvSpPr>
        <p:spPr bwMode="auto">
          <a:xfrm>
            <a:off x="34925" y="3933825"/>
            <a:ext cx="865188" cy="307975"/>
          </a:xfrm>
          <a:prstGeom prst="rect">
            <a:avLst/>
          </a:prstGeom>
          <a:noFill/>
          <a:ln w="9525">
            <a:noFill/>
            <a:miter lim="800000"/>
            <a:headEnd/>
            <a:tailEnd/>
          </a:ln>
        </p:spPr>
        <p:txBody>
          <a:bodyPr>
            <a:spAutoFit/>
          </a:bodyPr>
          <a:lstStyle/>
          <a:p>
            <a:pPr>
              <a:spcBef>
                <a:spcPct val="50000"/>
              </a:spcBef>
            </a:pPr>
            <a:r>
              <a:rPr lang="zh-TW" altLang="en-US" sz="1400">
                <a:latin typeface="標楷體" pitchFamily="65" charset="-120"/>
                <a:ea typeface="標楷體" pitchFamily="65" charset="-120"/>
                <a:cs typeface="Arial" charset="0"/>
              </a:rPr>
              <a:t>病例數</a:t>
            </a:r>
          </a:p>
        </p:txBody>
      </p:sp>
      <p:sp>
        <p:nvSpPr>
          <p:cNvPr id="72708" name="Text Box 1031"/>
          <p:cNvSpPr txBox="1">
            <a:spLocks noChangeArrowheads="1"/>
          </p:cNvSpPr>
          <p:nvPr/>
        </p:nvSpPr>
        <p:spPr bwMode="auto">
          <a:xfrm>
            <a:off x="467544" y="6308725"/>
            <a:ext cx="4876800" cy="336550"/>
          </a:xfrm>
          <a:prstGeom prst="rect">
            <a:avLst/>
          </a:prstGeom>
          <a:noFill/>
          <a:ln w="9525">
            <a:noFill/>
            <a:miter lim="800000"/>
            <a:headEnd/>
            <a:tailEnd/>
          </a:ln>
        </p:spPr>
        <p:txBody>
          <a:bodyPr>
            <a:spAutoFit/>
          </a:bodyPr>
          <a:lstStyle/>
          <a:p>
            <a:pPr>
              <a:spcBef>
                <a:spcPct val="50000"/>
              </a:spcBef>
            </a:pPr>
            <a:r>
              <a:rPr lang="en-US" altLang="zh-TW" sz="1600" dirty="0">
                <a:solidFill>
                  <a:srgbClr val="FF0000"/>
                </a:solidFill>
                <a:ea typeface="標楷體" pitchFamily="65" charset="-120"/>
                <a:cs typeface="Arial" charset="0"/>
              </a:rPr>
              <a:t>90-93</a:t>
            </a:r>
            <a:r>
              <a:rPr lang="zh-TW" altLang="en-US" sz="1600" dirty="0">
                <a:solidFill>
                  <a:srgbClr val="FF0000"/>
                </a:solidFill>
                <a:latin typeface="標楷體" pitchFamily="65" charset="-120"/>
                <a:ea typeface="標楷體" pitchFamily="65" charset="-120"/>
                <a:cs typeface="Arial" charset="0"/>
              </a:rPr>
              <a:t>年辦理加強山地鄉桿菌性痢疾防治四年計畫</a:t>
            </a:r>
          </a:p>
        </p:txBody>
      </p:sp>
      <p:sp>
        <p:nvSpPr>
          <p:cNvPr id="72709" name="Text Box 1032"/>
          <p:cNvSpPr txBox="1">
            <a:spLocks noChangeArrowheads="1"/>
          </p:cNvSpPr>
          <p:nvPr/>
        </p:nvSpPr>
        <p:spPr bwMode="auto">
          <a:xfrm>
            <a:off x="8207375" y="3860800"/>
            <a:ext cx="936625" cy="738188"/>
          </a:xfrm>
          <a:prstGeom prst="rect">
            <a:avLst/>
          </a:prstGeom>
          <a:noFill/>
          <a:ln w="9525">
            <a:noFill/>
            <a:miter lim="800000"/>
            <a:headEnd/>
            <a:tailEnd/>
          </a:ln>
        </p:spPr>
        <p:txBody>
          <a:bodyPr>
            <a:spAutoFit/>
          </a:bodyPr>
          <a:lstStyle/>
          <a:p>
            <a:pPr>
              <a:spcBef>
                <a:spcPct val="50000"/>
              </a:spcBef>
            </a:pPr>
            <a:r>
              <a:rPr lang="zh-TW" altLang="en-US" sz="1400">
                <a:latin typeface="標楷體" pitchFamily="65" charset="-120"/>
                <a:ea typeface="標楷體" pitchFamily="65" charset="-120"/>
                <a:cs typeface="Arial" charset="0"/>
              </a:rPr>
              <a:t>發生率：每十萬人口發生率</a:t>
            </a:r>
          </a:p>
        </p:txBody>
      </p:sp>
      <p:sp>
        <p:nvSpPr>
          <p:cNvPr id="72710" name="Text Box 1033"/>
          <p:cNvSpPr txBox="1">
            <a:spLocks noChangeArrowheads="1"/>
          </p:cNvSpPr>
          <p:nvPr/>
        </p:nvSpPr>
        <p:spPr bwMode="auto">
          <a:xfrm>
            <a:off x="1042988" y="1052513"/>
            <a:ext cx="6692900" cy="523875"/>
          </a:xfrm>
          <a:prstGeom prst="rect">
            <a:avLst/>
          </a:prstGeom>
          <a:noFill/>
          <a:ln w="9525">
            <a:noFill/>
            <a:miter lim="800000"/>
            <a:headEnd/>
            <a:tailEnd/>
          </a:ln>
        </p:spPr>
        <p:txBody>
          <a:bodyPr wrap="none">
            <a:spAutoFit/>
          </a:bodyPr>
          <a:lstStyle/>
          <a:p>
            <a:r>
              <a:rPr lang="en-US" altLang="zh-TW" sz="2800">
                <a:ea typeface="標楷體" pitchFamily="65" charset="-120"/>
                <a:cs typeface="Arial" charset="0"/>
              </a:rPr>
              <a:t>87-100</a:t>
            </a:r>
            <a:r>
              <a:rPr lang="zh-TW" altLang="en-US" sz="2800">
                <a:latin typeface="標楷體" pitchFamily="65" charset="-120"/>
                <a:ea typeface="標楷體" pitchFamily="65" charset="-120"/>
                <a:cs typeface="Arial" charset="0"/>
              </a:rPr>
              <a:t>年桿菌性痢疾通報數及確定病例數</a:t>
            </a:r>
          </a:p>
        </p:txBody>
      </p:sp>
      <p:pic>
        <p:nvPicPr>
          <p:cNvPr id="72711" name="Picture 1041"/>
          <p:cNvPicPr>
            <a:picLocks noChangeAspect="1" noChangeArrowheads="1"/>
          </p:cNvPicPr>
          <p:nvPr/>
        </p:nvPicPr>
        <p:blipFill>
          <a:blip r:embed="rId4" cstate="print"/>
          <a:srcRect/>
          <a:stretch>
            <a:fillRect/>
          </a:stretch>
        </p:blipFill>
        <p:spPr bwMode="auto">
          <a:xfrm>
            <a:off x="323850" y="1412875"/>
            <a:ext cx="7920038" cy="4956175"/>
          </a:xfrm>
          <a:prstGeom prst="rect">
            <a:avLst/>
          </a:prstGeom>
          <a:noFill/>
          <a:ln w="9525">
            <a:noFill/>
            <a:miter lim="800000"/>
            <a:headEnd/>
            <a:tailEnd/>
          </a:ln>
        </p:spPr>
      </p:pic>
      <p:sp>
        <p:nvSpPr>
          <p:cNvPr id="10"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11" name="內容版面配置區 10"/>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3" name="Rectangle 1026"/>
          <p:cNvSpPr>
            <a:spLocks noGrp="1" noChangeArrowheads="1"/>
          </p:cNvSpPr>
          <p:nvPr>
            <p:ph type="title"/>
          </p:nvPr>
        </p:nvSpPr>
        <p:spPr>
          <a:xfrm>
            <a:off x="457200" y="476672"/>
            <a:ext cx="8229600" cy="796950"/>
          </a:xfrm>
        </p:spPr>
        <p:txBody>
          <a:bodyPr anchor="b"/>
          <a:lstStyle/>
          <a:p>
            <a:r>
              <a:rPr lang="zh-TW" altLang="zh-TW" dirty="0" smtClean="0">
                <a:solidFill>
                  <a:schemeClr val="tx2"/>
                </a:solidFill>
                <a:latin typeface="標楷體" pitchFamily="65" charset="-120"/>
                <a:cs typeface="Arial" charset="0"/>
              </a:rPr>
              <a:t>桿菌性痢疾</a:t>
            </a:r>
            <a:r>
              <a:rPr lang="zh-TW" altLang="en-US" dirty="0" smtClean="0">
                <a:solidFill>
                  <a:schemeClr val="tx2"/>
                </a:solidFill>
                <a:latin typeface="標楷體" pitchFamily="65" charset="-120"/>
                <a:cs typeface="Arial" charset="0"/>
              </a:rPr>
              <a:t>－</a:t>
            </a:r>
            <a:r>
              <a:rPr lang="zh-TW" altLang="en-US" sz="3200" dirty="0" smtClean="0">
                <a:latin typeface="標楷體" pitchFamily="65" charset="-120"/>
                <a:cs typeface="Arial" charset="0"/>
              </a:rPr>
              <a:t>國內流行情形</a:t>
            </a:r>
          </a:p>
        </p:txBody>
      </p:sp>
      <p:sp>
        <p:nvSpPr>
          <p:cNvPr id="74757" name="投影片編號版面配置區 5"/>
          <p:cNvSpPr>
            <a:spLocks noGrp="1"/>
          </p:cNvSpPr>
          <p:nvPr>
            <p:ph type="sldNum" sz="quarter" idx="12"/>
          </p:nvPr>
        </p:nvSpPr>
        <p:spPr bwMode="auto">
          <a:noFill/>
          <a:ln>
            <a:miter lim="800000"/>
            <a:headEnd/>
            <a:tailEnd/>
          </a:ln>
        </p:spPr>
        <p:txBody>
          <a:bodyPr/>
          <a:lstStyle/>
          <a:p>
            <a:fld id="{F142A1E3-AFDC-4717-A98B-78CB2C935B2E}" type="slidenum">
              <a:rPr lang="zh-TW" altLang="en-US" smtClean="0">
                <a:ea typeface="新細明體" charset="-120"/>
              </a:rPr>
              <a:pPr/>
              <a:t>35</a:t>
            </a:fld>
            <a:endParaRPr lang="zh-TW" altLang="en-US" smtClean="0">
              <a:ea typeface="新細明體" charset="-120"/>
            </a:endParaRPr>
          </a:p>
        </p:txBody>
      </p:sp>
      <p:sp>
        <p:nvSpPr>
          <p:cNvPr id="74754" name="Text Box 1030"/>
          <p:cNvSpPr txBox="1">
            <a:spLocks noChangeArrowheads="1"/>
          </p:cNvSpPr>
          <p:nvPr/>
        </p:nvSpPr>
        <p:spPr bwMode="auto">
          <a:xfrm>
            <a:off x="1143000" y="1236638"/>
            <a:ext cx="7391400" cy="519113"/>
          </a:xfrm>
          <a:prstGeom prst="rect">
            <a:avLst/>
          </a:prstGeom>
          <a:noFill/>
          <a:ln w="9525">
            <a:noFill/>
            <a:miter lim="800000"/>
            <a:headEnd/>
            <a:tailEnd/>
          </a:ln>
        </p:spPr>
        <p:txBody>
          <a:bodyPr>
            <a:spAutoFit/>
          </a:bodyPr>
          <a:lstStyle/>
          <a:p>
            <a:pPr>
              <a:spcBef>
                <a:spcPct val="50000"/>
              </a:spcBef>
            </a:pPr>
            <a:r>
              <a:rPr lang="en-US" altLang="zh-TW" sz="2800">
                <a:ea typeface="標楷體" pitchFamily="65" charset="-120"/>
                <a:cs typeface="Arial" charset="0"/>
              </a:rPr>
              <a:t>90-100</a:t>
            </a:r>
            <a:r>
              <a:rPr lang="zh-TW" altLang="en-US" sz="2800">
                <a:latin typeface="標楷體" pitchFamily="65" charset="-120"/>
                <a:ea typeface="標楷體" pitchFamily="65" charset="-120"/>
                <a:cs typeface="Arial" charset="0"/>
              </a:rPr>
              <a:t>年桿痢確定病例</a:t>
            </a:r>
            <a:r>
              <a:rPr lang="zh-TW" altLang="en-US" sz="2800" b="1">
                <a:solidFill>
                  <a:schemeClr val="accent2"/>
                </a:solidFill>
                <a:latin typeface="標楷體" pitchFamily="65" charset="-120"/>
                <a:ea typeface="標楷體" pitchFamily="65" charset="-120"/>
                <a:cs typeface="Arial" charset="0"/>
              </a:rPr>
              <a:t>年齡別</a:t>
            </a:r>
            <a:r>
              <a:rPr lang="zh-TW" altLang="en-US" sz="2800">
                <a:latin typeface="標楷體" pitchFamily="65" charset="-120"/>
                <a:ea typeface="標楷體" pitchFamily="65" charset="-120"/>
                <a:cs typeface="Arial" charset="0"/>
              </a:rPr>
              <a:t>分布圖</a:t>
            </a:r>
          </a:p>
        </p:txBody>
      </p:sp>
      <p:sp>
        <p:nvSpPr>
          <p:cNvPr id="74755" name="Text Box 1034"/>
          <p:cNvSpPr txBox="1">
            <a:spLocks noChangeArrowheads="1"/>
          </p:cNvSpPr>
          <p:nvPr/>
        </p:nvSpPr>
        <p:spPr bwMode="auto">
          <a:xfrm>
            <a:off x="0" y="5949280"/>
            <a:ext cx="2268538" cy="631825"/>
          </a:xfrm>
          <a:prstGeom prst="rect">
            <a:avLst/>
          </a:prstGeom>
          <a:noFill/>
          <a:ln w="9525">
            <a:noFill/>
            <a:miter lim="800000"/>
            <a:headEnd/>
            <a:tailEnd/>
          </a:ln>
        </p:spPr>
        <p:txBody>
          <a:bodyPr>
            <a:spAutoFit/>
          </a:bodyPr>
          <a:lstStyle/>
          <a:p>
            <a:pPr>
              <a:spcBef>
                <a:spcPct val="50000"/>
              </a:spcBef>
            </a:pPr>
            <a:r>
              <a:rPr lang="zh-TW" altLang="en-US" sz="1400" dirty="0">
                <a:latin typeface="標楷體" pitchFamily="65" charset="-120"/>
                <a:ea typeface="標楷體" pitchFamily="65" charset="-120"/>
                <a:cs typeface="Arial" charset="0"/>
              </a:rPr>
              <a:t>發生率：</a:t>
            </a:r>
          </a:p>
          <a:p>
            <a:pPr>
              <a:spcBef>
                <a:spcPct val="50000"/>
              </a:spcBef>
            </a:pPr>
            <a:r>
              <a:rPr lang="zh-TW" altLang="en-US" sz="1400" dirty="0">
                <a:latin typeface="標楷體" pitchFamily="65" charset="-120"/>
                <a:ea typeface="標楷體" pitchFamily="65" charset="-120"/>
                <a:cs typeface="Arial" charset="0"/>
              </a:rPr>
              <a:t>各齡層每十萬人口發生率</a:t>
            </a:r>
          </a:p>
        </p:txBody>
      </p:sp>
      <p:pic>
        <p:nvPicPr>
          <p:cNvPr id="74756" name="Picture 1040"/>
          <p:cNvPicPr>
            <a:picLocks noChangeAspect="1" noChangeArrowheads="1"/>
          </p:cNvPicPr>
          <p:nvPr/>
        </p:nvPicPr>
        <p:blipFill>
          <a:blip r:embed="rId4" cstate="print"/>
          <a:srcRect/>
          <a:stretch>
            <a:fillRect/>
          </a:stretch>
        </p:blipFill>
        <p:spPr bwMode="auto">
          <a:xfrm>
            <a:off x="468313" y="1537128"/>
            <a:ext cx="8137525" cy="5089525"/>
          </a:xfrm>
          <a:prstGeom prst="rect">
            <a:avLst/>
          </a:prstGeom>
          <a:noFill/>
          <a:ln w="9525">
            <a:noFill/>
            <a:miter lim="800000"/>
            <a:headEnd/>
            <a:tailEnd/>
          </a:ln>
        </p:spPr>
      </p:pic>
      <p:sp>
        <p:nvSpPr>
          <p:cNvPr id="8"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1" name="Text Box 2051"/>
          <p:cNvSpPr txBox="1">
            <a:spLocks noChangeArrowheads="1"/>
          </p:cNvSpPr>
          <p:nvPr/>
        </p:nvSpPr>
        <p:spPr bwMode="auto">
          <a:xfrm>
            <a:off x="0" y="4800600"/>
            <a:ext cx="900113" cy="307975"/>
          </a:xfrm>
          <a:prstGeom prst="rect">
            <a:avLst/>
          </a:prstGeom>
          <a:noFill/>
          <a:ln w="9525">
            <a:noFill/>
            <a:miter lim="800000"/>
            <a:headEnd/>
            <a:tailEnd/>
          </a:ln>
        </p:spPr>
        <p:txBody>
          <a:bodyPr>
            <a:spAutoFit/>
          </a:bodyPr>
          <a:lstStyle/>
          <a:p>
            <a:pPr>
              <a:spcBef>
                <a:spcPct val="50000"/>
              </a:spcBef>
            </a:pPr>
            <a:r>
              <a:rPr lang="zh-TW" altLang="en-US" sz="1400">
                <a:latin typeface="標楷體" pitchFamily="65" charset="-120"/>
                <a:ea typeface="標楷體" pitchFamily="65" charset="-120"/>
                <a:cs typeface="Arial" charset="0"/>
              </a:rPr>
              <a:t>病例數</a:t>
            </a:r>
          </a:p>
        </p:txBody>
      </p:sp>
      <p:sp>
        <p:nvSpPr>
          <p:cNvPr id="76802" name="Rectangle 2052"/>
          <p:cNvSpPr>
            <a:spLocks noChangeArrowheads="1"/>
          </p:cNvSpPr>
          <p:nvPr/>
        </p:nvSpPr>
        <p:spPr bwMode="auto">
          <a:xfrm>
            <a:off x="1263650" y="404813"/>
            <a:ext cx="7772400" cy="738187"/>
          </a:xfrm>
          <a:prstGeom prst="rect">
            <a:avLst/>
          </a:prstGeom>
          <a:noFill/>
          <a:ln w="9525">
            <a:noFill/>
            <a:miter lim="800000"/>
            <a:headEnd/>
            <a:tailEnd/>
          </a:ln>
        </p:spPr>
        <p:txBody>
          <a:bodyPr anchor="b"/>
          <a:lstStyle/>
          <a:p>
            <a:r>
              <a:rPr lang="zh-TW" altLang="zh-TW" sz="3600" b="1" dirty="0">
                <a:solidFill>
                  <a:schemeClr val="tx2"/>
                </a:solidFill>
                <a:latin typeface="標楷體" pitchFamily="65" charset="-120"/>
                <a:ea typeface="標楷體" pitchFamily="65" charset="-120"/>
                <a:cs typeface="Arial" charset="0"/>
              </a:rPr>
              <a:t>桿菌性痢疾</a:t>
            </a:r>
            <a:r>
              <a:rPr lang="zh-TW" altLang="en-US" sz="3600" b="1" dirty="0">
                <a:solidFill>
                  <a:schemeClr val="tx2"/>
                </a:solidFill>
                <a:latin typeface="標楷體" pitchFamily="65" charset="-120"/>
                <a:ea typeface="標楷體" pitchFamily="65" charset="-120"/>
                <a:cs typeface="Arial" charset="0"/>
              </a:rPr>
              <a:t>－</a:t>
            </a:r>
            <a:r>
              <a:rPr lang="zh-TW" altLang="en-US" sz="3200" b="1" dirty="0">
                <a:latin typeface="標楷體" pitchFamily="65" charset="-120"/>
                <a:ea typeface="標楷體" pitchFamily="65" charset="-120"/>
                <a:cs typeface="Arial" charset="0"/>
              </a:rPr>
              <a:t>國內流行情形</a:t>
            </a:r>
          </a:p>
        </p:txBody>
      </p:sp>
      <p:sp>
        <p:nvSpPr>
          <p:cNvPr id="76803" name="Text Box 2053"/>
          <p:cNvSpPr txBox="1">
            <a:spLocks noChangeArrowheads="1"/>
          </p:cNvSpPr>
          <p:nvPr/>
        </p:nvSpPr>
        <p:spPr bwMode="auto">
          <a:xfrm>
            <a:off x="1042988" y="1125538"/>
            <a:ext cx="7391400" cy="519112"/>
          </a:xfrm>
          <a:prstGeom prst="rect">
            <a:avLst/>
          </a:prstGeom>
          <a:noFill/>
          <a:ln w="9525">
            <a:noFill/>
            <a:miter lim="800000"/>
            <a:headEnd/>
            <a:tailEnd/>
          </a:ln>
        </p:spPr>
        <p:txBody>
          <a:bodyPr>
            <a:spAutoFit/>
          </a:bodyPr>
          <a:lstStyle/>
          <a:p>
            <a:pPr>
              <a:spcBef>
                <a:spcPct val="50000"/>
              </a:spcBef>
            </a:pPr>
            <a:r>
              <a:rPr lang="en-US" altLang="zh-TW" sz="2800">
                <a:ea typeface="標楷體" pitchFamily="65" charset="-120"/>
                <a:cs typeface="Arial" charset="0"/>
              </a:rPr>
              <a:t>87-100</a:t>
            </a:r>
            <a:r>
              <a:rPr lang="zh-TW" altLang="en-US" sz="2800">
                <a:latin typeface="標楷體" pitchFamily="65" charset="-120"/>
                <a:ea typeface="標楷體" pitchFamily="65" charset="-120"/>
                <a:cs typeface="Arial" charset="0"/>
              </a:rPr>
              <a:t>年桿痢確定病例</a:t>
            </a:r>
            <a:r>
              <a:rPr lang="zh-TW" altLang="en-US" sz="2800" b="1">
                <a:solidFill>
                  <a:schemeClr val="accent2"/>
                </a:solidFill>
                <a:latin typeface="標楷體" pitchFamily="65" charset="-120"/>
                <a:ea typeface="標楷體" pitchFamily="65" charset="-120"/>
                <a:cs typeface="Arial" charset="0"/>
              </a:rPr>
              <a:t>月份別</a:t>
            </a:r>
            <a:r>
              <a:rPr lang="zh-TW" altLang="en-US" sz="2800">
                <a:latin typeface="標楷體" pitchFamily="65" charset="-120"/>
                <a:ea typeface="標楷體" pitchFamily="65" charset="-120"/>
                <a:cs typeface="Arial" charset="0"/>
              </a:rPr>
              <a:t>趨勢圖</a:t>
            </a:r>
          </a:p>
        </p:txBody>
      </p:sp>
      <p:pic>
        <p:nvPicPr>
          <p:cNvPr id="76804" name="Picture 2060"/>
          <p:cNvPicPr>
            <a:picLocks noChangeAspect="1" noChangeArrowheads="1"/>
          </p:cNvPicPr>
          <p:nvPr/>
        </p:nvPicPr>
        <p:blipFill>
          <a:blip r:embed="rId4" cstate="print"/>
          <a:srcRect/>
          <a:stretch>
            <a:fillRect/>
          </a:stretch>
        </p:blipFill>
        <p:spPr bwMode="auto">
          <a:xfrm>
            <a:off x="755650" y="1484784"/>
            <a:ext cx="7920038" cy="5097462"/>
          </a:xfrm>
          <a:prstGeom prst="rect">
            <a:avLst/>
          </a:prstGeom>
          <a:noFill/>
          <a:ln w="9525">
            <a:noFill/>
            <a:miter lim="800000"/>
            <a:headEnd/>
            <a:tailEnd/>
          </a:ln>
        </p:spPr>
      </p:pic>
      <p:sp>
        <p:nvSpPr>
          <p:cNvPr id="76805" name="投影片編號版面配置區 5"/>
          <p:cNvSpPr>
            <a:spLocks noGrp="1"/>
          </p:cNvSpPr>
          <p:nvPr>
            <p:ph type="sldNum" sz="quarter" idx="12"/>
          </p:nvPr>
        </p:nvSpPr>
        <p:spPr bwMode="auto">
          <a:noFill/>
          <a:ln>
            <a:miter lim="800000"/>
            <a:headEnd/>
            <a:tailEnd/>
          </a:ln>
        </p:spPr>
        <p:txBody>
          <a:bodyPr/>
          <a:lstStyle/>
          <a:p>
            <a:fld id="{EB2E70F9-2412-4F36-B3D0-BD94911B189D}" type="slidenum">
              <a:rPr lang="zh-TW" altLang="en-US" smtClean="0">
                <a:ea typeface="新細明體" charset="-120"/>
              </a:rPr>
              <a:pPr/>
              <a:t>36</a:t>
            </a:fld>
            <a:endParaRPr lang="zh-TW" altLang="en-US" smtClean="0">
              <a:ea typeface="新細明體" charset="-120"/>
            </a:endParaRPr>
          </a:p>
        </p:txBody>
      </p:sp>
      <p:sp>
        <p:nvSpPr>
          <p:cNvPr id="9"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11" name="內容版面配置區 10"/>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1" name="Picture 21"/>
          <p:cNvPicPr>
            <a:picLocks noChangeAspect="1" noChangeArrowheads="1"/>
          </p:cNvPicPr>
          <p:nvPr/>
        </p:nvPicPr>
        <p:blipFill>
          <a:blip r:embed="rId4" cstate="print"/>
          <a:srcRect/>
          <a:stretch>
            <a:fillRect/>
          </a:stretch>
        </p:blipFill>
        <p:spPr bwMode="auto">
          <a:xfrm>
            <a:off x="395288" y="1238969"/>
            <a:ext cx="8137525" cy="5286375"/>
          </a:xfrm>
          <a:prstGeom prst="rect">
            <a:avLst/>
          </a:prstGeom>
          <a:noFill/>
          <a:ln w="9525">
            <a:noFill/>
            <a:miter lim="800000"/>
            <a:headEnd/>
            <a:tailEnd/>
          </a:ln>
        </p:spPr>
      </p:pic>
      <p:sp>
        <p:nvSpPr>
          <p:cNvPr id="14339" name="Rectangle 3"/>
          <p:cNvSpPr>
            <a:spLocks noGrp="1" noChangeArrowheads="1"/>
          </p:cNvSpPr>
          <p:nvPr>
            <p:ph type="title"/>
          </p:nvPr>
        </p:nvSpPr>
        <p:spPr>
          <a:xfrm>
            <a:off x="457200" y="399802"/>
            <a:ext cx="8229600" cy="796950"/>
          </a:xfrm>
        </p:spPr>
        <p:txBody>
          <a:bodyPr anchor="b"/>
          <a:lstStyle/>
          <a:p>
            <a:pPr>
              <a:defRPr/>
            </a:pPr>
            <a:r>
              <a:rPr lang="zh-TW" altLang="zh-TW" dirty="0">
                <a:solidFill>
                  <a:schemeClr val="tx2"/>
                </a:solidFill>
                <a:latin typeface="標楷體" panose="03000509000000000000" pitchFamily="65" charset="-120"/>
              </a:rPr>
              <a:t>桿菌性</a:t>
            </a:r>
            <a:r>
              <a:rPr lang="zh-TW" altLang="zh-TW" dirty="0" smtClean="0">
                <a:solidFill>
                  <a:schemeClr val="tx2"/>
                </a:solidFill>
                <a:latin typeface="標楷體" panose="03000509000000000000" pitchFamily="65" charset="-120"/>
              </a:rPr>
              <a:t>痢疾</a:t>
            </a:r>
            <a:r>
              <a:rPr lang="zh-TW" altLang="en-US" dirty="0" smtClean="0">
                <a:solidFill>
                  <a:schemeClr val="tx2"/>
                </a:solidFill>
                <a:latin typeface="標楷體" panose="03000509000000000000" pitchFamily="65" charset="-120"/>
              </a:rPr>
              <a:t>－</a:t>
            </a:r>
            <a:r>
              <a:rPr lang="zh-TW" altLang="en-US" sz="3200" dirty="0" smtClean="0">
                <a:latin typeface="+mj-ea"/>
              </a:rPr>
              <a:t>國內</a:t>
            </a:r>
            <a:r>
              <a:rPr lang="zh-TW" altLang="en-US" sz="3200" dirty="0">
                <a:latin typeface="+mj-ea"/>
              </a:rPr>
              <a:t>流行情形</a:t>
            </a:r>
          </a:p>
        </p:txBody>
      </p:sp>
      <p:sp>
        <p:nvSpPr>
          <p:cNvPr id="14338" name="Rectangle 2"/>
          <p:cNvSpPr>
            <a:spLocks noGrp="1" noChangeArrowheads="1"/>
          </p:cNvSpPr>
          <p:nvPr>
            <p:ph idx="1"/>
          </p:nvPr>
        </p:nvSpPr>
        <p:spPr>
          <a:xfrm>
            <a:off x="468313" y="1052736"/>
            <a:ext cx="8229600" cy="4525963"/>
          </a:xfrm>
        </p:spPr>
        <p:txBody>
          <a:bodyPr/>
          <a:lstStyle/>
          <a:p>
            <a:pPr algn="ctr">
              <a:buFont typeface="Wingdings" pitchFamily="2" charset="2"/>
              <a:buNone/>
              <a:defRPr/>
            </a:pPr>
            <a:r>
              <a:rPr lang="en-US" altLang="zh-TW" sz="2400" dirty="0">
                <a:ea typeface="+mj-ea"/>
              </a:rPr>
              <a:t>87-100</a:t>
            </a:r>
            <a:r>
              <a:rPr lang="zh-TW" altLang="en-US" sz="2400" dirty="0">
                <a:latin typeface="標楷體" panose="03000509000000000000" pitchFamily="65" charset="-120"/>
              </a:rPr>
              <a:t>年山地鄉與全台灣地區桿菌性痢疾發生情形之比較</a:t>
            </a:r>
          </a:p>
        </p:txBody>
      </p:sp>
      <p:sp>
        <p:nvSpPr>
          <p:cNvPr id="78852" name="投影片編號版面配置區 4"/>
          <p:cNvSpPr>
            <a:spLocks noGrp="1"/>
          </p:cNvSpPr>
          <p:nvPr>
            <p:ph type="sldNum" sz="quarter" idx="12"/>
          </p:nvPr>
        </p:nvSpPr>
        <p:spPr bwMode="auto">
          <a:noFill/>
          <a:ln>
            <a:miter lim="800000"/>
            <a:headEnd/>
            <a:tailEnd/>
          </a:ln>
        </p:spPr>
        <p:txBody>
          <a:bodyPr/>
          <a:lstStyle/>
          <a:p>
            <a:fld id="{ACD8CA48-5CF7-4C63-96D7-8F66C8FD1086}" type="slidenum">
              <a:rPr lang="zh-TW" altLang="en-US" smtClean="0">
                <a:ea typeface="新細明體" charset="-120"/>
              </a:rPr>
              <a:pPr/>
              <a:t>37</a:t>
            </a:fld>
            <a:endParaRPr lang="zh-TW" altLang="en-US" smtClean="0">
              <a:ea typeface="新細明體" charset="-120"/>
            </a:endParaRPr>
          </a:p>
        </p:txBody>
      </p:sp>
      <p:sp>
        <p:nvSpPr>
          <p:cNvPr id="7"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7" name="Rectangle 2"/>
          <p:cNvSpPr>
            <a:spLocks noGrp="1" noChangeArrowheads="1"/>
          </p:cNvSpPr>
          <p:nvPr>
            <p:ph type="title"/>
          </p:nvPr>
        </p:nvSpPr>
        <p:spPr>
          <a:xfrm>
            <a:off x="457200" y="260648"/>
            <a:ext cx="8229600" cy="796950"/>
          </a:xfrm>
        </p:spPr>
        <p:txBody>
          <a:bodyPr anchor="b"/>
          <a:lstStyle/>
          <a:p>
            <a:r>
              <a:rPr lang="zh-TW" altLang="zh-TW" dirty="0" smtClean="0">
                <a:solidFill>
                  <a:schemeClr val="tx2"/>
                </a:solidFill>
                <a:latin typeface="標楷體" pitchFamily="65" charset="-120"/>
                <a:cs typeface="Arial" charset="0"/>
              </a:rPr>
              <a:t>桿菌性痢疾</a:t>
            </a:r>
            <a:r>
              <a:rPr lang="zh-TW" altLang="en-US" dirty="0" smtClean="0">
                <a:solidFill>
                  <a:schemeClr val="tx2"/>
                </a:solidFill>
                <a:latin typeface="標楷體" pitchFamily="65" charset="-120"/>
                <a:cs typeface="Arial" charset="0"/>
              </a:rPr>
              <a:t>－</a:t>
            </a:r>
            <a:r>
              <a:rPr lang="zh-TW" altLang="en-US" sz="3200" dirty="0" smtClean="0">
                <a:latin typeface="標楷體" pitchFamily="65" charset="-120"/>
                <a:cs typeface="Arial" charset="0"/>
              </a:rPr>
              <a:t>國內流行情形</a:t>
            </a:r>
          </a:p>
        </p:txBody>
      </p:sp>
      <p:sp>
        <p:nvSpPr>
          <p:cNvPr id="80901" name="投影片編號版面配置區 5"/>
          <p:cNvSpPr>
            <a:spLocks noGrp="1"/>
          </p:cNvSpPr>
          <p:nvPr>
            <p:ph type="sldNum" sz="quarter" idx="12"/>
          </p:nvPr>
        </p:nvSpPr>
        <p:spPr bwMode="auto">
          <a:noFill/>
          <a:ln>
            <a:miter lim="800000"/>
            <a:headEnd/>
            <a:tailEnd/>
          </a:ln>
        </p:spPr>
        <p:txBody>
          <a:bodyPr/>
          <a:lstStyle/>
          <a:p>
            <a:fld id="{272329D6-C65C-472F-B8F9-43D93F1B771F}" type="slidenum">
              <a:rPr lang="zh-TW" altLang="en-US" smtClean="0">
                <a:ea typeface="新細明體" charset="-120"/>
              </a:rPr>
              <a:pPr/>
              <a:t>38</a:t>
            </a:fld>
            <a:endParaRPr lang="zh-TW" altLang="en-US" smtClean="0">
              <a:ea typeface="新細明體" charset="-120"/>
            </a:endParaRPr>
          </a:p>
        </p:txBody>
      </p:sp>
      <p:sp>
        <p:nvSpPr>
          <p:cNvPr id="80898" name="Text Box 3"/>
          <p:cNvSpPr txBox="1">
            <a:spLocks noChangeArrowheads="1"/>
          </p:cNvSpPr>
          <p:nvPr/>
        </p:nvSpPr>
        <p:spPr bwMode="auto">
          <a:xfrm>
            <a:off x="1352550" y="932217"/>
            <a:ext cx="7467600" cy="457200"/>
          </a:xfrm>
          <a:prstGeom prst="rect">
            <a:avLst/>
          </a:prstGeom>
          <a:noFill/>
          <a:ln w="9525">
            <a:noFill/>
            <a:miter lim="800000"/>
            <a:headEnd/>
            <a:tailEnd/>
          </a:ln>
        </p:spPr>
        <p:txBody>
          <a:bodyPr>
            <a:spAutoFit/>
          </a:bodyPr>
          <a:lstStyle/>
          <a:p>
            <a:pPr>
              <a:spcBef>
                <a:spcPct val="50000"/>
              </a:spcBef>
            </a:pPr>
            <a:r>
              <a:rPr lang="en-US" altLang="zh-TW" sz="2400" dirty="0">
                <a:ea typeface="標楷體" pitchFamily="65" charset="-120"/>
                <a:cs typeface="Arial" charset="0"/>
              </a:rPr>
              <a:t>87-100</a:t>
            </a:r>
            <a:r>
              <a:rPr lang="zh-TW" altLang="en-US" sz="2400" dirty="0">
                <a:latin typeface="標楷體" pitchFamily="65" charset="-120"/>
                <a:ea typeface="標楷體" pitchFamily="65" charset="-120"/>
                <a:cs typeface="Arial" charset="0"/>
              </a:rPr>
              <a:t>年桿痢本土與境外移入病例數分佈圖</a:t>
            </a:r>
          </a:p>
        </p:txBody>
      </p:sp>
      <p:sp>
        <p:nvSpPr>
          <p:cNvPr id="80899" name="Text Box 7"/>
          <p:cNvSpPr txBox="1">
            <a:spLocks noChangeArrowheads="1"/>
          </p:cNvSpPr>
          <p:nvPr/>
        </p:nvSpPr>
        <p:spPr bwMode="auto">
          <a:xfrm>
            <a:off x="684213" y="5229225"/>
            <a:ext cx="685800" cy="228600"/>
          </a:xfrm>
          <a:prstGeom prst="rect">
            <a:avLst/>
          </a:prstGeom>
          <a:noFill/>
          <a:ln w="9525">
            <a:noFill/>
            <a:miter lim="800000"/>
            <a:headEnd/>
            <a:tailEnd/>
          </a:ln>
        </p:spPr>
        <p:txBody>
          <a:bodyPr>
            <a:spAutoFit/>
          </a:bodyPr>
          <a:lstStyle/>
          <a:p>
            <a:pPr>
              <a:spcBef>
                <a:spcPct val="50000"/>
              </a:spcBef>
            </a:pPr>
            <a:r>
              <a:rPr lang="zh-TW" altLang="en-US" sz="900">
                <a:latin typeface="Times New Roman" pitchFamily="18" charset="0"/>
                <a:cs typeface="Arial" charset="0"/>
              </a:rPr>
              <a:t>病例數</a:t>
            </a:r>
          </a:p>
        </p:txBody>
      </p:sp>
      <p:pic>
        <p:nvPicPr>
          <p:cNvPr id="80900" name="Picture 15"/>
          <p:cNvPicPr>
            <a:picLocks noChangeAspect="1" noChangeArrowheads="1"/>
          </p:cNvPicPr>
          <p:nvPr/>
        </p:nvPicPr>
        <p:blipFill>
          <a:blip r:embed="rId4" cstate="print"/>
          <a:srcRect/>
          <a:stretch>
            <a:fillRect/>
          </a:stretch>
        </p:blipFill>
        <p:spPr bwMode="auto">
          <a:xfrm>
            <a:off x="415925" y="1160369"/>
            <a:ext cx="8312150" cy="5400675"/>
          </a:xfrm>
          <a:prstGeom prst="rect">
            <a:avLst/>
          </a:prstGeom>
          <a:noFill/>
          <a:ln w="9525">
            <a:noFill/>
            <a:miter lim="800000"/>
            <a:headEnd/>
            <a:tailEnd/>
          </a:ln>
        </p:spPr>
      </p:pic>
      <p:sp>
        <p:nvSpPr>
          <p:cNvPr id="8"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45" name="標題 3"/>
          <p:cNvSpPr>
            <a:spLocks noGrp="1"/>
          </p:cNvSpPr>
          <p:nvPr>
            <p:ph type="ctrTitle"/>
          </p:nvPr>
        </p:nvSpPr>
        <p:spPr/>
        <p:txBody>
          <a:bodyPr/>
          <a:lstStyle/>
          <a:p>
            <a:r>
              <a:rPr lang="en-US" altLang="zh-TW" smtClean="0">
                <a:latin typeface="Arial" charset="0"/>
                <a:cs typeface="Arial" charset="0"/>
              </a:rPr>
              <a:t>3. </a:t>
            </a:r>
            <a:r>
              <a:rPr lang="zh-TW" altLang="zh-TW" smtClean="0">
                <a:latin typeface="標楷體" pitchFamily="65" charset="-120"/>
                <a:cs typeface="Arial" charset="0"/>
              </a:rPr>
              <a:t>阿米巴性痢疾</a:t>
            </a:r>
            <a:endParaRPr lang="zh-TW" altLang="en-US" smtClean="0">
              <a:latin typeface="Arial" charset="0"/>
              <a:cs typeface="Arial" charset="0"/>
            </a:endParaRPr>
          </a:p>
        </p:txBody>
      </p:sp>
      <p:sp>
        <p:nvSpPr>
          <p:cNvPr id="2" name="副標題 1"/>
          <p:cNvSpPr>
            <a:spLocks noGrp="1"/>
          </p:cNvSpPr>
          <p:nvPr>
            <p:ph type="subTitle"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阿米巴教育訓練核心教材</a:t>
            </a:r>
            <a:endParaRPr kumimoji="0" lang="en-US" altLang="zh-TW" sz="1400" dirty="0">
              <a:latin typeface="華康中圓體" pitchFamily="49" charset="-120"/>
              <a:ea typeface="華康中圓體" pitchFamily="49" charset="-120"/>
              <a:cs typeface="Arial" pitchFamily="34" charset="0"/>
            </a:endParaRPr>
          </a:p>
        </p:txBody>
      </p:sp>
      <p:pic>
        <p:nvPicPr>
          <p:cNvPr id="84994"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84995"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buFont typeface="Arial" charset="0"/>
              <a:buChar char="•"/>
            </a:pPr>
            <a:r>
              <a:rPr lang="zh-TW" altLang="en-US" sz="3200">
                <a:latin typeface="標楷體" pitchFamily="65" charset="-120"/>
                <a:ea typeface="標楷體" pitchFamily="65" charset="-120"/>
                <a:cs typeface="Arial" charset="0"/>
              </a:rPr>
              <a:t>案例</a:t>
            </a:r>
            <a:endParaRPr lang="en-US" altLang="zh-TW" sz="3200">
              <a:latin typeface="標楷體" pitchFamily="65" charset="-120"/>
              <a:ea typeface="標楷體" pitchFamily="65" charset="-120"/>
              <a:cs typeface="Arial" charset="0"/>
            </a:endParaRPr>
          </a:p>
          <a:p>
            <a:pPr marL="355600" indent="-355600">
              <a:buFont typeface="Arial" charset="0"/>
              <a:buChar char="•"/>
            </a:pPr>
            <a:r>
              <a:rPr lang="zh-TW" altLang="en-US" sz="3200">
                <a:latin typeface="標楷體" pitchFamily="65" charset="-120"/>
                <a:ea typeface="標楷體" pitchFamily="65" charset="-120"/>
                <a:cs typeface="Arial" charset="0"/>
              </a:rPr>
              <a:t>疾病概述</a:t>
            </a:r>
          </a:p>
          <a:p>
            <a:pPr marL="355600" indent="-355600">
              <a:buFont typeface="Arial" charset="0"/>
              <a:buChar char="•"/>
            </a:pPr>
            <a:r>
              <a:rPr lang="zh-TW" altLang="en-US" sz="3200">
                <a:latin typeface="標楷體" pitchFamily="65" charset="-120"/>
                <a:ea typeface="標楷體" pitchFamily="65" charset="-120"/>
                <a:cs typeface="Arial" charset="0"/>
              </a:rPr>
              <a:t>流行病學</a:t>
            </a:r>
          </a:p>
        </p:txBody>
      </p:sp>
      <p:sp>
        <p:nvSpPr>
          <p:cNvPr id="84996"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大綱</a:t>
            </a:r>
            <a:endParaRPr lang="zh-TW" altLang="zh-TW" sz="4400" b="1" dirty="0">
              <a:solidFill>
                <a:schemeClr val="tx2"/>
              </a:solidFill>
              <a:latin typeface="Times New Roman" pitchFamily="18" charset="0"/>
              <a:ea typeface="標楷體" pitchFamily="65" charset="-120"/>
              <a:cs typeface="Arial" charset="0"/>
            </a:endParaRPr>
          </a:p>
        </p:txBody>
      </p:sp>
      <p:sp>
        <p:nvSpPr>
          <p:cNvPr id="3" name="副標題 2"/>
          <p:cNvSpPr>
            <a:spLocks noGrp="1"/>
          </p:cNvSpPr>
          <p:nvPr>
            <p:ph type="subTitle" idx="1"/>
          </p:nvPr>
        </p:nvSpPr>
        <p:spPr/>
        <p:txBody>
          <a:bodyPr/>
          <a:lstStyle/>
          <a:p>
            <a:endParaRPr lang="zh-TW" altLang="en-US"/>
          </a:p>
        </p:txBody>
      </p:sp>
      <p:sp>
        <p:nvSpPr>
          <p:cNvPr id="4" name="標題 3"/>
          <p:cNvSpPr>
            <a:spLocks noGrp="1"/>
          </p:cNvSpPr>
          <p:nvPr>
            <p:ph type="ctr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1" name="內容版面配置區 2"/>
          <p:cNvSpPr>
            <a:spLocks noGrp="1"/>
          </p:cNvSpPr>
          <p:nvPr>
            <p:ph idx="1"/>
          </p:nvPr>
        </p:nvSpPr>
        <p:spPr/>
        <p:txBody>
          <a:bodyPr/>
          <a:lstStyle/>
          <a:p>
            <a:r>
              <a:rPr lang="zh-TW" altLang="en-US" smtClean="0">
                <a:latin typeface="Times New Roman" pitchFamily="18" charset="0"/>
                <a:cs typeface="Times New Roman" pitchFamily="18" charset="0"/>
              </a:rPr>
              <a:t>病人為</a:t>
            </a:r>
            <a:r>
              <a:rPr lang="en-US" altLang="zh-TW" smtClean="0">
                <a:latin typeface="Arial" charset="0"/>
                <a:cs typeface="Arial" charset="0"/>
              </a:rPr>
              <a:t>22</a:t>
            </a:r>
            <a:r>
              <a:rPr lang="zh-TW" altLang="en-US" smtClean="0">
                <a:latin typeface="Times New Roman" pitchFamily="18" charset="0"/>
                <a:cs typeface="Times New Roman" pitchFamily="18" charset="0"/>
              </a:rPr>
              <a:t>歲男性，於</a:t>
            </a:r>
            <a:r>
              <a:rPr lang="en-US" altLang="zh-TW" smtClean="0">
                <a:latin typeface="Arial" charset="0"/>
                <a:cs typeface="Arial" charset="0"/>
              </a:rPr>
              <a:t>2014</a:t>
            </a:r>
            <a:r>
              <a:rPr lang="zh-TW" altLang="en-US" smtClean="0">
                <a:latin typeface="Times New Roman" pitchFamily="18" charset="0"/>
                <a:cs typeface="Times New Roman" pitchFamily="18" charset="0"/>
              </a:rPr>
              <a:t>年</a:t>
            </a:r>
            <a:r>
              <a:rPr lang="en-US" altLang="zh-TW" smtClean="0">
                <a:latin typeface="Arial" charset="0"/>
                <a:cs typeface="Arial" charset="0"/>
              </a:rPr>
              <a:t>3</a:t>
            </a:r>
            <a:r>
              <a:rPr lang="zh-TW" altLang="en-US" smtClean="0">
                <a:latin typeface="Times New Roman" pitchFamily="18" charset="0"/>
                <a:cs typeface="Times New Roman" pitchFamily="18" charset="0"/>
              </a:rPr>
              <a:t>月</a:t>
            </a:r>
            <a:r>
              <a:rPr lang="en-US" altLang="zh-TW" smtClean="0">
                <a:latin typeface="Arial" charset="0"/>
                <a:cs typeface="Arial" charset="0"/>
              </a:rPr>
              <a:t>6</a:t>
            </a:r>
            <a:r>
              <a:rPr lang="zh-TW" altLang="en-US" smtClean="0">
                <a:latin typeface="Times New Roman" pitchFamily="18" charset="0"/>
                <a:cs typeface="Times New Roman" pitchFamily="18" charset="0"/>
              </a:rPr>
              <a:t>日因腹瀉至本院急診，自述腹瀉三天不止，初為水便，後來出現血便；病患無發燒、胸痛及腹痛。此病患長達</a:t>
            </a:r>
            <a:r>
              <a:rPr lang="en-US" altLang="zh-TW" smtClean="0">
                <a:latin typeface="Arial" charset="0"/>
                <a:cs typeface="Arial" charset="0"/>
              </a:rPr>
              <a:t>3</a:t>
            </a:r>
            <a:r>
              <a:rPr lang="zh-TW" altLang="en-US" smtClean="0">
                <a:latin typeface="Times New Roman" pitchFamily="18" charset="0"/>
                <a:cs typeface="Times New Roman" pitchFamily="18" charset="0"/>
              </a:rPr>
              <a:t>年時間處於同性性行為的狀態，於</a:t>
            </a:r>
            <a:r>
              <a:rPr lang="en-US" altLang="zh-TW" smtClean="0">
                <a:latin typeface="Arial" charset="0"/>
                <a:cs typeface="Arial" charset="0"/>
              </a:rPr>
              <a:t>2012</a:t>
            </a:r>
            <a:r>
              <a:rPr lang="zh-TW" altLang="en-US" smtClean="0">
                <a:latin typeface="Times New Roman" pitchFamily="18" charset="0"/>
                <a:cs typeface="Times New Roman" pitchFamily="18" charset="0"/>
              </a:rPr>
              <a:t>年</a:t>
            </a:r>
            <a:r>
              <a:rPr lang="en-US" altLang="zh-TW" smtClean="0">
                <a:latin typeface="Arial" charset="0"/>
                <a:cs typeface="Arial" charset="0"/>
              </a:rPr>
              <a:t>6</a:t>
            </a:r>
            <a:r>
              <a:rPr lang="zh-TW" altLang="en-US" smtClean="0">
                <a:latin typeface="Times New Roman" pitchFamily="18" charset="0"/>
                <a:cs typeface="Times New Roman" pitchFamily="18" charset="0"/>
              </a:rPr>
              <a:t>月被診斷為愛滋病患者。</a:t>
            </a:r>
            <a:endParaRPr lang="zh-TW" altLang="en-US" smtClean="0">
              <a:latin typeface="Arial" charset="0"/>
              <a:cs typeface="Arial" charset="0"/>
            </a:endParaRPr>
          </a:p>
        </p:txBody>
      </p:sp>
      <p:sp>
        <p:nvSpPr>
          <p:cNvPr id="87042" name="投影片編號版面配置區 14"/>
          <p:cNvSpPr>
            <a:spLocks noGrp="1"/>
          </p:cNvSpPr>
          <p:nvPr>
            <p:ph type="sldNum" sz="quarter" idx="12"/>
          </p:nvPr>
        </p:nvSpPr>
        <p:spPr bwMode="auto">
          <a:noFill/>
          <a:ln>
            <a:miter lim="800000"/>
            <a:headEnd/>
            <a:tailEnd/>
          </a:ln>
        </p:spPr>
        <p:txBody>
          <a:bodyPr/>
          <a:lstStyle/>
          <a:p>
            <a:fld id="{562F576B-7022-4F2F-BEC8-93BDCE3C6E4A}" type="slidenum">
              <a:rPr lang="zh-TW" altLang="en-US" smtClean="0">
                <a:ea typeface="新細明體" charset="-120"/>
              </a:rPr>
              <a:pPr/>
              <a:t>41</a:t>
            </a:fld>
            <a:endParaRPr lang="zh-TW" altLang="en-US" smtClean="0">
              <a:ea typeface="新細明體" charset="-120"/>
            </a:endParaRPr>
          </a:p>
        </p:txBody>
      </p:sp>
      <p:sp>
        <p:nvSpPr>
          <p:cNvPr id="12" name="流程圖: 替代處理程序 11"/>
          <p:cNvSpPr/>
          <p:nvPr/>
        </p:nvSpPr>
        <p:spPr bwMode="auto">
          <a:xfrm>
            <a:off x="684213" y="6237288"/>
            <a:ext cx="6148387" cy="5572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solidFill>
                  <a:srgbClr val="000000"/>
                </a:solidFill>
                <a:latin typeface="華康中圓體" pitchFamily="49" charset="-120"/>
                <a:ea typeface="華康中圓體" pitchFamily="49" charset="-120"/>
                <a:cs typeface="Arial" pitchFamily="34" charset="0"/>
              </a:rPr>
              <a:t>資料來源</a:t>
            </a:r>
            <a:r>
              <a:rPr kumimoji="0" lang="zh-TW" altLang="en-US" sz="1400" dirty="0">
                <a:solidFill>
                  <a:srgbClr val="000000"/>
                </a:solidFill>
                <a:latin typeface="華康中圓體" pitchFamily="49" charset="-120"/>
                <a:ea typeface="華康中圓體" pitchFamily="49" charset="-120"/>
                <a:cs typeface="Arial" pitchFamily="34" charset="0"/>
                <a:sym typeface="Wingdings" pitchFamily="2" charset="2"/>
              </a:rPr>
              <a:t>：</a:t>
            </a:r>
            <a:r>
              <a:rPr lang="zh-TW" altLang="ar-SA" sz="1400" u="sng" dirty="0">
                <a:solidFill>
                  <a:srgbClr val="000000"/>
                </a:solidFill>
                <a:latin typeface="新細明體" pitchFamily="18" charset="-120"/>
                <a:ea typeface="華康中圓體" pitchFamily="49" charset="-120"/>
              </a:rPr>
              <a:t>謝旻蓁</a:t>
            </a:r>
            <a:r>
              <a:rPr lang="zh-TW" altLang="ar-SA" sz="1400" dirty="0">
                <a:solidFill>
                  <a:srgbClr val="000000"/>
                </a:solidFill>
                <a:latin typeface="新細明體" pitchFamily="18" charset="-120"/>
                <a:ea typeface="華康中圓體" pitchFamily="49" charset="-120"/>
              </a:rPr>
              <a:t>、王凱茂、林等義</a:t>
            </a:r>
            <a:r>
              <a:rPr lang="zh-TW" altLang="en-US" sz="1400" dirty="0">
                <a:solidFill>
                  <a:srgbClr val="000000"/>
                </a:solidFill>
                <a:latin typeface="新細明體" pitchFamily="18" charset="-120"/>
                <a:ea typeface="華康中圓體" pitchFamily="49" charset="-120"/>
                <a:cs typeface="Arial" pitchFamily="34" charset="0"/>
              </a:rPr>
              <a:t>等：</a:t>
            </a:r>
            <a:r>
              <a:rPr lang="zh-TW" altLang="zh-TW" sz="1400" dirty="0">
                <a:solidFill>
                  <a:srgbClr val="000000"/>
                </a:solidFill>
                <a:latin typeface="新細明體" pitchFamily="18" charset="-120"/>
                <a:ea typeface="華康中圓體" pitchFamily="49" charset="-120"/>
                <a:cs typeface="Times New Roman" pitchFamily="18" charset="0"/>
              </a:rPr>
              <a:t>後天免疫缺乏症候群病患伺機感染阿米巴痢疾</a:t>
            </a:r>
            <a:r>
              <a:rPr lang="en-US" altLang="zh-TW" sz="1400" dirty="0">
                <a:solidFill>
                  <a:srgbClr val="000000"/>
                </a:solidFill>
                <a:latin typeface="新細明體" pitchFamily="18" charset="-120"/>
                <a:ea typeface="華康中圓體" pitchFamily="49" charset="-120"/>
                <a:cs typeface="Times New Roman" pitchFamily="18" charset="0"/>
              </a:rPr>
              <a:t>.</a:t>
            </a:r>
            <a:r>
              <a:rPr lang="zh-TW" altLang="en-US" sz="1400" dirty="0">
                <a:solidFill>
                  <a:srgbClr val="000000"/>
                </a:solidFill>
                <a:ea typeface="華康中圓體" pitchFamily="49" charset="-120"/>
                <a:cs typeface="Times New Roman" pitchFamily="18" charset="0"/>
              </a:rPr>
              <a:t>2014</a:t>
            </a:r>
            <a:r>
              <a:rPr lang="zh-TW" altLang="en-US" sz="1400" dirty="0">
                <a:solidFill>
                  <a:srgbClr val="000000"/>
                </a:solidFill>
                <a:latin typeface="新細明體" pitchFamily="18" charset="-120"/>
                <a:ea typeface="華康中圓體" pitchFamily="49" charset="-120"/>
                <a:cs typeface="Times New Roman" pitchFamily="18" charset="0"/>
              </a:rPr>
              <a:t>海峽兩岸檢驗醫學論壇</a:t>
            </a:r>
            <a:r>
              <a:rPr lang="en-US" altLang="zh-TW" sz="1400" dirty="0">
                <a:solidFill>
                  <a:srgbClr val="000000"/>
                </a:solidFill>
                <a:latin typeface="新細明體" pitchFamily="18" charset="-120"/>
                <a:ea typeface="華康中圓體" pitchFamily="49" charset="-120"/>
                <a:cs typeface="Times New Roman" pitchFamily="18" charset="0"/>
              </a:rPr>
              <a:t>.</a:t>
            </a:r>
            <a:endParaRPr kumimoji="0" lang="en-US" altLang="zh-TW" sz="1400" dirty="0">
              <a:solidFill>
                <a:srgbClr val="000000"/>
              </a:solidFill>
              <a:latin typeface="華康中圓體" pitchFamily="49" charset="-120"/>
              <a:ea typeface="華康中圓體" pitchFamily="49" charset="-120"/>
              <a:cs typeface="Arial" pitchFamily="34" charset="0"/>
            </a:endParaRPr>
          </a:p>
        </p:txBody>
      </p:sp>
      <p:pic>
        <p:nvPicPr>
          <p:cNvPr id="87044"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286500"/>
            <a:ext cx="487362" cy="481013"/>
          </a:xfrm>
          <a:prstGeom prst="rect">
            <a:avLst/>
          </a:prstGeom>
          <a:noFill/>
          <a:ln w="9525">
            <a:noFill/>
            <a:miter lim="800000"/>
            <a:headEnd/>
            <a:tailEnd/>
          </a:ln>
        </p:spPr>
      </p:pic>
      <p:sp>
        <p:nvSpPr>
          <p:cNvPr id="87045" name="Text Box 2"/>
          <p:cNvSpPr txBox="1">
            <a:spLocks noChangeArrowheads="1"/>
          </p:cNvSpPr>
          <p:nvPr/>
        </p:nvSpPr>
        <p:spPr bwMode="auto">
          <a:xfrm>
            <a:off x="792163" y="620713"/>
            <a:ext cx="7524750" cy="769937"/>
          </a:xfrm>
          <a:prstGeom prst="rect">
            <a:avLst/>
          </a:prstGeom>
          <a:noFill/>
          <a:ln w="9525">
            <a:noFill/>
            <a:miter lim="800000"/>
            <a:headEnd/>
            <a:tailEnd/>
          </a:ln>
        </p:spPr>
        <p:txBody>
          <a:bodyPr>
            <a:spAutoFit/>
          </a:bodyPr>
          <a:lstStyle/>
          <a:p>
            <a:pPr algn="ctr">
              <a:spcBef>
                <a:spcPct val="50000"/>
              </a:spcBef>
            </a:pPr>
            <a:r>
              <a:rPr lang="zh-TW" altLang="en-US" sz="4400" dirty="0">
                <a:solidFill>
                  <a:srgbClr val="000C00"/>
                </a:solidFill>
                <a:latin typeface="Times New Roman" pitchFamily="18" charset="0"/>
                <a:ea typeface="標楷體" pitchFamily="65" charset="-120"/>
                <a:cs typeface="Arial" charset="0"/>
              </a:rPr>
              <a:t>案例一</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89"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實驗室診斷</a:t>
            </a:r>
            <a:endParaRPr lang="zh-TW" altLang="en-US" smtClean="0">
              <a:latin typeface="Arial" charset="0"/>
              <a:cs typeface="Arial" charset="0"/>
            </a:endParaRPr>
          </a:p>
        </p:txBody>
      </p:sp>
      <p:sp>
        <p:nvSpPr>
          <p:cNvPr id="89090" name="內容版面配置區 2"/>
          <p:cNvSpPr>
            <a:spLocks noGrp="1"/>
          </p:cNvSpPr>
          <p:nvPr>
            <p:ph idx="1"/>
          </p:nvPr>
        </p:nvSpPr>
        <p:spPr/>
        <p:txBody>
          <a:bodyPr/>
          <a:lstStyle/>
          <a:p>
            <a:r>
              <a:rPr lang="zh-TW" altLang="en-US" smtClean="0">
                <a:latin typeface="Times New Roman" pitchFamily="18" charset="0"/>
                <a:cs typeface="Times New Roman" pitchFamily="18" charset="0"/>
              </a:rPr>
              <a:t>當日檢驗報告：</a:t>
            </a:r>
            <a:r>
              <a:rPr lang="en-US" altLang="zh-TW" smtClean="0">
                <a:latin typeface="Arial" charset="0"/>
                <a:cs typeface="Arial" charset="0"/>
              </a:rPr>
              <a:t>Na: 132 mmol/L, K: 3.8 mmol/L, GLU: 82 mg/dL, CRE: 1.1 mg/dL, ALT: 21 IU/L; WBC: 5.64 x10</a:t>
            </a:r>
            <a:r>
              <a:rPr lang="en-US" altLang="zh-TW" baseline="30000" smtClean="0">
                <a:latin typeface="Arial" charset="0"/>
                <a:cs typeface="Arial" charset="0"/>
              </a:rPr>
              <a:t>3</a:t>
            </a:r>
            <a:r>
              <a:rPr lang="en-US" altLang="zh-TW" smtClean="0">
                <a:latin typeface="Arial" charset="0"/>
                <a:cs typeface="Arial" charset="0"/>
              </a:rPr>
              <a:t>/</a:t>
            </a:r>
            <a:r>
              <a:rPr lang="el-GR" altLang="zh-TW" smtClean="0">
                <a:latin typeface="Arial" charset="0"/>
                <a:cs typeface="Arial" charset="0"/>
              </a:rPr>
              <a:t>μ</a:t>
            </a:r>
            <a:r>
              <a:rPr lang="en-US" altLang="zh-TW" smtClean="0">
                <a:latin typeface="Arial" charset="0"/>
                <a:cs typeface="Arial" charset="0"/>
              </a:rPr>
              <a:t>L, RBC: 4.87 x10</a:t>
            </a:r>
            <a:r>
              <a:rPr lang="en-US" altLang="zh-TW" baseline="30000" smtClean="0">
                <a:latin typeface="Arial" charset="0"/>
                <a:cs typeface="Arial" charset="0"/>
              </a:rPr>
              <a:t>6</a:t>
            </a:r>
            <a:r>
              <a:rPr lang="en-US" altLang="zh-TW" smtClean="0">
                <a:latin typeface="Arial" charset="0"/>
                <a:cs typeface="Arial" charset="0"/>
              </a:rPr>
              <a:t>/</a:t>
            </a:r>
            <a:r>
              <a:rPr lang="el-GR" altLang="zh-TW" smtClean="0">
                <a:latin typeface="Arial" charset="0"/>
                <a:cs typeface="Arial" charset="0"/>
              </a:rPr>
              <a:t>μ </a:t>
            </a:r>
            <a:r>
              <a:rPr lang="en-US" altLang="zh-TW" smtClean="0">
                <a:latin typeface="Arial" charset="0"/>
                <a:cs typeface="Arial" charset="0"/>
              </a:rPr>
              <a:t>L, Hb: 14.1g/dL, PLT: 210 x10</a:t>
            </a:r>
            <a:r>
              <a:rPr lang="en-US" altLang="zh-TW" baseline="30000" smtClean="0">
                <a:latin typeface="Arial" charset="0"/>
                <a:cs typeface="Arial" charset="0"/>
              </a:rPr>
              <a:t>3</a:t>
            </a:r>
            <a:r>
              <a:rPr lang="en-US" altLang="zh-TW" smtClean="0">
                <a:latin typeface="Arial" charset="0"/>
                <a:cs typeface="Arial" charset="0"/>
              </a:rPr>
              <a:t>/uL, Neutrophil (segmented): 58.8%, Lym.: 24.8%, Mono.: 9.8%, Eosin.: 6.2%, Baso.: 0.4%.</a:t>
            </a:r>
          </a:p>
          <a:p>
            <a:r>
              <a:rPr lang="en-US" altLang="zh-TW" smtClean="0">
                <a:latin typeface="Arial" charset="0"/>
                <a:cs typeface="Arial" charset="0"/>
              </a:rPr>
              <a:t>Stool culture: </a:t>
            </a:r>
            <a:r>
              <a:rPr lang="en-US" altLang="zh-TW" i="1" smtClean="0">
                <a:latin typeface="Arial" charset="0"/>
                <a:cs typeface="Arial" charset="0"/>
              </a:rPr>
              <a:t>Salmonella</a:t>
            </a:r>
            <a:r>
              <a:rPr lang="en-US" altLang="zh-TW" smtClean="0">
                <a:latin typeface="Arial" charset="0"/>
                <a:cs typeface="Arial" charset="0"/>
              </a:rPr>
              <a:t> group D non typhi.</a:t>
            </a:r>
            <a:endParaRPr lang="zh-TW" altLang="en-US" smtClean="0">
              <a:latin typeface="Arial" charset="0"/>
              <a:cs typeface="Arial" charset="0"/>
            </a:endParaRPr>
          </a:p>
        </p:txBody>
      </p:sp>
      <p:sp>
        <p:nvSpPr>
          <p:cNvPr id="89091" name="投影片編號版面配置區 3"/>
          <p:cNvSpPr>
            <a:spLocks noGrp="1"/>
          </p:cNvSpPr>
          <p:nvPr>
            <p:ph type="sldNum" sz="quarter" idx="12"/>
          </p:nvPr>
        </p:nvSpPr>
        <p:spPr bwMode="auto">
          <a:noFill/>
          <a:ln>
            <a:miter lim="800000"/>
            <a:headEnd/>
            <a:tailEnd/>
          </a:ln>
        </p:spPr>
        <p:txBody>
          <a:bodyPr/>
          <a:lstStyle/>
          <a:p>
            <a:fld id="{081EE702-039F-48D7-B768-F0D239387CEE}" type="slidenum">
              <a:rPr lang="zh-TW" altLang="en-US" smtClean="0">
                <a:ea typeface="新細明體" charset="-120"/>
              </a:rPr>
              <a:pPr/>
              <a:t>42</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0113"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實驗室診斷</a:t>
            </a:r>
            <a:endParaRPr lang="zh-TW" altLang="en-US" smtClean="0">
              <a:latin typeface="Arial" charset="0"/>
              <a:cs typeface="Arial" charset="0"/>
            </a:endParaRPr>
          </a:p>
        </p:txBody>
      </p:sp>
      <p:sp>
        <p:nvSpPr>
          <p:cNvPr id="90114" name="內容版面配置區 2"/>
          <p:cNvSpPr>
            <a:spLocks noGrp="1"/>
          </p:cNvSpPr>
          <p:nvPr>
            <p:ph idx="1"/>
          </p:nvPr>
        </p:nvSpPr>
        <p:spPr/>
        <p:txBody>
          <a:bodyPr/>
          <a:lstStyle/>
          <a:p>
            <a:pPr hangingPunct="1"/>
            <a:r>
              <a:rPr lang="zh-TW" altLang="en-US" smtClean="0">
                <a:latin typeface="Times New Roman" pitchFamily="18" charset="0"/>
                <a:cs typeface="Times New Roman" pitchFamily="18" charset="0"/>
              </a:rPr>
              <a:t>當日實驗室糞便常規檢驗，糞便外觀為</a:t>
            </a:r>
            <a:r>
              <a:rPr lang="ar-SA" altLang="zh-TW" smtClean="0">
                <a:latin typeface="Times New Roman" pitchFamily="18" charset="0"/>
                <a:cs typeface="Times New Roman" pitchFamily="18" charset="0"/>
              </a:rPr>
              <a:t>黏稠狀血便</a:t>
            </a:r>
            <a:r>
              <a:rPr lang="zh-TW" altLang="en-US" smtClean="0">
                <a:latin typeface="Times New Roman" pitchFamily="18" charset="0"/>
                <a:cs typeface="Times New Roman" pitchFamily="18" charset="0"/>
              </a:rPr>
              <a:t>，鏡檢下濕抹片發現疑似痢疾阿米巴的</a:t>
            </a:r>
            <a:r>
              <a:rPr lang="zh-TW" altLang="en-US" smtClean="0">
                <a:latin typeface="標楷體" pitchFamily="65" charset="-120"/>
                <a:cs typeface="Arial" charset="0"/>
              </a:rPr>
              <a:t>活動體</a:t>
            </a:r>
            <a:r>
              <a:rPr lang="zh-TW" altLang="en-US" smtClean="0">
                <a:latin typeface="Times New Roman" pitchFamily="18" charset="0"/>
                <a:cs typeface="Times New Roman" pitchFamily="18" charset="0"/>
              </a:rPr>
              <a:t>，且有吞噬紅血球現象。</a:t>
            </a:r>
            <a:endParaRPr lang="en-US" altLang="zh-TW" smtClean="0">
              <a:latin typeface="Times New Roman" pitchFamily="18" charset="0"/>
              <a:cs typeface="Times New Roman" pitchFamily="18" charset="0"/>
            </a:endParaRPr>
          </a:p>
          <a:p>
            <a:pPr hangingPunct="1"/>
            <a:r>
              <a:rPr lang="zh-TW" altLang="en-US" smtClean="0">
                <a:latin typeface="Times New Roman" pitchFamily="18" charset="0"/>
                <a:cs typeface="Times New Roman" pitchFamily="18" charset="0"/>
              </a:rPr>
              <a:t>當下立即以</a:t>
            </a:r>
            <a:r>
              <a:rPr lang="en-US" altLang="zh-TW" smtClean="0">
                <a:latin typeface="Arial" charset="0"/>
                <a:cs typeface="Arial" charset="0"/>
              </a:rPr>
              <a:t>MIF</a:t>
            </a:r>
            <a:r>
              <a:rPr lang="en-US" altLang="zh-TW" smtClean="0">
                <a:latin typeface="Times New Roman" pitchFamily="18" charset="0"/>
                <a:cs typeface="Times New Roman" pitchFamily="18" charset="0"/>
              </a:rPr>
              <a:t> </a:t>
            </a:r>
            <a:r>
              <a:rPr lang="en-US" altLang="zh-TW" smtClean="0">
                <a:latin typeface="Arial" charset="0"/>
                <a:cs typeface="Arial" charset="0"/>
              </a:rPr>
              <a:t>(merthiolate iodine formaldehyde)</a:t>
            </a:r>
            <a:r>
              <a:rPr lang="zh-TW" altLang="en-US" smtClean="0">
                <a:latin typeface="Times New Roman" pitchFamily="18" charset="0"/>
                <a:cs typeface="Times New Roman" pitchFamily="18" charset="0"/>
              </a:rPr>
              <a:t>糞便蟲卵濃縮法進行染色固定，鏡檢中亦發現疑似痢疾阿米巴的</a:t>
            </a:r>
            <a:r>
              <a:rPr lang="zh-TW" altLang="en-US" smtClean="0">
                <a:latin typeface="標楷體" pitchFamily="65" charset="-120"/>
                <a:cs typeface="Arial" charset="0"/>
              </a:rPr>
              <a:t>活動體</a:t>
            </a:r>
            <a:r>
              <a:rPr lang="zh-TW" altLang="en-US" smtClean="0">
                <a:latin typeface="Times New Roman" pitchFamily="18" charset="0"/>
                <a:cs typeface="Times New Roman" pitchFamily="18" charset="0"/>
              </a:rPr>
              <a:t>與囊體。</a:t>
            </a:r>
            <a:endParaRPr lang="en-US" altLang="zh-TW" smtClean="0">
              <a:latin typeface="Times New Roman" pitchFamily="18" charset="0"/>
              <a:cs typeface="Times New Roman" pitchFamily="18" charset="0"/>
            </a:endParaRPr>
          </a:p>
          <a:p>
            <a:pPr hangingPunct="1"/>
            <a:r>
              <a:rPr lang="zh-TW" altLang="en-US" smtClean="0">
                <a:latin typeface="Times New Roman" pitchFamily="18" charset="0"/>
                <a:cs typeface="Times New Roman" pitchFamily="18" charset="0"/>
              </a:rPr>
              <a:t>並於</a:t>
            </a:r>
            <a:r>
              <a:rPr lang="en-US" altLang="zh-TW" smtClean="0">
                <a:latin typeface="Arial" charset="0"/>
                <a:cs typeface="Arial" charset="0"/>
              </a:rPr>
              <a:t>24</a:t>
            </a:r>
            <a:r>
              <a:rPr lang="zh-TW" altLang="en-US" smtClean="0">
                <a:latin typeface="Times New Roman" pitchFamily="18" charset="0"/>
                <a:cs typeface="Times New Roman" pitchFamily="18" charset="0"/>
              </a:rPr>
              <a:t>小時內通報衛生福利部疾病管制署，以進行後續痢疾阿米巴的</a:t>
            </a:r>
            <a:r>
              <a:rPr lang="en-US" altLang="zh-TW" smtClean="0">
                <a:latin typeface="Arial" charset="0"/>
                <a:cs typeface="Arial" charset="0"/>
              </a:rPr>
              <a:t>Real-Time PCR</a:t>
            </a:r>
            <a:r>
              <a:rPr lang="zh-TW" altLang="en-US" smtClean="0">
                <a:latin typeface="Times New Roman" pitchFamily="18" charset="0"/>
                <a:cs typeface="Times New Roman" pitchFamily="18" charset="0"/>
              </a:rPr>
              <a:t>確認。</a:t>
            </a:r>
            <a:endParaRPr lang="en-US" altLang="zh-TW" smtClean="0">
              <a:latin typeface="Arial" charset="0"/>
              <a:cs typeface="Arial" charset="0"/>
            </a:endParaRPr>
          </a:p>
        </p:txBody>
      </p:sp>
      <p:sp>
        <p:nvSpPr>
          <p:cNvPr id="90115" name="投影片編號版面配置區 3"/>
          <p:cNvSpPr>
            <a:spLocks noGrp="1"/>
          </p:cNvSpPr>
          <p:nvPr>
            <p:ph type="sldNum" sz="quarter" idx="12"/>
          </p:nvPr>
        </p:nvSpPr>
        <p:spPr bwMode="auto">
          <a:noFill/>
          <a:ln>
            <a:miter lim="800000"/>
            <a:headEnd/>
            <a:tailEnd/>
          </a:ln>
        </p:spPr>
        <p:txBody>
          <a:bodyPr/>
          <a:lstStyle/>
          <a:p>
            <a:fld id="{64481ED0-BF7E-49AB-9A61-D4DAAC555341}" type="slidenum">
              <a:rPr lang="zh-TW" altLang="en-US" smtClean="0">
                <a:ea typeface="新細明體" charset="-120"/>
              </a:rPr>
              <a:pPr/>
              <a:t>43</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48" name="投影片編號版面配置區 12"/>
          <p:cNvSpPr>
            <a:spLocks noGrp="1"/>
          </p:cNvSpPr>
          <p:nvPr>
            <p:ph type="sldNum" sz="quarter" idx="12"/>
          </p:nvPr>
        </p:nvSpPr>
        <p:spPr bwMode="auto">
          <a:noFill/>
          <a:ln>
            <a:miter lim="800000"/>
            <a:headEnd/>
            <a:tailEnd/>
          </a:ln>
        </p:spPr>
        <p:txBody>
          <a:bodyPr/>
          <a:lstStyle/>
          <a:p>
            <a:fld id="{478FA845-CBBD-4438-8F15-BF9CAE8F9C12}" type="slidenum">
              <a:rPr lang="zh-TW" altLang="en-US" smtClean="0">
                <a:ea typeface="新細明體" charset="-120"/>
              </a:rPr>
              <a:pPr/>
              <a:t>44</a:t>
            </a:fld>
            <a:endParaRPr lang="zh-TW" altLang="en-US" smtClean="0">
              <a:ea typeface="新細明體" charset="-120"/>
            </a:endParaRPr>
          </a:p>
        </p:txBody>
      </p:sp>
      <p:pic>
        <p:nvPicPr>
          <p:cNvPr id="91138" name="Picture 18" descr="20140306 痢疾阿米巴 005"/>
          <p:cNvPicPr>
            <a:picLocks noGrp="1" noChangeAspect="1" noChangeArrowheads="1"/>
          </p:cNvPicPr>
          <p:nvPr>
            <p:ph sz="quarter" idx="4294967295"/>
          </p:nvPr>
        </p:nvPicPr>
        <p:blipFill>
          <a:blip r:embed="rId4" cstate="print"/>
          <a:srcRect/>
          <a:stretch>
            <a:fillRect/>
          </a:stretch>
        </p:blipFill>
        <p:spPr>
          <a:xfrm>
            <a:off x="5004048" y="1265238"/>
            <a:ext cx="3387725" cy="2257425"/>
          </a:xfrm>
        </p:spPr>
      </p:pic>
      <p:pic>
        <p:nvPicPr>
          <p:cNvPr id="91139" name="Picture 19" descr="20140306 痢疾阿米巴 012"/>
          <p:cNvPicPr>
            <a:picLocks noGrp="1" noChangeAspect="1" noChangeArrowheads="1"/>
          </p:cNvPicPr>
          <p:nvPr>
            <p:ph sz="quarter" idx="4294967295"/>
          </p:nvPr>
        </p:nvPicPr>
        <p:blipFill>
          <a:blip r:embed="rId5" cstate="print"/>
          <a:srcRect/>
          <a:stretch>
            <a:fillRect/>
          </a:stretch>
        </p:blipFill>
        <p:spPr>
          <a:xfrm>
            <a:off x="896243" y="4000500"/>
            <a:ext cx="3386138" cy="2257425"/>
          </a:xfrm>
        </p:spPr>
      </p:pic>
      <p:pic>
        <p:nvPicPr>
          <p:cNvPr id="91140" name="Picture 20" descr="20140306 痢疾阿米巴 013"/>
          <p:cNvPicPr>
            <a:picLocks noGrp="1" noChangeAspect="1" noChangeArrowheads="1"/>
          </p:cNvPicPr>
          <p:nvPr>
            <p:ph sz="quarter" idx="4294967295"/>
          </p:nvPr>
        </p:nvPicPr>
        <p:blipFill>
          <a:blip r:embed="rId6" cstate="print"/>
          <a:srcRect/>
          <a:stretch>
            <a:fillRect/>
          </a:stretch>
        </p:blipFill>
        <p:spPr>
          <a:xfrm>
            <a:off x="5005636" y="4000500"/>
            <a:ext cx="3386137" cy="2257425"/>
          </a:xfrm>
        </p:spPr>
      </p:pic>
      <p:pic>
        <p:nvPicPr>
          <p:cNvPr id="91137" name="Picture 17" descr="20140306 痢疾阿米巴 004"/>
          <p:cNvPicPr>
            <a:picLocks noGrp="1" noChangeAspect="1" noChangeArrowheads="1"/>
          </p:cNvPicPr>
          <p:nvPr>
            <p:ph sz="quarter" idx="4294967295"/>
          </p:nvPr>
        </p:nvPicPr>
        <p:blipFill>
          <a:blip r:embed="rId7" cstate="print"/>
          <a:srcRect/>
          <a:stretch>
            <a:fillRect/>
          </a:stretch>
        </p:blipFill>
        <p:spPr>
          <a:xfrm>
            <a:off x="896243" y="1265238"/>
            <a:ext cx="3387725" cy="2257425"/>
          </a:xfrm>
        </p:spPr>
      </p:pic>
      <p:sp>
        <p:nvSpPr>
          <p:cNvPr id="91141" name="Rectangle 21"/>
          <p:cNvSpPr>
            <a:spLocks noChangeArrowheads="1"/>
          </p:cNvSpPr>
          <p:nvPr/>
        </p:nvSpPr>
        <p:spPr bwMode="auto">
          <a:xfrm>
            <a:off x="1093788" y="3559175"/>
            <a:ext cx="7200900" cy="369888"/>
          </a:xfrm>
          <a:prstGeom prst="rect">
            <a:avLst/>
          </a:prstGeom>
          <a:noFill/>
          <a:ln w="9525">
            <a:noFill/>
            <a:miter lim="800000"/>
            <a:headEnd/>
            <a:tailEnd/>
          </a:ln>
        </p:spPr>
        <p:txBody>
          <a:bodyPr>
            <a:spAutoFit/>
          </a:bodyPr>
          <a:lstStyle/>
          <a:p>
            <a:r>
              <a:rPr lang="zh-TW" altLang="en-US">
                <a:latin typeface="標楷體" pitchFamily="65" charset="-120"/>
                <a:ea typeface="標楷體" pitchFamily="65" charset="-120"/>
                <a:cs typeface="Arial" charset="0"/>
              </a:rPr>
              <a:t>圖一、生理食鹽水抹片</a:t>
            </a:r>
            <a:r>
              <a:rPr lang="en-US" altLang="zh-TW">
                <a:latin typeface="標楷體" pitchFamily="65" charset="-120"/>
                <a:ea typeface="標楷體" pitchFamily="65" charset="-120"/>
                <a:cs typeface="Arial" charset="0"/>
              </a:rPr>
              <a:t>/</a:t>
            </a:r>
            <a:r>
              <a:rPr lang="en-US" altLang="zh-TW">
                <a:ea typeface="標楷體" pitchFamily="65" charset="-120"/>
                <a:cs typeface="Arial" charset="0"/>
              </a:rPr>
              <a:t>400X</a:t>
            </a:r>
            <a:r>
              <a:rPr lang="en-US" altLang="zh-TW">
                <a:latin typeface="標楷體" pitchFamily="65" charset="-120"/>
                <a:ea typeface="標楷體" pitchFamily="65" charset="-120"/>
                <a:cs typeface="Arial" charset="0"/>
              </a:rPr>
              <a:t> </a:t>
            </a:r>
            <a:r>
              <a:rPr lang="zh-TW" altLang="en-US">
                <a:latin typeface="標楷體" pitchFamily="65" charset="-120"/>
                <a:ea typeface="標楷體" pitchFamily="65" charset="-120"/>
                <a:cs typeface="Arial" charset="0"/>
              </a:rPr>
              <a:t>。</a:t>
            </a:r>
          </a:p>
        </p:txBody>
      </p:sp>
      <p:sp>
        <p:nvSpPr>
          <p:cNvPr id="91142" name="Rectangle 22"/>
          <p:cNvSpPr>
            <a:spLocks noChangeArrowheads="1"/>
          </p:cNvSpPr>
          <p:nvPr/>
        </p:nvSpPr>
        <p:spPr bwMode="auto">
          <a:xfrm>
            <a:off x="1116013" y="6234113"/>
            <a:ext cx="7475537" cy="369887"/>
          </a:xfrm>
          <a:prstGeom prst="rect">
            <a:avLst/>
          </a:prstGeom>
          <a:noFill/>
          <a:ln w="9525">
            <a:noFill/>
            <a:miter lim="800000"/>
            <a:headEnd/>
            <a:tailEnd/>
          </a:ln>
        </p:spPr>
        <p:txBody>
          <a:bodyPr wrap="none">
            <a:spAutoFit/>
          </a:bodyPr>
          <a:lstStyle/>
          <a:p>
            <a:r>
              <a:rPr lang="zh-TW" altLang="en-US">
                <a:latin typeface="標楷體" pitchFamily="65" charset="-120"/>
                <a:ea typeface="標楷體" pitchFamily="65" charset="-120"/>
                <a:cs typeface="Arial" charset="0"/>
              </a:rPr>
              <a:t>圖二</a:t>
            </a:r>
            <a:r>
              <a:rPr lang="en-US" altLang="zh-TW">
                <a:latin typeface="標楷體" pitchFamily="65" charset="-120"/>
                <a:ea typeface="標楷體" pitchFamily="65" charset="-120"/>
                <a:cs typeface="Arial" charset="0"/>
              </a:rPr>
              <a:t>、</a:t>
            </a:r>
            <a:r>
              <a:rPr lang="en-US" altLang="zh-TW">
                <a:ea typeface="標楷體" pitchFamily="65" charset="-120"/>
                <a:cs typeface="Arial" charset="0"/>
              </a:rPr>
              <a:t>MIF(merthiolate iodine formaldehyde)</a:t>
            </a:r>
            <a:r>
              <a:rPr lang="zh-TW" altLang="en-US">
                <a:latin typeface="標楷體" pitchFamily="65" charset="-120"/>
                <a:ea typeface="標楷體" pitchFamily="65" charset="-120"/>
                <a:cs typeface="Arial" charset="0"/>
              </a:rPr>
              <a:t>糞便蟲卵濃縮法</a:t>
            </a:r>
            <a:r>
              <a:rPr lang="en-US" altLang="zh-TW">
                <a:latin typeface="標楷體" pitchFamily="65" charset="-120"/>
                <a:ea typeface="標楷體" pitchFamily="65" charset="-120"/>
                <a:cs typeface="Arial" charset="0"/>
              </a:rPr>
              <a:t>/</a:t>
            </a:r>
            <a:r>
              <a:rPr lang="en-US" altLang="zh-TW">
                <a:ea typeface="標楷體" pitchFamily="65" charset="-120"/>
                <a:cs typeface="Arial" charset="0"/>
              </a:rPr>
              <a:t>1000X </a:t>
            </a:r>
            <a:r>
              <a:rPr lang="zh-TW" altLang="en-US">
                <a:latin typeface="標楷體" pitchFamily="65" charset="-120"/>
                <a:ea typeface="標楷體" pitchFamily="65" charset="-120"/>
                <a:cs typeface="Arial" charset="0"/>
              </a:rPr>
              <a:t>。</a:t>
            </a:r>
          </a:p>
        </p:txBody>
      </p:sp>
      <p:cxnSp>
        <p:nvCxnSpPr>
          <p:cNvPr id="91144" name="直線單箭頭接點 6"/>
          <p:cNvCxnSpPr>
            <a:cxnSpLocks noChangeShapeType="1"/>
          </p:cNvCxnSpPr>
          <p:nvPr/>
        </p:nvCxnSpPr>
        <p:spPr bwMode="auto">
          <a:xfrm flipH="1" flipV="1">
            <a:off x="6443663" y="2659063"/>
            <a:ext cx="504825" cy="323850"/>
          </a:xfrm>
          <a:prstGeom prst="straightConnector1">
            <a:avLst/>
          </a:prstGeom>
          <a:noFill/>
          <a:ln w="76200">
            <a:solidFill>
              <a:schemeClr val="tx1"/>
            </a:solidFill>
            <a:round/>
            <a:headEnd/>
            <a:tailEnd type="arrow" w="med" len="med"/>
          </a:ln>
          <a:effectLst>
            <a:outerShdw dist="20000" dir="5400000" algn="ctr" rotWithShape="0">
              <a:srgbClr val="000000">
                <a:alpha val="40999"/>
              </a:srgbClr>
            </a:outerShdw>
          </a:effectLst>
          <a:extLst/>
        </p:spPr>
      </p:cxnSp>
      <p:cxnSp>
        <p:nvCxnSpPr>
          <p:cNvPr id="91145" name="直線單箭頭接點 15"/>
          <p:cNvCxnSpPr>
            <a:cxnSpLocks noChangeShapeType="1"/>
          </p:cNvCxnSpPr>
          <p:nvPr/>
        </p:nvCxnSpPr>
        <p:spPr bwMode="auto">
          <a:xfrm>
            <a:off x="2124075" y="2659063"/>
            <a:ext cx="576263" cy="161925"/>
          </a:xfrm>
          <a:prstGeom prst="straightConnector1">
            <a:avLst/>
          </a:prstGeom>
          <a:noFill/>
          <a:ln w="76200">
            <a:solidFill>
              <a:schemeClr val="tx1"/>
            </a:solidFill>
            <a:round/>
            <a:headEnd/>
            <a:tailEnd type="arrow" w="med" len="med"/>
          </a:ln>
          <a:effectLst>
            <a:outerShdw dist="20000" dir="5400000" algn="ctr" rotWithShape="0">
              <a:srgbClr val="000000">
                <a:alpha val="40999"/>
              </a:srgbClr>
            </a:outerShdw>
          </a:effectLst>
          <a:extLst/>
        </p:spPr>
      </p:cxnSp>
      <p:cxnSp>
        <p:nvCxnSpPr>
          <p:cNvPr id="91146" name="直線單箭頭接點 16"/>
          <p:cNvCxnSpPr>
            <a:cxnSpLocks noChangeShapeType="1"/>
          </p:cNvCxnSpPr>
          <p:nvPr/>
        </p:nvCxnSpPr>
        <p:spPr bwMode="auto">
          <a:xfrm flipH="1" flipV="1">
            <a:off x="6769100" y="5495925"/>
            <a:ext cx="504825" cy="323850"/>
          </a:xfrm>
          <a:prstGeom prst="straightConnector1">
            <a:avLst/>
          </a:prstGeom>
          <a:noFill/>
          <a:ln w="76200">
            <a:solidFill>
              <a:schemeClr val="tx1"/>
            </a:solidFill>
            <a:round/>
            <a:headEnd/>
            <a:tailEnd type="arrow" w="med" len="med"/>
          </a:ln>
          <a:effectLst>
            <a:outerShdw dist="20000" dir="5400000" algn="ctr" rotWithShape="0">
              <a:srgbClr val="000000">
                <a:alpha val="40999"/>
              </a:srgbClr>
            </a:outerShdw>
          </a:effectLst>
          <a:extLst/>
        </p:spPr>
      </p:cxnSp>
      <p:cxnSp>
        <p:nvCxnSpPr>
          <p:cNvPr id="91147" name="直線單箭頭接點 17"/>
          <p:cNvCxnSpPr>
            <a:cxnSpLocks noChangeShapeType="1"/>
          </p:cNvCxnSpPr>
          <p:nvPr/>
        </p:nvCxnSpPr>
        <p:spPr bwMode="auto">
          <a:xfrm>
            <a:off x="1692275" y="4649788"/>
            <a:ext cx="398463" cy="430212"/>
          </a:xfrm>
          <a:prstGeom prst="straightConnector1">
            <a:avLst/>
          </a:prstGeom>
          <a:noFill/>
          <a:ln w="76200">
            <a:solidFill>
              <a:schemeClr val="tx1"/>
            </a:solidFill>
            <a:round/>
            <a:headEnd/>
            <a:tailEnd type="arrow" w="med" len="med"/>
          </a:ln>
          <a:effectLst>
            <a:outerShdw dist="20000" dir="5400000" algn="ctr" rotWithShape="0">
              <a:srgbClr val="000000">
                <a:alpha val="40999"/>
              </a:srgbClr>
            </a:outerShdw>
          </a:effectLst>
          <a:extLst/>
        </p:spPr>
      </p:cxnSp>
      <p:sp>
        <p:nvSpPr>
          <p:cNvPr id="2" name="矩形 10"/>
          <p:cNvSpPr>
            <a:spLocks noChangeArrowheads="1"/>
          </p:cNvSpPr>
          <p:nvPr/>
        </p:nvSpPr>
        <p:spPr bwMode="auto">
          <a:xfrm>
            <a:off x="1001713" y="688975"/>
            <a:ext cx="7818437" cy="554038"/>
          </a:xfrm>
          <a:prstGeom prst="rect">
            <a:avLst/>
          </a:prstGeom>
          <a:noFill/>
          <a:ln w="9525">
            <a:noFill/>
            <a:miter lim="800000"/>
            <a:headEnd/>
            <a:tailEnd/>
          </a:ln>
        </p:spPr>
        <p:txBody>
          <a:bodyPr>
            <a:spAutoFit/>
          </a:bodyPr>
          <a:lstStyle/>
          <a:p>
            <a:r>
              <a:rPr lang="en-US" altLang="zh-TW" sz="3000" b="1" dirty="0" err="1">
                <a:cs typeface="Arial" charset="0"/>
              </a:rPr>
              <a:t>Trophozoite</a:t>
            </a:r>
            <a:r>
              <a:rPr lang="en-US" altLang="zh-TW" sz="3000" b="1" dirty="0">
                <a:cs typeface="Arial" charset="0"/>
              </a:rPr>
              <a:t> of </a:t>
            </a:r>
            <a:r>
              <a:rPr lang="en-US" altLang="zh-TW" sz="3000" b="1" i="1" dirty="0" err="1">
                <a:cs typeface="Arial" charset="0"/>
              </a:rPr>
              <a:t>Entamoeba</a:t>
            </a:r>
            <a:r>
              <a:rPr lang="en-US" altLang="zh-TW" sz="3000" b="1" i="1" dirty="0">
                <a:cs typeface="Arial" charset="0"/>
              </a:rPr>
              <a:t> </a:t>
            </a:r>
            <a:r>
              <a:rPr lang="en-US" altLang="zh-TW" sz="3000" b="1" i="1" dirty="0" err="1">
                <a:cs typeface="Arial" charset="0"/>
              </a:rPr>
              <a:t>histolytica</a:t>
            </a:r>
            <a:endParaRPr lang="zh-TW" altLang="en-US" sz="3000" b="1" i="1" dirty="0">
              <a:cs typeface="Arial" charset="0"/>
            </a:endParaRPr>
          </a:p>
        </p:txBody>
      </p:sp>
    </p:spTree>
    <p:custDataLst>
      <p:tags r:id="rId1"/>
    </p:custData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5"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實驗室診斷</a:t>
            </a:r>
            <a:endParaRPr lang="zh-TW" altLang="en-US" smtClean="0">
              <a:latin typeface="Arial" charset="0"/>
              <a:cs typeface="Arial" charset="0"/>
            </a:endParaRPr>
          </a:p>
        </p:txBody>
      </p:sp>
      <p:sp>
        <p:nvSpPr>
          <p:cNvPr id="93186" name="內容版面配置區 2"/>
          <p:cNvSpPr>
            <a:spLocks noGrp="1"/>
          </p:cNvSpPr>
          <p:nvPr>
            <p:ph idx="1"/>
          </p:nvPr>
        </p:nvSpPr>
        <p:spPr/>
        <p:txBody>
          <a:bodyPr/>
          <a:lstStyle/>
          <a:p>
            <a:r>
              <a:rPr lang="zh-TW" altLang="en-US" smtClean="0">
                <a:latin typeface="Times New Roman" pitchFamily="18" charset="0"/>
                <a:cs typeface="Times New Roman" pitchFamily="18" charset="0"/>
              </a:rPr>
              <a:t>痢疾阿米巴囊體大小為</a:t>
            </a:r>
            <a:r>
              <a:rPr lang="en-US" altLang="zh-TW" smtClean="0">
                <a:latin typeface="Arial" charset="0"/>
                <a:cs typeface="Arial" charset="0"/>
              </a:rPr>
              <a:t>10~20 </a:t>
            </a:r>
            <a:r>
              <a:rPr lang="en-US" altLang="zh-TW" i="1" smtClean="0">
                <a:latin typeface="Arial" charset="0"/>
                <a:cs typeface="Arial" charset="0"/>
              </a:rPr>
              <a:t>μ</a:t>
            </a:r>
            <a:r>
              <a:rPr lang="en-US" altLang="zh-TW" smtClean="0">
                <a:latin typeface="Arial" charset="0"/>
                <a:cs typeface="Arial" charset="0"/>
              </a:rPr>
              <a:t>m</a:t>
            </a:r>
            <a:r>
              <a:rPr lang="zh-TW" altLang="en-US" smtClean="0">
                <a:latin typeface="Times New Roman" pitchFamily="18" charset="0"/>
                <a:cs typeface="Times New Roman" pitchFamily="18" charset="0"/>
              </a:rPr>
              <a:t>，</a:t>
            </a:r>
            <a:r>
              <a:rPr lang="zh-TW" altLang="en-US" smtClean="0">
                <a:latin typeface="標楷體" pitchFamily="65" charset="-120"/>
                <a:cs typeface="Arial" charset="0"/>
              </a:rPr>
              <a:t>活動體</a:t>
            </a:r>
            <a:r>
              <a:rPr lang="zh-TW" altLang="en-US" smtClean="0">
                <a:latin typeface="Times New Roman" pitchFamily="18" charset="0"/>
                <a:cs typeface="Times New Roman" pitchFamily="18" charset="0"/>
              </a:rPr>
              <a:t>大小為</a:t>
            </a:r>
            <a:r>
              <a:rPr lang="en-US" altLang="zh-TW" smtClean="0">
                <a:latin typeface="Arial" charset="0"/>
                <a:cs typeface="Arial" charset="0"/>
              </a:rPr>
              <a:t>20~40 </a:t>
            </a:r>
            <a:r>
              <a:rPr lang="en-US" altLang="zh-TW" i="1" smtClean="0">
                <a:latin typeface="Arial" charset="0"/>
                <a:cs typeface="Arial" charset="0"/>
              </a:rPr>
              <a:t>μ</a:t>
            </a:r>
            <a:r>
              <a:rPr lang="en-US" altLang="zh-TW" smtClean="0">
                <a:latin typeface="Arial" charset="0"/>
                <a:cs typeface="Arial" charset="0"/>
              </a:rPr>
              <a:t>m</a:t>
            </a:r>
            <a:r>
              <a:rPr lang="zh-TW" altLang="en-US" smtClean="0">
                <a:latin typeface="Times New Roman" pitchFamily="18" charset="0"/>
                <a:cs typeface="Times New Roman" pitchFamily="18" charset="0"/>
              </a:rPr>
              <a:t>。於感染期的新鮮血便中，痢疾阿米巴的</a:t>
            </a:r>
            <a:r>
              <a:rPr lang="zh-TW" altLang="en-US" smtClean="0">
                <a:latin typeface="標楷體" pitchFamily="65" charset="-120"/>
                <a:cs typeface="Arial" charset="0"/>
              </a:rPr>
              <a:t>活動體</a:t>
            </a:r>
            <a:r>
              <a:rPr lang="zh-TW" altLang="en-US" smtClean="0">
                <a:latin typeface="Times New Roman" pitchFamily="18" charset="0"/>
                <a:cs typeface="Times New Roman" pitchFamily="18" charset="0"/>
              </a:rPr>
              <a:t>通常會有吞噬紅血球之現象。</a:t>
            </a:r>
            <a:endParaRPr lang="en-US" altLang="zh-TW" smtClean="0">
              <a:latin typeface="Times New Roman" pitchFamily="18" charset="0"/>
              <a:cs typeface="Times New Roman" pitchFamily="18" charset="0"/>
            </a:endParaRPr>
          </a:p>
          <a:p>
            <a:r>
              <a:rPr lang="zh-TW" altLang="en-US" smtClean="0">
                <a:latin typeface="Times New Roman" pitchFamily="18" charset="0"/>
                <a:cs typeface="Times New Roman" pitchFamily="18" charset="0"/>
              </a:rPr>
              <a:t>若觀察到的阿米巴</a:t>
            </a:r>
            <a:r>
              <a:rPr lang="zh-TW" altLang="en-US" smtClean="0">
                <a:latin typeface="標楷體" pitchFamily="65" charset="-120"/>
                <a:cs typeface="Arial" charset="0"/>
              </a:rPr>
              <a:t>活動體</a:t>
            </a:r>
            <a:r>
              <a:rPr lang="zh-TW" altLang="en-US" smtClean="0">
                <a:latin typeface="Times New Roman" pitchFamily="18" charset="0"/>
                <a:cs typeface="Times New Roman" pitchFamily="18" charset="0"/>
              </a:rPr>
              <a:t>具有吞噬紅血球現象，加上形態與大小的相符，便可初判定為疑似痢疾阿米巴原蟲感染的可能。</a:t>
            </a:r>
            <a:endParaRPr lang="zh-TW" altLang="en-US" smtClean="0">
              <a:latin typeface="Arial" charset="0"/>
              <a:cs typeface="Arial" charset="0"/>
            </a:endParaRPr>
          </a:p>
        </p:txBody>
      </p:sp>
      <p:sp>
        <p:nvSpPr>
          <p:cNvPr id="93187" name="投影片編號版面配置區 3"/>
          <p:cNvSpPr>
            <a:spLocks noGrp="1"/>
          </p:cNvSpPr>
          <p:nvPr>
            <p:ph type="sldNum" sz="quarter" idx="12"/>
          </p:nvPr>
        </p:nvSpPr>
        <p:spPr bwMode="auto">
          <a:noFill/>
          <a:ln>
            <a:miter lim="800000"/>
            <a:headEnd/>
            <a:tailEnd/>
          </a:ln>
        </p:spPr>
        <p:txBody>
          <a:bodyPr/>
          <a:lstStyle/>
          <a:p>
            <a:fld id="{6D315C8B-938E-415B-B94C-F3D8809AB91A}" type="slidenum">
              <a:rPr lang="zh-TW" altLang="en-US" smtClean="0">
                <a:ea typeface="新細明體" charset="-120"/>
              </a:rPr>
              <a:pPr/>
              <a:t>45</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4"/>
          <p:cNvPicPr>
            <a:picLocks noChangeAspect="1" noChangeArrowheads="1"/>
          </p:cNvPicPr>
          <p:nvPr/>
        </p:nvPicPr>
        <p:blipFill>
          <a:blip r:embed="rId4" cstate="print"/>
          <a:srcRect/>
          <a:stretch>
            <a:fillRect/>
          </a:stretch>
        </p:blipFill>
        <p:spPr bwMode="auto">
          <a:xfrm>
            <a:off x="611188" y="908720"/>
            <a:ext cx="7921625" cy="5883275"/>
          </a:xfrm>
          <a:prstGeom prst="rect">
            <a:avLst/>
          </a:prstGeom>
          <a:noFill/>
          <a:ln w="9525">
            <a:noFill/>
            <a:miter lim="800000"/>
            <a:headEnd/>
            <a:tailEnd/>
          </a:ln>
        </p:spPr>
      </p:pic>
      <p:sp>
        <p:nvSpPr>
          <p:cNvPr id="94210" name="投影片編號版面配置區 2"/>
          <p:cNvSpPr>
            <a:spLocks noGrp="1"/>
          </p:cNvSpPr>
          <p:nvPr>
            <p:ph type="sldNum" sz="quarter" idx="12"/>
          </p:nvPr>
        </p:nvSpPr>
        <p:spPr bwMode="auto">
          <a:noFill/>
          <a:ln>
            <a:miter lim="800000"/>
            <a:headEnd/>
            <a:tailEnd/>
          </a:ln>
        </p:spPr>
        <p:txBody>
          <a:bodyPr/>
          <a:lstStyle/>
          <a:p>
            <a:fld id="{BEA78683-5EFA-4ED6-A8F0-B7EEB4B0E877}" type="slidenum">
              <a:rPr lang="zh-TW" altLang="en-US" smtClean="0">
                <a:ea typeface="新細明體" charset="-120"/>
              </a:rPr>
              <a:pPr/>
              <a:t>46</a:t>
            </a:fld>
            <a:endParaRPr lang="zh-TW" altLang="en-US" smtClean="0">
              <a:ea typeface="新細明體" charset="-120"/>
            </a:endParaRPr>
          </a:p>
        </p:txBody>
      </p:sp>
      <p:sp>
        <p:nvSpPr>
          <p:cNvPr id="3" name="標題 2"/>
          <p:cNvSpPr>
            <a:spLocks noGrp="1"/>
          </p:cNvSpPr>
          <p:nvPr>
            <p:ph type="title"/>
          </p:nvPr>
        </p:nvSpPr>
        <p:spPr/>
        <p:txBody>
          <a:bodyPr/>
          <a:lstStyle/>
          <a:p>
            <a:endParaRPr lang="zh-TW" altLang="en-US"/>
          </a:p>
        </p:txBody>
      </p:sp>
      <p:sp>
        <p:nvSpPr>
          <p:cNvPr id="6" name="內容版面配置區 5"/>
          <p:cNvSpPr>
            <a:spLocks noGrp="1"/>
          </p:cNvSpPr>
          <p:nvPr>
            <p:ph idx="1"/>
          </p:nvPr>
        </p:nvSpPr>
        <p:spPr/>
        <p:txBody>
          <a:bodyPr/>
          <a:lstStyle/>
          <a:p>
            <a:endParaRPr lang="zh-TW" altLang="en-US"/>
          </a:p>
        </p:txBody>
      </p:sp>
    </p:spTree>
    <p:custDataLst>
      <p:tags r:id="rId1"/>
    </p:custData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33"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後續追蹤</a:t>
            </a:r>
            <a:endParaRPr lang="zh-TW" altLang="en-US" smtClean="0">
              <a:latin typeface="Arial" charset="0"/>
              <a:cs typeface="Arial" charset="0"/>
            </a:endParaRPr>
          </a:p>
        </p:txBody>
      </p:sp>
      <p:sp>
        <p:nvSpPr>
          <p:cNvPr id="95234" name="內容版面配置區 2"/>
          <p:cNvSpPr>
            <a:spLocks noGrp="1"/>
          </p:cNvSpPr>
          <p:nvPr>
            <p:ph idx="1"/>
          </p:nvPr>
        </p:nvSpPr>
        <p:spPr/>
        <p:txBody>
          <a:bodyPr/>
          <a:lstStyle/>
          <a:p>
            <a:pPr hangingPunct="1"/>
            <a:r>
              <a:rPr lang="zh-TW" altLang="en-US" smtClean="0">
                <a:latin typeface="Times New Roman" pitchFamily="18" charset="0"/>
                <a:cs typeface="Times New Roman" pitchFamily="18" charset="0"/>
              </a:rPr>
              <a:t>具致病性</a:t>
            </a:r>
            <a:r>
              <a:rPr lang="en-US" altLang="zh-TW" i="1" smtClean="0">
                <a:latin typeface="Arial" charset="0"/>
                <a:cs typeface="Arial" charset="0"/>
              </a:rPr>
              <a:t>E. histolytica</a:t>
            </a:r>
            <a:r>
              <a:rPr lang="zh-TW" altLang="en-US" smtClean="0">
                <a:latin typeface="Times New Roman" pitchFamily="18" charset="0"/>
                <a:cs typeface="Times New Roman" pitchFamily="18" charset="0"/>
              </a:rPr>
              <a:t>與不具致病性</a:t>
            </a:r>
            <a:r>
              <a:rPr lang="en-US" altLang="zh-TW" i="1" smtClean="0">
                <a:latin typeface="Arial" charset="0"/>
                <a:cs typeface="Arial" charset="0"/>
              </a:rPr>
              <a:t>E. dispar</a:t>
            </a:r>
            <a:r>
              <a:rPr lang="zh-TW" altLang="en-US" smtClean="0">
                <a:latin typeface="Times New Roman" pitchFamily="18" charset="0"/>
                <a:cs typeface="Times New Roman" pitchFamily="18" charset="0"/>
              </a:rPr>
              <a:t>其鏡檢形態學十分相似，無法以鏡檢區分；兩者間的鑑別診斷仍需倚靠高敏感及特異性</a:t>
            </a:r>
            <a:r>
              <a:rPr lang="en-US" altLang="zh-TW" smtClean="0">
                <a:latin typeface="Arial" charset="0"/>
                <a:cs typeface="Arial" charset="0"/>
              </a:rPr>
              <a:t>Real-Time PCR</a:t>
            </a:r>
            <a:r>
              <a:rPr lang="zh-TW" altLang="en-US" smtClean="0">
                <a:latin typeface="Times New Roman" pitchFamily="18" charset="0"/>
                <a:cs typeface="Times New Roman" pitchFamily="18" charset="0"/>
              </a:rPr>
              <a:t>。</a:t>
            </a:r>
            <a:endParaRPr lang="en-US" altLang="zh-TW" smtClean="0">
              <a:latin typeface="Times New Roman" pitchFamily="18" charset="0"/>
              <a:cs typeface="Times New Roman" pitchFamily="18" charset="0"/>
            </a:endParaRPr>
          </a:p>
          <a:p>
            <a:r>
              <a:rPr lang="zh-TW" altLang="en-US" smtClean="0">
                <a:latin typeface="Times New Roman" pitchFamily="18" charset="0"/>
                <a:cs typeface="Times New Roman" pitchFamily="18" charset="0"/>
              </a:rPr>
              <a:t>於</a:t>
            </a:r>
            <a:r>
              <a:rPr lang="en-US" altLang="zh-TW" smtClean="0">
                <a:latin typeface="Arial" charset="0"/>
                <a:cs typeface="Arial" charset="0"/>
              </a:rPr>
              <a:t>2014</a:t>
            </a:r>
            <a:r>
              <a:rPr lang="zh-TW" altLang="en-US" smtClean="0">
                <a:latin typeface="Times New Roman" pitchFamily="18" charset="0"/>
                <a:cs typeface="Times New Roman" pitchFamily="18" charset="0"/>
              </a:rPr>
              <a:t>年</a:t>
            </a:r>
            <a:r>
              <a:rPr lang="en-US" altLang="zh-TW" smtClean="0">
                <a:latin typeface="Arial" charset="0"/>
                <a:cs typeface="Arial" charset="0"/>
              </a:rPr>
              <a:t>3</a:t>
            </a:r>
            <a:r>
              <a:rPr lang="zh-TW" altLang="en-US" smtClean="0">
                <a:latin typeface="Times New Roman" pitchFamily="18" charset="0"/>
                <a:cs typeface="Times New Roman" pitchFamily="18" charset="0"/>
              </a:rPr>
              <a:t>月</a:t>
            </a:r>
            <a:r>
              <a:rPr lang="en-US" altLang="zh-TW" smtClean="0">
                <a:latin typeface="Arial" charset="0"/>
                <a:cs typeface="Arial" charset="0"/>
              </a:rPr>
              <a:t>13</a:t>
            </a:r>
            <a:r>
              <a:rPr lang="zh-TW" altLang="en-US" smtClean="0">
                <a:latin typeface="Times New Roman" pitchFamily="18" charset="0"/>
                <a:cs typeface="Times New Roman" pitchFamily="18" charset="0"/>
              </a:rPr>
              <a:t>日衛生福利部疾病管制署送驗報告中證實，該病患當時血便中所發現的寄生蟲為痢疾阿米巴。</a:t>
            </a:r>
            <a:endParaRPr lang="zh-TW" altLang="en-US" smtClean="0">
              <a:latin typeface="Arial" charset="0"/>
              <a:cs typeface="Arial" charset="0"/>
            </a:endParaRPr>
          </a:p>
        </p:txBody>
      </p:sp>
      <p:sp>
        <p:nvSpPr>
          <p:cNvPr id="95235" name="投影片編號版面配置區 3"/>
          <p:cNvSpPr>
            <a:spLocks noGrp="1"/>
          </p:cNvSpPr>
          <p:nvPr>
            <p:ph type="sldNum" sz="quarter" idx="12"/>
          </p:nvPr>
        </p:nvSpPr>
        <p:spPr bwMode="auto">
          <a:noFill/>
          <a:ln>
            <a:miter lim="800000"/>
            <a:headEnd/>
            <a:tailEnd/>
          </a:ln>
        </p:spPr>
        <p:txBody>
          <a:bodyPr/>
          <a:lstStyle/>
          <a:p>
            <a:fld id="{1CE54AE3-41E3-4FA4-BFAC-D83049497B8F}" type="slidenum">
              <a:rPr lang="zh-TW" altLang="en-US" smtClean="0">
                <a:ea typeface="新細明體" charset="-120"/>
              </a:rPr>
              <a:pPr/>
              <a:t>47</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7"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實驗室診斷</a:t>
            </a:r>
            <a:endParaRPr lang="zh-TW" altLang="en-US" smtClean="0">
              <a:latin typeface="Arial" charset="0"/>
              <a:cs typeface="Arial" charset="0"/>
            </a:endParaRPr>
          </a:p>
        </p:txBody>
      </p:sp>
      <p:sp>
        <p:nvSpPr>
          <p:cNvPr id="96258" name="內容版面配置區 2"/>
          <p:cNvSpPr>
            <a:spLocks noGrp="1"/>
          </p:cNvSpPr>
          <p:nvPr>
            <p:ph idx="1"/>
          </p:nvPr>
        </p:nvSpPr>
        <p:spPr/>
        <p:txBody>
          <a:bodyPr/>
          <a:lstStyle/>
          <a:p>
            <a:pPr algn="just" eaLnBrk="1" hangingPunct="1">
              <a:spcBef>
                <a:spcPct val="0"/>
              </a:spcBef>
              <a:buFontTx/>
              <a:buNone/>
            </a:pPr>
            <a:r>
              <a:rPr lang="en-US" altLang="zh-TW" sz="2400" smtClean="0">
                <a:latin typeface="Arial" charset="0"/>
                <a:cs typeface="Arial" charset="0"/>
              </a:rPr>
              <a:t>Cryptococcal Ag: Negative</a:t>
            </a:r>
          </a:p>
          <a:p>
            <a:pPr algn="just" eaLnBrk="1" hangingPunct="1">
              <a:spcBef>
                <a:spcPct val="0"/>
              </a:spcBef>
              <a:buFontTx/>
              <a:buNone/>
            </a:pPr>
            <a:r>
              <a:rPr lang="en-US" altLang="zh-TW" sz="2400" smtClean="0">
                <a:latin typeface="Arial" charset="0"/>
                <a:cs typeface="Arial" charset="0"/>
              </a:rPr>
              <a:t>HBsAg: Negative</a:t>
            </a:r>
          </a:p>
          <a:p>
            <a:pPr algn="just" eaLnBrk="1" hangingPunct="1">
              <a:spcBef>
                <a:spcPct val="0"/>
              </a:spcBef>
              <a:buFontTx/>
              <a:buNone/>
            </a:pPr>
            <a:r>
              <a:rPr lang="en-US" altLang="zh-TW" sz="2400" smtClean="0">
                <a:latin typeface="Arial" charset="0"/>
                <a:cs typeface="Arial" charset="0"/>
              </a:rPr>
              <a:t>Anti-HBs: Negative</a:t>
            </a:r>
          </a:p>
          <a:p>
            <a:pPr algn="just" eaLnBrk="1" hangingPunct="1">
              <a:spcBef>
                <a:spcPct val="0"/>
              </a:spcBef>
              <a:buFontTx/>
              <a:buNone/>
            </a:pPr>
            <a:r>
              <a:rPr lang="en-US" altLang="zh-TW" sz="2400" b="1" smtClean="0">
                <a:latin typeface="Arial" charset="0"/>
                <a:cs typeface="Arial" charset="0"/>
              </a:rPr>
              <a:t>Anti-HBc: Positive</a:t>
            </a:r>
          </a:p>
          <a:p>
            <a:pPr algn="just" eaLnBrk="1" hangingPunct="1">
              <a:spcBef>
                <a:spcPct val="0"/>
              </a:spcBef>
              <a:buFontTx/>
              <a:buNone/>
            </a:pPr>
            <a:r>
              <a:rPr lang="en-US" altLang="zh-TW" sz="2400" smtClean="0">
                <a:latin typeface="Arial" charset="0"/>
                <a:cs typeface="Arial" charset="0"/>
              </a:rPr>
              <a:t>Anti-HCV: Negative</a:t>
            </a:r>
          </a:p>
          <a:p>
            <a:pPr algn="just" eaLnBrk="1" hangingPunct="1">
              <a:spcBef>
                <a:spcPct val="0"/>
              </a:spcBef>
              <a:buFontTx/>
              <a:buNone/>
            </a:pPr>
            <a:r>
              <a:rPr lang="en-US" altLang="zh-TW" sz="2400" smtClean="0">
                <a:latin typeface="Arial" charset="0"/>
                <a:cs typeface="Arial" charset="0"/>
              </a:rPr>
              <a:t>Anti-HAV: Negative</a:t>
            </a:r>
            <a:endParaRPr lang="zh-TW" altLang="en-US" sz="2400" smtClean="0">
              <a:latin typeface="Arial" charset="0"/>
              <a:cs typeface="Arial" charset="0"/>
            </a:endParaRPr>
          </a:p>
        </p:txBody>
      </p:sp>
      <p:sp>
        <p:nvSpPr>
          <p:cNvPr id="96260" name="投影片編號版面配置區 4"/>
          <p:cNvSpPr>
            <a:spLocks noGrp="1"/>
          </p:cNvSpPr>
          <p:nvPr>
            <p:ph type="sldNum" sz="quarter" idx="12"/>
          </p:nvPr>
        </p:nvSpPr>
        <p:spPr bwMode="auto">
          <a:noFill/>
          <a:ln>
            <a:miter lim="800000"/>
            <a:headEnd/>
            <a:tailEnd/>
          </a:ln>
        </p:spPr>
        <p:txBody>
          <a:bodyPr/>
          <a:lstStyle/>
          <a:p>
            <a:fld id="{5164514A-73C1-4051-B5FC-8AD0E130BBC9}" type="slidenum">
              <a:rPr lang="zh-TW" altLang="en-US" smtClean="0">
                <a:ea typeface="新細明體" charset="-120"/>
              </a:rPr>
              <a:pPr/>
              <a:t>48</a:t>
            </a:fld>
            <a:endParaRPr lang="zh-TW" altLang="en-US" smtClean="0">
              <a:ea typeface="新細明體" charset="-120"/>
            </a:endParaRPr>
          </a:p>
        </p:txBody>
      </p:sp>
      <p:sp>
        <p:nvSpPr>
          <p:cNvPr id="96259" name="內容版面配置區 3"/>
          <p:cNvSpPr>
            <a:spLocks noGrp="1"/>
          </p:cNvSpPr>
          <p:nvPr>
            <p:ph sz="half" idx="4294967295"/>
          </p:nvPr>
        </p:nvSpPr>
        <p:spPr>
          <a:xfrm>
            <a:off x="5100638" y="1600200"/>
            <a:ext cx="4043362" cy="2044700"/>
          </a:xfrm>
        </p:spPr>
        <p:txBody>
          <a:bodyPr/>
          <a:lstStyle/>
          <a:p>
            <a:pPr algn="just" eaLnBrk="1" hangingPunct="1">
              <a:spcBef>
                <a:spcPct val="0"/>
              </a:spcBef>
              <a:buFontTx/>
              <a:buNone/>
            </a:pPr>
            <a:r>
              <a:rPr lang="en-US" altLang="zh-TW" sz="2400" smtClean="0">
                <a:latin typeface="Arial" charset="0"/>
                <a:cs typeface="Arial" charset="0"/>
              </a:rPr>
              <a:t>CMV IgM: Negative</a:t>
            </a:r>
          </a:p>
          <a:p>
            <a:pPr algn="just" eaLnBrk="1" hangingPunct="1">
              <a:spcBef>
                <a:spcPct val="0"/>
              </a:spcBef>
              <a:buFontTx/>
              <a:buNone/>
            </a:pPr>
            <a:r>
              <a:rPr lang="en-US" altLang="zh-TW" sz="2400" smtClean="0">
                <a:latin typeface="Arial" charset="0"/>
                <a:cs typeface="Arial" charset="0"/>
              </a:rPr>
              <a:t>HSV IgM: Negative</a:t>
            </a:r>
          </a:p>
          <a:p>
            <a:pPr algn="just" eaLnBrk="1" hangingPunct="1">
              <a:spcBef>
                <a:spcPct val="0"/>
              </a:spcBef>
              <a:buFontTx/>
              <a:buNone/>
            </a:pPr>
            <a:r>
              <a:rPr lang="en-US" altLang="zh-TW" sz="2400" smtClean="0">
                <a:latin typeface="Arial" charset="0"/>
                <a:cs typeface="Arial" charset="0"/>
              </a:rPr>
              <a:t>Toxoplasma IgM: Negative</a:t>
            </a:r>
            <a:endParaRPr lang="en-US" altLang="zh-TW" sz="2400" b="1" smtClean="0">
              <a:latin typeface="Arial" charset="0"/>
              <a:cs typeface="Arial" charset="0"/>
            </a:endParaRPr>
          </a:p>
          <a:p>
            <a:pPr algn="just" eaLnBrk="1" hangingPunct="1">
              <a:spcBef>
                <a:spcPct val="0"/>
              </a:spcBef>
              <a:buFontTx/>
              <a:buNone/>
            </a:pPr>
            <a:r>
              <a:rPr lang="en-US" altLang="zh-TW" sz="2400" smtClean="0">
                <a:latin typeface="Arial" charset="0"/>
                <a:cs typeface="Arial" charset="0"/>
              </a:rPr>
              <a:t>HSV-2 IgG: Negative</a:t>
            </a:r>
          </a:p>
          <a:p>
            <a:pPr algn="just" eaLnBrk="1" hangingPunct="1">
              <a:spcBef>
                <a:spcPct val="0"/>
              </a:spcBef>
              <a:buFontTx/>
              <a:buNone/>
            </a:pPr>
            <a:r>
              <a:rPr lang="en-US" altLang="zh-TW" sz="2400" smtClean="0">
                <a:latin typeface="Arial" charset="0"/>
                <a:cs typeface="Arial" charset="0"/>
              </a:rPr>
              <a:t>Toxoplasma Ab:  Negative</a:t>
            </a:r>
            <a:endParaRPr lang="zh-TW" altLang="en-US" sz="2400" smtClean="0">
              <a:latin typeface="Arial" charset="0"/>
              <a:cs typeface="Arial" charset="0"/>
            </a:endParaRPr>
          </a:p>
        </p:txBody>
      </p:sp>
      <p:sp>
        <p:nvSpPr>
          <p:cNvPr id="59398" name="內容版面配置區 2"/>
          <p:cNvSpPr txBox="1">
            <a:spLocks/>
          </p:cNvSpPr>
          <p:nvPr/>
        </p:nvSpPr>
        <p:spPr bwMode="auto">
          <a:xfrm>
            <a:off x="457200" y="4221163"/>
            <a:ext cx="8240713" cy="2087562"/>
          </a:xfrm>
          <a:prstGeom prst="rect">
            <a:avLst/>
          </a:prstGeom>
          <a:noFill/>
          <a:ln w="9525">
            <a:noFill/>
            <a:miter lim="800000"/>
            <a:headEnd/>
            <a:tailEnd/>
          </a:ln>
        </p:spPr>
        <p:txBody>
          <a:bodyPr/>
          <a:lstStyle/>
          <a:p>
            <a:pPr marL="342900" indent="-342900">
              <a:defRPr/>
            </a:pPr>
            <a:r>
              <a:rPr kumimoji="0" lang="en-US" altLang="zh-TW" sz="2400" dirty="0">
                <a:latin typeface="Arial" panose="020B0604020202020204" pitchFamily="34" charset="0"/>
                <a:ea typeface="標楷體" pitchFamily="65" charset="-120"/>
                <a:cs typeface="Arial" pitchFamily="34" charset="0"/>
              </a:rPr>
              <a:t>Stool / </a:t>
            </a:r>
            <a:r>
              <a:rPr kumimoji="0" lang="en-US" altLang="zh-TW" sz="2400" dirty="0" err="1">
                <a:latin typeface="Arial" panose="020B0604020202020204" pitchFamily="34" charset="0"/>
                <a:ea typeface="標楷體" pitchFamily="65" charset="-120"/>
                <a:cs typeface="Arial" pitchFamily="34" charset="0"/>
              </a:rPr>
              <a:t>Sptum</a:t>
            </a:r>
            <a:r>
              <a:rPr kumimoji="0" lang="en-US" altLang="zh-TW" sz="2400" dirty="0">
                <a:latin typeface="Arial" panose="020B0604020202020204" pitchFamily="34" charset="0"/>
                <a:ea typeface="標楷體" pitchFamily="65" charset="-120"/>
                <a:cs typeface="Arial" pitchFamily="34" charset="0"/>
              </a:rPr>
              <a:t> TB culture: No growth of </a:t>
            </a:r>
            <a:r>
              <a:rPr kumimoji="0" lang="en-US" altLang="zh-TW" sz="2400" i="1" dirty="0">
                <a:latin typeface="Arial" panose="020B0604020202020204" pitchFamily="34" charset="0"/>
                <a:ea typeface="標楷體" pitchFamily="65" charset="-120"/>
                <a:cs typeface="Arial" pitchFamily="34" charset="0"/>
              </a:rPr>
              <a:t>M. tuberculosis</a:t>
            </a:r>
          </a:p>
          <a:p>
            <a:pPr marL="342900" indent="-342900">
              <a:defRPr/>
            </a:pPr>
            <a:r>
              <a:rPr kumimoji="0" lang="en-US" altLang="zh-TW" sz="2400" dirty="0">
                <a:latin typeface="Arial" panose="020B0604020202020204" pitchFamily="34" charset="0"/>
                <a:ea typeface="標楷體" pitchFamily="65" charset="-120"/>
                <a:cs typeface="Arial" pitchFamily="34" charset="0"/>
              </a:rPr>
              <a:t>Stool / </a:t>
            </a:r>
            <a:r>
              <a:rPr kumimoji="0" lang="en-US" altLang="zh-TW" sz="2400" dirty="0" err="1">
                <a:latin typeface="Arial" panose="020B0604020202020204" pitchFamily="34" charset="0"/>
                <a:ea typeface="標楷體" pitchFamily="65" charset="-120"/>
                <a:cs typeface="Arial" pitchFamily="34" charset="0"/>
              </a:rPr>
              <a:t>Sptum</a:t>
            </a:r>
            <a:r>
              <a:rPr kumimoji="0" lang="en-US" altLang="zh-TW" sz="2400" dirty="0">
                <a:latin typeface="Arial" panose="020B0604020202020204" pitchFamily="34" charset="0"/>
                <a:ea typeface="標楷體" pitchFamily="65" charset="-120"/>
                <a:cs typeface="Arial" pitchFamily="34" charset="0"/>
              </a:rPr>
              <a:t> AFB Stain: Not found</a:t>
            </a:r>
          </a:p>
          <a:p>
            <a:pPr marL="342900" indent="-342900">
              <a:defRPr/>
            </a:pPr>
            <a:r>
              <a:rPr kumimoji="0" lang="en-US" altLang="zh-TW" sz="2400" dirty="0">
                <a:latin typeface="Arial" panose="020B0604020202020204" pitchFamily="34" charset="0"/>
                <a:ea typeface="標楷體" pitchFamily="65" charset="-120"/>
                <a:cs typeface="Arial" pitchFamily="34" charset="0"/>
              </a:rPr>
              <a:t>Stool culture: </a:t>
            </a:r>
            <a:r>
              <a:rPr lang="en-US" altLang="zh-TW" sz="2400" i="1" dirty="0">
                <a:solidFill>
                  <a:srgbClr val="FF0000"/>
                </a:solidFill>
                <a:latin typeface="Arial" panose="020B0604020202020204" pitchFamily="34" charset="0"/>
                <a:ea typeface="標楷體" pitchFamily="65" charset="-120"/>
                <a:cs typeface="Arial" pitchFamily="34" charset="0"/>
              </a:rPr>
              <a:t>Salmonella</a:t>
            </a:r>
            <a:r>
              <a:rPr lang="en-US" altLang="zh-TW" sz="2400" dirty="0">
                <a:solidFill>
                  <a:srgbClr val="FF0000"/>
                </a:solidFill>
                <a:latin typeface="Arial" panose="020B0604020202020204" pitchFamily="34" charset="0"/>
                <a:ea typeface="標楷體" pitchFamily="65" charset="-120"/>
                <a:cs typeface="Arial" pitchFamily="34" charset="0"/>
              </a:rPr>
              <a:t> group D non </a:t>
            </a:r>
            <a:r>
              <a:rPr lang="en-US" altLang="zh-TW" sz="2400" dirty="0" err="1">
                <a:solidFill>
                  <a:srgbClr val="FF0000"/>
                </a:solidFill>
                <a:latin typeface="Arial" panose="020B0604020202020204" pitchFamily="34" charset="0"/>
                <a:ea typeface="標楷體" pitchFamily="65" charset="-120"/>
                <a:cs typeface="Arial" pitchFamily="34" charset="0"/>
              </a:rPr>
              <a:t>typhi</a:t>
            </a:r>
            <a:endParaRPr kumimoji="0" lang="en-US" altLang="zh-TW" sz="2400" i="1" dirty="0">
              <a:solidFill>
                <a:srgbClr val="FF0000"/>
              </a:solidFill>
              <a:latin typeface="Arial" panose="020B0604020202020204" pitchFamily="34" charset="0"/>
              <a:ea typeface="標楷體" pitchFamily="65" charset="-120"/>
              <a:cs typeface="Arial" pitchFamily="34" charset="0"/>
            </a:endParaRPr>
          </a:p>
          <a:p>
            <a:pPr>
              <a:defRPr/>
            </a:pPr>
            <a:r>
              <a:rPr kumimoji="0" lang="en-US" altLang="zh-TW" sz="2400" dirty="0">
                <a:latin typeface="Arial" panose="020B0604020202020204" pitchFamily="34" charset="0"/>
                <a:ea typeface="標楷體" pitchFamily="65" charset="-120"/>
                <a:cs typeface="Arial" pitchFamily="34" charset="0"/>
              </a:rPr>
              <a:t>Stool culture (other intestinal pathogens): No </a:t>
            </a:r>
            <a:r>
              <a:rPr kumimoji="0" lang="en-US" altLang="zh-TW" sz="2400" i="1" dirty="0" err="1">
                <a:latin typeface="Arial" panose="020B0604020202020204" pitchFamily="34" charset="0"/>
                <a:ea typeface="標楷體" pitchFamily="65" charset="-120"/>
                <a:cs typeface="Arial" pitchFamily="34" charset="0"/>
              </a:rPr>
              <a:t>Vibrio</a:t>
            </a:r>
            <a:r>
              <a:rPr kumimoji="0" lang="en-US" altLang="zh-TW" sz="2400" i="1" dirty="0">
                <a:latin typeface="Arial" panose="020B0604020202020204" pitchFamily="34" charset="0"/>
                <a:ea typeface="標楷體" pitchFamily="65" charset="-120"/>
                <a:cs typeface="Arial" pitchFamily="34" charset="0"/>
              </a:rPr>
              <a:t>, </a:t>
            </a:r>
            <a:r>
              <a:rPr kumimoji="0" lang="en-US" altLang="zh-TW" sz="2400" i="1" dirty="0" err="1">
                <a:latin typeface="Arial" panose="020B0604020202020204" pitchFamily="34" charset="0"/>
                <a:ea typeface="標楷體" pitchFamily="65" charset="-120"/>
                <a:cs typeface="Arial" pitchFamily="34" charset="0"/>
              </a:rPr>
              <a:t>Aeromonas</a:t>
            </a:r>
            <a:r>
              <a:rPr kumimoji="0" lang="en-US" altLang="zh-TW" sz="2400" i="1" dirty="0">
                <a:latin typeface="Arial" panose="020B0604020202020204" pitchFamily="34" charset="0"/>
                <a:ea typeface="標楷體" pitchFamily="65" charset="-120"/>
                <a:cs typeface="Arial" pitchFamily="34" charset="0"/>
              </a:rPr>
              <a:t>, </a:t>
            </a:r>
            <a:r>
              <a:rPr kumimoji="0" lang="en-US" altLang="zh-TW" sz="2400" i="1" dirty="0" err="1">
                <a:latin typeface="Arial" panose="020B0604020202020204" pitchFamily="34" charset="0"/>
                <a:ea typeface="標楷體" pitchFamily="65" charset="-120"/>
                <a:cs typeface="Arial" pitchFamily="34" charset="0"/>
              </a:rPr>
              <a:t>Plesiomonas</a:t>
            </a:r>
            <a:r>
              <a:rPr kumimoji="0" lang="en-US" altLang="zh-TW" sz="2400" b="1" dirty="0">
                <a:latin typeface="Arial" panose="020B0604020202020204" pitchFamily="34" charset="0"/>
                <a:ea typeface="標楷體" pitchFamily="65" charset="-120"/>
                <a:cs typeface="Arial" pitchFamily="34" charset="0"/>
              </a:rPr>
              <a:t> </a:t>
            </a:r>
          </a:p>
        </p:txBody>
      </p:sp>
    </p:spTree>
    <p:custDataLst>
      <p:tags r:id="rId1"/>
    </p:custData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1" name="AutoShape 5"/>
          <p:cNvSpPr>
            <a:spLocks noChangeArrowheads="1"/>
          </p:cNvSpPr>
          <p:nvPr/>
        </p:nvSpPr>
        <p:spPr bwMode="auto">
          <a:xfrm>
            <a:off x="492125" y="620713"/>
            <a:ext cx="2808288" cy="5688012"/>
          </a:xfrm>
          <a:prstGeom prst="downArrow">
            <a:avLst>
              <a:gd name="adj1" fmla="val 49963"/>
              <a:gd name="adj2" fmla="val 39158"/>
            </a:avLst>
          </a:prstGeom>
          <a:gradFill rotWithShape="0">
            <a:gsLst>
              <a:gs pos="0">
                <a:srgbClr val="FF0000"/>
              </a:gs>
              <a:gs pos="21001">
                <a:srgbClr val="FF6633"/>
              </a:gs>
              <a:gs pos="42000">
                <a:srgbClr val="FFFF00"/>
              </a:gs>
              <a:gs pos="62000">
                <a:srgbClr val="01A78F"/>
              </a:gs>
              <a:gs pos="77000">
                <a:srgbClr val="347197"/>
              </a:gs>
              <a:gs pos="88000">
                <a:srgbClr val="7030A0"/>
              </a:gs>
              <a:gs pos="100000">
                <a:srgbClr val="7030A0"/>
              </a:gs>
            </a:gsLst>
            <a:lin ang="5400000"/>
          </a:gradFill>
          <a:ln w="28575">
            <a:solidFill>
              <a:schemeClr val="tx1"/>
            </a:solidFill>
            <a:miter lim="800000"/>
            <a:headEnd/>
            <a:tailEnd/>
          </a:ln>
        </p:spPr>
        <p:txBody>
          <a:bodyPr vert="eaVert" wrap="none" anchor="ctr"/>
          <a:lstStyle/>
          <a:p>
            <a:endParaRPr lang="zh-TW" altLang="en-US">
              <a:cs typeface="Arial" charset="0"/>
            </a:endParaRPr>
          </a:p>
        </p:txBody>
      </p:sp>
      <p:sp>
        <p:nvSpPr>
          <p:cNvPr id="97282" name="Rectangle 3"/>
          <p:cNvSpPr>
            <a:spLocks noGrp="1" noChangeArrowheads="1"/>
          </p:cNvSpPr>
          <p:nvPr>
            <p:ph idx="1"/>
          </p:nvPr>
        </p:nvSpPr>
        <p:spPr>
          <a:xfrm>
            <a:off x="1166936" y="908720"/>
            <a:ext cx="8229600" cy="4525963"/>
          </a:xfrm>
        </p:spPr>
        <p:txBody>
          <a:bodyPr/>
          <a:lstStyle/>
          <a:p>
            <a:pPr>
              <a:lnSpc>
                <a:spcPct val="70000"/>
              </a:lnSpc>
              <a:buFont typeface="Wingdings" pitchFamily="2" charset="2"/>
              <a:buNone/>
            </a:pPr>
            <a:r>
              <a:rPr lang="en-US" altLang="zh-TW" sz="2000" b="1" dirty="0" smtClean="0">
                <a:latin typeface="Arial" charset="0"/>
                <a:cs typeface="Arial" charset="0"/>
              </a:rPr>
              <a:t>2014/03/06    </a:t>
            </a:r>
            <a:r>
              <a:rPr lang="zh-TW" altLang="en-US" sz="2000" b="1" dirty="0" smtClean="0">
                <a:solidFill>
                  <a:srgbClr val="333333"/>
                </a:solidFill>
                <a:latin typeface="Arial" charset="0"/>
                <a:cs typeface="Arial" charset="0"/>
              </a:rPr>
              <a:t>Stool- Amoeba :  </a:t>
            </a:r>
            <a:r>
              <a:rPr lang="en-US" altLang="zh-TW" sz="2000" b="1" dirty="0" smtClean="0">
                <a:solidFill>
                  <a:srgbClr val="FF0000"/>
                </a:solidFill>
                <a:latin typeface="Arial" charset="0"/>
                <a:cs typeface="Arial" charset="0"/>
              </a:rPr>
              <a:t>Was found</a:t>
            </a:r>
          </a:p>
          <a:p>
            <a:pPr>
              <a:lnSpc>
                <a:spcPct val="70000"/>
              </a:lnSpc>
              <a:buFont typeface="Wingdings" pitchFamily="2" charset="2"/>
              <a:buNone/>
            </a:pPr>
            <a:r>
              <a:rPr lang="en-US" altLang="zh-TW" sz="2000" b="1" i="1" dirty="0" smtClean="0">
                <a:latin typeface="Arial" charset="0"/>
                <a:cs typeface="Arial" charset="0"/>
              </a:rPr>
              <a:t>                                                   </a:t>
            </a:r>
            <a:r>
              <a:rPr lang="en-US" altLang="zh-TW" sz="2000" b="1" i="1" dirty="0" smtClean="0">
                <a:solidFill>
                  <a:srgbClr val="C00000"/>
                </a:solidFill>
                <a:latin typeface="Arial" charset="0"/>
                <a:cs typeface="Arial" charset="0"/>
              </a:rPr>
              <a:t>(</a:t>
            </a:r>
            <a:r>
              <a:rPr lang="en-US" altLang="zh-TW" sz="2000" b="1" i="1" dirty="0" err="1" smtClean="0">
                <a:solidFill>
                  <a:srgbClr val="C00000"/>
                </a:solidFill>
                <a:latin typeface="Arial" charset="0"/>
                <a:cs typeface="Arial" charset="0"/>
              </a:rPr>
              <a:t>Entamoeba</a:t>
            </a:r>
            <a:r>
              <a:rPr lang="en-US" altLang="zh-TW" sz="2000" b="1" i="1" dirty="0" smtClean="0">
                <a:solidFill>
                  <a:srgbClr val="C00000"/>
                </a:solidFill>
                <a:latin typeface="Arial" charset="0"/>
                <a:cs typeface="Arial" charset="0"/>
              </a:rPr>
              <a:t> </a:t>
            </a:r>
            <a:r>
              <a:rPr lang="en-US" altLang="zh-TW" sz="2000" b="1" i="1" dirty="0" err="1" smtClean="0">
                <a:solidFill>
                  <a:srgbClr val="C00000"/>
                </a:solidFill>
                <a:latin typeface="Arial" charset="0"/>
                <a:cs typeface="Arial" charset="0"/>
              </a:rPr>
              <a:t>histolytica</a:t>
            </a:r>
            <a:r>
              <a:rPr lang="en-US" altLang="zh-TW" sz="2000" b="1" i="1" dirty="0" smtClean="0">
                <a:solidFill>
                  <a:srgbClr val="C00000"/>
                </a:solidFill>
                <a:latin typeface="Arial" charset="0"/>
                <a:cs typeface="Arial" charset="0"/>
              </a:rPr>
              <a:t>/</a:t>
            </a:r>
            <a:r>
              <a:rPr lang="en-US" altLang="zh-TW" sz="2000" b="1" i="1" dirty="0" err="1" smtClean="0">
                <a:solidFill>
                  <a:srgbClr val="C00000"/>
                </a:solidFill>
                <a:latin typeface="Arial" charset="0"/>
                <a:cs typeface="Arial" charset="0"/>
              </a:rPr>
              <a:t>dispar</a:t>
            </a:r>
            <a:r>
              <a:rPr lang="en-US" altLang="zh-TW" sz="2000" b="1" i="1" dirty="0" smtClean="0">
                <a:solidFill>
                  <a:srgbClr val="C00000"/>
                </a:solidFill>
                <a:latin typeface="Arial" charset="0"/>
                <a:cs typeface="Arial" charset="0"/>
              </a:rPr>
              <a:t> )</a:t>
            </a:r>
            <a:endParaRPr lang="zh-TW" altLang="en-US" sz="2000" b="1" i="1" dirty="0" smtClean="0">
              <a:solidFill>
                <a:srgbClr val="C00000"/>
              </a:solidFill>
              <a:latin typeface="Arial" charset="0"/>
              <a:cs typeface="Arial" charset="0"/>
            </a:endParaRPr>
          </a:p>
        </p:txBody>
      </p:sp>
      <p:sp>
        <p:nvSpPr>
          <p:cNvPr id="97290" name="投影片編號版面配置區 10"/>
          <p:cNvSpPr>
            <a:spLocks noGrp="1"/>
          </p:cNvSpPr>
          <p:nvPr>
            <p:ph type="sldNum" sz="quarter" idx="12"/>
          </p:nvPr>
        </p:nvSpPr>
        <p:spPr bwMode="auto">
          <a:noFill/>
          <a:ln>
            <a:miter lim="800000"/>
            <a:headEnd/>
            <a:tailEnd/>
          </a:ln>
        </p:spPr>
        <p:txBody>
          <a:bodyPr/>
          <a:lstStyle/>
          <a:p>
            <a:fld id="{CC2ABE8D-1F4F-4993-BF50-73BB1AB3266E}" type="slidenum">
              <a:rPr lang="zh-TW" altLang="en-US" smtClean="0">
                <a:ea typeface="新細明體" charset="-120"/>
              </a:rPr>
              <a:pPr/>
              <a:t>49</a:t>
            </a:fld>
            <a:endParaRPr lang="zh-TW" altLang="en-US" smtClean="0">
              <a:ea typeface="新細明體" charset="-120"/>
            </a:endParaRPr>
          </a:p>
        </p:txBody>
      </p:sp>
      <p:sp>
        <p:nvSpPr>
          <p:cNvPr id="97283" name="Line 6"/>
          <p:cNvSpPr>
            <a:spLocks noChangeShapeType="1"/>
          </p:cNvSpPr>
          <p:nvPr/>
        </p:nvSpPr>
        <p:spPr bwMode="auto">
          <a:xfrm>
            <a:off x="1187450" y="1917155"/>
            <a:ext cx="7380288" cy="0"/>
          </a:xfrm>
          <a:prstGeom prst="line">
            <a:avLst/>
          </a:prstGeom>
          <a:noFill/>
          <a:ln w="9525">
            <a:solidFill>
              <a:schemeClr val="tx1"/>
            </a:solidFill>
            <a:round/>
            <a:headEnd/>
            <a:tailEnd/>
          </a:ln>
        </p:spPr>
        <p:txBody>
          <a:bodyPr/>
          <a:lstStyle/>
          <a:p>
            <a:endParaRPr lang="zh-TW" altLang="en-US"/>
          </a:p>
        </p:txBody>
      </p:sp>
      <p:sp>
        <p:nvSpPr>
          <p:cNvPr id="97284" name="Line 8"/>
          <p:cNvSpPr>
            <a:spLocks noChangeShapeType="1"/>
          </p:cNvSpPr>
          <p:nvPr/>
        </p:nvSpPr>
        <p:spPr bwMode="auto">
          <a:xfrm>
            <a:off x="1187450" y="1556792"/>
            <a:ext cx="7380288" cy="0"/>
          </a:xfrm>
          <a:prstGeom prst="line">
            <a:avLst/>
          </a:prstGeom>
          <a:noFill/>
          <a:ln w="9525">
            <a:solidFill>
              <a:schemeClr val="tx1"/>
            </a:solidFill>
            <a:round/>
            <a:headEnd/>
            <a:tailEnd/>
          </a:ln>
        </p:spPr>
        <p:txBody>
          <a:bodyPr/>
          <a:lstStyle/>
          <a:p>
            <a:endParaRPr lang="zh-TW" altLang="en-US"/>
          </a:p>
        </p:txBody>
      </p:sp>
      <p:sp>
        <p:nvSpPr>
          <p:cNvPr id="97285" name="Rectangle 9"/>
          <p:cNvSpPr>
            <a:spLocks noChangeArrowheads="1"/>
          </p:cNvSpPr>
          <p:nvPr/>
        </p:nvSpPr>
        <p:spPr bwMode="auto">
          <a:xfrm>
            <a:off x="1165225" y="1556792"/>
            <a:ext cx="7978775" cy="400050"/>
          </a:xfrm>
          <a:prstGeom prst="rect">
            <a:avLst/>
          </a:prstGeom>
          <a:noFill/>
          <a:ln w="9525">
            <a:noFill/>
            <a:miter lim="800000"/>
            <a:headEnd/>
            <a:tailEnd/>
          </a:ln>
        </p:spPr>
        <p:txBody>
          <a:bodyPr>
            <a:spAutoFit/>
          </a:bodyPr>
          <a:lstStyle/>
          <a:p>
            <a:r>
              <a:rPr lang="en-US" altLang="zh-TW" sz="2000" b="1" dirty="0">
                <a:cs typeface="Arial" charset="0"/>
              </a:rPr>
              <a:t>2014/03/18    Blood-HIV-1 Viral loads: </a:t>
            </a:r>
            <a:r>
              <a:rPr lang="zh-TW" altLang="en-US" sz="2000" b="1" dirty="0">
                <a:cs typeface="Arial" charset="0"/>
              </a:rPr>
              <a:t> </a:t>
            </a:r>
            <a:r>
              <a:rPr lang="en-US" altLang="zh-TW" sz="2000" b="1" dirty="0">
                <a:solidFill>
                  <a:srgbClr val="FF0000"/>
                </a:solidFill>
                <a:cs typeface="Arial" charset="0"/>
              </a:rPr>
              <a:t>91324 copies/mL</a:t>
            </a:r>
            <a:r>
              <a:rPr lang="en-US" altLang="zh-TW" sz="2000" dirty="0">
                <a:solidFill>
                  <a:srgbClr val="FF0000"/>
                </a:solidFill>
                <a:cs typeface="Arial" charset="0"/>
              </a:rPr>
              <a:t> </a:t>
            </a:r>
            <a:endParaRPr lang="zh-TW" altLang="en-US" sz="2000" dirty="0">
              <a:solidFill>
                <a:srgbClr val="FF0000"/>
              </a:solidFill>
              <a:cs typeface="Arial" charset="0"/>
            </a:endParaRPr>
          </a:p>
        </p:txBody>
      </p:sp>
      <p:sp>
        <p:nvSpPr>
          <p:cNvPr id="97286" name="Rectangle 10"/>
          <p:cNvSpPr>
            <a:spLocks noChangeArrowheads="1"/>
          </p:cNvSpPr>
          <p:nvPr/>
        </p:nvSpPr>
        <p:spPr bwMode="auto">
          <a:xfrm>
            <a:off x="1165225" y="1989138"/>
            <a:ext cx="8018463" cy="1631950"/>
          </a:xfrm>
          <a:prstGeom prst="rect">
            <a:avLst/>
          </a:prstGeom>
          <a:noFill/>
          <a:ln w="9525">
            <a:noFill/>
            <a:miter lim="800000"/>
            <a:headEnd/>
            <a:tailEnd/>
          </a:ln>
        </p:spPr>
        <p:txBody>
          <a:bodyPr>
            <a:spAutoFit/>
          </a:bodyPr>
          <a:lstStyle/>
          <a:p>
            <a:r>
              <a:rPr lang="en-US" altLang="zh-TW" sz="2000" b="1">
                <a:cs typeface="Arial" charset="0"/>
              </a:rPr>
              <a:t>2014/03/21    Blood- RPR:  </a:t>
            </a:r>
            <a:r>
              <a:rPr lang="en-US" altLang="zh-TW" sz="2000" b="1">
                <a:solidFill>
                  <a:srgbClr val="FF0000"/>
                </a:solidFill>
                <a:cs typeface="Arial" charset="0"/>
              </a:rPr>
              <a:t>Reactive</a:t>
            </a:r>
            <a:r>
              <a:rPr lang="zh-TW" altLang="en-US" sz="2000" b="1">
                <a:solidFill>
                  <a:srgbClr val="FF0000"/>
                </a:solidFill>
                <a:cs typeface="Arial" charset="0"/>
              </a:rPr>
              <a:t> </a:t>
            </a:r>
            <a:r>
              <a:rPr lang="en-US" altLang="zh-TW" sz="2000" b="1">
                <a:cs typeface="Arial" charset="0"/>
              </a:rPr>
              <a:t>(1:4) </a:t>
            </a:r>
          </a:p>
          <a:p>
            <a:r>
              <a:rPr lang="en-US" altLang="zh-TW" sz="2000" b="1">
                <a:cs typeface="Arial" charset="0"/>
              </a:rPr>
              <a:t>                                   TPPA:  </a:t>
            </a:r>
            <a:r>
              <a:rPr lang="en-US" altLang="zh-TW" sz="2000" b="1">
                <a:solidFill>
                  <a:srgbClr val="FF0000"/>
                </a:solidFill>
                <a:cs typeface="Arial" charset="0"/>
              </a:rPr>
              <a:t>Reactive</a:t>
            </a:r>
            <a:r>
              <a:rPr lang="zh-TW" altLang="en-US" sz="2000" b="1">
                <a:cs typeface="Arial" charset="0"/>
              </a:rPr>
              <a:t> </a:t>
            </a:r>
            <a:r>
              <a:rPr lang="en-US" altLang="zh-TW" sz="2000" b="1">
                <a:cs typeface="Arial" charset="0"/>
              </a:rPr>
              <a:t>(1:1280)</a:t>
            </a:r>
          </a:p>
          <a:p>
            <a:r>
              <a:rPr lang="en-US" altLang="zh-TW" sz="2000" b="1">
                <a:cs typeface="Arial" charset="0"/>
              </a:rPr>
              <a:t>                                   CMV IgG:  </a:t>
            </a:r>
            <a:r>
              <a:rPr lang="en-US" altLang="zh-TW" sz="2000" b="1">
                <a:solidFill>
                  <a:srgbClr val="FF0000"/>
                </a:solidFill>
                <a:cs typeface="Arial" charset="0"/>
              </a:rPr>
              <a:t>Positive </a:t>
            </a:r>
          </a:p>
          <a:p>
            <a:r>
              <a:rPr lang="en-US" altLang="zh-TW" sz="2000" b="1">
                <a:cs typeface="Arial" charset="0"/>
              </a:rPr>
              <a:t>                                   HSV-1 IgG:  </a:t>
            </a:r>
            <a:r>
              <a:rPr lang="en-US" altLang="zh-TW" sz="2000" b="1">
                <a:solidFill>
                  <a:srgbClr val="FF0000"/>
                </a:solidFill>
                <a:cs typeface="Arial" charset="0"/>
              </a:rPr>
              <a:t>Positive</a:t>
            </a:r>
          </a:p>
          <a:p>
            <a:r>
              <a:rPr lang="en-US" altLang="zh-TW" sz="2000" b="1">
                <a:cs typeface="Arial" charset="0"/>
              </a:rPr>
              <a:t>                       </a:t>
            </a:r>
            <a:r>
              <a:rPr lang="zh-TW" altLang="en-US" sz="2000" b="1">
                <a:cs typeface="Arial" charset="0"/>
              </a:rPr>
              <a:t>Stool- </a:t>
            </a:r>
            <a:r>
              <a:rPr lang="en-US" altLang="zh-TW" sz="2000" b="1">
                <a:cs typeface="Arial" charset="0"/>
              </a:rPr>
              <a:t> Real-time PCR for </a:t>
            </a:r>
            <a:r>
              <a:rPr lang="en-US" altLang="zh-TW" sz="2000" b="1" i="1">
                <a:cs typeface="Arial" charset="0"/>
              </a:rPr>
              <a:t>E. histolytica </a:t>
            </a:r>
            <a:r>
              <a:rPr lang="en-US" altLang="zh-TW" sz="2000" b="1">
                <a:cs typeface="Arial" charset="0"/>
              </a:rPr>
              <a:t>: </a:t>
            </a:r>
            <a:r>
              <a:rPr lang="zh-TW" altLang="en-US" sz="2000" b="1">
                <a:cs typeface="Arial" charset="0"/>
              </a:rPr>
              <a:t> </a:t>
            </a:r>
            <a:r>
              <a:rPr lang="en-US" altLang="zh-TW" sz="2000" b="1">
                <a:solidFill>
                  <a:srgbClr val="FF0000"/>
                </a:solidFill>
                <a:cs typeface="Arial" charset="0"/>
              </a:rPr>
              <a:t>Positive</a:t>
            </a:r>
          </a:p>
        </p:txBody>
      </p:sp>
      <p:sp>
        <p:nvSpPr>
          <p:cNvPr id="97287" name="Line 13"/>
          <p:cNvSpPr>
            <a:spLocks noChangeShapeType="1"/>
          </p:cNvSpPr>
          <p:nvPr/>
        </p:nvSpPr>
        <p:spPr bwMode="auto">
          <a:xfrm>
            <a:off x="1187450" y="3573463"/>
            <a:ext cx="7416800" cy="17462"/>
          </a:xfrm>
          <a:prstGeom prst="line">
            <a:avLst/>
          </a:prstGeom>
          <a:noFill/>
          <a:ln w="9525">
            <a:solidFill>
              <a:schemeClr val="tx1"/>
            </a:solidFill>
            <a:round/>
            <a:headEnd/>
            <a:tailEnd/>
          </a:ln>
        </p:spPr>
        <p:txBody>
          <a:bodyPr/>
          <a:lstStyle/>
          <a:p>
            <a:endParaRPr lang="zh-TW" altLang="en-US"/>
          </a:p>
        </p:txBody>
      </p:sp>
      <p:sp>
        <p:nvSpPr>
          <p:cNvPr id="97288" name="Rectangle 14"/>
          <p:cNvSpPr>
            <a:spLocks noChangeArrowheads="1"/>
          </p:cNvSpPr>
          <p:nvPr/>
        </p:nvSpPr>
        <p:spPr bwMode="auto">
          <a:xfrm>
            <a:off x="1163638" y="3644900"/>
            <a:ext cx="7980362" cy="1016000"/>
          </a:xfrm>
          <a:prstGeom prst="rect">
            <a:avLst/>
          </a:prstGeom>
          <a:noFill/>
          <a:ln w="9525">
            <a:noFill/>
            <a:miter lim="800000"/>
            <a:headEnd/>
            <a:tailEnd/>
          </a:ln>
        </p:spPr>
        <p:txBody>
          <a:bodyPr>
            <a:spAutoFit/>
          </a:bodyPr>
          <a:lstStyle/>
          <a:p>
            <a:r>
              <a:rPr lang="en-US" altLang="zh-TW" sz="2000" b="1">
                <a:cs typeface="Arial" charset="0"/>
              </a:rPr>
              <a:t>2014/05/07    Stool-Real-Time PCR for </a:t>
            </a:r>
            <a:r>
              <a:rPr lang="en-US" altLang="zh-TW" sz="2000" b="1" i="1">
                <a:cs typeface="Arial" charset="0"/>
              </a:rPr>
              <a:t>E. histolytica </a:t>
            </a:r>
            <a:r>
              <a:rPr lang="en-US" altLang="zh-TW" sz="2000" b="1">
                <a:cs typeface="Arial" charset="0"/>
              </a:rPr>
              <a:t>:  </a:t>
            </a:r>
            <a:r>
              <a:rPr lang="en-US" altLang="zh-TW" sz="2000" b="1">
                <a:solidFill>
                  <a:srgbClr val="0000FF"/>
                </a:solidFill>
                <a:cs typeface="Arial" charset="0"/>
              </a:rPr>
              <a:t>Negative </a:t>
            </a:r>
          </a:p>
          <a:p>
            <a:r>
              <a:rPr lang="en-US" altLang="zh-TW" sz="2000" b="1">
                <a:cs typeface="Arial" charset="0"/>
              </a:rPr>
              <a:t>2014/05/15    Stool-Real-Time PCR for </a:t>
            </a:r>
            <a:r>
              <a:rPr lang="en-US" altLang="zh-TW" sz="2000" b="1" i="1">
                <a:cs typeface="Arial" charset="0"/>
              </a:rPr>
              <a:t>E. histolytica </a:t>
            </a:r>
            <a:r>
              <a:rPr lang="en-US" altLang="zh-TW" sz="2000" b="1">
                <a:cs typeface="Arial" charset="0"/>
              </a:rPr>
              <a:t>:  </a:t>
            </a:r>
            <a:r>
              <a:rPr lang="en-US" altLang="zh-TW" sz="2000" b="1">
                <a:solidFill>
                  <a:srgbClr val="0000FF"/>
                </a:solidFill>
                <a:cs typeface="Arial" charset="0"/>
              </a:rPr>
              <a:t>Negative</a:t>
            </a:r>
            <a:r>
              <a:rPr lang="en-US" altLang="zh-TW" sz="2000" b="1">
                <a:cs typeface="Arial" charset="0"/>
              </a:rPr>
              <a:t> </a:t>
            </a:r>
          </a:p>
          <a:p>
            <a:r>
              <a:rPr lang="en-US" altLang="zh-TW" sz="2000" b="1">
                <a:cs typeface="Arial" charset="0"/>
              </a:rPr>
              <a:t>2014/05/20    Stool-Real-Time PCR for </a:t>
            </a:r>
            <a:r>
              <a:rPr lang="en-US" altLang="zh-TW" sz="2000" b="1" i="1">
                <a:cs typeface="Arial" charset="0"/>
              </a:rPr>
              <a:t>E. histolytica </a:t>
            </a:r>
            <a:r>
              <a:rPr lang="en-US" altLang="zh-TW" sz="2000" b="1">
                <a:cs typeface="Arial" charset="0"/>
              </a:rPr>
              <a:t>:  </a:t>
            </a:r>
            <a:r>
              <a:rPr lang="en-US" altLang="zh-TW" sz="2000" b="1">
                <a:solidFill>
                  <a:srgbClr val="0000FF"/>
                </a:solidFill>
                <a:cs typeface="Arial" charset="0"/>
              </a:rPr>
              <a:t>Negative</a:t>
            </a:r>
            <a:endParaRPr lang="zh-TW" altLang="en-US" sz="2000" b="1">
              <a:solidFill>
                <a:srgbClr val="0000FF"/>
              </a:solidFill>
              <a:cs typeface="Arial" charset="0"/>
            </a:endParaRPr>
          </a:p>
        </p:txBody>
      </p:sp>
      <p:sp>
        <p:nvSpPr>
          <p:cNvPr id="97289" name="Text Box 19"/>
          <p:cNvSpPr txBox="1">
            <a:spLocks noChangeArrowheads="1"/>
          </p:cNvSpPr>
          <p:nvPr/>
        </p:nvSpPr>
        <p:spPr bwMode="auto">
          <a:xfrm>
            <a:off x="1223963" y="4724400"/>
            <a:ext cx="6516687" cy="1892300"/>
          </a:xfrm>
          <a:prstGeom prst="rect">
            <a:avLst/>
          </a:prstGeom>
          <a:blipFill dpi="0" rotWithShape="1">
            <a:blip r:embed="rId4" cstate="print"/>
            <a:srcRect/>
            <a:tile tx="0" ty="0" sx="100000" sy="100000" flip="none" algn="tl"/>
          </a:blipFill>
          <a:ln w="9525">
            <a:noFill/>
            <a:miter lim="800000"/>
            <a:headEnd/>
            <a:tailEnd/>
          </a:ln>
        </p:spPr>
        <p:txBody>
          <a:bodyPr>
            <a:spAutoFit/>
          </a:bodyPr>
          <a:lstStyle/>
          <a:p>
            <a:pPr>
              <a:spcBef>
                <a:spcPct val="50000"/>
              </a:spcBef>
            </a:pPr>
            <a:r>
              <a:rPr lang="en-US" altLang="zh-TW" sz="2400" b="1" dirty="0">
                <a:cs typeface="Arial" charset="0"/>
              </a:rPr>
              <a:t>2014/03/13    </a:t>
            </a:r>
          </a:p>
          <a:p>
            <a:pPr>
              <a:spcBef>
                <a:spcPct val="50000"/>
              </a:spcBef>
            </a:pPr>
            <a:r>
              <a:rPr lang="en-US" altLang="zh-TW" sz="2400" b="1" dirty="0">
                <a:cs typeface="Arial" charset="0"/>
              </a:rPr>
              <a:t>Stool-Real-Time PCR for </a:t>
            </a:r>
            <a:r>
              <a:rPr lang="en-US" altLang="zh-TW" sz="2400" b="1" i="1" dirty="0">
                <a:cs typeface="Arial" charset="0"/>
              </a:rPr>
              <a:t>E. </a:t>
            </a:r>
            <a:r>
              <a:rPr lang="en-US" altLang="zh-TW" sz="2400" b="1" i="1" dirty="0" err="1">
                <a:cs typeface="Arial" charset="0"/>
              </a:rPr>
              <a:t>histolytica</a:t>
            </a:r>
            <a:r>
              <a:rPr lang="en-US" altLang="zh-TW" sz="2400" b="1" i="1" dirty="0">
                <a:cs typeface="Arial" charset="0"/>
              </a:rPr>
              <a:t> </a:t>
            </a:r>
            <a:r>
              <a:rPr lang="en-US" altLang="zh-TW" sz="2400" b="1" dirty="0">
                <a:cs typeface="Arial" charset="0"/>
              </a:rPr>
              <a:t>: </a:t>
            </a:r>
            <a:r>
              <a:rPr lang="en-US" altLang="zh-TW" sz="2400" b="1" dirty="0">
                <a:solidFill>
                  <a:srgbClr val="FF0000"/>
                </a:solidFill>
                <a:cs typeface="Arial" charset="0"/>
              </a:rPr>
              <a:t>Positive</a:t>
            </a:r>
          </a:p>
          <a:p>
            <a:pPr algn="r">
              <a:spcBef>
                <a:spcPct val="50000"/>
              </a:spcBef>
            </a:pPr>
            <a:r>
              <a:rPr lang="zh-TW" altLang="en-US" sz="2200" b="1" dirty="0">
                <a:ea typeface="標楷體" pitchFamily="65" charset="-120"/>
                <a:cs typeface="Arial" charset="0"/>
              </a:rPr>
              <a:t>衛生福利部疾病管制署</a:t>
            </a:r>
            <a:r>
              <a:rPr lang="en-US" altLang="zh-TW" sz="2200" b="1" dirty="0">
                <a:ea typeface="標楷體" pitchFamily="65" charset="-120"/>
                <a:cs typeface="Arial" charset="0"/>
              </a:rPr>
              <a:t>(CDC)</a:t>
            </a:r>
          </a:p>
        </p:txBody>
      </p:sp>
    </p:spTree>
    <p:custDataLst>
      <p:tags r:id="rId1"/>
    </p:custData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5" name="標題 1"/>
          <p:cNvSpPr>
            <a:spLocks noGrp="1"/>
          </p:cNvSpPr>
          <p:nvPr>
            <p:ph type="title"/>
          </p:nvPr>
        </p:nvSpPr>
        <p:spPr/>
        <p:txBody>
          <a:bodyPr/>
          <a:lstStyle/>
          <a:p>
            <a:pPr rtl="1" eaLnBrk="1" hangingPunct="1"/>
            <a:r>
              <a:rPr lang="en-US" altLang="zh-TW" dirty="0" smtClean="0">
                <a:solidFill>
                  <a:srgbClr val="FF00FF"/>
                </a:solidFill>
                <a:latin typeface="Arial" charset="0"/>
                <a:cs typeface="Arial" charset="0"/>
              </a:rPr>
              <a:t/>
            </a:r>
            <a:br>
              <a:rPr lang="en-US" altLang="zh-TW" dirty="0" smtClean="0">
                <a:solidFill>
                  <a:srgbClr val="FF00FF"/>
                </a:solidFill>
                <a:latin typeface="Arial" charset="0"/>
                <a:cs typeface="Arial" charset="0"/>
              </a:rPr>
            </a:br>
            <a:r>
              <a:rPr lang="en-US" altLang="zh-TW" dirty="0" smtClean="0">
                <a:latin typeface="Arial" charset="0"/>
                <a:cs typeface="Arial" charset="0"/>
              </a:rPr>
              <a:t>Real-time PCR for </a:t>
            </a:r>
            <a:r>
              <a:rPr lang="en-US" altLang="zh-TW" i="1" dirty="0" smtClean="0">
                <a:latin typeface="Arial" charset="0"/>
                <a:cs typeface="Arial" charset="0"/>
              </a:rPr>
              <a:t>E. </a:t>
            </a:r>
            <a:r>
              <a:rPr lang="en-US" altLang="zh-TW" i="1" dirty="0" err="1" smtClean="0">
                <a:latin typeface="Arial" charset="0"/>
                <a:cs typeface="Arial" charset="0"/>
              </a:rPr>
              <a:t>histolytica</a:t>
            </a:r>
            <a:r>
              <a:rPr lang="en-US" altLang="zh-TW" i="1" dirty="0" smtClean="0">
                <a:latin typeface="Arial" charset="0"/>
                <a:cs typeface="Arial" charset="0"/>
              </a:rPr>
              <a:t> </a:t>
            </a:r>
            <a:r>
              <a:rPr lang="en-US" altLang="zh-TW" dirty="0" smtClean="0">
                <a:latin typeface="Arial" charset="0"/>
                <a:cs typeface="Arial" charset="0"/>
              </a:rPr>
              <a:t>(qualitative)</a:t>
            </a:r>
            <a:r>
              <a:rPr lang="zh-TW" altLang="en-US" dirty="0" smtClean="0">
                <a:latin typeface="Arial" charset="0"/>
                <a:cs typeface="Arial" charset="0"/>
              </a:rPr>
              <a:t> </a:t>
            </a:r>
            <a:r>
              <a:rPr lang="en-US" altLang="zh-TW" dirty="0" smtClean="0">
                <a:latin typeface="Arial" charset="0"/>
                <a:cs typeface="Arial" charset="0"/>
              </a:rPr>
              <a:t>: Positive.</a:t>
            </a:r>
            <a:endParaRPr lang="zh-TW" altLang="en-US" dirty="0" smtClean="0">
              <a:latin typeface="Arial" charset="0"/>
              <a:cs typeface="Arial" charset="0"/>
            </a:endParaRPr>
          </a:p>
        </p:txBody>
      </p:sp>
      <p:pic>
        <p:nvPicPr>
          <p:cNvPr id="98306" name="圖片 18"/>
          <p:cNvPicPr>
            <a:picLocks noGrp="1" noChangeAspect="1"/>
          </p:cNvPicPr>
          <p:nvPr>
            <p:ph idx="1"/>
          </p:nvPr>
        </p:nvPicPr>
        <p:blipFill>
          <a:blip r:embed="rId4" cstate="print"/>
          <a:stretch>
            <a:fillRect/>
          </a:stretch>
        </p:blipFill>
        <p:spPr>
          <a:xfrm>
            <a:off x="468313" y="2060848"/>
            <a:ext cx="8229600" cy="3011265"/>
          </a:xfrm>
        </p:spPr>
      </p:pic>
      <p:sp>
        <p:nvSpPr>
          <p:cNvPr id="98307" name="投影片編號版面配置區 3"/>
          <p:cNvSpPr>
            <a:spLocks noGrp="1"/>
          </p:cNvSpPr>
          <p:nvPr>
            <p:ph type="sldNum" sz="quarter" idx="12"/>
          </p:nvPr>
        </p:nvSpPr>
        <p:spPr bwMode="auto">
          <a:noFill/>
          <a:ln>
            <a:miter lim="800000"/>
            <a:headEnd/>
            <a:tailEnd/>
          </a:ln>
        </p:spPr>
        <p:txBody>
          <a:bodyPr/>
          <a:lstStyle/>
          <a:p>
            <a:fld id="{C510658D-AFDB-4BA7-BBA5-E8448781B246}" type="slidenum">
              <a:rPr lang="zh-TW" altLang="en-US" smtClean="0">
                <a:ea typeface="新細明體" charset="-120"/>
              </a:rPr>
              <a:pPr/>
              <a:t>50</a:t>
            </a:fld>
            <a:endParaRPr lang="zh-TW" altLang="en-US" smtClean="0">
              <a:ea typeface="新細明體" charset="-120"/>
            </a:endParaRPr>
          </a:p>
        </p:txBody>
      </p:sp>
      <p:sp>
        <p:nvSpPr>
          <p:cNvPr id="98308" name="文字方塊 5"/>
          <p:cNvSpPr txBox="1">
            <a:spLocks noChangeArrowheads="1"/>
          </p:cNvSpPr>
          <p:nvPr/>
        </p:nvSpPr>
        <p:spPr bwMode="auto">
          <a:xfrm>
            <a:off x="-71438" y="5084763"/>
            <a:ext cx="9398001" cy="954087"/>
          </a:xfrm>
          <a:prstGeom prst="rect">
            <a:avLst/>
          </a:prstGeom>
          <a:noFill/>
          <a:ln w="9525">
            <a:noFill/>
            <a:miter lim="800000"/>
            <a:headEnd/>
            <a:tailEnd/>
          </a:ln>
        </p:spPr>
        <p:txBody>
          <a:bodyPr wrap="none">
            <a:spAutoFit/>
          </a:bodyPr>
          <a:lstStyle/>
          <a:p>
            <a:pPr algn="just"/>
            <a:r>
              <a:rPr lang="zh-TW" altLang="en-US" sz="2000">
                <a:ea typeface="標楷體" pitchFamily="65" charset="-120"/>
                <a:cs typeface="Arial" charset="0"/>
              </a:rPr>
              <a:t>圖三、</a:t>
            </a:r>
            <a:r>
              <a:rPr lang="en-US" altLang="zh-TW" sz="2000">
                <a:ea typeface="標楷體" pitchFamily="65" charset="-120"/>
                <a:cs typeface="Arial" charset="0"/>
              </a:rPr>
              <a:t>Result of Real-time PCR for </a:t>
            </a:r>
            <a:r>
              <a:rPr lang="en-US" altLang="zh-TW" sz="2000" i="1">
                <a:ea typeface="標楷體" pitchFamily="65" charset="-120"/>
                <a:cs typeface="Arial" charset="0"/>
              </a:rPr>
              <a:t>E. histolytica </a:t>
            </a:r>
            <a:r>
              <a:rPr lang="en-US" altLang="zh-TW" sz="2000">
                <a:ea typeface="標楷體" pitchFamily="65" charset="-120"/>
                <a:cs typeface="Arial" charset="0"/>
              </a:rPr>
              <a:t>from patient stool extracted DNA</a:t>
            </a:r>
          </a:p>
          <a:p>
            <a:pPr algn="just"/>
            <a:r>
              <a:rPr lang="en-US" altLang="zh-TW">
                <a:ea typeface="標楷體" pitchFamily="65" charset="-120"/>
                <a:cs typeface="Arial" charset="0"/>
              </a:rPr>
              <a:t>            a. Postive control : </a:t>
            </a:r>
            <a:r>
              <a:rPr lang="en-US" altLang="zh-TW" i="1">
                <a:ea typeface="標楷體" pitchFamily="65" charset="-120"/>
                <a:cs typeface="Arial" charset="0"/>
              </a:rPr>
              <a:t>E. histolytica </a:t>
            </a:r>
            <a:r>
              <a:rPr lang="en-US" altLang="zh-TW">
                <a:ea typeface="標楷體" pitchFamily="65" charset="-120"/>
                <a:cs typeface="Arial" charset="0"/>
              </a:rPr>
              <a:t>control plasmid (100 copies)</a:t>
            </a:r>
            <a:r>
              <a:rPr lang="zh-TW" altLang="en-US">
                <a:ea typeface="標楷體" pitchFamily="65" charset="-120"/>
                <a:cs typeface="Arial" charset="0"/>
              </a:rPr>
              <a:t> </a:t>
            </a:r>
          </a:p>
          <a:p>
            <a:pPr algn="just"/>
            <a:r>
              <a:rPr lang="en-US" altLang="zh-TW">
                <a:ea typeface="標楷體" pitchFamily="65" charset="-120"/>
                <a:cs typeface="Arial" charset="0"/>
              </a:rPr>
              <a:t>            b. No template control: deionized water </a:t>
            </a:r>
          </a:p>
        </p:txBody>
      </p:sp>
    </p:spTree>
    <p:custDataLst>
      <p:tags r:id="rId1"/>
    </p:custData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329" name="標題 1"/>
          <p:cNvSpPr>
            <a:spLocks noGrp="1"/>
          </p:cNvSpPr>
          <p:nvPr>
            <p:ph type="title"/>
          </p:nvPr>
        </p:nvSpPr>
        <p:spPr/>
        <p:txBody>
          <a:bodyPr/>
          <a:lstStyle/>
          <a:p>
            <a:r>
              <a:rPr lang="zh-TW" altLang="en-US" smtClean="0">
                <a:solidFill>
                  <a:srgbClr val="003399"/>
                </a:solidFill>
                <a:latin typeface="Times New Roman" pitchFamily="18" charset="0"/>
                <a:cs typeface="Times New Roman" pitchFamily="18" charset="0"/>
              </a:rPr>
              <a:t>結論</a:t>
            </a:r>
            <a:endParaRPr lang="zh-TW" altLang="en-US" smtClean="0">
              <a:latin typeface="Arial" charset="0"/>
              <a:cs typeface="Arial" charset="0"/>
            </a:endParaRPr>
          </a:p>
        </p:txBody>
      </p:sp>
      <p:sp>
        <p:nvSpPr>
          <p:cNvPr id="99330" name="內容版面配置區 2"/>
          <p:cNvSpPr>
            <a:spLocks noGrp="1"/>
          </p:cNvSpPr>
          <p:nvPr>
            <p:ph idx="1"/>
          </p:nvPr>
        </p:nvSpPr>
        <p:spPr/>
        <p:txBody>
          <a:bodyPr/>
          <a:lstStyle/>
          <a:p>
            <a:r>
              <a:rPr lang="zh-TW" altLang="en-US" smtClean="0">
                <a:latin typeface="Times New Roman" pitchFamily="18" charset="0"/>
                <a:cs typeface="Times New Roman" pitchFamily="18" charset="0"/>
              </a:rPr>
              <a:t>本案例因腹瀉就診，配合實驗室檢查及過去病史等，確認為痢疾阿米巴的感染。</a:t>
            </a:r>
            <a:endParaRPr lang="en-US" altLang="zh-TW" smtClean="0">
              <a:latin typeface="Times New Roman" pitchFamily="18" charset="0"/>
              <a:cs typeface="Times New Roman" pitchFamily="18" charset="0"/>
            </a:endParaRPr>
          </a:p>
          <a:p>
            <a:r>
              <a:rPr lang="zh-TW" altLang="en-US" smtClean="0">
                <a:latin typeface="Times New Roman" pitchFamily="18" charset="0"/>
                <a:cs typeface="Times New Roman" pitchFamily="18" charset="0"/>
              </a:rPr>
              <a:t>由於痢疾阿米巴在免疫能力低下者，特別是愛滋病患中較容易發生感染。 若有類似病患有腹瀉的情況一再發生，應將阿米巴原蟲感染列為鑑別診斷的考量方向之一， 即使實驗室已確診感染了其他腸道傳染性疾病。</a:t>
            </a:r>
            <a:endParaRPr lang="en-US" altLang="zh-TW" smtClean="0">
              <a:latin typeface="Times New Roman" pitchFamily="18" charset="0"/>
              <a:cs typeface="Times New Roman" pitchFamily="18" charset="0"/>
            </a:endParaRPr>
          </a:p>
          <a:p>
            <a:r>
              <a:rPr lang="zh-TW" altLang="en-US" smtClean="0">
                <a:latin typeface="Times New Roman" pitchFamily="18" charset="0"/>
                <a:cs typeface="Times New Roman" pitchFamily="18" charset="0"/>
              </a:rPr>
              <a:t>另外針對男男性交者的腹瀉或血便症狀，也應多加留意痢疾阿米巴感染的可能性。</a:t>
            </a:r>
            <a:endParaRPr lang="zh-TW" altLang="en-US" smtClean="0">
              <a:latin typeface="Arial" charset="0"/>
              <a:cs typeface="Arial" charset="0"/>
            </a:endParaRPr>
          </a:p>
        </p:txBody>
      </p:sp>
      <p:sp>
        <p:nvSpPr>
          <p:cNvPr id="99331" name="投影片編號版面配置區 3"/>
          <p:cNvSpPr>
            <a:spLocks noGrp="1"/>
          </p:cNvSpPr>
          <p:nvPr>
            <p:ph type="sldNum" sz="quarter" idx="12"/>
          </p:nvPr>
        </p:nvSpPr>
        <p:spPr bwMode="auto">
          <a:noFill/>
          <a:ln>
            <a:miter lim="800000"/>
            <a:headEnd/>
            <a:tailEnd/>
          </a:ln>
        </p:spPr>
        <p:txBody>
          <a:bodyPr/>
          <a:lstStyle/>
          <a:p>
            <a:fld id="{D0641C7E-0B27-4775-BA6B-AE040C43087B}" type="slidenum">
              <a:rPr lang="zh-TW" altLang="en-US" smtClean="0">
                <a:ea typeface="新細明體" charset="-120"/>
              </a:rPr>
              <a:pPr/>
              <a:t>51</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3" name="標題 1"/>
          <p:cNvSpPr>
            <a:spLocks noGrp="1"/>
          </p:cNvSpPr>
          <p:nvPr>
            <p:ph type="title"/>
          </p:nvPr>
        </p:nvSpPr>
        <p:spPr/>
        <p:txBody>
          <a:bodyPr/>
          <a:lstStyle/>
          <a:p>
            <a:pPr eaLnBrk="1" hangingPunct="1"/>
            <a:r>
              <a:rPr lang="zh-TW" altLang="en-US" smtClean="0">
                <a:latin typeface="Arial" charset="0"/>
                <a:cs typeface="Arial" charset="0"/>
              </a:rPr>
              <a:t>案例二</a:t>
            </a:r>
          </a:p>
        </p:txBody>
      </p:sp>
      <p:sp>
        <p:nvSpPr>
          <p:cNvPr id="3" name="內容版面配置區 2"/>
          <p:cNvSpPr>
            <a:spLocks noGrp="1"/>
          </p:cNvSpPr>
          <p:nvPr>
            <p:ph idx="1"/>
          </p:nvPr>
        </p:nvSpPr>
        <p:spPr/>
        <p:txBody>
          <a:bodyPr>
            <a:normAutofit/>
          </a:bodyPr>
          <a:lstStyle/>
          <a:p>
            <a:pPr marL="355600" indent="-355600" eaLnBrk="1" hangingPunct="1"/>
            <a:r>
              <a:rPr lang="zh-TW" altLang="en-US" smtClean="0">
                <a:latin typeface="Arial" charset="0"/>
                <a:cs typeface="Arial" charset="0"/>
              </a:rPr>
              <a:t>陳先生</a:t>
            </a:r>
            <a:endParaRPr lang="en-US" altLang="zh-TW" smtClean="0">
              <a:latin typeface="Arial" charset="0"/>
              <a:cs typeface="Arial" charset="0"/>
            </a:endParaRPr>
          </a:p>
          <a:p>
            <a:pPr marL="355600" indent="-355600" eaLnBrk="1" hangingPunct="1"/>
            <a:r>
              <a:rPr lang="en-US" altLang="zh-TW" smtClean="0">
                <a:latin typeface="Arial" charset="0"/>
                <a:cs typeface="Arial" charset="0"/>
              </a:rPr>
              <a:t>27 </a:t>
            </a:r>
            <a:r>
              <a:rPr lang="zh-TW" altLang="en-US" smtClean="0">
                <a:latin typeface="Arial" charset="0"/>
                <a:cs typeface="Arial" charset="0"/>
              </a:rPr>
              <a:t>歲，男性</a:t>
            </a:r>
            <a:endParaRPr lang="en-US" altLang="zh-TW" smtClean="0">
              <a:latin typeface="Arial" charset="0"/>
              <a:cs typeface="Arial" charset="0"/>
            </a:endParaRPr>
          </a:p>
          <a:p>
            <a:pPr marL="355600" indent="-355600" eaLnBrk="1" hangingPunct="1"/>
            <a:r>
              <a:rPr lang="zh-TW" altLang="en-US" smtClean="0">
                <a:latin typeface="Arial" charset="0"/>
                <a:cs typeface="Arial" charset="0"/>
              </a:rPr>
              <a:t>便利商店員工，男同性戀</a:t>
            </a:r>
            <a:endParaRPr lang="en-US" altLang="zh-TW" smtClean="0">
              <a:latin typeface="Arial" charset="0"/>
              <a:cs typeface="Arial" charset="0"/>
            </a:endParaRPr>
          </a:p>
          <a:p>
            <a:pPr marL="355600" indent="-355600" eaLnBrk="1" hangingPunct="1"/>
            <a:r>
              <a:rPr lang="zh-TW" altLang="en-US" smtClean="0">
                <a:latin typeface="Arial" charset="0"/>
                <a:cs typeface="Arial" charset="0"/>
              </a:rPr>
              <a:t>住院日期：</a:t>
            </a:r>
            <a:r>
              <a:rPr lang="en-US" altLang="zh-TW" smtClean="0">
                <a:latin typeface="Arial" charset="0"/>
                <a:cs typeface="Arial" charset="0"/>
              </a:rPr>
              <a:t>2012</a:t>
            </a:r>
            <a:r>
              <a:rPr lang="zh-TW" altLang="en-US" smtClean="0">
                <a:latin typeface="Arial" charset="0"/>
                <a:cs typeface="Arial" charset="0"/>
              </a:rPr>
              <a:t>年</a:t>
            </a:r>
            <a:r>
              <a:rPr lang="en-US" altLang="zh-TW" smtClean="0">
                <a:latin typeface="Arial" charset="0"/>
                <a:cs typeface="Arial" charset="0"/>
              </a:rPr>
              <a:t>9</a:t>
            </a:r>
            <a:r>
              <a:rPr lang="zh-TW" altLang="en-US" smtClean="0">
                <a:latin typeface="Arial" charset="0"/>
                <a:cs typeface="Arial" charset="0"/>
              </a:rPr>
              <a:t>月</a:t>
            </a:r>
            <a:r>
              <a:rPr lang="en-US" altLang="zh-TW" smtClean="0">
                <a:latin typeface="Arial" charset="0"/>
                <a:cs typeface="Arial" charset="0"/>
              </a:rPr>
              <a:t>20</a:t>
            </a:r>
            <a:r>
              <a:rPr lang="zh-TW" altLang="en-US" smtClean="0">
                <a:latin typeface="Arial" charset="0"/>
                <a:cs typeface="Arial" charset="0"/>
              </a:rPr>
              <a:t>日</a:t>
            </a:r>
          </a:p>
          <a:p>
            <a:pPr marL="355600" indent="-355600" eaLnBrk="1" hangingPunct="1"/>
            <a:r>
              <a:rPr lang="zh-TW" altLang="en-US" smtClean="0">
                <a:latin typeface="Arial" charset="0"/>
                <a:cs typeface="Arial" charset="0"/>
              </a:rPr>
              <a:t>主訴：近半年右上腹疼痛伴體重減輕</a:t>
            </a:r>
          </a:p>
          <a:p>
            <a:pPr marL="355600" indent="-355600" eaLnBrk="1" hangingPunct="1"/>
            <a:endParaRPr lang="zh-TW" altLang="en-US" smtClean="0">
              <a:latin typeface="Arial" charset="0"/>
              <a:cs typeface="Arial" charset="0"/>
            </a:endParaRPr>
          </a:p>
        </p:txBody>
      </p:sp>
      <p:sp>
        <p:nvSpPr>
          <p:cNvPr id="100355" name="投影片編號版面配置區 3"/>
          <p:cNvSpPr>
            <a:spLocks noGrp="1"/>
          </p:cNvSpPr>
          <p:nvPr>
            <p:ph type="sldNum" sz="quarter" idx="12"/>
          </p:nvPr>
        </p:nvSpPr>
        <p:spPr bwMode="auto">
          <a:noFill/>
          <a:ln>
            <a:miter lim="800000"/>
            <a:headEnd/>
            <a:tailEnd/>
          </a:ln>
        </p:spPr>
        <p:txBody>
          <a:bodyPr/>
          <a:lstStyle/>
          <a:p>
            <a:fld id="{B771E76B-21D1-467E-921E-670375ACB6D9}" type="slidenum">
              <a:rPr lang="zh-TW" altLang="en-US" smtClean="0">
                <a:ea typeface="新細明體" charset="-120"/>
              </a:rPr>
              <a:pPr/>
              <a:t>52</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377" name="標題 1"/>
          <p:cNvSpPr>
            <a:spLocks noGrp="1"/>
          </p:cNvSpPr>
          <p:nvPr>
            <p:ph type="title"/>
          </p:nvPr>
        </p:nvSpPr>
        <p:spPr/>
        <p:txBody>
          <a:bodyPr/>
          <a:lstStyle/>
          <a:p>
            <a:r>
              <a:rPr lang="zh-TW" altLang="en-US" smtClean="0">
                <a:latin typeface="Arial" charset="0"/>
                <a:cs typeface="Arial" charset="0"/>
              </a:rPr>
              <a:t>病史</a:t>
            </a:r>
          </a:p>
        </p:txBody>
      </p:sp>
      <p:sp>
        <p:nvSpPr>
          <p:cNvPr id="101378" name="內容版面配置區 2"/>
          <p:cNvSpPr>
            <a:spLocks noGrp="1"/>
          </p:cNvSpPr>
          <p:nvPr>
            <p:ph idx="1"/>
          </p:nvPr>
        </p:nvSpPr>
        <p:spPr/>
        <p:txBody>
          <a:bodyPr/>
          <a:lstStyle/>
          <a:p>
            <a:r>
              <a:rPr lang="zh-TW" altLang="en-US" smtClean="0">
                <a:latin typeface="Arial" charset="0"/>
                <a:cs typeface="Arial" charset="0"/>
              </a:rPr>
              <a:t>病患躺下時右上腹痛會加劇，伴有輕度氣促；腹痛未見轉移，亦與飲食無關。數月前，曾有兩次高燒至</a:t>
            </a:r>
            <a:r>
              <a:rPr lang="en-US" altLang="zh-TW" smtClean="0">
                <a:latin typeface="Arial" charset="0"/>
                <a:cs typeface="Arial" charset="0"/>
              </a:rPr>
              <a:t>40</a:t>
            </a:r>
            <a:r>
              <a:rPr lang="en-US" altLang="zh-TW" smtClean="0">
                <a:latin typeface="華康中圓體" pitchFamily="49" charset="-120"/>
                <a:ea typeface="華康中圓體" pitchFamily="49" charset="-120"/>
                <a:cs typeface="Arial" charset="0"/>
              </a:rPr>
              <a:t>℃</a:t>
            </a:r>
            <a:r>
              <a:rPr lang="zh-TW" altLang="en-US" smtClean="0">
                <a:latin typeface="Arial" charset="0"/>
                <a:cs typeface="Arial" charset="0"/>
              </a:rPr>
              <a:t>；此期間體重減輕達</a:t>
            </a:r>
            <a:r>
              <a:rPr lang="en-US" altLang="zh-TW" smtClean="0">
                <a:latin typeface="Arial" charset="0"/>
                <a:cs typeface="Arial" charset="0"/>
              </a:rPr>
              <a:t>8</a:t>
            </a:r>
            <a:r>
              <a:rPr lang="zh-TW" altLang="en-US" smtClean="0">
                <a:latin typeface="Arial" charset="0"/>
                <a:cs typeface="Arial" charset="0"/>
              </a:rPr>
              <a:t>公斤。</a:t>
            </a:r>
            <a:endParaRPr lang="en-US" altLang="zh-TW" smtClean="0">
              <a:latin typeface="Arial" charset="0"/>
              <a:cs typeface="Arial" charset="0"/>
            </a:endParaRPr>
          </a:p>
          <a:p>
            <a:r>
              <a:rPr lang="zh-TW" altLang="en-US" smtClean="0">
                <a:latin typeface="Arial" charset="0"/>
                <a:cs typeface="Arial" charset="0"/>
              </a:rPr>
              <a:t>無噁心嘔吐、便祕腹瀉、解尿困難。亦無旅遊、生食，或受傷病史。</a:t>
            </a:r>
            <a:endParaRPr lang="en-US" altLang="zh-TW" smtClean="0">
              <a:latin typeface="Arial" charset="0"/>
              <a:cs typeface="Arial" charset="0"/>
            </a:endParaRPr>
          </a:p>
          <a:p>
            <a:r>
              <a:rPr lang="zh-TW" altLang="en-US" smtClean="0">
                <a:latin typeface="Arial" charset="0"/>
                <a:cs typeface="Arial" charset="0"/>
              </a:rPr>
              <a:t>某開業醫做腹部超音波檢查發現巨大肝腫瘤，因而轉至本院做進一步檢查。</a:t>
            </a:r>
          </a:p>
        </p:txBody>
      </p:sp>
      <p:sp>
        <p:nvSpPr>
          <p:cNvPr id="101379" name="投影片編號版面配置區 3"/>
          <p:cNvSpPr>
            <a:spLocks noGrp="1"/>
          </p:cNvSpPr>
          <p:nvPr>
            <p:ph type="sldNum" sz="quarter" idx="12"/>
          </p:nvPr>
        </p:nvSpPr>
        <p:spPr bwMode="auto">
          <a:noFill/>
          <a:ln>
            <a:miter lim="800000"/>
            <a:headEnd/>
            <a:tailEnd/>
          </a:ln>
        </p:spPr>
        <p:txBody>
          <a:bodyPr/>
          <a:lstStyle/>
          <a:p>
            <a:fld id="{CDE020F9-5369-4B73-BA82-AD7A7EF103E0}" type="slidenum">
              <a:rPr lang="zh-TW" altLang="en-US" smtClean="0">
                <a:ea typeface="新細明體" charset="-120"/>
              </a:rPr>
              <a:pPr/>
              <a:t>53</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1" name="標題 1"/>
          <p:cNvSpPr>
            <a:spLocks noGrp="1"/>
          </p:cNvSpPr>
          <p:nvPr>
            <p:ph type="title"/>
          </p:nvPr>
        </p:nvSpPr>
        <p:spPr/>
        <p:txBody>
          <a:bodyPr/>
          <a:lstStyle/>
          <a:p>
            <a:pPr eaLnBrk="1" hangingPunct="1"/>
            <a:r>
              <a:rPr lang="zh-TW" altLang="en-US" smtClean="0">
                <a:latin typeface="Arial" charset="0"/>
                <a:cs typeface="Arial" charset="0"/>
              </a:rPr>
              <a:t>過去史</a:t>
            </a:r>
          </a:p>
        </p:txBody>
      </p:sp>
      <p:sp>
        <p:nvSpPr>
          <p:cNvPr id="102402" name="內容版面配置區 2"/>
          <p:cNvSpPr>
            <a:spLocks noGrp="1"/>
          </p:cNvSpPr>
          <p:nvPr>
            <p:ph idx="1"/>
          </p:nvPr>
        </p:nvSpPr>
        <p:spPr/>
        <p:txBody>
          <a:bodyPr/>
          <a:lstStyle/>
          <a:p>
            <a:pPr marL="355600" indent="-355600" eaLnBrk="1" hangingPunct="1">
              <a:buFont typeface="Wingdings" pitchFamily="2" charset="2"/>
              <a:buChar char=""/>
            </a:pPr>
            <a:r>
              <a:rPr lang="en-US" altLang="zh-TW" smtClean="0">
                <a:latin typeface="Arial" charset="0"/>
                <a:cs typeface="Arial" charset="0"/>
              </a:rPr>
              <a:t>2011</a:t>
            </a:r>
            <a:r>
              <a:rPr lang="zh-TW" altLang="en-US" smtClean="0">
                <a:latin typeface="Arial" charset="0"/>
                <a:cs typeface="Arial" charset="0"/>
              </a:rPr>
              <a:t>年一月，曾被某開業醫診斷出梅毒 </a:t>
            </a:r>
            <a:r>
              <a:rPr lang="en-US" altLang="zh-TW" smtClean="0">
                <a:latin typeface="Arial" charset="0"/>
                <a:cs typeface="Arial" charset="0"/>
              </a:rPr>
              <a:t>(TPHA 1:</a:t>
            </a:r>
            <a:r>
              <a:rPr lang="zh-TW" altLang="en-US" smtClean="0">
                <a:latin typeface="Arial" charset="0"/>
                <a:cs typeface="Arial" charset="0"/>
              </a:rPr>
              <a:t> </a:t>
            </a:r>
            <a:r>
              <a:rPr lang="en-US" altLang="zh-TW" smtClean="0">
                <a:latin typeface="Arial" charset="0"/>
                <a:cs typeface="Arial" charset="0"/>
              </a:rPr>
              <a:t>1,280)</a:t>
            </a:r>
            <a:r>
              <a:rPr lang="zh-TW" altLang="en-US" smtClean="0">
                <a:latin typeface="Arial" charset="0"/>
                <a:cs typeface="Arial" charset="0"/>
              </a:rPr>
              <a:t>，接受</a:t>
            </a:r>
            <a:r>
              <a:rPr lang="en-US" altLang="zh-TW" smtClean="0">
                <a:latin typeface="Arial" charset="0"/>
                <a:cs typeface="Arial" charset="0"/>
              </a:rPr>
              <a:t>ampicillin</a:t>
            </a:r>
            <a:r>
              <a:rPr lang="zh-TW" altLang="en-US" smtClean="0">
                <a:latin typeface="Arial" charset="0"/>
                <a:cs typeface="Arial" charset="0"/>
              </a:rPr>
              <a:t>治療；三月做</a:t>
            </a:r>
            <a:r>
              <a:rPr lang="en-US" altLang="zh-TW" smtClean="0">
                <a:latin typeface="Arial" charset="0"/>
                <a:cs typeface="Arial" charset="0"/>
              </a:rPr>
              <a:t>HIV</a:t>
            </a:r>
            <a:r>
              <a:rPr lang="zh-TW" altLang="en-US" smtClean="0">
                <a:latin typeface="Arial" charset="0"/>
                <a:cs typeface="Arial" charset="0"/>
              </a:rPr>
              <a:t>匿名篩檢仍為陰性。</a:t>
            </a:r>
            <a:endParaRPr lang="en-US" altLang="zh-TW" smtClean="0">
              <a:latin typeface="Arial" charset="0"/>
              <a:cs typeface="Arial" charset="0"/>
            </a:endParaRPr>
          </a:p>
          <a:p>
            <a:pPr marL="355600" indent="-355600" eaLnBrk="1" hangingPunct="1">
              <a:buFont typeface="Wingdings" pitchFamily="2" charset="2"/>
              <a:buChar char=""/>
            </a:pPr>
            <a:r>
              <a:rPr lang="zh-TW" altLang="en-US" smtClean="0">
                <a:latin typeface="Arial" charset="0"/>
                <a:cs typeface="Arial" charset="0"/>
              </a:rPr>
              <a:t>曾因痔瘡接受肛門手術。</a:t>
            </a:r>
            <a:endParaRPr lang="en-US" altLang="zh-TW" smtClean="0">
              <a:latin typeface="Arial" charset="0"/>
              <a:cs typeface="Arial" charset="0"/>
            </a:endParaRPr>
          </a:p>
          <a:p>
            <a:pPr marL="355600" indent="-355600" eaLnBrk="1" hangingPunct="1">
              <a:buFont typeface="Wingdings" pitchFamily="2" charset="2"/>
              <a:buChar char=""/>
            </a:pPr>
            <a:r>
              <a:rPr lang="zh-TW" altLang="en-US" smtClean="0">
                <a:latin typeface="Arial" charset="0"/>
                <a:cs typeface="Arial" charset="0"/>
              </a:rPr>
              <a:t>無</a:t>
            </a:r>
            <a:r>
              <a:rPr lang="en-US" altLang="zh-TW" smtClean="0">
                <a:latin typeface="Arial" charset="0"/>
                <a:cs typeface="Arial" charset="0"/>
              </a:rPr>
              <a:t>B</a:t>
            </a:r>
            <a:r>
              <a:rPr lang="zh-TW" altLang="en-US" smtClean="0">
                <a:latin typeface="Arial" charset="0"/>
                <a:cs typeface="Arial" charset="0"/>
              </a:rPr>
              <a:t>肝、</a:t>
            </a:r>
            <a:r>
              <a:rPr lang="en-US" altLang="zh-TW" smtClean="0">
                <a:latin typeface="Arial" charset="0"/>
                <a:cs typeface="Arial" charset="0"/>
              </a:rPr>
              <a:t>C</a:t>
            </a:r>
            <a:r>
              <a:rPr lang="zh-TW" altLang="en-US" smtClean="0">
                <a:latin typeface="Arial" charset="0"/>
                <a:cs typeface="Arial" charset="0"/>
              </a:rPr>
              <a:t>肝，糖尿病或高血壓。</a:t>
            </a:r>
            <a:endParaRPr lang="en-US" altLang="zh-TW" smtClean="0">
              <a:latin typeface="Arial" charset="0"/>
              <a:cs typeface="Arial" charset="0"/>
            </a:endParaRPr>
          </a:p>
        </p:txBody>
      </p:sp>
      <p:sp>
        <p:nvSpPr>
          <p:cNvPr id="102403" name="投影片編號版面配置區 3"/>
          <p:cNvSpPr>
            <a:spLocks noGrp="1"/>
          </p:cNvSpPr>
          <p:nvPr>
            <p:ph type="sldNum" sz="quarter" idx="12"/>
          </p:nvPr>
        </p:nvSpPr>
        <p:spPr bwMode="auto">
          <a:noFill/>
          <a:ln>
            <a:miter lim="800000"/>
            <a:headEnd/>
            <a:tailEnd/>
          </a:ln>
        </p:spPr>
        <p:txBody>
          <a:bodyPr/>
          <a:lstStyle/>
          <a:p>
            <a:fld id="{9F668601-6B68-48F2-B358-53A6DC5444BB}" type="slidenum">
              <a:rPr lang="zh-TW" altLang="en-US" smtClean="0">
                <a:ea typeface="新細明體" charset="-120"/>
              </a:rPr>
              <a:pPr/>
              <a:t>54</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425" name="標題 1"/>
          <p:cNvSpPr>
            <a:spLocks noGrp="1"/>
          </p:cNvSpPr>
          <p:nvPr>
            <p:ph type="title"/>
          </p:nvPr>
        </p:nvSpPr>
        <p:spPr/>
        <p:txBody>
          <a:bodyPr/>
          <a:lstStyle/>
          <a:p>
            <a:pPr eaLnBrk="1" hangingPunct="1"/>
            <a:r>
              <a:rPr lang="en-US" altLang="zh-TW" sz="3500" smtClean="0">
                <a:latin typeface="Arial" charset="0"/>
                <a:cs typeface="Arial" charset="0"/>
              </a:rPr>
              <a:t>2012-09-13 </a:t>
            </a:r>
            <a:r>
              <a:rPr lang="zh-TW" altLang="en-US" sz="3500" smtClean="0">
                <a:latin typeface="Arial" charset="0"/>
                <a:cs typeface="Arial" charset="0"/>
              </a:rPr>
              <a:t>腹部超音波檢查</a:t>
            </a:r>
          </a:p>
        </p:txBody>
      </p:sp>
      <p:sp>
        <p:nvSpPr>
          <p:cNvPr id="103426" name="內容版面配置區 10"/>
          <p:cNvSpPr>
            <a:spLocks noGrp="1"/>
          </p:cNvSpPr>
          <p:nvPr>
            <p:ph idx="1"/>
          </p:nvPr>
        </p:nvSpPr>
        <p:spPr/>
        <p:txBody>
          <a:bodyPr/>
          <a:lstStyle/>
          <a:p>
            <a:pPr marL="0" indent="0" eaLnBrk="1" hangingPunct="1">
              <a:buFont typeface="Arial" charset="0"/>
              <a:buNone/>
            </a:pPr>
            <a:r>
              <a:rPr lang="zh-TW" altLang="en-US" sz="2200" smtClean="0">
                <a:latin typeface="Arial" charset="0"/>
                <a:cs typeface="Arial" charset="0"/>
              </a:rPr>
              <a:t>肝臟右葉有一直徑</a:t>
            </a:r>
            <a:r>
              <a:rPr lang="en-US" altLang="zh-TW" sz="2200" smtClean="0">
                <a:latin typeface="Arial" charset="0"/>
                <a:cs typeface="Arial" charset="0"/>
              </a:rPr>
              <a:t> 9 cm</a:t>
            </a:r>
            <a:r>
              <a:rPr lang="zh-TW" altLang="en-US" sz="2200" smtClean="0">
                <a:latin typeface="Arial" charset="0"/>
                <a:cs typeface="Arial" charset="0"/>
              </a:rPr>
              <a:t>大腫瘤，周圍有鈣化現象。</a:t>
            </a:r>
          </a:p>
        </p:txBody>
      </p:sp>
      <p:sp>
        <p:nvSpPr>
          <p:cNvPr id="103427" name="投影片編號版面配置區 3"/>
          <p:cNvSpPr>
            <a:spLocks noGrp="1"/>
          </p:cNvSpPr>
          <p:nvPr>
            <p:ph type="sldNum" sz="quarter" idx="12"/>
          </p:nvPr>
        </p:nvSpPr>
        <p:spPr bwMode="auto">
          <a:noFill/>
          <a:ln>
            <a:miter lim="800000"/>
            <a:headEnd/>
            <a:tailEnd/>
          </a:ln>
        </p:spPr>
        <p:txBody>
          <a:bodyPr/>
          <a:lstStyle/>
          <a:p>
            <a:fld id="{7C9C90C1-AA43-4582-8A4D-4CB473B46CC9}" type="slidenum">
              <a:rPr lang="zh-TW" altLang="en-US" smtClean="0">
                <a:ea typeface="新細明體" charset="-120"/>
              </a:rPr>
              <a:pPr/>
              <a:t>55</a:t>
            </a:fld>
            <a:endParaRPr lang="zh-TW" altLang="en-US" smtClean="0">
              <a:ea typeface="新細明體" charset="-120"/>
            </a:endParaRPr>
          </a:p>
        </p:txBody>
      </p:sp>
      <p:pic>
        <p:nvPicPr>
          <p:cNvPr id="103428" name="Picture 6" descr="C:\Documents and Settings\hp\桌面\Echo-liver.jpg"/>
          <p:cNvPicPr>
            <a:picLocks noChangeAspect="1" noChangeArrowheads="1"/>
          </p:cNvPicPr>
          <p:nvPr/>
        </p:nvPicPr>
        <p:blipFill>
          <a:blip r:embed="rId4" cstate="print"/>
          <a:srcRect r="-171" b="-24"/>
          <a:stretch>
            <a:fillRect/>
          </a:stretch>
        </p:blipFill>
        <p:spPr bwMode="auto">
          <a:xfrm>
            <a:off x="4568825" y="1430338"/>
            <a:ext cx="3717925" cy="4787900"/>
          </a:xfrm>
          <a:prstGeom prst="rect">
            <a:avLst/>
          </a:prstGeom>
          <a:noFill/>
          <a:ln w="9525">
            <a:noFill/>
            <a:miter lim="800000"/>
            <a:headEnd/>
            <a:tailEnd/>
          </a:ln>
        </p:spPr>
      </p:pic>
      <p:pic>
        <p:nvPicPr>
          <p:cNvPr id="103429" name="Picture 7" descr="C:\Documents and Settings\hp\桌面\Echo-liver2.jpg"/>
          <p:cNvPicPr>
            <a:picLocks noChangeAspect="1" noChangeArrowheads="1"/>
          </p:cNvPicPr>
          <p:nvPr/>
        </p:nvPicPr>
        <p:blipFill>
          <a:blip r:embed="rId5" cstate="print"/>
          <a:srcRect r="-6" b="-24"/>
          <a:stretch>
            <a:fillRect/>
          </a:stretch>
        </p:blipFill>
        <p:spPr bwMode="auto">
          <a:xfrm>
            <a:off x="571500" y="1430338"/>
            <a:ext cx="4000500" cy="47879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3" name="標題 1"/>
          <p:cNvSpPr>
            <a:spLocks noGrp="1"/>
          </p:cNvSpPr>
          <p:nvPr>
            <p:ph type="title"/>
          </p:nvPr>
        </p:nvSpPr>
        <p:spPr>
          <a:xfrm>
            <a:off x="457200" y="548680"/>
            <a:ext cx="8229600" cy="796950"/>
          </a:xfrm>
        </p:spPr>
        <p:txBody>
          <a:bodyPr/>
          <a:lstStyle/>
          <a:p>
            <a:pPr eaLnBrk="1" hangingPunct="1"/>
            <a:r>
              <a:rPr lang="en-US" altLang="zh-TW" sz="3500" dirty="0" smtClean="0">
                <a:latin typeface="Arial" charset="0"/>
                <a:cs typeface="Arial" charset="0"/>
              </a:rPr>
              <a:t>2012-09-17</a:t>
            </a:r>
            <a:r>
              <a:rPr lang="zh-TW" altLang="en-US" sz="3500" dirty="0" smtClean="0">
                <a:latin typeface="Arial" charset="0"/>
                <a:cs typeface="Arial" charset="0"/>
              </a:rPr>
              <a:t>腹部電腦斷層檢查</a:t>
            </a:r>
            <a:r>
              <a:rPr lang="en-US" altLang="zh-TW" sz="3500" dirty="0" smtClean="0">
                <a:latin typeface="Arial" charset="0"/>
                <a:cs typeface="Arial" charset="0"/>
              </a:rPr>
              <a:t> </a:t>
            </a:r>
            <a:endParaRPr lang="zh-TW" altLang="en-US" sz="3500" dirty="0" smtClean="0">
              <a:latin typeface="Arial" charset="0"/>
              <a:cs typeface="Arial" charset="0"/>
            </a:endParaRPr>
          </a:p>
        </p:txBody>
      </p:sp>
      <p:sp>
        <p:nvSpPr>
          <p:cNvPr id="105474" name="內容版面配置區 10"/>
          <p:cNvSpPr>
            <a:spLocks noGrp="1"/>
          </p:cNvSpPr>
          <p:nvPr>
            <p:ph idx="1"/>
          </p:nvPr>
        </p:nvSpPr>
        <p:spPr>
          <a:xfrm>
            <a:off x="428625" y="6270791"/>
            <a:ext cx="8229600" cy="528452"/>
          </a:xfrm>
        </p:spPr>
        <p:txBody>
          <a:bodyPr/>
          <a:lstStyle/>
          <a:p>
            <a:pPr marL="0" indent="0" eaLnBrk="1" hangingPunct="1">
              <a:buFont typeface="Arial" charset="0"/>
              <a:buNone/>
            </a:pPr>
            <a:r>
              <a:rPr lang="zh-TW" altLang="en-US" sz="1600" dirty="0" smtClean="0">
                <a:latin typeface="Arial" charset="0"/>
                <a:cs typeface="Arial" charset="0"/>
              </a:rPr>
              <a:t>肝臟右葉有一 </a:t>
            </a:r>
            <a:r>
              <a:rPr lang="en-US" altLang="zh-TW" sz="1600" dirty="0" smtClean="0">
                <a:latin typeface="Arial" charset="0"/>
                <a:cs typeface="Arial" charset="0"/>
              </a:rPr>
              <a:t>10.5 x 8.7 x 9.9 cm, water density, homogenous cystic mass in right liver lobe with marked thicken wall</a:t>
            </a:r>
            <a:endParaRPr lang="zh-TW" altLang="en-US" sz="1600" dirty="0" smtClean="0">
              <a:latin typeface="Arial" charset="0"/>
              <a:cs typeface="Arial" charset="0"/>
            </a:endParaRPr>
          </a:p>
        </p:txBody>
      </p:sp>
      <p:sp>
        <p:nvSpPr>
          <p:cNvPr id="105475" name="投影片編號版面配置區 3"/>
          <p:cNvSpPr>
            <a:spLocks noGrp="1"/>
          </p:cNvSpPr>
          <p:nvPr>
            <p:ph type="sldNum" sz="quarter" idx="12"/>
          </p:nvPr>
        </p:nvSpPr>
        <p:spPr bwMode="auto">
          <a:noFill/>
          <a:ln>
            <a:miter lim="800000"/>
            <a:headEnd/>
            <a:tailEnd/>
          </a:ln>
        </p:spPr>
        <p:txBody>
          <a:bodyPr/>
          <a:lstStyle/>
          <a:p>
            <a:fld id="{FB5C7CAB-C37F-40C6-AD5D-40632AFFB0F7}" type="slidenum">
              <a:rPr lang="zh-TW" altLang="en-US" smtClean="0">
                <a:ea typeface="新細明體" charset="-120"/>
              </a:rPr>
              <a:pPr/>
              <a:t>56</a:t>
            </a:fld>
            <a:endParaRPr lang="zh-TW" altLang="en-US" smtClean="0">
              <a:ea typeface="新細明體" charset="-120"/>
            </a:endParaRPr>
          </a:p>
        </p:txBody>
      </p:sp>
      <p:pic>
        <p:nvPicPr>
          <p:cNvPr id="105476" name="Picture 2" descr="C:\Documents and Settings\hp\桌面\CT-liver.jpg"/>
          <p:cNvPicPr>
            <a:picLocks noChangeAspect="1" noChangeArrowheads="1"/>
          </p:cNvPicPr>
          <p:nvPr/>
        </p:nvPicPr>
        <p:blipFill>
          <a:blip r:embed="rId4" cstate="print"/>
          <a:srcRect b="55"/>
          <a:stretch>
            <a:fillRect/>
          </a:stretch>
        </p:blipFill>
        <p:spPr bwMode="auto">
          <a:xfrm>
            <a:off x="1692275" y="1287463"/>
            <a:ext cx="5702300" cy="50006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1" name="標題 1"/>
          <p:cNvSpPr>
            <a:spLocks noGrp="1"/>
          </p:cNvSpPr>
          <p:nvPr>
            <p:ph type="title"/>
          </p:nvPr>
        </p:nvSpPr>
        <p:spPr/>
        <p:txBody>
          <a:bodyPr/>
          <a:lstStyle/>
          <a:p>
            <a:r>
              <a:rPr lang="en-US" altLang="zh-TW" smtClean="0">
                <a:latin typeface="Arial" charset="0"/>
                <a:cs typeface="Arial" charset="0"/>
              </a:rPr>
              <a:t>Liver aspirate</a:t>
            </a:r>
            <a:endParaRPr lang="zh-TW" altLang="en-US" smtClean="0">
              <a:latin typeface="Arial" charset="0"/>
              <a:cs typeface="Arial" charset="0"/>
            </a:endParaRPr>
          </a:p>
        </p:txBody>
      </p:sp>
      <p:sp>
        <p:nvSpPr>
          <p:cNvPr id="107523" name="投影片編號版面配置區 3"/>
          <p:cNvSpPr>
            <a:spLocks noGrp="1"/>
          </p:cNvSpPr>
          <p:nvPr>
            <p:ph type="sldNum" sz="quarter" idx="12"/>
          </p:nvPr>
        </p:nvSpPr>
        <p:spPr bwMode="auto">
          <a:noFill/>
          <a:ln>
            <a:miter lim="800000"/>
            <a:headEnd/>
            <a:tailEnd/>
          </a:ln>
        </p:spPr>
        <p:txBody>
          <a:bodyPr/>
          <a:lstStyle/>
          <a:p>
            <a:fld id="{B5FD7E84-0206-481F-8E1B-D7C065A196AA}" type="slidenum">
              <a:rPr lang="zh-TW" altLang="en-US" smtClean="0">
                <a:ea typeface="新細明體" charset="-120"/>
              </a:rPr>
              <a:pPr/>
              <a:t>57</a:t>
            </a:fld>
            <a:endParaRPr lang="zh-TW" altLang="en-US" smtClean="0">
              <a:ea typeface="新細明體" charset="-120"/>
            </a:endParaRPr>
          </a:p>
        </p:txBody>
      </p:sp>
      <p:grpSp>
        <p:nvGrpSpPr>
          <p:cNvPr id="107524" name="群組 8"/>
          <p:cNvGrpSpPr>
            <a:grpSpLocks/>
          </p:cNvGrpSpPr>
          <p:nvPr/>
        </p:nvGrpSpPr>
        <p:grpSpPr bwMode="auto">
          <a:xfrm>
            <a:off x="349250" y="1557338"/>
            <a:ext cx="8445500" cy="4745037"/>
            <a:chOff x="160338" y="1557338"/>
            <a:chExt cx="8823325" cy="4957762"/>
          </a:xfrm>
        </p:grpSpPr>
        <p:pic>
          <p:nvPicPr>
            <p:cNvPr id="107525" name="Picture 2" descr="D:\舊硬碟D槽備份\Academic file\100-102學年-臨床實習\101學年 (六年級)\Clerkship Two\感染科 20121001-1006\Liver Abscess\DSC_1705.jpg"/>
            <p:cNvPicPr>
              <a:picLocks noChangeAspect="1" noChangeArrowheads="1"/>
            </p:cNvPicPr>
            <p:nvPr/>
          </p:nvPicPr>
          <p:blipFill>
            <a:blip r:embed="rId4" cstate="print"/>
            <a:srcRect/>
            <a:stretch>
              <a:fillRect/>
            </a:stretch>
          </p:blipFill>
          <p:spPr bwMode="auto">
            <a:xfrm>
              <a:off x="160338" y="1557338"/>
              <a:ext cx="8823325" cy="4957762"/>
            </a:xfrm>
            <a:prstGeom prst="rect">
              <a:avLst/>
            </a:prstGeom>
            <a:noFill/>
            <a:ln w="9525">
              <a:noFill/>
              <a:miter lim="800000"/>
              <a:headEnd/>
              <a:tailEnd/>
            </a:ln>
          </p:spPr>
        </p:pic>
        <p:sp>
          <p:nvSpPr>
            <p:cNvPr id="8" name="矩形 3"/>
            <p:cNvSpPr>
              <a:spLocks noChangeArrowheads="1"/>
            </p:cNvSpPr>
            <p:nvPr/>
          </p:nvSpPr>
          <p:spPr bwMode="auto">
            <a:xfrm>
              <a:off x="3348013" y="3861229"/>
              <a:ext cx="1763007" cy="898999"/>
            </a:xfrm>
            <a:prstGeom prst="rect">
              <a:avLst/>
            </a:prstGeom>
            <a:solidFill>
              <a:schemeClr val="bg1"/>
            </a:solidFill>
            <a:ln>
              <a:solidFill>
                <a:schemeClr val="accent1"/>
              </a:solidFill>
            </a:ln>
          </p:spPr>
          <p:txBody>
            <a:bodyPr>
              <a:spAutoFit/>
            </a:bodyPr>
            <a:lstStyle/>
            <a:p>
              <a:pPr fontAlgn="auto">
                <a:spcBef>
                  <a:spcPts val="0"/>
                </a:spcBef>
                <a:spcAft>
                  <a:spcPts val="0"/>
                </a:spcAft>
                <a:defRPr/>
              </a:pPr>
              <a:r>
                <a:rPr kumimoji="0" lang="en-US" altLang="zh-TW" sz="2200" dirty="0">
                  <a:latin typeface="+mn-lt"/>
                  <a:ea typeface="+mn-ea"/>
                </a:rPr>
                <a:t> </a:t>
              </a:r>
              <a:r>
                <a:rPr kumimoji="0" lang="en-US" altLang="zh-TW" sz="4400" dirty="0">
                  <a:solidFill>
                    <a:schemeClr val="bg1"/>
                  </a:solidFill>
                  <a:latin typeface="+mn-lt"/>
                  <a:ea typeface="+mn-ea"/>
                </a:rPr>
                <a:t>n</a:t>
              </a:r>
              <a:endParaRPr kumimoji="0" lang="zh-TW" altLang="en-US" sz="4400" dirty="0">
                <a:solidFill>
                  <a:schemeClr val="bg1"/>
                </a:solidFill>
                <a:latin typeface="+mn-lt"/>
                <a:ea typeface="+mn-ea"/>
              </a:endParaRPr>
            </a:p>
          </p:txBody>
        </p:sp>
      </p:grpSp>
      <p:sp>
        <p:nvSpPr>
          <p:cNvPr id="9" name="內容版面配置區 8"/>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副標題 3"/>
          <p:cNvSpPr>
            <a:spLocks noGrp="1"/>
          </p:cNvSpPr>
          <p:nvPr>
            <p:ph type="subTitle" idx="1"/>
          </p:nvPr>
        </p:nvSpPr>
        <p:spPr/>
        <p:txBody>
          <a:bodyPr/>
          <a:lstStyle/>
          <a:p>
            <a:endParaRPr lang="zh-TW" altLang="en-US"/>
          </a:p>
        </p:txBody>
      </p:sp>
      <p:sp>
        <p:nvSpPr>
          <p:cNvPr id="108652" name="投影片編號版面配置區 2"/>
          <p:cNvSpPr>
            <a:spLocks noGrp="1"/>
          </p:cNvSpPr>
          <p:nvPr>
            <p:ph type="sldNum" sz="quarter" idx="12"/>
          </p:nvPr>
        </p:nvSpPr>
        <p:spPr bwMode="auto">
          <a:noFill/>
          <a:ln>
            <a:miter lim="800000"/>
            <a:headEnd/>
            <a:tailEnd/>
          </a:ln>
        </p:spPr>
        <p:txBody>
          <a:bodyPr/>
          <a:lstStyle/>
          <a:p>
            <a:fld id="{B70F89FE-6E71-4E41-BE73-4A98983779E4}" type="slidenum">
              <a:rPr lang="en-US" altLang="zh-TW" smtClean="0">
                <a:ea typeface="新細明體" charset="-120"/>
              </a:rPr>
              <a:pPr/>
              <a:t>58</a:t>
            </a:fld>
            <a:endParaRPr lang="en-US" altLang="zh-TW" smtClean="0">
              <a:ea typeface="新細明體" charset="-120"/>
            </a:endParaRPr>
          </a:p>
        </p:txBody>
      </p:sp>
      <p:graphicFrame>
        <p:nvGraphicFramePr>
          <p:cNvPr id="75894" name="Group 1142"/>
          <p:cNvGraphicFramePr>
            <a:graphicFrameLocks noGrp="1"/>
          </p:cNvGraphicFramePr>
          <p:nvPr>
            <p:ph idx="4294967295"/>
            <p:extLst>
              <p:ext uri="{D42A27DB-BD31-4B8C-83A1-F6EECF244321}">
                <p14:modId xmlns="" xmlns:p14="http://schemas.microsoft.com/office/powerpoint/2010/main" val="94259626"/>
              </p:ext>
            </p:extLst>
          </p:nvPr>
        </p:nvGraphicFramePr>
        <p:xfrm>
          <a:off x="83981" y="115888"/>
          <a:ext cx="8569325" cy="6615109"/>
        </p:xfrm>
        <a:graphic>
          <a:graphicData uri="http://schemas.openxmlformats.org/drawingml/2006/table">
            <a:tbl>
              <a:tblPr/>
              <a:tblGrid>
                <a:gridCol w="1079798"/>
                <a:gridCol w="1080790"/>
                <a:gridCol w="1439490"/>
                <a:gridCol w="2736304"/>
                <a:gridCol w="2232943"/>
              </a:tblGrid>
              <a:tr h="304844">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出入院狀態</a:t>
                      </a:r>
                      <a:endParaRPr kumimoji="1" lang="zh-TW" altLang="en-US" sz="20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日期</a:t>
                      </a:r>
                      <a:endParaRPr kumimoji="1" lang="zh-TW" altLang="en-US" sz="20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科別</a:t>
                      </a:r>
                      <a:endParaRPr kumimoji="1" lang="zh-TW" altLang="en-US" sz="20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相關檢查</a:t>
                      </a:r>
                      <a:endParaRPr kumimoji="1" lang="zh-TW" altLang="en-US" sz="20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檢查結果</a:t>
                      </a:r>
                      <a:endParaRPr kumimoji="1" lang="zh-TW" altLang="en-US" sz="20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30484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門診</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101/9/12</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腸胃內科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Abdomen Liver Triple Phase CT</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smtClean="0">
                        <a:ln>
                          <a:noFill/>
                        </a:ln>
                        <a:solidFill>
                          <a:schemeClr val="tx1"/>
                        </a:solidFill>
                        <a:effectLst/>
                        <a:latin typeface="Arial" pitchFamily="34" charset="0"/>
                        <a:ea typeface="+mj-ea"/>
                        <a:cs typeface="Arial" pitchFamily="34" charset="0"/>
                      </a:endParaRPr>
                    </a:p>
                  </a:txBody>
                  <a:tcPr marT="45729" marB="45729" horzOverflow="overflow">
                    <a:lnL w="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304844">
                <a:tc rowSpan="16">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住</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院</a:t>
                      </a:r>
                    </a:p>
                    <a:p>
                      <a:pPr marL="342900" marR="0" lvl="0" indent="-342900" algn="ctr" defTabSz="914400" rtl="0" eaLnBrk="0" fontAlgn="base" latinLnBrk="0" hangingPunct="0">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101/9/19</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急診內科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endParaRP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smtClean="0">
                        <a:ln>
                          <a:noFill/>
                        </a:ln>
                        <a:solidFill>
                          <a:schemeClr val="tx1"/>
                        </a:solidFill>
                        <a:effectLst/>
                        <a:latin typeface="Arial" pitchFamily="34" charset="0"/>
                        <a:ea typeface="+mj-ea"/>
                        <a:cs typeface="Arial" pitchFamily="34" charset="0"/>
                      </a:endParaRP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rowSpan="3">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101/9/20</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Pus-Gram stain</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Pus-Acid-fast stain</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Pus-Culture</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 Growth</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rowSpan="4">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101/9/21</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Blood-HIV Ag/Ab</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rgbClr val="FF0000"/>
                          </a:solidFill>
                          <a:effectLst/>
                          <a:latin typeface="Arial" pitchFamily="34" charset="0"/>
                          <a:ea typeface="+mj-ea"/>
                          <a:cs typeface="Arial" pitchFamily="34" charset="0"/>
                        </a:rPr>
                        <a:t>Positive(s/c value 422.08)</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Blood-STS-RPR</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Non-reactive</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Blood-TPPA</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&lt;1:80</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 Amoeba (IHA)</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rgbClr val="FF0000"/>
                          </a:solidFill>
                          <a:effectLst/>
                          <a:latin typeface="Arial" pitchFamily="34" charset="0"/>
                          <a:ea typeface="+mj-ea"/>
                          <a:cs typeface="Arial" pitchFamily="34" charset="0"/>
                        </a:rPr>
                        <a:t>1:8192 (Positive)</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229">
                <a:tc vMerge="1">
                  <a:txBody>
                    <a:bodyPr/>
                    <a:lstStyle/>
                    <a:p>
                      <a:endParaRPr lang="zh-TW" altLang="en-US"/>
                    </a:p>
                  </a:txBody>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101/9/22</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Stool Exam.</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Was found(</a:t>
                      </a:r>
                      <a:r>
                        <a:rPr kumimoji="1" lang="zh-TW" altLang="zh-TW" sz="1400" b="0" i="1" u="none" strike="noStrike" cap="none" normalizeH="0" baseline="0" dirty="0" smtClean="0">
                          <a:ln>
                            <a:noFill/>
                          </a:ln>
                          <a:solidFill>
                            <a:schemeClr val="tx1"/>
                          </a:solidFill>
                          <a:effectLst/>
                          <a:latin typeface="Arial" pitchFamily="34" charset="0"/>
                          <a:ea typeface="+mj-ea"/>
                          <a:cs typeface="Arial" pitchFamily="34" charset="0"/>
                        </a:rPr>
                        <a:t>Blastocystis hominis</a:t>
                      </a: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Stool-Amoeba</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101/9/24</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Colonoscopy</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chronic colitis</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101/9/25</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Blood-HIV-1(WB)</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rgbClr val="FF0000"/>
                          </a:solidFill>
                          <a:effectLst/>
                          <a:latin typeface="Arial" pitchFamily="34" charset="0"/>
                          <a:ea typeface="+mj-ea"/>
                          <a:cs typeface="Arial" pitchFamily="34" charset="0"/>
                        </a:rPr>
                        <a:t>Positive</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101/9/27</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一般醫學內科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1" i="0" u="none" strike="noStrike" cap="none" normalizeH="0" baseline="0" dirty="0" smtClean="0">
                          <a:ln>
                            <a:noFill/>
                          </a:ln>
                          <a:solidFill>
                            <a:srgbClr val="333333"/>
                          </a:solidFill>
                          <a:effectLst/>
                          <a:latin typeface="Arial" pitchFamily="34" charset="0"/>
                          <a:ea typeface="+mj-ea"/>
                          <a:cs typeface="Arial" pitchFamily="34" charset="0"/>
                        </a:rPr>
                        <a:t>Pus- Amoeba</a:t>
                      </a:r>
                      <a:endPar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endParaRP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1" i="0" u="none" strike="noStrike" cap="none" normalizeH="0" baseline="0" dirty="0" smtClean="0">
                          <a:ln>
                            <a:noFill/>
                          </a:ln>
                          <a:solidFill>
                            <a:srgbClr val="333333"/>
                          </a:solidFill>
                          <a:effectLst/>
                          <a:latin typeface="Arial" pitchFamily="34" charset="0"/>
                          <a:ea typeface="+mj-ea"/>
                          <a:cs typeface="Arial" pitchFamily="34" charset="0"/>
                        </a:rPr>
                        <a:t>Not found</a:t>
                      </a:r>
                      <a:endPar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endParaRP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Pus-Giemsa stain</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101/9/28</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感染科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Stool-Acid-fast stain</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101/10/12</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出院</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endParaRP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endParaRPr>
                    </a:p>
                  </a:txBody>
                  <a:tcPr marT="45729" marB="45729" horzOverflow="overflow">
                    <a:lnL w="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30484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門診</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101/11/28</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感染科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Blood-Amoeba (IHA)</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&lt;1:16</a:t>
                      </a:r>
                    </a:p>
                  </a:txBody>
                  <a:tcPr marT="45729" marB="45729" horzOverflow="overflow">
                    <a:lnL w="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門診</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101/11/29</a:t>
                      </a: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感染科</a:t>
                      </a:r>
                      <a:endParaRPr kumimoji="1" lang="zh-TW" altLang="en-US" sz="1400" b="0" i="0" u="none" strike="noStrike" cap="none" normalizeH="0" baseline="0" dirty="0" smtClean="0">
                        <a:ln>
                          <a:noFill/>
                        </a:ln>
                        <a:solidFill>
                          <a:schemeClr val="tx1"/>
                        </a:solidFill>
                        <a:effectLst/>
                        <a:latin typeface="Arial" charset="0"/>
                        <a:ea typeface="標楷體" pitchFamily="65" charset="-120"/>
                        <a:cs typeface="Times New Roman" pitchFamily="18"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Stool-Amoeba</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4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Stool-Ova Conc.</a:t>
                      </a:r>
                    </a:p>
                  </a:txBody>
                  <a:tcPr marT="45729" marB="45729" horzOverflow="overflow">
                    <a:lnL w="1270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TW" altLang="zh-TW" sz="1400" b="0" i="0" u="none" strike="noStrike" cap="none" normalizeH="0" baseline="0" dirty="0" smtClean="0">
                          <a:ln>
                            <a:noFill/>
                          </a:ln>
                          <a:solidFill>
                            <a:schemeClr val="tx1"/>
                          </a:solidFill>
                          <a:effectLst/>
                          <a:latin typeface="Arial" pitchFamily="34" charset="0"/>
                          <a:ea typeface="+mj-ea"/>
                          <a:cs typeface="Arial" pitchFamily="34" charset="0"/>
                        </a:rPr>
                        <a:t>Not found</a:t>
                      </a:r>
                    </a:p>
                  </a:txBody>
                  <a:tcPr marT="45729" marB="45729" horzOverflow="overflow">
                    <a:lnL w="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8653" name="標題 1"/>
          <p:cNvSpPr txBox="1">
            <a:spLocks/>
          </p:cNvSpPr>
          <p:nvPr/>
        </p:nvSpPr>
        <p:spPr bwMode="auto">
          <a:xfrm>
            <a:off x="8739188" y="692150"/>
            <a:ext cx="512762" cy="1512888"/>
          </a:xfrm>
          <a:prstGeom prst="rect">
            <a:avLst/>
          </a:prstGeom>
          <a:noFill/>
          <a:ln w="9525">
            <a:noFill/>
            <a:miter lim="800000"/>
            <a:headEnd/>
            <a:tailEnd/>
          </a:ln>
        </p:spPr>
        <p:txBody>
          <a:bodyPr vert="eaVert"/>
          <a:lstStyle/>
          <a:p>
            <a:pPr marL="342900" indent="-342900" eaLnBrk="0" hangingPunct="0">
              <a:spcBef>
                <a:spcPct val="20000"/>
              </a:spcBef>
            </a:pPr>
            <a:r>
              <a:rPr kumimoji="0" lang="zh-TW" altLang="en-US" sz="2800" dirty="0">
                <a:ea typeface="標楷體" pitchFamily="65" charset="-120"/>
                <a:cs typeface="Arial" charset="0"/>
              </a:rPr>
              <a:t>病程 </a:t>
            </a:r>
          </a:p>
        </p:txBody>
      </p:sp>
    </p:spTree>
    <p:custDataLst>
      <p:tags r:id="rId1"/>
    </p:custData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3" name="Rectangle 2"/>
          <p:cNvSpPr>
            <a:spLocks noGrp="1" noChangeArrowheads="1"/>
          </p:cNvSpPr>
          <p:nvPr>
            <p:ph type="title"/>
          </p:nvPr>
        </p:nvSpPr>
        <p:spPr>
          <a:xfrm>
            <a:off x="457200" y="476672"/>
            <a:ext cx="8229600" cy="796950"/>
          </a:xfrm>
        </p:spPr>
        <p:txBody>
          <a:bodyPr/>
          <a:lstStyle/>
          <a:p>
            <a:pPr eaLnBrk="1" hangingPunct="1"/>
            <a:r>
              <a:rPr lang="zh-TW" altLang="en-US" dirty="0" smtClean="0">
                <a:latin typeface="Arial" charset="0"/>
                <a:cs typeface="Arial" charset="0"/>
              </a:rPr>
              <a:t>寄生蟲用藥紀錄</a:t>
            </a:r>
          </a:p>
        </p:txBody>
      </p:sp>
      <p:sp>
        <p:nvSpPr>
          <p:cNvPr id="110600" name="投影片編號版面配置區 8"/>
          <p:cNvSpPr>
            <a:spLocks noGrp="1"/>
          </p:cNvSpPr>
          <p:nvPr>
            <p:ph type="sldNum" sz="quarter" idx="12"/>
          </p:nvPr>
        </p:nvSpPr>
        <p:spPr bwMode="auto">
          <a:noFill/>
          <a:ln>
            <a:miter lim="800000"/>
            <a:headEnd/>
            <a:tailEnd/>
          </a:ln>
        </p:spPr>
        <p:txBody>
          <a:bodyPr/>
          <a:lstStyle/>
          <a:p>
            <a:fld id="{E522127B-C177-4729-B0F2-83D42E56141C}" type="slidenum">
              <a:rPr lang="zh-TW" altLang="en-US" smtClean="0">
                <a:ea typeface="新細明體" charset="-120"/>
              </a:rPr>
              <a:pPr/>
              <a:t>59</a:t>
            </a:fld>
            <a:endParaRPr lang="zh-TW" altLang="en-US" smtClean="0">
              <a:ea typeface="新細明體" charset="-120"/>
            </a:endParaRPr>
          </a:p>
        </p:txBody>
      </p:sp>
      <p:pic>
        <p:nvPicPr>
          <p:cNvPr id="110594" name="Picture 4"/>
          <p:cNvPicPr>
            <a:picLocks noChangeAspect="1" noChangeArrowheads="1"/>
          </p:cNvPicPr>
          <p:nvPr/>
        </p:nvPicPr>
        <p:blipFill>
          <a:blip r:embed="rId4" cstate="print"/>
          <a:srcRect/>
          <a:stretch>
            <a:fillRect/>
          </a:stretch>
        </p:blipFill>
        <p:spPr bwMode="auto">
          <a:xfrm>
            <a:off x="684213" y="1609725"/>
            <a:ext cx="7685087" cy="1171575"/>
          </a:xfrm>
          <a:prstGeom prst="rect">
            <a:avLst/>
          </a:prstGeom>
          <a:noFill/>
          <a:ln w="9525">
            <a:noFill/>
            <a:miter lim="800000"/>
            <a:headEnd/>
            <a:tailEnd/>
          </a:ln>
        </p:spPr>
      </p:pic>
      <p:sp>
        <p:nvSpPr>
          <p:cNvPr id="110595" name="Text Box 5"/>
          <p:cNvSpPr txBox="1">
            <a:spLocks noChangeArrowheads="1"/>
          </p:cNvSpPr>
          <p:nvPr/>
        </p:nvSpPr>
        <p:spPr bwMode="auto">
          <a:xfrm>
            <a:off x="971550" y="1196975"/>
            <a:ext cx="3189288" cy="366713"/>
          </a:xfrm>
          <a:prstGeom prst="rect">
            <a:avLst/>
          </a:prstGeom>
          <a:noFill/>
          <a:ln w="9525">
            <a:noFill/>
            <a:miter lim="800000"/>
            <a:headEnd/>
            <a:tailEnd/>
          </a:ln>
        </p:spPr>
        <p:txBody>
          <a:bodyPr>
            <a:spAutoFit/>
          </a:bodyPr>
          <a:lstStyle/>
          <a:p>
            <a:endParaRPr lang="zh-TW" altLang="zh-TW">
              <a:latin typeface="Calibri" pitchFamily="34" charset="0"/>
              <a:cs typeface="Arial" charset="0"/>
            </a:endParaRPr>
          </a:p>
        </p:txBody>
      </p:sp>
      <p:sp>
        <p:nvSpPr>
          <p:cNvPr id="110596" name="Text Box 6"/>
          <p:cNvSpPr txBox="1">
            <a:spLocks noChangeArrowheads="1"/>
          </p:cNvSpPr>
          <p:nvPr/>
        </p:nvSpPr>
        <p:spPr bwMode="auto">
          <a:xfrm>
            <a:off x="468313" y="1143000"/>
            <a:ext cx="3240087" cy="457200"/>
          </a:xfrm>
          <a:prstGeom prst="rect">
            <a:avLst/>
          </a:prstGeom>
          <a:noFill/>
          <a:ln w="9525">
            <a:noFill/>
            <a:miter lim="800000"/>
            <a:headEnd/>
            <a:tailEnd/>
          </a:ln>
        </p:spPr>
        <p:txBody>
          <a:bodyPr>
            <a:spAutoFit/>
          </a:bodyPr>
          <a:lstStyle/>
          <a:p>
            <a:pPr>
              <a:spcBef>
                <a:spcPct val="50000"/>
              </a:spcBef>
            </a:pPr>
            <a:r>
              <a:rPr lang="en-US" altLang="zh-TW" sz="2400" b="1">
                <a:cs typeface="Arial" charset="0"/>
              </a:rPr>
              <a:t>2012/9/28-2012/10/5</a:t>
            </a:r>
          </a:p>
        </p:txBody>
      </p:sp>
      <p:sp>
        <p:nvSpPr>
          <p:cNvPr id="110597" name="Text Box 7"/>
          <p:cNvSpPr txBox="1">
            <a:spLocks noChangeArrowheads="1"/>
          </p:cNvSpPr>
          <p:nvPr/>
        </p:nvSpPr>
        <p:spPr bwMode="auto">
          <a:xfrm>
            <a:off x="468313" y="4508500"/>
            <a:ext cx="8675687" cy="830263"/>
          </a:xfrm>
          <a:prstGeom prst="rect">
            <a:avLst/>
          </a:prstGeom>
          <a:noFill/>
          <a:ln w="9525">
            <a:noFill/>
            <a:miter lim="800000"/>
            <a:headEnd/>
            <a:tailEnd/>
          </a:ln>
        </p:spPr>
        <p:txBody>
          <a:bodyPr>
            <a:spAutoFit/>
          </a:bodyPr>
          <a:lstStyle/>
          <a:p>
            <a:r>
              <a:rPr lang="en-US" altLang="zh-TW" sz="2400" b="1">
                <a:cs typeface="Arial" charset="0"/>
              </a:rPr>
              <a:t>2012/11/01</a:t>
            </a:r>
            <a:r>
              <a:rPr lang="en-US" altLang="zh-TW">
                <a:cs typeface="Arial" charset="0"/>
              </a:rPr>
              <a:t> </a:t>
            </a:r>
            <a:r>
              <a:rPr lang="en-US" altLang="zh-TW" sz="2400">
                <a:cs typeface="Arial" charset="0"/>
              </a:rPr>
              <a:t>After intravenous metronidazole treatment, liver abscess size decreased, DC iodoquinol.</a:t>
            </a:r>
          </a:p>
        </p:txBody>
      </p:sp>
      <p:pic>
        <p:nvPicPr>
          <p:cNvPr id="110598" name="Picture 9"/>
          <p:cNvPicPr>
            <a:picLocks noChangeAspect="1" noChangeArrowheads="1"/>
          </p:cNvPicPr>
          <p:nvPr/>
        </p:nvPicPr>
        <p:blipFill>
          <a:blip r:embed="rId5" cstate="print"/>
          <a:srcRect/>
          <a:stretch>
            <a:fillRect/>
          </a:stretch>
        </p:blipFill>
        <p:spPr bwMode="auto">
          <a:xfrm>
            <a:off x="684213" y="5373688"/>
            <a:ext cx="4038600" cy="904875"/>
          </a:xfrm>
          <a:prstGeom prst="rect">
            <a:avLst/>
          </a:prstGeom>
          <a:noFill/>
          <a:ln w="9525">
            <a:noFill/>
            <a:miter lim="800000"/>
            <a:headEnd/>
            <a:tailEnd/>
          </a:ln>
        </p:spPr>
      </p:pic>
      <p:pic>
        <p:nvPicPr>
          <p:cNvPr id="110599" name="Picture 10"/>
          <p:cNvPicPr>
            <a:picLocks noChangeAspect="1" noChangeArrowheads="1"/>
          </p:cNvPicPr>
          <p:nvPr/>
        </p:nvPicPr>
        <p:blipFill>
          <a:blip r:embed="rId6" cstate="print"/>
          <a:srcRect/>
          <a:stretch>
            <a:fillRect/>
          </a:stretch>
        </p:blipFill>
        <p:spPr bwMode="auto">
          <a:xfrm>
            <a:off x="684213" y="2997200"/>
            <a:ext cx="3981450" cy="1381125"/>
          </a:xfrm>
          <a:prstGeom prst="rect">
            <a:avLst/>
          </a:prstGeom>
          <a:noFill/>
          <a:ln w="9525">
            <a:noFill/>
            <a:miter lim="800000"/>
            <a:headEnd/>
            <a:tailEnd/>
          </a:ln>
        </p:spPr>
      </p:pic>
      <p:sp>
        <p:nvSpPr>
          <p:cNvPr id="11" name="內容版面配置區 10"/>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7" name="標題 1"/>
          <p:cNvSpPr>
            <a:spLocks noGrp="1"/>
          </p:cNvSpPr>
          <p:nvPr>
            <p:ph type="title"/>
          </p:nvPr>
        </p:nvSpPr>
        <p:spPr>
          <a:xfrm>
            <a:off x="457200" y="1191890"/>
            <a:ext cx="8229600" cy="796950"/>
          </a:xfrm>
        </p:spPr>
        <p:txBody>
          <a:bodyPr/>
          <a:lstStyle/>
          <a:p>
            <a:r>
              <a:rPr lang="en-US" altLang="zh-TW" dirty="0" smtClean="0">
                <a:latin typeface="Arial" charset="0"/>
                <a:cs typeface="Arial" charset="0"/>
              </a:rPr>
              <a:t>PCR</a:t>
            </a:r>
            <a:r>
              <a:rPr lang="zh-TW" altLang="en-US" dirty="0" smtClean="0">
                <a:latin typeface="Arial" charset="0"/>
                <a:cs typeface="Arial" charset="0"/>
              </a:rPr>
              <a:t> </a:t>
            </a:r>
            <a:r>
              <a:rPr lang="en-US" altLang="zh-TW" dirty="0" smtClean="0">
                <a:latin typeface="Arial" charset="0"/>
                <a:cs typeface="Arial" charset="0"/>
              </a:rPr>
              <a:t>for </a:t>
            </a:r>
            <a:r>
              <a:rPr lang="en-US" altLang="zh-TW" i="1" dirty="0" smtClean="0">
                <a:latin typeface="Arial" charset="0"/>
                <a:cs typeface="Arial" charset="0"/>
              </a:rPr>
              <a:t>E. </a:t>
            </a:r>
            <a:r>
              <a:rPr lang="en-US" altLang="zh-TW" i="1" dirty="0" err="1" smtClean="0">
                <a:latin typeface="Arial" charset="0"/>
                <a:cs typeface="Arial" charset="0"/>
              </a:rPr>
              <a:t>histolytica</a:t>
            </a:r>
            <a:r>
              <a:rPr lang="en-US" altLang="zh-TW" dirty="0" smtClean="0">
                <a:latin typeface="Arial" charset="0"/>
                <a:cs typeface="Arial" charset="0"/>
              </a:rPr>
              <a:t> in ALA aspirate</a:t>
            </a:r>
            <a:endParaRPr lang="zh-TW" altLang="en-US" sz="1400" dirty="0" smtClean="0">
              <a:solidFill>
                <a:srgbClr val="000099"/>
              </a:solidFill>
              <a:latin typeface="Arial" charset="0"/>
              <a:cs typeface="Arial" charset="0"/>
            </a:endParaRPr>
          </a:p>
        </p:txBody>
      </p:sp>
      <p:sp>
        <p:nvSpPr>
          <p:cNvPr id="111618" name="內容版面配置區 2"/>
          <p:cNvSpPr>
            <a:spLocks noGrp="1"/>
          </p:cNvSpPr>
          <p:nvPr>
            <p:ph idx="1"/>
          </p:nvPr>
        </p:nvSpPr>
        <p:spPr>
          <a:xfrm>
            <a:off x="467544" y="5057775"/>
            <a:ext cx="8229600" cy="1698794"/>
          </a:xfrm>
        </p:spPr>
        <p:txBody>
          <a:bodyPr/>
          <a:lstStyle/>
          <a:p>
            <a:pPr marL="0" indent="0">
              <a:buFont typeface="Arial" charset="0"/>
              <a:buNone/>
            </a:pPr>
            <a:r>
              <a:rPr lang="en-US" altLang="zh-TW" sz="1800" dirty="0" smtClean="0">
                <a:latin typeface="Arial" charset="0"/>
                <a:cs typeface="Arial" charset="0"/>
              </a:rPr>
              <a:t>Amoeba, Parasite ova</a:t>
            </a:r>
            <a:r>
              <a:rPr lang="zh-TW" altLang="en-US" sz="1800" dirty="0" smtClean="0">
                <a:latin typeface="Arial" charset="0"/>
                <a:cs typeface="Arial" charset="0"/>
              </a:rPr>
              <a:t> </a:t>
            </a:r>
            <a:r>
              <a:rPr lang="en-US" altLang="zh-TW" sz="1800" dirty="0" smtClean="0">
                <a:latin typeface="Arial" charset="0"/>
                <a:cs typeface="Arial" charset="0"/>
              </a:rPr>
              <a:t>(Conc. method): Cysts were found.</a:t>
            </a:r>
            <a:endParaRPr lang="zh-TW" altLang="en-US" sz="1800" dirty="0" smtClean="0">
              <a:latin typeface="Arial" charset="0"/>
              <a:cs typeface="Arial" charset="0"/>
            </a:endParaRPr>
          </a:p>
          <a:p>
            <a:pPr marL="0" indent="0">
              <a:buFont typeface="Arial" charset="0"/>
              <a:buNone/>
            </a:pPr>
            <a:r>
              <a:rPr lang="en-US" altLang="zh-TW" sz="1800" dirty="0" smtClean="0">
                <a:latin typeface="Arial" charset="0"/>
                <a:cs typeface="Arial" charset="0"/>
              </a:rPr>
              <a:t>Amoebic Ab (IHA): </a:t>
            </a:r>
            <a:r>
              <a:rPr kumimoji="1" lang="zh-TW" altLang="zh-TW" sz="1800" dirty="0" smtClean="0">
                <a:solidFill>
                  <a:srgbClr val="FF0000"/>
                </a:solidFill>
                <a:latin typeface="Arial" charset="0"/>
                <a:ea typeface="新細明體" charset="-120"/>
                <a:cs typeface="Arial" charset="0"/>
              </a:rPr>
              <a:t>1:8192 (Positive)</a:t>
            </a:r>
            <a:endParaRPr lang="zh-TW" altLang="en-US" sz="1800" dirty="0" smtClean="0">
              <a:latin typeface="Arial" charset="0"/>
              <a:cs typeface="Arial" charset="0"/>
            </a:endParaRPr>
          </a:p>
        </p:txBody>
      </p:sp>
      <p:sp>
        <p:nvSpPr>
          <p:cNvPr id="111619" name="投影片編號版面配置區 3"/>
          <p:cNvSpPr>
            <a:spLocks noGrp="1"/>
          </p:cNvSpPr>
          <p:nvPr>
            <p:ph type="sldNum" sz="quarter" idx="12"/>
          </p:nvPr>
        </p:nvSpPr>
        <p:spPr bwMode="auto">
          <a:noFill/>
          <a:ln>
            <a:miter lim="800000"/>
            <a:headEnd/>
            <a:tailEnd/>
          </a:ln>
        </p:spPr>
        <p:txBody>
          <a:bodyPr/>
          <a:lstStyle/>
          <a:p>
            <a:fld id="{91058A6C-4C0F-43AA-9310-438B9D08E86D}" type="slidenum">
              <a:rPr lang="en-US" altLang="zh-TW" smtClean="0">
                <a:ea typeface="新細明體" charset="-120"/>
              </a:rPr>
              <a:pPr/>
              <a:t>60</a:t>
            </a:fld>
            <a:endParaRPr lang="en-US" altLang="zh-TW" smtClean="0">
              <a:ea typeface="新細明體" charset="-120"/>
            </a:endParaRPr>
          </a:p>
        </p:txBody>
      </p:sp>
      <p:pic>
        <p:nvPicPr>
          <p:cNvPr id="111620" name="Picture 3"/>
          <p:cNvPicPr>
            <a:picLocks noChangeAspect="1" noChangeArrowheads="1"/>
          </p:cNvPicPr>
          <p:nvPr/>
        </p:nvPicPr>
        <p:blipFill>
          <a:blip r:embed="rId4" cstate="print"/>
          <a:srcRect/>
          <a:stretch>
            <a:fillRect/>
          </a:stretch>
        </p:blipFill>
        <p:spPr bwMode="auto">
          <a:xfrm>
            <a:off x="5580063" y="2312988"/>
            <a:ext cx="3376612" cy="2232025"/>
          </a:xfrm>
          <a:prstGeom prst="rect">
            <a:avLst/>
          </a:prstGeom>
          <a:noFill/>
          <a:ln w="9525">
            <a:noFill/>
            <a:miter lim="800000"/>
            <a:headEnd/>
            <a:tailEnd/>
          </a:ln>
        </p:spPr>
      </p:pic>
      <p:pic>
        <p:nvPicPr>
          <p:cNvPr id="111621" name="Picture 3"/>
          <p:cNvPicPr>
            <a:picLocks noChangeAspect="1" noChangeArrowheads="1"/>
          </p:cNvPicPr>
          <p:nvPr/>
        </p:nvPicPr>
        <p:blipFill>
          <a:blip r:embed="rId5" cstate="print"/>
          <a:srcRect/>
          <a:stretch>
            <a:fillRect/>
          </a:stretch>
        </p:blipFill>
        <p:spPr bwMode="auto">
          <a:xfrm>
            <a:off x="250825" y="2133600"/>
            <a:ext cx="5172075" cy="2924175"/>
          </a:xfrm>
          <a:prstGeom prst="rect">
            <a:avLst/>
          </a:prstGeom>
          <a:noFill/>
          <a:ln w="9525">
            <a:noFill/>
            <a:miter lim="800000"/>
            <a:headEnd/>
            <a:tailEnd/>
          </a:ln>
        </p:spPr>
      </p:pic>
      <p:sp>
        <p:nvSpPr>
          <p:cNvPr id="2" name="向右箭號 1"/>
          <p:cNvSpPr/>
          <p:nvPr/>
        </p:nvSpPr>
        <p:spPr>
          <a:xfrm>
            <a:off x="2484438" y="3357563"/>
            <a:ext cx="215900" cy="14287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p:cNvSpPr/>
          <p:nvPr/>
        </p:nvSpPr>
        <p:spPr>
          <a:xfrm>
            <a:off x="6228184" y="2553029"/>
            <a:ext cx="27000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228184" y="3440875"/>
            <a:ext cx="36000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1"/>
    </p:custData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41"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buFont typeface="Arial" charset="0"/>
              <a:buChar char="•"/>
            </a:pPr>
            <a:r>
              <a:rPr lang="zh-TW" altLang="en-US" sz="3200">
                <a:latin typeface="標楷體" pitchFamily="65" charset="-120"/>
                <a:ea typeface="標楷體" pitchFamily="65" charset="-120"/>
                <a:cs typeface="Arial" charset="0"/>
              </a:rPr>
              <a:t>致病原及生活史</a:t>
            </a:r>
          </a:p>
          <a:p>
            <a:pPr marL="355600" indent="-355600">
              <a:buFont typeface="Arial" charset="0"/>
              <a:buChar char="•"/>
            </a:pPr>
            <a:r>
              <a:rPr lang="zh-TW" altLang="en-US" sz="3200">
                <a:latin typeface="標楷體" pitchFamily="65" charset="-120"/>
                <a:ea typeface="標楷體" pitchFamily="65" charset="-120"/>
                <a:cs typeface="Arial" charset="0"/>
              </a:rPr>
              <a:t>感染過程</a:t>
            </a:r>
          </a:p>
          <a:p>
            <a:pPr marL="355600" indent="-355600">
              <a:buFont typeface="Arial" charset="0"/>
              <a:buChar char="•"/>
            </a:pPr>
            <a:r>
              <a:rPr lang="zh-TW" altLang="en-US" sz="3200">
                <a:latin typeface="標楷體" pitchFamily="65" charset="-120"/>
                <a:ea typeface="標楷體" pitchFamily="65" charset="-120"/>
                <a:cs typeface="Arial" charset="0"/>
              </a:rPr>
              <a:t>病例定義</a:t>
            </a:r>
          </a:p>
          <a:p>
            <a:pPr marL="355600" indent="-355600">
              <a:buFont typeface="Arial" charset="0"/>
              <a:buChar char="•"/>
            </a:pPr>
            <a:r>
              <a:rPr lang="zh-TW" altLang="en-US" sz="3200">
                <a:latin typeface="標楷體" pitchFamily="65" charset="-120"/>
                <a:ea typeface="標楷體" pitchFamily="65" charset="-120"/>
                <a:cs typeface="Arial" charset="0"/>
              </a:rPr>
              <a:t>法定傳染病規範</a:t>
            </a:r>
          </a:p>
          <a:p>
            <a:pPr marL="355600" indent="-355600">
              <a:buFont typeface="Arial" charset="0"/>
              <a:buChar char="•"/>
            </a:pPr>
            <a:r>
              <a:rPr lang="zh-TW" altLang="en-US" sz="3200">
                <a:latin typeface="標楷體" pitchFamily="65" charset="-120"/>
                <a:ea typeface="標楷體" pitchFamily="65" charset="-120"/>
                <a:cs typeface="Arial" charset="0"/>
              </a:rPr>
              <a:t>實驗室診斷</a:t>
            </a:r>
          </a:p>
        </p:txBody>
      </p:sp>
      <p:sp>
        <p:nvSpPr>
          <p:cNvPr id="112642"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Times New Roman" pitchFamily="18" charset="0"/>
                <a:ea typeface="標楷體" pitchFamily="65" charset="-120"/>
                <a:cs typeface="Arial" charset="0"/>
              </a:rPr>
              <a:t>疾病概述</a:t>
            </a:r>
            <a:endParaRPr lang="zh-TW" altLang="zh-TW" sz="4400" b="1" dirty="0">
              <a:solidFill>
                <a:schemeClr val="tx2"/>
              </a:solidFill>
              <a:latin typeface="Times New Roman" pitchFamily="18" charset="0"/>
              <a:ea typeface="標楷體" pitchFamily="65" charset="-120"/>
              <a:cs typeface="Arial" charset="0"/>
            </a:endParaRPr>
          </a:p>
        </p:txBody>
      </p:sp>
      <p:sp>
        <p:nvSpPr>
          <p:cNvPr id="5" name="副標題 4"/>
          <p:cNvSpPr>
            <a:spLocks noGrp="1"/>
          </p:cNvSpPr>
          <p:nvPr>
            <p:ph type="subTitle" idx="1"/>
          </p:nvPr>
        </p:nvSpPr>
        <p:spPr/>
        <p:txBody>
          <a:bodyPr/>
          <a:lstStyle/>
          <a:p>
            <a:endParaRPr lang="zh-TW" altLang="en-US"/>
          </a:p>
        </p:txBody>
      </p:sp>
      <p:sp>
        <p:nvSpPr>
          <p:cNvPr id="2" name="標題 1"/>
          <p:cNvSpPr>
            <a:spLocks noGrp="1"/>
          </p:cNvSpPr>
          <p:nvPr>
            <p:ph type="ctr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689" name="Rectangle 4"/>
          <p:cNvSpPr>
            <a:spLocks noChangeArrowheads="1"/>
          </p:cNvSpPr>
          <p:nvPr/>
        </p:nvSpPr>
        <p:spPr bwMode="auto">
          <a:xfrm>
            <a:off x="395288" y="1628775"/>
            <a:ext cx="8280400" cy="4608513"/>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屬世界性分布</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但集中在熱帶及亞熱帶地區</a:t>
            </a:r>
          </a:p>
          <a:p>
            <a:pPr marL="342900" indent="-342900">
              <a:spcBef>
                <a:spcPct val="20000"/>
              </a:spcBef>
              <a:buFont typeface="Wingdings" pitchFamily="2" charset="2"/>
              <a:buChar char=""/>
            </a:pPr>
            <a:r>
              <a:rPr lang="zh-TW" altLang="zh-TW" sz="3200">
                <a:latin typeface="標楷體" pitchFamily="65" charset="-120"/>
                <a:ea typeface="標楷體" pitchFamily="65" charset="-120"/>
                <a:cs typeface="Arial" charset="0"/>
              </a:rPr>
              <a:t>開發中國家發生率高：貧窮</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擁擠</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衛生條件差</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無乾淨水源</a:t>
            </a:r>
            <a:r>
              <a:rPr lang="zh-TW" altLang="en-US" sz="3200">
                <a:latin typeface="標楷體" pitchFamily="65" charset="-120"/>
                <a:ea typeface="標楷體" pitchFamily="65" charset="-120"/>
                <a:cs typeface="Arial" charset="0"/>
              </a:rPr>
              <a:t>。</a:t>
            </a:r>
            <a:endParaRPr lang="zh-TW" altLang="zh-TW" sz="32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3200" b="1">
                <a:latin typeface="標楷體" pitchFamily="65" charset="-120"/>
                <a:ea typeface="標楷體" pitchFamily="65" charset="-120"/>
                <a:cs typeface="Arial" charset="0"/>
              </a:rPr>
              <a:t>已開發的國家的高危險族群</a:t>
            </a:r>
            <a:r>
              <a:rPr lang="zh-TW" altLang="en-US" sz="3200" b="1">
                <a:latin typeface="標楷體" pitchFamily="65" charset="-120"/>
                <a:ea typeface="標楷體" pitchFamily="65" charset="-120"/>
                <a:cs typeface="Arial" charset="0"/>
              </a:rPr>
              <a:t>：</a:t>
            </a:r>
            <a:endParaRPr lang="zh-TW" altLang="zh-TW" sz="3200" b="1">
              <a:latin typeface="標楷體" pitchFamily="65" charset="-120"/>
              <a:ea typeface="標楷體" pitchFamily="65" charset="-120"/>
              <a:cs typeface="Arial" charset="0"/>
            </a:endParaRPr>
          </a:p>
          <a:p>
            <a:pPr marL="742950" lvl="1" indent="-285750" eaLnBrk="0" hangingPunct="0">
              <a:lnSpc>
                <a:spcPct val="120000"/>
              </a:lnSpc>
              <a:spcBef>
                <a:spcPct val="20000"/>
              </a:spcBef>
              <a:buFont typeface="Arial" charset="0"/>
              <a:buChar char="–"/>
            </a:pPr>
            <a:r>
              <a:rPr lang="zh-TW" altLang="zh-TW" sz="2800">
                <a:latin typeface="標楷體" pitchFamily="65" charset="-120"/>
                <a:ea typeface="標楷體" pitchFamily="65" charset="-120"/>
                <a:cs typeface="Arial" charset="0"/>
              </a:rPr>
              <a:t>至開發中國家旅遊</a:t>
            </a:r>
          </a:p>
          <a:p>
            <a:pPr marL="742950" lvl="1" indent="-285750" eaLnBrk="0" hangingPunct="0">
              <a:lnSpc>
                <a:spcPct val="120000"/>
              </a:lnSpc>
              <a:spcBef>
                <a:spcPct val="20000"/>
              </a:spcBef>
              <a:buFont typeface="Arial" charset="0"/>
              <a:buChar char="–"/>
            </a:pPr>
            <a:r>
              <a:rPr lang="zh-TW" altLang="zh-TW" sz="2800">
                <a:latin typeface="標楷體" pitchFamily="65" charset="-120"/>
                <a:ea typeface="標楷體" pitchFamily="65" charset="-120"/>
                <a:cs typeface="Arial" charset="0"/>
              </a:rPr>
              <a:t>自開發中國家移民來的人</a:t>
            </a:r>
          </a:p>
          <a:p>
            <a:pPr marL="742950" lvl="1" indent="-285750" eaLnBrk="0" hangingPunct="0">
              <a:lnSpc>
                <a:spcPct val="120000"/>
              </a:lnSpc>
              <a:spcBef>
                <a:spcPct val="20000"/>
              </a:spcBef>
              <a:buFont typeface="Arial" charset="0"/>
              <a:buChar char="–"/>
            </a:pPr>
            <a:r>
              <a:rPr lang="zh-TW" altLang="zh-TW" sz="2800">
                <a:latin typeface="標楷體" pitchFamily="65" charset="-120"/>
                <a:ea typeface="標楷體" pitchFamily="65" charset="-120"/>
                <a:cs typeface="Arial" charset="0"/>
              </a:rPr>
              <a:t>男同性戀者</a:t>
            </a:r>
          </a:p>
          <a:p>
            <a:pPr marL="742950" lvl="1" indent="-285750" eaLnBrk="0" hangingPunct="0">
              <a:lnSpc>
                <a:spcPct val="120000"/>
              </a:lnSpc>
              <a:spcBef>
                <a:spcPct val="20000"/>
              </a:spcBef>
              <a:buFont typeface="Arial" charset="0"/>
              <a:buChar char="–"/>
            </a:pPr>
            <a:r>
              <a:rPr lang="zh-TW" altLang="zh-TW" sz="2800">
                <a:latin typeface="標楷體" pitchFamily="65" charset="-120"/>
                <a:ea typeface="標楷體" pitchFamily="65" charset="-120"/>
                <a:cs typeface="Arial" charset="0"/>
              </a:rPr>
              <a:t>人口密集機構(孤兒院</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教養院</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收容所</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監獄等</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p:txBody>
      </p:sp>
      <p:sp>
        <p:nvSpPr>
          <p:cNvPr id="114690" name="Text Box 2"/>
          <p:cNvSpPr txBox="1">
            <a:spLocks noChangeArrowheads="1"/>
          </p:cNvSpPr>
          <p:nvPr/>
        </p:nvSpPr>
        <p:spPr bwMode="auto">
          <a:xfrm>
            <a:off x="1803400" y="692150"/>
            <a:ext cx="5360988"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endParaRPr lang="zh-TW" altLang="zh-TW" sz="4400" b="1" dirty="0">
              <a:solidFill>
                <a:schemeClr val="tx2"/>
              </a:solidFill>
              <a:latin typeface="Times New Roman" pitchFamily="18" charset="0"/>
              <a:ea typeface="標楷體" pitchFamily="65" charset="-120"/>
              <a:cs typeface="Arial" charset="0"/>
            </a:endParaRPr>
          </a:p>
        </p:txBody>
      </p:sp>
      <p:sp>
        <p:nvSpPr>
          <p:cNvPr id="114691" name="投影片編號版面配置區 5"/>
          <p:cNvSpPr>
            <a:spLocks noGrp="1"/>
          </p:cNvSpPr>
          <p:nvPr>
            <p:ph type="sldNum" sz="quarter" idx="12"/>
          </p:nvPr>
        </p:nvSpPr>
        <p:spPr bwMode="auto">
          <a:noFill/>
          <a:ln>
            <a:miter lim="800000"/>
            <a:headEnd/>
            <a:tailEnd/>
          </a:ln>
        </p:spPr>
        <p:txBody>
          <a:bodyPr/>
          <a:lstStyle/>
          <a:p>
            <a:fld id="{A410FE07-1B97-4138-951F-94D0D9F58958}" type="slidenum">
              <a:rPr lang="zh-TW" altLang="en-US" smtClean="0">
                <a:ea typeface="新細明體" charset="-120"/>
              </a:rPr>
              <a:pPr/>
              <a:t>62</a:t>
            </a:fld>
            <a:endParaRPr lang="zh-TW" altLang="en-US"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p:txBody>
          <a:bodyPr/>
          <a:lstStyle/>
          <a:p>
            <a:pPr>
              <a:lnSpc>
                <a:spcPct val="110000"/>
              </a:lnSpc>
              <a:defRPr/>
            </a:pPr>
            <a:r>
              <a:rPr lang="zh-TW" altLang="en-US" sz="3000" dirty="0">
                <a:latin typeface="標楷體" panose="03000509000000000000" pitchFamily="65" charset="-120"/>
              </a:rPr>
              <a:t>致</a:t>
            </a:r>
            <a:r>
              <a:rPr lang="zh-TW" altLang="en-US" sz="3000" dirty="0" smtClean="0">
                <a:latin typeface="標楷體" panose="03000509000000000000" pitchFamily="65" charset="-120"/>
              </a:rPr>
              <a:t>病原：痢疾阿米巴</a:t>
            </a:r>
            <a:r>
              <a:rPr lang="en-US" altLang="zh-TW" sz="3000" dirty="0" smtClean="0"/>
              <a:t>(</a:t>
            </a:r>
            <a:r>
              <a:rPr lang="en-US" altLang="zh-TW" sz="2400" i="1" dirty="0" err="1" smtClean="0">
                <a:ea typeface="+mj-ea"/>
              </a:rPr>
              <a:t>Entamoeba</a:t>
            </a:r>
            <a:r>
              <a:rPr lang="en-US" altLang="zh-TW" sz="2400" i="1" dirty="0" smtClean="0">
                <a:ea typeface="+mj-ea"/>
              </a:rPr>
              <a:t> </a:t>
            </a:r>
            <a:r>
              <a:rPr lang="en-US" altLang="zh-TW" sz="2400" i="1" dirty="0" err="1" smtClean="0">
                <a:ea typeface="+mj-ea"/>
              </a:rPr>
              <a:t>histolytica</a:t>
            </a:r>
            <a:r>
              <a:rPr lang="en-US" altLang="zh-TW" sz="2400" dirty="0" smtClean="0">
                <a:ea typeface="+mj-ea"/>
              </a:rPr>
              <a:t>)</a:t>
            </a:r>
            <a:r>
              <a:rPr lang="zh-TW" altLang="en-US" sz="3200" dirty="0" smtClean="0">
                <a:latin typeface="標楷體" panose="03000509000000000000" pitchFamily="65" charset="-120"/>
              </a:rPr>
              <a:t>，</a:t>
            </a:r>
            <a:r>
              <a:rPr lang="zh-TW" altLang="en-US" sz="3000" dirty="0" smtClean="0">
                <a:latin typeface="標楷體" panose="03000509000000000000" pitchFamily="65" charset="-120"/>
              </a:rPr>
              <a:t>單細胞寄生蟲。</a:t>
            </a:r>
            <a:endParaRPr lang="zh-TW" altLang="en-US" sz="3000" dirty="0">
              <a:latin typeface="標楷體" panose="03000509000000000000" pitchFamily="65" charset="-120"/>
            </a:endParaRPr>
          </a:p>
        </p:txBody>
      </p:sp>
      <p:sp>
        <p:nvSpPr>
          <p:cNvPr id="116743" name="投影片編號版面配置區 8"/>
          <p:cNvSpPr>
            <a:spLocks noGrp="1"/>
          </p:cNvSpPr>
          <p:nvPr>
            <p:ph type="sldNum" sz="quarter" idx="12"/>
          </p:nvPr>
        </p:nvSpPr>
        <p:spPr bwMode="auto">
          <a:noFill/>
          <a:ln>
            <a:miter lim="800000"/>
            <a:headEnd/>
            <a:tailEnd/>
          </a:ln>
        </p:spPr>
        <p:txBody>
          <a:bodyPr/>
          <a:lstStyle/>
          <a:p>
            <a:fld id="{C6CDB40A-9CFD-4902-AAF0-BD7FD137960E}" type="slidenum">
              <a:rPr lang="zh-TW" altLang="en-US" smtClean="0">
                <a:ea typeface="新細明體" charset="-120"/>
              </a:rPr>
              <a:pPr/>
              <a:t>63</a:t>
            </a:fld>
            <a:endParaRPr lang="zh-TW" altLang="en-US" smtClean="0">
              <a:ea typeface="新細明體" charset="-120"/>
            </a:endParaRPr>
          </a:p>
        </p:txBody>
      </p:sp>
      <p:sp>
        <p:nvSpPr>
          <p:cNvPr id="6149" name="Text Box 5"/>
          <p:cNvSpPr txBox="1">
            <a:spLocks noChangeArrowheads="1"/>
          </p:cNvSpPr>
          <p:nvPr/>
        </p:nvSpPr>
        <p:spPr bwMode="auto">
          <a:xfrm>
            <a:off x="3657600" y="2797175"/>
            <a:ext cx="4267200" cy="1243417"/>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1">
              <a:spcBef>
                <a:spcPct val="20000"/>
              </a:spcBef>
              <a:defRPr/>
            </a:pPr>
            <a:r>
              <a:rPr lang="en-US" altLang="zh-TW" sz="2000" b="1" i="1" dirty="0" smtClean="0">
                <a:latin typeface="Arial" panose="020B0604020202020204" pitchFamily="34" charset="0"/>
                <a:ea typeface="+mj-ea"/>
                <a:cs typeface="Arial" panose="020B0604020202020204" pitchFamily="34" charset="0"/>
              </a:rPr>
              <a:t>E. </a:t>
            </a:r>
            <a:r>
              <a:rPr lang="en-US" altLang="zh-TW" sz="2000" b="1" i="1" dirty="0" err="1" smtClean="0">
                <a:latin typeface="Arial" panose="020B0604020202020204" pitchFamily="34" charset="0"/>
                <a:ea typeface="+mj-ea"/>
                <a:cs typeface="Arial" panose="020B0604020202020204" pitchFamily="34" charset="0"/>
              </a:rPr>
              <a:t>histolytica</a:t>
            </a:r>
            <a:r>
              <a:rPr lang="en-US" altLang="zh-TW" sz="2000" b="1" dirty="0" smtClean="0">
                <a:latin typeface="Arial" panose="020B0604020202020204" pitchFamily="34" charset="0"/>
                <a:ea typeface="+mj-ea"/>
                <a:cs typeface="Arial" panose="020B0604020202020204" pitchFamily="34" charset="0"/>
              </a:rPr>
              <a:t>  </a:t>
            </a:r>
            <a:r>
              <a:rPr lang="zh-TW" altLang="en-US" sz="2200" dirty="0">
                <a:latin typeface="標楷體" panose="03000509000000000000" pitchFamily="65" charset="-120"/>
                <a:ea typeface="標楷體" panose="03000509000000000000" pitchFamily="65" charset="-120"/>
              </a:rPr>
              <a:t>具致病性</a:t>
            </a:r>
          </a:p>
          <a:p>
            <a:pPr lvl="1">
              <a:spcBef>
                <a:spcPct val="20000"/>
              </a:spcBef>
              <a:defRPr/>
            </a:pPr>
            <a:r>
              <a:rPr lang="en-US" altLang="zh-TW" sz="2000" b="1" i="1" dirty="0">
                <a:latin typeface="Arial" panose="020B0604020202020204" pitchFamily="34" charset="0"/>
                <a:ea typeface="+mj-ea"/>
                <a:cs typeface="Arial" panose="020B0604020202020204" pitchFamily="34" charset="0"/>
              </a:rPr>
              <a:t>E. </a:t>
            </a:r>
            <a:r>
              <a:rPr lang="en-US" altLang="zh-TW" sz="2000" b="1" i="1" dirty="0" err="1">
                <a:latin typeface="Arial" panose="020B0604020202020204" pitchFamily="34" charset="0"/>
                <a:ea typeface="+mj-ea"/>
                <a:cs typeface="Arial" panose="020B0604020202020204" pitchFamily="34" charset="0"/>
              </a:rPr>
              <a:t>dispar</a:t>
            </a:r>
            <a:r>
              <a:rPr lang="en-US" altLang="zh-TW" sz="2000" b="1" i="1" dirty="0">
                <a:latin typeface="Arial" panose="020B0604020202020204" pitchFamily="34" charset="0"/>
                <a:ea typeface="+mj-ea"/>
                <a:cs typeface="Arial" panose="020B0604020202020204" pitchFamily="34" charset="0"/>
              </a:rPr>
              <a:t>  </a:t>
            </a:r>
            <a:r>
              <a:rPr lang="zh-TW" altLang="en-US" sz="2200" dirty="0">
                <a:latin typeface="標楷體" panose="03000509000000000000" pitchFamily="65" charset="-120"/>
                <a:ea typeface="標楷體" panose="03000509000000000000" pitchFamily="65" charset="-120"/>
              </a:rPr>
              <a:t>　 </a:t>
            </a:r>
            <a:r>
              <a:rPr lang="zh-TW" altLang="en-US" sz="2200" dirty="0" smtClean="0">
                <a:latin typeface="標楷體" panose="03000509000000000000" pitchFamily="65" charset="-120"/>
                <a:ea typeface="標楷體" panose="03000509000000000000" pitchFamily="65" charset="-120"/>
              </a:rPr>
              <a:t>不</a:t>
            </a:r>
            <a:r>
              <a:rPr lang="zh-TW" altLang="en-US" sz="2200" dirty="0">
                <a:latin typeface="標楷體" panose="03000509000000000000" pitchFamily="65" charset="-120"/>
                <a:ea typeface="標楷體" panose="03000509000000000000" pitchFamily="65" charset="-120"/>
              </a:rPr>
              <a:t>具致病性</a:t>
            </a:r>
          </a:p>
          <a:p>
            <a:pPr>
              <a:spcBef>
                <a:spcPct val="20000"/>
              </a:spcBef>
              <a:buClr>
                <a:srgbClr val="006600"/>
              </a:buClr>
              <a:buSzPct val="150000"/>
              <a:buFont typeface="Wingdings" pitchFamily="2" charset="2"/>
              <a:buChar char="§"/>
              <a:defRPr/>
            </a:pPr>
            <a:r>
              <a:rPr lang="zh-TW" altLang="en-US" sz="2200" dirty="0">
                <a:latin typeface="標楷體" panose="03000509000000000000" pitchFamily="65" charset="-120"/>
                <a:ea typeface="標楷體" panose="03000509000000000000" pitchFamily="65" charset="-120"/>
              </a:rPr>
              <a:t>形態學相似，無法以鏡檢區分</a:t>
            </a:r>
          </a:p>
        </p:txBody>
      </p:sp>
      <p:sp>
        <p:nvSpPr>
          <p:cNvPr id="6150" name="Text Box 6"/>
          <p:cNvSpPr txBox="1">
            <a:spLocks noChangeArrowheads="1"/>
          </p:cNvSpPr>
          <p:nvPr/>
        </p:nvSpPr>
        <p:spPr bwMode="auto">
          <a:xfrm>
            <a:off x="685800" y="4076700"/>
            <a:ext cx="7558088" cy="2393950"/>
          </a:xfrm>
          <a:prstGeom prst="rect">
            <a:avLst/>
          </a:prstGeom>
          <a:noFill/>
          <a:ln>
            <a:noFill/>
          </a:ln>
          <a:effectLst/>
          <a:ex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663575" indent="-206375">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marL="808038" lvl="1" indent="-350838">
              <a:lnSpc>
                <a:spcPct val="110000"/>
              </a:lnSpc>
              <a:spcBef>
                <a:spcPct val="20000"/>
              </a:spcBef>
              <a:buFontTx/>
              <a:buChar char="–"/>
              <a:defRPr/>
            </a:pPr>
            <a:r>
              <a:rPr lang="zh-TW" altLang="en-US" sz="2200" dirty="0" smtClean="0">
                <a:latin typeface="標楷體" panose="03000509000000000000" pitchFamily="65" charset="-120"/>
                <a:ea typeface="標楷體" panose="03000509000000000000" pitchFamily="65" charset="-120"/>
              </a:rPr>
              <a:t>囊體</a:t>
            </a:r>
            <a:r>
              <a:rPr lang="en-US" altLang="zh-TW" sz="2200" dirty="0" smtClean="0">
                <a:latin typeface="Arial" panose="020B0604020202020204" pitchFamily="34" charset="0"/>
                <a:cs typeface="Arial" panose="020B0604020202020204" pitchFamily="34" charset="0"/>
              </a:rPr>
              <a:t>(</a:t>
            </a:r>
            <a:r>
              <a:rPr lang="en-US" altLang="zh-TW" sz="2200" dirty="0" smtClean="0">
                <a:latin typeface="Arial" panose="020B0604020202020204" pitchFamily="34" charset="0"/>
                <a:ea typeface="+mj-ea"/>
                <a:cs typeface="Arial" panose="020B0604020202020204" pitchFamily="34" charset="0"/>
              </a:rPr>
              <a:t>cyst)</a:t>
            </a:r>
            <a:r>
              <a:rPr lang="zh-TW" altLang="en-US" sz="2200" dirty="0" smtClean="0">
                <a:latin typeface="+mj-ea"/>
                <a:ea typeface="+mj-ea"/>
              </a:rPr>
              <a:t>：</a:t>
            </a:r>
            <a:r>
              <a:rPr lang="zh-TW" altLang="en-US" sz="2200" b="1" u="sng" dirty="0" smtClean="0">
                <a:latin typeface="標楷體" panose="03000509000000000000" pitchFamily="65" charset="-120"/>
                <a:ea typeface="標楷體" panose="03000509000000000000" pitchFamily="65" charset="-120"/>
              </a:rPr>
              <a:t>具傳染力</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能耐惡劣環境</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可存活數天或數星期</a:t>
            </a:r>
            <a:r>
              <a:rPr lang="en-US" altLang="zh-TW" sz="2200" dirty="0" smtClean="0">
                <a:latin typeface="標楷體" panose="03000509000000000000" pitchFamily="65" charset="-120"/>
                <a:ea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約</a:t>
            </a:r>
            <a:r>
              <a:rPr lang="en-US" altLang="zh-TW" sz="2200" dirty="0" smtClean="0">
                <a:latin typeface="Arial" panose="020B0604020202020204" pitchFamily="34" charset="0"/>
                <a:ea typeface="+mj-ea"/>
                <a:cs typeface="Arial" panose="020B0604020202020204" pitchFamily="34" charset="0"/>
              </a:rPr>
              <a:t>30</a:t>
            </a:r>
            <a:r>
              <a:rPr lang="zh-TW" altLang="en-US" sz="2200" dirty="0" smtClean="0">
                <a:latin typeface="標楷體" panose="03000509000000000000" pitchFamily="65" charset="-120"/>
                <a:ea typeface="標楷體" panose="03000509000000000000" pitchFamily="65" charset="-120"/>
              </a:rPr>
              <a:t>天</a:t>
            </a:r>
            <a:r>
              <a:rPr lang="en-US" altLang="zh-TW" sz="2200" dirty="0" smtClean="0">
                <a:latin typeface="標楷體" panose="03000509000000000000" pitchFamily="65" charset="-120"/>
                <a:ea typeface="標楷體" panose="03000509000000000000" pitchFamily="65" charset="-120"/>
              </a:rPr>
              <a:t>)</a:t>
            </a:r>
            <a:r>
              <a:rPr lang="zh-TW" altLang="en-US" sz="2000" dirty="0" smtClean="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但不耐熱</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若溫度＞</a:t>
            </a:r>
            <a:r>
              <a:rPr lang="en-US" altLang="zh-TW" sz="2200" dirty="0" smtClean="0">
                <a:latin typeface="Arial" panose="020B0604020202020204" pitchFamily="34" charset="0"/>
                <a:ea typeface="+mj-ea"/>
                <a:cs typeface="Arial" panose="020B0604020202020204" pitchFamily="34" charset="0"/>
              </a:rPr>
              <a:t>50</a:t>
            </a:r>
            <a:r>
              <a:rPr lang="en-US" altLang="zh-TW" sz="2200" dirty="0" smtClean="0">
                <a:latin typeface="華康中圓體" pitchFamily="49" charset="-120"/>
                <a:ea typeface="華康中圓體" pitchFamily="49" charset="-120"/>
                <a:cs typeface="Arial" panose="020B0604020202020204" pitchFamily="34" charset="0"/>
              </a:rPr>
              <a:t>℃</a:t>
            </a:r>
            <a:r>
              <a:rPr lang="zh-TW" altLang="en-US" sz="2200" dirty="0" smtClean="0">
                <a:latin typeface="標楷體" panose="03000509000000000000" pitchFamily="65" charset="-120"/>
                <a:ea typeface="標楷體" panose="03000509000000000000" pitchFamily="65" charset="-120"/>
              </a:rPr>
              <a:t>可殺死囊體。</a:t>
            </a:r>
          </a:p>
          <a:p>
            <a:pPr marL="808038" lvl="1" indent="-350838">
              <a:lnSpc>
                <a:spcPct val="110000"/>
              </a:lnSpc>
              <a:spcBef>
                <a:spcPct val="20000"/>
              </a:spcBef>
              <a:buFontTx/>
              <a:buChar char="–"/>
              <a:defRPr/>
            </a:pPr>
            <a:r>
              <a:rPr lang="zh-TW" altLang="en-US" sz="2200" dirty="0" smtClean="0">
                <a:latin typeface="標楷體" panose="03000509000000000000" pitchFamily="65" charset="-120"/>
                <a:ea typeface="標楷體" panose="03000509000000000000" pitchFamily="65" charset="-120"/>
              </a:rPr>
              <a:t>活動體</a:t>
            </a:r>
            <a:r>
              <a:rPr lang="en-US" altLang="zh-TW" sz="2200" dirty="0" smtClean="0">
                <a:latin typeface="Arial" panose="020B0604020202020204" pitchFamily="34" charset="0"/>
                <a:cs typeface="Arial" panose="020B0604020202020204" pitchFamily="34" charset="0"/>
              </a:rPr>
              <a:t>(</a:t>
            </a:r>
            <a:r>
              <a:rPr lang="en-US" altLang="zh-TW" sz="2200" dirty="0" err="1" smtClean="0">
                <a:latin typeface="Arial" panose="020B0604020202020204" pitchFamily="34" charset="0"/>
                <a:ea typeface="+mj-ea"/>
                <a:cs typeface="Arial" panose="020B0604020202020204" pitchFamily="34" charset="0"/>
              </a:rPr>
              <a:t>trophozoite</a:t>
            </a:r>
            <a:r>
              <a:rPr lang="en-US" altLang="zh-TW" sz="2200" dirty="0" smtClean="0">
                <a:latin typeface="Arial" panose="020B0604020202020204" pitchFamily="34" charset="0"/>
                <a:ea typeface="+mj-ea"/>
                <a:cs typeface="Arial" panose="020B0604020202020204" pitchFamily="34" charset="0"/>
              </a:rPr>
              <a:t>)</a:t>
            </a:r>
            <a:r>
              <a:rPr lang="zh-TW" altLang="en-US" sz="2200" dirty="0" smtClean="0">
                <a:latin typeface="標楷體" panose="03000509000000000000" pitchFamily="65" charset="-120"/>
                <a:ea typeface="標楷體" panose="03000509000000000000" pitchFamily="65" charset="-120"/>
              </a:rPr>
              <a:t>：主司代謝繁殖</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可侵入組織造成病變</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在人體外很快死亡</a:t>
            </a:r>
            <a:r>
              <a:rPr lang="zh-TW" altLang="en-US" sz="2000" dirty="0">
                <a:latin typeface="標楷體" panose="03000509000000000000" pitchFamily="65" charset="-120"/>
              </a:rPr>
              <a:t>，</a:t>
            </a:r>
            <a:r>
              <a:rPr lang="zh-TW" altLang="en-US" sz="2200" dirty="0" smtClean="0">
                <a:latin typeface="標楷體" panose="03000509000000000000" pitchFamily="65" charset="-120"/>
                <a:ea typeface="標楷體" panose="03000509000000000000" pitchFamily="65" charset="-120"/>
              </a:rPr>
              <a:t>即使吞入也會被胃酸殺死，不具傳染力。</a:t>
            </a:r>
            <a:endParaRPr lang="zh-TW" altLang="en-US" sz="2000" dirty="0" smtClean="0">
              <a:latin typeface="標楷體" panose="03000509000000000000" pitchFamily="65" charset="-120"/>
              <a:ea typeface="標楷體" panose="03000509000000000000" pitchFamily="65" charset="-120"/>
            </a:endParaRPr>
          </a:p>
        </p:txBody>
      </p:sp>
      <p:sp>
        <p:nvSpPr>
          <p:cNvPr id="6151" name="Text Box 7"/>
          <p:cNvSpPr txBox="1">
            <a:spLocks noChangeArrowheads="1"/>
          </p:cNvSpPr>
          <p:nvPr/>
        </p:nvSpPr>
        <p:spPr bwMode="auto">
          <a:xfrm>
            <a:off x="3492500" y="2414588"/>
            <a:ext cx="3733800" cy="366712"/>
          </a:xfrm>
          <a:prstGeom prst="rect">
            <a:avLst/>
          </a:prstGeom>
          <a:noFill/>
          <a:ln>
            <a:noFill/>
          </a:ln>
          <a:effectLst/>
          <a:extLst/>
        </p:spPr>
        <p:txBody>
          <a:bodyPr>
            <a:spAutoFit/>
          </a:bodyPr>
          <a:lstStyle/>
          <a:p>
            <a:pPr>
              <a:defRPr/>
            </a:pPr>
            <a:r>
              <a:rPr lang="en-US" altLang="zh-TW" dirty="0">
                <a:latin typeface="+mj-ea"/>
                <a:ea typeface="+mj-ea"/>
              </a:rPr>
              <a:t>(</a:t>
            </a:r>
            <a:r>
              <a:rPr lang="en-US" altLang="zh-TW" dirty="0">
                <a:latin typeface="Arial" panose="020B0604020202020204" pitchFamily="34" charset="0"/>
                <a:ea typeface="+mj-ea"/>
                <a:cs typeface="Arial" panose="020B0604020202020204" pitchFamily="34" charset="0"/>
              </a:rPr>
              <a:t>1997</a:t>
            </a:r>
            <a:r>
              <a:rPr lang="zh-TW" altLang="en-US" dirty="0">
                <a:latin typeface="標楷體" panose="03000509000000000000" pitchFamily="65" charset="-120"/>
                <a:ea typeface="標楷體" panose="03000509000000000000" pitchFamily="65" charset="-120"/>
              </a:rPr>
              <a:t>年</a:t>
            </a:r>
            <a:r>
              <a:rPr lang="en-US" altLang="zh-TW" dirty="0">
                <a:latin typeface="Arial" panose="020B0604020202020204" pitchFamily="34" charset="0"/>
                <a:ea typeface="+mj-ea"/>
                <a:cs typeface="Arial" panose="020B0604020202020204" pitchFamily="34" charset="0"/>
              </a:rPr>
              <a:t>WHO</a:t>
            </a:r>
            <a:r>
              <a:rPr lang="zh-TW" altLang="en-US" dirty="0">
                <a:latin typeface="標楷體" panose="03000509000000000000" pitchFamily="65" charset="-120"/>
                <a:ea typeface="標楷體" panose="03000509000000000000" pitchFamily="65" charset="-120"/>
              </a:rPr>
              <a:t>專家會議中決議修正</a:t>
            </a:r>
            <a:r>
              <a:rPr lang="en-US" altLang="zh-TW" dirty="0">
                <a:latin typeface="+mj-ea"/>
                <a:ea typeface="+mj-ea"/>
              </a:rPr>
              <a:t>)</a:t>
            </a:r>
          </a:p>
        </p:txBody>
      </p:sp>
      <p:sp>
        <p:nvSpPr>
          <p:cNvPr id="6153" name="AutoShape 9"/>
          <p:cNvSpPr>
            <a:spLocks/>
          </p:cNvSpPr>
          <p:nvPr/>
        </p:nvSpPr>
        <p:spPr bwMode="auto">
          <a:xfrm>
            <a:off x="3744913" y="2994663"/>
            <a:ext cx="152400" cy="422275"/>
          </a:xfrm>
          <a:prstGeom prst="leftBrace">
            <a:avLst>
              <a:gd name="adj1" fmla="val 29167"/>
              <a:gd name="adj2" fmla="val 50000"/>
            </a:avLst>
          </a:prstGeom>
          <a:noFill/>
          <a:ln w="22225">
            <a:solidFill>
              <a:srgbClr val="006600"/>
            </a:solidFill>
            <a:round/>
            <a:headEnd/>
            <a:tailEnd/>
          </a:ln>
          <a:effectLst/>
          <a:extLst/>
        </p:spPr>
        <p:txBody>
          <a:bodyPr anchor="ctr">
            <a:spAutoFit/>
          </a:bodyPr>
          <a:lstStyle/>
          <a:p>
            <a:pPr>
              <a:defRPr/>
            </a:pPr>
            <a:endParaRPr lang="zh-TW" altLang="en-US">
              <a:latin typeface="+mj-ea"/>
              <a:ea typeface="+mj-ea"/>
            </a:endParaRPr>
          </a:p>
        </p:txBody>
      </p:sp>
      <p:sp>
        <p:nvSpPr>
          <p:cNvPr id="116742" name="Text Box 2"/>
          <p:cNvSpPr txBox="1">
            <a:spLocks noChangeArrowheads="1"/>
          </p:cNvSpPr>
          <p:nvPr/>
        </p:nvSpPr>
        <p:spPr bwMode="auto">
          <a:xfrm>
            <a:off x="250825" y="777875"/>
            <a:ext cx="8713788"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致病原及生活史</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8785" name="Group 17"/>
          <p:cNvGrpSpPr>
            <a:grpSpLocks/>
          </p:cNvGrpSpPr>
          <p:nvPr/>
        </p:nvGrpSpPr>
        <p:grpSpPr bwMode="auto">
          <a:xfrm>
            <a:off x="228600" y="1196975"/>
            <a:ext cx="7080250" cy="5132388"/>
            <a:chOff x="192" y="754"/>
            <a:chExt cx="4460" cy="3233"/>
          </a:xfrm>
        </p:grpSpPr>
        <p:pic>
          <p:nvPicPr>
            <p:cNvPr id="118790" name="Picture 8" descr="test"/>
            <p:cNvPicPr>
              <a:picLocks noChangeAspect="1" noChangeArrowheads="1"/>
            </p:cNvPicPr>
            <p:nvPr>
              <p:custDataLst>
                <p:tags r:id="rId2"/>
              </p:custDataLst>
            </p:nvPr>
          </p:nvPicPr>
          <p:blipFill>
            <a:blip r:embed="rId10" cstate="print"/>
            <a:srcRect t="10291"/>
            <a:stretch>
              <a:fillRect/>
            </a:stretch>
          </p:blipFill>
          <p:spPr bwMode="auto">
            <a:xfrm>
              <a:off x="624" y="754"/>
              <a:ext cx="2995" cy="3224"/>
            </a:xfrm>
            <a:prstGeom prst="rect">
              <a:avLst/>
            </a:prstGeom>
            <a:noFill/>
            <a:ln w="9525">
              <a:noFill/>
              <a:miter lim="800000"/>
              <a:headEnd/>
              <a:tailEnd/>
            </a:ln>
          </p:spPr>
        </p:pic>
        <p:sp>
          <p:nvSpPr>
            <p:cNvPr id="118791" name="Text Box 10"/>
            <p:cNvSpPr txBox="1">
              <a:spLocks noChangeArrowheads="1"/>
            </p:cNvSpPr>
            <p:nvPr>
              <p:custDataLst>
                <p:tags r:id="rId3"/>
              </p:custDataLst>
            </p:nvPr>
          </p:nvSpPr>
          <p:spPr bwMode="auto">
            <a:xfrm>
              <a:off x="2880" y="3312"/>
              <a:ext cx="1536" cy="404"/>
            </a:xfrm>
            <a:prstGeom prst="rect">
              <a:avLst/>
            </a:prstGeom>
            <a:noFill/>
            <a:ln w="9525">
              <a:noFill/>
              <a:miter lim="800000"/>
              <a:headEnd/>
              <a:tailEnd/>
            </a:ln>
          </p:spPr>
          <p:txBody>
            <a:bodyPr>
              <a:spAutoFit/>
            </a:bodyPr>
            <a:lstStyle/>
            <a:p>
              <a:r>
                <a:rPr lang="zh-TW" altLang="en-US">
                  <a:latin typeface="Times New Roman" pitchFamily="18" charset="0"/>
                  <a:ea typeface="標楷體" pitchFamily="65" charset="-120"/>
                  <a:cs typeface="Arial" charset="0"/>
                </a:rPr>
                <a:t>病患糞便排出</a:t>
              </a:r>
              <a:r>
                <a:rPr lang="zh-TW" altLang="en-US" u="sng">
                  <a:latin typeface="Times New Roman" pitchFamily="18" charset="0"/>
                  <a:ea typeface="標楷體" pitchFamily="65" charset="-120"/>
                  <a:cs typeface="Arial" charset="0"/>
                </a:rPr>
                <a:t>囊體</a:t>
              </a:r>
              <a:r>
                <a:rPr lang="zh-TW" altLang="en-US">
                  <a:latin typeface="Times New Roman" pitchFamily="18" charset="0"/>
                  <a:ea typeface="標楷體" pitchFamily="65" charset="-120"/>
                  <a:cs typeface="Arial" charset="0"/>
                </a:rPr>
                <a:t>及活動體</a:t>
              </a:r>
            </a:p>
          </p:txBody>
        </p:sp>
        <p:sp>
          <p:nvSpPr>
            <p:cNvPr id="118792" name="Text Box 11"/>
            <p:cNvSpPr txBox="1">
              <a:spLocks noChangeArrowheads="1"/>
            </p:cNvSpPr>
            <p:nvPr>
              <p:custDataLst>
                <p:tags r:id="rId4"/>
              </p:custDataLst>
            </p:nvPr>
          </p:nvSpPr>
          <p:spPr bwMode="auto">
            <a:xfrm>
              <a:off x="192" y="3072"/>
              <a:ext cx="1536" cy="404"/>
            </a:xfrm>
            <a:prstGeom prst="rect">
              <a:avLst/>
            </a:prstGeom>
            <a:noFill/>
            <a:ln w="9525">
              <a:noFill/>
              <a:miter lim="800000"/>
              <a:headEnd/>
              <a:tailEnd/>
            </a:ln>
          </p:spPr>
          <p:txBody>
            <a:bodyPr>
              <a:spAutoFit/>
            </a:bodyPr>
            <a:lstStyle/>
            <a:p>
              <a:r>
                <a:rPr lang="zh-TW" altLang="en-US">
                  <a:latin typeface="Times New Roman" pitchFamily="18" charset="0"/>
                  <a:ea typeface="標楷體" pitchFamily="65" charset="-120"/>
                  <a:cs typeface="Arial" charset="0"/>
                </a:rPr>
                <a:t>攝食經糞便污染的食物或飲水</a:t>
              </a:r>
              <a:r>
                <a:rPr lang="en-US" altLang="zh-TW">
                  <a:latin typeface="Times New Roman" pitchFamily="18" charset="0"/>
                  <a:ea typeface="標楷體" pitchFamily="65" charset="-120"/>
                  <a:cs typeface="Arial" charset="0"/>
                </a:rPr>
                <a:t>(</a:t>
              </a:r>
              <a:r>
                <a:rPr lang="zh-TW" altLang="en-US" u="sng">
                  <a:latin typeface="Times New Roman" pitchFamily="18" charset="0"/>
                  <a:ea typeface="標楷體" pitchFamily="65" charset="-120"/>
                  <a:cs typeface="Arial" charset="0"/>
                </a:rPr>
                <a:t>囊體</a:t>
              </a:r>
              <a:r>
                <a:rPr lang="en-US" altLang="zh-TW">
                  <a:latin typeface="Times New Roman" pitchFamily="18" charset="0"/>
                  <a:ea typeface="標楷體" pitchFamily="65" charset="-120"/>
                  <a:cs typeface="Arial" charset="0"/>
                </a:rPr>
                <a:t>)</a:t>
              </a:r>
            </a:p>
          </p:txBody>
        </p:sp>
        <p:sp>
          <p:nvSpPr>
            <p:cNvPr id="118793" name="Text Box 12"/>
            <p:cNvSpPr txBox="1">
              <a:spLocks noChangeArrowheads="1"/>
            </p:cNvSpPr>
            <p:nvPr>
              <p:custDataLst>
                <p:tags r:id="rId5"/>
              </p:custDataLst>
            </p:nvPr>
          </p:nvSpPr>
          <p:spPr bwMode="auto">
            <a:xfrm>
              <a:off x="192" y="1248"/>
              <a:ext cx="1248" cy="750"/>
            </a:xfrm>
            <a:prstGeom prst="rect">
              <a:avLst/>
            </a:prstGeom>
            <a:noFill/>
            <a:ln w="9525">
              <a:noFill/>
              <a:miter lim="800000"/>
              <a:headEnd/>
              <a:tailEnd/>
            </a:ln>
          </p:spPr>
          <p:txBody>
            <a:bodyPr>
              <a:spAutoFit/>
            </a:bodyPr>
            <a:lstStyle/>
            <a:p>
              <a:r>
                <a:rPr lang="zh-TW" altLang="en-US">
                  <a:latin typeface="Times New Roman" pitchFamily="18" charset="0"/>
                  <a:ea typeface="標楷體" pitchFamily="65" charset="-120"/>
                  <a:cs typeface="Arial" charset="0"/>
                </a:rPr>
                <a:t>吞入的囊體經過胃酸及腸酶後，於小腸脫囊成為</a:t>
              </a:r>
              <a:r>
                <a:rPr lang="zh-TW" altLang="en-US" u="sng">
                  <a:latin typeface="Times New Roman" pitchFamily="18" charset="0"/>
                  <a:ea typeface="標楷體" pitchFamily="65" charset="-120"/>
                  <a:cs typeface="Arial" charset="0"/>
                </a:rPr>
                <a:t>活動體</a:t>
              </a:r>
            </a:p>
          </p:txBody>
        </p:sp>
        <p:sp>
          <p:nvSpPr>
            <p:cNvPr id="118794" name="Text Box 13"/>
            <p:cNvSpPr txBox="1">
              <a:spLocks noChangeArrowheads="1"/>
            </p:cNvSpPr>
            <p:nvPr>
              <p:custDataLst>
                <p:tags r:id="rId6"/>
              </p:custDataLst>
            </p:nvPr>
          </p:nvSpPr>
          <p:spPr bwMode="auto">
            <a:xfrm>
              <a:off x="1488" y="1488"/>
              <a:ext cx="1536" cy="404"/>
            </a:xfrm>
            <a:prstGeom prst="rect">
              <a:avLst/>
            </a:prstGeom>
            <a:noFill/>
            <a:ln w="9525">
              <a:noFill/>
              <a:miter lim="800000"/>
              <a:headEnd/>
              <a:tailEnd/>
            </a:ln>
          </p:spPr>
          <p:txBody>
            <a:bodyPr>
              <a:spAutoFit/>
            </a:bodyPr>
            <a:lstStyle/>
            <a:p>
              <a:r>
                <a:rPr lang="zh-TW" altLang="en-US" u="sng">
                  <a:latin typeface="Times New Roman" pitchFamily="18" charset="0"/>
                  <a:ea typeface="標楷體" pitchFamily="65" charset="-120"/>
                  <a:cs typeface="Arial" charset="0"/>
                </a:rPr>
                <a:t>活動體</a:t>
              </a:r>
              <a:r>
                <a:rPr lang="zh-TW" altLang="en-US">
                  <a:latin typeface="Times New Roman" pitchFamily="18" charset="0"/>
                  <a:ea typeface="標楷體" pitchFamily="65" charset="-120"/>
                  <a:cs typeface="Arial" charset="0"/>
                </a:rPr>
                <a:t>侵入大腸或轉移至肝臟</a:t>
              </a:r>
              <a:r>
                <a:rPr lang="en-US" altLang="zh-TW">
                  <a:latin typeface="Times New Roman" pitchFamily="18" charset="0"/>
                  <a:ea typeface="標楷體" pitchFamily="65" charset="-120"/>
                  <a:cs typeface="Arial" charset="0"/>
                </a:rPr>
                <a:t>(</a:t>
              </a:r>
              <a:r>
                <a:rPr lang="zh-TW" altLang="en-US">
                  <a:latin typeface="Times New Roman" pitchFamily="18" charset="0"/>
                  <a:ea typeface="標楷體" pitchFamily="65" charset="-120"/>
                  <a:cs typeface="Arial" charset="0"/>
                </a:rPr>
                <a:t>或其他組織</a:t>
              </a:r>
              <a:r>
                <a:rPr lang="en-US" altLang="zh-TW">
                  <a:latin typeface="Times New Roman" pitchFamily="18" charset="0"/>
                  <a:ea typeface="標楷體" pitchFamily="65" charset="-120"/>
                  <a:cs typeface="Arial" charset="0"/>
                </a:rPr>
                <a:t>)</a:t>
              </a:r>
            </a:p>
          </p:txBody>
        </p:sp>
        <p:sp>
          <p:nvSpPr>
            <p:cNvPr id="118795" name="Text Box 7"/>
            <p:cNvSpPr txBox="1">
              <a:spLocks noChangeArrowheads="1"/>
            </p:cNvSpPr>
            <p:nvPr/>
          </p:nvSpPr>
          <p:spPr bwMode="auto">
            <a:xfrm>
              <a:off x="2208" y="3793"/>
              <a:ext cx="2444" cy="194"/>
            </a:xfrm>
            <a:prstGeom prst="rect">
              <a:avLst/>
            </a:prstGeom>
            <a:noFill/>
            <a:ln w="9525">
              <a:noFill/>
              <a:miter lim="800000"/>
              <a:headEnd/>
              <a:tailEnd/>
            </a:ln>
          </p:spPr>
          <p:txBody>
            <a:bodyPr>
              <a:spAutoFit/>
            </a:bodyPr>
            <a:lstStyle/>
            <a:p>
              <a:r>
                <a:rPr lang="en-US" altLang="zh-TW" sz="1400">
                  <a:cs typeface="Arial" charset="0"/>
                </a:rPr>
                <a:t>(Guerrant ,Tropical infectious diseases 2</a:t>
              </a:r>
              <a:r>
                <a:rPr lang="en-US" altLang="zh-TW" sz="1400" baseline="30000">
                  <a:cs typeface="Arial" charset="0"/>
                </a:rPr>
                <a:t>nd </a:t>
              </a:r>
              <a:r>
                <a:rPr lang="en-US" altLang="zh-TW" sz="1400">
                  <a:cs typeface="Arial" charset="0"/>
                </a:rPr>
                <a:t>ed.)</a:t>
              </a:r>
            </a:p>
          </p:txBody>
        </p:sp>
        <p:sp>
          <p:nvSpPr>
            <p:cNvPr id="118796" name="Text Box 16"/>
            <p:cNvSpPr txBox="1">
              <a:spLocks noChangeArrowheads="1"/>
            </p:cNvSpPr>
            <p:nvPr>
              <p:custDataLst>
                <p:tags r:id="rId7"/>
              </p:custDataLst>
            </p:nvPr>
          </p:nvSpPr>
          <p:spPr bwMode="auto">
            <a:xfrm>
              <a:off x="1440" y="1852"/>
              <a:ext cx="1584" cy="233"/>
            </a:xfrm>
            <a:prstGeom prst="rect">
              <a:avLst/>
            </a:prstGeom>
            <a:noFill/>
            <a:ln w="9525">
              <a:noFill/>
              <a:miter lim="800000"/>
              <a:headEnd/>
              <a:tailEnd/>
            </a:ln>
          </p:spPr>
          <p:txBody>
            <a:bodyPr wrap="square">
              <a:spAutoFit/>
            </a:bodyPr>
            <a:lstStyle/>
            <a:p>
              <a:pPr marL="288925" indent="-288925"/>
              <a:r>
                <a:rPr lang="en-US" altLang="zh-TW" b="1" dirty="0">
                  <a:solidFill>
                    <a:srgbClr val="CC3300"/>
                  </a:solidFill>
                  <a:latin typeface="標楷體" pitchFamily="65" charset="-120"/>
                  <a:ea typeface="標楷體" pitchFamily="65" charset="-120"/>
                  <a:cs typeface="Arial" charset="0"/>
                </a:rPr>
                <a:t>* </a:t>
              </a:r>
              <a:r>
                <a:rPr lang="en-US" altLang="zh-TW" b="1" dirty="0">
                  <a:solidFill>
                    <a:srgbClr val="CC3300"/>
                  </a:solidFill>
                  <a:ea typeface="標楷體" pitchFamily="65" charset="-120"/>
                  <a:cs typeface="Arial" charset="0"/>
                </a:rPr>
                <a:t>90%</a:t>
              </a:r>
              <a:r>
                <a:rPr lang="zh-TW" altLang="en-US" b="1" dirty="0">
                  <a:solidFill>
                    <a:srgbClr val="CC3300"/>
                  </a:solidFill>
                  <a:latin typeface="標楷體" pitchFamily="65" charset="-120"/>
                  <a:ea typeface="標楷體" pitchFamily="65" charset="-120"/>
                  <a:cs typeface="Arial" charset="0"/>
                </a:rPr>
                <a:t>為無症狀帶原者</a:t>
              </a:r>
            </a:p>
          </p:txBody>
        </p:sp>
      </p:grpSp>
      <p:sp>
        <p:nvSpPr>
          <p:cNvPr id="118786" name="Text Box 4"/>
          <p:cNvSpPr txBox="1">
            <a:spLocks noChangeArrowheads="1"/>
          </p:cNvSpPr>
          <p:nvPr/>
        </p:nvSpPr>
        <p:spPr bwMode="auto">
          <a:xfrm>
            <a:off x="5486400" y="1905000"/>
            <a:ext cx="3352800" cy="1262063"/>
          </a:xfrm>
          <a:prstGeom prst="rect">
            <a:avLst/>
          </a:prstGeom>
          <a:noFill/>
          <a:ln w="38100" cmpd="dbl">
            <a:solidFill>
              <a:srgbClr val="FF0000"/>
            </a:solidFill>
            <a:miter lim="800000"/>
            <a:headEnd/>
            <a:tailEnd/>
          </a:ln>
        </p:spPr>
        <p:txBody>
          <a:bodyPr>
            <a:spAutoFit/>
          </a:bodyPr>
          <a:lstStyle/>
          <a:p>
            <a:pPr marL="93663" indent="-93663"/>
            <a:r>
              <a:rPr lang="zh-TW" altLang="en-US" sz="2000">
                <a:latin typeface="標楷體" pitchFamily="65" charset="-120"/>
                <a:ea typeface="標楷體" pitchFamily="65" charset="-120"/>
                <a:cs typeface="Arial" charset="0"/>
              </a:rPr>
              <a:t>阿米巴性痢疾</a:t>
            </a:r>
            <a:r>
              <a:rPr lang="en-US" altLang="zh-TW" sz="2000">
                <a:ea typeface="標楷體" pitchFamily="65" charset="-120"/>
                <a:cs typeface="Arial" charset="0"/>
              </a:rPr>
              <a:t>(Amebiasis)</a:t>
            </a:r>
            <a:endParaRPr lang="en-US" altLang="zh-TW" sz="2000">
              <a:latin typeface="標楷體" pitchFamily="65" charset="-120"/>
              <a:ea typeface="標楷體" pitchFamily="65" charset="-120"/>
              <a:cs typeface="Arial" charset="0"/>
            </a:endParaRPr>
          </a:p>
          <a:p>
            <a:pPr marL="93663" indent="-93663"/>
            <a:r>
              <a:rPr lang="en-US" altLang="zh-TW" sz="2000">
                <a:latin typeface="標楷體" pitchFamily="65" charset="-120"/>
                <a:ea typeface="標楷體" pitchFamily="65" charset="-120"/>
                <a:cs typeface="Arial" charset="0"/>
              </a:rPr>
              <a:t> </a:t>
            </a:r>
            <a:r>
              <a:rPr lang="zh-TW" altLang="en-US" u="sng">
                <a:latin typeface="標楷體" pitchFamily="65" charset="-120"/>
                <a:ea typeface="標楷體" pitchFamily="65" charset="-120"/>
                <a:cs typeface="Arial" charset="0"/>
              </a:rPr>
              <a:t>腸道阿米巴感染症</a:t>
            </a:r>
          </a:p>
          <a:p>
            <a:pPr marL="93663" indent="-93663"/>
            <a:r>
              <a:rPr lang="zh-TW" altLang="en-US">
                <a:latin typeface="標楷體" pitchFamily="65" charset="-120"/>
                <a:ea typeface="標楷體" pitchFamily="65" charset="-120"/>
                <a:cs typeface="Arial" charset="0"/>
              </a:rPr>
              <a:t> </a:t>
            </a:r>
            <a:r>
              <a:rPr lang="zh-TW" altLang="en-US" u="sng">
                <a:latin typeface="標楷體" pitchFamily="65" charset="-120"/>
                <a:ea typeface="標楷體" pitchFamily="65" charset="-120"/>
                <a:cs typeface="Arial" charset="0"/>
              </a:rPr>
              <a:t>腸外阿米巴感染症</a:t>
            </a:r>
            <a:r>
              <a:rPr lang="zh-TW" altLang="en-US">
                <a:latin typeface="標楷體" pitchFamily="65" charset="-120"/>
                <a:ea typeface="標楷體" pitchFamily="65" charset="-120"/>
                <a:cs typeface="Arial" charset="0"/>
              </a:rPr>
              <a:t>：包含</a:t>
            </a:r>
            <a:r>
              <a:rPr lang="zh-TW" altLang="en-US" b="1">
                <a:solidFill>
                  <a:srgbClr val="CC3300"/>
                </a:solidFill>
                <a:latin typeface="標楷體" pitchFamily="65" charset="-120"/>
                <a:ea typeface="標楷體" pitchFamily="65" charset="-120"/>
                <a:cs typeface="Arial" charset="0"/>
              </a:rPr>
              <a:t>肝膿瘍</a:t>
            </a:r>
            <a:r>
              <a:rPr lang="zh-TW" altLang="en-US">
                <a:solidFill>
                  <a:srgbClr val="000000"/>
                </a:solidFill>
                <a:latin typeface="新細明體" charset="-120"/>
                <a:ea typeface="標楷體" pitchFamily="65" charset="-120"/>
                <a:cs typeface="Arial" charset="0"/>
              </a:rPr>
              <a:t>、</a:t>
            </a:r>
            <a:r>
              <a:rPr lang="zh-TW" altLang="en-US">
                <a:latin typeface="標楷體" pitchFamily="65" charset="-120"/>
                <a:ea typeface="標楷體" pitchFamily="65" charset="-120"/>
                <a:cs typeface="Arial" charset="0"/>
              </a:rPr>
              <a:t>腦或肺或腎等其他膿瘍</a:t>
            </a:r>
          </a:p>
        </p:txBody>
      </p:sp>
      <p:sp>
        <p:nvSpPr>
          <p:cNvPr id="118787" name="AutoShape 9"/>
          <p:cNvSpPr>
            <a:spLocks/>
          </p:cNvSpPr>
          <p:nvPr/>
        </p:nvSpPr>
        <p:spPr bwMode="auto">
          <a:xfrm>
            <a:off x="5527675" y="2419350"/>
            <a:ext cx="152400" cy="609600"/>
          </a:xfrm>
          <a:prstGeom prst="leftBrace">
            <a:avLst>
              <a:gd name="adj1" fmla="val 33333"/>
              <a:gd name="adj2" fmla="val 50000"/>
            </a:avLst>
          </a:prstGeom>
          <a:noFill/>
          <a:ln w="9525">
            <a:solidFill>
              <a:schemeClr val="tx1"/>
            </a:solidFill>
            <a:round/>
            <a:headEnd/>
            <a:tailEnd/>
          </a:ln>
        </p:spPr>
        <p:txBody>
          <a:bodyPr wrap="none" anchor="ctr"/>
          <a:lstStyle/>
          <a:p>
            <a:endParaRPr lang="zh-TW" altLang="en-US" sz="2000">
              <a:latin typeface="Times New Roman" pitchFamily="18" charset="0"/>
              <a:cs typeface="Arial" charset="0"/>
            </a:endParaRPr>
          </a:p>
        </p:txBody>
      </p:sp>
      <p:sp>
        <p:nvSpPr>
          <p:cNvPr id="118789" name="標題 1"/>
          <p:cNvSpPr>
            <a:spLocks noGrp="1"/>
          </p:cNvSpPr>
          <p:nvPr>
            <p:ph type="title"/>
          </p:nvPr>
        </p:nvSpPr>
        <p:spPr/>
        <p:txBody>
          <a:bodyPr/>
          <a:lstStyle/>
          <a:p>
            <a:r>
              <a:rPr lang="zh-TW" altLang="zh-TW" dirty="0" smtClean="0">
                <a:solidFill>
                  <a:schemeClr val="tx2"/>
                </a:solidFill>
                <a:latin typeface="標楷體" pitchFamily="65" charset="-120"/>
                <a:cs typeface="Arial" charset="0"/>
              </a:rPr>
              <a:t>阿米巴</a:t>
            </a:r>
            <a:r>
              <a:rPr lang="zh-TW" altLang="en-US" dirty="0" smtClean="0">
                <a:solidFill>
                  <a:schemeClr val="tx2"/>
                </a:solidFill>
                <a:latin typeface="標楷體" pitchFamily="65" charset="-120"/>
                <a:cs typeface="Arial" charset="0"/>
              </a:rPr>
              <a:t>原蟲生活史</a:t>
            </a:r>
            <a:endParaRPr lang="zh-TW" altLang="en-US" dirty="0" smtClean="0">
              <a:latin typeface="Arial" charset="0"/>
              <a:cs typeface="Arial" charset="0"/>
            </a:endParaRPr>
          </a:p>
        </p:txBody>
      </p:sp>
      <p:sp>
        <p:nvSpPr>
          <p:cNvPr id="118788" name="投影片編號版面配置區 11"/>
          <p:cNvSpPr>
            <a:spLocks noGrp="1"/>
          </p:cNvSpPr>
          <p:nvPr>
            <p:ph type="sldNum" sz="quarter" idx="12"/>
          </p:nvPr>
        </p:nvSpPr>
        <p:spPr bwMode="auto">
          <a:noFill/>
          <a:ln>
            <a:miter lim="800000"/>
            <a:headEnd/>
            <a:tailEnd/>
          </a:ln>
        </p:spPr>
        <p:txBody>
          <a:bodyPr/>
          <a:lstStyle/>
          <a:p>
            <a:fld id="{DBA37608-4B87-48C0-BF9C-4310B7FCE8C9}" type="slidenum">
              <a:rPr lang="zh-TW" altLang="en-US" smtClean="0">
                <a:ea typeface="新細明體" charset="-120"/>
              </a:rPr>
              <a:pPr/>
              <a:t>64</a:t>
            </a:fld>
            <a:endParaRPr lang="zh-TW" altLang="en-US" smtClean="0">
              <a:ea typeface="新細明體" charset="-120"/>
            </a:endParaRPr>
          </a:p>
        </p:txBody>
      </p:sp>
      <p:sp>
        <p:nvSpPr>
          <p:cNvPr id="15" name="內容版面配置區 14"/>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833" name="Text Box 2"/>
          <p:cNvSpPr txBox="1">
            <a:spLocks noChangeArrowheads="1"/>
          </p:cNvSpPr>
          <p:nvPr/>
        </p:nvSpPr>
        <p:spPr bwMode="auto">
          <a:xfrm>
            <a:off x="395288" y="620713"/>
            <a:ext cx="80645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dirty="0">
                <a:solidFill>
                  <a:srgbClr val="000C00"/>
                </a:solidFill>
                <a:latin typeface="新細明體" charset="-120"/>
                <a:ea typeface="標楷體" pitchFamily="65" charset="-120"/>
                <a:cs typeface="Arial" charset="0"/>
              </a:rPr>
              <a:t>感染過程</a:t>
            </a:r>
            <a:endParaRPr lang="zh-TW" altLang="zh-TW" sz="4400" b="1" dirty="0">
              <a:solidFill>
                <a:schemeClr val="tx2"/>
              </a:solidFill>
              <a:latin typeface="Times New Roman" pitchFamily="18" charset="0"/>
              <a:ea typeface="標楷體" pitchFamily="65" charset="-120"/>
              <a:cs typeface="Arial" charset="0"/>
            </a:endParaRPr>
          </a:p>
        </p:txBody>
      </p:sp>
      <p:sp>
        <p:nvSpPr>
          <p:cNvPr id="120834" name="Rectangle 4"/>
          <p:cNvSpPr>
            <a:spLocks noChangeArrowheads="1"/>
          </p:cNvSpPr>
          <p:nvPr/>
        </p:nvSpPr>
        <p:spPr bwMode="auto">
          <a:xfrm>
            <a:off x="400050" y="1782763"/>
            <a:ext cx="8229600" cy="4525962"/>
          </a:xfrm>
          <a:prstGeom prst="rect">
            <a:avLst/>
          </a:prstGeom>
          <a:noFill/>
          <a:ln w="9525">
            <a:noFill/>
            <a:miter lim="800000"/>
            <a:headEnd/>
            <a:tailEnd/>
          </a:ln>
        </p:spPr>
        <p:txBody>
          <a:bodyPr/>
          <a:lstStyle/>
          <a:p>
            <a:pPr marL="342900" indent="-342900">
              <a:lnSpc>
                <a:spcPct val="80000"/>
              </a:lnSpc>
              <a:spcBef>
                <a:spcPct val="20000"/>
              </a:spcBef>
              <a:buFont typeface="Wingdings" pitchFamily="2" charset="2"/>
              <a:buChar char=""/>
            </a:pPr>
            <a:r>
              <a:rPr lang="zh-TW" altLang="zh-TW" sz="2800">
                <a:latin typeface="標楷體" pitchFamily="65" charset="-120"/>
                <a:ea typeface="標楷體" pitchFamily="65" charset="-120"/>
                <a:cs typeface="Arial" charset="0"/>
              </a:rPr>
              <a:t>傳染途徑</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糞口傳染</a:t>
            </a:r>
          </a:p>
          <a:p>
            <a:pPr marL="742950" lvl="1" indent="-285750" eaLnBrk="0" hangingPunct="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吞入成熟囊體</a:t>
            </a:r>
            <a:r>
              <a:rPr lang="zh-TW" altLang="en-US" sz="2400">
                <a:latin typeface="標楷體" pitchFamily="65" charset="-120"/>
                <a:ea typeface="標楷體" pitchFamily="65" charset="-120"/>
                <a:cs typeface="Arial" charset="0"/>
              </a:rPr>
              <a:t>，</a:t>
            </a:r>
            <a:r>
              <a:rPr lang="zh-TW" altLang="zh-TW" sz="2400">
                <a:latin typeface="標楷體" pitchFamily="65" charset="-120"/>
                <a:ea typeface="標楷體" pitchFamily="65" charset="-120"/>
                <a:cs typeface="Arial" charset="0"/>
              </a:rPr>
              <a:t>囊體來自於糞便污染的飲用水</a:t>
            </a:r>
            <a:r>
              <a:rPr lang="zh-TW" altLang="en-US" sz="2400">
                <a:latin typeface="標楷體" pitchFamily="65" charset="-120"/>
                <a:ea typeface="標楷體" pitchFamily="65" charset="-120"/>
                <a:cs typeface="Arial" charset="0"/>
              </a:rPr>
              <a:t>，</a:t>
            </a:r>
            <a:r>
              <a:rPr lang="zh-TW" altLang="zh-TW" sz="2400">
                <a:latin typeface="標楷體" pitchFamily="65" charset="-120"/>
                <a:ea typeface="標楷體" pitchFamily="65" charset="-120"/>
                <a:cs typeface="Arial" charset="0"/>
              </a:rPr>
              <a:t>食物或手</a:t>
            </a:r>
            <a:r>
              <a:rPr lang="zh-TW" altLang="en-US" sz="2400">
                <a:latin typeface="標楷體" pitchFamily="65" charset="-120"/>
                <a:ea typeface="標楷體" pitchFamily="65" charset="-120"/>
                <a:cs typeface="Arial" charset="0"/>
              </a:rPr>
              <a:t>。</a:t>
            </a:r>
            <a:endParaRPr lang="zh-TW" altLang="zh-TW" sz="2400">
              <a:latin typeface="標楷體" pitchFamily="65" charset="-120"/>
              <a:ea typeface="標楷體" pitchFamily="65" charset="-120"/>
              <a:cs typeface="Arial" charset="0"/>
            </a:endParaRPr>
          </a:p>
          <a:p>
            <a:pPr marL="742950" lvl="1" indent="-285750" eaLnBrk="0" hangingPunct="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經由口對肛門之性行為</a:t>
            </a:r>
            <a:r>
              <a:rPr lang="en-US" altLang="zh-TW" sz="2400">
                <a:ea typeface="標楷體" pitchFamily="65" charset="-120"/>
                <a:cs typeface="Arial" charset="0"/>
              </a:rPr>
              <a:t>(oral-anal sex)</a:t>
            </a:r>
            <a:r>
              <a:rPr lang="zh-TW" altLang="zh-TW" sz="2400">
                <a:latin typeface="標楷體" pitchFamily="65" charset="-120"/>
                <a:ea typeface="標楷體" pitchFamily="65" charset="-120"/>
                <a:cs typeface="Arial" charset="0"/>
              </a:rPr>
              <a:t>感染</a:t>
            </a:r>
            <a:r>
              <a:rPr lang="zh-TW" altLang="en-US" sz="2400">
                <a:latin typeface="標楷體" pitchFamily="65" charset="-120"/>
                <a:ea typeface="標楷體" pitchFamily="65" charset="-120"/>
                <a:cs typeface="Arial" charset="0"/>
              </a:rPr>
              <a:t>。</a:t>
            </a:r>
            <a:endParaRPr lang="zh-TW" altLang="zh-TW" sz="2400">
              <a:latin typeface="標楷體" pitchFamily="65" charset="-120"/>
              <a:ea typeface="標楷體" pitchFamily="65" charset="-120"/>
              <a:cs typeface="Arial" charset="0"/>
            </a:endParaRPr>
          </a:p>
          <a:p>
            <a:pPr marL="342900" indent="-342900">
              <a:lnSpc>
                <a:spcPct val="80000"/>
              </a:lnSpc>
              <a:spcBef>
                <a:spcPct val="20000"/>
              </a:spcBef>
              <a:buFont typeface="Wingdings" pitchFamily="2" charset="2"/>
              <a:buChar char=""/>
            </a:pPr>
            <a:r>
              <a:rPr lang="zh-TW" altLang="zh-TW" sz="2800">
                <a:latin typeface="標楷體" pitchFamily="65" charset="-120"/>
                <a:ea typeface="標楷體" pitchFamily="65" charset="-120"/>
                <a:cs typeface="Arial" charset="0"/>
              </a:rPr>
              <a:t>症狀</a:t>
            </a:r>
          </a:p>
          <a:p>
            <a:pPr marL="742950" lvl="1" indent="-285750" eaLnBrk="0" hangingPunct="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從輕微到慢性腹瀉程度不等</a:t>
            </a:r>
            <a:r>
              <a:rPr lang="zh-TW" altLang="en-US" sz="2400">
                <a:latin typeface="標楷體" pitchFamily="65" charset="-120"/>
                <a:ea typeface="標楷體" pitchFamily="65" charset="-120"/>
                <a:cs typeface="Arial" charset="0"/>
              </a:rPr>
              <a:t>。</a:t>
            </a:r>
            <a:endParaRPr lang="zh-TW" altLang="zh-TW" sz="2400">
              <a:latin typeface="標楷體" pitchFamily="65" charset="-120"/>
              <a:ea typeface="標楷體" pitchFamily="65" charset="-120"/>
              <a:cs typeface="Arial" charset="0"/>
            </a:endParaRPr>
          </a:p>
          <a:p>
            <a:pPr marL="742950" lvl="1" indent="-285750" eaLnBrk="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大腸炎症狀：糞便中帶黏液及血絲、腹痛、裏急後重、間歇性下痢、發燒等</a:t>
            </a:r>
            <a:r>
              <a:rPr lang="zh-TW" altLang="en-US" sz="2400">
                <a:latin typeface="標楷體" pitchFamily="65" charset="-120"/>
                <a:ea typeface="標楷體" pitchFamily="65" charset="-120"/>
                <a:cs typeface="Arial" charset="0"/>
              </a:rPr>
              <a:t>。</a:t>
            </a:r>
            <a:endParaRPr lang="zh-TW" altLang="zh-TW" sz="2400">
              <a:latin typeface="標楷體" pitchFamily="65" charset="-120"/>
              <a:ea typeface="標楷體" pitchFamily="65" charset="-120"/>
              <a:cs typeface="Arial" charset="0"/>
            </a:endParaRPr>
          </a:p>
          <a:p>
            <a:pPr marL="742950" lvl="1" indent="-285750" eaLnBrk="0" hangingPunct="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阿米巴肝膿瘍症狀：發燒、右上腹部疼痛、肝腫大、腹瀉等。</a:t>
            </a:r>
          </a:p>
          <a:p>
            <a:pPr marL="742950" lvl="1" indent="-285750" eaLnBrk="0" hangingPunct="0">
              <a:lnSpc>
                <a:spcPct val="80000"/>
              </a:lnSpc>
              <a:spcBef>
                <a:spcPct val="20000"/>
              </a:spcBef>
              <a:buFont typeface="Arial" charset="0"/>
              <a:buChar char="–"/>
            </a:pPr>
            <a:r>
              <a:rPr lang="zh-TW" altLang="zh-TW" sz="2400">
                <a:latin typeface="標楷體" pitchFamily="65" charset="-120"/>
                <a:ea typeface="標楷體" pitchFamily="65" charset="-120"/>
                <a:cs typeface="Arial" charset="0"/>
              </a:rPr>
              <a:t>大部份痢疾阿米巴帶原者其臨床症狀不明顯。</a:t>
            </a:r>
          </a:p>
        </p:txBody>
      </p:sp>
      <p:sp>
        <p:nvSpPr>
          <p:cNvPr id="120835" name="投影片編號版面配置區 5"/>
          <p:cNvSpPr>
            <a:spLocks noGrp="1"/>
          </p:cNvSpPr>
          <p:nvPr>
            <p:ph type="sldNum" sz="quarter" idx="12"/>
          </p:nvPr>
        </p:nvSpPr>
        <p:spPr bwMode="auto">
          <a:noFill/>
          <a:ln>
            <a:miter lim="800000"/>
            <a:headEnd/>
            <a:tailEnd/>
          </a:ln>
        </p:spPr>
        <p:txBody>
          <a:bodyPr/>
          <a:lstStyle/>
          <a:p>
            <a:fld id="{6C909AA6-AC00-4ED2-AC67-D2D58BA9A2B4}" type="slidenum">
              <a:rPr lang="zh-TW" altLang="en-US" smtClean="0">
                <a:ea typeface="新細明體" charset="-120"/>
              </a:rPr>
              <a:pPr/>
              <a:t>65</a:t>
            </a:fld>
            <a:endParaRPr lang="zh-TW" altLang="en-US"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667" name="Rectangle 1027"/>
          <p:cNvSpPr>
            <a:spLocks noGrp="1" noChangeArrowheads="1"/>
          </p:cNvSpPr>
          <p:nvPr>
            <p:ph idx="1"/>
          </p:nvPr>
        </p:nvSpPr>
        <p:spPr>
          <a:xfrm>
            <a:off x="468313" y="1628775"/>
            <a:ext cx="7056437" cy="4525963"/>
          </a:xfrm>
        </p:spPr>
        <p:txBody>
          <a:bodyPr/>
          <a:lstStyle/>
          <a:p>
            <a:pPr>
              <a:defRPr/>
            </a:pPr>
            <a:r>
              <a:rPr lang="zh-TW" altLang="en-US" dirty="0">
                <a:latin typeface="標楷體" panose="03000509000000000000" pitchFamily="65" charset="-120"/>
              </a:rPr>
              <a:t>潛伏期</a:t>
            </a:r>
          </a:p>
          <a:p>
            <a:pPr lvl="1">
              <a:defRPr/>
            </a:pPr>
            <a:r>
              <a:rPr lang="zh-TW" altLang="en-US" dirty="0">
                <a:solidFill>
                  <a:schemeClr val="tx1"/>
                </a:solidFill>
                <a:latin typeface="標楷體" panose="03000509000000000000" pitchFamily="65" charset="-120"/>
              </a:rPr>
              <a:t>潛伏期一般約二至四週，但長短極為懸殊，可由數日至</a:t>
            </a:r>
            <a:r>
              <a:rPr lang="zh-TW" altLang="en-US" b="1" u="sng" dirty="0">
                <a:solidFill>
                  <a:schemeClr val="tx1"/>
                </a:solidFill>
                <a:latin typeface="標楷體" panose="03000509000000000000" pitchFamily="65" charset="-120"/>
              </a:rPr>
              <a:t>數年</a:t>
            </a:r>
            <a:r>
              <a:rPr lang="zh-TW" altLang="en-US" dirty="0">
                <a:solidFill>
                  <a:schemeClr val="tx1"/>
                </a:solidFill>
                <a:latin typeface="標楷體" panose="03000509000000000000" pitchFamily="65" charset="-120"/>
              </a:rPr>
              <a:t>不等。 </a:t>
            </a:r>
          </a:p>
          <a:p>
            <a:pPr>
              <a:defRPr/>
            </a:pPr>
            <a:r>
              <a:rPr lang="zh-TW" altLang="en-US" dirty="0">
                <a:latin typeface="標楷體" panose="03000509000000000000" pitchFamily="65" charset="-120"/>
              </a:rPr>
              <a:t>可傳染期 </a:t>
            </a:r>
          </a:p>
          <a:p>
            <a:pPr lvl="1">
              <a:defRPr/>
            </a:pPr>
            <a:r>
              <a:rPr lang="zh-TW" altLang="en-US" dirty="0">
                <a:solidFill>
                  <a:schemeClr val="tx1"/>
                </a:solidFill>
                <a:latin typeface="標楷體" panose="03000509000000000000" pitchFamily="65" charset="-120"/>
              </a:rPr>
              <a:t>囊體具傳染性，在慢性期、恢復期及無症狀帶蟲者，均會</a:t>
            </a:r>
            <a:r>
              <a:rPr lang="zh-TW" altLang="en-US" b="1" u="sng" dirty="0">
                <a:solidFill>
                  <a:srgbClr val="CC3300"/>
                </a:solidFill>
                <a:latin typeface="標楷體" panose="03000509000000000000" pitchFamily="65" charset="-120"/>
              </a:rPr>
              <a:t>間歇性</a:t>
            </a:r>
            <a:r>
              <a:rPr lang="zh-TW" altLang="en-US" dirty="0">
                <a:solidFill>
                  <a:schemeClr val="tx1"/>
                </a:solidFill>
                <a:latin typeface="標楷體" panose="03000509000000000000" pitchFamily="65" charset="-120"/>
              </a:rPr>
              <a:t>排泄囊</a:t>
            </a:r>
            <a:r>
              <a:rPr lang="zh-TW" altLang="en-US" dirty="0" smtClean="0">
                <a:solidFill>
                  <a:schemeClr val="tx1"/>
                </a:solidFill>
                <a:latin typeface="標楷體" panose="03000509000000000000" pitchFamily="65" charset="-120"/>
              </a:rPr>
              <a:t>體。</a:t>
            </a:r>
            <a:r>
              <a:rPr lang="zh-TW" altLang="en-US" dirty="0" smtClean="0">
                <a:latin typeface="標楷體" panose="03000509000000000000" pitchFamily="65" charset="-120"/>
              </a:rPr>
              <a:t> </a:t>
            </a:r>
            <a:endParaRPr lang="zh-TW" altLang="en-US" dirty="0">
              <a:latin typeface="標楷體" panose="03000509000000000000" pitchFamily="65" charset="-120"/>
            </a:endParaRPr>
          </a:p>
          <a:p>
            <a:pPr>
              <a:defRPr/>
            </a:pPr>
            <a:r>
              <a:rPr lang="en-US" altLang="zh-TW" dirty="0">
                <a:ea typeface="+mj-ea"/>
              </a:rPr>
              <a:t>Infective dose</a:t>
            </a:r>
            <a:r>
              <a:rPr lang="en-US" altLang="zh-TW" dirty="0" smtClean="0">
                <a:ea typeface="+mj-ea"/>
              </a:rPr>
              <a:t>: &gt;1,000 cysts</a:t>
            </a:r>
            <a:endParaRPr lang="en-US" altLang="zh-TW" dirty="0">
              <a:ea typeface="+mj-ea"/>
            </a:endParaRPr>
          </a:p>
        </p:txBody>
      </p:sp>
      <p:sp>
        <p:nvSpPr>
          <p:cNvPr id="122885" name="投影片編號版面配置區 5"/>
          <p:cNvSpPr>
            <a:spLocks noGrp="1"/>
          </p:cNvSpPr>
          <p:nvPr>
            <p:ph type="sldNum" sz="quarter" idx="12"/>
          </p:nvPr>
        </p:nvSpPr>
        <p:spPr bwMode="auto">
          <a:noFill/>
          <a:ln>
            <a:miter lim="800000"/>
            <a:headEnd/>
            <a:tailEnd/>
          </a:ln>
        </p:spPr>
        <p:txBody>
          <a:bodyPr/>
          <a:lstStyle/>
          <a:p>
            <a:fld id="{4233CBD5-28CA-4ECC-89E1-BBCE73B928C8}" type="slidenum">
              <a:rPr lang="zh-TW" altLang="en-US" smtClean="0">
                <a:ea typeface="新細明體" charset="-120"/>
              </a:rPr>
              <a:pPr/>
              <a:t>66</a:t>
            </a:fld>
            <a:endParaRPr lang="zh-TW" altLang="en-US" smtClean="0">
              <a:ea typeface="新細明體" charset="-120"/>
            </a:endParaRPr>
          </a:p>
        </p:txBody>
      </p:sp>
      <p:pic>
        <p:nvPicPr>
          <p:cNvPr id="122882" name="Picture 5" descr="ehistdisp_cyst_wtmt">
            <a:hlinkClick r:id="rId4"/>
          </p:cNvPr>
          <p:cNvPicPr>
            <a:picLocks noChangeAspect="1" noChangeArrowheads="1"/>
          </p:cNvPicPr>
          <p:nvPr/>
        </p:nvPicPr>
        <p:blipFill>
          <a:blip r:embed="rId5" cstate="print"/>
          <a:srcRect/>
          <a:stretch>
            <a:fillRect/>
          </a:stretch>
        </p:blipFill>
        <p:spPr bwMode="auto">
          <a:xfrm>
            <a:off x="6132513" y="4413250"/>
            <a:ext cx="2327275" cy="2328863"/>
          </a:xfrm>
          <a:prstGeom prst="rect">
            <a:avLst/>
          </a:prstGeom>
          <a:noFill/>
          <a:ln w="9525">
            <a:noFill/>
            <a:miter lim="800000"/>
            <a:headEnd/>
            <a:tailEnd/>
          </a:ln>
        </p:spPr>
      </p:pic>
      <p:pic>
        <p:nvPicPr>
          <p:cNvPr id="122883" name="Picture 6" descr="amoeba">
            <a:hlinkClick r:id="rId6"/>
          </p:cNvPr>
          <p:cNvPicPr>
            <a:picLocks noChangeAspect="1" noChangeArrowheads="1"/>
          </p:cNvPicPr>
          <p:nvPr/>
        </p:nvPicPr>
        <p:blipFill>
          <a:blip r:embed="rId7" cstate="print"/>
          <a:srcRect/>
          <a:stretch>
            <a:fillRect/>
          </a:stretch>
        </p:blipFill>
        <p:spPr bwMode="auto">
          <a:xfrm>
            <a:off x="7524750" y="828675"/>
            <a:ext cx="1511300" cy="1663700"/>
          </a:xfrm>
          <a:prstGeom prst="rect">
            <a:avLst/>
          </a:prstGeom>
          <a:noFill/>
          <a:ln w="9525">
            <a:noFill/>
            <a:miter lim="800000"/>
            <a:headEnd/>
            <a:tailEnd/>
          </a:ln>
        </p:spPr>
      </p:pic>
      <p:sp>
        <p:nvSpPr>
          <p:cNvPr id="122884" name="Text Box 2"/>
          <p:cNvSpPr txBox="1">
            <a:spLocks noChangeArrowheads="1"/>
          </p:cNvSpPr>
          <p:nvPr/>
        </p:nvSpPr>
        <p:spPr bwMode="auto">
          <a:xfrm>
            <a:off x="0" y="908050"/>
            <a:ext cx="7524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感染過程</a:t>
            </a:r>
            <a:r>
              <a:rPr lang="zh-TW" altLang="en-US" sz="4400" dirty="0">
                <a:solidFill>
                  <a:srgbClr val="000C00"/>
                </a:solidFill>
                <a:latin typeface="新細明體" charset="-120"/>
                <a:ea typeface="標楷體" pitchFamily="65" charset="-120"/>
                <a:cs typeface="Arial" charset="0"/>
              </a:rPr>
              <a:t> </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4929" name="Rectangle 4"/>
          <p:cNvSpPr>
            <a:spLocks noChangeArrowheads="1"/>
          </p:cNvSpPr>
          <p:nvPr/>
        </p:nvSpPr>
        <p:spPr bwMode="auto">
          <a:xfrm>
            <a:off x="323850" y="1773238"/>
            <a:ext cx="8640763" cy="4535487"/>
          </a:xfrm>
          <a:prstGeom prst="rect">
            <a:avLst/>
          </a:prstGeom>
          <a:noFill/>
          <a:ln w="9525">
            <a:noFill/>
            <a:miter lim="800000"/>
            <a:headEnd/>
            <a:tailEnd/>
          </a:ln>
        </p:spPr>
        <p:txBody>
          <a:bodyPr/>
          <a:lstStyle/>
          <a:p>
            <a:pPr marL="342900" indent="-342900">
              <a:lnSpc>
                <a:spcPct val="90000"/>
              </a:lnSpc>
              <a:spcBef>
                <a:spcPct val="20000"/>
              </a:spcBef>
              <a:buFont typeface="Wingdings" pitchFamily="2" charset="2"/>
              <a:buChar char=""/>
            </a:pPr>
            <a:r>
              <a:rPr lang="zh-TW" altLang="zh-TW" sz="2800" dirty="0">
                <a:latin typeface="標楷體" pitchFamily="65" charset="-120"/>
                <a:ea typeface="標楷體" pitchFamily="65" charset="-120"/>
                <a:cs typeface="Arial" charset="0"/>
              </a:rPr>
              <a:t>屬第二類傳染病</a:t>
            </a:r>
          </a:p>
          <a:p>
            <a:pPr marL="342900" indent="-342900">
              <a:lnSpc>
                <a:spcPct val="90000"/>
              </a:lnSpc>
              <a:spcBef>
                <a:spcPct val="20000"/>
              </a:spcBef>
              <a:buFont typeface="Wingdings" pitchFamily="2" charset="2"/>
              <a:buChar char=""/>
            </a:pPr>
            <a:r>
              <a:rPr lang="zh-TW" altLang="zh-TW" sz="2800" dirty="0">
                <a:latin typeface="標楷體" pitchFamily="65" charset="-120"/>
                <a:ea typeface="標楷體" pitchFamily="65" charset="-120"/>
                <a:cs typeface="Arial" charset="0"/>
              </a:rPr>
              <a:t>通報定義(符合以下任一條件)</a:t>
            </a:r>
            <a:endParaRPr lang="en-US" altLang="zh-TW" sz="2800" dirty="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en-US" sz="2800" dirty="0">
                <a:solidFill>
                  <a:srgbClr val="000C00"/>
                </a:solidFill>
                <a:latin typeface="新細明體" charset="-120"/>
                <a:ea typeface="標楷體" pitchFamily="65" charset="-120"/>
                <a:cs typeface="Arial" charset="0"/>
              </a:rPr>
              <a:t>臨床條件</a:t>
            </a:r>
            <a:endParaRPr lang="zh-TW" altLang="zh-TW" sz="2800" dirty="0">
              <a:latin typeface="標楷體" pitchFamily="65" charset="-120"/>
              <a:ea typeface="標楷體" pitchFamily="65" charset="-120"/>
              <a:cs typeface="Arial" charset="0"/>
            </a:endParaRPr>
          </a:p>
          <a:p>
            <a:pPr marL="742950" lvl="1" indent="-285750" eaLnBrk="0">
              <a:lnSpc>
                <a:spcPct val="90000"/>
              </a:lnSpc>
              <a:spcBef>
                <a:spcPct val="20000"/>
              </a:spcBef>
              <a:buFont typeface="Arial" charset="0"/>
              <a:buChar char="–"/>
            </a:pPr>
            <a:r>
              <a:rPr lang="zh-TW" altLang="zh-TW" sz="2400" dirty="0">
                <a:latin typeface="標楷體" pitchFamily="65" charset="-120"/>
                <a:ea typeface="標楷體" pitchFamily="65" charset="-120"/>
                <a:cs typeface="Arial" charset="0"/>
              </a:rPr>
              <a:t>輕微、慢性到嚴重腹瀉，糞便中帶粘液、血絲、裏急後重、間歇性下痢，腹痛、發燒、噁心、嘔吐。</a:t>
            </a:r>
            <a:endParaRPr lang="en-US" altLang="zh-TW" sz="2400" dirty="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en-US" sz="2800" dirty="0">
                <a:latin typeface="標楷體" pitchFamily="65" charset="-120"/>
                <a:ea typeface="標楷體" pitchFamily="65" charset="-120"/>
                <a:cs typeface="Arial" charset="0"/>
              </a:rPr>
              <a:t>檢驗條件</a:t>
            </a:r>
            <a:endParaRPr lang="zh-TW" altLang="zh-TW" sz="2400" dirty="0">
              <a:latin typeface="標楷體" pitchFamily="65" charset="-120"/>
              <a:ea typeface="標楷體" pitchFamily="65" charset="-120"/>
              <a:cs typeface="Arial" charset="0"/>
            </a:endParaRPr>
          </a:p>
          <a:p>
            <a:pPr marL="742950" lvl="1" indent="-285750" eaLnBrk="0" hangingPunct="0">
              <a:lnSpc>
                <a:spcPct val="90000"/>
              </a:lnSpc>
              <a:spcBef>
                <a:spcPct val="20000"/>
              </a:spcBef>
              <a:buFont typeface="Arial" charset="0"/>
              <a:buChar char="–"/>
            </a:pPr>
            <a:r>
              <a:rPr lang="zh-TW" altLang="zh-TW" sz="2400" dirty="0">
                <a:latin typeface="標楷體" pitchFamily="65" charset="-120"/>
                <a:ea typeface="標楷體" pitchFamily="65" charset="-120"/>
                <a:cs typeface="Arial" charset="0"/>
              </a:rPr>
              <a:t>糞便檢體鏡檢發現痢疾阿米巴囊體或活動體</a:t>
            </a:r>
            <a:r>
              <a:rPr lang="zh-TW" altLang="en-US" sz="2400" dirty="0">
                <a:latin typeface="標楷體" pitchFamily="65" charset="-120"/>
                <a:ea typeface="標楷體" pitchFamily="65" charset="-120"/>
                <a:cs typeface="Arial" charset="0"/>
              </a:rPr>
              <a:t>。</a:t>
            </a:r>
            <a:endParaRPr lang="zh-TW" altLang="zh-TW" sz="2400" dirty="0">
              <a:latin typeface="標楷體" pitchFamily="65" charset="-120"/>
              <a:ea typeface="標楷體" pitchFamily="65" charset="-120"/>
              <a:cs typeface="Arial" charset="0"/>
            </a:endParaRPr>
          </a:p>
          <a:p>
            <a:pPr marL="742950" lvl="1" indent="-285750" eaLnBrk="0" hangingPunct="0">
              <a:lnSpc>
                <a:spcPct val="90000"/>
              </a:lnSpc>
              <a:spcBef>
                <a:spcPct val="20000"/>
              </a:spcBef>
              <a:buFont typeface="Arial" charset="0"/>
              <a:buChar char="–"/>
            </a:pPr>
            <a:r>
              <a:rPr lang="zh-TW" altLang="zh-TW" sz="2400" dirty="0">
                <a:latin typeface="標楷體" pitchFamily="65" charset="-120"/>
                <a:ea typeface="標楷體" pitchFamily="65" charset="-120"/>
                <a:cs typeface="Arial" charset="0"/>
              </a:rPr>
              <a:t>腸道及腸外之組織切片或潰瘍刮除發現痢疾阿米巴活動體者</a:t>
            </a:r>
            <a:r>
              <a:rPr lang="zh-TW" altLang="en-US" sz="2400" dirty="0">
                <a:latin typeface="標楷體" pitchFamily="65" charset="-120"/>
                <a:ea typeface="標楷體" pitchFamily="65" charset="-120"/>
                <a:cs typeface="Arial" charset="0"/>
              </a:rPr>
              <a:t>。</a:t>
            </a:r>
            <a:endParaRPr lang="zh-TW" altLang="zh-TW" sz="2400" dirty="0">
              <a:latin typeface="標楷體" pitchFamily="65" charset="-120"/>
              <a:ea typeface="標楷體" pitchFamily="65" charset="-120"/>
              <a:cs typeface="Arial" charset="0"/>
            </a:endParaRPr>
          </a:p>
          <a:p>
            <a:pPr marL="742950" lvl="1" indent="-285750" eaLnBrk="0">
              <a:lnSpc>
                <a:spcPct val="90000"/>
              </a:lnSpc>
              <a:spcBef>
                <a:spcPct val="20000"/>
              </a:spcBef>
              <a:buFont typeface="Arial" charset="0"/>
              <a:buChar char="–"/>
            </a:pPr>
            <a:r>
              <a:rPr lang="zh-TW" altLang="zh-TW" sz="2400" dirty="0">
                <a:latin typeface="標楷體" pitchFamily="65" charset="-120"/>
                <a:ea typeface="標楷體" pitchFamily="65" charset="-120"/>
                <a:cs typeface="Arial" charset="0"/>
              </a:rPr>
              <a:t>超音波或電腦斷層診斷為肝膿瘍且血清抗體呈陽性反應</a:t>
            </a:r>
            <a:r>
              <a:rPr lang="zh-TW" altLang="en-US" sz="2400" dirty="0">
                <a:latin typeface="標楷體" pitchFamily="65" charset="-120"/>
                <a:ea typeface="標楷體" pitchFamily="65" charset="-120"/>
                <a:cs typeface="Arial" charset="0"/>
              </a:rPr>
              <a:t>。</a:t>
            </a:r>
            <a:endParaRPr lang="zh-TW" altLang="zh-TW" sz="2400" dirty="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zh-TW" sz="2800" dirty="0">
                <a:latin typeface="標楷體" pitchFamily="65" charset="-120"/>
                <a:ea typeface="標楷體" pitchFamily="65" charset="-120"/>
                <a:cs typeface="Arial" charset="0"/>
              </a:rPr>
              <a:t>通報期限</a:t>
            </a:r>
          </a:p>
          <a:p>
            <a:pPr marL="742950" lvl="1" indent="-285750" eaLnBrk="0" hangingPunct="0">
              <a:lnSpc>
                <a:spcPct val="90000"/>
              </a:lnSpc>
              <a:spcBef>
                <a:spcPct val="20000"/>
              </a:spcBef>
              <a:buFont typeface="Arial" charset="0"/>
              <a:buChar char="–"/>
            </a:pPr>
            <a:r>
              <a:rPr lang="zh-TW" altLang="zh-TW" sz="2400" dirty="0">
                <a:latin typeface="標楷體" pitchFamily="65" charset="-120"/>
                <a:ea typeface="標楷體" pitchFamily="65" charset="-120"/>
                <a:cs typeface="Arial" charset="0"/>
              </a:rPr>
              <a:t>於</a:t>
            </a:r>
            <a:r>
              <a:rPr lang="zh-TW" altLang="zh-TW" sz="2400" dirty="0">
                <a:ea typeface="標楷體" pitchFamily="65" charset="-120"/>
                <a:cs typeface="Arial" charset="0"/>
              </a:rPr>
              <a:t>24</a:t>
            </a:r>
            <a:r>
              <a:rPr lang="zh-TW" altLang="zh-TW" sz="2400" dirty="0">
                <a:latin typeface="標楷體" pitchFamily="65" charset="-120"/>
                <a:ea typeface="標楷體" pitchFamily="65" charset="-120"/>
                <a:cs typeface="Arial" charset="0"/>
              </a:rPr>
              <a:t>小時內進行通報</a:t>
            </a:r>
          </a:p>
        </p:txBody>
      </p:sp>
      <p:sp>
        <p:nvSpPr>
          <p:cNvPr id="124930" name="Text Box 2"/>
          <p:cNvSpPr txBox="1">
            <a:spLocks noChangeArrowheads="1"/>
          </p:cNvSpPr>
          <p:nvPr/>
        </p:nvSpPr>
        <p:spPr bwMode="auto">
          <a:xfrm>
            <a:off x="395288" y="930275"/>
            <a:ext cx="828040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病例定義</a:t>
            </a:r>
            <a:r>
              <a:rPr lang="zh-TW" altLang="en-US" sz="4400" dirty="0">
                <a:solidFill>
                  <a:srgbClr val="000C00"/>
                </a:solidFill>
                <a:latin typeface="新細明體" charset="-120"/>
                <a:ea typeface="標楷體" pitchFamily="65" charset="-120"/>
                <a:cs typeface="Arial" charset="0"/>
              </a:rPr>
              <a:t> </a:t>
            </a:r>
            <a:endParaRPr lang="zh-TW" altLang="zh-TW" sz="4400" b="1" dirty="0">
              <a:solidFill>
                <a:schemeClr val="tx2"/>
              </a:solidFill>
              <a:latin typeface="Times New Roman" pitchFamily="18" charset="0"/>
              <a:ea typeface="標楷體" pitchFamily="65" charset="-120"/>
              <a:cs typeface="Arial" charset="0"/>
            </a:endParaRPr>
          </a:p>
        </p:txBody>
      </p:sp>
      <p:sp>
        <p:nvSpPr>
          <p:cNvPr id="124931" name="投影片編號版面配置區 6"/>
          <p:cNvSpPr>
            <a:spLocks noGrp="1"/>
          </p:cNvSpPr>
          <p:nvPr>
            <p:ph type="sldNum" sz="quarter" idx="12"/>
          </p:nvPr>
        </p:nvSpPr>
        <p:spPr bwMode="auto">
          <a:noFill/>
          <a:ln>
            <a:miter lim="800000"/>
            <a:headEnd/>
            <a:tailEnd/>
          </a:ln>
        </p:spPr>
        <p:txBody>
          <a:bodyPr/>
          <a:lstStyle/>
          <a:p>
            <a:fld id="{5D319D8C-66D0-4CC5-959A-56D80760B0E7}" type="slidenum">
              <a:rPr lang="zh-TW" altLang="en-US" smtClean="0">
                <a:ea typeface="新細明體" charset="-120"/>
              </a:rPr>
              <a:pPr/>
              <a:t>67</a:t>
            </a:fld>
            <a:endParaRPr lang="en-US" altLang="zh-TW"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11"/>
          <p:cNvSpPr>
            <a:spLocks noGrp="1" noChangeArrowheads="1"/>
          </p:cNvSpPr>
          <p:nvPr>
            <p:ph type="title"/>
          </p:nvPr>
        </p:nvSpPr>
        <p:spPr/>
        <p:txBody>
          <a:bodyPr/>
          <a:lstStyle/>
          <a:p>
            <a:pPr>
              <a:defRPr/>
            </a:pPr>
            <a:r>
              <a:rPr lang="zh-TW" altLang="en-US" sz="4500" dirty="0">
                <a:effectLst>
                  <a:outerShdw blurRad="38100" dist="38100" dir="2700000" algn="tl">
                    <a:srgbClr val="C0C0C0"/>
                  </a:outerShdw>
                </a:effectLst>
              </a:rPr>
              <a:t>痢疾阿米巴之變形蟲運動</a:t>
            </a:r>
          </a:p>
        </p:txBody>
      </p:sp>
      <p:sp>
        <p:nvSpPr>
          <p:cNvPr id="126979" name="投影片編號版面配置區 6"/>
          <p:cNvSpPr>
            <a:spLocks noGrp="1"/>
          </p:cNvSpPr>
          <p:nvPr>
            <p:ph type="sldNum" sz="quarter" idx="12"/>
          </p:nvPr>
        </p:nvSpPr>
        <p:spPr bwMode="auto">
          <a:noFill/>
          <a:ln>
            <a:miter lim="800000"/>
            <a:headEnd/>
            <a:tailEnd/>
          </a:ln>
        </p:spPr>
        <p:txBody>
          <a:bodyPr/>
          <a:lstStyle/>
          <a:p>
            <a:fld id="{A5447D89-4F5F-492A-9BEC-F34F1B00DA24}" type="slidenum">
              <a:rPr lang="zh-TW" altLang="en-US" smtClean="0">
                <a:ea typeface="新細明體" charset="-120"/>
              </a:rPr>
              <a:pPr/>
              <a:t>68</a:t>
            </a:fld>
            <a:endParaRPr lang="zh-TW" altLang="en-US" smtClean="0">
              <a:ea typeface="新細明體" charset="-120"/>
            </a:endParaRPr>
          </a:p>
        </p:txBody>
      </p:sp>
      <p:sp>
        <p:nvSpPr>
          <p:cNvPr id="6" name="內容版面配置區 5"/>
          <p:cNvSpPr>
            <a:spLocks noGrp="1"/>
          </p:cNvSpPr>
          <p:nvPr>
            <p:ph idx="1"/>
          </p:nvPr>
        </p:nvSpPr>
        <p:spPr/>
        <p:txBody>
          <a:bodyPr/>
          <a:lstStyle/>
          <a:p>
            <a:endParaRPr lang="zh-TW" altLang="en-US"/>
          </a:p>
        </p:txBody>
      </p:sp>
    </p:spTree>
    <p:custDataLst>
      <p:tags r:id="rId2"/>
    </p:custDataLst>
    <p:controls>
      <p:control spid="1026" name="se3b855c65e0495abc73f15ff005b06f" r:id="rId3" imgW="8688013" imgH="4885714"/>
    </p:controls>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5" name="Rectangle 1027"/>
          <p:cNvSpPr>
            <a:spLocks noGrp="1" noChangeArrowheads="1"/>
          </p:cNvSpPr>
          <p:nvPr>
            <p:ph idx="1"/>
          </p:nvPr>
        </p:nvSpPr>
        <p:spPr/>
        <p:txBody>
          <a:bodyPr/>
          <a:lstStyle/>
          <a:p>
            <a:pPr>
              <a:lnSpc>
                <a:spcPct val="90000"/>
              </a:lnSpc>
              <a:defRPr/>
            </a:pPr>
            <a:r>
              <a:rPr lang="zh-TW" altLang="en-US" sz="2400" dirty="0">
                <a:latin typeface="標楷體" panose="03000509000000000000" pitchFamily="65" charset="-120"/>
              </a:rPr>
              <a:t>流行病學條件</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具有下列任一個條件： </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（一）曾經與確定病例具有密切接觸。 </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（二）攝食曾被病人或帶菌者糞便直接或間接污染之食 </a:t>
            </a: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  物、飲水。</a:t>
            </a:r>
          </a:p>
          <a:p>
            <a:pPr>
              <a:lnSpc>
                <a:spcPct val="90000"/>
              </a:lnSpc>
              <a:buFont typeface="Wingdings" pitchFamily="2" charset="2"/>
              <a:buNone/>
              <a:defRPr/>
            </a:pPr>
            <a:endParaRPr lang="zh-TW" altLang="en-US" sz="2400" dirty="0" smtClean="0">
              <a:latin typeface="標楷體" panose="03000509000000000000" pitchFamily="65" charset="-120"/>
            </a:endParaRPr>
          </a:p>
          <a:p>
            <a:pPr>
              <a:lnSpc>
                <a:spcPct val="90000"/>
              </a:lnSpc>
              <a:defRPr/>
            </a:pPr>
            <a:r>
              <a:rPr lang="zh-TW" altLang="en-US" sz="2400" dirty="0" smtClean="0">
                <a:latin typeface="標楷體" panose="03000509000000000000" pitchFamily="65" charset="-120"/>
              </a:rPr>
              <a:t>通報</a:t>
            </a:r>
            <a:r>
              <a:rPr lang="zh-TW" altLang="en-US" sz="2400" dirty="0">
                <a:latin typeface="標楷體" panose="03000509000000000000" pitchFamily="65" charset="-120"/>
              </a:rPr>
              <a:t>定義 </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具有下列任一個條件： </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（一）符合臨床條件。</a:t>
            </a:r>
          </a:p>
          <a:p>
            <a:pPr>
              <a:lnSpc>
                <a:spcPct val="90000"/>
              </a:lnSpc>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（二）經醫院自行檢驗，符合檢驗條件。</a:t>
            </a:r>
            <a:r>
              <a:rPr lang="zh-TW" altLang="en-US" sz="2400" dirty="0">
                <a:latin typeface="+mj-ea"/>
                <a:ea typeface="+mj-ea"/>
              </a:rPr>
              <a:t> </a:t>
            </a:r>
          </a:p>
        </p:txBody>
      </p:sp>
      <p:sp>
        <p:nvSpPr>
          <p:cNvPr id="128004" name="投影片編號版面配置區 4"/>
          <p:cNvSpPr>
            <a:spLocks noGrp="1"/>
          </p:cNvSpPr>
          <p:nvPr>
            <p:ph type="sldNum" sz="quarter" idx="12"/>
          </p:nvPr>
        </p:nvSpPr>
        <p:spPr bwMode="auto">
          <a:noFill/>
          <a:ln>
            <a:miter lim="800000"/>
            <a:headEnd/>
            <a:tailEnd/>
          </a:ln>
        </p:spPr>
        <p:txBody>
          <a:bodyPr/>
          <a:lstStyle/>
          <a:p>
            <a:fld id="{D0975C6E-92B0-43BE-B43D-6A58EFC03A72}" type="slidenum">
              <a:rPr lang="zh-TW" altLang="en-US" smtClean="0">
                <a:ea typeface="新細明體" charset="-120"/>
              </a:rPr>
              <a:pPr/>
              <a:t>69</a:t>
            </a:fld>
            <a:endParaRPr lang="zh-TW" altLang="en-US" smtClean="0">
              <a:ea typeface="新細明體" charset="-120"/>
            </a:endParaRPr>
          </a:p>
        </p:txBody>
      </p:sp>
      <p:sp>
        <p:nvSpPr>
          <p:cNvPr id="110597" name="AutoShape 1029"/>
          <p:cNvSpPr>
            <a:spLocks noChangeArrowheads="1"/>
          </p:cNvSpPr>
          <p:nvPr/>
        </p:nvSpPr>
        <p:spPr bwMode="auto">
          <a:xfrm>
            <a:off x="5105400" y="1585913"/>
            <a:ext cx="1143000" cy="1123950"/>
          </a:xfrm>
          <a:prstGeom prst="sun">
            <a:avLst>
              <a:gd name="adj" fmla="val 25000"/>
            </a:avLst>
          </a:prstGeom>
          <a:noFill/>
          <a:ln>
            <a:noFill/>
          </a:ln>
          <a:effectLst/>
          <a:extLst/>
        </p:spPr>
        <p:txBody>
          <a:bodyPr anchor="ctr">
            <a:spAutoFit/>
          </a:bodyPr>
          <a:lstStyle/>
          <a:p>
            <a:pPr>
              <a:defRPr/>
            </a:pPr>
            <a:endParaRPr lang="zh-TW" altLang="en-US">
              <a:latin typeface="+mj-ea"/>
              <a:ea typeface="+mj-ea"/>
            </a:endParaRPr>
          </a:p>
        </p:txBody>
      </p:sp>
      <p:sp>
        <p:nvSpPr>
          <p:cNvPr id="128003" name="Text Box 2"/>
          <p:cNvSpPr txBox="1">
            <a:spLocks noChangeArrowheads="1"/>
          </p:cNvSpPr>
          <p:nvPr/>
        </p:nvSpPr>
        <p:spPr bwMode="auto">
          <a:xfrm>
            <a:off x="395288" y="985838"/>
            <a:ext cx="82804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病例定義</a:t>
            </a:r>
            <a:r>
              <a:rPr lang="zh-TW" altLang="en-US" sz="4400" dirty="0">
                <a:solidFill>
                  <a:srgbClr val="000C00"/>
                </a:solidFill>
                <a:latin typeface="新細明體" charset="-120"/>
                <a:ea typeface="標楷體" pitchFamily="65" charset="-120"/>
                <a:cs typeface="Arial" charset="0"/>
              </a:rPr>
              <a:t> </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5107" name="Rectangle 3"/>
          <p:cNvSpPr>
            <a:spLocks noGrp="1" noChangeArrowheads="1"/>
          </p:cNvSpPr>
          <p:nvPr>
            <p:ph idx="1"/>
          </p:nvPr>
        </p:nvSpPr>
        <p:spPr/>
        <p:txBody>
          <a:bodyPr/>
          <a:lstStyle/>
          <a:p>
            <a:pPr marL="609600" indent="-609600">
              <a:defRPr/>
            </a:pPr>
            <a:endParaRPr lang="en-US" altLang="zh-TW" dirty="0">
              <a:latin typeface="+mj-ea"/>
              <a:ea typeface="+mj-ea"/>
            </a:endParaRPr>
          </a:p>
          <a:p>
            <a:pPr marL="358775" indent="-358775">
              <a:defRPr/>
            </a:pPr>
            <a:r>
              <a:rPr lang="zh-TW" altLang="en-US" sz="2400" dirty="0">
                <a:latin typeface="標楷體" panose="03000509000000000000" pitchFamily="65" charset="-120"/>
              </a:rPr>
              <a:t>確定病例</a:t>
            </a:r>
          </a:p>
          <a:p>
            <a:pPr marL="358775" indent="-358775">
              <a:buFont typeface="Wingdings" pitchFamily="2" charset="2"/>
              <a:buNone/>
              <a:defRPr/>
            </a:pPr>
            <a:r>
              <a:rPr lang="zh-TW" altLang="en-US" sz="2400" dirty="0">
                <a:solidFill>
                  <a:srgbClr val="FF00FF"/>
                </a:solidFill>
                <a:latin typeface="標楷體" panose="03000509000000000000" pitchFamily="65" charset="-120"/>
              </a:rPr>
              <a:t>	</a:t>
            </a:r>
            <a:r>
              <a:rPr lang="zh-TW" altLang="en-US" sz="2400" dirty="0">
                <a:latin typeface="標楷體" panose="03000509000000000000" pitchFamily="65" charset="-120"/>
              </a:rPr>
              <a:t>具有下列任一個條件： </a:t>
            </a:r>
          </a:p>
          <a:p>
            <a:pPr marL="358775" indent="-358775">
              <a:buFont typeface="Wingdings" pitchFamily="2" charset="2"/>
              <a:buNone/>
              <a:defRPr/>
            </a:pPr>
            <a:r>
              <a:rPr lang="zh-TW" altLang="en-US" sz="2400" dirty="0">
                <a:solidFill>
                  <a:srgbClr val="FF00FF"/>
                </a:solidFill>
                <a:latin typeface="標楷體" panose="03000509000000000000" pitchFamily="65" charset="-120"/>
              </a:rPr>
              <a:t>	</a:t>
            </a:r>
            <a:r>
              <a:rPr lang="en-US" altLang="zh-TW" sz="2400" dirty="0">
                <a:latin typeface="標楷體" panose="03000509000000000000" pitchFamily="65" charset="-120"/>
              </a:rPr>
              <a:t>(</a:t>
            </a:r>
            <a:r>
              <a:rPr lang="zh-TW" altLang="en-US" sz="2400" dirty="0">
                <a:latin typeface="標楷體" panose="03000509000000000000" pitchFamily="65" charset="-120"/>
              </a:rPr>
              <a:t>一</a:t>
            </a:r>
            <a:r>
              <a:rPr lang="en-US" altLang="zh-TW" sz="2400" dirty="0">
                <a:latin typeface="標楷體" panose="03000509000000000000" pitchFamily="65" charset="-120"/>
              </a:rPr>
              <a:t>)</a:t>
            </a:r>
            <a:r>
              <a:rPr lang="zh-TW" altLang="en-US" sz="2400" dirty="0">
                <a:latin typeface="標楷體" panose="03000509000000000000" pitchFamily="65" charset="-120"/>
              </a:rPr>
              <a:t>符合檢驗條件第一</a:t>
            </a:r>
            <a:r>
              <a:rPr lang="zh-TW" altLang="en-US" sz="2400" dirty="0" smtClean="0">
                <a:latin typeface="標楷體" panose="03000509000000000000" pitchFamily="65" charset="-120"/>
              </a:rPr>
              <a:t>項</a:t>
            </a:r>
            <a:r>
              <a:rPr lang="en-US" altLang="zh-TW" sz="2400" dirty="0" smtClean="0">
                <a:latin typeface="標楷體" panose="03000509000000000000" pitchFamily="65" charset="-120"/>
              </a:rPr>
              <a:t>(</a:t>
            </a:r>
            <a:r>
              <a:rPr lang="zh-TW" altLang="zh-TW" sz="2400" dirty="0">
                <a:latin typeface="標楷體" panose="03000509000000000000" pitchFamily="65" charset="-120"/>
              </a:rPr>
              <a:t>糞便檢體鏡檢發現痢疾阿米巴囊體或活動</a:t>
            </a:r>
            <a:r>
              <a:rPr lang="zh-TW" altLang="zh-TW" sz="2400" dirty="0" smtClean="0">
                <a:latin typeface="標楷體" panose="03000509000000000000" pitchFamily="65" charset="-120"/>
              </a:rPr>
              <a:t>體</a:t>
            </a:r>
            <a:r>
              <a:rPr lang="en-US" altLang="zh-TW" sz="2400" dirty="0" smtClean="0">
                <a:latin typeface="標楷體" panose="03000509000000000000" pitchFamily="65" charset="-120"/>
              </a:rPr>
              <a:t>)</a:t>
            </a:r>
            <a:r>
              <a:rPr lang="zh-TW" altLang="en-US" sz="2400" dirty="0" smtClean="0">
                <a:latin typeface="標楷體" panose="03000509000000000000" pitchFamily="65" charset="-120"/>
              </a:rPr>
              <a:t>。 </a:t>
            </a:r>
            <a:endParaRPr lang="zh-TW" altLang="en-US" sz="2400" dirty="0">
              <a:latin typeface="標楷體" panose="03000509000000000000" pitchFamily="65" charset="-120"/>
            </a:endParaRPr>
          </a:p>
          <a:p>
            <a:pPr marL="358775" indent="-358775">
              <a:buFont typeface="Wingdings" pitchFamily="2" charset="2"/>
              <a:buNone/>
              <a:defRPr/>
            </a:pPr>
            <a:r>
              <a:rPr lang="zh-TW" altLang="en-US" sz="2400" dirty="0">
                <a:solidFill>
                  <a:srgbClr val="FF00FF"/>
                </a:solidFill>
                <a:latin typeface="標楷體" panose="03000509000000000000" pitchFamily="65" charset="-120"/>
              </a:rPr>
              <a:t>	</a:t>
            </a:r>
            <a:r>
              <a:rPr lang="en-US" altLang="zh-TW" sz="2400" dirty="0">
                <a:latin typeface="標楷體" panose="03000509000000000000" pitchFamily="65" charset="-120"/>
              </a:rPr>
              <a:t>(</a:t>
            </a:r>
            <a:r>
              <a:rPr lang="zh-TW" altLang="en-US" sz="2400" dirty="0">
                <a:latin typeface="標楷體" panose="03000509000000000000" pitchFamily="65" charset="-120"/>
              </a:rPr>
              <a:t>二</a:t>
            </a:r>
            <a:r>
              <a:rPr lang="en-US" altLang="zh-TW" sz="2400" dirty="0">
                <a:latin typeface="標楷體" panose="03000509000000000000" pitchFamily="65" charset="-120"/>
              </a:rPr>
              <a:t>)</a:t>
            </a:r>
            <a:r>
              <a:rPr lang="zh-TW" altLang="en-US" sz="2400" dirty="0">
                <a:latin typeface="標楷體" panose="03000509000000000000" pitchFamily="65" charset="-120"/>
              </a:rPr>
              <a:t>符合臨床條件（發燒或右上腹疼痛），且</a:t>
            </a:r>
            <a:r>
              <a:rPr lang="zh-TW" altLang="en-US" sz="2400" dirty="0" smtClean="0">
                <a:latin typeface="標楷體" panose="03000509000000000000" pitchFamily="65" charset="-120"/>
              </a:rPr>
              <a:t>符合檢驗</a:t>
            </a:r>
            <a:r>
              <a:rPr lang="zh-TW" altLang="en-US" sz="2400" dirty="0">
                <a:latin typeface="標楷體" panose="03000509000000000000" pitchFamily="65" charset="-120"/>
              </a:rPr>
              <a:t>條件第二</a:t>
            </a:r>
            <a:r>
              <a:rPr lang="zh-TW" altLang="en-US" sz="2400" dirty="0" smtClean="0">
                <a:latin typeface="標楷體" panose="03000509000000000000" pitchFamily="65" charset="-120"/>
              </a:rPr>
              <a:t>項 </a:t>
            </a:r>
            <a:r>
              <a:rPr lang="en-US" altLang="zh-TW" sz="2400" dirty="0" smtClean="0">
                <a:latin typeface="標楷體" panose="03000509000000000000" pitchFamily="65" charset="-120"/>
              </a:rPr>
              <a:t>(</a:t>
            </a:r>
            <a:r>
              <a:rPr lang="zh-TW" altLang="zh-TW" sz="2400" dirty="0">
                <a:latin typeface="標楷體" panose="03000509000000000000" pitchFamily="65" charset="-120"/>
              </a:rPr>
              <a:t>腸道及腸外之組織切片或潰瘍刮除發現痢疾阿米巴活動體</a:t>
            </a:r>
            <a:r>
              <a:rPr lang="zh-TW" altLang="zh-TW" sz="2400" dirty="0" smtClean="0">
                <a:latin typeface="標楷體" panose="03000509000000000000" pitchFamily="65" charset="-120"/>
              </a:rPr>
              <a:t>者</a:t>
            </a:r>
            <a:r>
              <a:rPr lang="en-US" altLang="zh-TW" sz="2400" dirty="0" smtClean="0">
                <a:latin typeface="標楷體" panose="03000509000000000000" pitchFamily="65" charset="-120"/>
              </a:rPr>
              <a:t>)</a:t>
            </a:r>
            <a:r>
              <a:rPr lang="zh-TW" altLang="en-US" sz="2400" dirty="0" smtClean="0">
                <a:latin typeface="標楷體" panose="03000509000000000000" pitchFamily="65" charset="-120"/>
              </a:rPr>
              <a:t>或</a:t>
            </a:r>
            <a:r>
              <a:rPr lang="zh-TW" altLang="en-US" sz="2400" dirty="0">
                <a:latin typeface="標楷體" panose="03000509000000000000" pitchFamily="65" charset="-120"/>
              </a:rPr>
              <a:t>第三</a:t>
            </a:r>
            <a:r>
              <a:rPr lang="zh-TW" altLang="en-US" sz="2400" dirty="0" smtClean="0">
                <a:latin typeface="標楷體" panose="03000509000000000000" pitchFamily="65" charset="-120"/>
              </a:rPr>
              <a:t>項 </a:t>
            </a:r>
            <a:r>
              <a:rPr lang="en-US" altLang="zh-TW" sz="2400" dirty="0" smtClean="0">
                <a:latin typeface="標楷體" panose="03000509000000000000" pitchFamily="65" charset="-120"/>
              </a:rPr>
              <a:t>(</a:t>
            </a:r>
            <a:r>
              <a:rPr lang="zh-TW" altLang="zh-TW" sz="2400" dirty="0">
                <a:latin typeface="標楷體" panose="03000509000000000000" pitchFamily="65" charset="-120"/>
              </a:rPr>
              <a:t>超音波或電腦斷層診斷為肝膿瘍且血清抗體呈</a:t>
            </a:r>
            <a:r>
              <a:rPr lang="zh-TW" altLang="zh-TW" sz="2400" dirty="0" smtClean="0">
                <a:latin typeface="標楷體" panose="03000509000000000000" pitchFamily="65" charset="-120"/>
              </a:rPr>
              <a:t>陽性反應</a:t>
            </a:r>
            <a:r>
              <a:rPr lang="en-US" altLang="zh-TW" sz="2400" dirty="0" smtClean="0">
                <a:latin typeface="標楷體" panose="03000509000000000000" pitchFamily="65" charset="-120"/>
              </a:rPr>
              <a:t>)</a:t>
            </a:r>
            <a:r>
              <a:rPr lang="zh-TW" altLang="en-US" sz="2400" dirty="0" smtClean="0">
                <a:latin typeface="標楷體" panose="03000509000000000000" pitchFamily="65" charset="-120"/>
              </a:rPr>
              <a:t>。</a:t>
            </a:r>
            <a:r>
              <a:rPr lang="zh-TW" altLang="en-US" sz="2400" dirty="0" smtClean="0">
                <a:latin typeface="+mj-ea"/>
                <a:ea typeface="+mj-ea"/>
              </a:rPr>
              <a:t> </a:t>
            </a:r>
            <a:endParaRPr lang="zh-TW" altLang="en-US" sz="2400" dirty="0">
              <a:latin typeface="+mj-ea"/>
              <a:ea typeface="+mj-ea"/>
            </a:endParaRPr>
          </a:p>
          <a:p>
            <a:pPr marL="609600" indent="-609600">
              <a:buFont typeface="Wingdings" pitchFamily="2" charset="2"/>
              <a:buNone/>
              <a:defRPr/>
            </a:pPr>
            <a:endParaRPr lang="en-US" altLang="zh-TW" sz="2400" dirty="0">
              <a:latin typeface="+mj-ea"/>
              <a:ea typeface="+mj-ea"/>
            </a:endParaRPr>
          </a:p>
        </p:txBody>
      </p:sp>
      <p:sp>
        <p:nvSpPr>
          <p:cNvPr id="130051" name="投影片編號版面配置區 3"/>
          <p:cNvSpPr>
            <a:spLocks noGrp="1"/>
          </p:cNvSpPr>
          <p:nvPr>
            <p:ph type="sldNum" sz="quarter" idx="12"/>
          </p:nvPr>
        </p:nvSpPr>
        <p:spPr bwMode="auto">
          <a:noFill/>
          <a:ln>
            <a:miter lim="800000"/>
            <a:headEnd/>
            <a:tailEnd/>
          </a:ln>
        </p:spPr>
        <p:txBody>
          <a:bodyPr/>
          <a:lstStyle/>
          <a:p>
            <a:fld id="{CAE5E06B-6385-46C9-BAD4-B98004838A39}" type="slidenum">
              <a:rPr lang="zh-TW" altLang="en-US" smtClean="0">
                <a:ea typeface="新細明體" charset="-120"/>
              </a:rPr>
              <a:pPr/>
              <a:t>70</a:t>
            </a:fld>
            <a:endParaRPr lang="zh-TW" altLang="en-US" smtClean="0">
              <a:ea typeface="新細明體" charset="-120"/>
            </a:endParaRPr>
          </a:p>
        </p:txBody>
      </p:sp>
      <p:sp>
        <p:nvSpPr>
          <p:cNvPr id="130050" name="Text Box 2"/>
          <p:cNvSpPr txBox="1">
            <a:spLocks noChangeArrowheads="1"/>
          </p:cNvSpPr>
          <p:nvPr/>
        </p:nvSpPr>
        <p:spPr bwMode="auto">
          <a:xfrm>
            <a:off x="395288" y="1052513"/>
            <a:ext cx="82804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病例定義</a:t>
            </a:r>
            <a:r>
              <a:rPr lang="zh-TW" altLang="en-US" sz="4400" dirty="0">
                <a:solidFill>
                  <a:srgbClr val="000C00"/>
                </a:solidFill>
                <a:latin typeface="新細明體" charset="-120"/>
                <a:ea typeface="標楷體" pitchFamily="65" charset="-120"/>
                <a:cs typeface="Arial" charset="0"/>
              </a:rPr>
              <a:t> </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Rectangle 2"/>
          <p:cNvSpPr>
            <a:spLocks noGrp="1" noChangeArrowheads="1"/>
          </p:cNvSpPr>
          <p:nvPr>
            <p:ph idx="1"/>
          </p:nvPr>
        </p:nvSpPr>
        <p:spPr/>
        <p:txBody>
          <a:bodyPr/>
          <a:lstStyle/>
          <a:p>
            <a:pPr>
              <a:defRPr/>
            </a:pPr>
            <a:r>
              <a:rPr lang="zh-TW" altLang="en-US" sz="3600" dirty="0">
                <a:latin typeface="標楷體" panose="03000509000000000000" pitchFamily="65" charset="-120"/>
              </a:rPr>
              <a:t>顯微鏡檢查</a:t>
            </a:r>
          </a:p>
          <a:p>
            <a:pPr lvl="1">
              <a:defRPr/>
            </a:pPr>
            <a:r>
              <a:rPr lang="zh-TW" altLang="en-US" sz="2200" dirty="0" smtClean="0">
                <a:solidFill>
                  <a:schemeClr val="tx1"/>
                </a:solidFill>
                <a:latin typeface="標楷體" panose="03000509000000000000" pitchFamily="65" charset="-120"/>
              </a:rPr>
              <a:t>檢體：新鮮</a:t>
            </a:r>
            <a:r>
              <a:rPr lang="zh-TW" altLang="en-US" sz="2200" dirty="0">
                <a:solidFill>
                  <a:schemeClr val="tx1"/>
                </a:solidFill>
                <a:latin typeface="標楷體" panose="03000509000000000000" pitchFamily="65" charset="-120"/>
              </a:rPr>
              <a:t>糞便</a:t>
            </a:r>
          </a:p>
          <a:p>
            <a:pPr lvl="1">
              <a:defRPr/>
            </a:pPr>
            <a:r>
              <a:rPr lang="zh-TW" altLang="en-US" sz="2200" dirty="0">
                <a:solidFill>
                  <a:schemeClr val="tx1"/>
                </a:solidFill>
                <a:latin typeface="標楷體" panose="03000509000000000000" pitchFamily="65" charset="-120"/>
              </a:rPr>
              <a:t>檢驗</a:t>
            </a:r>
            <a:r>
              <a:rPr lang="zh-TW" altLang="en-US" sz="2200" dirty="0" smtClean="0">
                <a:solidFill>
                  <a:schemeClr val="tx1"/>
                </a:solidFill>
                <a:latin typeface="標楷體" panose="03000509000000000000" pitchFamily="65" charset="-120"/>
              </a:rPr>
              <a:t>技術：糞便</a:t>
            </a:r>
            <a:r>
              <a:rPr lang="zh-TW" altLang="en-US" sz="2200" dirty="0">
                <a:solidFill>
                  <a:schemeClr val="tx1"/>
                </a:solidFill>
                <a:latin typeface="標楷體" panose="03000509000000000000" pitchFamily="65" charset="-120"/>
              </a:rPr>
              <a:t>濃縮集卵</a:t>
            </a:r>
            <a:r>
              <a:rPr lang="zh-TW" altLang="en-US" sz="2200" dirty="0" smtClean="0">
                <a:solidFill>
                  <a:schemeClr val="tx1"/>
                </a:solidFill>
                <a:latin typeface="標楷體" panose="03000509000000000000" pitchFamily="65" charset="-120"/>
              </a:rPr>
              <a:t>法</a:t>
            </a:r>
            <a:r>
              <a:rPr lang="zh-TW" altLang="en-US" sz="2000" dirty="0">
                <a:solidFill>
                  <a:schemeClr val="tx1"/>
                </a:solidFill>
                <a:latin typeface="標楷體" panose="03000509000000000000" pitchFamily="65" charset="-120"/>
              </a:rPr>
              <a:t>，</a:t>
            </a:r>
            <a:r>
              <a:rPr lang="zh-TW" altLang="en-US" sz="2200" dirty="0" smtClean="0">
                <a:solidFill>
                  <a:schemeClr val="tx1"/>
                </a:solidFill>
                <a:latin typeface="標楷體" panose="03000509000000000000" pitchFamily="65" charset="-120"/>
              </a:rPr>
              <a:t>每</a:t>
            </a:r>
            <a:r>
              <a:rPr lang="zh-TW" altLang="en-US" sz="2200" dirty="0">
                <a:solidFill>
                  <a:schemeClr val="tx1"/>
                </a:solidFill>
                <a:latin typeface="標楷體" panose="03000509000000000000" pitchFamily="65" charset="-120"/>
              </a:rPr>
              <a:t>公克糞便</a:t>
            </a:r>
            <a:r>
              <a:rPr lang="en-US" altLang="zh-TW" sz="2200" dirty="0" smtClean="0">
                <a:solidFill>
                  <a:schemeClr val="tx1"/>
                </a:solidFill>
                <a:ea typeface="+mj-ea"/>
              </a:rPr>
              <a:t>1,000</a:t>
            </a:r>
            <a:r>
              <a:rPr lang="zh-TW" altLang="en-US" sz="2200" dirty="0">
                <a:solidFill>
                  <a:schemeClr val="tx1"/>
                </a:solidFill>
                <a:latin typeface="標楷體" panose="03000509000000000000" pitchFamily="65" charset="-120"/>
              </a:rPr>
              <a:t>隻</a:t>
            </a:r>
            <a:r>
              <a:rPr lang="zh-TW" altLang="en-US" sz="2200" dirty="0" smtClean="0">
                <a:solidFill>
                  <a:schemeClr val="tx1"/>
                </a:solidFill>
                <a:latin typeface="標楷體" panose="03000509000000000000" pitchFamily="65" charset="-120"/>
              </a:rPr>
              <a:t>以上</a:t>
            </a:r>
            <a:r>
              <a:rPr lang="zh-TW" altLang="en-US" sz="2000" dirty="0">
                <a:solidFill>
                  <a:schemeClr val="tx1"/>
                </a:solidFill>
                <a:latin typeface="標楷體" panose="03000509000000000000" pitchFamily="65" charset="-120"/>
              </a:rPr>
              <a:t>，</a:t>
            </a:r>
            <a:r>
              <a:rPr lang="zh-TW" altLang="en-US" sz="2200" dirty="0" smtClean="0">
                <a:solidFill>
                  <a:schemeClr val="tx1"/>
                </a:solidFill>
                <a:latin typeface="標楷體" panose="03000509000000000000" pitchFamily="65" charset="-120"/>
              </a:rPr>
              <a:t>方</a:t>
            </a:r>
            <a:r>
              <a:rPr lang="zh-TW" altLang="en-US" sz="2200" dirty="0">
                <a:solidFill>
                  <a:schemeClr val="tx1"/>
                </a:solidFill>
                <a:latin typeface="標楷體" panose="03000509000000000000" pitchFamily="65" charset="-120"/>
              </a:rPr>
              <a:t>可驗</a:t>
            </a:r>
            <a:r>
              <a:rPr lang="zh-TW" altLang="en-US" sz="2200" dirty="0" smtClean="0">
                <a:solidFill>
                  <a:schemeClr val="tx1"/>
                </a:solidFill>
                <a:latin typeface="標楷體" panose="03000509000000000000" pitchFamily="65" charset="-120"/>
              </a:rPr>
              <a:t>出。</a:t>
            </a:r>
            <a:endParaRPr lang="zh-TW" altLang="en-US" sz="2200" dirty="0">
              <a:solidFill>
                <a:schemeClr val="tx1"/>
              </a:solidFill>
              <a:latin typeface="標楷體" panose="03000509000000000000" pitchFamily="65" charset="-120"/>
            </a:endParaRPr>
          </a:p>
          <a:p>
            <a:pPr lvl="1">
              <a:defRPr/>
            </a:pPr>
            <a:r>
              <a:rPr lang="zh-TW" altLang="en-US" sz="2200" dirty="0">
                <a:solidFill>
                  <a:schemeClr val="tx1"/>
                </a:solidFill>
                <a:latin typeface="標楷體" panose="03000509000000000000" pitchFamily="65" charset="-120"/>
              </a:rPr>
              <a:t>鏡檢因涉人員經驗、技術等因素，敏感度</a:t>
            </a:r>
            <a:r>
              <a:rPr lang="zh-TW" altLang="en-US" sz="2200" dirty="0" smtClean="0">
                <a:solidFill>
                  <a:schemeClr val="tx1"/>
                </a:solidFill>
                <a:latin typeface="標楷體" panose="03000509000000000000" pitchFamily="65" charset="-120"/>
              </a:rPr>
              <a:t>低。</a:t>
            </a:r>
            <a:endParaRPr lang="zh-TW" altLang="en-US" sz="2200" dirty="0">
              <a:solidFill>
                <a:schemeClr val="tx1"/>
              </a:solidFill>
              <a:latin typeface="標楷體" panose="03000509000000000000" pitchFamily="65" charset="-120"/>
            </a:endParaRPr>
          </a:p>
          <a:p>
            <a:pPr lvl="1">
              <a:defRPr/>
            </a:pPr>
            <a:r>
              <a:rPr lang="zh-TW" altLang="en-US" sz="2200" dirty="0">
                <a:solidFill>
                  <a:schemeClr val="tx1"/>
                </a:solidFill>
                <a:latin typeface="標楷體" panose="03000509000000000000" pitchFamily="65" charset="-120"/>
              </a:rPr>
              <a:t>影響糞便檢查的</a:t>
            </a:r>
            <a:r>
              <a:rPr lang="zh-TW" altLang="en-US" sz="2200" dirty="0" smtClean="0">
                <a:solidFill>
                  <a:schemeClr val="tx1"/>
                </a:solidFill>
                <a:latin typeface="標楷體" panose="03000509000000000000" pitchFamily="65" charset="-120"/>
              </a:rPr>
              <a:t>物質：蓖麻油</a:t>
            </a:r>
            <a:r>
              <a:rPr lang="zh-TW" altLang="en-US" sz="2200" dirty="0">
                <a:solidFill>
                  <a:schemeClr val="tx1"/>
                </a:solidFill>
                <a:latin typeface="標楷體" panose="03000509000000000000" pitchFamily="65" charset="-120"/>
              </a:rPr>
              <a:t>或</a:t>
            </a:r>
            <a:r>
              <a:rPr lang="zh-TW" altLang="en-US" sz="2200" dirty="0" smtClean="0">
                <a:solidFill>
                  <a:schemeClr val="tx1"/>
                </a:solidFill>
                <a:latin typeface="標楷體" panose="03000509000000000000" pitchFamily="65" charset="-120"/>
              </a:rPr>
              <a:t>礦物油</a:t>
            </a:r>
            <a:r>
              <a:rPr lang="zh-TW" altLang="en-US" sz="2000" dirty="0" smtClean="0">
                <a:solidFill>
                  <a:schemeClr val="tx1"/>
                </a:solidFill>
                <a:latin typeface="標楷體" panose="03000509000000000000" pitchFamily="65" charset="-120"/>
              </a:rPr>
              <a:t>，一</a:t>
            </a:r>
            <a:r>
              <a:rPr lang="zh-TW" altLang="en-US" sz="2200" dirty="0" smtClean="0">
                <a:solidFill>
                  <a:schemeClr val="tx1"/>
                </a:solidFill>
                <a:latin typeface="標楷體" panose="03000509000000000000" pitchFamily="65" charset="-120"/>
              </a:rPr>
              <a:t>個</a:t>
            </a:r>
            <a:r>
              <a:rPr lang="zh-TW" altLang="en-US" sz="2200" dirty="0">
                <a:solidFill>
                  <a:schemeClr val="tx1"/>
                </a:solidFill>
                <a:latin typeface="標楷體" panose="03000509000000000000" pitchFamily="65" charset="-120"/>
              </a:rPr>
              <a:t>月內給予</a:t>
            </a:r>
            <a:r>
              <a:rPr lang="zh-TW" altLang="en-US" sz="2200" dirty="0" smtClean="0">
                <a:solidFill>
                  <a:schemeClr val="tx1"/>
                </a:solidFill>
                <a:latin typeface="標楷體" panose="03000509000000000000" pitchFamily="65" charset="-120"/>
              </a:rPr>
              <a:t>抗生素</a:t>
            </a:r>
            <a:r>
              <a:rPr lang="zh-TW" altLang="en-US" sz="2000" dirty="0">
                <a:solidFill>
                  <a:schemeClr val="tx1"/>
                </a:solidFill>
                <a:latin typeface="標楷體" panose="03000509000000000000" pitchFamily="65" charset="-120"/>
              </a:rPr>
              <a:t>，</a:t>
            </a:r>
            <a:r>
              <a:rPr lang="zh-TW" altLang="en-US" sz="2200" dirty="0" smtClean="0">
                <a:solidFill>
                  <a:schemeClr val="tx1"/>
                </a:solidFill>
                <a:latin typeface="標楷體" panose="03000509000000000000" pitchFamily="65" charset="-120"/>
              </a:rPr>
              <a:t>鋇</a:t>
            </a:r>
            <a:r>
              <a:rPr lang="zh-TW" altLang="en-US" sz="2200" dirty="0">
                <a:solidFill>
                  <a:schemeClr val="tx1"/>
                </a:solidFill>
                <a:latin typeface="標楷體" panose="03000509000000000000" pitchFamily="65" charset="-120"/>
              </a:rPr>
              <a:t>劑灌腸</a:t>
            </a:r>
            <a:r>
              <a:rPr lang="zh-TW" altLang="en-US" sz="2200" dirty="0" smtClean="0">
                <a:solidFill>
                  <a:schemeClr val="tx1"/>
                </a:solidFill>
                <a:latin typeface="標楷體" panose="03000509000000000000" pitchFamily="65" charset="-120"/>
              </a:rPr>
              <a:t>等。</a:t>
            </a:r>
            <a:endParaRPr lang="zh-TW" altLang="en-US" sz="2200" dirty="0">
              <a:solidFill>
                <a:schemeClr val="tx1"/>
              </a:solidFill>
              <a:latin typeface="標楷體" panose="03000509000000000000" pitchFamily="65" charset="-120"/>
            </a:endParaRPr>
          </a:p>
          <a:p>
            <a:pPr lvl="1">
              <a:defRPr/>
            </a:pPr>
            <a:r>
              <a:rPr lang="zh-TW" altLang="en-US" sz="2200" dirty="0">
                <a:solidFill>
                  <a:schemeClr val="tx1"/>
                </a:solidFill>
                <a:latin typeface="標楷體" panose="03000509000000000000" pitchFamily="65" charset="-120"/>
              </a:rPr>
              <a:t>目前用於</a:t>
            </a:r>
            <a:r>
              <a:rPr lang="zh-TW" altLang="en-US" sz="2200" b="1" u="sng" dirty="0">
                <a:solidFill>
                  <a:schemeClr val="accent2"/>
                </a:solidFill>
                <a:latin typeface="標楷體" panose="03000509000000000000" pitchFamily="65" charset="-120"/>
              </a:rPr>
              <a:t>外勞健</a:t>
            </a:r>
            <a:r>
              <a:rPr lang="zh-TW" altLang="en-US" sz="2200" b="1" u="sng" dirty="0" smtClean="0">
                <a:solidFill>
                  <a:schemeClr val="accent2"/>
                </a:solidFill>
                <a:latin typeface="標楷體" panose="03000509000000000000" pitchFamily="65" charset="-120"/>
              </a:rPr>
              <a:t>檢</a:t>
            </a:r>
            <a:r>
              <a:rPr lang="en-US" altLang="zh-TW" sz="2200" b="1" u="sng" dirty="0" smtClean="0">
                <a:solidFill>
                  <a:schemeClr val="accent2"/>
                </a:solidFill>
                <a:latin typeface="標楷體" panose="03000509000000000000" pitchFamily="65" charset="-120"/>
              </a:rPr>
              <a:t>(</a:t>
            </a:r>
            <a:r>
              <a:rPr lang="zh-TW" altLang="en-US" sz="2200" b="1" u="sng" dirty="0">
                <a:solidFill>
                  <a:schemeClr val="accent2"/>
                </a:solidFill>
                <a:latin typeface="標楷體" panose="03000509000000000000" pitchFamily="65" charset="-120"/>
              </a:rPr>
              <a:t>指定外勞健檢醫院</a:t>
            </a:r>
            <a:r>
              <a:rPr lang="en-US" altLang="zh-TW" sz="2200" b="1" u="sng" dirty="0" smtClean="0">
                <a:solidFill>
                  <a:schemeClr val="accent2"/>
                </a:solidFill>
                <a:latin typeface="標楷體" panose="03000509000000000000" pitchFamily="65" charset="-120"/>
              </a:rPr>
              <a:t>)</a:t>
            </a:r>
            <a:r>
              <a:rPr lang="zh-TW" altLang="en-US" sz="2200" dirty="0" smtClean="0">
                <a:solidFill>
                  <a:schemeClr val="tx1"/>
                </a:solidFill>
                <a:latin typeface="標楷體" panose="03000509000000000000" pitchFamily="65" charset="-120"/>
              </a:rPr>
              <a:t>。</a:t>
            </a:r>
            <a:endParaRPr lang="en-US" altLang="zh-TW" sz="2200" dirty="0">
              <a:solidFill>
                <a:schemeClr val="tx1"/>
              </a:solidFill>
              <a:latin typeface="標楷體" panose="03000509000000000000" pitchFamily="65" charset="-120"/>
            </a:endParaRPr>
          </a:p>
        </p:txBody>
      </p:sp>
      <p:sp>
        <p:nvSpPr>
          <p:cNvPr id="132100" name="投影片編號版面配置區 4"/>
          <p:cNvSpPr>
            <a:spLocks noGrp="1"/>
          </p:cNvSpPr>
          <p:nvPr>
            <p:ph type="sldNum" sz="quarter" idx="12"/>
          </p:nvPr>
        </p:nvSpPr>
        <p:spPr bwMode="auto">
          <a:noFill/>
          <a:ln>
            <a:miter lim="800000"/>
            <a:headEnd/>
            <a:tailEnd/>
          </a:ln>
        </p:spPr>
        <p:txBody>
          <a:bodyPr/>
          <a:lstStyle/>
          <a:p>
            <a:fld id="{7478DFE4-0B0C-41D2-A3E5-4D54BC3AE8A1}" type="slidenum">
              <a:rPr lang="zh-TW" altLang="en-US" smtClean="0">
                <a:ea typeface="新細明體" charset="-120"/>
              </a:rPr>
              <a:pPr/>
              <a:t>71</a:t>
            </a:fld>
            <a:endParaRPr lang="zh-TW" altLang="en-US" smtClean="0">
              <a:ea typeface="新細明體" charset="-120"/>
            </a:endParaRPr>
          </a:p>
        </p:txBody>
      </p:sp>
      <p:sp>
        <p:nvSpPr>
          <p:cNvPr id="73732" name="Text Box 4"/>
          <p:cNvSpPr txBox="1">
            <a:spLocks noChangeArrowheads="1"/>
          </p:cNvSpPr>
          <p:nvPr/>
        </p:nvSpPr>
        <p:spPr bwMode="auto">
          <a:xfrm>
            <a:off x="762000" y="5681663"/>
            <a:ext cx="7696200" cy="771525"/>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1">
              <a:spcBef>
                <a:spcPct val="20000"/>
              </a:spcBef>
              <a:defRPr/>
            </a:pPr>
            <a:r>
              <a:rPr lang="zh-TW" altLang="en-US" sz="2000" b="1" i="1" dirty="0" smtClean="0">
                <a:effectLst>
                  <a:outerShdw blurRad="38100" dist="38100" dir="2700000" algn="tl">
                    <a:srgbClr val="FFFFFF"/>
                  </a:outerShdw>
                </a:effectLst>
                <a:latin typeface="標楷體" panose="03000509000000000000" pitchFamily="65" charset="-120"/>
                <a:ea typeface="標楷體" panose="03000509000000000000" pitchFamily="65" charset="-120"/>
              </a:rPr>
              <a:t>醫院於鏡檢發現痢疾阿米巴之囊體或活動體，應載明為</a:t>
            </a:r>
          </a:p>
          <a:p>
            <a:pPr lvl="1">
              <a:spcBef>
                <a:spcPct val="20000"/>
              </a:spcBef>
              <a:buClr>
                <a:srgbClr val="006600"/>
              </a:buClr>
              <a:buSzPct val="150000"/>
              <a:buFont typeface="Wingdings" pitchFamily="2" charset="2"/>
              <a:buChar char="§"/>
              <a:defRPr/>
            </a:pPr>
            <a:r>
              <a:rPr lang="zh-TW" altLang="en-US" sz="2000" b="1" dirty="0" smtClean="0">
                <a:latin typeface="+mj-ea"/>
                <a:ea typeface="+mj-ea"/>
              </a:rPr>
              <a:t>「 </a:t>
            </a:r>
            <a:r>
              <a:rPr lang="en-US" altLang="zh-TW" sz="2000" b="1" i="1" dirty="0" smtClean="0">
                <a:latin typeface="Arial" panose="020B0604020202020204" pitchFamily="34" charset="0"/>
                <a:ea typeface="+mj-ea"/>
                <a:cs typeface="Arial" panose="020B0604020202020204" pitchFamily="34" charset="0"/>
              </a:rPr>
              <a:t>E. </a:t>
            </a:r>
            <a:r>
              <a:rPr lang="en-US" altLang="zh-TW" sz="2000" b="1" i="1" dirty="0" err="1" smtClean="0">
                <a:latin typeface="Arial" panose="020B0604020202020204" pitchFamily="34" charset="0"/>
                <a:ea typeface="+mj-ea"/>
                <a:cs typeface="Arial" panose="020B0604020202020204" pitchFamily="34" charset="0"/>
              </a:rPr>
              <a:t>histolytica</a:t>
            </a:r>
            <a:r>
              <a:rPr lang="en-US" altLang="zh-TW" sz="2000" b="1" i="1" dirty="0" smtClean="0">
                <a:latin typeface="Arial" panose="020B0604020202020204" pitchFamily="34" charset="0"/>
                <a:ea typeface="+mj-ea"/>
                <a:cs typeface="Arial" panose="020B0604020202020204" pitchFamily="34" charset="0"/>
              </a:rPr>
              <a:t>/</a:t>
            </a:r>
            <a:r>
              <a:rPr lang="en-US" altLang="zh-TW" sz="2000" b="1" i="1" dirty="0" err="1" smtClean="0">
                <a:latin typeface="Arial" panose="020B0604020202020204" pitchFamily="34" charset="0"/>
                <a:ea typeface="+mj-ea"/>
                <a:cs typeface="Arial" panose="020B0604020202020204" pitchFamily="34" charset="0"/>
              </a:rPr>
              <a:t>dispar</a:t>
            </a:r>
            <a:r>
              <a:rPr lang="en-US" altLang="zh-TW" sz="2000" b="1" dirty="0" smtClean="0">
                <a:latin typeface="Arial" panose="020B0604020202020204" pitchFamily="34" charset="0"/>
                <a:ea typeface="+mj-ea"/>
                <a:cs typeface="Arial" panose="020B0604020202020204" pitchFamily="34" charset="0"/>
              </a:rPr>
              <a:t> </a:t>
            </a:r>
            <a:r>
              <a:rPr lang="zh-TW" altLang="en-US" sz="2000" b="1" dirty="0" smtClean="0">
                <a:latin typeface="+mj-ea"/>
                <a:ea typeface="+mj-ea"/>
              </a:rPr>
              <a:t>」</a:t>
            </a:r>
            <a:r>
              <a:rPr lang="zh-TW" altLang="en-US" sz="2000" b="1" dirty="0" smtClean="0">
                <a:latin typeface="標楷體" panose="03000509000000000000" pitchFamily="65" charset="-120"/>
                <a:ea typeface="標楷體" panose="03000509000000000000" pitchFamily="65" charset="-120"/>
              </a:rPr>
              <a:t>或「疑似痢疾阿米巴原蟲」</a:t>
            </a:r>
          </a:p>
        </p:txBody>
      </p:sp>
      <p:sp>
        <p:nvSpPr>
          <p:cNvPr id="132099" name="Text Box 2"/>
          <p:cNvSpPr txBox="1">
            <a:spLocks noChangeArrowheads="1"/>
          </p:cNvSpPr>
          <p:nvPr/>
        </p:nvSpPr>
        <p:spPr bwMode="auto">
          <a:xfrm>
            <a:off x="395288" y="965200"/>
            <a:ext cx="8713787" cy="769938"/>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實驗室診斷</a:t>
            </a: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5" name="Rectangle 3"/>
          <p:cNvSpPr>
            <a:spLocks noGrp="1" noChangeArrowheads="1"/>
          </p:cNvSpPr>
          <p:nvPr>
            <p:ph idx="1"/>
          </p:nvPr>
        </p:nvSpPr>
        <p:spPr>
          <a:xfrm>
            <a:off x="468312" y="1628775"/>
            <a:ext cx="8352159" cy="4525963"/>
          </a:xfrm>
        </p:spPr>
        <p:txBody>
          <a:bodyPr/>
          <a:lstStyle/>
          <a:p>
            <a:pPr>
              <a:lnSpc>
                <a:spcPct val="120000"/>
              </a:lnSpc>
              <a:defRPr/>
            </a:pPr>
            <a:r>
              <a:rPr lang="en-US" altLang="zh-TW" dirty="0" smtClean="0">
                <a:ea typeface="+mj-ea"/>
              </a:rPr>
              <a:t>IHA (</a:t>
            </a:r>
            <a:r>
              <a:rPr lang="en-US" altLang="zh-TW" dirty="0">
                <a:ea typeface="+mj-ea"/>
              </a:rPr>
              <a:t>indirect </a:t>
            </a:r>
            <a:r>
              <a:rPr lang="en-US" altLang="zh-TW" dirty="0" err="1" smtClean="0">
                <a:ea typeface="+mj-ea"/>
              </a:rPr>
              <a:t>hemagglutination</a:t>
            </a:r>
            <a:r>
              <a:rPr lang="en-US" altLang="zh-TW" dirty="0" smtClean="0">
                <a:ea typeface="+mj-ea"/>
              </a:rPr>
              <a:t>)</a:t>
            </a:r>
            <a:r>
              <a:rPr lang="zh-TW" altLang="en-US" dirty="0">
                <a:latin typeface="標楷體" panose="03000509000000000000" pitchFamily="65" charset="-120"/>
              </a:rPr>
              <a:t>間接血液凝集試驗</a:t>
            </a:r>
          </a:p>
          <a:p>
            <a:pPr lvl="1">
              <a:lnSpc>
                <a:spcPct val="120000"/>
              </a:lnSpc>
              <a:defRPr/>
            </a:pPr>
            <a:r>
              <a:rPr lang="zh-TW" altLang="en-US" sz="2000" dirty="0">
                <a:solidFill>
                  <a:schemeClr val="tx1"/>
                </a:solidFill>
                <a:latin typeface="標楷體" panose="03000509000000000000" pitchFamily="65" charset="-120"/>
              </a:rPr>
              <a:t>抽血驗血清</a:t>
            </a:r>
            <a:r>
              <a:rPr lang="zh-TW" altLang="en-US" sz="2000" dirty="0" smtClean="0">
                <a:solidFill>
                  <a:schemeClr val="tx1"/>
                </a:solidFill>
                <a:latin typeface="標楷體" panose="03000509000000000000" pitchFamily="65" charset="-120"/>
              </a:rPr>
              <a:t>抗體</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但</a:t>
            </a:r>
            <a:r>
              <a:rPr lang="zh-TW" altLang="en-US" sz="2000" u="sng" dirty="0">
                <a:solidFill>
                  <a:schemeClr val="tx1"/>
                </a:solidFill>
                <a:latin typeface="標楷體" panose="03000509000000000000" pitchFamily="65" charset="-120"/>
              </a:rPr>
              <a:t>已治癒病患可維持數年的</a:t>
            </a:r>
            <a:r>
              <a:rPr lang="zh-TW" altLang="en-US" sz="2000" u="sng" dirty="0" smtClean="0">
                <a:solidFill>
                  <a:schemeClr val="tx1"/>
                </a:solidFill>
                <a:latin typeface="標楷體" panose="03000509000000000000" pitchFamily="65" charset="-120"/>
              </a:rPr>
              <a:t>陽性反應</a:t>
            </a:r>
            <a:r>
              <a:rPr lang="zh-TW" altLang="en-US" sz="2000" dirty="0" smtClean="0">
                <a:solidFill>
                  <a:schemeClr val="tx1"/>
                </a:solidFill>
                <a:latin typeface="標楷體" panose="03000509000000000000" pitchFamily="65" charset="-120"/>
              </a:rPr>
              <a:t>。</a:t>
            </a:r>
            <a:endParaRPr lang="zh-TW" altLang="en-US" sz="2000" dirty="0">
              <a:solidFill>
                <a:schemeClr val="tx1"/>
              </a:solidFill>
              <a:latin typeface="標楷體" panose="03000509000000000000" pitchFamily="65" charset="-120"/>
            </a:endParaRPr>
          </a:p>
          <a:p>
            <a:pPr lvl="1">
              <a:lnSpc>
                <a:spcPct val="120000"/>
              </a:lnSpc>
              <a:defRPr/>
            </a:pPr>
            <a:r>
              <a:rPr lang="zh-TW" altLang="en-US" sz="2000" dirty="0">
                <a:solidFill>
                  <a:schemeClr val="tx1"/>
                </a:solidFill>
                <a:latin typeface="標楷體" panose="03000509000000000000" pitchFamily="65" charset="-120"/>
              </a:rPr>
              <a:t>對於具臨床症狀的肝膿瘍個案，則此方法敏感度</a:t>
            </a:r>
            <a:r>
              <a:rPr lang="zh-TW" altLang="en-US" sz="2000" dirty="0" smtClean="0">
                <a:solidFill>
                  <a:schemeClr val="tx1"/>
                </a:solidFill>
                <a:latin typeface="標楷體" panose="03000509000000000000" pitchFamily="65" charset="-120"/>
              </a:rPr>
              <a:t>高。</a:t>
            </a:r>
            <a:endParaRPr lang="zh-TW" altLang="en-US" sz="2000" dirty="0">
              <a:solidFill>
                <a:schemeClr val="tx1"/>
              </a:solidFill>
              <a:latin typeface="標楷體" panose="03000509000000000000" pitchFamily="65" charset="-120"/>
            </a:endParaRPr>
          </a:p>
          <a:p>
            <a:pPr>
              <a:lnSpc>
                <a:spcPct val="120000"/>
              </a:lnSpc>
              <a:defRPr/>
            </a:pPr>
            <a:r>
              <a:rPr lang="en-US" altLang="zh-TW" dirty="0" smtClean="0">
                <a:ea typeface="+mj-ea"/>
              </a:rPr>
              <a:t>ELISA</a:t>
            </a:r>
            <a:r>
              <a:rPr lang="zh-TW" altLang="en-US" dirty="0" smtClean="0">
                <a:ea typeface="+mj-ea"/>
              </a:rPr>
              <a:t> </a:t>
            </a:r>
            <a:r>
              <a:rPr lang="zh-TW" altLang="en-US" dirty="0" smtClean="0">
                <a:latin typeface="標楷體" panose="03000509000000000000" pitchFamily="65" charset="-120"/>
              </a:rPr>
              <a:t>酵素</a:t>
            </a:r>
            <a:r>
              <a:rPr lang="zh-TW" altLang="en-US" dirty="0">
                <a:latin typeface="標楷體" panose="03000509000000000000" pitchFamily="65" charset="-120"/>
              </a:rPr>
              <a:t>聯免疫吸附試驗</a:t>
            </a:r>
          </a:p>
          <a:p>
            <a:pPr lvl="1" hangingPunct="1">
              <a:lnSpc>
                <a:spcPct val="120000"/>
              </a:lnSpc>
              <a:defRPr/>
            </a:pPr>
            <a:r>
              <a:rPr lang="zh-TW" altLang="en-US" sz="2000" dirty="0">
                <a:solidFill>
                  <a:schemeClr val="tx1"/>
                </a:solidFill>
                <a:latin typeface="標楷體" panose="03000509000000000000" pitchFamily="65" charset="-120"/>
              </a:rPr>
              <a:t>操作</a:t>
            </a:r>
            <a:r>
              <a:rPr lang="zh-TW" altLang="en-US" sz="2000" dirty="0" smtClean="0">
                <a:solidFill>
                  <a:schemeClr val="tx1"/>
                </a:solidFill>
                <a:latin typeface="標楷體" panose="03000509000000000000" pitchFamily="65" charset="-120"/>
              </a:rPr>
              <a:t>容易</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可</a:t>
            </a:r>
            <a:r>
              <a:rPr lang="zh-TW" altLang="en-US" sz="2000" dirty="0">
                <a:solidFill>
                  <a:schemeClr val="tx1"/>
                </a:solidFill>
                <a:latin typeface="標楷體" panose="03000509000000000000" pitchFamily="65" charset="-120"/>
              </a:rPr>
              <a:t>做</a:t>
            </a:r>
            <a:r>
              <a:rPr lang="zh-TW" altLang="en-US" sz="2000" b="1" u="sng" dirty="0">
                <a:solidFill>
                  <a:schemeClr val="accent2"/>
                </a:solidFill>
                <a:latin typeface="標楷體" panose="03000509000000000000" pitchFamily="65" charset="-120"/>
              </a:rPr>
              <a:t>抗原</a:t>
            </a:r>
            <a:r>
              <a:rPr lang="zh-TW" altLang="en-US" sz="2000" dirty="0">
                <a:solidFill>
                  <a:schemeClr val="tx1"/>
                </a:solidFill>
                <a:latin typeface="標楷體" panose="03000509000000000000" pitchFamily="65" charset="-120"/>
              </a:rPr>
              <a:t>或抗體</a:t>
            </a:r>
            <a:r>
              <a:rPr lang="zh-TW" altLang="en-US" sz="2000" dirty="0" smtClean="0">
                <a:solidFill>
                  <a:schemeClr val="tx1"/>
                </a:solidFill>
                <a:latin typeface="標楷體" panose="03000509000000000000" pitchFamily="65" charset="-120"/>
              </a:rPr>
              <a:t>偵測</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準備</a:t>
            </a:r>
            <a:r>
              <a:rPr lang="zh-TW" altLang="en-US" sz="2000" dirty="0">
                <a:solidFill>
                  <a:schemeClr val="tx1"/>
                </a:solidFill>
                <a:latin typeface="標楷體" panose="03000509000000000000" pitchFamily="65" charset="-120"/>
              </a:rPr>
              <a:t>適量的抗原或</a:t>
            </a:r>
            <a:r>
              <a:rPr lang="zh-TW" altLang="en-US" sz="2000" dirty="0" smtClean="0">
                <a:solidFill>
                  <a:schemeClr val="tx1"/>
                </a:solidFill>
                <a:latin typeface="標楷體" panose="03000509000000000000" pitchFamily="65" charset="-120"/>
              </a:rPr>
              <a:t>抗體</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加入</a:t>
            </a:r>
            <a:r>
              <a:rPr lang="en-US" altLang="zh-TW" sz="2000" dirty="0" smtClean="0">
                <a:solidFill>
                  <a:srgbClr val="FF00FF"/>
                </a:solidFill>
                <a:latin typeface="標楷體" panose="03000509000000000000" pitchFamily="65" charset="-120"/>
              </a:rPr>
              <a:t/>
            </a:r>
            <a:br>
              <a:rPr lang="en-US" altLang="zh-TW" sz="2000" dirty="0" smtClean="0">
                <a:solidFill>
                  <a:srgbClr val="FF00FF"/>
                </a:solidFill>
                <a:latin typeface="標楷體" panose="03000509000000000000" pitchFamily="65" charset="-120"/>
              </a:rPr>
            </a:br>
            <a:r>
              <a:rPr lang="zh-TW" altLang="en-US" sz="2000" dirty="0" smtClean="0">
                <a:solidFill>
                  <a:schemeClr val="tx1"/>
                </a:solidFill>
                <a:latin typeface="標楷體" panose="03000509000000000000" pitchFamily="65" charset="-120"/>
              </a:rPr>
              <a:t>檢體</a:t>
            </a:r>
            <a:r>
              <a:rPr lang="en-US" altLang="zh-TW"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血清，</a:t>
            </a:r>
            <a:r>
              <a:rPr lang="en-US" altLang="zh-TW" sz="2000" dirty="0" smtClean="0">
                <a:solidFill>
                  <a:schemeClr val="tx1"/>
                </a:solidFill>
              </a:rPr>
              <a:t>CSF</a:t>
            </a:r>
            <a:r>
              <a:rPr lang="zh-TW" altLang="en-US" sz="2000" dirty="0" smtClean="0">
                <a:solidFill>
                  <a:schemeClr val="tx1"/>
                </a:solidFill>
              </a:rPr>
              <a:t>，</a:t>
            </a:r>
            <a:r>
              <a:rPr lang="zh-TW" altLang="en-US" sz="2000" b="1" u="sng" dirty="0" smtClean="0">
                <a:solidFill>
                  <a:schemeClr val="accent2"/>
                </a:solidFill>
                <a:latin typeface="標楷體" panose="03000509000000000000" pitchFamily="65" charset="-120"/>
              </a:rPr>
              <a:t>糞便</a:t>
            </a:r>
            <a:r>
              <a:rPr lang="en-US" altLang="zh-TW" sz="2000" dirty="0" smtClean="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，洗</a:t>
            </a:r>
            <a:r>
              <a:rPr lang="zh-TW" altLang="en-US" sz="2000" dirty="0">
                <a:solidFill>
                  <a:schemeClr val="tx1"/>
                </a:solidFill>
                <a:latin typeface="標楷體" panose="03000509000000000000" pitchFamily="65" charset="-120"/>
              </a:rPr>
              <a:t>去未結合</a:t>
            </a:r>
            <a:r>
              <a:rPr lang="zh-TW" altLang="en-US" sz="2000" dirty="0" smtClean="0">
                <a:solidFill>
                  <a:schemeClr val="tx1"/>
                </a:solidFill>
                <a:latin typeface="標楷體" panose="03000509000000000000" pitchFamily="65" charset="-120"/>
              </a:rPr>
              <a:t>者</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加入</a:t>
            </a:r>
            <a:r>
              <a:rPr lang="zh-TW" altLang="en-US" sz="2000" dirty="0">
                <a:solidFill>
                  <a:schemeClr val="tx1"/>
                </a:solidFill>
                <a:latin typeface="標楷體" panose="03000509000000000000" pitchFamily="65" charset="-120"/>
              </a:rPr>
              <a:t>帶有酵素的</a:t>
            </a:r>
            <a:r>
              <a:rPr lang="zh-TW" altLang="en-US" sz="2000" dirty="0" smtClean="0">
                <a:solidFill>
                  <a:schemeClr val="tx1"/>
                </a:solidFill>
                <a:latin typeface="標楷體" panose="03000509000000000000" pitchFamily="65" charset="-120"/>
              </a:rPr>
              <a:t>抗原</a:t>
            </a:r>
            <a:r>
              <a:rPr lang="en-US" altLang="zh-TW" sz="2000" dirty="0" smtClean="0">
                <a:solidFill>
                  <a:srgbClr val="FF00FF"/>
                </a:solidFill>
                <a:latin typeface="標楷體" panose="03000509000000000000" pitchFamily="65" charset="-120"/>
              </a:rPr>
              <a:t/>
            </a:r>
            <a:br>
              <a:rPr lang="en-US" altLang="zh-TW" sz="2000" dirty="0" smtClean="0">
                <a:solidFill>
                  <a:srgbClr val="FF00FF"/>
                </a:solidFill>
                <a:latin typeface="標楷體" panose="03000509000000000000" pitchFamily="65" charset="-120"/>
              </a:rPr>
            </a:br>
            <a:r>
              <a:rPr lang="zh-TW" altLang="en-US" sz="2000" dirty="0" smtClean="0">
                <a:solidFill>
                  <a:schemeClr val="tx1"/>
                </a:solidFill>
                <a:latin typeface="標楷體" panose="03000509000000000000" pitchFamily="65" charset="-120"/>
              </a:rPr>
              <a:t>或抗體</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再</a:t>
            </a:r>
            <a:r>
              <a:rPr lang="zh-TW" altLang="en-US" sz="2000" dirty="0">
                <a:solidFill>
                  <a:schemeClr val="tx1"/>
                </a:solidFill>
                <a:latin typeface="標楷體" panose="03000509000000000000" pitchFamily="65" charset="-120"/>
              </a:rPr>
              <a:t>洗去未結合</a:t>
            </a:r>
            <a:r>
              <a:rPr lang="zh-TW" altLang="en-US" sz="2000" dirty="0" smtClean="0">
                <a:solidFill>
                  <a:schemeClr val="tx1"/>
                </a:solidFill>
                <a:latin typeface="標楷體" panose="03000509000000000000" pitchFamily="65" charset="-120"/>
              </a:rPr>
              <a:t>者</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加入</a:t>
            </a:r>
            <a:r>
              <a:rPr lang="zh-TW" altLang="en-US" sz="2000" dirty="0">
                <a:solidFill>
                  <a:schemeClr val="tx1"/>
                </a:solidFill>
                <a:latin typeface="標楷體" panose="03000509000000000000" pitchFamily="65" charset="-120"/>
              </a:rPr>
              <a:t>受質讓酵素</a:t>
            </a:r>
            <a:r>
              <a:rPr lang="zh-TW" altLang="en-US" sz="2000" dirty="0" smtClean="0">
                <a:solidFill>
                  <a:schemeClr val="tx1"/>
                </a:solidFill>
                <a:latin typeface="標楷體" panose="03000509000000000000" pitchFamily="65" charset="-120"/>
              </a:rPr>
              <a:t>作用</a:t>
            </a:r>
            <a:r>
              <a:rPr lang="zh-TW" altLang="en-US" sz="2000" dirty="0">
                <a:solidFill>
                  <a:schemeClr val="tx1"/>
                </a:solidFill>
                <a:latin typeface="標楷體" panose="03000509000000000000" pitchFamily="65" charset="-120"/>
              </a:rPr>
              <a:t>，</a:t>
            </a:r>
            <a:r>
              <a:rPr lang="zh-TW" altLang="en-US" sz="2000" dirty="0" smtClean="0">
                <a:solidFill>
                  <a:schemeClr val="tx1"/>
                </a:solidFill>
                <a:latin typeface="標楷體" panose="03000509000000000000" pitchFamily="65" charset="-120"/>
              </a:rPr>
              <a:t>藉</a:t>
            </a:r>
            <a:r>
              <a:rPr lang="zh-TW" altLang="en-US" sz="2000" dirty="0">
                <a:solidFill>
                  <a:schemeClr val="tx1"/>
                </a:solidFill>
                <a:latin typeface="標楷體" panose="03000509000000000000" pitchFamily="65" charset="-120"/>
              </a:rPr>
              <a:t>呈色來</a:t>
            </a:r>
            <a:r>
              <a:rPr lang="zh-TW" altLang="en-US" sz="2000" dirty="0" smtClean="0">
                <a:solidFill>
                  <a:schemeClr val="tx1"/>
                </a:solidFill>
                <a:latin typeface="標楷體" panose="03000509000000000000" pitchFamily="65" charset="-120"/>
              </a:rPr>
              <a:t>分析。</a:t>
            </a:r>
            <a:endParaRPr lang="zh-TW" altLang="en-US" sz="2000" dirty="0">
              <a:solidFill>
                <a:schemeClr val="tx1"/>
              </a:solidFill>
              <a:latin typeface="標楷體" panose="03000509000000000000" pitchFamily="65" charset="-120"/>
            </a:endParaRPr>
          </a:p>
          <a:p>
            <a:pPr lvl="1">
              <a:lnSpc>
                <a:spcPct val="120000"/>
              </a:lnSpc>
              <a:defRPr/>
            </a:pPr>
            <a:r>
              <a:rPr lang="zh-TW" altLang="en-US" sz="2000" dirty="0">
                <a:solidFill>
                  <a:schemeClr val="tx1"/>
                </a:solidFill>
                <a:latin typeface="標楷體" panose="03000509000000000000" pitchFamily="65" charset="-120"/>
              </a:rPr>
              <a:t>目前用於</a:t>
            </a:r>
            <a:r>
              <a:rPr lang="zh-TW" altLang="en-US" sz="2000" b="1" u="sng" dirty="0">
                <a:solidFill>
                  <a:schemeClr val="accent2"/>
                </a:solidFill>
                <a:latin typeface="標楷體" panose="03000509000000000000" pitchFamily="65" charset="-120"/>
              </a:rPr>
              <a:t>確定病例之接觸者篩檢</a:t>
            </a:r>
            <a:r>
              <a:rPr lang="zh-TW" altLang="en-US" sz="2000" dirty="0">
                <a:solidFill>
                  <a:schemeClr val="tx1"/>
                </a:solidFill>
                <a:latin typeface="標楷體" panose="03000509000000000000" pitchFamily="65" charset="-120"/>
              </a:rPr>
              <a:t>及</a:t>
            </a:r>
            <a:r>
              <a:rPr lang="zh-TW" altLang="en-US" sz="2000" b="1" u="sng" dirty="0">
                <a:solidFill>
                  <a:schemeClr val="accent2"/>
                </a:solidFill>
                <a:latin typeface="標楷體" panose="03000509000000000000" pitchFamily="65" charset="-120"/>
              </a:rPr>
              <a:t>心智或智能障礙機構進行全</a:t>
            </a:r>
            <a:r>
              <a:rPr lang="zh-TW" altLang="en-US" sz="2000" b="1" u="sng" dirty="0" smtClean="0">
                <a:solidFill>
                  <a:schemeClr val="accent2"/>
                </a:solidFill>
                <a:latin typeface="標楷體" panose="03000509000000000000" pitchFamily="65" charset="-120"/>
              </a:rPr>
              <a:t>院</a:t>
            </a:r>
            <a:r>
              <a:rPr lang="en-US" altLang="zh-TW" sz="2000" b="1" u="sng" dirty="0" smtClean="0">
                <a:solidFill>
                  <a:srgbClr val="FF00FF"/>
                </a:solidFill>
                <a:latin typeface="標楷體" panose="03000509000000000000" pitchFamily="65" charset="-120"/>
              </a:rPr>
              <a:t/>
            </a:r>
            <a:br>
              <a:rPr lang="en-US" altLang="zh-TW" sz="2000" b="1" u="sng" dirty="0" smtClean="0">
                <a:solidFill>
                  <a:srgbClr val="FF00FF"/>
                </a:solidFill>
                <a:latin typeface="標楷體" panose="03000509000000000000" pitchFamily="65" charset="-120"/>
              </a:rPr>
            </a:br>
            <a:r>
              <a:rPr lang="zh-TW" altLang="en-US" sz="2000" b="1" u="sng" dirty="0" smtClean="0">
                <a:solidFill>
                  <a:schemeClr val="accent2"/>
                </a:solidFill>
                <a:latin typeface="標楷體" panose="03000509000000000000" pitchFamily="65" charset="-120"/>
              </a:rPr>
              <a:t>擴大</a:t>
            </a:r>
            <a:r>
              <a:rPr lang="zh-TW" altLang="en-US" sz="2000" b="1" u="sng" dirty="0">
                <a:solidFill>
                  <a:schemeClr val="accent2"/>
                </a:solidFill>
                <a:latin typeface="標楷體" panose="03000509000000000000" pitchFamily="65" charset="-120"/>
              </a:rPr>
              <a:t>篩</a:t>
            </a:r>
            <a:r>
              <a:rPr lang="zh-TW" altLang="en-US" sz="2000" b="1" u="sng" dirty="0" smtClean="0">
                <a:solidFill>
                  <a:schemeClr val="accent2"/>
                </a:solidFill>
                <a:latin typeface="標楷體" panose="03000509000000000000" pitchFamily="65" charset="-120"/>
              </a:rPr>
              <a:t>檢</a:t>
            </a:r>
            <a:r>
              <a:rPr lang="zh-TW" altLang="en-US" sz="2000" dirty="0" smtClean="0">
                <a:solidFill>
                  <a:schemeClr val="tx1"/>
                </a:solidFill>
                <a:latin typeface="標楷體" panose="03000509000000000000" pitchFamily="65" charset="-120"/>
              </a:rPr>
              <a:t>。</a:t>
            </a:r>
            <a:endParaRPr lang="zh-TW" altLang="en-US" sz="2000" dirty="0">
              <a:solidFill>
                <a:schemeClr val="tx1"/>
              </a:solidFill>
              <a:latin typeface="標楷體" panose="03000509000000000000" pitchFamily="65" charset="-120"/>
            </a:endParaRPr>
          </a:p>
        </p:txBody>
      </p:sp>
      <p:sp>
        <p:nvSpPr>
          <p:cNvPr id="134148" name="投影片編號版面配置區 4"/>
          <p:cNvSpPr>
            <a:spLocks noGrp="1"/>
          </p:cNvSpPr>
          <p:nvPr>
            <p:ph type="sldNum" sz="quarter" idx="12"/>
          </p:nvPr>
        </p:nvSpPr>
        <p:spPr bwMode="auto">
          <a:noFill/>
          <a:ln>
            <a:miter lim="800000"/>
            <a:headEnd/>
            <a:tailEnd/>
          </a:ln>
        </p:spPr>
        <p:txBody>
          <a:bodyPr/>
          <a:lstStyle/>
          <a:p>
            <a:fld id="{B304A3A7-BDBB-4AF4-AA6F-CD8976222349}" type="slidenum">
              <a:rPr lang="zh-TW" altLang="en-US" smtClean="0">
                <a:ea typeface="新細明體" charset="-120"/>
              </a:rPr>
              <a:pPr/>
              <a:t>72</a:t>
            </a:fld>
            <a:endParaRPr lang="zh-TW" altLang="en-US" smtClean="0">
              <a:ea typeface="新細明體" charset="-120"/>
            </a:endParaRPr>
          </a:p>
        </p:txBody>
      </p:sp>
      <p:sp>
        <p:nvSpPr>
          <p:cNvPr id="74756" name="Text Box 4"/>
          <p:cNvSpPr txBox="1">
            <a:spLocks noChangeArrowheads="1"/>
          </p:cNvSpPr>
          <p:nvPr/>
        </p:nvSpPr>
        <p:spPr bwMode="auto">
          <a:xfrm>
            <a:off x="533400" y="5805264"/>
            <a:ext cx="8431213" cy="400050"/>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1">
              <a:spcBef>
                <a:spcPct val="20000"/>
              </a:spcBef>
              <a:defRPr/>
            </a:pPr>
            <a:r>
              <a:rPr lang="zh-TW" altLang="en-US" sz="2000" dirty="0" smtClean="0">
                <a:latin typeface="標楷體" panose="03000509000000000000" pitchFamily="65" charset="-120"/>
                <a:ea typeface="標楷體" panose="03000509000000000000" pitchFamily="65" charset="-120"/>
              </a:rPr>
              <a:t>目前使用</a:t>
            </a:r>
            <a:r>
              <a:rPr lang="en-US" altLang="zh-TW" sz="2000" dirty="0" smtClean="0">
                <a:latin typeface="Arial" panose="020B0604020202020204" pitchFamily="34" charset="0"/>
                <a:ea typeface="+mj-ea"/>
                <a:cs typeface="Arial" panose="020B0604020202020204" pitchFamily="34" charset="0"/>
              </a:rPr>
              <a:t>ELISA</a:t>
            </a:r>
            <a:r>
              <a:rPr lang="zh-TW" altLang="en-US" sz="2000" dirty="0" smtClean="0">
                <a:latin typeface="標楷體" panose="03000509000000000000" pitchFamily="65" charset="-120"/>
                <a:ea typeface="標楷體" panose="03000509000000000000" pitchFamily="65" charset="-120"/>
              </a:rPr>
              <a:t>係測糞便中阿米巴抗原，未能區隔</a:t>
            </a:r>
            <a:r>
              <a:rPr lang="zh-TW" altLang="en-US" sz="2000" dirty="0" smtClean="0">
                <a:latin typeface="+mj-ea"/>
                <a:ea typeface="+mj-ea"/>
              </a:rPr>
              <a:t> </a:t>
            </a:r>
            <a:r>
              <a:rPr lang="en-US" altLang="zh-TW" sz="1800" i="1" dirty="0" smtClean="0">
                <a:latin typeface="Arial" panose="020B0604020202020204" pitchFamily="34" charset="0"/>
                <a:ea typeface="+mj-ea"/>
                <a:cs typeface="Arial" panose="020B0604020202020204" pitchFamily="34" charset="0"/>
              </a:rPr>
              <a:t>E. </a:t>
            </a:r>
            <a:r>
              <a:rPr lang="en-US" altLang="zh-TW" sz="1800" i="1" dirty="0" err="1" smtClean="0">
                <a:latin typeface="Arial" panose="020B0604020202020204" pitchFamily="34" charset="0"/>
                <a:ea typeface="+mj-ea"/>
                <a:cs typeface="Arial" panose="020B0604020202020204" pitchFamily="34" charset="0"/>
              </a:rPr>
              <a:t>histolytica</a:t>
            </a:r>
            <a:r>
              <a:rPr lang="en-US" altLang="zh-TW" sz="1800" i="1" dirty="0" smtClean="0">
                <a:latin typeface="Arial" panose="020B0604020202020204" pitchFamily="34" charset="0"/>
                <a:ea typeface="+mj-ea"/>
                <a:cs typeface="Arial" panose="020B0604020202020204" pitchFamily="34" charset="0"/>
              </a:rPr>
              <a:t>/E. </a:t>
            </a:r>
            <a:r>
              <a:rPr lang="en-US" altLang="zh-TW" sz="1800" i="1" dirty="0" err="1" smtClean="0">
                <a:latin typeface="Arial" panose="020B0604020202020204" pitchFamily="34" charset="0"/>
                <a:ea typeface="+mj-ea"/>
                <a:cs typeface="Arial" panose="020B0604020202020204" pitchFamily="34" charset="0"/>
              </a:rPr>
              <a:t>dispar</a:t>
            </a:r>
            <a:endParaRPr lang="en-US" altLang="zh-TW" sz="1800" i="1" dirty="0" smtClean="0">
              <a:latin typeface="Arial" panose="020B0604020202020204" pitchFamily="34" charset="0"/>
              <a:ea typeface="+mj-ea"/>
              <a:cs typeface="Arial" panose="020B0604020202020204" pitchFamily="34" charset="0"/>
            </a:endParaRPr>
          </a:p>
        </p:txBody>
      </p:sp>
      <p:sp>
        <p:nvSpPr>
          <p:cNvPr id="134147" name="Text Box 2"/>
          <p:cNvSpPr txBox="1">
            <a:spLocks noChangeArrowheads="1"/>
          </p:cNvSpPr>
          <p:nvPr/>
        </p:nvSpPr>
        <p:spPr bwMode="auto">
          <a:xfrm>
            <a:off x="395288" y="981075"/>
            <a:ext cx="8713787" cy="769938"/>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實驗室診斷</a:t>
            </a: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9" name="Rectangle 3"/>
          <p:cNvSpPr>
            <a:spLocks noGrp="1" noChangeArrowheads="1"/>
          </p:cNvSpPr>
          <p:nvPr>
            <p:ph idx="1"/>
          </p:nvPr>
        </p:nvSpPr>
        <p:spPr>
          <a:xfrm>
            <a:off x="468312" y="1628775"/>
            <a:ext cx="8496175" cy="4525963"/>
          </a:xfrm>
        </p:spPr>
        <p:txBody>
          <a:bodyPr/>
          <a:lstStyle/>
          <a:p>
            <a:pPr>
              <a:defRPr/>
            </a:pPr>
            <a:r>
              <a:rPr lang="en-US" altLang="zh-TW" sz="3200" dirty="0">
                <a:ea typeface="+mj-ea"/>
              </a:rPr>
              <a:t>PCR</a:t>
            </a:r>
            <a:r>
              <a:rPr lang="zh-TW" altLang="en-US" sz="3200" dirty="0">
                <a:latin typeface="標楷體" panose="03000509000000000000" pitchFamily="65" charset="-120"/>
              </a:rPr>
              <a:t>聚合</a:t>
            </a:r>
            <a:r>
              <a:rPr lang="zh-TW" altLang="en-US" sz="3200" dirty="0" smtClean="0">
                <a:latin typeface="標楷體" panose="03000509000000000000" pitchFamily="65" charset="-120"/>
              </a:rPr>
              <a:t>連鎖反應</a:t>
            </a:r>
            <a:r>
              <a:rPr lang="en-US" altLang="zh-TW" sz="3200" dirty="0" smtClean="0"/>
              <a:t>(</a:t>
            </a:r>
            <a:r>
              <a:rPr lang="en-US" altLang="zh-TW" sz="3200" dirty="0" smtClean="0">
                <a:ea typeface="+mj-ea"/>
              </a:rPr>
              <a:t>DNA)</a:t>
            </a:r>
            <a:endParaRPr lang="en-US" altLang="zh-TW" sz="3200" dirty="0">
              <a:latin typeface="標楷體" panose="03000509000000000000" pitchFamily="65" charset="-120"/>
            </a:endParaRPr>
          </a:p>
          <a:p>
            <a:pPr lvl="1">
              <a:defRPr/>
            </a:pPr>
            <a:r>
              <a:rPr lang="zh-TW" altLang="en-US" sz="2800" dirty="0">
                <a:solidFill>
                  <a:schemeClr val="tx1"/>
                </a:solidFill>
                <a:latin typeface="標楷體" panose="03000509000000000000" pitchFamily="65" charset="-120"/>
              </a:rPr>
              <a:t>準確率</a:t>
            </a:r>
            <a:r>
              <a:rPr lang="zh-TW" altLang="en-US" sz="2800" dirty="0" smtClean="0">
                <a:solidFill>
                  <a:schemeClr val="tx1"/>
                </a:solidFill>
                <a:latin typeface="標楷體" panose="03000509000000000000" pitchFamily="65" charset="-120"/>
              </a:rPr>
              <a:t>高</a:t>
            </a:r>
            <a:r>
              <a:rPr lang="zh-TW" altLang="en-US" sz="2800" dirty="0">
                <a:solidFill>
                  <a:schemeClr val="tx1"/>
                </a:solidFill>
                <a:latin typeface="標楷體" panose="03000509000000000000" pitchFamily="65" charset="-120"/>
              </a:rPr>
              <a:t>，</a:t>
            </a:r>
            <a:r>
              <a:rPr lang="zh-TW" altLang="en-US" sz="2800" dirty="0" smtClean="0">
                <a:solidFill>
                  <a:schemeClr val="tx1"/>
                </a:solidFill>
                <a:latin typeface="標楷體" panose="03000509000000000000" pitchFamily="65" charset="-120"/>
              </a:rPr>
              <a:t>每</a:t>
            </a:r>
            <a:r>
              <a:rPr lang="zh-TW" altLang="en-US" sz="2800" dirty="0">
                <a:solidFill>
                  <a:schemeClr val="tx1"/>
                </a:solidFill>
                <a:latin typeface="標楷體" panose="03000509000000000000" pitchFamily="65" charset="-120"/>
              </a:rPr>
              <a:t>公克糞便</a:t>
            </a:r>
            <a:r>
              <a:rPr lang="en-US" altLang="zh-TW" sz="2800" dirty="0">
                <a:solidFill>
                  <a:schemeClr val="tx1"/>
                </a:solidFill>
                <a:ea typeface="+mj-ea"/>
              </a:rPr>
              <a:t>10</a:t>
            </a:r>
            <a:r>
              <a:rPr lang="zh-TW" altLang="en-US" sz="2800" dirty="0">
                <a:solidFill>
                  <a:schemeClr val="tx1"/>
                </a:solidFill>
                <a:latin typeface="標楷體" panose="03000509000000000000" pitchFamily="65" charset="-120"/>
              </a:rPr>
              <a:t>隻</a:t>
            </a:r>
            <a:r>
              <a:rPr lang="zh-TW" altLang="en-US" sz="2800" dirty="0" smtClean="0">
                <a:solidFill>
                  <a:schemeClr val="tx1"/>
                </a:solidFill>
                <a:latin typeface="標楷體" panose="03000509000000000000" pitchFamily="65" charset="-120"/>
              </a:rPr>
              <a:t>以上</a:t>
            </a:r>
            <a:r>
              <a:rPr lang="zh-TW" altLang="en-US" sz="2800" dirty="0">
                <a:solidFill>
                  <a:schemeClr val="tx1"/>
                </a:solidFill>
                <a:latin typeface="標楷體" panose="03000509000000000000" pitchFamily="65" charset="-120"/>
              </a:rPr>
              <a:t>，</a:t>
            </a:r>
            <a:r>
              <a:rPr lang="zh-TW" altLang="en-US" sz="2800" dirty="0" smtClean="0">
                <a:solidFill>
                  <a:schemeClr val="tx1"/>
                </a:solidFill>
                <a:latin typeface="標楷體" panose="03000509000000000000" pitchFamily="65" charset="-120"/>
              </a:rPr>
              <a:t>即可</a:t>
            </a:r>
            <a:r>
              <a:rPr lang="zh-TW" altLang="en-US" sz="2800" dirty="0">
                <a:solidFill>
                  <a:schemeClr val="tx1"/>
                </a:solidFill>
                <a:latin typeface="標楷體" panose="03000509000000000000" pitchFamily="65" charset="-120"/>
              </a:rPr>
              <a:t>驗</a:t>
            </a:r>
            <a:r>
              <a:rPr lang="zh-TW" altLang="en-US" sz="2800" dirty="0" smtClean="0">
                <a:solidFill>
                  <a:schemeClr val="tx1"/>
                </a:solidFill>
                <a:latin typeface="標楷體" panose="03000509000000000000" pitchFamily="65" charset="-120"/>
              </a:rPr>
              <a:t>出。</a:t>
            </a:r>
            <a:endParaRPr lang="zh-TW" altLang="en-US" sz="2800" dirty="0">
              <a:solidFill>
                <a:schemeClr val="tx1"/>
              </a:solidFill>
              <a:latin typeface="標楷體" panose="03000509000000000000" pitchFamily="65" charset="-120"/>
            </a:endParaRPr>
          </a:p>
          <a:p>
            <a:pPr lvl="1">
              <a:defRPr/>
            </a:pPr>
            <a:r>
              <a:rPr lang="zh-TW" altLang="en-US" sz="2800" dirty="0">
                <a:solidFill>
                  <a:schemeClr val="tx1"/>
                </a:solidFill>
                <a:latin typeface="標楷體" panose="03000509000000000000" pitchFamily="65" charset="-120"/>
              </a:rPr>
              <a:t>可</a:t>
            </a:r>
            <a:r>
              <a:rPr lang="zh-TW" altLang="en-US" sz="2800" dirty="0" smtClean="0">
                <a:solidFill>
                  <a:schemeClr val="tx1"/>
                </a:solidFill>
                <a:latin typeface="標楷體" panose="03000509000000000000" pitchFamily="65" charset="-120"/>
              </a:rPr>
              <a:t>鑑別</a:t>
            </a:r>
            <a:r>
              <a:rPr lang="zh-TW" altLang="en-US" sz="2800" dirty="0" smtClean="0">
                <a:solidFill>
                  <a:schemeClr val="tx1"/>
                </a:solidFill>
                <a:latin typeface="+mj-ea"/>
                <a:ea typeface="+mj-ea"/>
              </a:rPr>
              <a:t> </a:t>
            </a:r>
            <a:r>
              <a:rPr lang="en-US" altLang="zh-TW" sz="2800" i="1" dirty="0" smtClean="0">
                <a:solidFill>
                  <a:schemeClr val="tx1"/>
                </a:solidFill>
                <a:ea typeface="+mj-ea"/>
              </a:rPr>
              <a:t>E. </a:t>
            </a:r>
            <a:r>
              <a:rPr lang="en-US" altLang="zh-TW" sz="2800" i="1" dirty="0" err="1" smtClean="0">
                <a:solidFill>
                  <a:schemeClr val="tx1"/>
                </a:solidFill>
                <a:ea typeface="+mj-ea"/>
              </a:rPr>
              <a:t>histolytica</a:t>
            </a:r>
            <a:r>
              <a:rPr lang="en-US" altLang="zh-TW" sz="2800" i="1" dirty="0" smtClean="0">
                <a:solidFill>
                  <a:schemeClr val="tx1"/>
                </a:solidFill>
                <a:ea typeface="+mj-ea"/>
              </a:rPr>
              <a:t>/E. </a:t>
            </a:r>
            <a:r>
              <a:rPr lang="en-US" altLang="zh-TW" sz="2800" i="1" dirty="0" err="1" smtClean="0">
                <a:solidFill>
                  <a:schemeClr val="tx1"/>
                </a:solidFill>
                <a:ea typeface="+mj-ea"/>
              </a:rPr>
              <a:t>dispar</a:t>
            </a:r>
            <a:r>
              <a:rPr lang="zh-TW" altLang="en-US" sz="2800" dirty="0" smtClean="0">
                <a:solidFill>
                  <a:schemeClr val="tx1"/>
                </a:solidFill>
                <a:ea typeface="+mj-ea"/>
              </a:rPr>
              <a:t>。</a:t>
            </a:r>
            <a:endParaRPr lang="en-US" altLang="zh-TW" sz="2800" dirty="0">
              <a:solidFill>
                <a:schemeClr val="tx1"/>
              </a:solidFill>
              <a:latin typeface="標楷體" panose="03000509000000000000" pitchFamily="65" charset="-120"/>
            </a:endParaRPr>
          </a:p>
          <a:p>
            <a:pPr lvl="1">
              <a:defRPr/>
            </a:pPr>
            <a:r>
              <a:rPr lang="zh-TW" altLang="en-US" sz="2800" dirty="0">
                <a:solidFill>
                  <a:schemeClr val="tx1"/>
                </a:solidFill>
                <a:latin typeface="標楷體" panose="03000509000000000000" pitchFamily="65" charset="-120"/>
              </a:rPr>
              <a:t>需特殊儀器</a:t>
            </a:r>
            <a:r>
              <a:rPr lang="zh-TW" altLang="en-US" sz="2800" dirty="0" smtClean="0">
                <a:solidFill>
                  <a:schemeClr val="tx1"/>
                </a:solidFill>
                <a:latin typeface="標楷體" panose="03000509000000000000" pitchFamily="65" charset="-120"/>
              </a:rPr>
              <a:t>設備</a:t>
            </a:r>
            <a:r>
              <a:rPr lang="zh-TW" altLang="en-US" sz="2800" dirty="0">
                <a:solidFill>
                  <a:schemeClr val="tx1"/>
                </a:solidFill>
                <a:latin typeface="標楷體" panose="03000509000000000000" pitchFamily="65" charset="-120"/>
              </a:rPr>
              <a:t>，</a:t>
            </a:r>
            <a:r>
              <a:rPr lang="zh-TW" altLang="en-US" sz="2800" dirty="0" smtClean="0">
                <a:solidFill>
                  <a:schemeClr val="tx1"/>
                </a:solidFill>
                <a:latin typeface="標楷體" panose="03000509000000000000" pitchFamily="65" charset="-120"/>
              </a:rPr>
              <a:t>價格高。</a:t>
            </a:r>
            <a:endParaRPr lang="zh-TW" altLang="en-US" sz="2800" dirty="0">
              <a:solidFill>
                <a:schemeClr val="tx1"/>
              </a:solidFill>
              <a:latin typeface="標楷體" panose="03000509000000000000" pitchFamily="65" charset="-120"/>
            </a:endParaRPr>
          </a:p>
          <a:p>
            <a:pPr lvl="1">
              <a:defRPr/>
            </a:pPr>
            <a:r>
              <a:rPr lang="zh-TW" altLang="en-US" sz="2800" dirty="0" smtClean="0">
                <a:solidFill>
                  <a:schemeClr val="tx1"/>
                </a:solidFill>
                <a:latin typeface="標楷體" panose="03000509000000000000" pitchFamily="65" charset="-120"/>
              </a:rPr>
              <a:t>疾病管制署寄生蟲</a:t>
            </a:r>
            <a:r>
              <a:rPr lang="zh-TW" altLang="en-US" sz="2800" dirty="0">
                <a:solidFill>
                  <a:schemeClr val="tx1"/>
                </a:solidFill>
                <a:latin typeface="標楷體" panose="03000509000000000000" pitchFamily="65" charset="-120"/>
              </a:rPr>
              <a:t>實驗室主要鑑別診斷的</a:t>
            </a:r>
            <a:r>
              <a:rPr lang="zh-TW" altLang="en-US" sz="2800" dirty="0" smtClean="0">
                <a:solidFill>
                  <a:schemeClr val="tx1"/>
                </a:solidFill>
                <a:latin typeface="標楷體" panose="03000509000000000000" pitchFamily="65" charset="-120"/>
              </a:rPr>
              <a:t>方法。</a:t>
            </a:r>
            <a:endParaRPr lang="zh-TW" altLang="en-US" sz="2800" dirty="0">
              <a:solidFill>
                <a:schemeClr val="tx1"/>
              </a:solidFill>
              <a:latin typeface="標楷體" panose="03000509000000000000" pitchFamily="65" charset="-120"/>
            </a:endParaRPr>
          </a:p>
          <a:p>
            <a:pPr>
              <a:defRPr/>
            </a:pPr>
            <a:endParaRPr lang="zh-TW" altLang="en-US" dirty="0">
              <a:latin typeface="+mj-ea"/>
              <a:ea typeface="+mj-ea"/>
            </a:endParaRPr>
          </a:p>
          <a:p>
            <a:pPr>
              <a:defRPr/>
            </a:pPr>
            <a:endParaRPr lang="en-US" altLang="zh-TW" dirty="0">
              <a:latin typeface="+mj-ea"/>
              <a:ea typeface="+mj-ea"/>
            </a:endParaRPr>
          </a:p>
        </p:txBody>
      </p:sp>
      <p:sp>
        <p:nvSpPr>
          <p:cNvPr id="136195" name="投影片編號版面配置區 3"/>
          <p:cNvSpPr>
            <a:spLocks noGrp="1"/>
          </p:cNvSpPr>
          <p:nvPr>
            <p:ph type="sldNum" sz="quarter" idx="12"/>
          </p:nvPr>
        </p:nvSpPr>
        <p:spPr bwMode="auto">
          <a:noFill/>
          <a:ln>
            <a:miter lim="800000"/>
            <a:headEnd/>
            <a:tailEnd/>
          </a:ln>
        </p:spPr>
        <p:txBody>
          <a:bodyPr/>
          <a:lstStyle/>
          <a:p>
            <a:fld id="{92744F75-6CB6-4F88-9056-4A92C94AF888}" type="slidenum">
              <a:rPr lang="zh-TW" altLang="en-US" smtClean="0">
                <a:ea typeface="新細明體" charset="-120"/>
              </a:rPr>
              <a:pPr/>
              <a:t>73</a:t>
            </a:fld>
            <a:endParaRPr lang="zh-TW" altLang="en-US" smtClean="0">
              <a:ea typeface="新細明體" charset="-120"/>
            </a:endParaRPr>
          </a:p>
        </p:txBody>
      </p:sp>
      <p:sp>
        <p:nvSpPr>
          <p:cNvPr id="136194" name="Text Box 2"/>
          <p:cNvSpPr txBox="1">
            <a:spLocks noChangeArrowheads="1"/>
          </p:cNvSpPr>
          <p:nvPr/>
        </p:nvSpPr>
        <p:spPr bwMode="auto">
          <a:xfrm>
            <a:off x="395288" y="915988"/>
            <a:ext cx="8713787" cy="769937"/>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實驗室診斷</a:t>
            </a:r>
          </a:p>
        </p:txBody>
      </p:sp>
    </p:spTree>
    <p:custDataLst>
      <p:tags r:id="rId1"/>
    </p:custData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38242" name="Picture 2" descr="298t-2p"/>
          <p:cNvPicPr>
            <a:picLocks noChangeAspect="1" noChangeArrowheads="1"/>
          </p:cNvPicPr>
          <p:nvPr/>
        </p:nvPicPr>
        <p:blipFill>
          <a:blip r:embed="rId4" cstate="print"/>
          <a:srcRect/>
          <a:stretch>
            <a:fillRect/>
          </a:stretch>
        </p:blipFill>
        <p:spPr bwMode="auto">
          <a:xfrm>
            <a:off x="755650" y="765175"/>
            <a:ext cx="7620000" cy="5715000"/>
          </a:xfrm>
          <a:prstGeom prst="rect">
            <a:avLst/>
          </a:prstGeom>
          <a:noFill/>
          <a:ln w="9525">
            <a:noFill/>
            <a:miter lim="800000"/>
            <a:headEnd/>
            <a:tailEnd/>
          </a:ln>
        </p:spPr>
      </p:pic>
      <p:sp>
        <p:nvSpPr>
          <p:cNvPr id="138243" name="向上箭號 2"/>
          <p:cNvSpPr>
            <a:spLocks noChangeArrowheads="1"/>
          </p:cNvSpPr>
          <p:nvPr/>
        </p:nvSpPr>
        <p:spPr bwMode="auto">
          <a:xfrm>
            <a:off x="5999163" y="4179888"/>
            <a:ext cx="484187" cy="977900"/>
          </a:xfrm>
          <a:prstGeom prst="upArrow">
            <a:avLst>
              <a:gd name="adj1" fmla="val 50000"/>
              <a:gd name="adj2" fmla="val 50024"/>
            </a:avLst>
          </a:prstGeom>
          <a:solidFill>
            <a:schemeClr val="accent1"/>
          </a:solidFill>
          <a:ln w="12700" algn="ctr">
            <a:solidFill>
              <a:schemeClr val="tx1"/>
            </a:solidFill>
            <a:round/>
            <a:headEnd type="none" w="sm" len="sm"/>
            <a:tailEnd type="none" w="sm" len="sm"/>
          </a:ln>
        </p:spPr>
        <p:txBody>
          <a:bodyPr wrap="none"/>
          <a:lstStyle/>
          <a:p>
            <a:endParaRPr lang="zh-TW" altLang="en-US" sz="2400">
              <a:latin typeface="Times New Roman" pitchFamily="18" charset="0"/>
              <a:cs typeface="Arial" charset="0"/>
            </a:endParaRPr>
          </a:p>
        </p:txBody>
      </p:sp>
      <p:sp>
        <p:nvSpPr>
          <p:cNvPr id="88068" name="文字方塊 3"/>
          <p:cNvSpPr txBox="1">
            <a:spLocks noChangeArrowheads="1"/>
          </p:cNvSpPr>
          <p:nvPr/>
        </p:nvSpPr>
        <p:spPr bwMode="auto">
          <a:xfrm>
            <a:off x="5508625" y="5300663"/>
            <a:ext cx="1709738" cy="461962"/>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spAutoFit/>
          </a:bodyPr>
          <a:lstStyle/>
          <a:p>
            <a:pPr>
              <a:defRPr/>
            </a:pPr>
            <a:r>
              <a:rPr lang="en-US" altLang="zh-TW" sz="2400" dirty="0" err="1">
                <a:latin typeface="Arial" pitchFamily="34" charset="0"/>
                <a:cs typeface="Arial" pitchFamily="34" charset="0"/>
              </a:rPr>
              <a:t>trophozoite</a:t>
            </a:r>
            <a:endParaRPr lang="zh-TW" altLang="en-US" sz="2400" dirty="0">
              <a:latin typeface="Arial" pitchFamily="34" charset="0"/>
              <a:cs typeface="Arial" pitchFamily="34" charset="0"/>
            </a:endParaRPr>
          </a:p>
        </p:txBody>
      </p:sp>
      <p:sp>
        <p:nvSpPr>
          <p:cNvPr id="138245" name="投影片編號版面配置區 4"/>
          <p:cNvSpPr>
            <a:spLocks noGrp="1"/>
          </p:cNvSpPr>
          <p:nvPr>
            <p:ph type="sldNum" sz="quarter" idx="12"/>
          </p:nvPr>
        </p:nvSpPr>
        <p:spPr bwMode="auto">
          <a:noFill/>
          <a:ln>
            <a:miter lim="800000"/>
            <a:headEnd/>
            <a:tailEnd/>
          </a:ln>
        </p:spPr>
        <p:txBody>
          <a:bodyPr/>
          <a:lstStyle/>
          <a:p>
            <a:fld id="{F7DDF257-E519-4B93-A47F-5C0295B3D7D2}" type="slidenum">
              <a:rPr lang="zh-TW" altLang="en-US" smtClean="0">
                <a:ea typeface="新細明體" charset="-120"/>
              </a:rPr>
              <a:pPr/>
              <a:t>74</a:t>
            </a:fld>
            <a:endParaRPr lang="zh-TW" altLang="en-US" smtClean="0">
              <a:ea typeface="新細明體" charset="-120"/>
            </a:endParaRPr>
          </a:p>
        </p:txBody>
      </p:sp>
      <p:sp>
        <p:nvSpPr>
          <p:cNvPr id="138246" name="標題 1"/>
          <p:cNvSpPr txBox="1">
            <a:spLocks/>
          </p:cNvSpPr>
          <p:nvPr/>
        </p:nvSpPr>
        <p:spPr bwMode="auto">
          <a:xfrm>
            <a:off x="457200" y="44450"/>
            <a:ext cx="8229600" cy="796925"/>
          </a:xfrm>
          <a:prstGeom prst="rect">
            <a:avLst/>
          </a:prstGeom>
          <a:noFill/>
          <a:ln w="9525">
            <a:noFill/>
            <a:miter lim="800000"/>
            <a:headEnd/>
            <a:tailEnd/>
          </a:ln>
        </p:spPr>
        <p:txBody>
          <a:bodyPr/>
          <a:lstStyle/>
          <a:p>
            <a:pPr algn="ctr" eaLnBrk="0" hangingPunct="0"/>
            <a:r>
              <a:rPr kumimoji="0" lang="zh-TW" altLang="en-US" sz="3600" b="1" dirty="0">
                <a:latin typeface="標楷體" pitchFamily="65" charset="-120"/>
                <a:ea typeface="標楷體" pitchFamily="65" charset="-120"/>
                <a:cs typeface="Arial" charset="0"/>
              </a:rPr>
              <a:t>阿米巴活動體</a:t>
            </a:r>
            <a:r>
              <a:rPr kumimoji="0" lang="en-US" altLang="zh-TW" sz="3600" b="1" dirty="0">
                <a:latin typeface="標楷體" pitchFamily="65" charset="-120"/>
                <a:ea typeface="標楷體" pitchFamily="65" charset="-120"/>
                <a:cs typeface="Arial" charset="0"/>
              </a:rPr>
              <a:t>(</a:t>
            </a:r>
            <a:r>
              <a:rPr kumimoji="0" lang="en-US" altLang="zh-TW" sz="3600" b="1" dirty="0" err="1">
                <a:ea typeface="標楷體" pitchFamily="65" charset="-120"/>
                <a:cs typeface="Arial" charset="0"/>
              </a:rPr>
              <a:t>trophozoite</a:t>
            </a:r>
            <a:r>
              <a:rPr kumimoji="0" lang="en-US" altLang="zh-TW" sz="3600" b="1" dirty="0">
                <a:latin typeface="標楷體" pitchFamily="65" charset="-120"/>
                <a:ea typeface="標楷體" pitchFamily="65" charset="-120"/>
                <a:cs typeface="Arial" charset="0"/>
              </a:rPr>
              <a:t>)</a:t>
            </a:r>
            <a:r>
              <a:rPr kumimoji="0" lang="zh-TW" altLang="en-US" sz="3600" b="1" dirty="0">
                <a:latin typeface="標楷體" pitchFamily="65" charset="-120"/>
                <a:ea typeface="標楷體" pitchFamily="65" charset="-120"/>
                <a:cs typeface="Arial" charset="0"/>
              </a:rPr>
              <a:t>的病理切片</a:t>
            </a:r>
            <a:endParaRPr kumimoji="0" lang="zh-TW" altLang="en-US" sz="3600" b="1" dirty="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
        <p:nvSpPr>
          <p:cNvPr id="9" name="內容版面配置區 8"/>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9265" name="Rectangle 2"/>
          <p:cNvSpPr>
            <a:spLocks noGrp="1" noChangeArrowheads="1"/>
          </p:cNvSpPr>
          <p:nvPr>
            <p:ph type="title"/>
          </p:nvPr>
        </p:nvSpPr>
        <p:spPr/>
        <p:txBody>
          <a:bodyPr/>
          <a:lstStyle/>
          <a:p>
            <a:pPr eaLnBrk="1" hangingPunct="1"/>
            <a:r>
              <a:rPr lang="zh-TW" altLang="en-US" smtClean="0">
                <a:latin typeface="Arial" charset="0"/>
                <a:cs typeface="Arial" charset="0"/>
              </a:rPr>
              <a:t>痢疾阿米巴感染的臨床表徵</a:t>
            </a:r>
            <a:endParaRPr lang="en-US" altLang="zh-TW" smtClean="0">
              <a:latin typeface="Times New Roman" pitchFamily="18" charset="0"/>
              <a:cs typeface="Arial" charset="0"/>
            </a:endParaRPr>
          </a:p>
        </p:txBody>
      </p:sp>
      <p:sp>
        <p:nvSpPr>
          <p:cNvPr id="139266" name="Rectangle 3"/>
          <p:cNvSpPr>
            <a:spLocks noGrp="1" noChangeArrowheads="1"/>
          </p:cNvSpPr>
          <p:nvPr>
            <p:ph idx="1"/>
          </p:nvPr>
        </p:nvSpPr>
        <p:spPr/>
        <p:txBody>
          <a:bodyPr/>
          <a:lstStyle/>
          <a:p>
            <a:pPr eaLnBrk="1" hangingPunct="1">
              <a:lnSpc>
                <a:spcPct val="90000"/>
              </a:lnSpc>
              <a:buFont typeface="Wingdings" pitchFamily="2" charset="2"/>
              <a:buChar char=""/>
            </a:pPr>
            <a:r>
              <a:rPr lang="zh-TW" altLang="en-US" sz="2400" smtClean="0">
                <a:latin typeface="Arial" charset="0"/>
                <a:cs typeface="Arial" charset="0"/>
              </a:rPr>
              <a:t>侵襲性阿米巴感染</a:t>
            </a:r>
            <a:r>
              <a:rPr lang="en-US" altLang="zh-TW" sz="2400" smtClean="0">
                <a:latin typeface="Arial" charset="0"/>
                <a:cs typeface="Arial" charset="0"/>
              </a:rPr>
              <a:t>(invasive</a:t>
            </a:r>
            <a:r>
              <a:rPr lang="zh-TW" altLang="en-US" sz="2400" smtClean="0">
                <a:latin typeface="Arial" charset="0"/>
                <a:cs typeface="Arial" charset="0"/>
              </a:rPr>
              <a:t> </a:t>
            </a:r>
            <a:r>
              <a:rPr lang="en-US" altLang="zh-TW" sz="2400" smtClean="0">
                <a:latin typeface="Arial" charset="0"/>
                <a:cs typeface="Arial" charset="0"/>
              </a:rPr>
              <a:t>amoebiasis)</a:t>
            </a:r>
            <a:r>
              <a:rPr lang="zh-TW" altLang="en-US" sz="2400" smtClean="0">
                <a:latin typeface="Arial" charset="0"/>
                <a:cs typeface="Arial" charset="0"/>
              </a:rPr>
              <a:t>表現的臨床症候群是阿米巴性大腸炎</a:t>
            </a:r>
            <a:r>
              <a:rPr lang="en-US" altLang="zh-TW" sz="2400" smtClean="0">
                <a:latin typeface="Arial" charset="0"/>
                <a:cs typeface="Arial" charset="0"/>
              </a:rPr>
              <a:t>(amoebic colitis)</a:t>
            </a:r>
            <a:r>
              <a:rPr lang="zh-TW" altLang="en-US" sz="2400" smtClean="0">
                <a:latin typeface="Arial" charset="0"/>
                <a:cs typeface="Arial" charset="0"/>
              </a:rPr>
              <a:t>及阿米巴性肝膿瘍</a:t>
            </a:r>
            <a:r>
              <a:rPr lang="en-US" altLang="zh-TW" sz="2400" smtClean="0">
                <a:latin typeface="Arial" charset="0"/>
                <a:cs typeface="Arial" charset="0"/>
              </a:rPr>
              <a:t> (amoebic liver abscess, ALA)</a:t>
            </a:r>
            <a:r>
              <a:rPr lang="zh-TW" altLang="en-US" sz="2400" smtClean="0">
                <a:latin typeface="Arial" charset="0"/>
                <a:cs typeface="Arial" charset="0"/>
              </a:rPr>
              <a:t>。</a:t>
            </a:r>
            <a:endParaRPr lang="en-US" altLang="zh-TW" sz="2400" smtClean="0">
              <a:latin typeface="Arial" charset="0"/>
              <a:cs typeface="Arial" charset="0"/>
            </a:endParaRPr>
          </a:p>
          <a:p>
            <a:pPr eaLnBrk="1" hangingPunct="1">
              <a:lnSpc>
                <a:spcPct val="90000"/>
              </a:lnSpc>
              <a:buFont typeface="Wingdings" pitchFamily="2" charset="2"/>
              <a:buChar char=""/>
            </a:pPr>
            <a:r>
              <a:rPr lang="zh-TW" altLang="en-US" sz="2400" smtClean="0">
                <a:latin typeface="Arial" charset="0"/>
                <a:cs typeface="Arial" charset="0"/>
              </a:rPr>
              <a:t>阿米巴性肝膿瘍可能合併出現肋膜積水，膿胸，腸穿孔及腹膜炎</a:t>
            </a:r>
            <a:r>
              <a:rPr lang="zh-TW" altLang="en-US" sz="2400" smtClean="0">
                <a:latin typeface="Times New Roman" pitchFamily="18" charset="0"/>
                <a:cs typeface="Arial" charset="0"/>
              </a:rPr>
              <a:t>。臨床表徵可包括發燒，腹瀉，右上腹疼痛及痢疾。</a:t>
            </a:r>
            <a:endParaRPr lang="en-US" altLang="zh-TW" sz="2400" smtClean="0">
              <a:latin typeface="Times New Roman" pitchFamily="18" charset="0"/>
              <a:cs typeface="Arial" charset="0"/>
            </a:endParaRPr>
          </a:p>
        </p:txBody>
      </p:sp>
      <p:sp>
        <p:nvSpPr>
          <p:cNvPr id="139270" name="投影片編號版面配置區 6"/>
          <p:cNvSpPr>
            <a:spLocks noGrp="1"/>
          </p:cNvSpPr>
          <p:nvPr>
            <p:ph type="sldNum" sz="quarter" idx="12"/>
          </p:nvPr>
        </p:nvSpPr>
        <p:spPr bwMode="auto">
          <a:noFill/>
          <a:ln>
            <a:miter lim="800000"/>
            <a:headEnd/>
            <a:tailEnd/>
          </a:ln>
        </p:spPr>
        <p:txBody>
          <a:bodyPr/>
          <a:lstStyle/>
          <a:p>
            <a:fld id="{56F51652-A296-4013-90D2-9BB2D8606025}" type="slidenum">
              <a:rPr lang="zh-TW" altLang="en-US" smtClean="0">
                <a:ea typeface="新細明體" charset="-120"/>
              </a:rPr>
              <a:pPr/>
              <a:t>75</a:t>
            </a:fld>
            <a:endParaRPr lang="zh-TW" altLang="en-US" smtClean="0">
              <a:ea typeface="新細明體" charset="-120"/>
            </a:endParaRPr>
          </a:p>
        </p:txBody>
      </p:sp>
      <p:pic>
        <p:nvPicPr>
          <p:cNvPr id="139267" name="Picture 5"/>
          <p:cNvPicPr>
            <a:picLocks noChangeAspect="1" noChangeArrowheads="1"/>
          </p:cNvPicPr>
          <p:nvPr/>
        </p:nvPicPr>
        <p:blipFill>
          <a:blip r:embed="rId4" cstate="print"/>
          <a:srcRect/>
          <a:stretch>
            <a:fillRect/>
          </a:stretch>
        </p:blipFill>
        <p:spPr bwMode="auto">
          <a:xfrm>
            <a:off x="2555875" y="3357563"/>
            <a:ext cx="3095625" cy="2924175"/>
          </a:xfrm>
          <a:prstGeom prst="rect">
            <a:avLst/>
          </a:prstGeom>
          <a:noFill/>
          <a:ln w="9525">
            <a:noFill/>
            <a:miter lim="800000"/>
            <a:headEnd/>
            <a:tailEnd/>
          </a:ln>
        </p:spPr>
      </p:pic>
      <p:pic>
        <p:nvPicPr>
          <p:cNvPr id="139268" name="Picture 6"/>
          <p:cNvPicPr>
            <a:picLocks noChangeAspect="1" noChangeArrowheads="1"/>
          </p:cNvPicPr>
          <p:nvPr/>
        </p:nvPicPr>
        <p:blipFill>
          <a:blip r:embed="rId5" cstate="print"/>
          <a:srcRect/>
          <a:stretch>
            <a:fillRect/>
          </a:stretch>
        </p:blipFill>
        <p:spPr bwMode="auto">
          <a:xfrm>
            <a:off x="5614988" y="3357563"/>
            <a:ext cx="3529012" cy="2962275"/>
          </a:xfrm>
          <a:prstGeom prst="rect">
            <a:avLst/>
          </a:prstGeom>
          <a:noFill/>
          <a:ln w="9525">
            <a:noFill/>
            <a:miter lim="800000"/>
            <a:headEnd/>
            <a:tailEnd/>
          </a:ln>
        </p:spPr>
      </p:pic>
      <p:sp>
        <p:nvSpPr>
          <p:cNvPr id="15367" name="Rectangle 7"/>
          <p:cNvSpPr>
            <a:spLocks noChangeArrowheads="1"/>
          </p:cNvSpPr>
          <p:nvPr/>
        </p:nvSpPr>
        <p:spPr bwMode="auto">
          <a:xfrm>
            <a:off x="73025" y="4652963"/>
            <a:ext cx="2411413" cy="415925"/>
          </a:xfrm>
          <a:prstGeom prst="rect">
            <a:avLst/>
          </a:prstGeom>
          <a:noFill/>
          <a:ln w="19050">
            <a:solidFill>
              <a:schemeClr val="tx1"/>
            </a:solidFill>
            <a:prstDash val="dash"/>
            <a:miter lim="800000"/>
            <a:headEnd/>
            <a:tailEnd/>
          </a:ln>
          <a:effectLst/>
        </p:spPr>
        <p:txBody>
          <a:bodyPr>
            <a:spAutoFit/>
          </a:bodyPr>
          <a:lstStyle/>
          <a:p>
            <a:pPr>
              <a:defRPr/>
            </a:pPr>
            <a:r>
              <a:rPr lang="en-US" altLang="zh-TW" sz="2000" b="1" dirty="0">
                <a:effectLst>
                  <a:outerShdw blurRad="38100" dist="38100" dir="2700000" algn="tl">
                    <a:srgbClr val="C0C0C0"/>
                  </a:outerShdw>
                </a:effectLst>
              </a:rPr>
              <a:t>penile amoebiasis</a:t>
            </a:r>
          </a:p>
        </p:txBody>
      </p:sp>
    </p:spTree>
    <p:custDataLst>
      <p:tags r:id="rId1"/>
    </p:custData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1313" name="投影片編號版面配置區 14"/>
          <p:cNvSpPr>
            <a:spLocks noGrp="1"/>
          </p:cNvSpPr>
          <p:nvPr>
            <p:ph type="sldNum" sz="quarter" idx="12"/>
          </p:nvPr>
        </p:nvSpPr>
        <p:spPr bwMode="auto">
          <a:noFill/>
          <a:ln>
            <a:miter lim="800000"/>
            <a:headEnd/>
            <a:tailEnd/>
          </a:ln>
        </p:spPr>
        <p:txBody>
          <a:bodyPr/>
          <a:lstStyle/>
          <a:p>
            <a:fld id="{6FCF43C9-6F27-4D7B-9A72-2B95A0BFA12F}" type="slidenum">
              <a:rPr lang="zh-TW" altLang="en-US" smtClean="0">
                <a:ea typeface="新細明體" charset="-120"/>
              </a:rPr>
              <a:pPr/>
              <a:t>76</a:t>
            </a:fld>
            <a:endParaRPr lang="zh-TW" altLang="en-US" smtClean="0">
              <a:ea typeface="新細明體" charset="-120"/>
            </a:endParaRPr>
          </a:p>
        </p:txBody>
      </p:sp>
      <p:sp>
        <p:nvSpPr>
          <p:cNvPr id="12" name="流程圖: 替代處理程序 11"/>
          <p:cNvSpPr/>
          <p:nvPr/>
        </p:nvSpPr>
        <p:spPr bwMode="auto">
          <a:xfrm>
            <a:off x="727075" y="6408738"/>
            <a:ext cx="7199313"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kumimoji="0" lang="en-US" altLang="zh-TW" sz="1200" dirty="0"/>
              <a:t> </a:t>
            </a:r>
            <a:r>
              <a:rPr kumimoji="0" lang="zh-TW" altLang="en-US" sz="1400" dirty="0">
                <a:latin typeface="華康中圓體" pitchFamily="49" charset="-120"/>
                <a:ea typeface="華康中圓體" pitchFamily="49" charset="-120"/>
              </a:rPr>
              <a:t>洪健清等：臺灣地區愛滋病毒感染者與高危險群痢疾阿米巴原蟲感染監測</a:t>
            </a:r>
            <a:endParaRPr kumimoji="0" lang="en-US" altLang="zh-TW" sz="1400" dirty="0">
              <a:latin typeface="華康中圓體" pitchFamily="49" charset="-120"/>
              <a:ea typeface="華康中圓體" pitchFamily="49" charset="-120"/>
              <a:cs typeface="Arial" pitchFamily="34" charset="0"/>
            </a:endParaRPr>
          </a:p>
        </p:txBody>
      </p:sp>
      <p:pic>
        <p:nvPicPr>
          <p:cNvPr id="141315"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141316" name="Rectangle 3"/>
          <p:cNvSpPr txBox="1">
            <a:spLocks noChangeArrowheads="1"/>
          </p:cNvSpPr>
          <p:nvPr/>
        </p:nvSpPr>
        <p:spPr bwMode="auto">
          <a:xfrm>
            <a:off x="457200" y="1854200"/>
            <a:ext cx="8291513" cy="4525963"/>
          </a:xfrm>
          <a:prstGeom prst="rect">
            <a:avLst/>
          </a:prstGeom>
          <a:noFill/>
          <a:ln w="9525">
            <a:noFill/>
            <a:miter lim="800000"/>
            <a:headEnd/>
            <a:tailEnd/>
          </a:ln>
        </p:spPr>
        <p:txBody>
          <a:bodyPr/>
          <a:lstStyle/>
          <a:p>
            <a:pPr marL="342900" indent="-342900">
              <a:spcBef>
                <a:spcPct val="20000"/>
              </a:spcBef>
              <a:buFont typeface="Wingdings" pitchFamily="2" charset="2"/>
              <a:buChar char=""/>
            </a:pPr>
            <a:r>
              <a:rPr kumimoji="0" lang="zh-TW" altLang="en-US" sz="2800">
                <a:latin typeface="標楷體" pitchFamily="65" charset="-120"/>
                <a:ea typeface="標楷體" pitchFamily="65" charset="-120"/>
                <a:cs typeface="Arial" charset="0"/>
              </a:rPr>
              <a:t>痢疾阿米巴原蟲感染確實是</a:t>
            </a:r>
            <a:r>
              <a:rPr kumimoji="0" lang="zh-TW" altLang="en-US" sz="2800" b="1">
                <a:latin typeface="標楷體" pitchFamily="65" charset="-120"/>
                <a:ea typeface="標楷體" pitchFamily="65" charset="-120"/>
                <a:cs typeface="Arial" charset="0"/>
              </a:rPr>
              <a:t>愛滋病毒感染的男同性戀</a:t>
            </a:r>
            <a:r>
              <a:rPr kumimoji="0" lang="zh-TW" altLang="en-US" sz="2800">
                <a:latin typeface="標楷體" pitchFamily="65" charset="-120"/>
                <a:ea typeface="標楷體" pitchFamily="65" charset="-120"/>
                <a:cs typeface="Arial" charset="0"/>
              </a:rPr>
              <a:t>感染者ㄧ個重要的寄生蟲感染。其感染途徑，經國外學者的流行病學調查和我們的分子生物學調查，同性戀者之間密切的接觸，特別是</a:t>
            </a:r>
            <a:r>
              <a:rPr kumimoji="0" lang="zh-TW" altLang="en-US" sz="2800" b="1">
                <a:latin typeface="標楷體" pitchFamily="65" charset="-120"/>
                <a:ea typeface="標楷體" pitchFamily="65" charset="-120"/>
                <a:cs typeface="Arial" charset="0"/>
              </a:rPr>
              <a:t>口肛性行為</a:t>
            </a:r>
            <a:r>
              <a:rPr kumimoji="0" lang="zh-TW" altLang="en-US" sz="2800">
                <a:latin typeface="標楷體" pitchFamily="65" charset="-120"/>
                <a:ea typeface="標楷體" pitchFamily="65" charset="-120"/>
                <a:cs typeface="Arial" charset="0"/>
              </a:rPr>
              <a:t>方式是主要的傳染途徑。</a:t>
            </a:r>
          </a:p>
          <a:p>
            <a:pPr marL="342900" indent="-342900">
              <a:spcBef>
                <a:spcPct val="20000"/>
              </a:spcBef>
              <a:buFont typeface="Wingdings" pitchFamily="2" charset="2"/>
              <a:buChar char=""/>
            </a:pPr>
            <a:r>
              <a:rPr kumimoji="0" lang="zh-TW" altLang="en-US" sz="2800">
                <a:latin typeface="標楷體" pitchFamily="65" charset="-120"/>
                <a:ea typeface="標楷體" pitchFamily="65" charset="-120"/>
                <a:cs typeface="Arial" charset="0"/>
              </a:rPr>
              <a:t>除了精神教養院的群突發以外，台灣地區阿米巴原蟲感染仍舊是集中在男同性戀者。在愛滋病毒感染的防治衛教中，加入相關阿米巴原蟲感染的相關資訊，特別強調阿米巴原蟲感染主要是透過男同性戀者之間的口肛接觸。</a:t>
            </a:r>
            <a:r>
              <a:rPr kumimoji="0" lang="zh-TW" altLang="en-US" sz="1400" i="1">
                <a:solidFill>
                  <a:srgbClr val="FF00FF"/>
                </a:solidFill>
                <a:ea typeface="標楷體" pitchFamily="65" charset="-120"/>
                <a:cs typeface="Arial" charset="0"/>
              </a:rPr>
              <a:t>	</a:t>
            </a:r>
          </a:p>
          <a:p>
            <a:pPr marL="342900" indent="-342900">
              <a:spcBef>
                <a:spcPct val="20000"/>
              </a:spcBef>
              <a:buFont typeface="Arial" charset="0"/>
              <a:buChar char="•"/>
            </a:pPr>
            <a:endParaRPr kumimoji="0" lang="en-US" altLang="zh-TW" sz="1600" i="1">
              <a:ea typeface="標楷體" pitchFamily="65" charset="-120"/>
              <a:cs typeface="Arial" charset="0"/>
            </a:endParaRPr>
          </a:p>
        </p:txBody>
      </p:sp>
      <p:sp>
        <p:nvSpPr>
          <p:cNvPr id="141317" name="標題 1"/>
          <p:cNvSpPr>
            <a:spLocks noGrp="1"/>
          </p:cNvSpPr>
          <p:nvPr>
            <p:ph type="title"/>
          </p:nvPr>
        </p:nvSpPr>
        <p:spPr>
          <a:xfrm>
            <a:off x="395288" y="908050"/>
            <a:ext cx="8435975" cy="796925"/>
          </a:xfrm>
        </p:spPr>
        <p:txBody>
          <a:bodyPr/>
          <a:lstStyle/>
          <a:p>
            <a:r>
              <a:rPr lang="zh-TW" altLang="en-US" smtClean="0">
                <a:latin typeface="標楷體" pitchFamily="65" charset="-120"/>
                <a:cs typeface="Arial" charset="0"/>
              </a:rPr>
              <a:t>阿米巴原蟲感染與男同性戀愛滋病毒感染</a:t>
            </a:r>
            <a:endParaRPr lang="zh-TW" altLang="en-US" smtClean="0">
              <a:latin typeface="Arial" charset="0"/>
              <a:cs typeface="Arial" charset="0"/>
            </a:endParaRPr>
          </a:p>
        </p:txBody>
      </p:sp>
    </p:spTree>
    <p:custDataLst>
      <p:tags r:id="rId1"/>
    </p:custData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61" name="標題 1"/>
          <p:cNvSpPr>
            <a:spLocks noGrp="1"/>
          </p:cNvSpPr>
          <p:nvPr>
            <p:ph type="title"/>
          </p:nvPr>
        </p:nvSpPr>
        <p:spPr>
          <a:xfrm>
            <a:off x="457200" y="549275"/>
            <a:ext cx="8229600" cy="796925"/>
          </a:xfrm>
        </p:spPr>
        <p:txBody>
          <a:bodyPr/>
          <a:lstStyle/>
          <a:p>
            <a:r>
              <a:rPr lang="zh-TW" altLang="en-US" smtClean="0">
                <a:latin typeface="Arial" charset="0"/>
                <a:cs typeface="Arial" charset="0"/>
              </a:rPr>
              <a:t>年輕成年人的肝膿瘍</a:t>
            </a:r>
          </a:p>
        </p:txBody>
      </p:sp>
      <p:sp>
        <p:nvSpPr>
          <p:cNvPr id="143362" name="內容版面配置區 2"/>
          <p:cNvSpPr>
            <a:spLocks noGrp="1"/>
          </p:cNvSpPr>
          <p:nvPr>
            <p:ph idx="1"/>
          </p:nvPr>
        </p:nvSpPr>
        <p:spPr>
          <a:xfrm>
            <a:off x="250825" y="1484313"/>
            <a:ext cx="8642350" cy="4454525"/>
          </a:xfrm>
        </p:spPr>
        <p:txBody>
          <a:bodyPr/>
          <a:lstStyle/>
          <a:p>
            <a:r>
              <a:rPr lang="zh-TW" altLang="en-US" dirty="0" smtClean="0">
                <a:latin typeface="Arial" charset="0"/>
                <a:cs typeface="Arial" charset="0"/>
              </a:rPr>
              <a:t>計</a:t>
            </a:r>
            <a:r>
              <a:rPr lang="en-US" altLang="zh-TW" dirty="0" smtClean="0">
                <a:latin typeface="Arial" charset="0"/>
                <a:cs typeface="Arial" charset="0"/>
              </a:rPr>
              <a:t>66</a:t>
            </a:r>
            <a:r>
              <a:rPr lang="zh-TW" altLang="en-US" dirty="0" smtClean="0">
                <a:latin typeface="Arial" charset="0"/>
                <a:cs typeface="Arial" charset="0"/>
              </a:rPr>
              <a:t>個病患收入本研究。</a:t>
            </a:r>
            <a:endParaRPr lang="en-US" altLang="zh-TW" dirty="0" smtClean="0">
              <a:latin typeface="Arial" charset="0"/>
              <a:cs typeface="Arial" charset="0"/>
            </a:endParaRPr>
          </a:p>
          <a:p>
            <a:r>
              <a:rPr lang="zh-TW" altLang="en-US" dirty="0" smtClean="0">
                <a:latin typeface="Arial" charset="0"/>
                <a:cs typeface="Arial" charset="0"/>
              </a:rPr>
              <a:t>最常見之初始症狀包括發燒、寒顫及右上腹疼痛。</a:t>
            </a:r>
            <a:endParaRPr lang="en-US" altLang="zh-TW" dirty="0" smtClean="0">
              <a:latin typeface="Arial" charset="0"/>
              <a:cs typeface="Arial" charset="0"/>
            </a:endParaRPr>
          </a:p>
          <a:p>
            <a:r>
              <a:rPr lang="zh-TW" altLang="en-US" dirty="0" smtClean="0">
                <a:latin typeface="Arial" charset="0"/>
                <a:cs typeface="Arial" charset="0"/>
              </a:rPr>
              <a:t>其中</a:t>
            </a:r>
            <a:r>
              <a:rPr lang="en-US" altLang="zh-TW" dirty="0" smtClean="0">
                <a:latin typeface="Arial" charset="0"/>
                <a:cs typeface="Arial" charset="0"/>
              </a:rPr>
              <a:t>60</a:t>
            </a:r>
            <a:r>
              <a:rPr lang="zh-TW" altLang="en-US" dirty="0" smtClean="0">
                <a:latin typeface="Arial" charset="0"/>
                <a:cs typeface="Arial" charset="0"/>
              </a:rPr>
              <a:t>例為化膿性肝膿瘍，其餘</a:t>
            </a:r>
            <a:r>
              <a:rPr lang="en-US" altLang="zh-TW" dirty="0" smtClean="0">
                <a:latin typeface="Arial" charset="0"/>
                <a:cs typeface="Arial" charset="0"/>
              </a:rPr>
              <a:t> 6</a:t>
            </a:r>
            <a:r>
              <a:rPr lang="zh-TW" altLang="en-US" dirty="0" smtClean="0">
                <a:latin typeface="Arial" charset="0"/>
                <a:cs typeface="Arial" charset="0"/>
              </a:rPr>
              <a:t>例為阿米巴肝膿瘍。</a:t>
            </a:r>
            <a:endParaRPr lang="en-US" altLang="zh-TW" dirty="0" smtClean="0">
              <a:solidFill>
                <a:srgbClr val="FFFF00"/>
              </a:solidFill>
              <a:latin typeface="Arial" charset="0"/>
              <a:cs typeface="Arial" charset="0"/>
            </a:endParaRPr>
          </a:p>
          <a:p>
            <a:r>
              <a:rPr lang="zh-TW" altLang="en-US" dirty="0" smtClean="0">
                <a:latin typeface="Arial" charset="0"/>
                <a:cs typeface="Arial" charset="0"/>
              </a:rPr>
              <a:t>大部分病例為單一肝膿瘍，</a:t>
            </a:r>
            <a:r>
              <a:rPr lang="en-US" altLang="zh-TW" dirty="0" smtClean="0">
                <a:latin typeface="Arial" charset="0"/>
                <a:cs typeface="Arial" charset="0"/>
              </a:rPr>
              <a:t> 85%</a:t>
            </a:r>
            <a:r>
              <a:rPr lang="zh-TW" altLang="en-US" dirty="0" smtClean="0">
                <a:latin typeface="Arial" charset="0"/>
                <a:cs typeface="Arial" charset="0"/>
              </a:rPr>
              <a:t>出現於肝臟右葉。</a:t>
            </a:r>
            <a:endParaRPr lang="en-US" altLang="zh-TW" dirty="0" smtClean="0">
              <a:latin typeface="Arial" charset="0"/>
              <a:cs typeface="Arial" charset="0"/>
            </a:endParaRPr>
          </a:p>
          <a:p>
            <a:r>
              <a:rPr lang="zh-TW" altLang="en-US" dirty="0" smtClean="0">
                <a:latin typeface="Arial" charset="0"/>
                <a:cs typeface="Arial" charset="0"/>
              </a:rPr>
              <a:t>此</a:t>
            </a:r>
            <a:r>
              <a:rPr lang="en-US" altLang="zh-TW" dirty="0" smtClean="0">
                <a:latin typeface="Arial" charset="0"/>
                <a:cs typeface="Arial" charset="0"/>
              </a:rPr>
              <a:t>66</a:t>
            </a:r>
            <a:r>
              <a:rPr lang="zh-TW" altLang="en-US" dirty="0" smtClean="0">
                <a:latin typeface="Arial" charset="0"/>
                <a:cs typeface="Arial" charset="0"/>
              </a:rPr>
              <a:t>例肝膿瘍病例中有</a:t>
            </a:r>
            <a:r>
              <a:rPr lang="en-US" altLang="zh-TW" dirty="0" smtClean="0">
                <a:latin typeface="Arial" charset="0"/>
                <a:cs typeface="Arial" charset="0"/>
              </a:rPr>
              <a:t>19</a:t>
            </a:r>
            <a:r>
              <a:rPr lang="zh-TW" altLang="en-US" dirty="0" smtClean="0">
                <a:latin typeface="Arial" charset="0"/>
                <a:cs typeface="Arial" charset="0"/>
              </a:rPr>
              <a:t>例測</a:t>
            </a:r>
            <a:r>
              <a:rPr lang="en-US" altLang="zh-TW" dirty="0" smtClean="0">
                <a:latin typeface="Arial" charset="0"/>
                <a:cs typeface="Arial" charset="0"/>
              </a:rPr>
              <a:t>HIV</a:t>
            </a:r>
            <a:r>
              <a:rPr lang="zh-TW" altLang="en-US" dirty="0" smtClean="0">
                <a:latin typeface="Arial" charset="0"/>
                <a:cs typeface="Arial" charset="0"/>
              </a:rPr>
              <a:t>抗體，其中僅</a:t>
            </a:r>
            <a:r>
              <a:rPr lang="en-US" altLang="zh-TW" dirty="0" smtClean="0">
                <a:latin typeface="Arial" charset="0"/>
                <a:cs typeface="Arial" charset="0"/>
              </a:rPr>
              <a:t>3 (15.8%)</a:t>
            </a:r>
            <a:r>
              <a:rPr lang="zh-TW" altLang="en-US" dirty="0" smtClean="0">
                <a:latin typeface="Arial" charset="0"/>
                <a:cs typeface="Arial" charset="0"/>
              </a:rPr>
              <a:t>例為陽性反應，僅佔所有肝膿瘍病例的</a:t>
            </a:r>
            <a:r>
              <a:rPr lang="en-US" altLang="zh-TW" dirty="0" smtClean="0">
                <a:latin typeface="Arial" charset="0"/>
                <a:cs typeface="Arial" charset="0"/>
              </a:rPr>
              <a:t> 4.5%</a:t>
            </a:r>
            <a:r>
              <a:rPr lang="zh-TW" altLang="en-US" dirty="0" smtClean="0">
                <a:latin typeface="Arial" charset="0"/>
                <a:cs typeface="Arial" charset="0"/>
              </a:rPr>
              <a:t>。</a:t>
            </a:r>
            <a:endParaRPr lang="en-US" altLang="zh-TW" dirty="0" smtClean="0">
              <a:latin typeface="Arial" charset="0"/>
              <a:cs typeface="Arial" charset="0"/>
            </a:endParaRPr>
          </a:p>
          <a:p>
            <a:r>
              <a:rPr lang="zh-TW" altLang="en-US" dirty="0" smtClean="0">
                <a:latin typeface="Arial" charset="0"/>
                <a:cs typeface="Arial" charset="0"/>
              </a:rPr>
              <a:t>有趣的是此</a:t>
            </a:r>
            <a:r>
              <a:rPr lang="en-US" altLang="zh-TW" dirty="0" smtClean="0">
                <a:latin typeface="Arial" charset="0"/>
                <a:cs typeface="Arial" charset="0"/>
              </a:rPr>
              <a:t>3</a:t>
            </a:r>
            <a:r>
              <a:rPr lang="zh-TW" altLang="en-US" dirty="0" smtClean="0">
                <a:latin typeface="Arial" charset="0"/>
                <a:cs typeface="Arial" charset="0"/>
              </a:rPr>
              <a:t>例</a:t>
            </a:r>
            <a:r>
              <a:rPr lang="en-US" altLang="zh-TW" dirty="0" smtClean="0">
                <a:latin typeface="Arial" charset="0"/>
                <a:cs typeface="Arial" charset="0"/>
              </a:rPr>
              <a:t>HIV</a:t>
            </a:r>
            <a:r>
              <a:rPr lang="zh-TW" altLang="en-US" dirty="0" smtClean="0">
                <a:latin typeface="Arial" charset="0"/>
                <a:cs typeface="Arial" charset="0"/>
              </a:rPr>
              <a:t>陽性病例均為阿米巴性肝膿瘍。</a:t>
            </a:r>
            <a:endParaRPr lang="en-US" altLang="zh-TW" dirty="0" smtClean="0">
              <a:latin typeface="Arial" charset="0"/>
              <a:cs typeface="Arial" charset="0"/>
            </a:endParaRPr>
          </a:p>
        </p:txBody>
      </p:sp>
      <p:sp>
        <p:nvSpPr>
          <p:cNvPr id="143363" name="投影片編號版面配置區 14"/>
          <p:cNvSpPr>
            <a:spLocks noGrp="1"/>
          </p:cNvSpPr>
          <p:nvPr>
            <p:ph type="sldNum" sz="quarter" idx="12"/>
          </p:nvPr>
        </p:nvSpPr>
        <p:spPr bwMode="auto">
          <a:noFill/>
          <a:ln>
            <a:miter lim="800000"/>
            <a:headEnd/>
            <a:tailEnd/>
          </a:ln>
        </p:spPr>
        <p:txBody>
          <a:bodyPr/>
          <a:lstStyle/>
          <a:p>
            <a:fld id="{EBCBD21C-4517-47FB-B666-47991432A120}" type="slidenum">
              <a:rPr lang="zh-TW" altLang="en-US" smtClean="0">
                <a:ea typeface="新細明體" charset="-120"/>
              </a:rPr>
              <a:pPr/>
              <a:t>77</a:t>
            </a:fld>
            <a:endParaRPr lang="zh-TW" altLang="en-US" smtClean="0">
              <a:ea typeface="新細明體" charset="-120"/>
            </a:endParaRPr>
          </a:p>
        </p:txBody>
      </p:sp>
      <p:sp>
        <p:nvSpPr>
          <p:cNvPr id="12" name="流程圖: 替代處理程序 11"/>
          <p:cNvSpPr/>
          <p:nvPr/>
        </p:nvSpPr>
        <p:spPr bwMode="auto">
          <a:xfrm>
            <a:off x="684213" y="6237288"/>
            <a:ext cx="7199312" cy="5572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dirty="0"/>
              <a:t>Tsang-</a:t>
            </a:r>
            <a:r>
              <a:rPr lang="en-US" altLang="zh-TW" sz="1400" dirty="0" err="1"/>
              <a:t>En</a:t>
            </a:r>
            <a:r>
              <a:rPr lang="en-US" altLang="zh-TW" sz="1400" dirty="0"/>
              <a:t> Wang, etc. Liver Abscess in Young Adults: A Clue of HIV Infection? </a:t>
            </a:r>
            <a:r>
              <a:rPr lang="sv-SE" altLang="zh-TW" sz="1400" dirty="0"/>
              <a:t>J Intern Med Taiwan 2002; 13:194-199</a:t>
            </a:r>
            <a:endParaRPr lang="zh-TW" altLang="en-US" sz="1400" dirty="0"/>
          </a:p>
        </p:txBody>
      </p:sp>
      <p:pic>
        <p:nvPicPr>
          <p:cNvPr id="143365"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286500"/>
            <a:ext cx="487362" cy="4810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45410" name="標題 1"/>
          <p:cNvSpPr>
            <a:spLocks noGrp="1"/>
          </p:cNvSpPr>
          <p:nvPr>
            <p:ph type="title"/>
          </p:nvPr>
        </p:nvSpPr>
        <p:spPr>
          <a:xfrm>
            <a:off x="179388" y="115888"/>
            <a:ext cx="8856662" cy="912812"/>
          </a:xfrm>
        </p:spPr>
        <p:txBody>
          <a:bodyPr/>
          <a:lstStyle/>
          <a:p>
            <a:r>
              <a:rPr lang="en-US" altLang="zh-TW" sz="3000" smtClean="0">
                <a:latin typeface="Arial" charset="0"/>
                <a:cs typeface="Arial" charset="0"/>
              </a:rPr>
              <a:t>HIV</a:t>
            </a:r>
            <a:r>
              <a:rPr lang="zh-TW" altLang="en-US" sz="3000" smtClean="0">
                <a:latin typeface="Arial" charset="0"/>
                <a:cs typeface="Arial" charset="0"/>
              </a:rPr>
              <a:t>陽性與</a:t>
            </a:r>
            <a:r>
              <a:rPr lang="en-US" altLang="zh-TW" sz="3000" smtClean="0">
                <a:latin typeface="Arial" charset="0"/>
                <a:cs typeface="Arial" charset="0"/>
              </a:rPr>
              <a:t>HIV</a:t>
            </a:r>
            <a:r>
              <a:rPr lang="zh-TW" altLang="en-US" sz="3000" smtClean="0">
                <a:latin typeface="Arial" charset="0"/>
                <a:cs typeface="Arial" charset="0"/>
              </a:rPr>
              <a:t>陰性患者感染阿米巴性肝膿瘍之差異</a:t>
            </a:r>
          </a:p>
        </p:txBody>
      </p:sp>
      <p:sp>
        <p:nvSpPr>
          <p:cNvPr id="145411" name="內容版面配置區 2"/>
          <p:cNvSpPr>
            <a:spLocks noGrp="1"/>
          </p:cNvSpPr>
          <p:nvPr>
            <p:ph idx="1"/>
          </p:nvPr>
        </p:nvSpPr>
        <p:spPr>
          <a:xfrm>
            <a:off x="107950" y="909638"/>
            <a:ext cx="8856663" cy="4014787"/>
          </a:xfrm>
        </p:spPr>
        <p:txBody>
          <a:bodyPr/>
          <a:lstStyle/>
          <a:p>
            <a:r>
              <a:rPr lang="zh-TW" altLang="en-US" sz="2400" dirty="0" smtClean="0">
                <a:latin typeface="Arial" charset="0"/>
                <a:cs typeface="Arial" charset="0"/>
              </a:rPr>
              <a:t>台灣一個歷時</a:t>
            </a:r>
            <a:r>
              <a:rPr lang="en-US" altLang="zh-TW" sz="2400" dirty="0" smtClean="0">
                <a:latin typeface="Arial" charset="0"/>
                <a:cs typeface="Arial" charset="0"/>
              </a:rPr>
              <a:t>17</a:t>
            </a:r>
            <a:r>
              <a:rPr lang="zh-TW" altLang="en-US" sz="2400" dirty="0" smtClean="0">
                <a:latin typeface="Arial" charset="0"/>
                <a:cs typeface="Arial" charset="0"/>
              </a:rPr>
              <a:t>年的回顧性研究，找到</a:t>
            </a:r>
            <a:r>
              <a:rPr lang="en-US" altLang="zh-TW" sz="2400" dirty="0" smtClean="0">
                <a:latin typeface="Arial" charset="0"/>
                <a:cs typeface="Arial" charset="0"/>
              </a:rPr>
              <a:t>24</a:t>
            </a:r>
            <a:r>
              <a:rPr lang="zh-TW" altLang="en-US" sz="2400" dirty="0" smtClean="0">
                <a:latin typeface="Arial" charset="0"/>
                <a:cs typeface="Arial" charset="0"/>
              </a:rPr>
              <a:t>個阿米巴性肝膿瘍病例，其中</a:t>
            </a:r>
            <a:r>
              <a:rPr lang="en-US" altLang="zh-TW" sz="2400" dirty="0" smtClean="0">
                <a:latin typeface="Arial" charset="0"/>
                <a:cs typeface="Arial" charset="0"/>
              </a:rPr>
              <a:t>8</a:t>
            </a:r>
            <a:r>
              <a:rPr lang="zh-TW" altLang="en-US" sz="2400" dirty="0" smtClean="0">
                <a:latin typeface="Arial" charset="0"/>
                <a:cs typeface="Arial" charset="0"/>
              </a:rPr>
              <a:t>例</a:t>
            </a:r>
            <a:r>
              <a:rPr lang="en-US" altLang="zh-TW" sz="2400" dirty="0" smtClean="0">
                <a:latin typeface="Arial" charset="0"/>
                <a:cs typeface="Arial" charset="0"/>
              </a:rPr>
              <a:t>HIV</a:t>
            </a:r>
            <a:r>
              <a:rPr lang="zh-TW" altLang="en-US" sz="2400" dirty="0" smtClean="0">
                <a:latin typeface="Arial" charset="0"/>
                <a:cs typeface="Arial" charset="0"/>
              </a:rPr>
              <a:t>陽性，</a:t>
            </a:r>
            <a:r>
              <a:rPr lang="en-US" altLang="zh-TW" sz="2400" dirty="0" smtClean="0">
                <a:latin typeface="Arial" charset="0"/>
                <a:cs typeface="Arial" charset="0"/>
              </a:rPr>
              <a:t>16</a:t>
            </a:r>
            <a:r>
              <a:rPr lang="zh-TW" altLang="en-US" sz="2400" dirty="0" smtClean="0">
                <a:latin typeface="Arial" charset="0"/>
                <a:cs typeface="Arial" charset="0"/>
              </a:rPr>
              <a:t>例</a:t>
            </a:r>
            <a:r>
              <a:rPr lang="en-US" altLang="zh-TW" sz="2400" dirty="0" smtClean="0">
                <a:latin typeface="Arial" charset="0"/>
                <a:cs typeface="Arial" charset="0"/>
              </a:rPr>
              <a:t>HIV</a:t>
            </a:r>
            <a:r>
              <a:rPr lang="zh-TW" altLang="en-US" sz="2400" dirty="0" smtClean="0">
                <a:latin typeface="Arial" charset="0"/>
                <a:cs typeface="Arial" charset="0"/>
              </a:rPr>
              <a:t>陰性。</a:t>
            </a:r>
            <a:endParaRPr lang="en-US" altLang="zh-TW" sz="2400" dirty="0" smtClean="0">
              <a:latin typeface="Arial" charset="0"/>
              <a:cs typeface="Arial" charset="0"/>
            </a:endParaRPr>
          </a:p>
          <a:p>
            <a:r>
              <a:rPr lang="en-US" altLang="zh-TW" sz="2400" dirty="0" smtClean="0">
                <a:latin typeface="Arial" charset="0"/>
                <a:cs typeface="Arial" charset="0"/>
              </a:rPr>
              <a:t>HIV</a:t>
            </a:r>
            <a:r>
              <a:rPr lang="zh-TW" altLang="en-US" sz="2400" dirty="0" smtClean="0">
                <a:latin typeface="Arial" charset="0"/>
                <a:cs typeface="Arial" charset="0"/>
              </a:rPr>
              <a:t>陽性病人的平均年齡為</a:t>
            </a:r>
            <a:r>
              <a:rPr lang="en-US" altLang="zh-TW" sz="2400" dirty="0" smtClean="0">
                <a:latin typeface="Arial" charset="0"/>
                <a:cs typeface="Arial" charset="0"/>
              </a:rPr>
              <a:t>41.0 ± 11.3 (27-62)</a:t>
            </a:r>
            <a:r>
              <a:rPr lang="zh-TW" altLang="en-US" sz="2400" dirty="0" smtClean="0">
                <a:latin typeface="Arial" charset="0"/>
                <a:cs typeface="Arial" charset="0"/>
              </a:rPr>
              <a:t>歲，</a:t>
            </a:r>
            <a:r>
              <a:rPr lang="en-US" altLang="zh-TW" sz="2400" dirty="0" smtClean="0">
                <a:latin typeface="Arial" charset="0"/>
                <a:cs typeface="Arial" charset="0"/>
              </a:rPr>
              <a:t>HIV</a:t>
            </a:r>
            <a:r>
              <a:rPr lang="zh-TW" altLang="en-US" sz="2400" dirty="0" smtClean="0">
                <a:latin typeface="Arial" charset="0"/>
                <a:cs typeface="Arial" charset="0"/>
              </a:rPr>
              <a:t>陰性則為</a:t>
            </a:r>
            <a:r>
              <a:rPr lang="en-US" altLang="zh-TW" sz="2400" dirty="0" smtClean="0">
                <a:latin typeface="Arial" charset="0"/>
                <a:cs typeface="Arial" charset="0"/>
              </a:rPr>
              <a:t>58.5 ±14.6 (27-77)</a:t>
            </a:r>
            <a:r>
              <a:rPr lang="zh-TW" altLang="en-US" sz="2400" dirty="0" smtClean="0">
                <a:latin typeface="Arial" charset="0"/>
                <a:cs typeface="Arial" charset="0"/>
              </a:rPr>
              <a:t>歲，兩者有明顯統計差異 </a:t>
            </a:r>
            <a:r>
              <a:rPr lang="en-US" altLang="zh-TW" sz="2400" dirty="0" smtClean="0">
                <a:latin typeface="Arial" charset="0"/>
                <a:cs typeface="Arial" charset="0"/>
              </a:rPr>
              <a:t>(p=0.01)</a:t>
            </a:r>
            <a:r>
              <a:rPr lang="zh-TW" altLang="en-US" sz="2400" dirty="0" smtClean="0">
                <a:latin typeface="Arial" charset="0"/>
                <a:cs typeface="Arial" charset="0"/>
              </a:rPr>
              <a:t>。</a:t>
            </a:r>
            <a:endParaRPr lang="en-US" altLang="zh-TW" sz="2400" dirty="0" smtClean="0">
              <a:latin typeface="Arial" charset="0"/>
              <a:cs typeface="Arial" charset="0"/>
            </a:endParaRPr>
          </a:p>
          <a:p>
            <a:r>
              <a:rPr lang="en-US" altLang="zh-TW" sz="2400" dirty="0" smtClean="0">
                <a:latin typeface="Arial" charset="0"/>
                <a:cs typeface="Arial" charset="0"/>
              </a:rPr>
              <a:t>HIV</a:t>
            </a:r>
            <a:r>
              <a:rPr lang="zh-TW" altLang="en-US" sz="2400" dirty="0" smtClean="0">
                <a:latin typeface="Arial" charset="0"/>
                <a:cs typeface="Arial" charset="0"/>
              </a:rPr>
              <a:t>陽性病人有明顯較低的白血球數</a:t>
            </a:r>
            <a:r>
              <a:rPr lang="en-US" altLang="zh-TW" sz="2400" dirty="0" smtClean="0">
                <a:latin typeface="Arial" charset="0"/>
                <a:cs typeface="Arial" charset="0"/>
              </a:rPr>
              <a:t> (median, 17.2 x 10(9)/L vs 10.4 x 10(9)/L; p=0.01), </a:t>
            </a:r>
            <a:r>
              <a:rPr lang="zh-TW" altLang="en-US" sz="2400" dirty="0" smtClean="0">
                <a:latin typeface="Arial" charset="0"/>
                <a:cs typeface="Arial" charset="0"/>
              </a:rPr>
              <a:t>中性白血球</a:t>
            </a:r>
            <a:r>
              <a:rPr lang="en-US" altLang="zh-TW" sz="2400" dirty="0" smtClean="0">
                <a:latin typeface="Arial" charset="0"/>
                <a:cs typeface="Arial" charset="0"/>
              </a:rPr>
              <a:t>/</a:t>
            </a:r>
            <a:r>
              <a:rPr lang="zh-TW" altLang="en-US" sz="2400" dirty="0" smtClean="0">
                <a:latin typeface="Arial" charset="0"/>
                <a:cs typeface="Arial" charset="0"/>
              </a:rPr>
              <a:t>淋巴球</a:t>
            </a:r>
            <a:r>
              <a:rPr lang="en-US" altLang="zh-TW" sz="2400" dirty="0" smtClean="0">
                <a:latin typeface="Arial" charset="0"/>
                <a:cs typeface="Arial" charset="0"/>
              </a:rPr>
              <a:t> (N/L)</a:t>
            </a:r>
            <a:r>
              <a:rPr lang="zh-TW" altLang="en-US" sz="2400" dirty="0" smtClean="0">
                <a:latin typeface="Arial" charset="0"/>
                <a:cs typeface="Arial" charset="0"/>
              </a:rPr>
              <a:t>比</a:t>
            </a:r>
            <a:r>
              <a:rPr lang="en-US" altLang="zh-TW" sz="2400" dirty="0" smtClean="0">
                <a:latin typeface="Arial" charset="0"/>
                <a:cs typeface="Arial" charset="0"/>
              </a:rPr>
              <a:t> (median, 12.1 vs 2.7; p&lt;0.01), </a:t>
            </a:r>
            <a:r>
              <a:rPr lang="zh-TW" altLang="en-US" sz="2400" dirty="0" smtClean="0">
                <a:latin typeface="Arial" charset="0"/>
                <a:cs typeface="Arial" charset="0"/>
              </a:rPr>
              <a:t>總膽紅素</a:t>
            </a:r>
            <a:r>
              <a:rPr lang="en-US" altLang="zh-TW" sz="2400" dirty="0" smtClean="0">
                <a:latin typeface="Arial" charset="0"/>
                <a:cs typeface="Arial" charset="0"/>
              </a:rPr>
              <a:t> (median, 42.7 </a:t>
            </a:r>
            <a:r>
              <a:rPr lang="en-US" altLang="zh-TW" sz="2400" dirty="0" err="1" smtClean="0">
                <a:latin typeface="Arial" charset="0"/>
                <a:cs typeface="Arial" charset="0"/>
              </a:rPr>
              <a:t>micromol</a:t>
            </a:r>
            <a:r>
              <a:rPr lang="en-US" altLang="zh-TW" sz="2400" dirty="0" smtClean="0">
                <a:latin typeface="Arial" charset="0"/>
                <a:cs typeface="Arial" charset="0"/>
              </a:rPr>
              <a:t>/L vs 13.7 </a:t>
            </a:r>
            <a:r>
              <a:rPr lang="en-US" altLang="zh-TW" sz="2400" dirty="0" err="1" smtClean="0">
                <a:latin typeface="Arial" charset="0"/>
                <a:cs typeface="Arial" charset="0"/>
              </a:rPr>
              <a:t>micromol</a:t>
            </a:r>
            <a:r>
              <a:rPr lang="en-US" altLang="zh-TW" sz="2400" dirty="0" smtClean="0">
                <a:latin typeface="Arial" charset="0"/>
                <a:cs typeface="Arial" charset="0"/>
              </a:rPr>
              <a:t>/L; p=0.02), BUN (median, 7.9 </a:t>
            </a:r>
            <a:r>
              <a:rPr lang="en-US" altLang="zh-TW" sz="2400" dirty="0" err="1" smtClean="0">
                <a:latin typeface="Arial" charset="0"/>
                <a:cs typeface="Arial" charset="0"/>
              </a:rPr>
              <a:t>mmol</a:t>
            </a:r>
            <a:r>
              <a:rPr lang="en-US" altLang="zh-TW" sz="2400" dirty="0" smtClean="0">
                <a:latin typeface="Arial" charset="0"/>
                <a:cs typeface="Arial" charset="0"/>
              </a:rPr>
              <a:t>/L vs 4.1 </a:t>
            </a:r>
            <a:r>
              <a:rPr lang="en-US" altLang="zh-TW" sz="2400" dirty="0" err="1" smtClean="0">
                <a:latin typeface="Arial" charset="0"/>
                <a:cs typeface="Arial" charset="0"/>
              </a:rPr>
              <a:t>mmol</a:t>
            </a:r>
            <a:r>
              <a:rPr lang="en-US" altLang="zh-TW" sz="2400" dirty="0" smtClean="0">
                <a:latin typeface="Arial" charset="0"/>
                <a:cs typeface="Arial" charset="0"/>
              </a:rPr>
              <a:t>/L; p=0.04), </a:t>
            </a:r>
            <a:r>
              <a:rPr lang="zh-TW" altLang="en-US" sz="2400" dirty="0" smtClean="0">
                <a:latin typeface="Arial" charset="0"/>
                <a:cs typeface="Arial" charset="0"/>
              </a:rPr>
              <a:t>及</a:t>
            </a:r>
            <a:r>
              <a:rPr lang="en-US" altLang="zh-TW" sz="2400" dirty="0" smtClean="0">
                <a:latin typeface="Arial" charset="0"/>
                <a:cs typeface="Arial" charset="0"/>
              </a:rPr>
              <a:t>creatinine (median, 114.9 </a:t>
            </a:r>
            <a:r>
              <a:rPr lang="en-US" altLang="zh-TW" sz="2400" dirty="0" err="1" smtClean="0">
                <a:latin typeface="Arial" charset="0"/>
                <a:cs typeface="Arial" charset="0"/>
              </a:rPr>
              <a:t>micromol</a:t>
            </a:r>
            <a:r>
              <a:rPr lang="en-US" altLang="zh-TW" sz="2400" dirty="0" smtClean="0">
                <a:latin typeface="Arial" charset="0"/>
                <a:cs typeface="Arial" charset="0"/>
              </a:rPr>
              <a:t>/L vs 88.4 </a:t>
            </a:r>
            <a:r>
              <a:rPr lang="en-US" altLang="zh-TW" sz="2400" dirty="0" err="1" smtClean="0">
                <a:latin typeface="Arial" charset="0"/>
                <a:cs typeface="Arial" charset="0"/>
              </a:rPr>
              <a:t>micromol</a:t>
            </a:r>
            <a:r>
              <a:rPr lang="en-US" altLang="zh-TW" sz="2400" dirty="0" smtClean="0">
                <a:latin typeface="Arial" charset="0"/>
                <a:cs typeface="Arial" charset="0"/>
              </a:rPr>
              <a:t>/L; p&lt;0.01)</a:t>
            </a:r>
            <a:r>
              <a:rPr lang="zh-TW" altLang="en-US" sz="2400" dirty="0" smtClean="0">
                <a:latin typeface="Arial" charset="0"/>
                <a:cs typeface="Arial" charset="0"/>
              </a:rPr>
              <a:t>。較低的中性白血球</a:t>
            </a:r>
            <a:r>
              <a:rPr lang="en-US" altLang="zh-TW" sz="2400" dirty="0" smtClean="0">
                <a:latin typeface="Arial" charset="0"/>
                <a:cs typeface="Arial" charset="0"/>
              </a:rPr>
              <a:t>/</a:t>
            </a:r>
            <a:r>
              <a:rPr lang="zh-TW" altLang="en-US" sz="2400" dirty="0" smtClean="0">
                <a:latin typeface="Arial" charset="0"/>
                <a:cs typeface="Arial" charset="0"/>
              </a:rPr>
              <a:t>淋巴球</a:t>
            </a:r>
            <a:r>
              <a:rPr lang="en-US" altLang="zh-TW" sz="2400" dirty="0" smtClean="0">
                <a:latin typeface="Arial" charset="0"/>
                <a:cs typeface="Arial" charset="0"/>
              </a:rPr>
              <a:t> (N/L)</a:t>
            </a:r>
            <a:r>
              <a:rPr lang="zh-TW" altLang="en-US" sz="2400" dirty="0" smtClean="0">
                <a:latin typeface="Arial" charset="0"/>
                <a:cs typeface="Arial" charset="0"/>
              </a:rPr>
              <a:t>比可預測阿米巴性肝膿瘍病例為</a:t>
            </a:r>
            <a:r>
              <a:rPr lang="en-US" altLang="zh-TW" sz="2400" dirty="0" smtClean="0">
                <a:latin typeface="Arial" charset="0"/>
                <a:cs typeface="Arial" charset="0"/>
              </a:rPr>
              <a:t>HIV</a:t>
            </a:r>
            <a:r>
              <a:rPr lang="zh-TW" altLang="en-US" sz="2400" dirty="0" smtClean="0">
                <a:latin typeface="Arial" charset="0"/>
                <a:cs typeface="Arial" charset="0"/>
              </a:rPr>
              <a:t>感染</a:t>
            </a:r>
            <a:r>
              <a:rPr lang="en-US" altLang="zh-TW" sz="2400" dirty="0" smtClean="0">
                <a:latin typeface="Arial" charset="0"/>
                <a:cs typeface="Arial" charset="0"/>
              </a:rPr>
              <a:t>(odds ratio, 0.49; 95% confidence interval, 0.264-0.912; p=0.024)</a:t>
            </a:r>
            <a:r>
              <a:rPr lang="zh-TW" altLang="en-US" sz="2400" dirty="0" smtClean="0">
                <a:latin typeface="Arial" charset="0"/>
                <a:cs typeface="Arial" charset="0"/>
              </a:rPr>
              <a:t>。</a:t>
            </a:r>
            <a:endParaRPr lang="en-US" altLang="zh-TW" sz="2400" dirty="0" smtClean="0">
              <a:latin typeface="Arial" charset="0"/>
              <a:cs typeface="Arial" charset="0"/>
            </a:endParaRPr>
          </a:p>
          <a:p>
            <a:r>
              <a:rPr lang="zh-TW" altLang="en-US" sz="2400" dirty="0" smtClean="0">
                <a:latin typeface="Arial" charset="0"/>
                <a:cs typeface="Arial" charset="0"/>
              </a:rPr>
              <a:t>臨床表徵，放射線檢查發現及</a:t>
            </a:r>
            <a:r>
              <a:rPr lang="en-US" altLang="zh-TW" sz="2400" dirty="0" smtClean="0">
                <a:latin typeface="Arial" charset="0"/>
                <a:cs typeface="Arial" charset="0"/>
              </a:rPr>
              <a:t>IHA for ameba</a:t>
            </a:r>
            <a:r>
              <a:rPr lang="zh-TW" altLang="en-US" sz="2400" dirty="0" smtClean="0">
                <a:latin typeface="Arial" charset="0"/>
                <a:cs typeface="Arial" charset="0"/>
              </a:rPr>
              <a:t>等檢查，兩者均無明顯差異。</a:t>
            </a:r>
            <a:endParaRPr lang="zh-TW" altLang="en-US" sz="2400" dirty="0" smtClean="0">
              <a:solidFill>
                <a:srgbClr val="FFFF00"/>
              </a:solidFill>
              <a:latin typeface="Arial" charset="0"/>
              <a:cs typeface="Arial" charset="0"/>
            </a:endParaRPr>
          </a:p>
        </p:txBody>
      </p:sp>
      <p:sp>
        <p:nvSpPr>
          <p:cNvPr id="145412" name="投影片編號版面配置區 14"/>
          <p:cNvSpPr>
            <a:spLocks noGrp="1"/>
          </p:cNvSpPr>
          <p:nvPr>
            <p:ph type="sldNum" sz="quarter" idx="12"/>
          </p:nvPr>
        </p:nvSpPr>
        <p:spPr bwMode="auto">
          <a:noFill/>
          <a:ln>
            <a:miter lim="800000"/>
            <a:headEnd/>
            <a:tailEnd/>
          </a:ln>
        </p:spPr>
        <p:txBody>
          <a:bodyPr/>
          <a:lstStyle/>
          <a:p>
            <a:fld id="{96CBE694-3998-431B-B060-672D4F08F36C}" type="slidenum">
              <a:rPr lang="zh-TW" altLang="en-US" smtClean="0">
                <a:ea typeface="新細明體" charset="-120"/>
              </a:rPr>
              <a:pPr/>
              <a:t>78</a:t>
            </a:fld>
            <a:endParaRPr lang="zh-TW" altLang="en-US" smtClean="0">
              <a:ea typeface="新細明體" charset="-120"/>
            </a:endParaRPr>
          </a:p>
        </p:txBody>
      </p:sp>
      <p:sp>
        <p:nvSpPr>
          <p:cNvPr id="12" name="流程圖: 替代處理程序 11"/>
          <p:cNvSpPr/>
          <p:nvPr/>
        </p:nvSpPr>
        <p:spPr bwMode="auto">
          <a:xfrm>
            <a:off x="684213" y="6308725"/>
            <a:ext cx="7199312" cy="523875"/>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rIns="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200" dirty="0"/>
              <a:t>Wu KS,, etc. Comparison of clinical characteristics of amebic liver abscess in human immunodeficiency virus (HIV)-infected and non-HIV-infected patients. J </a:t>
            </a:r>
            <a:r>
              <a:rPr lang="en-US" altLang="zh-TW" sz="1200" dirty="0" err="1"/>
              <a:t>Microbiol</a:t>
            </a:r>
            <a:r>
              <a:rPr lang="en-US" altLang="zh-TW" sz="1200" dirty="0"/>
              <a:t> </a:t>
            </a:r>
            <a:r>
              <a:rPr lang="en-US" altLang="zh-TW" sz="1200" dirty="0" err="1"/>
              <a:t>Immunol</a:t>
            </a:r>
            <a:r>
              <a:rPr lang="en-US" altLang="zh-TW" sz="1200" dirty="0"/>
              <a:t> Infect.</a:t>
            </a:r>
            <a:r>
              <a:rPr lang="zh-TW" altLang="en-US" sz="1200" dirty="0"/>
              <a:t> </a:t>
            </a:r>
            <a:r>
              <a:rPr lang="en-US" altLang="zh-TW" sz="1200" dirty="0"/>
              <a:t>2008;41(6):456.</a:t>
            </a:r>
            <a:endParaRPr lang="zh-TW" altLang="zh-TW" sz="1000" dirty="0"/>
          </a:p>
        </p:txBody>
      </p:sp>
      <p:pic>
        <p:nvPicPr>
          <p:cNvPr id="145414"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7457" name="標題 1"/>
          <p:cNvSpPr>
            <a:spLocks noGrp="1"/>
          </p:cNvSpPr>
          <p:nvPr>
            <p:ph type="title"/>
          </p:nvPr>
        </p:nvSpPr>
        <p:spPr/>
        <p:txBody>
          <a:bodyPr/>
          <a:lstStyle/>
          <a:p>
            <a:r>
              <a:rPr lang="en-US" altLang="zh-TW" smtClean="0">
                <a:latin typeface="Arial" charset="0"/>
                <a:cs typeface="Arial" charset="0"/>
              </a:rPr>
              <a:t>HIV</a:t>
            </a:r>
            <a:r>
              <a:rPr lang="zh-TW" altLang="en-US" smtClean="0">
                <a:latin typeface="Arial" charset="0"/>
                <a:cs typeface="Arial" charset="0"/>
              </a:rPr>
              <a:t>患者的阿米巴性肝膿瘍</a:t>
            </a:r>
          </a:p>
        </p:txBody>
      </p:sp>
      <p:sp>
        <p:nvSpPr>
          <p:cNvPr id="147458" name="內容版面配置區 2"/>
          <p:cNvSpPr>
            <a:spLocks noGrp="1"/>
          </p:cNvSpPr>
          <p:nvPr>
            <p:ph idx="1"/>
          </p:nvPr>
        </p:nvSpPr>
        <p:spPr/>
        <p:txBody>
          <a:bodyPr/>
          <a:lstStyle/>
          <a:p>
            <a:r>
              <a:rPr lang="en-US" altLang="zh-TW" smtClean="0">
                <a:latin typeface="Arial" charset="0"/>
                <a:cs typeface="Arial" charset="0"/>
              </a:rPr>
              <a:t>HIV</a:t>
            </a:r>
            <a:r>
              <a:rPr lang="zh-TW" altLang="en-US" smtClean="0">
                <a:latin typeface="Arial" charset="0"/>
                <a:cs typeface="Arial" charset="0"/>
              </a:rPr>
              <a:t>感染可能以阿米巴性肝膿瘍來表現。</a:t>
            </a:r>
            <a:endParaRPr lang="en-US" altLang="zh-TW" smtClean="0">
              <a:latin typeface="Arial" charset="0"/>
              <a:cs typeface="Arial" charset="0"/>
            </a:endParaRPr>
          </a:p>
          <a:p>
            <a:r>
              <a:rPr lang="en-US" altLang="zh-TW" smtClean="0">
                <a:latin typeface="Arial" charset="0"/>
                <a:cs typeface="Arial" charset="0"/>
              </a:rPr>
              <a:t>HIV</a:t>
            </a:r>
            <a:r>
              <a:rPr lang="zh-TW" altLang="en-US" smtClean="0">
                <a:latin typeface="Arial" charset="0"/>
                <a:cs typeface="Arial" charset="0"/>
              </a:rPr>
              <a:t>患者的肝膿瘍，一定要先考慮阿米巴感染的可能性。</a:t>
            </a:r>
          </a:p>
          <a:p>
            <a:r>
              <a:rPr lang="zh-TW" altLang="en-US" smtClean="0">
                <a:latin typeface="Arial" charset="0"/>
                <a:cs typeface="Arial" charset="0"/>
              </a:rPr>
              <a:t>阿米巴性肝膿瘍是</a:t>
            </a:r>
            <a:r>
              <a:rPr lang="en-US" altLang="zh-TW" smtClean="0">
                <a:latin typeface="Arial" charset="0"/>
                <a:cs typeface="Arial" charset="0"/>
              </a:rPr>
              <a:t>HIV</a:t>
            </a:r>
            <a:r>
              <a:rPr lang="zh-TW" altLang="en-US" smtClean="0">
                <a:latin typeface="Arial" charset="0"/>
                <a:cs typeface="Arial" charset="0"/>
              </a:rPr>
              <a:t>患者的一種新興感染症，即使在非流行區也應考慮此可能性。</a:t>
            </a:r>
            <a:endParaRPr lang="en-US" altLang="zh-TW" smtClean="0">
              <a:latin typeface="Arial" charset="0"/>
              <a:cs typeface="Arial" charset="0"/>
            </a:endParaRPr>
          </a:p>
        </p:txBody>
      </p:sp>
      <p:sp>
        <p:nvSpPr>
          <p:cNvPr id="147459" name="投影片編號版面配置區 14"/>
          <p:cNvSpPr>
            <a:spLocks noGrp="1"/>
          </p:cNvSpPr>
          <p:nvPr>
            <p:ph type="sldNum" sz="quarter" idx="12"/>
          </p:nvPr>
        </p:nvSpPr>
        <p:spPr bwMode="auto">
          <a:noFill/>
          <a:ln>
            <a:miter lim="800000"/>
            <a:headEnd/>
            <a:tailEnd/>
          </a:ln>
        </p:spPr>
        <p:txBody>
          <a:bodyPr/>
          <a:lstStyle/>
          <a:p>
            <a:fld id="{17532A8E-2109-4F09-A3F2-68C31AC017EF}" type="slidenum">
              <a:rPr lang="zh-TW" altLang="en-US" smtClean="0">
                <a:ea typeface="新細明體" charset="-120"/>
              </a:rPr>
              <a:pPr/>
              <a:t>79</a:t>
            </a:fld>
            <a:endParaRPr lang="zh-TW" altLang="en-US" smtClean="0">
              <a:ea typeface="新細明體" charset="-120"/>
            </a:endParaRPr>
          </a:p>
        </p:txBody>
      </p:sp>
      <p:sp>
        <p:nvSpPr>
          <p:cNvPr id="12" name="流程圖: 替代處理程序 11"/>
          <p:cNvSpPr/>
          <p:nvPr/>
        </p:nvSpPr>
        <p:spPr bwMode="auto">
          <a:xfrm>
            <a:off x="684213" y="6237288"/>
            <a:ext cx="7199312" cy="5572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dirty="0"/>
              <a:t>Wan </a:t>
            </a:r>
            <a:r>
              <a:rPr lang="en-US" altLang="zh-TW" sz="1400" dirty="0" err="1"/>
              <a:t>Beom</a:t>
            </a:r>
            <a:r>
              <a:rPr lang="en-US" altLang="zh-TW" sz="1400" dirty="0"/>
              <a:t> Park, etc. Amebic Liver Abscess in HIV-infected Patients, Republic of Korea. Emerging Infectious Diseases. Vol. 13, No. 3, March 2007</a:t>
            </a:r>
            <a:endParaRPr lang="zh-TW" altLang="en-US" sz="1400" dirty="0"/>
          </a:p>
        </p:txBody>
      </p:sp>
      <p:pic>
        <p:nvPicPr>
          <p:cNvPr id="147461"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286500"/>
            <a:ext cx="487362" cy="4810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505" name="標題 1"/>
          <p:cNvSpPr>
            <a:spLocks noGrp="1"/>
          </p:cNvSpPr>
          <p:nvPr>
            <p:ph type="title"/>
          </p:nvPr>
        </p:nvSpPr>
        <p:spPr/>
        <p:txBody>
          <a:bodyPr/>
          <a:lstStyle/>
          <a:p>
            <a:r>
              <a:rPr lang="zh-TW" altLang="en-US" smtClean="0">
                <a:latin typeface="Arial" charset="0"/>
                <a:cs typeface="Arial" charset="0"/>
              </a:rPr>
              <a:t>台灣</a:t>
            </a:r>
            <a:r>
              <a:rPr lang="en-US" altLang="zh-TW" smtClean="0">
                <a:latin typeface="Arial" charset="0"/>
                <a:cs typeface="Arial" charset="0"/>
              </a:rPr>
              <a:t>HIV</a:t>
            </a:r>
            <a:r>
              <a:rPr lang="zh-TW" altLang="en-US" smtClean="0">
                <a:latin typeface="Arial" charset="0"/>
                <a:cs typeface="Arial" charset="0"/>
              </a:rPr>
              <a:t>患者與阿米巴性肝膿瘍之關聯</a:t>
            </a:r>
          </a:p>
        </p:txBody>
      </p:sp>
      <p:sp>
        <p:nvSpPr>
          <p:cNvPr id="149506" name="內容版面配置區 2"/>
          <p:cNvSpPr>
            <a:spLocks noGrp="1"/>
          </p:cNvSpPr>
          <p:nvPr>
            <p:ph idx="1"/>
          </p:nvPr>
        </p:nvSpPr>
        <p:spPr/>
        <p:txBody>
          <a:bodyPr/>
          <a:lstStyle/>
          <a:p>
            <a:r>
              <a:rPr lang="en-US" altLang="zh-TW" smtClean="0">
                <a:latin typeface="Arial" charset="0"/>
                <a:cs typeface="Arial" charset="0"/>
              </a:rPr>
              <a:t>37</a:t>
            </a:r>
            <a:r>
              <a:rPr lang="zh-TW" altLang="en-US" smtClean="0">
                <a:latin typeface="Arial" charset="0"/>
                <a:cs typeface="Arial" charset="0"/>
              </a:rPr>
              <a:t>位阿米巴性肝膿瘍患者中，</a:t>
            </a:r>
            <a:r>
              <a:rPr lang="en-US" altLang="zh-TW" smtClean="0">
                <a:latin typeface="Arial" charset="0"/>
                <a:cs typeface="Arial" charset="0"/>
              </a:rPr>
              <a:t>28 (84.8%)</a:t>
            </a:r>
            <a:r>
              <a:rPr lang="zh-TW" altLang="en-US" smtClean="0">
                <a:latin typeface="Arial" charset="0"/>
                <a:cs typeface="Arial" charset="0"/>
              </a:rPr>
              <a:t>位</a:t>
            </a:r>
            <a:r>
              <a:rPr lang="en-US" altLang="zh-TW" smtClean="0">
                <a:latin typeface="Arial" charset="0"/>
                <a:cs typeface="Arial" charset="0"/>
              </a:rPr>
              <a:t>HIV (+); 5 (15.2%) </a:t>
            </a:r>
            <a:r>
              <a:rPr lang="zh-TW" altLang="en-US" smtClean="0">
                <a:latin typeface="Arial" charset="0"/>
                <a:cs typeface="Arial" charset="0"/>
              </a:rPr>
              <a:t>位</a:t>
            </a:r>
            <a:r>
              <a:rPr lang="en-US" altLang="zh-TW" smtClean="0">
                <a:latin typeface="Arial" charset="0"/>
                <a:cs typeface="Arial" charset="0"/>
              </a:rPr>
              <a:t>HIV (-)</a:t>
            </a:r>
            <a:r>
              <a:rPr lang="zh-TW" altLang="en-US" smtClean="0">
                <a:latin typeface="Arial" charset="0"/>
                <a:cs typeface="Arial" charset="0"/>
              </a:rPr>
              <a:t>。</a:t>
            </a:r>
            <a:endParaRPr lang="en-US" altLang="zh-TW" smtClean="0">
              <a:latin typeface="Arial" charset="0"/>
              <a:cs typeface="Arial" charset="0"/>
            </a:endParaRPr>
          </a:p>
          <a:p>
            <a:r>
              <a:rPr lang="zh-TW" altLang="en-US" smtClean="0">
                <a:latin typeface="Arial" charset="0"/>
                <a:cs typeface="Arial" charset="0"/>
              </a:rPr>
              <a:t>阿米巴性肝膿瘍的臨床表現，</a:t>
            </a:r>
            <a:r>
              <a:rPr lang="en-US" altLang="zh-TW" smtClean="0">
                <a:latin typeface="Arial" charset="0"/>
                <a:cs typeface="Arial" charset="0"/>
              </a:rPr>
              <a:t>HIV</a:t>
            </a:r>
            <a:r>
              <a:rPr lang="zh-TW" altLang="en-US" smtClean="0">
                <a:latin typeface="Arial" charset="0"/>
                <a:cs typeface="Arial" charset="0"/>
              </a:rPr>
              <a:t>陽性與</a:t>
            </a:r>
            <a:r>
              <a:rPr lang="en-US" altLang="zh-TW" smtClean="0">
                <a:latin typeface="Arial" charset="0"/>
                <a:cs typeface="Arial" charset="0"/>
              </a:rPr>
              <a:t>HIV</a:t>
            </a:r>
            <a:r>
              <a:rPr lang="zh-TW" altLang="en-US" smtClean="0">
                <a:latin typeface="Arial" charset="0"/>
                <a:cs typeface="Arial" charset="0"/>
              </a:rPr>
              <a:t>陰性患者並無明顯不同，除了白血球增加的程度在</a:t>
            </a:r>
            <a:r>
              <a:rPr lang="en-US" altLang="zh-TW" smtClean="0">
                <a:latin typeface="Arial" charset="0"/>
                <a:cs typeface="Arial" charset="0"/>
              </a:rPr>
              <a:t>HIV</a:t>
            </a:r>
            <a:r>
              <a:rPr lang="zh-TW" altLang="en-US" smtClean="0">
                <a:latin typeface="Arial" charset="0"/>
                <a:cs typeface="Arial" charset="0"/>
              </a:rPr>
              <a:t>陰性患者較高</a:t>
            </a:r>
            <a:r>
              <a:rPr lang="fr-FR" altLang="zh-TW" smtClean="0">
                <a:latin typeface="Arial" charset="0"/>
                <a:cs typeface="Arial" charset="0"/>
              </a:rPr>
              <a:t>(19,476 ± 9,363/μL [range: 12,930–36,040] versus 11,982 ± 7,854/μL [range: 3,420–38,140], </a:t>
            </a:r>
            <a:r>
              <a:rPr lang="fr-FR" altLang="zh-TW" i="1" smtClean="0">
                <a:latin typeface="Arial" charset="0"/>
                <a:cs typeface="Arial" charset="0"/>
              </a:rPr>
              <a:t>P </a:t>
            </a:r>
            <a:r>
              <a:rPr lang="fr-FR" altLang="zh-TW" smtClean="0">
                <a:latin typeface="Arial" charset="0"/>
                <a:cs typeface="Arial" charset="0"/>
              </a:rPr>
              <a:t>= 0.02)</a:t>
            </a:r>
            <a:r>
              <a:rPr lang="zh-TW" altLang="en-US" smtClean="0">
                <a:latin typeface="Arial" charset="0"/>
                <a:cs typeface="Arial" charset="0"/>
              </a:rPr>
              <a:t>。</a:t>
            </a:r>
            <a:endParaRPr lang="en-US" altLang="zh-TW" smtClean="0">
              <a:solidFill>
                <a:srgbClr val="FFFF00"/>
              </a:solidFill>
              <a:latin typeface="Arial" charset="0"/>
              <a:cs typeface="Arial" charset="0"/>
            </a:endParaRPr>
          </a:p>
          <a:p>
            <a:r>
              <a:rPr lang="zh-TW" altLang="en-US" smtClean="0">
                <a:latin typeface="Arial" charset="0"/>
                <a:cs typeface="Arial" charset="0"/>
              </a:rPr>
              <a:t>阿米巴性肝膿瘍患者應常規接受</a:t>
            </a:r>
            <a:r>
              <a:rPr lang="en-US" altLang="zh-TW" smtClean="0">
                <a:latin typeface="Arial" charset="0"/>
                <a:cs typeface="Arial" charset="0"/>
              </a:rPr>
              <a:t>HIV</a:t>
            </a:r>
            <a:r>
              <a:rPr lang="zh-TW" altLang="en-US" smtClean="0">
                <a:latin typeface="Arial" charset="0"/>
                <a:cs typeface="Arial" charset="0"/>
              </a:rPr>
              <a:t>檢驗，縱使無</a:t>
            </a:r>
            <a:r>
              <a:rPr lang="en-US" altLang="zh-TW" smtClean="0">
                <a:latin typeface="Arial" charset="0"/>
                <a:cs typeface="Arial" charset="0"/>
              </a:rPr>
              <a:t>HIV/AIDS</a:t>
            </a:r>
            <a:r>
              <a:rPr lang="zh-TW" altLang="en-US" smtClean="0">
                <a:latin typeface="Arial" charset="0"/>
                <a:cs typeface="Arial" charset="0"/>
              </a:rPr>
              <a:t>的症狀。</a:t>
            </a:r>
            <a:endParaRPr lang="en-US" altLang="zh-TW" smtClean="0">
              <a:latin typeface="Arial" charset="0"/>
              <a:cs typeface="Arial" charset="0"/>
            </a:endParaRPr>
          </a:p>
          <a:p>
            <a:endParaRPr lang="zh-TW" altLang="en-US" sz="2400" smtClean="0">
              <a:latin typeface="Arial" charset="0"/>
              <a:cs typeface="Arial" charset="0"/>
            </a:endParaRPr>
          </a:p>
        </p:txBody>
      </p:sp>
      <p:sp>
        <p:nvSpPr>
          <p:cNvPr id="149507" name="投影片編號版面配置區 14"/>
          <p:cNvSpPr>
            <a:spLocks noGrp="1"/>
          </p:cNvSpPr>
          <p:nvPr>
            <p:ph type="sldNum" sz="quarter" idx="12"/>
          </p:nvPr>
        </p:nvSpPr>
        <p:spPr bwMode="auto">
          <a:noFill/>
          <a:ln>
            <a:miter lim="800000"/>
            <a:headEnd/>
            <a:tailEnd/>
          </a:ln>
        </p:spPr>
        <p:txBody>
          <a:bodyPr/>
          <a:lstStyle/>
          <a:p>
            <a:fld id="{E560C578-86BE-4BD0-9003-89EA09C66E52}" type="slidenum">
              <a:rPr lang="zh-TW" altLang="en-US" smtClean="0">
                <a:ea typeface="新細明體" charset="-120"/>
              </a:rPr>
              <a:pPr/>
              <a:t>80</a:t>
            </a:fld>
            <a:endParaRPr lang="zh-TW" altLang="en-US" smtClean="0">
              <a:ea typeface="新細明體" charset="-120"/>
            </a:endParaRPr>
          </a:p>
        </p:txBody>
      </p:sp>
      <p:sp>
        <p:nvSpPr>
          <p:cNvPr id="12" name="流程圖: 替代處理程序 11"/>
          <p:cNvSpPr/>
          <p:nvPr/>
        </p:nvSpPr>
        <p:spPr bwMode="auto">
          <a:xfrm>
            <a:off x="684213" y="6237288"/>
            <a:ext cx="7199312" cy="5572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a:t>
            </a:r>
            <a:r>
              <a:rPr lang="en-US" altLang="zh-TW" sz="1400" dirty="0" err="1"/>
              <a:t>Meng-Shuian</a:t>
            </a:r>
            <a:r>
              <a:rPr lang="en-US" altLang="zh-TW" sz="1400" dirty="0"/>
              <a:t> Hsu, etc. </a:t>
            </a:r>
            <a:r>
              <a:rPr lang="en-US" altLang="zh-TW" sz="1400" b="1" dirty="0"/>
              <a:t>Association between amebic liver abscess and Human Immunodeficiency Virus infection in Taiwanese subjects</a:t>
            </a:r>
            <a:r>
              <a:rPr lang="en-US" altLang="zh-TW" sz="1400" dirty="0"/>
              <a:t>. </a:t>
            </a:r>
            <a:r>
              <a:rPr lang="en-US" altLang="zh-TW" sz="1400" i="1" dirty="0"/>
              <a:t>BMC Infectious Diseases 2008, </a:t>
            </a:r>
            <a:r>
              <a:rPr lang="en-US" altLang="zh-TW" sz="1400" b="1" i="1" dirty="0"/>
              <a:t>8:48</a:t>
            </a:r>
            <a:endParaRPr lang="zh-TW" altLang="en-US" sz="1400" dirty="0"/>
          </a:p>
        </p:txBody>
      </p:sp>
      <p:pic>
        <p:nvPicPr>
          <p:cNvPr id="149509"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286500"/>
            <a:ext cx="487362" cy="4810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1553" name="Rectangle 3"/>
          <p:cNvSpPr txBox="1">
            <a:spLocks noChangeArrowheads="1"/>
          </p:cNvSpPr>
          <p:nvPr/>
        </p:nvSpPr>
        <p:spPr bwMode="auto">
          <a:xfrm>
            <a:off x="2735263" y="2054225"/>
            <a:ext cx="3673475" cy="4327525"/>
          </a:xfrm>
          <a:prstGeom prst="rect">
            <a:avLst/>
          </a:prstGeom>
          <a:noFill/>
          <a:ln w="9525">
            <a:noFill/>
            <a:miter lim="800000"/>
            <a:headEnd/>
            <a:tailEnd/>
          </a:ln>
        </p:spPr>
        <p:txBody>
          <a:bodyPr/>
          <a:lstStyle/>
          <a:p>
            <a:pPr marL="355600" indent="-355600">
              <a:buFont typeface="Wingdings" pitchFamily="2" charset="2"/>
              <a:buChar char=""/>
            </a:pPr>
            <a:r>
              <a:rPr lang="zh-TW" altLang="en-US" sz="3200">
                <a:latin typeface="標楷體" pitchFamily="65" charset="-120"/>
                <a:ea typeface="標楷體" pitchFamily="65" charset="-120"/>
                <a:cs typeface="Arial" charset="0"/>
              </a:rPr>
              <a:t>全球盛行率</a:t>
            </a:r>
          </a:p>
          <a:p>
            <a:pPr marL="355600" indent="-355600">
              <a:buFont typeface="Wingdings" pitchFamily="2" charset="2"/>
              <a:buChar char=""/>
            </a:pPr>
            <a:r>
              <a:rPr lang="zh-TW" altLang="en-US" sz="3200">
                <a:latin typeface="標楷體" pitchFamily="65" charset="-120"/>
                <a:ea typeface="標楷體" pitchFamily="65" charset="-120"/>
                <a:cs typeface="Arial" charset="0"/>
              </a:rPr>
              <a:t>國內流行情形</a:t>
            </a:r>
          </a:p>
        </p:txBody>
      </p:sp>
      <p:sp>
        <p:nvSpPr>
          <p:cNvPr id="151554"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dirty="0">
                <a:solidFill>
                  <a:srgbClr val="000C00"/>
                </a:solidFill>
                <a:latin typeface="Times New Roman" pitchFamily="18" charset="0"/>
                <a:ea typeface="標楷體" pitchFamily="65" charset="-120"/>
                <a:cs typeface="Arial" charset="0"/>
              </a:rPr>
              <a:t>流行病學</a:t>
            </a:r>
            <a:endParaRPr lang="zh-TW" altLang="zh-TW" sz="4400" b="1" dirty="0">
              <a:solidFill>
                <a:schemeClr val="tx2"/>
              </a:solidFill>
              <a:latin typeface="Times New Roman" pitchFamily="18" charset="0"/>
              <a:ea typeface="標楷體" pitchFamily="65" charset="-120"/>
              <a:cs typeface="Arial" charset="0"/>
            </a:endParaRPr>
          </a:p>
        </p:txBody>
      </p:sp>
      <p:sp>
        <p:nvSpPr>
          <p:cNvPr id="4" name="標題 3"/>
          <p:cNvSpPr>
            <a:spLocks noGrp="1"/>
          </p:cNvSpPr>
          <p:nvPr>
            <p:ph type="ctr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p:txBody>
          <a:bodyPr/>
          <a:lstStyle/>
          <a:p>
            <a:pPr hangingPunct="1">
              <a:lnSpc>
                <a:spcPct val="140000"/>
              </a:lnSpc>
              <a:defRPr/>
            </a:pPr>
            <a:r>
              <a:rPr lang="zh-TW" altLang="en-US" sz="2400" dirty="0">
                <a:latin typeface="標楷體" panose="03000509000000000000" pitchFamily="65" charset="-120"/>
              </a:rPr>
              <a:t>為寄生蟲感染死亡的第二位</a:t>
            </a:r>
            <a:r>
              <a:rPr lang="en-US" altLang="zh-TW" sz="2400" dirty="0">
                <a:latin typeface="標楷體" panose="03000509000000000000" pitchFamily="65" charset="-120"/>
              </a:rPr>
              <a:t>(</a:t>
            </a:r>
            <a:r>
              <a:rPr lang="zh-TW" altLang="en-US" sz="2400" dirty="0">
                <a:latin typeface="標楷體" panose="03000509000000000000" pitchFamily="65" charset="-120"/>
              </a:rPr>
              <a:t>僅次於瘧疾</a:t>
            </a:r>
            <a:r>
              <a:rPr lang="en-US" altLang="zh-TW" sz="2400" dirty="0" smtClean="0">
                <a:latin typeface="標楷體" panose="03000509000000000000" pitchFamily="65" charset="-120"/>
              </a:rPr>
              <a:t>)</a:t>
            </a:r>
            <a:r>
              <a:rPr lang="zh-TW" altLang="en-US" sz="2400" dirty="0" smtClean="0">
                <a:latin typeface="標楷體" panose="03000509000000000000" pitchFamily="65" charset="-120"/>
              </a:rPr>
              <a:t>。</a:t>
            </a:r>
            <a:endParaRPr lang="en-US" altLang="zh-TW" sz="2400" dirty="0">
              <a:latin typeface="標楷體" panose="03000509000000000000" pitchFamily="65" charset="-120"/>
            </a:endParaRPr>
          </a:p>
          <a:p>
            <a:pPr hangingPunct="1">
              <a:lnSpc>
                <a:spcPct val="140000"/>
              </a:lnSpc>
              <a:defRPr/>
            </a:pPr>
            <a:r>
              <a:rPr lang="en-US" altLang="zh-TW" sz="2400" dirty="0" smtClean="0">
                <a:ea typeface="+mj-ea"/>
              </a:rPr>
              <a:t>WHO</a:t>
            </a:r>
            <a:r>
              <a:rPr lang="zh-TW" altLang="en-US" sz="2400" dirty="0">
                <a:latin typeface="標楷體" panose="03000509000000000000" pitchFamily="65" charset="-120"/>
              </a:rPr>
              <a:t>於西元</a:t>
            </a:r>
            <a:r>
              <a:rPr lang="en-US" altLang="zh-TW" sz="2400" dirty="0">
                <a:ea typeface="+mj-ea"/>
              </a:rPr>
              <a:t>1997</a:t>
            </a:r>
            <a:r>
              <a:rPr lang="zh-TW" altLang="en-US" sz="2400" dirty="0">
                <a:latin typeface="標楷體" panose="03000509000000000000" pitchFamily="65" charset="-120"/>
              </a:rPr>
              <a:t>年前估計全世界約</a:t>
            </a:r>
            <a:r>
              <a:rPr lang="en-US" altLang="zh-TW" sz="2400" dirty="0">
                <a:ea typeface="+mj-ea"/>
              </a:rPr>
              <a:t>12% (480 million)</a:t>
            </a:r>
            <a:r>
              <a:rPr lang="zh-TW" altLang="en-US" sz="2400" dirty="0">
                <a:latin typeface="標楷體" panose="03000509000000000000" pitchFamily="65" charset="-120"/>
              </a:rPr>
              <a:t>的人口</a:t>
            </a:r>
            <a:r>
              <a:rPr lang="zh-TW" altLang="en-US" sz="2400" dirty="0" smtClean="0">
                <a:latin typeface="標楷體" panose="03000509000000000000" pitchFamily="65" charset="-120"/>
              </a:rPr>
              <a:t>感染，但</a:t>
            </a:r>
            <a:r>
              <a:rPr lang="zh-TW" altLang="en-US" sz="2400" dirty="0">
                <a:latin typeface="標楷體" panose="03000509000000000000" pitchFamily="65" charset="-120"/>
              </a:rPr>
              <a:t>低於</a:t>
            </a:r>
            <a:r>
              <a:rPr lang="en-US" altLang="zh-TW" sz="2400" dirty="0">
                <a:ea typeface="+mj-ea"/>
              </a:rPr>
              <a:t>10%</a:t>
            </a:r>
            <a:r>
              <a:rPr lang="zh-TW" altLang="en-US" sz="2400" dirty="0">
                <a:latin typeface="標楷體" panose="03000509000000000000" pitchFamily="65" charset="-120"/>
              </a:rPr>
              <a:t>發病，每年約</a:t>
            </a:r>
            <a:r>
              <a:rPr lang="en-US" altLang="zh-TW" sz="2400" dirty="0">
                <a:ea typeface="+mj-ea"/>
              </a:rPr>
              <a:t>4~11</a:t>
            </a:r>
            <a:r>
              <a:rPr lang="zh-TW" altLang="en-US" sz="2400" dirty="0">
                <a:latin typeface="標楷體" panose="03000509000000000000" pitchFamily="65" charset="-120"/>
              </a:rPr>
              <a:t>萬人死亡。 </a:t>
            </a:r>
          </a:p>
          <a:p>
            <a:pPr hangingPunct="1">
              <a:lnSpc>
                <a:spcPct val="140000"/>
              </a:lnSpc>
              <a:defRPr/>
            </a:pPr>
            <a:r>
              <a:rPr lang="zh-TW" altLang="en-US" sz="2400" dirty="0">
                <a:latin typeface="標楷體" panose="03000509000000000000" pitchFamily="65" charset="-120"/>
              </a:rPr>
              <a:t>大部分的檢驗仍依賴顯微鏡檢查為主要的診斷依據，而鏡檢無法區分</a:t>
            </a:r>
            <a:r>
              <a:rPr lang="en-US" altLang="zh-TW" sz="2400" i="1" dirty="0">
                <a:ea typeface="+mj-ea"/>
              </a:rPr>
              <a:t>E</a:t>
            </a:r>
            <a:r>
              <a:rPr lang="en-US" altLang="zh-TW" sz="2400" i="1" dirty="0" smtClean="0">
                <a:ea typeface="+mj-ea"/>
              </a:rPr>
              <a:t>. </a:t>
            </a:r>
            <a:r>
              <a:rPr lang="en-US" altLang="zh-TW" sz="2400" i="1" dirty="0" err="1" smtClean="0">
                <a:ea typeface="+mj-ea"/>
              </a:rPr>
              <a:t>histolytica</a:t>
            </a:r>
            <a:r>
              <a:rPr lang="en-US" altLang="zh-TW" sz="2400" i="1" dirty="0">
                <a:ea typeface="+mj-ea"/>
              </a:rPr>
              <a:t>/ E</a:t>
            </a:r>
            <a:r>
              <a:rPr lang="en-US" altLang="zh-TW" sz="2400" i="1" dirty="0" smtClean="0">
                <a:ea typeface="+mj-ea"/>
              </a:rPr>
              <a:t>. </a:t>
            </a:r>
            <a:r>
              <a:rPr lang="en-US" altLang="zh-TW" sz="2400" i="1" dirty="0" err="1" smtClean="0">
                <a:ea typeface="+mj-ea"/>
              </a:rPr>
              <a:t>dispar</a:t>
            </a:r>
            <a:r>
              <a:rPr lang="en-US" altLang="zh-TW" sz="2400" i="1" dirty="0" smtClean="0">
                <a:ea typeface="+mj-ea"/>
              </a:rPr>
              <a:t> </a:t>
            </a:r>
            <a:r>
              <a:rPr lang="en-US" altLang="zh-TW" sz="2400" dirty="0" smtClean="0">
                <a:latin typeface="標楷體" panose="03000509000000000000" pitchFamily="65" charset="-120"/>
              </a:rPr>
              <a:t>(</a:t>
            </a:r>
            <a:r>
              <a:rPr lang="zh-TW" altLang="en-US" sz="2400" dirty="0">
                <a:latin typeface="標楷體" panose="03000509000000000000" pitchFamily="65" charset="-120"/>
              </a:rPr>
              <a:t>此二種的形態學很相似不易區分</a:t>
            </a:r>
            <a:r>
              <a:rPr lang="en-US" altLang="zh-TW" sz="2400" dirty="0" smtClean="0">
                <a:latin typeface="標楷體" panose="03000509000000000000" pitchFamily="65" charset="-120"/>
              </a:rPr>
              <a:t>)</a:t>
            </a:r>
            <a:r>
              <a:rPr lang="zh-TW" altLang="en-US" sz="2400" dirty="0" smtClean="0">
                <a:latin typeface="標楷體" panose="03000509000000000000" pitchFamily="65" charset="-120"/>
              </a:rPr>
              <a:t>，</a:t>
            </a:r>
            <a:r>
              <a:rPr lang="zh-TW" altLang="en-US" sz="2400" dirty="0">
                <a:latin typeface="標楷體" panose="03000509000000000000" pitchFamily="65" charset="-120"/>
              </a:rPr>
              <a:t>故真正的盛行率尚待調查。</a:t>
            </a:r>
          </a:p>
        </p:txBody>
      </p:sp>
      <p:sp>
        <p:nvSpPr>
          <p:cNvPr id="153603" name="投影片編號版面配置區 4"/>
          <p:cNvSpPr>
            <a:spLocks noGrp="1"/>
          </p:cNvSpPr>
          <p:nvPr>
            <p:ph type="sldNum" sz="quarter" idx="12"/>
          </p:nvPr>
        </p:nvSpPr>
        <p:spPr bwMode="auto">
          <a:noFill/>
          <a:ln>
            <a:miter lim="800000"/>
            <a:headEnd/>
            <a:tailEnd/>
          </a:ln>
        </p:spPr>
        <p:txBody>
          <a:bodyPr/>
          <a:lstStyle/>
          <a:p>
            <a:fld id="{3110B0CC-0A3F-4E79-88BD-9004A5467933}" type="slidenum">
              <a:rPr lang="zh-TW" altLang="en-US" smtClean="0">
                <a:ea typeface="新細明體" charset="-120"/>
              </a:rPr>
              <a:pPr/>
              <a:t>82</a:t>
            </a:fld>
            <a:endParaRPr lang="zh-TW" altLang="en-US" smtClean="0">
              <a:ea typeface="新細明體" charset="-120"/>
            </a:endParaRPr>
          </a:p>
        </p:txBody>
      </p:sp>
      <p:sp>
        <p:nvSpPr>
          <p:cNvPr id="153602" name="Text Box 2"/>
          <p:cNvSpPr txBox="1">
            <a:spLocks noChangeArrowheads="1"/>
          </p:cNvSpPr>
          <p:nvPr/>
        </p:nvSpPr>
        <p:spPr bwMode="auto">
          <a:xfrm>
            <a:off x="0" y="930275"/>
            <a:ext cx="914400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3600" b="1" dirty="0">
                <a:solidFill>
                  <a:srgbClr val="000C00"/>
                </a:solidFill>
                <a:latin typeface="新細明體" charset="-120"/>
                <a:ea typeface="標楷體" pitchFamily="65" charset="-120"/>
                <a:cs typeface="Arial" charset="0"/>
              </a:rPr>
              <a:t>全球盛行率及分佈情形</a:t>
            </a:r>
            <a:endParaRPr lang="zh-TW" altLang="zh-TW" sz="36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2"/>
          <p:cNvSpPr>
            <a:spLocks noGrp="1" noChangeArrowheads="1"/>
          </p:cNvSpPr>
          <p:nvPr>
            <p:ph idx="1"/>
          </p:nvPr>
        </p:nvSpPr>
        <p:spPr/>
        <p:txBody>
          <a:bodyPr/>
          <a:lstStyle/>
          <a:p>
            <a:pPr>
              <a:lnSpc>
                <a:spcPct val="130000"/>
              </a:lnSpc>
              <a:defRPr/>
            </a:pPr>
            <a:r>
              <a:rPr lang="zh-TW" altLang="en-US" sz="2400" dirty="0">
                <a:latin typeface="標楷體" panose="03000509000000000000" pitchFamily="65" charset="-120"/>
              </a:rPr>
              <a:t>屬世界性分布，但集中在熱帶及亞熱帶</a:t>
            </a:r>
            <a:r>
              <a:rPr lang="zh-TW" altLang="en-US" sz="2400" dirty="0" smtClean="0">
                <a:latin typeface="標楷體" panose="03000509000000000000" pitchFamily="65" charset="-120"/>
              </a:rPr>
              <a:t>地區。</a:t>
            </a:r>
            <a:endParaRPr lang="zh-TW" altLang="en-US" sz="2400" dirty="0">
              <a:latin typeface="標楷體" panose="03000509000000000000" pitchFamily="65" charset="-120"/>
            </a:endParaRPr>
          </a:p>
          <a:p>
            <a:pPr>
              <a:lnSpc>
                <a:spcPct val="130000"/>
              </a:lnSpc>
              <a:defRPr/>
            </a:pPr>
            <a:r>
              <a:rPr lang="zh-TW" altLang="en-US" sz="2400" dirty="0">
                <a:latin typeface="標楷體" panose="03000509000000000000" pitchFamily="65" charset="-120"/>
              </a:rPr>
              <a:t>開發中國家發生率高：貧窮，</a:t>
            </a:r>
            <a:r>
              <a:rPr lang="zh-TW" altLang="en-US" sz="2400" dirty="0" smtClean="0">
                <a:latin typeface="標楷體" panose="03000509000000000000" pitchFamily="65" charset="-120"/>
              </a:rPr>
              <a:t>擁擠</a:t>
            </a:r>
            <a:r>
              <a:rPr lang="zh-TW" altLang="en-US" sz="2400" dirty="0">
                <a:latin typeface="標楷體" panose="03000509000000000000" pitchFamily="65" charset="-120"/>
              </a:rPr>
              <a:t>，衛生條件差，無乾淨</a:t>
            </a:r>
            <a:r>
              <a:rPr lang="zh-TW" altLang="en-US" sz="2400" dirty="0" smtClean="0">
                <a:latin typeface="標楷體" panose="03000509000000000000" pitchFamily="65" charset="-120"/>
              </a:rPr>
              <a:t>水源。</a:t>
            </a:r>
            <a:endParaRPr lang="zh-TW" altLang="en-US" sz="2400" dirty="0">
              <a:latin typeface="標楷體" panose="03000509000000000000" pitchFamily="65" charset="-120"/>
            </a:endParaRPr>
          </a:p>
          <a:p>
            <a:pPr>
              <a:lnSpc>
                <a:spcPct val="130000"/>
              </a:lnSpc>
              <a:defRPr/>
            </a:pPr>
            <a:r>
              <a:rPr lang="zh-TW" altLang="en-US" sz="2400" dirty="0">
                <a:latin typeface="標楷體" panose="03000509000000000000" pitchFamily="65" charset="-120"/>
              </a:rPr>
              <a:t>已開發的國家的高危險</a:t>
            </a:r>
            <a:r>
              <a:rPr lang="zh-TW" altLang="en-US" sz="2400" dirty="0" smtClean="0">
                <a:latin typeface="標楷體" panose="03000509000000000000" pitchFamily="65" charset="-120"/>
              </a:rPr>
              <a:t>族群：</a:t>
            </a:r>
            <a:endParaRPr lang="en-US" altLang="zh-TW" sz="2400" dirty="0">
              <a:latin typeface="標楷體" panose="03000509000000000000" pitchFamily="65" charset="-120"/>
            </a:endParaRPr>
          </a:p>
          <a:p>
            <a:pPr lvl="1">
              <a:lnSpc>
                <a:spcPct val="130000"/>
              </a:lnSpc>
              <a:defRPr/>
            </a:pPr>
            <a:r>
              <a:rPr lang="zh-TW" altLang="en-US" sz="2000" dirty="0">
                <a:latin typeface="標楷體" panose="03000509000000000000" pitchFamily="65" charset="-120"/>
              </a:rPr>
              <a:t>至開發中國家旅遊</a:t>
            </a:r>
          </a:p>
          <a:p>
            <a:pPr lvl="1">
              <a:lnSpc>
                <a:spcPct val="130000"/>
              </a:lnSpc>
              <a:defRPr/>
            </a:pPr>
            <a:r>
              <a:rPr lang="zh-TW" altLang="en-US" sz="2000" dirty="0">
                <a:latin typeface="標楷體" panose="03000509000000000000" pitchFamily="65" charset="-120"/>
              </a:rPr>
              <a:t>自開發中國家移民來的人</a:t>
            </a:r>
          </a:p>
          <a:p>
            <a:pPr lvl="1">
              <a:lnSpc>
                <a:spcPct val="130000"/>
              </a:lnSpc>
              <a:defRPr/>
            </a:pPr>
            <a:r>
              <a:rPr lang="zh-TW" altLang="en-US" sz="2000" dirty="0">
                <a:latin typeface="標楷體" panose="03000509000000000000" pitchFamily="65" charset="-120"/>
              </a:rPr>
              <a:t>男男間性行為者</a:t>
            </a:r>
          </a:p>
          <a:p>
            <a:pPr lvl="1">
              <a:lnSpc>
                <a:spcPct val="130000"/>
              </a:lnSpc>
              <a:defRPr/>
            </a:pPr>
            <a:r>
              <a:rPr lang="zh-TW" altLang="en-US" sz="2000" dirty="0">
                <a:latin typeface="標楷體" panose="03000509000000000000" pitchFamily="65" charset="-120"/>
              </a:rPr>
              <a:t>人口密集機構</a:t>
            </a:r>
            <a:r>
              <a:rPr lang="en-US" altLang="zh-TW" sz="2000" dirty="0">
                <a:latin typeface="標楷體" panose="03000509000000000000" pitchFamily="65" charset="-120"/>
              </a:rPr>
              <a:t>(</a:t>
            </a:r>
            <a:r>
              <a:rPr lang="zh-TW" altLang="en-US" sz="2000" dirty="0">
                <a:latin typeface="標楷體" panose="03000509000000000000" pitchFamily="65" charset="-120"/>
              </a:rPr>
              <a:t>孤兒院，教養院，</a:t>
            </a:r>
            <a:r>
              <a:rPr lang="zh-TW" altLang="en-US" sz="2000" dirty="0" smtClean="0">
                <a:latin typeface="標楷體" panose="03000509000000000000" pitchFamily="65" charset="-120"/>
              </a:rPr>
              <a:t>收容所</a:t>
            </a:r>
            <a:r>
              <a:rPr lang="zh-TW" altLang="en-US" sz="2000" dirty="0">
                <a:latin typeface="標楷體" panose="03000509000000000000" pitchFamily="65" charset="-120"/>
              </a:rPr>
              <a:t>，監獄等</a:t>
            </a:r>
            <a:r>
              <a:rPr lang="en-US" altLang="zh-TW" sz="2000" dirty="0">
                <a:latin typeface="標楷體" panose="03000509000000000000" pitchFamily="65" charset="-120"/>
              </a:rPr>
              <a:t>)</a:t>
            </a:r>
            <a:endParaRPr lang="en-US" altLang="zh-TW" sz="2000" b="1" dirty="0">
              <a:latin typeface="標楷體" panose="03000509000000000000" pitchFamily="65" charset="-120"/>
            </a:endParaRPr>
          </a:p>
        </p:txBody>
      </p:sp>
      <p:sp>
        <p:nvSpPr>
          <p:cNvPr id="155651" name="投影片編號版面配置區 3"/>
          <p:cNvSpPr>
            <a:spLocks noGrp="1"/>
          </p:cNvSpPr>
          <p:nvPr>
            <p:ph type="sldNum" sz="quarter" idx="12"/>
          </p:nvPr>
        </p:nvSpPr>
        <p:spPr bwMode="auto">
          <a:noFill/>
          <a:ln>
            <a:miter lim="800000"/>
            <a:headEnd/>
            <a:tailEnd/>
          </a:ln>
        </p:spPr>
        <p:txBody>
          <a:bodyPr/>
          <a:lstStyle/>
          <a:p>
            <a:fld id="{ED3A7A0A-63F3-4D22-94E2-EBEBA4E4FDCF}" type="slidenum">
              <a:rPr lang="zh-TW" altLang="en-US" smtClean="0">
                <a:ea typeface="新細明體" charset="-120"/>
              </a:rPr>
              <a:pPr/>
              <a:t>83</a:t>
            </a:fld>
            <a:endParaRPr lang="zh-TW" altLang="en-US" smtClean="0">
              <a:ea typeface="新細明體" charset="-120"/>
            </a:endParaRPr>
          </a:p>
        </p:txBody>
      </p:sp>
      <p:sp>
        <p:nvSpPr>
          <p:cNvPr id="155650" name="Text Box 2"/>
          <p:cNvSpPr txBox="1">
            <a:spLocks noChangeArrowheads="1"/>
          </p:cNvSpPr>
          <p:nvPr/>
        </p:nvSpPr>
        <p:spPr bwMode="auto">
          <a:xfrm>
            <a:off x="0" y="920295"/>
            <a:ext cx="91440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3600" b="1" dirty="0">
                <a:solidFill>
                  <a:srgbClr val="000C00"/>
                </a:solidFill>
                <a:latin typeface="新細明體" charset="-120"/>
                <a:ea typeface="標楷體" pitchFamily="65" charset="-120"/>
                <a:cs typeface="Arial" charset="0"/>
              </a:rPr>
              <a:t>全球盛行率及分佈情形</a:t>
            </a:r>
            <a:endParaRPr lang="zh-TW" altLang="zh-TW" sz="3600" b="1" dirty="0">
              <a:solidFill>
                <a:schemeClr val="tx2"/>
              </a:solidFill>
              <a:latin typeface="Times New Roman" pitchFamily="18" charset="0"/>
              <a:ea typeface="標楷體" pitchFamily="65" charset="-120"/>
              <a:cs typeface="Arial" charset="0"/>
            </a:endParaRPr>
          </a:p>
        </p:txBody>
      </p:sp>
    </p:spTree>
    <p:custDataLst>
      <p:tags r:id="rId2"/>
    </p:custData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57698" name="Picture 3"/>
          <p:cNvPicPr>
            <a:picLocks noChangeAspect="1" noChangeArrowheads="1"/>
          </p:cNvPicPr>
          <p:nvPr/>
        </p:nvPicPr>
        <p:blipFill>
          <a:blip r:embed="rId4" cstate="print"/>
          <a:srcRect r="-34" b="-14"/>
          <a:stretch>
            <a:fillRect/>
          </a:stretch>
        </p:blipFill>
        <p:spPr bwMode="auto">
          <a:xfrm>
            <a:off x="449387" y="6454"/>
            <a:ext cx="8299077" cy="4862706"/>
          </a:xfrm>
          <a:prstGeom prst="rect">
            <a:avLst/>
          </a:prstGeom>
          <a:noFill/>
          <a:ln w="9525">
            <a:noFill/>
            <a:miter lim="800000"/>
            <a:headEnd/>
            <a:tailEnd/>
          </a:ln>
        </p:spPr>
      </p:pic>
      <p:pic>
        <p:nvPicPr>
          <p:cNvPr id="157699" name="Picture 2"/>
          <p:cNvPicPr>
            <a:picLocks noChangeAspect="1" noChangeArrowheads="1"/>
          </p:cNvPicPr>
          <p:nvPr/>
        </p:nvPicPr>
        <p:blipFill>
          <a:blip r:embed="rId5" cstate="print"/>
          <a:srcRect r="21" b="58"/>
          <a:stretch>
            <a:fillRect/>
          </a:stretch>
        </p:blipFill>
        <p:spPr bwMode="auto">
          <a:xfrm>
            <a:off x="539750" y="4797152"/>
            <a:ext cx="7993063" cy="1689100"/>
          </a:xfrm>
          <a:prstGeom prst="rect">
            <a:avLst/>
          </a:prstGeom>
          <a:noFill/>
          <a:ln w="9525">
            <a:noFill/>
            <a:miter lim="800000"/>
            <a:headEnd/>
            <a:tailEnd/>
          </a:ln>
        </p:spPr>
      </p:pic>
      <p:sp>
        <p:nvSpPr>
          <p:cNvPr id="157700" name="投影片編號版面配置區 3"/>
          <p:cNvSpPr>
            <a:spLocks noGrp="1"/>
          </p:cNvSpPr>
          <p:nvPr>
            <p:ph type="sldNum" sz="quarter" idx="12"/>
          </p:nvPr>
        </p:nvSpPr>
        <p:spPr bwMode="auto">
          <a:noFill/>
          <a:ln>
            <a:miter lim="800000"/>
            <a:headEnd/>
            <a:tailEnd/>
          </a:ln>
        </p:spPr>
        <p:txBody>
          <a:bodyPr/>
          <a:lstStyle/>
          <a:p>
            <a:fld id="{5BB4F143-A592-4DF6-AD9D-4A6C1F6B9777}" type="slidenum">
              <a:rPr lang="zh-TW" altLang="en-US" smtClean="0">
                <a:ea typeface="新細明體" charset="-120"/>
              </a:rPr>
              <a:pPr/>
              <a:t>84</a:t>
            </a:fld>
            <a:endParaRPr lang="zh-TW" altLang="en-US" smtClean="0">
              <a:ea typeface="新細明體" charset="-120"/>
            </a:endParaRPr>
          </a:p>
        </p:txBody>
      </p:sp>
      <p:sp>
        <p:nvSpPr>
          <p:cNvPr id="7"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
        <p:nvSpPr>
          <p:cNvPr id="8" name="內容版面配置區 7"/>
          <p:cNvSpPr>
            <a:spLocks noGrp="1"/>
          </p:cNvSpPr>
          <p:nvPr>
            <p:ph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40" name="Rectangle 4"/>
          <p:cNvSpPr>
            <a:spLocks noGrp="1" noChangeArrowheads="1"/>
          </p:cNvSpPr>
          <p:nvPr>
            <p:ph type="title"/>
          </p:nvPr>
        </p:nvSpPr>
        <p:spPr>
          <a:xfrm>
            <a:off x="468313" y="476250"/>
            <a:ext cx="8229600" cy="1143000"/>
          </a:xfrm>
        </p:spPr>
        <p:txBody>
          <a:bodyPr anchor="b"/>
          <a:lstStyle/>
          <a:p>
            <a:pPr>
              <a:defRPr/>
            </a:pPr>
            <a:r>
              <a:rPr lang="zh-TW" altLang="en-US" dirty="0" smtClean="0">
                <a:latin typeface="+mj-ea"/>
              </a:rPr>
              <a:t>流行病學－</a:t>
            </a:r>
            <a:r>
              <a:rPr lang="zh-TW" altLang="en-US" sz="3200" dirty="0" smtClean="0">
                <a:latin typeface="+mj-ea"/>
              </a:rPr>
              <a:t>國內</a:t>
            </a:r>
            <a:r>
              <a:rPr lang="zh-TW" altLang="en-US" sz="3200" dirty="0">
                <a:latin typeface="+mj-ea"/>
              </a:rPr>
              <a:t>流行情形</a:t>
            </a:r>
            <a:r>
              <a:rPr lang="zh-TW" altLang="en-US" sz="3200" dirty="0">
                <a:solidFill>
                  <a:srgbClr val="FF00FF"/>
                </a:solidFill>
                <a:latin typeface="+mj-ea"/>
              </a:rPr>
              <a:t/>
            </a:r>
            <a:br>
              <a:rPr lang="zh-TW" altLang="en-US" sz="3200" dirty="0">
                <a:solidFill>
                  <a:srgbClr val="FF00FF"/>
                </a:solidFill>
                <a:latin typeface="+mj-ea"/>
              </a:rPr>
            </a:br>
            <a:r>
              <a:rPr lang="zh-TW" altLang="en-US" sz="3200" dirty="0" smtClean="0">
                <a:latin typeface="+mj-ea"/>
              </a:rPr>
              <a:t>阿米巴</a:t>
            </a:r>
            <a:r>
              <a:rPr lang="zh-TW" altLang="en-US" sz="3200" dirty="0">
                <a:latin typeface="+mj-ea"/>
              </a:rPr>
              <a:t>性痢疾病例分析</a:t>
            </a:r>
          </a:p>
        </p:txBody>
      </p:sp>
      <p:sp>
        <p:nvSpPr>
          <p:cNvPr id="14342" name="AutoShape 6"/>
          <p:cNvSpPr>
            <a:spLocks/>
          </p:cNvSpPr>
          <p:nvPr/>
        </p:nvSpPr>
        <p:spPr bwMode="auto">
          <a:xfrm>
            <a:off x="4932363" y="6365875"/>
            <a:ext cx="3394075" cy="457200"/>
          </a:xfrm>
          <a:prstGeom prst="borderCallout2">
            <a:avLst>
              <a:gd name="adj1" fmla="val 25000"/>
              <a:gd name="adj2" fmla="val -2245"/>
              <a:gd name="adj3" fmla="val 25000"/>
              <a:gd name="adj4" fmla="val -4630"/>
              <a:gd name="adj5" fmla="val -122917"/>
              <a:gd name="adj6" fmla="val -7065"/>
            </a:avLst>
          </a:prstGeom>
          <a:solidFill>
            <a:srgbClr val="33CCFF"/>
          </a:solidFill>
          <a:ln w="9525">
            <a:solidFill>
              <a:srgbClr val="FF0000"/>
            </a:solidFill>
            <a:miter lim="800000"/>
            <a:headEnd/>
            <a:tailEnd/>
          </a:ln>
          <a:effectLst/>
          <a:extLst/>
        </p:spPr>
        <p:txBody>
          <a:bodyPr anchor="ctr"/>
          <a:lstStyle/>
          <a:p>
            <a:pPr algn="ctr">
              <a:defRPr/>
            </a:pPr>
            <a:r>
              <a:rPr lang="en-US" altLang="zh-TW" dirty="0">
                <a:latin typeface="Arial" panose="020B0604020202020204" pitchFamily="34" charset="0"/>
                <a:ea typeface="+mj-ea"/>
                <a:cs typeface="Arial" pitchFamily="34" charset="0"/>
              </a:rPr>
              <a:t>92/4/14</a:t>
            </a:r>
            <a:r>
              <a:rPr lang="zh-TW" altLang="en-US" dirty="0">
                <a:latin typeface="標楷體" pitchFamily="65" charset="-120"/>
                <a:ea typeface="標楷體" pitchFamily="65" charset="-120"/>
                <a:cs typeface="Arial" pitchFamily="34" charset="0"/>
              </a:rPr>
              <a:t>致病原排除</a:t>
            </a:r>
            <a:r>
              <a:rPr lang="en-US" altLang="zh-TW" i="1" dirty="0" err="1">
                <a:latin typeface="Arial" panose="020B0604020202020204" pitchFamily="34" charset="0"/>
                <a:ea typeface="+mj-ea"/>
                <a:cs typeface="Arial" pitchFamily="34" charset="0"/>
              </a:rPr>
              <a:t>E.dispar</a:t>
            </a:r>
            <a:endParaRPr lang="en-US" altLang="zh-TW" b="1" i="1" dirty="0">
              <a:effectLst>
                <a:outerShdw blurRad="38100" dist="38100" dir="2700000" algn="tl">
                  <a:srgbClr val="FFFFFF"/>
                </a:outerShdw>
              </a:effectLst>
              <a:latin typeface="Arial" panose="020B0604020202020204" pitchFamily="34" charset="0"/>
              <a:ea typeface="+mj-ea"/>
              <a:cs typeface="Arial" pitchFamily="34" charset="0"/>
            </a:endParaRPr>
          </a:p>
        </p:txBody>
      </p:sp>
      <p:pic>
        <p:nvPicPr>
          <p:cNvPr id="158723" name="Picture 16"/>
          <p:cNvPicPr>
            <a:picLocks noChangeAspect="1" noChangeArrowheads="1"/>
          </p:cNvPicPr>
          <p:nvPr/>
        </p:nvPicPr>
        <p:blipFill>
          <a:blip r:embed="rId4" cstate="print"/>
          <a:srcRect/>
          <a:stretch>
            <a:fillRect/>
          </a:stretch>
        </p:blipFill>
        <p:spPr bwMode="auto">
          <a:xfrm>
            <a:off x="0" y="1484313"/>
            <a:ext cx="8820150" cy="4824412"/>
          </a:xfrm>
          <a:prstGeom prst="rect">
            <a:avLst/>
          </a:prstGeom>
          <a:noFill/>
          <a:ln w="9525">
            <a:noFill/>
            <a:miter lim="800000"/>
            <a:headEnd/>
            <a:tailEnd/>
          </a:ln>
        </p:spPr>
      </p:pic>
      <p:sp>
        <p:nvSpPr>
          <p:cNvPr id="158724" name="Text Box 17"/>
          <p:cNvSpPr txBox="1">
            <a:spLocks noChangeArrowheads="1"/>
          </p:cNvSpPr>
          <p:nvPr/>
        </p:nvSpPr>
        <p:spPr bwMode="auto">
          <a:xfrm>
            <a:off x="0" y="6454775"/>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a:solidFill>
                  <a:srgbClr val="CC3300"/>
                </a:solidFill>
                <a:ea typeface="標楷體" pitchFamily="65" charset="-120"/>
                <a:cs typeface="Arial" charset="0"/>
              </a:rPr>
              <a:t>http://nidss.cdc.gov.tw/default.aspx</a:t>
            </a:r>
          </a:p>
        </p:txBody>
      </p:sp>
      <p:sp>
        <p:nvSpPr>
          <p:cNvPr id="158725" name="投影片編號版面配置區 5"/>
          <p:cNvSpPr>
            <a:spLocks noGrp="1"/>
          </p:cNvSpPr>
          <p:nvPr>
            <p:ph type="sldNum" sz="quarter" idx="12"/>
          </p:nvPr>
        </p:nvSpPr>
        <p:spPr bwMode="auto">
          <a:noFill/>
          <a:ln>
            <a:miter lim="800000"/>
            <a:headEnd/>
            <a:tailEnd/>
          </a:ln>
        </p:spPr>
        <p:txBody>
          <a:bodyPr/>
          <a:lstStyle/>
          <a:p>
            <a:fld id="{9AB0C8D8-956C-410D-AD49-FBFAFBAD029E}" type="slidenum">
              <a:rPr lang="zh-TW" altLang="en-US" smtClean="0">
                <a:ea typeface="新細明體" charset="-120"/>
              </a:rPr>
              <a:pPr/>
              <a:t>85</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0769" name="Rectangle 2"/>
          <p:cNvSpPr>
            <a:spLocks noGrp="1" noChangeArrowheads="1"/>
          </p:cNvSpPr>
          <p:nvPr>
            <p:ph type="title"/>
          </p:nvPr>
        </p:nvSpPr>
        <p:spPr>
          <a:xfrm>
            <a:off x="914400" y="188913"/>
            <a:ext cx="7772400" cy="1143000"/>
          </a:xfrm>
        </p:spPr>
        <p:txBody>
          <a:bodyPr/>
          <a:lstStyle/>
          <a:p>
            <a:r>
              <a:rPr lang="zh-TW" altLang="en-US" smtClean="0">
                <a:latin typeface="標楷體" pitchFamily="65" charset="-120"/>
                <a:cs typeface="Arial" charset="0"/>
              </a:rPr>
              <a:t>流行病學－</a:t>
            </a:r>
            <a:r>
              <a:rPr lang="zh-TW" altLang="en-US" sz="3200" smtClean="0">
                <a:latin typeface="標楷體" pitchFamily="65" charset="-120"/>
                <a:cs typeface="Arial" charset="0"/>
              </a:rPr>
              <a:t>國內流行情形</a:t>
            </a:r>
          </a:p>
        </p:txBody>
      </p:sp>
      <p:sp>
        <p:nvSpPr>
          <p:cNvPr id="160770" name="Text Box 235"/>
          <p:cNvSpPr txBox="1">
            <a:spLocks noChangeArrowheads="1"/>
          </p:cNvSpPr>
          <p:nvPr/>
        </p:nvSpPr>
        <p:spPr bwMode="auto">
          <a:xfrm>
            <a:off x="609600" y="980728"/>
            <a:ext cx="8153400" cy="457200"/>
          </a:xfrm>
          <a:prstGeom prst="rect">
            <a:avLst/>
          </a:prstGeom>
          <a:noFill/>
          <a:ln w="9525">
            <a:noFill/>
            <a:miter lim="800000"/>
            <a:headEnd/>
            <a:tailEnd/>
          </a:ln>
        </p:spPr>
        <p:txBody>
          <a:bodyPr>
            <a:spAutoFit/>
          </a:bodyPr>
          <a:lstStyle/>
          <a:p>
            <a:pPr algn="ctr"/>
            <a:r>
              <a:rPr lang="en-US" altLang="zh-TW" sz="2400" dirty="0">
                <a:ea typeface="標楷體" pitchFamily="65" charset="-120"/>
                <a:cs typeface="Arial" charset="0"/>
              </a:rPr>
              <a:t>87-100</a:t>
            </a:r>
            <a:r>
              <a:rPr lang="zh-TW" altLang="en-US" sz="2400" dirty="0">
                <a:ea typeface="標楷體" pitchFamily="65" charset="-120"/>
                <a:cs typeface="Arial" charset="0"/>
              </a:rPr>
              <a:t>年</a:t>
            </a:r>
            <a:r>
              <a:rPr lang="zh-TW" altLang="en-US" sz="2400" dirty="0">
                <a:latin typeface="標楷體" pitchFamily="65" charset="-120"/>
                <a:ea typeface="標楷體" pitchFamily="65" charset="-120"/>
                <a:cs typeface="Arial" charset="0"/>
              </a:rPr>
              <a:t>阿米巴性痢疾本土</a:t>
            </a:r>
            <a:r>
              <a:rPr lang="en-US" altLang="zh-TW" sz="2400" dirty="0">
                <a:latin typeface="標楷體" pitchFamily="65" charset="-120"/>
                <a:ea typeface="標楷體" pitchFamily="65" charset="-120"/>
                <a:cs typeface="Arial" charset="0"/>
              </a:rPr>
              <a:t>/</a:t>
            </a:r>
            <a:r>
              <a:rPr lang="zh-TW" altLang="en-US" sz="2400" dirty="0">
                <a:latin typeface="標楷體" pitchFamily="65" charset="-120"/>
                <a:ea typeface="標楷體" pitchFamily="65" charset="-120"/>
                <a:cs typeface="Arial" charset="0"/>
              </a:rPr>
              <a:t>境外移入確定病例統計 </a:t>
            </a:r>
          </a:p>
        </p:txBody>
      </p:sp>
      <p:sp>
        <p:nvSpPr>
          <p:cNvPr id="160772" name="Text Box 237"/>
          <p:cNvSpPr txBox="1">
            <a:spLocks noChangeArrowheads="1"/>
          </p:cNvSpPr>
          <p:nvPr/>
        </p:nvSpPr>
        <p:spPr bwMode="auto">
          <a:xfrm>
            <a:off x="71438" y="5661248"/>
            <a:ext cx="8532812" cy="701675"/>
          </a:xfrm>
          <a:prstGeom prst="rect">
            <a:avLst/>
          </a:prstGeom>
          <a:solidFill>
            <a:srgbClr val="99CCFF"/>
          </a:solidFill>
          <a:ln>
            <a:noFill/>
          </a:ln>
          <a:effectLst>
            <a:outerShdw dist="107763" dir="2700000" algn="ctr" rotWithShape="0">
              <a:schemeClr val="bg2"/>
            </a:outerShdw>
          </a:effectLst>
          <a:extLst/>
        </p:spPr>
        <p:txBody>
          <a:bodyPr>
            <a:spAutoFit/>
          </a:bodyPr>
          <a:lstStyle>
            <a:lvl1pPr marL="342900" indent="-342900">
              <a:spcBef>
                <a:spcPct val="20000"/>
              </a:spcBef>
              <a:buFont typeface="Arial" panose="020B0604020202020204" pitchFamily="34" charset="0"/>
              <a:buChar char="•"/>
              <a:defRPr sz="2800">
                <a:solidFill>
                  <a:schemeClr val="tx1"/>
                </a:solidFill>
                <a:latin typeface="Arial" panose="020B0604020202020204" pitchFamily="34" charset="0"/>
                <a:ea typeface="標楷體" panose="03000509000000000000" pitchFamily="65" charset="-120"/>
                <a:cs typeface="Arial" panose="020B0604020202020204" pitchFamily="34" charset="0"/>
              </a:defRPr>
            </a:lvl1pPr>
            <a:lvl2pPr marL="190500">
              <a:spcBef>
                <a:spcPct val="20000"/>
              </a:spcBef>
              <a:buFont typeface="Arial" panose="020B0604020202020204" pitchFamily="34" charset="0"/>
              <a:buChar char="–"/>
              <a:defRPr sz="2400">
                <a:solidFill>
                  <a:schemeClr val="tx1"/>
                </a:solidFill>
                <a:latin typeface="Arial" panose="020B0604020202020204" pitchFamily="34" charset="0"/>
                <a:ea typeface="標楷體" panose="03000509000000000000" pitchFamily="65" charset="-120"/>
                <a:cs typeface="Arial" panose="020B0604020202020204" pitchFamily="34" charset="0"/>
              </a:defRPr>
            </a:lvl2pPr>
            <a:lvl3pPr marL="1143000" indent="-228600">
              <a:spcBef>
                <a:spcPct val="20000"/>
              </a:spcBef>
              <a:buFont typeface="Arial" panose="020B0604020202020204" pitchFamily="34" charset="0"/>
              <a:buChar char="•"/>
              <a:defRPr sz="2000">
                <a:solidFill>
                  <a:schemeClr val="tx1"/>
                </a:solidFill>
                <a:latin typeface="Arial" panose="020B0604020202020204" pitchFamily="34" charset="0"/>
                <a:ea typeface="標楷體" panose="03000509000000000000" pitchFamily="65" charset="-120"/>
                <a:cs typeface="Arial" panose="020B0604020202020204" pitchFamily="34" charset="0"/>
              </a:defRPr>
            </a:lvl3pPr>
            <a:lvl4pPr marL="1600200" indent="-228600">
              <a:spcBef>
                <a:spcPct val="20000"/>
              </a:spcBef>
              <a:buFont typeface="Arial" panose="020B0604020202020204" pitchFamily="34" charset="0"/>
              <a:buChar char="–"/>
              <a:defRPr>
                <a:solidFill>
                  <a:schemeClr val="tx1"/>
                </a:solidFill>
                <a:latin typeface="Arial" panose="020B0604020202020204" pitchFamily="34" charset="0"/>
                <a:ea typeface="標楷體" panose="03000509000000000000" pitchFamily="65" charset="-12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9pPr>
          </a:lstStyle>
          <a:p>
            <a:pPr lvl="1">
              <a:buFont typeface="Wingdings" panose="05000000000000000000" pitchFamily="2" charset="2"/>
              <a:buChar char="§"/>
              <a:defRPr/>
            </a:pPr>
            <a:r>
              <a:rPr lang="zh-TW" altLang="en-US" sz="2000" b="1" dirty="0">
                <a:latin typeface="Times New Roman" panose="02020603050405020304" pitchFamily="18" charset="0"/>
              </a:rPr>
              <a:t>考量痢疾阿米巴</a:t>
            </a:r>
            <a:r>
              <a:rPr lang="zh-TW" altLang="en-US" sz="2000" b="1" u="sng" dirty="0">
                <a:latin typeface="Times New Roman" panose="02020603050405020304" pitchFamily="18" charset="0"/>
              </a:rPr>
              <a:t>潛伏期長</a:t>
            </a:r>
            <a:r>
              <a:rPr lang="zh-TW" altLang="en-US" sz="2000" b="1" dirty="0">
                <a:latin typeface="Times New Roman" panose="02020603050405020304" pitchFamily="18" charset="0"/>
              </a:rPr>
              <a:t>、</a:t>
            </a:r>
            <a:r>
              <a:rPr lang="zh-TW" altLang="en-US" sz="2000" b="1" u="sng" dirty="0">
                <a:latin typeface="Times New Roman" panose="02020603050405020304" pitchFamily="18" charset="0"/>
              </a:rPr>
              <a:t>間歇性排出</a:t>
            </a:r>
            <a:r>
              <a:rPr lang="zh-TW" altLang="en-US" sz="2000" b="1" dirty="0">
                <a:latin typeface="Times New Roman" panose="02020603050405020304" pitchFamily="18" charset="0"/>
              </a:rPr>
              <a:t>、</a:t>
            </a:r>
            <a:r>
              <a:rPr lang="zh-TW" altLang="en-US" sz="2000" b="1" u="sng" dirty="0">
                <a:latin typeface="Times New Roman" panose="02020603050405020304" pitchFamily="18" charset="0"/>
              </a:rPr>
              <a:t>外勞鏡檢敏感度低</a:t>
            </a:r>
            <a:r>
              <a:rPr lang="zh-TW" altLang="en-US" sz="2000" b="1" dirty="0">
                <a:latin typeface="Times New Roman" panose="02020603050405020304" pitchFamily="18" charset="0"/>
              </a:rPr>
              <a:t>等，</a:t>
            </a:r>
            <a:r>
              <a:rPr lang="en-US" altLang="zh-TW" sz="2000" b="1" dirty="0"/>
              <a:t> 93</a:t>
            </a:r>
            <a:r>
              <a:rPr lang="zh-TW" altLang="en-US" sz="2000" b="1" dirty="0"/>
              <a:t>年</a:t>
            </a:r>
            <a:r>
              <a:rPr lang="zh-TW" altLang="en-US" sz="2000" b="1" dirty="0">
                <a:latin typeface="Times New Roman" panose="02020603050405020304" pitchFamily="18" charset="0"/>
              </a:rPr>
              <a:t>起將外籍勞工入境後例行體檢檢出者，列為</a:t>
            </a:r>
            <a:r>
              <a:rPr lang="zh-TW" altLang="en-US" sz="2000" b="1" dirty="0">
                <a:latin typeface="新細明體" panose="02020500000000000000" pitchFamily="18" charset="-120"/>
              </a:rPr>
              <a:t>「</a:t>
            </a:r>
            <a:r>
              <a:rPr lang="zh-TW" altLang="en-US" sz="2000" b="1" dirty="0">
                <a:latin typeface="Times New Roman" panose="02020603050405020304" pitchFamily="18" charset="0"/>
              </a:rPr>
              <a:t>境外</a:t>
            </a:r>
            <a:r>
              <a:rPr lang="zh-TW" altLang="en-US" sz="2000" b="1" dirty="0">
                <a:latin typeface="新細明體" panose="02020500000000000000" pitchFamily="18" charset="-120"/>
              </a:rPr>
              <a:t>」</a:t>
            </a:r>
            <a:r>
              <a:rPr lang="zh-TW" altLang="en-US" sz="2000" b="1" dirty="0">
                <a:latin typeface="Times New Roman" panose="02020603050405020304" pitchFamily="18" charset="0"/>
              </a:rPr>
              <a:t>移入</a:t>
            </a:r>
            <a:r>
              <a:rPr lang="zh-TW" altLang="en-US" sz="2000" b="1" dirty="0" smtClean="0">
                <a:latin typeface="Times New Roman" panose="02020603050405020304" pitchFamily="18" charset="0"/>
              </a:rPr>
              <a:t>病例。</a:t>
            </a:r>
            <a:endParaRPr lang="zh-TW" altLang="en-US" sz="2000" b="1" dirty="0">
              <a:latin typeface="Times New Roman" panose="02020603050405020304" pitchFamily="18" charset="0"/>
            </a:endParaRPr>
          </a:p>
        </p:txBody>
      </p:sp>
      <p:pic>
        <p:nvPicPr>
          <p:cNvPr id="2" name="Picture 331"/>
          <p:cNvPicPr>
            <a:picLocks noChangeAspect="1" noChangeArrowheads="1"/>
          </p:cNvPicPr>
          <p:nvPr/>
        </p:nvPicPr>
        <p:blipFill>
          <a:blip r:embed="rId4" cstate="print"/>
          <a:srcRect/>
          <a:stretch>
            <a:fillRect/>
          </a:stretch>
        </p:blipFill>
        <p:spPr bwMode="auto">
          <a:xfrm>
            <a:off x="1" y="1268760"/>
            <a:ext cx="8388424" cy="4414330"/>
          </a:xfrm>
          <a:prstGeom prst="rect">
            <a:avLst/>
          </a:prstGeom>
          <a:noFill/>
          <a:ln w="9525">
            <a:noFill/>
            <a:miter lim="800000"/>
            <a:headEnd/>
            <a:tailEnd/>
          </a:ln>
        </p:spPr>
      </p:pic>
      <p:sp>
        <p:nvSpPr>
          <p:cNvPr id="160773" name="投影片編號版面配置區 5"/>
          <p:cNvSpPr>
            <a:spLocks noGrp="1"/>
          </p:cNvSpPr>
          <p:nvPr>
            <p:ph type="sldNum" sz="quarter" idx="12"/>
          </p:nvPr>
        </p:nvSpPr>
        <p:spPr bwMode="auto">
          <a:noFill/>
          <a:ln>
            <a:miter lim="800000"/>
            <a:headEnd/>
            <a:tailEnd/>
          </a:ln>
        </p:spPr>
        <p:txBody>
          <a:bodyPr/>
          <a:lstStyle/>
          <a:p>
            <a:fld id="{2DF639EB-EBF7-44A3-95B6-31196BF087F4}" type="slidenum">
              <a:rPr lang="en-US" altLang="zh-TW" smtClean="0">
                <a:ea typeface="新細明體" charset="-120"/>
              </a:rPr>
              <a:pPr/>
              <a:t>86</a:t>
            </a:fld>
            <a:endParaRPr lang="en-US" altLang="zh-TW" smtClean="0">
              <a:ea typeface="新細明體" charset="-120"/>
            </a:endParaRPr>
          </a:p>
        </p:txBody>
      </p:sp>
      <p:sp>
        <p:nvSpPr>
          <p:cNvPr id="8"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Tree>
    <p:custDataLst>
      <p:tags r:id="rId1"/>
    </p:custData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685800" y="609600"/>
            <a:ext cx="7772400" cy="658813"/>
          </a:xfrm>
        </p:spPr>
        <p:txBody>
          <a:bodyPr/>
          <a:lstStyle/>
          <a:p>
            <a:pPr>
              <a:defRPr/>
            </a:pPr>
            <a:r>
              <a:rPr lang="zh-TW" altLang="en-US" dirty="0" smtClean="0">
                <a:latin typeface="+mj-ea"/>
              </a:rPr>
              <a:t>流行病學－</a:t>
            </a:r>
            <a:r>
              <a:rPr lang="zh-TW" altLang="en-US" sz="3200" dirty="0" smtClean="0">
                <a:latin typeface="+mj-ea"/>
              </a:rPr>
              <a:t>國內</a:t>
            </a:r>
            <a:r>
              <a:rPr lang="zh-TW" altLang="en-US" sz="3200" dirty="0">
                <a:latin typeface="+mj-ea"/>
              </a:rPr>
              <a:t>流行情形</a:t>
            </a:r>
          </a:p>
        </p:txBody>
      </p:sp>
      <p:sp>
        <p:nvSpPr>
          <p:cNvPr id="162818" name="Rectangle 3"/>
          <p:cNvSpPr>
            <a:spLocks noGrp="1" noChangeArrowheads="1"/>
          </p:cNvSpPr>
          <p:nvPr>
            <p:ph idx="1"/>
          </p:nvPr>
        </p:nvSpPr>
        <p:spPr>
          <a:xfrm>
            <a:off x="684213" y="1268413"/>
            <a:ext cx="7772400" cy="584200"/>
          </a:xfrm>
        </p:spPr>
        <p:txBody>
          <a:bodyPr/>
          <a:lstStyle/>
          <a:p>
            <a:pPr>
              <a:buFont typeface="Wingdings" pitchFamily="2" charset="2"/>
              <a:buNone/>
            </a:pPr>
            <a:r>
              <a:rPr lang="zh-TW" altLang="en-US" sz="2400" smtClean="0">
                <a:latin typeface="標楷體" pitchFamily="65" charset="-120"/>
                <a:cs typeface="Arial" charset="0"/>
              </a:rPr>
              <a:t>阿米巴性痢疾確定病例數來源分析</a:t>
            </a:r>
          </a:p>
        </p:txBody>
      </p:sp>
      <p:pic>
        <p:nvPicPr>
          <p:cNvPr id="162819" name="Picture 4"/>
          <p:cNvPicPr>
            <a:picLocks noChangeAspect="1" noChangeArrowheads="1"/>
          </p:cNvPicPr>
          <p:nvPr/>
        </p:nvPicPr>
        <p:blipFill>
          <a:blip r:embed="rId4" cstate="print"/>
          <a:srcRect/>
          <a:stretch>
            <a:fillRect/>
          </a:stretch>
        </p:blipFill>
        <p:spPr bwMode="auto">
          <a:xfrm>
            <a:off x="90488" y="1944688"/>
            <a:ext cx="8963025" cy="3292475"/>
          </a:xfrm>
          <a:prstGeom prst="rect">
            <a:avLst/>
          </a:prstGeom>
          <a:noFill/>
          <a:ln w="9525">
            <a:noFill/>
            <a:miter lim="800000"/>
            <a:headEnd/>
            <a:tailEnd/>
          </a:ln>
        </p:spPr>
      </p:pic>
      <p:sp>
        <p:nvSpPr>
          <p:cNvPr id="174085" name="Text Box 5"/>
          <p:cNvSpPr txBox="1">
            <a:spLocks noChangeArrowheads="1"/>
          </p:cNvSpPr>
          <p:nvPr/>
        </p:nvSpPr>
        <p:spPr bwMode="auto">
          <a:xfrm>
            <a:off x="133350" y="5876925"/>
            <a:ext cx="9161463" cy="400050"/>
          </a:xfrm>
          <a:prstGeom prst="rect">
            <a:avLst/>
          </a:prstGeom>
          <a:noFill/>
          <a:ln>
            <a:noFill/>
          </a:ln>
          <a:effectLst/>
          <a:extLst/>
        </p:spPr>
        <p:txBody>
          <a:bodyPr wrap="none">
            <a:spAutoFit/>
          </a:bodyPr>
          <a:lstStyle>
            <a:lvl1pPr marL="93663" indent="-93663">
              <a:spcBef>
                <a:spcPct val="0"/>
              </a:spcBef>
              <a:defRPr kumimoji="1" sz="2400">
                <a:solidFill>
                  <a:schemeClr val="tx1"/>
                </a:solidFill>
                <a:latin typeface="Times New Roman" pitchFamily="18" charset="0"/>
                <a:ea typeface="新細明體" pitchFamily="18" charset="-120"/>
              </a:defRPr>
            </a:lvl1pPr>
            <a:lvl2pPr>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a:spcBef>
                <a:spcPct val="50000"/>
              </a:spcBef>
              <a:defRPr/>
            </a:pPr>
            <a:r>
              <a:rPr lang="en-US" altLang="zh-TW" sz="2000" dirty="0" smtClean="0">
                <a:latin typeface="+mj-ea"/>
                <a:ea typeface="+mj-ea"/>
              </a:rPr>
              <a:t>*</a:t>
            </a:r>
            <a:r>
              <a:rPr lang="en-US" altLang="zh-TW" sz="2000" dirty="0" smtClean="0">
                <a:latin typeface="Arial" pitchFamily="34" charset="0"/>
                <a:ea typeface="+mj-ea"/>
                <a:cs typeface="Arial" pitchFamily="34" charset="0"/>
              </a:rPr>
              <a:t>98</a:t>
            </a:r>
            <a:r>
              <a:rPr lang="zh-TW" altLang="en-US" sz="2000" dirty="0" smtClean="0">
                <a:latin typeface="Arial" pitchFamily="34" charset="0"/>
                <a:ea typeface="標楷體" panose="03000509000000000000" pitchFamily="65" charset="-120"/>
                <a:cs typeface="Arial" pitchFamily="34" charset="0"/>
              </a:rPr>
              <a:t>年</a:t>
            </a:r>
            <a:r>
              <a:rPr lang="zh-TW" altLang="en-US" sz="2000" dirty="0" smtClean="0">
                <a:latin typeface="標楷體" panose="03000509000000000000" pitchFamily="65" charset="-120"/>
                <a:ea typeface="標楷體" panose="03000509000000000000" pitchFamily="65" charset="-120"/>
              </a:rPr>
              <a:t>危險因子不明之中含</a:t>
            </a:r>
            <a:r>
              <a:rPr lang="en-US" altLang="zh-TW" sz="2000" dirty="0" smtClean="0">
                <a:latin typeface="Arial" pitchFamily="34" charset="0"/>
                <a:ea typeface="標楷體" panose="03000509000000000000" pitchFamily="65" charset="-120"/>
                <a:cs typeface="Arial" pitchFamily="34" charset="0"/>
              </a:rPr>
              <a:t>5</a:t>
            </a:r>
            <a:r>
              <a:rPr lang="zh-TW" altLang="en-US" sz="2000" dirty="0" smtClean="0">
                <a:latin typeface="標楷體" panose="03000509000000000000" pitchFamily="65" charset="-120"/>
                <a:ea typeface="標楷體" panose="03000509000000000000" pitchFamily="65" charset="-120"/>
              </a:rPr>
              <a:t>例外籍配偶、</a:t>
            </a:r>
            <a:r>
              <a:rPr lang="en-US" altLang="zh-TW" sz="2000" dirty="0" smtClean="0">
                <a:latin typeface="Arial" pitchFamily="34" charset="0"/>
                <a:ea typeface="標楷體" panose="03000509000000000000" pitchFamily="65" charset="-120"/>
                <a:cs typeface="Arial" pitchFamily="34" charset="0"/>
              </a:rPr>
              <a:t>1</a:t>
            </a:r>
            <a:r>
              <a:rPr lang="zh-TW" altLang="en-US" sz="2000" dirty="0" smtClean="0">
                <a:latin typeface="標楷體" panose="03000509000000000000" pitchFamily="65" charset="-120"/>
                <a:ea typeface="標楷體" panose="03000509000000000000" pitchFamily="65" charset="-120"/>
              </a:rPr>
              <a:t>例外籍勞工阿米巴性痢疾發病通報。 </a:t>
            </a:r>
          </a:p>
        </p:txBody>
      </p:sp>
      <p:sp>
        <p:nvSpPr>
          <p:cNvPr id="162821" name="投影片編號版面配置區 5"/>
          <p:cNvSpPr>
            <a:spLocks noGrp="1"/>
          </p:cNvSpPr>
          <p:nvPr>
            <p:ph type="sldNum" sz="quarter" idx="12"/>
          </p:nvPr>
        </p:nvSpPr>
        <p:spPr bwMode="auto">
          <a:noFill/>
          <a:ln>
            <a:miter lim="800000"/>
            <a:headEnd/>
            <a:tailEnd/>
          </a:ln>
        </p:spPr>
        <p:txBody>
          <a:bodyPr/>
          <a:lstStyle/>
          <a:p>
            <a:fld id="{C858E19C-09DA-4786-8905-3CD63192CFC6}" type="slidenum">
              <a:rPr lang="zh-TW" altLang="en-US" smtClean="0">
                <a:ea typeface="新細明體" charset="-120"/>
              </a:rPr>
              <a:pPr/>
              <a:t>87</a:t>
            </a:fld>
            <a:endParaRPr lang="zh-TW" altLang="en-US" smtClean="0">
              <a:ea typeface="新細明體" charset="-120"/>
            </a:endParaRPr>
          </a:p>
        </p:txBody>
      </p:sp>
      <p:sp>
        <p:nvSpPr>
          <p:cNvPr id="8"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Tree>
    <p:custDataLst>
      <p:tags r:id="rId1"/>
    </p:custData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44450"/>
            <a:ext cx="7772400" cy="1143000"/>
          </a:xfrm>
        </p:spPr>
        <p:txBody>
          <a:bodyPr anchor="b"/>
          <a:lstStyle/>
          <a:p>
            <a:pPr>
              <a:defRPr/>
            </a:pPr>
            <a:r>
              <a:rPr lang="zh-TW" altLang="en-US" dirty="0" smtClean="0">
                <a:latin typeface="+mj-ea"/>
              </a:rPr>
              <a:t>流行病學－</a:t>
            </a:r>
            <a:r>
              <a:rPr lang="zh-TW" altLang="en-US" sz="3200" dirty="0" smtClean="0">
                <a:latin typeface="+mj-ea"/>
              </a:rPr>
              <a:t>國內</a:t>
            </a:r>
            <a:r>
              <a:rPr lang="zh-TW" altLang="en-US" sz="3200" dirty="0">
                <a:latin typeface="+mj-ea"/>
              </a:rPr>
              <a:t>流行情形</a:t>
            </a:r>
          </a:p>
        </p:txBody>
      </p:sp>
      <p:sp>
        <p:nvSpPr>
          <p:cNvPr id="17411" name="Text Box 3"/>
          <p:cNvSpPr txBox="1">
            <a:spLocks noChangeArrowheads="1"/>
          </p:cNvSpPr>
          <p:nvPr/>
        </p:nvSpPr>
        <p:spPr bwMode="auto">
          <a:xfrm>
            <a:off x="468313" y="1143000"/>
            <a:ext cx="8280400" cy="457200"/>
          </a:xfrm>
          <a:prstGeom prst="rect">
            <a:avLst/>
          </a:prstGeom>
          <a:noFill/>
          <a:ln>
            <a:noFill/>
          </a:ln>
          <a:effectLst/>
          <a:extLst/>
        </p:spPr>
        <p:txBody>
          <a:bodyPr>
            <a:spAutoFit/>
          </a:bodyPr>
          <a:lstStyle/>
          <a:p>
            <a:pPr>
              <a:defRPr/>
            </a:pPr>
            <a:r>
              <a:rPr lang="en-US" altLang="zh-TW" sz="2400" dirty="0">
                <a:latin typeface="+mn-lt"/>
                <a:ea typeface="+mj-ea"/>
              </a:rPr>
              <a:t>96-100</a:t>
            </a:r>
            <a:r>
              <a:rPr lang="zh-TW" altLang="en-US" sz="2400" dirty="0">
                <a:latin typeface="標楷體" panose="03000509000000000000" pitchFamily="65" charset="-120"/>
                <a:ea typeface="標楷體" panose="03000509000000000000" pitchFamily="65" charset="-120"/>
              </a:rPr>
              <a:t>年臺灣地區阿米巴性痢疾本土確定病例之年齡別分布</a:t>
            </a:r>
          </a:p>
        </p:txBody>
      </p:sp>
      <p:pic>
        <p:nvPicPr>
          <p:cNvPr id="164867" name="Picture 11"/>
          <p:cNvPicPr>
            <a:picLocks noChangeAspect="1" noChangeArrowheads="1"/>
          </p:cNvPicPr>
          <p:nvPr/>
        </p:nvPicPr>
        <p:blipFill>
          <a:blip r:embed="rId4" cstate="print"/>
          <a:srcRect/>
          <a:stretch>
            <a:fillRect/>
          </a:stretch>
        </p:blipFill>
        <p:spPr bwMode="auto">
          <a:xfrm>
            <a:off x="-101600" y="1341438"/>
            <a:ext cx="9305925" cy="5111750"/>
          </a:xfrm>
          <a:prstGeom prst="rect">
            <a:avLst/>
          </a:prstGeom>
          <a:noFill/>
          <a:ln w="9525">
            <a:noFill/>
            <a:miter lim="800000"/>
            <a:headEnd/>
            <a:tailEnd/>
          </a:ln>
        </p:spPr>
      </p:pic>
      <p:sp>
        <p:nvSpPr>
          <p:cNvPr id="164868" name="投影片編號版面配置區 4"/>
          <p:cNvSpPr>
            <a:spLocks noGrp="1"/>
          </p:cNvSpPr>
          <p:nvPr>
            <p:ph type="sldNum" sz="quarter" idx="12"/>
          </p:nvPr>
        </p:nvSpPr>
        <p:spPr bwMode="auto">
          <a:noFill/>
          <a:ln>
            <a:miter lim="800000"/>
            <a:headEnd/>
            <a:tailEnd/>
          </a:ln>
        </p:spPr>
        <p:txBody>
          <a:bodyPr/>
          <a:lstStyle/>
          <a:p>
            <a:fld id="{9CA3F16B-ED73-4EF6-BEFC-632E1DC3A504}" type="slidenum">
              <a:rPr lang="zh-TW" altLang="en-US" smtClean="0">
                <a:ea typeface="新細明體" charset="-120"/>
              </a:rPr>
              <a:pPr/>
              <a:t>88</a:t>
            </a:fld>
            <a:endParaRPr lang="zh-TW" altLang="en-US" smtClean="0">
              <a:ea typeface="新細明體" charset="-120"/>
            </a:endParaRPr>
          </a:p>
        </p:txBody>
      </p:sp>
      <p:sp>
        <p:nvSpPr>
          <p:cNvPr id="7" name="Text Box 17"/>
          <p:cNvSpPr txBox="1">
            <a:spLocks noChangeArrowheads="1"/>
          </p:cNvSpPr>
          <p:nvPr/>
        </p:nvSpPr>
        <p:spPr bwMode="auto">
          <a:xfrm>
            <a:off x="4932114" y="6469459"/>
            <a:ext cx="3816350" cy="415925"/>
          </a:xfrm>
          <a:prstGeom prst="rect">
            <a:avLst/>
          </a:prstGeom>
          <a:noFill/>
          <a:ln w="9525">
            <a:noFill/>
            <a:miter lim="800000"/>
            <a:headEnd/>
            <a:tailEnd/>
          </a:ln>
        </p:spPr>
        <p:txBody>
          <a:bodyPr>
            <a:spAutoFit/>
          </a:bodyPr>
          <a:lstStyle/>
          <a:p>
            <a:pPr marL="93663" indent="-93663">
              <a:lnSpc>
                <a:spcPct val="60000"/>
              </a:lnSpc>
              <a:spcBef>
                <a:spcPct val="50000"/>
              </a:spcBef>
            </a:pPr>
            <a:r>
              <a:rPr lang="zh-TW" altLang="en-US" sz="1200" b="1" dirty="0">
                <a:solidFill>
                  <a:srgbClr val="CC3300"/>
                </a:solidFill>
                <a:latin typeface="標楷體" pitchFamily="65" charset="-120"/>
                <a:ea typeface="標楷體" pitchFamily="65" charset="-120"/>
                <a:cs typeface="Arial" charset="0"/>
              </a:rPr>
              <a:t>最新資料請參考疾病管制署傳染病統計資料查訊系統</a:t>
            </a:r>
          </a:p>
          <a:p>
            <a:pPr marL="93663" indent="-93663">
              <a:lnSpc>
                <a:spcPct val="60000"/>
              </a:lnSpc>
              <a:spcBef>
                <a:spcPct val="50000"/>
              </a:spcBef>
            </a:pPr>
            <a:r>
              <a:rPr lang="en-US" altLang="zh-TW" sz="1200" b="1" dirty="0">
                <a:solidFill>
                  <a:srgbClr val="CC3300"/>
                </a:solidFill>
                <a:ea typeface="標楷體" pitchFamily="65" charset="-120"/>
                <a:cs typeface="Arial" charset="0"/>
              </a:rPr>
              <a:t>http://nidss.cdc.gov.tw/default.aspx</a:t>
            </a:r>
          </a:p>
        </p:txBody>
      </p:sp>
    </p:spTree>
    <p:custDataLst>
      <p:tags r:id="rId1"/>
    </p:custData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6913" name="Text Box 2"/>
          <p:cNvSpPr txBox="1">
            <a:spLocks noChangeArrowheads="1"/>
          </p:cNvSpPr>
          <p:nvPr/>
        </p:nvSpPr>
        <p:spPr bwMode="auto">
          <a:xfrm>
            <a:off x="685800" y="1096963"/>
            <a:ext cx="8153400" cy="457200"/>
          </a:xfrm>
          <a:prstGeom prst="rect">
            <a:avLst/>
          </a:prstGeom>
          <a:noFill/>
          <a:ln w="9525">
            <a:noFill/>
            <a:miter lim="800000"/>
            <a:headEnd/>
            <a:tailEnd/>
          </a:ln>
        </p:spPr>
        <p:txBody>
          <a:bodyPr>
            <a:spAutoFit/>
          </a:bodyPr>
          <a:lstStyle/>
          <a:p>
            <a:r>
              <a:rPr lang="en-US" altLang="zh-TW" sz="2400">
                <a:ea typeface="標楷體" pitchFamily="65" charset="-120"/>
                <a:cs typeface="Arial" charset="0"/>
              </a:rPr>
              <a:t>96-100</a:t>
            </a:r>
            <a:r>
              <a:rPr lang="zh-TW" altLang="en-US" sz="2400">
                <a:ea typeface="標楷體" pitchFamily="65" charset="-120"/>
                <a:cs typeface="Arial" charset="0"/>
              </a:rPr>
              <a:t>年</a:t>
            </a:r>
            <a:r>
              <a:rPr lang="zh-TW" altLang="en-US" sz="2400">
                <a:latin typeface="標楷體" pitchFamily="65" charset="-120"/>
                <a:ea typeface="標楷體" pitchFamily="65" charset="-120"/>
                <a:cs typeface="Arial" charset="0"/>
              </a:rPr>
              <a:t>臺灣地區阿米巴性痢疾症狀頻率分析圖</a:t>
            </a:r>
            <a:endParaRPr lang="zh-TW" altLang="en-US" sz="2400">
              <a:latin typeface="Tahoma" pitchFamily="34" charset="0"/>
              <a:ea typeface="標楷體" pitchFamily="65" charset="-120"/>
              <a:cs typeface="Arial" charset="0"/>
            </a:endParaRPr>
          </a:p>
        </p:txBody>
      </p:sp>
      <p:sp>
        <p:nvSpPr>
          <p:cNvPr id="166914" name="Rectangle 11"/>
          <p:cNvSpPr>
            <a:spLocks noGrp="1" noChangeArrowheads="1"/>
          </p:cNvSpPr>
          <p:nvPr>
            <p:ph type="title"/>
          </p:nvPr>
        </p:nvSpPr>
        <p:spPr>
          <a:xfrm>
            <a:off x="838200" y="76200"/>
            <a:ext cx="7772400" cy="1143000"/>
          </a:xfrm>
        </p:spPr>
        <p:txBody>
          <a:bodyPr anchor="b"/>
          <a:lstStyle/>
          <a:p>
            <a:r>
              <a:rPr lang="zh-TW" altLang="en-US" smtClean="0">
                <a:latin typeface="標楷體" pitchFamily="65" charset="-120"/>
                <a:cs typeface="Arial" charset="0"/>
              </a:rPr>
              <a:t>流行病學－</a:t>
            </a:r>
            <a:r>
              <a:rPr lang="zh-TW" altLang="en-US" sz="3200" smtClean="0">
                <a:latin typeface="標楷體" pitchFamily="65" charset="-120"/>
                <a:cs typeface="Arial" charset="0"/>
              </a:rPr>
              <a:t>國內流行情形</a:t>
            </a:r>
          </a:p>
        </p:txBody>
      </p:sp>
      <p:sp>
        <p:nvSpPr>
          <p:cNvPr id="166915" name="Text Box 26"/>
          <p:cNvSpPr txBox="1">
            <a:spLocks noChangeArrowheads="1"/>
          </p:cNvSpPr>
          <p:nvPr/>
        </p:nvSpPr>
        <p:spPr bwMode="auto">
          <a:xfrm>
            <a:off x="2124075" y="6461125"/>
            <a:ext cx="4545013" cy="400050"/>
          </a:xfrm>
          <a:prstGeom prst="rect">
            <a:avLst/>
          </a:prstGeom>
          <a:noFill/>
          <a:ln w="9525">
            <a:noFill/>
            <a:miter lim="800000"/>
            <a:headEnd/>
            <a:tailEnd/>
          </a:ln>
        </p:spPr>
        <p:txBody>
          <a:bodyPr wrap="none">
            <a:spAutoFit/>
          </a:bodyPr>
          <a:lstStyle/>
          <a:p>
            <a:pPr marL="93663" indent="-93663"/>
            <a:r>
              <a:rPr lang="zh-TW" altLang="en-US" sz="2000" b="1">
                <a:latin typeface="Times New Roman" pitchFamily="18" charset="0"/>
                <a:ea typeface="標楷體" pitchFamily="65" charset="-120"/>
                <a:cs typeface="Arial" charset="0"/>
              </a:rPr>
              <a:t>資料來源：疾病管制署傳染病疫調系統</a:t>
            </a:r>
          </a:p>
        </p:txBody>
      </p:sp>
      <p:pic>
        <p:nvPicPr>
          <p:cNvPr id="166916" name="Picture 27"/>
          <p:cNvPicPr>
            <a:picLocks noChangeAspect="1" noChangeArrowheads="1"/>
          </p:cNvPicPr>
          <p:nvPr/>
        </p:nvPicPr>
        <p:blipFill>
          <a:blip r:embed="rId4" cstate="print"/>
          <a:srcRect/>
          <a:stretch>
            <a:fillRect/>
          </a:stretch>
        </p:blipFill>
        <p:spPr bwMode="auto">
          <a:xfrm>
            <a:off x="107950" y="1412875"/>
            <a:ext cx="8785225" cy="4999038"/>
          </a:xfrm>
          <a:prstGeom prst="rect">
            <a:avLst/>
          </a:prstGeom>
          <a:noFill/>
          <a:ln w="9525">
            <a:noFill/>
            <a:miter lim="800000"/>
            <a:headEnd/>
            <a:tailEnd/>
          </a:ln>
        </p:spPr>
      </p:pic>
      <p:sp>
        <p:nvSpPr>
          <p:cNvPr id="166917" name="投影片編號版面配置區 5"/>
          <p:cNvSpPr>
            <a:spLocks noGrp="1"/>
          </p:cNvSpPr>
          <p:nvPr>
            <p:ph type="sldNum" sz="quarter" idx="12"/>
          </p:nvPr>
        </p:nvSpPr>
        <p:spPr bwMode="auto">
          <a:noFill/>
          <a:ln>
            <a:miter lim="800000"/>
            <a:headEnd/>
            <a:tailEnd/>
          </a:ln>
        </p:spPr>
        <p:txBody>
          <a:bodyPr/>
          <a:lstStyle/>
          <a:p>
            <a:fld id="{8EDBCEE3-A6C5-4CA9-8DF8-2012C9290247}" type="slidenum">
              <a:rPr lang="zh-TW" altLang="en-US" smtClean="0">
                <a:ea typeface="新細明體" charset="-120"/>
              </a:rPr>
              <a:pPr/>
              <a:t>89</a:t>
            </a:fld>
            <a:endParaRPr lang="zh-TW" altLang="en-US"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8961" name="Rectangle 2"/>
          <p:cNvSpPr>
            <a:spLocks noGrp="1" noChangeArrowheads="1"/>
          </p:cNvSpPr>
          <p:nvPr>
            <p:ph type="title"/>
          </p:nvPr>
        </p:nvSpPr>
        <p:spPr>
          <a:xfrm>
            <a:off x="838200" y="152400"/>
            <a:ext cx="7772400" cy="1143000"/>
          </a:xfrm>
        </p:spPr>
        <p:txBody>
          <a:bodyPr anchor="b"/>
          <a:lstStyle/>
          <a:p>
            <a:r>
              <a:rPr lang="zh-TW" altLang="en-US" smtClean="0">
                <a:latin typeface="標楷體" pitchFamily="65" charset="-120"/>
                <a:cs typeface="Arial" charset="0"/>
              </a:rPr>
              <a:t>流行病學－</a:t>
            </a:r>
            <a:r>
              <a:rPr lang="zh-TW" altLang="en-US" sz="3200" smtClean="0">
                <a:latin typeface="標楷體" pitchFamily="65" charset="-120"/>
                <a:cs typeface="Arial" charset="0"/>
              </a:rPr>
              <a:t>國內流行情形</a:t>
            </a:r>
          </a:p>
        </p:txBody>
      </p:sp>
      <p:sp>
        <p:nvSpPr>
          <p:cNvPr id="168962" name="Text Box 3"/>
          <p:cNvSpPr txBox="1">
            <a:spLocks noChangeArrowheads="1"/>
          </p:cNvSpPr>
          <p:nvPr/>
        </p:nvSpPr>
        <p:spPr bwMode="auto">
          <a:xfrm>
            <a:off x="674688" y="1219200"/>
            <a:ext cx="8001000" cy="457200"/>
          </a:xfrm>
          <a:prstGeom prst="rect">
            <a:avLst/>
          </a:prstGeom>
          <a:noFill/>
          <a:ln w="9525">
            <a:noFill/>
            <a:miter lim="800000"/>
            <a:headEnd/>
            <a:tailEnd/>
          </a:ln>
        </p:spPr>
        <p:txBody>
          <a:bodyPr>
            <a:spAutoFit/>
          </a:bodyPr>
          <a:lstStyle/>
          <a:p>
            <a:r>
              <a:rPr lang="zh-TW" altLang="en-US" sz="2400">
                <a:latin typeface="標楷體" pitchFamily="65" charset="-120"/>
                <a:ea typeface="標楷體" pitchFamily="65" charset="-120"/>
                <a:cs typeface="Arial" charset="0"/>
              </a:rPr>
              <a:t>臺灣地區阿米巴性痢疾確定病例之聚集事件統計表</a:t>
            </a:r>
            <a:r>
              <a:rPr lang="zh-TW" altLang="en-US" sz="2400">
                <a:latin typeface="Tahoma" pitchFamily="34" charset="0"/>
                <a:ea typeface="標楷體" pitchFamily="65" charset="-120"/>
                <a:cs typeface="Arial" charset="0"/>
              </a:rPr>
              <a:t> </a:t>
            </a:r>
          </a:p>
        </p:txBody>
      </p:sp>
      <p:pic>
        <p:nvPicPr>
          <p:cNvPr id="168963" name="Picture 158"/>
          <p:cNvPicPr>
            <a:picLocks noChangeAspect="1" noChangeArrowheads="1"/>
          </p:cNvPicPr>
          <p:nvPr/>
        </p:nvPicPr>
        <p:blipFill>
          <a:blip r:embed="rId4" cstate="print"/>
          <a:srcRect/>
          <a:stretch>
            <a:fillRect/>
          </a:stretch>
        </p:blipFill>
        <p:spPr bwMode="auto">
          <a:xfrm>
            <a:off x="684213" y="1857375"/>
            <a:ext cx="7524750" cy="4595813"/>
          </a:xfrm>
          <a:prstGeom prst="rect">
            <a:avLst/>
          </a:prstGeom>
          <a:noFill/>
          <a:ln w="9525">
            <a:noFill/>
            <a:miter lim="800000"/>
            <a:headEnd/>
            <a:tailEnd/>
          </a:ln>
        </p:spPr>
      </p:pic>
      <p:sp>
        <p:nvSpPr>
          <p:cNvPr id="168964" name="投影片編號版面配置區 4"/>
          <p:cNvSpPr>
            <a:spLocks noGrp="1"/>
          </p:cNvSpPr>
          <p:nvPr>
            <p:ph type="sldNum" sz="quarter" idx="12"/>
          </p:nvPr>
        </p:nvSpPr>
        <p:spPr bwMode="auto">
          <a:noFill/>
          <a:ln>
            <a:miter lim="800000"/>
            <a:headEnd/>
            <a:tailEnd/>
          </a:ln>
        </p:spPr>
        <p:txBody>
          <a:bodyPr/>
          <a:lstStyle/>
          <a:p>
            <a:fld id="{FDD595F7-754B-4589-B4E7-6B9EA00CCFBA}" type="slidenum">
              <a:rPr lang="zh-TW" altLang="en-US" smtClean="0">
                <a:ea typeface="新細明體" charset="-120"/>
              </a:rPr>
              <a:pPr/>
              <a:t>90</a:t>
            </a:fld>
            <a:endParaRPr lang="zh-TW" altLang="en-US" smtClean="0">
              <a:ea typeface="新細明體" charset="-120"/>
            </a:endParaRPr>
          </a:p>
        </p:txBody>
      </p:sp>
      <p:pic>
        <p:nvPicPr>
          <p:cNvPr id="7"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4859338" y="6416012"/>
            <a:ext cx="3816350" cy="5175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009" name="標題 1"/>
          <p:cNvSpPr>
            <a:spLocks noGrp="1"/>
          </p:cNvSpPr>
          <p:nvPr>
            <p:ph type="ctrTitle"/>
          </p:nvPr>
        </p:nvSpPr>
        <p:spPr/>
        <p:txBody>
          <a:bodyPr/>
          <a:lstStyle/>
          <a:p>
            <a:r>
              <a:rPr lang="en-US" altLang="zh-TW" smtClean="0">
                <a:latin typeface="Arial" charset="0"/>
                <a:cs typeface="Arial" charset="0"/>
              </a:rPr>
              <a:t>4.</a:t>
            </a:r>
            <a:r>
              <a:rPr lang="zh-TW" altLang="en-US" smtClean="0">
                <a:latin typeface="Arial" charset="0"/>
                <a:cs typeface="Arial" charset="0"/>
              </a:rPr>
              <a:t> </a:t>
            </a:r>
            <a:r>
              <a:rPr lang="zh-TW" altLang="zh-TW" smtClean="0">
                <a:latin typeface="標楷體" pitchFamily="65" charset="-120"/>
                <a:cs typeface="Arial" charset="0"/>
              </a:rPr>
              <a:t>痢疾</a:t>
            </a:r>
            <a:r>
              <a:rPr lang="zh-TW" altLang="en-US" smtClean="0">
                <a:latin typeface="標楷體" pitchFamily="65" charset="-120"/>
                <a:cs typeface="Arial" charset="0"/>
              </a:rPr>
              <a:t>－</a:t>
            </a:r>
            <a:r>
              <a:rPr lang="zh-TW" altLang="zh-TW" smtClean="0">
                <a:latin typeface="標楷體" pitchFamily="65" charset="-120"/>
                <a:cs typeface="Arial" charset="0"/>
              </a:rPr>
              <a:t>治療</a:t>
            </a:r>
            <a:r>
              <a:rPr lang="zh-TW" altLang="en-US" smtClean="0">
                <a:latin typeface="標楷體" pitchFamily="65" charset="-120"/>
                <a:cs typeface="Arial" charset="0"/>
              </a:rPr>
              <a:t>原則</a:t>
            </a:r>
            <a:endParaRPr lang="en-US" altLang="zh-TW" smtClean="0">
              <a:latin typeface="Arial" charset="0"/>
              <a:cs typeface="Arial" charset="0"/>
            </a:endParaRPr>
          </a:p>
        </p:txBody>
      </p:sp>
      <p:sp>
        <p:nvSpPr>
          <p:cNvPr id="2" name="副標題 1"/>
          <p:cNvSpPr>
            <a:spLocks noGrp="1"/>
          </p:cNvSpPr>
          <p:nvPr>
            <p:ph type="subTitle"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桿菌性痢疾核心教材及阿米巴教育訓練核心教材</a:t>
            </a:r>
            <a:endParaRPr kumimoji="0" lang="en-US" altLang="zh-TW" sz="1400" dirty="0">
              <a:latin typeface="華康中圓體" pitchFamily="49" charset="-120"/>
              <a:ea typeface="華康中圓體" pitchFamily="49" charset="-120"/>
              <a:cs typeface="Arial" pitchFamily="34" charset="0"/>
            </a:endParaRPr>
          </a:p>
        </p:txBody>
      </p:sp>
      <p:pic>
        <p:nvPicPr>
          <p:cNvPr id="173058"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173059" name="Rectangle 3"/>
          <p:cNvSpPr txBox="1">
            <a:spLocks noChangeArrowheads="1"/>
          </p:cNvSpPr>
          <p:nvPr/>
        </p:nvSpPr>
        <p:spPr bwMode="auto">
          <a:xfrm>
            <a:off x="1835150" y="2054225"/>
            <a:ext cx="5473700" cy="4327525"/>
          </a:xfrm>
          <a:prstGeom prst="rect">
            <a:avLst/>
          </a:prstGeom>
          <a:noFill/>
          <a:ln w="9525">
            <a:noFill/>
            <a:miter lim="800000"/>
            <a:headEnd/>
            <a:tailEnd/>
          </a:ln>
        </p:spPr>
        <p:txBody>
          <a:bodyPr/>
          <a:lstStyle/>
          <a:p>
            <a:r>
              <a:rPr lang="zh-TW" altLang="zh-TW" sz="3200" b="1">
                <a:solidFill>
                  <a:schemeClr val="tx2"/>
                </a:solidFill>
                <a:latin typeface="標楷體" pitchFamily="65" charset="-120"/>
                <a:ea typeface="標楷體" pitchFamily="65" charset="-120"/>
                <a:cs typeface="Arial" charset="0"/>
              </a:rPr>
              <a:t>桿菌性痢疾</a:t>
            </a:r>
            <a:r>
              <a:rPr lang="zh-TW" altLang="en-US" sz="3200" b="1">
                <a:solidFill>
                  <a:schemeClr val="tx2"/>
                </a:solidFill>
                <a:latin typeface="標楷體" pitchFamily="65" charset="-120"/>
                <a:ea typeface="標楷體" pitchFamily="65" charset="-120"/>
                <a:cs typeface="Arial" charset="0"/>
              </a:rPr>
              <a:t>－</a:t>
            </a:r>
            <a:r>
              <a:rPr lang="zh-TW" altLang="en-US" sz="3200">
                <a:latin typeface="標楷體" pitchFamily="65" charset="-120"/>
                <a:ea typeface="標楷體" pitchFamily="65" charset="-120"/>
                <a:cs typeface="Arial" charset="0"/>
              </a:rPr>
              <a:t>抗生素治療</a:t>
            </a:r>
            <a:endParaRPr lang="en-US" altLang="zh-TW" sz="3200">
              <a:latin typeface="標楷體" pitchFamily="65" charset="-120"/>
              <a:ea typeface="標楷體" pitchFamily="65" charset="-120"/>
              <a:cs typeface="Arial" charset="0"/>
            </a:endParaRPr>
          </a:p>
          <a:p>
            <a:endParaRPr lang="zh-TW" altLang="en-US" sz="3200">
              <a:latin typeface="標楷體" pitchFamily="65" charset="-120"/>
              <a:ea typeface="標楷體" pitchFamily="65" charset="-120"/>
              <a:cs typeface="Arial" charset="0"/>
            </a:endParaRPr>
          </a:p>
        </p:txBody>
      </p:sp>
      <p:sp>
        <p:nvSpPr>
          <p:cNvPr id="173060"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痢疾</a:t>
            </a:r>
            <a:r>
              <a:rPr lang="zh-TW" altLang="en-US" sz="4400" b="1" dirty="0">
                <a:solidFill>
                  <a:schemeClr val="tx2"/>
                </a:solidFill>
                <a:latin typeface="標楷體" pitchFamily="65" charset="-120"/>
                <a:ea typeface="標楷體" pitchFamily="65" charset="-120"/>
                <a:cs typeface="Arial" charset="0"/>
              </a:rPr>
              <a:t>－</a:t>
            </a:r>
            <a:r>
              <a:rPr lang="zh-TW" altLang="en-US" sz="4400" dirty="0">
                <a:solidFill>
                  <a:srgbClr val="000C00"/>
                </a:solidFill>
                <a:latin typeface="Times New Roman" pitchFamily="18" charset="0"/>
                <a:ea typeface="標楷體" pitchFamily="65" charset="-120"/>
                <a:cs typeface="Arial" charset="0"/>
              </a:rPr>
              <a:t>治療原則</a:t>
            </a:r>
            <a:endParaRPr lang="zh-TW" altLang="zh-TW" sz="4400" dirty="0">
              <a:solidFill>
                <a:srgbClr val="000C00"/>
              </a:solidFill>
              <a:latin typeface="Times New Roman" pitchFamily="18" charset="0"/>
              <a:ea typeface="標楷體" pitchFamily="65" charset="-120"/>
              <a:cs typeface="Arial" charset="0"/>
            </a:endParaRPr>
          </a:p>
        </p:txBody>
      </p:sp>
      <p:sp>
        <p:nvSpPr>
          <p:cNvPr id="3" name="副標題 2"/>
          <p:cNvSpPr>
            <a:spLocks noGrp="1"/>
          </p:cNvSpPr>
          <p:nvPr>
            <p:ph type="subTitle" idx="1"/>
          </p:nvPr>
        </p:nvSpPr>
        <p:spPr/>
        <p:txBody>
          <a:bodyPr/>
          <a:lstStyle/>
          <a:p>
            <a:endParaRPr lang="zh-TW" altLang="en-US"/>
          </a:p>
        </p:txBody>
      </p:sp>
      <p:sp>
        <p:nvSpPr>
          <p:cNvPr id="4" name="標題 3"/>
          <p:cNvSpPr>
            <a:spLocks noGrp="1"/>
          </p:cNvSpPr>
          <p:nvPr>
            <p:ph type="ctr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5105" name="Rectangle 3"/>
          <p:cNvSpPr>
            <a:spLocks noGrp="1" noChangeArrowheads="1"/>
          </p:cNvSpPr>
          <p:nvPr>
            <p:ph idx="1"/>
          </p:nvPr>
        </p:nvSpPr>
        <p:spPr/>
        <p:txBody>
          <a:bodyPr/>
          <a:lstStyle/>
          <a:p>
            <a:pPr>
              <a:lnSpc>
                <a:spcPct val="90000"/>
              </a:lnSpc>
            </a:pPr>
            <a:r>
              <a:rPr lang="zh-TW" altLang="en-US" smtClean="0">
                <a:latin typeface="標楷體" pitchFamily="65" charset="-120"/>
                <a:cs typeface="Arial" charset="0"/>
              </a:rPr>
              <a:t>該菌目前在臺灣所引起的疾病多為自限性，為了減少近年來日趨嚴重的抗藥性問題，因此對於抗生素的建議使用時機，原則上應以病患之病情需要，或為了防止疫情之擴散而對某些人口密集機構的個案使用。 </a:t>
            </a:r>
          </a:p>
          <a:p>
            <a:pPr>
              <a:lnSpc>
                <a:spcPct val="90000"/>
              </a:lnSpc>
            </a:pPr>
            <a:r>
              <a:rPr lang="zh-TW" altLang="en-US" smtClean="0">
                <a:latin typeface="標楷體" pitchFamily="65" charset="-120"/>
                <a:cs typeface="Arial" charset="0"/>
              </a:rPr>
              <a:t>為防範疫情蔓延尤其是已造成流行時，對於所有的確診個案，均可使用抗生素治療，不但可以減緩病程，更可以降低他人感染之風險。</a:t>
            </a:r>
          </a:p>
          <a:p>
            <a:pPr>
              <a:lnSpc>
                <a:spcPct val="90000"/>
              </a:lnSpc>
            </a:pPr>
            <a:r>
              <a:rPr lang="zh-TW" altLang="en-US" smtClean="0">
                <a:latin typeface="標楷體" pitchFamily="65" charset="-120"/>
                <a:cs typeface="Arial" charset="0"/>
              </a:rPr>
              <a:t>凡使用抗生素治療者，待感染菌株藥物敏感性試驗報告出來後，必須按結果調整藥物使用。</a:t>
            </a:r>
          </a:p>
        </p:txBody>
      </p:sp>
      <p:sp>
        <p:nvSpPr>
          <p:cNvPr id="175107" name="投影片編號版面配置區 4"/>
          <p:cNvSpPr>
            <a:spLocks noGrp="1"/>
          </p:cNvSpPr>
          <p:nvPr>
            <p:ph type="sldNum" sz="quarter" idx="12"/>
          </p:nvPr>
        </p:nvSpPr>
        <p:spPr bwMode="auto">
          <a:noFill/>
          <a:ln>
            <a:miter lim="800000"/>
            <a:headEnd/>
            <a:tailEnd/>
          </a:ln>
        </p:spPr>
        <p:txBody>
          <a:bodyPr/>
          <a:lstStyle/>
          <a:p>
            <a:fld id="{E86EB25F-548B-48F7-B171-1CE0B57C13F0}" type="slidenum">
              <a:rPr lang="zh-TW" altLang="en-US" smtClean="0">
                <a:ea typeface="新細明體" charset="-120"/>
              </a:rPr>
              <a:pPr/>
              <a:t>93</a:t>
            </a:fld>
            <a:endParaRPr lang="zh-TW" altLang="en-US" smtClean="0">
              <a:ea typeface="新細明體" charset="-120"/>
            </a:endParaRPr>
          </a:p>
        </p:txBody>
      </p:sp>
      <p:sp>
        <p:nvSpPr>
          <p:cNvPr id="175106"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抗生素治療</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0227" name="Rectangle 3"/>
          <p:cNvSpPr>
            <a:spLocks noGrp="1" noChangeArrowheads="1"/>
          </p:cNvSpPr>
          <p:nvPr>
            <p:ph idx="1"/>
          </p:nvPr>
        </p:nvSpPr>
        <p:spPr/>
        <p:txBody>
          <a:bodyPr/>
          <a:lstStyle/>
          <a:p>
            <a:pPr>
              <a:defRPr/>
            </a:pPr>
            <a:r>
              <a:rPr lang="zh-TW" altLang="en-US" dirty="0">
                <a:latin typeface="標楷體" panose="03000509000000000000" pitchFamily="65" charset="-120"/>
              </a:rPr>
              <a:t>在臺灣近年來流行的菌株以</a:t>
            </a:r>
            <a:r>
              <a:rPr lang="en-US" altLang="zh-TW" i="1" dirty="0">
                <a:ea typeface="+mj-ea"/>
              </a:rPr>
              <a:t>S. </a:t>
            </a:r>
            <a:r>
              <a:rPr lang="en-US" altLang="zh-TW" i="1" dirty="0" err="1" smtClean="0">
                <a:ea typeface="+mj-ea"/>
              </a:rPr>
              <a:t>sonnei</a:t>
            </a:r>
            <a:r>
              <a:rPr lang="zh-TW" altLang="en-US" dirty="0" smtClean="0">
                <a:latin typeface="標楷體" panose="03000509000000000000" pitchFamily="65" charset="-120"/>
              </a:rPr>
              <a:t>為主</a:t>
            </a:r>
            <a:r>
              <a:rPr lang="zh-TW" altLang="en-US" dirty="0">
                <a:latin typeface="標楷體" panose="03000509000000000000" pitchFamily="65" charset="-120"/>
              </a:rPr>
              <a:t>，對於</a:t>
            </a:r>
            <a:r>
              <a:rPr lang="en-US" altLang="zh-TW" dirty="0">
                <a:ea typeface="+mj-ea"/>
              </a:rPr>
              <a:t>ampicillin, </a:t>
            </a:r>
            <a:r>
              <a:rPr lang="en-US" altLang="zh-TW" dirty="0" smtClean="0">
                <a:ea typeface="+mj-ea"/>
              </a:rPr>
              <a:t>trimethoprim-Sulfamethoxazole</a:t>
            </a:r>
            <a:r>
              <a:rPr lang="zh-TW" altLang="en-US" dirty="0" smtClean="0">
                <a:ea typeface="+mj-ea"/>
              </a:rPr>
              <a:t> </a:t>
            </a:r>
            <a:r>
              <a:rPr lang="en-US" altLang="zh-TW" dirty="0" smtClean="0">
                <a:ea typeface="+mj-ea"/>
              </a:rPr>
              <a:t>(TMP-SMX)</a:t>
            </a:r>
            <a:r>
              <a:rPr lang="zh-TW" altLang="en-US" dirty="0" smtClean="0">
                <a:latin typeface="標楷體" panose="03000509000000000000" pitchFamily="65" charset="-120"/>
              </a:rPr>
              <a:t>已</a:t>
            </a:r>
            <a:r>
              <a:rPr lang="zh-TW" altLang="en-US" dirty="0">
                <a:latin typeface="標楷體" panose="03000509000000000000" pitchFamily="65" charset="-120"/>
              </a:rPr>
              <a:t>存有相當比例的抗藥性，因此建議所有臨床分離菌株，均應執行藥敏試驗，以確保治療效果。在藥敏試驗結果尚未出來前，對於成人的經驗性用藥首選為</a:t>
            </a:r>
            <a:r>
              <a:rPr lang="en-US" altLang="zh-TW" dirty="0" smtClean="0">
                <a:ea typeface="+mj-ea"/>
              </a:rPr>
              <a:t>ciprofloxacin</a:t>
            </a:r>
            <a:r>
              <a:rPr lang="zh-TW" altLang="en-US" dirty="0" smtClean="0">
                <a:latin typeface="標楷體" panose="03000509000000000000" pitchFamily="65" charset="-120"/>
              </a:rPr>
              <a:t>，必要</a:t>
            </a:r>
            <a:r>
              <a:rPr lang="zh-TW" altLang="en-US" dirty="0">
                <a:latin typeface="標楷體" panose="03000509000000000000" pitchFamily="65" charset="-120"/>
              </a:rPr>
              <a:t>時，再依藥敏結果調整用藥。 </a:t>
            </a:r>
          </a:p>
          <a:p>
            <a:pPr hangingPunct="1">
              <a:defRPr/>
            </a:pPr>
            <a:r>
              <a:rPr lang="zh-TW" altLang="en-US" dirty="0">
                <a:latin typeface="標楷體" panose="03000509000000000000" pitchFamily="65" charset="-120"/>
              </a:rPr>
              <a:t>止瀉藥會延長病程甚至惡化病情，尤其在小孩子，因此不可使用，若真要使用也應在配合抗生素的使用下少量為之。 </a:t>
            </a:r>
          </a:p>
        </p:txBody>
      </p:sp>
      <p:sp>
        <p:nvSpPr>
          <p:cNvPr id="177155" name="投影片編號版面配置區 3"/>
          <p:cNvSpPr>
            <a:spLocks noGrp="1"/>
          </p:cNvSpPr>
          <p:nvPr>
            <p:ph type="sldNum" sz="quarter" idx="12"/>
          </p:nvPr>
        </p:nvSpPr>
        <p:spPr bwMode="auto">
          <a:noFill/>
          <a:ln>
            <a:miter lim="800000"/>
            <a:headEnd/>
            <a:tailEnd/>
          </a:ln>
        </p:spPr>
        <p:txBody>
          <a:bodyPr/>
          <a:lstStyle/>
          <a:p>
            <a:fld id="{98521E27-1775-4707-97AD-5C67DF59DF3F}" type="slidenum">
              <a:rPr lang="zh-TW" altLang="en-US" smtClean="0">
                <a:ea typeface="新細明體" charset="-120"/>
              </a:rPr>
              <a:pPr/>
              <a:t>94</a:t>
            </a:fld>
            <a:endParaRPr lang="zh-TW" altLang="en-US" smtClean="0">
              <a:ea typeface="新細明體" charset="-120"/>
            </a:endParaRPr>
          </a:p>
        </p:txBody>
      </p:sp>
      <p:sp>
        <p:nvSpPr>
          <p:cNvPr id="177154" name="Text Box 2"/>
          <p:cNvSpPr txBox="1">
            <a:spLocks noChangeArrowheads="1"/>
          </p:cNvSpPr>
          <p:nvPr/>
        </p:nvSpPr>
        <p:spPr bwMode="auto">
          <a:xfrm>
            <a:off x="179388" y="765175"/>
            <a:ext cx="88566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抗生素治療</a:t>
            </a:r>
            <a:endParaRPr lang="zh-TW" altLang="zh-TW" sz="4400" b="1" dirty="0">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桿菌性痢疾核心教材及阿米巴教育訓練核心教材</a:t>
            </a:r>
            <a:endParaRPr kumimoji="0" lang="en-US" altLang="zh-TW" sz="1400" dirty="0">
              <a:latin typeface="華康中圓體" pitchFamily="49" charset="-120"/>
              <a:ea typeface="華康中圓體" pitchFamily="49" charset="-120"/>
              <a:cs typeface="Arial" pitchFamily="34" charset="0"/>
            </a:endParaRPr>
          </a:p>
        </p:txBody>
      </p:sp>
      <p:pic>
        <p:nvPicPr>
          <p:cNvPr id="257027"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257028" name="Rectangle 3"/>
          <p:cNvSpPr txBox="1">
            <a:spLocks noChangeArrowheads="1"/>
          </p:cNvSpPr>
          <p:nvPr/>
        </p:nvSpPr>
        <p:spPr bwMode="auto">
          <a:xfrm>
            <a:off x="1835150" y="2054225"/>
            <a:ext cx="5473700" cy="4327525"/>
          </a:xfrm>
          <a:prstGeom prst="rect">
            <a:avLst/>
          </a:prstGeom>
          <a:noFill/>
          <a:ln w="9525">
            <a:noFill/>
            <a:miter lim="800000"/>
            <a:headEnd/>
            <a:tailEnd/>
          </a:ln>
        </p:spPr>
        <p:txBody>
          <a:bodyPr/>
          <a:lstStyle/>
          <a:p>
            <a:r>
              <a:rPr lang="zh-TW" altLang="zh-TW" sz="3200" b="1">
                <a:solidFill>
                  <a:schemeClr val="tx2"/>
                </a:solidFill>
                <a:latin typeface="標楷體" pitchFamily="65" charset="-120"/>
                <a:ea typeface="標楷體" pitchFamily="65" charset="-120"/>
                <a:cs typeface="Arial" charset="0"/>
              </a:rPr>
              <a:t>阿米巴性痢疾</a:t>
            </a:r>
            <a:r>
              <a:rPr lang="zh-TW" altLang="en-US" sz="3200" b="1">
                <a:solidFill>
                  <a:schemeClr val="tx2"/>
                </a:solidFill>
                <a:latin typeface="標楷體" pitchFamily="65" charset="-120"/>
                <a:ea typeface="標楷體" pitchFamily="65" charset="-120"/>
                <a:cs typeface="Arial" charset="0"/>
              </a:rPr>
              <a:t>－</a:t>
            </a:r>
            <a:r>
              <a:rPr lang="zh-TW" altLang="en-US" sz="3200">
                <a:latin typeface="標楷體" pitchFamily="65" charset="-120"/>
                <a:ea typeface="標楷體" pitchFamily="65" charset="-120"/>
                <a:cs typeface="Arial" charset="0"/>
              </a:rPr>
              <a:t>抗生素治療</a:t>
            </a:r>
          </a:p>
        </p:txBody>
      </p:sp>
      <p:sp>
        <p:nvSpPr>
          <p:cNvPr id="257029"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痢疾</a:t>
            </a:r>
            <a:r>
              <a:rPr lang="zh-TW" altLang="en-US" sz="4400" b="1" dirty="0">
                <a:solidFill>
                  <a:schemeClr val="tx2"/>
                </a:solidFill>
                <a:latin typeface="標楷體" pitchFamily="65" charset="-120"/>
                <a:ea typeface="標楷體" pitchFamily="65" charset="-120"/>
                <a:cs typeface="Arial" charset="0"/>
              </a:rPr>
              <a:t>－</a:t>
            </a:r>
            <a:r>
              <a:rPr lang="zh-TW" altLang="en-US" sz="4400" dirty="0">
                <a:solidFill>
                  <a:srgbClr val="000C00"/>
                </a:solidFill>
                <a:latin typeface="Times New Roman" pitchFamily="18" charset="0"/>
                <a:ea typeface="標楷體" pitchFamily="65" charset="-120"/>
                <a:cs typeface="Arial" charset="0"/>
              </a:rPr>
              <a:t>治療原則</a:t>
            </a:r>
            <a:endParaRPr lang="zh-TW" altLang="zh-TW" sz="4400" dirty="0">
              <a:solidFill>
                <a:srgbClr val="000C00"/>
              </a:solidFill>
              <a:latin typeface="Times New Roman" pitchFamily="18" charset="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201" name="Rectangle 4"/>
          <p:cNvSpPr>
            <a:spLocks noChangeArrowheads="1"/>
          </p:cNvSpPr>
          <p:nvPr/>
        </p:nvSpPr>
        <p:spPr bwMode="auto">
          <a:xfrm>
            <a:off x="457200" y="1838325"/>
            <a:ext cx="8229600" cy="4525963"/>
          </a:xfrm>
          <a:prstGeom prst="rect">
            <a:avLst/>
          </a:prstGeom>
          <a:noFill/>
          <a:ln w="9525">
            <a:noFill/>
            <a:miter lim="800000"/>
            <a:headEnd/>
            <a:tailEnd/>
          </a:ln>
        </p:spPr>
        <p:txBody>
          <a:bodyPr/>
          <a:lstStyle/>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確定病例，無論</a:t>
            </a:r>
            <a:r>
              <a:rPr lang="zh-TW" altLang="zh-TW" sz="3200" b="1" u="sng">
                <a:latin typeface="標楷體" pitchFamily="65" charset="-120"/>
                <a:ea typeface="標楷體" pitchFamily="65" charset="-120"/>
                <a:cs typeface="Arial" charset="0"/>
              </a:rPr>
              <a:t>有無症狀皆應治療</a:t>
            </a:r>
            <a:r>
              <a:rPr lang="zh-TW" altLang="zh-TW" sz="3200" b="1">
                <a:latin typeface="標楷體" pitchFamily="65" charset="-120"/>
                <a:ea typeface="標楷體" pitchFamily="65" charset="-120"/>
                <a:cs typeface="Arial" charset="0"/>
              </a:rPr>
              <a:t>。</a:t>
            </a:r>
          </a:p>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疑似病例在未確認前不應投藥治療，不應做預防性投藥</a:t>
            </a:r>
            <a:r>
              <a:rPr lang="zh-TW" altLang="en-US" sz="3200" b="1">
                <a:latin typeface="標楷體" pitchFamily="65" charset="-120"/>
                <a:ea typeface="標楷體" pitchFamily="65" charset="-120"/>
                <a:cs typeface="Arial" charset="0"/>
              </a:rPr>
              <a:t>。</a:t>
            </a:r>
            <a:endParaRPr lang="zh-TW" altLang="zh-TW" sz="3200" b="1">
              <a:latin typeface="標楷體" pitchFamily="65" charset="-120"/>
              <a:ea typeface="標楷體" pitchFamily="65" charset="-120"/>
              <a:cs typeface="Arial" charset="0"/>
            </a:endParaRPr>
          </a:p>
          <a:p>
            <a:pPr marL="742950" lvl="1" indent="-285750" eaLnBrk="0" hangingPunct="0">
              <a:lnSpc>
                <a:spcPct val="90000"/>
              </a:lnSpc>
              <a:spcBef>
                <a:spcPct val="20000"/>
              </a:spcBef>
              <a:buFont typeface="Arial" charset="0"/>
              <a:buChar char="–"/>
            </a:pPr>
            <a:r>
              <a:rPr lang="zh-TW" altLang="zh-TW" sz="2800">
                <a:latin typeface="標楷體" pitchFamily="65" charset="-120"/>
                <a:ea typeface="標楷體" pitchFamily="65" charset="-120"/>
                <a:cs typeface="Arial" charset="0"/>
              </a:rPr>
              <a:t>有症狀的感染者：</a:t>
            </a:r>
            <a:r>
              <a:rPr lang="zh-TW" altLang="zh-TW" sz="2800">
                <a:ea typeface="標楷體" pitchFamily="65" charset="-120"/>
                <a:cs typeface="Arial" charset="0"/>
              </a:rPr>
              <a:t>metronidazole,</a:t>
            </a:r>
            <a:r>
              <a:rPr lang="zh-TW" altLang="en-US" sz="2800">
                <a:ea typeface="標楷體" pitchFamily="65" charset="-120"/>
                <a:cs typeface="Arial" charset="0"/>
              </a:rPr>
              <a:t> </a:t>
            </a:r>
            <a:r>
              <a:rPr lang="zh-TW" altLang="zh-TW" sz="2800">
                <a:ea typeface="標楷體" pitchFamily="65" charset="-120"/>
                <a:cs typeface="Arial" charset="0"/>
              </a:rPr>
              <a:t>tinidazole,</a:t>
            </a:r>
            <a:r>
              <a:rPr lang="zh-TW" altLang="en-US" sz="2800">
                <a:ea typeface="標楷體" pitchFamily="65" charset="-120"/>
                <a:cs typeface="Arial" charset="0"/>
              </a:rPr>
              <a:t> </a:t>
            </a:r>
            <a:r>
              <a:rPr lang="zh-TW" altLang="zh-TW" sz="2800">
                <a:ea typeface="標楷體" pitchFamily="65" charset="-120"/>
                <a:cs typeface="Arial" charset="0"/>
              </a:rPr>
              <a:t>dehydroemetine</a:t>
            </a:r>
            <a:r>
              <a:rPr lang="en-US" altLang="zh-TW" sz="2800">
                <a:ea typeface="標楷體" pitchFamily="65" charset="-120"/>
                <a:cs typeface="Arial" charset="0"/>
              </a:rPr>
              <a:t> </a:t>
            </a:r>
            <a:r>
              <a:rPr lang="zh-TW" altLang="zh-TW" sz="2800">
                <a:latin typeface="標楷體" pitchFamily="65" charset="-120"/>
                <a:ea typeface="標楷體" pitchFamily="65" charset="-120"/>
                <a:cs typeface="Arial" charset="0"/>
              </a:rPr>
              <a:t>(阿米巴組織型藥物)治療後</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因約</a:t>
            </a:r>
            <a:r>
              <a:rPr lang="zh-TW" altLang="zh-TW" sz="2800">
                <a:ea typeface="標楷體" pitchFamily="65" charset="-120"/>
                <a:cs typeface="Arial" charset="0"/>
              </a:rPr>
              <a:t>40-60%</a:t>
            </a:r>
            <a:r>
              <a:rPr lang="zh-TW" altLang="zh-TW" sz="2800">
                <a:latin typeface="標楷體" pitchFamily="65" charset="-120"/>
                <a:ea typeface="標楷體" pitchFamily="65" charset="-120"/>
                <a:cs typeface="Arial" charset="0"/>
              </a:rPr>
              <a:t>患者腸道仍存有阿米巴原蟲</a:t>
            </a:r>
            <a:r>
              <a:rPr lang="zh-TW" altLang="en-US" sz="2800">
                <a:latin typeface="標楷體" pitchFamily="65" charset="-120"/>
                <a:ea typeface="標楷體" pitchFamily="65" charset="-120"/>
                <a:cs typeface="Arial" charset="0"/>
              </a:rPr>
              <a:t>，</a:t>
            </a:r>
            <a:r>
              <a:rPr lang="zh-TW" altLang="zh-TW" sz="2800">
                <a:latin typeface="標楷體" pitchFamily="65" charset="-120"/>
                <a:ea typeface="標楷體" pitchFamily="65" charset="-120"/>
                <a:cs typeface="Arial" charset="0"/>
              </a:rPr>
              <a:t>故需接著使用阿米巴殺腸腔藥物</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a:p>
            <a:pPr marL="742950" lvl="1" indent="-285750" eaLnBrk="0" hangingPunct="0">
              <a:lnSpc>
                <a:spcPct val="90000"/>
              </a:lnSpc>
              <a:spcBef>
                <a:spcPct val="20000"/>
              </a:spcBef>
              <a:buFont typeface="Arial" charset="0"/>
              <a:buChar char="–"/>
            </a:pPr>
            <a:r>
              <a:rPr lang="zh-TW" altLang="zh-TW" sz="2800">
                <a:latin typeface="標楷體" pitchFamily="65" charset="-120"/>
                <a:ea typeface="標楷體" pitchFamily="65" charset="-120"/>
                <a:cs typeface="Arial" charset="0"/>
              </a:rPr>
              <a:t>無症狀的感染者</a:t>
            </a:r>
            <a:r>
              <a:rPr lang="zh-TW" altLang="en-US" sz="2800">
                <a:latin typeface="標楷體" pitchFamily="65" charset="-120"/>
                <a:ea typeface="標楷體" pitchFamily="65" charset="-120"/>
                <a:cs typeface="Arial" charset="0"/>
              </a:rPr>
              <a:t>：</a:t>
            </a:r>
            <a:r>
              <a:rPr lang="zh-TW" altLang="zh-TW" sz="2800">
                <a:ea typeface="標楷體" pitchFamily="65" charset="-120"/>
                <a:cs typeface="Arial" charset="0"/>
              </a:rPr>
              <a:t>iodoquinol,</a:t>
            </a:r>
            <a:r>
              <a:rPr lang="en-US" altLang="zh-TW" sz="2800">
                <a:ea typeface="標楷體" pitchFamily="65" charset="-120"/>
                <a:cs typeface="Arial" charset="0"/>
              </a:rPr>
              <a:t> </a:t>
            </a:r>
            <a:r>
              <a:rPr lang="zh-TW" altLang="zh-TW" sz="2800">
                <a:ea typeface="標楷體" pitchFamily="65" charset="-120"/>
                <a:cs typeface="Arial" charset="0"/>
              </a:rPr>
              <a:t>paromomycin,</a:t>
            </a:r>
            <a:r>
              <a:rPr lang="zh-TW" altLang="en-US" sz="2800">
                <a:ea typeface="標楷體" pitchFamily="65" charset="-120"/>
                <a:cs typeface="Arial" charset="0"/>
              </a:rPr>
              <a:t> </a:t>
            </a:r>
            <a:r>
              <a:rPr lang="zh-TW" altLang="zh-TW" sz="2800">
                <a:ea typeface="標楷體" pitchFamily="65" charset="-120"/>
                <a:cs typeface="Arial" charset="0"/>
              </a:rPr>
              <a:t>diloxanide furoate</a:t>
            </a:r>
            <a:r>
              <a:rPr lang="en-US" altLang="zh-TW" sz="2800">
                <a:ea typeface="標楷體" pitchFamily="65" charset="-120"/>
                <a:cs typeface="Arial" charset="0"/>
              </a:rPr>
              <a:t> </a:t>
            </a:r>
            <a:r>
              <a:rPr lang="zh-TW" altLang="zh-TW" sz="2800">
                <a:latin typeface="標楷體" pitchFamily="65" charset="-120"/>
                <a:ea typeface="標楷體" pitchFamily="65" charset="-120"/>
                <a:cs typeface="Arial" charset="0"/>
              </a:rPr>
              <a:t>(阿米巴殺腸腔藥物)</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p:txBody>
      </p:sp>
      <p:sp>
        <p:nvSpPr>
          <p:cNvPr id="179202" name="Text Box 2"/>
          <p:cNvSpPr txBox="1">
            <a:spLocks noChangeArrowheads="1"/>
          </p:cNvSpPr>
          <p:nvPr/>
        </p:nvSpPr>
        <p:spPr bwMode="auto">
          <a:xfrm>
            <a:off x="71438" y="957263"/>
            <a:ext cx="8964612" cy="769937"/>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en-US" sz="4400" b="1" dirty="0">
                <a:latin typeface="標楷體" pitchFamily="65" charset="-120"/>
                <a:ea typeface="標楷體" pitchFamily="65" charset="-120"/>
                <a:cs typeface="Arial" charset="0"/>
              </a:rPr>
              <a:t>抗生素</a:t>
            </a:r>
            <a:r>
              <a:rPr lang="zh-TW" altLang="zh-TW" sz="4400" b="1" dirty="0">
                <a:latin typeface="標楷體" pitchFamily="65" charset="-120"/>
                <a:ea typeface="標楷體" pitchFamily="65" charset="-120"/>
                <a:cs typeface="Arial" charset="0"/>
              </a:rPr>
              <a:t>治療</a:t>
            </a:r>
          </a:p>
        </p:txBody>
      </p:sp>
      <p:sp>
        <p:nvSpPr>
          <p:cNvPr id="4" name="Text Box 4"/>
          <p:cNvSpPr txBox="1">
            <a:spLocks noChangeArrowheads="1"/>
          </p:cNvSpPr>
          <p:nvPr/>
        </p:nvSpPr>
        <p:spPr bwMode="auto">
          <a:xfrm>
            <a:off x="936625" y="6148388"/>
            <a:ext cx="7380288" cy="376237"/>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1">
              <a:spcBef>
                <a:spcPct val="20000"/>
              </a:spcBef>
              <a:defRPr/>
            </a:pPr>
            <a:r>
              <a:rPr lang="zh-TW" altLang="en-US" sz="1800" dirty="0" smtClean="0">
                <a:latin typeface="標楷體" panose="03000509000000000000" pitchFamily="65" charset="-120"/>
                <a:ea typeface="標楷體" panose="03000509000000000000" pitchFamily="65" charset="-120"/>
              </a:rPr>
              <a:t>目前國內專案進口的殺腸腔內原蟲藥物：</a:t>
            </a:r>
            <a:r>
              <a:rPr lang="en-US" altLang="zh-TW" sz="1800" dirty="0" err="1" smtClean="0">
                <a:latin typeface="Arial" panose="020B0604020202020204" pitchFamily="34" charset="0"/>
                <a:ea typeface="+mj-ea"/>
                <a:cs typeface="Arial" panose="020B0604020202020204" pitchFamily="34" charset="0"/>
              </a:rPr>
              <a:t>iodoquinol</a:t>
            </a:r>
            <a:r>
              <a:rPr lang="zh-TW" altLang="en-US" sz="1800" dirty="0" smtClean="0">
                <a:latin typeface="+mj-ea"/>
                <a:ea typeface="+mj-ea"/>
              </a:rPr>
              <a:t>及</a:t>
            </a:r>
            <a:r>
              <a:rPr lang="en-US" altLang="zh-TW" sz="1800" dirty="0" err="1" smtClean="0">
                <a:latin typeface="Arial" panose="020B0604020202020204" pitchFamily="34" charset="0"/>
                <a:ea typeface="+mj-ea"/>
                <a:cs typeface="Arial" panose="020B0604020202020204" pitchFamily="34" charset="0"/>
              </a:rPr>
              <a:t>paromomycin</a:t>
            </a:r>
            <a:endParaRPr lang="en-US" altLang="zh-TW" sz="1800" dirty="0" smtClean="0">
              <a:latin typeface="Arial" panose="020B0604020202020204" pitchFamily="34" charset="0"/>
              <a:ea typeface="+mj-ea"/>
              <a:cs typeface="Arial" panose="020B0604020202020204" pitchFamily="34" charset="0"/>
            </a:endParaRPr>
          </a:p>
        </p:txBody>
      </p:sp>
      <p:sp>
        <p:nvSpPr>
          <p:cNvPr id="179204" name="投影片編號版面配置區 6"/>
          <p:cNvSpPr>
            <a:spLocks noGrp="1"/>
          </p:cNvSpPr>
          <p:nvPr>
            <p:ph type="sldNum" sz="quarter" idx="12"/>
          </p:nvPr>
        </p:nvSpPr>
        <p:spPr bwMode="auto">
          <a:noFill/>
          <a:ln>
            <a:miter lim="800000"/>
            <a:headEnd/>
            <a:tailEnd/>
          </a:ln>
        </p:spPr>
        <p:txBody>
          <a:bodyPr/>
          <a:lstStyle/>
          <a:p>
            <a:fld id="{15EF5851-817B-4373-9B43-77C62B7D24A2}" type="slidenum">
              <a:rPr lang="zh-TW" altLang="en-US" smtClean="0">
                <a:ea typeface="新細明體" charset="-120"/>
              </a:rPr>
              <a:pPr/>
              <a:t>96</a:t>
            </a:fld>
            <a:endParaRPr lang="en-US" altLang="zh-TW" smtClean="0">
              <a:ea typeface="新細明體" charset="-120"/>
            </a:endParaRPr>
          </a:p>
        </p:txBody>
      </p:sp>
      <p:sp>
        <p:nvSpPr>
          <p:cNvPr id="5" name="標題 4"/>
          <p:cNvSpPr>
            <a:spLocks noGrp="1"/>
          </p:cNvSpPr>
          <p:nvPr>
            <p:ph type="title"/>
          </p:nvPr>
        </p:nvSpPr>
        <p:spPr/>
        <p:txBody>
          <a:bodyPr/>
          <a:lstStyle/>
          <a:p>
            <a:endParaRPr lang="zh-TW" altLang="en-US"/>
          </a:p>
        </p:txBody>
      </p:sp>
      <p:sp>
        <p:nvSpPr>
          <p:cNvPr id="8" name="內容版面配置區 7"/>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457200" y="831850"/>
            <a:ext cx="8229600" cy="796950"/>
          </a:xfrm>
        </p:spPr>
        <p:txBody>
          <a:bodyPr/>
          <a:lstStyle/>
          <a:p>
            <a:pPr>
              <a:defRPr/>
            </a:pPr>
            <a:r>
              <a:rPr lang="zh-TW" altLang="en-US" sz="2800" dirty="0">
                <a:latin typeface="+mj-ea"/>
              </a:rPr>
              <a:t>治療藥物</a:t>
            </a:r>
            <a:r>
              <a:rPr lang="en-US" altLang="zh-TW" sz="2800" dirty="0" err="1"/>
              <a:t>iodoquinol</a:t>
            </a:r>
            <a:r>
              <a:rPr lang="zh-TW" altLang="en-US" sz="2800" dirty="0">
                <a:latin typeface="+mj-ea"/>
              </a:rPr>
              <a:t>與</a:t>
            </a:r>
            <a:r>
              <a:rPr lang="en-US" altLang="zh-TW" sz="2800" dirty="0" err="1"/>
              <a:t>paromomycin</a:t>
            </a:r>
            <a:r>
              <a:rPr lang="zh-TW" altLang="en-US" sz="2800" dirty="0">
                <a:latin typeface="+mj-ea"/>
              </a:rPr>
              <a:t>之比較</a:t>
            </a:r>
          </a:p>
        </p:txBody>
      </p:sp>
      <p:graphicFrame>
        <p:nvGraphicFramePr>
          <p:cNvPr id="182737" name="Group 465"/>
          <p:cNvGraphicFramePr>
            <a:graphicFrameLocks noGrp="1"/>
          </p:cNvGraphicFramePr>
          <p:nvPr>
            <p:ph idx="1"/>
            <p:extLst>
              <p:ext uri="{D42A27DB-BD31-4B8C-83A1-F6EECF244321}">
                <p14:modId xmlns="" xmlns:p14="http://schemas.microsoft.com/office/powerpoint/2010/main" val="4065478198"/>
              </p:ext>
            </p:extLst>
          </p:nvPr>
        </p:nvGraphicFramePr>
        <p:xfrm>
          <a:off x="468313" y="1628775"/>
          <a:ext cx="8229600" cy="4683126"/>
        </p:xfrm>
        <a:graphic>
          <a:graphicData uri="http://schemas.openxmlformats.org/drawingml/2006/table">
            <a:tbl>
              <a:tblPr/>
              <a:tblGrid>
                <a:gridCol w="1870152"/>
                <a:gridCol w="3109167"/>
                <a:gridCol w="3250281"/>
              </a:tblGrid>
              <a:tr h="407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品項</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err="1" smtClean="0">
                          <a:ln>
                            <a:noFill/>
                          </a:ln>
                          <a:solidFill>
                            <a:schemeClr val="tx1"/>
                          </a:solidFill>
                          <a:effectLst/>
                          <a:latin typeface="Arial" pitchFamily="34" charset="0"/>
                          <a:ea typeface="標楷體" pitchFamily="65" charset="-120"/>
                          <a:cs typeface="Arial" pitchFamily="34" charset="0"/>
                        </a:rPr>
                        <a:t>Iodoquinol</a:t>
                      </a:r>
                      <a:endParaRPr kumimoji="1" lang="en-US" altLang="zh-TW"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err="1" smtClean="0">
                          <a:ln>
                            <a:noFill/>
                          </a:ln>
                          <a:solidFill>
                            <a:schemeClr val="tx1"/>
                          </a:solidFill>
                          <a:effectLst/>
                          <a:latin typeface="Arial" pitchFamily="34" charset="0"/>
                          <a:ea typeface="標楷體" pitchFamily="65" charset="-120"/>
                          <a:cs typeface="Arial" pitchFamily="34" charset="0"/>
                        </a:rPr>
                        <a:t>Paromomycin</a:t>
                      </a:r>
                      <a:endParaRPr kumimoji="1" lang="en-US" altLang="zh-TW"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7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FDA</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懷孕分級</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C</a:t>
                      </a:r>
                      <a:endParaRPr kumimoji="1" lang="en-US" altLang="zh-TW"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C</a:t>
                      </a:r>
                      <a:endParaRPr kumimoji="1" lang="en-US" altLang="zh-TW"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7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作用機轉</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不明</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抑制蛋白質合成</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7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劑量</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劑型</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650mg/</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錠</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250mg/</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錠</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2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適應症</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阿米巴性痢疾感染</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隱孢子蟲感染、阿米巴性痢疾感染</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472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副作用</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過量使用時，可能會有頭痛、噁心、嘔吐、視神經損傷或周圍神經損傷</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噁心、嘔吐、抽筋或腹瀉</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631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使用方法</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650mg  </a:t>
                      </a:r>
                      <a:r>
                        <a:rPr kumimoji="1" lang="en-US" altLang="zh-TW" sz="1600" b="1" i="0" u="none" strike="noStrike" cap="none" normalizeH="0" baseline="0" dirty="0" err="1" smtClean="0">
                          <a:ln>
                            <a:noFill/>
                          </a:ln>
                          <a:solidFill>
                            <a:schemeClr val="tx1"/>
                          </a:solidFill>
                          <a:effectLst/>
                          <a:latin typeface="Arial" pitchFamily="34" charset="0"/>
                          <a:ea typeface="標楷體" pitchFamily="65" charset="-120"/>
                          <a:cs typeface="Arial" pitchFamily="34" charset="0"/>
                        </a:rPr>
                        <a:t>tid</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 x 20</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天</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25-35mg/kg/day </a:t>
                      </a:r>
                      <a:r>
                        <a:rPr kumimoji="1" lang="en-US" altLang="zh-TW" sz="1600" b="1" i="0" u="none" strike="noStrike" cap="none" normalizeH="0" baseline="0" dirty="0" err="1" smtClean="0">
                          <a:ln>
                            <a:noFill/>
                          </a:ln>
                          <a:solidFill>
                            <a:schemeClr val="tx1"/>
                          </a:solidFill>
                          <a:effectLst/>
                          <a:latin typeface="Arial" pitchFamily="34" charset="0"/>
                          <a:ea typeface="標楷體" pitchFamily="65" charset="-120"/>
                          <a:cs typeface="Arial" pitchFamily="34" charset="0"/>
                        </a:rPr>
                        <a:t>tid</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 x 7</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天  </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或</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500mg  </a:t>
                      </a:r>
                      <a:r>
                        <a:rPr kumimoji="1" lang="en-US" altLang="zh-TW" sz="1600" b="1" i="0" u="none" strike="noStrike" cap="none" normalizeH="0" baseline="0" dirty="0" err="1" smtClean="0">
                          <a:ln>
                            <a:noFill/>
                          </a:ln>
                          <a:solidFill>
                            <a:schemeClr val="tx1"/>
                          </a:solidFill>
                          <a:effectLst/>
                          <a:latin typeface="Arial" pitchFamily="34" charset="0"/>
                          <a:ea typeface="標楷體" pitchFamily="65" charset="-120"/>
                          <a:cs typeface="Arial" pitchFamily="34" charset="0"/>
                        </a:rPr>
                        <a:t>tid</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 x 10</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天</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7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備註</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約</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NT6,600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元</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一次療程</a:t>
                      </a:r>
                      <a:endParaRPr kumimoji="1" lang="zh-TW" altLang="en-US" sz="16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約</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NT7,000</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元</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一次療程</a:t>
                      </a:r>
                      <a:endParaRPr kumimoji="1" lang="zh-TW" altLang="en-US" sz="16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L="89321" marR="8932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81288" name="投影片編號版面配置區 3"/>
          <p:cNvSpPr>
            <a:spLocks noGrp="1"/>
          </p:cNvSpPr>
          <p:nvPr>
            <p:ph type="sldNum" sz="quarter" idx="12"/>
          </p:nvPr>
        </p:nvSpPr>
        <p:spPr bwMode="auto">
          <a:noFill/>
          <a:ln>
            <a:miter lim="800000"/>
            <a:headEnd/>
            <a:tailEnd/>
          </a:ln>
        </p:spPr>
        <p:txBody>
          <a:bodyPr/>
          <a:lstStyle/>
          <a:p>
            <a:fld id="{8F094D8C-F214-40DA-9A74-B5655752FEA4}" type="slidenum">
              <a:rPr lang="en-US" altLang="zh-TW" smtClean="0">
                <a:ea typeface="新細明體" charset="-120"/>
              </a:rPr>
              <a:pPr/>
              <a:t>97</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Rectangle 2"/>
          <p:cNvSpPr>
            <a:spLocks noGrp="1" noChangeArrowheads="1"/>
          </p:cNvSpPr>
          <p:nvPr>
            <p:ph sz="half" idx="1"/>
          </p:nvPr>
        </p:nvSpPr>
        <p:spPr>
          <a:xfrm>
            <a:off x="457200" y="1711349"/>
            <a:ext cx="4038600" cy="4525963"/>
          </a:xfrm>
        </p:spPr>
        <p:txBody>
          <a:bodyPr/>
          <a:lstStyle/>
          <a:p>
            <a:pPr>
              <a:lnSpc>
                <a:spcPct val="80000"/>
              </a:lnSpc>
              <a:defRPr/>
            </a:pPr>
            <a:r>
              <a:rPr lang="zh-TW" altLang="en-US" dirty="0">
                <a:solidFill>
                  <a:srgbClr val="000000"/>
                </a:solidFill>
                <a:latin typeface="標楷體" panose="03000509000000000000" pitchFamily="65" charset="-120"/>
              </a:rPr>
              <a:t>訂</a:t>
            </a:r>
            <a:r>
              <a:rPr lang="zh-TW" altLang="en-US" dirty="0" smtClean="0">
                <a:solidFill>
                  <a:srgbClr val="000000"/>
                </a:solidFill>
                <a:latin typeface="標楷體" panose="03000509000000000000" pitchFamily="65" charset="-120"/>
              </a:rPr>
              <a:t>有衛生福利部疾病管制署專案</a:t>
            </a:r>
            <a:r>
              <a:rPr lang="zh-TW" altLang="en-US" dirty="0">
                <a:solidFill>
                  <a:srgbClr val="000000"/>
                </a:solidFill>
                <a:latin typeface="標楷體" panose="03000509000000000000" pitchFamily="65" charset="-120"/>
              </a:rPr>
              <a:t>進口寄生蟲藥物領用標準流程</a:t>
            </a:r>
          </a:p>
          <a:p>
            <a:pPr>
              <a:lnSpc>
                <a:spcPct val="80000"/>
              </a:lnSpc>
              <a:defRPr/>
            </a:pPr>
            <a:r>
              <a:rPr lang="zh-TW" altLang="en-US" dirty="0">
                <a:solidFill>
                  <a:srgbClr val="000000"/>
                </a:solidFill>
                <a:latin typeface="標楷體" panose="03000509000000000000" pitchFamily="65" charset="-120"/>
              </a:rPr>
              <a:t>放置於疾</a:t>
            </a:r>
            <a:r>
              <a:rPr lang="zh-TW" altLang="en-US" dirty="0" smtClean="0">
                <a:solidFill>
                  <a:srgbClr val="000000"/>
                </a:solidFill>
                <a:latin typeface="標楷體" panose="03000509000000000000" pitchFamily="65" charset="-120"/>
              </a:rPr>
              <a:t>管署全球</a:t>
            </a:r>
            <a:r>
              <a:rPr lang="zh-TW" altLang="en-US" dirty="0">
                <a:solidFill>
                  <a:srgbClr val="000000"/>
                </a:solidFill>
                <a:latin typeface="標楷體" panose="03000509000000000000" pitchFamily="65" charset="-120"/>
              </a:rPr>
              <a:t>資訊網</a:t>
            </a:r>
            <a:r>
              <a:rPr lang="en-US" altLang="zh-TW" dirty="0">
                <a:solidFill>
                  <a:srgbClr val="000000"/>
                </a:solidFill>
                <a:ea typeface="+mj-ea"/>
              </a:rPr>
              <a:t>www.cdc.gov.tw</a:t>
            </a:r>
            <a:r>
              <a:rPr lang="zh-TW" altLang="en-US" dirty="0">
                <a:solidFill>
                  <a:srgbClr val="000000"/>
                </a:solidFill>
                <a:latin typeface="+mj-ea"/>
                <a:ea typeface="+mj-ea"/>
              </a:rPr>
              <a:t>　</a:t>
            </a:r>
            <a:r>
              <a:rPr lang="zh-TW" altLang="en-US" dirty="0">
                <a:solidFill>
                  <a:srgbClr val="000000"/>
                </a:solidFill>
                <a:latin typeface="標楷體" panose="03000509000000000000" pitchFamily="65" charset="-120"/>
              </a:rPr>
              <a:t>防疫專區</a:t>
            </a:r>
            <a:r>
              <a:rPr lang="en-US" altLang="zh-TW" dirty="0">
                <a:solidFill>
                  <a:srgbClr val="000000"/>
                </a:solidFill>
                <a:latin typeface="標楷體" panose="03000509000000000000" pitchFamily="65" charset="-120"/>
              </a:rPr>
              <a:t>/</a:t>
            </a:r>
            <a:r>
              <a:rPr lang="zh-TW" altLang="en-US" dirty="0">
                <a:solidFill>
                  <a:srgbClr val="000000"/>
                </a:solidFill>
                <a:latin typeface="標楷體" panose="03000509000000000000" pitchFamily="65" charset="-120"/>
              </a:rPr>
              <a:t>疾病介紹</a:t>
            </a:r>
            <a:r>
              <a:rPr lang="en-US" altLang="zh-TW" dirty="0">
                <a:solidFill>
                  <a:srgbClr val="000000"/>
                </a:solidFill>
                <a:latin typeface="標楷體" panose="03000509000000000000" pitchFamily="65" charset="-120"/>
              </a:rPr>
              <a:t>/</a:t>
            </a:r>
            <a:r>
              <a:rPr lang="zh-TW" altLang="en-US" dirty="0">
                <a:solidFill>
                  <a:srgbClr val="000000"/>
                </a:solidFill>
                <a:latin typeface="標楷體" panose="03000509000000000000" pitchFamily="65" charset="-120"/>
              </a:rPr>
              <a:t>阿米巴性痢疾</a:t>
            </a:r>
            <a:r>
              <a:rPr lang="en-US" altLang="zh-TW" dirty="0">
                <a:solidFill>
                  <a:srgbClr val="000000"/>
                </a:solidFill>
                <a:latin typeface="標楷體" panose="03000509000000000000" pitchFamily="65" charset="-120"/>
              </a:rPr>
              <a:t>/</a:t>
            </a:r>
            <a:r>
              <a:rPr lang="zh-TW" altLang="en-US" dirty="0">
                <a:solidFill>
                  <a:srgbClr val="000000"/>
                </a:solidFill>
                <a:latin typeface="標楷體" panose="03000509000000000000" pitchFamily="65" charset="-120"/>
              </a:rPr>
              <a:t>治療照護</a:t>
            </a:r>
          </a:p>
          <a:p>
            <a:pPr>
              <a:lnSpc>
                <a:spcPct val="80000"/>
              </a:lnSpc>
              <a:defRPr/>
            </a:pPr>
            <a:r>
              <a:rPr lang="en-US" altLang="zh-TW" dirty="0">
                <a:solidFill>
                  <a:srgbClr val="000000"/>
                </a:solidFill>
                <a:ea typeface="+mj-ea"/>
              </a:rPr>
              <a:t>95</a:t>
            </a:r>
            <a:r>
              <a:rPr lang="zh-TW" altLang="en-US" dirty="0">
                <a:solidFill>
                  <a:srgbClr val="000000"/>
                </a:solidFill>
                <a:latin typeface="標楷體" panose="03000509000000000000" pitchFamily="65" charset="-120"/>
              </a:rPr>
              <a:t>年</a:t>
            </a:r>
            <a:r>
              <a:rPr lang="en-US" altLang="zh-TW" dirty="0">
                <a:solidFill>
                  <a:srgbClr val="000000"/>
                </a:solidFill>
                <a:ea typeface="+mj-ea"/>
              </a:rPr>
              <a:t>3</a:t>
            </a:r>
            <a:r>
              <a:rPr lang="zh-TW" altLang="en-US" dirty="0">
                <a:solidFill>
                  <a:srgbClr val="000000"/>
                </a:solidFill>
                <a:latin typeface="標楷體" panose="03000509000000000000" pitchFamily="65" charset="-120"/>
              </a:rPr>
              <a:t>月</a:t>
            </a:r>
            <a:r>
              <a:rPr lang="en-US" altLang="zh-TW" dirty="0">
                <a:solidFill>
                  <a:srgbClr val="000000"/>
                </a:solidFill>
                <a:ea typeface="+mj-ea"/>
              </a:rPr>
              <a:t>15</a:t>
            </a:r>
            <a:r>
              <a:rPr lang="zh-TW" altLang="en-US" dirty="0">
                <a:solidFill>
                  <a:srgbClr val="000000"/>
                </a:solidFill>
                <a:latin typeface="標楷體" panose="03000509000000000000" pitchFamily="65" charset="-120"/>
              </a:rPr>
              <a:t>日起</a:t>
            </a:r>
            <a:r>
              <a:rPr lang="zh-TW" altLang="en-US" dirty="0" smtClean="0">
                <a:solidFill>
                  <a:srgbClr val="000000"/>
                </a:solidFill>
                <a:latin typeface="標楷體" panose="03000509000000000000" pitchFamily="65" charset="-120"/>
              </a:rPr>
              <a:t>由</a:t>
            </a:r>
            <a:r>
              <a:rPr lang="zh-TW" altLang="en-US" dirty="0" smtClean="0">
                <a:latin typeface="標楷體" panose="03000509000000000000" pitchFamily="65" charset="-120"/>
              </a:rPr>
              <a:t>疾病管制署</a:t>
            </a:r>
            <a:r>
              <a:rPr lang="zh-TW" altLang="en-US" dirty="0" smtClean="0">
                <a:solidFill>
                  <a:srgbClr val="000000"/>
                </a:solidFill>
                <a:latin typeface="標楷體" panose="03000509000000000000" pitchFamily="65" charset="-120"/>
              </a:rPr>
              <a:t>各區管中心受理</a:t>
            </a:r>
            <a:r>
              <a:rPr lang="zh-TW" altLang="en-US" dirty="0">
                <a:solidFill>
                  <a:srgbClr val="000000"/>
                </a:solidFill>
                <a:latin typeface="標楷體" panose="03000509000000000000" pitchFamily="65" charset="-120"/>
              </a:rPr>
              <a:t>領用作業</a:t>
            </a:r>
          </a:p>
        </p:txBody>
      </p:sp>
      <p:sp>
        <p:nvSpPr>
          <p:cNvPr id="183300" name="投影片編號版面配置區 4"/>
          <p:cNvSpPr>
            <a:spLocks noGrp="1"/>
          </p:cNvSpPr>
          <p:nvPr>
            <p:ph type="sldNum" sz="quarter" idx="12"/>
          </p:nvPr>
        </p:nvSpPr>
        <p:spPr bwMode="auto">
          <a:noFill/>
          <a:ln>
            <a:miter lim="800000"/>
            <a:headEnd/>
            <a:tailEnd/>
          </a:ln>
        </p:spPr>
        <p:txBody>
          <a:bodyPr/>
          <a:lstStyle/>
          <a:p>
            <a:fld id="{DD2497D9-1034-417A-BC81-0A24C1EC7B36}" type="slidenum">
              <a:rPr lang="zh-TW" altLang="en-US" smtClean="0">
                <a:ea typeface="新細明體" charset="-120"/>
              </a:rPr>
              <a:pPr/>
              <a:t>98</a:t>
            </a:fld>
            <a:endParaRPr lang="en-US" altLang="zh-TW" smtClean="0">
              <a:ea typeface="新細明體" charset="-120"/>
            </a:endParaRPr>
          </a:p>
        </p:txBody>
      </p:sp>
      <p:sp>
        <p:nvSpPr>
          <p:cNvPr id="183298" name="Text Box 4"/>
          <p:cNvSpPr txBox="1">
            <a:spLocks noChangeArrowheads="1"/>
          </p:cNvSpPr>
          <p:nvPr/>
        </p:nvSpPr>
        <p:spPr bwMode="auto">
          <a:xfrm>
            <a:off x="250825" y="1123950"/>
            <a:ext cx="4681538" cy="523875"/>
          </a:xfrm>
          <a:prstGeom prst="rect">
            <a:avLst/>
          </a:prstGeom>
          <a:noFill/>
          <a:ln w="9525">
            <a:noFill/>
            <a:miter lim="800000"/>
            <a:headEnd/>
            <a:tailEnd/>
          </a:ln>
        </p:spPr>
        <p:txBody>
          <a:bodyPr>
            <a:spAutoFit/>
          </a:bodyPr>
          <a:lstStyle/>
          <a:p>
            <a:r>
              <a:rPr lang="zh-TW" altLang="en-US" sz="2800" b="1" u="sng" dirty="0">
                <a:solidFill>
                  <a:schemeClr val="accent2"/>
                </a:solidFill>
                <a:latin typeface="標楷體" pitchFamily="65" charset="-120"/>
                <a:ea typeface="標楷體" pitchFamily="65" charset="-120"/>
                <a:cs typeface="Arial" charset="0"/>
              </a:rPr>
              <a:t>專案進口藥物領用作業流程</a:t>
            </a:r>
          </a:p>
        </p:txBody>
      </p:sp>
      <p:pic>
        <p:nvPicPr>
          <p:cNvPr id="183299" name="Picture 5"/>
          <p:cNvPicPr>
            <a:picLocks noChangeAspect="1" noChangeArrowheads="1"/>
          </p:cNvPicPr>
          <p:nvPr/>
        </p:nvPicPr>
        <p:blipFill>
          <a:blip r:embed="rId4" cstate="print"/>
          <a:srcRect/>
          <a:stretch>
            <a:fillRect/>
          </a:stretch>
        </p:blipFill>
        <p:spPr bwMode="auto">
          <a:xfrm>
            <a:off x="4787900" y="187325"/>
            <a:ext cx="4105275" cy="6169025"/>
          </a:xfrm>
          <a:prstGeom prst="rect">
            <a:avLst/>
          </a:prstGeom>
          <a:noFill/>
          <a:ln w="9525">
            <a:noFill/>
            <a:miter lim="800000"/>
            <a:headEnd/>
            <a:tailEnd/>
          </a:ln>
        </p:spPr>
      </p:pic>
      <p:sp>
        <p:nvSpPr>
          <p:cNvPr id="2" name="標題 1"/>
          <p:cNvSpPr>
            <a:spLocks noGrp="1"/>
          </p:cNvSpPr>
          <p:nvPr>
            <p:ph type="title"/>
          </p:nvPr>
        </p:nvSpPr>
        <p:spPr/>
        <p:txBody>
          <a:bodyPr/>
          <a:lstStyle/>
          <a:p>
            <a:endParaRPr lang="zh-TW" altLang="en-US"/>
          </a:p>
        </p:txBody>
      </p:sp>
      <p:sp>
        <p:nvSpPr>
          <p:cNvPr id="8" name="內容版面配置區 7"/>
          <p:cNvSpPr>
            <a:spLocks noGrp="1"/>
          </p:cNvSpPr>
          <p:nvPr>
            <p:ph sz="half" idx="2"/>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5345" name="標題 1"/>
          <p:cNvSpPr>
            <a:spLocks noGrp="1"/>
          </p:cNvSpPr>
          <p:nvPr>
            <p:ph type="ctrTitle"/>
          </p:nvPr>
        </p:nvSpPr>
        <p:spPr>
          <a:xfrm>
            <a:off x="684213" y="2060575"/>
            <a:ext cx="7772400" cy="1470025"/>
          </a:xfrm>
        </p:spPr>
        <p:txBody>
          <a:bodyPr/>
          <a:lstStyle/>
          <a:p>
            <a:r>
              <a:rPr lang="en-US" altLang="zh-TW" smtClean="0">
                <a:latin typeface="Arial" charset="0"/>
                <a:cs typeface="Arial" charset="0"/>
              </a:rPr>
              <a:t>5.</a:t>
            </a:r>
            <a:r>
              <a:rPr lang="zh-TW" altLang="en-US" smtClean="0">
                <a:latin typeface="Arial" charset="0"/>
                <a:cs typeface="Arial" charset="0"/>
              </a:rPr>
              <a:t> </a:t>
            </a:r>
            <a:r>
              <a:rPr lang="zh-TW" altLang="zh-TW" smtClean="0">
                <a:latin typeface="標楷體" pitchFamily="65" charset="-120"/>
                <a:cs typeface="Arial" charset="0"/>
              </a:rPr>
              <a:t>痢疾</a:t>
            </a:r>
            <a:r>
              <a:rPr lang="zh-TW" altLang="en-US" smtClean="0">
                <a:latin typeface="標楷體" pitchFamily="65" charset="-120"/>
                <a:cs typeface="Arial" charset="0"/>
              </a:rPr>
              <a:t>－</a:t>
            </a:r>
            <a:r>
              <a:rPr lang="zh-TW" altLang="zh-TW" smtClean="0">
                <a:latin typeface="標楷體" pitchFamily="65" charset="-120"/>
                <a:cs typeface="Arial" charset="0"/>
              </a:rPr>
              <a:t>感染管制</a:t>
            </a:r>
            <a:endParaRPr lang="en-US" altLang="zh-TW" smtClean="0">
              <a:latin typeface="Arial" charset="0"/>
              <a:cs typeface="Arial" charset="0"/>
            </a:endParaRPr>
          </a:p>
        </p:txBody>
      </p:sp>
    </p:spTree>
    <p:custDataLst>
      <p:tags r:id="rId1"/>
    </p:custData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 桿菌性痢疾核心教材及阿米巴教育訓練核心教材</a:t>
            </a:r>
            <a:endParaRPr kumimoji="0" lang="en-US" altLang="zh-TW" sz="1400" dirty="0">
              <a:latin typeface="華康中圓體" pitchFamily="49" charset="-120"/>
              <a:ea typeface="華康中圓體" pitchFamily="49" charset="-120"/>
              <a:cs typeface="Arial" pitchFamily="34" charset="0"/>
            </a:endParaRPr>
          </a:p>
        </p:txBody>
      </p:sp>
      <p:pic>
        <p:nvPicPr>
          <p:cNvPr id="187394"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187395" name="Rectangle 3"/>
          <p:cNvSpPr txBox="1">
            <a:spLocks noChangeArrowheads="1"/>
          </p:cNvSpPr>
          <p:nvPr/>
        </p:nvSpPr>
        <p:spPr bwMode="auto">
          <a:xfrm>
            <a:off x="1295400" y="2054225"/>
            <a:ext cx="6553200" cy="4327525"/>
          </a:xfrm>
          <a:prstGeom prst="rect">
            <a:avLst/>
          </a:prstGeom>
          <a:noFill/>
          <a:ln w="9525">
            <a:noFill/>
            <a:miter lim="800000"/>
            <a:headEnd/>
            <a:tailEnd/>
          </a:ln>
        </p:spPr>
        <p:txBody>
          <a:bodyPr/>
          <a:lstStyle/>
          <a:p>
            <a:r>
              <a:rPr lang="zh-TW" altLang="zh-TW" sz="3200" b="1">
                <a:solidFill>
                  <a:schemeClr val="tx2"/>
                </a:solidFill>
                <a:latin typeface="標楷體" pitchFamily="65" charset="-120"/>
                <a:ea typeface="標楷體" pitchFamily="65" charset="-120"/>
                <a:cs typeface="Arial" charset="0"/>
              </a:rPr>
              <a:t>桿菌性痢疾</a:t>
            </a:r>
            <a:r>
              <a:rPr lang="zh-TW" altLang="en-US" sz="3200" b="1">
                <a:solidFill>
                  <a:schemeClr val="tx2"/>
                </a:solidFill>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感染管制防疫</a:t>
            </a:r>
            <a:r>
              <a:rPr lang="zh-TW" altLang="en-US" sz="3200">
                <a:latin typeface="標楷體" pitchFamily="65" charset="-120"/>
                <a:ea typeface="標楷體" pitchFamily="65" charset="-120"/>
                <a:cs typeface="Arial" charset="0"/>
              </a:rPr>
              <a:t>工作</a:t>
            </a:r>
            <a:endParaRPr lang="en-US" altLang="zh-TW" sz="3200">
              <a:latin typeface="標楷體" pitchFamily="65" charset="-120"/>
              <a:ea typeface="標楷體" pitchFamily="65" charset="-120"/>
              <a:cs typeface="Arial" charset="0"/>
            </a:endParaRPr>
          </a:p>
          <a:p>
            <a:r>
              <a:rPr lang="zh-TW" altLang="zh-TW" sz="3200" b="1">
                <a:solidFill>
                  <a:schemeClr val="tx2"/>
                </a:solidFill>
                <a:latin typeface="標楷體" pitchFamily="65" charset="-120"/>
                <a:ea typeface="標楷體" pitchFamily="65" charset="-120"/>
                <a:cs typeface="Arial" charset="0"/>
              </a:rPr>
              <a:t>阿米巴性痢疾</a:t>
            </a:r>
            <a:r>
              <a:rPr lang="zh-TW" altLang="en-US" sz="3200" b="1">
                <a:solidFill>
                  <a:schemeClr val="tx2"/>
                </a:solidFill>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感染管制防疫</a:t>
            </a:r>
            <a:r>
              <a:rPr lang="zh-TW" altLang="en-US" sz="3200">
                <a:latin typeface="標楷體" pitchFamily="65" charset="-120"/>
                <a:ea typeface="標楷體" pitchFamily="65" charset="-120"/>
                <a:cs typeface="Arial" charset="0"/>
              </a:rPr>
              <a:t>工作</a:t>
            </a:r>
          </a:p>
        </p:txBody>
      </p:sp>
      <p:sp>
        <p:nvSpPr>
          <p:cNvPr id="187396" name="Text Box 2"/>
          <p:cNvSpPr txBox="1">
            <a:spLocks noChangeArrowheads="1"/>
          </p:cNvSpPr>
          <p:nvPr/>
        </p:nvSpPr>
        <p:spPr bwMode="auto">
          <a:xfrm>
            <a:off x="1171575" y="920750"/>
            <a:ext cx="68008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痢疾</a:t>
            </a:r>
            <a:r>
              <a:rPr lang="zh-TW" altLang="en-US" sz="4400" b="1" dirty="0">
                <a:solidFill>
                  <a:schemeClr val="tx2"/>
                </a:solidFill>
                <a:latin typeface="標楷體" pitchFamily="65" charset="-120"/>
                <a:ea typeface="標楷體" pitchFamily="65" charset="-120"/>
                <a:cs typeface="Arial" charset="0"/>
              </a:rPr>
              <a:t>－</a:t>
            </a:r>
            <a:r>
              <a:rPr lang="zh-TW" altLang="zh-TW" sz="4400" dirty="0">
                <a:solidFill>
                  <a:srgbClr val="000C00"/>
                </a:solidFill>
                <a:latin typeface="Times New Roman" pitchFamily="18" charset="0"/>
                <a:ea typeface="標楷體" pitchFamily="65" charset="-120"/>
                <a:cs typeface="Arial" charset="0"/>
              </a:rPr>
              <a:t>感染管制防疫</a:t>
            </a:r>
            <a:r>
              <a:rPr lang="zh-TW" altLang="en-US" sz="4400" dirty="0">
                <a:solidFill>
                  <a:srgbClr val="000C00"/>
                </a:solidFill>
                <a:latin typeface="Times New Roman" pitchFamily="18" charset="0"/>
                <a:ea typeface="標楷體" pitchFamily="65" charset="-120"/>
                <a:cs typeface="Arial" charset="0"/>
              </a:rPr>
              <a:t>工作</a:t>
            </a:r>
            <a:endParaRPr lang="zh-TW" altLang="zh-TW" sz="4400" dirty="0">
              <a:solidFill>
                <a:srgbClr val="000C00"/>
              </a:solidFill>
              <a:latin typeface="Times New Roman" pitchFamily="18" charset="0"/>
              <a:ea typeface="標楷體" pitchFamily="65" charset="-120"/>
              <a:cs typeface="Arial" charset="0"/>
            </a:endParaRPr>
          </a:p>
        </p:txBody>
      </p:sp>
      <p:sp>
        <p:nvSpPr>
          <p:cNvPr id="4" name="標題 3"/>
          <p:cNvSpPr>
            <a:spLocks noGrp="1"/>
          </p:cNvSpPr>
          <p:nvPr>
            <p:ph type="ctr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9441" name="Text Box 3"/>
          <p:cNvSpPr txBox="1">
            <a:spLocks noChangeArrowheads="1"/>
          </p:cNvSpPr>
          <p:nvPr/>
        </p:nvSpPr>
        <p:spPr bwMode="auto">
          <a:xfrm>
            <a:off x="2246313" y="2339975"/>
            <a:ext cx="5997575" cy="3582988"/>
          </a:xfrm>
          <a:prstGeom prst="rect">
            <a:avLst/>
          </a:prstGeom>
          <a:noFill/>
          <a:ln w="9525">
            <a:noFill/>
            <a:miter lim="800000"/>
            <a:headEnd/>
            <a:tailEnd/>
          </a:ln>
        </p:spPr>
        <p:txBody>
          <a:bodyPr>
            <a:spAutoFit/>
          </a:bodyPr>
          <a:lstStyle/>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衛教重點</a:t>
            </a:r>
          </a:p>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防疫步驟</a:t>
            </a:r>
          </a:p>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檢體採集</a:t>
            </a:r>
          </a:p>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消毒通則</a:t>
            </a:r>
          </a:p>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高危險群防治重點</a:t>
            </a:r>
            <a:r>
              <a:rPr lang="en-US" altLang="zh-TW" sz="2800">
                <a:latin typeface="標楷體" pitchFamily="65" charset="-120"/>
                <a:ea typeface="標楷體" pitchFamily="65" charset="-120"/>
                <a:cs typeface="Arial" charset="0"/>
              </a:rPr>
              <a:t>(</a:t>
            </a:r>
            <a:r>
              <a:rPr lang="zh-TW" altLang="en-US" sz="2800">
                <a:latin typeface="標楷體" pitchFamily="65" charset="-120"/>
                <a:ea typeface="標楷體" pitchFamily="65" charset="-120"/>
                <a:cs typeface="Arial" charset="0"/>
              </a:rPr>
              <a:t>山地鄉，境外移入，機構群聚</a:t>
            </a:r>
            <a:r>
              <a:rPr lang="en-US" altLang="zh-TW" sz="2800">
                <a:latin typeface="標楷體" pitchFamily="65" charset="-120"/>
                <a:ea typeface="標楷體" pitchFamily="65" charset="-120"/>
                <a:cs typeface="Arial" charset="0"/>
              </a:rPr>
              <a:t>)</a:t>
            </a:r>
          </a:p>
          <a:p>
            <a:pPr marL="355600" indent="-355600">
              <a:lnSpc>
                <a:spcPct val="80000"/>
              </a:lnSpc>
              <a:spcBef>
                <a:spcPct val="50000"/>
              </a:spcBef>
              <a:buFont typeface="Wingdings" pitchFamily="2" charset="2"/>
              <a:buChar char=""/>
            </a:pPr>
            <a:r>
              <a:rPr lang="zh-TW" altLang="en-US" sz="2800">
                <a:latin typeface="標楷體" pitchFamily="65" charset="-120"/>
                <a:ea typeface="標楷體" pitchFamily="65" charset="-120"/>
                <a:cs typeface="Arial" charset="0"/>
              </a:rPr>
              <a:t>其他注意事項</a:t>
            </a:r>
          </a:p>
        </p:txBody>
      </p:sp>
      <p:sp>
        <p:nvSpPr>
          <p:cNvPr id="189442" name="Text Box 2"/>
          <p:cNvSpPr txBox="1">
            <a:spLocks noChangeArrowheads="1"/>
          </p:cNvSpPr>
          <p:nvPr/>
        </p:nvSpPr>
        <p:spPr bwMode="auto">
          <a:xfrm>
            <a:off x="1011238" y="908050"/>
            <a:ext cx="7016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防</a:t>
            </a:r>
            <a:r>
              <a:rPr lang="zh-TW" altLang="en-US" sz="4400" b="1" dirty="0">
                <a:latin typeface="標楷體" pitchFamily="65" charset="-120"/>
                <a:ea typeface="標楷體" pitchFamily="65" charset="-120"/>
                <a:cs typeface="Arial" charset="0"/>
              </a:rPr>
              <a:t>疫工作</a:t>
            </a:r>
            <a:endParaRPr lang="zh-TW" altLang="zh-TW" sz="4400" b="1" dirty="0">
              <a:latin typeface="Times New Roman" pitchFamily="18" charset="0"/>
              <a:ea typeface="標楷體" pitchFamily="65" charset="-120"/>
              <a:cs typeface="Arial" charset="0"/>
            </a:endParaRPr>
          </a:p>
        </p:txBody>
      </p:sp>
      <p:sp>
        <p:nvSpPr>
          <p:cNvPr id="189443" name="投影片編號版面配置區 5"/>
          <p:cNvSpPr>
            <a:spLocks noGrp="1"/>
          </p:cNvSpPr>
          <p:nvPr>
            <p:ph type="sldNum" sz="quarter" idx="12"/>
          </p:nvPr>
        </p:nvSpPr>
        <p:spPr bwMode="auto">
          <a:noFill/>
          <a:ln>
            <a:miter lim="800000"/>
            <a:headEnd/>
            <a:tailEnd/>
          </a:ln>
        </p:spPr>
        <p:txBody>
          <a:bodyPr/>
          <a:lstStyle/>
          <a:p>
            <a:fld id="{A70F1379-7026-4530-A48F-EE33F4414312}" type="slidenum">
              <a:rPr lang="zh-TW" altLang="en-US" smtClean="0">
                <a:ea typeface="新細明體" charset="-120"/>
              </a:rPr>
              <a:pPr/>
              <a:t>101</a:t>
            </a:fld>
            <a:endParaRPr lang="en-US" altLang="zh-TW"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1489" name="Text Box 2"/>
          <p:cNvSpPr txBox="1">
            <a:spLocks noChangeArrowheads="1"/>
          </p:cNvSpPr>
          <p:nvPr/>
        </p:nvSpPr>
        <p:spPr bwMode="auto">
          <a:xfrm>
            <a:off x="971550" y="765175"/>
            <a:ext cx="7229475"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防疫措施</a:t>
            </a:r>
            <a:endParaRPr lang="zh-TW" altLang="zh-TW" sz="4400" b="1" dirty="0">
              <a:latin typeface="Times New Roman" pitchFamily="18" charset="0"/>
              <a:ea typeface="標楷體" pitchFamily="65" charset="-120"/>
              <a:cs typeface="Arial" charset="0"/>
            </a:endParaRPr>
          </a:p>
        </p:txBody>
      </p:sp>
      <p:sp>
        <p:nvSpPr>
          <p:cNvPr id="191490" name="Rectangle 4"/>
          <p:cNvSpPr>
            <a:spLocks noChangeArrowheads="1"/>
          </p:cNvSpPr>
          <p:nvPr/>
        </p:nvSpPr>
        <p:spPr bwMode="auto">
          <a:xfrm>
            <a:off x="250825" y="1844675"/>
            <a:ext cx="8569325" cy="4321175"/>
          </a:xfrm>
          <a:prstGeom prst="rect">
            <a:avLst/>
          </a:prstGeom>
          <a:noFill/>
          <a:ln w="9525">
            <a:noFill/>
            <a:miter lim="800000"/>
            <a:headEnd/>
            <a:tailEnd/>
          </a:ln>
        </p:spPr>
        <p:txBody>
          <a:bodyPr/>
          <a:lstStyle/>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疫調</a:t>
            </a:r>
            <a:r>
              <a:rPr lang="zh-TW" altLang="en-US" sz="3200" b="1">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調查接觸者(共同生活家人或同團旅客)及感染源(個案環境</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飲食</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水源衛生</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旅遊史)</a:t>
            </a:r>
            <a:r>
              <a:rPr lang="zh-TW" altLang="en-US" sz="3200">
                <a:latin typeface="標楷體" pitchFamily="65" charset="-120"/>
                <a:ea typeface="標楷體" pitchFamily="65" charset="-120"/>
                <a:cs typeface="Arial" charset="0"/>
              </a:rPr>
              <a:t>。</a:t>
            </a:r>
            <a:endParaRPr lang="zh-TW" altLang="zh-TW" sz="320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消毒</a:t>
            </a:r>
            <a:r>
              <a:rPr lang="zh-TW" altLang="en-US" sz="3200" b="1">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對個案糞便可能污染之環境及物品消毒</a:t>
            </a:r>
            <a:r>
              <a:rPr lang="zh-TW" altLang="en-US" sz="3200">
                <a:latin typeface="標楷體" pitchFamily="65" charset="-120"/>
                <a:ea typeface="標楷體" pitchFamily="65" charset="-120"/>
                <a:cs typeface="Arial" charset="0"/>
              </a:rPr>
              <a:t>。</a:t>
            </a:r>
            <a:endParaRPr lang="zh-TW" altLang="zh-TW" sz="320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個案衛教</a:t>
            </a:r>
            <a:r>
              <a:rPr lang="zh-TW" altLang="en-US" sz="3200" b="1">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教導傳染途徑和預防的方法</a:t>
            </a:r>
            <a:r>
              <a:rPr lang="zh-TW" altLang="en-US" sz="3200">
                <a:latin typeface="標楷體" pitchFamily="65" charset="-120"/>
                <a:ea typeface="標楷體" pitchFamily="65" charset="-120"/>
                <a:cs typeface="Arial" charset="0"/>
              </a:rPr>
              <a:t>。</a:t>
            </a:r>
            <a:endParaRPr lang="zh-TW" altLang="zh-TW" sz="3200">
              <a:latin typeface="標楷體" pitchFamily="65" charset="-120"/>
              <a:ea typeface="標楷體" pitchFamily="65" charset="-120"/>
              <a:cs typeface="Arial" charset="0"/>
            </a:endParaRPr>
          </a:p>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治療</a:t>
            </a:r>
          </a:p>
          <a:p>
            <a:pPr marL="342900" indent="-342900">
              <a:lnSpc>
                <a:spcPct val="90000"/>
              </a:lnSpc>
              <a:spcBef>
                <a:spcPct val="20000"/>
              </a:spcBef>
              <a:buFont typeface="Wingdings" pitchFamily="2" charset="2"/>
              <a:buChar char=""/>
            </a:pPr>
            <a:r>
              <a:rPr lang="zh-TW" altLang="zh-TW" sz="3200" b="1">
                <a:latin typeface="標楷體" pitchFamily="65" charset="-120"/>
                <a:ea typeface="標楷體" pitchFamily="65" charset="-120"/>
                <a:cs typeface="Arial" charset="0"/>
              </a:rPr>
              <a:t>追蹤</a:t>
            </a:r>
            <a:r>
              <a:rPr lang="zh-TW" altLang="en-US" sz="3200" b="1">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停止服藥後</a:t>
            </a:r>
            <a:r>
              <a:rPr lang="zh-TW" altLang="zh-TW" sz="3200">
                <a:ea typeface="標楷體" pitchFamily="65" charset="-120"/>
                <a:cs typeface="Arial" charset="0"/>
              </a:rPr>
              <a:t>48</a:t>
            </a:r>
            <a:r>
              <a:rPr lang="zh-TW" altLang="zh-TW" sz="3200">
                <a:latin typeface="標楷體" pitchFamily="65" charset="-120"/>
                <a:ea typeface="標楷體" pitchFamily="65" charset="-120"/>
                <a:cs typeface="Arial" charset="0"/>
              </a:rPr>
              <a:t>小時</a:t>
            </a:r>
            <a:r>
              <a:rPr lang="zh-TW" altLang="en-US" sz="3200">
                <a:latin typeface="標楷體" pitchFamily="65" charset="-120"/>
                <a:ea typeface="標楷體" pitchFamily="65" charset="-120"/>
                <a:cs typeface="Arial" charset="0"/>
              </a:rPr>
              <a:t>，</a:t>
            </a:r>
            <a:r>
              <a:rPr lang="zh-TW" altLang="zh-TW" sz="3200">
                <a:latin typeface="標楷體" pitchFamily="65" charset="-120"/>
                <a:ea typeface="標楷體" pitchFamily="65" charset="-120"/>
                <a:cs typeface="Arial" charset="0"/>
              </a:rPr>
              <a:t>連續兩次糞便檢體(每次間隔</a:t>
            </a:r>
            <a:r>
              <a:rPr lang="zh-TW" altLang="zh-TW" sz="3200">
                <a:ea typeface="標楷體" pitchFamily="65" charset="-120"/>
                <a:cs typeface="Arial" charset="0"/>
              </a:rPr>
              <a:t>24</a:t>
            </a:r>
            <a:r>
              <a:rPr lang="zh-TW" altLang="zh-TW" sz="3200">
                <a:latin typeface="標楷體" pitchFamily="65" charset="-120"/>
                <a:ea typeface="標楷體" pitchFamily="65" charset="-120"/>
                <a:cs typeface="Arial" charset="0"/>
              </a:rPr>
              <a:t>小時以上)均為陰性始可解除</a:t>
            </a:r>
            <a:r>
              <a:rPr lang="zh-TW" altLang="en-US" sz="3200">
                <a:latin typeface="標楷體" pitchFamily="65" charset="-120"/>
                <a:ea typeface="標楷體" pitchFamily="65" charset="-120"/>
                <a:cs typeface="Arial" charset="0"/>
              </a:rPr>
              <a:t>。</a:t>
            </a:r>
            <a:endParaRPr lang="zh-TW" altLang="zh-TW" sz="3200">
              <a:latin typeface="標楷體" pitchFamily="65" charset="-120"/>
              <a:ea typeface="標楷體" pitchFamily="65" charset="-120"/>
              <a:cs typeface="Arial" charset="0"/>
            </a:endParaRPr>
          </a:p>
          <a:p>
            <a:pPr marL="342900" indent="-342900">
              <a:lnSpc>
                <a:spcPct val="90000"/>
              </a:lnSpc>
              <a:spcBef>
                <a:spcPct val="20000"/>
              </a:spcBef>
            </a:pPr>
            <a:endParaRPr lang="zh-TW" altLang="zh-TW" sz="3200">
              <a:latin typeface="標楷體" pitchFamily="65" charset="-120"/>
              <a:ea typeface="標楷體" pitchFamily="65" charset="-120"/>
              <a:cs typeface="Arial" charset="0"/>
            </a:endParaRPr>
          </a:p>
        </p:txBody>
      </p:sp>
      <p:sp>
        <p:nvSpPr>
          <p:cNvPr id="191491" name="投影片編號版面配置區 5"/>
          <p:cNvSpPr>
            <a:spLocks noGrp="1"/>
          </p:cNvSpPr>
          <p:nvPr>
            <p:ph type="sldNum" sz="quarter" idx="12"/>
          </p:nvPr>
        </p:nvSpPr>
        <p:spPr bwMode="auto">
          <a:noFill/>
          <a:ln>
            <a:miter lim="800000"/>
            <a:headEnd/>
            <a:tailEnd/>
          </a:ln>
        </p:spPr>
        <p:txBody>
          <a:bodyPr/>
          <a:lstStyle/>
          <a:p>
            <a:fld id="{7D6CCE65-F98A-41D8-AB05-B97C735029DD}" type="slidenum">
              <a:rPr lang="zh-TW" altLang="en-US" smtClean="0">
                <a:ea typeface="新細明體" charset="-120"/>
              </a:rPr>
              <a:pPr/>
              <a:t>102</a:t>
            </a:fld>
            <a:endParaRPr lang="en-US" altLang="zh-TW"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3537" name="Text Box 2"/>
          <p:cNvSpPr txBox="1">
            <a:spLocks noChangeArrowheads="1"/>
          </p:cNvSpPr>
          <p:nvPr/>
        </p:nvSpPr>
        <p:spPr bwMode="auto">
          <a:xfrm>
            <a:off x="1011238" y="908050"/>
            <a:ext cx="7016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防治方法</a:t>
            </a:r>
            <a:endParaRPr lang="zh-TW" altLang="zh-TW" sz="4400" b="1" dirty="0">
              <a:latin typeface="Times New Roman" pitchFamily="18" charset="0"/>
              <a:ea typeface="標楷體" pitchFamily="65" charset="-120"/>
              <a:cs typeface="Arial" charset="0"/>
            </a:endParaRPr>
          </a:p>
        </p:txBody>
      </p:sp>
      <p:sp>
        <p:nvSpPr>
          <p:cNvPr id="193538" name="Rectangle 4"/>
          <p:cNvSpPr>
            <a:spLocks noChangeArrowheads="1"/>
          </p:cNvSpPr>
          <p:nvPr/>
        </p:nvSpPr>
        <p:spPr bwMode="auto">
          <a:xfrm>
            <a:off x="71438" y="1976438"/>
            <a:ext cx="8821737" cy="4189412"/>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2800">
                <a:latin typeface="Times New Roman" pitchFamily="18" charset="0"/>
                <a:ea typeface="標楷體" pitchFamily="65" charset="-120"/>
                <a:cs typeface="Arial" charset="0"/>
              </a:rPr>
              <a:t>目前沒有可靠疫苗可應用。</a:t>
            </a:r>
            <a:endParaRPr lang="en-US" altLang="zh-TW" sz="2800">
              <a:latin typeface="Times New Roman" pitchFamily="18" charset="0"/>
              <a:ea typeface="標楷體" pitchFamily="65" charset="-120"/>
              <a:cs typeface="Arial" charset="0"/>
            </a:endParaRPr>
          </a:p>
          <a:p>
            <a:pPr marL="342900" indent="-342900">
              <a:spcBef>
                <a:spcPct val="20000"/>
              </a:spcBef>
              <a:buFont typeface="Wingdings" pitchFamily="2" charset="2"/>
              <a:buChar char=""/>
            </a:pPr>
            <a:r>
              <a:rPr lang="zh-TW" altLang="zh-TW" sz="2800">
                <a:solidFill>
                  <a:srgbClr val="000C00"/>
                </a:solidFill>
                <a:latin typeface="Times New Roman" pitchFamily="18" charset="0"/>
                <a:ea typeface="標楷體" pitchFamily="65" charset="-120"/>
                <a:cs typeface="Arial" charset="0"/>
              </a:rPr>
              <a:t>不生飲不生食：食物及飲用水應澈底煮熟、煮沸後食用才安全，外出旅遊建議喝瓶裝水。</a:t>
            </a:r>
            <a:endParaRPr lang="zh-TW" altLang="zh-TW" sz="2800">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對幼童、精神病患者、水源受污染地區之防疫最為困難：需要隔離病患。</a:t>
            </a:r>
          </a:p>
          <a:p>
            <a:pPr marL="342900" indent="-342900">
              <a:spcBef>
                <a:spcPct val="20000"/>
              </a:spcBef>
              <a:buFont typeface="Wingdings" pitchFamily="2" charset="2"/>
              <a:buChar char=""/>
            </a:pPr>
            <a:r>
              <a:rPr lang="zh-TW" altLang="zh-TW" sz="2800">
                <a:latin typeface="標楷體" pitchFamily="65" charset="-120"/>
                <a:ea typeface="標楷體" pitchFamily="65" charset="-120"/>
                <a:cs typeface="Arial" charset="0"/>
              </a:rPr>
              <a:t>關閉發現有患者之托兒所並不可行；因病童轉換托兒所以後，會傳染給新轉入的其他托兒所。</a:t>
            </a:r>
          </a:p>
          <a:p>
            <a:pPr marL="342900" indent="-342900">
              <a:spcBef>
                <a:spcPct val="20000"/>
              </a:spcBef>
              <a:buFont typeface="Wingdings" pitchFamily="2" charset="2"/>
              <a:buChar char=""/>
            </a:pPr>
            <a:r>
              <a:rPr lang="zh-TW" altLang="en-US" sz="2800">
                <a:solidFill>
                  <a:srgbClr val="000C00"/>
                </a:solidFill>
                <a:latin typeface="標楷體" pitchFamily="65" charset="-120"/>
                <a:ea typeface="標楷體" pitchFamily="65" charset="-120"/>
                <a:cs typeface="Arial" charset="0"/>
              </a:rPr>
              <a:t>患者、帶菌者或疑似病例等，</a:t>
            </a:r>
            <a:r>
              <a:rPr lang="zh-TW" altLang="en-US" sz="2800" u="sng">
                <a:solidFill>
                  <a:srgbClr val="000C00"/>
                </a:solidFill>
                <a:latin typeface="標楷體" pitchFamily="65" charset="-120"/>
                <a:ea typeface="標楷體" pitchFamily="65" charset="-120"/>
                <a:cs typeface="Arial" charset="0"/>
              </a:rPr>
              <a:t>暫時不可擔任廚房或護理托兒或照護者工作</a:t>
            </a:r>
            <a:r>
              <a:rPr lang="zh-TW" altLang="en-US" sz="2800">
                <a:solidFill>
                  <a:srgbClr val="000C00"/>
                </a:solidFill>
                <a:latin typeface="標楷體" pitchFamily="65" charset="-120"/>
                <a:ea typeface="標楷體" pitchFamily="65" charset="-120"/>
                <a:cs typeface="Arial" charset="0"/>
              </a:rPr>
              <a:t>，以免散播病菌</a:t>
            </a:r>
            <a:r>
              <a:rPr lang="zh-TW" altLang="en-US" sz="2800">
                <a:latin typeface="標楷體" pitchFamily="65" charset="-120"/>
                <a:ea typeface="標楷體" pitchFamily="65" charset="-120"/>
                <a:cs typeface="Arial" charset="0"/>
              </a:rPr>
              <a:t>。</a:t>
            </a:r>
            <a:endParaRPr lang="zh-TW" altLang="zh-TW" sz="2800">
              <a:latin typeface="標楷體" pitchFamily="65" charset="-120"/>
              <a:ea typeface="標楷體" pitchFamily="65" charset="-120"/>
              <a:cs typeface="Arial" charset="0"/>
            </a:endParaRPr>
          </a:p>
        </p:txBody>
      </p:sp>
      <p:sp>
        <p:nvSpPr>
          <p:cNvPr id="193539" name="投影片編號版面配置區 5"/>
          <p:cNvSpPr>
            <a:spLocks noGrp="1"/>
          </p:cNvSpPr>
          <p:nvPr>
            <p:ph type="sldNum" sz="quarter" idx="12"/>
          </p:nvPr>
        </p:nvSpPr>
        <p:spPr bwMode="auto">
          <a:noFill/>
          <a:ln>
            <a:miter lim="800000"/>
            <a:headEnd/>
            <a:tailEnd/>
          </a:ln>
        </p:spPr>
        <p:txBody>
          <a:bodyPr/>
          <a:lstStyle/>
          <a:p>
            <a:fld id="{79C41425-46BA-42E9-A3DF-A0C36A1BDF7E}" type="slidenum">
              <a:rPr lang="zh-TW" altLang="en-US" smtClean="0">
                <a:ea typeface="新細明體" charset="-120"/>
              </a:rPr>
              <a:pPr/>
              <a:t>103</a:t>
            </a:fld>
            <a:endParaRPr lang="en-US" altLang="zh-TW" smtClean="0">
              <a:ea typeface="新細明體" charset="-120"/>
            </a:endParaRPr>
          </a:p>
        </p:txBody>
      </p:sp>
      <p:sp>
        <p:nvSpPr>
          <p:cNvPr id="4" name="標題 3"/>
          <p:cNvSpPr>
            <a:spLocks noGrp="1"/>
          </p:cNvSpPr>
          <p:nvPr>
            <p:ph type="title"/>
          </p:nvPr>
        </p:nvSpPr>
        <p:spPr/>
        <p:txBody>
          <a:bodyPr/>
          <a:lstStyle/>
          <a:p>
            <a:endParaRPr lang="zh-TW" altLang="en-US"/>
          </a:p>
        </p:txBody>
      </p:sp>
      <p:sp>
        <p:nvSpPr>
          <p:cNvPr id="7" name="內容版面配置區 6"/>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p:txBody>
          <a:bodyPr/>
          <a:lstStyle/>
          <a:p>
            <a:pPr>
              <a:defRPr/>
            </a:pPr>
            <a:r>
              <a:rPr lang="zh-TW" altLang="en-US" dirty="0">
                <a:latin typeface="標楷體" panose="03000509000000000000" pitchFamily="65" charset="-120"/>
              </a:rPr>
              <a:t>衛教</a:t>
            </a:r>
            <a:r>
              <a:rPr lang="zh-TW" altLang="en-US" dirty="0" smtClean="0">
                <a:latin typeface="標楷體" panose="03000509000000000000" pitchFamily="65" charset="-120"/>
              </a:rPr>
              <a:t>重點：</a:t>
            </a:r>
            <a:endParaRPr lang="en-US" altLang="zh-TW" dirty="0">
              <a:latin typeface="標楷體" panose="03000509000000000000" pitchFamily="65" charset="-120"/>
            </a:endParaRPr>
          </a:p>
          <a:p>
            <a:pPr lvl="1">
              <a:defRPr/>
            </a:pPr>
            <a:r>
              <a:rPr lang="zh-TW" altLang="zh-TW" sz="2000" dirty="0"/>
              <a:t>注意個人衛生，養成飯前、便後或接觸食物前正確洗手的習慣。</a:t>
            </a:r>
            <a:endParaRPr lang="zh-TW" altLang="en-US" sz="2000" dirty="0">
              <a:latin typeface="標楷體" panose="03000509000000000000" pitchFamily="65" charset="-120"/>
            </a:endParaRPr>
          </a:p>
          <a:p>
            <a:pPr lvl="1" algn="just">
              <a:defRPr/>
            </a:pPr>
            <a:r>
              <a:rPr lang="zh-TW" altLang="en-US" sz="2000" dirty="0">
                <a:latin typeface="標楷體" panose="03000509000000000000" pitchFamily="65" charset="-120"/>
              </a:rPr>
              <a:t>食物需經充分加熱煮熟後才可食用，不吃生冷的食物，特別是路邊攤販賣的東西。</a:t>
            </a:r>
          </a:p>
          <a:p>
            <a:pPr lvl="1" algn="just">
              <a:defRPr/>
            </a:pPr>
            <a:r>
              <a:rPr lang="zh-TW" altLang="en-US" sz="2000" dirty="0">
                <a:latin typeface="標楷體" panose="03000509000000000000" pitchFamily="65" charset="-120"/>
              </a:rPr>
              <a:t>儘量買自己剝皮的水果食用。</a:t>
            </a:r>
          </a:p>
          <a:p>
            <a:pPr lvl="1" algn="just">
              <a:defRPr/>
            </a:pPr>
            <a:r>
              <a:rPr lang="zh-TW" altLang="en-US" sz="2000" dirty="0">
                <a:latin typeface="標楷體" panose="03000509000000000000" pitchFamily="65" charset="-120"/>
              </a:rPr>
              <a:t>飲用包裝水或煮沸的水。</a:t>
            </a:r>
          </a:p>
          <a:p>
            <a:pPr lvl="1" algn="just">
              <a:defRPr/>
            </a:pPr>
            <a:r>
              <a:rPr lang="zh-TW" altLang="en-US" sz="2000" dirty="0">
                <a:latin typeface="標楷體" panose="03000509000000000000" pitchFamily="65" charset="-120"/>
              </a:rPr>
              <a:t>廁所需距離使用水源</a:t>
            </a:r>
            <a:r>
              <a:rPr lang="en-US" altLang="zh-TW" sz="2000" dirty="0">
                <a:ea typeface="+mj-ea"/>
              </a:rPr>
              <a:t>15</a:t>
            </a:r>
            <a:r>
              <a:rPr lang="zh-TW" altLang="en-US" sz="2000" dirty="0">
                <a:latin typeface="標楷體" panose="03000509000000000000" pitchFamily="65" charset="-120"/>
              </a:rPr>
              <a:t>公尺以上</a:t>
            </a:r>
            <a:r>
              <a:rPr lang="en-US" altLang="zh-TW" sz="2000" dirty="0">
                <a:latin typeface="標楷體" panose="03000509000000000000" pitchFamily="65" charset="-120"/>
              </a:rPr>
              <a:t>(</a:t>
            </a:r>
            <a:r>
              <a:rPr lang="zh-TW" altLang="en-US" sz="2000" dirty="0">
                <a:latin typeface="標楷體" panose="03000509000000000000" pitchFamily="65" charset="-120"/>
              </a:rPr>
              <a:t>儲水設備應高於地面</a:t>
            </a:r>
            <a:r>
              <a:rPr lang="en-US" altLang="zh-TW" sz="2000" dirty="0">
                <a:latin typeface="標楷體" panose="03000509000000000000" pitchFamily="65" charset="-120"/>
              </a:rPr>
              <a:t>)</a:t>
            </a:r>
            <a:r>
              <a:rPr lang="zh-TW" altLang="en-US" sz="2000" dirty="0">
                <a:latin typeface="標楷體" panose="03000509000000000000" pitchFamily="65" charset="-120"/>
              </a:rPr>
              <a:t>，以免水源受污染。</a:t>
            </a:r>
          </a:p>
          <a:p>
            <a:pPr lvl="1" algn="just">
              <a:defRPr/>
            </a:pPr>
            <a:r>
              <a:rPr lang="zh-TW" altLang="en-US" sz="2000" dirty="0">
                <a:latin typeface="標楷體" panose="03000509000000000000" pitchFamily="65" charset="-120"/>
              </a:rPr>
              <a:t>清除垃圾、加裝紗窗，使蒼蠅蟑螂無法</a:t>
            </a:r>
            <a:r>
              <a:rPr lang="zh-TW" altLang="en-US" sz="2000" dirty="0" smtClean="0">
                <a:latin typeface="標楷體" panose="03000509000000000000" pitchFamily="65" charset="-120"/>
              </a:rPr>
              <a:t>孳生。</a:t>
            </a:r>
            <a:endParaRPr lang="en-US" altLang="zh-TW" sz="2000" dirty="0" smtClean="0">
              <a:latin typeface="標楷體" panose="03000509000000000000" pitchFamily="65" charset="-120"/>
            </a:endParaRPr>
          </a:p>
          <a:p>
            <a:pPr lvl="1" algn="just">
              <a:defRPr/>
            </a:pPr>
            <a:r>
              <a:rPr lang="zh-TW" altLang="zh-TW" sz="2000" dirty="0"/>
              <a:t>廚房工作人員、醫、護、托育人員特別應</a:t>
            </a:r>
            <a:r>
              <a:rPr lang="zh-TW" altLang="zh-TW" sz="2000" dirty="0" smtClean="0"/>
              <a:t>注意洗手。</a:t>
            </a:r>
            <a:endParaRPr lang="zh-TW" altLang="en-US" sz="2000" dirty="0">
              <a:latin typeface="標楷體" panose="03000509000000000000" pitchFamily="65" charset="-120"/>
            </a:endParaRPr>
          </a:p>
          <a:p>
            <a:pPr lvl="1">
              <a:defRPr/>
            </a:pPr>
            <a:endParaRPr lang="en-US" altLang="zh-TW" sz="2000" dirty="0">
              <a:latin typeface="+mj-ea"/>
              <a:ea typeface="+mj-ea"/>
            </a:endParaRPr>
          </a:p>
        </p:txBody>
      </p:sp>
      <p:sp>
        <p:nvSpPr>
          <p:cNvPr id="195590" name="投影片編號版面配置區 7"/>
          <p:cNvSpPr>
            <a:spLocks noGrp="1"/>
          </p:cNvSpPr>
          <p:nvPr>
            <p:ph type="sldNum" sz="quarter" idx="12"/>
          </p:nvPr>
        </p:nvSpPr>
        <p:spPr bwMode="auto">
          <a:noFill/>
          <a:ln>
            <a:miter lim="800000"/>
            <a:headEnd/>
            <a:tailEnd/>
          </a:ln>
        </p:spPr>
        <p:txBody>
          <a:bodyPr/>
          <a:lstStyle/>
          <a:p>
            <a:fld id="{61E2BC34-940A-4402-9B35-CE1F300D7742}" type="slidenum">
              <a:rPr lang="zh-TW" altLang="en-US" smtClean="0">
                <a:ea typeface="新細明體" charset="-120"/>
              </a:rPr>
              <a:pPr/>
              <a:t>104</a:t>
            </a:fld>
            <a:endParaRPr lang="en-US" altLang="zh-TW" smtClean="0">
              <a:ea typeface="新細明體" charset="-120"/>
            </a:endParaRPr>
          </a:p>
        </p:txBody>
      </p:sp>
      <p:sp>
        <p:nvSpPr>
          <p:cNvPr id="28676" name="Rectangle 4"/>
          <p:cNvSpPr>
            <a:spLocks noChangeArrowheads="1"/>
          </p:cNvSpPr>
          <p:nvPr/>
        </p:nvSpPr>
        <p:spPr bwMode="auto">
          <a:xfrm>
            <a:off x="3563938" y="2157413"/>
            <a:ext cx="3816350" cy="304800"/>
          </a:xfrm>
          <a:prstGeom prst="rect">
            <a:avLst/>
          </a:prstGeom>
          <a:noFill/>
          <a:ln w="9525">
            <a:solidFill>
              <a:srgbClr val="FF0000"/>
            </a:solidFill>
            <a:miter lim="800000"/>
            <a:headEnd/>
            <a:tailEnd/>
          </a:ln>
          <a:effectLst/>
          <a:extLst/>
        </p:spPr>
        <p:txBody>
          <a:bodyPr wrap="none" anchor="ctr"/>
          <a:lstStyle/>
          <a:p>
            <a:pPr>
              <a:defRPr/>
            </a:pPr>
            <a:endParaRPr lang="zh-TW" altLang="en-US">
              <a:latin typeface="+mj-ea"/>
              <a:ea typeface="+mj-ea"/>
            </a:endParaRPr>
          </a:p>
        </p:txBody>
      </p:sp>
      <p:sp>
        <p:nvSpPr>
          <p:cNvPr id="28677" name="Rectangle 5"/>
          <p:cNvSpPr>
            <a:spLocks noChangeArrowheads="1"/>
          </p:cNvSpPr>
          <p:nvPr/>
        </p:nvSpPr>
        <p:spPr bwMode="auto">
          <a:xfrm>
            <a:off x="1831975" y="3573463"/>
            <a:ext cx="2019300" cy="287337"/>
          </a:xfrm>
          <a:prstGeom prst="rect">
            <a:avLst/>
          </a:prstGeom>
          <a:noFill/>
          <a:ln w="9525">
            <a:solidFill>
              <a:srgbClr val="FF0000"/>
            </a:solidFill>
            <a:miter lim="800000"/>
            <a:headEnd/>
            <a:tailEnd/>
          </a:ln>
          <a:effectLst/>
          <a:extLst/>
        </p:spPr>
        <p:txBody>
          <a:bodyPr wrap="none" anchor="ctr"/>
          <a:lstStyle/>
          <a:p>
            <a:pPr>
              <a:defRPr/>
            </a:pPr>
            <a:endParaRPr lang="zh-TW" altLang="en-US">
              <a:latin typeface="+mj-ea"/>
              <a:ea typeface="+mj-ea"/>
            </a:endParaRPr>
          </a:p>
        </p:txBody>
      </p:sp>
      <p:sp>
        <p:nvSpPr>
          <p:cNvPr id="195589" name="Text Box 6"/>
          <p:cNvSpPr txBox="1">
            <a:spLocks noChangeArrowheads="1"/>
          </p:cNvSpPr>
          <p:nvPr/>
        </p:nvSpPr>
        <p:spPr bwMode="auto">
          <a:xfrm>
            <a:off x="1371600" y="5399088"/>
            <a:ext cx="6324600" cy="838200"/>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marL="342900" indent="-342900">
              <a:spcBef>
                <a:spcPct val="20000"/>
              </a:spcBef>
              <a:buFont typeface="Arial" panose="020B0604020202020204" pitchFamily="34" charset="0"/>
              <a:buChar char="•"/>
              <a:defRPr sz="2800">
                <a:solidFill>
                  <a:schemeClr val="tx1"/>
                </a:solidFill>
                <a:latin typeface="Arial" panose="020B0604020202020204" pitchFamily="34" charset="0"/>
                <a:ea typeface="標楷體" panose="03000509000000000000" pitchFamily="65" charset="-120"/>
                <a:cs typeface="Arial" panose="020B0604020202020204" pitchFamily="34" charset="0"/>
              </a:defRPr>
            </a:lvl1pPr>
            <a:lvl2pPr marL="476250" indent="-285750">
              <a:spcBef>
                <a:spcPct val="20000"/>
              </a:spcBef>
              <a:buFont typeface="Arial" panose="020B0604020202020204" pitchFamily="34" charset="0"/>
              <a:buChar char="–"/>
              <a:defRPr sz="2400">
                <a:solidFill>
                  <a:schemeClr val="tx1"/>
                </a:solidFill>
                <a:latin typeface="Arial" panose="020B0604020202020204" pitchFamily="34" charset="0"/>
                <a:ea typeface="標楷體" panose="03000509000000000000" pitchFamily="65" charset="-120"/>
                <a:cs typeface="Arial" panose="020B0604020202020204" pitchFamily="34" charset="0"/>
              </a:defRPr>
            </a:lvl2pPr>
            <a:lvl3pPr marL="1143000" indent="-228600">
              <a:spcBef>
                <a:spcPct val="20000"/>
              </a:spcBef>
              <a:buFont typeface="Arial" panose="020B0604020202020204" pitchFamily="34" charset="0"/>
              <a:buChar char="•"/>
              <a:defRPr sz="2000">
                <a:solidFill>
                  <a:schemeClr val="tx1"/>
                </a:solidFill>
                <a:latin typeface="Arial" panose="020B0604020202020204" pitchFamily="34" charset="0"/>
                <a:ea typeface="標楷體" panose="03000509000000000000" pitchFamily="65" charset="-120"/>
                <a:cs typeface="Arial" panose="020B0604020202020204" pitchFamily="34" charset="0"/>
              </a:defRPr>
            </a:lvl3pPr>
            <a:lvl4pPr marL="1600200" indent="-228600">
              <a:spcBef>
                <a:spcPct val="20000"/>
              </a:spcBef>
              <a:buFont typeface="Arial" panose="020B0604020202020204" pitchFamily="34" charset="0"/>
              <a:buChar char="–"/>
              <a:defRPr>
                <a:solidFill>
                  <a:schemeClr val="tx1"/>
                </a:solidFill>
                <a:latin typeface="Arial" panose="020B0604020202020204" pitchFamily="34" charset="0"/>
                <a:ea typeface="標楷體" panose="03000509000000000000" pitchFamily="65" charset="-12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9pPr>
          </a:lstStyle>
          <a:p>
            <a:pPr lvl="1">
              <a:lnSpc>
                <a:spcPct val="110000"/>
              </a:lnSpc>
              <a:buClr>
                <a:srgbClr val="006600"/>
              </a:buClr>
              <a:buFont typeface="Wingdings" panose="05000000000000000000" pitchFamily="2" charset="2"/>
              <a:buChar char="v"/>
              <a:defRPr/>
            </a:pPr>
            <a:r>
              <a:rPr lang="zh-TW" altLang="en-US" sz="2000">
                <a:latin typeface="標楷體" panose="03000509000000000000" pitchFamily="65" charset="-120"/>
              </a:rPr>
              <a:t>疫調人員前往疫調時，應做好個人防護措施，避免自身受到傳染</a:t>
            </a:r>
            <a:r>
              <a:rPr lang="zh-TW" altLang="en-US" b="1">
                <a:latin typeface="標楷體" panose="03000509000000000000" pitchFamily="65" charset="-120"/>
              </a:rPr>
              <a:t>。</a:t>
            </a:r>
          </a:p>
        </p:txBody>
      </p:sp>
      <p:sp>
        <p:nvSpPr>
          <p:cNvPr id="2" name="Text Box 2"/>
          <p:cNvSpPr txBox="1">
            <a:spLocks noChangeArrowheads="1"/>
          </p:cNvSpPr>
          <p:nvPr/>
        </p:nvSpPr>
        <p:spPr bwMode="auto">
          <a:xfrm>
            <a:off x="1011238" y="692150"/>
            <a:ext cx="7016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衛教重點</a:t>
            </a:r>
            <a:endParaRPr lang="zh-TW" altLang="zh-TW" sz="4400" b="1" dirty="0">
              <a:solidFill>
                <a:schemeClr val="tx2"/>
              </a:solidFill>
              <a:latin typeface="Times New Roman" pitchFamily="18" charset="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idx="1"/>
          </p:nvPr>
        </p:nvSpPr>
        <p:spPr/>
        <p:txBody>
          <a:bodyPr/>
          <a:lstStyle/>
          <a:p>
            <a:pPr>
              <a:lnSpc>
                <a:spcPct val="90000"/>
              </a:lnSpc>
              <a:defRPr/>
            </a:pPr>
            <a:r>
              <a:rPr lang="zh-TW" altLang="en-US" dirty="0">
                <a:latin typeface="標楷體" panose="03000509000000000000" pitchFamily="65" charset="-120"/>
              </a:rPr>
              <a:t>調查時機</a:t>
            </a:r>
          </a:p>
          <a:p>
            <a:pPr lvl="1">
              <a:lnSpc>
                <a:spcPct val="90000"/>
              </a:lnSpc>
              <a:defRPr/>
            </a:pPr>
            <a:r>
              <a:rPr lang="zh-TW" altLang="en-US" b="1" dirty="0">
                <a:solidFill>
                  <a:srgbClr val="FF3300"/>
                </a:solidFill>
                <a:latin typeface="標楷體" panose="03000509000000000000" pitchFamily="65" charset="-120"/>
              </a:rPr>
              <a:t>疑似個案通報時，</a:t>
            </a:r>
            <a:r>
              <a:rPr lang="en-US" altLang="zh-TW" b="1" dirty="0">
                <a:solidFill>
                  <a:srgbClr val="FF3300"/>
                </a:solidFill>
                <a:ea typeface="+mj-ea"/>
              </a:rPr>
              <a:t>48</a:t>
            </a:r>
            <a:r>
              <a:rPr lang="zh-TW" altLang="en-US" b="1" dirty="0">
                <a:solidFill>
                  <a:srgbClr val="FF3300"/>
                </a:solidFill>
                <a:latin typeface="標楷體" panose="03000509000000000000" pitchFamily="65" charset="-120"/>
              </a:rPr>
              <a:t>小時內應完成疫</a:t>
            </a:r>
            <a:r>
              <a:rPr lang="zh-TW" altLang="en-US" b="1" dirty="0" smtClean="0">
                <a:solidFill>
                  <a:srgbClr val="FF3300"/>
                </a:solidFill>
                <a:latin typeface="標楷體" panose="03000509000000000000" pitchFamily="65" charset="-120"/>
              </a:rPr>
              <a:t>調（因</a:t>
            </a:r>
            <a:r>
              <a:rPr lang="zh-TW" altLang="en-US" b="1" dirty="0">
                <a:solidFill>
                  <a:srgbClr val="FF3300"/>
                </a:solidFill>
                <a:latin typeface="標楷體" panose="03000509000000000000" pitchFamily="65" charset="-120"/>
              </a:rPr>
              <a:t>傳染</a:t>
            </a:r>
            <a:r>
              <a:rPr lang="zh-TW" altLang="en-US" b="1" dirty="0" smtClean="0">
                <a:solidFill>
                  <a:srgbClr val="FF3300"/>
                </a:solidFill>
                <a:latin typeface="標楷體" panose="03000509000000000000" pitchFamily="65" charset="-120"/>
              </a:rPr>
              <a:t>力</a:t>
            </a:r>
            <a:r>
              <a:rPr lang="en-US" altLang="zh-TW" b="1" dirty="0" smtClean="0">
                <a:solidFill>
                  <a:srgbClr val="FF00FF"/>
                </a:solidFill>
                <a:latin typeface="標楷體" panose="03000509000000000000" pitchFamily="65" charset="-120"/>
              </a:rPr>
              <a:t/>
            </a:r>
            <a:br>
              <a:rPr lang="en-US" altLang="zh-TW" b="1" dirty="0" smtClean="0">
                <a:solidFill>
                  <a:srgbClr val="FF00FF"/>
                </a:solidFill>
                <a:latin typeface="標楷體" panose="03000509000000000000" pitchFamily="65" charset="-120"/>
              </a:rPr>
            </a:br>
            <a:r>
              <a:rPr lang="zh-TW" altLang="en-US" b="1" dirty="0" smtClean="0">
                <a:solidFill>
                  <a:srgbClr val="FF3300"/>
                </a:solidFill>
                <a:latin typeface="標楷體" panose="03000509000000000000" pitchFamily="65" charset="-120"/>
              </a:rPr>
              <a:t>強）。</a:t>
            </a:r>
            <a:endParaRPr lang="en-US" altLang="zh-TW" b="1" dirty="0">
              <a:solidFill>
                <a:srgbClr val="FF3300"/>
              </a:solidFill>
              <a:latin typeface="標楷體" panose="03000509000000000000" pitchFamily="65" charset="-120"/>
            </a:endParaRPr>
          </a:p>
          <a:p>
            <a:pPr>
              <a:lnSpc>
                <a:spcPct val="90000"/>
              </a:lnSpc>
              <a:defRPr/>
            </a:pPr>
            <a:r>
              <a:rPr lang="zh-TW" altLang="en-US" dirty="0">
                <a:latin typeface="標楷體" panose="03000509000000000000" pitchFamily="65" charset="-120"/>
              </a:rPr>
              <a:t>個案處理</a:t>
            </a:r>
          </a:p>
          <a:p>
            <a:pPr lvl="1">
              <a:lnSpc>
                <a:spcPct val="90000"/>
              </a:lnSpc>
              <a:defRPr/>
            </a:pPr>
            <a:r>
              <a:rPr lang="zh-TW" altLang="en-US" dirty="0">
                <a:solidFill>
                  <a:schemeClr val="tx1"/>
                </a:solidFill>
                <a:latin typeface="標楷體" panose="03000509000000000000" pitchFamily="65" charset="-120"/>
              </a:rPr>
              <a:t>疫</a:t>
            </a:r>
            <a:r>
              <a:rPr lang="zh-TW" altLang="en-US" dirty="0" smtClean="0">
                <a:solidFill>
                  <a:schemeClr val="tx1"/>
                </a:solidFill>
                <a:latin typeface="標楷體" panose="03000509000000000000" pitchFamily="65" charset="-120"/>
              </a:rPr>
              <a:t>調：調查</a:t>
            </a:r>
            <a:r>
              <a:rPr lang="zh-TW" altLang="en-US" dirty="0">
                <a:solidFill>
                  <a:schemeClr val="tx1"/>
                </a:solidFill>
                <a:latin typeface="標楷體" panose="03000509000000000000" pitchFamily="65" charset="-120"/>
              </a:rPr>
              <a:t>接觸</a:t>
            </a:r>
            <a:r>
              <a:rPr lang="zh-TW" altLang="en-US" dirty="0" smtClean="0">
                <a:solidFill>
                  <a:schemeClr val="tx1"/>
                </a:solidFill>
                <a:latin typeface="標楷體" panose="03000509000000000000" pitchFamily="65" charset="-120"/>
              </a:rPr>
              <a:t>者（共同</a:t>
            </a:r>
            <a:r>
              <a:rPr lang="zh-TW" altLang="en-US" dirty="0">
                <a:solidFill>
                  <a:schemeClr val="tx1"/>
                </a:solidFill>
                <a:latin typeface="標楷體" panose="03000509000000000000" pitchFamily="65" charset="-120"/>
              </a:rPr>
              <a:t>生活家人或同團</a:t>
            </a:r>
            <a:r>
              <a:rPr lang="zh-TW" altLang="en-US" dirty="0" smtClean="0">
                <a:solidFill>
                  <a:schemeClr val="tx1"/>
                </a:solidFill>
                <a:latin typeface="標楷體" panose="03000509000000000000" pitchFamily="65" charset="-120"/>
              </a:rPr>
              <a:t>旅客）及</a:t>
            </a:r>
            <a:r>
              <a:rPr lang="zh-TW" altLang="en-US" dirty="0">
                <a:solidFill>
                  <a:schemeClr val="tx1"/>
                </a:solidFill>
                <a:latin typeface="標楷體" panose="03000509000000000000" pitchFamily="65" charset="-120"/>
              </a:rPr>
              <a:t>感染</a:t>
            </a:r>
            <a:r>
              <a:rPr lang="zh-TW" altLang="en-US" dirty="0" smtClean="0">
                <a:solidFill>
                  <a:schemeClr val="tx1"/>
                </a:solidFill>
                <a:latin typeface="標楷體" panose="03000509000000000000" pitchFamily="65" charset="-120"/>
              </a:rPr>
              <a:t>源（個案環境</a:t>
            </a:r>
            <a:r>
              <a:rPr lang="zh-TW" altLang="en-US" dirty="0">
                <a:solidFill>
                  <a:schemeClr val="tx1"/>
                </a:solidFill>
                <a:latin typeface="標楷體" panose="03000509000000000000" pitchFamily="65" charset="-120"/>
              </a:rPr>
              <a:t>，</a:t>
            </a:r>
            <a:r>
              <a:rPr lang="zh-TW" altLang="en-US" dirty="0" smtClean="0">
                <a:solidFill>
                  <a:schemeClr val="tx1"/>
                </a:solidFill>
                <a:latin typeface="標楷體" panose="03000509000000000000" pitchFamily="65" charset="-120"/>
              </a:rPr>
              <a:t>飲食</a:t>
            </a:r>
            <a:r>
              <a:rPr lang="zh-TW" altLang="en-US" dirty="0">
                <a:solidFill>
                  <a:schemeClr val="tx1"/>
                </a:solidFill>
                <a:latin typeface="標楷體" panose="03000509000000000000" pitchFamily="65" charset="-120"/>
              </a:rPr>
              <a:t>，</a:t>
            </a:r>
            <a:r>
              <a:rPr lang="zh-TW" altLang="en-US" dirty="0" smtClean="0">
                <a:solidFill>
                  <a:schemeClr val="tx1"/>
                </a:solidFill>
                <a:latin typeface="標楷體" panose="03000509000000000000" pitchFamily="65" charset="-120"/>
              </a:rPr>
              <a:t>水源衛生</a:t>
            </a:r>
            <a:r>
              <a:rPr lang="zh-TW" altLang="en-US" dirty="0">
                <a:solidFill>
                  <a:schemeClr val="tx1"/>
                </a:solidFill>
                <a:latin typeface="標楷體" panose="03000509000000000000" pitchFamily="65" charset="-120"/>
              </a:rPr>
              <a:t>，</a:t>
            </a:r>
            <a:r>
              <a:rPr lang="zh-TW" altLang="en-US" dirty="0" smtClean="0">
                <a:solidFill>
                  <a:schemeClr val="tx1"/>
                </a:solidFill>
                <a:latin typeface="標楷體" panose="03000509000000000000" pitchFamily="65" charset="-120"/>
              </a:rPr>
              <a:t>旅遊史）。</a:t>
            </a:r>
            <a:endParaRPr lang="en-US" altLang="zh-TW" dirty="0">
              <a:solidFill>
                <a:schemeClr val="tx1"/>
              </a:solidFill>
              <a:latin typeface="標楷體" panose="03000509000000000000" pitchFamily="65" charset="-120"/>
            </a:endParaRPr>
          </a:p>
          <a:p>
            <a:pPr lvl="1">
              <a:lnSpc>
                <a:spcPct val="90000"/>
              </a:lnSpc>
              <a:defRPr/>
            </a:pPr>
            <a:r>
              <a:rPr lang="zh-TW" altLang="en-US" dirty="0" smtClean="0">
                <a:solidFill>
                  <a:schemeClr val="tx1"/>
                </a:solidFill>
                <a:latin typeface="標楷體" panose="03000509000000000000" pitchFamily="65" charset="-120"/>
              </a:rPr>
              <a:t>消毒：對</a:t>
            </a:r>
            <a:r>
              <a:rPr lang="zh-TW" altLang="en-US" dirty="0">
                <a:solidFill>
                  <a:schemeClr val="tx1"/>
                </a:solidFill>
                <a:latin typeface="標楷體" panose="03000509000000000000" pitchFamily="65" charset="-120"/>
              </a:rPr>
              <a:t>個案糞便可能污染之環境及物品</a:t>
            </a:r>
            <a:r>
              <a:rPr lang="zh-TW" altLang="en-US" dirty="0" smtClean="0">
                <a:solidFill>
                  <a:schemeClr val="tx1"/>
                </a:solidFill>
                <a:latin typeface="標楷體" panose="03000509000000000000" pitchFamily="65" charset="-120"/>
              </a:rPr>
              <a:t>消毒。</a:t>
            </a:r>
            <a:endParaRPr lang="zh-TW" altLang="en-US" dirty="0">
              <a:solidFill>
                <a:schemeClr val="tx1"/>
              </a:solidFill>
              <a:latin typeface="標楷體" panose="03000509000000000000" pitchFamily="65" charset="-120"/>
            </a:endParaRPr>
          </a:p>
          <a:p>
            <a:pPr lvl="1">
              <a:lnSpc>
                <a:spcPct val="90000"/>
              </a:lnSpc>
              <a:defRPr/>
            </a:pPr>
            <a:r>
              <a:rPr lang="zh-TW" altLang="en-US" dirty="0">
                <a:solidFill>
                  <a:schemeClr val="tx1"/>
                </a:solidFill>
                <a:latin typeface="標楷體" panose="03000509000000000000" pitchFamily="65" charset="-120"/>
              </a:rPr>
              <a:t>個案</a:t>
            </a:r>
            <a:r>
              <a:rPr lang="zh-TW" altLang="en-US" dirty="0" smtClean="0">
                <a:solidFill>
                  <a:schemeClr val="tx1"/>
                </a:solidFill>
                <a:latin typeface="標楷體" panose="03000509000000000000" pitchFamily="65" charset="-120"/>
              </a:rPr>
              <a:t>衛教：教導</a:t>
            </a:r>
            <a:r>
              <a:rPr lang="zh-TW" altLang="en-US" dirty="0">
                <a:solidFill>
                  <a:schemeClr val="tx1"/>
                </a:solidFill>
                <a:latin typeface="標楷體" panose="03000509000000000000" pitchFamily="65" charset="-120"/>
              </a:rPr>
              <a:t>傳染途徑和預防的</a:t>
            </a:r>
            <a:r>
              <a:rPr lang="zh-TW" altLang="en-US" dirty="0" smtClean="0">
                <a:solidFill>
                  <a:schemeClr val="tx1"/>
                </a:solidFill>
                <a:latin typeface="標楷體" panose="03000509000000000000" pitchFamily="65" charset="-120"/>
              </a:rPr>
              <a:t>方法。</a:t>
            </a:r>
            <a:endParaRPr lang="zh-TW" altLang="en-US" dirty="0">
              <a:solidFill>
                <a:schemeClr val="tx1"/>
              </a:solidFill>
              <a:latin typeface="標楷體" panose="03000509000000000000" pitchFamily="65" charset="-120"/>
            </a:endParaRPr>
          </a:p>
          <a:p>
            <a:pPr lvl="1">
              <a:lnSpc>
                <a:spcPct val="90000"/>
              </a:lnSpc>
              <a:defRPr/>
            </a:pPr>
            <a:r>
              <a:rPr lang="zh-TW" altLang="en-US" dirty="0" smtClean="0">
                <a:solidFill>
                  <a:schemeClr val="tx1"/>
                </a:solidFill>
                <a:latin typeface="標楷體" panose="03000509000000000000" pitchFamily="65" charset="-120"/>
              </a:rPr>
              <a:t>治療：可</a:t>
            </a:r>
            <a:r>
              <a:rPr lang="zh-TW" altLang="en-US" dirty="0">
                <a:solidFill>
                  <a:schemeClr val="tx1"/>
                </a:solidFill>
                <a:latin typeface="標楷體" panose="03000509000000000000" pitchFamily="65" charset="-120"/>
              </a:rPr>
              <a:t>治癒並避免再感染</a:t>
            </a:r>
            <a:r>
              <a:rPr lang="zh-TW" altLang="en-US" dirty="0" smtClean="0">
                <a:solidFill>
                  <a:schemeClr val="tx1"/>
                </a:solidFill>
                <a:latin typeface="標楷體" panose="03000509000000000000" pitchFamily="65" charset="-120"/>
              </a:rPr>
              <a:t>他人。</a:t>
            </a:r>
            <a:endParaRPr lang="zh-TW" altLang="en-US" dirty="0">
              <a:solidFill>
                <a:schemeClr val="tx1"/>
              </a:solidFill>
              <a:latin typeface="標楷體" panose="03000509000000000000" pitchFamily="65" charset="-120"/>
            </a:endParaRPr>
          </a:p>
          <a:p>
            <a:pPr lvl="1">
              <a:lnSpc>
                <a:spcPct val="90000"/>
              </a:lnSpc>
              <a:defRPr/>
            </a:pPr>
            <a:r>
              <a:rPr lang="zh-TW" altLang="en-US" dirty="0" smtClean="0">
                <a:solidFill>
                  <a:schemeClr val="tx1"/>
                </a:solidFill>
                <a:latin typeface="標楷體" panose="03000509000000000000" pitchFamily="65" charset="-120"/>
              </a:rPr>
              <a:t>追蹤：停止</a:t>
            </a:r>
            <a:r>
              <a:rPr lang="zh-TW" altLang="en-US" dirty="0">
                <a:solidFill>
                  <a:schemeClr val="tx1"/>
                </a:solidFill>
                <a:latin typeface="標楷體" panose="03000509000000000000" pitchFamily="65" charset="-120"/>
              </a:rPr>
              <a:t>服藥後</a:t>
            </a:r>
            <a:r>
              <a:rPr lang="en-US" altLang="zh-TW" dirty="0">
                <a:solidFill>
                  <a:schemeClr val="tx1"/>
                </a:solidFill>
                <a:ea typeface="+mj-ea"/>
              </a:rPr>
              <a:t>48</a:t>
            </a:r>
            <a:r>
              <a:rPr lang="zh-TW" altLang="en-US" dirty="0" smtClean="0">
                <a:solidFill>
                  <a:schemeClr val="tx1"/>
                </a:solidFill>
                <a:latin typeface="標楷體" panose="03000509000000000000" pitchFamily="65" charset="-120"/>
              </a:rPr>
              <a:t>小時</a:t>
            </a:r>
            <a:r>
              <a:rPr lang="zh-TW" altLang="en-US" dirty="0">
                <a:solidFill>
                  <a:schemeClr val="tx1"/>
                </a:solidFill>
                <a:latin typeface="標楷體" panose="03000509000000000000" pitchFamily="65" charset="-120"/>
              </a:rPr>
              <a:t>，</a:t>
            </a:r>
            <a:r>
              <a:rPr lang="zh-TW" altLang="en-US" dirty="0" smtClean="0">
                <a:solidFill>
                  <a:schemeClr val="tx1"/>
                </a:solidFill>
                <a:latin typeface="標楷體" panose="03000509000000000000" pitchFamily="65" charset="-120"/>
              </a:rPr>
              <a:t>連續</a:t>
            </a:r>
            <a:r>
              <a:rPr lang="zh-TW" altLang="en-US" dirty="0">
                <a:solidFill>
                  <a:schemeClr val="tx1"/>
                </a:solidFill>
                <a:latin typeface="標楷體" panose="03000509000000000000" pitchFamily="65" charset="-120"/>
              </a:rPr>
              <a:t>兩次糞便</a:t>
            </a:r>
            <a:r>
              <a:rPr lang="zh-TW" altLang="en-US" dirty="0" smtClean="0">
                <a:solidFill>
                  <a:schemeClr val="tx1"/>
                </a:solidFill>
                <a:latin typeface="標楷體" panose="03000509000000000000" pitchFamily="65" charset="-120"/>
              </a:rPr>
              <a:t>檢體（每次</a:t>
            </a:r>
            <a:r>
              <a:rPr lang="zh-TW" altLang="en-US" dirty="0">
                <a:solidFill>
                  <a:schemeClr val="tx1"/>
                </a:solidFill>
                <a:latin typeface="標楷體" panose="03000509000000000000" pitchFamily="65" charset="-120"/>
              </a:rPr>
              <a:t>間隔</a:t>
            </a:r>
            <a:r>
              <a:rPr lang="en-US" altLang="zh-TW" dirty="0">
                <a:solidFill>
                  <a:schemeClr val="tx1"/>
                </a:solidFill>
              </a:rPr>
              <a:t>24</a:t>
            </a:r>
            <a:r>
              <a:rPr lang="zh-TW" altLang="en-US" dirty="0">
                <a:solidFill>
                  <a:schemeClr val="tx1"/>
                </a:solidFill>
                <a:latin typeface="標楷體" panose="03000509000000000000" pitchFamily="65" charset="-120"/>
              </a:rPr>
              <a:t>小時</a:t>
            </a:r>
            <a:r>
              <a:rPr lang="zh-TW" altLang="en-US" dirty="0" smtClean="0">
                <a:solidFill>
                  <a:schemeClr val="tx1"/>
                </a:solidFill>
                <a:latin typeface="標楷體" panose="03000509000000000000" pitchFamily="65" charset="-120"/>
              </a:rPr>
              <a:t>以上）均</a:t>
            </a:r>
            <a:r>
              <a:rPr lang="zh-TW" altLang="en-US" dirty="0">
                <a:solidFill>
                  <a:schemeClr val="tx1"/>
                </a:solidFill>
                <a:latin typeface="標楷體" panose="03000509000000000000" pitchFamily="65" charset="-120"/>
              </a:rPr>
              <a:t>為陰性始可</a:t>
            </a:r>
            <a:r>
              <a:rPr lang="zh-TW" altLang="en-US" dirty="0" smtClean="0">
                <a:solidFill>
                  <a:schemeClr val="tx1"/>
                </a:solidFill>
                <a:latin typeface="標楷體" panose="03000509000000000000" pitchFamily="65" charset="-120"/>
              </a:rPr>
              <a:t>解除。</a:t>
            </a:r>
            <a:endParaRPr lang="zh-TW" altLang="en-US" dirty="0">
              <a:solidFill>
                <a:schemeClr val="tx1"/>
              </a:solidFill>
              <a:latin typeface="標楷體" panose="03000509000000000000" pitchFamily="65" charset="-120"/>
            </a:endParaRPr>
          </a:p>
        </p:txBody>
      </p:sp>
      <p:sp>
        <p:nvSpPr>
          <p:cNvPr id="197635" name="投影片編號版面配置區 4"/>
          <p:cNvSpPr>
            <a:spLocks noGrp="1"/>
          </p:cNvSpPr>
          <p:nvPr>
            <p:ph type="sldNum" sz="quarter" idx="12"/>
          </p:nvPr>
        </p:nvSpPr>
        <p:spPr bwMode="auto">
          <a:noFill/>
          <a:ln>
            <a:miter lim="800000"/>
            <a:headEnd/>
            <a:tailEnd/>
          </a:ln>
        </p:spPr>
        <p:txBody>
          <a:bodyPr/>
          <a:lstStyle/>
          <a:p>
            <a:fld id="{610A48B1-884E-461D-B6BE-F70783F59167}" type="slidenum">
              <a:rPr lang="zh-TW" altLang="en-US" smtClean="0">
                <a:ea typeface="新細明體" charset="-120"/>
              </a:rPr>
              <a:pPr/>
              <a:t>105</a:t>
            </a:fld>
            <a:endParaRPr lang="en-US" altLang="zh-TW" smtClean="0">
              <a:ea typeface="新細明體" charset="-120"/>
            </a:endParaRPr>
          </a:p>
        </p:txBody>
      </p:sp>
      <p:sp>
        <p:nvSpPr>
          <p:cNvPr id="197634" name="Text Box 2"/>
          <p:cNvSpPr txBox="1">
            <a:spLocks noChangeArrowheads="1"/>
          </p:cNvSpPr>
          <p:nvPr/>
        </p:nvSpPr>
        <p:spPr bwMode="auto">
          <a:xfrm>
            <a:off x="1011238" y="633413"/>
            <a:ext cx="701675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a:t>
            </a:r>
            <a:r>
              <a:rPr lang="zh-TW" altLang="zh-TW" sz="4400" b="1" dirty="0" smtClean="0">
                <a:solidFill>
                  <a:schemeClr val="tx2"/>
                </a:solidFill>
                <a:latin typeface="標楷體" pitchFamily="65" charset="-120"/>
                <a:ea typeface="標楷體" pitchFamily="65" charset="-120"/>
                <a:cs typeface="Arial" charset="0"/>
              </a:rPr>
              <a:t>痢疾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solidFill>
                  <a:srgbClr val="000C00"/>
                </a:solidFill>
                <a:latin typeface="新細明體" charset="-120"/>
                <a:ea typeface="標楷體" pitchFamily="65" charset="-120"/>
                <a:cs typeface="Arial" charset="0"/>
              </a:rPr>
              <a:t>防疫</a:t>
            </a:r>
            <a:r>
              <a:rPr lang="zh-TW" altLang="en-US" sz="4400" b="1" dirty="0">
                <a:solidFill>
                  <a:srgbClr val="000C00"/>
                </a:solidFill>
                <a:latin typeface="新細明體" charset="-120"/>
                <a:ea typeface="標楷體" pitchFamily="65" charset="-120"/>
                <a:cs typeface="Arial" charset="0"/>
              </a:rPr>
              <a:t>步驟</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3299" name="Rectangle 3"/>
          <p:cNvSpPr>
            <a:spLocks noGrp="1" noChangeArrowheads="1"/>
          </p:cNvSpPr>
          <p:nvPr>
            <p:ph idx="1"/>
          </p:nvPr>
        </p:nvSpPr>
        <p:spPr/>
        <p:txBody>
          <a:bodyPr/>
          <a:lstStyle/>
          <a:p>
            <a:pPr hangingPunct="1">
              <a:defRPr/>
            </a:pPr>
            <a:r>
              <a:rPr lang="zh-TW" altLang="en-US" dirty="0">
                <a:latin typeface="標楷體" panose="03000509000000000000" pitchFamily="65" charset="-120"/>
              </a:rPr>
              <a:t>學校或機構於桿菌性痢疾同一潛伏期有二例以上確定病例時，或疫情調查懷疑共同感染源造成之桿菌性痢疾群聚時，均需考量水源污染之可能性，採取水樣（包括進水口、蓄水池、水塔及洗手臺等）進行大腸桿菌檢驗（由縣市衛生局檢驗）。</a:t>
            </a:r>
          </a:p>
          <a:p>
            <a:pPr>
              <a:defRPr/>
            </a:pPr>
            <a:r>
              <a:rPr lang="zh-TW" altLang="en-US" dirty="0">
                <a:latin typeface="標楷體" panose="03000509000000000000" pitchFamily="65" charset="-120"/>
              </a:rPr>
              <a:t>化糞池投放食用紅色色素檢測水源（包括水井或地下蓄水池），可評估水源有否遭受化糞池滲漏污染。</a:t>
            </a:r>
            <a:r>
              <a:rPr lang="zh-TW" altLang="en-US" dirty="0">
                <a:latin typeface="+mj-ea"/>
                <a:ea typeface="+mj-ea"/>
              </a:rPr>
              <a:t> </a:t>
            </a:r>
          </a:p>
        </p:txBody>
      </p:sp>
      <p:sp>
        <p:nvSpPr>
          <p:cNvPr id="199683" name="投影片編號版面配置區 3"/>
          <p:cNvSpPr>
            <a:spLocks noGrp="1"/>
          </p:cNvSpPr>
          <p:nvPr>
            <p:ph type="sldNum" sz="quarter" idx="12"/>
          </p:nvPr>
        </p:nvSpPr>
        <p:spPr bwMode="auto">
          <a:noFill/>
          <a:ln>
            <a:miter lim="800000"/>
            <a:headEnd/>
            <a:tailEnd/>
          </a:ln>
        </p:spPr>
        <p:txBody>
          <a:bodyPr/>
          <a:lstStyle/>
          <a:p>
            <a:fld id="{BDC072D4-649A-4949-9C46-B0EA6681050A}" type="slidenum">
              <a:rPr lang="zh-TW" altLang="en-US" smtClean="0">
                <a:ea typeface="新細明體" charset="-120"/>
              </a:rPr>
              <a:pPr/>
              <a:t>106</a:t>
            </a:fld>
            <a:endParaRPr lang="en-US" altLang="zh-TW" smtClean="0">
              <a:ea typeface="新細明體" charset="-120"/>
            </a:endParaRPr>
          </a:p>
        </p:txBody>
      </p:sp>
      <p:sp>
        <p:nvSpPr>
          <p:cNvPr id="199682" name="Text Box 2"/>
          <p:cNvSpPr txBox="1">
            <a:spLocks noChangeArrowheads="1"/>
          </p:cNvSpPr>
          <p:nvPr/>
        </p:nvSpPr>
        <p:spPr bwMode="auto">
          <a:xfrm>
            <a:off x="1011238" y="633413"/>
            <a:ext cx="701675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防疫步驟</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04747" name="Group 299"/>
          <p:cNvGraphicFramePr>
            <a:graphicFrameLocks noGrp="1"/>
          </p:cNvGraphicFramePr>
          <p:nvPr>
            <p:ph idx="1"/>
            <p:extLst>
              <p:ext uri="{D42A27DB-BD31-4B8C-83A1-F6EECF244321}">
                <p14:modId xmlns="" xmlns:p14="http://schemas.microsoft.com/office/powerpoint/2010/main" val="46505699"/>
              </p:ext>
            </p:extLst>
          </p:nvPr>
        </p:nvGraphicFramePr>
        <p:xfrm>
          <a:off x="468313" y="1628775"/>
          <a:ext cx="8229600" cy="3096578"/>
        </p:xfrm>
        <a:graphic>
          <a:graphicData uri="http://schemas.openxmlformats.org/drawingml/2006/table">
            <a:tbl>
              <a:tblPr/>
              <a:tblGrid>
                <a:gridCol w="745889"/>
                <a:gridCol w="1294841"/>
                <a:gridCol w="1476273"/>
                <a:gridCol w="1874804"/>
                <a:gridCol w="1274681"/>
                <a:gridCol w="1563112"/>
              </a:tblGrid>
              <a:tr h="871538">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rPr>
                        <a:t>檢體種類</a:t>
                      </a:r>
                    </a:p>
                  </a:txBody>
                  <a:tcPr marL="89321" marR="8932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rPr>
                        <a:t>採檢目的</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rPr>
                        <a:t>採檢時機</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rPr>
                        <a:t>採檢規定</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rPr>
                        <a:t>運送條件</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rPr>
                        <a:t>注意事項</a:t>
                      </a:r>
                    </a:p>
                  </a:txBody>
                  <a:tcPr marL="89321" marR="893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57399">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rPr>
                        <a:t>糞便</a:t>
                      </a:r>
                    </a:p>
                  </a:txBody>
                  <a:tcPr marL="89321" marR="8932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rPr>
                        <a:t>病原體檢測（分離、鑑定）</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endParaRPr kumimoji="1" lang="en-US" altLang="zh-TW" sz="2000" b="1" i="0" u="none" strike="noStrike" cap="none" normalizeH="0" baseline="0" smtClean="0">
                        <a:ln>
                          <a:noFill/>
                        </a:ln>
                        <a:solidFill>
                          <a:schemeClr val="tx1"/>
                        </a:solidFill>
                        <a:effectLst/>
                        <a:latin typeface="Times New Roman" pitchFamily="18" charset="0"/>
                        <a:ea typeface="標楷體" pitchFamily="65" charset="-120"/>
                      </a:endParaRP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rPr>
                        <a:t>未投藥前立即採檢</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dirty="0" smtClean="0">
                          <a:ln>
                            <a:noFill/>
                          </a:ln>
                          <a:solidFill>
                            <a:schemeClr val="tx1"/>
                          </a:solidFill>
                          <a:effectLst/>
                          <a:latin typeface="Times New Roman" pitchFamily="18" charset="0"/>
                          <a:ea typeface="標楷體" pitchFamily="65" charset="-120"/>
                        </a:rPr>
                        <a:t>以無菌之細菌拭子棉棒，採集帶血或膿之黏液糞便，置入</a:t>
                      </a:r>
                      <a:r>
                        <a:rPr kumimoji="1" lang="en-US" altLang="zh-TW" sz="2000" b="1" i="0" u="none" strike="noStrike" cap="none" normalizeH="0" baseline="0" dirty="0" smtClean="0">
                          <a:ln>
                            <a:noFill/>
                          </a:ln>
                          <a:solidFill>
                            <a:schemeClr val="tx1"/>
                          </a:solidFill>
                          <a:effectLst/>
                          <a:latin typeface="Arial" pitchFamily="34" charset="0"/>
                          <a:ea typeface="標楷體" pitchFamily="65" charset="-120"/>
                          <a:cs typeface="Arial" pitchFamily="34" charset="0"/>
                        </a:rPr>
                        <a:t>Cary-Blair</a:t>
                      </a:r>
                      <a:r>
                        <a:rPr kumimoji="1" lang="zh-TW" altLang="en-US" sz="2000" b="1" i="0" u="none" strike="noStrike" cap="none" normalizeH="0" baseline="0" dirty="0" smtClean="0">
                          <a:ln>
                            <a:noFill/>
                          </a:ln>
                          <a:solidFill>
                            <a:schemeClr val="tx1"/>
                          </a:solidFill>
                          <a:effectLst/>
                          <a:latin typeface="Times New Roman" pitchFamily="18" charset="0"/>
                          <a:ea typeface="標楷體" pitchFamily="65" charset="-120"/>
                        </a:rPr>
                        <a:t>保存輸送培養管。</a:t>
                      </a: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rPr>
                        <a:t>低溫</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endParaRPr kumimoji="1" lang="en-US" altLang="zh-TW" sz="2000" b="1" i="0" u="none" strike="noStrike" cap="none" normalizeH="0" baseline="0" smtClean="0">
                        <a:ln>
                          <a:noFill/>
                        </a:ln>
                        <a:solidFill>
                          <a:schemeClr val="tx1"/>
                        </a:solidFill>
                        <a:effectLst/>
                        <a:latin typeface="Times New Roman" pitchFamily="18" charset="0"/>
                        <a:ea typeface="標楷體" pitchFamily="65" charset="-120"/>
                      </a:endParaRPr>
                    </a:p>
                  </a:txBody>
                  <a:tcPr marL="89321" marR="893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dirty="0" smtClean="0">
                          <a:ln>
                            <a:noFill/>
                          </a:ln>
                          <a:solidFill>
                            <a:schemeClr val="tx1"/>
                          </a:solidFill>
                          <a:effectLst/>
                          <a:latin typeface="Times New Roman" pitchFamily="18" charset="0"/>
                          <a:ea typeface="標楷體" pitchFamily="65" charset="-120"/>
                        </a:rPr>
                        <a:t>相關規定請參閱「防疫檢體採檢手冊」</a:t>
                      </a:r>
                    </a:p>
                  </a:txBody>
                  <a:tcPr marL="89321" marR="8932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1754" name="投影片編號版面配置區 4"/>
          <p:cNvSpPr>
            <a:spLocks noGrp="1"/>
          </p:cNvSpPr>
          <p:nvPr>
            <p:ph type="sldNum" sz="quarter" idx="12"/>
          </p:nvPr>
        </p:nvSpPr>
        <p:spPr bwMode="auto">
          <a:noFill/>
          <a:ln>
            <a:miter lim="800000"/>
            <a:headEnd/>
            <a:tailEnd/>
          </a:ln>
        </p:spPr>
        <p:txBody>
          <a:bodyPr/>
          <a:lstStyle/>
          <a:p>
            <a:fld id="{222F1649-13F5-4E21-B9C6-C308D8A66BAB}" type="slidenum">
              <a:rPr lang="en-US" altLang="zh-TW" smtClean="0">
                <a:ea typeface="新細明體" charset="-120"/>
              </a:rPr>
              <a:pPr/>
              <a:t>107</a:t>
            </a:fld>
            <a:endParaRPr lang="en-US" altLang="zh-TW" smtClean="0">
              <a:ea typeface="新細明體" charset="-120"/>
            </a:endParaRPr>
          </a:p>
        </p:txBody>
      </p:sp>
      <p:sp>
        <p:nvSpPr>
          <p:cNvPr id="201752" name="Text Box 102"/>
          <p:cNvSpPr txBox="1">
            <a:spLocks noChangeArrowheads="1"/>
          </p:cNvSpPr>
          <p:nvPr/>
        </p:nvSpPr>
        <p:spPr bwMode="auto">
          <a:xfrm>
            <a:off x="468313" y="6453188"/>
            <a:ext cx="7848600" cy="230187"/>
          </a:xfrm>
          <a:prstGeom prst="rect">
            <a:avLst/>
          </a:prstGeom>
          <a:noFill/>
          <a:ln w="9525">
            <a:noFill/>
            <a:miter lim="800000"/>
            <a:headEnd/>
            <a:tailEnd/>
          </a:ln>
        </p:spPr>
        <p:txBody>
          <a:bodyPr>
            <a:spAutoFit/>
          </a:bodyPr>
          <a:lstStyle/>
          <a:p>
            <a:pPr marL="187325" indent="-187325">
              <a:lnSpc>
                <a:spcPct val="50000"/>
              </a:lnSpc>
              <a:spcBef>
                <a:spcPct val="50000"/>
              </a:spcBef>
            </a:pPr>
            <a:endParaRPr lang="zh-TW" altLang="zh-TW">
              <a:latin typeface="Times New Roman" pitchFamily="18" charset="0"/>
              <a:ea typeface="標楷體" pitchFamily="65" charset="-120"/>
              <a:cs typeface="Arial" charset="0"/>
            </a:endParaRPr>
          </a:p>
        </p:txBody>
      </p:sp>
      <p:sp>
        <p:nvSpPr>
          <p:cNvPr id="201753" name="Text Box 2"/>
          <p:cNvSpPr txBox="1">
            <a:spLocks noChangeArrowheads="1"/>
          </p:cNvSpPr>
          <p:nvPr/>
        </p:nvSpPr>
        <p:spPr bwMode="auto">
          <a:xfrm>
            <a:off x="1011238" y="704850"/>
            <a:ext cx="7016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標楷體" pitchFamily="65" charset="-120"/>
                <a:ea typeface="標楷體" pitchFamily="65" charset="-120"/>
                <a:cs typeface="Arial" charset="0"/>
              </a:rPr>
              <a:t>檢體採集</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6301" name="Group 45"/>
          <p:cNvGraphicFramePr>
            <a:graphicFrameLocks noGrp="1"/>
          </p:cNvGraphicFramePr>
          <p:nvPr>
            <p:ph idx="1"/>
            <p:extLst>
              <p:ext uri="{D42A27DB-BD31-4B8C-83A1-F6EECF244321}">
                <p14:modId xmlns="" xmlns:p14="http://schemas.microsoft.com/office/powerpoint/2010/main" val="4056119398"/>
              </p:ext>
            </p:extLst>
          </p:nvPr>
        </p:nvGraphicFramePr>
        <p:xfrm>
          <a:off x="468313" y="1628775"/>
          <a:ext cx="8229600" cy="3886201"/>
        </p:xfrm>
        <a:graphic>
          <a:graphicData uri="http://schemas.openxmlformats.org/drawingml/2006/table">
            <a:tbl>
              <a:tblPr/>
              <a:tblGrid>
                <a:gridCol w="1661020"/>
                <a:gridCol w="3095538"/>
                <a:gridCol w="1912690"/>
                <a:gridCol w="1560352"/>
              </a:tblGrid>
              <a:tr h="525463">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消毒地點</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消毒種類</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消毒方式</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停留時間</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r>
              <a:tr h="434975">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室內外地面</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0.05%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噴灑或擦拭</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88265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濺落之排泄物或分泌物</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0.05%</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大量時於清潔前用</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0.5%</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用拋棄式紙巾或抹布吸收主要濺落物再消毒</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9850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嘔吐物、排泄物</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充分混合後靜置</a:t>
                      </a:r>
                      <a:endPar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71513">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餐具</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加熱法</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0.02%</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煮沸 </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100</a:t>
                      </a:r>
                      <a:r>
                        <a:rPr kumimoji="1" lang="en-US" altLang="zh-TW" sz="1600" b="1" i="0" u="none" strike="noStrike" cap="none" normalizeH="0" baseline="0" smtClean="0">
                          <a:ln>
                            <a:noFill/>
                          </a:ln>
                          <a:solidFill>
                            <a:schemeClr val="tx1"/>
                          </a:solidFill>
                          <a:effectLst/>
                          <a:latin typeface="Arial" pitchFamily="34" charset="0"/>
                          <a:ea typeface="Arial Unicode MS" pitchFamily="34" charset="-120"/>
                          <a:cs typeface="Arial" pitchFamily="34" charset="0"/>
                          <a:sym typeface="Wingdings" pitchFamily="2" charset="2"/>
                        </a:rPr>
                        <a:t>℃</a:t>
                      </a:r>
                      <a:endPar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endParaRP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浸泡</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5</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分鐘</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7310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衣服被褥</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加熱法</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0.02%</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煮沸 </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100</a:t>
                      </a:r>
                      <a:r>
                        <a:rPr kumimoji="1" lang="en-US" altLang="zh-TW" sz="1600" b="1" i="0" u="none" strike="noStrike" cap="none" normalizeH="0" baseline="0" smtClean="0">
                          <a:ln>
                            <a:noFill/>
                          </a:ln>
                          <a:solidFill>
                            <a:schemeClr val="tx1"/>
                          </a:solidFill>
                          <a:effectLst/>
                          <a:latin typeface="Arial" pitchFamily="34" charset="0"/>
                          <a:ea typeface="Arial Unicode MS" pitchFamily="34" charset="-120"/>
                          <a:cs typeface="Arial" pitchFamily="34" charset="0"/>
                          <a:sym typeface="Wingdings" pitchFamily="2" charset="2"/>
                        </a:rPr>
                        <a:t>℃</a:t>
                      </a:r>
                      <a:endPar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endParaRP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浸泡</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分鐘</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30</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bl>
          </a:graphicData>
        </a:graphic>
      </p:graphicFrame>
      <p:sp>
        <p:nvSpPr>
          <p:cNvPr id="203815" name="投影片編號版面配置區 3"/>
          <p:cNvSpPr>
            <a:spLocks noGrp="1"/>
          </p:cNvSpPr>
          <p:nvPr>
            <p:ph type="sldNum" sz="quarter" idx="12"/>
          </p:nvPr>
        </p:nvSpPr>
        <p:spPr bwMode="auto">
          <a:noFill/>
          <a:ln>
            <a:miter lim="800000"/>
            <a:headEnd/>
            <a:tailEnd/>
          </a:ln>
        </p:spPr>
        <p:txBody>
          <a:bodyPr/>
          <a:lstStyle/>
          <a:p>
            <a:fld id="{AB8F6BC2-F8A6-458C-9547-61E44F4F0A7D}" type="slidenum">
              <a:rPr lang="zh-TW" altLang="en-US" smtClean="0">
                <a:ea typeface="新細明體" charset="-120"/>
              </a:rPr>
              <a:pPr/>
              <a:t>108</a:t>
            </a:fld>
            <a:endParaRPr lang="en-US" altLang="zh-TW" smtClean="0">
              <a:ea typeface="新細明體" charset="-120"/>
            </a:endParaRPr>
          </a:p>
        </p:txBody>
      </p:sp>
      <p:sp>
        <p:nvSpPr>
          <p:cNvPr id="203814" name="Text Box 2"/>
          <p:cNvSpPr txBox="1">
            <a:spLocks noChangeArrowheads="1"/>
          </p:cNvSpPr>
          <p:nvPr/>
        </p:nvSpPr>
        <p:spPr bwMode="auto">
          <a:xfrm>
            <a:off x="1011238" y="704850"/>
            <a:ext cx="701675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標楷體" pitchFamily="65" charset="-120"/>
                <a:ea typeface="標楷體" pitchFamily="65" charset="-120"/>
                <a:cs typeface="Arial" charset="0"/>
              </a:rPr>
              <a:t>消毒通則</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6" name="Rectangle 2"/>
          <p:cNvSpPr>
            <a:spLocks noGrp="1" noChangeArrowheads="1"/>
          </p:cNvSpPr>
          <p:nvPr>
            <p:ph idx="1"/>
          </p:nvPr>
        </p:nvSpPr>
        <p:spPr/>
        <p:txBody>
          <a:bodyPr/>
          <a:lstStyle/>
          <a:p>
            <a:pPr>
              <a:lnSpc>
                <a:spcPct val="90000"/>
              </a:lnSpc>
              <a:buFont typeface="Wingdings" pitchFamily="2" charset="2"/>
              <a:buNone/>
              <a:defRPr/>
            </a:pPr>
            <a:r>
              <a:rPr lang="zh-TW" altLang="en-US" dirty="0">
                <a:latin typeface="標楷體" panose="03000509000000000000" pitchFamily="65" charset="-120"/>
                <a:sym typeface="Wingdings" pitchFamily="2" charset="2"/>
              </a:rPr>
              <a:t>市售消毒劑</a:t>
            </a:r>
          </a:p>
          <a:p>
            <a:pPr>
              <a:lnSpc>
                <a:spcPct val="90000"/>
              </a:lnSpc>
              <a:defRPr/>
            </a:pPr>
            <a:r>
              <a:rPr lang="zh-TW" altLang="en-US" dirty="0">
                <a:latin typeface="標楷體" panose="03000509000000000000" pitchFamily="65" charset="-120"/>
                <a:sym typeface="Wingdings" pitchFamily="2" charset="2"/>
              </a:rPr>
              <a:t>漂白水</a:t>
            </a:r>
            <a:r>
              <a:rPr lang="en-US" altLang="zh-TW" sz="2000" dirty="0">
                <a:latin typeface="標楷體" panose="03000509000000000000" pitchFamily="65" charset="-120"/>
                <a:sym typeface="Wingdings" pitchFamily="2" charset="2"/>
              </a:rPr>
              <a:t>(</a:t>
            </a:r>
            <a:r>
              <a:rPr lang="zh-TW" altLang="en-US" sz="2000" dirty="0">
                <a:latin typeface="標楷體" panose="03000509000000000000" pitchFamily="65" charset="-120"/>
                <a:sym typeface="Wingdings" pitchFamily="2" charset="2"/>
              </a:rPr>
              <a:t>市售漂白水次氯酸鈉濃度</a:t>
            </a:r>
            <a:r>
              <a:rPr lang="en-US" altLang="zh-TW" sz="2000" dirty="0">
                <a:ea typeface="+mj-ea"/>
                <a:sym typeface="Wingdings" pitchFamily="2" charset="2"/>
              </a:rPr>
              <a:t>5%</a:t>
            </a:r>
            <a:r>
              <a:rPr lang="zh-TW" altLang="en-US" sz="2000" dirty="0">
                <a:latin typeface="標楷體" panose="03000509000000000000" pitchFamily="65" charset="-120"/>
                <a:sym typeface="Wingdings" pitchFamily="2" charset="2"/>
              </a:rPr>
              <a:t>計算</a:t>
            </a:r>
            <a:r>
              <a:rPr lang="en-US" altLang="zh-TW" sz="2000" dirty="0">
                <a:latin typeface="標楷體" panose="03000509000000000000" pitchFamily="65" charset="-120"/>
                <a:sym typeface="Wingdings" pitchFamily="2" charset="2"/>
              </a:rPr>
              <a:t>)</a:t>
            </a:r>
          </a:p>
          <a:p>
            <a:pPr lvl="1">
              <a:lnSpc>
                <a:spcPct val="90000"/>
              </a:lnSpc>
              <a:defRPr/>
            </a:pPr>
            <a:r>
              <a:rPr lang="en-US" altLang="zh-TW" dirty="0" smtClean="0">
                <a:ea typeface="+mj-ea"/>
                <a:sym typeface="Wingdings" pitchFamily="2" charset="2"/>
              </a:rPr>
              <a:t>200 ppm</a:t>
            </a:r>
            <a:r>
              <a:rPr lang="zh-TW" altLang="en-US" dirty="0">
                <a:latin typeface="標楷體" panose="03000509000000000000" pitchFamily="65" charset="-120"/>
                <a:sym typeface="Wingdings" pitchFamily="2" charset="2"/>
              </a:rPr>
              <a:t>，</a:t>
            </a:r>
            <a:r>
              <a:rPr lang="zh-TW" altLang="en-US" b="1" dirty="0">
                <a:latin typeface="標楷體" panose="03000509000000000000" pitchFamily="65" charset="-120"/>
                <a:sym typeface="Wingdings" pitchFamily="2" charset="2"/>
              </a:rPr>
              <a:t>次氯酸鈉濃度為</a:t>
            </a:r>
            <a:r>
              <a:rPr lang="en-US" altLang="zh-TW" dirty="0">
                <a:ea typeface="+mj-ea"/>
                <a:sym typeface="Wingdings" pitchFamily="2" charset="2"/>
              </a:rPr>
              <a:t>0.02%</a:t>
            </a:r>
          </a:p>
          <a:p>
            <a:pPr lvl="2">
              <a:lnSpc>
                <a:spcPct val="90000"/>
              </a:lnSpc>
              <a:buFont typeface="Wingdings" pitchFamily="2" charset="2"/>
              <a:buNone/>
              <a:defRPr/>
            </a:pPr>
            <a:r>
              <a:rPr lang="en-US" altLang="zh-TW" dirty="0">
                <a:latin typeface="+mj-ea"/>
                <a:ea typeface="+mj-ea"/>
                <a:sym typeface="Wingdings" pitchFamily="2" charset="2"/>
              </a:rPr>
              <a:t>  </a:t>
            </a:r>
          </a:p>
          <a:p>
            <a:pPr lvl="2">
              <a:lnSpc>
                <a:spcPct val="90000"/>
              </a:lnSpc>
              <a:buFont typeface="Wingdings" pitchFamily="2" charset="2"/>
              <a:buNone/>
              <a:defRPr/>
            </a:pPr>
            <a:r>
              <a:rPr lang="en-US" altLang="zh-TW" dirty="0">
                <a:latin typeface="+mj-ea"/>
                <a:ea typeface="+mj-ea"/>
                <a:sym typeface="Wingdings" pitchFamily="2" charset="2"/>
              </a:rPr>
              <a:t>   </a:t>
            </a:r>
          </a:p>
          <a:p>
            <a:pPr lvl="2">
              <a:lnSpc>
                <a:spcPct val="90000"/>
              </a:lnSpc>
              <a:buFont typeface="Wingdings" pitchFamily="2" charset="2"/>
              <a:buNone/>
              <a:defRPr/>
            </a:pPr>
            <a:endParaRPr lang="en-US" altLang="zh-TW" sz="1600" dirty="0">
              <a:latin typeface="+mj-ea"/>
              <a:ea typeface="+mj-ea"/>
              <a:sym typeface="Wingdings" pitchFamily="2" charset="2"/>
            </a:endParaRPr>
          </a:p>
          <a:p>
            <a:pPr lvl="1">
              <a:lnSpc>
                <a:spcPct val="90000"/>
              </a:lnSpc>
              <a:defRPr/>
            </a:pPr>
            <a:r>
              <a:rPr lang="en-US" altLang="zh-TW" dirty="0" smtClean="0">
                <a:ea typeface="+mj-ea"/>
                <a:sym typeface="Wingdings" pitchFamily="2" charset="2"/>
              </a:rPr>
              <a:t>500 ppm</a:t>
            </a:r>
            <a:r>
              <a:rPr lang="zh-TW" altLang="en-US" dirty="0">
                <a:latin typeface="標楷體" panose="03000509000000000000" pitchFamily="65" charset="-120"/>
                <a:sym typeface="Wingdings" pitchFamily="2" charset="2"/>
              </a:rPr>
              <a:t>，</a:t>
            </a:r>
            <a:r>
              <a:rPr lang="zh-TW" altLang="en-US" b="1" dirty="0">
                <a:latin typeface="標楷體" panose="03000509000000000000" pitchFamily="65" charset="-120"/>
                <a:sym typeface="Wingdings" pitchFamily="2" charset="2"/>
              </a:rPr>
              <a:t>次氯酸鈉濃度為</a:t>
            </a:r>
            <a:r>
              <a:rPr lang="en-US" altLang="zh-TW" dirty="0">
                <a:ea typeface="+mj-ea"/>
                <a:sym typeface="Wingdings" pitchFamily="2" charset="2"/>
              </a:rPr>
              <a:t>0.05%</a:t>
            </a: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r>
              <a:rPr lang="zh-TW" altLang="en-US" b="1" dirty="0">
                <a:solidFill>
                  <a:srgbClr val="FF0000"/>
                </a:solidFill>
                <a:latin typeface="標楷體" pitchFamily="65" charset="-120"/>
                <a:sym typeface="Wingdings" pitchFamily="2" charset="2"/>
              </a:rPr>
              <a:t>免洗湯匙一瓢約 </a:t>
            </a:r>
            <a:r>
              <a:rPr lang="en-US" altLang="zh-TW" b="1" dirty="0">
                <a:solidFill>
                  <a:srgbClr val="FF0000"/>
                </a:solidFill>
                <a:ea typeface="+mj-ea"/>
                <a:sym typeface="Wingdings" pitchFamily="2" charset="2"/>
              </a:rPr>
              <a:t>20 </a:t>
            </a:r>
            <a:r>
              <a:rPr lang="en-US" altLang="zh-TW" b="1" dirty="0" err="1">
                <a:solidFill>
                  <a:srgbClr val="FF0000"/>
                </a:solidFill>
                <a:ea typeface="+mj-ea"/>
                <a:sym typeface="Wingdings" pitchFamily="2" charset="2"/>
              </a:rPr>
              <a:t>c.c</a:t>
            </a:r>
            <a:endParaRPr lang="en-US" altLang="zh-TW" b="1" dirty="0">
              <a:solidFill>
                <a:srgbClr val="FF0000"/>
              </a:solidFill>
              <a:ea typeface="+mj-ea"/>
              <a:sym typeface="Wingdings" pitchFamily="2" charset="2"/>
            </a:endParaRPr>
          </a:p>
          <a:p>
            <a:pPr lvl="3" algn="r">
              <a:lnSpc>
                <a:spcPct val="90000"/>
              </a:lnSpc>
              <a:buFontTx/>
              <a:buNone/>
              <a:defRPr/>
            </a:pPr>
            <a:r>
              <a:rPr lang="zh-TW" altLang="en-US" b="1" dirty="0">
                <a:solidFill>
                  <a:srgbClr val="FF0000"/>
                </a:solidFill>
                <a:latin typeface="標楷體" pitchFamily="65" charset="-120"/>
                <a:sym typeface="Wingdings" pitchFamily="2" charset="2"/>
              </a:rPr>
              <a:t>大瓶寶特瓶一罐約 </a:t>
            </a:r>
            <a:r>
              <a:rPr lang="en-US" altLang="zh-TW" b="1" dirty="0">
                <a:solidFill>
                  <a:srgbClr val="FF0000"/>
                </a:solidFill>
                <a:ea typeface="+mj-ea"/>
                <a:sym typeface="Wingdings" pitchFamily="2" charset="2"/>
              </a:rPr>
              <a:t>1250 </a:t>
            </a:r>
            <a:r>
              <a:rPr lang="en-US" altLang="zh-TW" b="1" dirty="0" err="1">
                <a:solidFill>
                  <a:srgbClr val="FF0000"/>
                </a:solidFill>
                <a:ea typeface="+mj-ea"/>
                <a:sym typeface="Wingdings" pitchFamily="2" charset="2"/>
              </a:rPr>
              <a:t>c.c</a:t>
            </a:r>
            <a:endParaRPr lang="en-US" altLang="zh-TW" b="1" dirty="0">
              <a:solidFill>
                <a:srgbClr val="FF0000"/>
              </a:solidFill>
              <a:ea typeface="+mj-ea"/>
              <a:sym typeface="Wingdings" pitchFamily="2" charset="2"/>
            </a:endParaRPr>
          </a:p>
        </p:txBody>
      </p:sp>
      <p:sp>
        <p:nvSpPr>
          <p:cNvPr id="205830" name="投影片編號版面配置區 7"/>
          <p:cNvSpPr>
            <a:spLocks noGrp="1"/>
          </p:cNvSpPr>
          <p:nvPr>
            <p:ph type="sldNum" sz="quarter" idx="12"/>
          </p:nvPr>
        </p:nvSpPr>
        <p:spPr bwMode="auto">
          <a:noFill/>
          <a:ln>
            <a:miter lim="800000"/>
            <a:headEnd/>
            <a:tailEnd/>
          </a:ln>
        </p:spPr>
        <p:txBody>
          <a:bodyPr/>
          <a:lstStyle/>
          <a:p>
            <a:fld id="{E0C0EE85-2A7C-4E39-A359-239D1931833C}" type="slidenum">
              <a:rPr lang="zh-TW" altLang="en-US" smtClean="0">
                <a:ea typeface="新細明體" charset="-120"/>
              </a:rPr>
              <a:pPr/>
              <a:t>109</a:t>
            </a:fld>
            <a:endParaRPr lang="en-US" altLang="zh-TW" smtClean="0">
              <a:ea typeface="新細明體" charset="-120"/>
            </a:endParaRPr>
          </a:p>
        </p:txBody>
      </p:sp>
      <p:sp>
        <p:nvSpPr>
          <p:cNvPr id="98308" name="Text Box 4"/>
          <p:cNvSpPr txBox="1">
            <a:spLocks noChangeArrowheads="1"/>
          </p:cNvSpPr>
          <p:nvPr/>
        </p:nvSpPr>
        <p:spPr bwMode="auto">
          <a:xfrm>
            <a:off x="2021632" y="3280767"/>
            <a:ext cx="4648200" cy="860425"/>
          </a:xfrm>
          <a:prstGeom prst="rect">
            <a:avLst/>
          </a:prstGeom>
          <a:noFill/>
          <a:ln>
            <a:noFill/>
          </a:ln>
          <a:effectLst/>
          <a:extLst/>
        </p:spPr>
        <p:txBody>
          <a:bodyPr>
            <a:spAutoFit/>
          </a:bodyPr>
          <a:lstStyle>
            <a:lvl1pPr>
              <a:defRPr kumimoji="1" sz="2400">
                <a:solidFill>
                  <a:schemeClr val="tx1"/>
                </a:solidFill>
                <a:latin typeface="Times New Roman" pitchFamily="18" charset="0"/>
                <a:ea typeface="新細明體" pitchFamily="18" charset="-120"/>
              </a:defRPr>
            </a:lvl1pPr>
            <a:lvl2pPr marL="190500">
              <a:defRPr kumimoji="1" sz="2400">
                <a:solidFill>
                  <a:schemeClr val="tx1"/>
                </a:solidFill>
                <a:latin typeface="Times New Roman" pitchFamily="18" charset="0"/>
                <a:ea typeface="新細明體" pitchFamily="18" charset="-120"/>
              </a:defRPr>
            </a:lvl2pPr>
            <a:lvl3pPr marL="381000">
              <a:defRPr kumimoji="1" sz="2400">
                <a:solidFill>
                  <a:schemeClr val="tx1"/>
                </a:solidFill>
                <a:latin typeface="Times New Roman" pitchFamily="18" charset="0"/>
                <a:ea typeface="新細明體" pitchFamily="18" charset="-120"/>
              </a:defRPr>
            </a:lvl3pPr>
            <a:lvl4pPr>
              <a:defRPr kumimoji="1" sz="2400">
                <a:solidFill>
                  <a:schemeClr val="tx1"/>
                </a:solidFill>
                <a:latin typeface="Times New Roman" pitchFamily="18" charset="0"/>
                <a:ea typeface="新細明體" pitchFamily="18" charset="-120"/>
              </a:defRPr>
            </a:lvl4pPr>
            <a:lvl5pPr>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endParaRPr lang="en-US" altLang="zh-TW" sz="1600" smtClean="0">
              <a:latin typeface="+mj-ea"/>
              <a:ea typeface="+mj-ea"/>
              <a:sym typeface="Wingdings" pitchFamily="2" charset="2"/>
            </a:endParaRPr>
          </a:p>
          <a:p>
            <a:pPr>
              <a:spcBef>
                <a:spcPct val="50000"/>
              </a:spcBef>
              <a:defRPr/>
            </a:pPr>
            <a:endParaRPr lang="en-US" altLang="zh-TW" smtClean="0">
              <a:latin typeface="+mj-ea"/>
              <a:ea typeface="+mj-ea"/>
            </a:endParaRPr>
          </a:p>
        </p:txBody>
      </p:sp>
      <p:sp>
        <p:nvSpPr>
          <p:cNvPr id="98309" name="Text Box 5"/>
          <p:cNvSpPr txBox="1">
            <a:spLocks noChangeArrowheads="1"/>
          </p:cNvSpPr>
          <p:nvPr/>
        </p:nvSpPr>
        <p:spPr bwMode="auto">
          <a:xfrm>
            <a:off x="1259632" y="3052167"/>
            <a:ext cx="6275388" cy="695325"/>
          </a:xfrm>
          <a:prstGeom prst="rect">
            <a:avLst/>
          </a:prstGeom>
          <a:solidFill>
            <a:srgbClr val="FF99CC"/>
          </a:solidFill>
          <a:ln>
            <a:noFill/>
          </a:ln>
          <a:effectLst>
            <a:outerShdw dist="107763" dir="2700000" algn="ctr" rotWithShape="0">
              <a:schemeClr val="bg2"/>
            </a:outerShdw>
          </a:effectLst>
          <a:extLst/>
        </p:spPr>
        <p:txBody>
          <a:bodyPr anchor="ctr">
            <a:spAutoFit/>
          </a:bodyPr>
          <a:lstStyle>
            <a:lvl1pPr>
              <a:defRPr kumimoji="1" sz="2400">
                <a:solidFill>
                  <a:schemeClr val="tx1"/>
                </a:solidFill>
                <a:latin typeface="Times New Roman" pitchFamily="18" charset="0"/>
                <a:ea typeface="新細明體" pitchFamily="18" charset="-120"/>
              </a:defRPr>
            </a:lvl1pPr>
            <a:lvl2pPr marL="190500">
              <a:defRPr kumimoji="1" sz="2400">
                <a:solidFill>
                  <a:schemeClr val="tx1"/>
                </a:solidFill>
                <a:latin typeface="Times New Roman" pitchFamily="18" charset="0"/>
                <a:ea typeface="新細明體" pitchFamily="18" charset="-120"/>
              </a:defRPr>
            </a:lvl2pPr>
            <a:lvl3pPr marL="381000" indent="533400">
              <a:defRPr kumimoji="1" sz="2400">
                <a:solidFill>
                  <a:schemeClr val="tx1"/>
                </a:solidFill>
                <a:latin typeface="Times New Roman" pitchFamily="18" charset="0"/>
                <a:ea typeface="新細明體" pitchFamily="18" charset="-120"/>
              </a:defRPr>
            </a:lvl3pPr>
            <a:lvl4pPr>
              <a:defRPr kumimoji="1" sz="2400">
                <a:solidFill>
                  <a:schemeClr val="tx1"/>
                </a:solidFill>
                <a:latin typeface="Times New Roman" pitchFamily="18" charset="0"/>
                <a:ea typeface="新細明體" pitchFamily="18" charset="-120"/>
              </a:defRPr>
            </a:lvl4pPr>
            <a:lvl5pPr>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r>
              <a:rPr lang="en-US" altLang="zh-TW" b="1" dirty="0" smtClean="0">
                <a:latin typeface="Arial" panose="020B0604020202020204" pitchFamily="34" charset="0"/>
                <a:ea typeface="+mj-ea"/>
                <a:cs typeface="Arial" panose="020B0604020202020204" pitchFamily="34" charset="0"/>
                <a:sym typeface="Wingdings" pitchFamily="2" charset="2"/>
              </a:rPr>
              <a:t>40 </a:t>
            </a:r>
            <a:r>
              <a:rPr lang="en-US" altLang="zh-TW" b="1" dirty="0" err="1" smtClean="0">
                <a:latin typeface="Arial" panose="020B0604020202020204" pitchFamily="34" charset="0"/>
                <a:ea typeface="+mj-ea"/>
                <a:cs typeface="Arial" panose="020B0604020202020204" pitchFamily="34" charset="0"/>
                <a:sym typeface="Wingdings" pitchFamily="2" charset="2"/>
              </a:rPr>
              <a:t>c.c</a:t>
            </a:r>
            <a:r>
              <a:rPr lang="en-US" altLang="zh-TW" b="1" dirty="0" smtClean="0">
                <a:latin typeface="Arial" panose="020B0604020202020204" pitchFamily="34" charset="0"/>
                <a:ea typeface="+mj-ea"/>
                <a:cs typeface="Arial" panose="020B0604020202020204" pitchFamily="34" charset="0"/>
                <a:sym typeface="Wingdings" pitchFamily="2" charset="2"/>
              </a:rPr>
              <a:t> </a:t>
            </a:r>
            <a:r>
              <a:rPr lang="zh-TW" altLang="en-US" b="1" dirty="0" smtClean="0">
                <a:latin typeface="標楷體" panose="03000509000000000000" pitchFamily="65" charset="-120"/>
                <a:ea typeface="標楷體" panose="03000509000000000000" pitchFamily="65" charset="-120"/>
                <a:sym typeface="Wingdings" pitchFamily="2" charset="2"/>
              </a:rPr>
              <a:t>漂白水</a:t>
            </a:r>
            <a:r>
              <a:rPr lang="zh-TW" altLang="en-US" b="1" dirty="0" smtClean="0">
                <a:latin typeface="+mj-ea"/>
                <a:ea typeface="+mj-ea"/>
                <a:sym typeface="Wingdings" pitchFamily="2" charset="2"/>
              </a:rPr>
              <a:t>  ＋</a:t>
            </a:r>
            <a:r>
              <a:rPr lang="en-US" altLang="zh-TW" b="1" dirty="0" smtClean="0">
                <a:latin typeface="+mj-ea"/>
                <a:ea typeface="+mj-ea"/>
                <a:sym typeface="Wingdings" pitchFamily="2" charset="2"/>
              </a:rPr>
              <a:t>   </a:t>
            </a:r>
            <a:r>
              <a:rPr lang="en-US" altLang="zh-TW" b="1" dirty="0" smtClean="0">
                <a:latin typeface="Arial" panose="020B0604020202020204" pitchFamily="34" charset="0"/>
                <a:ea typeface="+mj-ea"/>
                <a:cs typeface="Arial" panose="020B0604020202020204" pitchFamily="34" charset="0"/>
                <a:sym typeface="Wingdings" pitchFamily="2" charset="2"/>
              </a:rPr>
              <a:t>10</a:t>
            </a:r>
            <a:r>
              <a:rPr lang="zh-TW" altLang="en-US" b="1" dirty="0" smtClean="0">
                <a:latin typeface="標楷體" panose="03000509000000000000" pitchFamily="65" charset="-120"/>
                <a:ea typeface="標楷體" panose="03000509000000000000" pitchFamily="65" charset="-120"/>
                <a:sym typeface="Wingdings" pitchFamily="2" charset="2"/>
              </a:rPr>
              <a:t>公升清水中</a:t>
            </a:r>
            <a:r>
              <a:rPr lang="zh-TW" altLang="en-US" b="1" dirty="0" smtClean="0">
                <a:latin typeface="+mj-ea"/>
                <a:ea typeface="+mj-ea"/>
                <a:sym typeface="Wingdings" pitchFamily="2" charset="2"/>
              </a:rPr>
              <a:t> </a:t>
            </a:r>
          </a:p>
          <a:p>
            <a:pPr lvl="2">
              <a:lnSpc>
                <a:spcPct val="90000"/>
              </a:lnSpc>
              <a:spcBef>
                <a:spcPct val="20000"/>
              </a:spcBef>
              <a:buClr>
                <a:srgbClr val="006600"/>
              </a:buClr>
              <a:buSzPct val="150000"/>
              <a:buFont typeface="Wingdings" pitchFamily="2" charset="2"/>
              <a:buNone/>
              <a:defRPr/>
            </a:pPr>
            <a:r>
              <a:rPr lang="zh-TW" altLang="en-US" sz="1400" b="1" dirty="0" smtClean="0">
                <a:latin typeface="+mj-ea"/>
                <a:ea typeface="+mj-ea"/>
                <a:sym typeface="Wingdings" pitchFamily="2" charset="2"/>
              </a:rPr>
              <a:t> </a:t>
            </a:r>
            <a:r>
              <a:rPr lang="zh-TW" altLang="en-US" sz="1400" b="1" dirty="0" smtClean="0">
                <a:latin typeface="標楷體" panose="03000509000000000000" pitchFamily="65" charset="-120"/>
                <a:ea typeface="標楷體" panose="03000509000000000000" pitchFamily="65" charset="-120"/>
                <a:sym typeface="Wingdings" pitchFamily="2" charset="2"/>
              </a:rPr>
              <a:t> </a:t>
            </a:r>
            <a:r>
              <a:rPr lang="en-US" altLang="zh-TW" sz="1600" b="1" dirty="0" smtClean="0">
                <a:latin typeface="標楷體" panose="03000509000000000000" pitchFamily="65" charset="-120"/>
                <a:ea typeface="標楷體" panose="03000509000000000000" pitchFamily="65" charset="-120"/>
                <a:sym typeface="Wingdings" pitchFamily="2" charset="2"/>
              </a:rPr>
              <a:t>( </a:t>
            </a:r>
            <a:r>
              <a:rPr lang="zh-TW" altLang="en-US" sz="1600" b="1" dirty="0" smtClean="0">
                <a:latin typeface="標楷體" panose="03000509000000000000" pitchFamily="65" charset="-120"/>
                <a:ea typeface="標楷體" panose="03000509000000000000" pitchFamily="65" charset="-120"/>
                <a:sym typeface="Wingdings" pitchFamily="2" charset="2"/>
              </a:rPr>
              <a:t>免洗湯匙</a:t>
            </a:r>
            <a:r>
              <a:rPr lang="en-US" altLang="zh-TW" sz="1600" b="1" dirty="0" smtClean="0">
                <a:solidFill>
                  <a:srgbClr val="0000FF"/>
                </a:solidFill>
                <a:latin typeface="Arial" pitchFamily="34" charset="0"/>
                <a:ea typeface="+mj-ea"/>
                <a:cs typeface="Arial" pitchFamily="34" charset="0"/>
                <a:sym typeface="Wingdings" pitchFamily="2" charset="2"/>
              </a:rPr>
              <a:t>2</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瓢 </a:t>
            </a:r>
            <a:r>
              <a:rPr lang="en-US" altLang="zh-TW" sz="1600" b="1" dirty="0" smtClean="0">
                <a:latin typeface="標楷體" panose="03000509000000000000" pitchFamily="65" charset="-120"/>
                <a:ea typeface="標楷體" panose="03000509000000000000" pitchFamily="65" charset="-120"/>
                <a:sym typeface="Wingdings" pitchFamily="2" charset="2"/>
              </a:rPr>
              <a:t>)                ( </a:t>
            </a:r>
            <a:r>
              <a:rPr lang="en-US" altLang="zh-TW" sz="1600" b="1" dirty="0" smtClean="0">
                <a:solidFill>
                  <a:srgbClr val="0000FF"/>
                </a:solidFill>
                <a:latin typeface="Arial" pitchFamily="34" charset="0"/>
                <a:ea typeface="+mj-ea"/>
                <a:cs typeface="Arial" pitchFamily="34" charset="0"/>
                <a:sym typeface="Wingdings" pitchFamily="2" charset="2"/>
              </a:rPr>
              <a:t>8</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瓶</a:t>
            </a:r>
            <a:r>
              <a:rPr lang="zh-TW" altLang="en-US" sz="1600" b="1" dirty="0" smtClean="0">
                <a:latin typeface="標楷體" panose="03000509000000000000" pitchFamily="65" charset="-120"/>
                <a:ea typeface="標楷體" panose="03000509000000000000" pitchFamily="65" charset="-120"/>
                <a:sym typeface="Wingdings" pitchFamily="2" charset="2"/>
              </a:rPr>
              <a:t>大瓶寶特瓶 </a:t>
            </a:r>
            <a:r>
              <a:rPr lang="en-US" altLang="zh-TW" sz="1600" b="1" dirty="0" smtClean="0">
                <a:latin typeface="標楷體" panose="03000509000000000000" pitchFamily="65" charset="-120"/>
                <a:ea typeface="標楷體" panose="03000509000000000000" pitchFamily="65" charset="-120"/>
                <a:sym typeface="Wingdings" pitchFamily="2" charset="2"/>
              </a:rPr>
              <a:t>)</a:t>
            </a:r>
          </a:p>
        </p:txBody>
      </p:sp>
      <p:sp>
        <p:nvSpPr>
          <p:cNvPr id="98310" name="Text Box 6"/>
          <p:cNvSpPr txBox="1">
            <a:spLocks noChangeArrowheads="1"/>
          </p:cNvSpPr>
          <p:nvPr/>
        </p:nvSpPr>
        <p:spPr bwMode="auto">
          <a:xfrm>
            <a:off x="1259632" y="4461867"/>
            <a:ext cx="6274800" cy="695325"/>
          </a:xfrm>
          <a:prstGeom prst="rect">
            <a:avLst/>
          </a:prstGeom>
          <a:solidFill>
            <a:srgbClr val="FF99CC"/>
          </a:solidFill>
          <a:ln>
            <a:noFill/>
          </a:ln>
          <a:effectLst>
            <a:outerShdw dist="107763" dir="2700000" algn="ctr" rotWithShape="0">
              <a:schemeClr val="bg2"/>
            </a:outerShdw>
          </a:effectLst>
          <a:extLst/>
        </p:spPr>
        <p:txBody>
          <a:bodyPr anchor="ctr">
            <a:spAutoFit/>
          </a:bodyPr>
          <a:lstStyle>
            <a:lvl1pPr>
              <a:defRPr kumimoji="1" sz="2400">
                <a:solidFill>
                  <a:schemeClr val="tx1"/>
                </a:solidFill>
                <a:latin typeface="Times New Roman" pitchFamily="18" charset="0"/>
                <a:ea typeface="新細明體" pitchFamily="18" charset="-120"/>
              </a:defRPr>
            </a:lvl1pPr>
            <a:lvl2pPr marL="190500">
              <a:defRPr kumimoji="1" sz="2400">
                <a:solidFill>
                  <a:schemeClr val="tx1"/>
                </a:solidFill>
                <a:latin typeface="Times New Roman" pitchFamily="18" charset="0"/>
                <a:ea typeface="新細明體" pitchFamily="18" charset="-120"/>
              </a:defRPr>
            </a:lvl2pPr>
            <a:lvl3pPr marL="381000" indent="533400">
              <a:defRPr kumimoji="1" sz="2400">
                <a:solidFill>
                  <a:schemeClr val="tx1"/>
                </a:solidFill>
                <a:latin typeface="Times New Roman" pitchFamily="18" charset="0"/>
                <a:ea typeface="新細明體" pitchFamily="18" charset="-120"/>
              </a:defRPr>
            </a:lvl3pPr>
            <a:lvl4pPr>
              <a:defRPr kumimoji="1" sz="2400">
                <a:solidFill>
                  <a:schemeClr val="tx1"/>
                </a:solidFill>
                <a:latin typeface="Times New Roman" pitchFamily="18" charset="0"/>
                <a:ea typeface="新細明體" pitchFamily="18" charset="-120"/>
              </a:defRPr>
            </a:lvl4pPr>
            <a:lvl5pPr>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r>
              <a:rPr lang="en-US" altLang="zh-TW" b="1" dirty="0" smtClean="0">
                <a:latin typeface="Arial" panose="020B0604020202020204" pitchFamily="34" charset="0"/>
                <a:ea typeface="+mj-ea"/>
                <a:cs typeface="Arial" panose="020B0604020202020204" pitchFamily="34" charset="0"/>
                <a:sym typeface="Wingdings" pitchFamily="2" charset="2"/>
              </a:rPr>
              <a:t>100 </a:t>
            </a:r>
            <a:r>
              <a:rPr lang="en-US" altLang="zh-TW" b="1" dirty="0" err="1" smtClean="0">
                <a:latin typeface="Arial" panose="020B0604020202020204" pitchFamily="34" charset="0"/>
                <a:ea typeface="+mj-ea"/>
                <a:cs typeface="Arial" panose="020B0604020202020204" pitchFamily="34" charset="0"/>
                <a:sym typeface="Wingdings" pitchFamily="2" charset="2"/>
              </a:rPr>
              <a:t>c.c</a:t>
            </a:r>
            <a:r>
              <a:rPr lang="zh-TW" altLang="en-US" b="1" dirty="0" smtClean="0">
                <a:latin typeface="標楷體" panose="03000509000000000000" pitchFamily="65" charset="-120"/>
                <a:ea typeface="標楷體" panose="03000509000000000000" pitchFamily="65" charset="-120"/>
                <a:sym typeface="Wingdings" pitchFamily="2" charset="2"/>
              </a:rPr>
              <a:t>漂白水 </a:t>
            </a:r>
            <a:r>
              <a:rPr lang="zh-TW" altLang="en-US" b="1" dirty="0" smtClean="0">
                <a:latin typeface="+mj-ea"/>
                <a:ea typeface="+mj-ea"/>
                <a:sym typeface="Wingdings" pitchFamily="2" charset="2"/>
              </a:rPr>
              <a:t> ＋</a:t>
            </a:r>
            <a:r>
              <a:rPr lang="en-US" altLang="zh-TW" b="1" dirty="0" smtClean="0">
                <a:latin typeface="+mj-ea"/>
                <a:ea typeface="+mj-ea"/>
                <a:sym typeface="Wingdings" pitchFamily="2" charset="2"/>
              </a:rPr>
              <a:t>   </a:t>
            </a:r>
            <a:r>
              <a:rPr lang="en-US" altLang="zh-TW" b="1" dirty="0" smtClean="0">
                <a:latin typeface="Arial" panose="020B0604020202020204" pitchFamily="34" charset="0"/>
                <a:ea typeface="+mj-ea"/>
                <a:cs typeface="Arial" panose="020B0604020202020204" pitchFamily="34" charset="0"/>
                <a:sym typeface="Wingdings" pitchFamily="2" charset="2"/>
              </a:rPr>
              <a:t>10</a:t>
            </a:r>
            <a:r>
              <a:rPr lang="zh-TW" altLang="en-US" b="1" dirty="0" smtClean="0">
                <a:latin typeface="標楷體" panose="03000509000000000000" pitchFamily="65" charset="-120"/>
                <a:ea typeface="標楷體" panose="03000509000000000000" pitchFamily="65" charset="-120"/>
                <a:sym typeface="Wingdings" pitchFamily="2" charset="2"/>
              </a:rPr>
              <a:t>公升清水中 </a:t>
            </a:r>
          </a:p>
          <a:p>
            <a:pPr lvl="2">
              <a:lnSpc>
                <a:spcPct val="90000"/>
              </a:lnSpc>
              <a:spcBef>
                <a:spcPct val="20000"/>
              </a:spcBef>
              <a:buClr>
                <a:srgbClr val="006600"/>
              </a:buClr>
              <a:buSzPct val="150000"/>
              <a:buFont typeface="Wingdings" pitchFamily="2" charset="2"/>
              <a:buNone/>
              <a:defRPr/>
            </a:pPr>
            <a:r>
              <a:rPr lang="zh-TW" altLang="en-US" sz="1600" b="1" dirty="0" smtClean="0">
                <a:latin typeface="標楷體" panose="03000509000000000000" pitchFamily="65" charset="-120"/>
                <a:ea typeface="標楷體" panose="03000509000000000000" pitchFamily="65" charset="-120"/>
                <a:sym typeface="Wingdings" pitchFamily="2" charset="2"/>
              </a:rPr>
              <a:t>   </a:t>
            </a:r>
            <a:r>
              <a:rPr lang="en-US" altLang="zh-TW" sz="1600" b="1" dirty="0" smtClean="0">
                <a:latin typeface="標楷體" panose="03000509000000000000" pitchFamily="65" charset="-120"/>
                <a:ea typeface="標楷體" panose="03000509000000000000" pitchFamily="65" charset="-120"/>
                <a:sym typeface="Wingdings" pitchFamily="2" charset="2"/>
              </a:rPr>
              <a:t>(</a:t>
            </a:r>
            <a:r>
              <a:rPr lang="zh-TW" altLang="en-US" sz="1600" b="1" dirty="0" smtClean="0">
                <a:latin typeface="標楷體" panose="03000509000000000000" pitchFamily="65" charset="-120"/>
                <a:ea typeface="標楷體" panose="03000509000000000000" pitchFamily="65" charset="-120"/>
                <a:sym typeface="Wingdings" pitchFamily="2" charset="2"/>
              </a:rPr>
              <a:t>免洗湯匙</a:t>
            </a:r>
            <a:r>
              <a:rPr lang="en-US" altLang="zh-TW" sz="1600" b="1" dirty="0" smtClean="0">
                <a:solidFill>
                  <a:srgbClr val="0000FF"/>
                </a:solidFill>
                <a:latin typeface="Arial" pitchFamily="34" charset="0"/>
                <a:ea typeface="+mj-ea"/>
                <a:cs typeface="Arial" pitchFamily="34" charset="0"/>
                <a:sym typeface="Wingdings" pitchFamily="2" charset="2"/>
              </a:rPr>
              <a:t>5</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瓢</a:t>
            </a:r>
            <a:r>
              <a:rPr lang="en-US" altLang="zh-TW" sz="1600" b="1" dirty="0" smtClean="0">
                <a:latin typeface="標楷體" panose="03000509000000000000" pitchFamily="65" charset="-120"/>
                <a:ea typeface="標楷體" panose="03000509000000000000" pitchFamily="65" charset="-120"/>
                <a:sym typeface="Wingdings" pitchFamily="2" charset="2"/>
              </a:rPr>
              <a:t>)                (</a:t>
            </a:r>
            <a:r>
              <a:rPr lang="en-US" altLang="zh-TW" sz="1600" b="1" dirty="0" smtClean="0">
                <a:latin typeface="+mj-ea"/>
                <a:ea typeface="+mj-ea"/>
                <a:sym typeface="Wingdings" pitchFamily="2" charset="2"/>
              </a:rPr>
              <a:t> </a:t>
            </a:r>
            <a:r>
              <a:rPr lang="en-US" altLang="zh-TW" sz="1600" b="1" dirty="0" smtClean="0">
                <a:solidFill>
                  <a:srgbClr val="0000FF"/>
                </a:solidFill>
                <a:latin typeface="Arial" pitchFamily="34" charset="0"/>
                <a:ea typeface="+mj-ea"/>
                <a:cs typeface="Arial" pitchFamily="34" charset="0"/>
                <a:sym typeface="Wingdings" pitchFamily="2" charset="2"/>
              </a:rPr>
              <a:t>8</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瓶</a:t>
            </a:r>
            <a:r>
              <a:rPr lang="zh-TW" altLang="en-US" sz="1600" b="1" dirty="0" smtClean="0">
                <a:latin typeface="標楷體" panose="03000509000000000000" pitchFamily="65" charset="-120"/>
                <a:ea typeface="標楷體" panose="03000509000000000000" pitchFamily="65" charset="-120"/>
                <a:sym typeface="Wingdings" pitchFamily="2" charset="2"/>
              </a:rPr>
              <a:t>大瓶寶特瓶 </a:t>
            </a:r>
            <a:r>
              <a:rPr lang="en-US" altLang="zh-TW" sz="1600" b="1" dirty="0" smtClean="0">
                <a:latin typeface="標楷體" panose="03000509000000000000" pitchFamily="65" charset="-120"/>
                <a:ea typeface="標楷體" panose="03000509000000000000" pitchFamily="65" charset="-120"/>
                <a:sym typeface="Wingdings" pitchFamily="2" charset="2"/>
              </a:rPr>
              <a:t>)</a:t>
            </a:r>
          </a:p>
        </p:txBody>
      </p:sp>
      <p:sp>
        <p:nvSpPr>
          <p:cNvPr id="205829" name="Text Box 2"/>
          <p:cNvSpPr txBox="1">
            <a:spLocks noChangeArrowheads="1"/>
          </p:cNvSpPr>
          <p:nvPr/>
        </p:nvSpPr>
        <p:spPr bwMode="auto">
          <a:xfrm>
            <a:off x="1011238" y="549275"/>
            <a:ext cx="74469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消毒劑泡製</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3" name="Rectangle 3"/>
          <p:cNvSpPr>
            <a:spLocks noGrp="1" noChangeArrowheads="1"/>
          </p:cNvSpPr>
          <p:nvPr>
            <p:ph idx="1"/>
          </p:nvPr>
        </p:nvSpPr>
        <p:spPr/>
        <p:txBody>
          <a:bodyPr/>
          <a:lstStyle/>
          <a:p>
            <a:pPr>
              <a:defRPr/>
            </a:pPr>
            <a:r>
              <a:rPr lang="zh-TW" altLang="en-US" dirty="0">
                <a:latin typeface="標楷體" panose="03000509000000000000" pitchFamily="65" charset="-120"/>
              </a:rPr>
              <a:t>持續性加強山地鄉桿菌性痢疾防制</a:t>
            </a:r>
          </a:p>
          <a:p>
            <a:pPr lvl="1" hangingPunct="1">
              <a:defRPr/>
            </a:pPr>
            <a:r>
              <a:rPr lang="zh-TW" altLang="en-US" dirty="0">
                <a:latin typeface="標楷體" panose="03000509000000000000" pitchFamily="65" charset="-120"/>
              </a:rPr>
              <a:t>配合部落健康營造計畫，依地方特色及結合地方資源，辦理防治</a:t>
            </a:r>
            <a:r>
              <a:rPr lang="zh-TW" altLang="en-US" dirty="0" smtClean="0">
                <a:latin typeface="標楷體" panose="03000509000000000000" pitchFamily="65" charset="-120"/>
              </a:rPr>
              <a:t>工作。</a:t>
            </a:r>
            <a:endParaRPr lang="zh-TW" altLang="en-US" dirty="0">
              <a:latin typeface="標楷體" panose="03000509000000000000" pitchFamily="65" charset="-120"/>
            </a:endParaRPr>
          </a:p>
          <a:p>
            <a:pPr lvl="1">
              <a:defRPr/>
            </a:pPr>
            <a:r>
              <a:rPr lang="zh-TW" altLang="en-US" dirty="0">
                <a:latin typeface="標楷體" panose="03000509000000000000" pitchFamily="65" charset="-120"/>
              </a:rPr>
              <a:t>加強防疫知能及社區</a:t>
            </a:r>
            <a:r>
              <a:rPr lang="zh-TW" altLang="en-US" dirty="0" smtClean="0">
                <a:latin typeface="標楷體" panose="03000509000000000000" pitchFamily="65" charset="-120"/>
              </a:rPr>
              <a:t>動員。</a:t>
            </a:r>
            <a:endParaRPr lang="zh-TW" altLang="en-US" dirty="0">
              <a:latin typeface="標楷體" panose="03000509000000000000" pitchFamily="65" charset="-120"/>
            </a:endParaRPr>
          </a:p>
          <a:p>
            <a:pPr lvl="1">
              <a:defRPr/>
            </a:pPr>
            <a:r>
              <a:rPr lang="zh-TW" altLang="en-US" dirty="0">
                <a:latin typeface="標楷體" panose="03000509000000000000" pitchFamily="65" charset="-120"/>
              </a:rPr>
              <a:t>辦理醫療院所及防疫人員教育</a:t>
            </a:r>
            <a:r>
              <a:rPr lang="zh-TW" altLang="en-US" dirty="0" smtClean="0">
                <a:latin typeface="標楷體" panose="03000509000000000000" pitchFamily="65" charset="-120"/>
              </a:rPr>
              <a:t>訓練。</a:t>
            </a:r>
            <a:endParaRPr lang="zh-TW" altLang="en-US" dirty="0">
              <a:latin typeface="標楷體" panose="03000509000000000000" pitchFamily="65" charset="-120"/>
            </a:endParaRPr>
          </a:p>
          <a:p>
            <a:pPr lvl="1">
              <a:defRPr/>
            </a:pPr>
            <a:r>
              <a:rPr lang="zh-TW" altLang="en-US" dirty="0">
                <a:latin typeface="標楷體" panose="03000509000000000000" pitchFamily="65" charset="-120"/>
              </a:rPr>
              <a:t>落實學校及社區之衛教生根</a:t>
            </a:r>
            <a:r>
              <a:rPr lang="zh-TW" altLang="en-US" dirty="0" smtClean="0">
                <a:latin typeface="標楷體" panose="03000509000000000000" pitchFamily="65" charset="-120"/>
              </a:rPr>
              <a:t>工作。</a:t>
            </a:r>
            <a:endParaRPr lang="zh-TW" altLang="en-US" dirty="0">
              <a:latin typeface="標楷體" panose="03000509000000000000" pitchFamily="65" charset="-120"/>
            </a:endParaRPr>
          </a:p>
          <a:p>
            <a:pPr lvl="1">
              <a:defRPr/>
            </a:pPr>
            <a:r>
              <a:rPr lang="zh-TW" altLang="en-US" dirty="0">
                <a:latin typeface="標楷體" panose="03000509000000000000" pitchFamily="65" charset="-120"/>
              </a:rPr>
              <a:t>落實地方傳染病監視</a:t>
            </a:r>
            <a:r>
              <a:rPr lang="zh-TW" altLang="en-US" dirty="0" smtClean="0">
                <a:latin typeface="標楷體" panose="03000509000000000000" pitchFamily="65" charset="-120"/>
              </a:rPr>
              <a:t>系統。</a:t>
            </a:r>
            <a:endParaRPr lang="zh-TW" altLang="en-US" dirty="0">
              <a:latin typeface="標楷體" panose="03000509000000000000" pitchFamily="65" charset="-120"/>
            </a:endParaRPr>
          </a:p>
        </p:txBody>
      </p:sp>
      <p:sp>
        <p:nvSpPr>
          <p:cNvPr id="207876" name="投影片編號版面配置區 5"/>
          <p:cNvSpPr>
            <a:spLocks noGrp="1"/>
          </p:cNvSpPr>
          <p:nvPr>
            <p:ph type="sldNum" sz="quarter" idx="12"/>
          </p:nvPr>
        </p:nvSpPr>
        <p:spPr bwMode="auto">
          <a:noFill/>
          <a:ln>
            <a:miter lim="800000"/>
            <a:headEnd/>
            <a:tailEnd/>
          </a:ln>
        </p:spPr>
        <p:txBody>
          <a:bodyPr/>
          <a:lstStyle/>
          <a:p>
            <a:fld id="{4001BC57-1849-4D14-960E-BAB2F8694650}" type="slidenum">
              <a:rPr lang="zh-TW" altLang="en-US" smtClean="0">
                <a:ea typeface="新細明體" charset="-120"/>
              </a:rPr>
              <a:pPr/>
              <a:t>110</a:t>
            </a:fld>
            <a:endParaRPr lang="en-US" altLang="zh-TW" smtClean="0">
              <a:ea typeface="新細明體" charset="-120"/>
            </a:endParaRPr>
          </a:p>
        </p:txBody>
      </p:sp>
      <p:sp>
        <p:nvSpPr>
          <p:cNvPr id="207875" name="Text Box 6"/>
          <p:cNvSpPr txBox="1">
            <a:spLocks noChangeArrowheads="1"/>
          </p:cNvSpPr>
          <p:nvPr/>
        </p:nvSpPr>
        <p:spPr bwMode="auto">
          <a:xfrm>
            <a:off x="2971800" y="5172075"/>
            <a:ext cx="5562600" cy="1016000"/>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marL="342900" indent="-342900">
              <a:spcBef>
                <a:spcPct val="20000"/>
              </a:spcBef>
              <a:buFont typeface="Arial" panose="020B0604020202020204" pitchFamily="34" charset="0"/>
              <a:buChar char="•"/>
              <a:defRPr sz="2800">
                <a:solidFill>
                  <a:schemeClr val="tx1"/>
                </a:solidFill>
                <a:latin typeface="Arial" panose="020B0604020202020204" pitchFamily="34" charset="0"/>
                <a:ea typeface="標楷體" panose="03000509000000000000" pitchFamily="65" charset="-120"/>
                <a:cs typeface="Arial" panose="020B0604020202020204" pitchFamily="34" charset="0"/>
              </a:defRPr>
            </a:lvl1pPr>
            <a:lvl2pPr marL="482600" indent="-292100">
              <a:spcBef>
                <a:spcPct val="20000"/>
              </a:spcBef>
              <a:buFont typeface="Arial" panose="020B0604020202020204" pitchFamily="34" charset="0"/>
              <a:buChar char="–"/>
              <a:defRPr sz="2400">
                <a:solidFill>
                  <a:schemeClr val="tx1"/>
                </a:solidFill>
                <a:latin typeface="Arial" panose="020B0604020202020204" pitchFamily="34" charset="0"/>
                <a:ea typeface="標楷體" panose="03000509000000000000" pitchFamily="65" charset="-120"/>
                <a:cs typeface="Arial" panose="020B0604020202020204" pitchFamily="34" charset="0"/>
              </a:defRPr>
            </a:lvl2pPr>
            <a:lvl3pPr marL="1143000" indent="-228600">
              <a:spcBef>
                <a:spcPct val="20000"/>
              </a:spcBef>
              <a:buFont typeface="Arial" panose="020B0604020202020204" pitchFamily="34" charset="0"/>
              <a:buChar char="•"/>
              <a:defRPr sz="2000">
                <a:solidFill>
                  <a:schemeClr val="tx1"/>
                </a:solidFill>
                <a:latin typeface="Arial" panose="020B0604020202020204" pitchFamily="34" charset="0"/>
                <a:ea typeface="標楷體" panose="03000509000000000000" pitchFamily="65" charset="-120"/>
                <a:cs typeface="Arial" panose="020B0604020202020204" pitchFamily="34" charset="0"/>
              </a:defRPr>
            </a:lvl3pPr>
            <a:lvl4pPr marL="1600200" indent="-228600">
              <a:spcBef>
                <a:spcPct val="20000"/>
              </a:spcBef>
              <a:buFont typeface="Arial" panose="020B0604020202020204" pitchFamily="34" charset="0"/>
              <a:buChar char="–"/>
              <a:defRPr>
                <a:solidFill>
                  <a:schemeClr val="tx1"/>
                </a:solidFill>
                <a:latin typeface="Arial" panose="020B0604020202020204" pitchFamily="34" charset="0"/>
                <a:ea typeface="標楷體" panose="03000509000000000000" pitchFamily="65" charset="-12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9pPr>
          </a:lstStyle>
          <a:p>
            <a:pPr lvl="1">
              <a:lnSpc>
                <a:spcPct val="160000"/>
              </a:lnSpc>
              <a:buClr>
                <a:srgbClr val="006600"/>
              </a:buClr>
              <a:buFont typeface="Wingdings" panose="05000000000000000000" pitchFamily="2" charset="2"/>
              <a:buChar char="v"/>
              <a:defRPr/>
            </a:pPr>
            <a:r>
              <a:rPr lang="zh-TW" altLang="en-US" sz="2000" b="1">
                <a:solidFill>
                  <a:srgbClr val="FF0000"/>
                </a:solidFill>
                <a:latin typeface="標楷體" panose="03000509000000000000" pitchFamily="65" charset="-120"/>
              </a:rPr>
              <a:t>儘量減少探病行為，並加強對家屬及照護者衛教，以避免造成</a:t>
            </a:r>
            <a:r>
              <a:rPr lang="zh-TW" altLang="en-US" sz="2000" b="1" i="1" u="sng">
                <a:solidFill>
                  <a:srgbClr val="FF0000"/>
                </a:solidFill>
                <a:latin typeface="標楷體" panose="03000509000000000000" pitchFamily="65" charset="-120"/>
              </a:rPr>
              <a:t>次波疫情</a:t>
            </a:r>
          </a:p>
        </p:txBody>
      </p:sp>
      <p:sp>
        <p:nvSpPr>
          <p:cNvPr id="2" name="Text Box 2"/>
          <p:cNvSpPr txBox="1">
            <a:spLocks noChangeArrowheads="1"/>
          </p:cNvSpPr>
          <p:nvPr/>
        </p:nvSpPr>
        <p:spPr bwMode="auto">
          <a:xfrm>
            <a:off x="1011238" y="704850"/>
            <a:ext cx="7446962"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山地鄉防制</a:t>
            </a:r>
            <a:endParaRPr lang="zh-TW" altLang="zh-TW" sz="4400" b="1" dirty="0">
              <a:solidFill>
                <a:schemeClr val="tx2"/>
              </a:solidFill>
              <a:latin typeface="Times New Roman" pitchFamily="18" charset="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Tree>
    <p:custDataLst>
      <p:tags r:id="rId1"/>
    </p:custDataLst>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9" name="Rectangle 3"/>
          <p:cNvSpPr>
            <a:spLocks noGrp="1" noChangeArrowheads="1"/>
          </p:cNvSpPr>
          <p:nvPr>
            <p:ph idx="1"/>
          </p:nvPr>
        </p:nvSpPr>
        <p:spPr/>
        <p:txBody>
          <a:bodyPr/>
          <a:lstStyle/>
          <a:p>
            <a:pPr>
              <a:defRPr/>
            </a:pPr>
            <a:r>
              <a:rPr lang="zh-TW" altLang="en-US" sz="2400" dirty="0">
                <a:latin typeface="標楷體" panose="03000509000000000000" pitchFamily="65" charset="-120"/>
              </a:rPr>
              <a:t>加強機場檢疫及</a:t>
            </a:r>
            <a:r>
              <a:rPr lang="zh-TW" altLang="en-US" sz="2400" dirty="0" smtClean="0">
                <a:latin typeface="標楷體" panose="03000509000000000000" pitchFamily="65" charset="-120"/>
              </a:rPr>
              <a:t>宣導。</a:t>
            </a:r>
            <a:endParaRPr lang="zh-TW" altLang="en-US" sz="2400" dirty="0">
              <a:latin typeface="標楷體" panose="03000509000000000000" pitchFamily="65" charset="-120"/>
            </a:endParaRPr>
          </a:p>
          <a:p>
            <a:pPr>
              <a:defRPr/>
            </a:pPr>
            <a:r>
              <a:rPr lang="zh-TW" altLang="en-US" sz="2400" dirty="0">
                <a:latin typeface="標楷體" panose="03000509000000000000" pitchFamily="65" charset="-120"/>
              </a:rPr>
              <a:t>旅行業者如發現團員有健康狀況，應於入境時通報機場檢疫</a:t>
            </a:r>
            <a:r>
              <a:rPr lang="zh-TW" altLang="en-US" sz="2400" dirty="0" smtClean="0">
                <a:latin typeface="標楷體" panose="03000509000000000000" pitchFamily="65" charset="-120"/>
              </a:rPr>
              <a:t>單位。</a:t>
            </a:r>
            <a:endParaRPr lang="zh-TW" altLang="en-US" sz="2400" dirty="0">
              <a:latin typeface="標楷體" panose="03000509000000000000" pitchFamily="65" charset="-120"/>
            </a:endParaRPr>
          </a:p>
          <a:p>
            <a:pPr>
              <a:defRPr/>
            </a:pPr>
            <a:r>
              <a:rPr lang="zh-TW" altLang="en-US" sz="2400" dirty="0">
                <a:latin typeface="標楷體" panose="03000509000000000000" pitchFamily="65" charset="-120"/>
              </a:rPr>
              <a:t>民眾入境時如有任何不適症狀請主動聯絡機場檢疫人員，並填寫「傳染病防制調查表」。</a:t>
            </a:r>
          </a:p>
          <a:p>
            <a:pPr>
              <a:defRPr/>
            </a:pPr>
            <a:r>
              <a:rPr lang="zh-TW" altLang="en-US" sz="2400" dirty="0">
                <a:latin typeface="標楷體" panose="03000509000000000000" pitchFamily="65" charset="-120"/>
              </a:rPr>
              <a:t>返國後一週內如有任何不適症狀，請主動通報衛生單位（民眾疫情通報及諮詢服務專線</a:t>
            </a:r>
            <a:r>
              <a:rPr lang="en-US" altLang="zh-TW" sz="2400" dirty="0">
                <a:ea typeface="+mj-ea"/>
              </a:rPr>
              <a:t>1922</a:t>
            </a:r>
            <a:r>
              <a:rPr lang="zh-TW" altLang="en-US" sz="2400" dirty="0">
                <a:latin typeface="標楷體" panose="03000509000000000000" pitchFamily="65" charset="-120"/>
              </a:rPr>
              <a:t>），並儘速就醫，於就醫時應告知醫師旅遊史，以供診治參考。 </a:t>
            </a:r>
          </a:p>
        </p:txBody>
      </p:sp>
      <p:sp>
        <p:nvSpPr>
          <p:cNvPr id="209923" name="投影片編號版面配置區 4"/>
          <p:cNvSpPr>
            <a:spLocks noGrp="1"/>
          </p:cNvSpPr>
          <p:nvPr>
            <p:ph type="sldNum" sz="quarter" idx="12"/>
          </p:nvPr>
        </p:nvSpPr>
        <p:spPr bwMode="auto">
          <a:noFill/>
          <a:ln>
            <a:miter lim="800000"/>
            <a:headEnd/>
            <a:tailEnd/>
          </a:ln>
        </p:spPr>
        <p:txBody>
          <a:bodyPr/>
          <a:lstStyle/>
          <a:p>
            <a:fld id="{F3F3A2CE-431B-4AF4-964F-DF61583B21DF}" type="slidenum">
              <a:rPr lang="zh-TW" altLang="en-US" smtClean="0">
                <a:ea typeface="新細明體" charset="-120"/>
              </a:rPr>
              <a:pPr/>
              <a:t>111</a:t>
            </a:fld>
            <a:endParaRPr lang="en-US" altLang="zh-TW" smtClean="0">
              <a:ea typeface="新細明體" charset="-120"/>
            </a:endParaRPr>
          </a:p>
        </p:txBody>
      </p:sp>
      <p:sp>
        <p:nvSpPr>
          <p:cNvPr id="209922" name="Text Box 2"/>
          <p:cNvSpPr txBox="1">
            <a:spLocks noChangeArrowheads="1"/>
          </p:cNvSpPr>
          <p:nvPr/>
        </p:nvSpPr>
        <p:spPr bwMode="auto">
          <a:xfrm>
            <a:off x="539750" y="931863"/>
            <a:ext cx="8353425"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境外移入防制</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1969" name="Rectangle 3"/>
          <p:cNvSpPr>
            <a:spLocks noGrp="1" noChangeArrowheads="1"/>
          </p:cNvSpPr>
          <p:nvPr>
            <p:ph idx="1"/>
          </p:nvPr>
        </p:nvSpPr>
        <p:spPr/>
        <p:txBody>
          <a:bodyPr/>
          <a:lstStyle/>
          <a:p>
            <a:pPr>
              <a:lnSpc>
                <a:spcPct val="90000"/>
              </a:lnSpc>
            </a:pPr>
            <a:r>
              <a:rPr lang="zh-TW" altLang="en-US" sz="2600" smtClean="0">
                <a:latin typeface="標楷體" pitchFamily="65" charset="-120"/>
                <a:cs typeface="Arial" charset="0"/>
              </a:rPr>
              <a:t>阻斷感染源．衛教．篩檢．早期發現早期治療。</a:t>
            </a:r>
          </a:p>
          <a:p>
            <a:pPr>
              <a:lnSpc>
                <a:spcPct val="90000"/>
              </a:lnSpc>
            </a:pPr>
            <a:r>
              <a:rPr lang="zh-TW" altLang="en-US" sz="2600" smtClean="0">
                <a:latin typeface="標楷體" pitchFamily="65" charset="-120"/>
                <a:cs typeface="Arial" charset="0"/>
              </a:rPr>
              <a:t>機構應加強住民</a:t>
            </a:r>
            <a:r>
              <a:rPr lang="zh-TW" altLang="en-US" sz="2600" u="sng" smtClean="0">
                <a:latin typeface="標楷體" pitchFamily="65" charset="-120"/>
                <a:cs typeface="Arial" charset="0"/>
              </a:rPr>
              <a:t>洗手頻率</a:t>
            </a:r>
            <a:r>
              <a:rPr lang="zh-TW" altLang="en-US" sz="2600" smtClean="0">
                <a:latin typeface="標楷體" pitchFamily="65" charset="-120"/>
                <a:cs typeface="Arial" charset="0"/>
              </a:rPr>
              <a:t>及</a:t>
            </a:r>
            <a:r>
              <a:rPr lang="zh-TW" altLang="en-US" sz="2600" u="sng" smtClean="0">
                <a:latin typeface="標楷體" pitchFamily="65" charset="-120"/>
                <a:cs typeface="Arial" charset="0"/>
              </a:rPr>
              <a:t>洗手設施</a:t>
            </a:r>
            <a:r>
              <a:rPr lang="zh-TW" altLang="en-US" sz="2600" smtClean="0">
                <a:latin typeface="標楷體" pitchFamily="65" charset="-120"/>
                <a:cs typeface="Arial" charset="0"/>
              </a:rPr>
              <a:t>。</a:t>
            </a:r>
          </a:p>
          <a:p>
            <a:pPr>
              <a:lnSpc>
                <a:spcPct val="90000"/>
              </a:lnSpc>
            </a:pPr>
            <a:r>
              <a:rPr lang="zh-TW" altLang="en-US" sz="2600" smtClean="0">
                <a:latin typeface="標楷體" pitchFamily="65" charset="-120"/>
                <a:cs typeface="Arial" charset="0"/>
              </a:rPr>
              <a:t>落實機構</a:t>
            </a:r>
            <a:r>
              <a:rPr lang="zh-TW" altLang="en-US" sz="2600" i="1" u="sng" smtClean="0">
                <a:latin typeface="標楷體" pitchFamily="65" charset="-120"/>
                <a:cs typeface="Arial" charset="0"/>
              </a:rPr>
              <a:t>環境消毒</a:t>
            </a:r>
            <a:r>
              <a:rPr lang="zh-TW" altLang="en-US" sz="2600" i="1" smtClean="0">
                <a:latin typeface="標楷體" pitchFamily="65" charset="-120"/>
                <a:cs typeface="Arial" charset="0"/>
              </a:rPr>
              <a:t>。</a:t>
            </a:r>
          </a:p>
          <a:p>
            <a:pPr>
              <a:lnSpc>
                <a:spcPct val="90000"/>
              </a:lnSpc>
            </a:pPr>
            <a:r>
              <a:rPr lang="zh-TW" altLang="en-US" sz="2600" smtClean="0">
                <a:latin typeface="標楷體" pitchFamily="65" charset="-120"/>
                <a:cs typeface="Arial" charset="0"/>
              </a:rPr>
              <a:t>機構工作人員</a:t>
            </a:r>
            <a:r>
              <a:rPr lang="en-US" altLang="zh-TW" sz="2600" smtClean="0">
                <a:latin typeface="標楷體" pitchFamily="65" charset="-120"/>
                <a:cs typeface="Arial" charset="0"/>
              </a:rPr>
              <a:t>(</a:t>
            </a:r>
            <a:r>
              <a:rPr lang="zh-TW" altLang="en-US" sz="2600" smtClean="0">
                <a:latin typeface="標楷體" pitchFamily="65" charset="-120"/>
                <a:cs typeface="Arial" charset="0"/>
              </a:rPr>
              <a:t>含外勞</a:t>
            </a:r>
            <a:r>
              <a:rPr lang="en-US" altLang="zh-TW" sz="2600" smtClean="0">
                <a:latin typeface="標楷體" pitchFamily="65" charset="-120"/>
                <a:cs typeface="Arial" charset="0"/>
              </a:rPr>
              <a:t>)</a:t>
            </a:r>
            <a:r>
              <a:rPr lang="zh-TW" altLang="en-US" sz="2600" smtClean="0">
                <a:latin typeface="標楷體" pitchFamily="65" charset="-120"/>
                <a:cs typeface="Arial" charset="0"/>
              </a:rPr>
              <a:t>應於受聘僱前提供桿菌性痢疾報告。</a:t>
            </a:r>
          </a:p>
          <a:p>
            <a:pPr hangingPunct="1">
              <a:lnSpc>
                <a:spcPct val="90000"/>
              </a:lnSpc>
            </a:pPr>
            <a:r>
              <a:rPr lang="zh-TW" altLang="en-US" sz="2600" smtClean="0">
                <a:latin typeface="標楷體" pitchFamily="65" charset="-120"/>
                <a:cs typeface="Arial" charset="0"/>
              </a:rPr>
              <a:t>新進住民應於入住後一週內區隔觀察，若出現疑似症狀，則應立即確認桿痢陰性，始得解除管制。</a:t>
            </a:r>
          </a:p>
          <a:p>
            <a:pPr>
              <a:lnSpc>
                <a:spcPct val="90000"/>
              </a:lnSpc>
            </a:pPr>
            <a:r>
              <a:rPr lang="zh-TW" altLang="en-US" sz="2600" smtClean="0">
                <a:latin typeface="標楷體" pitchFamily="65" charset="-120"/>
                <a:cs typeface="Arial" charset="0"/>
              </a:rPr>
              <a:t>疫情發生時，</a:t>
            </a:r>
            <a:r>
              <a:rPr lang="zh-TW" altLang="en-US" sz="2600" smtClean="0">
                <a:solidFill>
                  <a:srgbClr val="FF0000"/>
                </a:solidFill>
                <a:latin typeface="標楷體" pitchFamily="65" charset="-120"/>
                <a:cs typeface="Arial" charset="0"/>
              </a:rPr>
              <a:t>若住民出現</a:t>
            </a:r>
            <a:r>
              <a:rPr lang="zh-TW" altLang="en-US" sz="2600" u="sng" smtClean="0">
                <a:solidFill>
                  <a:srgbClr val="FF0000"/>
                </a:solidFill>
                <a:latin typeface="標楷體" pitchFamily="65" charset="-120"/>
                <a:cs typeface="Arial" charset="0"/>
              </a:rPr>
              <a:t>不成形糞便</a:t>
            </a:r>
            <a:r>
              <a:rPr lang="zh-TW" altLang="en-US" sz="2600" smtClean="0">
                <a:solidFill>
                  <a:srgbClr val="FF0000"/>
                </a:solidFill>
                <a:latin typeface="標楷體" pitchFamily="65" charset="-120"/>
                <a:cs typeface="Arial" charset="0"/>
              </a:rPr>
              <a:t>時</a:t>
            </a:r>
            <a:r>
              <a:rPr lang="en-US" altLang="zh-TW" sz="2600" smtClean="0">
                <a:solidFill>
                  <a:srgbClr val="FF0000"/>
                </a:solidFill>
                <a:latin typeface="標楷體" pitchFamily="65" charset="-120"/>
                <a:cs typeface="Arial" charset="0"/>
              </a:rPr>
              <a:t>(</a:t>
            </a:r>
            <a:r>
              <a:rPr lang="zh-TW" altLang="en-US" sz="2600" smtClean="0">
                <a:solidFill>
                  <a:srgbClr val="FF0000"/>
                </a:solidFill>
                <a:latin typeface="標楷體" pitchFamily="65" charset="-120"/>
                <a:cs typeface="Arial" charset="0"/>
              </a:rPr>
              <a:t>無論是否服軟便劑</a:t>
            </a:r>
            <a:r>
              <a:rPr lang="en-US" altLang="zh-TW" sz="2600" smtClean="0">
                <a:solidFill>
                  <a:srgbClr val="FF0000"/>
                </a:solidFill>
                <a:latin typeface="標楷體" pitchFamily="65" charset="-120"/>
                <a:cs typeface="Arial" charset="0"/>
              </a:rPr>
              <a:t>)</a:t>
            </a:r>
            <a:r>
              <a:rPr lang="zh-TW" altLang="en-US" sz="2600" smtClean="0">
                <a:solidFill>
                  <a:srgbClr val="FF0000"/>
                </a:solidFill>
                <a:latin typeface="標楷體" pitchFamily="65" charset="-120"/>
                <a:cs typeface="Arial" charset="0"/>
              </a:rPr>
              <a:t>，建議皆採糞便檢體送驗及提高警覺。</a:t>
            </a:r>
          </a:p>
          <a:p>
            <a:pPr>
              <a:lnSpc>
                <a:spcPct val="90000"/>
              </a:lnSpc>
            </a:pPr>
            <a:r>
              <a:rPr lang="zh-TW" altLang="en-US" sz="2600" smtClean="0">
                <a:latin typeface="標楷體" pitchFamily="65" charset="-120"/>
                <a:cs typeface="Arial" charset="0"/>
              </a:rPr>
              <a:t>落實人口密集機構腹瀉監測及通報機制。</a:t>
            </a:r>
          </a:p>
        </p:txBody>
      </p:sp>
      <p:sp>
        <p:nvSpPr>
          <p:cNvPr id="211971" name="投影片編號版面配置區 4"/>
          <p:cNvSpPr>
            <a:spLocks noGrp="1"/>
          </p:cNvSpPr>
          <p:nvPr>
            <p:ph type="sldNum" sz="quarter" idx="12"/>
          </p:nvPr>
        </p:nvSpPr>
        <p:spPr bwMode="auto">
          <a:noFill/>
          <a:ln>
            <a:miter lim="800000"/>
            <a:headEnd/>
            <a:tailEnd/>
          </a:ln>
        </p:spPr>
        <p:txBody>
          <a:bodyPr/>
          <a:lstStyle/>
          <a:p>
            <a:fld id="{8B20C569-ED4A-416B-9B60-6B80149B2D7D}" type="slidenum">
              <a:rPr lang="zh-TW" altLang="en-US" smtClean="0">
                <a:ea typeface="新細明體" charset="-120"/>
              </a:rPr>
              <a:pPr/>
              <a:t>112</a:t>
            </a:fld>
            <a:endParaRPr lang="en-US" altLang="zh-TW" smtClean="0">
              <a:ea typeface="新細明體" charset="-120"/>
            </a:endParaRPr>
          </a:p>
        </p:txBody>
      </p:sp>
      <p:sp>
        <p:nvSpPr>
          <p:cNvPr id="211970" name="Text Box 2"/>
          <p:cNvSpPr txBox="1">
            <a:spLocks noChangeArrowheads="1"/>
          </p:cNvSpPr>
          <p:nvPr/>
        </p:nvSpPr>
        <p:spPr bwMode="auto">
          <a:xfrm>
            <a:off x="250825" y="980728"/>
            <a:ext cx="8713788"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3600" b="1" dirty="0">
                <a:solidFill>
                  <a:srgbClr val="000C00"/>
                </a:solidFill>
                <a:latin typeface="新細明體" charset="-120"/>
                <a:ea typeface="標楷體" pitchFamily="65" charset="-120"/>
                <a:cs typeface="Arial" charset="0"/>
              </a:rPr>
              <a:t>機構群聚事件因應措施</a:t>
            </a:r>
            <a:endParaRPr lang="zh-TW" altLang="zh-TW" sz="36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p:txBody>
          <a:bodyPr/>
          <a:lstStyle/>
          <a:p>
            <a:pPr>
              <a:defRPr/>
            </a:pPr>
            <a:r>
              <a:rPr lang="zh-TW" altLang="en-US" dirty="0">
                <a:latin typeface="標楷體" panose="03000509000000000000" pitchFamily="65" charset="-120"/>
              </a:rPr>
              <a:t>醫療院所通報時</a:t>
            </a:r>
          </a:p>
          <a:p>
            <a:pPr lvl="1">
              <a:defRPr/>
            </a:pPr>
            <a:r>
              <a:rPr lang="zh-TW" altLang="en-US" dirty="0">
                <a:solidFill>
                  <a:schemeClr val="tx1"/>
                </a:solidFill>
                <a:latin typeface="標楷體" panose="03000509000000000000" pitchFamily="65" charset="-120"/>
              </a:rPr>
              <a:t>確認基本資料及</a:t>
            </a:r>
            <a:r>
              <a:rPr lang="zh-TW" altLang="en-US" b="1" u="sng" dirty="0">
                <a:solidFill>
                  <a:srgbClr val="FF0000"/>
                </a:solidFill>
                <a:latin typeface="標楷體" panose="03000509000000000000" pitchFamily="65" charset="-120"/>
              </a:rPr>
              <a:t>附加資訊</a:t>
            </a:r>
            <a:r>
              <a:rPr lang="zh-TW" altLang="en-US" dirty="0">
                <a:solidFill>
                  <a:schemeClr val="tx1"/>
                </a:solidFill>
                <a:latin typeface="標楷體" panose="03000509000000000000" pitchFamily="65" charset="-120"/>
              </a:rPr>
              <a:t>欄位之完整性</a:t>
            </a:r>
          </a:p>
          <a:p>
            <a:pPr lvl="1">
              <a:defRPr/>
            </a:pPr>
            <a:r>
              <a:rPr lang="zh-TW" altLang="en-US" dirty="0">
                <a:solidFill>
                  <a:schemeClr val="tx1"/>
                </a:solidFill>
                <a:latin typeface="標楷體" panose="03000509000000000000" pitchFamily="65" charset="-120"/>
              </a:rPr>
              <a:t>尤其</a:t>
            </a:r>
            <a:r>
              <a:rPr lang="zh-TW" altLang="en-US" u="sng" dirty="0">
                <a:solidFill>
                  <a:schemeClr val="tx1"/>
                </a:solidFill>
                <a:latin typeface="標楷體" panose="03000509000000000000" pitchFamily="65" charset="-120"/>
              </a:rPr>
              <a:t>是否境外移入</a:t>
            </a:r>
            <a:r>
              <a:rPr lang="zh-TW" altLang="en-US" dirty="0">
                <a:solidFill>
                  <a:schemeClr val="tx1"/>
                </a:solidFill>
                <a:latin typeface="標楷體" panose="03000509000000000000" pitchFamily="65" charset="-120"/>
              </a:rPr>
              <a:t>及</a:t>
            </a:r>
            <a:r>
              <a:rPr lang="zh-TW" altLang="en-US" u="sng" dirty="0">
                <a:solidFill>
                  <a:schemeClr val="tx1"/>
                </a:solidFill>
                <a:latin typeface="標楷體" panose="03000509000000000000" pitchFamily="65" charset="-120"/>
              </a:rPr>
              <a:t>感染國家</a:t>
            </a:r>
          </a:p>
          <a:p>
            <a:pPr>
              <a:lnSpc>
                <a:spcPct val="140000"/>
              </a:lnSpc>
              <a:defRPr/>
            </a:pPr>
            <a:r>
              <a:rPr lang="zh-TW" altLang="en-US" dirty="0">
                <a:latin typeface="標楷體" panose="03000509000000000000" pitchFamily="65" charset="-120"/>
              </a:rPr>
              <a:t>傳染病疫調系統</a:t>
            </a:r>
            <a:r>
              <a:rPr lang="en-US" altLang="zh-TW" dirty="0">
                <a:latin typeface="標楷體" panose="03000509000000000000" pitchFamily="65" charset="-120"/>
              </a:rPr>
              <a:t>(</a:t>
            </a:r>
            <a:r>
              <a:rPr lang="en-US" altLang="zh-TW" dirty="0">
                <a:ea typeface="+mj-ea"/>
              </a:rPr>
              <a:t>web</a:t>
            </a:r>
            <a:r>
              <a:rPr lang="zh-TW" altLang="en-US" dirty="0">
                <a:latin typeface="標楷體" panose="03000509000000000000" pitchFamily="65" charset="-120"/>
              </a:rPr>
              <a:t>版</a:t>
            </a:r>
            <a:r>
              <a:rPr lang="en-US" altLang="zh-TW" dirty="0">
                <a:latin typeface="標楷體" panose="03000509000000000000" pitchFamily="65" charset="-120"/>
              </a:rPr>
              <a:t>)</a:t>
            </a:r>
          </a:p>
          <a:p>
            <a:pPr lvl="1">
              <a:defRPr/>
            </a:pPr>
            <a:r>
              <a:rPr lang="zh-TW" altLang="en-US" dirty="0">
                <a:solidFill>
                  <a:schemeClr val="tx1"/>
                </a:solidFill>
                <a:latin typeface="標楷體" panose="03000509000000000000" pitchFamily="65" charset="-120"/>
              </a:rPr>
              <a:t>疫調完成時間：</a:t>
            </a:r>
            <a:r>
              <a:rPr lang="zh-TW" altLang="en-US" u="sng" dirty="0">
                <a:solidFill>
                  <a:srgbClr val="FF0000"/>
                </a:solidFill>
                <a:latin typeface="標楷體" panose="03000509000000000000" pitchFamily="65" charset="-120"/>
              </a:rPr>
              <a:t>通報後</a:t>
            </a:r>
            <a:r>
              <a:rPr lang="en-US" altLang="zh-TW" u="sng" dirty="0">
                <a:solidFill>
                  <a:srgbClr val="FF0000"/>
                </a:solidFill>
                <a:ea typeface="+mj-ea"/>
              </a:rPr>
              <a:t>48</a:t>
            </a:r>
            <a:r>
              <a:rPr lang="zh-TW" altLang="en-US" u="sng" dirty="0">
                <a:solidFill>
                  <a:srgbClr val="FF0000"/>
                </a:solidFill>
                <a:latin typeface="標楷體" panose="03000509000000000000" pitchFamily="65" charset="-120"/>
              </a:rPr>
              <a:t>小時內</a:t>
            </a:r>
            <a:r>
              <a:rPr lang="en-US" altLang="zh-TW" u="sng" dirty="0">
                <a:solidFill>
                  <a:srgbClr val="FF0000"/>
                </a:solidFill>
                <a:latin typeface="標楷體" panose="03000509000000000000" pitchFamily="65" charset="-120"/>
              </a:rPr>
              <a:t>(</a:t>
            </a:r>
            <a:r>
              <a:rPr lang="zh-TW" altLang="en-US" u="sng" dirty="0">
                <a:solidFill>
                  <a:srgbClr val="FF0000"/>
                </a:solidFill>
                <a:latin typeface="標楷體" panose="03000509000000000000" pitchFamily="65" charset="-120"/>
              </a:rPr>
              <a:t>因傳染力強</a:t>
            </a:r>
            <a:r>
              <a:rPr lang="en-US" altLang="zh-TW" u="sng" dirty="0">
                <a:solidFill>
                  <a:srgbClr val="FF0000"/>
                </a:solidFill>
                <a:latin typeface="標楷體" panose="03000509000000000000" pitchFamily="65" charset="-120"/>
              </a:rPr>
              <a:t>)</a:t>
            </a:r>
            <a:endParaRPr lang="en-US" altLang="zh-TW" u="sng" dirty="0">
              <a:solidFill>
                <a:schemeClr val="tx1"/>
              </a:solidFill>
              <a:latin typeface="標楷體" panose="03000509000000000000" pitchFamily="65" charset="-120"/>
            </a:endParaRPr>
          </a:p>
          <a:p>
            <a:pPr lvl="1">
              <a:defRPr/>
            </a:pPr>
            <a:r>
              <a:rPr lang="zh-TW" altLang="en-US" dirty="0">
                <a:solidFill>
                  <a:schemeClr val="tx1"/>
                </a:solidFill>
                <a:latin typeface="標楷體" panose="03000509000000000000" pitchFamily="65" charset="-120"/>
              </a:rPr>
              <a:t>結案時間：追蹤採檢陰性後</a:t>
            </a:r>
            <a:r>
              <a:rPr lang="en-US" altLang="zh-TW" dirty="0">
                <a:solidFill>
                  <a:schemeClr val="tx1"/>
                </a:solidFill>
                <a:ea typeface="+mj-ea"/>
              </a:rPr>
              <a:t>3</a:t>
            </a:r>
            <a:r>
              <a:rPr lang="zh-TW" altLang="en-US" dirty="0">
                <a:solidFill>
                  <a:schemeClr val="tx1"/>
                </a:solidFill>
                <a:latin typeface="標楷體" panose="03000509000000000000" pitchFamily="65" charset="-120"/>
              </a:rPr>
              <a:t>天內</a:t>
            </a:r>
          </a:p>
          <a:p>
            <a:pPr lvl="1">
              <a:defRPr/>
            </a:pPr>
            <a:r>
              <a:rPr lang="zh-TW" altLang="en-US" dirty="0">
                <a:solidFill>
                  <a:schemeClr val="tx1"/>
                </a:solidFill>
                <a:latin typeface="標楷體" panose="03000509000000000000" pitchFamily="65" charset="-120"/>
              </a:rPr>
              <a:t>上傳各項最新疫情調查資料</a:t>
            </a:r>
          </a:p>
          <a:p>
            <a:pPr>
              <a:defRPr/>
            </a:pPr>
            <a:r>
              <a:rPr lang="zh-TW" altLang="en-US" sz="3000" u="sng" dirty="0">
                <a:latin typeface="標楷體" panose="03000509000000000000" pitchFamily="65" charset="-120"/>
              </a:rPr>
              <a:t>強制隔離治療時，應完成相關行政</a:t>
            </a:r>
            <a:r>
              <a:rPr lang="zh-TW" altLang="en-US" sz="3000" u="sng" dirty="0" smtClean="0">
                <a:latin typeface="標楷體" panose="03000509000000000000" pitchFamily="65" charset="-120"/>
              </a:rPr>
              <a:t>程序。</a:t>
            </a:r>
            <a:endParaRPr lang="zh-TW" altLang="en-US" sz="3000" u="sng" dirty="0">
              <a:latin typeface="標楷體" panose="03000509000000000000" pitchFamily="65" charset="-120"/>
            </a:endParaRPr>
          </a:p>
          <a:p>
            <a:pPr>
              <a:defRPr/>
            </a:pPr>
            <a:endParaRPr lang="en-US" altLang="zh-TW" sz="2400" dirty="0">
              <a:latin typeface="+mj-ea"/>
              <a:ea typeface="+mj-ea"/>
            </a:endParaRPr>
          </a:p>
        </p:txBody>
      </p:sp>
      <p:sp>
        <p:nvSpPr>
          <p:cNvPr id="214019" name="投影片編號版面配置區 4"/>
          <p:cNvSpPr>
            <a:spLocks noGrp="1"/>
          </p:cNvSpPr>
          <p:nvPr>
            <p:ph type="sldNum" sz="quarter" idx="12"/>
          </p:nvPr>
        </p:nvSpPr>
        <p:spPr bwMode="auto">
          <a:noFill/>
          <a:ln>
            <a:miter lim="800000"/>
            <a:headEnd/>
            <a:tailEnd/>
          </a:ln>
        </p:spPr>
        <p:txBody>
          <a:bodyPr/>
          <a:lstStyle/>
          <a:p>
            <a:fld id="{111A3BA3-094B-45E9-9391-0DAE61E5BD8F}" type="slidenum">
              <a:rPr lang="zh-TW" altLang="en-US" smtClean="0">
                <a:ea typeface="新細明體" charset="-120"/>
              </a:rPr>
              <a:pPr/>
              <a:t>113</a:t>
            </a:fld>
            <a:endParaRPr lang="en-US" altLang="zh-TW" smtClean="0">
              <a:ea typeface="新細明體" charset="-120"/>
            </a:endParaRPr>
          </a:p>
        </p:txBody>
      </p:sp>
      <p:sp>
        <p:nvSpPr>
          <p:cNvPr id="214018" name="Text Box 2"/>
          <p:cNvSpPr txBox="1">
            <a:spLocks noChangeArrowheads="1"/>
          </p:cNvSpPr>
          <p:nvPr/>
        </p:nvSpPr>
        <p:spPr bwMode="auto">
          <a:xfrm>
            <a:off x="395288" y="969963"/>
            <a:ext cx="8353425"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其他注意事項</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7219" name="Rectangle 3"/>
          <p:cNvSpPr>
            <a:spLocks noGrp="1" noChangeArrowheads="1"/>
          </p:cNvSpPr>
          <p:nvPr>
            <p:ph idx="1"/>
          </p:nvPr>
        </p:nvSpPr>
        <p:spPr/>
        <p:txBody>
          <a:bodyPr/>
          <a:lstStyle/>
          <a:p>
            <a:pPr hangingPunct="1">
              <a:defRPr/>
            </a:pPr>
            <a:r>
              <a:rPr lang="zh-TW" altLang="en-US" dirty="0">
                <a:latin typeface="標楷體" panose="03000509000000000000" pitchFamily="65" charset="-120"/>
              </a:rPr>
              <a:t>病患如能做好個人衛生，並避免排泄物污染環境，即無使用傳染病防治法第</a:t>
            </a:r>
            <a:r>
              <a:rPr lang="en-US" altLang="zh-TW" dirty="0">
                <a:ea typeface="+mj-ea"/>
              </a:rPr>
              <a:t>44</a:t>
            </a:r>
            <a:r>
              <a:rPr lang="zh-TW" altLang="en-US" dirty="0">
                <a:latin typeface="標楷體" panose="03000509000000000000" pitchFamily="65" charset="-120"/>
              </a:rPr>
              <a:t>條、第</a:t>
            </a:r>
            <a:r>
              <a:rPr lang="en-US" altLang="zh-TW" dirty="0">
                <a:ea typeface="+mj-ea"/>
              </a:rPr>
              <a:t>45</a:t>
            </a:r>
            <a:r>
              <a:rPr lang="zh-TW" altLang="en-US" dirty="0">
                <a:latin typeface="標楷體" panose="03000509000000000000" pitchFamily="65" charset="-120"/>
              </a:rPr>
              <a:t>條施行隔離之必要</a:t>
            </a:r>
            <a:r>
              <a:rPr lang="zh-TW" altLang="en-US" dirty="0" smtClean="0">
                <a:latin typeface="標楷體" panose="03000509000000000000" pitchFamily="65" charset="-120"/>
              </a:rPr>
              <a:t>。</a:t>
            </a:r>
            <a:endParaRPr lang="zh-TW" altLang="en-US" dirty="0">
              <a:latin typeface="標楷體" panose="03000509000000000000" pitchFamily="65" charset="-120"/>
            </a:endParaRPr>
          </a:p>
          <a:p>
            <a:pPr>
              <a:defRPr/>
            </a:pPr>
            <a:r>
              <a:rPr lang="zh-TW" altLang="en-US" dirty="0" smtClean="0">
                <a:latin typeface="標楷體" panose="03000509000000000000" pitchFamily="65" charset="-120"/>
              </a:rPr>
              <a:t>病患如無法維持個人衛生，有污染環境及傳染他人之虞，必要時，地方主管機關得依傳染病防治法第</a:t>
            </a:r>
            <a:r>
              <a:rPr lang="en-US" altLang="zh-TW" dirty="0" smtClean="0">
                <a:ea typeface="+mj-ea"/>
              </a:rPr>
              <a:t>44</a:t>
            </a:r>
            <a:r>
              <a:rPr lang="zh-TW" altLang="en-US" dirty="0" smtClean="0">
                <a:latin typeface="標楷體" panose="03000509000000000000" pitchFamily="65" charset="-120"/>
              </a:rPr>
              <a:t>條、第</a:t>
            </a:r>
            <a:r>
              <a:rPr lang="en-US" altLang="zh-TW" dirty="0" smtClean="0">
                <a:ea typeface="+mj-ea"/>
              </a:rPr>
              <a:t>45</a:t>
            </a:r>
            <a:r>
              <a:rPr lang="zh-TW" altLang="en-US" dirty="0" smtClean="0">
                <a:latin typeface="標楷體" panose="03000509000000000000" pitchFamily="65" charset="-120"/>
              </a:rPr>
              <a:t>條及「法定傳染病病患隔離治療及重新鑑定隔離治療作業流程」，對病患施行隔離治療。 </a:t>
            </a:r>
            <a:endParaRPr lang="zh-TW" altLang="en-US" dirty="0">
              <a:latin typeface="標楷體" panose="03000509000000000000" pitchFamily="65" charset="-120"/>
            </a:endParaRPr>
          </a:p>
        </p:txBody>
      </p:sp>
      <p:sp>
        <p:nvSpPr>
          <p:cNvPr id="216067" name="投影片編號版面配置區 4"/>
          <p:cNvSpPr>
            <a:spLocks noGrp="1"/>
          </p:cNvSpPr>
          <p:nvPr>
            <p:ph type="sldNum" sz="quarter" idx="12"/>
          </p:nvPr>
        </p:nvSpPr>
        <p:spPr bwMode="auto">
          <a:noFill/>
          <a:ln>
            <a:miter lim="800000"/>
            <a:headEnd/>
            <a:tailEnd/>
          </a:ln>
        </p:spPr>
        <p:txBody>
          <a:bodyPr/>
          <a:lstStyle/>
          <a:p>
            <a:fld id="{421532A3-C6DD-48EA-AF24-724D7962E367}" type="slidenum">
              <a:rPr lang="zh-TW" altLang="en-US" smtClean="0">
                <a:ea typeface="新細明體" charset="-120"/>
              </a:rPr>
              <a:pPr/>
              <a:t>114</a:t>
            </a:fld>
            <a:endParaRPr lang="en-US" altLang="zh-TW" smtClean="0">
              <a:ea typeface="新細明體" charset="-120"/>
            </a:endParaRPr>
          </a:p>
        </p:txBody>
      </p:sp>
      <p:sp>
        <p:nvSpPr>
          <p:cNvPr id="216066" name="Text Box 2"/>
          <p:cNvSpPr txBox="1">
            <a:spLocks noChangeArrowheads="1"/>
          </p:cNvSpPr>
          <p:nvPr/>
        </p:nvSpPr>
        <p:spPr bwMode="auto">
          <a:xfrm>
            <a:off x="395288" y="846138"/>
            <a:ext cx="8353425"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en-US" sz="4400" b="1" dirty="0">
                <a:solidFill>
                  <a:srgbClr val="000C00"/>
                </a:solidFill>
                <a:latin typeface="新細明體" charset="-120"/>
                <a:ea typeface="標楷體" pitchFamily="65" charset="-120"/>
                <a:cs typeface="Arial" charset="0"/>
              </a:rPr>
              <a:t>強制隔離</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8113" name="Rectangle 3"/>
          <p:cNvSpPr>
            <a:spLocks noGrp="1" noChangeArrowheads="1"/>
          </p:cNvSpPr>
          <p:nvPr>
            <p:ph idx="1"/>
          </p:nvPr>
        </p:nvSpPr>
        <p:spPr/>
        <p:txBody>
          <a:bodyPr/>
          <a:lstStyle/>
          <a:p>
            <a:r>
              <a:rPr lang="zh-TW" altLang="zh-TW" smtClean="0">
                <a:latin typeface="Arial" charset="0"/>
                <a:cs typeface="Arial" charset="0"/>
              </a:rPr>
              <a:t>近年陸續有國家發現透過不安全性行為感染桿菌性痢疾，疾病管制署傳染病監視資料發現，國內自</a:t>
            </a:r>
            <a:r>
              <a:rPr lang="en-US" altLang="zh-TW" smtClean="0">
                <a:latin typeface="Arial" charset="0"/>
                <a:cs typeface="Arial" charset="0"/>
              </a:rPr>
              <a:t>2015</a:t>
            </a:r>
            <a:r>
              <a:rPr lang="zh-TW" altLang="zh-TW" smtClean="0">
                <a:latin typeface="Arial" charset="0"/>
                <a:cs typeface="Arial" charset="0"/>
              </a:rPr>
              <a:t>年初亦發現類似案件有增加的情形。</a:t>
            </a:r>
            <a:endParaRPr lang="en-US" altLang="zh-TW" smtClean="0">
              <a:latin typeface="Arial" charset="0"/>
              <a:cs typeface="Arial" charset="0"/>
            </a:endParaRPr>
          </a:p>
          <a:p>
            <a:r>
              <a:rPr lang="zh-TW" altLang="en-US" smtClean="0">
                <a:latin typeface="Arial" charset="0"/>
                <a:cs typeface="Arial" charset="0"/>
              </a:rPr>
              <a:t>提醒</a:t>
            </a:r>
            <a:r>
              <a:rPr lang="zh-TW" altLang="zh-TW" smtClean="0">
                <a:latin typeface="Arial" charset="0"/>
                <a:cs typeface="Arial" charset="0"/>
              </a:rPr>
              <a:t>維持單一性伴侶或減少性伴侶數量。</a:t>
            </a:r>
          </a:p>
          <a:p>
            <a:r>
              <a:rPr lang="zh-TW" altLang="en-US" smtClean="0">
                <a:latin typeface="Arial" charset="0"/>
                <a:cs typeface="Arial" charset="0"/>
              </a:rPr>
              <a:t>建議病患</a:t>
            </a:r>
            <a:r>
              <a:rPr lang="zh-TW" altLang="zh-TW" smtClean="0">
                <a:latin typeface="Arial" charset="0"/>
                <a:cs typeface="Arial" charset="0"/>
              </a:rPr>
              <a:t>避免肛吻、肛交、口陰交等不安全性行為；或採取適當的防護，避免口腔與陰道或肛門的直接接觸，例如覆蓋食物的塑膠保鮮膜，是可以使用的口交隔絕物。</a:t>
            </a:r>
          </a:p>
          <a:p>
            <a:r>
              <a:rPr lang="zh-TW" altLang="en-US" smtClean="0">
                <a:latin typeface="Arial" charset="0"/>
                <a:cs typeface="Arial" charset="0"/>
              </a:rPr>
              <a:t>交待務必</a:t>
            </a:r>
            <a:r>
              <a:rPr lang="zh-TW" altLang="zh-TW" smtClean="0">
                <a:latin typeface="Arial" charset="0"/>
                <a:cs typeface="Arial" charset="0"/>
              </a:rPr>
              <a:t>注意個人衛生，任何形式的性接觸後，都應使用肥皂和清水洗手。</a:t>
            </a:r>
          </a:p>
        </p:txBody>
      </p:sp>
      <p:sp>
        <p:nvSpPr>
          <p:cNvPr id="218114" name="投影片編號版面配置區 14"/>
          <p:cNvSpPr>
            <a:spLocks noGrp="1"/>
          </p:cNvSpPr>
          <p:nvPr>
            <p:ph type="sldNum" sz="quarter" idx="12"/>
          </p:nvPr>
        </p:nvSpPr>
        <p:spPr bwMode="auto">
          <a:noFill/>
          <a:ln>
            <a:miter lim="800000"/>
            <a:headEnd/>
            <a:tailEnd/>
          </a:ln>
        </p:spPr>
        <p:txBody>
          <a:bodyPr/>
          <a:lstStyle/>
          <a:p>
            <a:fld id="{5DFAF556-6E2B-452D-8B3B-C5D9508E7526}" type="slidenum">
              <a:rPr lang="zh-TW" altLang="en-US" smtClean="0">
                <a:ea typeface="新細明體" charset="-120"/>
              </a:rPr>
              <a:pPr/>
              <a:t>115</a:t>
            </a:fld>
            <a:endParaRPr lang="en-US" altLang="zh-TW" smtClean="0">
              <a:ea typeface="新細明體" charset="-120"/>
            </a:endParaRPr>
          </a:p>
        </p:txBody>
      </p:sp>
      <p:sp>
        <p:nvSpPr>
          <p:cNvPr id="12" name="流程圖: 替代處理程序 11"/>
          <p:cNvSpPr/>
          <p:nvPr/>
        </p:nvSpPr>
        <p:spPr bwMode="auto">
          <a:xfrm>
            <a:off x="727075" y="6408738"/>
            <a:ext cx="6148388" cy="31908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tIns="36000" bIns="36000">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latin typeface="華康中圓體" pitchFamily="49" charset="-120"/>
                <a:ea typeface="華康中圓體" pitchFamily="49" charset="-120"/>
                <a:cs typeface="Arial" pitchFamily="34" charset="0"/>
                <a:sym typeface="Wingdings" pitchFamily="2" charset="2"/>
              </a:rPr>
              <a:t>：疾病管制署</a:t>
            </a:r>
            <a:r>
              <a:rPr lang="zh-TW" altLang="en-US" sz="1400" dirty="0">
                <a:latin typeface="華康中圓體" pitchFamily="49" charset="-120"/>
                <a:ea typeface="華康中圓體" pitchFamily="49" charset="-120"/>
              </a:rPr>
              <a:t> </a:t>
            </a:r>
            <a:r>
              <a:rPr lang="zh-TW" altLang="zh-TW" sz="1400" dirty="0">
                <a:latin typeface="華康中圓體" pitchFamily="49" charset="-120"/>
                <a:ea typeface="華康中圓體" pitchFamily="49" charset="-120"/>
              </a:rPr>
              <a:t>預防透過性行為傳染桿菌性痢疾</a:t>
            </a:r>
            <a:r>
              <a:rPr lang="zh-TW" altLang="en-US" sz="1400" dirty="0">
                <a:latin typeface="華康中圓體" pitchFamily="49" charset="-120"/>
                <a:ea typeface="華康中圓體" pitchFamily="49" charset="-120"/>
              </a:rPr>
              <a:t> </a:t>
            </a:r>
            <a:r>
              <a:rPr lang="en-US" altLang="zh-TW" sz="1400" dirty="0">
                <a:latin typeface="華康中圓體" pitchFamily="49" charset="-120"/>
                <a:ea typeface="華康中圓體" pitchFamily="49" charset="-120"/>
              </a:rPr>
              <a:t>104</a:t>
            </a:r>
            <a:r>
              <a:rPr lang="zh-TW" altLang="zh-TW" sz="1400" dirty="0">
                <a:latin typeface="華康中圓體" pitchFamily="49" charset="-120"/>
                <a:ea typeface="華康中圓體" pitchFamily="49" charset="-120"/>
              </a:rPr>
              <a:t>年</a:t>
            </a:r>
            <a:r>
              <a:rPr lang="en-US" altLang="zh-TW" sz="1400" dirty="0">
                <a:latin typeface="華康中圓體" pitchFamily="49" charset="-120"/>
                <a:ea typeface="華康中圓體" pitchFamily="49" charset="-120"/>
              </a:rPr>
              <a:t>4</a:t>
            </a:r>
            <a:r>
              <a:rPr lang="zh-TW" altLang="zh-TW" sz="1400" dirty="0">
                <a:latin typeface="華康中圓體" pitchFamily="49" charset="-120"/>
                <a:ea typeface="華康中圓體" pitchFamily="49" charset="-120"/>
              </a:rPr>
              <a:t>月</a:t>
            </a:r>
            <a:r>
              <a:rPr lang="en-US" altLang="zh-TW" sz="1400" dirty="0">
                <a:latin typeface="華康中圓體" pitchFamily="49" charset="-120"/>
                <a:ea typeface="華康中圓體" pitchFamily="49" charset="-120"/>
              </a:rPr>
              <a:t>13</a:t>
            </a:r>
            <a:r>
              <a:rPr lang="zh-TW" altLang="zh-TW" sz="1400" dirty="0">
                <a:latin typeface="華康中圓體" pitchFamily="49" charset="-120"/>
                <a:ea typeface="華康中圓體" pitchFamily="49" charset="-120"/>
              </a:rPr>
              <a:t>日初版</a:t>
            </a:r>
          </a:p>
        </p:txBody>
      </p:sp>
      <p:pic>
        <p:nvPicPr>
          <p:cNvPr id="218116" name="Picture 4" descr="E:\po2013010\3工程執行\06守住血汗錢，金融消費者必備護身符\02課程版型\書.png"/>
          <p:cNvPicPr>
            <a:picLocks noChangeAspect="1" noChangeArrowheads="1"/>
          </p:cNvPicPr>
          <p:nvPr>
            <p:custDataLst>
              <p:tags r:id="rId2"/>
            </p:custDataLst>
          </p:nvPr>
        </p:nvPicPr>
        <p:blipFill>
          <a:blip r:embed="rId5" cstate="print"/>
          <a:srcRect/>
          <a:stretch>
            <a:fillRect/>
          </a:stretch>
        </p:blipFill>
        <p:spPr bwMode="auto">
          <a:xfrm>
            <a:off x="341313" y="6357938"/>
            <a:ext cx="487362" cy="481012"/>
          </a:xfrm>
          <a:prstGeom prst="rect">
            <a:avLst/>
          </a:prstGeom>
          <a:noFill/>
          <a:ln w="9525">
            <a:noFill/>
            <a:miter lim="800000"/>
            <a:headEnd/>
            <a:tailEnd/>
          </a:ln>
        </p:spPr>
      </p:pic>
      <p:sp>
        <p:nvSpPr>
          <p:cNvPr id="218117" name="Text Box 2"/>
          <p:cNvSpPr txBox="1">
            <a:spLocks noChangeArrowheads="1"/>
          </p:cNvSpPr>
          <p:nvPr/>
        </p:nvSpPr>
        <p:spPr bwMode="auto">
          <a:xfrm>
            <a:off x="0" y="919163"/>
            <a:ext cx="914400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solidFill>
                  <a:srgbClr val="000C00"/>
                </a:solidFill>
                <a:latin typeface="Times New Roman" pitchFamily="18" charset="0"/>
                <a:ea typeface="標楷體" pitchFamily="65" charset="-120"/>
                <a:cs typeface="Arial" charset="0"/>
              </a:rPr>
              <a:t>給臨床醫師的建議</a:t>
            </a:r>
            <a:endParaRPr lang="zh-TW" altLang="zh-TW" sz="4400" b="1" dirty="0">
              <a:solidFill>
                <a:schemeClr val="tx2"/>
              </a:solidFill>
              <a:latin typeface="Times New Roman" pitchFamily="18" charset="0"/>
              <a:ea typeface="標楷體" pitchFamily="65" charset="-120"/>
              <a:cs typeface="Arial" charset="0"/>
            </a:endParaRPr>
          </a:p>
        </p:txBody>
      </p:sp>
      <p:sp>
        <p:nvSpPr>
          <p:cNvPr id="3" name="標題 2"/>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0161" name="內容版面配置區 2"/>
          <p:cNvSpPr>
            <a:spLocks noGrp="1"/>
          </p:cNvSpPr>
          <p:nvPr>
            <p:ph idx="1"/>
          </p:nvPr>
        </p:nvSpPr>
        <p:spPr/>
        <p:txBody>
          <a:bodyPr/>
          <a:lstStyle/>
          <a:p>
            <a:r>
              <a:rPr lang="zh-TW" altLang="zh-TW" smtClean="0">
                <a:latin typeface="Arial" charset="0"/>
                <a:cs typeface="Arial" charset="0"/>
              </a:rPr>
              <a:t>桿菌性痢疾可使用抗生素治療，不但可以減緩病程，並可降低疾病傳播的風險。如有出現疑似桿菌性痢疾的症狀，請儘速就醫接受治療，並配合衛生單位疫情調查，以維護伴侶的健康。</a:t>
            </a:r>
          </a:p>
          <a:p>
            <a:r>
              <a:rPr lang="zh-TW" altLang="zh-TW" smtClean="0">
                <a:latin typeface="Arial" charset="0"/>
                <a:cs typeface="Arial" charset="0"/>
              </a:rPr>
              <a:t>腹瀉症狀緩解後，仍可能具有感染力，至少一週內勿發生性行為。</a:t>
            </a:r>
          </a:p>
          <a:p>
            <a:r>
              <a:rPr lang="zh-TW" altLang="en-US" smtClean="0">
                <a:latin typeface="Arial" charset="0"/>
                <a:cs typeface="Arial" charset="0"/>
              </a:rPr>
              <a:t>有些</a:t>
            </a:r>
            <a:r>
              <a:rPr lang="zh-TW" altLang="zh-TW" smtClean="0">
                <a:latin typeface="Arial" charset="0"/>
                <a:cs typeface="Arial" charset="0"/>
              </a:rPr>
              <a:t>疫情之志賀氏桿菌對</a:t>
            </a:r>
            <a:r>
              <a:rPr lang="en-US" altLang="zh-TW" smtClean="0">
                <a:latin typeface="Arial" charset="0"/>
                <a:cs typeface="Arial" charset="0"/>
              </a:rPr>
              <a:t>ciprofloxacin</a:t>
            </a:r>
            <a:r>
              <a:rPr lang="zh-TW" altLang="zh-TW" smtClean="0">
                <a:latin typeface="Arial" charset="0"/>
                <a:cs typeface="Arial" charset="0"/>
              </a:rPr>
              <a:t>與</a:t>
            </a:r>
            <a:r>
              <a:rPr lang="en-US" altLang="zh-TW" smtClean="0">
                <a:latin typeface="Arial" charset="0"/>
                <a:cs typeface="Arial" charset="0"/>
              </a:rPr>
              <a:t>TMP/SMX</a:t>
            </a:r>
            <a:r>
              <a:rPr lang="zh-TW" altLang="zh-TW" smtClean="0">
                <a:latin typeface="Arial" charset="0"/>
                <a:cs typeface="Arial" charset="0"/>
              </a:rPr>
              <a:t>均具抗藥性，醫師診治疑似個案時，</a:t>
            </a:r>
            <a:r>
              <a:rPr lang="zh-TW" altLang="en-US" smtClean="0">
                <a:latin typeface="Arial" charset="0"/>
                <a:cs typeface="Arial" charset="0"/>
              </a:rPr>
              <a:t>應</a:t>
            </a:r>
            <a:r>
              <a:rPr lang="zh-TW" altLang="zh-TW" smtClean="0">
                <a:latin typeface="Arial" charset="0"/>
                <a:cs typeface="Arial" charset="0"/>
              </a:rPr>
              <a:t>進行細菌培養，並依據藥敏試驗結果選擇治療藥物。</a:t>
            </a:r>
          </a:p>
        </p:txBody>
      </p:sp>
      <p:sp>
        <p:nvSpPr>
          <p:cNvPr id="220162" name="投影片編號版面配置區 3"/>
          <p:cNvSpPr>
            <a:spLocks noGrp="1"/>
          </p:cNvSpPr>
          <p:nvPr>
            <p:ph type="sldNum" sz="quarter" idx="12"/>
          </p:nvPr>
        </p:nvSpPr>
        <p:spPr bwMode="auto">
          <a:noFill/>
          <a:ln>
            <a:miter lim="800000"/>
            <a:headEnd/>
            <a:tailEnd/>
          </a:ln>
        </p:spPr>
        <p:txBody>
          <a:bodyPr/>
          <a:lstStyle/>
          <a:p>
            <a:fld id="{5A1808A6-8955-4C8C-8271-905A54A785D8}" type="slidenum">
              <a:rPr lang="zh-TW" altLang="en-US" smtClean="0">
                <a:ea typeface="新細明體" charset="-120"/>
              </a:rPr>
              <a:pPr/>
              <a:t>116</a:t>
            </a:fld>
            <a:endParaRPr lang="en-US" altLang="zh-TW" smtClean="0">
              <a:ea typeface="新細明體" charset="-120"/>
            </a:endParaRPr>
          </a:p>
        </p:txBody>
      </p:sp>
      <p:sp>
        <p:nvSpPr>
          <p:cNvPr id="220163" name="Text Box 2"/>
          <p:cNvSpPr txBox="1">
            <a:spLocks noChangeArrowheads="1"/>
          </p:cNvSpPr>
          <p:nvPr/>
        </p:nvSpPr>
        <p:spPr bwMode="auto">
          <a:xfrm>
            <a:off x="0" y="908050"/>
            <a:ext cx="914400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桿菌性痢疾</a:t>
            </a:r>
            <a:r>
              <a:rPr lang="zh-TW" altLang="en-US" sz="4400" b="1" dirty="0">
                <a:solidFill>
                  <a:schemeClr val="tx2"/>
                </a:solidFill>
                <a:latin typeface="標楷體" pitchFamily="65" charset="-120"/>
                <a:ea typeface="標楷體" pitchFamily="65" charset="-120"/>
                <a:cs typeface="Arial" charset="0"/>
              </a:rPr>
              <a:t>－</a:t>
            </a:r>
            <a:r>
              <a:rPr lang="zh-TW" altLang="zh-TW" sz="4400" b="1" dirty="0">
                <a:solidFill>
                  <a:srgbClr val="000C00"/>
                </a:solidFill>
                <a:latin typeface="Times New Roman" pitchFamily="18" charset="0"/>
                <a:ea typeface="標楷體" pitchFamily="65" charset="-120"/>
                <a:cs typeface="Arial" charset="0"/>
              </a:rPr>
              <a:t>給臨床醫師的建議</a:t>
            </a:r>
            <a:endParaRPr lang="zh-TW" altLang="zh-TW" sz="4400" b="1" dirty="0">
              <a:solidFill>
                <a:schemeClr val="tx2"/>
              </a:solidFill>
              <a:latin typeface="Times New Roman" pitchFamily="18" charset="0"/>
              <a:ea typeface="標楷體" pitchFamily="65" charset="-120"/>
              <a:cs typeface="Arial" charset="0"/>
            </a:endParaRPr>
          </a:p>
        </p:txBody>
      </p:sp>
      <p:sp>
        <p:nvSpPr>
          <p:cNvPr id="4" name="標題 3"/>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1185" name="標題 1"/>
          <p:cNvSpPr>
            <a:spLocks noGrp="1"/>
          </p:cNvSpPr>
          <p:nvPr>
            <p:ph type="title"/>
          </p:nvPr>
        </p:nvSpPr>
        <p:spPr/>
        <p:txBody>
          <a:bodyPr/>
          <a:lstStyle/>
          <a:p>
            <a:r>
              <a:rPr lang="zh-TW" altLang="en-US" smtClean="0">
                <a:latin typeface="Arial" charset="0"/>
                <a:cs typeface="Arial" charset="0"/>
              </a:rPr>
              <a:t>預防性行為傳染桿菌性痢疾</a:t>
            </a:r>
          </a:p>
        </p:txBody>
      </p:sp>
      <p:pic>
        <p:nvPicPr>
          <p:cNvPr id="221186" name="內容版面配置區 4"/>
          <p:cNvPicPr>
            <a:picLocks noGrp="1" noChangeAspect="1"/>
          </p:cNvPicPr>
          <p:nvPr>
            <p:ph idx="1"/>
          </p:nvPr>
        </p:nvPicPr>
        <p:blipFill>
          <a:blip r:embed="rId4" cstate="print"/>
          <a:stretch>
            <a:fillRect/>
          </a:stretch>
        </p:blipFill>
        <p:spPr>
          <a:xfrm>
            <a:off x="1564314" y="1628775"/>
            <a:ext cx="6037598" cy="4525963"/>
          </a:xfrm>
        </p:spPr>
      </p:pic>
      <p:sp>
        <p:nvSpPr>
          <p:cNvPr id="221187" name="投影片編號版面配置區 3"/>
          <p:cNvSpPr>
            <a:spLocks noGrp="1"/>
          </p:cNvSpPr>
          <p:nvPr>
            <p:ph type="sldNum" sz="quarter" idx="12"/>
          </p:nvPr>
        </p:nvSpPr>
        <p:spPr bwMode="auto">
          <a:noFill/>
          <a:ln>
            <a:miter lim="800000"/>
            <a:headEnd/>
            <a:tailEnd/>
          </a:ln>
        </p:spPr>
        <p:txBody>
          <a:bodyPr/>
          <a:lstStyle/>
          <a:p>
            <a:fld id="{D08D6C33-A229-417F-9878-F08A20CE9BD9}" type="slidenum">
              <a:rPr lang="zh-TW" altLang="en-US" smtClean="0">
                <a:ea typeface="新細明體" charset="-120"/>
              </a:rPr>
              <a:pPr/>
              <a:t>117</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2209" name="Text Box 3"/>
          <p:cNvSpPr txBox="1">
            <a:spLocks noChangeArrowheads="1"/>
          </p:cNvSpPr>
          <p:nvPr/>
        </p:nvSpPr>
        <p:spPr bwMode="auto">
          <a:xfrm>
            <a:off x="1714500" y="2420938"/>
            <a:ext cx="5715000" cy="3046412"/>
          </a:xfrm>
          <a:prstGeom prst="rect">
            <a:avLst/>
          </a:prstGeom>
          <a:noFill/>
          <a:ln w="9525">
            <a:noFill/>
            <a:miter lim="800000"/>
            <a:headEnd/>
            <a:tailEnd/>
          </a:ln>
        </p:spPr>
        <p:txBody>
          <a:bodyPr>
            <a:spAutoFit/>
          </a:bodyPr>
          <a:lstStyle/>
          <a:p>
            <a:pPr marL="355600" indent="-355600">
              <a:buFont typeface="Wingdings" pitchFamily="2" charset="2"/>
              <a:buChar char=""/>
            </a:pPr>
            <a:r>
              <a:rPr lang="zh-TW" altLang="en-US" sz="3200">
                <a:latin typeface="標楷體" pitchFamily="65" charset="-120"/>
                <a:ea typeface="標楷體" pitchFamily="65" charset="-120"/>
                <a:cs typeface="Arial" charset="0"/>
              </a:rPr>
              <a:t>預防方法及防治重點</a:t>
            </a:r>
          </a:p>
          <a:p>
            <a:pPr marL="355600" indent="-355600">
              <a:buFont typeface="Wingdings" pitchFamily="2" charset="2"/>
              <a:buChar char=""/>
            </a:pPr>
            <a:r>
              <a:rPr lang="zh-TW" altLang="en-US" sz="3200">
                <a:latin typeface="標楷體" pitchFamily="65" charset="-120"/>
                <a:ea typeface="標楷體" pitchFamily="65" charset="-120"/>
                <a:cs typeface="Arial" charset="0"/>
              </a:rPr>
              <a:t>防疫步驟</a:t>
            </a:r>
          </a:p>
          <a:p>
            <a:pPr marL="355600" indent="-355600">
              <a:buFont typeface="Wingdings" pitchFamily="2" charset="2"/>
              <a:buChar char=""/>
            </a:pPr>
            <a:r>
              <a:rPr lang="zh-TW" altLang="en-US" sz="3200">
                <a:latin typeface="標楷體" pitchFamily="65" charset="-120"/>
                <a:ea typeface="標楷體" pitchFamily="65" charset="-120"/>
                <a:cs typeface="Arial" charset="0"/>
              </a:rPr>
              <a:t>檢體採集</a:t>
            </a:r>
          </a:p>
          <a:p>
            <a:pPr marL="355600" indent="-355600">
              <a:buFont typeface="Wingdings" pitchFamily="2" charset="2"/>
              <a:buChar char=""/>
            </a:pPr>
            <a:r>
              <a:rPr lang="zh-TW" altLang="en-US" sz="3200">
                <a:latin typeface="標楷體" pitchFamily="65" charset="-120"/>
                <a:ea typeface="標楷體" pitchFamily="65" charset="-120"/>
                <a:cs typeface="Arial" charset="0"/>
              </a:rPr>
              <a:t>消毒通則</a:t>
            </a:r>
          </a:p>
          <a:p>
            <a:pPr marL="355600" indent="-355600">
              <a:buFont typeface="Wingdings" pitchFamily="2" charset="2"/>
              <a:buChar char=""/>
            </a:pPr>
            <a:r>
              <a:rPr lang="zh-TW" altLang="en-US" sz="3200">
                <a:latin typeface="標楷體" pitchFamily="65" charset="-120"/>
                <a:ea typeface="標楷體" pitchFamily="65" charset="-120"/>
                <a:cs typeface="Arial" charset="0"/>
              </a:rPr>
              <a:t>機構群聚事件因應措施</a:t>
            </a:r>
          </a:p>
          <a:p>
            <a:pPr marL="355600" indent="-355600">
              <a:buFont typeface="Wingdings" pitchFamily="2" charset="2"/>
              <a:buChar char=""/>
            </a:pPr>
            <a:r>
              <a:rPr lang="zh-TW" altLang="en-US" sz="3200">
                <a:latin typeface="標楷體" pitchFamily="65" charset="-120"/>
                <a:ea typeface="標楷體" pitchFamily="65" charset="-120"/>
                <a:cs typeface="Arial" charset="0"/>
              </a:rPr>
              <a:t>其他注意事項</a:t>
            </a:r>
          </a:p>
        </p:txBody>
      </p:sp>
      <p:sp>
        <p:nvSpPr>
          <p:cNvPr id="222210" name="Text Box 2"/>
          <p:cNvSpPr txBox="1">
            <a:spLocks noChangeArrowheads="1"/>
          </p:cNvSpPr>
          <p:nvPr/>
        </p:nvSpPr>
        <p:spPr bwMode="auto">
          <a:xfrm>
            <a:off x="71438" y="1044575"/>
            <a:ext cx="9001125" cy="769938"/>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阿米巴性痢疾</a:t>
            </a:r>
            <a:r>
              <a:rPr lang="zh-TW" altLang="en-US" sz="4400" b="1" dirty="0">
                <a:solidFill>
                  <a:schemeClr val="tx2"/>
                </a:solidFill>
                <a:latin typeface="標楷體" pitchFamily="65" charset="-120"/>
                <a:ea typeface="標楷體" pitchFamily="65" charset="-120"/>
                <a:cs typeface="Arial" charset="0"/>
              </a:rPr>
              <a:t>－</a:t>
            </a:r>
            <a:r>
              <a:rPr lang="zh-TW" altLang="zh-TW" sz="4400" b="1" dirty="0">
                <a:latin typeface="標楷體" pitchFamily="65" charset="-120"/>
                <a:ea typeface="標楷體" pitchFamily="65" charset="-120"/>
                <a:cs typeface="Arial" charset="0"/>
              </a:rPr>
              <a:t>防疫</a:t>
            </a:r>
            <a:r>
              <a:rPr lang="zh-TW" altLang="en-US" sz="4400" b="1" dirty="0">
                <a:latin typeface="標楷體" pitchFamily="65" charset="-120"/>
                <a:ea typeface="標楷體" pitchFamily="65" charset="-120"/>
                <a:cs typeface="Arial" charset="0"/>
              </a:rPr>
              <a:t>工作</a:t>
            </a:r>
            <a:endParaRPr lang="zh-TW" altLang="zh-TW" sz="4400" b="1" dirty="0">
              <a:latin typeface="標楷體" pitchFamily="65" charset="-120"/>
              <a:ea typeface="標楷體" pitchFamily="65" charset="-120"/>
              <a:cs typeface="Arial" charset="0"/>
            </a:endParaRPr>
          </a:p>
        </p:txBody>
      </p:sp>
      <p:sp>
        <p:nvSpPr>
          <p:cNvPr id="3" name="副標題 2"/>
          <p:cNvSpPr>
            <a:spLocks noGrp="1"/>
          </p:cNvSpPr>
          <p:nvPr>
            <p:ph type="subTitle" idx="1"/>
          </p:nvPr>
        </p:nvSpPr>
        <p:spPr/>
        <p:txBody>
          <a:bodyPr/>
          <a:lstStyle/>
          <a:p>
            <a:endParaRPr lang="zh-TW" altLang="en-US"/>
          </a:p>
        </p:txBody>
      </p:sp>
      <p:sp>
        <p:nvSpPr>
          <p:cNvPr id="4" name="標題 3"/>
          <p:cNvSpPr>
            <a:spLocks noGrp="1"/>
          </p:cNvSpPr>
          <p:nvPr>
            <p:ph type="ctrTitle"/>
          </p:nvPr>
        </p:nvSpPr>
        <p:spPr/>
        <p:txBody>
          <a:bodyPr/>
          <a:lstStyle/>
          <a:p>
            <a:endParaRPr lang="zh-TW" altLang="en-US"/>
          </a:p>
        </p:txBody>
      </p:sp>
    </p:spTree>
    <p:custDataLst>
      <p:tags r:id="rId1"/>
    </p:custDataLst>
  </p:cSld>
  <p:clrMapOvr>
    <a:masterClrMapping/>
  </p:clrMapOvr>
  <p:transition spd="med"/>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468313" y="1544760"/>
            <a:ext cx="8229600" cy="4525963"/>
          </a:xfrm>
        </p:spPr>
        <p:txBody>
          <a:bodyPr/>
          <a:lstStyle/>
          <a:p>
            <a:pPr>
              <a:lnSpc>
                <a:spcPct val="90000"/>
              </a:lnSpc>
              <a:defRPr/>
            </a:pPr>
            <a:r>
              <a:rPr lang="zh-TW" altLang="en-US" sz="2400" dirty="0">
                <a:latin typeface="標楷體" panose="03000509000000000000" pitchFamily="65" charset="-120"/>
              </a:rPr>
              <a:t>衛教重點</a:t>
            </a:r>
            <a:r>
              <a:rPr lang="en-US" altLang="zh-TW" sz="2400" dirty="0">
                <a:latin typeface="標楷體" panose="03000509000000000000" pitchFamily="65" charset="-120"/>
              </a:rPr>
              <a:t>:</a:t>
            </a:r>
          </a:p>
          <a:p>
            <a:pPr lvl="1">
              <a:lnSpc>
                <a:spcPct val="90000"/>
              </a:lnSpc>
              <a:defRPr/>
            </a:pPr>
            <a:r>
              <a:rPr lang="zh-TW" altLang="en-US" sz="2000" dirty="0">
                <a:latin typeface="標楷體" panose="03000509000000000000" pitchFamily="65" charset="-120"/>
              </a:rPr>
              <a:t>注意個人衛生習慣</a:t>
            </a:r>
            <a:r>
              <a:rPr lang="zh-TW" altLang="en-US" sz="2000" dirty="0" smtClean="0">
                <a:latin typeface="標楷體" panose="03000509000000000000" pitchFamily="65" charset="-120"/>
              </a:rPr>
              <a:t>，加強</a:t>
            </a:r>
            <a:r>
              <a:rPr lang="zh-TW" altLang="en-US" sz="2000" dirty="0">
                <a:latin typeface="標楷體" panose="03000509000000000000" pitchFamily="65" charset="-120"/>
              </a:rPr>
              <a:t>手</a:t>
            </a:r>
            <a:r>
              <a:rPr lang="zh-TW" altLang="en-US" sz="2000" dirty="0" smtClean="0">
                <a:latin typeface="標楷體" panose="03000509000000000000" pitchFamily="65" charset="-120"/>
              </a:rPr>
              <a:t>部衛生，飯前</a:t>
            </a:r>
            <a:r>
              <a:rPr lang="zh-TW" altLang="en-US" sz="2000" dirty="0">
                <a:latin typeface="標楷體" panose="03000509000000000000" pitchFamily="65" charset="-120"/>
              </a:rPr>
              <a:t>便後務必洗手。</a:t>
            </a:r>
          </a:p>
          <a:p>
            <a:pPr lvl="1" algn="just">
              <a:lnSpc>
                <a:spcPct val="90000"/>
              </a:lnSpc>
              <a:defRPr/>
            </a:pPr>
            <a:r>
              <a:rPr lang="zh-TW" altLang="en-US" sz="2000" dirty="0">
                <a:latin typeface="標楷體" panose="03000509000000000000" pitchFamily="65" charset="-120"/>
              </a:rPr>
              <a:t>注意</a:t>
            </a:r>
            <a:r>
              <a:rPr lang="zh-TW" altLang="en-US" sz="2000" dirty="0" smtClean="0">
                <a:latin typeface="標楷體" panose="03000509000000000000" pitchFamily="65" charset="-120"/>
              </a:rPr>
              <a:t>飲食衛生，食物</a:t>
            </a:r>
            <a:r>
              <a:rPr lang="zh-TW" altLang="en-US" sz="2000" dirty="0">
                <a:latin typeface="標楷體" panose="03000509000000000000" pitchFamily="65" charset="-120"/>
              </a:rPr>
              <a:t>需經充分加熱煮熟後才可食用，不吃生冷的食物</a:t>
            </a:r>
            <a:r>
              <a:rPr lang="zh-TW" altLang="en-US" sz="2000" dirty="0" smtClean="0">
                <a:latin typeface="標楷體" panose="03000509000000000000" pitchFamily="65" charset="-120"/>
              </a:rPr>
              <a:t>，特別是</a:t>
            </a:r>
            <a:r>
              <a:rPr lang="zh-TW" altLang="en-US" sz="2000" dirty="0">
                <a:latin typeface="標楷體" panose="03000509000000000000" pitchFamily="65" charset="-120"/>
              </a:rPr>
              <a:t>路邊攤販賣的東西。儘量買自己剝皮的水果食用。</a:t>
            </a:r>
          </a:p>
          <a:p>
            <a:pPr lvl="1" algn="just" hangingPunct="1">
              <a:lnSpc>
                <a:spcPct val="90000"/>
              </a:lnSpc>
              <a:defRPr/>
            </a:pPr>
            <a:r>
              <a:rPr lang="zh-TW" altLang="en-US" sz="2000" dirty="0" smtClean="0">
                <a:latin typeface="標楷體" panose="03000509000000000000" pitchFamily="65" charset="-120"/>
              </a:rPr>
              <a:t>使用紗罩</a:t>
            </a:r>
            <a:r>
              <a:rPr lang="zh-TW" altLang="en-US" sz="2000" dirty="0">
                <a:latin typeface="標楷體" panose="03000509000000000000" pitchFamily="65" charset="-120"/>
              </a:rPr>
              <a:t>隔離食物或剝皮水果，避免被病媒（如</a:t>
            </a:r>
            <a:r>
              <a:rPr lang="zh-TW" altLang="en-US" sz="2000" dirty="0" smtClean="0">
                <a:latin typeface="標楷體" panose="03000509000000000000" pitchFamily="65" charset="-120"/>
              </a:rPr>
              <a:t>：蠅</a:t>
            </a:r>
            <a:r>
              <a:rPr lang="zh-TW" altLang="en-US" sz="2000" dirty="0">
                <a:latin typeface="標楷體" panose="03000509000000000000" pitchFamily="65" charset="-120"/>
              </a:rPr>
              <a:t>、蟑螂）接觸污染。</a:t>
            </a:r>
          </a:p>
          <a:p>
            <a:pPr lvl="1" algn="just" hangingPunct="1">
              <a:lnSpc>
                <a:spcPct val="90000"/>
              </a:lnSpc>
              <a:defRPr/>
            </a:pPr>
            <a:r>
              <a:rPr lang="zh-TW" altLang="en-US" sz="2000" dirty="0">
                <a:latin typeface="標楷體" panose="03000509000000000000" pitchFamily="65" charset="-120"/>
              </a:rPr>
              <a:t>飲用包裝水或煮沸的水。</a:t>
            </a:r>
          </a:p>
          <a:p>
            <a:pPr lvl="1" algn="just" hangingPunct="1">
              <a:lnSpc>
                <a:spcPct val="90000"/>
              </a:lnSpc>
              <a:defRPr/>
            </a:pPr>
            <a:r>
              <a:rPr lang="zh-TW" altLang="en-US" sz="2000" dirty="0">
                <a:latin typeface="標楷體" panose="03000509000000000000" pitchFamily="65" charset="-120"/>
              </a:rPr>
              <a:t>家庭</a:t>
            </a:r>
            <a:r>
              <a:rPr lang="zh-TW" altLang="en-US" sz="2000" dirty="0" smtClean="0">
                <a:latin typeface="標楷體" panose="03000509000000000000" pitchFamily="65" charset="-120"/>
              </a:rPr>
              <a:t>廢水糞</a:t>
            </a:r>
            <a:r>
              <a:rPr lang="zh-TW" altLang="en-US" sz="2000" dirty="0">
                <a:latin typeface="標楷體" panose="03000509000000000000" pitchFamily="65" charset="-120"/>
              </a:rPr>
              <a:t>便妥善處理，最好使用密閉式抽水馬桶</a:t>
            </a:r>
            <a:r>
              <a:rPr lang="zh-TW" altLang="en-US" sz="2000" dirty="0" smtClean="0">
                <a:latin typeface="標楷體" panose="03000509000000000000" pitchFamily="65" charset="-120"/>
              </a:rPr>
              <a:t>。</a:t>
            </a:r>
            <a:r>
              <a:rPr lang="zh-TW" altLang="en-US" sz="2000" dirty="0">
                <a:latin typeface="標楷體" panose="03000509000000000000" pitchFamily="65" charset="-120"/>
              </a:rPr>
              <a:t>公用</a:t>
            </a:r>
            <a:r>
              <a:rPr lang="zh-TW" altLang="en-US" sz="2000" dirty="0" smtClean="0">
                <a:latin typeface="標楷體" panose="03000509000000000000" pitchFamily="65" charset="-120"/>
              </a:rPr>
              <a:t>水源妥善</a:t>
            </a:r>
            <a:r>
              <a:rPr lang="zh-TW" altLang="en-US" sz="2000" dirty="0">
                <a:latin typeface="標楷體" panose="03000509000000000000" pitchFamily="65" charset="-120"/>
              </a:rPr>
              <a:t>消毒，</a:t>
            </a:r>
            <a:r>
              <a:rPr lang="zh-TW" altLang="en-US" sz="2000" dirty="0" smtClean="0">
                <a:latin typeface="標楷體" panose="03000509000000000000" pitchFamily="65" charset="-120"/>
              </a:rPr>
              <a:t>避免遭受糞</a:t>
            </a:r>
            <a:r>
              <a:rPr lang="zh-TW" altLang="en-US" sz="2000" dirty="0">
                <a:latin typeface="標楷體" panose="03000509000000000000" pitchFamily="65" charset="-120"/>
              </a:rPr>
              <a:t>便</a:t>
            </a:r>
            <a:r>
              <a:rPr lang="zh-TW" altLang="en-US" sz="2000" dirty="0" smtClean="0">
                <a:latin typeface="標楷體" panose="03000509000000000000" pitchFamily="65" charset="-120"/>
              </a:rPr>
              <a:t>污染。廁所</a:t>
            </a:r>
            <a:r>
              <a:rPr lang="zh-TW" altLang="en-US" sz="2000" dirty="0">
                <a:latin typeface="標楷體" panose="03000509000000000000" pitchFamily="65" charset="-120"/>
              </a:rPr>
              <a:t>需距離使用水源</a:t>
            </a:r>
            <a:r>
              <a:rPr lang="en-US" altLang="zh-TW" sz="2000" dirty="0">
                <a:ea typeface="+mj-ea"/>
              </a:rPr>
              <a:t>15</a:t>
            </a:r>
            <a:r>
              <a:rPr lang="zh-TW" altLang="en-US" sz="2000" dirty="0">
                <a:latin typeface="標楷體" panose="03000509000000000000" pitchFamily="65" charset="-120"/>
              </a:rPr>
              <a:t>公尺以上</a:t>
            </a:r>
            <a:r>
              <a:rPr lang="en-US" altLang="zh-TW" sz="2000" dirty="0">
                <a:latin typeface="標楷體" panose="03000509000000000000" pitchFamily="65" charset="-120"/>
              </a:rPr>
              <a:t>(</a:t>
            </a:r>
            <a:r>
              <a:rPr lang="zh-TW" altLang="en-US" sz="2000" dirty="0">
                <a:latin typeface="標楷體" panose="03000509000000000000" pitchFamily="65" charset="-120"/>
              </a:rPr>
              <a:t>儲水設備應設於地面上</a:t>
            </a:r>
            <a:r>
              <a:rPr lang="en-US" altLang="zh-TW" sz="2000" dirty="0" smtClean="0">
                <a:latin typeface="標楷體" panose="03000509000000000000" pitchFamily="65" charset="-120"/>
              </a:rPr>
              <a:t>)</a:t>
            </a:r>
            <a:r>
              <a:rPr lang="zh-TW" altLang="en-US" sz="2000" dirty="0" smtClean="0">
                <a:latin typeface="標楷體" panose="03000509000000000000" pitchFamily="65" charset="-120"/>
              </a:rPr>
              <a:t> 。</a:t>
            </a:r>
            <a:endParaRPr lang="zh-TW" altLang="en-US" sz="2000" dirty="0">
              <a:latin typeface="標楷體" panose="03000509000000000000" pitchFamily="65" charset="-120"/>
            </a:endParaRPr>
          </a:p>
          <a:p>
            <a:pPr lvl="1" algn="just" hangingPunct="1">
              <a:lnSpc>
                <a:spcPct val="90000"/>
              </a:lnSpc>
              <a:defRPr/>
            </a:pPr>
            <a:r>
              <a:rPr lang="zh-TW" altLang="en-US" sz="2000" dirty="0">
                <a:latin typeface="標楷體" panose="03000509000000000000" pitchFamily="65" charset="-120"/>
              </a:rPr>
              <a:t>清除垃圾、加裝紗窗，使蒼蠅蟑螂無法</a:t>
            </a:r>
            <a:r>
              <a:rPr lang="zh-TW" altLang="en-US" sz="2000" dirty="0" smtClean="0">
                <a:latin typeface="標楷體" panose="03000509000000000000" pitchFamily="65" charset="-120"/>
              </a:rPr>
              <a:t>孳生。</a:t>
            </a:r>
            <a:endParaRPr lang="zh-TW" altLang="en-US" sz="2000" dirty="0">
              <a:latin typeface="標楷體" panose="03000509000000000000" pitchFamily="65" charset="-120"/>
            </a:endParaRPr>
          </a:p>
          <a:p>
            <a:pPr algn="just" hangingPunct="1">
              <a:lnSpc>
                <a:spcPct val="90000"/>
              </a:lnSpc>
              <a:defRPr/>
            </a:pPr>
            <a:r>
              <a:rPr lang="zh-TW" altLang="en-US" sz="2400" dirty="0">
                <a:solidFill>
                  <a:srgbClr val="CC3300"/>
                </a:solidFill>
                <a:latin typeface="標楷體" panose="03000509000000000000" pitchFamily="65" charset="-120"/>
              </a:rPr>
              <a:t>尋找及阻斷感染源</a:t>
            </a:r>
            <a:r>
              <a:rPr lang="zh-TW" altLang="en-US" sz="2400" dirty="0">
                <a:latin typeface="標楷體" panose="03000509000000000000" pitchFamily="65" charset="-120"/>
              </a:rPr>
              <a:t>．衛教．篩檢</a:t>
            </a:r>
            <a:r>
              <a:rPr lang="zh-TW" altLang="en-US" sz="2400" dirty="0" smtClean="0">
                <a:latin typeface="標楷體" panose="03000509000000000000" pitchFamily="65" charset="-120"/>
              </a:rPr>
              <a:t>．患者與帶原者都應治</a:t>
            </a:r>
            <a:r>
              <a:rPr lang="zh-TW" altLang="en-US" sz="2400" dirty="0">
                <a:latin typeface="標楷體" panose="03000509000000000000" pitchFamily="65" charset="-120"/>
              </a:rPr>
              <a:t>療</a:t>
            </a:r>
            <a:endParaRPr lang="zh-TW" altLang="en-US" sz="2000" dirty="0">
              <a:latin typeface="標楷體" panose="03000509000000000000" pitchFamily="65" charset="-120"/>
            </a:endParaRPr>
          </a:p>
          <a:p>
            <a:pPr hangingPunct="1">
              <a:lnSpc>
                <a:spcPct val="90000"/>
              </a:lnSpc>
              <a:defRPr/>
            </a:pPr>
            <a:r>
              <a:rPr lang="zh-TW" altLang="en-US" sz="2400" dirty="0">
                <a:latin typeface="標楷體" panose="03000509000000000000" pitchFamily="65" charset="-120"/>
              </a:rPr>
              <a:t>防治策略</a:t>
            </a:r>
            <a:r>
              <a:rPr lang="en-US" altLang="zh-TW" sz="2400" dirty="0">
                <a:latin typeface="標楷體" panose="03000509000000000000" pitchFamily="65" charset="-120"/>
              </a:rPr>
              <a:t>:</a:t>
            </a:r>
            <a:r>
              <a:rPr lang="zh-TW" altLang="en-US" sz="2400" dirty="0">
                <a:latin typeface="標楷體" panose="03000509000000000000" pitchFamily="65" charset="-120"/>
              </a:rPr>
              <a:t>加強高危險群防治</a:t>
            </a:r>
          </a:p>
          <a:p>
            <a:pPr lvl="1" hangingPunct="1">
              <a:lnSpc>
                <a:spcPct val="90000"/>
              </a:lnSpc>
              <a:defRPr/>
            </a:pPr>
            <a:r>
              <a:rPr lang="zh-TW" altLang="en-US" sz="2000" dirty="0">
                <a:latin typeface="標楷體" panose="03000509000000000000" pitchFamily="65" charset="-120"/>
              </a:rPr>
              <a:t>精障或智障等人口密集</a:t>
            </a:r>
            <a:r>
              <a:rPr lang="zh-TW" altLang="en-US" sz="2000" dirty="0" smtClean="0">
                <a:latin typeface="標楷體" panose="03000509000000000000" pitchFamily="65" charset="-120"/>
              </a:rPr>
              <a:t>機構。</a:t>
            </a:r>
            <a:endParaRPr lang="zh-TW" altLang="en-US" sz="2000" dirty="0">
              <a:latin typeface="標楷體" panose="03000509000000000000" pitchFamily="65" charset="-120"/>
            </a:endParaRPr>
          </a:p>
          <a:p>
            <a:pPr lvl="1" hangingPunct="1">
              <a:lnSpc>
                <a:spcPct val="90000"/>
              </a:lnSpc>
              <a:defRPr/>
            </a:pPr>
            <a:r>
              <a:rPr lang="zh-TW" altLang="en-US" sz="2000" dirty="0">
                <a:latin typeface="標楷體" panose="03000509000000000000" pitchFamily="65" charset="-120"/>
              </a:rPr>
              <a:t>境外移</a:t>
            </a:r>
            <a:r>
              <a:rPr lang="zh-TW" altLang="en-US" sz="2000" dirty="0" smtClean="0">
                <a:latin typeface="標楷體" panose="03000509000000000000" pitchFamily="65" charset="-120"/>
              </a:rPr>
              <a:t>入：來自</a:t>
            </a:r>
            <a:r>
              <a:rPr lang="zh-TW" altLang="en-US" sz="2000" dirty="0">
                <a:latin typeface="標楷體" panose="03000509000000000000" pitchFamily="65" charset="-120"/>
              </a:rPr>
              <a:t>疫區的外勞或外藉</a:t>
            </a:r>
            <a:r>
              <a:rPr lang="zh-TW" altLang="en-US" sz="2000" dirty="0" smtClean="0">
                <a:latin typeface="標楷體" panose="03000509000000000000" pitchFamily="65" charset="-120"/>
              </a:rPr>
              <a:t>配偶，前往</a:t>
            </a:r>
            <a:r>
              <a:rPr lang="zh-TW" altLang="en-US" sz="2000" dirty="0">
                <a:latin typeface="標楷體" panose="03000509000000000000" pitchFamily="65" charset="-120"/>
              </a:rPr>
              <a:t>開發中國家</a:t>
            </a:r>
            <a:r>
              <a:rPr lang="zh-TW" altLang="en-US" sz="2000" dirty="0" smtClean="0">
                <a:latin typeface="標楷體" panose="03000509000000000000" pitchFamily="65" charset="-120"/>
              </a:rPr>
              <a:t>者。</a:t>
            </a:r>
            <a:endParaRPr lang="zh-TW" altLang="en-US" sz="2000" dirty="0">
              <a:latin typeface="標楷體" panose="03000509000000000000" pitchFamily="65" charset="-120"/>
            </a:endParaRPr>
          </a:p>
          <a:p>
            <a:pPr lvl="1" hangingPunct="1">
              <a:lnSpc>
                <a:spcPct val="90000"/>
              </a:lnSpc>
              <a:defRPr/>
            </a:pPr>
            <a:r>
              <a:rPr lang="zh-TW" altLang="en-US" sz="2000" dirty="0">
                <a:latin typeface="標楷體" panose="03000509000000000000" pitchFamily="65" charset="-120"/>
              </a:rPr>
              <a:t>男男間性行為</a:t>
            </a:r>
            <a:r>
              <a:rPr lang="zh-TW" altLang="en-US" sz="2000" dirty="0" smtClean="0">
                <a:latin typeface="標楷體" panose="03000509000000000000" pitchFamily="65" charset="-120"/>
              </a:rPr>
              <a:t>者，</a:t>
            </a:r>
            <a:r>
              <a:rPr lang="zh-TW" altLang="en-US" sz="2000" dirty="0" smtClean="0">
                <a:solidFill>
                  <a:srgbClr val="FF0000"/>
                </a:solidFill>
                <a:latin typeface="標楷體" panose="03000509000000000000" pitchFamily="65" charset="-120"/>
              </a:rPr>
              <a:t>避免</a:t>
            </a:r>
            <a:r>
              <a:rPr lang="zh-TW" altLang="en-US" sz="2000" dirty="0">
                <a:solidFill>
                  <a:srgbClr val="FF0000"/>
                </a:solidFill>
                <a:latin typeface="標楷體" panose="03000509000000000000" pitchFamily="65" charset="-120"/>
              </a:rPr>
              <a:t>口對肛門的接觸行</a:t>
            </a:r>
            <a:r>
              <a:rPr lang="zh-TW" altLang="en-US" sz="2000" dirty="0" smtClean="0">
                <a:solidFill>
                  <a:srgbClr val="FF0000"/>
                </a:solidFill>
                <a:latin typeface="標楷體" panose="03000509000000000000" pitchFamily="65" charset="-120"/>
              </a:rPr>
              <a:t>為</a:t>
            </a:r>
            <a:r>
              <a:rPr lang="en-US" altLang="zh-TW" sz="2000" dirty="0" smtClean="0">
                <a:solidFill>
                  <a:srgbClr val="FF0000"/>
                </a:solidFill>
              </a:rPr>
              <a:t>(avoid </a:t>
            </a:r>
            <a:r>
              <a:rPr lang="en-US" altLang="zh-TW" sz="2000" dirty="0">
                <a:solidFill>
                  <a:srgbClr val="FF0000"/>
                </a:solidFill>
              </a:rPr>
              <a:t>oral-anal </a:t>
            </a:r>
            <a:r>
              <a:rPr lang="en-US" altLang="zh-TW" sz="2000" dirty="0" smtClean="0">
                <a:solidFill>
                  <a:srgbClr val="FF0000"/>
                </a:solidFill>
              </a:rPr>
              <a:t>sex)</a:t>
            </a:r>
            <a:r>
              <a:rPr lang="zh-TW" altLang="en-US" sz="2000" dirty="0" smtClean="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224260" name="投影片編號版面配置區 5"/>
          <p:cNvSpPr>
            <a:spLocks noGrp="1"/>
          </p:cNvSpPr>
          <p:nvPr>
            <p:ph type="sldNum" sz="quarter" idx="12"/>
          </p:nvPr>
        </p:nvSpPr>
        <p:spPr bwMode="auto">
          <a:noFill/>
          <a:ln>
            <a:miter lim="800000"/>
            <a:headEnd/>
            <a:tailEnd/>
          </a:ln>
        </p:spPr>
        <p:txBody>
          <a:bodyPr/>
          <a:lstStyle/>
          <a:p>
            <a:fld id="{238D4278-9C61-454D-A63F-FC5432C7600A}" type="slidenum">
              <a:rPr lang="zh-TW" altLang="en-US" smtClean="0">
                <a:ea typeface="新細明體" charset="-120"/>
              </a:rPr>
              <a:pPr/>
              <a:t>119</a:t>
            </a:fld>
            <a:endParaRPr lang="en-US" altLang="zh-TW" smtClean="0">
              <a:ea typeface="新細明體" charset="-120"/>
            </a:endParaRPr>
          </a:p>
        </p:txBody>
      </p:sp>
      <p:sp>
        <p:nvSpPr>
          <p:cNvPr id="44037" name="Rectangle 5"/>
          <p:cNvSpPr>
            <a:spLocks noChangeArrowheads="1"/>
          </p:cNvSpPr>
          <p:nvPr/>
        </p:nvSpPr>
        <p:spPr bwMode="auto">
          <a:xfrm>
            <a:off x="5364088" y="1949847"/>
            <a:ext cx="2049016" cy="327025"/>
          </a:xfrm>
          <a:prstGeom prst="rect">
            <a:avLst/>
          </a:prstGeom>
          <a:noFill/>
          <a:ln w="15875">
            <a:solidFill>
              <a:srgbClr val="FF0000"/>
            </a:solidFill>
            <a:miter lim="800000"/>
            <a:headEnd/>
            <a:tailEnd/>
          </a:ln>
          <a:effectLst/>
          <a:extLst/>
        </p:spPr>
        <p:txBody>
          <a:bodyPr wrap="none" anchor="ctr"/>
          <a:lstStyle/>
          <a:p>
            <a:pPr>
              <a:defRPr/>
            </a:pPr>
            <a:endParaRPr lang="zh-TW" altLang="en-US">
              <a:latin typeface="+mj-ea"/>
              <a:ea typeface="+mj-ea"/>
            </a:endParaRPr>
          </a:p>
        </p:txBody>
      </p:sp>
      <p:sp>
        <p:nvSpPr>
          <p:cNvPr id="224259" name="Text Box 2"/>
          <p:cNvSpPr txBox="1">
            <a:spLocks noChangeArrowheads="1"/>
          </p:cNvSpPr>
          <p:nvPr/>
        </p:nvSpPr>
        <p:spPr bwMode="auto">
          <a:xfrm>
            <a:off x="107950" y="881063"/>
            <a:ext cx="9001125" cy="769937"/>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en-US" sz="3600" b="1" dirty="0" smtClean="0">
                <a:solidFill>
                  <a:srgbClr val="000C00"/>
                </a:solidFill>
                <a:latin typeface="新細明體" charset="-120"/>
                <a:ea typeface="標楷體" pitchFamily="65" charset="-120"/>
                <a:cs typeface="Arial" charset="0"/>
              </a:rPr>
              <a:t>預防</a:t>
            </a:r>
            <a:r>
              <a:rPr lang="zh-TW" altLang="en-US" sz="3600" b="1" dirty="0">
                <a:solidFill>
                  <a:srgbClr val="000C00"/>
                </a:solidFill>
                <a:latin typeface="新細明體" charset="-120"/>
                <a:ea typeface="標楷體" pitchFamily="65" charset="-120"/>
                <a:cs typeface="Arial" charset="0"/>
              </a:rPr>
              <a:t>方法及防治重點</a:t>
            </a:r>
            <a:endParaRPr lang="zh-TW" altLang="zh-TW" sz="3600" b="1" dirty="0">
              <a:latin typeface="標楷體" pitchFamily="65" charset="-120"/>
              <a:ea typeface="標楷體" pitchFamily="65" charset="-120"/>
              <a:cs typeface="Arial" charset="0"/>
            </a:endParaRPr>
          </a:p>
        </p:txBody>
      </p:sp>
    </p:spTree>
    <p:custDataLst>
      <p:tags r:id="rId1"/>
    </p:custData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6305" name="標題 1"/>
          <p:cNvSpPr>
            <a:spLocks noGrp="1"/>
          </p:cNvSpPr>
          <p:nvPr>
            <p:ph type="title"/>
          </p:nvPr>
        </p:nvSpPr>
        <p:spPr>
          <a:xfrm>
            <a:off x="190500" y="620688"/>
            <a:ext cx="8773988" cy="796950"/>
          </a:xfrm>
        </p:spPr>
        <p:txBody>
          <a:bodyPr/>
          <a:lstStyle/>
          <a:p>
            <a:r>
              <a:rPr lang="zh-TW" altLang="zh-TW" sz="4400" dirty="0" smtClean="0">
                <a:solidFill>
                  <a:schemeClr val="tx2"/>
                </a:solidFill>
                <a:latin typeface="標楷體" pitchFamily="65" charset="-120"/>
                <a:cs typeface="Arial" charset="0"/>
              </a:rPr>
              <a:t>阿米巴性痢疾</a:t>
            </a:r>
            <a:r>
              <a:rPr lang="zh-TW" altLang="en-US" sz="4400" dirty="0" smtClean="0">
                <a:solidFill>
                  <a:schemeClr val="tx2"/>
                </a:solidFill>
                <a:latin typeface="標楷體" pitchFamily="65" charset="-120"/>
                <a:cs typeface="Arial" charset="0"/>
              </a:rPr>
              <a:t>－</a:t>
            </a:r>
            <a:r>
              <a:rPr lang="zh-TW" altLang="en-US" sz="3000" dirty="0" smtClean="0">
                <a:latin typeface="標楷體" pitchFamily="65" charset="-120"/>
                <a:cs typeface="Arial" charset="0"/>
              </a:rPr>
              <a:t>避免口對肛門的危險性行為</a:t>
            </a:r>
            <a:endParaRPr lang="zh-TW" altLang="en-US" sz="3000" dirty="0" smtClean="0">
              <a:latin typeface="Arial" charset="0"/>
              <a:cs typeface="Arial" charset="0"/>
            </a:endParaRPr>
          </a:p>
        </p:txBody>
      </p:sp>
      <p:sp>
        <p:nvSpPr>
          <p:cNvPr id="226307" name="投影片編號版面配置區 3"/>
          <p:cNvSpPr>
            <a:spLocks noGrp="1"/>
          </p:cNvSpPr>
          <p:nvPr>
            <p:ph type="sldNum" sz="quarter" idx="12"/>
          </p:nvPr>
        </p:nvSpPr>
        <p:spPr bwMode="auto">
          <a:noFill/>
          <a:ln>
            <a:miter lim="800000"/>
            <a:headEnd/>
            <a:tailEnd/>
          </a:ln>
        </p:spPr>
        <p:txBody>
          <a:bodyPr/>
          <a:lstStyle/>
          <a:p>
            <a:fld id="{6ACBC26F-59B7-4EFB-AC95-945D8B1C89AA}" type="slidenum">
              <a:rPr lang="zh-TW" altLang="en-US" smtClean="0">
                <a:ea typeface="新細明體" charset="-120"/>
              </a:rPr>
              <a:pPr/>
              <a:t>120</a:t>
            </a:fld>
            <a:endParaRPr lang="en-US" altLang="zh-TW" smtClean="0">
              <a:ea typeface="新細明體" charset="-120"/>
            </a:endParaRPr>
          </a:p>
        </p:txBody>
      </p:sp>
      <p:pic>
        <p:nvPicPr>
          <p:cNvPr id="226308" name="Picture 2"/>
          <p:cNvPicPr>
            <a:picLocks noChangeAspect="1" noChangeArrowheads="1"/>
          </p:cNvPicPr>
          <p:nvPr/>
        </p:nvPicPr>
        <p:blipFill>
          <a:blip r:embed="rId4" cstate="print"/>
          <a:srcRect/>
          <a:stretch>
            <a:fillRect/>
          </a:stretch>
        </p:blipFill>
        <p:spPr bwMode="auto">
          <a:xfrm>
            <a:off x="2208213" y="1366838"/>
            <a:ext cx="4727575" cy="5491162"/>
          </a:xfrm>
          <a:prstGeom prst="rect">
            <a:avLst/>
          </a:prstGeom>
          <a:noFill/>
          <a:ln w="9525">
            <a:noFill/>
            <a:miter lim="800000"/>
            <a:headEnd/>
            <a:tailEnd/>
          </a:ln>
        </p:spPr>
      </p:pic>
      <p:sp>
        <p:nvSpPr>
          <p:cNvPr id="6" name="Line 7"/>
          <p:cNvSpPr>
            <a:spLocks noChangeShapeType="1"/>
          </p:cNvSpPr>
          <p:nvPr/>
        </p:nvSpPr>
        <p:spPr bwMode="auto">
          <a:xfrm>
            <a:off x="3276600" y="5949950"/>
            <a:ext cx="1800225" cy="0"/>
          </a:xfrm>
          <a:prstGeom prst="line">
            <a:avLst/>
          </a:prstGeom>
          <a:noFill/>
          <a:ln w="50800">
            <a:solidFill>
              <a:srgbClr val="FF0000"/>
            </a:solidFill>
            <a:round/>
            <a:headEnd/>
            <a:tailEnd/>
          </a:ln>
          <a:effectLst/>
        </p:spPr>
        <p:txBody>
          <a:bodyPr/>
          <a:lstStyle/>
          <a:p>
            <a:pPr>
              <a:defRPr/>
            </a:pPr>
            <a:endParaRPr lang="zh-TW" altLang="en-US">
              <a:effectLst>
                <a:outerShdw blurRad="38100" dist="38100" dir="2700000" algn="tl">
                  <a:srgbClr val="000000">
                    <a:alpha val="43137"/>
                  </a:srgbClr>
                </a:outerShdw>
              </a:effectLst>
              <a:latin typeface="Arial" panose="020B0604020202020204" pitchFamily="34" charset="0"/>
            </a:endParaRPr>
          </a:p>
        </p:txBody>
      </p:sp>
      <p:sp>
        <p:nvSpPr>
          <p:cNvPr id="7" name="Line 7"/>
          <p:cNvSpPr>
            <a:spLocks noChangeShapeType="1"/>
          </p:cNvSpPr>
          <p:nvPr/>
        </p:nvSpPr>
        <p:spPr bwMode="auto">
          <a:xfrm>
            <a:off x="3517900" y="5805488"/>
            <a:ext cx="1270000" cy="0"/>
          </a:xfrm>
          <a:prstGeom prst="line">
            <a:avLst/>
          </a:prstGeom>
          <a:noFill/>
          <a:ln w="50800">
            <a:solidFill>
              <a:srgbClr val="FF0000"/>
            </a:solidFill>
            <a:round/>
            <a:headEnd/>
            <a:tailEnd/>
          </a:ln>
          <a:effectLst/>
        </p:spPr>
        <p:txBody>
          <a:bodyPr/>
          <a:lstStyle/>
          <a:p>
            <a:pPr>
              <a:defRPr/>
            </a:pPr>
            <a:endParaRPr lang="zh-TW" altLang="en-US">
              <a:effectLst>
                <a:outerShdw blurRad="38100" dist="38100" dir="2700000" algn="tl">
                  <a:srgbClr val="000000">
                    <a:alpha val="43137"/>
                  </a:srgbClr>
                </a:outerShdw>
              </a:effectLst>
              <a:latin typeface="Arial" panose="020B0604020202020204" pitchFamily="34" charset="0"/>
            </a:endParaRPr>
          </a:p>
        </p:txBody>
      </p:sp>
    </p:spTree>
    <p:custDataLst>
      <p:tags r:id="rId1"/>
    </p:custData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7329" name="Rectangle 4"/>
          <p:cNvSpPr>
            <a:spLocks noChangeArrowheads="1"/>
          </p:cNvSpPr>
          <p:nvPr/>
        </p:nvSpPr>
        <p:spPr bwMode="auto">
          <a:xfrm>
            <a:off x="684213" y="1989138"/>
            <a:ext cx="7780337" cy="4259262"/>
          </a:xfrm>
          <a:prstGeom prst="rect">
            <a:avLst/>
          </a:prstGeom>
          <a:noFill/>
          <a:ln w="9525">
            <a:noFill/>
            <a:miter lim="800000"/>
            <a:headEnd/>
            <a:tailEnd/>
          </a:ln>
        </p:spPr>
        <p:txBody>
          <a:bodyPr/>
          <a:lstStyle/>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疫調及採集檢體</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調查感染源(個案飲食</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水源衛生</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環境衛生</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旅遊史)及接觸者</a:t>
            </a:r>
            <a:r>
              <a:rPr lang="zh-TW" altLang="en-US" sz="2800" b="1">
                <a:latin typeface="標楷體" pitchFamily="65" charset="-120"/>
                <a:ea typeface="標楷體" pitchFamily="65" charset="-120"/>
                <a:cs typeface="Arial" charset="0"/>
              </a:rPr>
              <a:t>。</a:t>
            </a:r>
            <a:endParaRPr lang="zh-TW" altLang="zh-TW" sz="2800" b="1">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個案衛教</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教導傳染途徑和預防的方法</a:t>
            </a:r>
          </a:p>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消毒</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對個案糞便可能污染之環境及物品消毒</a:t>
            </a:r>
          </a:p>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治療</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可治癒並避免再感染他人</a:t>
            </a:r>
          </a:p>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追蹤</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完成治療</a:t>
            </a:r>
            <a:r>
              <a:rPr lang="zh-TW" altLang="zh-TW" sz="2800" b="1">
                <a:ea typeface="標楷體" pitchFamily="65" charset="-120"/>
                <a:cs typeface="Arial" charset="0"/>
              </a:rPr>
              <a:t>1</a:t>
            </a:r>
            <a:r>
              <a:rPr lang="zh-TW" altLang="zh-TW" sz="2800" b="1">
                <a:latin typeface="標楷體" pitchFamily="65" charset="-120"/>
                <a:ea typeface="標楷體" pitchFamily="65" charset="-120"/>
                <a:cs typeface="Arial" charset="0"/>
              </a:rPr>
              <a:t>個月後複檢三次</a:t>
            </a:r>
            <a:r>
              <a:rPr lang="zh-TW" altLang="en-US" sz="2800" b="1">
                <a:latin typeface="標楷體" pitchFamily="65" charset="-120"/>
                <a:ea typeface="標楷體" pitchFamily="65" charset="-120"/>
                <a:cs typeface="Arial" charset="0"/>
              </a:rPr>
              <a:t>，</a:t>
            </a:r>
            <a:r>
              <a:rPr lang="zh-TW" altLang="zh-TW" sz="2800" b="1">
                <a:ea typeface="標楷體" pitchFamily="65" charset="-120"/>
                <a:cs typeface="Arial" charset="0"/>
              </a:rPr>
              <a:t>7</a:t>
            </a:r>
            <a:r>
              <a:rPr lang="zh-TW" altLang="zh-TW" sz="2800" b="1">
                <a:latin typeface="標楷體" pitchFamily="65" charset="-120"/>
                <a:ea typeface="標楷體" pitchFamily="65" charset="-120"/>
                <a:cs typeface="Arial" charset="0"/>
              </a:rPr>
              <a:t>天內採三次</a:t>
            </a:r>
            <a:r>
              <a:rPr lang="zh-TW" altLang="en-US" sz="2800" b="1">
                <a:latin typeface="標楷體" pitchFamily="65" charset="-120"/>
                <a:ea typeface="標楷體" pitchFamily="65" charset="-120"/>
                <a:cs typeface="Arial" charset="0"/>
              </a:rPr>
              <a:t>，</a:t>
            </a:r>
            <a:r>
              <a:rPr lang="zh-TW" altLang="zh-TW" sz="2800" b="1">
                <a:latin typeface="標楷體" pitchFamily="65" charset="-120"/>
                <a:ea typeface="標楷體" pitchFamily="65" charset="-120"/>
                <a:cs typeface="Arial" charset="0"/>
              </a:rPr>
              <a:t>每次間隔</a:t>
            </a:r>
            <a:r>
              <a:rPr lang="zh-TW" altLang="zh-TW" sz="2800" b="1">
                <a:ea typeface="標楷體" pitchFamily="65" charset="-120"/>
                <a:cs typeface="Arial" charset="0"/>
              </a:rPr>
              <a:t>24</a:t>
            </a:r>
            <a:r>
              <a:rPr lang="zh-TW" altLang="zh-TW" sz="2800" b="1">
                <a:latin typeface="標楷體" pitchFamily="65" charset="-120"/>
                <a:ea typeface="標楷體" pitchFamily="65" charset="-120"/>
                <a:cs typeface="Arial" charset="0"/>
              </a:rPr>
              <a:t>小時</a:t>
            </a:r>
            <a:r>
              <a:rPr lang="zh-TW" altLang="en-US" sz="2800" b="1">
                <a:latin typeface="標楷體" pitchFamily="65" charset="-120"/>
                <a:ea typeface="標楷體" pitchFamily="65" charset="-120"/>
                <a:cs typeface="Arial" charset="0"/>
              </a:rPr>
              <a:t>。</a:t>
            </a:r>
            <a:endParaRPr lang="zh-TW" altLang="zh-TW" sz="2800" b="1">
              <a:latin typeface="標楷體" pitchFamily="65" charset="-120"/>
              <a:ea typeface="標楷體" pitchFamily="65" charset="-120"/>
              <a:cs typeface="Arial" charset="0"/>
            </a:endParaRPr>
          </a:p>
          <a:p>
            <a:pPr marL="342900" indent="-342900">
              <a:spcBef>
                <a:spcPct val="20000"/>
              </a:spcBef>
              <a:buFont typeface="Wingdings" pitchFamily="2" charset="2"/>
              <a:buChar char=""/>
            </a:pPr>
            <a:r>
              <a:rPr lang="zh-TW" altLang="zh-TW" sz="2800" b="1">
                <a:latin typeface="標楷體" pitchFamily="65" charset="-120"/>
                <a:ea typeface="標楷體" pitchFamily="65" charset="-120"/>
                <a:cs typeface="Arial" charset="0"/>
              </a:rPr>
              <a:t>接觸者採檢</a:t>
            </a:r>
          </a:p>
        </p:txBody>
      </p:sp>
      <p:sp>
        <p:nvSpPr>
          <p:cNvPr id="227330" name="Text Box 2"/>
          <p:cNvSpPr txBox="1">
            <a:spLocks noChangeArrowheads="1"/>
          </p:cNvSpPr>
          <p:nvPr/>
        </p:nvSpPr>
        <p:spPr bwMode="auto">
          <a:xfrm>
            <a:off x="107950" y="930275"/>
            <a:ext cx="9001125" cy="769938"/>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zh-TW" sz="4000" b="1" dirty="0" smtClean="0">
                <a:latin typeface="標楷體" pitchFamily="65" charset="-120"/>
                <a:ea typeface="標楷體" pitchFamily="65" charset="-120"/>
                <a:cs typeface="Arial" charset="0"/>
              </a:rPr>
              <a:t>陽性</a:t>
            </a:r>
            <a:r>
              <a:rPr lang="zh-TW" altLang="zh-TW" sz="4000" b="1" dirty="0">
                <a:latin typeface="標楷體" pitchFamily="65" charset="-120"/>
                <a:ea typeface="標楷體" pitchFamily="65" charset="-120"/>
                <a:cs typeface="Arial" charset="0"/>
              </a:rPr>
              <a:t>個案防疫措施</a:t>
            </a:r>
          </a:p>
        </p:txBody>
      </p:sp>
      <p:sp>
        <p:nvSpPr>
          <p:cNvPr id="227332" name="Text Box 7"/>
          <p:cNvSpPr txBox="1">
            <a:spLocks noChangeArrowheads="1"/>
          </p:cNvSpPr>
          <p:nvPr/>
        </p:nvSpPr>
        <p:spPr bwMode="auto">
          <a:xfrm>
            <a:off x="3203575" y="5516563"/>
            <a:ext cx="5191125" cy="1138773"/>
          </a:xfrm>
          <a:prstGeom prst="rect">
            <a:avLst/>
          </a:prstGeom>
          <a:solidFill>
            <a:srgbClr val="66CCFF"/>
          </a:solidFill>
          <a:ln w="9525">
            <a:solidFill>
              <a:schemeClr val="bg2"/>
            </a:solidFill>
            <a:miter lim="800000"/>
            <a:headEnd/>
            <a:tailEnd/>
          </a:ln>
          <a:effectLst>
            <a:outerShdw dist="107763" dir="2700000" algn="ctr" rotWithShape="0">
              <a:schemeClr val="bg2"/>
            </a:outerShdw>
          </a:effectLst>
        </p:spPr>
        <p:txBody>
          <a:bodyPr>
            <a:spAutoFit/>
          </a:bodyPr>
          <a:lstStyle>
            <a:lvl1pPr>
              <a:spcBef>
                <a:spcPct val="20000"/>
              </a:spcBef>
              <a:buFont typeface="Arial" panose="020B0604020202020204" pitchFamily="34" charset="0"/>
              <a:buChar char="•"/>
              <a:defRPr sz="2800">
                <a:solidFill>
                  <a:schemeClr val="tx1"/>
                </a:solidFill>
                <a:latin typeface="Arial" panose="020B0604020202020204" pitchFamily="34" charset="0"/>
                <a:ea typeface="標楷體" panose="03000509000000000000" pitchFamily="65" charset="-12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ea typeface="標楷體" panose="03000509000000000000" pitchFamily="65" charset="-120"/>
                <a:cs typeface="Arial" panose="020B0604020202020204" pitchFamily="34" charset="0"/>
              </a:defRPr>
            </a:lvl2pPr>
            <a:lvl3pPr marL="1143000" indent="-228600">
              <a:spcBef>
                <a:spcPct val="20000"/>
              </a:spcBef>
              <a:buFont typeface="Arial" panose="020B0604020202020204" pitchFamily="34" charset="0"/>
              <a:buChar char="•"/>
              <a:defRPr sz="2000">
                <a:solidFill>
                  <a:schemeClr val="tx1"/>
                </a:solidFill>
                <a:latin typeface="Arial" panose="020B0604020202020204" pitchFamily="34" charset="0"/>
                <a:ea typeface="標楷體" panose="03000509000000000000" pitchFamily="65" charset="-120"/>
                <a:cs typeface="Arial" panose="020B0604020202020204" pitchFamily="34" charset="0"/>
              </a:defRPr>
            </a:lvl3pPr>
            <a:lvl4pPr marL="1600200" indent="-228600">
              <a:spcBef>
                <a:spcPct val="20000"/>
              </a:spcBef>
              <a:buFont typeface="Arial" panose="020B0604020202020204" pitchFamily="34" charset="0"/>
              <a:buChar char="–"/>
              <a:defRPr>
                <a:solidFill>
                  <a:schemeClr val="tx1"/>
                </a:solidFill>
                <a:latin typeface="Arial" panose="020B0604020202020204" pitchFamily="34" charset="0"/>
                <a:ea typeface="標楷體" panose="03000509000000000000" pitchFamily="65" charset="-12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ea typeface="標楷體" panose="03000509000000000000" pitchFamily="65" charset="-120"/>
                <a:cs typeface="Arial" panose="020B0604020202020204" pitchFamily="34" charset="0"/>
              </a:defRPr>
            </a:lvl9pPr>
          </a:lstStyle>
          <a:p>
            <a:pPr>
              <a:spcBef>
                <a:spcPct val="0"/>
              </a:spcBef>
              <a:buFontTx/>
              <a:buNone/>
              <a:defRPr/>
            </a:pPr>
            <a:r>
              <a:rPr lang="zh-TW" altLang="en-US" sz="2200" dirty="0">
                <a:latin typeface="標楷體" panose="03000509000000000000" pitchFamily="65" charset="-120"/>
              </a:rPr>
              <a:t>瞭解醫院使用的阿米巴</a:t>
            </a:r>
            <a:r>
              <a:rPr lang="zh-TW" altLang="en-US" sz="2200" u="sng" dirty="0">
                <a:latin typeface="標楷體" panose="03000509000000000000" pitchFamily="65" charset="-120"/>
              </a:rPr>
              <a:t>組織型藥物</a:t>
            </a:r>
            <a:r>
              <a:rPr lang="zh-TW" altLang="en-US" sz="2200" dirty="0">
                <a:latin typeface="標楷體" panose="03000509000000000000" pitchFamily="65" charset="-120"/>
              </a:rPr>
              <a:t>及</a:t>
            </a:r>
            <a:r>
              <a:rPr lang="zh-TW" altLang="en-US" sz="2200" dirty="0" smtClean="0">
                <a:latin typeface="標楷體" panose="03000509000000000000" pitchFamily="65" charset="-120"/>
              </a:rPr>
              <a:t>提醒疾病管制署區</a:t>
            </a:r>
            <a:r>
              <a:rPr lang="zh-TW" altLang="en-US" sz="2200" dirty="0">
                <a:latin typeface="標楷體" panose="03000509000000000000" pitchFamily="65" charset="-120"/>
              </a:rPr>
              <a:t>管中心提供專案進口阿米巴性痢疾治療藥物</a:t>
            </a:r>
          </a:p>
        </p:txBody>
      </p:sp>
      <p:sp>
        <p:nvSpPr>
          <p:cNvPr id="6" name="Line 9"/>
          <p:cNvSpPr>
            <a:spLocks noChangeShapeType="1"/>
          </p:cNvSpPr>
          <p:nvPr/>
        </p:nvSpPr>
        <p:spPr bwMode="auto">
          <a:xfrm>
            <a:off x="1692275" y="4365625"/>
            <a:ext cx="1727200" cy="1150938"/>
          </a:xfrm>
          <a:prstGeom prst="line">
            <a:avLst/>
          </a:prstGeom>
          <a:noFill/>
          <a:ln w="9525">
            <a:solidFill>
              <a:schemeClr val="tx1"/>
            </a:solidFill>
            <a:round/>
            <a:headEnd/>
            <a:tailEnd type="triangle" w="med" len="med"/>
          </a:ln>
          <a:effectLst/>
          <a:extLst/>
        </p:spPr>
        <p:txBody>
          <a:bodyPr/>
          <a:lstStyle/>
          <a:p>
            <a:pPr>
              <a:defRPr/>
            </a:pPr>
            <a:endParaRPr lang="zh-TW" altLang="en-US">
              <a:latin typeface="+mj-ea"/>
              <a:ea typeface="+mj-ea"/>
            </a:endParaRPr>
          </a:p>
        </p:txBody>
      </p:sp>
      <p:sp>
        <p:nvSpPr>
          <p:cNvPr id="227333" name="投影片編號版面配置區 8"/>
          <p:cNvSpPr>
            <a:spLocks noGrp="1"/>
          </p:cNvSpPr>
          <p:nvPr>
            <p:ph type="sldNum" sz="quarter" idx="12"/>
          </p:nvPr>
        </p:nvSpPr>
        <p:spPr bwMode="auto">
          <a:noFill/>
          <a:ln>
            <a:miter lim="800000"/>
            <a:headEnd/>
            <a:tailEnd/>
          </a:ln>
        </p:spPr>
        <p:txBody>
          <a:bodyPr/>
          <a:lstStyle/>
          <a:p>
            <a:fld id="{7220F256-D07F-4CC0-8213-6E1D8872C5AE}" type="slidenum">
              <a:rPr lang="zh-TW" altLang="en-US" smtClean="0">
                <a:ea typeface="新細明體" charset="-120"/>
              </a:rPr>
              <a:pPr/>
              <a:t>121</a:t>
            </a:fld>
            <a:endParaRPr lang="en-US" altLang="zh-TW" smtClean="0">
              <a:ea typeface="新細明體" charset="-120"/>
            </a:endParaRPr>
          </a:p>
        </p:txBody>
      </p:sp>
      <p:sp>
        <p:nvSpPr>
          <p:cNvPr id="8" name="內容版面配置區 7"/>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9377" name="Text Box 2"/>
          <p:cNvSpPr txBox="1">
            <a:spLocks noChangeArrowheads="1"/>
          </p:cNvSpPr>
          <p:nvPr/>
        </p:nvSpPr>
        <p:spPr bwMode="auto">
          <a:xfrm>
            <a:off x="1371600" y="838200"/>
            <a:ext cx="4170363" cy="911225"/>
          </a:xfrm>
          <a:prstGeom prst="rect">
            <a:avLst/>
          </a:prstGeom>
          <a:noFill/>
          <a:ln w="9525">
            <a:noFill/>
            <a:miter lim="800000"/>
            <a:headEnd/>
            <a:tailEnd/>
          </a:ln>
        </p:spPr>
        <p:txBody>
          <a:bodyPr>
            <a:spAutoFit/>
          </a:bodyPr>
          <a:lstStyle/>
          <a:p>
            <a:pPr algn="ctr">
              <a:spcBef>
                <a:spcPct val="50000"/>
              </a:spcBef>
            </a:pPr>
            <a:endParaRPr lang="zh-TW" altLang="zh-TW" sz="5400" b="1">
              <a:solidFill>
                <a:schemeClr val="tx2"/>
              </a:solidFill>
              <a:latin typeface="Times New Roman" pitchFamily="18" charset="0"/>
              <a:ea typeface="標楷體" pitchFamily="65" charset="-120"/>
              <a:cs typeface="Arial" charset="0"/>
            </a:endParaRPr>
          </a:p>
        </p:txBody>
      </p:sp>
      <p:pic>
        <p:nvPicPr>
          <p:cNvPr id="229378" name="Picture 4" descr="7004113131362717042582.png"/>
          <p:cNvPicPr>
            <a:picLocks noChangeAspect="1" noChangeArrowheads="1"/>
          </p:cNvPicPr>
          <p:nvPr/>
        </p:nvPicPr>
        <p:blipFill>
          <a:blip r:embed="rId4" cstate="print"/>
          <a:srcRect/>
          <a:stretch>
            <a:fillRect/>
          </a:stretch>
        </p:blipFill>
        <p:spPr bwMode="auto">
          <a:xfrm>
            <a:off x="107950" y="1389063"/>
            <a:ext cx="8928100" cy="3255962"/>
          </a:xfrm>
          <a:prstGeom prst="rect">
            <a:avLst/>
          </a:prstGeom>
          <a:noFill/>
          <a:ln w="9525">
            <a:noFill/>
            <a:miter lim="800000"/>
            <a:headEnd/>
            <a:tailEnd/>
          </a:ln>
        </p:spPr>
      </p:pic>
      <p:sp>
        <p:nvSpPr>
          <p:cNvPr id="136196" name="Text Box 5"/>
          <p:cNvSpPr txBox="1">
            <a:spLocks noChangeArrowheads="1"/>
          </p:cNvSpPr>
          <p:nvPr/>
        </p:nvSpPr>
        <p:spPr bwMode="auto">
          <a:xfrm>
            <a:off x="252413" y="4740275"/>
            <a:ext cx="8424862" cy="1323975"/>
          </a:xfrm>
          <a:prstGeom prst="rect">
            <a:avLst/>
          </a:prstGeom>
          <a:noFill/>
          <a:ln w="9525">
            <a:noFill/>
            <a:miter lim="800000"/>
            <a:headEnd/>
            <a:tailEnd/>
          </a:ln>
        </p:spPr>
        <p:txBody>
          <a:bodyPr>
            <a:spAutoFit/>
          </a:bodyPr>
          <a:lstStyle/>
          <a:p>
            <a:pPr>
              <a:buSzPct val="100000"/>
              <a:defRPr/>
            </a:pPr>
            <a:r>
              <a:rPr lang="zh-TW" altLang="zh-TW" sz="2000" dirty="0">
                <a:latin typeface="標楷體" pitchFamily="65" charset="-120"/>
                <a:ea typeface="標楷體" pitchFamily="65" charset="-120"/>
              </a:rPr>
              <a:t>註</a:t>
            </a:r>
            <a:r>
              <a:rPr lang="en-US" altLang="zh-TW" sz="2000" dirty="0">
                <a:latin typeface="Arial" panose="020B0604020202020204" pitchFamily="34" charset="0"/>
                <a:ea typeface="標楷體" pitchFamily="65" charset="-120"/>
                <a:cs typeface="Arial" pitchFamily="34" charset="0"/>
              </a:rPr>
              <a:t>1</a:t>
            </a:r>
            <a:r>
              <a:rPr lang="zh-TW" altLang="zh-TW" sz="2000" dirty="0">
                <a:latin typeface="標楷體" pitchFamily="65" charset="-120"/>
                <a:ea typeface="標楷體" pitchFamily="65" charset="-120"/>
              </a:rPr>
              <a:t>：新鮮糞便，每次採檢量約拇指大(因囊體無法培養)，並請以</a:t>
            </a:r>
            <a:r>
              <a:rPr lang="zh-TW" altLang="zh-TW" sz="2000" dirty="0">
                <a:latin typeface="Arial" panose="020B0604020202020204" pitchFamily="34" charset="0"/>
                <a:ea typeface="標楷體" pitchFamily="65" charset="-120"/>
                <a:cs typeface="Arial" pitchFamily="34" charset="0"/>
              </a:rPr>
              <a:t>4</a:t>
            </a:r>
            <a:r>
              <a:rPr lang="zh-TW" altLang="zh-TW" sz="2000" dirty="0">
                <a:latin typeface="華康中圓體" pitchFamily="49" charset="-120"/>
                <a:ea typeface="華康中圓體" pitchFamily="49" charset="-120"/>
                <a:cs typeface="Arial" pitchFamily="34" charset="0"/>
              </a:rPr>
              <a:t>℃</a:t>
            </a:r>
            <a:r>
              <a:rPr lang="zh-TW" altLang="zh-TW" sz="2000" dirty="0">
                <a:latin typeface="標楷體" pitchFamily="65" charset="-120"/>
                <a:ea typeface="標楷體" pitchFamily="65" charset="-120"/>
              </a:rPr>
              <a:t>保存。</a:t>
            </a:r>
          </a:p>
          <a:p>
            <a:pPr marL="628650" indent="-628650">
              <a:buSzPct val="100000"/>
              <a:defRPr/>
            </a:pPr>
            <a:r>
              <a:rPr lang="zh-TW" altLang="zh-TW" sz="2000" dirty="0">
                <a:latin typeface="標楷體" pitchFamily="65" charset="-120"/>
                <a:ea typeface="標楷體" pitchFamily="65" charset="-120"/>
              </a:rPr>
              <a:t>註</a:t>
            </a:r>
            <a:r>
              <a:rPr lang="zh-TW" altLang="zh-TW" sz="2000" dirty="0">
                <a:latin typeface="Arial" panose="020B0604020202020204" pitchFamily="34" charset="0"/>
                <a:ea typeface="標楷體" pitchFamily="65" charset="-120"/>
                <a:cs typeface="Arial" pitchFamily="34" charset="0"/>
              </a:rPr>
              <a:t>2</a:t>
            </a:r>
            <a:r>
              <a:rPr lang="zh-TW" altLang="zh-TW" sz="2000" dirty="0">
                <a:latin typeface="標楷體" pitchFamily="65" charset="-120"/>
                <a:ea typeface="標楷體" pitchFamily="65" charset="-120"/>
              </a:rPr>
              <a:t>：採集新鮮糞便一次（至少拇指大小之量；勿加入任何固定液；</a:t>
            </a:r>
            <a:r>
              <a:rPr lang="zh-TW" altLang="zh-TW" sz="2000" dirty="0">
                <a:latin typeface="Arial" panose="020B0604020202020204" pitchFamily="34" charset="0"/>
                <a:ea typeface="標楷體" pitchFamily="65" charset="-120"/>
              </a:rPr>
              <a:t>4</a:t>
            </a:r>
            <a:r>
              <a:rPr lang="zh-TW" altLang="zh-TW" sz="2000" dirty="0">
                <a:latin typeface="華康中圓體" pitchFamily="49" charset="-120"/>
                <a:ea typeface="華康中圓體" pitchFamily="49" charset="-120"/>
              </a:rPr>
              <a:t>℃</a:t>
            </a:r>
            <a:r>
              <a:rPr lang="zh-TW" altLang="zh-TW" sz="2000" dirty="0">
                <a:latin typeface="標楷體" pitchFamily="65" charset="-120"/>
                <a:ea typeface="標楷體" pitchFamily="65" charset="-120"/>
              </a:rPr>
              <a:t>保存），以痢疾阿米巴糞便抗原</a:t>
            </a:r>
            <a:r>
              <a:rPr lang="zh-TW" altLang="zh-TW" sz="2000" dirty="0">
                <a:latin typeface="Arial" panose="020B0604020202020204" pitchFamily="34" charset="0"/>
                <a:ea typeface="標楷體" pitchFamily="65" charset="-120"/>
              </a:rPr>
              <a:t>ELISA</a:t>
            </a:r>
            <a:r>
              <a:rPr lang="zh-TW" altLang="zh-TW" sz="2000" dirty="0">
                <a:latin typeface="標楷體" pitchFamily="65" charset="-120"/>
                <a:ea typeface="標楷體" pitchFamily="65" charset="-120"/>
              </a:rPr>
              <a:t>篩檢。</a:t>
            </a:r>
          </a:p>
          <a:p>
            <a:pPr>
              <a:buSzPct val="100000"/>
              <a:defRPr/>
            </a:pPr>
            <a:r>
              <a:rPr lang="zh-TW" altLang="zh-TW" sz="2000" dirty="0">
                <a:latin typeface="標楷體" pitchFamily="65" charset="-120"/>
                <a:ea typeface="標楷體" pitchFamily="65" charset="-120"/>
              </a:rPr>
              <a:t>註</a:t>
            </a:r>
            <a:r>
              <a:rPr lang="zh-TW" altLang="zh-TW" sz="2000" dirty="0">
                <a:latin typeface="Arial" panose="020B0604020202020204" pitchFamily="34" charset="0"/>
                <a:ea typeface="標楷體" pitchFamily="65" charset="-120"/>
                <a:cs typeface="Arial" pitchFamily="34" charset="0"/>
              </a:rPr>
              <a:t>3</a:t>
            </a:r>
            <a:r>
              <a:rPr lang="zh-TW" altLang="zh-TW" sz="2000" dirty="0">
                <a:latin typeface="標楷體" pitchFamily="65" charset="-120"/>
                <a:ea typeface="標楷體" pitchFamily="65" charset="-120"/>
              </a:rPr>
              <a:t>：於</a:t>
            </a:r>
            <a:r>
              <a:rPr lang="en-US" altLang="zh-TW" sz="2000" dirty="0">
                <a:latin typeface="Arial" panose="020B0604020202020204" pitchFamily="34" charset="0"/>
                <a:ea typeface="標楷體" pitchFamily="65" charset="-120"/>
              </a:rPr>
              <a:t>7</a:t>
            </a:r>
            <a:r>
              <a:rPr lang="zh-TW" altLang="zh-TW" sz="2000" dirty="0">
                <a:latin typeface="標楷體" pitchFamily="65" charset="-120"/>
                <a:ea typeface="標楷體" pitchFamily="65" charset="-120"/>
              </a:rPr>
              <a:t>天內進行三次新鮮糞便採檢(連續三天，每天一次)。</a:t>
            </a:r>
          </a:p>
        </p:txBody>
      </p:sp>
      <p:sp>
        <p:nvSpPr>
          <p:cNvPr id="229380" name="Text Box 2"/>
          <p:cNvSpPr txBox="1">
            <a:spLocks noChangeArrowheads="1"/>
          </p:cNvSpPr>
          <p:nvPr/>
        </p:nvSpPr>
        <p:spPr bwMode="auto">
          <a:xfrm>
            <a:off x="900113" y="404813"/>
            <a:ext cx="7704137"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zh-TW" sz="4400" b="1" dirty="0" smtClean="0">
                <a:latin typeface="標楷體" pitchFamily="65" charset="-120"/>
                <a:ea typeface="標楷體" pitchFamily="65" charset="-120"/>
                <a:cs typeface="Arial" charset="0"/>
              </a:rPr>
              <a:t>檢體</a:t>
            </a:r>
            <a:r>
              <a:rPr lang="zh-TW" altLang="zh-TW" sz="4400" b="1" dirty="0">
                <a:latin typeface="標楷體" pitchFamily="65" charset="-120"/>
                <a:ea typeface="標楷體" pitchFamily="65" charset="-120"/>
                <a:cs typeface="Arial" charset="0"/>
              </a:rPr>
              <a:t>採集</a:t>
            </a:r>
            <a:endParaRPr lang="zh-TW" altLang="zh-TW" sz="4400" b="1" dirty="0">
              <a:solidFill>
                <a:schemeClr val="tx2"/>
              </a:solidFill>
              <a:latin typeface="Times New Roman" pitchFamily="18" charset="0"/>
              <a:ea typeface="標楷體" pitchFamily="65" charset="-120"/>
              <a:cs typeface="Arial" charset="0"/>
            </a:endParaRPr>
          </a:p>
        </p:txBody>
      </p:sp>
      <p:sp>
        <p:nvSpPr>
          <p:cNvPr id="229381" name="投影片編號版面配置區 7"/>
          <p:cNvSpPr>
            <a:spLocks noGrp="1"/>
          </p:cNvSpPr>
          <p:nvPr>
            <p:ph type="sldNum" sz="quarter" idx="12"/>
          </p:nvPr>
        </p:nvSpPr>
        <p:spPr bwMode="auto">
          <a:noFill/>
          <a:ln>
            <a:miter lim="800000"/>
            <a:headEnd/>
            <a:tailEnd/>
          </a:ln>
        </p:spPr>
        <p:txBody>
          <a:bodyPr/>
          <a:lstStyle/>
          <a:p>
            <a:fld id="{45B2E913-EE5F-4F4E-BED9-B6017E31C0B8}" type="slidenum">
              <a:rPr lang="zh-TW" altLang="en-US" smtClean="0">
                <a:ea typeface="新細明體" charset="-120"/>
              </a:rPr>
              <a:pPr/>
              <a:t>122</a:t>
            </a:fld>
            <a:endParaRPr lang="en-US" altLang="zh-TW" smtClean="0">
              <a:ea typeface="新細明體" charset="-120"/>
            </a:endParaRPr>
          </a:p>
        </p:txBody>
      </p:sp>
      <p:sp>
        <p:nvSpPr>
          <p:cNvPr id="6" name="文字方塊 5"/>
          <p:cNvSpPr txBox="1"/>
          <p:nvPr/>
        </p:nvSpPr>
        <p:spPr>
          <a:xfrm>
            <a:off x="6495243" y="2670096"/>
            <a:ext cx="1197609" cy="400110"/>
          </a:xfrm>
          <a:prstGeom prst="rect">
            <a:avLst/>
          </a:prstGeom>
          <a:solidFill>
            <a:schemeClr val="bg1"/>
          </a:solidFill>
        </p:spPr>
        <p:txBody>
          <a:bodyPr wrap="square" rtlCol="0">
            <a:spAutoFit/>
          </a:bodyPr>
          <a:lstStyle/>
          <a:p>
            <a:pPr algn="ctr"/>
            <a:r>
              <a:rPr lang="zh-TW" altLang="en-US" sz="2000" b="1" dirty="0" smtClean="0">
                <a:latin typeface="標楷體" pitchFamily="65" charset="-120"/>
                <a:ea typeface="標楷體" pitchFamily="65" charset="-120"/>
              </a:rPr>
              <a:t>疾管署</a:t>
            </a:r>
            <a:endParaRPr lang="zh-TW" altLang="en-US" sz="2000" b="1" dirty="0">
              <a:latin typeface="標楷體" pitchFamily="65" charset="-120"/>
              <a:ea typeface="標楷體" pitchFamily="65" charset="-120"/>
            </a:endParaRPr>
          </a:p>
        </p:txBody>
      </p:sp>
      <p:sp>
        <p:nvSpPr>
          <p:cNvPr id="12" name="文字方塊 11"/>
          <p:cNvSpPr txBox="1"/>
          <p:nvPr/>
        </p:nvSpPr>
        <p:spPr>
          <a:xfrm>
            <a:off x="6495243" y="4185540"/>
            <a:ext cx="1197609" cy="400110"/>
          </a:xfrm>
          <a:prstGeom prst="rect">
            <a:avLst/>
          </a:prstGeom>
          <a:solidFill>
            <a:schemeClr val="bg1"/>
          </a:solidFill>
        </p:spPr>
        <p:txBody>
          <a:bodyPr wrap="square" rtlCol="0">
            <a:spAutoFit/>
          </a:bodyPr>
          <a:lstStyle/>
          <a:p>
            <a:pPr algn="ctr"/>
            <a:r>
              <a:rPr lang="zh-TW" altLang="en-US" sz="2000" b="1" dirty="0" smtClean="0">
                <a:latin typeface="標楷體" pitchFamily="65" charset="-120"/>
                <a:ea typeface="標楷體" pitchFamily="65" charset="-120"/>
              </a:rPr>
              <a:t>疾管署</a:t>
            </a:r>
            <a:endParaRPr lang="zh-TW" altLang="en-US" sz="2000" b="1" dirty="0">
              <a:latin typeface="標楷體" pitchFamily="65" charset="-120"/>
              <a:ea typeface="標楷體" pitchFamily="65" charset="-120"/>
            </a:endParaRPr>
          </a:p>
        </p:txBody>
      </p:sp>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ransition spd="slow"/>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 Box 2"/>
          <p:cNvSpPr txBox="1">
            <a:spLocks noGrp="1" noChangeArrowheads="1"/>
          </p:cNvSpPr>
          <p:nvPr>
            <p:ph type="title"/>
          </p:nvPr>
        </p:nvSpPr>
        <p:spPr>
          <a:xfrm>
            <a:off x="457200" y="461963"/>
            <a:ext cx="8229600" cy="768350"/>
          </a:xfrm>
          <a:extLst/>
        </p:spPr>
        <p:txBody>
          <a:bodyPr>
            <a:spAutoFit/>
          </a:bodyPr>
          <a:lstStyle>
            <a:lvl1pPr>
              <a:spcBef>
                <a:spcPct val="20000"/>
              </a:spcBef>
              <a:buSzPct val="100000"/>
              <a:buFont typeface="Wingdings" panose="05000000000000000000" pitchFamily="2" charset="2"/>
              <a:buBlip>
                <a:blip r:embed="rId4"/>
              </a:buBlip>
              <a:defRPr sz="3200">
                <a:solidFill>
                  <a:srgbClr val="000C00"/>
                </a:solidFill>
                <a:latin typeface="Times New Roman" panose="02020603050405020304" pitchFamily="18" charset="0"/>
                <a:ea typeface="標楷體" panose="03000509000000000000" pitchFamily="65" charset="-120"/>
              </a:defRPr>
            </a:lvl1pPr>
            <a:lvl2pPr marL="742950" indent="-285750">
              <a:spcBef>
                <a:spcPct val="20000"/>
              </a:spcBef>
              <a:buSzPct val="100000"/>
              <a:buFont typeface="Wingdings" panose="05000000000000000000" pitchFamily="2" charset="2"/>
              <a:buBlip>
                <a:blip r:embed="rId5"/>
              </a:buBlip>
              <a:defRPr sz="2800">
                <a:solidFill>
                  <a:srgbClr val="580000"/>
                </a:solidFill>
                <a:latin typeface="Times New Roman" panose="02020603050405020304" pitchFamily="18" charset="0"/>
                <a:ea typeface="標楷體" panose="03000509000000000000" pitchFamily="65" charset="-120"/>
              </a:defRPr>
            </a:lvl2pPr>
            <a:lvl3pPr marL="1143000" indent="-228600">
              <a:spcBef>
                <a:spcPct val="20000"/>
              </a:spcBef>
              <a:buSzPct val="100000"/>
              <a:buBlip>
                <a:blip r:embed="rId6"/>
              </a:buBlip>
              <a:defRPr sz="2400">
                <a:solidFill>
                  <a:srgbClr val="000C00"/>
                </a:solidFill>
                <a:latin typeface="Times New Roman" panose="02020603050405020304" pitchFamily="18" charset="0"/>
                <a:ea typeface="標楷體" panose="03000509000000000000" pitchFamily="65" charset="-120"/>
              </a:defRPr>
            </a:lvl3pPr>
            <a:lvl4pPr marL="1600200" indent="-228600">
              <a:spcBef>
                <a:spcPct val="20000"/>
              </a:spcBef>
              <a:buSzPct val="100000"/>
              <a:buBlip>
                <a:blip r:embed="rId7"/>
              </a:buBlip>
              <a:defRPr sz="2000">
                <a:solidFill>
                  <a:srgbClr val="580000"/>
                </a:solidFill>
                <a:latin typeface="Times New Roman" panose="02020603050405020304" pitchFamily="18" charset="0"/>
                <a:ea typeface="標楷體" panose="03000509000000000000" pitchFamily="65" charset="-120"/>
              </a:defRPr>
            </a:lvl4pPr>
            <a:lvl5pPr marL="2057400" indent="-228600">
              <a:spcBef>
                <a:spcPct val="20000"/>
              </a:spcBef>
              <a:buSzPct val="100000"/>
              <a:buBlip>
                <a:blip r:embed="rId8"/>
              </a:buBlip>
              <a:defRPr sz="2000">
                <a:solidFill>
                  <a:schemeClr val="tx1"/>
                </a:solidFill>
                <a:latin typeface="Times New Roman" panose="02020603050405020304" pitchFamily="18" charset="0"/>
                <a:ea typeface="標楷體" panose="03000509000000000000" pitchFamily="65" charset="-120"/>
              </a:defRPr>
            </a:lvl5pPr>
            <a:lvl6pPr marL="2514600" indent="-228600" eaLnBrk="0" fontAlgn="base" hangingPunct="0">
              <a:spcBef>
                <a:spcPct val="20000"/>
              </a:spcBef>
              <a:spcAft>
                <a:spcPct val="0"/>
              </a:spcAft>
              <a:buSzPct val="100000"/>
              <a:buBlip>
                <a:blip r:embed="rId8"/>
              </a:buBlip>
              <a:defRPr sz="2000">
                <a:solidFill>
                  <a:schemeClr val="tx1"/>
                </a:solidFill>
                <a:latin typeface="Times New Roman" panose="02020603050405020304" pitchFamily="18" charset="0"/>
                <a:ea typeface="標楷體" panose="03000509000000000000" pitchFamily="65" charset="-120"/>
              </a:defRPr>
            </a:lvl6pPr>
            <a:lvl7pPr marL="2971800" indent="-228600" eaLnBrk="0" fontAlgn="base" hangingPunct="0">
              <a:spcBef>
                <a:spcPct val="20000"/>
              </a:spcBef>
              <a:spcAft>
                <a:spcPct val="0"/>
              </a:spcAft>
              <a:buSzPct val="100000"/>
              <a:buBlip>
                <a:blip r:embed="rId8"/>
              </a:buBlip>
              <a:defRPr sz="2000">
                <a:solidFill>
                  <a:schemeClr val="tx1"/>
                </a:solidFill>
                <a:latin typeface="Times New Roman" panose="02020603050405020304" pitchFamily="18" charset="0"/>
                <a:ea typeface="標楷體" panose="03000509000000000000" pitchFamily="65" charset="-120"/>
              </a:defRPr>
            </a:lvl7pPr>
            <a:lvl8pPr marL="3429000" indent="-228600" eaLnBrk="0" fontAlgn="base" hangingPunct="0">
              <a:spcBef>
                <a:spcPct val="20000"/>
              </a:spcBef>
              <a:spcAft>
                <a:spcPct val="0"/>
              </a:spcAft>
              <a:buSzPct val="100000"/>
              <a:buBlip>
                <a:blip r:embed="rId8"/>
              </a:buBlip>
              <a:defRPr sz="2000">
                <a:solidFill>
                  <a:schemeClr val="tx1"/>
                </a:solidFill>
                <a:latin typeface="Times New Roman" panose="02020603050405020304" pitchFamily="18" charset="0"/>
                <a:ea typeface="標楷體" panose="03000509000000000000" pitchFamily="65" charset="-120"/>
              </a:defRPr>
            </a:lvl8pPr>
            <a:lvl9pPr marL="3886200" indent="-228600" eaLnBrk="0" fontAlgn="base" hangingPunct="0">
              <a:spcBef>
                <a:spcPct val="20000"/>
              </a:spcBef>
              <a:spcAft>
                <a:spcPct val="0"/>
              </a:spcAft>
              <a:buSzPct val="100000"/>
              <a:buBlip>
                <a:blip r:embed="rId8"/>
              </a:buBlip>
              <a:defRPr sz="2000">
                <a:solidFill>
                  <a:schemeClr val="tx1"/>
                </a:solidFill>
                <a:latin typeface="Times New Roman" panose="02020603050405020304" pitchFamily="18" charset="0"/>
                <a:ea typeface="標楷體" panose="03000509000000000000" pitchFamily="65" charset="-120"/>
              </a:defRPr>
            </a:lvl9pPr>
          </a:lstStyle>
          <a:p>
            <a:pPr eaLnBrk="1" hangingPunct="1">
              <a:spcBef>
                <a:spcPct val="50000"/>
              </a:spcBef>
              <a:buFontTx/>
              <a:buNone/>
              <a:defRPr/>
            </a:pPr>
            <a:r>
              <a:rPr kumimoji="1" lang="zh-TW" altLang="zh-TW" sz="4400" dirty="0">
                <a:solidFill>
                  <a:schemeClr val="tx2"/>
                </a:solidFill>
                <a:latin typeface="標楷體" pitchFamily="65" charset="-120"/>
                <a:cs typeface="+mn-cs"/>
              </a:rPr>
              <a:t>阿米巴性痢</a:t>
            </a:r>
            <a:r>
              <a:rPr kumimoji="1" lang="zh-TW" altLang="zh-TW" sz="4400" dirty="0" smtClean="0">
                <a:solidFill>
                  <a:schemeClr val="tx2"/>
                </a:solidFill>
                <a:latin typeface="標楷體" pitchFamily="65" charset="-120"/>
                <a:cs typeface="+mn-cs"/>
              </a:rPr>
              <a:t>疾</a:t>
            </a:r>
            <a:r>
              <a:rPr kumimoji="1" lang="zh-TW" altLang="en-US" sz="4400" dirty="0" smtClean="0">
                <a:solidFill>
                  <a:schemeClr val="tx2"/>
                </a:solidFill>
                <a:latin typeface="標楷體" pitchFamily="65" charset="-120"/>
                <a:cs typeface="+mn-cs"/>
              </a:rPr>
              <a:t>－</a:t>
            </a:r>
            <a:r>
              <a:rPr lang="zh-TW" altLang="zh-TW" sz="4400" dirty="0" smtClean="0">
                <a:solidFill>
                  <a:schemeClr val="tx1"/>
                </a:solidFill>
                <a:latin typeface="標楷體" panose="03000509000000000000" pitchFamily="65" charset="-120"/>
              </a:rPr>
              <a:t>檢體</a:t>
            </a:r>
            <a:r>
              <a:rPr lang="zh-TW" altLang="zh-TW" sz="4400" dirty="0">
                <a:solidFill>
                  <a:schemeClr val="tx1"/>
                </a:solidFill>
                <a:latin typeface="標楷體" panose="03000509000000000000" pitchFamily="65" charset="-120"/>
              </a:rPr>
              <a:t>採集</a:t>
            </a:r>
            <a:endParaRPr lang="zh-TW" altLang="zh-TW" sz="4400" dirty="0">
              <a:solidFill>
                <a:schemeClr val="tx2"/>
              </a:solidFill>
            </a:endParaRPr>
          </a:p>
        </p:txBody>
      </p:sp>
      <p:graphicFrame>
        <p:nvGraphicFramePr>
          <p:cNvPr id="130242" name="Group 194"/>
          <p:cNvGraphicFramePr>
            <a:graphicFrameLocks noGrp="1"/>
          </p:cNvGraphicFramePr>
          <p:nvPr>
            <p:ph type="tbl" idx="1"/>
            <p:extLst>
              <p:ext uri="{D42A27DB-BD31-4B8C-83A1-F6EECF244321}">
                <p14:modId xmlns="" xmlns:p14="http://schemas.microsoft.com/office/powerpoint/2010/main" val="461431761"/>
              </p:ext>
            </p:extLst>
          </p:nvPr>
        </p:nvGraphicFramePr>
        <p:xfrm>
          <a:off x="179388" y="1268413"/>
          <a:ext cx="8640762" cy="5040313"/>
        </p:xfrm>
        <a:graphic>
          <a:graphicData uri="http://schemas.openxmlformats.org/drawingml/2006/table">
            <a:tbl>
              <a:tblPr/>
              <a:tblGrid>
                <a:gridCol w="1223962"/>
                <a:gridCol w="1368425"/>
                <a:gridCol w="647700"/>
                <a:gridCol w="3240088"/>
                <a:gridCol w="720725"/>
                <a:gridCol w="1439862"/>
              </a:tblGrid>
              <a:tr h="640120">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檢體種類</a:t>
                      </a:r>
                    </a:p>
                  </a:txBody>
                  <a:tcPr marT="45723" marB="45723"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採檢目的</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採檢時機</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採檢規定</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運送條件</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注意事項</a:t>
                      </a:r>
                    </a:p>
                  </a:txBody>
                  <a:tcPr marT="45723" marB="45723"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63132">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1" i="0" u="none" strike="noStrike" cap="none" normalizeH="0" baseline="0" smtClean="0">
                          <a:ln>
                            <a:noFill/>
                          </a:ln>
                          <a:solidFill>
                            <a:schemeClr val="tx1"/>
                          </a:solidFill>
                          <a:effectLst/>
                          <a:latin typeface="Arial" pitchFamily="34" charset="0"/>
                          <a:ea typeface="標楷體" pitchFamily="65" charset="-120"/>
                          <a:cs typeface="Arial" pitchFamily="34" charset="0"/>
                        </a:rPr>
                        <a:t>已固定染色之糞便</a:t>
                      </a:r>
                    </a:p>
                  </a:txBody>
                  <a:tcPr marT="45723" marB="45723"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病原體檢測</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（鏡檢）</a:t>
                      </a:r>
                      <a:endPar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符合病例定義時</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以糞便專用採檢瓶挖取約</a:t>
                      </a:r>
                      <a:r>
                        <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5g</a:t>
                      </a: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（約拇指大）新鮮糞便（若糞便帶血或黏液，則採集該部分），立即加入</a:t>
                      </a:r>
                      <a:r>
                        <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10 mL MIF</a:t>
                      </a: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染色固定液中，充分攪拌均勻。</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常溫</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糞便（新鮮）或肝膿瘍</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1</a:t>
                      </a: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週內採集</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3</a:t>
                      </a: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次，勿加任何固定液並立即冷藏，於採檢後</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24</a:t>
                      </a: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小時內送達檢驗單位。</a:t>
                      </a:r>
                    </a:p>
                  </a:txBody>
                  <a:tcPr marT="45723" marB="45723"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732072">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1" i="0" u="none" strike="noStrike" cap="none" normalizeH="0" baseline="0" smtClean="0">
                          <a:ln>
                            <a:noFill/>
                          </a:ln>
                          <a:solidFill>
                            <a:schemeClr val="tx1"/>
                          </a:solidFill>
                          <a:effectLst/>
                          <a:latin typeface="Arial" pitchFamily="34" charset="0"/>
                          <a:ea typeface="標楷體" pitchFamily="65" charset="-120"/>
                          <a:cs typeface="Arial" pitchFamily="34" charset="0"/>
                        </a:rPr>
                        <a:t>新鮮糞便</a:t>
                      </a:r>
                    </a:p>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endParaRPr kumimoji="1" lang="en-US" altLang="zh-TW" sz="1800" b="1"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T="45723" marB="45723"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病原體檢測</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(PCR)</a:t>
                      </a:r>
                      <a:endPar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抗體檢測</a:t>
                      </a:r>
                    </a:p>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(ELISA)</a:t>
                      </a:r>
                      <a:endPar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以糞便專用採檢瓶挖取約</a:t>
                      </a:r>
                      <a:r>
                        <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5g</a:t>
                      </a: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新鮮糞便</a:t>
                      </a:r>
                      <a:r>
                        <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a:t>
                      </a: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若糞便帶血或黏液，則採集該部分</a:t>
                      </a:r>
                      <a:r>
                        <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a:t>
                      </a: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Arial" pitchFamily="34" charset="0"/>
                        </a:rPr>
                        <a:t>低溫</a:t>
                      </a:r>
                    </a:p>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endPar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TW" altLang="en-US"/>
                    </a:p>
                  </a:txBody>
                  <a:tcPr/>
                </a:tc>
              </a:tr>
              <a:tr h="1204989">
                <a:tc>
                  <a:txBody>
                    <a:bodyPr/>
                    <a:lstStyle/>
                    <a:p>
                      <a:pPr marL="0" marR="0" lvl="0" indent="0" algn="ctr"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1" i="0" u="none" strike="noStrike" cap="none" normalizeH="0" baseline="0" smtClean="0">
                          <a:ln>
                            <a:noFill/>
                          </a:ln>
                          <a:solidFill>
                            <a:schemeClr val="tx1"/>
                          </a:solidFill>
                          <a:effectLst/>
                          <a:latin typeface="Arial" pitchFamily="34" charset="0"/>
                          <a:ea typeface="標楷體" pitchFamily="65" charset="-120"/>
                          <a:cs typeface="Arial" pitchFamily="34" charset="0"/>
                        </a:rPr>
                        <a:t>膿瘍</a:t>
                      </a:r>
                    </a:p>
                  </a:txBody>
                  <a:tcPr marT="45723" marB="45723"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病原體檢測</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(PCR)</a:t>
                      </a:r>
                      <a:endPar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endPar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endParaRP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採集</a:t>
                      </a:r>
                      <a:r>
                        <a:rPr kumimoji="1" lang="en-US" altLang="zh-TW"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0.5-5 mL</a:t>
                      </a:r>
                      <a:r>
                        <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Arial" pitchFamily="34" charset="0"/>
                        </a:rPr>
                        <a:t>膿液，放入無菌容器。</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TW" altLang="en-US"/>
                    </a:p>
                  </a:txBody>
                  <a:tcPr/>
                </a:tc>
                <a:tc vMerge="1">
                  <a:txBody>
                    <a:bodyPr/>
                    <a:lstStyle/>
                    <a:p>
                      <a:endParaRPr lang="zh-TW" altLang="en-US"/>
                    </a:p>
                  </a:txBody>
                  <a:tcPr/>
                </a:tc>
              </a:tr>
            </a:tbl>
          </a:graphicData>
        </a:graphic>
      </p:graphicFrame>
      <p:sp>
        <p:nvSpPr>
          <p:cNvPr id="231460" name="Text Box 191"/>
          <p:cNvSpPr txBox="1">
            <a:spLocks noChangeArrowheads="1"/>
          </p:cNvSpPr>
          <p:nvPr/>
        </p:nvSpPr>
        <p:spPr bwMode="auto">
          <a:xfrm>
            <a:off x="539750" y="6308725"/>
            <a:ext cx="8001000" cy="336550"/>
          </a:xfrm>
          <a:prstGeom prst="rect">
            <a:avLst/>
          </a:prstGeom>
          <a:noFill/>
          <a:ln w="9525">
            <a:noFill/>
            <a:miter lim="800000"/>
            <a:headEnd/>
            <a:tailEnd/>
          </a:ln>
        </p:spPr>
        <p:txBody>
          <a:bodyPr anchor="ctr">
            <a:spAutoFit/>
          </a:bodyPr>
          <a:lstStyle/>
          <a:p>
            <a:pPr>
              <a:spcBef>
                <a:spcPct val="20000"/>
              </a:spcBef>
            </a:pPr>
            <a:r>
              <a:rPr lang="zh-TW" altLang="en-US" sz="1600" b="1">
                <a:solidFill>
                  <a:srgbClr val="FF0000"/>
                </a:solidFill>
                <a:latin typeface="Times New Roman" pitchFamily="18" charset="0"/>
                <a:ea typeface="標楷體" pitchFamily="65" charset="-120"/>
                <a:cs typeface="Arial" charset="0"/>
              </a:rPr>
              <a:t>相關規定請參閱「防疫檢體採檢手冊」</a:t>
            </a:r>
          </a:p>
        </p:txBody>
      </p:sp>
      <p:sp>
        <p:nvSpPr>
          <p:cNvPr id="231461" name="投影片編號版面配置區 4"/>
          <p:cNvSpPr>
            <a:spLocks noGrp="1"/>
          </p:cNvSpPr>
          <p:nvPr>
            <p:ph type="sldNum" sz="quarter" idx="12"/>
          </p:nvPr>
        </p:nvSpPr>
        <p:spPr bwMode="auto">
          <a:noFill/>
          <a:ln>
            <a:miter lim="800000"/>
            <a:headEnd/>
            <a:tailEnd/>
          </a:ln>
        </p:spPr>
        <p:txBody>
          <a:bodyPr/>
          <a:lstStyle/>
          <a:p>
            <a:fld id="{1F39C975-31F4-44EF-875C-971BD5328B9E}" type="slidenum">
              <a:rPr lang="en-US" altLang="zh-TW" smtClean="0">
                <a:ea typeface="新細明體" charset="-120"/>
              </a:rPr>
              <a:pPr/>
              <a:t>123</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06498" name="Group 1026"/>
          <p:cNvGraphicFramePr>
            <a:graphicFrameLocks noGrp="1"/>
          </p:cNvGraphicFramePr>
          <p:nvPr>
            <p:ph idx="1"/>
            <p:extLst>
              <p:ext uri="{D42A27DB-BD31-4B8C-83A1-F6EECF244321}">
                <p14:modId xmlns="" xmlns:p14="http://schemas.microsoft.com/office/powerpoint/2010/main" val="75265799"/>
              </p:ext>
            </p:extLst>
          </p:nvPr>
        </p:nvGraphicFramePr>
        <p:xfrm>
          <a:off x="468313" y="1628775"/>
          <a:ext cx="8229600" cy="3886201"/>
        </p:xfrm>
        <a:graphic>
          <a:graphicData uri="http://schemas.openxmlformats.org/drawingml/2006/table">
            <a:tbl>
              <a:tblPr/>
              <a:tblGrid>
                <a:gridCol w="1661020"/>
                <a:gridCol w="3095538"/>
                <a:gridCol w="1912690"/>
                <a:gridCol w="1560352"/>
              </a:tblGrid>
              <a:tr h="476250">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dirty="0" smtClean="0">
                          <a:ln>
                            <a:noFill/>
                          </a:ln>
                          <a:solidFill>
                            <a:schemeClr val="bg1"/>
                          </a:solidFill>
                          <a:effectLst/>
                          <a:latin typeface="Arial" pitchFamily="34" charset="0"/>
                          <a:ea typeface="標楷體" pitchFamily="65" charset="-120"/>
                          <a:cs typeface="Arial" pitchFamily="34" charset="0"/>
                        </a:rPr>
                        <a:t>消毒地點</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消毒種類</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消毒方式</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2000" b="1" i="0" u="none" strike="noStrike" cap="none" normalizeH="0" baseline="0" smtClean="0">
                          <a:ln>
                            <a:noFill/>
                          </a:ln>
                          <a:solidFill>
                            <a:schemeClr val="bg1"/>
                          </a:solidFill>
                          <a:effectLst/>
                          <a:latin typeface="Arial" pitchFamily="34" charset="0"/>
                          <a:ea typeface="標楷體" pitchFamily="65" charset="-120"/>
                          <a:cs typeface="Arial" pitchFamily="34" charset="0"/>
                        </a:rPr>
                        <a:t>停留時間</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solidFill>
                      <a:schemeClr val="tx2"/>
                    </a:solidFill>
                  </a:tcPr>
                </a:tc>
              </a:tr>
              <a:tr h="43815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室內外地面</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0.05%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噴灑或擦拭</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928688">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濺落之排泄物或分泌物</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0.05%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大量時於清潔前用</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用拋棄式紙巾或抹布吸收主要濺落物再消毒</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9850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嘔吐物、排泄物</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0.5%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充分混合後靜置</a:t>
                      </a:r>
                      <a:endPar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endParaRP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71513">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餐具</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加熱法</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0.02%</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煮沸 </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100℃</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浸泡</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5</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分鐘</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30</a:t>
                      </a: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r h="673100">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rPr>
                        <a:t>衣服被褥</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加熱法</a:t>
                      </a:r>
                    </a:p>
                    <a:p>
                      <a:pPr marL="0" marR="0" lvl="0" indent="0" algn="l" defTabSz="914400" rtl="0" eaLnBrk="1" fontAlgn="base" latinLnBrk="0" hangingPunct="1">
                        <a:lnSpc>
                          <a:spcPct val="100000"/>
                        </a:lnSpc>
                        <a:spcBef>
                          <a:spcPct val="20000"/>
                        </a:spcBef>
                        <a:spcAft>
                          <a:spcPct val="0"/>
                        </a:spcAft>
                        <a:buClr>
                          <a:schemeClr val="tx1"/>
                        </a:buClr>
                        <a:buSzTx/>
                        <a:buFontTx/>
                        <a:buChar char="•"/>
                        <a:tabLst/>
                      </a:pP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 </a:t>
                      </a: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0.02%</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漂白水溶液</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煮沸 </a:t>
                      </a:r>
                      <a:r>
                        <a:rPr kumimoji="1" lang="en-US" altLang="zh-TW"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100℃</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zh-TW" altLang="en-US" sz="1600" b="1" i="0" u="none" strike="noStrike" cap="none" normalizeH="0" baseline="0" smtClean="0">
                          <a:ln>
                            <a:noFill/>
                          </a:ln>
                          <a:solidFill>
                            <a:schemeClr val="tx1"/>
                          </a:solidFill>
                          <a:effectLst/>
                          <a:latin typeface="Arial" pitchFamily="34" charset="0"/>
                          <a:ea typeface="標楷體" pitchFamily="65" charset="-120"/>
                          <a:cs typeface="Arial" pitchFamily="34" charset="0"/>
                          <a:sym typeface="Wingdings" pitchFamily="2" charset="2"/>
                        </a:rPr>
                        <a:t>浸泡</a:t>
                      </a:r>
                    </a:p>
                  </a:txBody>
                  <a:tcPr marL="90601" marR="90601" anchor="ctr" horzOverflow="overflow">
                    <a:lnL w="12700" cap="flat" cmpd="sng" algn="ctr">
                      <a:solidFill>
                        <a:srgbClr val="808080"/>
                      </a:solidFill>
                      <a:prstDash val="solid"/>
                      <a:miter lim="800000"/>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5</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分鐘</a:t>
                      </a:r>
                    </a:p>
                    <a:p>
                      <a:pPr marL="0" marR="0" lvl="0" indent="0" algn="l" defTabSz="914400" rtl="0" eaLnBrk="1" fontAlgn="base" latinLnBrk="0" hangingPunct="1">
                        <a:lnSpc>
                          <a:spcPct val="100000"/>
                        </a:lnSpc>
                        <a:spcBef>
                          <a:spcPct val="20000"/>
                        </a:spcBef>
                        <a:spcAft>
                          <a:spcPct val="0"/>
                        </a:spcAft>
                        <a:buClr>
                          <a:srgbClr val="006600"/>
                        </a:buClr>
                        <a:buSzPct val="150000"/>
                        <a:buFont typeface="Wingdings" pitchFamily="2" charset="2"/>
                        <a:buNone/>
                        <a:tabLst/>
                      </a:pPr>
                      <a:r>
                        <a:rPr kumimoji="1" lang="en-US" altLang="zh-TW"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30</a:t>
                      </a:r>
                      <a:r>
                        <a:rPr kumimoji="1" lang="zh-TW" altLang="en-US" sz="1600" b="1" i="0" u="none" strike="noStrike" cap="none" normalizeH="0" baseline="0" dirty="0" smtClean="0">
                          <a:ln>
                            <a:noFill/>
                          </a:ln>
                          <a:solidFill>
                            <a:schemeClr val="tx1"/>
                          </a:solidFill>
                          <a:effectLst/>
                          <a:latin typeface="Arial" pitchFamily="34" charset="0"/>
                          <a:ea typeface="標楷體" pitchFamily="65" charset="-120"/>
                          <a:cs typeface="Arial" pitchFamily="34" charset="0"/>
                          <a:sym typeface="Wingdings" pitchFamily="2" charset="2"/>
                        </a:rPr>
                        <a:t>分鐘以上</a:t>
                      </a:r>
                    </a:p>
                  </a:txBody>
                  <a:tcPr marL="90601" marR="90601"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miter lim="800000"/>
                      <a:headEnd type="none" w="med" len="med"/>
                      <a:tailEnd type="none" w="med" len="med"/>
                    </a:lnR>
                    <a:lnT w="12700" cap="flat" cmpd="sng" algn="ctr">
                      <a:solidFill>
                        <a:srgbClr val="808080"/>
                      </a:solidFill>
                      <a:prstDash val="solid"/>
                      <a:miter lim="800000"/>
                      <a:headEnd type="none" w="med" len="med"/>
                      <a:tailEnd type="none" w="med" len="med"/>
                    </a:lnT>
                    <a:lnB w="12700" cap="flat" cmpd="sng" algn="ctr">
                      <a:solidFill>
                        <a:srgbClr val="808080"/>
                      </a:solidFill>
                      <a:prstDash val="solid"/>
                      <a:miter lim="800000"/>
                      <a:headEnd type="none" w="med" len="med"/>
                      <a:tailEnd type="none" w="med" len="med"/>
                    </a:lnB>
                    <a:lnTlToBr>
                      <a:noFill/>
                    </a:lnTlToBr>
                    <a:lnBlToTr>
                      <a:noFill/>
                    </a:lnBlToTr>
                    <a:noFill/>
                  </a:tcPr>
                </a:tc>
              </a:tr>
            </a:tbl>
          </a:graphicData>
        </a:graphic>
      </p:graphicFrame>
      <p:sp>
        <p:nvSpPr>
          <p:cNvPr id="233511" name="投影片編號版面配置區 3"/>
          <p:cNvSpPr>
            <a:spLocks noGrp="1"/>
          </p:cNvSpPr>
          <p:nvPr>
            <p:ph type="sldNum" sz="quarter" idx="12"/>
          </p:nvPr>
        </p:nvSpPr>
        <p:spPr bwMode="auto">
          <a:noFill/>
          <a:ln>
            <a:miter lim="800000"/>
            <a:headEnd/>
            <a:tailEnd/>
          </a:ln>
        </p:spPr>
        <p:txBody>
          <a:bodyPr/>
          <a:lstStyle/>
          <a:p>
            <a:fld id="{E9B007CF-6DE1-4838-8D59-1A42B7083FE1}" type="slidenum">
              <a:rPr lang="zh-TW" altLang="en-US" smtClean="0">
                <a:ea typeface="新細明體" charset="-120"/>
              </a:rPr>
              <a:pPr/>
              <a:t>124</a:t>
            </a:fld>
            <a:endParaRPr lang="en-US" altLang="zh-TW" smtClean="0">
              <a:ea typeface="新細明體" charset="-120"/>
            </a:endParaRPr>
          </a:p>
        </p:txBody>
      </p:sp>
      <p:sp>
        <p:nvSpPr>
          <p:cNvPr id="233510" name="Text Box 2"/>
          <p:cNvSpPr txBox="1">
            <a:spLocks noChangeArrowheads="1"/>
          </p:cNvSpPr>
          <p:nvPr/>
        </p:nvSpPr>
        <p:spPr bwMode="auto">
          <a:xfrm>
            <a:off x="755650" y="541338"/>
            <a:ext cx="7704138"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solidFill>
                  <a:srgbClr val="000C00"/>
                </a:solidFill>
                <a:latin typeface="標楷體" pitchFamily="65" charset="-120"/>
                <a:ea typeface="標楷體" pitchFamily="65" charset="-120"/>
                <a:cs typeface="Arial" charset="0"/>
              </a:rPr>
              <a:t>消毒</a:t>
            </a:r>
            <a:r>
              <a:rPr lang="zh-TW" altLang="en-US" sz="4400" b="1" dirty="0">
                <a:solidFill>
                  <a:srgbClr val="000C00"/>
                </a:solidFill>
                <a:latin typeface="標楷體" pitchFamily="65" charset="-120"/>
                <a:ea typeface="標楷體" pitchFamily="65" charset="-120"/>
                <a:cs typeface="Arial" charset="0"/>
              </a:rPr>
              <a:t>通則</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ransition spd="med"/>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Grp="1" noChangeArrowheads="1"/>
          </p:cNvSpPr>
          <p:nvPr>
            <p:ph idx="1"/>
          </p:nvPr>
        </p:nvSpPr>
        <p:spPr/>
        <p:txBody>
          <a:bodyPr/>
          <a:lstStyle/>
          <a:p>
            <a:pPr>
              <a:lnSpc>
                <a:spcPct val="90000"/>
              </a:lnSpc>
              <a:buFont typeface="Wingdings" pitchFamily="2" charset="2"/>
              <a:buNone/>
              <a:defRPr/>
            </a:pPr>
            <a:r>
              <a:rPr lang="zh-TW" altLang="en-US" dirty="0">
                <a:latin typeface="標楷體" panose="03000509000000000000" pitchFamily="65" charset="-120"/>
                <a:sym typeface="Wingdings" pitchFamily="2" charset="2"/>
              </a:rPr>
              <a:t>市售消毒劑</a:t>
            </a:r>
          </a:p>
          <a:p>
            <a:pPr>
              <a:lnSpc>
                <a:spcPct val="90000"/>
              </a:lnSpc>
              <a:defRPr/>
            </a:pPr>
            <a:r>
              <a:rPr lang="zh-TW" altLang="en-US" dirty="0">
                <a:latin typeface="標楷體" panose="03000509000000000000" pitchFamily="65" charset="-120"/>
                <a:sym typeface="Wingdings" pitchFamily="2" charset="2"/>
              </a:rPr>
              <a:t>漂白水</a:t>
            </a:r>
            <a:r>
              <a:rPr lang="en-US" altLang="zh-TW" sz="2000" dirty="0">
                <a:latin typeface="標楷體" panose="03000509000000000000" pitchFamily="65" charset="-120"/>
                <a:sym typeface="Wingdings" pitchFamily="2" charset="2"/>
              </a:rPr>
              <a:t>(</a:t>
            </a:r>
            <a:r>
              <a:rPr lang="zh-TW" altLang="en-US" sz="2000" dirty="0">
                <a:latin typeface="標楷體" panose="03000509000000000000" pitchFamily="65" charset="-120"/>
                <a:sym typeface="Wingdings" pitchFamily="2" charset="2"/>
              </a:rPr>
              <a:t>市售漂白水次氯酸鈉濃度</a:t>
            </a:r>
            <a:r>
              <a:rPr lang="en-US" altLang="zh-TW" sz="2000" dirty="0">
                <a:ea typeface="+mj-ea"/>
                <a:sym typeface="Wingdings" pitchFamily="2" charset="2"/>
              </a:rPr>
              <a:t>5%</a:t>
            </a:r>
            <a:r>
              <a:rPr lang="zh-TW" altLang="en-US" sz="2000" dirty="0">
                <a:latin typeface="標楷體" panose="03000509000000000000" pitchFamily="65" charset="-120"/>
                <a:sym typeface="Wingdings" pitchFamily="2" charset="2"/>
              </a:rPr>
              <a:t>計算</a:t>
            </a:r>
            <a:r>
              <a:rPr lang="en-US" altLang="zh-TW" sz="2000" dirty="0">
                <a:latin typeface="標楷體" panose="03000509000000000000" pitchFamily="65" charset="-120"/>
                <a:sym typeface="Wingdings" pitchFamily="2" charset="2"/>
              </a:rPr>
              <a:t>)</a:t>
            </a:r>
          </a:p>
          <a:p>
            <a:pPr lvl="1">
              <a:lnSpc>
                <a:spcPct val="90000"/>
              </a:lnSpc>
              <a:defRPr/>
            </a:pPr>
            <a:r>
              <a:rPr lang="en-US" altLang="zh-TW" dirty="0" smtClean="0">
                <a:ea typeface="+mj-ea"/>
                <a:sym typeface="Wingdings" pitchFamily="2" charset="2"/>
              </a:rPr>
              <a:t>200 ppm</a:t>
            </a:r>
            <a:r>
              <a:rPr lang="zh-TW" altLang="en-US" dirty="0">
                <a:latin typeface="標楷體" panose="03000509000000000000" pitchFamily="65" charset="-120"/>
                <a:sym typeface="Wingdings" pitchFamily="2" charset="2"/>
              </a:rPr>
              <a:t>，</a:t>
            </a:r>
            <a:r>
              <a:rPr lang="zh-TW" altLang="en-US" b="1" dirty="0">
                <a:latin typeface="標楷體" panose="03000509000000000000" pitchFamily="65" charset="-120"/>
                <a:sym typeface="Wingdings" pitchFamily="2" charset="2"/>
              </a:rPr>
              <a:t>次氯酸鈉濃度為</a:t>
            </a:r>
            <a:r>
              <a:rPr lang="en-US" altLang="zh-TW" dirty="0">
                <a:ea typeface="+mj-ea"/>
                <a:sym typeface="Wingdings" pitchFamily="2" charset="2"/>
              </a:rPr>
              <a:t>0.02%</a:t>
            </a:r>
          </a:p>
          <a:p>
            <a:pPr lvl="2">
              <a:lnSpc>
                <a:spcPct val="90000"/>
              </a:lnSpc>
              <a:buFont typeface="Wingdings" pitchFamily="2" charset="2"/>
              <a:buNone/>
              <a:defRPr/>
            </a:pPr>
            <a:r>
              <a:rPr lang="en-US" altLang="zh-TW" dirty="0">
                <a:latin typeface="+mj-ea"/>
                <a:ea typeface="+mj-ea"/>
                <a:sym typeface="Wingdings" pitchFamily="2" charset="2"/>
              </a:rPr>
              <a:t>  </a:t>
            </a:r>
          </a:p>
          <a:p>
            <a:pPr lvl="2">
              <a:lnSpc>
                <a:spcPct val="90000"/>
              </a:lnSpc>
              <a:buFont typeface="Wingdings" pitchFamily="2" charset="2"/>
              <a:buNone/>
              <a:defRPr/>
            </a:pPr>
            <a:r>
              <a:rPr lang="en-US" altLang="zh-TW" dirty="0">
                <a:latin typeface="+mj-ea"/>
                <a:ea typeface="+mj-ea"/>
                <a:sym typeface="Wingdings" pitchFamily="2" charset="2"/>
              </a:rPr>
              <a:t>   </a:t>
            </a:r>
          </a:p>
          <a:p>
            <a:pPr lvl="2">
              <a:lnSpc>
                <a:spcPct val="90000"/>
              </a:lnSpc>
              <a:buFont typeface="Wingdings" pitchFamily="2" charset="2"/>
              <a:buNone/>
              <a:defRPr/>
            </a:pPr>
            <a:endParaRPr lang="en-US" altLang="zh-TW" sz="1600" dirty="0">
              <a:latin typeface="+mj-ea"/>
              <a:ea typeface="+mj-ea"/>
              <a:sym typeface="Wingdings" pitchFamily="2" charset="2"/>
            </a:endParaRPr>
          </a:p>
          <a:p>
            <a:pPr lvl="1">
              <a:lnSpc>
                <a:spcPct val="90000"/>
              </a:lnSpc>
              <a:defRPr/>
            </a:pPr>
            <a:r>
              <a:rPr lang="en-US" altLang="zh-TW" dirty="0" smtClean="0">
                <a:ea typeface="+mj-ea"/>
                <a:sym typeface="Wingdings" pitchFamily="2" charset="2"/>
              </a:rPr>
              <a:t>500 ppm</a:t>
            </a:r>
            <a:r>
              <a:rPr lang="zh-TW" altLang="en-US" dirty="0">
                <a:latin typeface="標楷體" panose="03000509000000000000" pitchFamily="65" charset="-120"/>
                <a:sym typeface="Wingdings" pitchFamily="2" charset="2"/>
              </a:rPr>
              <a:t>，</a:t>
            </a:r>
            <a:r>
              <a:rPr lang="zh-TW" altLang="en-US" b="1" dirty="0">
                <a:latin typeface="標楷體" panose="03000509000000000000" pitchFamily="65" charset="-120"/>
                <a:sym typeface="Wingdings" pitchFamily="2" charset="2"/>
              </a:rPr>
              <a:t>次氯酸鈉濃度為</a:t>
            </a:r>
            <a:r>
              <a:rPr lang="en-US" altLang="zh-TW" dirty="0">
                <a:ea typeface="+mj-ea"/>
                <a:sym typeface="Wingdings" pitchFamily="2" charset="2"/>
              </a:rPr>
              <a:t>0.05%</a:t>
            </a: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endParaRPr lang="en-US" altLang="zh-TW" sz="1600" b="1" dirty="0">
              <a:solidFill>
                <a:srgbClr val="FF0000"/>
              </a:solidFill>
              <a:latin typeface="+mj-ea"/>
              <a:ea typeface="+mj-ea"/>
              <a:sym typeface="Wingdings" pitchFamily="2" charset="2"/>
            </a:endParaRPr>
          </a:p>
          <a:p>
            <a:pPr lvl="3" algn="r">
              <a:lnSpc>
                <a:spcPct val="90000"/>
              </a:lnSpc>
              <a:buFontTx/>
              <a:buNone/>
              <a:defRPr/>
            </a:pPr>
            <a:r>
              <a:rPr lang="zh-TW" altLang="en-US" b="1" dirty="0">
                <a:solidFill>
                  <a:srgbClr val="FF0000"/>
                </a:solidFill>
                <a:latin typeface="標楷體" pitchFamily="65" charset="-120"/>
                <a:sym typeface="Wingdings" pitchFamily="2" charset="2"/>
              </a:rPr>
              <a:t>免洗湯匙一瓢約 </a:t>
            </a:r>
            <a:r>
              <a:rPr lang="en-US" altLang="zh-TW" b="1" dirty="0">
                <a:solidFill>
                  <a:srgbClr val="FF0000"/>
                </a:solidFill>
                <a:ea typeface="+mj-ea"/>
                <a:sym typeface="Wingdings" pitchFamily="2" charset="2"/>
              </a:rPr>
              <a:t>20 </a:t>
            </a:r>
            <a:r>
              <a:rPr lang="en-US" altLang="zh-TW" b="1" dirty="0" err="1">
                <a:solidFill>
                  <a:srgbClr val="FF0000"/>
                </a:solidFill>
                <a:ea typeface="+mj-ea"/>
                <a:sym typeface="Wingdings" pitchFamily="2" charset="2"/>
              </a:rPr>
              <a:t>c.c</a:t>
            </a:r>
            <a:endParaRPr lang="en-US" altLang="zh-TW" b="1" dirty="0">
              <a:solidFill>
                <a:srgbClr val="FF0000"/>
              </a:solidFill>
              <a:ea typeface="+mj-ea"/>
              <a:sym typeface="Wingdings" pitchFamily="2" charset="2"/>
            </a:endParaRPr>
          </a:p>
          <a:p>
            <a:pPr lvl="3" algn="r">
              <a:lnSpc>
                <a:spcPct val="90000"/>
              </a:lnSpc>
              <a:buFontTx/>
              <a:buNone/>
              <a:defRPr/>
            </a:pPr>
            <a:r>
              <a:rPr lang="zh-TW" altLang="en-US" b="1" dirty="0">
                <a:solidFill>
                  <a:srgbClr val="FF0000"/>
                </a:solidFill>
                <a:latin typeface="標楷體" pitchFamily="65" charset="-120"/>
                <a:sym typeface="Wingdings" pitchFamily="2" charset="2"/>
              </a:rPr>
              <a:t>大瓶寶特瓶一罐約</a:t>
            </a:r>
            <a:r>
              <a:rPr lang="zh-TW" altLang="en-US" b="1" dirty="0">
                <a:solidFill>
                  <a:srgbClr val="FF0000"/>
                </a:solidFill>
                <a:ea typeface="+mj-ea"/>
                <a:sym typeface="Wingdings" pitchFamily="2" charset="2"/>
              </a:rPr>
              <a:t> </a:t>
            </a:r>
            <a:r>
              <a:rPr lang="en-US" altLang="zh-TW" b="1" dirty="0">
                <a:solidFill>
                  <a:srgbClr val="FF0000"/>
                </a:solidFill>
                <a:ea typeface="+mj-ea"/>
                <a:sym typeface="Wingdings" pitchFamily="2" charset="2"/>
              </a:rPr>
              <a:t>1250 </a:t>
            </a:r>
            <a:r>
              <a:rPr lang="en-US" altLang="zh-TW" b="1" dirty="0" err="1">
                <a:solidFill>
                  <a:srgbClr val="FF0000"/>
                </a:solidFill>
                <a:ea typeface="+mj-ea"/>
                <a:sym typeface="Wingdings" pitchFamily="2" charset="2"/>
              </a:rPr>
              <a:t>c.c</a:t>
            </a:r>
            <a:endParaRPr lang="en-US" altLang="zh-TW" b="1" dirty="0">
              <a:solidFill>
                <a:srgbClr val="FF0000"/>
              </a:solidFill>
              <a:ea typeface="+mj-ea"/>
              <a:sym typeface="Wingdings" pitchFamily="2" charset="2"/>
            </a:endParaRPr>
          </a:p>
        </p:txBody>
      </p:sp>
      <p:sp>
        <p:nvSpPr>
          <p:cNvPr id="235526" name="投影片編號版面配置區 7"/>
          <p:cNvSpPr>
            <a:spLocks noGrp="1"/>
          </p:cNvSpPr>
          <p:nvPr>
            <p:ph type="sldNum" sz="quarter" idx="12"/>
          </p:nvPr>
        </p:nvSpPr>
        <p:spPr bwMode="auto">
          <a:noFill/>
          <a:ln>
            <a:miter lim="800000"/>
            <a:headEnd/>
            <a:tailEnd/>
          </a:ln>
        </p:spPr>
        <p:txBody>
          <a:bodyPr/>
          <a:lstStyle/>
          <a:p>
            <a:fld id="{91196BB5-0959-4C68-A8B6-A5DF5B3BEA2D}" type="slidenum">
              <a:rPr lang="zh-TW" altLang="en-US" smtClean="0">
                <a:ea typeface="新細明體" charset="-120"/>
              </a:rPr>
              <a:pPr/>
              <a:t>125</a:t>
            </a:fld>
            <a:endParaRPr lang="en-US" altLang="zh-TW" smtClean="0">
              <a:ea typeface="新細明體" charset="-120"/>
            </a:endParaRPr>
          </a:p>
        </p:txBody>
      </p:sp>
      <p:sp>
        <p:nvSpPr>
          <p:cNvPr id="104452" name="Text Box 4"/>
          <p:cNvSpPr txBox="1">
            <a:spLocks noChangeArrowheads="1"/>
          </p:cNvSpPr>
          <p:nvPr/>
        </p:nvSpPr>
        <p:spPr bwMode="auto">
          <a:xfrm>
            <a:off x="2514600" y="3048000"/>
            <a:ext cx="4648200" cy="860425"/>
          </a:xfrm>
          <a:prstGeom prst="rect">
            <a:avLst/>
          </a:prstGeom>
          <a:noFill/>
          <a:ln>
            <a:noFill/>
          </a:ln>
          <a:effectLst/>
          <a:extLst/>
        </p:spPr>
        <p:txBody>
          <a:bodyP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marL="381000">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endParaRPr lang="en-US" altLang="zh-TW" sz="1600" smtClean="0">
              <a:latin typeface="+mj-ea"/>
              <a:ea typeface="+mj-ea"/>
              <a:sym typeface="Wingdings" pitchFamily="2" charset="2"/>
            </a:endParaRPr>
          </a:p>
          <a:p>
            <a:pPr>
              <a:spcBef>
                <a:spcPct val="50000"/>
              </a:spcBef>
              <a:defRPr/>
            </a:pPr>
            <a:endParaRPr lang="en-US" altLang="zh-TW" smtClean="0">
              <a:latin typeface="+mj-ea"/>
              <a:ea typeface="+mj-ea"/>
            </a:endParaRPr>
          </a:p>
        </p:txBody>
      </p:sp>
      <p:sp>
        <p:nvSpPr>
          <p:cNvPr id="104453" name="Text Box 5"/>
          <p:cNvSpPr txBox="1">
            <a:spLocks noChangeArrowheads="1"/>
          </p:cNvSpPr>
          <p:nvPr/>
        </p:nvSpPr>
        <p:spPr bwMode="auto">
          <a:xfrm>
            <a:off x="1752600" y="3068638"/>
            <a:ext cx="6132513" cy="695325"/>
          </a:xfrm>
          <a:prstGeom prst="rect">
            <a:avLst/>
          </a:prstGeom>
          <a:solidFill>
            <a:srgbClr val="FF99CC"/>
          </a:solidFill>
          <a:ln>
            <a:noFill/>
          </a:ln>
          <a:effectLst>
            <a:outerShdw dist="107763" dir="2700000" algn="ctr" rotWithShape="0">
              <a:schemeClr val="bg2"/>
            </a:outerShdw>
          </a:effectLst>
          <a:extLst/>
        </p:spPr>
        <p:txBody>
          <a:bodyPr anchor="ct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marL="381000" indent="533400">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r>
              <a:rPr lang="en-US" altLang="zh-TW" b="1" dirty="0" smtClean="0">
                <a:latin typeface="Arial" panose="020B0604020202020204" pitchFamily="34" charset="0"/>
                <a:ea typeface="+mj-ea"/>
                <a:cs typeface="Arial" panose="020B0604020202020204" pitchFamily="34" charset="0"/>
                <a:sym typeface="Wingdings" pitchFamily="2" charset="2"/>
              </a:rPr>
              <a:t>40 </a:t>
            </a:r>
            <a:r>
              <a:rPr lang="en-US" altLang="zh-TW" b="1" dirty="0" err="1" smtClean="0">
                <a:latin typeface="Arial" panose="020B0604020202020204" pitchFamily="34" charset="0"/>
                <a:ea typeface="+mj-ea"/>
                <a:cs typeface="Arial" panose="020B0604020202020204" pitchFamily="34" charset="0"/>
                <a:sym typeface="Wingdings" pitchFamily="2" charset="2"/>
              </a:rPr>
              <a:t>c.c</a:t>
            </a:r>
            <a:r>
              <a:rPr lang="en-US" altLang="zh-TW" b="1" dirty="0" smtClean="0">
                <a:latin typeface="Arial" panose="020B0604020202020204" pitchFamily="34" charset="0"/>
                <a:ea typeface="+mj-ea"/>
                <a:cs typeface="Arial" panose="020B0604020202020204" pitchFamily="34" charset="0"/>
                <a:sym typeface="Wingdings" pitchFamily="2" charset="2"/>
              </a:rPr>
              <a:t> </a:t>
            </a:r>
            <a:r>
              <a:rPr lang="zh-TW" altLang="en-US" b="1" dirty="0" smtClean="0">
                <a:latin typeface="標楷體" panose="03000509000000000000" pitchFamily="65" charset="-120"/>
                <a:ea typeface="標楷體" panose="03000509000000000000" pitchFamily="65" charset="-120"/>
                <a:sym typeface="Wingdings" pitchFamily="2" charset="2"/>
              </a:rPr>
              <a:t>漂白水 </a:t>
            </a:r>
            <a:r>
              <a:rPr lang="zh-TW" altLang="en-US" b="1" dirty="0" smtClean="0">
                <a:latin typeface="+mj-ea"/>
                <a:ea typeface="+mj-ea"/>
                <a:sym typeface="Wingdings" pitchFamily="2" charset="2"/>
              </a:rPr>
              <a:t> </a:t>
            </a:r>
            <a:r>
              <a:rPr lang="en-US" altLang="zh-TW" b="1" dirty="0" smtClean="0">
                <a:latin typeface="+mj-ea"/>
                <a:ea typeface="+mj-ea"/>
                <a:sym typeface="Wingdings" pitchFamily="2" charset="2"/>
              </a:rPr>
              <a:t>+   </a:t>
            </a:r>
            <a:r>
              <a:rPr lang="en-US" altLang="zh-TW" b="1" dirty="0" smtClean="0">
                <a:latin typeface="Arial" panose="020B0604020202020204" pitchFamily="34" charset="0"/>
                <a:ea typeface="+mj-ea"/>
                <a:cs typeface="Arial" panose="020B0604020202020204" pitchFamily="34" charset="0"/>
                <a:sym typeface="Wingdings" pitchFamily="2" charset="2"/>
              </a:rPr>
              <a:t>10</a:t>
            </a:r>
            <a:r>
              <a:rPr lang="zh-TW" altLang="en-US" b="1" dirty="0" smtClean="0">
                <a:latin typeface="標楷體" panose="03000509000000000000" pitchFamily="65" charset="-120"/>
                <a:ea typeface="標楷體" panose="03000509000000000000" pitchFamily="65" charset="-120"/>
                <a:sym typeface="Wingdings" pitchFamily="2" charset="2"/>
              </a:rPr>
              <a:t>公升清水中 </a:t>
            </a:r>
          </a:p>
          <a:p>
            <a:pPr lvl="2">
              <a:lnSpc>
                <a:spcPct val="90000"/>
              </a:lnSpc>
              <a:spcBef>
                <a:spcPct val="20000"/>
              </a:spcBef>
              <a:buClr>
                <a:srgbClr val="006600"/>
              </a:buClr>
              <a:buSzPct val="150000"/>
              <a:buFont typeface="Wingdings" pitchFamily="2" charset="2"/>
              <a:buNone/>
              <a:defRPr/>
            </a:pPr>
            <a:r>
              <a:rPr lang="zh-TW" altLang="en-US" sz="1400" b="1" dirty="0" smtClean="0">
                <a:latin typeface="標楷體" panose="03000509000000000000" pitchFamily="65" charset="-120"/>
                <a:ea typeface="標楷體" panose="03000509000000000000" pitchFamily="65" charset="-120"/>
                <a:sym typeface="Wingdings" pitchFamily="2" charset="2"/>
              </a:rPr>
              <a:t>  </a:t>
            </a:r>
            <a:r>
              <a:rPr lang="en-US" altLang="zh-TW" sz="1600" b="1" dirty="0" smtClean="0">
                <a:latin typeface="標楷體" panose="03000509000000000000" pitchFamily="65" charset="-120"/>
                <a:ea typeface="標楷體" panose="03000509000000000000" pitchFamily="65" charset="-120"/>
                <a:sym typeface="Wingdings" pitchFamily="2" charset="2"/>
              </a:rPr>
              <a:t>( </a:t>
            </a:r>
            <a:r>
              <a:rPr lang="zh-TW" altLang="en-US" sz="1600" b="1" dirty="0" smtClean="0">
                <a:latin typeface="標楷體" panose="03000509000000000000" pitchFamily="65" charset="-120"/>
                <a:ea typeface="標楷體" panose="03000509000000000000" pitchFamily="65" charset="-120"/>
                <a:sym typeface="Wingdings" pitchFamily="2" charset="2"/>
              </a:rPr>
              <a:t>免洗湯匙</a:t>
            </a:r>
            <a:r>
              <a:rPr lang="en-US" altLang="zh-TW" sz="1600" b="1" dirty="0" smtClean="0">
                <a:solidFill>
                  <a:srgbClr val="0000FF"/>
                </a:solidFill>
                <a:latin typeface="Arial" pitchFamily="34" charset="0"/>
                <a:ea typeface="+mj-ea"/>
                <a:cs typeface="Arial" pitchFamily="34" charset="0"/>
                <a:sym typeface="Wingdings" pitchFamily="2" charset="2"/>
              </a:rPr>
              <a:t>2</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瓢 </a:t>
            </a:r>
            <a:r>
              <a:rPr lang="en-US" altLang="zh-TW" sz="1600" b="1" dirty="0" smtClean="0">
                <a:latin typeface="標楷體" panose="03000509000000000000" pitchFamily="65" charset="-120"/>
                <a:ea typeface="標楷體" panose="03000509000000000000" pitchFamily="65" charset="-120"/>
                <a:sym typeface="Wingdings" pitchFamily="2" charset="2"/>
              </a:rPr>
              <a:t>)                ( </a:t>
            </a:r>
            <a:r>
              <a:rPr lang="en-US" altLang="zh-TW" sz="1600" b="1" dirty="0" smtClean="0">
                <a:solidFill>
                  <a:srgbClr val="0000FF"/>
                </a:solidFill>
                <a:latin typeface="Arial" pitchFamily="34" charset="0"/>
                <a:ea typeface="+mj-ea"/>
                <a:cs typeface="Arial" pitchFamily="34" charset="0"/>
                <a:sym typeface="Wingdings" pitchFamily="2" charset="2"/>
              </a:rPr>
              <a:t>8</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瓶</a:t>
            </a:r>
            <a:r>
              <a:rPr lang="zh-TW" altLang="en-US" sz="1600" b="1" dirty="0" smtClean="0">
                <a:latin typeface="標楷體" panose="03000509000000000000" pitchFamily="65" charset="-120"/>
                <a:ea typeface="標楷體" panose="03000509000000000000" pitchFamily="65" charset="-120"/>
                <a:sym typeface="Wingdings" pitchFamily="2" charset="2"/>
              </a:rPr>
              <a:t>大瓶寶特瓶 </a:t>
            </a:r>
            <a:r>
              <a:rPr lang="en-US" altLang="zh-TW" sz="1600" b="1" dirty="0" smtClean="0">
                <a:latin typeface="標楷體" panose="03000509000000000000" pitchFamily="65" charset="-120"/>
                <a:ea typeface="標楷體" panose="03000509000000000000" pitchFamily="65" charset="-120"/>
                <a:sym typeface="Wingdings" pitchFamily="2" charset="2"/>
              </a:rPr>
              <a:t>)</a:t>
            </a:r>
          </a:p>
        </p:txBody>
      </p:sp>
      <p:sp>
        <p:nvSpPr>
          <p:cNvPr id="104454" name="Text Box 6"/>
          <p:cNvSpPr txBox="1">
            <a:spLocks noChangeArrowheads="1"/>
          </p:cNvSpPr>
          <p:nvPr/>
        </p:nvSpPr>
        <p:spPr bwMode="auto">
          <a:xfrm>
            <a:off x="1828800" y="4529138"/>
            <a:ext cx="6056313" cy="695325"/>
          </a:xfrm>
          <a:prstGeom prst="rect">
            <a:avLst/>
          </a:prstGeom>
          <a:solidFill>
            <a:srgbClr val="FF99CC"/>
          </a:solidFill>
          <a:ln>
            <a:noFill/>
          </a:ln>
          <a:effectLst>
            <a:outerShdw dist="107763" dir="2700000" algn="ctr" rotWithShape="0">
              <a:schemeClr val="bg2"/>
            </a:outerShdw>
          </a:effectLst>
          <a:extLst/>
        </p:spPr>
        <p:txBody>
          <a:bodyPr anchor="ctr">
            <a:spAutoFit/>
          </a:bodyPr>
          <a:lstStyle>
            <a:lvl1pPr>
              <a:spcBef>
                <a:spcPct val="0"/>
              </a:spcBef>
              <a:defRPr kumimoji="1" sz="2400">
                <a:solidFill>
                  <a:schemeClr val="tx1"/>
                </a:solidFill>
                <a:latin typeface="Times New Roman" pitchFamily="18" charset="0"/>
                <a:ea typeface="新細明體" pitchFamily="18" charset="-120"/>
              </a:defRPr>
            </a:lvl1pPr>
            <a:lvl2pPr marL="190500">
              <a:spcBef>
                <a:spcPct val="0"/>
              </a:spcBef>
              <a:defRPr kumimoji="1" sz="2400">
                <a:solidFill>
                  <a:schemeClr val="tx1"/>
                </a:solidFill>
                <a:latin typeface="Times New Roman" pitchFamily="18" charset="0"/>
                <a:ea typeface="新細明體" pitchFamily="18" charset="-120"/>
              </a:defRPr>
            </a:lvl2pPr>
            <a:lvl3pPr marL="381000" indent="533400">
              <a:spcBef>
                <a:spcPct val="0"/>
              </a:spcBef>
              <a:defRPr kumimoji="1" sz="2400">
                <a:solidFill>
                  <a:schemeClr val="tx1"/>
                </a:solidFill>
                <a:latin typeface="Times New Roman" pitchFamily="18" charset="0"/>
                <a:ea typeface="新細明體" pitchFamily="18" charset="-120"/>
              </a:defRPr>
            </a:lvl3pPr>
            <a:lvl4pPr>
              <a:spcBef>
                <a:spcPct val="0"/>
              </a:spcBef>
              <a:defRPr kumimoji="1" sz="2400">
                <a:solidFill>
                  <a:schemeClr val="tx1"/>
                </a:solidFill>
                <a:latin typeface="Times New Roman" pitchFamily="18" charset="0"/>
                <a:ea typeface="新細明體" pitchFamily="18" charset="-120"/>
              </a:defRPr>
            </a:lvl4pPr>
            <a:lvl5pPr>
              <a:spcBef>
                <a:spcPct val="0"/>
              </a:spcBef>
              <a:defRPr kumimoji="1" sz="2400">
                <a:solidFill>
                  <a:schemeClr val="tx1"/>
                </a:solidFill>
                <a:latin typeface="Times New Roman" pitchFamily="18" charset="0"/>
                <a:ea typeface="新細明體" pitchFamily="18" charset="-120"/>
              </a:defRPr>
            </a:lvl5pPr>
            <a:lvl6pPr fontAlgn="base">
              <a:spcBef>
                <a:spcPct val="0"/>
              </a:spcBef>
              <a:spcAft>
                <a:spcPct val="0"/>
              </a:spcAft>
              <a:defRPr kumimoji="1" sz="2400">
                <a:solidFill>
                  <a:schemeClr val="tx1"/>
                </a:solidFill>
                <a:latin typeface="Times New Roman" pitchFamily="18" charset="0"/>
                <a:ea typeface="新細明體" pitchFamily="18" charset="-120"/>
              </a:defRPr>
            </a:lvl6pPr>
            <a:lvl7pPr fontAlgn="base">
              <a:spcBef>
                <a:spcPct val="0"/>
              </a:spcBef>
              <a:spcAft>
                <a:spcPct val="0"/>
              </a:spcAft>
              <a:defRPr kumimoji="1" sz="2400">
                <a:solidFill>
                  <a:schemeClr val="tx1"/>
                </a:solidFill>
                <a:latin typeface="Times New Roman" pitchFamily="18" charset="0"/>
                <a:ea typeface="新細明體" pitchFamily="18" charset="-120"/>
              </a:defRPr>
            </a:lvl7pPr>
            <a:lvl8pPr fontAlgn="base">
              <a:spcBef>
                <a:spcPct val="0"/>
              </a:spcBef>
              <a:spcAft>
                <a:spcPct val="0"/>
              </a:spcAft>
              <a:defRPr kumimoji="1" sz="2400">
                <a:solidFill>
                  <a:schemeClr val="tx1"/>
                </a:solidFill>
                <a:latin typeface="Times New Roman" pitchFamily="18" charset="0"/>
                <a:ea typeface="新細明體" pitchFamily="18" charset="-120"/>
              </a:defRPr>
            </a:lvl8pPr>
            <a:lvl9pPr fontAlgn="base">
              <a:spcBef>
                <a:spcPct val="0"/>
              </a:spcBef>
              <a:spcAft>
                <a:spcPct val="0"/>
              </a:spcAft>
              <a:defRPr kumimoji="1" sz="2400">
                <a:solidFill>
                  <a:schemeClr val="tx1"/>
                </a:solidFill>
                <a:latin typeface="Times New Roman" pitchFamily="18" charset="0"/>
                <a:ea typeface="新細明體" pitchFamily="18" charset="-120"/>
              </a:defRPr>
            </a:lvl9pPr>
          </a:lstStyle>
          <a:p>
            <a:pPr lvl="2">
              <a:lnSpc>
                <a:spcPct val="90000"/>
              </a:lnSpc>
              <a:spcBef>
                <a:spcPct val="20000"/>
              </a:spcBef>
              <a:buClr>
                <a:srgbClr val="006600"/>
              </a:buClr>
              <a:buSzPct val="150000"/>
              <a:buFont typeface="Wingdings" pitchFamily="2" charset="2"/>
              <a:buNone/>
              <a:defRPr/>
            </a:pPr>
            <a:r>
              <a:rPr lang="en-US" altLang="zh-TW" b="1" smtClean="0">
                <a:latin typeface="Arial" panose="020B0604020202020204" pitchFamily="34" charset="0"/>
                <a:ea typeface="+mj-ea"/>
                <a:cs typeface="Arial" panose="020B0604020202020204" pitchFamily="34" charset="0"/>
                <a:sym typeface="Wingdings" pitchFamily="2" charset="2"/>
              </a:rPr>
              <a:t>100 c.c</a:t>
            </a:r>
            <a:r>
              <a:rPr lang="zh-TW" altLang="en-US" b="1" dirty="0" smtClean="0">
                <a:latin typeface="標楷體" panose="03000509000000000000" pitchFamily="65" charset="-120"/>
                <a:ea typeface="標楷體" panose="03000509000000000000" pitchFamily="65" charset="-120"/>
                <a:sym typeface="Wingdings" pitchFamily="2" charset="2"/>
              </a:rPr>
              <a:t>漂白水</a:t>
            </a:r>
            <a:r>
              <a:rPr lang="zh-TW" altLang="en-US" b="1" dirty="0" smtClean="0">
                <a:latin typeface="+mj-ea"/>
                <a:ea typeface="+mj-ea"/>
                <a:sym typeface="Wingdings" pitchFamily="2" charset="2"/>
              </a:rPr>
              <a:t>  </a:t>
            </a:r>
            <a:r>
              <a:rPr lang="en-US" altLang="zh-TW" b="1" dirty="0" smtClean="0">
                <a:latin typeface="+mj-ea"/>
                <a:ea typeface="+mj-ea"/>
                <a:sym typeface="Wingdings" pitchFamily="2" charset="2"/>
              </a:rPr>
              <a:t>+   </a:t>
            </a:r>
            <a:r>
              <a:rPr lang="en-US" altLang="zh-TW" b="1" dirty="0" smtClean="0">
                <a:latin typeface="Arial" panose="020B0604020202020204" pitchFamily="34" charset="0"/>
                <a:ea typeface="+mj-ea"/>
                <a:cs typeface="Arial" panose="020B0604020202020204" pitchFamily="34" charset="0"/>
                <a:sym typeface="Wingdings" pitchFamily="2" charset="2"/>
              </a:rPr>
              <a:t>10</a:t>
            </a:r>
            <a:r>
              <a:rPr lang="zh-TW" altLang="en-US" b="1" dirty="0" smtClean="0">
                <a:latin typeface="標楷體" panose="03000509000000000000" pitchFamily="65" charset="-120"/>
                <a:ea typeface="標楷體" panose="03000509000000000000" pitchFamily="65" charset="-120"/>
                <a:sym typeface="Wingdings" pitchFamily="2" charset="2"/>
              </a:rPr>
              <a:t>公升清水中 </a:t>
            </a:r>
          </a:p>
          <a:p>
            <a:pPr lvl="2">
              <a:lnSpc>
                <a:spcPct val="90000"/>
              </a:lnSpc>
              <a:spcBef>
                <a:spcPct val="20000"/>
              </a:spcBef>
              <a:buClr>
                <a:srgbClr val="006600"/>
              </a:buClr>
              <a:buSzPct val="150000"/>
              <a:buFont typeface="Wingdings" pitchFamily="2" charset="2"/>
              <a:buNone/>
              <a:defRPr/>
            </a:pPr>
            <a:r>
              <a:rPr lang="zh-TW" altLang="en-US" sz="1600" b="1" dirty="0" smtClean="0">
                <a:latin typeface="標楷體" panose="03000509000000000000" pitchFamily="65" charset="-120"/>
                <a:ea typeface="標楷體" panose="03000509000000000000" pitchFamily="65" charset="-120"/>
                <a:sym typeface="Wingdings" pitchFamily="2" charset="2"/>
              </a:rPr>
              <a:t>   </a:t>
            </a:r>
            <a:r>
              <a:rPr lang="en-US" altLang="zh-TW" sz="1600" b="1" dirty="0" smtClean="0">
                <a:latin typeface="標楷體" panose="03000509000000000000" pitchFamily="65" charset="-120"/>
                <a:ea typeface="標楷體" panose="03000509000000000000" pitchFamily="65" charset="-120"/>
                <a:sym typeface="Wingdings" pitchFamily="2" charset="2"/>
              </a:rPr>
              <a:t>(</a:t>
            </a:r>
            <a:r>
              <a:rPr lang="zh-TW" altLang="en-US" sz="1600" b="1" dirty="0" smtClean="0">
                <a:latin typeface="標楷體" panose="03000509000000000000" pitchFamily="65" charset="-120"/>
                <a:ea typeface="標楷體" panose="03000509000000000000" pitchFamily="65" charset="-120"/>
                <a:sym typeface="Wingdings" pitchFamily="2" charset="2"/>
              </a:rPr>
              <a:t>免洗湯匙</a:t>
            </a:r>
            <a:r>
              <a:rPr lang="en-US" altLang="zh-TW" sz="1600" b="1" dirty="0" smtClean="0">
                <a:solidFill>
                  <a:srgbClr val="0000FF"/>
                </a:solidFill>
                <a:latin typeface="Arial" pitchFamily="34" charset="0"/>
                <a:ea typeface="+mj-ea"/>
                <a:cs typeface="Arial" pitchFamily="34" charset="0"/>
                <a:sym typeface="Wingdings" pitchFamily="2" charset="2"/>
              </a:rPr>
              <a:t>5</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瓢</a:t>
            </a:r>
            <a:r>
              <a:rPr lang="en-US" altLang="zh-TW" sz="1600" b="1" dirty="0" smtClean="0">
                <a:latin typeface="標楷體" panose="03000509000000000000" pitchFamily="65" charset="-120"/>
                <a:ea typeface="標楷體" panose="03000509000000000000" pitchFamily="65" charset="-120"/>
                <a:sym typeface="Wingdings" pitchFamily="2" charset="2"/>
              </a:rPr>
              <a:t>)                ( </a:t>
            </a:r>
            <a:r>
              <a:rPr lang="en-US" altLang="zh-TW" sz="1600" b="1" dirty="0" smtClean="0">
                <a:solidFill>
                  <a:srgbClr val="0000FF"/>
                </a:solidFill>
                <a:latin typeface="Arial" pitchFamily="34" charset="0"/>
                <a:ea typeface="+mj-ea"/>
                <a:cs typeface="Arial" pitchFamily="34" charset="0"/>
                <a:sym typeface="Wingdings" pitchFamily="2" charset="2"/>
              </a:rPr>
              <a:t>8</a:t>
            </a:r>
            <a:r>
              <a:rPr lang="zh-TW" altLang="en-US" sz="1600" b="1" dirty="0" smtClean="0">
                <a:solidFill>
                  <a:srgbClr val="0000FF"/>
                </a:solidFill>
                <a:latin typeface="標楷體" panose="03000509000000000000" pitchFamily="65" charset="-120"/>
                <a:ea typeface="標楷體" panose="03000509000000000000" pitchFamily="65" charset="-120"/>
                <a:sym typeface="Wingdings" pitchFamily="2" charset="2"/>
              </a:rPr>
              <a:t>瓶</a:t>
            </a:r>
            <a:r>
              <a:rPr lang="zh-TW" altLang="en-US" sz="1600" b="1" dirty="0" smtClean="0">
                <a:latin typeface="標楷體" panose="03000509000000000000" pitchFamily="65" charset="-120"/>
                <a:ea typeface="標楷體" panose="03000509000000000000" pitchFamily="65" charset="-120"/>
                <a:sym typeface="Wingdings" pitchFamily="2" charset="2"/>
              </a:rPr>
              <a:t>大瓶寶特瓶 </a:t>
            </a:r>
            <a:r>
              <a:rPr lang="en-US" altLang="zh-TW" sz="1600" b="1" dirty="0" smtClean="0">
                <a:latin typeface="標楷體" panose="03000509000000000000" pitchFamily="65" charset="-120"/>
                <a:ea typeface="標楷體" panose="03000509000000000000" pitchFamily="65" charset="-120"/>
                <a:sym typeface="Wingdings" pitchFamily="2" charset="2"/>
              </a:rPr>
              <a:t>)</a:t>
            </a:r>
          </a:p>
        </p:txBody>
      </p:sp>
      <p:sp>
        <p:nvSpPr>
          <p:cNvPr id="235525" name="Text Box 2"/>
          <p:cNvSpPr txBox="1">
            <a:spLocks noChangeArrowheads="1"/>
          </p:cNvSpPr>
          <p:nvPr/>
        </p:nvSpPr>
        <p:spPr bwMode="auto">
          <a:xfrm>
            <a:off x="323850" y="685800"/>
            <a:ext cx="8496300"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solidFill>
                  <a:srgbClr val="000C00"/>
                </a:solidFill>
                <a:latin typeface="新細明體" charset="-120"/>
                <a:ea typeface="標楷體" pitchFamily="65" charset="-120"/>
                <a:cs typeface="Arial" charset="0"/>
              </a:rPr>
              <a:t>消毒劑</a:t>
            </a:r>
            <a:r>
              <a:rPr lang="zh-TW" altLang="en-US" sz="4400" b="1" dirty="0">
                <a:solidFill>
                  <a:srgbClr val="000C00"/>
                </a:solidFill>
                <a:latin typeface="新細明體" charset="-120"/>
                <a:ea typeface="標楷體" pitchFamily="65" charset="-120"/>
                <a:cs typeface="Arial" charset="0"/>
              </a:rPr>
              <a:t>泡製</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ransition spd="med"/>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331" name="Rectangle 1027"/>
          <p:cNvSpPr>
            <a:spLocks noGrp="1" noChangeArrowheads="1"/>
          </p:cNvSpPr>
          <p:nvPr>
            <p:ph idx="1"/>
          </p:nvPr>
        </p:nvSpPr>
        <p:spPr/>
        <p:txBody>
          <a:bodyPr/>
          <a:lstStyle/>
          <a:p>
            <a:pPr>
              <a:lnSpc>
                <a:spcPct val="90000"/>
              </a:lnSpc>
              <a:defRPr/>
            </a:pPr>
            <a:r>
              <a:rPr lang="zh-TW" altLang="en-US" sz="2200" dirty="0">
                <a:latin typeface="標楷體" panose="03000509000000000000" pitchFamily="65" charset="-120"/>
              </a:rPr>
              <a:t>尋找及阻斷感染源．衛教．篩檢．早期發現早期</a:t>
            </a:r>
            <a:r>
              <a:rPr lang="zh-TW" altLang="en-US" sz="2200" dirty="0" smtClean="0">
                <a:latin typeface="標楷體" panose="03000509000000000000" pitchFamily="65" charset="-120"/>
              </a:rPr>
              <a:t>治療。</a:t>
            </a:r>
            <a:endParaRPr lang="zh-TW" altLang="en-US" sz="2200" dirty="0">
              <a:latin typeface="標楷體" panose="03000509000000000000" pitchFamily="65" charset="-120"/>
            </a:endParaRPr>
          </a:p>
          <a:p>
            <a:pPr>
              <a:lnSpc>
                <a:spcPct val="90000"/>
              </a:lnSpc>
              <a:defRPr/>
            </a:pPr>
            <a:r>
              <a:rPr lang="zh-TW" altLang="en-US" sz="2200" dirty="0">
                <a:latin typeface="標楷體" panose="03000509000000000000" pitchFamily="65" charset="-120"/>
              </a:rPr>
              <a:t>機構應加強住民</a:t>
            </a:r>
            <a:r>
              <a:rPr lang="zh-TW" altLang="en-US" sz="2200" u="sng" dirty="0">
                <a:latin typeface="標楷體" panose="03000509000000000000" pitchFamily="65" charset="-120"/>
              </a:rPr>
              <a:t>洗手頻率</a:t>
            </a:r>
            <a:r>
              <a:rPr lang="zh-TW" altLang="en-US" sz="2200" dirty="0">
                <a:latin typeface="標楷體" panose="03000509000000000000" pitchFamily="65" charset="-120"/>
              </a:rPr>
              <a:t>及</a:t>
            </a:r>
            <a:r>
              <a:rPr lang="zh-TW" altLang="en-US" sz="2200" u="sng" dirty="0">
                <a:latin typeface="標楷體" panose="03000509000000000000" pitchFamily="65" charset="-120"/>
              </a:rPr>
              <a:t>洗手</a:t>
            </a:r>
            <a:r>
              <a:rPr lang="zh-TW" altLang="en-US" sz="2200" u="sng" dirty="0" smtClean="0">
                <a:latin typeface="標楷體" panose="03000509000000000000" pitchFamily="65" charset="-120"/>
              </a:rPr>
              <a:t>設施</a:t>
            </a:r>
            <a:r>
              <a:rPr lang="zh-TW" altLang="en-US" sz="2200" dirty="0" smtClean="0">
                <a:latin typeface="標楷體" panose="03000509000000000000" pitchFamily="65" charset="-120"/>
              </a:rPr>
              <a:t>。</a:t>
            </a:r>
            <a:endParaRPr lang="zh-TW" altLang="en-US" sz="2200" dirty="0">
              <a:latin typeface="標楷體" panose="03000509000000000000" pitchFamily="65" charset="-120"/>
            </a:endParaRPr>
          </a:p>
          <a:p>
            <a:pPr>
              <a:lnSpc>
                <a:spcPct val="90000"/>
              </a:lnSpc>
              <a:defRPr/>
            </a:pPr>
            <a:r>
              <a:rPr lang="zh-TW" altLang="en-US" sz="2200" dirty="0">
                <a:latin typeface="標楷體" panose="03000509000000000000" pitchFamily="65" charset="-120"/>
              </a:rPr>
              <a:t>機構住民及工作人員</a:t>
            </a:r>
            <a:r>
              <a:rPr lang="en-US" altLang="zh-TW" sz="2200" dirty="0">
                <a:latin typeface="標楷體" panose="03000509000000000000" pitchFamily="65" charset="-120"/>
              </a:rPr>
              <a:t>(</a:t>
            </a:r>
            <a:r>
              <a:rPr lang="zh-TW" altLang="en-US" sz="2200" dirty="0">
                <a:latin typeface="標楷體" panose="03000509000000000000" pitchFamily="65" charset="-120"/>
              </a:rPr>
              <a:t>含外勞</a:t>
            </a:r>
            <a:r>
              <a:rPr lang="en-US" altLang="zh-TW" sz="2200" dirty="0">
                <a:latin typeface="標楷體" panose="03000509000000000000" pitchFamily="65" charset="-120"/>
              </a:rPr>
              <a:t>)</a:t>
            </a:r>
            <a:r>
              <a:rPr lang="zh-TW" altLang="en-US" sz="2200" dirty="0">
                <a:latin typeface="標楷體" panose="03000509000000000000" pitchFamily="65" charset="-120"/>
              </a:rPr>
              <a:t>應於</a:t>
            </a:r>
            <a:r>
              <a:rPr lang="zh-TW" altLang="en-US" sz="2200" u="sng" dirty="0">
                <a:latin typeface="標楷體" panose="03000509000000000000" pitchFamily="65" charset="-120"/>
              </a:rPr>
              <a:t>入住前</a:t>
            </a:r>
            <a:r>
              <a:rPr lang="zh-TW" altLang="en-US" sz="2200" dirty="0">
                <a:latin typeface="標楷體" panose="03000509000000000000" pitchFamily="65" charset="-120"/>
              </a:rPr>
              <a:t>提供痢疾阿米巴陰性報告或先行區隔</a:t>
            </a:r>
            <a:r>
              <a:rPr lang="en-US" altLang="zh-TW" sz="2200" dirty="0">
                <a:latin typeface="標楷體" panose="03000509000000000000" pitchFamily="65" charset="-120"/>
              </a:rPr>
              <a:t>(</a:t>
            </a:r>
            <a:r>
              <a:rPr lang="zh-TW" altLang="en-US" sz="2200" dirty="0">
                <a:latin typeface="標楷體" panose="03000509000000000000" pitchFamily="65" charset="-120"/>
              </a:rPr>
              <a:t>於檢查結果陰性前</a:t>
            </a:r>
            <a:r>
              <a:rPr lang="en-US" altLang="zh-TW" sz="2200" dirty="0" smtClean="0">
                <a:latin typeface="標楷體" panose="03000509000000000000" pitchFamily="65" charset="-120"/>
              </a:rPr>
              <a:t>)</a:t>
            </a:r>
            <a:r>
              <a:rPr lang="zh-TW" altLang="en-US" sz="2200" dirty="0" smtClean="0">
                <a:latin typeface="標楷體" panose="03000509000000000000" pitchFamily="65" charset="-120"/>
              </a:rPr>
              <a:t>。</a:t>
            </a:r>
            <a:endParaRPr lang="en-US" altLang="zh-TW" sz="2200" dirty="0">
              <a:latin typeface="標楷體" panose="03000509000000000000" pitchFamily="65" charset="-120"/>
            </a:endParaRPr>
          </a:p>
          <a:p>
            <a:pPr>
              <a:lnSpc>
                <a:spcPct val="90000"/>
              </a:lnSpc>
              <a:defRPr/>
            </a:pPr>
            <a:r>
              <a:rPr lang="zh-TW" altLang="en-US" sz="2200" dirty="0">
                <a:latin typeface="標楷體" panose="03000509000000000000" pitchFamily="65" charset="-120"/>
              </a:rPr>
              <a:t>落實人口密集機構腹瀉監測及通報</a:t>
            </a:r>
            <a:r>
              <a:rPr lang="zh-TW" altLang="en-US" sz="2200" dirty="0" smtClean="0">
                <a:latin typeface="標楷體" panose="03000509000000000000" pitchFamily="65" charset="-120"/>
              </a:rPr>
              <a:t>機制。</a:t>
            </a:r>
            <a:endParaRPr lang="zh-TW" altLang="en-US" sz="2200" dirty="0">
              <a:latin typeface="標楷體" panose="03000509000000000000" pitchFamily="65" charset="-120"/>
            </a:endParaRPr>
          </a:p>
          <a:p>
            <a:pPr>
              <a:lnSpc>
                <a:spcPct val="90000"/>
              </a:lnSpc>
              <a:defRPr/>
            </a:pPr>
            <a:r>
              <a:rPr lang="zh-TW" altLang="en-US" sz="2200" u="sng" dirty="0">
                <a:solidFill>
                  <a:srgbClr val="CC3300"/>
                </a:solidFill>
                <a:latin typeface="標楷體" panose="03000509000000000000" pitchFamily="65" charset="-120"/>
              </a:rPr>
              <a:t>擴大篩檢之協助</a:t>
            </a:r>
          </a:p>
          <a:p>
            <a:pPr lvl="1">
              <a:lnSpc>
                <a:spcPct val="90000"/>
              </a:lnSpc>
              <a:defRPr/>
            </a:pPr>
            <a:r>
              <a:rPr lang="zh-TW" altLang="en-US" sz="2000" dirty="0"/>
              <a:t>確定病例為心智障礙機構的住民，且經評估有疫情擴大之虞者，若因接觸者人數過多（大於</a:t>
            </a:r>
            <a:r>
              <a:rPr lang="en-US" altLang="zh-TW" sz="2000" dirty="0">
                <a:ea typeface="+mj-ea"/>
              </a:rPr>
              <a:t>100</a:t>
            </a:r>
            <a:r>
              <a:rPr lang="zh-TW" altLang="en-US" sz="2000" dirty="0"/>
              <a:t>人），可</a:t>
            </a:r>
            <a:r>
              <a:rPr lang="zh-TW" altLang="en-US" sz="2000" dirty="0" smtClean="0"/>
              <a:t>與疾病管制署聯繫</a:t>
            </a:r>
            <a:r>
              <a:rPr lang="zh-TW" altLang="en-US" sz="2000" dirty="0"/>
              <a:t>協助辦理全院痢疾阿米巴糞便抗原</a:t>
            </a:r>
            <a:r>
              <a:rPr lang="en-US" altLang="zh-TW" sz="2000" dirty="0">
                <a:ea typeface="+mj-ea"/>
              </a:rPr>
              <a:t>ELISA</a:t>
            </a:r>
            <a:r>
              <a:rPr lang="zh-TW" altLang="en-US" sz="2000" dirty="0"/>
              <a:t>篩檢。</a:t>
            </a:r>
          </a:p>
          <a:p>
            <a:pPr lvl="1">
              <a:lnSpc>
                <a:spcPct val="90000"/>
              </a:lnSpc>
              <a:defRPr/>
            </a:pPr>
            <a:r>
              <a:rPr lang="zh-TW" altLang="en-US" sz="2000" u="sng" dirty="0"/>
              <a:t>篩檢陽性個案</a:t>
            </a:r>
            <a:r>
              <a:rPr lang="zh-TW" altLang="en-US" sz="2000" dirty="0"/>
              <a:t>請</a:t>
            </a:r>
            <a:r>
              <a:rPr lang="zh-TW" altLang="en-US" sz="2000" dirty="0" smtClean="0"/>
              <a:t>至疾病管制署傳染病</a:t>
            </a:r>
            <a:r>
              <a:rPr lang="zh-TW" altLang="en-US" sz="2000" dirty="0"/>
              <a:t>個案通報系統之</a:t>
            </a:r>
            <a:r>
              <a:rPr lang="zh-TW" altLang="en-US" sz="2000" u="sng" dirty="0"/>
              <a:t>接觸者採檢</a:t>
            </a:r>
            <a:r>
              <a:rPr lang="zh-TW" altLang="en-US" sz="2000" dirty="0"/>
              <a:t>中登錄，並應於</a:t>
            </a:r>
            <a:r>
              <a:rPr lang="en-US" altLang="zh-TW" sz="2000" dirty="0">
                <a:ea typeface="+mj-ea"/>
              </a:rPr>
              <a:t>7</a:t>
            </a:r>
            <a:r>
              <a:rPr lang="zh-TW" altLang="en-US" sz="2000" dirty="0"/>
              <a:t>天內重新進行三次（連續三次，每天一次）新鮮糞便採集</a:t>
            </a:r>
            <a:r>
              <a:rPr lang="zh-TW" altLang="en-US" sz="2000" dirty="0" smtClean="0"/>
              <a:t>送疾病管制署進行</a:t>
            </a:r>
            <a:r>
              <a:rPr lang="en-US" altLang="zh-TW" sz="2000" dirty="0">
                <a:ea typeface="+mj-ea"/>
              </a:rPr>
              <a:t>PCR</a:t>
            </a:r>
            <a:r>
              <a:rPr lang="zh-TW" altLang="en-US" sz="2000" dirty="0"/>
              <a:t>鑑別確認。</a:t>
            </a:r>
          </a:p>
        </p:txBody>
      </p:sp>
      <p:sp>
        <p:nvSpPr>
          <p:cNvPr id="237571" name="投影片編號版面配置區 4"/>
          <p:cNvSpPr>
            <a:spLocks noGrp="1"/>
          </p:cNvSpPr>
          <p:nvPr>
            <p:ph type="sldNum" sz="quarter" idx="12"/>
          </p:nvPr>
        </p:nvSpPr>
        <p:spPr bwMode="auto">
          <a:noFill/>
          <a:ln>
            <a:miter lim="800000"/>
            <a:headEnd/>
            <a:tailEnd/>
          </a:ln>
        </p:spPr>
        <p:txBody>
          <a:bodyPr/>
          <a:lstStyle/>
          <a:p>
            <a:fld id="{71214AB1-F42C-48F2-9902-E3B219093958}" type="slidenum">
              <a:rPr lang="zh-TW" altLang="en-US" smtClean="0">
                <a:ea typeface="新細明體" charset="-120"/>
              </a:rPr>
              <a:pPr/>
              <a:t>126</a:t>
            </a:fld>
            <a:endParaRPr lang="en-US" altLang="zh-TW" smtClean="0">
              <a:ea typeface="新細明體" charset="-120"/>
            </a:endParaRPr>
          </a:p>
        </p:txBody>
      </p:sp>
      <p:sp>
        <p:nvSpPr>
          <p:cNvPr id="237570" name="Text Box 2"/>
          <p:cNvSpPr txBox="1">
            <a:spLocks noChangeArrowheads="1"/>
          </p:cNvSpPr>
          <p:nvPr/>
        </p:nvSpPr>
        <p:spPr bwMode="auto">
          <a:xfrm>
            <a:off x="71438" y="777875"/>
            <a:ext cx="9037637" cy="769938"/>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en-US" sz="3600" b="1" dirty="0" smtClean="0">
                <a:solidFill>
                  <a:srgbClr val="000C00"/>
                </a:solidFill>
                <a:latin typeface="新細明體" charset="-120"/>
                <a:ea typeface="標楷體" pitchFamily="65" charset="-120"/>
                <a:cs typeface="Arial" charset="0"/>
              </a:rPr>
              <a:t>機構</a:t>
            </a:r>
            <a:r>
              <a:rPr lang="zh-TW" altLang="en-US" sz="3600" b="1" dirty="0">
                <a:solidFill>
                  <a:srgbClr val="000C00"/>
                </a:solidFill>
                <a:latin typeface="新細明體" charset="-120"/>
                <a:ea typeface="標楷體" pitchFamily="65" charset="-120"/>
                <a:cs typeface="Arial" charset="0"/>
              </a:rPr>
              <a:t>群聚事件因應措施</a:t>
            </a:r>
            <a:endParaRPr lang="zh-TW" altLang="zh-TW" sz="36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ransition spd="med"/>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1" name="Rectangle 3"/>
          <p:cNvSpPr>
            <a:spLocks noGrp="1" noChangeArrowheads="1"/>
          </p:cNvSpPr>
          <p:nvPr>
            <p:ph idx="1"/>
          </p:nvPr>
        </p:nvSpPr>
        <p:spPr/>
        <p:txBody>
          <a:bodyPr/>
          <a:lstStyle/>
          <a:p>
            <a:pPr>
              <a:defRPr/>
            </a:pPr>
            <a:r>
              <a:rPr lang="zh-TW" altLang="en-US" sz="2400" dirty="0"/>
              <a:t>醫療院所通報時</a:t>
            </a:r>
          </a:p>
          <a:p>
            <a:pPr lvl="1">
              <a:defRPr/>
            </a:pPr>
            <a:r>
              <a:rPr lang="zh-TW" altLang="en-US" sz="2200" dirty="0"/>
              <a:t>確認基本資料及</a:t>
            </a:r>
            <a:r>
              <a:rPr lang="zh-TW" altLang="en-US" sz="2200" b="1" u="sng" dirty="0">
                <a:solidFill>
                  <a:srgbClr val="FF0000"/>
                </a:solidFill>
              </a:rPr>
              <a:t>附加資訊</a:t>
            </a:r>
            <a:r>
              <a:rPr lang="zh-TW" altLang="en-US" sz="2200" dirty="0"/>
              <a:t>欄位之</a:t>
            </a:r>
            <a:r>
              <a:rPr lang="zh-TW" altLang="en-US" sz="2200" dirty="0" smtClean="0"/>
              <a:t>完整性。</a:t>
            </a:r>
            <a:endParaRPr lang="zh-TW" altLang="en-US" sz="2200" dirty="0"/>
          </a:p>
          <a:p>
            <a:pPr>
              <a:defRPr/>
            </a:pPr>
            <a:r>
              <a:rPr lang="zh-TW" altLang="en-US" sz="2400" dirty="0"/>
              <a:t>傳染病疫調</a:t>
            </a:r>
            <a:r>
              <a:rPr lang="zh-TW" altLang="en-US" sz="2400" dirty="0" smtClean="0"/>
              <a:t>系統（</a:t>
            </a:r>
            <a:r>
              <a:rPr lang="en-US" altLang="zh-TW" sz="2400" dirty="0" smtClean="0">
                <a:ea typeface="+mj-ea"/>
              </a:rPr>
              <a:t>web</a:t>
            </a:r>
            <a:r>
              <a:rPr lang="zh-TW" altLang="en-US" sz="2400" dirty="0" smtClean="0"/>
              <a:t>版）</a:t>
            </a:r>
            <a:endParaRPr lang="en-US" altLang="zh-TW" sz="2400" dirty="0"/>
          </a:p>
          <a:p>
            <a:pPr lvl="1">
              <a:defRPr/>
            </a:pPr>
            <a:r>
              <a:rPr lang="zh-TW" altLang="en-US" sz="2200" dirty="0"/>
              <a:t>感染源調查多不明，請加強相關危險因子的疫</a:t>
            </a:r>
            <a:r>
              <a:rPr lang="zh-TW" altLang="en-US" sz="2200" dirty="0" smtClean="0"/>
              <a:t>調。</a:t>
            </a:r>
            <a:endParaRPr lang="zh-TW" altLang="en-US" sz="2200" dirty="0"/>
          </a:p>
          <a:p>
            <a:pPr lvl="2">
              <a:defRPr/>
            </a:pPr>
            <a:r>
              <a:rPr lang="zh-TW" altLang="en-US" sz="2200" b="1" u="sng" dirty="0"/>
              <a:t>臨床資料</a:t>
            </a:r>
            <a:r>
              <a:rPr lang="zh-TW" altLang="en-US" sz="2200" dirty="0"/>
              <a:t>、</a:t>
            </a:r>
            <a:r>
              <a:rPr lang="zh-TW" altLang="en-US" sz="2200" b="1" u="sng" dirty="0"/>
              <a:t>暴露來源</a:t>
            </a:r>
            <a:r>
              <a:rPr lang="zh-TW" altLang="en-US" sz="2200" dirty="0"/>
              <a:t>、</a:t>
            </a:r>
            <a:r>
              <a:rPr lang="zh-TW" altLang="en-US" sz="2200" b="1" u="sng" dirty="0"/>
              <a:t>防疫措施</a:t>
            </a:r>
            <a:r>
              <a:rPr lang="zh-TW" altLang="en-US" sz="2200" dirty="0"/>
              <a:t> </a:t>
            </a:r>
          </a:p>
          <a:p>
            <a:pPr lvl="1">
              <a:defRPr/>
            </a:pPr>
            <a:r>
              <a:rPr lang="zh-TW" altLang="en-US" sz="2200" dirty="0"/>
              <a:t>主動查詢是否為</a:t>
            </a:r>
            <a:r>
              <a:rPr lang="en-US" altLang="zh-TW" sz="2200" dirty="0" smtClean="0">
                <a:ea typeface="+mj-ea"/>
              </a:rPr>
              <a:t>HIV(+)</a:t>
            </a:r>
            <a:r>
              <a:rPr lang="zh-TW" altLang="en-US" sz="2200" dirty="0" smtClean="0"/>
              <a:t>個案（注意</a:t>
            </a:r>
            <a:r>
              <a:rPr lang="zh-TW" altLang="en-US" sz="2200" dirty="0"/>
              <a:t>該次是否檢驗此項目及檢驗</a:t>
            </a:r>
            <a:r>
              <a:rPr lang="zh-TW" altLang="en-US" sz="2200" dirty="0" smtClean="0"/>
              <a:t>結果），</a:t>
            </a:r>
            <a:r>
              <a:rPr lang="zh-TW" altLang="en-US" sz="2200" dirty="0"/>
              <a:t>必要時請會同</a:t>
            </a:r>
            <a:r>
              <a:rPr lang="en-US" altLang="zh-TW" sz="2200" dirty="0" smtClean="0">
                <a:ea typeface="+mj-ea"/>
              </a:rPr>
              <a:t>HIV(+)</a:t>
            </a:r>
            <a:r>
              <a:rPr lang="zh-TW" altLang="en-US" sz="2200" dirty="0"/>
              <a:t>地段防疫人員進行疫</a:t>
            </a:r>
            <a:r>
              <a:rPr lang="zh-TW" altLang="en-US" sz="2200" dirty="0" smtClean="0"/>
              <a:t>調。</a:t>
            </a:r>
            <a:endParaRPr lang="zh-TW" altLang="en-US" sz="2200" dirty="0"/>
          </a:p>
          <a:p>
            <a:pPr lvl="1">
              <a:defRPr/>
            </a:pPr>
            <a:r>
              <a:rPr lang="zh-TW" altLang="en-US" sz="2200" dirty="0"/>
              <a:t>結案時間：追蹤採檢陰性後</a:t>
            </a:r>
            <a:r>
              <a:rPr lang="en-US" altLang="zh-TW" sz="2200" dirty="0">
                <a:ea typeface="+mj-ea"/>
              </a:rPr>
              <a:t>3</a:t>
            </a:r>
            <a:r>
              <a:rPr lang="zh-TW" altLang="en-US" sz="2200" dirty="0"/>
              <a:t>天</a:t>
            </a:r>
            <a:r>
              <a:rPr lang="zh-TW" altLang="en-US" sz="2200" dirty="0" smtClean="0"/>
              <a:t>內。</a:t>
            </a:r>
            <a:endParaRPr lang="zh-TW" altLang="en-US" sz="2200" dirty="0"/>
          </a:p>
          <a:p>
            <a:pPr>
              <a:defRPr/>
            </a:pPr>
            <a:r>
              <a:rPr lang="zh-TW" altLang="en-US" sz="2400" dirty="0"/>
              <a:t>傳真航空公司提供旅客搭機證明書影</a:t>
            </a:r>
            <a:r>
              <a:rPr lang="zh-TW" altLang="en-US" sz="2400" dirty="0" smtClean="0"/>
              <a:t>本（外勞遣返）</a:t>
            </a:r>
            <a:r>
              <a:rPr lang="zh-TW" altLang="en-US" sz="2000" dirty="0" smtClean="0"/>
              <a:t>。</a:t>
            </a:r>
            <a:endParaRPr lang="en-US" altLang="zh-TW" sz="2000" dirty="0" smtClean="0"/>
          </a:p>
          <a:p>
            <a:pPr>
              <a:defRPr/>
            </a:pPr>
            <a:r>
              <a:rPr lang="zh-TW" altLang="en-US" sz="2400" dirty="0" smtClean="0"/>
              <a:t>外勞及餐飲業者定期接受糞便採檢。</a:t>
            </a:r>
            <a:endParaRPr lang="en-US" altLang="zh-TW" sz="2400" dirty="0"/>
          </a:p>
          <a:p>
            <a:pPr>
              <a:defRPr/>
            </a:pPr>
            <a:endParaRPr lang="en-US" altLang="zh-TW" sz="2000" dirty="0">
              <a:ea typeface="+mj-ea"/>
            </a:endParaRPr>
          </a:p>
        </p:txBody>
      </p:sp>
      <p:sp>
        <p:nvSpPr>
          <p:cNvPr id="239619" name="投影片編號版面配置區 4"/>
          <p:cNvSpPr>
            <a:spLocks noGrp="1"/>
          </p:cNvSpPr>
          <p:nvPr>
            <p:ph type="sldNum" sz="quarter" idx="12"/>
          </p:nvPr>
        </p:nvSpPr>
        <p:spPr bwMode="auto">
          <a:noFill/>
          <a:ln>
            <a:miter lim="800000"/>
            <a:headEnd/>
            <a:tailEnd/>
          </a:ln>
        </p:spPr>
        <p:txBody>
          <a:bodyPr/>
          <a:lstStyle/>
          <a:p>
            <a:fld id="{B205DB8A-E996-4F83-B376-4835CD31D10B}" type="slidenum">
              <a:rPr lang="zh-TW" altLang="en-US" smtClean="0">
                <a:ea typeface="新細明體" charset="-120"/>
              </a:rPr>
              <a:pPr/>
              <a:t>127</a:t>
            </a:fld>
            <a:endParaRPr lang="en-US" altLang="zh-TW" smtClean="0">
              <a:ea typeface="新細明體" charset="-120"/>
            </a:endParaRPr>
          </a:p>
        </p:txBody>
      </p:sp>
      <p:sp>
        <p:nvSpPr>
          <p:cNvPr id="239618" name="Text Box 2"/>
          <p:cNvSpPr txBox="1">
            <a:spLocks noChangeArrowheads="1"/>
          </p:cNvSpPr>
          <p:nvPr/>
        </p:nvSpPr>
        <p:spPr bwMode="auto">
          <a:xfrm>
            <a:off x="179388" y="757238"/>
            <a:ext cx="8820150" cy="769937"/>
          </a:xfrm>
          <a:prstGeom prst="rect">
            <a:avLst/>
          </a:prstGeom>
          <a:noFill/>
          <a:ln w="9525">
            <a:noFill/>
            <a:miter lim="800000"/>
            <a:headEnd/>
            <a:tailEnd/>
          </a:ln>
        </p:spPr>
        <p:txBody>
          <a:bodyPr>
            <a:spAutoFit/>
          </a:bodyPr>
          <a:lstStyle/>
          <a:p>
            <a:pPr algn="ctr">
              <a:spcBef>
                <a:spcPct val="50000"/>
              </a:spcBef>
            </a:pPr>
            <a:r>
              <a:rPr lang="zh-TW" altLang="zh-TW" sz="4400" b="1" dirty="0">
                <a:solidFill>
                  <a:schemeClr val="tx2"/>
                </a:solidFill>
                <a:latin typeface="標楷體" pitchFamily="65" charset="-120"/>
                <a:ea typeface="標楷體" pitchFamily="65" charset="-120"/>
                <a:cs typeface="Arial" charset="0"/>
              </a:rPr>
              <a:t>阿米巴性痢</a:t>
            </a:r>
            <a:r>
              <a:rPr lang="zh-TW" altLang="zh-TW" sz="4400" b="1" dirty="0" smtClean="0">
                <a:solidFill>
                  <a:schemeClr val="tx2"/>
                </a:solidFill>
                <a:latin typeface="標楷體" pitchFamily="65" charset="-120"/>
                <a:ea typeface="標楷體" pitchFamily="65" charset="-120"/>
                <a:cs typeface="Arial" charset="0"/>
              </a:rPr>
              <a:t>疾</a:t>
            </a:r>
            <a:r>
              <a:rPr lang="zh-TW" altLang="en-US" sz="4400" b="1" dirty="0" smtClean="0">
                <a:solidFill>
                  <a:schemeClr val="tx2"/>
                </a:solidFill>
                <a:latin typeface="標楷體" pitchFamily="65" charset="-120"/>
                <a:ea typeface="標楷體" pitchFamily="65" charset="-120"/>
                <a:cs typeface="Arial" charset="0"/>
              </a:rPr>
              <a:t>－</a:t>
            </a:r>
            <a:r>
              <a:rPr lang="zh-TW" altLang="en-US" sz="4400" b="1" dirty="0" smtClean="0">
                <a:solidFill>
                  <a:srgbClr val="000C00"/>
                </a:solidFill>
                <a:latin typeface="新細明體" charset="-120"/>
                <a:ea typeface="標楷體" pitchFamily="65" charset="-120"/>
                <a:cs typeface="Arial" charset="0"/>
              </a:rPr>
              <a:t>其他</a:t>
            </a:r>
            <a:r>
              <a:rPr lang="zh-TW" altLang="en-US" sz="4400" b="1" dirty="0">
                <a:solidFill>
                  <a:srgbClr val="000C00"/>
                </a:solidFill>
                <a:latin typeface="新細明體" charset="-120"/>
                <a:ea typeface="標楷體" pitchFamily="65" charset="-120"/>
                <a:cs typeface="Arial" charset="0"/>
              </a:rPr>
              <a:t>注意事項</a:t>
            </a:r>
            <a:endParaRPr lang="zh-TW" altLang="zh-TW" sz="4400" b="1" dirty="0">
              <a:solidFill>
                <a:schemeClr val="tx2"/>
              </a:solidFill>
              <a:latin typeface="Times New Roman" pitchFamily="18" charset="0"/>
              <a:ea typeface="標楷體" pitchFamily="65" charset="-120"/>
              <a:cs typeface="Arial" charset="0"/>
            </a:endParaRPr>
          </a:p>
        </p:txBody>
      </p:sp>
    </p:spTree>
    <p:custDataLst>
      <p:tags r:id="rId1"/>
    </p:custDataLst>
  </p:cSld>
  <p:clrMapOvr>
    <a:masterClrMapping/>
  </p:clrMapOvr>
  <p:transition spd="med"/>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pPr>
              <a:defRPr/>
            </a:pPr>
            <a:r>
              <a:rPr lang="zh-TW" altLang="en-US" dirty="0">
                <a:latin typeface="+mj-ea"/>
              </a:rPr>
              <a:t>結論</a:t>
            </a:r>
          </a:p>
        </p:txBody>
      </p:sp>
      <p:sp>
        <p:nvSpPr>
          <p:cNvPr id="118787" name="Rectangle 3"/>
          <p:cNvSpPr>
            <a:spLocks noGrp="1" noChangeArrowheads="1"/>
          </p:cNvSpPr>
          <p:nvPr>
            <p:ph idx="1"/>
          </p:nvPr>
        </p:nvSpPr>
        <p:spPr/>
        <p:txBody>
          <a:bodyPr/>
          <a:lstStyle/>
          <a:p>
            <a:pPr>
              <a:defRPr/>
            </a:pPr>
            <a:r>
              <a:rPr lang="zh-TW" altLang="en-US" dirty="0">
                <a:latin typeface="標楷體" panose="03000509000000000000" pitchFamily="65" charset="-120"/>
              </a:rPr>
              <a:t>平時預防</a:t>
            </a:r>
          </a:p>
          <a:p>
            <a:pPr>
              <a:defRPr/>
            </a:pPr>
            <a:r>
              <a:rPr lang="zh-TW" altLang="en-US" dirty="0">
                <a:latin typeface="標楷體" panose="03000509000000000000" pitchFamily="65" charset="-120"/>
              </a:rPr>
              <a:t>疾病監測</a:t>
            </a:r>
          </a:p>
          <a:p>
            <a:pPr>
              <a:defRPr/>
            </a:pPr>
            <a:r>
              <a:rPr lang="zh-TW" altLang="en-US" dirty="0">
                <a:latin typeface="標楷體" panose="03000509000000000000" pitchFamily="65" charset="-120"/>
              </a:rPr>
              <a:t>早期診斷及病患治療</a:t>
            </a:r>
            <a:r>
              <a:rPr lang="en-US" altLang="zh-TW" dirty="0">
                <a:latin typeface="標楷體" panose="03000509000000000000" pitchFamily="65" charset="-120"/>
              </a:rPr>
              <a:t>(</a:t>
            </a:r>
            <a:r>
              <a:rPr lang="zh-TW" altLang="en-US" dirty="0">
                <a:latin typeface="標楷體" panose="03000509000000000000" pitchFamily="65" charset="-120"/>
              </a:rPr>
              <a:t>隔離</a:t>
            </a:r>
            <a:r>
              <a:rPr lang="en-US" altLang="zh-TW" dirty="0">
                <a:latin typeface="標楷體" panose="03000509000000000000" pitchFamily="65" charset="-120"/>
              </a:rPr>
              <a:t>)</a:t>
            </a:r>
          </a:p>
          <a:p>
            <a:pPr>
              <a:defRPr/>
            </a:pPr>
            <a:r>
              <a:rPr lang="zh-TW" altLang="en-US" dirty="0">
                <a:latin typeface="標楷體" panose="03000509000000000000" pitchFamily="65" charset="-120"/>
              </a:rPr>
              <a:t>找出感染源及落實防治措施</a:t>
            </a:r>
          </a:p>
          <a:p>
            <a:pPr>
              <a:defRPr/>
            </a:pPr>
            <a:endParaRPr lang="en-US" altLang="zh-TW" dirty="0">
              <a:latin typeface="+mj-ea"/>
              <a:ea typeface="+mj-ea"/>
            </a:endParaRPr>
          </a:p>
        </p:txBody>
      </p:sp>
      <p:sp>
        <p:nvSpPr>
          <p:cNvPr id="241667" name="投影片編號版面配置區 3"/>
          <p:cNvSpPr>
            <a:spLocks noGrp="1"/>
          </p:cNvSpPr>
          <p:nvPr>
            <p:ph type="sldNum" sz="quarter" idx="12"/>
          </p:nvPr>
        </p:nvSpPr>
        <p:spPr bwMode="auto">
          <a:noFill/>
          <a:ln>
            <a:miter lim="800000"/>
            <a:headEnd/>
            <a:tailEnd/>
          </a:ln>
        </p:spPr>
        <p:txBody>
          <a:bodyPr/>
          <a:lstStyle/>
          <a:p>
            <a:fld id="{B346B780-4DE0-4EC3-8592-54829833EFB6}" type="slidenum">
              <a:rPr lang="zh-TW" altLang="en-US" smtClean="0">
                <a:ea typeface="新細明體" charset="-120"/>
              </a:rPr>
              <a:pPr/>
              <a:t>128</a:t>
            </a:fld>
            <a:endParaRPr lang="en-US" altLang="zh-TW" smtClean="0">
              <a:ea typeface="新細明體" charset="-120"/>
            </a:endParaRPr>
          </a:p>
        </p:txBody>
      </p:sp>
    </p:spTree>
    <p:custDataLst>
      <p:tags r:id="rId1"/>
    </p:custData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3713" name="標題 1"/>
          <p:cNvSpPr>
            <a:spLocks noGrp="1"/>
          </p:cNvSpPr>
          <p:nvPr>
            <p:ph type="ctrTitle"/>
          </p:nvPr>
        </p:nvSpPr>
        <p:spPr/>
        <p:txBody>
          <a:bodyPr/>
          <a:lstStyle/>
          <a:p>
            <a:r>
              <a:rPr lang="zh-TW" altLang="en-US" smtClean="0">
                <a:latin typeface="Arial" charset="0"/>
                <a:cs typeface="Arial" charset="0"/>
              </a:rPr>
              <a:t>課程結束</a:t>
            </a:r>
          </a:p>
        </p:txBody>
      </p:sp>
      <p:sp>
        <p:nvSpPr>
          <p:cNvPr id="2" name="副標題 1"/>
          <p:cNvSpPr>
            <a:spLocks noGrp="1"/>
          </p:cNvSpPr>
          <p:nvPr>
            <p:ph type="subTitle"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REFERENCE_ID" val="918d1302-6341-4ae0-bda5-a138f58e1ba2"/>
  <p:tag name="ARTICULATE_PROJECT_CHECK" val="0"/>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4262764-d:\po2015010\15王立信_痢疾鑑別診斷、治療與感染管制\06專案檔\po2015010_王立信_痢疾_專案_v0-2-0\po2015010_15.pptx"/>
  <p:tag name="ARTICULATE_PRESENTER_VERSION" val="7"/>
  <p:tag name="ARTICULATE_USED_PAGE_ORIENTATION" val="1"/>
  <p:tag name="ARTICULATE_USED_PAGE_SIZE" val="1"/>
  <p:tag name="ARTICULATE_PROJECT_OPEN" val="0"/>
  <p:tag name="ARTICULATE_SLIDE_COUNT" val="129"/>
</p:tagLst>
</file>

<file path=ppt/tags/tag2.xml><?xml version="1.0" encoding="utf-8"?>
<p:tagLst xmlns:a="http://schemas.openxmlformats.org/drawingml/2006/main" xmlns:r="http://schemas.openxmlformats.org/officeDocument/2006/relationships" xmlns:p="http://schemas.openxmlformats.org/presentationml/2006/main">
  <p:tag name="AUDIO_ID" val="256"/>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384"/>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CHILD_ITEM_TEXT1" val="1. 痢疾－定義及鑑別診斷"/>
  <p:tag name="CHILD_ITEM_TEXT2" val="2. 桿菌性痢疾"/>
  <p:tag name="CHILD_ITEM_TEXT3" val="3. 阿米巴性痢疾"/>
  <p:tag name="CHILD_ITEM_TEXT4" val="4. 痢疾－治療原則"/>
  <p:tag name="CHILD_ITEM_TEXT5" val="5. 痢疾－感染管制"/>
</p:tagLst>
</file>

<file path=ppt/tags/tag5.xml><?xml version="1.0" encoding="utf-8"?>
<p:tagLst xmlns:a="http://schemas.openxmlformats.org/drawingml/2006/main" xmlns:r="http://schemas.openxmlformats.org/officeDocument/2006/relationships" xmlns:p="http://schemas.openxmlformats.org/presentationml/2006/main">
  <p:tag name="AUDIO_ID" val="619"/>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611"/>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xml><?xml version="1.0" encoding="utf-8"?>
<p:tagLst xmlns:a="http://schemas.openxmlformats.org/drawingml/2006/main" xmlns:r="http://schemas.openxmlformats.org/officeDocument/2006/relationships" xmlns:p="http://schemas.openxmlformats.org/presentationml/2006/main">
  <p:tag name="ARTICULATE_TITLE_TAG" val="痢疾－鑑別診斷"/>
  <p:tag name="AUDIO_ID" val="621"/>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UDIO_ID" val="622"/>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UDIO_ID" val="618"/>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565"/>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xml><?xml version="1.0" encoding="utf-8"?>
<p:tagLst xmlns:a="http://schemas.openxmlformats.org/drawingml/2006/main" xmlns:r="http://schemas.openxmlformats.org/officeDocument/2006/relationships" xmlns:p="http://schemas.openxmlformats.org/presentationml/2006/main">
  <p:tag name="ARTICULATE_TITLE_TAG" val="2-1 案例"/>
  <p:tag name="AUDIO_ID" val="662"/>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xml><?xml version="1.0" encoding="utf-8"?>
<p:tagLst xmlns:a="http://schemas.openxmlformats.org/drawingml/2006/main" xmlns:r="http://schemas.openxmlformats.org/officeDocument/2006/relationships" xmlns:p="http://schemas.openxmlformats.org/presentationml/2006/main">
  <p:tag name="AUDIO_ID" val="624"/>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TITLE_TAG" val="花蓮縣某山地鄉桿菌性痢疾群聚事件病例發病日分布圖"/>
  <p:tag name="AUDIO_ID" val="625"/>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TITLE_TAG" val="花蓮縣某山地鄉桿菌性痢疾群聚事件確定病例關聯圖"/>
  <p:tag name="AUDIO_ID" val="62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TITLE_TAG" val="2-2 疾病概述"/>
  <p:tag name="AUDIO_ID" val="432"/>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TITLE_TAG" val="致病原"/>
  <p:tag name="AUDIO_ID" val="43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677"/>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UDIO_ID" val="678"/>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3.xml><?xml version="1.0" encoding="utf-8"?>
<p:tagLst xmlns:a="http://schemas.openxmlformats.org/drawingml/2006/main" xmlns:r="http://schemas.openxmlformats.org/officeDocument/2006/relationships" xmlns:p="http://schemas.openxmlformats.org/presentationml/2006/main">
  <p:tag name="ARTICULATE_TITLE_TAG" val="發生情形"/>
  <p:tag name="AUDIO_ID" val="56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TITLE_TAG" val="症狀"/>
  <p:tag name="AUDIO_ID" val="57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UDIO_ID" val="655"/>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UDIO_ID" val="65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UDIO_ID" val="65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DUPLICATEID" val="9bd2ff73da67431bb25a9247a948a3a6"/>
</p:tagLst>
</file>

<file path=ppt/tags/tag29.xml><?xml version="1.0" encoding="utf-8"?>
<p:tagLst xmlns:a="http://schemas.openxmlformats.org/drawingml/2006/main" xmlns:r="http://schemas.openxmlformats.org/officeDocument/2006/relationships" xmlns:p="http://schemas.openxmlformats.org/presentationml/2006/main">
  <p:tag name="ARTICULATE_TITLE_TAG" val="致病原－耐性實驗"/>
  <p:tag name="AUDIO_ID" val="67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1.xml><?xml version="1.0" encoding="utf-8"?>
<p:tagLst xmlns:a="http://schemas.openxmlformats.org/drawingml/2006/main" xmlns:r="http://schemas.openxmlformats.org/officeDocument/2006/relationships" xmlns:p="http://schemas.openxmlformats.org/presentationml/2006/main">
  <p:tag name="ARTICULATE_TITLE_TAG" val="感染過程"/>
  <p:tag name="AUDIO_ID" val="43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TITLE_TAG" val="傳染窩和傳染方式"/>
  <p:tag name="AUDIO_ID" val="57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TITLE_TAG" val="不安全性行為傳染方式"/>
  <p:tag name="AUDIO_ID" val="67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TITLE_TAG" val="潛伏期和可傳染期"/>
  <p:tag name="AUDIO_ID" val="57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TITLE_TAG" val="致病機轉"/>
  <p:tag name="AUDIO_ID" val="43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TITLE_TAG" val="病例定義"/>
  <p:tag name="AUDIO_ID" val="440"/>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TITLE_TAG" val="桿菌性痢疾－病例定義"/>
  <p:tag name="AUDIO_ID" val="441"/>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TITLE_TAG" val="法定傳染病規範"/>
  <p:tag name="AUDIO_ID" val="44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TITLE_TAG" val="2-3 流行病學"/>
  <p:tag name="AUDIO_ID" val="445"/>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TITLE_TAG" val="全球盛行率"/>
  <p:tag name="AUDIO_ID" val="67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2.xml><?xml version="1.0" encoding="utf-8"?>
<p:tagLst xmlns:a="http://schemas.openxmlformats.org/drawingml/2006/main" xmlns:r="http://schemas.openxmlformats.org/officeDocument/2006/relationships" xmlns:p="http://schemas.openxmlformats.org/presentationml/2006/main">
  <p:tag name="ARTICULATE_TITLE_TAG" val="全國桿菌性痢疾本土病例及境外移入病例地理分佈"/>
  <p:tag name="AUDIO_ID" val="55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TITLE_TAG" val="國內流行情形"/>
  <p:tag name="AUDIO_ID" val="44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448"/>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UDIO_ID" val="449"/>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UDIO_ID" val="450"/>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UDIO_ID" val="451"/>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UDIO_ID" val="617"/>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UDIO_ID" val="563"/>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1.xml><?xml version="1.0" encoding="utf-8"?>
<p:tagLst xmlns:a="http://schemas.openxmlformats.org/drawingml/2006/main" xmlns:r="http://schemas.openxmlformats.org/officeDocument/2006/relationships" xmlns:p="http://schemas.openxmlformats.org/presentationml/2006/main">
  <p:tag name="ARTICULATE_TITLE_TAG" val="3-1 案例"/>
  <p:tag name="AUDIO_ID" val="652"/>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3.xml><?xml version="1.0" encoding="utf-8"?>
<p:tagLst xmlns:a="http://schemas.openxmlformats.org/drawingml/2006/main" xmlns:r="http://schemas.openxmlformats.org/officeDocument/2006/relationships" xmlns:p="http://schemas.openxmlformats.org/presentationml/2006/main">
  <p:tag name="ARTICULATE_TITLE_TAG" val="案例一實驗室診斷"/>
  <p:tag name="AUDIO_ID" val="64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UDIO_ID" val="659"/>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UDIO_ID" val="658"/>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UDIO_ID" val="64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UDIO_ID" val="68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UDIO_ID" val="644"/>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UDIO_ID" val="650"/>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UDIO_ID" val="653"/>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UDIO_ID" val="67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UDIO_ID" val="65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UDIO_ID" val="51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UDIO_ID" val="66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UDIO_ID" val="51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TITLE_TAG" val="2012-09-13腹部超音波檢查"/>
  <p:tag name="AUDIO_ID" val="51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UDIO_ID" val="515"/>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UDIO_ID" val="51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UDIO_ID" val="517"/>
  <p:tag name="ARTICULATE_TITLE_TAG" val="病程"/>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UDIO_ID" val="51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UDIO_ID" val="51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TITLE_TAG" val="3-2 疾病概述"/>
  <p:tag name="AUDIO_ID" val="473"/>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TITLE_TAG" val="阿米巴性痢疾"/>
  <p:tag name="AUDIO_ID" val="56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TITLE_TAG" val="致病原及生活史"/>
  <p:tag name="AUDIO_ID" val="47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UDIO_ID" val="475"/>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DUPLICATEID" val="8c63a00d3c1748ad9f94c1e77848d8bf"/>
</p:tagLst>
</file>

<file path=ppt/tags/tag77.xml><?xml version="1.0" encoding="utf-8"?>
<p:tagLst xmlns:a="http://schemas.openxmlformats.org/drawingml/2006/main" xmlns:r="http://schemas.openxmlformats.org/officeDocument/2006/relationships" xmlns:p="http://schemas.openxmlformats.org/presentationml/2006/main">
  <p:tag name="DUPLICATEID" val="437f19a986624c5b9d5a76dce6c8927b"/>
</p:tagLst>
</file>

<file path=ppt/tags/tag78.xml><?xml version="1.0" encoding="utf-8"?>
<p:tagLst xmlns:a="http://schemas.openxmlformats.org/drawingml/2006/main" xmlns:r="http://schemas.openxmlformats.org/officeDocument/2006/relationships" xmlns:p="http://schemas.openxmlformats.org/presentationml/2006/main">
  <p:tag name="DUPLICATEID" val="4bedfd8536bb4e7880a07247d60c0dd9"/>
</p:tagLst>
</file>

<file path=ppt/tags/tag79.xml><?xml version="1.0" encoding="utf-8"?>
<p:tagLst xmlns:a="http://schemas.openxmlformats.org/drawingml/2006/main" xmlns:r="http://schemas.openxmlformats.org/officeDocument/2006/relationships" xmlns:p="http://schemas.openxmlformats.org/presentationml/2006/main">
  <p:tag name="DUPLICATEID" val="f0abb85330ce41ad8f57a622adb0b417"/>
</p:tagLst>
</file>

<file path=ppt/tags/tag80.xml><?xml version="1.0" encoding="utf-8"?>
<p:tagLst xmlns:a="http://schemas.openxmlformats.org/drawingml/2006/main" xmlns:r="http://schemas.openxmlformats.org/officeDocument/2006/relationships" xmlns:p="http://schemas.openxmlformats.org/presentationml/2006/main">
  <p:tag name="DUPLICATEID" val="0d2d329d8de74a25b1726af93c2e9060"/>
</p:tagLst>
</file>

<file path=ppt/tags/tag81.xml><?xml version="1.0" encoding="utf-8"?>
<p:tagLst xmlns:a="http://schemas.openxmlformats.org/drawingml/2006/main" xmlns:r="http://schemas.openxmlformats.org/officeDocument/2006/relationships" xmlns:p="http://schemas.openxmlformats.org/presentationml/2006/main">
  <p:tag name="DUPLICATEID" val="d179652970f8463e83f538411440721e"/>
</p:tagLst>
</file>

<file path=ppt/tags/tag82.xml><?xml version="1.0" encoding="utf-8"?>
<p:tagLst xmlns:a="http://schemas.openxmlformats.org/drawingml/2006/main" xmlns:r="http://schemas.openxmlformats.org/officeDocument/2006/relationships" xmlns:p="http://schemas.openxmlformats.org/presentationml/2006/main">
  <p:tag name="ARTICULATE_TITLE_TAG" val="感染過程"/>
  <p:tag name="AUDIO_ID" val="56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UDIO_ID" val="477"/>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UDIO_ID" val="560"/>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UDIO_ID" val="68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TITLE_TAG" val="病例定義"/>
  <p:tag name="AUDIO_ID" val="47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UDIO_ID" val="480"/>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TITLE_TAG" val="實驗室診斷"/>
  <p:tag name="AUDIO_ID" val="48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UDIO_ID" val="483"/>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UDIO_ID" val="484"/>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TITLE_TAG" val="阿米巴活動體(trophozoite)的病理切片"/>
  <p:tag name="AUDIO_ID" val="62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UDIO_ID" val="630"/>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UDIO_ID" val="66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5.xml><?xml version="1.0" encoding="utf-8"?>
<p:tagLst xmlns:a="http://schemas.openxmlformats.org/drawingml/2006/main" xmlns:r="http://schemas.openxmlformats.org/officeDocument/2006/relationships" xmlns:p="http://schemas.openxmlformats.org/presentationml/2006/main">
  <p:tag name="AUDIO_ID" val="66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7.xml><?xml version="1.0" encoding="utf-8"?>
<p:tagLst xmlns:a="http://schemas.openxmlformats.org/drawingml/2006/main" xmlns:r="http://schemas.openxmlformats.org/officeDocument/2006/relationships" xmlns:p="http://schemas.openxmlformats.org/presentationml/2006/main">
  <p:tag name="AUDIO_ID" val="665"/>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9.xml><?xml version="1.0" encoding="utf-8"?>
<p:tagLst xmlns:a="http://schemas.openxmlformats.org/drawingml/2006/main" xmlns:r="http://schemas.openxmlformats.org/officeDocument/2006/relationships" xmlns:p="http://schemas.openxmlformats.org/presentationml/2006/main">
  <p:tag name="AUDIO_ID" val="66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1.xml><?xml version="1.0" encoding="utf-8"?>
<p:tagLst xmlns:a="http://schemas.openxmlformats.org/drawingml/2006/main" xmlns:r="http://schemas.openxmlformats.org/officeDocument/2006/relationships" xmlns:p="http://schemas.openxmlformats.org/presentationml/2006/main">
  <p:tag name="AUDIO_ID" val="66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3.xml><?xml version="1.0" encoding="utf-8"?>
<p:tagLst xmlns:a="http://schemas.openxmlformats.org/drawingml/2006/main" xmlns:r="http://schemas.openxmlformats.org/officeDocument/2006/relationships" xmlns:p="http://schemas.openxmlformats.org/presentationml/2006/main">
  <p:tag name="ARTICULATE_TITLE_TAG" val="3-3 流行病學"/>
  <p:tag name="AUDIO_ID" val="682"/>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04.xml><?xml version="1.0" encoding="utf-8"?>
<p:tagLst xmlns:a="http://schemas.openxmlformats.org/drawingml/2006/main" xmlns:r="http://schemas.openxmlformats.org/officeDocument/2006/relationships" xmlns:p="http://schemas.openxmlformats.org/presentationml/2006/main">
  <p:tag name="ARTICULATE_TITLE_TAG" val="全球盛行率及分佈情形"/>
  <p:tag name="AUDIO_ID" val="490"/>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5.xml><?xml version="1.0" encoding="utf-8"?>
<p:tagLst xmlns:a="http://schemas.openxmlformats.org/drawingml/2006/main" xmlns:r="http://schemas.openxmlformats.org/officeDocument/2006/relationships" xmlns:p="http://schemas.openxmlformats.org/presentationml/2006/main">
  <p:tag name="AUDIO_ID" val="491"/>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06.xml><?xml version="1.0" encoding="utf-8"?>
<p:tagLst xmlns:a="http://schemas.openxmlformats.org/drawingml/2006/main" xmlns:r="http://schemas.openxmlformats.org/officeDocument/2006/relationships" xmlns:p="http://schemas.openxmlformats.org/presentationml/2006/main">
  <p:tag name="ARTICULATE_TITLE_TAG" val="全國阿米巴性痢疾本土病例及境外移入病例地理分佈"/>
  <p:tag name="AUDIO_ID" val="55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7.xml><?xml version="1.0" encoding="utf-8"?>
<p:tagLst xmlns:a="http://schemas.openxmlformats.org/drawingml/2006/main" xmlns:r="http://schemas.openxmlformats.org/officeDocument/2006/relationships" xmlns:p="http://schemas.openxmlformats.org/presentationml/2006/main">
  <p:tag name="ARTICULATE_TITLE_TAG" val="國內流行情形"/>
  <p:tag name="AUDIO_ID" val="49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8.xml><?xml version="1.0" encoding="utf-8"?>
<p:tagLst xmlns:a="http://schemas.openxmlformats.org/drawingml/2006/main" xmlns:r="http://schemas.openxmlformats.org/officeDocument/2006/relationships" xmlns:p="http://schemas.openxmlformats.org/presentationml/2006/main">
  <p:tag name="AUDIO_ID" val="493"/>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1"/>
  <p:tag name="ARTICULATE_SLIDE_THUMBNAIL_REFRESH" val="1"/>
</p:tagLst>
</file>

<file path=ppt/tags/tag109.xml><?xml version="1.0" encoding="utf-8"?>
<p:tagLst xmlns:a="http://schemas.openxmlformats.org/drawingml/2006/main" xmlns:r="http://schemas.openxmlformats.org/officeDocument/2006/relationships" xmlns:p="http://schemas.openxmlformats.org/presentationml/2006/main">
  <p:tag name="AUDIO_ID" val="494"/>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0.xml><?xml version="1.0" encoding="utf-8"?>
<p:tagLst xmlns:a="http://schemas.openxmlformats.org/drawingml/2006/main" xmlns:r="http://schemas.openxmlformats.org/officeDocument/2006/relationships" xmlns:p="http://schemas.openxmlformats.org/presentationml/2006/main">
  <p:tag name="AUDIO_ID" val="49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1.xml><?xml version="1.0" encoding="utf-8"?>
<p:tagLst xmlns:a="http://schemas.openxmlformats.org/drawingml/2006/main" xmlns:r="http://schemas.openxmlformats.org/officeDocument/2006/relationships" xmlns:p="http://schemas.openxmlformats.org/presentationml/2006/main">
  <p:tag name="AUDIO_ID" val="496"/>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2.xml><?xml version="1.0" encoding="utf-8"?>
<p:tagLst xmlns:a="http://schemas.openxmlformats.org/drawingml/2006/main" xmlns:r="http://schemas.openxmlformats.org/officeDocument/2006/relationships" xmlns:p="http://schemas.openxmlformats.org/presentationml/2006/main">
  <p:tag name="AUDIO_ID" val="498"/>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3.xml><?xml version="1.0" encoding="utf-8"?>
<p:tagLst xmlns:a="http://schemas.openxmlformats.org/drawingml/2006/main" xmlns:r="http://schemas.openxmlformats.org/officeDocument/2006/relationships" xmlns:p="http://schemas.openxmlformats.org/presentationml/2006/main">
  <p:tag name="AUDIO_ID" val="405"/>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14.xml><?xml version="1.0" encoding="utf-8"?>
<p:tagLst xmlns:a="http://schemas.openxmlformats.org/drawingml/2006/main" xmlns:r="http://schemas.openxmlformats.org/officeDocument/2006/relationships" xmlns:p="http://schemas.openxmlformats.org/presentationml/2006/main">
  <p:tag name="AUDIO_ID" val="410"/>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ags/tag11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6.xml><?xml version="1.0" encoding="utf-8"?>
<p:tagLst xmlns:a="http://schemas.openxmlformats.org/drawingml/2006/main" xmlns:r="http://schemas.openxmlformats.org/officeDocument/2006/relationships" xmlns:p="http://schemas.openxmlformats.org/presentationml/2006/main">
  <p:tag name="ARTICULATE_TITLE_TAG" val="4-1 桿菌性痢疾"/>
  <p:tag name="AUDIO_ID" val="574"/>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17.xml><?xml version="1.0" encoding="utf-8"?>
<p:tagLst xmlns:a="http://schemas.openxmlformats.org/drawingml/2006/main" xmlns:r="http://schemas.openxmlformats.org/officeDocument/2006/relationships" xmlns:p="http://schemas.openxmlformats.org/presentationml/2006/main">
  <p:tag name="AUDIO_ID" val="575"/>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8.xml><?xml version="1.0" encoding="utf-8"?>
<p:tagLst xmlns:a="http://schemas.openxmlformats.org/drawingml/2006/main" xmlns:r="http://schemas.openxmlformats.org/officeDocument/2006/relationships" xmlns:p="http://schemas.openxmlformats.org/presentationml/2006/main">
  <p:tag name="ARTICULATE_TITLE_TAG" val="4-2 阿米巴性痢疾"/>
  <p:tag name="AUDIO_ID" val="686"/>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1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0.xml><?xml version="1.0" encoding="utf-8"?>
<p:tagLst xmlns:a="http://schemas.openxmlformats.org/drawingml/2006/main" xmlns:r="http://schemas.openxmlformats.org/officeDocument/2006/relationships" xmlns:p="http://schemas.openxmlformats.org/presentationml/2006/main">
  <p:tag name="AUDIO_ID" val="576"/>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21.xml><?xml version="1.0" encoding="utf-8"?>
<p:tagLst xmlns:a="http://schemas.openxmlformats.org/drawingml/2006/main" xmlns:r="http://schemas.openxmlformats.org/officeDocument/2006/relationships" xmlns:p="http://schemas.openxmlformats.org/presentationml/2006/main">
  <p:tag name="AUDIO_ID" val="57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2.xml><?xml version="1.0" encoding="utf-8"?>
<p:tagLst xmlns:a="http://schemas.openxmlformats.org/drawingml/2006/main" xmlns:r="http://schemas.openxmlformats.org/officeDocument/2006/relationships" xmlns:p="http://schemas.openxmlformats.org/presentationml/2006/main">
  <p:tag name="AUDIO_ID" val="57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123.xml><?xml version="1.0" encoding="utf-8"?>
<p:tagLst xmlns:a="http://schemas.openxmlformats.org/drawingml/2006/main" xmlns:r="http://schemas.openxmlformats.org/officeDocument/2006/relationships" xmlns:p="http://schemas.openxmlformats.org/presentationml/2006/main">
  <p:tag name="AUDIO_ID" val="407"/>
  <p:tag name="ARTICULATE_NAV_LEVEL" val="1"/>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24.xml><?xml version="1.0" encoding="utf-8"?>
<p:tagLst xmlns:a="http://schemas.openxmlformats.org/drawingml/2006/main" xmlns:r="http://schemas.openxmlformats.org/officeDocument/2006/relationships" xmlns:p="http://schemas.openxmlformats.org/presentationml/2006/main">
  <p:tag name="AUDIO_ID" val="411"/>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ags/tag12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6.xml><?xml version="1.0" encoding="utf-8"?>
<p:tagLst xmlns:a="http://schemas.openxmlformats.org/drawingml/2006/main" xmlns:r="http://schemas.openxmlformats.org/officeDocument/2006/relationships" xmlns:p="http://schemas.openxmlformats.org/presentationml/2006/main">
  <p:tag name="ARTICULATE_TITLE_TAG" val="5-1 桿菌性痢疾"/>
  <p:tag name="AUDIO_ID" val="590"/>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7.xml><?xml version="1.0" encoding="utf-8"?>
<p:tagLst xmlns:a="http://schemas.openxmlformats.org/drawingml/2006/main" xmlns:r="http://schemas.openxmlformats.org/officeDocument/2006/relationships" xmlns:p="http://schemas.openxmlformats.org/presentationml/2006/main">
  <p:tag name="ARTICULATE_TITLE_TAG" val="防疫措施"/>
  <p:tag name="AUDIO_ID" val="59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8.xml><?xml version="1.0" encoding="utf-8"?>
<p:tagLst xmlns:a="http://schemas.openxmlformats.org/drawingml/2006/main" xmlns:r="http://schemas.openxmlformats.org/officeDocument/2006/relationships" xmlns:p="http://schemas.openxmlformats.org/presentationml/2006/main">
  <p:tag name="ARTICULATE_TITLE_TAG" val="防治方法"/>
  <p:tag name="AUDIO_ID" val="592"/>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9.xml><?xml version="1.0" encoding="utf-8"?>
<p:tagLst xmlns:a="http://schemas.openxmlformats.org/drawingml/2006/main" xmlns:r="http://schemas.openxmlformats.org/officeDocument/2006/relationships" xmlns:p="http://schemas.openxmlformats.org/presentationml/2006/main">
  <p:tag name="ARTICULATE_TITLE_TAG" val="衛教重點"/>
  <p:tag name="AUDIO_ID" val="59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0.xml><?xml version="1.0" encoding="utf-8"?>
<p:tagLst xmlns:a="http://schemas.openxmlformats.org/drawingml/2006/main" xmlns:r="http://schemas.openxmlformats.org/officeDocument/2006/relationships" xmlns:p="http://schemas.openxmlformats.org/presentationml/2006/main">
  <p:tag name="ARTICULATE_TITLE_TAG" val="防疫步驟"/>
  <p:tag name="AUDIO_ID" val="59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1.xml><?xml version="1.0" encoding="utf-8"?>
<p:tagLst xmlns:a="http://schemas.openxmlformats.org/drawingml/2006/main" xmlns:r="http://schemas.openxmlformats.org/officeDocument/2006/relationships" xmlns:p="http://schemas.openxmlformats.org/presentationml/2006/main">
  <p:tag name="AUDIO_ID" val="59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32.xml><?xml version="1.0" encoding="utf-8"?>
<p:tagLst xmlns:a="http://schemas.openxmlformats.org/drawingml/2006/main" xmlns:r="http://schemas.openxmlformats.org/officeDocument/2006/relationships" xmlns:p="http://schemas.openxmlformats.org/presentationml/2006/main">
  <p:tag name="ARTICULATE_TITLE_TAG" val="檢體採集"/>
  <p:tag name="AUDIO_ID" val="59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3.xml><?xml version="1.0" encoding="utf-8"?>
<p:tagLst xmlns:a="http://schemas.openxmlformats.org/drawingml/2006/main" xmlns:r="http://schemas.openxmlformats.org/officeDocument/2006/relationships" xmlns:p="http://schemas.openxmlformats.org/presentationml/2006/main">
  <p:tag name="ARTICULATE_TITLE_TAG" val="消毒通則"/>
  <p:tag name="AUDIO_ID" val="59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4.xml><?xml version="1.0" encoding="utf-8"?>
<p:tagLst xmlns:a="http://schemas.openxmlformats.org/drawingml/2006/main" xmlns:r="http://schemas.openxmlformats.org/officeDocument/2006/relationships" xmlns:p="http://schemas.openxmlformats.org/presentationml/2006/main">
  <p:tag name="ARTICULATE_TITLE_TAG" val="消毒劑泡製"/>
  <p:tag name="AUDIO_ID" val="59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5.xml><?xml version="1.0" encoding="utf-8"?>
<p:tagLst xmlns:a="http://schemas.openxmlformats.org/drawingml/2006/main" xmlns:r="http://schemas.openxmlformats.org/officeDocument/2006/relationships" xmlns:p="http://schemas.openxmlformats.org/presentationml/2006/main">
  <p:tag name="ARTICULATE_TITLE_TAG" val="山地鄉防制"/>
  <p:tag name="AUDIO_ID" val="59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6.xml><?xml version="1.0" encoding="utf-8"?>
<p:tagLst xmlns:a="http://schemas.openxmlformats.org/drawingml/2006/main" xmlns:r="http://schemas.openxmlformats.org/officeDocument/2006/relationships" xmlns:p="http://schemas.openxmlformats.org/presentationml/2006/main">
  <p:tag name="ARTICULATE_TITLE_TAG" val="境外移入防制"/>
  <p:tag name="AUDIO_ID" val="60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7.xml><?xml version="1.0" encoding="utf-8"?>
<p:tagLst xmlns:a="http://schemas.openxmlformats.org/drawingml/2006/main" xmlns:r="http://schemas.openxmlformats.org/officeDocument/2006/relationships" xmlns:p="http://schemas.openxmlformats.org/presentationml/2006/main">
  <p:tag name="ARTICULATE_TITLE_TAG" val="機構群聚事件因應措施"/>
  <p:tag name="AUDIO_ID" val="60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8.xml><?xml version="1.0" encoding="utf-8"?>
<p:tagLst xmlns:a="http://schemas.openxmlformats.org/drawingml/2006/main" xmlns:r="http://schemas.openxmlformats.org/officeDocument/2006/relationships" xmlns:p="http://schemas.openxmlformats.org/presentationml/2006/main">
  <p:tag name="ARTICULATE_TITLE_TAG" val="其他注意事項"/>
  <p:tag name="AUDIO_ID" val="60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39.xml><?xml version="1.0" encoding="utf-8"?>
<p:tagLst xmlns:a="http://schemas.openxmlformats.org/drawingml/2006/main" xmlns:r="http://schemas.openxmlformats.org/officeDocument/2006/relationships" xmlns:p="http://schemas.openxmlformats.org/presentationml/2006/main">
  <p:tag name="ARTICULATE_TITLE_TAG" val="強制隔離"/>
  <p:tag name="AUDIO_ID" val="60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0.xml><?xml version="1.0" encoding="utf-8"?>
<p:tagLst xmlns:a="http://schemas.openxmlformats.org/drawingml/2006/main" xmlns:r="http://schemas.openxmlformats.org/officeDocument/2006/relationships" xmlns:p="http://schemas.openxmlformats.org/presentationml/2006/main">
  <p:tag name="ARTICULATE_TITLE_TAG" val="給臨床醫師的建議"/>
  <p:tag name="AUDIO_ID" val="66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2.xml><?xml version="1.0" encoding="utf-8"?>
<p:tagLst xmlns:a="http://schemas.openxmlformats.org/drawingml/2006/main" xmlns:r="http://schemas.openxmlformats.org/officeDocument/2006/relationships" xmlns:p="http://schemas.openxmlformats.org/presentationml/2006/main">
  <p:tag name="AUDIO_ID" val="670"/>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43.xml><?xml version="1.0" encoding="utf-8"?>
<p:tagLst xmlns:a="http://schemas.openxmlformats.org/drawingml/2006/main" xmlns:r="http://schemas.openxmlformats.org/officeDocument/2006/relationships" xmlns:p="http://schemas.openxmlformats.org/presentationml/2006/main">
  <p:tag name="AUDIO_ID" val="67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4.xml><?xml version="1.0" encoding="utf-8"?>
<p:tagLst xmlns:a="http://schemas.openxmlformats.org/drawingml/2006/main" xmlns:r="http://schemas.openxmlformats.org/officeDocument/2006/relationships" xmlns:p="http://schemas.openxmlformats.org/presentationml/2006/main">
  <p:tag name="ARTICULATE_TITLE_TAG" val="5-2 阿米巴性痢疾"/>
  <p:tag name="AUDIO_ID" val="580"/>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45.xml><?xml version="1.0" encoding="utf-8"?>
<p:tagLst xmlns:a="http://schemas.openxmlformats.org/drawingml/2006/main" xmlns:r="http://schemas.openxmlformats.org/officeDocument/2006/relationships" xmlns:p="http://schemas.openxmlformats.org/presentationml/2006/main">
  <p:tag name="ARTICULATE_TITLE_TAG" val="預防方法及防治重點"/>
  <p:tag name="AUDIO_ID" val="581"/>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6.xml><?xml version="1.0" encoding="utf-8"?>
<p:tagLst xmlns:a="http://schemas.openxmlformats.org/drawingml/2006/main" xmlns:r="http://schemas.openxmlformats.org/officeDocument/2006/relationships" xmlns:p="http://schemas.openxmlformats.org/presentationml/2006/main">
  <p:tag name="ARTICULATE_TITLE_TAG" val="避免口對肛門的危險性行為"/>
  <p:tag name="AUDIO_ID" val="68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7.xml><?xml version="1.0" encoding="utf-8"?>
<p:tagLst xmlns:a="http://schemas.openxmlformats.org/drawingml/2006/main" xmlns:r="http://schemas.openxmlformats.org/officeDocument/2006/relationships" xmlns:p="http://schemas.openxmlformats.org/presentationml/2006/main">
  <p:tag name="ARTICULATE_TITLE_TAG" val="陽性個案防疫措施"/>
  <p:tag name="AUDIO_ID" val="583"/>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8.xml><?xml version="1.0" encoding="utf-8"?>
<p:tagLst xmlns:a="http://schemas.openxmlformats.org/drawingml/2006/main" xmlns:r="http://schemas.openxmlformats.org/officeDocument/2006/relationships" xmlns:p="http://schemas.openxmlformats.org/presentationml/2006/main">
  <p:tag name="ARTICULATE_TITLE_TAG" val="檢體採集"/>
  <p:tag name="AUDIO_ID" val="584"/>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9.xml><?xml version="1.0" encoding="utf-8"?>
<p:tagLst xmlns:a="http://schemas.openxmlformats.org/drawingml/2006/main" xmlns:r="http://schemas.openxmlformats.org/officeDocument/2006/relationships" xmlns:p="http://schemas.openxmlformats.org/presentationml/2006/main">
  <p:tag name="AUDIO_ID" val="585"/>
  <p:tag name="ARTICULATE_NAV_LEVEL" val="3"/>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1"/>
  <p:tag name="ARTICULATE_SLIDE_THUMBNAIL_REFRESH" val="1"/>
</p:tagLst>
</file>

<file path=ppt/tags/tag150.xml><?xml version="1.0" encoding="utf-8"?>
<p:tagLst xmlns:a="http://schemas.openxmlformats.org/drawingml/2006/main" xmlns:r="http://schemas.openxmlformats.org/officeDocument/2006/relationships" xmlns:p="http://schemas.openxmlformats.org/presentationml/2006/main">
  <p:tag name="ARTICULATE_TITLE_TAG" val="消毒通則"/>
  <p:tag name="AUDIO_ID" val="586"/>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1.xml><?xml version="1.0" encoding="utf-8"?>
<p:tagLst xmlns:a="http://schemas.openxmlformats.org/drawingml/2006/main" xmlns:r="http://schemas.openxmlformats.org/officeDocument/2006/relationships" xmlns:p="http://schemas.openxmlformats.org/presentationml/2006/main">
  <p:tag name="ARTICULATE_TITLE_TAG" val="消毒劑泡製"/>
  <p:tag name="AUDIO_ID" val="587"/>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2.xml><?xml version="1.0" encoding="utf-8"?>
<p:tagLst xmlns:a="http://schemas.openxmlformats.org/drawingml/2006/main" xmlns:r="http://schemas.openxmlformats.org/officeDocument/2006/relationships" xmlns:p="http://schemas.openxmlformats.org/presentationml/2006/main">
  <p:tag name="ARTICULATE_TITLE_TAG" val="機構群聚事件因應措施"/>
  <p:tag name="AUDIO_ID" val="588"/>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3.xml><?xml version="1.0" encoding="utf-8"?>
<p:tagLst xmlns:a="http://schemas.openxmlformats.org/drawingml/2006/main" xmlns:r="http://schemas.openxmlformats.org/officeDocument/2006/relationships" xmlns:p="http://schemas.openxmlformats.org/presentationml/2006/main">
  <p:tag name="ARTICULATE_TITLE_TAG" val="其他注意事項"/>
  <p:tag name="AUDIO_ID" val="589"/>
  <p:tag name="ARTICULATE_NAV_LEVEL" val="3"/>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4.xml><?xml version="1.0" encoding="utf-8"?>
<p:tagLst xmlns:a="http://schemas.openxmlformats.org/drawingml/2006/main" xmlns:r="http://schemas.openxmlformats.org/officeDocument/2006/relationships" xmlns:p="http://schemas.openxmlformats.org/presentationml/2006/main">
  <p:tag name="AUDIO_ID" val="609"/>
  <p:tag name="ARTICULATE_NAV_LEVEL" val="2"/>
  <p:tag name="ARTICULATE_SLIDE_PRESENTER_GUID" val="705464f1-9db4-4a4d-9e5c-4adcda16348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5.xml><?xml version="1.0" encoding="utf-8"?>
<p:tagLst xmlns:a="http://schemas.openxmlformats.org/drawingml/2006/main" xmlns:r="http://schemas.openxmlformats.org/officeDocument/2006/relationships" xmlns:p="http://schemas.openxmlformats.org/presentationml/2006/main">
  <p:tag name="AUDIO_ID" val="406"/>
  <p:tag name="ARTICULATE_NAV_LEVEL" val="2"/>
  <p:tag name="ARTICULATE_SLIDE_PRESENTER_GUID" val="705464f1-9db4-4a4d-9e5c-4adcda16348c"/>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heme/theme1.xml><?xml version="1.0" encoding="utf-8"?>
<a:theme xmlns:a="http://schemas.openxmlformats.org/drawingml/2006/main" name="7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5720</TotalTime>
  <Words>11497</Words>
  <Application>Microsoft Office PowerPoint</Application>
  <PresentationFormat>如螢幕大小 (4:3)</PresentationFormat>
  <Paragraphs>1123</Paragraphs>
  <Slides>129</Slides>
  <Notes>129</Notes>
  <HiddenSlides>0</HiddenSlides>
  <MMClips>0</MMClips>
  <ScaleCrop>false</ScaleCrop>
  <HeadingPairs>
    <vt:vector size="4" baseType="variant">
      <vt:variant>
        <vt:lpstr>佈景主題</vt:lpstr>
      </vt:variant>
      <vt:variant>
        <vt:i4>1</vt:i4>
      </vt:variant>
      <vt:variant>
        <vt:lpstr>投影片標題</vt:lpstr>
      </vt:variant>
      <vt:variant>
        <vt:i4>129</vt:i4>
      </vt:variant>
    </vt:vector>
  </HeadingPairs>
  <TitlesOfParts>
    <vt:vector size="130" baseType="lpstr">
      <vt:lpstr>7_Office 佈景主題</vt:lpstr>
      <vt:lpstr>痢疾（含桿菌性痢疾及阿米巴痢疾）的鑑別診斷、治療與感染管制</vt:lpstr>
      <vt:lpstr>課程大綱 </vt:lpstr>
      <vt:lpstr>1. 痢疾－定義及鑑別診斷</vt:lpstr>
      <vt:lpstr>痢疾－定義</vt:lpstr>
      <vt:lpstr>痢疾－鑑別診斷(一)</vt:lpstr>
      <vt:lpstr>痢疾－鑑別診斷(二)</vt:lpstr>
      <vt:lpstr>2. 桿菌性痢疾</vt:lpstr>
      <vt:lpstr>投影片 8</vt:lpstr>
      <vt:lpstr>案例-某山地鄉桿菌性痢疾社區群聚調查 (一)</vt:lpstr>
      <vt:lpstr>案例-某山地鄉桿菌性痢疾社區群聚調查 (二)</vt:lpstr>
      <vt:lpstr>投影片 11</vt:lpstr>
      <vt:lpstr>投影片 12</vt:lpstr>
      <vt:lpstr>投影片 13</vt:lpstr>
      <vt:lpstr>投影片 14</vt:lpstr>
      <vt:lpstr>投影片 15</vt:lpstr>
      <vt:lpstr>投影片 16</vt:lpstr>
      <vt:lpstr>投影片 17</vt:lpstr>
      <vt:lpstr>投影片 18</vt:lpstr>
      <vt:lpstr>菌落型態</vt:lpstr>
      <vt:lpstr>染色型態</vt:lpstr>
      <vt:lpstr>生化特性</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桿菌性痢疾－國內流行情形</vt:lpstr>
      <vt:lpstr>桿菌性痢疾－國內流行情形</vt:lpstr>
      <vt:lpstr>投影片 36</vt:lpstr>
      <vt:lpstr>桿菌性痢疾－國內流行情形</vt:lpstr>
      <vt:lpstr>桿菌性痢疾－國內流行情形</vt:lpstr>
      <vt:lpstr>3. 阿米巴性痢疾</vt:lpstr>
      <vt:lpstr>投影片 40</vt:lpstr>
      <vt:lpstr>投影片 41</vt:lpstr>
      <vt:lpstr>實驗室診斷</vt:lpstr>
      <vt:lpstr>實驗室診斷</vt:lpstr>
      <vt:lpstr>投影片 44</vt:lpstr>
      <vt:lpstr>實驗室診斷</vt:lpstr>
      <vt:lpstr>投影片 46</vt:lpstr>
      <vt:lpstr>後續追蹤</vt:lpstr>
      <vt:lpstr>實驗室診斷</vt:lpstr>
      <vt:lpstr>投影片 49</vt:lpstr>
      <vt:lpstr> Real-time PCR for E. histolytica (qualitative) : Positive.</vt:lpstr>
      <vt:lpstr>結論</vt:lpstr>
      <vt:lpstr>案例二</vt:lpstr>
      <vt:lpstr>病史</vt:lpstr>
      <vt:lpstr>過去史</vt:lpstr>
      <vt:lpstr>2012-09-13 腹部超音波檢查</vt:lpstr>
      <vt:lpstr>2012-09-17腹部電腦斷層檢查 </vt:lpstr>
      <vt:lpstr>Liver aspirate</vt:lpstr>
      <vt:lpstr>投影片 58</vt:lpstr>
      <vt:lpstr>寄生蟲用藥紀錄</vt:lpstr>
      <vt:lpstr>PCR for E. histolytica in ALA aspirate</vt:lpstr>
      <vt:lpstr>投影片 61</vt:lpstr>
      <vt:lpstr>投影片 62</vt:lpstr>
      <vt:lpstr>投影片 63</vt:lpstr>
      <vt:lpstr>阿米巴原蟲生活史</vt:lpstr>
      <vt:lpstr>投影片 65</vt:lpstr>
      <vt:lpstr>投影片 66</vt:lpstr>
      <vt:lpstr>投影片 67</vt:lpstr>
      <vt:lpstr>痢疾阿米巴之變形蟲運動</vt:lpstr>
      <vt:lpstr>投影片 69</vt:lpstr>
      <vt:lpstr>投影片 70</vt:lpstr>
      <vt:lpstr>投影片 71</vt:lpstr>
      <vt:lpstr>投影片 72</vt:lpstr>
      <vt:lpstr>投影片 73</vt:lpstr>
      <vt:lpstr>投影片 74</vt:lpstr>
      <vt:lpstr>痢疾阿米巴感染的臨床表徵</vt:lpstr>
      <vt:lpstr>阿米巴原蟲感染與男同性戀愛滋病毒感染</vt:lpstr>
      <vt:lpstr>年輕成年人的肝膿瘍</vt:lpstr>
      <vt:lpstr>HIV陽性與HIV陰性患者感染阿米巴性肝膿瘍之差異</vt:lpstr>
      <vt:lpstr>HIV患者的阿米巴性肝膿瘍</vt:lpstr>
      <vt:lpstr>台灣HIV患者與阿米巴性肝膿瘍之關聯</vt:lpstr>
      <vt:lpstr>投影片 81</vt:lpstr>
      <vt:lpstr>投影片 82</vt:lpstr>
      <vt:lpstr>投影片 83</vt:lpstr>
      <vt:lpstr>投影片 84</vt:lpstr>
      <vt:lpstr>流行病學－國內流行情形 阿米巴性痢疾病例分析</vt:lpstr>
      <vt:lpstr>流行病學－國內流行情形</vt:lpstr>
      <vt:lpstr>流行病學－國內流行情形</vt:lpstr>
      <vt:lpstr>流行病學－國內流行情形</vt:lpstr>
      <vt:lpstr>流行病學－國內流行情形</vt:lpstr>
      <vt:lpstr>流行病學－國內流行情形</vt:lpstr>
      <vt:lpstr>4. 痢疾－治療原則</vt:lpstr>
      <vt:lpstr>投影片 92</vt:lpstr>
      <vt:lpstr>投影片 93</vt:lpstr>
      <vt:lpstr>投影片 94</vt:lpstr>
      <vt:lpstr>投影片 95</vt:lpstr>
      <vt:lpstr>投影片 96</vt:lpstr>
      <vt:lpstr>治療藥物iodoquinol與paromomycin之比較</vt:lpstr>
      <vt:lpstr>投影片 98</vt:lpstr>
      <vt:lpstr>5. 痢疾－感染管制</vt:lpstr>
      <vt:lpstr>投影片 100</vt:lpstr>
      <vt:lpstr>投影片 101</vt:lpstr>
      <vt:lpstr>投影片 102</vt:lpstr>
      <vt:lpstr>投影片 103</vt:lpstr>
      <vt:lpstr>投影片 104</vt:lpstr>
      <vt:lpstr>投影片 105</vt:lpstr>
      <vt:lpstr>投影片 106</vt:lpstr>
      <vt:lpstr>投影片 107</vt:lpstr>
      <vt:lpstr>投影片 108</vt:lpstr>
      <vt:lpstr>投影片 109</vt:lpstr>
      <vt:lpstr>投影片 110</vt:lpstr>
      <vt:lpstr>投影片 111</vt:lpstr>
      <vt:lpstr>投影片 112</vt:lpstr>
      <vt:lpstr>投影片 113</vt:lpstr>
      <vt:lpstr>投影片 114</vt:lpstr>
      <vt:lpstr>投影片 115</vt:lpstr>
      <vt:lpstr>投影片 116</vt:lpstr>
      <vt:lpstr>預防性行為傳染桿菌性痢疾</vt:lpstr>
      <vt:lpstr>投影片 118</vt:lpstr>
      <vt:lpstr>投影片 119</vt:lpstr>
      <vt:lpstr>阿米巴性痢疾－避免口對肛門的危險性行為</vt:lpstr>
      <vt:lpstr>投影片 121</vt:lpstr>
      <vt:lpstr>投影片 122</vt:lpstr>
      <vt:lpstr>阿米巴性痢疾－檢體採集</vt:lpstr>
      <vt:lpstr>投影片 124</vt:lpstr>
      <vt:lpstr>投影片 125</vt:lpstr>
      <vt:lpstr>投影片 126</vt:lpstr>
      <vt:lpstr>投影片 127</vt:lpstr>
      <vt:lpstr>結論</vt:lpstr>
      <vt:lpstr>課程結束</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總務福利管理業務</dc:title>
  <dc:creator>Jerry</dc:creator>
  <cp:lastModifiedBy>tkb-user</cp:lastModifiedBy>
  <cp:revision>966</cp:revision>
  <dcterms:created xsi:type="dcterms:W3CDTF">2006-05-07T14:01:03Z</dcterms:created>
  <dcterms:modified xsi:type="dcterms:W3CDTF">2015-09-18T04:30:01Z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03</vt:lpwstr>
  </property>
  <property fmtid="{D5CDD505-2E9C-101B-9397-08002B2CF9AE}" pid="3" name="ArticulateUseProject">
    <vt:lpwstr>1</vt:lpwstr>
  </property>
  <property fmtid="{D5CDD505-2E9C-101B-9397-08002B2CF9AE}" pid="4" name="ArticulateProjectVersion">
    <vt:lpwstr>7</vt:lpwstr>
  </property>
  <property fmtid="{D5CDD505-2E9C-101B-9397-08002B2CF9AE}" pid="5" name="NXTAG2">
    <vt:lpwstr>0008005234000000000001023620</vt:lpwstr>
  </property>
  <property fmtid="{D5CDD505-2E9C-101B-9397-08002B2CF9AE}" pid="6" name="ArticulateGUID">
    <vt:lpwstr>84A2EDCC-253E-42D8-3F3F-3F363F351B3F</vt:lpwstr>
  </property>
  <property fmtid="{D5CDD505-2E9C-101B-9397-08002B2CF9AE}" pid="7" name="ArticulateProjectFull">
    <vt:lpwstr>D:\PO2015010\15王立信_痢疾鑑別診斷、治療與感染管制\06專案檔\PO2015010_王立信_痢疾_專案_V0-2-0\PO2015010_15.ppta</vt:lpwstr>
  </property>
</Properties>
</file>