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6.xml" ContentType="application/vnd.openxmlformats-officedocument.presentationml.notesSlide+xml"/>
  <Override PartName="/ppt/tags/tag21.xml" ContentType="application/vnd.openxmlformats-officedocument.presentationml.tags+xml"/>
  <Override PartName="/ppt/notesSlides/notesSlide17.xml" ContentType="application/vnd.openxmlformats-officedocument.presentationml.notesSlide+xml"/>
  <Override PartName="/ppt/tags/tag22.xml" ContentType="application/vnd.openxmlformats-officedocument.presentationml.tags+xml"/>
  <Override PartName="/ppt/notesSlides/notesSlide18.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19.xml" ContentType="application/vnd.openxmlformats-officedocument.presentationml.notesSlide+xml"/>
  <Override PartName="/ppt/tags/tag25.xml" ContentType="application/vnd.openxmlformats-officedocument.presentationml.tags+xml"/>
  <Override PartName="/ppt/notesSlides/notesSlide20.xml" ContentType="application/vnd.openxmlformats-officedocument.presentationml.notesSlide+xml"/>
  <Override PartName="/ppt/tags/tag26.xml" ContentType="application/vnd.openxmlformats-officedocument.presentationml.tags+xml"/>
  <Override PartName="/ppt/notesSlides/notesSlide21.xml" ContentType="application/vnd.openxmlformats-officedocument.presentationml.notesSlide+xml"/>
  <Override PartName="/ppt/tags/tag27.xml" ContentType="application/vnd.openxmlformats-officedocument.presentationml.tags+xml"/>
  <Override PartName="/ppt/notesSlides/notesSlide22.xml" ContentType="application/vnd.openxmlformats-officedocument.presentationml.notesSlide+xml"/>
  <Override PartName="/ppt/tags/tag28.xml" ContentType="application/vnd.openxmlformats-officedocument.presentationml.tags+xml"/>
  <Override PartName="/ppt/notesSlides/notesSlide23.xml" ContentType="application/vnd.openxmlformats-officedocument.presentationml.notesSlide+xml"/>
  <Override PartName="/ppt/tags/tag29.xml" ContentType="application/vnd.openxmlformats-officedocument.presentationml.tags+xml"/>
  <Override PartName="/ppt/notesSlides/notesSlide24.xml" ContentType="application/vnd.openxmlformats-officedocument.presentationml.notesSlide+xml"/>
  <Override PartName="/ppt/tags/tag30.xml" ContentType="application/vnd.openxmlformats-officedocument.presentationml.tags+xml"/>
  <Override PartName="/ppt/notesSlides/notesSlide25.xml" ContentType="application/vnd.openxmlformats-officedocument.presentationml.notesSlide+xml"/>
  <Override PartName="/ppt/tags/tag31.xml" ContentType="application/vnd.openxmlformats-officedocument.presentationml.tags+xml"/>
  <Override PartName="/ppt/notesSlides/notesSlide26.xml" ContentType="application/vnd.openxmlformats-officedocument.presentationml.notesSlide+xml"/>
  <Override PartName="/ppt/tags/tag32.xml" ContentType="application/vnd.openxmlformats-officedocument.presentationml.tags+xml"/>
  <Override PartName="/ppt/notesSlides/notesSlide27.xml" ContentType="application/vnd.openxmlformats-officedocument.presentationml.notesSlide+xml"/>
  <Override PartName="/ppt/tags/tag33.xml" ContentType="application/vnd.openxmlformats-officedocument.presentationml.tags+xml"/>
  <Override PartName="/ppt/notesSlides/notesSlide28.xml" ContentType="application/vnd.openxmlformats-officedocument.presentationml.notesSlide+xml"/>
  <Override PartName="/ppt/tags/tag34.xml" ContentType="application/vnd.openxmlformats-officedocument.presentationml.tags+xml"/>
  <Override PartName="/ppt/notesSlides/notesSlide29.xml" ContentType="application/vnd.openxmlformats-officedocument.presentationml.notesSlide+xml"/>
  <Override PartName="/ppt/tags/tag35.xml" ContentType="application/vnd.openxmlformats-officedocument.presentationml.tags+xml"/>
  <Override PartName="/ppt/notesSlides/notesSlide30.xml" ContentType="application/vnd.openxmlformats-officedocument.presentationml.notesSlide+xml"/>
  <Override PartName="/ppt/tags/tag36.xml" ContentType="application/vnd.openxmlformats-officedocument.presentationml.tags+xml"/>
  <Override PartName="/ppt/notesSlides/notesSlide31.xml" ContentType="application/vnd.openxmlformats-officedocument.presentationml.notesSlide+xml"/>
  <Override PartName="/ppt/tags/tag37.xml" ContentType="application/vnd.openxmlformats-officedocument.presentationml.tags+xml"/>
  <Override PartName="/ppt/notesSlides/notesSlide32.xml" ContentType="application/vnd.openxmlformats-officedocument.presentationml.notesSlide+xml"/>
  <Override PartName="/ppt/tags/tag38.xml" ContentType="application/vnd.openxmlformats-officedocument.presentationml.tags+xml"/>
  <Override PartName="/ppt/notesSlides/notesSlide33.xml" ContentType="application/vnd.openxmlformats-officedocument.presentationml.notesSlide+xml"/>
  <Override PartName="/ppt/tags/tag39.xml" ContentType="application/vnd.openxmlformats-officedocument.presentationml.tags+xml"/>
  <Override PartName="/ppt/notesSlides/notesSlide34.xml" ContentType="application/vnd.openxmlformats-officedocument.presentationml.notesSlide+xml"/>
  <Override PartName="/ppt/tags/tag40.xml" ContentType="application/vnd.openxmlformats-officedocument.presentationml.tags+xml"/>
  <Override PartName="/ppt/notesSlides/notesSlide35.xml" ContentType="application/vnd.openxmlformats-officedocument.presentationml.notesSlide+xml"/>
  <Override PartName="/ppt/tags/tag41.xml" ContentType="application/vnd.openxmlformats-officedocument.presentationml.tags+xml"/>
  <Override PartName="/ppt/notesSlides/notesSlide36.xml" ContentType="application/vnd.openxmlformats-officedocument.presentationml.notesSlide+xml"/>
  <Override PartName="/ppt/tags/tag42.xml" ContentType="application/vnd.openxmlformats-officedocument.presentationml.tags+xml"/>
  <Override PartName="/ppt/notesSlides/notesSlide37.xml" ContentType="application/vnd.openxmlformats-officedocument.presentationml.notesSlide+xml"/>
  <Override PartName="/ppt/tags/tag43.xml" ContentType="application/vnd.openxmlformats-officedocument.presentationml.tags+xml"/>
  <Override PartName="/ppt/notesSlides/notesSlide38.xml" ContentType="application/vnd.openxmlformats-officedocument.presentationml.notesSlide+xml"/>
  <Override PartName="/ppt/tags/tag44.xml" ContentType="application/vnd.openxmlformats-officedocument.presentationml.tags+xml"/>
  <Override PartName="/ppt/notesSlides/notesSlide39.xml" ContentType="application/vnd.openxmlformats-officedocument.presentationml.notesSlide+xml"/>
  <Override PartName="/ppt/tags/tag45.xml" ContentType="application/vnd.openxmlformats-officedocument.presentationml.tags+xml"/>
  <Override PartName="/ppt/notesSlides/notesSlide40.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notesSlides/notesSlide41.xml" ContentType="application/vnd.openxmlformats-officedocument.presentationml.notesSlide+xml"/>
  <Override PartName="/ppt/tags/tag48.xml" ContentType="application/vnd.openxmlformats-officedocument.presentationml.tags+xml"/>
  <Override PartName="/ppt/notesSlides/notesSlide42.xml" ContentType="application/vnd.openxmlformats-officedocument.presentationml.notesSlide+xml"/>
  <Override PartName="/ppt/tags/tag49.xml" ContentType="application/vnd.openxmlformats-officedocument.presentationml.tags+xml"/>
  <Override PartName="/ppt/notesSlides/notesSlide43.xml" ContentType="application/vnd.openxmlformats-officedocument.presentationml.notesSlide+xml"/>
  <Override PartName="/ppt/tags/tag50.xml" ContentType="application/vnd.openxmlformats-officedocument.presentationml.tags+xml"/>
  <Override PartName="/ppt/notesSlides/notesSlide44.xml" ContentType="application/vnd.openxmlformats-officedocument.presentationml.notesSlide+xml"/>
  <Override PartName="/ppt/tags/tag51.xml" ContentType="application/vnd.openxmlformats-officedocument.presentationml.tags+xml"/>
  <Override PartName="/ppt/notesSlides/notesSlide45.xml" ContentType="application/vnd.openxmlformats-officedocument.presentationml.notesSlide+xml"/>
  <Override PartName="/ppt/tags/tag52.xml" ContentType="application/vnd.openxmlformats-officedocument.presentationml.tags+xml"/>
  <Override PartName="/ppt/notesSlides/notesSlide46.xml" ContentType="application/vnd.openxmlformats-officedocument.presentationml.notesSlide+xml"/>
  <Override PartName="/ppt/tags/tag53.xml" ContentType="application/vnd.openxmlformats-officedocument.presentationml.tags+xml"/>
  <Override PartName="/ppt/notesSlides/notesSlide47.xml" ContentType="application/vnd.openxmlformats-officedocument.presentationml.notesSlide+xml"/>
  <Override PartName="/ppt/tags/tag54.xml" ContentType="application/vnd.openxmlformats-officedocument.presentationml.tags+xml"/>
  <Override PartName="/ppt/notesSlides/notesSlide48.xml" ContentType="application/vnd.openxmlformats-officedocument.presentationml.notesSlide+xml"/>
  <Override PartName="/ppt/tags/tag55.xml" ContentType="application/vnd.openxmlformats-officedocument.presentationml.tags+xml"/>
  <Override PartName="/ppt/notesSlides/notesSlide49.xml" ContentType="application/vnd.openxmlformats-officedocument.presentationml.notesSlide+xml"/>
  <Override PartName="/ppt/tags/tag56.xml" ContentType="application/vnd.openxmlformats-officedocument.presentationml.tags+xml"/>
  <Override PartName="/ppt/notesSlides/notesSlide50.xml" ContentType="application/vnd.openxmlformats-officedocument.presentationml.notesSlide+xml"/>
  <Override PartName="/ppt/tags/tag57.xml" ContentType="application/vnd.openxmlformats-officedocument.presentationml.tags+xml"/>
  <Override PartName="/ppt/notesSlides/notesSlide51.xml" ContentType="application/vnd.openxmlformats-officedocument.presentationml.notesSlide+xml"/>
  <Override PartName="/ppt/tags/tag58.xml" ContentType="application/vnd.openxmlformats-officedocument.presentationml.tags+xml"/>
  <Override PartName="/ppt/notesSlides/notesSlide52.xml" ContentType="application/vnd.openxmlformats-officedocument.presentationml.notesSlide+xml"/>
  <Override PartName="/ppt/tags/tag59.xml" ContentType="application/vnd.openxmlformats-officedocument.presentationml.tags+xml"/>
  <Override PartName="/ppt/notesSlides/notesSlide53.xml" ContentType="application/vnd.openxmlformats-officedocument.presentationml.notesSlide+xml"/>
  <Override PartName="/ppt/tags/tag60.xml" ContentType="application/vnd.openxmlformats-officedocument.presentationml.tags+xml"/>
  <Override PartName="/ppt/notesSlides/notesSlide54.xml" ContentType="application/vnd.openxmlformats-officedocument.presentationml.notesSlide+xml"/>
  <Override PartName="/ppt/tags/tag61.xml" ContentType="application/vnd.openxmlformats-officedocument.presentationml.tags+xml"/>
  <Override PartName="/ppt/notesSlides/notesSlide55.xml" ContentType="application/vnd.openxmlformats-officedocument.presentationml.notesSlide+xml"/>
  <Override PartName="/ppt/tags/tag62.xml" ContentType="application/vnd.openxmlformats-officedocument.presentationml.tags+xml"/>
  <Override PartName="/ppt/notesSlides/notesSlide56.xml" ContentType="application/vnd.openxmlformats-officedocument.presentationml.notesSlide+xml"/>
  <Override PartName="/ppt/tags/tag63.xml" ContentType="application/vnd.openxmlformats-officedocument.presentationml.tags+xml"/>
  <Override PartName="/ppt/notesSlides/notesSlide57.xml" ContentType="application/vnd.openxmlformats-officedocument.presentationml.notesSlide+xml"/>
  <Override PartName="/ppt/tags/tag64.xml" ContentType="application/vnd.openxmlformats-officedocument.presentationml.tags+xml"/>
  <Override PartName="/ppt/notesSlides/notesSlide58.xml" ContentType="application/vnd.openxmlformats-officedocument.presentationml.notesSlide+xml"/>
  <Override PartName="/ppt/tags/tag65.xml" ContentType="application/vnd.openxmlformats-officedocument.presentationml.tags+xml"/>
  <Override PartName="/ppt/notesSlides/notesSlide59.xml" ContentType="application/vnd.openxmlformats-officedocument.presentationml.notesSlide+xml"/>
  <Override PartName="/ppt/tags/tag66.xml" ContentType="application/vnd.openxmlformats-officedocument.presentationml.tags+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62"/>
  </p:notesMasterIdLst>
  <p:sldIdLst>
    <p:sldId id="256" r:id="rId2"/>
    <p:sldId id="257" r:id="rId3"/>
    <p:sldId id="258" r:id="rId4"/>
    <p:sldId id="259" r:id="rId5"/>
    <p:sldId id="261" r:id="rId6"/>
    <p:sldId id="260" r:id="rId7"/>
    <p:sldId id="262" r:id="rId8"/>
    <p:sldId id="278" r:id="rId9"/>
    <p:sldId id="279" r:id="rId10"/>
    <p:sldId id="280" r:id="rId11"/>
    <p:sldId id="281" r:id="rId12"/>
    <p:sldId id="282" r:id="rId13"/>
    <p:sldId id="283" r:id="rId14"/>
    <p:sldId id="284" r:id="rId15"/>
    <p:sldId id="285" r:id="rId16"/>
    <p:sldId id="286" r:id="rId17"/>
    <p:sldId id="287" r:id="rId18"/>
    <p:sldId id="298" r:id="rId19"/>
    <p:sldId id="289" r:id="rId20"/>
    <p:sldId id="290" r:id="rId21"/>
    <p:sldId id="291" r:id="rId22"/>
    <p:sldId id="292" r:id="rId23"/>
    <p:sldId id="293" r:id="rId24"/>
    <p:sldId id="294" r:id="rId25"/>
    <p:sldId id="296" r:id="rId26"/>
    <p:sldId id="295" r:id="rId27"/>
    <p:sldId id="297" r:id="rId28"/>
    <p:sldId id="263" r:id="rId29"/>
    <p:sldId id="299" r:id="rId30"/>
    <p:sldId id="300" r:id="rId31"/>
    <p:sldId id="301" r:id="rId32"/>
    <p:sldId id="302" r:id="rId33"/>
    <p:sldId id="303" r:id="rId34"/>
    <p:sldId id="304" r:id="rId35"/>
    <p:sldId id="305" r:id="rId36"/>
    <p:sldId id="324" r:id="rId37"/>
    <p:sldId id="306" r:id="rId38"/>
    <p:sldId id="307" r:id="rId39"/>
    <p:sldId id="308" r:id="rId40"/>
    <p:sldId id="309" r:id="rId41"/>
    <p:sldId id="310" r:id="rId42"/>
    <p:sldId id="311" r:id="rId43"/>
    <p:sldId id="312" r:id="rId44"/>
    <p:sldId id="313" r:id="rId45"/>
    <p:sldId id="314" r:id="rId46"/>
    <p:sldId id="264" r:id="rId47"/>
    <p:sldId id="315" r:id="rId48"/>
    <p:sldId id="316" r:id="rId49"/>
    <p:sldId id="317" r:id="rId50"/>
    <p:sldId id="318" r:id="rId51"/>
    <p:sldId id="319" r:id="rId52"/>
    <p:sldId id="320" r:id="rId53"/>
    <p:sldId id="321" r:id="rId54"/>
    <p:sldId id="326" r:id="rId55"/>
    <p:sldId id="322" r:id="rId56"/>
    <p:sldId id="327" r:id="rId57"/>
    <p:sldId id="275" r:id="rId58"/>
    <p:sldId id="276" r:id="rId59"/>
    <p:sldId id="323" r:id="rId60"/>
    <p:sldId id="277" r:id="rId61"/>
  </p:sldIdLst>
  <p:sldSz cx="9144000" cy="6858000" type="screen4x3"/>
  <p:notesSz cx="6858000" cy="9144000"/>
  <p:custDataLst>
    <p:tags r:id="rId63"/>
  </p:custDataLst>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729" autoAdjust="0"/>
  </p:normalViewPr>
  <p:slideViewPr>
    <p:cSldViewPr>
      <p:cViewPr varScale="1">
        <p:scale>
          <a:sx n="77" d="100"/>
          <a:sy n="77" d="100"/>
        </p:scale>
        <p:origin x="-348" y="-96"/>
      </p:cViewPr>
      <p:guideLst>
        <p:guide orient="horz" pos="2160"/>
        <p:guide pos="2880"/>
      </p:guideLst>
    </p:cSldViewPr>
  </p:slideViewPr>
  <p:outlineViewPr>
    <p:cViewPr>
      <p:scale>
        <a:sx n="33" d="100"/>
        <a:sy n="33" d="100"/>
      </p:scale>
      <p:origin x="0" y="39840"/>
    </p:cViewPr>
  </p:outlineViewPr>
  <p:notesTextViewPr>
    <p:cViewPr>
      <p:scale>
        <a:sx n="1" d="1"/>
        <a:sy n="1" d="1"/>
      </p:scale>
      <p:origin x="0" y="0"/>
    </p:cViewPr>
  </p:notesTextViewPr>
  <p:sorterViewPr>
    <p:cViewPr>
      <p:scale>
        <a:sx n="80" d="100"/>
        <a:sy n="80" d="100"/>
      </p:scale>
      <p:origin x="0" y="67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E1920B-5FA3-4670-97BC-229DB44CBAC0}" type="doc">
      <dgm:prSet loTypeId="urn:microsoft.com/office/officeart/2005/8/layout/vList2" loCatId="list" qsTypeId="urn:microsoft.com/office/officeart/2005/8/quickstyle/simple3" qsCatId="simple" csTypeId="urn:microsoft.com/office/officeart/2005/8/colors/colorful3" csCatId="colorful" phldr="1"/>
      <dgm:spPr/>
      <dgm:t>
        <a:bodyPr/>
        <a:lstStyle/>
        <a:p>
          <a:endParaRPr lang="zh-TW" altLang="en-US"/>
        </a:p>
      </dgm:t>
    </dgm:pt>
    <dgm:pt modelId="{AC0A00D4-9B7D-4A11-AC64-55E3C3AEC504}">
      <dgm:prSet phldrT="[文字]" custT="1"/>
      <dgm:spPr/>
      <dgm:t>
        <a:bodyPr/>
        <a:lstStyle/>
        <a:p>
          <a:r>
            <a:rPr lang="zh-TW" altLang="en-US" sz="2800" dirty="0" smtClean="0">
              <a:latin typeface="Arial" pitchFamily="34" charset="0"/>
              <a:ea typeface="標楷體" pitchFamily="65" charset="-120"/>
              <a:cs typeface="Arial" pitchFamily="34" charset="0"/>
            </a:rPr>
            <a:t>一、背景說明與名詞定義</a:t>
          </a:r>
          <a:endParaRPr lang="zh-TW" altLang="en-US" sz="2800" dirty="0">
            <a:latin typeface="Arial" pitchFamily="34" charset="0"/>
            <a:ea typeface="標楷體" pitchFamily="65" charset="-120"/>
            <a:cs typeface="Arial" pitchFamily="34" charset="0"/>
          </a:endParaRPr>
        </a:p>
      </dgm:t>
    </dgm:pt>
    <dgm:pt modelId="{1A44E53B-AECE-4254-AD2B-5AF26F652514}" type="parTrans" cxnId="{C339A8CF-3AB8-4C11-B21B-CA0043097EC1}">
      <dgm:prSet/>
      <dgm:spPr/>
      <dgm:t>
        <a:bodyPr/>
        <a:lstStyle/>
        <a:p>
          <a:endParaRPr lang="zh-TW" altLang="en-US" sz="2800">
            <a:latin typeface="Arial" pitchFamily="34" charset="0"/>
            <a:ea typeface="標楷體" pitchFamily="65" charset="-120"/>
            <a:cs typeface="Arial" pitchFamily="34" charset="0"/>
          </a:endParaRPr>
        </a:p>
      </dgm:t>
    </dgm:pt>
    <dgm:pt modelId="{48253B1E-0247-4CFF-B58D-3C063FE7F066}" type="sibTrans" cxnId="{C339A8CF-3AB8-4C11-B21B-CA0043097EC1}">
      <dgm:prSet/>
      <dgm:spPr/>
      <dgm:t>
        <a:bodyPr/>
        <a:lstStyle/>
        <a:p>
          <a:endParaRPr lang="zh-TW" altLang="en-US" sz="2800">
            <a:latin typeface="Arial" pitchFamily="34" charset="0"/>
            <a:ea typeface="標楷體" pitchFamily="65" charset="-120"/>
            <a:cs typeface="Arial" pitchFamily="34" charset="0"/>
          </a:endParaRPr>
        </a:p>
      </dgm:t>
    </dgm:pt>
    <dgm:pt modelId="{E0667423-85F6-4124-97C0-F61E5028CFAA}">
      <dgm:prSet custT="1"/>
      <dgm:spPr/>
      <dgm:t>
        <a:bodyPr/>
        <a:lstStyle/>
        <a:p>
          <a:r>
            <a:rPr lang="zh-TW" altLang="en-US" sz="2800" dirty="0" smtClean="0">
              <a:latin typeface="Arial" pitchFamily="34" charset="0"/>
              <a:ea typeface="標楷體" pitchFamily="65" charset="-120"/>
              <a:cs typeface="Arial" pitchFamily="34" charset="0"/>
            </a:rPr>
            <a:t>二、急性發燒病患之評估</a:t>
          </a:r>
          <a:endParaRPr lang="en-US" altLang="zh-TW" sz="2800" dirty="0" smtClean="0">
            <a:latin typeface="Arial" pitchFamily="34" charset="0"/>
            <a:ea typeface="標楷體" pitchFamily="65" charset="-120"/>
            <a:cs typeface="Arial" pitchFamily="34" charset="0"/>
          </a:endParaRPr>
        </a:p>
      </dgm:t>
    </dgm:pt>
    <dgm:pt modelId="{9E8CF35D-DE97-4CAA-8E6E-F3B80E9758B0}" type="parTrans" cxnId="{6FB27CFF-8D63-47DF-A98F-B73BF628B903}">
      <dgm:prSet/>
      <dgm:spPr/>
      <dgm:t>
        <a:bodyPr/>
        <a:lstStyle/>
        <a:p>
          <a:endParaRPr lang="zh-TW" altLang="en-US" sz="2800">
            <a:latin typeface="Arial" pitchFamily="34" charset="0"/>
            <a:ea typeface="標楷體" pitchFamily="65" charset="-120"/>
            <a:cs typeface="Arial" pitchFamily="34" charset="0"/>
          </a:endParaRPr>
        </a:p>
      </dgm:t>
    </dgm:pt>
    <dgm:pt modelId="{10A9C9EC-DAF0-43EB-BA14-82E95CBC0375}" type="sibTrans" cxnId="{6FB27CFF-8D63-47DF-A98F-B73BF628B903}">
      <dgm:prSet/>
      <dgm:spPr/>
      <dgm:t>
        <a:bodyPr/>
        <a:lstStyle/>
        <a:p>
          <a:endParaRPr lang="zh-TW" altLang="en-US" sz="2800">
            <a:latin typeface="Arial" pitchFamily="34" charset="0"/>
            <a:ea typeface="標楷體" pitchFamily="65" charset="-120"/>
            <a:cs typeface="Arial" pitchFamily="34" charset="0"/>
          </a:endParaRPr>
        </a:p>
      </dgm:t>
    </dgm:pt>
    <dgm:pt modelId="{1B6CB0DF-2197-4A93-8F51-C7FBD677E1E7}">
      <dgm:prSet custT="1"/>
      <dgm:spPr/>
      <dgm:t>
        <a:bodyPr/>
        <a:lstStyle/>
        <a:p>
          <a:r>
            <a:rPr lang="zh-TW" altLang="en-US" sz="2800" dirty="0" smtClean="0">
              <a:latin typeface="Arial" pitchFamily="34" charset="0"/>
              <a:ea typeface="標楷體" pitchFamily="65" charset="-120"/>
              <a:cs typeface="Arial" pitchFamily="34" charset="0"/>
            </a:rPr>
            <a:t>三、未明感染源發燒病患之鑑別思路</a:t>
          </a:r>
          <a:endParaRPr lang="en-US" altLang="zh-TW" sz="2800" dirty="0" smtClean="0">
            <a:latin typeface="Arial" pitchFamily="34" charset="0"/>
            <a:ea typeface="標楷體" pitchFamily="65" charset="-120"/>
            <a:cs typeface="Arial" pitchFamily="34" charset="0"/>
          </a:endParaRPr>
        </a:p>
      </dgm:t>
    </dgm:pt>
    <dgm:pt modelId="{EC0E2CFC-3525-435B-B010-AB450003C0D5}" type="parTrans" cxnId="{67C090FD-9AC7-434E-AF44-AEE0EA66C841}">
      <dgm:prSet/>
      <dgm:spPr/>
      <dgm:t>
        <a:bodyPr/>
        <a:lstStyle/>
        <a:p>
          <a:endParaRPr lang="zh-TW" altLang="en-US" sz="2800">
            <a:latin typeface="Arial" pitchFamily="34" charset="0"/>
            <a:ea typeface="標楷體" pitchFamily="65" charset="-120"/>
            <a:cs typeface="Arial" pitchFamily="34" charset="0"/>
          </a:endParaRPr>
        </a:p>
      </dgm:t>
    </dgm:pt>
    <dgm:pt modelId="{5C78D2A0-A09D-4657-96C7-3C1423DFF1C3}" type="sibTrans" cxnId="{67C090FD-9AC7-434E-AF44-AEE0EA66C841}">
      <dgm:prSet/>
      <dgm:spPr/>
      <dgm:t>
        <a:bodyPr/>
        <a:lstStyle/>
        <a:p>
          <a:endParaRPr lang="zh-TW" altLang="en-US" sz="2800">
            <a:latin typeface="Arial" pitchFamily="34" charset="0"/>
            <a:ea typeface="標楷體" pitchFamily="65" charset="-120"/>
            <a:cs typeface="Arial" pitchFamily="34" charset="0"/>
          </a:endParaRPr>
        </a:p>
      </dgm:t>
    </dgm:pt>
    <dgm:pt modelId="{CEFFECCE-B11D-402F-9566-686FB0EEDCD6}">
      <dgm:prSet custT="1"/>
      <dgm:spPr/>
      <dgm:t>
        <a:bodyPr/>
        <a:lstStyle/>
        <a:p>
          <a:r>
            <a:rPr lang="zh-TW" altLang="en-US" sz="2800" dirty="0" smtClean="0">
              <a:latin typeface="Arial" pitchFamily="34" charset="0"/>
              <a:ea typeface="標楷體" pitchFamily="65" charset="-120"/>
              <a:cs typeface="Arial" pitchFamily="34" charset="0"/>
            </a:rPr>
            <a:t>四、未明感染源發燒病患之臨床治療決策</a:t>
          </a:r>
          <a:endParaRPr lang="en-US" altLang="zh-TW" sz="2800" dirty="0" smtClean="0">
            <a:latin typeface="Arial" pitchFamily="34" charset="0"/>
            <a:ea typeface="標楷體" pitchFamily="65" charset="-120"/>
            <a:cs typeface="Arial" pitchFamily="34" charset="0"/>
          </a:endParaRPr>
        </a:p>
      </dgm:t>
    </dgm:pt>
    <dgm:pt modelId="{6DFC1F71-B7D2-4731-A37E-C4977B9E650F}" type="parTrans" cxnId="{5184DD4C-7745-4E9C-B702-0719AB0D97BB}">
      <dgm:prSet/>
      <dgm:spPr/>
      <dgm:t>
        <a:bodyPr/>
        <a:lstStyle/>
        <a:p>
          <a:endParaRPr lang="zh-TW" altLang="en-US" sz="2800">
            <a:latin typeface="Arial" pitchFamily="34" charset="0"/>
            <a:ea typeface="標楷體" pitchFamily="65" charset="-120"/>
            <a:cs typeface="Arial" pitchFamily="34" charset="0"/>
          </a:endParaRPr>
        </a:p>
      </dgm:t>
    </dgm:pt>
    <dgm:pt modelId="{6791B004-F195-48BB-9490-050913133916}" type="sibTrans" cxnId="{5184DD4C-7745-4E9C-B702-0719AB0D97BB}">
      <dgm:prSet/>
      <dgm:spPr/>
      <dgm:t>
        <a:bodyPr/>
        <a:lstStyle/>
        <a:p>
          <a:endParaRPr lang="zh-TW" altLang="en-US" sz="2800">
            <a:latin typeface="Arial" pitchFamily="34" charset="0"/>
            <a:ea typeface="標楷體" pitchFamily="65" charset="-120"/>
            <a:cs typeface="Arial" pitchFamily="34" charset="0"/>
          </a:endParaRPr>
        </a:p>
      </dgm:t>
    </dgm:pt>
    <dgm:pt modelId="{B2F9A404-8C04-4B56-BBC5-BC0F06F11265}">
      <dgm:prSet custT="1"/>
      <dgm:spPr/>
      <dgm:t>
        <a:bodyPr/>
        <a:lstStyle/>
        <a:p>
          <a:r>
            <a:rPr lang="zh-TW" altLang="en-US" sz="2800" dirty="0" smtClean="0">
              <a:latin typeface="Arial" pitchFamily="34" charset="0"/>
              <a:ea typeface="標楷體" pitchFamily="65" charset="-120"/>
              <a:cs typeface="Arial" pitchFamily="34" charset="0"/>
            </a:rPr>
            <a:t>五、結論</a:t>
          </a:r>
          <a:endParaRPr lang="en-US" altLang="zh-TW" sz="2800" dirty="0" smtClean="0">
            <a:latin typeface="Arial" pitchFamily="34" charset="0"/>
            <a:ea typeface="標楷體" pitchFamily="65" charset="-120"/>
            <a:cs typeface="Arial" pitchFamily="34" charset="0"/>
          </a:endParaRPr>
        </a:p>
      </dgm:t>
    </dgm:pt>
    <dgm:pt modelId="{28538068-C723-40A3-A3DD-B053F7D01739}" type="parTrans" cxnId="{5F44444E-F5C3-4457-B2A1-61BC02A6069B}">
      <dgm:prSet/>
      <dgm:spPr/>
      <dgm:t>
        <a:bodyPr/>
        <a:lstStyle/>
        <a:p>
          <a:endParaRPr lang="zh-TW" altLang="en-US" sz="2800">
            <a:latin typeface="Arial" pitchFamily="34" charset="0"/>
            <a:ea typeface="標楷體" pitchFamily="65" charset="-120"/>
            <a:cs typeface="Arial" pitchFamily="34" charset="0"/>
          </a:endParaRPr>
        </a:p>
      </dgm:t>
    </dgm:pt>
    <dgm:pt modelId="{0AC636B1-908A-4858-B739-5DA74D0DC26F}" type="sibTrans" cxnId="{5F44444E-F5C3-4457-B2A1-61BC02A6069B}">
      <dgm:prSet/>
      <dgm:spPr/>
      <dgm:t>
        <a:bodyPr/>
        <a:lstStyle/>
        <a:p>
          <a:endParaRPr lang="zh-TW" altLang="en-US" sz="2800">
            <a:latin typeface="Arial" pitchFamily="34" charset="0"/>
            <a:ea typeface="標楷體" pitchFamily="65" charset="-120"/>
            <a:cs typeface="Arial" pitchFamily="34" charset="0"/>
          </a:endParaRPr>
        </a:p>
      </dgm:t>
    </dgm:pt>
    <dgm:pt modelId="{673E9AF5-E52D-4C5F-9655-2029B77F3749}" type="pres">
      <dgm:prSet presAssocID="{67E1920B-5FA3-4670-97BC-229DB44CBAC0}" presName="linear" presStyleCnt="0">
        <dgm:presLayoutVars>
          <dgm:animLvl val="lvl"/>
          <dgm:resizeHandles val="exact"/>
        </dgm:presLayoutVars>
      </dgm:prSet>
      <dgm:spPr/>
      <dgm:t>
        <a:bodyPr/>
        <a:lstStyle/>
        <a:p>
          <a:endParaRPr lang="zh-TW" altLang="en-US"/>
        </a:p>
      </dgm:t>
    </dgm:pt>
    <dgm:pt modelId="{332B4E10-1385-4EDA-A7D8-CCCBF1C04471}" type="pres">
      <dgm:prSet presAssocID="{AC0A00D4-9B7D-4A11-AC64-55E3C3AEC504}" presName="parentText" presStyleLbl="node1" presStyleIdx="0" presStyleCnt="5">
        <dgm:presLayoutVars>
          <dgm:chMax val="0"/>
          <dgm:bulletEnabled val="1"/>
        </dgm:presLayoutVars>
      </dgm:prSet>
      <dgm:spPr/>
      <dgm:t>
        <a:bodyPr/>
        <a:lstStyle/>
        <a:p>
          <a:endParaRPr lang="zh-TW" altLang="en-US"/>
        </a:p>
      </dgm:t>
    </dgm:pt>
    <dgm:pt modelId="{C7180B98-1565-4EFB-8A2D-8194F526ACB3}" type="pres">
      <dgm:prSet presAssocID="{48253B1E-0247-4CFF-B58D-3C063FE7F066}" presName="spacer" presStyleCnt="0"/>
      <dgm:spPr/>
    </dgm:pt>
    <dgm:pt modelId="{2FF9F20F-3997-47D1-960C-F7AC2B35A625}" type="pres">
      <dgm:prSet presAssocID="{E0667423-85F6-4124-97C0-F61E5028CFAA}" presName="parentText" presStyleLbl="node1" presStyleIdx="1" presStyleCnt="5">
        <dgm:presLayoutVars>
          <dgm:chMax val="0"/>
          <dgm:bulletEnabled val="1"/>
        </dgm:presLayoutVars>
      </dgm:prSet>
      <dgm:spPr/>
      <dgm:t>
        <a:bodyPr/>
        <a:lstStyle/>
        <a:p>
          <a:endParaRPr lang="zh-TW" altLang="en-US"/>
        </a:p>
      </dgm:t>
    </dgm:pt>
    <dgm:pt modelId="{037B13FC-4D71-4757-96FB-07F0450C20EE}" type="pres">
      <dgm:prSet presAssocID="{10A9C9EC-DAF0-43EB-BA14-82E95CBC0375}" presName="spacer" presStyleCnt="0"/>
      <dgm:spPr/>
    </dgm:pt>
    <dgm:pt modelId="{A14143AF-B5E5-4360-A94C-0B5CE6F3A538}" type="pres">
      <dgm:prSet presAssocID="{1B6CB0DF-2197-4A93-8F51-C7FBD677E1E7}" presName="parentText" presStyleLbl="node1" presStyleIdx="2" presStyleCnt="5">
        <dgm:presLayoutVars>
          <dgm:chMax val="0"/>
          <dgm:bulletEnabled val="1"/>
        </dgm:presLayoutVars>
      </dgm:prSet>
      <dgm:spPr/>
      <dgm:t>
        <a:bodyPr/>
        <a:lstStyle/>
        <a:p>
          <a:endParaRPr lang="zh-TW" altLang="en-US"/>
        </a:p>
      </dgm:t>
    </dgm:pt>
    <dgm:pt modelId="{329D920A-4594-46C6-9CBD-591301BED243}" type="pres">
      <dgm:prSet presAssocID="{5C78D2A0-A09D-4657-96C7-3C1423DFF1C3}" presName="spacer" presStyleCnt="0"/>
      <dgm:spPr/>
    </dgm:pt>
    <dgm:pt modelId="{88FA1B29-7F04-44F1-AFF8-951468027ED0}" type="pres">
      <dgm:prSet presAssocID="{CEFFECCE-B11D-402F-9566-686FB0EEDCD6}" presName="parentText" presStyleLbl="node1" presStyleIdx="3" presStyleCnt="5">
        <dgm:presLayoutVars>
          <dgm:chMax val="0"/>
          <dgm:bulletEnabled val="1"/>
        </dgm:presLayoutVars>
      </dgm:prSet>
      <dgm:spPr/>
      <dgm:t>
        <a:bodyPr/>
        <a:lstStyle/>
        <a:p>
          <a:endParaRPr lang="zh-TW" altLang="en-US"/>
        </a:p>
      </dgm:t>
    </dgm:pt>
    <dgm:pt modelId="{6929F3AB-CA08-46C4-A609-3F4BD979768F}" type="pres">
      <dgm:prSet presAssocID="{6791B004-F195-48BB-9490-050913133916}" presName="spacer" presStyleCnt="0"/>
      <dgm:spPr/>
    </dgm:pt>
    <dgm:pt modelId="{AEA54D39-7E3A-4EEE-9B13-9F6B939D74F8}" type="pres">
      <dgm:prSet presAssocID="{B2F9A404-8C04-4B56-BBC5-BC0F06F11265}" presName="parentText" presStyleLbl="node1" presStyleIdx="4" presStyleCnt="5">
        <dgm:presLayoutVars>
          <dgm:chMax val="0"/>
          <dgm:bulletEnabled val="1"/>
        </dgm:presLayoutVars>
      </dgm:prSet>
      <dgm:spPr/>
      <dgm:t>
        <a:bodyPr/>
        <a:lstStyle/>
        <a:p>
          <a:endParaRPr lang="zh-TW" altLang="en-US"/>
        </a:p>
      </dgm:t>
    </dgm:pt>
  </dgm:ptLst>
  <dgm:cxnLst>
    <dgm:cxn modelId="{106A692B-A0D1-46A9-9530-3FA794ACECCA}" type="presOf" srcId="{1B6CB0DF-2197-4A93-8F51-C7FBD677E1E7}" destId="{A14143AF-B5E5-4360-A94C-0B5CE6F3A538}" srcOrd="0" destOrd="0" presId="urn:microsoft.com/office/officeart/2005/8/layout/vList2"/>
    <dgm:cxn modelId="{C339A8CF-3AB8-4C11-B21B-CA0043097EC1}" srcId="{67E1920B-5FA3-4670-97BC-229DB44CBAC0}" destId="{AC0A00D4-9B7D-4A11-AC64-55E3C3AEC504}" srcOrd="0" destOrd="0" parTransId="{1A44E53B-AECE-4254-AD2B-5AF26F652514}" sibTransId="{48253B1E-0247-4CFF-B58D-3C063FE7F066}"/>
    <dgm:cxn modelId="{6FB27CFF-8D63-47DF-A98F-B73BF628B903}" srcId="{67E1920B-5FA3-4670-97BC-229DB44CBAC0}" destId="{E0667423-85F6-4124-97C0-F61E5028CFAA}" srcOrd="1" destOrd="0" parTransId="{9E8CF35D-DE97-4CAA-8E6E-F3B80E9758B0}" sibTransId="{10A9C9EC-DAF0-43EB-BA14-82E95CBC0375}"/>
    <dgm:cxn modelId="{99AEEA0B-86DD-47D6-BE3D-D556127C7480}" type="presOf" srcId="{B2F9A404-8C04-4B56-BBC5-BC0F06F11265}" destId="{AEA54D39-7E3A-4EEE-9B13-9F6B939D74F8}" srcOrd="0" destOrd="0" presId="urn:microsoft.com/office/officeart/2005/8/layout/vList2"/>
    <dgm:cxn modelId="{33D2C560-46D9-472A-9802-FCC8FF798FD0}" type="presOf" srcId="{CEFFECCE-B11D-402F-9566-686FB0EEDCD6}" destId="{88FA1B29-7F04-44F1-AFF8-951468027ED0}" srcOrd="0" destOrd="0" presId="urn:microsoft.com/office/officeart/2005/8/layout/vList2"/>
    <dgm:cxn modelId="{5F44444E-F5C3-4457-B2A1-61BC02A6069B}" srcId="{67E1920B-5FA3-4670-97BC-229DB44CBAC0}" destId="{B2F9A404-8C04-4B56-BBC5-BC0F06F11265}" srcOrd="4" destOrd="0" parTransId="{28538068-C723-40A3-A3DD-B053F7D01739}" sibTransId="{0AC636B1-908A-4858-B739-5DA74D0DC26F}"/>
    <dgm:cxn modelId="{2FF5125A-3E3C-45E5-9708-DA93BA2967AC}" type="presOf" srcId="{67E1920B-5FA3-4670-97BC-229DB44CBAC0}" destId="{673E9AF5-E52D-4C5F-9655-2029B77F3749}" srcOrd="0" destOrd="0" presId="urn:microsoft.com/office/officeart/2005/8/layout/vList2"/>
    <dgm:cxn modelId="{9E4CD194-D9E7-405D-BC66-2CD215998107}" type="presOf" srcId="{E0667423-85F6-4124-97C0-F61E5028CFAA}" destId="{2FF9F20F-3997-47D1-960C-F7AC2B35A625}" srcOrd="0" destOrd="0" presId="urn:microsoft.com/office/officeart/2005/8/layout/vList2"/>
    <dgm:cxn modelId="{5184DD4C-7745-4E9C-B702-0719AB0D97BB}" srcId="{67E1920B-5FA3-4670-97BC-229DB44CBAC0}" destId="{CEFFECCE-B11D-402F-9566-686FB0EEDCD6}" srcOrd="3" destOrd="0" parTransId="{6DFC1F71-B7D2-4731-A37E-C4977B9E650F}" sibTransId="{6791B004-F195-48BB-9490-050913133916}"/>
    <dgm:cxn modelId="{E9FCE7BF-37DB-4334-B8D2-A0BBB738869A}" type="presOf" srcId="{AC0A00D4-9B7D-4A11-AC64-55E3C3AEC504}" destId="{332B4E10-1385-4EDA-A7D8-CCCBF1C04471}" srcOrd="0" destOrd="0" presId="urn:microsoft.com/office/officeart/2005/8/layout/vList2"/>
    <dgm:cxn modelId="{67C090FD-9AC7-434E-AF44-AEE0EA66C841}" srcId="{67E1920B-5FA3-4670-97BC-229DB44CBAC0}" destId="{1B6CB0DF-2197-4A93-8F51-C7FBD677E1E7}" srcOrd="2" destOrd="0" parTransId="{EC0E2CFC-3525-435B-B010-AB450003C0D5}" sibTransId="{5C78D2A0-A09D-4657-96C7-3C1423DFF1C3}"/>
    <dgm:cxn modelId="{F4949E1B-1216-4B4C-8A7F-6B03ADF3A60A}" type="presParOf" srcId="{673E9AF5-E52D-4C5F-9655-2029B77F3749}" destId="{332B4E10-1385-4EDA-A7D8-CCCBF1C04471}" srcOrd="0" destOrd="0" presId="urn:microsoft.com/office/officeart/2005/8/layout/vList2"/>
    <dgm:cxn modelId="{E75C5699-26C8-4B28-8777-45212505F385}" type="presParOf" srcId="{673E9AF5-E52D-4C5F-9655-2029B77F3749}" destId="{C7180B98-1565-4EFB-8A2D-8194F526ACB3}" srcOrd="1" destOrd="0" presId="urn:microsoft.com/office/officeart/2005/8/layout/vList2"/>
    <dgm:cxn modelId="{15D08AA9-0691-4E76-9270-0C1835AC40A7}" type="presParOf" srcId="{673E9AF5-E52D-4C5F-9655-2029B77F3749}" destId="{2FF9F20F-3997-47D1-960C-F7AC2B35A625}" srcOrd="2" destOrd="0" presId="urn:microsoft.com/office/officeart/2005/8/layout/vList2"/>
    <dgm:cxn modelId="{F7DB2AA1-8621-4B07-B294-9D2ADF82677B}" type="presParOf" srcId="{673E9AF5-E52D-4C5F-9655-2029B77F3749}" destId="{037B13FC-4D71-4757-96FB-07F0450C20EE}" srcOrd="3" destOrd="0" presId="urn:microsoft.com/office/officeart/2005/8/layout/vList2"/>
    <dgm:cxn modelId="{75D2C743-6A86-4AF8-AA41-6769AFA4F50E}" type="presParOf" srcId="{673E9AF5-E52D-4C5F-9655-2029B77F3749}" destId="{A14143AF-B5E5-4360-A94C-0B5CE6F3A538}" srcOrd="4" destOrd="0" presId="urn:microsoft.com/office/officeart/2005/8/layout/vList2"/>
    <dgm:cxn modelId="{73DAF3C8-9EA6-4B03-AFE6-DD90F813BB81}" type="presParOf" srcId="{673E9AF5-E52D-4C5F-9655-2029B77F3749}" destId="{329D920A-4594-46C6-9CBD-591301BED243}" srcOrd="5" destOrd="0" presId="urn:microsoft.com/office/officeart/2005/8/layout/vList2"/>
    <dgm:cxn modelId="{6015544C-C850-43D6-9027-42F1342DA937}" type="presParOf" srcId="{673E9AF5-E52D-4C5F-9655-2029B77F3749}" destId="{88FA1B29-7F04-44F1-AFF8-951468027ED0}" srcOrd="6" destOrd="0" presId="urn:microsoft.com/office/officeart/2005/8/layout/vList2"/>
    <dgm:cxn modelId="{7D286323-895C-441E-9F21-7611E3B2FB2E}" type="presParOf" srcId="{673E9AF5-E52D-4C5F-9655-2029B77F3749}" destId="{6929F3AB-CA08-46C4-A609-3F4BD979768F}" srcOrd="7" destOrd="0" presId="urn:microsoft.com/office/officeart/2005/8/layout/vList2"/>
    <dgm:cxn modelId="{275B40D5-7CD7-48BC-9798-AD438967DC7D}" type="presParOf" srcId="{673E9AF5-E52D-4C5F-9655-2029B77F3749}" destId="{AEA54D39-7E3A-4EEE-9B13-9F6B939D74F8}"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2B4E10-1385-4EDA-A7D8-CCCBF1C04471}">
      <dsp:nvSpPr>
        <dsp:cNvPr id="0" name=""/>
        <dsp:cNvSpPr/>
      </dsp:nvSpPr>
      <dsp:spPr>
        <a:xfrm>
          <a:off x="0" y="2400"/>
          <a:ext cx="8064896" cy="730080"/>
        </a:xfrm>
        <a:prstGeom prst="roundRect">
          <a:avLst/>
        </a:prstGeom>
        <a:gradFill rotWithShape="0">
          <a:gsLst>
            <a:gs pos="0">
              <a:schemeClr val="accent3">
                <a:hueOff val="0"/>
                <a:satOff val="0"/>
                <a:lumOff val="0"/>
                <a:alphaOff val="0"/>
                <a:tint val="35000"/>
                <a:satMod val="260000"/>
              </a:schemeClr>
            </a:gs>
            <a:gs pos="30000">
              <a:schemeClr val="accent3">
                <a:hueOff val="0"/>
                <a:satOff val="0"/>
                <a:lumOff val="0"/>
                <a:alphaOff val="0"/>
                <a:tint val="38000"/>
                <a:satMod val="260000"/>
              </a:schemeClr>
            </a:gs>
            <a:gs pos="75000">
              <a:schemeClr val="accent3">
                <a:hueOff val="0"/>
                <a:satOff val="0"/>
                <a:lumOff val="0"/>
                <a:alphaOff val="0"/>
                <a:tint val="55000"/>
                <a:satMod val="255000"/>
              </a:schemeClr>
            </a:gs>
            <a:gs pos="100000">
              <a:schemeClr val="accent3">
                <a:hueOff val="0"/>
                <a:satOff val="0"/>
                <a:lumOff val="0"/>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kern="1200" dirty="0" smtClean="0">
              <a:latin typeface="Arial" pitchFamily="34" charset="0"/>
              <a:ea typeface="標楷體" pitchFamily="65" charset="-120"/>
              <a:cs typeface="Arial" pitchFamily="34" charset="0"/>
            </a:rPr>
            <a:t>一、背景說明與名詞定義</a:t>
          </a:r>
          <a:endParaRPr lang="zh-TW" altLang="en-US" sz="2800" kern="1200" dirty="0">
            <a:latin typeface="Arial" pitchFamily="34" charset="0"/>
            <a:ea typeface="標楷體" pitchFamily="65" charset="-120"/>
            <a:cs typeface="Arial" pitchFamily="34" charset="0"/>
          </a:endParaRPr>
        </a:p>
      </dsp:txBody>
      <dsp:txXfrm>
        <a:off x="35640" y="38040"/>
        <a:ext cx="7993616" cy="658800"/>
      </dsp:txXfrm>
    </dsp:sp>
    <dsp:sp modelId="{2FF9F20F-3997-47D1-960C-F7AC2B35A625}">
      <dsp:nvSpPr>
        <dsp:cNvPr id="0" name=""/>
        <dsp:cNvSpPr/>
      </dsp:nvSpPr>
      <dsp:spPr>
        <a:xfrm>
          <a:off x="0" y="844800"/>
          <a:ext cx="8064896" cy="730080"/>
        </a:xfrm>
        <a:prstGeom prst="roundRect">
          <a:avLst/>
        </a:prstGeom>
        <a:gradFill rotWithShape="0">
          <a:gsLst>
            <a:gs pos="0">
              <a:schemeClr val="accent3">
                <a:hueOff val="593843"/>
                <a:satOff val="3198"/>
                <a:lumOff val="4363"/>
                <a:alphaOff val="0"/>
                <a:tint val="35000"/>
                <a:satMod val="260000"/>
              </a:schemeClr>
            </a:gs>
            <a:gs pos="30000">
              <a:schemeClr val="accent3">
                <a:hueOff val="593843"/>
                <a:satOff val="3198"/>
                <a:lumOff val="4363"/>
                <a:alphaOff val="0"/>
                <a:tint val="38000"/>
                <a:satMod val="260000"/>
              </a:schemeClr>
            </a:gs>
            <a:gs pos="75000">
              <a:schemeClr val="accent3">
                <a:hueOff val="593843"/>
                <a:satOff val="3198"/>
                <a:lumOff val="4363"/>
                <a:alphaOff val="0"/>
                <a:tint val="55000"/>
                <a:satMod val="255000"/>
              </a:schemeClr>
            </a:gs>
            <a:gs pos="100000">
              <a:schemeClr val="accent3">
                <a:hueOff val="593843"/>
                <a:satOff val="3198"/>
                <a:lumOff val="4363"/>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kern="1200" dirty="0" smtClean="0">
              <a:latin typeface="Arial" pitchFamily="34" charset="0"/>
              <a:ea typeface="標楷體" pitchFamily="65" charset="-120"/>
              <a:cs typeface="Arial" pitchFamily="34" charset="0"/>
            </a:rPr>
            <a:t>二、急性發燒病患之評估</a:t>
          </a:r>
          <a:endParaRPr lang="en-US" altLang="zh-TW" sz="2800" kern="1200" dirty="0" smtClean="0">
            <a:latin typeface="Arial" pitchFamily="34" charset="0"/>
            <a:ea typeface="標楷體" pitchFamily="65" charset="-120"/>
            <a:cs typeface="Arial" pitchFamily="34" charset="0"/>
          </a:endParaRPr>
        </a:p>
      </dsp:txBody>
      <dsp:txXfrm>
        <a:off x="35640" y="880440"/>
        <a:ext cx="7993616" cy="658800"/>
      </dsp:txXfrm>
    </dsp:sp>
    <dsp:sp modelId="{A14143AF-B5E5-4360-A94C-0B5CE6F3A538}">
      <dsp:nvSpPr>
        <dsp:cNvPr id="0" name=""/>
        <dsp:cNvSpPr/>
      </dsp:nvSpPr>
      <dsp:spPr>
        <a:xfrm>
          <a:off x="0" y="1687200"/>
          <a:ext cx="8064896" cy="730080"/>
        </a:xfrm>
        <a:prstGeom prst="roundRect">
          <a:avLst/>
        </a:prstGeom>
        <a:gradFill rotWithShape="0">
          <a:gsLst>
            <a:gs pos="0">
              <a:schemeClr val="accent3">
                <a:hueOff val="1187685"/>
                <a:satOff val="6397"/>
                <a:lumOff val="8726"/>
                <a:alphaOff val="0"/>
                <a:tint val="35000"/>
                <a:satMod val="260000"/>
              </a:schemeClr>
            </a:gs>
            <a:gs pos="30000">
              <a:schemeClr val="accent3">
                <a:hueOff val="1187685"/>
                <a:satOff val="6397"/>
                <a:lumOff val="8726"/>
                <a:alphaOff val="0"/>
                <a:tint val="38000"/>
                <a:satMod val="260000"/>
              </a:schemeClr>
            </a:gs>
            <a:gs pos="75000">
              <a:schemeClr val="accent3">
                <a:hueOff val="1187685"/>
                <a:satOff val="6397"/>
                <a:lumOff val="8726"/>
                <a:alphaOff val="0"/>
                <a:tint val="55000"/>
                <a:satMod val="255000"/>
              </a:schemeClr>
            </a:gs>
            <a:gs pos="100000">
              <a:schemeClr val="accent3">
                <a:hueOff val="1187685"/>
                <a:satOff val="6397"/>
                <a:lumOff val="8726"/>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kern="1200" dirty="0" smtClean="0">
              <a:latin typeface="Arial" pitchFamily="34" charset="0"/>
              <a:ea typeface="標楷體" pitchFamily="65" charset="-120"/>
              <a:cs typeface="Arial" pitchFamily="34" charset="0"/>
            </a:rPr>
            <a:t>三、未明感染源發燒病患之鑑別思路</a:t>
          </a:r>
          <a:endParaRPr lang="en-US" altLang="zh-TW" sz="2800" kern="1200" dirty="0" smtClean="0">
            <a:latin typeface="Arial" pitchFamily="34" charset="0"/>
            <a:ea typeface="標楷體" pitchFamily="65" charset="-120"/>
            <a:cs typeface="Arial" pitchFamily="34" charset="0"/>
          </a:endParaRPr>
        </a:p>
      </dsp:txBody>
      <dsp:txXfrm>
        <a:off x="35640" y="1722840"/>
        <a:ext cx="7993616" cy="658800"/>
      </dsp:txXfrm>
    </dsp:sp>
    <dsp:sp modelId="{88FA1B29-7F04-44F1-AFF8-951468027ED0}">
      <dsp:nvSpPr>
        <dsp:cNvPr id="0" name=""/>
        <dsp:cNvSpPr/>
      </dsp:nvSpPr>
      <dsp:spPr>
        <a:xfrm>
          <a:off x="0" y="2529600"/>
          <a:ext cx="8064896" cy="730080"/>
        </a:xfrm>
        <a:prstGeom prst="roundRect">
          <a:avLst/>
        </a:prstGeom>
        <a:gradFill rotWithShape="0">
          <a:gsLst>
            <a:gs pos="0">
              <a:schemeClr val="accent3">
                <a:hueOff val="1781528"/>
                <a:satOff val="9595"/>
                <a:lumOff val="13089"/>
                <a:alphaOff val="0"/>
                <a:tint val="35000"/>
                <a:satMod val="260000"/>
              </a:schemeClr>
            </a:gs>
            <a:gs pos="30000">
              <a:schemeClr val="accent3">
                <a:hueOff val="1781528"/>
                <a:satOff val="9595"/>
                <a:lumOff val="13089"/>
                <a:alphaOff val="0"/>
                <a:tint val="38000"/>
                <a:satMod val="260000"/>
              </a:schemeClr>
            </a:gs>
            <a:gs pos="75000">
              <a:schemeClr val="accent3">
                <a:hueOff val="1781528"/>
                <a:satOff val="9595"/>
                <a:lumOff val="13089"/>
                <a:alphaOff val="0"/>
                <a:tint val="55000"/>
                <a:satMod val="255000"/>
              </a:schemeClr>
            </a:gs>
            <a:gs pos="100000">
              <a:schemeClr val="accent3">
                <a:hueOff val="1781528"/>
                <a:satOff val="9595"/>
                <a:lumOff val="13089"/>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kern="1200" dirty="0" smtClean="0">
              <a:latin typeface="Arial" pitchFamily="34" charset="0"/>
              <a:ea typeface="標楷體" pitchFamily="65" charset="-120"/>
              <a:cs typeface="Arial" pitchFamily="34" charset="0"/>
            </a:rPr>
            <a:t>四、未明感染源發燒病患之臨床治療決策</a:t>
          </a:r>
          <a:endParaRPr lang="en-US" altLang="zh-TW" sz="2800" kern="1200" dirty="0" smtClean="0">
            <a:latin typeface="Arial" pitchFamily="34" charset="0"/>
            <a:ea typeface="標楷體" pitchFamily="65" charset="-120"/>
            <a:cs typeface="Arial" pitchFamily="34" charset="0"/>
          </a:endParaRPr>
        </a:p>
      </dsp:txBody>
      <dsp:txXfrm>
        <a:off x="35640" y="2565240"/>
        <a:ext cx="7993616" cy="658800"/>
      </dsp:txXfrm>
    </dsp:sp>
    <dsp:sp modelId="{AEA54D39-7E3A-4EEE-9B13-9F6B939D74F8}">
      <dsp:nvSpPr>
        <dsp:cNvPr id="0" name=""/>
        <dsp:cNvSpPr/>
      </dsp:nvSpPr>
      <dsp:spPr>
        <a:xfrm>
          <a:off x="0" y="3372000"/>
          <a:ext cx="8064896" cy="730080"/>
        </a:xfrm>
        <a:prstGeom prst="roundRect">
          <a:avLst/>
        </a:prstGeom>
        <a:gradFill rotWithShape="0">
          <a:gsLst>
            <a:gs pos="0">
              <a:schemeClr val="accent3">
                <a:hueOff val="2375370"/>
                <a:satOff val="12794"/>
                <a:lumOff val="17452"/>
                <a:alphaOff val="0"/>
                <a:tint val="35000"/>
                <a:satMod val="260000"/>
              </a:schemeClr>
            </a:gs>
            <a:gs pos="30000">
              <a:schemeClr val="accent3">
                <a:hueOff val="2375370"/>
                <a:satOff val="12794"/>
                <a:lumOff val="17452"/>
                <a:alphaOff val="0"/>
                <a:tint val="38000"/>
                <a:satMod val="260000"/>
              </a:schemeClr>
            </a:gs>
            <a:gs pos="75000">
              <a:schemeClr val="accent3">
                <a:hueOff val="2375370"/>
                <a:satOff val="12794"/>
                <a:lumOff val="17452"/>
                <a:alphaOff val="0"/>
                <a:tint val="55000"/>
                <a:satMod val="255000"/>
              </a:schemeClr>
            </a:gs>
            <a:gs pos="100000">
              <a:schemeClr val="accent3">
                <a:hueOff val="2375370"/>
                <a:satOff val="12794"/>
                <a:lumOff val="17452"/>
                <a:alphaOff val="0"/>
                <a:tint val="70000"/>
                <a:satMod val="255000"/>
              </a:schemeClr>
            </a:gs>
          </a:gsLst>
          <a:path path="circle">
            <a:fillToRect l="5000" t="100000" r="120000" b="10000"/>
          </a:path>
        </a:gradFill>
        <a:ln>
          <a:noFill/>
        </a:ln>
        <a:effectLst>
          <a:outerShdw blurRad="50800" dist="25000" dir="5400000" rotWithShape="0">
            <a:srgbClr val="000000">
              <a:alpha val="4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zh-TW" altLang="en-US" sz="2800" kern="1200" dirty="0" smtClean="0">
              <a:latin typeface="Arial" pitchFamily="34" charset="0"/>
              <a:ea typeface="標楷體" pitchFamily="65" charset="-120"/>
              <a:cs typeface="Arial" pitchFamily="34" charset="0"/>
            </a:rPr>
            <a:t>五、結論</a:t>
          </a:r>
          <a:endParaRPr lang="en-US" altLang="zh-TW" sz="2800" kern="1200" dirty="0" smtClean="0">
            <a:latin typeface="Arial" pitchFamily="34" charset="0"/>
            <a:ea typeface="標楷體" pitchFamily="65" charset="-120"/>
            <a:cs typeface="Arial" pitchFamily="34" charset="0"/>
          </a:endParaRPr>
        </a:p>
      </dsp:txBody>
      <dsp:txXfrm>
        <a:off x="35640" y="3407640"/>
        <a:ext cx="7993616" cy="6588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kumimoji="0" sz="1200" smtClean="0">
                <a:latin typeface="+mn-lt"/>
                <a:ea typeface="+mn-ea"/>
              </a:defRPr>
            </a:lvl1pPr>
          </a:lstStyle>
          <a:p>
            <a:pPr>
              <a:defRPr/>
            </a:pPr>
            <a:fld id="{29756565-49F8-4E5A-8679-3A220E718469}" type="datetimeFigureOut">
              <a:rPr lang="zh-TW" altLang="en-US"/>
              <a:pPr>
                <a:defRPr/>
              </a:pPr>
              <a:t>2015/10/5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kumimoji="0" sz="1200" smtClean="0">
                <a:latin typeface="+mn-lt"/>
                <a:ea typeface="+mn-ea"/>
              </a:defRPr>
            </a:lvl1pPr>
          </a:lstStyle>
          <a:p>
            <a:pPr>
              <a:defRPr/>
            </a:pPr>
            <a:fld id="{406E4E78-30C6-4B08-BBED-96FE76A0CED3}" type="slidenum">
              <a:rPr lang="zh-TW" altLang="en-US"/>
              <a:pPr>
                <a:defRPr/>
              </a:pPr>
              <a:t>‹#›</a:t>
            </a:fld>
            <a:endParaRPr lang="zh-TW" altLang="en-US"/>
          </a:p>
        </p:txBody>
      </p:sp>
    </p:spTree>
    <p:extLst>
      <p:ext uri="{BB962C8B-B14F-4D97-AF65-F5344CB8AC3E}">
        <p14:creationId xmlns:p14="http://schemas.microsoft.com/office/powerpoint/2010/main" val="397537945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a:t>
            </a:fld>
            <a:endParaRPr lang="zh-TW" altLang="en-US"/>
          </a:p>
        </p:txBody>
      </p:sp>
    </p:spTree>
    <p:extLst>
      <p:ext uri="{BB962C8B-B14F-4D97-AF65-F5344CB8AC3E}">
        <p14:creationId xmlns:p14="http://schemas.microsoft.com/office/powerpoint/2010/main" val="2875890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a:t>
            </a:fld>
            <a:endParaRPr lang="zh-TW" altLang="en-US"/>
          </a:p>
        </p:txBody>
      </p:sp>
    </p:spTree>
    <p:extLst>
      <p:ext uri="{BB962C8B-B14F-4D97-AF65-F5344CB8AC3E}">
        <p14:creationId xmlns:p14="http://schemas.microsoft.com/office/powerpoint/2010/main" val="4284614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a:t>
            </a:fld>
            <a:endParaRPr lang="zh-TW" altLang="en-US"/>
          </a:p>
        </p:txBody>
      </p:sp>
    </p:spTree>
    <p:extLst>
      <p:ext uri="{BB962C8B-B14F-4D97-AF65-F5344CB8AC3E}">
        <p14:creationId xmlns:p14="http://schemas.microsoft.com/office/powerpoint/2010/main" val="3952329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a:t>
            </a:fld>
            <a:endParaRPr lang="zh-TW" altLang="en-US"/>
          </a:p>
        </p:txBody>
      </p:sp>
    </p:spTree>
    <p:extLst>
      <p:ext uri="{BB962C8B-B14F-4D97-AF65-F5344CB8AC3E}">
        <p14:creationId xmlns:p14="http://schemas.microsoft.com/office/powerpoint/2010/main" val="1473945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a:t>
            </a:fld>
            <a:endParaRPr lang="zh-TW" altLang="en-US"/>
          </a:p>
        </p:txBody>
      </p:sp>
    </p:spTree>
    <p:extLst>
      <p:ext uri="{BB962C8B-B14F-4D97-AF65-F5344CB8AC3E}">
        <p14:creationId xmlns:p14="http://schemas.microsoft.com/office/powerpoint/2010/main" val="1435707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6</a:t>
            </a:fld>
            <a:endParaRPr lang="zh-TW" altLang="en-US"/>
          </a:p>
        </p:txBody>
      </p:sp>
    </p:spTree>
    <p:extLst>
      <p:ext uri="{BB962C8B-B14F-4D97-AF65-F5344CB8AC3E}">
        <p14:creationId xmlns:p14="http://schemas.microsoft.com/office/powerpoint/2010/main" val="2062231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7</a:t>
            </a:fld>
            <a:endParaRPr lang="zh-TW" altLang="en-US"/>
          </a:p>
        </p:txBody>
      </p:sp>
    </p:spTree>
    <p:extLst>
      <p:ext uri="{BB962C8B-B14F-4D97-AF65-F5344CB8AC3E}">
        <p14:creationId xmlns:p14="http://schemas.microsoft.com/office/powerpoint/2010/main" val="2735035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22530" name="備忘稿版面配置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TW" altLang="en-US" smtClean="0"/>
          </a:p>
        </p:txBody>
      </p:sp>
      <p:sp>
        <p:nvSpPr>
          <p:cNvPr id="22531"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D39074-843C-4BC5-9433-BEBDD2A2B2A1}" type="slidenum">
              <a:rPr lang="en-US" altLang="zh-TW"/>
              <a:pPr fontAlgn="base">
                <a:spcBef>
                  <a:spcPct val="0"/>
                </a:spcBef>
                <a:spcAft>
                  <a:spcPct val="0"/>
                </a:spcAft>
              </a:pPr>
              <a:t>8</a:t>
            </a:fld>
            <a:endParaRPr lang="en-US" altLang="zh-TW"/>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9</a:t>
            </a:fld>
            <a:endParaRPr lang="zh-TW" altLang="en-US"/>
          </a:p>
        </p:txBody>
      </p:sp>
    </p:spTree>
    <p:extLst>
      <p:ext uri="{BB962C8B-B14F-4D97-AF65-F5344CB8AC3E}">
        <p14:creationId xmlns:p14="http://schemas.microsoft.com/office/powerpoint/2010/main" val="2828203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10</a:t>
            </a:fld>
            <a:endParaRPr lang="zh-TW" altLang="en-US"/>
          </a:p>
        </p:txBody>
      </p:sp>
    </p:spTree>
    <p:extLst>
      <p:ext uri="{BB962C8B-B14F-4D97-AF65-F5344CB8AC3E}">
        <p14:creationId xmlns:p14="http://schemas.microsoft.com/office/powerpoint/2010/main" val="2913575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11</a:t>
            </a:fld>
            <a:endParaRPr lang="zh-TW" altLang="en-US"/>
          </a:p>
        </p:txBody>
      </p:sp>
    </p:spTree>
    <p:extLst>
      <p:ext uri="{BB962C8B-B14F-4D97-AF65-F5344CB8AC3E}">
        <p14:creationId xmlns:p14="http://schemas.microsoft.com/office/powerpoint/2010/main" val="367981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12</a:t>
            </a:fld>
            <a:endParaRPr lang="zh-TW" altLang="en-US"/>
          </a:p>
        </p:txBody>
      </p:sp>
    </p:spTree>
    <p:extLst>
      <p:ext uri="{BB962C8B-B14F-4D97-AF65-F5344CB8AC3E}">
        <p14:creationId xmlns:p14="http://schemas.microsoft.com/office/powerpoint/2010/main" val="13910857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13</a:t>
            </a:fld>
            <a:endParaRPr lang="zh-TW" altLang="en-US"/>
          </a:p>
        </p:txBody>
      </p:sp>
    </p:spTree>
    <p:extLst>
      <p:ext uri="{BB962C8B-B14F-4D97-AF65-F5344CB8AC3E}">
        <p14:creationId xmlns:p14="http://schemas.microsoft.com/office/powerpoint/2010/main" val="10634914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14</a:t>
            </a:fld>
            <a:endParaRPr lang="zh-TW" altLang="en-US"/>
          </a:p>
        </p:txBody>
      </p:sp>
    </p:spTree>
    <p:extLst>
      <p:ext uri="{BB962C8B-B14F-4D97-AF65-F5344CB8AC3E}">
        <p14:creationId xmlns:p14="http://schemas.microsoft.com/office/powerpoint/2010/main" val="1210760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15</a:t>
            </a:fld>
            <a:endParaRPr lang="zh-TW" altLang="en-US"/>
          </a:p>
        </p:txBody>
      </p:sp>
    </p:spTree>
    <p:extLst>
      <p:ext uri="{BB962C8B-B14F-4D97-AF65-F5344CB8AC3E}">
        <p14:creationId xmlns:p14="http://schemas.microsoft.com/office/powerpoint/2010/main" val="2366302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16</a:t>
            </a:fld>
            <a:endParaRPr lang="zh-TW" altLang="en-US"/>
          </a:p>
        </p:txBody>
      </p:sp>
    </p:spTree>
    <p:extLst>
      <p:ext uri="{BB962C8B-B14F-4D97-AF65-F5344CB8AC3E}">
        <p14:creationId xmlns:p14="http://schemas.microsoft.com/office/powerpoint/2010/main" val="1652602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17</a:t>
            </a:fld>
            <a:endParaRPr lang="zh-TW" altLang="en-US"/>
          </a:p>
        </p:txBody>
      </p:sp>
    </p:spTree>
    <p:extLst>
      <p:ext uri="{BB962C8B-B14F-4D97-AF65-F5344CB8AC3E}">
        <p14:creationId xmlns:p14="http://schemas.microsoft.com/office/powerpoint/2010/main" val="746032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18</a:t>
            </a:fld>
            <a:endParaRPr lang="zh-TW" altLang="en-US"/>
          </a:p>
        </p:txBody>
      </p:sp>
    </p:spTree>
    <p:extLst>
      <p:ext uri="{BB962C8B-B14F-4D97-AF65-F5344CB8AC3E}">
        <p14:creationId xmlns:p14="http://schemas.microsoft.com/office/powerpoint/2010/main" val="343864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19</a:t>
            </a:fld>
            <a:endParaRPr lang="zh-TW" altLang="en-US"/>
          </a:p>
        </p:txBody>
      </p:sp>
    </p:spTree>
    <p:extLst>
      <p:ext uri="{BB962C8B-B14F-4D97-AF65-F5344CB8AC3E}">
        <p14:creationId xmlns:p14="http://schemas.microsoft.com/office/powerpoint/2010/main" val="4294103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20</a:t>
            </a:fld>
            <a:endParaRPr lang="zh-TW" altLang="en-US"/>
          </a:p>
        </p:txBody>
      </p:sp>
    </p:spTree>
    <p:extLst>
      <p:ext uri="{BB962C8B-B14F-4D97-AF65-F5344CB8AC3E}">
        <p14:creationId xmlns:p14="http://schemas.microsoft.com/office/powerpoint/2010/main" val="1325811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21</a:t>
            </a:fld>
            <a:endParaRPr lang="zh-TW" altLang="en-US"/>
          </a:p>
        </p:txBody>
      </p:sp>
    </p:spTree>
    <p:extLst>
      <p:ext uri="{BB962C8B-B14F-4D97-AF65-F5344CB8AC3E}">
        <p14:creationId xmlns:p14="http://schemas.microsoft.com/office/powerpoint/2010/main" val="27212227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22</a:t>
            </a:fld>
            <a:endParaRPr lang="zh-TW" altLang="en-US"/>
          </a:p>
        </p:txBody>
      </p:sp>
    </p:spTree>
    <p:extLst>
      <p:ext uri="{BB962C8B-B14F-4D97-AF65-F5344CB8AC3E}">
        <p14:creationId xmlns:p14="http://schemas.microsoft.com/office/powerpoint/2010/main" val="26198512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23</a:t>
            </a:fld>
            <a:endParaRPr lang="zh-TW" altLang="en-US"/>
          </a:p>
        </p:txBody>
      </p:sp>
    </p:spTree>
    <p:extLst>
      <p:ext uri="{BB962C8B-B14F-4D97-AF65-F5344CB8AC3E}">
        <p14:creationId xmlns:p14="http://schemas.microsoft.com/office/powerpoint/2010/main" val="375217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24</a:t>
            </a:fld>
            <a:endParaRPr lang="zh-TW" altLang="en-US"/>
          </a:p>
        </p:txBody>
      </p:sp>
    </p:spTree>
    <p:extLst>
      <p:ext uri="{BB962C8B-B14F-4D97-AF65-F5344CB8AC3E}">
        <p14:creationId xmlns:p14="http://schemas.microsoft.com/office/powerpoint/2010/main" val="22651956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25</a:t>
            </a:fld>
            <a:endParaRPr lang="zh-TW" altLang="en-US"/>
          </a:p>
        </p:txBody>
      </p:sp>
    </p:spTree>
    <p:extLst>
      <p:ext uri="{BB962C8B-B14F-4D97-AF65-F5344CB8AC3E}">
        <p14:creationId xmlns:p14="http://schemas.microsoft.com/office/powerpoint/2010/main" val="3174856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26</a:t>
            </a:fld>
            <a:endParaRPr lang="zh-TW" altLang="en-US"/>
          </a:p>
        </p:txBody>
      </p:sp>
    </p:spTree>
    <p:extLst>
      <p:ext uri="{BB962C8B-B14F-4D97-AF65-F5344CB8AC3E}">
        <p14:creationId xmlns:p14="http://schemas.microsoft.com/office/powerpoint/2010/main" val="10991981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27</a:t>
            </a:fld>
            <a:endParaRPr lang="zh-TW" altLang="en-US"/>
          </a:p>
        </p:txBody>
      </p:sp>
    </p:spTree>
    <p:extLst>
      <p:ext uri="{BB962C8B-B14F-4D97-AF65-F5344CB8AC3E}">
        <p14:creationId xmlns:p14="http://schemas.microsoft.com/office/powerpoint/2010/main" val="8157083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28</a:t>
            </a:fld>
            <a:endParaRPr lang="zh-TW" altLang="en-US"/>
          </a:p>
        </p:txBody>
      </p:sp>
    </p:spTree>
    <p:extLst>
      <p:ext uri="{BB962C8B-B14F-4D97-AF65-F5344CB8AC3E}">
        <p14:creationId xmlns:p14="http://schemas.microsoft.com/office/powerpoint/2010/main" val="38480534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5058" name="備忘稿版面配置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TW" altLang="en-US" smtClean="0"/>
          </a:p>
        </p:txBody>
      </p:sp>
      <p:sp>
        <p:nvSpPr>
          <p:cNvPr id="45059"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01D19F5-D08B-4F65-B546-DF9BFE948CA2}" type="slidenum">
              <a:rPr lang="en-US" altLang="zh-TW"/>
              <a:pPr fontAlgn="base">
                <a:spcBef>
                  <a:spcPct val="0"/>
                </a:spcBef>
                <a:spcAft>
                  <a:spcPct val="0"/>
                </a:spcAft>
              </a:pPr>
              <a:t>29</a:t>
            </a:fld>
            <a:endParaRPr lang="en-US" altLang="zh-TW"/>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30</a:t>
            </a:fld>
            <a:endParaRPr lang="zh-TW" altLang="en-US"/>
          </a:p>
        </p:txBody>
      </p:sp>
    </p:spTree>
    <p:extLst>
      <p:ext uri="{BB962C8B-B14F-4D97-AF65-F5344CB8AC3E}">
        <p14:creationId xmlns:p14="http://schemas.microsoft.com/office/powerpoint/2010/main" val="34394100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31</a:t>
            </a:fld>
            <a:endParaRPr lang="zh-TW" altLang="en-US"/>
          </a:p>
        </p:txBody>
      </p:sp>
    </p:spTree>
    <p:extLst>
      <p:ext uri="{BB962C8B-B14F-4D97-AF65-F5344CB8AC3E}">
        <p14:creationId xmlns:p14="http://schemas.microsoft.com/office/powerpoint/2010/main" val="3517161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32</a:t>
            </a:fld>
            <a:endParaRPr lang="zh-TW" altLang="en-US"/>
          </a:p>
        </p:txBody>
      </p:sp>
    </p:spTree>
    <p:extLst>
      <p:ext uri="{BB962C8B-B14F-4D97-AF65-F5344CB8AC3E}">
        <p14:creationId xmlns:p14="http://schemas.microsoft.com/office/powerpoint/2010/main" val="39738568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33</a:t>
            </a:fld>
            <a:endParaRPr lang="zh-TW" altLang="en-US"/>
          </a:p>
        </p:txBody>
      </p:sp>
    </p:spTree>
    <p:extLst>
      <p:ext uri="{BB962C8B-B14F-4D97-AF65-F5344CB8AC3E}">
        <p14:creationId xmlns:p14="http://schemas.microsoft.com/office/powerpoint/2010/main" val="33455051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34</a:t>
            </a:fld>
            <a:endParaRPr lang="zh-TW" altLang="en-US"/>
          </a:p>
        </p:txBody>
      </p:sp>
    </p:spTree>
    <p:extLst>
      <p:ext uri="{BB962C8B-B14F-4D97-AF65-F5344CB8AC3E}">
        <p14:creationId xmlns:p14="http://schemas.microsoft.com/office/powerpoint/2010/main" val="40008162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35</a:t>
            </a:fld>
            <a:endParaRPr lang="zh-TW" altLang="en-US"/>
          </a:p>
        </p:txBody>
      </p:sp>
    </p:spTree>
    <p:extLst>
      <p:ext uri="{BB962C8B-B14F-4D97-AF65-F5344CB8AC3E}">
        <p14:creationId xmlns:p14="http://schemas.microsoft.com/office/powerpoint/2010/main" val="5936884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36</a:t>
            </a:fld>
            <a:endParaRPr lang="zh-TW" altLang="en-US"/>
          </a:p>
        </p:txBody>
      </p:sp>
    </p:spTree>
    <p:extLst>
      <p:ext uri="{BB962C8B-B14F-4D97-AF65-F5344CB8AC3E}">
        <p14:creationId xmlns:p14="http://schemas.microsoft.com/office/powerpoint/2010/main" val="21036708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37</a:t>
            </a:fld>
            <a:endParaRPr lang="zh-TW" altLang="en-US"/>
          </a:p>
        </p:txBody>
      </p:sp>
    </p:spTree>
    <p:extLst>
      <p:ext uri="{BB962C8B-B14F-4D97-AF65-F5344CB8AC3E}">
        <p14:creationId xmlns:p14="http://schemas.microsoft.com/office/powerpoint/2010/main" val="5168464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38</a:t>
            </a:fld>
            <a:endParaRPr lang="zh-TW" altLang="en-US"/>
          </a:p>
        </p:txBody>
      </p:sp>
    </p:spTree>
    <p:extLst>
      <p:ext uri="{BB962C8B-B14F-4D97-AF65-F5344CB8AC3E}">
        <p14:creationId xmlns:p14="http://schemas.microsoft.com/office/powerpoint/2010/main" val="15621061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39</a:t>
            </a:fld>
            <a:endParaRPr lang="zh-TW" altLang="en-US"/>
          </a:p>
        </p:txBody>
      </p:sp>
    </p:spTree>
    <p:extLst>
      <p:ext uri="{BB962C8B-B14F-4D97-AF65-F5344CB8AC3E}">
        <p14:creationId xmlns:p14="http://schemas.microsoft.com/office/powerpoint/2010/main" val="39073420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40</a:t>
            </a:fld>
            <a:endParaRPr lang="zh-TW" altLang="en-US"/>
          </a:p>
        </p:txBody>
      </p:sp>
    </p:spTree>
    <p:extLst>
      <p:ext uri="{BB962C8B-B14F-4D97-AF65-F5344CB8AC3E}">
        <p14:creationId xmlns:p14="http://schemas.microsoft.com/office/powerpoint/2010/main" val="41688218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41</a:t>
            </a:fld>
            <a:endParaRPr lang="zh-TW" altLang="en-US"/>
          </a:p>
        </p:txBody>
      </p:sp>
    </p:spTree>
    <p:extLst>
      <p:ext uri="{BB962C8B-B14F-4D97-AF65-F5344CB8AC3E}">
        <p14:creationId xmlns:p14="http://schemas.microsoft.com/office/powerpoint/2010/main" val="74573867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42</a:t>
            </a:fld>
            <a:endParaRPr lang="zh-TW" altLang="en-US"/>
          </a:p>
        </p:txBody>
      </p:sp>
    </p:spTree>
    <p:extLst>
      <p:ext uri="{BB962C8B-B14F-4D97-AF65-F5344CB8AC3E}">
        <p14:creationId xmlns:p14="http://schemas.microsoft.com/office/powerpoint/2010/main" val="11844885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43</a:t>
            </a:fld>
            <a:endParaRPr lang="zh-TW" altLang="en-US"/>
          </a:p>
        </p:txBody>
      </p:sp>
    </p:spTree>
    <p:extLst>
      <p:ext uri="{BB962C8B-B14F-4D97-AF65-F5344CB8AC3E}">
        <p14:creationId xmlns:p14="http://schemas.microsoft.com/office/powerpoint/2010/main" val="26224210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44</a:t>
            </a:fld>
            <a:endParaRPr lang="zh-TW" altLang="en-US"/>
          </a:p>
        </p:txBody>
      </p:sp>
    </p:spTree>
    <p:extLst>
      <p:ext uri="{BB962C8B-B14F-4D97-AF65-F5344CB8AC3E}">
        <p14:creationId xmlns:p14="http://schemas.microsoft.com/office/powerpoint/2010/main" val="33461894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45</a:t>
            </a:fld>
            <a:endParaRPr lang="zh-TW" altLang="en-US"/>
          </a:p>
        </p:txBody>
      </p:sp>
    </p:spTree>
    <p:extLst>
      <p:ext uri="{BB962C8B-B14F-4D97-AF65-F5344CB8AC3E}">
        <p14:creationId xmlns:p14="http://schemas.microsoft.com/office/powerpoint/2010/main" val="39587780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46</a:t>
            </a:fld>
            <a:endParaRPr lang="zh-TW" altLang="en-US"/>
          </a:p>
        </p:txBody>
      </p:sp>
    </p:spTree>
    <p:extLst>
      <p:ext uri="{BB962C8B-B14F-4D97-AF65-F5344CB8AC3E}">
        <p14:creationId xmlns:p14="http://schemas.microsoft.com/office/powerpoint/2010/main" val="277755393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64514" name="備忘稿版面配置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TW" altLang="en-US" smtClean="0"/>
          </a:p>
        </p:txBody>
      </p:sp>
      <p:sp>
        <p:nvSpPr>
          <p:cNvPr id="64515"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FF63680-7A7C-40E6-8864-2837ECAE7EC8}" type="slidenum">
              <a:rPr lang="en-US" altLang="zh-TW"/>
              <a:pPr fontAlgn="base">
                <a:spcBef>
                  <a:spcPct val="0"/>
                </a:spcBef>
                <a:spcAft>
                  <a:spcPct val="0"/>
                </a:spcAft>
              </a:pPr>
              <a:t>47</a:t>
            </a:fld>
            <a:endParaRPr lang="en-US" altLang="zh-TW"/>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48</a:t>
            </a:fld>
            <a:endParaRPr lang="zh-TW" altLang="en-US"/>
          </a:p>
        </p:txBody>
      </p:sp>
    </p:spTree>
    <p:extLst>
      <p:ext uri="{BB962C8B-B14F-4D97-AF65-F5344CB8AC3E}">
        <p14:creationId xmlns:p14="http://schemas.microsoft.com/office/powerpoint/2010/main" val="201075823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49</a:t>
            </a:fld>
            <a:endParaRPr lang="zh-TW" altLang="en-US"/>
          </a:p>
        </p:txBody>
      </p:sp>
    </p:spTree>
    <p:extLst>
      <p:ext uri="{BB962C8B-B14F-4D97-AF65-F5344CB8AC3E}">
        <p14:creationId xmlns:p14="http://schemas.microsoft.com/office/powerpoint/2010/main" val="338096646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50</a:t>
            </a:fld>
            <a:endParaRPr lang="zh-TW" altLang="en-US"/>
          </a:p>
        </p:txBody>
      </p:sp>
    </p:spTree>
    <p:extLst>
      <p:ext uri="{BB962C8B-B14F-4D97-AF65-F5344CB8AC3E}">
        <p14:creationId xmlns:p14="http://schemas.microsoft.com/office/powerpoint/2010/main" val="368096712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51</a:t>
            </a:fld>
            <a:endParaRPr lang="zh-TW" altLang="en-US"/>
          </a:p>
        </p:txBody>
      </p:sp>
    </p:spTree>
    <p:extLst>
      <p:ext uri="{BB962C8B-B14F-4D97-AF65-F5344CB8AC3E}">
        <p14:creationId xmlns:p14="http://schemas.microsoft.com/office/powerpoint/2010/main" val="365861399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52</a:t>
            </a:fld>
            <a:endParaRPr lang="zh-TW" altLang="en-US"/>
          </a:p>
        </p:txBody>
      </p:sp>
    </p:spTree>
    <p:extLst>
      <p:ext uri="{BB962C8B-B14F-4D97-AF65-F5344CB8AC3E}">
        <p14:creationId xmlns:p14="http://schemas.microsoft.com/office/powerpoint/2010/main" val="231956089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53</a:t>
            </a:fld>
            <a:endParaRPr lang="zh-TW" altLang="en-US"/>
          </a:p>
        </p:txBody>
      </p:sp>
    </p:spTree>
    <p:extLst>
      <p:ext uri="{BB962C8B-B14F-4D97-AF65-F5344CB8AC3E}">
        <p14:creationId xmlns:p14="http://schemas.microsoft.com/office/powerpoint/2010/main" val="306201048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54</a:t>
            </a:fld>
            <a:endParaRPr lang="zh-TW" altLang="en-US"/>
          </a:p>
        </p:txBody>
      </p:sp>
    </p:spTree>
    <p:extLst>
      <p:ext uri="{BB962C8B-B14F-4D97-AF65-F5344CB8AC3E}">
        <p14:creationId xmlns:p14="http://schemas.microsoft.com/office/powerpoint/2010/main" val="428159691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55</a:t>
            </a:fld>
            <a:endParaRPr lang="zh-TW" altLang="en-US"/>
          </a:p>
        </p:txBody>
      </p:sp>
    </p:spTree>
    <p:extLst>
      <p:ext uri="{BB962C8B-B14F-4D97-AF65-F5344CB8AC3E}">
        <p14:creationId xmlns:p14="http://schemas.microsoft.com/office/powerpoint/2010/main" val="325816742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56</a:t>
            </a:fld>
            <a:endParaRPr lang="zh-TW" altLang="en-US"/>
          </a:p>
        </p:txBody>
      </p:sp>
    </p:spTree>
    <p:extLst>
      <p:ext uri="{BB962C8B-B14F-4D97-AF65-F5344CB8AC3E}">
        <p14:creationId xmlns:p14="http://schemas.microsoft.com/office/powerpoint/2010/main" val="279399748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57</a:t>
            </a:fld>
            <a:endParaRPr lang="zh-TW" altLang="en-US"/>
          </a:p>
        </p:txBody>
      </p:sp>
    </p:spTree>
    <p:extLst>
      <p:ext uri="{BB962C8B-B14F-4D97-AF65-F5344CB8AC3E}">
        <p14:creationId xmlns:p14="http://schemas.microsoft.com/office/powerpoint/2010/main" val="206992304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58</a:t>
            </a:fld>
            <a:endParaRPr lang="zh-TW" altLang="en-US"/>
          </a:p>
        </p:txBody>
      </p:sp>
    </p:spTree>
    <p:extLst>
      <p:ext uri="{BB962C8B-B14F-4D97-AF65-F5344CB8AC3E}">
        <p14:creationId xmlns:p14="http://schemas.microsoft.com/office/powerpoint/2010/main" val="146906925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59</a:t>
            </a:fld>
            <a:endParaRPr lang="zh-TW" altLang="en-US"/>
          </a:p>
        </p:txBody>
      </p:sp>
    </p:spTree>
    <p:extLst>
      <p:ext uri="{BB962C8B-B14F-4D97-AF65-F5344CB8AC3E}">
        <p14:creationId xmlns:p14="http://schemas.microsoft.com/office/powerpoint/2010/main" val="191999322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406E4E78-30C6-4B08-BBED-96FE76A0CED3}" type="slidenum">
              <a:rPr lang="zh-TW" altLang="en-US" smtClean="0"/>
              <a:pPr>
                <a:defRPr/>
              </a:pPr>
              <a:t>60</a:t>
            </a:fld>
            <a:endParaRPr lang="zh-TW" altLang="en-US"/>
          </a:p>
        </p:txBody>
      </p:sp>
    </p:spTree>
    <p:extLst>
      <p:ext uri="{BB962C8B-B14F-4D97-AF65-F5344CB8AC3E}">
        <p14:creationId xmlns:p14="http://schemas.microsoft.com/office/powerpoint/2010/main" val="4210844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矩形 11"/>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矩形 13"/>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7" name="矩形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0" name="直線接點 10"/>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1"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2" name="直線接點 1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3" name="直線接點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4"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5" name="直線接點 21"/>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6"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7" name="橢圓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8" name="橢圓 22"/>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9" name="橢圓 23"/>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20" name="橢圓 25"/>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21" name="橢圓 24"/>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8" name="標題 7"/>
          <p:cNvSpPr>
            <a:spLocks noGrp="1"/>
          </p:cNvSpPr>
          <p:nvPr>
            <p:ph type="ctrTitle"/>
          </p:nvPr>
        </p:nvSpPr>
        <p:spPr>
          <a:xfrm>
            <a:off x="2286000" y="3124200"/>
            <a:ext cx="6172200" cy="1894362"/>
          </a:xfrm>
        </p:spPr>
        <p:txBody>
          <a:bodyPr/>
          <a:lstStyle>
            <a:lvl1pPr>
              <a:defRPr b="1"/>
            </a:lvl1pPr>
          </a:lstStyle>
          <a:p>
            <a:r>
              <a:rPr lang="zh-TW" altLang="en-US" smtClean="0"/>
              <a:t>按一下以編輯母片標題樣式</a:t>
            </a:r>
            <a:endParaRPr lang="en-US"/>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TW" altLang="en-US" smtClean="0"/>
              <a:t>按一下以編輯母片副標題樣式</a:t>
            </a:r>
            <a:endParaRPr lang="en-US"/>
          </a:p>
        </p:txBody>
      </p:sp>
      <p:sp>
        <p:nvSpPr>
          <p:cNvPr id="22" name="日期版面配置區 27"/>
          <p:cNvSpPr>
            <a:spLocks noGrp="1"/>
          </p:cNvSpPr>
          <p:nvPr>
            <p:ph type="dt" sz="half" idx="10"/>
          </p:nvPr>
        </p:nvSpPr>
        <p:spPr bwMode="auto">
          <a:xfrm rot="5400000">
            <a:off x="7764463" y="1174750"/>
            <a:ext cx="2286000" cy="381000"/>
          </a:xfrm>
        </p:spPr>
        <p:txBody>
          <a:bodyPr/>
          <a:lstStyle>
            <a:lvl1pPr>
              <a:defRPr/>
            </a:lvl1pPr>
          </a:lstStyle>
          <a:p>
            <a:pPr>
              <a:defRPr/>
            </a:pPr>
            <a:fld id="{46C0B1C1-B6A9-4FE3-A91F-9CF2917A23CA}" type="datetime1">
              <a:rPr lang="zh-TW" altLang="en-US" smtClean="0"/>
              <a:t>2015/10/5</a:t>
            </a:fld>
            <a:endParaRPr lang="zh-TW" altLang="en-US"/>
          </a:p>
        </p:txBody>
      </p:sp>
      <p:sp>
        <p:nvSpPr>
          <p:cNvPr id="23" name="頁尾版面配置區 16"/>
          <p:cNvSpPr>
            <a:spLocks noGrp="1"/>
          </p:cNvSpPr>
          <p:nvPr>
            <p:ph type="ftr" sz="quarter" idx="11"/>
          </p:nvPr>
        </p:nvSpPr>
        <p:spPr bwMode="auto">
          <a:xfrm rot="5400000">
            <a:off x="7077076" y="4181475"/>
            <a:ext cx="3657600" cy="384175"/>
          </a:xfrm>
        </p:spPr>
        <p:txBody>
          <a:bodyPr/>
          <a:lstStyle>
            <a:lvl1pPr>
              <a:defRPr/>
            </a:lvl1pPr>
          </a:lstStyle>
          <a:p>
            <a:pPr>
              <a:defRPr/>
            </a:pPr>
            <a:r>
              <a:rPr lang="zh-TW" altLang="en-US"/>
              <a:t>急診未明原因發燒病患處置</a:t>
            </a:r>
          </a:p>
        </p:txBody>
      </p:sp>
      <p:sp>
        <p:nvSpPr>
          <p:cNvPr id="24" name="投影片編號版面配置區 28"/>
          <p:cNvSpPr>
            <a:spLocks noGrp="1"/>
          </p:cNvSpPr>
          <p:nvPr>
            <p:ph type="sldNum" sz="quarter" idx="12"/>
          </p:nvPr>
        </p:nvSpPr>
        <p:spPr bwMode="auto">
          <a:xfrm>
            <a:off x="1325563" y="4929188"/>
            <a:ext cx="609600" cy="517525"/>
          </a:xfrm>
        </p:spPr>
        <p:txBody>
          <a:bodyPr/>
          <a:lstStyle>
            <a:lvl1pPr>
              <a:defRPr/>
            </a:lvl1pPr>
          </a:lstStyle>
          <a:p>
            <a:pPr>
              <a:defRPr/>
            </a:pPr>
            <a:fld id="{2D94E931-3981-458A-8FCE-D39CF27F4A69}" type="slidenum">
              <a:rPr lang="zh-TW" altLang="en-US"/>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8" name="內容版面配置區 7"/>
          <p:cNvSpPr>
            <a:spLocks noGrp="1"/>
          </p:cNvSpPr>
          <p:nvPr>
            <p:ph sz="quarter" idx="1"/>
          </p:nvPr>
        </p:nvSpPr>
        <p:spPr>
          <a:xfrm>
            <a:off x="457200" y="1600200"/>
            <a:ext cx="7467600" cy="487375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6"/>
          <p:cNvSpPr>
            <a:spLocks noGrp="1"/>
          </p:cNvSpPr>
          <p:nvPr>
            <p:ph type="dt" sz="half" idx="10"/>
          </p:nvPr>
        </p:nvSpPr>
        <p:spPr/>
        <p:txBody>
          <a:bodyPr rtlCol="0"/>
          <a:lstStyle>
            <a:lvl1pPr>
              <a:defRPr/>
            </a:lvl1pPr>
          </a:lstStyle>
          <a:p>
            <a:pPr>
              <a:defRPr/>
            </a:pPr>
            <a:fld id="{B8CE90A7-35C7-4B1F-A05B-5AE058D177A4}" type="datetime1">
              <a:rPr lang="zh-TW" altLang="en-US" smtClean="0"/>
              <a:t>2015/10/5</a:t>
            </a:fld>
            <a:endParaRPr lang="zh-TW" altLang="en-US"/>
          </a:p>
        </p:txBody>
      </p:sp>
      <p:sp>
        <p:nvSpPr>
          <p:cNvPr id="5" name="投影片編號版面配置區 8"/>
          <p:cNvSpPr>
            <a:spLocks noGrp="1"/>
          </p:cNvSpPr>
          <p:nvPr>
            <p:ph type="sldNum" sz="quarter" idx="11"/>
          </p:nvPr>
        </p:nvSpPr>
        <p:spPr/>
        <p:txBody>
          <a:bodyPr rtlCol="0"/>
          <a:lstStyle>
            <a:lvl1pPr>
              <a:defRPr/>
            </a:lvl1pPr>
          </a:lstStyle>
          <a:p>
            <a:pPr>
              <a:defRPr/>
            </a:pPr>
            <a:fld id="{EA6CCAF0-1493-4723-913E-9FFEEBCB5552}" type="slidenum">
              <a:rPr lang="zh-TW" altLang="en-US"/>
              <a:pPr>
                <a:defRPr/>
              </a:pPr>
              <a:t>‹#›</a:t>
            </a:fld>
            <a:endParaRPr lang="zh-TW" altLang="en-US"/>
          </a:p>
        </p:txBody>
      </p:sp>
      <p:sp>
        <p:nvSpPr>
          <p:cNvPr id="6" name="頁尾版面配置區 9"/>
          <p:cNvSpPr>
            <a:spLocks noGrp="1"/>
          </p:cNvSpPr>
          <p:nvPr>
            <p:ph type="ftr" sz="quarter" idx="12"/>
          </p:nvPr>
        </p:nvSpPr>
        <p:spPr/>
        <p:txBody>
          <a:bodyPr rtlCol="0"/>
          <a:lstStyle>
            <a:lvl1pPr>
              <a:defRPr/>
            </a:lvl1pPr>
          </a:lstStyle>
          <a:p>
            <a:pPr>
              <a:defRPr/>
            </a:pPr>
            <a:r>
              <a:rPr lang="zh-TW" altLang="en-US"/>
              <a:t>急診未明原因發燒病患處置</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1">
        <a:schemeClr val="bg2"/>
      </p:bgRef>
    </p:bg>
    <p:spTree>
      <p:nvGrpSpPr>
        <p:cNvPr id="1" name=""/>
        <p:cNvGrpSpPr/>
        <p:nvPr/>
      </p:nvGrpSpPr>
      <p:grpSpPr>
        <a:xfrm>
          <a:off x="0" y="0"/>
          <a:ext cx="0" cy="0"/>
          <a:chOff x="0" y="0"/>
          <a:chExt cx="0" cy="0"/>
        </a:xfrm>
      </p:grpSpPr>
      <p:sp>
        <p:nvSpPr>
          <p:cNvPr id="4"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5" name="矩形 9"/>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6" name="矩形 10"/>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7" name="矩形 11"/>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8" name="直線接點 12"/>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9" name="直線接點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0" name="直線接點 14"/>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1" name="直線接點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2" name="直線接點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3"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4" name="橢圓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5" name="橢圓 19"/>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6" name="橢圓 20"/>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7" name="橢圓 21"/>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8" name="橢圓 22"/>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19" name="直線接點 25"/>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2" name="標題 1"/>
          <p:cNvSpPr>
            <a:spLocks noGrp="1"/>
          </p:cNvSpPr>
          <p:nvPr>
            <p:ph type="title"/>
          </p:nvPr>
        </p:nvSpPr>
        <p:spPr>
          <a:xfrm>
            <a:off x="2286000" y="2895600"/>
            <a:ext cx="6172200" cy="2053590"/>
          </a:xfrm>
        </p:spPr>
        <p:txBody>
          <a:bodyPr/>
          <a:lstStyle>
            <a:lvl1pPr algn="l">
              <a:buNone/>
              <a:defRPr sz="3000" b="1" cap="small" baseline="0"/>
            </a:lvl1pPr>
          </a:lstStyle>
          <a:p>
            <a:r>
              <a:rPr lang="zh-TW" altLang="en-US" smtClean="0"/>
              <a:t>按一下以編輯母片標題樣式</a:t>
            </a:r>
            <a:endParaRPr lang="en-US"/>
          </a:p>
        </p:txBody>
      </p:sp>
      <p:sp>
        <p:nvSpPr>
          <p:cNvPr id="3" name="文字版面配置區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TW" altLang="en-US" smtClean="0"/>
              <a:t>按一下以編輯母片文字樣式</a:t>
            </a:r>
          </a:p>
        </p:txBody>
      </p:sp>
      <p:sp>
        <p:nvSpPr>
          <p:cNvPr id="20" name="日期版面配置區 3"/>
          <p:cNvSpPr>
            <a:spLocks noGrp="1"/>
          </p:cNvSpPr>
          <p:nvPr>
            <p:ph type="dt" sz="half" idx="10"/>
          </p:nvPr>
        </p:nvSpPr>
        <p:spPr bwMode="auto">
          <a:xfrm rot="5400000">
            <a:off x="7762875" y="1169988"/>
            <a:ext cx="2286000" cy="381000"/>
          </a:xfrm>
        </p:spPr>
        <p:txBody>
          <a:bodyPr/>
          <a:lstStyle>
            <a:lvl1pPr>
              <a:defRPr/>
            </a:lvl1pPr>
          </a:lstStyle>
          <a:p>
            <a:pPr>
              <a:defRPr/>
            </a:pPr>
            <a:fld id="{5BDDED43-90F1-4208-BD49-822BC1F377B8}" type="datetime1">
              <a:rPr lang="zh-TW" altLang="en-US" smtClean="0"/>
              <a:t>2015/10/5</a:t>
            </a:fld>
            <a:endParaRPr lang="zh-TW" altLang="en-US"/>
          </a:p>
        </p:txBody>
      </p:sp>
      <p:sp>
        <p:nvSpPr>
          <p:cNvPr id="21" name="頁尾版面配置區 4"/>
          <p:cNvSpPr>
            <a:spLocks noGrp="1"/>
          </p:cNvSpPr>
          <p:nvPr>
            <p:ph type="ftr" sz="quarter" idx="11"/>
          </p:nvPr>
        </p:nvSpPr>
        <p:spPr bwMode="auto">
          <a:xfrm rot="5400000">
            <a:off x="7077076" y="4178300"/>
            <a:ext cx="3657600" cy="384175"/>
          </a:xfrm>
        </p:spPr>
        <p:txBody>
          <a:bodyPr/>
          <a:lstStyle>
            <a:lvl1pPr>
              <a:defRPr/>
            </a:lvl1pPr>
          </a:lstStyle>
          <a:p>
            <a:pPr>
              <a:defRPr/>
            </a:pPr>
            <a:r>
              <a:rPr lang="zh-TW" altLang="en-US"/>
              <a:t>急診未明原因發燒病患處置</a:t>
            </a:r>
          </a:p>
        </p:txBody>
      </p:sp>
      <p:sp>
        <p:nvSpPr>
          <p:cNvPr id="22" name="投影片編號版面配置區 5"/>
          <p:cNvSpPr>
            <a:spLocks noGrp="1"/>
          </p:cNvSpPr>
          <p:nvPr>
            <p:ph type="sldNum" sz="quarter" idx="12"/>
          </p:nvPr>
        </p:nvSpPr>
        <p:spPr bwMode="auto">
          <a:xfrm>
            <a:off x="1339850" y="4929188"/>
            <a:ext cx="609600" cy="517525"/>
          </a:xfrm>
        </p:spPr>
        <p:txBody>
          <a:bodyPr/>
          <a:lstStyle>
            <a:lvl1pPr>
              <a:defRPr/>
            </a:lvl1pPr>
          </a:lstStyle>
          <a:p>
            <a:pPr>
              <a:defRPr/>
            </a:pPr>
            <a:fld id="{ACD0F290-4F5C-4158-A27E-C1057CBE68CA}" type="slidenum">
              <a:rPr lang="zh-TW" altLang="en-US"/>
              <a:pPr>
                <a:defRPr/>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9" name="內容版面配置區 8"/>
          <p:cNvSpPr>
            <a:spLocks noGrp="1"/>
          </p:cNvSpPr>
          <p:nvPr>
            <p:ph sz="quarter" idx="1"/>
          </p:nvPr>
        </p:nvSpPr>
        <p:spPr>
          <a:xfrm>
            <a:off x="457200" y="1600200"/>
            <a:ext cx="36576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內容版面配置區 10"/>
          <p:cNvSpPr>
            <a:spLocks noGrp="1"/>
          </p:cNvSpPr>
          <p:nvPr>
            <p:ph sz="quarter" idx="2"/>
          </p:nvPr>
        </p:nvSpPr>
        <p:spPr>
          <a:xfrm>
            <a:off x="4270248" y="1600200"/>
            <a:ext cx="3657600" cy="45720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13"/>
          <p:cNvSpPr>
            <a:spLocks noGrp="1"/>
          </p:cNvSpPr>
          <p:nvPr>
            <p:ph type="dt" sz="half" idx="10"/>
          </p:nvPr>
        </p:nvSpPr>
        <p:spPr/>
        <p:txBody>
          <a:bodyPr/>
          <a:lstStyle>
            <a:lvl1pPr>
              <a:defRPr/>
            </a:lvl1pPr>
          </a:lstStyle>
          <a:p>
            <a:pPr>
              <a:defRPr/>
            </a:pPr>
            <a:fld id="{28C448E1-97C1-472B-AB83-5D5F292CBE52}" type="datetime1">
              <a:rPr lang="zh-TW" altLang="en-US" smtClean="0"/>
              <a:t>2015/10/5</a:t>
            </a:fld>
            <a:endParaRPr lang="zh-TW" altLang="en-US"/>
          </a:p>
        </p:txBody>
      </p:sp>
      <p:sp>
        <p:nvSpPr>
          <p:cNvPr id="6" name="頁尾版面配置區 2"/>
          <p:cNvSpPr>
            <a:spLocks noGrp="1"/>
          </p:cNvSpPr>
          <p:nvPr>
            <p:ph type="ftr" sz="quarter" idx="11"/>
          </p:nvPr>
        </p:nvSpPr>
        <p:spPr/>
        <p:txBody>
          <a:bodyPr/>
          <a:lstStyle>
            <a:lvl1pPr>
              <a:defRPr/>
            </a:lvl1pPr>
          </a:lstStyle>
          <a:p>
            <a:pPr>
              <a:defRPr/>
            </a:pPr>
            <a:r>
              <a:rPr lang="zh-TW" altLang="en-US"/>
              <a:t>急診未明原因發燒病患處置</a:t>
            </a:r>
          </a:p>
        </p:txBody>
      </p:sp>
      <p:sp>
        <p:nvSpPr>
          <p:cNvPr id="7" name="投影片編號版面配置區 22"/>
          <p:cNvSpPr>
            <a:spLocks noGrp="1"/>
          </p:cNvSpPr>
          <p:nvPr>
            <p:ph type="sldNum" sz="quarter" idx="12"/>
          </p:nvPr>
        </p:nvSpPr>
        <p:spPr/>
        <p:txBody>
          <a:bodyPr/>
          <a:lstStyle>
            <a:lvl1pPr>
              <a:defRPr/>
            </a:lvl1pPr>
          </a:lstStyle>
          <a:p>
            <a:pPr>
              <a:defRPr/>
            </a:pPr>
            <a:fld id="{AFF3E7BB-FE83-49D8-95AC-6FEC1AF23122}"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7543800" cy="1143000"/>
          </a:xfrm>
        </p:spPr>
        <p:txBody>
          <a:bodyPr/>
          <a:lstStyle>
            <a:lvl1pPr>
              <a:defRPr/>
            </a:lvl1pPr>
          </a:lstStyle>
          <a:p>
            <a:r>
              <a:rPr lang="zh-TW" altLang="en-US" smtClean="0"/>
              <a:t>按一下以編輯母片標題樣式</a:t>
            </a:r>
            <a:endParaRPr lang="en-US"/>
          </a:p>
        </p:txBody>
      </p:sp>
      <p:sp>
        <p:nvSpPr>
          <p:cNvPr id="11" name="內容版面配置區 10"/>
          <p:cNvSpPr>
            <a:spLocks noGrp="1"/>
          </p:cNvSpPr>
          <p:nvPr>
            <p:ph sz="quarter" idx="2"/>
          </p:nvPr>
        </p:nvSpPr>
        <p:spPr>
          <a:xfrm>
            <a:off x="457200" y="2362200"/>
            <a:ext cx="36576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3" name="內容版面配置區 12"/>
          <p:cNvSpPr>
            <a:spLocks noGrp="1"/>
          </p:cNvSpPr>
          <p:nvPr>
            <p:ph sz="quarter" idx="4"/>
          </p:nvPr>
        </p:nvSpPr>
        <p:spPr>
          <a:xfrm>
            <a:off x="4371975" y="2362200"/>
            <a:ext cx="3657600" cy="3886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2" name="文字版面配置區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zh-TW" altLang="en-US" smtClean="0"/>
              <a:t>按一下以編輯母片文字樣式</a:t>
            </a:r>
          </a:p>
        </p:txBody>
      </p:sp>
      <p:sp>
        <p:nvSpPr>
          <p:cNvPr id="14" name="文字版面配置區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zh-TW" altLang="en-US" smtClean="0"/>
              <a:t>按一下以編輯母片文字樣式</a:t>
            </a:r>
          </a:p>
        </p:txBody>
      </p:sp>
      <p:sp>
        <p:nvSpPr>
          <p:cNvPr id="7" name="日期版面配置區 13"/>
          <p:cNvSpPr>
            <a:spLocks noGrp="1"/>
          </p:cNvSpPr>
          <p:nvPr>
            <p:ph type="dt" sz="half" idx="10"/>
          </p:nvPr>
        </p:nvSpPr>
        <p:spPr/>
        <p:txBody>
          <a:bodyPr/>
          <a:lstStyle>
            <a:lvl1pPr>
              <a:defRPr/>
            </a:lvl1pPr>
          </a:lstStyle>
          <a:p>
            <a:pPr>
              <a:defRPr/>
            </a:pPr>
            <a:fld id="{D48C32D3-8B77-4E19-8F05-77B02986DAA2}" type="datetime1">
              <a:rPr lang="zh-TW" altLang="en-US" smtClean="0"/>
              <a:t>2015/10/5</a:t>
            </a:fld>
            <a:endParaRPr lang="zh-TW" altLang="en-US"/>
          </a:p>
        </p:txBody>
      </p:sp>
      <p:sp>
        <p:nvSpPr>
          <p:cNvPr id="8" name="頁尾版面配置區 2"/>
          <p:cNvSpPr>
            <a:spLocks noGrp="1"/>
          </p:cNvSpPr>
          <p:nvPr>
            <p:ph type="ftr" sz="quarter" idx="11"/>
          </p:nvPr>
        </p:nvSpPr>
        <p:spPr/>
        <p:txBody>
          <a:bodyPr/>
          <a:lstStyle>
            <a:lvl1pPr>
              <a:defRPr/>
            </a:lvl1pPr>
          </a:lstStyle>
          <a:p>
            <a:pPr>
              <a:defRPr/>
            </a:pPr>
            <a:r>
              <a:rPr lang="zh-TW" altLang="en-US"/>
              <a:t>急診未明原因發燒病患處置</a:t>
            </a:r>
          </a:p>
        </p:txBody>
      </p:sp>
      <p:sp>
        <p:nvSpPr>
          <p:cNvPr id="9" name="投影片編號版面配置區 22"/>
          <p:cNvSpPr>
            <a:spLocks noGrp="1"/>
          </p:cNvSpPr>
          <p:nvPr>
            <p:ph type="sldNum" sz="quarter" idx="12"/>
          </p:nvPr>
        </p:nvSpPr>
        <p:spPr/>
        <p:txBody>
          <a:bodyPr/>
          <a:lstStyle>
            <a:lvl1pPr>
              <a:defRPr/>
            </a:lvl1pPr>
          </a:lstStyle>
          <a:p>
            <a:pPr>
              <a:defRPr/>
            </a:pPr>
            <a:fld id="{8155D108-AAF3-4AF0-9F64-2F096EC9476B}"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日期版面配置區 5"/>
          <p:cNvSpPr>
            <a:spLocks noGrp="1"/>
          </p:cNvSpPr>
          <p:nvPr>
            <p:ph type="dt" sz="half" idx="10"/>
          </p:nvPr>
        </p:nvSpPr>
        <p:spPr/>
        <p:txBody>
          <a:bodyPr rtlCol="0"/>
          <a:lstStyle>
            <a:lvl1pPr>
              <a:defRPr/>
            </a:lvl1pPr>
          </a:lstStyle>
          <a:p>
            <a:pPr>
              <a:defRPr/>
            </a:pPr>
            <a:fld id="{7DA145AE-0EB5-4CD8-AA2A-1BC53C9BAEF3}" type="datetime1">
              <a:rPr lang="zh-TW" altLang="en-US" smtClean="0"/>
              <a:t>2015/10/5</a:t>
            </a:fld>
            <a:endParaRPr lang="zh-TW" altLang="en-US"/>
          </a:p>
        </p:txBody>
      </p:sp>
      <p:sp>
        <p:nvSpPr>
          <p:cNvPr id="4" name="投影片編號版面配置區 6"/>
          <p:cNvSpPr>
            <a:spLocks noGrp="1"/>
          </p:cNvSpPr>
          <p:nvPr>
            <p:ph type="sldNum" sz="quarter" idx="11"/>
          </p:nvPr>
        </p:nvSpPr>
        <p:spPr/>
        <p:txBody>
          <a:bodyPr rtlCol="0"/>
          <a:lstStyle>
            <a:lvl1pPr>
              <a:defRPr/>
            </a:lvl1pPr>
          </a:lstStyle>
          <a:p>
            <a:pPr>
              <a:defRPr/>
            </a:pPr>
            <a:fld id="{288F197B-CE38-4EA7-9E4F-83C3DFBC2910}" type="slidenum">
              <a:rPr lang="zh-TW" altLang="en-US"/>
              <a:pPr>
                <a:defRPr/>
              </a:pPr>
              <a:t>‹#›</a:t>
            </a:fld>
            <a:endParaRPr lang="zh-TW" altLang="en-US"/>
          </a:p>
        </p:txBody>
      </p:sp>
      <p:sp>
        <p:nvSpPr>
          <p:cNvPr id="5" name="頁尾版面配置區 7"/>
          <p:cNvSpPr>
            <a:spLocks noGrp="1"/>
          </p:cNvSpPr>
          <p:nvPr>
            <p:ph type="ftr" sz="quarter" idx="12"/>
          </p:nvPr>
        </p:nvSpPr>
        <p:spPr/>
        <p:txBody>
          <a:bodyPr rtlCol="0"/>
          <a:lstStyle>
            <a:lvl1pPr>
              <a:defRPr/>
            </a:lvl1pPr>
          </a:lstStyle>
          <a:p>
            <a:pPr>
              <a:defRPr/>
            </a:pPr>
            <a:r>
              <a:rPr lang="zh-TW" altLang="en-US"/>
              <a:t>急診未明原因發燒病患處置</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3"/>
          <p:cNvSpPr>
            <a:spLocks noGrp="1"/>
          </p:cNvSpPr>
          <p:nvPr>
            <p:ph type="dt" sz="half" idx="10"/>
          </p:nvPr>
        </p:nvSpPr>
        <p:spPr/>
        <p:txBody>
          <a:bodyPr/>
          <a:lstStyle>
            <a:lvl1pPr>
              <a:defRPr/>
            </a:lvl1pPr>
          </a:lstStyle>
          <a:p>
            <a:pPr>
              <a:defRPr/>
            </a:pPr>
            <a:fld id="{DC1F66BF-4353-4D52-BB7A-9C47D68C0BEB}" type="datetime1">
              <a:rPr lang="zh-TW" altLang="en-US" smtClean="0"/>
              <a:t>2015/10/5</a:t>
            </a:fld>
            <a:endParaRPr lang="zh-TW" altLang="en-US"/>
          </a:p>
        </p:txBody>
      </p:sp>
      <p:sp>
        <p:nvSpPr>
          <p:cNvPr id="3" name="頁尾版面配置區 2"/>
          <p:cNvSpPr>
            <a:spLocks noGrp="1"/>
          </p:cNvSpPr>
          <p:nvPr>
            <p:ph type="ftr" sz="quarter" idx="11"/>
          </p:nvPr>
        </p:nvSpPr>
        <p:spPr/>
        <p:txBody>
          <a:bodyPr/>
          <a:lstStyle>
            <a:lvl1pPr>
              <a:defRPr/>
            </a:lvl1pPr>
          </a:lstStyle>
          <a:p>
            <a:pPr>
              <a:defRPr/>
            </a:pPr>
            <a:r>
              <a:rPr lang="zh-TW" altLang="en-US"/>
              <a:t>急診未明原因發燒病患處置</a:t>
            </a:r>
          </a:p>
        </p:txBody>
      </p:sp>
      <p:sp>
        <p:nvSpPr>
          <p:cNvPr id="4" name="投影片編號版面配置區 22"/>
          <p:cNvSpPr>
            <a:spLocks noGrp="1"/>
          </p:cNvSpPr>
          <p:nvPr>
            <p:ph type="sldNum" sz="quarter" idx="12"/>
          </p:nvPr>
        </p:nvSpPr>
        <p:spPr/>
        <p:txBody>
          <a:bodyPr/>
          <a:lstStyle>
            <a:lvl1pPr>
              <a:defRPr/>
            </a:lvl1pPr>
          </a:lstStyle>
          <a:p>
            <a:pPr>
              <a:defRPr/>
            </a:pPr>
            <a:fld id="{74F2426E-5A58-43F8-ABFC-0353828E68C3}"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5" name="直線接點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dirty="0">
              <a:latin typeface="+mn-lt"/>
              <a:ea typeface="+mn-ea"/>
            </a:endParaRPr>
          </a:p>
        </p:txBody>
      </p:sp>
      <p:sp>
        <p:nvSpPr>
          <p:cNvPr id="6" name="直線接點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dirty="0">
              <a:latin typeface="+mn-lt"/>
              <a:ea typeface="+mn-ea"/>
            </a:endParaRPr>
          </a:p>
        </p:txBody>
      </p:sp>
      <p:sp>
        <p:nvSpPr>
          <p:cNvPr id="7" name="直線接點 8"/>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dirty="0">
              <a:latin typeface="+mn-lt"/>
              <a:ea typeface="+mn-ea"/>
            </a:endParaRPr>
          </a:p>
        </p:txBody>
      </p:sp>
      <p:sp>
        <p:nvSpPr>
          <p:cNvPr id="8" name="直線接點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9"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0" name="直線接點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1" name="橢圓 13"/>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2" name="標題 1"/>
          <p:cNvSpPr>
            <a:spLocks noGrp="1"/>
          </p:cNvSpPr>
          <p:nvPr>
            <p:ph type="title"/>
          </p:nvPr>
        </p:nvSpPr>
        <p:spPr>
          <a:xfrm rot="5400000">
            <a:off x="3371850" y="3200400"/>
            <a:ext cx="6309360" cy="457200"/>
          </a:xfrm>
        </p:spPr>
        <p:txBody>
          <a:bodyPr/>
          <a:lstStyle>
            <a:lvl1pPr algn="l">
              <a:buNone/>
              <a:defRPr sz="2000" b="1" cap="small" baseline="0"/>
            </a:lvl1pPr>
          </a:lstStyle>
          <a:p>
            <a:r>
              <a:rPr lang="zh-TW" altLang="en-US" smtClean="0"/>
              <a:t>按一下以編輯母片標題樣式</a:t>
            </a:r>
            <a:endParaRPr lang="en-US"/>
          </a:p>
        </p:txBody>
      </p:sp>
      <p:sp>
        <p:nvSpPr>
          <p:cNvPr id="3" name="文字版面配置區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zh-TW" altLang="en-US" smtClean="0"/>
              <a:t>按一下以編輯母片文字樣式</a:t>
            </a:r>
          </a:p>
        </p:txBody>
      </p:sp>
      <p:sp>
        <p:nvSpPr>
          <p:cNvPr id="18" name="內容版面配置區 17"/>
          <p:cNvSpPr>
            <a:spLocks noGrp="1"/>
          </p:cNvSpPr>
          <p:nvPr>
            <p:ph sz="quarter" idx="1"/>
          </p:nvPr>
        </p:nvSpPr>
        <p:spPr>
          <a:xfrm>
            <a:off x="304800" y="274320"/>
            <a:ext cx="5638800" cy="632764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2" name="日期版面配置區 20"/>
          <p:cNvSpPr>
            <a:spLocks noGrp="1"/>
          </p:cNvSpPr>
          <p:nvPr>
            <p:ph type="dt" sz="half" idx="10"/>
          </p:nvPr>
        </p:nvSpPr>
        <p:spPr/>
        <p:txBody>
          <a:bodyPr rtlCol="0"/>
          <a:lstStyle>
            <a:lvl1pPr>
              <a:defRPr/>
            </a:lvl1pPr>
          </a:lstStyle>
          <a:p>
            <a:pPr>
              <a:defRPr/>
            </a:pPr>
            <a:fld id="{07071393-AAEF-4FE6-9A42-13A831AB9579}" type="datetime1">
              <a:rPr lang="zh-TW" altLang="en-US" smtClean="0"/>
              <a:t>2015/10/5</a:t>
            </a:fld>
            <a:endParaRPr lang="zh-TW" altLang="en-US"/>
          </a:p>
        </p:txBody>
      </p:sp>
      <p:sp>
        <p:nvSpPr>
          <p:cNvPr id="13" name="投影片編號版面配置區 21"/>
          <p:cNvSpPr>
            <a:spLocks noGrp="1"/>
          </p:cNvSpPr>
          <p:nvPr>
            <p:ph type="sldNum" sz="quarter" idx="11"/>
          </p:nvPr>
        </p:nvSpPr>
        <p:spPr/>
        <p:txBody>
          <a:bodyPr rtlCol="0"/>
          <a:lstStyle>
            <a:lvl1pPr>
              <a:defRPr/>
            </a:lvl1pPr>
          </a:lstStyle>
          <a:p>
            <a:pPr>
              <a:defRPr/>
            </a:pPr>
            <a:fld id="{110BADF6-07CE-40F2-856D-1208EBC00465}" type="slidenum">
              <a:rPr lang="zh-TW" altLang="en-US"/>
              <a:pPr>
                <a:defRPr/>
              </a:pPr>
              <a:t>‹#›</a:t>
            </a:fld>
            <a:endParaRPr lang="zh-TW" altLang="en-US"/>
          </a:p>
        </p:txBody>
      </p:sp>
      <p:sp>
        <p:nvSpPr>
          <p:cNvPr id="14" name="頁尾版面配置區 22"/>
          <p:cNvSpPr>
            <a:spLocks noGrp="1"/>
          </p:cNvSpPr>
          <p:nvPr>
            <p:ph type="ftr" sz="quarter" idx="12"/>
          </p:nvPr>
        </p:nvSpPr>
        <p:spPr/>
        <p:txBody>
          <a:bodyPr rtlCol="0"/>
          <a:lstStyle>
            <a:lvl1pPr>
              <a:defRPr/>
            </a:lvl1pPr>
          </a:lstStyle>
          <a:p>
            <a:pPr>
              <a:defRPr/>
            </a:pPr>
            <a:r>
              <a:rPr lang="zh-TW" altLang="en-US"/>
              <a:t>急診未明原因發燒病患處置</a:t>
            </a: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直線接點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6" name="橢圓 12"/>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7" name="直線接點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8"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9" name="直線接點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0" name="直線接點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dirty="0">
              <a:latin typeface="+mn-lt"/>
              <a:ea typeface="+mn-ea"/>
            </a:endParaRPr>
          </a:p>
        </p:txBody>
      </p:sp>
      <p:sp>
        <p:nvSpPr>
          <p:cNvPr id="11" name="直線接點 19"/>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dirty="0">
              <a:latin typeface="+mn-lt"/>
              <a:ea typeface="+mn-ea"/>
            </a:endParaRPr>
          </a:p>
        </p:txBody>
      </p:sp>
      <p:sp>
        <p:nvSpPr>
          <p:cNvPr id="2" name="標題 1"/>
          <p:cNvSpPr>
            <a:spLocks noGrp="1"/>
          </p:cNvSpPr>
          <p:nvPr>
            <p:ph type="title"/>
          </p:nvPr>
        </p:nvSpPr>
        <p:spPr>
          <a:xfrm rot="5400000">
            <a:off x="3350133" y="3200400"/>
            <a:ext cx="6309360" cy="457200"/>
          </a:xfrm>
        </p:spPr>
        <p:txBody>
          <a:bodyPr/>
          <a:lstStyle>
            <a:lvl1pPr algn="l">
              <a:buNone/>
              <a:defRPr sz="2000" b="1"/>
            </a:lvl1pPr>
          </a:lstStyle>
          <a:p>
            <a:r>
              <a:rPr lang="zh-TW" altLang="en-US" smtClean="0"/>
              <a:t>按一下以編輯母片標題樣式</a:t>
            </a:r>
            <a:endParaRPr lang="en-US"/>
          </a:p>
        </p:txBody>
      </p:sp>
      <p:sp>
        <p:nvSpPr>
          <p:cNvPr id="3" name="圖片版面配置區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zh-TW" altLang="en-US" noProof="0" smtClean="0"/>
              <a:t>按一下圖示以新增圖片</a:t>
            </a:r>
            <a:endParaRPr lang="en-US" noProof="0" dirty="0"/>
          </a:p>
        </p:txBody>
      </p:sp>
      <p:sp>
        <p:nvSpPr>
          <p:cNvPr id="4" name="文字版面配置區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zh-TW" altLang="en-US" smtClean="0"/>
              <a:t>按一下以編輯母片文字樣式</a:t>
            </a:r>
          </a:p>
        </p:txBody>
      </p:sp>
      <p:sp>
        <p:nvSpPr>
          <p:cNvPr id="12" name="日期版面配置區 16"/>
          <p:cNvSpPr>
            <a:spLocks noGrp="1"/>
          </p:cNvSpPr>
          <p:nvPr>
            <p:ph type="dt" sz="half" idx="10"/>
          </p:nvPr>
        </p:nvSpPr>
        <p:spPr/>
        <p:txBody>
          <a:bodyPr rtlCol="0"/>
          <a:lstStyle>
            <a:lvl1pPr>
              <a:defRPr/>
            </a:lvl1pPr>
          </a:lstStyle>
          <a:p>
            <a:pPr>
              <a:defRPr/>
            </a:pPr>
            <a:fld id="{DFA794D3-B3E8-4521-80CA-3627D4759ADB}" type="datetime1">
              <a:rPr lang="zh-TW" altLang="en-US" smtClean="0"/>
              <a:t>2015/10/5</a:t>
            </a:fld>
            <a:endParaRPr lang="zh-TW" altLang="en-US"/>
          </a:p>
        </p:txBody>
      </p:sp>
      <p:sp>
        <p:nvSpPr>
          <p:cNvPr id="13" name="投影片編號版面配置區 17"/>
          <p:cNvSpPr>
            <a:spLocks noGrp="1"/>
          </p:cNvSpPr>
          <p:nvPr>
            <p:ph type="sldNum" sz="quarter" idx="11"/>
          </p:nvPr>
        </p:nvSpPr>
        <p:spPr/>
        <p:txBody>
          <a:bodyPr rtlCol="0"/>
          <a:lstStyle>
            <a:lvl1pPr>
              <a:defRPr/>
            </a:lvl1pPr>
          </a:lstStyle>
          <a:p>
            <a:pPr>
              <a:defRPr/>
            </a:pPr>
            <a:fld id="{F9FD5B78-3C41-4739-A39E-FE7807FF712F}" type="slidenum">
              <a:rPr lang="zh-TW" altLang="en-US"/>
              <a:pPr>
                <a:defRPr/>
              </a:pPr>
              <a:t>‹#›</a:t>
            </a:fld>
            <a:endParaRPr lang="zh-TW" altLang="en-US"/>
          </a:p>
        </p:txBody>
      </p:sp>
      <p:sp>
        <p:nvSpPr>
          <p:cNvPr id="14" name="頁尾版面配置區 20"/>
          <p:cNvSpPr>
            <a:spLocks noGrp="1"/>
          </p:cNvSpPr>
          <p:nvPr>
            <p:ph type="ftr" sz="quarter" idx="12"/>
          </p:nvPr>
        </p:nvSpPr>
        <p:spPr/>
        <p:txBody>
          <a:bodyPr rtlCol="0"/>
          <a:lstStyle>
            <a:lvl1pPr>
              <a:defRPr/>
            </a:lvl1pPr>
          </a:lstStyle>
          <a:p>
            <a:pPr>
              <a:defRPr/>
            </a:pPr>
            <a:r>
              <a:rPr lang="zh-TW" altLang="en-US"/>
              <a:t>急診未明原因發燒病患處置</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a:defRPr/>
            </a:lvl1pPr>
          </a:lstStyle>
          <a:p>
            <a:pPr>
              <a:defRPr/>
            </a:pPr>
            <a:fld id="{B3BDF884-89C3-4585-94E2-7C3F7504410F}" type="datetime1">
              <a:rPr lang="zh-TW" altLang="en-US" smtClean="0"/>
              <a:t>2015/10/5</a:t>
            </a:fld>
            <a:endParaRPr lang="zh-TW" altLang="en-US"/>
          </a:p>
        </p:txBody>
      </p:sp>
      <p:sp>
        <p:nvSpPr>
          <p:cNvPr id="5" name="頁尾版面配置區 2"/>
          <p:cNvSpPr>
            <a:spLocks noGrp="1"/>
          </p:cNvSpPr>
          <p:nvPr>
            <p:ph type="ftr" sz="quarter" idx="11"/>
          </p:nvPr>
        </p:nvSpPr>
        <p:spPr/>
        <p:txBody>
          <a:bodyPr/>
          <a:lstStyle>
            <a:lvl1pPr>
              <a:defRPr/>
            </a:lvl1pPr>
          </a:lstStyle>
          <a:p>
            <a:pPr>
              <a:defRPr/>
            </a:pPr>
            <a:r>
              <a:rPr lang="zh-TW" altLang="en-US"/>
              <a:t>急診未明原因發燒病患處置</a:t>
            </a:r>
          </a:p>
        </p:txBody>
      </p:sp>
      <p:sp>
        <p:nvSpPr>
          <p:cNvPr id="6" name="投影片編號版面配置區 22"/>
          <p:cNvSpPr>
            <a:spLocks noGrp="1"/>
          </p:cNvSpPr>
          <p:nvPr>
            <p:ph type="sldNum" sz="quarter" idx="12"/>
          </p:nvPr>
        </p:nvSpPr>
        <p:spPr/>
        <p:txBody>
          <a:bodyPr/>
          <a:lstStyle>
            <a:lvl1pPr>
              <a:defRPr/>
            </a:lvl1pPr>
          </a:lstStyle>
          <a:p>
            <a:pPr>
              <a:defRPr/>
            </a:pPr>
            <a:fld id="{0833FA49-99DC-4200-92C1-F9CDABDDD3C4}"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1676400" cy="5851525"/>
          </a:xfrm>
        </p:spPr>
        <p:txBody>
          <a:bodyPr vert="eaVer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13"/>
          <p:cNvSpPr>
            <a:spLocks noGrp="1"/>
          </p:cNvSpPr>
          <p:nvPr>
            <p:ph type="dt" sz="half" idx="10"/>
          </p:nvPr>
        </p:nvSpPr>
        <p:spPr/>
        <p:txBody>
          <a:bodyPr/>
          <a:lstStyle>
            <a:lvl1pPr>
              <a:defRPr/>
            </a:lvl1pPr>
          </a:lstStyle>
          <a:p>
            <a:pPr>
              <a:defRPr/>
            </a:pPr>
            <a:fld id="{BBAE617F-F3D8-4C44-BC12-7ADC5514FFF4}" type="datetime1">
              <a:rPr lang="zh-TW" altLang="en-US" smtClean="0"/>
              <a:t>2015/10/5</a:t>
            </a:fld>
            <a:endParaRPr lang="zh-TW" altLang="en-US"/>
          </a:p>
        </p:txBody>
      </p:sp>
      <p:sp>
        <p:nvSpPr>
          <p:cNvPr id="5" name="頁尾版面配置區 2"/>
          <p:cNvSpPr>
            <a:spLocks noGrp="1"/>
          </p:cNvSpPr>
          <p:nvPr>
            <p:ph type="ftr" sz="quarter" idx="11"/>
          </p:nvPr>
        </p:nvSpPr>
        <p:spPr/>
        <p:txBody>
          <a:bodyPr/>
          <a:lstStyle>
            <a:lvl1pPr>
              <a:defRPr/>
            </a:lvl1pPr>
          </a:lstStyle>
          <a:p>
            <a:pPr>
              <a:defRPr/>
            </a:pPr>
            <a:r>
              <a:rPr lang="zh-TW" altLang="en-US"/>
              <a:t>急診未明原因發燒病患處置</a:t>
            </a:r>
          </a:p>
        </p:txBody>
      </p:sp>
      <p:sp>
        <p:nvSpPr>
          <p:cNvPr id="6" name="投影片編號版面配置區 22"/>
          <p:cNvSpPr>
            <a:spLocks noGrp="1"/>
          </p:cNvSpPr>
          <p:nvPr>
            <p:ph type="sldNum" sz="quarter" idx="12"/>
          </p:nvPr>
        </p:nvSpPr>
        <p:spPr/>
        <p:txBody>
          <a:bodyPr/>
          <a:lstStyle>
            <a:lvl1pPr>
              <a:defRPr/>
            </a:lvl1pPr>
          </a:lstStyle>
          <a:p>
            <a:pPr>
              <a:defRPr/>
            </a:pPr>
            <a:fld id="{DE1E41DF-3EB9-47FE-BA65-1707AA78D550}"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dirty="0">
              <a:latin typeface="+mn-lt"/>
              <a:ea typeface="+mn-ea"/>
            </a:endParaRPr>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lang="zh-TW" altLang="en-US" smtClean="0"/>
              <a:t>按一下以編輯母片標題樣式</a:t>
            </a:r>
            <a:endParaRPr lang="en-US"/>
          </a:p>
        </p:txBody>
      </p:sp>
      <p:sp>
        <p:nvSpPr>
          <p:cNvPr id="1028" name="文字版面配置區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smtClean="0"/>
          </a:p>
        </p:txBody>
      </p:sp>
      <p:sp>
        <p:nvSpPr>
          <p:cNvPr id="14" name="日期版面配置區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ea typeface="+mn-ea"/>
              </a:defRPr>
            </a:lvl1pPr>
          </a:lstStyle>
          <a:p>
            <a:pPr>
              <a:defRPr/>
            </a:pPr>
            <a:fld id="{3B653542-F027-4561-829C-FCFE04648B8B}" type="datetime1">
              <a:rPr lang="zh-TW" altLang="en-US" smtClean="0"/>
              <a:t>2015/10/5</a:t>
            </a:fld>
            <a:endParaRPr lang="zh-TW" altLang="en-US"/>
          </a:p>
        </p:txBody>
      </p:sp>
      <p:sp>
        <p:nvSpPr>
          <p:cNvPr id="3" name="頁尾版面配置區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smtClean="0">
                <a:solidFill>
                  <a:schemeClr val="tx2"/>
                </a:solidFill>
                <a:latin typeface="+mn-lt"/>
                <a:ea typeface="+mn-ea"/>
              </a:defRPr>
            </a:lvl1pPr>
          </a:lstStyle>
          <a:p>
            <a:pPr>
              <a:defRPr/>
            </a:pPr>
            <a:r>
              <a:rPr lang="zh-TW" altLang="en-US"/>
              <a:t>急診未明原因發燒病患處置</a:t>
            </a:r>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kumimoji="0" lang="en-US">
              <a:latin typeface="+mn-lt"/>
              <a:ea typeface="+mn-ea"/>
            </a:endParaRPr>
          </a:p>
        </p:txBody>
      </p:sp>
      <p:sp>
        <p:nvSpPr>
          <p:cNvPr id="12" name="橢圓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kumimoji="0" lang="en-US" dirty="0"/>
          </a:p>
        </p:txBody>
      </p:sp>
      <p:sp>
        <p:nvSpPr>
          <p:cNvPr id="23" name="投影片編號版面配置區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ea typeface="+mn-ea"/>
              </a:defRPr>
            </a:lvl1pPr>
          </a:lstStyle>
          <a:p>
            <a:pPr>
              <a:defRPr/>
            </a:pPr>
            <a:fld id="{70D5242A-197E-41C0-AA82-9FD447F8500A}"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67" r:id="rId4"/>
    <p:sldLayoutId id="2147483668" r:id="rId5"/>
    <p:sldLayoutId id="2147483675" r:id="rId6"/>
    <p:sldLayoutId id="2147483669" r:id="rId7"/>
    <p:sldLayoutId id="2147483676" r:id="rId8"/>
    <p:sldLayoutId id="2147483677" r:id="rId9"/>
    <p:sldLayoutId id="2147483670" r:id="rId10"/>
    <p:sldLayoutId id="2147483671" r:id="rId11"/>
  </p:sldLayoutIdLst>
  <p:hf hdr="0" ftr="0" dt="0"/>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ea typeface="新細明體" charset="-120"/>
        </a:defRPr>
      </a:lvl2pPr>
      <a:lvl3pPr algn="l" rtl="0" fontAlgn="base">
        <a:spcBef>
          <a:spcPct val="0"/>
        </a:spcBef>
        <a:spcAft>
          <a:spcPct val="0"/>
        </a:spcAft>
        <a:defRPr sz="3000">
          <a:solidFill>
            <a:schemeClr val="tx2"/>
          </a:solidFill>
          <a:latin typeface="Century Schoolbook" pitchFamily="18" charset="0"/>
          <a:ea typeface="新細明體" charset="-120"/>
        </a:defRPr>
      </a:lvl3pPr>
      <a:lvl4pPr algn="l" rtl="0" fontAlgn="base">
        <a:spcBef>
          <a:spcPct val="0"/>
        </a:spcBef>
        <a:spcAft>
          <a:spcPct val="0"/>
        </a:spcAft>
        <a:defRPr sz="3000">
          <a:solidFill>
            <a:schemeClr val="tx2"/>
          </a:solidFill>
          <a:latin typeface="Century Schoolbook" pitchFamily="18" charset="0"/>
          <a:ea typeface="新細明體" charset="-120"/>
        </a:defRPr>
      </a:lvl4pPr>
      <a:lvl5pPr algn="l" rtl="0" fontAlgn="base">
        <a:spcBef>
          <a:spcPct val="0"/>
        </a:spcBef>
        <a:spcAft>
          <a:spcPct val="0"/>
        </a:spcAft>
        <a:defRPr sz="3000">
          <a:solidFill>
            <a:schemeClr val="tx2"/>
          </a:solidFill>
          <a:latin typeface="Century Schoolbook" pitchFamily="18" charset="0"/>
          <a:ea typeface="新細明體" charset="-120"/>
        </a:defRPr>
      </a:lvl5pPr>
      <a:lvl6pPr marL="457200" algn="l" rtl="0" fontAlgn="base">
        <a:spcBef>
          <a:spcPct val="0"/>
        </a:spcBef>
        <a:spcAft>
          <a:spcPct val="0"/>
        </a:spcAft>
        <a:defRPr sz="3000">
          <a:solidFill>
            <a:schemeClr val="tx2"/>
          </a:solidFill>
          <a:latin typeface="Century Schoolbook" pitchFamily="18" charset="0"/>
          <a:ea typeface="新細明體" charset="-120"/>
        </a:defRPr>
      </a:lvl6pPr>
      <a:lvl7pPr marL="914400" algn="l" rtl="0" fontAlgn="base">
        <a:spcBef>
          <a:spcPct val="0"/>
        </a:spcBef>
        <a:spcAft>
          <a:spcPct val="0"/>
        </a:spcAft>
        <a:defRPr sz="3000">
          <a:solidFill>
            <a:schemeClr val="tx2"/>
          </a:solidFill>
          <a:latin typeface="Century Schoolbook" pitchFamily="18" charset="0"/>
          <a:ea typeface="新細明體" charset="-120"/>
        </a:defRPr>
      </a:lvl7pPr>
      <a:lvl8pPr marL="1371600" algn="l" rtl="0" fontAlgn="base">
        <a:spcBef>
          <a:spcPct val="0"/>
        </a:spcBef>
        <a:spcAft>
          <a:spcPct val="0"/>
        </a:spcAft>
        <a:defRPr sz="3000">
          <a:solidFill>
            <a:schemeClr val="tx2"/>
          </a:solidFill>
          <a:latin typeface="Century Schoolbook" pitchFamily="18" charset="0"/>
          <a:ea typeface="新細明體" charset="-120"/>
        </a:defRPr>
      </a:lvl8pPr>
      <a:lvl9pPr marL="1828800" algn="l" rtl="0" fontAlgn="base">
        <a:spcBef>
          <a:spcPct val="0"/>
        </a:spcBef>
        <a:spcAft>
          <a:spcPct val="0"/>
        </a:spcAft>
        <a:defRPr sz="3000">
          <a:solidFill>
            <a:schemeClr val="tx2"/>
          </a:solidFill>
          <a:latin typeface="Century Schoolbook" pitchFamily="18" charset="0"/>
          <a:ea typeface="新細明體" charset="-12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6.xml"/><Relationship Id="rId7" Type="http://schemas.openxmlformats.org/officeDocument/2006/relationships/diagramQuickStyle" Target="../diagrams/quickStyle1.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16.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tags" Target="../tags/tag1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4.jpeg"/><Relationship Id="rId5" Type="http://schemas.openxmlformats.org/officeDocument/2006/relationships/notesSlide" Target="../notesSlides/notesSlide16.xml"/><Relationship Id="rId4"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8.jpeg"/><Relationship Id="rId2" Type="http://schemas.openxmlformats.org/officeDocument/2006/relationships/slideLayout" Target="../slideLayouts/slideLayout6.xml"/><Relationship Id="rId1" Type="http://schemas.openxmlformats.org/officeDocument/2006/relationships/tags" Target="../tags/tag2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tags" Target="../tags/tag2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slideLayout" Target="../slideLayouts/slideLayout6.xml"/><Relationship Id="rId7" Type="http://schemas.openxmlformats.org/officeDocument/2006/relationships/image" Target="../media/image14.jpe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25.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tags" Target="../tags/tag2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tags" Target="../tags/tag3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6.xml"/><Relationship Id="rId1" Type="http://schemas.openxmlformats.org/officeDocument/2006/relationships/tags" Target="../tags/tag3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tags" Target="../tags/tag3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6.xml"/><Relationship Id="rId1" Type="http://schemas.openxmlformats.org/officeDocument/2006/relationships/tags" Target="../tags/tag3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6.xml"/><Relationship Id="rId1" Type="http://schemas.openxmlformats.org/officeDocument/2006/relationships/tags" Target="../tags/tag38.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6.xml"/><Relationship Id="rId1" Type="http://schemas.openxmlformats.org/officeDocument/2006/relationships/tags" Target="../tags/tag39.xml"/><Relationship Id="rId4" Type="http://schemas.openxmlformats.org/officeDocument/2006/relationships/image" Target="../media/image23.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6.xml"/><Relationship Id="rId1" Type="http://schemas.openxmlformats.org/officeDocument/2006/relationships/tags" Target="../tags/tag42.xml"/><Relationship Id="rId4" Type="http://schemas.openxmlformats.org/officeDocument/2006/relationships/image" Target="../media/image24.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6.xml"/><Relationship Id="rId1" Type="http://schemas.openxmlformats.org/officeDocument/2006/relationships/tags" Target="../tags/tag43.xml"/><Relationship Id="rId5" Type="http://schemas.openxmlformats.org/officeDocument/2006/relationships/image" Target="../media/image26.jpeg"/><Relationship Id="rId4" Type="http://schemas.openxmlformats.org/officeDocument/2006/relationships/image" Target="../media/image25.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tags" Target="../tags/tag45.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47.xml"/><Relationship Id="rId1" Type="http://schemas.openxmlformats.org/officeDocument/2006/relationships/tags" Target="../tags/tag46.xml"/><Relationship Id="rId5" Type="http://schemas.openxmlformats.org/officeDocument/2006/relationships/image" Target="../media/image27.png"/><Relationship Id="rId4"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6.xml"/><Relationship Id="rId1" Type="http://schemas.openxmlformats.org/officeDocument/2006/relationships/tags" Target="../tags/tag50.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6.xml"/><Relationship Id="rId1" Type="http://schemas.openxmlformats.org/officeDocument/2006/relationships/tags" Target="../tags/tag51.xml"/><Relationship Id="rId4" Type="http://schemas.openxmlformats.org/officeDocument/2006/relationships/image" Target="../media/image28.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3.xml"/><Relationship Id="rId1" Type="http://schemas.openxmlformats.org/officeDocument/2006/relationships/tags" Target="../tags/tag52.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4.xml"/><Relationship Id="rId1" Type="http://schemas.openxmlformats.org/officeDocument/2006/relationships/tags" Target="../tags/tag54.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6.xml"/><Relationship Id="rId1" Type="http://schemas.openxmlformats.org/officeDocument/2006/relationships/tags" Target="../tags/tag57.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4.xml"/><Relationship Id="rId1" Type="http://schemas.openxmlformats.org/officeDocument/2006/relationships/tags" Target="../tags/tag59.xml"/><Relationship Id="rId5" Type="http://schemas.openxmlformats.org/officeDocument/2006/relationships/image" Target="../media/image30.png"/><Relationship Id="rId4" Type="http://schemas.openxmlformats.org/officeDocument/2006/relationships/image" Target="../media/image29.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62.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3.xml"/><Relationship Id="rId1" Type="http://schemas.openxmlformats.org/officeDocument/2006/relationships/tags" Target="../tags/tag63.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xml"/><Relationship Id="rId1" Type="http://schemas.openxmlformats.org/officeDocument/2006/relationships/tags" Target="../tags/tag6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2286000" y="3124200"/>
            <a:ext cx="6172200" cy="1893888"/>
          </a:xfrm>
        </p:spPr>
        <p:txBody>
          <a:bodyPr/>
          <a:lstStyle/>
          <a:p>
            <a:pPr fontAlgn="auto">
              <a:spcAft>
                <a:spcPts val="0"/>
              </a:spcAft>
              <a:defRPr/>
            </a:pPr>
            <a:r>
              <a:rPr lang="zh-TW" altLang="en-US" sz="4400" dirty="0" smtClean="0">
                <a:latin typeface="標楷體" panose="03000509000000000000" pitchFamily="65" charset="-120"/>
                <a:ea typeface="標楷體" panose="03000509000000000000" pitchFamily="65" charset="-120"/>
              </a:rPr>
              <a:t>未明</a:t>
            </a:r>
            <a:r>
              <a:rPr lang="zh-TW" altLang="en-US" sz="4400" dirty="0">
                <a:latin typeface="標楷體" panose="03000509000000000000" pitchFamily="65" charset="-120"/>
                <a:ea typeface="標楷體" panose="03000509000000000000" pitchFamily="65" charset="-120"/>
              </a:rPr>
              <a:t>感染源</a:t>
            </a:r>
            <a:r>
              <a:rPr lang="zh-TW" altLang="en-US" sz="4400" dirty="0" smtClean="0">
                <a:latin typeface="標楷體" panose="03000509000000000000" pitchFamily="65" charset="-120"/>
                <a:ea typeface="標楷體" panose="03000509000000000000" pitchFamily="65" charset="-120"/>
              </a:rPr>
              <a:t>發燒病患之診斷邏輯與治療決策</a:t>
            </a:r>
            <a:endParaRPr lang="zh-TW" altLang="en-US" sz="4400" dirty="0">
              <a:latin typeface="標楷體" panose="03000509000000000000" pitchFamily="65" charset="-120"/>
              <a:ea typeface="標楷體" panose="03000509000000000000" pitchFamily="65" charset="-120"/>
            </a:endParaRPr>
          </a:p>
        </p:txBody>
      </p:sp>
      <p:sp>
        <p:nvSpPr>
          <p:cNvPr id="14338" name="副標題 2"/>
          <p:cNvSpPr>
            <a:spLocks noGrp="1"/>
          </p:cNvSpPr>
          <p:nvPr>
            <p:ph type="subTitle" idx="1"/>
          </p:nvPr>
        </p:nvSpPr>
        <p:spPr>
          <a:xfrm>
            <a:off x="2286000" y="5003800"/>
            <a:ext cx="6172200" cy="1371600"/>
          </a:xfrm>
        </p:spPr>
        <p:txBody>
          <a:bodyPr/>
          <a:lstStyle/>
          <a:p>
            <a:r>
              <a:rPr lang="zh-TW" altLang="en-US" sz="2400" smtClean="0">
                <a:latin typeface="標楷體" pitchFamily="65" charset="-120"/>
                <a:ea typeface="標楷體" pitchFamily="65" charset="-120"/>
              </a:rPr>
              <a:t>主講人</a:t>
            </a:r>
            <a:r>
              <a:rPr lang="en-US" altLang="zh-TW" sz="2400" smtClean="0">
                <a:latin typeface="標楷體" pitchFamily="65" charset="-120"/>
                <a:ea typeface="標楷體" pitchFamily="65" charset="-120"/>
              </a:rPr>
              <a:t>: </a:t>
            </a:r>
            <a:r>
              <a:rPr lang="zh-TW" altLang="en-US" sz="2400" smtClean="0">
                <a:latin typeface="標楷體" pitchFamily="65" charset="-120"/>
                <a:ea typeface="標楷體" pitchFamily="65" charset="-120"/>
              </a:rPr>
              <a:t>陳世英醫師</a:t>
            </a:r>
            <a:endParaRPr lang="en-US" altLang="zh-TW" sz="2400" smtClean="0">
              <a:latin typeface="標楷體" pitchFamily="65" charset="-120"/>
              <a:ea typeface="標楷體" pitchFamily="65" charset="-120"/>
            </a:endParaRPr>
          </a:p>
          <a:p>
            <a:r>
              <a:rPr lang="zh-TW" altLang="en-US" sz="2400" smtClean="0">
                <a:latin typeface="標楷體" pitchFamily="65" charset="-120"/>
                <a:ea typeface="標楷體" pitchFamily="65" charset="-120"/>
              </a:rPr>
              <a:t>臺大醫院 急診醫學部</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課程大綱</a:t>
            </a:r>
            <a:r>
              <a:rPr lang="en-US" altLang="zh-TW" sz="3600" dirty="0">
                <a:latin typeface="標楷體" panose="03000509000000000000" pitchFamily="65" charset="-120"/>
                <a:ea typeface="標楷體" panose="03000509000000000000" pitchFamily="65" charset="-120"/>
              </a:rPr>
              <a:t> </a:t>
            </a:r>
            <a:endParaRPr lang="zh-TW" altLang="en-US" sz="3600" dirty="0">
              <a:latin typeface="標楷體" panose="03000509000000000000" pitchFamily="65" charset="-120"/>
              <a:ea typeface="標楷體" panose="03000509000000000000" pitchFamily="65" charset="-120"/>
            </a:endParaRPr>
          </a:p>
        </p:txBody>
      </p:sp>
      <p:graphicFrame>
        <p:nvGraphicFramePr>
          <p:cNvPr id="5" name="內容版面配置區 9"/>
          <p:cNvGraphicFramePr>
            <a:graphicFrameLocks/>
          </p:cNvGraphicFramePr>
          <p:nvPr>
            <p:custDataLst>
              <p:tags r:id="rId2"/>
            </p:custDataLst>
            <p:extLst>
              <p:ext uri="{D42A27DB-BD31-4B8C-83A1-F6EECF244321}">
                <p14:modId xmlns:p14="http://schemas.microsoft.com/office/powerpoint/2010/main" val="134995853"/>
              </p:ext>
            </p:extLst>
          </p:nvPr>
        </p:nvGraphicFramePr>
        <p:xfrm>
          <a:off x="395536" y="1556792"/>
          <a:ext cx="8064896" cy="410448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5363"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10DC070-CB54-430E-8045-4D2D829093A5}" type="slidenum">
              <a:rPr lang="zh-TW" altLang="en-US"/>
              <a:pPr fontAlgn="base">
                <a:spcBef>
                  <a:spcPct val="0"/>
                </a:spcBef>
                <a:spcAft>
                  <a:spcPct val="0"/>
                </a:spcAft>
              </a:pPr>
              <a:t>2</a:t>
            </a:fld>
            <a:endParaRPr lang="zh-TW" altLang="en-US"/>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286000" y="2895600"/>
            <a:ext cx="6172200" cy="2054225"/>
          </a:xfrm>
        </p:spPr>
        <p:txBody>
          <a:bodyPr/>
          <a:lstStyle/>
          <a:p>
            <a:pPr fontAlgn="auto">
              <a:spcAft>
                <a:spcPts val="0"/>
              </a:spcAft>
              <a:defRPr/>
            </a:pPr>
            <a:r>
              <a:rPr lang="zh-TW" altLang="en-US" sz="3200" dirty="0" smtClean="0">
                <a:latin typeface="Arial" pitchFamily="34" charset="0"/>
                <a:ea typeface="標楷體" pitchFamily="65" charset="-120"/>
                <a:cs typeface="Arial" pitchFamily="34" charset="0"/>
              </a:rPr>
              <a:t>一、背景</a:t>
            </a:r>
            <a:r>
              <a:rPr lang="zh-TW" altLang="en-US" sz="3200" dirty="0">
                <a:latin typeface="Arial" pitchFamily="34" charset="0"/>
                <a:ea typeface="標楷體" pitchFamily="65" charset="-120"/>
                <a:cs typeface="Arial" pitchFamily="34" charset="0"/>
              </a:rPr>
              <a:t>說明與</a:t>
            </a:r>
            <a:r>
              <a:rPr lang="zh-TW" altLang="en-US" sz="3200" dirty="0" smtClean="0">
                <a:latin typeface="Arial" pitchFamily="34" charset="0"/>
                <a:ea typeface="標楷體" pitchFamily="65" charset="-120"/>
                <a:cs typeface="Arial" pitchFamily="34" charset="0"/>
              </a:rPr>
              <a:t>名詞解釋</a:t>
            </a:r>
            <a:endParaRPr lang="zh-TW" altLang="en-US" sz="3200" dirty="0">
              <a:latin typeface="Arial" pitchFamily="34" charset="0"/>
              <a:ea typeface="標楷體" pitchFamily="65" charset="-120"/>
              <a:cs typeface="Arial" pitchFamily="34" charset="0"/>
            </a:endParaRPr>
          </a:p>
        </p:txBody>
      </p:sp>
      <p:sp>
        <p:nvSpPr>
          <p:cNvPr id="16386" name="文字版面配置區 4"/>
          <p:cNvSpPr>
            <a:spLocks noGrp="1"/>
          </p:cNvSpPr>
          <p:nvPr>
            <p:ph type="body" idx="1"/>
          </p:nvPr>
        </p:nvSpPr>
        <p:spPr/>
        <p:txBody>
          <a:bodyPr/>
          <a:lstStyle/>
          <a:p>
            <a:endParaRPr lang="zh-TW" altLang="en-US" smtClean="0"/>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發燒 </a:t>
            </a:r>
            <a:r>
              <a:rPr lang="en-US" altLang="zh-TW" sz="3600" dirty="0">
                <a:latin typeface="+mn-lt"/>
                <a:ea typeface="標楷體" panose="03000509000000000000" pitchFamily="65" charset="-120"/>
                <a:cs typeface="Arial" panose="020B0604020202020204" pitchFamily="34" charset="0"/>
              </a:rPr>
              <a:t>(Fever)</a:t>
            </a:r>
            <a:endParaRPr lang="zh-TW" altLang="en-US" sz="3600" dirty="0">
              <a:latin typeface="+mn-lt"/>
              <a:ea typeface="標楷體" panose="03000509000000000000" pitchFamily="65" charset="-120"/>
              <a:cs typeface="Arial" panose="020B0604020202020204" pitchFamily="34" charset="0"/>
            </a:endParaRPr>
          </a:p>
        </p:txBody>
      </p:sp>
      <p:sp>
        <p:nvSpPr>
          <p:cNvPr id="17410" name="內容版面配置區 2"/>
          <p:cNvSpPr>
            <a:spLocks noGrp="1"/>
          </p:cNvSpPr>
          <p:nvPr>
            <p:ph sz="quarter" idx="1"/>
          </p:nvPr>
        </p:nvSpPr>
        <p:spPr>
          <a:xfrm>
            <a:off x="457200" y="1600200"/>
            <a:ext cx="7467600" cy="4873625"/>
          </a:xfrm>
        </p:spPr>
        <p:txBody>
          <a:bodyPr/>
          <a:lstStyle/>
          <a:p>
            <a:r>
              <a:rPr lang="zh-TW" altLang="en-US" sz="3200" dirty="0" smtClean="0">
                <a:latin typeface="標楷體" pitchFamily="65" charset="-120"/>
                <a:ea typeface="標楷體" pitchFamily="65" charset="-120"/>
              </a:rPr>
              <a:t>臨床上常見的主訴症狀</a:t>
            </a:r>
            <a:endParaRPr lang="en-US" altLang="zh-TW" sz="3200" dirty="0" smtClean="0">
              <a:latin typeface="標楷體" pitchFamily="65" charset="-120"/>
              <a:ea typeface="標楷體" pitchFamily="65" charset="-120"/>
            </a:endParaRPr>
          </a:p>
          <a:p>
            <a:pPr lvl="1"/>
            <a:r>
              <a:rPr lang="zh-TW" altLang="en-US" sz="2800" dirty="0" smtClean="0">
                <a:latin typeface="標楷體" pitchFamily="65" charset="-120"/>
                <a:ea typeface="標楷體" pitchFamily="65" charset="-120"/>
              </a:rPr>
              <a:t>在兒科急診甚至高達</a:t>
            </a:r>
            <a:r>
              <a:rPr lang="en-US" altLang="zh-TW" sz="2800" dirty="0" smtClean="0">
                <a:ea typeface="標楷體" pitchFamily="65" charset="-120"/>
                <a:cs typeface="Arial" panose="020B0604020202020204" pitchFamily="34" charset="0"/>
              </a:rPr>
              <a:t>17%</a:t>
            </a:r>
            <a:r>
              <a:rPr lang="zh-TW" altLang="en-US" sz="2800" dirty="0" smtClean="0">
                <a:latin typeface="標楷體" pitchFamily="65" charset="-120"/>
                <a:ea typeface="標楷體" pitchFamily="65" charset="-120"/>
              </a:rPr>
              <a:t>的病患因為發燒而就診</a:t>
            </a:r>
            <a:endParaRPr lang="en-US" altLang="zh-TW" sz="2800" dirty="0" smtClean="0">
              <a:latin typeface="標楷體" pitchFamily="65" charset="-120"/>
              <a:ea typeface="標楷體" pitchFamily="65" charset="-120"/>
            </a:endParaRPr>
          </a:p>
          <a:p>
            <a:r>
              <a:rPr lang="zh-TW" altLang="en-US" sz="3200" dirty="0" smtClean="0">
                <a:latin typeface="標楷體" pitchFamily="65" charset="-120"/>
                <a:ea typeface="標楷體" pitchFamily="65" charset="-120"/>
              </a:rPr>
              <a:t>發燒是臨床症狀，不是疾病診斷。</a:t>
            </a:r>
            <a:endParaRPr lang="en-US" altLang="zh-TW" sz="3200" dirty="0" smtClean="0">
              <a:latin typeface="標楷體" pitchFamily="65" charset="-120"/>
              <a:ea typeface="標楷體" pitchFamily="65" charset="-120"/>
            </a:endParaRPr>
          </a:p>
          <a:p>
            <a:r>
              <a:rPr lang="zh-TW" altLang="en-US" sz="3200" dirty="0" smtClean="0">
                <a:latin typeface="標楷體" pitchFamily="65" charset="-120"/>
                <a:ea typeface="標楷體" pitchFamily="65" charset="-120"/>
              </a:rPr>
              <a:t>診斷範疇極廣</a:t>
            </a:r>
            <a:endParaRPr lang="en-US" altLang="zh-TW" sz="3200" dirty="0" smtClean="0">
              <a:latin typeface="標楷體" pitchFamily="65" charset="-120"/>
              <a:ea typeface="標楷體" pitchFamily="65" charset="-120"/>
            </a:endParaRPr>
          </a:p>
          <a:p>
            <a:pPr lvl="1"/>
            <a:r>
              <a:rPr lang="zh-TW" altLang="en-US" sz="2800" dirty="0" smtClean="0">
                <a:latin typeface="標楷體" pitchFamily="65" charset="-120"/>
                <a:ea typeface="標楷體" pitchFamily="65" charset="-120"/>
              </a:rPr>
              <a:t>多為自限性病程，不須特定檢查或治療。</a:t>
            </a:r>
            <a:endParaRPr lang="en-US" altLang="zh-TW" sz="2800" dirty="0" smtClean="0">
              <a:latin typeface="標楷體" pitchFamily="65" charset="-120"/>
              <a:ea typeface="標楷體" pitchFamily="65" charset="-120"/>
            </a:endParaRPr>
          </a:p>
          <a:p>
            <a:pPr lvl="1"/>
            <a:r>
              <a:rPr lang="zh-TW" altLang="en-US" sz="2800" dirty="0" smtClean="0">
                <a:latin typeface="標楷體" pitchFamily="65" charset="-120"/>
                <a:ea typeface="標楷體" pitchFamily="65" charset="-120"/>
              </a:rPr>
              <a:t>嚴重者可造成多重器官衰竭或敗血性休克</a:t>
            </a:r>
            <a:endParaRPr lang="en-US" altLang="zh-TW" sz="2800" dirty="0" smtClean="0">
              <a:latin typeface="標楷體" pitchFamily="65" charset="-120"/>
              <a:ea typeface="標楷體" pitchFamily="65" charset="-120"/>
            </a:endParaRPr>
          </a:p>
          <a:p>
            <a:pPr lvl="1"/>
            <a:r>
              <a:rPr lang="zh-TW" altLang="en-US" sz="2800" dirty="0" smtClean="0">
                <a:latin typeface="標楷體" pitchFamily="65" charset="-120"/>
                <a:ea typeface="標楷體" pitchFamily="65" charset="-120"/>
              </a:rPr>
              <a:t>可為感染性疾病，但亦需仔細評估有無非感染性疾病的可能性。</a:t>
            </a:r>
            <a:endParaRPr lang="en-US" altLang="zh-TW" sz="2800" dirty="0" smtClean="0">
              <a:latin typeface="標楷體" pitchFamily="65" charset="-120"/>
              <a:ea typeface="標楷體" pitchFamily="65" charset="-120"/>
            </a:endParaRPr>
          </a:p>
          <a:p>
            <a:endParaRPr lang="zh-TW" altLang="en-US" sz="3200" dirty="0" smtClean="0">
              <a:latin typeface="標楷體" pitchFamily="65" charset="-120"/>
              <a:ea typeface="標楷體" pitchFamily="65" charset="-120"/>
            </a:endParaRPr>
          </a:p>
        </p:txBody>
      </p:sp>
      <p:sp>
        <p:nvSpPr>
          <p:cNvPr id="17411"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3FA5676-46EB-49F9-8932-54AD4FE34A76}" type="slidenum">
              <a:rPr lang="zh-TW" altLang="en-US"/>
              <a:pPr fontAlgn="base">
                <a:spcBef>
                  <a:spcPct val="0"/>
                </a:spcBef>
                <a:spcAft>
                  <a:spcPct val="0"/>
                </a:spcAft>
              </a:pPr>
              <a:t>4</a:t>
            </a:fld>
            <a:endParaRPr lang="zh-TW" altLang="en-US"/>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未明感染源發燒</a:t>
            </a:r>
            <a:r>
              <a:rPr lang="en-US" altLang="zh-TW" sz="3200" dirty="0">
                <a:solidFill>
                  <a:srgbClr val="FF00FF"/>
                </a:solidFill>
                <a:latin typeface="標楷體" panose="03000509000000000000" pitchFamily="65" charset="-120"/>
                <a:ea typeface="標楷體" panose="03000509000000000000" pitchFamily="65" charset="-120"/>
              </a:rPr>
              <a:t/>
            </a:r>
            <a:br>
              <a:rPr lang="en-US" altLang="zh-TW" sz="3200" dirty="0">
                <a:solidFill>
                  <a:srgbClr val="FF00FF"/>
                </a:solidFill>
                <a:latin typeface="標楷體" panose="03000509000000000000" pitchFamily="65" charset="-120"/>
                <a:ea typeface="標楷體" panose="03000509000000000000" pitchFamily="65" charset="-120"/>
              </a:rPr>
            </a:br>
            <a:r>
              <a:rPr lang="en-US" altLang="zh-TW" sz="2800" dirty="0">
                <a:latin typeface="+mn-lt"/>
                <a:ea typeface="標楷體" panose="03000509000000000000" pitchFamily="65" charset="-120"/>
              </a:rPr>
              <a:t>(Fever without </a:t>
            </a:r>
            <a:r>
              <a:rPr lang="en-US" altLang="zh-TW" sz="2800" dirty="0" smtClean="0">
                <a:latin typeface="+mn-lt"/>
                <a:ea typeface="標楷體" panose="03000509000000000000" pitchFamily="65" charset="-120"/>
              </a:rPr>
              <a:t>Apparent </a:t>
            </a:r>
            <a:r>
              <a:rPr lang="en-US" altLang="zh-TW" sz="2800" dirty="0">
                <a:latin typeface="+mn-lt"/>
                <a:ea typeface="標楷體" panose="03000509000000000000" pitchFamily="65" charset="-120"/>
              </a:rPr>
              <a:t>F</a:t>
            </a:r>
            <a:r>
              <a:rPr lang="en-US" altLang="zh-TW" sz="2800" dirty="0" smtClean="0">
                <a:latin typeface="+mn-lt"/>
                <a:ea typeface="標楷體" panose="03000509000000000000" pitchFamily="65" charset="-120"/>
              </a:rPr>
              <a:t>ocus</a:t>
            </a:r>
            <a:r>
              <a:rPr lang="en-US" altLang="zh-TW" sz="2800" dirty="0">
                <a:latin typeface="+mn-lt"/>
                <a:ea typeface="標楷體" panose="03000509000000000000" pitchFamily="65" charset="-120"/>
              </a:rPr>
              <a:t>)</a:t>
            </a:r>
            <a:endParaRPr lang="zh-TW" altLang="en-US" sz="2800" dirty="0">
              <a:latin typeface="+mn-lt"/>
              <a:ea typeface="標楷體" panose="03000509000000000000" pitchFamily="65" charset="-120"/>
            </a:endParaRPr>
          </a:p>
        </p:txBody>
      </p:sp>
      <p:sp>
        <p:nvSpPr>
          <p:cNvPr id="18434" name="內容版面配置區 2"/>
          <p:cNvSpPr>
            <a:spLocks noGrp="1"/>
          </p:cNvSpPr>
          <p:nvPr>
            <p:ph sz="quarter" idx="1"/>
          </p:nvPr>
        </p:nvSpPr>
        <p:spPr>
          <a:xfrm>
            <a:off x="457200" y="1600200"/>
            <a:ext cx="7467600" cy="4873625"/>
          </a:xfrm>
        </p:spPr>
        <p:txBody>
          <a:bodyPr/>
          <a:lstStyle/>
          <a:p>
            <a:r>
              <a:rPr lang="en-US" altLang="zh-TW" dirty="0" smtClean="0"/>
              <a:t>= Unexplained fever = Fever without a localizing source</a:t>
            </a:r>
          </a:p>
          <a:p>
            <a:r>
              <a:rPr lang="zh-TW" altLang="en-US" dirty="0" smtClean="0">
                <a:latin typeface="標楷體" pitchFamily="65" charset="-120"/>
                <a:ea typeface="標楷體" pitchFamily="65" charset="-120"/>
              </a:rPr>
              <a:t>急性</a:t>
            </a:r>
            <a:r>
              <a:rPr lang="en-US" altLang="zh-TW" dirty="0" smtClean="0">
                <a:ea typeface="標楷體" pitchFamily="65" charset="-120"/>
              </a:rPr>
              <a:t>(&lt;3</a:t>
            </a:r>
            <a:r>
              <a:rPr lang="zh-TW" altLang="en-US" dirty="0" smtClean="0">
                <a:latin typeface="標楷體" pitchFamily="65" charset="-120"/>
                <a:ea typeface="標楷體" pitchFamily="65" charset="-120"/>
              </a:rPr>
              <a:t>週</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發燒病患在經過病史症狀詢問、身體診察、初步實驗室檢驗或其他輔助性檢查後，無法發現特定的感染部位或原因。</a:t>
            </a:r>
          </a:p>
          <a:p>
            <a:endParaRPr lang="zh-TW" altLang="en-US" dirty="0" smtClean="0"/>
          </a:p>
          <a:p>
            <a:r>
              <a:rPr lang="zh-TW" altLang="en-US" dirty="0" smtClean="0"/>
              <a:t>≠ </a:t>
            </a:r>
            <a:r>
              <a:rPr lang="zh-TW" altLang="en-US" dirty="0" smtClean="0">
                <a:latin typeface="標楷體" pitchFamily="65" charset="-120"/>
                <a:ea typeface="標楷體" pitchFamily="65" charset="-120"/>
              </a:rPr>
              <a:t>不明熱</a:t>
            </a:r>
            <a:r>
              <a:rPr lang="zh-TW" altLang="en-US" dirty="0" smtClean="0"/>
              <a:t> </a:t>
            </a:r>
            <a:r>
              <a:rPr lang="en-US" altLang="zh-TW" dirty="0" smtClean="0"/>
              <a:t>(Fever of Unknown Origin (FUO))</a:t>
            </a:r>
          </a:p>
          <a:p>
            <a:r>
              <a:rPr lang="en-US" altLang="zh-TW" dirty="0" smtClean="0"/>
              <a:t>BT: &gt;38.0℃</a:t>
            </a:r>
          </a:p>
          <a:p>
            <a:r>
              <a:rPr lang="en-US" altLang="zh-TW" dirty="0" smtClean="0"/>
              <a:t>Duration: &gt;3 weeks, &gt;2 visits or &gt;3 days in hospital</a:t>
            </a:r>
          </a:p>
          <a:p>
            <a:endParaRPr lang="zh-TW" altLang="en-US" dirty="0" smtClean="0"/>
          </a:p>
        </p:txBody>
      </p:sp>
      <p:sp>
        <p:nvSpPr>
          <p:cNvPr id="18435"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446EA7B-8FC3-497D-84B7-E709A3BD3616}" type="slidenum">
              <a:rPr lang="zh-TW" altLang="en-US"/>
              <a:pPr fontAlgn="base">
                <a:spcBef>
                  <a:spcPct val="0"/>
                </a:spcBef>
                <a:spcAft>
                  <a:spcPct val="0"/>
                </a:spcAft>
              </a:pPr>
              <a:t>5</a:t>
            </a:fld>
            <a:endParaRPr lang="zh-TW" altLang="en-US"/>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dirty="0">
                <a:latin typeface="標楷體" panose="03000509000000000000" pitchFamily="65" charset="-120"/>
                <a:ea typeface="標楷體" panose="03000509000000000000" pitchFamily="65" charset="-120"/>
              </a:rPr>
              <a:t>急診</a:t>
            </a:r>
            <a:r>
              <a:rPr lang="zh-TW" altLang="en-US" dirty="0" smtClean="0">
                <a:latin typeface="標楷體" panose="03000509000000000000" pitchFamily="65" charset="-120"/>
                <a:ea typeface="標楷體" panose="03000509000000000000" pitchFamily="65" charset="-120"/>
              </a:rPr>
              <a:t>發燒出院診斷分布</a:t>
            </a:r>
            <a:endParaRPr lang="zh-TW" altLang="en-US" dirty="0">
              <a:latin typeface="標楷體" panose="03000509000000000000" pitchFamily="65" charset="-120"/>
              <a:ea typeface="標楷體" panose="03000509000000000000" pitchFamily="65" charset="-120"/>
            </a:endParaRPr>
          </a:p>
        </p:txBody>
      </p:sp>
      <p:graphicFrame>
        <p:nvGraphicFramePr>
          <p:cNvPr id="4" name="內容版面配置區 4"/>
          <p:cNvGraphicFramePr>
            <a:graphicFrameLocks/>
          </p:cNvGraphicFramePr>
          <p:nvPr>
            <p:extLst>
              <p:ext uri="{D42A27DB-BD31-4B8C-83A1-F6EECF244321}">
                <p14:modId xmlns:p14="http://schemas.microsoft.com/office/powerpoint/2010/main" val="751017156"/>
              </p:ext>
            </p:extLst>
          </p:nvPr>
        </p:nvGraphicFramePr>
        <p:xfrm>
          <a:off x="323850" y="1484313"/>
          <a:ext cx="8383475" cy="5029200"/>
        </p:xfrm>
        <a:graphic>
          <a:graphicData uri="http://schemas.openxmlformats.org/drawingml/2006/table">
            <a:tbl>
              <a:tblPr firstRow="1" bandRow="1">
                <a:tableStyleId>{9DCAF9ED-07DC-4A11-8D7F-57B35C25682E}</a:tableStyleId>
              </a:tblPr>
              <a:tblGrid>
                <a:gridCol w="5972824"/>
                <a:gridCol w="2410651"/>
              </a:tblGrid>
              <a:tr h="445140">
                <a:tc>
                  <a:txBody>
                    <a:bodyPr/>
                    <a:lstStyle/>
                    <a:p>
                      <a:r>
                        <a:rPr lang="zh-TW" altLang="en-US" sz="2400" dirty="0" smtClean="0">
                          <a:latin typeface="標楷體" panose="03000509000000000000" pitchFamily="65" charset="-120"/>
                          <a:ea typeface="標楷體" panose="03000509000000000000" pitchFamily="65" charset="-120"/>
                        </a:rPr>
                        <a:t>診斷</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zh-TW" altLang="en-US" sz="2400" dirty="0" smtClean="0">
                          <a:latin typeface="標楷體" panose="03000509000000000000" pitchFamily="65" charset="-120"/>
                          <a:ea typeface="標楷體" panose="03000509000000000000" pitchFamily="65" charset="-120"/>
                        </a:rPr>
                        <a:t>百分比</a:t>
                      </a:r>
                      <a:endParaRPr lang="zh-TW" altLang="en-US" sz="2400" dirty="0">
                        <a:latin typeface="標楷體" panose="03000509000000000000" pitchFamily="65" charset="-120"/>
                        <a:ea typeface="標楷體" panose="03000509000000000000" pitchFamily="65" charset="-120"/>
                      </a:endParaRPr>
                    </a:p>
                  </a:txBody>
                  <a:tcPr/>
                </a:tc>
              </a:tr>
              <a:tr h="445140">
                <a:tc>
                  <a:txBody>
                    <a:bodyPr/>
                    <a:lstStyle/>
                    <a:p>
                      <a:r>
                        <a:rPr lang="zh-TW" altLang="en-US" sz="2400" dirty="0" smtClean="0">
                          <a:solidFill>
                            <a:srgbClr val="FF0000"/>
                          </a:solidFill>
                          <a:latin typeface="標楷體" panose="03000509000000000000" pitchFamily="65" charset="-120"/>
                          <a:ea typeface="標楷體" panose="03000509000000000000" pitchFamily="65" charset="-120"/>
                        </a:rPr>
                        <a:t>無特定診斷發燒</a:t>
                      </a:r>
                      <a:endParaRPr lang="zh-TW" altLang="en-US" sz="2400" dirty="0">
                        <a:solidFill>
                          <a:srgbClr val="FF0000"/>
                        </a:solidFill>
                        <a:latin typeface="標楷體" panose="03000509000000000000" pitchFamily="65" charset="-120"/>
                        <a:ea typeface="標楷體" panose="03000509000000000000" pitchFamily="65" charset="-120"/>
                      </a:endParaRPr>
                    </a:p>
                  </a:txBody>
                  <a:tcPr/>
                </a:tc>
                <a:tc>
                  <a:txBody>
                    <a:bodyPr/>
                    <a:lstStyle/>
                    <a:p>
                      <a:r>
                        <a:rPr lang="en-US" altLang="zh-TW" sz="2400" dirty="0" smtClean="0">
                          <a:solidFill>
                            <a:srgbClr val="FF0000"/>
                          </a:solidFill>
                          <a:latin typeface="+mn-lt"/>
                          <a:ea typeface="標楷體" panose="03000509000000000000" pitchFamily="65" charset="-120"/>
                        </a:rPr>
                        <a:t>29</a:t>
                      </a:r>
                      <a:endParaRPr lang="zh-TW" altLang="en-US" sz="2400" dirty="0">
                        <a:solidFill>
                          <a:srgbClr val="FF0000"/>
                        </a:solidFill>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上呼吸道感染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15.9</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下呼吸道感染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15.4</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瘧疾</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13.5</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腹腔內</a:t>
                      </a:r>
                      <a:r>
                        <a:rPr lang="en-US" altLang="zh-TW" sz="2400" dirty="0" smtClean="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腸胃與肝膽</a:t>
                      </a:r>
                      <a:r>
                        <a:rPr lang="en-US" altLang="zh-TW" sz="2400" dirty="0" smtClean="0">
                          <a:latin typeface="標楷體" panose="03000509000000000000" pitchFamily="65" charset="-120"/>
                          <a:ea typeface="標楷體" panose="03000509000000000000" pitchFamily="65" charset="-120"/>
                        </a:rPr>
                        <a:t>)</a:t>
                      </a:r>
                      <a:r>
                        <a:rPr lang="zh-TW" altLang="en-US" sz="2400" dirty="0" smtClean="0">
                          <a:latin typeface="標楷體" panose="03000509000000000000" pitchFamily="65" charset="-120"/>
                          <a:ea typeface="標楷體" panose="03000509000000000000" pitchFamily="65" charset="-120"/>
                        </a:rPr>
                        <a:t>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7.6</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生殖泌尿道感染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5.5</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皮膚與軟組織感染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4.8</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蟲媒病毒</a:t>
                      </a:r>
                      <a:r>
                        <a:rPr lang="en-US" altLang="zh-TW" sz="2400" dirty="0" smtClean="0">
                          <a:latin typeface="標楷體" panose="03000509000000000000" pitchFamily="65" charset="-120"/>
                          <a:ea typeface="標楷體" panose="03000509000000000000" pitchFamily="65" charset="-120"/>
                        </a:rPr>
                        <a:t>(Arbovirus)</a:t>
                      </a:r>
                      <a:r>
                        <a:rPr lang="zh-TW" altLang="en-US" sz="2400" dirty="0" smtClean="0">
                          <a:latin typeface="標楷體" panose="03000509000000000000" pitchFamily="65" charset="-120"/>
                          <a:ea typeface="標楷體" panose="03000509000000000000" pitchFamily="65" charset="-120"/>
                        </a:rPr>
                        <a:t>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0.6</a:t>
                      </a:r>
                      <a:endParaRPr lang="zh-TW" altLang="en-US" sz="2400" dirty="0">
                        <a:latin typeface="+mn-lt"/>
                        <a:ea typeface="標楷體" panose="03000509000000000000" pitchFamily="65" charset="-120"/>
                      </a:endParaRPr>
                    </a:p>
                  </a:txBody>
                  <a:tcPr/>
                </a:tc>
              </a:tr>
              <a:tr h="445140">
                <a:tc>
                  <a:txBody>
                    <a:bodyPr/>
                    <a:lstStyle/>
                    <a:p>
                      <a:r>
                        <a:rPr lang="zh-TW" altLang="en-US" sz="2400" dirty="0" smtClean="0">
                          <a:latin typeface="標楷體" panose="03000509000000000000" pitchFamily="65" charset="-120"/>
                          <a:ea typeface="標楷體" panose="03000509000000000000" pitchFamily="65" charset="-120"/>
                        </a:rPr>
                        <a:t>非特異性病毒感染</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4.7</a:t>
                      </a:r>
                      <a:endParaRPr lang="zh-TW" altLang="en-US" sz="2400" dirty="0">
                        <a:latin typeface="+mn-lt"/>
                        <a:ea typeface="標楷體" panose="03000509000000000000" pitchFamily="65" charset="-120"/>
                      </a:endParaRPr>
                    </a:p>
                  </a:txBody>
                  <a:tcPr>
                    <a:noFill/>
                  </a:tcPr>
                </a:tc>
              </a:tr>
              <a:tr h="445140">
                <a:tc>
                  <a:txBody>
                    <a:bodyPr/>
                    <a:lstStyle/>
                    <a:p>
                      <a:r>
                        <a:rPr lang="zh-TW" altLang="en-US" sz="2400" dirty="0" smtClean="0">
                          <a:latin typeface="標楷體" panose="03000509000000000000" pitchFamily="65" charset="-120"/>
                          <a:ea typeface="標楷體" panose="03000509000000000000" pitchFamily="65" charset="-120"/>
                        </a:rPr>
                        <a:t>其他</a:t>
                      </a:r>
                      <a:endParaRPr lang="zh-TW" altLang="en-US" sz="2400" dirty="0">
                        <a:latin typeface="標楷體" panose="03000509000000000000" pitchFamily="65" charset="-120"/>
                        <a:ea typeface="標楷體" panose="03000509000000000000" pitchFamily="65" charset="-120"/>
                      </a:endParaRPr>
                    </a:p>
                  </a:txBody>
                  <a:tcPr/>
                </a:tc>
                <a:tc>
                  <a:txBody>
                    <a:bodyPr/>
                    <a:lstStyle/>
                    <a:p>
                      <a:r>
                        <a:rPr lang="en-US" altLang="zh-TW" sz="2400" dirty="0" smtClean="0">
                          <a:latin typeface="+mn-lt"/>
                          <a:ea typeface="標楷體" panose="03000509000000000000" pitchFamily="65" charset="-120"/>
                        </a:rPr>
                        <a:t>1.9</a:t>
                      </a:r>
                      <a:endParaRPr lang="zh-TW" altLang="en-US" sz="2400" dirty="0">
                        <a:latin typeface="+mn-lt"/>
                        <a:ea typeface="標楷體" panose="03000509000000000000" pitchFamily="65" charset="-120"/>
                      </a:endParaRPr>
                    </a:p>
                  </a:txBody>
                  <a:tcPr>
                    <a:noFill/>
                  </a:tcPr>
                </a:tc>
              </a:tr>
            </a:tbl>
          </a:graphicData>
        </a:graphic>
      </p:graphicFrame>
      <p:sp>
        <p:nvSpPr>
          <p:cNvPr id="19495"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ACC96EC-DFD8-4DB7-87D6-AB2F6023E92E}" type="slidenum">
              <a:rPr lang="zh-TW" altLang="en-US">
                <a:solidFill>
                  <a:schemeClr val="bg1"/>
                </a:solidFill>
              </a:rPr>
              <a:pPr fontAlgn="base">
                <a:spcBef>
                  <a:spcPct val="0"/>
                </a:spcBef>
                <a:spcAft>
                  <a:spcPct val="0"/>
                </a:spcAft>
              </a:pPr>
              <a:t>6</a:t>
            </a:fld>
            <a:endParaRPr lang="zh-TW" altLang="en-US" dirty="0">
              <a:solidFill>
                <a:schemeClr val="bg1"/>
              </a:solidFill>
            </a:endParaRPr>
          </a:p>
        </p:txBody>
      </p:sp>
      <p:sp>
        <p:nvSpPr>
          <p:cNvPr id="19496" name="文字方塊 2"/>
          <p:cNvSpPr txBox="1">
            <a:spLocks noChangeArrowheads="1"/>
          </p:cNvSpPr>
          <p:nvPr/>
        </p:nvSpPr>
        <p:spPr bwMode="auto">
          <a:xfrm>
            <a:off x="4787900" y="6525344"/>
            <a:ext cx="3986213" cy="307975"/>
          </a:xfrm>
          <a:prstGeom prst="rect">
            <a:avLst/>
          </a:prstGeom>
          <a:noFill/>
          <a:ln w="9525">
            <a:noFill/>
            <a:miter lim="800000"/>
            <a:headEnd/>
            <a:tailEnd/>
          </a:ln>
        </p:spPr>
        <p:txBody>
          <a:bodyPr wrap="none">
            <a:spAutoFit/>
          </a:bodyPr>
          <a:lstStyle/>
          <a:p>
            <a:pPr algn="r"/>
            <a:r>
              <a:rPr kumimoji="0" lang="en-US" altLang="zh-TW" sz="1400" dirty="0">
                <a:latin typeface="Century Schoolbook" pitchFamily="18" charset="0"/>
              </a:rPr>
              <a:t>Trans R </a:t>
            </a:r>
            <a:r>
              <a:rPr kumimoji="0" lang="en-US" altLang="zh-TW" sz="1400" dirty="0" err="1">
                <a:latin typeface="Century Schoolbook" pitchFamily="18" charset="0"/>
              </a:rPr>
              <a:t>Soc</a:t>
            </a:r>
            <a:r>
              <a:rPr kumimoji="0" lang="en-US" altLang="zh-TW" sz="1400" dirty="0">
                <a:latin typeface="Century Schoolbook" pitchFamily="18" charset="0"/>
              </a:rPr>
              <a:t> Trop Med </a:t>
            </a:r>
            <a:r>
              <a:rPr kumimoji="0" lang="en-US" altLang="zh-TW" sz="1400" dirty="0" err="1">
                <a:latin typeface="Century Schoolbook" pitchFamily="18" charset="0"/>
              </a:rPr>
              <a:t>Hyg</a:t>
            </a:r>
            <a:r>
              <a:rPr kumimoji="0" lang="en-US" altLang="zh-TW" sz="1400" dirty="0">
                <a:latin typeface="Century Schoolbook" pitchFamily="18" charset="0"/>
              </a:rPr>
              <a:t>. 2008;</a:t>
            </a:r>
            <a:r>
              <a:rPr kumimoji="0" lang="zh-TW" altLang="en-US" sz="1400" dirty="0">
                <a:latin typeface="Century Schoolbook" pitchFamily="18" charset="0"/>
              </a:rPr>
              <a:t> </a:t>
            </a:r>
            <a:r>
              <a:rPr kumimoji="0" lang="en-US" altLang="zh-TW" sz="1400" dirty="0">
                <a:latin typeface="Century Schoolbook" pitchFamily="18" charset="0"/>
              </a:rPr>
              <a:t>102:1055-7.</a:t>
            </a:r>
            <a:endParaRPr kumimoji="0" lang="zh-TW" altLang="en-US" sz="1400" dirty="0">
              <a:latin typeface="Century Schoolbook" pitchFamily="18" charset="0"/>
            </a:endParaRP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286000" y="2895600"/>
            <a:ext cx="6172200" cy="2054225"/>
          </a:xfrm>
        </p:spPr>
        <p:txBody>
          <a:bodyPr/>
          <a:lstStyle/>
          <a:p>
            <a:pPr fontAlgn="auto">
              <a:spcAft>
                <a:spcPts val="0"/>
              </a:spcAft>
              <a:defRPr/>
            </a:pPr>
            <a:r>
              <a:rPr lang="zh-TW" altLang="en-US" dirty="0" smtClean="0">
                <a:latin typeface="標楷體" panose="03000509000000000000" pitchFamily="65" charset="-120"/>
                <a:ea typeface="標楷體" panose="03000509000000000000" pitchFamily="65" charset="-120"/>
              </a:rPr>
              <a:t>二、急性</a:t>
            </a:r>
            <a:r>
              <a:rPr lang="zh-TW" altLang="en-US" dirty="0">
                <a:latin typeface="標楷體" panose="03000509000000000000" pitchFamily="65" charset="-120"/>
                <a:ea typeface="標楷體" panose="03000509000000000000" pitchFamily="65" charset="-120"/>
              </a:rPr>
              <a:t>發燒病患之評估</a:t>
            </a:r>
          </a:p>
        </p:txBody>
      </p:sp>
      <p:sp>
        <p:nvSpPr>
          <p:cNvPr id="20482" name="文字版面配置區 4"/>
          <p:cNvSpPr>
            <a:spLocks noGrp="1"/>
          </p:cNvSpPr>
          <p:nvPr>
            <p:ph type="body" idx="1"/>
          </p:nvPr>
        </p:nvSpPr>
        <p:spPr/>
        <p:txBody>
          <a:bodyPr/>
          <a:lstStyle/>
          <a:p>
            <a:endParaRPr lang="zh-TW" altLang="en-US" smtClean="0"/>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急性發燒病患評估</a:t>
            </a:r>
            <a:endParaRPr lang="en-US" altLang="zh-TW" sz="3600" dirty="0">
              <a:latin typeface="標楷體" panose="03000509000000000000" pitchFamily="65" charset="-120"/>
              <a:ea typeface="標楷體" panose="03000509000000000000" pitchFamily="65" charset="-120"/>
            </a:endParaRPr>
          </a:p>
        </p:txBody>
      </p:sp>
      <p:sp>
        <p:nvSpPr>
          <p:cNvPr id="21506" name="Rectangle 3"/>
          <p:cNvSpPr>
            <a:spLocks noGrp="1" noChangeArrowheads="1"/>
          </p:cNvSpPr>
          <p:nvPr>
            <p:ph sz="quarter" idx="1"/>
          </p:nvPr>
        </p:nvSpPr>
        <p:spPr>
          <a:xfrm>
            <a:off x="457200" y="1600200"/>
            <a:ext cx="7467600" cy="4873625"/>
          </a:xfrm>
        </p:spPr>
        <p:txBody>
          <a:bodyPr/>
          <a:lstStyle/>
          <a:p>
            <a:r>
              <a:rPr lang="zh-TW" altLang="en-US" sz="3200" smtClean="0">
                <a:latin typeface="標楷體" pitchFamily="65" charset="-120"/>
                <a:ea typeface="標楷體" pitchFamily="65" charset="-120"/>
              </a:rPr>
              <a:t>病史詢問</a:t>
            </a:r>
            <a:endParaRPr lang="en-US" altLang="zh-TW" sz="3200" smtClean="0">
              <a:latin typeface="標楷體" pitchFamily="65" charset="-120"/>
              <a:ea typeface="標楷體" pitchFamily="65" charset="-120"/>
            </a:endParaRPr>
          </a:p>
          <a:p>
            <a:endParaRPr lang="en-US" altLang="zh-TW" sz="3200" smtClean="0">
              <a:latin typeface="標楷體" pitchFamily="65" charset="-120"/>
              <a:ea typeface="標楷體" pitchFamily="65" charset="-120"/>
            </a:endParaRPr>
          </a:p>
          <a:p>
            <a:r>
              <a:rPr lang="zh-TW" altLang="en-US" sz="3200" smtClean="0">
                <a:latin typeface="標楷體" pitchFamily="65" charset="-120"/>
                <a:ea typeface="標楷體" pitchFamily="65" charset="-120"/>
              </a:rPr>
              <a:t>身體診察</a:t>
            </a:r>
            <a:endParaRPr lang="en-US" altLang="zh-TW" sz="3200" smtClean="0">
              <a:latin typeface="標楷體" pitchFamily="65" charset="-120"/>
              <a:ea typeface="標楷體" pitchFamily="65" charset="-120"/>
            </a:endParaRPr>
          </a:p>
          <a:p>
            <a:endParaRPr lang="en-US" altLang="zh-TW" sz="3200" smtClean="0">
              <a:latin typeface="標楷體" pitchFamily="65" charset="-120"/>
              <a:ea typeface="標楷體" pitchFamily="65" charset="-120"/>
            </a:endParaRPr>
          </a:p>
          <a:p>
            <a:r>
              <a:rPr lang="zh-TW" altLang="en-US" sz="3200" smtClean="0">
                <a:latin typeface="標楷體" pitchFamily="65" charset="-120"/>
                <a:ea typeface="標楷體" pitchFamily="65" charset="-120"/>
              </a:rPr>
              <a:t>實驗室檢驗</a:t>
            </a:r>
            <a:endParaRPr lang="en-US" altLang="zh-TW" sz="3200" smtClean="0">
              <a:latin typeface="標楷體" pitchFamily="65" charset="-120"/>
              <a:ea typeface="標楷體" pitchFamily="65" charset="-120"/>
            </a:endParaRPr>
          </a:p>
          <a:p>
            <a:endParaRPr lang="en-US" altLang="zh-TW" sz="3200" smtClean="0">
              <a:latin typeface="標楷體" pitchFamily="65" charset="-120"/>
              <a:ea typeface="標楷體" pitchFamily="65" charset="-120"/>
            </a:endParaRPr>
          </a:p>
          <a:p>
            <a:r>
              <a:rPr lang="zh-TW" altLang="en-US" sz="3200" smtClean="0">
                <a:latin typeface="標楷體" pitchFamily="65" charset="-120"/>
                <a:ea typeface="標楷體" pitchFamily="65" charset="-120"/>
              </a:rPr>
              <a:t>影像學檢查</a:t>
            </a:r>
            <a:endParaRPr lang="en-US" altLang="zh-TW" sz="3200" smtClean="0">
              <a:latin typeface="標楷體" pitchFamily="65" charset="-120"/>
              <a:ea typeface="標楷體" pitchFamily="65" charset="-120"/>
            </a:endParaRPr>
          </a:p>
        </p:txBody>
      </p:sp>
      <p:sp>
        <p:nvSpPr>
          <p:cNvPr id="21507"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6EA4A12-D497-47F9-B7F5-F0A950A016EA}" type="slidenum">
              <a:rPr lang="zh-TW" altLang="en-US"/>
              <a:pPr fontAlgn="base">
                <a:spcBef>
                  <a:spcPct val="0"/>
                </a:spcBef>
                <a:spcAft>
                  <a:spcPct val="0"/>
                </a:spcAft>
              </a:pPr>
              <a:t>8</a:t>
            </a:fld>
            <a:endParaRPr lang="zh-TW" altLang="en-US"/>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急性發燒病患處置與治療之決策</a:t>
            </a:r>
            <a:endParaRPr lang="zh-TW" altLang="en-US" sz="3600" dirty="0">
              <a:latin typeface="標楷體" panose="03000509000000000000" pitchFamily="65" charset="-120"/>
              <a:ea typeface="標楷體" panose="03000509000000000000" pitchFamily="65" charset="-120"/>
            </a:endParaRPr>
          </a:p>
        </p:txBody>
      </p:sp>
      <p:sp>
        <p:nvSpPr>
          <p:cNvPr id="23554" name="內容版面配置區 2"/>
          <p:cNvSpPr>
            <a:spLocks noGrp="1"/>
          </p:cNvSpPr>
          <p:nvPr>
            <p:ph sz="quarter" idx="1"/>
          </p:nvPr>
        </p:nvSpPr>
        <p:spPr>
          <a:xfrm>
            <a:off x="457200" y="1600200"/>
            <a:ext cx="7467600" cy="4873625"/>
          </a:xfrm>
        </p:spPr>
        <p:txBody>
          <a:bodyPr/>
          <a:lstStyle/>
          <a:p>
            <a:r>
              <a:rPr lang="zh-TW" altLang="en-US" sz="2800" dirty="0" smtClean="0">
                <a:latin typeface="標楷體" pitchFamily="65" charset="-120"/>
                <a:ea typeface="標楷體" pitchFamily="65" charset="-120"/>
              </a:rPr>
              <a:t>有無生命徵象不穩定或嚴重敗血症之跡象</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尋找可定位感染部位之症狀或徵候</a:t>
            </a:r>
            <a:r>
              <a:rPr lang="en-US" altLang="zh-TW" sz="2800" dirty="0" smtClean="0">
                <a:ea typeface="標楷體" pitchFamily="65" charset="-120"/>
              </a:rPr>
              <a:t>(localizing symptom or sign)</a:t>
            </a:r>
          </a:p>
          <a:p>
            <a:pPr lvl="1"/>
            <a:r>
              <a:rPr lang="zh-TW" altLang="en-US" sz="2400" dirty="0" smtClean="0">
                <a:latin typeface="標楷體" pitchFamily="65" charset="-120"/>
                <a:ea typeface="標楷體" pitchFamily="65" charset="-120"/>
              </a:rPr>
              <a:t>特定感染部位或感染症</a:t>
            </a:r>
            <a:endParaRPr lang="en-US" altLang="zh-TW" sz="2400" dirty="0" smtClean="0">
              <a:latin typeface="標楷體" pitchFamily="65" charset="-120"/>
              <a:ea typeface="標楷體" pitchFamily="65" charset="-120"/>
            </a:endParaRPr>
          </a:p>
          <a:p>
            <a:pPr lvl="1"/>
            <a:r>
              <a:rPr lang="zh-TW" altLang="en-US" sz="2400" dirty="0" smtClean="0">
                <a:latin typeface="標楷體" pitchFamily="65" charset="-120"/>
                <a:ea typeface="標楷體" pitchFamily="65" charset="-120"/>
              </a:rPr>
              <a:t>急性未明感染源發燒</a:t>
            </a:r>
            <a:endParaRPr lang="en-US" altLang="zh-TW" sz="24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鑑別病毒性或細菌性感染</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進一步診斷性檢驗或檢查的需求</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抗生素或抗病毒藥物治療與否的決定</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特殊防疫與感染管制考量</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臨床動向決定</a:t>
            </a:r>
          </a:p>
          <a:p>
            <a:endParaRPr lang="en-US" altLang="zh-TW" sz="2800" dirty="0" smtClean="0">
              <a:latin typeface="標楷體" pitchFamily="65" charset="-120"/>
              <a:ea typeface="標楷體" pitchFamily="65" charset="-120"/>
            </a:endParaRPr>
          </a:p>
          <a:p>
            <a:endParaRPr lang="en-US" altLang="zh-TW" sz="2800" dirty="0" smtClean="0">
              <a:latin typeface="標楷體" pitchFamily="65" charset="-120"/>
              <a:ea typeface="標楷體" pitchFamily="65" charset="-120"/>
            </a:endParaRPr>
          </a:p>
          <a:p>
            <a:endParaRPr lang="zh-TW" altLang="en-US" sz="2800" dirty="0" smtClean="0">
              <a:latin typeface="標楷體" pitchFamily="65" charset="-120"/>
              <a:ea typeface="標楷體" pitchFamily="65" charset="-120"/>
            </a:endParaRPr>
          </a:p>
        </p:txBody>
      </p:sp>
      <p:sp>
        <p:nvSpPr>
          <p:cNvPr id="23555"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03DEBAA-ADE5-4917-836D-1E00609183CB}" type="slidenum">
              <a:rPr lang="zh-TW" altLang="en-US"/>
              <a:pPr fontAlgn="base">
                <a:spcBef>
                  <a:spcPct val="0"/>
                </a:spcBef>
                <a:spcAft>
                  <a:spcPct val="0"/>
                </a:spcAft>
              </a:pPr>
              <a:t>9</a:t>
            </a:fld>
            <a:endParaRPr lang="zh-TW" altLang="en-US"/>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75613" cy="1143000"/>
          </a:xfrm>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詢問可</a:t>
            </a:r>
            <a:r>
              <a:rPr lang="zh-TW" altLang="en-US" sz="3600" dirty="0">
                <a:latin typeface="標楷體" panose="03000509000000000000" pitchFamily="65" charset="-120"/>
                <a:ea typeface="標楷體" panose="03000509000000000000" pitchFamily="65" charset="-120"/>
              </a:rPr>
              <a:t>定位性</a:t>
            </a:r>
            <a:r>
              <a:rPr lang="zh-TW" altLang="en-US" sz="3600" dirty="0" smtClean="0">
                <a:latin typeface="標楷體" panose="03000509000000000000" pitchFamily="65" charset="-120"/>
                <a:ea typeface="標楷體" panose="03000509000000000000" pitchFamily="65" charset="-120"/>
              </a:rPr>
              <a:t>臨床症狀來判斷感染</a:t>
            </a:r>
            <a:r>
              <a:rPr lang="zh-TW" altLang="en-US" sz="3600" dirty="0">
                <a:latin typeface="標楷體" panose="03000509000000000000" pitchFamily="65" charset="-120"/>
                <a:ea typeface="標楷體" panose="03000509000000000000" pitchFamily="65" charset="-120"/>
              </a:rPr>
              <a:t>部位</a:t>
            </a:r>
          </a:p>
        </p:txBody>
      </p:sp>
      <p:graphicFrame>
        <p:nvGraphicFramePr>
          <p:cNvPr id="5" name="表格 4"/>
          <p:cNvGraphicFramePr>
            <a:graphicFrameLocks noGrp="1"/>
          </p:cNvGraphicFramePr>
          <p:nvPr>
            <p:extLst>
              <p:ext uri="{D42A27DB-BD31-4B8C-83A1-F6EECF244321}">
                <p14:modId xmlns:p14="http://schemas.microsoft.com/office/powerpoint/2010/main" val="805834731"/>
              </p:ext>
            </p:extLst>
          </p:nvPr>
        </p:nvGraphicFramePr>
        <p:xfrm>
          <a:off x="179388" y="1954213"/>
          <a:ext cx="8532440" cy="4426799"/>
        </p:xfrm>
        <a:graphic>
          <a:graphicData uri="http://schemas.openxmlformats.org/drawingml/2006/table">
            <a:tbl>
              <a:tblPr firstRow="1" firstCol="1" bandRow="1">
                <a:tableStyleId>{9DCAF9ED-07DC-4A11-8D7F-57B35C25682E}</a:tableStyleId>
              </a:tblPr>
              <a:tblGrid>
                <a:gridCol w="2267744"/>
                <a:gridCol w="6264696"/>
              </a:tblGrid>
              <a:tr h="314358">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臨床</a:t>
                      </a:r>
                      <a:r>
                        <a:rPr lang="zh-TW" altLang="en-US" sz="2000" kern="100" dirty="0" smtClean="0">
                          <a:effectLst/>
                          <a:latin typeface="標楷體" panose="03000509000000000000" pitchFamily="65" charset="-120"/>
                          <a:ea typeface="標楷體" panose="03000509000000000000" pitchFamily="65" charset="-120"/>
                        </a:rPr>
                        <a:t>診斷</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altLang="en-US" sz="2000" kern="100" dirty="0" smtClean="0">
                          <a:effectLst/>
                          <a:latin typeface="標楷體" panose="03000509000000000000" pitchFamily="65" charset="-120"/>
                          <a:ea typeface="標楷體" panose="03000509000000000000" pitchFamily="65" charset="-120"/>
                        </a:rPr>
                        <a:t>定位性症狀</a:t>
                      </a:r>
                      <a:r>
                        <a:rPr lang="en-US" sz="2000" kern="100" dirty="0">
                          <a:effectLst/>
                          <a:latin typeface="標楷體" panose="03000509000000000000" pitchFamily="65" charset="-120"/>
                          <a:ea typeface="標楷體" panose="03000509000000000000" pitchFamily="65" charset="-120"/>
                        </a:rPr>
                        <a:t> </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314358">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流行性感冒</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dirty="0">
                          <a:effectLst/>
                          <a:latin typeface="標楷體" panose="03000509000000000000" pitchFamily="65" charset="-120"/>
                          <a:ea typeface="標楷體" panose="03000509000000000000" pitchFamily="65" charset="-120"/>
                        </a:rPr>
                        <a:t>高燒、頭痛、肌肉痠痛、倦怠感、咳嗽、喉嚨痛</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628715">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腦膜炎</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a:effectLst/>
                          <a:latin typeface="標楷體" panose="03000509000000000000" pitchFamily="65" charset="-120"/>
                          <a:ea typeface="標楷體" panose="03000509000000000000" pitchFamily="65" charset="-120"/>
                        </a:rPr>
                        <a:t>反覆發燒、頭痛、噁心、噴射狀嘔吐、懼光、頸部痠痛、睡眠</a:t>
                      </a:r>
                      <a:r>
                        <a:rPr lang="en-US" sz="2000" kern="100">
                          <a:effectLst/>
                          <a:latin typeface="標楷體" panose="03000509000000000000" pitchFamily="65" charset="-120"/>
                          <a:ea typeface="標楷體" panose="03000509000000000000" pitchFamily="65" charset="-120"/>
                        </a:rPr>
                        <a:t>(</a:t>
                      </a:r>
                      <a:r>
                        <a:rPr lang="zh-TW" sz="2000" kern="100">
                          <a:effectLst/>
                          <a:latin typeface="標楷體" panose="03000509000000000000" pitchFamily="65" charset="-120"/>
                          <a:ea typeface="標楷體" panose="03000509000000000000" pitchFamily="65" charset="-120"/>
                        </a:rPr>
                        <a:t>因頭痛而</a:t>
                      </a:r>
                      <a:r>
                        <a:rPr lang="en-US" sz="2000" kern="100">
                          <a:effectLst/>
                          <a:latin typeface="標楷體" panose="03000509000000000000" pitchFamily="65" charset="-120"/>
                          <a:ea typeface="標楷體" panose="03000509000000000000" pitchFamily="65" charset="-120"/>
                        </a:rPr>
                        <a:t>)</a:t>
                      </a:r>
                      <a:r>
                        <a:rPr lang="zh-TW" sz="2000" kern="100">
                          <a:effectLst/>
                          <a:latin typeface="標楷體" panose="03000509000000000000" pitchFamily="65" charset="-120"/>
                          <a:ea typeface="標楷體" panose="03000509000000000000" pitchFamily="65" charset="-120"/>
                        </a:rPr>
                        <a:t>中斷、意識變化</a:t>
                      </a:r>
                      <a:endParaRPr lang="zh-TW" sz="2000" kern="100">
                        <a:effectLst/>
                        <a:latin typeface="標楷體" panose="03000509000000000000" pitchFamily="65" charset="-120"/>
                        <a:ea typeface="標楷體" panose="03000509000000000000" pitchFamily="65" charset="-120"/>
                        <a:cs typeface="Times New Roman"/>
                      </a:endParaRPr>
                    </a:p>
                  </a:txBody>
                  <a:tcPr marL="68580" marR="68580" marT="0" marB="0"/>
                </a:tc>
              </a:tr>
              <a:tr h="628715">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頸部</a:t>
                      </a:r>
                      <a:r>
                        <a:rPr lang="zh-TW" sz="2000" kern="100" dirty="0">
                          <a:effectLst/>
                          <a:latin typeface="標楷體" panose="03000509000000000000" pitchFamily="65" charset="-120"/>
                          <a:ea typeface="標楷體" panose="03000509000000000000" pitchFamily="65" charset="-120"/>
                        </a:rPr>
                        <a:t>深部感染</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dirty="0">
                          <a:effectLst/>
                          <a:latin typeface="標楷體" panose="03000509000000000000" pitchFamily="65" charset="-120"/>
                          <a:ea typeface="標楷體" panose="03000509000000000000" pitchFamily="65" charset="-120"/>
                        </a:rPr>
                        <a:t>發燒、口水吞嚥困難、下巴或咽喉部位腫脹、情緒躁動不安、呼吸窘迫狀</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628715">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肺炎</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dirty="0">
                          <a:effectLst/>
                          <a:latin typeface="標楷體" panose="03000509000000000000" pitchFamily="65" charset="-120"/>
                          <a:ea typeface="標楷體" panose="03000509000000000000" pitchFamily="65" charset="-120"/>
                        </a:rPr>
                        <a:t>反覆發燒、咳嗽、黃色濃稠痰液、胸痛、肋膜性胸痛、呼吸急促、呼吸困難</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314358">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膿</a:t>
                      </a:r>
                      <a:r>
                        <a:rPr lang="zh-TW" sz="2000" kern="100" dirty="0">
                          <a:effectLst/>
                          <a:latin typeface="標楷體" panose="03000509000000000000" pitchFamily="65" charset="-120"/>
                          <a:ea typeface="標楷體" panose="03000509000000000000" pitchFamily="65" charset="-120"/>
                        </a:rPr>
                        <a:t>胸</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a:effectLst/>
                          <a:latin typeface="標楷體" panose="03000509000000000000" pitchFamily="65" charset="-120"/>
                          <a:ea typeface="標楷體" panose="03000509000000000000" pitchFamily="65" charset="-120"/>
                        </a:rPr>
                        <a:t>反覆發燒、肋膜性胸痛、呼吸急促</a:t>
                      </a:r>
                      <a:endParaRPr lang="zh-TW" sz="2000" kern="100">
                        <a:effectLst/>
                        <a:latin typeface="標楷體" panose="03000509000000000000" pitchFamily="65" charset="-120"/>
                        <a:ea typeface="標楷體" panose="03000509000000000000" pitchFamily="65" charset="-120"/>
                        <a:cs typeface="Times New Roman"/>
                      </a:endParaRPr>
                    </a:p>
                  </a:txBody>
                  <a:tcPr marL="68580" marR="68580" marT="0" marB="0"/>
                </a:tc>
              </a:tr>
              <a:tr h="314358">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膽囊</a:t>
                      </a:r>
                      <a:r>
                        <a:rPr lang="zh-TW" sz="2000" kern="100" dirty="0">
                          <a:effectLst/>
                          <a:latin typeface="標楷體" panose="03000509000000000000" pitchFamily="65" charset="-120"/>
                          <a:ea typeface="標楷體" panose="03000509000000000000" pitchFamily="65" charset="-120"/>
                        </a:rPr>
                        <a:t>炎</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a:effectLst/>
                          <a:latin typeface="標楷體" panose="03000509000000000000" pitchFamily="65" charset="-120"/>
                          <a:ea typeface="標楷體" panose="03000509000000000000" pitchFamily="65" charset="-120"/>
                        </a:rPr>
                        <a:t>發燒、噁心、黃疸</a:t>
                      </a:r>
                      <a:r>
                        <a:rPr lang="en-US" sz="2000" kern="100">
                          <a:effectLst/>
                          <a:latin typeface="標楷體" panose="03000509000000000000" pitchFamily="65" charset="-120"/>
                          <a:ea typeface="標楷體" panose="03000509000000000000" pitchFamily="65" charset="-120"/>
                        </a:rPr>
                        <a:t>(</a:t>
                      </a:r>
                      <a:r>
                        <a:rPr lang="zh-TW" sz="2000" kern="100">
                          <a:effectLst/>
                          <a:latin typeface="標楷體" panose="03000509000000000000" pitchFamily="65" charset="-120"/>
                          <a:ea typeface="標楷體" panose="03000509000000000000" pitchFamily="65" charset="-120"/>
                        </a:rPr>
                        <a:t>部分病患</a:t>
                      </a:r>
                      <a:r>
                        <a:rPr lang="en-US" sz="2000" kern="100">
                          <a:effectLst/>
                          <a:latin typeface="標楷體" panose="03000509000000000000" pitchFamily="65" charset="-120"/>
                          <a:ea typeface="標楷體" panose="03000509000000000000" pitchFamily="65" charset="-120"/>
                        </a:rPr>
                        <a:t>)</a:t>
                      </a:r>
                      <a:r>
                        <a:rPr lang="zh-TW" sz="2000" kern="100">
                          <a:effectLst/>
                          <a:latin typeface="標楷體" panose="03000509000000000000" pitchFamily="65" charset="-120"/>
                          <a:ea typeface="標楷體" panose="03000509000000000000" pitchFamily="65" charset="-120"/>
                        </a:rPr>
                        <a:t>、右胸痛、右上腹痛</a:t>
                      </a:r>
                      <a:endParaRPr lang="zh-TW" sz="2000" kern="100">
                        <a:effectLst/>
                        <a:latin typeface="標楷體" panose="03000509000000000000" pitchFamily="65" charset="-120"/>
                        <a:ea typeface="標楷體" panose="03000509000000000000" pitchFamily="65" charset="-120"/>
                        <a:cs typeface="Times New Roman"/>
                      </a:endParaRPr>
                    </a:p>
                  </a:txBody>
                  <a:tcPr marL="68580" marR="68580" marT="0" marB="0"/>
                </a:tc>
              </a:tr>
              <a:tr h="359264">
                <a:tc>
                  <a:txBody>
                    <a:bodyPr/>
                    <a:lstStyle/>
                    <a:p>
                      <a:pPr>
                        <a:spcAft>
                          <a:spcPts val="0"/>
                        </a:spcAft>
                      </a:pPr>
                      <a:r>
                        <a:rPr lang="zh-TW" altLang="en-US" sz="2000" kern="100" dirty="0" smtClean="0">
                          <a:effectLst/>
                          <a:latin typeface="標楷體" panose="03000509000000000000" pitchFamily="65" charset="-120"/>
                          <a:ea typeface="標楷體" panose="03000509000000000000" pitchFamily="65" charset="-120"/>
                        </a:rPr>
                        <a:t>腹腔內感染</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altLang="en-US" sz="2000" kern="100" dirty="0" smtClean="0">
                          <a:effectLst/>
                          <a:latin typeface="標楷體" panose="03000509000000000000" pitchFamily="65" charset="-120"/>
                          <a:ea typeface="標楷體" panose="03000509000000000000" pitchFamily="65" charset="-120"/>
                        </a:rPr>
                        <a:t>腹痛、噁心、嘔吐、食慾降低、走路震動加劇腹部疼痛</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359264">
                <a:tc>
                  <a:txBody>
                    <a:bodyPr/>
                    <a:lstStyle/>
                    <a:p>
                      <a:pPr>
                        <a:spcAft>
                          <a:spcPts val="0"/>
                        </a:spcAft>
                      </a:pPr>
                      <a:r>
                        <a:rPr lang="zh-TW" sz="2000" kern="100" dirty="0" smtClean="0">
                          <a:effectLst/>
                          <a:latin typeface="標楷體" panose="03000509000000000000" pitchFamily="65" charset="-120"/>
                          <a:ea typeface="標楷體" panose="03000509000000000000" pitchFamily="65" charset="-120"/>
                        </a:rPr>
                        <a:t>泌尿</a:t>
                      </a:r>
                      <a:r>
                        <a:rPr lang="zh-TW" sz="2000" kern="100" dirty="0">
                          <a:effectLst/>
                          <a:latin typeface="標楷體" panose="03000509000000000000" pitchFamily="65" charset="-120"/>
                          <a:ea typeface="標楷體" panose="03000509000000000000" pitchFamily="65" charset="-120"/>
                        </a:rPr>
                        <a:t>道感染</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dirty="0">
                          <a:effectLst/>
                          <a:latin typeface="標楷體" panose="03000509000000000000" pitchFamily="65" charset="-120"/>
                          <a:ea typeface="標楷體" panose="03000509000000000000" pitchFamily="65" charset="-120"/>
                        </a:rPr>
                        <a:t>發燒、噁心、嘔吐、頻尿、解尿痛、餘尿感、腰痠、腰痛</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noFill/>
                  </a:tcPr>
                </a:tc>
              </a:tr>
              <a:tr h="314358">
                <a:tc>
                  <a:txBody>
                    <a:bodyPr/>
                    <a:lstStyle/>
                    <a:p>
                      <a:pPr>
                        <a:spcAft>
                          <a:spcPts val="0"/>
                        </a:spcAft>
                      </a:pPr>
                      <a:r>
                        <a:rPr lang="zh-TW" altLang="en-US" sz="2000" kern="100" dirty="0" smtClean="0">
                          <a:effectLst/>
                          <a:latin typeface="標楷體" panose="03000509000000000000" pitchFamily="65" charset="-120"/>
                          <a:ea typeface="標楷體" panose="03000509000000000000" pitchFamily="65" charset="-120"/>
                        </a:rPr>
                        <a:t>皮膚軟組織感染</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000" kern="100" dirty="0">
                          <a:effectLst/>
                          <a:latin typeface="標楷體" panose="03000509000000000000" pitchFamily="65" charset="-120"/>
                          <a:ea typeface="標楷體" panose="03000509000000000000" pitchFamily="65" charset="-120"/>
                        </a:rPr>
                        <a:t>局部軟組織紅腫熱</a:t>
                      </a:r>
                      <a:r>
                        <a:rPr lang="zh-TW" sz="2000" kern="100" dirty="0" smtClean="0">
                          <a:effectLst/>
                          <a:latin typeface="標楷體" panose="03000509000000000000" pitchFamily="65" charset="-120"/>
                          <a:ea typeface="標楷體" panose="03000509000000000000" pitchFamily="65" charset="-120"/>
                        </a:rPr>
                        <a:t>痛</a:t>
                      </a:r>
                      <a:r>
                        <a:rPr lang="zh-TW" altLang="en-US" sz="2000" kern="100" dirty="0" smtClean="0">
                          <a:effectLst/>
                          <a:latin typeface="標楷體" panose="03000509000000000000" pitchFamily="65" charset="-120"/>
                          <a:ea typeface="標楷體" panose="03000509000000000000" pitchFamily="65" charset="-120"/>
                        </a:rPr>
                        <a:t>、局部</a:t>
                      </a:r>
                      <a:r>
                        <a:rPr lang="en-US" altLang="zh-TW" sz="2000" kern="100" dirty="0" smtClean="0">
                          <a:effectLst/>
                          <a:latin typeface="標楷體" panose="03000509000000000000" pitchFamily="65" charset="-120"/>
                          <a:ea typeface="標楷體" panose="03000509000000000000" pitchFamily="65" charset="-120"/>
                        </a:rPr>
                        <a:t>(</a:t>
                      </a:r>
                      <a:r>
                        <a:rPr lang="zh-TW" altLang="en-US" sz="2000" kern="100" dirty="0" smtClean="0">
                          <a:effectLst/>
                          <a:latin typeface="標楷體" panose="03000509000000000000" pitchFamily="65" charset="-120"/>
                          <a:ea typeface="標楷體" panose="03000509000000000000" pitchFamily="65" charset="-120"/>
                        </a:rPr>
                        <a:t>出血性</a:t>
                      </a:r>
                      <a:r>
                        <a:rPr lang="en-US" altLang="zh-TW" sz="2000" kern="100" dirty="0" smtClean="0">
                          <a:effectLst/>
                          <a:latin typeface="標楷體" panose="03000509000000000000" pitchFamily="65" charset="-120"/>
                          <a:ea typeface="標楷體" panose="03000509000000000000" pitchFamily="65" charset="-120"/>
                        </a:rPr>
                        <a:t>)</a:t>
                      </a:r>
                      <a:r>
                        <a:rPr lang="zh-TW" altLang="en-US" sz="2000" kern="100" dirty="0" smtClean="0">
                          <a:effectLst/>
                          <a:latin typeface="標楷體" panose="03000509000000000000" pitchFamily="65" charset="-120"/>
                          <a:ea typeface="標楷體" panose="03000509000000000000" pitchFamily="65" charset="-120"/>
                        </a:rPr>
                        <a:t>水泡形成</a:t>
                      </a:r>
                      <a:endParaRPr lang="zh-TW" sz="2000" kern="100" dirty="0">
                        <a:effectLst/>
                        <a:latin typeface="標楷體" panose="03000509000000000000" pitchFamily="65" charset="-120"/>
                        <a:ea typeface="標楷體" panose="03000509000000000000" pitchFamily="65" charset="-120"/>
                        <a:cs typeface="Times New Roman"/>
                      </a:endParaRPr>
                    </a:p>
                  </a:txBody>
                  <a:tcPr marL="68580" marR="68580" marT="0" marB="0">
                    <a:noFill/>
                  </a:tcPr>
                </a:tc>
              </a:tr>
            </a:tbl>
          </a:graphicData>
        </a:graphic>
      </p:graphicFrame>
      <p:sp>
        <p:nvSpPr>
          <p:cNvPr id="24612"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78C2CE6-1FA1-4CDF-91BA-4333C225729E}" type="slidenum">
              <a:rPr lang="zh-TW" altLang="en-US">
                <a:solidFill>
                  <a:schemeClr val="bg1"/>
                </a:solidFill>
              </a:rPr>
              <a:pPr fontAlgn="base">
                <a:spcBef>
                  <a:spcPct val="0"/>
                </a:spcBef>
                <a:spcAft>
                  <a:spcPct val="0"/>
                </a:spcAft>
              </a:pPr>
              <a:t>10</a:t>
            </a:fld>
            <a:endParaRPr lang="zh-TW" altLang="en-US"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發燒評估特殊考量</a:t>
            </a:r>
            <a:endParaRPr lang="zh-TW" altLang="en-US" sz="3600" dirty="0">
              <a:latin typeface="標楷體" panose="03000509000000000000" pitchFamily="65" charset="-120"/>
              <a:ea typeface="標楷體" panose="03000509000000000000" pitchFamily="65" charset="-120"/>
            </a:endParaRPr>
          </a:p>
        </p:txBody>
      </p:sp>
      <p:graphicFrame>
        <p:nvGraphicFramePr>
          <p:cNvPr id="6" name="表格 5"/>
          <p:cNvGraphicFramePr>
            <a:graphicFrameLocks noGrp="1"/>
          </p:cNvGraphicFramePr>
          <p:nvPr>
            <p:extLst>
              <p:ext uri="{D42A27DB-BD31-4B8C-83A1-F6EECF244321}">
                <p14:modId xmlns:p14="http://schemas.microsoft.com/office/powerpoint/2010/main" val="2472881596"/>
              </p:ext>
            </p:extLst>
          </p:nvPr>
        </p:nvGraphicFramePr>
        <p:xfrm>
          <a:off x="179388" y="1649413"/>
          <a:ext cx="8496944" cy="4659907"/>
        </p:xfrm>
        <a:graphic>
          <a:graphicData uri="http://schemas.openxmlformats.org/drawingml/2006/table">
            <a:tbl>
              <a:tblPr firstRow="1" firstCol="1" bandRow="1">
                <a:tableStyleId>{0E3FDE45-AF77-4B5C-9715-49D594BDF05E}</a:tableStyleId>
              </a:tblPr>
              <a:tblGrid>
                <a:gridCol w="2088232"/>
                <a:gridCol w="6408712"/>
              </a:tblGrid>
              <a:tr h="596114">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發燒史</a:t>
                      </a:r>
                      <a:endParaRPr lang="zh-TW" sz="2200" kern="100" dirty="0">
                        <a:effectLst/>
                        <a:latin typeface="標楷體" panose="03000509000000000000" pitchFamily="65" charset="-120"/>
                        <a:ea typeface="標楷體" panose="03000509000000000000" pitchFamily="65" charset="-120"/>
                        <a:cs typeface="Times New Roman"/>
                      </a:endParaRPr>
                    </a:p>
                  </a:txBody>
                  <a:tcPr marL="19238" marR="19238" marT="0" marB="0"/>
                </a:tc>
                <a:tc>
                  <a:txBody>
                    <a:bodyPr/>
                    <a:lstStyle/>
                    <a:p>
                      <a:pPr>
                        <a:spcAft>
                          <a:spcPts val="0"/>
                        </a:spcAft>
                      </a:pPr>
                      <a:r>
                        <a:rPr lang="zh-TW" sz="2200" b="0" kern="100" dirty="0">
                          <a:effectLst/>
                          <a:latin typeface="標楷體" panose="03000509000000000000" pitchFamily="65" charset="-120"/>
                          <a:ea typeface="標楷體" panose="03000509000000000000" pitchFamily="65" charset="-120"/>
                        </a:rPr>
                        <a:t>型態、最高體溫、天數、有無伴隨畏寒、發燒前有無特殊事件發生</a:t>
                      </a:r>
                      <a:endParaRPr lang="zh-TW" sz="2200" b="0" kern="100" dirty="0">
                        <a:effectLst/>
                        <a:latin typeface="標楷體" panose="03000509000000000000" pitchFamily="65" charset="-120"/>
                        <a:ea typeface="標楷體" panose="03000509000000000000" pitchFamily="65" charset="-120"/>
                        <a:cs typeface="Times New Roman"/>
                      </a:endParaRPr>
                    </a:p>
                  </a:txBody>
                  <a:tcPr marL="19238" marR="19238" marT="0" marB="0"/>
                </a:tc>
              </a:tr>
              <a:tr h="1061800">
                <a:tc>
                  <a:txBody>
                    <a:bodyPr/>
                    <a:lstStyle/>
                    <a:p>
                      <a:pPr>
                        <a:spcAft>
                          <a:spcPts val="0"/>
                        </a:spcAft>
                      </a:pPr>
                      <a:r>
                        <a:rPr lang="zh-TW" sz="2200" kern="100">
                          <a:effectLst/>
                          <a:latin typeface="標楷體" panose="03000509000000000000" pitchFamily="65" charset="-120"/>
                          <a:ea typeface="標楷體" panose="03000509000000000000" pitchFamily="65" charset="-120"/>
                        </a:rPr>
                        <a:t>病患本身共病史</a:t>
                      </a:r>
                      <a:endParaRPr lang="zh-TW" sz="2200" kern="100">
                        <a:effectLst/>
                        <a:latin typeface="標楷體" panose="03000509000000000000" pitchFamily="65" charset="-120"/>
                        <a:ea typeface="標楷體" panose="03000509000000000000" pitchFamily="65" charset="-120"/>
                        <a:cs typeface="Times New Roman"/>
                      </a:endParaRPr>
                    </a:p>
                  </a:txBody>
                  <a:tcPr marL="19238" marR="19238" marT="0" marB="0"/>
                </a:tc>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老年病患、糖尿病、肝硬化、末期腎病變、內分泌疾病</a:t>
                      </a:r>
                      <a:r>
                        <a:rPr lang="en-US" sz="2200" kern="100" dirty="0">
                          <a:effectLst/>
                          <a:latin typeface="標楷體" panose="03000509000000000000" pitchFamily="65" charset="-120"/>
                          <a:ea typeface="標楷體" panose="03000509000000000000" pitchFamily="65" charset="-120"/>
                        </a:rPr>
                        <a:t>(</a:t>
                      </a:r>
                      <a:r>
                        <a:rPr lang="zh-TW" sz="2200" kern="100" dirty="0">
                          <a:effectLst/>
                          <a:latin typeface="標楷體" panose="03000509000000000000" pitchFamily="65" charset="-120"/>
                          <a:ea typeface="標楷體" panose="03000509000000000000" pitchFamily="65" charset="-120"/>
                        </a:rPr>
                        <a:t>如甲狀腺機能亢進</a:t>
                      </a:r>
                      <a:r>
                        <a:rPr lang="en-US" sz="2200" kern="100" dirty="0">
                          <a:effectLst/>
                          <a:latin typeface="標楷體" panose="03000509000000000000" pitchFamily="65" charset="-120"/>
                          <a:ea typeface="標楷體" panose="03000509000000000000" pitchFamily="65" charset="-120"/>
                        </a:rPr>
                        <a:t>)</a:t>
                      </a:r>
                      <a:r>
                        <a:rPr lang="zh-TW" sz="2200" kern="100" dirty="0">
                          <a:effectLst/>
                          <a:latin typeface="標楷體" panose="03000509000000000000" pitchFamily="65" charset="-120"/>
                          <a:ea typeface="標楷體" panose="03000509000000000000" pitchFamily="65" charset="-120"/>
                        </a:rPr>
                        <a:t>、自體免疫疾病、血液或實質器官腫瘤、後天免疫不全症候群</a:t>
                      </a:r>
                      <a:endParaRPr lang="zh-TW" sz="2200" kern="100" dirty="0">
                        <a:effectLst/>
                        <a:latin typeface="標楷體" panose="03000509000000000000" pitchFamily="65" charset="-120"/>
                        <a:ea typeface="標楷體" panose="03000509000000000000" pitchFamily="65" charset="-120"/>
                        <a:cs typeface="Times New Roman"/>
                      </a:endParaRPr>
                    </a:p>
                  </a:txBody>
                  <a:tcPr marL="19238" marR="19238" marT="0" marB="0"/>
                </a:tc>
              </a:tr>
              <a:tr h="762654">
                <a:tc>
                  <a:txBody>
                    <a:bodyPr/>
                    <a:lstStyle/>
                    <a:p>
                      <a:pPr>
                        <a:spcAft>
                          <a:spcPts val="0"/>
                        </a:spcAft>
                      </a:pPr>
                      <a:r>
                        <a:rPr lang="zh-TW" sz="2200" kern="100">
                          <a:effectLst/>
                          <a:latin typeface="標楷體" panose="03000509000000000000" pitchFamily="65" charset="-120"/>
                          <a:ea typeface="標楷體" panose="03000509000000000000" pitchFamily="65" charset="-120"/>
                        </a:rPr>
                        <a:t>醫療相關暴露</a:t>
                      </a:r>
                      <a:endParaRPr lang="zh-TW" sz="2200" kern="100">
                        <a:effectLst/>
                        <a:latin typeface="標楷體" panose="03000509000000000000" pitchFamily="65" charset="-120"/>
                        <a:ea typeface="標楷體" panose="03000509000000000000" pitchFamily="65" charset="-120"/>
                        <a:cs typeface="Times New Roman"/>
                      </a:endParaRPr>
                    </a:p>
                  </a:txBody>
                  <a:tcPr marL="19238" marR="19238" marT="0" marB="0"/>
                </a:tc>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安養中心住民、侵入性治療</a:t>
                      </a:r>
                      <a:r>
                        <a:rPr lang="en-US" sz="2200" kern="100" dirty="0">
                          <a:effectLst/>
                          <a:latin typeface="標楷體" panose="03000509000000000000" pitchFamily="65" charset="-120"/>
                          <a:ea typeface="標楷體" panose="03000509000000000000" pitchFamily="65" charset="-120"/>
                        </a:rPr>
                        <a:t>(</a:t>
                      </a:r>
                      <a:r>
                        <a:rPr lang="zh-TW" sz="2200" kern="100" dirty="0">
                          <a:effectLst/>
                          <a:latin typeface="標楷體" panose="03000509000000000000" pitchFamily="65" charset="-120"/>
                          <a:ea typeface="標楷體" panose="03000509000000000000" pitchFamily="65" charset="-120"/>
                        </a:rPr>
                        <a:t>門診或住院化療、血液透析、居家全靜脈營養注射、門診</a:t>
                      </a:r>
                      <a:r>
                        <a:rPr lang="zh-TW" sz="2200" kern="100" dirty="0" smtClean="0">
                          <a:effectLst/>
                          <a:latin typeface="標楷體" panose="03000509000000000000" pitchFamily="65" charset="-120"/>
                          <a:ea typeface="標楷體" panose="03000509000000000000" pitchFamily="65" charset="-120"/>
                        </a:rPr>
                        <a:t>輸血</a:t>
                      </a:r>
                      <a:r>
                        <a:rPr lang="en-US" sz="2200" kern="100" dirty="0" smtClean="0">
                          <a:effectLst/>
                          <a:latin typeface="標楷體" panose="03000509000000000000" pitchFamily="65" charset="-120"/>
                          <a:ea typeface="標楷體" panose="03000509000000000000" pitchFamily="65" charset="-120"/>
                        </a:rPr>
                        <a:t>)</a:t>
                      </a:r>
                      <a:r>
                        <a:rPr lang="zh-TW" sz="2200" kern="100" dirty="0">
                          <a:effectLst/>
                          <a:latin typeface="標楷體" panose="03000509000000000000" pitchFamily="65" charset="-120"/>
                          <a:ea typeface="標楷體" panose="03000509000000000000" pitchFamily="65" charset="-120"/>
                        </a:rPr>
                        <a:t>、一年內住院病史、近期手術病史</a:t>
                      </a:r>
                      <a:endParaRPr lang="zh-TW" sz="2200" kern="100" dirty="0">
                        <a:effectLst/>
                        <a:latin typeface="標楷體" panose="03000509000000000000" pitchFamily="65" charset="-120"/>
                        <a:ea typeface="標楷體" panose="03000509000000000000" pitchFamily="65" charset="-120"/>
                        <a:cs typeface="Times New Roman"/>
                      </a:endParaRPr>
                    </a:p>
                  </a:txBody>
                  <a:tcPr marL="19238" marR="19238" marT="0" marB="0"/>
                </a:tc>
              </a:tr>
              <a:tr h="298057">
                <a:tc>
                  <a:txBody>
                    <a:bodyPr/>
                    <a:lstStyle/>
                    <a:p>
                      <a:pPr>
                        <a:spcAft>
                          <a:spcPts val="0"/>
                        </a:spcAft>
                      </a:pPr>
                      <a:r>
                        <a:rPr lang="zh-TW" sz="2200" kern="100">
                          <a:effectLst/>
                          <a:latin typeface="標楷體" panose="03000509000000000000" pitchFamily="65" charset="-120"/>
                          <a:ea typeface="標楷體" panose="03000509000000000000" pitchFamily="65" charset="-120"/>
                        </a:rPr>
                        <a:t>藥物史</a:t>
                      </a:r>
                      <a:endParaRPr lang="zh-TW" sz="2200" kern="100">
                        <a:effectLst/>
                        <a:latin typeface="標楷體" panose="03000509000000000000" pitchFamily="65" charset="-120"/>
                        <a:ea typeface="標楷體" panose="03000509000000000000" pitchFamily="65" charset="-120"/>
                        <a:cs typeface="Times New Roman"/>
                      </a:endParaRPr>
                    </a:p>
                  </a:txBody>
                  <a:tcPr marL="19238" marR="19238" marT="0" marB="0"/>
                </a:tc>
                <a:tc>
                  <a:txBody>
                    <a:bodyPr/>
                    <a:lstStyle/>
                    <a:p>
                      <a:pPr>
                        <a:spcAft>
                          <a:spcPts val="0"/>
                        </a:spcAft>
                      </a:pPr>
                      <a:r>
                        <a:rPr lang="zh-TW" sz="2200" kern="100">
                          <a:effectLst/>
                          <a:latin typeface="標楷體" panose="03000509000000000000" pitchFamily="65" charset="-120"/>
                          <a:ea typeface="標楷體" panose="03000509000000000000" pitchFamily="65" charset="-120"/>
                        </a:rPr>
                        <a:t>類固醇、免疫抑制劑、化療藥物</a:t>
                      </a:r>
                      <a:endParaRPr lang="zh-TW" sz="2200" kern="100">
                        <a:effectLst/>
                        <a:latin typeface="標楷體" panose="03000509000000000000" pitchFamily="65" charset="-120"/>
                        <a:ea typeface="標楷體" panose="03000509000000000000" pitchFamily="65" charset="-120"/>
                        <a:cs typeface="Times New Roman"/>
                      </a:endParaRPr>
                    </a:p>
                  </a:txBody>
                  <a:tcPr marL="19238" marR="19238" marT="0" marB="0"/>
                </a:tc>
              </a:tr>
              <a:tr h="298057">
                <a:tc>
                  <a:txBody>
                    <a:bodyPr/>
                    <a:lstStyle/>
                    <a:p>
                      <a:pPr>
                        <a:spcAft>
                          <a:spcPts val="0"/>
                        </a:spcAft>
                      </a:pPr>
                      <a:r>
                        <a:rPr lang="zh-TW" sz="2200" kern="100">
                          <a:effectLst/>
                          <a:latin typeface="標楷體" panose="03000509000000000000" pitchFamily="65" charset="-120"/>
                          <a:ea typeface="標楷體" panose="03000509000000000000" pitchFamily="65" charset="-120"/>
                        </a:rPr>
                        <a:t>酒精或毒癮使用</a:t>
                      </a:r>
                      <a:endParaRPr lang="zh-TW" sz="2200" kern="100">
                        <a:effectLst/>
                        <a:latin typeface="標楷體" panose="03000509000000000000" pitchFamily="65" charset="-120"/>
                        <a:ea typeface="標楷體" panose="03000509000000000000" pitchFamily="65" charset="-120"/>
                        <a:cs typeface="Times New Roman"/>
                      </a:endParaRPr>
                    </a:p>
                  </a:txBody>
                  <a:tcPr marL="19238" marR="19238" marT="0" marB="0"/>
                </a:tc>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酒癮、靜脈成癮性藥物濫用</a:t>
                      </a:r>
                      <a:endParaRPr lang="zh-TW" sz="2200" kern="100" dirty="0">
                        <a:effectLst/>
                        <a:latin typeface="標楷體" panose="03000509000000000000" pitchFamily="65" charset="-120"/>
                        <a:ea typeface="標楷體" panose="03000509000000000000" pitchFamily="65" charset="-120"/>
                        <a:cs typeface="Times New Roman"/>
                      </a:endParaRPr>
                    </a:p>
                  </a:txBody>
                  <a:tcPr marL="19238" marR="19238" marT="0" marB="0"/>
                </a:tc>
              </a:tr>
              <a:tr h="579891">
                <a:tc>
                  <a:txBody>
                    <a:bodyPr/>
                    <a:lstStyle/>
                    <a:p>
                      <a:pPr>
                        <a:spcAft>
                          <a:spcPts val="0"/>
                        </a:spcAft>
                      </a:pPr>
                      <a:r>
                        <a:rPr lang="zh-TW" sz="2200" kern="100">
                          <a:effectLst/>
                          <a:latin typeface="標楷體" panose="03000509000000000000" pitchFamily="65" charset="-120"/>
                          <a:ea typeface="標楷體" panose="03000509000000000000" pitchFamily="65" charset="-120"/>
                        </a:rPr>
                        <a:t>特殊環境因素</a:t>
                      </a:r>
                      <a:endParaRPr lang="zh-TW" sz="2200" kern="100">
                        <a:effectLst/>
                        <a:latin typeface="標楷體" panose="03000509000000000000" pitchFamily="65" charset="-120"/>
                        <a:ea typeface="標楷體" panose="03000509000000000000" pitchFamily="65" charset="-120"/>
                        <a:cs typeface="Times New Roman"/>
                      </a:endParaRPr>
                    </a:p>
                  </a:txBody>
                  <a:tcPr marL="19238" marR="19238" marT="0" marB="0"/>
                </a:tc>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高溫天候、居家環境及通風狀況、從事劇烈運動</a:t>
                      </a:r>
                      <a:endParaRPr lang="zh-TW" sz="2200" kern="100" dirty="0">
                        <a:effectLst/>
                        <a:latin typeface="標楷體" panose="03000509000000000000" pitchFamily="65" charset="-120"/>
                        <a:ea typeface="標楷體" panose="03000509000000000000" pitchFamily="65" charset="-120"/>
                        <a:cs typeface="Times New Roman"/>
                      </a:endParaRPr>
                    </a:p>
                  </a:txBody>
                  <a:tcPr marL="19238" marR="19238" marT="0" marB="0"/>
                </a:tc>
              </a:tr>
              <a:tr h="671256">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特殊接觸史</a:t>
                      </a:r>
                      <a:r>
                        <a:rPr lang="en-US" sz="2200" kern="100" dirty="0">
                          <a:effectLst/>
                          <a:latin typeface="+mn-lt"/>
                          <a:ea typeface="標楷體" panose="03000509000000000000" pitchFamily="65" charset="-120"/>
                        </a:rPr>
                        <a:t>(TOCC)</a:t>
                      </a:r>
                      <a:endParaRPr lang="zh-TW" sz="2200" kern="100" dirty="0">
                        <a:solidFill>
                          <a:srgbClr val="FF0000"/>
                        </a:solidFill>
                        <a:effectLst/>
                        <a:latin typeface="+mn-lt"/>
                        <a:ea typeface="標楷體" panose="03000509000000000000" pitchFamily="65" charset="-120"/>
                        <a:cs typeface="Times New Roman"/>
                      </a:endParaRPr>
                    </a:p>
                  </a:txBody>
                  <a:tcPr marL="19238" marR="19238" marT="0" marB="0"/>
                </a:tc>
                <a:tc>
                  <a:txBody>
                    <a:bodyPr/>
                    <a:lstStyle/>
                    <a:p>
                      <a:pPr>
                        <a:spcAft>
                          <a:spcPts val="0"/>
                        </a:spcAft>
                      </a:pPr>
                      <a:r>
                        <a:rPr lang="zh-TW" sz="2200" kern="100" dirty="0">
                          <a:effectLst/>
                          <a:latin typeface="標楷體" panose="03000509000000000000" pitchFamily="65" charset="-120"/>
                          <a:ea typeface="標楷體" panose="03000509000000000000" pitchFamily="65" charset="-120"/>
                        </a:rPr>
                        <a:t>旅遊史、職業、特殊病患接觸史、群聚感染現象</a:t>
                      </a:r>
                      <a:endParaRPr lang="zh-TW" sz="22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19238" marR="19238" marT="0" marB="0"/>
                </a:tc>
              </a:tr>
            </a:tbl>
          </a:graphicData>
        </a:graphic>
      </p:graphicFrame>
      <p:sp>
        <p:nvSpPr>
          <p:cNvPr id="25620"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8307DE5-F430-46CA-BCF4-5D528AD98C4D}" type="slidenum">
              <a:rPr lang="zh-TW" altLang="en-US"/>
              <a:pPr fontAlgn="base">
                <a:spcBef>
                  <a:spcPct val="0"/>
                </a:spcBef>
                <a:spcAft>
                  <a:spcPct val="0"/>
                </a:spcAft>
              </a:pPr>
              <a:t>11</a:t>
            </a:fld>
            <a:endParaRPr lang="zh-TW" altLang="en-US"/>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1614912361"/>
              </p:ext>
            </p:extLst>
          </p:nvPr>
        </p:nvGraphicFramePr>
        <p:xfrm>
          <a:off x="179388" y="52388"/>
          <a:ext cx="8568952" cy="6616539"/>
        </p:xfrm>
        <a:graphic>
          <a:graphicData uri="http://schemas.openxmlformats.org/drawingml/2006/table">
            <a:tbl>
              <a:tblPr firstRow="1" firstCol="1" bandRow="1">
                <a:tableStyleId>{9DCAF9ED-07DC-4A11-8D7F-57B35C25682E}</a:tableStyleId>
              </a:tblPr>
              <a:tblGrid>
                <a:gridCol w="2856317"/>
                <a:gridCol w="5712635"/>
              </a:tblGrid>
              <a:tr h="285438">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發燒相關理學檢查發現</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en-US" sz="1800" kern="100" dirty="0">
                          <a:effectLst/>
                          <a:latin typeface="標楷體" panose="03000509000000000000" pitchFamily="65" charset="-120"/>
                          <a:ea typeface="標楷體" panose="03000509000000000000" pitchFamily="65" charset="-120"/>
                        </a:rPr>
                        <a:t> </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脈搏</a:t>
                      </a:r>
                      <a:r>
                        <a:rPr lang="zh-TW" sz="1800" kern="100" dirty="0">
                          <a:effectLst/>
                          <a:latin typeface="標楷體" panose="03000509000000000000" pitchFamily="65" charset="-120"/>
                          <a:ea typeface="標楷體" panose="03000509000000000000" pitchFamily="65" charset="-120"/>
                        </a:rPr>
                        <a:t>壓下降</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嚴重敗血症或敗血性休克</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570876">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庫</a:t>
                      </a:r>
                      <a:r>
                        <a:rPr lang="zh-TW" sz="1800" kern="100" dirty="0">
                          <a:effectLst/>
                          <a:latin typeface="標楷體" panose="03000509000000000000" pitchFamily="65" charset="-120"/>
                          <a:ea typeface="標楷體" panose="03000509000000000000" pitchFamily="65" charset="-120"/>
                        </a:rPr>
                        <a:t>欣氏反射</a:t>
                      </a:r>
                      <a:r>
                        <a:rPr lang="en-US" sz="1800" kern="100" dirty="0">
                          <a:effectLst/>
                          <a:latin typeface="標楷體" panose="03000509000000000000" pitchFamily="65" charset="-120"/>
                          <a:ea typeface="標楷體" panose="03000509000000000000" pitchFamily="65" charset="-120"/>
                        </a:rPr>
                        <a:t> </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腦膜炎、硬腦膜下積膿、顱內膿瘍、血塊、或腫瘤所造成之腫塊效應</a:t>
                      </a:r>
                      <a:r>
                        <a:rPr lang="en-US" sz="1800" kern="100" dirty="0">
                          <a:effectLst/>
                          <a:latin typeface="+mn-lt"/>
                          <a:ea typeface="標楷體" panose="03000509000000000000" pitchFamily="65" charset="-120"/>
                        </a:rPr>
                        <a:t>(mass effect)</a:t>
                      </a:r>
                      <a:endParaRPr lang="zh-TW" sz="1800" kern="100" dirty="0">
                        <a:effectLst/>
                        <a:latin typeface="+mn-lt"/>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眼前</a:t>
                      </a:r>
                      <a:r>
                        <a:rPr lang="zh-TW" sz="1800" kern="100" dirty="0">
                          <a:effectLst/>
                          <a:latin typeface="標楷體" panose="03000509000000000000" pitchFamily="65" charset="-120"/>
                          <a:ea typeface="標楷體" panose="03000509000000000000" pitchFamily="65" charset="-120"/>
                        </a:rPr>
                        <a:t>房積膿</a:t>
                      </a:r>
                      <a:r>
                        <a:rPr lang="en-US" sz="1800" kern="100" dirty="0">
                          <a:effectLst/>
                          <a:latin typeface="標楷體" panose="03000509000000000000" pitchFamily="65" charset="-120"/>
                          <a:ea typeface="標楷體" panose="03000509000000000000" pitchFamily="65" charset="-120"/>
                        </a:rPr>
                        <a:t> </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眼內炎</a:t>
                      </a:r>
                      <a:r>
                        <a:rPr lang="en-US" sz="1800" kern="100" dirty="0">
                          <a:effectLst/>
                          <a:latin typeface="+mn-lt"/>
                          <a:ea typeface="標楷體" panose="03000509000000000000" pitchFamily="65" charset="-120"/>
                        </a:rPr>
                        <a:t>(</a:t>
                      </a:r>
                      <a:r>
                        <a:rPr lang="en-US" sz="1800" kern="100" dirty="0" err="1">
                          <a:effectLst/>
                          <a:latin typeface="+mn-lt"/>
                          <a:ea typeface="標楷體" panose="03000509000000000000" pitchFamily="65" charset="-120"/>
                        </a:rPr>
                        <a:t>endophthalmitis</a:t>
                      </a:r>
                      <a:r>
                        <a:rPr lang="en-US" sz="1800" kern="100" dirty="0">
                          <a:effectLst/>
                          <a:latin typeface="+mn-lt"/>
                          <a:ea typeface="標楷體" panose="03000509000000000000" pitchFamily="65" charset="-120"/>
                        </a:rPr>
                        <a:t>)</a:t>
                      </a:r>
                      <a:endParaRPr lang="zh-TW" sz="1800" kern="100" dirty="0">
                        <a:effectLst/>
                        <a:latin typeface="+mn-lt"/>
                        <a:ea typeface="標楷體" panose="03000509000000000000" pitchFamily="65" charset="-120"/>
                        <a:cs typeface="Times New Roman"/>
                      </a:endParaRPr>
                    </a:p>
                  </a:txBody>
                  <a:tcPr marL="30460" marR="30460" marT="0" marB="0"/>
                </a:tc>
              </a:tr>
              <a:tr h="662219">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眼球</a:t>
                      </a:r>
                      <a:r>
                        <a:rPr lang="zh-TW" sz="1800" kern="100" dirty="0">
                          <a:effectLst/>
                          <a:latin typeface="標楷體" panose="03000509000000000000" pitchFamily="65" charset="-120"/>
                          <a:ea typeface="標楷體" panose="03000509000000000000" pitchFamily="65" charset="-120"/>
                        </a:rPr>
                        <a:t>充血突出</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眼窩蜂窩性組織炎</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單側</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、海綿靜脈竇血栓性靜脈炎</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單側或雙側</a:t>
                      </a:r>
                      <a:r>
                        <a:rPr lang="en-US" sz="1800" kern="100" dirty="0" smtClean="0">
                          <a:effectLst/>
                          <a:latin typeface="標楷體" panose="03000509000000000000" pitchFamily="65" charset="-120"/>
                          <a:ea typeface="標楷體" panose="03000509000000000000" pitchFamily="65" charset="-120"/>
                        </a:rPr>
                        <a:t>)</a:t>
                      </a:r>
                      <a:r>
                        <a:rPr lang="zh-TW" sz="1800" kern="100" smtClean="0">
                          <a:effectLst/>
                          <a:latin typeface="標楷體" panose="03000509000000000000" pitchFamily="65" charset="-120"/>
                          <a:ea typeface="標楷體" panose="03000509000000000000" pitchFamily="65" charset="-120"/>
                        </a:rPr>
                        <a:t>、巴</a:t>
                      </a:r>
                      <a:r>
                        <a:rPr lang="zh-TW" sz="1800" kern="100" dirty="0">
                          <a:effectLst/>
                          <a:latin typeface="標楷體" panose="03000509000000000000" pitchFamily="65" charset="-120"/>
                          <a:ea typeface="標楷體" panose="03000509000000000000" pitchFamily="65" charset="-120"/>
                        </a:rPr>
                        <a:t>特氏額頭膨</a:t>
                      </a:r>
                      <a:r>
                        <a:rPr lang="zh-TW" sz="1800" kern="100" dirty="0" smtClean="0">
                          <a:effectLst/>
                          <a:latin typeface="標楷體" panose="03000509000000000000" pitchFamily="65" charset="-120"/>
                          <a:ea typeface="標楷體" panose="03000509000000000000" pitchFamily="65" charset="-120"/>
                        </a:rPr>
                        <a:t>腫</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solidFill>
                            <a:srgbClr val="FF0000"/>
                          </a:solidFill>
                          <a:effectLst/>
                          <a:latin typeface="標楷體" panose="03000509000000000000" pitchFamily="65" charset="-120"/>
                          <a:ea typeface="標楷體" panose="03000509000000000000" pitchFamily="65" charset="-120"/>
                        </a:rPr>
                        <a:t>結膜</a:t>
                      </a:r>
                      <a:r>
                        <a:rPr lang="zh-TW" sz="1800" kern="100" dirty="0">
                          <a:solidFill>
                            <a:srgbClr val="FF0000"/>
                          </a:solidFill>
                          <a:effectLst/>
                          <a:latin typeface="標楷體" panose="03000509000000000000" pitchFamily="65" charset="-120"/>
                          <a:ea typeface="標楷體" panose="03000509000000000000" pitchFamily="65" charset="-120"/>
                        </a:rPr>
                        <a:t>出血</a:t>
                      </a:r>
                      <a:r>
                        <a:rPr lang="zh-TW" sz="1800" kern="100" dirty="0" smtClean="0">
                          <a:solidFill>
                            <a:srgbClr val="FF0000"/>
                          </a:solidFill>
                          <a:effectLst/>
                          <a:latin typeface="標楷體" panose="03000509000000000000" pitchFamily="65" charset="-120"/>
                          <a:ea typeface="標楷體" panose="03000509000000000000" pitchFamily="65" charset="-120"/>
                        </a:rPr>
                        <a:t>點</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細菌性心內膜炎</a:t>
                      </a:r>
                      <a:r>
                        <a:rPr lang="zh-TW" sz="1800" kern="100" dirty="0">
                          <a:effectLst/>
                          <a:latin typeface="標楷體" panose="03000509000000000000" pitchFamily="65" charset="-120"/>
                          <a:ea typeface="標楷體" panose="03000509000000000000" pitchFamily="65" charset="-120"/>
                        </a:rPr>
                        <a:t>、腦膜炎球菌血症、病毒性出血熱</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外耳</a:t>
                      </a:r>
                      <a:r>
                        <a:rPr lang="zh-TW" sz="1800" kern="100" dirty="0">
                          <a:effectLst/>
                          <a:latin typeface="標楷體" panose="03000509000000000000" pitchFamily="65" charset="-120"/>
                          <a:ea typeface="標楷體" panose="03000509000000000000" pitchFamily="65" charset="-120"/>
                        </a:rPr>
                        <a:t>軟組織紅腫發熱</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a:effectLst/>
                          <a:latin typeface="標楷體" panose="03000509000000000000" pitchFamily="65" charset="-120"/>
                          <a:ea typeface="標楷體" panose="03000509000000000000" pitchFamily="65" charset="-120"/>
                        </a:rPr>
                        <a:t>外耳炎、惡性外耳炎</a:t>
                      </a:r>
                      <a:endParaRPr lang="zh-TW" sz="1800" kern="100">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鼓膜</a:t>
                      </a:r>
                      <a:r>
                        <a:rPr lang="zh-TW" sz="1800" kern="100" dirty="0">
                          <a:effectLst/>
                          <a:latin typeface="標楷體" panose="03000509000000000000" pitchFamily="65" charset="-120"/>
                          <a:ea typeface="標楷體" panose="03000509000000000000" pitchFamily="65" charset="-120"/>
                        </a:rPr>
                        <a:t>發紅、鼓脹、或變濁</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a:effectLst/>
                          <a:latin typeface="標楷體" panose="03000509000000000000" pitchFamily="65" charset="-120"/>
                          <a:ea typeface="標楷體" panose="03000509000000000000" pitchFamily="65" charset="-120"/>
                        </a:rPr>
                        <a:t>中耳炎</a:t>
                      </a:r>
                      <a:endParaRPr lang="zh-TW" sz="1800" kern="100">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baseline="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鼻竇</a:t>
                      </a:r>
                      <a:r>
                        <a:rPr lang="zh-TW" sz="1800" kern="100" dirty="0">
                          <a:effectLst/>
                          <a:latin typeface="標楷體" panose="03000509000000000000" pitchFamily="65" charset="-120"/>
                          <a:ea typeface="標楷體" panose="03000509000000000000" pitchFamily="65" charset="-120"/>
                        </a:rPr>
                        <a:t>部位壓痛或敲擊痛</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鼻竇炎</a:t>
                      </a:r>
                      <a:r>
                        <a:rPr lang="zh-TW" altLang="en-US" sz="1800" kern="100" dirty="0" smtClean="0">
                          <a:effectLst/>
                          <a:latin typeface="標楷體" panose="03000509000000000000" pitchFamily="65" charset="-120"/>
                          <a:ea typeface="標楷體" panose="03000509000000000000" pitchFamily="65" charset="-120"/>
                        </a:rPr>
                        <a:t>、</a:t>
                      </a:r>
                      <a:r>
                        <a:rPr kumimoji="0" lang="zh-TW" altLang="en-US" sz="1800" kern="1200" dirty="0" smtClean="0">
                          <a:effectLst/>
                          <a:latin typeface="標楷體" panose="03000509000000000000" pitchFamily="65" charset="-120"/>
                          <a:ea typeface="標楷體" panose="03000509000000000000" pitchFamily="65" charset="-120"/>
                        </a:rPr>
                        <a:t>腦鼻白黴菌感染</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570876">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solidFill>
                            <a:srgbClr val="FF0000"/>
                          </a:solidFill>
                          <a:effectLst/>
                          <a:latin typeface="標楷體" panose="03000509000000000000" pitchFamily="65" charset="-120"/>
                          <a:ea typeface="標楷體" panose="03000509000000000000" pitchFamily="65" charset="-120"/>
                        </a:rPr>
                        <a:t>搖動</a:t>
                      </a:r>
                      <a:r>
                        <a:rPr lang="zh-TW" sz="1800" kern="100" dirty="0">
                          <a:solidFill>
                            <a:srgbClr val="FF0000"/>
                          </a:solidFill>
                          <a:effectLst/>
                          <a:latin typeface="標楷體" panose="03000509000000000000" pitchFamily="65" charset="-120"/>
                          <a:ea typeface="標楷體" panose="03000509000000000000" pitchFamily="65" charset="-120"/>
                        </a:rPr>
                        <a:t>增強頭痛</a:t>
                      </a:r>
                      <a:r>
                        <a:rPr lang="en-US" sz="1800" kern="100" dirty="0">
                          <a:solidFill>
                            <a:srgbClr val="FF0000"/>
                          </a:solidFill>
                          <a:effectLst/>
                          <a:latin typeface="標楷體" panose="03000509000000000000" pitchFamily="65" charset="-120"/>
                          <a:ea typeface="標楷體" panose="03000509000000000000" pitchFamily="65" charset="-120"/>
                        </a:rPr>
                        <a:t> </a:t>
                      </a:r>
                      <a:endParaRPr lang="en-US" sz="1800" kern="100" dirty="0" smtClean="0">
                        <a:solidFill>
                          <a:srgbClr val="FF0000"/>
                        </a:solidFill>
                        <a:effectLst/>
                        <a:latin typeface="標楷體" panose="03000509000000000000" pitchFamily="65" charset="-120"/>
                        <a:ea typeface="標楷體" panose="03000509000000000000" pitchFamily="65" charset="-120"/>
                      </a:endParaRPr>
                    </a:p>
                    <a:p>
                      <a:pPr>
                        <a:spcAft>
                          <a:spcPts val="0"/>
                        </a:spcAft>
                      </a:pPr>
                      <a:r>
                        <a:rPr lang="zh-TW" altLang="en-US" sz="1800" kern="100" dirty="0" smtClean="0">
                          <a:effectLst/>
                          <a:latin typeface="標楷體" panose="03000509000000000000" pitchFamily="65" charset="-120"/>
                          <a:ea typeface="標楷體" panose="03000509000000000000" pitchFamily="65" charset="-120"/>
                        </a:rPr>
                        <a:t> </a:t>
                      </a:r>
                      <a:r>
                        <a:rPr lang="en-US" sz="1800" kern="100" dirty="0" smtClean="0">
                          <a:effectLst/>
                          <a:latin typeface="標楷體" panose="03000509000000000000" pitchFamily="65" charset="-120"/>
                          <a:ea typeface="標楷體" panose="03000509000000000000" pitchFamily="65" charset="-120"/>
                        </a:rPr>
                        <a:t>(Jolt </a:t>
                      </a:r>
                      <a:r>
                        <a:rPr lang="en-US" sz="1800" kern="100" dirty="0">
                          <a:effectLst/>
                          <a:latin typeface="標楷體" panose="03000509000000000000" pitchFamily="65" charset="-120"/>
                          <a:ea typeface="標楷體" panose="03000509000000000000" pitchFamily="65" charset="-120"/>
                        </a:rPr>
                        <a:t>accentuation)</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腦膜炎</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頸部</a:t>
                      </a:r>
                      <a:r>
                        <a:rPr lang="zh-TW" sz="1800" kern="100" dirty="0">
                          <a:effectLst/>
                          <a:latin typeface="標楷體" panose="03000509000000000000" pitchFamily="65" charset="-120"/>
                          <a:ea typeface="標楷體" panose="03000509000000000000" pitchFamily="65" charset="-120"/>
                        </a:rPr>
                        <a:t>僵硬 </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腦膜炎</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570876">
                <a:tc>
                  <a:txBody>
                    <a:bodyPr/>
                    <a:lstStyle/>
                    <a:p>
                      <a:pPr>
                        <a:spcAft>
                          <a:spcPts val="0"/>
                        </a:spcAft>
                      </a:pPr>
                      <a:r>
                        <a:rPr lang="en-US" altLang="zh-TW"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爾</a:t>
                      </a:r>
                      <a:r>
                        <a:rPr lang="zh-TW" sz="1800" kern="100" dirty="0">
                          <a:effectLst/>
                          <a:latin typeface="標楷體" panose="03000509000000000000" pitchFamily="65" charset="-120"/>
                          <a:ea typeface="標楷體" panose="03000509000000000000" pitchFamily="65" charset="-120"/>
                        </a:rPr>
                        <a:t>尼格氏徵象 </a:t>
                      </a:r>
                      <a:endParaRPr lang="en-US" altLang="zh-TW" sz="1800" kern="100" dirty="0" smtClean="0">
                        <a:effectLst/>
                        <a:latin typeface="標楷體" panose="03000509000000000000" pitchFamily="65" charset="-120"/>
                        <a:ea typeface="標楷體" panose="03000509000000000000" pitchFamily="65" charset="-120"/>
                      </a:endParaRPr>
                    </a:p>
                    <a:p>
                      <a:pPr>
                        <a:spcAft>
                          <a:spcPts val="0"/>
                        </a:spcAft>
                      </a:pPr>
                      <a:r>
                        <a:rPr lang="zh-TW" altLang="en-US" sz="1800" kern="100" dirty="0" smtClean="0">
                          <a:effectLst/>
                          <a:latin typeface="標楷體" panose="03000509000000000000" pitchFamily="65" charset="-120"/>
                          <a:ea typeface="標楷體" panose="03000509000000000000" pitchFamily="65" charset="-120"/>
                        </a:rPr>
                        <a:t> </a:t>
                      </a:r>
                      <a:r>
                        <a:rPr lang="en-US" sz="1800" kern="100" dirty="0" smtClean="0">
                          <a:effectLst/>
                          <a:latin typeface="標楷體" panose="03000509000000000000" pitchFamily="65" charset="-120"/>
                          <a:ea typeface="標楷體" panose="03000509000000000000" pitchFamily="65" charset="-120"/>
                        </a:rPr>
                        <a:t>(</a:t>
                      </a:r>
                      <a:r>
                        <a:rPr lang="en-US" sz="1800" kern="100" dirty="0" err="1">
                          <a:effectLst/>
                          <a:latin typeface="標楷體" panose="03000509000000000000" pitchFamily="65" charset="-120"/>
                          <a:ea typeface="標楷體" panose="03000509000000000000" pitchFamily="65" charset="-120"/>
                        </a:rPr>
                        <a:t>Kernig</a:t>
                      </a:r>
                      <a:r>
                        <a:rPr lang="en-US" sz="1800" kern="100" dirty="0">
                          <a:effectLst/>
                          <a:latin typeface="標楷體" panose="03000509000000000000" pitchFamily="65" charset="-120"/>
                          <a:ea typeface="標楷體" panose="03000509000000000000" pitchFamily="65" charset="-120"/>
                        </a:rPr>
                        <a:t>’ sign)</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腦膜炎</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570876">
                <a:tc>
                  <a:txBody>
                    <a:bodyPr/>
                    <a:lstStyle/>
                    <a:p>
                      <a:pPr>
                        <a:spcAft>
                          <a:spcPts val="0"/>
                        </a:spcAft>
                      </a:pPr>
                      <a:r>
                        <a:rPr lang="zh-TW" altLang="en-US"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魯金</a:t>
                      </a:r>
                      <a:r>
                        <a:rPr lang="zh-TW" sz="1800" kern="100" dirty="0">
                          <a:effectLst/>
                          <a:latin typeface="標楷體" panose="03000509000000000000" pitchFamily="65" charset="-120"/>
                          <a:ea typeface="標楷體" panose="03000509000000000000" pitchFamily="65" charset="-120"/>
                        </a:rPr>
                        <a:t>斯基氏徵象 </a:t>
                      </a:r>
                      <a:endParaRPr lang="en-US" altLang="zh-TW" sz="1800" kern="100" dirty="0" smtClean="0">
                        <a:effectLst/>
                        <a:latin typeface="標楷體" panose="03000509000000000000" pitchFamily="65" charset="-120"/>
                        <a:ea typeface="標楷體" panose="03000509000000000000" pitchFamily="65" charset="-120"/>
                      </a:endParaRPr>
                    </a:p>
                    <a:p>
                      <a:pPr>
                        <a:spcAft>
                          <a:spcPts val="0"/>
                        </a:spcAft>
                      </a:pPr>
                      <a:r>
                        <a:rPr lang="zh-TW" altLang="en-US" sz="1800" kern="100" dirty="0" smtClean="0">
                          <a:effectLst/>
                          <a:latin typeface="標楷體" panose="03000509000000000000" pitchFamily="65" charset="-120"/>
                          <a:ea typeface="標楷體" panose="03000509000000000000" pitchFamily="65" charset="-120"/>
                        </a:rPr>
                        <a:t> </a:t>
                      </a:r>
                      <a:r>
                        <a:rPr lang="en-US" sz="1800" kern="100" dirty="0" smtClean="0">
                          <a:effectLst/>
                          <a:latin typeface="標楷體" panose="03000509000000000000" pitchFamily="65" charset="-120"/>
                          <a:ea typeface="標楷體" panose="03000509000000000000" pitchFamily="65" charset="-120"/>
                        </a:rPr>
                        <a:t>(</a:t>
                      </a:r>
                      <a:r>
                        <a:rPr lang="en-US" sz="1800" kern="100" dirty="0" err="1">
                          <a:effectLst/>
                          <a:latin typeface="標楷體" panose="03000509000000000000" pitchFamily="65" charset="-120"/>
                          <a:ea typeface="標楷體" panose="03000509000000000000" pitchFamily="65" charset="-120"/>
                        </a:rPr>
                        <a:t>Brudzinski’s</a:t>
                      </a:r>
                      <a:r>
                        <a:rPr lang="en-US" sz="1800" kern="100" dirty="0">
                          <a:effectLst/>
                          <a:latin typeface="標楷體" panose="03000509000000000000" pitchFamily="65" charset="-120"/>
                          <a:ea typeface="標楷體" panose="03000509000000000000" pitchFamily="65" charset="-120"/>
                        </a:rPr>
                        <a:t> sign)</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腦膜炎</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285438">
                <a:tc>
                  <a:txBody>
                    <a:bodyPr/>
                    <a:lstStyle/>
                    <a:p>
                      <a:pPr>
                        <a:spcAft>
                          <a:spcPts val="0"/>
                        </a:spcAft>
                      </a:pPr>
                      <a:r>
                        <a:rPr lang="zh-TW" altLang="en-US" sz="1800" kern="100" dirty="0" smtClean="0">
                          <a:effectLst/>
                          <a:latin typeface="標楷體" panose="03000509000000000000" pitchFamily="65" charset="-120"/>
                          <a:ea typeface="標楷體" panose="03000509000000000000" pitchFamily="65" charset="-120"/>
                        </a:rPr>
                        <a:t> </a:t>
                      </a:r>
                      <a:r>
                        <a:rPr lang="zh-TW" sz="1800" kern="100" dirty="0" smtClean="0">
                          <a:solidFill>
                            <a:srgbClr val="FF0000"/>
                          </a:solidFill>
                          <a:effectLst/>
                          <a:latin typeface="標楷體" panose="03000509000000000000" pitchFamily="65" charset="-120"/>
                          <a:ea typeface="標楷體" panose="03000509000000000000" pitchFamily="65" charset="-120"/>
                        </a:rPr>
                        <a:t>口腔</a:t>
                      </a:r>
                      <a:r>
                        <a:rPr lang="zh-TW" sz="1800" kern="100" dirty="0">
                          <a:solidFill>
                            <a:srgbClr val="FF0000"/>
                          </a:solidFill>
                          <a:effectLst/>
                          <a:latin typeface="標楷體" panose="03000509000000000000" pitchFamily="65" charset="-120"/>
                          <a:ea typeface="標楷體" panose="03000509000000000000" pitchFamily="65" charset="-120"/>
                        </a:rPr>
                        <a:t>念珠菌</a:t>
                      </a:r>
                      <a:r>
                        <a:rPr lang="zh-TW" sz="1800" kern="100" dirty="0" smtClean="0">
                          <a:solidFill>
                            <a:srgbClr val="FF0000"/>
                          </a:solidFill>
                          <a:effectLst/>
                          <a:latin typeface="標楷體" panose="03000509000000000000" pitchFamily="65" charset="-120"/>
                          <a:ea typeface="標楷體" panose="03000509000000000000" pitchFamily="65" charset="-120"/>
                        </a:rPr>
                        <a:t>感染</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後天免疫不全症候群</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r>
              <a:tr h="1101874">
                <a:tc>
                  <a:txBody>
                    <a:bodyPr/>
                    <a:lstStyle/>
                    <a:p>
                      <a:pPr>
                        <a:spcAft>
                          <a:spcPts val="0"/>
                        </a:spcAft>
                      </a:pPr>
                      <a:r>
                        <a:rPr lang="zh-TW" altLang="en-US" sz="1800" kern="100" dirty="0" smtClean="0">
                          <a:effectLst/>
                          <a:latin typeface="標楷體" panose="03000509000000000000" pitchFamily="65" charset="-120"/>
                          <a:ea typeface="標楷體" panose="03000509000000000000" pitchFamily="65" charset="-120"/>
                        </a:rPr>
                        <a:t> </a:t>
                      </a:r>
                      <a:r>
                        <a:rPr lang="zh-TW" sz="1800" kern="100" dirty="0" smtClean="0">
                          <a:effectLst/>
                          <a:latin typeface="標楷體" panose="03000509000000000000" pitchFamily="65" charset="-120"/>
                          <a:ea typeface="標楷體" panose="03000509000000000000" pitchFamily="65" charset="-120"/>
                        </a:rPr>
                        <a:t>頸部</a:t>
                      </a:r>
                      <a:r>
                        <a:rPr lang="zh-TW" sz="1800" kern="100" dirty="0">
                          <a:effectLst/>
                          <a:latin typeface="標楷體" panose="03000509000000000000" pitchFamily="65" charset="-120"/>
                          <a:ea typeface="標楷體" panose="03000509000000000000" pitchFamily="65" charset="-120"/>
                        </a:rPr>
                        <a:t>淋巴結</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病毒性上呼吸道感染、感染性單核球增多</a:t>
                      </a:r>
                      <a:r>
                        <a:rPr lang="zh-TW" sz="1800" kern="100" dirty="0" smtClean="0">
                          <a:effectLst/>
                          <a:latin typeface="標楷體" panose="03000509000000000000" pitchFamily="65" charset="-120"/>
                          <a:ea typeface="標楷體" panose="03000509000000000000" pitchFamily="65" charset="-120"/>
                        </a:rPr>
                        <a:t>症、</a:t>
                      </a:r>
                      <a:r>
                        <a:rPr lang="zh-TW" sz="1800" kern="100" dirty="0">
                          <a:effectLst/>
                          <a:latin typeface="標楷體" panose="03000509000000000000" pitchFamily="65" charset="-120"/>
                          <a:ea typeface="標楷體" panose="03000509000000000000" pitchFamily="65" charset="-120"/>
                        </a:rPr>
                        <a:t>原發性人類免疫缺陷病毒感染</a:t>
                      </a:r>
                      <a:r>
                        <a:rPr kumimoji="0" lang="en-US" sz="1800" kern="100" dirty="0">
                          <a:solidFill>
                            <a:schemeClr val="dk1"/>
                          </a:solidFill>
                          <a:effectLst/>
                          <a:latin typeface="+mn-lt"/>
                          <a:ea typeface="標楷體" panose="03000509000000000000" pitchFamily="65" charset="-120"/>
                          <a:cs typeface="+mn-cs"/>
                        </a:rPr>
                        <a:t>(primary HIV </a:t>
                      </a:r>
                      <a:r>
                        <a:rPr kumimoji="0" lang="en-US" sz="1800" kern="100" dirty="0" smtClean="0">
                          <a:solidFill>
                            <a:schemeClr val="dk1"/>
                          </a:solidFill>
                          <a:effectLst/>
                          <a:latin typeface="+mn-lt"/>
                          <a:ea typeface="標楷體" panose="03000509000000000000" pitchFamily="65" charset="-120"/>
                          <a:cs typeface="+mn-cs"/>
                        </a:rPr>
                        <a:t>infection)</a:t>
                      </a:r>
                      <a:r>
                        <a:rPr lang="zh-TW" sz="1800" kern="100" dirty="0">
                          <a:effectLst/>
                          <a:latin typeface="標楷體" panose="03000509000000000000" pitchFamily="65" charset="-120"/>
                          <a:ea typeface="標楷體" panose="03000509000000000000" pitchFamily="65" charset="-120"/>
                        </a:rPr>
                        <a:t>、自體免疫疾病</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如菊地氏</a:t>
                      </a:r>
                      <a:r>
                        <a:rPr lang="zh-TW" sz="1800" kern="100" dirty="0" smtClean="0">
                          <a:effectLst/>
                          <a:latin typeface="標楷體" panose="03000509000000000000" pitchFamily="65" charset="-120"/>
                          <a:ea typeface="標楷體" panose="03000509000000000000" pitchFamily="65" charset="-120"/>
                        </a:rPr>
                        <a:t>病、</a:t>
                      </a:r>
                      <a:r>
                        <a:rPr lang="zh-TW" sz="1800" kern="100" dirty="0">
                          <a:effectLst/>
                          <a:latin typeface="標楷體" panose="03000509000000000000" pitchFamily="65" charset="-120"/>
                          <a:ea typeface="標楷體" panose="03000509000000000000" pitchFamily="65" charset="-120"/>
                        </a:rPr>
                        <a:t>頭頸部</a:t>
                      </a:r>
                      <a:r>
                        <a:rPr lang="zh-TW" sz="1800" kern="100" dirty="0" smtClean="0">
                          <a:effectLst/>
                          <a:latin typeface="標楷體" panose="03000509000000000000" pitchFamily="65" charset="-120"/>
                          <a:ea typeface="標楷體" panose="03000509000000000000" pitchFamily="65" charset="-120"/>
                        </a:rPr>
                        <a:t>腫瘤</a:t>
                      </a:r>
                      <a:r>
                        <a:rPr lang="en-US" altLang="zh-TW" sz="1800" kern="100" dirty="0" smtClean="0">
                          <a:effectLst/>
                          <a:latin typeface="標楷體" panose="03000509000000000000" pitchFamily="65" charset="-120"/>
                          <a:ea typeface="標楷體" panose="03000509000000000000" pitchFamily="65" charset="-120"/>
                        </a:rPr>
                        <a:t>)</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solidFill>
                      <a:schemeClr val="lt1"/>
                    </a:solidFill>
                  </a:tcPr>
                </a:tc>
              </a:tr>
            </a:tbl>
          </a:graphicData>
        </a:graphic>
      </p:graphicFrame>
      <p:sp>
        <p:nvSpPr>
          <p:cNvPr id="11" name="橢圓 10"/>
          <p:cNvSpPr/>
          <p:nvPr/>
        </p:nvSpPr>
        <p:spPr>
          <a:xfrm>
            <a:off x="8148016" y="6083270"/>
            <a:ext cx="576610" cy="57661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投影片編號版面配置區 1"/>
          <p:cNvSpPr>
            <a:spLocks noGrp="1"/>
          </p:cNvSpPr>
          <p:nvPr>
            <p:ph type="sldNum" sz="quarter" idx="12"/>
          </p:nvPr>
        </p:nvSpPr>
        <p:spPr>
          <a:xfrm>
            <a:off x="8129588" y="6070600"/>
            <a:ext cx="609600" cy="520700"/>
          </a:xfrm>
        </p:spPr>
        <p:txBody>
          <a:bodyPr/>
          <a:lstStyle/>
          <a:p>
            <a:pPr>
              <a:defRPr/>
            </a:pPr>
            <a:fld id="{74F2426E-5A58-43F8-ABFC-0353828E68C3}" type="slidenum">
              <a:rPr lang="zh-TW" altLang="en-US" smtClean="0">
                <a:solidFill>
                  <a:schemeClr val="bg1"/>
                </a:solidFill>
              </a:rPr>
              <a:pPr>
                <a:defRPr/>
              </a:pPr>
              <a:t>12</a:t>
            </a:fld>
            <a:endParaRPr lang="zh-TW" altLang="en-US"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橢圓 10"/>
          <p:cNvSpPr/>
          <p:nvPr/>
        </p:nvSpPr>
        <p:spPr>
          <a:xfrm>
            <a:off x="8160208" y="5720518"/>
            <a:ext cx="576610" cy="57661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aphicFrame>
        <p:nvGraphicFramePr>
          <p:cNvPr id="3" name="表格 2"/>
          <p:cNvGraphicFramePr>
            <a:graphicFrameLocks noGrp="1"/>
          </p:cNvGraphicFramePr>
          <p:nvPr>
            <p:extLst>
              <p:ext uri="{D42A27DB-BD31-4B8C-83A1-F6EECF244321}">
                <p14:modId xmlns:p14="http://schemas.microsoft.com/office/powerpoint/2010/main" val="3013550645"/>
              </p:ext>
            </p:extLst>
          </p:nvPr>
        </p:nvGraphicFramePr>
        <p:xfrm>
          <a:off x="107950" y="115888"/>
          <a:ext cx="8640960" cy="6497302"/>
        </p:xfrm>
        <a:graphic>
          <a:graphicData uri="http://schemas.openxmlformats.org/drawingml/2006/table">
            <a:tbl>
              <a:tblPr firstRow="1" firstCol="1" bandRow="1">
                <a:tableStyleId>{9DCAF9ED-07DC-4A11-8D7F-57B35C25682E}</a:tableStyleId>
              </a:tblPr>
              <a:tblGrid>
                <a:gridCol w="2642277"/>
                <a:gridCol w="5998683"/>
              </a:tblGrid>
              <a:tr h="325583">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發燒相關理學檢查發現</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en-US" sz="1800" kern="100" dirty="0">
                          <a:effectLst/>
                          <a:latin typeface="標楷體" panose="03000509000000000000" pitchFamily="65" charset="-120"/>
                          <a:ea typeface="標楷體" panose="03000509000000000000" pitchFamily="65" charset="-120"/>
                        </a:rPr>
                        <a:t> </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肺部</a:t>
                      </a:r>
                      <a:r>
                        <a:rPr lang="zh-TW" sz="1800" kern="100" dirty="0">
                          <a:effectLst/>
                          <a:latin typeface="標楷體" panose="03000509000000000000" pitchFamily="65" charset="-120"/>
                          <a:ea typeface="標楷體" panose="03000509000000000000" pitchFamily="65" charset="-120"/>
                        </a:rPr>
                        <a:t>囉音</a:t>
                      </a:r>
                      <a:r>
                        <a:rPr lang="en-US" sz="1800" kern="100" dirty="0">
                          <a:effectLst/>
                          <a:latin typeface="標楷體" panose="03000509000000000000" pitchFamily="65" charset="-120"/>
                          <a:ea typeface="標楷體" panose="03000509000000000000" pitchFamily="65" charset="-120"/>
                        </a:rPr>
                        <a:t> </a:t>
                      </a:r>
                      <a:r>
                        <a:rPr lang="en-US" sz="1800" kern="100" dirty="0">
                          <a:effectLst/>
                          <a:latin typeface="+mn-lt"/>
                          <a:ea typeface="標楷體" panose="03000509000000000000" pitchFamily="65" charset="-120"/>
                        </a:rPr>
                        <a:t>(crackles)</a:t>
                      </a:r>
                      <a:endParaRPr lang="zh-TW" sz="1800" kern="100" dirty="0">
                        <a:effectLst/>
                        <a:latin typeface="+mn-lt"/>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肺炎、支氣管擴張</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肋膜</a:t>
                      </a:r>
                      <a:r>
                        <a:rPr lang="zh-TW" sz="1800" kern="100" dirty="0">
                          <a:effectLst/>
                          <a:latin typeface="標楷體" panose="03000509000000000000" pitchFamily="65" charset="-120"/>
                          <a:ea typeface="標楷體" panose="03000509000000000000" pitchFamily="65" charset="-120"/>
                        </a:rPr>
                        <a:t>摩擦音</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大葉性肺炎、膿胸、肋膜炎</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373121">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主動脈</a:t>
                      </a:r>
                      <a:r>
                        <a:rPr lang="zh-TW" sz="1800" kern="100" dirty="0">
                          <a:solidFill>
                            <a:srgbClr val="FF0000"/>
                          </a:solidFill>
                          <a:effectLst/>
                          <a:latin typeface="標楷體" panose="03000509000000000000" pitchFamily="65" charset="-120"/>
                          <a:ea typeface="標楷體" panose="03000509000000000000" pitchFamily="65" charset="-120"/>
                        </a:rPr>
                        <a:t>瓣區舒張期心雜音</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細菌性心內膜炎</a:t>
                      </a:r>
                      <a:r>
                        <a:rPr lang="zh-TW" sz="1800" kern="100" dirty="0">
                          <a:effectLst/>
                          <a:latin typeface="標楷體" panose="03000509000000000000" pitchFamily="65" charset="-120"/>
                          <a:ea typeface="標楷體" panose="03000509000000000000" pitchFamily="65" charset="-120"/>
                        </a:rPr>
                        <a:t>、上升主動脈剝離</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僧</a:t>
                      </a:r>
                      <a:r>
                        <a:rPr lang="zh-TW" sz="1800" kern="100" dirty="0">
                          <a:solidFill>
                            <a:srgbClr val="FF0000"/>
                          </a:solidFill>
                          <a:effectLst/>
                          <a:latin typeface="標楷體" panose="03000509000000000000" pitchFamily="65" charset="-120"/>
                          <a:ea typeface="標楷體" panose="03000509000000000000" pitchFamily="65" charset="-120"/>
                        </a:rPr>
                        <a:t>帽瓣區收縮期心雜音</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細菌性心內膜炎</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心</a:t>
                      </a:r>
                      <a:r>
                        <a:rPr lang="zh-TW" sz="1800" kern="100" dirty="0">
                          <a:effectLst/>
                          <a:latin typeface="標楷體" panose="03000509000000000000" pitchFamily="65" charset="-120"/>
                          <a:ea typeface="標楷體" panose="03000509000000000000" pitchFamily="65" charset="-120"/>
                        </a:rPr>
                        <a:t>包膜摩擦音</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病毒性</a:t>
                      </a:r>
                      <a:r>
                        <a:rPr lang="zh-TW" sz="1800" kern="100" dirty="0" smtClean="0">
                          <a:effectLst/>
                          <a:latin typeface="標楷體" panose="03000509000000000000" pitchFamily="65" charset="-120"/>
                          <a:ea typeface="標楷體" panose="03000509000000000000" pitchFamily="65" charset="-120"/>
                        </a:rPr>
                        <a:t>心</a:t>
                      </a:r>
                      <a:r>
                        <a:rPr lang="zh-TW" altLang="en-US" sz="1800" kern="100" dirty="0" smtClean="0">
                          <a:effectLst/>
                          <a:latin typeface="標楷體" panose="03000509000000000000" pitchFamily="65" charset="-120"/>
                          <a:ea typeface="標楷體" panose="03000509000000000000" pitchFamily="65" charset="-120"/>
                        </a:rPr>
                        <a:t>包</a:t>
                      </a:r>
                      <a:r>
                        <a:rPr lang="zh-TW" sz="1800" kern="100" dirty="0" smtClean="0">
                          <a:effectLst/>
                          <a:latin typeface="標楷體" panose="03000509000000000000" pitchFamily="65" charset="-120"/>
                          <a:ea typeface="標楷體" panose="03000509000000000000" pitchFamily="65" charset="-120"/>
                        </a:rPr>
                        <a:t>膜</a:t>
                      </a:r>
                      <a:r>
                        <a:rPr lang="zh-TW" sz="1800" kern="100" dirty="0">
                          <a:effectLst/>
                          <a:latin typeface="標楷體" panose="03000509000000000000" pitchFamily="65" charset="-120"/>
                          <a:ea typeface="標楷體" panose="03000509000000000000" pitchFamily="65" charset="-120"/>
                        </a:rPr>
                        <a:t>炎、細菌性心包膜炎</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404728">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肝</a:t>
                      </a:r>
                      <a:r>
                        <a:rPr lang="zh-TW" sz="1800" kern="100" dirty="0">
                          <a:effectLst/>
                          <a:latin typeface="標楷體" panose="03000509000000000000" pitchFamily="65" charset="-120"/>
                          <a:ea typeface="標楷體" panose="03000509000000000000" pitchFamily="65" charset="-120"/>
                        </a:rPr>
                        <a:t>脾腫大</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a:effectLst/>
                          <a:latin typeface="標楷體" panose="03000509000000000000" pitchFamily="65" charset="-120"/>
                          <a:ea typeface="標楷體" panose="03000509000000000000" pitchFamily="65" charset="-120"/>
                        </a:rPr>
                        <a:t>病毒性肝炎、感染性單核球增多症、</a:t>
                      </a:r>
                      <a:r>
                        <a:rPr lang="en-US" sz="1800" kern="100">
                          <a:effectLst/>
                          <a:latin typeface="標楷體" panose="03000509000000000000" pitchFamily="65" charset="-120"/>
                          <a:ea typeface="標楷體" panose="03000509000000000000" pitchFamily="65" charset="-120"/>
                        </a:rPr>
                        <a:t>Q</a:t>
                      </a:r>
                      <a:r>
                        <a:rPr lang="zh-TW" sz="1800" kern="100">
                          <a:effectLst/>
                          <a:latin typeface="標楷體" panose="03000509000000000000" pitchFamily="65" charset="-120"/>
                          <a:ea typeface="標楷體" panose="03000509000000000000" pitchFamily="65" charset="-120"/>
                        </a:rPr>
                        <a:t>熱、瘧疾、寄生蟲感染</a:t>
                      </a:r>
                      <a:endParaRPr lang="zh-TW" sz="1800" kern="100">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右上</a:t>
                      </a:r>
                      <a:r>
                        <a:rPr lang="zh-TW" sz="1800" kern="100" dirty="0">
                          <a:effectLst/>
                          <a:latin typeface="標楷體" panose="03000509000000000000" pitchFamily="65" charset="-120"/>
                          <a:ea typeface="標楷體" panose="03000509000000000000" pitchFamily="65" charset="-120"/>
                        </a:rPr>
                        <a:t>腹壓痛</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a:effectLst/>
                          <a:latin typeface="標楷體" panose="03000509000000000000" pitchFamily="65" charset="-120"/>
                          <a:ea typeface="標楷體" panose="03000509000000000000" pitchFamily="65" charset="-120"/>
                        </a:rPr>
                        <a:t>膽囊炎、肝膿瘍</a:t>
                      </a:r>
                      <a:endParaRPr lang="zh-TW" sz="1800" kern="100">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瀰漫</a:t>
                      </a:r>
                      <a:r>
                        <a:rPr lang="zh-TW" sz="1800" kern="100" dirty="0">
                          <a:effectLst/>
                          <a:latin typeface="標楷體" panose="03000509000000000000" pitchFamily="65" charset="-120"/>
                          <a:ea typeface="標楷體" panose="03000509000000000000" pitchFamily="65" charset="-120"/>
                        </a:rPr>
                        <a:t>性腹部壓痛</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反彈痛</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a:effectLst/>
                          <a:latin typeface="標楷體" panose="03000509000000000000" pitchFamily="65" charset="-120"/>
                          <a:ea typeface="標楷體" panose="03000509000000000000" pitchFamily="65" charset="-120"/>
                        </a:rPr>
                        <a:t>細菌性腹膜炎、腹腔內出血</a:t>
                      </a:r>
                      <a:endParaRPr lang="zh-TW" sz="1800" kern="100">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下腹</a:t>
                      </a:r>
                      <a:r>
                        <a:rPr lang="zh-TW" sz="1800" kern="100" dirty="0">
                          <a:effectLst/>
                          <a:latin typeface="標楷體" panose="03000509000000000000" pitchFamily="65" charset="-120"/>
                          <a:ea typeface="標楷體" panose="03000509000000000000" pitchFamily="65" charset="-120"/>
                        </a:rPr>
                        <a:t>壓痛</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反彈痛</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a:effectLst/>
                          <a:latin typeface="標楷體" panose="03000509000000000000" pitchFamily="65" charset="-120"/>
                          <a:ea typeface="標楷體" panose="03000509000000000000" pitchFamily="65" charset="-120"/>
                        </a:rPr>
                        <a:t>骨盆腔發炎性疾病</a:t>
                      </a:r>
                      <a:endParaRPr lang="zh-TW" sz="1800" kern="100">
                        <a:effectLst/>
                        <a:latin typeface="標楷體" panose="03000509000000000000" pitchFamily="65" charset="-120"/>
                        <a:ea typeface="標楷體" panose="03000509000000000000" pitchFamily="65" charset="-120"/>
                        <a:cs typeface="Times New Roman"/>
                      </a:endParaRPr>
                    </a:p>
                  </a:txBody>
                  <a:tcPr marL="30460" marR="30460" marT="0" marB="0"/>
                </a:tc>
              </a:tr>
              <a:tr h="651164">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腰部</a:t>
                      </a:r>
                      <a:r>
                        <a:rPr lang="zh-TW" sz="1800" kern="100" dirty="0">
                          <a:solidFill>
                            <a:srgbClr val="FF0000"/>
                          </a:solidFill>
                          <a:effectLst/>
                          <a:latin typeface="標楷體" panose="03000509000000000000" pitchFamily="65" charset="-120"/>
                          <a:ea typeface="標楷體" panose="03000509000000000000" pitchFamily="65" charset="-120"/>
                        </a:rPr>
                        <a:t>敲擊痛</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急性腎盂性腎炎、</a:t>
                      </a:r>
                      <a:r>
                        <a:rPr lang="zh-TW" sz="1800" kern="100" dirty="0">
                          <a:solidFill>
                            <a:srgbClr val="FF0000"/>
                          </a:solidFill>
                          <a:effectLst/>
                          <a:latin typeface="標楷體" panose="03000509000000000000" pitchFamily="65" charset="-120"/>
                          <a:ea typeface="標楷體" panose="03000509000000000000" pitchFamily="65" charset="-120"/>
                        </a:rPr>
                        <a:t>腰大肌膿瘍</a:t>
                      </a:r>
                      <a:r>
                        <a:rPr lang="zh-TW" sz="1800" kern="100" dirty="0">
                          <a:effectLst/>
                          <a:latin typeface="標楷體" panose="03000509000000000000" pitchFamily="65" charset="-120"/>
                          <a:ea typeface="標楷體" panose="03000509000000000000" pitchFamily="65" charset="-120"/>
                        </a:rPr>
                        <a:t>、憩室炎破裂形成後腹腔膿瘍、</a:t>
                      </a:r>
                      <a:r>
                        <a:rPr lang="zh-TW" sz="1800" kern="100" dirty="0">
                          <a:solidFill>
                            <a:srgbClr val="FF0000"/>
                          </a:solidFill>
                          <a:effectLst/>
                          <a:latin typeface="標楷體" panose="03000509000000000000" pitchFamily="65" charset="-120"/>
                          <a:ea typeface="標楷體" panose="03000509000000000000" pitchFamily="65" charset="-120"/>
                        </a:rPr>
                        <a:t>肝膿瘍</a:t>
                      </a:r>
                      <a:r>
                        <a:rPr lang="en-US" sz="1800" kern="100" dirty="0">
                          <a:solidFill>
                            <a:srgbClr val="FF0000"/>
                          </a:solidFill>
                          <a:effectLst/>
                          <a:latin typeface="標楷體" panose="03000509000000000000" pitchFamily="65" charset="-120"/>
                          <a:ea typeface="標楷體" panose="03000509000000000000" pitchFamily="65" charset="-120"/>
                        </a:rPr>
                        <a:t>(</a:t>
                      </a:r>
                      <a:r>
                        <a:rPr lang="zh-TW" sz="1800" kern="100" dirty="0">
                          <a:solidFill>
                            <a:srgbClr val="FF0000"/>
                          </a:solidFill>
                          <a:effectLst/>
                          <a:latin typeface="標楷體" panose="03000509000000000000" pitchFamily="65" charset="-120"/>
                          <a:ea typeface="標楷體" panose="03000509000000000000" pitchFamily="65" charset="-120"/>
                        </a:rPr>
                        <a:t>右側</a:t>
                      </a:r>
                      <a:r>
                        <a:rPr lang="en-US" sz="1800" kern="100" dirty="0">
                          <a:solidFill>
                            <a:srgbClr val="FF0000"/>
                          </a:solidFill>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、出血性胰臟炎</a:t>
                      </a: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左側</a:t>
                      </a:r>
                      <a:r>
                        <a:rPr lang="en-US" sz="1800" kern="100" dirty="0">
                          <a:effectLst/>
                          <a:latin typeface="標楷體" panose="03000509000000000000" pitchFamily="65" charset="-120"/>
                          <a:ea typeface="標楷體" panose="03000509000000000000" pitchFamily="65" charset="-120"/>
                        </a:rPr>
                        <a:t>)</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脊椎</a:t>
                      </a:r>
                      <a:r>
                        <a:rPr lang="zh-TW" sz="1800" kern="100" dirty="0">
                          <a:solidFill>
                            <a:srgbClr val="FF0000"/>
                          </a:solidFill>
                          <a:effectLst/>
                          <a:latin typeface="標楷體" panose="03000509000000000000" pitchFamily="65" charset="-120"/>
                          <a:ea typeface="標楷體" panose="03000509000000000000" pitchFamily="65" charset="-120"/>
                        </a:rPr>
                        <a:t>敲擊痛</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脊椎骨髓炎</a:t>
                      </a:r>
                      <a:r>
                        <a:rPr lang="zh-TW" sz="1800" kern="100" dirty="0">
                          <a:effectLst/>
                          <a:latin typeface="標楷體" panose="03000509000000000000" pitchFamily="65" charset="-120"/>
                          <a:ea typeface="標楷體" panose="03000509000000000000" pitchFamily="65" charset="-120"/>
                        </a:rPr>
                        <a:t>、</a:t>
                      </a:r>
                      <a:r>
                        <a:rPr lang="zh-TW" sz="1800" kern="100" dirty="0">
                          <a:solidFill>
                            <a:srgbClr val="FF0000"/>
                          </a:solidFill>
                          <a:effectLst/>
                          <a:latin typeface="標楷體" panose="03000509000000000000" pitchFamily="65" charset="-120"/>
                          <a:ea typeface="標楷體" panose="03000509000000000000" pitchFamily="65" charset="-120"/>
                        </a:rPr>
                        <a:t>脊髓硬腦膜上膿瘍</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r>
              <a:tr h="325583">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腰</a:t>
                      </a:r>
                      <a:r>
                        <a:rPr lang="zh-TW" sz="1800" kern="100" dirty="0">
                          <a:solidFill>
                            <a:srgbClr val="FF0000"/>
                          </a:solidFill>
                          <a:effectLst/>
                          <a:latin typeface="標楷體" panose="03000509000000000000" pitchFamily="65" charset="-120"/>
                          <a:ea typeface="標楷體" panose="03000509000000000000" pitchFamily="65" charset="-120"/>
                        </a:rPr>
                        <a:t>大肌</a:t>
                      </a:r>
                      <a:r>
                        <a:rPr lang="zh-TW" sz="1800" kern="100" dirty="0" smtClean="0">
                          <a:solidFill>
                            <a:srgbClr val="FF0000"/>
                          </a:solidFill>
                          <a:effectLst/>
                          <a:latin typeface="標楷體" panose="03000509000000000000" pitchFamily="65" charset="-120"/>
                          <a:ea typeface="標楷體" panose="03000509000000000000" pitchFamily="65" charset="-120"/>
                        </a:rPr>
                        <a:t>徵候</a:t>
                      </a:r>
                      <a:r>
                        <a:rPr lang="zh-TW" altLang="en-US" sz="1800" kern="100" dirty="0" smtClean="0">
                          <a:effectLst/>
                          <a:latin typeface="標楷體" panose="03000509000000000000" pitchFamily="65" charset="-120"/>
                          <a:ea typeface="標楷體" panose="03000509000000000000" pitchFamily="65" charset="-120"/>
                        </a:rPr>
                        <a:t>、</a:t>
                      </a:r>
                      <a:r>
                        <a:rPr lang="zh-TW" altLang="zh-TW" sz="1800" kern="100" dirty="0" smtClean="0">
                          <a:effectLst/>
                          <a:latin typeface="標楷體" panose="03000509000000000000" pitchFamily="65" charset="-120"/>
                          <a:ea typeface="標楷體" panose="03000509000000000000" pitchFamily="65" charset="-120"/>
                        </a:rPr>
                        <a:t>閉孔肌徵候</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sz="1800" kern="100" dirty="0" smtClean="0">
                          <a:effectLst/>
                          <a:latin typeface="標楷體" panose="03000509000000000000" pitchFamily="65" charset="-120"/>
                          <a:ea typeface="標楷體" panose="03000509000000000000" pitchFamily="65" charset="-120"/>
                        </a:rPr>
                        <a:t>急性盲腸炎</a:t>
                      </a:r>
                      <a:r>
                        <a:rPr lang="zh-TW" altLang="en-US" sz="1800" kern="100" dirty="0" smtClean="0">
                          <a:effectLst/>
                          <a:latin typeface="標楷體" panose="03000509000000000000" pitchFamily="65" charset="-120"/>
                          <a:ea typeface="標楷體" panose="03000509000000000000" pitchFamily="65" charset="-120"/>
                        </a:rPr>
                        <a:t>、</a:t>
                      </a:r>
                      <a:r>
                        <a:rPr lang="zh-TW" altLang="zh-TW" sz="1800" kern="100" dirty="0" smtClean="0">
                          <a:solidFill>
                            <a:srgbClr val="FF0000"/>
                          </a:solidFill>
                          <a:effectLst/>
                          <a:latin typeface="標楷體" panose="03000509000000000000" pitchFamily="65" charset="-120"/>
                          <a:ea typeface="標楷體" panose="03000509000000000000" pitchFamily="65" charset="-120"/>
                        </a:rPr>
                        <a:t>腰大肌膿瘍</a:t>
                      </a:r>
                      <a:r>
                        <a:rPr lang="zh-TW" altLang="zh-TW" sz="1800" kern="100" dirty="0" smtClean="0">
                          <a:effectLst/>
                          <a:latin typeface="標楷體" panose="03000509000000000000" pitchFamily="65" charset="-120"/>
                          <a:ea typeface="標楷體" panose="03000509000000000000" pitchFamily="65" charset="-120"/>
                        </a:rPr>
                        <a:t>、骨盆腔肌肉群膿性肌炎</a:t>
                      </a:r>
                      <a:endParaRPr lang="zh-TW" altLang="zh-TW" sz="1800" kern="100" dirty="0" smtClean="0">
                        <a:effectLst/>
                        <a:latin typeface="標楷體" panose="03000509000000000000" pitchFamily="65" charset="-120"/>
                        <a:ea typeface="標楷體" panose="03000509000000000000" pitchFamily="65" charset="-120"/>
                        <a:cs typeface="Times New Roman"/>
                      </a:endParaRPr>
                    </a:p>
                  </a:txBody>
                  <a:tcPr marL="30460" marR="30460" marT="0" marB="0"/>
                </a:tc>
              </a:tr>
              <a:tr h="924853">
                <a:tc>
                  <a:txBody>
                    <a:bodyPr/>
                    <a:lstStyle/>
                    <a:p>
                      <a:pPr>
                        <a:spcAft>
                          <a:spcPts val="0"/>
                        </a:spcAft>
                      </a:pPr>
                      <a:r>
                        <a:rPr lang="zh-TW" sz="1800" kern="100" dirty="0" smtClean="0">
                          <a:effectLst/>
                          <a:latin typeface="標楷體" panose="03000509000000000000" pitchFamily="65" charset="-120"/>
                          <a:ea typeface="標楷體" panose="03000509000000000000" pitchFamily="65" charset="-120"/>
                        </a:rPr>
                        <a:t>皮疹</a:t>
                      </a:r>
                      <a:r>
                        <a:rPr lang="en-US" sz="1800" kern="100" dirty="0" smtClean="0">
                          <a:effectLst/>
                          <a:latin typeface="標楷體" panose="03000509000000000000" pitchFamily="65" charset="-120"/>
                          <a:ea typeface="標楷體" panose="03000509000000000000" pitchFamily="65" charset="-120"/>
                        </a:rPr>
                        <a:t> </a:t>
                      </a:r>
                      <a:r>
                        <a:rPr lang="en-US" sz="1800" kern="100" dirty="0">
                          <a:effectLst/>
                          <a:latin typeface="標楷體" panose="03000509000000000000" pitchFamily="65" charset="-120"/>
                          <a:ea typeface="標楷體" panose="03000509000000000000" pitchFamily="65" charset="-120"/>
                        </a:rPr>
                        <a:t>(rash)</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effectLst/>
                          <a:latin typeface="標楷體" panose="03000509000000000000" pitchFamily="65" charset="-120"/>
                          <a:ea typeface="標楷體" panose="03000509000000000000" pitchFamily="65" charset="-120"/>
                        </a:rPr>
                        <a:t>細菌性心內膜炎、腦膜炎球菌血症、立克次體感染、水痘、麻疹、德國麻疹、感染性單核球增多症、原發性人類免疫缺陷病毒感染、其他病毒疹、疥瘡、梅毒、萊姆</a:t>
                      </a:r>
                      <a:r>
                        <a:rPr lang="zh-TW" sz="1800" kern="100" dirty="0" smtClean="0">
                          <a:effectLst/>
                          <a:latin typeface="標楷體" panose="03000509000000000000" pitchFamily="65" charset="-120"/>
                          <a:ea typeface="標楷體" panose="03000509000000000000" pitchFamily="65" charset="-120"/>
                        </a:rPr>
                        <a:t>病</a:t>
                      </a:r>
                      <a:endParaRPr lang="zh-TW" sz="1800" kern="100" dirty="0">
                        <a:effectLst/>
                        <a:latin typeface="標楷體" panose="03000509000000000000" pitchFamily="65" charset="-120"/>
                        <a:ea typeface="標楷體" panose="03000509000000000000" pitchFamily="65" charset="-120"/>
                        <a:cs typeface="Times New Roman"/>
                      </a:endParaRPr>
                    </a:p>
                  </a:txBody>
                  <a:tcPr marL="30460" marR="30460" marT="0" marB="0">
                    <a:solidFill>
                      <a:schemeClr val="accent2">
                        <a:tint val="20000"/>
                        <a:alpha val="0"/>
                      </a:schemeClr>
                    </a:solidFill>
                  </a:tcPr>
                </a:tc>
              </a:tr>
              <a:tr h="418111">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指甲</a:t>
                      </a:r>
                      <a:r>
                        <a:rPr lang="zh-TW" sz="1800" kern="100" dirty="0">
                          <a:solidFill>
                            <a:srgbClr val="FF0000"/>
                          </a:solidFill>
                          <a:effectLst/>
                          <a:latin typeface="標楷體" panose="03000509000000000000" pitchFamily="65" charset="-120"/>
                          <a:ea typeface="標楷體" panose="03000509000000000000" pitchFamily="65" charset="-120"/>
                        </a:rPr>
                        <a:t>夾板出血</a:t>
                      </a:r>
                      <a:r>
                        <a:rPr lang="en-US" sz="1800" kern="100" dirty="0">
                          <a:solidFill>
                            <a:srgbClr val="FF0000"/>
                          </a:solidFill>
                          <a:effectLst/>
                          <a:latin typeface="標楷體" panose="03000509000000000000" pitchFamily="65" charset="-120"/>
                          <a:ea typeface="標楷體" panose="03000509000000000000" pitchFamily="65" charset="-120"/>
                        </a:rPr>
                        <a:t> </a:t>
                      </a:r>
                      <a:r>
                        <a:rPr lang="zh-TW" altLang="en-US" sz="1800" kern="100" dirty="0" smtClean="0">
                          <a:solidFill>
                            <a:srgbClr val="FF0000"/>
                          </a:solidFill>
                          <a:effectLst/>
                          <a:latin typeface="標楷體" panose="03000509000000000000" pitchFamily="65" charset="-120"/>
                          <a:ea typeface="標楷體" panose="03000509000000000000" pitchFamily="65" charset="-120"/>
                        </a:rPr>
                        <a:t> </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細菌性心內膜炎</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solidFill>
                      <a:schemeClr val="lt1">
                        <a:alpha val="0"/>
                      </a:schemeClr>
                    </a:solidFill>
                  </a:tcPr>
                </a:tc>
              </a:tr>
              <a:tr h="325583">
                <a:tc>
                  <a:txBody>
                    <a:bodyPr/>
                    <a:lstStyle/>
                    <a:p>
                      <a:pPr>
                        <a:spcAft>
                          <a:spcPts val="0"/>
                        </a:spcAft>
                      </a:pPr>
                      <a:r>
                        <a:rPr lang="zh-TW" sz="1800" kern="100" dirty="0" smtClean="0">
                          <a:solidFill>
                            <a:srgbClr val="FF0000"/>
                          </a:solidFill>
                          <a:effectLst/>
                          <a:latin typeface="標楷體" panose="03000509000000000000" pitchFamily="65" charset="-120"/>
                          <a:ea typeface="標楷體" panose="03000509000000000000" pitchFamily="65" charset="-120"/>
                        </a:rPr>
                        <a:t>靜脈</a:t>
                      </a:r>
                      <a:r>
                        <a:rPr lang="zh-TW" sz="1800" kern="100" dirty="0">
                          <a:solidFill>
                            <a:srgbClr val="FF0000"/>
                          </a:solidFill>
                          <a:effectLst/>
                          <a:latin typeface="標楷體" panose="03000509000000000000" pitchFamily="65" charset="-120"/>
                          <a:ea typeface="標楷體" panose="03000509000000000000" pitchFamily="65" charset="-120"/>
                        </a:rPr>
                        <a:t>毒品成癮注射針孔</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c>
                  <a:txBody>
                    <a:bodyPr/>
                    <a:lstStyle/>
                    <a:p>
                      <a:pPr>
                        <a:spcAft>
                          <a:spcPts val="0"/>
                        </a:spcAft>
                      </a:pPr>
                      <a:r>
                        <a:rPr lang="zh-TW" sz="1800" kern="100" dirty="0">
                          <a:solidFill>
                            <a:srgbClr val="FF0000"/>
                          </a:solidFill>
                          <a:effectLst/>
                          <a:latin typeface="標楷體" panose="03000509000000000000" pitchFamily="65" charset="-120"/>
                          <a:ea typeface="標楷體" panose="03000509000000000000" pitchFamily="65" charset="-120"/>
                        </a:rPr>
                        <a:t>細菌性心內膜炎</a:t>
                      </a:r>
                      <a:endParaRPr lang="zh-TW" sz="1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30460" marR="30460" marT="0" marB="0"/>
                </a:tc>
              </a:tr>
            </a:tbl>
          </a:graphicData>
        </a:graphic>
      </p:graphicFrame>
      <p:sp>
        <p:nvSpPr>
          <p:cNvPr id="27701" name="投影片編號版面配置區 3"/>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91856E1-894F-42A9-97E9-150B346A253E}" type="slidenum">
              <a:rPr lang="zh-TW" altLang="en-US">
                <a:solidFill>
                  <a:schemeClr val="bg1"/>
                </a:solidFill>
              </a:rPr>
              <a:pPr fontAlgn="base">
                <a:spcBef>
                  <a:spcPct val="0"/>
                </a:spcBef>
                <a:spcAft>
                  <a:spcPct val="0"/>
                </a:spcAft>
              </a:pPr>
              <a:t>13</a:t>
            </a:fld>
            <a:endParaRPr lang="zh-TW" altLang="en-US"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結膜出血點 </a:t>
            </a:r>
            <a:r>
              <a:rPr lang="en-US" altLang="zh-TW" dirty="0" smtClean="0">
                <a:solidFill>
                  <a:srgbClr val="FF00FF"/>
                </a:solidFill>
              </a:rPr>
              <a:t/>
            </a:r>
            <a:br>
              <a:rPr lang="en-US" altLang="zh-TW" dirty="0" smtClean="0">
                <a:solidFill>
                  <a:srgbClr val="FF00FF"/>
                </a:solidFill>
              </a:rPr>
            </a:br>
            <a:r>
              <a:rPr lang="en-US" altLang="zh-TW" sz="3200" dirty="0" smtClean="0"/>
              <a:t>(</a:t>
            </a:r>
            <a:r>
              <a:rPr lang="en-US" altLang="zh-TW" sz="3200" dirty="0"/>
              <a:t>Conjunctiva </a:t>
            </a:r>
            <a:r>
              <a:rPr lang="en-US" altLang="zh-TW" sz="3200" dirty="0" err="1"/>
              <a:t>Petechiae</a:t>
            </a:r>
            <a:r>
              <a:rPr lang="en-US" altLang="zh-TW" sz="3200" dirty="0"/>
              <a:t>)</a:t>
            </a:r>
            <a:endParaRPr lang="zh-TW" altLang="en-US" sz="3200" dirty="0"/>
          </a:p>
        </p:txBody>
      </p:sp>
      <p:pic>
        <p:nvPicPr>
          <p:cNvPr id="28674" name="內容版面配置區 3"/>
          <p:cNvPicPr>
            <a:picLocks noChangeAspect="1"/>
          </p:cNvPicPr>
          <p:nvPr/>
        </p:nvPicPr>
        <p:blipFill>
          <a:blip r:embed="rId4"/>
          <a:srcRect/>
          <a:stretch>
            <a:fillRect/>
          </a:stretch>
        </p:blipFill>
        <p:spPr bwMode="auto">
          <a:xfrm>
            <a:off x="1192213" y="1774825"/>
            <a:ext cx="6554787" cy="4391025"/>
          </a:xfrm>
          <a:prstGeom prst="rect">
            <a:avLst/>
          </a:prstGeom>
          <a:noFill/>
          <a:ln w="9525">
            <a:noFill/>
            <a:miter lim="800000"/>
            <a:headEnd/>
            <a:tailEnd/>
          </a:ln>
        </p:spPr>
      </p:pic>
      <p:sp>
        <p:nvSpPr>
          <p:cNvPr id="28675"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3116190-16D3-46C5-B9B9-C608D5479116}" type="slidenum">
              <a:rPr lang="zh-TW" altLang="en-US"/>
              <a:pPr fontAlgn="base">
                <a:spcBef>
                  <a:spcPct val="0"/>
                </a:spcBef>
                <a:spcAft>
                  <a:spcPct val="0"/>
                </a:spcAft>
              </a:pPr>
              <a:t>14</a:t>
            </a:fld>
            <a:endParaRPr lang="zh-TW" altLang="en-US"/>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結膜不對稱</a:t>
            </a:r>
            <a:r>
              <a:rPr lang="zh-TW" altLang="en-US" sz="3600" dirty="0" smtClean="0">
                <a:latin typeface="標楷體" panose="03000509000000000000" pitchFamily="65" charset="-120"/>
                <a:ea typeface="標楷體" panose="03000509000000000000" pitchFamily="65" charset="-120"/>
              </a:rPr>
              <a:t>水腫或充血</a:t>
            </a:r>
            <a:endParaRPr lang="zh-TW" altLang="en-US" sz="3600" dirty="0">
              <a:latin typeface="標楷體" panose="03000509000000000000" pitchFamily="65" charset="-120"/>
              <a:ea typeface="標楷體" panose="03000509000000000000" pitchFamily="65" charset="-120"/>
            </a:endParaRPr>
          </a:p>
        </p:txBody>
      </p:sp>
      <p:pic>
        <p:nvPicPr>
          <p:cNvPr id="29698" name="內容版面配置區 3"/>
          <p:cNvPicPr>
            <a:picLocks noChangeAspect="1"/>
          </p:cNvPicPr>
          <p:nvPr/>
        </p:nvPicPr>
        <p:blipFill>
          <a:blip r:embed="rId4"/>
          <a:srcRect/>
          <a:stretch>
            <a:fillRect/>
          </a:stretch>
        </p:blipFill>
        <p:spPr bwMode="auto">
          <a:xfrm>
            <a:off x="1476375" y="1600200"/>
            <a:ext cx="6034088" cy="4525963"/>
          </a:xfrm>
          <a:prstGeom prst="rect">
            <a:avLst/>
          </a:prstGeom>
          <a:noFill/>
          <a:ln w="9525">
            <a:noFill/>
            <a:miter lim="800000"/>
            <a:headEnd/>
            <a:tailEnd/>
          </a:ln>
        </p:spPr>
      </p:pic>
      <p:sp>
        <p:nvSpPr>
          <p:cNvPr id="29699"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CB35AB1-33C2-4225-947E-9D3510981C52}" type="slidenum">
              <a:rPr lang="zh-TW" altLang="en-US"/>
              <a:pPr fontAlgn="base">
                <a:spcBef>
                  <a:spcPct val="0"/>
                </a:spcBef>
                <a:spcAft>
                  <a:spcPct val="0"/>
                </a:spcAft>
              </a:pPr>
              <a:t>15</a:t>
            </a:fld>
            <a:endParaRPr lang="zh-TW" altLang="en-US"/>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it-IT" sz="3600" dirty="0">
                <a:latin typeface="標楷體" panose="03000509000000000000" pitchFamily="65" charset="-120"/>
                <a:ea typeface="標楷體" panose="03000509000000000000" pitchFamily="65" charset="-120"/>
              </a:rPr>
              <a:t>口腔念珠菌感染 </a:t>
            </a:r>
            <a:r>
              <a:rPr lang="en-US" altLang="zh-TW" dirty="0" smtClean="0">
                <a:solidFill>
                  <a:srgbClr val="FF00FF"/>
                </a:solidFill>
              </a:rPr>
              <a:t/>
            </a:r>
            <a:br>
              <a:rPr lang="en-US" altLang="zh-TW" dirty="0" smtClean="0">
                <a:solidFill>
                  <a:srgbClr val="FF00FF"/>
                </a:solidFill>
              </a:rPr>
            </a:br>
            <a:r>
              <a:rPr lang="it-IT" altLang="zh-TW" dirty="0" smtClean="0"/>
              <a:t>(</a:t>
            </a:r>
            <a:r>
              <a:rPr lang="it-IT" altLang="zh-TW" dirty="0"/>
              <a:t>Oral Candidiasis)</a:t>
            </a:r>
            <a:endParaRPr lang="zh-TW" altLang="en-US" dirty="0"/>
          </a:p>
        </p:txBody>
      </p:sp>
      <p:grpSp>
        <p:nvGrpSpPr>
          <p:cNvPr id="30722" name="群組 2"/>
          <p:cNvGrpSpPr>
            <a:grpSpLocks noChangeAspect="1"/>
          </p:cNvGrpSpPr>
          <p:nvPr/>
        </p:nvGrpSpPr>
        <p:grpSpPr bwMode="auto">
          <a:xfrm>
            <a:off x="257175" y="1773238"/>
            <a:ext cx="8315325" cy="3375025"/>
            <a:chOff x="827584" y="2189754"/>
            <a:chExt cx="5384059" cy="2185322"/>
          </a:xfrm>
        </p:grpSpPr>
        <p:pic>
          <p:nvPicPr>
            <p:cNvPr id="30725" name="Picture 7" descr="圖10-12"/>
            <p:cNvPicPr>
              <a:picLocks noChangeAspect="1" noChangeArrowheads="1"/>
            </p:cNvPicPr>
            <p:nvPr>
              <p:custDataLst>
                <p:tags r:id="rId2"/>
              </p:custDataLst>
            </p:nvPr>
          </p:nvPicPr>
          <p:blipFill>
            <a:blip r:embed="rId6"/>
            <a:srcRect b="53870"/>
            <a:stretch>
              <a:fillRect/>
            </a:stretch>
          </p:blipFill>
          <p:spPr bwMode="auto">
            <a:xfrm>
              <a:off x="827584" y="2189754"/>
              <a:ext cx="2791771" cy="2117504"/>
            </a:xfrm>
            <a:prstGeom prst="rect">
              <a:avLst/>
            </a:prstGeom>
            <a:noFill/>
            <a:ln w="9525">
              <a:noFill/>
              <a:miter lim="800000"/>
              <a:headEnd/>
              <a:tailEnd/>
            </a:ln>
          </p:spPr>
        </p:pic>
        <p:pic>
          <p:nvPicPr>
            <p:cNvPr id="30726" name="Picture 7" descr="圖10-12"/>
            <p:cNvPicPr>
              <a:picLocks noChangeAspect="1" noChangeArrowheads="1"/>
            </p:cNvPicPr>
            <p:nvPr>
              <p:custDataLst>
                <p:tags r:id="rId3"/>
              </p:custDataLst>
            </p:nvPr>
          </p:nvPicPr>
          <p:blipFill>
            <a:blip r:embed="rId6"/>
            <a:srcRect t="47841" b="7741"/>
            <a:stretch>
              <a:fillRect/>
            </a:stretch>
          </p:blipFill>
          <p:spPr bwMode="auto">
            <a:xfrm>
              <a:off x="3419872" y="2336136"/>
              <a:ext cx="2791771" cy="2038940"/>
            </a:xfrm>
            <a:prstGeom prst="rect">
              <a:avLst/>
            </a:prstGeom>
            <a:noFill/>
            <a:ln w="9525">
              <a:noFill/>
              <a:miter lim="800000"/>
              <a:headEnd/>
              <a:tailEnd/>
            </a:ln>
          </p:spPr>
        </p:pic>
      </p:grpSp>
      <p:sp>
        <p:nvSpPr>
          <p:cNvPr id="30723" name="文字方塊 10"/>
          <p:cNvSpPr txBox="1">
            <a:spLocks noChangeArrowheads="1"/>
          </p:cNvSpPr>
          <p:nvPr/>
        </p:nvSpPr>
        <p:spPr bwMode="auto">
          <a:xfrm>
            <a:off x="6157913" y="6434138"/>
            <a:ext cx="2517775" cy="307975"/>
          </a:xfrm>
          <a:prstGeom prst="rect">
            <a:avLst/>
          </a:prstGeom>
          <a:noFill/>
          <a:ln w="9525">
            <a:noFill/>
            <a:miter lim="800000"/>
            <a:headEnd/>
            <a:tailEnd/>
          </a:ln>
        </p:spPr>
        <p:txBody>
          <a:bodyPr wrap="none">
            <a:spAutoFit/>
          </a:bodyPr>
          <a:lstStyle/>
          <a:p>
            <a:r>
              <a:rPr kumimoji="0" lang="zh-TW" altLang="en-US" sz="1400">
                <a:latin typeface="Century Schoolbook" pitchFamily="18" charset="0"/>
              </a:rPr>
              <a:t>臺大醫院洪健清醫師教學圖片</a:t>
            </a:r>
          </a:p>
        </p:txBody>
      </p:sp>
      <p:sp>
        <p:nvSpPr>
          <p:cNvPr id="30724" name="投影片編號版面配置區 1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92993DA-6FE5-4EFD-8C59-1D8FD9E7C105}" type="slidenum">
              <a:rPr lang="zh-TW" altLang="en-US"/>
              <a:pPr fontAlgn="base">
                <a:spcBef>
                  <a:spcPct val="0"/>
                </a:spcBef>
                <a:spcAft>
                  <a:spcPct val="0"/>
                </a:spcAft>
              </a:pPr>
              <a:t>16</a:t>
            </a:fld>
            <a:endParaRPr lang="zh-TW" altLang="en-US"/>
          </a:p>
        </p:txBody>
      </p:sp>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細菌性心內膜炎之皮膚表徵</a:t>
            </a:r>
            <a:r>
              <a:rPr lang="zh-TW" altLang="en-US" dirty="0">
                <a:solidFill>
                  <a:srgbClr val="FF00FF"/>
                </a:solidFill>
              </a:rPr>
              <a:t/>
            </a:r>
            <a:br>
              <a:rPr lang="zh-TW" altLang="en-US" dirty="0">
                <a:solidFill>
                  <a:srgbClr val="FF00FF"/>
                </a:solidFill>
              </a:rPr>
            </a:br>
            <a:r>
              <a:rPr lang="en-US" altLang="zh-TW" sz="1800" dirty="0" err="1" smtClean="0"/>
              <a:t>Janeway</a:t>
            </a:r>
            <a:r>
              <a:rPr lang="en-US" altLang="zh-TW" sz="1800" dirty="0" smtClean="0"/>
              <a:t> </a:t>
            </a:r>
            <a:r>
              <a:rPr lang="en-US" altLang="zh-TW" sz="1800" dirty="0"/>
              <a:t>Lesion (</a:t>
            </a:r>
            <a:r>
              <a:rPr lang="zh-TW" altLang="en-US" sz="1800" dirty="0">
                <a:latin typeface="標楷體" panose="03000509000000000000" pitchFamily="65" charset="-120"/>
                <a:ea typeface="標楷體" panose="03000509000000000000" pitchFamily="65" charset="-120"/>
              </a:rPr>
              <a:t>無痛性紅斑或出血</a:t>
            </a:r>
            <a:r>
              <a:rPr lang="zh-TW" altLang="en-US" sz="1800" dirty="0" smtClean="0">
                <a:latin typeface="標楷體" panose="03000509000000000000" pitchFamily="65" charset="-120"/>
                <a:ea typeface="標楷體" panose="03000509000000000000" pitchFamily="65" charset="-120"/>
              </a:rPr>
              <a:t>點</a:t>
            </a:r>
            <a:r>
              <a:rPr lang="en-US" altLang="zh-TW" sz="1800" dirty="0" smtClean="0"/>
              <a:t>) </a:t>
            </a:r>
            <a:r>
              <a:rPr lang="zh-TW" altLang="en-US" sz="1800" dirty="0" smtClean="0"/>
              <a:t>、</a:t>
            </a:r>
            <a:r>
              <a:rPr lang="en-US" altLang="zh-TW" sz="1800" dirty="0" smtClean="0"/>
              <a:t>Osler’s </a:t>
            </a:r>
            <a:r>
              <a:rPr lang="en-US" altLang="zh-TW" sz="1800" dirty="0"/>
              <a:t>Node (</a:t>
            </a:r>
            <a:r>
              <a:rPr lang="zh-TW" altLang="en-US" sz="1800" dirty="0">
                <a:latin typeface="標楷體" panose="03000509000000000000" pitchFamily="65" charset="-120"/>
                <a:ea typeface="標楷體" panose="03000509000000000000" pitchFamily="65" charset="-120"/>
              </a:rPr>
              <a:t>紅痛</a:t>
            </a:r>
            <a:r>
              <a:rPr lang="zh-TW" altLang="en-US" sz="1800" dirty="0" smtClean="0">
                <a:latin typeface="標楷體" panose="03000509000000000000" pitchFamily="65" charset="-120"/>
                <a:ea typeface="標楷體" panose="03000509000000000000" pitchFamily="65" charset="-120"/>
              </a:rPr>
              <a:t>結節</a:t>
            </a:r>
            <a:r>
              <a:rPr lang="en-US" altLang="zh-TW" sz="1800" dirty="0" smtClean="0"/>
              <a:t>)</a:t>
            </a:r>
            <a:endParaRPr lang="zh-TW" altLang="en-US" sz="1800" dirty="0"/>
          </a:p>
        </p:txBody>
      </p:sp>
      <p:grpSp>
        <p:nvGrpSpPr>
          <p:cNvPr id="31746" name="群組 5"/>
          <p:cNvGrpSpPr>
            <a:grpSpLocks noChangeAspect="1"/>
          </p:cNvGrpSpPr>
          <p:nvPr/>
        </p:nvGrpSpPr>
        <p:grpSpPr bwMode="auto">
          <a:xfrm>
            <a:off x="1014413" y="1709738"/>
            <a:ext cx="6653212" cy="4456112"/>
            <a:chOff x="251520" y="900309"/>
            <a:chExt cx="7921481" cy="5303948"/>
          </a:xfrm>
        </p:grpSpPr>
        <p:pic>
          <p:nvPicPr>
            <p:cNvPr id="31748" name="圖片 6"/>
            <p:cNvPicPr preferRelativeResize="0">
              <a:picLocks noChangeAspect="1"/>
            </p:cNvPicPr>
            <p:nvPr/>
          </p:nvPicPr>
          <p:blipFill>
            <a:blip r:embed="rId4"/>
            <a:srcRect/>
            <a:stretch>
              <a:fillRect/>
            </a:stretch>
          </p:blipFill>
          <p:spPr bwMode="auto">
            <a:xfrm>
              <a:off x="4212262" y="900310"/>
              <a:ext cx="3960739" cy="2651975"/>
            </a:xfrm>
            <a:prstGeom prst="rect">
              <a:avLst/>
            </a:prstGeom>
            <a:noFill/>
            <a:ln w="9525">
              <a:noFill/>
              <a:miter lim="800000"/>
              <a:headEnd/>
              <a:tailEnd/>
            </a:ln>
          </p:spPr>
        </p:pic>
        <p:pic>
          <p:nvPicPr>
            <p:cNvPr id="31749" name="圖片 7"/>
            <p:cNvPicPr preferRelativeResize="0">
              <a:picLocks noChangeAspect="1"/>
            </p:cNvPicPr>
            <p:nvPr/>
          </p:nvPicPr>
          <p:blipFill>
            <a:blip r:embed="rId5"/>
            <a:srcRect/>
            <a:stretch>
              <a:fillRect/>
            </a:stretch>
          </p:blipFill>
          <p:spPr bwMode="auto">
            <a:xfrm>
              <a:off x="251520" y="3552285"/>
              <a:ext cx="3947912" cy="2643386"/>
            </a:xfrm>
            <a:prstGeom prst="rect">
              <a:avLst/>
            </a:prstGeom>
            <a:noFill/>
            <a:ln w="9525">
              <a:noFill/>
              <a:miter lim="800000"/>
              <a:headEnd/>
              <a:tailEnd/>
            </a:ln>
          </p:spPr>
        </p:pic>
        <p:pic>
          <p:nvPicPr>
            <p:cNvPr id="31750" name="圖片 8"/>
            <p:cNvPicPr preferRelativeResize="0">
              <a:picLocks noChangeAspect="1"/>
            </p:cNvPicPr>
            <p:nvPr/>
          </p:nvPicPr>
          <p:blipFill>
            <a:blip r:embed="rId6"/>
            <a:srcRect/>
            <a:stretch>
              <a:fillRect/>
            </a:stretch>
          </p:blipFill>
          <p:spPr bwMode="auto">
            <a:xfrm>
              <a:off x="4199433" y="3552284"/>
              <a:ext cx="3973568" cy="2651973"/>
            </a:xfrm>
            <a:prstGeom prst="rect">
              <a:avLst/>
            </a:prstGeom>
            <a:noFill/>
            <a:ln w="9525">
              <a:noFill/>
              <a:miter lim="800000"/>
              <a:headEnd/>
              <a:tailEnd/>
            </a:ln>
          </p:spPr>
        </p:pic>
        <p:pic>
          <p:nvPicPr>
            <p:cNvPr id="31751" name="圖片 9"/>
            <p:cNvPicPr preferRelativeResize="0">
              <a:picLocks noChangeAspect="1"/>
            </p:cNvPicPr>
            <p:nvPr/>
          </p:nvPicPr>
          <p:blipFill>
            <a:blip r:embed="rId7"/>
            <a:srcRect/>
            <a:stretch>
              <a:fillRect/>
            </a:stretch>
          </p:blipFill>
          <p:spPr bwMode="auto">
            <a:xfrm>
              <a:off x="251520" y="900309"/>
              <a:ext cx="3960742" cy="2651975"/>
            </a:xfrm>
            <a:prstGeom prst="rect">
              <a:avLst/>
            </a:prstGeom>
            <a:noFill/>
            <a:ln w="9525">
              <a:noFill/>
              <a:miter lim="800000"/>
              <a:headEnd/>
              <a:tailEnd/>
            </a:ln>
          </p:spPr>
        </p:pic>
      </p:grpSp>
      <p:sp>
        <p:nvSpPr>
          <p:cNvPr id="31747"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7B791A5-77CF-439B-BB24-CF328A6DF7A7}" type="slidenum">
              <a:rPr lang="zh-TW" altLang="en-US"/>
              <a:pPr fontAlgn="base">
                <a:spcBef>
                  <a:spcPct val="0"/>
                </a:spcBef>
                <a:spcAft>
                  <a:spcPct val="0"/>
                </a:spcAft>
              </a:pPr>
              <a:t>17</a:t>
            </a:fld>
            <a:endParaRPr lang="zh-TW" altLang="en-US"/>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細菌性心內膜炎之皮膚表徵</a:t>
            </a:r>
            <a:r>
              <a:rPr lang="zh-TW" altLang="en-US" dirty="0">
                <a:solidFill>
                  <a:srgbClr val="FF00FF"/>
                </a:solidFill>
              </a:rPr>
              <a:t/>
            </a:r>
            <a:br>
              <a:rPr lang="zh-TW" altLang="en-US" dirty="0">
                <a:solidFill>
                  <a:srgbClr val="FF00FF"/>
                </a:solidFill>
              </a:rPr>
            </a:br>
            <a:r>
              <a:rPr lang="en-US" altLang="zh-TW" sz="1800" dirty="0"/>
              <a:t>Splinter Hemorrhage (</a:t>
            </a:r>
            <a:r>
              <a:rPr lang="zh-TW" altLang="en-US" sz="1800" dirty="0">
                <a:latin typeface="標楷體" panose="03000509000000000000" pitchFamily="65" charset="-120"/>
                <a:ea typeface="標楷體" panose="03000509000000000000" pitchFamily="65" charset="-120"/>
              </a:rPr>
              <a:t>指甲夾板出血</a:t>
            </a:r>
            <a:r>
              <a:rPr lang="en-US" altLang="zh-TW" sz="1800" dirty="0"/>
              <a:t>)</a:t>
            </a:r>
            <a:endParaRPr lang="zh-TW" altLang="en-US" sz="1800" dirty="0"/>
          </a:p>
        </p:txBody>
      </p:sp>
      <p:pic>
        <p:nvPicPr>
          <p:cNvPr id="32770" name="Picture 5" descr="http://www.rjmatthewsmd.com/Definitions/img/201afigure.jpg"/>
          <p:cNvPicPr>
            <a:picLocks noChangeAspect="1" noChangeArrowheads="1"/>
          </p:cNvPicPr>
          <p:nvPr/>
        </p:nvPicPr>
        <p:blipFill>
          <a:blip r:embed="rId4"/>
          <a:srcRect r="51889" b="43239"/>
          <a:stretch>
            <a:fillRect/>
          </a:stretch>
        </p:blipFill>
        <p:spPr bwMode="auto">
          <a:xfrm>
            <a:off x="787400" y="1814513"/>
            <a:ext cx="2644775" cy="3414712"/>
          </a:xfrm>
          <a:prstGeom prst="rect">
            <a:avLst/>
          </a:prstGeom>
          <a:noFill/>
          <a:ln w="9525">
            <a:noFill/>
            <a:miter lim="800000"/>
            <a:headEnd/>
            <a:tailEnd/>
          </a:ln>
        </p:spPr>
      </p:pic>
      <p:pic>
        <p:nvPicPr>
          <p:cNvPr id="32771" name="圖片 5"/>
          <p:cNvPicPr>
            <a:picLocks noChangeAspect="1"/>
          </p:cNvPicPr>
          <p:nvPr/>
        </p:nvPicPr>
        <p:blipFill>
          <a:blip r:embed="rId5"/>
          <a:srcRect/>
          <a:stretch>
            <a:fillRect/>
          </a:stretch>
        </p:blipFill>
        <p:spPr bwMode="auto">
          <a:xfrm>
            <a:off x="3432175" y="1814513"/>
            <a:ext cx="5100638" cy="3414712"/>
          </a:xfrm>
          <a:prstGeom prst="rect">
            <a:avLst/>
          </a:prstGeom>
          <a:noFill/>
          <a:ln w="9525">
            <a:noFill/>
            <a:miter lim="800000"/>
            <a:headEnd/>
            <a:tailEnd/>
          </a:ln>
        </p:spPr>
      </p:pic>
      <p:cxnSp>
        <p:nvCxnSpPr>
          <p:cNvPr id="7" name="直線單箭頭接點 6"/>
          <p:cNvCxnSpPr/>
          <p:nvPr/>
        </p:nvCxnSpPr>
        <p:spPr>
          <a:xfrm flipV="1">
            <a:off x="2044700" y="2387600"/>
            <a:ext cx="215900" cy="576263"/>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pic>
        <p:nvPicPr>
          <p:cNvPr id="32773" name="Picture 5" descr="Image 039"/>
          <p:cNvPicPr>
            <a:picLocks noChangeAspect="1" noChangeArrowheads="1"/>
          </p:cNvPicPr>
          <p:nvPr/>
        </p:nvPicPr>
        <p:blipFill>
          <a:blip r:embed="rId6"/>
          <a:srcRect b="9526"/>
          <a:stretch>
            <a:fillRect/>
          </a:stretch>
        </p:blipFill>
        <p:spPr bwMode="auto">
          <a:xfrm>
            <a:off x="3432175" y="1814513"/>
            <a:ext cx="5100638" cy="3414712"/>
          </a:xfrm>
          <a:prstGeom prst="rect">
            <a:avLst/>
          </a:prstGeom>
          <a:noFill/>
          <a:ln w="9525">
            <a:noFill/>
            <a:miter lim="800000"/>
            <a:headEnd/>
            <a:tailEnd/>
          </a:ln>
        </p:spPr>
      </p:pic>
      <p:sp>
        <p:nvSpPr>
          <p:cNvPr id="32774" name="Text Box 6"/>
          <p:cNvSpPr txBox="1">
            <a:spLocks noChangeArrowheads="1"/>
          </p:cNvSpPr>
          <p:nvPr/>
        </p:nvSpPr>
        <p:spPr bwMode="auto">
          <a:xfrm>
            <a:off x="2051050" y="5272088"/>
            <a:ext cx="4968875" cy="460375"/>
          </a:xfrm>
          <a:prstGeom prst="rect">
            <a:avLst/>
          </a:prstGeom>
          <a:noFill/>
          <a:ln w="9525">
            <a:noFill/>
            <a:miter lim="800000"/>
            <a:headEnd/>
            <a:tailEnd/>
          </a:ln>
        </p:spPr>
        <p:txBody>
          <a:bodyPr>
            <a:spAutoFit/>
          </a:bodyPr>
          <a:lstStyle/>
          <a:p>
            <a:pPr algn="ctr">
              <a:spcBef>
                <a:spcPct val="50000"/>
              </a:spcBef>
            </a:pPr>
            <a:r>
              <a:rPr kumimoji="0" lang="en-US" altLang="zh-TW" sz="2400">
                <a:latin typeface="標楷體" pitchFamily="65" charset="-120"/>
                <a:ea typeface="標楷體" pitchFamily="65" charset="-120"/>
              </a:rPr>
              <a:t>(</a:t>
            </a:r>
            <a:r>
              <a:rPr kumimoji="0" lang="zh-TW" altLang="en-US" sz="2400">
                <a:latin typeface="標楷體" pitchFamily="65" charset="-120"/>
                <a:ea typeface="標楷體" pitchFamily="65" charset="-120"/>
              </a:rPr>
              <a:t>出血點排列與指甲生長方向相同</a:t>
            </a:r>
            <a:r>
              <a:rPr kumimoji="0" lang="en-US" altLang="zh-TW" sz="2400">
                <a:latin typeface="標楷體" pitchFamily="65" charset="-120"/>
                <a:ea typeface="標楷體" pitchFamily="65" charset="-120"/>
              </a:rPr>
              <a:t>)</a:t>
            </a:r>
          </a:p>
        </p:txBody>
      </p:sp>
      <p:sp>
        <p:nvSpPr>
          <p:cNvPr id="32775" name="文字方塊 2"/>
          <p:cNvSpPr txBox="1">
            <a:spLocks noChangeArrowheads="1"/>
          </p:cNvSpPr>
          <p:nvPr/>
        </p:nvSpPr>
        <p:spPr bwMode="auto">
          <a:xfrm>
            <a:off x="2659063" y="6308725"/>
            <a:ext cx="6089650" cy="523875"/>
          </a:xfrm>
          <a:prstGeom prst="rect">
            <a:avLst/>
          </a:prstGeom>
          <a:noFill/>
          <a:ln w="9525">
            <a:noFill/>
            <a:miter lim="800000"/>
            <a:headEnd/>
            <a:tailEnd/>
          </a:ln>
        </p:spPr>
        <p:txBody>
          <a:bodyPr wrap="none">
            <a:spAutoFit/>
          </a:bodyPr>
          <a:lstStyle/>
          <a:p>
            <a:pPr algn="r"/>
            <a:r>
              <a:rPr kumimoji="0" lang="en-US" altLang="zh-TW" sz="1400" dirty="0">
                <a:latin typeface="Century Schoolbook" pitchFamily="18" charset="0"/>
              </a:rPr>
              <a:t>N </a:t>
            </a:r>
            <a:r>
              <a:rPr kumimoji="0" lang="en-US" altLang="zh-TW" sz="1400" dirty="0" err="1">
                <a:latin typeface="Century Schoolbook" pitchFamily="18" charset="0"/>
              </a:rPr>
              <a:t>Engl</a:t>
            </a:r>
            <a:r>
              <a:rPr kumimoji="0" lang="en-US" altLang="zh-TW" sz="1400" dirty="0">
                <a:latin typeface="Century Schoolbook" pitchFamily="18" charset="0"/>
              </a:rPr>
              <a:t> J Med. 2001; 345:1318-30.</a:t>
            </a:r>
          </a:p>
          <a:p>
            <a:pPr algn="r"/>
            <a:r>
              <a:rPr kumimoji="0" lang="en-US" altLang="zh-TW" sz="1400" dirty="0">
                <a:latin typeface="Century Schoolbook" pitchFamily="18" charset="0"/>
              </a:rPr>
              <a:t>Bates' Guide to Physical Examination and History-Taking. 11</a:t>
            </a:r>
            <a:r>
              <a:rPr kumimoji="0" lang="en-US" altLang="zh-TW" sz="1400" baseline="30000" dirty="0">
                <a:latin typeface="Century Schoolbook" pitchFamily="18" charset="0"/>
              </a:rPr>
              <a:t>th</a:t>
            </a:r>
            <a:r>
              <a:rPr kumimoji="0" lang="en-US" altLang="zh-TW" sz="1400" dirty="0">
                <a:latin typeface="Century Schoolbook" pitchFamily="18" charset="0"/>
              </a:rPr>
              <a:t> Edition.</a:t>
            </a:r>
            <a:endParaRPr kumimoji="0" lang="zh-TW" altLang="en-US" sz="1400" dirty="0">
              <a:latin typeface="Century Schoolbook" pitchFamily="18" charset="0"/>
            </a:endParaRPr>
          </a:p>
        </p:txBody>
      </p:sp>
      <p:sp>
        <p:nvSpPr>
          <p:cNvPr id="32776" name="投影片編號版面配置區 9"/>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80D2EB5-E892-49FD-BEEA-2200409187F3}" type="slidenum">
              <a:rPr lang="zh-TW" altLang="en-US"/>
              <a:pPr fontAlgn="base">
                <a:spcBef>
                  <a:spcPct val="0"/>
                </a:spcBef>
                <a:spcAft>
                  <a:spcPct val="0"/>
                </a:spcAft>
              </a:pPr>
              <a:t>18</a:t>
            </a:fld>
            <a:endParaRPr lang="zh-TW" altLang="en-US"/>
          </a:p>
        </p:txBody>
      </p:sp>
    </p:spTree>
    <p:custDataLst>
      <p:tags r:id="rId1"/>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靜脈成癮性藥物注射針孔痕跡</a:t>
            </a:r>
          </a:p>
        </p:txBody>
      </p:sp>
      <p:grpSp>
        <p:nvGrpSpPr>
          <p:cNvPr id="33794" name="群組 7"/>
          <p:cNvGrpSpPr>
            <a:grpSpLocks noChangeAspect="1"/>
          </p:cNvGrpSpPr>
          <p:nvPr/>
        </p:nvGrpSpPr>
        <p:grpSpPr bwMode="auto">
          <a:xfrm>
            <a:off x="1449388" y="1484313"/>
            <a:ext cx="6291262" cy="4694237"/>
            <a:chOff x="1043608" y="1412776"/>
            <a:chExt cx="6691744" cy="4992740"/>
          </a:xfrm>
        </p:grpSpPr>
        <p:pic>
          <p:nvPicPr>
            <p:cNvPr id="33796" name="圖片 3"/>
            <p:cNvPicPr>
              <a:picLocks noChangeAspect="1"/>
            </p:cNvPicPr>
            <p:nvPr/>
          </p:nvPicPr>
          <p:blipFill>
            <a:blip r:embed="rId5"/>
            <a:srcRect/>
            <a:stretch>
              <a:fillRect/>
            </a:stretch>
          </p:blipFill>
          <p:spPr bwMode="auto">
            <a:xfrm>
              <a:off x="4209460" y="1420631"/>
              <a:ext cx="3525892" cy="2360816"/>
            </a:xfrm>
            <a:prstGeom prst="rect">
              <a:avLst/>
            </a:prstGeom>
            <a:noFill/>
            <a:ln w="9525">
              <a:noFill/>
              <a:miter lim="800000"/>
              <a:headEnd/>
              <a:tailEnd/>
            </a:ln>
          </p:spPr>
        </p:pic>
        <p:pic>
          <p:nvPicPr>
            <p:cNvPr id="33797" name="圖片 4"/>
            <p:cNvPicPr preferRelativeResize="0">
              <a:picLocks noChangeAspect="1"/>
            </p:cNvPicPr>
            <p:nvPr>
              <p:custDataLst>
                <p:tags r:id="rId2"/>
              </p:custDataLst>
            </p:nvPr>
          </p:nvPicPr>
          <p:blipFill>
            <a:blip r:embed="rId6"/>
            <a:srcRect l="21368" b="1907"/>
            <a:stretch>
              <a:fillRect/>
            </a:stretch>
          </p:blipFill>
          <p:spPr bwMode="auto">
            <a:xfrm>
              <a:off x="1043608" y="3761098"/>
              <a:ext cx="3165851" cy="2644418"/>
            </a:xfrm>
            <a:prstGeom prst="rect">
              <a:avLst/>
            </a:prstGeom>
            <a:noFill/>
            <a:ln w="9525">
              <a:noFill/>
              <a:miter lim="800000"/>
              <a:headEnd/>
              <a:tailEnd/>
            </a:ln>
          </p:spPr>
        </p:pic>
        <p:pic>
          <p:nvPicPr>
            <p:cNvPr id="33798" name="圖片 5"/>
            <p:cNvPicPr>
              <a:picLocks noChangeAspect="1"/>
            </p:cNvPicPr>
            <p:nvPr/>
          </p:nvPicPr>
          <p:blipFill>
            <a:blip r:embed="rId7"/>
            <a:srcRect/>
            <a:stretch>
              <a:fillRect/>
            </a:stretch>
          </p:blipFill>
          <p:spPr bwMode="auto">
            <a:xfrm>
              <a:off x="4209459" y="3761096"/>
              <a:ext cx="3525892" cy="2644419"/>
            </a:xfrm>
            <a:prstGeom prst="rect">
              <a:avLst/>
            </a:prstGeom>
            <a:noFill/>
            <a:ln w="9525">
              <a:noFill/>
              <a:miter lim="800000"/>
              <a:headEnd/>
              <a:tailEnd/>
            </a:ln>
          </p:spPr>
        </p:pic>
        <p:pic>
          <p:nvPicPr>
            <p:cNvPr id="33799" name="圖片 6"/>
            <p:cNvPicPr>
              <a:picLocks noChangeAspect="1"/>
            </p:cNvPicPr>
            <p:nvPr/>
          </p:nvPicPr>
          <p:blipFill>
            <a:blip r:embed="rId8"/>
            <a:srcRect/>
            <a:stretch>
              <a:fillRect/>
            </a:stretch>
          </p:blipFill>
          <p:spPr bwMode="auto">
            <a:xfrm>
              <a:off x="1043608" y="1412776"/>
              <a:ext cx="3165852" cy="2368671"/>
            </a:xfrm>
            <a:prstGeom prst="rect">
              <a:avLst/>
            </a:prstGeom>
            <a:noFill/>
            <a:ln w="9525">
              <a:noFill/>
              <a:miter lim="800000"/>
              <a:headEnd/>
              <a:tailEnd/>
            </a:ln>
          </p:spPr>
        </p:pic>
      </p:grpSp>
      <p:sp>
        <p:nvSpPr>
          <p:cNvPr id="33795" name="投影片編號版面配置區 8"/>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16F6F00-21AD-48F2-8C5F-06FF3F2426D3}" type="slidenum">
              <a:rPr lang="zh-TW" altLang="en-US"/>
              <a:pPr fontAlgn="base">
                <a:spcBef>
                  <a:spcPct val="0"/>
                </a:spcBef>
                <a:spcAft>
                  <a:spcPct val="0"/>
                </a:spcAft>
              </a:pPr>
              <a:t>19</a:t>
            </a:fld>
            <a:endParaRPr lang="zh-TW" altLang="en-US"/>
          </a:p>
        </p:txBody>
      </p:sp>
    </p:spTree>
    <p:custDataLst>
      <p:tags r:id="rId1"/>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福耳尼埃氏壞疽</a:t>
            </a:r>
            <a:r>
              <a:rPr lang="zh-TW" altLang="en-US" dirty="0">
                <a:solidFill>
                  <a:srgbClr val="FF00FF"/>
                </a:solidFill>
              </a:rPr>
              <a:t/>
            </a:r>
            <a:br>
              <a:rPr lang="zh-TW" altLang="en-US" dirty="0">
                <a:solidFill>
                  <a:srgbClr val="FF00FF"/>
                </a:solidFill>
              </a:rPr>
            </a:br>
            <a:r>
              <a:rPr lang="en-US" altLang="zh-TW" dirty="0"/>
              <a:t>(Fournier’s </a:t>
            </a:r>
            <a:r>
              <a:rPr lang="en-US" altLang="zh-TW" dirty="0" err="1"/>
              <a:t>Gengrene</a:t>
            </a:r>
            <a:r>
              <a:rPr lang="en-US" altLang="zh-TW" dirty="0"/>
              <a:t>)</a:t>
            </a:r>
            <a:endParaRPr lang="zh-TW" altLang="en-US" dirty="0"/>
          </a:p>
        </p:txBody>
      </p:sp>
      <p:pic>
        <p:nvPicPr>
          <p:cNvPr id="34818" name="Picture 4" descr="圖10-49"/>
          <p:cNvPicPr>
            <a:picLocks noChangeAspect="1" noChangeArrowheads="1"/>
          </p:cNvPicPr>
          <p:nvPr/>
        </p:nvPicPr>
        <p:blipFill>
          <a:blip r:embed="rId4"/>
          <a:srcRect l="6029" t="6488" r="6029" b="14333"/>
          <a:stretch>
            <a:fillRect/>
          </a:stretch>
        </p:blipFill>
        <p:spPr bwMode="auto">
          <a:xfrm>
            <a:off x="1416050" y="1989138"/>
            <a:ext cx="6238875" cy="4070350"/>
          </a:xfrm>
          <a:prstGeom prst="rect">
            <a:avLst/>
          </a:prstGeom>
          <a:noFill/>
          <a:ln w="9525">
            <a:noFill/>
            <a:miter lim="800000"/>
            <a:headEnd/>
            <a:tailEnd/>
          </a:ln>
        </p:spPr>
      </p:pic>
      <p:sp>
        <p:nvSpPr>
          <p:cNvPr id="34819"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B6F397BA-0BD0-4C0A-A73F-4BEEED254D68}" type="slidenum">
              <a:rPr lang="zh-TW" altLang="en-US"/>
              <a:pPr fontAlgn="base">
                <a:spcBef>
                  <a:spcPct val="0"/>
                </a:spcBef>
                <a:spcAft>
                  <a:spcPct val="0"/>
                </a:spcAft>
              </a:pPr>
              <a:t>20</a:t>
            </a:fld>
            <a:endParaRPr lang="zh-TW" altLang="en-US"/>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斑疹</a:t>
            </a:r>
            <a:r>
              <a:rPr lang="zh-TW" altLang="en-US" sz="3600" dirty="0" smtClean="0">
                <a:latin typeface="標楷體" panose="03000509000000000000" pitchFamily="65" charset="-120"/>
                <a:ea typeface="標楷體" panose="03000509000000000000" pitchFamily="65" charset="-120"/>
              </a:rPr>
              <a:t>傷寒焦痂</a:t>
            </a:r>
            <a:r>
              <a:rPr lang="en-US" altLang="zh-TW" dirty="0" smtClean="0">
                <a:solidFill>
                  <a:srgbClr val="FF00FF"/>
                </a:solidFill>
              </a:rPr>
              <a:t/>
            </a:r>
            <a:br>
              <a:rPr lang="en-US" altLang="zh-TW" dirty="0" smtClean="0">
                <a:solidFill>
                  <a:srgbClr val="FF00FF"/>
                </a:solidFill>
              </a:rPr>
            </a:br>
            <a:r>
              <a:rPr lang="en-US" altLang="zh-TW" dirty="0"/>
              <a:t>(Scrub </a:t>
            </a:r>
            <a:r>
              <a:rPr lang="en-US" altLang="zh-TW" dirty="0" smtClean="0"/>
              <a:t>Typhus</a:t>
            </a:r>
            <a:r>
              <a:rPr lang="en-US" altLang="zh-TW" dirty="0"/>
              <a:t>)</a:t>
            </a:r>
            <a:endParaRPr lang="zh-TW" altLang="en-US" dirty="0"/>
          </a:p>
        </p:txBody>
      </p:sp>
      <p:grpSp>
        <p:nvGrpSpPr>
          <p:cNvPr id="35842" name="群組 6"/>
          <p:cNvGrpSpPr>
            <a:grpSpLocks noChangeAspect="1"/>
          </p:cNvGrpSpPr>
          <p:nvPr/>
        </p:nvGrpSpPr>
        <p:grpSpPr bwMode="auto">
          <a:xfrm>
            <a:off x="1835150" y="1731963"/>
            <a:ext cx="5329238" cy="4389437"/>
            <a:chOff x="1187624" y="1579421"/>
            <a:chExt cx="6048672" cy="4982114"/>
          </a:xfrm>
        </p:grpSpPr>
        <p:pic>
          <p:nvPicPr>
            <p:cNvPr id="35844" name="Picture 4" descr="eschar3"/>
            <p:cNvPicPr>
              <a:picLocks noChangeAspect="1" noChangeArrowheads="1"/>
            </p:cNvPicPr>
            <p:nvPr/>
          </p:nvPicPr>
          <p:blipFill>
            <a:blip r:embed="rId4"/>
            <a:srcRect/>
            <a:stretch>
              <a:fillRect/>
            </a:stretch>
          </p:blipFill>
          <p:spPr bwMode="auto">
            <a:xfrm>
              <a:off x="4515708" y="3463566"/>
              <a:ext cx="2720588" cy="3061778"/>
            </a:xfrm>
            <a:prstGeom prst="rect">
              <a:avLst/>
            </a:prstGeom>
            <a:noFill/>
            <a:ln w="9525">
              <a:noFill/>
              <a:miter lim="800000"/>
              <a:headEnd/>
              <a:tailEnd/>
            </a:ln>
          </p:spPr>
        </p:pic>
        <p:pic>
          <p:nvPicPr>
            <p:cNvPr id="35845" name="Picture 5" descr="eschar5"/>
            <p:cNvPicPr>
              <a:picLocks noChangeAspect="1" noChangeArrowheads="1"/>
            </p:cNvPicPr>
            <p:nvPr/>
          </p:nvPicPr>
          <p:blipFill>
            <a:blip r:embed="rId5"/>
            <a:srcRect/>
            <a:stretch>
              <a:fillRect/>
            </a:stretch>
          </p:blipFill>
          <p:spPr bwMode="auto">
            <a:xfrm>
              <a:off x="4515709" y="1592023"/>
              <a:ext cx="2720587" cy="1836977"/>
            </a:xfrm>
            <a:prstGeom prst="rect">
              <a:avLst/>
            </a:prstGeom>
            <a:noFill/>
            <a:ln w="9525">
              <a:noFill/>
              <a:miter lim="800000"/>
              <a:headEnd/>
              <a:tailEnd/>
            </a:ln>
          </p:spPr>
        </p:pic>
        <p:pic>
          <p:nvPicPr>
            <p:cNvPr id="35846" name="圖片 5"/>
            <p:cNvPicPr>
              <a:picLocks noChangeAspect="1"/>
            </p:cNvPicPr>
            <p:nvPr/>
          </p:nvPicPr>
          <p:blipFill>
            <a:blip r:embed="rId6"/>
            <a:srcRect/>
            <a:stretch>
              <a:fillRect/>
            </a:stretch>
          </p:blipFill>
          <p:spPr bwMode="auto">
            <a:xfrm rot="5400000">
              <a:off x="354378" y="2412667"/>
              <a:ext cx="4982114" cy="3315622"/>
            </a:xfrm>
            <a:prstGeom prst="rect">
              <a:avLst/>
            </a:prstGeom>
            <a:noFill/>
            <a:ln w="9525">
              <a:noFill/>
              <a:miter lim="800000"/>
              <a:headEnd/>
              <a:tailEnd/>
            </a:ln>
          </p:spPr>
        </p:pic>
      </p:grpSp>
      <p:sp>
        <p:nvSpPr>
          <p:cNvPr id="35843" name="投影片編號版面配置區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D5F32CB-4948-4E2E-B126-76F658ABCB0A}" type="slidenum">
              <a:rPr lang="zh-TW" altLang="en-US"/>
              <a:pPr fontAlgn="base">
                <a:spcBef>
                  <a:spcPct val="0"/>
                </a:spcBef>
                <a:spcAft>
                  <a:spcPct val="0"/>
                </a:spcAft>
              </a:pPr>
              <a:t>21</a:t>
            </a:fld>
            <a:endParaRPr lang="zh-TW" altLang="en-US"/>
          </a:p>
        </p:txBody>
      </p:sp>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常見可定位性感染症</a:t>
            </a:r>
            <a:endParaRPr lang="zh-TW" altLang="en-US" sz="3600" dirty="0">
              <a:latin typeface="標楷體" panose="03000509000000000000" pitchFamily="65" charset="-120"/>
              <a:ea typeface="標楷體" panose="03000509000000000000" pitchFamily="65" charset="-120"/>
            </a:endParaRPr>
          </a:p>
        </p:txBody>
      </p:sp>
      <p:sp>
        <p:nvSpPr>
          <p:cNvPr id="36866" name="內容版面配置區 4"/>
          <p:cNvSpPr>
            <a:spLocks noGrp="1"/>
          </p:cNvSpPr>
          <p:nvPr>
            <p:ph sz="quarter" idx="1"/>
          </p:nvPr>
        </p:nvSpPr>
        <p:spPr>
          <a:xfrm>
            <a:off x="457200" y="1600200"/>
            <a:ext cx="7715250" cy="4873625"/>
          </a:xfrm>
        </p:spPr>
        <p:txBody>
          <a:bodyPr/>
          <a:lstStyle/>
          <a:p>
            <a:r>
              <a:rPr lang="zh-TW" altLang="en-US" sz="2800" dirty="0" smtClean="0">
                <a:latin typeface="標楷體" pitchFamily="65" charset="-120"/>
                <a:ea typeface="標楷體" pitchFamily="65" charset="-120"/>
              </a:rPr>
              <a:t>一般病毒性感染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上呼吸道感染、急性腸胃炎</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頭頸部感染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腦膜炎、鼻竇炎、中耳炎</a:t>
            </a:r>
            <a:r>
              <a:rPr lang="en-US" altLang="zh-TW" sz="2800" dirty="0" smtClean="0">
                <a:latin typeface="標楷體" pitchFamily="65" charset="-120"/>
                <a:ea typeface="標楷體" pitchFamily="65" charset="-120"/>
              </a:rPr>
              <a:t>…</a:t>
            </a:r>
          </a:p>
          <a:p>
            <a:r>
              <a:rPr lang="zh-TW" altLang="en-US" sz="2800" dirty="0" smtClean="0">
                <a:latin typeface="標楷體" pitchFamily="65" charset="-120"/>
                <a:ea typeface="標楷體" pitchFamily="65" charset="-120"/>
              </a:rPr>
              <a:t>下呼吸道感染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肺炎、膿胸</a:t>
            </a:r>
            <a:r>
              <a:rPr lang="en-US" altLang="zh-TW" sz="2800" dirty="0" smtClean="0">
                <a:latin typeface="標楷體" pitchFamily="65" charset="-120"/>
                <a:ea typeface="標楷體" pitchFamily="65" charset="-120"/>
              </a:rPr>
              <a:t>…</a:t>
            </a:r>
          </a:p>
          <a:p>
            <a:r>
              <a:rPr lang="zh-TW" altLang="en-US" sz="2800" dirty="0" smtClean="0">
                <a:latin typeface="標楷體" pitchFamily="65" charset="-120"/>
                <a:ea typeface="標楷體" pitchFamily="65" charset="-120"/>
              </a:rPr>
              <a:t>腹腔內感染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膽囊炎、腹膜炎</a:t>
            </a:r>
            <a:r>
              <a:rPr lang="en-US" altLang="zh-TW" sz="2800" dirty="0" smtClean="0">
                <a:latin typeface="標楷體" pitchFamily="65" charset="-120"/>
                <a:ea typeface="標楷體" pitchFamily="65" charset="-120"/>
              </a:rPr>
              <a:t>…</a:t>
            </a:r>
          </a:p>
          <a:p>
            <a:r>
              <a:rPr lang="zh-TW" altLang="en-US" sz="2800" dirty="0" smtClean="0">
                <a:latin typeface="標楷體" pitchFamily="65" charset="-120"/>
                <a:ea typeface="標楷體" pitchFamily="65" charset="-120"/>
              </a:rPr>
              <a:t>生殖泌尿道感染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急性腎盂性腎炎</a:t>
            </a:r>
            <a:r>
              <a:rPr lang="en-US" altLang="zh-TW" sz="2800" dirty="0" smtClean="0">
                <a:latin typeface="標楷體" pitchFamily="65" charset="-120"/>
                <a:ea typeface="標楷體" pitchFamily="65" charset="-120"/>
              </a:rPr>
              <a:t>…</a:t>
            </a:r>
          </a:p>
          <a:p>
            <a:r>
              <a:rPr lang="zh-TW" altLang="en-US" sz="2800" dirty="0" smtClean="0">
                <a:latin typeface="標楷體" pitchFamily="65" charset="-120"/>
                <a:ea typeface="標楷體" pitchFamily="65" charset="-120"/>
              </a:rPr>
              <a:t>軟組織感染</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蜂窩性組織炎、壞死性筋膜炎</a:t>
            </a:r>
            <a:r>
              <a:rPr lang="en-US" altLang="zh-TW" sz="2800" dirty="0" smtClean="0">
                <a:latin typeface="標楷體" pitchFamily="65" charset="-120"/>
                <a:ea typeface="標楷體" pitchFamily="65" charset="-120"/>
              </a:rPr>
              <a:t>…</a:t>
            </a:r>
          </a:p>
          <a:p>
            <a:endParaRPr lang="en-US" altLang="zh-TW" sz="2800" dirty="0" smtClean="0">
              <a:latin typeface="標楷體" pitchFamily="65" charset="-120"/>
              <a:ea typeface="標楷體" pitchFamily="65" charset="-120"/>
            </a:endParaRPr>
          </a:p>
        </p:txBody>
      </p:sp>
      <p:sp>
        <p:nvSpPr>
          <p:cNvPr id="36867"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6EACD03-0022-47D8-AD85-46C2A626010A}" type="slidenum">
              <a:rPr lang="zh-TW" altLang="en-US"/>
              <a:pPr fontAlgn="base">
                <a:spcBef>
                  <a:spcPct val="0"/>
                </a:spcBef>
                <a:spcAft>
                  <a:spcPct val="0"/>
                </a:spcAft>
              </a:pPr>
              <a:t>22</a:t>
            </a:fld>
            <a:endParaRPr lang="en-US" altLang="zh-TW"/>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75613" cy="1143000"/>
          </a:xfrm>
        </p:spPr>
        <p:txBody>
          <a:bodyPr>
            <a:noAutofit/>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上呼吸道或腸胃道病毒感染之臨床診斷</a:t>
            </a:r>
            <a:endParaRPr lang="zh-TW" altLang="en-US" sz="3600" dirty="0">
              <a:latin typeface="標楷體" panose="03000509000000000000" pitchFamily="65" charset="-120"/>
              <a:ea typeface="標楷體" panose="03000509000000000000" pitchFamily="65" charset="-120"/>
            </a:endParaRPr>
          </a:p>
        </p:txBody>
      </p:sp>
      <p:sp>
        <p:nvSpPr>
          <p:cNvPr id="37890" name="內容版面配置區 2"/>
          <p:cNvSpPr>
            <a:spLocks noGrp="1"/>
          </p:cNvSpPr>
          <p:nvPr>
            <p:ph sz="quarter" idx="1"/>
          </p:nvPr>
        </p:nvSpPr>
        <p:spPr>
          <a:xfrm>
            <a:off x="457200" y="1600200"/>
            <a:ext cx="7570788" cy="4873625"/>
          </a:xfrm>
        </p:spPr>
        <p:txBody>
          <a:bodyPr/>
          <a:lstStyle/>
          <a:p>
            <a:r>
              <a:rPr lang="zh-TW" altLang="en-US" sz="2800" smtClean="0">
                <a:latin typeface="標楷體" pitchFamily="65" charset="-120"/>
                <a:ea typeface="標楷體" pitchFamily="65" charset="-120"/>
              </a:rPr>
              <a:t>確認無定位性症狀或徵候顯示其他部位細菌性感染之可能性</a:t>
            </a:r>
          </a:p>
          <a:p>
            <a:endParaRPr lang="zh-TW" altLang="en-US" sz="2800" smtClean="0">
              <a:latin typeface="標楷體" pitchFamily="65" charset="-120"/>
              <a:ea typeface="標楷體" pitchFamily="65" charset="-120"/>
            </a:endParaRPr>
          </a:p>
          <a:p>
            <a:r>
              <a:rPr lang="zh-TW" altLang="en-US" sz="2800" smtClean="0">
                <a:latin typeface="標楷體" pitchFamily="65" charset="-120"/>
                <a:ea typeface="標楷體" pitchFamily="65" charset="-120"/>
              </a:rPr>
              <a:t>典型上呼吸道或病毒性腸胃炎症狀</a:t>
            </a:r>
          </a:p>
          <a:p>
            <a:endParaRPr lang="zh-TW" altLang="en-US" sz="2800" smtClean="0">
              <a:latin typeface="標楷體" pitchFamily="65" charset="-120"/>
              <a:ea typeface="標楷體" pitchFamily="65" charset="-120"/>
            </a:endParaRPr>
          </a:p>
          <a:p>
            <a:r>
              <a:rPr lang="zh-TW" altLang="en-US" sz="2800" smtClean="0">
                <a:latin typeface="標楷體" pitchFamily="65" charset="-120"/>
                <a:ea typeface="標楷體" pitchFamily="65" charset="-120"/>
              </a:rPr>
              <a:t>符合一般自限性病毒感染的預期病程</a:t>
            </a:r>
          </a:p>
        </p:txBody>
      </p:sp>
      <p:sp>
        <p:nvSpPr>
          <p:cNvPr id="37891"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7BC484A-20FA-4360-A80C-A15AF812209D}" type="slidenum">
              <a:rPr lang="zh-TW" altLang="en-US"/>
              <a:pPr fontAlgn="base">
                <a:spcBef>
                  <a:spcPct val="0"/>
                </a:spcBef>
                <a:spcAft>
                  <a:spcPct val="0"/>
                </a:spcAft>
              </a:pPr>
              <a:t>23</a:t>
            </a:fld>
            <a:endParaRPr lang="zh-TW" altLang="en-US"/>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病毒性感染嚴重併發症之評估</a:t>
            </a:r>
            <a:endParaRPr lang="zh-TW" altLang="en-US" sz="3600" dirty="0">
              <a:latin typeface="標楷體" panose="03000509000000000000" pitchFamily="65" charset="-120"/>
              <a:ea typeface="標楷體" panose="03000509000000000000" pitchFamily="65" charset="-120"/>
            </a:endParaRPr>
          </a:p>
        </p:txBody>
      </p:sp>
      <p:sp>
        <p:nvSpPr>
          <p:cNvPr id="38914" name="內容版面配置區 2"/>
          <p:cNvSpPr>
            <a:spLocks noGrp="1"/>
          </p:cNvSpPr>
          <p:nvPr>
            <p:ph sz="quarter" idx="1"/>
          </p:nvPr>
        </p:nvSpPr>
        <p:spPr>
          <a:xfrm>
            <a:off x="457200" y="1600200"/>
            <a:ext cx="7467600" cy="4873625"/>
          </a:xfrm>
        </p:spPr>
        <p:txBody>
          <a:bodyPr/>
          <a:lstStyle/>
          <a:p>
            <a:r>
              <a:rPr lang="zh-TW" altLang="en-US" sz="2800" dirty="0" smtClean="0">
                <a:latin typeface="標楷體" pitchFamily="65" charset="-120"/>
                <a:ea typeface="標楷體" pitchFamily="65" charset="-120"/>
              </a:rPr>
              <a:t>考量有無已出現之併發症</a:t>
            </a:r>
          </a:p>
          <a:p>
            <a:pPr lvl="1"/>
            <a:r>
              <a:rPr lang="zh-TW" altLang="en-US" sz="2400" dirty="0" smtClean="0">
                <a:latin typeface="標楷體" pitchFamily="65" charset="-120"/>
                <a:ea typeface="標楷體" pitchFamily="65" charset="-120"/>
              </a:rPr>
              <a:t>次發性細菌性肺炎</a:t>
            </a:r>
          </a:p>
          <a:p>
            <a:pPr lvl="1"/>
            <a:r>
              <a:rPr lang="zh-TW" altLang="en-US" sz="2400" dirty="0" smtClean="0">
                <a:latin typeface="標楷體" pitchFamily="65" charset="-120"/>
                <a:ea typeface="標楷體" pitchFamily="65" charset="-120"/>
              </a:rPr>
              <a:t>病毒本身之併發症</a:t>
            </a:r>
          </a:p>
          <a:p>
            <a:pPr lvl="2"/>
            <a:r>
              <a:rPr lang="zh-TW" altLang="en-US" sz="2000" dirty="0" smtClean="0">
                <a:latin typeface="標楷體" pitchFamily="65" charset="-120"/>
                <a:ea typeface="標楷體" pitchFamily="65" charset="-120"/>
              </a:rPr>
              <a:t>病毒性腦炎 </a:t>
            </a:r>
            <a:r>
              <a:rPr lang="en-US" altLang="zh-TW" sz="2000" dirty="0" smtClean="0">
                <a:ea typeface="標楷體" pitchFamily="65" charset="-120"/>
              </a:rPr>
              <a:t>(HSV, enterovirus)</a:t>
            </a:r>
          </a:p>
          <a:p>
            <a:pPr lvl="2"/>
            <a:r>
              <a:rPr lang="zh-TW" altLang="en-US" sz="2000" dirty="0" smtClean="0">
                <a:latin typeface="標楷體" pitchFamily="65" charset="-120"/>
                <a:ea typeface="標楷體" pitchFamily="65" charset="-120"/>
              </a:rPr>
              <a:t>病毒性肺炎 </a:t>
            </a:r>
            <a:r>
              <a:rPr lang="en-US" altLang="zh-TW" sz="2000" dirty="0">
                <a:ea typeface="標楷體" pitchFamily="65" charset="-120"/>
              </a:rPr>
              <a:t>(Influenza, chickenpox)</a:t>
            </a:r>
          </a:p>
          <a:p>
            <a:pPr lvl="2"/>
            <a:r>
              <a:rPr lang="zh-TW" altLang="en-US" sz="2000" dirty="0" smtClean="0">
                <a:latin typeface="標楷體" pitchFamily="65" charset="-120"/>
                <a:ea typeface="標楷體" pitchFamily="65" charset="-120"/>
              </a:rPr>
              <a:t>病毒性心肌炎 </a:t>
            </a:r>
            <a:r>
              <a:rPr lang="en-US" altLang="zh-TW" sz="2000" dirty="0">
                <a:ea typeface="標楷體" pitchFamily="65" charset="-120"/>
              </a:rPr>
              <a:t>(Coxsackie virus…)</a:t>
            </a:r>
          </a:p>
          <a:p>
            <a:pPr lvl="2"/>
            <a:r>
              <a:rPr lang="en-US" altLang="zh-TW" sz="2000" dirty="0" smtClean="0">
                <a:latin typeface="標楷體" pitchFamily="65" charset="-120"/>
                <a:ea typeface="標楷體" pitchFamily="65" charset="-120"/>
              </a:rPr>
              <a:t>…</a:t>
            </a:r>
          </a:p>
          <a:p>
            <a:r>
              <a:rPr lang="zh-TW" altLang="en-US" sz="2800" dirty="0" smtClean="0">
                <a:latin typeface="標楷體" pitchFamily="65" charset="-120"/>
                <a:ea typeface="標楷體" pitchFamily="65" charset="-120"/>
              </a:rPr>
              <a:t>特殊宿主免疫力考量</a:t>
            </a:r>
          </a:p>
          <a:p>
            <a:pPr lvl="1"/>
            <a:r>
              <a:rPr lang="zh-TW" altLang="en-US" sz="2400" dirty="0" smtClean="0">
                <a:latin typeface="標楷體" pitchFamily="65" charset="-120"/>
                <a:ea typeface="標楷體" pitchFamily="65" charset="-120"/>
              </a:rPr>
              <a:t>流感病毒</a:t>
            </a:r>
            <a:r>
              <a:rPr lang="en-US" altLang="zh-TW" sz="2400" dirty="0" smtClean="0">
                <a:latin typeface="標楷體" pitchFamily="65" charset="-120"/>
                <a:ea typeface="標楷體" pitchFamily="65" charset="-120"/>
              </a:rPr>
              <a:t>:</a:t>
            </a:r>
            <a:r>
              <a:rPr lang="zh-TW" altLang="en-US" sz="2400" dirty="0" smtClean="0">
                <a:latin typeface="標楷體" pitchFamily="65" charset="-120"/>
                <a:ea typeface="標楷體" pitchFamily="65" charset="-120"/>
              </a:rPr>
              <a:t>孕婦、肥胖、心肺疾病</a:t>
            </a:r>
          </a:p>
          <a:p>
            <a:pPr lvl="1"/>
            <a:r>
              <a:rPr lang="zh-TW" altLang="en-US" sz="2400" dirty="0" smtClean="0">
                <a:latin typeface="標楷體" pitchFamily="65" charset="-120"/>
                <a:ea typeface="標楷體" pitchFamily="65" charset="-120"/>
              </a:rPr>
              <a:t>水痘</a:t>
            </a:r>
            <a:r>
              <a:rPr lang="en-US" altLang="zh-TW" sz="2400" dirty="0" smtClean="0">
                <a:latin typeface="標楷體" pitchFamily="65" charset="-120"/>
                <a:ea typeface="標楷體" pitchFamily="65" charset="-120"/>
              </a:rPr>
              <a:t>:</a:t>
            </a:r>
            <a:r>
              <a:rPr lang="zh-TW" altLang="en-US" sz="2400" dirty="0" smtClean="0">
                <a:latin typeface="標楷體" pitchFamily="65" charset="-120"/>
                <a:ea typeface="標楷體" pitchFamily="65" charset="-120"/>
              </a:rPr>
              <a:t>孕婦</a:t>
            </a:r>
          </a:p>
          <a:p>
            <a:endParaRPr lang="zh-TW" altLang="en-US" sz="2800" dirty="0" smtClean="0">
              <a:latin typeface="標楷體" pitchFamily="65" charset="-120"/>
              <a:ea typeface="標楷體" pitchFamily="65" charset="-120"/>
            </a:endParaRPr>
          </a:p>
        </p:txBody>
      </p:sp>
      <p:sp>
        <p:nvSpPr>
          <p:cNvPr id="38915"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5B86BAF-2A7B-4D51-ACA5-1CFE631014FB}" type="slidenum">
              <a:rPr lang="zh-TW" altLang="en-US"/>
              <a:pPr fontAlgn="base">
                <a:spcBef>
                  <a:spcPct val="0"/>
                </a:spcBef>
                <a:spcAft>
                  <a:spcPct val="0"/>
                </a:spcAft>
              </a:pPr>
              <a:t>24</a:t>
            </a:fld>
            <a:endParaRPr lang="zh-TW" altLang="en-US"/>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病毒感染</a:t>
            </a:r>
            <a:r>
              <a:rPr lang="zh-TW" altLang="en-US" sz="3600" dirty="0" smtClean="0">
                <a:latin typeface="標楷體" panose="03000509000000000000" pitchFamily="65" charset="-120"/>
                <a:ea typeface="標楷體" panose="03000509000000000000" pitchFamily="65" charset="-120"/>
              </a:rPr>
              <a:t>併發細菌</a:t>
            </a:r>
            <a:r>
              <a:rPr lang="zh-TW" altLang="en-US" sz="3600" dirty="0">
                <a:latin typeface="標楷體" panose="03000509000000000000" pitchFamily="65" charset="-120"/>
                <a:ea typeface="標楷體" panose="03000509000000000000" pitchFamily="65" charset="-120"/>
              </a:rPr>
              <a:t>感染之臨床警訊</a:t>
            </a:r>
          </a:p>
        </p:txBody>
      </p:sp>
      <p:graphicFrame>
        <p:nvGraphicFramePr>
          <p:cNvPr id="5" name="表格 4"/>
          <p:cNvGraphicFramePr>
            <a:graphicFrameLocks noGrp="1"/>
          </p:cNvGraphicFramePr>
          <p:nvPr>
            <p:extLst>
              <p:ext uri="{D42A27DB-BD31-4B8C-83A1-F6EECF244321}">
                <p14:modId xmlns:p14="http://schemas.microsoft.com/office/powerpoint/2010/main" val="376821306"/>
              </p:ext>
            </p:extLst>
          </p:nvPr>
        </p:nvGraphicFramePr>
        <p:xfrm>
          <a:off x="395288" y="1700213"/>
          <a:ext cx="8064896" cy="3240360"/>
        </p:xfrm>
        <a:graphic>
          <a:graphicData uri="http://schemas.openxmlformats.org/drawingml/2006/table">
            <a:tbl>
              <a:tblPr firstRow="1" firstCol="1" bandRow="1">
                <a:tableStyleId>{9DCAF9ED-07DC-4A11-8D7F-57B35C25682E}</a:tableStyleId>
              </a:tblPr>
              <a:tblGrid>
                <a:gridCol w="2801581"/>
                <a:gridCol w="5263315"/>
              </a:tblGrid>
              <a:tr h="540060">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次發性細菌感染</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臨床警訊</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1080120">
                <a:tc>
                  <a:txBody>
                    <a:bodyPr/>
                    <a:lstStyle/>
                    <a:p>
                      <a:pPr>
                        <a:spcAft>
                          <a:spcPts val="0"/>
                        </a:spcAft>
                      </a:pPr>
                      <a:r>
                        <a:rPr lang="zh-TW" sz="2800" kern="100">
                          <a:effectLst/>
                          <a:latin typeface="標楷體" panose="03000509000000000000" pitchFamily="65" charset="-120"/>
                          <a:ea typeface="標楷體" panose="03000509000000000000" pitchFamily="65" charset="-120"/>
                        </a:rPr>
                        <a:t>細菌性鼻竇炎</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a:effectLst/>
                          <a:latin typeface="標楷體" panose="03000509000000000000" pitchFamily="65" charset="-120"/>
                          <a:ea typeface="標楷體" panose="03000509000000000000" pitchFamily="65" charset="-120"/>
                        </a:rPr>
                        <a:t>黃色濃稠之鼻竇分泌物、局部鼻竇脹痛、單側頭痛</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r>
              <a:tr h="540060">
                <a:tc>
                  <a:txBody>
                    <a:bodyPr/>
                    <a:lstStyle/>
                    <a:p>
                      <a:pPr>
                        <a:spcAft>
                          <a:spcPts val="0"/>
                        </a:spcAft>
                      </a:pPr>
                      <a:r>
                        <a:rPr lang="zh-TW" sz="2800" kern="100">
                          <a:effectLst/>
                          <a:latin typeface="標楷體" panose="03000509000000000000" pitchFamily="65" charset="-120"/>
                          <a:ea typeface="標楷體" panose="03000509000000000000" pitchFamily="65" charset="-120"/>
                        </a:rPr>
                        <a:t>化膿性扁桃腺炎</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喉嚨疼痛、吞嚥痛、吞嚥困難</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1080120">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細菌性肺炎</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血氧飽和度下降、呼吸急促、呼吸困難、黃色濃稠之痰液</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r>
            </a:tbl>
          </a:graphicData>
        </a:graphic>
      </p:graphicFrame>
      <p:sp>
        <p:nvSpPr>
          <p:cNvPr id="39954"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B7A206E-7233-450F-A2BB-817A3836CF59}" type="slidenum">
              <a:rPr lang="zh-TW" altLang="en-US"/>
              <a:pPr fontAlgn="base">
                <a:spcBef>
                  <a:spcPct val="0"/>
                </a:spcBef>
                <a:spcAft>
                  <a:spcPct val="0"/>
                </a:spcAft>
              </a:pPr>
              <a:t>25</a:t>
            </a:fld>
            <a:endParaRPr lang="zh-TW" altLang="en-US"/>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696266469"/>
              </p:ext>
            </p:extLst>
          </p:nvPr>
        </p:nvGraphicFramePr>
        <p:xfrm>
          <a:off x="179388" y="1557338"/>
          <a:ext cx="8568952" cy="4545871"/>
        </p:xfrm>
        <a:graphic>
          <a:graphicData uri="http://schemas.openxmlformats.org/drawingml/2006/table">
            <a:tbl>
              <a:tblPr firstRow="1" firstCol="1" bandRow="1">
                <a:tableStyleId>{9DCAF9ED-07DC-4A11-8D7F-57B35C25682E}</a:tableStyleId>
              </a:tblPr>
              <a:tblGrid>
                <a:gridCol w="2304256"/>
                <a:gridCol w="6264696"/>
              </a:tblGrid>
              <a:tr h="287486">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病毒重症感染</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臨床警訊</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63553">
                <a:tc>
                  <a:txBody>
                    <a:bodyPr/>
                    <a:lstStyle/>
                    <a:p>
                      <a:pPr>
                        <a:spcAft>
                          <a:spcPts val="0"/>
                        </a:spcAft>
                      </a:pPr>
                      <a:r>
                        <a:rPr lang="zh-TW" sz="2800" kern="100">
                          <a:effectLst/>
                          <a:latin typeface="標楷體" panose="03000509000000000000" pitchFamily="65" charset="-120"/>
                          <a:ea typeface="標楷體" panose="03000509000000000000" pitchFamily="65" charset="-120"/>
                        </a:rPr>
                        <a:t>腦炎</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人格特質變化、抽搐、嗜睡、意識變化</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63553">
                <a:tc>
                  <a:txBody>
                    <a:bodyPr/>
                    <a:lstStyle/>
                    <a:p>
                      <a:pPr>
                        <a:spcAft>
                          <a:spcPts val="0"/>
                        </a:spcAft>
                      </a:pPr>
                      <a:r>
                        <a:rPr lang="zh-TW" sz="2800" kern="100">
                          <a:effectLst/>
                          <a:latin typeface="標楷體" panose="03000509000000000000" pitchFamily="65" charset="-120"/>
                          <a:ea typeface="標楷體" panose="03000509000000000000" pitchFamily="65" charset="-120"/>
                        </a:rPr>
                        <a:t>病毒性肺炎</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a:effectLst/>
                          <a:latin typeface="標楷體" panose="03000509000000000000" pitchFamily="65" charset="-120"/>
                          <a:ea typeface="標楷體" panose="03000509000000000000" pitchFamily="65" charset="-120"/>
                        </a:rPr>
                        <a:t>血氧飽和度下降、呼吸急促、呼吸困難</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r>
              <a:tr h="1337833">
                <a:tc>
                  <a:txBody>
                    <a:bodyPr/>
                    <a:lstStyle/>
                    <a:p>
                      <a:pPr>
                        <a:spcAft>
                          <a:spcPts val="0"/>
                        </a:spcAft>
                      </a:pPr>
                      <a:r>
                        <a:rPr lang="zh-TW" sz="2800" kern="100" dirty="0">
                          <a:solidFill>
                            <a:srgbClr val="FF0000"/>
                          </a:solidFill>
                          <a:effectLst/>
                          <a:latin typeface="標楷體" panose="03000509000000000000" pitchFamily="65" charset="-120"/>
                          <a:ea typeface="標楷體" panose="03000509000000000000" pitchFamily="65" charset="-120"/>
                        </a:rPr>
                        <a:t>心肌炎</a:t>
                      </a:r>
                      <a:endParaRPr lang="zh-TW" sz="28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無法用體溫上升所可以解釋的心搏過速</a:t>
                      </a:r>
                      <a:r>
                        <a:rPr lang="en-US" sz="2800" kern="100" dirty="0">
                          <a:effectLst/>
                          <a:latin typeface="標楷體" panose="03000509000000000000" pitchFamily="65" charset="-120"/>
                          <a:ea typeface="標楷體" panose="03000509000000000000" pitchFamily="65" charset="-120"/>
                        </a:rPr>
                        <a:t>(</a:t>
                      </a:r>
                      <a:r>
                        <a:rPr lang="zh-TW" sz="2800" kern="100" dirty="0">
                          <a:effectLst/>
                          <a:latin typeface="標楷體" panose="03000509000000000000" pitchFamily="65" charset="-120"/>
                          <a:ea typeface="標楷體" panose="03000509000000000000" pitchFamily="65" charset="-120"/>
                        </a:rPr>
                        <a:t>特別在退燒之後</a:t>
                      </a:r>
                      <a:r>
                        <a:rPr lang="en-US" sz="2800" kern="100" dirty="0">
                          <a:effectLst/>
                          <a:latin typeface="標楷體" panose="03000509000000000000" pitchFamily="65" charset="-120"/>
                          <a:ea typeface="標楷體" panose="03000509000000000000" pitchFamily="65" charset="-120"/>
                        </a:rPr>
                        <a:t>)</a:t>
                      </a:r>
                      <a:r>
                        <a:rPr lang="zh-TW" sz="2800" kern="100" dirty="0">
                          <a:effectLst/>
                          <a:latin typeface="標楷體" panose="03000509000000000000" pitchFamily="65" charset="-120"/>
                          <a:ea typeface="標楷體" panose="03000509000000000000" pitchFamily="65" charset="-120"/>
                        </a:rPr>
                        <a:t>、運動耐受性下降、新出現之心律不整</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63553">
                <a:tc>
                  <a:txBody>
                    <a:bodyPr/>
                    <a:lstStyle/>
                    <a:p>
                      <a:pPr>
                        <a:spcAft>
                          <a:spcPts val="0"/>
                        </a:spcAft>
                      </a:pPr>
                      <a:r>
                        <a:rPr lang="zh-TW" sz="2800" kern="100">
                          <a:effectLst/>
                          <a:latin typeface="標楷體" panose="03000509000000000000" pitchFamily="65" charset="-120"/>
                          <a:ea typeface="標楷體" panose="03000509000000000000" pitchFamily="65" charset="-120"/>
                        </a:rPr>
                        <a:t>心包膜炎</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a:effectLst/>
                          <a:latin typeface="標楷體" panose="03000509000000000000" pitchFamily="65" charset="-120"/>
                          <a:ea typeface="標楷體" panose="03000509000000000000" pitchFamily="65" charset="-120"/>
                        </a:rPr>
                        <a:t>心包膜發炎性胸痛、心包膜摩擦音</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r>
              <a:tr h="463553">
                <a:tc>
                  <a:txBody>
                    <a:bodyPr/>
                    <a:lstStyle/>
                    <a:p>
                      <a:pPr>
                        <a:spcAft>
                          <a:spcPts val="0"/>
                        </a:spcAft>
                      </a:pPr>
                      <a:r>
                        <a:rPr lang="zh-TW" sz="2800" kern="100">
                          <a:effectLst/>
                          <a:latin typeface="標楷體" panose="03000509000000000000" pitchFamily="65" charset="-120"/>
                          <a:ea typeface="標楷體" panose="03000509000000000000" pitchFamily="65" charset="-120"/>
                        </a:rPr>
                        <a:t>出血熱</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a:effectLst/>
                          <a:latin typeface="標楷體" panose="03000509000000000000" pitchFamily="65" charset="-120"/>
                          <a:ea typeface="標楷體" panose="03000509000000000000" pitchFamily="65" charset="-120"/>
                        </a:rPr>
                        <a:t>結膜出血點、皮膚出血點、出血傾向</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r>
              <a:tr h="927106">
                <a:tc>
                  <a:txBody>
                    <a:bodyPr/>
                    <a:lstStyle/>
                    <a:p>
                      <a:pPr>
                        <a:spcAft>
                          <a:spcPts val="0"/>
                        </a:spcAft>
                      </a:pPr>
                      <a:r>
                        <a:rPr lang="zh-TW" sz="2800" kern="100">
                          <a:effectLst/>
                          <a:latin typeface="標楷體" panose="03000509000000000000" pitchFamily="65" charset="-120"/>
                          <a:ea typeface="標楷體" panose="03000509000000000000" pitchFamily="65" charset="-120"/>
                        </a:rPr>
                        <a:t>嚴重腹瀉脫水</a:t>
                      </a:r>
                      <a:endParaRPr lang="zh-TW" sz="280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kern="100" dirty="0">
                          <a:effectLst/>
                          <a:latin typeface="標楷體" panose="03000509000000000000" pitchFamily="65" charset="-120"/>
                          <a:ea typeface="標楷體" panose="03000509000000000000" pitchFamily="65" charset="-120"/>
                        </a:rPr>
                        <a:t>心搏過速、脈搏壓下降、口腔黏膜乾燥、尿量減少</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noFill/>
                  </a:tcPr>
                </a:tc>
              </a:tr>
            </a:tbl>
          </a:graphicData>
        </a:graphic>
      </p:graphicFrame>
      <p:sp>
        <p:nvSpPr>
          <p:cNvPr id="5" name="標題 4"/>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病毒重症感染之臨床警訊</a:t>
            </a:r>
          </a:p>
        </p:txBody>
      </p:sp>
      <p:sp>
        <p:nvSpPr>
          <p:cNvPr id="2" name="投影片編號版面配置區 1"/>
          <p:cNvSpPr>
            <a:spLocks noGrp="1"/>
          </p:cNvSpPr>
          <p:nvPr>
            <p:ph type="sldNum" sz="quarter" idx="11"/>
          </p:nvPr>
        </p:nvSpPr>
        <p:spPr>
          <a:xfrm>
            <a:off x="8129588" y="5733256"/>
            <a:ext cx="609600" cy="520700"/>
          </a:xfrm>
        </p:spPr>
        <p:txBody>
          <a:bodyPr/>
          <a:lstStyle/>
          <a:p>
            <a:pPr>
              <a:defRPr/>
            </a:pPr>
            <a:fld id="{288F197B-CE38-4EA7-9E4F-83C3DFBC2910}" type="slidenum">
              <a:rPr lang="zh-TW" altLang="en-US" smtClean="0">
                <a:solidFill>
                  <a:schemeClr val="bg1"/>
                </a:solidFill>
              </a:rPr>
              <a:pPr>
                <a:defRPr/>
              </a:pPr>
              <a:t>26</a:t>
            </a:fld>
            <a:endParaRPr lang="zh-TW" altLang="en-US">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457200" y="274638"/>
            <a:ext cx="8075613" cy="1143000"/>
          </a:xfrm>
        </p:spPr>
        <p:txBody>
          <a:bodyPr>
            <a:noAutofit/>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無併發症之一般病毒感染患者處置建議</a:t>
            </a:r>
            <a:endParaRPr lang="zh-TW" altLang="en-US" sz="3600" dirty="0">
              <a:latin typeface="標楷體" panose="03000509000000000000" pitchFamily="65" charset="-120"/>
              <a:ea typeface="標楷體" panose="03000509000000000000" pitchFamily="65" charset="-120"/>
            </a:endParaRPr>
          </a:p>
        </p:txBody>
      </p:sp>
      <p:sp>
        <p:nvSpPr>
          <p:cNvPr id="41986" name="內容版面配置區 4"/>
          <p:cNvSpPr>
            <a:spLocks noGrp="1"/>
          </p:cNvSpPr>
          <p:nvPr>
            <p:ph sz="quarter" idx="1"/>
          </p:nvPr>
        </p:nvSpPr>
        <p:spPr>
          <a:xfrm>
            <a:off x="457200" y="1600200"/>
            <a:ext cx="7467600" cy="4873625"/>
          </a:xfrm>
        </p:spPr>
        <p:txBody>
          <a:bodyPr/>
          <a:lstStyle/>
          <a:p>
            <a:r>
              <a:rPr lang="zh-TW" altLang="en-US" sz="2800" smtClean="0">
                <a:latin typeface="標楷體" pitchFamily="65" charset="-120"/>
                <a:ea typeface="標楷體" pitchFamily="65" charset="-120"/>
              </a:rPr>
              <a:t>正確的衛教</a:t>
            </a:r>
            <a:endParaRPr lang="en-US" altLang="zh-TW" sz="2800" smtClean="0">
              <a:latin typeface="標楷體" pitchFamily="65" charset="-120"/>
              <a:ea typeface="標楷體" pitchFamily="65" charset="-120"/>
            </a:endParaRPr>
          </a:p>
          <a:p>
            <a:endParaRPr lang="en-US" altLang="zh-TW" sz="2800" smtClean="0">
              <a:latin typeface="標楷體" pitchFamily="65" charset="-120"/>
              <a:ea typeface="標楷體" pitchFamily="65" charset="-120"/>
            </a:endParaRPr>
          </a:p>
          <a:p>
            <a:r>
              <a:rPr lang="zh-TW" altLang="en-US" sz="2800" smtClean="0">
                <a:latin typeface="標楷體" pitchFamily="65" charset="-120"/>
                <a:ea typeface="標楷體" pitchFamily="65" charset="-120"/>
              </a:rPr>
              <a:t>必要時安排門診追蹤</a:t>
            </a:r>
            <a:endParaRPr lang="en-US" altLang="zh-TW" sz="2800" smtClean="0">
              <a:latin typeface="標楷體" pitchFamily="65" charset="-120"/>
              <a:ea typeface="標楷體" pitchFamily="65" charset="-120"/>
            </a:endParaRPr>
          </a:p>
          <a:p>
            <a:endParaRPr lang="en-US" altLang="zh-TW" sz="2800" smtClean="0">
              <a:latin typeface="標楷體" pitchFamily="65" charset="-120"/>
              <a:ea typeface="標楷體" pitchFamily="65" charset="-120"/>
            </a:endParaRPr>
          </a:p>
          <a:p>
            <a:r>
              <a:rPr lang="zh-TW" altLang="en-US" sz="2800" b="1" smtClean="0">
                <a:solidFill>
                  <a:srgbClr val="FF0000"/>
                </a:solidFill>
                <a:latin typeface="標楷體" pitchFamily="65" charset="-120"/>
                <a:ea typeface="標楷體" pitchFamily="65" charset="-120"/>
              </a:rPr>
              <a:t>給予症狀治療，切勿開立抗生素治療</a:t>
            </a:r>
            <a:endParaRPr lang="en-US" altLang="zh-TW" sz="2800" b="1" smtClean="0">
              <a:solidFill>
                <a:srgbClr val="FF0000"/>
              </a:solidFill>
              <a:latin typeface="標楷體" pitchFamily="65" charset="-120"/>
              <a:ea typeface="標楷體" pitchFamily="65" charset="-120"/>
            </a:endParaRPr>
          </a:p>
          <a:p>
            <a:endParaRPr lang="zh-TW" altLang="en-US" sz="2800" smtClean="0">
              <a:solidFill>
                <a:srgbClr val="FF0000"/>
              </a:solidFill>
              <a:latin typeface="標楷體" pitchFamily="65" charset="-120"/>
              <a:ea typeface="標楷體" pitchFamily="65" charset="-120"/>
            </a:endParaRPr>
          </a:p>
          <a:p>
            <a:r>
              <a:rPr lang="zh-TW" altLang="en-US" sz="2800" smtClean="0">
                <a:latin typeface="標楷體" pitchFamily="65" charset="-120"/>
                <a:ea typeface="標楷體" pitchFamily="65" charset="-120"/>
              </a:rPr>
              <a:t>特定高風險病患需考慮開立抗病毒藥物</a:t>
            </a:r>
            <a:endParaRPr lang="en-US" altLang="zh-TW" sz="2800" smtClean="0">
              <a:latin typeface="標楷體" pitchFamily="65" charset="-120"/>
              <a:ea typeface="標楷體" pitchFamily="65" charset="-120"/>
            </a:endParaRPr>
          </a:p>
          <a:p>
            <a:endParaRPr lang="en-US" altLang="zh-TW" sz="2800" smtClean="0">
              <a:latin typeface="標楷體" pitchFamily="65" charset="-120"/>
              <a:ea typeface="標楷體" pitchFamily="65" charset="-120"/>
            </a:endParaRPr>
          </a:p>
        </p:txBody>
      </p:sp>
      <p:sp>
        <p:nvSpPr>
          <p:cNvPr id="41987"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398655C-EC02-4FFA-A6C6-D0F402B28AA4}" type="slidenum">
              <a:rPr lang="zh-TW" altLang="en-US"/>
              <a:pPr fontAlgn="base">
                <a:spcBef>
                  <a:spcPct val="0"/>
                </a:spcBef>
                <a:spcAft>
                  <a:spcPct val="0"/>
                </a:spcAft>
              </a:pPr>
              <a:t>27</a:t>
            </a:fld>
            <a:endParaRPr lang="zh-TW" altLang="en-US"/>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286000" y="2895600"/>
            <a:ext cx="6462713" cy="2054225"/>
          </a:xfrm>
        </p:spPr>
        <p:txBody>
          <a:bodyPr/>
          <a:lstStyle/>
          <a:p>
            <a:pPr fontAlgn="auto">
              <a:spcAft>
                <a:spcPts val="0"/>
              </a:spcAft>
              <a:defRPr/>
            </a:pPr>
            <a:r>
              <a:rPr lang="zh-TW" altLang="en-US" dirty="0" smtClean="0">
                <a:latin typeface="標楷體" panose="03000509000000000000" pitchFamily="65" charset="-120"/>
                <a:ea typeface="標楷體" panose="03000509000000000000" pitchFamily="65" charset="-120"/>
              </a:rPr>
              <a:t>三、未明</a:t>
            </a:r>
            <a:r>
              <a:rPr lang="zh-TW" altLang="en-US" dirty="0">
                <a:latin typeface="標楷體" panose="03000509000000000000" pitchFamily="65" charset="-120"/>
                <a:ea typeface="標楷體" panose="03000509000000000000" pitchFamily="65" charset="-120"/>
              </a:rPr>
              <a:t>感染源發燒病患之鑑別思路</a:t>
            </a:r>
          </a:p>
        </p:txBody>
      </p:sp>
      <p:sp>
        <p:nvSpPr>
          <p:cNvPr id="43010" name="文字版面配置區 4"/>
          <p:cNvSpPr>
            <a:spLocks noGrp="1"/>
          </p:cNvSpPr>
          <p:nvPr>
            <p:ph type="body" idx="1"/>
          </p:nvPr>
        </p:nvSpPr>
        <p:spPr/>
        <p:txBody>
          <a:bodyPr/>
          <a:lstStyle/>
          <a:p>
            <a:endParaRPr lang="zh-TW" altLang="en-US" smtClean="0"/>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未明感染部位發燒病患</a:t>
            </a:r>
            <a:r>
              <a:rPr lang="zh-TW" altLang="en-US" sz="3600" dirty="0" smtClean="0">
                <a:latin typeface="標楷體" panose="03000509000000000000" pitchFamily="65" charset="-120"/>
                <a:ea typeface="標楷體" panose="03000509000000000000" pitchFamily="65" charset="-120"/>
              </a:rPr>
              <a:t>之</a:t>
            </a:r>
            <a:r>
              <a:rPr lang="zh-TW" altLang="en-US" sz="3600" dirty="0">
                <a:latin typeface="標楷體" panose="03000509000000000000" pitchFamily="65" charset="-120"/>
                <a:ea typeface="標楷體" panose="03000509000000000000" pitchFamily="65" charset="-120"/>
              </a:rPr>
              <a:t>診斷</a:t>
            </a:r>
            <a:r>
              <a:rPr lang="zh-TW" altLang="en-US" sz="3600" dirty="0" smtClean="0">
                <a:latin typeface="標楷體" panose="03000509000000000000" pitchFamily="65" charset="-120"/>
                <a:ea typeface="標楷體" panose="03000509000000000000" pitchFamily="65" charset="-120"/>
              </a:rPr>
              <a:t>考量</a:t>
            </a:r>
            <a:endParaRPr lang="en-US" altLang="zh-TW" sz="3600" dirty="0">
              <a:latin typeface="標楷體" panose="03000509000000000000" pitchFamily="65" charset="-120"/>
              <a:ea typeface="標楷體" panose="03000509000000000000" pitchFamily="65" charset="-120"/>
            </a:endParaRPr>
          </a:p>
        </p:txBody>
      </p:sp>
      <p:sp>
        <p:nvSpPr>
          <p:cNvPr id="44034" name="Rectangle 3"/>
          <p:cNvSpPr>
            <a:spLocks noGrp="1" noChangeArrowheads="1"/>
          </p:cNvSpPr>
          <p:nvPr>
            <p:ph sz="quarter" idx="1"/>
          </p:nvPr>
        </p:nvSpPr>
        <p:spPr>
          <a:xfrm>
            <a:off x="250825" y="1600200"/>
            <a:ext cx="7467600" cy="4873625"/>
          </a:xfrm>
        </p:spPr>
        <p:txBody>
          <a:bodyPr/>
          <a:lstStyle/>
          <a:p>
            <a:r>
              <a:rPr lang="zh-TW" altLang="en-US" sz="2800" dirty="0" smtClean="0">
                <a:latin typeface="標楷體" pitchFamily="65" charset="-120"/>
                <a:ea typeface="標楷體" pitchFamily="65" charset="-120"/>
              </a:rPr>
              <a:t>深部組織感染</a:t>
            </a:r>
          </a:p>
          <a:p>
            <a:pPr marL="514350" indent="-514350">
              <a:buFont typeface="Century Schoolbook" pitchFamily="18" charset="0"/>
              <a:buAutoNum type="arabicParenR"/>
            </a:pPr>
            <a:endParaRPr lang="zh-TW" altLang="en-US"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非典型感染症</a:t>
            </a:r>
            <a:endParaRPr lang="en-US" altLang="zh-TW" sz="2800" dirty="0" smtClean="0">
              <a:latin typeface="標楷體" pitchFamily="65" charset="-120"/>
              <a:ea typeface="標楷體" pitchFamily="65" charset="-120"/>
            </a:endParaRPr>
          </a:p>
          <a:p>
            <a:pPr marL="914400" lvl="1" indent="-514350"/>
            <a:r>
              <a:rPr lang="zh-TW" altLang="en-US" sz="2400" dirty="0" smtClean="0">
                <a:latin typeface="標楷體" pitchFamily="65" charset="-120"/>
                <a:ea typeface="標楷體" pitchFamily="65" charset="-120"/>
              </a:rPr>
              <a:t>特殊致病菌、真菌、黴菌</a:t>
            </a:r>
            <a:r>
              <a:rPr lang="en-US" altLang="zh-TW" sz="2400" dirty="0" smtClean="0">
                <a:latin typeface="標楷體" pitchFamily="65" charset="-120"/>
                <a:ea typeface="標楷體" pitchFamily="65" charset="-120"/>
              </a:rPr>
              <a:t>…</a:t>
            </a:r>
          </a:p>
          <a:p>
            <a:pPr marL="914400" lvl="1" indent="-514350"/>
            <a:r>
              <a:rPr lang="zh-TW" altLang="en-US" sz="2400" dirty="0" smtClean="0">
                <a:latin typeface="標楷體" pitchFamily="65" charset="-120"/>
                <a:ea typeface="標楷體" pitchFamily="65" charset="-120"/>
              </a:rPr>
              <a:t>特殊病毒感染如</a:t>
            </a:r>
            <a:r>
              <a:rPr lang="en-US" altLang="zh-TW" sz="2400" dirty="0" smtClean="0">
                <a:latin typeface="標楷體" pitchFamily="65" charset="-120"/>
                <a:ea typeface="標楷體" pitchFamily="65" charset="-120"/>
              </a:rPr>
              <a:t>Epstein-Barr</a:t>
            </a:r>
            <a:r>
              <a:rPr lang="zh-TW" altLang="en-US" sz="2400" dirty="0" smtClean="0">
                <a:latin typeface="標楷體" pitchFamily="65" charset="-120"/>
                <a:ea typeface="標楷體" pitchFamily="65" charset="-120"/>
              </a:rPr>
              <a:t> </a:t>
            </a:r>
            <a:r>
              <a:rPr lang="en-US" altLang="zh-TW" sz="2400" dirty="0" smtClean="0">
                <a:latin typeface="標楷體" pitchFamily="65" charset="-120"/>
                <a:ea typeface="標楷體" pitchFamily="65" charset="-120"/>
              </a:rPr>
              <a:t>virus</a:t>
            </a:r>
            <a:endParaRPr lang="zh-TW" altLang="en-US" sz="2400" dirty="0" smtClean="0">
              <a:latin typeface="標楷體" pitchFamily="65" charset="-120"/>
              <a:ea typeface="標楷體" pitchFamily="65" charset="-120"/>
            </a:endParaRPr>
          </a:p>
          <a:p>
            <a:endParaRPr lang="zh-TW" altLang="en-US"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非感染性疾病造成之體溫上升</a:t>
            </a:r>
            <a:endParaRPr lang="en-US" altLang="zh-TW" sz="2800" dirty="0" smtClean="0">
              <a:latin typeface="標楷體" pitchFamily="65" charset="-120"/>
              <a:ea typeface="標楷體" pitchFamily="65" charset="-120"/>
            </a:endParaRPr>
          </a:p>
          <a:p>
            <a:endParaRPr lang="zh-TW" altLang="en-US"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其他非特異性、自限性病毒感染症</a:t>
            </a:r>
            <a:endParaRPr lang="en-US" altLang="zh-TW" sz="2800" dirty="0" smtClean="0">
              <a:latin typeface="標楷體" pitchFamily="65" charset="-120"/>
              <a:ea typeface="標楷體" pitchFamily="65" charset="-120"/>
            </a:endParaRPr>
          </a:p>
        </p:txBody>
      </p:sp>
      <p:sp>
        <p:nvSpPr>
          <p:cNvPr id="44035"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818FB70A-0F6C-4929-9F83-AD6F267703EC}" type="slidenum">
              <a:rPr lang="zh-TW" altLang="en-US"/>
              <a:pPr fontAlgn="base">
                <a:spcBef>
                  <a:spcPct val="0"/>
                </a:spcBef>
                <a:spcAft>
                  <a:spcPct val="0"/>
                </a:spcAft>
              </a:pPr>
              <a:t>29</a:t>
            </a:fld>
            <a:endParaRPr lang="zh-TW" altLang="en-US"/>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pPr fontAlgn="auto">
              <a:spcAft>
                <a:spcPts val="0"/>
              </a:spcAft>
              <a:defRPr/>
            </a:pPr>
            <a:r>
              <a:rPr lang="en-US" altLang="zh-TW" sz="3600" dirty="0" smtClean="0">
                <a:latin typeface="標楷體" panose="03000509000000000000" pitchFamily="65" charset="-120"/>
                <a:ea typeface="標楷體" panose="03000509000000000000" pitchFamily="65" charset="-120"/>
              </a:rPr>
              <a:t>(1) </a:t>
            </a:r>
            <a:r>
              <a:rPr lang="zh-TW" altLang="en-US" sz="3600" dirty="0" smtClean="0">
                <a:latin typeface="標楷體" panose="03000509000000000000" pitchFamily="65" charset="-120"/>
                <a:ea typeface="標楷體" panose="03000509000000000000" pitchFamily="65" charset="-120"/>
              </a:rPr>
              <a:t>深</a:t>
            </a:r>
            <a:r>
              <a:rPr lang="zh-TW" altLang="en-US" sz="3600" dirty="0">
                <a:latin typeface="標楷體" panose="03000509000000000000" pitchFamily="65" charset="-120"/>
                <a:ea typeface="標楷體" panose="03000509000000000000" pitchFamily="65" charset="-120"/>
              </a:rPr>
              <a:t>部組織</a:t>
            </a:r>
            <a:r>
              <a:rPr lang="zh-TW" altLang="en-US" sz="3600" dirty="0" smtClean="0">
                <a:latin typeface="標楷體" panose="03000509000000000000" pitchFamily="65" charset="-120"/>
                <a:ea typeface="標楷體" panose="03000509000000000000" pitchFamily="65" charset="-120"/>
              </a:rPr>
              <a:t>感染</a:t>
            </a:r>
            <a:endParaRPr lang="zh-TW" altLang="en-US" sz="3600" dirty="0">
              <a:latin typeface="標楷體" panose="03000509000000000000" pitchFamily="65" charset="-120"/>
              <a:ea typeface="標楷體" panose="03000509000000000000" pitchFamily="65" charset="-120"/>
            </a:endParaRPr>
          </a:p>
        </p:txBody>
      </p:sp>
      <p:graphicFrame>
        <p:nvGraphicFramePr>
          <p:cNvPr id="6" name="表格 5"/>
          <p:cNvGraphicFramePr>
            <a:graphicFrameLocks noGrp="1"/>
          </p:cNvGraphicFramePr>
          <p:nvPr>
            <p:extLst>
              <p:ext uri="{D42A27DB-BD31-4B8C-83A1-F6EECF244321}">
                <p14:modId xmlns:p14="http://schemas.microsoft.com/office/powerpoint/2010/main" val="1914347197"/>
              </p:ext>
            </p:extLst>
          </p:nvPr>
        </p:nvGraphicFramePr>
        <p:xfrm>
          <a:off x="395288" y="1695450"/>
          <a:ext cx="7632848" cy="4397800"/>
        </p:xfrm>
        <a:graphic>
          <a:graphicData uri="http://schemas.openxmlformats.org/drawingml/2006/table">
            <a:tbl>
              <a:tblPr firstRow="1" firstCol="1" bandRow="1">
                <a:tableStyleId>{9DCAF9ED-07DC-4A11-8D7F-57B35C25682E}</a:tableStyleId>
              </a:tblPr>
              <a:tblGrid>
                <a:gridCol w="3456384"/>
                <a:gridCol w="4176464"/>
              </a:tblGrid>
              <a:tr h="439780">
                <a:tc gridSpan="2">
                  <a:txBody>
                    <a:bodyPr/>
                    <a:lstStyle/>
                    <a:p>
                      <a:pPr>
                        <a:spcAft>
                          <a:spcPts val="0"/>
                        </a:spcAft>
                      </a:pPr>
                      <a:r>
                        <a:rPr lang="zh-TW" sz="2400" kern="100" dirty="0">
                          <a:effectLst/>
                          <a:latin typeface="標楷體" panose="03000509000000000000" pitchFamily="65" charset="-120"/>
                          <a:ea typeface="標楷體" panose="03000509000000000000" pitchFamily="65" charset="-120"/>
                        </a:rPr>
                        <a:t>深部組織</a:t>
                      </a:r>
                      <a:r>
                        <a:rPr lang="zh-TW" sz="2400" kern="100" dirty="0" smtClean="0">
                          <a:effectLst/>
                          <a:latin typeface="標楷體" panose="03000509000000000000" pitchFamily="65" charset="-120"/>
                          <a:ea typeface="標楷體" panose="03000509000000000000" pitchFamily="65" charset="-120"/>
                        </a:rPr>
                        <a:t>感染</a:t>
                      </a:r>
                      <a:r>
                        <a:rPr lang="en-US" altLang="zh-TW" sz="2400" kern="100" dirty="0" smtClean="0">
                          <a:effectLst/>
                          <a:latin typeface="標楷體" panose="03000509000000000000" pitchFamily="65" charset="-120"/>
                          <a:ea typeface="標楷體" panose="03000509000000000000" pitchFamily="65" charset="-120"/>
                        </a:rPr>
                        <a:t>(</a:t>
                      </a:r>
                      <a:r>
                        <a:rPr lang="zh-TW" altLang="en-US" sz="2400" kern="100" dirty="0" smtClean="0">
                          <a:effectLst/>
                          <a:latin typeface="標楷體" panose="03000509000000000000" pitchFamily="65" charset="-120"/>
                          <a:ea typeface="標楷體" panose="03000509000000000000" pitchFamily="65" charset="-120"/>
                        </a:rPr>
                        <a:t>列舉但不限於以下診斷</a:t>
                      </a:r>
                      <a:r>
                        <a:rPr lang="en-US" altLang="zh-TW" sz="2400" kern="100" dirty="0" smtClean="0">
                          <a:effectLst/>
                          <a:latin typeface="標楷體" panose="03000509000000000000" pitchFamily="65" charset="-120"/>
                          <a:ea typeface="標楷體" panose="03000509000000000000" pitchFamily="65" charset="-120"/>
                        </a:rPr>
                        <a:t>)</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c hMerge="1">
                  <a:txBody>
                    <a:bodyPr/>
                    <a:lstStyle/>
                    <a:p>
                      <a:endParaRPr lang="zh-TW" altLang="en-US"/>
                    </a:p>
                  </a:txBody>
                  <a:tcPr/>
                </a:tc>
              </a:tr>
              <a:tr h="439780">
                <a:tc>
                  <a:txBody>
                    <a:bodyPr/>
                    <a:lstStyle/>
                    <a:p>
                      <a:pPr>
                        <a:spcAft>
                          <a:spcPts val="0"/>
                        </a:spcAft>
                      </a:pPr>
                      <a:r>
                        <a:rPr lang="zh-TW" sz="2400" b="0" kern="100" dirty="0">
                          <a:effectLst/>
                          <a:latin typeface="標楷體" panose="03000509000000000000" pitchFamily="65" charset="-120"/>
                          <a:ea typeface="標楷體" panose="03000509000000000000" pitchFamily="65" charset="-120"/>
                        </a:rPr>
                        <a:t>頭頸部位感染</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腹腔或後腹腔</a:t>
                      </a:r>
                      <a:endParaRPr lang="zh-TW" sz="2400" b="1"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en-US" sz="2400" b="0" kern="100" dirty="0">
                          <a:effectLst/>
                          <a:latin typeface="標楷體" panose="03000509000000000000" pitchFamily="65" charset="-120"/>
                          <a:ea typeface="標楷體" panose="03000509000000000000" pitchFamily="65" charset="-120"/>
                        </a:rPr>
                        <a:t>   </a:t>
                      </a:r>
                      <a:r>
                        <a:rPr lang="zh-TW" sz="2400" b="0" kern="100" dirty="0">
                          <a:effectLst/>
                          <a:latin typeface="標楷體" panose="03000509000000000000" pitchFamily="65" charset="-120"/>
                          <a:ea typeface="標楷體" panose="03000509000000000000" pitchFamily="65" charset="-120"/>
                        </a:rPr>
                        <a:t>頭部硬脊膜上膿瘍</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肝膿瘍</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en-US" sz="2400" b="0" kern="100" dirty="0">
                          <a:effectLst/>
                          <a:latin typeface="標楷體" panose="03000509000000000000" pitchFamily="65" charset="-120"/>
                          <a:ea typeface="標楷體" panose="03000509000000000000" pitchFamily="65" charset="-120"/>
                        </a:rPr>
                        <a:t>   </a:t>
                      </a:r>
                      <a:r>
                        <a:rPr lang="zh-TW" sz="2400" b="0" kern="100" dirty="0">
                          <a:effectLst/>
                          <a:latin typeface="標楷體" panose="03000509000000000000" pitchFamily="65" charset="-120"/>
                          <a:ea typeface="標楷體" panose="03000509000000000000" pitchFamily="65" charset="-120"/>
                        </a:rPr>
                        <a:t>頭部硬脊膜下積膿</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腰大肌膿瘍</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en-US" sz="2400" b="0" kern="100" dirty="0">
                          <a:effectLst/>
                          <a:latin typeface="標楷體" panose="03000509000000000000" pitchFamily="65" charset="-120"/>
                          <a:ea typeface="標楷體" panose="03000509000000000000" pitchFamily="65" charset="-120"/>
                        </a:rPr>
                        <a:t>   </a:t>
                      </a:r>
                      <a:r>
                        <a:rPr lang="zh-TW" sz="2400" b="0" kern="100" dirty="0">
                          <a:effectLst/>
                          <a:latin typeface="標楷體" panose="03000509000000000000" pitchFamily="65" charset="-120"/>
                          <a:ea typeface="標楷體" panose="03000509000000000000" pitchFamily="65" charset="-120"/>
                        </a:rPr>
                        <a:t>腦膜炎</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感染性胸部主動脈瘤</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en-US" sz="2400" b="0" kern="100" dirty="0">
                          <a:effectLst/>
                          <a:latin typeface="標楷體" panose="03000509000000000000" pitchFamily="65" charset="-120"/>
                          <a:ea typeface="標楷體" panose="03000509000000000000" pitchFamily="65" charset="-120"/>
                        </a:rPr>
                        <a:t>   </a:t>
                      </a:r>
                      <a:r>
                        <a:rPr lang="zh-TW" sz="2400" b="0" kern="100" dirty="0">
                          <a:effectLst/>
                          <a:latin typeface="標楷體" panose="03000509000000000000" pitchFamily="65" charset="-120"/>
                          <a:ea typeface="標楷體" panose="03000509000000000000" pitchFamily="65" charset="-120"/>
                        </a:rPr>
                        <a:t>腦膿瘍</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腎皮質膿瘍</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zh-TW" sz="2400" b="0" kern="100" dirty="0">
                          <a:effectLst/>
                          <a:latin typeface="標楷體" panose="03000509000000000000" pitchFamily="65" charset="-120"/>
                          <a:ea typeface="標楷體" panose="03000509000000000000" pitchFamily="65" charset="-120"/>
                        </a:rPr>
                        <a:t>胸腔或心臟感染</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脊椎骨髓炎</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en-US" sz="2400" b="0" kern="100" dirty="0">
                          <a:effectLst/>
                          <a:latin typeface="標楷體" panose="03000509000000000000" pitchFamily="65" charset="-120"/>
                          <a:ea typeface="標楷體" panose="03000509000000000000" pitchFamily="65" charset="-120"/>
                        </a:rPr>
                        <a:t>   </a:t>
                      </a:r>
                      <a:r>
                        <a:rPr lang="zh-TW" sz="2400" b="0" kern="100" dirty="0">
                          <a:effectLst/>
                          <a:latin typeface="標楷體" panose="03000509000000000000" pitchFamily="65" charset="-120"/>
                          <a:ea typeface="標楷體" panose="03000509000000000000" pitchFamily="65" charset="-120"/>
                        </a:rPr>
                        <a:t>中膈腔炎</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脊髓硬脊膜上膿瘍</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zh-TW" altLang="en-US" sz="2400" b="0" kern="100" dirty="0" smtClean="0">
                          <a:effectLst/>
                          <a:latin typeface="標楷體" panose="03000509000000000000" pitchFamily="65" charset="-120"/>
                          <a:ea typeface="標楷體" panose="03000509000000000000" pitchFamily="65" charset="-120"/>
                        </a:rPr>
                        <a:t>   </a:t>
                      </a:r>
                      <a:r>
                        <a:rPr lang="zh-TW" altLang="zh-TW" sz="2400" b="0" kern="100" dirty="0" smtClean="0">
                          <a:effectLst/>
                          <a:latin typeface="標楷體" panose="03000509000000000000" pitchFamily="65" charset="-120"/>
                          <a:ea typeface="標楷體" panose="03000509000000000000" pitchFamily="65" charset="-120"/>
                        </a:rPr>
                        <a:t>細菌性心內膜炎</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r>
                        <a:rPr lang="zh-TW" sz="2400" kern="100" dirty="0">
                          <a:effectLst/>
                          <a:latin typeface="標楷體" panose="03000509000000000000" pitchFamily="65" charset="-120"/>
                          <a:ea typeface="標楷體" panose="03000509000000000000" pitchFamily="65" charset="-120"/>
                        </a:rPr>
                        <a:t>脊髓硬脊膜下積膿</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39780">
                <a:tc>
                  <a:txBody>
                    <a:bodyPr/>
                    <a:lstStyle/>
                    <a:p>
                      <a:pPr>
                        <a:spcAft>
                          <a:spcPts val="0"/>
                        </a:spcAft>
                      </a:pPr>
                      <a:r>
                        <a:rPr lang="zh-TW" altLang="en-US" sz="2400" b="0" kern="100" dirty="0" smtClean="0">
                          <a:effectLst/>
                          <a:latin typeface="標楷體" panose="03000509000000000000" pitchFamily="65" charset="-120"/>
                          <a:ea typeface="標楷體" panose="03000509000000000000" pitchFamily="65" charset="-120"/>
                        </a:rPr>
                        <a:t>   </a:t>
                      </a:r>
                      <a:r>
                        <a:rPr lang="zh-TW" altLang="zh-TW" sz="2400" b="0" kern="100" dirty="0" smtClean="0">
                          <a:effectLst/>
                          <a:latin typeface="標楷體" panose="03000509000000000000" pitchFamily="65" charset="-120"/>
                          <a:ea typeface="標楷體" panose="03000509000000000000" pitchFamily="65" charset="-120"/>
                        </a:rPr>
                        <a:t>感染性胸部主動脈瘤</a:t>
                      </a:r>
                      <a:endParaRPr lang="zh-TW" sz="24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en-US" sz="2400" kern="100" dirty="0">
                          <a:effectLst/>
                          <a:latin typeface="標楷體" panose="03000509000000000000" pitchFamily="65" charset="-120"/>
                          <a:ea typeface="標楷體" panose="03000509000000000000" pitchFamily="65" charset="-120"/>
                        </a:rPr>
                        <a:t> </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bl>
          </a:graphicData>
        </a:graphic>
      </p:graphicFrame>
      <p:sp>
        <p:nvSpPr>
          <p:cNvPr id="46115"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A571DB8-FCE1-4712-A77F-7151C4121920}" type="slidenum">
              <a:rPr lang="zh-TW" altLang="en-US"/>
              <a:pPr fontAlgn="base">
                <a:spcBef>
                  <a:spcPct val="0"/>
                </a:spcBef>
                <a:spcAft>
                  <a:spcPct val="0"/>
                </a:spcAft>
              </a:pPr>
              <a:t>30</a:t>
            </a:fld>
            <a:endParaRPr lang="zh-TW" altLang="en-US"/>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中膈腔</a:t>
            </a:r>
            <a:r>
              <a:rPr lang="zh-TW" altLang="en-US" sz="3600" dirty="0" smtClean="0">
                <a:latin typeface="標楷體" panose="03000509000000000000" pitchFamily="65" charset="-120"/>
                <a:ea typeface="標楷體" panose="03000509000000000000" pitchFamily="65" charset="-120"/>
              </a:rPr>
              <a:t>炎</a:t>
            </a:r>
            <a:r>
              <a:rPr lang="en-US" altLang="zh-TW" dirty="0">
                <a:solidFill>
                  <a:srgbClr val="FF00FF"/>
                </a:solidFill>
              </a:rPr>
              <a:t/>
            </a:r>
            <a:br>
              <a:rPr lang="en-US" altLang="zh-TW" dirty="0">
                <a:solidFill>
                  <a:srgbClr val="FF00FF"/>
                </a:solidFill>
              </a:rPr>
            </a:br>
            <a:r>
              <a:rPr lang="en-US" altLang="zh-TW" sz="2800" dirty="0"/>
              <a:t>(</a:t>
            </a:r>
            <a:r>
              <a:rPr lang="en-US" altLang="zh-TW" sz="2800" dirty="0" err="1"/>
              <a:t>Mediastinitis</a:t>
            </a:r>
            <a:r>
              <a:rPr lang="en-US" altLang="zh-TW" sz="2800" dirty="0"/>
              <a:t>)</a:t>
            </a:r>
            <a:endParaRPr lang="zh-TW" altLang="en-US" dirty="0"/>
          </a:p>
        </p:txBody>
      </p:sp>
      <p:sp>
        <p:nvSpPr>
          <p:cNvPr id="47106" name="內容版面配置區 4"/>
          <p:cNvSpPr>
            <a:spLocks noGrp="1"/>
          </p:cNvSpPr>
          <p:nvPr>
            <p:ph sz="quarter" idx="1"/>
          </p:nvPr>
        </p:nvSpPr>
        <p:spPr>
          <a:xfrm>
            <a:off x="457200" y="1600200"/>
            <a:ext cx="7467600" cy="4873625"/>
          </a:xfrm>
        </p:spPr>
        <p:txBody>
          <a:bodyPr/>
          <a:lstStyle/>
          <a:p>
            <a:r>
              <a:rPr lang="zh-TW" altLang="en-US" sz="2800" smtClean="0">
                <a:latin typeface="標楷體" pitchFamily="65" charset="-120"/>
                <a:ea typeface="標楷體" pitchFamily="65" charset="-120"/>
              </a:rPr>
              <a:t>發燒、胸痛</a:t>
            </a:r>
          </a:p>
          <a:p>
            <a:r>
              <a:rPr lang="zh-TW" altLang="en-US" sz="2800" smtClean="0">
                <a:latin typeface="標楷體" pitchFamily="65" charset="-120"/>
                <a:ea typeface="標楷體" pitchFamily="65" charset="-120"/>
              </a:rPr>
              <a:t>高危險病患</a:t>
            </a:r>
          </a:p>
          <a:p>
            <a:pPr lvl="1"/>
            <a:r>
              <a:rPr lang="zh-TW" altLang="en-US" sz="2400" smtClean="0">
                <a:latin typeface="標楷體" pitchFamily="65" charset="-120"/>
                <a:ea typeface="標楷體" pitchFamily="65" charset="-120"/>
              </a:rPr>
              <a:t>頸部深部組織感染</a:t>
            </a:r>
          </a:p>
          <a:p>
            <a:pPr lvl="1"/>
            <a:r>
              <a:rPr lang="zh-TW" altLang="en-US" sz="2400" smtClean="0">
                <a:latin typeface="標楷體" pitchFamily="65" charset="-120"/>
                <a:ea typeface="標楷體" pitchFamily="65" charset="-120"/>
              </a:rPr>
              <a:t>食道癌病患</a:t>
            </a:r>
          </a:p>
          <a:p>
            <a:pPr lvl="1"/>
            <a:r>
              <a:rPr lang="zh-TW" altLang="en-US" sz="2400" smtClean="0">
                <a:latin typeface="標楷體" pitchFamily="65" charset="-120"/>
                <a:ea typeface="標楷體" pitchFamily="65" charset="-120"/>
              </a:rPr>
              <a:t>食道腐蝕性灼傷</a:t>
            </a:r>
          </a:p>
          <a:p>
            <a:pPr lvl="1"/>
            <a:r>
              <a:rPr lang="zh-TW" altLang="en-US" sz="2400" smtClean="0">
                <a:latin typeface="標楷體" pitchFamily="65" charset="-120"/>
                <a:ea typeface="標楷體" pitchFamily="65" charset="-120"/>
              </a:rPr>
              <a:t>插管病患</a:t>
            </a:r>
          </a:p>
          <a:p>
            <a:r>
              <a:rPr lang="zh-TW" altLang="en-US" sz="2800" smtClean="0">
                <a:latin typeface="標楷體" pitchFamily="65" charset="-120"/>
                <a:ea typeface="標楷體" pitchFamily="65" charset="-120"/>
              </a:rPr>
              <a:t>特殊臨床表現</a:t>
            </a:r>
          </a:p>
          <a:p>
            <a:pPr lvl="1"/>
            <a:r>
              <a:rPr lang="zh-TW" altLang="en-US" sz="2400" smtClean="0">
                <a:latin typeface="標楷體" pitchFamily="65" charset="-120"/>
                <a:ea typeface="標楷體" pitchFamily="65" charset="-120"/>
              </a:rPr>
              <a:t>中膈腔變寬</a:t>
            </a:r>
          </a:p>
          <a:p>
            <a:pPr lvl="1"/>
            <a:r>
              <a:rPr lang="zh-TW" altLang="en-US" sz="2400" smtClean="0">
                <a:latin typeface="標楷體" pitchFamily="65" charset="-120"/>
                <a:ea typeface="標楷體" pitchFamily="65" charset="-120"/>
              </a:rPr>
              <a:t>雙側膿胸</a:t>
            </a:r>
          </a:p>
          <a:p>
            <a:endParaRPr lang="zh-TW" altLang="en-US" sz="2800" smtClean="0">
              <a:latin typeface="標楷體" pitchFamily="65" charset="-120"/>
              <a:ea typeface="標楷體" pitchFamily="65" charset="-120"/>
            </a:endParaRPr>
          </a:p>
        </p:txBody>
      </p:sp>
      <p:sp>
        <p:nvSpPr>
          <p:cNvPr id="47107"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A4BD1D2-5889-4FC4-B678-D3E95C74DE4F}" type="slidenum">
              <a:rPr lang="zh-TW" altLang="en-US"/>
              <a:pPr fontAlgn="base">
                <a:spcBef>
                  <a:spcPct val="0"/>
                </a:spcBef>
                <a:spcAft>
                  <a:spcPct val="0"/>
                </a:spcAft>
              </a:pPr>
              <a:t>31</a:t>
            </a:fld>
            <a:endParaRPr lang="zh-TW" altLang="en-US"/>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病例分享</a:t>
            </a:r>
            <a:r>
              <a:rPr lang="zh-TW" altLang="en-US" sz="3600" dirty="0">
                <a:latin typeface="標楷體" panose="03000509000000000000" pitchFamily="65" charset="-120"/>
                <a:ea typeface="標楷體" panose="03000509000000000000" pitchFamily="65" charset="-120"/>
              </a:rPr>
              <a:t>一</a:t>
            </a:r>
          </a:p>
        </p:txBody>
      </p:sp>
      <p:sp>
        <p:nvSpPr>
          <p:cNvPr id="48130" name="內容版面配置區 2"/>
          <p:cNvSpPr>
            <a:spLocks noGrp="1"/>
          </p:cNvSpPr>
          <p:nvPr>
            <p:ph sz="quarter" idx="1"/>
          </p:nvPr>
        </p:nvSpPr>
        <p:spPr>
          <a:xfrm>
            <a:off x="457200" y="1600200"/>
            <a:ext cx="7467600" cy="4873625"/>
          </a:xfrm>
        </p:spPr>
        <p:txBody>
          <a:bodyPr/>
          <a:lstStyle/>
          <a:p>
            <a:r>
              <a:rPr lang="en-US" altLang="zh-TW" sz="2800" dirty="0" smtClean="0">
                <a:ea typeface="標楷體" pitchFamily="65" charset="-120"/>
              </a:rPr>
              <a:t>37</a:t>
            </a:r>
            <a:r>
              <a:rPr lang="zh-TW" altLang="en-US" sz="2800" dirty="0" smtClean="0">
                <a:latin typeface="標楷體" pitchFamily="65" charset="-120"/>
                <a:ea typeface="標楷體" pitchFamily="65" charset="-120"/>
              </a:rPr>
              <a:t>歲男性</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無特殊過往病史</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漸進性運動性呼吸困難、胸口不適合併發燒約一週，曾於甲醫院住院治療三天無效。</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血壓：</a:t>
            </a:r>
            <a:r>
              <a:rPr lang="en-US" altLang="zh-TW" sz="2800" dirty="0" smtClean="0">
                <a:ea typeface="標楷體" pitchFamily="65" charset="-120"/>
              </a:rPr>
              <a:t>132/74 mmHg</a:t>
            </a:r>
            <a:r>
              <a:rPr lang="en-US" altLang="zh-TW" sz="2800" dirty="0" smtClean="0">
                <a:solidFill>
                  <a:srgbClr val="FF00FF"/>
                </a:solidFill>
                <a:ea typeface="標楷體" pitchFamily="65" charset="-120"/>
              </a:rPr>
              <a:t/>
            </a:r>
            <a:br>
              <a:rPr lang="en-US" altLang="zh-TW" sz="2800" dirty="0" smtClean="0">
                <a:solidFill>
                  <a:srgbClr val="FF00FF"/>
                </a:solidFill>
                <a:ea typeface="標楷體" pitchFamily="65" charset="-120"/>
              </a:rPr>
            </a:br>
            <a:r>
              <a:rPr lang="zh-TW" altLang="en-US" sz="2800" dirty="0" smtClean="0">
                <a:latin typeface="標楷體" pitchFamily="65" charset="-120"/>
                <a:ea typeface="標楷體" pitchFamily="65" charset="-120"/>
              </a:rPr>
              <a:t>體溫：</a:t>
            </a:r>
            <a:r>
              <a:rPr lang="en-US" altLang="zh-TW" sz="2800" dirty="0" smtClean="0">
                <a:ea typeface="標楷體" pitchFamily="65" charset="-120"/>
              </a:rPr>
              <a:t>38.8℃</a:t>
            </a:r>
            <a:r>
              <a:rPr lang="en-US" altLang="zh-TW" sz="2800" dirty="0" smtClean="0">
                <a:solidFill>
                  <a:srgbClr val="FF00FF"/>
                </a:solidFill>
                <a:latin typeface="標楷體" pitchFamily="65" charset="-120"/>
                <a:ea typeface="標楷體" pitchFamily="65" charset="-120"/>
              </a:rPr>
              <a:t/>
            </a:r>
            <a:br>
              <a:rPr lang="en-US" altLang="zh-TW" sz="2800" dirty="0" smtClean="0">
                <a:solidFill>
                  <a:srgbClr val="FF00FF"/>
                </a:solidFill>
                <a:latin typeface="標楷體" pitchFamily="65" charset="-120"/>
                <a:ea typeface="標楷體" pitchFamily="65" charset="-120"/>
              </a:rPr>
            </a:br>
            <a:r>
              <a:rPr lang="zh-TW" altLang="en-US" sz="2800" dirty="0" smtClean="0">
                <a:latin typeface="標楷體" pitchFamily="65" charset="-120"/>
                <a:ea typeface="標楷體" pitchFamily="65" charset="-120"/>
              </a:rPr>
              <a:t>脈搏</a:t>
            </a:r>
            <a:r>
              <a:rPr lang="zh-TW" altLang="en-US" sz="2800" dirty="0">
                <a:latin typeface="標楷體" pitchFamily="65" charset="-120"/>
                <a:ea typeface="標楷體" pitchFamily="65" charset="-120"/>
              </a:rPr>
              <a:t>：</a:t>
            </a:r>
            <a:r>
              <a:rPr lang="en-US" altLang="zh-TW" sz="2800" dirty="0" smtClean="0">
                <a:ea typeface="標楷體" pitchFamily="65" charset="-120"/>
              </a:rPr>
              <a:t>122/min</a:t>
            </a:r>
            <a:r>
              <a:rPr lang="en-US" altLang="zh-TW" sz="2800" dirty="0" smtClean="0">
                <a:solidFill>
                  <a:srgbClr val="FF00FF"/>
                </a:solidFill>
                <a:ea typeface="標楷體" pitchFamily="65" charset="-120"/>
              </a:rPr>
              <a:t/>
            </a:r>
            <a:br>
              <a:rPr lang="en-US" altLang="zh-TW" sz="2800" dirty="0" smtClean="0">
                <a:solidFill>
                  <a:srgbClr val="FF00FF"/>
                </a:solidFill>
                <a:ea typeface="標楷體" pitchFamily="65" charset="-120"/>
              </a:rPr>
            </a:br>
            <a:r>
              <a:rPr lang="zh-TW" altLang="en-US" sz="2800" dirty="0" smtClean="0">
                <a:latin typeface="標楷體" pitchFamily="65" charset="-120"/>
                <a:ea typeface="標楷體" pitchFamily="65" charset="-120"/>
              </a:rPr>
              <a:t>呼吸速率：</a:t>
            </a:r>
            <a:r>
              <a:rPr lang="en-US" altLang="zh-TW" sz="2800" dirty="0" smtClean="0">
                <a:ea typeface="標楷體" pitchFamily="65" charset="-120"/>
              </a:rPr>
              <a:t>26/min</a:t>
            </a:r>
            <a:r>
              <a:rPr lang="en-US" altLang="zh-TW" sz="2800" dirty="0" smtClean="0">
                <a:solidFill>
                  <a:srgbClr val="FF00FF"/>
                </a:solidFill>
                <a:ea typeface="標楷體" pitchFamily="65" charset="-120"/>
              </a:rPr>
              <a:t/>
            </a:r>
            <a:br>
              <a:rPr lang="en-US" altLang="zh-TW" sz="2800" dirty="0" smtClean="0">
                <a:solidFill>
                  <a:srgbClr val="FF00FF"/>
                </a:solidFill>
                <a:ea typeface="標楷體" pitchFamily="65" charset="-120"/>
              </a:rPr>
            </a:br>
            <a:r>
              <a:rPr lang="zh-TW" altLang="en-US" sz="2800" dirty="0" smtClean="0">
                <a:latin typeface="標楷體" pitchFamily="65" charset="-120"/>
                <a:ea typeface="標楷體" pitchFamily="65" charset="-120"/>
              </a:rPr>
              <a:t>指端血氧飽和度</a:t>
            </a:r>
            <a:r>
              <a:rPr lang="en-US" altLang="zh-TW" sz="2800" dirty="0">
                <a:ea typeface="標楷體" pitchFamily="65" charset="-120"/>
              </a:rPr>
              <a:t>(SpO2</a:t>
            </a:r>
            <a:r>
              <a:rPr lang="en-US" altLang="zh-TW" sz="2800" dirty="0" smtClean="0">
                <a:ea typeface="標楷體" pitchFamily="65" charset="-120"/>
              </a:rPr>
              <a:t>)</a:t>
            </a:r>
            <a:r>
              <a:rPr lang="zh-TW" altLang="en-US" sz="2800" dirty="0" smtClean="0">
                <a:ea typeface="標楷體" pitchFamily="65" charset="-120"/>
              </a:rPr>
              <a:t>：</a:t>
            </a:r>
            <a:r>
              <a:rPr lang="en-US" altLang="zh-TW" sz="2800" dirty="0" smtClean="0">
                <a:ea typeface="標楷體" pitchFamily="65" charset="-120"/>
              </a:rPr>
              <a:t>98</a:t>
            </a:r>
            <a:r>
              <a:rPr lang="en-US" altLang="zh-TW" sz="2800" dirty="0">
                <a:ea typeface="標楷體" pitchFamily="65" charset="-120"/>
              </a:rPr>
              <a:t>%</a:t>
            </a:r>
            <a:r>
              <a:rPr lang="en-US" altLang="zh-TW" sz="2800" dirty="0" smtClean="0">
                <a:latin typeface="標楷體" pitchFamily="65" charset="-120"/>
                <a:ea typeface="標楷體" pitchFamily="65" charset="-120"/>
              </a:rPr>
              <a:t> </a:t>
            </a:r>
          </a:p>
          <a:p>
            <a:endParaRPr lang="zh-TW" altLang="en-US" sz="2800" dirty="0" smtClean="0">
              <a:latin typeface="標楷體" pitchFamily="65" charset="-120"/>
              <a:ea typeface="標楷體" pitchFamily="65" charset="-120"/>
            </a:endParaRPr>
          </a:p>
        </p:txBody>
      </p:sp>
      <p:sp>
        <p:nvSpPr>
          <p:cNvPr id="48131"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F8E466D3-5CD4-4911-B848-085E9EAAAE85}" type="slidenum">
              <a:rPr lang="zh-TW" altLang="en-US"/>
              <a:pPr fontAlgn="base">
                <a:spcBef>
                  <a:spcPct val="0"/>
                </a:spcBef>
                <a:spcAft>
                  <a:spcPct val="0"/>
                </a:spcAft>
              </a:pPr>
              <a:t>32</a:t>
            </a:fld>
            <a:endParaRPr lang="zh-TW" altLang="en-US"/>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dirty="0" smtClean="0">
                <a:latin typeface="標楷體" panose="03000509000000000000" pitchFamily="65" charset="-120"/>
                <a:ea typeface="標楷體" panose="03000509000000000000" pitchFamily="65" charset="-120"/>
              </a:rPr>
              <a:t>系列胸部</a:t>
            </a:r>
            <a:r>
              <a:rPr lang="en-US" altLang="zh-TW" dirty="0" smtClean="0">
                <a:latin typeface="+mn-lt"/>
                <a:ea typeface="標楷體" panose="03000509000000000000" pitchFamily="65" charset="-120"/>
              </a:rPr>
              <a:t>X</a:t>
            </a:r>
            <a:r>
              <a:rPr lang="zh-TW" altLang="en-US" dirty="0" smtClean="0">
                <a:latin typeface="標楷體" panose="03000509000000000000" pitchFamily="65" charset="-120"/>
                <a:ea typeface="標楷體" panose="03000509000000000000" pitchFamily="65" charset="-120"/>
              </a:rPr>
              <a:t>光檢查</a:t>
            </a:r>
            <a:endParaRPr lang="zh-TW" altLang="en-US" dirty="0">
              <a:latin typeface="標楷體" panose="03000509000000000000" pitchFamily="65" charset="-120"/>
              <a:ea typeface="標楷體" panose="03000509000000000000" pitchFamily="65" charset="-120"/>
            </a:endParaRPr>
          </a:p>
        </p:txBody>
      </p:sp>
      <p:pic>
        <p:nvPicPr>
          <p:cNvPr id="49154" name="內容版面配置區 4"/>
          <p:cNvPicPr>
            <a:picLocks noGrp="1" noChangeAspect="1"/>
          </p:cNvPicPr>
          <p:nvPr>
            <p:ph sz="quarter" idx="4294967295"/>
          </p:nvPr>
        </p:nvPicPr>
        <p:blipFill>
          <a:blip r:embed="rId4"/>
          <a:srcRect/>
          <a:stretch>
            <a:fillRect/>
          </a:stretch>
        </p:blipFill>
        <p:spPr>
          <a:xfrm>
            <a:off x="3059113" y="2187575"/>
            <a:ext cx="2808287" cy="4194175"/>
          </a:xfrm>
        </p:spPr>
      </p:pic>
      <p:pic>
        <p:nvPicPr>
          <p:cNvPr id="49155" name="圖片 6"/>
          <p:cNvPicPr>
            <a:picLocks noChangeAspect="1"/>
          </p:cNvPicPr>
          <p:nvPr/>
        </p:nvPicPr>
        <p:blipFill>
          <a:blip r:embed="rId5"/>
          <a:srcRect/>
          <a:stretch>
            <a:fillRect/>
          </a:stretch>
        </p:blipFill>
        <p:spPr bwMode="auto">
          <a:xfrm>
            <a:off x="5940425" y="2187575"/>
            <a:ext cx="2808288" cy="4194175"/>
          </a:xfrm>
          <a:prstGeom prst="rect">
            <a:avLst/>
          </a:prstGeom>
          <a:noFill/>
          <a:ln w="9525">
            <a:noFill/>
            <a:miter lim="800000"/>
            <a:headEnd/>
            <a:tailEnd/>
          </a:ln>
        </p:spPr>
      </p:pic>
      <p:pic>
        <p:nvPicPr>
          <p:cNvPr id="49156" name="圖片 13"/>
          <p:cNvPicPr>
            <a:picLocks noChangeAspect="1"/>
          </p:cNvPicPr>
          <p:nvPr/>
        </p:nvPicPr>
        <p:blipFill>
          <a:blip r:embed="rId6"/>
          <a:srcRect/>
          <a:stretch>
            <a:fillRect/>
          </a:stretch>
        </p:blipFill>
        <p:spPr bwMode="auto">
          <a:xfrm>
            <a:off x="179388" y="2187575"/>
            <a:ext cx="2808287" cy="4194175"/>
          </a:xfrm>
          <a:prstGeom prst="rect">
            <a:avLst/>
          </a:prstGeom>
          <a:noFill/>
          <a:ln w="9525">
            <a:noFill/>
            <a:miter lim="800000"/>
            <a:headEnd/>
            <a:tailEnd/>
          </a:ln>
        </p:spPr>
      </p:pic>
      <p:sp>
        <p:nvSpPr>
          <p:cNvPr id="49157" name="文字方塊 15"/>
          <p:cNvSpPr txBox="1">
            <a:spLocks noChangeArrowheads="1"/>
          </p:cNvSpPr>
          <p:nvPr/>
        </p:nvSpPr>
        <p:spPr bwMode="auto">
          <a:xfrm>
            <a:off x="684213" y="5861050"/>
            <a:ext cx="1492250" cy="368300"/>
          </a:xfrm>
          <a:prstGeom prst="rect">
            <a:avLst/>
          </a:prstGeom>
          <a:noFill/>
          <a:ln w="9525">
            <a:noFill/>
            <a:miter lim="800000"/>
            <a:headEnd/>
            <a:tailEnd/>
          </a:ln>
        </p:spPr>
        <p:txBody>
          <a:bodyPr wrap="none">
            <a:spAutoFit/>
          </a:bodyPr>
          <a:lstStyle/>
          <a:p>
            <a:r>
              <a:rPr kumimoji="0" lang="en-US" altLang="zh-TW">
                <a:latin typeface="Century Schoolbook" pitchFamily="18" charset="0"/>
              </a:rPr>
              <a:t>First hospital</a:t>
            </a:r>
            <a:endParaRPr kumimoji="0" lang="zh-TW" altLang="en-US">
              <a:latin typeface="Century Schoolbook" pitchFamily="18" charset="0"/>
            </a:endParaRPr>
          </a:p>
        </p:txBody>
      </p:sp>
      <p:sp>
        <p:nvSpPr>
          <p:cNvPr id="49158" name="文字方塊 16"/>
          <p:cNvSpPr txBox="1">
            <a:spLocks noChangeArrowheads="1"/>
          </p:cNvSpPr>
          <p:nvPr/>
        </p:nvSpPr>
        <p:spPr bwMode="auto">
          <a:xfrm>
            <a:off x="3600450" y="5861050"/>
            <a:ext cx="1727200" cy="368300"/>
          </a:xfrm>
          <a:prstGeom prst="rect">
            <a:avLst/>
          </a:prstGeom>
          <a:noFill/>
          <a:ln w="9525">
            <a:noFill/>
            <a:miter lim="800000"/>
            <a:headEnd/>
            <a:tailEnd/>
          </a:ln>
        </p:spPr>
        <p:txBody>
          <a:bodyPr wrap="none">
            <a:spAutoFit/>
          </a:bodyPr>
          <a:lstStyle/>
          <a:p>
            <a:r>
              <a:rPr kumimoji="0" lang="en-US" altLang="zh-TW">
                <a:latin typeface="Century Schoolbook" pitchFamily="18" charset="0"/>
              </a:rPr>
              <a:t>2</a:t>
            </a:r>
            <a:r>
              <a:rPr kumimoji="0" lang="en-US" altLang="zh-TW" baseline="30000">
                <a:latin typeface="Century Schoolbook" pitchFamily="18" charset="0"/>
              </a:rPr>
              <a:t>nd</a:t>
            </a:r>
            <a:r>
              <a:rPr kumimoji="0" lang="en-US" altLang="zh-TW">
                <a:latin typeface="Century Schoolbook" pitchFamily="18" charset="0"/>
              </a:rPr>
              <a:t> hospital ER</a:t>
            </a:r>
            <a:endParaRPr kumimoji="0" lang="zh-TW" altLang="en-US">
              <a:latin typeface="Century Schoolbook" pitchFamily="18" charset="0"/>
            </a:endParaRPr>
          </a:p>
        </p:txBody>
      </p:sp>
      <p:sp>
        <p:nvSpPr>
          <p:cNvPr id="49159" name="文字方塊 17"/>
          <p:cNvSpPr txBox="1">
            <a:spLocks noChangeArrowheads="1"/>
          </p:cNvSpPr>
          <p:nvPr/>
        </p:nvSpPr>
        <p:spPr bwMode="auto">
          <a:xfrm>
            <a:off x="6516688" y="5859463"/>
            <a:ext cx="1803400" cy="369887"/>
          </a:xfrm>
          <a:prstGeom prst="rect">
            <a:avLst/>
          </a:prstGeom>
          <a:noFill/>
          <a:ln w="9525">
            <a:noFill/>
            <a:miter lim="800000"/>
            <a:headEnd/>
            <a:tailEnd/>
          </a:ln>
        </p:spPr>
        <p:txBody>
          <a:bodyPr wrap="none">
            <a:spAutoFit/>
          </a:bodyPr>
          <a:lstStyle/>
          <a:p>
            <a:r>
              <a:rPr kumimoji="0" lang="en-US" altLang="zh-TW">
                <a:latin typeface="Century Schoolbook" pitchFamily="18" charset="0"/>
              </a:rPr>
              <a:t>2</a:t>
            </a:r>
            <a:r>
              <a:rPr kumimoji="0" lang="en-US" altLang="zh-TW" baseline="30000">
                <a:latin typeface="Century Schoolbook" pitchFamily="18" charset="0"/>
              </a:rPr>
              <a:t>nd</a:t>
            </a:r>
            <a:r>
              <a:rPr kumimoji="0" lang="en-US" altLang="zh-TW">
                <a:latin typeface="Century Schoolbook" pitchFamily="18" charset="0"/>
              </a:rPr>
              <a:t> hospital ICU</a:t>
            </a:r>
            <a:endParaRPr kumimoji="0" lang="zh-TW" altLang="en-US">
              <a:latin typeface="Century Schoolbook" pitchFamily="18" charset="0"/>
            </a:endParaRPr>
          </a:p>
        </p:txBody>
      </p:sp>
      <p:sp>
        <p:nvSpPr>
          <p:cNvPr id="3" name="矩形 2"/>
          <p:cNvSpPr/>
          <p:nvPr/>
        </p:nvSpPr>
        <p:spPr>
          <a:xfrm>
            <a:off x="3059113" y="6183313"/>
            <a:ext cx="576262" cy="19843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0" name="矩形 9"/>
          <p:cNvSpPr/>
          <p:nvPr/>
        </p:nvSpPr>
        <p:spPr>
          <a:xfrm>
            <a:off x="5940425" y="6186488"/>
            <a:ext cx="719138" cy="19526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4" name="投影片編號版面配置區 3"/>
          <p:cNvSpPr>
            <a:spLocks noGrp="1"/>
          </p:cNvSpPr>
          <p:nvPr>
            <p:ph type="sldNum" sz="quarter" idx="11"/>
          </p:nvPr>
        </p:nvSpPr>
        <p:spPr/>
        <p:txBody>
          <a:bodyPr/>
          <a:lstStyle/>
          <a:p>
            <a:pPr>
              <a:defRPr/>
            </a:pPr>
            <a:fld id="{288F197B-CE38-4EA7-9E4F-83C3DFBC2910}" type="slidenum">
              <a:rPr lang="zh-TW" altLang="en-US" smtClean="0"/>
              <a:pPr>
                <a:defRPr/>
              </a:pPr>
              <a:t>33</a:t>
            </a:fld>
            <a:endParaRPr lang="zh-TW" altLang="en-US"/>
          </a:p>
        </p:txBody>
      </p:sp>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7"/>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胸部電腦斷層檢查</a:t>
            </a:r>
            <a:endParaRPr lang="zh-TW" altLang="en-US" sz="3600" dirty="0">
              <a:latin typeface="標楷體" panose="03000509000000000000" pitchFamily="65" charset="-120"/>
              <a:ea typeface="標楷體" panose="03000509000000000000" pitchFamily="65" charset="-120"/>
            </a:endParaRPr>
          </a:p>
        </p:txBody>
      </p:sp>
      <p:pic>
        <p:nvPicPr>
          <p:cNvPr id="50178" name="圖片 8"/>
          <p:cNvPicPr>
            <a:picLocks noChangeAspect="1"/>
          </p:cNvPicPr>
          <p:nvPr/>
        </p:nvPicPr>
        <p:blipFill>
          <a:blip r:embed="rId4"/>
          <a:srcRect t="9267"/>
          <a:stretch>
            <a:fillRect/>
          </a:stretch>
        </p:blipFill>
        <p:spPr bwMode="auto">
          <a:xfrm>
            <a:off x="611188" y="1557338"/>
            <a:ext cx="7458075" cy="4602162"/>
          </a:xfrm>
          <a:prstGeom prst="rect">
            <a:avLst/>
          </a:prstGeom>
          <a:noFill/>
          <a:ln w="9525">
            <a:noFill/>
            <a:miter lim="800000"/>
            <a:headEnd/>
            <a:tailEnd/>
          </a:ln>
        </p:spPr>
      </p:pic>
      <p:sp>
        <p:nvSpPr>
          <p:cNvPr id="10" name="矩形 9"/>
          <p:cNvSpPr/>
          <p:nvPr/>
        </p:nvSpPr>
        <p:spPr>
          <a:xfrm>
            <a:off x="1331913" y="1557338"/>
            <a:ext cx="1584325" cy="863600"/>
          </a:xfrm>
          <a:prstGeom prst="rect">
            <a:avLst/>
          </a:prstGeom>
          <a:solidFill>
            <a:schemeClr val="tx1">
              <a:lumMod val="85000"/>
              <a:lumOff val="15000"/>
            </a:schemeClr>
          </a:solidFill>
          <a:ln>
            <a:solidFill>
              <a:schemeClr val="tx1">
                <a:lumMod val="85000"/>
                <a:lumOff val="1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1" name="矩形 10"/>
          <p:cNvSpPr/>
          <p:nvPr/>
        </p:nvSpPr>
        <p:spPr>
          <a:xfrm>
            <a:off x="611188" y="5013325"/>
            <a:ext cx="2305050" cy="1146175"/>
          </a:xfrm>
          <a:prstGeom prst="rect">
            <a:avLst/>
          </a:prstGeom>
          <a:solidFill>
            <a:schemeClr val="tx1">
              <a:lumMod val="85000"/>
              <a:lumOff val="15000"/>
            </a:schemeClr>
          </a:solidFill>
          <a:ln>
            <a:solidFill>
              <a:schemeClr val="tx1">
                <a:lumMod val="85000"/>
                <a:lumOff val="1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2" name="矩形 11"/>
          <p:cNvSpPr/>
          <p:nvPr/>
        </p:nvSpPr>
        <p:spPr>
          <a:xfrm>
            <a:off x="5795963" y="1557338"/>
            <a:ext cx="2152650" cy="576262"/>
          </a:xfrm>
          <a:prstGeom prst="rect">
            <a:avLst/>
          </a:prstGeom>
          <a:solidFill>
            <a:schemeClr val="tx1">
              <a:lumMod val="85000"/>
              <a:lumOff val="15000"/>
            </a:schemeClr>
          </a:solidFill>
          <a:ln>
            <a:solidFill>
              <a:schemeClr val="tx1">
                <a:lumMod val="85000"/>
                <a:lumOff val="1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3" name="矩形 12"/>
          <p:cNvSpPr/>
          <p:nvPr/>
        </p:nvSpPr>
        <p:spPr>
          <a:xfrm>
            <a:off x="1547813" y="5589588"/>
            <a:ext cx="2303462" cy="569912"/>
          </a:xfrm>
          <a:prstGeom prst="rect">
            <a:avLst/>
          </a:prstGeom>
          <a:solidFill>
            <a:schemeClr val="tx1">
              <a:lumMod val="85000"/>
              <a:lumOff val="15000"/>
            </a:schemeClr>
          </a:solidFill>
          <a:ln>
            <a:solidFill>
              <a:schemeClr val="tx1">
                <a:lumMod val="85000"/>
                <a:lumOff val="1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kumimoji="0" lang="zh-TW" altLang="en-US"/>
          </a:p>
        </p:txBody>
      </p:sp>
      <p:sp>
        <p:nvSpPr>
          <p:cNvPr id="50183"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EF58B24-C2F8-493C-B4CB-5DCF49DFC70D}" type="slidenum">
              <a:rPr lang="zh-TW" altLang="en-US"/>
              <a:pPr fontAlgn="base">
                <a:spcBef>
                  <a:spcPct val="0"/>
                </a:spcBef>
                <a:spcAft>
                  <a:spcPct val="0"/>
                </a:spcAft>
              </a:pPr>
              <a:t>34</a:t>
            </a:fld>
            <a:endParaRPr lang="zh-TW" altLang="en-US"/>
          </a:p>
        </p:txBody>
      </p:sp>
    </p:spTree>
    <p:custDataLst>
      <p:tags r:id="rId1"/>
    </p:custData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感染性主</a:t>
            </a:r>
            <a:r>
              <a:rPr lang="zh-TW" altLang="en-US" sz="3600" dirty="0" smtClean="0">
                <a:latin typeface="標楷體" panose="03000509000000000000" pitchFamily="65" charset="-120"/>
                <a:ea typeface="標楷體" panose="03000509000000000000" pitchFamily="65" charset="-120"/>
              </a:rPr>
              <a:t>動脈瘤</a:t>
            </a:r>
            <a:r>
              <a:rPr lang="en-US" altLang="zh-TW" dirty="0" smtClean="0">
                <a:solidFill>
                  <a:srgbClr val="FF00FF"/>
                </a:solidFill>
              </a:rPr>
              <a:t/>
            </a:r>
            <a:br>
              <a:rPr lang="en-US" altLang="zh-TW" dirty="0" smtClean="0">
                <a:solidFill>
                  <a:srgbClr val="FF00FF"/>
                </a:solidFill>
              </a:rPr>
            </a:br>
            <a:r>
              <a:rPr lang="en-US" altLang="zh-TW" sz="2800" dirty="0" smtClean="0"/>
              <a:t>(Infected Aortic </a:t>
            </a:r>
            <a:r>
              <a:rPr lang="en-US" altLang="zh-TW" sz="2800" dirty="0"/>
              <a:t>A</a:t>
            </a:r>
            <a:r>
              <a:rPr lang="en-US" altLang="zh-TW" sz="2800" dirty="0" smtClean="0"/>
              <a:t>neurysm)</a:t>
            </a:r>
            <a:endParaRPr lang="zh-TW" altLang="en-US" sz="2800" dirty="0"/>
          </a:p>
        </p:txBody>
      </p:sp>
      <p:sp>
        <p:nvSpPr>
          <p:cNvPr id="51202" name="內容版面配置區 3"/>
          <p:cNvSpPr>
            <a:spLocks noGrp="1"/>
          </p:cNvSpPr>
          <p:nvPr>
            <p:ph sz="quarter" idx="1"/>
          </p:nvPr>
        </p:nvSpPr>
        <p:spPr>
          <a:xfrm>
            <a:off x="457200" y="1600200"/>
            <a:ext cx="7467600" cy="4873625"/>
          </a:xfrm>
        </p:spPr>
        <p:txBody>
          <a:bodyPr/>
          <a:lstStyle/>
          <a:p>
            <a:r>
              <a:rPr lang="zh-TW" altLang="en-US" sz="2800" dirty="0" smtClean="0">
                <a:latin typeface="標楷體" pitchFamily="65" charset="-120"/>
                <a:ea typeface="標楷體" pitchFamily="65" charset="-120"/>
              </a:rPr>
              <a:t>老年及免疫功能低下病患為主</a:t>
            </a:r>
          </a:p>
          <a:p>
            <a:r>
              <a:rPr lang="zh-TW" altLang="en-US" sz="2800" dirty="0" smtClean="0">
                <a:latin typeface="標楷體" pitchFamily="65" charset="-120"/>
                <a:ea typeface="標楷體" pitchFamily="65" charset="-120"/>
              </a:rPr>
              <a:t>沙門氏桿菌感染 </a:t>
            </a:r>
            <a:r>
              <a:rPr lang="en-US" altLang="zh-TW" sz="2800" dirty="0" smtClean="0">
                <a:latin typeface="標楷體" pitchFamily="65" charset="-120"/>
                <a:ea typeface="標楷體" pitchFamily="65" charset="-120"/>
              </a:rPr>
              <a:t>&gt;&gt;&gt; </a:t>
            </a:r>
            <a:r>
              <a:rPr lang="zh-TW" altLang="en-US" sz="2800" dirty="0" smtClean="0">
                <a:latin typeface="標楷體" pitchFamily="65" charset="-120"/>
                <a:ea typeface="標楷體" pitchFamily="65" charset="-120"/>
              </a:rPr>
              <a:t>金黃色葡萄球菌</a:t>
            </a:r>
          </a:p>
          <a:p>
            <a:r>
              <a:rPr lang="zh-TW" altLang="en-US" sz="2800" dirty="0" smtClean="0">
                <a:latin typeface="標楷體" pitchFamily="65" charset="-120"/>
                <a:ea typeface="標楷體" pitchFamily="65" charset="-120"/>
              </a:rPr>
              <a:t>臨床表現</a:t>
            </a:r>
          </a:p>
          <a:p>
            <a:pPr lvl="1"/>
            <a:r>
              <a:rPr lang="zh-TW" altLang="en-US" sz="2400" dirty="0" smtClean="0">
                <a:latin typeface="標楷體" pitchFamily="65" charset="-120"/>
                <a:ea typeface="標楷體" pitchFamily="65" charset="-120"/>
              </a:rPr>
              <a:t>無明顯感染源之發燒</a:t>
            </a:r>
          </a:p>
          <a:p>
            <a:pPr lvl="1"/>
            <a:r>
              <a:rPr lang="zh-TW" altLang="en-US" sz="2400" dirty="0" smtClean="0">
                <a:latin typeface="標楷體" pitchFamily="65" charset="-120"/>
                <a:ea typeface="標楷體" pitchFamily="65" charset="-120"/>
              </a:rPr>
              <a:t>常常沒有胸痛或腹痛之表現</a:t>
            </a:r>
          </a:p>
          <a:p>
            <a:r>
              <a:rPr lang="zh-TW" altLang="en-US" sz="2800" dirty="0" smtClean="0">
                <a:latin typeface="標楷體" pitchFamily="65" charset="-120"/>
                <a:ea typeface="標楷體" pitchFamily="65" charset="-120"/>
              </a:rPr>
              <a:t>診斷線索</a:t>
            </a:r>
          </a:p>
          <a:p>
            <a:pPr lvl="1"/>
            <a:r>
              <a:rPr lang="zh-TW" altLang="en-US" sz="2400" dirty="0" smtClean="0">
                <a:latin typeface="標楷體" pitchFamily="65" charset="-120"/>
                <a:ea typeface="標楷體" pitchFamily="65" charset="-120"/>
              </a:rPr>
              <a:t>聲音沙啞</a:t>
            </a:r>
          </a:p>
          <a:p>
            <a:pPr lvl="2"/>
            <a:r>
              <a:rPr lang="en-US" altLang="zh-TW" sz="2000" dirty="0" err="1" smtClean="0">
                <a:ea typeface="標楷體" pitchFamily="65" charset="-120"/>
              </a:rPr>
              <a:t>Cardiovocal</a:t>
            </a:r>
            <a:r>
              <a:rPr lang="en-US" altLang="zh-TW" sz="2000" dirty="0" smtClean="0">
                <a:ea typeface="標楷體" pitchFamily="65" charset="-120"/>
              </a:rPr>
              <a:t> syndrome </a:t>
            </a:r>
          </a:p>
          <a:p>
            <a:pPr lvl="1"/>
            <a:r>
              <a:rPr lang="zh-TW" altLang="en-US" sz="2400" dirty="0" smtClean="0">
                <a:latin typeface="標楷體" pitchFamily="65" charset="-120"/>
                <a:ea typeface="標楷體" pitchFamily="65" charset="-120"/>
              </a:rPr>
              <a:t>中膈腔變寬</a:t>
            </a:r>
          </a:p>
          <a:p>
            <a:pPr lvl="1"/>
            <a:r>
              <a:rPr lang="zh-TW" altLang="en-US" sz="2400" dirty="0" smtClean="0">
                <a:latin typeface="標楷體" pitchFamily="65" charset="-120"/>
                <a:ea typeface="標楷體" pitchFamily="65" charset="-120"/>
              </a:rPr>
              <a:t>血液培養出現沙門氏桿菌感染</a:t>
            </a:r>
          </a:p>
        </p:txBody>
      </p:sp>
      <p:sp>
        <p:nvSpPr>
          <p:cNvPr id="51203"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D25CA36C-E302-4EB1-B0D9-67EEDA743773}" type="slidenum">
              <a:rPr lang="zh-TW" altLang="en-US"/>
              <a:pPr fontAlgn="base">
                <a:spcBef>
                  <a:spcPct val="0"/>
                </a:spcBef>
                <a:spcAft>
                  <a:spcPct val="0"/>
                </a:spcAft>
              </a:pPr>
              <a:t>35</a:t>
            </a:fld>
            <a:endParaRPr lang="zh-TW" altLang="en-US"/>
          </a:p>
        </p:txBody>
      </p:sp>
    </p:spTree>
    <p:custDataLst>
      <p:tags r:id="rId1"/>
    </p:custData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200" dirty="0">
                <a:latin typeface="標楷體" panose="03000509000000000000" pitchFamily="65" charset="-120"/>
                <a:ea typeface="標楷體" panose="03000509000000000000" pitchFamily="65" charset="-120"/>
              </a:rPr>
              <a:t>病例</a:t>
            </a:r>
            <a:r>
              <a:rPr lang="zh-TW" altLang="en-US" sz="3200" dirty="0" smtClean="0">
                <a:latin typeface="標楷體" panose="03000509000000000000" pitchFamily="65" charset="-120"/>
                <a:ea typeface="標楷體" panose="03000509000000000000" pitchFamily="65" charset="-120"/>
              </a:rPr>
              <a:t>分享二</a:t>
            </a:r>
            <a:endParaRPr lang="zh-TW" altLang="en-US" dirty="0"/>
          </a:p>
        </p:txBody>
      </p:sp>
      <p:sp>
        <p:nvSpPr>
          <p:cNvPr id="52226" name="內容版面配置區 2"/>
          <p:cNvSpPr>
            <a:spLocks noGrp="1"/>
          </p:cNvSpPr>
          <p:nvPr>
            <p:ph sz="quarter" idx="1"/>
          </p:nvPr>
        </p:nvSpPr>
        <p:spPr>
          <a:xfrm>
            <a:off x="457200" y="1600200"/>
            <a:ext cx="7467600" cy="4873625"/>
          </a:xfrm>
        </p:spPr>
        <p:txBody>
          <a:bodyPr/>
          <a:lstStyle/>
          <a:p>
            <a:r>
              <a:rPr lang="en-US" altLang="zh-TW" dirty="0" smtClean="0">
                <a:latin typeface="標楷體" panose="03000509000000000000" pitchFamily="65" charset="-120"/>
                <a:ea typeface="標楷體" panose="03000509000000000000" pitchFamily="65" charset="-120"/>
              </a:rPr>
              <a:t>57</a:t>
            </a:r>
            <a:r>
              <a:rPr lang="zh-TW" altLang="en-US" dirty="0" smtClean="0">
                <a:latin typeface="標楷體" panose="03000509000000000000" pitchFamily="65" charset="-120"/>
                <a:ea typeface="標楷體" panose="03000509000000000000" pitchFamily="65" charset="-120"/>
              </a:rPr>
              <a:t>歲男性</a:t>
            </a: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高血壓規則於門診接受藥物治療</a:t>
            </a: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間歇性發燒併聲音沙啞約</a:t>
            </a:r>
            <a:r>
              <a:rPr lang="en-US" altLang="zh-TW" dirty="0" smtClean="0">
                <a:latin typeface="標楷體" panose="03000509000000000000" pitchFamily="65" charset="-120"/>
                <a:ea typeface="標楷體" panose="03000509000000000000" pitchFamily="65" charset="-120"/>
              </a:rPr>
              <a:t>8</a:t>
            </a:r>
            <a:r>
              <a:rPr lang="zh-TW" altLang="en-US" dirty="0" smtClean="0">
                <a:latin typeface="標楷體" panose="03000509000000000000" pitchFamily="65" charset="-120"/>
                <a:ea typeface="標楷體" panose="03000509000000000000" pitchFamily="65" charset="-120"/>
              </a:rPr>
              <a:t>日</a:t>
            </a:r>
            <a:endParaRPr lang="en-US" altLang="zh-TW" dirty="0" smtClean="0">
              <a:latin typeface="標楷體" panose="03000509000000000000" pitchFamily="65" charset="-120"/>
              <a:ea typeface="標楷體" panose="03000509000000000000" pitchFamily="65" charset="-120"/>
            </a:endParaRPr>
          </a:p>
          <a:p>
            <a:pPr lvl="1"/>
            <a:r>
              <a:rPr lang="zh-TW" altLang="en-US" dirty="0" smtClean="0">
                <a:latin typeface="標楷體" panose="03000509000000000000" pitchFamily="65" charset="-120"/>
                <a:ea typeface="標楷體" panose="03000509000000000000" pitchFamily="65" charset="-120"/>
              </a:rPr>
              <a:t>沒有喉嚨痛或其他上呼吸道症狀</a:t>
            </a:r>
            <a:endParaRPr lang="en-US" altLang="zh-TW" dirty="0" smtClean="0">
              <a:latin typeface="標楷體" panose="03000509000000000000" pitchFamily="65" charset="-120"/>
              <a:ea typeface="標楷體" panose="03000509000000000000" pitchFamily="65" charset="-120"/>
            </a:endParaRPr>
          </a:p>
          <a:p>
            <a:r>
              <a:rPr lang="en-US" altLang="zh-TW" dirty="0" smtClean="0"/>
              <a:t>BP: 132/70 mmHg, BT: 38.2℃, PR: 82/min, RR: 18/min</a:t>
            </a:r>
          </a:p>
          <a:p>
            <a:endParaRPr lang="en-US" altLang="zh-TW" dirty="0" smtClean="0"/>
          </a:p>
          <a:p>
            <a:endParaRPr lang="zh-TW" altLang="en-US" dirty="0" smtClean="0"/>
          </a:p>
        </p:txBody>
      </p:sp>
      <p:sp>
        <p:nvSpPr>
          <p:cNvPr id="52227"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209136D-2DE3-4882-A31C-3A6AFDDD569F}" type="slidenum">
              <a:rPr lang="zh-TW" altLang="en-US"/>
              <a:pPr fontAlgn="base">
                <a:spcBef>
                  <a:spcPct val="0"/>
                </a:spcBef>
                <a:spcAft>
                  <a:spcPct val="0"/>
                </a:spcAft>
              </a:pPr>
              <a:t>36</a:t>
            </a:fld>
            <a:endParaRPr lang="zh-TW" altLang="en-US"/>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en-US" altLang="zh-TW" dirty="0" smtClean="0"/>
              <a:t>CXR</a:t>
            </a:r>
            <a:endParaRPr lang="zh-TW" altLang="en-US" dirty="0"/>
          </a:p>
        </p:txBody>
      </p:sp>
      <p:pic>
        <p:nvPicPr>
          <p:cNvPr id="53250" name="內容版面配置區 4"/>
          <p:cNvPicPr preferRelativeResize="0">
            <a:picLocks noChangeAspect="1"/>
          </p:cNvPicPr>
          <p:nvPr/>
        </p:nvPicPr>
        <p:blipFill>
          <a:blip r:embed="rId4"/>
          <a:srcRect t="7672" b="7596"/>
          <a:stretch>
            <a:fillRect/>
          </a:stretch>
        </p:blipFill>
        <p:spPr bwMode="auto">
          <a:xfrm>
            <a:off x="1835150" y="0"/>
            <a:ext cx="5400675" cy="6832600"/>
          </a:xfrm>
          <a:prstGeom prst="rect">
            <a:avLst/>
          </a:prstGeom>
          <a:noFill/>
          <a:ln w="9525">
            <a:noFill/>
            <a:miter lim="800000"/>
            <a:headEnd/>
            <a:tailEnd/>
          </a:ln>
        </p:spPr>
      </p:pic>
      <p:sp>
        <p:nvSpPr>
          <p:cNvPr id="53251"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434F8718-4131-4F52-B889-B6E53AADBF18}" type="slidenum">
              <a:rPr lang="zh-TW" altLang="en-US"/>
              <a:pPr fontAlgn="base">
                <a:spcBef>
                  <a:spcPct val="0"/>
                </a:spcBef>
                <a:spcAft>
                  <a:spcPct val="0"/>
                </a:spcAft>
              </a:pPr>
              <a:t>37</a:t>
            </a:fld>
            <a:endParaRPr lang="zh-TW" altLang="en-US"/>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胸部電腦斷層檢查</a:t>
            </a:r>
            <a:endParaRPr lang="zh-TW" altLang="en-US" sz="3600" dirty="0">
              <a:solidFill>
                <a:schemeClr val="bg1"/>
              </a:solidFill>
              <a:latin typeface="標楷體" panose="03000509000000000000" pitchFamily="65" charset="-120"/>
              <a:ea typeface="標楷體" panose="03000509000000000000" pitchFamily="65" charset="-120"/>
            </a:endParaRPr>
          </a:p>
        </p:txBody>
      </p:sp>
      <p:pic>
        <p:nvPicPr>
          <p:cNvPr id="54274" name="內容版面配置區 7"/>
          <p:cNvPicPr preferRelativeResize="0">
            <a:picLocks noGrp="1" noChangeAspect="1"/>
          </p:cNvPicPr>
          <p:nvPr>
            <p:ph sz="quarter" idx="4294967295"/>
          </p:nvPr>
        </p:nvPicPr>
        <p:blipFill>
          <a:blip r:embed="rId4"/>
          <a:srcRect l="15408" r="12894"/>
          <a:stretch>
            <a:fillRect/>
          </a:stretch>
        </p:blipFill>
        <p:spPr>
          <a:xfrm>
            <a:off x="4427538" y="1557338"/>
            <a:ext cx="4240212" cy="3957637"/>
          </a:xfrm>
        </p:spPr>
      </p:pic>
      <p:pic>
        <p:nvPicPr>
          <p:cNvPr id="54275" name="圖片 8"/>
          <p:cNvPicPr preferRelativeResize="0">
            <a:picLocks noChangeAspect="1"/>
          </p:cNvPicPr>
          <p:nvPr/>
        </p:nvPicPr>
        <p:blipFill>
          <a:blip r:embed="rId5"/>
          <a:srcRect l="15694" r="11945"/>
          <a:stretch>
            <a:fillRect/>
          </a:stretch>
        </p:blipFill>
        <p:spPr bwMode="auto">
          <a:xfrm>
            <a:off x="179388" y="1557338"/>
            <a:ext cx="4276725" cy="3957637"/>
          </a:xfrm>
          <a:prstGeom prst="rect">
            <a:avLst/>
          </a:prstGeom>
          <a:noFill/>
          <a:ln w="9525">
            <a:noFill/>
            <a:miter lim="800000"/>
            <a:headEnd/>
            <a:tailEnd/>
          </a:ln>
        </p:spPr>
      </p:pic>
      <p:sp>
        <p:nvSpPr>
          <p:cNvPr id="54276"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6F8E19B-C790-4725-B6CB-FEA246B7F798}" type="slidenum">
              <a:rPr lang="zh-TW" altLang="en-US"/>
              <a:pPr fontAlgn="base">
                <a:spcBef>
                  <a:spcPct val="0"/>
                </a:spcBef>
                <a:spcAft>
                  <a:spcPct val="0"/>
                </a:spcAft>
              </a:pPr>
              <a:t>38</a:t>
            </a:fld>
            <a:endParaRPr lang="zh-TW"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細菌性心內膜炎</a:t>
            </a:r>
          </a:p>
        </p:txBody>
      </p:sp>
      <p:sp>
        <p:nvSpPr>
          <p:cNvPr id="55298" name="內容版面配置區 4"/>
          <p:cNvSpPr>
            <a:spLocks noGrp="1"/>
          </p:cNvSpPr>
          <p:nvPr>
            <p:ph sz="quarter" idx="1"/>
          </p:nvPr>
        </p:nvSpPr>
        <p:spPr>
          <a:xfrm>
            <a:off x="457200" y="1600200"/>
            <a:ext cx="7931150" cy="4873625"/>
          </a:xfrm>
        </p:spPr>
        <p:txBody>
          <a:bodyPr/>
          <a:lstStyle/>
          <a:p>
            <a:r>
              <a:rPr lang="zh-TW" altLang="en-US" sz="2800" dirty="0" smtClean="0">
                <a:ea typeface="標楷體" pitchFamily="65" charset="-120"/>
              </a:rPr>
              <a:t>臨床診斷不易，但身體診察可提供早期診斷線索。</a:t>
            </a:r>
          </a:p>
          <a:p>
            <a:pPr lvl="1"/>
            <a:r>
              <a:rPr lang="zh-TW" altLang="en-US" sz="2400" dirty="0" smtClean="0">
                <a:ea typeface="標楷體" pitchFamily="65" charset="-120"/>
              </a:rPr>
              <a:t>結膜出血點</a:t>
            </a:r>
          </a:p>
          <a:p>
            <a:pPr lvl="1"/>
            <a:r>
              <a:rPr lang="zh-TW" altLang="en-US" sz="2400" dirty="0" smtClean="0">
                <a:ea typeface="標楷體" pitchFamily="65" charset="-120"/>
              </a:rPr>
              <a:t>心雜音</a:t>
            </a:r>
          </a:p>
          <a:p>
            <a:pPr lvl="1"/>
            <a:r>
              <a:rPr lang="zh-TW" altLang="en-US" sz="2400" dirty="0" smtClean="0">
                <a:ea typeface="標楷體" pitchFamily="65" charset="-120"/>
              </a:rPr>
              <a:t>皮疹：</a:t>
            </a:r>
            <a:r>
              <a:rPr lang="en-US" altLang="zh-TW" sz="2400" dirty="0" smtClean="0">
                <a:ea typeface="標楷體" pitchFamily="65" charset="-120"/>
              </a:rPr>
              <a:t>Osler’s node, </a:t>
            </a:r>
            <a:r>
              <a:rPr lang="en-US" altLang="zh-TW" sz="2400" dirty="0" err="1" smtClean="0">
                <a:ea typeface="標楷體" pitchFamily="65" charset="-120"/>
              </a:rPr>
              <a:t>Janeway</a:t>
            </a:r>
            <a:r>
              <a:rPr lang="en-US" altLang="zh-TW" sz="2400" dirty="0" smtClean="0">
                <a:ea typeface="標楷體" pitchFamily="65" charset="-120"/>
              </a:rPr>
              <a:t> lesion</a:t>
            </a:r>
          </a:p>
          <a:p>
            <a:pPr lvl="1"/>
            <a:r>
              <a:rPr lang="zh-TW" altLang="en-US" sz="2400" dirty="0" smtClean="0">
                <a:ea typeface="標楷體" pitchFamily="65" charset="-120"/>
              </a:rPr>
              <a:t>指甲夾板出血</a:t>
            </a:r>
          </a:p>
          <a:p>
            <a:r>
              <a:rPr lang="en-US" altLang="zh-TW" sz="2800" dirty="0" smtClean="0">
                <a:ea typeface="標楷體" pitchFamily="65" charset="-120"/>
              </a:rPr>
              <a:t>Duke’s criteria</a:t>
            </a:r>
          </a:p>
          <a:p>
            <a:pPr lvl="1"/>
            <a:r>
              <a:rPr lang="zh-TW" altLang="en-US" sz="2400" dirty="0" smtClean="0">
                <a:ea typeface="標楷體" pitchFamily="65" charset="-120"/>
              </a:rPr>
              <a:t>顯微性血尿</a:t>
            </a:r>
          </a:p>
          <a:p>
            <a:r>
              <a:rPr lang="zh-TW" altLang="en-US" sz="2800" dirty="0" smtClean="0">
                <a:ea typeface="標楷體" pitchFamily="65" charset="-120"/>
              </a:rPr>
              <a:t>持續性菌血症</a:t>
            </a:r>
            <a:endParaRPr lang="en-US" altLang="zh-TW" sz="2800" dirty="0" smtClean="0">
              <a:ea typeface="標楷體" pitchFamily="65" charset="-120"/>
            </a:endParaRPr>
          </a:p>
          <a:p>
            <a:r>
              <a:rPr lang="zh-TW" altLang="en-US" sz="2800" dirty="0" smtClean="0">
                <a:ea typeface="標楷體" pitchFamily="65" charset="-120"/>
              </a:rPr>
              <a:t>出現金黃色葡萄球菌或腸球菌等菌血症</a:t>
            </a:r>
          </a:p>
          <a:p>
            <a:endParaRPr lang="zh-TW" altLang="en-US" sz="2800" dirty="0" smtClean="0">
              <a:ea typeface="標楷體" pitchFamily="65" charset="-120"/>
            </a:endParaRPr>
          </a:p>
        </p:txBody>
      </p:sp>
      <p:sp>
        <p:nvSpPr>
          <p:cNvPr id="55299"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1CAB492-9001-4A8E-AE8E-BA633C7CB122}" type="slidenum">
              <a:rPr lang="zh-TW" altLang="en-US"/>
              <a:pPr fontAlgn="base">
                <a:spcBef>
                  <a:spcPct val="0"/>
                </a:spcBef>
                <a:spcAft>
                  <a:spcPct val="0"/>
                </a:spcAft>
              </a:pPr>
              <a:t>39</a:t>
            </a:fld>
            <a:endParaRPr lang="zh-TW" altLang="en-US"/>
          </a:p>
        </p:txBody>
      </p:sp>
    </p:spTree>
    <p:custDataLst>
      <p:tags r:id="rId1"/>
    </p:custData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fontAlgn="auto">
              <a:spcAft>
                <a:spcPts val="0"/>
              </a:spcAft>
              <a:defRPr/>
            </a:pPr>
            <a:r>
              <a:rPr lang="en-US" altLang="zh-TW" sz="3600" dirty="0" smtClean="0"/>
              <a:t>(2) </a:t>
            </a:r>
            <a:r>
              <a:rPr lang="zh-TW" altLang="en-US" sz="3600" dirty="0" smtClean="0">
                <a:latin typeface="標楷體" panose="03000509000000000000" pitchFamily="65" charset="-120"/>
                <a:ea typeface="標楷體" panose="03000509000000000000" pitchFamily="65" charset="-120"/>
              </a:rPr>
              <a:t>考慮</a:t>
            </a:r>
            <a:r>
              <a:rPr lang="zh-TW" altLang="en-US" sz="3600" dirty="0">
                <a:latin typeface="標楷體" panose="03000509000000000000" pitchFamily="65" charset="-120"/>
                <a:ea typeface="標楷體" panose="03000509000000000000" pitchFamily="65" charset="-120"/>
              </a:rPr>
              <a:t>非典型感染症的可能性</a:t>
            </a:r>
          </a:p>
        </p:txBody>
      </p:sp>
      <p:graphicFrame>
        <p:nvGraphicFramePr>
          <p:cNvPr id="5" name="表格 4"/>
          <p:cNvGraphicFramePr>
            <a:graphicFrameLocks noGrp="1"/>
          </p:cNvGraphicFramePr>
          <p:nvPr>
            <p:extLst>
              <p:ext uri="{D42A27DB-BD31-4B8C-83A1-F6EECF244321}">
                <p14:modId xmlns:p14="http://schemas.microsoft.com/office/powerpoint/2010/main" val="3840370452"/>
              </p:ext>
            </p:extLst>
          </p:nvPr>
        </p:nvGraphicFramePr>
        <p:xfrm>
          <a:off x="323850" y="1556792"/>
          <a:ext cx="8424936" cy="4696874"/>
        </p:xfrm>
        <a:graphic>
          <a:graphicData uri="http://schemas.openxmlformats.org/drawingml/2006/table">
            <a:tbl>
              <a:tblPr firstRow="1" firstCol="1" bandRow="1">
                <a:tableStyleId>{9DCAF9ED-07DC-4A11-8D7F-57B35C25682E}</a:tableStyleId>
              </a:tblPr>
              <a:tblGrid>
                <a:gridCol w="4248472"/>
                <a:gridCol w="4176464"/>
              </a:tblGrid>
              <a:tr h="549062">
                <a:tc gridSpan="2">
                  <a:txBody>
                    <a:bodyPr/>
                    <a:lstStyle/>
                    <a:p>
                      <a:pPr>
                        <a:spcAft>
                          <a:spcPts val="0"/>
                        </a:spcAft>
                      </a:pPr>
                      <a:r>
                        <a:rPr lang="zh-TW" sz="2800" kern="100" dirty="0">
                          <a:effectLst/>
                          <a:latin typeface="標楷體" panose="03000509000000000000" pitchFamily="65" charset="-120"/>
                          <a:ea typeface="標楷體" panose="03000509000000000000" pitchFamily="65" charset="-120"/>
                        </a:rPr>
                        <a:t>非典型感染症</a:t>
                      </a:r>
                      <a:endParaRPr lang="zh-TW" sz="2800" kern="100" dirty="0">
                        <a:effectLst/>
                        <a:latin typeface="標楷體" panose="03000509000000000000" pitchFamily="65" charset="-120"/>
                        <a:ea typeface="標楷體" panose="03000509000000000000" pitchFamily="65" charset="-120"/>
                        <a:cs typeface="Times New Roman"/>
                      </a:endParaRPr>
                    </a:p>
                  </a:txBody>
                  <a:tcPr marL="68580" marR="68580" marT="0" marB="0"/>
                </a:tc>
                <a:tc hMerge="1">
                  <a:txBody>
                    <a:bodyPr/>
                    <a:lstStyle/>
                    <a:p>
                      <a:endParaRPr lang="zh-TW" altLang="en-US"/>
                    </a:p>
                  </a:txBody>
                  <a:tcPr/>
                </a:tc>
              </a:tr>
              <a:tr h="549062">
                <a:tc>
                  <a:txBody>
                    <a:bodyPr/>
                    <a:lstStyle/>
                    <a:p>
                      <a:pPr>
                        <a:spcAft>
                          <a:spcPts val="0"/>
                        </a:spcAft>
                      </a:pPr>
                      <a:r>
                        <a:rPr lang="zh-TW" sz="2800" b="0" kern="100" dirty="0">
                          <a:solidFill>
                            <a:srgbClr val="FF0000"/>
                          </a:solidFill>
                          <a:effectLst/>
                          <a:latin typeface="標楷體" panose="03000509000000000000" pitchFamily="65" charset="-120"/>
                          <a:ea typeface="標楷體" panose="03000509000000000000" pitchFamily="65" charset="-120"/>
                        </a:rPr>
                        <a:t>恙蟲病</a:t>
                      </a:r>
                      <a:endParaRPr lang="zh-TW" sz="2800" b="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b="1" kern="100" dirty="0">
                          <a:solidFill>
                            <a:srgbClr val="FF0000"/>
                          </a:solidFill>
                          <a:effectLst/>
                          <a:latin typeface="標楷體" panose="03000509000000000000" pitchFamily="65" charset="-120"/>
                          <a:ea typeface="標楷體" panose="03000509000000000000" pitchFamily="65" charset="-120"/>
                        </a:rPr>
                        <a:t>瘧疾</a:t>
                      </a:r>
                      <a:endParaRPr lang="zh-TW" sz="2800" b="1"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r>
              <a:tr h="549062">
                <a:tc>
                  <a:txBody>
                    <a:bodyPr/>
                    <a:lstStyle/>
                    <a:p>
                      <a:pPr>
                        <a:spcAft>
                          <a:spcPts val="0"/>
                        </a:spcAft>
                      </a:pPr>
                      <a:r>
                        <a:rPr lang="zh-TW" sz="2800" b="0" kern="100" dirty="0">
                          <a:effectLst/>
                          <a:latin typeface="標楷體" panose="03000509000000000000" pitchFamily="65" charset="-120"/>
                          <a:ea typeface="標楷體" panose="03000509000000000000" pitchFamily="65" charset="-120"/>
                        </a:rPr>
                        <a:t>地方性斑疹傷寒</a:t>
                      </a:r>
                      <a:endParaRPr lang="zh-TW" sz="2800" b="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b="0" kern="100" dirty="0">
                          <a:effectLst/>
                          <a:latin typeface="標楷體" panose="03000509000000000000" pitchFamily="65" charset="-120"/>
                          <a:ea typeface="標楷體" panose="03000509000000000000" pitchFamily="65" charset="-120"/>
                        </a:rPr>
                        <a:t>腦膜炎球菌血症</a:t>
                      </a:r>
                      <a:endParaRPr lang="zh-TW" sz="2800" b="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549062">
                <a:tc>
                  <a:txBody>
                    <a:bodyPr/>
                    <a:lstStyle/>
                    <a:p>
                      <a:pPr>
                        <a:spcAft>
                          <a:spcPts val="0"/>
                        </a:spcAft>
                      </a:pPr>
                      <a:r>
                        <a:rPr lang="zh-TW" sz="2800" b="0" kern="100" dirty="0">
                          <a:solidFill>
                            <a:srgbClr val="FF0000"/>
                          </a:solidFill>
                          <a:effectLst/>
                          <a:latin typeface="標楷體" panose="03000509000000000000" pitchFamily="65" charset="-120"/>
                          <a:ea typeface="標楷體" panose="03000509000000000000" pitchFamily="65" charset="-120"/>
                        </a:rPr>
                        <a:t>流行性斑疹傷寒</a:t>
                      </a:r>
                      <a:endParaRPr lang="zh-TW" sz="2800" b="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b="0" kern="100" dirty="0">
                          <a:effectLst/>
                          <a:latin typeface="標楷體" panose="03000509000000000000" pitchFamily="65" charset="-120"/>
                          <a:ea typeface="標楷體" panose="03000509000000000000" pitchFamily="65" charset="-120"/>
                        </a:rPr>
                        <a:t>原發性敗血性鼠疫</a:t>
                      </a:r>
                      <a:endParaRPr lang="zh-TW" sz="2800" b="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549062">
                <a:tc>
                  <a:txBody>
                    <a:bodyPr/>
                    <a:lstStyle/>
                    <a:p>
                      <a:pPr>
                        <a:spcAft>
                          <a:spcPts val="0"/>
                        </a:spcAft>
                      </a:pPr>
                      <a:r>
                        <a:rPr lang="zh-TW" sz="2800" b="0" kern="100" dirty="0">
                          <a:solidFill>
                            <a:srgbClr val="FF0000"/>
                          </a:solidFill>
                          <a:effectLst/>
                          <a:latin typeface="標楷體" panose="03000509000000000000" pitchFamily="65" charset="-120"/>
                          <a:ea typeface="標楷體" panose="03000509000000000000" pitchFamily="65" charset="-120"/>
                        </a:rPr>
                        <a:t>鉤端螺旋體病</a:t>
                      </a:r>
                      <a:endParaRPr lang="zh-TW" sz="2800" b="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b="0" kern="100" dirty="0">
                          <a:effectLst/>
                          <a:latin typeface="標楷體" panose="03000509000000000000" pitchFamily="65" charset="-120"/>
                          <a:ea typeface="標楷體" panose="03000509000000000000" pitchFamily="65" charset="-120"/>
                        </a:rPr>
                        <a:t>炭疽病</a:t>
                      </a:r>
                      <a:endParaRPr lang="zh-TW" sz="2800" b="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549062">
                <a:tc>
                  <a:txBody>
                    <a:bodyPr/>
                    <a:lstStyle/>
                    <a:p>
                      <a:pPr>
                        <a:spcAft>
                          <a:spcPts val="0"/>
                        </a:spcAft>
                      </a:pPr>
                      <a:r>
                        <a:rPr lang="en-US" sz="2800" b="0" kern="100">
                          <a:effectLst/>
                          <a:latin typeface="標楷體" panose="03000509000000000000" pitchFamily="65" charset="-120"/>
                          <a:ea typeface="標楷體" panose="03000509000000000000" pitchFamily="65" charset="-120"/>
                        </a:rPr>
                        <a:t>Q</a:t>
                      </a:r>
                      <a:r>
                        <a:rPr lang="zh-TW" sz="2800" b="0" kern="100">
                          <a:effectLst/>
                          <a:latin typeface="標楷體" panose="03000509000000000000" pitchFamily="65" charset="-120"/>
                          <a:ea typeface="標楷體" panose="03000509000000000000" pitchFamily="65" charset="-120"/>
                        </a:rPr>
                        <a:t>熱</a:t>
                      </a:r>
                      <a:endParaRPr lang="zh-TW" sz="2800" b="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r>
                        <a:rPr lang="zh-TW" altLang="en-US" sz="2800" dirty="0" smtClean="0">
                          <a:solidFill>
                            <a:srgbClr val="FF0000"/>
                          </a:solidFill>
                          <a:latin typeface="標楷體" panose="03000509000000000000" pitchFamily="65" charset="-120"/>
                          <a:ea typeface="標楷體" panose="03000509000000000000" pitchFamily="65" charset="-120"/>
                        </a:rPr>
                        <a:t>登革熱</a:t>
                      </a:r>
                      <a:endParaRPr lang="zh-TW" altLang="en-US" sz="2800" dirty="0">
                        <a:solidFill>
                          <a:srgbClr val="FF0000"/>
                        </a:solidFill>
                        <a:latin typeface="標楷體" panose="03000509000000000000" pitchFamily="65" charset="-120"/>
                        <a:ea typeface="標楷體" panose="03000509000000000000" pitchFamily="65" charset="-120"/>
                      </a:endParaRPr>
                    </a:p>
                  </a:txBody>
                  <a:tcPr marL="68580" marR="68580" marT="0" marB="0"/>
                </a:tc>
              </a:tr>
              <a:tr h="549062">
                <a:tc>
                  <a:txBody>
                    <a:bodyPr/>
                    <a:lstStyle/>
                    <a:p>
                      <a:pPr>
                        <a:spcAft>
                          <a:spcPts val="0"/>
                        </a:spcAft>
                      </a:pPr>
                      <a:r>
                        <a:rPr lang="zh-TW" sz="2800" b="0" kern="100">
                          <a:effectLst/>
                          <a:latin typeface="標楷體" panose="03000509000000000000" pitchFamily="65" charset="-120"/>
                          <a:ea typeface="標楷體" panose="03000509000000000000" pitchFamily="65" charset="-120"/>
                        </a:rPr>
                        <a:t>貓抓病</a:t>
                      </a:r>
                      <a:endParaRPr lang="zh-TW" sz="2800" b="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b="0" kern="100" dirty="0">
                          <a:effectLst/>
                          <a:latin typeface="標楷體" panose="03000509000000000000" pitchFamily="65" charset="-120"/>
                          <a:ea typeface="標楷體" panose="03000509000000000000" pitchFamily="65" charset="-120"/>
                        </a:rPr>
                        <a:t>感染性單核球增多症</a:t>
                      </a:r>
                      <a:endParaRPr lang="zh-TW" sz="2800" b="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549062">
                <a:tc>
                  <a:txBody>
                    <a:bodyPr/>
                    <a:lstStyle/>
                    <a:p>
                      <a:pPr>
                        <a:spcAft>
                          <a:spcPts val="0"/>
                        </a:spcAft>
                      </a:pPr>
                      <a:r>
                        <a:rPr lang="zh-TW" sz="2800" b="0" kern="100">
                          <a:effectLst/>
                          <a:latin typeface="標楷體" panose="03000509000000000000" pitchFamily="65" charset="-120"/>
                          <a:ea typeface="標楷體" panose="03000509000000000000" pitchFamily="65" charset="-120"/>
                        </a:rPr>
                        <a:t>萊姆病</a:t>
                      </a:r>
                      <a:endParaRPr lang="zh-TW" sz="2800" b="0" kern="10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800" b="0" kern="100" dirty="0">
                          <a:effectLst/>
                          <a:latin typeface="標楷體" panose="03000509000000000000" pitchFamily="65" charset="-120"/>
                          <a:ea typeface="標楷體" panose="03000509000000000000" pitchFamily="65" charset="-120"/>
                        </a:rPr>
                        <a:t>原發性人類免疫缺陷病毒感染</a:t>
                      </a:r>
                      <a:endParaRPr lang="zh-TW" sz="2800" b="0" kern="100" dirty="0">
                        <a:effectLst/>
                        <a:latin typeface="標楷體" panose="03000509000000000000" pitchFamily="65" charset="-120"/>
                        <a:ea typeface="標楷體" panose="03000509000000000000" pitchFamily="65" charset="-120"/>
                        <a:cs typeface="Times New Roman"/>
                      </a:endParaRPr>
                    </a:p>
                  </a:txBody>
                  <a:tcPr marL="68580" marR="68580" marT="0" marB="0">
                    <a:noFill/>
                  </a:tcPr>
                </a:tc>
              </a:tr>
            </a:tbl>
          </a:graphicData>
        </a:graphic>
      </p:graphicFrame>
      <p:sp>
        <p:nvSpPr>
          <p:cNvPr id="56349" name="投影片編號版面配置區 3"/>
          <p:cNvSpPr>
            <a:spLocks noGrp="1"/>
          </p:cNvSpPr>
          <p:nvPr>
            <p:ph type="sldNum" sz="quarter" idx="11"/>
          </p:nvPr>
        </p:nvSpPr>
        <p:spPr bwMode="auto">
          <a:xfrm>
            <a:off x="8129588" y="5733256"/>
            <a:ext cx="609600" cy="520700"/>
          </a:xfrm>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070E25C-EB92-4402-96F9-2F24047D1D33}" type="slidenum">
              <a:rPr lang="zh-TW" altLang="en-US">
                <a:solidFill>
                  <a:schemeClr val="bg1"/>
                </a:solidFill>
              </a:rPr>
              <a:pPr fontAlgn="base">
                <a:spcBef>
                  <a:spcPct val="0"/>
                </a:spcBef>
                <a:spcAft>
                  <a:spcPct val="0"/>
                </a:spcAft>
              </a:pPr>
              <a:t>40</a:t>
            </a:fld>
            <a:endParaRPr lang="zh-TW" altLang="en-US"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786688" cy="1143000"/>
          </a:xfrm>
        </p:spPr>
        <p:txBody>
          <a:bodyPr>
            <a:noAutofit/>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非</a:t>
            </a:r>
            <a:r>
              <a:rPr lang="zh-TW" altLang="en-US" sz="3600" dirty="0" smtClean="0">
                <a:latin typeface="標楷體" panose="03000509000000000000" pitchFamily="65" charset="-120"/>
                <a:ea typeface="標楷體" panose="03000509000000000000" pitchFamily="65" charset="-120"/>
              </a:rPr>
              <a:t>典型感染症實驗室檢查常見之表現</a:t>
            </a:r>
            <a:endParaRPr lang="zh-TW" altLang="en-US" sz="3600" dirty="0">
              <a:latin typeface="標楷體" panose="03000509000000000000" pitchFamily="65" charset="-120"/>
              <a:ea typeface="標楷體" panose="03000509000000000000" pitchFamily="65" charset="-120"/>
            </a:endParaRPr>
          </a:p>
        </p:txBody>
      </p:sp>
      <p:grpSp>
        <p:nvGrpSpPr>
          <p:cNvPr id="57346" name="群組 2"/>
          <p:cNvGrpSpPr>
            <a:grpSpLocks/>
          </p:cNvGrpSpPr>
          <p:nvPr/>
        </p:nvGrpSpPr>
        <p:grpSpPr bwMode="auto">
          <a:xfrm>
            <a:off x="323850" y="1700213"/>
            <a:ext cx="7816850" cy="4205287"/>
            <a:chOff x="683568" y="1744365"/>
            <a:chExt cx="7816780" cy="4204915"/>
          </a:xfrm>
        </p:grpSpPr>
        <p:pic>
          <p:nvPicPr>
            <p:cNvPr id="57348" name="Picture 3"/>
            <p:cNvPicPr>
              <a:picLocks noChangeAspect="1" noChangeArrowheads="1"/>
            </p:cNvPicPr>
            <p:nvPr>
              <p:custDataLst>
                <p:tags r:id="rId2"/>
              </p:custDataLst>
            </p:nvPr>
          </p:nvPicPr>
          <p:blipFill>
            <a:blip r:embed="rId5"/>
            <a:srcRect t="4984"/>
            <a:stretch>
              <a:fillRect/>
            </a:stretch>
          </p:blipFill>
          <p:spPr bwMode="auto">
            <a:xfrm>
              <a:off x="683568" y="1832023"/>
              <a:ext cx="7816780" cy="4117257"/>
            </a:xfrm>
            <a:prstGeom prst="rect">
              <a:avLst/>
            </a:prstGeom>
            <a:noFill/>
            <a:ln w="9525">
              <a:noFill/>
              <a:miter lim="800000"/>
              <a:headEnd/>
              <a:tailEnd/>
            </a:ln>
          </p:spPr>
        </p:pic>
        <p:sp>
          <p:nvSpPr>
            <p:cNvPr id="57349" name="Rectangle 4"/>
            <p:cNvSpPr>
              <a:spLocks noChangeArrowheads="1"/>
            </p:cNvSpPr>
            <p:nvPr/>
          </p:nvSpPr>
          <p:spPr bwMode="auto">
            <a:xfrm>
              <a:off x="2483768" y="1744365"/>
              <a:ext cx="804119" cy="4117257"/>
            </a:xfrm>
            <a:prstGeom prst="rect">
              <a:avLst/>
            </a:prstGeom>
            <a:noFill/>
            <a:ln w="57150">
              <a:solidFill>
                <a:srgbClr val="FF0000"/>
              </a:solidFill>
              <a:miter lim="800000"/>
              <a:headEnd/>
              <a:tailEnd/>
            </a:ln>
          </p:spPr>
          <p:txBody>
            <a:bodyPr wrap="none" anchor="ctr"/>
            <a:lstStyle/>
            <a:p>
              <a:endParaRPr kumimoji="0" lang="zh-TW" altLang="en-US">
                <a:latin typeface="Century Schoolbook" pitchFamily="18" charset="0"/>
              </a:endParaRPr>
            </a:p>
          </p:txBody>
        </p:sp>
        <p:sp>
          <p:nvSpPr>
            <p:cNvPr id="57350" name="Rectangle 7"/>
            <p:cNvSpPr>
              <a:spLocks noChangeArrowheads="1"/>
            </p:cNvSpPr>
            <p:nvPr/>
          </p:nvSpPr>
          <p:spPr bwMode="auto">
            <a:xfrm>
              <a:off x="4788024" y="1744365"/>
              <a:ext cx="936104" cy="4117257"/>
            </a:xfrm>
            <a:prstGeom prst="rect">
              <a:avLst/>
            </a:prstGeom>
            <a:noFill/>
            <a:ln w="57150">
              <a:solidFill>
                <a:srgbClr val="000080"/>
              </a:solidFill>
              <a:miter lim="800000"/>
              <a:headEnd/>
              <a:tailEnd/>
            </a:ln>
          </p:spPr>
          <p:txBody>
            <a:bodyPr wrap="none" anchor="ctr"/>
            <a:lstStyle/>
            <a:p>
              <a:endParaRPr kumimoji="0" lang="zh-TW" altLang="en-US">
                <a:latin typeface="Century Schoolbook" pitchFamily="18" charset="0"/>
              </a:endParaRPr>
            </a:p>
          </p:txBody>
        </p:sp>
      </p:grpSp>
      <p:sp>
        <p:nvSpPr>
          <p:cNvPr id="57347" name="投影片編號版面配置區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9214A16-9DEA-4FBB-AD5D-170F8DE67D69}" type="slidenum">
              <a:rPr lang="zh-TW" altLang="en-US"/>
              <a:pPr fontAlgn="base">
                <a:spcBef>
                  <a:spcPct val="0"/>
                </a:spcBef>
                <a:spcAft>
                  <a:spcPct val="0"/>
                </a:spcAft>
              </a:pPr>
              <a:t>41</a:t>
            </a:fld>
            <a:endParaRPr lang="zh-TW" altLang="en-US"/>
          </a:p>
        </p:txBody>
      </p:sp>
    </p:spTree>
    <p:custDataLst>
      <p:tags r:id="rId1"/>
    </p:custData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何時懷疑非典型感染</a:t>
            </a:r>
            <a:endParaRPr lang="zh-TW" altLang="en-US" sz="3600" dirty="0">
              <a:latin typeface="標楷體" panose="03000509000000000000" pitchFamily="65" charset="-120"/>
              <a:ea typeface="標楷體" panose="03000509000000000000" pitchFamily="65" charset="-120"/>
            </a:endParaRPr>
          </a:p>
        </p:txBody>
      </p:sp>
      <p:sp>
        <p:nvSpPr>
          <p:cNvPr id="58370" name="內容版面配置區 6"/>
          <p:cNvSpPr>
            <a:spLocks noGrp="1"/>
          </p:cNvSpPr>
          <p:nvPr>
            <p:ph sz="quarter" idx="1"/>
          </p:nvPr>
        </p:nvSpPr>
        <p:spPr>
          <a:xfrm>
            <a:off x="323850" y="1628775"/>
            <a:ext cx="8640763" cy="4525963"/>
          </a:xfrm>
        </p:spPr>
        <p:txBody>
          <a:bodyPr/>
          <a:lstStyle/>
          <a:p>
            <a:r>
              <a:rPr lang="zh-TW" altLang="en-US" sz="2800" dirty="0" smtClean="0">
                <a:latin typeface="標楷體" pitchFamily="65" charset="-120"/>
                <a:ea typeface="標楷體" pitchFamily="65" charset="-120"/>
              </a:rPr>
              <a:t>旅遊史或特殊野外活動</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特別是返國三週內發病</a:t>
            </a:r>
            <a:r>
              <a:rPr lang="en-US" altLang="zh-TW" sz="2800" dirty="0" smtClean="0">
                <a:latin typeface="標楷體" pitchFamily="65" charset="-120"/>
                <a:ea typeface="標楷體" pitchFamily="65" charset="-120"/>
              </a:rPr>
              <a:t>)</a:t>
            </a:r>
          </a:p>
          <a:p>
            <a:r>
              <a:rPr lang="zh-TW" altLang="en-US" sz="2800" dirty="0" smtClean="0">
                <a:latin typeface="標楷體" pitchFamily="65" charset="-120"/>
                <a:ea typeface="標楷體" pitchFamily="65" charset="-120"/>
              </a:rPr>
              <a:t>職業：林業人員、軍人、農夫、廚師、下水道工人</a:t>
            </a:r>
            <a:endParaRPr lang="en-US" altLang="zh-TW"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臨床症狀表現之特色為沒有特色</a:t>
            </a:r>
            <a:endParaRPr lang="en-US" altLang="zh-TW" sz="2800" dirty="0" smtClean="0">
              <a:latin typeface="標楷體" pitchFamily="65" charset="-120"/>
              <a:ea typeface="標楷體" pitchFamily="65" charset="-120"/>
            </a:endParaRPr>
          </a:p>
          <a:p>
            <a:pPr lvl="1"/>
            <a:r>
              <a:rPr lang="zh-TW" altLang="en-US" sz="2400" dirty="0" smtClean="0">
                <a:latin typeface="標楷體" pitchFamily="65" charset="-120"/>
                <a:ea typeface="標楷體" pitchFamily="65" charset="-120"/>
              </a:rPr>
              <a:t>非特異性症狀：發燒、倦怠、 頭痛、肌肉痠痛</a:t>
            </a:r>
            <a:endParaRPr lang="en-US" altLang="zh-TW" sz="2400" dirty="0" smtClean="0">
              <a:latin typeface="標楷體" pitchFamily="65" charset="-120"/>
              <a:ea typeface="標楷體" pitchFamily="65" charset="-120"/>
            </a:endParaRPr>
          </a:p>
          <a:p>
            <a:pPr lvl="1"/>
            <a:r>
              <a:rPr lang="zh-TW" altLang="en-US" sz="2400" dirty="0" smtClean="0">
                <a:latin typeface="標楷體" pitchFamily="65" charset="-120"/>
                <a:ea typeface="標楷體" pitchFamily="65" charset="-120"/>
              </a:rPr>
              <a:t>疹子、焦痂</a:t>
            </a:r>
            <a:endParaRPr lang="en-US" altLang="zh-TW" sz="24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未休克但出現多重器官功能異常</a:t>
            </a:r>
            <a:r>
              <a:rPr lang="en-US" altLang="zh-TW" sz="2800" dirty="0" smtClean="0">
                <a:ea typeface="標楷體" pitchFamily="65" charset="-120"/>
              </a:rPr>
              <a:t>(multiple organ function abnormalities)</a:t>
            </a:r>
          </a:p>
          <a:p>
            <a:r>
              <a:rPr lang="zh-TW" altLang="en-US" sz="2800" dirty="0" smtClean="0">
                <a:latin typeface="標楷體" pitchFamily="65" charset="-120"/>
                <a:ea typeface="標楷體" pitchFamily="65" charset="-120"/>
              </a:rPr>
              <a:t>白血球數目正常甚至下降、肝功能異常</a:t>
            </a:r>
          </a:p>
        </p:txBody>
      </p:sp>
      <p:sp>
        <p:nvSpPr>
          <p:cNvPr id="58371"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F80AFB83-A44B-411A-8AB8-86CC0D4F6CFF}" type="slidenum">
              <a:rPr lang="zh-TW" altLang="en-US"/>
              <a:pPr fontAlgn="base">
                <a:spcBef>
                  <a:spcPct val="0"/>
                </a:spcBef>
                <a:spcAft>
                  <a:spcPct val="0"/>
                </a:spcAft>
              </a:pPr>
              <a:t>42</a:t>
            </a:fld>
            <a:endParaRPr lang="zh-TW" altLang="en-US"/>
          </a:p>
        </p:txBody>
      </p:sp>
    </p:spTree>
    <p:custDataLst>
      <p:tags r:id="rId1"/>
    </p:custData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pPr fontAlgn="auto">
              <a:spcAft>
                <a:spcPts val="0"/>
              </a:spcAft>
              <a:defRPr/>
            </a:pPr>
            <a:r>
              <a:rPr lang="en-US" altLang="zh-TW" sz="3600" dirty="0" smtClean="0"/>
              <a:t>(3) </a:t>
            </a:r>
            <a:r>
              <a:rPr lang="zh-TW" altLang="en-US" sz="3600" dirty="0" smtClean="0">
                <a:latin typeface="標楷體" panose="03000509000000000000" pitchFamily="65" charset="-120"/>
                <a:ea typeface="標楷體" panose="03000509000000000000" pitchFamily="65" charset="-120"/>
              </a:rPr>
              <a:t>非</a:t>
            </a:r>
            <a:r>
              <a:rPr lang="zh-TW" altLang="en-US" sz="3600" dirty="0">
                <a:latin typeface="標楷體" panose="03000509000000000000" pitchFamily="65" charset="-120"/>
                <a:ea typeface="標楷體" panose="03000509000000000000" pitchFamily="65" charset="-120"/>
              </a:rPr>
              <a:t>感染性疾病造成之體溫</a:t>
            </a:r>
            <a:r>
              <a:rPr lang="zh-TW" altLang="en-US" sz="3600" dirty="0" smtClean="0">
                <a:latin typeface="標楷體" panose="03000509000000000000" pitchFamily="65" charset="-120"/>
                <a:ea typeface="標楷體" panose="03000509000000000000" pitchFamily="65" charset="-120"/>
              </a:rPr>
              <a:t>上升</a:t>
            </a:r>
            <a:endParaRPr lang="zh-TW" altLang="en-US" sz="3600" dirty="0">
              <a:latin typeface="標楷體" panose="03000509000000000000" pitchFamily="65" charset="-120"/>
              <a:ea typeface="標楷體" panose="03000509000000000000" pitchFamily="65" charset="-120"/>
            </a:endParaRPr>
          </a:p>
        </p:txBody>
      </p:sp>
      <p:sp>
        <p:nvSpPr>
          <p:cNvPr id="59394" name="內容版面配置區 5"/>
          <p:cNvSpPr>
            <a:spLocks noGrp="1"/>
          </p:cNvSpPr>
          <p:nvPr>
            <p:ph sz="quarter" idx="1"/>
          </p:nvPr>
        </p:nvSpPr>
        <p:spPr>
          <a:xfrm>
            <a:off x="457200" y="1600200"/>
            <a:ext cx="7467600" cy="4873625"/>
          </a:xfrm>
        </p:spPr>
        <p:txBody>
          <a:bodyPr/>
          <a:lstStyle/>
          <a:p>
            <a:r>
              <a:rPr lang="zh-TW" altLang="en-US" sz="3200" smtClean="0">
                <a:latin typeface="標楷體" pitchFamily="65" charset="-120"/>
                <a:ea typeface="標楷體" pitchFamily="65" charset="-120"/>
              </a:rPr>
              <a:t>自體免疫疾病</a:t>
            </a:r>
            <a:r>
              <a:rPr lang="en-US" altLang="zh-TW" sz="3200" smtClean="0">
                <a:latin typeface="標楷體" pitchFamily="65" charset="-120"/>
                <a:ea typeface="標楷體" pitchFamily="65" charset="-120"/>
              </a:rPr>
              <a:t>/</a:t>
            </a:r>
            <a:r>
              <a:rPr lang="zh-TW" altLang="en-US" sz="3200" smtClean="0">
                <a:latin typeface="標楷體" pitchFamily="65" charset="-120"/>
                <a:ea typeface="標楷體" pitchFamily="65" charset="-120"/>
              </a:rPr>
              <a:t>血管炎</a:t>
            </a:r>
          </a:p>
          <a:p>
            <a:endParaRPr lang="en-US" altLang="zh-TW" sz="3200" smtClean="0">
              <a:latin typeface="標楷體" pitchFamily="65" charset="-120"/>
              <a:ea typeface="標楷體" pitchFamily="65" charset="-120"/>
            </a:endParaRPr>
          </a:p>
          <a:p>
            <a:r>
              <a:rPr lang="zh-TW" altLang="en-US" sz="3200" smtClean="0">
                <a:latin typeface="標楷體" pitchFamily="65" charset="-120"/>
                <a:ea typeface="標楷體" pitchFamily="65" charset="-120"/>
              </a:rPr>
              <a:t>藥物引起之發燒</a:t>
            </a:r>
          </a:p>
          <a:p>
            <a:endParaRPr lang="en-US" altLang="zh-TW" sz="3200" smtClean="0">
              <a:latin typeface="標楷體" pitchFamily="65" charset="-120"/>
              <a:ea typeface="標楷體" pitchFamily="65" charset="-120"/>
            </a:endParaRPr>
          </a:p>
          <a:p>
            <a:r>
              <a:rPr lang="zh-TW" altLang="en-US" sz="3200" smtClean="0">
                <a:latin typeface="標楷體" pitchFamily="65" charset="-120"/>
                <a:ea typeface="標楷體" pitchFamily="65" charset="-120"/>
              </a:rPr>
              <a:t>內分泌疾病</a:t>
            </a:r>
            <a:endParaRPr lang="en-US" altLang="zh-TW" sz="3200" smtClean="0">
              <a:latin typeface="標楷體" pitchFamily="65" charset="-120"/>
              <a:ea typeface="標楷體" pitchFamily="65" charset="-120"/>
            </a:endParaRPr>
          </a:p>
          <a:p>
            <a:endParaRPr lang="en-US" altLang="zh-TW" sz="3200" smtClean="0">
              <a:latin typeface="標楷體" pitchFamily="65" charset="-120"/>
              <a:ea typeface="標楷體" pitchFamily="65" charset="-120"/>
            </a:endParaRPr>
          </a:p>
          <a:p>
            <a:r>
              <a:rPr lang="zh-TW" altLang="en-US" sz="3200" smtClean="0">
                <a:latin typeface="標楷體" pitchFamily="65" charset="-120"/>
                <a:ea typeface="標楷體" pitchFamily="65" charset="-120"/>
              </a:rPr>
              <a:t>腫瘤熱</a:t>
            </a:r>
          </a:p>
          <a:p>
            <a:endParaRPr lang="zh-TW" altLang="en-US" sz="3200" smtClean="0">
              <a:latin typeface="標楷體" pitchFamily="65" charset="-120"/>
              <a:ea typeface="標楷體" pitchFamily="65" charset="-120"/>
            </a:endParaRPr>
          </a:p>
        </p:txBody>
      </p:sp>
      <p:sp>
        <p:nvSpPr>
          <p:cNvPr id="59395"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ECCFACE-7815-473D-937F-806D12CAD5DF}" type="slidenum">
              <a:rPr lang="zh-TW" altLang="en-US"/>
              <a:pPr fontAlgn="base">
                <a:spcBef>
                  <a:spcPct val="0"/>
                </a:spcBef>
                <a:spcAft>
                  <a:spcPct val="0"/>
                </a:spcAft>
              </a:pPr>
              <a:t>43</a:t>
            </a:fld>
            <a:endParaRPr lang="zh-TW" altLang="en-US"/>
          </a:p>
        </p:txBody>
      </p:sp>
    </p:spTree>
    <p:custDataLst>
      <p:tags r:id="rId1"/>
    </p:custData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3520728978"/>
              </p:ext>
            </p:extLst>
          </p:nvPr>
        </p:nvGraphicFramePr>
        <p:xfrm>
          <a:off x="323850" y="1628775"/>
          <a:ext cx="8424936" cy="4881722"/>
        </p:xfrm>
        <a:graphic>
          <a:graphicData uri="http://schemas.openxmlformats.org/drawingml/2006/table">
            <a:tbl>
              <a:tblPr firstRow="1" firstCol="1" bandRow="1">
                <a:tableStyleId>{9DCAF9ED-07DC-4A11-8D7F-57B35C25682E}</a:tableStyleId>
              </a:tblPr>
              <a:tblGrid>
                <a:gridCol w="3550168"/>
                <a:gridCol w="4874768"/>
              </a:tblGrid>
              <a:tr h="473055">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非感染性重要發燒原因</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誘發情況或病史</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946111">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中暑</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a:effectLst/>
                          <a:latin typeface="標楷體" panose="03000509000000000000" pitchFamily="65" charset="-120"/>
                          <a:ea typeface="標楷體" panose="03000509000000000000" pitchFamily="65" charset="-120"/>
                        </a:rPr>
                        <a:t>軍人、老年人、炎熱季節、馬拉松選手、其他劇烈運動</a:t>
                      </a:r>
                      <a:endParaRPr lang="zh-TW" sz="2400" kern="100">
                        <a:effectLst/>
                        <a:latin typeface="標楷體" panose="03000509000000000000" pitchFamily="65" charset="-120"/>
                        <a:ea typeface="標楷體" panose="03000509000000000000" pitchFamily="65" charset="-120"/>
                        <a:cs typeface="Times New Roman"/>
                      </a:endParaRPr>
                    </a:p>
                  </a:txBody>
                  <a:tcPr marL="68580" marR="68580" marT="0" marB="0"/>
                </a:tc>
              </a:tr>
              <a:tr h="680053">
                <a:tc>
                  <a:txBody>
                    <a:bodyPr/>
                    <a:lstStyle/>
                    <a:p>
                      <a:pPr>
                        <a:spcAft>
                          <a:spcPts val="0"/>
                        </a:spcAft>
                      </a:pPr>
                      <a:r>
                        <a:rPr lang="zh-TW" sz="2400" kern="100" dirty="0">
                          <a:solidFill>
                            <a:srgbClr val="FF0000"/>
                          </a:solidFill>
                          <a:effectLst/>
                          <a:latin typeface="標楷體" panose="03000509000000000000" pitchFamily="65" charset="-120"/>
                          <a:ea typeface="標楷體" panose="03000509000000000000" pitchFamily="65" charset="-120"/>
                        </a:rPr>
                        <a:t>甲狀腺風暴</a:t>
                      </a:r>
                      <a:endParaRPr lang="zh-TW" sz="24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過往甲狀腺機能亢進病</a:t>
                      </a:r>
                      <a:r>
                        <a:rPr lang="zh-TW" sz="2400" kern="100" dirty="0" smtClean="0">
                          <a:effectLst/>
                          <a:latin typeface="標楷體" panose="03000509000000000000" pitchFamily="65" charset="-120"/>
                          <a:ea typeface="標楷體" panose="03000509000000000000" pitchFamily="65" charset="-120"/>
                        </a:rPr>
                        <a:t>史</a:t>
                      </a:r>
                      <a:r>
                        <a:rPr lang="zh-TW" altLang="en-US" sz="2400" kern="100" dirty="0" smtClean="0">
                          <a:effectLst/>
                          <a:latin typeface="標楷體" panose="03000509000000000000" pitchFamily="65" charset="-120"/>
                          <a:ea typeface="標楷體" panose="03000509000000000000" pitchFamily="65" charset="-120"/>
                        </a:rPr>
                        <a:t>、甲狀腺機能亢進之臨床症狀</a:t>
                      </a:r>
                      <a:r>
                        <a:rPr lang="en-US" altLang="zh-TW" sz="2400" kern="100" dirty="0" smtClean="0">
                          <a:effectLst/>
                          <a:latin typeface="標楷體" panose="03000509000000000000" pitchFamily="65" charset="-120"/>
                          <a:ea typeface="標楷體" panose="03000509000000000000" pitchFamily="65" charset="-120"/>
                        </a:rPr>
                        <a:t>(</a:t>
                      </a:r>
                      <a:r>
                        <a:rPr lang="zh-TW" altLang="en-US" sz="2400" kern="100" dirty="0" smtClean="0">
                          <a:effectLst/>
                          <a:latin typeface="標楷體" panose="03000509000000000000" pitchFamily="65" charset="-120"/>
                          <a:ea typeface="標楷體" panose="03000509000000000000" pitchFamily="65" charset="-120"/>
                        </a:rPr>
                        <a:t>體重減輕、心悸</a:t>
                      </a:r>
                      <a:r>
                        <a:rPr lang="en-US" altLang="zh-TW" sz="2400" kern="100" dirty="0" smtClean="0">
                          <a:effectLst/>
                          <a:latin typeface="標楷體" panose="03000509000000000000" pitchFamily="65" charset="-120"/>
                          <a:ea typeface="標楷體" panose="03000509000000000000" pitchFamily="65" charset="-120"/>
                        </a:rPr>
                        <a:t>)</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73055">
                <a:tc>
                  <a:txBody>
                    <a:bodyPr/>
                    <a:lstStyle/>
                    <a:p>
                      <a:pPr>
                        <a:spcAft>
                          <a:spcPts val="0"/>
                        </a:spcAft>
                      </a:pPr>
                      <a:r>
                        <a:rPr lang="zh-TW" sz="2400" kern="100" dirty="0">
                          <a:solidFill>
                            <a:srgbClr val="FF0000"/>
                          </a:solidFill>
                          <a:effectLst/>
                          <a:latin typeface="標楷體" panose="03000509000000000000" pitchFamily="65" charset="-120"/>
                          <a:ea typeface="標楷體" panose="03000509000000000000" pitchFamily="65" charset="-120"/>
                        </a:rPr>
                        <a:t>抗精神病藥物惡性症候群</a:t>
                      </a:r>
                      <a:endParaRPr lang="zh-TW" sz="24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a:effectLst/>
                          <a:latin typeface="標楷體" panose="03000509000000000000" pitchFamily="65" charset="-120"/>
                          <a:ea typeface="標楷體" panose="03000509000000000000" pitchFamily="65" charset="-120"/>
                        </a:rPr>
                        <a:t>抗精神病藥物使用病史</a:t>
                      </a:r>
                      <a:endParaRPr lang="zh-TW" sz="2400" kern="100">
                        <a:effectLst/>
                        <a:latin typeface="標楷體" panose="03000509000000000000" pitchFamily="65" charset="-120"/>
                        <a:ea typeface="標楷體" panose="03000509000000000000" pitchFamily="65" charset="-120"/>
                        <a:cs typeface="Times New Roman"/>
                      </a:endParaRPr>
                    </a:p>
                  </a:txBody>
                  <a:tcPr marL="68580" marR="68580" marT="0" marB="0"/>
                </a:tc>
              </a:tr>
              <a:tr h="946111">
                <a:tc>
                  <a:txBody>
                    <a:bodyPr/>
                    <a:lstStyle/>
                    <a:p>
                      <a:pPr>
                        <a:spcAft>
                          <a:spcPts val="0"/>
                        </a:spcAft>
                      </a:pPr>
                      <a:r>
                        <a:rPr lang="zh-TW" sz="2400" kern="100" dirty="0">
                          <a:solidFill>
                            <a:srgbClr val="FF0000"/>
                          </a:solidFill>
                          <a:effectLst/>
                          <a:latin typeface="標楷體" panose="03000509000000000000" pitchFamily="65" charset="-120"/>
                          <a:ea typeface="標楷體" panose="03000509000000000000" pitchFamily="65" charset="-120"/>
                        </a:rPr>
                        <a:t>古柯鹼、安非他命、或搖頭丸</a:t>
                      </a:r>
                      <a:r>
                        <a:rPr lang="en-US" sz="2400" kern="100" dirty="0">
                          <a:solidFill>
                            <a:srgbClr val="FF0000"/>
                          </a:solidFill>
                          <a:effectLst/>
                          <a:latin typeface="標楷體" panose="03000509000000000000" pitchFamily="65" charset="-120"/>
                          <a:ea typeface="標楷體" panose="03000509000000000000" pitchFamily="65" charset="-120"/>
                        </a:rPr>
                        <a:t>(MDMA)</a:t>
                      </a:r>
                      <a:r>
                        <a:rPr lang="zh-TW" sz="2400" kern="100" dirty="0">
                          <a:solidFill>
                            <a:srgbClr val="FF0000"/>
                          </a:solidFill>
                          <a:effectLst/>
                          <a:latin typeface="標楷體" panose="03000509000000000000" pitchFamily="65" charset="-120"/>
                          <a:ea typeface="標楷體" panose="03000509000000000000" pitchFamily="65" charset="-120"/>
                        </a:rPr>
                        <a:t>使用</a:t>
                      </a:r>
                      <a:endParaRPr lang="zh-TW" sz="2400" kern="100" dirty="0">
                        <a:solidFill>
                          <a:srgbClr val="FF0000"/>
                        </a:solidFill>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過往藥物濫用病史、鼻孔異常粉末、鼻中膈潰爛</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r>
              <a:tr h="473055">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史蒂芬斯－強森症候群</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可能藥物之服用史</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noFill/>
                  </a:tcPr>
                </a:tc>
              </a:tr>
              <a:tr h="473055">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主動脈剝離</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tc>
                <a:tc>
                  <a:txBody>
                    <a:bodyPr/>
                    <a:lstStyle/>
                    <a:p>
                      <a:pPr>
                        <a:spcAft>
                          <a:spcPts val="0"/>
                        </a:spcAft>
                      </a:pPr>
                      <a:r>
                        <a:rPr lang="zh-TW" sz="2400" kern="100" dirty="0">
                          <a:effectLst/>
                          <a:latin typeface="標楷體" panose="03000509000000000000" pitchFamily="65" charset="-120"/>
                          <a:ea typeface="標楷體" panose="03000509000000000000" pitchFamily="65" charset="-120"/>
                        </a:rPr>
                        <a:t>最近曾有劇烈胸痛病史</a:t>
                      </a:r>
                      <a:endParaRPr lang="zh-TW" sz="2400" kern="100" dirty="0">
                        <a:effectLst/>
                        <a:latin typeface="標楷體" panose="03000509000000000000" pitchFamily="65" charset="-120"/>
                        <a:ea typeface="標楷體" panose="03000509000000000000" pitchFamily="65" charset="-120"/>
                        <a:cs typeface="Times New Roman"/>
                      </a:endParaRPr>
                    </a:p>
                  </a:txBody>
                  <a:tcPr marL="68580" marR="68580" marT="0" marB="0">
                    <a:noFill/>
                  </a:tcPr>
                </a:tc>
              </a:tr>
            </a:tbl>
          </a:graphicData>
        </a:graphic>
      </p:graphicFrame>
      <p:sp>
        <p:nvSpPr>
          <p:cNvPr id="2" name="標題 1"/>
          <p:cNvSpPr>
            <a:spLocks noGrp="1"/>
          </p:cNvSpPr>
          <p:nvPr>
            <p:ph type="title"/>
          </p:nvPr>
        </p:nvSpPr>
        <p:spPr>
          <a:xfrm>
            <a:off x="395288" y="620713"/>
            <a:ext cx="8424862" cy="941387"/>
          </a:xfrm>
        </p:spPr>
        <p:txBody>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非</a:t>
            </a:r>
            <a:r>
              <a:rPr lang="zh-TW" altLang="en-US" sz="3600" dirty="0">
                <a:latin typeface="標楷體" panose="03000509000000000000" pitchFamily="65" charset="-120"/>
                <a:ea typeface="標楷體" panose="03000509000000000000" pitchFamily="65" charset="-120"/>
              </a:rPr>
              <a:t>感染</a:t>
            </a:r>
            <a:r>
              <a:rPr lang="zh-TW" altLang="en-US" sz="3600" dirty="0" smtClean="0">
                <a:latin typeface="標楷體" panose="03000509000000000000" pitchFamily="65" charset="-120"/>
                <a:ea typeface="標楷體" panose="03000509000000000000" pitchFamily="65" charset="-120"/>
              </a:rPr>
              <a:t>性疾病造成之體溫上升之重要診斷</a:t>
            </a:r>
            <a:endParaRPr lang="zh-TW" altLang="en-US" sz="3600" dirty="0">
              <a:latin typeface="標楷體" panose="03000509000000000000" pitchFamily="65" charset="-120"/>
              <a:ea typeface="標楷體" panose="03000509000000000000" pitchFamily="65" charset="-120"/>
            </a:endParaRPr>
          </a:p>
        </p:txBody>
      </p:sp>
      <p:sp>
        <p:nvSpPr>
          <p:cNvPr id="3" name="投影片編號版面配置區 2"/>
          <p:cNvSpPr>
            <a:spLocks noGrp="1"/>
          </p:cNvSpPr>
          <p:nvPr>
            <p:ph type="sldNum" sz="quarter" idx="11"/>
          </p:nvPr>
        </p:nvSpPr>
        <p:spPr>
          <a:xfrm>
            <a:off x="8129588" y="5733256"/>
            <a:ext cx="609600" cy="520700"/>
          </a:xfrm>
        </p:spPr>
        <p:txBody>
          <a:bodyPr/>
          <a:lstStyle/>
          <a:p>
            <a:pPr>
              <a:defRPr/>
            </a:pPr>
            <a:fld id="{288F197B-CE38-4EA7-9E4F-83C3DFBC2910}" type="slidenum">
              <a:rPr lang="zh-TW" altLang="en-US" smtClean="0">
                <a:solidFill>
                  <a:schemeClr val="bg1"/>
                </a:solidFill>
              </a:rPr>
              <a:pPr>
                <a:defRPr/>
              </a:pPr>
              <a:t>44</a:t>
            </a:fld>
            <a:endParaRPr lang="zh-TW" altLang="en-US"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79388" y="1609725"/>
            <a:ext cx="8569325" cy="5203825"/>
          </a:xfrm>
          <a:prstGeom prst="rect">
            <a:avLst/>
          </a:prstGeom>
          <a:noFill/>
          <a:ln w="9525">
            <a:noFill/>
            <a:miter lim="800000"/>
            <a:headEnd/>
            <a:tailEnd/>
          </a:ln>
        </p:spPr>
      </p:pic>
      <p:sp>
        <p:nvSpPr>
          <p:cNvPr id="2" name="標題 1"/>
          <p:cNvSpPr>
            <a:spLocks noGrp="1"/>
          </p:cNvSpPr>
          <p:nvPr>
            <p:ph type="title"/>
          </p:nvPr>
        </p:nvSpPr>
        <p:spPr/>
        <p:txBody>
          <a:bodyPr/>
          <a:lstStyle/>
          <a:p>
            <a:pPr fontAlgn="auto">
              <a:spcAft>
                <a:spcPts val="0"/>
              </a:spcAft>
              <a:defRPr/>
            </a:pPr>
            <a:r>
              <a:rPr lang="zh-TW" altLang="en-US" sz="3600" b="1" dirty="0">
                <a:latin typeface="標楷體" panose="03000509000000000000" pitchFamily="65" charset="-120"/>
                <a:ea typeface="標楷體" panose="03000509000000000000" pitchFamily="65" charset="-120"/>
              </a:rPr>
              <a:t>急性發燒病患鑑別</a:t>
            </a:r>
            <a:r>
              <a:rPr lang="zh-TW" altLang="en-US" sz="3600" b="1" dirty="0" smtClean="0">
                <a:latin typeface="標楷體" panose="03000509000000000000" pitchFamily="65" charset="-120"/>
                <a:ea typeface="標楷體" panose="03000509000000000000" pitchFamily="65" charset="-120"/>
              </a:rPr>
              <a:t>思路</a:t>
            </a:r>
            <a:endParaRPr lang="zh-TW" altLang="en-US" sz="3600" dirty="0"/>
          </a:p>
        </p:txBody>
      </p:sp>
      <p:sp>
        <p:nvSpPr>
          <p:cNvPr id="61443"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77F9685C-C2FD-41D4-B52A-72A860589091}" type="slidenum">
              <a:rPr lang="zh-TW" altLang="en-US">
                <a:solidFill>
                  <a:schemeClr val="bg1"/>
                </a:solidFill>
              </a:rPr>
              <a:pPr fontAlgn="base">
                <a:spcBef>
                  <a:spcPct val="0"/>
                </a:spcBef>
                <a:spcAft>
                  <a:spcPct val="0"/>
                </a:spcAft>
              </a:pPr>
              <a:t>45</a:t>
            </a:fld>
            <a:endParaRPr lang="zh-TW" altLang="en-US"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286000" y="2895600"/>
            <a:ext cx="6172200" cy="2054225"/>
          </a:xfrm>
        </p:spPr>
        <p:txBody>
          <a:bodyPr/>
          <a:lstStyle/>
          <a:p>
            <a:pPr fontAlgn="auto">
              <a:spcAft>
                <a:spcPts val="0"/>
              </a:spcAft>
              <a:defRPr/>
            </a:pPr>
            <a:r>
              <a:rPr lang="zh-TW" altLang="en-US" sz="3200" dirty="0" smtClean="0">
                <a:latin typeface="Arial" pitchFamily="34" charset="0"/>
                <a:ea typeface="標楷體" pitchFamily="65" charset="-120"/>
                <a:cs typeface="Arial" pitchFamily="34" charset="0"/>
              </a:rPr>
              <a:t>四、未明</a:t>
            </a:r>
            <a:r>
              <a:rPr lang="zh-TW" altLang="en-US" sz="3200" dirty="0">
                <a:latin typeface="Arial" pitchFamily="34" charset="0"/>
                <a:ea typeface="標楷體" pitchFamily="65" charset="-120"/>
                <a:cs typeface="Arial" pitchFamily="34" charset="0"/>
              </a:rPr>
              <a:t>感染源</a:t>
            </a:r>
            <a:r>
              <a:rPr lang="zh-TW" altLang="en-US" sz="3200" dirty="0" smtClean="0">
                <a:latin typeface="Arial" pitchFamily="34" charset="0"/>
                <a:ea typeface="標楷體" pitchFamily="65" charset="-120"/>
                <a:cs typeface="Arial" pitchFamily="34" charset="0"/>
              </a:rPr>
              <a:t>發燒病患之</a:t>
            </a:r>
            <a:r>
              <a:rPr lang="zh-TW" altLang="en-US" sz="3200" dirty="0">
                <a:latin typeface="Arial" pitchFamily="34" charset="0"/>
                <a:ea typeface="標楷體" pitchFamily="65" charset="-120"/>
                <a:cs typeface="Arial" pitchFamily="34" charset="0"/>
              </a:rPr>
              <a:t>臨床治療</a:t>
            </a:r>
            <a:r>
              <a:rPr lang="zh-TW" altLang="en-US" sz="3200" dirty="0" smtClean="0">
                <a:latin typeface="Arial" pitchFamily="34" charset="0"/>
                <a:ea typeface="標楷體" pitchFamily="65" charset="-120"/>
                <a:cs typeface="Arial" pitchFamily="34" charset="0"/>
              </a:rPr>
              <a:t>考量</a:t>
            </a:r>
            <a:endParaRPr lang="zh-TW" altLang="en-US" dirty="0"/>
          </a:p>
        </p:txBody>
      </p:sp>
      <p:sp>
        <p:nvSpPr>
          <p:cNvPr id="62466" name="文字版面配置區 4"/>
          <p:cNvSpPr>
            <a:spLocks noGrp="1"/>
          </p:cNvSpPr>
          <p:nvPr>
            <p:ph type="body" idx="1"/>
          </p:nvPr>
        </p:nvSpPr>
        <p:spPr/>
        <p:txBody>
          <a:bodyPr/>
          <a:lstStyle/>
          <a:p>
            <a:endParaRPr lang="zh-TW" altLang="en-US" smtClean="0"/>
          </a:p>
        </p:txBody>
      </p:sp>
    </p:spTree>
    <p:custDataLst>
      <p:tags r:id="rId1"/>
    </p:custData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57200" y="620713"/>
            <a:ext cx="8229600" cy="796925"/>
          </a:xfrm>
        </p:spPr>
        <p:txBody>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未明感染部位發燒病患</a:t>
            </a:r>
            <a:r>
              <a:rPr lang="zh-TW" altLang="en-US" sz="3600" dirty="0" smtClean="0">
                <a:latin typeface="標楷體" panose="03000509000000000000" pitchFamily="65" charset="-120"/>
                <a:ea typeface="標楷體" panose="03000509000000000000" pitchFamily="65" charset="-120"/>
              </a:rPr>
              <a:t>之</a:t>
            </a:r>
            <a:r>
              <a:rPr lang="zh-TW" altLang="en-US" sz="3600" dirty="0">
                <a:latin typeface="標楷體" panose="03000509000000000000" pitchFamily="65" charset="-120"/>
                <a:ea typeface="標楷體" panose="03000509000000000000" pitchFamily="65" charset="-120"/>
              </a:rPr>
              <a:t>治療</a:t>
            </a:r>
            <a:r>
              <a:rPr lang="zh-TW" altLang="en-US" sz="3600" dirty="0" smtClean="0">
                <a:latin typeface="標楷體" panose="03000509000000000000" pitchFamily="65" charset="-120"/>
                <a:ea typeface="標楷體" panose="03000509000000000000" pitchFamily="65" charset="-120"/>
              </a:rPr>
              <a:t>考量</a:t>
            </a:r>
            <a:endParaRPr lang="en-US" altLang="zh-TW" sz="3600" dirty="0">
              <a:latin typeface="標楷體" panose="03000509000000000000" pitchFamily="65" charset="-120"/>
              <a:ea typeface="標楷體" panose="03000509000000000000" pitchFamily="65" charset="-120"/>
            </a:endParaRPr>
          </a:p>
        </p:txBody>
      </p:sp>
      <p:sp>
        <p:nvSpPr>
          <p:cNvPr id="63490" name="Rectangle 3"/>
          <p:cNvSpPr>
            <a:spLocks noGrp="1" noChangeArrowheads="1"/>
          </p:cNvSpPr>
          <p:nvPr>
            <p:ph sz="quarter" idx="1"/>
          </p:nvPr>
        </p:nvSpPr>
        <p:spPr>
          <a:xfrm>
            <a:off x="323850" y="1600200"/>
            <a:ext cx="7467600" cy="4873625"/>
          </a:xfrm>
        </p:spPr>
        <p:txBody>
          <a:bodyPr/>
          <a:lstStyle/>
          <a:p>
            <a:r>
              <a:rPr lang="zh-TW" altLang="en-US" sz="2800" dirty="0" smtClean="0">
                <a:latin typeface="標楷體" pitchFamily="65" charset="-120"/>
                <a:ea typeface="標楷體" pitchFamily="65" charset="-120"/>
              </a:rPr>
              <a:t>深部組織感染</a:t>
            </a:r>
          </a:p>
          <a:p>
            <a:endParaRPr lang="zh-TW" altLang="en-US"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非典型感染症</a:t>
            </a:r>
            <a:endParaRPr lang="en-US" altLang="zh-TW" sz="2800" dirty="0" smtClean="0">
              <a:latin typeface="標楷體" pitchFamily="65" charset="-120"/>
              <a:ea typeface="標楷體" pitchFamily="65" charset="-120"/>
            </a:endParaRPr>
          </a:p>
          <a:p>
            <a:pPr marL="914400" lvl="1" indent="-514350"/>
            <a:r>
              <a:rPr lang="zh-TW" altLang="en-US" sz="2400" dirty="0" smtClean="0">
                <a:latin typeface="標楷體" pitchFamily="65" charset="-120"/>
                <a:ea typeface="標楷體" pitchFamily="65" charset="-120"/>
              </a:rPr>
              <a:t>特殊致病菌、真菌、黴菌</a:t>
            </a:r>
            <a:r>
              <a:rPr lang="en-US" altLang="zh-TW" sz="2400" dirty="0" smtClean="0">
                <a:latin typeface="標楷體" pitchFamily="65" charset="-120"/>
                <a:ea typeface="標楷體" pitchFamily="65" charset="-120"/>
              </a:rPr>
              <a:t>…</a:t>
            </a:r>
          </a:p>
          <a:p>
            <a:pPr marL="914400" lvl="1" indent="-514350"/>
            <a:r>
              <a:rPr lang="zh-TW" altLang="en-US" sz="2400" dirty="0" smtClean="0">
                <a:latin typeface="標楷體" pitchFamily="65" charset="-120"/>
                <a:ea typeface="標楷體" pitchFamily="65" charset="-120"/>
              </a:rPr>
              <a:t>特殊病毒感染如</a:t>
            </a:r>
            <a:r>
              <a:rPr lang="en-US" altLang="zh-TW" sz="2400" dirty="0" smtClean="0">
                <a:ea typeface="標楷體" pitchFamily="65" charset="-120"/>
              </a:rPr>
              <a:t>Epstein-Barr</a:t>
            </a:r>
            <a:r>
              <a:rPr lang="zh-TW" altLang="en-US" sz="2400" dirty="0" smtClean="0">
                <a:ea typeface="標楷體" pitchFamily="65" charset="-120"/>
              </a:rPr>
              <a:t> </a:t>
            </a:r>
            <a:r>
              <a:rPr lang="en-US" altLang="zh-TW" sz="2400" dirty="0" smtClean="0">
                <a:ea typeface="標楷體" pitchFamily="65" charset="-120"/>
              </a:rPr>
              <a:t>virus</a:t>
            </a:r>
            <a:endParaRPr lang="zh-TW" altLang="en-US" sz="2400" dirty="0" smtClean="0">
              <a:ea typeface="標楷體" pitchFamily="65" charset="-120"/>
            </a:endParaRPr>
          </a:p>
          <a:p>
            <a:endParaRPr lang="zh-TW" altLang="en-US"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非感染性疾病造成之體溫上升</a:t>
            </a:r>
            <a:endParaRPr lang="en-US" altLang="zh-TW" sz="2800" dirty="0" smtClean="0">
              <a:latin typeface="標楷體" pitchFamily="65" charset="-120"/>
              <a:ea typeface="標楷體" pitchFamily="65" charset="-120"/>
            </a:endParaRPr>
          </a:p>
          <a:p>
            <a:endParaRPr lang="zh-TW" altLang="en-US" sz="2800" dirty="0" smtClean="0">
              <a:latin typeface="標楷體" pitchFamily="65" charset="-120"/>
              <a:ea typeface="標楷體" pitchFamily="65" charset="-120"/>
            </a:endParaRPr>
          </a:p>
          <a:p>
            <a:r>
              <a:rPr lang="zh-TW" altLang="en-US" sz="2800" dirty="0" smtClean="0">
                <a:latin typeface="標楷體" pitchFamily="65" charset="-120"/>
                <a:ea typeface="標楷體" pitchFamily="65" charset="-120"/>
              </a:rPr>
              <a:t>其他非特異性、自限性病毒感染症</a:t>
            </a:r>
            <a:endParaRPr lang="en-US" altLang="zh-TW" sz="2800" dirty="0" smtClean="0">
              <a:latin typeface="標楷體" pitchFamily="65" charset="-120"/>
              <a:ea typeface="標楷體" pitchFamily="65" charset="-120"/>
            </a:endParaRPr>
          </a:p>
        </p:txBody>
      </p:sp>
      <p:sp>
        <p:nvSpPr>
          <p:cNvPr id="3" name="右大括弧 2"/>
          <p:cNvSpPr/>
          <p:nvPr/>
        </p:nvSpPr>
        <p:spPr>
          <a:xfrm>
            <a:off x="5003800" y="1773238"/>
            <a:ext cx="217488" cy="1727200"/>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zh-TW" altLang="en-US"/>
          </a:p>
        </p:txBody>
      </p:sp>
      <p:sp>
        <p:nvSpPr>
          <p:cNvPr id="9" name="右大括弧 8"/>
          <p:cNvSpPr/>
          <p:nvPr/>
        </p:nvSpPr>
        <p:spPr>
          <a:xfrm>
            <a:off x="6300788" y="3644900"/>
            <a:ext cx="215900" cy="2447925"/>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zh-TW" altLang="en-US"/>
          </a:p>
        </p:txBody>
      </p:sp>
      <p:sp>
        <p:nvSpPr>
          <p:cNvPr id="4" name="文字方塊 3"/>
          <p:cNvSpPr txBox="1">
            <a:spLocks noChangeArrowheads="1"/>
          </p:cNvSpPr>
          <p:nvPr/>
        </p:nvSpPr>
        <p:spPr bwMode="auto">
          <a:xfrm>
            <a:off x="6516688" y="4470400"/>
            <a:ext cx="2339975" cy="830263"/>
          </a:xfrm>
          <a:prstGeom prst="rect">
            <a:avLst/>
          </a:prstGeom>
          <a:noFill/>
          <a:ln w="9525">
            <a:noFill/>
            <a:miter lim="800000"/>
            <a:headEnd/>
            <a:tailEnd/>
          </a:ln>
        </p:spPr>
        <p:txBody>
          <a:bodyPr>
            <a:spAutoFit/>
          </a:bodyPr>
          <a:lstStyle/>
          <a:p>
            <a:r>
              <a:rPr kumimoji="0" lang="zh-TW" altLang="en-US" sz="2400" b="1">
                <a:solidFill>
                  <a:srgbClr val="0070C0"/>
                </a:solidFill>
                <a:latin typeface="標楷體" pitchFamily="65" charset="-120"/>
                <a:ea typeface="標楷體" pitchFamily="65" charset="-120"/>
              </a:rPr>
              <a:t>非細菌性感染、不須抗生素治療</a:t>
            </a:r>
          </a:p>
        </p:txBody>
      </p:sp>
      <p:sp>
        <p:nvSpPr>
          <p:cNvPr id="11" name="文字方塊 10"/>
          <p:cNvSpPr txBox="1">
            <a:spLocks noChangeArrowheads="1"/>
          </p:cNvSpPr>
          <p:nvPr/>
        </p:nvSpPr>
        <p:spPr bwMode="auto">
          <a:xfrm>
            <a:off x="5292725" y="2206625"/>
            <a:ext cx="1944688" cy="915988"/>
          </a:xfrm>
          <a:prstGeom prst="rect">
            <a:avLst/>
          </a:prstGeom>
          <a:noFill/>
          <a:ln w="9525">
            <a:noFill/>
            <a:miter lim="800000"/>
            <a:headEnd/>
            <a:tailEnd/>
          </a:ln>
        </p:spPr>
        <p:txBody>
          <a:bodyPr>
            <a:spAutoFit/>
          </a:bodyPr>
          <a:lstStyle/>
          <a:p>
            <a:r>
              <a:rPr kumimoji="0" lang="zh-TW" altLang="en-US">
                <a:solidFill>
                  <a:srgbClr val="FF0000"/>
                </a:solidFill>
                <a:latin typeface="標楷體" pitchFamily="65" charset="-120"/>
                <a:ea typeface="標楷體" pitchFamily="65" charset="-120"/>
              </a:rPr>
              <a:t>隱性細菌性感染、須抗生素等藥物治療</a:t>
            </a:r>
          </a:p>
        </p:txBody>
      </p:sp>
      <p:sp>
        <p:nvSpPr>
          <p:cNvPr id="63495" name="投影片編號版面配置區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6C0D17CF-6F5C-4E91-AD5A-CC1FE3D13558}" type="slidenum">
              <a:rPr lang="zh-TW" altLang="en-US"/>
              <a:pPr fontAlgn="base">
                <a:spcBef>
                  <a:spcPct val="0"/>
                </a:spcBef>
                <a:spcAft>
                  <a:spcPct val="0"/>
                </a:spcAft>
              </a:pPr>
              <a:t>47</a:t>
            </a:fld>
            <a:endParaRPr lang="en-US" altLang="zh-TW"/>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4"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50825" y="274638"/>
            <a:ext cx="4321175" cy="1143000"/>
          </a:xfrm>
        </p:spPr>
        <p:txBody>
          <a:bodyPr>
            <a:noAutofit/>
          </a:bodyPr>
          <a:lstStyle/>
          <a:p>
            <a:pPr fontAlgn="auto">
              <a:spcAft>
                <a:spcPts val="0"/>
              </a:spcAft>
              <a:defRPr/>
            </a:pPr>
            <a:r>
              <a:rPr lang="zh-TW" altLang="en-US" sz="2400" dirty="0" smtClean="0">
                <a:latin typeface="標楷體" panose="03000509000000000000" pitchFamily="65" charset="-120"/>
                <a:ea typeface="標楷體" panose="03000509000000000000" pitchFamily="65" charset="-120"/>
              </a:rPr>
              <a:t>未明感染源發燒病患發生隱性細菌性感染之風險</a:t>
            </a:r>
            <a:endParaRPr lang="zh-TW" altLang="en-US" sz="2400" dirty="0">
              <a:latin typeface="標楷體" panose="03000509000000000000" pitchFamily="65" charset="-120"/>
              <a:ea typeface="標楷體" panose="03000509000000000000" pitchFamily="65" charset="-120"/>
            </a:endParaRPr>
          </a:p>
        </p:txBody>
      </p:sp>
      <p:sp>
        <p:nvSpPr>
          <p:cNvPr id="65538" name="內容版面配置區 2"/>
          <p:cNvSpPr>
            <a:spLocks noGrp="1"/>
          </p:cNvSpPr>
          <p:nvPr>
            <p:ph sz="quarter" idx="1"/>
          </p:nvPr>
        </p:nvSpPr>
        <p:spPr>
          <a:xfrm>
            <a:off x="179388" y="1600200"/>
            <a:ext cx="4392612" cy="5213350"/>
          </a:xfrm>
        </p:spPr>
        <p:txBody>
          <a:bodyPr/>
          <a:lstStyle/>
          <a:p>
            <a:r>
              <a:rPr lang="zh-TW" altLang="en-US" dirty="0" smtClean="0">
                <a:ea typeface="標楷體" pitchFamily="65" charset="-120"/>
              </a:rPr>
              <a:t>未明感染源發燒佔所有發燒病患的</a:t>
            </a:r>
            <a:r>
              <a:rPr lang="en-US" altLang="zh-TW" dirty="0" smtClean="0">
                <a:ea typeface="標楷體" pitchFamily="65" charset="-120"/>
              </a:rPr>
              <a:t>12.3% (108/880)</a:t>
            </a:r>
            <a:endParaRPr lang="en-US" altLang="zh-TW" b="1" dirty="0" smtClean="0">
              <a:solidFill>
                <a:srgbClr val="FF0000"/>
              </a:solidFill>
              <a:ea typeface="標楷體" pitchFamily="65" charset="-120"/>
            </a:endParaRPr>
          </a:p>
          <a:p>
            <a:r>
              <a:rPr lang="en-US" altLang="zh-TW" b="1" dirty="0" smtClean="0">
                <a:solidFill>
                  <a:srgbClr val="FF0000"/>
                </a:solidFill>
                <a:ea typeface="標楷體" pitchFamily="65" charset="-120"/>
              </a:rPr>
              <a:t>19.4%</a:t>
            </a:r>
            <a:r>
              <a:rPr lang="en-US" altLang="zh-TW" dirty="0" smtClean="0">
                <a:ea typeface="標楷體" pitchFamily="65" charset="-120"/>
              </a:rPr>
              <a:t> (21/108) </a:t>
            </a:r>
            <a:r>
              <a:rPr lang="zh-TW" altLang="en-US" dirty="0" smtClean="0">
                <a:ea typeface="標楷體" pitchFamily="65" charset="-120"/>
              </a:rPr>
              <a:t>未明感染源發燒病患最後被診斷有隱性細菌性感染 </a:t>
            </a:r>
            <a:r>
              <a:rPr lang="en-US" altLang="zh-TW" dirty="0" smtClean="0">
                <a:ea typeface="標楷體" pitchFamily="65" charset="-120"/>
              </a:rPr>
              <a:t>(</a:t>
            </a:r>
            <a:r>
              <a:rPr lang="en-US" altLang="zh-TW" b="1" dirty="0" smtClean="0">
                <a:ea typeface="標楷體" pitchFamily="65" charset="-120"/>
              </a:rPr>
              <a:t>occult bacterial infection)</a:t>
            </a:r>
          </a:p>
          <a:p>
            <a:pPr lvl="1"/>
            <a:r>
              <a:rPr lang="en-US" altLang="zh-TW" dirty="0" smtClean="0">
                <a:ea typeface="標楷體" pitchFamily="65" charset="-120"/>
              </a:rPr>
              <a:t>Urinary tract infection (6)</a:t>
            </a:r>
          </a:p>
          <a:p>
            <a:pPr lvl="1"/>
            <a:r>
              <a:rPr lang="en-US" altLang="zh-TW" dirty="0" smtClean="0">
                <a:ea typeface="標楷體" pitchFamily="65" charset="-120"/>
              </a:rPr>
              <a:t>Endocarditis (3)</a:t>
            </a:r>
          </a:p>
          <a:p>
            <a:pPr lvl="1"/>
            <a:r>
              <a:rPr lang="en-US" altLang="zh-TW" dirty="0" smtClean="0">
                <a:ea typeface="標楷體" pitchFamily="65" charset="-120"/>
              </a:rPr>
              <a:t>Intra-abdominal abscess (1)</a:t>
            </a:r>
          </a:p>
          <a:p>
            <a:pPr lvl="1"/>
            <a:r>
              <a:rPr lang="en-US" altLang="zh-TW" dirty="0" smtClean="0">
                <a:ea typeface="標楷體" pitchFamily="65" charset="-120"/>
              </a:rPr>
              <a:t>Pneumonia (1)</a:t>
            </a:r>
          </a:p>
          <a:p>
            <a:pPr lvl="1"/>
            <a:r>
              <a:rPr lang="en-US" altLang="zh-TW" dirty="0" smtClean="0">
                <a:ea typeface="標楷體" pitchFamily="65" charset="-120"/>
              </a:rPr>
              <a:t>Primary bacteremia (10)</a:t>
            </a:r>
          </a:p>
          <a:p>
            <a:r>
              <a:rPr lang="en-US" altLang="zh-TW" dirty="0" smtClean="0">
                <a:ea typeface="標楷體" pitchFamily="65" charset="-120"/>
              </a:rPr>
              <a:t>0.9%</a:t>
            </a:r>
            <a:r>
              <a:rPr lang="en-US" altLang="zh-TW" b="1" dirty="0" smtClean="0">
                <a:ea typeface="標楷體" pitchFamily="65" charset="-120"/>
              </a:rPr>
              <a:t> </a:t>
            </a:r>
            <a:r>
              <a:rPr lang="en-US" altLang="zh-TW" dirty="0" smtClean="0">
                <a:ea typeface="標楷體" pitchFamily="65" charset="-120"/>
              </a:rPr>
              <a:t>(1/108)</a:t>
            </a:r>
            <a:r>
              <a:rPr lang="zh-TW" altLang="en-US" dirty="0" smtClean="0">
                <a:ea typeface="標楷體" pitchFamily="65" charset="-120"/>
              </a:rPr>
              <a:t>發生住院後死亡</a:t>
            </a:r>
            <a:endParaRPr lang="en-US" altLang="zh-TW" dirty="0" smtClean="0">
              <a:ea typeface="標楷體" pitchFamily="65" charset="-120"/>
            </a:endParaRPr>
          </a:p>
        </p:txBody>
      </p:sp>
      <p:sp>
        <p:nvSpPr>
          <p:cNvPr id="8" name="文字方塊 7"/>
          <p:cNvSpPr txBox="1"/>
          <p:nvPr/>
        </p:nvSpPr>
        <p:spPr>
          <a:xfrm>
            <a:off x="4571999" y="44624"/>
            <a:ext cx="2808311" cy="584775"/>
          </a:xfrm>
          <a:prstGeom prst="rect">
            <a:avLst/>
          </a:prstGeom>
          <a:noFill/>
          <a:ln>
            <a:solidFill>
              <a:schemeClr val="tx1"/>
            </a:solidFill>
          </a:ln>
        </p:spPr>
        <p:txBody>
          <a:bodyPr>
            <a:spAutoFit/>
          </a:bodyPr>
          <a:lstStyle/>
          <a:p>
            <a:pPr algn="ctr" fontAlgn="auto">
              <a:spcBef>
                <a:spcPts val="0"/>
              </a:spcBef>
              <a:spcAft>
                <a:spcPts val="0"/>
              </a:spcAft>
              <a:defRPr/>
            </a:pPr>
            <a:r>
              <a:rPr kumimoji="0" lang="en-US" altLang="zh-TW" sz="1600" dirty="0">
                <a:ln>
                  <a:solidFill>
                    <a:schemeClr val="tx1"/>
                  </a:solidFill>
                </a:ln>
                <a:latin typeface="+mn-lt"/>
                <a:ea typeface="+mn-ea"/>
              </a:rPr>
              <a:t>Adult febrile patients</a:t>
            </a:r>
          </a:p>
          <a:p>
            <a:pPr algn="ctr" fontAlgn="auto">
              <a:spcBef>
                <a:spcPts val="0"/>
              </a:spcBef>
              <a:spcAft>
                <a:spcPts val="0"/>
              </a:spcAft>
              <a:defRPr/>
            </a:pPr>
            <a:r>
              <a:rPr kumimoji="0" lang="en-US" altLang="zh-TW" sz="1600" dirty="0">
                <a:ln>
                  <a:solidFill>
                    <a:schemeClr val="tx1"/>
                  </a:solidFill>
                </a:ln>
                <a:latin typeface="+mn-lt"/>
                <a:ea typeface="+mn-ea"/>
              </a:rPr>
              <a:t>(n = 880)</a:t>
            </a:r>
            <a:endParaRPr kumimoji="0" lang="zh-TW" altLang="en-US" sz="1600" dirty="0">
              <a:ln>
                <a:solidFill>
                  <a:schemeClr val="tx1"/>
                </a:solidFill>
              </a:ln>
              <a:latin typeface="+mn-lt"/>
              <a:ea typeface="+mn-ea"/>
            </a:endParaRPr>
          </a:p>
        </p:txBody>
      </p:sp>
      <p:sp>
        <p:nvSpPr>
          <p:cNvPr id="65540" name="文字方塊 8"/>
          <p:cNvSpPr txBox="1">
            <a:spLocks noChangeArrowheads="1"/>
          </p:cNvSpPr>
          <p:nvPr/>
        </p:nvSpPr>
        <p:spPr bwMode="auto">
          <a:xfrm>
            <a:off x="6372225" y="692150"/>
            <a:ext cx="2447925" cy="831850"/>
          </a:xfrm>
          <a:prstGeom prst="rect">
            <a:avLst/>
          </a:prstGeom>
          <a:noFill/>
          <a:ln w="9525">
            <a:noFill/>
            <a:miter lim="800000"/>
            <a:headEnd/>
            <a:tailEnd/>
          </a:ln>
        </p:spPr>
        <p:txBody>
          <a:bodyPr>
            <a:spAutoFit/>
          </a:bodyPr>
          <a:lstStyle/>
          <a:p>
            <a:r>
              <a:rPr kumimoji="0" lang="en-US" altLang="zh-TW" sz="1600" dirty="0">
                <a:latin typeface="Century Schoolbook" pitchFamily="18" charset="0"/>
              </a:rPr>
              <a:t>Patients with localizing symptoms/signs</a:t>
            </a:r>
          </a:p>
          <a:p>
            <a:r>
              <a:rPr kumimoji="0" lang="en-US" altLang="zh-TW" sz="1600" dirty="0">
                <a:latin typeface="Century Schoolbook" pitchFamily="18" charset="0"/>
              </a:rPr>
              <a:t>(n = 745)</a:t>
            </a:r>
            <a:endParaRPr kumimoji="0" lang="zh-TW" altLang="en-US" sz="1600" dirty="0">
              <a:latin typeface="Century Schoolbook" pitchFamily="18" charset="0"/>
            </a:endParaRPr>
          </a:p>
        </p:txBody>
      </p:sp>
      <p:sp>
        <p:nvSpPr>
          <p:cNvPr id="10" name="文字方塊 9"/>
          <p:cNvSpPr txBox="1"/>
          <p:nvPr/>
        </p:nvSpPr>
        <p:spPr>
          <a:xfrm>
            <a:off x="4572000" y="1556792"/>
            <a:ext cx="2808311" cy="1077218"/>
          </a:xfrm>
          <a:prstGeom prst="rect">
            <a:avLst/>
          </a:prstGeom>
          <a:noFill/>
          <a:ln>
            <a:solidFill>
              <a:schemeClr val="tx1"/>
            </a:solidFill>
          </a:ln>
        </p:spPr>
        <p:txBody>
          <a:bodyPr>
            <a:spAutoFit/>
          </a:bodyPr>
          <a:lstStyle/>
          <a:p>
            <a:pPr algn="ctr" fontAlgn="auto">
              <a:spcBef>
                <a:spcPts val="0"/>
              </a:spcBef>
              <a:spcAft>
                <a:spcPts val="0"/>
              </a:spcAft>
              <a:defRPr/>
            </a:pPr>
            <a:r>
              <a:rPr kumimoji="0" lang="en-US" altLang="zh-TW" sz="1600" dirty="0">
                <a:ln>
                  <a:solidFill>
                    <a:schemeClr val="tx1"/>
                  </a:solidFill>
                </a:ln>
                <a:latin typeface="+mn-lt"/>
                <a:ea typeface="+mn-ea"/>
              </a:rPr>
              <a:t>Adult febrile patients without localizing symptoms/signs</a:t>
            </a:r>
          </a:p>
          <a:p>
            <a:pPr algn="ctr" fontAlgn="auto">
              <a:spcBef>
                <a:spcPts val="0"/>
              </a:spcBef>
              <a:spcAft>
                <a:spcPts val="0"/>
              </a:spcAft>
              <a:defRPr/>
            </a:pPr>
            <a:r>
              <a:rPr kumimoji="0" lang="en-US" altLang="zh-TW" sz="1600" dirty="0">
                <a:ln>
                  <a:solidFill>
                    <a:schemeClr val="tx1"/>
                  </a:solidFill>
                </a:ln>
                <a:latin typeface="+mn-lt"/>
                <a:ea typeface="+mn-ea"/>
              </a:rPr>
              <a:t>(n = 135)</a:t>
            </a:r>
            <a:endParaRPr kumimoji="0" lang="zh-TW" altLang="en-US" sz="1600" dirty="0">
              <a:ln>
                <a:solidFill>
                  <a:schemeClr val="tx1"/>
                </a:solidFill>
              </a:ln>
              <a:latin typeface="+mn-lt"/>
              <a:ea typeface="+mn-ea"/>
            </a:endParaRPr>
          </a:p>
        </p:txBody>
      </p:sp>
      <p:sp>
        <p:nvSpPr>
          <p:cNvPr id="11" name="文字方塊 10"/>
          <p:cNvSpPr txBox="1"/>
          <p:nvPr/>
        </p:nvSpPr>
        <p:spPr>
          <a:xfrm>
            <a:off x="4572000" y="3717032"/>
            <a:ext cx="2808312" cy="830997"/>
          </a:xfrm>
          <a:prstGeom prst="rect">
            <a:avLst/>
          </a:prstGeom>
          <a:noFill/>
          <a:ln>
            <a:solidFill>
              <a:schemeClr val="tx1"/>
            </a:solidFill>
          </a:ln>
        </p:spPr>
        <p:txBody>
          <a:bodyPr>
            <a:spAutoFit/>
          </a:bodyPr>
          <a:lstStyle/>
          <a:p>
            <a:pPr algn="ctr" fontAlgn="auto">
              <a:spcBef>
                <a:spcPts val="0"/>
              </a:spcBef>
              <a:spcAft>
                <a:spcPts val="0"/>
              </a:spcAft>
              <a:defRPr/>
            </a:pPr>
            <a:r>
              <a:rPr kumimoji="0" lang="en-US" altLang="zh-TW" sz="1600" dirty="0">
                <a:ln>
                  <a:solidFill>
                    <a:schemeClr val="tx1"/>
                  </a:solidFill>
                </a:ln>
                <a:latin typeface="+mn-lt"/>
                <a:ea typeface="+mn-ea"/>
              </a:rPr>
              <a:t>Adult febrile patients without a apparent focus</a:t>
            </a:r>
          </a:p>
          <a:p>
            <a:pPr algn="ctr" fontAlgn="auto">
              <a:spcBef>
                <a:spcPts val="0"/>
              </a:spcBef>
              <a:spcAft>
                <a:spcPts val="0"/>
              </a:spcAft>
              <a:defRPr/>
            </a:pPr>
            <a:r>
              <a:rPr kumimoji="0" lang="en-US" altLang="zh-TW" sz="1600" dirty="0">
                <a:ln>
                  <a:solidFill>
                    <a:schemeClr val="tx1"/>
                  </a:solidFill>
                </a:ln>
                <a:latin typeface="+mn-lt"/>
                <a:ea typeface="+mn-ea"/>
              </a:rPr>
              <a:t>(n = 108)</a:t>
            </a:r>
            <a:endParaRPr kumimoji="0" lang="zh-TW" altLang="en-US" sz="1600" dirty="0">
              <a:ln>
                <a:solidFill>
                  <a:schemeClr val="tx1"/>
                </a:solidFill>
              </a:ln>
              <a:latin typeface="+mn-lt"/>
              <a:ea typeface="+mn-ea"/>
            </a:endParaRPr>
          </a:p>
        </p:txBody>
      </p:sp>
      <p:sp>
        <p:nvSpPr>
          <p:cNvPr id="12" name="文字方塊 11"/>
          <p:cNvSpPr txBox="1"/>
          <p:nvPr/>
        </p:nvSpPr>
        <p:spPr>
          <a:xfrm>
            <a:off x="4572000" y="5445224"/>
            <a:ext cx="2808312" cy="830997"/>
          </a:xfrm>
          <a:prstGeom prst="rect">
            <a:avLst/>
          </a:prstGeom>
          <a:noFill/>
          <a:ln>
            <a:solidFill>
              <a:schemeClr val="tx1"/>
            </a:solidFill>
          </a:ln>
        </p:spPr>
        <p:txBody>
          <a:bodyPr>
            <a:spAutoFit/>
          </a:bodyPr>
          <a:lstStyle/>
          <a:p>
            <a:pPr algn="ctr" fontAlgn="auto">
              <a:spcBef>
                <a:spcPts val="0"/>
              </a:spcBef>
              <a:spcAft>
                <a:spcPts val="0"/>
              </a:spcAft>
              <a:defRPr/>
            </a:pPr>
            <a:r>
              <a:rPr kumimoji="0" lang="en-US" altLang="zh-TW" sz="1600" dirty="0">
                <a:ln>
                  <a:solidFill>
                    <a:schemeClr val="tx1"/>
                  </a:solidFill>
                </a:ln>
                <a:latin typeface="+mn-lt"/>
                <a:ea typeface="+mn-ea"/>
              </a:rPr>
              <a:t>Adult febrile patients with occult bacterial infection</a:t>
            </a:r>
          </a:p>
          <a:p>
            <a:pPr algn="ctr" fontAlgn="auto">
              <a:spcBef>
                <a:spcPts val="0"/>
              </a:spcBef>
              <a:spcAft>
                <a:spcPts val="0"/>
              </a:spcAft>
              <a:defRPr/>
            </a:pPr>
            <a:r>
              <a:rPr kumimoji="0" lang="en-US" altLang="zh-TW" sz="1600" dirty="0">
                <a:ln>
                  <a:solidFill>
                    <a:schemeClr val="tx1"/>
                  </a:solidFill>
                </a:ln>
                <a:latin typeface="+mn-lt"/>
                <a:ea typeface="+mn-ea"/>
              </a:rPr>
              <a:t>(n = 21)</a:t>
            </a:r>
            <a:endParaRPr kumimoji="0" lang="zh-TW" altLang="en-US" sz="1600" dirty="0">
              <a:ln>
                <a:solidFill>
                  <a:schemeClr val="tx1"/>
                </a:solidFill>
              </a:ln>
              <a:latin typeface="+mn-lt"/>
              <a:ea typeface="+mn-ea"/>
            </a:endParaRPr>
          </a:p>
        </p:txBody>
      </p:sp>
      <p:sp>
        <p:nvSpPr>
          <p:cNvPr id="65544" name="文字方塊 12"/>
          <p:cNvSpPr txBox="1">
            <a:spLocks noChangeArrowheads="1"/>
          </p:cNvSpPr>
          <p:nvPr/>
        </p:nvSpPr>
        <p:spPr bwMode="auto">
          <a:xfrm>
            <a:off x="6372225" y="2636838"/>
            <a:ext cx="2447925" cy="1077912"/>
          </a:xfrm>
          <a:prstGeom prst="rect">
            <a:avLst/>
          </a:prstGeom>
          <a:noFill/>
          <a:ln w="9525">
            <a:noFill/>
            <a:miter lim="800000"/>
            <a:headEnd/>
            <a:tailEnd/>
          </a:ln>
        </p:spPr>
        <p:txBody>
          <a:bodyPr>
            <a:spAutoFit/>
          </a:bodyPr>
          <a:lstStyle/>
          <a:p>
            <a:r>
              <a:rPr kumimoji="0" lang="en-US" altLang="zh-TW" sz="1600" dirty="0">
                <a:latin typeface="Century Schoolbook" pitchFamily="18" charset="0"/>
              </a:rPr>
              <a:t>Patients with infection focus identified by adjunctive studies</a:t>
            </a:r>
          </a:p>
          <a:p>
            <a:r>
              <a:rPr kumimoji="0" lang="en-US" altLang="zh-TW" sz="1600" dirty="0">
                <a:latin typeface="Century Schoolbook" pitchFamily="18" charset="0"/>
              </a:rPr>
              <a:t>(n = 27)</a:t>
            </a:r>
            <a:endParaRPr kumimoji="0" lang="zh-TW" altLang="en-US" sz="1600" dirty="0">
              <a:latin typeface="Century Schoolbook" pitchFamily="18" charset="0"/>
            </a:endParaRPr>
          </a:p>
        </p:txBody>
      </p:sp>
      <p:cxnSp>
        <p:nvCxnSpPr>
          <p:cNvPr id="15" name="直線單箭頭接點 14"/>
          <p:cNvCxnSpPr>
            <a:stCxn id="8" idx="2"/>
            <a:endCxn id="10" idx="0"/>
          </p:cNvCxnSpPr>
          <p:nvPr/>
        </p:nvCxnSpPr>
        <p:spPr>
          <a:xfrm>
            <a:off x="5976938" y="628650"/>
            <a:ext cx="0" cy="9286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直線單箭頭接點 16"/>
          <p:cNvCxnSpPr>
            <a:stCxn id="10" idx="2"/>
            <a:endCxn id="11" idx="0"/>
          </p:cNvCxnSpPr>
          <p:nvPr/>
        </p:nvCxnSpPr>
        <p:spPr>
          <a:xfrm>
            <a:off x="5976938" y="2633663"/>
            <a:ext cx="0" cy="10826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直線單箭頭接點 26"/>
          <p:cNvCxnSpPr>
            <a:stCxn id="11" idx="2"/>
            <a:endCxn id="12" idx="0"/>
          </p:cNvCxnSpPr>
          <p:nvPr/>
        </p:nvCxnSpPr>
        <p:spPr>
          <a:xfrm>
            <a:off x="5976938" y="4548188"/>
            <a:ext cx="0" cy="8969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5548" name="文字方塊 28"/>
          <p:cNvSpPr txBox="1">
            <a:spLocks noChangeArrowheads="1"/>
          </p:cNvSpPr>
          <p:nvPr/>
        </p:nvSpPr>
        <p:spPr bwMode="auto">
          <a:xfrm>
            <a:off x="6372225" y="4652963"/>
            <a:ext cx="2447925" cy="831850"/>
          </a:xfrm>
          <a:prstGeom prst="rect">
            <a:avLst/>
          </a:prstGeom>
          <a:noFill/>
          <a:ln w="9525">
            <a:noFill/>
            <a:miter lim="800000"/>
            <a:headEnd/>
            <a:tailEnd/>
          </a:ln>
        </p:spPr>
        <p:txBody>
          <a:bodyPr>
            <a:spAutoFit/>
          </a:bodyPr>
          <a:lstStyle/>
          <a:p>
            <a:r>
              <a:rPr kumimoji="0" lang="en-US" altLang="zh-TW" sz="1600">
                <a:latin typeface="Century Schoolbook" pitchFamily="18" charset="0"/>
              </a:rPr>
              <a:t>Patients judged to be non-bacterial illness</a:t>
            </a:r>
          </a:p>
          <a:p>
            <a:r>
              <a:rPr kumimoji="0" lang="en-US" altLang="zh-TW" sz="1600">
                <a:latin typeface="Century Schoolbook" pitchFamily="18" charset="0"/>
              </a:rPr>
              <a:t>(n = 87)</a:t>
            </a:r>
            <a:endParaRPr kumimoji="0" lang="zh-TW" altLang="en-US" sz="1600">
              <a:latin typeface="Century Schoolbook" pitchFamily="18" charset="0"/>
            </a:endParaRPr>
          </a:p>
        </p:txBody>
      </p:sp>
      <p:cxnSp>
        <p:nvCxnSpPr>
          <p:cNvPr id="37" name="直線單箭頭接點 36"/>
          <p:cNvCxnSpPr>
            <a:endCxn id="65540" idx="1"/>
          </p:cNvCxnSpPr>
          <p:nvPr/>
        </p:nvCxnSpPr>
        <p:spPr>
          <a:xfrm>
            <a:off x="5976938" y="1108075"/>
            <a:ext cx="395287"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9" name="直線單箭頭接點 38"/>
          <p:cNvCxnSpPr/>
          <p:nvPr/>
        </p:nvCxnSpPr>
        <p:spPr>
          <a:xfrm>
            <a:off x="5970588" y="3141663"/>
            <a:ext cx="473075" cy="31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直線單箭頭接點 43"/>
          <p:cNvCxnSpPr/>
          <p:nvPr/>
        </p:nvCxnSpPr>
        <p:spPr>
          <a:xfrm>
            <a:off x="5976938" y="5013325"/>
            <a:ext cx="395287"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5552" name="文字方塊 17"/>
          <p:cNvSpPr txBox="1">
            <a:spLocks noChangeArrowheads="1"/>
          </p:cNvSpPr>
          <p:nvPr/>
        </p:nvSpPr>
        <p:spPr bwMode="auto">
          <a:xfrm>
            <a:off x="5364163" y="6505575"/>
            <a:ext cx="3384550" cy="307975"/>
          </a:xfrm>
          <a:prstGeom prst="rect">
            <a:avLst/>
          </a:prstGeom>
          <a:noFill/>
          <a:ln w="9525">
            <a:noFill/>
            <a:miter lim="800000"/>
            <a:headEnd/>
            <a:tailEnd/>
          </a:ln>
        </p:spPr>
        <p:txBody>
          <a:bodyPr>
            <a:spAutoFit/>
          </a:bodyPr>
          <a:lstStyle/>
          <a:p>
            <a:pPr algn="r"/>
            <a:r>
              <a:rPr kumimoji="0" lang="en-US" altLang="zh-TW" sz="1400" dirty="0">
                <a:latin typeface="Century Schoolbook" pitchFamily="18" charset="0"/>
              </a:rPr>
              <a:t>Arch Intern Med. 1987; 147:666-71.</a:t>
            </a:r>
            <a:endParaRPr kumimoji="0" lang="zh-TW" altLang="en-US" sz="1400" dirty="0">
              <a:latin typeface="Century Schoolbook" pitchFamily="18" charset="0"/>
            </a:endParaRPr>
          </a:p>
        </p:txBody>
      </p:sp>
      <p:sp>
        <p:nvSpPr>
          <p:cNvPr id="65553" name="投影片編號版面配置區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BB1DB29-0C86-4B6D-A530-AFF15C66BBAA}" type="slidenum">
              <a:rPr lang="zh-TW" altLang="en-US"/>
              <a:pPr fontAlgn="base">
                <a:spcBef>
                  <a:spcPct val="0"/>
                </a:spcBef>
                <a:spcAft>
                  <a:spcPct val="0"/>
                </a:spcAft>
              </a:pPr>
              <a:t>48</a:t>
            </a:fld>
            <a:endParaRPr lang="zh-TW" altLang="en-US"/>
          </a:p>
        </p:txBody>
      </p:sp>
      <p:sp>
        <p:nvSpPr>
          <p:cNvPr id="48" name="內容版面配置區 47"/>
          <p:cNvSpPr>
            <a:spLocks noGrp="1"/>
          </p:cNvSpPr>
          <p:nvPr>
            <p:ph sz="quarter" idx="1"/>
          </p:nvPr>
        </p:nvSpPr>
        <p:spPr/>
        <p:txBody>
          <a:bodyPr/>
          <a:lstStyle/>
          <a:p>
            <a:endParaRPr lang="zh-TW" altLang="en-US"/>
          </a:p>
        </p:txBody>
      </p:sp>
      <p:sp>
        <p:nvSpPr>
          <p:cNvPr id="107" name="內容版面配置區 106"/>
          <p:cNvSpPr>
            <a:spLocks noGrp="1"/>
          </p:cNvSpPr>
          <p:nvPr>
            <p:ph sz="quarter"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499350" cy="1143000"/>
          </a:xfrm>
        </p:spPr>
        <p:txBody>
          <a:bodyPr>
            <a:noAutofit/>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未明感染源發燒病患發生隱性細菌性感染</a:t>
            </a:r>
            <a:r>
              <a:rPr lang="zh-TW" altLang="en-US" sz="3600" dirty="0" smtClean="0">
                <a:latin typeface="標楷體" panose="03000509000000000000" pitchFamily="65" charset="-120"/>
                <a:ea typeface="標楷體" panose="03000509000000000000" pitchFamily="65" charset="-120"/>
              </a:rPr>
              <a:t>之預測</a:t>
            </a:r>
            <a:r>
              <a:rPr lang="zh-TW" altLang="en-US" sz="3600" dirty="0">
                <a:latin typeface="標楷體" panose="03000509000000000000" pitchFamily="65" charset="-120"/>
                <a:ea typeface="標楷體" panose="03000509000000000000" pitchFamily="65" charset="-120"/>
              </a:rPr>
              <a:t>因子</a:t>
            </a:r>
          </a:p>
        </p:txBody>
      </p:sp>
      <p:sp>
        <p:nvSpPr>
          <p:cNvPr id="66562" name="內容版面配置區 2"/>
          <p:cNvSpPr>
            <a:spLocks noGrp="1"/>
          </p:cNvSpPr>
          <p:nvPr>
            <p:ph sz="quarter" idx="1"/>
          </p:nvPr>
        </p:nvSpPr>
        <p:spPr>
          <a:xfrm>
            <a:off x="457200" y="1600200"/>
            <a:ext cx="8291513" cy="4873625"/>
          </a:xfrm>
        </p:spPr>
        <p:txBody>
          <a:bodyPr/>
          <a:lstStyle/>
          <a:p>
            <a:pPr marL="457200" indent="-457200">
              <a:buFont typeface="Century Schoolbook" pitchFamily="18" charset="0"/>
              <a:buAutoNum type="arabicPeriod"/>
            </a:pPr>
            <a:r>
              <a:rPr lang="zh-TW" altLang="en-US" sz="2000" dirty="0" smtClean="0">
                <a:ea typeface="標楷體" pitchFamily="65" charset="-120"/>
              </a:rPr>
              <a:t>年齡</a:t>
            </a:r>
            <a:r>
              <a:rPr lang="en-US" altLang="zh-TW" sz="2000" dirty="0" smtClean="0">
                <a:ea typeface="標楷體" pitchFamily="65" charset="-120"/>
              </a:rPr>
              <a:t> ≧ 50 </a:t>
            </a:r>
            <a:r>
              <a:rPr lang="zh-TW" altLang="en-US" sz="2000" dirty="0" smtClean="0">
                <a:ea typeface="標楷體" pitchFamily="65" charset="-120"/>
              </a:rPr>
              <a:t>歲</a:t>
            </a:r>
            <a:endParaRPr lang="en-US" altLang="zh-TW" sz="2000" dirty="0" smtClean="0">
              <a:ea typeface="標楷體" pitchFamily="65" charset="-120"/>
            </a:endParaRPr>
          </a:p>
          <a:p>
            <a:pPr marL="457200" indent="-457200">
              <a:buFont typeface="Century Schoolbook" pitchFamily="18" charset="0"/>
              <a:buAutoNum type="arabicPeriod"/>
            </a:pPr>
            <a:r>
              <a:rPr lang="zh-TW" altLang="en-US" sz="2000" dirty="0" smtClean="0">
                <a:ea typeface="標楷體" pitchFamily="65" charset="-120"/>
              </a:rPr>
              <a:t>糖尿病患</a:t>
            </a:r>
            <a:r>
              <a:rPr lang="en-US" altLang="zh-TW" sz="2000" dirty="0" smtClean="0">
                <a:ea typeface="標楷體" pitchFamily="65" charset="-120"/>
              </a:rPr>
              <a:t> </a:t>
            </a:r>
          </a:p>
          <a:p>
            <a:pPr marL="457200" indent="-457200">
              <a:buFont typeface="Century Schoolbook" pitchFamily="18" charset="0"/>
              <a:buAutoNum type="arabicPeriod"/>
            </a:pPr>
            <a:r>
              <a:rPr lang="zh-TW" altLang="en-US" sz="2000" dirty="0" smtClean="0">
                <a:ea typeface="標楷體" pitchFamily="65" charset="-120"/>
              </a:rPr>
              <a:t>紅血球沉降速率</a:t>
            </a:r>
            <a:r>
              <a:rPr lang="en-US" altLang="zh-TW" sz="2000" dirty="0" smtClean="0">
                <a:ea typeface="標楷體" pitchFamily="65" charset="-120"/>
              </a:rPr>
              <a:t>(ESR) ≧ 30</a:t>
            </a:r>
            <a:r>
              <a:rPr lang="zh-TW" altLang="en-US" sz="2000" dirty="0" smtClean="0">
                <a:ea typeface="標楷體" pitchFamily="65" charset="-120"/>
              </a:rPr>
              <a:t> </a:t>
            </a:r>
            <a:r>
              <a:rPr lang="en-US" altLang="zh-TW" sz="2000" dirty="0" smtClean="0">
                <a:ea typeface="標楷體" pitchFamily="65" charset="-120"/>
              </a:rPr>
              <a:t>mm/h (CRP? </a:t>
            </a:r>
            <a:r>
              <a:rPr lang="en-US" altLang="zh-TW" sz="2000" dirty="0" err="1" smtClean="0">
                <a:ea typeface="標楷體" pitchFamily="65" charset="-120"/>
              </a:rPr>
              <a:t>procalcitonin</a:t>
            </a:r>
            <a:r>
              <a:rPr lang="en-US" altLang="zh-TW" sz="2000" dirty="0" smtClean="0">
                <a:ea typeface="標楷體" pitchFamily="65" charset="-120"/>
              </a:rPr>
              <a:t>?)</a:t>
            </a:r>
          </a:p>
          <a:p>
            <a:pPr marL="457200" indent="-457200">
              <a:buFont typeface="Century Schoolbook" pitchFamily="18" charset="0"/>
              <a:buAutoNum type="arabicPeriod"/>
            </a:pPr>
            <a:r>
              <a:rPr lang="zh-TW" altLang="en-US" sz="2000" dirty="0" smtClean="0">
                <a:ea typeface="標楷體" pitchFamily="65" charset="-120"/>
              </a:rPr>
              <a:t>白血球數目</a:t>
            </a:r>
            <a:r>
              <a:rPr lang="en-US" altLang="zh-TW" sz="2000" dirty="0" smtClean="0">
                <a:ea typeface="標楷體" pitchFamily="65" charset="-120"/>
              </a:rPr>
              <a:t> ≧ 15,000/</a:t>
            </a:r>
            <a:r>
              <a:rPr lang="en-US" altLang="zh-TW" sz="2000" dirty="0" err="1" smtClean="0">
                <a:ea typeface="標楷體" pitchFamily="65" charset="-120"/>
              </a:rPr>
              <a:t>uL</a:t>
            </a:r>
            <a:endParaRPr lang="en-US" altLang="zh-TW" sz="2000" dirty="0" smtClean="0">
              <a:ea typeface="標楷體" pitchFamily="65" charset="-120"/>
            </a:endParaRPr>
          </a:p>
          <a:p>
            <a:pPr marL="457200" indent="-457200">
              <a:buFont typeface="Century Schoolbook" pitchFamily="18" charset="0"/>
              <a:buAutoNum type="arabicPeriod"/>
            </a:pPr>
            <a:r>
              <a:rPr lang="zh-TW" altLang="en-US" sz="2000" dirty="0" smtClean="0">
                <a:ea typeface="標楷體" pitchFamily="65" charset="-120"/>
              </a:rPr>
              <a:t>桿狀核粒白血球 </a:t>
            </a:r>
            <a:r>
              <a:rPr lang="en-US" altLang="zh-TW" sz="2000" dirty="0" smtClean="0">
                <a:ea typeface="標楷體" pitchFamily="65" charset="-120"/>
              </a:rPr>
              <a:t>(band form WBC) ≧ 1,500/</a:t>
            </a:r>
            <a:r>
              <a:rPr lang="en-US" altLang="zh-TW" sz="2000" dirty="0" err="1" smtClean="0">
                <a:ea typeface="標楷體" pitchFamily="65" charset="-120"/>
              </a:rPr>
              <a:t>uL</a:t>
            </a:r>
            <a:r>
              <a:rPr lang="en-US" altLang="zh-TW" sz="2000" dirty="0" smtClean="0">
                <a:ea typeface="標楷體" pitchFamily="65" charset="-120"/>
              </a:rPr>
              <a:t> </a:t>
            </a:r>
          </a:p>
        </p:txBody>
      </p:sp>
      <p:sp>
        <p:nvSpPr>
          <p:cNvPr id="66563" name="文字方塊 6"/>
          <p:cNvSpPr txBox="1">
            <a:spLocks noChangeArrowheads="1"/>
          </p:cNvSpPr>
          <p:nvPr/>
        </p:nvSpPr>
        <p:spPr bwMode="auto">
          <a:xfrm>
            <a:off x="5364163" y="6505575"/>
            <a:ext cx="3384550" cy="307975"/>
          </a:xfrm>
          <a:prstGeom prst="rect">
            <a:avLst/>
          </a:prstGeom>
          <a:noFill/>
          <a:ln w="9525">
            <a:noFill/>
            <a:miter lim="800000"/>
            <a:headEnd/>
            <a:tailEnd/>
          </a:ln>
        </p:spPr>
        <p:txBody>
          <a:bodyPr>
            <a:spAutoFit/>
          </a:bodyPr>
          <a:lstStyle/>
          <a:p>
            <a:pPr algn="r"/>
            <a:r>
              <a:rPr kumimoji="0" lang="en-US" altLang="zh-TW" sz="1400">
                <a:latin typeface="Century Schoolbook" pitchFamily="18" charset="0"/>
              </a:rPr>
              <a:t>Arch Intern Med. 1987; 147:666-71.</a:t>
            </a:r>
            <a:endParaRPr kumimoji="0" lang="zh-TW" altLang="en-US" sz="1400">
              <a:latin typeface="Century Schoolbook" pitchFamily="18" charset="0"/>
            </a:endParaRPr>
          </a:p>
        </p:txBody>
      </p:sp>
      <p:graphicFrame>
        <p:nvGraphicFramePr>
          <p:cNvPr id="8" name="表格 7"/>
          <p:cNvGraphicFramePr>
            <a:graphicFrameLocks noGrp="1"/>
          </p:cNvGraphicFramePr>
          <p:nvPr>
            <p:extLst>
              <p:ext uri="{D42A27DB-BD31-4B8C-83A1-F6EECF244321}">
                <p14:modId xmlns:p14="http://schemas.microsoft.com/office/powerpoint/2010/main" val="4245615722"/>
              </p:ext>
            </p:extLst>
          </p:nvPr>
        </p:nvGraphicFramePr>
        <p:xfrm>
          <a:off x="250825" y="3789363"/>
          <a:ext cx="7903271" cy="1854200"/>
        </p:xfrm>
        <a:graphic>
          <a:graphicData uri="http://schemas.openxmlformats.org/drawingml/2006/table">
            <a:tbl>
              <a:tblPr firstRow="1" bandRow="1">
                <a:tableStyleId>{21E4AEA4-8DFA-4A89-87EB-49C32662AFE0}</a:tableStyleId>
              </a:tblPr>
              <a:tblGrid>
                <a:gridCol w="2496277"/>
                <a:gridCol w="3246755"/>
                <a:gridCol w="2160239"/>
              </a:tblGrid>
              <a:tr h="370840">
                <a:tc>
                  <a:txBody>
                    <a:bodyPr/>
                    <a:lstStyle/>
                    <a:p>
                      <a:r>
                        <a:rPr lang="en-US" altLang="zh-TW" dirty="0" smtClean="0"/>
                        <a:t>Index Features,</a:t>
                      </a:r>
                      <a:r>
                        <a:rPr lang="en-US" altLang="zh-TW" baseline="0" dirty="0" smtClean="0"/>
                        <a:t> No.</a:t>
                      </a:r>
                      <a:endParaRPr lang="zh-TW" altLang="en-US" dirty="0"/>
                    </a:p>
                  </a:txBody>
                  <a:tcPr/>
                </a:tc>
                <a:tc>
                  <a:txBody>
                    <a:bodyPr/>
                    <a:lstStyle/>
                    <a:p>
                      <a:r>
                        <a:rPr lang="en-US" altLang="zh-TW" dirty="0" smtClean="0"/>
                        <a:t>Occult Infections, %</a:t>
                      </a:r>
                      <a:endParaRPr lang="zh-TW" altLang="en-US" dirty="0"/>
                    </a:p>
                  </a:txBody>
                  <a:tcPr/>
                </a:tc>
                <a:tc>
                  <a:txBody>
                    <a:bodyPr/>
                    <a:lstStyle/>
                    <a:p>
                      <a:r>
                        <a:rPr lang="en-US" altLang="zh-TW" dirty="0" smtClean="0"/>
                        <a:t>Relative Risk</a:t>
                      </a:r>
                      <a:endParaRPr lang="zh-TW" altLang="en-US" dirty="0"/>
                    </a:p>
                  </a:txBody>
                  <a:tcPr/>
                </a:tc>
              </a:tr>
              <a:tr h="370840">
                <a:tc>
                  <a:txBody>
                    <a:bodyPr/>
                    <a:lstStyle/>
                    <a:p>
                      <a:r>
                        <a:rPr lang="en-US" altLang="zh-TW" dirty="0" smtClean="0"/>
                        <a:t>0 risk factor</a:t>
                      </a:r>
                      <a:endParaRPr lang="zh-TW" altLang="en-US" dirty="0"/>
                    </a:p>
                  </a:txBody>
                  <a:tcPr/>
                </a:tc>
                <a:tc>
                  <a:txBody>
                    <a:bodyPr/>
                    <a:lstStyle/>
                    <a:p>
                      <a:r>
                        <a:rPr lang="en-US" altLang="zh-TW" dirty="0" smtClean="0"/>
                        <a:t>5</a:t>
                      </a:r>
                      <a:endParaRPr lang="zh-TW" altLang="en-US" dirty="0"/>
                    </a:p>
                  </a:txBody>
                  <a:tcPr/>
                </a:tc>
                <a:tc>
                  <a:txBody>
                    <a:bodyPr/>
                    <a:lstStyle/>
                    <a:p>
                      <a:r>
                        <a:rPr lang="en-US" altLang="zh-TW" dirty="0" smtClean="0"/>
                        <a:t>1</a:t>
                      </a:r>
                      <a:endParaRPr lang="zh-TW" altLang="en-US" dirty="0"/>
                    </a:p>
                  </a:txBody>
                  <a:tcPr/>
                </a:tc>
              </a:tr>
              <a:tr h="370840">
                <a:tc>
                  <a:txBody>
                    <a:bodyPr/>
                    <a:lstStyle/>
                    <a:p>
                      <a:r>
                        <a:rPr lang="en-US" altLang="zh-TW" dirty="0" smtClean="0"/>
                        <a:t>1 risk factor</a:t>
                      </a:r>
                      <a:endParaRPr lang="zh-TW" altLang="en-US" dirty="0"/>
                    </a:p>
                  </a:txBody>
                  <a:tcPr/>
                </a:tc>
                <a:tc>
                  <a:txBody>
                    <a:bodyPr/>
                    <a:lstStyle/>
                    <a:p>
                      <a:r>
                        <a:rPr lang="en-US" altLang="zh-TW" dirty="0" smtClean="0"/>
                        <a:t>33</a:t>
                      </a:r>
                      <a:endParaRPr lang="zh-TW" altLang="en-US" dirty="0"/>
                    </a:p>
                  </a:txBody>
                  <a:tcPr/>
                </a:tc>
                <a:tc>
                  <a:txBody>
                    <a:bodyPr/>
                    <a:lstStyle/>
                    <a:p>
                      <a:r>
                        <a:rPr lang="en-US" altLang="zh-TW" dirty="0" smtClean="0"/>
                        <a:t>7.0</a:t>
                      </a:r>
                      <a:endParaRPr lang="zh-TW" altLang="en-US" dirty="0"/>
                    </a:p>
                  </a:txBody>
                  <a:tcPr/>
                </a:tc>
              </a:tr>
              <a:tr h="370840">
                <a:tc>
                  <a:txBody>
                    <a:bodyPr/>
                    <a:lstStyle/>
                    <a:p>
                      <a:r>
                        <a:rPr lang="en-US" altLang="zh-TW" dirty="0" smtClean="0"/>
                        <a:t>2 risk factors</a:t>
                      </a:r>
                      <a:endParaRPr lang="zh-TW" altLang="en-US" dirty="0"/>
                    </a:p>
                  </a:txBody>
                  <a:tcPr/>
                </a:tc>
                <a:tc>
                  <a:txBody>
                    <a:bodyPr/>
                    <a:lstStyle/>
                    <a:p>
                      <a:r>
                        <a:rPr lang="en-US" altLang="zh-TW" dirty="0" smtClean="0"/>
                        <a:t>39</a:t>
                      </a:r>
                      <a:endParaRPr lang="zh-TW" altLang="en-US" dirty="0"/>
                    </a:p>
                  </a:txBody>
                  <a:tcPr/>
                </a:tc>
                <a:tc>
                  <a:txBody>
                    <a:bodyPr/>
                    <a:lstStyle/>
                    <a:p>
                      <a:r>
                        <a:rPr lang="en-US" altLang="zh-TW" dirty="0" smtClean="0"/>
                        <a:t>8.3</a:t>
                      </a:r>
                      <a:endParaRPr lang="zh-TW" altLang="en-US" dirty="0"/>
                    </a:p>
                  </a:txBody>
                  <a:tcPr/>
                </a:tc>
              </a:tr>
              <a:tr h="370840">
                <a:tc>
                  <a:txBody>
                    <a:bodyPr/>
                    <a:lstStyle/>
                    <a:p>
                      <a:r>
                        <a:rPr lang="en-US" altLang="zh-TW" dirty="0" smtClean="0"/>
                        <a:t>3-5 risk factors</a:t>
                      </a:r>
                      <a:endParaRPr lang="zh-TW" altLang="en-US" dirty="0"/>
                    </a:p>
                  </a:txBody>
                  <a:tcPr/>
                </a:tc>
                <a:tc>
                  <a:txBody>
                    <a:bodyPr/>
                    <a:lstStyle/>
                    <a:p>
                      <a:r>
                        <a:rPr lang="en-US" altLang="zh-TW" dirty="0" smtClean="0"/>
                        <a:t>55</a:t>
                      </a:r>
                      <a:endParaRPr lang="zh-TW" altLang="en-US" dirty="0"/>
                    </a:p>
                  </a:txBody>
                  <a:tcPr/>
                </a:tc>
                <a:tc>
                  <a:txBody>
                    <a:bodyPr/>
                    <a:lstStyle/>
                    <a:p>
                      <a:r>
                        <a:rPr lang="en-US" altLang="zh-TW" dirty="0" smtClean="0"/>
                        <a:t>11.5</a:t>
                      </a:r>
                      <a:endParaRPr lang="zh-TW" altLang="en-US" dirty="0"/>
                    </a:p>
                  </a:txBody>
                  <a:tcPr/>
                </a:tc>
              </a:tr>
            </a:tbl>
          </a:graphicData>
        </a:graphic>
      </p:graphicFrame>
      <p:sp>
        <p:nvSpPr>
          <p:cNvPr id="66590"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36947F6-3371-4B14-89FD-F58637FEF9C9}" type="slidenum">
              <a:rPr lang="zh-TW" altLang="en-US"/>
              <a:pPr fontAlgn="base">
                <a:spcBef>
                  <a:spcPct val="0"/>
                </a:spcBef>
                <a:spcAft>
                  <a:spcPct val="0"/>
                </a:spcAft>
              </a:pPr>
              <a:t>49</a:t>
            </a:fld>
            <a:endParaRPr lang="zh-TW" altLang="en-US"/>
          </a:p>
        </p:txBody>
      </p:sp>
    </p:spTree>
    <p:custDataLst>
      <p:tags r:id="rId1"/>
    </p:custData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02588" cy="1143000"/>
          </a:xfrm>
        </p:spPr>
        <p:txBody>
          <a:bodyPr>
            <a:noAutofit/>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隱性</a:t>
            </a:r>
            <a:r>
              <a:rPr lang="zh-TW" altLang="en-US" sz="3600" dirty="0">
                <a:latin typeface="標楷體" panose="03000509000000000000" pitchFamily="65" charset="-120"/>
                <a:ea typeface="標楷體" panose="03000509000000000000" pitchFamily="65" charset="-120"/>
              </a:rPr>
              <a:t>細菌性</a:t>
            </a:r>
            <a:r>
              <a:rPr lang="zh-TW" altLang="en-US" sz="3600" dirty="0" smtClean="0">
                <a:latin typeface="標楷體" panose="03000509000000000000" pitchFamily="65" charset="-120"/>
                <a:ea typeface="標楷體" panose="03000509000000000000" pitchFamily="65" charset="-120"/>
              </a:rPr>
              <a:t>感染預測模式用於住院中未明感染源發燒病患之效度驗證</a:t>
            </a:r>
            <a:endParaRPr lang="zh-TW" altLang="en-US" sz="3200" dirty="0"/>
          </a:p>
        </p:txBody>
      </p:sp>
      <p:sp>
        <p:nvSpPr>
          <p:cNvPr id="67586" name="內容版面配置區 2"/>
          <p:cNvSpPr>
            <a:spLocks noGrp="1"/>
          </p:cNvSpPr>
          <p:nvPr>
            <p:ph sz="quarter" idx="1"/>
          </p:nvPr>
        </p:nvSpPr>
        <p:spPr>
          <a:xfrm>
            <a:off x="457200" y="1600200"/>
            <a:ext cx="7467600" cy="4873625"/>
          </a:xfrm>
        </p:spPr>
        <p:txBody>
          <a:bodyPr/>
          <a:lstStyle/>
          <a:p>
            <a:r>
              <a:rPr lang="en-US" altLang="zh-TW" dirty="0" smtClean="0">
                <a:ea typeface="標楷體" pitchFamily="65" charset="-120"/>
              </a:rPr>
              <a:t>30.1% (34/113) </a:t>
            </a:r>
            <a:r>
              <a:rPr lang="zh-TW" altLang="en-US" dirty="0" smtClean="0">
                <a:ea typeface="標楷體" pitchFamily="65" charset="-120"/>
              </a:rPr>
              <a:t>的住院中發生未明感染源發燒病患最後被證實為隱性細菌性感染</a:t>
            </a:r>
            <a:endParaRPr lang="en-US" altLang="zh-TW" dirty="0" smtClean="0">
              <a:ea typeface="標楷體" pitchFamily="65" charset="-120"/>
            </a:endParaRPr>
          </a:p>
          <a:p>
            <a:r>
              <a:rPr lang="zh-TW" altLang="en-US" dirty="0" smtClean="0">
                <a:ea typeface="標楷體" pitchFamily="65" charset="-120"/>
              </a:rPr>
              <a:t>該預測模式仍有一定的預測效度</a:t>
            </a:r>
            <a:endParaRPr lang="en-US" altLang="zh-TW" dirty="0" smtClean="0">
              <a:ea typeface="標楷體" pitchFamily="65" charset="-120"/>
            </a:endParaRPr>
          </a:p>
          <a:p>
            <a:endParaRPr lang="zh-TW" altLang="en-US" dirty="0" smtClean="0">
              <a:ea typeface="標楷體" pitchFamily="65" charset="-120"/>
            </a:endParaRPr>
          </a:p>
        </p:txBody>
      </p:sp>
      <p:sp>
        <p:nvSpPr>
          <p:cNvPr id="67587" name="文字方塊 6"/>
          <p:cNvSpPr txBox="1">
            <a:spLocks noChangeArrowheads="1"/>
          </p:cNvSpPr>
          <p:nvPr/>
        </p:nvSpPr>
        <p:spPr bwMode="auto">
          <a:xfrm>
            <a:off x="5364163" y="6505575"/>
            <a:ext cx="3384550" cy="307975"/>
          </a:xfrm>
          <a:prstGeom prst="rect">
            <a:avLst/>
          </a:prstGeom>
          <a:noFill/>
          <a:ln w="9525">
            <a:noFill/>
            <a:miter lim="800000"/>
            <a:headEnd/>
            <a:tailEnd/>
          </a:ln>
        </p:spPr>
        <p:txBody>
          <a:bodyPr>
            <a:spAutoFit/>
          </a:bodyPr>
          <a:lstStyle/>
          <a:p>
            <a:pPr algn="r"/>
            <a:r>
              <a:rPr kumimoji="0" lang="en-US" altLang="zh-TW" sz="1400">
                <a:latin typeface="Century Schoolbook" pitchFamily="18" charset="0"/>
              </a:rPr>
              <a:t>Arch Intern Med. 1990; 150:1270-2.</a:t>
            </a:r>
            <a:endParaRPr kumimoji="0" lang="zh-TW" altLang="en-US" sz="1400">
              <a:latin typeface="Century Schoolbook" pitchFamily="18" charset="0"/>
            </a:endParaRPr>
          </a:p>
        </p:txBody>
      </p:sp>
      <p:graphicFrame>
        <p:nvGraphicFramePr>
          <p:cNvPr id="10" name="表格 9"/>
          <p:cNvGraphicFramePr>
            <a:graphicFrameLocks noGrp="1"/>
          </p:cNvGraphicFramePr>
          <p:nvPr>
            <p:extLst>
              <p:ext uri="{D42A27DB-BD31-4B8C-83A1-F6EECF244321}">
                <p14:modId xmlns:p14="http://schemas.microsoft.com/office/powerpoint/2010/main" val="3723194782"/>
              </p:ext>
            </p:extLst>
          </p:nvPr>
        </p:nvGraphicFramePr>
        <p:xfrm>
          <a:off x="250825" y="3095625"/>
          <a:ext cx="7992888" cy="2494280"/>
        </p:xfrm>
        <a:graphic>
          <a:graphicData uri="http://schemas.openxmlformats.org/drawingml/2006/table">
            <a:tbl>
              <a:tblPr firstRow="1" bandRow="1">
                <a:tableStyleId>{21E4AEA4-8DFA-4A89-87EB-49C32662AFE0}</a:tableStyleId>
              </a:tblPr>
              <a:tblGrid>
                <a:gridCol w="3312368"/>
                <a:gridCol w="2808312"/>
                <a:gridCol w="1872208"/>
              </a:tblGrid>
              <a:tr h="370840">
                <a:tc>
                  <a:txBody>
                    <a:bodyPr/>
                    <a:lstStyle/>
                    <a:p>
                      <a:r>
                        <a:rPr lang="en-US" altLang="zh-TW" dirty="0" smtClean="0"/>
                        <a:t>Index Score</a:t>
                      </a:r>
                      <a:r>
                        <a:rPr lang="en-US" altLang="zh-TW" baseline="0" dirty="0" smtClean="0"/>
                        <a:t> </a:t>
                      </a:r>
                    </a:p>
                    <a:p>
                      <a:r>
                        <a:rPr lang="en-US" altLang="zh-TW" baseline="0" dirty="0" smtClean="0"/>
                        <a:t>(Patient No. of the group)</a:t>
                      </a:r>
                      <a:endParaRPr lang="zh-TW" altLang="en-US" dirty="0"/>
                    </a:p>
                  </a:txBody>
                  <a:tcPr/>
                </a:tc>
                <a:tc>
                  <a:txBody>
                    <a:bodyPr/>
                    <a:lstStyle/>
                    <a:p>
                      <a:r>
                        <a:rPr lang="en-US" altLang="zh-TW" dirty="0" smtClean="0"/>
                        <a:t>Occult Infections, </a:t>
                      </a:r>
                    </a:p>
                    <a:p>
                      <a:r>
                        <a:rPr lang="en-US" altLang="zh-TW" dirty="0" smtClean="0"/>
                        <a:t>No, (%)</a:t>
                      </a:r>
                      <a:endParaRPr lang="zh-TW" altLang="en-US" dirty="0"/>
                    </a:p>
                  </a:txBody>
                  <a:tcPr/>
                </a:tc>
                <a:tc>
                  <a:txBody>
                    <a:bodyPr/>
                    <a:lstStyle/>
                    <a:p>
                      <a:r>
                        <a:rPr lang="en-US" altLang="zh-TW" dirty="0" smtClean="0"/>
                        <a:t>Mortality,</a:t>
                      </a:r>
                      <a:r>
                        <a:rPr lang="en-US" altLang="zh-TW" baseline="0" dirty="0" smtClean="0"/>
                        <a:t> </a:t>
                      </a:r>
                    </a:p>
                    <a:p>
                      <a:r>
                        <a:rPr lang="en-US" altLang="zh-TW" baseline="0" dirty="0" smtClean="0"/>
                        <a:t>No. (%)</a:t>
                      </a:r>
                      <a:endParaRPr lang="zh-TW" altLang="en-US" dirty="0"/>
                    </a:p>
                  </a:txBody>
                  <a:tcPr/>
                </a:tc>
              </a:tr>
              <a:tr h="370840">
                <a:tc>
                  <a:txBody>
                    <a:bodyPr/>
                    <a:lstStyle/>
                    <a:p>
                      <a:r>
                        <a:rPr lang="en-US" altLang="zh-TW" dirty="0" smtClean="0"/>
                        <a:t>0 (n = 11)</a:t>
                      </a:r>
                      <a:endParaRPr lang="zh-TW" altLang="en-US" dirty="0"/>
                    </a:p>
                  </a:txBody>
                  <a:tcPr/>
                </a:tc>
                <a:tc>
                  <a:txBody>
                    <a:bodyPr/>
                    <a:lstStyle/>
                    <a:p>
                      <a:r>
                        <a:rPr lang="en-US" altLang="zh-TW" dirty="0" smtClean="0"/>
                        <a:t>0 (0)</a:t>
                      </a:r>
                      <a:endParaRPr lang="zh-TW" altLang="en-US" dirty="0"/>
                    </a:p>
                  </a:txBody>
                  <a:tcPr/>
                </a:tc>
                <a:tc>
                  <a:txBody>
                    <a:bodyPr/>
                    <a:lstStyle/>
                    <a:p>
                      <a:r>
                        <a:rPr lang="en-US" altLang="zh-TW" dirty="0" smtClean="0"/>
                        <a:t>0 (0)</a:t>
                      </a:r>
                      <a:endParaRPr lang="zh-TW" altLang="en-US" dirty="0"/>
                    </a:p>
                  </a:txBody>
                  <a:tcPr/>
                </a:tc>
              </a:tr>
              <a:tr h="370840">
                <a:tc>
                  <a:txBody>
                    <a:bodyPr/>
                    <a:lstStyle/>
                    <a:p>
                      <a:r>
                        <a:rPr lang="en-US" altLang="zh-TW" dirty="0" smtClean="0"/>
                        <a:t>1 (n = 44)</a:t>
                      </a:r>
                      <a:endParaRPr lang="zh-TW" altLang="en-US" dirty="0"/>
                    </a:p>
                  </a:txBody>
                  <a:tcPr/>
                </a:tc>
                <a:tc>
                  <a:txBody>
                    <a:bodyPr/>
                    <a:lstStyle/>
                    <a:p>
                      <a:r>
                        <a:rPr lang="en-US" altLang="zh-TW" dirty="0" smtClean="0"/>
                        <a:t>12 (27.3)</a:t>
                      </a:r>
                      <a:endParaRPr lang="zh-TW" altLang="en-US" dirty="0"/>
                    </a:p>
                  </a:txBody>
                  <a:tcPr/>
                </a:tc>
                <a:tc>
                  <a:txBody>
                    <a:bodyPr/>
                    <a:lstStyle/>
                    <a:p>
                      <a:r>
                        <a:rPr lang="en-US" altLang="zh-TW" dirty="0" smtClean="0"/>
                        <a:t>4 (9.1)</a:t>
                      </a:r>
                      <a:endParaRPr lang="zh-TW" altLang="en-US" dirty="0"/>
                    </a:p>
                  </a:txBody>
                  <a:tcPr/>
                </a:tc>
              </a:tr>
              <a:tr h="370840">
                <a:tc>
                  <a:txBody>
                    <a:bodyPr/>
                    <a:lstStyle/>
                    <a:p>
                      <a:r>
                        <a:rPr lang="en-US" altLang="zh-TW" dirty="0" smtClean="0"/>
                        <a:t>2 (n = 41)</a:t>
                      </a:r>
                      <a:endParaRPr lang="zh-TW" altLang="en-US" dirty="0"/>
                    </a:p>
                  </a:txBody>
                  <a:tcPr/>
                </a:tc>
                <a:tc>
                  <a:txBody>
                    <a:bodyPr/>
                    <a:lstStyle/>
                    <a:p>
                      <a:r>
                        <a:rPr lang="en-US" altLang="zh-TW" dirty="0" smtClean="0"/>
                        <a:t>13 (31.7)</a:t>
                      </a:r>
                      <a:endParaRPr lang="zh-TW" altLang="en-US" dirty="0"/>
                    </a:p>
                  </a:txBody>
                  <a:tcPr/>
                </a:tc>
                <a:tc>
                  <a:txBody>
                    <a:bodyPr/>
                    <a:lstStyle/>
                    <a:p>
                      <a:r>
                        <a:rPr lang="en-US" altLang="zh-TW" dirty="0" smtClean="0"/>
                        <a:t>4 (9.8)</a:t>
                      </a:r>
                      <a:endParaRPr lang="zh-TW" altLang="en-US" dirty="0"/>
                    </a:p>
                  </a:txBody>
                  <a:tcPr/>
                </a:tc>
              </a:tr>
              <a:tr h="370840">
                <a:tc>
                  <a:txBody>
                    <a:bodyPr/>
                    <a:lstStyle/>
                    <a:p>
                      <a:r>
                        <a:rPr lang="en-US" altLang="zh-TW" dirty="0" smtClean="0"/>
                        <a:t>3-5 (n = 17)</a:t>
                      </a:r>
                      <a:endParaRPr lang="zh-TW" altLang="en-US" dirty="0"/>
                    </a:p>
                  </a:txBody>
                  <a:tcPr/>
                </a:tc>
                <a:tc>
                  <a:txBody>
                    <a:bodyPr/>
                    <a:lstStyle/>
                    <a:p>
                      <a:r>
                        <a:rPr lang="en-US" altLang="zh-TW" dirty="0" smtClean="0"/>
                        <a:t>9 (52.9)</a:t>
                      </a:r>
                      <a:endParaRPr lang="zh-TW" altLang="en-US" dirty="0"/>
                    </a:p>
                  </a:txBody>
                  <a:tcPr/>
                </a:tc>
                <a:tc>
                  <a:txBody>
                    <a:bodyPr/>
                    <a:lstStyle/>
                    <a:p>
                      <a:r>
                        <a:rPr lang="en-US" altLang="zh-TW" dirty="0" smtClean="0"/>
                        <a:t>5 (29.4)</a:t>
                      </a:r>
                      <a:endParaRPr lang="zh-TW" altLang="en-US" dirty="0"/>
                    </a:p>
                  </a:txBody>
                  <a:tcPr/>
                </a:tc>
              </a:tr>
              <a:tr h="370840">
                <a:tc>
                  <a:txBody>
                    <a:bodyPr/>
                    <a:lstStyle/>
                    <a:p>
                      <a:r>
                        <a:rPr lang="en-US" altLang="zh-TW" b="1" dirty="0" smtClean="0">
                          <a:solidFill>
                            <a:srgbClr val="FF0000"/>
                          </a:solidFill>
                        </a:rPr>
                        <a:t>Total (n = 113)</a:t>
                      </a:r>
                      <a:endParaRPr lang="zh-TW" altLang="en-US" b="1" dirty="0">
                        <a:solidFill>
                          <a:srgbClr val="FF0000"/>
                        </a:solidFill>
                      </a:endParaRPr>
                    </a:p>
                  </a:txBody>
                  <a:tcPr/>
                </a:tc>
                <a:tc>
                  <a:txBody>
                    <a:bodyPr/>
                    <a:lstStyle/>
                    <a:p>
                      <a:r>
                        <a:rPr lang="en-US" altLang="zh-TW" b="1" dirty="0" smtClean="0">
                          <a:solidFill>
                            <a:srgbClr val="FF0000"/>
                          </a:solidFill>
                        </a:rPr>
                        <a:t>34 (30.1)</a:t>
                      </a:r>
                      <a:endParaRPr lang="zh-TW" altLang="en-US" b="1" dirty="0">
                        <a:solidFill>
                          <a:srgbClr val="FF0000"/>
                        </a:solidFill>
                      </a:endParaRPr>
                    </a:p>
                  </a:txBody>
                  <a:tcPr/>
                </a:tc>
                <a:tc>
                  <a:txBody>
                    <a:bodyPr/>
                    <a:lstStyle/>
                    <a:p>
                      <a:r>
                        <a:rPr lang="en-US" altLang="zh-TW" b="1" dirty="0" smtClean="0">
                          <a:solidFill>
                            <a:srgbClr val="FF0000"/>
                          </a:solidFill>
                        </a:rPr>
                        <a:t>13 (11.5)</a:t>
                      </a:r>
                      <a:endParaRPr lang="zh-TW" altLang="en-US" b="1" dirty="0">
                        <a:solidFill>
                          <a:srgbClr val="FF0000"/>
                        </a:solidFill>
                      </a:endParaRPr>
                    </a:p>
                  </a:txBody>
                  <a:tcPr/>
                </a:tc>
              </a:tr>
            </a:tbl>
          </a:graphicData>
        </a:graphic>
      </p:graphicFrame>
      <p:sp>
        <p:nvSpPr>
          <p:cNvPr id="67618"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50FE0A79-EDCD-4239-8F54-8DA2560FAECF}" type="slidenum">
              <a:rPr lang="zh-TW" altLang="en-US"/>
              <a:pPr fontAlgn="base">
                <a:spcBef>
                  <a:spcPct val="0"/>
                </a:spcBef>
                <a:spcAft>
                  <a:spcPct val="0"/>
                </a:spcAft>
              </a:pPr>
              <a:t>50</a:t>
            </a:fld>
            <a:endParaRPr lang="zh-TW" altLang="en-US"/>
          </a:p>
        </p:txBody>
      </p:sp>
    </p:spTree>
    <p:custDataLst>
      <p:tags r:id="rId1"/>
    </p:custData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6"/>
          <p:cNvSpPr>
            <a:spLocks noGrp="1"/>
          </p:cNvSpPr>
          <p:nvPr>
            <p:ph type="title"/>
          </p:nvPr>
        </p:nvSpPr>
        <p:spPr>
          <a:xfrm>
            <a:off x="457200" y="274638"/>
            <a:ext cx="8075613" cy="1143000"/>
          </a:xfrm>
        </p:spPr>
        <p:txBody>
          <a:bodyPr>
            <a:noAutofit/>
          </a:bodyPr>
          <a:lstStyle/>
          <a:p>
            <a:pPr fontAlgn="auto">
              <a:spcAft>
                <a:spcPts val="0"/>
              </a:spcAft>
              <a:defRPr/>
            </a:pPr>
            <a:r>
              <a:rPr lang="en-US" altLang="zh-TW" sz="3600" dirty="0" smtClean="0">
                <a:solidFill>
                  <a:srgbClr val="FF0000"/>
                </a:solidFill>
                <a:latin typeface="+mn-lt"/>
                <a:ea typeface="標楷體" panose="03000509000000000000" pitchFamily="65" charset="-120"/>
              </a:rPr>
              <a:t>11.5% (16/139) </a:t>
            </a:r>
            <a:r>
              <a:rPr lang="zh-TW" altLang="en-US" sz="3600" dirty="0" smtClean="0">
                <a:latin typeface="+mn-lt"/>
                <a:ea typeface="標楷體" panose="03000509000000000000" pitchFamily="65" charset="-120"/>
              </a:rPr>
              <a:t>急診未明感染源發燒</a:t>
            </a:r>
            <a:r>
              <a:rPr lang="zh-TW" altLang="en-US" sz="3600" dirty="0">
                <a:latin typeface="+mn-lt"/>
                <a:ea typeface="標楷體" panose="03000509000000000000" pitchFamily="65" charset="-120"/>
              </a:rPr>
              <a:t>成人</a:t>
            </a:r>
            <a:r>
              <a:rPr lang="zh-TW" altLang="en-US" sz="3600" dirty="0" smtClean="0">
                <a:latin typeface="+mn-lt"/>
                <a:ea typeface="標楷體" panose="03000509000000000000" pitchFamily="65" charset="-120"/>
              </a:rPr>
              <a:t>病患最後被證實為細菌性感染</a:t>
            </a:r>
            <a:endParaRPr lang="zh-TW" altLang="en-US" sz="3600" dirty="0">
              <a:latin typeface="+mn-lt"/>
              <a:ea typeface="標楷體" panose="03000509000000000000" pitchFamily="65" charset="-120"/>
            </a:endParaRPr>
          </a:p>
        </p:txBody>
      </p:sp>
      <p:sp>
        <p:nvSpPr>
          <p:cNvPr id="68610" name="文字方塊 7"/>
          <p:cNvSpPr txBox="1">
            <a:spLocks noChangeArrowheads="1"/>
          </p:cNvSpPr>
          <p:nvPr/>
        </p:nvSpPr>
        <p:spPr bwMode="auto">
          <a:xfrm>
            <a:off x="2089150" y="1484313"/>
            <a:ext cx="3522663" cy="646112"/>
          </a:xfrm>
          <a:prstGeom prst="rect">
            <a:avLst/>
          </a:prstGeom>
          <a:noFill/>
          <a:ln w="9525">
            <a:solidFill>
              <a:schemeClr val="tx1"/>
            </a:solidFill>
            <a:miter lim="800000"/>
            <a:headEnd/>
            <a:tailEnd/>
          </a:ln>
        </p:spPr>
        <p:txBody>
          <a:bodyPr>
            <a:spAutoFit/>
          </a:bodyPr>
          <a:lstStyle/>
          <a:p>
            <a:pPr algn="ctr"/>
            <a:r>
              <a:rPr kumimoji="0" lang="en-US" altLang="zh-TW" dirty="0">
                <a:latin typeface="Century Schoolbook" pitchFamily="18" charset="0"/>
              </a:rPr>
              <a:t>139 ED patients had fever without apparent focus</a:t>
            </a:r>
            <a:endParaRPr kumimoji="0" lang="zh-TW" altLang="en-US" dirty="0">
              <a:latin typeface="Century Schoolbook" pitchFamily="18" charset="0"/>
            </a:endParaRPr>
          </a:p>
        </p:txBody>
      </p:sp>
      <p:sp>
        <p:nvSpPr>
          <p:cNvPr id="68611" name="文字方塊 8"/>
          <p:cNvSpPr txBox="1">
            <a:spLocks noChangeArrowheads="1"/>
          </p:cNvSpPr>
          <p:nvPr/>
        </p:nvSpPr>
        <p:spPr bwMode="auto">
          <a:xfrm>
            <a:off x="214313" y="2625725"/>
            <a:ext cx="3635375" cy="923925"/>
          </a:xfrm>
          <a:prstGeom prst="rect">
            <a:avLst/>
          </a:prstGeom>
          <a:noFill/>
          <a:ln w="9525">
            <a:solidFill>
              <a:schemeClr val="tx1"/>
            </a:solidFill>
            <a:miter lim="800000"/>
            <a:headEnd/>
            <a:tailEnd/>
          </a:ln>
        </p:spPr>
        <p:txBody>
          <a:bodyPr>
            <a:spAutoFit/>
          </a:bodyPr>
          <a:lstStyle/>
          <a:p>
            <a:pPr algn="ctr"/>
            <a:r>
              <a:rPr kumimoji="0" lang="en-US" altLang="zh-TW" dirty="0">
                <a:latin typeface="Century Schoolbook" pitchFamily="18" charset="0"/>
              </a:rPr>
              <a:t>81 patients discharged directly from ED, 4 (5%) with oral antibiotics</a:t>
            </a:r>
            <a:endParaRPr kumimoji="0" lang="zh-TW" altLang="en-US" dirty="0">
              <a:latin typeface="Century Schoolbook" pitchFamily="18" charset="0"/>
            </a:endParaRPr>
          </a:p>
        </p:txBody>
      </p:sp>
      <p:sp>
        <p:nvSpPr>
          <p:cNvPr id="68612" name="文字方塊 9"/>
          <p:cNvSpPr txBox="1">
            <a:spLocks noChangeArrowheads="1"/>
          </p:cNvSpPr>
          <p:nvPr/>
        </p:nvSpPr>
        <p:spPr bwMode="auto">
          <a:xfrm>
            <a:off x="4176713" y="2625725"/>
            <a:ext cx="3635375" cy="923925"/>
          </a:xfrm>
          <a:prstGeom prst="rect">
            <a:avLst/>
          </a:prstGeom>
          <a:noFill/>
          <a:ln w="9525">
            <a:solidFill>
              <a:schemeClr val="tx1"/>
            </a:solidFill>
            <a:miter lim="800000"/>
            <a:headEnd/>
            <a:tailEnd/>
          </a:ln>
        </p:spPr>
        <p:txBody>
          <a:bodyPr>
            <a:spAutoFit/>
          </a:bodyPr>
          <a:lstStyle/>
          <a:p>
            <a:pPr algn="ctr"/>
            <a:r>
              <a:rPr kumimoji="0" lang="en-US" altLang="zh-TW" dirty="0">
                <a:latin typeface="Century Schoolbook" pitchFamily="18" charset="0"/>
              </a:rPr>
              <a:t>58 patients admitted at the time of index ED visit, 29 (50%) received antibiotics treatment</a:t>
            </a:r>
            <a:endParaRPr kumimoji="0" lang="zh-TW" altLang="en-US" dirty="0">
              <a:latin typeface="Century Schoolbook" pitchFamily="18" charset="0"/>
            </a:endParaRPr>
          </a:p>
        </p:txBody>
      </p:sp>
      <p:sp>
        <p:nvSpPr>
          <p:cNvPr id="68613" name="文字方塊 10"/>
          <p:cNvSpPr txBox="1">
            <a:spLocks noChangeArrowheads="1"/>
          </p:cNvSpPr>
          <p:nvPr/>
        </p:nvSpPr>
        <p:spPr bwMode="auto">
          <a:xfrm>
            <a:off x="214313" y="3910013"/>
            <a:ext cx="3635375" cy="1200150"/>
          </a:xfrm>
          <a:prstGeom prst="rect">
            <a:avLst/>
          </a:prstGeom>
          <a:noFill/>
          <a:ln w="9525">
            <a:solidFill>
              <a:schemeClr val="tx1"/>
            </a:solidFill>
            <a:miter lim="800000"/>
            <a:headEnd/>
            <a:tailEnd/>
          </a:ln>
        </p:spPr>
        <p:txBody>
          <a:bodyPr>
            <a:spAutoFit/>
          </a:bodyPr>
          <a:lstStyle/>
          <a:p>
            <a:r>
              <a:rPr kumimoji="0" lang="en-US" altLang="zh-TW" b="1" dirty="0">
                <a:solidFill>
                  <a:srgbClr val="FF0000"/>
                </a:solidFill>
                <a:latin typeface="Century Schoolbook" pitchFamily="18" charset="0"/>
              </a:rPr>
              <a:t>3 (3.7%) bacterial infection</a:t>
            </a:r>
          </a:p>
          <a:p>
            <a:r>
              <a:rPr kumimoji="0" lang="en-US" altLang="zh-TW" dirty="0">
                <a:latin typeface="Century Schoolbook" pitchFamily="18" charset="0"/>
              </a:rPr>
              <a:t>GNB bacteremia (1)</a:t>
            </a:r>
          </a:p>
          <a:p>
            <a:r>
              <a:rPr kumimoji="0" lang="en-US" altLang="zh-TW" dirty="0">
                <a:latin typeface="Century Schoolbook" pitchFamily="18" charset="0"/>
              </a:rPr>
              <a:t>Tonsillitis (1)</a:t>
            </a:r>
          </a:p>
          <a:p>
            <a:r>
              <a:rPr kumimoji="0" lang="en-US" altLang="zh-TW" dirty="0">
                <a:latin typeface="Century Schoolbook" pitchFamily="18" charset="0"/>
              </a:rPr>
              <a:t>Malaria (1)</a:t>
            </a:r>
            <a:endParaRPr kumimoji="0" lang="zh-TW" altLang="en-US" dirty="0">
              <a:latin typeface="Century Schoolbook" pitchFamily="18" charset="0"/>
            </a:endParaRPr>
          </a:p>
        </p:txBody>
      </p:sp>
      <p:sp>
        <p:nvSpPr>
          <p:cNvPr id="68614" name="文字方塊 11"/>
          <p:cNvSpPr txBox="1">
            <a:spLocks noChangeArrowheads="1"/>
          </p:cNvSpPr>
          <p:nvPr/>
        </p:nvSpPr>
        <p:spPr bwMode="auto">
          <a:xfrm>
            <a:off x="4176713" y="3910013"/>
            <a:ext cx="3635375" cy="2584450"/>
          </a:xfrm>
          <a:prstGeom prst="rect">
            <a:avLst/>
          </a:prstGeom>
          <a:noFill/>
          <a:ln w="9525">
            <a:solidFill>
              <a:schemeClr val="tx1"/>
            </a:solidFill>
            <a:miter lim="800000"/>
            <a:headEnd/>
            <a:tailEnd/>
          </a:ln>
        </p:spPr>
        <p:txBody>
          <a:bodyPr>
            <a:spAutoFit/>
          </a:bodyPr>
          <a:lstStyle/>
          <a:p>
            <a:r>
              <a:rPr kumimoji="0" lang="en-US" altLang="zh-TW" b="1" dirty="0">
                <a:solidFill>
                  <a:srgbClr val="FF0000"/>
                </a:solidFill>
                <a:latin typeface="Century Schoolbook" pitchFamily="18" charset="0"/>
              </a:rPr>
              <a:t>13 (22.4%) bacterial infection</a:t>
            </a:r>
          </a:p>
          <a:p>
            <a:r>
              <a:rPr kumimoji="0" lang="en-US" altLang="zh-TW" dirty="0">
                <a:latin typeface="Century Schoolbook" pitchFamily="18" charset="0"/>
              </a:rPr>
              <a:t>GNB bacteremia (3)</a:t>
            </a:r>
          </a:p>
          <a:p>
            <a:r>
              <a:rPr kumimoji="0" lang="en-US" altLang="zh-TW" dirty="0">
                <a:latin typeface="Century Schoolbook" pitchFamily="18" charset="0"/>
              </a:rPr>
              <a:t>Endocarditis (2)</a:t>
            </a:r>
          </a:p>
          <a:p>
            <a:r>
              <a:rPr kumimoji="0" lang="en-US" altLang="zh-TW" dirty="0">
                <a:latin typeface="Century Schoolbook" pitchFamily="18" charset="0"/>
              </a:rPr>
              <a:t>Osteomyelitis (1)</a:t>
            </a:r>
          </a:p>
          <a:p>
            <a:r>
              <a:rPr kumimoji="0" lang="en-US" altLang="zh-TW" dirty="0">
                <a:latin typeface="Century Schoolbook" pitchFamily="18" charset="0"/>
              </a:rPr>
              <a:t>Peritonitis (1)</a:t>
            </a:r>
          </a:p>
          <a:p>
            <a:r>
              <a:rPr kumimoji="0" lang="en-US" altLang="zh-TW" dirty="0">
                <a:latin typeface="Century Schoolbook" pitchFamily="18" charset="0"/>
              </a:rPr>
              <a:t>Cellulitis (1)</a:t>
            </a:r>
          </a:p>
          <a:p>
            <a:r>
              <a:rPr kumimoji="0" lang="en-US" altLang="zh-TW" dirty="0">
                <a:latin typeface="Century Schoolbook" pitchFamily="18" charset="0"/>
              </a:rPr>
              <a:t>Other bacterial infection (2)</a:t>
            </a:r>
          </a:p>
          <a:p>
            <a:r>
              <a:rPr kumimoji="0" lang="en-US" altLang="zh-TW" dirty="0" err="1">
                <a:latin typeface="Century Schoolbook" pitchFamily="18" charset="0"/>
              </a:rPr>
              <a:t>Rickettsial</a:t>
            </a:r>
            <a:r>
              <a:rPr kumimoji="0" lang="en-US" altLang="zh-TW" dirty="0">
                <a:latin typeface="Century Schoolbook" pitchFamily="18" charset="0"/>
              </a:rPr>
              <a:t> infection (2)</a:t>
            </a:r>
          </a:p>
          <a:p>
            <a:r>
              <a:rPr kumimoji="0" lang="en-US" altLang="zh-TW" dirty="0">
                <a:latin typeface="Century Schoolbook" pitchFamily="18" charset="0"/>
              </a:rPr>
              <a:t>Malaria (1)</a:t>
            </a:r>
            <a:endParaRPr kumimoji="0" lang="zh-TW" altLang="en-US" dirty="0">
              <a:latin typeface="Century Schoolbook" pitchFamily="18" charset="0"/>
            </a:endParaRPr>
          </a:p>
        </p:txBody>
      </p:sp>
      <p:cxnSp>
        <p:nvCxnSpPr>
          <p:cNvPr id="14" name="直線單箭頭接點 13"/>
          <p:cNvCxnSpPr>
            <a:stCxn id="68612" idx="2"/>
            <a:endCxn id="68614" idx="0"/>
          </p:cNvCxnSpPr>
          <p:nvPr/>
        </p:nvCxnSpPr>
        <p:spPr>
          <a:xfrm>
            <a:off x="5994400" y="3549650"/>
            <a:ext cx="0" cy="36036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直線單箭頭接點 14"/>
          <p:cNvCxnSpPr>
            <a:stCxn id="68611" idx="2"/>
            <a:endCxn id="68613" idx="0"/>
          </p:cNvCxnSpPr>
          <p:nvPr/>
        </p:nvCxnSpPr>
        <p:spPr>
          <a:xfrm>
            <a:off x="2032000" y="3551238"/>
            <a:ext cx="0" cy="3587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直線接點 18"/>
          <p:cNvCxnSpPr>
            <a:stCxn id="68610" idx="2"/>
          </p:cNvCxnSpPr>
          <p:nvPr/>
        </p:nvCxnSpPr>
        <p:spPr>
          <a:xfrm flipH="1">
            <a:off x="3849688" y="2130425"/>
            <a:ext cx="0" cy="1952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線接點 20"/>
          <p:cNvCxnSpPr/>
          <p:nvPr/>
        </p:nvCxnSpPr>
        <p:spPr>
          <a:xfrm>
            <a:off x="2032000" y="2325688"/>
            <a:ext cx="3962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線單箭頭接點 22"/>
          <p:cNvCxnSpPr>
            <a:endCxn id="68611" idx="0"/>
          </p:cNvCxnSpPr>
          <p:nvPr/>
        </p:nvCxnSpPr>
        <p:spPr>
          <a:xfrm>
            <a:off x="2032000" y="2325688"/>
            <a:ext cx="0" cy="3000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直線單箭頭接點 23"/>
          <p:cNvCxnSpPr/>
          <p:nvPr/>
        </p:nvCxnSpPr>
        <p:spPr>
          <a:xfrm>
            <a:off x="6011863" y="2325688"/>
            <a:ext cx="0" cy="30003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8621" name="文字方塊 24"/>
          <p:cNvSpPr txBox="1">
            <a:spLocks noChangeArrowheads="1"/>
          </p:cNvSpPr>
          <p:nvPr/>
        </p:nvSpPr>
        <p:spPr bwMode="auto">
          <a:xfrm>
            <a:off x="5364163" y="6505575"/>
            <a:ext cx="3384550" cy="307975"/>
          </a:xfrm>
          <a:prstGeom prst="rect">
            <a:avLst/>
          </a:prstGeom>
          <a:noFill/>
          <a:ln w="9525">
            <a:noFill/>
            <a:miter lim="800000"/>
            <a:headEnd/>
            <a:tailEnd/>
          </a:ln>
        </p:spPr>
        <p:txBody>
          <a:bodyPr>
            <a:spAutoFit/>
          </a:bodyPr>
          <a:lstStyle/>
          <a:p>
            <a:pPr algn="r"/>
            <a:r>
              <a:rPr kumimoji="0" lang="en-US" altLang="zh-TW" sz="1400">
                <a:latin typeface="Century Schoolbook" pitchFamily="18" charset="0"/>
              </a:rPr>
              <a:t>Am J Emerg Med. 2003; 21:230-5.</a:t>
            </a:r>
            <a:endParaRPr kumimoji="0" lang="zh-TW" altLang="en-US" sz="1400">
              <a:latin typeface="Century Schoolbook" pitchFamily="18" charset="0"/>
            </a:endParaRPr>
          </a:p>
        </p:txBody>
      </p:sp>
      <p:sp>
        <p:nvSpPr>
          <p:cNvPr id="28" name="圓角矩形圖說文字 27"/>
          <p:cNvSpPr/>
          <p:nvPr/>
        </p:nvSpPr>
        <p:spPr>
          <a:xfrm>
            <a:off x="2627313" y="5732463"/>
            <a:ext cx="1439862" cy="1081087"/>
          </a:xfrm>
          <a:prstGeom prst="wedgeRoundRectCallout">
            <a:avLst>
              <a:gd name="adj1" fmla="val 57382"/>
              <a:gd name="adj2" fmla="val -111237"/>
              <a:gd name="adj3" fmla="val 16667"/>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en-US" altLang="zh-TW" b="1" dirty="0">
                <a:solidFill>
                  <a:sysClr val="windowText" lastClr="000000"/>
                </a:solidFill>
              </a:rPr>
              <a:t>Mortality: 3 (5%) </a:t>
            </a:r>
            <a:endParaRPr kumimoji="0" lang="zh-TW" altLang="en-US" b="1" dirty="0">
              <a:solidFill>
                <a:sysClr val="windowText" lastClr="000000"/>
              </a:solidFill>
            </a:endParaRPr>
          </a:p>
        </p:txBody>
      </p:sp>
      <p:sp>
        <p:nvSpPr>
          <p:cNvPr id="29" name="圓角矩形圖說文字 28"/>
          <p:cNvSpPr/>
          <p:nvPr/>
        </p:nvSpPr>
        <p:spPr>
          <a:xfrm>
            <a:off x="323850" y="5732463"/>
            <a:ext cx="1439863" cy="1081087"/>
          </a:xfrm>
          <a:prstGeom prst="wedgeRoundRectCallout">
            <a:avLst>
              <a:gd name="adj1" fmla="val 63979"/>
              <a:gd name="adj2" fmla="val -105740"/>
              <a:gd name="adj3" fmla="val 16667"/>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en-US" altLang="zh-TW" b="1" dirty="0">
                <a:solidFill>
                  <a:sysClr val="windowText" lastClr="000000"/>
                </a:solidFill>
              </a:rPr>
              <a:t>Mortality: 0 (0%) </a:t>
            </a:r>
            <a:endParaRPr kumimoji="0" lang="zh-TW" altLang="en-US" b="1" dirty="0">
              <a:solidFill>
                <a:sysClr val="windowText" lastClr="000000"/>
              </a:solidFill>
            </a:endParaRPr>
          </a:p>
        </p:txBody>
      </p:sp>
      <p:sp>
        <p:nvSpPr>
          <p:cNvPr id="68624"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99304AF-FB5E-4468-A6BA-526633DF0C46}" type="slidenum">
              <a:rPr lang="zh-TW" altLang="en-US"/>
              <a:pPr fontAlgn="base">
                <a:spcBef>
                  <a:spcPct val="0"/>
                </a:spcBef>
                <a:spcAft>
                  <a:spcPct val="0"/>
                </a:spcAft>
              </a:pPr>
              <a:t>51</a:t>
            </a:fld>
            <a:endParaRPr lang="zh-TW" altLang="en-US"/>
          </a:p>
        </p:txBody>
      </p:sp>
    </p:spTree>
    <p:custDataLst>
      <p:tags r:id="rId1"/>
    </p:custData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859713" cy="1143000"/>
          </a:xfrm>
        </p:spPr>
        <p:txBody>
          <a:bodyPr>
            <a:noAutofit/>
          </a:bodyPr>
          <a:lstStyle/>
          <a:p>
            <a:pPr fontAlgn="auto">
              <a:spcAft>
                <a:spcPts val="0"/>
              </a:spcAft>
              <a:defRPr/>
            </a:pPr>
            <a:r>
              <a:rPr lang="zh-TW" altLang="en-US" sz="3600" dirty="0">
                <a:ea typeface="標楷體" panose="03000509000000000000" pitchFamily="65" charset="-120"/>
              </a:rPr>
              <a:t>急診</a:t>
            </a:r>
            <a:r>
              <a:rPr lang="zh-TW" altLang="en-US" sz="3600" dirty="0" smtClean="0">
                <a:ea typeface="標楷體" panose="03000509000000000000" pitchFamily="65" charset="-120"/>
              </a:rPr>
              <a:t>未明</a:t>
            </a:r>
            <a:r>
              <a:rPr lang="zh-TW" altLang="en-US" sz="3600" dirty="0">
                <a:ea typeface="標楷體" panose="03000509000000000000" pitchFamily="65" charset="-120"/>
              </a:rPr>
              <a:t>感染源發燒</a:t>
            </a:r>
            <a:r>
              <a:rPr lang="zh-TW" altLang="en-US" sz="3600" dirty="0" smtClean="0">
                <a:ea typeface="標楷體" panose="03000509000000000000" pitchFamily="65" charset="-120"/>
              </a:rPr>
              <a:t>病患出現菌血症之菌株分析</a:t>
            </a:r>
            <a:endParaRPr lang="zh-TW" altLang="en-US" sz="3200" dirty="0"/>
          </a:p>
        </p:txBody>
      </p:sp>
      <p:sp>
        <p:nvSpPr>
          <p:cNvPr id="69634" name="內容版面配置區 2"/>
          <p:cNvSpPr>
            <a:spLocks noGrp="1"/>
          </p:cNvSpPr>
          <p:nvPr>
            <p:ph sz="quarter" idx="1"/>
          </p:nvPr>
        </p:nvSpPr>
        <p:spPr>
          <a:xfrm>
            <a:off x="457200" y="1600200"/>
            <a:ext cx="7467600" cy="4873625"/>
          </a:xfrm>
        </p:spPr>
        <p:txBody>
          <a:bodyPr/>
          <a:lstStyle/>
          <a:p>
            <a:r>
              <a:rPr lang="zh-TW" altLang="en-US" dirty="0" smtClean="0">
                <a:ea typeface="標楷體" pitchFamily="65" charset="-120"/>
              </a:rPr>
              <a:t>有住院病人隱性菌血症發生率：</a:t>
            </a:r>
            <a:r>
              <a:rPr lang="en-US" altLang="zh-TW" dirty="0" smtClean="0">
                <a:ea typeface="標楷體" pitchFamily="65" charset="-120"/>
              </a:rPr>
              <a:t>10.1% (173/1708)</a:t>
            </a:r>
          </a:p>
          <a:p>
            <a:pPr lvl="1"/>
            <a:r>
              <a:rPr lang="zh-TW" altLang="en-US" dirty="0" smtClean="0">
                <a:ea typeface="標楷體" pitchFamily="65" charset="-120"/>
              </a:rPr>
              <a:t>隱性菌血症發生率：成人</a:t>
            </a:r>
            <a:r>
              <a:rPr lang="en-US" altLang="zh-TW" dirty="0" smtClean="0">
                <a:ea typeface="標楷體" pitchFamily="65" charset="-120"/>
              </a:rPr>
              <a:t> (15.1%) &gt; </a:t>
            </a:r>
            <a:r>
              <a:rPr lang="zh-TW" altLang="en-US" dirty="0" smtClean="0">
                <a:ea typeface="標楷體" pitchFamily="65" charset="-120"/>
              </a:rPr>
              <a:t>兒童</a:t>
            </a:r>
            <a:r>
              <a:rPr lang="en-US" altLang="zh-TW" dirty="0" smtClean="0">
                <a:ea typeface="標楷體" pitchFamily="65" charset="-120"/>
              </a:rPr>
              <a:t> (4.9%), </a:t>
            </a:r>
            <a:r>
              <a:rPr lang="en-US" altLang="zh-TW" i="1" dirty="0" smtClean="0">
                <a:ea typeface="標楷體" pitchFamily="65" charset="-120"/>
              </a:rPr>
              <a:t>P</a:t>
            </a:r>
            <a:r>
              <a:rPr lang="en-US" altLang="zh-TW" dirty="0" smtClean="0">
                <a:ea typeface="標楷體" pitchFamily="65" charset="-120"/>
              </a:rPr>
              <a:t> &lt; 0.001</a:t>
            </a:r>
          </a:p>
          <a:p>
            <a:pPr lvl="2"/>
            <a:r>
              <a:rPr lang="zh-TW" altLang="en-US" dirty="0" smtClean="0">
                <a:ea typeface="標楷體" pitchFamily="65" charset="-120"/>
              </a:rPr>
              <a:t>在老年人</a:t>
            </a:r>
            <a:r>
              <a:rPr lang="en-US" altLang="zh-TW" dirty="0" smtClean="0">
                <a:ea typeface="標楷體" pitchFamily="65" charset="-120"/>
              </a:rPr>
              <a:t> (&gt;65 y/o)</a:t>
            </a:r>
            <a:r>
              <a:rPr lang="zh-TW" altLang="en-US" dirty="0" smtClean="0">
                <a:ea typeface="標楷體" pitchFamily="65" charset="-120"/>
              </a:rPr>
              <a:t>最高：</a:t>
            </a:r>
            <a:r>
              <a:rPr lang="en-US" altLang="zh-TW" dirty="0" smtClean="0">
                <a:ea typeface="標楷體" pitchFamily="65" charset="-120"/>
              </a:rPr>
              <a:t> 21.7%</a:t>
            </a:r>
          </a:p>
          <a:p>
            <a:pPr lvl="1"/>
            <a:r>
              <a:rPr lang="zh-TW" altLang="en-US" dirty="0" smtClean="0">
                <a:ea typeface="標楷體" pitchFamily="65" charset="-120"/>
              </a:rPr>
              <a:t>成人隱性菌血症分離菌株</a:t>
            </a:r>
            <a:r>
              <a:rPr lang="en-US" altLang="zh-TW" dirty="0" smtClean="0">
                <a:ea typeface="標楷體" pitchFamily="65" charset="-120"/>
              </a:rPr>
              <a:t>: </a:t>
            </a:r>
            <a:r>
              <a:rPr lang="en-US" altLang="zh-TW" i="1" dirty="0" smtClean="0">
                <a:solidFill>
                  <a:srgbClr val="FF0000"/>
                </a:solidFill>
                <a:ea typeface="標楷體" pitchFamily="65" charset="-120"/>
              </a:rPr>
              <a:t>E coli</a:t>
            </a:r>
            <a:r>
              <a:rPr lang="en-US" altLang="zh-TW" dirty="0" smtClean="0">
                <a:solidFill>
                  <a:srgbClr val="FF0000"/>
                </a:solidFill>
                <a:ea typeface="標楷體" pitchFamily="65" charset="-120"/>
              </a:rPr>
              <a:t>, </a:t>
            </a:r>
            <a:r>
              <a:rPr lang="en-US" altLang="zh-TW" i="1" dirty="0" smtClean="0">
                <a:solidFill>
                  <a:srgbClr val="FF0000"/>
                </a:solidFill>
                <a:ea typeface="標楷體" pitchFamily="65" charset="-120"/>
              </a:rPr>
              <a:t>S. aureus</a:t>
            </a:r>
            <a:r>
              <a:rPr lang="en-US" altLang="zh-TW" dirty="0" smtClean="0">
                <a:ea typeface="標楷體" pitchFamily="65" charset="-120"/>
              </a:rPr>
              <a:t>…</a:t>
            </a:r>
            <a:r>
              <a:rPr lang="en-US" altLang="zh-TW" dirty="0" err="1" smtClean="0">
                <a:ea typeface="標楷體" pitchFamily="65" charset="-120"/>
              </a:rPr>
              <a:t>etc</a:t>
            </a:r>
            <a:endParaRPr lang="en-US" altLang="zh-TW" dirty="0" smtClean="0">
              <a:ea typeface="標楷體" pitchFamily="65" charset="-120"/>
            </a:endParaRPr>
          </a:p>
          <a:p>
            <a:pPr lvl="1"/>
            <a:r>
              <a:rPr lang="zh-TW" altLang="en-US" dirty="0" smtClean="0">
                <a:ea typeface="標楷體" pitchFamily="65" charset="-120"/>
              </a:rPr>
              <a:t>兒童隱性菌血症分離菌株</a:t>
            </a:r>
            <a:r>
              <a:rPr lang="en-US" altLang="zh-TW" dirty="0" smtClean="0">
                <a:ea typeface="標楷體" pitchFamily="65" charset="-120"/>
              </a:rPr>
              <a:t>: </a:t>
            </a:r>
            <a:r>
              <a:rPr lang="en-US" altLang="zh-TW" i="1" dirty="0" smtClean="0">
                <a:solidFill>
                  <a:srgbClr val="0070C0"/>
                </a:solidFill>
                <a:ea typeface="標楷體" pitchFamily="65" charset="-120"/>
              </a:rPr>
              <a:t>S. </a:t>
            </a:r>
            <a:r>
              <a:rPr lang="en-US" altLang="zh-TW" i="1" dirty="0" err="1" smtClean="0">
                <a:solidFill>
                  <a:srgbClr val="0070C0"/>
                </a:solidFill>
                <a:ea typeface="標楷體" pitchFamily="65" charset="-120"/>
              </a:rPr>
              <a:t>pneumoniae</a:t>
            </a:r>
            <a:r>
              <a:rPr lang="en-US" altLang="zh-TW" i="1" dirty="0" smtClean="0">
                <a:solidFill>
                  <a:srgbClr val="0070C0"/>
                </a:solidFill>
                <a:ea typeface="標楷體" pitchFamily="65" charset="-120"/>
              </a:rPr>
              <a:t> </a:t>
            </a:r>
          </a:p>
          <a:p>
            <a:r>
              <a:rPr lang="zh-TW" altLang="en-US" dirty="0" smtClean="0">
                <a:ea typeface="標楷體" pitchFamily="65" charset="-120"/>
              </a:rPr>
              <a:t>無住院病人隱性菌血症發生率</a:t>
            </a:r>
            <a:r>
              <a:rPr lang="en-US" altLang="zh-TW" dirty="0" smtClean="0">
                <a:ea typeface="標楷體" pitchFamily="65" charset="-120"/>
              </a:rPr>
              <a:t>:</a:t>
            </a:r>
            <a:r>
              <a:rPr lang="zh-TW" altLang="en-US" dirty="0" smtClean="0">
                <a:ea typeface="標楷體" pitchFamily="65" charset="-120"/>
              </a:rPr>
              <a:t> </a:t>
            </a:r>
            <a:r>
              <a:rPr lang="en-US" altLang="zh-TW" dirty="0" smtClean="0">
                <a:ea typeface="標楷體" pitchFamily="65" charset="-120"/>
              </a:rPr>
              <a:t>3.7% (10/271)</a:t>
            </a:r>
          </a:p>
          <a:p>
            <a:pPr lvl="1"/>
            <a:r>
              <a:rPr lang="it-IT" altLang="zh-TW" i="1" dirty="0" smtClean="0">
                <a:solidFill>
                  <a:srgbClr val="FF0000"/>
                </a:solidFill>
                <a:ea typeface="標楷體" pitchFamily="65" charset="-120"/>
              </a:rPr>
              <a:t>Escherichia coli </a:t>
            </a:r>
            <a:r>
              <a:rPr lang="en-US" altLang="zh-TW" dirty="0" smtClean="0">
                <a:solidFill>
                  <a:srgbClr val="FF0000"/>
                </a:solidFill>
                <a:ea typeface="標楷體" pitchFamily="65" charset="-120"/>
              </a:rPr>
              <a:t>(3), </a:t>
            </a:r>
            <a:r>
              <a:rPr lang="en-US" altLang="zh-TW" i="1" dirty="0" smtClean="0">
                <a:solidFill>
                  <a:srgbClr val="FF0000"/>
                </a:solidFill>
                <a:ea typeface="標楷體" pitchFamily="65" charset="-120"/>
              </a:rPr>
              <a:t>S. aureus </a:t>
            </a:r>
            <a:r>
              <a:rPr lang="en-US" altLang="zh-TW" dirty="0" smtClean="0">
                <a:solidFill>
                  <a:srgbClr val="FF0000"/>
                </a:solidFill>
                <a:ea typeface="標楷體" pitchFamily="65" charset="-120"/>
              </a:rPr>
              <a:t>(1)</a:t>
            </a:r>
            <a:r>
              <a:rPr lang="en-US" altLang="zh-TW" dirty="0" smtClean="0">
                <a:ea typeface="標楷體" pitchFamily="65" charset="-120"/>
              </a:rPr>
              <a:t>, </a:t>
            </a:r>
            <a:r>
              <a:rPr lang="en-US" altLang="zh-TW" i="1" dirty="0" smtClean="0">
                <a:ea typeface="標楷體" pitchFamily="65" charset="-120"/>
              </a:rPr>
              <a:t>Streptococcus </a:t>
            </a:r>
            <a:r>
              <a:rPr lang="en-US" altLang="zh-TW" i="1" dirty="0" err="1" smtClean="0">
                <a:ea typeface="標楷體" pitchFamily="65" charset="-120"/>
              </a:rPr>
              <a:t>pyogenes</a:t>
            </a:r>
            <a:r>
              <a:rPr lang="en-US" altLang="zh-TW" i="1" dirty="0" smtClean="0">
                <a:ea typeface="標楷體" pitchFamily="65" charset="-120"/>
              </a:rPr>
              <a:t> </a:t>
            </a:r>
            <a:r>
              <a:rPr lang="en-US" altLang="zh-TW" dirty="0" smtClean="0">
                <a:ea typeface="標楷體" pitchFamily="65" charset="-120"/>
              </a:rPr>
              <a:t>(1), </a:t>
            </a:r>
            <a:r>
              <a:rPr lang="en-US" altLang="zh-TW" i="1" dirty="0" smtClean="0">
                <a:ea typeface="標楷體" pitchFamily="65" charset="-120"/>
              </a:rPr>
              <a:t>Streptococcus </a:t>
            </a:r>
            <a:r>
              <a:rPr lang="en-US" altLang="zh-TW" i="1" dirty="0" err="1" smtClean="0">
                <a:ea typeface="標楷體" pitchFamily="65" charset="-120"/>
              </a:rPr>
              <a:t>pneumoniae</a:t>
            </a:r>
            <a:r>
              <a:rPr lang="en-US" altLang="zh-TW" i="1" dirty="0" smtClean="0">
                <a:ea typeface="標楷體" pitchFamily="65" charset="-120"/>
              </a:rPr>
              <a:t> </a:t>
            </a:r>
            <a:r>
              <a:rPr lang="en-US" altLang="zh-TW" dirty="0" smtClean="0">
                <a:ea typeface="標楷體" pitchFamily="65" charset="-120"/>
              </a:rPr>
              <a:t>(1), </a:t>
            </a:r>
            <a:r>
              <a:rPr lang="en-US" altLang="zh-TW" i="1" dirty="0" smtClean="0">
                <a:ea typeface="標楷體" pitchFamily="65" charset="-120"/>
              </a:rPr>
              <a:t>Staphylococcus </a:t>
            </a:r>
            <a:r>
              <a:rPr lang="fr-FR" altLang="zh-TW" i="1" dirty="0" smtClean="0">
                <a:ea typeface="標楷體" pitchFamily="65" charset="-120"/>
              </a:rPr>
              <a:t>lugdunensis </a:t>
            </a:r>
            <a:r>
              <a:rPr lang="fr-FR" altLang="zh-TW" dirty="0" smtClean="0">
                <a:ea typeface="標楷體" pitchFamily="65" charset="-120"/>
              </a:rPr>
              <a:t>(1), </a:t>
            </a:r>
            <a:r>
              <a:rPr lang="fr-FR" altLang="zh-TW" i="1" dirty="0" smtClean="0">
                <a:ea typeface="標楷體" pitchFamily="65" charset="-120"/>
              </a:rPr>
              <a:t>Streptococcus mitis </a:t>
            </a:r>
            <a:r>
              <a:rPr lang="fr-FR" altLang="zh-TW" dirty="0" smtClean="0">
                <a:ea typeface="標楷體" pitchFamily="65" charset="-120"/>
              </a:rPr>
              <a:t>(1), </a:t>
            </a:r>
            <a:r>
              <a:rPr lang="fr-FR" altLang="zh-TW" i="1" dirty="0" smtClean="0">
                <a:ea typeface="標楷體" pitchFamily="65" charset="-120"/>
              </a:rPr>
              <a:t>Bacteroides </a:t>
            </a:r>
            <a:r>
              <a:rPr lang="it-IT" altLang="zh-TW" i="1" dirty="0" smtClean="0">
                <a:ea typeface="標楷體" pitchFamily="65" charset="-120"/>
              </a:rPr>
              <a:t>distasonis </a:t>
            </a:r>
            <a:r>
              <a:rPr lang="it-IT" altLang="zh-TW" dirty="0" smtClean="0">
                <a:ea typeface="標楷體" pitchFamily="65" charset="-120"/>
              </a:rPr>
              <a:t>(1), </a:t>
            </a:r>
            <a:r>
              <a:rPr lang="it-IT" altLang="zh-TW" i="1" dirty="0" smtClean="0">
                <a:ea typeface="標楷體" pitchFamily="65" charset="-120"/>
              </a:rPr>
              <a:t>Citrobacter koseri </a:t>
            </a:r>
            <a:r>
              <a:rPr lang="it-IT" altLang="zh-TW" dirty="0" smtClean="0">
                <a:ea typeface="標楷體" pitchFamily="65" charset="-120"/>
              </a:rPr>
              <a:t>(1)</a:t>
            </a:r>
            <a:endParaRPr lang="en-US" altLang="zh-TW" dirty="0" smtClean="0">
              <a:ea typeface="標楷體" pitchFamily="65" charset="-120"/>
            </a:endParaRPr>
          </a:p>
          <a:p>
            <a:pPr lvl="1"/>
            <a:endParaRPr lang="zh-TW" altLang="en-US" dirty="0" smtClean="0">
              <a:ea typeface="標楷體" pitchFamily="65" charset="-120"/>
            </a:endParaRPr>
          </a:p>
        </p:txBody>
      </p:sp>
      <p:sp>
        <p:nvSpPr>
          <p:cNvPr id="69635" name="文字方塊 7"/>
          <p:cNvSpPr txBox="1">
            <a:spLocks noChangeArrowheads="1"/>
          </p:cNvSpPr>
          <p:nvPr/>
        </p:nvSpPr>
        <p:spPr bwMode="auto">
          <a:xfrm>
            <a:off x="5364163" y="6505575"/>
            <a:ext cx="3384550" cy="307975"/>
          </a:xfrm>
          <a:prstGeom prst="rect">
            <a:avLst/>
          </a:prstGeom>
          <a:noFill/>
          <a:ln w="9525">
            <a:noFill/>
            <a:miter lim="800000"/>
            <a:headEnd/>
            <a:tailEnd/>
          </a:ln>
        </p:spPr>
        <p:txBody>
          <a:bodyPr>
            <a:spAutoFit/>
          </a:bodyPr>
          <a:lstStyle/>
          <a:p>
            <a:pPr algn="r"/>
            <a:r>
              <a:rPr kumimoji="0" lang="en-US" altLang="zh-TW" sz="1400">
                <a:latin typeface="Century Schoolbook" pitchFamily="18" charset="0"/>
              </a:rPr>
              <a:t>Emerg Med Australas. 2007; 19:105-12.</a:t>
            </a:r>
            <a:endParaRPr kumimoji="0" lang="zh-TW" altLang="en-US" sz="1400">
              <a:latin typeface="Century Schoolbook" pitchFamily="18" charset="0"/>
            </a:endParaRPr>
          </a:p>
        </p:txBody>
      </p:sp>
      <p:sp>
        <p:nvSpPr>
          <p:cNvPr id="69636"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9CC3787C-5491-477E-8A63-8CB2C223F4A0}" type="slidenum">
              <a:rPr lang="zh-TW" altLang="en-US"/>
              <a:pPr fontAlgn="base">
                <a:spcBef>
                  <a:spcPct val="0"/>
                </a:spcBef>
                <a:spcAft>
                  <a:spcPct val="0"/>
                </a:spcAft>
              </a:pPr>
              <a:t>52</a:t>
            </a:fld>
            <a:endParaRPr lang="zh-TW" altLang="en-US"/>
          </a:p>
        </p:txBody>
      </p:sp>
    </p:spTree>
    <p:custDataLst>
      <p:tags r:id="rId1"/>
    </p:custData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Autofit/>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成人急診病患發生隱性菌血症後死亡之危險因子</a:t>
            </a:r>
            <a:endParaRPr lang="zh-TW" altLang="en-US" sz="3600" dirty="0">
              <a:latin typeface="標楷體" panose="03000509000000000000" pitchFamily="65" charset="-120"/>
              <a:ea typeface="標楷體" panose="03000509000000000000" pitchFamily="65" charset="-120"/>
            </a:endParaRPr>
          </a:p>
        </p:txBody>
      </p:sp>
      <p:sp>
        <p:nvSpPr>
          <p:cNvPr id="70658" name="投影片編號版面配置區 4"/>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E6A76B31-E5DA-4E11-BED4-B103126B34B7}" type="slidenum">
              <a:rPr lang="zh-TW" altLang="en-US"/>
              <a:pPr fontAlgn="base">
                <a:spcBef>
                  <a:spcPct val="0"/>
                </a:spcBef>
                <a:spcAft>
                  <a:spcPct val="0"/>
                </a:spcAft>
              </a:pPr>
              <a:t>53</a:t>
            </a:fld>
            <a:endParaRPr lang="zh-TW" altLang="en-US"/>
          </a:p>
        </p:txBody>
      </p:sp>
      <p:sp>
        <p:nvSpPr>
          <p:cNvPr id="70659" name="內容版面配置區 6"/>
          <p:cNvSpPr>
            <a:spLocks noGrp="1"/>
          </p:cNvSpPr>
          <p:nvPr>
            <p:ph sz="quarter" idx="1"/>
          </p:nvPr>
        </p:nvSpPr>
        <p:spPr>
          <a:xfrm>
            <a:off x="323850" y="1600200"/>
            <a:ext cx="4968875" cy="4572000"/>
          </a:xfrm>
        </p:spPr>
        <p:txBody>
          <a:bodyPr/>
          <a:lstStyle/>
          <a:p>
            <a:r>
              <a:rPr lang="zh-TW" altLang="en-US" sz="2800" smtClean="0">
                <a:latin typeface="標楷體" pitchFamily="65" charset="-120"/>
                <a:ea typeface="標楷體" pitchFamily="65" charset="-120"/>
              </a:rPr>
              <a:t>短期死亡之獨立預測因子</a:t>
            </a:r>
            <a:endParaRPr lang="en-US" altLang="zh-TW" sz="2800" smtClean="0">
              <a:latin typeface="標楷體" pitchFamily="65" charset="-120"/>
              <a:ea typeface="標楷體" pitchFamily="65" charset="-120"/>
            </a:endParaRPr>
          </a:p>
          <a:p>
            <a:pPr lvl="1"/>
            <a:r>
              <a:rPr lang="zh-TW" altLang="en-US" sz="2400" smtClean="0">
                <a:latin typeface="標楷體" pitchFamily="65" charset="-120"/>
                <a:ea typeface="標楷體" pitchFamily="65" charset="-120"/>
              </a:rPr>
              <a:t>金黃色葡萄球菌菌血症感染</a:t>
            </a:r>
          </a:p>
          <a:p>
            <a:pPr lvl="1"/>
            <a:r>
              <a:rPr lang="zh-TW" altLang="en-US" sz="2400" smtClean="0">
                <a:latin typeface="標楷體" pitchFamily="65" charset="-120"/>
                <a:ea typeface="標楷體" pitchFamily="65" charset="-120"/>
              </a:rPr>
              <a:t>細菌性心內膜炎感染</a:t>
            </a:r>
            <a:endParaRPr lang="en-US" altLang="zh-TW" sz="2400" smtClean="0">
              <a:latin typeface="標楷體" pitchFamily="65" charset="-120"/>
              <a:ea typeface="標楷體" pitchFamily="65" charset="-120"/>
            </a:endParaRPr>
          </a:p>
          <a:p>
            <a:pPr lvl="1"/>
            <a:r>
              <a:rPr lang="zh-TW" altLang="en-US" sz="2400" smtClean="0">
                <a:latin typeface="標楷體" pitchFamily="65" charset="-120"/>
                <a:ea typeface="標楷體" pitchFamily="65" charset="-120"/>
              </a:rPr>
              <a:t>老年人</a:t>
            </a:r>
            <a:endParaRPr lang="en-US" altLang="zh-TW" sz="2400" smtClean="0">
              <a:latin typeface="標楷體" pitchFamily="65" charset="-120"/>
              <a:ea typeface="標楷體" pitchFamily="65" charset="-120"/>
            </a:endParaRPr>
          </a:p>
        </p:txBody>
      </p:sp>
      <p:pic>
        <p:nvPicPr>
          <p:cNvPr id="70660" name="Picture 2"/>
          <p:cNvPicPr>
            <a:picLocks noGrp="1" noChangeAspect="1" noChangeArrowheads="1"/>
          </p:cNvPicPr>
          <p:nvPr>
            <p:ph sz="quarter" idx="2"/>
          </p:nvPr>
        </p:nvPicPr>
        <p:blipFill>
          <a:blip r:embed="rId4"/>
          <a:srcRect r="8167" b="24591"/>
          <a:stretch>
            <a:fillRect/>
          </a:stretch>
        </p:blipFill>
        <p:spPr>
          <a:xfrm>
            <a:off x="5143500" y="908050"/>
            <a:ext cx="3100388" cy="2952750"/>
          </a:xfrm>
        </p:spPr>
      </p:pic>
      <p:pic>
        <p:nvPicPr>
          <p:cNvPr id="70661" name="Picture 3"/>
          <p:cNvPicPr>
            <a:picLocks noChangeAspect="1" noChangeArrowheads="1"/>
          </p:cNvPicPr>
          <p:nvPr/>
        </p:nvPicPr>
        <p:blipFill>
          <a:blip r:embed="rId5"/>
          <a:srcRect l="1350" t="4056"/>
          <a:stretch>
            <a:fillRect/>
          </a:stretch>
        </p:blipFill>
        <p:spPr bwMode="auto">
          <a:xfrm>
            <a:off x="250825" y="4005263"/>
            <a:ext cx="7850188" cy="2555875"/>
          </a:xfrm>
          <a:prstGeom prst="rect">
            <a:avLst/>
          </a:prstGeom>
          <a:noFill/>
          <a:ln w="9525">
            <a:noFill/>
            <a:miter lim="800000"/>
            <a:headEnd/>
            <a:tailEnd/>
          </a:ln>
        </p:spPr>
      </p:pic>
      <p:sp>
        <p:nvSpPr>
          <p:cNvPr id="11" name="五角星形 10"/>
          <p:cNvSpPr/>
          <p:nvPr/>
        </p:nvSpPr>
        <p:spPr>
          <a:xfrm>
            <a:off x="107950" y="4221163"/>
            <a:ext cx="122238" cy="122237"/>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5" name="五角星形 14"/>
          <p:cNvSpPr/>
          <p:nvPr/>
        </p:nvSpPr>
        <p:spPr>
          <a:xfrm>
            <a:off x="107950" y="5754688"/>
            <a:ext cx="122238" cy="122237"/>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6" name="五角星形 15"/>
          <p:cNvSpPr/>
          <p:nvPr/>
        </p:nvSpPr>
        <p:spPr>
          <a:xfrm>
            <a:off x="107950" y="6308725"/>
            <a:ext cx="122238" cy="122238"/>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70665" name="文字方塊 16"/>
          <p:cNvSpPr txBox="1">
            <a:spLocks noChangeArrowheads="1"/>
          </p:cNvSpPr>
          <p:nvPr/>
        </p:nvSpPr>
        <p:spPr bwMode="auto">
          <a:xfrm>
            <a:off x="5364163" y="6505575"/>
            <a:ext cx="3384550" cy="307975"/>
          </a:xfrm>
          <a:prstGeom prst="rect">
            <a:avLst/>
          </a:prstGeom>
          <a:noFill/>
          <a:ln w="9525">
            <a:noFill/>
            <a:miter lim="800000"/>
            <a:headEnd/>
            <a:tailEnd/>
          </a:ln>
        </p:spPr>
        <p:txBody>
          <a:bodyPr>
            <a:spAutoFit/>
          </a:bodyPr>
          <a:lstStyle/>
          <a:p>
            <a:pPr algn="r"/>
            <a:r>
              <a:rPr kumimoji="0" lang="en-US" altLang="zh-TW" sz="1400">
                <a:latin typeface="Century Schoolbook" pitchFamily="18" charset="0"/>
              </a:rPr>
              <a:t>Clin Infect Dis. 2012; 54:1536-44.</a:t>
            </a:r>
            <a:endParaRPr kumimoji="0" lang="zh-TW" altLang="en-US" sz="1400">
              <a:latin typeface="Century Schoolbook" pitchFamily="18" charset="0"/>
            </a:endParaRPr>
          </a:p>
        </p:txBody>
      </p:sp>
    </p:spTree>
    <p:custDataLst>
      <p:tags r:id="rId1"/>
    </p:custData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5"/>
          <p:cNvSpPr>
            <a:spLocks noGrp="1"/>
          </p:cNvSpPr>
          <p:nvPr>
            <p:ph type="title"/>
          </p:nvPr>
        </p:nvSpPr>
        <p:spPr/>
        <p:txBody>
          <a:bodyPr/>
          <a:lstStyle/>
          <a:p>
            <a:pPr fontAlgn="auto">
              <a:spcAft>
                <a:spcPts val="0"/>
              </a:spcAft>
              <a:defRPr/>
            </a:pPr>
            <a:r>
              <a:rPr lang="zh-TW" altLang="en-US" dirty="0" smtClean="0">
                <a:latin typeface="標楷體" panose="03000509000000000000" pitchFamily="65" charset="-120"/>
                <a:ea typeface="標楷體" panose="03000509000000000000" pitchFamily="65" charset="-120"/>
              </a:rPr>
              <a:t>未明感染源發燒病患沒有接受抗生素，並不會增加後續細菌感染相關的併發症或死亡率</a:t>
            </a:r>
            <a:endParaRPr lang="zh-TW" altLang="en-US" dirty="0">
              <a:latin typeface="標楷體" panose="03000509000000000000" pitchFamily="65" charset="-120"/>
              <a:ea typeface="標楷體" panose="03000509000000000000" pitchFamily="65" charset="-120"/>
            </a:endParaRPr>
          </a:p>
        </p:txBody>
      </p:sp>
      <p:sp>
        <p:nvSpPr>
          <p:cNvPr id="7" name="內容版面配置區 6"/>
          <p:cNvSpPr>
            <a:spLocks noGrp="1"/>
          </p:cNvSpPr>
          <p:nvPr>
            <p:ph sz="quarter" idx="1"/>
          </p:nvPr>
        </p:nvSpPr>
        <p:spPr>
          <a:xfrm>
            <a:off x="457200" y="1600200"/>
            <a:ext cx="7715200" cy="4873625"/>
          </a:xfrm>
        </p:spPr>
        <p:txBody>
          <a:bodyPr>
            <a:normAutofit fontScale="92500"/>
          </a:bodyPr>
          <a:lstStyle/>
          <a:p>
            <a:pPr marL="274320" indent="-274320" fontAlgn="auto">
              <a:spcAft>
                <a:spcPts val="0"/>
              </a:spcAft>
              <a:buFont typeface="Wingdings"/>
              <a:buChar char=""/>
              <a:defRPr/>
            </a:pPr>
            <a:r>
              <a:rPr lang="zh-TW" altLang="en-US" dirty="0" smtClean="0">
                <a:latin typeface="標楷體" panose="03000509000000000000" pitchFamily="65" charset="-120"/>
                <a:ea typeface="標楷體" panose="03000509000000000000" pitchFamily="65" charset="-120"/>
              </a:rPr>
              <a:t>前瞻性隨機雙盲對照研究</a:t>
            </a:r>
            <a:endParaRPr lang="en-US" altLang="zh-TW" dirty="0" smtClean="0">
              <a:latin typeface="標楷體" panose="03000509000000000000" pitchFamily="65" charset="-120"/>
              <a:ea typeface="標楷體" panose="03000509000000000000" pitchFamily="65" charset="-120"/>
            </a:endParaRPr>
          </a:p>
          <a:p>
            <a:pPr marL="274320" indent="-274320" fontAlgn="auto">
              <a:spcAft>
                <a:spcPts val="0"/>
              </a:spcAft>
              <a:buFont typeface="Wingdings"/>
              <a:buChar char=""/>
              <a:defRPr/>
            </a:pPr>
            <a:r>
              <a:rPr lang="zh-TW" altLang="en-US" dirty="0" smtClean="0">
                <a:latin typeface="標楷體" panose="03000509000000000000" pitchFamily="65" charset="-120"/>
                <a:ea typeface="標楷體" panose="03000509000000000000" pitchFamily="65" charset="-120"/>
              </a:rPr>
              <a:t>研究對象：</a:t>
            </a:r>
            <a:r>
              <a:rPr lang="en-US" altLang="zh-TW" dirty="0" smtClean="0">
                <a:ea typeface="標楷體" panose="03000509000000000000" pitchFamily="65" charset="-120"/>
              </a:rPr>
              <a:t>3~36</a:t>
            </a:r>
            <a:r>
              <a:rPr lang="zh-TW" altLang="en-US" dirty="0" smtClean="0">
                <a:latin typeface="標楷體" panose="03000509000000000000" pitchFamily="65" charset="-120"/>
                <a:ea typeface="標楷體" panose="03000509000000000000" pitchFamily="65" charset="-120"/>
              </a:rPr>
              <a:t>個月兒童於急診被診斷為未明感染源發燒</a:t>
            </a:r>
            <a:endParaRPr lang="en-US" altLang="zh-TW" dirty="0" smtClean="0">
              <a:latin typeface="標楷體" panose="03000509000000000000" pitchFamily="65" charset="-120"/>
              <a:ea typeface="標楷體" panose="03000509000000000000" pitchFamily="65" charset="-120"/>
            </a:endParaRPr>
          </a:p>
          <a:p>
            <a:pPr marL="274320" indent="-274320" fontAlgn="auto">
              <a:spcAft>
                <a:spcPts val="0"/>
              </a:spcAft>
              <a:buFont typeface="Wingdings"/>
              <a:buChar char=""/>
              <a:defRPr/>
            </a:pPr>
            <a:r>
              <a:rPr lang="zh-TW" altLang="en-US" dirty="0">
                <a:latin typeface="標楷體" panose="03000509000000000000" pitchFamily="65" charset="-120"/>
                <a:ea typeface="標楷體" panose="03000509000000000000" pitchFamily="65" charset="-120"/>
              </a:rPr>
              <a:t>共</a:t>
            </a:r>
            <a:r>
              <a:rPr lang="en-US" altLang="zh-TW" dirty="0">
                <a:ea typeface="標楷體" panose="03000509000000000000" pitchFamily="65" charset="-120"/>
              </a:rPr>
              <a:t>955</a:t>
            </a:r>
            <a:r>
              <a:rPr lang="zh-TW" altLang="en-US" dirty="0" smtClean="0">
                <a:latin typeface="標楷體" panose="03000509000000000000" pitchFamily="65" charset="-120"/>
                <a:ea typeface="標楷體" panose="03000509000000000000" pitchFamily="65" charset="-120"/>
              </a:rPr>
              <a:t>位經隨機非配成研究組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抗生素治療組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與對照組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安慰劑組</a:t>
            </a:r>
            <a:r>
              <a:rPr lang="en-US" altLang="zh-TW" dirty="0" smtClean="0">
                <a:latin typeface="標楷體" panose="03000509000000000000" pitchFamily="65" charset="-120"/>
                <a:ea typeface="標楷體" panose="03000509000000000000" pitchFamily="65" charset="-120"/>
              </a:rPr>
              <a:t>)</a:t>
            </a:r>
          </a:p>
          <a:p>
            <a:pPr marL="274320" indent="-274320" fontAlgn="auto">
              <a:spcAft>
                <a:spcPts val="0"/>
              </a:spcAft>
              <a:buFont typeface="Wingdings"/>
              <a:buChar char=""/>
              <a:defRPr/>
            </a:pPr>
            <a:r>
              <a:rPr lang="zh-TW" altLang="en-US" dirty="0" smtClean="0">
                <a:latin typeface="標楷體" panose="03000509000000000000" pitchFamily="65" charset="-120"/>
                <a:ea typeface="標楷體" panose="03000509000000000000" pitchFamily="65" charset="-120"/>
              </a:rPr>
              <a:t>病人於進入研究後</a:t>
            </a:r>
            <a:r>
              <a:rPr lang="en-US" altLang="zh-TW" dirty="0">
                <a:ea typeface="標楷體" panose="03000509000000000000" pitchFamily="65" charset="-120"/>
              </a:rPr>
              <a:t>48</a:t>
            </a:r>
            <a:r>
              <a:rPr lang="zh-TW" altLang="en-US" dirty="0" smtClean="0">
                <a:latin typeface="標楷體" panose="03000509000000000000" pitchFamily="65" charset="-120"/>
                <a:ea typeface="標楷體" panose="03000509000000000000" pitchFamily="65" charset="-120"/>
              </a:rPr>
              <a:t>小時接受再次評估</a:t>
            </a:r>
            <a:endParaRPr lang="en-US" altLang="zh-TW" dirty="0" smtClean="0">
              <a:latin typeface="標楷體" panose="03000509000000000000" pitchFamily="65" charset="-120"/>
              <a:ea typeface="標楷體" panose="03000509000000000000" pitchFamily="65" charset="-120"/>
            </a:endParaRPr>
          </a:p>
          <a:p>
            <a:pPr marL="274320" indent="-274320" fontAlgn="auto">
              <a:spcAft>
                <a:spcPts val="0"/>
              </a:spcAft>
              <a:buFont typeface="Wingdings"/>
              <a:buChar char=""/>
              <a:defRPr/>
            </a:pPr>
            <a:r>
              <a:rPr lang="en-US" altLang="zh-TW" dirty="0">
                <a:ea typeface="標楷體" panose="03000509000000000000" pitchFamily="65" charset="-120"/>
              </a:rPr>
              <a:t>27</a:t>
            </a:r>
            <a:r>
              <a:rPr lang="zh-TW" altLang="en-US" dirty="0" smtClean="0">
                <a:latin typeface="標楷體" panose="03000509000000000000" pitchFamily="65" charset="-120"/>
                <a:ea typeface="標楷體" panose="03000509000000000000" pitchFamily="65" charset="-120"/>
              </a:rPr>
              <a:t>位</a:t>
            </a:r>
            <a:r>
              <a:rPr lang="en-US" altLang="zh-TW" dirty="0" smtClean="0">
                <a:latin typeface="標楷體" panose="03000509000000000000" pitchFamily="65" charset="-120"/>
                <a:ea typeface="標楷體" panose="03000509000000000000" pitchFamily="65" charset="-120"/>
              </a:rPr>
              <a:t>(</a:t>
            </a:r>
            <a:r>
              <a:rPr lang="en-US" altLang="zh-TW" dirty="0">
                <a:ea typeface="標楷體" panose="03000509000000000000" pitchFamily="65" charset="-120"/>
              </a:rPr>
              <a:t>2.8%</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之後被證實有菌血症感染</a:t>
            </a:r>
            <a:endParaRPr lang="en-US" altLang="zh-TW" dirty="0" smtClean="0">
              <a:latin typeface="標楷體" panose="03000509000000000000" pitchFamily="65" charset="-120"/>
              <a:ea typeface="標楷體" panose="03000509000000000000" pitchFamily="65" charset="-120"/>
            </a:endParaRPr>
          </a:p>
          <a:p>
            <a:pPr marL="640080" lvl="1" indent="-274320" fontAlgn="auto">
              <a:spcAft>
                <a:spcPts val="0"/>
              </a:spcAft>
              <a:buFont typeface="Wingdings 2"/>
              <a:buChar char=""/>
              <a:defRPr/>
            </a:pPr>
            <a:r>
              <a:rPr lang="en-US" altLang="zh-TW" i="1" dirty="0" smtClean="0">
                <a:ea typeface="標楷體" panose="03000509000000000000" pitchFamily="65" charset="-120"/>
              </a:rPr>
              <a:t>S. </a:t>
            </a:r>
            <a:r>
              <a:rPr lang="en-US" altLang="zh-TW" i="1" dirty="0" err="1">
                <a:ea typeface="標楷體" panose="03000509000000000000" pitchFamily="65" charset="-120"/>
              </a:rPr>
              <a:t>pneumoniae</a:t>
            </a:r>
            <a:r>
              <a:rPr lang="en-US" altLang="zh-TW" dirty="0">
                <a:ea typeface="標楷體" panose="03000509000000000000" pitchFamily="65" charset="-120"/>
              </a:rPr>
              <a:t>, </a:t>
            </a:r>
            <a:r>
              <a:rPr lang="en-US" altLang="zh-TW" i="1" dirty="0" smtClean="0">
                <a:ea typeface="標楷體" panose="03000509000000000000" pitchFamily="65" charset="-120"/>
              </a:rPr>
              <a:t>H. </a:t>
            </a:r>
            <a:r>
              <a:rPr lang="en-US" altLang="zh-TW" i="1" dirty="0" err="1">
                <a:ea typeface="標楷體" panose="03000509000000000000" pitchFamily="65" charset="-120"/>
              </a:rPr>
              <a:t>influenzae</a:t>
            </a:r>
            <a:r>
              <a:rPr lang="en-US" altLang="zh-TW" dirty="0">
                <a:ea typeface="標楷體" panose="03000509000000000000" pitchFamily="65" charset="-120"/>
              </a:rPr>
              <a:t>, &amp;</a:t>
            </a:r>
            <a:r>
              <a:rPr lang="en-US" altLang="zh-TW" dirty="0" smtClean="0">
                <a:ea typeface="標楷體" panose="03000509000000000000" pitchFamily="65" charset="-120"/>
              </a:rPr>
              <a:t> </a:t>
            </a:r>
            <a:r>
              <a:rPr lang="en-US" altLang="zh-TW" i="1" dirty="0" smtClean="0">
                <a:ea typeface="標楷體" panose="03000509000000000000" pitchFamily="65" charset="-120"/>
              </a:rPr>
              <a:t>Salmonella </a:t>
            </a:r>
            <a:r>
              <a:rPr lang="en-US" altLang="zh-TW" dirty="0" smtClean="0">
                <a:ea typeface="標楷體" panose="03000509000000000000" pitchFamily="65" charset="-120"/>
              </a:rPr>
              <a:t>spp.</a:t>
            </a:r>
          </a:p>
          <a:p>
            <a:pPr marL="274320" indent="-274320" fontAlgn="auto">
              <a:spcAft>
                <a:spcPts val="0"/>
              </a:spcAft>
              <a:buFont typeface="Wingdings"/>
              <a:buChar char=""/>
              <a:defRPr/>
            </a:pPr>
            <a:r>
              <a:rPr lang="zh-TW" altLang="en-US" dirty="0" smtClean="0">
                <a:latin typeface="標楷體" panose="03000509000000000000" pitchFamily="65" charset="-120"/>
                <a:ea typeface="標楷體" panose="03000509000000000000" pitchFamily="65" charset="-120"/>
              </a:rPr>
              <a:t>兩組之間在菌</a:t>
            </a:r>
            <a:r>
              <a:rPr lang="zh-TW" altLang="en-US" dirty="0">
                <a:latin typeface="標楷體" panose="03000509000000000000" pitchFamily="65" charset="-120"/>
                <a:ea typeface="標楷體" panose="03000509000000000000" pitchFamily="65" charset="-120"/>
              </a:rPr>
              <a:t>血症相關之併發症或</a:t>
            </a:r>
            <a:r>
              <a:rPr lang="zh-TW" altLang="en-US" dirty="0" smtClean="0">
                <a:latin typeface="標楷體" panose="03000509000000000000" pitchFamily="65" charset="-120"/>
                <a:ea typeface="標楷體" panose="03000509000000000000" pitchFamily="65" charset="-120"/>
              </a:rPr>
              <a:t>死亡</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主要</a:t>
            </a:r>
            <a:r>
              <a:rPr lang="zh-TW" altLang="en-US" dirty="0">
                <a:latin typeface="標楷體" panose="03000509000000000000" pitchFamily="65" charset="-120"/>
                <a:ea typeface="標楷體" panose="03000509000000000000" pitchFamily="65" charset="-120"/>
              </a:rPr>
              <a:t>研究預後指標</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的發生率上並無差異</a:t>
            </a:r>
            <a:endParaRPr lang="en-US" altLang="zh-TW" dirty="0" smtClean="0">
              <a:latin typeface="標楷體" panose="03000509000000000000" pitchFamily="65" charset="-120"/>
              <a:ea typeface="標楷體" panose="03000509000000000000" pitchFamily="65" charset="-120"/>
            </a:endParaRPr>
          </a:p>
          <a:p>
            <a:pPr marL="640080" lvl="1" indent="-274320" fontAlgn="auto">
              <a:spcAft>
                <a:spcPts val="0"/>
              </a:spcAft>
              <a:buFont typeface="Wingdings 2"/>
              <a:buChar char=""/>
              <a:defRPr/>
            </a:pPr>
            <a:r>
              <a:rPr lang="zh-TW" altLang="en-US" dirty="0" smtClean="0">
                <a:latin typeface="標楷體" panose="03000509000000000000" pitchFamily="65" charset="-120"/>
                <a:ea typeface="標楷體" panose="03000509000000000000" pitchFamily="65" charset="-120"/>
              </a:rPr>
              <a:t>研究組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抗生素組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 </a:t>
            </a:r>
            <a:r>
              <a:rPr lang="en-US" altLang="zh-TW" dirty="0" smtClean="0">
                <a:ea typeface="標楷體" panose="03000509000000000000" pitchFamily="65" charset="-120"/>
              </a:rPr>
              <a:t>10.5% (2/19) </a:t>
            </a:r>
          </a:p>
          <a:p>
            <a:pPr marL="640080" lvl="1" indent="-274320" fontAlgn="auto">
              <a:spcAft>
                <a:spcPts val="0"/>
              </a:spcAft>
              <a:buFont typeface="Wingdings 2"/>
              <a:buChar char=""/>
              <a:defRPr/>
            </a:pPr>
            <a:r>
              <a:rPr lang="zh-TW" altLang="en-US" dirty="0">
                <a:latin typeface="標楷體" panose="03000509000000000000" pitchFamily="65" charset="-120"/>
                <a:ea typeface="標楷體" panose="03000509000000000000" pitchFamily="65" charset="-120"/>
              </a:rPr>
              <a:t>對照</a:t>
            </a:r>
            <a:r>
              <a:rPr lang="zh-TW" altLang="en-US" dirty="0" smtClean="0">
                <a:latin typeface="標楷體" panose="03000509000000000000" pitchFamily="65" charset="-120"/>
                <a:ea typeface="標楷體" panose="03000509000000000000" pitchFamily="65" charset="-120"/>
              </a:rPr>
              <a:t>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安慰劑組</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 </a:t>
            </a:r>
            <a:r>
              <a:rPr lang="en-US" altLang="zh-TW" dirty="0">
                <a:ea typeface="標楷體" panose="03000509000000000000" pitchFamily="65" charset="-120"/>
              </a:rPr>
              <a:t>12.5% (1/8) </a:t>
            </a:r>
          </a:p>
          <a:p>
            <a:pPr marL="274320" indent="-274320" fontAlgn="auto">
              <a:spcAft>
                <a:spcPts val="0"/>
              </a:spcAft>
              <a:buFont typeface="Wingdings"/>
              <a:buChar char=""/>
              <a:defRPr/>
            </a:pPr>
            <a:r>
              <a:rPr lang="zh-TW" altLang="en-US" dirty="0" smtClean="0">
                <a:latin typeface="標楷體" panose="03000509000000000000" pitchFamily="65" charset="-120"/>
                <a:ea typeface="標楷體" panose="03000509000000000000" pitchFamily="65" charset="-120"/>
              </a:rPr>
              <a:t>接受抗生素的病童發生較多的抗生素相關副作用</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腹瀉</a:t>
            </a:r>
            <a:endParaRPr lang="en-US" altLang="zh-TW" dirty="0" smtClean="0">
              <a:latin typeface="標楷體" panose="03000509000000000000" pitchFamily="65" charset="-120"/>
              <a:ea typeface="標楷體" panose="03000509000000000000" pitchFamily="65" charset="-120"/>
            </a:endParaRPr>
          </a:p>
        </p:txBody>
      </p:sp>
      <p:sp>
        <p:nvSpPr>
          <p:cNvPr id="71683" name="投影片編號版面配置區 2"/>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1734EB2D-DDB0-45D6-88BE-6697B09A29F8}" type="slidenum">
              <a:rPr lang="zh-TW" altLang="en-US"/>
              <a:pPr fontAlgn="base">
                <a:spcBef>
                  <a:spcPct val="0"/>
                </a:spcBef>
                <a:spcAft>
                  <a:spcPct val="0"/>
                </a:spcAft>
              </a:pPr>
              <a:t>54</a:t>
            </a:fld>
            <a:endParaRPr lang="zh-TW" altLang="en-US"/>
          </a:p>
        </p:txBody>
      </p:sp>
      <p:sp>
        <p:nvSpPr>
          <p:cNvPr id="71684" name="文字方塊 7"/>
          <p:cNvSpPr txBox="1">
            <a:spLocks noChangeArrowheads="1"/>
          </p:cNvSpPr>
          <p:nvPr/>
        </p:nvSpPr>
        <p:spPr bwMode="auto">
          <a:xfrm>
            <a:off x="5776913" y="6524625"/>
            <a:ext cx="2971800" cy="307975"/>
          </a:xfrm>
          <a:prstGeom prst="rect">
            <a:avLst/>
          </a:prstGeom>
          <a:noFill/>
          <a:ln w="9525">
            <a:noFill/>
            <a:miter lim="800000"/>
            <a:headEnd/>
            <a:tailEnd/>
          </a:ln>
        </p:spPr>
        <p:txBody>
          <a:bodyPr wrap="none">
            <a:spAutoFit/>
          </a:bodyPr>
          <a:lstStyle/>
          <a:p>
            <a:pPr algn="r"/>
            <a:r>
              <a:rPr kumimoji="0" lang="en-US" altLang="zh-TW" sz="1400">
                <a:latin typeface="Century Schoolbook" pitchFamily="18" charset="0"/>
              </a:rPr>
              <a:t>N Engl J Med 1987; 317:1175–80.</a:t>
            </a:r>
            <a:endParaRPr kumimoji="0" lang="zh-TW" altLang="en-US" sz="1400">
              <a:latin typeface="Century Schoolbook" pitchFamily="18" charset="0"/>
            </a:endParaRPr>
          </a:p>
        </p:txBody>
      </p:sp>
    </p:spTree>
    <p:custDataLst>
      <p:tags r:id="rId1"/>
    </p:custData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18488" cy="1143000"/>
          </a:xfrm>
        </p:spPr>
        <p:txBody>
          <a:bodyPr>
            <a:noAutofit/>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未明感染源發燒病患文獻回顧總結 </a:t>
            </a:r>
            <a:r>
              <a:rPr lang="en-US" altLang="zh-TW" sz="3600" dirty="0" smtClean="0">
                <a:latin typeface="+mn-lt"/>
                <a:ea typeface="標楷體" panose="03000509000000000000" pitchFamily="65" charset="-120"/>
              </a:rPr>
              <a:t>(I)</a:t>
            </a:r>
            <a:endParaRPr lang="zh-TW" altLang="en-US" sz="3200" dirty="0">
              <a:latin typeface="+mn-lt"/>
              <a:ea typeface="標楷體" panose="03000509000000000000" pitchFamily="65" charset="-120"/>
            </a:endParaRPr>
          </a:p>
        </p:txBody>
      </p:sp>
      <p:sp>
        <p:nvSpPr>
          <p:cNvPr id="3" name="內容版面配置區 2"/>
          <p:cNvSpPr>
            <a:spLocks noGrp="1"/>
          </p:cNvSpPr>
          <p:nvPr>
            <p:ph sz="quarter" idx="1"/>
          </p:nvPr>
        </p:nvSpPr>
        <p:spPr>
          <a:xfrm>
            <a:off x="457200" y="1600200"/>
            <a:ext cx="7859713" cy="4873625"/>
          </a:xfrm>
        </p:spPr>
        <p:txBody>
          <a:bodyPr>
            <a:normAutofit lnSpcReduction="10000"/>
          </a:bodyPr>
          <a:lstStyle/>
          <a:p>
            <a:pPr marL="274320" indent="-274320" fontAlgn="auto">
              <a:spcAft>
                <a:spcPts val="0"/>
              </a:spcAft>
              <a:buFont typeface="Wingdings"/>
              <a:buChar char=""/>
              <a:defRPr/>
            </a:pPr>
            <a:r>
              <a:rPr lang="zh-TW" altLang="en-US" dirty="0" smtClean="0">
                <a:ea typeface="標楷體" panose="03000509000000000000" pitchFamily="65" charset="-120"/>
              </a:rPr>
              <a:t>發生隱性細菌性感染之比率：</a:t>
            </a:r>
            <a:r>
              <a:rPr lang="en-US" altLang="zh-TW" dirty="0" smtClean="0">
                <a:ea typeface="標楷體" panose="03000509000000000000" pitchFamily="65" charset="-120"/>
              </a:rPr>
              <a:t>11.5-16.8%</a:t>
            </a:r>
          </a:p>
          <a:p>
            <a:pPr marL="640080" lvl="1" indent="-274320" fontAlgn="auto">
              <a:spcAft>
                <a:spcPts val="0"/>
              </a:spcAft>
              <a:buFont typeface="Wingdings 2"/>
              <a:buChar char=""/>
              <a:defRPr/>
            </a:pPr>
            <a:r>
              <a:rPr lang="en-US" altLang="zh-TW" dirty="0" smtClean="0">
                <a:solidFill>
                  <a:srgbClr val="FF0000"/>
                </a:solidFill>
                <a:ea typeface="標楷體" panose="03000509000000000000" pitchFamily="65" charset="-120"/>
              </a:rPr>
              <a:t>3.7% (</a:t>
            </a:r>
            <a:r>
              <a:rPr lang="zh-TW" altLang="en-US" dirty="0" smtClean="0">
                <a:solidFill>
                  <a:srgbClr val="FF0000"/>
                </a:solidFill>
                <a:ea typeface="標楷體" panose="03000509000000000000" pitchFamily="65" charset="-120"/>
              </a:rPr>
              <a:t>急診後沒有住院之病患</a:t>
            </a:r>
            <a:r>
              <a:rPr lang="en-US" altLang="zh-TW" dirty="0" smtClean="0">
                <a:solidFill>
                  <a:srgbClr val="FF0000"/>
                </a:solidFill>
                <a:ea typeface="標楷體" panose="03000509000000000000" pitchFamily="65" charset="-120"/>
              </a:rPr>
              <a:t>)</a:t>
            </a:r>
          </a:p>
          <a:p>
            <a:pPr marL="640080" lvl="1" indent="-274320" fontAlgn="auto">
              <a:spcAft>
                <a:spcPts val="0"/>
              </a:spcAft>
              <a:buFont typeface="Wingdings 2"/>
              <a:buChar char=""/>
              <a:defRPr/>
            </a:pPr>
            <a:r>
              <a:rPr lang="en-US" altLang="zh-TW" dirty="0" smtClean="0">
                <a:ea typeface="標楷體" panose="03000509000000000000" pitchFamily="65" charset="-120"/>
              </a:rPr>
              <a:t>22.4-30.1% (</a:t>
            </a:r>
            <a:r>
              <a:rPr lang="zh-TW" altLang="en-US" dirty="0" smtClean="0">
                <a:ea typeface="標楷體" panose="03000509000000000000" pitchFamily="65" charset="-120"/>
              </a:rPr>
              <a:t>急診後住院之病患</a:t>
            </a:r>
            <a:r>
              <a:rPr lang="en-US" altLang="zh-TW" dirty="0" smtClean="0">
                <a:ea typeface="標楷體" panose="03000509000000000000" pitchFamily="65" charset="-120"/>
              </a:rPr>
              <a:t>)</a:t>
            </a:r>
          </a:p>
          <a:p>
            <a:pPr marL="274320" indent="-274320" fontAlgn="auto">
              <a:spcAft>
                <a:spcPts val="0"/>
              </a:spcAft>
              <a:buFont typeface="Wingdings"/>
              <a:buChar char=""/>
              <a:defRPr/>
            </a:pPr>
            <a:endParaRPr lang="en-US" altLang="zh-TW" dirty="0" smtClean="0">
              <a:latin typeface="標楷體" panose="03000509000000000000" pitchFamily="65" charset="-120"/>
              <a:ea typeface="標楷體" panose="03000509000000000000" pitchFamily="65" charset="-120"/>
            </a:endParaRPr>
          </a:p>
          <a:p>
            <a:pPr marL="274320" indent="-274320" fontAlgn="auto">
              <a:spcAft>
                <a:spcPts val="0"/>
              </a:spcAft>
              <a:buFont typeface="Wingdings"/>
              <a:buChar char=""/>
              <a:defRPr/>
            </a:pPr>
            <a:r>
              <a:rPr lang="zh-TW" altLang="en-US" dirty="0" smtClean="0">
                <a:latin typeface="標楷體" panose="03000509000000000000" pitchFamily="65" charset="-120"/>
                <a:ea typeface="標楷體" panose="03000509000000000000" pitchFamily="65" charset="-120"/>
              </a:rPr>
              <a:t>未明</a:t>
            </a:r>
            <a:r>
              <a:rPr lang="zh-TW" altLang="en-US" dirty="0">
                <a:latin typeface="標楷體" panose="03000509000000000000" pitchFamily="65" charset="-120"/>
                <a:ea typeface="標楷體" panose="03000509000000000000" pitchFamily="65" charset="-120"/>
              </a:rPr>
              <a:t>感染源發燒</a:t>
            </a:r>
            <a:r>
              <a:rPr lang="zh-TW" altLang="en-US" dirty="0" smtClean="0">
                <a:latin typeface="標楷體" panose="03000509000000000000" pitchFamily="65" charset="-120"/>
                <a:ea typeface="標楷體" panose="03000509000000000000" pitchFamily="65" charset="-120"/>
              </a:rPr>
              <a:t>病患最後為細菌性感染診斷的常見部位</a:t>
            </a:r>
            <a:endParaRPr lang="en-US" altLang="zh-TW" dirty="0">
              <a:latin typeface="標楷體" panose="03000509000000000000" pitchFamily="65" charset="-120"/>
              <a:ea typeface="標楷體" panose="03000509000000000000" pitchFamily="65" charset="-120"/>
            </a:endParaRPr>
          </a:p>
          <a:p>
            <a:pPr marL="640080" lvl="1" indent="-274320" fontAlgn="auto">
              <a:spcAft>
                <a:spcPts val="0"/>
              </a:spcAft>
              <a:buFont typeface="Wingdings 2"/>
              <a:buChar char=""/>
              <a:defRPr/>
            </a:pPr>
            <a:r>
              <a:rPr lang="zh-TW" altLang="en-US" dirty="0">
                <a:solidFill>
                  <a:srgbClr val="FF0000"/>
                </a:solidFill>
                <a:latin typeface="標楷體" panose="03000509000000000000" pitchFamily="65" charset="-120"/>
                <a:ea typeface="標楷體" panose="03000509000000000000" pitchFamily="65" charset="-120"/>
              </a:rPr>
              <a:t>細菌性心內膜炎</a:t>
            </a:r>
            <a:r>
              <a:rPr lang="zh-TW" altLang="en-US" dirty="0">
                <a:latin typeface="標楷體" panose="03000509000000000000" pitchFamily="65" charset="-120"/>
                <a:ea typeface="標楷體" panose="03000509000000000000" pitchFamily="65" charset="-120"/>
              </a:rPr>
              <a:t>、骨髓炎、深部膿瘍、腹腔內膿瘍</a:t>
            </a:r>
            <a:endParaRPr lang="en-US" altLang="zh-TW" dirty="0" smtClean="0">
              <a:ea typeface="標楷體" panose="03000509000000000000" pitchFamily="65" charset="-120"/>
            </a:endParaRPr>
          </a:p>
          <a:p>
            <a:pPr marL="274320" indent="-274320" fontAlgn="auto">
              <a:spcAft>
                <a:spcPts val="0"/>
              </a:spcAft>
              <a:buFont typeface="Wingdings"/>
              <a:buChar char=""/>
              <a:defRPr/>
            </a:pPr>
            <a:endParaRPr lang="en-US" altLang="zh-TW" dirty="0" smtClean="0">
              <a:ea typeface="標楷體" panose="03000509000000000000" pitchFamily="65" charset="-120"/>
            </a:endParaRPr>
          </a:p>
          <a:p>
            <a:pPr marL="274320" indent="-274320" fontAlgn="auto">
              <a:spcAft>
                <a:spcPts val="0"/>
              </a:spcAft>
              <a:buFont typeface="Wingdings"/>
              <a:buChar char=""/>
              <a:defRPr/>
            </a:pPr>
            <a:r>
              <a:rPr lang="zh-TW" altLang="en-US" dirty="0" smtClean="0">
                <a:ea typeface="標楷體" panose="03000509000000000000" pitchFamily="65" charset="-120"/>
              </a:rPr>
              <a:t>未明感染源發燒病患發生</a:t>
            </a:r>
            <a:r>
              <a:rPr lang="zh-TW" altLang="en-US" dirty="0">
                <a:ea typeface="標楷體" panose="03000509000000000000" pitchFamily="65" charset="-120"/>
              </a:rPr>
              <a:t>隱性細菌性</a:t>
            </a:r>
            <a:r>
              <a:rPr lang="zh-TW" altLang="en-US" dirty="0" smtClean="0">
                <a:ea typeface="標楷體" panose="03000509000000000000" pitchFamily="65" charset="-120"/>
              </a:rPr>
              <a:t>感染之危險因子：</a:t>
            </a:r>
            <a:endParaRPr lang="en-US" altLang="zh-TW" dirty="0">
              <a:ea typeface="標楷體" panose="03000509000000000000" pitchFamily="65" charset="-120"/>
            </a:endParaRPr>
          </a:p>
          <a:p>
            <a:pPr marL="640080" lvl="1" indent="-274320" fontAlgn="auto">
              <a:spcAft>
                <a:spcPts val="0"/>
              </a:spcAft>
              <a:buFont typeface="Wingdings 2"/>
              <a:buChar char=""/>
              <a:defRPr/>
            </a:pPr>
            <a:r>
              <a:rPr lang="zh-TW" altLang="en-US" dirty="0" smtClean="0">
                <a:ea typeface="標楷體" panose="03000509000000000000" pitchFamily="65" charset="-120"/>
              </a:rPr>
              <a:t>年齡</a:t>
            </a:r>
            <a:r>
              <a:rPr lang="en-US" altLang="zh-TW" dirty="0" smtClean="0">
                <a:ea typeface="標楷體" panose="03000509000000000000" pitchFamily="65" charset="-120"/>
              </a:rPr>
              <a:t>(≧ </a:t>
            </a:r>
            <a:r>
              <a:rPr lang="en-US" altLang="zh-TW" dirty="0">
                <a:ea typeface="標楷體" panose="03000509000000000000" pitchFamily="65" charset="-120"/>
              </a:rPr>
              <a:t>50</a:t>
            </a:r>
            <a:r>
              <a:rPr lang="zh-TW" altLang="en-US" dirty="0" smtClean="0">
                <a:ea typeface="標楷體" panose="03000509000000000000" pitchFamily="65" charset="-120"/>
              </a:rPr>
              <a:t>歲</a:t>
            </a:r>
            <a:r>
              <a:rPr lang="en-US" altLang="zh-TW" dirty="0" smtClean="0">
                <a:ea typeface="標楷體" panose="03000509000000000000" pitchFamily="65" charset="-120"/>
              </a:rPr>
              <a:t>)</a:t>
            </a:r>
          </a:p>
          <a:p>
            <a:pPr marL="640080" lvl="1" indent="-274320" fontAlgn="auto">
              <a:spcAft>
                <a:spcPts val="0"/>
              </a:spcAft>
              <a:buFont typeface="Wingdings 2"/>
              <a:buChar char=""/>
              <a:defRPr/>
            </a:pPr>
            <a:r>
              <a:rPr lang="zh-TW" altLang="en-US" dirty="0" smtClean="0">
                <a:ea typeface="標楷體" panose="03000509000000000000" pitchFamily="65" charset="-120"/>
              </a:rPr>
              <a:t>糖尿病患者</a:t>
            </a:r>
            <a:endParaRPr lang="en-US" altLang="zh-TW" dirty="0" smtClean="0">
              <a:ea typeface="標楷體" panose="03000509000000000000" pitchFamily="65" charset="-120"/>
            </a:endParaRPr>
          </a:p>
          <a:p>
            <a:pPr marL="640080" lvl="1" indent="-274320" fontAlgn="auto">
              <a:spcAft>
                <a:spcPts val="0"/>
              </a:spcAft>
              <a:buFont typeface="Wingdings 2"/>
              <a:buChar char=""/>
              <a:defRPr/>
            </a:pPr>
            <a:r>
              <a:rPr lang="zh-TW" altLang="en-US" dirty="0" smtClean="0">
                <a:ea typeface="標楷體" panose="03000509000000000000" pitchFamily="65" charset="-120"/>
              </a:rPr>
              <a:t>明顯發炎指數</a:t>
            </a:r>
            <a:r>
              <a:rPr lang="en-US" altLang="zh-TW" dirty="0" smtClean="0">
                <a:ea typeface="標楷體" panose="03000509000000000000" pitchFamily="65" charset="-120"/>
              </a:rPr>
              <a:t>(ESR/CRP)</a:t>
            </a:r>
            <a:r>
              <a:rPr lang="zh-TW" altLang="en-US" dirty="0" smtClean="0">
                <a:ea typeface="標楷體" panose="03000509000000000000" pitchFamily="65" charset="-120"/>
              </a:rPr>
              <a:t>上升</a:t>
            </a:r>
            <a:endParaRPr lang="en-US" altLang="zh-TW" dirty="0">
              <a:ea typeface="標楷體" panose="03000509000000000000" pitchFamily="65" charset="-120"/>
            </a:endParaRPr>
          </a:p>
          <a:p>
            <a:pPr marL="640080" lvl="1" indent="-274320" fontAlgn="auto">
              <a:spcAft>
                <a:spcPts val="0"/>
              </a:spcAft>
              <a:buFont typeface="Wingdings 2"/>
              <a:buChar char=""/>
              <a:defRPr/>
            </a:pPr>
            <a:r>
              <a:rPr lang="zh-TW" altLang="en-US" dirty="0" smtClean="0">
                <a:ea typeface="標楷體" panose="03000509000000000000" pitchFamily="65" charset="-120"/>
              </a:rPr>
              <a:t>白血球</a:t>
            </a:r>
            <a:r>
              <a:rPr lang="en-US" altLang="zh-TW" dirty="0">
                <a:ea typeface="標楷體" panose="03000509000000000000" pitchFamily="65" charset="-120"/>
              </a:rPr>
              <a:t>(≧ 15,000/</a:t>
            </a:r>
            <a:r>
              <a:rPr lang="en-US" altLang="zh-TW" dirty="0" err="1">
                <a:ea typeface="標楷體" panose="03000509000000000000" pitchFamily="65" charset="-120"/>
              </a:rPr>
              <a:t>uL</a:t>
            </a:r>
            <a:r>
              <a:rPr lang="en-US" altLang="zh-TW" dirty="0">
                <a:ea typeface="標楷體" panose="03000509000000000000" pitchFamily="65" charset="-120"/>
              </a:rPr>
              <a:t>)</a:t>
            </a:r>
            <a:r>
              <a:rPr lang="zh-TW" altLang="en-US" dirty="0" smtClean="0">
                <a:ea typeface="標楷體" panose="03000509000000000000" pitchFamily="65" charset="-120"/>
              </a:rPr>
              <a:t>或桿狀核粒白血球</a:t>
            </a:r>
            <a:r>
              <a:rPr lang="en-US" altLang="zh-TW" dirty="0">
                <a:ea typeface="標楷體" panose="03000509000000000000" pitchFamily="65" charset="-120"/>
              </a:rPr>
              <a:t>(≧ </a:t>
            </a:r>
            <a:r>
              <a:rPr lang="en-US" altLang="zh-TW" dirty="0" smtClean="0">
                <a:ea typeface="標楷體" panose="03000509000000000000" pitchFamily="65" charset="-120"/>
              </a:rPr>
              <a:t>1,500/</a:t>
            </a:r>
            <a:r>
              <a:rPr lang="en-US" altLang="zh-TW" dirty="0" err="1" smtClean="0">
                <a:ea typeface="標楷體" panose="03000509000000000000" pitchFamily="65" charset="-120"/>
              </a:rPr>
              <a:t>uL</a:t>
            </a:r>
            <a:r>
              <a:rPr lang="en-US" altLang="zh-TW" dirty="0">
                <a:ea typeface="標楷體" panose="03000509000000000000" pitchFamily="65" charset="-120"/>
              </a:rPr>
              <a:t>)</a:t>
            </a:r>
            <a:r>
              <a:rPr lang="zh-TW" altLang="en-US" dirty="0" smtClean="0">
                <a:ea typeface="標楷體" panose="03000509000000000000" pitchFamily="65" charset="-120"/>
              </a:rPr>
              <a:t>數目上升</a:t>
            </a:r>
          </a:p>
        </p:txBody>
      </p:sp>
      <p:sp>
        <p:nvSpPr>
          <p:cNvPr id="72707" name="投影片編號版面配置區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0F6EE5BF-E104-4381-83B0-C58F4EFA4E02}" type="slidenum">
              <a:rPr lang="zh-TW" altLang="en-US"/>
              <a:pPr fontAlgn="base">
                <a:spcBef>
                  <a:spcPct val="0"/>
                </a:spcBef>
                <a:spcAft>
                  <a:spcPct val="0"/>
                </a:spcAft>
              </a:pPr>
              <a:t>55</a:t>
            </a:fld>
            <a:endParaRPr lang="zh-TW" altLang="en-US"/>
          </a:p>
        </p:txBody>
      </p:sp>
    </p:spTree>
    <p:custDataLst>
      <p:tags r:id="rId1"/>
    </p:custData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147050" cy="1143000"/>
          </a:xfrm>
        </p:spPr>
        <p:txBody>
          <a:bodyPr>
            <a:noAutofit/>
          </a:bodyPr>
          <a:lstStyle/>
          <a:p>
            <a:pPr fontAlgn="auto">
              <a:spcAft>
                <a:spcPts val="0"/>
              </a:spcAft>
              <a:defRPr/>
            </a:pPr>
            <a:r>
              <a:rPr lang="zh-TW" altLang="en-US" sz="3600" dirty="0" smtClean="0">
                <a:latin typeface="標楷體" panose="03000509000000000000" pitchFamily="65" charset="-120"/>
                <a:ea typeface="標楷體" panose="03000509000000000000" pitchFamily="65" charset="-120"/>
              </a:rPr>
              <a:t>未明</a:t>
            </a:r>
            <a:r>
              <a:rPr lang="zh-TW" altLang="en-US" sz="3600" dirty="0">
                <a:latin typeface="標楷體" panose="03000509000000000000" pitchFamily="65" charset="-120"/>
                <a:ea typeface="標楷體" panose="03000509000000000000" pitchFamily="65" charset="-120"/>
              </a:rPr>
              <a:t>感染源發燒病患文獻回顧</a:t>
            </a:r>
            <a:r>
              <a:rPr lang="zh-TW" altLang="en-US" sz="3600" dirty="0" smtClean="0">
                <a:latin typeface="標楷體" panose="03000509000000000000" pitchFamily="65" charset="-120"/>
                <a:ea typeface="標楷體" panose="03000509000000000000" pitchFamily="65" charset="-120"/>
              </a:rPr>
              <a:t>總結 </a:t>
            </a:r>
            <a:r>
              <a:rPr lang="en-US" altLang="zh-TW" sz="3600" dirty="0" smtClean="0">
                <a:latin typeface="+mn-lt"/>
                <a:ea typeface="標楷體" panose="03000509000000000000" pitchFamily="65" charset="-120"/>
              </a:rPr>
              <a:t>(II)</a:t>
            </a:r>
            <a:endParaRPr lang="zh-TW" altLang="en-US" sz="3200" dirty="0">
              <a:latin typeface="+mn-lt"/>
            </a:endParaRPr>
          </a:p>
        </p:txBody>
      </p:sp>
      <p:sp>
        <p:nvSpPr>
          <p:cNvPr id="73730" name="內容版面配置區 2"/>
          <p:cNvSpPr>
            <a:spLocks noGrp="1"/>
          </p:cNvSpPr>
          <p:nvPr>
            <p:ph sz="quarter" idx="1"/>
          </p:nvPr>
        </p:nvSpPr>
        <p:spPr>
          <a:xfrm>
            <a:off x="457200" y="1600200"/>
            <a:ext cx="7786688" cy="4873625"/>
          </a:xfrm>
        </p:spPr>
        <p:txBody>
          <a:bodyPr/>
          <a:lstStyle/>
          <a:p>
            <a:r>
              <a:rPr lang="zh-TW" altLang="en-US" dirty="0" smtClean="0">
                <a:ea typeface="標楷體" pitchFamily="65" charset="-120"/>
              </a:rPr>
              <a:t>死亡率：低</a:t>
            </a:r>
            <a:r>
              <a:rPr lang="en-US" altLang="zh-TW" dirty="0" smtClean="0">
                <a:ea typeface="標楷體" pitchFamily="65" charset="-120"/>
              </a:rPr>
              <a:t> </a:t>
            </a:r>
          </a:p>
          <a:p>
            <a:pPr lvl="1"/>
            <a:r>
              <a:rPr lang="en-US" altLang="zh-TW" dirty="0" smtClean="0">
                <a:solidFill>
                  <a:srgbClr val="FF0000"/>
                </a:solidFill>
                <a:ea typeface="標楷體" pitchFamily="65" charset="-120"/>
              </a:rPr>
              <a:t>0-0.9% (</a:t>
            </a:r>
            <a:r>
              <a:rPr lang="zh-TW" altLang="en-US" dirty="0" smtClean="0">
                <a:solidFill>
                  <a:srgbClr val="FF0000"/>
                </a:solidFill>
                <a:ea typeface="標楷體" pitchFamily="65" charset="-120"/>
              </a:rPr>
              <a:t>急診後沒有住院之病患</a:t>
            </a:r>
            <a:r>
              <a:rPr lang="en-US" altLang="zh-TW" dirty="0" smtClean="0">
                <a:solidFill>
                  <a:srgbClr val="FF0000"/>
                </a:solidFill>
                <a:ea typeface="標楷體" pitchFamily="65" charset="-120"/>
              </a:rPr>
              <a:t>) </a:t>
            </a:r>
          </a:p>
          <a:p>
            <a:pPr lvl="1"/>
            <a:r>
              <a:rPr lang="en-US" altLang="zh-TW" dirty="0" smtClean="0">
                <a:ea typeface="標楷體" pitchFamily="65" charset="-120"/>
              </a:rPr>
              <a:t>5-11.5% (</a:t>
            </a:r>
            <a:r>
              <a:rPr lang="zh-TW" altLang="en-US" dirty="0" smtClean="0">
                <a:ea typeface="標楷體" pitchFamily="65" charset="-120"/>
              </a:rPr>
              <a:t>急診後住院之病患</a:t>
            </a:r>
            <a:r>
              <a:rPr lang="en-US" altLang="zh-TW" dirty="0" smtClean="0">
                <a:ea typeface="標楷體" pitchFamily="65" charset="-120"/>
              </a:rPr>
              <a:t>)</a:t>
            </a:r>
            <a:endParaRPr lang="en-US" altLang="zh-TW" dirty="0" smtClean="0">
              <a:latin typeface="標楷體" pitchFamily="65" charset="-120"/>
              <a:ea typeface="標楷體" pitchFamily="65" charset="-120"/>
            </a:endParaRPr>
          </a:p>
          <a:p>
            <a:endParaRPr lang="en-US" altLang="zh-TW" dirty="0" smtClean="0">
              <a:latin typeface="標楷體" pitchFamily="65" charset="-120"/>
              <a:ea typeface="標楷體" pitchFamily="65" charset="-120"/>
            </a:endParaRPr>
          </a:p>
          <a:p>
            <a:r>
              <a:rPr lang="zh-TW" altLang="en-US" dirty="0" smtClean="0">
                <a:latin typeface="標楷體" pitchFamily="65" charset="-120"/>
                <a:ea typeface="標楷體" pitchFamily="65" charset="-120"/>
              </a:rPr>
              <a:t>隱性細菌感染發生菌血症病患中，以</a:t>
            </a:r>
            <a:r>
              <a:rPr lang="zh-TW" altLang="en-US" dirty="0" smtClean="0">
                <a:solidFill>
                  <a:srgbClr val="FF0000"/>
                </a:solidFill>
                <a:latin typeface="標楷體" pitchFamily="65" charset="-120"/>
                <a:ea typeface="標楷體" pitchFamily="65" charset="-120"/>
              </a:rPr>
              <a:t>細菌性心內膜炎</a:t>
            </a:r>
            <a:r>
              <a:rPr lang="zh-TW" altLang="en-US" dirty="0" smtClean="0">
                <a:latin typeface="標楷體" pitchFamily="65" charset="-120"/>
                <a:ea typeface="標楷體" pitchFamily="65" charset="-120"/>
              </a:rPr>
              <a:t>與</a:t>
            </a:r>
            <a:r>
              <a:rPr lang="zh-TW" altLang="en-US" dirty="0" smtClean="0">
                <a:solidFill>
                  <a:srgbClr val="FF0000"/>
                </a:solidFill>
                <a:latin typeface="標楷體" pitchFamily="65" charset="-120"/>
                <a:ea typeface="標楷體" pitchFamily="65" charset="-120"/>
              </a:rPr>
              <a:t>金黃色葡萄球菌</a:t>
            </a:r>
            <a:r>
              <a:rPr lang="zh-TW" altLang="en-US" dirty="0" smtClean="0">
                <a:latin typeface="標楷體" pitchFamily="65" charset="-120"/>
                <a:ea typeface="標楷體" pitchFamily="65" charset="-120"/>
              </a:rPr>
              <a:t>感染為發生短期死亡的獨立預測因子。</a:t>
            </a:r>
            <a:endParaRPr lang="en-US" altLang="zh-TW" dirty="0" smtClean="0">
              <a:latin typeface="標楷體" pitchFamily="65" charset="-120"/>
              <a:ea typeface="標楷體" pitchFamily="65" charset="-120"/>
            </a:endParaRPr>
          </a:p>
          <a:p>
            <a:endParaRPr lang="en-US" altLang="zh-TW" dirty="0" smtClean="0">
              <a:latin typeface="標楷體" pitchFamily="65" charset="-120"/>
              <a:ea typeface="標楷體" pitchFamily="65" charset="-120"/>
            </a:endParaRPr>
          </a:p>
          <a:p>
            <a:r>
              <a:rPr lang="zh-TW" altLang="en-US" dirty="0" smtClean="0">
                <a:latin typeface="標楷體" pitchFamily="65" charset="-120"/>
                <a:ea typeface="標楷體" pitchFamily="65" charset="-120"/>
              </a:rPr>
              <a:t>然而</a:t>
            </a:r>
            <a:r>
              <a:rPr lang="zh-TW" altLang="en-US" b="1" dirty="0" smtClean="0">
                <a:latin typeface="標楷體" pitchFamily="65" charset="-120"/>
                <a:ea typeface="標楷體" pitchFamily="65" charset="-120"/>
              </a:rPr>
              <a:t>在沒有局部細菌感染的證據下，常規對未明感染源發燒病患投予抗生素，並不會有任何臨床上的好處</a:t>
            </a:r>
            <a:r>
              <a:rPr lang="zh-TW" altLang="en-US" dirty="0" smtClean="0">
                <a:latin typeface="標楷體" pitchFamily="65" charset="-120"/>
                <a:ea typeface="標楷體" pitchFamily="65" charset="-120"/>
              </a:rPr>
              <a:t>，反而可能發生較多的抗生素相關的副作用。</a:t>
            </a:r>
          </a:p>
          <a:p>
            <a:endParaRPr lang="zh-TW" altLang="en-US" dirty="0" smtClean="0">
              <a:latin typeface="標楷體" pitchFamily="65" charset="-120"/>
              <a:ea typeface="標楷體" pitchFamily="65" charset="-120"/>
            </a:endParaRPr>
          </a:p>
        </p:txBody>
      </p:sp>
      <p:sp>
        <p:nvSpPr>
          <p:cNvPr id="73731" name="投影片編號版面配置區 3"/>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2EF60B92-1955-42F6-A6BD-E4D50BC30B4A}" type="slidenum">
              <a:rPr lang="zh-TW" altLang="en-US"/>
              <a:pPr fontAlgn="base">
                <a:spcBef>
                  <a:spcPct val="0"/>
                </a:spcBef>
                <a:spcAft>
                  <a:spcPct val="0"/>
                </a:spcAft>
              </a:pPr>
              <a:t>56</a:t>
            </a:fld>
            <a:endParaRPr lang="zh-TW" altLang="en-US"/>
          </a:p>
        </p:txBody>
      </p:sp>
    </p:spTree>
    <p:custDataLst>
      <p:tags r:id="rId1"/>
    </p:custData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2286000" y="2895600"/>
            <a:ext cx="6172200" cy="2054225"/>
          </a:xfrm>
        </p:spPr>
        <p:txBody>
          <a:bodyPr/>
          <a:lstStyle/>
          <a:p>
            <a:pPr fontAlgn="auto">
              <a:spcAft>
                <a:spcPts val="0"/>
              </a:spcAft>
              <a:defRPr/>
            </a:pPr>
            <a:r>
              <a:rPr lang="zh-TW" altLang="en-US" dirty="0" smtClean="0">
                <a:latin typeface="標楷體" panose="03000509000000000000" pitchFamily="65" charset="-120"/>
                <a:ea typeface="標楷體" panose="03000509000000000000" pitchFamily="65" charset="-120"/>
              </a:rPr>
              <a:t>五、結論</a:t>
            </a:r>
            <a:endParaRPr lang="zh-TW" altLang="en-US" dirty="0">
              <a:latin typeface="標楷體" panose="03000509000000000000" pitchFamily="65" charset="-120"/>
              <a:ea typeface="標楷體" panose="03000509000000000000" pitchFamily="65" charset="-120"/>
            </a:endParaRPr>
          </a:p>
        </p:txBody>
      </p:sp>
      <p:sp>
        <p:nvSpPr>
          <p:cNvPr id="74754" name="文字版面配置區 4"/>
          <p:cNvSpPr>
            <a:spLocks noGrp="1"/>
          </p:cNvSpPr>
          <p:nvPr>
            <p:ph type="body" idx="1"/>
          </p:nvPr>
        </p:nvSpPr>
        <p:spPr/>
        <p:txBody>
          <a:bodyPr/>
          <a:lstStyle/>
          <a:p>
            <a:endParaRPr lang="zh-TW" altLang="en-US" smtClean="0"/>
          </a:p>
        </p:txBody>
      </p:sp>
    </p:spTree>
    <p:custDataLst>
      <p:tags r:id="rId1"/>
    </p:custData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7570788" cy="1143000"/>
          </a:xfrm>
        </p:spPr>
        <p:txBody>
          <a:bodyPr>
            <a:noAutofit/>
          </a:bodyPr>
          <a:lstStyle/>
          <a:p>
            <a:pPr fontAlgn="auto">
              <a:spcAft>
                <a:spcPts val="0"/>
              </a:spcAft>
              <a:defRPr/>
            </a:pPr>
            <a:r>
              <a:rPr lang="zh-TW" altLang="en-US" sz="3600" dirty="0">
                <a:latin typeface="標楷體" panose="03000509000000000000" pitchFamily="65" charset="-120"/>
                <a:ea typeface="標楷體" panose="03000509000000000000" pitchFamily="65" charset="-120"/>
              </a:rPr>
              <a:t>仔細評估未明</a:t>
            </a:r>
            <a:r>
              <a:rPr lang="zh-TW" altLang="en-US" sz="3600" dirty="0" smtClean="0">
                <a:latin typeface="標楷體" panose="03000509000000000000" pitchFamily="65" charset="-120"/>
                <a:ea typeface="標楷體" panose="03000509000000000000" pitchFamily="65" charset="-120"/>
              </a:rPr>
              <a:t>感染源發燒病患，是臨床醫師的基本責任</a:t>
            </a:r>
            <a:endParaRPr lang="zh-TW" altLang="en-US" sz="3600" dirty="0">
              <a:latin typeface="標楷體" panose="03000509000000000000" pitchFamily="65" charset="-120"/>
              <a:ea typeface="標楷體" panose="03000509000000000000" pitchFamily="65" charset="-120"/>
            </a:endParaRPr>
          </a:p>
        </p:txBody>
      </p:sp>
      <p:sp>
        <p:nvSpPr>
          <p:cNvPr id="75778" name="內容版面配置區 2"/>
          <p:cNvSpPr>
            <a:spLocks noGrp="1"/>
          </p:cNvSpPr>
          <p:nvPr>
            <p:ph sz="quarter" idx="1"/>
          </p:nvPr>
        </p:nvSpPr>
        <p:spPr>
          <a:xfrm>
            <a:off x="457200" y="1600200"/>
            <a:ext cx="7859713" cy="4873625"/>
          </a:xfrm>
        </p:spPr>
        <p:txBody>
          <a:bodyPr/>
          <a:lstStyle/>
          <a:p>
            <a:r>
              <a:rPr lang="zh-TW" altLang="en-US" dirty="0" smtClean="0">
                <a:latin typeface="標楷體" pitchFamily="65" charset="-120"/>
                <a:ea typeface="標楷體" pitchFamily="65" charset="-120"/>
              </a:rPr>
              <a:t>面對所謂</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未明感染源發燒病患</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，必需再次確實評估。</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是否沒有深部組織細菌性感染</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有否可能是非典型感染症</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有無特殊但重要的非感染性診斷如甲狀腺風暴或藥物濫用</a:t>
            </a:r>
            <a:endParaRPr lang="en-US" altLang="zh-TW" dirty="0" smtClean="0">
              <a:latin typeface="標楷體" pitchFamily="65" charset="-120"/>
              <a:ea typeface="標楷體" pitchFamily="65" charset="-120"/>
            </a:endParaRPr>
          </a:p>
          <a:p>
            <a:endParaRPr lang="en-US" altLang="zh-TW" dirty="0" smtClean="0">
              <a:latin typeface="標楷體" pitchFamily="65" charset="-120"/>
              <a:ea typeface="標楷體" pitchFamily="65" charset="-120"/>
            </a:endParaRPr>
          </a:p>
          <a:p>
            <a:r>
              <a:rPr lang="zh-TW" altLang="en-US" dirty="0" smtClean="0">
                <a:latin typeface="標楷體" pitchFamily="65" charset="-120"/>
                <a:ea typeface="標楷體" pitchFamily="65" charset="-120"/>
              </a:rPr>
              <a:t>臨床上的確實評估，重於無選擇性的全面開立抗生素。</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沒有增加整體病患的治療預後</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產生更多的抗生素相關藥物副作用</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增加社區民眾的抗生素選擇性壓力</a:t>
            </a:r>
            <a:r>
              <a:rPr lang="en-US" altLang="zh-TW" dirty="0" smtClean="0">
                <a:ea typeface="標楷體" pitchFamily="65" charset="-120"/>
              </a:rPr>
              <a:t>(selection pressure)</a:t>
            </a:r>
            <a:r>
              <a:rPr lang="zh-TW" altLang="en-US" dirty="0" smtClean="0">
                <a:latin typeface="標楷體" pitchFamily="65" charset="-120"/>
                <a:ea typeface="標楷體" pitchFamily="65" charset="-120"/>
              </a:rPr>
              <a:t>，導致抗藥性細菌的產生與擴散。</a:t>
            </a:r>
            <a:endParaRPr lang="en-US" altLang="zh-TW" dirty="0" smtClean="0">
              <a:latin typeface="標楷體" pitchFamily="65" charset="-120"/>
              <a:ea typeface="標楷體" pitchFamily="65" charset="-120"/>
            </a:endParaRPr>
          </a:p>
          <a:p>
            <a:endParaRPr lang="zh-TW" altLang="en-US" dirty="0" smtClean="0">
              <a:latin typeface="標楷體" pitchFamily="65" charset="-120"/>
              <a:ea typeface="標楷體" pitchFamily="65" charset="-120"/>
            </a:endParaRPr>
          </a:p>
        </p:txBody>
      </p:sp>
      <p:sp>
        <p:nvSpPr>
          <p:cNvPr id="75779" name="投影片編號版面配置區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3B6BDA73-7CA1-424C-B39B-CA8706F2414D}" type="slidenum">
              <a:rPr lang="zh-TW" altLang="en-US"/>
              <a:pPr fontAlgn="base">
                <a:spcBef>
                  <a:spcPct val="0"/>
                </a:spcBef>
                <a:spcAft>
                  <a:spcPct val="0"/>
                </a:spcAft>
              </a:pPr>
              <a:t>58</a:t>
            </a:fld>
            <a:endParaRPr lang="zh-TW" altLang="en-US"/>
          </a:p>
        </p:txBody>
      </p:sp>
    </p:spTree>
    <p:custDataLst>
      <p:tags r:id="rId1"/>
    </p:custData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075613" cy="1143000"/>
          </a:xfrm>
        </p:spPr>
        <p:txBody>
          <a:bodyPr>
            <a:normAutofit fontScale="90000"/>
          </a:bodyPr>
          <a:lstStyle/>
          <a:p>
            <a:pPr fontAlgn="auto">
              <a:spcAft>
                <a:spcPts val="0"/>
              </a:spcAft>
              <a:defRPr/>
            </a:pPr>
            <a:r>
              <a:rPr lang="zh-TW" altLang="en-US" dirty="0" smtClean="0">
                <a:latin typeface="標楷體" panose="03000509000000000000" pitchFamily="65" charset="-120"/>
                <a:ea typeface="標楷體" panose="03000509000000000000" pitchFamily="65" charset="-120"/>
              </a:rPr>
              <a:t>依據現有的文獻證據，在符合下列情況下，沒有開立抗生素讓未明感染源發燒之病患返家觀察是合理的</a:t>
            </a:r>
            <a:endParaRPr lang="zh-TW" altLang="en-US" dirty="0">
              <a:latin typeface="標楷體" panose="03000509000000000000" pitchFamily="65" charset="-120"/>
              <a:ea typeface="標楷體" panose="03000509000000000000" pitchFamily="65" charset="-120"/>
            </a:endParaRPr>
          </a:p>
        </p:txBody>
      </p:sp>
      <p:sp>
        <p:nvSpPr>
          <p:cNvPr id="76802" name="內容版面配置區 2"/>
          <p:cNvSpPr>
            <a:spLocks noGrp="1"/>
          </p:cNvSpPr>
          <p:nvPr>
            <p:ph sz="quarter" idx="1"/>
          </p:nvPr>
        </p:nvSpPr>
        <p:spPr>
          <a:xfrm>
            <a:off x="457200" y="1600200"/>
            <a:ext cx="7467600" cy="4873625"/>
          </a:xfrm>
        </p:spPr>
        <p:txBody>
          <a:bodyPr/>
          <a:lstStyle/>
          <a:p>
            <a:r>
              <a:rPr lang="zh-TW" altLang="en-US" dirty="0" smtClean="0">
                <a:latin typeface="標楷體" pitchFamily="65" charset="-120"/>
                <a:ea typeface="標楷體" pitchFamily="65" charset="-120"/>
              </a:rPr>
              <a:t>沒有細菌感染的顯著風險因子存在</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年輕人、無糖尿病史、無白血球或或桿狀核粒白血球數目上升、發炎指數沒有顯著上升。</a:t>
            </a:r>
            <a:endParaRPr lang="en-US" altLang="zh-TW" dirty="0" smtClean="0">
              <a:latin typeface="標楷體" pitchFamily="65" charset="-120"/>
              <a:ea typeface="標楷體" pitchFamily="65" charset="-120"/>
            </a:endParaRPr>
          </a:p>
          <a:p>
            <a:endParaRPr lang="en-US" altLang="zh-TW" dirty="0" smtClean="0">
              <a:latin typeface="標楷體" pitchFamily="65" charset="-120"/>
              <a:ea typeface="標楷體" pitchFamily="65" charset="-120"/>
            </a:endParaRPr>
          </a:p>
          <a:p>
            <a:r>
              <a:rPr lang="zh-TW" altLang="en-US" dirty="0" smtClean="0">
                <a:latin typeface="標楷體" pitchFamily="65" charset="-120"/>
                <a:ea typeface="標楷體" pitchFamily="65" charset="-120"/>
              </a:rPr>
              <a:t>經過再次仔細評估，仍然沒有細菌性心內膜炎或深層部位感染的證據。</a:t>
            </a:r>
            <a:endParaRPr lang="en-US" altLang="zh-TW" dirty="0" smtClean="0">
              <a:latin typeface="標楷體" pitchFamily="65" charset="-120"/>
              <a:ea typeface="標楷體" pitchFamily="65" charset="-120"/>
            </a:endParaRPr>
          </a:p>
          <a:p>
            <a:pPr lvl="1"/>
            <a:r>
              <a:rPr lang="zh-TW" altLang="en-US" dirty="0" smtClean="0">
                <a:latin typeface="標楷體" pitchFamily="65" charset="-120"/>
                <a:ea typeface="標楷體" pitchFamily="65" charset="-120"/>
              </a:rPr>
              <a:t>必要時可以輔以床邊超音波檢查</a:t>
            </a:r>
            <a:endParaRPr lang="en-US" altLang="zh-TW" dirty="0" smtClean="0">
              <a:latin typeface="標楷體" pitchFamily="65" charset="-120"/>
              <a:ea typeface="標楷體" pitchFamily="65" charset="-120"/>
            </a:endParaRPr>
          </a:p>
          <a:p>
            <a:endParaRPr lang="en-US" altLang="zh-TW" dirty="0" smtClean="0">
              <a:latin typeface="標楷體" pitchFamily="65" charset="-120"/>
              <a:ea typeface="標楷體" pitchFamily="65" charset="-120"/>
            </a:endParaRPr>
          </a:p>
          <a:p>
            <a:r>
              <a:rPr lang="zh-TW" altLang="en-US" dirty="0" smtClean="0">
                <a:latin typeface="標楷體" pitchFamily="65" charset="-120"/>
                <a:ea typeface="標楷體" pitchFamily="65" charset="-120"/>
              </a:rPr>
              <a:t>沒有非典型感染的風險與臨床表徵</a:t>
            </a:r>
          </a:p>
        </p:txBody>
      </p:sp>
      <p:sp>
        <p:nvSpPr>
          <p:cNvPr id="76803" name="投影片編號版面配置區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fld id="{C0F71B66-2138-4637-98A8-688523903446}" type="slidenum">
              <a:rPr lang="zh-TW" altLang="en-US"/>
              <a:pPr fontAlgn="base">
                <a:spcBef>
                  <a:spcPct val="0"/>
                </a:spcBef>
                <a:spcAft>
                  <a:spcPct val="0"/>
                </a:spcAft>
              </a:pPr>
              <a:t>59</a:t>
            </a:fld>
            <a:endParaRPr lang="zh-TW" altLang="en-US"/>
          </a:p>
        </p:txBody>
      </p:sp>
    </p:spTree>
    <p:custDataLst>
      <p:tags r:id="rId1"/>
    </p:custData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2286000" y="3124200"/>
            <a:ext cx="6172200" cy="1893888"/>
          </a:xfrm>
        </p:spPr>
        <p:txBody>
          <a:bodyPr/>
          <a:lstStyle/>
          <a:p>
            <a:pPr fontAlgn="auto">
              <a:spcAft>
                <a:spcPts val="0"/>
              </a:spcAft>
              <a:defRPr/>
            </a:pPr>
            <a:r>
              <a:rPr lang="zh-TW" altLang="en-US" sz="4000" dirty="0" smtClean="0">
                <a:latin typeface="標楷體" panose="03000509000000000000" pitchFamily="65" charset="-120"/>
                <a:ea typeface="標楷體" panose="03000509000000000000" pitchFamily="65" charset="-120"/>
              </a:rPr>
              <a:t>課程結束</a:t>
            </a:r>
            <a:endParaRPr lang="zh-TW" altLang="en-US" sz="4000" dirty="0">
              <a:latin typeface="標楷體" panose="03000509000000000000" pitchFamily="65" charset="-120"/>
              <a:ea typeface="標楷體" panose="03000509000000000000" pitchFamily="65" charset="-120"/>
            </a:endParaRPr>
          </a:p>
        </p:txBody>
      </p:sp>
      <p:sp>
        <p:nvSpPr>
          <p:cNvPr id="77826" name="副標題 4"/>
          <p:cNvSpPr>
            <a:spLocks noGrp="1"/>
          </p:cNvSpPr>
          <p:nvPr>
            <p:ph type="subTitle" idx="1"/>
          </p:nvPr>
        </p:nvSpPr>
        <p:spPr>
          <a:xfrm>
            <a:off x="2286000" y="5003800"/>
            <a:ext cx="6172200" cy="1371600"/>
          </a:xfrm>
        </p:spPr>
        <p:txBody>
          <a:bodyPr/>
          <a:lstStyle/>
          <a:p>
            <a:endParaRPr lang="zh-TW" altLang="en-US" smtClean="0"/>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0"/>
  <p:tag name="ARTICULATE_PROJECT_CHECK" val="0"/>
  <p:tag name="ARTICULATE_REFERENCE_ID" val="27aec99d-26a1-4266-b556-dd530e588928"/>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2693040-e:\po2015010\05陳世英-未明感染源發燒病患之診斷邏輯與治療決策\06專案檔\po2015010_05_v0-1-0.pptx"/>
  <p:tag name="ARTICULATE_PRESENTER_VERSION" val="7"/>
  <p:tag name="ARTICULATE_USED_PAGE_ORIENTATION" val="1"/>
  <p:tag name="ARTICULATE_USED_PAGE_SIZE" val="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UDIO_ID" val="256"/>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1"/>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UDIO_ID" val="257"/>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CHILD_ITEM_TEXT1" val="一、背景說明與名詞定義"/>
  <p:tag name="CHILD_ITEM_TEXT2" val="二、急性發燒病患之評估"/>
  <p:tag name="CHILD_ITEM_TEXT3" val="三、未明感染源發燒病患之鑑別思路"/>
  <p:tag name="CHILD_ITEM_TEXT4" val="四、未明感染源發燒病患之臨床治療決策"/>
  <p:tag name="CHILD_ITEM_TEXT5" val="五、結論"/>
</p:tagLst>
</file>

<file path=ppt/tags/tag5.xml><?xml version="1.0" encoding="utf-8"?>
<p:tagLst xmlns:a="http://schemas.openxmlformats.org/drawingml/2006/main" xmlns:r="http://schemas.openxmlformats.org/officeDocument/2006/relationships" xmlns:p="http://schemas.openxmlformats.org/presentationml/2006/main">
  <p:tag name="AUDIO_ID" val="258"/>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UDIO_ID" val="259"/>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UDIO_ID" val="261"/>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UDIO_ID" val="260"/>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UDIO_ID" val="262"/>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UDIO_ID" val="278"/>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UDIO_ID" val="279"/>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UDIO_ID" val="280"/>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UDIO_ID" val="281"/>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UDIO_ID" val="282"/>
  <p:tag name="ARTICULATE_NAV_LEVEL" val="2"/>
  <p:tag name="ARTICULATE_SLIDE_PRESENTER_GUID" val="f1344c23-6401-4ddc-91e9-0702c9922ff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UDIO_ID" val="283"/>
  <p:tag name="ARTICULATE_NAV_LEVEL" val="2"/>
  <p:tag name="ARTICULATE_SLIDE_PRESENTER_GUID" val="f1344c23-6401-4ddc-91e9-0702c9922ffe"/>
  <p:tag name="ARTICULATE_SLIDE_PAUSE" val="0"/>
  <p:tag name="ARTICULATE_LOCK_SLIDE" val="0"/>
  <p:tag name="ARTICULATE_HIDE_SLIDE" val="1"/>
  <p:tag name="ARTICULATE_PLAYER_CONTROL_PREVIOUS" val="True"/>
  <p:tag name="ARTICULATE_PLAYER_CONTROL_NEXT" val="True"/>
  <p:tag name="ARTICULATE_USED_LAYOUT" val="7"/>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UDIO_ID" val="284"/>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UDIO_ID" val="285"/>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UDIO_ID" val="286"/>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DUPLICATEID" val="0ca8d4d55d4d4205b7a963aca0997e2f"/>
</p:tagLst>
</file>

<file path=ppt/tags/tag20.xml><?xml version="1.0" encoding="utf-8"?>
<p:tagLst xmlns:a="http://schemas.openxmlformats.org/drawingml/2006/main" xmlns:r="http://schemas.openxmlformats.org/officeDocument/2006/relationships" xmlns:p="http://schemas.openxmlformats.org/presentationml/2006/main">
  <p:tag name="DUPLICATEID" val="a7f80b185d10429c8bf13b303425524b"/>
</p:tagLst>
</file>

<file path=ppt/tags/tag21.xml><?xml version="1.0" encoding="utf-8"?>
<p:tagLst xmlns:a="http://schemas.openxmlformats.org/drawingml/2006/main" xmlns:r="http://schemas.openxmlformats.org/officeDocument/2006/relationships" xmlns:p="http://schemas.openxmlformats.org/presentationml/2006/main">
  <p:tag name="AUDIO_ID" val="287"/>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UDIO_ID" val="298"/>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UDIO_ID" val="289"/>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DUPLICATEID" val="ae73382949124fba96c65d3b9c613abc"/>
</p:tagLst>
</file>

<file path=ppt/tags/tag25.xml><?xml version="1.0" encoding="utf-8"?>
<p:tagLst xmlns:a="http://schemas.openxmlformats.org/drawingml/2006/main" xmlns:r="http://schemas.openxmlformats.org/officeDocument/2006/relationships" xmlns:p="http://schemas.openxmlformats.org/presentationml/2006/main">
  <p:tag name="AUDIO_ID" val="290"/>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UDIO_ID" val="291"/>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UDIO_ID" val="292"/>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UDIO_ID" val="293"/>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UDIO_ID" val="294"/>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UDIO_ID" val="296"/>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UDIO_ID" val="295"/>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UDIO_ID" val="297"/>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UDIO_ID" val="263"/>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UDIO_ID" val="299"/>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UDIO_ID" val="300"/>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UDIO_ID" val="301"/>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UDIO_ID" val="302"/>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UDIO_ID" val="303"/>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UDIO_ID" val="304"/>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UDIO_ID" val="305"/>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UDIO_ID" val="324"/>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UDIO_ID" val="306"/>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UDIO_ID" val="307"/>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UDIO_ID" val="308"/>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UDIO_ID" val="309"/>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UDIO_ID" val="310"/>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DUPLICATEID" val="7355b01fd1a64d1aa532ef7b874f74b3"/>
</p:tagLst>
</file>

<file path=ppt/tags/tag48.xml><?xml version="1.0" encoding="utf-8"?>
<p:tagLst xmlns:a="http://schemas.openxmlformats.org/drawingml/2006/main" xmlns:r="http://schemas.openxmlformats.org/officeDocument/2006/relationships" xmlns:p="http://schemas.openxmlformats.org/presentationml/2006/main">
  <p:tag name="AUDIO_ID" val="311"/>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UDIO_ID" val="312"/>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UDIO_ID" val="313"/>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UDIO_ID" val="314"/>
  <p:tag name="ARTICULATE_NAV_LEVEL" val="3"/>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UDIO_ID" val="264"/>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UDIO_ID" val="315"/>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UDIO_ID" val="316"/>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UDIO_ID" val="317"/>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UDIO_ID" val="318"/>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UDIO_ID" val="319"/>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UDIO_ID" val="320"/>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UDIO_ID" val="321"/>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UDIO_ID" val="326"/>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UDIO_ID" val="322"/>
  <p:tag name="ARTICULATE_TITLE_TAG" val="未明感染源發燒病患文獻回顧總結"/>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UDIO_ID" val="327"/>
  <p:tag name="ARTICULATE_NAV_LEVEL" val="2"/>
  <p:tag name="ARTICULATE_SLIDE_PRESENTER_GUID" val="f1344c23-6401-4ddc-91e9-0702c9922ffe"/>
  <p:tag name="ARTICULATE_SLIDE_PAUSE" val="0"/>
  <p:tag name="ARTICULATE_LOCK_SLIDE" val="0"/>
  <p:tag name="ARTICULATE_HIDE_SLIDE" val="1"/>
  <p:tag name="ARTICULATE_PLAYER_CONTROL_PREVIOUS" val="True"/>
  <p:tag name="ARTICULATE_PLAYER_CONTROL_NEXT" val="True"/>
  <p:tag name="ARTICULATE_USED_LAYOUT" val="2"/>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UDIO_ID" val="275"/>
  <p:tag name="ARTICULATE_NAV_LEVEL" val="1"/>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UDIO_ID" val="276"/>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UDIO_ID" val="323"/>
  <p:tag name="ARTICULATE_NAV_LEVEL" val="2"/>
  <p:tag name="ARTICULATE_SLIDE_PRESENTER_GUID" val="f1344c23-6401-4ddc-91e9-0702c9922ffe"/>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UDIO_ID" val="277"/>
  <p:tag name="ARTICULATE_NAV_LEVEL" val="1"/>
  <p:tag name="ARTICULATE_SLIDE_PRESENTER_GUID" val="f1344c23-6401-4ddc-91e9-0702c9922ffe"/>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壁窗">
  <a:themeElements>
    <a:clrScheme name="壁窗">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壁窗">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壁窗">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壁窗">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6885945</TotalTime>
  <Words>3944</Words>
  <Application>Microsoft Office PowerPoint</Application>
  <PresentationFormat>如螢幕大小 (4:3)</PresentationFormat>
  <Paragraphs>652</Paragraphs>
  <Slides>60</Slides>
  <Notes>60</Notes>
  <HiddenSlides>0</HiddenSlides>
  <MMClips>0</MMClips>
  <ScaleCrop>false</ScaleCrop>
  <HeadingPairs>
    <vt:vector size="4" baseType="variant">
      <vt:variant>
        <vt:lpstr>佈景主題</vt:lpstr>
      </vt:variant>
      <vt:variant>
        <vt:i4>1</vt:i4>
      </vt:variant>
      <vt:variant>
        <vt:lpstr>投影片標題</vt:lpstr>
      </vt:variant>
      <vt:variant>
        <vt:i4>60</vt:i4>
      </vt:variant>
    </vt:vector>
  </HeadingPairs>
  <TitlesOfParts>
    <vt:vector size="61" baseType="lpstr">
      <vt:lpstr>壁窗</vt:lpstr>
      <vt:lpstr>未明感染源發燒病患之診斷邏輯與治療決策</vt:lpstr>
      <vt:lpstr>課程大綱 </vt:lpstr>
      <vt:lpstr>一、背景說明與名詞解釋</vt:lpstr>
      <vt:lpstr>發燒 (Fever)</vt:lpstr>
      <vt:lpstr>未明感染源發燒 (Fever without Apparent Focus)</vt:lpstr>
      <vt:lpstr>急診發燒出院診斷分布</vt:lpstr>
      <vt:lpstr>二、急性發燒病患之評估</vt:lpstr>
      <vt:lpstr>急性發燒病患評估</vt:lpstr>
      <vt:lpstr>急性發燒病患處置與治療之決策</vt:lpstr>
      <vt:lpstr>詢問可定位性臨床症狀來判斷感染部位</vt:lpstr>
      <vt:lpstr>發燒評估特殊考量</vt:lpstr>
      <vt:lpstr>PowerPoint 簡報</vt:lpstr>
      <vt:lpstr>PowerPoint 簡報</vt:lpstr>
      <vt:lpstr>結膜出血點  (Conjunctiva Petechiae)</vt:lpstr>
      <vt:lpstr>結膜不對稱水腫或充血</vt:lpstr>
      <vt:lpstr>口腔念珠菌感染  (Oral Candidiasis)</vt:lpstr>
      <vt:lpstr>細菌性心內膜炎之皮膚表徵 Janeway Lesion (無痛性紅斑或出血點) 、Osler’s Node (紅痛結節)</vt:lpstr>
      <vt:lpstr>細菌性心內膜炎之皮膚表徵 Splinter Hemorrhage (指甲夾板出血)</vt:lpstr>
      <vt:lpstr>靜脈成癮性藥物注射針孔痕跡</vt:lpstr>
      <vt:lpstr>福耳尼埃氏壞疽 (Fournier’s Gengrene)</vt:lpstr>
      <vt:lpstr>斑疹傷寒焦痂 (Scrub Typhus)</vt:lpstr>
      <vt:lpstr>常見可定位性感染症</vt:lpstr>
      <vt:lpstr>上呼吸道或腸胃道病毒感染之臨床診斷</vt:lpstr>
      <vt:lpstr>病毒性感染嚴重併發症之評估</vt:lpstr>
      <vt:lpstr>病毒感染併發細菌感染之臨床警訊</vt:lpstr>
      <vt:lpstr>病毒重症感染之臨床警訊</vt:lpstr>
      <vt:lpstr>無併發症之一般病毒感染患者處置建議</vt:lpstr>
      <vt:lpstr>三、未明感染源發燒病患之鑑別思路</vt:lpstr>
      <vt:lpstr>未明感染部位發燒病患之診斷考量</vt:lpstr>
      <vt:lpstr>(1) 深部組織感染</vt:lpstr>
      <vt:lpstr>中膈腔炎 (Mediastinitis)</vt:lpstr>
      <vt:lpstr>病例分享一</vt:lpstr>
      <vt:lpstr>系列胸部X光檢查</vt:lpstr>
      <vt:lpstr>胸部電腦斷層檢查</vt:lpstr>
      <vt:lpstr>感染性主動脈瘤 (Infected Aortic Aneurysm)</vt:lpstr>
      <vt:lpstr>病例分享二</vt:lpstr>
      <vt:lpstr>CXR</vt:lpstr>
      <vt:lpstr>胸部電腦斷層檢查</vt:lpstr>
      <vt:lpstr>細菌性心內膜炎</vt:lpstr>
      <vt:lpstr>(2) 考慮非典型感染症的可能性</vt:lpstr>
      <vt:lpstr>非典型感染症實驗室檢查常見之表現</vt:lpstr>
      <vt:lpstr>何時懷疑非典型感染</vt:lpstr>
      <vt:lpstr>(3) 非感染性疾病造成之體溫上升</vt:lpstr>
      <vt:lpstr>非感染性疾病造成之體溫上升之重要診斷</vt:lpstr>
      <vt:lpstr>急性發燒病患鑑別思路</vt:lpstr>
      <vt:lpstr>四、未明感染源發燒病患之臨床治療考量</vt:lpstr>
      <vt:lpstr>未明感染部位發燒病患之治療考量</vt:lpstr>
      <vt:lpstr>未明感染源發燒病患發生隱性細菌性感染之風險</vt:lpstr>
      <vt:lpstr>未明感染源發燒病患發生隱性細菌性感染之預測因子</vt:lpstr>
      <vt:lpstr>隱性細菌性感染預測模式用於住院中未明感染源發燒病患之效度驗證</vt:lpstr>
      <vt:lpstr>11.5% (16/139) 急診未明感染源發燒成人病患最後被證實為細菌性感染</vt:lpstr>
      <vt:lpstr>急診未明感染源發燒病患出現菌血症之菌株分析</vt:lpstr>
      <vt:lpstr>成人急診病患發生隱性菌血症後死亡之危險因子</vt:lpstr>
      <vt:lpstr>未明感染源發燒病患沒有接受抗生素，並不會增加後續細菌感染相關的併發症或死亡率</vt:lpstr>
      <vt:lpstr>未明感染源發燒病患文獻回顧總結 (I)</vt:lpstr>
      <vt:lpstr>未明感染源發燒病患文獻回顧總結 (II)</vt:lpstr>
      <vt:lpstr>五、結論</vt:lpstr>
      <vt:lpstr>仔細評估未明感染源發燒病患，是臨床醫師的基本責任</vt:lpstr>
      <vt:lpstr>依據現有的文獻證據，在符合下列情況下，沒有開立抗生素讓未明感染源發燒之病患返家觀察是合理的</vt:lpstr>
      <vt:lpstr>課程結束</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急診未明感染源發燒之診斷、治療與感染管制</dc:title>
  <dc:creator>drcsy</dc:creator>
  <cp:lastModifiedBy>tkb-koyro</cp:lastModifiedBy>
  <cp:revision>146</cp:revision>
  <dcterms:created xsi:type="dcterms:W3CDTF">2015-04-16T15:19:00Z</dcterms:created>
  <dcterms:modified xsi:type="dcterms:W3CDTF">2015-10-05T03:58:26Z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po2015010_急診未明感染源發燒_美化</vt:lpwstr>
  </property>
  <property fmtid="{D5CDD505-2E9C-101B-9397-08002B2CF9AE}" pid="3" name="ArticulateProjectVersion">
    <vt:lpwstr>7</vt:lpwstr>
  </property>
  <property fmtid="{D5CDD505-2E9C-101B-9397-08002B2CF9AE}" pid="4" name="ArticulateUseProject">
    <vt:lpwstr>1</vt:lpwstr>
  </property>
  <property fmtid="{D5CDD505-2E9C-101B-9397-08002B2CF9AE}" pid="5" name="ArticulateGUID">
    <vt:lpwstr>FAE8A739-5FD0-45AF-3F3F-3F291B173B3F</vt:lpwstr>
  </property>
  <property fmtid="{D5CDD505-2E9C-101B-9397-08002B2CF9AE}" pid="6" name="ArticulateProjectFull">
    <vt:lpwstr>E:\po2015010\05陳世英-未明感染源發燒病患之診斷邏輯與治療決策\03簡報美化\po2015010_急診未明感染源發燒_美化_v0-1-0.ppta</vt:lpwstr>
  </property>
</Properties>
</file>