
<file path=[Content_Types].xml><?xml version="1.0" encoding="utf-8"?>
<Types xmlns="http://schemas.openxmlformats.org/package/2006/content-types">
  <Override PartName="/ppt/slides/slide47.xml" ContentType="application/vnd.openxmlformats-officedocument.presentationml.slide+xml"/>
  <Override PartName="/ppt/tags/tag8.xml" ContentType="application/vnd.openxmlformats-officedocument.presentationml.tags+xml"/>
  <Override PartName="/ppt/tags/tag140.xml" ContentType="application/vnd.openxmlformats-officedocument.presentationml.tags+xml"/>
  <Override PartName="/ppt/notesSlides/notesSlide38.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ags/tag38.xml" ContentType="application/vnd.openxmlformats-officedocument.presentationml.tags+xml"/>
  <Override PartName="/ppt/notesSlides/notesSlide16.xml" ContentType="application/vnd.openxmlformats-officedocument.presentationml.notesSlide+xml"/>
  <Override PartName="/ppt/tags/tag85.xml" ContentType="application/vnd.openxmlformats-officedocument.presentationml.tags+xml"/>
  <Override PartName="/ppt/notesSlides/notesSlide63.xml" ContentType="application/vnd.openxmlformats-officedocument.presentationml.notes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tags/tag52.xml" ContentType="application/vnd.openxmlformats-officedocument.presentationml.tags+xml"/>
  <Override PartName="/ppt/notesSlides/notesSlide30.xml" ContentType="application/vnd.openxmlformats-officedocument.presentationml.notesSlide+xml"/>
  <Override PartName="/ppt/tags/tag109.xml" ContentType="application/vnd.openxmlformats-officedocument.presentationml.tags+xml"/>
  <Override PartName="/ppt/tags/tag156.xml" ContentType="application/vnd.openxmlformats-officedocument.presentationml.tags+xml"/>
  <Override PartName="/ppt/tags/tag167.xml" ContentType="application/vnd.openxmlformats-officedocument.presentationml.tags+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tags/tag41.xml" ContentType="application/vnd.openxmlformats-officedocument.presentationml.tags+xml"/>
  <Override PartName="/ppt/tags/tag145.xml" ContentType="application/vnd.openxmlformats-officedocument.presentationml.tags+xml"/>
  <Override PartName="/ppt/slides/slide77.xml" ContentType="application/vnd.openxmlformats-officedocument.presentationml.slide+xml"/>
  <Override PartName="/ppt/tags/tag30.xml" ContentType="application/vnd.openxmlformats-officedocument.presentationml.tags+xml"/>
  <Override PartName="/ppt/diagrams/colors4.xml" ContentType="application/vnd.openxmlformats-officedocument.drawingml.diagramColors+xml"/>
  <Override PartName="/ppt/tags/tag134.xml" ContentType="application/vnd.openxmlformats-officedocument.presentationml.tags+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diagrams/drawing3.xml" ContentType="application/vnd.ms-office.drawingml.diagramDrawing+xml"/>
  <Override PartName="/ppt/tags/tag112.xml" ContentType="application/vnd.openxmlformats-officedocument.presentationml.tags+xml"/>
  <Override PartName="/ppt/tags/tag123.xml" ContentType="application/vnd.openxmlformats-officedocument.presentationml.tags+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tags/tag5.xml" ContentType="application/vnd.openxmlformats-officedocument.presentationml.tags+xml"/>
  <Override PartName="/ppt/diagrams/quickStyle3.xml" ContentType="application/vnd.openxmlformats-officedocument.drawingml.diagramStyle+xml"/>
  <Override PartName="/ppt/tags/tag79.xml" ContentType="application/vnd.openxmlformats-officedocument.presentationml.tags+xml"/>
  <Override PartName="/ppt/tags/tag101.xml" ContentType="application/vnd.openxmlformats-officedocument.presentationml.tags+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tags/tag68.xml" ContentType="application/vnd.openxmlformats-officedocument.presentationml.tags+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tags/tag57.xml" ContentType="application/vnd.openxmlformats-officedocument.presentationml.tags+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diagrams/layout6.xml" ContentType="application/vnd.openxmlformats-officedocument.drawingml.diagramLayout+xml"/>
  <Override PartName="/ppt/notesSlides/notesSlide71.xml" ContentType="application/vnd.openxmlformats-officedocument.presentationml.notesSlide+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tags/tag35.xml" ContentType="application/vnd.openxmlformats-officedocument.presentationml.tags+xml"/>
  <Override PartName="/ppt/tags/tag46.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diagrams/data7.xml" ContentType="application/vnd.openxmlformats-officedocument.drawingml.diagramData+xml"/>
  <Override PartName="/ppt/notesSlides/notesSlide60.xml" ContentType="application/vnd.openxmlformats-officedocument.presentationml.notesSlide+xml"/>
  <Override PartName="/ppt/tags/tag139.xml" ContentType="application/vnd.openxmlformats-officedocument.presentationml.tags+xml"/>
  <Override PartName="/ppt/diagrams/colors9.xml" ContentType="application/vnd.openxmlformats-officedocument.drawingml.diagramColors+xml"/>
  <Override PartName="/ppt/tags/tag24.xml" ContentType="application/vnd.openxmlformats-officedocument.presentationml.tags+xml"/>
  <Override PartName="/ppt/tags/tag71.xml" ContentType="application/vnd.openxmlformats-officedocument.presentationml.tags+xml"/>
  <Override PartName="/ppt/diagrams/drawing8.xml" ContentType="application/vnd.ms-office.drawingml.diagramDrawing+xml"/>
  <Override PartName="/ppt/tags/tag128.xml" ContentType="application/vnd.openxmlformats-officedocument.presentationml.tags+xml"/>
  <Override PartName="/ppt/tags/tag13.xml" ContentType="application/vnd.openxmlformats-officedocument.presentationml.tags+xml"/>
  <Override PartName="/ppt/tags/tag60.xml" ContentType="application/vnd.openxmlformats-officedocument.presentationml.tags+xml"/>
  <Override PartName="/ppt/diagrams/quickStyle8.xml" ContentType="application/vnd.openxmlformats-officedocument.drawingml.diagramStyle+xml"/>
  <Override PartName="/ppt/tags/tag117.xml" ContentType="application/vnd.openxmlformats-officedocument.presentationml.tags+xml"/>
  <Override PartName="/ppt/tags/tag164.xml" ContentType="application/vnd.openxmlformats-officedocument.presentationml.tags+xml"/>
  <Override PartName="/ppt/slides/slide49.xml" ContentType="application/vnd.openxmlformats-officedocument.presentationml.slide+xml"/>
  <Override PartName="/ppt/notesSlides/notesSlide4.xml" ContentType="application/vnd.openxmlformats-officedocument.presentationml.notesSlide+xml"/>
  <Override PartName="/ppt/tags/tag106.xml" ContentType="application/vnd.openxmlformats-officedocument.presentationml.tags+xml"/>
  <Override PartName="/ppt/tags/tag142.xml" ContentType="application/vnd.openxmlformats-officedocument.presentationml.tags+xml"/>
  <Override PartName="/ppt/tags/tag153.xml" ContentType="application/vnd.openxmlformats-officedocument.presentationml.tags+xml"/>
  <Override PartName="/ppt/slides/slide38.xml" ContentType="application/vnd.openxmlformats-officedocument.presentationml.slide+xml"/>
  <Override PartName="/ppt/diagrams/colors1.xml" ContentType="application/vnd.openxmlformats-officedocument.drawingml.diagramColors+xml"/>
  <Override PartName="/ppt/tags/tag131.xml" ContentType="application/vnd.openxmlformats-officedocument.presentationml.tags+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tags/tag98.xml" ContentType="application/vnd.openxmlformats-officedocument.presentationml.tags+xml"/>
  <Override PartName="/ppt/tags/tag120.xml" ContentType="application/vnd.openxmlformats-officedocument.presentationml.tags+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ags/tag2.xml" ContentType="application/vnd.openxmlformats-officedocument.presentationml.tags+xml"/>
  <Default Extension="wmf" ContentType="image/x-wmf"/>
  <Override PartName="/ppt/notesSlides/notesSlide18.xml" ContentType="application/vnd.openxmlformats-officedocument.presentationml.notesSlide+xml"/>
  <Override PartName="/ppt/tags/tag87.xml" ContentType="application/vnd.openxmlformats-officedocument.presentationml.tags+xml"/>
  <Override PartName="/ppt/notesSlides/notesSlide65.xml" ContentType="application/vnd.openxmlformats-officedocument.presentationml.notesSlide+xml"/>
  <Override PartName="/ppt/slides/slide41.xml" ContentType="application/vnd.openxmlformats-officedocument.presentationml.slide+xml"/>
  <Override PartName="/ppt/tags/tag29.xml" ContentType="application/vnd.openxmlformats-officedocument.presentationml.tags+xml"/>
  <Override PartName="/ppt/tags/tag76.xml" ContentType="application/vnd.openxmlformats-officedocument.presentationml.tags+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30.xml" ContentType="application/vnd.openxmlformats-officedocument.presentationml.slide+xml"/>
  <Override PartName="/ppt/tags/tag18.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notesSlides/notesSlide32.xml" ContentType="application/vnd.openxmlformats-officedocument.presentationml.notesSlide+xml"/>
  <Override PartName="/ppt/tags/tag158.xml" ContentType="application/vnd.openxmlformats-officedocument.presentationml.tags+xml"/>
  <Override PartName="/ppt/notesSlides/notesSlide9.xml" ContentType="application/vnd.openxmlformats-officedocument.presentationml.notesSlide+xml"/>
  <Override PartName="/ppt/diagrams/layout3.xml" ContentType="application/vnd.openxmlformats-officedocument.drawingml.diagramLayout+xml"/>
  <Override PartName="/ppt/tags/tag43.xml" ContentType="application/vnd.openxmlformats-officedocument.presentationml.tags+xml"/>
  <Override PartName="/ppt/notesSlides/notesSlide21.xml" ContentType="application/vnd.openxmlformats-officedocument.presentationml.notesSlide+xml"/>
  <Override PartName="/ppt/diagrams/data4.xml" ContentType="application/vnd.openxmlformats-officedocument.drawingml.diagramData+xml"/>
  <Override PartName="/ppt/tags/tag90.xml" ContentType="application/vnd.openxmlformats-officedocument.presentationml.tags+xml"/>
  <Override PartName="/ppt/tags/tag147.xml" ContentType="application/vnd.openxmlformats-officedocument.presentationml.tags+xml"/>
  <Override PartName="/ppt/slides/slide79.xml" ContentType="application/vnd.openxmlformats-officedocument.presentationml.slide+xml"/>
  <Override PartName="/ppt/notesSlides/notesSlide10.xml" ContentType="application/vnd.openxmlformats-officedocument.presentationml.notesSlide+xml"/>
  <Override PartName="/ppt/tags/tag32.xml" ContentType="application/vnd.openxmlformats-officedocument.presentationml.tags+xml"/>
  <Override PartName="/ppt/diagrams/colors6.xml" ContentType="application/vnd.openxmlformats-officedocument.drawingml.diagramColors+xml"/>
  <Override PartName="/ppt/tags/tag136.xml" ContentType="application/vnd.openxmlformats-officedocument.presentationml.tags+xml"/>
  <Override PartName="/ppt/slides/slide7.xml" ContentType="application/vnd.openxmlformats-officedocument.presentationml.slide+xml"/>
  <Override PartName="/ppt/slides/slide68.xml" ContentType="application/vnd.openxmlformats-officedocument.presentationml.slide+xml"/>
  <Override PartName="/ppt/tags/tag10.xml" ContentType="application/vnd.openxmlformats-officedocument.presentationml.tags+xml"/>
  <Override PartName="/ppt/tags/tag21.xml" ContentType="application/vnd.openxmlformats-officedocument.presentationml.tags+xml"/>
  <Override PartName="/ppt/diagrams/drawing5.xml" ContentType="application/vnd.ms-office.drawingml.diagramDrawing+xml"/>
  <Override PartName="/ppt/tags/tag114.xml" ContentType="application/vnd.openxmlformats-officedocument.presentationml.tags+xml"/>
  <Override PartName="/ppt/tags/tag125.xml" ContentType="application/vnd.openxmlformats-officedocument.presentationml.tags+xml"/>
  <Override PartName="/ppt/tags/tag161.xml" ContentType="application/vnd.openxmlformats-officedocument.presentationml.tags+xml"/>
  <Override PartName="/ppt/slides/slide57.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diagrams/quickStyle5.xml" ContentType="application/vnd.openxmlformats-officedocument.drawingml.diagramStyle+xml"/>
  <Override PartName="/ppt/tags/tag103.xml" ContentType="application/vnd.openxmlformats-officedocument.presentationml.tags+xml"/>
  <Override PartName="/ppt/notesSlides/notesSlide59.xml" ContentType="application/vnd.openxmlformats-officedocument.presentationml.notesSlide+xml"/>
  <Override PartName="/ppt/tags/tag150.xml" ContentType="application/vnd.openxmlformats-officedocument.presentationml.tags+xml"/>
  <Override PartName="/ppt/slides/slide46.xml" ContentType="application/vnd.openxmlformats-officedocument.presentationml.slide+xml"/>
  <Override PartName="/ppt/notesSlides/notesSlide48.xml" ContentType="application/vnd.openxmlformats-officedocument.presentationml.notesSlide+xml"/>
  <Override PartName="/ppt/diagrams/colors10.xml" ContentType="application/vnd.openxmlformats-officedocument.drawingml.diagramColors+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tags/tag59.xml" ContentType="application/vnd.openxmlformats-officedocument.presentationml.tags+xml"/>
  <Override PartName="/ppt/notesSlides/notesSlide37.xml" ContentType="application/vnd.openxmlformats-officedocument.presentationml.notesSlide+xml"/>
  <Override PartName="/ppt/diagrams/layout8.xml" ContentType="application/vnd.openxmlformats-officedocument.drawingml.diagramLayout+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ags/tag37.xml" ContentType="application/vnd.openxmlformats-officedocument.presentationml.tags+xml"/>
  <Override PartName="/ppt/notesSlides/notesSlide15.xml" ContentType="application/vnd.openxmlformats-officedocument.presentationml.notesSlide+xml"/>
  <Override PartName="/ppt/tags/tag48.xml" ContentType="application/vnd.openxmlformats-officedocument.presentationml.tags+xml"/>
  <Override PartName="/ppt/notesSlides/notesSlide26.xml" ContentType="application/vnd.openxmlformats-officedocument.presentationml.notesSlide+xml"/>
  <Override PartName="/ppt/tags/tag84.xml" ContentType="application/vnd.openxmlformats-officedocument.presentationml.tags+xml"/>
  <Override PartName="/ppt/tags/tag95.xml" ContentType="application/vnd.openxmlformats-officedocument.presentationml.tags+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diagrams/data9.xml" ContentType="application/vnd.openxmlformats-officedocument.drawingml.diagramData+xml"/>
  <Override PartName="/ppt/tags/tag26.xml" ContentType="application/vnd.openxmlformats-officedocument.presentationml.tags+xml"/>
  <Override PartName="/ppt/tags/tag73.xml" ContentType="application/vnd.openxmlformats-officedocument.presentationml.tags+xml"/>
  <Override PartName="/ppt/notesSlides/notesSlide51.xml" ContentType="application/vnd.openxmlformats-officedocument.presentationml.notesSlide+xml"/>
  <Override PartName="/ppt/tags/tag15.xml" ContentType="application/vnd.openxmlformats-officedocument.presentationml.tags+xml"/>
  <Override PartName="/ppt/tags/tag62.xml" ContentType="application/vnd.openxmlformats-officedocument.presentationml.tags+xml"/>
  <Override PartName="/ppt/notesSlides/notesSlide40.xml" ContentType="application/vnd.openxmlformats-officedocument.presentationml.notesSlide+xml"/>
  <Override PartName="/ppt/tags/tag119.xml" ContentType="application/vnd.openxmlformats-officedocument.presentationml.tags+xml"/>
  <Override PartName="/ppt/tags/tag166.xml" ContentType="application/vnd.openxmlformats-officedocument.presentationml.tags+xml"/>
  <Override PartName="/ppt/notesSlides/notesSlide6.xml" ContentType="application/vnd.openxmlformats-officedocument.presentationml.notesSlide+xml"/>
  <Override PartName="/ppt/tags/tag40.xml" ContentType="application/vnd.openxmlformats-officedocument.presentationml.tags+xml"/>
  <Override PartName="/ppt/tags/tag51.xml" ContentType="application/vnd.openxmlformats-officedocument.presentationml.tags+xml"/>
  <Override PartName="/ppt/tags/tag108.xml" ContentType="application/vnd.openxmlformats-officedocument.presentationml.tags+xml"/>
  <Override PartName="/ppt/tags/tag155.xml" ContentType="application/vnd.openxmlformats-officedocument.presentationml.tags+xml"/>
  <Override PartName="/ppt/diagrams/data1.xml" ContentType="application/vnd.openxmlformats-officedocument.drawingml.diagramData+xml"/>
  <Override PartName="/ppt/diagrams/colors3.xml" ContentType="application/vnd.openxmlformats-officedocument.drawingml.diagramColors+xml"/>
  <Override PartName="/ppt/tags/tag133.xml" ContentType="application/vnd.openxmlformats-officedocument.presentationml.tags+xml"/>
  <Override PartName="/ppt/tags/tag144.xml" ContentType="application/vnd.openxmlformats-officedocument.presentationml.tags+xml"/>
  <Override PartName="/ppt/slides/slide29.xml" ContentType="application/vnd.openxmlformats-officedocument.presentationml.slide+xml"/>
  <Override PartName="/ppt/slides/slide76.xml" ContentType="application/vnd.openxmlformats-officedocument.presentationml.slide+xml"/>
  <Override PartName="/ppt/diagrams/drawing2.xml" ContentType="application/vnd.ms-office.drawingml.diagramDrawing+xml"/>
  <Override PartName="/ppt/tags/tag122.xml" ContentType="application/vnd.openxmlformats-officedocument.presentationml.tags+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diagrams/quickStyle2.xml" ContentType="application/vnd.openxmlformats-officedocument.drawingml.diagramStyle+xml"/>
  <Override PartName="/ppt/tags/tag89.xml" ContentType="application/vnd.openxmlformats-officedocument.presentationml.tags+xml"/>
  <Override PartName="/ppt/tags/tag111.xml" ContentType="application/vnd.openxmlformats-officedocument.presentationml.tags+xml"/>
  <Override PartName="/ppt/notesSlides/notesSlide67.xml" ContentType="application/vnd.openxmlformats-officedocument.presentationml.notesSlide+xml"/>
  <Override PartName="/ppt/slides/slide43.xml" ContentType="application/vnd.openxmlformats-officedocument.presentationml.slide+xml"/>
  <Override PartName="/ppt/theme/theme1.xml" ContentType="application/vnd.openxmlformats-officedocument.theme+xml"/>
  <Override PartName="/ppt/tags/tag78.xml" ContentType="application/vnd.openxmlformats-officedocument.presentationml.tags+xml"/>
  <Override PartName="/ppt/notesSlides/notesSlide45.xml" ContentType="application/vnd.openxmlformats-officedocument.presentationml.notesSlide+xml"/>
  <Override PartName="/ppt/tags/tag100.xml" ContentType="application/vnd.openxmlformats-officedocument.presentationml.tags+xml"/>
  <Override PartName="/ppt/notesSlides/notesSlide56.xml" ContentType="application/vnd.openxmlformats-officedocument.presentationml.notesSlide+xml"/>
  <Override PartName="/ppt/slides/slide32.xml" ContentType="application/vnd.openxmlformats-officedocument.presentationml.slide+xml"/>
  <Override PartName="/ppt/tags/tag56.xml" ContentType="application/vnd.openxmlformats-officedocument.presentationml.tags+xml"/>
  <Override PartName="/ppt/tags/tag67.xml" ContentType="application/vnd.openxmlformats-officedocument.presentationml.tags+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gs/tag45.xml" ContentType="application/vnd.openxmlformats-officedocument.presentationml.tags+xml"/>
  <Override PartName="/ppt/notesSlides/notesSlide23.xml" ContentType="application/vnd.openxmlformats-officedocument.presentationml.notesSlide+xml"/>
  <Override PartName="/ppt/diagrams/layout5.xml" ContentType="application/vnd.openxmlformats-officedocument.drawingml.diagramLayout+xml"/>
  <Override PartName="/ppt/diagrams/data6.xml" ContentType="application/vnd.openxmlformats-officedocument.drawingml.diagramData+xml"/>
  <Override PartName="/ppt/tags/tag92.xml" ContentType="application/vnd.openxmlformats-officedocument.presentationml.tags+xml"/>
  <Override PartName="/ppt/tags/tag149.xml" ContentType="application/vnd.openxmlformats-officedocument.presentationml.tags+xml"/>
  <Override PartName="/ppt/notesSlides/notesSlide70.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tags/tag34.xml" ContentType="application/vnd.openxmlformats-officedocument.presentationml.tags+xml"/>
  <Override PartName="/ppt/tags/tag81.xml" ContentType="application/vnd.openxmlformats-officedocument.presentationml.tags+xml"/>
  <Override PartName="/ppt/diagrams/colors8.xml" ContentType="application/vnd.openxmlformats-officedocument.drawingml.diagramColors+xml"/>
  <Override PartName="/ppt/tags/tag138.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diagrams/drawing7.xml" ContentType="application/vnd.ms-office.drawingml.diagramDrawing+xml"/>
  <Override PartName="/ppt/tags/tag116.xml" ContentType="application/vnd.openxmlformats-officedocument.presentationml.tags+xml"/>
  <Override PartName="/ppt/tags/tag127.xml" ContentType="application/vnd.openxmlformats-officedocument.presentationml.tags+xml"/>
  <Override PartName="/ppt/tags/tag163.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diagrams/quickStyle7.xml" ContentType="application/vnd.openxmlformats-officedocument.drawingml.diagramStyle+xml"/>
  <Override PartName="/ppt/tags/tag152.xml" ContentType="application/vnd.openxmlformats-officedocument.presentationml.tags+xml"/>
  <Override PartName="/ppt/slides/slide48.xml" ContentType="application/vnd.openxmlformats-officedocument.presentationml.slide+xml"/>
  <Override PartName="/ppt/notesSlides/notesSlide3.xml" ContentType="application/vnd.openxmlformats-officedocument.presentationml.notesSlide+xml"/>
  <Override PartName="/ppt/tags/tag141.xml" ContentType="application/vnd.openxmlformats-officedocument.presentationml.tags+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tags/tag130.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86.xml" ContentType="application/vnd.openxmlformats-officedocument.presentationml.tags+xml"/>
  <Override PartName="/ppt/tags/tag97.xml" ContentType="application/vnd.openxmlformats-officedocument.presentationml.tags+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tags/tag75.xml" ContentType="application/vnd.openxmlformats-officedocument.presentationml.tags+xml"/>
  <Override PartName="/ppt/notesSlides/notesSlide53.xml" ContentType="application/vnd.openxmlformats-officedocument.presentationml.notesSlide+xml"/>
  <Override PartName="/ppt/slides/slide40.xml" ContentType="application/vnd.openxmlformats-officedocument.presentationml.slide+xml"/>
  <Override PartName="/ppt/tags/tag17.xml" ContentType="application/vnd.openxmlformats-officedocument.presentationml.tags+xml"/>
  <Override PartName="/ppt/tags/tag64.xml" ContentType="application/vnd.openxmlformats-officedocument.presentationml.tags+xml"/>
  <Override PartName="/ppt/notesSlides/notesSlide42.xml" ContentType="application/vnd.openxmlformats-officedocument.presentationml.notesSlide+xml"/>
  <Override PartName="/ppt/notesSlides/notesSlide8.xml" ContentType="application/vnd.openxmlformats-officedocument.presentationml.notesSlide+xml"/>
  <Override PartName="/ppt/diagrams/layout2.xml" ContentType="application/vnd.openxmlformats-officedocument.drawingml.diagramLayout+xml"/>
  <Override PartName="/ppt/tags/tag53.xml" ContentType="application/vnd.openxmlformats-officedocument.presentationml.tags+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tags/tag157.xml" ContentType="application/vnd.openxmlformats-officedocument.presentationml.tags+xml"/>
  <Override PartName="/ppt/tags/tag31.xml" ContentType="application/vnd.openxmlformats-officedocument.presentationml.tags+xml"/>
  <Override PartName="/ppt/diagrams/data3.xml" ContentType="application/vnd.openxmlformats-officedocument.drawingml.diagramData+xml"/>
  <Override PartName="/ppt/tags/tag42.xml" ContentType="application/vnd.openxmlformats-officedocument.presentationml.tags+xml"/>
  <Override PartName="/ppt/diagrams/colors5.xml" ContentType="application/vnd.openxmlformats-officedocument.drawingml.diagramColors+xml"/>
  <Override PartName="/ppt/tags/tag135.xml" ContentType="application/vnd.openxmlformats-officedocument.presentationml.tags+xml"/>
  <Override PartName="/ppt/tags/tag146.xml" ContentType="application/vnd.openxmlformats-officedocument.presentationml.tags+xml"/>
  <Override PartName="/ppt/diagrams/quickStyle10.xml" ContentType="application/vnd.openxmlformats-officedocument.drawingml.diagramStyle+xml"/>
  <Override PartName="/ppt/slides/slide78.xml" ContentType="application/vnd.openxmlformats-officedocument.presentationml.slide+xml"/>
  <Override PartName="/ppt/handoutMasters/handoutMaster1.xml" ContentType="application/vnd.openxmlformats-officedocument.presentationml.handoutMaster+xml"/>
  <Override PartName="/ppt/tags/tag20.xml" ContentType="application/vnd.openxmlformats-officedocument.presentationml.tags+xml"/>
  <Override PartName="/ppt/diagrams/drawing4.xml" ContentType="application/vnd.ms-office.drawingml.diagramDrawing+xml"/>
  <Override PartName="/ppt/tags/tag124.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tags/tag6.xml" ContentType="application/vnd.openxmlformats-officedocument.presentationml.tags+xml"/>
  <Override PartName="/ppt/diagrams/quickStyle4.xml" ContentType="application/vnd.openxmlformats-officedocument.drawingml.diagramStyle+xml"/>
  <Override PartName="/ppt/tags/tag113.xml" ContentType="application/vnd.openxmlformats-officedocument.presentationml.tags+xml"/>
  <Override PartName="/ppt/notesSlides/notesSlide69.xml" ContentType="application/vnd.openxmlformats-officedocument.presentationml.notesSlide+xml"/>
  <Override PartName="/ppt/diagrams/layout10.xml" ContentType="application/vnd.openxmlformats-officedocument.drawingml.diagramLayout+xml"/>
  <Override PartName="/ppt/tags/tag160.xml" ContentType="application/vnd.openxmlformats-officedocument.presentationml.tags+xml"/>
  <Override PartName="/ppt/slideMasters/slideMaster1.xml" ContentType="application/vnd.openxmlformats-officedocument.presentationml.slideMaster+xml"/>
  <Override PartName="/ppt/slides/slide45.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tags/tag102.xml" ContentType="application/vnd.openxmlformats-officedocument.presentationml.tags+xml"/>
  <Override PartName="/ppt/notesSlides/notesSlide58.xml" ContentType="application/vnd.openxmlformats-officedocument.presentationml.notesSlide+xml"/>
  <Override PartName="/ppt/slides/slide34.xml" ContentType="application/vnd.openxmlformats-officedocument.presentationml.slide+xml"/>
  <Override PartName="/ppt/tags/tag58.xml" ContentType="application/vnd.openxmlformats-officedocument.presentationml.tags+xml"/>
  <Override PartName="/ppt/tags/tag69.xml" ContentType="application/vnd.openxmlformats-officedocument.presentationml.tags+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tags/tag47.xml" ContentType="application/vnd.openxmlformats-officedocument.presentationml.tags+xml"/>
  <Override PartName="/ppt/notesSlides/notesSlide25.xml" ContentType="application/vnd.openxmlformats-officedocument.presentationml.notesSlide+xml"/>
  <Override PartName="/ppt/tags/tag94.xml" ContentType="application/vnd.openxmlformats-officedocument.presentationml.tags+xml"/>
  <Override PartName="/ppt/diagrams/layout7.xml" ContentType="application/vnd.openxmlformats-officedocument.drawingml.diagramLayout+xml"/>
  <Override PartName="/ppt/diagrams/data8.xml" ContentType="application/vnd.openxmlformats-officedocument.drawingml.diagramData+xml"/>
  <Override PartName="/ppt/notesSlides/notesSlide72.xml" ContentType="application/vnd.openxmlformats-officedocument.presentationml.notesSlide+xml"/>
  <Override PartName="/ppt/slides/slide12.xml" ContentType="application/vnd.openxmlformats-officedocument.presentationml.slide+xml"/>
  <Override PartName="/ppt/notesSlides/notesSlide14.xml" ContentType="application/vnd.openxmlformats-officedocument.presentationml.notesSlide+xml"/>
  <Override PartName="/ppt/tags/tag36.xml" ContentType="application/vnd.openxmlformats-officedocument.presentationml.tags+xml"/>
  <Override PartName="/ppt/tags/tag83.xml" ContentType="application/vnd.openxmlformats-officedocument.presentationml.tags+xml"/>
  <Override PartName="/ppt/notesSlides/notesSlide61.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notesSlides/notesSlide50.xml" ContentType="application/vnd.openxmlformats-officedocument.presentationml.notesSlide+xml"/>
  <Override PartName="/ppt/tags/tag118.xml" ContentType="application/vnd.openxmlformats-officedocument.presentationml.tags+xml"/>
  <Override PartName="/ppt/tags/tag129.xml" ContentType="application/vnd.openxmlformats-officedocument.presentationml.tags+xml"/>
  <Override PartName="/ppt/diagrams/drawing9.xml" ContentType="application/vnd.ms-office.drawingml.diagramDrawing+xml"/>
  <Override PartName="/ppt/tags/tag165.xml" ContentType="application/vnd.openxmlformats-officedocument.presentationml.tags+xml"/>
  <Override PartName="/ppt/tags/tag50.xml" ContentType="application/vnd.openxmlformats-officedocument.presentationml.tags+xml"/>
  <Override PartName="/ppt/tags/tag107.xml" ContentType="application/vnd.openxmlformats-officedocument.presentationml.tags+xml"/>
  <Override PartName="/ppt/tags/tag154.xml" ContentType="application/vnd.openxmlformats-officedocument.presentationml.tags+xml"/>
  <Override PartName="/ppt/diagrams/quickStyle9.xml" ContentType="application/vnd.openxmlformats-officedocument.drawingml.diagramStyle+xml"/>
  <Override PartName="/ppt/notesSlides/notesSlide5.xml" ContentType="application/vnd.openxmlformats-officedocument.presentationml.notesSlide+xml"/>
  <Override PartName="/ppt/tags/tag143.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diagrams/colors2.xml" ContentType="application/vnd.openxmlformats-officedocument.drawingml.diagramColors+xml"/>
  <Override PartName="/ppt/tags/tag132.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tags/tag99.xml" ContentType="application/vnd.openxmlformats-officedocument.presentationml.tags+xml"/>
  <Override PartName="/ppt/tags/tag110.xml" ContentType="application/vnd.openxmlformats-officedocument.presentationml.tags+xml"/>
  <Override PartName="/ppt/tags/tag121.xml" ContentType="application/vnd.openxmlformats-officedocument.presentationml.tags+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53.xml" ContentType="application/vnd.openxmlformats-officedocument.presentationml.slide+xml"/>
  <Default Extension="jpeg" ContentType="image/jpeg"/>
  <Override PartName="/ppt/tags/tag3.xml" ContentType="application/vnd.openxmlformats-officedocument.presentationml.tags+xml"/>
  <Override PartName="/ppt/diagrams/quickStyle1.xml" ContentType="application/vnd.openxmlformats-officedocument.drawingml.diagramStyle+xml"/>
  <Override PartName="/ppt/tags/tag77.xml" ContentType="application/vnd.openxmlformats-officedocument.presentationml.tags+xml"/>
  <Override PartName="/ppt/tags/tag88.xml" ContentType="application/vnd.openxmlformats-officedocument.presentationml.tags+xml"/>
  <Override PartName="/ppt/notesSlides/notesSlide55.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tags/tag19.xml" ContentType="application/vnd.openxmlformats-officedocument.presentationml.tags+xml"/>
  <Override PartName="/ppt/tags/tag66.xml" ContentType="application/vnd.openxmlformats-officedocument.presentationml.tags+xml"/>
  <Override PartName="/ppt/notesSlides/notesSlide44.xml" ContentType="application/vnd.openxmlformats-officedocument.presentationml.notesSlide+xml"/>
  <Override PartName="/ppt/slides/slide20.xml" ContentType="application/vnd.openxmlformats-officedocument.presentationml.slide+xml"/>
  <Override PartName="/ppt/tags/tag55.xml" ContentType="application/vnd.openxmlformats-officedocument.presentationml.tags+xml"/>
  <Override PartName="/ppt/notesSlides/notesSlide22.xml" ContentType="application/vnd.openxmlformats-officedocument.presentationml.notesSlide+xml"/>
  <Override PartName="/ppt/diagrams/layout4.xml" ContentType="application/vnd.openxmlformats-officedocument.drawingml.diagramLayout+xml"/>
  <Override PartName="/ppt/notesSlides/notesSlide33.xml" ContentType="application/vnd.openxmlformats-officedocument.presentationml.notesSlide+xml"/>
  <Override PartName="/ppt/tags/tag159.xml" ContentType="application/vnd.openxmlformats-officedocument.presentationml.tags+xml"/>
  <Override PartName="/ppt/notesSlides/notesSlide11.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diagrams/data5.xml" ContentType="application/vnd.openxmlformats-officedocument.drawingml.diagramData+xml"/>
  <Override PartName="/ppt/tags/tag80.xml" ContentType="application/vnd.openxmlformats-officedocument.presentationml.tags+xml"/>
  <Override PartName="/ppt/tags/tag91.xml" ContentType="application/vnd.openxmlformats-officedocument.presentationml.tags+xml"/>
  <Override PartName="/ppt/diagrams/colors7.xml" ContentType="application/vnd.openxmlformats-officedocument.drawingml.diagramColors+xml"/>
  <Override PartName="/ppt/tags/tag137.xml" ContentType="application/vnd.openxmlformats-officedocument.presentationml.tags+xml"/>
  <Override PartName="/ppt/tags/tag148.xml" ContentType="application/vnd.openxmlformats-officedocument.presentationml.tags+xml"/>
  <Override PartName="/ppt/tags/tag22.xml" ContentType="application/vnd.openxmlformats-officedocument.presentationml.tags+xml"/>
  <Override PartName="/ppt/diagrams/drawing6.xml" ContentType="application/vnd.ms-office.drawingml.diagramDrawing+xml"/>
  <Override PartName="/ppt/tags/tag126.xml" ContentType="application/vnd.openxmlformats-officedocument.presentationml.tags+xml"/>
  <Override PartName="/ppt/slides/slide8.xml" ContentType="application/vnd.openxmlformats-officedocument.presentationml.slide+xml"/>
  <Override PartName="/ppt/slides/slide69.xml" ContentType="application/vnd.openxmlformats-officedocument.presentationml.slide+xml"/>
  <Override PartName="/ppt/tags/tag11.xml" ContentType="application/vnd.openxmlformats-officedocument.presentationml.tags+xml"/>
  <Override PartName="/ppt/diagrams/quickStyle6.xml" ContentType="application/vnd.openxmlformats-officedocument.drawingml.diagramStyle+xml"/>
  <Override PartName="/ppt/tags/tag115.xml" ContentType="application/vnd.openxmlformats-officedocument.presentationml.tags+xml"/>
  <Override PartName="/ppt/tags/tag162.xml" ContentType="application/vnd.openxmlformats-officedocument.presentationml.tags+xml"/>
  <Override PartName="/ppt/slides/slide58.xml" ContentType="application/vnd.openxmlformats-officedocument.presentationml.slide+xml"/>
  <Override PartName="/ppt/notesSlides/notesSlide2.xml" ContentType="application/vnd.openxmlformats-officedocument.presentationml.notesSlide+xml"/>
  <Override PartName="/ppt/tags/tag104.xml" ContentType="application/vnd.openxmlformats-officedocument.presentationml.tags+xml"/>
  <Override PartName="/ppt/tags/tag151.xml" ContentType="application/vnd.openxmlformats-officedocument.presentationml.tags+xml"/>
  <Override PartName="/ppt/slides/slide36.xml" ContentType="application/vnd.openxmlformats-officedocument.presentationml.slide+xml"/>
  <Override PartName="/ppt/notesSlides/notesSlide49.xml" ContentType="application/vnd.openxmlformats-officedocument.presentationml.notesSlide+xml"/>
  <Override PartName="/ppt/tags/tag49.xml" ContentType="application/vnd.openxmlformats-officedocument.presentationml.tags+xml"/>
  <Override PartName="/ppt/notesSlides/notesSlide27.xml" ContentType="application/vnd.openxmlformats-officedocument.presentationml.notesSlide+xml"/>
  <Override PartName="/ppt/tags/tag96.xml" ContentType="application/vnd.openxmlformats-officedocument.presentationml.tags+xml"/>
  <Override PartName="/ppt/notesSlides/notesSlide7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81"/>
  </p:notesMasterIdLst>
  <p:handoutMasterIdLst>
    <p:handoutMasterId r:id="rId82"/>
  </p:handoutMasterIdLst>
  <p:sldIdLst>
    <p:sldId id="256" r:id="rId2"/>
    <p:sldId id="289" r:id="rId3"/>
    <p:sldId id="357" r:id="rId4"/>
    <p:sldId id="276" r:id="rId5"/>
    <p:sldId id="363" r:id="rId6"/>
    <p:sldId id="290" r:id="rId7"/>
    <p:sldId id="277" r:id="rId8"/>
    <p:sldId id="364" r:id="rId9"/>
    <p:sldId id="291" r:id="rId10"/>
    <p:sldId id="313" r:id="rId11"/>
    <p:sldId id="284" r:id="rId12"/>
    <p:sldId id="287" r:id="rId13"/>
    <p:sldId id="314" r:id="rId14"/>
    <p:sldId id="315" r:id="rId15"/>
    <p:sldId id="295" r:id="rId16"/>
    <p:sldId id="297" r:id="rId17"/>
    <p:sldId id="296" r:id="rId18"/>
    <p:sldId id="341" r:id="rId19"/>
    <p:sldId id="365" r:id="rId20"/>
    <p:sldId id="336" r:id="rId21"/>
    <p:sldId id="323" r:id="rId22"/>
    <p:sldId id="370" r:id="rId23"/>
    <p:sldId id="306" r:id="rId24"/>
    <p:sldId id="321" r:id="rId25"/>
    <p:sldId id="299" r:id="rId26"/>
    <p:sldId id="342" r:id="rId27"/>
    <p:sldId id="302" r:id="rId28"/>
    <p:sldId id="304" r:id="rId29"/>
    <p:sldId id="305" r:id="rId30"/>
    <p:sldId id="300" r:id="rId31"/>
    <p:sldId id="301" r:id="rId32"/>
    <p:sldId id="358" r:id="rId33"/>
    <p:sldId id="259" r:id="rId34"/>
    <p:sldId id="359" r:id="rId35"/>
    <p:sldId id="275" r:id="rId36"/>
    <p:sldId id="260" r:id="rId37"/>
    <p:sldId id="262" r:id="rId38"/>
    <p:sldId id="316" r:id="rId39"/>
    <p:sldId id="264" r:id="rId40"/>
    <p:sldId id="269" r:id="rId41"/>
    <p:sldId id="266" r:id="rId42"/>
    <p:sldId id="271" r:id="rId43"/>
    <p:sldId id="270" r:id="rId44"/>
    <p:sldId id="274" r:id="rId45"/>
    <p:sldId id="288" r:id="rId46"/>
    <p:sldId id="327" r:id="rId47"/>
    <p:sldId id="337" r:id="rId48"/>
    <p:sldId id="335" r:id="rId49"/>
    <p:sldId id="338" r:id="rId50"/>
    <p:sldId id="366" r:id="rId51"/>
    <p:sldId id="339" r:id="rId52"/>
    <p:sldId id="343" r:id="rId53"/>
    <p:sldId id="344" r:id="rId54"/>
    <p:sldId id="345" r:id="rId55"/>
    <p:sldId id="326" r:id="rId56"/>
    <p:sldId id="367" r:id="rId57"/>
    <p:sldId id="272" r:id="rId58"/>
    <p:sldId id="346" r:id="rId59"/>
    <p:sldId id="308" r:id="rId60"/>
    <p:sldId id="325" r:id="rId61"/>
    <p:sldId id="348" r:id="rId62"/>
    <p:sldId id="340" r:id="rId63"/>
    <p:sldId id="371" r:id="rId64"/>
    <p:sldId id="349" r:id="rId65"/>
    <p:sldId id="329" r:id="rId66"/>
    <p:sldId id="350" r:id="rId67"/>
    <p:sldId id="372" r:id="rId68"/>
    <p:sldId id="351" r:id="rId69"/>
    <p:sldId id="331" r:id="rId70"/>
    <p:sldId id="273" r:id="rId71"/>
    <p:sldId id="360" r:id="rId72"/>
    <p:sldId id="280" r:id="rId73"/>
    <p:sldId id="310" r:id="rId74"/>
    <p:sldId id="368" r:id="rId75"/>
    <p:sldId id="311" r:id="rId76"/>
    <p:sldId id="361" r:id="rId77"/>
    <p:sldId id="354" r:id="rId78"/>
    <p:sldId id="258" r:id="rId79"/>
    <p:sldId id="362" r:id="rId80"/>
  </p:sldIdLst>
  <p:sldSz cx="9144000" cy="6858000" type="screen4x3"/>
  <p:notesSz cx="6797675" cy="9926638"/>
  <p:custDataLst>
    <p:tags r:id="rId83"/>
  </p:custDataLst>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C319"/>
    <a:srgbClr val="FF6161"/>
    <a:srgbClr val="003366"/>
    <a:srgbClr val="FF0000"/>
    <a:srgbClr val="00CC00"/>
    <a:srgbClr val="3366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576" autoAdjust="0"/>
    <p:restoredTop sz="91625" autoAdjust="0"/>
  </p:normalViewPr>
  <p:slideViewPr>
    <p:cSldViewPr>
      <p:cViewPr>
        <p:scale>
          <a:sx n="80" d="100"/>
          <a:sy n="80" d="100"/>
        </p:scale>
        <p:origin x="-1530" y="-15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025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handoutMaster" Target="handoutMasters/handout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2D961D-B91B-48B6-9F6F-2B8E5593E9F2}" type="doc">
      <dgm:prSet loTypeId="urn:microsoft.com/office/officeart/2005/8/layout/hProcess6" loCatId="process" qsTypeId="urn:microsoft.com/office/officeart/2005/8/quickstyle/3d1" qsCatId="3D" csTypeId="urn:microsoft.com/office/officeart/2005/8/colors/colorful5" csCatId="colorful" phldr="1"/>
      <dgm:spPr/>
      <dgm:t>
        <a:bodyPr/>
        <a:lstStyle/>
        <a:p>
          <a:endParaRPr lang="zh-TW" altLang="en-US"/>
        </a:p>
      </dgm:t>
    </dgm:pt>
    <dgm:pt modelId="{FBC9DB13-A3E6-492C-9B5A-70B4E1E1CAF8}">
      <dgm:prSet phldrT="[文字]" custT="1"/>
      <dgm:spPr/>
      <dgm:t>
        <a:bodyPr/>
        <a:lstStyle/>
        <a:p>
          <a:r>
            <a:rPr lang="en-US" altLang="zh-TW" sz="2000" dirty="0" smtClean="0">
              <a:latin typeface="Arial" pitchFamily="34" charset="0"/>
              <a:ea typeface="標楷體" pitchFamily="65" charset="-120"/>
              <a:cs typeface="Arial" pitchFamily="34" charset="0"/>
            </a:rPr>
            <a:t>1967</a:t>
          </a:r>
          <a:r>
            <a:rPr lang="zh-TW" altLang="en-US" sz="2000" dirty="0" smtClean="0">
              <a:latin typeface="標楷體" pitchFamily="65" charset="-120"/>
              <a:ea typeface="標楷體" pitchFamily="65" charset="-120"/>
            </a:rPr>
            <a:t>年</a:t>
          </a:r>
          <a:endParaRPr lang="zh-TW" altLang="en-US" sz="2000" dirty="0">
            <a:latin typeface="標楷體" pitchFamily="65" charset="-120"/>
            <a:ea typeface="標楷體" pitchFamily="65" charset="-120"/>
          </a:endParaRPr>
        </a:p>
      </dgm:t>
    </dgm:pt>
    <dgm:pt modelId="{8977C398-1FAF-488E-8215-ABC6E90106E4}" type="parTrans" cxnId="{106FA5A2-4CBF-42DB-AFCC-6BB15C9BF7C4}">
      <dgm:prSet/>
      <dgm:spPr/>
      <dgm:t>
        <a:bodyPr/>
        <a:lstStyle/>
        <a:p>
          <a:endParaRPr lang="zh-TW" altLang="en-US" sz="2000">
            <a:latin typeface="標楷體" pitchFamily="65" charset="-120"/>
            <a:ea typeface="標楷體" pitchFamily="65" charset="-120"/>
          </a:endParaRPr>
        </a:p>
      </dgm:t>
    </dgm:pt>
    <dgm:pt modelId="{DFDB13AE-313F-499E-95CF-49929F3E4A20}" type="sibTrans" cxnId="{106FA5A2-4CBF-42DB-AFCC-6BB15C9BF7C4}">
      <dgm:prSet/>
      <dgm:spPr/>
      <dgm:t>
        <a:bodyPr/>
        <a:lstStyle/>
        <a:p>
          <a:endParaRPr lang="zh-TW" altLang="en-US" sz="2000">
            <a:latin typeface="標楷體" pitchFamily="65" charset="-120"/>
            <a:ea typeface="標楷體" pitchFamily="65" charset="-120"/>
          </a:endParaRPr>
        </a:p>
      </dgm:t>
    </dgm:pt>
    <dgm:pt modelId="{6E75A056-74AF-4A35-9C81-B5295891CD6B}">
      <dgm:prSet phldrT="[文字]" custT="1"/>
      <dgm:spPr/>
      <dgm:t>
        <a:bodyPr/>
        <a:lstStyle/>
        <a:p>
          <a:r>
            <a:rPr lang="zh-TW" altLang="en-US" sz="2000" dirty="0" smtClean="0">
              <a:latin typeface="標楷體" pitchFamily="65" charset="-120"/>
              <a:ea typeface="標楷體" pitchFamily="65" charset="-120"/>
            </a:rPr>
            <a:t>引進麻疹疫苗</a:t>
          </a:r>
          <a:endParaRPr lang="zh-TW" altLang="en-US" sz="2000" dirty="0">
            <a:latin typeface="標楷體" pitchFamily="65" charset="-120"/>
            <a:ea typeface="標楷體" pitchFamily="65" charset="-120"/>
          </a:endParaRPr>
        </a:p>
      </dgm:t>
    </dgm:pt>
    <dgm:pt modelId="{A4675E07-22F4-4E4C-99A1-B76D9B40DD83}" type="parTrans" cxnId="{3F676240-FAF3-4E18-B7B7-89D3ED1B5106}">
      <dgm:prSet/>
      <dgm:spPr/>
      <dgm:t>
        <a:bodyPr/>
        <a:lstStyle/>
        <a:p>
          <a:endParaRPr lang="zh-TW" altLang="en-US" sz="2000">
            <a:latin typeface="標楷體" pitchFamily="65" charset="-120"/>
            <a:ea typeface="標楷體" pitchFamily="65" charset="-120"/>
          </a:endParaRPr>
        </a:p>
      </dgm:t>
    </dgm:pt>
    <dgm:pt modelId="{FB58FB9B-BEF8-46E8-8669-A0C47FD49B8F}" type="sibTrans" cxnId="{3F676240-FAF3-4E18-B7B7-89D3ED1B5106}">
      <dgm:prSet/>
      <dgm:spPr/>
      <dgm:t>
        <a:bodyPr/>
        <a:lstStyle/>
        <a:p>
          <a:endParaRPr lang="zh-TW" altLang="en-US" sz="2000">
            <a:latin typeface="標楷體" pitchFamily="65" charset="-120"/>
            <a:ea typeface="標楷體" pitchFamily="65" charset="-120"/>
          </a:endParaRPr>
        </a:p>
      </dgm:t>
    </dgm:pt>
    <dgm:pt modelId="{4DA181FA-09EA-4D3E-889D-7636333C75A1}">
      <dgm:prSet phldrT="[文字]" custT="1"/>
      <dgm:spPr/>
      <dgm:t>
        <a:bodyPr/>
        <a:lstStyle/>
        <a:p>
          <a:r>
            <a:rPr lang="en-US" altLang="zh-TW" sz="2000" dirty="0" smtClean="0">
              <a:latin typeface="Arial" pitchFamily="34" charset="0"/>
              <a:ea typeface="標楷體" pitchFamily="65" charset="-120"/>
              <a:cs typeface="Arial" pitchFamily="34" charset="0"/>
            </a:rPr>
            <a:t>1978</a:t>
          </a:r>
          <a:r>
            <a:rPr lang="zh-TW" altLang="en-US" sz="2000" dirty="0" smtClean="0">
              <a:latin typeface="標楷體" pitchFamily="65" charset="-120"/>
              <a:ea typeface="標楷體" pitchFamily="65" charset="-120"/>
            </a:rPr>
            <a:t>年</a:t>
          </a:r>
          <a:endParaRPr lang="zh-TW" altLang="en-US" sz="2000" dirty="0">
            <a:latin typeface="標楷體" pitchFamily="65" charset="-120"/>
            <a:ea typeface="標楷體" pitchFamily="65" charset="-120"/>
          </a:endParaRPr>
        </a:p>
      </dgm:t>
    </dgm:pt>
    <dgm:pt modelId="{3F5BB067-868D-4237-BE25-40661E05C1AB}" type="parTrans" cxnId="{E6A03B74-5C36-4301-9548-D5A85642D10D}">
      <dgm:prSet/>
      <dgm:spPr/>
      <dgm:t>
        <a:bodyPr/>
        <a:lstStyle/>
        <a:p>
          <a:endParaRPr lang="zh-TW" altLang="en-US" sz="2000">
            <a:latin typeface="標楷體" pitchFamily="65" charset="-120"/>
            <a:ea typeface="標楷體" pitchFamily="65" charset="-120"/>
          </a:endParaRPr>
        </a:p>
      </dgm:t>
    </dgm:pt>
    <dgm:pt modelId="{FF49DC9D-21AF-47D3-866A-F7341110FF78}" type="sibTrans" cxnId="{E6A03B74-5C36-4301-9548-D5A85642D10D}">
      <dgm:prSet/>
      <dgm:spPr/>
      <dgm:t>
        <a:bodyPr/>
        <a:lstStyle/>
        <a:p>
          <a:endParaRPr lang="zh-TW" altLang="en-US" sz="2000">
            <a:latin typeface="標楷體" pitchFamily="65" charset="-120"/>
            <a:ea typeface="標楷體" pitchFamily="65" charset="-120"/>
          </a:endParaRPr>
        </a:p>
      </dgm:t>
    </dgm:pt>
    <dgm:pt modelId="{B3513250-4BB1-4397-A774-90402D810569}">
      <dgm:prSet phldrT="[文字]" custT="1"/>
      <dgm:spPr/>
      <dgm:t>
        <a:bodyPr/>
        <a:lstStyle/>
        <a:p>
          <a:r>
            <a:rPr lang="zh-TW" altLang="en-US" sz="2000" dirty="0" smtClean="0">
              <a:latin typeface="標楷體" pitchFamily="65" charset="-120"/>
              <a:ea typeface="標楷體" pitchFamily="65" charset="-120"/>
            </a:rPr>
            <a:t>麻疹疫苗納入常規疫苗施打</a:t>
          </a:r>
          <a:endParaRPr lang="zh-TW" altLang="en-US" sz="2000" dirty="0">
            <a:latin typeface="標楷體" pitchFamily="65" charset="-120"/>
            <a:ea typeface="標楷體" pitchFamily="65" charset="-120"/>
          </a:endParaRPr>
        </a:p>
      </dgm:t>
    </dgm:pt>
    <dgm:pt modelId="{5A33E2FC-073B-4928-A6B3-93E0BFC6DFBD}" type="parTrans" cxnId="{18419C50-572B-4E81-BD17-1ED99D764B26}">
      <dgm:prSet/>
      <dgm:spPr/>
      <dgm:t>
        <a:bodyPr/>
        <a:lstStyle/>
        <a:p>
          <a:endParaRPr lang="zh-TW" altLang="en-US" sz="2000">
            <a:latin typeface="標楷體" pitchFamily="65" charset="-120"/>
            <a:ea typeface="標楷體" pitchFamily="65" charset="-120"/>
          </a:endParaRPr>
        </a:p>
      </dgm:t>
    </dgm:pt>
    <dgm:pt modelId="{DA098CAD-EA57-484E-A7E4-136741B39DEA}" type="sibTrans" cxnId="{18419C50-572B-4E81-BD17-1ED99D764B26}">
      <dgm:prSet/>
      <dgm:spPr/>
      <dgm:t>
        <a:bodyPr/>
        <a:lstStyle/>
        <a:p>
          <a:endParaRPr lang="zh-TW" altLang="en-US" sz="2000">
            <a:latin typeface="標楷體" pitchFamily="65" charset="-120"/>
            <a:ea typeface="標楷體" pitchFamily="65" charset="-120"/>
          </a:endParaRPr>
        </a:p>
      </dgm:t>
    </dgm:pt>
    <dgm:pt modelId="{3145C82E-450A-487A-9395-69AAAFCAE055}">
      <dgm:prSet phldrT="[文字]" custT="1"/>
      <dgm:spPr/>
      <dgm:t>
        <a:bodyPr/>
        <a:lstStyle/>
        <a:p>
          <a:r>
            <a:rPr lang="en-US" altLang="zh-TW" sz="2000" dirty="0" smtClean="0">
              <a:latin typeface="Arial" pitchFamily="34" charset="0"/>
              <a:ea typeface="標楷體" pitchFamily="65" charset="-120"/>
              <a:cs typeface="Arial" pitchFamily="34" charset="0"/>
            </a:rPr>
            <a:t>1992</a:t>
          </a:r>
          <a:r>
            <a:rPr lang="zh-TW" altLang="en-US" sz="2000" dirty="0" smtClean="0">
              <a:latin typeface="標楷體" pitchFamily="65" charset="-120"/>
              <a:ea typeface="標楷體" pitchFamily="65" charset="-120"/>
            </a:rPr>
            <a:t>年</a:t>
          </a:r>
          <a:endParaRPr lang="zh-TW" altLang="en-US" sz="2000" dirty="0">
            <a:latin typeface="標楷體" pitchFamily="65" charset="-120"/>
            <a:ea typeface="標楷體" pitchFamily="65" charset="-120"/>
          </a:endParaRPr>
        </a:p>
      </dgm:t>
    </dgm:pt>
    <dgm:pt modelId="{923531E2-0F80-48DD-8B1C-E80BCBD7B04F}" type="parTrans" cxnId="{373F85CE-C1B9-4DE2-84CD-FEAC21F6C1C8}">
      <dgm:prSet/>
      <dgm:spPr/>
      <dgm:t>
        <a:bodyPr/>
        <a:lstStyle/>
        <a:p>
          <a:endParaRPr lang="zh-TW" altLang="en-US" sz="2000">
            <a:latin typeface="標楷體" pitchFamily="65" charset="-120"/>
            <a:ea typeface="標楷體" pitchFamily="65" charset="-120"/>
          </a:endParaRPr>
        </a:p>
      </dgm:t>
    </dgm:pt>
    <dgm:pt modelId="{D7146C32-69E1-48FA-BB32-520B695E2C0E}" type="sibTrans" cxnId="{373F85CE-C1B9-4DE2-84CD-FEAC21F6C1C8}">
      <dgm:prSet/>
      <dgm:spPr/>
      <dgm:t>
        <a:bodyPr/>
        <a:lstStyle/>
        <a:p>
          <a:endParaRPr lang="zh-TW" altLang="en-US" sz="2000">
            <a:latin typeface="標楷體" pitchFamily="65" charset="-120"/>
            <a:ea typeface="標楷體" pitchFamily="65" charset="-120"/>
          </a:endParaRPr>
        </a:p>
      </dgm:t>
    </dgm:pt>
    <dgm:pt modelId="{84AED105-E4B2-4C29-945E-D75E13FD9E90}">
      <dgm:prSet phldrT="[文字]" custT="1"/>
      <dgm:spPr/>
      <dgm:t>
        <a:bodyPr/>
        <a:lstStyle/>
        <a:p>
          <a:r>
            <a:rPr lang="zh-TW" altLang="en-US" sz="2000" dirty="0" smtClean="0">
              <a:latin typeface="標楷體" pitchFamily="65" charset="-120"/>
              <a:ea typeface="標楷體" pitchFamily="65" charset="-120"/>
            </a:rPr>
            <a:t>全面施打</a:t>
          </a:r>
          <a:r>
            <a:rPr lang="en-US" altLang="zh-TW" sz="2000" dirty="0" smtClean="0">
              <a:latin typeface="Arial" panose="020B0604020202020204" pitchFamily="34" charset="0"/>
              <a:ea typeface="標楷體" pitchFamily="65" charset="-120"/>
              <a:cs typeface="Arial" panose="020B0604020202020204" pitchFamily="34" charset="0"/>
            </a:rPr>
            <a:t>MMR</a:t>
          </a:r>
          <a:r>
            <a:rPr lang="zh-TW" altLang="en-US" sz="2000" dirty="0" smtClean="0">
              <a:latin typeface="標楷體" pitchFamily="65" charset="-120"/>
              <a:ea typeface="標楷體" pitchFamily="65" charset="-120"/>
            </a:rPr>
            <a:t>混合疫苗</a:t>
          </a:r>
          <a:endParaRPr lang="zh-TW" altLang="en-US" sz="2000" dirty="0">
            <a:latin typeface="標楷體" pitchFamily="65" charset="-120"/>
            <a:ea typeface="標楷體" pitchFamily="65" charset="-120"/>
          </a:endParaRPr>
        </a:p>
      </dgm:t>
    </dgm:pt>
    <dgm:pt modelId="{A2560CCF-F3FD-44EE-82A2-A8FB81026584}" type="parTrans" cxnId="{448F6201-5E03-4DAE-B4BF-8E101529F9DA}">
      <dgm:prSet/>
      <dgm:spPr/>
      <dgm:t>
        <a:bodyPr/>
        <a:lstStyle/>
        <a:p>
          <a:endParaRPr lang="zh-TW" altLang="en-US" sz="2000">
            <a:latin typeface="標楷體" pitchFamily="65" charset="-120"/>
            <a:ea typeface="標楷體" pitchFamily="65" charset="-120"/>
          </a:endParaRPr>
        </a:p>
      </dgm:t>
    </dgm:pt>
    <dgm:pt modelId="{357296C8-278E-4AF3-AA0B-6893C90B80EE}" type="sibTrans" cxnId="{448F6201-5E03-4DAE-B4BF-8E101529F9DA}">
      <dgm:prSet/>
      <dgm:spPr/>
      <dgm:t>
        <a:bodyPr/>
        <a:lstStyle/>
        <a:p>
          <a:endParaRPr lang="zh-TW" altLang="en-US" sz="2000">
            <a:latin typeface="標楷體" pitchFamily="65" charset="-120"/>
            <a:ea typeface="標楷體" pitchFamily="65" charset="-120"/>
          </a:endParaRPr>
        </a:p>
      </dgm:t>
    </dgm:pt>
    <dgm:pt modelId="{302CFD8A-2769-4C8B-9826-C7EC4C92B1D6}" type="pres">
      <dgm:prSet presAssocID="{462D961D-B91B-48B6-9F6F-2B8E5593E9F2}" presName="theList" presStyleCnt="0">
        <dgm:presLayoutVars>
          <dgm:dir/>
          <dgm:animLvl val="lvl"/>
          <dgm:resizeHandles val="exact"/>
        </dgm:presLayoutVars>
      </dgm:prSet>
      <dgm:spPr/>
      <dgm:t>
        <a:bodyPr/>
        <a:lstStyle/>
        <a:p>
          <a:endParaRPr lang="zh-TW" altLang="en-US"/>
        </a:p>
      </dgm:t>
    </dgm:pt>
    <dgm:pt modelId="{4860F00E-DAC3-4ECB-8C82-EFA424138062}" type="pres">
      <dgm:prSet presAssocID="{FBC9DB13-A3E6-492C-9B5A-70B4E1E1CAF8}" presName="compNode" presStyleCnt="0"/>
      <dgm:spPr/>
    </dgm:pt>
    <dgm:pt modelId="{8BC5309E-C2C7-4211-8344-AFDF92B0B891}" type="pres">
      <dgm:prSet presAssocID="{FBC9DB13-A3E6-492C-9B5A-70B4E1E1CAF8}" presName="noGeometry" presStyleCnt="0"/>
      <dgm:spPr/>
    </dgm:pt>
    <dgm:pt modelId="{35E4D760-859F-4DE2-871E-DBE053EF8650}" type="pres">
      <dgm:prSet presAssocID="{FBC9DB13-A3E6-492C-9B5A-70B4E1E1CAF8}" presName="childTextVisible" presStyleLbl="bgAccFollowNode1" presStyleIdx="0" presStyleCnt="3">
        <dgm:presLayoutVars>
          <dgm:bulletEnabled val="1"/>
        </dgm:presLayoutVars>
      </dgm:prSet>
      <dgm:spPr/>
      <dgm:t>
        <a:bodyPr/>
        <a:lstStyle/>
        <a:p>
          <a:endParaRPr lang="zh-TW" altLang="en-US"/>
        </a:p>
      </dgm:t>
    </dgm:pt>
    <dgm:pt modelId="{0CD10B96-17D5-49AC-AAF7-9A3FA5C733B0}" type="pres">
      <dgm:prSet presAssocID="{FBC9DB13-A3E6-492C-9B5A-70B4E1E1CAF8}" presName="childTextHidden" presStyleLbl="bgAccFollowNode1" presStyleIdx="0" presStyleCnt="3"/>
      <dgm:spPr/>
      <dgm:t>
        <a:bodyPr/>
        <a:lstStyle/>
        <a:p>
          <a:endParaRPr lang="zh-TW" altLang="en-US"/>
        </a:p>
      </dgm:t>
    </dgm:pt>
    <dgm:pt modelId="{D8802489-348C-4466-B5B7-971AC687B50A}" type="pres">
      <dgm:prSet presAssocID="{FBC9DB13-A3E6-492C-9B5A-70B4E1E1CAF8}" presName="parentText" presStyleLbl="node1" presStyleIdx="0" presStyleCnt="3">
        <dgm:presLayoutVars>
          <dgm:chMax val="1"/>
          <dgm:bulletEnabled val="1"/>
        </dgm:presLayoutVars>
      </dgm:prSet>
      <dgm:spPr/>
      <dgm:t>
        <a:bodyPr/>
        <a:lstStyle/>
        <a:p>
          <a:endParaRPr lang="zh-TW" altLang="en-US"/>
        </a:p>
      </dgm:t>
    </dgm:pt>
    <dgm:pt modelId="{62771111-29C4-4BEF-8B48-0E4A2E439B83}" type="pres">
      <dgm:prSet presAssocID="{FBC9DB13-A3E6-492C-9B5A-70B4E1E1CAF8}" presName="aSpace" presStyleCnt="0"/>
      <dgm:spPr/>
    </dgm:pt>
    <dgm:pt modelId="{D2FEFAB6-9939-4D5E-933C-E115D08C000E}" type="pres">
      <dgm:prSet presAssocID="{4DA181FA-09EA-4D3E-889D-7636333C75A1}" presName="compNode" presStyleCnt="0"/>
      <dgm:spPr/>
    </dgm:pt>
    <dgm:pt modelId="{794349C8-55CD-4964-B36D-6EC43E286348}" type="pres">
      <dgm:prSet presAssocID="{4DA181FA-09EA-4D3E-889D-7636333C75A1}" presName="noGeometry" presStyleCnt="0"/>
      <dgm:spPr/>
    </dgm:pt>
    <dgm:pt modelId="{0CABA3C2-B5CE-498B-A352-0FB037D6FC3B}" type="pres">
      <dgm:prSet presAssocID="{4DA181FA-09EA-4D3E-889D-7636333C75A1}" presName="childTextVisible" presStyleLbl="bgAccFollowNode1" presStyleIdx="1" presStyleCnt="3">
        <dgm:presLayoutVars>
          <dgm:bulletEnabled val="1"/>
        </dgm:presLayoutVars>
      </dgm:prSet>
      <dgm:spPr/>
      <dgm:t>
        <a:bodyPr/>
        <a:lstStyle/>
        <a:p>
          <a:endParaRPr lang="zh-TW" altLang="en-US"/>
        </a:p>
      </dgm:t>
    </dgm:pt>
    <dgm:pt modelId="{B56C4720-641E-447D-9218-EA4E49629A68}" type="pres">
      <dgm:prSet presAssocID="{4DA181FA-09EA-4D3E-889D-7636333C75A1}" presName="childTextHidden" presStyleLbl="bgAccFollowNode1" presStyleIdx="1" presStyleCnt="3"/>
      <dgm:spPr/>
      <dgm:t>
        <a:bodyPr/>
        <a:lstStyle/>
        <a:p>
          <a:endParaRPr lang="zh-TW" altLang="en-US"/>
        </a:p>
      </dgm:t>
    </dgm:pt>
    <dgm:pt modelId="{C4C5DAA9-93B0-4DB7-9EA3-FAAFAA58269D}" type="pres">
      <dgm:prSet presAssocID="{4DA181FA-09EA-4D3E-889D-7636333C75A1}" presName="parentText" presStyleLbl="node1" presStyleIdx="1" presStyleCnt="3">
        <dgm:presLayoutVars>
          <dgm:chMax val="1"/>
          <dgm:bulletEnabled val="1"/>
        </dgm:presLayoutVars>
      </dgm:prSet>
      <dgm:spPr/>
      <dgm:t>
        <a:bodyPr/>
        <a:lstStyle/>
        <a:p>
          <a:endParaRPr lang="zh-TW" altLang="en-US"/>
        </a:p>
      </dgm:t>
    </dgm:pt>
    <dgm:pt modelId="{B8B9D335-D8FD-405A-96C0-893AD6E54766}" type="pres">
      <dgm:prSet presAssocID="{4DA181FA-09EA-4D3E-889D-7636333C75A1}" presName="aSpace" presStyleCnt="0"/>
      <dgm:spPr/>
    </dgm:pt>
    <dgm:pt modelId="{A1336F00-4E04-405F-9F2B-F3F4B65A9045}" type="pres">
      <dgm:prSet presAssocID="{3145C82E-450A-487A-9395-69AAAFCAE055}" presName="compNode" presStyleCnt="0"/>
      <dgm:spPr/>
    </dgm:pt>
    <dgm:pt modelId="{F1B89DCB-7086-4E8E-B6ED-3AB8DDEBC4B2}" type="pres">
      <dgm:prSet presAssocID="{3145C82E-450A-487A-9395-69AAAFCAE055}" presName="noGeometry" presStyleCnt="0"/>
      <dgm:spPr/>
    </dgm:pt>
    <dgm:pt modelId="{CB53A774-FA73-4F94-8222-5494052D2857}" type="pres">
      <dgm:prSet presAssocID="{3145C82E-450A-487A-9395-69AAAFCAE055}" presName="childTextVisible" presStyleLbl="bgAccFollowNode1" presStyleIdx="2" presStyleCnt="3">
        <dgm:presLayoutVars>
          <dgm:bulletEnabled val="1"/>
        </dgm:presLayoutVars>
      </dgm:prSet>
      <dgm:spPr/>
      <dgm:t>
        <a:bodyPr/>
        <a:lstStyle/>
        <a:p>
          <a:endParaRPr lang="zh-TW" altLang="en-US"/>
        </a:p>
      </dgm:t>
    </dgm:pt>
    <dgm:pt modelId="{2B07717E-9ADB-42B7-9C0A-CC74743133C6}" type="pres">
      <dgm:prSet presAssocID="{3145C82E-450A-487A-9395-69AAAFCAE055}" presName="childTextHidden" presStyleLbl="bgAccFollowNode1" presStyleIdx="2" presStyleCnt="3"/>
      <dgm:spPr/>
      <dgm:t>
        <a:bodyPr/>
        <a:lstStyle/>
        <a:p>
          <a:endParaRPr lang="zh-TW" altLang="en-US"/>
        </a:p>
      </dgm:t>
    </dgm:pt>
    <dgm:pt modelId="{4D189C42-B8A4-45C4-BAF3-332801B86EB5}" type="pres">
      <dgm:prSet presAssocID="{3145C82E-450A-487A-9395-69AAAFCAE055}" presName="parentText" presStyleLbl="node1" presStyleIdx="2" presStyleCnt="3">
        <dgm:presLayoutVars>
          <dgm:chMax val="1"/>
          <dgm:bulletEnabled val="1"/>
        </dgm:presLayoutVars>
      </dgm:prSet>
      <dgm:spPr/>
      <dgm:t>
        <a:bodyPr/>
        <a:lstStyle/>
        <a:p>
          <a:endParaRPr lang="zh-TW" altLang="en-US"/>
        </a:p>
      </dgm:t>
    </dgm:pt>
  </dgm:ptLst>
  <dgm:cxnLst>
    <dgm:cxn modelId="{6719CABD-4004-4B4F-BBFD-FD4317C94BFB}" type="presOf" srcId="{6E75A056-74AF-4A35-9C81-B5295891CD6B}" destId="{0CD10B96-17D5-49AC-AAF7-9A3FA5C733B0}" srcOrd="1" destOrd="0" presId="urn:microsoft.com/office/officeart/2005/8/layout/hProcess6"/>
    <dgm:cxn modelId="{B8AD9AEC-BA48-49D1-802A-5AA9277910D7}" type="presOf" srcId="{B3513250-4BB1-4397-A774-90402D810569}" destId="{B56C4720-641E-447D-9218-EA4E49629A68}" srcOrd="1" destOrd="0" presId="urn:microsoft.com/office/officeart/2005/8/layout/hProcess6"/>
    <dgm:cxn modelId="{280DF954-A9EE-437F-92B7-97BBC9222EA0}" type="presOf" srcId="{B3513250-4BB1-4397-A774-90402D810569}" destId="{0CABA3C2-B5CE-498B-A352-0FB037D6FC3B}" srcOrd="0" destOrd="0" presId="urn:microsoft.com/office/officeart/2005/8/layout/hProcess6"/>
    <dgm:cxn modelId="{88FEB512-B0DC-4781-8857-E9CA283B35B6}" type="presOf" srcId="{FBC9DB13-A3E6-492C-9B5A-70B4E1E1CAF8}" destId="{D8802489-348C-4466-B5B7-971AC687B50A}" srcOrd="0" destOrd="0" presId="urn:microsoft.com/office/officeart/2005/8/layout/hProcess6"/>
    <dgm:cxn modelId="{C45C12F2-2B6F-4E63-A4A8-7366D0D10831}" type="presOf" srcId="{4DA181FA-09EA-4D3E-889D-7636333C75A1}" destId="{C4C5DAA9-93B0-4DB7-9EA3-FAAFAA58269D}" srcOrd="0" destOrd="0" presId="urn:microsoft.com/office/officeart/2005/8/layout/hProcess6"/>
    <dgm:cxn modelId="{106FA5A2-4CBF-42DB-AFCC-6BB15C9BF7C4}" srcId="{462D961D-B91B-48B6-9F6F-2B8E5593E9F2}" destId="{FBC9DB13-A3E6-492C-9B5A-70B4E1E1CAF8}" srcOrd="0" destOrd="0" parTransId="{8977C398-1FAF-488E-8215-ABC6E90106E4}" sibTransId="{DFDB13AE-313F-499E-95CF-49929F3E4A20}"/>
    <dgm:cxn modelId="{E6A03B74-5C36-4301-9548-D5A85642D10D}" srcId="{462D961D-B91B-48B6-9F6F-2B8E5593E9F2}" destId="{4DA181FA-09EA-4D3E-889D-7636333C75A1}" srcOrd="1" destOrd="0" parTransId="{3F5BB067-868D-4237-BE25-40661E05C1AB}" sibTransId="{FF49DC9D-21AF-47D3-866A-F7341110FF78}"/>
    <dgm:cxn modelId="{448F6201-5E03-4DAE-B4BF-8E101529F9DA}" srcId="{3145C82E-450A-487A-9395-69AAAFCAE055}" destId="{84AED105-E4B2-4C29-945E-D75E13FD9E90}" srcOrd="0" destOrd="0" parTransId="{A2560CCF-F3FD-44EE-82A2-A8FB81026584}" sibTransId="{357296C8-278E-4AF3-AA0B-6893C90B80EE}"/>
    <dgm:cxn modelId="{3F676240-FAF3-4E18-B7B7-89D3ED1B5106}" srcId="{FBC9DB13-A3E6-492C-9B5A-70B4E1E1CAF8}" destId="{6E75A056-74AF-4A35-9C81-B5295891CD6B}" srcOrd="0" destOrd="0" parTransId="{A4675E07-22F4-4E4C-99A1-B76D9B40DD83}" sibTransId="{FB58FB9B-BEF8-46E8-8669-A0C47FD49B8F}"/>
    <dgm:cxn modelId="{7021DC8D-54C1-4194-892E-E9F0B712C183}" type="presOf" srcId="{462D961D-B91B-48B6-9F6F-2B8E5593E9F2}" destId="{302CFD8A-2769-4C8B-9826-C7EC4C92B1D6}" srcOrd="0" destOrd="0" presId="urn:microsoft.com/office/officeart/2005/8/layout/hProcess6"/>
    <dgm:cxn modelId="{DB0258E2-14D9-4665-AC3B-2FFC7907FA58}" type="presOf" srcId="{84AED105-E4B2-4C29-945E-D75E13FD9E90}" destId="{CB53A774-FA73-4F94-8222-5494052D2857}" srcOrd="0" destOrd="0" presId="urn:microsoft.com/office/officeart/2005/8/layout/hProcess6"/>
    <dgm:cxn modelId="{907E1DC2-AD3D-46B8-AF9A-049B36A27F93}" type="presOf" srcId="{3145C82E-450A-487A-9395-69AAAFCAE055}" destId="{4D189C42-B8A4-45C4-BAF3-332801B86EB5}" srcOrd="0" destOrd="0" presId="urn:microsoft.com/office/officeart/2005/8/layout/hProcess6"/>
    <dgm:cxn modelId="{9AC48EE7-7BCF-4D07-9706-769F663CBD75}" type="presOf" srcId="{84AED105-E4B2-4C29-945E-D75E13FD9E90}" destId="{2B07717E-9ADB-42B7-9C0A-CC74743133C6}" srcOrd="1" destOrd="0" presId="urn:microsoft.com/office/officeart/2005/8/layout/hProcess6"/>
    <dgm:cxn modelId="{373F85CE-C1B9-4DE2-84CD-FEAC21F6C1C8}" srcId="{462D961D-B91B-48B6-9F6F-2B8E5593E9F2}" destId="{3145C82E-450A-487A-9395-69AAAFCAE055}" srcOrd="2" destOrd="0" parTransId="{923531E2-0F80-48DD-8B1C-E80BCBD7B04F}" sibTransId="{D7146C32-69E1-48FA-BB32-520B695E2C0E}"/>
    <dgm:cxn modelId="{1A7D4D52-015F-44DD-82CE-0E4F76B140CC}" type="presOf" srcId="{6E75A056-74AF-4A35-9C81-B5295891CD6B}" destId="{35E4D760-859F-4DE2-871E-DBE053EF8650}" srcOrd="0" destOrd="0" presId="urn:microsoft.com/office/officeart/2005/8/layout/hProcess6"/>
    <dgm:cxn modelId="{18419C50-572B-4E81-BD17-1ED99D764B26}" srcId="{4DA181FA-09EA-4D3E-889D-7636333C75A1}" destId="{B3513250-4BB1-4397-A774-90402D810569}" srcOrd="0" destOrd="0" parTransId="{5A33E2FC-073B-4928-A6B3-93E0BFC6DFBD}" sibTransId="{DA098CAD-EA57-484E-A7E4-136741B39DEA}"/>
    <dgm:cxn modelId="{24C15AC4-8D24-4802-AE75-BB432D8D69EA}" type="presParOf" srcId="{302CFD8A-2769-4C8B-9826-C7EC4C92B1D6}" destId="{4860F00E-DAC3-4ECB-8C82-EFA424138062}" srcOrd="0" destOrd="0" presId="urn:microsoft.com/office/officeart/2005/8/layout/hProcess6"/>
    <dgm:cxn modelId="{765DC141-828E-4D8A-9854-0D6AE86144CC}" type="presParOf" srcId="{4860F00E-DAC3-4ECB-8C82-EFA424138062}" destId="{8BC5309E-C2C7-4211-8344-AFDF92B0B891}" srcOrd="0" destOrd="0" presId="urn:microsoft.com/office/officeart/2005/8/layout/hProcess6"/>
    <dgm:cxn modelId="{4E2843E9-B00C-4F9D-ACE4-B8CEE90F1E06}" type="presParOf" srcId="{4860F00E-DAC3-4ECB-8C82-EFA424138062}" destId="{35E4D760-859F-4DE2-871E-DBE053EF8650}" srcOrd="1" destOrd="0" presId="urn:microsoft.com/office/officeart/2005/8/layout/hProcess6"/>
    <dgm:cxn modelId="{1A3A7A8B-3941-4026-A5A5-6E093EAD1DC0}" type="presParOf" srcId="{4860F00E-DAC3-4ECB-8C82-EFA424138062}" destId="{0CD10B96-17D5-49AC-AAF7-9A3FA5C733B0}" srcOrd="2" destOrd="0" presId="urn:microsoft.com/office/officeart/2005/8/layout/hProcess6"/>
    <dgm:cxn modelId="{477B3410-A74F-4BA0-B14F-499A54D3CD29}" type="presParOf" srcId="{4860F00E-DAC3-4ECB-8C82-EFA424138062}" destId="{D8802489-348C-4466-B5B7-971AC687B50A}" srcOrd="3" destOrd="0" presId="urn:microsoft.com/office/officeart/2005/8/layout/hProcess6"/>
    <dgm:cxn modelId="{EF3E8B3C-4993-4068-8B5B-1802D4B36B99}" type="presParOf" srcId="{302CFD8A-2769-4C8B-9826-C7EC4C92B1D6}" destId="{62771111-29C4-4BEF-8B48-0E4A2E439B83}" srcOrd="1" destOrd="0" presId="urn:microsoft.com/office/officeart/2005/8/layout/hProcess6"/>
    <dgm:cxn modelId="{9F97F6F6-699E-498A-AB5A-3A28076CCD8B}" type="presParOf" srcId="{302CFD8A-2769-4C8B-9826-C7EC4C92B1D6}" destId="{D2FEFAB6-9939-4D5E-933C-E115D08C000E}" srcOrd="2" destOrd="0" presId="urn:microsoft.com/office/officeart/2005/8/layout/hProcess6"/>
    <dgm:cxn modelId="{2EED2164-F7C3-49DB-AA7D-0E2379F45D44}" type="presParOf" srcId="{D2FEFAB6-9939-4D5E-933C-E115D08C000E}" destId="{794349C8-55CD-4964-B36D-6EC43E286348}" srcOrd="0" destOrd="0" presId="urn:microsoft.com/office/officeart/2005/8/layout/hProcess6"/>
    <dgm:cxn modelId="{0EF0EA5F-CC79-473A-A7B1-EA3AC9C6D4EA}" type="presParOf" srcId="{D2FEFAB6-9939-4D5E-933C-E115D08C000E}" destId="{0CABA3C2-B5CE-498B-A352-0FB037D6FC3B}" srcOrd="1" destOrd="0" presId="urn:microsoft.com/office/officeart/2005/8/layout/hProcess6"/>
    <dgm:cxn modelId="{E9894336-B738-41E8-B887-36FA41BE2628}" type="presParOf" srcId="{D2FEFAB6-9939-4D5E-933C-E115D08C000E}" destId="{B56C4720-641E-447D-9218-EA4E49629A68}" srcOrd="2" destOrd="0" presId="urn:microsoft.com/office/officeart/2005/8/layout/hProcess6"/>
    <dgm:cxn modelId="{698D0E77-CA2A-43E6-A19A-AA38FD911649}" type="presParOf" srcId="{D2FEFAB6-9939-4D5E-933C-E115D08C000E}" destId="{C4C5DAA9-93B0-4DB7-9EA3-FAAFAA58269D}" srcOrd="3" destOrd="0" presId="urn:microsoft.com/office/officeart/2005/8/layout/hProcess6"/>
    <dgm:cxn modelId="{FA75EF02-7C0E-48E4-AA72-3B18F6DA9B05}" type="presParOf" srcId="{302CFD8A-2769-4C8B-9826-C7EC4C92B1D6}" destId="{B8B9D335-D8FD-405A-96C0-893AD6E54766}" srcOrd="3" destOrd="0" presId="urn:microsoft.com/office/officeart/2005/8/layout/hProcess6"/>
    <dgm:cxn modelId="{FC6C713A-4CCE-474A-90A1-84F82E6DEDA8}" type="presParOf" srcId="{302CFD8A-2769-4C8B-9826-C7EC4C92B1D6}" destId="{A1336F00-4E04-405F-9F2B-F3F4B65A9045}" srcOrd="4" destOrd="0" presId="urn:microsoft.com/office/officeart/2005/8/layout/hProcess6"/>
    <dgm:cxn modelId="{3443D18A-B6EF-485C-9A58-5BCC23BE8F77}" type="presParOf" srcId="{A1336F00-4E04-405F-9F2B-F3F4B65A9045}" destId="{F1B89DCB-7086-4E8E-B6ED-3AB8DDEBC4B2}" srcOrd="0" destOrd="0" presId="urn:microsoft.com/office/officeart/2005/8/layout/hProcess6"/>
    <dgm:cxn modelId="{90DD3039-6233-4AD0-9FF1-1AA3E8AA8D71}" type="presParOf" srcId="{A1336F00-4E04-405F-9F2B-F3F4B65A9045}" destId="{CB53A774-FA73-4F94-8222-5494052D2857}" srcOrd="1" destOrd="0" presId="urn:microsoft.com/office/officeart/2005/8/layout/hProcess6"/>
    <dgm:cxn modelId="{12A67607-5239-4A57-A6C8-2C9960D07319}" type="presParOf" srcId="{A1336F00-4E04-405F-9F2B-F3F4B65A9045}" destId="{2B07717E-9ADB-42B7-9C0A-CC74743133C6}" srcOrd="2" destOrd="0" presId="urn:microsoft.com/office/officeart/2005/8/layout/hProcess6"/>
    <dgm:cxn modelId="{890A46EF-657F-44E9-A971-49820E457118}" type="presParOf" srcId="{A1336F00-4E04-405F-9F2B-F3F4B65A9045}" destId="{4D189C42-B8A4-45C4-BAF3-332801B86EB5}" srcOrd="3" destOrd="0" presId="urn:microsoft.com/office/officeart/2005/8/layout/hProcess6"/>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E3D4B5-6047-4FF3-9A26-579CF44960AD}" type="doc">
      <dgm:prSet loTypeId="urn:microsoft.com/office/officeart/2005/8/layout/list1" loCatId="list" qsTypeId="urn:microsoft.com/office/officeart/2005/8/quickstyle/simple4" qsCatId="simple" csTypeId="urn:microsoft.com/office/officeart/2005/8/colors/colorful2" csCatId="colorful" phldr="1"/>
      <dgm:spPr/>
      <dgm:t>
        <a:bodyPr/>
        <a:lstStyle/>
        <a:p>
          <a:endParaRPr lang="zh-TW" altLang="en-US"/>
        </a:p>
      </dgm:t>
    </dgm:pt>
    <dgm:pt modelId="{1343B63B-9BA3-4D99-A571-26FA503A89A0}">
      <dgm:prSet phldrT="[文字]" custT="1"/>
      <dgm:spPr/>
      <dgm:t>
        <a:bodyPr/>
        <a:lstStyle/>
        <a:p>
          <a:r>
            <a:rPr lang="en-US" altLang="zh-TW" sz="2800" dirty="0" smtClean="0">
              <a:latin typeface="Arial" pitchFamily="34" charset="0"/>
              <a:cs typeface="Arial" pitchFamily="34" charset="0"/>
            </a:rPr>
            <a:t>The Problem</a:t>
          </a:r>
          <a:r>
            <a:rPr lang="zh-TW" altLang="en-US" sz="2800" dirty="0" smtClean="0">
              <a:latin typeface="Arial" pitchFamily="34" charset="0"/>
              <a:cs typeface="Arial" pitchFamily="34" charset="0"/>
            </a:rPr>
            <a:t> </a:t>
          </a:r>
          <a:endParaRPr lang="zh-TW" altLang="en-US" sz="2800" dirty="0">
            <a:latin typeface="Arial" pitchFamily="34" charset="0"/>
            <a:cs typeface="Arial" pitchFamily="34" charset="0"/>
          </a:endParaRPr>
        </a:p>
      </dgm:t>
    </dgm:pt>
    <dgm:pt modelId="{97832081-D9B2-4803-8FE7-E5D90F86BAEC}" type="parTrans" cxnId="{15B7CD35-6834-4D43-825C-C21D742FCBF6}">
      <dgm:prSet/>
      <dgm:spPr/>
      <dgm:t>
        <a:bodyPr/>
        <a:lstStyle/>
        <a:p>
          <a:endParaRPr lang="zh-TW" altLang="en-US">
            <a:latin typeface="Arial" pitchFamily="34" charset="0"/>
            <a:cs typeface="Arial" pitchFamily="34" charset="0"/>
          </a:endParaRPr>
        </a:p>
      </dgm:t>
    </dgm:pt>
    <dgm:pt modelId="{8BAC4218-5808-4E92-9577-CB43D909DB50}" type="sibTrans" cxnId="{15B7CD35-6834-4D43-825C-C21D742FCBF6}">
      <dgm:prSet/>
      <dgm:spPr/>
      <dgm:t>
        <a:bodyPr/>
        <a:lstStyle/>
        <a:p>
          <a:endParaRPr lang="zh-TW" altLang="en-US">
            <a:latin typeface="Arial" pitchFamily="34" charset="0"/>
            <a:cs typeface="Arial" pitchFamily="34" charset="0"/>
          </a:endParaRPr>
        </a:p>
      </dgm:t>
    </dgm:pt>
    <dgm:pt modelId="{F368B2AE-FE87-45C6-9E56-90F91AD2A80C}">
      <dgm:prSet phldrT="[文字]" custT="1"/>
      <dgm:spPr/>
      <dgm:t>
        <a:bodyPr/>
        <a:lstStyle/>
        <a:p>
          <a:r>
            <a:rPr lang="en-US" altLang="zh-TW" sz="2800" dirty="0" smtClean="0">
              <a:latin typeface="Arial" pitchFamily="34" charset="0"/>
              <a:cs typeface="Arial" pitchFamily="34" charset="0"/>
            </a:rPr>
            <a:t>The Solution</a:t>
          </a:r>
          <a:endParaRPr lang="zh-TW" altLang="en-US" sz="2800" dirty="0">
            <a:latin typeface="Arial" pitchFamily="34" charset="0"/>
            <a:cs typeface="Arial" pitchFamily="34" charset="0"/>
          </a:endParaRPr>
        </a:p>
      </dgm:t>
    </dgm:pt>
    <dgm:pt modelId="{7771947B-119A-423E-9490-A32779ED6C0F}" type="parTrans" cxnId="{D8D23D2A-898E-4CB0-9949-62215AB7CB27}">
      <dgm:prSet/>
      <dgm:spPr/>
      <dgm:t>
        <a:bodyPr/>
        <a:lstStyle/>
        <a:p>
          <a:endParaRPr lang="zh-TW" altLang="en-US">
            <a:latin typeface="Arial" pitchFamily="34" charset="0"/>
            <a:cs typeface="Arial" pitchFamily="34" charset="0"/>
          </a:endParaRPr>
        </a:p>
      </dgm:t>
    </dgm:pt>
    <dgm:pt modelId="{DF7BBEEA-FAA6-4857-8C11-2CFA0B958433}" type="sibTrans" cxnId="{D8D23D2A-898E-4CB0-9949-62215AB7CB27}">
      <dgm:prSet/>
      <dgm:spPr/>
      <dgm:t>
        <a:bodyPr/>
        <a:lstStyle/>
        <a:p>
          <a:endParaRPr lang="zh-TW" altLang="en-US">
            <a:latin typeface="Arial" pitchFamily="34" charset="0"/>
            <a:cs typeface="Arial" pitchFamily="34" charset="0"/>
          </a:endParaRPr>
        </a:p>
      </dgm:t>
    </dgm:pt>
    <dgm:pt modelId="{930EDA5E-58FE-4161-8A28-9F9696B3ABB5}">
      <dgm:prSet phldrT="[文字]" custT="1"/>
      <dgm:spPr/>
      <dgm:t>
        <a:bodyPr/>
        <a:lstStyle/>
        <a:p>
          <a:r>
            <a:rPr lang="en-US" altLang="zh-TW" sz="2800" dirty="0" smtClean="0">
              <a:latin typeface="Arial" pitchFamily="34" charset="0"/>
              <a:cs typeface="Arial" pitchFamily="34" charset="0"/>
            </a:rPr>
            <a:t>It costs only about $1 to vaccinate a child.</a:t>
          </a:r>
          <a:endParaRPr lang="zh-TW" altLang="en-US" sz="2800" dirty="0">
            <a:latin typeface="Arial" pitchFamily="34" charset="0"/>
            <a:cs typeface="Arial" pitchFamily="34" charset="0"/>
          </a:endParaRPr>
        </a:p>
      </dgm:t>
    </dgm:pt>
    <dgm:pt modelId="{C120767E-1D79-44AB-A7D3-EA83EF9B4DF7}" type="parTrans" cxnId="{B9AD772C-184C-4397-A3C4-BFE44FCC11B3}">
      <dgm:prSet/>
      <dgm:spPr/>
      <dgm:t>
        <a:bodyPr/>
        <a:lstStyle/>
        <a:p>
          <a:endParaRPr lang="zh-TW" altLang="en-US">
            <a:latin typeface="Arial" pitchFamily="34" charset="0"/>
            <a:cs typeface="Arial" pitchFamily="34" charset="0"/>
          </a:endParaRPr>
        </a:p>
      </dgm:t>
    </dgm:pt>
    <dgm:pt modelId="{8A9822C8-BAFD-473F-8D71-D8D9CAEFD6F2}" type="sibTrans" cxnId="{B9AD772C-184C-4397-A3C4-BFE44FCC11B3}">
      <dgm:prSet/>
      <dgm:spPr/>
      <dgm:t>
        <a:bodyPr/>
        <a:lstStyle/>
        <a:p>
          <a:endParaRPr lang="zh-TW" altLang="en-US">
            <a:latin typeface="Arial" pitchFamily="34" charset="0"/>
            <a:cs typeface="Arial" pitchFamily="34" charset="0"/>
          </a:endParaRPr>
        </a:p>
      </dgm:t>
    </dgm:pt>
    <dgm:pt modelId="{0707FB4D-BCFC-4AD0-A0E1-39EBD0F58D40}">
      <dgm:prSet phldrT="[文字]" custT="1"/>
      <dgm:spPr/>
      <dgm:t>
        <a:bodyPr/>
        <a:lstStyle/>
        <a:p>
          <a:r>
            <a:rPr lang="en-US" altLang="zh-TW" sz="2800" dirty="0" smtClean="0">
              <a:latin typeface="Arial" pitchFamily="34" charset="0"/>
              <a:cs typeface="Arial" pitchFamily="34" charset="0"/>
            </a:rPr>
            <a:t>An estimated 430 people die each day from the disease.</a:t>
          </a:r>
          <a:endParaRPr lang="zh-TW" altLang="en-US" sz="2800" dirty="0">
            <a:latin typeface="Arial" pitchFamily="34" charset="0"/>
            <a:cs typeface="Arial" pitchFamily="34" charset="0"/>
          </a:endParaRPr>
        </a:p>
      </dgm:t>
    </dgm:pt>
    <dgm:pt modelId="{942E27E9-B7F4-4F78-83F8-21A88A309DC5}" type="parTrans" cxnId="{9E4F7296-ED78-4EF0-913B-BCDCC6098765}">
      <dgm:prSet/>
      <dgm:spPr/>
      <dgm:t>
        <a:bodyPr/>
        <a:lstStyle/>
        <a:p>
          <a:endParaRPr lang="zh-TW" altLang="en-US">
            <a:latin typeface="Arial" pitchFamily="34" charset="0"/>
            <a:cs typeface="Arial" pitchFamily="34" charset="0"/>
          </a:endParaRPr>
        </a:p>
      </dgm:t>
    </dgm:pt>
    <dgm:pt modelId="{E41B9CF9-5532-4BD1-8AB7-2FC38D249BAC}" type="sibTrans" cxnId="{9E4F7296-ED78-4EF0-913B-BCDCC6098765}">
      <dgm:prSet/>
      <dgm:spPr/>
      <dgm:t>
        <a:bodyPr/>
        <a:lstStyle/>
        <a:p>
          <a:endParaRPr lang="zh-TW" altLang="en-US">
            <a:latin typeface="Arial" pitchFamily="34" charset="0"/>
            <a:cs typeface="Arial" pitchFamily="34" charset="0"/>
          </a:endParaRPr>
        </a:p>
      </dgm:t>
    </dgm:pt>
    <dgm:pt modelId="{D9887F1C-8247-4BA9-8D3F-4F0A39A30B8F}">
      <dgm:prSet phldrT="[文字]" custT="1"/>
      <dgm:spPr/>
      <dgm:t>
        <a:bodyPr/>
        <a:lstStyle/>
        <a:p>
          <a:r>
            <a:rPr lang="en-US" altLang="zh-TW" sz="2800" dirty="0" smtClean="0">
              <a:latin typeface="Arial" pitchFamily="34" charset="0"/>
              <a:cs typeface="Arial" pitchFamily="34" charset="0"/>
            </a:rPr>
            <a:t>Measles is one of the leading killers of children worldwide. </a:t>
          </a:r>
          <a:endParaRPr lang="zh-TW" altLang="en-US" sz="2800" dirty="0">
            <a:latin typeface="Arial" pitchFamily="34" charset="0"/>
            <a:cs typeface="Arial" pitchFamily="34" charset="0"/>
          </a:endParaRPr>
        </a:p>
      </dgm:t>
    </dgm:pt>
    <dgm:pt modelId="{0E2192AE-EF45-4113-BD65-3C0EA4A9EF7F}" type="parTrans" cxnId="{C249028F-D88D-4049-BA8C-F41CC1518F9A}">
      <dgm:prSet/>
      <dgm:spPr/>
      <dgm:t>
        <a:bodyPr/>
        <a:lstStyle/>
        <a:p>
          <a:endParaRPr lang="zh-TW" altLang="en-US">
            <a:latin typeface="Arial" pitchFamily="34" charset="0"/>
            <a:cs typeface="Arial" pitchFamily="34" charset="0"/>
          </a:endParaRPr>
        </a:p>
      </dgm:t>
    </dgm:pt>
    <dgm:pt modelId="{5262E653-0044-4032-9953-4E2797607B4A}" type="sibTrans" cxnId="{C249028F-D88D-4049-BA8C-F41CC1518F9A}">
      <dgm:prSet/>
      <dgm:spPr/>
      <dgm:t>
        <a:bodyPr/>
        <a:lstStyle/>
        <a:p>
          <a:endParaRPr lang="zh-TW" altLang="en-US">
            <a:latin typeface="Arial" pitchFamily="34" charset="0"/>
            <a:cs typeface="Arial" pitchFamily="34" charset="0"/>
          </a:endParaRPr>
        </a:p>
      </dgm:t>
    </dgm:pt>
    <dgm:pt modelId="{0D97EEF8-8CDB-4C5D-BB25-CE553555C3FC}">
      <dgm:prSet phldrT="[文字]" custT="1"/>
      <dgm:spPr/>
      <dgm:t>
        <a:bodyPr/>
        <a:lstStyle/>
        <a:p>
          <a:r>
            <a:rPr lang="en-US" altLang="zh-TW" sz="2800" dirty="0" smtClean="0">
              <a:latin typeface="Arial" pitchFamily="34" charset="0"/>
              <a:cs typeface="Arial" pitchFamily="34" charset="0"/>
            </a:rPr>
            <a:t>Measles is easily preventable with a safe and effective vaccine.</a:t>
          </a:r>
          <a:endParaRPr lang="zh-TW" altLang="en-US" sz="2800" dirty="0">
            <a:latin typeface="Arial" pitchFamily="34" charset="0"/>
            <a:cs typeface="Arial" pitchFamily="34" charset="0"/>
          </a:endParaRPr>
        </a:p>
      </dgm:t>
    </dgm:pt>
    <dgm:pt modelId="{E04EDC3C-B08A-4693-B6C0-F5C1F973CC4D}" type="parTrans" cxnId="{7C39D523-BC48-470D-B359-56393DDA9E4F}">
      <dgm:prSet/>
      <dgm:spPr/>
      <dgm:t>
        <a:bodyPr/>
        <a:lstStyle/>
        <a:p>
          <a:endParaRPr lang="zh-TW" altLang="en-US">
            <a:latin typeface="Arial" pitchFamily="34" charset="0"/>
            <a:cs typeface="Arial" pitchFamily="34" charset="0"/>
          </a:endParaRPr>
        </a:p>
      </dgm:t>
    </dgm:pt>
    <dgm:pt modelId="{EF6DF69D-ED62-4A70-8314-CCB61B8DFBA3}" type="sibTrans" cxnId="{7C39D523-BC48-470D-B359-56393DDA9E4F}">
      <dgm:prSet/>
      <dgm:spPr/>
      <dgm:t>
        <a:bodyPr/>
        <a:lstStyle/>
        <a:p>
          <a:endParaRPr lang="zh-TW" altLang="en-US">
            <a:latin typeface="Arial" pitchFamily="34" charset="0"/>
            <a:cs typeface="Arial" pitchFamily="34" charset="0"/>
          </a:endParaRPr>
        </a:p>
      </dgm:t>
    </dgm:pt>
    <dgm:pt modelId="{80D4A19B-F4EE-4180-B493-1FFDD5A12C9B}" type="pres">
      <dgm:prSet presAssocID="{F2E3D4B5-6047-4FF3-9A26-579CF44960AD}" presName="linear" presStyleCnt="0">
        <dgm:presLayoutVars>
          <dgm:dir/>
          <dgm:animLvl val="lvl"/>
          <dgm:resizeHandles val="exact"/>
        </dgm:presLayoutVars>
      </dgm:prSet>
      <dgm:spPr/>
      <dgm:t>
        <a:bodyPr/>
        <a:lstStyle/>
        <a:p>
          <a:endParaRPr lang="zh-TW" altLang="en-US"/>
        </a:p>
      </dgm:t>
    </dgm:pt>
    <dgm:pt modelId="{5B20E55E-D872-4DD8-BBED-71438F097894}" type="pres">
      <dgm:prSet presAssocID="{1343B63B-9BA3-4D99-A571-26FA503A89A0}" presName="parentLin" presStyleCnt="0"/>
      <dgm:spPr/>
    </dgm:pt>
    <dgm:pt modelId="{FBD8495B-80AD-4321-9B56-9CDD85F8C5DB}" type="pres">
      <dgm:prSet presAssocID="{1343B63B-9BA3-4D99-A571-26FA503A89A0}" presName="parentLeftMargin" presStyleLbl="node1" presStyleIdx="0" presStyleCnt="2"/>
      <dgm:spPr/>
      <dgm:t>
        <a:bodyPr/>
        <a:lstStyle/>
        <a:p>
          <a:endParaRPr lang="zh-TW" altLang="en-US"/>
        </a:p>
      </dgm:t>
    </dgm:pt>
    <dgm:pt modelId="{1D752CE8-C08E-4FE2-8156-F925F442B16E}" type="pres">
      <dgm:prSet presAssocID="{1343B63B-9BA3-4D99-A571-26FA503A89A0}" presName="parentText" presStyleLbl="node1" presStyleIdx="0" presStyleCnt="2" custScaleY="144401">
        <dgm:presLayoutVars>
          <dgm:chMax val="0"/>
          <dgm:bulletEnabled val="1"/>
        </dgm:presLayoutVars>
      </dgm:prSet>
      <dgm:spPr/>
      <dgm:t>
        <a:bodyPr/>
        <a:lstStyle/>
        <a:p>
          <a:endParaRPr lang="zh-TW" altLang="en-US"/>
        </a:p>
      </dgm:t>
    </dgm:pt>
    <dgm:pt modelId="{445C7395-1662-4FA5-984A-7E2FA1F126F0}" type="pres">
      <dgm:prSet presAssocID="{1343B63B-9BA3-4D99-A571-26FA503A89A0}" presName="negativeSpace" presStyleCnt="0"/>
      <dgm:spPr/>
    </dgm:pt>
    <dgm:pt modelId="{C3611625-B9E7-4485-9D6C-D5662121BC16}" type="pres">
      <dgm:prSet presAssocID="{1343B63B-9BA3-4D99-A571-26FA503A89A0}" presName="childText" presStyleLbl="conFgAcc1" presStyleIdx="0" presStyleCnt="2">
        <dgm:presLayoutVars>
          <dgm:bulletEnabled val="1"/>
        </dgm:presLayoutVars>
      </dgm:prSet>
      <dgm:spPr/>
      <dgm:t>
        <a:bodyPr/>
        <a:lstStyle/>
        <a:p>
          <a:endParaRPr lang="zh-TW" altLang="en-US"/>
        </a:p>
      </dgm:t>
    </dgm:pt>
    <dgm:pt modelId="{45B4A93D-EE48-47F4-99A4-27C7DC8AB2AF}" type="pres">
      <dgm:prSet presAssocID="{8BAC4218-5808-4E92-9577-CB43D909DB50}" presName="spaceBetweenRectangles" presStyleCnt="0"/>
      <dgm:spPr/>
    </dgm:pt>
    <dgm:pt modelId="{6826B768-CD63-4E0B-9671-92FE8A049222}" type="pres">
      <dgm:prSet presAssocID="{F368B2AE-FE87-45C6-9E56-90F91AD2A80C}" presName="parentLin" presStyleCnt="0"/>
      <dgm:spPr/>
    </dgm:pt>
    <dgm:pt modelId="{CBCD904D-FC13-4300-81F9-C83F6DAE733D}" type="pres">
      <dgm:prSet presAssocID="{F368B2AE-FE87-45C6-9E56-90F91AD2A80C}" presName="parentLeftMargin" presStyleLbl="node1" presStyleIdx="0" presStyleCnt="2"/>
      <dgm:spPr/>
      <dgm:t>
        <a:bodyPr/>
        <a:lstStyle/>
        <a:p>
          <a:endParaRPr lang="zh-TW" altLang="en-US"/>
        </a:p>
      </dgm:t>
    </dgm:pt>
    <dgm:pt modelId="{0F33B2F5-9070-4A13-BE45-26090D3C2130}" type="pres">
      <dgm:prSet presAssocID="{F368B2AE-FE87-45C6-9E56-90F91AD2A80C}" presName="parentText" presStyleLbl="node1" presStyleIdx="1" presStyleCnt="2" custScaleY="144401">
        <dgm:presLayoutVars>
          <dgm:chMax val="0"/>
          <dgm:bulletEnabled val="1"/>
        </dgm:presLayoutVars>
      </dgm:prSet>
      <dgm:spPr/>
      <dgm:t>
        <a:bodyPr/>
        <a:lstStyle/>
        <a:p>
          <a:endParaRPr lang="zh-TW" altLang="en-US"/>
        </a:p>
      </dgm:t>
    </dgm:pt>
    <dgm:pt modelId="{F17947E2-69D6-4FCA-8198-D3B291A6C02C}" type="pres">
      <dgm:prSet presAssocID="{F368B2AE-FE87-45C6-9E56-90F91AD2A80C}" presName="negativeSpace" presStyleCnt="0"/>
      <dgm:spPr/>
    </dgm:pt>
    <dgm:pt modelId="{E350931D-AC4D-496E-B484-1D5045F4AF2F}" type="pres">
      <dgm:prSet presAssocID="{F368B2AE-FE87-45C6-9E56-90F91AD2A80C}" presName="childText" presStyleLbl="conFgAcc1" presStyleIdx="1" presStyleCnt="2">
        <dgm:presLayoutVars>
          <dgm:bulletEnabled val="1"/>
        </dgm:presLayoutVars>
      </dgm:prSet>
      <dgm:spPr/>
      <dgm:t>
        <a:bodyPr/>
        <a:lstStyle/>
        <a:p>
          <a:endParaRPr lang="zh-TW" altLang="en-US"/>
        </a:p>
      </dgm:t>
    </dgm:pt>
  </dgm:ptLst>
  <dgm:cxnLst>
    <dgm:cxn modelId="{4FA293AC-CA43-4701-B310-38F3072CBC96}" type="presOf" srcId="{1343B63B-9BA3-4D99-A571-26FA503A89A0}" destId="{FBD8495B-80AD-4321-9B56-9CDD85F8C5DB}" srcOrd="0" destOrd="0" presId="urn:microsoft.com/office/officeart/2005/8/layout/list1"/>
    <dgm:cxn modelId="{7F84E7B0-A839-47A2-AE60-A92AA2928EEA}" type="presOf" srcId="{F2E3D4B5-6047-4FF3-9A26-579CF44960AD}" destId="{80D4A19B-F4EE-4180-B493-1FFDD5A12C9B}" srcOrd="0" destOrd="0" presId="urn:microsoft.com/office/officeart/2005/8/layout/list1"/>
    <dgm:cxn modelId="{7C39D523-BC48-470D-B359-56393DDA9E4F}" srcId="{F368B2AE-FE87-45C6-9E56-90F91AD2A80C}" destId="{0D97EEF8-8CDB-4C5D-BB25-CE553555C3FC}" srcOrd="0" destOrd="0" parTransId="{E04EDC3C-B08A-4693-B6C0-F5C1F973CC4D}" sibTransId="{EF6DF69D-ED62-4A70-8314-CCB61B8DFBA3}"/>
    <dgm:cxn modelId="{0CBD42E0-A7A6-4D22-A067-5C33997AC02A}" type="presOf" srcId="{0707FB4D-BCFC-4AD0-A0E1-39EBD0F58D40}" destId="{C3611625-B9E7-4485-9D6C-D5662121BC16}" srcOrd="0" destOrd="1" presId="urn:microsoft.com/office/officeart/2005/8/layout/list1"/>
    <dgm:cxn modelId="{B9AD772C-184C-4397-A3C4-BFE44FCC11B3}" srcId="{F368B2AE-FE87-45C6-9E56-90F91AD2A80C}" destId="{930EDA5E-58FE-4161-8A28-9F9696B3ABB5}" srcOrd="1" destOrd="0" parTransId="{C120767E-1D79-44AB-A7D3-EA83EF9B4DF7}" sibTransId="{8A9822C8-BAFD-473F-8D71-D8D9CAEFD6F2}"/>
    <dgm:cxn modelId="{1F9183E8-C783-4650-A551-F0AA156E04D2}" type="presOf" srcId="{930EDA5E-58FE-4161-8A28-9F9696B3ABB5}" destId="{E350931D-AC4D-496E-B484-1D5045F4AF2F}" srcOrd="0" destOrd="1" presId="urn:microsoft.com/office/officeart/2005/8/layout/list1"/>
    <dgm:cxn modelId="{D8D23D2A-898E-4CB0-9949-62215AB7CB27}" srcId="{F2E3D4B5-6047-4FF3-9A26-579CF44960AD}" destId="{F368B2AE-FE87-45C6-9E56-90F91AD2A80C}" srcOrd="1" destOrd="0" parTransId="{7771947B-119A-423E-9490-A32779ED6C0F}" sibTransId="{DF7BBEEA-FAA6-4857-8C11-2CFA0B958433}"/>
    <dgm:cxn modelId="{651F09AD-78C6-42A5-868C-5D4BA94AE163}" type="presOf" srcId="{D9887F1C-8247-4BA9-8D3F-4F0A39A30B8F}" destId="{C3611625-B9E7-4485-9D6C-D5662121BC16}" srcOrd="0" destOrd="0" presId="urn:microsoft.com/office/officeart/2005/8/layout/list1"/>
    <dgm:cxn modelId="{DAC11F80-D680-4C84-AA52-FBFC9687B30B}" type="presOf" srcId="{F368B2AE-FE87-45C6-9E56-90F91AD2A80C}" destId="{CBCD904D-FC13-4300-81F9-C83F6DAE733D}" srcOrd="0" destOrd="0" presId="urn:microsoft.com/office/officeart/2005/8/layout/list1"/>
    <dgm:cxn modelId="{FD42BCA7-943B-4A48-8ABA-7CD58E6CA891}" type="presOf" srcId="{F368B2AE-FE87-45C6-9E56-90F91AD2A80C}" destId="{0F33B2F5-9070-4A13-BE45-26090D3C2130}" srcOrd="1" destOrd="0" presId="urn:microsoft.com/office/officeart/2005/8/layout/list1"/>
    <dgm:cxn modelId="{C249028F-D88D-4049-BA8C-F41CC1518F9A}" srcId="{1343B63B-9BA3-4D99-A571-26FA503A89A0}" destId="{D9887F1C-8247-4BA9-8D3F-4F0A39A30B8F}" srcOrd="0" destOrd="0" parTransId="{0E2192AE-EF45-4113-BD65-3C0EA4A9EF7F}" sibTransId="{5262E653-0044-4032-9953-4E2797607B4A}"/>
    <dgm:cxn modelId="{42287C31-F5D0-45AA-8C5E-957926EC9F19}" type="presOf" srcId="{1343B63B-9BA3-4D99-A571-26FA503A89A0}" destId="{1D752CE8-C08E-4FE2-8156-F925F442B16E}" srcOrd="1" destOrd="0" presId="urn:microsoft.com/office/officeart/2005/8/layout/list1"/>
    <dgm:cxn modelId="{168BF13A-ACDA-48B9-B97F-2950340CA20A}" type="presOf" srcId="{0D97EEF8-8CDB-4C5D-BB25-CE553555C3FC}" destId="{E350931D-AC4D-496E-B484-1D5045F4AF2F}" srcOrd="0" destOrd="0" presId="urn:microsoft.com/office/officeart/2005/8/layout/list1"/>
    <dgm:cxn modelId="{9E4F7296-ED78-4EF0-913B-BCDCC6098765}" srcId="{1343B63B-9BA3-4D99-A571-26FA503A89A0}" destId="{0707FB4D-BCFC-4AD0-A0E1-39EBD0F58D40}" srcOrd="1" destOrd="0" parTransId="{942E27E9-B7F4-4F78-83F8-21A88A309DC5}" sibTransId="{E41B9CF9-5532-4BD1-8AB7-2FC38D249BAC}"/>
    <dgm:cxn modelId="{15B7CD35-6834-4D43-825C-C21D742FCBF6}" srcId="{F2E3D4B5-6047-4FF3-9A26-579CF44960AD}" destId="{1343B63B-9BA3-4D99-A571-26FA503A89A0}" srcOrd="0" destOrd="0" parTransId="{97832081-D9B2-4803-8FE7-E5D90F86BAEC}" sibTransId="{8BAC4218-5808-4E92-9577-CB43D909DB50}"/>
    <dgm:cxn modelId="{DE6A2E99-2287-4B1C-A855-50966C66E892}" type="presParOf" srcId="{80D4A19B-F4EE-4180-B493-1FFDD5A12C9B}" destId="{5B20E55E-D872-4DD8-BBED-71438F097894}" srcOrd="0" destOrd="0" presId="urn:microsoft.com/office/officeart/2005/8/layout/list1"/>
    <dgm:cxn modelId="{78AA272F-197A-467A-8FD7-0E1E7917BE25}" type="presParOf" srcId="{5B20E55E-D872-4DD8-BBED-71438F097894}" destId="{FBD8495B-80AD-4321-9B56-9CDD85F8C5DB}" srcOrd="0" destOrd="0" presId="urn:microsoft.com/office/officeart/2005/8/layout/list1"/>
    <dgm:cxn modelId="{1BC262E9-EBDF-4371-9B1B-3B606833B792}" type="presParOf" srcId="{5B20E55E-D872-4DD8-BBED-71438F097894}" destId="{1D752CE8-C08E-4FE2-8156-F925F442B16E}" srcOrd="1" destOrd="0" presId="urn:microsoft.com/office/officeart/2005/8/layout/list1"/>
    <dgm:cxn modelId="{DE521D1B-DE47-4F1E-BFD6-7326CCDAE4CE}" type="presParOf" srcId="{80D4A19B-F4EE-4180-B493-1FFDD5A12C9B}" destId="{445C7395-1662-4FA5-984A-7E2FA1F126F0}" srcOrd="1" destOrd="0" presId="urn:microsoft.com/office/officeart/2005/8/layout/list1"/>
    <dgm:cxn modelId="{2F9941DC-5C22-4290-8ACF-54C4B65FE35A}" type="presParOf" srcId="{80D4A19B-F4EE-4180-B493-1FFDD5A12C9B}" destId="{C3611625-B9E7-4485-9D6C-D5662121BC16}" srcOrd="2" destOrd="0" presId="urn:microsoft.com/office/officeart/2005/8/layout/list1"/>
    <dgm:cxn modelId="{97674480-123A-4A22-A35F-186E20996BA2}" type="presParOf" srcId="{80D4A19B-F4EE-4180-B493-1FFDD5A12C9B}" destId="{45B4A93D-EE48-47F4-99A4-27C7DC8AB2AF}" srcOrd="3" destOrd="0" presId="urn:microsoft.com/office/officeart/2005/8/layout/list1"/>
    <dgm:cxn modelId="{8C073A9A-51E4-49A4-B5BA-72A2FD209A67}" type="presParOf" srcId="{80D4A19B-F4EE-4180-B493-1FFDD5A12C9B}" destId="{6826B768-CD63-4E0B-9671-92FE8A049222}" srcOrd="4" destOrd="0" presId="urn:microsoft.com/office/officeart/2005/8/layout/list1"/>
    <dgm:cxn modelId="{76565648-4F40-4827-AF7E-EEB10B2A6E32}" type="presParOf" srcId="{6826B768-CD63-4E0B-9671-92FE8A049222}" destId="{CBCD904D-FC13-4300-81F9-C83F6DAE733D}" srcOrd="0" destOrd="0" presId="urn:microsoft.com/office/officeart/2005/8/layout/list1"/>
    <dgm:cxn modelId="{0E56523D-E59E-4CB3-B1B9-3303A76D360B}" type="presParOf" srcId="{6826B768-CD63-4E0B-9671-92FE8A049222}" destId="{0F33B2F5-9070-4A13-BE45-26090D3C2130}" srcOrd="1" destOrd="0" presId="urn:microsoft.com/office/officeart/2005/8/layout/list1"/>
    <dgm:cxn modelId="{9ADA3121-58C9-45DC-A4CB-E889CC329A34}" type="presParOf" srcId="{80D4A19B-F4EE-4180-B493-1FFDD5A12C9B}" destId="{F17947E2-69D6-4FCA-8198-D3B291A6C02C}" srcOrd="5" destOrd="0" presId="urn:microsoft.com/office/officeart/2005/8/layout/list1"/>
    <dgm:cxn modelId="{FE17277C-360F-433B-B9C0-BDB9281E5FB1}" type="presParOf" srcId="{80D4A19B-F4EE-4180-B493-1FFDD5A12C9B}" destId="{E350931D-AC4D-496E-B484-1D5045F4AF2F}" srcOrd="6" destOrd="0" presId="urn:microsoft.com/office/officeart/2005/8/layout/list1"/>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7E7041-B24E-4B87-9ECA-FCABFD54DAE9}" type="doc">
      <dgm:prSet loTypeId="urn:microsoft.com/office/officeart/2005/8/layout/list1" loCatId="list" qsTypeId="urn:microsoft.com/office/officeart/2005/8/quickstyle/3d1" qsCatId="3D" csTypeId="urn:microsoft.com/office/officeart/2005/8/colors/colorful5" csCatId="colorful" phldr="1"/>
      <dgm:spPr/>
      <dgm:t>
        <a:bodyPr/>
        <a:lstStyle/>
        <a:p>
          <a:endParaRPr lang="zh-TW" altLang="en-US"/>
        </a:p>
      </dgm:t>
    </dgm:pt>
    <dgm:pt modelId="{2B78B516-30FD-407A-BE69-0891664BCBEC}">
      <dgm:prSet phldrT="[文字]" custT="1"/>
      <dgm:spPr/>
      <dgm:t>
        <a:bodyPr/>
        <a:lstStyle/>
        <a:p>
          <a:r>
            <a:rPr lang="zh-TW" altLang="en-US" sz="2400" dirty="0" smtClean="0">
              <a:latin typeface="標楷體" pitchFamily="65" charset="-120"/>
              <a:ea typeface="標楷體" pitchFamily="65" charset="-120"/>
            </a:rPr>
            <a:t>病原體</a:t>
          </a:r>
          <a:endParaRPr lang="zh-TW" altLang="en-US" sz="2400" dirty="0">
            <a:latin typeface="標楷體" pitchFamily="65" charset="-120"/>
            <a:ea typeface="標楷體" pitchFamily="65" charset="-120"/>
          </a:endParaRPr>
        </a:p>
      </dgm:t>
    </dgm:pt>
    <dgm:pt modelId="{E5F7AE7D-A707-4866-99AB-B1E1B9029A01}" type="parTrans" cxnId="{5363BFBD-416D-4ACF-9C90-881AB73B66C5}">
      <dgm:prSet/>
      <dgm:spPr/>
      <dgm:t>
        <a:bodyPr/>
        <a:lstStyle/>
        <a:p>
          <a:endParaRPr lang="zh-TW" altLang="en-US" sz="2000">
            <a:latin typeface="標楷體" pitchFamily="65" charset="-120"/>
            <a:ea typeface="標楷體" pitchFamily="65" charset="-120"/>
          </a:endParaRPr>
        </a:p>
      </dgm:t>
    </dgm:pt>
    <dgm:pt modelId="{23FCAAEE-92DF-4767-B2D8-A1E1B4B32DA5}" type="sibTrans" cxnId="{5363BFBD-416D-4ACF-9C90-881AB73B66C5}">
      <dgm:prSet/>
      <dgm:spPr/>
      <dgm:t>
        <a:bodyPr/>
        <a:lstStyle/>
        <a:p>
          <a:endParaRPr lang="zh-TW" altLang="en-US" sz="2000">
            <a:latin typeface="標楷體" pitchFamily="65" charset="-120"/>
            <a:ea typeface="標楷體" pitchFamily="65" charset="-120"/>
          </a:endParaRPr>
        </a:p>
      </dgm:t>
    </dgm:pt>
    <dgm:pt modelId="{C9C6571F-58F3-4FA4-9126-FE2C26D08A1A}">
      <dgm:prSet phldrT="[文字]" custT="1"/>
      <dgm:spPr/>
      <dgm:t>
        <a:bodyPr/>
        <a:lstStyle/>
        <a:p>
          <a:r>
            <a:rPr lang="zh-TW" altLang="en-US" sz="2000" dirty="0" smtClean="0">
              <a:latin typeface="標楷體" pitchFamily="65" charset="-120"/>
              <a:ea typeface="標楷體" pitchFamily="65" charset="-120"/>
            </a:rPr>
            <a:t>麻疹病毒</a:t>
          </a:r>
          <a:r>
            <a:rPr lang="en-US" altLang="zh-TW" sz="2000" dirty="0" smtClean="0">
              <a:latin typeface="Arial" pitchFamily="34" charset="0"/>
              <a:ea typeface="標楷體" pitchFamily="65" charset="-120"/>
              <a:cs typeface="Arial" pitchFamily="34" charset="0"/>
            </a:rPr>
            <a:t>(measles virus)</a:t>
          </a:r>
          <a:endParaRPr lang="zh-TW" altLang="en-US" sz="2000" dirty="0">
            <a:latin typeface="Arial" pitchFamily="34" charset="0"/>
            <a:ea typeface="標楷體" pitchFamily="65" charset="-120"/>
            <a:cs typeface="Arial" pitchFamily="34" charset="0"/>
          </a:endParaRPr>
        </a:p>
      </dgm:t>
    </dgm:pt>
    <dgm:pt modelId="{4DA41EAC-4F06-4DE6-9D73-2EC3524D3C8F}" type="parTrans" cxnId="{C2962D57-869E-48BC-8055-13E8CA96CC54}">
      <dgm:prSet/>
      <dgm:spPr/>
      <dgm:t>
        <a:bodyPr/>
        <a:lstStyle/>
        <a:p>
          <a:endParaRPr lang="zh-TW" altLang="en-US" sz="2000">
            <a:latin typeface="標楷體" pitchFamily="65" charset="-120"/>
            <a:ea typeface="標楷體" pitchFamily="65" charset="-120"/>
          </a:endParaRPr>
        </a:p>
      </dgm:t>
    </dgm:pt>
    <dgm:pt modelId="{CB0A875C-DD4E-4E52-AB3E-8AB102FE318D}" type="sibTrans" cxnId="{C2962D57-869E-48BC-8055-13E8CA96CC54}">
      <dgm:prSet/>
      <dgm:spPr/>
      <dgm:t>
        <a:bodyPr/>
        <a:lstStyle/>
        <a:p>
          <a:endParaRPr lang="zh-TW" altLang="en-US" sz="2000">
            <a:latin typeface="標楷體" pitchFamily="65" charset="-120"/>
            <a:ea typeface="標楷體" pitchFamily="65" charset="-120"/>
          </a:endParaRPr>
        </a:p>
      </dgm:t>
    </dgm:pt>
    <dgm:pt modelId="{60775240-3C3A-4096-ACA2-A4A5F6F81322}">
      <dgm:prSet phldrT="[文字]" custT="1"/>
      <dgm:spPr/>
      <dgm:t>
        <a:bodyPr/>
        <a:lstStyle/>
        <a:p>
          <a:r>
            <a:rPr lang="en-US" altLang="zh-TW" sz="2400" dirty="0" smtClean="0">
              <a:latin typeface="Arial" pitchFamily="34" charset="0"/>
              <a:ea typeface="標楷體" pitchFamily="65" charset="-120"/>
              <a:cs typeface="Arial" pitchFamily="34" charset="0"/>
            </a:rPr>
            <a:t>RNA</a:t>
          </a:r>
          <a:r>
            <a:rPr lang="zh-TW" altLang="en-US" sz="2400" dirty="0" smtClean="0">
              <a:latin typeface="標楷體" pitchFamily="65" charset="-120"/>
              <a:ea typeface="標楷體" pitchFamily="65" charset="-120"/>
            </a:rPr>
            <a:t>病毒</a:t>
          </a:r>
          <a:endParaRPr lang="zh-TW" altLang="en-US" sz="2400" dirty="0">
            <a:latin typeface="標楷體" pitchFamily="65" charset="-120"/>
            <a:ea typeface="標楷體" pitchFamily="65" charset="-120"/>
          </a:endParaRPr>
        </a:p>
      </dgm:t>
    </dgm:pt>
    <dgm:pt modelId="{E8C377CC-1BE7-4C4B-BBE0-A6C3041CC966}" type="parTrans" cxnId="{5762F4A2-9BDD-44F5-847C-6A2A20DF7535}">
      <dgm:prSet/>
      <dgm:spPr/>
      <dgm:t>
        <a:bodyPr/>
        <a:lstStyle/>
        <a:p>
          <a:endParaRPr lang="zh-TW" altLang="en-US" sz="2000">
            <a:latin typeface="標楷體" pitchFamily="65" charset="-120"/>
            <a:ea typeface="標楷體" pitchFamily="65" charset="-120"/>
          </a:endParaRPr>
        </a:p>
      </dgm:t>
    </dgm:pt>
    <dgm:pt modelId="{5F1AD490-CD20-4CFF-A826-5BDE42C740A6}" type="sibTrans" cxnId="{5762F4A2-9BDD-44F5-847C-6A2A20DF7535}">
      <dgm:prSet/>
      <dgm:spPr/>
      <dgm:t>
        <a:bodyPr/>
        <a:lstStyle/>
        <a:p>
          <a:endParaRPr lang="zh-TW" altLang="en-US" sz="2000">
            <a:latin typeface="標楷體" pitchFamily="65" charset="-120"/>
            <a:ea typeface="標楷體" pitchFamily="65" charset="-120"/>
          </a:endParaRPr>
        </a:p>
      </dgm:t>
    </dgm:pt>
    <dgm:pt modelId="{B1B139F9-C4C8-451B-B03B-1FCC6540D3D4}">
      <dgm:prSet phldrT="[文字]" custT="1"/>
      <dgm:spPr/>
      <dgm:t>
        <a:bodyPr/>
        <a:lstStyle/>
        <a:p>
          <a:r>
            <a:rPr lang="zh-TW" altLang="en-US" sz="2000" dirty="0" smtClean="0">
              <a:latin typeface="標楷體" pitchFamily="65" charset="-120"/>
              <a:ea typeface="標楷體" pitchFamily="65" charset="-120"/>
            </a:rPr>
            <a:t>副黏液病毒族</a:t>
          </a:r>
          <a:r>
            <a:rPr lang="en-US" altLang="zh-TW" sz="2000" dirty="0" smtClean="0">
              <a:latin typeface="Arial" pitchFamily="34" charset="0"/>
              <a:ea typeface="標楷體" pitchFamily="65" charset="-120"/>
              <a:cs typeface="Arial" pitchFamily="34" charset="0"/>
            </a:rPr>
            <a:t>(</a:t>
          </a:r>
          <a:r>
            <a:rPr lang="en-US" altLang="zh-TW" sz="2000" i="1" dirty="0" err="1" smtClean="0">
              <a:latin typeface="Arial" pitchFamily="34" charset="0"/>
              <a:ea typeface="標楷體" pitchFamily="65" charset="-120"/>
              <a:cs typeface="Arial" pitchFamily="34" charset="0"/>
            </a:rPr>
            <a:t>Paramyxoviridae</a:t>
          </a:r>
          <a:r>
            <a:rPr lang="en-US" altLang="zh-TW" sz="2000" dirty="0" smtClean="0">
              <a:latin typeface="Arial" pitchFamily="34" charset="0"/>
              <a:ea typeface="標楷體" pitchFamily="65" charset="-120"/>
              <a:cs typeface="Arial" pitchFamily="34" charset="0"/>
            </a:rPr>
            <a:t>, </a:t>
          </a:r>
          <a:r>
            <a:rPr lang="en-US" altLang="zh-TW" sz="2000" i="1" dirty="0" err="1" smtClean="0">
              <a:latin typeface="Arial" pitchFamily="34" charset="0"/>
              <a:ea typeface="標楷體" pitchFamily="65" charset="-120"/>
              <a:cs typeface="Arial" pitchFamily="34" charset="0"/>
            </a:rPr>
            <a:t>Morbillivirus</a:t>
          </a:r>
          <a:r>
            <a:rPr lang="en-US" altLang="zh-TW" sz="2000" dirty="0" smtClean="0">
              <a:latin typeface="Arial" pitchFamily="34" charset="0"/>
              <a:ea typeface="標楷體" pitchFamily="65" charset="-120"/>
              <a:cs typeface="Arial" pitchFamily="34" charset="0"/>
            </a:rPr>
            <a:t>)</a:t>
          </a:r>
          <a:endParaRPr lang="zh-TW" altLang="en-US" sz="2000" dirty="0">
            <a:latin typeface="Arial" pitchFamily="34" charset="0"/>
            <a:ea typeface="標楷體" pitchFamily="65" charset="-120"/>
            <a:cs typeface="Arial" pitchFamily="34" charset="0"/>
          </a:endParaRPr>
        </a:p>
      </dgm:t>
    </dgm:pt>
    <dgm:pt modelId="{A661CC01-E909-4FB1-893D-8E082CC2D817}" type="parTrans" cxnId="{2F8B8EF9-838E-4809-9148-3E30D5F32903}">
      <dgm:prSet/>
      <dgm:spPr/>
      <dgm:t>
        <a:bodyPr/>
        <a:lstStyle/>
        <a:p>
          <a:endParaRPr lang="zh-TW" altLang="en-US" sz="2000"/>
        </a:p>
      </dgm:t>
    </dgm:pt>
    <dgm:pt modelId="{478CC572-FA1B-4775-9774-82500C75F203}" type="sibTrans" cxnId="{2F8B8EF9-838E-4809-9148-3E30D5F32903}">
      <dgm:prSet/>
      <dgm:spPr/>
      <dgm:t>
        <a:bodyPr/>
        <a:lstStyle/>
        <a:p>
          <a:endParaRPr lang="zh-TW" altLang="en-US" sz="2000"/>
        </a:p>
      </dgm:t>
    </dgm:pt>
    <dgm:pt modelId="{D9D21A67-53F3-43EC-B998-60F255F51FDD}">
      <dgm:prSet phldrT="[文字]" custT="1"/>
      <dgm:spPr/>
      <dgm:t>
        <a:bodyPr/>
        <a:lstStyle/>
        <a:p>
          <a:r>
            <a:rPr lang="zh-TW" altLang="en-US" sz="2000" dirty="0" smtClean="0">
              <a:latin typeface="標楷體" pitchFamily="65" charset="-120"/>
              <a:ea typeface="標楷體" pitchFamily="65" charset="-120"/>
            </a:rPr>
            <a:t>單一血清型</a:t>
          </a:r>
          <a:endParaRPr lang="zh-TW" altLang="en-US" sz="2000" dirty="0">
            <a:latin typeface="標楷體" pitchFamily="65" charset="-120"/>
            <a:ea typeface="標楷體" pitchFamily="65" charset="-120"/>
          </a:endParaRPr>
        </a:p>
      </dgm:t>
    </dgm:pt>
    <dgm:pt modelId="{1DA56E62-15CF-406C-9C62-5E4D0B54D48A}" type="parTrans" cxnId="{05C0D1D4-D3A3-4B7E-9768-0422DE869B92}">
      <dgm:prSet/>
      <dgm:spPr/>
      <dgm:t>
        <a:bodyPr/>
        <a:lstStyle/>
        <a:p>
          <a:endParaRPr lang="zh-TW" altLang="en-US" sz="2000"/>
        </a:p>
      </dgm:t>
    </dgm:pt>
    <dgm:pt modelId="{F10BE41E-DD3B-49FA-9BDB-90C87C869C1C}" type="sibTrans" cxnId="{05C0D1D4-D3A3-4B7E-9768-0422DE869B92}">
      <dgm:prSet/>
      <dgm:spPr/>
      <dgm:t>
        <a:bodyPr/>
        <a:lstStyle/>
        <a:p>
          <a:endParaRPr lang="zh-TW" altLang="en-US" sz="2000"/>
        </a:p>
      </dgm:t>
    </dgm:pt>
    <dgm:pt modelId="{CE1320AF-C6D1-4074-AC0A-025EBFF50FED}">
      <dgm:prSet phldrT="[文字]" custT="1"/>
      <dgm:spPr/>
      <dgm:t>
        <a:bodyPr/>
        <a:lstStyle/>
        <a:p>
          <a:r>
            <a:rPr lang="zh-TW" altLang="en-US" sz="2400" dirty="0" smtClean="0">
              <a:latin typeface="標楷體" pitchFamily="65" charset="-120"/>
              <a:ea typeface="標楷體" pitchFamily="65" charset="-120"/>
            </a:rPr>
            <a:t>傳染特性</a:t>
          </a:r>
          <a:endParaRPr lang="zh-TW" altLang="en-US" sz="2400" dirty="0">
            <a:latin typeface="標楷體" pitchFamily="65" charset="-120"/>
            <a:ea typeface="標楷體" pitchFamily="65" charset="-120"/>
          </a:endParaRPr>
        </a:p>
      </dgm:t>
    </dgm:pt>
    <dgm:pt modelId="{248B1828-9B06-4957-B8F2-806F43AC4F0F}" type="parTrans" cxnId="{92552975-3C3B-433F-9FA7-CB569723E9E2}">
      <dgm:prSet/>
      <dgm:spPr/>
      <dgm:t>
        <a:bodyPr/>
        <a:lstStyle/>
        <a:p>
          <a:endParaRPr lang="zh-TW" altLang="en-US" sz="2000"/>
        </a:p>
      </dgm:t>
    </dgm:pt>
    <dgm:pt modelId="{3B1A2AFA-BD7A-4DAD-9F50-04295CC0656E}" type="sibTrans" cxnId="{92552975-3C3B-433F-9FA7-CB569723E9E2}">
      <dgm:prSet/>
      <dgm:spPr/>
      <dgm:t>
        <a:bodyPr/>
        <a:lstStyle/>
        <a:p>
          <a:endParaRPr lang="zh-TW" altLang="en-US" sz="2000"/>
        </a:p>
      </dgm:t>
    </dgm:pt>
    <dgm:pt modelId="{00076DF0-ADF2-454E-A5D4-0A6E0C4D4672}">
      <dgm:prSet phldrT="[文字]" custT="1"/>
      <dgm:spPr/>
      <dgm:t>
        <a:bodyPr/>
        <a:lstStyle/>
        <a:p>
          <a:r>
            <a:rPr lang="zh-TW" altLang="en-US" sz="2000" dirty="0" smtClean="0">
              <a:latin typeface="標楷體" pitchFamily="65" charset="-120"/>
              <a:ea typeface="標楷體" pitchFamily="65" charset="-120"/>
            </a:rPr>
            <a:t>人是唯一宿主。</a:t>
          </a:r>
          <a:endParaRPr lang="zh-TW" altLang="en-US" sz="2000" dirty="0">
            <a:latin typeface="標楷體" pitchFamily="65" charset="-120"/>
            <a:ea typeface="標楷體" pitchFamily="65" charset="-120"/>
          </a:endParaRPr>
        </a:p>
      </dgm:t>
    </dgm:pt>
    <dgm:pt modelId="{F0C1101A-463C-44B6-A2CE-B196477D4C76}" type="parTrans" cxnId="{56E04FEA-83FA-4848-8704-FEC495063050}">
      <dgm:prSet/>
      <dgm:spPr/>
      <dgm:t>
        <a:bodyPr/>
        <a:lstStyle/>
        <a:p>
          <a:endParaRPr lang="zh-TW" altLang="en-US" sz="2000"/>
        </a:p>
      </dgm:t>
    </dgm:pt>
    <dgm:pt modelId="{148AF36B-4772-4541-8197-AD12464147B2}" type="sibTrans" cxnId="{56E04FEA-83FA-4848-8704-FEC495063050}">
      <dgm:prSet/>
      <dgm:spPr/>
      <dgm:t>
        <a:bodyPr/>
        <a:lstStyle/>
        <a:p>
          <a:endParaRPr lang="zh-TW" altLang="en-US" sz="2000"/>
        </a:p>
      </dgm:t>
    </dgm:pt>
    <dgm:pt modelId="{106BD7CE-4D2E-4CEF-821A-962B8EB1D464}">
      <dgm:prSet phldrT="[文字]" custT="1"/>
      <dgm:spPr/>
      <dgm:t>
        <a:bodyPr/>
        <a:lstStyle/>
        <a:p>
          <a:r>
            <a:rPr lang="zh-TW" altLang="en-US" sz="2000" dirty="0" smtClean="0">
              <a:latin typeface="標楷體" pitchFamily="65" charset="-120"/>
              <a:ea typeface="標楷體" pitchFamily="65" charset="-120"/>
            </a:rPr>
            <a:t>經空氣、飛沫、或病人口鼻分泌物、或咽喉分泌物接觸傳染。</a:t>
          </a:r>
          <a:endParaRPr lang="zh-TW" altLang="en-US" sz="2000" dirty="0">
            <a:latin typeface="標楷體" pitchFamily="65" charset="-120"/>
            <a:ea typeface="標楷體" pitchFamily="65" charset="-120"/>
          </a:endParaRPr>
        </a:p>
      </dgm:t>
    </dgm:pt>
    <dgm:pt modelId="{E5A06058-4B30-48FF-9441-DEFEFCB90DD1}" type="parTrans" cxnId="{84A9890C-8841-4244-81EE-89F5AA891538}">
      <dgm:prSet/>
      <dgm:spPr/>
      <dgm:t>
        <a:bodyPr/>
        <a:lstStyle/>
        <a:p>
          <a:endParaRPr lang="zh-TW" altLang="en-US" sz="2000"/>
        </a:p>
      </dgm:t>
    </dgm:pt>
    <dgm:pt modelId="{415748E4-033B-4A58-93C5-CF942CBCA83F}" type="sibTrans" cxnId="{84A9890C-8841-4244-81EE-89F5AA891538}">
      <dgm:prSet/>
      <dgm:spPr/>
      <dgm:t>
        <a:bodyPr/>
        <a:lstStyle/>
        <a:p>
          <a:endParaRPr lang="zh-TW" altLang="en-US" sz="2000"/>
        </a:p>
      </dgm:t>
    </dgm:pt>
    <dgm:pt modelId="{9C313602-D1A9-4FA4-8023-BD1F2913B4DA}">
      <dgm:prSet phldrT="[文字]" custT="1"/>
      <dgm:spPr/>
      <dgm:t>
        <a:bodyPr/>
        <a:lstStyle/>
        <a:p>
          <a:r>
            <a:rPr lang="zh-TW" altLang="en-US" sz="2000" dirty="0" smtClean="0">
              <a:latin typeface="標楷體" pitchFamily="65" charset="-120"/>
              <a:ea typeface="標楷體" pitchFamily="65" charset="-120"/>
            </a:rPr>
            <a:t>已知最具傳染力的疾病之一。</a:t>
          </a:r>
          <a:endParaRPr lang="zh-TW" altLang="en-US" sz="2000" dirty="0">
            <a:latin typeface="標楷體" pitchFamily="65" charset="-120"/>
            <a:ea typeface="標楷體" pitchFamily="65" charset="-120"/>
          </a:endParaRPr>
        </a:p>
      </dgm:t>
    </dgm:pt>
    <dgm:pt modelId="{AE720FE1-CCFC-4586-8403-86DD48E51152}" type="parTrans" cxnId="{26534DBD-9488-457E-B886-1D5DEE4C90E2}">
      <dgm:prSet/>
      <dgm:spPr/>
      <dgm:t>
        <a:bodyPr/>
        <a:lstStyle/>
        <a:p>
          <a:endParaRPr lang="zh-TW" altLang="en-US" sz="2000"/>
        </a:p>
      </dgm:t>
    </dgm:pt>
    <dgm:pt modelId="{95FCEF0F-2707-4767-BEC7-71F696C3C1F0}" type="sibTrans" cxnId="{26534DBD-9488-457E-B886-1D5DEE4C90E2}">
      <dgm:prSet/>
      <dgm:spPr/>
      <dgm:t>
        <a:bodyPr/>
        <a:lstStyle/>
        <a:p>
          <a:endParaRPr lang="zh-TW" altLang="en-US" sz="2000"/>
        </a:p>
      </dgm:t>
    </dgm:pt>
    <dgm:pt modelId="{88E52E5C-B080-43AD-8A13-19F6DC75627A}">
      <dgm:prSet phldrT="[文字]" custT="1"/>
      <dgm:spPr/>
      <dgm:t>
        <a:bodyPr/>
        <a:lstStyle/>
        <a:p>
          <a:r>
            <a:rPr lang="zh-TW" altLang="en-US" sz="2000" dirty="0" smtClean="0">
              <a:latin typeface="標楷體" pitchFamily="65" charset="-120"/>
              <a:ea typeface="標楷體" pitchFamily="65" charset="-120"/>
            </a:rPr>
            <a:t>好發於冬末及春季。</a:t>
          </a:r>
          <a:endParaRPr lang="zh-TW" altLang="en-US" sz="2000" dirty="0">
            <a:latin typeface="標楷體" pitchFamily="65" charset="-120"/>
            <a:ea typeface="標楷體" pitchFamily="65" charset="-120"/>
          </a:endParaRPr>
        </a:p>
      </dgm:t>
    </dgm:pt>
    <dgm:pt modelId="{D964A7B5-9E06-46D8-89CC-843710539DE1}" type="parTrans" cxnId="{915248C9-C7C4-4AE5-92EC-BB3D4EC7867C}">
      <dgm:prSet/>
      <dgm:spPr/>
      <dgm:t>
        <a:bodyPr/>
        <a:lstStyle/>
        <a:p>
          <a:endParaRPr lang="zh-TW" altLang="en-US" sz="2000"/>
        </a:p>
      </dgm:t>
    </dgm:pt>
    <dgm:pt modelId="{B4F34717-C7D1-427F-B9E2-1A25AEE2A860}" type="sibTrans" cxnId="{915248C9-C7C4-4AE5-92EC-BB3D4EC7867C}">
      <dgm:prSet/>
      <dgm:spPr/>
      <dgm:t>
        <a:bodyPr/>
        <a:lstStyle/>
        <a:p>
          <a:endParaRPr lang="zh-TW" altLang="en-US" sz="2000"/>
        </a:p>
      </dgm:t>
    </dgm:pt>
    <dgm:pt modelId="{1295CC13-3150-48A8-A618-FA7B7570383A}" type="pres">
      <dgm:prSet presAssocID="{087E7041-B24E-4B87-9ECA-FCABFD54DAE9}" presName="linear" presStyleCnt="0">
        <dgm:presLayoutVars>
          <dgm:dir/>
          <dgm:animLvl val="lvl"/>
          <dgm:resizeHandles val="exact"/>
        </dgm:presLayoutVars>
      </dgm:prSet>
      <dgm:spPr/>
      <dgm:t>
        <a:bodyPr/>
        <a:lstStyle/>
        <a:p>
          <a:endParaRPr lang="zh-TW" altLang="en-US"/>
        </a:p>
      </dgm:t>
    </dgm:pt>
    <dgm:pt modelId="{9AA5D6FE-ADA5-409C-8A7F-347F9F3CA78E}" type="pres">
      <dgm:prSet presAssocID="{2B78B516-30FD-407A-BE69-0891664BCBEC}" presName="parentLin" presStyleCnt="0"/>
      <dgm:spPr/>
    </dgm:pt>
    <dgm:pt modelId="{3E01C972-AC3C-49B5-96BA-D3D1BB5DF985}" type="pres">
      <dgm:prSet presAssocID="{2B78B516-30FD-407A-BE69-0891664BCBEC}" presName="parentLeftMargin" presStyleLbl="node1" presStyleIdx="0" presStyleCnt="3"/>
      <dgm:spPr/>
      <dgm:t>
        <a:bodyPr/>
        <a:lstStyle/>
        <a:p>
          <a:endParaRPr lang="zh-TW" altLang="en-US"/>
        </a:p>
      </dgm:t>
    </dgm:pt>
    <dgm:pt modelId="{21C0A781-7417-41A2-9AEB-4BC6784A70D9}" type="pres">
      <dgm:prSet presAssocID="{2B78B516-30FD-407A-BE69-0891664BCBEC}" presName="parentText" presStyleLbl="node1" presStyleIdx="0" presStyleCnt="3">
        <dgm:presLayoutVars>
          <dgm:chMax val="0"/>
          <dgm:bulletEnabled val="1"/>
        </dgm:presLayoutVars>
      </dgm:prSet>
      <dgm:spPr/>
      <dgm:t>
        <a:bodyPr/>
        <a:lstStyle/>
        <a:p>
          <a:endParaRPr lang="zh-TW" altLang="en-US"/>
        </a:p>
      </dgm:t>
    </dgm:pt>
    <dgm:pt modelId="{6BA84044-072D-4C7C-AE7F-0B14869E2379}" type="pres">
      <dgm:prSet presAssocID="{2B78B516-30FD-407A-BE69-0891664BCBEC}" presName="negativeSpace" presStyleCnt="0"/>
      <dgm:spPr/>
    </dgm:pt>
    <dgm:pt modelId="{A1779DF2-EE0F-4D65-BFB5-CE6F627A7E32}" type="pres">
      <dgm:prSet presAssocID="{2B78B516-30FD-407A-BE69-0891664BCBEC}" presName="childText" presStyleLbl="conFgAcc1" presStyleIdx="0" presStyleCnt="3">
        <dgm:presLayoutVars>
          <dgm:bulletEnabled val="1"/>
        </dgm:presLayoutVars>
      </dgm:prSet>
      <dgm:spPr/>
      <dgm:t>
        <a:bodyPr/>
        <a:lstStyle/>
        <a:p>
          <a:endParaRPr lang="zh-TW" altLang="en-US"/>
        </a:p>
      </dgm:t>
    </dgm:pt>
    <dgm:pt modelId="{3E3CFF20-3F04-4D70-92F4-7EBBD9B7F5FB}" type="pres">
      <dgm:prSet presAssocID="{23FCAAEE-92DF-4767-B2D8-A1E1B4B32DA5}" presName="spaceBetweenRectangles" presStyleCnt="0"/>
      <dgm:spPr/>
    </dgm:pt>
    <dgm:pt modelId="{7D499E04-456A-4070-8B67-8BCE4063F8F2}" type="pres">
      <dgm:prSet presAssocID="{60775240-3C3A-4096-ACA2-A4A5F6F81322}" presName="parentLin" presStyleCnt="0"/>
      <dgm:spPr/>
    </dgm:pt>
    <dgm:pt modelId="{317984B5-974F-4EB8-BC99-456F23756AD2}" type="pres">
      <dgm:prSet presAssocID="{60775240-3C3A-4096-ACA2-A4A5F6F81322}" presName="parentLeftMargin" presStyleLbl="node1" presStyleIdx="0" presStyleCnt="3"/>
      <dgm:spPr/>
      <dgm:t>
        <a:bodyPr/>
        <a:lstStyle/>
        <a:p>
          <a:endParaRPr lang="zh-TW" altLang="en-US"/>
        </a:p>
      </dgm:t>
    </dgm:pt>
    <dgm:pt modelId="{652A0731-3117-4C33-BDF5-B52D93B67F29}" type="pres">
      <dgm:prSet presAssocID="{60775240-3C3A-4096-ACA2-A4A5F6F81322}" presName="parentText" presStyleLbl="node1" presStyleIdx="1" presStyleCnt="3">
        <dgm:presLayoutVars>
          <dgm:chMax val="0"/>
          <dgm:bulletEnabled val="1"/>
        </dgm:presLayoutVars>
      </dgm:prSet>
      <dgm:spPr/>
      <dgm:t>
        <a:bodyPr/>
        <a:lstStyle/>
        <a:p>
          <a:endParaRPr lang="zh-TW" altLang="en-US"/>
        </a:p>
      </dgm:t>
    </dgm:pt>
    <dgm:pt modelId="{813FFD72-156D-4101-B8DB-669731DF4FAD}" type="pres">
      <dgm:prSet presAssocID="{60775240-3C3A-4096-ACA2-A4A5F6F81322}" presName="negativeSpace" presStyleCnt="0"/>
      <dgm:spPr/>
    </dgm:pt>
    <dgm:pt modelId="{3D94B655-F2DB-401A-A822-84B596697B11}" type="pres">
      <dgm:prSet presAssocID="{60775240-3C3A-4096-ACA2-A4A5F6F81322}" presName="childText" presStyleLbl="conFgAcc1" presStyleIdx="1" presStyleCnt="3">
        <dgm:presLayoutVars>
          <dgm:bulletEnabled val="1"/>
        </dgm:presLayoutVars>
      </dgm:prSet>
      <dgm:spPr/>
      <dgm:t>
        <a:bodyPr/>
        <a:lstStyle/>
        <a:p>
          <a:endParaRPr lang="zh-TW" altLang="en-US"/>
        </a:p>
      </dgm:t>
    </dgm:pt>
    <dgm:pt modelId="{1FCA7E04-053C-45CD-8FD5-B853DE66657E}" type="pres">
      <dgm:prSet presAssocID="{5F1AD490-CD20-4CFF-A826-5BDE42C740A6}" presName="spaceBetweenRectangles" presStyleCnt="0"/>
      <dgm:spPr/>
    </dgm:pt>
    <dgm:pt modelId="{C128E1AB-8FA0-44FF-B7E1-11777C1CF45C}" type="pres">
      <dgm:prSet presAssocID="{CE1320AF-C6D1-4074-AC0A-025EBFF50FED}" presName="parentLin" presStyleCnt="0"/>
      <dgm:spPr/>
    </dgm:pt>
    <dgm:pt modelId="{CEC59FB4-0908-4C75-80A7-ADB8AA134784}" type="pres">
      <dgm:prSet presAssocID="{CE1320AF-C6D1-4074-AC0A-025EBFF50FED}" presName="parentLeftMargin" presStyleLbl="node1" presStyleIdx="1" presStyleCnt="3"/>
      <dgm:spPr/>
      <dgm:t>
        <a:bodyPr/>
        <a:lstStyle/>
        <a:p>
          <a:endParaRPr lang="zh-TW" altLang="en-US"/>
        </a:p>
      </dgm:t>
    </dgm:pt>
    <dgm:pt modelId="{A376D77A-B73B-4785-B80E-CAD29D96A726}" type="pres">
      <dgm:prSet presAssocID="{CE1320AF-C6D1-4074-AC0A-025EBFF50FED}" presName="parentText" presStyleLbl="node1" presStyleIdx="2" presStyleCnt="3">
        <dgm:presLayoutVars>
          <dgm:chMax val="0"/>
          <dgm:bulletEnabled val="1"/>
        </dgm:presLayoutVars>
      </dgm:prSet>
      <dgm:spPr/>
      <dgm:t>
        <a:bodyPr/>
        <a:lstStyle/>
        <a:p>
          <a:endParaRPr lang="zh-TW" altLang="en-US"/>
        </a:p>
      </dgm:t>
    </dgm:pt>
    <dgm:pt modelId="{44972ECD-5AB8-4977-A932-3F381DEA50DD}" type="pres">
      <dgm:prSet presAssocID="{CE1320AF-C6D1-4074-AC0A-025EBFF50FED}" presName="negativeSpace" presStyleCnt="0"/>
      <dgm:spPr/>
    </dgm:pt>
    <dgm:pt modelId="{68634EBC-E680-4E40-9DE5-7F3139792106}" type="pres">
      <dgm:prSet presAssocID="{CE1320AF-C6D1-4074-AC0A-025EBFF50FED}" presName="childText" presStyleLbl="conFgAcc1" presStyleIdx="2" presStyleCnt="3">
        <dgm:presLayoutVars>
          <dgm:bulletEnabled val="1"/>
        </dgm:presLayoutVars>
      </dgm:prSet>
      <dgm:spPr/>
      <dgm:t>
        <a:bodyPr/>
        <a:lstStyle/>
        <a:p>
          <a:endParaRPr lang="zh-TW" altLang="en-US"/>
        </a:p>
      </dgm:t>
    </dgm:pt>
  </dgm:ptLst>
  <dgm:cxnLst>
    <dgm:cxn modelId="{6F4D7682-0CBE-4F4F-A1A1-E36942F86FC0}" type="presOf" srcId="{88E52E5C-B080-43AD-8A13-19F6DC75627A}" destId="{68634EBC-E680-4E40-9DE5-7F3139792106}" srcOrd="0" destOrd="3" presId="urn:microsoft.com/office/officeart/2005/8/layout/list1"/>
    <dgm:cxn modelId="{05C0D1D4-D3A3-4B7E-9768-0422DE869B92}" srcId="{60775240-3C3A-4096-ACA2-A4A5F6F81322}" destId="{D9D21A67-53F3-43EC-B998-60F255F51FDD}" srcOrd="1" destOrd="0" parTransId="{1DA56E62-15CF-406C-9C62-5E4D0B54D48A}" sibTransId="{F10BE41E-DD3B-49FA-9BDB-90C87C869C1C}"/>
    <dgm:cxn modelId="{CA494A4B-0DBC-48A4-BCB7-48594BD7CD35}" type="presOf" srcId="{087E7041-B24E-4B87-9ECA-FCABFD54DAE9}" destId="{1295CC13-3150-48A8-A618-FA7B7570383A}" srcOrd="0" destOrd="0" presId="urn:microsoft.com/office/officeart/2005/8/layout/list1"/>
    <dgm:cxn modelId="{F15288F6-3188-4D70-B7D5-8E6331494B4C}" type="presOf" srcId="{C9C6571F-58F3-4FA4-9126-FE2C26D08A1A}" destId="{A1779DF2-EE0F-4D65-BFB5-CE6F627A7E32}" srcOrd="0" destOrd="0" presId="urn:microsoft.com/office/officeart/2005/8/layout/list1"/>
    <dgm:cxn modelId="{E9C5F8FE-C403-4764-94D0-4392F7B1D979}" type="presOf" srcId="{60775240-3C3A-4096-ACA2-A4A5F6F81322}" destId="{652A0731-3117-4C33-BDF5-B52D93B67F29}" srcOrd="1" destOrd="0" presId="urn:microsoft.com/office/officeart/2005/8/layout/list1"/>
    <dgm:cxn modelId="{14EA1990-1C18-4BA3-8D0A-C80177411A56}" type="presOf" srcId="{00076DF0-ADF2-454E-A5D4-0A6E0C4D4672}" destId="{68634EBC-E680-4E40-9DE5-7F3139792106}" srcOrd="0" destOrd="0" presId="urn:microsoft.com/office/officeart/2005/8/layout/list1"/>
    <dgm:cxn modelId="{5363BFBD-416D-4ACF-9C90-881AB73B66C5}" srcId="{087E7041-B24E-4B87-9ECA-FCABFD54DAE9}" destId="{2B78B516-30FD-407A-BE69-0891664BCBEC}" srcOrd="0" destOrd="0" parTransId="{E5F7AE7D-A707-4866-99AB-B1E1B9029A01}" sibTransId="{23FCAAEE-92DF-4767-B2D8-A1E1B4B32DA5}"/>
    <dgm:cxn modelId="{56E04FEA-83FA-4848-8704-FEC495063050}" srcId="{CE1320AF-C6D1-4074-AC0A-025EBFF50FED}" destId="{00076DF0-ADF2-454E-A5D4-0A6E0C4D4672}" srcOrd="0" destOrd="0" parTransId="{F0C1101A-463C-44B6-A2CE-B196477D4C76}" sibTransId="{148AF36B-4772-4541-8197-AD12464147B2}"/>
    <dgm:cxn modelId="{5762F4A2-9BDD-44F5-847C-6A2A20DF7535}" srcId="{087E7041-B24E-4B87-9ECA-FCABFD54DAE9}" destId="{60775240-3C3A-4096-ACA2-A4A5F6F81322}" srcOrd="1" destOrd="0" parTransId="{E8C377CC-1BE7-4C4B-BBE0-A6C3041CC966}" sibTransId="{5F1AD490-CD20-4CFF-A826-5BDE42C740A6}"/>
    <dgm:cxn modelId="{989009B4-CF98-4D29-A49C-3344DFD1F12C}" type="presOf" srcId="{CE1320AF-C6D1-4074-AC0A-025EBFF50FED}" destId="{CEC59FB4-0908-4C75-80A7-ADB8AA134784}" srcOrd="0" destOrd="0" presId="urn:microsoft.com/office/officeart/2005/8/layout/list1"/>
    <dgm:cxn modelId="{26534DBD-9488-457E-B886-1D5DEE4C90E2}" srcId="{CE1320AF-C6D1-4074-AC0A-025EBFF50FED}" destId="{9C313602-D1A9-4FA4-8023-BD1F2913B4DA}" srcOrd="2" destOrd="0" parTransId="{AE720FE1-CCFC-4586-8403-86DD48E51152}" sibTransId="{95FCEF0F-2707-4767-BEC7-71F696C3C1F0}"/>
    <dgm:cxn modelId="{0BB58446-A6C1-4019-A647-9C14D956AFD0}" type="presOf" srcId="{B1B139F9-C4C8-451B-B03B-1FCC6540D3D4}" destId="{3D94B655-F2DB-401A-A822-84B596697B11}" srcOrd="0" destOrd="0" presId="urn:microsoft.com/office/officeart/2005/8/layout/list1"/>
    <dgm:cxn modelId="{2F8B8EF9-838E-4809-9148-3E30D5F32903}" srcId="{60775240-3C3A-4096-ACA2-A4A5F6F81322}" destId="{B1B139F9-C4C8-451B-B03B-1FCC6540D3D4}" srcOrd="0" destOrd="0" parTransId="{A661CC01-E909-4FB1-893D-8E082CC2D817}" sibTransId="{478CC572-FA1B-4775-9774-82500C75F203}"/>
    <dgm:cxn modelId="{AC6191A7-D616-4F1A-A887-1E6808C21FDD}" type="presOf" srcId="{2B78B516-30FD-407A-BE69-0891664BCBEC}" destId="{21C0A781-7417-41A2-9AEB-4BC6784A70D9}" srcOrd="1" destOrd="0" presId="urn:microsoft.com/office/officeart/2005/8/layout/list1"/>
    <dgm:cxn modelId="{229ADF6B-362D-42E2-A50B-614372D3B0C6}" type="presOf" srcId="{9C313602-D1A9-4FA4-8023-BD1F2913B4DA}" destId="{68634EBC-E680-4E40-9DE5-7F3139792106}" srcOrd="0" destOrd="2" presId="urn:microsoft.com/office/officeart/2005/8/layout/list1"/>
    <dgm:cxn modelId="{17D6B77E-1319-4A18-94D0-FA269B3C28DF}" type="presOf" srcId="{60775240-3C3A-4096-ACA2-A4A5F6F81322}" destId="{317984B5-974F-4EB8-BC99-456F23756AD2}" srcOrd="0" destOrd="0" presId="urn:microsoft.com/office/officeart/2005/8/layout/list1"/>
    <dgm:cxn modelId="{84A9890C-8841-4244-81EE-89F5AA891538}" srcId="{CE1320AF-C6D1-4074-AC0A-025EBFF50FED}" destId="{106BD7CE-4D2E-4CEF-821A-962B8EB1D464}" srcOrd="1" destOrd="0" parTransId="{E5A06058-4B30-48FF-9441-DEFEFCB90DD1}" sibTransId="{415748E4-033B-4A58-93C5-CF942CBCA83F}"/>
    <dgm:cxn modelId="{915248C9-C7C4-4AE5-92EC-BB3D4EC7867C}" srcId="{CE1320AF-C6D1-4074-AC0A-025EBFF50FED}" destId="{88E52E5C-B080-43AD-8A13-19F6DC75627A}" srcOrd="3" destOrd="0" parTransId="{D964A7B5-9E06-46D8-89CC-843710539DE1}" sibTransId="{B4F34717-C7D1-427F-B9E2-1A25AEE2A860}"/>
    <dgm:cxn modelId="{DBA63308-77BA-4A76-976B-60862DB0858A}" type="presOf" srcId="{CE1320AF-C6D1-4074-AC0A-025EBFF50FED}" destId="{A376D77A-B73B-4785-B80E-CAD29D96A726}" srcOrd="1" destOrd="0" presId="urn:microsoft.com/office/officeart/2005/8/layout/list1"/>
    <dgm:cxn modelId="{C2962D57-869E-48BC-8055-13E8CA96CC54}" srcId="{2B78B516-30FD-407A-BE69-0891664BCBEC}" destId="{C9C6571F-58F3-4FA4-9126-FE2C26D08A1A}" srcOrd="0" destOrd="0" parTransId="{4DA41EAC-4F06-4DE6-9D73-2EC3524D3C8F}" sibTransId="{CB0A875C-DD4E-4E52-AB3E-8AB102FE318D}"/>
    <dgm:cxn modelId="{92552975-3C3B-433F-9FA7-CB569723E9E2}" srcId="{087E7041-B24E-4B87-9ECA-FCABFD54DAE9}" destId="{CE1320AF-C6D1-4074-AC0A-025EBFF50FED}" srcOrd="2" destOrd="0" parTransId="{248B1828-9B06-4957-B8F2-806F43AC4F0F}" sibTransId="{3B1A2AFA-BD7A-4DAD-9F50-04295CC0656E}"/>
    <dgm:cxn modelId="{AC50ACB8-4D8A-493B-B2A4-7A5575DD405D}" type="presOf" srcId="{D9D21A67-53F3-43EC-B998-60F255F51FDD}" destId="{3D94B655-F2DB-401A-A822-84B596697B11}" srcOrd="0" destOrd="1" presId="urn:microsoft.com/office/officeart/2005/8/layout/list1"/>
    <dgm:cxn modelId="{5733559C-06F1-4665-A00B-05A13DAABDA1}" type="presOf" srcId="{2B78B516-30FD-407A-BE69-0891664BCBEC}" destId="{3E01C972-AC3C-49B5-96BA-D3D1BB5DF985}" srcOrd="0" destOrd="0" presId="urn:microsoft.com/office/officeart/2005/8/layout/list1"/>
    <dgm:cxn modelId="{898CD078-09A2-45A4-A33C-67EF2AEE6B05}" type="presOf" srcId="{106BD7CE-4D2E-4CEF-821A-962B8EB1D464}" destId="{68634EBC-E680-4E40-9DE5-7F3139792106}" srcOrd="0" destOrd="1" presId="urn:microsoft.com/office/officeart/2005/8/layout/list1"/>
    <dgm:cxn modelId="{5AA5C98B-BCD2-4174-B790-7DDD5AE3A8BA}" type="presParOf" srcId="{1295CC13-3150-48A8-A618-FA7B7570383A}" destId="{9AA5D6FE-ADA5-409C-8A7F-347F9F3CA78E}" srcOrd="0" destOrd="0" presId="urn:microsoft.com/office/officeart/2005/8/layout/list1"/>
    <dgm:cxn modelId="{20CCEE8E-AD40-46DC-AAE8-BC46D58FDE06}" type="presParOf" srcId="{9AA5D6FE-ADA5-409C-8A7F-347F9F3CA78E}" destId="{3E01C972-AC3C-49B5-96BA-D3D1BB5DF985}" srcOrd="0" destOrd="0" presId="urn:microsoft.com/office/officeart/2005/8/layout/list1"/>
    <dgm:cxn modelId="{BA102CDB-0BCC-41EA-B1A4-4E19CB17AE70}" type="presParOf" srcId="{9AA5D6FE-ADA5-409C-8A7F-347F9F3CA78E}" destId="{21C0A781-7417-41A2-9AEB-4BC6784A70D9}" srcOrd="1" destOrd="0" presId="urn:microsoft.com/office/officeart/2005/8/layout/list1"/>
    <dgm:cxn modelId="{EE0DF7B8-EC7C-4D07-95D0-0A0E2313236D}" type="presParOf" srcId="{1295CC13-3150-48A8-A618-FA7B7570383A}" destId="{6BA84044-072D-4C7C-AE7F-0B14869E2379}" srcOrd="1" destOrd="0" presId="urn:microsoft.com/office/officeart/2005/8/layout/list1"/>
    <dgm:cxn modelId="{A7C3D528-8A07-4B14-A989-D1DE956842EF}" type="presParOf" srcId="{1295CC13-3150-48A8-A618-FA7B7570383A}" destId="{A1779DF2-EE0F-4D65-BFB5-CE6F627A7E32}" srcOrd="2" destOrd="0" presId="urn:microsoft.com/office/officeart/2005/8/layout/list1"/>
    <dgm:cxn modelId="{37996E31-A7A6-4681-AE09-E0CCD9DAEE58}" type="presParOf" srcId="{1295CC13-3150-48A8-A618-FA7B7570383A}" destId="{3E3CFF20-3F04-4D70-92F4-7EBBD9B7F5FB}" srcOrd="3" destOrd="0" presId="urn:microsoft.com/office/officeart/2005/8/layout/list1"/>
    <dgm:cxn modelId="{F49A42EB-3C37-4EE2-BB5B-F1A3B87F4910}" type="presParOf" srcId="{1295CC13-3150-48A8-A618-FA7B7570383A}" destId="{7D499E04-456A-4070-8B67-8BCE4063F8F2}" srcOrd="4" destOrd="0" presId="urn:microsoft.com/office/officeart/2005/8/layout/list1"/>
    <dgm:cxn modelId="{FE994183-01B7-49C9-95C9-9DEE68EC4C15}" type="presParOf" srcId="{7D499E04-456A-4070-8B67-8BCE4063F8F2}" destId="{317984B5-974F-4EB8-BC99-456F23756AD2}" srcOrd="0" destOrd="0" presId="urn:microsoft.com/office/officeart/2005/8/layout/list1"/>
    <dgm:cxn modelId="{B5EA9672-3E35-4229-B8FB-DBEA69AA945E}" type="presParOf" srcId="{7D499E04-456A-4070-8B67-8BCE4063F8F2}" destId="{652A0731-3117-4C33-BDF5-B52D93B67F29}" srcOrd="1" destOrd="0" presId="urn:microsoft.com/office/officeart/2005/8/layout/list1"/>
    <dgm:cxn modelId="{FA2FBBD8-6E68-4F4A-9152-0F228BF37304}" type="presParOf" srcId="{1295CC13-3150-48A8-A618-FA7B7570383A}" destId="{813FFD72-156D-4101-B8DB-669731DF4FAD}" srcOrd="5" destOrd="0" presId="urn:microsoft.com/office/officeart/2005/8/layout/list1"/>
    <dgm:cxn modelId="{7CC56132-106E-4FF7-A393-A3C2B1AA11F0}" type="presParOf" srcId="{1295CC13-3150-48A8-A618-FA7B7570383A}" destId="{3D94B655-F2DB-401A-A822-84B596697B11}" srcOrd="6" destOrd="0" presId="urn:microsoft.com/office/officeart/2005/8/layout/list1"/>
    <dgm:cxn modelId="{7B5B93D0-8E5F-4F3C-8235-7AFD54EA25AE}" type="presParOf" srcId="{1295CC13-3150-48A8-A618-FA7B7570383A}" destId="{1FCA7E04-053C-45CD-8FD5-B853DE66657E}" srcOrd="7" destOrd="0" presId="urn:microsoft.com/office/officeart/2005/8/layout/list1"/>
    <dgm:cxn modelId="{351EC328-487C-49D8-BBC6-B5643B9924AC}" type="presParOf" srcId="{1295CC13-3150-48A8-A618-FA7B7570383A}" destId="{C128E1AB-8FA0-44FF-B7E1-11777C1CF45C}" srcOrd="8" destOrd="0" presId="urn:microsoft.com/office/officeart/2005/8/layout/list1"/>
    <dgm:cxn modelId="{59D88C27-9033-4B78-8325-5FD2FB39BB72}" type="presParOf" srcId="{C128E1AB-8FA0-44FF-B7E1-11777C1CF45C}" destId="{CEC59FB4-0908-4C75-80A7-ADB8AA134784}" srcOrd="0" destOrd="0" presId="urn:microsoft.com/office/officeart/2005/8/layout/list1"/>
    <dgm:cxn modelId="{EAEED46B-65CE-4571-A95F-2F6AD52660FE}" type="presParOf" srcId="{C128E1AB-8FA0-44FF-B7E1-11777C1CF45C}" destId="{A376D77A-B73B-4785-B80E-CAD29D96A726}" srcOrd="1" destOrd="0" presId="urn:microsoft.com/office/officeart/2005/8/layout/list1"/>
    <dgm:cxn modelId="{8EB287D8-B67E-4359-AD9A-4B0BD6035AE7}" type="presParOf" srcId="{1295CC13-3150-48A8-A618-FA7B7570383A}" destId="{44972ECD-5AB8-4977-A932-3F381DEA50DD}" srcOrd="9" destOrd="0" presId="urn:microsoft.com/office/officeart/2005/8/layout/list1"/>
    <dgm:cxn modelId="{7848E013-8644-4CDB-990B-3107F936D663}" type="presParOf" srcId="{1295CC13-3150-48A8-A618-FA7B7570383A}" destId="{68634EBC-E680-4E40-9DE5-7F3139792106}" srcOrd="10"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50698BA-3D3A-48F4-AF3F-472DF9A9D12B}" type="doc">
      <dgm:prSet loTypeId="urn:microsoft.com/office/officeart/2005/8/layout/vList2" loCatId="list" qsTypeId="urn:microsoft.com/office/officeart/2005/8/quickstyle/simple4" qsCatId="simple" csTypeId="urn:microsoft.com/office/officeart/2005/8/colors/colorful3" csCatId="colorful" phldr="1"/>
      <dgm:spPr/>
      <dgm:t>
        <a:bodyPr/>
        <a:lstStyle/>
        <a:p>
          <a:endParaRPr lang="zh-TW" altLang="en-US"/>
        </a:p>
      </dgm:t>
    </dgm:pt>
    <dgm:pt modelId="{E5D0048A-7EE6-4E93-AA79-3A8F61C62B7F}">
      <dgm:prSet phldrT="[文字]" custT="1"/>
      <dgm:spPr/>
      <dgm:t>
        <a:bodyPr/>
        <a:lstStyle/>
        <a:p>
          <a:r>
            <a:rPr lang="zh-TW" altLang="en-US" sz="2400" dirty="0" smtClean="0">
              <a:latin typeface="標楷體" pitchFamily="65" charset="-120"/>
              <a:ea typeface="標楷體" pitchFamily="65" charset="-120"/>
            </a:rPr>
            <a:t>咽喉拭子、尿液或全血等檢體病毒培養結果陽性。</a:t>
          </a:r>
          <a:endParaRPr lang="zh-TW" altLang="en-US" sz="2400" dirty="0">
            <a:latin typeface="標楷體" pitchFamily="65" charset="-120"/>
            <a:ea typeface="標楷體" pitchFamily="65" charset="-120"/>
          </a:endParaRPr>
        </a:p>
      </dgm:t>
    </dgm:pt>
    <dgm:pt modelId="{8AF380B8-5567-43EB-98C8-9B52B49D7687}" type="parTrans" cxnId="{AAAFD455-5FCC-4ECC-A335-7858CCE3F93A}">
      <dgm:prSet/>
      <dgm:spPr/>
      <dgm:t>
        <a:bodyPr/>
        <a:lstStyle/>
        <a:p>
          <a:endParaRPr lang="zh-TW" altLang="en-US" sz="2400">
            <a:latin typeface="標楷體" pitchFamily="65" charset="-120"/>
            <a:ea typeface="標楷體" pitchFamily="65" charset="-120"/>
          </a:endParaRPr>
        </a:p>
      </dgm:t>
    </dgm:pt>
    <dgm:pt modelId="{97A39137-7DB0-4272-BD17-AD5DC7DE8706}" type="sibTrans" cxnId="{AAAFD455-5FCC-4ECC-A335-7858CCE3F93A}">
      <dgm:prSet/>
      <dgm:spPr/>
      <dgm:t>
        <a:bodyPr/>
        <a:lstStyle/>
        <a:p>
          <a:endParaRPr lang="zh-TW" altLang="en-US" sz="2400">
            <a:latin typeface="標楷體" pitchFamily="65" charset="-120"/>
            <a:ea typeface="標楷體" pitchFamily="65" charset="-120"/>
          </a:endParaRPr>
        </a:p>
      </dgm:t>
    </dgm:pt>
    <dgm:pt modelId="{6FB2157D-6C6F-4167-877C-1BFCAB11D183}">
      <dgm:prSet phldrT="[文字]" custT="1"/>
      <dgm:spPr/>
      <dgm:t>
        <a:bodyPr/>
        <a:lstStyle/>
        <a:p>
          <a:r>
            <a:rPr lang="en-US" altLang="zh-TW" sz="2400" dirty="0" smtClean="0">
              <a:latin typeface="Arial" pitchFamily="34" charset="0"/>
              <a:ea typeface="標楷體" pitchFamily="65" charset="-120"/>
              <a:cs typeface="Arial" pitchFamily="34" charset="0"/>
            </a:rPr>
            <a:t>RT-PCR</a:t>
          </a:r>
          <a:r>
            <a:rPr lang="zh-TW" altLang="en-US" sz="2400" dirty="0" smtClean="0">
              <a:latin typeface="標楷體" pitchFamily="65" charset="-120"/>
              <a:ea typeface="標楷體" pitchFamily="65" charset="-120"/>
            </a:rPr>
            <a:t>試驗結果陽性。</a:t>
          </a:r>
          <a:endParaRPr lang="zh-TW" altLang="en-US" sz="2400" dirty="0">
            <a:latin typeface="標楷體" pitchFamily="65" charset="-120"/>
            <a:ea typeface="標楷體" pitchFamily="65" charset="-120"/>
          </a:endParaRPr>
        </a:p>
      </dgm:t>
    </dgm:pt>
    <dgm:pt modelId="{8B0C00B5-6E27-48F2-AD2D-BAFE36C8C3AA}" type="parTrans" cxnId="{C436AB43-8D24-4423-9B94-A02906D843A3}">
      <dgm:prSet/>
      <dgm:spPr/>
      <dgm:t>
        <a:bodyPr/>
        <a:lstStyle/>
        <a:p>
          <a:endParaRPr lang="zh-TW" altLang="en-US" sz="2400">
            <a:latin typeface="標楷體" pitchFamily="65" charset="-120"/>
            <a:ea typeface="標楷體" pitchFamily="65" charset="-120"/>
          </a:endParaRPr>
        </a:p>
      </dgm:t>
    </dgm:pt>
    <dgm:pt modelId="{4ECC91D7-384A-47F1-A746-E1F01A1A16F1}" type="sibTrans" cxnId="{C436AB43-8D24-4423-9B94-A02906D843A3}">
      <dgm:prSet/>
      <dgm:spPr/>
      <dgm:t>
        <a:bodyPr/>
        <a:lstStyle/>
        <a:p>
          <a:endParaRPr lang="zh-TW" altLang="en-US" sz="2400">
            <a:latin typeface="標楷體" pitchFamily="65" charset="-120"/>
            <a:ea typeface="標楷體" pitchFamily="65" charset="-120"/>
          </a:endParaRPr>
        </a:p>
      </dgm:t>
    </dgm:pt>
    <dgm:pt modelId="{3762660C-E664-4EB4-891C-CF7009988480}">
      <dgm:prSet phldrT="[文字]" custT="1"/>
      <dgm:spPr/>
      <dgm:t>
        <a:bodyPr/>
        <a:lstStyle/>
        <a:p>
          <a:r>
            <a:rPr lang="zh-TW" altLang="en-US" sz="2400" dirty="0" smtClean="0">
              <a:latin typeface="標楷體" pitchFamily="65" charset="-120"/>
              <a:ea typeface="標楷體" pitchFamily="65" charset="-120"/>
            </a:rPr>
            <a:t>急性期與恢復期血清</a:t>
          </a:r>
          <a:r>
            <a:rPr lang="en-US" altLang="zh-TW" sz="2400" dirty="0" err="1" smtClean="0">
              <a:latin typeface="Arial" panose="020B0604020202020204" pitchFamily="34" charset="0"/>
              <a:ea typeface="標楷體" pitchFamily="65" charset="-120"/>
              <a:cs typeface="Arial" panose="020B0604020202020204" pitchFamily="34" charset="0"/>
            </a:rPr>
            <a:t>IgG</a:t>
          </a:r>
          <a:r>
            <a:rPr lang="zh-TW" altLang="en-US" sz="2400" dirty="0" smtClean="0">
              <a:latin typeface="標楷體" pitchFamily="65" charset="-120"/>
              <a:ea typeface="標楷體" pitchFamily="65" charset="-120"/>
            </a:rPr>
            <a:t>由陰性陽轉，或效價顯著增加。</a:t>
          </a:r>
          <a:endParaRPr lang="zh-TW" altLang="en-US" sz="2400" dirty="0">
            <a:latin typeface="標楷體" pitchFamily="65" charset="-120"/>
            <a:ea typeface="標楷體" pitchFamily="65" charset="-120"/>
          </a:endParaRPr>
        </a:p>
      </dgm:t>
    </dgm:pt>
    <dgm:pt modelId="{195561E4-6CEB-4BC6-BC60-899BF41DC3EC}" type="parTrans" cxnId="{E33B5CAA-D01E-401D-A92C-149495198615}">
      <dgm:prSet/>
      <dgm:spPr/>
      <dgm:t>
        <a:bodyPr/>
        <a:lstStyle/>
        <a:p>
          <a:endParaRPr lang="zh-TW" altLang="en-US" sz="2400">
            <a:latin typeface="標楷體" pitchFamily="65" charset="-120"/>
            <a:ea typeface="標楷體" pitchFamily="65" charset="-120"/>
          </a:endParaRPr>
        </a:p>
      </dgm:t>
    </dgm:pt>
    <dgm:pt modelId="{FD0D0DC3-2D1C-4793-AB52-F554C7340E32}" type="sibTrans" cxnId="{E33B5CAA-D01E-401D-A92C-149495198615}">
      <dgm:prSet/>
      <dgm:spPr/>
      <dgm:t>
        <a:bodyPr/>
        <a:lstStyle/>
        <a:p>
          <a:endParaRPr lang="zh-TW" altLang="en-US" sz="2400">
            <a:latin typeface="標楷體" pitchFamily="65" charset="-120"/>
            <a:ea typeface="標楷體" pitchFamily="65" charset="-120"/>
          </a:endParaRPr>
        </a:p>
      </dgm:t>
    </dgm:pt>
    <dgm:pt modelId="{08160F0E-47AB-49B4-B299-4BC4EC20B4B0}">
      <dgm:prSet phldrT="[文字]" custT="1"/>
      <dgm:spPr/>
      <dgm:t>
        <a:bodyPr/>
        <a:lstStyle/>
        <a:p>
          <a:r>
            <a:rPr lang="en-US" altLang="zh-TW" sz="2400" dirty="0" err="1" smtClean="0">
              <a:latin typeface="Arial" pitchFamily="34" charset="0"/>
              <a:ea typeface="標楷體" pitchFamily="65" charset="-120"/>
              <a:cs typeface="Arial" pitchFamily="34" charset="0"/>
            </a:rPr>
            <a:t>IgM</a:t>
          </a:r>
          <a:r>
            <a:rPr lang="zh-TW" altLang="en-US" sz="2400" dirty="0" smtClean="0">
              <a:latin typeface="標楷體" pitchFamily="65" charset="-120"/>
              <a:ea typeface="標楷體" pitchFamily="65" charset="-120"/>
            </a:rPr>
            <a:t>陽性，並排除其他可能的偽陽性因子影響。</a:t>
          </a:r>
          <a:endParaRPr lang="zh-TW" altLang="en-US" sz="2400" dirty="0">
            <a:latin typeface="標楷體" pitchFamily="65" charset="-120"/>
            <a:ea typeface="標楷體" pitchFamily="65" charset="-120"/>
          </a:endParaRPr>
        </a:p>
      </dgm:t>
    </dgm:pt>
    <dgm:pt modelId="{6C46BA2B-8237-471B-92B3-DA06BFA59D95}" type="parTrans" cxnId="{76A446E5-4F37-4484-B72C-2D2B48135961}">
      <dgm:prSet/>
      <dgm:spPr/>
      <dgm:t>
        <a:bodyPr/>
        <a:lstStyle/>
        <a:p>
          <a:endParaRPr lang="zh-TW" altLang="en-US" sz="2400">
            <a:latin typeface="標楷體" pitchFamily="65" charset="-120"/>
            <a:ea typeface="標楷體" pitchFamily="65" charset="-120"/>
          </a:endParaRPr>
        </a:p>
      </dgm:t>
    </dgm:pt>
    <dgm:pt modelId="{31BB7580-BD0C-44A6-BC6E-95EA9B63F1BB}" type="sibTrans" cxnId="{76A446E5-4F37-4484-B72C-2D2B48135961}">
      <dgm:prSet/>
      <dgm:spPr/>
      <dgm:t>
        <a:bodyPr/>
        <a:lstStyle/>
        <a:p>
          <a:endParaRPr lang="zh-TW" altLang="en-US" sz="2400">
            <a:latin typeface="標楷體" pitchFamily="65" charset="-120"/>
            <a:ea typeface="標楷體" pitchFamily="65" charset="-120"/>
          </a:endParaRPr>
        </a:p>
      </dgm:t>
    </dgm:pt>
    <dgm:pt modelId="{F4446ECC-6812-4E65-81E4-BF5DFD930D40}" type="pres">
      <dgm:prSet presAssocID="{D50698BA-3D3A-48F4-AF3F-472DF9A9D12B}" presName="linear" presStyleCnt="0">
        <dgm:presLayoutVars>
          <dgm:animLvl val="lvl"/>
          <dgm:resizeHandles val="exact"/>
        </dgm:presLayoutVars>
      </dgm:prSet>
      <dgm:spPr/>
      <dgm:t>
        <a:bodyPr/>
        <a:lstStyle/>
        <a:p>
          <a:endParaRPr lang="zh-TW" altLang="en-US"/>
        </a:p>
      </dgm:t>
    </dgm:pt>
    <dgm:pt modelId="{245D2320-E423-4DDE-B477-948AC8D2E9E7}" type="pres">
      <dgm:prSet presAssocID="{E5D0048A-7EE6-4E93-AA79-3A8F61C62B7F}" presName="parentText" presStyleLbl="node1" presStyleIdx="0" presStyleCnt="4" custLinFactY="-13545" custLinFactNeighborY="-100000">
        <dgm:presLayoutVars>
          <dgm:chMax val="0"/>
          <dgm:bulletEnabled val="1"/>
        </dgm:presLayoutVars>
      </dgm:prSet>
      <dgm:spPr/>
      <dgm:t>
        <a:bodyPr/>
        <a:lstStyle/>
        <a:p>
          <a:endParaRPr lang="zh-TW" altLang="en-US"/>
        </a:p>
      </dgm:t>
    </dgm:pt>
    <dgm:pt modelId="{1270E4D8-E307-4C8F-90A0-3AD477C19313}" type="pres">
      <dgm:prSet presAssocID="{97A39137-7DB0-4272-BD17-AD5DC7DE8706}" presName="spacer" presStyleCnt="0"/>
      <dgm:spPr/>
    </dgm:pt>
    <dgm:pt modelId="{279C89E7-88CA-48BA-80EE-F58234EFF23A}" type="pres">
      <dgm:prSet presAssocID="{6FB2157D-6C6F-4167-877C-1BFCAB11D183}" presName="parentText" presStyleLbl="node1" presStyleIdx="1" presStyleCnt="4">
        <dgm:presLayoutVars>
          <dgm:chMax val="0"/>
          <dgm:bulletEnabled val="1"/>
        </dgm:presLayoutVars>
      </dgm:prSet>
      <dgm:spPr/>
      <dgm:t>
        <a:bodyPr/>
        <a:lstStyle/>
        <a:p>
          <a:endParaRPr lang="zh-TW" altLang="en-US"/>
        </a:p>
      </dgm:t>
    </dgm:pt>
    <dgm:pt modelId="{CFBEDECE-95F3-4695-A6CA-865E5E093A9C}" type="pres">
      <dgm:prSet presAssocID="{4ECC91D7-384A-47F1-A746-E1F01A1A16F1}" presName="spacer" presStyleCnt="0"/>
      <dgm:spPr/>
    </dgm:pt>
    <dgm:pt modelId="{D472D973-84EC-4AC3-A162-1DB6D3BE365F}" type="pres">
      <dgm:prSet presAssocID="{3762660C-E664-4EB4-891C-CF7009988480}" presName="parentText" presStyleLbl="node1" presStyleIdx="2" presStyleCnt="4">
        <dgm:presLayoutVars>
          <dgm:chMax val="0"/>
          <dgm:bulletEnabled val="1"/>
        </dgm:presLayoutVars>
      </dgm:prSet>
      <dgm:spPr/>
      <dgm:t>
        <a:bodyPr/>
        <a:lstStyle/>
        <a:p>
          <a:endParaRPr lang="zh-TW" altLang="en-US"/>
        </a:p>
      </dgm:t>
    </dgm:pt>
    <dgm:pt modelId="{250726B6-41C5-4EEF-91DC-B6FC5299B786}" type="pres">
      <dgm:prSet presAssocID="{FD0D0DC3-2D1C-4793-AB52-F554C7340E32}" presName="spacer" presStyleCnt="0"/>
      <dgm:spPr/>
    </dgm:pt>
    <dgm:pt modelId="{2650651E-3E58-4645-966A-FC3E0693AA27}" type="pres">
      <dgm:prSet presAssocID="{08160F0E-47AB-49B4-B299-4BC4EC20B4B0}" presName="parentText" presStyleLbl="node1" presStyleIdx="3" presStyleCnt="4">
        <dgm:presLayoutVars>
          <dgm:chMax val="0"/>
          <dgm:bulletEnabled val="1"/>
        </dgm:presLayoutVars>
      </dgm:prSet>
      <dgm:spPr/>
      <dgm:t>
        <a:bodyPr/>
        <a:lstStyle/>
        <a:p>
          <a:endParaRPr lang="zh-TW" altLang="en-US"/>
        </a:p>
      </dgm:t>
    </dgm:pt>
  </dgm:ptLst>
  <dgm:cxnLst>
    <dgm:cxn modelId="{F55E8806-F57C-4850-AF38-709C5EA57647}" type="presOf" srcId="{08160F0E-47AB-49B4-B299-4BC4EC20B4B0}" destId="{2650651E-3E58-4645-966A-FC3E0693AA27}" srcOrd="0" destOrd="0" presId="urn:microsoft.com/office/officeart/2005/8/layout/vList2"/>
    <dgm:cxn modelId="{AAAFD455-5FCC-4ECC-A335-7858CCE3F93A}" srcId="{D50698BA-3D3A-48F4-AF3F-472DF9A9D12B}" destId="{E5D0048A-7EE6-4E93-AA79-3A8F61C62B7F}" srcOrd="0" destOrd="0" parTransId="{8AF380B8-5567-43EB-98C8-9B52B49D7687}" sibTransId="{97A39137-7DB0-4272-BD17-AD5DC7DE8706}"/>
    <dgm:cxn modelId="{C436AB43-8D24-4423-9B94-A02906D843A3}" srcId="{D50698BA-3D3A-48F4-AF3F-472DF9A9D12B}" destId="{6FB2157D-6C6F-4167-877C-1BFCAB11D183}" srcOrd="1" destOrd="0" parTransId="{8B0C00B5-6E27-48F2-AD2D-BAFE36C8C3AA}" sibTransId="{4ECC91D7-384A-47F1-A746-E1F01A1A16F1}"/>
    <dgm:cxn modelId="{C2E4F7A8-4DF3-43CD-AB4C-0EB194345846}" type="presOf" srcId="{3762660C-E664-4EB4-891C-CF7009988480}" destId="{D472D973-84EC-4AC3-A162-1DB6D3BE365F}" srcOrd="0" destOrd="0" presId="urn:microsoft.com/office/officeart/2005/8/layout/vList2"/>
    <dgm:cxn modelId="{B5665F86-6305-48D1-87B2-DB0A69E039D7}" type="presOf" srcId="{6FB2157D-6C6F-4167-877C-1BFCAB11D183}" destId="{279C89E7-88CA-48BA-80EE-F58234EFF23A}" srcOrd="0" destOrd="0" presId="urn:microsoft.com/office/officeart/2005/8/layout/vList2"/>
    <dgm:cxn modelId="{49C36B84-89FE-43F4-8670-ED160072B822}" type="presOf" srcId="{D50698BA-3D3A-48F4-AF3F-472DF9A9D12B}" destId="{F4446ECC-6812-4E65-81E4-BF5DFD930D40}" srcOrd="0" destOrd="0" presId="urn:microsoft.com/office/officeart/2005/8/layout/vList2"/>
    <dgm:cxn modelId="{9FC9BB74-9439-4920-B23F-BE39EF10B1EC}" type="presOf" srcId="{E5D0048A-7EE6-4E93-AA79-3A8F61C62B7F}" destId="{245D2320-E423-4DDE-B477-948AC8D2E9E7}" srcOrd="0" destOrd="0" presId="urn:microsoft.com/office/officeart/2005/8/layout/vList2"/>
    <dgm:cxn modelId="{76A446E5-4F37-4484-B72C-2D2B48135961}" srcId="{D50698BA-3D3A-48F4-AF3F-472DF9A9D12B}" destId="{08160F0E-47AB-49B4-B299-4BC4EC20B4B0}" srcOrd="3" destOrd="0" parTransId="{6C46BA2B-8237-471B-92B3-DA06BFA59D95}" sibTransId="{31BB7580-BD0C-44A6-BC6E-95EA9B63F1BB}"/>
    <dgm:cxn modelId="{E33B5CAA-D01E-401D-A92C-149495198615}" srcId="{D50698BA-3D3A-48F4-AF3F-472DF9A9D12B}" destId="{3762660C-E664-4EB4-891C-CF7009988480}" srcOrd="2" destOrd="0" parTransId="{195561E4-6CEB-4BC6-BC60-899BF41DC3EC}" sibTransId="{FD0D0DC3-2D1C-4793-AB52-F554C7340E32}"/>
    <dgm:cxn modelId="{AA478906-4598-4CE9-BD1F-A8ABCB23D686}" type="presParOf" srcId="{F4446ECC-6812-4E65-81E4-BF5DFD930D40}" destId="{245D2320-E423-4DDE-B477-948AC8D2E9E7}" srcOrd="0" destOrd="0" presId="urn:microsoft.com/office/officeart/2005/8/layout/vList2"/>
    <dgm:cxn modelId="{FBF255EF-D827-4821-B8DF-77BE0AD62C55}" type="presParOf" srcId="{F4446ECC-6812-4E65-81E4-BF5DFD930D40}" destId="{1270E4D8-E307-4C8F-90A0-3AD477C19313}" srcOrd="1" destOrd="0" presId="urn:microsoft.com/office/officeart/2005/8/layout/vList2"/>
    <dgm:cxn modelId="{19E9F367-2120-430A-BC59-5F34C6560FE6}" type="presParOf" srcId="{F4446ECC-6812-4E65-81E4-BF5DFD930D40}" destId="{279C89E7-88CA-48BA-80EE-F58234EFF23A}" srcOrd="2" destOrd="0" presId="urn:microsoft.com/office/officeart/2005/8/layout/vList2"/>
    <dgm:cxn modelId="{85923630-97B5-4FF3-B1E0-C87EB4310EA5}" type="presParOf" srcId="{F4446ECC-6812-4E65-81E4-BF5DFD930D40}" destId="{CFBEDECE-95F3-4695-A6CA-865E5E093A9C}" srcOrd="3" destOrd="0" presId="urn:microsoft.com/office/officeart/2005/8/layout/vList2"/>
    <dgm:cxn modelId="{34A97DF2-5D02-4307-92D9-6038E5CAE5C9}" type="presParOf" srcId="{F4446ECC-6812-4E65-81E4-BF5DFD930D40}" destId="{D472D973-84EC-4AC3-A162-1DB6D3BE365F}" srcOrd="4" destOrd="0" presId="urn:microsoft.com/office/officeart/2005/8/layout/vList2"/>
    <dgm:cxn modelId="{CDE4C1FF-71A3-496F-8A67-38B33C603BBC}" type="presParOf" srcId="{F4446ECC-6812-4E65-81E4-BF5DFD930D40}" destId="{250726B6-41C5-4EEF-91DC-B6FC5299B786}" srcOrd="5" destOrd="0" presId="urn:microsoft.com/office/officeart/2005/8/layout/vList2"/>
    <dgm:cxn modelId="{4B6EEE8D-EDC2-4964-8D06-49FEEA6C9FD2}" type="presParOf" srcId="{F4446ECC-6812-4E65-81E4-BF5DFD930D40}" destId="{2650651E-3E58-4645-966A-FC3E0693AA27}" srcOrd="6" destOrd="0" presId="urn:microsoft.com/office/officeart/2005/8/layout/vList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807F19A-998A-46D6-AB88-C773B121F4E0}"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zh-TW" altLang="en-US"/>
        </a:p>
      </dgm:t>
    </dgm:pt>
    <dgm:pt modelId="{548F0C7F-F9CF-43FE-BCDA-EED3D219FC82}">
      <dgm:prSet phldrT="[文字]"/>
      <dgm:spPr/>
      <dgm:t>
        <a:bodyPr/>
        <a:lstStyle/>
        <a:p>
          <a:r>
            <a:rPr lang="zh-TW" altLang="en-US" dirty="0" smtClean="0">
              <a:latin typeface="標楷體" pitchFamily="65" charset="-120"/>
              <a:ea typeface="標楷體" pitchFamily="65" charset="-120"/>
            </a:rPr>
            <a:t>個案</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疫情調查</a:t>
          </a:r>
          <a:endParaRPr lang="zh-TW" altLang="en-US" dirty="0">
            <a:latin typeface="標楷體" pitchFamily="65" charset="-120"/>
            <a:ea typeface="標楷體" pitchFamily="65" charset="-120"/>
          </a:endParaRPr>
        </a:p>
      </dgm:t>
    </dgm:pt>
    <dgm:pt modelId="{43D9EF06-1FF9-499D-96A1-BB074F6F67CF}" type="parTrans" cxnId="{499B21D8-5D10-497E-AEDE-3C140344086C}">
      <dgm:prSet/>
      <dgm:spPr/>
      <dgm:t>
        <a:bodyPr/>
        <a:lstStyle/>
        <a:p>
          <a:endParaRPr lang="zh-TW" altLang="en-US">
            <a:latin typeface="標楷體" pitchFamily="65" charset="-120"/>
            <a:ea typeface="標楷體" pitchFamily="65" charset="-120"/>
          </a:endParaRPr>
        </a:p>
      </dgm:t>
    </dgm:pt>
    <dgm:pt modelId="{22BC25D1-B69F-4E0B-968B-1352D3174FDE}" type="sibTrans" cxnId="{499B21D8-5D10-497E-AEDE-3C140344086C}">
      <dgm:prSet/>
      <dgm:spPr/>
      <dgm:t>
        <a:bodyPr/>
        <a:lstStyle/>
        <a:p>
          <a:endParaRPr lang="zh-TW" altLang="en-US">
            <a:latin typeface="標楷體" pitchFamily="65" charset="-120"/>
            <a:ea typeface="標楷體" pitchFamily="65" charset="-120"/>
          </a:endParaRPr>
        </a:p>
      </dgm:t>
    </dgm:pt>
    <dgm:pt modelId="{3E334358-07A3-42AC-BC66-6B6600AE217E}">
      <dgm:prSet phldrT="[文字]"/>
      <dgm:spPr/>
      <dgm:t>
        <a:bodyPr/>
        <a:lstStyle/>
        <a:p>
          <a:r>
            <a:rPr lang="zh-TW" altLang="en-US" dirty="0" smtClean="0">
              <a:latin typeface="標楷體" pitchFamily="65" charset="-120"/>
              <a:ea typeface="標楷體" pitchFamily="65" charset="-120"/>
            </a:rPr>
            <a:t>適當隔離</a:t>
          </a:r>
          <a:endParaRPr lang="zh-TW" altLang="en-US" dirty="0">
            <a:latin typeface="標楷體" pitchFamily="65" charset="-120"/>
            <a:ea typeface="標楷體" pitchFamily="65" charset="-120"/>
          </a:endParaRPr>
        </a:p>
      </dgm:t>
    </dgm:pt>
    <dgm:pt modelId="{7A0A6DA8-B738-4E2B-98AA-2790D9E2AF5E}" type="parTrans" cxnId="{2B111797-A97B-419D-82B2-8D8DBB84C388}">
      <dgm:prSet/>
      <dgm:spPr/>
      <dgm:t>
        <a:bodyPr/>
        <a:lstStyle/>
        <a:p>
          <a:endParaRPr lang="zh-TW" altLang="en-US">
            <a:latin typeface="標楷體" pitchFamily="65" charset="-120"/>
            <a:ea typeface="標楷體" pitchFamily="65" charset="-120"/>
          </a:endParaRPr>
        </a:p>
      </dgm:t>
    </dgm:pt>
    <dgm:pt modelId="{D5C6C563-2EC9-4F0F-9358-55C9A3785392}" type="sibTrans" cxnId="{2B111797-A97B-419D-82B2-8D8DBB84C388}">
      <dgm:prSet/>
      <dgm:spPr/>
      <dgm:t>
        <a:bodyPr/>
        <a:lstStyle/>
        <a:p>
          <a:endParaRPr lang="zh-TW" altLang="en-US">
            <a:latin typeface="標楷體" pitchFamily="65" charset="-120"/>
            <a:ea typeface="標楷體" pitchFamily="65" charset="-120"/>
          </a:endParaRPr>
        </a:p>
      </dgm:t>
    </dgm:pt>
    <dgm:pt modelId="{E1E049FD-F20B-4AE8-A720-B51DD4AFAD4D}">
      <dgm:prSet phldrT="[文字]"/>
      <dgm:spPr/>
      <dgm:t>
        <a:bodyPr/>
        <a:lstStyle/>
        <a:p>
          <a:r>
            <a:rPr lang="zh-TW" altLang="en-US" dirty="0" smtClean="0">
              <a:latin typeface="標楷體" pitchFamily="65" charset="-120"/>
              <a:ea typeface="標楷體" pitchFamily="65" charset="-120"/>
            </a:rPr>
            <a:t>通報主管（感管室主任，院本部長官）</a:t>
          </a:r>
          <a:endParaRPr lang="zh-TW" altLang="en-US" dirty="0">
            <a:latin typeface="標楷體" pitchFamily="65" charset="-120"/>
            <a:ea typeface="標楷體" pitchFamily="65" charset="-120"/>
          </a:endParaRPr>
        </a:p>
      </dgm:t>
    </dgm:pt>
    <dgm:pt modelId="{48F61BB5-C1D6-4EF0-AE5E-A48668BD703C}" type="parTrans" cxnId="{50BCAD96-2B8B-422A-B47E-0FAB62B22154}">
      <dgm:prSet/>
      <dgm:spPr/>
      <dgm:t>
        <a:bodyPr/>
        <a:lstStyle/>
        <a:p>
          <a:endParaRPr lang="zh-TW" altLang="en-US">
            <a:latin typeface="標楷體" pitchFamily="65" charset="-120"/>
            <a:ea typeface="標楷體" pitchFamily="65" charset="-120"/>
          </a:endParaRPr>
        </a:p>
      </dgm:t>
    </dgm:pt>
    <dgm:pt modelId="{7CC00427-D20D-4970-BE00-1335F9239F3D}" type="sibTrans" cxnId="{50BCAD96-2B8B-422A-B47E-0FAB62B22154}">
      <dgm:prSet/>
      <dgm:spPr/>
      <dgm:t>
        <a:bodyPr/>
        <a:lstStyle/>
        <a:p>
          <a:endParaRPr lang="zh-TW" altLang="en-US">
            <a:latin typeface="標楷體" pitchFamily="65" charset="-120"/>
            <a:ea typeface="標楷體" pitchFamily="65" charset="-120"/>
          </a:endParaRPr>
        </a:p>
      </dgm:t>
    </dgm:pt>
    <dgm:pt modelId="{A420C573-57EB-4B27-80C5-0CB7E018E7F4}">
      <dgm:prSet phldrT="[文字]"/>
      <dgm:spPr/>
      <dgm:t>
        <a:bodyPr/>
        <a:lstStyle/>
        <a:p>
          <a:r>
            <a:rPr lang="zh-TW" altLang="en-US" dirty="0" smtClean="0">
              <a:latin typeface="標楷體" pitchFamily="65" charset="-120"/>
              <a:ea typeface="標楷體" pitchFamily="65" charset="-120"/>
            </a:rPr>
            <a:t>通報主管單位（衛生局疾管處和疾管署）</a:t>
          </a:r>
          <a:endParaRPr lang="zh-TW" altLang="en-US" dirty="0">
            <a:latin typeface="標楷體" pitchFamily="65" charset="-120"/>
            <a:ea typeface="標楷體" pitchFamily="65" charset="-120"/>
          </a:endParaRPr>
        </a:p>
      </dgm:t>
    </dgm:pt>
    <dgm:pt modelId="{7083A62F-BE77-407D-B3CC-49B4FBFD4F72}" type="parTrans" cxnId="{97EAA00F-A874-4286-9D46-7EEF3FADF2FD}">
      <dgm:prSet/>
      <dgm:spPr/>
      <dgm:t>
        <a:bodyPr/>
        <a:lstStyle/>
        <a:p>
          <a:endParaRPr lang="zh-TW" altLang="en-US">
            <a:latin typeface="標楷體" pitchFamily="65" charset="-120"/>
            <a:ea typeface="標楷體" pitchFamily="65" charset="-120"/>
          </a:endParaRPr>
        </a:p>
      </dgm:t>
    </dgm:pt>
    <dgm:pt modelId="{A17BE769-706C-44D3-A5A2-872F34E062B3}" type="sibTrans" cxnId="{97EAA00F-A874-4286-9D46-7EEF3FADF2FD}">
      <dgm:prSet/>
      <dgm:spPr/>
      <dgm:t>
        <a:bodyPr/>
        <a:lstStyle/>
        <a:p>
          <a:endParaRPr lang="zh-TW" altLang="en-US">
            <a:latin typeface="標楷體" pitchFamily="65" charset="-120"/>
            <a:ea typeface="標楷體" pitchFamily="65" charset="-120"/>
          </a:endParaRPr>
        </a:p>
      </dgm:t>
    </dgm:pt>
    <dgm:pt modelId="{DAB1F944-195F-4D2F-99BB-1D23268484D0}">
      <dgm:prSet phldrT="[文字]"/>
      <dgm:spPr/>
      <dgm:t>
        <a:bodyPr/>
        <a:lstStyle/>
        <a:p>
          <a:r>
            <a:rPr lang="zh-TW" altLang="en-US" dirty="0" smtClean="0">
              <a:latin typeface="標楷體" pitchFamily="65" charset="-120"/>
              <a:ea typeface="標楷體" pitchFamily="65" charset="-120"/>
            </a:rPr>
            <a:t>接觸者追蹤（找出被傳染個案）</a:t>
          </a:r>
          <a:endParaRPr lang="zh-TW" altLang="en-US" dirty="0">
            <a:latin typeface="標楷體" pitchFamily="65" charset="-120"/>
            <a:ea typeface="標楷體" pitchFamily="65" charset="-120"/>
          </a:endParaRPr>
        </a:p>
      </dgm:t>
    </dgm:pt>
    <dgm:pt modelId="{B2F7F53F-D615-4A1E-A023-7EA77B5C5F91}" type="parTrans" cxnId="{E8535476-33EB-4126-9D93-0ABE4F0FDA8E}">
      <dgm:prSet/>
      <dgm:spPr/>
      <dgm:t>
        <a:bodyPr/>
        <a:lstStyle/>
        <a:p>
          <a:endParaRPr lang="zh-TW" altLang="en-US">
            <a:latin typeface="標楷體" pitchFamily="65" charset="-120"/>
            <a:ea typeface="標楷體" pitchFamily="65" charset="-120"/>
          </a:endParaRPr>
        </a:p>
      </dgm:t>
    </dgm:pt>
    <dgm:pt modelId="{56B79CB8-746B-47D7-B1C3-D065F2516C12}" type="sibTrans" cxnId="{E8535476-33EB-4126-9D93-0ABE4F0FDA8E}">
      <dgm:prSet/>
      <dgm:spPr/>
      <dgm:t>
        <a:bodyPr/>
        <a:lstStyle/>
        <a:p>
          <a:endParaRPr lang="zh-TW" altLang="en-US">
            <a:latin typeface="標楷體" pitchFamily="65" charset="-120"/>
            <a:ea typeface="標楷體" pitchFamily="65" charset="-120"/>
          </a:endParaRPr>
        </a:p>
      </dgm:t>
    </dgm:pt>
    <dgm:pt modelId="{9490B306-8870-4205-9A3F-D4B918589F13}">
      <dgm:prSet phldrT="[文字]"/>
      <dgm:spPr/>
      <dgm:t>
        <a:bodyPr/>
        <a:lstStyle/>
        <a:p>
          <a:r>
            <a:rPr lang="zh-TW" altLang="en-US" dirty="0" smtClean="0">
              <a:latin typeface="標楷體" pitchFamily="65" charset="-120"/>
              <a:ea typeface="標楷體" pitchFamily="65" charset="-120"/>
            </a:rPr>
            <a:t>找出指標個案</a:t>
          </a:r>
          <a:endParaRPr lang="zh-TW" altLang="en-US" dirty="0">
            <a:latin typeface="標楷體" pitchFamily="65" charset="-120"/>
            <a:ea typeface="標楷體" pitchFamily="65" charset="-120"/>
          </a:endParaRPr>
        </a:p>
      </dgm:t>
    </dgm:pt>
    <dgm:pt modelId="{D04AA0DC-DAE3-4627-B6F4-00C4F9CF2CBB}" type="parTrans" cxnId="{3D6F6C3E-C0CD-414C-A6E2-61610C84BF8E}">
      <dgm:prSet/>
      <dgm:spPr/>
      <dgm:t>
        <a:bodyPr/>
        <a:lstStyle/>
        <a:p>
          <a:endParaRPr lang="zh-TW" altLang="en-US">
            <a:latin typeface="標楷體" pitchFamily="65" charset="-120"/>
            <a:ea typeface="標楷體" pitchFamily="65" charset="-120"/>
          </a:endParaRPr>
        </a:p>
      </dgm:t>
    </dgm:pt>
    <dgm:pt modelId="{45A3E9AD-1EDD-48EE-ABD4-BDE2C227DD00}" type="sibTrans" cxnId="{3D6F6C3E-C0CD-414C-A6E2-61610C84BF8E}">
      <dgm:prSet/>
      <dgm:spPr/>
      <dgm:t>
        <a:bodyPr/>
        <a:lstStyle/>
        <a:p>
          <a:endParaRPr lang="zh-TW" altLang="en-US">
            <a:latin typeface="標楷體" pitchFamily="65" charset="-120"/>
            <a:ea typeface="標楷體" pitchFamily="65" charset="-120"/>
          </a:endParaRPr>
        </a:p>
      </dgm:t>
    </dgm:pt>
    <dgm:pt modelId="{E8E462DE-ECAB-4018-A88E-D0270849CF65}" type="pres">
      <dgm:prSet presAssocID="{3807F19A-998A-46D6-AB88-C773B121F4E0}" presName="linear" presStyleCnt="0">
        <dgm:presLayoutVars>
          <dgm:animLvl val="lvl"/>
          <dgm:resizeHandles val="exact"/>
        </dgm:presLayoutVars>
      </dgm:prSet>
      <dgm:spPr/>
      <dgm:t>
        <a:bodyPr/>
        <a:lstStyle/>
        <a:p>
          <a:endParaRPr lang="zh-TW" altLang="en-US"/>
        </a:p>
      </dgm:t>
    </dgm:pt>
    <dgm:pt modelId="{4A41CF5B-3924-4431-8AE2-8020A739E260}" type="pres">
      <dgm:prSet presAssocID="{548F0C7F-F9CF-43FE-BCDA-EED3D219FC82}" presName="parentText" presStyleLbl="node1" presStyleIdx="0" presStyleCnt="6" custLinFactY="-8121" custLinFactNeighborY="-100000">
        <dgm:presLayoutVars>
          <dgm:chMax val="0"/>
          <dgm:bulletEnabled val="1"/>
        </dgm:presLayoutVars>
      </dgm:prSet>
      <dgm:spPr/>
      <dgm:t>
        <a:bodyPr/>
        <a:lstStyle/>
        <a:p>
          <a:endParaRPr lang="zh-TW" altLang="en-US"/>
        </a:p>
      </dgm:t>
    </dgm:pt>
    <dgm:pt modelId="{EC4A9B51-63C7-476D-AEED-B9A60D92F27B}" type="pres">
      <dgm:prSet presAssocID="{22BC25D1-B69F-4E0B-968B-1352D3174FDE}" presName="spacer" presStyleCnt="0"/>
      <dgm:spPr/>
    </dgm:pt>
    <dgm:pt modelId="{69FCACB2-6C4F-47EC-A35B-2F552DFAF971}" type="pres">
      <dgm:prSet presAssocID="{3E334358-07A3-42AC-BC66-6B6600AE217E}" presName="parentText" presStyleLbl="node1" presStyleIdx="1" presStyleCnt="6" custLinFactNeighborY="-95227">
        <dgm:presLayoutVars>
          <dgm:chMax val="0"/>
          <dgm:bulletEnabled val="1"/>
        </dgm:presLayoutVars>
      </dgm:prSet>
      <dgm:spPr/>
      <dgm:t>
        <a:bodyPr/>
        <a:lstStyle/>
        <a:p>
          <a:endParaRPr lang="zh-TW" altLang="en-US"/>
        </a:p>
      </dgm:t>
    </dgm:pt>
    <dgm:pt modelId="{407F1305-BDED-4E84-8D35-A75D1FFB74AC}" type="pres">
      <dgm:prSet presAssocID="{D5C6C563-2EC9-4F0F-9358-55C9A3785392}" presName="spacer" presStyleCnt="0"/>
      <dgm:spPr/>
    </dgm:pt>
    <dgm:pt modelId="{D50A91A3-1775-48F4-9B44-C62889E16DD6}" type="pres">
      <dgm:prSet presAssocID="{E1E049FD-F20B-4AE8-A720-B51DD4AFAD4D}" presName="parentText" presStyleLbl="node1" presStyleIdx="2" presStyleCnt="6" custLinFactNeighborY="-46164">
        <dgm:presLayoutVars>
          <dgm:chMax val="0"/>
          <dgm:bulletEnabled val="1"/>
        </dgm:presLayoutVars>
      </dgm:prSet>
      <dgm:spPr/>
      <dgm:t>
        <a:bodyPr/>
        <a:lstStyle/>
        <a:p>
          <a:endParaRPr lang="zh-TW" altLang="en-US"/>
        </a:p>
      </dgm:t>
    </dgm:pt>
    <dgm:pt modelId="{3E2364B7-C044-4D33-843A-F2343E60DA5E}" type="pres">
      <dgm:prSet presAssocID="{7CC00427-D20D-4970-BE00-1335F9239F3D}" presName="spacer" presStyleCnt="0"/>
      <dgm:spPr/>
    </dgm:pt>
    <dgm:pt modelId="{54EF9C9A-D61E-4DCE-AFEC-755BB068FC1D}" type="pres">
      <dgm:prSet presAssocID="{A420C573-57EB-4B27-80C5-0CB7E018E7F4}" presName="parentText" presStyleLbl="node1" presStyleIdx="3" presStyleCnt="6" custLinFactNeighborY="46166">
        <dgm:presLayoutVars>
          <dgm:chMax val="0"/>
          <dgm:bulletEnabled val="1"/>
        </dgm:presLayoutVars>
      </dgm:prSet>
      <dgm:spPr/>
      <dgm:t>
        <a:bodyPr/>
        <a:lstStyle/>
        <a:p>
          <a:endParaRPr lang="zh-TW" altLang="en-US"/>
        </a:p>
      </dgm:t>
    </dgm:pt>
    <dgm:pt modelId="{1BEC17F2-DCAE-47D3-ADD5-CE1262B85AEA}" type="pres">
      <dgm:prSet presAssocID="{A17BE769-706C-44D3-A5A2-872F34E062B3}" presName="spacer" presStyleCnt="0"/>
      <dgm:spPr/>
    </dgm:pt>
    <dgm:pt modelId="{0E675707-0A7F-4477-9FDF-F707B787E840}" type="pres">
      <dgm:prSet presAssocID="{DAB1F944-195F-4D2F-99BB-1D23268484D0}" presName="parentText" presStyleLbl="node1" presStyleIdx="4" presStyleCnt="6" custLinFactY="360" custLinFactNeighborY="100000">
        <dgm:presLayoutVars>
          <dgm:chMax val="0"/>
          <dgm:bulletEnabled val="1"/>
        </dgm:presLayoutVars>
      </dgm:prSet>
      <dgm:spPr/>
      <dgm:t>
        <a:bodyPr/>
        <a:lstStyle/>
        <a:p>
          <a:endParaRPr lang="zh-TW" altLang="en-US"/>
        </a:p>
      </dgm:t>
    </dgm:pt>
    <dgm:pt modelId="{216974FB-7F90-4853-9827-8931D313744C}" type="pres">
      <dgm:prSet presAssocID="{56B79CB8-746B-47D7-B1C3-D065F2516C12}" presName="spacer" presStyleCnt="0"/>
      <dgm:spPr/>
    </dgm:pt>
    <dgm:pt modelId="{5ED708B9-BC55-44C1-829D-A1C4C637386E}" type="pres">
      <dgm:prSet presAssocID="{9490B306-8870-4205-9A3F-D4B918589F13}" presName="parentText" presStyleLbl="node1" presStyleIdx="5" presStyleCnt="6" custLinFactY="6697" custLinFactNeighborX="388" custLinFactNeighborY="100000">
        <dgm:presLayoutVars>
          <dgm:chMax val="0"/>
          <dgm:bulletEnabled val="1"/>
        </dgm:presLayoutVars>
      </dgm:prSet>
      <dgm:spPr/>
      <dgm:t>
        <a:bodyPr/>
        <a:lstStyle/>
        <a:p>
          <a:endParaRPr lang="zh-TW" altLang="en-US"/>
        </a:p>
      </dgm:t>
    </dgm:pt>
  </dgm:ptLst>
  <dgm:cxnLst>
    <dgm:cxn modelId="{499B21D8-5D10-497E-AEDE-3C140344086C}" srcId="{3807F19A-998A-46D6-AB88-C773B121F4E0}" destId="{548F0C7F-F9CF-43FE-BCDA-EED3D219FC82}" srcOrd="0" destOrd="0" parTransId="{43D9EF06-1FF9-499D-96A1-BB074F6F67CF}" sibTransId="{22BC25D1-B69F-4E0B-968B-1352D3174FDE}"/>
    <dgm:cxn modelId="{C9C057DE-65F1-49D5-88D0-BAE4AE9A755B}" type="presOf" srcId="{A420C573-57EB-4B27-80C5-0CB7E018E7F4}" destId="{54EF9C9A-D61E-4DCE-AFEC-755BB068FC1D}" srcOrd="0" destOrd="0" presId="urn:microsoft.com/office/officeart/2005/8/layout/vList2"/>
    <dgm:cxn modelId="{367E7CD6-6A0F-45DB-B7A7-A7CD4617BE84}" type="presOf" srcId="{3807F19A-998A-46D6-AB88-C773B121F4E0}" destId="{E8E462DE-ECAB-4018-A88E-D0270849CF65}" srcOrd="0" destOrd="0" presId="urn:microsoft.com/office/officeart/2005/8/layout/vList2"/>
    <dgm:cxn modelId="{97EAA00F-A874-4286-9D46-7EEF3FADF2FD}" srcId="{3807F19A-998A-46D6-AB88-C773B121F4E0}" destId="{A420C573-57EB-4B27-80C5-0CB7E018E7F4}" srcOrd="3" destOrd="0" parTransId="{7083A62F-BE77-407D-B3CC-49B4FBFD4F72}" sibTransId="{A17BE769-706C-44D3-A5A2-872F34E062B3}"/>
    <dgm:cxn modelId="{09092452-1723-4456-A931-8E7872EE22F5}" type="presOf" srcId="{9490B306-8870-4205-9A3F-D4B918589F13}" destId="{5ED708B9-BC55-44C1-829D-A1C4C637386E}" srcOrd="0" destOrd="0" presId="urn:microsoft.com/office/officeart/2005/8/layout/vList2"/>
    <dgm:cxn modelId="{2547A32E-3049-4801-A272-ACE5772FB376}" type="presOf" srcId="{548F0C7F-F9CF-43FE-BCDA-EED3D219FC82}" destId="{4A41CF5B-3924-4431-8AE2-8020A739E260}" srcOrd="0" destOrd="0" presId="urn:microsoft.com/office/officeart/2005/8/layout/vList2"/>
    <dgm:cxn modelId="{B1F6B838-8903-410A-9294-57BEE138FA0B}" type="presOf" srcId="{3E334358-07A3-42AC-BC66-6B6600AE217E}" destId="{69FCACB2-6C4F-47EC-A35B-2F552DFAF971}" srcOrd="0" destOrd="0" presId="urn:microsoft.com/office/officeart/2005/8/layout/vList2"/>
    <dgm:cxn modelId="{50BCAD96-2B8B-422A-B47E-0FAB62B22154}" srcId="{3807F19A-998A-46D6-AB88-C773B121F4E0}" destId="{E1E049FD-F20B-4AE8-A720-B51DD4AFAD4D}" srcOrd="2" destOrd="0" parTransId="{48F61BB5-C1D6-4EF0-AE5E-A48668BD703C}" sibTransId="{7CC00427-D20D-4970-BE00-1335F9239F3D}"/>
    <dgm:cxn modelId="{E88C1A19-37A7-4A6C-9DA8-6A727BC9B9B2}" type="presOf" srcId="{DAB1F944-195F-4D2F-99BB-1D23268484D0}" destId="{0E675707-0A7F-4477-9FDF-F707B787E840}" srcOrd="0" destOrd="0" presId="urn:microsoft.com/office/officeart/2005/8/layout/vList2"/>
    <dgm:cxn modelId="{BB1AAF1A-71F9-4538-9285-FD75503F9DFD}" type="presOf" srcId="{E1E049FD-F20B-4AE8-A720-B51DD4AFAD4D}" destId="{D50A91A3-1775-48F4-9B44-C62889E16DD6}" srcOrd="0" destOrd="0" presId="urn:microsoft.com/office/officeart/2005/8/layout/vList2"/>
    <dgm:cxn modelId="{2B111797-A97B-419D-82B2-8D8DBB84C388}" srcId="{3807F19A-998A-46D6-AB88-C773B121F4E0}" destId="{3E334358-07A3-42AC-BC66-6B6600AE217E}" srcOrd="1" destOrd="0" parTransId="{7A0A6DA8-B738-4E2B-98AA-2790D9E2AF5E}" sibTransId="{D5C6C563-2EC9-4F0F-9358-55C9A3785392}"/>
    <dgm:cxn modelId="{3D6F6C3E-C0CD-414C-A6E2-61610C84BF8E}" srcId="{3807F19A-998A-46D6-AB88-C773B121F4E0}" destId="{9490B306-8870-4205-9A3F-D4B918589F13}" srcOrd="5" destOrd="0" parTransId="{D04AA0DC-DAE3-4627-B6F4-00C4F9CF2CBB}" sibTransId="{45A3E9AD-1EDD-48EE-ABD4-BDE2C227DD00}"/>
    <dgm:cxn modelId="{E8535476-33EB-4126-9D93-0ABE4F0FDA8E}" srcId="{3807F19A-998A-46D6-AB88-C773B121F4E0}" destId="{DAB1F944-195F-4D2F-99BB-1D23268484D0}" srcOrd="4" destOrd="0" parTransId="{B2F7F53F-D615-4A1E-A023-7EA77B5C5F91}" sibTransId="{56B79CB8-746B-47D7-B1C3-D065F2516C12}"/>
    <dgm:cxn modelId="{9848F733-AE07-463C-B3CF-166F7A814D54}" type="presParOf" srcId="{E8E462DE-ECAB-4018-A88E-D0270849CF65}" destId="{4A41CF5B-3924-4431-8AE2-8020A739E260}" srcOrd="0" destOrd="0" presId="urn:microsoft.com/office/officeart/2005/8/layout/vList2"/>
    <dgm:cxn modelId="{10B03374-F313-4B74-9DF8-A8EDD7A311B3}" type="presParOf" srcId="{E8E462DE-ECAB-4018-A88E-D0270849CF65}" destId="{EC4A9B51-63C7-476D-AEED-B9A60D92F27B}" srcOrd="1" destOrd="0" presId="urn:microsoft.com/office/officeart/2005/8/layout/vList2"/>
    <dgm:cxn modelId="{2BE158FC-C612-4EF3-8621-0BA1EC145098}" type="presParOf" srcId="{E8E462DE-ECAB-4018-A88E-D0270849CF65}" destId="{69FCACB2-6C4F-47EC-A35B-2F552DFAF971}" srcOrd="2" destOrd="0" presId="urn:microsoft.com/office/officeart/2005/8/layout/vList2"/>
    <dgm:cxn modelId="{33609D5A-9B10-4190-B316-45C6209BD2AF}" type="presParOf" srcId="{E8E462DE-ECAB-4018-A88E-D0270849CF65}" destId="{407F1305-BDED-4E84-8D35-A75D1FFB74AC}" srcOrd="3" destOrd="0" presId="urn:microsoft.com/office/officeart/2005/8/layout/vList2"/>
    <dgm:cxn modelId="{5ADB258D-E309-422D-BDF5-FD6FBECCDFAB}" type="presParOf" srcId="{E8E462DE-ECAB-4018-A88E-D0270849CF65}" destId="{D50A91A3-1775-48F4-9B44-C62889E16DD6}" srcOrd="4" destOrd="0" presId="urn:microsoft.com/office/officeart/2005/8/layout/vList2"/>
    <dgm:cxn modelId="{D1A278B4-58B3-46A1-9D1F-5BCFD38DB16F}" type="presParOf" srcId="{E8E462DE-ECAB-4018-A88E-D0270849CF65}" destId="{3E2364B7-C044-4D33-843A-F2343E60DA5E}" srcOrd="5" destOrd="0" presId="urn:microsoft.com/office/officeart/2005/8/layout/vList2"/>
    <dgm:cxn modelId="{1489BDEC-D9F0-4F28-8AAE-FE0EEA122703}" type="presParOf" srcId="{E8E462DE-ECAB-4018-A88E-D0270849CF65}" destId="{54EF9C9A-D61E-4DCE-AFEC-755BB068FC1D}" srcOrd="6" destOrd="0" presId="urn:microsoft.com/office/officeart/2005/8/layout/vList2"/>
    <dgm:cxn modelId="{E2634646-6BBA-4276-85D2-06571142009D}" type="presParOf" srcId="{E8E462DE-ECAB-4018-A88E-D0270849CF65}" destId="{1BEC17F2-DCAE-47D3-ADD5-CE1262B85AEA}" srcOrd="7" destOrd="0" presId="urn:microsoft.com/office/officeart/2005/8/layout/vList2"/>
    <dgm:cxn modelId="{C068768C-74A9-4014-AB39-93CF5AF5D78B}" type="presParOf" srcId="{E8E462DE-ECAB-4018-A88E-D0270849CF65}" destId="{0E675707-0A7F-4477-9FDF-F707B787E840}" srcOrd="8" destOrd="0" presId="urn:microsoft.com/office/officeart/2005/8/layout/vList2"/>
    <dgm:cxn modelId="{DF9654CB-80F7-44B6-A256-5C5DE304D31A}" type="presParOf" srcId="{E8E462DE-ECAB-4018-A88E-D0270849CF65}" destId="{216974FB-7F90-4853-9827-8931D313744C}" srcOrd="9" destOrd="0" presId="urn:microsoft.com/office/officeart/2005/8/layout/vList2"/>
    <dgm:cxn modelId="{088B1BD9-7688-4B1D-8809-66F7112EBBF8}" type="presParOf" srcId="{E8E462DE-ECAB-4018-A88E-D0270849CF65}" destId="{5ED708B9-BC55-44C1-829D-A1C4C637386E}" srcOrd="10" destOrd="0" presId="urn:microsoft.com/office/officeart/2005/8/layout/vList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FA83E25-3C63-42CE-B6CA-F41FE6849F84}" type="doc">
      <dgm:prSet loTypeId="urn:microsoft.com/office/officeart/2005/8/layout/hList1" loCatId="list" qsTypeId="urn:microsoft.com/office/officeart/2005/8/quickstyle/simple3" qsCatId="simple" csTypeId="urn:microsoft.com/office/officeart/2005/8/colors/colorful4" csCatId="colorful" phldr="1"/>
      <dgm:spPr/>
      <dgm:t>
        <a:bodyPr/>
        <a:lstStyle/>
        <a:p>
          <a:endParaRPr lang="zh-TW" altLang="en-US"/>
        </a:p>
      </dgm:t>
    </dgm:pt>
    <dgm:pt modelId="{969CCA7C-9C18-4138-9E81-5ED6C897F69C}">
      <dgm:prSet phldrT="[文字]"/>
      <dgm:spPr/>
      <dgm:t>
        <a:bodyPr/>
        <a:lstStyle/>
        <a:p>
          <a:r>
            <a:rPr lang="zh-TW" altLang="en-US" dirty="0" smtClean="0">
              <a:latin typeface="標楷體" pitchFamily="65" charset="-120"/>
              <a:ea typeface="標楷體" pitchFamily="65" charset="-120"/>
            </a:rPr>
            <a:t>傳播方式</a:t>
          </a:r>
          <a:endParaRPr lang="zh-TW" altLang="en-US" dirty="0">
            <a:latin typeface="標楷體" pitchFamily="65" charset="-120"/>
            <a:ea typeface="標楷體" pitchFamily="65" charset="-120"/>
          </a:endParaRPr>
        </a:p>
      </dgm:t>
    </dgm:pt>
    <dgm:pt modelId="{71376EE1-307C-4795-9BA1-68A119DC7C68}" type="parTrans" cxnId="{08C77CDF-5791-45A1-8B99-9CE8732E16D3}">
      <dgm:prSet/>
      <dgm:spPr/>
      <dgm:t>
        <a:bodyPr/>
        <a:lstStyle/>
        <a:p>
          <a:endParaRPr lang="zh-TW" altLang="en-US">
            <a:latin typeface="標楷體" pitchFamily="65" charset="-120"/>
            <a:ea typeface="標楷體" pitchFamily="65" charset="-120"/>
          </a:endParaRPr>
        </a:p>
      </dgm:t>
    </dgm:pt>
    <dgm:pt modelId="{4AC3F343-F164-436F-8372-8FF0E1899BB3}" type="sibTrans" cxnId="{08C77CDF-5791-45A1-8B99-9CE8732E16D3}">
      <dgm:prSet/>
      <dgm:spPr/>
      <dgm:t>
        <a:bodyPr/>
        <a:lstStyle/>
        <a:p>
          <a:endParaRPr lang="zh-TW" altLang="en-US">
            <a:latin typeface="標楷體" pitchFamily="65" charset="-120"/>
            <a:ea typeface="標楷體" pitchFamily="65" charset="-120"/>
          </a:endParaRPr>
        </a:p>
      </dgm:t>
    </dgm:pt>
    <dgm:pt modelId="{CC4E28A3-EDBB-4EDE-9E01-4424C9673652}">
      <dgm:prSet phldrT="[文字]"/>
      <dgm:spPr/>
      <dgm:t>
        <a:bodyPr/>
        <a:lstStyle/>
        <a:p>
          <a:pPr marL="361950" indent="-361950"/>
          <a:r>
            <a:rPr lang="zh-TW" altLang="en-US" dirty="0" smtClean="0">
              <a:latin typeface="標楷體" pitchFamily="65" charset="-120"/>
              <a:ea typeface="標楷體" pitchFamily="65" charset="-120"/>
            </a:rPr>
            <a:t>麻疹是一種急性、高傳染性的病毒性疾病。</a:t>
          </a:r>
          <a:endParaRPr lang="zh-TW" altLang="en-US" dirty="0">
            <a:latin typeface="標楷體" pitchFamily="65" charset="-120"/>
            <a:ea typeface="標楷體" pitchFamily="65" charset="-120"/>
          </a:endParaRPr>
        </a:p>
      </dgm:t>
    </dgm:pt>
    <dgm:pt modelId="{B639B23C-85BB-4C98-A568-3A2DC6DA5A06}" type="parTrans" cxnId="{97B02F3A-2D65-4466-996C-3CC5C462092D}">
      <dgm:prSet/>
      <dgm:spPr/>
      <dgm:t>
        <a:bodyPr/>
        <a:lstStyle/>
        <a:p>
          <a:endParaRPr lang="zh-TW" altLang="en-US">
            <a:latin typeface="標楷體" pitchFamily="65" charset="-120"/>
            <a:ea typeface="標楷體" pitchFamily="65" charset="-120"/>
          </a:endParaRPr>
        </a:p>
      </dgm:t>
    </dgm:pt>
    <dgm:pt modelId="{1CFB4BE5-F13F-49AC-8F00-1C33E3ACF798}" type="sibTrans" cxnId="{97B02F3A-2D65-4466-996C-3CC5C462092D}">
      <dgm:prSet/>
      <dgm:spPr/>
      <dgm:t>
        <a:bodyPr/>
        <a:lstStyle/>
        <a:p>
          <a:endParaRPr lang="zh-TW" altLang="en-US">
            <a:latin typeface="標楷體" pitchFamily="65" charset="-120"/>
            <a:ea typeface="標楷體" pitchFamily="65" charset="-120"/>
          </a:endParaRPr>
        </a:p>
      </dgm:t>
    </dgm:pt>
    <dgm:pt modelId="{3ADCB67D-55F0-4C89-A7D6-9AA030F6E230}">
      <dgm:prSet phldrT="[文字]"/>
      <dgm:spPr/>
      <dgm:t>
        <a:bodyPr/>
        <a:lstStyle/>
        <a:p>
          <a:pPr marL="361950" indent="-361950"/>
          <a:r>
            <a:rPr lang="zh-TW" altLang="en-US" dirty="0" smtClean="0">
              <a:latin typeface="標楷體" pitchFamily="65" charset="-120"/>
              <a:ea typeface="標楷體" pitchFamily="65" charset="-120"/>
            </a:rPr>
            <a:t>通常經飛沫或患者的鼻咽黏液接觸而感染。</a:t>
          </a:r>
          <a:endParaRPr lang="zh-TW" altLang="en-US" dirty="0">
            <a:latin typeface="標楷體" pitchFamily="65" charset="-120"/>
            <a:ea typeface="標楷體" pitchFamily="65" charset="-120"/>
          </a:endParaRPr>
        </a:p>
      </dgm:t>
    </dgm:pt>
    <dgm:pt modelId="{2AEDEB47-BFCF-4AB7-BD87-C6D5BAE85919}" type="parTrans" cxnId="{1A2DA8CE-64DD-42B8-8E7E-43E8FF7C7988}">
      <dgm:prSet/>
      <dgm:spPr/>
      <dgm:t>
        <a:bodyPr/>
        <a:lstStyle/>
        <a:p>
          <a:endParaRPr lang="zh-TW" altLang="en-US">
            <a:latin typeface="標楷體" pitchFamily="65" charset="-120"/>
            <a:ea typeface="標楷體" pitchFamily="65" charset="-120"/>
          </a:endParaRPr>
        </a:p>
      </dgm:t>
    </dgm:pt>
    <dgm:pt modelId="{74C3B83E-FA02-473F-A1CF-3B282480F1DC}" type="sibTrans" cxnId="{1A2DA8CE-64DD-42B8-8E7E-43E8FF7C7988}">
      <dgm:prSet/>
      <dgm:spPr/>
      <dgm:t>
        <a:bodyPr/>
        <a:lstStyle/>
        <a:p>
          <a:endParaRPr lang="zh-TW" altLang="en-US">
            <a:latin typeface="標楷體" pitchFamily="65" charset="-120"/>
            <a:ea typeface="標楷體" pitchFamily="65" charset="-120"/>
          </a:endParaRPr>
        </a:p>
      </dgm:t>
    </dgm:pt>
    <dgm:pt modelId="{AD9CB288-EDB7-407E-A04C-5BCC4B82C051}">
      <dgm:prSet phldrT="[文字]"/>
      <dgm:spPr/>
      <dgm:t>
        <a:bodyPr/>
        <a:lstStyle/>
        <a:p>
          <a:r>
            <a:rPr lang="zh-TW" altLang="en-US" dirty="0" smtClean="0">
              <a:latin typeface="標楷體" pitchFamily="65" charset="-120"/>
              <a:ea typeface="標楷體" pitchFamily="65" charset="-120"/>
            </a:rPr>
            <a:t>傳染期</a:t>
          </a:r>
          <a:endParaRPr lang="zh-TW" altLang="en-US" dirty="0">
            <a:latin typeface="標楷體" pitchFamily="65" charset="-120"/>
            <a:ea typeface="標楷體" pitchFamily="65" charset="-120"/>
          </a:endParaRPr>
        </a:p>
      </dgm:t>
    </dgm:pt>
    <dgm:pt modelId="{0DBD9681-6D42-4FAA-AE0B-E2039927E8FF}" type="parTrans" cxnId="{B9B20596-7C62-42B1-B6C3-DFC01F823CF7}">
      <dgm:prSet/>
      <dgm:spPr/>
      <dgm:t>
        <a:bodyPr/>
        <a:lstStyle/>
        <a:p>
          <a:endParaRPr lang="zh-TW" altLang="en-US">
            <a:latin typeface="標楷體" pitchFamily="65" charset="-120"/>
            <a:ea typeface="標楷體" pitchFamily="65" charset="-120"/>
          </a:endParaRPr>
        </a:p>
      </dgm:t>
    </dgm:pt>
    <dgm:pt modelId="{9A2B4838-F24B-453C-8392-13B7964D0CDF}" type="sibTrans" cxnId="{B9B20596-7C62-42B1-B6C3-DFC01F823CF7}">
      <dgm:prSet/>
      <dgm:spPr/>
      <dgm:t>
        <a:bodyPr/>
        <a:lstStyle/>
        <a:p>
          <a:endParaRPr lang="zh-TW" altLang="en-US">
            <a:latin typeface="標楷體" pitchFamily="65" charset="-120"/>
            <a:ea typeface="標楷體" pitchFamily="65" charset="-120"/>
          </a:endParaRPr>
        </a:p>
      </dgm:t>
    </dgm:pt>
    <dgm:pt modelId="{9F4B30F8-6538-48DA-977E-E4DD444D6F37}">
      <dgm:prSet phldrT="[文字]"/>
      <dgm:spPr/>
      <dgm:t>
        <a:bodyPr/>
        <a:lstStyle/>
        <a:p>
          <a:pPr marL="361950" indent="-361950"/>
          <a:r>
            <a:rPr lang="zh-TW" altLang="en-US" dirty="0" smtClean="0">
              <a:latin typeface="標楷體" pitchFamily="65" charset="-120"/>
              <a:ea typeface="標楷體" pitchFamily="65" charset="-120"/>
            </a:rPr>
            <a:t>出疹的前後四天內是具有傳染力的。</a:t>
          </a:r>
          <a:endParaRPr lang="zh-TW" altLang="en-US" dirty="0">
            <a:latin typeface="標楷體" pitchFamily="65" charset="-120"/>
            <a:ea typeface="標楷體" pitchFamily="65" charset="-120"/>
          </a:endParaRPr>
        </a:p>
      </dgm:t>
    </dgm:pt>
    <dgm:pt modelId="{562FFA0F-7384-410A-8A46-60FF02F9F390}" type="parTrans" cxnId="{ED31FC45-D6E4-4C57-A078-61D989404721}">
      <dgm:prSet/>
      <dgm:spPr/>
      <dgm:t>
        <a:bodyPr/>
        <a:lstStyle/>
        <a:p>
          <a:endParaRPr lang="zh-TW" altLang="en-US">
            <a:latin typeface="標楷體" pitchFamily="65" charset="-120"/>
            <a:ea typeface="標楷體" pitchFamily="65" charset="-120"/>
          </a:endParaRPr>
        </a:p>
      </dgm:t>
    </dgm:pt>
    <dgm:pt modelId="{DA0AA91E-0135-4E49-85B8-5D05A52CACBF}" type="sibTrans" cxnId="{ED31FC45-D6E4-4C57-A078-61D989404721}">
      <dgm:prSet/>
      <dgm:spPr/>
      <dgm:t>
        <a:bodyPr/>
        <a:lstStyle/>
        <a:p>
          <a:endParaRPr lang="zh-TW" altLang="en-US">
            <a:latin typeface="標楷體" pitchFamily="65" charset="-120"/>
            <a:ea typeface="標楷體" pitchFamily="65" charset="-120"/>
          </a:endParaRPr>
        </a:p>
      </dgm:t>
    </dgm:pt>
    <dgm:pt modelId="{74F3D6DA-F631-4D0A-9E53-09604BA20672}">
      <dgm:prSet phldrT="[文字]"/>
      <dgm:spPr/>
      <dgm:t>
        <a:bodyPr/>
        <a:lstStyle/>
        <a:p>
          <a:r>
            <a:rPr lang="zh-TW" altLang="en-US" dirty="0" smtClean="0">
              <a:latin typeface="標楷體" pitchFamily="65" charset="-120"/>
              <a:ea typeface="標楷體" pitchFamily="65" charset="-120"/>
            </a:rPr>
            <a:t>潛伏期</a:t>
          </a:r>
          <a:endParaRPr lang="zh-TW" altLang="en-US" dirty="0">
            <a:latin typeface="標楷體" pitchFamily="65" charset="-120"/>
            <a:ea typeface="標楷體" pitchFamily="65" charset="-120"/>
          </a:endParaRPr>
        </a:p>
      </dgm:t>
    </dgm:pt>
    <dgm:pt modelId="{E71FEC43-15F9-4704-B403-ED84197A0A97}" type="parTrans" cxnId="{A2A4B93D-F61F-469C-8C63-EA6DE50A5841}">
      <dgm:prSet/>
      <dgm:spPr/>
      <dgm:t>
        <a:bodyPr/>
        <a:lstStyle/>
        <a:p>
          <a:endParaRPr lang="zh-TW" altLang="en-US">
            <a:latin typeface="標楷體" pitchFamily="65" charset="-120"/>
            <a:ea typeface="標楷體" pitchFamily="65" charset="-120"/>
          </a:endParaRPr>
        </a:p>
      </dgm:t>
    </dgm:pt>
    <dgm:pt modelId="{9F94185D-DDC9-4FC8-B114-907E672F4A98}" type="sibTrans" cxnId="{A2A4B93D-F61F-469C-8C63-EA6DE50A5841}">
      <dgm:prSet/>
      <dgm:spPr/>
      <dgm:t>
        <a:bodyPr/>
        <a:lstStyle/>
        <a:p>
          <a:endParaRPr lang="zh-TW" altLang="en-US">
            <a:latin typeface="標楷體" pitchFamily="65" charset="-120"/>
            <a:ea typeface="標楷體" pitchFamily="65" charset="-120"/>
          </a:endParaRPr>
        </a:p>
      </dgm:t>
    </dgm:pt>
    <dgm:pt modelId="{9F1A169B-7858-437F-BE38-0D54CFEB770E}">
      <dgm:prSet phldrT="[文字]"/>
      <dgm:spPr/>
      <dgm:t>
        <a:bodyPr/>
        <a:lstStyle/>
        <a:p>
          <a:pPr marL="361950" indent="-361950"/>
          <a:r>
            <a:rPr lang="zh-TW" altLang="en-US" dirty="0" smtClean="0">
              <a:latin typeface="標楷體" pitchFamily="65" charset="-120"/>
              <a:ea typeface="標楷體" pitchFamily="65" charset="-120"/>
            </a:rPr>
            <a:t>以出疹日為計算基準，自感染至出疹約</a:t>
          </a:r>
          <a:r>
            <a:rPr lang="en-US" altLang="zh-TW" dirty="0" smtClean="0">
              <a:latin typeface="標楷體" pitchFamily="65" charset="-120"/>
              <a:ea typeface="標楷體" pitchFamily="65" charset="-120"/>
            </a:rPr>
            <a:t/>
          </a:r>
          <a:br>
            <a:rPr lang="en-US" altLang="zh-TW" dirty="0" smtClean="0">
              <a:latin typeface="標楷體" pitchFamily="65" charset="-120"/>
              <a:ea typeface="標楷體" pitchFamily="65" charset="-120"/>
            </a:rPr>
          </a:br>
          <a:r>
            <a:rPr lang="en-US" altLang="zh-TW" dirty="0" smtClean="0">
              <a:latin typeface="Arial" panose="020B0604020202020204" pitchFamily="34" charset="0"/>
              <a:ea typeface="標楷體" pitchFamily="65" charset="-120"/>
              <a:cs typeface="Arial" panose="020B0604020202020204" pitchFamily="34" charset="0"/>
            </a:rPr>
            <a:t>7~18</a:t>
          </a:r>
          <a:r>
            <a:rPr lang="zh-TW" altLang="en-US" dirty="0" smtClean="0">
              <a:latin typeface="標楷體" pitchFamily="65" charset="-120"/>
              <a:ea typeface="標楷體" pitchFamily="65" charset="-120"/>
            </a:rPr>
            <a:t>天。</a:t>
          </a:r>
          <a:endParaRPr lang="zh-TW" altLang="en-US" dirty="0">
            <a:latin typeface="標楷體" pitchFamily="65" charset="-120"/>
            <a:ea typeface="標楷體" pitchFamily="65" charset="-120"/>
          </a:endParaRPr>
        </a:p>
      </dgm:t>
    </dgm:pt>
    <dgm:pt modelId="{77FEC41C-858E-4060-8A97-DC8D2D7BA4C2}" type="parTrans" cxnId="{52E02D55-5CF0-448C-A67D-380D91CD4585}">
      <dgm:prSet/>
      <dgm:spPr/>
      <dgm:t>
        <a:bodyPr/>
        <a:lstStyle/>
        <a:p>
          <a:endParaRPr lang="zh-TW" altLang="en-US">
            <a:latin typeface="標楷體" pitchFamily="65" charset="-120"/>
            <a:ea typeface="標楷體" pitchFamily="65" charset="-120"/>
          </a:endParaRPr>
        </a:p>
      </dgm:t>
    </dgm:pt>
    <dgm:pt modelId="{BE06D175-67E2-40EA-BE3B-F9B652793EA5}" type="sibTrans" cxnId="{52E02D55-5CF0-448C-A67D-380D91CD4585}">
      <dgm:prSet/>
      <dgm:spPr/>
      <dgm:t>
        <a:bodyPr/>
        <a:lstStyle/>
        <a:p>
          <a:endParaRPr lang="zh-TW" altLang="en-US">
            <a:latin typeface="標楷體" pitchFamily="65" charset="-120"/>
            <a:ea typeface="標楷體" pitchFamily="65" charset="-120"/>
          </a:endParaRPr>
        </a:p>
      </dgm:t>
    </dgm:pt>
    <dgm:pt modelId="{749896AF-70D7-4407-AC46-0D6996CAC40D}" type="pres">
      <dgm:prSet presAssocID="{2FA83E25-3C63-42CE-B6CA-F41FE6849F84}" presName="Name0" presStyleCnt="0">
        <dgm:presLayoutVars>
          <dgm:dir/>
          <dgm:animLvl val="lvl"/>
          <dgm:resizeHandles val="exact"/>
        </dgm:presLayoutVars>
      </dgm:prSet>
      <dgm:spPr/>
      <dgm:t>
        <a:bodyPr/>
        <a:lstStyle/>
        <a:p>
          <a:endParaRPr lang="zh-TW" altLang="en-US"/>
        </a:p>
      </dgm:t>
    </dgm:pt>
    <dgm:pt modelId="{A7A7D48B-4A0B-4F6A-8EEA-B9E672F985F6}" type="pres">
      <dgm:prSet presAssocID="{969CCA7C-9C18-4138-9E81-5ED6C897F69C}" presName="composite" presStyleCnt="0"/>
      <dgm:spPr/>
    </dgm:pt>
    <dgm:pt modelId="{3F95AACA-61D1-435F-91EC-A6784A6E1F70}" type="pres">
      <dgm:prSet presAssocID="{969CCA7C-9C18-4138-9E81-5ED6C897F69C}" presName="parTx" presStyleLbl="alignNode1" presStyleIdx="0" presStyleCnt="3" custScaleX="103889">
        <dgm:presLayoutVars>
          <dgm:chMax val="0"/>
          <dgm:chPref val="0"/>
          <dgm:bulletEnabled val="1"/>
        </dgm:presLayoutVars>
      </dgm:prSet>
      <dgm:spPr/>
      <dgm:t>
        <a:bodyPr/>
        <a:lstStyle/>
        <a:p>
          <a:endParaRPr lang="zh-TW" altLang="en-US"/>
        </a:p>
      </dgm:t>
    </dgm:pt>
    <dgm:pt modelId="{65DBD310-5F66-44C2-937B-31239A27A72C}" type="pres">
      <dgm:prSet presAssocID="{969CCA7C-9C18-4138-9E81-5ED6C897F69C}" presName="desTx" presStyleLbl="alignAccFollowNode1" presStyleIdx="0" presStyleCnt="3" custScaleX="103889">
        <dgm:presLayoutVars>
          <dgm:bulletEnabled val="1"/>
        </dgm:presLayoutVars>
      </dgm:prSet>
      <dgm:spPr/>
      <dgm:t>
        <a:bodyPr/>
        <a:lstStyle/>
        <a:p>
          <a:endParaRPr lang="zh-TW" altLang="en-US"/>
        </a:p>
      </dgm:t>
    </dgm:pt>
    <dgm:pt modelId="{620E4754-AEC7-46EC-B6BF-D737408448C9}" type="pres">
      <dgm:prSet presAssocID="{4AC3F343-F164-436F-8372-8FF0E1899BB3}" presName="space" presStyleCnt="0"/>
      <dgm:spPr/>
    </dgm:pt>
    <dgm:pt modelId="{F714096C-0136-4003-BB94-ACC8B0BCDD00}" type="pres">
      <dgm:prSet presAssocID="{AD9CB288-EDB7-407E-A04C-5BCC4B82C051}" presName="composite" presStyleCnt="0"/>
      <dgm:spPr/>
    </dgm:pt>
    <dgm:pt modelId="{667CC633-E2D5-4987-B3F8-721327515B28}" type="pres">
      <dgm:prSet presAssocID="{AD9CB288-EDB7-407E-A04C-5BCC4B82C051}" presName="parTx" presStyleLbl="alignNode1" presStyleIdx="1" presStyleCnt="3">
        <dgm:presLayoutVars>
          <dgm:chMax val="0"/>
          <dgm:chPref val="0"/>
          <dgm:bulletEnabled val="1"/>
        </dgm:presLayoutVars>
      </dgm:prSet>
      <dgm:spPr/>
      <dgm:t>
        <a:bodyPr/>
        <a:lstStyle/>
        <a:p>
          <a:endParaRPr lang="zh-TW" altLang="en-US"/>
        </a:p>
      </dgm:t>
    </dgm:pt>
    <dgm:pt modelId="{877B812B-8639-49F7-B10E-BBCE1D9DF238}" type="pres">
      <dgm:prSet presAssocID="{AD9CB288-EDB7-407E-A04C-5BCC4B82C051}" presName="desTx" presStyleLbl="alignAccFollowNode1" presStyleIdx="1" presStyleCnt="3">
        <dgm:presLayoutVars>
          <dgm:bulletEnabled val="1"/>
        </dgm:presLayoutVars>
      </dgm:prSet>
      <dgm:spPr/>
      <dgm:t>
        <a:bodyPr/>
        <a:lstStyle/>
        <a:p>
          <a:endParaRPr lang="zh-TW" altLang="en-US"/>
        </a:p>
      </dgm:t>
    </dgm:pt>
    <dgm:pt modelId="{A585547C-2978-4DFC-9038-20DB23C8EF15}" type="pres">
      <dgm:prSet presAssocID="{9A2B4838-F24B-453C-8392-13B7964D0CDF}" presName="space" presStyleCnt="0"/>
      <dgm:spPr/>
    </dgm:pt>
    <dgm:pt modelId="{37D8D555-FAFC-43BA-A7DD-005CEEB44BE6}" type="pres">
      <dgm:prSet presAssocID="{74F3D6DA-F631-4D0A-9E53-09604BA20672}" presName="composite" presStyleCnt="0"/>
      <dgm:spPr/>
    </dgm:pt>
    <dgm:pt modelId="{5DBEC3F7-CD2E-48B1-97B7-762644043E9E}" type="pres">
      <dgm:prSet presAssocID="{74F3D6DA-F631-4D0A-9E53-09604BA20672}" presName="parTx" presStyleLbl="alignNode1" presStyleIdx="2" presStyleCnt="3">
        <dgm:presLayoutVars>
          <dgm:chMax val="0"/>
          <dgm:chPref val="0"/>
          <dgm:bulletEnabled val="1"/>
        </dgm:presLayoutVars>
      </dgm:prSet>
      <dgm:spPr/>
      <dgm:t>
        <a:bodyPr/>
        <a:lstStyle/>
        <a:p>
          <a:endParaRPr lang="zh-TW" altLang="en-US"/>
        </a:p>
      </dgm:t>
    </dgm:pt>
    <dgm:pt modelId="{D9DAB695-60F5-4EF1-BA84-11A75DCF73A8}" type="pres">
      <dgm:prSet presAssocID="{74F3D6DA-F631-4D0A-9E53-09604BA20672}" presName="desTx" presStyleLbl="alignAccFollowNode1" presStyleIdx="2" presStyleCnt="3">
        <dgm:presLayoutVars>
          <dgm:bulletEnabled val="1"/>
        </dgm:presLayoutVars>
      </dgm:prSet>
      <dgm:spPr/>
      <dgm:t>
        <a:bodyPr/>
        <a:lstStyle/>
        <a:p>
          <a:endParaRPr lang="zh-TW" altLang="en-US"/>
        </a:p>
      </dgm:t>
    </dgm:pt>
  </dgm:ptLst>
  <dgm:cxnLst>
    <dgm:cxn modelId="{2CBCDC1B-5EE2-4176-8B5F-456622457133}" type="presOf" srcId="{2FA83E25-3C63-42CE-B6CA-F41FE6849F84}" destId="{749896AF-70D7-4407-AC46-0D6996CAC40D}" srcOrd="0" destOrd="0" presId="urn:microsoft.com/office/officeart/2005/8/layout/hList1"/>
    <dgm:cxn modelId="{E839A6F7-9E26-44CC-8C5A-8B59B21033CE}" type="presOf" srcId="{AD9CB288-EDB7-407E-A04C-5BCC4B82C051}" destId="{667CC633-E2D5-4987-B3F8-721327515B28}" srcOrd="0" destOrd="0" presId="urn:microsoft.com/office/officeart/2005/8/layout/hList1"/>
    <dgm:cxn modelId="{97B02F3A-2D65-4466-996C-3CC5C462092D}" srcId="{969CCA7C-9C18-4138-9E81-5ED6C897F69C}" destId="{CC4E28A3-EDBB-4EDE-9E01-4424C9673652}" srcOrd="0" destOrd="0" parTransId="{B639B23C-85BB-4C98-A568-3A2DC6DA5A06}" sibTransId="{1CFB4BE5-F13F-49AC-8F00-1C33E3ACF798}"/>
    <dgm:cxn modelId="{ED31FC45-D6E4-4C57-A078-61D989404721}" srcId="{AD9CB288-EDB7-407E-A04C-5BCC4B82C051}" destId="{9F4B30F8-6538-48DA-977E-E4DD444D6F37}" srcOrd="0" destOrd="0" parTransId="{562FFA0F-7384-410A-8A46-60FF02F9F390}" sibTransId="{DA0AA91E-0135-4E49-85B8-5D05A52CACBF}"/>
    <dgm:cxn modelId="{08C77CDF-5791-45A1-8B99-9CE8732E16D3}" srcId="{2FA83E25-3C63-42CE-B6CA-F41FE6849F84}" destId="{969CCA7C-9C18-4138-9E81-5ED6C897F69C}" srcOrd="0" destOrd="0" parTransId="{71376EE1-307C-4795-9BA1-68A119DC7C68}" sibTransId="{4AC3F343-F164-436F-8372-8FF0E1899BB3}"/>
    <dgm:cxn modelId="{E2133197-5334-4651-83F7-CA643543141F}" type="presOf" srcId="{9F1A169B-7858-437F-BE38-0D54CFEB770E}" destId="{D9DAB695-60F5-4EF1-BA84-11A75DCF73A8}" srcOrd="0" destOrd="0" presId="urn:microsoft.com/office/officeart/2005/8/layout/hList1"/>
    <dgm:cxn modelId="{B9B20596-7C62-42B1-B6C3-DFC01F823CF7}" srcId="{2FA83E25-3C63-42CE-B6CA-F41FE6849F84}" destId="{AD9CB288-EDB7-407E-A04C-5BCC4B82C051}" srcOrd="1" destOrd="0" parTransId="{0DBD9681-6D42-4FAA-AE0B-E2039927E8FF}" sibTransId="{9A2B4838-F24B-453C-8392-13B7964D0CDF}"/>
    <dgm:cxn modelId="{F65FBED6-0AD6-4E2A-A5B5-05ACD449E0D4}" type="presOf" srcId="{74F3D6DA-F631-4D0A-9E53-09604BA20672}" destId="{5DBEC3F7-CD2E-48B1-97B7-762644043E9E}" srcOrd="0" destOrd="0" presId="urn:microsoft.com/office/officeart/2005/8/layout/hList1"/>
    <dgm:cxn modelId="{343AC729-EBCD-4247-B61F-F4C4BE46090D}" type="presOf" srcId="{3ADCB67D-55F0-4C89-A7D6-9AA030F6E230}" destId="{65DBD310-5F66-44C2-937B-31239A27A72C}" srcOrd="0" destOrd="1" presId="urn:microsoft.com/office/officeart/2005/8/layout/hList1"/>
    <dgm:cxn modelId="{52E02D55-5CF0-448C-A67D-380D91CD4585}" srcId="{74F3D6DA-F631-4D0A-9E53-09604BA20672}" destId="{9F1A169B-7858-437F-BE38-0D54CFEB770E}" srcOrd="0" destOrd="0" parTransId="{77FEC41C-858E-4060-8A97-DC8D2D7BA4C2}" sibTransId="{BE06D175-67E2-40EA-BE3B-F9B652793EA5}"/>
    <dgm:cxn modelId="{613AA5A2-A7A6-428A-BDFF-FF5777825FC3}" type="presOf" srcId="{CC4E28A3-EDBB-4EDE-9E01-4424C9673652}" destId="{65DBD310-5F66-44C2-937B-31239A27A72C}" srcOrd="0" destOrd="0" presId="urn:microsoft.com/office/officeart/2005/8/layout/hList1"/>
    <dgm:cxn modelId="{A2A4B93D-F61F-469C-8C63-EA6DE50A5841}" srcId="{2FA83E25-3C63-42CE-B6CA-F41FE6849F84}" destId="{74F3D6DA-F631-4D0A-9E53-09604BA20672}" srcOrd="2" destOrd="0" parTransId="{E71FEC43-15F9-4704-B403-ED84197A0A97}" sibTransId="{9F94185D-DDC9-4FC8-B114-907E672F4A98}"/>
    <dgm:cxn modelId="{04F517D2-CF0F-4AAD-AF14-41F6415CEE66}" type="presOf" srcId="{9F4B30F8-6538-48DA-977E-E4DD444D6F37}" destId="{877B812B-8639-49F7-B10E-BBCE1D9DF238}" srcOrd="0" destOrd="0" presId="urn:microsoft.com/office/officeart/2005/8/layout/hList1"/>
    <dgm:cxn modelId="{1A2DA8CE-64DD-42B8-8E7E-43E8FF7C7988}" srcId="{969CCA7C-9C18-4138-9E81-5ED6C897F69C}" destId="{3ADCB67D-55F0-4C89-A7D6-9AA030F6E230}" srcOrd="1" destOrd="0" parTransId="{2AEDEB47-BFCF-4AB7-BD87-C6D5BAE85919}" sibTransId="{74C3B83E-FA02-473F-A1CF-3B282480F1DC}"/>
    <dgm:cxn modelId="{0B7B50AB-E434-4622-AFED-8882781387D7}" type="presOf" srcId="{969CCA7C-9C18-4138-9E81-5ED6C897F69C}" destId="{3F95AACA-61D1-435F-91EC-A6784A6E1F70}" srcOrd="0" destOrd="0" presId="urn:microsoft.com/office/officeart/2005/8/layout/hList1"/>
    <dgm:cxn modelId="{5376EA15-12C1-4565-9806-713F86C10774}" type="presParOf" srcId="{749896AF-70D7-4407-AC46-0D6996CAC40D}" destId="{A7A7D48B-4A0B-4F6A-8EEA-B9E672F985F6}" srcOrd="0" destOrd="0" presId="urn:microsoft.com/office/officeart/2005/8/layout/hList1"/>
    <dgm:cxn modelId="{0F758C84-DF1E-4A5F-9F69-6FA9BBFCE8F1}" type="presParOf" srcId="{A7A7D48B-4A0B-4F6A-8EEA-B9E672F985F6}" destId="{3F95AACA-61D1-435F-91EC-A6784A6E1F70}" srcOrd="0" destOrd="0" presId="urn:microsoft.com/office/officeart/2005/8/layout/hList1"/>
    <dgm:cxn modelId="{9BADA093-4416-4FB2-907F-D5ADD606CFD1}" type="presParOf" srcId="{A7A7D48B-4A0B-4F6A-8EEA-B9E672F985F6}" destId="{65DBD310-5F66-44C2-937B-31239A27A72C}" srcOrd="1" destOrd="0" presId="urn:microsoft.com/office/officeart/2005/8/layout/hList1"/>
    <dgm:cxn modelId="{EB8E9FD8-3537-402B-BA9D-D54793D329B0}" type="presParOf" srcId="{749896AF-70D7-4407-AC46-0D6996CAC40D}" destId="{620E4754-AEC7-46EC-B6BF-D737408448C9}" srcOrd="1" destOrd="0" presId="urn:microsoft.com/office/officeart/2005/8/layout/hList1"/>
    <dgm:cxn modelId="{4C8B75F1-0A88-4D86-BFBA-4E2D274B06C9}" type="presParOf" srcId="{749896AF-70D7-4407-AC46-0D6996CAC40D}" destId="{F714096C-0136-4003-BB94-ACC8B0BCDD00}" srcOrd="2" destOrd="0" presId="urn:microsoft.com/office/officeart/2005/8/layout/hList1"/>
    <dgm:cxn modelId="{6CDB1692-D816-4E5D-B8DA-B7B47A8D703C}" type="presParOf" srcId="{F714096C-0136-4003-BB94-ACC8B0BCDD00}" destId="{667CC633-E2D5-4987-B3F8-721327515B28}" srcOrd="0" destOrd="0" presId="urn:microsoft.com/office/officeart/2005/8/layout/hList1"/>
    <dgm:cxn modelId="{6FB9C79D-CD98-43F2-BB6B-9C360D54545D}" type="presParOf" srcId="{F714096C-0136-4003-BB94-ACC8B0BCDD00}" destId="{877B812B-8639-49F7-B10E-BBCE1D9DF238}" srcOrd="1" destOrd="0" presId="urn:microsoft.com/office/officeart/2005/8/layout/hList1"/>
    <dgm:cxn modelId="{CE39BD72-1A9B-4056-8C53-2F019D16843C}" type="presParOf" srcId="{749896AF-70D7-4407-AC46-0D6996CAC40D}" destId="{A585547C-2978-4DFC-9038-20DB23C8EF15}" srcOrd="3" destOrd="0" presId="urn:microsoft.com/office/officeart/2005/8/layout/hList1"/>
    <dgm:cxn modelId="{EB1797B8-9586-4569-B88B-E024F7677C58}" type="presParOf" srcId="{749896AF-70D7-4407-AC46-0D6996CAC40D}" destId="{37D8D555-FAFC-43BA-A7DD-005CEEB44BE6}" srcOrd="4" destOrd="0" presId="urn:microsoft.com/office/officeart/2005/8/layout/hList1"/>
    <dgm:cxn modelId="{95E55377-9EBB-438E-9196-4F855EFCA671}" type="presParOf" srcId="{37D8D555-FAFC-43BA-A7DD-005CEEB44BE6}" destId="{5DBEC3F7-CD2E-48B1-97B7-762644043E9E}" srcOrd="0" destOrd="0" presId="urn:microsoft.com/office/officeart/2005/8/layout/hList1"/>
    <dgm:cxn modelId="{14D185AD-452D-44CE-AFDA-759233304901}" type="presParOf" srcId="{37D8D555-FAFC-43BA-A7DD-005CEEB44BE6}" destId="{D9DAB695-60F5-4EF1-BA84-11A75DCF73A8}" srcOrd="1" destOrd="0" presId="urn:microsoft.com/office/officeart/2005/8/layout/hList1"/>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920BC6B-57A6-4B9F-A826-0DBA57349348}" type="doc">
      <dgm:prSet loTypeId="urn:microsoft.com/office/officeart/2005/8/layout/list1" loCatId="list" qsTypeId="urn:microsoft.com/office/officeart/2005/8/quickstyle/simple5" qsCatId="simple" csTypeId="urn:microsoft.com/office/officeart/2005/8/colors/colorful3" csCatId="colorful" phldr="1"/>
      <dgm:spPr/>
      <dgm:t>
        <a:bodyPr/>
        <a:lstStyle/>
        <a:p>
          <a:endParaRPr lang="zh-TW" altLang="en-US"/>
        </a:p>
      </dgm:t>
    </dgm:pt>
    <dgm:pt modelId="{836E15E9-E6B1-431C-B04E-1A11910DB6B8}">
      <dgm:prSet phldrT="[文字]" custT="1"/>
      <dgm:spPr/>
      <dgm:t>
        <a:bodyPr/>
        <a:lstStyle/>
        <a:p>
          <a:r>
            <a:rPr lang="zh-TW" altLang="en-US" sz="2000" dirty="0" smtClean="0">
              <a:latin typeface="標楷體" pitchFamily="65" charset="-120"/>
              <a:ea typeface="標楷體" pitchFamily="65" charset="-120"/>
            </a:rPr>
            <a:t>可能病例</a:t>
          </a:r>
          <a:endParaRPr lang="zh-TW" altLang="en-US" sz="2000" dirty="0">
            <a:latin typeface="標楷體" pitchFamily="65" charset="-120"/>
            <a:ea typeface="標楷體" pitchFamily="65" charset="-120"/>
          </a:endParaRPr>
        </a:p>
      </dgm:t>
    </dgm:pt>
    <dgm:pt modelId="{01EDBCD4-D1DF-4155-9E55-E6F14DF5431C}" type="parTrans" cxnId="{37CDFF03-2ECC-4CF8-84B7-35CFEE29EB64}">
      <dgm:prSet/>
      <dgm:spPr/>
      <dgm:t>
        <a:bodyPr/>
        <a:lstStyle/>
        <a:p>
          <a:endParaRPr lang="zh-TW" altLang="en-US" sz="2000">
            <a:latin typeface="標楷體" pitchFamily="65" charset="-120"/>
            <a:ea typeface="標楷體" pitchFamily="65" charset="-120"/>
          </a:endParaRPr>
        </a:p>
      </dgm:t>
    </dgm:pt>
    <dgm:pt modelId="{2334A752-9699-4788-B4AA-52B868E9E96F}" type="sibTrans" cxnId="{37CDFF03-2ECC-4CF8-84B7-35CFEE29EB64}">
      <dgm:prSet/>
      <dgm:spPr/>
      <dgm:t>
        <a:bodyPr/>
        <a:lstStyle/>
        <a:p>
          <a:endParaRPr lang="zh-TW" altLang="en-US" sz="2000">
            <a:latin typeface="標楷體" pitchFamily="65" charset="-120"/>
            <a:ea typeface="標楷體" pitchFamily="65" charset="-120"/>
          </a:endParaRPr>
        </a:p>
      </dgm:t>
    </dgm:pt>
    <dgm:pt modelId="{6341D0C0-2BCE-448B-BB60-E51B3EEF5C37}">
      <dgm:prSet phldrT="[文字]" custT="1"/>
      <dgm:spPr/>
      <dgm:t>
        <a:bodyPr/>
        <a:lstStyle/>
        <a:p>
          <a:r>
            <a:rPr lang="zh-TW" altLang="en-US" sz="2000" dirty="0" smtClean="0">
              <a:latin typeface="標楷體" pitchFamily="65" charset="-120"/>
              <a:ea typeface="標楷體" pitchFamily="65" charset="-120"/>
            </a:rPr>
            <a:t>極可能病例</a:t>
          </a:r>
          <a:endParaRPr lang="zh-TW" altLang="en-US" sz="2000" dirty="0">
            <a:latin typeface="標楷體" pitchFamily="65" charset="-120"/>
            <a:ea typeface="標楷體" pitchFamily="65" charset="-120"/>
          </a:endParaRPr>
        </a:p>
      </dgm:t>
    </dgm:pt>
    <dgm:pt modelId="{FE135AF9-A365-4A00-ACC5-FD1A9774521C}" type="parTrans" cxnId="{9C4BFA12-44ED-4483-81AF-E82DC45C8BCB}">
      <dgm:prSet/>
      <dgm:spPr/>
      <dgm:t>
        <a:bodyPr/>
        <a:lstStyle/>
        <a:p>
          <a:endParaRPr lang="zh-TW" altLang="en-US" sz="2000">
            <a:latin typeface="標楷體" pitchFamily="65" charset="-120"/>
            <a:ea typeface="標楷體" pitchFamily="65" charset="-120"/>
          </a:endParaRPr>
        </a:p>
      </dgm:t>
    </dgm:pt>
    <dgm:pt modelId="{EE0D0569-053E-44BB-AA1A-BE1397A6EE7B}" type="sibTrans" cxnId="{9C4BFA12-44ED-4483-81AF-E82DC45C8BCB}">
      <dgm:prSet/>
      <dgm:spPr/>
      <dgm:t>
        <a:bodyPr/>
        <a:lstStyle/>
        <a:p>
          <a:endParaRPr lang="zh-TW" altLang="en-US" sz="2000">
            <a:latin typeface="標楷體" pitchFamily="65" charset="-120"/>
            <a:ea typeface="標楷體" pitchFamily="65" charset="-120"/>
          </a:endParaRPr>
        </a:p>
      </dgm:t>
    </dgm:pt>
    <dgm:pt modelId="{50B8F840-62C2-4DCB-8E6A-FD68CA21D778}">
      <dgm:prSet phldrT="[文字]" custT="1"/>
      <dgm:spPr/>
      <dgm:t>
        <a:bodyPr/>
        <a:lstStyle/>
        <a:p>
          <a:r>
            <a:rPr lang="zh-TW" altLang="en-US" sz="2000" dirty="0" smtClean="0">
              <a:latin typeface="標楷體" pitchFamily="65" charset="-120"/>
              <a:ea typeface="標楷體" pitchFamily="65" charset="-120"/>
            </a:rPr>
            <a:t>確定病例</a:t>
          </a:r>
          <a:endParaRPr lang="zh-TW" altLang="en-US" sz="2000" dirty="0">
            <a:latin typeface="標楷體" pitchFamily="65" charset="-120"/>
            <a:ea typeface="標楷體" pitchFamily="65" charset="-120"/>
          </a:endParaRPr>
        </a:p>
      </dgm:t>
    </dgm:pt>
    <dgm:pt modelId="{2DE2AC1A-2C73-4863-8892-F5092923A21F}" type="parTrans" cxnId="{9182A39F-88FD-4AFE-ADC9-E53F6BDFF23E}">
      <dgm:prSet/>
      <dgm:spPr/>
      <dgm:t>
        <a:bodyPr/>
        <a:lstStyle/>
        <a:p>
          <a:endParaRPr lang="zh-TW" altLang="en-US" sz="2000">
            <a:latin typeface="標楷體" pitchFamily="65" charset="-120"/>
            <a:ea typeface="標楷體" pitchFamily="65" charset="-120"/>
          </a:endParaRPr>
        </a:p>
      </dgm:t>
    </dgm:pt>
    <dgm:pt modelId="{D475849F-8A60-43FB-A5D2-6A3CA9567B80}" type="sibTrans" cxnId="{9182A39F-88FD-4AFE-ADC9-E53F6BDFF23E}">
      <dgm:prSet/>
      <dgm:spPr/>
      <dgm:t>
        <a:bodyPr/>
        <a:lstStyle/>
        <a:p>
          <a:endParaRPr lang="zh-TW" altLang="en-US" sz="2000">
            <a:latin typeface="標楷體" pitchFamily="65" charset="-120"/>
            <a:ea typeface="標楷體" pitchFamily="65" charset="-120"/>
          </a:endParaRPr>
        </a:p>
      </dgm:t>
    </dgm:pt>
    <dgm:pt modelId="{F0C6125D-FBBD-4AA2-B8E5-BFDEF41D3EB5}">
      <dgm:prSet phldrT="[文字]" custT="1"/>
      <dgm:spPr/>
      <dgm:t>
        <a:bodyPr/>
        <a:lstStyle/>
        <a:p>
          <a:r>
            <a:rPr lang="zh-TW" altLang="en-US" sz="2000" dirty="0" smtClean="0">
              <a:latin typeface="標楷體" pitchFamily="65" charset="-120"/>
              <a:ea typeface="標楷體" pitchFamily="65" charset="-120"/>
            </a:rPr>
            <a:t>符合臨床條件</a:t>
          </a:r>
          <a:endParaRPr lang="zh-TW" altLang="en-US" sz="2000" dirty="0">
            <a:latin typeface="標楷體" pitchFamily="65" charset="-120"/>
            <a:ea typeface="標楷體" pitchFamily="65" charset="-120"/>
          </a:endParaRPr>
        </a:p>
      </dgm:t>
    </dgm:pt>
    <dgm:pt modelId="{2AEB3037-5736-4AB2-8312-86E5BEC0FB74}" type="parTrans" cxnId="{A3B22E0F-F54A-404F-9B1D-53FDAD51C7E8}">
      <dgm:prSet/>
      <dgm:spPr/>
      <dgm:t>
        <a:bodyPr/>
        <a:lstStyle/>
        <a:p>
          <a:endParaRPr lang="zh-TW" altLang="en-US" sz="2000">
            <a:latin typeface="標楷體" pitchFamily="65" charset="-120"/>
            <a:ea typeface="標楷體" pitchFamily="65" charset="-120"/>
          </a:endParaRPr>
        </a:p>
      </dgm:t>
    </dgm:pt>
    <dgm:pt modelId="{D3A386FF-CF0F-4261-B4C7-4B3D4DE4DEDF}" type="sibTrans" cxnId="{A3B22E0F-F54A-404F-9B1D-53FDAD51C7E8}">
      <dgm:prSet/>
      <dgm:spPr/>
      <dgm:t>
        <a:bodyPr/>
        <a:lstStyle/>
        <a:p>
          <a:endParaRPr lang="zh-TW" altLang="en-US" sz="2000">
            <a:latin typeface="標楷體" pitchFamily="65" charset="-120"/>
            <a:ea typeface="標楷體" pitchFamily="65" charset="-120"/>
          </a:endParaRPr>
        </a:p>
      </dgm:t>
    </dgm:pt>
    <dgm:pt modelId="{7CA90C0D-A161-42C1-9A8F-161D9C9B8EDC}">
      <dgm:prSet phldrT="[文字]" custT="1"/>
      <dgm:spPr/>
      <dgm:t>
        <a:bodyPr/>
        <a:lstStyle/>
        <a:p>
          <a:r>
            <a:rPr lang="zh-TW" altLang="en-US" sz="2000" dirty="0" smtClean="0">
              <a:latin typeface="標楷體" pitchFamily="65" charset="-120"/>
              <a:ea typeface="標楷體" pitchFamily="65" charset="-120"/>
            </a:rPr>
            <a:t>具有下列任一個條件：</a:t>
          </a:r>
          <a:endParaRPr lang="zh-TW" altLang="en-US" sz="2000" dirty="0">
            <a:latin typeface="標楷體" pitchFamily="65" charset="-120"/>
            <a:ea typeface="標楷體" pitchFamily="65" charset="-120"/>
          </a:endParaRPr>
        </a:p>
      </dgm:t>
    </dgm:pt>
    <dgm:pt modelId="{72587408-349F-41E6-9380-572C338E963B}" type="parTrans" cxnId="{07A889AF-D2A0-40F3-B3B7-64E14697225A}">
      <dgm:prSet/>
      <dgm:spPr/>
      <dgm:t>
        <a:bodyPr/>
        <a:lstStyle/>
        <a:p>
          <a:endParaRPr lang="zh-TW" altLang="en-US" sz="2000">
            <a:latin typeface="標楷體" pitchFamily="65" charset="-120"/>
            <a:ea typeface="標楷體" pitchFamily="65" charset="-120"/>
          </a:endParaRPr>
        </a:p>
      </dgm:t>
    </dgm:pt>
    <dgm:pt modelId="{E2713FB2-8C0F-4B38-B6B6-8F98C107B5F9}" type="sibTrans" cxnId="{07A889AF-D2A0-40F3-B3B7-64E14697225A}">
      <dgm:prSet/>
      <dgm:spPr/>
      <dgm:t>
        <a:bodyPr/>
        <a:lstStyle/>
        <a:p>
          <a:endParaRPr lang="zh-TW" altLang="en-US" sz="2000">
            <a:latin typeface="標楷體" pitchFamily="65" charset="-120"/>
            <a:ea typeface="標楷體" pitchFamily="65" charset="-120"/>
          </a:endParaRPr>
        </a:p>
      </dgm:t>
    </dgm:pt>
    <dgm:pt modelId="{F4C7540F-6F9E-4859-8C11-74D1297EBE59}">
      <dgm:prSet phldrT="[文字]" custT="1"/>
      <dgm:spPr/>
      <dgm:t>
        <a:bodyPr/>
        <a:lstStyle/>
        <a:p>
          <a:r>
            <a:rPr lang="zh-TW" altLang="en-US" sz="2000" dirty="0" smtClean="0">
              <a:latin typeface="標楷體" pitchFamily="65" charset="-120"/>
              <a:ea typeface="標楷體" pitchFamily="65" charset="-120"/>
            </a:rPr>
            <a:t>符合臨床條件及流行病學條件任一項。</a:t>
          </a:r>
          <a:endParaRPr lang="zh-TW" altLang="en-US" sz="2000" dirty="0">
            <a:latin typeface="標楷體" pitchFamily="65" charset="-120"/>
            <a:ea typeface="標楷體" pitchFamily="65" charset="-120"/>
          </a:endParaRPr>
        </a:p>
      </dgm:t>
    </dgm:pt>
    <dgm:pt modelId="{5EDFF0BE-A152-4F47-9026-18628EC958E3}" type="parTrans" cxnId="{E210270D-D56A-4423-8181-66A690A772A0}">
      <dgm:prSet/>
      <dgm:spPr/>
      <dgm:t>
        <a:bodyPr/>
        <a:lstStyle/>
        <a:p>
          <a:endParaRPr lang="zh-TW" altLang="en-US" sz="2000">
            <a:latin typeface="標楷體" pitchFamily="65" charset="-120"/>
            <a:ea typeface="標楷體" pitchFamily="65" charset="-120"/>
          </a:endParaRPr>
        </a:p>
      </dgm:t>
    </dgm:pt>
    <dgm:pt modelId="{5628198F-F18D-47DB-B8AC-4A0502776BE3}" type="sibTrans" cxnId="{E210270D-D56A-4423-8181-66A690A772A0}">
      <dgm:prSet/>
      <dgm:spPr/>
      <dgm:t>
        <a:bodyPr/>
        <a:lstStyle/>
        <a:p>
          <a:endParaRPr lang="zh-TW" altLang="en-US" sz="2000">
            <a:latin typeface="標楷體" pitchFamily="65" charset="-120"/>
            <a:ea typeface="標楷體" pitchFamily="65" charset="-120"/>
          </a:endParaRPr>
        </a:p>
      </dgm:t>
    </dgm:pt>
    <dgm:pt modelId="{57BA5129-BF43-41C6-9C40-03D158750876}">
      <dgm:prSet phldrT="[文字]" custT="1"/>
      <dgm:spPr/>
      <dgm:t>
        <a:bodyPr/>
        <a:lstStyle/>
        <a:p>
          <a:r>
            <a:rPr lang="zh-TW" altLang="en-US" sz="2000" dirty="0" smtClean="0">
              <a:latin typeface="標楷體" pitchFamily="65" charset="-120"/>
              <a:ea typeface="標楷體" pitchFamily="65" charset="-120"/>
            </a:rPr>
            <a:t>符合臨床條件及檢驗條件，且與疫苗接種相關。</a:t>
          </a:r>
          <a:endParaRPr lang="zh-TW" altLang="en-US" sz="2000" dirty="0">
            <a:latin typeface="標楷體" pitchFamily="65" charset="-120"/>
            <a:ea typeface="標楷體" pitchFamily="65" charset="-120"/>
          </a:endParaRPr>
        </a:p>
      </dgm:t>
    </dgm:pt>
    <dgm:pt modelId="{17C0855F-886F-4FFD-BB13-535C8B580567}" type="parTrans" cxnId="{DDA7771C-72B6-4DB5-9D13-0D83AA18907C}">
      <dgm:prSet/>
      <dgm:spPr/>
      <dgm:t>
        <a:bodyPr/>
        <a:lstStyle/>
        <a:p>
          <a:endParaRPr lang="zh-TW" altLang="en-US" sz="2000">
            <a:latin typeface="標楷體" pitchFamily="65" charset="-120"/>
            <a:ea typeface="標楷體" pitchFamily="65" charset="-120"/>
          </a:endParaRPr>
        </a:p>
      </dgm:t>
    </dgm:pt>
    <dgm:pt modelId="{660A1737-3277-4501-805C-46B84E678B55}" type="sibTrans" cxnId="{DDA7771C-72B6-4DB5-9D13-0D83AA18907C}">
      <dgm:prSet/>
      <dgm:spPr/>
      <dgm:t>
        <a:bodyPr/>
        <a:lstStyle/>
        <a:p>
          <a:endParaRPr lang="zh-TW" altLang="en-US" sz="2000">
            <a:latin typeface="標楷體" pitchFamily="65" charset="-120"/>
            <a:ea typeface="標楷體" pitchFamily="65" charset="-120"/>
          </a:endParaRPr>
        </a:p>
      </dgm:t>
    </dgm:pt>
    <dgm:pt modelId="{E80918FA-F0EB-49A9-853F-186881EA063F}">
      <dgm:prSet phldrT="[文字]" custT="1"/>
      <dgm:spPr/>
      <dgm:t>
        <a:bodyPr/>
        <a:lstStyle/>
        <a:p>
          <a:r>
            <a:rPr lang="zh-TW" altLang="en-US" sz="2000" dirty="0" smtClean="0">
              <a:latin typeface="標楷體" pitchFamily="65" charset="-120"/>
              <a:ea typeface="標楷體" pitchFamily="65" charset="-120"/>
            </a:rPr>
            <a:t>具有下列任一個條件：</a:t>
          </a:r>
          <a:endParaRPr lang="zh-TW" altLang="en-US" sz="2000" dirty="0">
            <a:latin typeface="標楷體" pitchFamily="65" charset="-120"/>
            <a:ea typeface="標楷體" pitchFamily="65" charset="-120"/>
          </a:endParaRPr>
        </a:p>
      </dgm:t>
    </dgm:pt>
    <dgm:pt modelId="{5118E8AC-015D-4845-B3D8-E440813642AF}" type="parTrans" cxnId="{B65AD065-B5FE-427A-879C-F00A99E16C2A}">
      <dgm:prSet/>
      <dgm:spPr/>
      <dgm:t>
        <a:bodyPr/>
        <a:lstStyle/>
        <a:p>
          <a:endParaRPr lang="zh-TW" altLang="en-US" sz="2000">
            <a:latin typeface="標楷體" pitchFamily="65" charset="-120"/>
            <a:ea typeface="標楷體" pitchFamily="65" charset="-120"/>
          </a:endParaRPr>
        </a:p>
      </dgm:t>
    </dgm:pt>
    <dgm:pt modelId="{3E4620F2-E68F-4573-9D6E-0BBE4ABD8E46}" type="sibTrans" cxnId="{B65AD065-B5FE-427A-879C-F00A99E16C2A}">
      <dgm:prSet/>
      <dgm:spPr/>
      <dgm:t>
        <a:bodyPr/>
        <a:lstStyle/>
        <a:p>
          <a:endParaRPr lang="zh-TW" altLang="en-US" sz="2000">
            <a:latin typeface="標楷體" pitchFamily="65" charset="-120"/>
            <a:ea typeface="標楷體" pitchFamily="65" charset="-120"/>
          </a:endParaRPr>
        </a:p>
      </dgm:t>
    </dgm:pt>
    <dgm:pt modelId="{3DAC1571-73B7-4466-BB01-7B579E6449D4}">
      <dgm:prSet phldrT="[文字]" custT="1"/>
      <dgm:spPr/>
      <dgm:t>
        <a:bodyPr/>
        <a:lstStyle/>
        <a:p>
          <a:r>
            <a:rPr lang="zh-TW" altLang="en-US" sz="2000" dirty="0" smtClean="0">
              <a:latin typeface="標楷體" pitchFamily="65" charset="-120"/>
              <a:ea typeface="標楷體" pitchFamily="65" charset="-120"/>
            </a:rPr>
            <a:t>符合臨床條件及檢驗條件。</a:t>
          </a:r>
          <a:endParaRPr lang="zh-TW" altLang="en-US" sz="2000" dirty="0">
            <a:latin typeface="標楷體" pitchFamily="65" charset="-120"/>
            <a:ea typeface="標楷體" pitchFamily="65" charset="-120"/>
          </a:endParaRPr>
        </a:p>
      </dgm:t>
    </dgm:pt>
    <dgm:pt modelId="{300C9123-A65D-47C8-ACA6-DAD28B8E2101}" type="parTrans" cxnId="{CB66D861-75D3-44FF-B2AB-71221D19434D}">
      <dgm:prSet/>
      <dgm:spPr/>
      <dgm:t>
        <a:bodyPr/>
        <a:lstStyle/>
        <a:p>
          <a:endParaRPr lang="zh-TW" altLang="en-US" sz="2000">
            <a:latin typeface="標楷體" pitchFamily="65" charset="-120"/>
            <a:ea typeface="標楷體" pitchFamily="65" charset="-120"/>
          </a:endParaRPr>
        </a:p>
      </dgm:t>
    </dgm:pt>
    <dgm:pt modelId="{D80AED3D-248D-487F-AF70-A345F361D6E0}" type="sibTrans" cxnId="{CB66D861-75D3-44FF-B2AB-71221D19434D}">
      <dgm:prSet/>
      <dgm:spPr/>
      <dgm:t>
        <a:bodyPr/>
        <a:lstStyle/>
        <a:p>
          <a:endParaRPr lang="zh-TW" altLang="en-US" sz="2000">
            <a:latin typeface="標楷體" pitchFamily="65" charset="-120"/>
            <a:ea typeface="標楷體" pitchFamily="65" charset="-120"/>
          </a:endParaRPr>
        </a:p>
      </dgm:t>
    </dgm:pt>
    <dgm:pt modelId="{0F3356A7-D812-4D58-AF1B-C83D9988D7DB}">
      <dgm:prSet phldrT="[文字]" custT="1"/>
      <dgm:spPr/>
      <dgm:t>
        <a:bodyPr/>
        <a:lstStyle/>
        <a:p>
          <a:r>
            <a:rPr lang="zh-TW" altLang="en-US" sz="2000" dirty="0" smtClean="0">
              <a:latin typeface="標楷體" pitchFamily="65" charset="-120"/>
              <a:ea typeface="標楷體" pitchFamily="65" charset="-120"/>
            </a:rPr>
            <a:t>符合臨床條件，未接種麻疹相關疫苗或接種史不明，且符合流行病學條件。</a:t>
          </a:r>
          <a:endParaRPr lang="zh-TW" altLang="en-US" sz="2000" dirty="0">
            <a:latin typeface="標楷體" pitchFamily="65" charset="-120"/>
            <a:ea typeface="標楷體" pitchFamily="65" charset="-120"/>
          </a:endParaRPr>
        </a:p>
      </dgm:t>
    </dgm:pt>
    <dgm:pt modelId="{F6011DBA-76FB-4487-9898-491ECAB19BC3}" type="parTrans" cxnId="{46A87C28-AF4F-4985-9B07-F0B5CBBCA1EE}">
      <dgm:prSet/>
      <dgm:spPr/>
      <dgm:t>
        <a:bodyPr/>
        <a:lstStyle/>
        <a:p>
          <a:endParaRPr lang="zh-TW" altLang="en-US" sz="2000">
            <a:latin typeface="標楷體" pitchFamily="65" charset="-120"/>
            <a:ea typeface="標楷體" pitchFamily="65" charset="-120"/>
          </a:endParaRPr>
        </a:p>
      </dgm:t>
    </dgm:pt>
    <dgm:pt modelId="{CC9CD2A9-5867-4A21-9BCA-B86B11C35895}" type="sibTrans" cxnId="{46A87C28-AF4F-4985-9B07-F0B5CBBCA1EE}">
      <dgm:prSet/>
      <dgm:spPr/>
      <dgm:t>
        <a:bodyPr/>
        <a:lstStyle/>
        <a:p>
          <a:endParaRPr lang="zh-TW" altLang="en-US" sz="2000">
            <a:latin typeface="標楷體" pitchFamily="65" charset="-120"/>
            <a:ea typeface="標楷體" pitchFamily="65" charset="-120"/>
          </a:endParaRPr>
        </a:p>
      </dgm:t>
    </dgm:pt>
    <dgm:pt modelId="{C9D2B073-5FB8-4700-AF24-5B50AB925490}" type="pres">
      <dgm:prSet presAssocID="{5920BC6B-57A6-4B9F-A826-0DBA57349348}" presName="linear" presStyleCnt="0">
        <dgm:presLayoutVars>
          <dgm:dir/>
          <dgm:animLvl val="lvl"/>
          <dgm:resizeHandles val="exact"/>
        </dgm:presLayoutVars>
      </dgm:prSet>
      <dgm:spPr/>
      <dgm:t>
        <a:bodyPr/>
        <a:lstStyle/>
        <a:p>
          <a:endParaRPr lang="zh-TW" altLang="en-US"/>
        </a:p>
      </dgm:t>
    </dgm:pt>
    <dgm:pt modelId="{9EB00D27-8DF8-4542-94E4-C3FAF303A52F}" type="pres">
      <dgm:prSet presAssocID="{836E15E9-E6B1-431C-B04E-1A11910DB6B8}" presName="parentLin" presStyleCnt="0"/>
      <dgm:spPr/>
    </dgm:pt>
    <dgm:pt modelId="{6577DAA8-9CCB-446D-8C01-684EE4E566D6}" type="pres">
      <dgm:prSet presAssocID="{836E15E9-E6B1-431C-B04E-1A11910DB6B8}" presName="parentLeftMargin" presStyleLbl="node1" presStyleIdx="0" presStyleCnt="3"/>
      <dgm:spPr/>
      <dgm:t>
        <a:bodyPr/>
        <a:lstStyle/>
        <a:p>
          <a:endParaRPr lang="zh-TW" altLang="en-US"/>
        </a:p>
      </dgm:t>
    </dgm:pt>
    <dgm:pt modelId="{0860265A-7EDC-4A14-B551-82EF07967E60}" type="pres">
      <dgm:prSet presAssocID="{836E15E9-E6B1-431C-B04E-1A11910DB6B8}" presName="parentText" presStyleLbl="node1" presStyleIdx="0" presStyleCnt="3" custScaleX="87578">
        <dgm:presLayoutVars>
          <dgm:chMax val="0"/>
          <dgm:bulletEnabled val="1"/>
        </dgm:presLayoutVars>
      </dgm:prSet>
      <dgm:spPr/>
      <dgm:t>
        <a:bodyPr/>
        <a:lstStyle/>
        <a:p>
          <a:endParaRPr lang="zh-TW" altLang="en-US"/>
        </a:p>
      </dgm:t>
    </dgm:pt>
    <dgm:pt modelId="{4FB1093F-A14C-4D48-820E-C9FC8E00CC69}" type="pres">
      <dgm:prSet presAssocID="{836E15E9-E6B1-431C-B04E-1A11910DB6B8}" presName="negativeSpace" presStyleCnt="0"/>
      <dgm:spPr/>
    </dgm:pt>
    <dgm:pt modelId="{E77DD13F-6D51-41FD-AA5B-0B8BE7B619E5}" type="pres">
      <dgm:prSet presAssocID="{836E15E9-E6B1-431C-B04E-1A11910DB6B8}" presName="childText" presStyleLbl="conFgAcc1" presStyleIdx="0" presStyleCnt="3">
        <dgm:presLayoutVars>
          <dgm:bulletEnabled val="1"/>
        </dgm:presLayoutVars>
      </dgm:prSet>
      <dgm:spPr/>
      <dgm:t>
        <a:bodyPr/>
        <a:lstStyle/>
        <a:p>
          <a:endParaRPr lang="zh-TW" altLang="en-US"/>
        </a:p>
      </dgm:t>
    </dgm:pt>
    <dgm:pt modelId="{DAEA353A-A866-4124-A165-565FCAE86286}" type="pres">
      <dgm:prSet presAssocID="{2334A752-9699-4788-B4AA-52B868E9E96F}" presName="spaceBetweenRectangles" presStyleCnt="0"/>
      <dgm:spPr/>
    </dgm:pt>
    <dgm:pt modelId="{6E1A48E8-9C70-4D8D-9FFE-284B9A1CA62A}" type="pres">
      <dgm:prSet presAssocID="{6341D0C0-2BCE-448B-BB60-E51B3EEF5C37}" presName="parentLin" presStyleCnt="0"/>
      <dgm:spPr/>
    </dgm:pt>
    <dgm:pt modelId="{BEE622B4-7DC3-48A7-A060-2E8FA8B745DA}" type="pres">
      <dgm:prSet presAssocID="{6341D0C0-2BCE-448B-BB60-E51B3EEF5C37}" presName="parentLeftMargin" presStyleLbl="node1" presStyleIdx="0" presStyleCnt="3"/>
      <dgm:spPr/>
      <dgm:t>
        <a:bodyPr/>
        <a:lstStyle/>
        <a:p>
          <a:endParaRPr lang="zh-TW" altLang="en-US"/>
        </a:p>
      </dgm:t>
    </dgm:pt>
    <dgm:pt modelId="{0B230718-5A81-4A46-BB3B-FD0F07F22EE9}" type="pres">
      <dgm:prSet presAssocID="{6341D0C0-2BCE-448B-BB60-E51B3EEF5C37}" presName="parentText" presStyleLbl="node1" presStyleIdx="1" presStyleCnt="3" custScaleX="87578">
        <dgm:presLayoutVars>
          <dgm:chMax val="0"/>
          <dgm:bulletEnabled val="1"/>
        </dgm:presLayoutVars>
      </dgm:prSet>
      <dgm:spPr/>
      <dgm:t>
        <a:bodyPr/>
        <a:lstStyle/>
        <a:p>
          <a:endParaRPr lang="zh-TW" altLang="en-US"/>
        </a:p>
      </dgm:t>
    </dgm:pt>
    <dgm:pt modelId="{6DED613F-7FEC-4343-A47F-288A936DCEEC}" type="pres">
      <dgm:prSet presAssocID="{6341D0C0-2BCE-448B-BB60-E51B3EEF5C37}" presName="negativeSpace" presStyleCnt="0"/>
      <dgm:spPr/>
    </dgm:pt>
    <dgm:pt modelId="{746A516A-BD9D-4221-AE3E-D24A90C0CFA7}" type="pres">
      <dgm:prSet presAssocID="{6341D0C0-2BCE-448B-BB60-E51B3EEF5C37}" presName="childText" presStyleLbl="conFgAcc1" presStyleIdx="1" presStyleCnt="3">
        <dgm:presLayoutVars>
          <dgm:bulletEnabled val="1"/>
        </dgm:presLayoutVars>
      </dgm:prSet>
      <dgm:spPr/>
      <dgm:t>
        <a:bodyPr/>
        <a:lstStyle/>
        <a:p>
          <a:endParaRPr lang="zh-TW" altLang="en-US"/>
        </a:p>
      </dgm:t>
    </dgm:pt>
    <dgm:pt modelId="{03CAB4F2-378C-4724-887E-53D061BF406F}" type="pres">
      <dgm:prSet presAssocID="{EE0D0569-053E-44BB-AA1A-BE1397A6EE7B}" presName="spaceBetweenRectangles" presStyleCnt="0"/>
      <dgm:spPr/>
    </dgm:pt>
    <dgm:pt modelId="{765FF303-B5A9-4566-8073-1989531B4AB8}" type="pres">
      <dgm:prSet presAssocID="{50B8F840-62C2-4DCB-8E6A-FD68CA21D778}" presName="parentLin" presStyleCnt="0"/>
      <dgm:spPr/>
    </dgm:pt>
    <dgm:pt modelId="{3B0C1E4F-E426-4D15-ACDC-10096134DF40}" type="pres">
      <dgm:prSet presAssocID="{50B8F840-62C2-4DCB-8E6A-FD68CA21D778}" presName="parentLeftMargin" presStyleLbl="node1" presStyleIdx="1" presStyleCnt="3"/>
      <dgm:spPr/>
      <dgm:t>
        <a:bodyPr/>
        <a:lstStyle/>
        <a:p>
          <a:endParaRPr lang="zh-TW" altLang="en-US"/>
        </a:p>
      </dgm:t>
    </dgm:pt>
    <dgm:pt modelId="{C004A19F-92CC-4E7C-BC0F-5E3CEBB59873}" type="pres">
      <dgm:prSet presAssocID="{50B8F840-62C2-4DCB-8E6A-FD68CA21D778}" presName="parentText" presStyleLbl="node1" presStyleIdx="2" presStyleCnt="3" custScaleX="87578">
        <dgm:presLayoutVars>
          <dgm:chMax val="0"/>
          <dgm:bulletEnabled val="1"/>
        </dgm:presLayoutVars>
      </dgm:prSet>
      <dgm:spPr/>
      <dgm:t>
        <a:bodyPr/>
        <a:lstStyle/>
        <a:p>
          <a:endParaRPr lang="zh-TW" altLang="en-US"/>
        </a:p>
      </dgm:t>
    </dgm:pt>
    <dgm:pt modelId="{BD790685-6DC0-472D-BAE2-3ABE9C9C2709}" type="pres">
      <dgm:prSet presAssocID="{50B8F840-62C2-4DCB-8E6A-FD68CA21D778}" presName="negativeSpace" presStyleCnt="0"/>
      <dgm:spPr/>
    </dgm:pt>
    <dgm:pt modelId="{8BF58053-C016-4814-B943-CFD17CFDB663}" type="pres">
      <dgm:prSet presAssocID="{50B8F840-62C2-4DCB-8E6A-FD68CA21D778}" presName="childText" presStyleLbl="conFgAcc1" presStyleIdx="2" presStyleCnt="3">
        <dgm:presLayoutVars>
          <dgm:bulletEnabled val="1"/>
        </dgm:presLayoutVars>
      </dgm:prSet>
      <dgm:spPr/>
      <dgm:t>
        <a:bodyPr/>
        <a:lstStyle/>
        <a:p>
          <a:endParaRPr lang="zh-TW" altLang="en-US"/>
        </a:p>
      </dgm:t>
    </dgm:pt>
  </dgm:ptLst>
  <dgm:cxnLst>
    <dgm:cxn modelId="{E210270D-D56A-4423-8181-66A690A772A0}" srcId="{7CA90C0D-A161-42C1-9A8F-161D9C9B8EDC}" destId="{F4C7540F-6F9E-4859-8C11-74D1297EBE59}" srcOrd="0" destOrd="0" parTransId="{5EDFF0BE-A152-4F47-9026-18628EC958E3}" sibTransId="{5628198F-F18D-47DB-B8AC-4A0502776BE3}"/>
    <dgm:cxn modelId="{CB66D861-75D3-44FF-B2AB-71221D19434D}" srcId="{E80918FA-F0EB-49A9-853F-186881EA063F}" destId="{3DAC1571-73B7-4466-BB01-7B579E6449D4}" srcOrd="0" destOrd="0" parTransId="{300C9123-A65D-47C8-ACA6-DAD28B8E2101}" sibTransId="{D80AED3D-248D-487F-AF70-A345F361D6E0}"/>
    <dgm:cxn modelId="{6EB20ABB-EDAF-461D-8AAA-DF279F5126FF}" type="presOf" srcId="{836E15E9-E6B1-431C-B04E-1A11910DB6B8}" destId="{0860265A-7EDC-4A14-B551-82EF07967E60}" srcOrd="1" destOrd="0" presId="urn:microsoft.com/office/officeart/2005/8/layout/list1"/>
    <dgm:cxn modelId="{D59C64F9-A07D-4D38-B4BC-E551292D38E5}" type="presOf" srcId="{50B8F840-62C2-4DCB-8E6A-FD68CA21D778}" destId="{C004A19F-92CC-4E7C-BC0F-5E3CEBB59873}" srcOrd="1" destOrd="0" presId="urn:microsoft.com/office/officeart/2005/8/layout/list1"/>
    <dgm:cxn modelId="{E6C6E942-48AF-44F7-9ECB-0135348A67B0}" type="presOf" srcId="{0F3356A7-D812-4D58-AF1B-C83D9988D7DB}" destId="{8BF58053-C016-4814-B943-CFD17CFDB663}" srcOrd="0" destOrd="2" presId="urn:microsoft.com/office/officeart/2005/8/layout/list1"/>
    <dgm:cxn modelId="{2390F9BA-AB87-4BAB-AC2F-E59B7563577C}" type="presOf" srcId="{6341D0C0-2BCE-448B-BB60-E51B3EEF5C37}" destId="{0B230718-5A81-4A46-BB3B-FD0F07F22EE9}" srcOrd="1" destOrd="0" presId="urn:microsoft.com/office/officeart/2005/8/layout/list1"/>
    <dgm:cxn modelId="{07A889AF-D2A0-40F3-B3B7-64E14697225A}" srcId="{6341D0C0-2BCE-448B-BB60-E51B3EEF5C37}" destId="{7CA90C0D-A161-42C1-9A8F-161D9C9B8EDC}" srcOrd="0" destOrd="0" parTransId="{72587408-349F-41E6-9380-572C338E963B}" sibTransId="{E2713FB2-8C0F-4B38-B6B6-8F98C107B5F9}"/>
    <dgm:cxn modelId="{223CCFFA-7215-413D-A7C8-A576E5254022}" type="presOf" srcId="{57BA5129-BF43-41C6-9C40-03D158750876}" destId="{746A516A-BD9D-4221-AE3E-D24A90C0CFA7}" srcOrd="0" destOrd="2" presId="urn:microsoft.com/office/officeart/2005/8/layout/list1"/>
    <dgm:cxn modelId="{9C4BFA12-44ED-4483-81AF-E82DC45C8BCB}" srcId="{5920BC6B-57A6-4B9F-A826-0DBA57349348}" destId="{6341D0C0-2BCE-448B-BB60-E51B3EEF5C37}" srcOrd="1" destOrd="0" parTransId="{FE135AF9-A365-4A00-ACC5-FD1A9774521C}" sibTransId="{EE0D0569-053E-44BB-AA1A-BE1397A6EE7B}"/>
    <dgm:cxn modelId="{DDA7771C-72B6-4DB5-9D13-0D83AA18907C}" srcId="{7CA90C0D-A161-42C1-9A8F-161D9C9B8EDC}" destId="{57BA5129-BF43-41C6-9C40-03D158750876}" srcOrd="1" destOrd="0" parTransId="{17C0855F-886F-4FFD-BB13-535C8B580567}" sibTransId="{660A1737-3277-4501-805C-46B84E678B55}"/>
    <dgm:cxn modelId="{2616AC4B-FE72-4173-9DD2-D0C45C35C874}" type="presOf" srcId="{7CA90C0D-A161-42C1-9A8F-161D9C9B8EDC}" destId="{746A516A-BD9D-4221-AE3E-D24A90C0CFA7}" srcOrd="0" destOrd="0" presId="urn:microsoft.com/office/officeart/2005/8/layout/list1"/>
    <dgm:cxn modelId="{9182A39F-88FD-4AFE-ADC9-E53F6BDFF23E}" srcId="{5920BC6B-57A6-4B9F-A826-0DBA57349348}" destId="{50B8F840-62C2-4DCB-8E6A-FD68CA21D778}" srcOrd="2" destOrd="0" parTransId="{2DE2AC1A-2C73-4863-8892-F5092923A21F}" sibTransId="{D475849F-8A60-43FB-A5D2-6A3CA9567B80}"/>
    <dgm:cxn modelId="{46A87C28-AF4F-4985-9B07-F0B5CBBCA1EE}" srcId="{E80918FA-F0EB-49A9-853F-186881EA063F}" destId="{0F3356A7-D812-4D58-AF1B-C83D9988D7DB}" srcOrd="1" destOrd="0" parTransId="{F6011DBA-76FB-4487-9898-491ECAB19BC3}" sibTransId="{CC9CD2A9-5867-4A21-9BCA-B86B11C35895}"/>
    <dgm:cxn modelId="{F8800343-3DE7-4253-981F-9BF1093E3EF3}" type="presOf" srcId="{3DAC1571-73B7-4466-BB01-7B579E6449D4}" destId="{8BF58053-C016-4814-B943-CFD17CFDB663}" srcOrd="0" destOrd="1" presId="urn:microsoft.com/office/officeart/2005/8/layout/list1"/>
    <dgm:cxn modelId="{A3B22E0F-F54A-404F-9B1D-53FDAD51C7E8}" srcId="{836E15E9-E6B1-431C-B04E-1A11910DB6B8}" destId="{F0C6125D-FBBD-4AA2-B8E5-BFDEF41D3EB5}" srcOrd="0" destOrd="0" parTransId="{2AEB3037-5736-4AB2-8312-86E5BEC0FB74}" sibTransId="{D3A386FF-CF0F-4261-B4C7-4B3D4DE4DEDF}"/>
    <dgm:cxn modelId="{10553576-90EC-401C-A543-56FA48B8F5A8}" type="presOf" srcId="{5920BC6B-57A6-4B9F-A826-0DBA57349348}" destId="{C9D2B073-5FB8-4700-AF24-5B50AB925490}" srcOrd="0" destOrd="0" presId="urn:microsoft.com/office/officeart/2005/8/layout/list1"/>
    <dgm:cxn modelId="{79DA64FA-357B-4589-8A04-9F6860DB4F50}" type="presOf" srcId="{F4C7540F-6F9E-4859-8C11-74D1297EBE59}" destId="{746A516A-BD9D-4221-AE3E-D24A90C0CFA7}" srcOrd="0" destOrd="1" presId="urn:microsoft.com/office/officeart/2005/8/layout/list1"/>
    <dgm:cxn modelId="{D9085660-FE2F-4802-938E-68F1C1FBBE20}" type="presOf" srcId="{50B8F840-62C2-4DCB-8E6A-FD68CA21D778}" destId="{3B0C1E4F-E426-4D15-ACDC-10096134DF40}" srcOrd="0" destOrd="0" presId="urn:microsoft.com/office/officeart/2005/8/layout/list1"/>
    <dgm:cxn modelId="{4474C52F-81CB-43D5-AA63-32FE3AB71B34}" type="presOf" srcId="{836E15E9-E6B1-431C-B04E-1A11910DB6B8}" destId="{6577DAA8-9CCB-446D-8C01-684EE4E566D6}" srcOrd="0" destOrd="0" presId="urn:microsoft.com/office/officeart/2005/8/layout/list1"/>
    <dgm:cxn modelId="{37CDFF03-2ECC-4CF8-84B7-35CFEE29EB64}" srcId="{5920BC6B-57A6-4B9F-A826-0DBA57349348}" destId="{836E15E9-E6B1-431C-B04E-1A11910DB6B8}" srcOrd="0" destOrd="0" parTransId="{01EDBCD4-D1DF-4155-9E55-E6F14DF5431C}" sibTransId="{2334A752-9699-4788-B4AA-52B868E9E96F}"/>
    <dgm:cxn modelId="{B65AD065-B5FE-427A-879C-F00A99E16C2A}" srcId="{50B8F840-62C2-4DCB-8E6A-FD68CA21D778}" destId="{E80918FA-F0EB-49A9-853F-186881EA063F}" srcOrd="0" destOrd="0" parTransId="{5118E8AC-015D-4845-B3D8-E440813642AF}" sibTransId="{3E4620F2-E68F-4573-9D6E-0BBE4ABD8E46}"/>
    <dgm:cxn modelId="{450723AE-6539-4651-85C8-E07C50849C83}" type="presOf" srcId="{F0C6125D-FBBD-4AA2-B8E5-BFDEF41D3EB5}" destId="{E77DD13F-6D51-41FD-AA5B-0B8BE7B619E5}" srcOrd="0" destOrd="0" presId="urn:microsoft.com/office/officeart/2005/8/layout/list1"/>
    <dgm:cxn modelId="{3E688941-41D2-43E1-AFC3-D32A819A75F8}" type="presOf" srcId="{6341D0C0-2BCE-448B-BB60-E51B3EEF5C37}" destId="{BEE622B4-7DC3-48A7-A060-2E8FA8B745DA}" srcOrd="0" destOrd="0" presId="urn:microsoft.com/office/officeart/2005/8/layout/list1"/>
    <dgm:cxn modelId="{823C1520-4805-441B-B798-98FE2EF9730E}" type="presOf" srcId="{E80918FA-F0EB-49A9-853F-186881EA063F}" destId="{8BF58053-C016-4814-B943-CFD17CFDB663}" srcOrd="0" destOrd="0" presId="urn:microsoft.com/office/officeart/2005/8/layout/list1"/>
    <dgm:cxn modelId="{CF64D31D-06E4-41E5-B144-00AAF7574448}" type="presParOf" srcId="{C9D2B073-5FB8-4700-AF24-5B50AB925490}" destId="{9EB00D27-8DF8-4542-94E4-C3FAF303A52F}" srcOrd="0" destOrd="0" presId="urn:microsoft.com/office/officeart/2005/8/layout/list1"/>
    <dgm:cxn modelId="{1E3247C6-0AEF-41D4-81D5-DCEDBEAF7B26}" type="presParOf" srcId="{9EB00D27-8DF8-4542-94E4-C3FAF303A52F}" destId="{6577DAA8-9CCB-446D-8C01-684EE4E566D6}" srcOrd="0" destOrd="0" presId="urn:microsoft.com/office/officeart/2005/8/layout/list1"/>
    <dgm:cxn modelId="{091E4B56-4389-430E-971A-73C886745872}" type="presParOf" srcId="{9EB00D27-8DF8-4542-94E4-C3FAF303A52F}" destId="{0860265A-7EDC-4A14-B551-82EF07967E60}" srcOrd="1" destOrd="0" presId="urn:microsoft.com/office/officeart/2005/8/layout/list1"/>
    <dgm:cxn modelId="{2351E258-AAE2-40C3-BB94-95ABC485F4B5}" type="presParOf" srcId="{C9D2B073-5FB8-4700-AF24-5B50AB925490}" destId="{4FB1093F-A14C-4D48-820E-C9FC8E00CC69}" srcOrd="1" destOrd="0" presId="urn:microsoft.com/office/officeart/2005/8/layout/list1"/>
    <dgm:cxn modelId="{E6E03FF9-D8AF-44E6-9C65-AF47CF183A60}" type="presParOf" srcId="{C9D2B073-5FB8-4700-AF24-5B50AB925490}" destId="{E77DD13F-6D51-41FD-AA5B-0B8BE7B619E5}" srcOrd="2" destOrd="0" presId="urn:microsoft.com/office/officeart/2005/8/layout/list1"/>
    <dgm:cxn modelId="{343A5103-7CD9-4991-B0DF-CB6FED258480}" type="presParOf" srcId="{C9D2B073-5FB8-4700-AF24-5B50AB925490}" destId="{DAEA353A-A866-4124-A165-565FCAE86286}" srcOrd="3" destOrd="0" presId="urn:microsoft.com/office/officeart/2005/8/layout/list1"/>
    <dgm:cxn modelId="{95C3F810-A452-4D8D-8C10-3595AD649C07}" type="presParOf" srcId="{C9D2B073-5FB8-4700-AF24-5B50AB925490}" destId="{6E1A48E8-9C70-4D8D-9FFE-284B9A1CA62A}" srcOrd="4" destOrd="0" presId="urn:microsoft.com/office/officeart/2005/8/layout/list1"/>
    <dgm:cxn modelId="{D0DC5B3B-8B34-4312-8AD1-C6AC3BC1961E}" type="presParOf" srcId="{6E1A48E8-9C70-4D8D-9FFE-284B9A1CA62A}" destId="{BEE622B4-7DC3-48A7-A060-2E8FA8B745DA}" srcOrd="0" destOrd="0" presId="urn:microsoft.com/office/officeart/2005/8/layout/list1"/>
    <dgm:cxn modelId="{1C8C8AFB-11C6-4560-9A0E-E77A1184E359}" type="presParOf" srcId="{6E1A48E8-9C70-4D8D-9FFE-284B9A1CA62A}" destId="{0B230718-5A81-4A46-BB3B-FD0F07F22EE9}" srcOrd="1" destOrd="0" presId="urn:microsoft.com/office/officeart/2005/8/layout/list1"/>
    <dgm:cxn modelId="{E19090D2-7EAF-4849-9FCA-5AC45ECC0141}" type="presParOf" srcId="{C9D2B073-5FB8-4700-AF24-5B50AB925490}" destId="{6DED613F-7FEC-4343-A47F-288A936DCEEC}" srcOrd="5" destOrd="0" presId="urn:microsoft.com/office/officeart/2005/8/layout/list1"/>
    <dgm:cxn modelId="{09F502AE-B35F-4127-B730-BBC6D77A9803}" type="presParOf" srcId="{C9D2B073-5FB8-4700-AF24-5B50AB925490}" destId="{746A516A-BD9D-4221-AE3E-D24A90C0CFA7}" srcOrd="6" destOrd="0" presId="urn:microsoft.com/office/officeart/2005/8/layout/list1"/>
    <dgm:cxn modelId="{8A4F73B7-4F41-4C0C-BD23-2D359E6BA4B8}" type="presParOf" srcId="{C9D2B073-5FB8-4700-AF24-5B50AB925490}" destId="{03CAB4F2-378C-4724-887E-53D061BF406F}" srcOrd="7" destOrd="0" presId="urn:microsoft.com/office/officeart/2005/8/layout/list1"/>
    <dgm:cxn modelId="{4943E2BE-60E7-40BF-ABDB-50E9FE7FECBC}" type="presParOf" srcId="{C9D2B073-5FB8-4700-AF24-5B50AB925490}" destId="{765FF303-B5A9-4566-8073-1989531B4AB8}" srcOrd="8" destOrd="0" presId="urn:microsoft.com/office/officeart/2005/8/layout/list1"/>
    <dgm:cxn modelId="{0F88D2FE-2966-4B17-A7C5-136E621E0E7D}" type="presParOf" srcId="{765FF303-B5A9-4566-8073-1989531B4AB8}" destId="{3B0C1E4F-E426-4D15-ACDC-10096134DF40}" srcOrd="0" destOrd="0" presId="urn:microsoft.com/office/officeart/2005/8/layout/list1"/>
    <dgm:cxn modelId="{89D77CF0-68BB-4F78-B849-ACDDE57DE876}" type="presParOf" srcId="{765FF303-B5A9-4566-8073-1989531B4AB8}" destId="{C004A19F-92CC-4E7C-BC0F-5E3CEBB59873}" srcOrd="1" destOrd="0" presId="urn:microsoft.com/office/officeart/2005/8/layout/list1"/>
    <dgm:cxn modelId="{89D7CBEA-A4D9-454C-9C99-2C32229FDBEA}" type="presParOf" srcId="{C9D2B073-5FB8-4700-AF24-5B50AB925490}" destId="{BD790685-6DC0-472D-BAE2-3ABE9C9C2709}" srcOrd="9" destOrd="0" presId="urn:microsoft.com/office/officeart/2005/8/layout/list1"/>
    <dgm:cxn modelId="{389D2AED-7D8F-4218-8450-E9C9481F503C}" type="presParOf" srcId="{C9D2B073-5FB8-4700-AF24-5B50AB925490}" destId="{8BF58053-C016-4814-B943-CFD17CFDB663}" srcOrd="10"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6195F2D-E2E7-40FA-A6C7-742EB43CB0CF}" type="doc">
      <dgm:prSet loTypeId="urn:microsoft.com/office/officeart/2005/8/layout/vList2" loCatId="list" qsTypeId="urn:microsoft.com/office/officeart/2005/8/quickstyle/simple3" qsCatId="simple" csTypeId="urn:microsoft.com/office/officeart/2005/8/colors/colorful4" csCatId="colorful" phldr="1"/>
      <dgm:spPr/>
      <dgm:t>
        <a:bodyPr/>
        <a:lstStyle/>
        <a:p>
          <a:endParaRPr lang="zh-TW" altLang="en-US"/>
        </a:p>
      </dgm:t>
    </dgm:pt>
    <dgm:pt modelId="{C6D65584-4198-45E9-A1AB-38BA038C1ACE}">
      <dgm:prSet phldrT="[文字]" custT="1"/>
      <dgm:spPr/>
      <dgm:t>
        <a:bodyPr/>
        <a:lstStyle/>
        <a:p>
          <a:r>
            <a:rPr lang="zh-TW" altLang="en-US" sz="2400" dirty="0" smtClean="0">
              <a:latin typeface="標楷體" pitchFamily="65" charset="-120"/>
              <a:ea typeface="標楷體" pitchFamily="65" charset="-120"/>
            </a:rPr>
            <a:t>血清學檢查</a:t>
          </a:r>
          <a:endParaRPr lang="zh-TW" altLang="en-US" sz="2400" dirty="0">
            <a:latin typeface="標楷體" pitchFamily="65" charset="-120"/>
            <a:ea typeface="標楷體" pitchFamily="65" charset="-120"/>
          </a:endParaRPr>
        </a:p>
      </dgm:t>
    </dgm:pt>
    <dgm:pt modelId="{FF0CD439-4F4E-41E7-B745-428E59B221A5}" type="parTrans" cxnId="{D0ADAE8C-ADC7-4126-8E05-B42C3EAE7631}">
      <dgm:prSet/>
      <dgm:spPr/>
      <dgm:t>
        <a:bodyPr/>
        <a:lstStyle/>
        <a:p>
          <a:endParaRPr lang="zh-TW" altLang="en-US">
            <a:latin typeface="標楷體" pitchFamily="65" charset="-120"/>
            <a:ea typeface="標楷體" pitchFamily="65" charset="-120"/>
          </a:endParaRPr>
        </a:p>
      </dgm:t>
    </dgm:pt>
    <dgm:pt modelId="{495C84D0-8CC2-4D8C-9E56-A480DE110478}" type="sibTrans" cxnId="{D0ADAE8C-ADC7-4126-8E05-B42C3EAE7631}">
      <dgm:prSet/>
      <dgm:spPr/>
      <dgm:t>
        <a:bodyPr/>
        <a:lstStyle/>
        <a:p>
          <a:endParaRPr lang="zh-TW" altLang="en-US">
            <a:latin typeface="標楷體" pitchFamily="65" charset="-120"/>
            <a:ea typeface="標楷體" pitchFamily="65" charset="-120"/>
          </a:endParaRPr>
        </a:p>
      </dgm:t>
    </dgm:pt>
    <dgm:pt modelId="{4BC47CC9-0D7D-43B4-B512-45D8A50624A1}">
      <dgm:prSet phldrT="[文字]" custT="1"/>
      <dgm:spPr/>
      <dgm:t>
        <a:bodyPr/>
        <a:lstStyle/>
        <a:p>
          <a:pPr marL="300038" indent="-300038"/>
          <a:r>
            <a:rPr lang="zh-TW" altLang="en-US" sz="2400" dirty="0" smtClean="0">
              <a:latin typeface="標楷體" pitchFamily="65" charset="-120"/>
              <a:ea typeface="標楷體" pitchFamily="65" charset="-120"/>
            </a:rPr>
            <a:t>檢驗：配對血清中</a:t>
          </a:r>
          <a:r>
            <a:rPr lang="en-US" altLang="zh-TW" sz="2400" dirty="0" err="1" smtClean="0">
              <a:latin typeface="Arial" pitchFamily="34" charset="0"/>
              <a:ea typeface="標楷體" pitchFamily="65" charset="-120"/>
              <a:cs typeface="Arial" pitchFamily="34" charset="0"/>
            </a:rPr>
            <a:t>IgM</a:t>
          </a:r>
          <a:r>
            <a:rPr lang="zh-TW" altLang="en-US" sz="2400" dirty="0" smtClean="0">
              <a:latin typeface="標楷體" pitchFamily="65" charset="-120"/>
              <a:ea typeface="標楷體" pitchFamily="65" charset="-120"/>
            </a:rPr>
            <a:t>是否存在或</a:t>
          </a:r>
          <a:r>
            <a:rPr lang="en-US" altLang="zh-TW" sz="2400" dirty="0" err="1" smtClean="0">
              <a:latin typeface="Arial" pitchFamily="34" charset="0"/>
              <a:ea typeface="標楷體" pitchFamily="65" charset="-120"/>
              <a:cs typeface="Arial" pitchFamily="34" charset="0"/>
            </a:rPr>
            <a:t>IgG</a:t>
          </a:r>
          <a:r>
            <a:rPr lang="zh-TW" altLang="en-US" sz="2400" dirty="0" smtClean="0">
              <a:latin typeface="標楷體" pitchFamily="65" charset="-120"/>
              <a:ea typeface="標楷體" pitchFamily="65" charset="-120"/>
            </a:rPr>
            <a:t>抗體有</a:t>
          </a:r>
          <a:r>
            <a:rPr lang="zh-TW" altLang="en-US" sz="2400" dirty="0" smtClean="0">
              <a:latin typeface="華康中圓體" pitchFamily="49" charset="-120"/>
              <a:ea typeface="華康中圓體" pitchFamily="49" charset="-120"/>
              <a:cs typeface="Arial" pitchFamily="34" charset="0"/>
            </a:rPr>
            <a:t>≧</a:t>
          </a:r>
          <a:r>
            <a:rPr lang="en-US" altLang="zh-TW" sz="2400" dirty="0" smtClean="0">
              <a:latin typeface="Arial" pitchFamily="34" charset="0"/>
              <a:ea typeface="標楷體" pitchFamily="65" charset="-120"/>
              <a:cs typeface="Arial" pitchFamily="34" charset="0"/>
            </a:rPr>
            <a:t>4</a:t>
          </a:r>
          <a:r>
            <a:rPr lang="zh-TW" altLang="en-US" sz="2400" dirty="0" smtClean="0">
              <a:latin typeface="標楷體" pitchFamily="65" charset="-120"/>
              <a:ea typeface="標楷體" pitchFamily="65" charset="-120"/>
            </a:rPr>
            <a:t>倍上升。</a:t>
          </a:r>
          <a:endParaRPr lang="zh-TW" altLang="en-US" sz="2400" dirty="0">
            <a:latin typeface="標楷體" pitchFamily="65" charset="-120"/>
            <a:ea typeface="標楷體" pitchFamily="65" charset="-120"/>
          </a:endParaRPr>
        </a:p>
      </dgm:t>
    </dgm:pt>
    <dgm:pt modelId="{836F8E2D-A860-44F0-A4A8-D5AB2F6F6227}" type="parTrans" cxnId="{2CF209DE-D40E-49E6-8162-1D3CF1B50511}">
      <dgm:prSet/>
      <dgm:spPr/>
      <dgm:t>
        <a:bodyPr/>
        <a:lstStyle/>
        <a:p>
          <a:endParaRPr lang="zh-TW" altLang="en-US">
            <a:latin typeface="標楷體" pitchFamily="65" charset="-120"/>
            <a:ea typeface="標楷體" pitchFamily="65" charset="-120"/>
          </a:endParaRPr>
        </a:p>
      </dgm:t>
    </dgm:pt>
    <dgm:pt modelId="{1A8F97DE-D724-48BE-87CD-8531B48680D0}" type="sibTrans" cxnId="{2CF209DE-D40E-49E6-8162-1D3CF1B50511}">
      <dgm:prSet/>
      <dgm:spPr/>
      <dgm:t>
        <a:bodyPr/>
        <a:lstStyle/>
        <a:p>
          <a:endParaRPr lang="zh-TW" altLang="en-US">
            <a:latin typeface="標楷體" pitchFamily="65" charset="-120"/>
            <a:ea typeface="標楷體" pitchFamily="65" charset="-120"/>
          </a:endParaRPr>
        </a:p>
      </dgm:t>
    </dgm:pt>
    <dgm:pt modelId="{428A72D4-55B3-4D3D-A5DC-1CC4176021F2}">
      <dgm:prSet phldrT="[文字]" custT="1"/>
      <dgm:spPr/>
      <dgm:t>
        <a:bodyPr/>
        <a:lstStyle/>
        <a:p>
          <a:r>
            <a:rPr lang="zh-TW" altLang="en-US" sz="2400" dirty="0" smtClean="0">
              <a:latin typeface="標楷體" pitchFamily="65" charset="-120"/>
              <a:ea typeface="標楷體" pitchFamily="65" charset="-120"/>
            </a:rPr>
            <a:t>尿液及鼻咽之檢體檢查</a:t>
          </a:r>
          <a:endParaRPr lang="zh-TW" altLang="en-US" sz="2400" dirty="0">
            <a:latin typeface="標楷體" pitchFamily="65" charset="-120"/>
            <a:ea typeface="標楷體" pitchFamily="65" charset="-120"/>
          </a:endParaRPr>
        </a:p>
      </dgm:t>
    </dgm:pt>
    <dgm:pt modelId="{542D9F67-84D9-4F28-858D-0C5B4EE82A1F}" type="parTrans" cxnId="{9B82171F-7BD1-4567-9DE6-21CD17351D24}">
      <dgm:prSet/>
      <dgm:spPr/>
      <dgm:t>
        <a:bodyPr/>
        <a:lstStyle/>
        <a:p>
          <a:endParaRPr lang="zh-TW" altLang="en-US">
            <a:latin typeface="標楷體" pitchFamily="65" charset="-120"/>
            <a:ea typeface="標楷體" pitchFamily="65" charset="-120"/>
          </a:endParaRPr>
        </a:p>
      </dgm:t>
    </dgm:pt>
    <dgm:pt modelId="{53D2A1E2-C9F7-4A90-9F6A-C0F519614B90}" type="sibTrans" cxnId="{9B82171F-7BD1-4567-9DE6-21CD17351D24}">
      <dgm:prSet/>
      <dgm:spPr/>
      <dgm:t>
        <a:bodyPr/>
        <a:lstStyle/>
        <a:p>
          <a:endParaRPr lang="zh-TW" altLang="en-US">
            <a:latin typeface="標楷體" pitchFamily="65" charset="-120"/>
            <a:ea typeface="標楷體" pitchFamily="65" charset="-120"/>
          </a:endParaRPr>
        </a:p>
      </dgm:t>
    </dgm:pt>
    <dgm:pt modelId="{3116D7C3-95CE-404E-8D17-7593669B35C4}">
      <dgm:prSet phldrT="[文字]" custT="1"/>
      <dgm:spPr/>
      <dgm:t>
        <a:bodyPr/>
        <a:lstStyle/>
        <a:p>
          <a:pPr marL="300038" indent="-300038"/>
          <a:r>
            <a:rPr lang="zh-TW" altLang="en-US" sz="2400" dirty="0" smtClean="0">
              <a:latin typeface="標楷體" pitchFamily="65" charset="-120"/>
              <a:ea typeface="標楷體" pitchFamily="65" charset="-120"/>
            </a:rPr>
            <a:t>檢驗：以病毒分離方式檢驗是否有麻疹病毒存在。</a:t>
          </a:r>
          <a:endParaRPr lang="zh-TW" altLang="en-US" sz="2400" dirty="0">
            <a:latin typeface="標楷體" pitchFamily="65" charset="-120"/>
            <a:ea typeface="標楷體" pitchFamily="65" charset="-120"/>
          </a:endParaRPr>
        </a:p>
      </dgm:t>
    </dgm:pt>
    <dgm:pt modelId="{E9B803A8-7394-4839-A609-3D4EBB4C9A7C}" type="parTrans" cxnId="{6CC3F70F-33CC-4A2F-86A0-66F9811D9B4F}">
      <dgm:prSet/>
      <dgm:spPr/>
      <dgm:t>
        <a:bodyPr/>
        <a:lstStyle/>
        <a:p>
          <a:endParaRPr lang="zh-TW" altLang="en-US">
            <a:latin typeface="標楷體" pitchFamily="65" charset="-120"/>
            <a:ea typeface="標楷體" pitchFamily="65" charset="-120"/>
          </a:endParaRPr>
        </a:p>
      </dgm:t>
    </dgm:pt>
    <dgm:pt modelId="{3ED16526-724B-49E8-A484-A9BE063E3046}" type="sibTrans" cxnId="{6CC3F70F-33CC-4A2F-86A0-66F9811D9B4F}">
      <dgm:prSet/>
      <dgm:spPr/>
      <dgm:t>
        <a:bodyPr/>
        <a:lstStyle/>
        <a:p>
          <a:endParaRPr lang="zh-TW" altLang="en-US">
            <a:latin typeface="標楷體" pitchFamily="65" charset="-120"/>
            <a:ea typeface="標楷體" pitchFamily="65" charset="-120"/>
          </a:endParaRPr>
        </a:p>
      </dgm:t>
    </dgm:pt>
    <dgm:pt modelId="{DAEB61AE-1986-47AD-8B12-66A9018B4EB1}">
      <dgm:prSet phldrT="[文字]" custT="1"/>
      <dgm:spPr/>
      <dgm:t>
        <a:bodyPr/>
        <a:lstStyle/>
        <a:p>
          <a:pPr marL="300038" indent="-300038"/>
          <a:r>
            <a:rPr lang="zh-TW" altLang="en-US" sz="2400" dirty="0" smtClean="0">
              <a:latin typeface="標楷體" pitchFamily="65" charset="-120"/>
              <a:ea typeface="標楷體" pitchFamily="65" charset="-120"/>
            </a:rPr>
            <a:t>採檢時間：出疹後</a:t>
          </a:r>
          <a:r>
            <a:rPr lang="en-US" altLang="zh-TW" sz="2400" dirty="0" smtClean="0">
              <a:latin typeface="Arial" pitchFamily="34" charset="0"/>
              <a:ea typeface="標楷體" pitchFamily="65" charset="-120"/>
              <a:cs typeface="Arial" pitchFamily="34" charset="0"/>
            </a:rPr>
            <a:t>3~28</a:t>
          </a:r>
          <a:r>
            <a:rPr lang="zh-TW" altLang="en-US" sz="2400" dirty="0" smtClean="0">
              <a:latin typeface="標楷體" pitchFamily="65" charset="-120"/>
              <a:ea typeface="標楷體" pitchFamily="65" charset="-120"/>
            </a:rPr>
            <a:t>天內，第二次採血要隔</a:t>
          </a:r>
          <a:r>
            <a:rPr lang="en-US" altLang="zh-TW" sz="2400" dirty="0" smtClean="0">
              <a:latin typeface="Arial" pitchFamily="34" charset="0"/>
              <a:ea typeface="標楷體" pitchFamily="65" charset="-120"/>
              <a:cs typeface="Arial" pitchFamily="34" charset="0"/>
            </a:rPr>
            <a:t>2~4</a:t>
          </a:r>
          <a:r>
            <a:rPr lang="zh-TW" altLang="en-US" sz="2400" dirty="0" smtClean="0">
              <a:latin typeface="標楷體" pitchFamily="65" charset="-120"/>
              <a:ea typeface="標楷體" pitchFamily="65" charset="-120"/>
            </a:rPr>
            <a:t>週。</a:t>
          </a:r>
          <a:endParaRPr lang="zh-TW" altLang="en-US" sz="2400" dirty="0">
            <a:latin typeface="標楷體" pitchFamily="65" charset="-120"/>
            <a:ea typeface="標楷體" pitchFamily="65" charset="-120"/>
          </a:endParaRPr>
        </a:p>
      </dgm:t>
    </dgm:pt>
    <dgm:pt modelId="{3B993354-71F7-42C0-8F1B-4FB68CF30E38}" type="parTrans" cxnId="{FC851ACB-6D65-4C44-8EA2-3DF21AF3D3FF}">
      <dgm:prSet/>
      <dgm:spPr/>
      <dgm:t>
        <a:bodyPr/>
        <a:lstStyle/>
        <a:p>
          <a:endParaRPr lang="zh-TW" altLang="en-US">
            <a:latin typeface="標楷體" pitchFamily="65" charset="-120"/>
            <a:ea typeface="標楷體" pitchFamily="65" charset="-120"/>
          </a:endParaRPr>
        </a:p>
      </dgm:t>
    </dgm:pt>
    <dgm:pt modelId="{A6CF0942-A9EA-40E0-9A3A-18DD48D8BB31}" type="sibTrans" cxnId="{FC851ACB-6D65-4C44-8EA2-3DF21AF3D3FF}">
      <dgm:prSet/>
      <dgm:spPr/>
      <dgm:t>
        <a:bodyPr/>
        <a:lstStyle/>
        <a:p>
          <a:endParaRPr lang="zh-TW" altLang="en-US">
            <a:latin typeface="標楷體" pitchFamily="65" charset="-120"/>
            <a:ea typeface="標楷體" pitchFamily="65" charset="-120"/>
          </a:endParaRPr>
        </a:p>
      </dgm:t>
    </dgm:pt>
    <dgm:pt modelId="{BCFF5F77-A6D8-4CED-8636-233117CB79B2}">
      <dgm:prSet phldrT="[文字]" custT="1"/>
      <dgm:spPr/>
      <dgm:t>
        <a:bodyPr/>
        <a:lstStyle/>
        <a:p>
          <a:pPr marL="300038" indent="-300038"/>
          <a:r>
            <a:rPr lang="zh-TW" altLang="en-US" sz="2400" dirty="0" smtClean="0">
              <a:latin typeface="標楷體" pitchFamily="65" charset="-120"/>
              <a:ea typeface="標楷體" pitchFamily="65" charset="-120"/>
            </a:rPr>
            <a:t>採檢時間：出疹後</a:t>
          </a:r>
          <a:r>
            <a:rPr lang="en-US" altLang="zh-TW" sz="2400" dirty="0" smtClean="0">
              <a:latin typeface="Arial" pitchFamily="34" charset="0"/>
              <a:ea typeface="標楷體" pitchFamily="65" charset="-120"/>
              <a:cs typeface="Arial" pitchFamily="34" charset="0"/>
            </a:rPr>
            <a:t>7</a:t>
          </a:r>
          <a:r>
            <a:rPr lang="zh-TW" altLang="en-US" sz="2400" dirty="0" smtClean="0">
              <a:latin typeface="標楷體" pitchFamily="65" charset="-120"/>
              <a:ea typeface="標楷體" pitchFamily="65" charset="-120"/>
            </a:rPr>
            <a:t>天內。</a:t>
          </a:r>
          <a:endParaRPr lang="zh-TW" altLang="en-US" sz="2400" dirty="0">
            <a:latin typeface="標楷體" pitchFamily="65" charset="-120"/>
            <a:ea typeface="標楷體" pitchFamily="65" charset="-120"/>
          </a:endParaRPr>
        </a:p>
      </dgm:t>
    </dgm:pt>
    <dgm:pt modelId="{736ED892-1D30-486C-8686-E72F0FC01479}" type="parTrans" cxnId="{5CEE1827-F115-4D52-B0D4-BBA2EDC690FA}">
      <dgm:prSet/>
      <dgm:spPr/>
      <dgm:t>
        <a:bodyPr/>
        <a:lstStyle/>
        <a:p>
          <a:endParaRPr lang="zh-TW" altLang="en-US">
            <a:latin typeface="標楷體" pitchFamily="65" charset="-120"/>
            <a:ea typeface="標楷體" pitchFamily="65" charset="-120"/>
          </a:endParaRPr>
        </a:p>
      </dgm:t>
    </dgm:pt>
    <dgm:pt modelId="{B9C99177-9C9F-48A8-A8A8-9D1192670222}" type="sibTrans" cxnId="{5CEE1827-F115-4D52-B0D4-BBA2EDC690FA}">
      <dgm:prSet/>
      <dgm:spPr/>
      <dgm:t>
        <a:bodyPr/>
        <a:lstStyle/>
        <a:p>
          <a:endParaRPr lang="zh-TW" altLang="en-US">
            <a:latin typeface="標楷體" pitchFamily="65" charset="-120"/>
            <a:ea typeface="標楷體" pitchFamily="65" charset="-120"/>
          </a:endParaRPr>
        </a:p>
      </dgm:t>
    </dgm:pt>
    <dgm:pt modelId="{15080072-586C-46F3-BB17-2EEA4B985C2E}" type="pres">
      <dgm:prSet presAssocID="{E6195F2D-E2E7-40FA-A6C7-742EB43CB0CF}" presName="linear" presStyleCnt="0">
        <dgm:presLayoutVars>
          <dgm:animLvl val="lvl"/>
          <dgm:resizeHandles val="exact"/>
        </dgm:presLayoutVars>
      </dgm:prSet>
      <dgm:spPr/>
      <dgm:t>
        <a:bodyPr/>
        <a:lstStyle/>
        <a:p>
          <a:endParaRPr lang="zh-TW" altLang="en-US"/>
        </a:p>
      </dgm:t>
    </dgm:pt>
    <dgm:pt modelId="{3C69DDB1-EFEE-49DF-83A8-B93CBF74913B}" type="pres">
      <dgm:prSet presAssocID="{C6D65584-4198-45E9-A1AB-38BA038C1ACE}" presName="parentText" presStyleLbl="node1" presStyleIdx="0" presStyleCnt="2" custScaleY="48237">
        <dgm:presLayoutVars>
          <dgm:chMax val="0"/>
          <dgm:bulletEnabled val="1"/>
        </dgm:presLayoutVars>
      </dgm:prSet>
      <dgm:spPr/>
      <dgm:t>
        <a:bodyPr/>
        <a:lstStyle/>
        <a:p>
          <a:endParaRPr lang="zh-TW" altLang="en-US"/>
        </a:p>
      </dgm:t>
    </dgm:pt>
    <dgm:pt modelId="{16710491-ED6C-4E9A-8D66-F9B749658E39}" type="pres">
      <dgm:prSet presAssocID="{C6D65584-4198-45E9-A1AB-38BA038C1ACE}" presName="childText" presStyleLbl="revTx" presStyleIdx="0" presStyleCnt="2">
        <dgm:presLayoutVars>
          <dgm:bulletEnabled val="1"/>
        </dgm:presLayoutVars>
      </dgm:prSet>
      <dgm:spPr/>
      <dgm:t>
        <a:bodyPr/>
        <a:lstStyle/>
        <a:p>
          <a:endParaRPr lang="zh-TW" altLang="en-US"/>
        </a:p>
      </dgm:t>
    </dgm:pt>
    <dgm:pt modelId="{8B4C539A-D573-4DD6-BD34-1ED614259F01}" type="pres">
      <dgm:prSet presAssocID="{428A72D4-55B3-4D3D-A5DC-1CC4176021F2}" presName="parentText" presStyleLbl="node1" presStyleIdx="1" presStyleCnt="2" custScaleY="48237">
        <dgm:presLayoutVars>
          <dgm:chMax val="0"/>
          <dgm:bulletEnabled val="1"/>
        </dgm:presLayoutVars>
      </dgm:prSet>
      <dgm:spPr/>
      <dgm:t>
        <a:bodyPr/>
        <a:lstStyle/>
        <a:p>
          <a:endParaRPr lang="zh-TW" altLang="en-US"/>
        </a:p>
      </dgm:t>
    </dgm:pt>
    <dgm:pt modelId="{5405C974-0884-4682-AE7D-037103A47F7E}" type="pres">
      <dgm:prSet presAssocID="{428A72D4-55B3-4D3D-A5DC-1CC4176021F2}" presName="childText" presStyleLbl="revTx" presStyleIdx="1" presStyleCnt="2">
        <dgm:presLayoutVars>
          <dgm:bulletEnabled val="1"/>
        </dgm:presLayoutVars>
      </dgm:prSet>
      <dgm:spPr/>
      <dgm:t>
        <a:bodyPr/>
        <a:lstStyle/>
        <a:p>
          <a:endParaRPr lang="zh-TW" altLang="en-US"/>
        </a:p>
      </dgm:t>
    </dgm:pt>
  </dgm:ptLst>
  <dgm:cxnLst>
    <dgm:cxn modelId="{FC851ACB-6D65-4C44-8EA2-3DF21AF3D3FF}" srcId="{C6D65584-4198-45E9-A1AB-38BA038C1ACE}" destId="{DAEB61AE-1986-47AD-8B12-66A9018B4EB1}" srcOrd="1" destOrd="0" parTransId="{3B993354-71F7-42C0-8F1B-4FB68CF30E38}" sibTransId="{A6CF0942-A9EA-40E0-9A3A-18DD48D8BB31}"/>
    <dgm:cxn modelId="{2CF209DE-D40E-49E6-8162-1D3CF1B50511}" srcId="{C6D65584-4198-45E9-A1AB-38BA038C1ACE}" destId="{4BC47CC9-0D7D-43B4-B512-45D8A50624A1}" srcOrd="0" destOrd="0" parTransId="{836F8E2D-A860-44F0-A4A8-D5AB2F6F6227}" sibTransId="{1A8F97DE-D724-48BE-87CD-8531B48680D0}"/>
    <dgm:cxn modelId="{9B82171F-7BD1-4567-9DE6-21CD17351D24}" srcId="{E6195F2D-E2E7-40FA-A6C7-742EB43CB0CF}" destId="{428A72D4-55B3-4D3D-A5DC-1CC4176021F2}" srcOrd="1" destOrd="0" parTransId="{542D9F67-84D9-4F28-858D-0C5B4EE82A1F}" sibTransId="{53D2A1E2-C9F7-4A90-9F6A-C0F519614B90}"/>
    <dgm:cxn modelId="{6E67B679-1098-4767-9B9C-A4FC325BBE77}" type="presOf" srcId="{3116D7C3-95CE-404E-8D17-7593669B35C4}" destId="{5405C974-0884-4682-AE7D-037103A47F7E}" srcOrd="0" destOrd="0" presId="urn:microsoft.com/office/officeart/2005/8/layout/vList2"/>
    <dgm:cxn modelId="{E2A47161-EE9C-4EE3-AC91-D634D0902EEF}" type="presOf" srcId="{4BC47CC9-0D7D-43B4-B512-45D8A50624A1}" destId="{16710491-ED6C-4E9A-8D66-F9B749658E39}" srcOrd="0" destOrd="0" presId="urn:microsoft.com/office/officeart/2005/8/layout/vList2"/>
    <dgm:cxn modelId="{42878FF3-F811-4659-BC57-276B5AD25026}" type="presOf" srcId="{BCFF5F77-A6D8-4CED-8636-233117CB79B2}" destId="{5405C974-0884-4682-AE7D-037103A47F7E}" srcOrd="0" destOrd="1" presId="urn:microsoft.com/office/officeart/2005/8/layout/vList2"/>
    <dgm:cxn modelId="{D0ADAE8C-ADC7-4126-8E05-B42C3EAE7631}" srcId="{E6195F2D-E2E7-40FA-A6C7-742EB43CB0CF}" destId="{C6D65584-4198-45E9-A1AB-38BA038C1ACE}" srcOrd="0" destOrd="0" parTransId="{FF0CD439-4F4E-41E7-B745-428E59B221A5}" sibTransId="{495C84D0-8CC2-4D8C-9E56-A480DE110478}"/>
    <dgm:cxn modelId="{3EEA7AC3-44C1-473B-9682-649CC925A08C}" type="presOf" srcId="{E6195F2D-E2E7-40FA-A6C7-742EB43CB0CF}" destId="{15080072-586C-46F3-BB17-2EEA4B985C2E}" srcOrd="0" destOrd="0" presId="urn:microsoft.com/office/officeart/2005/8/layout/vList2"/>
    <dgm:cxn modelId="{7B9F0287-EE13-40D0-BD75-171AD6078496}" type="presOf" srcId="{DAEB61AE-1986-47AD-8B12-66A9018B4EB1}" destId="{16710491-ED6C-4E9A-8D66-F9B749658E39}" srcOrd="0" destOrd="1" presId="urn:microsoft.com/office/officeart/2005/8/layout/vList2"/>
    <dgm:cxn modelId="{7D87136E-9B84-4A9C-9D67-DAE9BAF7C0ED}" type="presOf" srcId="{C6D65584-4198-45E9-A1AB-38BA038C1ACE}" destId="{3C69DDB1-EFEE-49DF-83A8-B93CBF74913B}" srcOrd="0" destOrd="0" presId="urn:microsoft.com/office/officeart/2005/8/layout/vList2"/>
    <dgm:cxn modelId="{4F7D6785-9A57-4C6A-BDE8-DBCF2E2279C7}" type="presOf" srcId="{428A72D4-55B3-4D3D-A5DC-1CC4176021F2}" destId="{8B4C539A-D573-4DD6-BD34-1ED614259F01}" srcOrd="0" destOrd="0" presId="urn:microsoft.com/office/officeart/2005/8/layout/vList2"/>
    <dgm:cxn modelId="{5CEE1827-F115-4D52-B0D4-BBA2EDC690FA}" srcId="{428A72D4-55B3-4D3D-A5DC-1CC4176021F2}" destId="{BCFF5F77-A6D8-4CED-8636-233117CB79B2}" srcOrd="1" destOrd="0" parTransId="{736ED892-1D30-486C-8686-E72F0FC01479}" sibTransId="{B9C99177-9C9F-48A8-A8A8-9D1192670222}"/>
    <dgm:cxn modelId="{6CC3F70F-33CC-4A2F-86A0-66F9811D9B4F}" srcId="{428A72D4-55B3-4D3D-A5DC-1CC4176021F2}" destId="{3116D7C3-95CE-404E-8D17-7593669B35C4}" srcOrd="0" destOrd="0" parTransId="{E9B803A8-7394-4839-A609-3D4EBB4C9A7C}" sibTransId="{3ED16526-724B-49E8-A484-A9BE063E3046}"/>
    <dgm:cxn modelId="{DD2793B1-1D31-471A-9DED-8B9710EC040D}" type="presParOf" srcId="{15080072-586C-46F3-BB17-2EEA4B985C2E}" destId="{3C69DDB1-EFEE-49DF-83A8-B93CBF74913B}" srcOrd="0" destOrd="0" presId="urn:microsoft.com/office/officeart/2005/8/layout/vList2"/>
    <dgm:cxn modelId="{EC64FE24-EB87-4CAA-A589-97F51CBCFF17}" type="presParOf" srcId="{15080072-586C-46F3-BB17-2EEA4B985C2E}" destId="{16710491-ED6C-4E9A-8D66-F9B749658E39}" srcOrd="1" destOrd="0" presId="urn:microsoft.com/office/officeart/2005/8/layout/vList2"/>
    <dgm:cxn modelId="{51056366-11CD-44B7-A1A1-92F42072B08C}" type="presParOf" srcId="{15080072-586C-46F3-BB17-2EEA4B985C2E}" destId="{8B4C539A-D573-4DD6-BD34-1ED614259F01}" srcOrd="2" destOrd="0" presId="urn:microsoft.com/office/officeart/2005/8/layout/vList2"/>
    <dgm:cxn modelId="{35123B34-F928-4033-AA1D-759BF3022132}" type="presParOf" srcId="{15080072-586C-46F3-BB17-2EEA4B985C2E}" destId="{5405C974-0884-4682-AE7D-037103A47F7E}" srcOrd="3" destOrd="0" presId="urn:microsoft.com/office/officeart/2005/8/layout/vList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0A599C8-F7A6-42A9-A82A-4DB4DDE72B69}" type="doc">
      <dgm:prSet loTypeId="urn:microsoft.com/office/officeart/2005/8/layout/vList5" loCatId="list" qsTypeId="urn:microsoft.com/office/officeart/2005/8/quickstyle/simple3" qsCatId="simple" csTypeId="urn:microsoft.com/office/officeart/2005/8/colors/colorful3" csCatId="colorful" phldr="1"/>
      <dgm:spPr/>
      <dgm:t>
        <a:bodyPr/>
        <a:lstStyle/>
        <a:p>
          <a:endParaRPr lang="zh-TW" altLang="en-US"/>
        </a:p>
      </dgm:t>
    </dgm:pt>
    <dgm:pt modelId="{34D457CC-7D82-4E14-BCB8-47041452C7FD}">
      <dgm:prSet phldrT="[文字]" custT="1"/>
      <dgm:spPr/>
      <dgm:t>
        <a:bodyPr/>
        <a:lstStyle/>
        <a:p>
          <a:r>
            <a:rPr lang="en-US" altLang="zh-TW" sz="2000" dirty="0" smtClean="0">
              <a:latin typeface="Arial" pitchFamily="34" charset="0"/>
              <a:ea typeface="標楷體" pitchFamily="65" charset="-120"/>
              <a:cs typeface="Arial" pitchFamily="34" charset="0"/>
            </a:rPr>
            <a:t>1</a:t>
          </a:r>
          <a:r>
            <a:rPr lang="zh-TW" altLang="en-US" sz="2000" dirty="0" smtClean="0">
              <a:latin typeface="標楷體" pitchFamily="65" charset="-120"/>
              <a:ea typeface="標楷體" pitchFamily="65" charset="-120"/>
            </a:rPr>
            <a:t>歲以下嬰兒</a:t>
          </a:r>
          <a:endParaRPr lang="zh-TW" altLang="en-US" sz="2000" dirty="0">
            <a:latin typeface="標楷體" pitchFamily="65" charset="-120"/>
            <a:ea typeface="標楷體" pitchFamily="65" charset="-120"/>
          </a:endParaRPr>
        </a:p>
      </dgm:t>
    </dgm:pt>
    <dgm:pt modelId="{CF2740DB-FE45-4FFB-B247-F75E274DDC6B}" type="parTrans" cxnId="{8948A7B1-A60F-4781-8366-4B0F7D04F811}">
      <dgm:prSet/>
      <dgm:spPr/>
      <dgm:t>
        <a:bodyPr/>
        <a:lstStyle/>
        <a:p>
          <a:endParaRPr lang="zh-TW" altLang="en-US" sz="2000">
            <a:latin typeface="標楷體" pitchFamily="65" charset="-120"/>
            <a:ea typeface="標楷體" pitchFamily="65" charset="-120"/>
          </a:endParaRPr>
        </a:p>
      </dgm:t>
    </dgm:pt>
    <dgm:pt modelId="{4AC6E306-96BC-4219-A713-49948A4D6DB1}" type="sibTrans" cxnId="{8948A7B1-A60F-4781-8366-4B0F7D04F811}">
      <dgm:prSet/>
      <dgm:spPr/>
      <dgm:t>
        <a:bodyPr/>
        <a:lstStyle/>
        <a:p>
          <a:endParaRPr lang="zh-TW" altLang="en-US" sz="2000">
            <a:latin typeface="標楷體" pitchFamily="65" charset="-120"/>
            <a:ea typeface="標楷體" pitchFamily="65" charset="-120"/>
          </a:endParaRPr>
        </a:p>
      </dgm:t>
    </dgm:pt>
    <dgm:pt modelId="{622DE8F8-6F3F-4662-A38A-35A90F457818}">
      <dgm:prSet phldrT="[文字]" custT="1"/>
      <dgm:spPr/>
      <dgm:t>
        <a:bodyPr/>
        <a:lstStyle/>
        <a:p>
          <a:r>
            <a:rPr lang="zh-TW" altLang="en-US" sz="2000" dirty="0" smtClean="0">
              <a:latin typeface="標楷體" pitchFamily="65" charset="-120"/>
              <a:ea typeface="標楷體" pitchFamily="65" charset="-120"/>
            </a:rPr>
            <a:t>應避免前往。</a:t>
          </a:r>
          <a:endParaRPr lang="zh-TW" altLang="en-US" sz="2000" dirty="0">
            <a:latin typeface="標楷體" pitchFamily="65" charset="-120"/>
            <a:ea typeface="標楷體" pitchFamily="65" charset="-120"/>
          </a:endParaRPr>
        </a:p>
      </dgm:t>
    </dgm:pt>
    <dgm:pt modelId="{5635A0F1-0EF7-457F-9A39-2AAD81EFD08C}" type="parTrans" cxnId="{A111BD27-D4C8-4174-9181-BFB33DD0B09D}">
      <dgm:prSet/>
      <dgm:spPr/>
      <dgm:t>
        <a:bodyPr/>
        <a:lstStyle/>
        <a:p>
          <a:endParaRPr lang="zh-TW" altLang="en-US" sz="2000">
            <a:latin typeface="標楷體" pitchFamily="65" charset="-120"/>
            <a:ea typeface="標楷體" pitchFamily="65" charset="-120"/>
          </a:endParaRPr>
        </a:p>
      </dgm:t>
    </dgm:pt>
    <dgm:pt modelId="{E13217DF-F04B-4E54-8FC3-72CAB62D6BF8}" type="sibTrans" cxnId="{A111BD27-D4C8-4174-9181-BFB33DD0B09D}">
      <dgm:prSet/>
      <dgm:spPr/>
      <dgm:t>
        <a:bodyPr/>
        <a:lstStyle/>
        <a:p>
          <a:endParaRPr lang="zh-TW" altLang="en-US" sz="2000">
            <a:latin typeface="標楷體" pitchFamily="65" charset="-120"/>
            <a:ea typeface="標楷體" pitchFamily="65" charset="-120"/>
          </a:endParaRPr>
        </a:p>
      </dgm:t>
    </dgm:pt>
    <dgm:pt modelId="{A28806EE-6500-478D-A0AB-AA2B74E3926F}">
      <dgm:prSet phldrT="[文字]" custT="1"/>
      <dgm:spPr/>
      <dgm:t>
        <a:bodyPr/>
        <a:lstStyle/>
        <a:p>
          <a:r>
            <a:rPr lang="en-US" altLang="zh-TW" sz="2000" dirty="0" smtClean="0">
              <a:latin typeface="Arial" pitchFamily="34" charset="0"/>
              <a:ea typeface="標楷體" pitchFamily="65" charset="-120"/>
              <a:cs typeface="Arial" pitchFamily="34" charset="0"/>
            </a:rPr>
            <a:t>1~6</a:t>
          </a:r>
          <a:r>
            <a:rPr lang="zh-TW" altLang="en-US" sz="2000" dirty="0" smtClean="0">
              <a:latin typeface="標楷體" pitchFamily="65" charset="-120"/>
              <a:ea typeface="標楷體" pitchFamily="65" charset="-120"/>
            </a:rPr>
            <a:t>歲之學齡前幼兒，未完成麻疹－腮腺炎－德國麻疹混合疫苗（</a:t>
          </a:r>
          <a:r>
            <a:rPr lang="en-US" altLang="zh-TW" sz="2000" dirty="0" smtClean="0">
              <a:latin typeface="Arial" pitchFamily="34" charset="0"/>
              <a:ea typeface="標楷體" pitchFamily="65" charset="-120"/>
              <a:cs typeface="Arial" pitchFamily="34" charset="0"/>
            </a:rPr>
            <a:t>MMR</a:t>
          </a:r>
          <a:r>
            <a:rPr lang="zh-TW" altLang="en-US" sz="2000" dirty="0" smtClean="0">
              <a:latin typeface="標楷體" pitchFamily="65" charset="-120"/>
              <a:ea typeface="標楷體" pitchFamily="65" charset="-120"/>
            </a:rPr>
            <a:t>疫苗）接種者</a:t>
          </a:r>
          <a:endParaRPr lang="zh-TW" altLang="en-US" sz="2000" dirty="0">
            <a:latin typeface="標楷體" pitchFamily="65" charset="-120"/>
            <a:ea typeface="標楷體" pitchFamily="65" charset="-120"/>
          </a:endParaRPr>
        </a:p>
      </dgm:t>
    </dgm:pt>
    <dgm:pt modelId="{F41DF2E2-B5AA-4C55-BB33-6279C3630376}" type="parTrans" cxnId="{DA5F3FFC-A7AA-4FF4-8B49-C29597813611}">
      <dgm:prSet/>
      <dgm:spPr/>
      <dgm:t>
        <a:bodyPr/>
        <a:lstStyle/>
        <a:p>
          <a:endParaRPr lang="zh-TW" altLang="en-US" sz="2000">
            <a:latin typeface="標楷體" pitchFamily="65" charset="-120"/>
            <a:ea typeface="標楷體" pitchFamily="65" charset="-120"/>
          </a:endParaRPr>
        </a:p>
      </dgm:t>
    </dgm:pt>
    <dgm:pt modelId="{C3774157-3482-4026-88D9-F63AE952A0A3}" type="sibTrans" cxnId="{DA5F3FFC-A7AA-4FF4-8B49-C29597813611}">
      <dgm:prSet/>
      <dgm:spPr/>
      <dgm:t>
        <a:bodyPr/>
        <a:lstStyle/>
        <a:p>
          <a:endParaRPr lang="zh-TW" altLang="en-US" sz="2000">
            <a:latin typeface="標楷體" pitchFamily="65" charset="-120"/>
            <a:ea typeface="標楷體" pitchFamily="65" charset="-120"/>
          </a:endParaRPr>
        </a:p>
      </dgm:t>
    </dgm:pt>
    <dgm:pt modelId="{CBB62896-FD11-4661-9390-C0D8374ED237}">
      <dgm:prSet phldrT="[文字]" custT="1"/>
      <dgm:spPr/>
      <dgm:t>
        <a:bodyPr/>
        <a:lstStyle/>
        <a:p>
          <a:r>
            <a:rPr lang="zh-TW" altLang="en-US" sz="2000" dirty="0" smtClean="0">
              <a:latin typeface="標楷體" pitchFamily="65" charset="-120"/>
              <a:ea typeface="標楷體" pitchFamily="65" charset="-120"/>
            </a:rPr>
            <a:t>應於接種</a:t>
          </a:r>
          <a:r>
            <a:rPr lang="en-US" altLang="zh-TW" sz="2000" dirty="0" smtClean="0">
              <a:latin typeface="Arial" pitchFamily="34" charset="0"/>
              <a:ea typeface="標楷體" pitchFamily="65" charset="-120"/>
              <a:cs typeface="Arial" pitchFamily="34" charset="0"/>
            </a:rPr>
            <a:t>MMR</a:t>
          </a:r>
          <a:r>
            <a:rPr lang="zh-TW" altLang="en-US" sz="2000" dirty="0" smtClean="0">
              <a:latin typeface="標楷體" pitchFamily="65" charset="-120"/>
              <a:ea typeface="標楷體" pitchFamily="65" charset="-120"/>
            </a:rPr>
            <a:t>疫苗兩週後再前往。</a:t>
          </a:r>
          <a:endParaRPr lang="zh-TW" altLang="en-US" sz="2000" dirty="0">
            <a:latin typeface="標楷體" pitchFamily="65" charset="-120"/>
            <a:ea typeface="標楷體" pitchFamily="65" charset="-120"/>
          </a:endParaRPr>
        </a:p>
      </dgm:t>
    </dgm:pt>
    <dgm:pt modelId="{C2379FD8-798B-413B-8D5D-C784F47A4939}" type="parTrans" cxnId="{246753F7-5C1D-44AD-9104-C21EC2C8B193}">
      <dgm:prSet/>
      <dgm:spPr/>
      <dgm:t>
        <a:bodyPr/>
        <a:lstStyle/>
        <a:p>
          <a:endParaRPr lang="zh-TW" altLang="en-US" sz="2000">
            <a:latin typeface="標楷體" pitchFamily="65" charset="-120"/>
            <a:ea typeface="標楷體" pitchFamily="65" charset="-120"/>
          </a:endParaRPr>
        </a:p>
      </dgm:t>
    </dgm:pt>
    <dgm:pt modelId="{1997FF35-1AF9-44B2-8DDB-F3D98FAF717F}" type="sibTrans" cxnId="{246753F7-5C1D-44AD-9104-C21EC2C8B193}">
      <dgm:prSet/>
      <dgm:spPr/>
      <dgm:t>
        <a:bodyPr/>
        <a:lstStyle/>
        <a:p>
          <a:endParaRPr lang="zh-TW" altLang="en-US" sz="2000">
            <a:latin typeface="標楷體" pitchFamily="65" charset="-120"/>
            <a:ea typeface="標楷體" pitchFamily="65" charset="-120"/>
          </a:endParaRPr>
        </a:p>
      </dgm:t>
    </dgm:pt>
    <dgm:pt modelId="{ECD314F0-32F3-4D30-BFBF-C0221C2B87D2}">
      <dgm:prSet phldrT="[文字]" custT="1"/>
      <dgm:spPr/>
      <dgm:t>
        <a:bodyPr/>
        <a:lstStyle/>
        <a:p>
          <a:r>
            <a:rPr lang="zh-TW" altLang="en-US" sz="2000" dirty="0" smtClean="0">
              <a:latin typeface="標楷體" pitchFamily="65" charset="-120"/>
              <a:ea typeface="標楷體" pitchFamily="65" charset="-120"/>
            </a:rPr>
            <a:t>年齡介於</a:t>
          </a:r>
          <a:r>
            <a:rPr lang="en-US" altLang="zh-TW" sz="2000" dirty="0" smtClean="0">
              <a:latin typeface="Arial" pitchFamily="34" charset="0"/>
              <a:ea typeface="標楷體" pitchFamily="65" charset="-120"/>
              <a:cs typeface="Arial" pitchFamily="34" charset="0"/>
            </a:rPr>
            <a:t>18</a:t>
          </a:r>
          <a:r>
            <a:rPr lang="zh-TW" altLang="en-US" sz="2000" dirty="0" smtClean="0">
              <a:latin typeface="標楷體" pitchFamily="65" charset="-120"/>
              <a:ea typeface="標楷體" pitchFamily="65" charset="-120"/>
            </a:rPr>
            <a:t>至</a:t>
          </a:r>
          <a:r>
            <a:rPr lang="en-US" altLang="zh-TW" sz="2000" dirty="0" smtClean="0">
              <a:latin typeface="Arial" pitchFamily="34" charset="0"/>
              <a:ea typeface="標楷體" pitchFamily="65" charset="-120"/>
              <a:cs typeface="Arial" pitchFamily="34" charset="0"/>
            </a:rPr>
            <a:t>30</a:t>
          </a:r>
          <a:r>
            <a:rPr lang="zh-TW" altLang="en-US" sz="2000" dirty="0" smtClean="0">
              <a:latin typeface="標楷體" pitchFamily="65" charset="-120"/>
              <a:ea typeface="標楷體" pitchFamily="65" charset="-120"/>
            </a:rPr>
            <a:t>歲之大專院校教職員生、</a:t>
          </a:r>
          <a:r>
            <a:rPr lang="en-US" altLang="zh-TW" sz="2000" dirty="0" smtClean="0">
              <a:latin typeface="標楷體" pitchFamily="65" charset="-120"/>
              <a:ea typeface="標楷體" pitchFamily="65" charset="-120"/>
            </a:rPr>
            <a:t/>
          </a:r>
          <a:br>
            <a:rPr lang="en-US" altLang="zh-TW" sz="2000" dirty="0" smtClean="0">
              <a:latin typeface="標楷體" pitchFamily="65" charset="-120"/>
              <a:ea typeface="標楷體" pitchFamily="65" charset="-120"/>
            </a:rPr>
          </a:br>
          <a:r>
            <a:rPr lang="zh-TW" altLang="en-US" sz="2000" dirty="0" smtClean="0">
              <a:latin typeface="標楷體" pitchFamily="65" charset="-120"/>
              <a:ea typeface="標楷體" pitchFamily="65" charset="-120"/>
            </a:rPr>
            <a:t>軍人、醫事機構及教托育 機構人員</a:t>
          </a:r>
          <a:endParaRPr lang="zh-TW" altLang="en-US" sz="2000" dirty="0">
            <a:latin typeface="標楷體" pitchFamily="65" charset="-120"/>
            <a:ea typeface="標楷體" pitchFamily="65" charset="-120"/>
          </a:endParaRPr>
        </a:p>
      </dgm:t>
    </dgm:pt>
    <dgm:pt modelId="{4DB82EC2-4487-4DB0-8462-A01C55BE4F56}" type="parTrans" cxnId="{E2BA057A-FB07-453A-9C89-DD9872E808AD}">
      <dgm:prSet/>
      <dgm:spPr/>
      <dgm:t>
        <a:bodyPr/>
        <a:lstStyle/>
        <a:p>
          <a:endParaRPr lang="zh-TW" altLang="en-US" sz="2000">
            <a:latin typeface="標楷體" pitchFamily="65" charset="-120"/>
            <a:ea typeface="標楷體" pitchFamily="65" charset="-120"/>
          </a:endParaRPr>
        </a:p>
      </dgm:t>
    </dgm:pt>
    <dgm:pt modelId="{B42A3E24-2CA1-4D87-8F0F-926E775143BD}" type="sibTrans" cxnId="{E2BA057A-FB07-453A-9C89-DD9872E808AD}">
      <dgm:prSet/>
      <dgm:spPr/>
      <dgm:t>
        <a:bodyPr/>
        <a:lstStyle/>
        <a:p>
          <a:endParaRPr lang="zh-TW" altLang="en-US" sz="2000">
            <a:latin typeface="標楷體" pitchFamily="65" charset="-120"/>
            <a:ea typeface="標楷體" pitchFamily="65" charset="-120"/>
          </a:endParaRPr>
        </a:p>
      </dgm:t>
    </dgm:pt>
    <dgm:pt modelId="{39620693-16F2-4DEA-8916-AA31E3034C07}">
      <dgm:prSet phldrT="[文字]" custT="1"/>
      <dgm:spPr/>
      <dgm:t>
        <a:bodyPr/>
        <a:lstStyle/>
        <a:p>
          <a:r>
            <a:rPr lang="zh-TW" altLang="en-US" sz="2000" dirty="0" smtClean="0">
              <a:latin typeface="標楷體" pitchFamily="65" charset="-120"/>
              <a:ea typeface="標楷體" pitchFamily="65" charset="-120"/>
            </a:rPr>
            <a:t>強烈建議接種</a:t>
          </a:r>
          <a:r>
            <a:rPr lang="en-US" altLang="zh-TW" sz="2000" dirty="0" smtClean="0">
              <a:latin typeface="Arial" pitchFamily="34" charset="0"/>
              <a:ea typeface="標楷體" pitchFamily="65" charset="-120"/>
              <a:cs typeface="Arial" pitchFamily="34" charset="0"/>
            </a:rPr>
            <a:t>MMR</a:t>
          </a:r>
          <a:r>
            <a:rPr lang="zh-TW" altLang="en-US" sz="2000" dirty="0" smtClean="0">
              <a:latin typeface="標楷體" pitchFamily="65" charset="-120"/>
              <a:ea typeface="標楷體" pitchFamily="65" charset="-120"/>
            </a:rPr>
            <a:t>疫苗兩週後再前往。</a:t>
          </a:r>
          <a:endParaRPr lang="zh-TW" altLang="en-US" sz="2000" dirty="0">
            <a:latin typeface="標楷體" pitchFamily="65" charset="-120"/>
            <a:ea typeface="標楷體" pitchFamily="65" charset="-120"/>
          </a:endParaRPr>
        </a:p>
      </dgm:t>
    </dgm:pt>
    <dgm:pt modelId="{B0138780-EE20-4188-8985-908407A99DEB}" type="parTrans" cxnId="{23A29E76-FC62-4987-9302-F17C1E53585C}">
      <dgm:prSet/>
      <dgm:spPr/>
      <dgm:t>
        <a:bodyPr/>
        <a:lstStyle/>
        <a:p>
          <a:endParaRPr lang="zh-TW" altLang="en-US" sz="2000">
            <a:latin typeface="標楷體" pitchFamily="65" charset="-120"/>
            <a:ea typeface="標楷體" pitchFamily="65" charset="-120"/>
          </a:endParaRPr>
        </a:p>
      </dgm:t>
    </dgm:pt>
    <dgm:pt modelId="{0BC97FFC-C5A5-465E-915B-FC7A6D252FA0}" type="sibTrans" cxnId="{23A29E76-FC62-4987-9302-F17C1E53585C}">
      <dgm:prSet/>
      <dgm:spPr/>
      <dgm:t>
        <a:bodyPr/>
        <a:lstStyle/>
        <a:p>
          <a:endParaRPr lang="zh-TW" altLang="en-US" sz="2000">
            <a:latin typeface="標楷體" pitchFamily="65" charset="-120"/>
            <a:ea typeface="標楷體" pitchFamily="65" charset="-120"/>
          </a:endParaRPr>
        </a:p>
      </dgm:t>
    </dgm:pt>
    <dgm:pt modelId="{0BD870E4-BB2E-4339-B77C-139855903EED}" type="pres">
      <dgm:prSet presAssocID="{D0A599C8-F7A6-42A9-A82A-4DB4DDE72B69}" presName="Name0" presStyleCnt="0">
        <dgm:presLayoutVars>
          <dgm:dir/>
          <dgm:animLvl val="lvl"/>
          <dgm:resizeHandles val="exact"/>
        </dgm:presLayoutVars>
      </dgm:prSet>
      <dgm:spPr/>
      <dgm:t>
        <a:bodyPr/>
        <a:lstStyle/>
        <a:p>
          <a:endParaRPr lang="zh-TW" altLang="en-US"/>
        </a:p>
      </dgm:t>
    </dgm:pt>
    <dgm:pt modelId="{E34F9130-489A-4D45-ABEB-AF6816540BC0}" type="pres">
      <dgm:prSet presAssocID="{34D457CC-7D82-4E14-BCB8-47041452C7FD}" presName="linNode" presStyleCnt="0"/>
      <dgm:spPr/>
    </dgm:pt>
    <dgm:pt modelId="{DF313134-3E4E-45C6-A760-09B3466C1741}" type="pres">
      <dgm:prSet presAssocID="{34D457CC-7D82-4E14-BCB8-47041452C7FD}" presName="parentText" presStyleLbl="node1" presStyleIdx="0" presStyleCnt="3" custScaleX="305706">
        <dgm:presLayoutVars>
          <dgm:chMax val="1"/>
          <dgm:bulletEnabled val="1"/>
        </dgm:presLayoutVars>
      </dgm:prSet>
      <dgm:spPr/>
      <dgm:t>
        <a:bodyPr/>
        <a:lstStyle/>
        <a:p>
          <a:endParaRPr lang="zh-TW" altLang="en-US"/>
        </a:p>
      </dgm:t>
    </dgm:pt>
    <dgm:pt modelId="{4D4607AB-8EF3-4792-88B9-BACB5C8D3E28}" type="pres">
      <dgm:prSet presAssocID="{34D457CC-7D82-4E14-BCB8-47041452C7FD}" presName="descendantText" presStyleLbl="alignAccFollowNode1" presStyleIdx="0" presStyleCnt="3">
        <dgm:presLayoutVars>
          <dgm:bulletEnabled val="1"/>
        </dgm:presLayoutVars>
      </dgm:prSet>
      <dgm:spPr/>
      <dgm:t>
        <a:bodyPr/>
        <a:lstStyle/>
        <a:p>
          <a:endParaRPr lang="zh-TW" altLang="en-US"/>
        </a:p>
      </dgm:t>
    </dgm:pt>
    <dgm:pt modelId="{2FEB4D19-186A-4208-8AF7-FFF07BEBB81E}" type="pres">
      <dgm:prSet presAssocID="{4AC6E306-96BC-4219-A713-49948A4D6DB1}" presName="sp" presStyleCnt="0"/>
      <dgm:spPr/>
    </dgm:pt>
    <dgm:pt modelId="{BFB5B339-F1CD-47E3-B0F2-42215C9399AA}" type="pres">
      <dgm:prSet presAssocID="{A28806EE-6500-478D-A0AB-AA2B74E3926F}" presName="linNode" presStyleCnt="0"/>
      <dgm:spPr/>
    </dgm:pt>
    <dgm:pt modelId="{3DDA4AE1-5173-4388-9346-0EF1A87A4B36}" type="pres">
      <dgm:prSet presAssocID="{A28806EE-6500-478D-A0AB-AA2B74E3926F}" presName="parentText" presStyleLbl="node1" presStyleIdx="1" presStyleCnt="3" custScaleX="305706">
        <dgm:presLayoutVars>
          <dgm:chMax val="1"/>
          <dgm:bulletEnabled val="1"/>
        </dgm:presLayoutVars>
      </dgm:prSet>
      <dgm:spPr/>
      <dgm:t>
        <a:bodyPr/>
        <a:lstStyle/>
        <a:p>
          <a:endParaRPr lang="zh-TW" altLang="en-US"/>
        </a:p>
      </dgm:t>
    </dgm:pt>
    <dgm:pt modelId="{9D4F59C0-123E-416D-A734-8BCB67C5C3C7}" type="pres">
      <dgm:prSet presAssocID="{A28806EE-6500-478D-A0AB-AA2B74E3926F}" presName="descendantText" presStyleLbl="alignAccFollowNode1" presStyleIdx="1" presStyleCnt="3">
        <dgm:presLayoutVars>
          <dgm:bulletEnabled val="1"/>
        </dgm:presLayoutVars>
      </dgm:prSet>
      <dgm:spPr/>
      <dgm:t>
        <a:bodyPr/>
        <a:lstStyle/>
        <a:p>
          <a:endParaRPr lang="zh-TW" altLang="en-US"/>
        </a:p>
      </dgm:t>
    </dgm:pt>
    <dgm:pt modelId="{21158CAC-F33B-4551-94E0-B18D12450E6E}" type="pres">
      <dgm:prSet presAssocID="{C3774157-3482-4026-88D9-F63AE952A0A3}" presName="sp" presStyleCnt="0"/>
      <dgm:spPr/>
    </dgm:pt>
    <dgm:pt modelId="{CA37AA82-5128-45AE-AA5C-1BE5C4C8A2DD}" type="pres">
      <dgm:prSet presAssocID="{ECD314F0-32F3-4D30-BFBF-C0221C2B87D2}" presName="linNode" presStyleCnt="0"/>
      <dgm:spPr/>
    </dgm:pt>
    <dgm:pt modelId="{8E8DD3B0-2F41-4706-8416-5F6DF8E75B2D}" type="pres">
      <dgm:prSet presAssocID="{ECD314F0-32F3-4D30-BFBF-C0221C2B87D2}" presName="parentText" presStyleLbl="node1" presStyleIdx="2" presStyleCnt="3" custScaleX="305706">
        <dgm:presLayoutVars>
          <dgm:chMax val="1"/>
          <dgm:bulletEnabled val="1"/>
        </dgm:presLayoutVars>
      </dgm:prSet>
      <dgm:spPr/>
      <dgm:t>
        <a:bodyPr/>
        <a:lstStyle/>
        <a:p>
          <a:endParaRPr lang="zh-TW" altLang="en-US"/>
        </a:p>
      </dgm:t>
    </dgm:pt>
    <dgm:pt modelId="{0D8CD9F1-3BDD-40C4-8078-0565C6E843FA}" type="pres">
      <dgm:prSet presAssocID="{ECD314F0-32F3-4D30-BFBF-C0221C2B87D2}" presName="descendantText" presStyleLbl="alignAccFollowNode1" presStyleIdx="2" presStyleCnt="3">
        <dgm:presLayoutVars>
          <dgm:bulletEnabled val="1"/>
        </dgm:presLayoutVars>
      </dgm:prSet>
      <dgm:spPr/>
      <dgm:t>
        <a:bodyPr/>
        <a:lstStyle/>
        <a:p>
          <a:endParaRPr lang="zh-TW" altLang="en-US"/>
        </a:p>
      </dgm:t>
    </dgm:pt>
  </dgm:ptLst>
  <dgm:cxnLst>
    <dgm:cxn modelId="{A111BD27-D4C8-4174-9181-BFB33DD0B09D}" srcId="{34D457CC-7D82-4E14-BCB8-47041452C7FD}" destId="{622DE8F8-6F3F-4662-A38A-35A90F457818}" srcOrd="0" destOrd="0" parTransId="{5635A0F1-0EF7-457F-9A39-2AAD81EFD08C}" sibTransId="{E13217DF-F04B-4E54-8FC3-72CAB62D6BF8}"/>
    <dgm:cxn modelId="{91ABBCD7-89F7-41DC-B826-42CB53ECA854}" type="presOf" srcId="{D0A599C8-F7A6-42A9-A82A-4DB4DDE72B69}" destId="{0BD870E4-BB2E-4339-B77C-139855903EED}" srcOrd="0" destOrd="0" presId="urn:microsoft.com/office/officeart/2005/8/layout/vList5"/>
    <dgm:cxn modelId="{4CC8ACE9-6BB4-4778-BEC7-A3A4E66031F2}" type="presOf" srcId="{622DE8F8-6F3F-4662-A38A-35A90F457818}" destId="{4D4607AB-8EF3-4792-88B9-BACB5C8D3E28}" srcOrd="0" destOrd="0" presId="urn:microsoft.com/office/officeart/2005/8/layout/vList5"/>
    <dgm:cxn modelId="{E2BA057A-FB07-453A-9C89-DD9872E808AD}" srcId="{D0A599C8-F7A6-42A9-A82A-4DB4DDE72B69}" destId="{ECD314F0-32F3-4D30-BFBF-C0221C2B87D2}" srcOrd="2" destOrd="0" parTransId="{4DB82EC2-4487-4DB0-8462-A01C55BE4F56}" sibTransId="{B42A3E24-2CA1-4D87-8F0F-926E775143BD}"/>
    <dgm:cxn modelId="{246753F7-5C1D-44AD-9104-C21EC2C8B193}" srcId="{A28806EE-6500-478D-A0AB-AA2B74E3926F}" destId="{CBB62896-FD11-4661-9390-C0D8374ED237}" srcOrd="0" destOrd="0" parTransId="{C2379FD8-798B-413B-8D5D-C784F47A4939}" sibTransId="{1997FF35-1AF9-44B2-8DDB-F3D98FAF717F}"/>
    <dgm:cxn modelId="{4CBA779A-F986-4F9D-A573-7484814EAB20}" type="presOf" srcId="{34D457CC-7D82-4E14-BCB8-47041452C7FD}" destId="{DF313134-3E4E-45C6-A760-09B3466C1741}" srcOrd="0" destOrd="0" presId="urn:microsoft.com/office/officeart/2005/8/layout/vList5"/>
    <dgm:cxn modelId="{23A29E76-FC62-4987-9302-F17C1E53585C}" srcId="{ECD314F0-32F3-4D30-BFBF-C0221C2B87D2}" destId="{39620693-16F2-4DEA-8916-AA31E3034C07}" srcOrd="0" destOrd="0" parTransId="{B0138780-EE20-4188-8985-908407A99DEB}" sibTransId="{0BC97FFC-C5A5-465E-915B-FC7A6D252FA0}"/>
    <dgm:cxn modelId="{DA5F3FFC-A7AA-4FF4-8B49-C29597813611}" srcId="{D0A599C8-F7A6-42A9-A82A-4DB4DDE72B69}" destId="{A28806EE-6500-478D-A0AB-AA2B74E3926F}" srcOrd="1" destOrd="0" parTransId="{F41DF2E2-B5AA-4C55-BB33-6279C3630376}" sibTransId="{C3774157-3482-4026-88D9-F63AE952A0A3}"/>
    <dgm:cxn modelId="{51EFAF70-5CAB-4D28-81D5-095AB6AE6AF3}" type="presOf" srcId="{A28806EE-6500-478D-A0AB-AA2B74E3926F}" destId="{3DDA4AE1-5173-4388-9346-0EF1A87A4B36}" srcOrd="0" destOrd="0" presId="urn:microsoft.com/office/officeart/2005/8/layout/vList5"/>
    <dgm:cxn modelId="{8948A7B1-A60F-4781-8366-4B0F7D04F811}" srcId="{D0A599C8-F7A6-42A9-A82A-4DB4DDE72B69}" destId="{34D457CC-7D82-4E14-BCB8-47041452C7FD}" srcOrd="0" destOrd="0" parTransId="{CF2740DB-FE45-4FFB-B247-F75E274DDC6B}" sibTransId="{4AC6E306-96BC-4219-A713-49948A4D6DB1}"/>
    <dgm:cxn modelId="{BA93411D-16E1-4897-8BD9-52A1E38B3B08}" type="presOf" srcId="{39620693-16F2-4DEA-8916-AA31E3034C07}" destId="{0D8CD9F1-3BDD-40C4-8078-0565C6E843FA}" srcOrd="0" destOrd="0" presId="urn:microsoft.com/office/officeart/2005/8/layout/vList5"/>
    <dgm:cxn modelId="{58A6E567-7143-43E1-BDC1-465A0FCD80DA}" type="presOf" srcId="{ECD314F0-32F3-4D30-BFBF-C0221C2B87D2}" destId="{8E8DD3B0-2F41-4706-8416-5F6DF8E75B2D}" srcOrd="0" destOrd="0" presId="urn:microsoft.com/office/officeart/2005/8/layout/vList5"/>
    <dgm:cxn modelId="{E5DF93F4-CBEA-40F9-9204-F954FD40E210}" type="presOf" srcId="{CBB62896-FD11-4661-9390-C0D8374ED237}" destId="{9D4F59C0-123E-416D-A734-8BCB67C5C3C7}" srcOrd="0" destOrd="0" presId="urn:microsoft.com/office/officeart/2005/8/layout/vList5"/>
    <dgm:cxn modelId="{A53270D4-A047-4DC5-9F5F-85BDB62F3206}" type="presParOf" srcId="{0BD870E4-BB2E-4339-B77C-139855903EED}" destId="{E34F9130-489A-4D45-ABEB-AF6816540BC0}" srcOrd="0" destOrd="0" presId="urn:microsoft.com/office/officeart/2005/8/layout/vList5"/>
    <dgm:cxn modelId="{82769DE2-4432-49A9-9883-FA700247DDA5}" type="presParOf" srcId="{E34F9130-489A-4D45-ABEB-AF6816540BC0}" destId="{DF313134-3E4E-45C6-A760-09B3466C1741}" srcOrd="0" destOrd="0" presId="urn:microsoft.com/office/officeart/2005/8/layout/vList5"/>
    <dgm:cxn modelId="{1939F660-9B11-4E6E-9368-7D040997A4F5}" type="presParOf" srcId="{E34F9130-489A-4D45-ABEB-AF6816540BC0}" destId="{4D4607AB-8EF3-4792-88B9-BACB5C8D3E28}" srcOrd="1" destOrd="0" presId="urn:microsoft.com/office/officeart/2005/8/layout/vList5"/>
    <dgm:cxn modelId="{FC0EC11A-8089-4406-AB9D-82C1AA555A0A}" type="presParOf" srcId="{0BD870E4-BB2E-4339-B77C-139855903EED}" destId="{2FEB4D19-186A-4208-8AF7-FFF07BEBB81E}" srcOrd="1" destOrd="0" presId="urn:microsoft.com/office/officeart/2005/8/layout/vList5"/>
    <dgm:cxn modelId="{CE967464-A602-46C4-8E1A-7005871C5447}" type="presParOf" srcId="{0BD870E4-BB2E-4339-B77C-139855903EED}" destId="{BFB5B339-F1CD-47E3-B0F2-42215C9399AA}" srcOrd="2" destOrd="0" presId="urn:microsoft.com/office/officeart/2005/8/layout/vList5"/>
    <dgm:cxn modelId="{DCAD9C3E-032D-4D09-8B9F-EFBD79FC2E10}" type="presParOf" srcId="{BFB5B339-F1CD-47E3-B0F2-42215C9399AA}" destId="{3DDA4AE1-5173-4388-9346-0EF1A87A4B36}" srcOrd="0" destOrd="0" presId="urn:microsoft.com/office/officeart/2005/8/layout/vList5"/>
    <dgm:cxn modelId="{6B9073E7-5CF5-4D01-9F44-153F825DA230}" type="presParOf" srcId="{BFB5B339-F1CD-47E3-B0F2-42215C9399AA}" destId="{9D4F59C0-123E-416D-A734-8BCB67C5C3C7}" srcOrd="1" destOrd="0" presId="urn:microsoft.com/office/officeart/2005/8/layout/vList5"/>
    <dgm:cxn modelId="{9C7A42E3-2D0C-4759-996E-31DF99B5C489}" type="presParOf" srcId="{0BD870E4-BB2E-4339-B77C-139855903EED}" destId="{21158CAC-F33B-4551-94E0-B18D12450E6E}" srcOrd="3" destOrd="0" presId="urn:microsoft.com/office/officeart/2005/8/layout/vList5"/>
    <dgm:cxn modelId="{10ABD0C5-D30F-42DF-AFE4-F8198E0C33B5}" type="presParOf" srcId="{0BD870E4-BB2E-4339-B77C-139855903EED}" destId="{CA37AA82-5128-45AE-AA5C-1BE5C4C8A2DD}" srcOrd="4" destOrd="0" presId="urn:microsoft.com/office/officeart/2005/8/layout/vList5"/>
    <dgm:cxn modelId="{874F665F-F3A7-4394-9DF0-075BB0C8B66B}" type="presParOf" srcId="{CA37AA82-5128-45AE-AA5C-1BE5C4C8A2DD}" destId="{8E8DD3B0-2F41-4706-8416-5F6DF8E75B2D}" srcOrd="0" destOrd="0" presId="urn:microsoft.com/office/officeart/2005/8/layout/vList5"/>
    <dgm:cxn modelId="{87FA786B-1ED8-4126-88F3-32223A794376}" type="presParOf" srcId="{CA37AA82-5128-45AE-AA5C-1BE5C4C8A2DD}" destId="{0D8CD9F1-3BDD-40C4-8078-0565C6E843FA}" srcOrd="1" destOrd="0" presId="urn:microsoft.com/office/officeart/2005/8/layout/vList5"/>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0A599C8-F7A6-42A9-A82A-4DB4DDE72B69}" type="doc">
      <dgm:prSet loTypeId="urn:microsoft.com/office/officeart/2005/8/layout/vList5" loCatId="list" qsTypeId="urn:microsoft.com/office/officeart/2005/8/quickstyle/simple3" qsCatId="simple" csTypeId="urn:microsoft.com/office/officeart/2005/8/colors/colorful3" csCatId="colorful" phldr="1"/>
      <dgm:spPr/>
      <dgm:t>
        <a:bodyPr/>
        <a:lstStyle/>
        <a:p>
          <a:endParaRPr lang="zh-TW" altLang="en-US"/>
        </a:p>
      </dgm:t>
    </dgm:pt>
    <dgm:pt modelId="{34D457CC-7D82-4E14-BCB8-47041452C7FD}">
      <dgm:prSet phldrT="[文字]" custT="1"/>
      <dgm:spPr/>
      <dgm:t>
        <a:bodyPr/>
        <a:lstStyle/>
        <a:p>
          <a:r>
            <a:rPr lang="en-US" altLang="zh-TW" sz="2000" dirty="0" smtClean="0">
              <a:latin typeface="Arial" pitchFamily="34" charset="0"/>
              <a:ea typeface="標楷體" pitchFamily="65" charset="-120"/>
              <a:cs typeface="Arial" pitchFamily="34" charset="0"/>
            </a:rPr>
            <a:t>1</a:t>
          </a:r>
          <a:r>
            <a:rPr lang="zh-TW" altLang="en-US" sz="2000" dirty="0" smtClean="0">
              <a:latin typeface="標楷體" pitchFamily="65" charset="-120"/>
              <a:ea typeface="標楷體" pitchFamily="65" charset="-120"/>
            </a:rPr>
            <a:t>歲以下嬰兒</a:t>
          </a:r>
          <a:endParaRPr lang="zh-TW" altLang="en-US" sz="2000" dirty="0">
            <a:latin typeface="標楷體" pitchFamily="65" charset="-120"/>
            <a:ea typeface="標楷體" pitchFamily="65" charset="-120"/>
          </a:endParaRPr>
        </a:p>
      </dgm:t>
    </dgm:pt>
    <dgm:pt modelId="{CF2740DB-FE45-4FFB-B247-F75E274DDC6B}" type="parTrans" cxnId="{8948A7B1-A60F-4781-8366-4B0F7D04F811}">
      <dgm:prSet/>
      <dgm:spPr/>
      <dgm:t>
        <a:bodyPr/>
        <a:lstStyle/>
        <a:p>
          <a:endParaRPr lang="zh-TW" altLang="en-US" sz="2000">
            <a:latin typeface="標楷體" pitchFamily="65" charset="-120"/>
            <a:ea typeface="標楷體" pitchFamily="65" charset="-120"/>
          </a:endParaRPr>
        </a:p>
      </dgm:t>
    </dgm:pt>
    <dgm:pt modelId="{4AC6E306-96BC-4219-A713-49948A4D6DB1}" type="sibTrans" cxnId="{8948A7B1-A60F-4781-8366-4B0F7D04F811}">
      <dgm:prSet/>
      <dgm:spPr/>
      <dgm:t>
        <a:bodyPr/>
        <a:lstStyle/>
        <a:p>
          <a:endParaRPr lang="zh-TW" altLang="en-US" sz="2000">
            <a:latin typeface="標楷體" pitchFamily="65" charset="-120"/>
            <a:ea typeface="標楷體" pitchFamily="65" charset="-120"/>
          </a:endParaRPr>
        </a:p>
      </dgm:t>
    </dgm:pt>
    <dgm:pt modelId="{622DE8F8-6F3F-4662-A38A-35A90F457818}">
      <dgm:prSet phldrT="[文字]" custT="1"/>
      <dgm:spPr/>
      <dgm:t>
        <a:bodyPr/>
        <a:lstStyle/>
        <a:p>
          <a:r>
            <a:rPr lang="zh-TW" altLang="en-US" sz="2000" dirty="0" smtClean="0">
              <a:latin typeface="標楷體" pitchFamily="65" charset="-120"/>
              <a:ea typeface="標楷體" pitchFamily="65" charset="-120"/>
            </a:rPr>
            <a:t>應避免前往。</a:t>
          </a:r>
          <a:endParaRPr lang="zh-TW" altLang="en-US" sz="2000" dirty="0">
            <a:latin typeface="標楷體" pitchFamily="65" charset="-120"/>
            <a:ea typeface="標楷體" pitchFamily="65" charset="-120"/>
          </a:endParaRPr>
        </a:p>
      </dgm:t>
    </dgm:pt>
    <dgm:pt modelId="{5635A0F1-0EF7-457F-9A39-2AAD81EFD08C}" type="parTrans" cxnId="{A111BD27-D4C8-4174-9181-BFB33DD0B09D}">
      <dgm:prSet/>
      <dgm:spPr/>
      <dgm:t>
        <a:bodyPr/>
        <a:lstStyle/>
        <a:p>
          <a:endParaRPr lang="zh-TW" altLang="en-US" sz="2000">
            <a:latin typeface="標楷體" pitchFamily="65" charset="-120"/>
            <a:ea typeface="標楷體" pitchFamily="65" charset="-120"/>
          </a:endParaRPr>
        </a:p>
      </dgm:t>
    </dgm:pt>
    <dgm:pt modelId="{E13217DF-F04B-4E54-8FC3-72CAB62D6BF8}" type="sibTrans" cxnId="{A111BD27-D4C8-4174-9181-BFB33DD0B09D}">
      <dgm:prSet/>
      <dgm:spPr/>
      <dgm:t>
        <a:bodyPr/>
        <a:lstStyle/>
        <a:p>
          <a:endParaRPr lang="zh-TW" altLang="en-US" sz="2000">
            <a:latin typeface="標楷體" pitchFamily="65" charset="-120"/>
            <a:ea typeface="標楷體" pitchFamily="65" charset="-120"/>
          </a:endParaRPr>
        </a:p>
      </dgm:t>
    </dgm:pt>
    <dgm:pt modelId="{A28806EE-6500-478D-A0AB-AA2B74E3926F}">
      <dgm:prSet phldrT="[文字]" custT="1"/>
      <dgm:spPr/>
      <dgm:t>
        <a:bodyPr/>
        <a:lstStyle/>
        <a:p>
          <a:r>
            <a:rPr lang="en-US" altLang="zh-TW" sz="2000" dirty="0" smtClean="0">
              <a:latin typeface="Arial" pitchFamily="34" charset="0"/>
              <a:ea typeface="標楷體" pitchFamily="65" charset="-120"/>
              <a:cs typeface="Arial" pitchFamily="34" charset="0"/>
            </a:rPr>
            <a:t>1~6</a:t>
          </a:r>
          <a:r>
            <a:rPr lang="zh-TW" altLang="en-US" sz="2000" dirty="0" smtClean="0">
              <a:latin typeface="標楷體" pitchFamily="65" charset="-120"/>
              <a:ea typeface="標楷體" pitchFamily="65" charset="-120"/>
            </a:rPr>
            <a:t>歲之學齡前幼兒，未完成麻疹－腮腺炎－德國麻疹混合疫苗（</a:t>
          </a:r>
          <a:r>
            <a:rPr lang="en-US" altLang="zh-TW" sz="2000" dirty="0" smtClean="0">
              <a:latin typeface="Arial" pitchFamily="34" charset="0"/>
              <a:ea typeface="標楷體" pitchFamily="65" charset="-120"/>
              <a:cs typeface="Arial" pitchFamily="34" charset="0"/>
            </a:rPr>
            <a:t>MMR</a:t>
          </a:r>
          <a:r>
            <a:rPr lang="zh-TW" altLang="en-US" sz="2000" dirty="0" smtClean="0">
              <a:latin typeface="標楷體" pitchFamily="65" charset="-120"/>
              <a:ea typeface="標楷體" pitchFamily="65" charset="-120"/>
            </a:rPr>
            <a:t>疫苗）接種者</a:t>
          </a:r>
          <a:endParaRPr lang="zh-TW" altLang="en-US" sz="2000" dirty="0">
            <a:latin typeface="標楷體" pitchFamily="65" charset="-120"/>
            <a:ea typeface="標楷體" pitchFamily="65" charset="-120"/>
          </a:endParaRPr>
        </a:p>
      </dgm:t>
    </dgm:pt>
    <dgm:pt modelId="{F41DF2E2-B5AA-4C55-BB33-6279C3630376}" type="parTrans" cxnId="{DA5F3FFC-A7AA-4FF4-8B49-C29597813611}">
      <dgm:prSet/>
      <dgm:spPr/>
      <dgm:t>
        <a:bodyPr/>
        <a:lstStyle/>
        <a:p>
          <a:endParaRPr lang="zh-TW" altLang="en-US" sz="2000">
            <a:latin typeface="標楷體" pitchFamily="65" charset="-120"/>
            <a:ea typeface="標楷體" pitchFamily="65" charset="-120"/>
          </a:endParaRPr>
        </a:p>
      </dgm:t>
    </dgm:pt>
    <dgm:pt modelId="{C3774157-3482-4026-88D9-F63AE952A0A3}" type="sibTrans" cxnId="{DA5F3FFC-A7AA-4FF4-8B49-C29597813611}">
      <dgm:prSet/>
      <dgm:spPr/>
      <dgm:t>
        <a:bodyPr/>
        <a:lstStyle/>
        <a:p>
          <a:endParaRPr lang="zh-TW" altLang="en-US" sz="2000">
            <a:latin typeface="標楷體" pitchFamily="65" charset="-120"/>
            <a:ea typeface="標楷體" pitchFamily="65" charset="-120"/>
          </a:endParaRPr>
        </a:p>
      </dgm:t>
    </dgm:pt>
    <dgm:pt modelId="{CBB62896-FD11-4661-9390-C0D8374ED237}">
      <dgm:prSet phldrT="[文字]" custT="1"/>
      <dgm:spPr/>
      <dgm:t>
        <a:bodyPr/>
        <a:lstStyle/>
        <a:p>
          <a:r>
            <a:rPr lang="zh-TW" altLang="en-US" sz="2000" dirty="0" smtClean="0">
              <a:latin typeface="標楷體" pitchFamily="65" charset="-120"/>
              <a:ea typeface="標楷體" pitchFamily="65" charset="-120"/>
            </a:rPr>
            <a:t>應於接種</a:t>
          </a:r>
          <a:r>
            <a:rPr lang="en-US" altLang="zh-TW" sz="2000" dirty="0" smtClean="0">
              <a:latin typeface="Arial" pitchFamily="34" charset="0"/>
              <a:ea typeface="標楷體" pitchFamily="65" charset="-120"/>
              <a:cs typeface="Arial" pitchFamily="34" charset="0"/>
            </a:rPr>
            <a:t>MMR</a:t>
          </a:r>
          <a:r>
            <a:rPr lang="zh-TW" altLang="en-US" sz="2000" dirty="0" smtClean="0">
              <a:latin typeface="標楷體" pitchFamily="65" charset="-120"/>
              <a:ea typeface="標楷體" pitchFamily="65" charset="-120"/>
            </a:rPr>
            <a:t>疫苗兩週後再前往。</a:t>
          </a:r>
          <a:endParaRPr lang="zh-TW" altLang="en-US" sz="2000" dirty="0">
            <a:latin typeface="標楷體" pitchFamily="65" charset="-120"/>
            <a:ea typeface="標楷體" pitchFamily="65" charset="-120"/>
          </a:endParaRPr>
        </a:p>
      </dgm:t>
    </dgm:pt>
    <dgm:pt modelId="{C2379FD8-798B-413B-8D5D-C784F47A4939}" type="parTrans" cxnId="{246753F7-5C1D-44AD-9104-C21EC2C8B193}">
      <dgm:prSet/>
      <dgm:spPr/>
      <dgm:t>
        <a:bodyPr/>
        <a:lstStyle/>
        <a:p>
          <a:endParaRPr lang="zh-TW" altLang="en-US" sz="2000">
            <a:latin typeface="標楷體" pitchFamily="65" charset="-120"/>
            <a:ea typeface="標楷體" pitchFamily="65" charset="-120"/>
          </a:endParaRPr>
        </a:p>
      </dgm:t>
    </dgm:pt>
    <dgm:pt modelId="{1997FF35-1AF9-44B2-8DDB-F3D98FAF717F}" type="sibTrans" cxnId="{246753F7-5C1D-44AD-9104-C21EC2C8B193}">
      <dgm:prSet/>
      <dgm:spPr/>
      <dgm:t>
        <a:bodyPr/>
        <a:lstStyle/>
        <a:p>
          <a:endParaRPr lang="zh-TW" altLang="en-US" sz="2000">
            <a:latin typeface="標楷體" pitchFamily="65" charset="-120"/>
            <a:ea typeface="標楷體" pitchFamily="65" charset="-120"/>
          </a:endParaRPr>
        </a:p>
      </dgm:t>
    </dgm:pt>
    <dgm:pt modelId="{ECD314F0-32F3-4D30-BFBF-C0221C2B87D2}">
      <dgm:prSet phldrT="[文字]" custT="1"/>
      <dgm:spPr/>
      <dgm:t>
        <a:bodyPr/>
        <a:lstStyle/>
        <a:p>
          <a:r>
            <a:rPr lang="zh-TW" altLang="en-US" sz="2000" dirty="0" smtClean="0">
              <a:latin typeface="標楷體" pitchFamily="65" charset="-120"/>
              <a:ea typeface="標楷體" pitchFamily="65" charset="-120"/>
            </a:rPr>
            <a:t>年齡介於</a:t>
          </a:r>
          <a:r>
            <a:rPr lang="en-US" altLang="zh-TW" sz="2000" dirty="0" smtClean="0">
              <a:latin typeface="Arial" pitchFamily="34" charset="0"/>
              <a:ea typeface="標楷體" pitchFamily="65" charset="-120"/>
              <a:cs typeface="Arial" pitchFamily="34" charset="0"/>
            </a:rPr>
            <a:t>18</a:t>
          </a:r>
          <a:r>
            <a:rPr lang="zh-TW" altLang="en-US" sz="2000" dirty="0" smtClean="0">
              <a:latin typeface="標楷體" pitchFamily="65" charset="-120"/>
              <a:ea typeface="標楷體" pitchFamily="65" charset="-120"/>
            </a:rPr>
            <a:t>至</a:t>
          </a:r>
          <a:r>
            <a:rPr lang="en-US" altLang="zh-TW" sz="2000" dirty="0" smtClean="0">
              <a:latin typeface="Arial" pitchFamily="34" charset="0"/>
              <a:ea typeface="標楷體" pitchFamily="65" charset="-120"/>
              <a:cs typeface="Arial" pitchFamily="34" charset="0"/>
            </a:rPr>
            <a:t>30</a:t>
          </a:r>
          <a:r>
            <a:rPr lang="zh-TW" altLang="en-US" sz="2000" dirty="0" smtClean="0">
              <a:latin typeface="標楷體" pitchFamily="65" charset="-120"/>
              <a:ea typeface="標楷體" pitchFamily="65" charset="-120"/>
            </a:rPr>
            <a:t>歲之大專院校教職員生、</a:t>
          </a:r>
          <a:r>
            <a:rPr lang="en-US" altLang="zh-TW" sz="2000" dirty="0" smtClean="0">
              <a:latin typeface="標楷體" pitchFamily="65" charset="-120"/>
              <a:ea typeface="標楷體" pitchFamily="65" charset="-120"/>
            </a:rPr>
            <a:t/>
          </a:r>
          <a:br>
            <a:rPr lang="en-US" altLang="zh-TW" sz="2000" dirty="0" smtClean="0">
              <a:latin typeface="標楷體" pitchFamily="65" charset="-120"/>
              <a:ea typeface="標楷體" pitchFamily="65" charset="-120"/>
            </a:rPr>
          </a:br>
          <a:r>
            <a:rPr lang="zh-TW" altLang="en-US" sz="2000" dirty="0" smtClean="0">
              <a:latin typeface="標楷體" pitchFamily="65" charset="-120"/>
              <a:ea typeface="標楷體" pitchFamily="65" charset="-120"/>
            </a:rPr>
            <a:t>軍人、醫事機構及教托育機構人員</a:t>
          </a:r>
          <a:endParaRPr lang="zh-TW" altLang="en-US" sz="2000" dirty="0">
            <a:latin typeface="標楷體" pitchFamily="65" charset="-120"/>
            <a:ea typeface="標楷體" pitchFamily="65" charset="-120"/>
          </a:endParaRPr>
        </a:p>
      </dgm:t>
    </dgm:pt>
    <dgm:pt modelId="{4DB82EC2-4487-4DB0-8462-A01C55BE4F56}" type="parTrans" cxnId="{E2BA057A-FB07-453A-9C89-DD9872E808AD}">
      <dgm:prSet/>
      <dgm:spPr/>
      <dgm:t>
        <a:bodyPr/>
        <a:lstStyle/>
        <a:p>
          <a:endParaRPr lang="zh-TW" altLang="en-US" sz="2000">
            <a:latin typeface="標楷體" pitchFamily="65" charset="-120"/>
            <a:ea typeface="標楷體" pitchFamily="65" charset="-120"/>
          </a:endParaRPr>
        </a:p>
      </dgm:t>
    </dgm:pt>
    <dgm:pt modelId="{B42A3E24-2CA1-4D87-8F0F-926E775143BD}" type="sibTrans" cxnId="{E2BA057A-FB07-453A-9C89-DD9872E808AD}">
      <dgm:prSet/>
      <dgm:spPr/>
      <dgm:t>
        <a:bodyPr/>
        <a:lstStyle/>
        <a:p>
          <a:endParaRPr lang="zh-TW" altLang="en-US" sz="2000">
            <a:latin typeface="標楷體" pitchFamily="65" charset="-120"/>
            <a:ea typeface="標楷體" pitchFamily="65" charset="-120"/>
          </a:endParaRPr>
        </a:p>
      </dgm:t>
    </dgm:pt>
    <dgm:pt modelId="{39620693-16F2-4DEA-8916-AA31E3034C07}">
      <dgm:prSet phldrT="[文字]" custT="1"/>
      <dgm:spPr/>
      <dgm:t>
        <a:bodyPr/>
        <a:lstStyle/>
        <a:p>
          <a:r>
            <a:rPr lang="zh-TW" altLang="en-US" sz="2000" dirty="0" smtClean="0">
              <a:latin typeface="標楷體" pitchFamily="65" charset="-120"/>
              <a:ea typeface="標楷體" pitchFamily="65" charset="-120"/>
            </a:rPr>
            <a:t>強烈建議接種</a:t>
          </a:r>
          <a:r>
            <a:rPr lang="en-US" altLang="zh-TW" sz="2000" dirty="0" smtClean="0">
              <a:latin typeface="Arial" pitchFamily="34" charset="0"/>
              <a:ea typeface="標楷體" pitchFamily="65" charset="-120"/>
              <a:cs typeface="Arial" pitchFamily="34" charset="0"/>
            </a:rPr>
            <a:t>MMR</a:t>
          </a:r>
          <a:r>
            <a:rPr lang="zh-TW" altLang="en-US" sz="2000" dirty="0" smtClean="0">
              <a:latin typeface="標楷體" pitchFamily="65" charset="-120"/>
              <a:ea typeface="標楷體" pitchFamily="65" charset="-120"/>
            </a:rPr>
            <a:t>疫苗兩週後再前往。</a:t>
          </a:r>
          <a:endParaRPr lang="zh-TW" altLang="en-US" sz="2000" dirty="0">
            <a:latin typeface="標楷體" pitchFamily="65" charset="-120"/>
            <a:ea typeface="標楷體" pitchFamily="65" charset="-120"/>
          </a:endParaRPr>
        </a:p>
      </dgm:t>
    </dgm:pt>
    <dgm:pt modelId="{B0138780-EE20-4188-8985-908407A99DEB}" type="parTrans" cxnId="{23A29E76-FC62-4987-9302-F17C1E53585C}">
      <dgm:prSet/>
      <dgm:spPr/>
      <dgm:t>
        <a:bodyPr/>
        <a:lstStyle/>
        <a:p>
          <a:endParaRPr lang="zh-TW" altLang="en-US" sz="2000">
            <a:latin typeface="標楷體" pitchFamily="65" charset="-120"/>
            <a:ea typeface="標楷體" pitchFamily="65" charset="-120"/>
          </a:endParaRPr>
        </a:p>
      </dgm:t>
    </dgm:pt>
    <dgm:pt modelId="{0BC97FFC-C5A5-465E-915B-FC7A6D252FA0}" type="sibTrans" cxnId="{23A29E76-FC62-4987-9302-F17C1E53585C}">
      <dgm:prSet/>
      <dgm:spPr/>
      <dgm:t>
        <a:bodyPr/>
        <a:lstStyle/>
        <a:p>
          <a:endParaRPr lang="zh-TW" altLang="en-US" sz="2000">
            <a:latin typeface="標楷體" pitchFamily="65" charset="-120"/>
            <a:ea typeface="標楷體" pitchFamily="65" charset="-120"/>
          </a:endParaRPr>
        </a:p>
      </dgm:t>
    </dgm:pt>
    <dgm:pt modelId="{0BD870E4-BB2E-4339-B77C-139855903EED}" type="pres">
      <dgm:prSet presAssocID="{D0A599C8-F7A6-42A9-A82A-4DB4DDE72B69}" presName="Name0" presStyleCnt="0">
        <dgm:presLayoutVars>
          <dgm:dir/>
          <dgm:animLvl val="lvl"/>
          <dgm:resizeHandles val="exact"/>
        </dgm:presLayoutVars>
      </dgm:prSet>
      <dgm:spPr/>
      <dgm:t>
        <a:bodyPr/>
        <a:lstStyle/>
        <a:p>
          <a:endParaRPr lang="zh-TW" altLang="en-US"/>
        </a:p>
      </dgm:t>
    </dgm:pt>
    <dgm:pt modelId="{E34F9130-489A-4D45-ABEB-AF6816540BC0}" type="pres">
      <dgm:prSet presAssocID="{34D457CC-7D82-4E14-BCB8-47041452C7FD}" presName="linNode" presStyleCnt="0"/>
      <dgm:spPr/>
    </dgm:pt>
    <dgm:pt modelId="{DF313134-3E4E-45C6-A760-09B3466C1741}" type="pres">
      <dgm:prSet presAssocID="{34D457CC-7D82-4E14-BCB8-47041452C7FD}" presName="parentText" presStyleLbl="node1" presStyleIdx="0" presStyleCnt="3" custScaleX="305706">
        <dgm:presLayoutVars>
          <dgm:chMax val="1"/>
          <dgm:bulletEnabled val="1"/>
        </dgm:presLayoutVars>
      </dgm:prSet>
      <dgm:spPr/>
      <dgm:t>
        <a:bodyPr/>
        <a:lstStyle/>
        <a:p>
          <a:endParaRPr lang="zh-TW" altLang="en-US"/>
        </a:p>
      </dgm:t>
    </dgm:pt>
    <dgm:pt modelId="{4D4607AB-8EF3-4792-88B9-BACB5C8D3E28}" type="pres">
      <dgm:prSet presAssocID="{34D457CC-7D82-4E14-BCB8-47041452C7FD}" presName="descendantText" presStyleLbl="alignAccFollowNode1" presStyleIdx="0" presStyleCnt="3">
        <dgm:presLayoutVars>
          <dgm:bulletEnabled val="1"/>
        </dgm:presLayoutVars>
      </dgm:prSet>
      <dgm:spPr/>
      <dgm:t>
        <a:bodyPr/>
        <a:lstStyle/>
        <a:p>
          <a:endParaRPr lang="zh-TW" altLang="en-US"/>
        </a:p>
      </dgm:t>
    </dgm:pt>
    <dgm:pt modelId="{2FEB4D19-186A-4208-8AF7-FFF07BEBB81E}" type="pres">
      <dgm:prSet presAssocID="{4AC6E306-96BC-4219-A713-49948A4D6DB1}" presName="sp" presStyleCnt="0"/>
      <dgm:spPr/>
    </dgm:pt>
    <dgm:pt modelId="{BFB5B339-F1CD-47E3-B0F2-42215C9399AA}" type="pres">
      <dgm:prSet presAssocID="{A28806EE-6500-478D-A0AB-AA2B74E3926F}" presName="linNode" presStyleCnt="0"/>
      <dgm:spPr/>
    </dgm:pt>
    <dgm:pt modelId="{3DDA4AE1-5173-4388-9346-0EF1A87A4B36}" type="pres">
      <dgm:prSet presAssocID="{A28806EE-6500-478D-A0AB-AA2B74E3926F}" presName="parentText" presStyleLbl="node1" presStyleIdx="1" presStyleCnt="3" custScaleX="305706">
        <dgm:presLayoutVars>
          <dgm:chMax val="1"/>
          <dgm:bulletEnabled val="1"/>
        </dgm:presLayoutVars>
      </dgm:prSet>
      <dgm:spPr/>
      <dgm:t>
        <a:bodyPr/>
        <a:lstStyle/>
        <a:p>
          <a:endParaRPr lang="zh-TW" altLang="en-US"/>
        </a:p>
      </dgm:t>
    </dgm:pt>
    <dgm:pt modelId="{9D4F59C0-123E-416D-A734-8BCB67C5C3C7}" type="pres">
      <dgm:prSet presAssocID="{A28806EE-6500-478D-A0AB-AA2B74E3926F}" presName="descendantText" presStyleLbl="alignAccFollowNode1" presStyleIdx="1" presStyleCnt="3">
        <dgm:presLayoutVars>
          <dgm:bulletEnabled val="1"/>
        </dgm:presLayoutVars>
      </dgm:prSet>
      <dgm:spPr/>
      <dgm:t>
        <a:bodyPr/>
        <a:lstStyle/>
        <a:p>
          <a:endParaRPr lang="zh-TW" altLang="en-US"/>
        </a:p>
      </dgm:t>
    </dgm:pt>
    <dgm:pt modelId="{21158CAC-F33B-4551-94E0-B18D12450E6E}" type="pres">
      <dgm:prSet presAssocID="{C3774157-3482-4026-88D9-F63AE952A0A3}" presName="sp" presStyleCnt="0"/>
      <dgm:spPr/>
    </dgm:pt>
    <dgm:pt modelId="{CA37AA82-5128-45AE-AA5C-1BE5C4C8A2DD}" type="pres">
      <dgm:prSet presAssocID="{ECD314F0-32F3-4D30-BFBF-C0221C2B87D2}" presName="linNode" presStyleCnt="0"/>
      <dgm:spPr/>
    </dgm:pt>
    <dgm:pt modelId="{8E8DD3B0-2F41-4706-8416-5F6DF8E75B2D}" type="pres">
      <dgm:prSet presAssocID="{ECD314F0-32F3-4D30-BFBF-C0221C2B87D2}" presName="parentText" presStyleLbl="node1" presStyleIdx="2" presStyleCnt="3" custScaleX="305706">
        <dgm:presLayoutVars>
          <dgm:chMax val="1"/>
          <dgm:bulletEnabled val="1"/>
        </dgm:presLayoutVars>
      </dgm:prSet>
      <dgm:spPr/>
      <dgm:t>
        <a:bodyPr/>
        <a:lstStyle/>
        <a:p>
          <a:endParaRPr lang="zh-TW" altLang="en-US"/>
        </a:p>
      </dgm:t>
    </dgm:pt>
    <dgm:pt modelId="{0D8CD9F1-3BDD-40C4-8078-0565C6E843FA}" type="pres">
      <dgm:prSet presAssocID="{ECD314F0-32F3-4D30-BFBF-C0221C2B87D2}" presName="descendantText" presStyleLbl="alignAccFollowNode1" presStyleIdx="2" presStyleCnt="3">
        <dgm:presLayoutVars>
          <dgm:bulletEnabled val="1"/>
        </dgm:presLayoutVars>
      </dgm:prSet>
      <dgm:spPr/>
      <dgm:t>
        <a:bodyPr/>
        <a:lstStyle/>
        <a:p>
          <a:endParaRPr lang="zh-TW" altLang="en-US"/>
        </a:p>
      </dgm:t>
    </dgm:pt>
  </dgm:ptLst>
  <dgm:cxnLst>
    <dgm:cxn modelId="{A111BD27-D4C8-4174-9181-BFB33DD0B09D}" srcId="{34D457CC-7D82-4E14-BCB8-47041452C7FD}" destId="{622DE8F8-6F3F-4662-A38A-35A90F457818}" srcOrd="0" destOrd="0" parTransId="{5635A0F1-0EF7-457F-9A39-2AAD81EFD08C}" sibTransId="{E13217DF-F04B-4E54-8FC3-72CAB62D6BF8}"/>
    <dgm:cxn modelId="{E2BA057A-FB07-453A-9C89-DD9872E808AD}" srcId="{D0A599C8-F7A6-42A9-A82A-4DB4DDE72B69}" destId="{ECD314F0-32F3-4D30-BFBF-C0221C2B87D2}" srcOrd="2" destOrd="0" parTransId="{4DB82EC2-4487-4DB0-8462-A01C55BE4F56}" sibTransId="{B42A3E24-2CA1-4D87-8F0F-926E775143BD}"/>
    <dgm:cxn modelId="{246753F7-5C1D-44AD-9104-C21EC2C8B193}" srcId="{A28806EE-6500-478D-A0AB-AA2B74E3926F}" destId="{CBB62896-FD11-4661-9390-C0D8374ED237}" srcOrd="0" destOrd="0" parTransId="{C2379FD8-798B-413B-8D5D-C784F47A4939}" sibTransId="{1997FF35-1AF9-44B2-8DDB-F3D98FAF717F}"/>
    <dgm:cxn modelId="{23A29E76-FC62-4987-9302-F17C1E53585C}" srcId="{ECD314F0-32F3-4D30-BFBF-C0221C2B87D2}" destId="{39620693-16F2-4DEA-8916-AA31E3034C07}" srcOrd="0" destOrd="0" parTransId="{B0138780-EE20-4188-8985-908407A99DEB}" sibTransId="{0BC97FFC-C5A5-465E-915B-FC7A6D252FA0}"/>
    <dgm:cxn modelId="{DA5F3FFC-A7AA-4FF4-8B49-C29597813611}" srcId="{D0A599C8-F7A6-42A9-A82A-4DB4DDE72B69}" destId="{A28806EE-6500-478D-A0AB-AA2B74E3926F}" srcOrd="1" destOrd="0" parTransId="{F41DF2E2-B5AA-4C55-BB33-6279C3630376}" sibTransId="{C3774157-3482-4026-88D9-F63AE952A0A3}"/>
    <dgm:cxn modelId="{D2D66B18-F7A0-4D5A-99AD-A3F6CE04B30E}" type="presOf" srcId="{CBB62896-FD11-4661-9390-C0D8374ED237}" destId="{9D4F59C0-123E-416D-A734-8BCB67C5C3C7}" srcOrd="0" destOrd="0" presId="urn:microsoft.com/office/officeart/2005/8/layout/vList5"/>
    <dgm:cxn modelId="{EE62B0C5-B1A5-4DFF-857D-26E3B0B915FB}" type="presOf" srcId="{622DE8F8-6F3F-4662-A38A-35A90F457818}" destId="{4D4607AB-8EF3-4792-88B9-BACB5C8D3E28}" srcOrd="0" destOrd="0" presId="urn:microsoft.com/office/officeart/2005/8/layout/vList5"/>
    <dgm:cxn modelId="{572B8A91-D4F0-4AEE-A123-3B567FDF0B4D}" type="presOf" srcId="{D0A599C8-F7A6-42A9-A82A-4DB4DDE72B69}" destId="{0BD870E4-BB2E-4339-B77C-139855903EED}" srcOrd="0" destOrd="0" presId="urn:microsoft.com/office/officeart/2005/8/layout/vList5"/>
    <dgm:cxn modelId="{716B6C85-CD2B-479E-975C-030588BB61D0}" type="presOf" srcId="{A28806EE-6500-478D-A0AB-AA2B74E3926F}" destId="{3DDA4AE1-5173-4388-9346-0EF1A87A4B36}" srcOrd="0" destOrd="0" presId="urn:microsoft.com/office/officeart/2005/8/layout/vList5"/>
    <dgm:cxn modelId="{C3329C81-FC95-4764-AE43-0A9045DA19C9}" type="presOf" srcId="{34D457CC-7D82-4E14-BCB8-47041452C7FD}" destId="{DF313134-3E4E-45C6-A760-09B3466C1741}" srcOrd="0" destOrd="0" presId="urn:microsoft.com/office/officeart/2005/8/layout/vList5"/>
    <dgm:cxn modelId="{B6016AAF-F0F1-4387-B8BC-13840BEFB165}" type="presOf" srcId="{ECD314F0-32F3-4D30-BFBF-C0221C2B87D2}" destId="{8E8DD3B0-2F41-4706-8416-5F6DF8E75B2D}" srcOrd="0" destOrd="0" presId="urn:microsoft.com/office/officeart/2005/8/layout/vList5"/>
    <dgm:cxn modelId="{8948A7B1-A60F-4781-8366-4B0F7D04F811}" srcId="{D0A599C8-F7A6-42A9-A82A-4DB4DDE72B69}" destId="{34D457CC-7D82-4E14-BCB8-47041452C7FD}" srcOrd="0" destOrd="0" parTransId="{CF2740DB-FE45-4FFB-B247-F75E274DDC6B}" sibTransId="{4AC6E306-96BC-4219-A713-49948A4D6DB1}"/>
    <dgm:cxn modelId="{11C3CD72-BE71-4D33-B011-C493A5C93BAB}" type="presOf" srcId="{39620693-16F2-4DEA-8916-AA31E3034C07}" destId="{0D8CD9F1-3BDD-40C4-8078-0565C6E843FA}" srcOrd="0" destOrd="0" presId="urn:microsoft.com/office/officeart/2005/8/layout/vList5"/>
    <dgm:cxn modelId="{D0E9F530-8FCB-4665-BF9C-2DB5CB02D28A}" type="presParOf" srcId="{0BD870E4-BB2E-4339-B77C-139855903EED}" destId="{E34F9130-489A-4D45-ABEB-AF6816540BC0}" srcOrd="0" destOrd="0" presId="urn:microsoft.com/office/officeart/2005/8/layout/vList5"/>
    <dgm:cxn modelId="{F07809FE-17E5-4E94-B5A2-EB218304B133}" type="presParOf" srcId="{E34F9130-489A-4D45-ABEB-AF6816540BC0}" destId="{DF313134-3E4E-45C6-A760-09B3466C1741}" srcOrd="0" destOrd="0" presId="urn:microsoft.com/office/officeart/2005/8/layout/vList5"/>
    <dgm:cxn modelId="{E732AA0A-BC29-4C4D-B52A-1933B5FB5FDF}" type="presParOf" srcId="{E34F9130-489A-4D45-ABEB-AF6816540BC0}" destId="{4D4607AB-8EF3-4792-88B9-BACB5C8D3E28}" srcOrd="1" destOrd="0" presId="urn:microsoft.com/office/officeart/2005/8/layout/vList5"/>
    <dgm:cxn modelId="{04C4F62B-2E7A-4EFC-814F-89DA5863F12C}" type="presParOf" srcId="{0BD870E4-BB2E-4339-B77C-139855903EED}" destId="{2FEB4D19-186A-4208-8AF7-FFF07BEBB81E}" srcOrd="1" destOrd="0" presId="urn:microsoft.com/office/officeart/2005/8/layout/vList5"/>
    <dgm:cxn modelId="{3DCE3E5D-EBD2-4E39-8725-4608F185BC51}" type="presParOf" srcId="{0BD870E4-BB2E-4339-B77C-139855903EED}" destId="{BFB5B339-F1CD-47E3-B0F2-42215C9399AA}" srcOrd="2" destOrd="0" presId="urn:microsoft.com/office/officeart/2005/8/layout/vList5"/>
    <dgm:cxn modelId="{1CA4F9B8-ED79-4648-904E-66D47B36B62E}" type="presParOf" srcId="{BFB5B339-F1CD-47E3-B0F2-42215C9399AA}" destId="{3DDA4AE1-5173-4388-9346-0EF1A87A4B36}" srcOrd="0" destOrd="0" presId="urn:microsoft.com/office/officeart/2005/8/layout/vList5"/>
    <dgm:cxn modelId="{3F902BFA-6E0C-4D15-BBB9-EE17DBFDAED8}" type="presParOf" srcId="{BFB5B339-F1CD-47E3-B0F2-42215C9399AA}" destId="{9D4F59C0-123E-416D-A734-8BCB67C5C3C7}" srcOrd="1" destOrd="0" presId="urn:microsoft.com/office/officeart/2005/8/layout/vList5"/>
    <dgm:cxn modelId="{B49147CF-C2B4-4FA3-8F7B-19FC3AEC45BF}" type="presParOf" srcId="{0BD870E4-BB2E-4339-B77C-139855903EED}" destId="{21158CAC-F33B-4551-94E0-B18D12450E6E}" srcOrd="3" destOrd="0" presId="urn:microsoft.com/office/officeart/2005/8/layout/vList5"/>
    <dgm:cxn modelId="{18C5F1BE-1203-4D0C-BB7D-8FC82762D51C}" type="presParOf" srcId="{0BD870E4-BB2E-4339-B77C-139855903EED}" destId="{CA37AA82-5128-45AE-AA5C-1BE5C4C8A2DD}" srcOrd="4" destOrd="0" presId="urn:microsoft.com/office/officeart/2005/8/layout/vList5"/>
    <dgm:cxn modelId="{12AA5C74-4BB4-4AE5-B4F6-D3D1C2AFA0BE}" type="presParOf" srcId="{CA37AA82-5128-45AE-AA5C-1BE5C4C8A2DD}" destId="{8E8DD3B0-2F41-4706-8416-5F6DF8E75B2D}" srcOrd="0" destOrd="0" presId="urn:microsoft.com/office/officeart/2005/8/layout/vList5"/>
    <dgm:cxn modelId="{7F9AC0EF-1E4D-4977-B997-C2B6238BB205}" type="presParOf" srcId="{CA37AA82-5128-45AE-AA5C-1BE5C4C8A2DD}" destId="{0D8CD9F1-3BDD-40C4-8078-0565C6E843FA}" srcOrd="1" destOrd="0" presId="urn:microsoft.com/office/officeart/2005/8/layout/vList5"/>
  </dgm:cxnLst>
  <dgm:bg/>
  <dgm:whole/>
  <dgm:extLst>
    <a:ext uri="http://schemas.microsoft.com/office/drawing/2008/diagram">
      <dsp:dataModelExt xmlns:dsp="http://schemas.microsoft.com/office/drawing/2008/diagram" xmlns="" relId="rId1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5E4D760-859F-4DE2-871E-DBE053EF8650}">
      <dsp:nvSpPr>
        <dsp:cNvPr id="0" name=""/>
        <dsp:cNvSpPr/>
      </dsp:nvSpPr>
      <dsp:spPr>
        <a:xfrm>
          <a:off x="572813" y="50222"/>
          <a:ext cx="2274027" cy="1987786"/>
        </a:xfrm>
        <a:prstGeom prst="rightArrow">
          <a:avLst>
            <a:gd name="adj1" fmla="val 70000"/>
            <a:gd name="adj2" fmla="val 50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0800" tIns="12700" rIns="25400" bIns="127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itchFamily="65" charset="-120"/>
              <a:ea typeface="標楷體" pitchFamily="65" charset="-120"/>
            </a:rPr>
            <a:t>引進麻疹疫苗</a:t>
          </a:r>
          <a:endParaRPr lang="zh-TW" altLang="en-US" sz="2000" kern="1200" dirty="0">
            <a:latin typeface="標楷體" pitchFamily="65" charset="-120"/>
            <a:ea typeface="標楷體" pitchFamily="65" charset="-120"/>
          </a:endParaRPr>
        </a:p>
      </dsp:txBody>
      <dsp:txXfrm>
        <a:off x="1141320" y="50222"/>
        <a:ext cx="1705520" cy="1987786"/>
      </dsp:txXfrm>
    </dsp:sp>
    <dsp:sp modelId="{D8802489-348C-4466-B5B7-971AC687B50A}">
      <dsp:nvSpPr>
        <dsp:cNvPr id="0" name=""/>
        <dsp:cNvSpPr/>
      </dsp:nvSpPr>
      <dsp:spPr>
        <a:xfrm>
          <a:off x="4306" y="475609"/>
          <a:ext cx="1137013" cy="1137013"/>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altLang="zh-TW" sz="2000" kern="1200" dirty="0" smtClean="0">
              <a:latin typeface="Arial" pitchFamily="34" charset="0"/>
              <a:ea typeface="標楷體" pitchFamily="65" charset="-120"/>
              <a:cs typeface="Arial" pitchFamily="34" charset="0"/>
            </a:rPr>
            <a:t>1967</a:t>
          </a:r>
          <a:r>
            <a:rPr lang="zh-TW" altLang="en-US" sz="2000" kern="1200" dirty="0" smtClean="0">
              <a:latin typeface="標楷體" pitchFamily="65" charset="-120"/>
              <a:ea typeface="標楷體" pitchFamily="65" charset="-120"/>
            </a:rPr>
            <a:t>年</a:t>
          </a:r>
          <a:endParaRPr lang="zh-TW" altLang="en-US" sz="2000" kern="1200" dirty="0">
            <a:latin typeface="標楷體" pitchFamily="65" charset="-120"/>
            <a:ea typeface="標楷體" pitchFamily="65" charset="-120"/>
          </a:endParaRPr>
        </a:p>
      </dsp:txBody>
      <dsp:txXfrm>
        <a:off x="4306" y="475609"/>
        <a:ext cx="1137013" cy="1137013"/>
      </dsp:txXfrm>
    </dsp:sp>
    <dsp:sp modelId="{0CABA3C2-B5CE-498B-A352-0FB037D6FC3B}">
      <dsp:nvSpPr>
        <dsp:cNvPr id="0" name=""/>
        <dsp:cNvSpPr/>
      </dsp:nvSpPr>
      <dsp:spPr>
        <a:xfrm>
          <a:off x="3557475" y="50222"/>
          <a:ext cx="2274027" cy="1987786"/>
        </a:xfrm>
        <a:prstGeom prst="rightArrow">
          <a:avLst>
            <a:gd name="adj1" fmla="val 70000"/>
            <a:gd name="adj2" fmla="val 50000"/>
          </a:avLst>
        </a:prstGeom>
        <a:solidFill>
          <a:schemeClr val="accent5">
            <a:tint val="40000"/>
            <a:alpha val="90000"/>
            <a:hueOff val="-5370241"/>
            <a:satOff val="24126"/>
            <a:lumOff val="1658"/>
            <a:alphaOff val="0"/>
          </a:schemeClr>
        </a:solidFill>
        <a:ln w="9525" cap="flat" cmpd="sng" algn="ctr">
          <a:solidFill>
            <a:schemeClr val="accent5">
              <a:tint val="40000"/>
              <a:alpha val="90000"/>
              <a:hueOff val="-5370241"/>
              <a:satOff val="24126"/>
              <a:lumOff val="1658"/>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0800" tIns="12700" rIns="25400" bIns="127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itchFamily="65" charset="-120"/>
              <a:ea typeface="標楷體" pitchFamily="65" charset="-120"/>
            </a:rPr>
            <a:t>麻疹疫苗納入常規疫苗施打</a:t>
          </a:r>
          <a:endParaRPr lang="zh-TW" altLang="en-US" sz="2000" kern="1200" dirty="0">
            <a:latin typeface="標楷體" pitchFamily="65" charset="-120"/>
            <a:ea typeface="標楷體" pitchFamily="65" charset="-120"/>
          </a:endParaRPr>
        </a:p>
      </dsp:txBody>
      <dsp:txXfrm>
        <a:off x="4125982" y="50222"/>
        <a:ext cx="1705520" cy="1987786"/>
      </dsp:txXfrm>
    </dsp:sp>
    <dsp:sp modelId="{C4C5DAA9-93B0-4DB7-9EA3-FAAFAA58269D}">
      <dsp:nvSpPr>
        <dsp:cNvPr id="0" name=""/>
        <dsp:cNvSpPr/>
      </dsp:nvSpPr>
      <dsp:spPr>
        <a:xfrm>
          <a:off x="2988968" y="475609"/>
          <a:ext cx="1137013" cy="1137013"/>
        </a:xfrm>
        <a:prstGeom prst="ellipse">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altLang="zh-TW" sz="2000" kern="1200" dirty="0" smtClean="0">
              <a:latin typeface="Arial" pitchFamily="34" charset="0"/>
              <a:ea typeface="標楷體" pitchFamily="65" charset="-120"/>
              <a:cs typeface="Arial" pitchFamily="34" charset="0"/>
            </a:rPr>
            <a:t>1978</a:t>
          </a:r>
          <a:r>
            <a:rPr lang="zh-TW" altLang="en-US" sz="2000" kern="1200" dirty="0" smtClean="0">
              <a:latin typeface="標楷體" pitchFamily="65" charset="-120"/>
              <a:ea typeface="標楷體" pitchFamily="65" charset="-120"/>
            </a:rPr>
            <a:t>年</a:t>
          </a:r>
          <a:endParaRPr lang="zh-TW" altLang="en-US" sz="2000" kern="1200" dirty="0">
            <a:latin typeface="標楷體" pitchFamily="65" charset="-120"/>
            <a:ea typeface="標楷體" pitchFamily="65" charset="-120"/>
          </a:endParaRPr>
        </a:p>
      </dsp:txBody>
      <dsp:txXfrm>
        <a:off x="2988968" y="475609"/>
        <a:ext cx="1137013" cy="1137013"/>
      </dsp:txXfrm>
    </dsp:sp>
    <dsp:sp modelId="{CB53A774-FA73-4F94-8222-5494052D2857}">
      <dsp:nvSpPr>
        <dsp:cNvPr id="0" name=""/>
        <dsp:cNvSpPr/>
      </dsp:nvSpPr>
      <dsp:spPr>
        <a:xfrm>
          <a:off x="6542137" y="50222"/>
          <a:ext cx="2274027" cy="1987786"/>
        </a:xfrm>
        <a:prstGeom prst="rightArrow">
          <a:avLst>
            <a:gd name="adj1" fmla="val 70000"/>
            <a:gd name="adj2" fmla="val 50000"/>
          </a:avLst>
        </a:prstGeom>
        <a:solidFill>
          <a:schemeClr val="accent5">
            <a:tint val="40000"/>
            <a:alpha val="90000"/>
            <a:hueOff val="-10740482"/>
            <a:satOff val="48253"/>
            <a:lumOff val="3317"/>
            <a:alphaOff val="0"/>
          </a:schemeClr>
        </a:solidFill>
        <a:ln w="9525" cap="flat" cmpd="sng" algn="ctr">
          <a:solidFill>
            <a:schemeClr val="accent5">
              <a:tint val="40000"/>
              <a:alpha val="90000"/>
              <a:hueOff val="-10740482"/>
              <a:satOff val="48253"/>
              <a:lumOff val="3317"/>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0800" tIns="12700" rIns="25400" bIns="12700" numCol="1" spcCol="1270" anchor="ctr" anchorCtr="0">
          <a:noAutofit/>
        </a:bodyPr>
        <a:lstStyle/>
        <a:p>
          <a:pPr lvl="0" algn="ctr" defTabSz="889000">
            <a:lnSpc>
              <a:spcPct val="90000"/>
            </a:lnSpc>
            <a:spcBef>
              <a:spcPct val="0"/>
            </a:spcBef>
            <a:spcAft>
              <a:spcPct val="35000"/>
            </a:spcAft>
          </a:pPr>
          <a:r>
            <a:rPr lang="zh-TW" altLang="en-US" sz="2000" kern="1200" dirty="0" smtClean="0">
              <a:latin typeface="標楷體" pitchFamily="65" charset="-120"/>
              <a:ea typeface="標楷體" pitchFamily="65" charset="-120"/>
            </a:rPr>
            <a:t>全面施打</a:t>
          </a:r>
          <a:r>
            <a:rPr lang="en-US" altLang="zh-TW" sz="2000" kern="1200" dirty="0" smtClean="0">
              <a:latin typeface="Arial" panose="020B0604020202020204" pitchFamily="34" charset="0"/>
              <a:ea typeface="標楷體" pitchFamily="65" charset="-120"/>
              <a:cs typeface="Arial" panose="020B0604020202020204" pitchFamily="34" charset="0"/>
            </a:rPr>
            <a:t>MMR</a:t>
          </a:r>
          <a:r>
            <a:rPr lang="zh-TW" altLang="en-US" sz="2000" kern="1200" dirty="0" smtClean="0">
              <a:latin typeface="標楷體" pitchFamily="65" charset="-120"/>
              <a:ea typeface="標楷體" pitchFamily="65" charset="-120"/>
            </a:rPr>
            <a:t>混合疫苗</a:t>
          </a:r>
          <a:endParaRPr lang="zh-TW" altLang="en-US" sz="2000" kern="1200" dirty="0">
            <a:latin typeface="標楷體" pitchFamily="65" charset="-120"/>
            <a:ea typeface="標楷體" pitchFamily="65" charset="-120"/>
          </a:endParaRPr>
        </a:p>
      </dsp:txBody>
      <dsp:txXfrm>
        <a:off x="7110644" y="50222"/>
        <a:ext cx="1705520" cy="1987786"/>
      </dsp:txXfrm>
    </dsp:sp>
    <dsp:sp modelId="{4D189C42-B8A4-45C4-BAF3-332801B86EB5}">
      <dsp:nvSpPr>
        <dsp:cNvPr id="0" name=""/>
        <dsp:cNvSpPr/>
      </dsp:nvSpPr>
      <dsp:spPr>
        <a:xfrm>
          <a:off x="5973630" y="475609"/>
          <a:ext cx="1137013" cy="1137013"/>
        </a:xfrm>
        <a:prstGeom prst="ellipse">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altLang="zh-TW" sz="2000" kern="1200" dirty="0" smtClean="0">
              <a:latin typeface="Arial" pitchFamily="34" charset="0"/>
              <a:ea typeface="標楷體" pitchFamily="65" charset="-120"/>
              <a:cs typeface="Arial" pitchFamily="34" charset="0"/>
            </a:rPr>
            <a:t>1992</a:t>
          </a:r>
          <a:r>
            <a:rPr lang="zh-TW" altLang="en-US" sz="2000" kern="1200" dirty="0" smtClean="0">
              <a:latin typeface="標楷體" pitchFamily="65" charset="-120"/>
              <a:ea typeface="標楷體" pitchFamily="65" charset="-120"/>
            </a:rPr>
            <a:t>年</a:t>
          </a:r>
          <a:endParaRPr lang="zh-TW" altLang="en-US" sz="2000" kern="1200" dirty="0">
            <a:latin typeface="標楷體" pitchFamily="65" charset="-120"/>
            <a:ea typeface="標楷體" pitchFamily="65" charset="-120"/>
          </a:endParaRPr>
        </a:p>
      </dsp:txBody>
      <dsp:txXfrm>
        <a:off x="5973630" y="475609"/>
        <a:ext cx="1137013" cy="1137013"/>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3611625-B9E7-4485-9D6C-D5662121BC16}">
      <dsp:nvSpPr>
        <dsp:cNvPr id="0" name=""/>
        <dsp:cNvSpPr/>
      </dsp:nvSpPr>
      <dsp:spPr>
        <a:xfrm>
          <a:off x="0" y="406621"/>
          <a:ext cx="6720407" cy="200655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1578" tIns="270764" rIns="521578" bIns="199136" numCol="1" spcCol="1270" anchor="t" anchorCtr="0">
          <a:noAutofit/>
        </a:bodyPr>
        <a:lstStyle/>
        <a:p>
          <a:pPr marL="285750" lvl="1" indent="-285750" algn="l" defTabSz="1244600">
            <a:lnSpc>
              <a:spcPct val="90000"/>
            </a:lnSpc>
            <a:spcBef>
              <a:spcPct val="0"/>
            </a:spcBef>
            <a:spcAft>
              <a:spcPct val="15000"/>
            </a:spcAft>
            <a:buChar char="••"/>
          </a:pPr>
          <a:r>
            <a:rPr lang="en-US" altLang="zh-TW" sz="2800" kern="1200" dirty="0" smtClean="0">
              <a:latin typeface="Arial" pitchFamily="34" charset="0"/>
              <a:cs typeface="Arial" pitchFamily="34" charset="0"/>
            </a:rPr>
            <a:t>Measles is one of the leading killers of children worldwide. </a:t>
          </a:r>
          <a:endParaRPr lang="zh-TW" altLang="en-US" sz="2800" kern="1200" dirty="0">
            <a:latin typeface="Arial" pitchFamily="34" charset="0"/>
            <a:cs typeface="Arial" pitchFamily="34" charset="0"/>
          </a:endParaRPr>
        </a:p>
        <a:p>
          <a:pPr marL="285750" lvl="1" indent="-285750" algn="l" defTabSz="1244600">
            <a:lnSpc>
              <a:spcPct val="90000"/>
            </a:lnSpc>
            <a:spcBef>
              <a:spcPct val="0"/>
            </a:spcBef>
            <a:spcAft>
              <a:spcPct val="15000"/>
            </a:spcAft>
            <a:buChar char="••"/>
          </a:pPr>
          <a:r>
            <a:rPr lang="en-US" altLang="zh-TW" sz="2800" kern="1200" dirty="0" smtClean="0">
              <a:latin typeface="Arial" pitchFamily="34" charset="0"/>
              <a:cs typeface="Arial" pitchFamily="34" charset="0"/>
            </a:rPr>
            <a:t>An estimated 430 people die each day from the disease.</a:t>
          </a:r>
          <a:endParaRPr lang="zh-TW" altLang="en-US" sz="2800" kern="1200" dirty="0">
            <a:latin typeface="Arial" pitchFamily="34" charset="0"/>
            <a:cs typeface="Arial" pitchFamily="34" charset="0"/>
          </a:endParaRPr>
        </a:p>
      </dsp:txBody>
      <dsp:txXfrm>
        <a:off x="0" y="406621"/>
        <a:ext cx="6720407" cy="2006550"/>
      </dsp:txXfrm>
    </dsp:sp>
    <dsp:sp modelId="{1D752CE8-C08E-4FE2-8156-F925F442B16E}">
      <dsp:nvSpPr>
        <dsp:cNvPr id="0" name=""/>
        <dsp:cNvSpPr/>
      </dsp:nvSpPr>
      <dsp:spPr>
        <a:xfrm>
          <a:off x="336020" y="44348"/>
          <a:ext cx="4704285" cy="554153"/>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11" tIns="0" rIns="177811" bIns="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cs typeface="Arial" pitchFamily="34" charset="0"/>
            </a:rPr>
            <a:t>The Problem</a:t>
          </a:r>
          <a:r>
            <a:rPr lang="zh-TW" altLang="en-US" sz="2800" kern="1200" dirty="0" smtClean="0">
              <a:latin typeface="Arial" pitchFamily="34" charset="0"/>
              <a:cs typeface="Arial" pitchFamily="34" charset="0"/>
            </a:rPr>
            <a:t> </a:t>
          </a:r>
          <a:endParaRPr lang="zh-TW" altLang="en-US" sz="2800" kern="1200" dirty="0">
            <a:latin typeface="Arial" pitchFamily="34" charset="0"/>
            <a:cs typeface="Arial" pitchFamily="34" charset="0"/>
          </a:endParaRPr>
        </a:p>
      </dsp:txBody>
      <dsp:txXfrm>
        <a:off x="336020" y="44348"/>
        <a:ext cx="4704285" cy="554153"/>
      </dsp:txXfrm>
    </dsp:sp>
    <dsp:sp modelId="{E350931D-AC4D-496E-B484-1D5045F4AF2F}">
      <dsp:nvSpPr>
        <dsp:cNvPr id="0" name=""/>
        <dsp:cNvSpPr/>
      </dsp:nvSpPr>
      <dsp:spPr>
        <a:xfrm>
          <a:off x="0" y="2845645"/>
          <a:ext cx="6720407" cy="2006550"/>
        </a:xfrm>
        <a:prstGeom prst="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21578" tIns="270764" rIns="521578" bIns="199136" numCol="1" spcCol="1270" anchor="t" anchorCtr="0">
          <a:noAutofit/>
        </a:bodyPr>
        <a:lstStyle/>
        <a:p>
          <a:pPr marL="285750" lvl="1" indent="-285750" algn="l" defTabSz="1244600">
            <a:lnSpc>
              <a:spcPct val="90000"/>
            </a:lnSpc>
            <a:spcBef>
              <a:spcPct val="0"/>
            </a:spcBef>
            <a:spcAft>
              <a:spcPct val="15000"/>
            </a:spcAft>
            <a:buChar char="••"/>
          </a:pPr>
          <a:r>
            <a:rPr lang="en-US" altLang="zh-TW" sz="2800" kern="1200" dirty="0" smtClean="0">
              <a:latin typeface="Arial" pitchFamily="34" charset="0"/>
              <a:cs typeface="Arial" pitchFamily="34" charset="0"/>
            </a:rPr>
            <a:t>Measles is easily preventable with a safe and effective vaccine.</a:t>
          </a:r>
          <a:endParaRPr lang="zh-TW" altLang="en-US" sz="2800" kern="1200" dirty="0">
            <a:latin typeface="Arial" pitchFamily="34" charset="0"/>
            <a:cs typeface="Arial" pitchFamily="34" charset="0"/>
          </a:endParaRPr>
        </a:p>
        <a:p>
          <a:pPr marL="285750" lvl="1" indent="-285750" algn="l" defTabSz="1244600">
            <a:lnSpc>
              <a:spcPct val="90000"/>
            </a:lnSpc>
            <a:spcBef>
              <a:spcPct val="0"/>
            </a:spcBef>
            <a:spcAft>
              <a:spcPct val="15000"/>
            </a:spcAft>
            <a:buChar char="••"/>
          </a:pPr>
          <a:r>
            <a:rPr lang="en-US" altLang="zh-TW" sz="2800" kern="1200" dirty="0" smtClean="0">
              <a:latin typeface="Arial" pitchFamily="34" charset="0"/>
              <a:cs typeface="Arial" pitchFamily="34" charset="0"/>
            </a:rPr>
            <a:t>It costs only about $1 to vaccinate a child.</a:t>
          </a:r>
          <a:endParaRPr lang="zh-TW" altLang="en-US" sz="2800" kern="1200" dirty="0">
            <a:latin typeface="Arial" pitchFamily="34" charset="0"/>
            <a:cs typeface="Arial" pitchFamily="34" charset="0"/>
          </a:endParaRPr>
        </a:p>
      </dsp:txBody>
      <dsp:txXfrm>
        <a:off x="0" y="2845645"/>
        <a:ext cx="6720407" cy="2006550"/>
      </dsp:txXfrm>
    </dsp:sp>
    <dsp:sp modelId="{0F33B2F5-9070-4A13-BE45-26090D3C2130}">
      <dsp:nvSpPr>
        <dsp:cNvPr id="0" name=""/>
        <dsp:cNvSpPr/>
      </dsp:nvSpPr>
      <dsp:spPr>
        <a:xfrm>
          <a:off x="336020" y="2483372"/>
          <a:ext cx="4704285" cy="554153"/>
        </a:xfrm>
        <a:prstGeom prst="round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7811" tIns="0" rIns="177811" bIns="0" numCol="1" spcCol="1270" anchor="ctr" anchorCtr="0">
          <a:noAutofit/>
        </a:bodyPr>
        <a:lstStyle/>
        <a:p>
          <a:pPr lvl="0" algn="l" defTabSz="1244600">
            <a:lnSpc>
              <a:spcPct val="90000"/>
            </a:lnSpc>
            <a:spcBef>
              <a:spcPct val="0"/>
            </a:spcBef>
            <a:spcAft>
              <a:spcPct val="35000"/>
            </a:spcAft>
          </a:pPr>
          <a:r>
            <a:rPr lang="en-US" altLang="zh-TW" sz="2800" kern="1200" dirty="0" smtClean="0">
              <a:latin typeface="Arial" pitchFamily="34" charset="0"/>
              <a:cs typeface="Arial" pitchFamily="34" charset="0"/>
            </a:rPr>
            <a:t>The Solution</a:t>
          </a:r>
          <a:endParaRPr lang="zh-TW" altLang="en-US" sz="2800" kern="1200" dirty="0">
            <a:latin typeface="Arial" pitchFamily="34" charset="0"/>
            <a:cs typeface="Arial" pitchFamily="34" charset="0"/>
          </a:endParaRPr>
        </a:p>
      </dsp:txBody>
      <dsp:txXfrm>
        <a:off x="336020" y="2483372"/>
        <a:ext cx="4704285" cy="554153"/>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1779DF2-EE0F-4D65-BFB5-CE6F627A7E32}">
      <dsp:nvSpPr>
        <dsp:cNvPr id="0" name=""/>
        <dsp:cNvSpPr/>
      </dsp:nvSpPr>
      <dsp:spPr>
        <a:xfrm>
          <a:off x="0" y="263795"/>
          <a:ext cx="6435030" cy="781200"/>
        </a:xfrm>
        <a:prstGeom prst="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99430" tIns="333248" rIns="499430" bIns="14224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麻疹病毒</a:t>
          </a:r>
          <a:r>
            <a:rPr lang="en-US" altLang="zh-TW" sz="2000" kern="1200" dirty="0" smtClean="0">
              <a:latin typeface="Arial" pitchFamily="34" charset="0"/>
              <a:ea typeface="標楷體" pitchFamily="65" charset="-120"/>
              <a:cs typeface="Arial" pitchFamily="34" charset="0"/>
            </a:rPr>
            <a:t>(measles virus)</a:t>
          </a:r>
          <a:endParaRPr lang="zh-TW" altLang="en-US" sz="2000" kern="1200" dirty="0">
            <a:latin typeface="Arial" pitchFamily="34" charset="0"/>
            <a:ea typeface="標楷體" pitchFamily="65" charset="-120"/>
            <a:cs typeface="Arial" pitchFamily="34" charset="0"/>
          </a:endParaRPr>
        </a:p>
      </dsp:txBody>
      <dsp:txXfrm>
        <a:off x="0" y="263795"/>
        <a:ext cx="6435030" cy="781200"/>
      </dsp:txXfrm>
    </dsp:sp>
    <dsp:sp modelId="{21C0A781-7417-41A2-9AEB-4BC6784A70D9}">
      <dsp:nvSpPr>
        <dsp:cNvPr id="0" name=""/>
        <dsp:cNvSpPr/>
      </dsp:nvSpPr>
      <dsp:spPr>
        <a:xfrm>
          <a:off x="321751" y="27635"/>
          <a:ext cx="4504521" cy="472320"/>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260" tIns="0" rIns="170260" bIns="0" numCol="1" spcCol="1270" anchor="ctr" anchorCtr="0">
          <a:noAutofit/>
        </a:bodyPr>
        <a:lstStyle/>
        <a:p>
          <a:pPr lvl="0" algn="l" defTabSz="1066800">
            <a:lnSpc>
              <a:spcPct val="90000"/>
            </a:lnSpc>
            <a:spcBef>
              <a:spcPct val="0"/>
            </a:spcBef>
            <a:spcAft>
              <a:spcPct val="35000"/>
            </a:spcAft>
          </a:pPr>
          <a:r>
            <a:rPr lang="zh-TW" altLang="en-US" sz="2400" kern="1200" dirty="0" smtClean="0">
              <a:latin typeface="標楷體" pitchFamily="65" charset="-120"/>
              <a:ea typeface="標楷體" pitchFamily="65" charset="-120"/>
            </a:rPr>
            <a:t>病原體</a:t>
          </a:r>
          <a:endParaRPr lang="zh-TW" altLang="en-US" sz="2400" kern="1200" dirty="0">
            <a:latin typeface="標楷體" pitchFamily="65" charset="-120"/>
            <a:ea typeface="標楷體" pitchFamily="65" charset="-120"/>
          </a:endParaRPr>
        </a:p>
      </dsp:txBody>
      <dsp:txXfrm>
        <a:off x="321751" y="27635"/>
        <a:ext cx="4504521" cy="472320"/>
      </dsp:txXfrm>
    </dsp:sp>
    <dsp:sp modelId="{3D94B655-F2DB-401A-A822-84B596697B11}">
      <dsp:nvSpPr>
        <dsp:cNvPr id="0" name=""/>
        <dsp:cNvSpPr/>
      </dsp:nvSpPr>
      <dsp:spPr>
        <a:xfrm>
          <a:off x="0" y="1367555"/>
          <a:ext cx="6435030" cy="1134000"/>
        </a:xfrm>
        <a:prstGeom prst="rect">
          <a:avLst/>
        </a:prstGeom>
        <a:solidFill>
          <a:schemeClr val="lt1">
            <a:alpha val="90000"/>
            <a:hueOff val="0"/>
            <a:satOff val="0"/>
            <a:lumOff val="0"/>
            <a:alphaOff val="0"/>
          </a:schemeClr>
        </a:soli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99430" tIns="333248" rIns="499430" bIns="14224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副黏液病毒族</a:t>
          </a:r>
          <a:r>
            <a:rPr lang="en-US" altLang="zh-TW" sz="2000" kern="1200" dirty="0" smtClean="0">
              <a:latin typeface="Arial" pitchFamily="34" charset="0"/>
              <a:ea typeface="標楷體" pitchFamily="65" charset="-120"/>
              <a:cs typeface="Arial" pitchFamily="34" charset="0"/>
            </a:rPr>
            <a:t>(</a:t>
          </a:r>
          <a:r>
            <a:rPr lang="en-US" altLang="zh-TW" sz="2000" i="1" kern="1200" dirty="0" err="1" smtClean="0">
              <a:latin typeface="Arial" pitchFamily="34" charset="0"/>
              <a:ea typeface="標楷體" pitchFamily="65" charset="-120"/>
              <a:cs typeface="Arial" pitchFamily="34" charset="0"/>
            </a:rPr>
            <a:t>Paramyxoviridae</a:t>
          </a:r>
          <a:r>
            <a:rPr lang="en-US" altLang="zh-TW" sz="2000" kern="1200" dirty="0" smtClean="0">
              <a:latin typeface="Arial" pitchFamily="34" charset="0"/>
              <a:ea typeface="標楷體" pitchFamily="65" charset="-120"/>
              <a:cs typeface="Arial" pitchFamily="34" charset="0"/>
            </a:rPr>
            <a:t>, </a:t>
          </a:r>
          <a:r>
            <a:rPr lang="en-US" altLang="zh-TW" sz="2000" i="1" kern="1200" dirty="0" err="1" smtClean="0">
              <a:latin typeface="Arial" pitchFamily="34" charset="0"/>
              <a:ea typeface="標楷體" pitchFamily="65" charset="-120"/>
              <a:cs typeface="Arial" pitchFamily="34" charset="0"/>
            </a:rPr>
            <a:t>Morbillivirus</a:t>
          </a:r>
          <a:r>
            <a:rPr lang="en-US" altLang="zh-TW" sz="2000" kern="1200" dirty="0" smtClean="0">
              <a:latin typeface="Arial" pitchFamily="34" charset="0"/>
              <a:ea typeface="標楷體" pitchFamily="65" charset="-120"/>
              <a:cs typeface="Arial" pitchFamily="34" charset="0"/>
            </a:rPr>
            <a:t>)</a:t>
          </a:r>
          <a:endParaRPr lang="zh-TW" altLang="en-US" sz="2000" kern="1200" dirty="0">
            <a:latin typeface="Arial" pitchFamily="34" charset="0"/>
            <a:ea typeface="標楷體" pitchFamily="65" charset="-120"/>
            <a:cs typeface="Arial" pitchFamily="34" charset="0"/>
          </a:endParaRPr>
        </a:p>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單一血清型</a:t>
          </a:r>
          <a:endParaRPr lang="zh-TW" altLang="en-US" sz="2000" kern="1200" dirty="0">
            <a:latin typeface="標楷體" pitchFamily="65" charset="-120"/>
            <a:ea typeface="標楷體" pitchFamily="65" charset="-120"/>
          </a:endParaRPr>
        </a:p>
      </dsp:txBody>
      <dsp:txXfrm>
        <a:off x="0" y="1367555"/>
        <a:ext cx="6435030" cy="1134000"/>
      </dsp:txXfrm>
    </dsp:sp>
    <dsp:sp modelId="{652A0731-3117-4C33-BDF5-B52D93B67F29}">
      <dsp:nvSpPr>
        <dsp:cNvPr id="0" name=""/>
        <dsp:cNvSpPr/>
      </dsp:nvSpPr>
      <dsp:spPr>
        <a:xfrm>
          <a:off x="321751" y="1131395"/>
          <a:ext cx="4504521" cy="472320"/>
        </a:xfrm>
        <a:prstGeom prst="roundRect">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260" tIns="0" rIns="170260" bIns="0" numCol="1" spcCol="1270" anchor="ctr" anchorCtr="0">
          <a:noAutofit/>
        </a:bodyPr>
        <a:lstStyle/>
        <a:p>
          <a:pPr lvl="0" algn="l" defTabSz="1066800">
            <a:lnSpc>
              <a:spcPct val="90000"/>
            </a:lnSpc>
            <a:spcBef>
              <a:spcPct val="0"/>
            </a:spcBef>
            <a:spcAft>
              <a:spcPct val="35000"/>
            </a:spcAft>
          </a:pPr>
          <a:r>
            <a:rPr lang="en-US" altLang="zh-TW" sz="2400" kern="1200" dirty="0" smtClean="0">
              <a:latin typeface="Arial" pitchFamily="34" charset="0"/>
              <a:ea typeface="標楷體" pitchFamily="65" charset="-120"/>
              <a:cs typeface="Arial" pitchFamily="34" charset="0"/>
            </a:rPr>
            <a:t>RNA</a:t>
          </a:r>
          <a:r>
            <a:rPr lang="zh-TW" altLang="en-US" sz="2400" kern="1200" dirty="0" smtClean="0">
              <a:latin typeface="標楷體" pitchFamily="65" charset="-120"/>
              <a:ea typeface="標楷體" pitchFamily="65" charset="-120"/>
            </a:rPr>
            <a:t>病毒</a:t>
          </a:r>
          <a:endParaRPr lang="zh-TW" altLang="en-US" sz="2400" kern="1200" dirty="0">
            <a:latin typeface="標楷體" pitchFamily="65" charset="-120"/>
            <a:ea typeface="標楷體" pitchFamily="65" charset="-120"/>
          </a:endParaRPr>
        </a:p>
      </dsp:txBody>
      <dsp:txXfrm>
        <a:off x="321751" y="1131395"/>
        <a:ext cx="4504521" cy="472320"/>
      </dsp:txXfrm>
    </dsp:sp>
    <dsp:sp modelId="{68634EBC-E680-4E40-9DE5-7F3139792106}">
      <dsp:nvSpPr>
        <dsp:cNvPr id="0" name=""/>
        <dsp:cNvSpPr/>
      </dsp:nvSpPr>
      <dsp:spPr>
        <a:xfrm>
          <a:off x="0" y="2824115"/>
          <a:ext cx="6435030" cy="2116800"/>
        </a:xfrm>
        <a:prstGeom prst="rect">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99430" tIns="333248" rIns="499430" bIns="14224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人是唯一宿主。</a:t>
          </a:r>
          <a:endParaRPr lang="zh-TW" altLang="en-US" sz="2000" kern="1200" dirty="0">
            <a:latin typeface="標楷體" pitchFamily="65" charset="-120"/>
            <a:ea typeface="標楷體" pitchFamily="65" charset="-120"/>
          </a:endParaRPr>
        </a:p>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經空氣、飛沫、或病人口鼻分泌物、或咽喉分泌物接觸傳染。</a:t>
          </a:r>
          <a:endParaRPr lang="zh-TW" altLang="en-US" sz="2000" kern="1200" dirty="0">
            <a:latin typeface="標楷體" pitchFamily="65" charset="-120"/>
            <a:ea typeface="標楷體" pitchFamily="65" charset="-120"/>
          </a:endParaRPr>
        </a:p>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已知最具傳染力的疾病之一。</a:t>
          </a:r>
          <a:endParaRPr lang="zh-TW" altLang="en-US" sz="2000" kern="1200" dirty="0">
            <a:latin typeface="標楷體" pitchFamily="65" charset="-120"/>
            <a:ea typeface="標楷體" pitchFamily="65" charset="-120"/>
          </a:endParaRPr>
        </a:p>
        <a:p>
          <a:pPr marL="228600" lvl="1" indent="-228600" algn="l" defTabSz="889000">
            <a:lnSpc>
              <a:spcPct val="90000"/>
            </a:lnSpc>
            <a:spcBef>
              <a:spcPct val="0"/>
            </a:spcBef>
            <a:spcAft>
              <a:spcPct val="15000"/>
            </a:spcAft>
            <a:buChar char="••"/>
          </a:pPr>
          <a:r>
            <a:rPr lang="zh-TW" altLang="en-US" sz="2000" kern="1200" dirty="0" smtClean="0">
              <a:latin typeface="標楷體" pitchFamily="65" charset="-120"/>
              <a:ea typeface="標楷體" pitchFamily="65" charset="-120"/>
            </a:rPr>
            <a:t>好發於冬末及春季。</a:t>
          </a:r>
          <a:endParaRPr lang="zh-TW" altLang="en-US" sz="2000" kern="1200" dirty="0">
            <a:latin typeface="標楷體" pitchFamily="65" charset="-120"/>
            <a:ea typeface="標楷體" pitchFamily="65" charset="-120"/>
          </a:endParaRPr>
        </a:p>
      </dsp:txBody>
      <dsp:txXfrm>
        <a:off x="0" y="2824115"/>
        <a:ext cx="6435030" cy="2116800"/>
      </dsp:txXfrm>
    </dsp:sp>
    <dsp:sp modelId="{A376D77A-B73B-4785-B80E-CAD29D96A726}">
      <dsp:nvSpPr>
        <dsp:cNvPr id="0" name=""/>
        <dsp:cNvSpPr/>
      </dsp:nvSpPr>
      <dsp:spPr>
        <a:xfrm>
          <a:off x="321751" y="2587955"/>
          <a:ext cx="4504521" cy="472320"/>
        </a:xfrm>
        <a:prstGeom prst="roundRect">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0260" tIns="0" rIns="170260" bIns="0" numCol="1" spcCol="1270" anchor="ctr" anchorCtr="0">
          <a:noAutofit/>
        </a:bodyPr>
        <a:lstStyle/>
        <a:p>
          <a:pPr lvl="0" algn="l" defTabSz="1066800">
            <a:lnSpc>
              <a:spcPct val="90000"/>
            </a:lnSpc>
            <a:spcBef>
              <a:spcPct val="0"/>
            </a:spcBef>
            <a:spcAft>
              <a:spcPct val="35000"/>
            </a:spcAft>
          </a:pPr>
          <a:r>
            <a:rPr lang="zh-TW" altLang="en-US" sz="2400" kern="1200" dirty="0" smtClean="0">
              <a:latin typeface="標楷體" pitchFamily="65" charset="-120"/>
              <a:ea typeface="標楷體" pitchFamily="65" charset="-120"/>
            </a:rPr>
            <a:t>傳染特性</a:t>
          </a:r>
          <a:endParaRPr lang="zh-TW" altLang="en-US" sz="2400" kern="1200" dirty="0">
            <a:latin typeface="標楷體" pitchFamily="65" charset="-120"/>
            <a:ea typeface="標楷體" pitchFamily="65" charset="-120"/>
          </a:endParaRPr>
        </a:p>
      </dsp:txBody>
      <dsp:txXfrm>
        <a:off x="321751" y="2587955"/>
        <a:ext cx="4504521" cy="47232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1618" name="Rectangle 2"/>
          <p:cNvSpPr>
            <a:spLocks noGrp="1" noChangeArrowheads="1"/>
          </p:cNvSpPr>
          <p:nvPr>
            <p:ph type="hdr" sz="quarter"/>
          </p:nvPr>
        </p:nvSpPr>
        <p:spPr bwMode="auto">
          <a:xfrm>
            <a:off x="0" y="0"/>
            <a:ext cx="2946400" cy="4968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200">
                <a:ea typeface="新細明體" pitchFamily="18" charset="-120"/>
              </a:defRPr>
            </a:lvl1pPr>
          </a:lstStyle>
          <a:p>
            <a:pPr>
              <a:defRPr/>
            </a:pPr>
            <a:endParaRPr lang="en-US" altLang="zh-TW"/>
          </a:p>
        </p:txBody>
      </p:sp>
      <p:sp>
        <p:nvSpPr>
          <p:cNvPr id="111619"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a:ea typeface="新細明體" pitchFamily="18" charset="-120"/>
              </a:defRPr>
            </a:lvl1pPr>
          </a:lstStyle>
          <a:p>
            <a:pPr>
              <a:defRPr/>
            </a:pPr>
            <a:fld id="{1B85562F-E8CE-4C53-A5D8-34225ABB21C2}" type="datetimeFigureOut">
              <a:rPr lang="zh-TW" altLang="en-US"/>
              <a:pPr>
                <a:defRPr/>
              </a:pPr>
              <a:t>2014/5/14</a:t>
            </a:fld>
            <a:endParaRPr lang="en-US" altLang="zh-TW"/>
          </a:p>
        </p:txBody>
      </p:sp>
      <p:sp>
        <p:nvSpPr>
          <p:cNvPr id="111620"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0" hangingPunct="0">
              <a:defRPr sz="1200">
                <a:ea typeface="新細明體" pitchFamily="18" charset="-120"/>
              </a:defRPr>
            </a:lvl1pPr>
          </a:lstStyle>
          <a:p>
            <a:pPr>
              <a:defRPr/>
            </a:pPr>
            <a:endParaRPr lang="en-US" altLang="zh-TW"/>
          </a:p>
        </p:txBody>
      </p:sp>
      <p:sp>
        <p:nvSpPr>
          <p:cNvPr id="111621"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0" hangingPunct="0">
              <a:defRPr sz="1200">
                <a:ea typeface="新細明體" pitchFamily="18" charset="-120"/>
              </a:defRPr>
            </a:lvl1pPr>
          </a:lstStyle>
          <a:p>
            <a:pPr>
              <a:defRPr/>
            </a:pPr>
            <a:fld id="{C5A4D05E-7E98-4481-83B7-EA1EE5ECC641}" type="slidenum">
              <a:rPr lang="zh-TW" altLang="en-US"/>
              <a:pPr>
                <a:defRPr/>
              </a:pPr>
              <a:t>‹#›</a:t>
            </a:fld>
            <a:endParaRPr lang="en-US" altLang="zh-TW"/>
          </a:p>
        </p:txBody>
      </p:sp>
    </p:spTree>
    <p:extLst>
      <p:ext uri="{BB962C8B-B14F-4D97-AF65-F5344CB8AC3E}">
        <p14:creationId xmlns="" xmlns:p14="http://schemas.microsoft.com/office/powerpoint/2010/main" val="3631372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DCEED92C-F74D-4081-B5D0-19D3FF9BEB94}" type="datetimeFigureOut">
              <a:rPr lang="zh-TW" altLang="en-US"/>
              <a:pPr>
                <a:defRPr/>
              </a:pPr>
              <a:t>2014/5/14</a:t>
            </a:fld>
            <a:endParaRPr lang="zh-TW" altLang="en-US"/>
          </a:p>
        </p:txBody>
      </p:sp>
      <p:sp>
        <p:nvSpPr>
          <p:cNvPr id="4" name="投影片圖像版面配置區 3"/>
          <p:cNvSpPr>
            <a:spLocks noGrp="1" noRot="1" noChangeAspect="1"/>
          </p:cNvSpPr>
          <p:nvPr>
            <p:ph type="sldImg" idx="2"/>
          </p:nvPr>
        </p:nvSpPr>
        <p:spPr>
          <a:xfrm>
            <a:off x="915988" y="744538"/>
            <a:ext cx="4965700" cy="3722687"/>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3CE5A5E9-66D6-4579-AAC4-E7374AC82720}" type="slidenum">
              <a:rPr lang="zh-TW" altLang="en-US"/>
              <a:pPr>
                <a:defRPr/>
              </a:pPr>
              <a:t>‹#›</a:t>
            </a:fld>
            <a:endParaRPr lang="zh-TW" altLang="en-US"/>
          </a:p>
        </p:txBody>
      </p:sp>
    </p:spTree>
    <p:extLst>
      <p:ext uri="{BB962C8B-B14F-4D97-AF65-F5344CB8AC3E}">
        <p14:creationId xmlns="" xmlns:p14="http://schemas.microsoft.com/office/powerpoint/2010/main" val="3391012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www.medscape.com/viewarticle/493855" TargetMode="External"/><Relationship Id="rId2" Type="http://schemas.openxmlformats.org/officeDocument/2006/relationships/slide" Target="../slides/slide27.xml"/><Relationship Id="rId1" Type="http://schemas.openxmlformats.org/officeDocument/2006/relationships/notesMaster" Target="../notesMasters/notesMaster1.xml"/><Relationship Id="rId4" Type="http://schemas.openxmlformats.org/officeDocument/2006/relationships/hyperlink" Target="http://emedicine.medscape.com/article/969401-overview" TargetMode="Externa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www.medscape.com/viewarticle/493855" TargetMode="External"/><Relationship Id="rId2" Type="http://schemas.openxmlformats.org/officeDocument/2006/relationships/slide" Target="../slides/slide28.xml"/><Relationship Id="rId1" Type="http://schemas.openxmlformats.org/officeDocument/2006/relationships/notesMaster" Target="../notesMasters/notesMaster1.xml"/><Relationship Id="rId4" Type="http://schemas.openxmlformats.org/officeDocument/2006/relationships/hyperlink" Target="http://emedicine.medscape.com/article/969401-overview" TargetMode="Externa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www.medscape.com/viewarticle/493855"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emedicine.medscape.com/article/969401-overview"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15362"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a:p>
            <a:pPr eaLnBrk="1" hangingPunct="1">
              <a:spcBef>
                <a:spcPct val="0"/>
              </a:spcBef>
            </a:pPr>
            <a:r>
              <a:rPr lang="zh-TW" altLang="en-US" smtClean="0"/>
              <a:t> 麻疹是一種急性且具有高傳染力的病毒性疾病，近年來國內麻疹確定個案多已控制在</a:t>
            </a:r>
            <a:r>
              <a:rPr lang="en-US" altLang="zh-TW" smtClean="0"/>
              <a:t>10</a:t>
            </a:r>
            <a:r>
              <a:rPr lang="zh-TW" altLang="en-US" smtClean="0"/>
              <a:t>例以下。</a:t>
            </a:r>
            <a:r>
              <a:rPr lang="en-US" altLang="zh-TW" smtClean="0"/>
              <a:t>2008</a:t>
            </a:r>
            <a:r>
              <a:rPr lang="zh-TW" altLang="en-US" smtClean="0"/>
              <a:t>年</a:t>
            </a:r>
            <a:r>
              <a:rPr lang="en-US" altLang="zh-TW" smtClean="0"/>
              <a:t>12</a:t>
            </a:r>
            <a:r>
              <a:rPr lang="zh-TW" altLang="en-US" smtClean="0"/>
              <a:t>月底分別接獲高雄市某醫院通報</a:t>
            </a:r>
            <a:r>
              <a:rPr lang="en-US" altLang="zh-TW" smtClean="0"/>
              <a:t>2</a:t>
            </a:r>
            <a:r>
              <a:rPr lang="zh-TW" altLang="en-US" smtClean="0"/>
              <a:t>例疑似麻疹個案。經由此</a:t>
            </a:r>
            <a:r>
              <a:rPr lang="en-US" altLang="zh-TW" smtClean="0"/>
              <a:t>2</a:t>
            </a:r>
            <a:r>
              <a:rPr lang="zh-TW" altLang="en-US" smtClean="0"/>
              <a:t>例麻疹個案進行回溯追蹤感染源之疫情調查，結果發現本事件共發展出</a:t>
            </a:r>
            <a:r>
              <a:rPr lang="en-US" altLang="zh-TW" smtClean="0"/>
              <a:t>4</a:t>
            </a:r>
            <a:r>
              <a:rPr lang="zh-TW" altLang="en-US" smtClean="0"/>
              <a:t>波疫情，共計有</a:t>
            </a:r>
            <a:r>
              <a:rPr lang="en-US" altLang="zh-TW" smtClean="0"/>
              <a:t>8</a:t>
            </a:r>
            <a:r>
              <a:rPr lang="zh-TW" altLang="en-US" smtClean="0"/>
              <a:t>名確定個案。其中包含兩起院內感染</a:t>
            </a:r>
            <a:r>
              <a:rPr lang="en-US" altLang="zh-TW" smtClean="0"/>
              <a:t>(</a:t>
            </a:r>
            <a:r>
              <a:rPr lang="zh-TW" altLang="en-US" smtClean="0"/>
              <a:t>分別有</a:t>
            </a:r>
            <a:r>
              <a:rPr lang="en-US" altLang="zh-TW" smtClean="0"/>
              <a:t>4</a:t>
            </a:r>
            <a:r>
              <a:rPr lang="zh-TW" altLang="en-US" smtClean="0"/>
              <a:t>人及</a:t>
            </a:r>
            <a:r>
              <a:rPr lang="en-US" altLang="zh-TW" smtClean="0"/>
              <a:t>2</a:t>
            </a:r>
            <a:r>
              <a:rPr lang="zh-TW" altLang="en-US" smtClean="0"/>
              <a:t>人受到感染</a:t>
            </a:r>
            <a:r>
              <a:rPr lang="en-US" altLang="zh-TW" smtClean="0"/>
              <a:t>)</a:t>
            </a:r>
            <a:r>
              <a:rPr lang="zh-TW" altLang="en-US" smtClean="0"/>
              <a:t>及一起社區傳播</a:t>
            </a:r>
            <a:r>
              <a:rPr lang="en-US" altLang="zh-TW" smtClean="0"/>
              <a:t>(1</a:t>
            </a:r>
            <a:r>
              <a:rPr lang="zh-TW" altLang="en-US" smtClean="0"/>
              <a:t>人受到感染</a:t>
            </a:r>
            <a:r>
              <a:rPr lang="en-US" altLang="zh-TW" smtClean="0"/>
              <a:t>)</a:t>
            </a:r>
            <a:r>
              <a:rPr lang="zh-TW" altLang="en-US" smtClean="0"/>
              <a:t>。</a:t>
            </a:r>
          </a:p>
          <a:p>
            <a:pPr eaLnBrk="1" hangingPunct="1">
              <a:spcBef>
                <a:spcPct val="0"/>
              </a:spcBef>
            </a:pPr>
            <a:r>
              <a:rPr lang="zh-TW" altLang="en-US" smtClean="0"/>
              <a:t>在追查感染源方面，最後確認為中國大陸山東省境外移入的麻疹病例引發多波疫情。有鑑於國內與國際交通往來愈來愈頻繁和便利、往返國與國之間的時間縮短，由境外移入的傳染病風險因而增加。如何加強宣導並提高民眾對麻疹疾病的認知、減少麻疹易感族群的累積是衛生單位需要努力的重點。此外，提高醫師對麻疹的警覺性和落實院內感染控制防護措施，是後續的麻疹疾病控制及國內醫院需要加強的地方。</a:t>
            </a:r>
            <a:endParaRPr lang="en-US" altLang="zh-TW" smtClean="0"/>
          </a:p>
          <a:p>
            <a:pPr eaLnBrk="1" hangingPunct="1">
              <a:spcBef>
                <a:spcPct val="0"/>
              </a:spcBef>
            </a:pPr>
            <a:endParaRPr lang="en-US" altLang="zh-TW" smtClean="0"/>
          </a:p>
          <a:p>
            <a:pPr eaLnBrk="1" hangingPunct="1">
              <a:spcBef>
                <a:spcPct val="0"/>
              </a:spcBef>
            </a:pPr>
            <a:r>
              <a:rPr lang="zh-TW" altLang="en-US" smtClean="0"/>
              <a:t/>
            </a:r>
            <a:br>
              <a:rPr lang="zh-TW" altLang="en-US" smtClean="0"/>
            </a:br>
            <a:r>
              <a:rPr lang="zh-TW" altLang="en-US" smtClean="0"/>
              <a:t>      麻疹具有高傳染力，在疫苗尚未使用前，麻疹被視為是孩童期例常性不可倖免的，超過</a:t>
            </a:r>
            <a:r>
              <a:rPr lang="en-US" altLang="zh-TW" smtClean="0"/>
              <a:t>99</a:t>
            </a:r>
            <a:r>
              <a:rPr lang="zh-TW" altLang="en-US" smtClean="0"/>
              <a:t>％的人都會被感染，可以說幾乎每個人一生中難逃過麻疹。大部分麻疹發生於嬰幼兒期（</a:t>
            </a:r>
            <a:r>
              <a:rPr lang="en-US" altLang="zh-TW" smtClean="0"/>
              <a:t>5</a:t>
            </a:r>
            <a:r>
              <a:rPr lang="zh-TW" altLang="en-US" smtClean="0"/>
              <a:t>歲以前），臺灣從</a:t>
            </a:r>
            <a:r>
              <a:rPr lang="en-US" altLang="zh-TW" smtClean="0"/>
              <a:t>1978</a:t>
            </a:r>
            <a:r>
              <a:rPr lang="zh-TW" altLang="en-US" smtClean="0"/>
              <a:t>年起全面實施活性疫苗接種，自疫苗廣泛使用後，麻疹病例大大減低，多發生於未接種疫苗的人。</a:t>
            </a:r>
            <a:r>
              <a:rPr lang="en-US" altLang="zh-TW" smtClean="0"/>
              <a:t>1980</a:t>
            </a:r>
            <a:r>
              <a:rPr lang="zh-TW" altLang="en-US" smtClean="0"/>
              <a:t>年代末最後一次比較有規模的流行中，病者大部分為學齡前孩童或國小學生，同年代美國也有麻疹流行（</a:t>
            </a:r>
            <a:r>
              <a:rPr lang="en-US" altLang="zh-TW" smtClean="0"/>
              <a:t>outbreaks</a:t>
            </a:r>
            <a:r>
              <a:rPr lang="zh-TW" altLang="en-US" smtClean="0"/>
              <a:t>），多發生於學校，感染者多見於從未接種疫苗者，或是因太早接種疫苗而無疫苗抗體保護者。國內</a:t>
            </a:r>
            <a:r>
              <a:rPr lang="en-US" altLang="zh-TW" smtClean="0"/>
              <a:t>1990</a:t>
            </a:r>
            <a:r>
              <a:rPr lang="zh-TW" altLang="en-US" smtClean="0"/>
              <a:t>年代，尤其是</a:t>
            </a:r>
            <a:r>
              <a:rPr lang="en-US" altLang="zh-TW" smtClean="0"/>
              <a:t>1995</a:t>
            </a:r>
            <a:r>
              <a:rPr lang="zh-TW" altLang="en-US" smtClean="0"/>
              <a:t>年以後，報告的麻疹病人數都很少，並且不少病例是由中國或東南亞境外移入者。</a:t>
            </a:r>
          </a:p>
          <a:p>
            <a:pPr eaLnBrk="1" hangingPunct="1">
              <a:spcBef>
                <a:spcPct val="0"/>
              </a:spcBef>
            </a:pPr>
            <a:endParaRPr lang="zh-TW" altLang="en-US" smtClean="0"/>
          </a:p>
        </p:txBody>
      </p:sp>
      <p:sp>
        <p:nvSpPr>
          <p:cNvPr id="16387"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E4FB36A-0176-4A06-80F0-36B0448B54A4}" type="slidenum">
              <a:rPr lang="zh-TW" altLang="en-US" smtClean="0"/>
              <a:pPr fontAlgn="base">
                <a:spcBef>
                  <a:spcPct val="0"/>
                </a:spcBef>
                <a:spcAft>
                  <a:spcPct val="0"/>
                </a:spcAft>
                <a:defRPr/>
              </a:pPr>
              <a:t>4</a:t>
            </a:fld>
            <a:endParaRPr lang="en-US" altLang="zh-TW"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17410"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a:p>
            <a:pPr eaLnBrk="1" hangingPunct="1">
              <a:spcBef>
                <a:spcPct val="0"/>
              </a:spcBef>
            </a:pPr>
            <a:r>
              <a:rPr lang="zh-TW" altLang="en-US" smtClean="0"/>
              <a:t> 麻疹是一種急性且具有高傳染力的病毒性疾病，近年來國內麻疹確定個案多已控制在</a:t>
            </a:r>
            <a:r>
              <a:rPr lang="en-US" altLang="zh-TW" smtClean="0"/>
              <a:t>10</a:t>
            </a:r>
            <a:r>
              <a:rPr lang="zh-TW" altLang="en-US" smtClean="0"/>
              <a:t>例以下。</a:t>
            </a:r>
            <a:r>
              <a:rPr lang="en-US" altLang="zh-TW" smtClean="0"/>
              <a:t>2008</a:t>
            </a:r>
            <a:r>
              <a:rPr lang="zh-TW" altLang="en-US" smtClean="0"/>
              <a:t>年</a:t>
            </a:r>
            <a:r>
              <a:rPr lang="en-US" altLang="zh-TW" smtClean="0"/>
              <a:t>12</a:t>
            </a:r>
            <a:r>
              <a:rPr lang="zh-TW" altLang="en-US" smtClean="0"/>
              <a:t>月底分別接獲高雄市某醫院通報</a:t>
            </a:r>
            <a:r>
              <a:rPr lang="en-US" altLang="zh-TW" smtClean="0"/>
              <a:t>2</a:t>
            </a:r>
            <a:r>
              <a:rPr lang="zh-TW" altLang="en-US" smtClean="0"/>
              <a:t>例疑似麻疹個案。經由此</a:t>
            </a:r>
            <a:r>
              <a:rPr lang="en-US" altLang="zh-TW" smtClean="0"/>
              <a:t>2</a:t>
            </a:r>
            <a:r>
              <a:rPr lang="zh-TW" altLang="en-US" smtClean="0"/>
              <a:t>例麻疹個案進行回溯追蹤感染源之疫情調查，結果發現本事件共發展出</a:t>
            </a:r>
            <a:r>
              <a:rPr lang="en-US" altLang="zh-TW" smtClean="0"/>
              <a:t>4</a:t>
            </a:r>
            <a:r>
              <a:rPr lang="zh-TW" altLang="en-US" smtClean="0"/>
              <a:t>波疫情，共計有</a:t>
            </a:r>
            <a:r>
              <a:rPr lang="en-US" altLang="zh-TW" smtClean="0"/>
              <a:t>8</a:t>
            </a:r>
            <a:r>
              <a:rPr lang="zh-TW" altLang="en-US" smtClean="0"/>
              <a:t>名確定個案。其中包含兩起院內感染</a:t>
            </a:r>
            <a:r>
              <a:rPr lang="en-US" altLang="zh-TW" smtClean="0"/>
              <a:t>(</a:t>
            </a:r>
            <a:r>
              <a:rPr lang="zh-TW" altLang="en-US" smtClean="0"/>
              <a:t>分別有</a:t>
            </a:r>
            <a:r>
              <a:rPr lang="en-US" altLang="zh-TW" smtClean="0"/>
              <a:t>4</a:t>
            </a:r>
            <a:r>
              <a:rPr lang="zh-TW" altLang="en-US" smtClean="0"/>
              <a:t>人及</a:t>
            </a:r>
            <a:r>
              <a:rPr lang="en-US" altLang="zh-TW" smtClean="0"/>
              <a:t>2</a:t>
            </a:r>
            <a:r>
              <a:rPr lang="zh-TW" altLang="en-US" smtClean="0"/>
              <a:t>人受到感染</a:t>
            </a:r>
            <a:r>
              <a:rPr lang="en-US" altLang="zh-TW" smtClean="0"/>
              <a:t>)</a:t>
            </a:r>
            <a:r>
              <a:rPr lang="zh-TW" altLang="en-US" smtClean="0"/>
              <a:t>及一起社區傳播</a:t>
            </a:r>
            <a:r>
              <a:rPr lang="en-US" altLang="zh-TW" smtClean="0"/>
              <a:t>(1</a:t>
            </a:r>
            <a:r>
              <a:rPr lang="zh-TW" altLang="en-US" smtClean="0"/>
              <a:t>人受到感染</a:t>
            </a:r>
            <a:r>
              <a:rPr lang="en-US" altLang="zh-TW" smtClean="0"/>
              <a:t>)</a:t>
            </a:r>
            <a:r>
              <a:rPr lang="zh-TW" altLang="en-US" smtClean="0"/>
              <a:t>。</a:t>
            </a:r>
          </a:p>
          <a:p>
            <a:pPr eaLnBrk="1" hangingPunct="1">
              <a:spcBef>
                <a:spcPct val="0"/>
              </a:spcBef>
            </a:pPr>
            <a:r>
              <a:rPr lang="zh-TW" altLang="en-US" smtClean="0"/>
              <a:t>在追查感染源方面，最後確認為中國大陸山東省境外移入的麻疹病例引發多波疫情。有鑑於國內與國際交通往來愈來愈頻繁和便利、往返國與國之間的時間縮短，由境外移入的傳染病風險因而增加。如何加強宣導並提高民眾對麻疹疾病的認知、減少麻疹易感族群的累積是衛生單位需要努力的重點。此外，提高醫師對麻疹的警覺性和落實院內感染控制防護措施，是後續的麻疹疾病控制及國內醫院需要加強的地方。</a:t>
            </a:r>
            <a:endParaRPr lang="en-US" altLang="zh-TW" smtClean="0"/>
          </a:p>
          <a:p>
            <a:pPr eaLnBrk="1" hangingPunct="1">
              <a:spcBef>
                <a:spcPct val="0"/>
              </a:spcBef>
            </a:pPr>
            <a:endParaRPr lang="en-US" altLang="zh-TW" smtClean="0"/>
          </a:p>
          <a:p>
            <a:pPr eaLnBrk="1" hangingPunct="1">
              <a:spcBef>
                <a:spcPct val="0"/>
              </a:spcBef>
            </a:pPr>
            <a:r>
              <a:rPr lang="zh-TW" altLang="en-US" smtClean="0"/>
              <a:t/>
            </a:r>
            <a:br>
              <a:rPr lang="zh-TW" altLang="en-US" smtClean="0"/>
            </a:br>
            <a:r>
              <a:rPr lang="zh-TW" altLang="en-US" smtClean="0"/>
              <a:t>      麻疹具有高傳染力，在疫苗尚未使用前，麻疹被視為是孩童期例常性不可倖免的，超過</a:t>
            </a:r>
            <a:r>
              <a:rPr lang="en-US" altLang="zh-TW" smtClean="0"/>
              <a:t>99</a:t>
            </a:r>
            <a:r>
              <a:rPr lang="zh-TW" altLang="en-US" smtClean="0"/>
              <a:t>％的人都會被感染，可以說幾乎每個人一生中難逃過麻疹。大部分麻疹發生於嬰幼兒期（</a:t>
            </a:r>
            <a:r>
              <a:rPr lang="en-US" altLang="zh-TW" smtClean="0"/>
              <a:t>5</a:t>
            </a:r>
            <a:r>
              <a:rPr lang="zh-TW" altLang="en-US" smtClean="0"/>
              <a:t>歲以前），臺灣從</a:t>
            </a:r>
            <a:r>
              <a:rPr lang="en-US" altLang="zh-TW" smtClean="0"/>
              <a:t>1978</a:t>
            </a:r>
            <a:r>
              <a:rPr lang="zh-TW" altLang="en-US" smtClean="0"/>
              <a:t>年起全面實施活性疫苗接種，自疫苗廣泛使用後，麻疹病例大大減低，多發生於未接種疫苗的人。</a:t>
            </a:r>
            <a:r>
              <a:rPr lang="en-US" altLang="zh-TW" smtClean="0"/>
              <a:t>1980</a:t>
            </a:r>
            <a:r>
              <a:rPr lang="zh-TW" altLang="en-US" smtClean="0"/>
              <a:t>年代末最後一次比較有規模的流行中，病者大部分為學齡前孩童或國小學生，同年代美國也有麻疹流行（</a:t>
            </a:r>
            <a:r>
              <a:rPr lang="en-US" altLang="zh-TW" smtClean="0"/>
              <a:t>outbreaks</a:t>
            </a:r>
            <a:r>
              <a:rPr lang="zh-TW" altLang="en-US" smtClean="0"/>
              <a:t>），多發生於學校，感染者多見於從未接種疫苗者，或是因太早接種疫苗而無疫苗抗體保護者。國內</a:t>
            </a:r>
            <a:r>
              <a:rPr lang="en-US" altLang="zh-TW" smtClean="0"/>
              <a:t>1990</a:t>
            </a:r>
            <a:r>
              <a:rPr lang="zh-TW" altLang="en-US" smtClean="0"/>
              <a:t>年代，尤其是</a:t>
            </a:r>
            <a:r>
              <a:rPr lang="en-US" altLang="zh-TW" smtClean="0"/>
              <a:t>1995</a:t>
            </a:r>
            <a:r>
              <a:rPr lang="zh-TW" altLang="en-US" smtClean="0"/>
              <a:t>年以後，報告的麻疹病人數都很少，並且不少病例是由中國或東南亞境外移入者。</a:t>
            </a:r>
          </a:p>
          <a:p>
            <a:pPr eaLnBrk="1" hangingPunct="1">
              <a:spcBef>
                <a:spcPct val="0"/>
              </a:spcBef>
            </a:pPr>
            <a:endParaRPr lang="zh-TW" altLang="en-US" smtClean="0"/>
          </a:p>
        </p:txBody>
      </p:sp>
      <p:sp>
        <p:nvSpPr>
          <p:cNvPr id="16387"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EB7B83-B240-4353-B040-662D6CD72497}" type="slidenum">
              <a:rPr lang="zh-TW" altLang="en-US" smtClean="0"/>
              <a:pPr fontAlgn="base">
                <a:spcBef>
                  <a:spcPct val="0"/>
                </a:spcBef>
                <a:spcAft>
                  <a:spcPct val="0"/>
                </a:spcAft>
                <a:defRPr/>
              </a:pPr>
              <a:t>5</a:t>
            </a:fld>
            <a:endParaRPr lang="en-US" altLang="zh-TW"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8</a:t>
            </a:fld>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9</a:t>
            </a:fld>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10</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TW" smtClean="0"/>
              <a:t>Founded originally as the Measles Initiative in 2001, it changed its name to the M&amp;RI. The initiative is led by the American Red Cross, the United Nations Foundation, the U.S. Centers for Disease Control and Prevention, UNICEF and the World Health Organization.</a:t>
            </a:r>
          </a:p>
          <a:p>
            <a:pPr eaLnBrk="1" hangingPunct="1"/>
            <a:endParaRPr lang="en-US" altLang="zh-TW" smtClean="0"/>
          </a:p>
          <a:p>
            <a:pPr eaLnBrk="1" hangingPunct="1"/>
            <a:r>
              <a:rPr lang="en-US" altLang="zh-TW" smtClean="0"/>
              <a:t>THE MEASLES &amp; RUBELLA INITIATIVE GOAL, WHICH IS PART OF THE GLOBAL VACCINE ACTION PLAN, IS TO REDUCE MEASLES DEATHS WORLDWIDE BY 95 PERCENT BY 2015 AND ELIMINATE MEASLES AND RUBELLA IN AT LEAST FIVE OF THE SIX WORLD HEALTH ORGANIZATION REGIONS BY 2020.</a:t>
            </a:r>
          </a:p>
          <a:p>
            <a:pPr eaLnBrk="1" hangingPunct="1"/>
            <a:r>
              <a:rPr lang="en-US" altLang="zh-TW" smtClean="0"/>
              <a:t>SINCE 2001, THE M&amp;RI HAS SUPPORTED 80 COUNTRIES TO DELIVER MORE THAN 1.1 BILLION DOSES OF MEASLES VACCINE, HELPED TO RAISE MEASLES VACCINATION COVERAGE TO 84% GLOBALLY, AND REDUCED MEASLES DEATHS BY 71%. THESE EFFORTS HAVE CONTRIBUTED SIGNIFICANTLY TO REDUCING CHILD MORTALITY AS PER MILLENNIUM DEVELOPMENT GOAL 4.</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2662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TW" b="1" smtClean="0"/>
              <a:t>Measles deaths reach record lows with fragile gains toward global elimination</a:t>
            </a:r>
          </a:p>
          <a:p>
            <a:pPr eaLnBrk="1" hangingPunct="1"/>
            <a:r>
              <a:rPr lang="en-US" altLang="zh-TW" smtClean="0"/>
              <a:t>Note for media </a:t>
            </a:r>
          </a:p>
          <a:p>
            <a:pPr eaLnBrk="1" hangingPunct="1"/>
            <a:r>
              <a:rPr lang="en-US" altLang="zh-TW" smtClean="0"/>
              <a:t>6 February 2014 | GENEVA - New mortality estimates from WHO show that annual measles deaths have reached historic lows, dropping 78% from more than 562 000 in 2000 to 122 000 in 2012. During this time period, an estimated 13.8 million deaths have been prevented by measles vaccination and surveillance data showed that reported cases declined 77% from 853 480 to 226 722.</a:t>
            </a:r>
          </a:p>
          <a:p>
            <a:pPr eaLnBrk="1" hangingPunct="1"/>
            <a:r>
              <a:rPr lang="en-US" altLang="zh-TW" smtClean="0"/>
              <a:t>These gains are a result of global routine measles immunization coverage holding steady at 84%1 and 145 countries having introduced a routine second dose of measles vaccine to ensure immunity and prevent outbreaks. In addition to routine immunization, countries vaccinated 145 million children during mass campaigns against measles in 2012 and reached more than 1 billion since 2000, with the support of the Measles &amp; Rubella Initiative.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13</a:t>
            </a:fld>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29698"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80000"/>
              </a:lnSpc>
            </a:pPr>
            <a:r>
              <a:rPr lang="zh-TW" altLang="en-US" smtClean="0">
                <a:latin typeface="Times New Roman" pitchFamily="18" charset="0"/>
                <a:cs typeface="Times New Roman" pitchFamily="18" charset="0"/>
              </a:rPr>
              <a:t>麻疹病毒是一種單鏈負價具有包膜的</a:t>
            </a:r>
            <a:r>
              <a:rPr lang="en-US" altLang="zh-TW" smtClean="0">
                <a:latin typeface="Times New Roman" pitchFamily="18" charset="0"/>
                <a:cs typeface="Times New Roman" pitchFamily="18" charset="0"/>
              </a:rPr>
              <a:t>RNA</a:t>
            </a:r>
            <a:r>
              <a:rPr lang="zh-TW" altLang="en-US" smtClean="0">
                <a:latin typeface="Times New Roman" pitchFamily="18" charset="0"/>
                <a:cs typeface="Times New Roman" pitchFamily="18" charset="0"/>
              </a:rPr>
              <a:t>病毒，容易被陽光、熱、強酸及紫外線所破壞。</a:t>
            </a:r>
          </a:p>
          <a:p>
            <a:pPr eaLnBrk="1" hangingPunct="1">
              <a:lnSpc>
                <a:spcPct val="80000"/>
              </a:lnSpc>
            </a:pPr>
            <a:r>
              <a:rPr lang="zh-TW" altLang="en-US" smtClean="0">
                <a:latin typeface="Times New Roman" pitchFamily="18" charset="0"/>
                <a:cs typeface="Times New Roman" pitchFamily="18" charset="0"/>
              </a:rPr>
              <a:t>副黏液病毒族（ </a:t>
            </a:r>
            <a:r>
              <a:rPr lang="en-US" altLang="zh-TW" smtClean="0">
                <a:latin typeface="Times New Roman" pitchFamily="18" charset="0"/>
                <a:cs typeface="Times New Roman" pitchFamily="18" charset="0"/>
              </a:rPr>
              <a:t>Paramyxoviridae </a:t>
            </a:r>
            <a:r>
              <a:rPr lang="zh-TW" altLang="en-US" smtClean="0">
                <a:latin typeface="Times New Roman" pitchFamily="18" charset="0"/>
                <a:cs typeface="Times New Roman" pitchFamily="18" charset="0"/>
              </a:rPr>
              <a:t>）中的</a:t>
            </a:r>
            <a:r>
              <a:rPr lang="en-US" altLang="zh-TW" smtClean="0">
                <a:latin typeface="Times New Roman" pitchFamily="18" charset="0"/>
                <a:cs typeface="Times New Roman" pitchFamily="18" charset="0"/>
              </a:rPr>
              <a:t>Morbillivirus</a:t>
            </a:r>
            <a:r>
              <a:rPr lang="zh-TW" altLang="en-US" smtClean="0">
                <a:latin typeface="Times New Roman" pitchFamily="18" charset="0"/>
                <a:cs typeface="Times New Roman" pitchFamily="18" charset="0"/>
              </a:rPr>
              <a:t>屬。</a:t>
            </a:r>
          </a:p>
          <a:p>
            <a:pPr eaLnBrk="1" hangingPunct="1">
              <a:lnSpc>
                <a:spcPct val="80000"/>
              </a:lnSpc>
            </a:pPr>
            <a:r>
              <a:rPr lang="zh-TW" altLang="en-US" smtClean="0">
                <a:latin typeface="Times New Roman" pitchFamily="18" charset="0"/>
                <a:cs typeface="Times New Roman" pitchFamily="18" charset="0"/>
              </a:rPr>
              <a:t>直徑大約</a:t>
            </a:r>
            <a:r>
              <a:rPr lang="en-US" altLang="zh-TW" smtClean="0">
                <a:latin typeface="Times New Roman" pitchFamily="18" charset="0"/>
                <a:cs typeface="Times New Roman" pitchFamily="18" charset="0"/>
              </a:rPr>
              <a:t>100-250nm</a:t>
            </a:r>
            <a:r>
              <a:rPr lang="zh-TW" altLang="en-US" smtClean="0">
                <a:latin typeface="Times New Roman" pitchFamily="18" charset="0"/>
                <a:cs typeface="Times New Roman" pitchFamily="18" charset="0"/>
              </a:rPr>
              <a:t>，約有</a:t>
            </a:r>
            <a:r>
              <a:rPr lang="en-US" altLang="zh-TW" smtClean="0">
                <a:latin typeface="Times New Roman" pitchFamily="18" charset="0"/>
                <a:cs typeface="Times New Roman" pitchFamily="18" charset="0"/>
              </a:rPr>
              <a:t>15,900</a:t>
            </a:r>
            <a:r>
              <a:rPr lang="zh-TW" altLang="en-US" smtClean="0">
                <a:latin typeface="Times New Roman" pitchFamily="18" charset="0"/>
                <a:cs typeface="Times New Roman" pitchFamily="18" charset="0"/>
              </a:rPr>
              <a:t>個核甘酸，</a:t>
            </a:r>
            <a:r>
              <a:rPr lang="en-US" altLang="zh-TW" smtClean="0">
                <a:latin typeface="Times New Roman" pitchFamily="18" charset="0"/>
                <a:cs typeface="Times New Roman" pitchFamily="18" charset="0"/>
              </a:rPr>
              <a:t>6</a:t>
            </a:r>
            <a:r>
              <a:rPr lang="zh-TW" altLang="en-US" smtClean="0">
                <a:latin typeface="Times New Roman" pitchFamily="18" charset="0"/>
                <a:cs typeface="Times New Roman" pitchFamily="18" charset="0"/>
              </a:rPr>
              <a:t>個結構蛋白。</a:t>
            </a:r>
          </a:p>
          <a:p>
            <a:pPr eaLnBrk="1" hangingPunct="1">
              <a:lnSpc>
                <a:spcPct val="80000"/>
              </a:lnSpc>
            </a:pPr>
            <a:r>
              <a:rPr lang="zh-TW" altLang="en-US" smtClean="0">
                <a:latin typeface="Times New Roman" pitchFamily="18" charset="0"/>
                <a:cs typeface="Times New Roman" pitchFamily="18" charset="0"/>
              </a:rPr>
              <a:t>麻疹病毒基因穩定，雖然世界各地病毒株稍有不同，差異性低於百分之</a:t>
            </a:r>
            <a:r>
              <a:rPr lang="en-US" altLang="zh-TW" smtClean="0">
                <a:latin typeface="Times New Roman" pitchFamily="18" charset="0"/>
                <a:cs typeface="Times New Roman" pitchFamily="18" charset="0"/>
              </a:rPr>
              <a:t>0.6</a:t>
            </a:r>
            <a:r>
              <a:rPr lang="zh-TW" altLang="en-US" smtClean="0">
                <a:latin typeface="Times New Roman" pitchFamily="18" charset="0"/>
                <a:cs typeface="Times New Roman" pitchFamily="18" charset="0"/>
              </a:rPr>
              <a:t>，所以疫苗接種的保護效果仍然不錯。</a:t>
            </a:r>
          </a:p>
          <a:p>
            <a:pPr eaLnBrk="1" hangingPunct="1">
              <a:lnSpc>
                <a:spcPct val="80000"/>
              </a:lnSpc>
            </a:pPr>
            <a:r>
              <a:rPr lang="zh-TW" altLang="en-US" smtClean="0">
                <a:latin typeface="Times New Roman" pitchFamily="18" charset="0"/>
                <a:cs typeface="Times New Roman" pitchFamily="18" charset="0"/>
              </a:rPr>
              <a:t>人類是麻疹病毒唯一的宿主及傳染窩。</a:t>
            </a:r>
          </a:p>
          <a:p>
            <a:pPr eaLnBrk="1" hangingPunct="1">
              <a:lnSpc>
                <a:spcPct val="80000"/>
              </a:lnSpc>
            </a:pPr>
            <a:r>
              <a:rPr lang="zh-TW" altLang="en-US" smtClean="0">
                <a:latin typeface="Times New Roman" pitchFamily="18" charset="0"/>
                <a:cs typeface="Times New Roman" pitchFamily="18" charset="0"/>
              </a:rPr>
              <a:t>可經由空氣、飛沫、或病人鼻咽黏液接觸而感染。</a:t>
            </a:r>
          </a:p>
          <a:p>
            <a:pPr eaLnBrk="1" hangingPunct="1">
              <a:lnSpc>
                <a:spcPct val="80000"/>
              </a:lnSpc>
            </a:pPr>
            <a:r>
              <a:rPr lang="zh-TW" altLang="en-US" smtClean="0">
                <a:latin typeface="Times New Roman" pitchFamily="18" charset="0"/>
                <a:cs typeface="Times New Roman" pitchFamily="18" charset="0"/>
              </a:rPr>
              <a:t>主要好發於冬末及春季，是小兒時期最重要疾病的一種。</a:t>
            </a:r>
          </a:p>
          <a:p>
            <a:endParaRPr lang="zh-TW" altLang="en-US" smtClean="0"/>
          </a:p>
        </p:txBody>
      </p:sp>
      <p:sp>
        <p:nvSpPr>
          <p:cNvPr id="4" name="投影片編號版面配置區 3"/>
          <p:cNvSpPr>
            <a:spLocks noGrp="1"/>
          </p:cNvSpPr>
          <p:nvPr>
            <p:ph type="sldNum" sz="quarter" idx="5"/>
          </p:nvPr>
        </p:nvSpPr>
        <p:spPr/>
        <p:txBody>
          <a:bodyPr/>
          <a:lstStyle/>
          <a:p>
            <a:pPr>
              <a:defRPr/>
            </a:pPr>
            <a:fld id="{027F2D76-1FB6-40AA-9316-8FBA9474E0A3}" type="slidenum">
              <a:rPr lang="zh-TW" altLang="en-US" smtClean="0"/>
              <a:pPr>
                <a:defRPr/>
              </a:pPr>
              <a:t>14</a:t>
            </a:fld>
            <a:endParaRPr lang="zh-TW"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15</a:t>
            </a:fld>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16</a:t>
            </a:fld>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17</a:t>
            </a:fld>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34818"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zh-TW" altLang="en-US" smtClean="0"/>
              <a:t>出現時間</a:t>
            </a:r>
            <a:r>
              <a:rPr lang="en-US" altLang="zh-TW" smtClean="0"/>
              <a:t>:</a:t>
            </a:r>
            <a:r>
              <a:rPr lang="zh-TW" altLang="en-US" smtClean="0"/>
              <a:t> 前驅症狀</a:t>
            </a:r>
            <a:r>
              <a:rPr lang="en-US" altLang="zh-TW" smtClean="0"/>
              <a:t>3</a:t>
            </a:r>
            <a:r>
              <a:rPr lang="zh-TW" altLang="en-US" smtClean="0"/>
              <a:t>～</a:t>
            </a:r>
            <a:r>
              <a:rPr lang="en-US" altLang="zh-TW" smtClean="0"/>
              <a:t>4</a:t>
            </a:r>
            <a:r>
              <a:rPr lang="zh-TW" altLang="en-US" smtClean="0"/>
              <a:t>天柯氏斑點出現後，還會繼續發燒，並且再過</a:t>
            </a:r>
            <a:r>
              <a:rPr lang="en-US" altLang="zh-TW" smtClean="0"/>
              <a:t>24</a:t>
            </a:r>
            <a:r>
              <a:rPr lang="zh-TW" altLang="en-US" smtClean="0"/>
              <a:t>～</a:t>
            </a:r>
            <a:r>
              <a:rPr lang="en-US" altLang="zh-TW" smtClean="0"/>
              <a:t>48</a:t>
            </a:r>
            <a:r>
              <a:rPr lang="zh-TW" altLang="en-US" smtClean="0"/>
              <a:t>小時後</a:t>
            </a:r>
            <a:endParaRPr lang="en-US" altLang="zh-TW" smtClean="0"/>
          </a:p>
          <a:p>
            <a:pPr eaLnBrk="1" hangingPunct="1"/>
            <a:r>
              <a:rPr lang="zh-TW" altLang="en-US" smtClean="0"/>
              <a:t>型態</a:t>
            </a:r>
            <a:r>
              <a:rPr lang="en-US" altLang="zh-TW" smtClean="0"/>
              <a:t>:</a:t>
            </a:r>
            <a:r>
              <a:rPr lang="zh-TW" altLang="en-US" smtClean="0"/>
              <a:t> 典型的斑丘疹</a:t>
            </a:r>
            <a:endParaRPr lang="en-US" altLang="zh-TW" smtClean="0"/>
          </a:p>
          <a:p>
            <a:pPr eaLnBrk="1" hangingPunct="1"/>
            <a:r>
              <a:rPr lang="zh-TW" altLang="en-US" smtClean="0"/>
              <a:t>部位</a:t>
            </a:r>
            <a:r>
              <a:rPr lang="en-US" altLang="zh-TW" smtClean="0"/>
              <a:t>:</a:t>
            </a:r>
            <a:r>
              <a:rPr lang="zh-TW" altLang="en-US" smtClean="0"/>
              <a:t> 出現於耳後，再擴散至整個臉面，</a:t>
            </a:r>
            <a:endParaRPr lang="en-US" altLang="zh-TW" smtClean="0"/>
          </a:p>
          <a:p>
            <a:pPr eaLnBrk="1" hangingPunct="1"/>
            <a:r>
              <a:rPr lang="zh-TW" altLang="en-US" smtClean="0"/>
              <a:t>第</a:t>
            </a:r>
            <a:r>
              <a:rPr lang="en-US" altLang="zh-TW" smtClean="0"/>
              <a:t>2</a:t>
            </a:r>
            <a:r>
              <a:rPr lang="zh-TW" altLang="en-US" smtClean="0"/>
              <a:t>天至第</a:t>
            </a:r>
            <a:r>
              <a:rPr lang="en-US" altLang="zh-TW" smtClean="0"/>
              <a:t>3</a:t>
            </a:r>
            <a:r>
              <a:rPr lang="zh-TW" altLang="en-US" smtClean="0"/>
              <a:t>天會慢慢向下移至軀幹和四肢，</a:t>
            </a:r>
            <a:endParaRPr lang="en-US" altLang="zh-TW" smtClean="0"/>
          </a:p>
          <a:p>
            <a:pPr eaLnBrk="1" hangingPunct="1"/>
            <a:r>
              <a:rPr lang="zh-TW" altLang="en-US" smtClean="0"/>
              <a:t>皮疹在</a:t>
            </a:r>
            <a:r>
              <a:rPr lang="en-US" altLang="zh-TW" smtClean="0"/>
              <a:t>3</a:t>
            </a:r>
            <a:r>
              <a:rPr lang="zh-TW" altLang="en-US" smtClean="0"/>
              <a:t>～</a:t>
            </a:r>
            <a:r>
              <a:rPr lang="en-US" altLang="zh-TW" smtClean="0"/>
              <a:t>4</a:t>
            </a:r>
            <a:r>
              <a:rPr lang="zh-TW" altLang="en-US" smtClean="0"/>
              <a:t>天的時間內會覆蓋全身，持續</a:t>
            </a:r>
            <a:r>
              <a:rPr lang="en-US" altLang="zh-TW" smtClean="0"/>
              <a:t>4</a:t>
            </a:r>
            <a:r>
              <a:rPr lang="zh-TW" altLang="en-US" smtClean="0"/>
              <a:t>～</a:t>
            </a:r>
            <a:r>
              <a:rPr lang="en-US" altLang="zh-TW" smtClean="0"/>
              <a:t>7</a:t>
            </a:r>
            <a:r>
              <a:rPr lang="zh-TW" altLang="en-US" smtClean="0"/>
              <a:t>天</a:t>
            </a:r>
            <a:endParaRPr lang="en-US" altLang="zh-TW" smtClean="0"/>
          </a:p>
          <a:p>
            <a:pPr eaLnBrk="1" hangingPunct="1"/>
            <a:r>
              <a:rPr lang="zh-TW" altLang="en-US" smtClean="0"/>
              <a:t>病人出疹時病情最嚴重，且發燒至最高溫；</a:t>
            </a:r>
            <a:endParaRPr lang="en-US" altLang="zh-TW" smtClean="0"/>
          </a:p>
          <a:p>
            <a:pPr eaLnBrk="1" hangingPunct="1"/>
            <a:r>
              <a:rPr lang="zh-TW" altLang="en-US" smtClean="0"/>
              <a:t>皮疹出現</a:t>
            </a:r>
            <a:r>
              <a:rPr lang="en-US" altLang="zh-TW" smtClean="0"/>
              <a:t>3</a:t>
            </a:r>
            <a:r>
              <a:rPr lang="zh-TW" altLang="en-US" smtClean="0"/>
              <a:t>～</a:t>
            </a:r>
            <a:r>
              <a:rPr lang="en-US" altLang="zh-TW" smtClean="0"/>
              <a:t>4</a:t>
            </a:r>
            <a:r>
              <a:rPr lang="zh-TW" altLang="en-US" smtClean="0"/>
              <a:t>天後，熱度與皮疹即開始消退，皮疹退了以後，會出現鱗屑性脫皮及留下褐色沉著。</a:t>
            </a:r>
            <a:endParaRPr lang="en-US" altLang="zh-TW" smtClean="0"/>
          </a:p>
          <a:p>
            <a:pPr eaLnBrk="1" hangingPunct="1"/>
            <a:r>
              <a:rPr lang="zh-TW" altLang="en-US" smtClean="0"/>
              <a:t>約</a:t>
            </a:r>
            <a:r>
              <a:rPr lang="en-US" altLang="zh-TW" smtClean="0"/>
              <a:t>5</a:t>
            </a:r>
            <a:r>
              <a:rPr lang="zh-TW" altLang="en-US" smtClean="0"/>
              <a:t>～</a:t>
            </a:r>
            <a:r>
              <a:rPr lang="en-US" altLang="zh-TW" smtClean="0"/>
              <a:t>10</a:t>
            </a:r>
            <a:r>
              <a:rPr lang="zh-TW" altLang="en-US" smtClean="0"/>
              <a:t>％之患者因細菌或病毒重覆感染而產生併發症，併發症包括中耳炎、肺炎與腦炎。</a:t>
            </a:r>
            <a:endParaRPr lang="en-US" altLang="zh-TW" smtClean="0"/>
          </a:p>
          <a:p>
            <a:endParaRPr lang="zh-TW" altLang="en-US" smtClean="0"/>
          </a:p>
        </p:txBody>
      </p:sp>
      <p:sp>
        <p:nvSpPr>
          <p:cNvPr id="4" name="投影片編號版面配置區 3"/>
          <p:cNvSpPr>
            <a:spLocks noGrp="1"/>
          </p:cNvSpPr>
          <p:nvPr>
            <p:ph type="sldNum" sz="quarter" idx="5"/>
          </p:nvPr>
        </p:nvSpPr>
        <p:spPr/>
        <p:txBody>
          <a:bodyPr/>
          <a:lstStyle/>
          <a:p>
            <a:pPr>
              <a:defRPr/>
            </a:pPr>
            <a:fld id="{AC29F6B1-4C0C-4A63-BDB9-E7A55E45B297}" type="slidenum">
              <a:rPr lang="zh-TW" altLang="en-US" smtClean="0"/>
              <a:pPr>
                <a:defRPr/>
              </a:pPr>
              <a:t>18</a:t>
            </a:fld>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36866"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zh-TW" altLang="en-US" smtClean="0"/>
              <a:t>出現時間</a:t>
            </a:r>
            <a:r>
              <a:rPr lang="en-US" altLang="zh-TW" smtClean="0"/>
              <a:t>:</a:t>
            </a:r>
            <a:r>
              <a:rPr lang="zh-TW" altLang="en-US" smtClean="0"/>
              <a:t> 前驅症狀</a:t>
            </a:r>
            <a:r>
              <a:rPr lang="en-US" altLang="zh-TW" smtClean="0"/>
              <a:t>3</a:t>
            </a:r>
            <a:r>
              <a:rPr lang="zh-TW" altLang="en-US" smtClean="0"/>
              <a:t>～</a:t>
            </a:r>
            <a:r>
              <a:rPr lang="en-US" altLang="zh-TW" smtClean="0"/>
              <a:t>4</a:t>
            </a:r>
            <a:r>
              <a:rPr lang="zh-TW" altLang="en-US" smtClean="0"/>
              <a:t>天柯氏斑點出現後，還會繼續發燒，並且再過</a:t>
            </a:r>
            <a:r>
              <a:rPr lang="en-US" altLang="zh-TW" smtClean="0"/>
              <a:t>24</a:t>
            </a:r>
            <a:r>
              <a:rPr lang="zh-TW" altLang="en-US" smtClean="0"/>
              <a:t>～</a:t>
            </a:r>
            <a:r>
              <a:rPr lang="en-US" altLang="zh-TW" smtClean="0"/>
              <a:t>48</a:t>
            </a:r>
            <a:r>
              <a:rPr lang="zh-TW" altLang="en-US" smtClean="0"/>
              <a:t>小時後</a:t>
            </a:r>
            <a:endParaRPr lang="en-US" altLang="zh-TW" smtClean="0"/>
          </a:p>
          <a:p>
            <a:pPr eaLnBrk="1" hangingPunct="1"/>
            <a:r>
              <a:rPr lang="zh-TW" altLang="en-US" smtClean="0"/>
              <a:t>型態</a:t>
            </a:r>
            <a:r>
              <a:rPr lang="en-US" altLang="zh-TW" smtClean="0"/>
              <a:t>:</a:t>
            </a:r>
            <a:r>
              <a:rPr lang="zh-TW" altLang="en-US" smtClean="0"/>
              <a:t> 典型的斑丘疹</a:t>
            </a:r>
            <a:endParaRPr lang="en-US" altLang="zh-TW" smtClean="0"/>
          </a:p>
          <a:p>
            <a:pPr eaLnBrk="1" hangingPunct="1"/>
            <a:r>
              <a:rPr lang="zh-TW" altLang="en-US" smtClean="0"/>
              <a:t>部位</a:t>
            </a:r>
            <a:r>
              <a:rPr lang="en-US" altLang="zh-TW" smtClean="0"/>
              <a:t>:</a:t>
            </a:r>
            <a:r>
              <a:rPr lang="zh-TW" altLang="en-US" smtClean="0"/>
              <a:t> 出現於耳後，再擴散至整個臉面，</a:t>
            </a:r>
            <a:endParaRPr lang="en-US" altLang="zh-TW" smtClean="0"/>
          </a:p>
          <a:p>
            <a:pPr eaLnBrk="1" hangingPunct="1"/>
            <a:r>
              <a:rPr lang="zh-TW" altLang="en-US" smtClean="0"/>
              <a:t>第</a:t>
            </a:r>
            <a:r>
              <a:rPr lang="en-US" altLang="zh-TW" smtClean="0"/>
              <a:t>2</a:t>
            </a:r>
            <a:r>
              <a:rPr lang="zh-TW" altLang="en-US" smtClean="0"/>
              <a:t>天至第</a:t>
            </a:r>
            <a:r>
              <a:rPr lang="en-US" altLang="zh-TW" smtClean="0"/>
              <a:t>3</a:t>
            </a:r>
            <a:r>
              <a:rPr lang="zh-TW" altLang="en-US" smtClean="0"/>
              <a:t>天會慢慢向下移至軀幹和四肢，</a:t>
            </a:r>
            <a:endParaRPr lang="en-US" altLang="zh-TW" smtClean="0"/>
          </a:p>
          <a:p>
            <a:pPr eaLnBrk="1" hangingPunct="1"/>
            <a:r>
              <a:rPr lang="zh-TW" altLang="en-US" smtClean="0"/>
              <a:t>皮疹在</a:t>
            </a:r>
            <a:r>
              <a:rPr lang="en-US" altLang="zh-TW" smtClean="0"/>
              <a:t>3</a:t>
            </a:r>
            <a:r>
              <a:rPr lang="zh-TW" altLang="en-US" smtClean="0"/>
              <a:t>～</a:t>
            </a:r>
            <a:r>
              <a:rPr lang="en-US" altLang="zh-TW" smtClean="0"/>
              <a:t>4</a:t>
            </a:r>
            <a:r>
              <a:rPr lang="zh-TW" altLang="en-US" smtClean="0"/>
              <a:t>天的時間內會覆蓋全身，持續</a:t>
            </a:r>
            <a:r>
              <a:rPr lang="en-US" altLang="zh-TW" smtClean="0"/>
              <a:t>4</a:t>
            </a:r>
            <a:r>
              <a:rPr lang="zh-TW" altLang="en-US" smtClean="0"/>
              <a:t>～</a:t>
            </a:r>
            <a:r>
              <a:rPr lang="en-US" altLang="zh-TW" smtClean="0"/>
              <a:t>7</a:t>
            </a:r>
            <a:r>
              <a:rPr lang="zh-TW" altLang="en-US" smtClean="0"/>
              <a:t>天</a:t>
            </a:r>
            <a:endParaRPr lang="en-US" altLang="zh-TW" smtClean="0"/>
          </a:p>
          <a:p>
            <a:pPr eaLnBrk="1" hangingPunct="1"/>
            <a:r>
              <a:rPr lang="zh-TW" altLang="en-US" smtClean="0"/>
              <a:t>病人出疹時病情最嚴重，且發燒至最高溫；</a:t>
            </a:r>
            <a:endParaRPr lang="en-US" altLang="zh-TW" smtClean="0"/>
          </a:p>
          <a:p>
            <a:pPr eaLnBrk="1" hangingPunct="1"/>
            <a:r>
              <a:rPr lang="zh-TW" altLang="en-US" smtClean="0"/>
              <a:t>皮疹出現</a:t>
            </a:r>
            <a:r>
              <a:rPr lang="en-US" altLang="zh-TW" smtClean="0"/>
              <a:t>3</a:t>
            </a:r>
            <a:r>
              <a:rPr lang="zh-TW" altLang="en-US" smtClean="0"/>
              <a:t>～</a:t>
            </a:r>
            <a:r>
              <a:rPr lang="en-US" altLang="zh-TW" smtClean="0"/>
              <a:t>4</a:t>
            </a:r>
            <a:r>
              <a:rPr lang="zh-TW" altLang="en-US" smtClean="0"/>
              <a:t>天後，熱度與皮疹即開始消退，皮疹退了以後，會出現鱗屑性脫皮及留下褐色沉著。</a:t>
            </a:r>
            <a:endParaRPr lang="en-US" altLang="zh-TW" smtClean="0"/>
          </a:p>
          <a:p>
            <a:pPr eaLnBrk="1" hangingPunct="1"/>
            <a:r>
              <a:rPr lang="zh-TW" altLang="en-US" smtClean="0"/>
              <a:t>約</a:t>
            </a:r>
            <a:r>
              <a:rPr lang="en-US" altLang="zh-TW" smtClean="0"/>
              <a:t>5</a:t>
            </a:r>
            <a:r>
              <a:rPr lang="zh-TW" altLang="en-US" smtClean="0"/>
              <a:t>～</a:t>
            </a:r>
            <a:r>
              <a:rPr lang="en-US" altLang="zh-TW" smtClean="0"/>
              <a:t>10</a:t>
            </a:r>
            <a:r>
              <a:rPr lang="zh-TW" altLang="en-US" smtClean="0"/>
              <a:t>％之患者因細菌或病毒重覆感染而產生併發症，併發症包括中耳炎、肺炎與腦炎。</a:t>
            </a:r>
            <a:endParaRPr lang="en-US" altLang="zh-TW" smtClean="0"/>
          </a:p>
          <a:p>
            <a:endParaRPr lang="zh-TW" altLang="en-US" smtClean="0"/>
          </a:p>
        </p:txBody>
      </p:sp>
      <p:sp>
        <p:nvSpPr>
          <p:cNvPr id="4" name="投影片編號版面配置區 3"/>
          <p:cNvSpPr>
            <a:spLocks noGrp="1"/>
          </p:cNvSpPr>
          <p:nvPr>
            <p:ph type="sldNum" sz="quarter" idx="5"/>
          </p:nvPr>
        </p:nvSpPr>
        <p:spPr/>
        <p:txBody>
          <a:bodyPr/>
          <a:lstStyle/>
          <a:p>
            <a:pPr>
              <a:defRPr/>
            </a:pPr>
            <a:fld id="{05EAA978-A60B-4429-9B8F-0F4FDF8C272A}" type="slidenum">
              <a:rPr lang="zh-TW" altLang="en-US" smtClean="0"/>
              <a:pPr>
                <a:defRPr/>
              </a:pPr>
              <a:t>19</a:t>
            </a:fld>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20</a:t>
            </a:fld>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21</a:t>
            </a:fld>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22</a:t>
            </a:fld>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23</a:t>
            </a:fld>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24</a:t>
            </a:fld>
            <a:endParaRPr lang="zh-TW"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25</a:t>
            </a:fld>
            <a:endParaRPr lang="zh-TW"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26</a:t>
            </a:fld>
            <a:endParaRPr lang="zh-TW"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3" name="備忘稿版面配置區 2"/>
          <p:cNvSpPr>
            <a:spLocks noGrp="1"/>
          </p:cNvSpPr>
          <p:nvPr>
            <p:ph type="body" idx="1"/>
          </p:nvPr>
        </p:nvSpPr>
        <p:spPr/>
        <p:txBody>
          <a:bodyPr>
            <a:normAutofit fontScale="85000" lnSpcReduction="20000"/>
          </a:bodyPr>
          <a:lstStyle/>
          <a:p>
            <a:pPr eaLnBrk="1" hangingPunct="1">
              <a:defRPr/>
            </a:pPr>
            <a:r>
              <a:rPr lang="en-US" b="1" dirty="0" smtClean="0"/>
              <a:t>Complications </a:t>
            </a:r>
          </a:p>
          <a:p>
            <a:pPr eaLnBrk="1" hangingPunct="1">
              <a:defRPr/>
            </a:pPr>
            <a:r>
              <a:rPr lang="en-US" dirty="0" smtClean="0"/>
              <a:t>Most complications of measles occur because the measles virus suppresses the host’s immune responses, resulting in a reactivation of latent infections or </a:t>
            </a:r>
            <a:r>
              <a:rPr lang="en-US" dirty="0" err="1" smtClean="0"/>
              <a:t>superinfection</a:t>
            </a:r>
            <a:r>
              <a:rPr lang="en-US" dirty="0" smtClean="0"/>
              <a:t> by a bacterial pathogen. Consequently, pneumonia, whether due to the measles virus itself, to tuberculosis, to or another bacterial etiology, is the most frequent complication. Pleural effusion, </a:t>
            </a:r>
            <a:r>
              <a:rPr lang="en-US" dirty="0" err="1" smtClean="0"/>
              <a:t>hilar</a:t>
            </a:r>
            <a:r>
              <a:rPr lang="en-US" dirty="0" smtClean="0"/>
              <a:t> </a:t>
            </a:r>
            <a:r>
              <a:rPr lang="en-US" dirty="0" err="1" smtClean="0"/>
              <a:t>lymphadenopathy</a:t>
            </a:r>
            <a:r>
              <a:rPr lang="en-US" dirty="0" smtClean="0"/>
              <a:t>, </a:t>
            </a:r>
            <a:r>
              <a:rPr lang="en-US" dirty="0" err="1" smtClean="0"/>
              <a:t>hepatosplenomegaly</a:t>
            </a:r>
            <a:r>
              <a:rPr lang="en-US" dirty="0" smtClean="0"/>
              <a:t>, hyperesthesia, and </a:t>
            </a:r>
            <a:r>
              <a:rPr lang="en-US" dirty="0" err="1" smtClean="0"/>
              <a:t>paresthesia</a:t>
            </a:r>
            <a:r>
              <a:rPr lang="en-US" dirty="0" smtClean="0"/>
              <a:t> may also be noted. </a:t>
            </a:r>
          </a:p>
          <a:p>
            <a:pPr eaLnBrk="1" hangingPunct="1">
              <a:defRPr/>
            </a:pPr>
            <a:r>
              <a:rPr lang="en-US" dirty="0" smtClean="0"/>
              <a:t>Complications of measles are more likely to occur in persons younger than 5 years or older than 20 years, and complication rates are increased in persons with immune deficiency disorders, malnutrition, vitamin A deficiency, and inadequate vaccination. </a:t>
            </a:r>
            <a:r>
              <a:rPr lang="en-US" dirty="0" err="1" smtClean="0"/>
              <a:t>Immunocompromised</a:t>
            </a:r>
            <a:r>
              <a:rPr lang="en-US" dirty="0" smtClean="0"/>
              <a:t> children and adults are at increased risk for severe infections and </a:t>
            </a:r>
            <a:r>
              <a:rPr lang="en-US" dirty="0" err="1" smtClean="0"/>
              <a:t>superinfections</a:t>
            </a:r>
            <a:r>
              <a:rPr lang="en-US" dirty="0" smtClean="0"/>
              <a:t>. </a:t>
            </a:r>
          </a:p>
          <a:p>
            <a:pPr eaLnBrk="1" hangingPunct="1">
              <a:defRPr/>
            </a:pPr>
            <a:r>
              <a:rPr lang="en-US" dirty="0" smtClean="0"/>
              <a:t>Common infectious complications include </a:t>
            </a:r>
            <a:r>
              <a:rPr lang="en-US" dirty="0" err="1" smtClean="0"/>
              <a:t>otitis</a:t>
            </a:r>
            <a:r>
              <a:rPr lang="en-US" dirty="0" smtClean="0"/>
              <a:t> media, interstitial </a:t>
            </a:r>
            <a:r>
              <a:rPr lang="en-US" dirty="0" err="1" smtClean="0"/>
              <a:t>pneumonitis</a:t>
            </a:r>
            <a:r>
              <a:rPr lang="en-US" dirty="0" smtClean="0"/>
              <a:t>,</a:t>
            </a:r>
            <a:r>
              <a:rPr lang="en-US" baseline="30000" dirty="0" smtClean="0"/>
              <a:t>[23] </a:t>
            </a:r>
            <a:r>
              <a:rPr lang="en-US" dirty="0" smtClean="0"/>
              <a:t>bronchopneumonia, </a:t>
            </a:r>
            <a:r>
              <a:rPr lang="en-US" dirty="0" err="1" smtClean="0">
                <a:hlinkClick r:id="rId3"/>
              </a:rPr>
              <a:t>laryngotracheobronchitis</a:t>
            </a:r>
            <a:r>
              <a:rPr lang="en-US" dirty="0" smtClean="0"/>
              <a:t> (</a:t>
            </a:r>
            <a:r>
              <a:rPr lang="en-US" dirty="0" err="1" smtClean="0"/>
              <a:t>ie</a:t>
            </a:r>
            <a:r>
              <a:rPr lang="en-US" dirty="0" smtClean="0"/>
              <a:t>, croup), exacerbation of </a:t>
            </a:r>
            <a:r>
              <a:rPr lang="en-US" dirty="0" smtClean="0">
                <a:hlinkClick r:id="rId4"/>
              </a:rPr>
              <a:t>tuberculosis</a:t>
            </a:r>
            <a:r>
              <a:rPr lang="en-US" dirty="0" smtClean="0"/>
              <a:t>, transient loss of hypersensitivity reaction to tuberculin skin test, encephalomyelitis, diarrhea, sinusitis, </a:t>
            </a:r>
            <a:r>
              <a:rPr lang="en-US" dirty="0" err="1" smtClean="0"/>
              <a:t>stomatitis</a:t>
            </a:r>
            <a:r>
              <a:rPr lang="en-US" dirty="0" smtClean="0"/>
              <a:t>, subclinical hepatitis, lymphadenitis, and </a:t>
            </a:r>
            <a:r>
              <a:rPr lang="en-US" dirty="0" err="1" smtClean="0"/>
              <a:t>keratitis</a:t>
            </a:r>
            <a:r>
              <a:rPr lang="en-US" dirty="0" smtClean="0"/>
              <a:t>, which can lead to blindness. In fact, measles remains a common cause of blindness in many developing countries. </a:t>
            </a:r>
          </a:p>
          <a:p>
            <a:pPr eaLnBrk="1" hangingPunct="1">
              <a:defRPr/>
            </a:pPr>
            <a:r>
              <a:rPr lang="en-US" dirty="0" smtClean="0"/>
              <a:t>Rare complications include hemorrhagic measles, </a:t>
            </a:r>
            <a:r>
              <a:rPr lang="en-US" dirty="0" err="1" smtClean="0"/>
              <a:t>purpura</a:t>
            </a:r>
            <a:r>
              <a:rPr lang="en-US" dirty="0" smtClean="0"/>
              <a:t> </a:t>
            </a:r>
            <a:r>
              <a:rPr lang="en-US" dirty="0" err="1" smtClean="0"/>
              <a:t>fulminans</a:t>
            </a:r>
            <a:r>
              <a:rPr lang="en-US" dirty="0" smtClean="0"/>
              <a:t>, hepatitis, disseminated intravascular coagulation (DIC), </a:t>
            </a:r>
            <a:r>
              <a:rPr lang="en-US" dirty="0" err="1" smtClean="0"/>
              <a:t>subacute</a:t>
            </a:r>
            <a:r>
              <a:rPr lang="en-US" dirty="0" smtClean="0"/>
              <a:t> </a:t>
            </a:r>
            <a:r>
              <a:rPr lang="en-US" dirty="0" err="1" smtClean="0"/>
              <a:t>sclerosing</a:t>
            </a:r>
            <a:r>
              <a:rPr lang="en-US" dirty="0" smtClean="0"/>
              <a:t> </a:t>
            </a:r>
            <a:r>
              <a:rPr lang="en-US" dirty="0" err="1" smtClean="0"/>
              <a:t>panencephalitis</a:t>
            </a:r>
            <a:r>
              <a:rPr lang="en-US" dirty="0" smtClean="0"/>
              <a:t> (SSPE), thrombocytopenia, appendicitis, </a:t>
            </a:r>
            <a:r>
              <a:rPr lang="en-US" dirty="0" err="1" smtClean="0"/>
              <a:t>ileocolitis</a:t>
            </a:r>
            <a:r>
              <a:rPr lang="en-US" dirty="0" smtClean="0"/>
              <a:t>, </a:t>
            </a:r>
            <a:r>
              <a:rPr lang="en-US" dirty="0" err="1" smtClean="0"/>
              <a:t>pericarditis</a:t>
            </a:r>
            <a:r>
              <a:rPr lang="en-US" dirty="0" smtClean="0"/>
              <a:t>, </a:t>
            </a:r>
            <a:r>
              <a:rPr lang="en-US" dirty="0" err="1" smtClean="0"/>
              <a:t>myocarditis</a:t>
            </a:r>
            <a:r>
              <a:rPr lang="en-US" dirty="0" smtClean="0"/>
              <a:t>, acute pancreatitis,</a:t>
            </a:r>
            <a:r>
              <a:rPr lang="en-US" baseline="30000" dirty="0" smtClean="0"/>
              <a:t>[24] </a:t>
            </a:r>
            <a:r>
              <a:rPr lang="en-US" dirty="0" smtClean="0"/>
              <a:t>and </a:t>
            </a:r>
            <a:r>
              <a:rPr lang="en-US" dirty="0" err="1" smtClean="0"/>
              <a:t>hypocalcemia</a:t>
            </a:r>
            <a:r>
              <a:rPr lang="en-US" dirty="0" smtClean="0"/>
              <a:t>.</a:t>
            </a:r>
            <a:r>
              <a:rPr lang="en-US" baseline="30000" dirty="0" smtClean="0"/>
              <a:t>[25] </a:t>
            </a:r>
            <a:r>
              <a:rPr lang="en-US" dirty="0" smtClean="0"/>
              <a:t>Transient hepatitis may occur during an acute infection. </a:t>
            </a:r>
          </a:p>
          <a:p>
            <a:pPr eaLnBrk="1" hangingPunct="1">
              <a:defRPr/>
            </a:pPr>
            <a:r>
              <a:rPr lang="en-US" dirty="0" smtClean="0"/>
              <a:t>Approximately 1 of every 1,000 patients develops acute encephalitis, which often results in permanent brain damage and is fatal in about 10% of patients. In children with lymphoid malignant diseases, delayed-acute measles encephalitis may develop 1-6 months after the acute infection and is generally fatal. </a:t>
            </a:r>
          </a:p>
          <a:p>
            <a:pPr eaLnBrk="1" hangingPunct="1">
              <a:defRPr/>
            </a:pPr>
            <a:r>
              <a:rPr lang="en-US" dirty="0" smtClean="0"/>
              <a:t>An even rarer complication is SSPE, a degenerative CNS disease that can result from a persistent measles infection. SSPE is characterized by the onset of behavioral and intellectual deterioration and seizures years after an acute infection (the mean incubation period for SSPE is approximately 10.8 years). </a:t>
            </a:r>
          </a:p>
          <a:p>
            <a:pPr eaLnBrk="1" hangingPunct="1">
              <a:defRPr/>
            </a:pPr>
            <a:r>
              <a:rPr lang="en-US" dirty="0" smtClean="0"/>
              <a:t>The complications of measles in the pregnant mother include </a:t>
            </a:r>
            <a:r>
              <a:rPr lang="en-US" dirty="0" err="1" smtClean="0"/>
              <a:t>pneumonitis</a:t>
            </a:r>
            <a:r>
              <a:rPr lang="en-US" dirty="0" smtClean="0"/>
              <a:t>, hepatitis, </a:t>
            </a:r>
            <a:r>
              <a:rPr lang="en-US" dirty="0" err="1" smtClean="0"/>
              <a:t>subacute</a:t>
            </a:r>
            <a:r>
              <a:rPr lang="en-US" dirty="0" smtClean="0"/>
              <a:t> </a:t>
            </a:r>
            <a:r>
              <a:rPr lang="en-US" dirty="0" err="1" smtClean="0"/>
              <a:t>sclerosing</a:t>
            </a:r>
            <a:r>
              <a:rPr lang="en-US" dirty="0" smtClean="0"/>
              <a:t> </a:t>
            </a:r>
            <a:r>
              <a:rPr lang="en-US" dirty="0" err="1" smtClean="0"/>
              <a:t>panencephalitis</a:t>
            </a:r>
            <a:r>
              <a:rPr lang="en-US" dirty="0" smtClean="0"/>
              <a:t>, premature labor, spontaneous abortion, and preterm birth of the fetus. </a:t>
            </a:r>
            <a:r>
              <a:rPr lang="en-US" dirty="0" err="1" smtClean="0"/>
              <a:t>Perinatal</a:t>
            </a:r>
            <a:r>
              <a:rPr lang="en-US" dirty="0" smtClean="0"/>
              <a:t> transmission rates are low. </a:t>
            </a:r>
          </a:p>
          <a:p>
            <a:pPr eaLnBrk="1" hangingPunct="1">
              <a:defRPr/>
            </a:pPr>
            <a:endParaRPr lang="zh-TW" altLang="en-US" dirty="0"/>
          </a:p>
        </p:txBody>
      </p:sp>
      <p:sp>
        <p:nvSpPr>
          <p:cNvPr id="4" name="投影片編號版面配置區 3"/>
          <p:cNvSpPr>
            <a:spLocks noGrp="1"/>
          </p:cNvSpPr>
          <p:nvPr>
            <p:ph type="sldNum" sz="quarter" idx="5"/>
          </p:nvPr>
        </p:nvSpPr>
        <p:spPr/>
        <p:txBody>
          <a:bodyPr/>
          <a:lstStyle/>
          <a:p>
            <a:pPr>
              <a:defRPr/>
            </a:pPr>
            <a:fld id="{3A173DA2-A6F6-4015-A416-25784E8CB51A}" type="slidenum">
              <a:rPr lang="zh-TW" altLang="en-US" smtClean="0"/>
              <a:pPr>
                <a:defRPr/>
              </a:pPr>
              <a:t>27</a:t>
            </a:fld>
            <a:endParaRPr lang="zh-TW"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3" name="備忘稿版面配置區 2"/>
          <p:cNvSpPr>
            <a:spLocks noGrp="1"/>
          </p:cNvSpPr>
          <p:nvPr>
            <p:ph type="body" idx="1"/>
          </p:nvPr>
        </p:nvSpPr>
        <p:spPr/>
        <p:txBody>
          <a:bodyPr>
            <a:normAutofit fontScale="85000" lnSpcReduction="20000"/>
          </a:bodyPr>
          <a:lstStyle/>
          <a:p>
            <a:pPr eaLnBrk="1" hangingPunct="1">
              <a:defRPr/>
            </a:pPr>
            <a:r>
              <a:rPr lang="en-US" b="1" dirty="0" smtClean="0"/>
              <a:t>Complications </a:t>
            </a:r>
          </a:p>
          <a:p>
            <a:pPr eaLnBrk="1" hangingPunct="1">
              <a:defRPr/>
            </a:pPr>
            <a:r>
              <a:rPr lang="en-US" dirty="0" smtClean="0"/>
              <a:t>Most complications of measles occur because the measles virus suppresses the host’s immune responses, resulting in a reactivation of latent infections or </a:t>
            </a:r>
            <a:r>
              <a:rPr lang="en-US" dirty="0" err="1" smtClean="0"/>
              <a:t>superinfection</a:t>
            </a:r>
            <a:r>
              <a:rPr lang="en-US" dirty="0" smtClean="0"/>
              <a:t> by a bacterial pathogen. Consequently, pneumonia, whether due to the measles virus itself, to tuberculosis, to or another bacterial etiology, is the most frequent complication. Pleural effusion, </a:t>
            </a:r>
            <a:r>
              <a:rPr lang="en-US" dirty="0" err="1" smtClean="0"/>
              <a:t>hilar</a:t>
            </a:r>
            <a:r>
              <a:rPr lang="en-US" dirty="0" smtClean="0"/>
              <a:t> </a:t>
            </a:r>
            <a:r>
              <a:rPr lang="en-US" dirty="0" err="1" smtClean="0"/>
              <a:t>lymphadenopathy</a:t>
            </a:r>
            <a:r>
              <a:rPr lang="en-US" dirty="0" smtClean="0"/>
              <a:t>, </a:t>
            </a:r>
            <a:r>
              <a:rPr lang="en-US" dirty="0" err="1" smtClean="0"/>
              <a:t>hepatosplenomegaly</a:t>
            </a:r>
            <a:r>
              <a:rPr lang="en-US" dirty="0" smtClean="0"/>
              <a:t>, hyperesthesia, and </a:t>
            </a:r>
            <a:r>
              <a:rPr lang="en-US" dirty="0" err="1" smtClean="0"/>
              <a:t>paresthesia</a:t>
            </a:r>
            <a:r>
              <a:rPr lang="en-US" dirty="0" smtClean="0"/>
              <a:t> may also be noted. </a:t>
            </a:r>
          </a:p>
          <a:p>
            <a:pPr eaLnBrk="1" hangingPunct="1">
              <a:defRPr/>
            </a:pPr>
            <a:r>
              <a:rPr lang="en-US" dirty="0" smtClean="0"/>
              <a:t>Complications of measles are more likely to occur in persons younger than 5 years or older than 20 years, and complication rates are increased in persons with immune deficiency disorders, malnutrition, vitamin A deficiency, and inadequate vaccination. </a:t>
            </a:r>
            <a:r>
              <a:rPr lang="en-US" dirty="0" err="1" smtClean="0"/>
              <a:t>Immunocompromised</a:t>
            </a:r>
            <a:r>
              <a:rPr lang="en-US" dirty="0" smtClean="0"/>
              <a:t> children and adults are at increased risk for severe infections and </a:t>
            </a:r>
            <a:r>
              <a:rPr lang="en-US" dirty="0" err="1" smtClean="0"/>
              <a:t>superinfections</a:t>
            </a:r>
            <a:r>
              <a:rPr lang="en-US" dirty="0" smtClean="0"/>
              <a:t>. </a:t>
            </a:r>
          </a:p>
          <a:p>
            <a:pPr eaLnBrk="1" hangingPunct="1">
              <a:defRPr/>
            </a:pPr>
            <a:r>
              <a:rPr lang="en-US" dirty="0" smtClean="0"/>
              <a:t>Common infectious complications include </a:t>
            </a:r>
            <a:r>
              <a:rPr lang="en-US" dirty="0" err="1" smtClean="0"/>
              <a:t>otitis</a:t>
            </a:r>
            <a:r>
              <a:rPr lang="en-US" dirty="0" smtClean="0"/>
              <a:t> media, interstitial </a:t>
            </a:r>
            <a:r>
              <a:rPr lang="en-US" dirty="0" err="1" smtClean="0"/>
              <a:t>pneumonitis</a:t>
            </a:r>
            <a:r>
              <a:rPr lang="en-US" dirty="0" smtClean="0"/>
              <a:t>,</a:t>
            </a:r>
            <a:r>
              <a:rPr lang="en-US" baseline="30000" dirty="0" smtClean="0"/>
              <a:t>[23] </a:t>
            </a:r>
            <a:r>
              <a:rPr lang="en-US" dirty="0" smtClean="0"/>
              <a:t>bronchopneumonia, </a:t>
            </a:r>
            <a:r>
              <a:rPr lang="en-US" dirty="0" err="1" smtClean="0">
                <a:hlinkClick r:id="rId3"/>
              </a:rPr>
              <a:t>laryngotracheobronchitis</a:t>
            </a:r>
            <a:r>
              <a:rPr lang="en-US" dirty="0" smtClean="0"/>
              <a:t> (</a:t>
            </a:r>
            <a:r>
              <a:rPr lang="en-US" dirty="0" err="1" smtClean="0"/>
              <a:t>ie</a:t>
            </a:r>
            <a:r>
              <a:rPr lang="en-US" dirty="0" smtClean="0"/>
              <a:t>, croup), exacerbation of </a:t>
            </a:r>
            <a:r>
              <a:rPr lang="en-US" dirty="0" smtClean="0">
                <a:hlinkClick r:id="rId4"/>
              </a:rPr>
              <a:t>tuberculosis</a:t>
            </a:r>
            <a:r>
              <a:rPr lang="en-US" dirty="0" smtClean="0"/>
              <a:t>, transient loss of hypersensitivity reaction to tuberculin skin test, encephalomyelitis, diarrhea, sinusitis, </a:t>
            </a:r>
            <a:r>
              <a:rPr lang="en-US" dirty="0" err="1" smtClean="0"/>
              <a:t>stomatitis</a:t>
            </a:r>
            <a:r>
              <a:rPr lang="en-US" dirty="0" smtClean="0"/>
              <a:t>, subclinical hepatitis, lymphadenitis, and </a:t>
            </a:r>
            <a:r>
              <a:rPr lang="en-US" dirty="0" err="1" smtClean="0"/>
              <a:t>keratitis</a:t>
            </a:r>
            <a:r>
              <a:rPr lang="en-US" dirty="0" smtClean="0"/>
              <a:t>, which can lead to blindness. In fact, measles remains a common cause of blindness in many developing countries. </a:t>
            </a:r>
          </a:p>
          <a:p>
            <a:pPr eaLnBrk="1" hangingPunct="1">
              <a:defRPr/>
            </a:pPr>
            <a:r>
              <a:rPr lang="en-US" dirty="0" smtClean="0"/>
              <a:t>Rare complications include hemorrhagic measles, </a:t>
            </a:r>
            <a:r>
              <a:rPr lang="en-US" dirty="0" err="1" smtClean="0"/>
              <a:t>purpura</a:t>
            </a:r>
            <a:r>
              <a:rPr lang="en-US" dirty="0" smtClean="0"/>
              <a:t> </a:t>
            </a:r>
            <a:r>
              <a:rPr lang="en-US" dirty="0" err="1" smtClean="0"/>
              <a:t>fulminans</a:t>
            </a:r>
            <a:r>
              <a:rPr lang="en-US" dirty="0" smtClean="0"/>
              <a:t>, hepatitis, disseminated intravascular coagulation (DIC), </a:t>
            </a:r>
            <a:r>
              <a:rPr lang="en-US" dirty="0" err="1" smtClean="0"/>
              <a:t>subacute</a:t>
            </a:r>
            <a:r>
              <a:rPr lang="en-US" dirty="0" smtClean="0"/>
              <a:t> </a:t>
            </a:r>
            <a:r>
              <a:rPr lang="en-US" dirty="0" err="1" smtClean="0"/>
              <a:t>sclerosing</a:t>
            </a:r>
            <a:r>
              <a:rPr lang="en-US" dirty="0" smtClean="0"/>
              <a:t> </a:t>
            </a:r>
            <a:r>
              <a:rPr lang="en-US" dirty="0" err="1" smtClean="0"/>
              <a:t>panencephalitis</a:t>
            </a:r>
            <a:r>
              <a:rPr lang="en-US" dirty="0" smtClean="0"/>
              <a:t> (SSPE), thrombocytopenia, appendicitis, </a:t>
            </a:r>
            <a:r>
              <a:rPr lang="en-US" dirty="0" err="1" smtClean="0"/>
              <a:t>ileocolitis</a:t>
            </a:r>
            <a:r>
              <a:rPr lang="en-US" dirty="0" smtClean="0"/>
              <a:t>, </a:t>
            </a:r>
            <a:r>
              <a:rPr lang="en-US" dirty="0" err="1" smtClean="0"/>
              <a:t>pericarditis</a:t>
            </a:r>
            <a:r>
              <a:rPr lang="en-US" dirty="0" smtClean="0"/>
              <a:t>, </a:t>
            </a:r>
            <a:r>
              <a:rPr lang="en-US" dirty="0" err="1" smtClean="0"/>
              <a:t>myocarditis</a:t>
            </a:r>
            <a:r>
              <a:rPr lang="en-US" dirty="0" smtClean="0"/>
              <a:t>, acute pancreatitis,</a:t>
            </a:r>
            <a:r>
              <a:rPr lang="en-US" baseline="30000" dirty="0" smtClean="0"/>
              <a:t>[24] </a:t>
            </a:r>
            <a:r>
              <a:rPr lang="en-US" dirty="0" smtClean="0"/>
              <a:t>and </a:t>
            </a:r>
            <a:r>
              <a:rPr lang="en-US" dirty="0" err="1" smtClean="0"/>
              <a:t>hypocalcemia</a:t>
            </a:r>
            <a:r>
              <a:rPr lang="en-US" dirty="0" smtClean="0"/>
              <a:t>.</a:t>
            </a:r>
            <a:r>
              <a:rPr lang="en-US" baseline="30000" dirty="0" smtClean="0"/>
              <a:t>[25] </a:t>
            </a:r>
            <a:r>
              <a:rPr lang="en-US" dirty="0" smtClean="0"/>
              <a:t>Transient hepatitis may occur during an acute infection. </a:t>
            </a:r>
          </a:p>
          <a:p>
            <a:pPr eaLnBrk="1" hangingPunct="1">
              <a:defRPr/>
            </a:pPr>
            <a:r>
              <a:rPr lang="en-US" dirty="0" smtClean="0"/>
              <a:t>Approximately 1 of every 1,000 patients develops acute encephalitis, which often results in permanent brain damage and is fatal in about 10% of patients. In children with lymphoid malignant diseases, delayed-acute measles encephalitis may develop 1-6 months after the acute infection and is generally fatal. </a:t>
            </a:r>
          </a:p>
          <a:p>
            <a:pPr eaLnBrk="1" hangingPunct="1">
              <a:defRPr/>
            </a:pPr>
            <a:r>
              <a:rPr lang="en-US" dirty="0" smtClean="0"/>
              <a:t>An even rarer complication is SSPE, a degenerative CNS disease that can result from a persistent measles infection. SSPE is characterized by the onset of behavioral and intellectual deterioration and seizures years after an acute infection (the mean incubation period for SSPE is approximately 10.8 years). </a:t>
            </a:r>
          </a:p>
          <a:p>
            <a:pPr eaLnBrk="1" hangingPunct="1">
              <a:defRPr/>
            </a:pPr>
            <a:r>
              <a:rPr lang="en-US" dirty="0" smtClean="0"/>
              <a:t>The complications of measles in the pregnant mother include </a:t>
            </a:r>
            <a:r>
              <a:rPr lang="en-US" dirty="0" err="1" smtClean="0"/>
              <a:t>pneumonitis</a:t>
            </a:r>
            <a:r>
              <a:rPr lang="en-US" dirty="0" smtClean="0"/>
              <a:t>, hepatitis, </a:t>
            </a:r>
            <a:r>
              <a:rPr lang="en-US" dirty="0" err="1" smtClean="0"/>
              <a:t>subacute</a:t>
            </a:r>
            <a:r>
              <a:rPr lang="en-US" dirty="0" smtClean="0"/>
              <a:t> </a:t>
            </a:r>
            <a:r>
              <a:rPr lang="en-US" dirty="0" err="1" smtClean="0"/>
              <a:t>sclerosing</a:t>
            </a:r>
            <a:r>
              <a:rPr lang="en-US" dirty="0" smtClean="0"/>
              <a:t> </a:t>
            </a:r>
            <a:r>
              <a:rPr lang="en-US" dirty="0" err="1" smtClean="0"/>
              <a:t>panencephalitis</a:t>
            </a:r>
            <a:r>
              <a:rPr lang="en-US" dirty="0" smtClean="0"/>
              <a:t>, premature labor, spontaneous abortion, and preterm birth of the fetus. </a:t>
            </a:r>
            <a:r>
              <a:rPr lang="en-US" dirty="0" err="1" smtClean="0"/>
              <a:t>Perinatal</a:t>
            </a:r>
            <a:r>
              <a:rPr lang="en-US" dirty="0" smtClean="0"/>
              <a:t> transmission rates are low. </a:t>
            </a:r>
          </a:p>
          <a:p>
            <a:pPr eaLnBrk="1" hangingPunct="1">
              <a:defRPr/>
            </a:pPr>
            <a:endParaRPr lang="zh-TW" altLang="en-US" dirty="0"/>
          </a:p>
        </p:txBody>
      </p:sp>
      <p:sp>
        <p:nvSpPr>
          <p:cNvPr id="4" name="投影片編號版面配置區 3"/>
          <p:cNvSpPr>
            <a:spLocks noGrp="1"/>
          </p:cNvSpPr>
          <p:nvPr>
            <p:ph type="sldNum" sz="quarter" idx="5"/>
          </p:nvPr>
        </p:nvSpPr>
        <p:spPr/>
        <p:txBody>
          <a:bodyPr/>
          <a:lstStyle/>
          <a:p>
            <a:pPr>
              <a:defRPr/>
            </a:pPr>
            <a:fld id="{4AB7E74A-76C0-46C3-94F5-D087AD6C29D2}" type="slidenum">
              <a:rPr lang="zh-TW" altLang="en-US" smtClean="0"/>
              <a:pPr>
                <a:defRPr/>
              </a:pPr>
              <a:t>28</a:t>
            </a:fld>
            <a:endParaRPr lang="zh-TW"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3" name="備忘稿版面配置區 2"/>
          <p:cNvSpPr>
            <a:spLocks noGrp="1"/>
          </p:cNvSpPr>
          <p:nvPr>
            <p:ph type="body" idx="1"/>
          </p:nvPr>
        </p:nvSpPr>
        <p:spPr/>
        <p:txBody>
          <a:bodyPr>
            <a:normAutofit fontScale="85000" lnSpcReduction="20000"/>
          </a:bodyPr>
          <a:lstStyle/>
          <a:p>
            <a:pPr eaLnBrk="1" hangingPunct="1">
              <a:defRPr/>
            </a:pPr>
            <a:r>
              <a:rPr lang="en-US" b="1" dirty="0" smtClean="0"/>
              <a:t>Complications </a:t>
            </a:r>
          </a:p>
          <a:p>
            <a:pPr eaLnBrk="1" hangingPunct="1">
              <a:defRPr/>
            </a:pPr>
            <a:r>
              <a:rPr lang="en-US" dirty="0" smtClean="0"/>
              <a:t>Most complications of measles occur because the measles virus suppresses the host’s immune responses, resulting in a reactivation of latent infections or </a:t>
            </a:r>
            <a:r>
              <a:rPr lang="en-US" dirty="0" err="1" smtClean="0"/>
              <a:t>superinfection</a:t>
            </a:r>
            <a:r>
              <a:rPr lang="en-US" dirty="0" smtClean="0"/>
              <a:t> by a bacterial pathogen. Consequently, pneumonia, whether due to the measles virus itself, to tuberculosis, to or another bacterial etiology, is the most frequent complication. Pleural effusion, </a:t>
            </a:r>
            <a:r>
              <a:rPr lang="en-US" dirty="0" err="1" smtClean="0"/>
              <a:t>hilar</a:t>
            </a:r>
            <a:r>
              <a:rPr lang="en-US" dirty="0" smtClean="0"/>
              <a:t> </a:t>
            </a:r>
            <a:r>
              <a:rPr lang="en-US" dirty="0" err="1" smtClean="0"/>
              <a:t>lymphadenopathy</a:t>
            </a:r>
            <a:r>
              <a:rPr lang="en-US" dirty="0" smtClean="0"/>
              <a:t>, </a:t>
            </a:r>
            <a:r>
              <a:rPr lang="en-US" dirty="0" err="1" smtClean="0"/>
              <a:t>hepatosplenomegaly</a:t>
            </a:r>
            <a:r>
              <a:rPr lang="en-US" dirty="0" smtClean="0"/>
              <a:t>, hyperesthesia, and </a:t>
            </a:r>
            <a:r>
              <a:rPr lang="en-US" dirty="0" err="1" smtClean="0"/>
              <a:t>paresthesia</a:t>
            </a:r>
            <a:r>
              <a:rPr lang="en-US" dirty="0" smtClean="0"/>
              <a:t> may also be noted. </a:t>
            </a:r>
          </a:p>
          <a:p>
            <a:pPr eaLnBrk="1" hangingPunct="1">
              <a:defRPr/>
            </a:pPr>
            <a:r>
              <a:rPr lang="en-US" dirty="0" smtClean="0"/>
              <a:t>Complications of measles are more likely to occur in persons younger than 5 years or older than 20 years, and complication rates are increased in persons with immune deficiency disorders, malnutrition, vitamin A deficiency, and inadequate vaccination. </a:t>
            </a:r>
            <a:r>
              <a:rPr lang="en-US" dirty="0" err="1" smtClean="0"/>
              <a:t>Immunocompromised</a:t>
            </a:r>
            <a:r>
              <a:rPr lang="en-US" dirty="0" smtClean="0"/>
              <a:t> children and adults are at increased risk for severe infections and </a:t>
            </a:r>
            <a:r>
              <a:rPr lang="en-US" dirty="0" err="1" smtClean="0"/>
              <a:t>superinfections</a:t>
            </a:r>
            <a:r>
              <a:rPr lang="en-US" dirty="0" smtClean="0"/>
              <a:t>. </a:t>
            </a:r>
          </a:p>
          <a:p>
            <a:pPr eaLnBrk="1" hangingPunct="1">
              <a:defRPr/>
            </a:pPr>
            <a:r>
              <a:rPr lang="en-US" dirty="0" smtClean="0"/>
              <a:t>Common infectious complications include </a:t>
            </a:r>
            <a:r>
              <a:rPr lang="en-US" dirty="0" err="1" smtClean="0"/>
              <a:t>otitis</a:t>
            </a:r>
            <a:r>
              <a:rPr lang="en-US" dirty="0" smtClean="0"/>
              <a:t> media, interstitial </a:t>
            </a:r>
            <a:r>
              <a:rPr lang="en-US" dirty="0" err="1" smtClean="0"/>
              <a:t>pneumonitis</a:t>
            </a:r>
            <a:r>
              <a:rPr lang="en-US" dirty="0" smtClean="0"/>
              <a:t>,</a:t>
            </a:r>
            <a:r>
              <a:rPr lang="en-US" baseline="30000" dirty="0" smtClean="0"/>
              <a:t>[23] </a:t>
            </a:r>
            <a:r>
              <a:rPr lang="en-US" dirty="0" smtClean="0"/>
              <a:t>bronchopneumonia, </a:t>
            </a:r>
            <a:r>
              <a:rPr lang="en-US" dirty="0" err="1" smtClean="0">
                <a:hlinkClick r:id="rId3"/>
              </a:rPr>
              <a:t>laryngotracheobronchitis</a:t>
            </a:r>
            <a:r>
              <a:rPr lang="en-US" dirty="0" smtClean="0"/>
              <a:t> (</a:t>
            </a:r>
            <a:r>
              <a:rPr lang="en-US" dirty="0" err="1" smtClean="0"/>
              <a:t>ie</a:t>
            </a:r>
            <a:r>
              <a:rPr lang="en-US" dirty="0" smtClean="0"/>
              <a:t>, croup), exacerbation of </a:t>
            </a:r>
            <a:r>
              <a:rPr lang="en-US" dirty="0" smtClean="0">
                <a:hlinkClick r:id="rId4"/>
              </a:rPr>
              <a:t>tuberculosis</a:t>
            </a:r>
            <a:r>
              <a:rPr lang="en-US" dirty="0" smtClean="0"/>
              <a:t>, transient loss of hypersensitivity reaction to tuberculin skin test, encephalomyelitis, diarrhea, sinusitis, </a:t>
            </a:r>
            <a:r>
              <a:rPr lang="en-US" dirty="0" err="1" smtClean="0"/>
              <a:t>stomatitis</a:t>
            </a:r>
            <a:r>
              <a:rPr lang="en-US" dirty="0" smtClean="0"/>
              <a:t>, subclinical hepatitis, lymphadenitis, and </a:t>
            </a:r>
            <a:r>
              <a:rPr lang="en-US" dirty="0" err="1" smtClean="0"/>
              <a:t>keratitis</a:t>
            </a:r>
            <a:r>
              <a:rPr lang="en-US" dirty="0" smtClean="0"/>
              <a:t>, which can lead to blindness. In fact, measles remains a common cause of blindness in many developing countries. </a:t>
            </a:r>
          </a:p>
          <a:p>
            <a:pPr eaLnBrk="1" hangingPunct="1">
              <a:defRPr/>
            </a:pPr>
            <a:r>
              <a:rPr lang="en-US" dirty="0" smtClean="0"/>
              <a:t>Rare complications include hemorrhagic measles, </a:t>
            </a:r>
            <a:r>
              <a:rPr lang="en-US" dirty="0" err="1" smtClean="0"/>
              <a:t>purpura</a:t>
            </a:r>
            <a:r>
              <a:rPr lang="en-US" dirty="0" smtClean="0"/>
              <a:t> </a:t>
            </a:r>
            <a:r>
              <a:rPr lang="en-US" dirty="0" err="1" smtClean="0"/>
              <a:t>fulminans</a:t>
            </a:r>
            <a:r>
              <a:rPr lang="en-US" dirty="0" smtClean="0"/>
              <a:t>, hepatitis, disseminated intravascular coagulation (DIC), </a:t>
            </a:r>
            <a:r>
              <a:rPr lang="en-US" dirty="0" err="1" smtClean="0"/>
              <a:t>subacute</a:t>
            </a:r>
            <a:r>
              <a:rPr lang="en-US" dirty="0" smtClean="0"/>
              <a:t> </a:t>
            </a:r>
            <a:r>
              <a:rPr lang="en-US" dirty="0" err="1" smtClean="0"/>
              <a:t>sclerosing</a:t>
            </a:r>
            <a:r>
              <a:rPr lang="en-US" dirty="0" smtClean="0"/>
              <a:t> </a:t>
            </a:r>
            <a:r>
              <a:rPr lang="en-US" dirty="0" err="1" smtClean="0"/>
              <a:t>panencephalitis</a:t>
            </a:r>
            <a:r>
              <a:rPr lang="en-US" dirty="0" smtClean="0"/>
              <a:t> (SSPE), thrombocytopenia, appendicitis, </a:t>
            </a:r>
            <a:r>
              <a:rPr lang="en-US" dirty="0" err="1" smtClean="0"/>
              <a:t>ileocolitis</a:t>
            </a:r>
            <a:r>
              <a:rPr lang="en-US" dirty="0" smtClean="0"/>
              <a:t>, </a:t>
            </a:r>
            <a:r>
              <a:rPr lang="en-US" dirty="0" err="1" smtClean="0"/>
              <a:t>pericarditis</a:t>
            </a:r>
            <a:r>
              <a:rPr lang="en-US" dirty="0" smtClean="0"/>
              <a:t>, </a:t>
            </a:r>
            <a:r>
              <a:rPr lang="en-US" dirty="0" err="1" smtClean="0"/>
              <a:t>myocarditis</a:t>
            </a:r>
            <a:r>
              <a:rPr lang="en-US" dirty="0" smtClean="0"/>
              <a:t>, acute pancreatitis,</a:t>
            </a:r>
            <a:r>
              <a:rPr lang="en-US" baseline="30000" dirty="0" smtClean="0"/>
              <a:t>[24] </a:t>
            </a:r>
            <a:r>
              <a:rPr lang="en-US" dirty="0" smtClean="0"/>
              <a:t>and </a:t>
            </a:r>
            <a:r>
              <a:rPr lang="en-US" dirty="0" err="1" smtClean="0"/>
              <a:t>hypocalcemia</a:t>
            </a:r>
            <a:r>
              <a:rPr lang="en-US" dirty="0" smtClean="0"/>
              <a:t>.</a:t>
            </a:r>
            <a:r>
              <a:rPr lang="en-US" baseline="30000" dirty="0" smtClean="0"/>
              <a:t>[25] </a:t>
            </a:r>
            <a:r>
              <a:rPr lang="en-US" dirty="0" smtClean="0"/>
              <a:t>Transient hepatitis may occur during an acute infection. </a:t>
            </a:r>
          </a:p>
          <a:p>
            <a:pPr eaLnBrk="1" hangingPunct="1">
              <a:defRPr/>
            </a:pPr>
            <a:r>
              <a:rPr lang="en-US" dirty="0" smtClean="0"/>
              <a:t>Approximately 1 of every 1,000 patients develops acute encephalitis, which often results in permanent brain damage and is fatal in about 10% of patients. In children with lymphoid malignant diseases, delayed-acute measles encephalitis may develop 1-6 months after the acute infection and is generally fatal. </a:t>
            </a:r>
          </a:p>
          <a:p>
            <a:pPr eaLnBrk="1" hangingPunct="1">
              <a:defRPr/>
            </a:pPr>
            <a:r>
              <a:rPr lang="en-US" dirty="0" smtClean="0"/>
              <a:t>An even rarer complication is SSPE, a degenerative CNS disease that can result from a persistent measles infection. SSPE is characterized by the onset of behavioral and intellectual deterioration and seizures years after an acute infection (the mean incubation period for SSPE is approximately 10.8 years). </a:t>
            </a:r>
          </a:p>
          <a:p>
            <a:pPr eaLnBrk="1" hangingPunct="1">
              <a:defRPr/>
            </a:pPr>
            <a:r>
              <a:rPr lang="en-US" dirty="0" smtClean="0"/>
              <a:t>The complications of measles in the pregnant mother include </a:t>
            </a:r>
            <a:r>
              <a:rPr lang="en-US" dirty="0" err="1" smtClean="0"/>
              <a:t>pneumonitis</a:t>
            </a:r>
            <a:r>
              <a:rPr lang="en-US" dirty="0" smtClean="0"/>
              <a:t>, hepatitis, </a:t>
            </a:r>
            <a:r>
              <a:rPr lang="en-US" dirty="0" err="1" smtClean="0"/>
              <a:t>subacute</a:t>
            </a:r>
            <a:r>
              <a:rPr lang="en-US" dirty="0" smtClean="0"/>
              <a:t> </a:t>
            </a:r>
            <a:r>
              <a:rPr lang="en-US" dirty="0" err="1" smtClean="0"/>
              <a:t>sclerosing</a:t>
            </a:r>
            <a:r>
              <a:rPr lang="en-US" dirty="0" smtClean="0"/>
              <a:t> </a:t>
            </a:r>
            <a:r>
              <a:rPr lang="en-US" dirty="0" err="1" smtClean="0"/>
              <a:t>panencephalitis</a:t>
            </a:r>
            <a:r>
              <a:rPr lang="en-US" dirty="0" smtClean="0"/>
              <a:t>, premature labor, spontaneous abortion, and preterm birth of the fetus. </a:t>
            </a:r>
            <a:r>
              <a:rPr lang="en-US" dirty="0" err="1" smtClean="0"/>
              <a:t>Perinatal</a:t>
            </a:r>
            <a:r>
              <a:rPr lang="en-US" dirty="0" smtClean="0"/>
              <a:t> transmission rates are low. </a:t>
            </a:r>
          </a:p>
          <a:p>
            <a:pPr eaLnBrk="1" hangingPunct="1">
              <a:defRPr/>
            </a:pPr>
            <a:endParaRPr lang="zh-TW" altLang="en-US" dirty="0"/>
          </a:p>
        </p:txBody>
      </p:sp>
      <p:sp>
        <p:nvSpPr>
          <p:cNvPr id="4" name="投影片編號版面配置區 3"/>
          <p:cNvSpPr>
            <a:spLocks noGrp="1"/>
          </p:cNvSpPr>
          <p:nvPr>
            <p:ph type="sldNum" sz="quarter" idx="5"/>
          </p:nvPr>
        </p:nvSpPr>
        <p:spPr/>
        <p:txBody>
          <a:bodyPr/>
          <a:lstStyle/>
          <a:p>
            <a:pPr>
              <a:defRPr/>
            </a:pPr>
            <a:fld id="{71B0C3A7-D19F-4480-AB06-6C26DD1A35E2}" type="slidenum">
              <a:rPr lang="zh-TW" altLang="en-US" smtClean="0"/>
              <a:pPr>
                <a:defRPr/>
              </a:pPr>
              <a:t>29</a:t>
            </a:fld>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30</a:t>
            </a:fld>
            <a:endParaRPr lang="zh-TW"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53250"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TW" sz="1100" b="1" smtClean="0"/>
              <a:t>Diagnostic Considerations</a:t>
            </a:r>
          </a:p>
          <a:p>
            <a:pPr eaLnBrk="1" hangingPunct="1"/>
            <a:r>
              <a:rPr lang="en-US" altLang="zh-TW" sz="1100" smtClean="0"/>
              <a:t>The diagnosis of measles is usually determined from the classic clinical picture, including the classic triad of cough, coryza, and conjunctivitis; the pathognomonic Koplik spots; and the characteristic cephalocaudal progression of the morbilliform exanthem. </a:t>
            </a:r>
          </a:p>
          <a:p>
            <a:pPr eaLnBrk="1" hangingPunct="1"/>
            <a:r>
              <a:rPr lang="en-US" altLang="zh-TW" sz="1100" smtClean="0"/>
              <a:t>It is worthwhile to be mindful of the syndrome known as atypical measles, which has been described in individuals who were infected with wild measles virus several years after immunization with a killed measles vaccine (a vaccine used in the United States from 1963-1967). This syndrome tends to be more prolonged and severe than regular measles and is marked by a prolonged high fever, pneumonitis, and a rash that begins peripherally and may be urticarial, maculopapular, hemorrhagic, and/or vesicular. </a:t>
            </a:r>
          </a:p>
          <a:p>
            <a:pPr eaLnBrk="1" hangingPunct="1"/>
            <a:r>
              <a:rPr lang="en-US" altLang="zh-TW" sz="1100" smtClean="0"/>
              <a:t>The assumed pathogenesis of atypical measles is hypersensitivity to measles virus in a partially immune host. Laboratory tests reveal a very low measles antibody titer early in the course of the disease, followed soon thereafter by the appearance of an extremely high measles immunoglobulin G (IgG) antibody titer (eg, 1:1,000,000) in the serum.</a:t>
            </a:r>
          </a:p>
          <a:p>
            <a:pPr eaLnBrk="1" hangingPunct="1"/>
            <a:endParaRPr lang="zh-TW" altLang="en-US" sz="1100" smtClean="0"/>
          </a:p>
        </p:txBody>
      </p:sp>
      <p:sp>
        <p:nvSpPr>
          <p:cNvPr id="101380"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F8799FB-EDB1-4308-AAB1-76B12BBBE91A}" type="slidenum">
              <a:rPr lang="zh-TW" altLang="en-US" smtClean="0"/>
              <a:pPr fontAlgn="base">
                <a:spcBef>
                  <a:spcPct val="0"/>
                </a:spcBef>
                <a:spcAft>
                  <a:spcPct val="0"/>
                </a:spcAft>
                <a:defRPr/>
              </a:pPr>
              <a:t>31</a:t>
            </a:fld>
            <a:endParaRPr lang="zh-TW"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32</a:t>
            </a:fld>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33</a:t>
            </a:fld>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34</a:t>
            </a:fld>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35</a:t>
            </a:fld>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36</a:t>
            </a:fld>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37</a:t>
            </a:fld>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38</a:t>
            </a:fld>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62466"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zh-TW" altLang="en-US" smtClean="0"/>
              <a:t>第二例通報個案李姓</a:t>
            </a:r>
            <a:r>
              <a:rPr lang="en-US" altLang="zh-TW" smtClean="0"/>
              <a:t>40</a:t>
            </a:r>
            <a:r>
              <a:rPr lang="zh-TW" altLang="en-US" smtClean="0"/>
              <a:t>歲女性</a:t>
            </a:r>
            <a:r>
              <a:rPr lang="en-US" altLang="zh-TW" smtClean="0"/>
              <a:t>(</a:t>
            </a:r>
            <a:r>
              <a:rPr lang="zh-TW" altLang="en-US" smtClean="0"/>
              <a:t>個案</a:t>
            </a:r>
            <a:r>
              <a:rPr lang="en-US" altLang="zh-TW" smtClean="0"/>
              <a:t>2)</a:t>
            </a:r>
            <a:r>
              <a:rPr lang="zh-TW" altLang="en-US" smtClean="0"/>
              <a:t>，為</a:t>
            </a:r>
            <a:r>
              <a:rPr lang="en-US" altLang="zh-TW" smtClean="0"/>
              <a:t>A</a:t>
            </a:r>
            <a:r>
              <a:rPr lang="zh-TW" altLang="en-US" smtClean="0"/>
              <a:t>醫院之小兒科病房護士，被通報時當月均值大夜班</a:t>
            </a:r>
            <a:r>
              <a:rPr lang="en-US" altLang="zh-TW" smtClean="0"/>
              <a:t>(</a:t>
            </a:r>
            <a:r>
              <a:rPr lang="zh-TW" altLang="en-US" smtClean="0"/>
              <a:t>曾照護過個案</a:t>
            </a:r>
            <a:r>
              <a:rPr lang="en-US" altLang="zh-TW" smtClean="0"/>
              <a:t>1)</a:t>
            </a:r>
            <a:r>
              <a:rPr lang="zh-TW" altLang="en-US" smtClean="0"/>
              <a:t>。個案</a:t>
            </a:r>
            <a:r>
              <a:rPr lang="en-US" altLang="zh-TW" smtClean="0"/>
              <a:t>12</a:t>
            </a:r>
            <a:r>
              <a:rPr lang="zh-TW" altLang="en-US" smtClean="0"/>
              <a:t>月</a:t>
            </a:r>
            <a:r>
              <a:rPr lang="en-US" altLang="zh-TW" smtClean="0"/>
              <a:t>22</a:t>
            </a:r>
            <a:r>
              <a:rPr lang="zh-TW" altLang="en-US" smtClean="0"/>
              <a:t>日開始有發燒</a:t>
            </a:r>
            <a:r>
              <a:rPr lang="en-US" altLang="zh-TW" smtClean="0"/>
              <a:t>(</a:t>
            </a:r>
            <a:r>
              <a:rPr lang="zh-TW" altLang="en-US" smtClean="0"/>
              <a:t>溫度最高達</a:t>
            </a:r>
            <a:r>
              <a:rPr lang="en-US" altLang="zh-TW" smtClean="0"/>
              <a:t>39</a:t>
            </a:r>
            <a:r>
              <a:rPr lang="zh-TW" altLang="en-US" smtClean="0"/>
              <a:t>℃</a:t>
            </a:r>
            <a:r>
              <a:rPr lang="en-US" altLang="zh-TW" smtClean="0"/>
              <a:t>)</a:t>
            </a:r>
            <a:r>
              <a:rPr lang="zh-TW" altLang="en-US" smtClean="0"/>
              <a:t>、咳嗽情形，</a:t>
            </a:r>
            <a:r>
              <a:rPr lang="en-US" altLang="zh-TW" smtClean="0"/>
              <a:t>29</a:t>
            </a:r>
            <a:r>
              <a:rPr lang="zh-TW" altLang="en-US" smtClean="0"/>
              <a:t>日由頸部軀幹至四肢出現紅疹。個案於</a:t>
            </a:r>
            <a:r>
              <a:rPr lang="en-US" altLang="zh-TW" smtClean="0"/>
              <a:t>12</a:t>
            </a:r>
            <a:r>
              <a:rPr lang="zh-TW" altLang="en-US" smtClean="0"/>
              <a:t>月</a:t>
            </a:r>
            <a:r>
              <a:rPr lang="en-US" altLang="zh-TW" smtClean="0"/>
              <a:t>28</a:t>
            </a:r>
            <a:r>
              <a:rPr lang="zh-TW" altLang="en-US" smtClean="0"/>
              <a:t>日至</a:t>
            </a:r>
            <a:r>
              <a:rPr lang="en-US" altLang="zh-TW" smtClean="0"/>
              <a:t>A</a:t>
            </a:r>
            <a:r>
              <a:rPr lang="zh-TW" altLang="en-US" smtClean="0"/>
              <a:t>醫院急診就醫，因症狀未改善，</a:t>
            </a:r>
            <a:r>
              <a:rPr lang="en-US" altLang="zh-TW" smtClean="0"/>
              <a:t>30</a:t>
            </a:r>
            <a:r>
              <a:rPr lang="zh-TW" altLang="en-US" smtClean="0"/>
              <a:t>日再度至</a:t>
            </a:r>
            <a:r>
              <a:rPr lang="en-US" altLang="zh-TW" smtClean="0"/>
              <a:t>A</a:t>
            </a:r>
            <a:r>
              <a:rPr lang="zh-TW" altLang="en-US" smtClean="0"/>
              <a:t>醫院急診就醫，經醫師診斷為疑似麻疹。</a:t>
            </a:r>
            <a:r>
              <a:rPr lang="en-US" altLang="zh-TW" smtClean="0"/>
              <a:t>31</a:t>
            </a:r>
            <a:r>
              <a:rPr lang="zh-TW" altLang="en-US" smtClean="0"/>
              <a:t>日通報並採取相關檢體送至昆陽實驗室檢驗，</a:t>
            </a:r>
            <a:r>
              <a:rPr lang="en-US" altLang="zh-TW" smtClean="0"/>
              <a:t>2009</a:t>
            </a:r>
            <a:r>
              <a:rPr lang="zh-TW" altLang="en-US" smtClean="0"/>
              <a:t>年</a:t>
            </a:r>
            <a:r>
              <a:rPr lang="en-US" altLang="zh-TW" smtClean="0"/>
              <a:t>1</a:t>
            </a:r>
            <a:r>
              <a:rPr lang="zh-TW" altLang="en-US" smtClean="0"/>
              <a:t>月</a:t>
            </a:r>
            <a:r>
              <a:rPr lang="en-US" altLang="zh-TW" smtClean="0"/>
              <a:t>5</a:t>
            </a:r>
            <a:r>
              <a:rPr lang="zh-TW" altLang="en-US" smtClean="0"/>
              <a:t>日血清檢驗結果為</a:t>
            </a:r>
            <a:r>
              <a:rPr lang="en-US" altLang="zh-TW" smtClean="0"/>
              <a:t>IgM</a:t>
            </a:r>
            <a:r>
              <a:rPr lang="zh-TW" altLang="en-US" smtClean="0"/>
              <a:t>、</a:t>
            </a:r>
            <a:r>
              <a:rPr lang="en-US" altLang="zh-TW" smtClean="0"/>
              <a:t>IgG</a:t>
            </a:r>
            <a:r>
              <a:rPr lang="zh-TW" altLang="en-US" smtClean="0"/>
              <a:t>陽性、綜合檢驗結果為陽性。</a:t>
            </a:r>
          </a:p>
        </p:txBody>
      </p:sp>
      <p:sp>
        <p:nvSpPr>
          <p:cNvPr id="102404"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93D6A7A-4F77-4B34-9728-2DADAE37A4FD}" type="slidenum">
              <a:rPr lang="zh-TW" altLang="en-US" smtClean="0"/>
              <a:pPr fontAlgn="base">
                <a:spcBef>
                  <a:spcPct val="0"/>
                </a:spcBef>
                <a:spcAft>
                  <a:spcPct val="0"/>
                </a:spcAft>
                <a:defRPr/>
              </a:pPr>
              <a:t>39</a:t>
            </a:fld>
            <a:endParaRPr lang="zh-TW"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40</a:t>
            </a:fld>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65538"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103428"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56C23E8-CC47-4279-A4C4-9512A8F1DE99}" type="slidenum">
              <a:rPr lang="zh-TW" altLang="en-US" smtClean="0"/>
              <a:pPr fontAlgn="base">
                <a:spcBef>
                  <a:spcPct val="0"/>
                </a:spcBef>
                <a:spcAft>
                  <a:spcPct val="0"/>
                </a:spcAft>
                <a:defRPr/>
              </a:pPr>
              <a:t>41</a:t>
            </a:fld>
            <a:endParaRPr lang="zh-TW"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42</a:t>
            </a:fld>
            <a:endParaRPr lang="zh-TW"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43</a:t>
            </a:fld>
            <a:endParaRPr lang="zh-TW"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69634"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en-US" altLang="zh-TW" smtClean="0"/>
              <a:t>9</a:t>
            </a:r>
            <a:r>
              <a:rPr lang="zh-TW" altLang="en-US" smtClean="0"/>
              <a:t>個月大男病童</a:t>
            </a:r>
            <a:r>
              <a:rPr lang="en-US" altLang="zh-TW" smtClean="0"/>
              <a:t>(</a:t>
            </a:r>
            <a:r>
              <a:rPr lang="zh-TW" altLang="en-US" smtClean="0"/>
              <a:t>個案</a:t>
            </a:r>
            <a:r>
              <a:rPr lang="en-US" altLang="zh-TW" smtClean="0"/>
              <a:t>1)</a:t>
            </a:r>
            <a:r>
              <a:rPr lang="zh-TW" altLang="en-US" smtClean="0"/>
              <a:t>於</a:t>
            </a:r>
            <a:r>
              <a:rPr lang="en-US" altLang="zh-TW" smtClean="0"/>
              <a:t>2008</a:t>
            </a:r>
            <a:r>
              <a:rPr lang="zh-TW" altLang="en-US" smtClean="0"/>
              <a:t>年</a:t>
            </a:r>
            <a:r>
              <a:rPr lang="en-US" altLang="zh-TW" smtClean="0"/>
              <a:t>12</a:t>
            </a:r>
            <a:r>
              <a:rPr lang="zh-TW" altLang="en-US" smtClean="0"/>
              <a:t>月</a:t>
            </a:r>
            <a:r>
              <a:rPr lang="en-US" altLang="zh-TW" smtClean="0"/>
              <a:t>8</a:t>
            </a:r>
            <a:r>
              <a:rPr lang="zh-TW" altLang="en-US" smtClean="0"/>
              <a:t>日因支氣管炎至甲診所就醫後，因症狀未改善，同日又至</a:t>
            </a:r>
            <a:r>
              <a:rPr lang="en-US" altLang="zh-TW" smtClean="0"/>
              <a:t>A</a:t>
            </a:r>
            <a:r>
              <a:rPr lang="zh-TW" altLang="en-US" smtClean="0"/>
              <a:t>醫院就醫，並於當日入住該院小兒科病房</a:t>
            </a:r>
            <a:r>
              <a:rPr lang="en-US" altLang="zh-TW" smtClean="0"/>
              <a:t>(</a:t>
            </a:r>
            <a:r>
              <a:rPr lang="zh-TW" altLang="en-US" smtClean="0"/>
              <a:t>雙人房</a:t>
            </a:r>
            <a:r>
              <a:rPr lang="en-US" altLang="zh-TW" smtClean="0"/>
              <a:t>)</a:t>
            </a:r>
            <a:r>
              <a:rPr lang="zh-TW" altLang="en-US" smtClean="0"/>
              <a:t>，直至</a:t>
            </a:r>
            <a:r>
              <a:rPr lang="en-US" altLang="zh-TW" smtClean="0"/>
              <a:t>17</a:t>
            </a:r>
            <a:r>
              <a:rPr lang="zh-TW" altLang="en-US" smtClean="0"/>
              <a:t>日才出院。個案</a:t>
            </a:r>
            <a:r>
              <a:rPr lang="en-US" altLang="zh-TW" smtClean="0"/>
              <a:t>12</a:t>
            </a:r>
            <a:r>
              <a:rPr lang="zh-TW" altLang="en-US" smtClean="0"/>
              <a:t>月</a:t>
            </a:r>
            <a:r>
              <a:rPr lang="en-US" altLang="zh-TW" smtClean="0"/>
              <a:t>19</a:t>
            </a:r>
            <a:r>
              <a:rPr lang="zh-TW" altLang="en-US" smtClean="0"/>
              <a:t>日開始有發燒</a:t>
            </a:r>
            <a:r>
              <a:rPr lang="en-US" altLang="zh-TW" smtClean="0"/>
              <a:t>(</a:t>
            </a:r>
            <a:r>
              <a:rPr lang="zh-TW" altLang="en-US" smtClean="0"/>
              <a:t>溫度最高達</a:t>
            </a:r>
            <a:r>
              <a:rPr lang="en-US" altLang="zh-TW" smtClean="0"/>
              <a:t>40</a:t>
            </a:r>
            <a:r>
              <a:rPr lang="zh-TW" altLang="en-US" smtClean="0"/>
              <a:t>℃</a:t>
            </a:r>
            <a:r>
              <a:rPr lang="en-US" altLang="zh-TW" smtClean="0"/>
              <a:t>)</a:t>
            </a:r>
            <a:r>
              <a:rPr lang="zh-TW" altLang="en-US" smtClean="0"/>
              <a:t>、倦怠、腹瀉、咳嗽、喉嚨痛、流鼻水等情形，並且曾於</a:t>
            </a:r>
            <a:r>
              <a:rPr lang="en-US" altLang="zh-TW" smtClean="0"/>
              <a:t>12</a:t>
            </a:r>
            <a:r>
              <a:rPr lang="zh-TW" altLang="en-US" smtClean="0"/>
              <a:t>月</a:t>
            </a:r>
            <a:r>
              <a:rPr lang="en-US" altLang="zh-TW" smtClean="0"/>
              <a:t>20</a:t>
            </a:r>
            <a:r>
              <a:rPr lang="zh-TW" altLang="en-US" smtClean="0"/>
              <a:t>及</a:t>
            </a:r>
            <a:r>
              <a:rPr lang="en-US" altLang="zh-TW" smtClean="0"/>
              <a:t>22</a:t>
            </a:r>
            <a:r>
              <a:rPr lang="zh-TW" altLang="en-US" smtClean="0"/>
              <a:t>日兩度至</a:t>
            </a:r>
            <a:r>
              <a:rPr lang="en-US" altLang="zh-TW" smtClean="0"/>
              <a:t>A</a:t>
            </a:r>
            <a:r>
              <a:rPr lang="zh-TW" altLang="en-US" smtClean="0"/>
              <a:t>醫院就醫。</a:t>
            </a:r>
            <a:r>
              <a:rPr lang="en-US" altLang="zh-TW" smtClean="0"/>
              <a:t>12</a:t>
            </a:r>
            <a:r>
              <a:rPr lang="zh-TW" altLang="en-US" smtClean="0"/>
              <a:t>月</a:t>
            </a:r>
            <a:r>
              <a:rPr lang="en-US" altLang="zh-TW" smtClean="0"/>
              <a:t>23</a:t>
            </a:r>
            <a:r>
              <a:rPr lang="zh-TW" altLang="en-US" smtClean="0"/>
              <a:t>日開始出現全身性紅疹、結膜炎、柯氏斑，當日有至乙診所就醫。惟症狀未改善，故於</a:t>
            </a:r>
            <a:r>
              <a:rPr lang="en-US" altLang="zh-TW" smtClean="0"/>
              <a:t>12</a:t>
            </a:r>
            <a:r>
              <a:rPr lang="zh-TW" altLang="en-US" smtClean="0"/>
              <a:t>月</a:t>
            </a:r>
            <a:r>
              <a:rPr lang="en-US" altLang="zh-TW" smtClean="0"/>
              <a:t>25</a:t>
            </a:r>
            <a:r>
              <a:rPr lang="zh-TW" altLang="en-US" smtClean="0"/>
              <a:t>日再度至乙診所就醫並轉診至</a:t>
            </a:r>
            <a:r>
              <a:rPr lang="en-US" altLang="zh-TW" smtClean="0"/>
              <a:t>A</a:t>
            </a:r>
            <a:r>
              <a:rPr lang="zh-TW" altLang="en-US" smtClean="0"/>
              <a:t>醫院急診就醫。</a:t>
            </a:r>
          </a:p>
        </p:txBody>
      </p:sp>
      <p:sp>
        <p:nvSpPr>
          <p:cNvPr id="104452"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B59EFD2-2549-4FFC-A176-400832C82D87}" type="slidenum">
              <a:rPr lang="zh-TW" altLang="en-US" smtClean="0"/>
              <a:pPr fontAlgn="base">
                <a:spcBef>
                  <a:spcPct val="0"/>
                </a:spcBef>
                <a:spcAft>
                  <a:spcPct val="0"/>
                </a:spcAft>
                <a:defRPr/>
              </a:pPr>
              <a:t>44</a:t>
            </a:fld>
            <a:endParaRPr lang="zh-TW" alt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45</a:t>
            </a:fld>
            <a:endParaRPr lang="zh-TW"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46</a:t>
            </a:fld>
            <a:endParaRPr lang="zh-TW"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47</a:t>
            </a:fld>
            <a:endParaRPr lang="zh-TW"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48</a:t>
            </a:fld>
            <a:endParaRPr lang="zh-TW"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49</a:t>
            </a:fld>
            <a:endParaRPr lang="zh-TW"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50</a:t>
            </a:fld>
            <a:endParaRPr lang="zh-TW"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51</a:t>
            </a:fld>
            <a:endParaRPr lang="zh-TW"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78850" name="備忘稿版面配置區 2"/>
          <p:cNvSpPr>
            <a:spLocks noGrp="1"/>
          </p:cNvSpPr>
          <p:nvPr>
            <p:ph type="body" idx="1"/>
          </p:nvPr>
        </p:nvSpPr>
        <p:spPr bwMode="auto">
          <a:noFill/>
        </p:spPr>
        <p:txBody>
          <a:bodyPr wrap="square" numCol="1" anchor="t" anchorCtr="0" compatLnSpc="1">
            <a:prstTxWarp prst="textNoShape">
              <a:avLst/>
            </a:prstTxWarp>
          </a:bodyPr>
          <a:lstStyle/>
          <a:p>
            <a:pPr>
              <a:lnSpc>
                <a:spcPct val="90000"/>
              </a:lnSpc>
            </a:pPr>
            <a:r>
              <a:rPr lang="zh-TW" altLang="en-US" sz="1000" smtClean="0"/>
              <a:t>於第一採血時間除了採集血液（全血）檢體外，應同時採集尿液及鼻咽檢體。</a:t>
            </a:r>
            <a:br>
              <a:rPr lang="zh-TW" altLang="en-US" sz="1000" smtClean="0"/>
            </a:br>
            <a:r>
              <a:rPr lang="zh-TW" altLang="en-US" sz="1000" smtClean="0"/>
              <a:t/>
            </a:r>
            <a:br>
              <a:rPr lang="zh-TW" altLang="en-US" sz="1000" smtClean="0"/>
            </a:br>
            <a:r>
              <a:rPr lang="zh-TW" altLang="en-US" sz="1000" smtClean="0"/>
              <a:t>（一）血清學檢查</a:t>
            </a:r>
            <a:br>
              <a:rPr lang="zh-TW" altLang="en-US" sz="1000" smtClean="0"/>
            </a:br>
            <a:r>
              <a:rPr lang="zh-TW" altLang="en-US" sz="1000" smtClean="0"/>
              <a:t/>
            </a:r>
            <a:br>
              <a:rPr lang="zh-TW" altLang="en-US" sz="1000" smtClean="0"/>
            </a:br>
            <a:r>
              <a:rPr lang="zh-TW" altLang="en-US" sz="1000" smtClean="0"/>
              <a:t>      １、檢驗：檢驗配對血清中</a:t>
            </a:r>
            <a:r>
              <a:rPr lang="en-US" altLang="zh-TW" sz="1000" smtClean="0"/>
              <a:t>IgM</a:t>
            </a:r>
            <a:r>
              <a:rPr lang="zh-TW" altLang="en-US" sz="1000" smtClean="0"/>
              <a:t>是否存在或</a:t>
            </a:r>
            <a:r>
              <a:rPr lang="en-US" altLang="zh-TW" sz="1000" smtClean="0"/>
              <a:t>IgG</a:t>
            </a:r>
            <a:r>
              <a:rPr lang="zh-TW" altLang="en-US" sz="1000" smtClean="0"/>
              <a:t>抗體有≧</a:t>
            </a:r>
            <a:r>
              <a:rPr lang="en-US" altLang="zh-TW" sz="1000" smtClean="0"/>
              <a:t>4</a:t>
            </a:r>
            <a:r>
              <a:rPr lang="zh-TW" altLang="en-US" sz="1000" smtClean="0"/>
              <a:t>倍上升。</a:t>
            </a:r>
            <a:br>
              <a:rPr lang="zh-TW" altLang="en-US" sz="1000" smtClean="0"/>
            </a:br>
            <a:r>
              <a:rPr lang="zh-TW" altLang="en-US" sz="1000" smtClean="0"/>
              <a:t/>
            </a:r>
            <a:br>
              <a:rPr lang="zh-TW" altLang="en-US" sz="1000" smtClean="0"/>
            </a:br>
            <a:r>
              <a:rPr lang="zh-TW" altLang="en-US" sz="1000" smtClean="0"/>
              <a:t>      ２、採檢時間：出疹後</a:t>
            </a:r>
            <a:r>
              <a:rPr lang="en-US" altLang="zh-TW" sz="1000" smtClean="0"/>
              <a:t>3</a:t>
            </a:r>
            <a:r>
              <a:rPr lang="zh-TW" altLang="en-US" sz="1000" smtClean="0"/>
              <a:t>～</a:t>
            </a:r>
            <a:r>
              <a:rPr lang="en-US" altLang="zh-TW" sz="1000" smtClean="0"/>
              <a:t>28</a:t>
            </a:r>
            <a:r>
              <a:rPr lang="zh-TW" altLang="en-US" sz="1000" smtClean="0"/>
              <a:t>天內，第二次採血要隔</a:t>
            </a:r>
            <a:r>
              <a:rPr lang="en-US" altLang="zh-TW" sz="1000" smtClean="0"/>
              <a:t>2</a:t>
            </a:r>
            <a:r>
              <a:rPr lang="zh-TW" altLang="en-US" sz="1000" smtClean="0"/>
              <a:t>～</a:t>
            </a:r>
            <a:r>
              <a:rPr lang="en-US" altLang="zh-TW" sz="1000" smtClean="0"/>
              <a:t>4</a:t>
            </a:r>
            <a:r>
              <a:rPr lang="zh-TW" altLang="en-US" sz="1000" smtClean="0"/>
              <a:t>週。</a:t>
            </a:r>
            <a:br>
              <a:rPr lang="zh-TW" altLang="en-US" sz="1000" smtClean="0"/>
            </a:br>
            <a:r>
              <a:rPr lang="zh-TW" altLang="en-US" sz="1000" smtClean="0"/>
              <a:t/>
            </a:r>
            <a:br>
              <a:rPr lang="zh-TW" altLang="en-US" sz="1000" smtClean="0"/>
            </a:br>
            <a:r>
              <a:rPr lang="zh-TW" altLang="en-US" sz="1000" smtClean="0"/>
              <a:t>      ３、檢驗結果之意義</a:t>
            </a:r>
            <a:br>
              <a:rPr lang="zh-TW" altLang="en-US" sz="1000" smtClean="0"/>
            </a:br>
            <a:r>
              <a:rPr lang="zh-TW" altLang="en-US" sz="1000" smtClean="0"/>
              <a:t/>
            </a:r>
            <a:br>
              <a:rPr lang="zh-TW" altLang="en-US" sz="1000" smtClean="0"/>
            </a:br>
            <a:r>
              <a:rPr lang="zh-TW" altLang="en-US" sz="1000" smtClean="0"/>
              <a:t>       （</a:t>
            </a:r>
            <a:r>
              <a:rPr lang="en-US" altLang="zh-TW" sz="1000" smtClean="0"/>
              <a:t>1</a:t>
            </a:r>
            <a:r>
              <a:rPr lang="zh-TW" altLang="en-US" sz="1000" smtClean="0"/>
              <a:t>） 有</a:t>
            </a:r>
            <a:r>
              <a:rPr lang="en-US" altLang="zh-TW" sz="1000" smtClean="0"/>
              <a:t>IgM</a:t>
            </a:r>
            <a:r>
              <a:rPr lang="zh-TW" altLang="en-US" sz="1000" smtClean="0"/>
              <a:t>抗體的出現表示新近感染，但需配合是否接種疫苗及接種時間來判定。</a:t>
            </a:r>
            <a:br>
              <a:rPr lang="zh-TW" altLang="en-US" sz="1000" smtClean="0"/>
            </a:br>
            <a:r>
              <a:rPr lang="zh-TW" altLang="en-US" sz="1000" smtClean="0"/>
              <a:t/>
            </a:r>
            <a:br>
              <a:rPr lang="zh-TW" altLang="en-US" sz="1000" smtClean="0"/>
            </a:br>
            <a:r>
              <a:rPr lang="zh-TW" altLang="en-US" sz="1000" smtClean="0"/>
              <a:t>       （</a:t>
            </a:r>
            <a:r>
              <a:rPr lang="en-US" altLang="zh-TW" sz="1000" smtClean="0"/>
              <a:t>2</a:t>
            </a:r>
            <a:r>
              <a:rPr lang="zh-TW" altLang="en-US" sz="1000" smtClean="0"/>
              <a:t>） </a:t>
            </a:r>
            <a:r>
              <a:rPr lang="en-US" altLang="zh-TW" sz="1000" smtClean="0"/>
              <a:t>IgM</a:t>
            </a:r>
            <a:r>
              <a:rPr lang="zh-TW" altLang="en-US" sz="1000" smtClean="0"/>
              <a:t>抗體陰性而</a:t>
            </a:r>
            <a:r>
              <a:rPr lang="en-US" altLang="zh-TW" sz="1000" smtClean="0"/>
              <a:t>IgG</a:t>
            </a:r>
            <a:r>
              <a:rPr lang="zh-TW" altLang="en-US" sz="1000" smtClean="0"/>
              <a:t>抗體陽性表示為以前感染。</a:t>
            </a:r>
            <a:br>
              <a:rPr lang="zh-TW" altLang="en-US" sz="1000" smtClean="0"/>
            </a:br>
            <a:r>
              <a:rPr lang="zh-TW" altLang="en-US" sz="1000" smtClean="0"/>
              <a:t/>
            </a:r>
            <a:br>
              <a:rPr lang="zh-TW" altLang="en-US" sz="1000" smtClean="0"/>
            </a:br>
            <a:r>
              <a:rPr lang="zh-TW" altLang="en-US" sz="1000" smtClean="0"/>
              <a:t>       （</a:t>
            </a:r>
            <a:r>
              <a:rPr lang="en-US" altLang="zh-TW" sz="1000" smtClean="0"/>
              <a:t>3</a:t>
            </a:r>
            <a:r>
              <a:rPr lang="zh-TW" altLang="en-US" sz="1000" smtClean="0"/>
              <a:t>） 若</a:t>
            </a:r>
            <a:r>
              <a:rPr lang="en-US" altLang="zh-TW" sz="1000" smtClean="0"/>
              <a:t>IgM</a:t>
            </a:r>
            <a:r>
              <a:rPr lang="zh-TW" altLang="en-US" sz="1000" smtClean="0"/>
              <a:t>與</a:t>
            </a:r>
            <a:r>
              <a:rPr lang="en-US" altLang="zh-TW" sz="1000" smtClean="0"/>
              <a:t>IgG</a:t>
            </a:r>
            <a:r>
              <a:rPr lang="zh-TW" altLang="en-US" sz="1000" smtClean="0"/>
              <a:t>抗體皆呈陰性，不確定為未感染或已感染但尚未出現抗體，需間隔</a:t>
            </a:r>
            <a:r>
              <a:rPr lang="en-US" altLang="zh-TW" sz="1000" smtClean="0"/>
              <a:t>14</a:t>
            </a:r>
            <a:r>
              <a:rPr lang="zh-TW" altLang="en-US" sz="1000" smtClean="0"/>
              <a:t>～</a:t>
            </a:r>
            <a:r>
              <a:rPr lang="en-US" altLang="zh-TW" sz="1000" smtClean="0"/>
              <a:t>28</a:t>
            </a:r>
            <a:r>
              <a:rPr lang="zh-TW" altLang="en-US" sz="1000" smtClean="0"/>
              <a:t>天再採第二次血清以確定。</a:t>
            </a:r>
            <a:br>
              <a:rPr lang="zh-TW" altLang="en-US" sz="1000" smtClean="0"/>
            </a:br>
            <a:r>
              <a:rPr lang="zh-TW" altLang="en-US" sz="1000" smtClean="0"/>
              <a:t/>
            </a:r>
            <a:br>
              <a:rPr lang="zh-TW" altLang="en-US" sz="1000" smtClean="0"/>
            </a:br>
            <a:r>
              <a:rPr lang="zh-TW" altLang="en-US" sz="1000" smtClean="0"/>
              <a:t>（二）尿液及鼻咽之檢體檢查</a:t>
            </a:r>
            <a:br>
              <a:rPr lang="zh-TW" altLang="en-US" sz="1000" smtClean="0"/>
            </a:br>
            <a:r>
              <a:rPr lang="zh-TW" altLang="en-US" sz="1000" smtClean="0"/>
              <a:t/>
            </a:r>
            <a:br>
              <a:rPr lang="zh-TW" altLang="en-US" sz="1000" smtClean="0"/>
            </a:br>
            <a:r>
              <a:rPr lang="zh-TW" altLang="en-US" sz="1000" smtClean="0"/>
              <a:t>      １、檢驗：以病毒分離方式檢驗是否有麻疹病毒存在。</a:t>
            </a:r>
            <a:br>
              <a:rPr lang="zh-TW" altLang="en-US" sz="1000" smtClean="0"/>
            </a:br>
            <a:r>
              <a:rPr lang="zh-TW" altLang="en-US" sz="1000" smtClean="0"/>
              <a:t/>
            </a:r>
            <a:br>
              <a:rPr lang="zh-TW" altLang="en-US" sz="1000" smtClean="0"/>
            </a:br>
            <a:r>
              <a:rPr lang="zh-TW" altLang="en-US" sz="1000" smtClean="0"/>
              <a:t>      ２、採檢時間：出疹後</a:t>
            </a:r>
            <a:r>
              <a:rPr lang="en-US" altLang="zh-TW" sz="1000" smtClean="0"/>
              <a:t>7</a:t>
            </a:r>
            <a:r>
              <a:rPr lang="zh-TW" altLang="en-US" sz="1000" smtClean="0"/>
              <a:t>天內。</a:t>
            </a:r>
            <a:br>
              <a:rPr lang="zh-TW" altLang="en-US" sz="1000" smtClean="0"/>
            </a:br>
            <a:r>
              <a:rPr lang="zh-TW" altLang="en-US" sz="1000" smtClean="0"/>
              <a:t/>
            </a:r>
            <a:br>
              <a:rPr lang="zh-TW" altLang="en-US" sz="1000" smtClean="0"/>
            </a:br>
            <a:r>
              <a:rPr lang="zh-TW" altLang="en-US" sz="1000" smtClean="0"/>
              <a:t>      ３、檢驗結果之意義</a:t>
            </a:r>
            <a:br>
              <a:rPr lang="zh-TW" altLang="en-US" sz="1000" smtClean="0"/>
            </a:br>
            <a:r>
              <a:rPr lang="zh-TW" altLang="en-US" sz="1000" smtClean="0"/>
              <a:t/>
            </a:r>
            <a:br>
              <a:rPr lang="zh-TW" altLang="en-US" sz="1000" smtClean="0"/>
            </a:br>
            <a:r>
              <a:rPr lang="zh-TW" altLang="en-US" sz="1000" smtClean="0"/>
              <a:t>       （</a:t>
            </a:r>
            <a:r>
              <a:rPr lang="en-US" altLang="zh-TW" sz="1000" smtClean="0"/>
              <a:t>1</a:t>
            </a:r>
            <a:r>
              <a:rPr lang="zh-TW" altLang="en-US" sz="1000" smtClean="0"/>
              <a:t>）未分離到病毒，表示檢體中無病毒存在，但需配合採檢時間與運送方式是否適當。</a:t>
            </a:r>
            <a:br>
              <a:rPr lang="zh-TW" altLang="en-US" sz="1000" smtClean="0"/>
            </a:br>
            <a:r>
              <a:rPr lang="zh-TW" altLang="en-US" sz="1000" smtClean="0"/>
              <a:t/>
            </a:r>
            <a:br>
              <a:rPr lang="zh-TW" altLang="en-US" sz="1000" smtClean="0"/>
            </a:br>
            <a:r>
              <a:rPr lang="zh-TW" altLang="en-US" sz="1000" smtClean="0"/>
              <a:t>       （</a:t>
            </a:r>
            <a:r>
              <a:rPr lang="en-US" altLang="zh-TW" sz="1000" smtClean="0"/>
              <a:t>2</a:t>
            </a:r>
            <a:r>
              <a:rPr lang="zh-TW" altLang="en-US" sz="1000" smtClean="0"/>
              <a:t>）分離到麻疹病毒，表示病人確實最近有感染過麻疹。</a:t>
            </a:r>
          </a:p>
          <a:p>
            <a:pPr>
              <a:lnSpc>
                <a:spcPct val="90000"/>
              </a:lnSpc>
            </a:pPr>
            <a:r>
              <a:rPr lang="zh-TW" altLang="en-US" sz="1000" smtClean="0"/>
              <a:t> </a:t>
            </a:r>
          </a:p>
          <a:p>
            <a:pPr>
              <a:lnSpc>
                <a:spcPct val="90000"/>
              </a:lnSpc>
            </a:pPr>
            <a:r>
              <a:rPr lang="zh-TW" altLang="en-US" sz="1000" smtClean="0"/>
              <a:t>＊如為通報麻疹疑似個案，其已達接種年齡但尚未接種之幼兒，如檢驗結果通知需再二次採檢者，應提醒家屬等採檢完再儘速施打疫苗。</a:t>
            </a:r>
          </a:p>
          <a:p>
            <a:pPr>
              <a:lnSpc>
                <a:spcPct val="90000"/>
              </a:lnSpc>
            </a:pPr>
            <a:endParaRPr lang="zh-TW" altLang="en-US" sz="1000" smtClean="0"/>
          </a:p>
        </p:txBody>
      </p:sp>
      <p:sp>
        <p:nvSpPr>
          <p:cNvPr id="105476"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19BAF3B-2F45-4E95-8F09-D739717D5A05}" type="slidenum">
              <a:rPr lang="zh-TW" altLang="en-US" smtClean="0"/>
              <a:pPr fontAlgn="base">
                <a:spcBef>
                  <a:spcPct val="0"/>
                </a:spcBef>
                <a:spcAft>
                  <a:spcPct val="0"/>
                </a:spcAft>
                <a:defRPr/>
              </a:pPr>
              <a:t>52</a:t>
            </a:fld>
            <a:endParaRPr lang="zh-TW" alt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80898" name="備忘稿版面配置區 2"/>
          <p:cNvSpPr>
            <a:spLocks noGrp="1"/>
          </p:cNvSpPr>
          <p:nvPr>
            <p:ph type="body" idx="1"/>
          </p:nvPr>
        </p:nvSpPr>
        <p:spPr bwMode="auto">
          <a:noFill/>
        </p:spPr>
        <p:txBody>
          <a:bodyPr wrap="square" numCol="1" anchor="t" anchorCtr="0" compatLnSpc="1">
            <a:prstTxWarp prst="textNoShape">
              <a:avLst/>
            </a:prstTxWarp>
          </a:bodyPr>
          <a:lstStyle/>
          <a:p>
            <a:pPr marL="987425" indent="-987425"/>
            <a:r>
              <a:rPr lang="zh-TW" altLang="en-US" smtClean="0"/>
              <a:t> （</a:t>
            </a:r>
            <a:r>
              <a:rPr lang="en-US" altLang="zh-TW" smtClean="0"/>
              <a:t>1</a:t>
            </a:r>
            <a:r>
              <a:rPr lang="zh-TW" altLang="en-US" smtClean="0"/>
              <a:t>）有</a:t>
            </a:r>
            <a:r>
              <a:rPr lang="en-US" altLang="zh-TW" smtClean="0"/>
              <a:t>IgM</a:t>
            </a:r>
            <a:r>
              <a:rPr lang="zh-TW" altLang="en-US" smtClean="0"/>
              <a:t>抗體的出現表示新近感染，但需配合是否接種疫苗及接種時間來判定。</a:t>
            </a:r>
            <a:endParaRPr lang="en-US" altLang="zh-TW" smtClean="0"/>
          </a:p>
          <a:p>
            <a:pPr marL="987425" indent="-987425"/>
            <a:r>
              <a:rPr lang="zh-TW" altLang="en-US" smtClean="0"/>
              <a:t>（</a:t>
            </a:r>
            <a:r>
              <a:rPr lang="en-US" altLang="zh-TW" smtClean="0"/>
              <a:t>2</a:t>
            </a:r>
            <a:r>
              <a:rPr lang="zh-TW" altLang="en-US" smtClean="0"/>
              <a:t>） </a:t>
            </a:r>
            <a:r>
              <a:rPr lang="en-US" altLang="zh-TW" smtClean="0"/>
              <a:t>IgM</a:t>
            </a:r>
            <a:r>
              <a:rPr lang="zh-TW" altLang="en-US" smtClean="0"/>
              <a:t>抗體陰性而</a:t>
            </a:r>
            <a:r>
              <a:rPr lang="en-US" altLang="zh-TW" smtClean="0"/>
              <a:t>IgG</a:t>
            </a:r>
            <a:r>
              <a:rPr lang="zh-TW" altLang="en-US" smtClean="0"/>
              <a:t>抗體陽性表示為以前感染</a:t>
            </a:r>
            <a:endParaRPr lang="en-US" altLang="zh-TW" smtClean="0"/>
          </a:p>
          <a:p>
            <a:pPr marL="987425" indent="-987425"/>
            <a:r>
              <a:rPr lang="zh-TW" altLang="en-US" smtClean="0"/>
              <a:t>（</a:t>
            </a:r>
            <a:r>
              <a:rPr lang="en-US" altLang="zh-TW" smtClean="0"/>
              <a:t>3</a:t>
            </a:r>
            <a:r>
              <a:rPr lang="zh-TW" altLang="en-US" smtClean="0"/>
              <a:t>） 若</a:t>
            </a:r>
            <a:r>
              <a:rPr lang="en-US" altLang="zh-TW" smtClean="0"/>
              <a:t>IgM</a:t>
            </a:r>
            <a:r>
              <a:rPr lang="zh-TW" altLang="en-US" smtClean="0"/>
              <a:t>與</a:t>
            </a:r>
            <a:r>
              <a:rPr lang="en-US" altLang="zh-TW" smtClean="0"/>
              <a:t>IgG</a:t>
            </a:r>
            <a:r>
              <a:rPr lang="zh-TW" altLang="en-US" smtClean="0"/>
              <a:t>抗體皆呈陰性，不確定為未感染或已感染但尚未出現抗體，需間隔</a:t>
            </a:r>
            <a:r>
              <a:rPr lang="en-US" altLang="zh-TW" smtClean="0"/>
              <a:t>14</a:t>
            </a:r>
            <a:r>
              <a:rPr lang="zh-TW" altLang="en-US" smtClean="0"/>
              <a:t>～</a:t>
            </a:r>
            <a:r>
              <a:rPr lang="en-US" altLang="zh-TW" smtClean="0"/>
              <a:t>28</a:t>
            </a:r>
            <a:r>
              <a:rPr lang="zh-TW" altLang="en-US" smtClean="0"/>
              <a:t>天再採第二次血清以確定。</a:t>
            </a:r>
          </a:p>
        </p:txBody>
      </p:sp>
      <p:sp>
        <p:nvSpPr>
          <p:cNvPr id="106500"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8BC8427-F37A-45E7-B701-9D73F0F1CB33}" type="slidenum">
              <a:rPr lang="zh-TW" altLang="en-US" smtClean="0"/>
              <a:pPr fontAlgn="base">
                <a:spcBef>
                  <a:spcPct val="0"/>
                </a:spcBef>
                <a:spcAft>
                  <a:spcPct val="0"/>
                </a:spcAft>
                <a:defRPr/>
              </a:pPr>
              <a:t>53</a:t>
            </a:fld>
            <a:endParaRPr lang="zh-TW" alt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54</a:t>
            </a:fld>
            <a:endParaRPr lang="zh-TW"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55</a:t>
            </a:fld>
            <a:endParaRPr lang="zh-TW"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56</a:t>
            </a:fld>
            <a:endParaRPr lang="zh-TW"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57</a:t>
            </a:fld>
            <a:endParaRPr lang="zh-TW"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58</a:t>
            </a:fld>
            <a:endParaRPr lang="zh-TW"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88066"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TW" smtClean="0"/>
              <a:t>individuals who were infected with wild measles virus several years after immunization with a killed measles vaccine (a vaccine used in the United States from 1963-1967). This syndrome tends to be more prolonged and severe than regular measles and is marked by a prolonged high fever, pneumonitis, and a rash that begins peripherally and may be urticarial, maculopapular, hemorrhagic, and/or vesicular. </a:t>
            </a:r>
          </a:p>
          <a:p>
            <a:pPr eaLnBrk="1" hangingPunct="1"/>
            <a:r>
              <a:rPr lang="en-US" altLang="zh-TW" smtClean="0"/>
              <a:t>The assumed pathogenesis of atypical measles is hypersensitivity to measles virus in a partially immune host. Laboratory tests reveal a very low measles antibody titer early in the course of the disease, followed soon thereafter by the appearance of an extremely high measles immunoglobulin G (IgG) antibody titer (eg, 1:1,000,000) in the serum.</a:t>
            </a:r>
          </a:p>
          <a:p>
            <a:pPr eaLnBrk="1" hangingPunct="1"/>
            <a:r>
              <a:rPr lang="en-US" altLang="zh-TW" smtClean="0"/>
              <a:t>Other diagnoses to be considered include the following:</a:t>
            </a:r>
          </a:p>
          <a:p>
            <a:pPr eaLnBrk="1" hangingPunct="1"/>
            <a:r>
              <a:rPr lang="en-US" altLang="zh-TW" smtClean="0"/>
              <a:t>Kawasaki disease</a:t>
            </a:r>
          </a:p>
          <a:p>
            <a:pPr eaLnBrk="1" hangingPunct="1"/>
            <a:r>
              <a:rPr lang="en-US" altLang="zh-TW" smtClean="0"/>
              <a:t>Dengue</a:t>
            </a:r>
          </a:p>
          <a:p>
            <a:pPr eaLnBrk="1" hangingPunct="1"/>
            <a:r>
              <a:rPr lang="en-US" altLang="zh-TW" smtClean="0"/>
              <a:t>Serum sickness</a:t>
            </a:r>
          </a:p>
          <a:p>
            <a:pPr eaLnBrk="1" hangingPunct="1"/>
            <a:r>
              <a:rPr lang="en-US" altLang="zh-TW" smtClean="0"/>
              <a:t>Syphilis</a:t>
            </a:r>
          </a:p>
          <a:p>
            <a:pPr eaLnBrk="1" hangingPunct="1"/>
            <a:r>
              <a:rPr lang="en-US" altLang="zh-TW" smtClean="0"/>
              <a:t>Systemic lupus erythematosus</a:t>
            </a:r>
          </a:p>
          <a:p>
            <a:pPr eaLnBrk="1" hangingPunct="1"/>
            <a:r>
              <a:rPr lang="en-US" altLang="zh-TW" smtClean="0"/>
              <a:t>Toxic shock syndrome</a:t>
            </a:r>
          </a:p>
          <a:p>
            <a:pPr eaLnBrk="1" hangingPunct="1"/>
            <a:endParaRPr lang="zh-TW" altLang="en-US" smtClean="0"/>
          </a:p>
        </p:txBody>
      </p:sp>
      <p:sp>
        <p:nvSpPr>
          <p:cNvPr id="107524"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2CCE968-B91D-4586-82D7-510BAED31F94}" type="slidenum">
              <a:rPr lang="zh-TW" altLang="en-US" smtClean="0"/>
              <a:pPr fontAlgn="base">
                <a:spcBef>
                  <a:spcPct val="0"/>
                </a:spcBef>
                <a:spcAft>
                  <a:spcPct val="0"/>
                </a:spcAft>
                <a:defRPr/>
              </a:pPr>
              <a:t>59</a:t>
            </a:fld>
            <a:endParaRPr lang="zh-TW" alt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60</a:t>
            </a:fld>
            <a:endParaRPr lang="zh-TW"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91138"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zh-TW" altLang="en-US" smtClean="0"/>
              <a:t>個案</a:t>
            </a:r>
            <a:r>
              <a:rPr lang="en-US" altLang="zh-TW" smtClean="0"/>
              <a:t>3</a:t>
            </a:r>
            <a:r>
              <a:rPr lang="zh-TW" altLang="en-US" smtClean="0"/>
              <a:t>在</a:t>
            </a:r>
            <a:r>
              <a:rPr lang="en-US" altLang="zh-TW" smtClean="0"/>
              <a:t>12</a:t>
            </a:r>
            <a:r>
              <a:rPr lang="zh-TW" altLang="en-US" smtClean="0"/>
              <a:t>月</a:t>
            </a:r>
            <a:r>
              <a:rPr lang="en-US" altLang="zh-TW" smtClean="0"/>
              <a:t>9</a:t>
            </a:r>
            <a:r>
              <a:rPr lang="zh-TW" altLang="en-US" smtClean="0"/>
              <a:t>日開始有發燒</a:t>
            </a:r>
            <a:r>
              <a:rPr lang="en-US" altLang="zh-TW" smtClean="0"/>
              <a:t>(</a:t>
            </a:r>
            <a:r>
              <a:rPr lang="zh-TW" altLang="en-US" smtClean="0"/>
              <a:t>溫度最高達</a:t>
            </a:r>
            <a:r>
              <a:rPr lang="en-US" altLang="zh-TW" smtClean="0"/>
              <a:t>40</a:t>
            </a:r>
            <a:r>
              <a:rPr lang="zh-TW" altLang="en-US" smtClean="0"/>
              <a:t>℃</a:t>
            </a:r>
            <a:r>
              <a:rPr lang="en-US" altLang="zh-TW" smtClean="0"/>
              <a:t>)</a:t>
            </a:r>
            <a:r>
              <a:rPr lang="zh-TW" altLang="en-US" smtClean="0"/>
              <a:t>、結膜炎、咳嗽、流鼻水等症狀。</a:t>
            </a:r>
            <a:r>
              <a:rPr lang="en-US" altLang="zh-TW" smtClean="0"/>
              <a:t>13</a:t>
            </a:r>
            <a:r>
              <a:rPr lang="zh-TW" altLang="en-US" smtClean="0"/>
              <a:t>日出現紅疹，且由丙診所轉診至</a:t>
            </a:r>
            <a:r>
              <a:rPr lang="en-US" altLang="zh-TW" smtClean="0"/>
              <a:t>A</a:t>
            </a:r>
            <a:r>
              <a:rPr lang="zh-TW" altLang="en-US" smtClean="0"/>
              <a:t>醫院就醫。</a:t>
            </a:r>
            <a:r>
              <a:rPr lang="en-US" altLang="zh-TW" smtClean="0"/>
              <a:t>13~16</a:t>
            </a:r>
            <a:r>
              <a:rPr lang="zh-TW" altLang="en-US" smtClean="0"/>
              <a:t>日入住個案</a:t>
            </a:r>
            <a:r>
              <a:rPr lang="en-US" altLang="zh-TW" smtClean="0"/>
              <a:t>1</a:t>
            </a:r>
            <a:r>
              <a:rPr lang="zh-TW" altLang="en-US" smtClean="0"/>
              <a:t>的隔壁床。由此我們推測個案</a:t>
            </a:r>
            <a:r>
              <a:rPr lang="en-US" altLang="zh-TW" smtClean="0"/>
              <a:t>3</a:t>
            </a:r>
            <a:r>
              <a:rPr lang="zh-TW" altLang="en-US" smtClean="0"/>
              <a:t>入住</a:t>
            </a:r>
            <a:r>
              <a:rPr lang="en-US" altLang="zh-TW" smtClean="0"/>
              <a:t>A</a:t>
            </a:r>
            <a:r>
              <a:rPr lang="zh-TW" altLang="en-US" smtClean="0"/>
              <a:t>醫院後，可能造成個案</a:t>
            </a:r>
            <a:r>
              <a:rPr lang="en-US" altLang="zh-TW" smtClean="0"/>
              <a:t>1</a:t>
            </a:r>
            <a:r>
              <a:rPr lang="zh-TW" altLang="en-US" smtClean="0"/>
              <a:t>與</a:t>
            </a:r>
            <a:r>
              <a:rPr lang="en-US" altLang="zh-TW" smtClean="0"/>
              <a:t>2</a:t>
            </a:r>
            <a:r>
              <a:rPr lang="zh-TW" altLang="en-US" smtClean="0"/>
              <a:t>感染麻疹，因此調查重點轉向個案</a:t>
            </a:r>
            <a:r>
              <a:rPr lang="en-US" altLang="zh-TW" smtClean="0"/>
              <a:t>3</a:t>
            </a:r>
            <a:r>
              <a:rPr lang="zh-TW" altLang="en-US" smtClean="0"/>
              <a:t>。本階段衛生單位造冊進行感染源及接觸者追蹤共</a:t>
            </a:r>
            <a:r>
              <a:rPr lang="en-US" altLang="zh-TW" smtClean="0"/>
              <a:t>577</a:t>
            </a:r>
            <a:r>
              <a:rPr lang="zh-TW" altLang="en-US" smtClean="0"/>
              <a:t>人，經篩選後追蹤人數為</a:t>
            </a:r>
            <a:r>
              <a:rPr lang="en-US" altLang="zh-TW" smtClean="0"/>
              <a:t>481</a:t>
            </a:r>
            <a:r>
              <a:rPr lang="zh-TW" altLang="en-US" smtClean="0"/>
              <a:t>人。</a:t>
            </a:r>
          </a:p>
        </p:txBody>
      </p:sp>
      <p:sp>
        <p:nvSpPr>
          <p:cNvPr id="108548"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50A4102-7A46-42A3-B8BD-8A6B9279BCB9}" type="slidenum">
              <a:rPr lang="zh-TW" altLang="en-US" smtClean="0"/>
              <a:pPr fontAlgn="base">
                <a:spcBef>
                  <a:spcPct val="0"/>
                </a:spcBef>
                <a:spcAft>
                  <a:spcPct val="0"/>
                </a:spcAft>
                <a:defRPr/>
              </a:pPr>
              <a:t>61</a:t>
            </a:fld>
            <a:endParaRPr lang="zh-TW" alt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62</a:t>
            </a:fld>
            <a:endParaRPr lang="zh-TW"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101378" name="Rectangle 3"/>
          <p:cNvSpPr>
            <a:spLocks noGrp="1"/>
          </p:cNvSpPr>
          <p:nvPr>
            <p:ph type="body" idx="1"/>
          </p:nvPr>
        </p:nvSpPr>
        <p:spPr bwMode="auto">
          <a:noFill/>
        </p:spPr>
        <p:txBody>
          <a:bodyPr wrap="square" numCol="1" anchor="t" anchorCtr="0" compatLnSpc="1">
            <a:prstTxWarp prst="textNoShape">
              <a:avLst/>
            </a:prstTxWarp>
          </a:bodyPr>
          <a:lstStyle/>
          <a:p>
            <a:r>
              <a:rPr lang="zh-TW" altLang="en-US" smtClean="0"/>
              <a:t>醫院協助執行暴露後預防措施所需掛號費、診察費、</a:t>
            </a:r>
            <a:r>
              <a:rPr lang="en-US" altLang="zh-TW" smtClean="0"/>
              <a:t>IMIG</a:t>
            </a:r>
            <a:r>
              <a:rPr lang="zh-TW" altLang="en-US" smtClean="0"/>
              <a:t>及相關耗材費用，由疾病管制局支付。 </a:t>
            </a: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94210"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zh-TW" altLang="en-US" smtClean="0"/>
              <a:t>個案</a:t>
            </a:r>
            <a:r>
              <a:rPr lang="en-US" altLang="zh-TW" smtClean="0"/>
              <a:t>3</a:t>
            </a:r>
            <a:r>
              <a:rPr lang="zh-TW" altLang="en-US" smtClean="0"/>
              <a:t>在</a:t>
            </a:r>
            <a:r>
              <a:rPr lang="en-US" altLang="zh-TW" smtClean="0"/>
              <a:t>12</a:t>
            </a:r>
            <a:r>
              <a:rPr lang="zh-TW" altLang="en-US" smtClean="0"/>
              <a:t>月</a:t>
            </a:r>
            <a:r>
              <a:rPr lang="en-US" altLang="zh-TW" smtClean="0"/>
              <a:t>9</a:t>
            </a:r>
            <a:r>
              <a:rPr lang="zh-TW" altLang="en-US" smtClean="0"/>
              <a:t>日開始有發燒</a:t>
            </a:r>
            <a:r>
              <a:rPr lang="en-US" altLang="zh-TW" smtClean="0"/>
              <a:t>(</a:t>
            </a:r>
            <a:r>
              <a:rPr lang="zh-TW" altLang="en-US" smtClean="0"/>
              <a:t>溫度最高達</a:t>
            </a:r>
            <a:r>
              <a:rPr lang="en-US" altLang="zh-TW" smtClean="0"/>
              <a:t>40</a:t>
            </a:r>
            <a:r>
              <a:rPr lang="zh-TW" altLang="en-US" smtClean="0"/>
              <a:t>℃</a:t>
            </a:r>
            <a:r>
              <a:rPr lang="en-US" altLang="zh-TW" smtClean="0"/>
              <a:t>)</a:t>
            </a:r>
            <a:r>
              <a:rPr lang="zh-TW" altLang="en-US" smtClean="0"/>
              <a:t>、結膜炎、咳嗽、流鼻水等症狀。</a:t>
            </a:r>
            <a:r>
              <a:rPr lang="en-US" altLang="zh-TW" smtClean="0"/>
              <a:t>13</a:t>
            </a:r>
            <a:r>
              <a:rPr lang="zh-TW" altLang="en-US" smtClean="0"/>
              <a:t>日出現紅疹，且由丙診所轉診至</a:t>
            </a:r>
            <a:r>
              <a:rPr lang="en-US" altLang="zh-TW" smtClean="0"/>
              <a:t>A</a:t>
            </a:r>
            <a:r>
              <a:rPr lang="zh-TW" altLang="en-US" smtClean="0"/>
              <a:t>醫院就醫。</a:t>
            </a:r>
            <a:r>
              <a:rPr lang="en-US" altLang="zh-TW" smtClean="0"/>
              <a:t>13~16</a:t>
            </a:r>
            <a:r>
              <a:rPr lang="zh-TW" altLang="en-US" smtClean="0"/>
              <a:t>日入住個案</a:t>
            </a:r>
            <a:r>
              <a:rPr lang="en-US" altLang="zh-TW" smtClean="0"/>
              <a:t>1</a:t>
            </a:r>
            <a:r>
              <a:rPr lang="zh-TW" altLang="en-US" smtClean="0"/>
              <a:t>的隔壁床。由此我們推測個案</a:t>
            </a:r>
            <a:r>
              <a:rPr lang="en-US" altLang="zh-TW" smtClean="0"/>
              <a:t>3</a:t>
            </a:r>
            <a:r>
              <a:rPr lang="zh-TW" altLang="en-US" smtClean="0"/>
              <a:t>入住</a:t>
            </a:r>
            <a:r>
              <a:rPr lang="en-US" altLang="zh-TW" smtClean="0"/>
              <a:t>A</a:t>
            </a:r>
            <a:r>
              <a:rPr lang="zh-TW" altLang="en-US" smtClean="0"/>
              <a:t>醫院後，可能造成個案</a:t>
            </a:r>
            <a:r>
              <a:rPr lang="en-US" altLang="zh-TW" smtClean="0"/>
              <a:t>1</a:t>
            </a:r>
            <a:r>
              <a:rPr lang="zh-TW" altLang="en-US" smtClean="0"/>
              <a:t>與</a:t>
            </a:r>
            <a:r>
              <a:rPr lang="en-US" altLang="zh-TW" smtClean="0"/>
              <a:t>2</a:t>
            </a:r>
            <a:r>
              <a:rPr lang="zh-TW" altLang="en-US" smtClean="0"/>
              <a:t>感染麻疹，因此調查重點轉向個案</a:t>
            </a:r>
            <a:r>
              <a:rPr lang="en-US" altLang="zh-TW" smtClean="0"/>
              <a:t>3</a:t>
            </a:r>
            <a:r>
              <a:rPr lang="zh-TW" altLang="en-US" smtClean="0"/>
              <a:t>。本階段衛生單位造冊進行感染源及接觸者追蹤共</a:t>
            </a:r>
            <a:r>
              <a:rPr lang="en-US" altLang="zh-TW" smtClean="0"/>
              <a:t>577</a:t>
            </a:r>
            <a:r>
              <a:rPr lang="zh-TW" altLang="en-US" smtClean="0"/>
              <a:t>人，經篩選後追蹤人數為</a:t>
            </a:r>
            <a:r>
              <a:rPr lang="en-US" altLang="zh-TW" smtClean="0"/>
              <a:t>481</a:t>
            </a:r>
            <a:r>
              <a:rPr lang="zh-TW" altLang="en-US" smtClean="0"/>
              <a:t>人。</a:t>
            </a:r>
          </a:p>
        </p:txBody>
      </p:sp>
      <p:sp>
        <p:nvSpPr>
          <p:cNvPr id="109572"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034E243-8C51-4C84-8169-C70CE68515EB}" type="slidenum">
              <a:rPr lang="zh-TW" altLang="en-US" smtClean="0"/>
              <a:pPr fontAlgn="base">
                <a:spcBef>
                  <a:spcPct val="0"/>
                </a:spcBef>
                <a:spcAft>
                  <a:spcPct val="0"/>
                </a:spcAft>
                <a:defRPr/>
              </a:pPr>
              <a:t>64</a:t>
            </a:fld>
            <a:endParaRPr lang="zh-TW" alt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65</a:t>
            </a:fld>
            <a:endParaRPr lang="zh-TW"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66</a:t>
            </a:fld>
            <a:endParaRPr lang="zh-TW"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67</a:t>
            </a:fld>
            <a:endParaRPr lang="zh-TW"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68</a:t>
            </a:fld>
            <a:endParaRPr lang="zh-TW" alt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69</a:t>
            </a:fld>
            <a:endParaRPr lang="zh-TW" alt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70</a:t>
            </a:fld>
            <a:endParaRPr lang="zh-TW" alt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71</a:t>
            </a:fld>
            <a:endParaRPr lang="zh-TW" alt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72</a:t>
            </a:fld>
            <a:endParaRPr lang="zh-TW" alt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投影片圖像版面配置區 1"/>
          <p:cNvSpPr>
            <a:spLocks noGrp="1" noRot="1" noChangeAspect="1" noTextEdit="1"/>
          </p:cNvSpPr>
          <p:nvPr>
            <p:ph type="sldImg"/>
          </p:nvPr>
        </p:nvSpPr>
        <p:spPr bwMode="auto">
          <a:xfrm>
            <a:off x="917575" y="744538"/>
            <a:ext cx="4962525" cy="3722687"/>
          </a:xfrm>
          <a:noFill/>
          <a:ln>
            <a:solidFill>
              <a:srgbClr val="000000"/>
            </a:solidFill>
            <a:miter lim="800000"/>
            <a:headEnd/>
            <a:tailEnd/>
          </a:ln>
        </p:spPr>
      </p:sp>
      <p:sp>
        <p:nvSpPr>
          <p:cNvPr id="106498"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A4625F0E-90CD-449B-A95A-011056E01086}" type="slidenum">
              <a:rPr lang="zh-TW" altLang="en-US" smtClean="0"/>
              <a:pPr>
                <a:defRPr/>
              </a:pPr>
              <a:t>73</a:t>
            </a:fld>
            <a:endParaRPr lang="zh-TW" alt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74</a:t>
            </a:fld>
            <a:endParaRPr lang="zh-TW" alt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75</a:t>
            </a:fld>
            <a:endParaRPr lang="zh-TW"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76</a:t>
            </a:fld>
            <a:endParaRPr lang="zh-TW" alt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77</a:t>
            </a:fld>
            <a:endParaRPr lang="zh-TW"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78</a:t>
            </a:fld>
            <a:endParaRPr lang="zh-TW" alt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pPr>
              <a:defRPr/>
            </a:pPr>
            <a:fld id="{3CE5A5E9-66D6-4579-AAC4-E7374AC82720}" type="slidenum">
              <a:rPr lang="zh-TW" altLang="en-US" smtClean="0"/>
              <a:pPr>
                <a:defRPr/>
              </a:pPr>
              <a:t>79</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2060848"/>
            <a:ext cx="7772400" cy="1470025"/>
          </a:xfrm>
        </p:spPr>
        <p:txBody>
          <a:bodyPr/>
          <a:lstStyle>
            <a:lvl1pPr>
              <a:defRPr>
                <a:latin typeface="標楷體" pitchFamily="65" charset="-120"/>
                <a:ea typeface="標楷體" pitchFamily="65" charset="-120"/>
                <a:cs typeface="Arial"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lumMod val="65000"/>
                    <a:lumOff val="35000"/>
                  </a:schemeClr>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7C883D24-3BA0-4F98-9001-D449E7083630}" type="datetime1">
              <a:rPr lang="zh-TW" altLang="en-US"/>
              <a:pPr>
                <a:defRPr/>
              </a:pPr>
              <a:t>2014/5/14</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EC201762-B2F9-4D59-B3FE-F416987FEDFE}" type="slidenum">
              <a:rPr lang="zh-TW" altLang="en-US"/>
              <a:pPr>
                <a:defRPr/>
              </a:pPr>
              <a:t>‹#›</a:t>
            </a:fld>
            <a:endParaRPr lang="zh-TW"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688"/>
            <a:ext cx="8229600" cy="796950"/>
          </a:xfrm>
        </p:spPr>
        <p:txBody>
          <a:bodyPr/>
          <a:lstStyle>
            <a:lvl1pPr>
              <a:defRPr>
                <a:latin typeface="標楷體" pitchFamily="65" charset="-120"/>
                <a:ea typeface="標楷體"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defRPr>
                <a:latin typeface="標楷體" pitchFamily="65" charset="-120"/>
                <a:ea typeface="標楷體" pitchFamily="65" charset="-120"/>
                <a:cs typeface="Arial" pitchFamily="34" charset="0"/>
              </a:defRPr>
            </a:lvl1pPr>
            <a:lvl2pPr>
              <a:defRPr>
                <a:solidFill>
                  <a:schemeClr val="accent1">
                    <a:lumMod val="75000"/>
                  </a:schemeClr>
                </a:solidFill>
                <a:latin typeface="標楷體" pitchFamily="65" charset="-120"/>
                <a:ea typeface="標楷體" pitchFamily="65" charset="-120"/>
                <a:cs typeface="Arial" pitchFamily="34" charset="0"/>
              </a:defRPr>
            </a:lvl2pPr>
            <a:lvl3pPr>
              <a:defRPr>
                <a:latin typeface="標楷體" pitchFamily="65" charset="-120"/>
                <a:ea typeface="標楷體" pitchFamily="65" charset="-120"/>
                <a:cs typeface="Arial" pitchFamily="34" charset="0"/>
              </a:defRPr>
            </a:lvl3pPr>
            <a:lvl4pPr>
              <a:defRPr>
                <a:latin typeface="標楷體" pitchFamily="65" charset="-120"/>
                <a:ea typeface="標楷體" pitchFamily="65" charset="-120"/>
                <a:cs typeface="Arial" pitchFamily="34" charset="0"/>
              </a:defRPr>
            </a:lvl4pPr>
            <a:lvl5pPr>
              <a:defRPr>
                <a:latin typeface="標楷體" pitchFamily="65" charset="-120"/>
                <a:ea typeface="標楷體" pitchFamily="65" charset="-120"/>
                <a:cs typeface="Arial" pitchFamily="34"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29C90F79-356B-45FF-B4E2-C71EB1587011}" type="datetime1">
              <a:rPr lang="zh-TW" altLang="en-US"/>
              <a:pPr>
                <a:defRPr/>
              </a:pPr>
              <a:t>2014/5/14</a:t>
            </a:fld>
            <a:endParaRPr lang="zh-TW" altLang="en-US"/>
          </a:p>
        </p:txBody>
      </p:sp>
      <p:sp>
        <p:nvSpPr>
          <p:cNvPr id="5"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BC40038B-9743-4B72-991A-DE2F9B9341EA}" type="slidenum">
              <a:rPr lang="zh-TW" altLang="en-US"/>
              <a:pPr>
                <a:defRPr/>
              </a:pPr>
              <a:t>‹#›</a:t>
            </a:fld>
            <a:endParaRPr lang="zh-TW"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620688"/>
            <a:ext cx="8229600" cy="796950"/>
          </a:xfrm>
        </p:spPr>
        <p:txBody>
          <a:bodyPr/>
          <a:lstStyle>
            <a:lvl1pPr>
              <a:defRPr>
                <a:latin typeface="標楷體" pitchFamily="65" charset="-120"/>
                <a:ea typeface="標楷體" pitchFamily="65" charset="-120"/>
                <a:cs typeface="Arial" pitchFamily="34" charset="0"/>
              </a:defRPr>
            </a:lvl1p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457200" y="1600200"/>
            <a:ext cx="4038600" cy="4525963"/>
          </a:xfrm>
        </p:spPr>
        <p:txBody>
          <a:bodyPr/>
          <a:lstStyle>
            <a:lvl1pPr>
              <a:defRPr sz="2800">
                <a:latin typeface="標楷體" pitchFamily="65" charset="-120"/>
                <a:ea typeface="標楷體" pitchFamily="65" charset="-120"/>
                <a:cs typeface="Arial" pitchFamily="34" charset="0"/>
              </a:defRPr>
            </a:lvl1pPr>
            <a:lvl2pPr>
              <a:defRPr lang="zh-TW" altLang="en-US" sz="2400" kern="1200" dirty="0" smtClean="0">
                <a:solidFill>
                  <a:schemeClr val="accent1">
                    <a:lumMod val="75000"/>
                  </a:schemeClr>
                </a:solidFill>
                <a:latin typeface="標楷體" pitchFamily="65" charset="-120"/>
                <a:ea typeface="標楷體" pitchFamily="65" charset="-120"/>
                <a:cs typeface="Arial" pitchFamily="34" charset="0"/>
              </a:defRPr>
            </a:lvl2pPr>
            <a:lvl3pPr>
              <a:defRPr sz="2000">
                <a:latin typeface="標楷體" pitchFamily="65" charset="-120"/>
                <a:ea typeface="標楷體" pitchFamily="65" charset="-120"/>
                <a:cs typeface="Arial" pitchFamily="34" charset="0"/>
              </a:defRPr>
            </a:lvl3pPr>
            <a:lvl4pPr>
              <a:defRPr sz="1800">
                <a:latin typeface="標楷體" pitchFamily="65" charset="-120"/>
                <a:ea typeface="標楷體" pitchFamily="65" charset="-120"/>
                <a:cs typeface="Arial" pitchFamily="34" charset="0"/>
              </a:defRPr>
            </a:lvl4pPr>
            <a:lvl5pPr>
              <a:defRPr sz="1800">
                <a:latin typeface="標楷體" pitchFamily="65" charset="-120"/>
                <a:ea typeface="標楷體"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內容版面配置區 3"/>
          <p:cNvSpPr>
            <a:spLocks noGrp="1"/>
          </p:cNvSpPr>
          <p:nvPr>
            <p:ph sz="half" idx="2"/>
          </p:nvPr>
        </p:nvSpPr>
        <p:spPr>
          <a:xfrm>
            <a:off x="4648200" y="1600200"/>
            <a:ext cx="4038600" cy="4525963"/>
          </a:xfrm>
        </p:spPr>
        <p:txBody>
          <a:bodyPr/>
          <a:lstStyle>
            <a:lvl1pPr>
              <a:defRPr sz="2800">
                <a:latin typeface="標楷體" pitchFamily="65" charset="-120"/>
                <a:ea typeface="標楷體" pitchFamily="65" charset="-120"/>
                <a:cs typeface="Arial" pitchFamily="34" charset="0"/>
              </a:defRPr>
            </a:lvl1pPr>
            <a:lvl2pPr>
              <a:defRPr lang="zh-TW" altLang="en-US" sz="2400" kern="1200" dirty="0" smtClean="0">
                <a:solidFill>
                  <a:schemeClr val="accent1">
                    <a:lumMod val="75000"/>
                  </a:schemeClr>
                </a:solidFill>
                <a:latin typeface="標楷體" pitchFamily="65" charset="-120"/>
                <a:ea typeface="標楷體" pitchFamily="65" charset="-120"/>
                <a:cs typeface="Arial" pitchFamily="34" charset="0"/>
              </a:defRPr>
            </a:lvl2pPr>
            <a:lvl3pPr>
              <a:defRPr sz="2000">
                <a:latin typeface="標楷體" pitchFamily="65" charset="-120"/>
                <a:ea typeface="標楷體" pitchFamily="65" charset="-120"/>
                <a:cs typeface="Arial" pitchFamily="34" charset="0"/>
              </a:defRPr>
            </a:lvl3pPr>
            <a:lvl4pPr>
              <a:defRPr sz="1800">
                <a:latin typeface="標楷體" pitchFamily="65" charset="-120"/>
                <a:ea typeface="標楷體" pitchFamily="65" charset="-120"/>
                <a:cs typeface="Arial" pitchFamily="34" charset="0"/>
              </a:defRPr>
            </a:lvl4pPr>
            <a:lvl5pPr>
              <a:defRPr sz="1800">
                <a:latin typeface="標楷體" pitchFamily="65" charset="-120"/>
                <a:ea typeface="標楷體" pitchFamily="65" charset="-120"/>
                <a:cs typeface="Arial" pitchFamily="34" charset="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38AD3191-949E-456B-9806-EF6B9A21FD7A}" type="datetime1">
              <a:rPr lang="zh-TW" altLang="en-US"/>
              <a:pPr>
                <a:defRPr/>
              </a:pPr>
              <a:t>2014/5/14</a:t>
            </a:fld>
            <a:endParaRPr lang="zh-TW" altLang="en-US"/>
          </a:p>
        </p:txBody>
      </p:sp>
      <p:sp>
        <p:nvSpPr>
          <p:cNvPr id="6"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475A39FF-70BA-43E1-AB3A-58FAABFD30F3}" type="slidenum">
              <a:rPr lang="zh-TW" altLang="en-US"/>
              <a:pPr>
                <a:defRPr/>
              </a:pPr>
              <a:t>‹#›</a:t>
            </a:fld>
            <a:endParaRPr lang="zh-TW"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48680"/>
            <a:ext cx="8229600" cy="868958"/>
          </a:xfrm>
        </p:spPr>
        <p:txBody>
          <a:bodyPr/>
          <a:lstStyle>
            <a:lvl1pPr>
              <a:defRPr>
                <a:latin typeface="標楷體" panose="03000509000000000000" pitchFamily="65" charset="-120"/>
                <a:ea typeface="標楷體" panose="03000509000000000000" pitchFamily="65" charset="-120"/>
              </a:defRPr>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atin typeface="標楷體" panose="03000509000000000000" pitchFamily="65" charset="-120"/>
                <a:ea typeface="標楷體" panose="03000509000000000000" pitchFamily="65" charset="-12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dirty="0"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atin typeface="標楷體" panose="03000509000000000000" pitchFamily="65" charset="-120"/>
                <a:ea typeface="標楷體" panose="03000509000000000000" pitchFamily="65" charset="-120"/>
              </a:defRPr>
            </a:lvl1pPr>
            <a:lvl2pPr>
              <a:defRPr sz="2000">
                <a:latin typeface="標楷體" panose="03000509000000000000" pitchFamily="65" charset="-120"/>
                <a:ea typeface="標楷體" panose="03000509000000000000" pitchFamily="65" charset="-120"/>
              </a:defRPr>
            </a:lvl2pPr>
            <a:lvl3pPr>
              <a:defRPr sz="1800">
                <a:latin typeface="標楷體" panose="03000509000000000000" pitchFamily="65" charset="-120"/>
                <a:ea typeface="標楷體" panose="03000509000000000000" pitchFamily="65" charset="-120"/>
              </a:defRPr>
            </a:lvl3pPr>
            <a:lvl4pPr>
              <a:defRPr sz="1600">
                <a:latin typeface="標楷體" panose="03000509000000000000" pitchFamily="65" charset="-120"/>
                <a:ea typeface="標楷體" panose="03000509000000000000" pitchFamily="65" charset="-120"/>
              </a:defRPr>
            </a:lvl4pPr>
            <a:lvl5pPr>
              <a:defRPr sz="1600">
                <a:latin typeface="標楷體" panose="03000509000000000000" pitchFamily="65" charset="-120"/>
                <a:ea typeface="標楷體" panose="03000509000000000000" pitchFamily="65" charset="-120"/>
              </a:defRPr>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4B84C2D4-CDB5-4318-AE7E-FE2EA8D7AAED}" type="datetime1">
              <a:rPr lang="zh-TW" altLang="en-US"/>
              <a:pPr>
                <a:defRPr/>
              </a:pPr>
              <a:t>2014/5/14</a:t>
            </a:fld>
            <a:endParaRPr lang="zh-TW" altLang="en-US"/>
          </a:p>
        </p:txBody>
      </p:sp>
      <p:sp>
        <p:nvSpPr>
          <p:cNvPr id="8"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44594FA3-2059-481C-8526-64F83CD38742}" type="slidenum">
              <a:rPr lang="zh-TW" altLang="en-US"/>
              <a:pPr>
                <a:defRPr/>
              </a:pPr>
              <a:t>‹#›</a:t>
            </a:fld>
            <a:endParaRPr lang="zh-TW"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539552" y="620688"/>
            <a:ext cx="8229600" cy="940966"/>
          </a:xfrm>
        </p:spPr>
        <p:txBody>
          <a:bodyPr/>
          <a:lstStyle>
            <a:lvl1pPr>
              <a:defRPr>
                <a:latin typeface="Arial" pitchFamily="34" charset="0"/>
                <a:ea typeface="標楷體" panose="03000509000000000000" pitchFamily="65" charset="-120"/>
                <a:cs typeface="Arial" pitchFamily="34" charset="0"/>
              </a:defRPr>
            </a:lvl1pPr>
          </a:lstStyle>
          <a:p>
            <a:r>
              <a:rPr lang="zh-TW" altLang="en-US" dirty="0" smtClean="0"/>
              <a:t>按一下以編輯母片標題樣式</a:t>
            </a:r>
            <a:endParaRPr lang="zh-TW" altLang="en-US" dirty="0"/>
          </a:p>
        </p:txBody>
      </p:sp>
      <p:sp>
        <p:nvSpPr>
          <p:cNvPr id="3"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F3291CDC-9A00-48DE-B87D-6346DDBAED86}" type="datetime1">
              <a:rPr lang="zh-TW" altLang="en-US"/>
              <a:pPr>
                <a:defRPr/>
              </a:pPr>
              <a:t>2014/5/14</a:t>
            </a:fld>
            <a:endParaRPr lang="zh-TW" altLang="en-US"/>
          </a:p>
        </p:txBody>
      </p:sp>
      <p:sp>
        <p:nvSpPr>
          <p:cNvPr id="4"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FDD3FD29-56B3-4506-A7F9-A439E7A242CE}" type="slidenum">
              <a:rPr lang="zh-TW" altLang="en-US"/>
              <a:pPr>
                <a:defRPr/>
              </a:pPr>
              <a:t>‹#›</a:t>
            </a:fld>
            <a:endParaRPr lang="zh-TW" alt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fontAlgn="auto">
              <a:spcBef>
                <a:spcPts val="0"/>
              </a:spcBef>
              <a:spcAft>
                <a:spcPts val="0"/>
              </a:spcAft>
              <a:defRPr kumimoji="0">
                <a:latin typeface="+mn-lt"/>
              </a:defRPr>
            </a:lvl1pPr>
          </a:lstStyle>
          <a:p>
            <a:pPr>
              <a:defRPr/>
            </a:pPr>
            <a:fld id="{682819E5-EBEB-4524-A637-09A77C469E16}" type="datetime1">
              <a:rPr lang="zh-TW" altLang="en-US"/>
              <a:pPr>
                <a:defRPr/>
              </a:pPr>
              <a:t>2014/5/14</a:t>
            </a:fld>
            <a:endParaRPr lang="zh-TW" altLang="en-US"/>
          </a:p>
        </p:txBody>
      </p:sp>
      <p:sp>
        <p:nvSpPr>
          <p:cNvPr id="3" name="頁尾版面配置區 4"/>
          <p:cNvSpPr>
            <a:spLocks noGrp="1"/>
          </p:cNvSpPr>
          <p:nvPr>
            <p:ph type="ftr" sz="quarter" idx="11"/>
          </p:nvPr>
        </p:nvSpPr>
        <p:spPr/>
        <p:txBody>
          <a:bodyPr/>
          <a:lstStyle>
            <a:lvl1pPr fontAlgn="auto">
              <a:spcBef>
                <a:spcPts val="0"/>
              </a:spcBef>
              <a:spcAft>
                <a:spcPts val="0"/>
              </a:spcAft>
              <a:defRPr kumimoji="0">
                <a:latin typeface="+mn-lt"/>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fontAlgn="auto">
              <a:spcBef>
                <a:spcPts val="0"/>
              </a:spcBef>
              <a:spcAft>
                <a:spcPts val="0"/>
              </a:spcAft>
              <a:defRPr kumimoji="0"/>
            </a:lvl1pPr>
          </a:lstStyle>
          <a:p>
            <a:pPr>
              <a:defRPr/>
            </a:pPr>
            <a:fld id="{C9E704A7-458D-4C6D-BFFC-D6CCD913BAC0}" type="slidenum">
              <a:rPr lang="zh-TW" altLang="en-US"/>
              <a:pPr>
                <a:defRPr/>
              </a:pPr>
              <a:t>‹#›</a:t>
            </a:fld>
            <a:endParaRPr lang="zh-TW"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17600" y="609600"/>
            <a:ext cx="6908800" cy="54864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日期版面配置區 2"/>
          <p:cNvSpPr>
            <a:spLocks noGrp="1"/>
          </p:cNvSpPr>
          <p:nvPr>
            <p:ph type="dt" sz="half" idx="10"/>
          </p:nvPr>
        </p:nvSpPr>
        <p:spPr>
          <a:xfrm>
            <a:off x="711200" y="6248400"/>
            <a:ext cx="1897063" cy="457200"/>
          </a:xfrm>
        </p:spPr>
        <p:txBody>
          <a:bodyPr/>
          <a:lstStyle>
            <a:lvl1pPr>
              <a:defRPr/>
            </a:lvl1pPr>
          </a:lstStyle>
          <a:p>
            <a:pPr>
              <a:defRPr/>
            </a:pPr>
            <a:fld id="{34976ABB-B69D-4D62-851F-876A6C47F2D5}" type="datetime1">
              <a:rPr lang="zh-TW" altLang="en-US"/>
              <a:pPr>
                <a:defRPr/>
              </a:pPr>
              <a:t>2014/5/14</a:t>
            </a:fld>
            <a:endParaRPr lang="en-US" altLang="zh-TW"/>
          </a:p>
        </p:txBody>
      </p:sp>
      <p:sp>
        <p:nvSpPr>
          <p:cNvPr id="4" name="頁尾版面配置區 3"/>
          <p:cNvSpPr>
            <a:spLocks noGrp="1"/>
          </p:cNvSpPr>
          <p:nvPr>
            <p:ph type="ftr" sz="quarter" idx="11"/>
          </p:nvPr>
        </p:nvSpPr>
        <p:spPr>
          <a:xfrm>
            <a:off x="3149600" y="6248400"/>
            <a:ext cx="2844800" cy="457200"/>
          </a:xfrm>
        </p:spPr>
        <p:txBody>
          <a:bodyPr/>
          <a:lstStyle>
            <a:lvl1pPr>
              <a:defRPr/>
            </a:lvl1pPr>
          </a:lstStyle>
          <a:p>
            <a:pPr>
              <a:defRPr/>
            </a:pPr>
            <a:endParaRPr lang="en-US" altLang="zh-TW"/>
          </a:p>
        </p:txBody>
      </p:sp>
      <p:sp>
        <p:nvSpPr>
          <p:cNvPr id="5" name="投影片編號版面配置區 4"/>
          <p:cNvSpPr>
            <a:spLocks noGrp="1"/>
          </p:cNvSpPr>
          <p:nvPr>
            <p:ph type="sldNum" sz="quarter" idx="12"/>
          </p:nvPr>
        </p:nvSpPr>
        <p:spPr>
          <a:xfrm>
            <a:off x="6535738" y="6248400"/>
            <a:ext cx="1897062" cy="457200"/>
          </a:xfrm>
        </p:spPr>
        <p:txBody>
          <a:bodyPr/>
          <a:lstStyle>
            <a:lvl1pPr>
              <a:defRPr/>
            </a:lvl1pPr>
          </a:lstStyle>
          <a:p>
            <a:pPr>
              <a:defRPr/>
            </a:pPr>
            <a:fld id="{C57BEFF7-0001-4AED-8E8B-C2D2612065E4}" type="slidenum">
              <a:rPr lang="zh-TW" altLang="en-US"/>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9" cstate="print"/>
          <a:srcRect/>
          <a:stretch>
            <a:fillRect/>
          </a:stretch>
        </a:blipFill>
        <a:effectLst/>
      </p:bgPr>
    </p:bg>
    <p:spTree>
      <p:nvGrpSpPr>
        <p:cNvPr id="1" name=""/>
        <p:cNvGrpSpPr/>
        <p:nvPr/>
      </p:nvGrpSpPr>
      <p:grpSpPr>
        <a:xfrm>
          <a:off x="0" y="0"/>
          <a:ext cx="0" cy="0"/>
          <a:chOff x="0" y="0"/>
          <a:chExt cx="0" cy="0"/>
        </a:xfrm>
      </p:grpSpPr>
      <p:pic>
        <p:nvPicPr>
          <p:cNvPr id="1026" name="Picture 3"/>
          <p:cNvPicPr>
            <a:picLocks noChangeAspect="1" noChangeArrowheads="1"/>
          </p:cNvPicPr>
          <p:nvPr userDrawn="1"/>
        </p:nvPicPr>
        <p:blipFill>
          <a:blip r:embed="rId10" cstate="print"/>
          <a:srcRect/>
          <a:stretch>
            <a:fillRect/>
          </a:stretch>
        </p:blipFill>
        <p:spPr bwMode="auto">
          <a:xfrm>
            <a:off x="7980218" y="9525"/>
            <a:ext cx="1154257" cy="615296"/>
          </a:xfrm>
          <a:prstGeom prst="rect">
            <a:avLst/>
          </a:prstGeom>
          <a:noFill/>
          <a:ln w="9525">
            <a:solidFill>
              <a:schemeClr val="bg1"/>
            </a:solidFill>
            <a:miter lim="800000"/>
            <a:headEnd/>
            <a:tailEnd/>
          </a:ln>
        </p:spPr>
      </p:pic>
      <p:sp>
        <p:nvSpPr>
          <p:cNvPr id="2" name="標題版面配置區 1"/>
          <p:cNvSpPr>
            <a:spLocks noGrp="1"/>
          </p:cNvSpPr>
          <p:nvPr>
            <p:ph type="title"/>
          </p:nvPr>
        </p:nvSpPr>
        <p:spPr bwMode="auto">
          <a:xfrm>
            <a:off x="457200" y="549275"/>
            <a:ext cx="8229600" cy="868363"/>
          </a:xfrm>
          <a:prstGeom prst="rect">
            <a:avLst/>
          </a:prstGeom>
          <a:noFill/>
          <a:ln>
            <a:noFill/>
          </a:ln>
          <a:ex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1028" name="文字版面配置區 2"/>
          <p:cNvSpPr>
            <a:spLocks noGrp="1"/>
          </p:cNvSpPr>
          <p:nvPr>
            <p:ph type="body" idx="1"/>
          </p:nvPr>
        </p:nvSpPr>
        <p:spPr bwMode="auto">
          <a:xfrm>
            <a:off x="468313" y="1628775"/>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prstClr val="black">
                    <a:tint val="75000"/>
                  </a:prstClr>
                </a:solidFill>
                <a:latin typeface="Arial" charset="0"/>
                <a:ea typeface="+mn-ea"/>
              </a:defRPr>
            </a:lvl1pPr>
          </a:lstStyle>
          <a:p>
            <a:pPr>
              <a:defRPr/>
            </a:pPr>
            <a:fld id="{E857070C-A3CB-40CE-84D3-BBB6731511DC}" type="datetime1">
              <a:rPr lang="zh-TW" altLang="en-US"/>
              <a:pPr>
                <a:defRPr/>
              </a:pPr>
              <a:t>2014/5/14</a:t>
            </a:fld>
            <a:endParaRPr lang="zh-TW" altLang="en-US"/>
          </a:p>
        </p:txBody>
      </p:sp>
      <p:sp>
        <p:nvSpPr>
          <p:cNvPr id="5" name="頁尾版面配置區 4"/>
          <p:cNvSpPr>
            <a:spLocks noGrp="1"/>
          </p:cNvSpPr>
          <p:nvPr>
            <p:ph type="ftr" sz="quarter" idx="3"/>
          </p:nvPr>
        </p:nvSpPr>
        <p:spPr>
          <a:xfrm>
            <a:off x="3124200" y="6356350"/>
            <a:ext cx="3032125" cy="457200"/>
          </a:xfrm>
          <a:prstGeom prst="rect">
            <a:avLst/>
          </a:prstGeom>
        </p:spPr>
        <p:txBody>
          <a:bodyPr vert="horz" lIns="91440" tIns="45720" rIns="91440" bIns="45720" rtlCol="0" anchor="ctr"/>
          <a:lstStyle>
            <a:lvl1pPr algn="ctr">
              <a:defRPr sz="1200">
                <a:solidFill>
                  <a:prstClr val="black">
                    <a:tint val="75000"/>
                  </a:prstClr>
                </a:solidFill>
                <a:latin typeface="Arial" charset="0"/>
                <a:ea typeface="+mn-ea"/>
              </a:defRPr>
            </a:lvl1pPr>
          </a:lstStyle>
          <a:p>
            <a:pPr>
              <a:defRPr/>
            </a:pPr>
            <a:endParaRPr lang="zh-TW" altLang="en-US"/>
          </a:p>
        </p:txBody>
      </p:sp>
      <p:sp>
        <p:nvSpPr>
          <p:cNvPr id="6" name="投影片編號版面配置區 5"/>
          <p:cNvSpPr>
            <a:spLocks noGrp="1"/>
          </p:cNvSpPr>
          <p:nvPr>
            <p:ph type="sldNum" sz="quarter" idx="4"/>
          </p:nvPr>
        </p:nvSpPr>
        <p:spPr>
          <a:xfrm>
            <a:off x="7010400" y="5949950"/>
            <a:ext cx="2133600" cy="365125"/>
          </a:xfrm>
          <a:prstGeom prst="rect">
            <a:avLst/>
          </a:prstGeom>
        </p:spPr>
        <p:txBody>
          <a:bodyPr vert="horz" lIns="91440" tIns="45720" rIns="91440" bIns="45720" rtlCol="0" anchor="ctr"/>
          <a:lstStyle>
            <a:lvl1pPr algn="r">
              <a:defRPr sz="1400" u="sng">
                <a:solidFill>
                  <a:prstClr val="black"/>
                </a:solidFill>
                <a:latin typeface="Times New Roman" pitchFamily="18" charset="0"/>
                <a:ea typeface="+mn-ea"/>
                <a:cs typeface="Times New Roman" pitchFamily="18" charset="0"/>
              </a:defRPr>
            </a:lvl1pPr>
          </a:lstStyle>
          <a:p>
            <a:pPr>
              <a:defRPr/>
            </a:pPr>
            <a:fld id="{C3622C4C-21B9-4F8C-A906-0D8BDE8F56F2}" type="slidenum">
              <a:rPr lang="zh-TW" altLang="en-US"/>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3600" b="1" kern="1200">
          <a:solidFill>
            <a:schemeClr val="tx1"/>
          </a:solidFill>
          <a:effectLst>
            <a:outerShdw blurRad="38100" dist="38100" dir="2700000" algn="tl">
              <a:srgbClr val="000000">
                <a:alpha val="43137"/>
              </a:srgbClr>
            </a:outerShdw>
          </a:effectLst>
          <a:latin typeface="Arial" pitchFamily="34" charset="0"/>
          <a:ea typeface="標楷體" panose="03000509000000000000" pitchFamily="65" charset="-120"/>
          <a:cs typeface="Arial" pitchFamily="34" charset="0"/>
        </a:defRPr>
      </a:lvl1pPr>
      <a:lvl2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2pPr>
      <a:lvl3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3pPr>
      <a:lvl4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4pPr>
      <a:lvl5pPr algn="ctr" rtl="0" eaLnBrk="0" fontAlgn="base" hangingPunct="0">
        <a:spcBef>
          <a:spcPct val="0"/>
        </a:spcBef>
        <a:spcAft>
          <a:spcPct val="0"/>
        </a:spcAft>
        <a:defRPr sz="3600" b="1">
          <a:solidFill>
            <a:schemeClr val="tx1"/>
          </a:solidFill>
          <a:latin typeface="Arial" pitchFamily="34" charset="0"/>
          <a:ea typeface="標楷體" pitchFamily="65" charset="-120"/>
          <a:cs typeface="Arial" pitchFamily="34" charset="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2800" kern="1200">
          <a:solidFill>
            <a:schemeClr val="tx1"/>
          </a:solidFill>
          <a:latin typeface="Arial" pitchFamily="34" charset="0"/>
          <a:ea typeface="標楷體" panose="03000509000000000000" pitchFamily="65" charset="-120"/>
          <a:cs typeface="Arial" pitchFamily="34" charset="0"/>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Arial" pitchFamily="34" charset="0"/>
          <a:ea typeface="標楷體" panose="03000509000000000000" pitchFamily="65" charset="-120"/>
          <a:cs typeface="Arial" pitchFamily="34" charset="0"/>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標楷體" panose="03000509000000000000" pitchFamily="65" charset="-120"/>
          <a:cs typeface="Arial" pitchFamily="34" charset="0"/>
        </a:defRPr>
      </a:lvl3pPr>
      <a:lvl4pPr marL="1600200" indent="-228600" algn="l" rtl="0" eaLnBrk="0" fontAlgn="base" hangingPunct="0">
        <a:spcBef>
          <a:spcPct val="20000"/>
        </a:spcBef>
        <a:spcAft>
          <a:spcPct val="0"/>
        </a:spcAft>
        <a:buFont typeface="Arial" charset="0"/>
        <a:buChar char="–"/>
        <a:defRPr kern="1200">
          <a:solidFill>
            <a:schemeClr val="tx1"/>
          </a:solidFill>
          <a:latin typeface="Arial" pitchFamily="34" charset="0"/>
          <a:ea typeface="標楷體" panose="03000509000000000000" pitchFamily="65" charset="-120"/>
          <a:cs typeface="Arial" pitchFamily="34" charset="0"/>
        </a:defRPr>
      </a:lvl4pPr>
      <a:lvl5pPr marL="20574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標楷體" panose="03000509000000000000" pitchFamily="65" charset="-12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tags" Target="../tags/tag8.xml"/><Relationship Id="rId7" Type="http://schemas.openxmlformats.org/officeDocument/2006/relationships/diagramLayout" Target="../diagrams/layout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diagramData" Target="../diagrams/data1.xml"/><Relationship Id="rId11" Type="http://schemas.openxmlformats.org/officeDocument/2006/relationships/image" Target="../media/image3.png"/><Relationship Id="rId5" Type="http://schemas.openxmlformats.org/officeDocument/2006/relationships/notesSlide" Target="../notesSlides/notesSlide4.xml"/><Relationship Id="rId10" Type="http://schemas.microsoft.com/office/2007/relationships/diagramDrawing" Target="../diagrams/drawing1.xml"/><Relationship Id="rId4" Type="http://schemas.openxmlformats.org/officeDocument/2006/relationships/slideLayout" Target="../slideLayouts/slideLayout2.xml"/><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tags" Target="../tags/tag13.xml"/><Relationship Id="rId7" Type="http://schemas.openxmlformats.org/officeDocument/2006/relationships/image" Target="../media/image3.png"/><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image" Target="../media/image4.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image" Target="../media/image3.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5.pn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tags" Target="../tags/tag19.xml"/><Relationship Id="rId7" Type="http://schemas.openxmlformats.org/officeDocument/2006/relationships/diagramLayout" Target="../diagrams/layout2.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diagramData" Target="../diagrams/data2.xml"/><Relationship Id="rId11" Type="http://schemas.openxmlformats.org/officeDocument/2006/relationships/image" Target="../media/image3.png"/><Relationship Id="rId5" Type="http://schemas.openxmlformats.org/officeDocument/2006/relationships/notesSlide" Target="../notesSlides/notesSlide8.xml"/><Relationship Id="rId10" Type="http://schemas.microsoft.com/office/2007/relationships/diagramDrawing" Target="../diagrams/drawing2.xml"/><Relationship Id="rId4" Type="http://schemas.openxmlformats.org/officeDocument/2006/relationships/slideLayout" Target="../slideLayouts/slideLayout2.xml"/><Relationship Id="rId9" Type="http://schemas.openxmlformats.org/officeDocument/2006/relationships/diagramColors" Target="../diagrams/colors2.xml"/></Relationships>
</file>

<file path=ppt/slides/_rels/slide9.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image" Target="../media/image3.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6.png"/><Relationship Id="rId5" Type="http://schemas.openxmlformats.org/officeDocument/2006/relationships/notesSlide" Target="../notesSlides/notesSlide9.xml"/><Relationship Id="rId4"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3.png"/><Relationship Id="rId5" Type="http://schemas.openxmlformats.org/officeDocument/2006/relationships/notesSlide" Target="../notesSlides/notesSlide10.xml"/><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tags" Target="../tags/tag28.xml"/><Relationship Id="rId7" Type="http://schemas.openxmlformats.org/officeDocument/2006/relationships/image" Target="../media/image3.png"/><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image" Target="../media/image7.png"/><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image" Target="../media/image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31.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3.xml"/><Relationship Id="rId13" Type="http://schemas.openxmlformats.org/officeDocument/2006/relationships/image" Target="../media/image3.png"/><Relationship Id="rId3" Type="http://schemas.openxmlformats.org/officeDocument/2006/relationships/tags" Target="../tags/tag34.xml"/><Relationship Id="rId7" Type="http://schemas.openxmlformats.org/officeDocument/2006/relationships/diagramData" Target="../diagrams/data3.xml"/><Relationship Id="rId12" Type="http://schemas.openxmlformats.org/officeDocument/2006/relationships/image" Target="../media/image8.wmf"/><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notesSlide" Target="../notesSlides/notesSlide14.xml"/><Relationship Id="rId11" Type="http://schemas.microsoft.com/office/2007/relationships/diagramDrawing" Target="../diagrams/drawing3.xml"/><Relationship Id="rId5" Type="http://schemas.openxmlformats.org/officeDocument/2006/relationships/slideLayout" Target="../slideLayouts/slideLayout2.xml"/><Relationship Id="rId10" Type="http://schemas.openxmlformats.org/officeDocument/2006/relationships/diagramColors" Target="../diagrams/colors3.xml"/><Relationship Id="rId4" Type="http://schemas.openxmlformats.org/officeDocument/2006/relationships/tags" Target="../tags/tag35.xml"/><Relationship Id="rId9"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image" Target="../media/image3.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tags" Target="../tags/tag40.xml"/><Relationship Id="rId7" Type="http://schemas.openxmlformats.org/officeDocument/2006/relationships/image" Target="../media/image3.png"/><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image" Target="../media/image9.png"/><Relationship Id="rId5" Type="http://schemas.openxmlformats.org/officeDocument/2006/relationships/notesSlide" Target="../notesSlides/notesSlide16.xml"/><Relationship Id="rId4"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tags" Target="../tags/tag43.xml"/><Relationship Id="rId7" Type="http://schemas.openxmlformats.org/officeDocument/2006/relationships/image" Target="../media/image3.pn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image" Target="../media/image10.png"/><Relationship Id="rId5" Type="http://schemas.openxmlformats.org/officeDocument/2006/relationships/notesSlide" Target="../notesSlides/notesSlide17.xml"/><Relationship Id="rId4"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5.xml"/><Relationship Id="rId1" Type="http://schemas.openxmlformats.org/officeDocument/2006/relationships/tags" Target="../tags/tag44.xml"/><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7.xml"/><Relationship Id="rId1" Type="http://schemas.openxmlformats.org/officeDocument/2006/relationships/tags" Target="../tags/tag46.xml"/><Relationship Id="rId5" Type="http://schemas.openxmlformats.org/officeDocument/2006/relationships/image" Target="../media/image3.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8" Type="http://schemas.openxmlformats.org/officeDocument/2006/relationships/notesSlide" Target="../notesSlides/notesSlide20.xml"/><Relationship Id="rId13" Type="http://schemas.openxmlformats.org/officeDocument/2006/relationships/image" Target="../media/image3.png"/><Relationship Id="rId3" Type="http://schemas.openxmlformats.org/officeDocument/2006/relationships/tags" Target="../tags/tag50.xml"/><Relationship Id="rId7" Type="http://schemas.openxmlformats.org/officeDocument/2006/relationships/slideLayout" Target="../slideLayouts/slideLayout2.xml"/><Relationship Id="rId12" Type="http://schemas.openxmlformats.org/officeDocument/2006/relationships/image" Target="../media/image14.png"/><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tags" Target="../tags/tag53.xml"/><Relationship Id="rId11" Type="http://schemas.openxmlformats.org/officeDocument/2006/relationships/image" Target="../media/image13.png"/><Relationship Id="rId5" Type="http://schemas.openxmlformats.org/officeDocument/2006/relationships/tags" Target="../tags/tag52.xml"/><Relationship Id="rId10" Type="http://schemas.openxmlformats.org/officeDocument/2006/relationships/image" Target="../media/image12.png"/><Relationship Id="rId4" Type="http://schemas.openxmlformats.org/officeDocument/2006/relationships/tags" Target="../tags/tag51.xml"/><Relationship Id="rId9"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image" Target="../media/image3.pn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7.xml"/><Relationship Id="rId1" Type="http://schemas.openxmlformats.org/officeDocument/2006/relationships/tags" Target="../tags/tag56.xml"/><Relationship Id="rId5" Type="http://schemas.openxmlformats.org/officeDocument/2006/relationships/image" Target="../media/image3.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tags" Target="../tags/tag61.xml"/><Relationship Id="rId7" Type="http://schemas.openxmlformats.org/officeDocument/2006/relationships/diagramData" Target="../diagrams/data4.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image" Target="../media/image3.png"/><Relationship Id="rId11" Type="http://schemas.microsoft.com/office/2007/relationships/diagramDrawing" Target="../diagrams/drawing4.xml"/><Relationship Id="rId5" Type="http://schemas.openxmlformats.org/officeDocument/2006/relationships/notesSlide" Target="../notesSlides/notesSlide24.xml"/><Relationship Id="rId10" Type="http://schemas.openxmlformats.org/officeDocument/2006/relationships/diagramColors" Target="../diagrams/colors4.xml"/><Relationship Id="rId4" Type="http://schemas.openxmlformats.org/officeDocument/2006/relationships/slideLayout" Target="../slideLayouts/slideLayout2.xml"/><Relationship Id="rId9"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6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tags" Target="../tags/tag63.xml"/><Relationship Id="rId5" Type="http://schemas.openxmlformats.org/officeDocument/2006/relationships/image" Target="../media/image3.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70.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2.xml"/><Relationship Id="rId1" Type="http://schemas.openxmlformats.org/officeDocument/2006/relationships/tags" Target="../tags/tag71.xml"/><Relationship Id="rId5" Type="http://schemas.openxmlformats.org/officeDocument/2006/relationships/image" Target="../media/image3.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73.xml"/></Relationships>
</file>

<file path=ppt/slides/_rels/slide35.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notesSlide" Target="../notesSlides/notesSlide35.xml"/><Relationship Id="rId9" Type="http://schemas.microsoft.com/office/2007/relationships/diagramDrawing" Target="../diagrams/drawing5.xml"/></Relationships>
</file>

<file path=ppt/slides/_rels/slide3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78.xml"/><Relationship Id="rId7" Type="http://schemas.openxmlformats.org/officeDocument/2006/relationships/notesSlide" Target="../notesSlides/notesSlide36.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slideLayout" Target="../slideLayouts/slideLayout2.xml"/><Relationship Id="rId5" Type="http://schemas.openxmlformats.org/officeDocument/2006/relationships/tags" Target="../tags/tag80.xml"/><Relationship Id="rId4" Type="http://schemas.openxmlformats.org/officeDocument/2006/relationships/tags" Target="../tags/tag79.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tags" Target="../tags/tag82.xml"/><Relationship Id="rId1" Type="http://schemas.openxmlformats.org/officeDocument/2006/relationships/tags" Target="../tags/tag81.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notesSlide" Target="../notesSlides/notesSlide37.xml"/><Relationship Id="rId9" Type="http://schemas.microsoft.com/office/2007/relationships/diagramDrawing" Target="../diagrams/drawing6.xml"/></Relationships>
</file>

<file path=ppt/slides/_rels/slide38.xml.rels><?xml version="1.0" encoding="UTF-8" standalone="yes"?>
<Relationships xmlns="http://schemas.openxmlformats.org/package/2006/relationships"><Relationship Id="rId3" Type="http://schemas.openxmlformats.org/officeDocument/2006/relationships/tags" Target="../tags/tag85.xml"/><Relationship Id="rId7" Type="http://schemas.openxmlformats.org/officeDocument/2006/relationships/image" Target="../media/image3.png"/><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image" Target="../media/image15.png"/><Relationship Id="rId5" Type="http://schemas.openxmlformats.org/officeDocument/2006/relationships/notesSlide" Target="../notesSlides/notesSlide38.xml"/><Relationship Id="rId4"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7.xml"/><Relationship Id="rId1" Type="http://schemas.openxmlformats.org/officeDocument/2006/relationships/tags" Target="../tags/tag86.xml"/><Relationship Id="rId5" Type="http://schemas.openxmlformats.org/officeDocument/2006/relationships/image" Target="../media/image3.png"/><Relationship Id="rId4"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9.xml"/><Relationship Id="rId1" Type="http://schemas.openxmlformats.org/officeDocument/2006/relationships/tags" Target="../tags/tag88.xml"/><Relationship Id="rId5" Type="http://schemas.openxmlformats.org/officeDocument/2006/relationships/image" Target="../media/image3.png"/><Relationship Id="rId4"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1.xml"/><Relationship Id="rId1" Type="http://schemas.openxmlformats.org/officeDocument/2006/relationships/tags" Target="../tags/tag90.xml"/><Relationship Id="rId5" Type="http://schemas.openxmlformats.org/officeDocument/2006/relationships/image" Target="../media/image3.png"/><Relationship Id="rId4"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3.xml"/><Relationship Id="rId1" Type="http://schemas.openxmlformats.org/officeDocument/2006/relationships/tags" Target="../tags/tag92.xml"/><Relationship Id="rId5" Type="http://schemas.openxmlformats.org/officeDocument/2006/relationships/image" Target="../media/image3.png"/><Relationship Id="rId4"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5.xml"/><Relationship Id="rId1" Type="http://schemas.openxmlformats.org/officeDocument/2006/relationships/tags" Target="../tags/tag94.xml"/><Relationship Id="rId5" Type="http://schemas.openxmlformats.org/officeDocument/2006/relationships/image" Target="../media/image3.png"/><Relationship Id="rId4"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7.xml"/><Relationship Id="rId1" Type="http://schemas.openxmlformats.org/officeDocument/2006/relationships/tags" Target="../tags/tag96.xml"/><Relationship Id="rId5" Type="http://schemas.openxmlformats.org/officeDocument/2006/relationships/image" Target="../media/image3.png"/><Relationship Id="rId4"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98.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100.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2.xml"/><Relationship Id="rId1" Type="http://schemas.openxmlformats.org/officeDocument/2006/relationships/tags" Target="../tags/tag101.xml"/><Relationship Id="rId5" Type="http://schemas.openxmlformats.org/officeDocument/2006/relationships/image" Target="../media/image3.png"/><Relationship Id="rId4"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3" Type="http://schemas.openxmlformats.org/officeDocument/2006/relationships/tags" Target="../tags/tag105.xml"/><Relationship Id="rId2" Type="http://schemas.openxmlformats.org/officeDocument/2006/relationships/tags" Target="../tags/tag104.xml"/><Relationship Id="rId1" Type="http://schemas.openxmlformats.org/officeDocument/2006/relationships/tags" Target="../tags/tag103.xml"/><Relationship Id="rId6" Type="http://schemas.openxmlformats.org/officeDocument/2006/relationships/image" Target="../media/image3.png"/><Relationship Id="rId5" Type="http://schemas.openxmlformats.org/officeDocument/2006/relationships/notesSlide" Target="../notesSlides/notesSlide49.xml"/><Relationship Id="rId4"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tags" Target="../tags/tag108.xml"/><Relationship Id="rId2" Type="http://schemas.openxmlformats.org/officeDocument/2006/relationships/tags" Target="../tags/tag107.xml"/><Relationship Id="rId1" Type="http://schemas.openxmlformats.org/officeDocument/2006/relationships/tags" Target="../tags/tag106.xml"/><Relationship Id="rId6" Type="http://schemas.openxmlformats.org/officeDocument/2006/relationships/image" Target="../media/image3.png"/><Relationship Id="rId5" Type="http://schemas.openxmlformats.org/officeDocument/2006/relationships/notesSlide" Target="../notesSlides/notesSlide50.xml"/><Relationship Id="rId4"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tags" Target="../tags/tag111.xml"/><Relationship Id="rId7" Type="http://schemas.openxmlformats.org/officeDocument/2006/relationships/diagramData" Target="../diagrams/data7.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image" Target="../media/image3.png"/><Relationship Id="rId11" Type="http://schemas.microsoft.com/office/2007/relationships/diagramDrawing" Target="../diagrams/drawing7.xml"/><Relationship Id="rId5" Type="http://schemas.openxmlformats.org/officeDocument/2006/relationships/notesSlide" Target="../notesSlides/notesSlide51.xml"/><Relationship Id="rId10" Type="http://schemas.openxmlformats.org/officeDocument/2006/relationships/diagramColors" Target="../diagrams/colors7.xml"/><Relationship Id="rId4" Type="http://schemas.openxmlformats.org/officeDocument/2006/relationships/slideLayout" Target="../slideLayouts/slideLayout2.xml"/><Relationship Id="rId9" Type="http://schemas.openxmlformats.org/officeDocument/2006/relationships/diagramQuickStyle" Target="../diagrams/quickStyle7.xml"/></Relationships>
</file>

<file path=ppt/slides/_rels/slide52.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tags" Target="../tags/tag114.xml"/><Relationship Id="rId7" Type="http://schemas.openxmlformats.org/officeDocument/2006/relationships/diagramData" Target="../diagrams/data8.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image" Target="../media/image3.png"/><Relationship Id="rId11" Type="http://schemas.microsoft.com/office/2007/relationships/diagramDrawing" Target="../diagrams/drawing8.xml"/><Relationship Id="rId5" Type="http://schemas.openxmlformats.org/officeDocument/2006/relationships/notesSlide" Target="../notesSlides/notesSlide52.xml"/><Relationship Id="rId10" Type="http://schemas.openxmlformats.org/officeDocument/2006/relationships/diagramColors" Target="../diagrams/colors8.xml"/><Relationship Id="rId4" Type="http://schemas.openxmlformats.org/officeDocument/2006/relationships/slideLayout" Target="../slideLayouts/slideLayout2.xml"/><Relationship Id="rId9" Type="http://schemas.openxmlformats.org/officeDocument/2006/relationships/diagramQuickStyle" Target="../diagrams/quickStyle8.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6.xml"/><Relationship Id="rId1" Type="http://schemas.openxmlformats.org/officeDocument/2006/relationships/tags" Target="../tags/tag115.xml"/><Relationship Id="rId5" Type="http://schemas.openxmlformats.org/officeDocument/2006/relationships/image" Target="../media/image3.png"/><Relationship Id="rId4"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8.xml"/><Relationship Id="rId1" Type="http://schemas.openxmlformats.org/officeDocument/2006/relationships/tags" Target="../tags/tag117.xml"/><Relationship Id="rId5" Type="http://schemas.openxmlformats.org/officeDocument/2006/relationships/image" Target="../media/image3.png"/><Relationship Id="rId4"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0.xml"/><Relationship Id="rId1" Type="http://schemas.openxmlformats.org/officeDocument/2006/relationships/tags" Target="../tags/tag119.xml"/><Relationship Id="rId5" Type="http://schemas.openxmlformats.org/officeDocument/2006/relationships/image" Target="../media/image3.png"/><Relationship Id="rId4"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2.xml"/><Relationship Id="rId1" Type="http://schemas.openxmlformats.org/officeDocument/2006/relationships/tags" Target="../tags/tag121.xml"/><Relationship Id="rId5" Type="http://schemas.openxmlformats.org/officeDocument/2006/relationships/image" Target="../media/image3.png"/><Relationship Id="rId4"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4.xml"/><Relationship Id="rId1" Type="http://schemas.openxmlformats.org/officeDocument/2006/relationships/tags" Target="../tags/tag123.xml"/><Relationship Id="rId5" Type="http://schemas.openxmlformats.org/officeDocument/2006/relationships/image" Target="../media/image3.png"/><Relationship Id="rId4"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6.xml"/><Relationship Id="rId1" Type="http://schemas.openxmlformats.org/officeDocument/2006/relationships/tags" Target="../tags/tag125.xml"/><Relationship Id="rId5" Type="http://schemas.openxmlformats.org/officeDocument/2006/relationships/image" Target="../media/image3.png"/><Relationship Id="rId4"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127.xml"/></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9.xml"/><Relationship Id="rId1" Type="http://schemas.openxmlformats.org/officeDocument/2006/relationships/tags" Target="../tags/tag128.xml"/><Relationship Id="rId5" Type="http://schemas.openxmlformats.org/officeDocument/2006/relationships/image" Target="../media/image3.png"/><Relationship Id="rId4"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1.xml"/><Relationship Id="rId1" Type="http://schemas.openxmlformats.org/officeDocument/2006/relationships/tags" Target="../tags/tag130.xml"/><Relationship Id="rId5" Type="http://schemas.openxmlformats.org/officeDocument/2006/relationships/image" Target="../media/image3.png"/><Relationship Id="rId4"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5" Type="http://schemas.openxmlformats.org/officeDocument/2006/relationships/image" Target="../media/image3.png"/><Relationship Id="rId4"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3" Type="http://schemas.openxmlformats.org/officeDocument/2006/relationships/tags" Target="../tags/tag136.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image" Target="../media/image3.png"/><Relationship Id="rId5" Type="http://schemas.openxmlformats.org/officeDocument/2006/relationships/notesSlide" Target="../notesSlides/notesSlide63.xml"/><Relationship Id="rId4"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8.xml"/><Relationship Id="rId1" Type="http://schemas.openxmlformats.org/officeDocument/2006/relationships/tags" Target="../tags/tag137.xml"/><Relationship Id="rId5" Type="http://schemas.openxmlformats.org/officeDocument/2006/relationships/image" Target="../media/image3.png"/><Relationship Id="rId4"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0.xml"/><Relationship Id="rId1" Type="http://schemas.openxmlformats.org/officeDocument/2006/relationships/tags" Target="../tags/tag139.xml"/><Relationship Id="rId5" Type="http://schemas.openxmlformats.org/officeDocument/2006/relationships/image" Target="../media/image3.png"/><Relationship Id="rId4"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2.xml"/><Relationship Id="rId1" Type="http://schemas.openxmlformats.org/officeDocument/2006/relationships/tags" Target="../tags/tag141.xml"/><Relationship Id="rId5" Type="http://schemas.openxmlformats.org/officeDocument/2006/relationships/image" Target="../media/image3.png"/><Relationship Id="rId4"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3" Type="http://schemas.openxmlformats.org/officeDocument/2006/relationships/tags" Target="../tags/tag145.xml"/><Relationship Id="rId7" Type="http://schemas.openxmlformats.org/officeDocument/2006/relationships/image" Target="../media/image3.png"/><Relationship Id="rId2" Type="http://schemas.openxmlformats.org/officeDocument/2006/relationships/tags" Target="../tags/tag144.xml"/><Relationship Id="rId1" Type="http://schemas.openxmlformats.org/officeDocument/2006/relationships/tags" Target="../tags/tag143.xml"/><Relationship Id="rId6" Type="http://schemas.openxmlformats.org/officeDocument/2006/relationships/image" Target="../media/image16.png"/><Relationship Id="rId5" Type="http://schemas.openxmlformats.org/officeDocument/2006/relationships/notesSlide" Target="../notesSlides/notesSlide67.xml"/><Relationship Id="rId4"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7.xml"/><Relationship Id="rId1" Type="http://schemas.openxmlformats.org/officeDocument/2006/relationships/tags" Target="../tags/tag146.xml"/><Relationship Id="rId5" Type="http://schemas.openxmlformats.org/officeDocument/2006/relationships/image" Target="../media/image3.png"/><Relationship Id="rId4"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9.xml"/><Relationship Id="rId1" Type="http://schemas.openxmlformats.org/officeDocument/2006/relationships/tags" Target="../tags/tag148.xml"/><Relationship Id="rId5" Type="http://schemas.openxmlformats.org/officeDocument/2006/relationships/image" Target="../media/image3.png"/><Relationship Id="rId4"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tags" Target="../tags/tag152.xml"/><Relationship Id="rId7" Type="http://schemas.openxmlformats.org/officeDocument/2006/relationships/notesSlide" Target="../notesSlides/notesSlide70.xml"/><Relationship Id="rId2" Type="http://schemas.openxmlformats.org/officeDocument/2006/relationships/tags" Target="../tags/tag151.xml"/><Relationship Id="rId1" Type="http://schemas.openxmlformats.org/officeDocument/2006/relationships/tags" Target="../tags/tag150.xml"/><Relationship Id="rId6" Type="http://schemas.openxmlformats.org/officeDocument/2006/relationships/slideLayout" Target="../slideLayouts/slideLayout2.xml"/><Relationship Id="rId11" Type="http://schemas.openxmlformats.org/officeDocument/2006/relationships/image" Target="../media/image3.png"/><Relationship Id="rId5" Type="http://schemas.openxmlformats.org/officeDocument/2006/relationships/tags" Target="../tags/tag154.xml"/><Relationship Id="rId10" Type="http://schemas.openxmlformats.org/officeDocument/2006/relationships/image" Target="../media/image19.png"/><Relationship Id="rId4" Type="http://schemas.openxmlformats.org/officeDocument/2006/relationships/tags" Target="../tags/tag153.xml"/><Relationship Id="rId9" Type="http://schemas.openxmlformats.org/officeDocument/2006/relationships/image" Target="../media/image18.pn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1.xml"/><Relationship Id="rId1" Type="http://schemas.openxmlformats.org/officeDocument/2006/relationships/tags" Target="../tags/tag155.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2.xml"/><Relationship Id="rId1" Type="http://schemas.openxmlformats.org/officeDocument/2006/relationships/tags" Target="../tags/tag156.xml"/></Relationships>
</file>

<file path=ppt/slides/_rels/slide73.xml.rels><?xml version="1.0" encoding="UTF-8" standalone="yes"?>
<Relationships xmlns="http://schemas.openxmlformats.org/package/2006/relationships"><Relationship Id="rId8" Type="http://schemas.openxmlformats.org/officeDocument/2006/relationships/diagramQuickStyle" Target="../diagrams/quickStyle9.xml"/><Relationship Id="rId13" Type="http://schemas.openxmlformats.org/officeDocument/2006/relationships/diagramLayout" Target="../diagrams/layout10.xml"/><Relationship Id="rId3" Type="http://schemas.openxmlformats.org/officeDocument/2006/relationships/tags" Target="../tags/tag159.xml"/><Relationship Id="rId7" Type="http://schemas.openxmlformats.org/officeDocument/2006/relationships/diagramLayout" Target="../diagrams/layout9.xml"/><Relationship Id="rId12" Type="http://schemas.openxmlformats.org/officeDocument/2006/relationships/diagramData" Target="../diagrams/data10.xml"/><Relationship Id="rId2" Type="http://schemas.openxmlformats.org/officeDocument/2006/relationships/tags" Target="../tags/tag158.xml"/><Relationship Id="rId16" Type="http://schemas.microsoft.com/office/2007/relationships/diagramDrawing" Target="../diagrams/drawing10.xml"/><Relationship Id="rId1" Type="http://schemas.openxmlformats.org/officeDocument/2006/relationships/tags" Target="../tags/tag157.xml"/><Relationship Id="rId6" Type="http://schemas.openxmlformats.org/officeDocument/2006/relationships/diagramData" Target="../diagrams/data9.xml"/><Relationship Id="rId11" Type="http://schemas.openxmlformats.org/officeDocument/2006/relationships/image" Target="../media/image3.png"/><Relationship Id="rId5" Type="http://schemas.openxmlformats.org/officeDocument/2006/relationships/notesSlide" Target="../notesSlides/notesSlide73.xml"/><Relationship Id="rId15" Type="http://schemas.openxmlformats.org/officeDocument/2006/relationships/diagramColors" Target="../diagrams/colors10.xml"/><Relationship Id="rId10" Type="http://schemas.microsoft.com/office/2007/relationships/diagramDrawing" Target="../diagrams/drawing9.xml"/><Relationship Id="rId4" Type="http://schemas.openxmlformats.org/officeDocument/2006/relationships/slideLayout" Target="../slideLayouts/slideLayout2.xml"/><Relationship Id="rId9" Type="http://schemas.openxmlformats.org/officeDocument/2006/relationships/diagramColors" Target="../diagrams/colors9.xml"/><Relationship Id="rId14" Type="http://schemas.openxmlformats.org/officeDocument/2006/relationships/diagramQuickStyle" Target="../diagrams/quickStyle10.xml"/></Relationships>
</file>

<file path=ppt/slides/_rels/slide7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1.xml"/><Relationship Id="rId1" Type="http://schemas.openxmlformats.org/officeDocument/2006/relationships/tags" Target="../tags/tag160.xml"/><Relationship Id="rId5" Type="http://schemas.openxmlformats.org/officeDocument/2006/relationships/image" Target="../media/image3.png"/><Relationship Id="rId4"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3.xml"/><Relationship Id="rId1" Type="http://schemas.openxmlformats.org/officeDocument/2006/relationships/tags" Target="../tags/tag162.xml"/><Relationship Id="rId5" Type="http://schemas.openxmlformats.org/officeDocument/2006/relationships/image" Target="../media/image3.png"/><Relationship Id="rId4"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1.xml"/><Relationship Id="rId1" Type="http://schemas.openxmlformats.org/officeDocument/2006/relationships/tags" Target="../tags/tag164.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tags" Target="../tags/tag165.xml"/></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2.xml"/><Relationship Id="rId1" Type="http://schemas.openxmlformats.org/officeDocument/2006/relationships/tags" Target="../tags/tag166.xml"/></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79.xml"/><Relationship Id="rId2" Type="http://schemas.openxmlformats.org/officeDocument/2006/relationships/slideLayout" Target="../slideLayouts/slideLayout1.xml"/><Relationship Id="rId1" Type="http://schemas.openxmlformats.org/officeDocument/2006/relationships/tags" Target="../tags/tag16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標題 1"/>
          <p:cNvSpPr>
            <a:spLocks noGrp="1"/>
          </p:cNvSpPr>
          <p:nvPr>
            <p:ph type="ctrTitle"/>
          </p:nvPr>
        </p:nvSpPr>
        <p:spPr>
          <a:xfrm>
            <a:off x="684213" y="2060575"/>
            <a:ext cx="7772400" cy="1470025"/>
          </a:xfrm>
        </p:spPr>
        <p:txBody>
          <a:bodyPr/>
          <a:lstStyle/>
          <a:p>
            <a:pPr>
              <a:defRPr/>
            </a:pPr>
            <a:r>
              <a:rPr lang="zh-TW" altLang="en-US" dirty="0" smtClean="0"/>
              <a:t>麻疹之群突發調查</a:t>
            </a:r>
            <a:r>
              <a:rPr lang="en-US" altLang="zh-TW" dirty="0" smtClean="0"/>
              <a:t/>
            </a:r>
            <a:br>
              <a:rPr lang="en-US" altLang="zh-TW" dirty="0" smtClean="0"/>
            </a:br>
            <a:r>
              <a:rPr lang="zh-TW" altLang="en-US" dirty="0" smtClean="0"/>
              <a:t>和感染管制措施</a:t>
            </a:r>
          </a:p>
        </p:txBody>
      </p:sp>
      <p:sp>
        <p:nvSpPr>
          <p:cNvPr id="2051" name="副標題 2"/>
          <p:cNvSpPr>
            <a:spLocks noGrp="1"/>
          </p:cNvSpPr>
          <p:nvPr>
            <p:ph type="subTitle" idx="1"/>
          </p:nvPr>
        </p:nvSpPr>
        <p:spPr/>
        <p:txBody>
          <a:bodyPr/>
          <a:lstStyle/>
          <a:p>
            <a:pPr>
              <a:defRPr/>
            </a:pPr>
            <a:r>
              <a:rPr lang="zh-TW" altLang="en-US" dirty="0" smtClean="0"/>
              <a:t>主講人：李欣蓉醫師</a:t>
            </a:r>
            <a:endParaRPr lang="en-US" altLang="zh-TW" dirty="0" smtClean="0"/>
          </a:p>
          <a:p>
            <a:pPr>
              <a:defRPr/>
            </a:pPr>
            <a:r>
              <a:rPr lang="zh-TW" altLang="en-US" dirty="0" smtClean="0"/>
              <a:t>高雄榮民總醫院 感染科</a:t>
            </a:r>
            <a:endParaRPr lang="en-US" altLang="zh-TW" dirty="0" smtClean="0"/>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051">
                                            <p:txEl>
                                              <p:pRg st="0" end="0"/>
                                            </p:txEl>
                                          </p:spTgt>
                                        </p:tgtEl>
                                        <p:attrNameLst>
                                          <p:attrName>style.visibility</p:attrName>
                                        </p:attrNameLst>
                                      </p:cBhvr>
                                      <p:to>
                                        <p:strVal val="visible"/>
                                      </p:to>
                                    </p:set>
                                    <p:animEffect transition="in" filter="fade">
                                      <p:cBhvr>
                                        <p:cTn id="12" dur="1000"/>
                                        <p:tgtEl>
                                          <p:spTgt spid="2051">
                                            <p:txEl>
                                              <p:pRg st="0" end="0"/>
                                            </p:txEl>
                                          </p:spTgt>
                                        </p:tgtEl>
                                      </p:cBhvr>
                                    </p:animEffect>
                                    <p:anim calcmode="lin" valueType="num">
                                      <p:cBhvr>
                                        <p:cTn id="13" dur="1000" fill="hold"/>
                                        <p:tgtEl>
                                          <p:spTgt spid="2051">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2051">
                                            <p:txEl>
                                              <p:pRg st="0" end="0"/>
                                            </p:txEl>
                                          </p:spTgt>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051">
                                            <p:txEl>
                                              <p:pRg st="1" end="1"/>
                                            </p:txEl>
                                          </p:spTgt>
                                        </p:tgtEl>
                                        <p:attrNameLst>
                                          <p:attrName>style.visibility</p:attrName>
                                        </p:attrNameLst>
                                      </p:cBhvr>
                                      <p:to>
                                        <p:strVal val="visible"/>
                                      </p:to>
                                    </p:set>
                                    <p:animEffect transition="in" filter="fade">
                                      <p:cBhvr>
                                        <p:cTn id="17" dur="1000"/>
                                        <p:tgtEl>
                                          <p:spTgt spid="2051">
                                            <p:txEl>
                                              <p:pRg st="1" end="1"/>
                                            </p:txEl>
                                          </p:spTgt>
                                        </p:tgtEl>
                                      </p:cBhvr>
                                    </p:animEffect>
                                    <p:anim calcmode="lin" valueType="num">
                                      <p:cBhvr>
                                        <p:cTn id="18" dur="1000" fill="hold"/>
                                        <p:tgtEl>
                                          <p:spTgt spid="2051">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2051">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p:cNvSpPr>
          <p:nvPr>
            <p:ph type="title"/>
          </p:nvPr>
        </p:nvSpPr>
        <p:spPr>
          <a:xfrm>
            <a:off x="457200" y="620713"/>
            <a:ext cx="8229600" cy="796925"/>
          </a:xfrm>
        </p:spPr>
        <p:txBody>
          <a:bodyPr/>
          <a:lstStyle/>
          <a:p>
            <a:pPr eaLnBrk="1" hangingPunct="1">
              <a:defRPr/>
            </a:pPr>
            <a:r>
              <a:rPr lang="zh-TW" altLang="en-US" dirty="0" smtClean="0"/>
              <a:t>課程大綱</a:t>
            </a:r>
          </a:p>
        </p:txBody>
      </p:sp>
      <p:grpSp>
        <p:nvGrpSpPr>
          <p:cNvPr id="12290" name="群組 5"/>
          <p:cNvGrpSpPr>
            <a:grpSpLocks/>
          </p:cNvGrpSpPr>
          <p:nvPr>
            <p:custDataLst>
              <p:tags r:id="rId2"/>
            </p:custDataLst>
          </p:nvPr>
        </p:nvGrpSpPr>
        <p:grpSpPr bwMode="auto">
          <a:xfrm>
            <a:off x="2322513" y="1492250"/>
            <a:ext cx="4498975" cy="4737100"/>
            <a:chOff x="2321750" y="1492990"/>
            <a:chExt cx="4500499" cy="4736115"/>
          </a:xfrm>
        </p:grpSpPr>
        <p:sp>
          <p:nvSpPr>
            <p:cNvPr id="7" name="手繪多邊形 6"/>
            <p:cNvSpPr/>
            <p:nvPr/>
          </p:nvSpPr>
          <p:spPr>
            <a:xfrm>
              <a:off x="2321750" y="1492990"/>
              <a:ext cx="4500499" cy="716040"/>
            </a:xfrm>
            <a:custGeom>
              <a:avLst/>
              <a:gdLst>
                <a:gd name="connsiteX0" fmla="*/ 0 w 4500499"/>
                <a:gd name="connsiteY0" fmla="*/ 119342 h 716040"/>
                <a:gd name="connsiteX1" fmla="*/ 34955 w 4500499"/>
                <a:gd name="connsiteY1" fmla="*/ 34954 h 716040"/>
                <a:gd name="connsiteX2" fmla="*/ 119343 w 4500499"/>
                <a:gd name="connsiteY2" fmla="*/ 0 h 716040"/>
                <a:gd name="connsiteX3" fmla="*/ 4381157 w 4500499"/>
                <a:gd name="connsiteY3" fmla="*/ 0 h 716040"/>
                <a:gd name="connsiteX4" fmla="*/ 4465545 w 4500499"/>
                <a:gd name="connsiteY4" fmla="*/ 34955 h 716040"/>
                <a:gd name="connsiteX5" fmla="*/ 4500499 w 4500499"/>
                <a:gd name="connsiteY5" fmla="*/ 119343 h 716040"/>
                <a:gd name="connsiteX6" fmla="*/ 4500499 w 4500499"/>
                <a:gd name="connsiteY6" fmla="*/ 596698 h 716040"/>
                <a:gd name="connsiteX7" fmla="*/ 4465545 w 4500499"/>
                <a:gd name="connsiteY7" fmla="*/ 681086 h 716040"/>
                <a:gd name="connsiteX8" fmla="*/ 4381157 w 4500499"/>
                <a:gd name="connsiteY8" fmla="*/ 716040 h 716040"/>
                <a:gd name="connsiteX9" fmla="*/ 119342 w 4500499"/>
                <a:gd name="connsiteY9" fmla="*/ 716040 h 716040"/>
                <a:gd name="connsiteX10" fmla="*/ 34954 w 4500499"/>
                <a:gd name="connsiteY10" fmla="*/ 681085 h 716040"/>
                <a:gd name="connsiteX11" fmla="*/ 0 w 4500499"/>
                <a:gd name="connsiteY11" fmla="*/ 596697 h 716040"/>
                <a:gd name="connsiteX12" fmla="*/ 0 w 4500499"/>
                <a:gd name="connsiteY12" fmla="*/ 119342 h 71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500499" h="716040">
                  <a:moveTo>
                    <a:pt x="0" y="119342"/>
                  </a:moveTo>
                  <a:cubicBezTo>
                    <a:pt x="0" y="87691"/>
                    <a:pt x="12574" y="57335"/>
                    <a:pt x="34955" y="34954"/>
                  </a:cubicBezTo>
                  <a:cubicBezTo>
                    <a:pt x="57336" y="12573"/>
                    <a:pt x="87691" y="0"/>
                    <a:pt x="119343" y="0"/>
                  </a:cubicBezTo>
                  <a:lnTo>
                    <a:pt x="4381157" y="0"/>
                  </a:lnTo>
                  <a:cubicBezTo>
                    <a:pt x="4412808" y="0"/>
                    <a:pt x="4443164" y="12574"/>
                    <a:pt x="4465545" y="34955"/>
                  </a:cubicBezTo>
                  <a:cubicBezTo>
                    <a:pt x="4487926" y="57336"/>
                    <a:pt x="4500499" y="87691"/>
                    <a:pt x="4500499" y="119343"/>
                  </a:cubicBezTo>
                  <a:lnTo>
                    <a:pt x="4500499" y="596698"/>
                  </a:lnTo>
                  <a:cubicBezTo>
                    <a:pt x="4500499" y="628349"/>
                    <a:pt x="4487925" y="658705"/>
                    <a:pt x="4465545" y="681086"/>
                  </a:cubicBezTo>
                  <a:cubicBezTo>
                    <a:pt x="4443164" y="703467"/>
                    <a:pt x="4412809" y="716040"/>
                    <a:pt x="4381157" y="716040"/>
                  </a:cubicBezTo>
                  <a:lnTo>
                    <a:pt x="119342" y="716040"/>
                  </a:lnTo>
                  <a:cubicBezTo>
                    <a:pt x="87691" y="716040"/>
                    <a:pt x="57335" y="703466"/>
                    <a:pt x="34954" y="681085"/>
                  </a:cubicBezTo>
                  <a:cubicBezTo>
                    <a:pt x="12573" y="658704"/>
                    <a:pt x="0" y="628349"/>
                    <a:pt x="0" y="596697"/>
                  </a:cubicBezTo>
                  <a:lnTo>
                    <a:pt x="0" y="119342"/>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lIns="141634" tIns="141634" rIns="141634" bIns="141634" spcCol="1270" anchor="ctr"/>
            <a:lstStyle/>
            <a:p>
              <a:pPr defTabSz="1244600">
                <a:lnSpc>
                  <a:spcPct val="90000"/>
                </a:lnSpc>
                <a:spcAft>
                  <a:spcPct val="35000"/>
                </a:spcAft>
                <a:defRPr/>
              </a:pPr>
              <a:r>
                <a:rPr lang="en-US" altLang="zh-TW" sz="2800" dirty="0">
                  <a:latin typeface="Arial" pitchFamily="34" charset="0"/>
                  <a:ea typeface="標楷體" pitchFamily="65" charset="-120"/>
                  <a:cs typeface="Arial" pitchFamily="34" charset="0"/>
                </a:rPr>
                <a:t>1.</a:t>
              </a:r>
              <a:r>
                <a:rPr lang="zh-TW" altLang="en-US" sz="2800" dirty="0">
                  <a:latin typeface="標楷體" pitchFamily="65" charset="-120"/>
                  <a:ea typeface="標楷體" pitchFamily="65" charset="-120"/>
                </a:rPr>
                <a:t>麻疹流行病學</a:t>
              </a:r>
            </a:p>
          </p:txBody>
        </p:sp>
        <p:sp>
          <p:nvSpPr>
            <p:cNvPr id="8" name="手繪多邊形 7"/>
            <p:cNvSpPr/>
            <p:nvPr/>
          </p:nvSpPr>
          <p:spPr>
            <a:xfrm>
              <a:off x="2321750" y="2306950"/>
              <a:ext cx="4500499" cy="716040"/>
            </a:xfrm>
            <a:custGeom>
              <a:avLst/>
              <a:gdLst>
                <a:gd name="connsiteX0" fmla="*/ 0 w 4500499"/>
                <a:gd name="connsiteY0" fmla="*/ 119342 h 716040"/>
                <a:gd name="connsiteX1" fmla="*/ 34955 w 4500499"/>
                <a:gd name="connsiteY1" fmla="*/ 34954 h 716040"/>
                <a:gd name="connsiteX2" fmla="*/ 119343 w 4500499"/>
                <a:gd name="connsiteY2" fmla="*/ 0 h 716040"/>
                <a:gd name="connsiteX3" fmla="*/ 4381157 w 4500499"/>
                <a:gd name="connsiteY3" fmla="*/ 0 h 716040"/>
                <a:gd name="connsiteX4" fmla="*/ 4465545 w 4500499"/>
                <a:gd name="connsiteY4" fmla="*/ 34955 h 716040"/>
                <a:gd name="connsiteX5" fmla="*/ 4500499 w 4500499"/>
                <a:gd name="connsiteY5" fmla="*/ 119343 h 716040"/>
                <a:gd name="connsiteX6" fmla="*/ 4500499 w 4500499"/>
                <a:gd name="connsiteY6" fmla="*/ 596698 h 716040"/>
                <a:gd name="connsiteX7" fmla="*/ 4465545 w 4500499"/>
                <a:gd name="connsiteY7" fmla="*/ 681086 h 716040"/>
                <a:gd name="connsiteX8" fmla="*/ 4381157 w 4500499"/>
                <a:gd name="connsiteY8" fmla="*/ 716040 h 716040"/>
                <a:gd name="connsiteX9" fmla="*/ 119342 w 4500499"/>
                <a:gd name="connsiteY9" fmla="*/ 716040 h 716040"/>
                <a:gd name="connsiteX10" fmla="*/ 34954 w 4500499"/>
                <a:gd name="connsiteY10" fmla="*/ 681085 h 716040"/>
                <a:gd name="connsiteX11" fmla="*/ 0 w 4500499"/>
                <a:gd name="connsiteY11" fmla="*/ 596697 h 716040"/>
                <a:gd name="connsiteX12" fmla="*/ 0 w 4500499"/>
                <a:gd name="connsiteY12" fmla="*/ 119342 h 71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500499" h="716040">
                  <a:moveTo>
                    <a:pt x="0" y="119342"/>
                  </a:moveTo>
                  <a:cubicBezTo>
                    <a:pt x="0" y="87691"/>
                    <a:pt x="12574" y="57335"/>
                    <a:pt x="34955" y="34954"/>
                  </a:cubicBezTo>
                  <a:cubicBezTo>
                    <a:pt x="57336" y="12573"/>
                    <a:pt x="87691" y="0"/>
                    <a:pt x="119343" y="0"/>
                  </a:cubicBezTo>
                  <a:lnTo>
                    <a:pt x="4381157" y="0"/>
                  </a:lnTo>
                  <a:cubicBezTo>
                    <a:pt x="4412808" y="0"/>
                    <a:pt x="4443164" y="12574"/>
                    <a:pt x="4465545" y="34955"/>
                  </a:cubicBezTo>
                  <a:cubicBezTo>
                    <a:pt x="4487926" y="57336"/>
                    <a:pt x="4500499" y="87691"/>
                    <a:pt x="4500499" y="119343"/>
                  </a:cubicBezTo>
                  <a:lnTo>
                    <a:pt x="4500499" y="596698"/>
                  </a:lnTo>
                  <a:cubicBezTo>
                    <a:pt x="4500499" y="628349"/>
                    <a:pt x="4487925" y="658705"/>
                    <a:pt x="4465545" y="681086"/>
                  </a:cubicBezTo>
                  <a:cubicBezTo>
                    <a:pt x="4443164" y="703467"/>
                    <a:pt x="4412809" y="716040"/>
                    <a:pt x="4381157" y="716040"/>
                  </a:cubicBezTo>
                  <a:lnTo>
                    <a:pt x="119342" y="716040"/>
                  </a:lnTo>
                  <a:cubicBezTo>
                    <a:pt x="87691" y="716040"/>
                    <a:pt x="57335" y="703466"/>
                    <a:pt x="34954" y="681085"/>
                  </a:cubicBezTo>
                  <a:cubicBezTo>
                    <a:pt x="12573" y="658704"/>
                    <a:pt x="0" y="628349"/>
                    <a:pt x="0" y="596697"/>
                  </a:cubicBezTo>
                  <a:lnTo>
                    <a:pt x="0" y="119342"/>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2812566"/>
                <a:satOff val="-4220"/>
                <a:lumOff val="-686"/>
                <a:alphaOff val="0"/>
              </a:schemeClr>
            </a:fillRef>
            <a:effectRef idx="1">
              <a:schemeClr val="accent3">
                <a:hueOff val="2812566"/>
                <a:satOff val="-4220"/>
                <a:lumOff val="-686"/>
                <a:alphaOff val="0"/>
              </a:schemeClr>
            </a:effectRef>
            <a:fontRef idx="minor">
              <a:schemeClr val="dk1"/>
            </a:fontRef>
          </p:style>
          <p:txBody>
            <a:bodyPr lIns="141634" tIns="141634" rIns="141634" bIns="141634" spcCol="1270" anchor="ctr"/>
            <a:lstStyle/>
            <a:p>
              <a:pPr defTabSz="1244600">
                <a:lnSpc>
                  <a:spcPct val="90000"/>
                </a:lnSpc>
                <a:spcAft>
                  <a:spcPct val="35000"/>
                </a:spcAft>
                <a:defRPr/>
              </a:pPr>
              <a:r>
                <a:rPr lang="en-US" altLang="zh-TW" sz="2800" dirty="0">
                  <a:latin typeface="Arial" pitchFamily="34" charset="0"/>
                  <a:ea typeface="標楷體" pitchFamily="65" charset="-120"/>
                  <a:cs typeface="Arial" pitchFamily="34" charset="0"/>
                </a:rPr>
                <a:t>2.</a:t>
              </a:r>
              <a:r>
                <a:rPr lang="zh-TW" altLang="en-US" sz="2800" dirty="0">
                  <a:latin typeface="標楷體" pitchFamily="65" charset="-120"/>
                  <a:ea typeface="標楷體" pitchFamily="65" charset="-120"/>
                </a:rPr>
                <a:t>麻疹疾病簡介</a:t>
              </a:r>
            </a:p>
          </p:txBody>
        </p:sp>
        <p:sp>
          <p:nvSpPr>
            <p:cNvPr id="9" name="手繪多邊形 8"/>
            <p:cNvSpPr/>
            <p:nvPr/>
          </p:nvSpPr>
          <p:spPr>
            <a:xfrm>
              <a:off x="2321750" y="3120910"/>
              <a:ext cx="4500499" cy="716040"/>
            </a:xfrm>
            <a:custGeom>
              <a:avLst/>
              <a:gdLst>
                <a:gd name="connsiteX0" fmla="*/ 0 w 4500499"/>
                <a:gd name="connsiteY0" fmla="*/ 119342 h 716040"/>
                <a:gd name="connsiteX1" fmla="*/ 34955 w 4500499"/>
                <a:gd name="connsiteY1" fmla="*/ 34954 h 716040"/>
                <a:gd name="connsiteX2" fmla="*/ 119343 w 4500499"/>
                <a:gd name="connsiteY2" fmla="*/ 0 h 716040"/>
                <a:gd name="connsiteX3" fmla="*/ 4381157 w 4500499"/>
                <a:gd name="connsiteY3" fmla="*/ 0 h 716040"/>
                <a:gd name="connsiteX4" fmla="*/ 4465545 w 4500499"/>
                <a:gd name="connsiteY4" fmla="*/ 34955 h 716040"/>
                <a:gd name="connsiteX5" fmla="*/ 4500499 w 4500499"/>
                <a:gd name="connsiteY5" fmla="*/ 119343 h 716040"/>
                <a:gd name="connsiteX6" fmla="*/ 4500499 w 4500499"/>
                <a:gd name="connsiteY6" fmla="*/ 596698 h 716040"/>
                <a:gd name="connsiteX7" fmla="*/ 4465545 w 4500499"/>
                <a:gd name="connsiteY7" fmla="*/ 681086 h 716040"/>
                <a:gd name="connsiteX8" fmla="*/ 4381157 w 4500499"/>
                <a:gd name="connsiteY8" fmla="*/ 716040 h 716040"/>
                <a:gd name="connsiteX9" fmla="*/ 119342 w 4500499"/>
                <a:gd name="connsiteY9" fmla="*/ 716040 h 716040"/>
                <a:gd name="connsiteX10" fmla="*/ 34954 w 4500499"/>
                <a:gd name="connsiteY10" fmla="*/ 681085 h 716040"/>
                <a:gd name="connsiteX11" fmla="*/ 0 w 4500499"/>
                <a:gd name="connsiteY11" fmla="*/ 596697 h 716040"/>
                <a:gd name="connsiteX12" fmla="*/ 0 w 4500499"/>
                <a:gd name="connsiteY12" fmla="*/ 119342 h 71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500499" h="716040">
                  <a:moveTo>
                    <a:pt x="0" y="119342"/>
                  </a:moveTo>
                  <a:cubicBezTo>
                    <a:pt x="0" y="87691"/>
                    <a:pt x="12574" y="57335"/>
                    <a:pt x="34955" y="34954"/>
                  </a:cubicBezTo>
                  <a:cubicBezTo>
                    <a:pt x="57336" y="12573"/>
                    <a:pt x="87691" y="0"/>
                    <a:pt x="119343" y="0"/>
                  </a:cubicBezTo>
                  <a:lnTo>
                    <a:pt x="4381157" y="0"/>
                  </a:lnTo>
                  <a:cubicBezTo>
                    <a:pt x="4412808" y="0"/>
                    <a:pt x="4443164" y="12574"/>
                    <a:pt x="4465545" y="34955"/>
                  </a:cubicBezTo>
                  <a:cubicBezTo>
                    <a:pt x="4487926" y="57336"/>
                    <a:pt x="4500499" y="87691"/>
                    <a:pt x="4500499" y="119343"/>
                  </a:cubicBezTo>
                  <a:lnTo>
                    <a:pt x="4500499" y="596698"/>
                  </a:lnTo>
                  <a:cubicBezTo>
                    <a:pt x="4500499" y="628349"/>
                    <a:pt x="4487925" y="658705"/>
                    <a:pt x="4465545" y="681086"/>
                  </a:cubicBezTo>
                  <a:cubicBezTo>
                    <a:pt x="4443164" y="703467"/>
                    <a:pt x="4412809" y="716040"/>
                    <a:pt x="4381157" y="716040"/>
                  </a:cubicBezTo>
                  <a:lnTo>
                    <a:pt x="119342" y="716040"/>
                  </a:lnTo>
                  <a:cubicBezTo>
                    <a:pt x="87691" y="716040"/>
                    <a:pt x="57335" y="703466"/>
                    <a:pt x="34954" y="681085"/>
                  </a:cubicBezTo>
                  <a:cubicBezTo>
                    <a:pt x="12573" y="658704"/>
                    <a:pt x="0" y="628349"/>
                    <a:pt x="0" y="596697"/>
                  </a:cubicBezTo>
                  <a:lnTo>
                    <a:pt x="0" y="119342"/>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5625132"/>
                <a:satOff val="-8440"/>
                <a:lumOff val="-1373"/>
                <a:alphaOff val="0"/>
              </a:schemeClr>
            </a:fillRef>
            <a:effectRef idx="1">
              <a:schemeClr val="accent3">
                <a:hueOff val="5625132"/>
                <a:satOff val="-8440"/>
                <a:lumOff val="-1373"/>
                <a:alphaOff val="0"/>
              </a:schemeClr>
            </a:effectRef>
            <a:fontRef idx="minor">
              <a:schemeClr val="dk1"/>
            </a:fontRef>
          </p:style>
          <p:txBody>
            <a:bodyPr lIns="141634" tIns="141634" rIns="141634" bIns="141634" spcCol="1270" anchor="ctr"/>
            <a:lstStyle/>
            <a:p>
              <a:pPr defTabSz="1244600">
                <a:lnSpc>
                  <a:spcPct val="90000"/>
                </a:lnSpc>
                <a:spcAft>
                  <a:spcPct val="35000"/>
                </a:spcAft>
                <a:defRPr/>
              </a:pPr>
              <a:r>
                <a:rPr lang="en-US" altLang="zh-TW" sz="2800" dirty="0">
                  <a:latin typeface="Arial" pitchFamily="34" charset="0"/>
                  <a:ea typeface="標楷體" pitchFamily="65" charset="-120"/>
                  <a:cs typeface="Arial" pitchFamily="34" charset="0"/>
                </a:rPr>
                <a:t>3.</a:t>
              </a:r>
              <a:r>
                <a:rPr lang="zh-TW" altLang="en-US" sz="2800" dirty="0">
                  <a:latin typeface="標楷體" pitchFamily="65" charset="-120"/>
                  <a:ea typeface="標楷體" pitchFamily="65" charset="-120"/>
                </a:rPr>
                <a:t>麻疹事件</a:t>
              </a:r>
            </a:p>
          </p:txBody>
        </p:sp>
        <p:sp>
          <p:nvSpPr>
            <p:cNvPr id="10" name="手繪多邊形 9"/>
            <p:cNvSpPr/>
            <p:nvPr/>
          </p:nvSpPr>
          <p:spPr>
            <a:xfrm>
              <a:off x="2321750" y="3837240"/>
              <a:ext cx="4500499" cy="861833"/>
            </a:xfrm>
            <a:custGeom>
              <a:avLst/>
              <a:gdLst>
                <a:gd name="connsiteX0" fmla="*/ 0 w 4500499"/>
                <a:gd name="connsiteY0" fmla="*/ 0 h 862155"/>
                <a:gd name="connsiteX1" fmla="*/ 4500499 w 4500499"/>
                <a:gd name="connsiteY1" fmla="*/ 0 h 862155"/>
                <a:gd name="connsiteX2" fmla="*/ 4500499 w 4500499"/>
                <a:gd name="connsiteY2" fmla="*/ 862155 h 862155"/>
                <a:gd name="connsiteX3" fmla="*/ 0 w 4500499"/>
                <a:gd name="connsiteY3" fmla="*/ 862155 h 862155"/>
                <a:gd name="connsiteX4" fmla="*/ 0 w 4500499"/>
                <a:gd name="connsiteY4" fmla="*/ 0 h 862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0499" h="862155">
                  <a:moveTo>
                    <a:pt x="0" y="0"/>
                  </a:moveTo>
                  <a:lnTo>
                    <a:pt x="4500499" y="0"/>
                  </a:lnTo>
                  <a:lnTo>
                    <a:pt x="4500499" y="862155"/>
                  </a:lnTo>
                  <a:lnTo>
                    <a:pt x="0" y="86215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42891" tIns="30480" rIns="170688" bIns="30480" spcCol="1270"/>
            <a:lstStyle/>
            <a:p>
              <a:pPr marL="228600" lvl="1" indent="-228600" defTabSz="1066800">
                <a:lnSpc>
                  <a:spcPct val="90000"/>
                </a:lnSpc>
                <a:spcAft>
                  <a:spcPct val="20000"/>
                </a:spcAft>
                <a:defRPr/>
              </a:pPr>
              <a:r>
                <a:rPr lang="en-US" altLang="zh-TW" sz="2400" dirty="0">
                  <a:latin typeface="Arial" pitchFamily="34" charset="0"/>
                  <a:ea typeface="標楷體" pitchFamily="65" charset="-120"/>
                  <a:cs typeface="Arial" pitchFamily="34" charset="0"/>
                </a:rPr>
                <a:t>3-1</a:t>
              </a:r>
              <a:r>
                <a:rPr lang="zh-TW" altLang="en-US" sz="2400" dirty="0">
                  <a:latin typeface="標楷體" pitchFamily="65" charset="-120"/>
                  <a:ea typeface="標楷體" pitchFamily="65" charset="-120"/>
                </a:rPr>
                <a:t>群突發調查</a:t>
              </a:r>
            </a:p>
            <a:p>
              <a:pPr marL="228600" lvl="1" indent="-228600" defTabSz="1066800">
                <a:lnSpc>
                  <a:spcPct val="90000"/>
                </a:lnSpc>
                <a:spcAft>
                  <a:spcPct val="20000"/>
                </a:spcAft>
                <a:defRPr/>
              </a:pPr>
              <a:r>
                <a:rPr lang="en-US" altLang="zh-TW" sz="2400" dirty="0">
                  <a:latin typeface="Arial" pitchFamily="34" charset="0"/>
                  <a:ea typeface="標楷體" pitchFamily="65" charset="-120"/>
                  <a:cs typeface="Arial" pitchFamily="34" charset="0"/>
                </a:rPr>
                <a:t>3-2</a:t>
              </a:r>
              <a:r>
                <a:rPr lang="zh-TW" altLang="en-US" sz="2400" dirty="0">
                  <a:latin typeface="標楷體" pitchFamily="65" charset="-120"/>
                  <a:ea typeface="標楷體" pitchFamily="65" charset="-120"/>
                </a:rPr>
                <a:t>感染管制處置和措施</a:t>
              </a:r>
            </a:p>
          </p:txBody>
        </p:sp>
        <p:sp>
          <p:nvSpPr>
            <p:cNvPr id="11" name="手繪多邊形 10"/>
            <p:cNvSpPr/>
            <p:nvPr/>
          </p:nvSpPr>
          <p:spPr>
            <a:xfrm>
              <a:off x="2321750" y="4699105"/>
              <a:ext cx="4500499" cy="716040"/>
            </a:xfrm>
            <a:custGeom>
              <a:avLst/>
              <a:gdLst>
                <a:gd name="connsiteX0" fmla="*/ 0 w 4500499"/>
                <a:gd name="connsiteY0" fmla="*/ 119342 h 716040"/>
                <a:gd name="connsiteX1" fmla="*/ 34955 w 4500499"/>
                <a:gd name="connsiteY1" fmla="*/ 34954 h 716040"/>
                <a:gd name="connsiteX2" fmla="*/ 119343 w 4500499"/>
                <a:gd name="connsiteY2" fmla="*/ 0 h 716040"/>
                <a:gd name="connsiteX3" fmla="*/ 4381157 w 4500499"/>
                <a:gd name="connsiteY3" fmla="*/ 0 h 716040"/>
                <a:gd name="connsiteX4" fmla="*/ 4465545 w 4500499"/>
                <a:gd name="connsiteY4" fmla="*/ 34955 h 716040"/>
                <a:gd name="connsiteX5" fmla="*/ 4500499 w 4500499"/>
                <a:gd name="connsiteY5" fmla="*/ 119343 h 716040"/>
                <a:gd name="connsiteX6" fmla="*/ 4500499 w 4500499"/>
                <a:gd name="connsiteY6" fmla="*/ 596698 h 716040"/>
                <a:gd name="connsiteX7" fmla="*/ 4465545 w 4500499"/>
                <a:gd name="connsiteY7" fmla="*/ 681086 h 716040"/>
                <a:gd name="connsiteX8" fmla="*/ 4381157 w 4500499"/>
                <a:gd name="connsiteY8" fmla="*/ 716040 h 716040"/>
                <a:gd name="connsiteX9" fmla="*/ 119342 w 4500499"/>
                <a:gd name="connsiteY9" fmla="*/ 716040 h 716040"/>
                <a:gd name="connsiteX10" fmla="*/ 34954 w 4500499"/>
                <a:gd name="connsiteY10" fmla="*/ 681085 h 716040"/>
                <a:gd name="connsiteX11" fmla="*/ 0 w 4500499"/>
                <a:gd name="connsiteY11" fmla="*/ 596697 h 716040"/>
                <a:gd name="connsiteX12" fmla="*/ 0 w 4500499"/>
                <a:gd name="connsiteY12" fmla="*/ 119342 h 71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500499" h="716040">
                  <a:moveTo>
                    <a:pt x="0" y="119342"/>
                  </a:moveTo>
                  <a:cubicBezTo>
                    <a:pt x="0" y="87691"/>
                    <a:pt x="12574" y="57335"/>
                    <a:pt x="34955" y="34954"/>
                  </a:cubicBezTo>
                  <a:cubicBezTo>
                    <a:pt x="57336" y="12573"/>
                    <a:pt x="87691" y="0"/>
                    <a:pt x="119343" y="0"/>
                  </a:cubicBezTo>
                  <a:lnTo>
                    <a:pt x="4381157" y="0"/>
                  </a:lnTo>
                  <a:cubicBezTo>
                    <a:pt x="4412808" y="0"/>
                    <a:pt x="4443164" y="12574"/>
                    <a:pt x="4465545" y="34955"/>
                  </a:cubicBezTo>
                  <a:cubicBezTo>
                    <a:pt x="4487926" y="57336"/>
                    <a:pt x="4500499" y="87691"/>
                    <a:pt x="4500499" y="119343"/>
                  </a:cubicBezTo>
                  <a:lnTo>
                    <a:pt x="4500499" y="596698"/>
                  </a:lnTo>
                  <a:cubicBezTo>
                    <a:pt x="4500499" y="628349"/>
                    <a:pt x="4487925" y="658705"/>
                    <a:pt x="4465545" y="681086"/>
                  </a:cubicBezTo>
                  <a:cubicBezTo>
                    <a:pt x="4443164" y="703467"/>
                    <a:pt x="4412809" y="716040"/>
                    <a:pt x="4381157" y="716040"/>
                  </a:cubicBezTo>
                  <a:lnTo>
                    <a:pt x="119342" y="716040"/>
                  </a:lnTo>
                  <a:cubicBezTo>
                    <a:pt x="87691" y="716040"/>
                    <a:pt x="57335" y="703466"/>
                    <a:pt x="34954" y="681085"/>
                  </a:cubicBezTo>
                  <a:cubicBezTo>
                    <a:pt x="12573" y="658704"/>
                    <a:pt x="0" y="628349"/>
                    <a:pt x="0" y="596697"/>
                  </a:cubicBezTo>
                  <a:lnTo>
                    <a:pt x="0" y="119342"/>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8437698"/>
                <a:satOff val="-12660"/>
                <a:lumOff val="-2059"/>
                <a:alphaOff val="0"/>
              </a:schemeClr>
            </a:fillRef>
            <a:effectRef idx="1">
              <a:schemeClr val="accent3">
                <a:hueOff val="8437698"/>
                <a:satOff val="-12660"/>
                <a:lumOff val="-2059"/>
                <a:alphaOff val="0"/>
              </a:schemeClr>
            </a:effectRef>
            <a:fontRef idx="minor">
              <a:schemeClr val="dk1"/>
            </a:fontRef>
          </p:style>
          <p:txBody>
            <a:bodyPr lIns="141634" tIns="141634" rIns="141634" bIns="141634" spcCol="1270" anchor="ctr"/>
            <a:lstStyle/>
            <a:p>
              <a:pPr defTabSz="1244600">
                <a:lnSpc>
                  <a:spcPct val="90000"/>
                </a:lnSpc>
                <a:spcAft>
                  <a:spcPct val="35000"/>
                </a:spcAft>
                <a:defRPr/>
              </a:pPr>
              <a:r>
                <a:rPr lang="en-US" altLang="zh-TW" sz="2800" dirty="0">
                  <a:latin typeface="Arial" pitchFamily="34" charset="0"/>
                  <a:ea typeface="標楷體" pitchFamily="65" charset="-120"/>
                  <a:cs typeface="Arial" pitchFamily="34" charset="0"/>
                </a:rPr>
                <a:t>4.</a:t>
              </a:r>
              <a:r>
                <a:rPr lang="zh-TW" altLang="en-US" sz="2800" dirty="0">
                  <a:latin typeface="標楷體" pitchFamily="65" charset="-120"/>
                  <a:ea typeface="標楷體" pitchFamily="65" charset="-120"/>
                </a:rPr>
                <a:t>麻疹疾病控制防範</a:t>
              </a:r>
            </a:p>
          </p:txBody>
        </p:sp>
        <p:sp>
          <p:nvSpPr>
            <p:cNvPr id="12" name="手繪多邊形 11"/>
            <p:cNvSpPr/>
            <p:nvPr/>
          </p:nvSpPr>
          <p:spPr>
            <a:xfrm>
              <a:off x="2321750" y="5513065"/>
              <a:ext cx="4500499" cy="716040"/>
            </a:xfrm>
            <a:custGeom>
              <a:avLst/>
              <a:gdLst>
                <a:gd name="connsiteX0" fmla="*/ 0 w 4500499"/>
                <a:gd name="connsiteY0" fmla="*/ 119342 h 716040"/>
                <a:gd name="connsiteX1" fmla="*/ 34955 w 4500499"/>
                <a:gd name="connsiteY1" fmla="*/ 34954 h 716040"/>
                <a:gd name="connsiteX2" fmla="*/ 119343 w 4500499"/>
                <a:gd name="connsiteY2" fmla="*/ 0 h 716040"/>
                <a:gd name="connsiteX3" fmla="*/ 4381157 w 4500499"/>
                <a:gd name="connsiteY3" fmla="*/ 0 h 716040"/>
                <a:gd name="connsiteX4" fmla="*/ 4465545 w 4500499"/>
                <a:gd name="connsiteY4" fmla="*/ 34955 h 716040"/>
                <a:gd name="connsiteX5" fmla="*/ 4500499 w 4500499"/>
                <a:gd name="connsiteY5" fmla="*/ 119343 h 716040"/>
                <a:gd name="connsiteX6" fmla="*/ 4500499 w 4500499"/>
                <a:gd name="connsiteY6" fmla="*/ 596698 h 716040"/>
                <a:gd name="connsiteX7" fmla="*/ 4465545 w 4500499"/>
                <a:gd name="connsiteY7" fmla="*/ 681086 h 716040"/>
                <a:gd name="connsiteX8" fmla="*/ 4381157 w 4500499"/>
                <a:gd name="connsiteY8" fmla="*/ 716040 h 716040"/>
                <a:gd name="connsiteX9" fmla="*/ 119342 w 4500499"/>
                <a:gd name="connsiteY9" fmla="*/ 716040 h 716040"/>
                <a:gd name="connsiteX10" fmla="*/ 34954 w 4500499"/>
                <a:gd name="connsiteY10" fmla="*/ 681085 h 716040"/>
                <a:gd name="connsiteX11" fmla="*/ 0 w 4500499"/>
                <a:gd name="connsiteY11" fmla="*/ 596697 h 716040"/>
                <a:gd name="connsiteX12" fmla="*/ 0 w 4500499"/>
                <a:gd name="connsiteY12" fmla="*/ 119342 h 71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500499" h="716040">
                  <a:moveTo>
                    <a:pt x="0" y="119342"/>
                  </a:moveTo>
                  <a:cubicBezTo>
                    <a:pt x="0" y="87691"/>
                    <a:pt x="12574" y="57335"/>
                    <a:pt x="34955" y="34954"/>
                  </a:cubicBezTo>
                  <a:cubicBezTo>
                    <a:pt x="57336" y="12573"/>
                    <a:pt x="87691" y="0"/>
                    <a:pt x="119343" y="0"/>
                  </a:cubicBezTo>
                  <a:lnTo>
                    <a:pt x="4381157" y="0"/>
                  </a:lnTo>
                  <a:cubicBezTo>
                    <a:pt x="4412808" y="0"/>
                    <a:pt x="4443164" y="12574"/>
                    <a:pt x="4465545" y="34955"/>
                  </a:cubicBezTo>
                  <a:cubicBezTo>
                    <a:pt x="4487926" y="57336"/>
                    <a:pt x="4500499" y="87691"/>
                    <a:pt x="4500499" y="119343"/>
                  </a:cubicBezTo>
                  <a:lnTo>
                    <a:pt x="4500499" y="596698"/>
                  </a:lnTo>
                  <a:cubicBezTo>
                    <a:pt x="4500499" y="628349"/>
                    <a:pt x="4487925" y="658705"/>
                    <a:pt x="4465545" y="681086"/>
                  </a:cubicBezTo>
                  <a:cubicBezTo>
                    <a:pt x="4443164" y="703467"/>
                    <a:pt x="4412809" y="716040"/>
                    <a:pt x="4381157" y="716040"/>
                  </a:cubicBezTo>
                  <a:lnTo>
                    <a:pt x="119342" y="716040"/>
                  </a:lnTo>
                  <a:cubicBezTo>
                    <a:pt x="87691" y="716040"/>
                    <a:pt x="57335" y="703466"/>
                    <a:pt x="34954" y="681085"/>
                  </a:cubicBezTo>
                  <a:cubicBezTo>
                    <a:pt x="12573" y="658704"/>
                    <a:pt x="0" y="628349"/>
                    <a:pt x="0" y="596697"/>
                  </a:cubicBezTo>
                  <a:lnTo>
                    <a:pt x="0" y="119342"/>
                  </a:lnTo>
                  <a:close/>
                </a:path>
              </a:pathLst>
            </a:cu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11250264"/>
                <a:satOff val="-16880"/>
                <a:lumOff val="-2745"/>
                <a:alphaOff val="0"/>
              </a:schemeClr>
            </a:fillRef>
            <a:effectRef idx="1">
              <a:schemeClr val="accent3">
                <a:hueOff val="11250264"/>
                <a:satOff val="-16880"/>
                <a:lumOff val="-2745"/>
                <a:alphaOff val="0"/>
              </a:schemeClr>
            </a:effectRef>
            <a:fontRef idx="minor">
              <a:schemeClr val="dk1"/>
            </a:fontRef>
          </p:style>
          <p:txBody>
            <a:bodyPr lIns="141634" tIns="141634" rIns="141634" bIns="141634" spcCol="1270" anchor="ctr"/>
            <a:lstStyle/>
            <a:p>
              <a:pPr defTabSz="1244600">
                <a:lnSpc>
                  <a:spcPct val="90000"/>
                </a:lnSpc>
                <a:spcAft>
                  <a:spcPct val="35000"/>
                </a:spcAft>
                <a:defRPr/>
              </a:pPr>
              <a:r>
                <a:rPr lang="en-US" altLang="zh-TW" sz="2800" dirty="0">
                  <a:latin typeface="Arial" pitchFamily="34" charset="0"/>
                  <a:ea typeface="標楷體" pitchFamily="65" charset="-120"/>
                  <a:cs typeface="Arial" pitchFamily="34" charset="0"/>
                </a:rPr>
                <a:t>5.</a:t>
              </a:r>
              <a:r>
                <a:rPr lang="zh-TW" altLang="en-US" sz="2800" dirty="0">
                  <a:latin typeface="標楷體" pitchFamily="65" charset="-120"/>
                  <a:ea typeface="標楷體" pitchFamily="65" charset="-120"/>
                </a:rPr>
                <a:t>總結</a:t>
              </a:r>
            </a:p>
          </p:txBody>
        </p:sp>
      </p:grpSp>
    </p:spTree>
    <p:custDataLst>
      <p:tags r:id="rId1"/>
    </p:custDataLst>
  </p:cSld>
  <p:clrMapOvr>
    <a:masterClrMapping/>
  </p:clrMapOvr>
  <p:transition>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84213" y="2060575"/>
            <a:ext cx="7772400" cy="1470025"/>
          </a:xfrm>
        </p:spPr>
        <p:txBody>
          <a:bodyPr/>
          <a:lstStyle/>
          <a:p>
            <a:pPr>
              <a:defRPr/>
            </a:pPr>
            <a:r>
              <a:rPr lang="en-US" altLang="zh-TW" dirty="0" smtClean="0">
                <a:latin typeface="Arial" pitchFamily="34" charset="0"/>
              </a:rPr>
              <a:t>1.</a:t>
            </a:r>
            <a:r>
              <a:rPr lang="zh-TW" altLang="en-US" dirty="0" smtClean="0"/>
              <a:t>麻疹流行病學</a:t>
            </a:r>
            <a:endParaRPr lang="zh-TW" altLang="en-US" dirty="0"/>
          </a:p>
        </p:txBody>
      </p:sp>
      <p:sp>
        <p:nvSpPr>
          <p:cNvPr id="7" name="副標題 6"/>
          <p:cNvSpPr>
            <a:spLocks noGrp="1"/>
          </p:cNvSpPr>
          <p:nvPr>
            <p:ph type="subTitle" idx="1"/>
          </p:nvPr>
        </p:nvSpPr>
        <p:spPr/>
        <p:txBody>
          <a:bodyPr/>
          <a:lstStyle/>
          <a:p>
            <a:pPr>
              <a:defRPr/>
            </a:pPr>
            <a:endParaRPr lang="zh-TW" altLang="en-US"/>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標題 1"/>
          <p:cNvSpPr>
            <a:spLocks noGrp="1"/>
          </p:cNvSpPr>
          <p:nvPr>
            <p:ph type="title"/>
          </p:nvPr>
        </p:nvSpPr>
        <p:spPr>
          <a:xfrm>
            <a:off x="457200" y="620713"/>
            <a:ext cx="8229600" cy="796925"/>
          </a:xfrm>
        </p:spPr>
        <p:txBody>
          <a:bodyPr/>
          <a:lstStyle/>
          <a:p>
            <a:pPr>
              <a:defRPr/>
            </a:pPr>
            <a:r>
              <a:rPr lang="zh-TW" altLang="en-US" dirty="0" smtClean="0"/>
              <a:t>麻疹流行病學</a:t>
            </a:r>
            <a:r>
              <a:rPr lang="en-US" altLang="zh-TW" dirty="0" smtClean="0">
                <a:latin typeface="Arial" pitchFamily="34" charset="0"/>
              </a:rPr>
              <a:t>(1/2)</a:t>
            </a:r>
            <a:endParaRPr lang="zh-TW" altLang="en-US" dirty="0" smtClean="0">
              <a:latin typeface="Arial" pitchFamily="34" charset="0"/>
            </a:endParaRPr>
          </a:p>
        </p:txBody>
      </p:sp>
      <p:sp>
        <p:nvSpPr>
          <p:cNvPr id="3" name="內容版面配置區 2"/>
          <p:cNvSpPr>
            <a:spLocks noGrp="1"/>
          </p:cNvSpPr>
          <p:nvPr>
            <p:ph idx="1"/>
          </p:nvPr>
        </p:nvSpPr>
        <p:spPr/>
        <p:txBody>
          <a:bodyPr/>
          <a:lstStyle/>
          <a:p>
            <a:pPr>
              <a:defRPr/>
            </a:pPr>
            <a:r>
              <a:rPr lang="zh-TW" altLang="en-US" dirty="0" smtClean="0"/>
              <a:t>麻疹是一種急性</a:t>
            </a:r>
            <a:r>
              <a:rPr lang="zh-TW" altLang="en-US" dirty="0" smtClean="0">
                <a:solidFill>
                  <a:srgbClr val="C00000"/>
                </a:solidFill>
              </a:rPr>
              <a:t>高傳染力</a:t>
            </a:r>
            <a:r>
              <a:rPr lang="zh-TW" altLang="en-US" dirty="0" smtClean="0"/>
              <a:t>的病毒性疾病。</a:t>
            </a:r>
            <a:endParaRPr lang="en-US" altLang="zh-TW" dirty="0" smtClean="0"/>
          </a:p>
          <a:p>
            <a:pPr>
              <a:defRPr/>
            </a:pPr>
            <a:r>
              <a:rPr lang="zh-TW" altLang="en-US" dirty="0" smtClean="0"/>
              <a:t>臺灣：</a:t>
            </a:r>
            <a:endParaRPr lang="en-US" altLang="zh-TW" dirty="0" smtClean="0"/>
          </a:p>
          <a:p>
            <a:pPr>
              <a:defRPr/>
            </a:pPr>
            <a:endParaRPr lang="en-US" altLang="zh-TW" dirty="0" smtClean="0"/>
          </a:p>
          <a:p>
            <a:pPr>
              <a:defRPr/>
            </a:pPr>
            <a:endParaRPr lang="en-US" altLang="zh-TW" dirty="0" smtClean="0"/>
          </a:p>
          <a:p>
            <a:pPr>
              <a:defRPr/>
            </a:pPr>
            <a:endParaRPr lang="en-US" altLang="zh-TW" dirty="0" smtClean="0"/>
          </a:p>
          <a:p>
            <a:pPr>
              <a:defRPr/>
            </a:pPr>
            <a:endParaRPr lang="en-US" altLang="zh-TW" dirty="0" smtClean="0"/>
          </a:p>
          <a:p>
            <a:pPr lvl="1">
              <a:defRPr/>
            </a:pPr>
            <a:r>
              <a:rPr lang="zh-TW" altLang="en-US" dirty="0" smtClean="0"/>
              <a:t>自疫苗廣泛使用後，麻疹病例大大減低，多發生於未接種疫苗的人。</a:t>
            </a:r>
            <a:endParaRPr lang="en-US" altLang="zh-TW" dirty="0" smtClean="0"/>
          </a:p>
          <a:p>
            <a:pPr lvl="1">
              <a:defRPr/>
            </a:pPr>
            <a:r>
              <a:rPr lang="zh-TW" altLang="en-US" dirty="0" smtClean="0"/>
              <a:t>近年國內麻疹確定個案控制在</a:t>
            </a:r>
            <a:r>
              <a:rPr lang="en-US" altLang="zh-TW" dirty="0" smtClean="0">
                <a:latin typeface="Arial" pitchFamily="34" charset="0"/>
              </a:rPr>
              <a:t>10</a:t>
            </a:r>
            <a:r>
              <a:rPr lang="zh-TW" altLang="en-US" dirty="0" smtClean="0"/>
              <a:t>例以下。</a:t>
            </a:r>
            <a:endParaRPr lang="en-US" altLang="zh-TW" dirty="0" smtClean="0"/>
          </a:p>
        </p:txBody>
      </p:sp>
      <p:graphicFrame>
        <p:nvGraphicFramePr>
          <p:cNvPr id="8" name="資料庫圖表 7"/>
          <p:cNvGraphicFramePr/>
          <p:nvPr>
            <p:custDataLst>
              <p:tags r:id="rId2"/>
            </p:custDataLst>
          </p:nvPr>
        </p:nvGraphicFramePr>
        <p:xfrm>
          <a:off x="144016" y="2564904"/>
          <a:ext cx="8820472" cy="208823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流程圖: 替代處理程序 8"/>
          <p:cNvSpPr/>
          <p:nvPr/>
        </p:nvSpPr>
        <p:spPr bwMode="auto">
          <a:xfrm>
            <a:off x="727075" y="6397997"/>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smtClean="0">
                <a:latin typeface="華康中圓體" pitchFamily="49" charset="-120"/>
                <a:ea typeface="華康中圓體" pitchFamily="49" charset="-120"/>
                <a:cs typeface="Arial" pitchFamily="34" charset="0"/>
              </a:rPr>
              <a:t>：疫情報導</a:t>
            </a:r>
            <a:r>
              <a:rPr kumimoji="0" lang="en-US" altLang="zh-TW" sz="1400" dirty="0" smtClean="0">
                <a:solidFill>
                  <a:schemeClr val="tx1"/>
                </a:solidFill>
                <a:ea typeface="華康中圓體" pitchFamily="49" charset="-120"/>
              </a:rPr>
              <a:t>2009;25(4</a:t>
            </a:r>
            <a:r>
              <a:rPr kumimoji="0" lang="en-US" altLang="zh-TW" sz="1400" dirty="0">
                <a:solidFill>
                  <a:schemeClr val="tx1"/>
                </a:solidFill>
                <a:ea typeface="華康中圓體" pitchFamily="49" charset="-120"/>
              </a:rPr>
              <a:t>):242-253.</a:t>
            </a:r>
            <a:r>
              <a:rPr kumimoji="0" lang="zh-TW" altLang="en-US" sz="1400" dirty="0">
                <a:solidFill>
                  <a:schemeClr val="tx1"/>
                </a:solidFill>
                <a:ea typeface="華康中圓體" pitchFamily="49" charset="-120"/>
              </a:rPr>
              <a:t> </a:t>
            </a:r>
            <a:r>
              <a:rPr kumimoji="0" lang="zh-TW" altLang="en-US" sz="1400" dirty="0">
                <a:solidFill>
                  <a:schemeClr val="tx1"/>
                </a:solidFill>
                <a:latin typeface="華康中圓體" pitchFamily="49" charset="-120"/>
                <a:ea typeface="華康中圓體" pitchFamily="49" charset="-120"/>
              </a:rPr>
              <a:t>衛生福利部疾病管制署網站</a:t>
            </a:r>
            <a:endParaRPr lang="zh-TW" altLang="en-US" sz="1400" dirty="0">
              <a:solidFill>
                <a:schemeClr val="tx1"/>
              </a:solidFill>
              <a:latin typeface="華康中圓體" pitchFamily="49" charset="-120"/>
              <a:ea typeface="華康中圓體" pitchFamily="49" charset="-120"/>
            </a:endParaRPr>
          </a:p>
        </p:txBody>
      </p:sp>
      <p:pic>
        <p:nvPicPr>
          <p:cNvPr id="10" name="Picture 4" descr="E:\po2013010\3工程執行\06守住血汗錢，金融消費者必備護身符\02課程版型\書.png"/>
          <p:cNvPicPr>
            <a:picLocks noChangeAspect="1" noChangeArrowheads="1"/>
          </p:cNvPicPr>
          <p:nvPr>
            <p:custDataLst>
              <p:tags r:id="rId3"/>
            </p:custDataLst>
          </p:nvPr>
        </p:nvPicPr>
        <p:blipFill>
          <a:blip r:embed="rId11"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標題 1"/>
          <p:cNvSpPr>
            <a:spLocks noGrp="1"/>
          </p:cNvSpPr>
          <p:nvPr>
            <p:ph type="title"/>
          </p:nvPr>
        </p:nvSpPr>
        <p:spPr>
          <a:xfrm>
            <a:off x="457200" y="620713"/>
            <a:ext cx="8229600" cy="796925"/>
          </a:xfrm>
        </p:spPr>
        <p:txBody>
          <a:bodyPr/>
          <a:lstStyle/>
          <a:p>
            <a:pPr>
              <a:defRPr/>
            </a:pPr>
            <a:r>
              <a:rPr lang="zh-TW" altLang="en-US" dirty="0" smtClean="0"/>
              <a:t>麻疹流行病學</a:t>
            </a:r>
            <a:r>
              <a:rPr lang="en-US" altLang="zh-TW" dirty="0" smtClean="0">
                <a:latin typeface="Arial" pitchFamily="34" charset="0"/>
              </a:rPr>
              <a:t>(2/2)</a:t>
            </a:r>
            <a:endParaRPr lang="zh-TW" altLang="en-US" dirty="0" smtClean="0">
              <a:latin typeface="Arial" pitchFamily="34" charset="0"/>
            </a:endParaRPr>
          </a:p>
        </p:txBody>
      </p:sp>
      <p:sp>
        <p:nvSpPr>
          <p:cNvPr id="3" name="內容版面配置區 2"/>
          <p:cNvSpPr>
            <a:spLocks noGrp="1"/>
          </p:cNvSpPr>
          <p:nvPr>
            <p:ph idx="1"/>
          </p:nvPr>
        </p:nvSpPr>
        <p:spPr/>
        <p:txBody>
          <a:bodyPr/>
          <a:lstStyle/>
          <a:p>
            <a:pPr hangingPunct="1">
              <a:defRPr/>
            </a:pPr>
            <a:r>
              <a:rPr lang="zh-TW" altLang="en-US" dirty="0" smtClean="0"/>
              <a:t>國際交通往來頻繁便利、往返國之間的時間縮短，由</a:t>
            </a:r>
            <a:r>
              <a:rPr lang="zh-TW" altLang="en-US" dirty="0" smtClean="0">
                <a:solidFill>
                  <a:srgbClr val="C00000"/>
                </a:solidFill>
              </a:rPr>
              <a:t>境外移入</a:t>
            </a:r>
            <a:r>
              <a:rPr lang="zh-TW" altLang="en-US" dirty="0" smtClean="0"/>
              <a:t>的傳染病風險增加。</a:t>
            </a:r>
            <a:endParaRPr lang="en-US" altLang="zh-TW" dirty="0" smtClean="0"/>
          </a:p>
          <a:p>
            <a:pPr>
              <a:defRPr/>
            </a:pPr>
            <a:r>
              <a:rPr lang="zh-TW" altLang="en-US" dirty="0" smtClean="0"/>
              <a:t>麻疹疾病控制和防範：</a:t>
            </a:r>
            <a:endParaRPr lang="en-US" altLang="zh-TW" dirty="0" smtClean="0"/>
          </a:p>
          <a:p>
            <a:pPr lvl="1">
              <a:defRPr/>
            </a:pPr>
            <a:r>
              <a:rPr lang="zh-TW" altLang="en-US" dirty="0" smtClean="0"/>
              <a:t>加強宣導並提高民眾對麻疹疾病的認知。</a:t>
            </a:r>
          </a:p>
          <a:p>
            <a:pPr lvl="1">
              <a:defRPr/>
            </a:pPr>
            <a:r>
              <a:rPr lang="zh-TW" altLang="en-US" dirty="0" smtClean="0"/>
              <a:t>經疫苗施打減少麻疹易感族群的累積。</a:t>
            </a:r>
          </a:p>
          <a:p>
            <a:pPr lvl="1">
              <a:defRPr/>
            </a:pPr>
            <a:r>
              <a:rPr lang="zh-TW" altLang="en-US" dirty="0" smtClean="0"/>
              <a:t>提高醫師對麻疹的警覺性。</a:t>
            </a:r>
          </a:p>
          <a:p>
            <a:pPr lvl="1">
              <a:defRPr/>
            </a:pPr>
            <a:r>
              <a:rPr lang="zh-TW" altLang="en-US" dirty="0" smtClean="0"/>
              <a:t>落實院內感染控制防護措施。</a:t>
            </a:r>
          </a:p>
        </p:txBody>
      </p:sp>
      <p:sp>
        <p:nvSpPr>
          <p:cNvPr id="7" name="流程圖: 替代處理程序 6"/>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smtClean="0">
                <a:latin typeface="華康中圓體" pitchFamily="49" charset="-120"/>
                <a:ea typeface="華康中圓體" pitchFamily="49" charset="-120"/>
                <a:cs typeface="Arial" pitchFamily="34" charset="0"/>
              </a:rPr>
              <a:t>：疫情報導</a:t>
            </a:r>
            <a:r>
              <a:rPr kumimoji="0" lang="en-US" altLang="zh-TW" sz="1400" dirty="0" smtClean="0">
                <a:solidFill>
                  <a:schemeClr val="tx1"/>
                </a:solidFill>
                <a:ea typeface="華康中圓體" pitchFamily="49" charset="-120"/>
              </a:rPr>
              <a:t>2009;25(4</a:t>
            </a:r>
            <a:r>
              <a:rPr kumimoji="0" lang="en-US" altLang="zh-TW" sz="1400" dirty="0">
                <a:solidFill>
                  <a:schemeClr val="tx1"/>
                </a:solidFill>
                <a:ea typeface="華康中圓體" pitchFamily="49" charset="-120"/>
              </a:rPr>
              <a:t>):242-253.</a:t>
            </a:r>
            <a:r>
              <a:rPr kumimoji="0" lang="zh-TW" altLang="en-US" sz="1400" dirty="0">
                <a:solidFill>
                  <a:schemeClr val="tx1"/>
                </a:solidFill>
                <a:ea typeface="華康中圓體" pitchFamily="49" charset="-120"/>
              </a:rPr>
              <a:t> </a:t>
            </a:r>
            <a:r>
              <a:rPr kumimoji="0" lang="zh-TW" altLang="en-US" sz="1400" dirty="0">
                <a:solidFill>
                  <a:schemeClr val="tx1"/>
                </a:solidFill>
                <a:latin typeface="華康中圓體" pitchFamily="49" charset="-120"/>
                <a:ea typeface="華康中圓體" pitchFamily="49" charset="-120"/>
              </a:rPr>
              <a:t>衛生福利部疾病管制署網站</a:t>
            </a:r>
            <a:endParaRPr lang="zh-TW" altLang="en-US" sz="1400" dirty="0">
              <a:solidFill>
                <a:schemeClr val="tx1"/>
              </a:solidFill>
              <a:latin typeface="華康中圓體" pitchFamily="49" charset="-120"/>
              <a:ea typeface="華康中圓體" pitchFamily="49" charset="-12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p:cNvSpPr>
          <p:nvPr>
            <p:ph type="title"/>
          </p:nvPr>
        </p:nvSpPr>
        <p:spPr>
          <a:xfrm>
            <a:off x="457200" y="620713"/>
            <a:ext cx="8229600" cy="796925"/>
          </a:xfrm>
        </p:spPr>
        <p:txBody>
          <a:bodyPr/>
          <a:lstStyle/>
          <a:p>
            <a:pPr>
              <a:defRPr/>
            </a:pPr>
            <a:r>
              <a:rPr lang="zh-TW" altLang="en-US" dirty="0" smtClean="0"/>
              <a:t>全國麻疹趨勢圖 </a:t>
            </a:r>
          </a:p>
        </p:txBody>
      </p:sp>
      <p:sp>
        <p:nvSpPr>
          <p:cNvPr id="18434" name="內容版面配置區 3"/>
          <p:cNvSpPr>
            <a:spLocks noGrp="1"/>
          </p:cNvSpPr>
          <p:nvPr>
            <p:ph idx="1"/>
          </p:nvPr>
        </p:nvSpPr>
        <p:spPr/>
        <p:txBody>
          <a:bodyPr/>
          <a:lstStyle/>
          <a:p>
            <a:r>
              <a:rPr lang="zh-TW" altLang="en-US" dirty="0" smtClean="0">
                <a:cs typeface="Arial" charset="0"/>
              </a:rPr>
              <a:t>全國麻疹含本土及境外移入病例趨勢圖</a:t>
            </a:r>
            <a:r>
              <a:rPr lang="en-US" altLang="zh-TW" dirty="0" smtClean="0">
                <a:latin typeface="Arial" charset="0"/>
                <a:cs typeface="Arial" charset="0"/>
              </a:rPr>
              <a:t/>
            </a:r>
            <a:br>
              <a:rPr lang="en-US" altLang="zh-TW" dirty="0" smtClean="0">
                <a:latin typeface="Arial" charset="0"/>
                <a:cs typeface="Arial" charset="0"/>
              </a:rPr>
            </a:br>
            <a:r>
              <a:rPr lang="en-US" altLang="zh-TW" sz="2400" dirty="0" smtClean="0">
                <a:latin typeface="Arial" charset="0"/>
                <a:cs typeface="Arial" charset="0"/>
              </a:rPr>
              <a:t>(2010/1/1~2014/2/7)</a:t>
            </a:r>
            <a:endParaRPr lang="zh-TW" altLang="en-US" dirty="0" smtClean="0">
              <a:latin typeface="Arial" charset="0"/>
              <a:cs typeface="Arial" charset="0"/>
            </a:endParaRPr>
          </a:p>
        </p:txBody>
      </p:sp>
      <p:pic>
        <p:nvPicPr>
          <p:cNvPr id="18435" name="Picture 4" descr="Measles_CDCTW_Epi 201301yr"/>
          <p:cNvPicPr>
            <a:picLocks noChangeAspect="1" noChangeArrowheads="1"/>
          </p:cNvPicPr>
          <p:nvPr>
            <p:custDataLst>
              <p:tags r:id="rId2"/>
            </p:custDataLst>
          </p:nvPr>
        </p:nvPicPr>
        <p:blipFill>
          <a:blip r:embed="rId6" cstate="print"/>
          <a:srcRect t="9825" b="8672"/>
          <a:stretch>
            <a:fillRect/>
          </a:stretch>
        </p:blipFill>
        <p:spPr bwMode="auto">
          <a:xfrm>
            <a:off x="153988" y="2565400"/>
            <a:ext cx="8836025" cy="3600450"/>
          </a:xfrm>
          <a:prstGeom prst="rect">
            <a:avLst/>
          </a:prstGeom>
          <a:noFill/>
          <a:ln w="9525">
            <a:noFill/>
            <a:miter lim="800000"/>
            <a:headEnd/>
            <a:tailEnd/>
          </a:ln>
        </p:spPr>
      </p:pic>
      <p:sp>
        <p:nvSpPr>
          <p:cNvPr id="7" name="流程圖: 替代處理程序 6"/>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kumimoji="0" lang="zh-TW" altLang="en-US" sz="1400" dirty="0">
                <a:solidFill>
                  <a:schemeClr val="tx1"/>
                </a:solidFill>
                <a:latin typeface="華康中圓體" pitchFamily="49" charset="-120"/>
                <a:ea typeface="華康中圓體" pitchFamily="49" charset="-120"/>
              </a:rPr>
              <a:t>疾病管制署 </a:t>
            </a:r>
            <a:r>
              <a:rPr kumimoji="0" lang="en-US" altLang="zh-TW" sz="1400" dirty="0">
                <a:solidFill>
                  <a:schemeClr val="tx1"/>
                </a:solidFill>
                <a:ea typeface="華康中圓體" pitchFamily="49" charset="-120"/>
              </a:rPr>
              <a:t>Taiwan CDC 2014/2/8</a:t>
            </a:r>
            <a:endParaRPr lang="zh-TW" altLang="en-US" sz="1400" dirty="0">
              <a:solidFill>
                <a:schemeClr val="tx1"/>
              </a:solidFill>
              <a:ea typeface="華康中圓體" pitchFamily="49" charset="-120"/>
            </a:endParaRPr>
          </a:p>
        </p:txBody>
      </p:sp>
      <p:pic>
        <p:nvPicPr>
          <p:cNvPr id="8" name="PPTShape_0"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620713"/>
            <a:ext cx="8229600" cy="796925"/>
          </a:xfrm>
        </p:spPr>
        <p:txBody>
          <a:bodyPr/>
          <a:lstStyle/>
          <a:p>
            <a:pPr>
              <a:defRPr/>
            </a:pPr>
            <a:r>
              <a:rPr lang="en-US" altLang="zh-TW" dirty="0" smtClean="0">
                <a:latin typeface="Arial" pitchFamily="34" charset="0"/>
              </a:rPr>
              <a:t>Measles Outbreaks in 2013</a:t>
            </a:r>
          </a:p>
        </p:txBody>
      </p:sp>
      <p:pic>
        <p:nvPicPr>
          <p:cNvPr id="19459" name="Picture 4" descr="2013-outbreaks-only-map_png"/>
          <p:cNvPicPr>
            <a:picLocks noChangeAspect="1" noChangeArrowheads="1"/>
          </p:cNvPicPr>
          <p:nvPr>
            <p:custDataLst>
              <p:tags r:id="rId2"/>
            </p:custDataLst>
          </p:nvPr>
        </p:nvPicPr>
        <p:blipFill>
          <a:blip r:embed="rId6" cstate="print"/>
          <a:srcRect/>
          <a:stretch>
            <a:fillRect/>
          </a:stretch>
        </p:blipFill>
        <p:spPr bwMode="auto">
          <a:xfrm>
            <a:off x="0" y="1465263"/>
            <a:ext cx="9144000" cy="4627562"/>
          </a:xfrm>
          <a:prstGeom prst="rect">
            <a:avLst/>
          </a:prstGeom>
          <a:noFill/>
          <a:ln w="9525">
            <a:noFill/>
            <a:miter lim="800000"/>
            <a:headEnd/>
            <a:tailEnd/>
          </a:ln>
        </p:spPr>
      </p:pic>
      <p:sp>
        <p:nvSpPr>
          <p:cNvPr id="8" name="流程圖: 替代處理程序 7"/>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lang="en-US" altLang="zh-TW" sz="1400" dirty="0"/>
              <a:t>http://</a:t>
            </a:r>
            <a:r>
              <a:rPr kumimoji="0" lang="en-US" altLang="zh-TW" sz="1400" dirty="0"/>
              <a:t>www.cfr.org/interactives/GH_Vaccine_Map</a:t>
            </a:r>
          </a:p>
        </p:txBody>
      </p:sp>
      <p:pic>
        <p:nvPicPr>
          <p:cNvPr id="9" name="PPTShape_0"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10" name="內容版面配置區 9"/>
          <p:cNvSpPr>
            <a:spLocks noGrp="1"/>
          </p:cNvSpPr>
          <p:nvPr>
            <p:ph idx="1"/>
          </p:nvPr>
        </p:nvSpPr>
        <p:spPr/>
        <p:txBody>
          <a:bodyPr/>
          <a:lstStyle/>
          <a:p>
            <a:endParaRPr lang="zh-TW" altLang="en-US"/>
          </a:p>
        </p:txBody>
      </p:sp>
    </p:spTree>
    <p:custDataLst>
      <p:tags r:id="rId1"/>
    </p:custDataLst>
  </p:cSld>
  <p:clrMapOvr>
    <a:masterClrMapping/>
  </p:clrMapOvr>
  <p:transition>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p:cNvSpPr>
          <p:nvPr>
            <p:ph type="title"/>
          </p:nvPr>
        </p:nvSpPr>
        <p:spPr>
          <a:xfrm>
            <a:off x="457200" y="620713"/>
            <a:ext cx="8229600" cy="796925"/>
          </a:xfrm>
        </p:spPr>
        <p:txBody>
          <a:bodyPr/>
          <a:lstStyle/>
          <a:p>
            <a:pPr>
              <a:defRPr/>
            </a:pPr>
            <a:r>
              <a:rPr lang="en-US" altLang="zh-TW" dirty="0" smtClean="0">
                <a:latin typeface="Arial" pitchFamily="34" charset="0"/>
              </a:rPr>
              <a:t>The Problem</a:t>
            </a:r>
            <a:r>
              <a:rPr lang="zh-TW" altLang="en-US" dirty="0" smtClean="0">
                <a:latin typeface="Arial" pitchFamily="34" charset="0"/>
              </a:rPr>
              <a:t> </a:t>
            </a:r>
            <a:r>
              <a:rPr lang="en-US" altLang="zh-TW" dirty="0" smtClean="0">
                <a:latin typeface="Arial" pitchFamily="34" charset="0"/>
              </a:rPr>
              <a:t>and the Solution</a:t>
            </a:r>
          </a:p>
        </p:txBody>
      </p:sp>
      <p:graphicFrame>
        <p:nvGraphicFramePr>
          <p:cNvPr id="11" name="資料庫圖表 10"/>
          <p:cNvGraphicFramePr/>
          <p:nvPr>
            <p:custDataLst>
              <p:tags r:id="rId2"/>
            </p:custDataLst>
          </p:nvPr>
        </p:nvGraphicFramePr>
        <p:xfrm>
          <a:off x="1211796" y="1340768"/>
          <a:ext cx="6720408" cy="489654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流程圖: 替代處理程序 11"/>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latin typeface="華康中圓體" pitchFamily="49" charset="-120"/>
                <a:ea typeface="華康中圓體" pitchFamily="49" charset="-120"/>
                <a:cs typeface="Arial" pitchFamily="34" charset="0"/>
              </a:rPr>
              <a:t>資料來源：</a:t>
            </a:r>
            <a:r>
              <a:rPr lang="en-US" altLang="zh-TW" sz="1400" dirty="0"/>
              <a:t>http://www.measlesrubellainitiative.org/learn/</a:t>
            </a:r>
          </a:p>
        </p:txBody>
      </p:sp>
      <p:pic>
        <p:nvPicPr>
          <p:cNvPr id="13" name="Picture 4" descr="E:\po2013010\3工程執行\06守住血汗錢，金融消費者必備護身符\02課程版型\書.png"/>
          <p:cNvPicPr>
            <a:picLocks noChangeAspect="1" noChangeArrowheads="1"/>
          </p:cNvPicPr>
          <p:nvPr>
            <p:custDataLst>
              <p:tags r:id="rId3"/>
            </p:custDataLst>
          </p:nvPr>
        </p:nvPicPr>
        <p:blipFill>
          <a:blip r:embed="rId11"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p:cNvSpPr>
          <p:nvPr>
            <p:ph type="title"/>
          </p:nvPr>
        </p:nvSpPr>
        <p:spPr>
          <a:xfrm>
            <a:off x="662880" y="620713"/>
            <a:ext cx="8229600" cy="941387"/>
          </a:xfrm>
        </p:spPr>
        <p:txBody>
          <a:bodyPr/>
          <a:lstStyle/>
          <a:p>
            <a:pPr>
              <a:defRPr/>
            </a:pPr>
            <a:r>
              <a:rPr lang="en-US" altLang="zh-TW" sz="3000" dirty="0" smtClean="0"/>
              <a:t>Effect of Measles Vaccination on Cases in England/Wales </a:t>
            </a:r>
            <a:r>
              <a:rPr lang="en-US" altLang="zh-TW" sz="2600" dirty="0" smtClean="0"/>
              <a:t>(1940-2007) </a:t>
            </a:r>
            <a:r>
              <a:rPr lang="en-US" altLang="zh-TW" sz="3000" dirty="0" smtClean="0"/>
              <a:t>and U.S.</a:t>
            </a:r>
            <a:r>
              <a:rPr lang="en-US" altLang="zh-TW" sz="2600" dirty="0" smtClean="0"/>
              <a:t>(1944-2007)</a:t>
            </a:r>
            <a:endParaRPr lang="zh-TW" altLang="en-US" sz="2600" dirty="0" smtClean="0"/>
          </a:p>
        </p:txBody>
      </p:sp>
      <p:pic>
        <p:nvPicPr>
          <p:cNvPr id="21506" name="Picture 5" descr="measles_us_uk"/>
          <p:cNvPicPr>
            <a:picLocks noChangeAspect="1" noChangeArrowheads="1"/>
          </p:cNvPicPr>
          <p:nvPr>
            <p:custDataLst>
              <p:tags r:id="rId2"/>
            </p:custDataLst>
          </p:nvPr>
        </p:nvPicPr>
        <p:blipFill>
          <a:blip r:embed="rId6" cstate="print"/>
          <a:srcRect/>
          <a:stretch>
            <a:fillRect/>
          </a:stretch>
        </p:blipFill>
        <p:spPr bwMode="auto">
          <a:xfrm>
            <a:off x="0" y="2409825"/>
            <a:ext cx="9144000" cy="2800350"/>
          </a:xfrm>
          <a:prstGeom prst="rect">
            <a:avLst/>
          </a:prstGeom>
          <a:noFill/>
          <a:ln w="9525">
            <a:noFill/>
            <a:miter lim="800000"/>
            <a:headEnd/>
            <a:tailEnd/>
          </a:ln>
        </p:spPr>
      </p:pic>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r>
              <a:rPr kumimoji="0" lang="zh-TW" altLang="en-US" sz="1400">
                <a:solidFill>
                  <a:srgbClr val="000000"/>
                </a:solidFill>
                <a:latin typeface="華康中圓體"/>
                <a:ea typeface="華康中圓體"/>
                <a:cs typeface="Arial" charset="0"/>
              </a:rPr>
              <a:t>資料來源：</a:t>
            </a:r>
            <a:r>
              <a:rPr lang="en-US" altLang="en-US" sz="1400">
                <a:solidFill>
                  <a:srgbClr val="000000"/>
                </a:solidFill>
                <a:ea typeface="華康中圓體"/>
                <a:cs typeface="Arial" charset="0"/>
              </a:rPr>
              <a:t>http://en.wikipedia.org/wiki/Measles</a:t>
            </a:r>
            <a:endParaRPr lang="zh-TW" altLang="en-US" sz="1400">
              <a:solidFill>
                <a:srgbClr val="000000"/>
              </a:solidFill>
              <a:ea typeface="華康中圓體"/>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2483768" y="1556792"/>
            <a:ext cx="6192688" cy="684000"/>
          </a:xfrm>
          <a:prstGeom prst="rect">
            <a:avLst/>
          </a:prstGeom>
          <a:solidFill>
            <a:srgbClr val="FF61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218" name="Rectangle 2"/>
          <p:cNvSpPr>
            <a:spLocks noGrp="1"/>
          </p:cNvSpPr>
          <p:nvPr>
            <p:ph type="title"/>
          </p:nvPr>
        </p:nvSpPr>
        <p:spPr>
          <a:xfrm>
            <a:off x="457200" y="620713"/>
            <a:ext cx="8229600" cy="796925"/>
          </a:xfrm>
        </p:spPr>
        <p:txBody>
          <a:bodyPr/>
          <a:lstStyle/>
          <a:p>
            <a:pPr>
              <a:defRPr/>
            </a:pPr>
            <a:r>
              <a:rPr lang="zh-TW" altLang="en-US" dirty="0" smtClean="0"/>
              <a:t>全球根除麻疹</a:t>
            </a:r>
          </a:p>
        </p:txBody>
      </p:sp>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p>
        </p:txBody>
      </p:sp>
      <p:pic>
        <p:nvPicPr>
          <p:cNvPr id="7" name="PPTShape_0"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
        <p:nvSpPr>
          <p:cNvPr id="12" name="文字方塊 11"/>
          <p:cNvSpPr txBox="1"/>
          <p:nvPr/>
        </p:nvSpPr>
        <p:spPr>
          <a:xfrm>
            <a:off x="395536" y="2852936"/>
            <a:ext cx="2088232" cy="2123658"/>
          </a:xfrm>
          <a:prstGeom prst="rect">
            <a:avLst/>
          </a:prstGeom>
          <a:noFill/>
        </p:spPr>
        <p:txBody>
          <a:bodyPr wrap="square" rtlCol="0">
            <a:spAutoFit/>
          </a:bodyPr>
          <a:lstStyle/>
          <a:p>
            <a:pPr marL="177800" indent="-177800">
              <a:buFont typeface="Arial" pitchFamily="34" charset="0"/>
              <a:buChar char="•"/>
            </a:pPr>
            <a:r>
              <a:rPr lang="zh-TW" altLang="en-US" sz="2200" dirty="0" smtClean="0">
                <a:latin typeface="標楷體" pitchFamily="65" charset="-120"/>
                <a:ea typeface="標楷體" pitchFamily="65" charset="-120"/>
              </a:rPr>
              <a:t>世界衛生大會</a:t>
            </a:r>
            <a:r>
              <a:rPr lang="en-US" altLang="zh-TW" sz="2200" dirty="0" smtClean="0">
                <a:latin typeface="Arial" pitchFamily="34" charset="0"/>
                <a:ea typeface="標楷體" pitchFamily="65" charset="-120"/>
                <a:cs typeface="Arial" pitchFamily="34" charset="0"/>
              </a:rPr>
              <a:t>(WHA)</a:t>
            </a:r>
          </a:p>
          <a:p>
            <a:pPr marL="177800" indent="-177800">
              <a:buFont typeface="Arial" pitchFamily="34" charset="0"/>
              <a:buChar char="•"/>
            </a:pPr>
            <a:r>
              <a:rPr lang="zh-TW" altLang="en-US" sz="2200" dirty="0" smtClean="0">
                <a:latin typeface="標楷體" pitchFamily="65" charset="-120"/>
                <a:ea typeface="標楷體" pitchFamily="65" charset="-120"/>
              </a:rPr>
              <a:t>提出降低</a:t>
            </a:r>
            <a:r>
              <a:rPr lang="en-US" altLang="zh-TW" sz="2200" dirty="0" smtClean="0">
                <a:latin typeface="Arial" pitchFamily="34" charset="0"/>
                <a:ea typeface="標楷體" pitchFamily="65" charset="-120"/>
                <a:cs typeface="Arial" pitchFamily="34" charset="0"/>
              </a:rPr>
              <a:t>90%</a:t>
            </a:r>
            <a:r>
              <a:rPr lang="zh-TW" altLang="en-US" sz="2200" dirty="0" smtClean="0">
                <a:latin typeface="標楷體" pitchFamily="65" charset="-120"/>
                <a:ea typeface="標楷體" pitchFamily="65" charset="-120"/>
              </a:rPr>
              <a:t>全球麻疹發生率及</a:t>
            </a:r>
            <a:r>
              <a:rPr lang="en-US" altLang="zh-TW" sz="2200" dirty="0" smtClean="0">
                <a:latin typeface="Arial" pitchFamily="34" charset="0"/>
                <a:ea typeface="標楷體" pitchFamily="65" charset="-120"/>
                <a:cs typeface="Arial" pitchFamily="34" charset="0"/>
              </a:rPr>
              <a:t>95%</a:t>
            </a:r>
            <a:r>
              <a:rPr lang="zh-TW" altLang="en-US" sz="2200" dirty="0" smtClean="0">
                <a:latin typeface="標楷體" pitchFamily="65" charset="-120"/>
                <a:ea typeface="標楷體" pitchFamily="65" charset="-120"/>
              </a:rPr>
              <a:t>死亡率的目標開始。</a:t>
            </a:r>
            <a:endParaRPr lang="zh-TW" altLang="en-US" sz="2200" dirty="0">
              <a:latin typeface="標楷體" pitchFamily="65" charset="-120"/>
              <a:ea typeface="標楷體" pitchFamily="65" charset="-120"/>
            </a:endParaRPr>
          </a:p>
        </p:txBody>
      </p:sp>
      <p:sp>
        <p:nvSpPr>
          <p:cNvPr id="14" name="文字方塊 13"/>
          <p:cNvSpPr txBox="1"/>
          <p:nvPr/>
        </p:nvSpPr>
        <p:spPr>
          <a:xfrm>
            <a:off x="2483768" y="2852936"/>
            <a:ext cx="2088232" cy="2123658"/>
          </a:xfrm>
          <a:prstGeom prst="rect">
            <a:avLst/>
          </a:prstGeom>
          <a:noFill/>
        </p:spPr>
        <p:txBody>
          <a:bodyPr wrap="square" rtlCol="0">
            <a:spAutoFit/>
          </a:bodyPr>
          <a:lstStyle/>
          <a:p>
            <a:pPr marL="177800" indent="-177800">
              <a:buFont typeface="Arial" pitchFamily="34" charset="0"/>
              <a:buChar char="•"/>
            </a:pPr>
            <a:r>
              <a:rPr lang="zh-TW" altLang="en-US" sz="2200" dirty="0" smtClean="0">
                <a:latin typeface="標楷體" pitchFamily="65" charset="-120"/>
                <a:ea typeface="標楷體" pitchFamily="65" charset="-120"/>
              </a:rPr>
              <a:t>世界兒童高峰會</a:t>
            </a:r>
            <a:endParaRPr lang="en-US" altLang="zh-TW" sz="2200" dirty="0" smtClean="0">
              <a:latin typeface="標楷體" pitchFamily="65" charset="-120"/>
              <a:ea typeface="標楷體" pitchFamily="65" charset="-120"/>
            </a:endParaRPr>
          </a:p>
          <a:p>
            <a:pPr marL="177800" indent="-177800">
              <a:buFont typeface="Arial" pitchFamily="34" charset="0"/>
              <a:buChar char="•"/>
            </a:pPr>
            <a:r>
              <a:rPr lang="zh-TW" altLang="en-US" sz="2200" dirty="0" smtClean="0">
                <a:latin typeface="標楷體" pitchFamily="65" charset="-120"/>
                <a:ea typeface="標楷體" pitchFamily="65" charset="-120"/>
              </a:rPr>
              <a:t>提出兒童麻疹疫苗接種完成率至少達</a:t>
            </a:r>
            <a:r>
              <a:rPr lang="en-US" altLang="zh-TW" sz="2200" dirty="0" smtClean="0">
                <a:latin typeface="Arial" pitchFamily="34" charset="0"/>
                <a:ea typeface="標楷體" pitchFamily="65" charset="-120"/>
                <a:cs typeface="Arial" pitchFamily="34" charset="0"/>
              </a:rPr>
              <a:t>90%</a:t>
            </a:r>
            <a:r>
              <a:rPr lang="zh-TW" altLang="en-US" sz="2200" dirty="0" smtClean="0">
                <a:latin typeface="標楷體" pitchFamily="65" charset="-120"/>
                <a:ea typeface="標楷體" pitchFamily="65" charset="-120"/>
              </a:rPr>
              <a:t>目標。</a:t>
            </a:r>
            <a:endParaRPr lang="zh-TW" altLang="en-US" sz="2200" dirty="0">
              <a:latin typeface="標楷體" pitchFamily="65" charset="-120"/>
              <a:ea typeface="標楷體" pitchFamily="65" charset="-120"/>
            </a:endParaRPr>
          </a:p>
        </p:txBody>
      </p:sp>
      <p:sp>
        <p:nvSpPr>
          <p:cNvPr id="15" name="文字方塊 14"/>
          <p:cNvSpPr txBox="1"/>
          <p:nvPr/>
        </p:nvSpPr>
        <p:spPr>
          <a:xfrm>
            <a:off x="4499992" y="2852936"/>
            <a:ext cx="2088232" cy="3477875"/>
          </a:xfrm>
          <a:prstGeom prst="rect">
            <a:avLst/>
          </a:prstGeom>
          <a:noFill/>
        </p:spPr>
        <p:txBody>
          <a:bodyPr wrap="square" rtlCol="0">
            <a:spAutoFit/>
          </a:bodyPr>
          <a:lstStyle/>
          <a:p>
            <a:pPr marL="177800" indent="-177800">
              <a:buFont typeface="Arial" pitchFamily="34" charset="0"/>
              <a:buChar char="•"/>
            </a:pPr>
            <a:r>
              <a:rPr lang="zh-TW" altLang="en-US" sz="2200" dirty="0" smtClean="0">
                <a:latin typeface="標楷體" pitchFamily="65" charset="-120"/>
                <a:ea typeface="標楷體" pitchFamily="65" charset="-120"/>
              </a:rPr>
              <a:t>世界衛生組織、世界兒童高峰會、泛美衛生組織及美國疾病管制局召開的一連串協商會議報告中，認為麻疹在技術上確有根除的可能性。</a:t>
            </a:r>
            <a:endParaRPr lang="zh-TW" altLang="en-US" sz="2200" dirty="0">
              <a:latin typeface="標楷體" pitchFamily="65" charset="-120"/>
              <a:ea typeface="標楷體" pitchFamily="65" charset="-120"/>
            </a:endParaRPr>
          </a:p>
        </p:txBody>
      </p:sp>
      <p:sp>
        <p:nvSpPr>
          <p:cNvPr id="16" name="文字方塊 15"/>
          <p:cNvSpPr txBox="1"/>
          <p:nvPr/>
        </p:nvSpPr>
        <p:spPr>
          <a:xfrm>
            <a:off x="6732240" y="2852936"/>
            <a:ext cx="2065863" cy="3139321"/>
          </a:xfrm>
          <a:prstGeom prst="rect">
            <a:avLst/>
          </a:prstGeom>
          <a:noFill/>
        </p:spPr>
        <p:txBody>
          <a:bodyPr wrap="square" rtlCol="0">
            <a:spAutoFit/>
          </a:bodyPr>
          <a:lstStyle/>
          <a:p>
            <a:pPr marL="177800" indent="-177800">
              <a:buFont typeface="Arial" pitchFamily="34" charset="0"/>
              <a:buChar char="•"/>
            </a:pPr>
            <a:r>
              <a:rPr lang="zh-TW" altLang="en-US" sz="2200" dirty="0" smtClean="0">
                <a:latin typeface="標楷體" pitchFamily="65" charset="-120"/>
                <a:ea typeface="標楷體" pitchFamily="65" charset="-120"/>
              </a:rPr>
              <a:t>降低</a:t>
            </a:r>
            <a:r>
              <a:rPr lang="en-US" altLang="zh-TW" sz="2200" dirty="0" smtClean="0">
                <a:latin typeface="Arial" pitchFamily="34" charset="0"/>
                <a:ea typeface="標楷體" pitchFamily="65" charset="-120"/>
                <a:cs typeface="Arial" pitchFamily="34" charset="0"/>
              </a:rPr>
              <a:t>90%</a:t>
            </a:r>
            <a:r>
              <a:rPr lang="zh-TW" altLang="en-US" sz="2200" dirty="0" smtClean="0">
                <a:latin typeface="標楷體" pitchFamily="65" charset="-120"/>
                <a:ea typeface="標楷體" pitchFamily="65" charset="-120"/>
              </a:rPr>
              <a:t>死亡率，並在</a:t>
            </a:r>
            <a:r>
              <a:rPr lang="en-US" altLang="zh-TW" sz="2200" dirty="0" smtClean="0">
                <a:latin typeface="Arial" pitchFamily="34" charset="0"/>
                <a:ea typeface="標楷體" pitchFamily="65" charset="-120"/>
                <a:cs typeface="Arial" pitchFamily="34" charset="0"/>
              </a:rPr>
              <a:t>2005</a:t>
            </a:r>
            <a:r>
              <a:rPr lang="zh-TW" altLang="en-US" sz="2200" dirty="0" smtClean="0">
                <a:latin typeface="標楷體" pitchFamily="65" charset="-120"/>
                <a:ea typeface="標楷體" pitchFamily="65" charset="-120"/>
              </a:rPr>
              <a:t>年至</a:t>
            </a:r>
            <a:r>
              <a:rPr lang="en-US" altLang="zh-TW" sz="2200" dirty="0" smtClean="0">
                <a:latin typeface="Arial" pitchFamily="34" charset="0"/>
                <a:ea typeface="標楷體" pitchFamily="65" charset="-120"/>
                <a:cs typeface="Arial" pitchFamily="34" charset="0"/>
              </a:rPr>
              <a:t>2010</a:t>
            </a:r>
            <a:r>
              <a:rPr lang="zh-TW" altLang="en-US" sz="2200" dirty="0" smtClean="0">
                <a:latin typeface="標楷體" pitchFamily="65" charset="-120"/>
                <a:ea typeface="標楷體" pitchFamily="65" charset="-120"/>
              </a:rPr>
              <a:t>年分區阻絕麻疹病毒的散播。</a:t>
            </a:r>
            <a:endParaRPr lang="en-US" altLang="zh-TW" sz="2200" dirty="0" smtClean="0">
              <a:latin typeface="標楷體" pitchFamily="65" charset="-120"/>
              <a:ea typeface="標楷體" pitchFamily="65" charset="-120"/>
            </a:endParaRPr>
          </a:p>
          <a:p>
            <a:pPr marL="177800" indent="-177800">
              <a:buFont typeface="Arial" pitchFamily="34" charset="0"/>
              <a:buChar char="•"/>
            </a:pPr>
            <a:r>
              <a:rPr lang="zh-TW" altLang="en-US" sz="2200" dirty="0" smtClean="0">
                <a:latin typeface="標楷體" pitchFamily="65" charset="-120"/>
                <a:ea typeface="標楷體" pitchFamily="65" charset="-120"/>
              </a:rPr>
              <a:t>為貫徹未來根除麻疹終極目標的重要進程。</a:t>
            </a:r>
            <a:endParaRPr lang="zh-TW" altLang="en-US" sz="2200" dirty="0">
              <a:latin typeface="標楷體" pitchFamily="65" charset="-120"/>
              <a:ea typeface="標楷體" pitchFamily="65" charset="-120"/>
            </a:endParaRPr>
          </a:p>
        </p:txBody>
      </p:sp>
      <p:grpSp>
        <p:nvGrpSpPr>
          <p:cNvPr id="22" name="群組 21"/>
          <p:cNvGrpSpPr/>
          <p:nvPr>
            <p:custDataLst>
              <p:tags r:id="rId3"/>
            </p:custDataLst>
          </p:nvPr>
        </p:nvGrpSpPr>
        <p:grpSpPr>
          <a:xfrm>
            <a:off x="467544" y="1556792"/>
            <a:ext cx="2238301" cy="684000"/>
            <a:chOff x="359760" y="1556792"/>
            <a:chExt cx="2238301" cy="648000"/>
          </a:xfrm>
        </p:grpSpPr>
        <p:sp>
          <p:nvSpPr>
            <p:cNvPr id="18" name="矩形 17"/>
            <p:cNvSpPr/>
            <p:nvPr/>
          </p:nvSpPr>
          <p:spPr>
            <a:xfrm>
              <a:off x="359760" y="1556792"/>
              <a:ext cx="2052000" cy="648000"/>
            </a:xfrm>
            <a:prstGeom prst="rect">
              <a:avLst/>
            </a:prstGeom>
            <a:solidFill>
              <a:srgbClr val="FFC3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effectLst>
                    <a:outerShdw blurRad="38100" dist="38100" dir="2700000" algn="tl">
                      <a:srgbClr val="000000">
                        <a:alpha val="43137"/>
                      </a:srgbClr>
                    </a:outerShdw>
                  </a:effectLst>
                  <a:latin typeface="標楷體" pitchFamily="65" charset="-120"/>
                  <a:ea typeface="標楷體" pitchFamily="65" charset="-120"/>
                </a:rPr>
                <a:t>初始</a:t>
              </a:r>
              <a:r>
                <a:rPr lang="en-US" altLang="zh-TW" sz="2400" dirty="0" smtClean="0">
                  <a:effectLst>
                    <a:outerShdw blurRad="38100" dist="38100" dir="2700000" algn="tl">
                      <a:srgbClr val="000000">
                        <a:alpha val="43137"/>
                      </a:srgbClr>
                    </a:outerShdw>
                  </a:effectLst>
                  <a:latin typeface="Arial" pitchFamily="34" charset="0"/>
                  <a:ea typeface="標楷體" pitchFamily="65" charset="-120"/>
                  <a:cs typeface="Arial" pitchFamily="34" charset="0"/>
                </a:rPr>
                <a:t>1989</a:t>
              </a:r>
              <a:endParaRPr lang="zh-TW" altLang="en-US" sz="2400" dirty="0">
                <a:effectLst>
                  <a:outerShdw blurRad="38100" dist="38100" dir="2700000" algn="tl">
                    <a:srgbClr val="000000">
                      <a:alpha val="43137"/>
                    </a:srgbClr>
                  </a:outerShdw>
                </a:effectLst>
                <a:latin typeface="Arial" pitchFamily="34" charset="0"/>
                <a:ea typeface="標楷體" pitchFamily="65" charset="-120"/>
                <a:cs typeface="Arial" pitchFamily="34" charset="0"/>
              </a:endParaRPr>
            </a:p>
          </p:txBody>
        </p:sp>
        <p:sp>
          <p:nvSpPr>
            <p:cNvPr id="19" name="等腰三角形 18"/>
            <p:cNvSpPr/>
            <p:nvPr/>
          </p:nvSpPr>
          <p:spPr>
            <a:xfrm rot="5400000">
              <a:off x="2313126" y="1751638"/>
              <a:ext cx="311561" cy="258308"/>
            </a:xfrm>
            <a:prstGeom prst="triangle">
              <a:avLst/>
            </a:prstGeom>
            <a:solidFill>
              <a:srgbClr val="FFC3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3" name="文字方塊 22"/>
          <p:cNvSpPr txBox="1"/>
          <p:nvPr/>
        </p:nvSpPr>
        <p:spPr>
          <a:xfrm>
            <a:off x="2981169" y="1657253"/>
            <a:ext cx="870751" cy="461665"/>
          </a:xfrm>
          <a:prstGeom prst="rect">
            <a:avLst/>
          </a:prstGeom>
          <a:noFill/>
        </p:spPr>
        <p:txBody>
          <a:bodyPr wrap="none" rtlCol="0">
            <a:spAutoFit/>
          </a:bodyPr>
          <a:lstStyle/>
          <a:p>
            <a:r>
              <a:rPr lang="en-US" altLang="zh-TW" sz="2400" dirty="0" smtClean="0">
                <a:solidFill>
                  <a:schemeClr val="bg1"/>
                </a:solidFill>
                <a:effectLst>
                  <a:outerShdw blurRad="38100" dist="38100" dir="2700000" algn="tl">
                    <a:srgbClr val="000000">
                      <a:alpha val="43137"/>
                    </a:srgbClr>
                  </a:outerShdw>
                </a:effectLst>
              </a:rPr>
              <a:t>1990</a:t>
            </a:r>
            <a:endParaRPr lang="zh-TW" altLang="en-US" sz="2400" dirty="0">
              <a:solidFill>
                <a:schemeClr val="bg1"/>
              </a:solidFill>
              <a:effectLst>
                <a:outerShdw blurRad="38100" dist="38100" dir="2700000" algn="tl">
                  <a:srgbClr val="000000">
                    <a:alpha val="43137"/>
                  </a:srgbClr>
                </a:outerShdw>
              </a:effectLst>
            </a:endParaRPr>
          </a:p>
        </p:txBody>
      </p:sp>
      <p:sp>
        <p:nvSpPr>
          <p:cNvPr id="24" name="文字方塊 23"/>
          <p:cNvSpPr txBox="1"/>
          <p:nvPr/>
        </p:nvSpPr>
        <p:spPr>
          <a:xfrm>
            <a:off x="4788024" y="1545260"/>
            <a:ext cx="1440160" cy="707886"/>
          </a:xfrm>
          <a:prstGeom prst="rect">
            <a:avLst/>
          </a:prstGeom>
          <a:noFill/>
        </p:spPr>
        <p:txBody>
          <a:bodyPr wrap="square" rtlCol="0">
            <a:spAutoFit/>
          </a:bodyPr>
          <a:lstStyle/>
          <a:p>
            <a:pPr>
              <a:lnSpc>
                <a:spcPts val="2400"/>
              </a:lnSpc>
            </a:pPr>
            <a:r>
              <a:rPr lang="zh-TW" altLang="en-US" sz="2400"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國際協商會議報告</a:t>
            </a:r>
            <a:endParaRPr lang="zh-TW" altLang="en-US" sz="2400"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25" name="文字方塊 24"/>
          <p:cNvSpPr txBox="1"/>
          <p:nvPr/>
        </p:nvSpPr>
        <p:spPr>
          <a:xfrm>
            <a:off x="7163017" y="1657253"/>
            <a:ext cx="870751" cy="461665"/>
          </a:xfrm>
          <a:prstGeom prst="rect">
            <a:avLst/>
          </a:prstGeom>
          <a:noFill/>
        </p:spPr>
        <p:txBody>
          <a:bodyPr wrap="none" rtlCol="0">
            <a:spAutoFit/>
          </a:bodyPr>
          <a:lstStyle/>
          <a:p>
            <a:r>
              <a:rPr lang="en-US" altLang="zh-TW" sz="2400" dirty="0" smtClean="0">
                <a:solidFill>
                  <a:schemeClr val="bg1"/>
                </a:solidFill>
                <a:effectLst>
                  <a:outerShdw blurRad="38100" dist="38100" dir="2700000" algn="tl">
                    <a:srgbClr val="000000">
                      <a:alpha val="43137"/>
                    </a:srgbClr>
                  </a:outerShdw>
                </a:effectLst>
              </a:rPr>
              <a:t>2010</a:t>
            </a:r>
            <a:endParaRPr lang="zh-TW" altLang="en-US" sz="2400" dirty="0">
              <a:solidFill>
                <a:schemeClr val="bg1"/>
              </a:solidFill>
              <a:effectLst>
                <a:outerShdw blurRad="38100" dist="38100" dir="2700000" algn="tl">
                  <a:srgbClr val="000000">
                    <a:alpha val="43137"/>
                  </a:srgbClr>
                </a:outerShdw>
              </a:effectLst>
            </a:endParaRPr>
          </a:p>
        </p:txBody>
      </p:sp>
      <p:sp>
        <p:nvSpPr>
          <p:cNvPr id="26" name="向右箭號 25"/>
          <p:cNvSpPr/>
          <p:nvPr/>
        </p:nvSpPr>
        <p:spPr>
          <a:xfrm>
            <a:off x="4129589" y="1734553"/>
            <a:ext cx="386059" cy="305366"/>
          </a:xfrm>
          <a:prstGeom prst="rightArrow">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向右箭號 26"/>
          <p:cNvSpPr/>
          <p:nvPr/>
        </p:nvSpPr>
        <p:spPr>
          <a:xfrm>
            <a:off x="6516216" y="1734553"/>
            <a:ext cx="386059" cy="305366"/>
          </a:xfrm>
          <a:prstGeom prst="rightArrow">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8" name="菱形 27"/>
          <p:cNvSpPr/>
          <p:nvPr/>
        </p:nvSpPr>
        <p:spPr>
          <a:xfrm>
            <a:off x="1259632" y="2348880"/>
            <a:ext cx="335220" cy="490300"/>
          </a:xfrm>
          <a:prstGeom prst="diamond">
            <a:avLst/>
          </a:prstGeom>
          <a:solidFill>
            <a:srgbClr val="FF616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菱形 28"/>
          <p:cNvSpPr/>
          <p:nvPr/>
        </p:nvSpPr>
        <p:spPr>
          <a:xfrm>
            <a:off x="3347864" y="2348880"/>
            <a:ext cx="335220" cy="490300"/>
          </a:xfrm>
          <a:prstGeom prst="diamond">
            <a:avLst/>
          </a:prstGeom>
          <a:solidFill>
            <a:srgbClr val="FFC31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菱形 29"/>
          <p:cNvSpPr/>
          <p:nvPr/>
        </p:nvSpPr>
        <p:spPr>
          <a:xfrm>
            <a:off x="5364088" y="2348880"/>
            <a:ext cx="335220" cy="490300"/>
          </a:xfrm>
          <a:prstGeom prst="diamond">
            <a:avLst/>
          </a:prstGeom>
          <a:solidFill>
            <a:srgbClr val="FFC31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菱形 30"/>
          <p:cNvSpPr/>
          <p:nvPr/>
        </p:nvSpPr>
        <p:spPr>
          <a:xfrm>
            <a:off x="7452320" y="2348880"/>
            <a:ext cx="335220" cy="490300"/>
          </a:xfrm>
          <a:prstGeom prst="diamond">
            <a:avLst/>
          </a:prstGeom>
          <a:solidFill>
            <a:srgbClr val="FFC31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1"/>
    </p:custDataLst>
  </p:cSld>
  <p:clrMapOvr>
    <a:masterClrMapping/>
  </p:clrMapOvr>
  <p:transition>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620713"/>
            <a:ext cx="8229600" cy="796925"/>
          </a:xfrm>
        </p:spPr>
        <p:txBody>
          <a:bodyPr/>
          <a:lstStyle/>
          <a:p>
            <a:r>
              <a:rPr lang="en-US" altLang="zh-TW" dirty="0" smtClean="0">
                <a:effectLst>
                  <a:outerShdw blurRad="38100" dist="38100" dir="2700000" algn="tl">
                    <a:srgbClr val="C0C0C0"/>
                  </a:outerShdw>
                </a:effectLst>
                <a:latin typeface="Arial" charset="0"/>
                <a:cs typeface="Arial" charset="0"/>
              </a:rPr>
              <a:t>Measles &amp; Rubella Initiative</a:t>
            </a:r>
          </a:p>
        </p:txBody>
      </p:sp>
      <p:sp>
        <p:nvSpPr>
          <p:cNvPr id="8" name="內容版面配置區 7"/>
          <p:cNvSpPr>
            <a:spLocks noGrp="1"/>
          </p:cNvSpPr>
          <p:nvPr>
            <p:ph idx="1"/>
          </p:nvPr>
        </p:nvSpPr>
        <p:spPr/>
        <p:txBody>
          <a:bodyPr/>
          <a:lstStyle/>
          <a:p>
            <a:pPr lvl="1">
              <a:defRPr/>
            </a:pPr>
            <a:endParaRPr lang="en-US" altLang="zh-TW" dirty="0" smtClean="0"/>
          </a:p>
          <a:p>
            <a:pPr lvl="1">
              <a:defRPr/>
            </a:pPr>
            <a:endParaRPr lang="en-US" altLang="zh-TW" dirty="0" smtClean="0"/>
          </a:p>
          <a:p>
            <a:pPr lvl="1">
              <a:defRPr/>
            </a:pPr>
            <a:endParaRPr lang="en-US" altLang="zh-TW" dirty="0" smtClean="0"/>
          </a:p>
          <a:p>
            <a:pPr lvl="1">
              <a:defRPr/>
            </a:pPr>
            <a:endParaRPr lang="en-US" altLang="zh-TW" dirty="0" smtClean="0"/>
          </a:p>
          <a:p>
            <a:pPr lvl="1">
              <a:defRPr/>
            </a:pPr>
            <a:endParaRPr lang="en-US" altLang="zh-TW" dirty="0" smtClean="0"/>
          </a:p>
          <a:p>
            <a:pPr lvl="1">
              <a:defRPr/>
            </a:pPr>
            <a:endParaRPr lang="en-US" altLang="zh-TW" dirty="0" smtClean="0"/>
          </a:p>
          <a:p>
            <a:pPr lvl="1">
              <a:defRPr/>
            </a:pPr>
            <a:endParaRPr lang="en-US" altLang="zh-TW" dirty="0" smtClean="0"/>
          </a:p>
          <a:p>
            <a:pPr lvl="1">
              <a:defRPr/>
            </a:pPr>
            <a:endParaRPr lang="en-US" altLang="zh-TW" dirty="0" smtClean="0"/>
          </a:p>
          <a:p>
            <a:pPr lvl="1">
              <a:defRPr/>
            </a:pPr>
            <a:endParaRPr lang="en-US" altLang="zh-TW" dirty="0" smtClean="0"/>
          </a:p>
          <a:p>
            <a:pPr lvl="1">
              <a:spcBef>
                <a:spcPts val="0"/>
              </a:spcBef>
              <a:defRPr/>
            </a:pPr>
            <a:r>
              <a:rPr lang="en-US" altLang="zh-TW" sz="1600" dirty="0" smtClean="0">
                <a:latin typeface="Arial" pitchFamily="34" charset="0"/>
              </a:rPr>
              <a:t>The initiative is led by the American Red Cross, the United Nations Foundation, the U.S. Centers for Disease Control and Prevention,</a:t>
            </a:r>
            <a:r>
              <a:rPr lang="zh-TW" altLang="en-US" sz="1600" dirty="0">
                <a:latin typeface="Arial" pitchFamily="34" charset="0"/>
              </a:rPr>
              <a:t> </a:t>
            </a:r>
            <a:r>
              <a:rPr lang="en-US" altLang="zh-TW" sz="1600" dirty="0" smtClean="0">
                <a:latin typeface="Arial" pitchFamily="34" charset="0"/>
              </a:rPr>
              <a:t>UNICEF and the World Health Organization.</a:t>
            </a:r>
            <a:endParaRPr lang="zh-TW" altLang="en-US" sz="1600" dirty="0">
              <a:latin typeface="Arial" pitchFamily="34" charset="0"/>
            </a:endParaRPr>
          </a:p>
        </p:txBody>
      </p:sp>
      <p:pic>
        <p:nvPicPr>
          <p:cNvPr id="23555" name="Picture 4"/>
          <p:cNvPicPr>
            <a:picLocks noChangeAspect="1" noChangeArrowheads="1"/>
          </p:cNvPicPr>
          <p:nvPr>
            <p:custDataLst>
              <p:tags r:id="rId2"/>
            </p:custDataLst>
          </p:nvPr>
        </p:nvPicPr>
        <p:blipFill>
          <a:blip r:embed="rId6" cstate="print"/>
          <a:srcRect l="465" t="19209" r="3384" b="4709"/>
          <a:stretch>
            <a:fillRect/>
          </a:stretch>
        </p:blipFill>
        <p:spPr bwMode="auto">
          <a:xfrm>
            <a:off x="1209675" y="1455738"/>
            <a:ext cx="6724650" cy="3989387"/>
          </a:xfrm>
          <a:prstGeom prst="rect">
            <a:avLst/>
          </a:prstGeom>
          <a:noFill/>
          <a:ln w="9525">
            <a:noFill/>
            <a:miter lim="800000"/>
            <a:headEnd/>
            <a:tailEnd/>
          </a:ln>
        </p:spPr>
      </p:pic>
      <p:sp>
        <p:nvSpPr>
          <p:cNvPr id="9" name="流程圖: 替代處理程序 8"/>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r>
              <a:rPr kumimoji="0" lang="zh-TW" altLang="en-US" sz="1400">
                <a:solidFill>
                  <a:schemeClr val="tx1"/>
                </a:solidFill>
                <a:latin typeface="華康中圓體"/>
                <a:ea typeface="華康中圓體"/>
                <a:cs typeface="Arial" charset="0"/>
              </a:rPr>
              <a:t>資料來源：</a:t>
            </a:r>
            <a:r>
              <a:rPr lang="en-US" altLang="zh-TW" sz="1400">
                <a:solidFill>
                  <a:schemeClr val="tx1"/>
                </a:solidFill>
                <a:ea typeface="華康中圓體"/>
                <a:cs typeface="Arial" charset="0"/>
              </a:rPr>
              <a:t>http://www.measlesrubellainitiative.org</a:t>
            </a:r>
            <a:endParaRPr lang="zh-TW" altLang="en-US" sz="1400">
              <a:solidFill>
                <a:schemeClr val="tx1"/>
              </a:solidFill>
              <a:ea typeface="華康中圓體"/>
              <a:cs typeface="Arial" charset="0"/>
            </a:endParaRPr>
          </a:p>
        </p:txBody>
      </p:sp>
      <p:pic>
        <p:nvPicPr>
          <p:cNvPr id="10" name="PPTShape_0"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a:xfrm>
            <a:off x="457200" y="620713"/>
            <a:ext cx="8229600" cy="796925"/>
          </a:xfrm>
        </p:spPr>
        <p:txBody>
          <a:bodyPr/>
          <a:lstStyle/>
          <a:p>
            <a:pPr>
              <a:defRPr/>
            </a:pPr>
            <a:r>
              <a:rPr lang="en-US" altLang="zh-TW" smtClean="0">
                <a:latin typeface="Arial" pitchFamily="34" charset="0"/>
              </a:rPr>
              <a:t>The Impact</a:t>
            </a:r>
          </a:p>
        </p:txBody>
      </p:sp>
      <p:sp>
        <p:nvSpPr>
          <p:cNvPr id="10243" name="Rectangle 3"/>
          <p:cNvSpPr>
            <a:spLocks noGrp="1"/>
          </p:cNvSpPr>
          <p:nvPr>
            <p:ph idx="1"/>
          </p:nvPr>
        </p:nvSpPr>
        <p:spPr/>
        <p:txBody>
          <a:bodyPr/>
          <a:lstStyle/>
          <a:p>
            <a:pPr>
              <a:defRPr/>
            </a:pPr>
            <a:r>
              <a:rPr lang="en-US" altLang="zh-TW" dirty="0" smtClean="0">
                <a:latin typeface="Arial" pitchFamily="34" charset="0"/>
              </a:rPr>
              <a:t>As a result of an increased number of children vaccinated. (84% globally)</a:t>
            </a:r>
          </a:p>
          <a:p>
            <a:pPr>
              <a:defRPr/>
            </a:pPr>
            <a:r>
              <a:rPr lang="en-US" altLang="zh-TW" dirty="0" smtClean="0">
                <a:latin typeface="Arial" pitchFamily="34" charset="0"/>
              </a:rPr>
              <a:t>Measles death fell by 78% between 2000-2012. </a:t>
            </a:r>
          </a:p>
          <a:p>
            <a:pPr lvl="1">
              <a:defRPr/>
            </a:pPr>
            <a:r>
              <a:rPr lang="en-US" altLang="zh-TW" dirty="0" smtClean="0">
                <a:latin typeface="Arial" pitchFamily="34" charset="0"/>
              </a:rPr>
              <a:t>562,000 to 122,000</a:t>
            </a:r>
          </a:p>
          <a:p>
            <a:pPr>
              <a:defRPr/>
            </a:pPr>
            <a:r>
              <a:rPr lang="en-US" altLang="zh-TW" dirty="0" smtClean="0">
                <a:latin typeface="Arial" pitchFamily="34" charset="0"/>
              </a:rPr>
              <a:t>Preventing an estimated 13.8 million deaths.</a:t>
            </a:r>
          </a:p>
          <a:p>
            <a:pPr>
              <a:defRPr/>
            </a:pPr>
            <a:r>
              <a:rPr lang="en-US" altLang="zh-TW" dirty="0" smtClean="0">
                <a:latin typeface="Arial" pitchFamily="34" charset="0"/>
              </a:rPr>
              <a:t>Reported cases declined 77%. </a:t>
            </a:r>
          </a:p>
          <a:p>
            <a:pPr lvl="1">
              <a:defRPr/>
            </a:pPr>
            <a:r>
              <a:rPr lang="en-US" altLang="zh-TW" dirty="0" smtClean="0">
                <a:latin typeface="Arial" pitchFamily="34" charset="0"/>
              </a:rPr>
              <a:t>853,480 to 226,722</a:t>
            </a:r>
          </a:p>
        </p:txBody>
      </p:sp>
      <p:sp>
        <p:nvSpPr>
          <p:cNvPr id="7" name="流程圖: 替代處理程序 6"/>
          <p:cNvSpPr/>
          <p:nvPr/>
        </p:nvSpPr>
        <p:spPr bwMode="auto">
          <a:xfrm>
            <a:off x="727075" y="6196013"/>
            <a:ext cx="5534025" cy="579437"/>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en-US" altLang="zh-TW" sz="1400" dirty="0"/>
              <a:t>WHO news Feb 6, 2014.</a:t>
            </a:r>
          </a:p>
          <a:p>
            <a:pPr>
              <a:defRPr/>
            </a:pPr>
            <a:r>
              <a:rPr lang="zh-TW" altLang="en-US" sz="1400" dirty="0">
                <a:solidFill>
                  <a:schemeClr val="tx1"/>
                </a:solidFill>
              </a:rPr>
              <a:t>                       </a:t>
            </a:r>
            <a:r>
              <a:rPr lang="en-US" altLang="zh-TW" sz="1400" dirty="0" smtClean="0"/>
              <a:t>http</a:t>
            </a:r>
            <a:r>
              <a:rPr lang="en-US" altLang="zh-TW" sz="1400" dirty="0"/>
              <a:t>://www.measlesrubellainitiative.org/learn/</a:t>
            </a: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298406"/>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p:cNvSpPr>
          <p:nvPr>
            <p:ph type="ctrTitle"/>
          </p:nvPr>
        </p:nvSpPr>
        <p:spPr>
          <a:xfrm>
            <a:off x="684213" y="2060575"/>
            <a:ext cx="7772400" cy="1470025"/>
          </a:xfrm>
        </p:spPr>
        <p:txBody>
          <a:bodyPr/>
          <a:lstStyle/>
          <a:p>
            <a:pPr>
              <a:defRPr/>
            </a:pPr>
            <a:r>
              <a:rPr lang="en-US" altLang="zh-TW" dirty="0" smtClean="0">
                <a:latin typeface="Arial" pitchFamily="34" charset="0"/>
              </a:rPr>
              <a:t>2.</a:t>
            </a:r>
            <a:r>
              <a:rPr lang="zh-TW" altLang="en-US" dirty="0" smtClean="0"/>
              <a:t>麻疹疾病簡介</a:t>
            </a:r>
          </a:p>
        </p:txBody>
      </p:sp>
      <p:sp>
        <p:nvSpPr>
          <p:cNvPr id="12291" name="Rectangle 5"/>
          <p:cNvSpPr>
            <a:spLocks noGrp="1"/>
          </p:cNvSpPr>
          <p:nvPr>
            <p:ph type="subTitle" idx="1"/>
          </p:nvPr>
        </p:nvSpPr>
        <p:spPr/>
        <p:txBody>
          <a:bodyPr/>
          <a:lstStyle/>
          <a:p>
            <a:pPr>
              <a:defRPr/>
            </a:pPr>
            <a:r>
              <a:rPr lang="zh-TW" altLang="en-US" dirty="0" smtClean="0"/>
              <a:t>資料來源：疾病管制署核心教材</a:t>
            </a:r>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1000"/>
                                        <p:tgtEl>
                                          <p:spTgt spid="12290"/>
                                        </p:tgtEl>
                                      </p:cBhvr>
                                    </p:animEffect>
                                    <p:anim calcmode="lin" valueType="num">
                                      <p:cBhvr>
                                        <p:cTn id="8" dur="1000" fill="hold"/>
                                        <p:tgtEl>
                                          <p:spTgt spid="12290"/>
                                        </p:tgtEl>
                                        <p:attrNameLst>
                                          <p:attrName>ppt_x</p:attrName>
                                        </p:attrNameLst>
                                      </p:cBhvr>
                                      <p:tavLst>
                                        <p:tav tm="0">
                                          <p:val>
                                            <p:strVal val="#ppt_x"/>
                                          </p:val>
                                        </p:tav>
                                        <p:tav tm="100000">
                                          <p:val>
                                            <p:strVal val="#ppt_x"/>
                                          </p:val>
                                        </p:tav>
                                      </p:tavLst>
                                    </p:anim>
                                    <p:anim calcmode="lin" valueType="num">
                                      <p:cBhvr>
                                        <p:cTn id="9" dur="1000" fill="hold"/>
                                        <p:tgtEl>
                                          <p:spTgt spid="1229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Effect transition="in" filter="fade">
                                      <p:cBhvr>
                                        <p:cTn id="12" dur="1000"/>
                                        <p:tgtEl>
                                          <p:spTgt spid="12291">
                                            <p:txEl>
                                              <p:pRg st="0" end="0"/>
                                            </p:txEl>
                                          </p:spTgt>
                                        </p:tgtEl>
                                      </p:cBhvr>
                                    </p:animEffect>
                                    <p:anim calcmode="lin" valueType="num">
                                      <p:cBhvr>
                                        <p:cTn id="13" dur="1000" fill="hold"/>
                                        <p:tgtEl>
                                          <p:spTgt spid="12291">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229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a:xfrm>
            <a:off x="457200" y="620713"/>
            <a:ext cx="8229600" cy="796925"/>
          </a:xfrm>
        </p:spPr>
        <p:txBody>
          <a:bodyPr/>
          <a:lstStyle/>
          <a:p>
            <a:pPr>
              <a:defRPr/>
            </a:pPr>
            <a:r>
              <a:rPr lang="zh-TW" altLang="en-US" dirty="0" smtClean="0"/>
              <a:t>生物特性</a:t>
            </a:r>
          </a:p>
        </p:txBody>
      </p:sp>
      <p:graphicFrame>
        <p:nvGraphicFramePr>
          <p:cNvPr id="8" name="內容版面配置區 7"/>
          <p:cNvGraphicFramePr>
            <a:graphicFrameLocks noGrp="1"/>
          </p:cNvGraphicFramePr>
          <p:nvPr>
            <p:ph idx="1"/>
            <p:custDataLst>
              <p:tags r:id="rId2"/>
            </p:custDataLst>
            <p:extLst>
              <p:ext uri="{D42A27DB-BD31-4B8C-83A1-F6EECF244321}">
                <p14:modId xmlns="" xmlns:p14="http://schemas.microsoft.com/office/powerpoint/2010/main" val="887568280"/>
              </p:ext>
            </p:extLst>
          </p:nvPr>
        </p:nvGraphicFramePr>
        <p:xfrm>
          <a:off x="585243" y="1340768"/>
          <a:ext cx="6435030" cy="496855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28675" name="Picture 4"/>
          <p:cNvPicPr>
            <a:picLocks noChangeAspect="1" noChangeArrowheads="1"/>
          </p:cNvPicPr>
          <p:nvPr>
            <p:custDataLst>
              <p:tags r:id="rId3"/>
            </p:custDataLst>
          </p:nvPr>
        </p:nvPicPr>
        <p:blipFill>
          <a:blip r:embed="rId12" cstate="print"/>
          <a:srcRect l="71507" t="25285" r="3316" b="43318"/>
          <a:stretch>
            <a:fillRect/>
          </a:stretch>
        </p:blipFill>
        <p:spPr bwMode="auto">
          <a:xfrm>
            <a:off x="7204075" y="1844675"/>
            <a:ext cx="1831975" cy="1622425"/>
          </a:xfrm>
          <a:prstGeom prst="rect">
            <a:avLst/>
          </a:prstGeom>
          <a:noFill/>
          <a:ln w="9525">
            <a:noFill/>
            <a:miter lim="800000"/>
            <a:headEnd/>
            <a:tailEnd/>
          </a:ln>
        </p:spPr>
      </p:pic>
      <p:sp>
        <p:nvSpPr>
          <p:cNvPr id="9" name="流程圖: 替代處理程序 8"/>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p>
        </p:txBody>
      </p:sp>
      <p:pic>
        <p:nvPicPr>
          <p:cNvPr id="10" name="PPTShape_0" descr="E:\po2013010\3工程執行\06守住血汗錢，金融消費者必備護身符\02課程版型\書.png"/>
          <p:cNvPicPr>
            <a:picLocks noChangeAspect="1" noChangeArrowheads="1"/>
          </p:cNvPicPr>
          <p:nvPr>
            <p:custDataLst>
              <p:tags r:id="rId4"/>
            </p:custDataLst>
          </p:nvPr>
        </p:nvPicPr>
        <p:blipFill>
          <a:blip r:embed="rId13"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標題 1"/>
          <p:cNvSpPr>
            <a:spLocks noGrp="1"/>
          </p:cNvSpPr>
          <p:nvPr>
            <p:ph type="title"/>
          </p:nvPr>
        </p:nvSpPr>
        <p:spPr/>
        <p:txBody>
          <a:bodyPr/>
          <a:lstStyle/>
          <a:p>
            <a:r>
              <a:rPr lang="zh-TW" altLang="en-US" smtClean="0"/>
              <a:t>麻疹典型臨床表現</a:t>
            </a:r>
          </a:p>
        </p:txBody>
      </p:sp>
      <p:sp>
        <p:nvSpPr>
          <p:cNvPr id="30722" name="內容版面配置區 2"/>
          <p:cNvSpPr>
            <a:spLocks noGrp="1"/>
          </p:cNvSpPr>
          <p:nvPr>
            <p:ph idx="1"/>
          </p:nvPr>
        </p:nvSpPr>
        <p:spPr/>
        <p:txBody>
          <a:bodyPr/>
          <a:lstStyle/>
          <a:p>
            <a:r>
              <a:rPr lang="zh-TW" altLang="en-US" dirty="0" smtClean="0"/>
              <a:t>第一個症狀通常為高燒</a:t>
            </a:r>
            <a:r>
              <a:rPr lang="en-US" altLang="zh-TW" dirty="0" smtClean="0"/>
              <a:t>(</a:t>
            </a:r>
            <a:r>
              <a:rPr lang="zh-TW" altLang="en-US" dirty="0" smtClean="0"/>
              <a:t>常常</a:t>
            </a:r>
            <a:r>
              <a:rPr lang="en-US" altLang="zh-TW" dirty="0" smtClean="0">
                <a:latin typeface="Arial" pitchFamily="34" charset="0"/>
              </a:rPr>
              <a:t>&gt; 40</a:t>
            </a:r>
            <a:r>
              <a:rPr lang="en-US" altLang="zh-TW" dirty="0" smtClean="0">
                <a:latin typeface="華康中圓體(P)" pitchFamily="34" charset="-120"/>
                <a:ea typeface="華康中圓體(P)" pitchFamily="34" charset="-120"/>
              </a:rPr>
              <a:t>℃</a:t>
            </a:r>
            <a:r>
              <a:rPr lang="en-US" altLang="zh-TW" dirty="0" smtClean="0"/>
              <a:t>) </a:t>
            </a:r>
          </a:p>
          <a:p>
            <a:r>
              <a:rPr lang="zh-TW" altLang="en-US" dirty="0" smtClean="0"/>
              <a:t>高燒維持約</a:t>
            </a:r>
            <a:r>
              <a:rPr lang="en-US" altLang="zh-TW" dirty="0" smtClean="0">
                <a:latin typeface="Arial" pitchFamily="34" charset="0"/>
              </a:rPr>
              <a:t>4~7</a:t>
            </a:r>
            <a:r>
              <a:rPr lang="zh-TW" altLang="en-US" dirty="0" smtClean="0"/>
              <a:t>天</a:t>
            </a:r>
            <a:endParaRPr lang="en-US" altLang="zh-TW" dirty="0" smtClean="0"/>
          </a:p>
          <a:p>
            <a:r>
              <a:rPr lang="zh-TW" altLang="en-US" dirty="0" smtClean="0"/>
              <a:t>前驅症狀：發高燒、鼻炎、結膜炎、咳嗽、柯氏斑點</a:t>
            </a:r>
            <a:r>
              <a:rPr lang="en-US" altLang="zh-TW" dirty="0" smtClean="0">
                <a:latin typeface="Arial" pitchFamily="34" charset="0"/>
              </a:rPr>
              <a:t>(</a:t>
            </a:r>
            <a:r>
              <a:rPr lang="en-US" altLang="zh-TW" dirty="0" err="1" smtClean="0">
                <a:latin typeface="Arial" pitchFamily="34" charset="0"/>
              </a:rPr>
              <a:t>Koplik</a:t>
            </a:r>
            <a:r>
              <a:rPr lang="en-US" altLang="zh-TW" dirty="0" smtClean="0">
                <a:latin typeface="Arial" pitchFamily="34" charset="0"/>
              </a:rPr>
              <a:t> spots)</a:t>
            </a:r>
            <a:r>
              <a:rPr lang="zh-TW" altLang="en-US" dirty="0" smtClean="0"/>
              <a:t>。</a:t>
            </a:r>
            <a:endParaRPr lang="en-US" altLang="zh-TW" dirty="0" smtClean="0"/>
          </a:p>
          <a:p>
            <a:r>
              <a:rPr lang="zh-TW" altLang="en-US" dirty="0" smtClean="0"/>
              <a:t>紅疹：典型的斑丘疹出現於耳後，再擴散至整個臉面，會慢慢向下移至軀幹和四肢，覆蓋全身，並持續</a:t>
            </a:r>
            <a:r>
              <a:rPr lang="en-US" altLang="zh-TW" dirty="0" smtClean="0">
                <a:latin typeface="Arial" pitchFamily="34" charset="0"/>
              </a:rPr>
              <a:t>4~7</a:t>
            </a:r>
            <a:r>
              <a:rPr lang="zh-TW" altLang="en-US" dirty="0" smtClean="0"/>
              <a:t>天。</a:t>
            </a:r>
            <a:endParaRPr lang="en-US" altLang="zh-TW" dirty="0" smtClean="0"/>
          </a:p>
          <a:p>
            <a:r>
              <a:rPr lang="zh-TW" altLang="en-US" dirty="0" smtClean="0"/>
              <a:t>約</a:t>
            </a:r>
            <a:r>
              <a:rPr lang="en-US" altLang="zh-TW" dirty="0" smtClean="0">
                <a:latin typeface="Arial" pitchFamily="34" charset="0"/>
              </a:rPr>
              <a:t>5~10%</a:t>
            </a:r>
            <a:r>
              <a:rPr lang="zh-TW" altLang="en-US" dirty="0" smtClean="0"/>
              <a:t>之患者因細菌或病毒重覆感染而產生併發症，併發症包括中耳炎、肺炎與腦炎。</a:t>
            </a:r>
            <a:endParaRPr lang="en-US" altLang="zh-TW" dirty="0" smtClean="0"/>
          </a:p>
          <a:p>
            <a:endParaRPr lang="en-US" altLang="zh-TW" dirty="0" smtClean="0"/>
          </a:p>
        </p:txBody>
      </p:sp>
      <p:sp>
        <p:nvSpPr>
          <p:cNvPr id="5" name="流程圖: 替代處理程序 4"/>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a:solidFill>
                  <a:schemeClr val="tx1"/>
                </a:solidFill>
                <a:latin typeface="華康中圓體" pitchFamily="49" charset="-120"/>
                <a:ea typeface="華康中圓體" pitchFamily="49" charset="-120"/>
                <a:cs typeface="Arial" charset="0"/>
              </a:rPr>
              <a:t>資料來源：衛生福利部疾病管制署網站</a:t>
            </a:r>
            <a:endParaRPr lang="zh-TW" altLang="en-US" sz="1400">
              <a:solidFill>
                <a:schemeClr val="tx1"/>
              </a:solidFill>
              <a:latin typeface="華康中圓體" pitchFamily="49" charset="-120"/>
              <a:ea typeface="華康中圓體" pitchFamily="49" charset="-120"/>
              <a:cs typeface="Arial" charset="0"/>
            </a:endParaRP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p:txBody>
          <a:bodyPr/>
          <a:lstStyle/>
          <a:p>
            <a:r>
              <a:rPr lang="zh-TW" altLang="en-US" dirty="0" smtClean="0"/>
              <a:t>前驅症狀</a:t>
            </a:r>
            <a:r>
              <a:rPr lang="en-US" altLang="zh-TW" dirty="0" smtClean="0">
                <a:latin typeface="Arial" pitchFamily="34" charset="0"/>
              </a:rPr>
              <a:t>(3 Cs)</a:t>
            </a:r>
            <a:endParaRPr lang="zh-TW" altLang="en-US" dirty="0" smtClean="0">
              <a:latin typeface="Arial" pitchFamily="34" charset="0"/>
            </a:endParaRPr>
          </a:p>
        </p:txBody>
      </p:sp>
      <p:sp>
        <p:nvSpPr>
          <p:cNvPr id="31746" name="內容版面配置區 2"/>
          <p:cNvSpPr>
            <a:spLocks noGrp="1"/>
          </p:cNvSpPr>
          <p:nvPr>
            <p:ph sz="half" idx="1"/>
          </p:nvPr>
        </p:nvSpPr>
        <p:spPr/>
        <p:txBody>
          <a:bodyPr/>
          <a:lstStyle/>
          <a:p>
            <a:r>
              <a:rPr lang="zh-TW" altLang="en-US" dirty="0" smtClean="0"/>
              <a:t>發高燒</a:t>
            </a:r>
            <a:endParaRPr lang="en-US" altLang="zh-TW" dirty="0" smtClean="0"/>
          </a:p>
          <a:p>
            <a:pPr hangingPunct="1"/>
            <a:r>
              <a:rPr lang="en-US" altLang="zh-TW" dirty="0" smtClean="0">
                <a:latin typeface="Arial" pitchFamily="34" charset="0"/>
              </a:rPr>
              <a:t>Classic triad of conjunctivitis, cough,</a:t>
            </a:r>
            <a:br>
              <a:rPr lang="en-US" altLang="zh-TW" dirty="0" smtClean="0">
                <a:latin typeface="Arial" pitchFamily="34" charset="0"/>
              </a:rPr>
            </a:br>
            <a:r>
              <a:rPr lang="en-US" altLang="zh-TW" dirty="0" smtClean="0">
                <a:latin typeface="Arial" pitchFamily="34" charset="0"/>
              </a:rPr>
              <a:t>and </a:t>
            </a:r>
            <a:r>
              <a:rPr lang="en-US" altLang="zh-TW" dirty="0" err="1" smtClean="0">
                <a:latin typeface="Arial" pitchFamily="34" charset="0"/>
              </a:rPr>
              <a:t>coryza</a:t>
            </a:r>
            <a:r>
              <a:rPr lang="en-US" altLang="zh-TW" dirty="0" smtClean="0">
                <a:latin typeface="Arial" pitchFamily="34" charset="0"/>
              </a:rPr>
              <a:t/>
            </a:r>
            <a:br>
              <a:rPr lang="en-US" altLang="zh-TW" dirty="0" smtClean="0">
                <a:latin typeface="Arial" pitchFamily="34" charset="0"/>
              </a:rPr>
            </a:br>
            <a:r>
              <a:rPr lang="en-US" altLang="zh-TW" dirty="0" smtClean="0">
                <a:latin typeface="Arial" pitchFamily="34" charset="0"/>
              </a:rPr>
              <a:t>(the“3 Cs”)</a:t>
            </a:r>
            <a:r>
              <a:rPr lang="zh-TW" altLang="en-US" dirty="0" smtClean="0"/>
              <a:t>：鼻炎、結膜炎、咳嗽。</a:t>
            </a:r>
            <a:endParaRPr lang="en-US" altLang="zh-TW" dirty="0" smtClean="0"/>
          </a:p>
          <a:p>
            <a:pPr hangingPunct="1"/>
            <a:r>
              <a:rPr lang="zh-TW" altLang="en-US" dirty="0" smtClean="0"/>
              <a:t>疲倦、胃口差、畏光、肌肉痠痛。</a:t>
            </a:r>
          </a:p>
        </p:txBody>
      </p:sp>
      <p:pic>
        <p:nvPicPr>
          <p:cNvPr id="31747" name="Picture 5"/>
          <p:cNvPicPr>
            <a:picLocks noChangeAspect="1" noChangeArrowheads="1"/>
          </p:cNvPicPr>
          <p:nvPr>
            <p:custDataLst>
              <p:tags r:id="rId2"/>
            </p:custDataLst>
          </p:nvPr>
        </p:nvPicPr>
        <p:blipFill>
          <a:blip r:embed="rId6" cstate="print"/>
          <a:srcRect/>
          <a:stretch>
            <a:fillRect/>
          </a:stretch>
        </p:blipFill>
        <p:spPr bwMode="auto">
          <a:xfrm>
            <a:off x="4859338" y="2133600"/>
            <a:ext cx="3760787" cy="2590800"/>
          </a:xfrm>
          <a:prstGeom prst="rect">
            <a:avLst/>
          </a:prstGeom>
          <a:noFill/>
          <a:ln w="9525">
            <a:noFill/>
            <a:miter lim="800000"/>
            <a:headEnd/>
            <a:tailEnd/>
          </a:ln>
        </p:spPr>
      </p:pic>
      <p:sp>
        <p:nvSpPr>
          <p:cNvPr id="8" name="流程圖: 替代處理程序 7"/>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p>
        </p:txBody>
      </p:sp>
      <p:pic>
        <p:nvPicPr>
          <p:cNvPr id="9"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標題 1"/>
          <p:cNvSpPr>
            <a:spLocks noGrp="1"/>
          </p:cNvSpPr>
          <p:nvPr>
            <p:ph type="title"/>
          </p:nvPr>
        </p:nvSpPr>
        <p:spPr/>
        <p:txBody>
          <a:bodyPr/>
          <a:lstStyle/>
          <a:p>
            <a:r>
              <a:rPr lang="en-US" altLang="zh-TW" dirty="0" err="1" smtClean="0">
                <a:latin typeface="Arial" pitchFamily="34" charset="0"/>
              </a:rPr>
              <a:t>Koplik</a:t>
            </a:r>
            <a:r>
              <a:rPr lang="en-US" altLang="zh-TW" dirty="0" smtClean="0">
                <a:latin typeface="Arial" pitchFamily="34" charset="0"/>
              </a:rPr>
              <a:t> Spots</a:t>
            </a:r>
            <a:r>
              <a:rPr lang="zh-TW" altLang="en-US" dirty="0" smtClean="0"/>
              <a:t>（柯氏斑點）</a:t>
            </a:r>
          </a:p>
        </p:txBody>
      </p:sp>
      <p:sp>
        <p:nvSpPr>
          <p:cNvPr id="32770" name="內容版面配置區 2"/>
          <p:cNvSpPr>
            <a:spLocks noGrp="1"/>
          </p:cNvSpPr>
          <p:nvPr>
            <p:ph sz="half" idx="1"/>
          </p:nvPr>
        </p:nvSpPr>
        <p:spPr/>
        <p:txBody>
          <a:bodyPr/>
          <a:lstStyle/>
          <a:p>
            <a:r>
              <a:rPr lang="zh-TW" altLang="en-US" dirty="0" smtClean="0"/>
              <a:t>藍灰斑點如細沙狀，位於口腔下臼齒對面內頰側黏膜。</a:t>
            </a:r>
            <a:endParaRPr lang="en-US" altLang="zh-TW" dirty="0" smtClean="0"/>
          </a:p>
          <a:p>
            <a:r>
              <a:rPr lang="zh-TW" altLang="en-US" dirty="0" smtClean="0"/>
              <a:t>於皮疹出現前</a:t>
            </a:r>
            <a:r>
              <a:rPr lang="en-US" altLang="zh-TW" dirty="0" smtClean="0">
                <a:latin typeface="Arial" pitchFamily="34" charset="0"/>
              </a:rPr>
              <a:t>1~2</a:t>
            </a:r>
            <a:r>
              <a:rPr lang="zh-TW" altLang="en-US" dirty="0" smtClean="0"/>
              <a:t>天出現，持續</a:t>
            </a:r>
            <a:r>
              <a:rPr lang="en-US" altLang="zh-TW" dirty="0" smtClean="0">
                <a:latin typeface="Arial" pitchFamily="34" charset="0"/>
              </a:rPr>
              <a:t>3~5</a:t>
            </a:r>
            <a:r>
              <a:rPr lang="zh-TW" altLang="en-US" dirty="0" smtClean="0"/>
              <a:t>天。</a:t>
            </a:r>
            <a:endParaRPr lang="en-US" altLang="zh-TW" dirty="0" smtClean="0"/>
          </a:p>
          <a:p>
            <a:r>
              <a:rPr lang="zh-TW" altLang="en-US" dirty="0" smtClean="0"/>
              <a:t>可診斷麻疹</a:t>
            </a:r>
            <a:r>
              <a:rPr lang="en-US" altLang="zh-TW" dirty="0" smtClean="0">
                <a:latin typeface="Arial" pitchFamily="34" charset="0"/>
              </a:rPr>
              <a:t>(</a:t>
            </a:r>
            <a:r>
              <a:rPr lang="en-US" altLang="zh-TW" dirty="0" err="1" smtClean="0">
                <a:latin typeface="Arial" pitchFamily="34" charset="0"/>
              </a:rPr>
              <a:t>Pathognomonic</a:t>
            </a:r>
            <a:r>
              <a:rPr lang="en-US" altLang="zh-TW" dirty="0" smtClean="0">
                <a:latin typeface="Arial" pitchFamily="34" charset="0"/>
              </a:rPr>
              <a:t> for measles)</a:t>
            </a:r>
            <a:r>
              <a:rPr lang="zh-TW" altLang="en-US" dirty="0" smtClean="0"/>
              <a:t>，但不一定出現。</a:t>
            </a:r>
            <a:endParaRPr lang="en-US" altLang="zh-TW" dirty="0" smtClean="0"/>
          </a:p>
          <a:p>
            <a:endParaRPr lang="zh-TW" altLang="en-US" dirty="0" smtClean="0"/>
          </a:p>
        </p:txBody>
      </p:sp>
      <p:pic>
        <p:nvPicPr>
          <p:cNvPr id="32771" name="Picture 5"/>
          <p:cNvPicPr>
            <a:picLocks noChangeAspect="1" noChangeArrowheads="1"/>
          </p:cNvPicPr>
          <p:nvPr>
            <p:custDataLst>
              <p:tags r:id="rId2"/>
            </p:custDataLst>
          </p:nvPr>
        </p:nvPicPr>
        <p:blipFill>
          <a:blip r:embed="rId6" cstate="print"/>
          <a:srcRect/>
          <a:stretch>
            <a:fillRect/>
          </a:stretch>
        </p:blipFill>
        <p:spPr bwMode="auto">
          <a:xfrm>
            <a:off x="4932363" y="2276475"/>
            <a:ext cx="3603625" cy="2662238"/>
          </a:xfrm>
          <a:prstGeom prst="rect">
            <a:avLst/>
          </a:prstGeom>
          <a:noFill/>
          <a:ln w="9525">
            <a:noFill/>
            <a:miter lim="800000"/>
            <a:headEnd/>
            <a:tailEnd/>
          </a:ln>
        </p:spPr>
      </p:pic>
      <p:sp>
        <p:nvSpPr>
          <p:cNvPr id="7" name="流程圖: 替代處理程序 6"/>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p>
        </p:txBody>
      </p:sp>
      <p:pic>
        <p:nvPicPr>
          <p:cNvPr id="8"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標題 1"/>
          <p:cNvSpPr>
            <a:spLocks noGrp="1"/>
          </p:cNvSpPr>
          <p:nvPr>
            <p:ph type="title"/>
          </p:nvPr>
        </p:nvSpPr>
        <p:spPr/>
        <p:txBody>
          <a:bodyPr/>
          <a:lstStyle/>
          <a:p>
            <a:r>
              <a:rPr lang="zh-TW" altLang="en-US" dirty="0" smtClean="0"/>
              <a:t>麻疹臨床表現：皮疹</a:t>
            </a:r>
            <a:r>
              <a:rPr lang="en-US" altLang="zh-TW" dirty="0" smtClean="0">
                <a:latin typeface="Arial" pitchFamily="34" charset="0"/>
              </a:rPr>
              <a:t>(1/3)</a:t>
            </a:r>
            <a:endParaRPr lang="zh-TW" altLang="en-US" dirty="0" smtClean="0">
              <a:latin typeface="Arial" pitchFamily="34" charset="0"/>
            </a:endParaRPr>
          </a:p>
        </p:txBody>
      </p:sp>
      <p:sp>
        <p:nvSpPr>
          <p:cNvPr id="3" name="內容版面配置區 2"/>
          <p:cNvSpPr>
            <a:spLocks noGrp="1"/>
          </p:cNvSpPr>
          <p:nvPr>
            <p:ph idx="1"/>
          </p:nvPr>
        </p:nvSpPr>
        <p:spPr/>
        <p:txBody>
          <a:bodyPr/>
          <a:lstStyle/>
          <a:p>
            <a:r>
              <a:rPr lang="zh-TW" altLang="en-US" dirty="0" smtClean="0"/>
              <a:t>出現時間</a:t>
            </a:r>
            <a:endParaRPr lang="en-US" altLang="zh-TW" dirty="0" smtClean="0"/>
          </a:p>
          <a:p>
            <a:pPr lvl="1"/>
            <a:r>
              <a:rPr lang="zh-TW" altLang="en-US" dirty="0" smtClean="0"/>
              <a:t>前驅症狀</a:t>
            </a:r>
            <a:r>
              <a:rPr lang="en-US" altLang="zh-TW" dirty="0" smtClean="0">
                <a:latin typeface="Arial" pitchFamily="34" charset="0"/>
              </a:rPr>
              <a:t>3~4</a:t>
            </a:r>
            <a:r>
              <a:rPr lang="zh-TW" altLang="en-US" dirty="0" smtClean="0"/>
              <a:t>天柯氏斑點出現後，還會繼續發燒，並且再過</a:t>
            </a:r>
            <a:r>
              <a:rPr lang="en-US" altLang="zh-TW" dirty="0" smtClean="0">
                <a:latin typeface="Arial" pitchFamily="34" charset="0"/>
              </a:rPr>
              <a:t>24~48</a:t>
            </a:r>
            <a:r>
              <a:rPr lang="zh-TW" altLang="en-US" dirty="0" smtClean="0"/>
              <a:t>小時後，出現皮疹。</a:t>
            </a:r>
          </a:p>
          <a:p>
            <a:r>
              <a:rPr lang="zh-TW" altLang="en-US" dirty="0" smtClean="0"/>
              <a:t>型態</a:t>
            </a:r>
            <a:endParaRPr lang="en-US" altLang="zh-TW" dirty="0" smtClean="0"/>
          </a:p>
          <a:p>
            <a:pPr lvl="1"/>
            <a:r>
              <a:rPr lang="zh-TW" altLang="en-US" dirty="0" smtClean="0"/>
              <a:t>典型的斑丘疹，可融合為斑塊，偶有紫斑，出現鱗屑性脫皮及留下褐色沉著。</a:t>
            </a:r>
            <a:endParaRPr lang="en-US" altLang="zh-TW" dirty="0" smtClean="0"/>
          </a:p>
          <a:p>
            <a:r>
              <a:rPr lang="zh-TW" altLang="en-US" dirty="0" smtClean="0"/>
              <a:t>部位</a:t>
            </a:r>
            <a:endParaRPr lang="en-US" altLang="zh-TW" dirty="0" smtClean="0"/>
          </a:p>
          <a:p>
            <a:pPr lvl="1"/>
            <a:r>
              <a:rPr lang="zh-TW" altLang="en-US" dirty="0" smtClean="0"/>
              <a:t>出現於耳後，再擴散至整個臉面，慢慢向下移至軀幹和四肢，可上手掌腳掌心。</a:t>
            </a:r>
            <a:endParaRPr lang="en-US" altLang="zh-TW" dirty="0" smtClean="0"/>
          </a:p>
        </p:txBody>
      </p:sp>
      <p:sp>
        <p:nvSpPr>
          <p:cNvPr id="8" name="流程圖: 替代處理程序 7"/>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a:solidFill>
                  <a:schemeClr val="tx1"/>
                </a:solidFill>
                <a:latin typeface="華康中圓體" pitchFamily="49" charset="-120"/>
                <a:ea typeface="華康中圓體" pitchFamily="49" charset="-120"/>
                <a:cs typeface="Arial" charset="0"/>
              </a:rPr>
              <a:t>資料來源：衛生福利部疾病管制署網站</a:t>
            </a:r>
            <a:endParaRPr lang="zh-TW" altLang="en-US" sz="1400">
              <a:solidFill>
                <a:schemeClr val="tx1"/>
              </a:solidFill>
              <a:latin typeface="華康中圓體" pitchFamily="49" charset="-120"/>
              <a:ea typeface="華康中圓體" pitchFamily="49" charset="-120"/>
              <a:cs typeface="Arial" charset="0"/>
            </a:endParaRP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標題 1"/>
          <p:cNvSpPr>
            <a:spLocks noGrp="1"/>
          </p:cNvSpPr>
          <p:nvPr>
            <p:ph type="title"/>
          </p:nvPr>
        </p:nvSpPr>
        <p:spPr/>
        <p:txBody>
          <a:bodyPr/>
          <a:lstStyle/>
          <a:p>
            <a:r>
              <a:rPr lang="zh-TW" altLang="en-US" dirty="0" smtClean="0"/>
              <a:t>麻疹臨床表現：皮疹</a:t>
            </a:r>
            <a:r>
              <a:rPr lang="en-US" altLang="zh-TW" dirty="0" smtClean="0">
                <a:latin typeface="Arial" pitchFamily="34" charset="0"/>
              </a:rPr>
              <a:t>(2/3)</a:t>
            </a:r>
            <a:endParaRPr lang="zh-TW" altLang="en-US" dirty="0" smtClean="0">
              <a:latin typeface="Arial" pitchFamily="34" charset="0"/>
            </a:endParaRPr>
          </a:p>
        </p:txBody>
      </p:sp>
      <p:sp>
        <p:nvSpPr>
          <p:cNvPr id="3" name="內容版面配置區 2"/>
          <p:cNvSpPr>
            <a:spLocks noGrp="1"/>
          </p:cNvSpPr>
          <p:nvPr>
            <p:ph idx="1"/>
          </p:nvPr>
        </p:nvSpPr>
        <p:spPr/>
        <p:txBody>
          <a:bodyPr/>
          <a:lstStyle/>
          <a:p>
            <a:r>
              <a:rPr lang="zh-TW" altLang="en-US" dirty="0" smtClean="0"/>
              <a:t>期間</a:t>
            </a:r>
            <a:endParaRPr lang="en-US" altLang="zh-TW" dirty="0" smtClean="0"/>
          </a:p>
          <a:p>
            <a:pPr lvl="1"/>
            <a:r>
              <a:rPr lang="zh-TW" altLang="en-US" dirty="0" smtClean="0"/>
              <a:t>皮疹在</a:t>
            </a:r>
            <a:r>
              <a:rPr lang="en-US" altLang="zh-TW" dirty="0" smtClean="0">
                <a:latin typeface="Arial" pitchFamily="34" charset="0"/>
              </a:rPr>
              <a:t>3~4</a:t>
            </a:r>
            <a:r>
              <a:rPr lang="zh-TW" altLang="en-US" dirty="0" smtClean="0"/>
              <a:t>天的時間內會覆蓋全身，持續</a:t>
            </a:r>
            <a:r>
              <a:rPr lang="en-US" altLang="zh-TW" dirty="0" smtClean="0">
                <a:latin typeface="Arial" pitchFamily="34" charset="0"/>
              </a:rPr>
              <a:t>4~7</a:t>
            </a:r>
            <a:r>
              <a:rPr lang="zh-TW" altLang="en-US" dirty="0" smtClean="0"/>
              <a:t>天。</a:t>
            </a:r>
            <a:endParaRPr lang="en-US" altLang="zh-TW" dirty="0" smtClean="0"/>
          </a:p>
          <a:p>
            <a:r>
              <a:rPr lang="zh-TW" altLang="en-US" dirty="0" smtClean="0"/>
              <a:t>病人出疹時病情最嚴重，且發燒至最高溫。</a:t>
            </a:r>
            <a:endParaRPr lang="en-US" altLang="zh-TW" dirty="0" smtClean="0"/>
          </a:p>
          <a:p>
            <a:pPr hangingPunct="1"/>
            <a:r>
              <a:rPr lang="zh-TW" altLang="en-US" dirty="0" smtClean="0"/>
              <a:t>皮疹出現</a:t>
            </a:r>
            <a:r>
              <a:rPr lang="en-US" altLang="zh-TW" dirty="0" smtClean="0">
                <a:latin typeface="Arial" pitchFamily="34" charset="0"/>
              </a:rPr>
              <a:t>3~4</a:t>
            </a:r>
            <a:r>
              <a:rPr lang="zh-TW" altLang="en-US" dirty="0" smtClean="0"/>
              <a:t>天後，熱度與皮疹即開始消退，皮疹退了以後，會出現鱗屑性脫皮及留下褐色沉著。</a:t>
            </a:r>
            <a:endParaRPr lang="en-US" altLang="zh-TW" dirty="0" smtClean="0"/>
          </a:p>
          <a:p>
            <a:endParaRPr lang="en-US" altLang="zh-TW" dirty="0" smtClean="0"/>
          </a:p>
        </p:txBody>
      </p:sp>
      <p:sp>
        <p:nvSpPr>
          <p:cNvPr id="8" name="流程圖: 替代處理程序 7"/>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a:solidFill>
                  <a:schemeClr val="tx1"/>
                </a:solidFill>
                <a:latin typeface="華康中圓體" pitchFamily="49" charset="-120"/>
                <a:ea typeface="華康中圓體" pitchFamily="49" charset="-120"/>
                <a:cs typeface="Arial" charset="0"/>
              </a:rPr>
              <a:t>資料來源：衛生福利部疾病管制署網站</a:t>
            </a:r>
            <a:endParaRPr lang="zh-TW" altLang="en-US" sz="1400">
              <a:solidFill>
                <a:schemeClr val="tx1"/>
              </a:solidFill>
              <a:latin typeface="華康中圓體" pitchFamily="49" charset="-120"/>
              <a:ea typeface="華康中圓體" pitchFamily="49" charset="-120"/>
              <a:cs typeface="Arial" charset="0"/>
            </a:endParaRP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標題 1"/>
          <p:cNvSpPr>
            <a:spLocks noGrp="1"/>
          </p:cNvSpPr>
          <p:nvPr>
            <p:ph type="title"/>
          </p:nvPr>
        </p:nvSpPr>
        <p:spPr>
          <a:xfrm>
            <a:off x="457200" y="620713"/>
            <a:ext cx="8229600" cy="796925"/>
          </a:xfrm>
        </p:spPr>
        <p:txBody>
          <a:bodyPr/>
          <a:lstStyle/>
          <a:p>
            <a:pPr>
              <a:defRPr/>
            </a:pPr>
            <a:r>
              <a:rPr lang="zh-TW" altLang="en-US" dirty="0" smtClean="0"/>
              <a:t>麻疹臨床表現：皮疹</a:t>
            </a:r>
            <a:r>
              <a:rPr lang="en-US" altLang="zh-TW" dirty="0" smtClean="0">
                <a:latin typeface="Arial" pitchFamily="34" charset="0"/>
              </a:rPr>
              <a:t>(3/3)</a:t>
            </a:r>
            <a:endParaRPr lang="zh-TW" altLang="en-US" dirty="0" smtClean="0">
              <a:latin typeface="Arial" pitchFamily="34" charset="0"/>
            </a:endParaRPr>
          </a:p>
        </p:txBody>
      </p:sp>
      <p:pic>
        <p:nvPicPr>
          <p:cNvPr id="37890" name="Picture 5"/>
          <p:cNvPicPr>
            <a:picLocks noGrp="1" noChangeAspect="1" noChangeArrowheads="1"/>
          </p:cNvPicPr>
          <p:nvPr>
            <p:ph idx="1"/>
            <p:custDataLst>
              <p:tags r:id="rId2"/>
            </p:custDataLst>
          </p:nvPr>
        </p:nvPicPr>
        <p:blipFill>
          <a:blip r:embed="rId9" cstate="print"/>
          <a:srcRect/>
          <a:stretch>
            <a:fillRect/>
          </a:stretch>
        </p:blipFill>
        <p:spPr>
          <a:xfrm>
            <a:off x="1692275" y="3573463"/>
            <a:ext cx="2303463" cy="2574925"/>
          </a:xfrm>
        </p:spPr>
      </p:pic>
      <p:pic>
        <p:nvPicPr>
          <p:cNvPr id="37891" name="Picture 2"/>
          <p:cNvPicPr>
            <a:picLocks noChangeAspect="1" noChangeArrowheads="1"/>
          </p:cNvPicPr>
          <p:nvPr>
            <p:custDataLst>
              <p:tags r:id="rId3"/>
            </p:custDataLst>
          </p:nvPr>
        </p:nvPicPr>
        <p:blipFill>
          <a:blip r:embed="rId10" cstate="print"/>
          <a:srcRect/>
          <a:stretch>
            <a:fillRect/>
          </a:stretch>
        </p:blipFill>
        <p:spPr bwMode="auto">
          <a:xfrm>
            <a:off x="1547813" y="1465263"/>
            <a:ext cx="2622550" cy="1919287"/>
          </a:xfrm>
          <a:prstGeom prst="rect">
            <a:avLst/>
          </a:prstGeom>
          <a:noFill/>
          <a:ln w="9525">
            <a:noFill/>
            <a:miter lim="800000"/>
            <a:headEnd/>
            <a:tailEnd/>
          </a:ln>
        </p:spPr>
      </p:pic>
      <p:pic>
        <p:nvPicPr>
          <p:cNvPr id="37892" name="Picture 6"/>
          <p:cNvPicPr>
            <a:picLocks noChangeAspect="1" noChangeArrowheads="1"/>
          </p:cNvPicPr>
          <p:nvPr>
            <p:custDataLst>
              <p:tags r:id="rId4"/>
            </p:custDataLst>
          </p:nvPr>
        </p:nvPicPr>
        <p:blipFill>
          <a:blip r:embed="rId11" cstate="print"/>
          <a:srcRect/>
          <a:stretch>
            <a:fillRect/>
          </a:stretch>
        </p:blipFill>
        <p:spPr bwMode="auto">
          <a:xfrm>
            <a:off x="4881563" y="4005263"/>
            <a:ext cx="2859087" cy="1944687"/>
          </a:xfrm>
          <a:prstGeom prst="rect">
            <a:avLst/>
          </a:prstGeom>
          <a:noFill/>
          <a:ln w="9525">
            <a:noFill/>
            <a:miter lim="800000"/>
            <a:headEnd/>
            <a:tailEnd/>
          </a:ln>
        </p:spPr>
      </p:pic>
      <p:pic>
        <p:nvPicPr>
          <p:cNvPr id="37893" name="Picture 4"/>
          <p:cNvPicPr>
            <a:picLocks noChangeAspect="1" noChangeArrowheads="1"/>
          </p:cNvPicPr>
          <p:nvPr>
            <p:custDataLst>
              <p:tags r:id="rId5"/>
            </p:custDataLst>
          </p:nvPr>
        </p:nvPicPr>
        <p:blipFill>
          <a:blip r:embed="rId12" cstate="print"/>
          <a:srcRect/>
          <a:stretch>
            <a:fillRect/>
          </a:stretch>
        </p:blipFill>
        <p:spPr bwMode="auto">
          <a:xfrm>
            <a:off x="5219700" y="1449388"/>
            <a:ext cx="2160588" cy="2195512"/>
          </a:xfrm>
          <a:prstGeom prst="rect">
            <a:avLst/>
          </a:prstGeom>
          <a:noFill/>
          <a:ln w="9525">
            <a:noFill/>
            <a:miter lim="800000"/>
            <a:headEnd/>
            <a:tailEnd/>
          </a:ln>
        </p:spPr>
      </p:pic>
      <p:sp>
        <p:nvSpPr>
          <p:cNvPr id="10" name="流程圖: 替代處理程序 9"/>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p>
        </p:txBody>
      </p:sp>
      <p:pic>
        <p:nvPicPr>
          <p:cNvPr id="11" name="PPTShape_0" descr="E:\po2013010\3工程執行\06守住血汗錢，金融消費者必備護身符\02課程版型\書.png"/>
          <p:cNvPicPr>
            <a:picLocks noChangeAspect="1" noChangeArrowheads="1"/>
          </p:cNvPicPr>
          <p:nvPr>
            <p:custDataLst>
              <p:tags r:id="rId6"/>
            </p:custDataLst>
          </p:nvPr>
        </p:nvPicPr>
        <p:blipFill>
          <a:blip r:embed="rId13"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a:xfrm>
            <a:off x="457200" y="620713"/>
            <a:ext cx="8229600" cy="796925"/>
          </a:xfrm>
        </p:spPr>
        <p:txBody>
          <a:bodyPr/>
          <a:lstStyle/>
          <a:p>
            <a:pPr>
              <a:defRPr/>
            </a:pPr>
            <a:r>
              <a:rPr lang="zh-TW" altLang="en-US" dirty="0" smtClean="0"/>
              <a:t>鑑別診斷要點</a:t>
            </a:r>
            <a:r>
              <a:rPr lang="en-US" altLang="zh-TW" dirty="0" smtClean="0">
                <a:latin typeface="Arial" pitchFamily="34" charset="0"/>
              </a:rPr>
              <a:t>(1/2)</a:t>
            </a:r>
            <a:endParaRPr lang="zh-TW" altLang="en-US" dirty="0" smtClean="0">
              <a:latin typeface="Arial" pitchFamily="34" charset="0"/>
            </a:endParaRPr>
          </a:p>
        </p:txBody>
      </p:sp>
      <p:sp>
        <p:nvSpPr>
          <p:cNvPr id="13" name="流程圖: 替代處理程序 12"/>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P)" pitchFamily="34" charset="-120"/>
                <a:ea typeface="華康中圓體(P)" pitchFamily="34" charset="-120"/>
              </a:rPr>
              <a:t>衛生福利部疾病管制署網站</a:t>
            </a:r>
            <a:endParaRPr lang="en-US" altLang="zh-TW" sz="1400" dirty="0">
              <a:solidFill>
                <a:schemeClr val="tx1"/>
              </a:solidFill>
              <a:latin typeface="華康中圓體(P)" pitchFamily="34" charset="-120"/>
              <a:ea typeface="華康中圓體(P)" pitchFamily="34" charset="-120"/>
            </a:endParaRPr>
          </a:p>
        </p:txBody>
      </p:sp>
      <p:pic>
        <p:nvPicPr>
          <p:cNvPr id="14"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graphicFrame>
        <p:nvGraphicFramePr>
          <p:cNvPr id="15" name="表格 14"/>
          <p:cNvGraphicFramePr>
            <a:graphicFrameLocks noGrp="1"/>
          </p:cNvGraphicFramePr>
          <p:nvPr>
            <p:extLst>
              <p:ext uri="{D42A27DB-BD31-4B8C-83A1-F6EECF244321}">
                <p14:modId xmlns="" xmlns:p14="http://schemas.microsoft.com/office/powerpoint/2010/main" val="100188517"/>
              </p:ext>
            </p:extLst>
          </p:nvPr>
        </p:nvGraphicFramePr>
        <p:xfrm>
          <a:off x="250825" y="1395413"/>
          <a:ext cx="8642351" cy="4697883"/>
        </p:xfrm>
        <a:graphic>
          <a:graphicData uri="http://schemas.openxmlformats.org/drawingml/2006/table">
            <a:tbl>
              <a:tblPr firstRow="1" bandRow="1">
                <a:tableStyleId>{5C22544A-7EE6-4342-B048-85BDC9FD1C3A}</a:tableStyleId>
              </a:tblPr>
              <a:tblGrid>
                <a:gridCol w="1728470"/>
                <a:gridCol w="1800490"/>
                <a:gridCol w="1656311"/>
                <a:gridCol w="1783110"/>
                <a:gridCol w="1673970"/>
              </a:tblGrid>
              <a:tr h="370938">
                <a:tc>
                  <a:txBody>
                    <a:bodyPr/>
                    <a:lstStyle/>
                    <a:p>
                      <a:pPr algn="ctr"/>
                      <a:r>
                        <a:rPr lang="zh-TW" altLang="en-US" sz="1800" dirty="0" smtClean="0">
                          <a:latin typeface="標楷體" pitchFamily="65" charset="-120"/>
                          <a:ea typeface="標楷體" pitchFamily="65" charset="-120"/>
                        </a:rPr>
                        <a:t>項目</a:t>
                      </a:r>
                      <a:endParaRPr lang="zh-TW" altLang="en-US" sz="1800" dirty="0">
                        <a:latin typeface="標楷體" pitchFamily="65" charset="-120"/>
                        <a:ea typeface="標楷體" pitchFamily="65" charset="-120"/>
                      </a:endParaRPr>
                    </a:p>
                  </a:txBody>
                  <a:tcPr marL="91455" marR="91455" marT="45732" marB="45732" anchor="ctr"/>
                </a:tc>
                <a:tc>
                  <a:txBody>
                    <a:bodyPr/>
                    <a:lstStyle/>
                    <a:p>
                      <a:pPr algn="ctr"/>
                      <a:r>
                        <a:rPr lang="zh-TW" altLang="en-US" sz="1800" dirty="0" smtClean="0">
                          <a:latin typeface="標楷體" pitchFamily="65" charset="-120"/>
                          <a:ea typeface="標楷體" pitchFamily="65" charset="-120"/>
                        </a:rPr>
                        <a:t>麻疹</a:t>
                      </a:r>
                      <a:endParaRPr lang="zh-TW" altLang="en-US" sz="1800" dirty="0">
                        <a:latin typeface="標楷體" pitchFamily="65" charset="-120"/>
                        <a:ea typeface="標楷體" pitchFamily="65" charset="-120"/>
                      </a:endParaRPr>
                    </a:p>
                  </a:txBody>
                  <a:tcPr marL="91455" marR="91455" marT="45732" marB="45732" anchor="ctr"/>
                </a:tc>
                <a:tc>
                  <a:txBody>
                    <a:bodyPr/>
                    <a:lstStyle/>
                    <a:p>
                      <a:pPr algn="ctr"/>
                      <a:r>
                        <a:rPr lang="zh-TW" altLang="en-US" sz="1800" dirty="0" smtClean="0">
                          <a:latin typeface="標楷體" pitchFamily="65" charset="-120"/>
                          <a:ea typeface="標楷體" pitchFamily="65" charset="-120"/>
                        </a:rPr>
                        <a:t>德國麻疹</a:t>
                      </a:r>
                      <a:endParaRPr lang="zh-TW" altLang="en-US" sz="1800" dirty="0">
                        <a:latin typeface="標楷體" pitchFamily="65" charset="-120"/>
                        <a:ea typeface="標楷體" pitchFamily="65" charset="-120"/>
                      </a:endParaRPr>
                    </a:p>
                  </a:txBody>
                  <a:tcPr marL="91455" marR="91455" marT="45732" marB="45732" anchor="ctr"/>
                </a:tc>
                <a:tc>
                  <a:txBody>
                    <a:bodyPr/>
                    <a:lstStyle/>
                    <a:p>
                      <a:pPr algn="ctr"/>
                      <a:r>
                        <a:rPr lang="zh-TW" altLang="en-US" sz="1800" dirty="0" smtClean="0">
                          <a:latin typeface="標楷體" pitchFamily="65" charset="-120"/>
                          <a:ea typeface="標楷體" pitchFamily="65" charset="-120"/>
                        </a:rPr>
                        <a:t>猩紅熱</a:t>
                      </a:r>
                      <a:endParaRPr lang="zh-TW" altLang="en-US" sz="1800" dirty="0">
                        <a:latin typeface="標楷體" pitchFamily="65" charset="-120"/>
                        <a:ea typeface="標楷體" pitchFamily="65" charset="-120"/>
                      </a:endParaRPr>
                    </a:p>
                  </a:txBody>
                  <a:tcPr marL="91455" marR="91455" marT="45732" marB="45732" anchor="ctr"/>
                </a:tc>
                <a:tc>
                  <a:txBody>
                    <a:bodyPr/>
                    <a:lstStyle/>
                    <a:p>
                      <a:pPr algn="ctr"/>
                      <a:r>
                        <a:rPr lang="zh-TW" altLang="en-US" sz="1800" dirty="0" smtClean="0">
                          <a:latin typeface="標楷體" pitchFamily="65" charset="-120"/>
                          <a:ea typeface="標楷體" pitchFamily="65" charset="-120"/>
                        </a:rPr>
                        <a:t>嬰兒玫瑰疹</a:t>
                      </a:r>
                      <a:endParaRPr lang="zh-TW" altLang="en-US" sz="1800" dirty="0">
                        <a:latin typeface="標楷體" pitchFamily="65" charset="-120"/>
                        <a:ea typeface="標楷體" pitchFamily="65" charset="-12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年齡</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華康中圓體" pitchFamily="49" charset="-120"/>
                          <a:ea typeface="華康中圓體" pitchFamily="49" charset="-120"/>
                        </a:rPr>
                        <a:t>&gt;</a:t>
                      </a:r>
                      <a:r>
                        <a:rPr lang="en-US" altLang="zh-TW" sz="1600" dirty="0" smtClean="0">
                          <a:latin typeface="Arial" pitchFamily="34" charset="0"/>
                          <a:ea typeface="標楷體" pitchFamily="65" charset="-120"/>
                          <a:cs typeface="Arial" pitchFamily="34" charset="0"/>
                        </a:rPr>
                        <a:t>6</a:t>
                      </a:r>
                      <a:r>
                        <a:rPr lang="zh-TW" altLang="en-US" sz="1600" dirty="0" smtClean="0">
                          <a:latin typeface="標楷體" pitchFamily="65" charset="-120"/>
                          <a:ea typeface="標楷體" pitchFamily="65" charset="-120"/>
                        </a:rPr>
                        <a:t>個月大</a:t>
                      </a:r>
                      <a:endParaRPr lang="zh-TW" altLang="en-US" sz="1600" dirty="0">
                        <a:latin typeface="標楷體" pitchFamily="65" charset="-120"/>
                        <a:ea typeface="標楷體" pitchFamily="65" charset="-12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華康中圓體" pitchFamily="49" charset="-120"/>
                          <a:ea typeface="華康中圓體" pitchFamily="49" charset="-120"/>
                        </a:rPr>
                        <a:t>&gt;</a:t>
                      </a:r>
                      <a:r>
                        <a:rPr lang="en-US" altLang="zh-TW" sz="1600" dirty="0" smtClean="0">
                          <a:latin typeface="Arial" pitchFamily="34" charset="0"/>
                          <a:ea typeface="標楷體" pitchFamily="65" charset="-120"/>
                          <a:cs typeface="Arial" pitchFamily="34" charset="0"/>
                        </a:rPr>
                        <a:t>6</a:t>
                      </a:r>
                      <a:r>
                        <a:rPr lang="zh-TW" altLang="en-US" sz="1600" dirty="0" smtClean="0">
                          <a:latin typeface="標楷體" pitchFamily="65" charset="-120"/>
                          <a:ea typeface="標楷體" pitchFamily="65" charset="-120"/>
                        </a:rPr>
                        <a:t>個月大</a:t>
                      </a:r>
                    </a:p>
                  </a:txBody>
                  <a:tcPr marL="91455" marR="91455" marT="45732" marB="45732" anchor="ctr"/>
                </a:tc>
                <a:tc>
                  <a:txBody>
                    <a:bodyPr/>
                    <a:lstStyle/>
                    <a:p>
                      <a:pPr algn="ctr"/>
                      <a:r>
                        <a:rPr lang="zh-TW" altLang="en-US" sz="1600" dirty="0" smtClean="0">
                          <a:latin typeface="標楷體" pitchFamily="65" charset="-120"/>
                          <a:ea typeface="標楷體" pitchFamily="65" charset="-120"/>
                        </a:rPr>
                        <a:t>大於</a:t>
                      </a:r>
                      <a:r>
                        <a:rPr lang="en-US" altLang="zh-TW" sz="1600" dirty="0" smtClean="0">
                          <a:latin typeface="Arial" pitchFamily="34" charset="0"/>
                          <a:ea typeface="標楷體" pitchFamily="65" charset="-120"/>
                          <a:cs typeface="Arial" pitchFamily="34" charset="0"/>
                        </a:rPr>
                        <a:t>3~5</a:t>
                      </a:r>
                      <a:r>
                        <a:rPr lang="zh-TW" altLang="en-US" sz="1600" dirty="0" smtClean="0">
                          <a:latin typeface="標楷體" pitchFamily="65" charset="-120"/>
                          <a:ea typeface="標楷體" pitchFamily="65" charset="-120"/>
                        </a:rPr>
                        <a:t>歲</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6</a:t>
                      </a:r>
                      <a:r>
                        <a:rPr lang="zh-TW" altLang="en-US" sz="1600" dirty="0" smtClean="0">
                          <a:latin typeface="標楷體" pitchFamily="65" charset="-120"/>
                          <a:ea typeface="標楷體" pitchFamily="65" charset="-120"/>
                        </a:rPr>
                        <a:t>個月</a:t>
                      </a:r>
                      <a:r>
                        <a:rPr lang="en-US" altLang="zh-TW" sz="1600" dirty="0" smtClean="0">
                          <a:latin typeface="Arial" pitchFamily="34" charset="0"/>
                          <a:ea typeface="標楷體" pitchFamily="65" charset="-120"/>
                          <a:cs typeface="Arial" pitchFamily="34" charset="0"/>
                        </a:rPr>
                        <a:t>~2</a:t>
                      </a:r>
                      <a:r>
                        <a:rPr lang="zh-TW" altLang="en-US" sz="1600" dirty="0" smtClean="0">
                          <a:latin typeface="標楷體" pitchFamily="65" charset="-120"/>
                          <a:ea typeface="標楷體" pitchFamily="65" charset="-120"/>
                        </a:rPr>
                        <a:t>歲</a:t>
                      </a:r>
                      <a:endParaRPr lang="zh-TW" altLang="en-US" sz="1600" dirty="0">
                        <a:latin typeface="標楷體" pitchFamily="65" charset="-120"/>
                        <a:ea typeface="標楷體" pitchFamily="65" charset="-12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家族</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學校病例</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a:t>
                      </a:r>
                      <a:endParaRPr lang="zh-TW" altLang="en-US" sz="1600" dirty="0">
                        <a:latin typeface="Arial" pitchFamily="34" charset="0"/>
                        <a:ea typeface="標楷體" pitchFamily="65" charset="-120"/>
                        <a:cs typeface="Arial" pitchFamily="34" charset="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a:t>
                      </a:r>
                      <a:endParaRPr lang="zh-TW" altLang="en-US" sz="1600" dirty="0">
                        <a:latin typeface="Arial" pitchFamily="34" charset="0"/>
                        <a:ea typeface="標楷體" pitchFamily="65" charset="-120"/>
                        <a:cs typeface="Arial" pitchFamily="34" charset="0"/>
                      </a:endParaRPr>
                    </a:p>
                  </a:txBody>
                  <a:tcPr marL="91455" marR="91455" marT="45732" marB="45732" anchor="ctr"/>
                </a:tc>
                <a:tc>
                  <a:txBody>
                    <a:bodyPr/>
                    <a:lstStyle/>
                    <a:p>
                      <a:pPr algn="ctr"/>
                      <a:r>
                        <a:rPr lang="en-US" altLang="zh-TW" sz="1600" dirty="0" smtClean="0">
                          <a:latin typeface="華康中圓體" pitchFamily="49" charset="-120"/>
                          <a:ea typeface="華康中圓體" pitchFamily="49" charset="-120"/>
                          <a:cs typeface="Arial" pitchFamily="34" charset="0"/>
                        </a:rPr>
                        <a:t>±</a:t>
                      </a:r>
                      <a:endParaRPr lang="zh-TW" altLang="en-US" sz="1600" dirty="0">
                        <a:latin typeface="華康中圓體" pitchFamily="49" charset="-120"/>
                        <a:ea typeface="華康中圓體" pitchFamily="49" charset="-120"/>
                        <a:cs typeface="Arial" pitchFamily="34" charset="0"/>
                      </a:endParaRPr>
                    </a:p>
                  </a:txBody>
                  <a:tcPr marL="91455" marR="91455" marT="45732" marB="45732" anchor="ctr"/>
                </a:tc>
              </a:tr>
              <a:tr h="579273">
                <a:tc>
                  <a:txBody>
                    <a:bodyPr/>
                    <a:lstStyle/>
                    <a:p>
                      <a:pPr algn="ctr"/>
                      <a:r>
                        <a:rPr lang="zh-TW" altLang="en-US" sz="1600" dirty="0" smtClean="0">
                          <a:latin typeface="標楷體" pitchFamily="65" charset="-120"/>
                          <a:ea typeface="標楷體" pitchFamily="65" charset="-120"/>
                        </a:rPr>
                        <a:t>可傳染期</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出疹前後四日內</a:t>
                      </a:r>
                      <a:endParaRPr lang="zh-TW" altLang="en-US" sz="1600" dirty="0">
                        <a:latin typeface="標楷體" pitchFamily="65" charset="-120"/>
                        <a:ea typeface="標楷體" pitchFamily="65" charset="-12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出疹前後七日內</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至有效抗生素使用滿</a:t>
                      </a:r>
                      <a:r>
                        <a:rPr lang="en-US" altLang="zh-TW" sz="1600" dirty="0" smtClean="0">
                          <a:latin typeface="Arial" pitchFamily="34" charset="0"/>
                          <a:ea typeface="標楷體" pitchFamily="65" charset="-120"/>
                          <a:cs typeface="Arial" pitchFamily="34" charset="0"/>
                        </a:rPr>
                        <a:t>24</a:t>
                      </a:r>
                      <a:r>
                        <a:rPr lang="zh-TW" altLang="en-US" sz="1600" dirty="0" smtClean="0">
                          <a:latin typeface="標楷體" pitchFamily="65" charset="-120"/>
                          <a:ea typeface="標楷體" pitchFamily="65" charset="-120"/>
                        </a:rPr>
                        <a:t>小時</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endParaRPr lang="zh-TW" altLang="en-US" sz="1600" dirty="0">
                        <a:latin typeface="標楷體" pitchFamily="65" charset="-120"/>
                        <a:ea typeface="標楷體" pitchFamily="65" charset="-12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傳播方式</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空氣</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飛沫</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飛沫</a:t>
                      </a:r>
                      <a:endParaRPr lang="zh-TW" altLang="en-US" sz="1600" dirty="0">
                        <a:latin typeface="標楷體" pitchFamily="65" charset="-120"/>
                        <a:ea typeface="標楷體" pitchFamily="65" charset="-12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飛沫</a:t>
                      </a: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飛沫</a:t>
                      </a: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隔離方式</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負壓隔離</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單人房</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單人房</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未強制要求</a:t>
                      </a:r>
                      <a:endParaRPr lang="zh-TW" altLang="en-US" sz="1600" dirty="0">
                        <a:latin typeface="標楷體" pitchFamily="65" charset="-120"/>
                        <a:ea typeface="標楷體" pitchFamily="65" charset="-12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通報時限</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24</a:t>
                      </a:r>
                      <a:r>
                        <a:rPr lang="zh-TW" altLang="en-US" sz="1600" dirty="0" smtClean="0">
                          <a:latin typeface="標楷體" pitchFamily="65" charset="-120"/>
                          <a:ea typeface="標楷體" pitchFamily="65" charset="-120"/>
                        </a:rPr>
                        <a:t>小時內</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24</a:t>
                      </a:r>
                      <a:r>
                        <a:rPr lang="zh-TW" altLang="en-US" sz="1600" dirty="0" smtClean="0">
                          <a:latin typeface="標楷體" pitchFamily="65" charset="-120"/>
                          <a:ea typeface="標楷體" pitchFamily="65" charset="-120"/>
                        </a:rPr>
                        <a:t>小時內</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不需通報</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zh-TW" altLang="en-US" sz="1600" dirty="0" smtClean="0">
                          <a:latin typeface="標楷體" pitchFamily="65" charset="-120"/>
                          <a:ea typeface="標楷體" pitchFamily="65" charset="-120"/>
                        </a:rPr>
                        <a:t>不需通報</a:t>
                      </a:r>
                      <a:endParaRPr lang="zh-TW" altLang="en-US" sz="1600" dirty="0">
                        <a:latin typeface="標楷體" pitchFamily="65" charset="-120"/>
                        <a:ea typeface="標楷體" pitchFamily="65" charset="-12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咳嗽、流鼻水</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a:t>
                      </a:r>
                      <a:endParaRPr lang="zh-TW" altLang="en-US" sz="1600" dirty="0">
                        <a:latin typeface="Arial" pitchFamily="34" charset="0"/>
                        <a:ea typeface="標楷體" pitchFamily="65" charset="-120"/>
                        <a:cs typeface="Arial" pitchFamily="34" charset="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註</a:t>
                      </a:r>
                      <a:r>
                        <a:rPr lang="en-US" altLang="zh-TW" sz="1600" dirty="0" smtClean="0">
                          <a:latin typeface="Arial" pitchFamily="34" charset="0"/>
                          <a:ea typeface="標楷體" pitchFamily="65" charset="-120"/>
                          <a:cs typeface="Arial" pitchFamily="34" charset="0"/>
                        </a:rPr>
                        <a:t>1</a:t>
                      </a:r>
                      <a:r>
                        <a:rPr lang="en-US" altLang="zh-TW" sz="1600" dirty="0" smtClean="0">
                          <a:latin typeface="標楷體" pitchFamily="65" charset="-120"/>
                          <a:ea typeface="標楷體" pitchFamily="65" charset="-120"/>
                        </a:rPr>
                        <a:t>)</a:t>
                      </a:r>
                      <a:endParaRPr lang="zh-TW" altLang="en-US" sz="1600" dirty="0">
                        <a:latin typeface="標楷體" pitchFamily="65" charset="-120"/>
                        <a:ea typeface="標楷體" pitchFamily="65" charset="-12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華康中圓體" pitchFamily="49" charset="-120"/>
                          <a:ea typeface="華康中圓體" pitchFamily="49" charset="-120"/>
                          <a:cs typeface="Arial" pitchFamily="34" charset="0"/>
                        </a:rPr>
                        <a:t>±</a:t>
                      </a:r>
                      <a:endParaRPr lang="zh-TW" altLang="en-US" sz="1600" dirty="0">
                        <a:latin typeface="華康中圓體" pitchFamily="49" charset="-120"/>
                        <a:ea typeface="華康中圓體" pitchFamily="49" charset="-120"/>
                        <a:cs typeface="Arial" pitchFamily="34" charset="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華康中圓體" pitchFamily="49" charset="-120"/>
                          <a:ea typeface="華康中圓體" pitchFamily="49" charset="-120"/>
                          <a:cs typeface="Arial" pitchFamily="34" charset="0"/>
                        </a:rPr>
                        <a:t>±</a:t>
                      </a:r>
                      <a:endParaRPr lang="zh-TW" altLang="en-US" sz="1600" dirty="0">
                        <a:latin typeface="華康中圓體" pitchFamily="49" charset="-120"/>
                        <a:ea typeface="華康中圓體" pitchFamily="49" charset="-120"/>
                        <a:cs typeface="Arial" pitchFamily="34" charset="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結膜炎</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Arial" pitchFamily="34" charset="0"/>
                          <a:ea typeface="標楷體" pitchFamily="65" charset="-120"/>
                          <a:cs typeface="Arial" pitchFamily="34" charset="0"/>
                        </a:rPr>
                        <a:t>+</a:t>
                      </a:r>
                      <a:endParaRPr lang="zh-TW" altLang="en-US" sz="1600" dirty="0">
                        <a:latin typeface="Arial" pitchFamily="34" charset="0"/>
                        <a:ea typeface="標楷體" pitchFamily="65" charset="-120"/>
                        <a:cs typeface="Arial" pitchFamily="34" charset="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標楷體" pitchFamily="65" charset="-120"/>
                          <a:cs typeface="Arial" pitchFamily="34" charset="0"/>
                        </a:rPr>
                        <a:t>+</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註</a:t>
                      </a:r>
                      <a:r>
                        <a:rPr lang="en-US" altLang="zh-TW" sz="1600" dirty="0" smtClean="0">
                          <a:latin typeface="Arial" pitchFamily="34" charset="0"/>
                          <a:ea typeface="標楷體" pitchFamily="65" charset="-120"/>
                          <a:cs typeface="Arial" pitchFamily="34" charset="0"/>
                        </a:rPr>
                        <a:t>1</a:t>
                      </a:r>
                      <a:r>
                        <a:rPr lang="en-US" altLang="zh-TW" sz="1600" dirty="0" smtClean="0">
                          <a:latin typeface="標楷體" pitchFamily="65" charset="-120"/>
                          <a:ea typeface="標楷體" pitchFamily="65" charset="-120"/>
                        </a:rPr>
                        <a:t>)</a:t>
                      </a:r>
                      <a:endParaRPr lang="zh-TW" altLang="en-US" sz="1600" dirty="0" smtClean="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2" marB="45732"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柯氏斑</a:t>
                      </a:r>
                      <a:endParaRPr lang="zh-TW" altLang="en-US" sz="1600" dirty="0">
                        <a:latin typeface="標楷體" pitchFamily="65" charset="-120"/>
                        <a:ea typeface="標楷體" pitchFamily="65" charset="-12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標楷體" pitchFamily="65" charset="-120"/>
                          <a:cs typeface="Arial" pitchFamily="34" charset="0"/>
                        </a:rPr>
                        <a:t>+</a:t>
                      </a:r>
                      <a:endParaRPr lang="zh-TW" altLang="en-US" sz="1600" dirty="0" smtClean="0">
                        <a:latin typeface="Arial" pitchFamily="34" charset="0"/>
                        <a:ea typeface="標楷體" pitchFamily="65" charset="-120"/>
                        <a:cs typeface="Arial" pitchFamily="34" charset="0"/>
                      </a:endParaRPr>
                    </a:p>
                  </a:txBody>
                  <a:tcPr marL="91455" marR="91455" marT="45732" marB="45732"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2" marB="45732"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華康中圓體" pitchFamily="49" charset="-120"/>
                          <a:cs typeface="Arial" pitchFamily="34" charset="0"/>
                        </a:rPr>
                        <a:t>-</a:t>
                      </a:r>
                      <a:endParaRPr lang="zh-TW" altLang="en-US" sz="1600" dirty="0" smtClean="0">
                        <a:latin typeface="Arial" pitchFamily="34" charset="0"/>
                        <a:ea typeface="華康中圓體" pitchFamily="49" charset="-120"/>
                        <a:cs typeface="Arial" pitchFamily="34" charset="0"/>
                      </a:endParaRPr>
                    </a:p>
                  </a:txBody>
                  <a:tcPr marL="91455" marR="91455" marT="45732" marB="45732" anchor="ctr"/>
                </a:tc>
              </a:tr>
              <a:tr h="370938">
                <a:tc>
                  <a:txBody>
                    <a:bodyPr/>
                    <a:lstStyle/>
                    <a:p>
                      <a:pPr algn="ctr"/>
                      <a:r>
                        <a:rPr lang="zh-TW" altLang="en-US" sz="1600" dirty="0" smtClean="0">
                          <a:latin typeface="標楷體" pitchFamily="65" charset="-120"/>
                          <a:ea typeface="標楷體" pitchFamily="65" charset="-120"/>
                        </a:rPr>
                        <a:t>頸部淋巴結腫</a:t>
                      </a:r>
                      <a:endParaRPr lang="zh-TW" altLang="en-US" sz="1600" dirty="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華康中圓體" pitchFamily="49" charset="-120"/>
                          <a:ea typeface="華康中圓體" pitchFamily="49" charset="-120"/>
                          <a:cs typeface="Arial" pitchFamily="34" charset="0"/>
                        </a:rPr>
                        <a:t>±</a:t>
                      </a:r>
                      <a:endParaRPr lang="zh-TW" altLang="en-US" sz="1600" dirty="0">
                        <a:latin typeface="華康中圓體" pitchFamily="49" charset="-120"/>
                        <a:ea typeface="華康中圓體" pitchFamily="49" charset="-120"/>
                        <a:cs typeface="Arial" pitchFamily="34" charset="0"/>
                      </a:endParaRPr>
                    </a:p>
                  </a:txBody>
                  <a:tcPr marL="91455" marR="91455" marT="45732" marB="4573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標楷體" pitchFamily="65" charset="-120"/>
                          <a:cs typeface="Arial" pitchFamily="34" charset="0"/>
                        </a:rPr>
                        <a:t>++</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註</a:t>
                      </a:r>
                      <a:r>
                        <a:rPr lang="en-US" altLang="zh-TW" sz="1600" dirty="0" smtClean="0">
                          <a:latin typeface="Arial" pitchFamily="34" charset="0"/>
                          <a:ea typeface="標楷體" pitchFamily="65" charset="-120"/>
                          <a:cs typeface="Arial" pitchFamily="34" charset="0"/>
                        </a:rPr>
                        <a:t>1</a:t>
                      </a:r>
                      <a:r>
                        <a:rPr lang="en-US" altLang="zh-TW" sz="1600" dirty="0" smtClean="0">
                          <a:latin typeface="標楷體" pitchFamily="65" charset="-120"/>
                          <a:ea typeface="標楷體" pitchFamily="65" charset="-120"/>
                        </a:rPr>
                        <a:t>)</a:t>
                      </a:r>
                      <a:endParaRPr lang="zh-TW" altLang="en-US" sz="1600" dirty="0" smtClean="0">
                        <a:latin typeface="標楷體" pitchFamily="65" charset="-120"/>
                        <a:ea typeface="標楷體" pitchFamily="65" charset="-120"/>
                      </a:endParaRPr>
                    </a:p>
                  </a:txBody>
                  <a:tcPr marL="91455" marR="91455" marT="45732" marB="45732" anchor="ctr"/>
                </a:tc>
                <a:tc>
                  <a:txBody>
                    <a:bodyPr/>
                    <a:lstStyle/>
                    <a:p>
                      <a:pPr algn="ctr"/>
                      <a:r>
                        <a:rPr lang="en-US" altLang="zh-TW" sz="1600" dirty="0" smtClean="0">
                          <a:latin typeface="華康中圓體" pitchFamily="49" charset="-120"/>
                          <a:ea typeface="華康中圓體" pitchFamily="49" charset="-120"/>
                          <a:cs typeface="Arial" pitchFamily="34" charset="0"/>
                        </a:rPr>
                        <a:t>±</a:t>
                      </a:r>
                      <a:endParaRPr lang="zh-TW" altLang="en-US" sz="1600" dirty="0">
                        <a:latin typeface="華康中圓體" pitchFamily="49" charset="-120"/>
                        <a:ea typeface="華康中圓體" pitchFamily="49" charset="-120"/>
                        <a:cs typeface="Arial" pitchFamily="34" charset="0"/>
                      </a:endParaRPr>
                    </a:p>
                  </a:txBody>
                  <a:tcPr marL="91455" marR="91455" marT="45732" marB="45732" anchor="ctr"/>
                </a:tc>
                <a:tc>
                  <a:txBody>
                    <a:bodyPr/>
                    <a:lstStyle/>
                    <a:p>
                      <a:pPr algn="ctr"/>
                      <a:r>
                        <a:rPr lang="en-US" altLang="zh-TW" sz="1600" dirty="0" smtClean="0">
                          <a:latin typeface="華康中圓體" pitchFamily="49" charset="-120"/>
                          <a:ea typeface="華康中圓體" pitchFamily="49" charset="-120"/>
                          <a:cs typeface="Arial" pitchFamily="34" charset="0"/>
                        </a:rPr>
                        <a:t>±</a:t>
                      </a:r>
                      <a:endParaRPr lang="zh-TW" altLang="en-US" sz="1600" dirty="0">
                        <a:latin typeface="華康中圓體" pitchFamily="49" charset="-120"/>
                        <a:ea typeface="華康中圓體" pitchFamily="49" charset="-120"/>
                        <a:cs typeface="Arial" pitchFamily="34" charset="0"/>
                      </a:endParaRPr>
                    </a:p>
                  </a:txBody>
                  <a:tcPr marL="91455" marR="91455" marT="45732" marB="45732" anchor="ctr"/>
                </a:tc>
              </a:tr>
              <a:tr h="409230">
                <a:tc gridSpan="5">
                  <a:txBody>
                    <a:bodyPr/>
                    <a:lstStyle/>
                    <a:p>
                      <a:pPr algn="l"/>
                      <a:r>
                        <a:rPr lang="zh-TW" altLang="en-US" sz="1600" dirty="0" smtClean="0">
                          <a:latin typeface="標楷體" pitchFamily="65" charset="-120"/>
                          <a:ea typeface="標楷體" pitchFamily="65" charset="-120"/>
                        </a:rPr>
                        <a:t>註</a:t>
                      </a:r>
                      <a:r>
                        <a:rPr lang="en-US" altLang="zh-TW" sz="1600" dirty="0" smtClean="0">
                          <a:latin typeface="Arial" pitchFamily="34" charset="0"/>
                          <a:ea typeface="標楷體" pitchFamily="65" charset="-120"/>
                          <a:cs typeface="Arial" pitchFamily="34" charset="0"/>
                        </a:rPr>
                        <a:t>1</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德國麻疹：</a:t>
                      </a:r>
                      <a:r>
                        <a:rPr lang="en-US" altLang="zh-TW" sz="1600" dirty="0" smtClean="0">
                          <a:latin typeface="Arial" pitchFamily="34" charset="0"/>
                          <a:ea typeface="標楷體" pitchFamily="65" charset="-120"/>
                          <a:cs typeface="Arial" pitchFamily="34" charset="0"/>
                        </a:rPr>
                        <a:t>20~50</a:t>
                      </a:r>
                      <a:r>
                        <a:rPr lang="zh-TW" altLang="en-US" sz="1600" dirty="0" smtClean="0">
                          <a:latin typeface="華康中圓體" pitchFamily="49" charset="-120"/>
                          <a:ea typeface="華康中圓體" pitchFamily="49" charset="-120"/>
                          <a:cs typeface="Arial" pitchFamily="34" charset="0"/>
                        </a:rPr>
                        <a:t>％</a:t>
                      </a:r>
                      <a:r>
                        <a:rPr lang="zh-TW" altLang="en-US" sz="1600" dirty="0" smtClean="0">
                          <a:latin typeface="標楷體" pitchFamily="65" charset="-120"/>
                          <a:ea typeface="標楷體" pitchFamily="65" charset="-120"/>
                        </a:rPr>
                        <a:t>可能為無症狀感染</a:t>
                      </a:r>
                      <a:endParaRPr lang="en-US" altLang="zh-TW" sz="1600" dirty="0" smtClean="0">
                        <a:latin typeface="標楷體" pitchFamily="65" charset="-120"/>
                        <a:ea typeface="標楷體" pitchFamily="65" charset="-120"/>
                      </a:endParaRPr>
                    </a:p>
                  </a:txBody>
                  <a:tcPr marL="91455" marR="91455" marT="45732" marB="45732" anchor="ctr"/>
                </a:tc>
                <a:tc hMerge="1">
                  <a:txBody>
                    <a:bodyPr/>
                    <a:lstStyle/>
                    <a:p>
                      <a:endParaRPr lang="zh-TW" altLang="en-US" sz="2000" dirty="0">
                        <a:latin typeface="標楷體" pitchFamily="65" charset="-120"/>
                        <a:ea typeface="標楷體" pitchFamily="65" charset="-120"/>
                      </a:endParaRPr>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2000" dirty="0" smtClean="0">
                        <a:latin typeface="標楷體" pitchFamily="65" charset="-120"/>
                        <a:ea typeface="標楷體" pitchFamily="65" charset="-120"/>
                      </a:endParaRPr>
                    </a:p>
                  </a:txBody>
                  <a:tcPr/>
                </a:tc>
                <a:tc hMerge="1">
                  <a:txBody>
                    <a:bodyPr/>
                    <a:lstStyle/>
                    <a:p>
                      <a:endParaRPr lang="zh-TW" altLang="en-US" sz="2000" dirty="0">
                        <a:latin typeface="標楷體" pitchFamily="65" charset="-120"/>
                        <a:ea typeface="標楷體" pitchFamily="65" charset="-120"/>
                      </a:endParaRPr>
                    </a:p>
                  </a:txBody>
                  <a:tcPr/>
                </a:tc>
                <a:tc hMerge="1">
                  <a:txBody>
                    <a:bodyPr/>
                    <a:lstStyle/>
                    <a:p>
                      <a:endParaRPr lang="zh-TW" altLang="en-US" sz="2000" dirty="0">
                        <a:latin typeface="標楷體" pitchFamily="65" charset="-120"/>
                        <a:ea typeface="標楷體" pitchFamily="65" charset="-120"/>
                      </a:endParaRPr>
                    </a:p>
                  </a:txBody>
                  <a:tcPr/>
                </a:tc>
              </a:tr>
            </a:tbl>
          </a:graphicData>
        </a:graphic>
      </p:graphicFrame>
    </p:spTree>
    <p:custDataLst>
      <p:tags r:id="rId1"/>
    </p:custDataLst>
  </p:cSld>
  <p:clrMapOvr>
    <a:masterClrMapping/>
  </p:clrMapOvr>
  <p:transition>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a:xfrm>
            <a:off x="457200" y="620713"/>
            <a:ext cx="8229600" cy="796925"/>
          </a:xfrm>
        </p:spPr>
        <p:txBody>
          <a:bodyPr/>
          <a:lstStyle/>
          <a:p>
            <a:pPr>
              <a:defRPr/>
            </a:pPr>
            <a:r>
              <a:rPr lang="zh-TW" altLang="en-US" dirty="0" smtClean="0"/>
              <a:t>鑑別診斷要點</a:t>
            </a:r>
            <a:r>
              <a:rPr lang="en-US" altLang="zh-TW" dirty="0" smtClean="0">
                <a:latin typeface="Arial" pitchFamily="34" charset="0"/>
              </a:rPr>
              <a:t>(2/2)</a:t>
            </a:r>
            <a:endParaRPr lang="zh-TW" altLang="en-US" dirty="0" smtClean="0">
              <a:latin typeface="Arial" pitchFamily="34" charset="0"/>
            </a:endParaRPr>
          </a:p>
        </p:txBody>
      </p:sp>
      <p:graphicFrame>
        <p:nvGraphicFramePr>
          <p:cNvPr id="11" name="表格 10"/>
          <p:cNvGraphicFramePr>
            <a:graphicFrameLocks noGrp="1"/>
          </p:cNvGraphicFramePr>
          <p:nvPr>
            <p:extLst>
              <p:ext uri="{D42A27DB-BD31-4B8C-83A1-F6EECF244321}">
                <p14:modId xmlns="" xmlns:p14="http://schemas.microsoft.com/office/powerpoint/2010/main" val="1978074764"/>
              </p:ext>
            </p:extLst>
          </p:nvPr>
        </p:nvGraphicFramePr>
        <p:xfrm>
          <a:off x="250825" y="1395413"/>
          <a:ext cx="8642351" cy="4337843"/>
        </p:xfrm>
        <a:graphic>
          <a:graphicData uri="http://schemas.openxmlformats.org/drawingml/2006/table">
            <a:tbl>
              <a:tblPr firstRow="1" bandRow="1">
                <a:tableStyleId>{5C22544A-7EE6-4342-B048-85BDC9FD1C3A}</a:tableStyleId>
              </a:tblPr>
              <a:tblGrid>
                <a:gridCol w="1728470"/>
                <a:gridCol w="1800490"/>
                <a:gridCol w="1656311"/>
                <a:gridCol w="1783110"/>
                <a:gridCol w="1673970"/>
              </a:tblGrid>
              <a:tr h="370949">
                <a:tc>
                  <a:txBody>
                    <a:bodyPr/>
                    <a:lstStyle/>
                    <a:p>
                      <a:pPr algn="ctr"/>
                      <a:r>
                        <a:rPr lang="zh-TW" altLang="en-US" sz="1800" dirty="0" smtClean="0">
                          <a:latin typeface="標楷體" pitchFamily="65" charset="-120"/>
                          <a:ea typeface="標楷體" pitchFamily="65" charset="-120"/>
                        </a:rPr>
                        <a:t>項目</a:t>
                      </a:r>
                      <a:endParaRPr lang="zh-TW" altLang="en-US" sz="1800" dirty="0">
                        <a:latin typeface="標楷體" pitchFamily="65" charset="-120"/>
                        <a:ea typeface="標楷體" pitchFamily="65" charset="-120"/>
                      </a:endParaRPr>
                    </a:p>
                  </a:txBody>
                  <a:tcPr marL="91455" marR="91455" marT="45733" marB="45733" anchor="ctr"/>
                </a:tc>
                <a:tc>
                  <a:txBody>
                    <a:bodyPr/>
                    <a:lstStyle/>
                    <a:p>
                      <a:pPr algn="ctr"/>
                      <a:r>
                        <a:rPr lang="zh-TW" altLang="en-US" sz="1800" dirty="0" smtClean="0">
                          <a:latin typeface="標楷體" pitchFamily="65" charset="-120"/>
                          <a:ea typeface="標楷體" pitchFamily="65" charset="-120"/>
                        </a:rPr>
                        <a:t>麻疹</a:t>
                      </a:r>
                      <a:endParaRPr lang="zh-TW" altLang="en-US" sz="1800" dirty="0">
                        <a:latin typeface="標楷體" pitchFamily="65" charset="-120"/>
                        <a:ea typeface="標楷體" pitchFamily="65" charset="-120"/>
                      </a:endParaRPr>
                    </a:p>
                  </a:txBody>
                  <a:tcPr marL="91455" marR="91455" marT="45733" marB="45733" anchor="ctr"/>
                </a:tc>
                <a:tc>
                  <a:txBody>
                    <a:bodyPr/>
                    <a:lstStyle/>
                    <a:p>
                      <a:pPr algn="ctr"/>
                      <a:r>
                        <a:rPr lang="zh-TW" altLang="en-US" sz="1800" dirty="0" smtClean="0">
                          <a:latin typeface="標楷體" pitchFamily="65" charset="-120"/>
                          <a:ea typeface="標楷體" pitchFamily="65" charset="-120"/>
                        </a:rPr>
                        <a:t>德國麻疹</a:t>
                      </a:r>
                      <a:endParaRPr lang="zh-TW" altLang="en-US" sz="1800" dirty="0">
                        <a:latin typeface="標楷體" pitchFamily="65" charset="-120"/>
                        <a:ea typeface="標楷體" pitchFamily="65" charset="-120"/>
                      </a:endParaRPr>
                    </a:p>
                  </a:txBody>
                  <a:tcPr marL="91455" marR="91455" marT="45733" marB="45733" anchor="ctr"/>
                </a:tc>
                <a:tc>
                  <a:txBody>
                    <a:bodyPr/>
                    <a:lstStyle/>
                    <a:p>
                      <a:pPr algn="ctr"/>
                      <a:r>
                        <a:rPr lang="zh-TW" altLang="en-US" sz="1800" dirty="0" smtClean="0">
                          <a:latin typeface="標楷體" pitchFamily="65" charset="-120"/>
                          <a:ea typeface="標楷體" pitchFamily="65" charset="-120"/>
                        </a:rPr>
                        <a:t>猩紅熱</a:t>
                      </a:r>
                      <a:endParaRPr lang="zh-TW" altLang="en-US" sz="1800" dirty="0">
                        <a:latin typeface="標楷體" pitchFamily="65" charset="-120"/>
                        <a:ea typeface="標楷體" pitchFamily="65" charset="-120"/>
                      </a:endParaRPr>
                    </a:p>
                  </a:txBody>
                  <a:tcPr marL="91455" marR="91455" marT="45733" marB="45733" anchor="ctr"/>
                </a:tc>
                <a:tc>
                  <a:txBody>
                    <a:bodyPr/>
                    <a:lstStyle/>
                    <a:p>
                      <a:pPr algn="ctr"/>
                      <a:r>
                        <a:rPr lang="zh-TW" altLang="en-US" sz="1800" dirty="0" smtClean="0">
                          <a:latin typeface="標楷體" pitchFamily="65" charset="-120"/>
                          <a:ea typeface="標楷體" pitchFamily="65" charset="-120"/>
                        </a:rPr>
                        <a:t>嬰兒玫瑰疹</a:t>
                      </a:r>
                      <a:endParaRPr lang="zh-TW" altLang="en-US" sz="1800" dirty="0">
                        <a:latin typeface="標楷體" pitchFamily="65" charset="-120"/>
                        <a:ea typeface="標楷體" pitchFamily="65" charset="-120"/>
                      </a:endParaRPr>
                    </a:p>
                  </a:txBody>
                  <a:tcPr marL="91455" marR="91455" marT="45733" marB="45733" anchor="ctr"/>
                </a:tc>
              </a:tr>
              <a:tr h="370949">
                <a:tc>
                  <a:txBody>
                    <a:bodyPr/>
                    <a:lstStyle/>
                    <a:p>
                      <a:pPr algn="ctr"/>
                      <a:r>
                        <a:rPr lang="zh-TW" altLang="en-US" sz="1600" dirty="0" smtClean="0">
                          <a:latin typeface="標楷體" pitchFamily="65" charset="-120"/>
                          <a:ea typeface="標楷體" pitchFamily="65" charset="-120"/>
                        </a:rPr>
                        <a:t>扁桃腺滲出液</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3" marB="45733"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華康中圓體" pitchFamily="49" charset="-120"/>
                          <a:ea typeface="華康中圓體" pitchFamily="49" charset="-120"/>
                          <a:cs typeface="Arial" pitchFamily="34" charset="0"/>
                        </a:rPr>
                        <a:t>±</a:t>
                      </a:r>
                      <a:endParaRPr lang="zh-TW" altLang="en-US" sz="1600" dirty="0" smtClean="0">
                        <a:latin typeface="華康中圓體" pitchFamily="49" charset="-120"/>
                        <a:ea typeface="華康中圓體" pitchFamily="49" charset="-120"/>
                        <a:cs typeface="Arial" pitchFamily="34" charset="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華康中圓體" pitchFamily="49" charset="-120"/>
                          <a:cs typeface="Arial" pitchFamily="34" charset="0"/>
                        </a:rPr>
                        <a:t>-</a:t>
                      </a:r>
                      <a:endParaRPr lang="zh-TW" altLang="en-US" sz="1600" dirty="0" smtClean="0">
                        <a:latin typeface="Arial" pitchFamily="34" charset="0"/>
                        <a:ea typeface="華康中圓體" pitchFamily="49" charset="-120"/>
                        <a:cs typeface="Arial" pitchFamily="34" charset="0"/>
                      </a:endParaRPr>
                    </a:p>
                  </a:txBody>
                  <a:tcPr marL="91455" marR="91455" marT="45733" marB="45733" anchor="ctr"/>
                </a:tc>
              </a:tr>
              <a:tr h="370949">
                <a:tc>
                  <a:txBody>
                    <a:bodyPr/>
                    <a:lstStyle/>
                    <a:p>
                      <a:pPr algn="ctr"/>
                      <a:r>
                        <a:rPr lang="zh-TW" altLang="en-US" sz="1600" dirty="0" smtClean="0">
                          <a:latin typeface="標楷體" pitchFamily="65" charset="-120"/>
                          <a:ea typeface="標楷體" pitchFamily="65" charset="-120"/>
                        </a:rPr>
                        <a:t>草莓舌</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3" marB="45733" anchor="ctr"/>
                </a:tc>
                <a:tc>
                  <a:txBody>
                    <a:bodyPr/>
                    <a:lstStyle/>
                    <a:p>
                      <a:pPr algn="ctr"/>
                      <a:r>
                        <a:rPr lang="en-US" altLang="zh-TW" sz="1600" dirty="0" smtClean="0">
                          <a:latin typeface="Arial" pitchFamily="34" charset="0"/>
                          <a:ea typeface="華康中圓體" pitchFamily="49" charset="-120"/>
                          <a:cs typeface="Arial" pitchFamily="34" charset="0"/>
                        </a:rPr>
                        <a:t>-</a:t>
                      </a:r>
                      <a:endParaRPr lang="zh-TW" altLang="en-US" sz="1600" dirty="0">
                        <a:latin typeface="Arial" pitchFamily="34" charset="0"/>
                        <a:ea typeface="華康中圓體" pitchFamily="49" charset="-120"/>
                        <a:cs typeface="Arial" pitchFamily="34" charset="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標楷體" pitchFamily="65" charset="-120"/>
                          <a:cs typeface="Arial" pitchFamily="34" charset="0"/>
                        </a:rPr>
                        <a:t>+</a:t>
                      </a:r>
                      <a:endParaRPr lang="zh-TW" altLang="en-US" sz="1600" dirty="0" smtClean="0">
                        <a:latin typeface="Arial" pitchFamily="34" charset="0"/>
                        <a:ea typeface="標楷體" pitchFamily="65" charset="-120"/>
                        <a:cs typeface="Arial" pitchFamily="34" charset="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華康中圓體" pitchFamily="49" charset="-120"/>
                          <a:cs typeface="Arial" pitchFamily="34" charset="0"/>
                        </a:rPr>
                        <a:t>-</a:t>
                      </a:r>
                      <a:endParaRPr lang="zh-TW" altLang="en-US" sz="1600" dirty="0" smtClean="0">
                        <a:latin typeface="Arial" pitchFamily="34" charset="0"/>
                        <a:ea typeface="華康中圓體" pitchFamily="49" charset="-120"/>
                        <a:cs typeface="Arial" pitchFamily="34" charset="0"/>
                      </a:endParaRPr>
                    </a:p>
                  </a:txBody>
                  <a:tcPr marL="91455" marR="91455" marT="45733" marB="45733" anchor="ctr"/>
                </a:tc>
              </a:tr>
              <a:tr h="823202">
                <a:tc>
                  <a:txBody>
                    <a:bodyPr/>
                    <a:lstStyle/>
                    <a:p>
                      <a:pPr algn="ctr"/>
                      <a:r>
                        <a:rPr lang="zh-TW" altLang="en-US" sz="1600" dirty="0" smtClean="0">
                          <a:latin typeface="標楷體" pitchFamily="65" charset="-120"/>
                          <a:ea typeface="標楷體" pitchFamily="65" charset="-120"/>
                        </a:rPr>
                        <a:t>皮疹</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紅色斑丘疹，大多不癢，皮疹有融合的趨勢</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紅色斑丘疹，大多不癢，皮疹只持續三日</a:t>
                      </a:r>
                      <a:endParaRPr lang="zh-TW" altLang="en-US" sz="1600" dirty="0">
                        <a:latin typeface="標楷體" pitchFamily="65" charset="-120"/>
                        <a:ea typeface="標楷體" pitchFamily="65" charset="-12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紅色發癢的丘疹，如同曬傷，摸起來像砂紙</a:t>
                      </a: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紅色斑丘疹，大多不癢</a:t>
                      </a:r>
                    </a:p>
                  </a:txBody>
                  <a:tcPr marL="91455" marR="91455" marT="45733" marB="45733" anchor="ctr"/>
                </a:tc>
              </a:tr>
              <a:tr h="579290">
                <a:tc>
                  <a:txBody>
                    <a:bodyPr/>
                    <a:lstStyle/>
                    <a:p>
                      <a:pPr algn="ctr"/>
                      <a:r>
                        <a:rPr lang="zh-TW" altLang="en-US" sz="1600" dirty="0" smtClean="0">
                          <a:latin typeface="標楷體" pitchFamily="65" charset="-120"/>
                          <a:ea typeface="標楷體" pitchFamily="65" charset="-120"/>
                        </a:rPr>
                        <a:t>發燒與皮疹的關聯</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發燒</a:t>
                      </a:r>
                      <a:r>
                        <a:rPr lang="en-US" altLang="zh-TW" sz="1600" dirty="0" smtClean="0">
                          <a:latin typeface="Arial" pitchFamily="34" charset="0"/>
                          <a:ea typeface="標楷體" pitchFamily="65" charset="-120"/>
                          <a:cs typeface="Arial" pitchFamily="34" charset="0"/>
                        </a:rPr>
                        <a:t>3~4</a:t>
                      </a:r>
                      <a:r>
                        <a:rPr lang="zh-TW" altLang="en-US" sz="1600" dirty="0" smtClean="0">
                          <a:latin typeface="標楷體" pitchFamily="65" charset="-120"/>
                          <a:ea typeface="標楷體" pitchFamily="65" charset="-120"/>
                        </a:rPr>
                        <a:t>天後出疹，二者並行數日</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一起出現</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一起出現</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燒退後才出疹</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註</a:t>
                      </a:r>
                      <a:r>
                        <a:rPr lang="en-US" altLang="zh-TW" sz="1600" dirty="0" smtClean="0">
                          <a:latin typeface="Arial" pitchFamily="34" charset="0"/>
                          <a:ea typeface="標楷體" pitchFamily="65" charset="-120"/>
                          <a:cs typeface="Arial" pitchFamily="34" charset="0"/>
                        </a:rPr>
                        <a:t>2</a:t>
                      </a:r>
                      <a:r>
                        <a:rPr lang="en-US" altLang="zh-TW" sz="1600" dirty="0" smtClean="0">
                          <a:latin typeface="標楷體" pitchFamily="65" charset="-120"/>
                          <a:ea typeface="標楷體" pitchFamily="65" charset="-120"/>
                        </a:rPr>
                        <a:t>)</a:t>
                      </a:r>
                      <a:endParaRPr lang="zh-TW" altLang="en-US" sz="1600" dirty="0">
                        <a:latin typeface="標楷體" pitchFamily="65" charset="-120"/>
                        <a:ea typeface="標楷體" pitchFamily="65" charset="-120"/>
                      </a:endParaRPr>
                    </a:p>
                  </a:txBody>
                  <a:tcPr marL="91455" marR="91455" marT="45733" marB="45733" anchor="ctr"/>
                </a:tc>
              </a:tr>
              <a:tr h="1067113">
                <a:tc>
                  <a:txBody>
                    <a:bodyPr/>
                    <a:lstStyle/>
                    <a:p>
                      <a:pPr algn="ctr"/>
                      <a:r>
                        <a:rPr lang="zh-TW" altLang="en-US" sz="1600" dirty="0" smtClean="0">
                          <a:latin typeface="標楷體" pitchFamily="65" charset="-120"/>
                          <a:ea typeface="標楷體" pitchFamily="65" charset="-120"/>
                        </a:rPr>
                        <a:t>脫皮</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手腳無，全身皮疹細屑，消退後會留下棕色的色素沉著</a:t>
                      </a:r>
                      <a:endParaRPr lang="zh-TW" altLang="en-US" sz="1600" dirty="0">
                        <a:latin typeface="標楷體" pitchFamily="65" charset="-120"/>
                        <a:ea typeface="標楷體" pitchFamily="65" charset="-12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華康中圓體" pitchFamily="49" charset="-120"/>
                          <a:cs typeface="Arial" pitchFamily="34" charset="0"/>
                        </a:rPr>
                        <a:t>-</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標楷體" pitchFamily="65" charset="-120"/>
                          <a:ea typeface="標楷體" pitchFamily="65" charset="-120"/>
                        </a:rPr>
                        <a:t>手腳指及肛門周圍</a:t>
                      </a:r>
                      <a:endParaRPr lang="zh-TW" altLang="en-US" sz="1600" dirty="0">
                        <a:latin typeface="標楷體" pitchFamily="65" charset="-120"/>
                        <a:ea typeface="標楷體" pitchFamily="65" charset="-12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Arial" pitchFamily="34" charset="0"/>
                          <a:ea typeface="華康中圓體" pitchFamily="49" charset="-120"/>
                          <a:cs typeface="Arial" pitchFamily="34" charset="0"/>
                        </a:rPr>
                        <a:t>-</a:t>
                      </a:r>
                      <a:endParaRPr lang="zh-TW" altLang="en-US" sz="1600" dirty="0" smtClean="0">
                        <a:latin typeface="Arial" pitchFamily="34" charset="0"/>
                        <a:ea typeface="華康中圓體" pitchFamily="49" charset="-120"/>
                        <a:cs typeface="Arial" pitchFamily="34" charset="0"/>
                      </a:endParaRPr>
                    </a:p>
                  </a:txBody>
                  <a:tcPr marL="91455" marR="91455" marT="45733" marB="45733" anchor="ctr"/>
                </a:tc>
              </a:tr>
              <a:tr h="370949">
                <a:tc>
                  <a:txBody>
                    <a:bodyPr/>
                    <a:lstStyle/>
                    <a:p>
                      <a:pPr algn="ctr"/>
                      <a:r>
                        <a:rPr lang="zh-TW" altLang="en-US" sz="1600" dirty="0" smtClean="0">
                          <a:latin typeface="標楷體" pitchFamily="65" charset="-120"/>
                          <a:ea typeface="標楷體" pitchFamily="65" charset="-120"/>
                        </a:rPr>
                        <a:t>盤尼西林</a:t>
                      </a:r>
                      <a:endParaRPr lang="zh-TW" altLang="en-US" sz="1600" dirty="0">
                        <a:latin typeface="標楷體" pitchFamily="65" charset="-120"/>
                        <a:ea typeface="標楷體" pitchFamily="65" charset="-120"/>
                      </a:endParaRPr>
                    </a:p>
                  </a:txBody>
                  <a:tcPr marL="91455" marR="91455" marT="45733" marB="45733" anchor="ctr"/>
                </a:tc>
                <a:tc>
                  <a:txBody>
                    <a:bodyPr/>
                    <a:lstStyle/>
                    <a:p>
                      <a:pPr algn="ctr"/>
                      <a:r>
                        <a:rPr lang="zh-TW" altLang="en-US" sz="1600" dirty="0" smtClean="0">
                          <a:latin typeface="Arial" pitchFamily="34" charset="0"/>
                          <a:ea typeface="標楷體" pitchFamily="65" charset="-120"/>
                          <a:cs typeface="Arial" pitchFamily="34" charset="0"/>
                        </a:rPr>
                        <a:t>不退燒</a:t>
                      </a:r>
                      <a:endParaRPr lang="zh-TW" altLang="en-US" sz="1600" dirty="0">
                        <a:latin typeface="Arial" pitchFamily="34" charset="0"/>
                        <a:ea typeface="標楷體" pitchFamily="65" charset="-120"/>
                        <a:cs typeface="Arial" pitchFamily="34" charset="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Arial" pitchFamily="34" charset="0"/>
                          <a:ea typeface="標楷體" pitchFamily="65" charset="-120"/>
                          <a:cs typeface="Arial" pitchFamily="34" charset="0"/>
                        </a:rPr>
                        <a:t>不退燒</a:t>
                      </a:r>
                      <a:endParaRPr lang="zh-TW" altLang="en-US" sz="1600" dirty="0">
                        <a:latin typeface="標楷體" pitchFamily="65" charset="-120"/>
                        <a:ea typeface="標楷體" pitchFamily="65" charset="-12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Arial" pitchFamily="34" charset="0"/>
                          <a:ea typeface="標楷體" pitchFamily="65" charset="-120"/>
                          <a:cs typeface="Arial" pitchFamily="34" charset="0"/>
                        </a:rPr>
                        <a:t>退燒</a:t>
                      </a:r>
                      <a:endParaRPr lang="zh-TW" altLang="en-US" sz="1600" dirty="0">
                        <a:latin typeface="華康中圓體" pitchFamily="49" charset="-120"/>
                        <a:ea typeface="華康中圓體" pitchFamily="49" charset="-120"/>
                        <a:cs typeface="Arial" pitchFamily="34" charset="0"/>
                      </a:endParaRPr>
                    </a:p>
                  </a:txBody>
                  <a:tcPr marL="91455" marR="91455" marT="45733" marB="45733"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Arial" pitchFamily="34" charset="0"/>
                          <a:ea typeface="標楷體" pitchFamily="65" charset="-120"/>
                          <a:cs typeface="Arial" pitchFamily="34" charset="0"/>
                        </a:rPr>
                        <a:t>不退燒</a:t>
                      </a:r>
                      <a:endParaRPr lang="zh-TW" altLang="en-US" sz="1600" dirty="0">
                        <a:latin typeface="華康中圓體" pitchFamily="49" charset="-120"/>
                        <a:ea typeface="華康中圓體" pitchFamily="49" charset="-120"/>
                        <a:cs typeface="Arial" pitchFamily="34" charset="0"/>
                      </a:endParaRPr>
                    </a:p>
                  </a:txBody>
                  <a:tcPr marL="91455" marR="91455" marT="45733" marB="45733" anchor="ctr"/>
                </a:tc>
              </a:tr>
              <a:tr h="384442">
                <a:tc gridSpan="5">
                  <a:txBody>
                    <a:bodyPr/>
                    <a:lstStyle/>
                    <a:p>
                      <a:pPr algn="l"/>
                      <a:r>
                        <a:rPr lang="zh-TW" altLang="en-US" sz="1600" dirty="0" smtClean="0">
                          <a:latin typeface="標楷體" pitchFamily="65" charset="-120"/>
                          <a:ea typeface="標楷體" pitchFamily="65" charset="-120"/>
                        </a:rPr>
                        <a:t>註</a:t>
                      </a:r>
                      <a:r>
                        <a:rPr lang="en-US" altLang="zh-TW" sz="1600" dirty="0" smtClean="0">
                          <a:latin typeface="Arial" pitchFamily="34" charset="0"/>
                          <a:ea typeface="標楷體" pitchFamily="65" charset="-120"/>
                          <a:cs typeface="Arial" pitchFamily="34" charset="0"/>
                        </a:rPr>
                        <a:t>2</a:t>
                      </a:r>
                      <a:r>
                        <a:rPr lang="en-US" altLang="zh-TW" sz="1600" dirty="0" smtClean="0">
                          <a:latin typeface="標楷體" pitchFamily="65" charset="-120"/>
                          <a:ea typeface="標楷體" pitchFamily="65" charset="-120"/>
                        </a:rPr>
                        <a:t>.</a:t>
                      </a:r>
                      <a:r>
                        <a:rPr lang="zh-TW" altLang="en-US" sz="1600" dirty="0" smtClean="0">
                          <a:latin typeface="標楷體" pitchFamily="65" charset="-120"/>
                          <a:ea typeface="標楷體" pitchFamily="65" charset="-120"/>
                        </a:rPr>
                        <a:t>嬰兒玫瑰疹：偶而體溫在出疹後一天才恢復正常，或體溫正常一天後才出疹。</a:t>
                      </a:r>
                      <a:endParaRPr lang="zh-TW" altLang="en-US" sz="1600" dirty="0">
                        <a:latin typeface="標楷體" pitchFamily="65" charset="-120"/>
                        <a:ea typeface="標楷體" pitchFamily="65" charset="-120"/>
                      </a:endParaRPr>
                    </a:p>
                  </a:txBody>
                  <a:tcPr marL="91455" marR="91455" marT="45733" marB="45733" anchor="ctr"/>
                </a:tc>
                <a:tc hMerge="1">
                  <a:txBody>
                    <a:bodyPr/>
                    <a:lstStyle/>
                    <a:p>
                      <a:endParaRPr lang="zh-TW" altLang="en-US" sz="2000" dirty="0">
                        <a:latin typeface="標楷體" pitchFamily="65" charset="-120"/>
                        <a:ea typeface="標楷體" pitchFamily="65" charset="-120"/>
                      </a:endParaRPr>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2000" dirty="0" smtClean="0">
                        <a:latin typeface="標楷體" pitchFamily="65" charset="-120"/>
                        <a:ea typeface="標楷體" pitchFamily="65" charset="-120"/>
                      </a:endParaRPr>
                    </a:p>
                  </a:txBody>
                  <a:tcPr/>
                </a:tc>
                <a:tc hMerge="1">
                  <a:txBody>
                    <a:bodyPr/>
                    <a:lstStyle/>
                    <a:p>
                      <a:endParaRPr lang="zh-TW" altLang="en-US" sz="2000" dirty="0">
                        <a:latin typeface="標楷體" pitchFamily="65" charset="-120"/>
                        <a:ea typeface="標楷體" pitchFamily="65" charset="-120"/>
                      </a:endParaRPr>
                    </a:p>
                  </a:txBody>
                  <a:tcPr/>
                </a:tc>
                <a:tc hMerge="1">
                  <a:txBody>
                    <a:bodyPr/>
                    <a:lstStyle/>
                    <a:p>
                      <a:endParaRPr lang="zh-TW" altLang="en-US" sz="2000" dirty="0">
                        <a:latin typeface="標楷體" pitchFamily="65" charset="-120"/>
                        <a:ea typeface="標楷體" pitchFamily="65" charset="-120"/>
                      </a:endParaRPr>
                    </a:p>
                  </a:txBody>
                  <a:tcPr/>
                </a:tc>
              </a:tr>
            </a:tbl>
          </a:graphicData>
        </a:graphic>
      </p:graphicFrame>
      <p:sp>
        <p:nvSpPr>
          <p:cNvPr id="13" name="流程圖: 替代處理程序 12"/>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P)" pitchFamily="34" charset="-120"/>
                <a:ea typeface="華康中圓體(P)" pitchFamily="34" charset="-120"/>
              </a:rPr>
              <a:t>衛生福利部疾病管制署網站</a:t>
            </a:r>
            <a:endParaRPr lang="en-US" altLang="zh-TW" sz="1400" dirty="0">
              <a:solidFill>
                <a:schemeClr val="tx1"/>
              </a:solidFill>
              <a:latin typeface="華康中圓體(P)" pitchFamily="34" charset="-120"/>
              <a:ea typeface="華康中圓體(P)" pitchFamily="34" charset="-120"/>
            </a:endParaRPr>
          </a:p>
        </p:txBody>
      </p:sp>
      <p:pic>
        <p:nvPicPr>
          <p:cNvPr id="14"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標題 1"/>
          <p:cNvSpPr>
            <a:spLocks noGrp="1"/>
          </p:cNvSpPr>
          <p:nvPr>
            <p:ph type="title"/>
          </p:nvPr>
        </p:nvSpPr>
        <p:spPr>
          <a:xfrm>
            <a:off x="457200" y="620713"/>
            <a:ext cx="8229600" cy="796925"/>
          </a:xfrm>
        </p:spPr>
        <p:txBody>
          <a:bodyPr/>
          <a:lstStyle/>
          <a:p>
            <a:pPr>
              <a:defRPr/>
            </a:pPr>
            <a:r>
              <a:rPr lang="zh-TW" altLang="en-US" smtClean="0"/>
              <a:t>麻疹診斷</a:t>
            </a:r>
          </a:p>
        </p:txBody>
      </p:sp>
      <p:sp>
        <p:nvSpPr>
          <p:cNvPr id="3" name="內容版面配置區 2"/>
          <p:cNvSpPr>
            <a:spLocks noGrp="1"/>
          </p:cNvSpPr>
          <p:nvPr>
            <p:ph idx="1"/>
          </p:nvPr>
        </p:nvSpPr>
        <p:spPr/>
        <p:txBody>
          <a:bodyPr/>
          <a:lstStyle/>
          <a:p>
            <a:pPr>
              <a:defRPr/>
            </a:pPr>
            <a:r>
              <a:rPr lang="zh-TW" altLang="en-US" dirty="0" smtClean="0"/>
              <a:t>臨床典型症狀</a:t>
            </a:r>
            <a:endParaRPr lang="en-US" altLang="zh-TW" dirty="0" smtClean="0"/>
          </a:p>
          <a:p>
            <a:pPr>
              <a:defRPr/>
            </a:pPr>
            <a:r>
              <a:rPr lang="zh-TW" altLang="en-US" dirty="0" smtClean="0"/>
              <a:t>實驗室診斷</a:t>
            </a:r>
            <a:endParaRPr lang="en-US" altLang="zh-TW" dirty="0" smtClean="0"/>
          </a:p>
          <a:p>
            <a:pPr lvl="1">
              <a:defRPr/>
            </a:pPr>
            <a:r>
              <a:rPr lang="zh-TW" altLang="en-US" dirty="0" smtClean="0"/>
              <a:t>血清學：</a:t>
            </a:r>
            <a:r>
              <a:rPr lang="en-US" dirty="0" smtClean="0">
                <a:latin typeface="Arial" pitchFamily="34" charset="0"/>
              </a:rPr>
              <a:t>Immunoglobulin G (</a:t>
            </a:r>
            <a:r>
              <a:rPr lang="en-US" dirty="0" err="1" smtClean="0">
                <a:latin typeface="Arial" pitchFamily="34" charset="0"/>
              </a:rPr>
              <a:t>IgG</a:t>
            </a:r>
            <a:r>
              <a:rPr lang="en-US" dirty="0" smtClean="0">
                <a:latin typeface="Arial" pitchFamily="34" charset="0"/>
              </a:rPr>
              <a:t>) </a:t>
            </a:r>
            <a:r>
              <a:rPr lang="en-US" altLang="zh-TW" dirty="0" smtClean="0">
                <a:latin typeface="Arial" pitchFamily="34" charset="0"/>
              </a:rPr>
              <a:t>&amp;</a:t>
            </a:r>
            <a:r>
              <a:rPr lang="zh-TW" altLang="en-US" dirty="0" smtClean="0">
                <a:latin typeface="Arial" pitchFamily="34" charset="0"/>
              </a:rPr>
              <a:t> </a:t>
            </a:r>
            <a:r>
              <a:rPr lang="en-US" dirty="0" smtClean="0">
                <a:latin typeface="Arial" pitchFamily="34" charset="0"/>
              </a:rPr>
              <a:t>M (</a:t>
            </a:r>
            <a:r>
              <a:rPr lang="en-US" dirty="0" err="1" smtClean="0">
                <a:latin typeface="Arial" pitchFamily="34" charset="0"/>
              </a:rPr>
              <a:t>IgM</a:t>
            </a:r>
            <a:r>
              <a:rPr lang="en-US" dirty="0" smtClean="0">
                <a:latin typeface="Arial" pitchFamily="34" charset="0"/>
              </a:rPr>
              <a:t>) antibodies</a:t>
            </a:r>
          </a:p>
          <a:p>
            <a:pPr lvl="1">
              <a:defRPr/>
            </a:pPr>
            <a:r>
              <a:rPr lang="zh-TW" altLang="en-US" dirty="0" smtClean="0"/>
              <a:t>病毒培養：</a:t>
            </a:r>
            <a:r>
              <a:rPr lang="en-US" dirty="0" smtClean="0">
                <a:latin typeface="Arial" pitchFamily="34" charset="0"/>
              </a:rPr>
              <a:t>isolation of the virus</a:t>
            </a:r>
          </a:p>
          <a:p>
            <a:pPr lvl="1">
              <a:defRPr/>
            </a:pPr>
            <a:r>
              <a:rPr lang="en-US" dirty="0" smtClean="0">
                <a:latin typeface="Arial" pitchFamily="34" charset="0"/>
              </a:rPr>
              <a:t>Reverse-transcriptase polymerase chain reaction (RT-PCR) </a:t>
            </a:r>
          </a:p>
          <a:p>
            <a:pPr>
              <a:defRPr/>
            </a:pPr>
            <a:r>
              <a:rPr lang="zh-TW" altLang="en-US" dirty="0" smtClean="0"/>
              <a:t>檢驗</a:t>
            </a:r>
            <a:endParaRPr lang="en-US" altLang="zh-TW" dirty="0" smtClean="0"/>
          </a:p>
          <a:p>
            <a:pPr lvl="1">
              <a:defRPr/>
            </a:pPr>
            <a:r>
              <a:rPr lang="zh-TW" altLang="en-US" dirty="0" smtClean="0"/>
              <a:t>白血球低下、血小板下降、淋巴球偏高</a:t>
            </a:r>
            <a:endParaRPr lang="en-US" altLang="zh-TW" dirty="0" smtClean="0"/>
          </a:p>
          <a:p>
            <a:pPr lvl="1">
              <a:defRPr/>
            </a:pPr>
            <a:r>
              <a:rPr lang="zh-TW" altLang="en-US" dirty="0" smtClean="0"/>
              <a:t>肝功能偏高（麻疹肝炎）</a:t>
            </a:r>
            <a:endParaRPr lang="en-US"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a:xfrm>
            <a:off x="457200" y="620713"/>
            <a:ext cx="8229600" cy="796925"/>
          </a:xfrm>
        </p:spPr>
        <p:txBody>
          <a:bodyPr/>
          <a:lstStyle/>
          <a:p>
            <a:pPr>
              <a:defRPr/>
            </a:pPr>
            <a:r>
              <a:rPr lang="zh-TW" altLang="en-US" dirty="0" smtClean="0"/>
              <a:t>實驗室診斷</a:t>
            </a:r>
          </a:p>
        </p:txBody>
      </p:sp>
      <p:sp>
        <p:nvSpPr>
          <p:cNvPr id="41986" name="內容版面配置區 8"/>
          <p:cNvSpPr>
            <a:spLocks noGrp="1"/>
          </p:cNvSpPr>
          <p:nvPr>
            <p:ph idx="1"/>
          </p:nvPr>
        </p:nvSpPr>
        <p:spPr/>
        <p:txBody>
          <a:bodyPr/>
          <a:lstStyle/>
          <a:p>
            <a:r>
              <a:rPr lang="zh-TW" altLang="en-US" dirty="0" smtClean="0">
                <a:cs typeface="Arial" charset="0"/>
              </a:rPr>
              <a:t>符合下列四種情形之一者，判定為陽性。</a:t>
            </a:r>
          </a:p>
        </p:txBody>
      </p:sp>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graphicFrame>
        <p:nvGraphicFramePr>
          <p:cNvPr id="10" name="資料庫圖表 9"/>
          <p:cNvGraphicFramePr/>
          <p:nvPr>
            <p:custDataLst>
              <p:tags r:id="rId3"/>
            </p:custDataLst>
          </p:nvPr>
        </p:nvGraphicFramePr>
        <p:xfrm>
          <a:off x="755576" y="2348880"/>
          <a:ext cx="7632848" cy="352839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cSld>
  <p:clrMapOvr>
    <a:masterClrMapping/>
  </p:clrMapOvr>
  <p:transition>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標題 1"/>
          <p:cNvSpPr>
            <a:spLocks noGrp="1"/>
          </p:cNvSpPr>
          <p:nvPr>
            <p:ph type="title"/>
          </p:nvPr>
        </p:nvSpPr>
        <p:spPr/>
        <p:txBody>
          <a:bodyPr/>
          <a:lstStyle/>
          <a:p>
            <a:r>
              <a:rPr lang="zh-TW" altLang="en-US" smtClean="0"/>
              <a:t>臨床病程</a:t>
            </a:r>
          </a:p>
        </p:txBody>
      </p:sp>
      <p:sp>
        <p:nvSpPr>
          <p:cNvPr id="43010" name="內容版面配置區 2"/>
          <p:cNvSpPr>
            <a:spLocks noGrp="1"/>
          </p:cNvSpPr>
          <p:nvPr>
            <p:ph idx="1"/>
          </p:nvPr>
        </p:nvSpPr>
        <p:spPr/>
        <p:txBody>
          <a:bodyPr/>
          <a:lstStyle/>
          <a:p>
            <a:r>
              <a:rPr lang="zh-TW" altLang="en-US" dirty="0" smtClean="0"/>
              <a:t>無併發症麻疹病程，從前驅期到發燒皮疹消失約</a:t>
            </a:r>
            <a:r>
              <a:rPr lang="en-US" altLang="zh-TW" dirty="0" smtClean="0">
                <a:latin typeface="Arial" pitchFamily="34" charset="0"/>
              </a:rPr>
              <a:t>7~10</a:t>
            </a:r>
            <a:r>
              <a:rPr lang="zh-TW" altLang="en-US" dirty="0" smtClean="0"/>
              <a:t>天。</a:t>
            </a:r>
            <a:endParaRPr lang="en-US" altLang="zh-TW" dirty="0" smtClean="0"/>
          </a:p>
          <a:p>
            <a:r>
              <a:rPr lang="zh-TW" altLang="en-US" dirty="0" smtClean="0"/>
              <a:t>皮疹出現後第一天或第二天最嚴重。</a:t>
            </a:r>
            <a:endParaRPr lang="en-US" altLang="zh-TW" dirty="0" smtClean="0"/>
          </a:p>
          <a:p>
            <a:r>
              <a:rPr lang="zh-TW" altLang="en-US" dirty="0" smtClean="0"/>
              <a:t>咳嗽可以是最後出現的症狀。</a:t>
            </a:r>
            <a:endParaRPr lang="en-US" altLang="zh-TW" dirty="0" smtClean="0"/>
          </a:p>
          <a:p>
            <a:endParaRPr lang="zh-TW" altLang="en-US"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標題 1"/>
          <p:cNvSpPr>
            <a:spLocks noGrp="1"/>
          </p:cNvSpPr>
          <p:nvPr>
            <p:ph type="title"/>
          </p:nvPr>
        </p:nvSpPr>
        <p:spPr/>
        <p:txBody>
          <a:bodyPr/>
          <a:lstStyle/>
          <a:p>
            <a:r>
              <a:rPr lang="zh-TW" altLang="en-US" dirty="0" smtClean="0"/>
              <a:t>麻疹併發症</a:t>
            </a:r>
            <a:r>
              <a:rPr lang="en-US" altLang="zh-TW" dirty="0" smtClean="0">
                <a:latin typeface="Arial" pitchFamily="34" charset="0"/>
              </a:rPr>
              <a:t>(1/2)</a:t>
            </a:r>
            <a:endParaRPr lang="zh-TW" altLang="en-US" dirty="0" smtClean="0">
              <a:latin typeface="Arial" pitchFamily="34" charset="0"/>
            </a:endParaRPr>
          </a:p>
        </p:txBody>
      </p:sp>
      <p:sp>
        <p:nvSpPr>
          <p:cNvPr id="44034" name="內容版面配置區 2"/>
          <p:cNvSpPr>
            <a:spLocks noGrp="1"/>
          </p:cNvSpPr>
          <p:nvPr>
            <p:ph idx="1"/>
          </p:nvPr>
        </p:nvSpPr>
        <p:spPr/>
        <p:txBody>
          <a:bodyPr/>
          <a:lstStyle/>
          <a:p>
            <a:pPr>
              <a:spcBef>
                <a:spcPts val="600"/>
              </a:spcBef>
            </a:pPr>
            <a:r>
              <a:rPr lang="zh-TW" altLang="en-US" dirty="0" smtClean="0"/>
              <a:t>約</a:t>
            </a:r>
            <a:r>
              <a:rPr lang="en-US" altLang="zh-TW" dirty="0" smtClean="0">
                <a:latin typeface="Arial" pitchFamily="34" charset="0"/>
              </a:rPr>
              <a:t>5~10%</a:t>
            </a:r>
            <a:r>
              <a:rPr lang="zh-TW" altLang="en-US" dirty="0" smtClean="0"/>
              <a:t>之患者因細菌或病毒重覆感染而產生併發症，併發症包括中耳炎、肺炎與腦炎。</a:t>
            </a:r>
            <a:endParaRPr lang="en-US" altLang="zh-TW" dirty="0" smtClean="0"/>
          </a:p>
          <a:p>
            <a:pPr>
              <a:spcBef>
                <a:spcPts val="600"/>
              </a:spcBef>
            </a:pPr>
            <a:r>
              <a:rPr lang="zh-TW" altLang="en-US" dirty="0" smtClean="0"/>
              <a:t>中耳炎（</a:t>
            </a:r>
            <a:r>
              <a:rPr lang="en-US" altLang="zh-TW" dirty="0" smtClean="0">
                <a:latin typeface="Arial" pitchFamily="34" charset="0"/>
              </a:rPr>
              <a:t>7%</a:t>
            </a:r>
            <a:r>
              <a:rPr lang="zh-TW" altLang="en-US" dirty="0" smtClean="0"/>
              <a:t>，大多發生在兒童）。</a:t>
            </a:r>
            <a:endParaRPr lang="en-US" altLang="zh-TW" dirty="0" smtClean="0"/>
          </a:p>
          <a:p>
            <a:pPr>
              <a:spcBef>
                <a:spcPts val="600"/>
              </a:spcBef>
            </a:pPr>
            <a:r>
              <a:rPr lang="zh-TW" altLang="en-US" dirty="0" smtClean="0"/>
              <a:t>肺炎（</a:t>
            </a:r>
            <a:r>
              <a:rPr lang="en-US" altLang="zh-TW" dirty="0" smtClean="0">
                <a:latin typeface="Arial" pitchFamily="34" charset="0"/>
              </a:rPr>
              <a:t>6%</a:t>
            </a:r>
            <a:r>
              <a:rPr lang="zh-TW" altLang="en-US" dirty="0" smtClean="0"/>
              <a:t>，因細菌或病毒重覆感染而造成，是最常見的死亡原因，約占死亡原因</a:t>
            </a:r>
            <a:r>
              <a:rPr lang="en-US" altLang="zh-TW" dirty="0" smtClean="0">
                <a:latin typeface="Arial" pitchFamily="34" charset="0"/>
              </a:rPr>
              <a:t>60%</a:t>
            </a:r>
            <a:r>
              <a:rPr lang="zh-TW" altLang="en-US" dirty="0" smtClean="0">
                <a:latin typeface="Arial" pitchFamily="34" charset="0"/>
              </a:rPr>
              <a:t>）</a:t>
            </a:r>
            <a:r>
              <a:rPr lang="zh-TW" altLang="en-US" dirty="0" smtClean="0"/>
              <a:t>。</a:t>
            </a:r>
            <a:endParaRPr lang="en-US" altLang="zh-TW" dirty="0" smtClean="0"/>
          </a:p>
          <a:p>
            <a:pPr>
              <a:spcBef>
                <a:spcPts val="600"/>
              </a:spcBef>
            </a:pPr>
            <a:r>
              <a:rPr lang="zh-TW" altLang="en-US" dirty="0" smtClean="0"/>
              <a:t>急性腦炎（約</a:t>
            </a:r>
            <a:r>
              <a:rPr lang="en-US" altLang="zh-TW" dirty="0" smtClean="0">
                <a:latin typeface="Arial" pitchFamily="34" charset="0"/>
              </a:rPr>
              <a:t>0.1%</a:t>
            </a:r>
            <a:r>
              <a:rPr lang="zh-TW" altLang="en-US" dirty="0" smtClean="0"/>
              <a:t>）。</a:t>
            </a:r>
            <a:endParaRPr lang="en-US" altLang="zh-TW" dirty="0" smtClean="0"/>
          </a:p>
          <a:p>
            <a:pPr>
              <a:spcBef>
                <a:spcPts val="600"/>
              </a:spcBef>
            </a:pPr>
            <a:r>
              <a:rPr lang="zh-TW" altLang="en-US" dirty="0" smtClean="0"/>
              <a:t>亞急性硬化泛腦炎</a:t>
            </a:r>
            <a:r>
              <a:rPr lang="en-US" altLang="zh-TW" dirty="0" smtClean="0">
                <a:latin typeface="Arial" pitchFamily="34" charset="0"/>
              </a:rPr>
              <a:t>(</a:t>
            </a:r>
            <a:r>
              <a:rPr lang="en-US" altLang="zh-TW" dirty="0" err="1" smtClean="0">
                <a:latin typeface="Arial" pitchFamily="34" charset="0"/>
              </a:rPr>
              <a:t>subacute</a:t>
            </a:r>
            <a:r>
              <a:rPr lang="en-US" altLang="zh-TW" dirty="0" smtClean="0">
                <a:latin typeface="Arial" pitchFamily="34" charset="0"/>
              </a:rPr>
              <a:t> </a:t>
            </a:r>
            <a:r>
              <a:rPr lang="en-US" altLang="zh-TW" dirty="0" err="1" smtClean="0">
                <a:latin typeface="Arial" pitchFamily="34" charset="0"/>
              </a:rPr>
              <a:t>sclerosing</a:t>
            </a:r>
            <a:r>
              <a:rPr lang="en-US" altLang="zh-TW" dirty="0" smtClean="0">
                <a:latin typeface="Arial" pitchFamily="34" charset="0"/>
              </a:rPr>
              <a:t> </a:t>
            </a:r>
            <a:r>
              <a:rPr lang="en-US" altLang="zh-TW" dirty="0" err="1" smtClean="0">
                <a:latin typeface="Arial" pitchFamily="34" charset="0"/>
              </a:rPr>
              <a:t>panencephalitis</a:t>
            </a:r>
            <a:r>
              <a:rPr lang="en-US" altLang="zh-TW" dirty="0" smtClean="0">
                <a:latin typeface="Arial" pitchFamily="34" charset="0"/>
              </a:rPr>
              <a:t>)</a:t>
            </a:r>
            <a:r>
              <a:rPr lang="zh-TW" altLang="en-US" dirty="0" smtClean="0"/>
              <a:t>甚至死亡</a:t>
            </a:r>
            <a:r>
              <a:rPr lang="en-US" altLang="zh-TW" dirty="0" smtClean="0">
                <a:latin typeface="Arial" pitchFamily="34" charset="0"/>
              </a:rPr>
              <a:t>(0.01%)</a:t>
            </a:r>
            <a:r>
              <a:rPr lang="zh-TW" altLang="en-US" dirty="0" smtClean="0"/>
              <a:t>。</a:t>
            </a:r>
            <a:endParaRPr lang="en-US" altLang="zh-TW" dirty="0" smtClean="0"/>
          </a:p>
          <a:p>
            <a:pPr>
              <a:spcBef>
                <a:spcPts val="600"/>
              </a:spcBef>
            </a:pPr>
            <a:r>
              <a:rPr lang="zh-TW" altLang="en-US" dirty="0" smtClean="0"/>
              <a:t>最常見的死亡原因在兒童是肺炎，在成人是急性腦炎。</a:t>
            </a:r>
            <a:endParaRPr lang="en-US" altLang="zh-TW" dirty="0" smtClean="0"/>
          </a:p>
        </p:txBody>
      </p:sp>
      <p:sp>
        <p:nvSpPr>
          <p:cNvPr id="5" name="流程圖: 替代處理程序 4"/>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資料來源：疫情報導</a:t>
            </a:r>
            <a:r>
              <a:rPr kumimoji="0" lang="en-US" altLang="zh-TW" sz="1400" dirty="0">
                <a:solidFill>
                  <a:schemeClr val="tx1"/>
                </a:solidFill>
                <a:ea typeface="華康中圓體" pitchFamily="49" charset="-120"/>
                <a:cs typeface="Arial" charset="0"/>
              </a:rPr>
              <a:t>2009;25(4):242-253.</a:t>
            </a:r>
            <a:r>
              <a:rPr kumimoji="0" lang="zh-TW" altLang="en-US" sz="1400" dirty="0">
                <a:solidFill>
                  <a:schemeClr val="tx1"/>
                </a:solidFill>
                <a:ea typeface="華康中圓體" pitchFamily="49" charset="-120"/>
                <a:cs typeface="Arial" charset="0"/>
              </a:rPr>
              <a:t> </a:t>
            </a:r>
            <a:r>
              <a:rPr kumimoji="0" lang="zh-TW" altLang="en-US" sz="1400" dirty="0">
                <a:solidFill>
                  <a:schemeClr val="tx1"/>
                </a:solidFill>
                <a:latin typeface="華康中圓體" pitchFamily="49" charset="-120"/>
                <a:ea typeface="華康中圓體" pitchFamily="49" charset="-120"/>
                <a:cs typeface="Arial" charset="0"/>
              </a:rPr>
              <a:t>衛生福利部疾病管制署網站</a:t>
            </a:r>
            <a:endParaRPr lang="zh-TW" altLang="en-US" sz="1400" dirty="0">
              <a:solidFill>
                <a:schemeClr val="tx1"/>
              </a:solidFill>
              <a:latin typeface="華康中圓體" pitchFamily="49" charset="-120"/>
              <a:ea typeface="華康中圓體" pitchFamily="49" charset="-120"/>
              <a:cs typeface="Arial" charset="0"/>
            </a:endParaRP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標題 1"/>
          <p:cNvSpPr>
            <a:spLocks noGrp="1"/>
          </p:cNvSpPr>
          <p:nvPr>
            <p:ph type="title"/>
          </p:nvPr>
        </p:nvSpPr>
        <p:spPr>
          <a:xfrm>
            <a:off x="457200" y="620713"/>
            <a:ext cx="8229600" cy="796925"/>
          </a:xfrm>
        </p:spPr>
        <p:txBody>
          <a:bodyPr/>
          <a:lstStyle/>
          <a:p>
            <a:pPr>
              <a:defRPr/>
            </a:pPr>
            <a:r>
              <a:rPr lang="zh-TW" altLang="en-US" dirty="0" smtClean="0"/>
              <a:t>麻疹併發症</a:t>
            </a:r>
            <a:r>
              <a:rPr lang="en-US" altLang="zh-TW" dirty="0" smtClean="0">
                <a:latin typeface="Arial" pitchFamily="34" charset="0"/>
              </a:rPr>
              <a:t>(2/2)</a:t>
            </a:r>
            <a:endParaRPr lang="zh-TW" altLang="en-US" dirty="0" smtClean="0">
              <a:latin typeface="Arial" pitchFamily="34" charset="0"/>
            </a:endParaRPr>
          </a:p>
        </p:txBody>
      </p:sp>
      <p:sp>
        <p:nvSpPr>
          <p:cNvPr id="3" name="內容版面配置區 2"/>
          <p:cNvSpPr>
            <a:spLocks noGrp="1"/>
          </p:cNvSpPr>
          <p:nvPr>
            <p:ph idx="1"/>
          </p:nvPr>
        </p:nvSpPr>
        <p:spPr/>
        <p:txBody>
          <a:bodyPr/>
          <a:lstStyle/>
          <a:p>
            <a:pPr>
              <a:defRPr/>
            </a:pPr>
            <a:r>
              <a:rPr lang="zh-TW" altLang="en-US" dirty="0" smtClean="0"/>
              <a:t>高風險族群</a:t>
            </a:r>
            <a:endParaRPr lang="en-US" altLang="zh-TW" dirty="0" smtClean="0"/>
          </a:p>
          <a:p>
            <a:pPr lvl="1" hangingPunct="1">
              <a:defRPr/>
            </a:pPr>
            <a:r>
              <a:rPr lang="zh-TW" altLang="en-US" dirty="0" smtClean="0"/>
              <a:t>年紀小於</a:t>
            </a:r>
            <a:r>
              <a:rPr lang="en-US" altLang="zh-TW" dirty="0" smtClean="0">
                <a:latin typeface="Arial" pitchFamily="34" charset="0"/>
              </a:rPr>
              <a:t>5</a:t>
            </a:r>
            <a:r>
              <a:rPr lang="zh-TW" altLang="en-US" dirty="0" smtClean="0"/>
              <a:t>歲或大於</a:t>
            </a:r>
            <a:r>
              <a:rPr lang="en-US" altLang="zh-TW" dirty="0" smtClean="0">
                <a:latin typeface="Arial" pitchFamily="34" charset="0"/>
              </a:rPr>
              <a:t>20</a:t>
            </a:r>
            <a:r>
              <a:rPr lang="zh-TW" altLang="en-US" dirty="0" smtClean="0"/>
              <a:t>歲。</a:t>
            </a:r>
            <a:endParaRPr lang="en-US" dirty="0" smtClean="0"/>
          </a:p>
          <a:p>
            <a:pPr lvl="1" hangingPunct="1">
              <a:defRPr/>
            </a:pPr>
            <a:r>
              <a:rPr lang="zh-TW" altLang="en-US" dirty="0" smtClean="0"/>
              <a:t>免疫缺陷病患、營養不良、維他命</a:t>
            </a:r>
            <a:r>
              <a:rPr lang="en-US" altLang="zh-TW" dirty="0" smtClean="0">
                <a:latin typeface="Arial" pitchFamily="34" charset="0"/>
              </a:rPr>
              <a:t>A</a:t>
            </a:r>
            <a:r>
              <a:rPr lang="zh-TW" altLang="en-US" dirty="0" smtClean="0"/>
              <a:t>缺乏、未打疫苗等。</a:t>
            </a:r>
            <a:endParaRPr lang="en-US" dirty="0" smtClean="0"/>
          </a:p>
          <a:p>
            <a:pPr hangingPunct="1">
              <a:defRPr/>
            </a:pPr>
            <a:r>
              <a:rPr lang="zh-TW" altLang="en-US" dirty="0" smtClean="0"/>
              <a:t>常見感染症併發症包括</a:t>
            </a:r>
            <a:endParaRPr lang="en-US" altLang="zh-TW" dirty="0" smtClean="0"/>
          </a:p>
          <a:p>
            <a:pPr lvl="1" hangingPunct="1">
              <a:defRPr/>
            </a:pPr>
            <a:r>
              <a:rPr lang="zh-TW" altLang="en-US" dirty="0" smtClean="0"/>
              <a:t>中耳炎、肺炎、喉</a:t>
            </a:r>
            <a:r>
              <a:rPr lang="en-US" altLang="zh-TW" dirty="0" smtClean="0"/>
              <a:t>-</a:t>
            </a:r>
            <a:r>
              <a:rPr lang="zh-TW" altLang="en-US" dirty="0" smtClean="0"/>
              <a:t>氣管</a:t>
            </a:r>
            <a:r>
              <a:rPr lang="en-US" altLang="zh-TW" dirty="0" smtClean="0"/>
              <a:t>-</a:t>
            </a:r>
            <a:r>
              <a:rPr lang="zh-TW" altLang="en-US" dirty="0" smtClean="0"/>
              <a:t>支氣管炎（哮吼）。</a:t>
            </a:r>
            <a:endParaRPr lang="en-US" dirty="0" smtClean="0"/>
          </a:p>
          <a:p>
            <a:pPr hangingPunct="1">
              <a:defRPr/>
            </a:pPr>
            <a:r>
              <a:rPr lang="zh-TW" altLang="en-US" dirty="0" smtClean="0"/>
              <a:t>腦脊髓炎、腹瀉、鼻竇炎、嘴角炎、無症狀肝炎、淋巴炎、角膜炎（失明）。</a:t>
            </a:r>
            <a:endParaRPr lang="en-US" dirty="0" smtClean="0"/>
          </a:p>
          <a:p>
            <a:pPr>
              <a:defRPr/>
            </a:pPr>
            <a:r>
              <a:rPr lang="zh-TW" altLang="en-US" dirty="0" smtClean="0"/>
              <a:t>肋膜積水、縱膈腔淋巴腫大、肝脾腫大。</a:t>
            </a:r>
            <a:endParaRPr lang="en-US" dirty="0" smtClean="0"/>
          </a:p>
          <a:p>
            <a:pPr>
              <a:defRPr/>
            </a:pPr>
            <a:r>
              <a:rPr lang="zh-TW" altLang="en-US" dirty="0" smtClean="0"/>
              <a:t>結核病發，結核菌素皮膚測驗無反應</a:t>
            </a:r>
            <a:r>
              <a:rPr lang="en-US" dirty="0" smtClean="0"/>
              <a:t> </a:t>
            </a:r>
            <a:r>
              <a:rPr lang="zh-TW" altLang="en-US" dirty="0" smtClean="0"/>
              <a:t>。</a:t>
            </a:r>
            <a:endParaRPr lang="en-US"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標題 1"/>
          <p:cNvSpPr>
            <a:spLocks noGrp="1"/>
          </p:cNvSpPr>
          <p:nvPr>
            <p:ph type="title"/>
          </p:nvPr>
        </p:nvSpPr>
        <p:spPr>
          <a:xfrm>
            <a:off x="457200" y="620713"/>
            <a:ext cx="8229600" cy="796925"/>
          </a:xfrm>
        </p:spPr>
        <p:txBody>
          <a:bodyPr/>
          <a:lstStyle/>
          <a:p>
            <a:pPr eaLnBrk="1" hangingPunct="1">
              <a:defRPr/>
            </a:pPr>
            <a:r>
              <a:rPr lang="zh-TW" altLang="en-US" smtClean="0"/>
              <a:t>麻疹罕見併發症</a:t>
            </a:r>
          </a:p>
        </p:txBody>
      </p:sp>
      <p:sp>
        <p:nvSpPr>
          <p:cNvPr id="3" name="內容版面配置區 2"/>
          <p:cNvSpPr>
            <a:spLocks noGrp="1"/>
          </p:cNvSpPr>
          <p:nvPr>
            <p:ph idx="1"/>
          </p:nvPr>
        </p:nvSpPr>
        <p:spPr/>
        <p:txBody>
          <a:bodyPr/>
          <a:lstStyle/>
          <a:p>
            <a:pPr eaLnBrk="1" hangingPunct="1">
              <a:defRPr/>
            </a:pPr>
            <a:r>
              <a:rPr lang="en-US" sz="2400" dirty="0" smtClean="0">
                <a:latin typeface="Arial" pitchFamily="34" charset="0"/>
              </a:rPr>
              <a:t>Hemorrhagic measles, </a:t>
            </a:r>
            <a:r>
              <a:rPr lang="en-US" sz="2400" dirty="0" err="1" smtClean="0">
                <a:latin typeface="Arial" pitchFamily="34" charset="0"/>
              </a:rPr>
              <a:t>purpura</a:t>
            </a:r>
            <a:r>
              <a:rPr lang="en-US" sz="2400" dirty="0" smtClean="0">
                <a:latin typeface="Arial" pitchFamily="34" charset="0"/>
              </a:rPr>
              <a:t> </a:t>
            </a:r>
            <a:r>
              <a:rPr lang="en-US" sz="2400" dirty="0" err="1" smtClean="0">
                <a:latin typeface="Arial" pitchFamily="34" charset="0"/>
              </a:rPr>
              <a:t>fulminans</a:t>
            </a:r>
            <a:r>
              <a:rPr lang="en-US" sz="2400" dirty="0" smtClean="0">
                <a:latin typeface="Arial" pitchFamily="34" charset="0"/>
              </a:rPr>
              <a:t>, hepatitis, disseminated intravascular coagulation (DIC), </a:t>
            </a:r>
            <a:r>
              <a:rPr lang="en-US" sz="2400" dirty="0" err="1" smtClean="0">
                <a:latin typeface="Arial" pitchFamily="34" charset="0"/>
              </a:rPr>
              <a:t>subacute</a:t>
            </a:r>
            <a:r>
              <a:rPr lang="en-US" sz="2400" dirty="0" smtClean="0">
                <a:latin typeface="Arial" pitchFamily="34" charset="0"/>
              </a:rPr>
              <a:t> </a:t>
            </a:r>
            <a:r>
              <a:rPr lang="en-US" sz="2400" dirty="0" err="1" smtClean="0">
                <a:latin typeface="Arial" pitchFamily="34" charset="0"/>
              </a:rPr>
              <a:t>sclerosing</a:t>
            </a:r>
            <a:r>
              <a:rPr lang="en-US" sz="2400" dirty="0" smtClean="0">
                <a:latin typeface="Arial" pitchFamily="34" charset="0"/>
              </a:rPr>
              <a:t> </a:t>
            </a:r>
            <a:r>
              <a:rPr lang="en-US" sz="2400" dirty="0" err="1" smtClean="0">
                <a:latin typeface="Arial" pitchFamily="34" charset="0"/>
              </a:rPr>
              <a:t>panencephalitis</a:t>
            </a:r>
            <a:r>
              <a:rPr lang="en-US" sz="2400" dirty="0" smtClean="0">
                <a:latin typeface="Arial" pitchFamily="34" charset="0"/>
              </a:rPr>
              <a:t> (SSPE), thrombocytopenia, appendicitis, </a:t>
            </a:r>
            <a:r>
              <a:rPr lang="en-US" sz="2400" dirty="0" err="1" smtClean="0">
                <a:latin typeface="Arial" pitchFamily="34" charset="0"/>
              </a:rPr>
              <a:t>ileocolitis</a:t>
            </a:r>
            <a:r>
              <a:rPr lang="en-US" sz="2400" dirty="0" smtClean="0">
                <a:latin typeface="Arial" pitchFamily="34" charset="0"/>
              </a:rPr>
              <a:t>, pericarditis, myocarditis, acute pancreatitis,</a:t>
            </a:r>
            <a:r>
              <a:rPr lang="en-US" sz="2400" baseline="30000" dirty="0" smtClean="0">
                <a:latin typeface="Arial" pitchFamily="34" charset="0"/>
              </a:rPr>
              <a:t> </a:t>
            </a:r>
            <a:r>
              <a:rPr lang="en-US" sz="2400" dirty="0" smtClean="0">
                <a:latin typeface="Arial" pitchFamily="34" charset="0"/>
              </a:rPr>
              <a:t>and </a:t>
            </a:r>
            <a:r>
              <a:rPr lang="en-US" sz="2400" dirty="0" err="1" smtClean="0">
                <a:latin typeface="Arial" pitchFamily="34" charset="0"/>
              </a:rPr>
              <a:t>hypocalcemia</a:t>
            </a:r>
            <a:r>
              <a:rPr lang="en-US" sz="2400" dirty="0" smtClean="0">
                <a:latin typeface="Arial" pitchFamily="34" charset="0"/>
              </a:rPr>
              <a:t>.</a:t>
            </a:r>
            <a:r>
              <a:rPr lang="en-US" sz="2400" baseline="30000" dirty="0" smtClean="0">
                <a:latin typeface="Arial" pitchFamily="34" charset="0"/>
              </a:rPr>
              <a:t> </a:t>
            </a:r>
            <a:endParaRPr lang="en-US" sz="2400" dirty="0" smtClean="0">
              <a:latin typeface="Arial" pitchFamily="34" charset="0"/>
            </a:endParaRPr>
          </a:p>
          <a:p>
            <a:pPr eaLnBrk="1" hangingPunct="1">
              <a:defRPr/>
            </a:pPr>
            <a:r>
              <a:rPr lang="zh-TW" altLang="en-US" sz="2400" dirty="0" smtClean="0"/>
              <a:t>懷孕婦女</a:t>
            </a:r>
            <a:endParaRPr lang="en-US" altLang="zh-TW" sz="2400" dirty="0" smtClean="0"/>
          </a:p>
          <a:p>
            <a:pPr lvl="1" eaLnBrk="1" hangingPunct="1">
              <a:defRPr/>
            </a:pPr>
            <a:r>
              <a:rPr lang="en-US" sz="2000" dirty="0" smtClean="0">
                <a:latin typeface="Arial" pitchFamily="34" charset="0"/>
              </a:rPr>
              <a:t>Pneumonitis, hepatitis, </a:t>
            </a:r>
            <a:r>
              <a:rPr lang="en-US" sz="2000" dirty="0" err="1" smtClean="0">
                <a:latin typeface="Arial" pitchFamily="34" charset="0"/>
              </a:rPr>
              <a:t>subacute</a:t>
            </a:r>
            <a:r>
              <a:rPr lang="en-US" sz="2000" dirty="0" smtClean="0">
                <a:latin typeface="Arial" pitchFamily="34" charset="0"/>
              </a:rPr>
              <a:t> </a:t>
            </a:r>
            <a:r>
              <a:rPr lang="en-US" sz="2000" dirty="0" err="1" smtClean="0">
                <a:latin typeface="Arial" pitchFamily="34" charset="0"/>
              </a:rPr>
              <a:t>sclerosing</a:t>
            </a:r>
            <a:r>
              <a:rPr lang="en-US" sz="2000" dirty="0" smtClean="0">
                <a:latin typeface="Arial" pitchFamily="34" charset="0"/>
              </a:rPr>
              <a:t> </a:t>
            </a:r>
            <a:r>
              <a:rPr lang="en-US" sz="2000" dirty="0" err="1" smtClean="0">
                <a:latin typeface="Arial" pitchFamily="34" charset="0"/>
              </a:rPr>
              <a:t>panencephalitis</a:t>
            </a:r>
            <a:r>
              <a:rPr lang="en-US" altLang="zh-TW" sz="2000" dirty="0" smtClean="0">
                <a:latin typeface="Arial" pitchFamily="34" charset="0"/>
              </a:rPr>
              <a:t>.</a:t>
            </a:r>
            <a:r>
              <a:rPr lang="en-US" sz="2000" dirty="0" smtClean="0">
                <a:latin typeface="Arial" pitchFamily="34" charset="0"/>
              </a:rPr>
              <a:t> </a:t>
            </a:r>
          </a:p>
          <a:p>
            <a:pPr lvl="1" eaLnBrk="1" hangingPunct="1">
              <a:defRPr/>
            </a:pPr>
            <a:r>
              <a:rPr lang="en-US" sz="2000" dirty="0" smtClean="0">
                <a:latin typeface="Arial" pitchFamily="34" charset="0"/>
              </a:rPr>
              <a:t>Premature labor, spontaneous abortion, and preterm birth of the fetus.</a:t>
            </a:r>
          </a:p>
          <a:p>
            <a:pPr lvl="1" eaLnBrk="1" hangingPunct="1">
              <a:defRPr/>
            </a:pPr>
            <a:r>
              <a:rPr lang="en-US" sz="2000" dirty="0" smtClean="0">
                <a:latin typeface="Arial" pitchFamily="34" charset="0"/>
              </a:rPr>
              <a:t>Perinatal transmission rates are low. </a:t>
            </a:r>
          </a:p>
          <a:p>
            <a:pPr eaLnBrk="1" hangingPunct="1">
              <a:defRPr/>
            </a:pPr>
            <a:endParaRPr lang="zh-TW" altLang="en-US" sz="2400" dirty="0"/>
          </a:p>
        </p:txBody>
      </p:sp>
    </p:spTree>
    <p:custDataLst>
      <p:tags r:id="rId1"/>
    </p:custDataLst>
  </p:cSld>
  <p:clrMapOvr>
    <a:masterClrMapping/>
  </p:clrMapOvr>
  <p:transition>
    <p:cu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標題 1"/>
          <p:cNvSpPr>
            <a:spLocks noGrp="1"/>
          </p:cNvSpPr>
          <p:nvPr>
            <p:ph type="title"/>
          </p:nvPr>
        </p:nvSpPr>
        <p:spPr>
          <a:xfrm>
            <a:off x="457200" y="620713"/>
            <a:ext cx="8229600" cy="796925"/>
          </a:xfrm>
        </p:spPr>
        <p:txBody>
          <a:bodyPr/>
          <a:lstStyle/>
          <a:p>
            <a:pPr eaLnBrk="1" hangingPunct="1">
              <a:defRPr/>
            </a:pPr>
            <a:r>
              <a:rPr lang="zh-TW" altLang="en-US" smtClean="0"/>
              <a:t>腦神經併發症</a:t>
            </a:r>
          </a:p>
        </p:txBody>
      </p:sp>
      <p:sp>
        <p:nvSpPr>
          <p:cNvPr id="3" name="內容版面配置區 2"/>
          <p:cNvSpPr>
            <a:spLocks noGrp="1"/>
          </p:cNvSpPr>
          <p:nvPr>
            <p:ph idx="1"/>
          </p:nvPr>
        </p:nvSpPr>
        <p:spPr/>
        <p:txBody>
          <a:bodyPr/>
          <a:lstStyle/>
          <a:p>
            <a:pPr eaLnBrk="1" hangingPunct="1">
              <a:defRPr/>
            </a:pPr>
            <a:r>
              <a:rPr lang="zh-TW" altLang="en-US" dirty="0" smtClean="0"/>
              <a:t>急性腦炎</a:t>
            </a:r>
            <a:r>
              <a:rPr lang="en-US" altLang="zh-TW" dirty="0" smtClean="0">
                <a:latin typeface="Arial" pitchFamily="34" charset="0"/>
              </a:rPr>
              <a:t>(a</a:t>
            </a:r>
            <a:r>
              <a:rPr lang="en-US" dirty="0" smtClean="0">
                <a:latin typeface="Arial" pitchFamily="34" charset="0"/>
              </a:rPr>
              <a:t>cute encephalitis)</a:t>
            </a:r>
          </a:p>
          <a:p>
            <a:pPr lvl="1" eaLnBrk="1" hangingPunct="1">
              <a:defRPr/>
            </a:pPr>
            <a:r>
              <a:rPr lang="zh-TW" altLang="en-US" dirty="0" smtClean="0"/>
              <a:t>發生率：</a:t>
            </a:r>
            <a:r>
              <a:rPr lang="en-US" dirty="0" smtClean="0">
                <a:latin typeface="Arial" pitchFamily="34" charset="0"/>
              </a:rPr>
              <a:t>1 /1,000 </a:t>
            </a:r>
            <a:r>
              <a:rPr lang="en-US" altLang="zh-TW" dirty="0" smtClean="0"/>
              <a:t>(</a:t>
            </a:r>
            <a:r>
              <a:rPr lang="zh-TW" altLang="en-US" dirty="0" smtClean="0"/>
              <a:t>約</a:t>
            </a:r>
            <a:r>
              <a:rPr lang="en-US" altLang="zh-TW" dirty="0" smtClean="0">
                <a:latin typeface="Arial" pitchFamily="34" charset="0"/>
              </a:rPr>
              <a:t>0.1%</a:t>
            </a:r>
            <a:r>
              <a:rPr lang="en-US" altLang="zh-TW" dirty="0" smtClean="0"/>
              <a:t>)</a:t>
            </a:r>
            <a:endParaRPr lang="en-US" dirty="0" smtClean="0"/>
          </a:p>
          <a:p>
            <a:pPr lvl="1" eaLnBrk="1" hangingPunct="1">
              <a:defRPr/>
            </a:pPr>
            <a:r>
              <a:rPr lang="zh-TW" altLang="en-US" dirty="0" smtClean="0"/>
              <a:t>常造成不可逆之腦部傷害，死亡率約</a:t>
            </a:r>
            <a:r>
              <a:rPr lang="en-US" altLang="zh-TW" dirty="0" smtClean="0">
                <a:latin typeface="Arial" pitchFamily="34" charset="0"/>
              </a:rPr>
              <a:t>10%</a:t>
            </a:r>
            <a:r>
              <a:rPr lang="zh-TW" altLang="en-US" dirty="0" smtClean="0"/>
              <a:t>。</a:t>
            </a:r>
            <a:endParaRPr lang="en-US" dirty="0" smtClean="0"/>
          </a:p>
          <a:p>
            <a:pPr lvl="1" eaLnBrk="1" hangingPunct="1">
              <a:defRPr/>
            </a:pPr>
            <a:r>
              <a:rPr lang="zh-TW" altLang="en-US" dirty="0" smtClean="0"/>
              <a:t>淋巴癌的病童可於麻疹急性期</a:t>
            </a:r>
            <a:r>
              <a:rPr lang="en-US" altLang="zh-TW" dirty="0" smtClean="0">
                <a:latin typeface="Arial" pitchFamily="34" charset="0"/>
              </a:rPr>
              <a:t>1~6</a:t>
            </a:r>
            <a:r>
              <a:rPr lang="zh-TW" altLang="en-US" dirty="0" smtClean="0"/>
              <a:t>個月後產生延後型急性麻疹腦炎致死。</a:t>
            </a:r>
            <a:r>
              <a:rPr lang="en-US" dirty="0" smtClean="0"/>
              <a:t> </a:t>
            </a:r>
          </a:p>
          <a:p>
            <a:pPr eaLnBrk="1" hangingPunct="1">
              <a:defRPr/>
            </a:pPr>
            <a:r>
              <a:rPr lang="zh-TW" altLang="en-US" dirty="0" smtClean="0"/>
              <a:t>亞急性硬化泛腦炎</a:t>
            </a:r>
            <a:r>
              <a:rPr lang="en-US" altLang="zh-TW" dirty="0" smtClean="0"/>
              <a:t/>
            </a:r>
            <a:br>
              <a:rPr lang="en-US" altLang="zh-TW" dirty="0" smtClean="0"/>
            </a:br>
            <a:r>
              <a:rPr lang="en-US" altLang="zh-TW" dirty="0" smtClean="0">
                <a:latin typeface="Arial" pitchFamily="34" charset="0"/>
              </a:rPr>
              <a:t>(</a:t>
            </a:r>
            <a:r>
              <a:rPr lang="en-US" dirty="0" err="1" smtClean="0">
                <a:latin typeface="Arial" pitchFamily="34" charset="0"/>
              </a:rPr>
              <a:t>subacute</a:t>
            </a:r>
            <a:r>
              <a:rPr lang="en-US" dirty="0" smtClean="0">
                <a:latin typeface="Arial" pitchFamily="34" charset="0"/>
              </a:rPr>
              <a:t> </a:t>
            </a:r>
            <a:r>
              <a:rPr lang="en-US" dirty="0" err="1" smtClean="0">
                <a:latin typeface="Arial" pitchFamily="34" charset="0"/>
              </a:rPr>
              <a:t>sclerosing</a:t>
            </a:r>
            <a:r>
              <a:rPr lang="en-US" dirty="0" smtClean="0">
                <a:latin typeface="Arial" pitchFamily="34" charset="0"/>
              </a:rPr>
              <a:t> </a:t>
            </a:r>
            <a:r>
              <a:rPr lang="en-US" dirty="0" err="1" smtClean="0">
                <a:latin typeface="Arial" pitchFamily="34" charset="0"/>
              </a:rPr>
              <a:t>panencephalitis</a:t>
            </a:r>
            <a:r>
              <a:rPr lang="en-US" dirty="0" smtClean="0">
                <a:latin typeface="Arial" pitchFamily="34" charset="0"/>
              </a:rPr>
              <a:t>, SSPE)</a:t>
            </a:r>
          </a:p>
          <a:p>
            <a:pPr lvl="1" eaLnBrk="1" hangingPunct="1">
              <a:defRPr/>
            </a:pPr>
            <a:r>
              <a:rPr lang="zh-TW" altLang="en-US" dirty="0" smtClean="0"/>
              <a:t>持續痲疹感染造成之退化性中樞神經疾病。</a:t>
            </a:r>
            <a:endParaRPr lang="en-US" dirty="0" smtClean="0"/>
          </a:p>
          <a:p>
            <a:pPr lvl="1" eaLnBrk="1" hangingPunct="1">
              <a:defRPr/>
            </a:pPr>
            <a:r>
              <a:rPr lang="zh-TW" altLang="en-US" dirty="0" smtClean="0"/>
              <a:t>急性感染多年後產生行為和智力減退和抽蓄。</a:t>
            </a:r>
            <a:endParaRPr lang="en-US" dirty="0" smtClean="0"/>
          </a:p>
          <a:p>
            <a:pPr lvl="1" eaLnBrk="1" hangingPunct="1">
              <a:defRPr/>
            </a:pPr>
            <a:r>
              <a:rPr lang="zh-TW" altLang="en-US" dirty="0" smtClean="0"/>
              <a:t>平均潛伏期：</a:t>
            </a:r>
            <a:r>
              <a:rPr lang="en-US" altLang="zh-TW" dirty="0" smtClean="0">
                <a:latin typeface="Arial" pitchFamily="34" charset="0"/>
              </a:rPr>
              <a:t>10.8</a:t>
            </a:r>
            <a:r>
              <a:rPr lang="zh-TW" altLang="en-US" dirty="0" smtClean="0"/>
              <a:t>年</a:t>
            </a:r>
            <a:r>
              <a:rPr lang="en-US" dirty="0" smtClean="0"/>
              <a:t> </a:t>
            </a:r>
            <a:endParaRPr lang="zh-TW" altLang="en-US" dirty="0"/>
          </a:p>
        </p:txBody>
      </p:sp>
    </p:spTree>
    <p:custDataLst>
      <p:tags r:id="rId1"/>
    </p:custDataLst>
  </p:cSld>
  <p:clrMapOvr>
    <a:masterClrMapping/>
  </p:clrMapOvr>
  <p:transition>
    <p:cu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標題 1"/>
          <p:cNvSpPr>
            <a:spLocks noGrp="1"/>
          </p:cNvSpPr>
          <p:nvPr>
            <p:ph type="title"/>
          </p:nvPr>
        </p:nvSpPr>
        <p:spPr/>
        <p:txBody>
          <a:bodyPr/>
          <a:lstStyle/>
          <a:p>
            <a:r>
              <a:rPr lang="en-US" altLang="zh-TW" dirty="0" smtClean="0">
                <a:latin typeface="Arial" pitchFamily="34" charset="0"/>
              </a:rPr>
              <a:t>Modified Measles</a:t>
            </a:r>
            <a:endParaRPr lang="zh-TW" altLang="en-US" dirty="0" smtClean="0">
              <a:latin typeface="Arial" pitchFamily="34" charset="0"/>
            </a:endParaRPr>
          </a:p>
        </p:txBody>
      </p:sp>
      <p:sp>
        <p:nvSpPr>
          <p:cNvPr id="51202" name="內容版面配置區 2"/>
          <p:cNvSpPr>
            <a:spLocks noGrp="1"/>
          </p:cNvSpPr>
          <p:nvPr>
            <p:ph idx="1"/>
          </p:nvPr>
        </p:nvSpPr>
        <p:spPr/>
        <p:txBody>
          <a:bodyPr/>
          <a:lstStyle/>
          <a:p>
            <a:r>
              <a:rPr lang="zh-TW" altLang="en-US" dirty="0" smtClean="0"/>
              <a:t>暴露後施打血清免疫球蛋白者</a:t>
            </a:r>
            <a:endParaRPr lang="en-US" altLang="zh-TW" dirty="0" smtClean="0"/>
          </a:p>
          <a:p>
            <a:r>
              <a:rPr lang="zh-TW" altLang="en-US" dirty="0" smtClean="0"/>
              <a:t>潛伏期可長達</a:t>
            </a:r>
            <a:r>
              <a:rPr lang="en-US" altLang="zh-TW" dirty="0" smtClean="0">
                <a:latin typeface="Arial" pitchFamily="34" charset="0"/>
              </a:rPr>
              <a:t>21</a:t>
            </a:r>
            <a:r>
              <a:rPr lang="zh-TW" altLang="en-US" dirty="0" smtClean="0"/>
              <a:t>天</a:t>
            </a:r>
            <a:endParaRPr lang="en-US" altLang="zh-TW" dirty="0" smtClean="0"/>
          </a:p>
          <a:p>
            <a:r>
              <a:rPr lang="zh-TW" altLang="en-US" dirty="0" smtClean="0"/>
              <a:t>症狀較輕微</a:t>
            </a:r>
            <a:endParaRPr lang="en-US" altLang="zh-TW"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p:cNvSpPr>
            <a:spLocks noGrp="1"/>
          </p:cNvSpPr>
          <p:nvPr>
            <p:ph type="title"/>
          </p:nvPr>
        </p:nvSpPr>
        <p:spPr/>
        <p:txBody>
          <a:bodyPr/>
          <a:lstStyle/>
          <a:p>
            <a:r>
              <a:rPr lang="en-US" altLang="zh-TW" dirty="0" smtClean="0">
                <a:latin typeface="Arial" pitchFamily="34" charset="0"/>
              </a:rPr>
              <a:t>Atypical Measles</a:t>
            </a:r>
            <a:endParaRPr lang="zh-TW" altLang="en-US" dirty="0" smtClean="0">
              <a:latin typeface="Arial" pitchFamily="34" charset="0"/>
            </a:endParaRPr>
          </a:p>
        </p:txBody>
      </p:sp>
      <p:sp>
        <p:nvSpPr>
          <p:cNvPr id="3" name="內容版面配置區 2"/>
          <p:cNvSpPr>
            <a:spLocks noGrp="1"/>
          </p:cNvSpPr>
          <p:nvPr>
            <p:ph idx="1"/>
          </p:nvPr>
        </p:nvSpPr>
        <p:spPr/>
        <p:txBody>
          <a:bodyPr/>
          <a:lstStyle/>
          <a:p>
            <a:r>
              <a:rPr lang="zh-TW" altLang="en-US" dirty="0" smtClean="0"/>
              <a:t>接受過早期疫苗</a:t>
            </a:r>
            <a:r>
              <a:rPr lang="en-US" altLang="zh-TW" dirty="0" smtClean="0"/>
              <a:t/>
            </a:r>
            <a:br>
              <a:rPr lang="en-US" altLang="zh-TW" dirty="0" smtClean="0"/>
            </a:br>
            <a:r>
              <a:rPr lang="en-US" altLang="zh-TW" dirty="0" smtClean="0">
                <a:latin typeface="Arial" pitchFamily="34" charset="0"/>
              </a:rPr>
              <a:t>(1963~1967, killed-virus measles vaccine)</a:t>
            </a:r>
          </a:p>
          <a:p>
            <a:r>
              <a:rPr lang="zh-TW" altLang="en-US" dirty="0" smtClean="0"/>
              <a:t>對麻疹免疫產生不完全</a:t>
            </a:r>
            <a:endParaRPr lang="en-US" dirty="0" smtClean="0"/>
          </a:p>
          <a:p>
            <a:r>
              <a:rPr lang="zh-TW" altLang="en-US" dirty="0" smtClean="0"/>
              <a:t>無前驅症狀或很輕微，包括發燒、頭痛、腹痛、肌肉痠痛。</a:t>
            </a:r>
            <a:endParaRPr lang="en-US" dirty="0" smtClean="0"/>
          </a:p>
          <a:p>
            <a:r>
              <a:rPr lang="zh-TW" altLang="en-US" dirty="0" smtClean="0"/>
              <a:t>皮疹</a:t>
            </a:r>
            <a:endParaRPr lang="en-US" altLang="zh-TW" dirty="0" smtClean="0"/>
          </a:p>
          <a:p>
            <a:pPr lvl="1"/>
            <a:r>
              <a:rPr lang="zh-TW" altLang="en-US" dirty="0" smtClean="0"/>
              <a:t>由手腳開始往軀幹延伸。</a:t>
            </a:r>
            <a:endParaRPr lang="en-US" altLang="zh-TW" dirty="0" smtClean="0"/>
          </a:p>
          <a:p>
            <a:pPr lvl="1"/>
            <a:r>
              <a:rPr lang="zh-TW" altLang="en-US" dirty="0" smtClean="0"/>
              <a:t>在皮膚皺褶處較為明顯</a:t>
            </a:r>
            <a:r>
              <a:rPr lang="en-US" altLang="zh-TW" dirty="0" smtClean="0">
                <a:latin typeface="Arial" pitchFamily="34" charset="0"/>
              </a:rPr>
              <a:t>accentuated in the skin folds</a:t>
            </a:r>
            <a:r>
              <a:rPr lang="zh-TW" altLang="en-US" dirty="0" smtClean="0"/>
              <a:t>。</a:t>
            </a:r>
            <a:r>
              <a:rPr lang="en-US" dirty="0" smtClean="0"/>
              <a:t> </a:t>
            </a:r>
          </a:p>
          <a:p>
            <a:pPr lvl="1"/>
            <a:r>
              <a:rPr lang="zh-TW" altLang="en-US" dirty="0" smtClean="0"/>
              <a:t>型態可以是斑狀、水泡、紫斑、或蕁麻疹樣狀。</a:t>
            </a:r>
            <a:endParaRPr lang="en-US" dirty="0" smtClean="0"/>
          </a:p>
          <a:p>
            <a:endParaRPr lang="zh-TW" altLang="en-US"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84213" y="2060575"/>
            <a:ext cx="7772400" cy="1470025"/>
          </a:xfrm>
        </p:spPr>
        <p:txBody>
          <a:bodyPr/>
          <a:lstStyle/>
          <a:p>
            <a:pPr>
              <a:defRPr/>
            </a:pPr>
            <a:r>
              <a:rPr lang="en-US" altLang="zh-TW" dirty="0" smtClean="0">
                <a:latin typeface="Arial" pitchFamily="34" charset="0"/>
              </a:rPr>
              <a:t>3.</a:t>
            </a:r>
            <a:r>
              <a:rPr lang="zh-TW" altLang="en-US" dirty="0" smtClean="0"/>
              <a:t>麻疹事件</a:t>
            </a:r>
            <a:endParaRPr lang="zh-TW" altLang="en-US" dirty="0"/>
          </a:p>
        </p:txBody>
      </p:sp>
      <p:sp>
        <p:nvSpPr>
          <p:cNvPr id="5" name="副標題 4"/>
          <p:cNvSpPr>
            <a:spLocks noGrp="1"/>
          </p:cNvSpPr>
          <p:nvPr>
            <p:ph type="subTitle" idx="1"/>
          </p:nvPr>
        </p:nvSpPr>
        <p:spPr/>
        <p:txBody>
          <a:bodyPr/>
          <a:lstStyle/>
          <a:p>
            <a:pPr marL="0" lvl="1">
              <a:defRPr/>
            </a:pPr>
            <a:endParaRPr lang="zh-TW" altLang="en-US" sz="3200" dirty="0" smtClean="0"/>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標題 1"/>
          <p:cNvSpPr>
            <a:spLocks noGrp="1"/>
          </p:cNvSpPr>
          <p:nvPr>
            <p:ph type="title"/>
          </p:nvPr>
        </p:nvSpPr>
        <p:spPr>
          <a:xfrm>
            <a:off x="457200" y="620713"/>
            <a:ext cx="8229600" cy="796925"/>
          </a:xfrm>
        </p:spPr>
        <p:txBody>
          <a:bodyPr/>
          <a:lstStyle/>
          <a:p>
            <a:pPr eaLnBrk="1" hangingPunct="1">
              <a:defRPr/>
            </a:pPr>
            <a:r>
              <a:rPr lang="zh-TW" altLang="en-US" smtClean="0"/>
              <a:t>麻疹事件</a:t>
            </a:r>
          </a:p>
        </p:txBody>
      </p:sp>
      <p:sp>
        <p:nvSpPr>
          <p:cNvPr id="18434" name="內容版面配置區 2"/>
          <p:cNvSpPr>
            <a:spLocks noGrp="1"/>
          </p:cNvSpPr>
          <p:nvPr>
            <p:ph idx="1"/>
          </p:nvPr>
        </p:nvSpPr>
        <p:spPr/>
        <p:txBody>
          <a:bodyPr/>
          <a:lstStyle/>
          <a:p>
            <a:pPr eaLnBrk="1" hangingPunct="1">
              <a:defRPr/>
            </a:pPr>
            <a:r>
              <a:rPr lang="zh-TW" altLang="en-US" dirty="0" smtClean="0"/>
              <a:t>感管室</a:t>
            </a:r>
            <a:r>
              <a:rPr lang="en-US" altLang="zh-TW" dirty="0" smtClean="0">
                <a:latin typeface="Arial" pitchFamily="34" charset="0"/>
              </a:rPr>
              <a:t>(12/30)</a:t>
            </a:r>
            <a:r>
              <a:rPr lang="zh-TW" altLang="en-US" dirty="0" smtClean="0"/>
              <a:t>接獲小兒科醫師通報</a:t>
            </a:r>
            <a:endParaRPr lang="en-US" altLang="zh-TW" dirty="0" smtClean="0"/>
          </a:p>
          <a:p>
            <a:pPr lvl="1" eaLnBrk="1" hangingPunct="1">
              <a:defRPr/>
            </a:pPr>
            <a:r>
              <a:rPr lang="zh-TW" altLang="en-US" dirty="0" smtClean="0"/>
              <a:t>兒科護理人員（</a:t>
            </a:r>
            <a:r>
              <a:rPr lang="en-US" altLang="zh-TW" dirty="0" smtClean="0">
                <a:latin typeface="Arial" pitchFamily="34" charset="0"/>
              </a:rPr>
              <a:t>40</a:t>
            </a:r>
            <a:r>
              <a:rPr lang="zh-TW" altLang="en-US" dirty="0" smtClean="0"/>
              <a:t>歲），發燒、皮膚紅疹，</a:t>
            </a:r>
            <a:r>
              <a:rPr lang="en-US" altLang="zh-TW" dirty="0" smtClean="0">
                <a:latin typeface="Arial" pitchFamily="34" charset="0"/>
              </a:rPr>
              <a:t>12/30</a:t>
            </a:r>
            <a:r>
              <a:rPr lang="zh-TW" altLang="en-US" dirty="0" smtClean="0"/>
              <a:t>住院，懷疑麻疹。</a:t>
            </a:r>
          </a:p>
          <a:p>
            <a:pPr eaLnBrk="1" hangingPunct="1">
              <a:defRPr/>
            </a:pPr>
            <a:r>
              <a:rPr lang="zh-TW" altLang="en-US" dirty="0" smtClean="0"/>
              <a:t>醫師表示</a:t>
            </a:r>
            <a:endParaRPr lang="en-US" altLang="zh-TW" dirty="0" smtClean="0"/>
          </a:p>
          <a:p>
            <a:pPr lvl="1" eaLnBrk="1" hangingPunct="1">
              <a:defRPr/>
            </a:pPr>
            <a:r>
              <a:rPr lang="en-US" altLang="zh-TW" dirty="0" smtClean="0">
                <a:latin typeface="Arial" pitchFamily="34" charset="0"/>
              </a:rPr>
              <a:t>12/26</a:t>
            </a:r>
            <a:r>
              <a:rPr lang="zh-TW" altLang="en-US" dirty="0" smtClean="0"/>
              <a:t>曾有麻疹確定病例屬罕見病例，很多醫護人員探視，且查房範圍由小兒科加護病房至兒科病房，擔心護理人員因此被傳染。</a:t>
            </a:r>
          </a:p>
        </p:txBody>
      </p:sp>
      <p:sp>
        <p:nvSpPr>
          <p:cNvPr id="5" name="流程圖: 替代處理程序 4"/>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pPr lvl="1">
              <a:defRPr/>
            </a:pPr>
            <a:r>
              <a:rPr lang="en-US" altLang="zh-TW" dirty="0" smtClean="0">
                <a:effectLst>
                  <a:outerShdw blurRad="38100" dist="38100" dir="2700000" algn="tl">
                    <a:srgbClr val="000000">
                      <a:alpha val="43137"/>
                    </a:srgbClr>
                  </a:outerShdw>
                </a:effectLst>
              </a:rPr>
              <a:t>3-1</a:t>
            </a:r>
            <a:r>
              <a:rPr lang="zh-TW" altLang="en-US" dirty="0" smtClean="0">
                <a:effectLst>
                  <a:outerShdw blurRad="38100" dist="38100" dir="2700000" algn="tl">
                    <a:srgbClr val="000000">
                      <a:alpha val="43137"/>
                    </a:srgbClr>
                  </a:outerShdw>
                </a:effectLst>
                <a:latin typeface="標楷體" pitchFamily="65" charset="-120"/>
              </a:rPr>
              <a:t>群突發調查</a:t>
            </a:r>
            <a:endParaRPr lang="zh-TW" altLang="en-US" dirty="0">
              <a:effectLst>
                <a:outerShdw blurRad="38100" dist="38100" dir="2700000" algn="tl">
                  <a:srgbClr val="000000">
                    <a:alpha val="43137"/>
                  </a:srgbClr>
                </a:outerShdw>
              </a:effectLst>
              <a:latin typeface="標楷體" pitchFamily="65" charset="-120"/>
            </a:endParaRPr>
          </a:p>
        </p:txBody>
      </p:sp>
      <p:sp>
        <p:nvSpPr>
          <p:cNvPr id="7" name="副標題 6"/>
          <p:cNvSpPr>
            <a:spLocks noGrp="1"/>
          </p:cNvSpPr>
          <p:nvPr>
            <p:ph type="subTitle" idx="1"/>
          </p:nvPr>
        </p:nvSpPr>
        <p:spPr/>
        <p:txBody>
          <a:bodyPr/>
          <a:lstStyle/>
          <a:p>
            <a:endParaRPr lang="zh-TW" altLang="en-US"/>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標題 1"/>
          <p:cNvSpPr>
            <a:spLocks noGrp="1"/>
          </p:cNvSpPr>
          <p:nvPr>
            <p:ph type="title"/>
          </p:nvPr>
        </p:nvSpPr>
        <p:spPr>
          <a:xfrm>
            <a:off x="457200" y="620713"/>
            <a:ext cx="8229600" cy="796925"/>
          </a:xfrm>
        </p:spPr>
        <p:txBody>
          <a:bodyPr/>
          <a:lstStyle/>
          <a:p>
            <a:pPr eaLnBrk="1" hangingPunct="1">
              <a:defRPr/>
            </a:pPr>
            <a:r>
              <a:rPr lang="zh-TW" altLang="en-US" smtClean="0"/>
              <a:t>麻疹群突發處置</a:t>
            </a:r>
          </a:p>
        </p:txBody>
      </p:sp>
      <p:graphicFrame>
        <p:nvGraphicFramePr>
          <p:cNvPr id="4" name="資料庫圖表 3"/>
          <p:cNvGraphicFramePr/>
          <p:nvPr>
            <p:custDataLst>
              <p:tags r:id="rId2"/>
            </p:custDataLst>
          </p:nvPr>
        </p:nvGraphicFramePr>
        <p:xfrm>
          <a:off x="1524000" y="1484784"/>
          <a:ext cx="6096000" cy="46085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cSld>
  <p:clrMapOvr>
    <a:masterClrMapping/>
  </p:clrMapOvr>
  <p:transition>
    <p:cu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標題 1"/>
          <p:cNvSpPr>
            <a:spLocks noGrp="1"/>
          </p:cNvSpPr>
          <p:nvPr>
            <p:ph type="title"/>
          </p:nvPr>
        </p:nvSpPr>
        <p:spPr>
          <a:xfrm>
            <a:off x="457200" y="620713"/>
            <a:ext cx="8229600" cy="796925"/>
          </a:xfrm>
        </p:spPr>
        <p:txBody>
          <a:bodyPr/>
          <a:lstStyle/>
          <a:p>
            <a:pPr eaLnBrk="1" hangingPunct="1">
              <a:defRPr/>
            </a:pPr>
            <a:r>
              <a:rPr lang="zh-TW" altLang="en-US" dirty="0" smtClean="0"/>
              <a:t>個案調查</a:t>
            </a:r>
            <a:r>
              <a:rPr lang="en-US" altLang="zh-TW" dirty="0" smtClean="0"/>
              <a:t>(</a:t>
            </a:r>
            <a:r>
              <a:rPr lang="en-US" altLang="zh-TW" dirty="0" smtClean="0">
                <a:latin typeface="Arial" pitchFamily="34" charset="0"/>
              </a:rPr>
              <a:t>12</a:t>
            </a:r>
            <a:r>
              <a:rPr lang="zh-TW" altLang="en-US" dirty="0" smtClean="0"/>
              <a:t>月</a:t>
            </a:r>
            <a:r>
              <a:rPr lang="en-US" altLang="zh-TW" dirty="0" smtClean="0">
                <a:latin typeface="Arial" pitchFamily="34" charset="0"/>
              </a:rPr>
              <a:t>30</a:t>
            </a:r>
            <a:r>
              <a:rPr lang="zh-TW" altLang="en-US" dirty="0" smtClean="0"/>
              <a:t>日</a:t>
            </a:r>
            <a:r>
              <a:rPr lang="en-US" altLang="zh-TW" dirty="0" smtClean="0"/>
              <a:t>)</a:t>
            </a:r>
            <a:endParaRPr lang="zh-TW" altLang="en-US" dirty="0" smtClean="0"/>
          </a:p>
        </p:txBody>
      </p:sp>
      <p:sp>
        <p:nvSpPr>
          <p:cNvPr id="58370" name="內容版面配置區 2"/>
          <p:cNvSpPr>
            <a:spLocks noGrp="1"/>
          </p:cNvSpPr>
          <p:nvPr>
            <p:ph idx="1"/>
          </p:nvPr>
        </p:nvSpPr>
        <p:spPr/>
        <p:txBody>
          <a:bodyPr/>
          <a:lstStyle/>
          <a:p>
            <a:pPr eaLnBrk="1" hangingPunct="1"/>
            <a:r>
              <a:rPr lang="zh-TW" altLang="en-US" dirty="0" smtClean="0">
                <a:cs typeface="Arial" charset="0"/>
              </a:rPr>
              <a:t>護理師</a:t>
            </a:r>
          </a:p>
          <a:p>
            <a:pPr eaLnBrk="1" hangingPunct="1"/>
            <a:endParaRPr lang="en-US" altLang="zh-TW" dirty="0" smtClean="0">
              <a:cs typeface="Arial" charset="0"/>
            </a:endParaRPr>
          </a:p>
          <a:p>
            <a:pPr eaLnBrk="1" hangingPunct="1"/>
            <a:endParaRPr lang="en-US" altLang="zh-TW" dirty="0" smtClean="0">
              <a:cs typeface="Arial" charset="0"/>
            </a:endParaRPr>
          </a:p>
          <a:p>
            <a:pPr eaLnBrk="1" hangingPunct="1"/>
            <a:r>
              <a:rPr lang="zh-TW" altLang="en-US" dirty="0" smtClean="0">
                <a:cs typeface="Arial" charset="0"/>
              </a:rPr>
              <a:t>最近通報麻疹個案（</a:t>
            </a:r>
            <a:r>
              <a:rPr lang="en-US" altLang="zh-TW" dirty="0" smtClean="0">
                <a:latin typeface="Arial" pitchFamily="34" charset="0"/>
              </a:rPr>
              <a:t>A</a:t>
            </a:r>
            <a:r>
              <a:rPr lang="zh-TW" altLang="en-US" dirty="0" smtClean="0">
                <a:cs typeface="Arial" charset="0"/>
              </a:rPr>
              <a:t>病童</a:t>
            </a:r>
            <a:r>
              <a:rPr lang="en-US" altLang="zh-TW" dirty="0" smtClean="0">
                <a:cs typeface="Arial" charset="0"/>
              </a:rPr>
              <a:t>/</a:t>
            </a:r>
            <a:r>
              <a:rPr lang="en-US" altLang="zh-TW" dirty="0" smtClean="0">
                <a:latin typeface="Arial" pitchFamily="34" charset="0"/>
              </a:rPr>
              <a:t>9</a:t>
            </a:r>
            <a:r>
              <a:rPr lang="zh-TW" altLang="en-US" dirty="0" smtClean="0">
                <a:cs typeface="Arial" charset="0"/>
              </a:rPr>
              <a:t>個月）</a:t>
            </a:r>
            <a:endParaRPr lang="en-US" altLang="zh-TW" dirty="0" smtClean="0">
              <a:cs typeface="Arial" charset="0"/>
            </a:endParaRPr>
          </a:p>
          <a:p>
            <a:pPr eaLnBrk="1" hangingPunct="1"/>
            <a:endParaRPr lang="en-US" altLang="zh-TW" dirty="0" smtClean="0">
              <a:cs typeface="Arial" charset="0"/>
            </a:endParaRPr>
          </a:p>
          <a:p>
            <a:pPr eaLnBrk="1" hangingPunct="1"/>
            <a:endParaRPr lang="en-US" altLang="zh-TW" dirty="0" smtClean="0">
              <a:cs typeface="Arial" charset="0"/>
            </a:endParaRPr>
          </a:p>
          <a:p>
            <a:pPr eaLnBrk="1" hangingPunct="1"/>
            <a:endParaRPr lang="en-US" altLang="zh-TW" dirty="0" smtClean="0">
              <a:cs typeface="Arial" charset="0"/>
            </a:endParaRPr>
          </a:p>
          <a:p>
            <a:pPr eaLnBrk="1" hangingPunct="1">
              <a:spcBef>
                <a:spcPts val="1800"/>
              </a:spcBef>
            </a:pPr>
            <a:r>
              <a:rPr lang="zh-TW" altLang="en-US" dirty="0" smtClean="0">
                <a:cs typeface="Arial" charset="0"/>
              </a:rPr>
              <a:t>兒科護理師未與此病童接觸，和兒科醫師澄清此兩個案相關性。</a:t>
            </a:r>
          </a:p>
        </p:txBody>
      </p:sp>
      <p:grpSp>
        <p:nvGrpSpPr>
          <p:cNvPr id="89" name="群組 88"/>
          <p:cNvGrpSpPr/>
          <p:nvPr>
            <p:custDataLst>
              <p:tags r:id="rId2"/>
            </p:custDataLst>
          </p:nvPr>
        </p:nvGrpSpPr>
        <p:grpSpPr>
          <a:xfrm>
            <a:off x="1403350" y="1557338"/>
            <a:ext cx="6096000" cy="2125662"/>
            <a:chOff x="1403350" y="1557338"/>
            <a:chExt cx="6096000" cy="2125662"/>
          </a:xfrm>
        </p:grpSpPr>
        <p:sp>
          <p:nvSpPr>
            <p:cNvPr id="6" name="燕尾形向右箭號 5"/>
            <p:cNvSpPr/>
            <p:nvPr/>
          </p:nvSpPr>
          <p:spPr>
            <a:xfrm>
              <a:off x="1403350" y="2109788"/>
              <a:ext cx="6096000" cy="973137"/>
            </a:xfrm>
            <a:prstGeom prst="notchedRightArrow">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txBody>
            <a:bodyPr/>
            <a:lstStyle/>
            <a:p>
              <a:endParaRPr lang="zh-TW" altLang="en-US"/>
            </a:p>
          </p:txBody>
        </p:sp>
        <p:sp>
          <p:nvSpPr>
            <p:cNvPr id="7" name="手繪多邊形 6"/>
            <p:cNvSpPr/>
            <p:nvPr/>
          </p:nvSpPr>
          <p:spPr>
            <a:xfrm>
              <a:off x="1406525" y="1557338"/>
              <a:ext cx="1768475" cy="973137"/>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nchor="b"/>
            <a:lstStyle/>
            <a:p>
              <a:pPr algn="ctr" defTabSz="1066800">
                <a:lnSpc>
                  <a:spcPct val="90000"/>
                </a:lnSpc>
                <a:spcAft>
                  <a:spcPct val="35000"/>
                </a:spcAft>
                <a:defRPr/>
              </a:pPr>
              <a:r>
                <a:rPr lang="en-US" altLang="zh-TW" sz="2400" dirty="0">
                  <a:solidFill>
                    <a:schemeClr val="accent1">
                      <a:lumMod val="75000"/>
                    </a:schemeClr>
                  </a:solidFill>
                  <a:latin typeface="Arial" pitchFamily="34" charset="0"/>
                  <a:cs typeface="Arial" pitchFamily="34" charset="0"/>
                </a:rPr>
                <a:t>12/24</a:t>
              </a:r>
              <a:endParaRPr lang="zh-TW" altLang="en-US" sz="2400" dirty="0">
                <a:solidFill>
                  <a:schemeClr val="accent1">
                    <a:lumMod val="75000"/>
                  </a:schemeClr>
                </a:solidFill>
                <a:latin typeface="Arial" pitchFamily="34" charset="0"/>
                <a:cs typeface="Arial" pitchFamily="34" charset="0"/>
              </a:endParaRPr>
            </a:p>
          </p:txBody>
        </p:sp>
        <p:sp>
          <p:nvSpPr>
            <p:cNvPr id="8" name="橢圓 7"/>
            <p:cNvSpPr/>
            <p:nvPr/>
          </p:nvSpPr>
          <p:spPr>
            <a:xfrm>
              <a:off x="2168525" y="2474913"/>
              <a:ext cx="242888" cy="242887"/>
            </a:xfrm>
            <a:prstGeom prst="ellipse">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zh-TW" altLang="en-US"/>
            </a:p>
          </p:txBody>
        </p:sp>
        <p:sp>
          <p:nvSpPr>
            <p:cNvPr id="9" name="手繪多邊形 8"/>
            <p:cNvSpPr/>
            <p:nvPr/>
          </p:nvSpPr>
          <p:spPr>
            <a:xfrm>
              <a:off x="3235325" y="2708275"/>
              <a:ext cx="1768475" cy="974725"/>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lstStyle/>
            <a:p>
              <a:pPr algn="ctr" defTabSz="1066800">
                <a:lnSpc>
                  <a:spcPct val="90000"/>
                </a:lnSpc>
                <a:spcAft>
                  <a:spcPct val="35000"/>
                </a:spcAft>
                <a:defRPr/>
              </a:pPr>
              <a:r>
                <a:rPr lang="zh-TW" altLang="en-US" sz="2000" dirty="0">
                  <a:solidFill>
                    <a:schemeClr val="accent1">
                      <a:lumMod val="75000"/>
                    </a:schemeClr>
                  </a:solidFill>
                  <a:latin typeface="標楷體" pitchFamily="65" charset="-120"/>
                  <a:ea typeface="標楷體" pitchFamily="65" charset="-120"/>
                </a:rPr>
                <a:t>至急診求治</a:t>
              </a:r>
            </a:p>
          </p:txBody>
        </p:sp>
        <p:sp>
          <p:nvSpPr>
            <p:cNvPr id="10" name="橢圓 9"/>
            <p:cNvSpPr/>
            <p:nvPr/>
          </p:nvSpPr>
          <p:spPr>
            <a:xfrm>
              <a:off x="4024313" y="2474913"/>
              <a:ext cx="244475" cy="242887"/>
            </a:xfrm>
            <a:prstGeom prst="ellipse">
              <a:avLst/>
            </a:pr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txBody>
            <a:bodyPr/>
            <a:lstStyle/>
            <a:p>
              <a:endParaRPr lang="zh-TW" altLang="en-US"/>
            </a:p>
          </p:txBody>
        </p:sp>
        <p:sp>
          <p:nvSpPr>
            <p:cNvPr id="11" name="手繪多邊形 10"/>
            <p:cNvSpPr/>
            <p:nvPr/>
          </p:nvSpPr>
          <p:spPr>
            <a:xfrm>
              <a:off x="5119688" y="1557338"/>
              <a:ext cx="1766887" cy="973137"/>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nchor="b"/>
            <a:lstStyle/>
            <a:p>
              <a:pPr algn="ctr" defTabSz="1066800">
                <a:lnSpc>
                  <a:spcPct val="90000"/>
                </a:lnSpc>
                <a:spcAft>
                  <a:spcPct val="35000"/>
                </a:spcAft>
                <a:defRPr/>
              </a:pPr>
              <a:r>
                <a:rPr lang="en-US" altLang="zh-TW" sz="2400" dirty="0">
                  <a:solidFill>
                    <a:schemeClr val="accent1">
                      <a:lumMod val="75000"/>
                    </a:schemeClr>
                  </a:solidFill>
                  <a:latin typeface="Arial" pitchFamily="34" charset="0"/>
                  <a:cs typeface="Arial" pitchFamily="34" charset="0"/>
                </a:rPr>
                <a:t>12/29</a:t>
              </a:r>
              <a:endParaRPr lang="zh-TW" altLang="en-US" sz="2400" dirty="0">
                <a:solidFill>
                  <a:schemeClr val="accent1">
                    <a:lumMod val="75000"/>
                  </a:schemeClr>
                </a:solidFill>
                <a:latin typeface="Arial" pitchFamily="34" charset="0"/>
                <a:cs typeface="Arial" pitchFamily="34" charset="0"/>
              </a:endParaRPr>
            </a:p>
          </p:txBody>
        </p:sp>
        <p:sp>
          <p:nvSpPr>
            <p:cNvPr id="12" name="橢圓 11"/>
            <p:cNvSpPr/>
            <p:nvPr/>
          </p:nvSpPr>
          <p:spPr>
            <a:xfrm>
              <a:off x="5881688" y="2474913"/>
              <a:ext cx="242887" cy="242887"/>
            </a:xfrm>
            <a:prstGeom prst="ellipse">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a:lstStyle/>
            <a:p>
              <a:endParaRPr lang="zh-TW" altLang="en-US"/>
            </a:p>
          </p:txBody>
        </p:sp>
        <p:sp>
          <p:nvSpPr>
            <p:cNvPr id="13" name="手繪多邊形 12"/>
            <p:cNvSpPr/>
            <p:nvPr/>
          </p:nvSpPr>
          <p:spPr>
            <a:xfrm>
              <a:off x="1435100" y="2708275"/>
              <a:ext cx="1768475" cy="974725"/>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lstStyle/>
            <a:p>
              <a:pPr algn="ctr" defTabSz="1066800">
                <a:lnSpc>
                  <a:spcPct val="90000"/>
                </a:lnSpc>
                <a:spcAft>
                  <a:spcPct val="35000"/>
                </a:spcAft>
                <a:defRPr/>
              </a:pPr>
              <a:r>
                <a:rPr lang="zh-TW" altLang="en-US" sz="2000" dirty="0">
                  <a:solidFill>
                    <a:schemeClr val="accent1">
                      <a:lumMod val="75000"/>
                    </a:schemeClr>
                  </a:solidFill>
                  <a:latin typeface="標楷體" pitchFamily="65" charset="-120"/>
                  <a:ea typeface="標楷體" pitchFamily="65" charset="-120"/>
                </a:rPr>
                <a:t>發燒</a:t>
              </a:r>
            </a:p>
          </p:txBody>
        </p:sp>
        <p:sp>
          <p:nvSpPr>
            <p:cNvPr id="14" name="手繪多邊形 13"/>
            <p:cNvSpPr/>
            <p:nvPr/>
          </p:nvSpPr>
          <p:spPr>
            <a:xfrm>
              <a:off x="5035550" y="2708275"/>
              <a:ext cx="1912938" cy="974725"/>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lstStyle/>
            <a:p>
              <a:pPr algn="ctr" defTabSz="1066800">
                <a:lnSpc>
                  <a:spcPct val="90000"/>
                </a:lnSpc>
                <a:spcAft>
                  <a:spcPct val="35000"/>
                </a:spcAft>
                <a:defRPr/>
              </a:pPr>
              <a:r>
                <a:rPr lang="zh-TW" altLang="en-US" sz="2000" dirty="0">
                  <a:solidFill>
                    <a:schemeClr val="accent1">
                      <a:lumMod val="75000"/>
                    </a:schemeClr>
                  </a:solidFill>
                  <a:latin typeface="標楷體" pitchFamily="65" charset="-120"/>
                  <a:ea typeface="標楷體" pitchFamily="65" charset="-120"/>
                </a:rPr>
                <a:t>皮膚出現紅疹</a:t>
              </a:r>
            </a:p>
          </p:txBody>
        </p:sp>
        <p:sp>
          <p:nvSpPr>
            <p:cNvPr id="15" name="手繪多邊形 14"/>
            <p:cNvSpPr/>
            <p:nvPr/>
          </p:nvSpPr>
          <p:spPr>
            <a:xfrm>
              <a:off x="3276600" y="1557338"/>
              <a:ext cx="1766888" cy="973137"/>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nchor="b"/>
            <a:lstStyle/>
            <a:p>
              <a:pPr algn="ctr" defTabSz="1066800">
                <a:lnSpc>
                  <a:spcPct val="90000"/>
                </a:lnSpc>
                <a:spcAft>
                  <a:spcPct val="35000"/>
                </a:spcAft>
                <a:defRPr/>
              </a:pPr>
              <a:r>
                <a:rPr lang="en-US" altLang="zh-TW" sz="2400" dirty="0">
                  <a:solidFill>
                    <a:schemeClr val="accent1">
                      <a:lumMod val="75000"/>
                    </a:schemeClr>
                  </a:solidFill>
                  <a:latin typeface="Arial" pitchFamily="34" charset="0"/>
                  <a:cs typeface="Arial" pitchFamily="34" charset="0"/>
                </a:rPr>
                <a:t>12/28</a:t>
              </a:r>
              <a:endParaRPr lang="zh-TW" altLang="en-US" sz="2400" dirty="0">
                <a:solidFill>
                  <a:schemeClr val="accent1">
                    <a:lumMod val="75000"/>
                  </a:schemeClr>
                </a:solidFill>
                <a:latin typeface="Arial" pitchFamily="34" charset="0"/>
                <a:cs typeface="Arial" pitchFamily="34" charset="0"/>
              </a:endParaRPr>
            </a:p>
          </p:txBody>
        </p:sp>
      </p:grpSp>
      <p:sp>
        <p:nvSpPr>
          <p:cNvPr id="38" name="手繪多邊形 37"/>
          <p:cNvSpPr/>
          <p:nvPr/>
        </p:nvSpPr>
        <p:spPr>
          <a:xfrm>
            <a:off x="2720975" y="5356225"/>
            <a:ext cx="1320800" cy="996950"/>
          </a:xfrm>
          <a:custGeom>
            <a:avLst/>
            <a:gdLst>
              <a:gd name="connsiteX0" fmla="*/ 0 w 1320700"/>
              <a:gd name="connsiteY0" fmla="*/ 0 h 997158"/>
              <a:gd name="connsiteX1" fmla="*/ 1320700 w 1320700"/>
              <a:gd name="connsiteY1" fmla="*/ 0 h 997158"/>
              <a:gd name="connsiteX2" fmla="*/ 1320700 w 1320700"/>
              <a:gd name="connsiteY2" fmla="*/ 997158 h 997158"/>
              <a:gd name="connsiteX3" fmla="*/ 0 w 1320700"/>
              <a:gd name="connsiteY3" fmla="*/ 997158 h 997158"/>
              <a:gd name="connsiteX4" fmla="*/ 0 w 1320700"/>
              <a:gd name="connsiteY4" fmla="*/ 0 h 997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700" h="997158">
                <a:moveTo>
                  <a:pt x="0" y="0"/>
                </a:moveTo>
                <a:lnTo>
                  <a:pt x="1320700" y="0"/>
                </a:lnTo>
                <a:lnTo>
                  <a:pt x="1320700" y="997158"/>
                </a:lnTo>
                <a:lnTo>
                  <a:pt x="0" y="99715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13360" tIns="213360" rIns="213360" bIns="213360" spcCol="1270"/>
          <a:lstStyle/>
          <a:p>
            <a:pPr algn="ctr" defTabSz="1333500">
              <a:lnSpc>
                <a:spcPct val="90000"/>
              </a:lnSpc>
              <a:spcAft>
                <a:spcPct val="35000"/>
              </a:spcAft>
              <a:defRPr/>
            </a:pPr>
            <a:endParaRPr lang="zh-TW" altLang="en-US" sz="3000"/>
          </a:p>
        </p:txBody>
      </p:sp>
      <p:sp>
        <p:nvSpPr>
          <p:cNvPr id="42" name="手繪多邊形 41"/>
          <p:cNvSpPr/>
          <p:nvPr/>
        </p:nvSpPr>
        <p:spPr>
          <a:xfrm>
            <a:off x="5494338" y="5356225"/>
            <a:ext cx="1320800" cy="996950"/>
          </a:xfrm>
          <a:custGeom>
            <a:avLst/>
            <a:gdLst>
              <a:gd name="connsiteX0" fmla="*/ 0 w 1320700"/>
              <a:gd name="connsiteY0" fmla="*/ 0 h 997158"/>
              <a:gd name="connsiteX1" fmla="*/ 1320700 w 1320700"/>
              <a:gd name="connsiteY1" fmla="*/ 0 h 997158"/>
              <a:gd name="connsiteX2" fmla="*/ 1320700 w 1320700"/>
              <a:gd name="connsiteY2" fmla="*/ 997158 h 997158"/>
              <a:gd name="connsiteX3" fmla="*/ 0 w 1320700"/>
              <a:gd name="connsiteY3" fmla="*/ 997158 h 997158"/>
              <a:gd name="connsiteX4" fmla="*/ 0 w 1320700"/>
              <a:gd name="connsiteY4" fmla="*/ 0 h 997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700" h="997158">
                <a:moveTo>
                  <a:pt x="0" y="0"/>
                </a:moveTo>
                <a:lnTo>
                  <a:pt x="1320700" y="0"/>
                </a:lnTo>
                <a:lnTo>
                  <a:pt x="1320700" y="997158"/>
                </a:lnTo>
                <a:lnTo>
                  <a:pt x="0" y="99715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8920" tIns="248920" rIns="248920" bIns="248920" spcCol="1270"/>
          <a:lstStyle/>
          <a:p>
            <a:pPr algn="ctr" defTabSz="1555750">
              <a:lnSpc>
                <a:spcPct val="90000"/>
              </a:lnSpc>
              <a:spcAft>
                <a:spcPct val="35000"/>
              </a:spcAft>
              <a:defRPr/>
            </a:pPr>
            <a:endParaRPr lang="zh-TW" altLang="en-US" sz="3500" dirty="0"/>
          </a:p>
        </p:txBody>
      </p:sp>
      <p:grpSp>
        <p:nvGrpSpPr>
          <p:cNvPr id="131" name="群組 130"/>
          <p:cNvGrpSpPr/>
          <p:nvPr>
            <p:custDataLst>
              <p:tags r:id="rId3"/>
            </p:custDataLst>
          </p:nvPr>
        </p:nvGrpSpPr>
        <p:grpSpPr>
          <a:xfrm>
            <a:off x="1116013" y="3357563"/>
            <a:ext cx="6696075" cy="2159000"/>
            <a:chOff x="1116013" y="3357563"/>
            <a:chExt cx="6696075" cy="2159000"/>
          </a:xfrm>
        </p:grpSpPr>
        <p:sp>
          <p:nvSpPr>
            <p:cNvPr id="36" name="手繪多邊形 35"/>
            <p:cNvSpPr/>
            <p:nvPr/>
          </p:nvSpPr>
          <p:spPr>
            <a:xfrm>
              <a:off x="1335088" y="3357563"/>
              <a:ext cx="1319212" cy="996950"/>
            </a:xfrm>
            <a:custGeom>
              <a:avLst/>
              <a:gdLst>
                <a:gd name="connsiteX0" fmla="*/ 0 w 1320700"/>
                <a:gd name="connsiteY0" fmla="*/ 0 h 997158"/>
                <a:gd name="connsiteX1" fmla="*/ 1320700 w 1320700"/>
                <a:gd name="connsiteY1" fmla="*/ 0 h 997158"/>
                <a:gd name="connsiteX2" fmla="*/ 1320700 w 1320700"/>
                <a:gd name="connsiteY2" fmla="*/ 997158 h 997158"/>
                <a:gd name="connsiteX3" fmla="*/ 0 w 1320700"/>
                <a:gd name="connsiteY3" fmla="*/ 997158 h 997158"/>
                <a:gd name="connsiteX4" fmla="*/ 0 w 1320700"/>
                <a:gd name="connsiteY4" fmla="*/ 0 h 997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700" h="997158">
                  <a:moveTo>
                    <a:pt x="0" y="0"/>
                  </a:moveTo>
                  <a:lnTo>
                    <a:pt x="1320700" y="0"/>
                  </a:lnTo>
                  <a:lnTo>
                    <a:pt x="1320700" y="997158"/>
                  </a:lnTo>
                  <a:lnTo>
                    <a:pt x="0" y="99715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13360" tIns="213360" rIns="213360" bIns="213360" spcCol="1270" anchor="b"/>
            <a:lstStyle/>
            <a:p>
              <a:pPr algn="ctr" defTabSz="1333500">
                <a:lnSpc>
                  <a:spcPct val="90000"/>
                </a:lnSpc>
                <a:spcAft>
                  <a:spcPct val="35000"/>
                </a:spcAft>
                <a:defRPr/>
              </a:pPr>
              <a:endParaRPr lang="zh-TW" altLang="en-US" sz="3000"/>
            </a:p>
          </p:txBody>
        </p:sp>
        <p:sp>
          <p:nvSpPr>
            <p:cNvPr id="40" name="手繪多邊形 39"/>
            <p:cNvSpPr/>
            <p:nvPr/>
          </p:nvSpPr>
          <p:spPr>
            <a:xfrm>
              <a:off x="4108450" y="3357563"/>
              <a:ext cx="1320800" cy="996950"/>
            </a:xfrm>
            <a:custGeom>
              <a:avLst/>
              <a:gdLst>
                <a:gd name="connsiteX0" fmla="*/ 0 w 1320700"/>
                <a:gd name="connsiteY0" fmla="*/ 0 h 997158"/>
                <a:gd name="connsiteX1" fmla="*/ 1320700 w 1320700"/>
                <a:gd name="connsiteY1" fmla="*/ 0 h 997158"/>
                <a:gd name="connsiteX2" fmla="*/ 1320700 w 1320700"/>
                <a:gd name="connsiteY2" fmla="*/ 997158 h 997158"/>
                <a:gd name="connsiteX3" fmla="*/ 0 w 1320700"/>
                <a:gd name="connsiteY3" fmla="*/ 997158 h 997158"/>
                <a:gd name="connsiteX4" fmla="*/ 0 w 1320700"/>
                <a:gd name="connsiteY4" fmla="*/ 0 h 997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700" h="997158">
                  <a:moveTo>
                    <a:pt x="0" y="0"/>
                  </a:moveTo>
                  <a:lnTo>
                    <a:pt x="1320700" y="0"/>
                  </a:lnTo>
                  <a:lnTo>
                    <a:pt x="1320700" y="997158"/>
                  </a:lnTo>
                  <a:lnTo>
                    <a:pt x="0" y="99715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13360" tIns="213360" rIns="213360" bIns="213360" spcCol="1270" anchor="b"/>
            <a:lstStyle/>
            <a:p>
              <a:pPr algn="ctr" defTabSz="1333500">
                <a:lnSpc>
                  <a:spcPct val="90000"/>
                </a:lnSpc>
                <a:spcAft>
                  <a:spcPct val="35000"/>
                </a:spcAft>
                <a:defRPr/>
              </a:pPr>
              <a:endParaRPr lang="zh-TW" altLang="en-US" sz="3000" dirty="0"/>
            </a:p>
          </p:txBody>
        </p:sp>
        <p:sp>
          <p:nvSpPr>
            <p:cNvPr id="45" name="手繪多邊形 44"/>
            <p:cNvSpPr/>
            <p:nvPr/>
          </p:nvSpPr>
          <p:spPr>
            <a:xfrm>
              <a:off x="1116013" y="3357563"/>
              <a:ext cx="1768475" cy="973137"/>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nchor="b"/>
            <a:lstStyle/>
            <a:p>
              <a:pPr algn="ctr" defTabSz="1066800">
                <a:lnSpc>
                  <a:spcPct val="90000"/>
                </a:lnSpc>
                <a:spcAft>
                  <a:spcPct val="35000"/>
                </a:spcAft>
                <a:defRPr/>
              </a:pPr>
              <a:r>
                <a:rPr lang="en-US" altLang="zh-TW" sz="2400" dirty="0">
                  <a:solidFill>
                    <a:schemeClr val="accent1">
                      <a:lumMod val="75000"/>
                    </a:schemeClr>
                  </a:solidFill>
                  <a:latin typeface="Arial" pitchFamily="34" charset="0"/>
                  <a:cs typeface="Arial" pitchFamily="34" charset="0"/>
                </a:rPr>
                <a:t>12/19</a:t>
              </a:r>
              <a:endParaRPr lang="zh-TW" altLang="en-US" sz="2400" dirty="0">
                <a:solidFill>
                  <a:schemeClr val="accent1">
                    <a:lumMod val="75000"/>
                  </a:schemeClr>
                </a:solidFill>
                <a:latin typeface="Arial" pitchFamily="34" charset="0"/>
                <a:cs typeface="Arial" pitchFamily="34" charset="0"/>
              </a:endParaRPr>
            </a:p>
          </p:txBody>
        </p:sp>
        <p:sp>
          <p:nvSpPr>
            <p:cNvPr id="47" name="手繪多邊形 46"/>
            <p:cNvSpPr/>
            <p:nvPr/>
          </p:nvSpPr>
          <p:spPr>
            <a:xfrm>
              <a:off x="3779912" y="3357563"/>
              <a:ext cx="1768475" cy="973137"/>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nchor="b"/>
            <a:lstStyle/>
            <a:p>
              <a:pPr algn="ctr" defTabSz="1066800">
                <a:lnSpc>
                  <a:spcPct val="90000"/>
                </a:lnSpc>
                <a:spcAft>
                  <a:spcPct val="35000"/>
                </a:spcAft>
                <a:defRPr/>
              </a:pPr>
              <a:r>
                <a:rPr lang="en-US" altLang="zh-TW" sz="2400" dirty="0">
                  <a:solidFill>
                    <a:schemeClr val="accent1">
                      <a:lumMod val="75000"/>
                    </a:schemeClr>
                  </a:solidFill>
                  <a:latin typeface="Arial" pitchFamily="34" charset="0"/>
                  <a:cs typeface="Arial" pitchFamily="34" charset="0"/>
                </a:rPr>
                <a:t>12/25</a:t>
              </a:r>
              <a:endParaRPr lang="zh-TW" altLang="en-US" sz="2400" dirty="0">
                <a:solidFill>
                  <a:schemeClr val="accent1">
                    <a:lumMod val="75000"/>
                  </a:schemeClr>
                </a:solidFill>
                <a:latin typeface="Arial" pitchFamily="34" charset="0"/>
                <a:cs typeface="Arial" pitchFamily="34" charset="0"/>
              </a:endParaRPr>
            </a:p>
          </p:txBody>
        </p:sp>
        <p:sp>
          <p:nvSpPr>
            <p:cNvPr id="50" name="手繪多邊形 49"/>
            <p:cNvSpPr/>
            <p:nvPr/>
          </p:nvSpPr>
          <p:spPr>
            <a:xfrm>
              <a:off x="2339752" y="3357563"/>
              <a:ext cx="1768475" cy="973137"/>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nchor="b"/>
            <a:lstStyle/>
            <a:p>
              <a:pPr algn="ctr" defTabSz="1066800">
                <a:lnSpc>
                  <a:spcPct val="90000"/>
                </a:lnSpc>
                <a:spcAft>
                  <a:spcPct val="35000"/>
                </a:spcAft>
                <a:defRPr/>
              </a:pPr>
              <a:r>
                <a:rPr lang="en-US" altLang="zh-TW" sz="2400" dirty="0">
                  <a:solidFill>
                    <a:schemeClr val="accent1">
                      <a:lumMod val="75000"/>
                    </a:schemeClr>
                  </a:solidFill>
                  <a:latin typeface="Arial" pitchFamily="34" charset="0"/>
                  <a:cs typeface="Arial" pitchFamily="34" charset="0"/>
                </a:rPr>
                <a:t>12/23</a:t>
              </a:r>
              <a:endParaRPr lang="zh-TW" altLang="en-US" sz="2400" dirty="0">
                <a:solidFill>
                  <a:schemeClr val="accent1">
                    <a:lumMod val="75000"/>
                  </a:schemeClr>
                </a:solidFill>
                <a:latin typeface="Arial" pitchFamily="34" charset="0"/>
                <a:cs typeface="Arial" pitchFamily="34" charset="0"/>
              </a:endParaRPr>
            </a:p>
          </p:txBody>
        </p:sp>
        <p:sp>
          <p:nvSpPr>
            <p:cNvPr id="51" name="手繪多邊形 50"/>
            <p:cNvSpPr/>
            <p:nvPr/>
          </p:nvSpPr>
          <p:spPr>
            <a:xfrm>
              <a:off x="5292725" y="3357563"/>
              <a:ext cx="2087563" cy="973137"/>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nchor="b"/>
            <a:lstStyle/>
            <a:p>
              <a:pPr algn="ctr" defTabSz="1066800">
                <a:lnSpc>
                  <a:spcPct val="90000"/>
                </a:lnSpc>
                <a:spcAft>
                  <a:spcPct val="35000"/>
                </a:spcAft>
                <a:defRPr/>
              </a:pPr>
              <a:r>
                <a:rPr lang="en-US" altLang="zh-TW" sz="2400" dirty="0">
                  <a:solidFill>
                    <a:schemeClr val="accent1">
                      <a:lumMod val="75000"/>
                    </a:schemeClr>
                  </a:solidFill>
                  <a:latin typeface="Arial" pitchFamily="34" charset="0"/>
                  <a:cs typeface="Arial" pitchFamily="34" charset="0"/>
                </a:rPr>
                <a:t>12/26~12/29</a:t>
              </a:r>
              <a:endParaRPr lang="zh-TW" altLang="en-US" sz="2400" dirty="0">
                <a:solidFill>
                  <a:schemeClr val="accent1">
                    <a:lumMod val="75000"/>
                  </a:schemeClr>
                </a:solidFill>
                <a:latin typeface="Arial" pitchFamily="34" charset="0"/>
                <a:cs typeface="Arial" pitchFamily="34" charset="0"/>
              </a:endParaRPr>
            </a:p>
          </p:txBody>
        </p:sp>
        <p:grpSp>
          <p:nvGrpSpPr>
            <p:cNvPr id="90" name="群組 89"/>
            <p:cNvGrpSpPr/>
            <p:nvPr>
              <p:custDataLst>
                <p:tags r:id="rId5"/>
              </p:custDataLst>
            </p:nvPr>
          </p:nvGrpSpPr>
          <p:grpSpPr>
            <a:xfrm>
              <a:off x="1144588" y="3933825"/>
              <a:ext cx="6667500" cy="1582738"/>
              <a:chOff x="1144588" y="3933825"/>
              <a:chExt cx="6667500" cy="1582738"/>
            </a:xfrm>
          </p:grpSpPr>
          <p:sp>
            <p:nvSpPr>
              <p:cNvPr id="35" name="燕尾形向右箭號 34"/>
              <p:cNvSpPr/>
              <p:nvPr/>
            </p:nvSpPr>
            <p:spPr>
              <a:xfrm>
                <a:off x="1331913" y="3933825"/>
                <a:ext cx="6480175" cy="996950"/>
              </a:xfrm>
              <a:prstGeom prst="notchedRightArrow">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txBody>
              <a:bodyPr/>
              <a:lstStyle/>
              <a:p>
                <a:endParaRPr lang="zh-TW" altLang="en-US"/>
              </a:p>
            </p:txBody>
          </p:sp>
          <p:sp>
            <p:nvSpPr>
              <p:cNvPr id="37" name="橢圓 36"/>
              <p:cNvSpPr/>
              <p:nvPr/>
            </p:nvSpPr>
            <p:spPr>
              <a:xfrm>
                <a:off x="1870075" y="4306888"/>
                <a:ext cx="249238" cy="249237"/>
              </a:xfrm>
              <a:prstGeom prst="ellipse">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zh-TW" altLang="en-US"/>
              </a:p>
            </p:txBody>
          </p:sp>
          <p:sp>
            <p:nvSpPr>
              <p:cNvPr id="39" name="橢圓 38"/>
              <p:cNvSpPr/>
              <p:nvPr/>
            </p:nvSpPr>
            <p:spPr>
              <a:xfrm>
                <a:off x="3105150" y="4306888"/>
                <a:ext cx="249238" cy="249237"/>
              </a:xfrm>
              <a:prstGeom prst="ellipse">
                <a:avLst/>
              </a:prstGeom>
            </p:spPr>
            <p:style>
              <a:lnRef idx="2">
                <a:schemeClr val="lt1">
                  <a:hueOff val="0"/>
                  <a:satOff val="0"/>
                  <a:lumOff val="0"/>
                  <a:alphaOff val="0"/>
                </a:schemeClr>
              </a:lnRef>
              <a:fillRef idx="1">
                <a:schemeClr val="accent5">
                  <a:hueOff val="-3311292"/>
                  <a:satOff val="13270"/>
                  <a:lumOff val="2876"/>
                  <a:alphaOff val="0"/>
                </a:schemeClr>
              </a:fillRef>
              <a:effectRef idx="0">
                <a:schemeClr val="accent5">
                  <a:hueOff val="-3311292"/>
                  <a:satOff val="13270"/>
                  <a:lumOff val="2876"/>
                  <a:alphaOff val="0"/>
                </a:schemeClr>
              </a:effectRef>
              <a:fontRef idx="minor">
                <a:schemeClr val="lt1"/>
              </a:fontRef>
            </p:style>
            <p:txBody>
              <a:bodyPr/>
              <a:lstStyle/>
              <a:p>
                <a:endParaRPr lang="zh-TW" altLang="en-US"/>
              </a:p>
            </p:txBody>
          </p:sp>
          <p:sp>
            <p:nvSpPr>
              <p:cNvPr id="41" name="橢圓 40"/>
              <p:cNvSpPr/>
              <p:nvPr/>
            </p:nvSpPr>
            <p:spPr>
              <a:xfrm>
                <a:off x="4532313" y="4306888"/>
                <a:ext cx="249237" cy="249237"/>
              </a:xfrm>
              <a:prstGeom prst="ellipse">
                <a:avLst/>
              </a:prstGeom>
            </p:spPr>
            <p:style>
              <a:lnRef idx="2">
                <a:schemeClr val="lt1">
                  <a:hueOff val="0"/>
                  <a:satOff val="0"/>
                  <a:lumOff val="0"/>
                  <a:alphaOff val="0"/>
                </a:schemeClr>
              </a:lnRef>
              <a:fillRef idx="1">
                <a:schemeClr val="accent5">
                  <a:hueOff val="-6622584"/>
                  <a:satOff val="26541"/>
                  <a:lumOff val="5752"/>
                  <a:alphaOff val="0"/>
                </a:schemeClr>
              </a:fillRef>
              <a:effectRef idx="0">
                <a:schemeClr val="accent5">
                  <a:hueOff val="-6622584"/>
                  <a:satOff val="26541"/>
                  <a:lumOff val="5752"/>
                  <a:alphaOff val="0"/>
                </a:schemeClr>
              </a:effectRef>
              <a:fontRef idx="minor">
                <a:schemeClr val="lt1"/>
              </a:fontRef>
            </p:style>
            <p:txBody>
              <a:bodyPr/>
              <a:lstStyle/>
              <a:p>
                <a:endParaRPr lang="zh-TW" altLang="en-US"/>
              </a:p>
            </p:txBody>
          </p:sp>
          <p:sp>
            <p:nvSpPr>
              <p:cNvPr id="43" name="橢圓 42"/>
              <p:cNvSpPr/>
              <p:nvPr/>
            </p:nvSpPr>
            <p:spPr>
              <a:xfrm>
                <a:off x="6246813" y="4306888"/>
                <a:ext cx="249237" cy="249237"/>
              </a:xfrm>
              <a:prstGeom prst="ellipse">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a:lstStyle/>
              <a:p>
                <a:endParaRPr lang="zh-TW" altLang="en-US"/>
              </a:p>
            </p:txBody>
          </p:sp>
          <p:sp>
            <p:nvSpPr>
              <p:cNvPr id="46" name="手繪多邊形 45"/>
              <p:cNvSpPr/>
              <p:nvPr/>
            </p:nvSpPr>
            <p:spPr>
              <a:xfrm>
                <a:off x="2403475" y="4543425"/>
                <a:ext cx="1768475" cy="973138"/>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lstStyle/>
              <a:p>
                <a:pPr algn="ctr" defTabSz="1066800">
                  <a:lnSpc>
                    <a:spcPct val="90000"/>
                  </a:lnSpc>
                  <a:spcAft>
                    <a:spcPct val="35000"/>
                  </a:spcAft>
                  <a:defRPr/>
                </a:pPr>
                <a:r>
                  <a:rPr lang="zh-TW" altLang="en-US" sz="2000" dirty="0">
                    <a:solidFill>
                      <a:schemeClr val="accent1">
                        <a:lumMod val="75000"/>
                      </a:schemeClr>
                    </a:solidFill>
                    <a:latin typeface="標楷體" pitchFamily="65" charset="-120"/>
                    <a:ea typeface="標楷體" pitchFamily="65" charset="-120"/>
                  </a:rPr>
                  <a:t>出疹</a:t>
                </a:r>
              </a:p>
            </p:txBody>
          </p:sp>
          <p:sp>
            <p:nvSpPr>
              <p:cNvPr id="48" name="手繪多邊形 47"/>
              <p:cNvSpPr/>
              <p:nvPr/>
            </p:nvSpPr>
            <p:spPr>
              <a:xfrm>
                <a:off x="1144588" y="4543425"/>
                <a:ext cx="1768475" cy="973138"/>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lstStyle/>
              <a:p>
                <a:pPr algn="ctr" defTabSz="1066800">
                  <a:lnSpc>
                    <a:spcPct val="90000"/>
                  </a:lnSpc>
                  <a:spcAft>
                    <a:spcPct val="35000"/>
                  </a:spcAft>
                  <a:defRPr/>
                </a:pPr>
                <a:r>
                  <a:rPr lang="zh-TW" altLang="en-US" sz="2000" dirty="0">
                    <a:solidFill>
                      <a:schemeClr val="accent1">
                        <a:lumMod val="75000"/>
                      </a:schemeClr>
                    </a:solidFill>
                    <a:latin typeface="標楷體" pitchFamily="65" charset="-120"/>
                    <a:ea typeface="標楷體" pitchFamily="65" charset="-120"/>
                  </a:rPr>
                  <a:t>發燒</a:t>
                </a:r>
              </a:p>
            </p:txBody>
          </p:sp>
          <p:sp>
            <p:nvSpPr>
              <p:cNvPr id="49" name="手繪多邊形 48"/>
              <p:cNvSpPr/>
              <p:nvPr/>
            </p:nvSpPr>
            <p:spPr>
              <a:xfrm>
                <a:off x="3740150" y="4543425"/>
                <a:ext cx="1911350" cy="973138"/>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lstStyle/>
              <a:p>
                <a:pPr algn="ctr" defTabSz="1066800">
                  <a:lnSpc>
                    <a:spcPct val="90000"/>
                  </a:lnSpc>
                  <a:spcAft>
                    <a:spcPct val="35000"/>
                  </a:spcAft>
                  <a:defRPr/>
                </a:pPr>
                <a:r>
                  <a:rPr lang="zh-TW" altLang="en-US" sz="2000" dirty="0">
                    <a:solidFill>
                      <a:schemeClr val="accent1">
                        <a:lumMod val="75000"/>
                      </a:schemeClr>
                    </a:solidFill>
                    <a:latin typeface="標楷體" pitchFamily="65" charset="-120"/>
                    <a:ea typeface="標楷體" pitchFamily="65" charset="-120"/>
                  </a:rPr>
                  <a:t>住院入住</a:t>
                </a:r>
                <a:r>
                  <a:rPr lang="en-US" altLang="zh-TW" sz="2000" dirty="0">
                    <a:solidFill>
                      <a:schemeClr val="accent1">
                        <a:lumMod val="75000"/>
                      </a:schemeClr>
                    </a:solidFill>
                    <a:latin typeface="標楷體" pitchFamily="65" charset="-120"/>
                    <a:ea typeface="標楷體" pitchFamily="65" charset="-120"/>
                  </a:rPr>
                  <a:t/>
                </a:r>
                <a:br>
                  <a:rPr lang="en-US" altLang="zh-TW" sz="2000" dirty="0">
                    <a:solidFill>
                      <a:schemeClr val="accent1">
                        <a:lumMod val="75000"/>
                      </a:schemeClr>
                    </a:solidFill>
                    <a:latin typeface="標楷體" pitchFamily="65" charset="-120"/>
                    <a:ea typeface="標楷體" pitchFamily="65" charset="-120"/>
                  </a:rPr>
                </a:br>
                <a:r>
                  <a:rPr lang="zh-TW" altLang="en-US" sz="2000" dirty="0">
                    <a:solidFill>
                      <a:schemeClr val="accent1">
                        <a:lumMod val="75000"/>
                      </a:schemeClr>
                    </a:solidFill>
                    <a:latin typeface="標楷體" pitchFamily="65" charset="-120"/>
                    <a:ea typeface="標楷體" pitchFamily="65" charset="-120"/>
                  </a:rPr>
                  <a:t>隔離病房</a:t>
                </a:r>
              </a:p>
            </p:txBody>
          </p:sp>
          <p:sp>
            <p:nvSpPr>
              <p:cNvPr id="52" name="手繪多邊形 51"/>
              <p:cNvSpPr/>
              <p:nvPr/>
            </p:nvSpPr>
            <p:spPr>
              <a:xfrm>
                <a:off x="5353050" y="4543425"/>
                <a:ext cx="1911350" cy="973138"/>
              </a:xfrm>
              <a:custGeom>
                <a:avLst/>
                <a:gdLst>
                  <a:gd name="connsiteX0" fmla="*/ 0 w 1768078"/>
                  <a:gd name="connsiteY0" fmla="*/ 0 h 974080"/>
                  <a:gd name="connsiteX1" fmla="*/ 1768078 w 1768078"/>
                  <a:gd name="connsiteY1" fmla="*/ 0 h 974080"/>
                  <a:gd name="connsiteX2" fmla="*/ 1768078 w 1768078"/>
                  <a:gd name="connsiteY2" fmla="*/ 974080 h 974080"/>
                  <a:gd name="connsiteX3" fmla="*/ 0 w 1768078"/>
                  <a:gd name="connsiteY3" fmla="*/ 974080 h 974080"/>
                  <a:gd name="connsiteX4" fmla="*/ 0 w 1768078"/>
                  <a:gd name="connsiteY4" fmla="*/ 0 h 974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078" h="974080">
                    <a:moveTo>
                      <a:pt x="0" y="0"/>
                    </a:moveTo>
                    <a:lnTo>
                      <a:pt x="1768078" y="0"/>
                    </a:lnTo>
                    <a:lnTo>
                      <a:pt x="1768078" y="974080"/>
                    </a:lnTo>
                    <a:lnTo>
                      <a:pt x="0" y="9740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0688" tIns="170688" rIns="170688" bIns="170688" spcCol="1270"/>
              <a:lstStyle/>
              <a:p>
                <a:pPr algn="ctr" defTabSz="1066800">
                  <a:lnSpc>
                    <a:spcPct val="90000"/>
                  </a:lnSpc>
                  <a:spcAft>
                    <a:spcPct val="35000"/>
                  </a:spcAft>
                  <a:defRPr/>
                </a:pPr>
                <a:r>
                  <a:rPr lang="zh-TW" altLang="en-US" sz="2000" dirty="0">
                    <a:solidFill>
                      <a:schemeClr val="accent1">
                        <a:lumMod val="75000"/>
                      </a:schemeClr>
                    </a:solidFill>
                    <a:latin typeface="標楷體" pitchFamily="65" charset="-120"/>
                    <a:ea typeface="標楷體" pitchFamily="65" charset="-120"/>
                  </a:rPr>
                  <a:t>轉加護病房</a:t>
                </a:r>
                <a:r>
                  <a:rPr lang="en-US" altLang="zh-TW" sz="2000" dirty="0">
                    <a:solidFill>
                      <a:schemeClr val="accent1">
                        <a:lumMod val="75000"/>
                      </a:schemeClr>
                    </a:solidFill>
                    <a:latin typeface="標楷體" pitchFamily="65" charset="-120"/>
                    <a:ea typeface="標楷體" pitchFamily="65" charset="-120"/>
                  </a:rPr>
                  <a:t/>
                </a:r>
                <a:br>
                  <a:rPr lang="en-US" altLang="zh-TW" sz="2000" dirty="0">
                    <a:solidFill>
                      <a:schemeClr val="accent1">
                        <a:lumMod val="75000"/>
                      </a:schemeClr>
                    </a:solidFill>
                    <a:latin typeface="標楷體" pitchFamily="65" charset="-120"/>
                    <a:ea typeface="標楷體" pitchFamily="65" charset="-120"/>
                  </a:rPr>
                </a:br>
                <a:r>
                  <a:rPr lang="zh-TW" altLang="en-US" sz="2000" dirty="0">
                    <a:solidFill>
                      <a:schemeClr val="accent1">
                        <a:lumMod val="75000"/>
                      </a:schemeClr>
                    </a:solidFill>
                    <a:latin typeface="標楷體" pitchFamily="65" charset="-120"/>
                    <a:ea typeface="標楷體" pitchFamily="65" charset="-120"/>
                  </a:rPr>
                  <a:t>隔離床</a:t>
                </a:r>
              </a:p>
            </p:txBody>
          </p:sp>
        </p:grpSp>
      </p:grpSp>
      <p:sp>
        <p:nvSpPr>
          <p:cNvPr id="44" name="流程圖: 替代處理程序 43"/>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53" name="Picture 4" descr="E:\po2013010\3工程執行\06守住血汗錢，金融消費者必備護身符\02課程版型\書.png"/>
          <p:cNvPicPr>
            <a:picLocks noChangeAspect="1" noChangeArrowheads="1"/>
          </p:cNvPicPr>
          <p:nvPr>
            <p:custDataLst>
              <p:tags r:id="rId4"/>
            </p:custDataLst>
          </p:nvPr>
        </p:nvPicPr>
        <p:blipFill>
          <a:blip r:embed="rId8"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620713"/>
            <a:ext cx="8229600" cy="796925"/>
          </a:xfrm>
        </p:spPr>
        <p:txBody>
          <a:bodyPr/>
          <a:lstStyle/>
          <a:p>
            <a:pPr>
              <a:defRPr/>
            </a:pPr>
            <a:r>
              <a:rPr lang="zh-TW" altLang="en-US" dirty="0" smtClean="0"/>
              <a:t>麻疹傳播方式和潛伏期</a:t>
            </a:r>
          </a:p>
        </p:txBody>
      </p:sp>
      <p:graphicFrame>
        <p:nvGraphicFramePr>
          <p:cNvPr id="7" name="資料庫圖表 6"/>
          <p:cNvGraphicFramePr/>
          <p:nvPr>
            <p:custDataLst>
              <p:tags r:id="rId2"/>
            </p:custDataLst>
          </p:nvPr>
        </p:nvGraphicFramePr>
        <p:xfrm>
          <a:off x="287524" y="1700808"/>
          <a:ext cx="8568952"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cSld>
  <p:clrMapOvr>
    <a:masterClrMapping/>
  </p:clrMapOvr>
  <p:transition>
    <p:cu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a:xfrm>
            <a:off x="457200" y="620713"/>
            <a:ext cx="8229600" cy="796925"/>
          </a:xfrm>
        </p:spPr>
        <p:txBody>
          <a:bodyPr/>
          <a:lstStyle/>
          <a:p>
            <a:pPr>
              <a:defRPr/>
            </a:pPr>
            <a:r>
              <a:rPr lang="zh-TW" altLang="en-US" dirty="0" smtClean="0"/>
              <a:t>感染臨床進程</a:t>
            </a:r>
          </a:p>
        </p:txBody>
      </p:sp>
      <p:pic>
        <p:nvPicPr>
          <p:cNvPr id="60418" name="Picture 4"/>
          <p:cNvPicPr>
            <a:picLocks noChangeAspect="1" noChangeArrowheads="1"/>
          </p:cNvPicPr>
          <p:nvPr>
            <p:custDataLst>
              <p:tags r:id="rId2"/>
            </p:custDataLst>
          </p:nvPr>
        </p:nvPicPr>
        <p:blipFill>
          <a:blip r:embed="rId6" cstate="print"/>
          <a:srcRect/>
          <a:stretch>
            <a:fillRect/>
          </a:stretch>
        </p:blipFill>
        <p:spPr bwMode="auto">
          <a:xfrm>
            <a:off x="127000" y="1557338"/>
            <a:ext cx="8890000" cy="4464050"/>
          </a:xfrm>
          <a:prstGeom prst="rect">
            <a:avLst/>
          </a:prstGeom>
          <a:noFill/>
          <a:ln w="9525">
            <a:noFill/>
            <a:miter lim="800000"/>
            <a:headEnd/>
            <a:tailEnd/>
          </a:ln>
        </p:spPr>
      </p:pic>
      <p:sp>
        <p:nvSpPr>
          <p:cNvPr id="8" name="流程圖: 替代處理程序 7"/>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p>
        </p:txBody>
      </p:sp>
      <p:pic>
        <p:nvPicPr>
          <p:cNvPr id="9" name="PPTShape_0"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a:t>
            </a:r>
            <a:r>
              <a:rPr lang="en-US" altLang="zh-TW" dirty="0" smtClean="0">
                <a:latin typeface="Arial" pitchFamily="34" charset="0"/>
              </a:rPr>
              <a:t>(1/6)</a:t>
            </a:r>
            <a:endParaRPr lang="zh-TW" altLang="en-US" dirty="0" smtClean="0">
              <a:latin typeface="Arial" pitchFamily="34" charset="0"/>
            </a:endParaRPr>
          </a:p>
        </p:txBody>
      </p:sp>
      <p:graphicFrame>
        <p:nvGraphicFramePr>
          <p:cNvPr id="5" name="內容版面配置區 4"/>
          <p:cNvGraphicFramePr>
            <a:graphicFrameLocks noGrp="1"/>
          </p:cNvGraphicFramePr>
          <p:nvPr>
            <p:ph idx="1"/>
          </p:nvPr>
        </p:nvGraphicFramePr>
        <p:xfrm>
          <a:off x="457200" y="1773238"/>
          <a:ext cx="8223250" cy="2816082"/>
        </p:xfrm>
        <a:graphic>
          <a:graphicData uri="http://schemas.openxmlformats.org/drawingml/2006/table">
            <a:tbl>
              <a:tblPr/>
              <a:tblGrid>
                <a:gridCol w="566738"/>
                <a:gridCol w="322262"/>
                <a:gridCol w="246063"/>
                <a:gridCol w="244475"/>
                <a:gridCol w="244475"/>
                <a:gridCol w="238125"/>
                <a:gridCol w="244475"/>
                <a:gridCol w="244475"/>
                <a:gridCol w="244475"/>
                <a:gridCol w="246062"/>
                <a:gridCol w="244475"/>
                <a:gridCol w="244475"/>
                <a:gridCol w="244475"/>
                <a:gridCol w="244475"/>
                <a:gridCol w="244475"/>
                <a:gridCol w="244475"/>
                <a:gridCol w="244475"/>
                <a:gridCol w="244475"/>
                <a:gridCol w="246063"/>
                <a:gridCol w="244475"/>
                <a:gridCol w="244475"/>
                <a:gridCol w="244475"/>
                <a:gridCol w="244475"/>
                <a:gridCol w="244475"/>
                <a:gridCol w="244475"/>
                <a:gridCol w="244475"/>
                <a:gridCol w="246062"/>
                <a:gridCol w="244475"/>
                <a:gridCol w="244475"/>
                <a:gridCol w="244475"/>
                <a:gridCol w="244475"/>
                <a:gridCol w="244475"/>
              </a:tblGrid>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8341" marR="8341" marT="8341"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8341" marR="8341" marT="8341"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8341" marR="8341" marT="8341"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9208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bl>
          </a:graphicData>
        </a:graphic>
      </p:graphicFrame>
      <p:sp>
        <p:nvSpPr>
          <p:cNvPr id="6" name="圓角矩形 5"/>
          <p:cNvSpPr/>
          <p:nvPr/>
        </p:nvSpPr>
        <p:spPr>
          <a:xfrm>
            <a:off x="2947988" y="3860800"/>
            <a:ext cx="5761037" cy="2286000"/>
          </a:xfrm>
          <a:prstGeom prst="roundRect">
            <a:avLst>
              <a:gd name="adj" fmla="val 9225"/>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TW" altLang="en-US"/>
          </a:p>
        </p:txBody>
      </p:sp>
      <p:sp>
        <p:nvSpPr>
          <p:cNvPr id="7" name="文字方塊 6"/>
          <p:cNvSpPr txBox="1"/>
          <p:nvPr/>
        </p:nvSpPr>
        <p:spPr>
          <a:xfrm>
            <a:off x="3106738" y="3933825"/>
            <a:ext cx="5786437" cy="2184400"/>
          </a:xfrm>
          <a:prstGeom prst="rect">
            <a:avLst/>
          </a:prstGeom>
          <a:noFill/>
        </p:spPr>
        <p:txBody>
          <a:bodyPr>
            <a:spAutoFit/>
          </a:bodyPr>
          <a:lstStyle/>
          <a:p>
            <a:pPr marL="180975" indent="-180975">
              <a:lnSpc>
                <a:spcPct val="80000"/>
              </a:lnSpc>
              <a:spcBef>
                <a:spcPts val="300"/>
              </a:spcBef>
              <a:buFont typeface="Arial" charset="0"/>
              <a:buChar char="•"/>
            </a:pPr>
            <a:r>
              <a:rPr lang="en-US" altLang="zh-TW" sz="2200" dirty="0">
                <a:latin typeface="Arial" pitchFamily="34" charset="0"/>
                <a:ea typeface="標楷體" pitchFamily="65" charset="-120"/>
                <a:cs typeface="Arial" pitchFamily="34" charset="0"/>
              </a:rPr>
              <a:t>40</a:t>
            </a:r>
            <a:r>
              <a:rPr lang="zh-TW" altLang="en-US" sz="2200" dirty="0">
                <a:latin typeface="標楷體" pitchFamily="65" charset="-120"/>
                <a:ea typeface="標楷體" pitchFamily="65" charset="-120"/>
                <a:cs typeface="Arial" charset="0"/>
              </a:rPr>
              <a:t>歲兒科病房護理師。</a:t>
            </a:r>
            <a:endParaRPr lang="en-US" altLang="zh-TW" sz="2200" dirty="0">
              <a:latin typeface="標楷體" pitchFamily="65" charset="-120"/>
              <a:ea typeface="標楷體" pitchFamily="65" charset="-120"/>
              <a:cs typeface="Arial" charset="0"/>
            </a:endParaRPr>
          </a:p>
          <a:p>
            <a:pPr marL="180975" indent="-180975">
              <a:lnSpc>
                <a:spcPct val="80000"/>
              </a:lnSpc>
              <a:spcBef>
                <a:spcPts val="300"/>
              </a:spcBef>
              <a:buFont typeface="Arial" charset="0"/>
              <a:buChar char="•"/>
            </a:pPr>
            <a:r>
              <a:rPr lang="en-US" altLang="zh-TW" sz="2200" dirty="0">
                <a:latin typeface="Arial" pitchFamily="34" charset="0"/>
                <a:ea typeface="標楷體" pitchFamily="65" charset="-120"/>
                <a:cs typeface="Arial" pitchFamily="34" charset="0"/>
              </a:rPr>
              <a:t>12/24</a:t>
            </a:r>
            <a:r>
              <a:rPr lang="zh-TW" altLang="en-US" sz="2200" dirty="0">
                <a:latin typeface="標楷體" pitchFamily="65" charset="-120"/>
                <a:ea typeface="標楷體" pitchFamily="65" charset="-120"/>
                <a:cs typeface="Arial" charset="0"/>
              </a:rPr>
              <a:t>開始有發燒</a:t>
            </a:r>
            <a:r>
              <a:rPr lang="en-US" altLang="zh-TW" sz="2200" dirty="0">
                <a:latin typeface="Arial" pitchFamily="34" charset="0"/>
                <a:ea typeface="標楷體" pitchFamily="65" charset="-120"/>
                <a:cs typeface="Arial" pitchFamily="34" charset="0"/>
              </a:rPr>
              <a:t>(39</a:t>
            </a:r>
            <a:r>
              <a:rPr lang="zh-TW" altLang="en-US" sz="2200" dirty="0">
                <a:latin typeface="華康中圓體(P)" pitchFamily="34" charset="-120"/>
                <a:ea typeface="華康中圓體(P)" pitchFamily="34" charset="-120"/>
                <a:cs typeface="Arial" charset="0"/>
              </a:rPr>
              <a:t>℃</a:t>
            </a:r>
            <a:r>
              <a:rPr lang="en-US" altLang="zh-TW" sz="2200" dirty="0">
                <a:latin typeface="Arial" pitchFamily="34" charset="0"/>
                <a:ea typeface="標楷體" pitchFamily="65" charset="-120"/>
                <a:cs typeface="Arial" pitchFamily="34" charset="0"/>
              </a:rPr>
              <a:t>)</a:t>
            </a:r>
            <a:r>
              <a:rPr lang="zh-TW" altLang="en-US" sz="2200" dirty="0">
                <a:latin typeface="標楷體" pitchFamily="65" charset="-120"/>
                <a:ea typeface="標楷體" pitchFamily="65" charset="-120"/>
                <a:cs typeface="Arial" charset="0"/>
              </a:rPr>
              <a:t>、咳嗽。</a:t>
            </a:r>
            <a:endParaRPr lang="en-US" altLang="zh-TW" sz="2200" dirty="0">
              <a:latin typeface="標楷體" pitchFamily="65" charset="-120"/>
              <a:ea typeface="標楷體" pitchFamily="65" charset="-120"/>
              <a:cs typeface="Arial" charset="0"/>
            </a:endParaRPr>
          </a:p>
          <a:p>
            <a:pPr marL="180975" indent="-180975">
              <a:lnSpc>
                <a:spcPct val="80000"/>
              </a:lnSpc>
              <a:spcBef>
                <a:spcPts val="300"/>
              </a:spcBef>
              <a:buFont typeface="Arial" charset="0"/>
              <a:buChar char="•"/>
            </a:pPr>
            <a:r>
              <a:rPr lang="en-US" altLang="zh-TW" sz="2200" dirty="0">
                <a:latin typeface="Arial" pitchFamily="34" charset="0"/>
                <a:ea typeface="標楷體" pitchFamily="65" charset="-120"/>
                <a:cs typeface="Arial" pitchFamily="34" charset="0"/>
              </a:rPr>
              <a:t>12/29</a:t>
            </a:r>
            <a:r>
              <a:rPr lang="zh-TW" altLang="en-US" sz="2200" dirty="0">
                <a:latin typeface="標楷體" pitchFamily="65" charset="-120"/>
                <a:ea typeface="標楷體" pitchFamily="65" charset="-120"/>
                <a:cs typeface="Arial" charset="0"/>
              </a:rPr>
              <a:t>由頸部軀幹至四肢出現紅疹。</a:t>
            </a:r>
            <a:endParaRPr lang="en-US" altLang="zh-TW" sz="2200" dirty="0">
              <a:latin typeface="標楷體" pitchFamily="65" charset="-120"/>
              <a:ea typeface="標楷體" pitchFamily="65" charset="-120"/>
              <a:cs typeface="Arial" charset="0"/>
            </a:endParaRPr>
          </a:p>
          <a:p>
            <a:pPr marL="180975" indent="-180975">
              <a:lnSpc>
                <a:spcPct val="80000"/>
              </a:lnSpc>
              <a:spcBef>
                <a:spcPts val="300"/>
              </a:spcBef>
              <a:buFont typeface="Arial" charset="0"/>
              <a:buChar char="•"/>
            </a:pPr>
            <a:r>
              <a:rPr lang="zh-TW" altLang="en-US" sz="2200" dirty="0">
                <a:latin typeface="標楷體" pitchFamily="65" charset="-120"/>
                <a:ea typeface="標楷體" pitchFamily="65" charset="-120"/>
                <a:cs typeface="Arial" charset="0"/>
              </a:rPr>
              <a:t>於</a:t>
            </a:r>
            <a:r>
              <a:rPr lang="en-US" altLang="zh-TW" sz="2200" dirty="0" smtClean="0">
                <a:latin typeface="Arial" pitchFamily="34" charset="0"/>
                <a:ea typeface="標楷體" pitchFamily="65" charset="-120"/>
                <a:cs typeface="Arial" pitchFamily="34" charset="0"/>
              </a:rPr>
              <a:t>12/28</a:t>
            </a:r>
            <a:r>
              <a:rPr lang="zh-TW" altLang="en-US" sz="2200" dirty="0" smtClean="0">
                <a:latin typeface="標楷體" pitchFamily="65" charset="-120"/>
                <a:ea typeface="標楷體" pitchFamily="65" charset="-120"/>
                <a:cs typeface="Arial" charset="0"/>
              </a:rPr>
              <a:t>、</a:t>
            </a:r>
            <a:r>
              <a:rPr lang="en-US" altLang="zh-TW" sz="2200" dirty="0" smtClean="0">
                <a:latin typeface="Arial" pitchFamily="34" charset="0"/>
                <a:ea typeface="標楷體" pitchFamily="65" charset="-120"/>
                <a:cs typeface="Arial" pitchFamily="34" charset="0"/>
              </a:rPr>
              <a:t>12/30</a:t>
            </a:r>
            <a:r>
              <a:rPr lang="zh-TW" altLang="en-US" sz="2200" dirty="0">
                <a:latin typeface="標楷體" pitchFamily="65" charset="-120"/>
                <a:ea typeface="標楷體" pitchFamily="65" charset="-120"/>
                <a:cs typeface="Arial" charset="0"/>
              </a:rPr>
              <a:t>至急診就醫。</a:t>
            </a:r>
            <a:endParaRPr lang="en-US" altLang="zh-TW" sz="2200" dirty="0">
              <a:latin typeface="標楷體" pitchFamily="65" charset="-120"/>
              <a:ea typeface="標楷體" pitchFamily="65" charset="-120"/>
              <a:cs typeface="Arial" charset="0"/>
            </a:endParaRPr>
          </a:p>
          <a:p>
            <a:pPr marL="180975" indent="-180975">
              <a:lnSpc>
                <a:spcPct val="80000"/>
              </a:lnSpc>
              <a:spcBef>
                <a:spcPts val="300"/>
              </a:spcBef>
              <a:buFont typeface="Arial" charset="0"/>
              <a:buChar char="•"/>
            </a:pPr>
            <a:r>
              <a:rPr lang="en-US" altLang="zh-TW" sz="2200" dirty="0">
                <a:latin typeface="Arial" pitchFamily="34" charset="0"/>
                <a:ea typeface="標楷體" pitchFamily="65" charset="-120"/>
                <a:cs typeface="Arial" pitchFamily="34" charset="0"/>
              </a:rPr>
              <a:t>12/31</a:t>
            </a:r>
            <a:r>
              <a:rPr lang="zh-TW" altLang="en-US" sz="2200" dirty="0">
                <a:latin typeface="標楷體" pitchFamily="65" charset="-120"/>
                <a:ea typeface="標楷體" pitchFamily="65" charset="-120"/>
                <a:cs typeface="Arial" charset="0"/>
              </a:rPr>
              <a:t>通報並採檢送</a:t>
            </a:r>
            <a:r>
              <a:rPr lang="zh-TW" altLang="en-US" sz="2200" dirty="0" smtClean="0">
                <a:latin typeface="標楷體" pitchFamily="65" charset="-120"/>
                <a:ea typeface="標楷體" pitchFamily="65" charset="-120"/>
                <a:cs typeface="Arial" charset="0"/>
              </a:rPr>
              <a:t>至疾病管制署檢驗</a:t>
            </a:r>
            <a:r>
              <a:rPr lang="zh-TW" altLang="en-US" sz="2200" dirty="0">
                <a:latin typeface="標楷體" pitchFamily="65" charset="-120"/>
                <a:ea typeface="標楷體" pitchFamily="65" charset="-120"/>
                <a:cs typeface="Arial" charset="0"/>
              </a:rPr>
              <a:t>。</a:t>
            </a:r>
            <a:endParaRPr lang="en-US" altLang="zh-TW" sz="2200" dirty="0">
              <a:latin typeface="標楷體" pitchFamily="65" charset="-120"/>
              <a:ea typeface="標楷體" pitchFamily="65" charset="-120"/>
              <a:cs typeface="Arial" charset="0"/>
            </a:endParaRPr>
          </a:p>
          <a:p>
            <a:pPr marL="180975" indent="-180975">
              <a:lnSpc>
                <a:spcPct val="80000"/>
              </a:lnSpc>
              <a:spcBef>
                <a:spcPts val="300"/>
              </a:spcBef>
              <a:buFont typeface="Arial" charset="0"/>
              <a:buChar char="•"/>
            </a:pPr>
            <a:r>
              <a:rPr lang="en-US" altLang="zh-TW" sz="2200" dirty="0">
                <a:latin typeface="Arial" pitchFamily="34" charset="0"/>
                <a:ea typeface="標楷體" pitchFamily="65" charset="-120"/>
                <a:cs typeface="Arial" pitchFamily="34" charset="0"/>
              </a:rPr>
              <a:t>01/05</a:t>
            </a:r>
            <a:r>
              <a:rPr lang="zh-TW" altLang="en-US" sz="2200" dirty="0">
                <a:latin typeface="標楷體" pitchFamily="65" charset="-120"/>
                <a:ea typeface="標楷體" pitchFamily="65" charset="-120"/>
                <a:cs typeface="Arial" charset="0"/>
              </a:rPr>
              <a:t>血清檢驗結果為</a:t>
            </a:r>
            <a:r>
              <a:rPr lang="en-US" altLang="zh-TW" sz="2200" dirty="0" err="1">
                <a:latin typeface="Arial" pitchFamily="34" charset="0"/>
                <a:ea typeface="標楷體" pitchFamily="65" charset="-120"/>
                <a:cs typeface="Arial" pitchFamily="34" charset="0"/>
              </a:rPr>
              <a:t>IgM</a:t>
            </a:r>
            <a:r>
              <a:rPr lang="zh-TW" altLang="en-US" sz="2200" dirty="0">
                <a:latin typeface="標楷體" pitchFamily="65" charset="-120"/>
                <a:ea typeface="標楷體" pitchFamily="65" charset="-120"/>
                <a:cs typeface="Arial" charset="0"/>
              </a:rPr>
              <a:t>、</a:t>
            </a:r>
            <a:r>
              <a:rPr lang="en-US" altLang="zh-TW" sz="2200" dirty="0" err="1">
                <a:latin typeface="Arial" pitchFamily="34" charset="0"/>
                <a:ea typeface="標楷體" pitchFamily="65" charset="-120"/>
                <a:cs typeface="Arial" pitchFamily="34" charset="0"/>
              </a:rPr>
              <a:t>IgG</a:t>
            </a:r>
            <a:r>
              <a:rPr lang="zh-TW" altLang="en-US" sz="2200" dirty="0">
                <a:latin typeface="標楷體" pitchFamily="65" charset="-120"/>
                <a:ea typeface="標楷體" pitchFamily="65" charset="-120"/>
                <a:cs typeface="Arial" charset="0"/>
              </a:rPr>
              <a:t>陽性、綜合</a:t>
            </a:r>
            <a:r>
              <a:rPr lang="en-US" altLang="zh-TW" sz="2200" dirty="0">
                <a:latin typeface="標楷體" pitchFamily="65" charset="-120"/>
                <a:ea typeface="標楷體" pitchFamily="65" charset="-120"/>
                <a:cs typeface="Arial" charset="0"/>
              </a:rPr>
              <a:t/>
            </a:r>
            <a:br>
              <a:rPr lang="en-US" altLang="zh-TW" sz="2200" dirty="0">
                <a:latin typeface="標楷體" pitchFamily="65" charset="-120"/>
                <a:ea typeface="標楷體" pitchFamily="65" charset="-120"/>
                <a:cs typeface="Arial" charset="0"/>
              </a:rPr>
            </a:br>
            <a:r>
              <a:rPr lang="zh-TW" altLang="en-US" sz="2200" dirty="0" smtClean="0">
                <a:latin typeface="標楷體" pitchFamily="65" charset="-120"/>
                <a:ea typeface="標楷體" pitchFamily="65" charset="-120"/>
                <a:cs typeface="Arial" charset="0"/>
              </a:rPr>
              <a:t>檢驗</a:t>
            </a:r>
            <a:r>
              <a:rPr lang="zh-TW" altLang="en-US" sz="2200" dirty="0">
                <a:latin typeface="標楷體" pitchFamily="65" charset="-120"/>
                <a:ea typeface="標楷體" pitchFamily="65" charset="-120"/>
                <a:cs typeface="Arial" charset="0"/>
              </a:rPr>
              <a:t>結果為陽性。</a:t>
            </a:r>
          </a:p>
        </p:txBody>
      </p:sp>
      <p:sp>
        <p:nvSpPr>
          <p:cNvPr id="8" name="流程圖: 替代處理程序 7"/>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a:t>
            </a:r>
            <a:r>
              <a:rPr lang="en-US" altLang="zh-TW" dirty="0" smtClean="0">
                <a:latin typeface="Arial" pitchFamily="34" charset="0"/>
              </a:rPr>
              <a:t>(2/6)</a:t>
            </a:r>
            <a:endParaRPr lang="zh-TW" altLang="en-US" dirty="0" smtClean="0">
              <a:latin typeface="Arial" pitchFamily="34" charset="0"/>
            </a:endParaRPr>
          </a:p>
        </p:txBody>
      </p:sp>
      <p:graphicFrame>
        <p:nvGraphicFramePr>
          <p:cNvPr id="5" name="內容版面配置區 4"/>
          <p:cNvGraphicFramePr>
            <a:graphicFrameLocks noGrp="1"/>
          </p:cNvGraphicFramePr>
          <p:nvPr>
            <p:ph idx="1"/>
          </p:nvPr>
        </p:nvGraphicFramePr>
        <p:xfrm>
          <a:off x="457200" y="1773238"/>
          <a:ext cx="8229600" cy="2816082"/>
        </p:xfrm>
        <a:graphic>
          <a:graphicData uri="http://schemas.openxmlformats.org/drawingml/2006/table">
            <a:tbl>
              <a:tblPr/>
              <a:tblGrid>
                <a:gridCol w="566738"/>
                <a:gridCol w="322262"/>
                <a:gridCol w="246063"/>
                <a:gridCol w="244475"/>
                <a:gridCol w="244475"/>
                <a:gridCol w="244475"/>
                <a:gridCol w="244475"/>
                <a:gridCol w="244475"/>
                <a:gridCol w="244475"/>
                <a:gridCol w="244475"/>
                <a:gridCol w="246062"/>
                <a:gridCol w="244475"/>
                <a:gridCol w="244475"/>
                <a:gridCol w="244475"/>
                <a:gridCol w="244475"/>
                <a:gridCol w="244475"/>
                <a:gridCol w="244475"/>
                <a:gridCol w="244475"/>
                <a:gridCol w="244475"/>
                <a:gridCol w="246063"/>
                <a:gridCol w="244475"/>
                <a:gridCol w="244475"/>
                <a:gridCol w="244475"/>
                <a:gridCol w="244475"/>
                <a:gridCol w="244475"/>
                <a:gridCol w="244475"/>
                <a:gridCol w="244475"/>
                <a:gridCol w="246062"/>
                <a:gridCol w="244475"/>
                <a:gridCol w="244475"/>
                <a:gridCol w="244475"/>
                <a:gridCol w="244475"/>
              </a:tblGrid>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8341" marR="8341" marT="8341"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8341" marR="8341" marT="8341"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8341" marR="8341" marT="8341"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9208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8341" marR="8341" marT="8341"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8341" marR="8341" marT="8341"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8341" marR="8341" marT="8341"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1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8341" marR="8341" marT="8341" marB="0" anchor="ctr" horzOverflow="overflow">
                    <a:lnL>
                      <a:noFill/>
                    </a:lnL>
                    <a:lnR>
                      <a:noFill/>
                    </a:lnR>
                    <a:lnT>
                      <a:noFill/>
                    </a:lnT>
                    <a:lnB>
                      <a:noFill/>
                    </a:lnB>
                    <a:lnTlToBr>
                      <a:noFill/>
                    </a:lnTlToBr>
                    <a:lnBlToTr>
                      <a:noFill/>
                    </a:lnBlToTr>
                    <a:noFill/>
                  </a:tcPr>
                </a:tc>
              </a:tr>
            </a:tbl>
          </a:graphicData>
        </a:graphic>
      </p:graphicFrame>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a:t>
            </a:r>
            <a:r>
              <a:rPr lang="en-US" altLang="zh-TW" dirty="0" smtClean="0">
                <a:latin typeface="Arial" pitchFamily="34" charset="0"/>
              </a:rPr>
              <a:t>(3/6)</a:t>
            </a:r>
            <a:endParaRPr lang="zh-TW" altLang="en-US" dirty="0" smtClean="0">
              <a:latin typeface="Arial" pitchFamily="34" charset="0"/>
            </a:endParaRPr>
          </a:p>
        </p:txBody>
      </p:sp>
      <p:graphicFrame>
        <p:nvGraphicFramePr>
          <p:cNvPr id="5" name="內容版面配置區 4"/>
          <p:cNvGraphicFramePr>
            <a:graphicFrameLocks noGrp="1"/>
          </p:cNvGraphicFramePr>
          <p:nvPr>
            <p:ph idx="1"/>
          </p:nvPr>
        </p:nvGraphicFramePr>
        <p:xfrm>
          <a:off x="457200" y="1773238"/>
          <a:ext cx="8229600" cy="2821749"/>
        </p:xfrm>
        <a:graphic>
          <a:graphicData uri="http://schemas.openxmlformats.org/drawingml/2006/table">
            <a:tbl>
              <a:tblPr/>
              <a:tblGrid>
                <a:gridCol w="534988"/>
                <a:gridCol w="304800"/>
                <a:gridCol w="230187"/>
                <a:gridCol w="231775"/>
                <a:gridCol w="230188"/>
                <a:gridCol w="231775"/>
                <a:gridCol w="230187"/>
                <a:gridCol w="231775"/>
                <a:gridCol w="230188"/>
                <a:gridCol w="231775"/>
                <a:gridCol w="230187"/>
                <a:gridCol w="231775"/>
                <a:gridCol w="230188"/>
                <a:gridCol w="231775"/>
                <a:gridCol w="230187"/>
                <a:gridCol w="231775"/>
                <a:gridCol w="230188"/>
                <a:gridCol w="230187"/>
                <a:gridCol w="231775"/>
                <a:gridCol w="230188"/>
                <a:gridCol w="231775"/>
                <a:gridCol w="230187"/>
                <a:gridCol w="231775"/>
                <a:gridCol w="230188"/>
                <a:gridCol w="231775"/>
                <a:gridCol w="230187"/>
                <a:gridCol w="231775"/>
                <a:gridCol w="230188"/>
                <a:gridCol w="231775"/>
                <a:gridCol w="230187"/>
                <a:gridCol w="231775"/>
                <a:gridCol w="230188"/>
                <a:gridCol w="231775"/>
                <a:gridCol w="230187"/>
              </a:tblGrid>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9208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r>
              <a:tr h="184150">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84163">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a:t>
            </a:r>
            <a:r>
              <a:rPr lang="en-US" altLang="zh-TW" dirty="0" smtClean="0">
                <a:latin typeface="Arial" pitchFamily="34" charset="0"/>
              </a:rPr>
              <a:t>(4/6)</a:t>
            </a:r>
            <a:endParaRPr lang="zh-TW" altLang="en-US" dirty="0" smtClean="0">
              <a:latin typeface="Arial" pitchFamily="34" charset="0"/>
            </a:endParaRPr>
          </a:p>
        </p:txBody>
      </p:sp>
      <p:graphicFrame>
        <p:nvGraphicFramePr>
          <p:cNvPr id="5" name="內容版面配置區 4"/>
          <p:cNvGraphicFramePr>
            <a:graphicFrameLocks noGrp="1"/>
          </p:cNvGraphicFramePr>
          <p:nvPr>
            <p:ph idx="1"/>
          </p:nvPr>
        </p:nvGraphicFramePr>
        <p:xfrm>
          <a:off x="457200" y="1773238"/>
          <a:ext cx="8229600" cy="2744721"/>
        </p:xfrm>
        <a:graphic>
          <a:graphicData uri="http://schemas.openxmlformats.org/drawingml/2006/table">
            <a:tbl>
              <a:tblPr/>
              <a:tblGrid>
                <a:gridCol w="534988"/>
                <a:gridCol w="304800"/>
                <a:gridCol w="230187"/>
                <a:gridCol w="231775"/>
                <a:gridCol w="230188"/>
                <a:gridCol w="231775"/>
                <a:gridCol w="230187"/>
                <a:gridCol w="231775"/>
                <a:gridCol w="230188"/>
                <a:gridCol w="231775"/>
                <a:gridCol w="230187"/>
                <a:gridCol w="231775"/>
                <a:gridCol w="230188"/>
                <a:gridCol w="231775"/>
                <a:gridCol w="230187"/>
                <a:gridCol w="231775"/>
                <a:gridCol w="230188"/>
                <a:gridCol w="230187"/>
                <a:gridCol w="231775"/>
                <a:gridCol w="230188"/>
                <a:gridCol w="231775"/>
                <a:gridCol w="230187"/>
                <a:gridCol w="231775"/>
                <a:gridCol w="230188"/>
                <a:gridCol w="231775"/>
                <a:gridCol w="230187"/>
                <a:gridCol w="231775"/>
                <a:gridCol w="230188"/>
                <a:gridCol w="231775"/>
                <a:gridCol w="230187"/>
                <a:gridCol w="231775"/>
                <a:gridCol w="230188"/>
                <a:gridCol w="231775"/>
                <a:gridCol w="230187"/>
              </a:tblGrid>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A</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8" name="圓角矩形 7"/>
          <p:cNvSpPr/>
          <p:nvPr/>
        </p:nvSpPr>
        <p:spPr>
          <a:xfrm>
            <a:off x="2714625" y="4429125"/>
            <a:ext cx="6072188" cy="1592263"/>
          </a:xfrm>
          <a:prstGeom prst="roundRect">
            <a:avLst>
              <a:gd name="adj" fmla="val 13832"/>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TW" altLang="en-US"/>
          </a:p>
        </p:txBody>
      </p:sp>
      <p:sp>
        <p:nvSpPr>
          <p:cNvPr id="67076" name="文字方塊 8"/>
          <p:cNvSpPr txBox="1">
            <a:spLocks noChangeArrowheads="1"/>
          </p:cNvSpPr>
          <p:nvPr/>
        </p:nvSpPr>
        <p:spPr bwMode="auto">
          <a:xfrm>
            <a:off x="2857500" y="4500563"/>
            <a:ext cx="5786438" cy="1446212"/>
          </a:xfrm>
          <a:prstGeom prst="rect">
            <a:avLst/>
          </a:prstGeom>
          <a:noFill/>
          <a:ln w="9525">
            <a:noFill/>
            <a:miter lim="800000"/>
            <a:headEnd/>
            <a:tailEnd/>
          </a:ln>
        </p:spPr>
        <p:txBody>
          <a:bodyPr>
            <a:spAutoFit/>
          </a:bodyPr>
          <a:lstStyle/>
          <a:p>
            <a:pPr marL="180975" indent="-180975">
              <a:buFont typeface="Arial" charset="0"/>
              <a:buChar char="•"/>
            </a:pPr>
            <a:r>
              <a:rPr lang="zh-TW" altLang="en-US" sz="2200" dirty="0">
                <a:latin typeface="標楷體" pitchFamily="65" charset="-120"/>
                <a:ea typeface="標楷體" pitchFamily="65" charset="-120"/>
                <a:cs typeface="Arial" charset="0"/>
              </a:rPr>
              <a:t>依據病童</a:t>
            </a:r>
            <a:r>
              <a:rPr lang="en-US" altLang="zh-TW" sz="2200" dirty="0">
                <a:latin typeface="Arial" pitchFamily="34" charset="0"/>
                <a:ea typeface="標楷體" pitchFamily="65" charset="-120"/>
                <a:cs typeface="Arial" pitchFamily="34" charset="0"/>
              </a:rPr>
              <a:t>A</a:t>
            </a:r>
            <a:r>
              <a:rPr lang="zh-TW" altLang="en-US" sz="2200" dirty="0">
                <a:latin typeface="標楷體" pitchFamily="65" charset="-120"/>
                <a:ea typeface="標楷體" pitchFamily="65" charset="-120"/>
                <a:cs typeface="Arial" charset="0"/>
              </a:rPr>
              <a:t>臨床表現於</a:t>
            </a:r>
            <a:r>
              <a:rPr lang="en-US" altLang="zh-TW" sz="2200" dirty="0">
                <a:latin typeface="Arial" pitchFamily="34" charset="0"/>
                <a:ea typeface="標楷體" pitchFamily="65" charset="-120"/>
                <a:cs typeface="Arial" pitchFamily="34" charset="0"/>
              </a:rPr>
              <a:t>12/26</a:t>
            </a:r>
            <a:r>
              <a:rPr lang="zh-TW" altLang="en-US" sz="2200" dirty="0">
                <a:latin typeface="標楷體" pitchFamily="65" charset="-120"/>
                <a:ea typeface="標楷體" pitchFamily="65" charset="-120"/>
                <a:cs typeface="Arial" charset="0"/>
              </a:rPr>
              <a:t>通報麻疹並採檢體送至疾病</a:t>
            </a:r>
            <a:r>
              <a:rPr lang="zh-TW" altLang="en-US" sz="2200" dirty="0" smtClean="0">
                <a:latin typeface="標楷體" pitchFamily="65" charset="-120"/>
                <a:ea typeface="標楷體" pitchFamily="65" charset="-120"/>
                <a:cs typeface="Arial" charset="0"/>
              </a:rPr>
              <a:t>管制署檢驗</a:t>
            </a:r>
            <a:r>
              <a:rPr lang="zh-TW" altLang="en-US" sz="2200" dirty="0">
                <a:latin typeface="標楷體" pitchFamily="65" charset="-120"/>
                <a:ea typeface="標楷體" pitchFamily="65" charset="-120"/>
                <a:cs typeface="Arial" charset="0"/>
              </a:rPr>
              <a:t>。</a:t>
            </a:r>
            <a:endParaRPr lang="en-US" altLang="zh-TW" sz="2200" dirty="0">
              <a:latin typeface="標楷體" pitchFamily="65" charset="-120"/>
              <a:ea typeface="標楷體" pitchFamily="65" charset="-120"/>
              <a:cs typeface="Arial" charset="0"/>
            </a:endParaRPr>
          </a:p>
          <a:p>
            <a:pPr marL="180975" indent="-180975">
              <a:buFont typeface="Arial" charset="0"/>
              <a:buChar char="•"/>
            </a:pPr>
            <a:r>
              <a:rPr lang="en-US" altLang="zh-TW" sz="2200" dirty="0">
                <a:latin typeface="Arial" pitchFamily="34" charset="0"/>
                <a:ea typeface="標楷體" pitchFamily="65" charset="-120"/>
                <a:cs typeface="Arial" pitchFamily="34" charset="0"/>
              </a:rPr>
              <a:t>12/29</a:t>
            </a:r>
            <a:r>
              <a:rPr lang="zh-TW" altLang="en-US" sz="2200" dirty="0">
                <a:latin typeface="標楷體" pitchFamily="65" charset="-120"/>
                <a:ea typeface="標楷體" pitchFamily="65" charset="-120"/>
                <a:cs typeface="Arial" charset="0"/>
              </a:rPr>
              <a:t>血清檢驗結果呈現</a:t>
            </a:r>
            <a:r>
              <a:rPr lang="en-US" altLang="zh-TW" sz="2200" dirty="0" err="1">
                <a:latin typeface="Arial" pitchFamily="34" charset="0"/>
                <a:ea typeface="標楷體" pitchFamily="65" charset="-120"/>
                <a:cs typeface="Arial" pitchFamily="34" charset="0"/>
              </a:rPr>
              <a:t>IgM</a:t>
            </a:r>
            <a:r>
              <a:rPr lang="zh-TW" altLang="en-US" sz="2200" dirty="0">
                <a:latin typeface="標楷體" pitchFamily="65" charset="-120"/>
                <a:ea typeface="標楷體" pitchFamily="65" charset="-120"/>
                <a:cs typeface="Arial" charset="0"/>
              </a:rPr>
              <a:t>陽性、</a:t>
            </a:r>
            <a:r>
              <a:rPr lang="en-US" altLang="zh-TW" sz="2200" dirty="0" err="1">
                <a:latin typeface="Arial" pitchFamily="34" charset="0"/>
                <a:ea typeface="標楷體" pitchFamily="65" charset="-120"/>
                <a:cs typeface="Arial" pitchFamily="34" charset="0"/>
              </a:rPr>
              <a:t>IgG</a:t>
            </a:r>
            <a:r>
              <a:rPr lang="zh-TW" altLang="en-US" sz="2200" dirty="0">
                <a:latin typeface="標楷體" pitchFamily="65" charset="-120"/>
                <a:ea typeface="標楷體" pitchFamily="65" charset="-120"/>
                <a:cs typeface="Arial" charset="0"/>
              </a:rPr>
              <a:t>陰性、綜合檢驗結果為陽性。</a:t>
            </a:r>
          </a:p>
        </p:txBody>
      </p:sp>
      <p:sp>
        <p:nvSpPr>
          <p:cNvPr id="7" name="流程圖: 替代處理程序 6"/>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a:t>
            </a:r>
            <a:r>
              <a:rPr lang="en-US" altLang="zh-TW" dirty="0" smtClean="0">
                <a:latin typeface="Arial" pitchFamily="34" charset="0"/>
              </a:rPr>
              <a:t>(5/6)</a:t>
            </a:r>
            <a:endParaRPr lang="zh-TW" altLang="en-US" dirty="0" smtClean="0">
              <a:latin typeface="Arial" pitchFamily="34" charset="0"/>
            </a:endParaRPr>
          </a:p>
        </p:txBody>
      </p:sp>
      <p:graphicFrame>
        <p:nvGraphicFramePr>
          <p:cNvPr id="5" name="內容版面配置區 4"/>
          <p:cNvGraphicFramePr>
            <a:graphicFrameLocks noGrp="1"/>
          </p:cNvGraphicFramePr>
          <p:nvPr>
            <p:ph idx="1"/>
          </p:nvPr>
        </p:nvGraphicFramePr>
        <p:xfrm>
          <a:off x="457200" y="1773238"/>
          <a:ext cx="8229600" cy="2744721"/>
        </p:xfrm>
        <a:graphic>
          <a:graphicData uri="http://schemas.openxmlformats.org/drawingml/2006/table">
            <a:tbl>
              <a:tblPr/>
              <a:tblGrid>
                <a:gridCol w="534988"/>
                <a:gridCol w="304800"/>
                <a:gridCol w="230187"/>
                <a:gridCol w="231775"/>
                <a:gridCol w="230188"/>
                <a:gridCol w="231775"/>
                <a:gridCol w="230187"/>
                <a:gridCol w="231775"/>
                <a:gridCol w="230188"/>
                <a:gridCol w="231775"/>
                <a:gridCol w="230187"/>
                <a:gridCol w="231775"/>
                <a:gridCol w="230188"/>
                <a:gridCol w="231775"/>
                <a:gridCol w="230187"/>
                <a:gridCol w="231775"/>
                <a:gridCol w="230188"/>
                <a:gridCol w="230187"/>
                <a:gridCol w="231775"/>
                <a:gridCol w="230188"/>
                <a:gridCol w="231775"/>
                <a:gridCol w="230187"/>
                <a:gridCol w="231775"/>
                <a:gridCol w="230188"/>
                <a:gridCol w="231775"/>
                <a:gridCol w="230187"/>
                <a:gridCol w="231775"/>
                <a:gridCol w="230188"/>
                <a:gridCol w="231775"/>
                <a:gridCol w="230187"/>
                <a:gridCol w="231775"/>
                <a:gridCol w="230188"/>
                <a:gridCol w="231775"/>
                <a:gridCol w="230187"/>
              </a:tblGrid>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A</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a:t>
            </a:r>
            <a:r>
              <a:rPr lang="en-US" altLang="zh-TW" dirty="0" smtClean="0">
                <a:latin typeface="Arial" pitchFamily="34" charset="0"/>
              </a:rPr>
              <a:t>(6/6)</a:t>
            </a:r>
            <a:endParaRPr lang="zh-TW" altLang="en-US" dirty="0" smtClean="0">
              <a:latin typeface="Arial" pitchFamily="34" charset="0"/>
            </a:endParaRPr>
          </a:p>
        </p:txBody>
      </p:sp>
      <p:graphicFrame>
        <p:nvGraphicFramePr>
          <p:cNvPr id="8" name="內容版面配置區 7"/>
          <p:cNvGraphicFramePr>
            <a:graphicFrameLocks noGrp="1"/>
          </p:cNvGraphicFramePr>
          <p:nvPr>
            <p:ph idx="1"/>
          </p:nvPr>
        </p:nvGraphicFramePr>
        <p:xfrm>
          <a:off x="446088" y="1773238"/>
          <a:ext cx="8229600" cy="2744721"/>
        </p:xfrm>
        <a:graphic>
          <a:graphicData uri="http://schemas.openxmlformats.org/drawingml/2006/table">
            <a:tbl>
              <a:tblPr/>
              <a:tblGrid>
                <a:gridCol w="536575"/>
                <a:gridCol w="303212"/>
                <a:gridCol w="231775"/>
                <a:gridCol w="230188"/>
                <a:gridCol w="231775"/>
                <a:gridCol w="230187"/>
                <a:gridCol w="231775"/>
                <a:gridCol w="230188"/>
                <a:gridCol w="231775"/>
                <a:gridCol w="230187"/>
                <a:gridCol w="231775"/>
                <a:gridCol w="230188"/>
                <a:gridCol w="231775"/>
                <a:gridCol w="230187"/>
                <a:gridCol w="231775"/>
                <a:gridCol w="230188"/>
                <a:gridCol w="231775"/>
                <a:gridCol w="230187"/>
                <a:gridCol w="230188"/>
                <a:gridCol w="231775"/>
                <a:gridCol w="230187"/>
                <a:gridCol w="231775"/>
                <a:gridCol w="230188"/>
                <a:gridCol w="231775"/>
                <a:gridCol w="230187"/>
                <a:gridCol w="231775"/>
                <a:gridCol w="230188"/>
                <a:gridCol w="231775"/>
                <a:gridCol w="230187"/>
                <a:gridCol w="231775"/>
                <a:gridCol w="230188"/>
                <a:gridCol w="231775"/>
                <a:gridCol w="230187"/>
                <a:gridCol w="230188"/>
              </a:tblGrid>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A</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住院</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5" name="圓角矩形 4"/>
          <p:cNvSpPr/>
          <p:nvPr/>
        </p:nvSpPr>
        <p:spPr>
          <a:xfrm>
            <a:off x="2771800" y="4005263"/>
            <a:ext cx="6048672" cy="2166937"/>
          </a:xfrm>
          <a:prstGeom prst="roundRect">
            <a:avLst>
              <a:gd name="adj" fmla="val 8090"/>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TW" altLang="en-US"/>
          </a:p>
        </p:txBody>
      </p:sp>
      <p:sp>
        <p:nvSpPr>
          <p:cNvPr id="6" name="文字方塊 5"/>
          <p:cNvSpPr txBox="1"/>
          <p:nvPr/>
        </p:nvSpPr>
        <p:spPr>
          <a:xfrm>
            <a:off x="2930079" y="4149725"/>
            <a:ext cx="5786437" cy="1992313"/>
          </a:xfrm>
          <a:prstGeom prst="rect">
            <a:avLst/>
          </a:prstGeom>
          <a:noFill/>
        </p:spPr>
        <p:txBody>
          <a:bodyPr>
            <a:spAutoFit/>
          </a:bodyPr>
          <a:lstStyle/>
          <a:p>
            <a:pPr marL="180975" indent="-180975">
              <a:lnSpc>
                <a:spcPct val="80000"/>
              </a:lnSpc>
              <a:buFont typeface="Arial" pitchFamily="34" charset="0"/>
              <a:buChar char="•"/>
              <a:defRPr/>
            </a:pPr>
            <a:r>
              <a:rPr lang="en-US" altLang="zh-TW" sz="2200" dirty="0">
                <a:latin typeface="Arial" pitchFamily="34" charset="0"/>
                <a:ea typeface="標楷體" pitchFamily="65" charset="-120"/>
                <a:cs typeface="Arial" pitchFamily="34" charset="0"/>
              </a:rPr>
              <a:t>A</a:t>
            </a:r>
            <a:r>
              <a:rPr lang="zh-TW" altLang="en-US" sz="2200" dirty="0">
                <a:latin typeface="標楷體" pitchFamily="65" charset="-120"/>
                <a:ea typeface="標楷體" pitchFamily="65" charset="-120"/>
              </a:rPr>
              <a:t>病童曾於</a:t>
            </a:r>
            <a:r>
              <a:rPr lang="en-US" altLang="zh-TW" sz="2200" dirty="0">
                <a:latin typeface="Arial" pitchFamily="34" charset="0"/>
                <a:ea typeface="標楷體" pitchFamily="65" charset="-120"/>
                <a:cs typeface="Arial" pitchFamily="34" charset="0"/>
              </a:rPr>
              <a:t>12/8~12/17</a:t>
            </a:r>
            <a:r>
              <a:rPr lang="zh-TW" altLang="en-US" sz="2200" dirty="0">
                <a:latin typeface="標楷體" pitchFamily="65" charset="-120"/>
                <a:ea typeface="標楷體" pitchFamily="65" charset="-120"/>
              </a:rPr>
              <a:t>因支氣管炎住院，出院後</a:t>
            </a:r>
            <a:r>
              <a:rPr lang="en-US" altLang="zh-TW" sz="2200" dirty="0">
                <a:latin typeface="Arial" pitchFamily="34" charset="0"/>
                <a:ea typeface="標楷體" pitchFamily="65" charset="-120"/>
                <a:cs typeface="Arial" pitchFamily="34" charset="0"/>
              </a:rPr>
              <a:t>12/19</a:t>
            </a:r>
            <a:r>
              <a:rPr lang="zh-TW" altLang="en-US" sz="2200" dirty="0">
                <a:latin typeface="標楷體" pitchFamily="65" charset="-120"/>
                <a:ea typeface="標楷體" pitchFamily="65" charset="-120"/>
              </a:rPr>
              <a:t>開始發燒、倦怠、腹瀉、咳嗽、喉嚨痛、流鼻水等症狀。</a:t>
            </a:r>
            <a:endParaRPr lang="en-US" altLang="zh-TW" sz="2200" dirty="0">
              <a:latin typeface="標楷體" pitchFamily="65" charset="-120"/>
              <a:ea typeface="標楷體" pitchFamily="65" charset="-120"/>
            </a:endParaRPr>
          </a:p>
          <a:p>
            <a:pPr marL="180975" indent="-180975">
              <a:lnSpc>
                <a:spcPct val="80000"/>
              </a:lnSpc>
              <a:buFont typeface="Arial" pitchFamily="34" charset="0"/>
              <a:buChar char="•"/>
              <a:defRPr/>
            </a:pPr>
            <a:r>
              <a:rPr lang="en-US" altLang="zh-TW" sz="2200" dirty="0">
                <a:latin typeface="Arial" pitchFamily="34" charset="0"/>
                <a:ea typeface="標楷體" pitchFamily="65" charset="-120"/>
                <a:cs typeface="Arial" pitchFamily="34" charset="0"/>
              </a:rPr>
              <a:t>A</a:t>
            </a:r>
            <a:r>
              <a:rPr lang="zh-TW" altLang="en-US" sz="2200" dirty="0">
                <a:latin typeface="標楷體" pitchFamily="65" charset="-120"/>
                <a:ea typeface="標楷體" pitchFamily="65" charset="-120"/>
              </a:rPr>
              <a:t>病童於</a:t>
            </a:r>
            <a:r>
              <a:rPr lang="en-US" altLang="zh-TW" sz="2200" dirty="0" smtClean="0">
                <a:latin typeface="Arial" pitchFamily="34" charset="0"/>
                <a:ea typeface="標楷體" pitchFamily="65" charset="-120"/>
                <a:cs typeface="Arial" pitchFamily="34" charset="0"/>
              </a:rPr>
              <a:t>12/20</a:t>
            </a:r>
            <a:r>
              <a:rPr lang="zh-TW" altLang="en-US" sz="2200" dirty="0" smtClean="0">
                <a:latin typeface="標楷體" pitchFamily="65" charset="-120"/>
                <a:ea typeface="標楷體" pitchFamily="65" charset="-120"/>
                <a:cs typeface="Arial" pitchFamily="34" charset="0"/>
              </a:rPr>
              <a:t>、</a:t>
            </a:r>
            <a:r>
              <a:rPr lang="en-US" altLang="zh-TW" sz="2200" dirty="0" smtClean="0">
                <a:latin typeface="Arial" pitchFamily="34" charset="0"/>
                <a:ea typeface="標楷體" pitchFamily="65" charset="-120"/>
                <a:cs typeface="Arial" pitchFamily="34" charset="0"/>
              </a:rPr>
              <a:t>12/22</a:t>
            </a:r>
            <a:r>
              <a:rPr lang="zh-TW" altLang="en-US" sz="2200" dirty="0" smtClean="0">
                <a:latin typeface="標楷體" pitchFamily="65" charset="-120"/>
                <a:ea typeface="標楷體" pitchFamily="65" charset="-120"/>
                <a:cs typeface="Arial" pitchFamily="34" charset="0"/>
              </a:rPr>
              <a:t>、</a:t>
            </a:r>
            <a:r>
              <a:rPr lang="en-US" altLang="zh-TW" sz="2200" dirty="0" smtClean="0">
                <a:latin typeface="Arial" pitchFamily="34" charset="0"/>
                <a:ea typeface="標楷體" pitchFamily="65" charset="-120"/>
                <a:cs typeface="Arial" pitchFamily="34" charset="0"/>
              </a:rPr>
              <a:t>12/23</a:t>
            </a:r>
            <a:r>
              <a:rPr lang="zh-TW" altLang="en-US" sz="2200" dirty="0">
                <a:latin typeface="標楷體" pitchFamily="65" charset="-120"/>
                <a:ea typeface="標楷體" pitchFamily="65" charset="-120"/>
              </a:rPr>
              <a:t>至急診。</a:t>
            </a:r>
          </a:p>
          <a:p>
            <a:pPr marL="180975" indent="-180975">
              <a:lnSpc>
                <a:spcPct val="80000"/>
              </a:lnSpc>
              <a:buFont typeface="Arial" pitchFamily="34" charset="0"/>
              <a:buChar char="•"/>
              <a:defRPr/>
            </a:pPr>
            <a:r>
              <a:rPr lang="zh-TW" altLang="en-US" sz="2200" dirty="0">
                <a:latin typeface="標楷體" pitchFamily="65" charset="-120"/>
                <a:ea typeface="標楷體" pitchFamily="65" charset="-120"/>
              </a:rPr>
              <a:t>懷疑是否曾有潛在麻疹病患，因此兩個案發病日相近，可能有相同潛在感染原。</a:t>
            </a:r>
          </a:p>
          <a:p>
            <a:pPr marL="180975" indent="-180975">
              <a:lnSpc>
                <a:spcPct val="80000"/>
              </a:lnSpc>
              <a:buFont typeface="Arial" pitchFamily="34" charset="0"/>
              <a:buChar char="•"/>
              <a:defRPr/>
            </a:pPr>
            <a:r>
              <a:rPr lang="zh-TW" altLang="en-US" sz="2200" dirty="0">
                <a:latin typeface="標楷體" pitchFamily="65" charset="-120"/>
                <a:ea typeface="標楷體" pitchFamily="65" charset="-120"/>
              </a:rPr>
              <a:t>此兩個案發病日相近，又有地緣關係。</a:t>
            </a:r>
          </a:p>
        </p:txBody>
      </p:sp>
      <p:sp>
        <p:nvSpPr>
          <p:cNvPr id="9" name="流程圖: 替代處理程序 8"/>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10"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p:cNvSpPr>
          <p:nvPr>
            <p:ph type="ctrTitle"/>
          </p:nvPr>
        </p:nvSpPr>
        <p:spPr>
          <a:xfrm>
            <a:off x="684213" y="2060575"/>
            <a:ext cx="7772400" cy="1470025"/>
          </a:xfrm>
        </p:spPr>
        <p:txBody>
          <a:bodyPr/>
          <a:lstStyle/>
          <a:p>
            <a:pPr>
              <a:defRPr/>
            </a:pPr>
            <a:r>
              <a:rPr lang="en-US" altLang="zh-TW" dirty="0" smtClean="0">
                <a:latin typeface="Arial" pitchFamily="34" charset="0"/>
              </a:rPr>
              <a:t>3-2</a:t>
            </a:r>
            <a:r>
              <a:rPr lang="zh-TW" altLang="en-US" dirty="0" smtClean="0"/>
              <a:t>感染管制處置和措施</a:t>
            </a:r>
            <a:endParaRPr lang="en-US" altLang="zh-TW" dirty="0" smtClean="0"/>
          </a:p>
        </p:txBody>
      </p:sp>
      <p:sp>
        <p:nvSpPr>
          <p:cNvPr id="5" name="副標題 4"/>
          <p:cNvSpPr>
            <a:spLocks noGrp="1"/>
          </p:cNvSpPr>
          <p:nvPr>
            <p:ph type="subTitle" idx="1"/>
          </p:nvPr>
        </p:nvSpPr>
        <p:spPr/>
        <p:txBody>
          <a:bodyPr/>
          <a:lstStyle/>
          <a:p>
            <a:pPr>
              <a:defRPr/>
            </a:pPr>
            <a:endParaRPr lang="zh-TW" altLang="en-US"/>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fade">
                                      <p:cBhvr>
                                        <p:cTn id="7" dur="1000"/>
                                        <p:tgtEl>
                                          <p:spTgt spid="29698"/>
                                        </p:tgtEl>
                                      </p:cBhvr>
                                    </p:animEffect>
                                    <p:anim calcmode="lin" valueType="num">
                                      <p:cBhvr>
                                        <p:cTn id="8" dur="1000" fill="hold"/>
                                        <p:tgtEl>
                                          <p:spTgt spid="29698"/>
                                        </p:tgtEl>
                                        <p:attrNameLst>
                                          <p:attrName>ppt_x</p:attrName>
                                        </p:attrNameLst>
                                      </p:cBhvr>
                                      <p:tavLst>
                                        <p:tav tm="0">
                                          <p:val>
                                            <p:strVal val="#ppt_x"/>
                                          </p:val>
                                        </p:tav>
                                        <p:tav tm="100000">
                                          <p:val>
                                            <p:strVal val="#ppt_x"/>
                                          </p:val>
                                        </p:tav>
                                      </p:tavLst>
                                    </p:anim>
                                    <p:anim calcmode="lin" valueType="num">
                                      <p:cBhvr>
                                        <p:cTn id="9" dur="1000" fill="hold"/>
                                        <p:tgtEl>
                                          <p:spTgt spid="296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標題 1"/>
          <p:cNvSpPr>
            <a:spLocks noGrp="1"/>
          </p:cNvSpPr>
          <p:nvPr>
            <p:ph type="title"/>
          </p:nvPr>
        </p:nvSpPr>
        <p:spPr>
          <a:xfrm>
            <a:off x="457200" y="620713"/>
            <a:ext cx="8229600" cy="796925"/>
          </a:xfrm>
        </p:spPr>
        <p:txBody>
          <a:bodyPr/>
          <a:lstStyle/>
          <a:p>
            <a:pPr>
              <a:defRPr/>
            </a:pPr>
            <a:r>
              <a:rPr lang="zh-TW" altLang="en-US" dirty="0" smtClean="0"/>
              <a:t>感染管制處置措施：第一時間</a:t>
            </a:r>
          </a:p>
        </p:txBody>
      </p:sp>
      <p:sp>
        <p:nvSpPr>
          <p:cNvPr id="41987" name="內容版面配置區 2"/>
          <p:cNvSpPr>
            <a:spLocks noGrp="1"/>
          </p:cNvSpPr>
          <p:nvPr>
            <p:ph idx="1"/>
          </p:nvPr>
        </p:nvSpPr>
        <p:spPr/>
        <p:txBody>
          <a:bodyPr/>
          <a:lstStyle/>
          <a:p>
            <a:pPr>
              <a:defRPr/>
            </a:pPr>
            <a:r>
              <a:rPr lang="zh-TW" altLang="en-US" dirty="0" smtClean="0"/>
              <a:t>法定傳染病通報和採檢</a:t>
            </a:r>
            <a:endParaRPr lang="en-US" altLang="zh-TW" dirty="0" smtClean="0"/>
          </a:p>
          <a:p>
            <a:pPr lvl="1">
              <a:defRPr/>
            </a:pPr>
            <a:r>
              <a:rPr lang="zh-TW" altLang="en-US" dirty="0" smtClean="0"/>
              <a:t>依疑似感染麻疹通報和採檢送疾管署檢驗。</a:t>
            </a:r>
            <a:endParaRPr lang="en-US" altLang="zh-TW" dirty="0" smtClean="0"/>
          </a:p>
          <a:p>
            <a:pPr lvl="1">
              <a:defRPr/>
            </a:pPr>
            <a:r>
              <a:rPr lang="zh-TW" altLang="en-US" dirty="0" smtClean="0"/>
              <a:t>通報感管室主任。</a:t>
            </a:r>
          </a:p>
          <a:p>
            <a:pPr>
              <a:defRPr/>
            </a:pPr>
            <a:r>
              <a:rPr lang="zh-TW" altLang="en-US" dirty="0" smtClean="0"/>
              <a:t>隔離處置</a:t>
            </a:r>
            <a:endParaRPr lang="en-US" altLang="zh-TW" dirty="0" smtClean="0"/>
          </a:p>
          <a:p>
            <a:pPr lvl="1">
              <a:defRPr/>
            </a:pPr>
            <a:r>
              <a:rPr lang="zh-TW" altLang="en-US" dirty="0" smtClean="0"/>
              <a:t>聯繫轉隔離病床。</a:t>
            </a:r>
            <a:endParaRPr lang="en-US" altLang="zh-TW"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a:xfrm>
            <a:off x="457200" y="620713"/>
            <a:ext cx="8229600" cy="796925"/>
          </a:xfrm>
        </p:spPr>
        <p:txBody>
          <a:bodyPr/>
          <a:lstStyle/>
          <a:p>
            <a:pPr>
              <a:defRPr/>
            </a:pPr>
            <a:r>
              <a:rPr lang="zh-TW" altLang="en-US" dirty="0" smtClean="0"/>
              <a:t>麻疹：法定傳染病通報</a:t>
            </a:r>
          </a:p>
        </p:txBody>
      </p:sp>
      <p:sp>
        <p:nvSpPr>
          <p:cNvPr id="71683" name="Rectangle 3"/>
          <p:cNvSpPr>
            <a:spLocks noGrp="1"/>
          </p:cNvSpPr>
          <p:nvPr>
            <p:ph idx="1"/>
          </p:nvPr>
        </p:nvSpPr>
        <p:spPr/>
        <p:txBody>
          <a:bodyPr/>
          <a:lstStyle/>
          <a:p>
            <a:pPr>
              <a:defRPr/>
            </a:pPr>
            <a:r>
              <a:rPr lang="zh-TW" altLang="en-US" dirty="0" smtClean="0"/>
              <a:t>屬於第二類法定傳染病</a:t>
            </a:r>
          </a:p>
          <a:p>
            <a:pPr>
              <a:defRPr/>
            </a:pPr>
            <a:r>
              <a:rPr lang="zh-TW" altLang="en-US" dirty="0" smtClean="0"/>
              <a:t>需</a:t>
            </a:r>
            <a:r>
              <a:rPr lang="en-US" altLang="zh-TW" dirty="0" smtClean="0">
                <a:latin typeface="Arial" pitchFamily="34" charset="0"/>
              </a:rPr>
              <a:t>24</a:t>
            </a:r>
            <a:r>
              <a:rPr lang="zh-TW" altLang="en-US" dirty="0" smtClean="0"/>
              <a:t>小時內通報</a:t>
            </a:r>
          </a:p>
          <a:p>
            <a:pPr>
              <a:defRPr/>
            </a:pPr>
            <a:r>
              <a:rPr lang="zh-TW" altLang="en-US" dirty="0" smtClean="0"/>
              <a:t>採檢</a:t>
            </a:r>
            <a:r>
              <a:rPr lang="en-US" altLang="zh-TW" dirty="0" smtClean="0"/>
              <a:t> </a:t>
            </a:r>
          </a:p>
          <a:p>
            <a:pPr lvl="1">
              <a:defRPr/>
            </a:pPr>
            <a:r>
              <a:rPr lang="zh-TW" altLang="en-US" dirty="0" smtClean="0"/>
              <a:t>依照衛生福利部疾病管制署訂定之「法定傳染病監測工作指引」及「防疫檢體採檢手冊」規定，正確採集三項檢體：「含抗凝固全血、咽喉拭子及尿液」。 </a:t>
            </a:r>
          </a:p>
          <a:p>
            <a:pPr>
              <a:defRPr/>
            </a:pPr>
            <a:endParaRPr lang="zh-TW" altLang="en-US"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a:xfrm>
            <a:off x="457200" y="620713"/>
            <a:ext cx="8229600" cy="796925"/>
          </a:xfrm>
        </p:spPr>
        <p:txBody>
          <a:bodyPr/>
          <a:lstStyle/>
          <a:p>
            <a:pPr>
              <a:defRPr/>
            </a:pPr>
            <a:r>
              <a:rPr lang="zh-TW" altLang="en-US" dirty="0" smtClean="0"/>
              <a:t>麻疹通報定義</a:t>
            </a:r>
            <a:r>
              <a:rPr lang="en-US" altLang="zh-TW" dirty="0" smtClean="0"/>
              <a:t/>
            </a:r>
            <a:br>
              <a:rPr lang="en-US" altLang="zh-TW" dirty="0" smtClean="0"/>
            </a:br>
            <a:r>
              <a:rPr lang="zh-TW" altLang="en-US" sz="2400" dirty="0" smtClean="0"/>
              <a:t>（</a:t>
            </a:r>
            <a:r>
              <a:rPr lang="en-US" altLang="zh-TW" sz="2400" dirty="0" smtClean="0">
                <a:latin typeface="Arial" pitchFamily="34" charset="0"/>
              </a:rPr>
              <a:t>2009/06/01</a:t>
            </a:r>
            <a:r>
              <a:rPr lang="zh-TW" altLang="en-US" sz="2400" dirty="0" smtClean="0"/>
              <a:t>起實施）</a:t>
            </a:r>
          </a:p>
        </p:txBody>
      </p:sp>
      <p:sp>
        <p:nvSpPr>
          <p:cNvPr id="103427" name="Rectangle 3"/>
          <p:cNvSpPr>
            <a:spLocks noGrp="1"/>
          </p:cNvSpPr>
          <p:nvPr>
            <p:ph idx="1"/>
          </p:nvPr>
        </p:nvSpPr>
        <p:spPr/>
        <p:txBody>
          <a:bodyPr/>
          <a:lstStyle/>
          <a:p>
            <a:pPr>
              <a:defRPr/>
            </a:pPr>
            <a:r>
              <a:rPr lang="zh-TW" altLang="en-US" dirty="0" smtClean="0"/>
              <a:t>出疹且發燒（耳溫或肛溫）高於</a:t>
            </a:r>
            <a:r>
              <a:rPr lang="en-US" altLang="zh-TW" dirty="0" smtClean="0">
                <a:latin typeface="Arial" pitchFamily="34" charset="0"/>
              </a:rPr>
              <a:t>38</a:t>
            </a:r>
            <a:r>
              <a:rPr lang="en-US" altLang="zh-TW" dirty="0" smtClean="0">
                <a:latin typeface="華康中圓體(P)" pitchFamily="34" charset="-120"/>
                <a:ea typeface="華康中圓體(P)" pitchFamily="34" charset="-120"/>
              </a:rPr>
              <a:t>℃</a:t>
            </a:r>
            <a:r>
              <a:rPr lang="zh-TW" altLang="en-US" dirty="0" smtClean="0"/>
              <a:t>。</a:t>
            </a:r>
            <a:endParaRPr lang="en-US" altLang="zh-TW" dirty="0" smtClean="0"/>
          </a:p>
          <a:p>
            <a:pPr>
              <a:defRPr/>
            </a:pPr>
            <a:r>
              <a:rPr lang="zh-TW" altLang="en-US" dirty="0" smtClean="0"/>
              <a:t>並具有下列三項條件之任一者</a:t>
            </a:r>
            <a:endParaRPr lang="en-US" altLang="zh-TW" dirty="0" smtClean="0"/>
          </a:p>
          <a:p>
            <a:pPr lvl="1">
              <a:defRPr/>
            </a:pPr>
            <a:r>
              <a:rPr lang="zh-TW" altLang="en-US" dirty="0" smtClean="0"/>
              <a:t>咳嗽、流鼻水或結膜炎（畏光、流淚水或眼睛發紅）三種症狀中的一種。</a:t>
            </a:r>
            <a:endParaRPr lang="en-US" altLang="zh-TW" dirty="0" smtClean="0"/>
          </a:p>
          <a:p>
            <a:pPr lvl="1">
              <a:defRPr/>
            </a:pPr>
            <a:r>
              <a:rPr lang="zh-TW" altLang="en-US" dirty="0" smtClean="0"/>
              <a:t>無麻疹相關疫苗接種史。</a:t>
            </a:r>
            <a:endParaRPr lang="en-US" altLang="zh-TW" dirty="0" smtClean="0"/>
          </a:p>
          <a:p>
            <a:pPr lvl="1">
              <a:defRPr/>
            </a:pPr>
            <a:r>
              <a:rPr lang="zh-TW" altLang="en-US" dirty="0" smtClean="0"/>
              <a:t>發病前三週內，曾有麻疹流行地區旅遊史。</a:t>
            </a:r>
            <a:br>
              <a:rPr lang="zh-TW" altLang="en-US" dirty="0" smtClean="0"/>
            </a:br>
            <a:endParaRPr lang="zh-TW" altLang="en-US" dirty="0" smtClean="0"/>
          </a:p>
        </p:txBody>
      </p:sp>
      <p:sp>
        <p:nvSpPr>
          <p:cNvPr id="5" name="流程圖: 替代處理程序 4"/>
          <p:cNvSpPr/>
          <p:nvPr/>
        </p:nvSpPr>
        <p:spPr bwMode="auto">
          <a:xfrm>
            <a:off x="727075" y="6397997"/>
            <a:ext cx="5533200"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latin typeface="華康中圓體" pitchFamily="49" charset="-120"/>
                <a:ea typeface="華康中圓體" pitchFamily="49" charset="-120"/>
              </a:rPr>
              <a:t>衛生福利部疾病管制署</a:t>
            </a:r>
            <a:r>
              <a:rPr lang="zh-TW" altLang="en-US" sz="1400" dirty="0" smtClean="0">
                <a:latin typeface="華康中圓體" pitchFamily="49" charset="-120"/>
                <a:ea typeface="華康中圓體" pitchFamily="49" charset="-120"/>
              </a:rPr>
              <a:t>網站，資料更新日期</a:t>
            </a:r>
            <a:r>
              <a:rPr lang="en-US" altLang="zh-TW" sz="1400" dirty="0" smtClean="0">
                <a:ea typeface="華康中圓體" pitchFamily="49" charset="-120"/>
                <a:cs typeface="Arial" pitchFamily="34" charset="0"/>
              </a:rPr>
              <a:t>2012/11/14</a:t>
            </a:r>
            <a:endParaRPr lang="zh-TW" altLang="en-US" sz="1400" dirty="0">
              <a:solidFill>
                <a:schemeClr val="tx1"/>
              </a:solidFill>
              <a:ea typeface="華康中圓體" pitchFamily="49" charset="-120"/>
              <a:cs typeface="Arial" pitchFamily="34" charset="0"/>
            </a:endParaRP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a:xfrm>
            <a:off x="457200" y="620713"/>
            <a:ext cx="8229600" cy="796925"/>
          </a:xfrm>
        </p:spPr>
        <p:txBody>
          <a:bodyPr/>
          <a:lstStyle/>
          <a:p>
            <a:pPr>
              <a:defRPr/>
            </a:pPr>
            <a:r>
              <a:rPr lang="zh-TW" altLang="en-US" dirty="0" smtClean="0"/>
              <a:t>法定傳染病：麻疹通報病例定義</a:t>
            </a:r>
            <a:r>
              <a:rPr lang="en-US" altLang="zh-TW" dirty="0" smtClean="0">
                <a:latin typeface="Arial" pitchFamily="34" charset="0"/>
              </a:rPr>
              <a:t>(1/2)</a:t>
            </a:r>
            <a:endParaRPr lang="zh-TW" altLang="en-US" dirty="0" smtClean="0">
              <a:latin typeface="Arial" pitchFamily="34" charset="0"/>
            </a:endParaRPr>
          </a:p>
        </p:txBody>
      </p:sp>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r>
              <a:rPr kumimoji="0" lang="zh-TW" altLang="en-US" sz="1400" dirty="0">
                <a:solidFill>
                  <a:schemeClr val="tx1"/>
                </a:solidFill>
                <a:latin typeface="華康中圓體"/>
                <a:ea typeface="華康中圓體"/>
                <a:cs typeface="Arial" charset="0"/>
              </a:rPr>
              <a:t>資料來源：</a:t>
            </a:r>
            <a:r>
              <a:rPr lang="zh-TW" altLang="en-US" sz="1400" dirty="0">
                <a:solidFill>
                  <a:srgbClr val="000000"/>
                </a:solidFill>
                <a:latin typeface="華康中圓體"/>
                <a:ea typeface="華康中圓體"/>
                <a:cs typeface="Arial" charset="0"/>
              </a:rPr>
              <a:t>衛生福利部疾病管制署網站，資料更新</a:t>
            </a:r>
            <a:r>
              <a:rPr lang="zh-TW" altLang="en-US" sz="1400" dirty="0" smtClean="0">
                <a:solidFill>
                  <a:srgbClr val="000000"/>
                </a:solidFill>
                <a:latin typeface="華康中圓體"/>
                <a:ea typeface="華康中圓體"/>
                <a:cs typeface="Arial" charset="0"/>
              </a:rPr>
              <a:t>日期</a:t>
            </a:r>
            <a:r>
              <a:rPr lang="en-US" altLang="zh-TW" sz="1400" dirty="0" smtClean="0">
                <a:solidFill>
                  <a:srgbClr val="000000"/>
                </a:solidFill>
                <a:ea typeface="微軟正黑體" pitchFamily="34" charset="-120"/>
                <a:cs typeface="Arial" charset="0"/>
              </a:rPr>
              <a:t>2013/07/19</a:t>
            </a:r>
            <a:endParaRPr lang="zh-TW" altLang="en-US" sz="1400" dirty="0">
              <a:solidFill>
                <a:schemeClr val="tx1"/>
              </a:solidFill>
              <a:ea typeface="微軟正黑體" pitchFamily="34"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grpSp>
        <p:nvGrpSpPr>
          <p:cNvPr id="74756" name="群組 10"/>
          <p:cNvGrpSpPr>
            <a:grpSpLocks/>
          </p:cNvGrpSpPr>
          <p:nvPr>
            <p:custDataLst>
              <p:tags r:id="rId3"/>
            </p:custDataLst>
          </p:nvPr>
        </p:nvGrpSpPr>
        <p:grpSpPr bwMode="auto">
          <a:xfrm>
            <a:off x="827088" y="1439863"/>
            <a:ext cx="7489825" cy="4005361"/>
            <a:chOff x="1043608" y="1439773"/>
            <a:chExt cx="7128791" cy="4005457"/>
          </a:xfrm>
        </p:grpSpPr>
        <p:sp>
          <p:nvSpPr>
            <p:cNvPr id="12" name="手繪多邊形 11"/>
            <p:cNvSpPr/>
            <p:nvPr/>
          </p:nvSpPr>
          <p:spPr>
            <a:xfrm>
              <a:off x="1043608" y="1690604"/>
              <a:ext cx="7128791" cy="1446246"/>
            </a:xfrm>
            <a:custGeom>
              <a:avLst/>
              <a:gdLst>
                <a:gd name="connsiteX0" fmla="*/ 0 w 7128791"/>
                <a:gd name="connsiteY0" fmla="*/ 0 h 1445850"/>
                <a:gd name="connsiteX1" fmla="*/ 7128791 w 7128791"/>
                <a:gd name="connsiteY1" fmla="*/ 0 h 1445850"/>
                <a:gd name="connsiteX2" fmla="*/ 7128791 w 7128791"/>
                <a:gd name="connsiteY2" fmla="*/ 1445850 h 1445850"/>
                <a:gd name="connsiteX3" fmla="*/ 0 w 7128791"/>
                <a:gd name="connsiteY3" fmla="*/ 1445850 h 1445850"/>
                <a:gd name="connsiteX4" fmla="*/ 0 w 7128791"/>
                <a:gd name="connsiteY4" fmla="*/ 0 h 1445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28791" h="1445850">
                  <a:moveTo>
                    <a:pt x="0" y="0"/>
                  </a:moveTo>
                  <a:lnTo>
                    <a:pt x="7128791" y="0"/>
                  </a:lnTo>
                  <a:lnTo>
                    <a:pt x="7128791" y="1445850"/>
                  </a:lnTo>
                  <a:lnTo>
                    <a:pt x="0" y="1445850"/>
                  </a:lnTo>
                  <a:lnTo>
                    <a:pt x="0" y="0"/>
                  </a:lnTo>
                  <a:close/>
                </a:path>
              </a:pathLst>
            </a:custGeom>
          </p:spPr>
          <p:style>
            <a:lnRef idx="1">
              <a:schemeClr val="accent5">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lIns="553273" tIns="354076" rIns="553273" bIns="142240" spcCol="1270"/>
            <a:lstStyle/>
            <a:p>
              <a:pPr marL="361950" lvl="1" indent="-361950" defTabSz="889000">
                <a:lnSpc>
                  <a:spcPct val="90000"/>
                </a:lnSpc>
                <a:spcAft>
                  <a:spcPct val="15000"/>
                </a:spcAft>
                <a:buFontTx/>
                <a:buChar char="••"/>
                <a:defRPr/>
              </a:pPr>
              <a:r>
                <a:rPr lang="zh-TW" altLang="en-US" sz="2200" dirty="0">
                  <a:latin typeface="標楷體" pitchFamily="65" charset="-120"/>
                  <a:ea typeface="標楷體" pitchFamily="65" charset="-120"/>
                </a:rPr>
                <a:t>出疹（斑丘疹）且發燒（耳溫或肛溫）</a:t>
              </a:r>
              <a:r>
                <a:rPr lang="zh-TW" altLang="en-US" sz="2200" dirty="0">
                  <a:latin typeface="華康中圓體(P)" pitchFamily="34" charset="-120"/>
                  <a:ea typeface="華康中圓體(P)" pitchFamily="34" charset="-120"/>
                </a:rPr>
                <a:t>≧</a:t>
              </a:r>
              <a:r>
                <a:rPr lang="en-US" altLang="zh-TW" sz="2200" dirty="0">
                  <a:latin typeface="Arial" pitchFamily="34" charset="0"/>
                  <a:ea typeface="標楷體" pitchFamily="65" charset="-120"/>
                  <a:cs typeface="Arial" pitchFamily="34" charset="0"/>
                </a:rPr>
                <a:t>38</a:t>
              </a:r>
              <a:r>
                <a:rPr lang="zh-TW" altLang="zh-TW" sz="2200" dirty="0">
                  <a:latin typeface="華康中圓體(P)" pitchFamily="34" charset="-120"/>
                  <a:ea typeface="華康中圓體(P)" pitchFamily="34" charset="-120"/>
                </a:rPr>
                <a:t>℃</a:t>
              </a:r>
              <a:endParaRPr lang="zh-TW" altLang="en-US" sz="2200" dirty="0">
                <a:latin typeface="華康中圓體(P)" pitchFamily="34" charset="-120"/>
                <a:ea typeface="華康中圓體(P)" pitchFamily="34" charset="-120"/>
              </a:endParaRPr>
            </a:p>
            <a:p>
              <a:pPr marL="361950" lvl="1" indent="-361950" defTabSz="889000">
                <a:lnSpc>
                  <a:spcPct val="90000"/>
                </a:lnSpc>
                <a:spcAft>
                  <a:spcPct val="15000"/>
                </a:spcAft>
                <a:buFontTx/>
                <a:buChar char="••"/>
                <a:defRPr/>
              </a:pPr>
              <a:r>
                <a:rPr lang="zh-TW" altLang="en-US" sz="2200" dirty="0">
                  <a:latin typeface="標楷體" pitchFamily="65" charset="-120"/>
                  <a:ea typeface="標楷體" pitchFamily="65" charset="-120"/>
                </a:rPr>
                <a:t>有時伴隨咳嗽、流鼻水或結膜炎（畏光、流淚水或眼睛發紅）。</a:t>
              </a:r>
            </a:p>
          </p:txBody>
        </p:sp>
        <p:sp>
          <p:nvSpPr>
            <p:cNvPr id="13" name="手繪多邊形 12"/>
            <p:cNvSpPr/>
            <p:nvPr/>
          </p:nvSpPr>
          <p:spPr>
            <a:xfrm>
              <a:off x="1400047" y="1439773"/>
              <a:ext cx="4990154" cy="501840"/>
            </a:xfrm>
            <a:custGeom>
              <a:avLst/>
              <a:gdLst>
                <a:gd name="connsiteX0" fmla="*/ 0 w 4990154"/>
                <a:gd name="connsiteY0" fmla="*/ 83642 h 501840"/>
                <a:gd name="connsiteX1" fmla="*/ 24498 w 4990154"/>
                <a:gd name="connsiteY1" fmla="*/ 24498 h 501840"/>
                <a:gd name="connsiteX2" fmla="*/ 83642 w 4990154"/>
                <a:gd name="connsiteY2" fmla="*/ 0 h 501840"/>
                <a:gd name="connsiteX3" fmla="*/ 4906512 w 4990154"/>
                <a:gd name="connsiteY3" fmla="*/ 0 h 501840"/>
                <a:gd name="connsiteX4" fmla="*/ 4965656 w 4990154"/>
                <a:gd name="connsiteY4" fmla="*/ 24498 h 501840"/>
                <a:gd name="connsiteX5" fmla="*/ 4990154 w 4990154"/>
                <a:gd name="connsiteY5" fmla="*/ 83642 h 501840"/>
                <a:gd name="connsiteX6" fmla="*/ 4990154 w 4990154"/>
                <a:gd name="connsiteY6" fmla="*/ 418198 h 501840"/>
                <a:gd name="connsiteX7" fmla="*/ 4965656 w 4990154"/>
                <a:gd name="connsiteY7" fmla="*/ 477342 h 501840"/>
                <a:gd name="connsiteX8" fmla="*/ 4906512 w 4990154"/>
                <a:gd name="connsiteY8" fmla="*/ 501840 h 501840"/>
                <a:gd name="connsiteX9" fmla="*/ 83642 w 4990154"/>
                <a:gd name="connsiteY9" fmla="*/ 501840 h 501840"/>
                <a:gd name="connsiteX10" fmla="*/ 24498 w 4990154"/>
                <a:gd name="connsiteY10" fmla="*/ 477342 h 501840"/>
                <a:gd name="connsiteX11" fmla="*/ 0 w 4990154"/>
                <a:gd name="connsiteY11" fmla="*/ 418198 h 501840"/>
                <a:gd name="connsiteX12" fmla="*/ 0 w 4990154"/>
                <a:gd name="connsiteY12"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90154" h="501840">
                  <a:moveTo>
                    <a:pt x="0" y="83642"/>
                  </a:moveTo>
                  <a:cubicBezTo>
                    <a:pt x="0" y="61459"/>
                    <a:pt x="8812" y="40184"/>
                    <a:pt x="24498" y="24498"/>
                  </a:cubicBezTo>
                  <a:cubicBezTo>
                    <a:pt x="40184" y="8812"/>
                    <a:pt x="61459" y="0"/>
                    <a:pt x="83642" y="0"/>
                  </a:cubicBezTo>
                  <a:lnTo>
                    <a:pt x="4906512" y="0"/>
                  </a:lnTo>
                  <a:cubicBezTo>
                    <a:pt x="4928695" y="0"/>
                    <a:pt x="4949970" y="8812"/>
                    <a:pt x="4965656" y="24498"/>
                  </a:cubicBezTo>
                  <a:cubicBezTo>
                    <a:pt x="4981342" y="40184"/>
                    <a:pt x="4990154" y="61459"/>
                    <a:pt x="4990154" y="83642"/>
                  </a:cubicBezTo>
                  <a:lnTo>
                    <a:pt x="4990154" y="418198"/>
                  </a:lnTo>
                  <a:cubicBezTo>
                    <a:pt x="4990154" y="440381"/>
                    <a:pt x="4981342" y="461656"/>
                    <a:pt x="4965656" y="477342"/>
                  </a:cubicBezTo>
                  <a:cubicBezTo>
                    <a:pt x="4949970" y="493028"/>
                    <a:pt x="4928695" y="501840"/>
                    <a:pt x="4906512" y="501840"/>
                  </a:cubicBezTo>
                  <a:lnTo>
                    <a:pt x="83642" y="501840"/>
                  </a:lnTo>
                  <a:cubicBezTo>
                    <a:pt x="61459" y="501840"/>
                    <a:pt x="40184" y="493028"/>
                    <a:pt x="24498" y="477342"/>
                  </a:cubicBezTo>
                  <a:cubicBezTo>
                    <a:pt x="8812" y="461656"/>
                    <a:pt x="0" y="440381"/>
                    <a:pt x="0" y="418198"/>
                  </a:cubicBezTo>
                  <a:lnTo>
                    <a:pt x="0" y="83642"/>
                  </a:lnTo>
                  <a:close/>
                </a:path>
              </a:pathLst>
            </a:custGeom>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lIns="213114" tIns="24498" rIns="213114" bIns="24498" spcCol="1270" anchor="ctr"/>
            <a:lstStyle/>
            <a:p>
              <a:pPr defTabSz="1066800">
                <a:lnSpc>
                  <a:spcPct val="90000"/>
                </a:lnSpc>
                <a:spcAft>
                  <a:spcPct val="35000"/>
                </a:spcAft>
                <a:defRPr/>
              </a:pPr>
              <a:r>
                <a:rPr lang="zh-TW" altLang="en-US" sz="2400" dirty="0">
                  <a:latin typeface="標楷體" pitchFamily="65" charset="-120"/>
                  <a:ea typeface="標楷體" pitchFamily="65" charset="-120"/>
                </a:rPr>
                <a:t>臨床條件</a:t>
              </a:r>
            </a:p>
          </p:txBody>
        </p:sp>
        <p:sp>
          <p:nvSpPr>
            <p:cNvPr id="14" name="手繪多邊形 13"/>
            <p:cNvSpPr/>
            <p:nvPr/>
          </p:nvSpPr>
          <p:spPr>
            <a:xfrm>
              <a:off x="1043608" y="3479759"/>
              <a:ext cx="7128791" cy="1965471"/>
            </a:xfrm>
            <a:custGeom>
              <a:avLst/>
              <a:gdLst>
                <a:gd name="connsiteX0" fmla="*/ 0 w 7128791"/>
                <a:gd name="connsiteY0" fmla="*/ 0 h 2731050"/>
                <a:gd name="connsiteX1" fmla="*/ 7128791 w 7128791"/>
                <a:gd name="connsiteY1" fmla="*/ 0 h 2731050"/>
                <a:gd name="connsiteX2" fmla="*/ 7128791 w 7128791"/>
                <a:gd name="connsiteY2" fmla="*/ 2731050 h 2731050"/>
                <a:gd name="connsiteX3" fmla="*/ 0 w 7128791"/>
                <a:gd name="connsiteY3" fmla="*/ 2731050 h 2731050"/>
                <a:gd name="connsiteX4" fmla="*/ 0 w 7128791"/>
                <a:gd name="connsiteY4" fmla="*/ 0 h 2731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28791" h="2731050">
                  <a:moveTo>
                    <a:pt x="0" y="0"/>
                  </a:moveTo>
                  <a:lnTo>
                    <a:pt x="7128791" y="0"/>
                  </a:lnTo>
                  <a:lnTo>
                    <a:pt x="7128791" y="2731050"/>
                  </a:lnTo>
                  <a:lnTo>
                    <a:pt x="0" y="2731050"/>
                  </a:lnTo>
                  <a:lnTo>
                    <a:pt x="0" y="0"/>
                  </a:lnTo>
                  <a:close/>
                </a:path>
              </a:pathLst>
            </a:custGeom>
          </p:spPr>
          <p:style>
            <a:lnRef idx="1">
              <a:schemeClr val="accent5">
                <a:hueOff val="-9933876"/>
                <a:satOff val="39811"/>
                <a:lumOff val="8628"/>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lIns="553273" tIns="354076" rIns="553273" bIns="142240" spcCol="1270"/>
            <a:lstStyle/>
            <a:p>
              <a:pPr marL="228600" lvl="1" indent="-228600" defTabSz="889000">
                <a:lnSpc>
                  <a:spcPct val="90000"/>
                </a:lnSpc>
                <a:spcAft>
                  <a:spcPct val="15000"/>
                </a:spcAft>
                <a:buFontTx/>
                <a:buChar char="••"/>
                <a:defRPr/>
              </a:pPr>
              <a:r>
                <a:rPr lang="zh-TW" altLang="en-US" sz="2200" dirty="0" smtClean="0">
                  <a:latin typeface="標楷體" pitchFamily="65" charset="-120"/>
                  <a:ea typeface="標楷體" pitchFamily="65" charset="-120"/>
                </a:rPr>
                <a:t>具有下列任一個條件：</a:t>
              </a:r>
            </a:p>
            <a:p>
              <a:pPr marL="627063" lvl="2" indent="-398463" defTabSz="889000">
                <a:lnSpc>
                  <a:spcPct val="90000"/>
                </a:lnSpc>
                <a:spcAft>
                  <a:spcPct val="15000"/>
                </a:spcAft>
                <a:buFontTx/>
                <a:buChar char="••"/>
                <a:defRPr/>
              </a:pPr>
              <a:r>
                <a:rPr lang="zh-TW" altLang="en-US" sz="2200" dirty="0" smtClean="0">
                  <a:latin typeface="標楷體" pitchFamily="65" charset="-120"/>
                  <a:ea typeface="標楷體" pitchFamily="65" charset="-120"/>
                </a:rPr>
                <a:t>發病前三週內，曾有麻疹流行地區旅遊史。</a:t>
              </a:r>
              <a:endParaRPr lang="en-US" altLang="zh-TW" sz="2200" dirty="0" smtClean="0">
                <a:latin typeface="標楷體" pitchFamily="65" charset="-120"/>
                <a:ea typeface="標楷體" pitchFamily="65" charset="-120"/>
              </a:endParaRPr>
            </a:p>
            <a:p>
              <a:pPr marL="627063" lvl="2" indent="-398463" defTabSz="889000">
                <a:lnSpc>
                  <a:spcPct val="90000"/>
                </a:lnSpc>
                <a:spcAft>
                  <a:spcPct val="15000"/>
                </a:spcAft>
                <a:buFontTx/>
                <a:buChar char="••"/>
                <a:defRPr/>
              </a:pPr>
              <a:r>
                <a:rPr lang="zh-TW" altLang="en-US" sz="2200" dirty="0" smtClean="0">
                  <a:latin typeface="標楷體" pitchFamily="65" charset="-120"/>
                  <a:ea typeface="標楷體" pitchFamily="65" charset="-120"/>
                </a:rPr>
                <a:t>曾與確定病例有空氣或飛沫接觸，或曾直接接觸確定病例之鼻咽分泌物。</a:t>
              </a:r>
              <a:endParaRPr lang="zh-TW" altLang="en-US" sz="2200" dirty="0">
                <a:latin typeface="標楷體" pitchFamily="65" charset="-120"/>
                <a:ea typeface="標楷體" pitchFamily="65" charset="-120"/>
              </a:endParaRPr>
            </a:p>
          </p:txBody>
        </p:sp>
        <p:sp>
          <p:nvSpPr>
            <p:cNvPr id="15" name="手繪多邊形 14"/>
            <p:cNvSpPr/>
            <p:nvPr/>
          </p:nvSpPr>
          <p:spPr>
            <a:xfrm>
              <a:off x="1400047" y="3228343"/>
              <a:ext cx="4990154" cy="501840"/>
            </a:xfrm>
            <a:custGeom>
              <a:avLst/>
              <a:gdLst>
                <a:gd name="connsiteX0" fmla="*/ 0 w 4990154"/>
                <a:gd name="connsiteY0" fmla="*/ 83642 h 501840"/>
                <a:gd name="connsiteX1" fmla="*/ 24498 w 4990154"/>
                <a:gd name="connsiteY1" fmla="*/ 24498 h 501840"/>
                <a:gd name="connsiteX2" fmla="*/ 83642 w 4990154"/>
                <a:gd name="connsiteY2" fmla="*/ 0 h 501840"/>
                <a:gd name="connsiteX3" fmla="*/ 4906512 w 4990154"/>
                <a:gd name="connsiteY3" fmla="*/ 0 h 501840"/>
                <a:gd name="connsiteX4" fmla="*/ 4965656 w 4990154"/>
                <a:gd name="connsiteY4" fmla="*/ 24498 h 501840"/>
                <a:gd name="connsiteX5" fmla="*/ 4990154 w 4990154"/>
                <a:gd name="connsiteY5" fmla="*/ 83642 h 501840"/>
                <a:gd name="connsiteX6" fmla="*/ 4990154 w 4990154"/>
                <a:gd name="connsiteY6" fmla="*/ 418198 h 501840"/>
                <a:gd name="connsiteX7" fmla="*/ 4965656 w 4990154"/>
                <a:gd name="connsiteY7" fmla="*/ 477342 h 501840"/>
                <a:gd name="connsiteX8" fmla="*/ 4906512 w 4990154"/>
                <a:gd name="connsiteY8" fmla="*/ 501840 h 501840"/>
                <a:gd name="connsiteX9" fmla="*/ 83642 w 4990154"/>
                <a:gd name="connsiteY9" fmla="*/ 501840 h 501840"/>
                <a:gd name="connsiteX10" fmla="*/ 24498 w 4990154"/>
                <a:gd name="connsiteY10" fmla="*/ 477342 h 501840"/>
                <a:gd name="connsiteX11" fmla="*/ 0 w 4990154"/>
                <a:gd name="connsiteY11" fmla="*/ 418198 h 501840"/>
                <a:gd name="connsiteX12" fmla="*/ 0 w 4990154"/>
                <a:gd name="connsiteY12"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90154" h="501840">
                  <a:moveTo>
                    <a:pt x="0" y="83642"/>
                  </a:moveTo>
                  <a:cubicBezTo>
                    <a:pt x="0" y="61459"/>
                    <a:pt x="8812" y="40184"/>
                    <a:pt x="24498" y="24498"/>
                  </a:cubicBezTo>
                  <a:cubicBezTo>
                    <a:pt x="40184" y="8812"/>
                    <a:pt x="61459" y="0"/>
                    <a:pt x="83642" y="0"/>
                  </a:cubicBezTo>
                  <a:lnTo>
                    <a:pt x="4906512" y="0"/>
                  </a:lnTo>
                  <a:cubicBezTo>
                    <a:pt x="4928695" y="0"/>
                    <a:pt x="4949970" y="8812"/>
                    <a:pt x="4965656" y="24498"/>
                  </a:cubicBezTo>
                  <a:cubicBezTo>
                    <a:pt x="4981342" y="40184"/>
                    <a:pt x="4990154" y="61459"/>
                    <a:pt x="4990154" y="83642"/>
                  </a:cubicBezTo>
                  <a:lnTo>
                    <a:pt x="4990154" y="418198"/>
                  </a:lnTo>
                  <a:cubicBezTo>
                    <a:pt x="4990154" y="440381"/>
                    <a:pt x="4981342" y="461656"/>
                    <a:pt x="4965656" y="477342"/>
                  </a:cubicBezTo>
                  <a:cubicBezTo>
                    <a:pt x="4949970" y="493028"/>
                    <a:pt x="4928695" y="501840"/>
                    <a:pt x="4906512" y="501840"/>
                  </a:cubicBezTo>
                  <a:lnTo>
                    <a:pt x="83642" y="501840"/>
                  </a:lnTo>
                  <a:cubicBezTo>
                    <a:pt x="61459" y="501840"/>
                    <a:pt x="40184" y="493028"/>
                    <a:pt x="24498" y="477342"/>
                  </a:cubicBezTo>
                  <a:cubicBezTo>
                    <a:pt x="8812" y="461656"/>
                    <a:pt x="0" y="440381"/>
                    <a:pt x="0" y="418198"/>
                  </a:cubicBezTo>
                  <a:lnTo>
                    <a:pt x="0" y="83642"/>
                  </a:lnTo>
                  <a:close/>
                </a:path>
              </a:pathLst>
            </a:custGeom>
          </p:spPr>
          <p:style>
            <a:lnRef idx="0">
              <a:schemeClr val="lt1">
                <a:hueOff val="0"/>
                <a:satOff val="0"/>
                <a:lumOff val="0"/>
                <a:alphaOff val="0"/>
              </a:schemeClr>
            </a:lnRef>
            <a:fillRef idx="3">
              <a:schemeClr val="accent5">
                <a:hueOff val="-9933876"/>
                <a:satOff val="39811"/>
                <a:lumOff val="8628"/>
                <a:alphaOff val="0"/>
              </a:schemeClr>
            </a:fillRef>
            <a:effectRef idx="3">
              <a:schemeClr val="accent5">
                <a:hueOff val="-9933876"/>
                <a:satOff val="39811"/>
                <a:lumOff val="8628"/>
                <a:alphaOff val="0"/>
              </a:schemeClr>
            </a:effectRef>
            <a:fontRef idx="minor">
              <a:schemeClr val="lt1"/>
            </a:fontRef>
          </p:style>
          <p:txBody>
            <a:bodyPr lIns="213114" tIns="24498" rIns="213114" bIns="24498" spcCol="1270" anchor="ctr"/>
            <a:lstStyle/>
            <a:p>
              <a:pPr defTabSz="1066800">
                <a:lnSpc>
                  <a:spcPct val="90000"/>
                </a:lnSpc>
                <a:spcAft>
                  <a:spcPct val="35000"/>
                </a:spcAft>
                <a:defRPr/>
              </a:pPr>
              <a:r>
                <a:rPr lang="zh-TW" altLang="en-US" sz="2400" dirty="0" smtClean="0">
                  <a:latin typeface="標楷體" pitchFamily="65" charset="-120"/>
                  <a:ea typeface="標楷體" pitchFamily="65" charset="-120"/>
                </a:rPr>
                <a:t>流行病學條件</a:t>
              </a:r>
              <a:endParaRPr lang="zh-TW" altLang="en-US" sz="2400" dirty="0">
                <a:latin typeface="標楷體" pitchFamily="65" charset="-120"/>
                <a:ea typeface="標楷體" pitchFamily="65" charset="-120"/>
              </a:endParaRPr>
            </a:p>
          </p:txBody>
        </p:sp>
      </p:grpSp>
    </p:spTree>
    <p:custDataLst>
      <p:tags r:id="rId1"/>
    </p:custDataLst>
  </p:cSld>
  <p:clrMapOvr>
    <a:masterClrMapping/>
  </p:clrMapOvr>
  <p:transition>
    <p:cu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a:xfrm>
            <a:off x="457200" y="620713"/>
            <a:ext cx="8229600" cy="796925"/>
          </a:xfrm>
        </p:spPr>
        <p:txBody>
          <a:bodyPr/>
          <a:lstStyle/>
          <a:p>
            <a:pPr>
              <a:defRPr/>
            </a:pPr>
            <a:r>
              <a:rPr lang="zh-TW" altLang="en-US" dirty="0" smtClean="0"/>
              <a:t>法定傳染病：麻疹通報病例定義</a:t>
            </a:r>
            <a:r>
              <a:rPr lang="en-US" altLang="zh-TW" dirty="0" smtClean="0">
                <a:latin typeface="Arial" pitchFamily="34" charset="0"/>
              </a:rPr>
              <a:t>(2/2)</a:t>
            </a:r>
            <a:endParaRPr lang="zh-TW" altLang="en-US" dirty="0" smtClean="0">
              <a:latin typeface="Arial" pitchFamily="34" charset="0"/>
            </a:endParaRPr>
          </a:p>
        </p:txBody>
      </p:sp>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r>
              <a:rPr kumimoji="0" lang="zh-TW" altLang="en-US" sz="1400" dirty="0">
                <a:solidFill>
                  <a:schemeClr val="tx1"/>
                </a:solidFill>
                <a:latin typeface="華康中圓體"/>
                <a:ea typeface="華康中圓體"/>
                <a:cs typeface="Arial" charset="0"/>
              </a:rPr>
              <a:t>資料來源：</a:t>
            </a:r>
            <a:r>
              <a:rPr lang="zh-TW" altLang="en-US" sz="1400" dirty="0">
                <a:solidFill>
                  <a:srgbClr val="000000"/>
                </a:solidFill>
                <a:latin typeface="華康中圓體"/>
                <a:ea typeface="華康中圓體"/>
                <a:cs typeface="Arial" charset="0"/>
              </a:rPr>
              <a:t>衛生福利部疾病管制署網站，資料更新</a:t>
            </a:r>
            <a:r>
              <a:rPr lang="zh-TW" altLang="en-US" sz="1400" dirty="0" smtClean="0">
                <a:solidFill>
                  <a:srgbClr val="000000"/>
                </a:solidFill>
                <a:latin typeface="華康中圓體"/>
                <a:ea typeface="華康中圓體"/>
                <a:cs typeface="Arial" charset="0"/>
              </a:rPr>
              <a:t>日期</a:t>
            </a:r>
            <a:r>
              <a:rPr lang="en-US" altLang="zh-TW" sz="1400" dirty="0" smtClean="0">
                <a:solidFill>
                  <a:srgbClr val="000000"/>
                </a:solidFill>
                <a:ea typeface="微軟正黑體" pitchFamily="34" charset="-120"/>
                <a:cs typeface="Arial" charset="0"/>
              </a:rPr>
              <a:t>2013/07/19</a:t>
            </a:r>
            <a:endParaRPr lang="zh-TW" altLang="en-US" sz="1400" dirty="0">
              <a:solidFill>
                <a:schemeClr val="tx1"/>
              </a:solidFill>
              <a:ea typeface="微軟正黑體" pitchFamily="34"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grpSp>
        <p:nvGrpSpPr>
          <p:cNvPr id="75780" name="群組 18"/>
          <p:cNvGrpSpPr>
            <a:grpSpLocks/>
          </p:cNvGrpSpPr>
          <p:nvPr>
            <p:custDataLst>
              <p:tags r:id="rId3"/>
            </p:custDataLst>
          </p:nvPr>
        </p:nvGrpSpPr>
        <p:grpSpPr bwMode="auto">
          <a:xfrm>
            <a:off x="827088" y="1439863"/>
            <a:ext cx="7489825" cy="4797449"/>
            <a:chOff x="1043608" y="1439773"/>
            <a:chExt cx="7128791" cy="4798437"/>
          </a:xfrm>
        </p:grpSpPr>
        <p:sp>
          <p:nvSpPr>
            <p:cNvPr id="20" name="手繪多邊形 19"/>
            <p:cNvSpPr/>
            <p:nvPr/>
          </p:nvSpPr>
          <p:spPr>
            <a:xfrm>
              <a:off x="1043608" y="1690650"/>
              <a:ext cx="7128791" cy="2668105"/>
            </a:xfrm>
            <a:custGeom>
              <a:avLst/>
              <a:gdLst>
                <a:gd name="connsiteX0" fmla="*/ 0 w 7128791"/>
                <a:gd name="connsiteY0" fmla="*/ 0 h 1445850"/>
                <a:gd name="connsiteX1" fmla="*/ 7128791 w 7128791"/>
                <a:gd name="connsiteY1" fmla="*/ 0 h 1445850"/>
                <a:gd name="connsiteX2" fmla="*/ 7128791 w 7128791"/>
                <a:gd name="connsiteY2" fmla="*/ 1445850 h 1445850"/>
                <a:gd name="connsiteX3" fmla="*/ 0 w 7128791"/>
                <a:gd name="connsiteY3" fmla="*/ 1445850 h 1445850"/>
                <a:gd name="connsiteX4" fmla="*/ 0 w 7128791"/>
                <a:gd name="connsiteY4" fmla="*/ 0 h 1445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28791" h="1445850">
                  <a:moveTo>
                    <a:pt x="0" y="0"/>
                  </a:moveTo>
                  <a:lnTo>
                    <a:pt x="7128791" y="0"/>
                  </a:lnTo>
                  <a:lnTo>
                    <a:pt x="7128791" y="1445850"/>
                  </a:lnTo>
                  <a:lnTo>
                    <a:pt x="0" y="1445850"/>
                  </a:lnTo>
                  <a:lnTo>
                    <a:pt x="0" y="0"/>
                  </a:lnTo>
                  <a:close/>
                </a:path>
              </a:pathLst>
            </a:custGeom>
          </p:spPr>
          <p:style>
            <a:lnRef idx="1">
              <a:schemeClr val="accent5">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lIns="553273" tIns="354076" rIns="553273" bIns="142240" spcCol="1270"/>
            <a:lstStyle/>
            <a:p>
              <a:pPr marL="228600" lvl="1" indent="-228600" defTabSz="889000">
                <a:lnSpc>
                  <a:spcPct val="90000"/>
                </a:lnSpc>
                <a:spcAft>
                  <a:spcPct val="15000"/>
                </a:spcAft>
                <a:buFontTx/>
                <a:buChar char="••"/>
                <a:defRPr/>
              </a:pPr>
              <a:r>
                <a:rPr lang="zh-TW" altLang="en-US" sz="2200" dirty="0" smtClean="0">
                  <a:latin typeface="標楷體" pitchFamily="65" charset="-120"/>
                  <a:ea typeface="標楷體" pitchFamily="65" charset="-120"/>
                </a:rPr>
                <a:t>具有下列任一個條件：</a:t>
              </a:r>
            </a:p>
            <a:p>
              <a:pPr marL="627063" lvl="2" indent="-398463" defTabSz="889000">
                <a:lnSpc>
                  <a:spcPct val="90000"/>
                </a:lnSpc>
                <a:spcAft>
                  <a:spcPct val="15000"/>
                </a:spcAft>
                <a:buFontTx/>
                <a:buChar char="••"/>
                <a:defRPr/>
              </a:pPr>
              <a:r>
                <a:rPr lang="zh-TW" altLang="en-US" sz="2200" dirty="0" smtClean="0">
                  <a:latin typeface="標楷體" pitchFamily="65" charset="-120"/>
                  <a:ea typeface="標楷體" pitchFamily="65" charset="-120"/>
                </a:rPr>
                <a:t>臨床檢體（血液、咽喉擦拭液或尿液）分離並鑑定出麻疹病毒</a:t>
              </a:r>
              <a:r>
                <a:rPr lang="en-US" altLang="zh-TW" sz="2200" dirty="0" smtClean="0">
                  <a:latin typeface="Arial" pitchFamily="34" charset="0"/>
                  <a:ea typeface="標楷體" pitchFamily="65" charset="-120"/>
                  <a:cs typeface="Arial" pitchFamily="34" charset="0"/>
                </a:rPr>
                <a:t>(Measles virus)</a:t>
              </a:r>
              <a:r>
                <a:rPr lang="zh-TW" altLang="en-US" sz="2200" dirty="0" smtClean="0">
                  <a:latin typeface="標楷體" pitchFamily="65" charset="-120"/>
                  <a:ea typeface="標楷體" pitchFamily="65" charset="-120"/>
                </a:rPr>
                <a:t>。</a:t>
              </a:r>
            </a:p>
            <a:p>
              <a:pPr marL="627063" lvl="2" indent="-398463" defTabSz="889000">
                <a:lnSpc>
                  <a:spcPct val="90000"/>
                </a:lnSpc>
                <a:spcAft>
                  <a:spcPct val="15000"/>
                </a:spcAft>
                <a:buFontTx/>
                <a:buChar char="••"/>
                <a:defRPr/>
              </a:pPr>
              <a:r>
                <a:rPr lang="zh-TW" altLang="en-US" sz="2200" dirty="0" smtClean="0">
                  <a:latin typeface="標楷體" pitchFamily="65" charset="-120"/>
                  <a:ea typeface="標楷體" pitchFamily="65" charset="-120"/>
                </a:rPr>
                <a:t>臨床檢體分子生物學核酸檢測陽性。</a:t>
              </a:r>
            </a:p>
            <a:p>
              <a:pPr marL="627063" lvl="2" indent="-398463" defTabSz="889000">
                <a:lnSpc>
                  <a:spcPct val="90000"/>
                </a:lnSpc>
                <a:spcAft>
                  <a:spcPct val="15000"/>
                </a:spcAft>
                <a:buFontTx/>
                <a:buChar char="••"/>
                <a:defRPr/>
              </a:pPr>
              <a:r>
                <a:rPr lang="zh-TW" altLang="en-US" sz="2200" dirty="0" smtClean="0">
                  <a:latin typeface="標楷體" pitchFamily="65" charset="-120"/>
                  <a:ea typeface="標楷體" pitchFamily="65" charset="-120"/>
                </a:rPr>
                <a:t>血清學抗體檢測陽性：單一血清檢體</a:t>
              </a:r>
              <a:r>
                <a:rPr lang="en-US" altLang="zh-TW" sz="2200" dirty="0" err="1" smtClean="0">
                  <a:latin typeface="Arial" pitchFamily="34" charset="0"/>
                  <a:ea typeface="標楷體" pitchFamily="65" charset="-120"/>
                  <a:cs typeface="Arial" pitchFamily="34" charset="0"/>
                </a:rPr>
                <a:t>IgM</a:t>
              </a:r>
              <a:r>
                <a:rPr lang="zh-TW" altLang="en-US" sz="2200" dirty="0" smtClean="0">
                  <a:latin typeface="標楷體" pitchFamily="65" charset="-120"/>
                  <a:ea typeface="標楷體" pitchFamily="65" charset="-120"/>
                </a:rPr>
                <a:t>抗體陽性或急性期與恢復期之成對血清檢體</a:t>
              </a:r>
              <a:r>
                <a:rPr lang="en-US" altLang="zh-TW" sz="2200" dirty="0" err="1" smtClean="0">
                  <a:latin typeface="Arial" pitchFamily="34" charset="0"/>
                  <a:ea typeface="標楷體" pitchFamily="65" charset="-120"/>
                  <a:cs typeface="Arial" pitchFamily="34" charset="0"/>
                </a:rPr>
                <a:t>IgG</a:t>
              </a:r>
              <a:r>
                <a:rPr lang="zh-TW" altLang="en-US" sz="2200" dirty="0" smtClean="0">
                  <a:latin typeface="標楷體" pitchFamily="65" charset="-120"/>
                  <a:ea typeface="標楷體" pitchFamily="65" charset="-120"/>
                </a:rPr>
                <a:t>抗體顯著上升。</a:t>
              </a:r>
              <a:endParaRPr lang="zh-TW" altLang="en-US" sz="2200" dirty="0">
                <a:latin typeface="標楷體" pitchFamily="65" charset="-120"/>
                <a:ea typeface="標楷體" pitchFamily="65" charset="-120"/>
              </a:endParaRPr>
            </a:p>
          </p:txBody>
        </p:sp>
        <p:sp>
          <p:nvSpPr>
            <p:cNvPr id="21" name="手繪多邊形 20"/>
            <p:cNvSpPr/>
            <p:nvPr/>
          </p:nvSpPr>
          <p:spPr>
            <a:xfrm>
              <a:off x="1400047" y="1439773"/>
              <a:ext cx="4990154" cy="501840"/>
            </a:xfrm>
            <a:custGeom>
              <a:avLst/>
              <a:gdLst>
                <a:gd name="connsiteX0" fmla="*/ 0 w 4990154"/>
                <a:gd name="connsiteY0" fmla="*/ 83642 h 501840"/>
                <a:gd name="connsiteX1" fmla="*/ 24498 w 4990154"/>
                <a:gd name="connsiteY1" fmla="*/ 24498 h 501840"/>
                <a:gd name="connsiteX2" fmla="*/ 83642 w 4990154"/>
                <a:gd name="connsiteY2" fmla="*/ 0 h 501840"/>
                <a:gd name="connsiteX3" fmla="*/ 4906512 w 4990154"/>
                <a:gd name="connsiteY3" fmla="*/ 0 h 501840"/>
                <a:gd name="connsiteX4" fmla="*/ 4965656 w 4990154"/>
                <a:gd name="connsiteY4" fmla="*/ 24498 h 501840"/>
                <a:gd name="connsiteX5" fmla="*/ 4990154 w 4990154"/>
                <a:gd name="connsiteY5" fmla="*/ 83642 h 501840"/>
                <a:gd name="connsiteX6" fmla="*/ 4990154 w 4990154"/>
                <a:gd name="connsiteY6" fmla="*/ 418198 h 501840"/>
                <a:gd name="connsiteX7" fmla="*/ 4965656 w 4990154"/>
                <a:gd name="connsiteY7" fmla="*/ 477342 h 501840"/>
                <a:gd name="connsiteX8" fmla="*/ 4906512 w 4990154"/>
                <a:gd name="connsiteY8" fmla="*/ 501840 h 501840"/>
                <a:gd name="connsiteX9" fmla="*/ 83642 w 4990154"/>
                <a:gd name="connsiteY9" fmla="*/ 501840 h 501840"/>
                <a:gd name="connsiteX10" fmla="*/ 24498 w 4990154"/>
                <a:gd name="connsiteY10" fmla="*/ 477342 h 501840"/>
                <a:gd name="connsiteX11" fmla="*/ 0 w 4990154"/>
                <a:gd name="connsiteY11" fmla="*/ 418198 h 501840"/>
                <a:gd name="connsiteX12" fmla="*/ 0 w 4990154"/>
                <a:gd name="connsiteY12"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90154" h="501840">
                  <a:moveTo>
                    <a:pt x="0" y="83642"/>
                  </a:moveTo>
                  <a:cubicBezTo>
                    <a:pt x="0" y="61459"/>
                    <a:pt x="8812" y="40184"/>
                    <a:pt x="24498" y="24498"/>
                  </a:cubicBezTo>
                  <a:cubicBezTo>
                    <a:pt x="40184" y="8812"/>
                    <a:pt x="61459" y="0"/>
                    <a:pt x="83642" y="0"/>
                  </a:cubicBezTo>
                  <a:lnTo>
                    <a:pt x="4906512" y="0"/>
                  </a:lnTo>
                  <a:cubicBezTo>
                    <a:pt x="4928695" y="0"/>
                    <a:pt x="4949970" y="8812"/>
                    <a:pt x="4965656" y="24498"/>
                  </a:cubicBezTo>
                  <a:cubicBezTo>
                    <a:pt x="4981342" y="40184"/>
                    <a:pt x="4990154" y="61459"/>
                    <a:pt x="4990154" y="83642"/>
                  </a:cubicBezTo>
                  <a:lnTo>
                    <a:pt x="4990154" y="418198"/>
                  </a:lnTo>
                  <a:cubicBezTo>
                    <a:pt x="4990154" y="440381"/>
                    <a:pt x="4981342" y="461656"/>
                    <a:pt x="4965656" y="477342"/>
                  </a:cubicBezTo>
                  <a:cubicBezTo>
                    <a:pt x="4949970" y="493028"/>
                    <a:pt x="4928695" y="501840"/>
                    <a:pt x="4906512" y="501840"/>
                  </a:cubicBezTo>
                  <a:lnTo>
                    <a:pt x="83642" y="501840"/>
                  </a:lnTo>
                  <a:cubicBezTo>
                    <a:pt x="61459" y="501840"/>
                    <a:pt x="40184" y="493028"/>
                    <a:pt x="24498" y="477342"/>
                  </a:cubicBezTo>
                  <a:cubicBezTo>
                    <a:pt x="8812" y="461656"/>
                    <a:pt x="0" y="440381"/>
                    <a:pt x="0" y="418198"/>
                  </a:cubicBezTo>
                  <a:lnTo>
                    <a:pt x="0" y="83642"/>
                  </a:lnTo>
                  <a:close/>
                </a:path>
              </a:pathLst>
            </a:custGeom>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lIns="213114" tIns="24498" rIns="213114" bIns="24498" spcCol="1270" anchor="ctr"/>
            <a:lstStyle/>
            <a:p>
              <a:pPr defTabSz="1066800">
                <a:lnSpc>
                  <a:spcPct val="90000"/>
                </a:lnSpc>
                <a:spcAft>
                  <a:spcPct val="35000"/>
                </a:spcAft>
                <a:defRPr/>
              </a:pPr>
              <a:r>
                <a:rPr lang="zh-TW" altLang="en-US" sz="2400" dirty="0" smtClean="0">
                  <a:latin typeface="標楷體" pitchFamily="65" charset="-120"/>
                  <a:ea typeface="標楷體" pitchFamily="65" charset="-120"/>
                </a:rPr>
                <a:t>檢驗條件</a:t>
              </a:r>
              <a:endParaRPr lang="zh-TW" altLang="en-US" sz="2400" dirty="0">
                <a:latin typeface="標楷體" pitchFamily="65" charset="-120"/>
                <a:ea typeface="標楷體" pitchFamily="65" charset="-120"/>
              </a:endParaRPr>
            </a:p>
          </p:txBody>
        </p:sp>
        <p:sp>
          <p:nvSpPr>
            <p:cNvPr id="22" name="手繪多邊形 21"/>
            <p:cNvSpPr/>
            <p:nvPr/>
          </p:nvSpPr>
          <p:spPr>
            <a:xfrm>
              <a:off x="1043608" y="4704493"/>
              <a:ext cx="7128791" cy="1533717"/>
            </a:xfrm>
            <a:custGeom>
              <a:avLst/>
              <a:gdLst>
                <a:gd name="connsiteX0" fmla="*/ 0 w 7128791"/>
                <a:gd name="connsiteY0" fmla="*/ 0 h 2731050"/>
                <a:gd name="connsiteX1" fmla="*/ 7128791 w 7128791"/>
                <a:gd name="connsiteY1" fmla="*/ 0 h 2731050"/>
                <a:gd name="connsiteX2" fmla="*/ 7128791 w 7128791"/>
                <a:gd name="connsiteY2" fmla="*/ 2731050 h 2731050"/>
                <a:gd name="connsiteX3" fmla="*/ 0 w 7128791"/>
                <a:gd name="connsiteY3" fmla="*/ 2731050 h 2731050"/>
                <a:gd name="connsiteX4" fmla="*/ 0 w 7128791"/>
                <a:gd name="connsiteY4" fmla="*/ 0 h 2731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28791" h="2731050">
                  <a:moveTo>
                    <a:pt x="0" y="0"/>
                  </a:moveTo>
                  <a:lnTo>
                    <a:pt x="7128791" y="0"/>
                  </a:lnTo>
                  <a:lnTo>
                    <a:pt x="7128791" y="2731050"/>
                  </a:lnTo>
                  <a:lnTo>
                    <a:pt x="0" y="2731050"/>
                  </a:lnTo>
                  <a:lnTo>
                    <a:pt x="0" y="0"/>
                  </a:lnTo>
                  <a:close/>
                </a:path>
              </a:pathLst>
            </a:custGeom>
          </p:spPr>
          <p:style>
            <a:lnRef idx="1">
              <a:schemeClr val="accent5">
                <a:hueOff val="-9933876"/>
                <a:satOff val="39811"/>
                <a:lumOff val="8628"/>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lIns="553273" tIns="354076" rIns="553273" bIns="142240" spcCol="1270"/>
            <a:lstStyle/>
            <a:p>
              <a:pPr marL="228600" lvl="1" indent="-228600" defTabSz="889000">
                <a:lnSpc>
                  <a:spcPct val="90000"/>
                </a:lnSpc>
                <a:spcAft>
                  <a:spcPct val="15000"/>
                </a:spcAft>
                <a:buFontTx/>
                <a:buChar char="••"/>
                <a:defRPr/>
              </a:pPr>
              <a:r>
                <a:rPr lang="zh-TW" altLang="en-US" sz="2200" dirty="0">
                  <a:latin typeface="標楷體" pitchFamily="65" charset="-120"/>
                  <a:ea typeface="標楷體" pitchFamily="65" charset="-120"/>
                </a:rPr>
                <a:t>具有下列任一個條件：</a:t>
              </a:r>
            </a:p>
            <a:p>
              <a:pPr marL="627063" lvl="2" indent="-398463" defTabSz="889000">
                <a:lnSpc>
                  <a:spcPct val="90000"/>
                </a:lnSpc>
                <a:spcAft>
                  <a:spcPct val="15000"/>
                </a:spcAft>
                <a:buFontTx/>
                <a:buChar char="••"/>
                <a:defRPr/>
              </a:pPr>
              <a:r>
                <a:rPr lang="zh-TW" altLang="en-US" sz="2200" dirty="0">
                  <a:latin typeface="標楷體" pitchFamily="65" charset="-120"/>
                  <a:ea typeface="標楷體" pitchFamily="65" charset="-120"/>
                </a:rPr>
                <a:t>符合臨床條件之二項條件。</a:t>
              </a:r>
              <a:endParaRPr lang="en-US" altLang="zh-TW" sz="2200" dirty="0">
                <a:latin typeface="標楷體" pitchFamily="65" charset="-120"/>
                <a:ea typeface="標楷體" pitchFamily="65" charset="-120"/>
              </a:endParaRPr>
            </a:p>
            <a:p>
              <a:pPr marL="627063" lvl="2" indent="-398463" defTabSz="889000">
                <a:lnSpc>
                  <a:spcPct val="90000"/>
                </a:lnSpc>
                <a:spcAft>
                  <a:spcPct val="15000"/>
                </a:spcAft>
                <a:buFontTx/>
                <a:buChar char="••"/>
                <a:defRPr/>
              </a:pPr>
              <a:r>
                <a:rPr lang="zh-TW" altLang="en-US" sz="2200" dirty="0">
                  <a:latin typeface="標楷體" pitchFamily="65" charset="-120"/>
                  <a:ea typeface="標楷體" pitchFamily="65" charset="-120"/>
                </a:rPr>
                <a:t>符合臨床條件第一項及流行病學條件第一項。</a:t>
              </a:r>
            </a:p>
          </p:txBody>
        </p:sp>
        <p:sp>
          <p:nvSpPr>
            <p:cNvPr id="23" name="手繪多邊形 22"/>
            <p:cNvSpPr/>
            <p:nvPr/>
          </p:nvSpPr>
          <p:spPr>
            <a:xfrm>
              <a:off x="1400047" y="4453419"/>
              <a:ext cx="4990154" cy="501840"/>
            </a:xfrm>
            <a:custGeom>
              <a:avLst/>
              <a:gdLst>
                <a:gd name="connsiteX0" fmla="*/ 0 w 4990154"/>
                <a:gd name="connsiteY0" fmla="*/ 83642 h 501840"/>
                <a:gd name="connsiteX1" fmla="*/ 24498 w 4990154"/>
                <a:gd name="connsiteY1" fmla="*/ 24498 h 501840"/>
                <a:gd name="connsiteX2" fmla="*/ 83642 w 4990154"/>
                <a:gd name="connsiteY2" fmla="*/ 0 h 501840"/>
                <a:gd name="connsiteX3" fmla="*/ 4906512 w 4990154"/>
                <a:gd name="connsiteY3" fmla="*/ 0 h 501840"/>
                <a:gd name="connsiteX4" fmla="*/ 4965656 w 4990154"/>
                <a:gd name="connsiteY4" fmla="*/ 24498 h 501840"/>
                <a:gd name="connsiteX5" fmla="*/ 4990154 w 4990154"/>
                <a:gd name="connsiteY5" fmla="*/ 83642 h 501840"/>
                <a:gd name="connsiteX6" fmla="*/ 4990154 w 4990154"/>
                <a:gd name="connsiteY6" fmla="*/ 418198 h 501840"/>
                <a:gd name="connsiteX7" fmla="*/ 4965656 w 4990154"/>
                <a:gd name="connsiteY7" fmla="*/ 477342 h 501840"/>
                <a:gd name="connsiteX8" fmla="*/ 4906512 w 4990154"/>
                <a:gd name="connsiteY8" fmla="*/ 501840 h 501840"/>
                <a:gd name="connsiteX9" fmla="*/ 83642 w 4990154"/>
                <a:gd name="connsiteY9" fmla="*/ 501840 h 501840"/>
                <a:gd name="connsiteX10" fmla="*/ 24498 w 4990154"/>
                <a:gd name="connsiteY10" fmla="*/ 477342 h 501840"/>
                <a:gd name="connsiteX11" fmla="*/ 0 w 4990154"/>
                <a:gd name="connsiteY11" fmla="*/ 418198 h 501840"/>
                <a:gd name="connsiteX12" fmla="*/ 0 w 4990154"/>
                <a:gd name="connsiteY12"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90154" h="501840">
                  <a:moveTo>
                    <a:pt x="0" y="83642"/>
                  </a:moveTo>
                  <a:cubicBezTo>
                    <a:pt x="0" y="61459"/>
                    <a:pt x="8812" y="40184"/>
                    <a:pt x="24498" y="24498"/>
                  </a:cubicBezTo>
                  <a:cubicBezTo>
                    <a:pt x="40184" y="8812"/>
                    <a:pt x="61459" y="0"/>
                    <a:pt x="83642" y="0"/>
                  </a:cubicBezTo>
                  <a:lnTo>
                    <a:pt x="4906512" y="0"/>
                  </a:lnTo>
                  <a:cubicBezTo>
                    <a:pt x="4928695" y="0"/>
                    <a:pt x="4949970" y="8812"/>
                    <a:pt x="4965656" y="24498"/>
                  </a:cubicBezTo>
                  <a:cubicBezTo>
                    <a:pt x="4981342" y="40184"/>
                    <a:pt x="4990154" y="61459"/>
                    <a:pt x="4990154" y="83642"/>
                  </a:cubicBezTo>
                  <a:lnTo>
                    <a:pt x="4990154" y="418198"/>
                  </a:lnTo>
                  <a:cubicBezTo>
                    <a:pt x="4990154" y="440381"/>
                    <a:pt x="4981342" y="461656"/>
                    <a:pt x="4965656" y="477342"/>
                  </a:cubicBezTo>
                  <a:cubicBezTo>
                    <a:pt x="4949970" y="493028"/>
                    <a:pt x="4928695" y="501840"/>
                    <a:pt x="4906512" y="501840"/>
                  </a:cubicBezTo>
                  <a:lnTo>
                    <a:pt x="83642" y="501840"/>
                  </a:lnTo>
                  <a:cubicBezTo>
                    <a:pt x="61459" y="501840"/>
                    <a:pt x="40184" y="493028"/>
                    <a:pt x="24498" y="477342"/>
                  </a:cubicBezTo>
                  <a:cubicBezTo>
                    <a:pt x="8812" y="461656"/>
                    <a:pt x="0" y="440381"/>
                    <a:pt x="0" y="418198"/>
                  </a:cubicBezTo>
                  <a:lnTo>
                    <a:pt x="0" y="83642"/>
                  </a:lnTo>
                  <a:close/>
                </a:path>
              </a:pathLst>
            </a:custGeom>
          </p:spPr>
          <p:style>
            <a:lnRef idx="0">
              <a:schemeClr val="lt1">
                <a:hueOff val="0"/>
                <a:satOff val="0"/>
                <a:lumOff val="0"/>
                <a:alphaOff val="0"/>
              </a:schemeClr>
            </a:lnRef>
            <a:fillRef idx="3">
              <a:schemeClr val="accent5">
                <a:hueOff val="-9933876"/>
                <a:satOff val="39811"/>
                <a:lumOff val="8628"/>
                <a:alphaOff val="0"/>
              </a:schemeClr>
            </a:fillRef>
            <a:effectRef idx="3">
              <a:schemeClr val="accent5">
                <a:hueOff val="-9933876"/>
                <a:satOff val="39811"/>
                <a:lumOff val="8628"/>
                <a:alphaOff val="0"/>
              </a:schemeClr>
            </a:effectRef>
            <a:fontRef idx="minor">
              <a:schemeClr val="lt1"/>
            </a:fontRef>
          </p:style>
          <p:txBody>
            <a:bodyPr lIns="213114" tIns="24498" rIns="213114" bIns="24498" spcCol="1270" anchor="ctr"/>
            <a:lstStyle/>
            <a:p>
              <a:pPr defTabSz="1066800">
                <a:lnSpc>
                  <a:spcPct val="90000"/>
                </a:lnSpc>
                <a:spcAft>
                  <a:spcPct val="35000"/>
                </a:spcAft>
                <a:defRPr/>
              </a:pPr>
              <a:r>
                <a:rPr lang="zh-TW" altLang="en-US" sz="2400" dirty="0">
                  <a:latin typeface="標楷體" pitchFamily="65" charset="-120"/>
                  <a:ea typeface="標楷體" pitchFamily="65" charset="-120"/>
                </a:rPr>
                <a:t>通報定義</a:t>
              </a:r>
            </a:p>
          </p:txBody>
        </p:sp>
      </p:grpSp>
    </p:spTree>
    <p:custDataLst>
      <p:tags r:id="rId1"/>
    </p:custDataLst>
  </p:cSld>
  <p:clrMapOvr>
    <a:masterClrMapping/>
  </p:clrMapOvr>
  <p:transition>
    <p:cu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0"/>
          <p:cNvSpPr>
            <a:spLocks noGrp="1"/>
          </p:cNvSpPr>
          <p:nvPr>
            <p:ph type="title"/>
          </p:nvPr>
        </p:nvSpPr>
        <p:spPr>
          <a:xfrm>
            <a:off x="457200" y="620713"/>
            <a:ext cx="8229600" cy="796925"/>
          </a:xfrm>
        </p:spPr>
        <p:txBody>
          <a:bodyPr/>
          <a:lstStyle/>
          <a:p>
            <a:pPr>
              <a:defRPr/>
            </a:pPr>
            <a:r>
              <a:rPr lang="zh-TW" altLang="en-US" smtClean="0"/>
              <a:t>麻疹疾病分類</a:t>
            </a:r>
          </a:p>
        </p:txBody>
      </p:sp>
      <p:sp>
        <p:nvSpPr>
          <p:cNvPr id="7" name="流程圖: 替代處理程序 6"/>
          <p:cNvSpPr/>
          <p:nvPr/>
        </p:nvSpPr>
        <p:spPr bwMode="auto">
          <a:xfrm>
            <a:off x="727075" y="6165850"/>
            <a:ext cx="5645150" cy="57785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衛生福利部疾病管制署核心教材</a:t>
            </a:r>
            <a:r>
              <a:rPr lang="en-US" altLang="zh-TW" sz="1400" dirty="0">
                <a:solidFill>
                  <a:schemeClr val="tx1"/>
                </a:solidFill>
                <a:latin typeface="華康中圓體" pitchFamily="49" charset="-120"/>
                <a:ea typeface="華康中圓體" pitchFamily="49" charset="-120"/>
              </a:rPr>
              <a:t/>
            </a:r>
            <a:br>
              <a:rPr lang="en-US" altLang="zh-TW" sz="1400" dirty="0">
                <a:solidFill>
                  <a:schemeClr val="tx1"/>
                </a:solidFill>
                <a:latin typeface="華康中圓體" pitchFamily="49" charset="-120"/>
                <a:ea typeface="華康中圓體" pitchFamily="49" charset="-120"/>
              </a:rPr>
            </a:br>
            <a:r>
              <a:rPr lang="en-US" altLang="zh-TW" sz="1400" dirty="0">
                <a:solidFill>
                  <a:schemeClr val="tx1"/>
                </a:solidFill>
                <a:latin typeface="華康中圓體" pitchFamily="49" charset="-120"/>
                <a:ea typeface="華康中圓體" pitchFamily="49" charset="-120"/>
              </a:rPr>
              <a:t>          </a:t>
            </a:r>
            <a:r>
              <a:rPr lang="zh-TW" altLang="en-US" sz="1400" dirty="0">
                <a:solidFill>
                  <a:schemeClr val="tx1"/>
                </a:solidFill>
                <a:latin typeface="華康中圓體" pitchFamily="49" charset="-120"/>
                <a:ea typeface="華康中圓體" pitchFamily="49" charset="-120"/>
              </a:rPr>
              <a:t>衛生福利部疾病管制署網站，資料更新</a:t>
            </a:r>
            <a:r>
              <a:rPr lang="zh-TW" altLang="en-US" sz="1400" dirty="0" smtClean="0">
                <a:solidFill>
                  <a:schemeClr val="tx1"/>
                </a:solidFill>
                <a:latin typeface="華康中圓體" pitchFamily="49" charset="-120"/>
                <a:ea typeface="華康中圓體" pitchFamily="49" charset="-120"/>
              </a:rPr>
              <a:t>日期</a:t>
            </a:r>
            <a:r>
              <a:rPr lang="en-US" altLang="zh-TW" sz="1400" dirty="0" smtClean="0">
                <a:solidFill>
                  <a:schemeClr val="tx1"/>
                </a:solidFill>
                <a:ea typeface="華康中圓體" pitchFamily="49" charset="-120"/>
              </a:rPr>
              <a:t>2013/07/19</a:t>
            </a:r>
            <a:endParaRPr lang="zh-TW" altLang="en-US" sz="1400" dirty="0">
              <a:solidFill>
                <a:schemeClr val="tx1"/>
              </a:solidFill>
              <a:ea typeface="華康中圓體" pitchFamily="49" charset="-12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267420"/>
            <a:ext cx="379413" cy="374650"/>
          </a:xfrm>
          <a:prstGeom prst="rect">
            <a:avLst/>
          </a:prstGeom>
          <a:noFill/>
          <a:ln w="9525">
            <a:noFill/>
            <a:miter lim="800000"/>
            <a:headEnd/>
            <a:tailEnd/>
          </a:ln>
          <a:effectLst>
            <a:outerShdw blurRad="44450" dist="27940" dir="5400000" algn="ctr">
              <a:srgbClr val="000000">
                <a:alpha val="32000"/>
              </a:srgbClr>
            </a:outerShdw>
          </a:effectLst>
        </p:spPr>
      </p:pic>
      <p:graphicFrame>
        <p:nvGraphicFramePr>
          <p:cNvPr id="9" name="資料庫圖表 8"/>
          <p:cNvGraphicFramePr/>
          <p:nvPr>
            <p:custDataLst>
              <p:tags r:id="rId3"/>
            </p:custDataLst>
          </p:nvPr>
        </p:nvGraphicFramePr>
        <p:xfrm>
          <a:off x="1259632" y="1340768"/>
          <a:ext cx="6624736" cy="475252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cSld>
  <p:clrMapOvr>
    <a:masterClrMapping/>
  </p:clrMapOvr>
  <p:transition>
    <p:cu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標題 1"/>
          <p:cNvSpPr>
            <a:spLocks noGrp="1"/>
          </p:cNvSpPr>
          <p:nvPr>
            <p:ph type="title"/>
          </p:nvPr>
        </p:nvSpPr>
        <p:spPr>
          <a:xfrm>
            <a:off x="457200" y="620713"/>
            <a:ext cx="8229600" cy="796925"/>
          </a:xfrm>
        </p:spPr>
        <p:txBody>
          <a:bodyPr/>
          <a:lstStyle/>
          <a:p>
            <a:pPr>
              <a:defRPr/>
            </a:pPr>
            <a:r>
              <a:rPr lang="zh-TW" altLang="en-US" smtClean="0"/>
              <a:t>檢體採檢</a:t>
            </a:r>
          </a:p>
        </p:txBody>
      </p:sp>
      <p:sp>
        <p:nvSpPr>
          <p:cNvPr id="77826" name="內容版面配置區 2"/>
          <p:cNvSpPr>
            <a:spLocks noGrp="1"/>
          </p:cNvSpPr>
          <p:nvPr>
            <p:ph idx="1"/>
          </p:nvPr>
        </p:nvSpPr>
        <p:spPr/>
        <p:txBody>
          <a:bodyPr/>
          <a:lstStyle/>
          <a:p>
            <a:r>
              <a:rPr lang="zh-TW" altLang="en-US" dirty="0" smtClean="0">
                <a:cs typeface="Arial" charset="0"/>
              </a:rPr>
              <a:t>於第一採血時間除了採集血液（全血）檢體外，應同時採集尿液及鼻咽檢體。</a:t>
            </a:r>
            <a:br>
              <a:rPr lang="zh-TW" altLang="en-US" dirty="0" smtClean="0">
                <a:cs typeface="Arial" charset="0"/>
              </a:rPr>
            </a:br>
            <a:endParaRPr lang="zh-TW" altLang="en-US" dirty="0" smtClean="0">
              <a:cs typeface="Arial" charset="0"/>
            </a:endParaRPr>
          </a:p>
        </p:txBody>
      </p:sp>
      <p:sp>
        <p:nvSpPr>
          <p:cNvPr id="7" name="流程圖: 替代處理程序 6"/>
          <p:cNvSpPr/>
          <p:nvPr/>
        </p:nvSpPr>
        <p:spPr bwMode="auto">
          <a:xfrm>
            <a:off x="727075" y="6165850"/>
            <a:ext cx="5645150" cy="57785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latin typeface="華康中圓體" pitchFamily="49" charset="-120"/>
                <a:ea typeface="華康中圓體" pitchFamily="49" charset="-120"/>
              </a:rPr>
              <a:t>衛生福利部疾病管制署網站</a:t>
            </a:r>
            <a:r>
              <a:rPr lang="en-US" altLang="zh-TW" sz="1400" dirty="0">
                <a:solidFill>
                  <a:schemeClr val="tx1"/>
                </a:solidFill>
                <a:latin typeface="華康中圓體" pitchFamily="49" charset="-120"/>
                <a:ea typeface="華康中圓體" pitchFamily="49" charset="-120"/>
              </a:rPr>
              <a:t/>
            </a:r>
            <a:br>
              <a:rPr lang="en-US" altLang="zh-TW" sz="1400" dirty="0">
                <a:solidFill>
                  <a:schemeClr val="tx1"/>
                </a:solidFill>
                <a:latin typeface="華康中圓體" pitchFamily="49" charset="-120"/>
                <a:ea typeface="華康中圓體" pitchFamily="49" charset="-120"/>
              </a:rPr>
            </a:br>
            <a:r>
              <a:rPr lang="en-US" altLang="zh-TW" sz="1400" dirty="0">
                <a:solidFill>
                  <a:schemeClr val="tx1"/>
                </a:solidFill>
                <a:latin typeface="華康中圓體" pitchFamily="49" charset="-120"/>
                <a:ea typeface="華康中圓體" pitchFamily="49" charset="-120"/>
              </a:rPr>
              <a:t>          </a:t>
            </a:r>
            <a:r>
              <a:rPr lang="zh-TW" altLang="en-US" sz="1400" dirty="0">
                <a:latin typeface="華康中圓體" pitchFamily="49" charset="-120"/>
                <a:ea typeface="華康中圓體" pitchFamily="49" charset="-120"/>
              </a:rPr>
              <a:t>傳染病工作手冊（資料更新</a:t>
            </a:r>
            <a:r>
              <a:rPr lang="zh-TW" altLang="en-US" sz="1400" dirty="0" smtClean="0">
                <a:latin typeface="華康中圓體" pitchFamily="49" charset="-120"/>
                <a:ea typeface="華康中圓體" pitchFamily="49" charset="-120"/>
              </a:rPr>
              <a:t>日期</a:t>
            </a:r>
            <a:r>
              <a:rPr lang="en-US" altLang="zh-TW" sz="1400" dirty="0" smtClean="0">
                <a:ea typeface="華康中圓體" pitchFamily="49" charset="-120"/>
              </a:rPr>
              <a:t>2013/07/19</a:t>
            </a:r>
            <a:r>
              <a:rPr lang="zh-TW" altLang="en-US" sz="1400" dirty="0">
                <a:latin typeface="華康中圓體" pitchFamily="49" charset="-120"/>
                <a:ea typeface="華康中圓體" pitchFamily="49" charset="-120"/>
              </a:rPr>
              <a:t>）</a:t>
            </a:r>
            <a:endParaRPr lang="zh-TW" altLang="en-US" sz="1400" dirty="0">
              <a:solidFill>
                <a:schemeClr val="tx1"/>
              </a:solidFill>
              <a:latin typeface="華康中圓體" pitchFamily="49" charset="-120"/>
              <a:ea typeface="華康中圓體" pitchFamily="49" charset="-12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267420"/>
            <a:ext cx="379413" cy="374650"/>
          </a:xfrm>
          <a:prstGeom prst="rect">
            <a:avLst/>
          </a:prstGeom>
          <a:noFill/>
          <a:ln w="9525">
            <a:noFill/>
            <a:miter lim="800000"/>
            <a:headEnd/>
            <a:tailEnd/>
          </a:ln>
          <a:effectLst>
            <a:outerShdw blurRad="44450" dist="27940" dir="5400000" algn="ctr">
              <a:srgbClr val="000000">
                <a:alpha val="32000"/>
              </a:srgbClr>
            </a:outerShdw>
          </a:effectLst>
        </p:spPr>
      </p:pic>
      <p:graphicFrame>
        <p:nvGraphicFramePr>
          <p:cNvPr id="13" name="資料庫圖表 12"/>
          <p:cNvGraphicFramePr/>
          <p:nvPr>
            <p:custDataLst>
              <p:tags r:id="rId3"/>
            </p:custDataLst>
          </p:nvPr>
        </p:nvGraphicFramePr>
        <p:xfrm>
          <a:off x="899592" y="2636912"/>
          <a:ext cx="7488832" cy="338437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cSld>
  <p:clrMapOvr>
    <a:masterClrMapping/>
  </p:clrMapOvr>
  <p:transition>
    <p:cu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標題 1"/>
          <p:cNvSpPr>
            <a:spLocks noGrp="1"/>
          </p:cNvSpPr>
          <p:nvPr>
            <p:ph type="title"/>
          </p:nvPr>
        </p:nvSpPr>
        <p:spPr>
          <a:xfrm>
            <a:off x="457200" y="620713"/>
            <a:ext cx="8229600" cy="796925"/>
          </a:xfrm>
        </p:spPr>
        <p:txBody>
          <a:bodyPr/>
          <a:lstStyle/>
          <a:p>
            <a:pPr>
              <a:defRPr/>
            </a:pPr>
            <a:r>
              <a:rPr lang="zh-TW" altLang="en-US" dirty="0" smtClean="0"/>
              <a:t>血清學檢查：檢驗結果之意義</a:t>
            </a:r>
          </a:p>
        </p:txBody>
      </p:sp>
      <p:graphicFrame>
        <p:nvGraphicFramePr>
          <p:cNvPr id="4" name="表格 3"/>
          <p:cNvGraphicFramePr>
            <a:graphicFrameLocks noGrp="1"/>
          </p:cNvGraphicFramePr>
          <p:nvPr/>
        </p:nvGraphicFramePr>
        <p:xfrm>
          <a:off x="1071563" y="1906588"/>
          <a:ext cx="7000875" cy="3471858"/>
        </p:xfrm>
        <a:graphic>
          <a:graphicData uri="http://schemas.openxmlformats.org/drawingml/2006/table">
            <a:tbl>
              <a:tblPr firstRow="1" bandRow="1">
                <a:tableStyleId>{5C22544A-7EE6-4342-B048-85BDC9FD1C3A}</a:tableStyleId>
              </a:tblPr>
              <a:tblGrid>
                <a:gridCol w="984505"/>
                <a:gridCol w="820421"/>
                <a:gridCol w="5195949"/>
              </a:tblGrid>
              <a:tr h="562442">
                <a:tc>
                  <a:txBody>
                    <a:bodyPr/>
                    <a:lstStyle/>
                    <a:p>
                      <a:pPr algn="ctr"/>
                      <a:r>
                        <a:rPr lang="en-US" altLang="zh-TW" sz="2500" b="0" dirty="0" err="1" smtClean="0"/>
                        <a:t>IgM</a:t>
                      </a:r>
                      <a:endParaRPr lang="zh-TW" altLang="en-US" sz="2500" b="0" dirty="0"/>
                    </a:p>
                  </a:txBody>
                  <a:tcPr marL="91439" marR="91439" marT="40720" marB="40720"/>
                </a:tc>
                <a:tc>
                  <a:txBody>
                    <a:bodyPr/>
                    <a:lstStyle/>
                    <a:p>
                      <a:pPr algn="ctr"/>
                      <a:r>
                        <a:rPr lang="en-US" altLang="zh-TW" sz="2500" b="0" dirty="0" err="1" smtClean="0"/>
                        <a:t>IgG</a:t>
                      </a:r>
                      <a:endParaRPr lang="zh-TW" altLang="en-US" sz="2500" b="0" dirty="0"/>
                    </a:p>
                  </a:txBody>
                  <a:tcPr marL="91439" marR="91439" marT="40720" marB="40720"/>
                </a:tc>
                <a:tc>
                  <a:txBody>
                    <a:bodyPr/>
                    <a:lstStyle/>
                    <a:p>
                      <a:pPr algn="ctr"/>
                      <a:r>
                        <a:rPr lang="zh-TW" altLang="en-US" sz="2500" b="0" dirty="0" smtClean="0">
                          <a:latin typeface="標楷體" pitchFamily="65" charset="-120"/>
                          <a:ea typeface="標楷體" pitchFamily="65" charset="-120"/>
                        </a:rPr>
                        <a:t>結果判斷</a:t>
                      </a:r>
                      <a:endParaRPr lang="zh-TW" altLang="en-US" sz="2500" b="0" dirty="0">
                        <a:latin typeface="標楷體" pitchFamily="65" charset="-120"/>
                        <a:ea typeface="標楷體" pitchFamily="65" charset="-120"/>
                      </a:endParaRPr>
                    </a:p>
                  </a:txBody>
                  <a:tcPr marL="91439" marR="91439" marT="40720" marB="40720"/>
                </a:tc>
              </a:tr>
              <a:tr h="841536">
                <a:tc>
                  <a:txBody>
                    <a:bodyPr/>
                    <a:lstStyle/>
                    <a:p>
                      <a:pPr algn="ctr"/>
                      <a:r>
                        <a:rPr lang="en-US" altLang="zh-TW" sz="2500" b="1" dirty="0" smtClean="0">
                          <a:latin typeface="Arial" pitchFamily="34" charset="0"/>
                          <a:cs typeface="Arial" pitchFamily="34" charset="0"/>
                          <a:sym typeface="Symbol"/>
                        </a:rPr>
                        <a:t></a:t>
                      </a:r>
                      <a:endParaRPr lang="zh-TW" altLang="en-US" sz="2500" b="1" dirty="0">
                        <a:latin typeface="Arial" pitchFamily="34" charset="0"/>
                        <a:cs typeface="Arial" pitchFamily="34" charset="0"/>
                      </a:endParaRPr>
                    </a:p>
                  </a:txBody>
                  <a:tcPr marL="91439" marR="91439" marT="40720" marB="40720" anchor="ctr"/>
                </a:tc>
                <a:tc>
                  <a:txBody>
                    <a:bodyPr/>
                    <a:lstStyle/>
                    <a:p>
                      <a:pPr algn="ctr"/>
                      <a:r>
                        <a:rPr lang="en-US" altLang="zh-TW" sz="2500" b="1" dirty="0" smtClean="0">
                          <a:latin typeface="Arial" pitchFamily="34" charset="0"/>
                          <a:cs typeface="Arial" pitchFamily="34" charset="0"/>
                          <a:sym typeface="Symbol"/>
                        </a:rPr>
                        <a:t></a:t>
                      </a:r>
                      <a:endParaRPr lang="zh-TW" altLang="en-US" sz="2500" b="1" dirty="0">
                        <a:latin typeface="Arial" pitchFamily="34" charset="0"/>
                        <a:cs typeface="Arial" pitchFamily="34" charset="0"/>
                      </a:endParaRPr>
                    </a:p>
                  </a:txBody>
                  <a:tcPr marL="91439" marR="91439" marT="40720" marB="40720" anchor="ctr"/>
                </a:tc>
                <a:tc>
                  <a:txBody>
                    <a:bodyPr/>
                    <a:lstStyle/>
                    <a:p>
                      <a:r>
                        <a:rPr lang="zh-TW" altLang="en-US" sz="2500" dirty="0" smtClean="0">
                          <a:latin typeface="標楷體" pitchFamily="65" charset="-120"/>
                          <a:ea typeface="標楷體" pitchFamily="65" charset="-120"/>
                        </a:rPr>
                        <a:t>新近感染，但需配合是否接種疫苗及接種時間來判定。</a:t>
                      </a:r>
                      <a:endParaRPr lang="zh-TW" altLang="en-US" sz="2500" dirty="0">
                        <a:latin typeface="標楷體" pitchFamily="65" charset="-120"/>
                        <a:ea typeface="標楷體" pitchFamily="65" charset="-120"/>
                      </a:endParaRPr>
                    </a:p>
                  </a:txBody>
                  <a:tcPr marL="91439" marR="91439" marT="40720" marB="40720"/>
                </a:tc>
              </a:tr>
              <a:tr h="84153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500" b="1" dirty="0" smtClean="0">
                          <a:latin typeface="Arial" pitchFamily="34" charset="0"/>
                          <a:cs typeface="Arial" pitchFamily="34" charset="0"/>
                          <a:sym typeface="Symbol"/>
                        </a:rPr>
                        <a:t></a:t>
                      </a:r>
                      <a:endParaRPr lang="zh-TW" altLang="en-US" sz="2500" b="1" dirty="0">
                        <a:latin typeface="Arial" pitchFamily="34" charset="0"/>
                        <a:cs typeface="Arial" pitchFamily="34" charset="0"/>
                      </a:endParaRPr>
                    </a:p>
                  </a:txBody>
                  <a:tcPr marL="91439" marR="91439" marT="40720" marB="4072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500" b="1" dirty="0" smtClean="0">
                          <a:latin typeface="Arial" pitchFamily="34" charset="0"/>
                          <a:cs typeface="Arial" pitchFamily="34" charset="0"/>
                          <a:sym typeface="Symbol"/>
                        </a:rPr>
                        <a:t></a:t>
                      </a:r>
                      <a:endParaRPr lang="zh-TW" altLang="en-US" sz="2500" b="1" dirty="0">
                        <a:latin typeface="Arial" pitchFamily="34" charset="0"/>
                        <a:cs typeface="Arial" pitchFamily="34" charset="0"/>
                      </a:endParaRPr>
                    </a:p>
                  </a:txBody>
                  <a:tcPr marL="91439" marR="91439" marT="40720" marB="40720" anchor="ctr"/>
                </a:tc>
                <a:tc>
                  <a:txBody>
                    <a:bodyPr/>
                    <a:lstStyle/>
                    <a:p>
                      <a:r>
                        <a:rPr lang="zh-TW" altLang="en-US" sz="2500" dirty="0" smtClean="0">
                          <a:latin typeface="標楷體" pitchFamily="65" charset="-120"/>
                          <a:ea typeface="標楷體" pitchFamily="65" charset="-120"/>
                        </a:rPr>
                        <a:t>以前感染</a:t>
                      </a:r>
                      <a:endParaRPr lang="zh-TW" altLang="en-US" sz="2500" dirty="0">
                        <a:latin typeface="標楷體" pitchFamily="65" charset="-120"/>
                        <a:ea typeface="標楷體" pitchFamily="65" charset="-120"/>
                      </a:endParaRPr>
                    </a:p>
                  </a:txBody>
                  <a:tcPr marL="91439" marR="91439" marT="40720" marB="40720" anchor="ctr"/>
                </a:tc>
              </a:tr>
              <a:tr h="122158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500" b="1" dirty="0" smtClean="0">
                          <a:latin typeface="Arial" pitchFamily="34" charset="0"/>
                          <a:cs typeface="Arial" pitchFamily="34" charset="0"/>
                          <a:sym typeface="Symbol"/>
                        </a:rPr>
                        <a:t></a:t>
                      </a:r>
                      <a:endParaRPr lang="zh-TW" altLang="en-US" sz="2500" b="1" dirty="0" smtClean="0">
                        <a:latin typeface="Arial" pitchFamily="34" charset="0"/>
                        <a:cs typeface="Arial" pitchFamily="34" charset="0"/>
                      </a:endParaRPr>
                    </a:p>
                  </a:txBody>
                  <a:tcPr marL="91439" marR="91439" marT="40720" marB="4072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500" b="1" dirty="0" smtClean="0">
                          <a:latin typeface="Arial" pitchFamily="34" charset="0"/>
                          <a:cs typeface="Arial" pitchFamily="34" charset="0"/>
                          <a:sym typeface="Symbol"/>
                        </a:rPr>
                        <a:t></a:t>
                      </a:r>
                      <a:endParaRPr lang="zh-TW" altLang="en-US" sz="2500" b="1" dirty="0" smtClean="0">
                        <a:latin typeface="Arial" pitchFamily="34" charset="0"/>
                        <a:cs typeface="Arial" pitchFamily="34" charset="0"/>
                      </a:endParaRPr>
                    </a:p>
                  </a:txBody>
                  <a:tcPr marL="91439" marR="91439" marT="40720" marB="40720" anchor="ctr"/>
                </a:tc>
                <a:tc>
                  <a:txBody>
                    <a:bodyPr/>
                    <a:lstStyle/>
                    <a:p>
                      <a:r>
                        <a:rPr lang="zh-TW" altLang="en-US" sz="2500" dirty="0" smtClean="0">
                          <a:latin typeface="標楷體" pitchFamily="65" charset="-120"/>
                          <a:ea typeface="標楷體" pitchFamily="65" charset="-120"/>
                        </a:rPr>
                        <a:t>不確定為未感染或已感染但尚未出現抗體，需間隔</a:t>
                      </a:r>
                      <a:r>
                        <a:rPr lang="en-US" altLang="zh-TW" sz="2500" dirty="0" smtClean="0">
                          <a:latin typeface="Arial" pitchFamily="34" charset="0"/>
                          <a:ea typeface="標楷體" pitchFamily="65" charset="-120"/>
                          <a:cs typeface="Arial" pitchFamily="34" charset="0"/>
                        </a:rPr>
                        <a:t>14~28</a:t>
                      </a:r>
                      <a:r>
                        <a:rPr lang="zh-TW" altLang="en-US" sz="2500" dirty="0" smtClean="0">
                          <a:latin typeface="標楷體" pitchFamily="65" charset="-120"/>
                          <a:ea typeface="標楷體" pitchFamily="65" charset="-120"/>
                        </a:rPr>
                        <a:t>天再採第二次血清以確定。</a:t>
                      </a:r>
                      <a:endParaRPr lang="zh-TW" altLang="en-US" sz="2500" dirty="0">
                        <a:latin typeface="標楷體" pitchFamily="65" charset="-120"/>
                        <a:ea typeface="標楷體" pitchFamily="65" charset="-120"/>
                      </a:endParaRPr>
                    </a:p>
                  </a:txBody>
                  <a:tcPr marL="91439" marR="91439" marT="40720" marB="40720"/>
                </a:tc>
              </a:tr>
            </a:tbl>
          </a:graphicData>
        </a:graphic>
      </p:graphicFrame>
      <p:sp>
        <p:nvSpPr>
          <p:cNvPr id="7" name="流程圖: 替代處理程序 6"/>
          <p:cNvSpPr/>
          <p:nvPr/>
        </p:nvSpPr>
        <p:spPr bwMode="auto">
          <a:xfrm>
            <a:off x="727075" y="6165850"/>
            <a:ext cx="5645150" cy="57785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latin typeface="華康中圓體" pitchFamily="49" charset="-120"/>
                <a:ea typeface="華康中圓體" pitchFamily="49" charset="-120"/>
              </a:rPr>
              <a:t>衛生福利部疾病管制署網站</a:t>
            </a:r>
            <a:r>
              <a:rPr lang="en-US" altLang="zh-TW" sz="1400" dirty="0">
                <a:solidFill>
                  <a:schemeClr val="tx1"/>
                </a:solidFill>
                <a:latin typeface="華康中圓體" pitchFamily="49" charset="-120"/>
                <a:ea typeface="華康中圓體" pitchFamily="49" charset="-120"/>
              </a:rPr>
              <a:t/>
            </a:r>
            <a:br>
              <a:rPr lang="en-US" altLang="zh-TW" sz="1400" dirty="0">
                <a:solidFill>
                  <a:schemeClr val="tx1"/>
                </a:solidFill>
                <a:latin typeface="華康中圓體" pitchFamily="49" charset="-120"/>
                <a:ea typeface="華康中圓體" pitchFamily="49" charset="-120"/>
              </a:rPr>
            </a:br>
            <a:r>
              <a:rPr lang="en-US" altLang="zh-TW" sz="1400" dirty="0">
                <a:solidFill>
                  <a:schemeClr val="tx1"/>
                </a:solidFill>
                <a:latin typeface="華康中圓體" pitchFamily="49" charset="-120"/>
                <a:ea typeface="華康中圓體" pitchFamily="49" charset="-120"/>
              </a:rPr>
              <a:t>          </a:t>
            </a:r>
            <a:r>
              <a:rPr lang="zh-TW" altLang="en-US" sz="1400" dirty="0">
                <a:latin typeface="華康中圓體" pitchFamily="49" charset="-120"/>
                <a:ea typeface="華康中圓體" pitchFamily="49" charset="-120"/>
              </a:rPr>
              <a:t>傳染病工作手冊（資料更新</a:t>
            </a:r>
            <a:r>
              <a:rPr lang="zh-TW" altLang="en-US" sz="1400" dirty="0" smtClean="0">
                <a:latin typeface="華康中圓體" pitchFamily="49" charset="-120"/>
                <a:ea typeface="華康中圓體" pitchFamily="49" charset="-120"/>
              </a:rPr>
              <a:t>日期</a:t>
            </a:r>
            <a:r>
              <a:rPr lang="en-US" altLang="zh-TW" sz="1400" dirty="0" smtClean="0">
                <a:ea typeface="華康中圓體" pitchFamily="49" charset="-120"/>
              </a:rPr>
              <a:t>2013/07/19</a:t>
            </a:r>
            <a:r>
              <a:rPr lang="zh-TW" altLang="en-US" sz="1400" dirty="0">
                <a:latin typeface="華康中圓體" pitchFamily="49" charset="-120"/>
                <a:ea typeface="華康中圓體" pitchFamily="49" charset="-120"/>
              </a:rPr>
              <a:t>）</a:t>
            </a:r>
            <a:endParaRPr lang="zh-TW" altLang="en-US" sz="1400" dirty="0">
              <a:solidFill>
                <a:schemeClr val="tx1"/>
              </a:solidFill>
              <a:latin typeface="華康中圓體" pitchFamily="49" charset="-120"/>
              <a:ea typeface="華康中圓體" pitchFamily="49" charset="-12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26742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標題 1"/>
          <p:cNvSpPr>
            <a:spLocks noGrp="1"/>
          </p:cNvSpPr>
          <p:nvPr>
            <p:ph type="title"/>
          </p:nvPr>
        </p:nvSpPr>
        <p:spPr>
          <a:xfrm>
            <a:off x="457200" y="620713"/>
            <a:ext cx="8229600" cy="796925"/>
          </a:xfrm>
        </p:spPr>
        <p:txBody>
          <a:bodyPr/>
          <a:lstStyle/>
          <a:p>
            <a:pPr>
              <a:defRPr/>
            </a:pPr>
            <a:r>
              <a:rPr lang="zh-TW" altLang="en-US" smtClean="0"/>
              <a:t>尿液及鼻咽檢查：檢驗結果之意義</a:t>
            </a:r>
            <a:endParaRPr lang="zh-TW" altLang="en-US" dirty="0" smtClean="0"/>
          </a:p>
        </p:txBody>
      </p:sp>
      <p:graphicFrame>
        <p:nvGraphicFramePr>
          <p:cNvPr id="4" name="表格 3"/>
          <p:cNvGraphicFramePr>
            <a:graphicFrameLocks noGrp="1"/>
          </p:cNvGraphicFramePr>
          <p:nvPr>
            <p:extLst>
              <p:ext uri="{D42A27DB-BD31-4B8C-83A1-F6EECF244321}">
                <p14:modId xmlns="" xmlns:p14="http://schemas.microsoft.com/office/powerpoint/2010/main" val="3585715194"/>
              </p:ext>
            </p:extLst>
          </p:nvPr>
        </p:nvGraphicFramePr>
        <p:xfrm>
          <a:off x="609600" y="2046288"/>
          <a:ext cx="7924800" cy="2895600"/>
        </p:xfrm>
        <a:graphic>
          <a:graphicData uri="http://schemas.openxmlformats.org/drawingml/2006/table">
            <a:tbl>
              <a:tblPr firstRow="1" bandRow="1">
                <a:tableStyleId>{5C22544A-7EE6-4342-B048-85BDC9FD1C3A}</a:tableStyleId>
              </a:tblPr>
              <a:tblGrid>
                <a:gridCol w="2874681"/>
                <a:gridCol w="5050119"/>
              </a:tblGrid>
              <a:tr h="370840">
                <a:tc>
                  <a:txBody>
                    <a:bodyPr/>
                    <a:lstStyle/>
                    <a:p>
                      <a:pPr algn="ctr"/>
                      <a:r>
                        <a:rPr lang="zh-TW" altLang="en-US" sz="2800" b="0" dirty="0" smtClean="0">
                          <a:latin typeface="標楷體" pitchFamily="65" charset="-120"/>
                          <a:ea typeface="標楷體" pitchFamily="65" charset="-120"/>
                        </a:rPr>
                        <a:t>病毒培養結果</a:t>
                      </a:r>
                      <a:endParaRPr lang="zh-TW" altLang="en-US" sz="2800" b="0" dirty="0">
                        <a:latin typeface="標楷體" pitchFamily="65" charset="-120"/>
                        <a:ea typeface="標楷體" pitchFamily="65" charset="-120"/>
                      </a:endParaRPr>
                    </a:p>
                  </a:txBody>
                  <a:tcPr marL="91428" marR="91428"/>
                </a:tc>
                <a:tc>
                  <a:txBody>
                    <a:bodyPr/>
                    <a:lstStyle/>
                    <a:p>
                      <a:pPr algn="ctr"/>
                      <a:r>
                        <a:rPr lang="zh-TW" altLang="en-US" sz="2800" b="0" dirty="0" smtClean="0">
                          <a:latin typeface="標楷體" pitchFamily="65" charset="-120"/>
                          <a:ea typeface="標楷體" pitchFamily="65" charset="-120"/>
                        </a:rPr>
                        <a:t>結果判斷</a:t>
                      </a:r>
                      <a:endParaRPr lang="zh-TW" altLang="en-US" sz="2800" b="0" dirty="0">
                        <a:latin typeface="標楷體" pitchFamily="65" charset="-120"/>
                        <a:ea typeface="標楷體" pitchFamily="65" charset="-120"/>
                      </a:endParaRPr>
                    </a:p>
                  </a:txBody>
                  <a:tcPr marL="91428" marR="91428"/>
                </a:tc>
              </a:tr>
              <a:tr h="370840">
                <a:tc>
                  <a:txBody>
                    <a:bodyPr/>
                    <a:lstStyle/>
                    <a:p>
                      <a:r>
                        <a:rPr lang="zh-TW" altLang="en-US" sz="2400" dirty="0" smtClean="0">
                          <a:latin typeface="標楷體" pitchFamily="65" charset="-120"/>
                          <a:ea typeface="標楷體" pitchFamily="65" charset="-120"/>
                        </a:rPr>
                        <a:t>分離到麻疹病毒</a:t>
                      </a:r>
                      <a:endParaRPr lang="zh-TW" altLang="en-US" sz="2400" dirty="0">
                        <a:latin typeface="標楷體" pitchFamily="65" charset="-120"/>
                        <a:ea typeface="標楷體" pitchFamily="65" charset="-120"/>
                      </a:endParaRPr>
                    </a:p>
                  </a:txBody>
                  <a:tcPr marL="91428" marR="91428"/>
                </a:tc>
                <a:tc>
                  <a:txBody>
                    <a:bodyPr/>
                    <a:lstStyle/>
                    <a:p>
                      <a:r>
                        <a:rPr lang="zh-TW" altLang="en-US" sz="2400" dirty="0" smtClean="0">
                          <a:latin typeface="標楷體" pitchFamily="65" charset="-120"/>
                          <a:ea typeface="標楷體" pitchFamily="65" charset="-120"/>
                        </a:rPr>
                        <a:t>病人確實最近有感染過麻疹</a:t>
                      </a:r>
                      <a:endParaRPr lang="zh-TW" altLang="en-US" sz="2400" dirty="0">
                        <a:latin typeface="標楷體" pitchFamily="65" charset="-120"/>
                        <a:ea typeface="標楷體" pitchFamily="65" charset="-120"/>
                      </a:endParaRPr>
                    </a:p>
                  </a:txBody>
                  <a:tcPr marL="91428" marR="91428"/>
                </a:tc>
              </a:tr>
              <a:tr h="370840">
                <a:tc>
                  <a:txBody>
                    <a:bodyPr/>
                    <a:lstStyle/>
                    <a:p>
                      <a:r>
                        <a:rPr lang="zh-TW" altLang="en-US" sz="2400" dirty="0" smtClean="0">
                          <a:latin typeface="標楷體" pitchFamily="65" charset="-120"/>
                          <a:ea typeface="標楷體" pitchFamily="65" charset="-120"/>
                        </a:rPr>
                        <a:t>未分離到病毒</a:t>
                      </a:r>
                      <a:endParaRPr lang="zh-TW" altLang="en-US" sz="2400" dirty="0">
                        <a:latin typeface="標楷體" pitchFamily="65" charset="-120"/>
                        <a:ea typeface="標楷體" pitchFamily="65" charset="-120"/>
                      </a:endParaRPr>
                    </a:p>
                  </a:txBody>
                  <a:tcPr marL="91428" marR="91428" anchor="ctr"/>
                </a:tc>
                <a:tc>
                  <a:txBody>
                    <a:bodyPr/>
                    <a:lstStyle/>
                    <a:p>
                      <a:r>
                        <a:rPr lang="zh-TW" altLang="en-US" sz="2400" dirty="0" smtClean="0">
                          <a:latin typeface="標楷體" pitchFamily="65" charset="-120"/>
                          <a:ea typeface="標楷體" pitchFamily="65" charset="-120"/>
                        </a:rPr>
                        <a:t>檢體中無病毒存在，但需確認採檢時間與運送方式是否適當。</a:t>
                      </a:r>
                      <a:endParaRPr lang="zh-TW" altLang="en-US" sz="2400" dirty="0">
                        <a:latin typeface="標楷體" pitchFamily="65" charset="-120"/>
                        <a:ea typeface="標楷體" pitchFamily="65" charset="-120"/>
                      </a:endParaRPr>
                    </a:p>
                  </a:txBody>
                  <a:tcPr marL="91428" marR="91428"/>
                </a:tc>
              </a:tr>
              <a:tr h="37084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200" dirty="0" smtClean="0">
                          <a:solidFill>
                            <a:schemeClr val="accent1">
                              <a:lumMod val="75000"/>
                            </a:schemeClr>
                          </a:solidFill>
                          <a:latin typeface="標楷體" pitchFamily="65" charset="-120"/>
                          <a:ea typeface="標楷體" pitchFamily="65" charset="-120"/>
                        </a:rPr>
                        <a:t>＊如為通報麻疹疑似個案，其已達接種年齡但尚未接種之幼兒，如檢驗結果通知需再二次採檢者，應提醒家屬等採檢完再儘速施打疫苗。</a:t>
                      </a:r>
                      <a:endParaRPr lang="zh-TW" altLang="en-US" sz="2200" dirty="0">
                        <a:solidFill>
                          <a:schemeClr val="accent1">
                            <a:lumMod val="75000"/>
                          </a:schemeClr>
                        </a:solidFill>
                        <a:latin typeface="標楷體" pitchFamily="65" charset="-120"/>
                        <a:ea typeface="標楷體" pitchFamily="65" charset="-120"/>
                      </a:endParaRPr>
                    </a:p>
                  </a:txBody>
                  <a:tcPr marL="91428" marR="91428"/>
                </a:tc>
                <a:tc hMerge="1">
                  <a:txBody>
                    <a:bodyPr/>
                    <a:lstStyle/>
                    <a:p>
                      <a:endParaRPr lang="zh-TW" altLang="en-US" sz="2400" dirty="0">
                        <a:latin typeface="標楷體" pitchFamily="65" charset="-120"/>
                        <a:ea typeface="標楷體" pitchFamily="65" charset="-120"/>
                      </a:endParaRPr>
                    </a:p>
                  </a:txBody>
                  <a:tcPr/>
                </a:tc>
              </a:tr>
            </a:tbl>
          </a:graphicData>
        </a:graphic>
      </p:graphicFrame>
      <p:sp>
        <p:nvSpPr>
          <p:cNvPr id="7" name="流程圖: 替代處理程序 6"/>
          <p:cNvSpPr/>
          <p:nvPr/>
        </p:nvSpPr>
        <p:spPr bwMode="auto">
          <a:xfrm>
            <a:off x="727075" y="6165850"/>
            <a:ext cx="5645150" cy="57785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latin typeface="華康中圓體" pitchFamily="49" charset="-120"/>
                <a:ea typeface="華康中圓體" pitchFamily="49" charset="-120"/>
              </a:rPr>
              <a:t>衛生福利部疾病管制署網站</a:t>
            </a:r>
            <a:r>
              <a:rPr lang="en-US" altLang="zh-TW" sz="1400" dirty="0">
                <a:solidFill>
                  <a:schemeClr val="tx1"/>
                </a:solidFill>
                <a:latin typeface="華康中圓體" pitchFamily="49" charset="-120"/>
                <a:ea typeface="華康中圓體" pitchFamily="49" charset="-120"/>
              </a:rPr>
              <a:t/>
            </a:r>
            <a:br>
              <a:rPr lang="en-US" altLang="zh-TW" sz="1400" dirty="0">
                <a:solidFill>
                  <a:schemeClr val="tx1"/>
                </a:solidFill>
                <a:latin typeface="華康中圓體" pitchFamily="49" charset="-120"/>
                <a:ea typeface="華康中圓體" pitchFamily="49" charset="-120"/>
              </a:rPr>
            </a:br>
            <a:r>
              <a:rPr lang="en-US" altLang="zh-TW" sz="1400" dirty="0">
                <a:solidFill>
                  <a:schemeClr val="tx1"/>
                </a:solidFill>
                <a:latin typeface="華康中圓體" pitchFamily="49" charset="-120"/>
                <a:ea typeface="華康中圓體" pitchFamily="49" charset="-120"/>
              </a:rPr>
              <a:t>          </a:t>
            </a:r>
            <a:r>
              <a:rPr lang="zh-TW" altLang="en-US" sz="1400" dirty="0">
                <a:latin typeface="華康中圓體" pitchFamily="49" charset="-120"/>
                <a:ea typeface="華康中圓體" pitchFamily="49" charset="-120"/>
              </a:rPr>
              <a:t>傳染病工作手冊（資料更新</a:t>
            </a:r>
            <a:r>
              <a:rPr lang="zh-TW" altLang="en-US" sz="1400" dirty="0" smtClean="0">
                <a:latin typeface="華康中圓體" pitchFamily="49" charset="-120"/>
                <a:ea typeface="華康中圓體" pitchFamily="49" charset="-120"/>
              </a:rPr>
              <a:t>日期</a:t>
            </a:r>
            <a:r>
              <a:rPr lang="en-US" altLang="zh-TW" sz="1400" dirty="0" smtClean="0">
                <a:ea typeface="華康中圓體" pitchFamily="49" charset="-120"/>
              </a:rPr>
              <a:t>2013/07/19</a:t>
            </a:r>
            <a:r>
              <a:rPr lang="zh-TW" altLang="en-US" sz="1400" dirty="0">
                <a:latin typeface="華康中圓體" pitchFamily="49" charset="-120"/>
                <a:ea typeface="華康中圓體" pitchFamily="49" charset="-120"/>
              </a:rPr>
              <a:t>）</a:t>
            </a:r>
            <a:endParaRPr lang="zh-TW" altLang="en-US" sz="1400" dirty="0">
              <a:solidFill>
                <a:schemeClr val="tx1"/>
              </a:solidFill>
              <a:latin typeface="華康中圓體" pitchFamily="49" charset="-120"/>
              <a:ea typeface="華康中圓體" pitchFamily="49" charset="-12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26742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p:txBody>
          <a:bodyPr/>
          <a:lstStyle/>
          <a:p>
            <a:r>
              <a:rPr lang="zh-TW" altLang="en-US" dirty="0" smtClean="0"/>
              <a:t>隔離措施和床位安排</a:t>
            </a:r>
            <a:r>
              <a:rPr lang="en-US" altLang="zh-TW" dirty="0" smtClean="0">
                <a:latin typeface="Arial" pitchFamily="34" charset="0"/>
              </a:rPr>
              <a:t>(1/2)</a:t>
            </a:r>
            <a:endParaRPr lang="zh-TW" altLang="en-US" dirty="0" smtClean="0">
              <a:latin typeface="Arial" pitchFamily="34" charset="0"/>
            </a:endParaRPr>
          </a:p>
        </p:txBody>
      </p:sp>
      <p:sp>
        <p:nvSpPr>
          <p:cNvPr id="82946" name="Rectangle 3"/>
          <p:cNvSpPr>
            <a:spLocks noGrp="1"/>
          </p:cNvSpPr>
          <p:nvPr>
            <p:ph idx="1"/>
          </p:nvPr>
        </p:nvSpPr>
        <p:spPr/>
        <p:txBody>
          <a:bodyPr/>
          <a:lstStyle/>
          <a:p>
            <a:r>
              <a:rPr lang="zh-TW" altLang="en-US" dirty="0" smtClean="0"/>
              <a:t>疑似感染個案建議簽住負壓隔離病房集中照護。 </a:t>
            </a:r>
          </a:p>
          <a:p>
            <a:r>
              <a:rPr lang="zh-TW" altLang="en-US" dirty="0" smtClean="0"/>
              <a:t>疑似病例於可傳染期間住過的病房建議暫時不簽住尚未接種</a:t>
            </a:r>
            <a:r>
              <a:rPr lang="en-US" altLang="zh-TW" dirty="0" smtClean="0">
                <a:latin typeface="Arial" pitchFamily="34" charset="0"/>
              </a:rPr>
              <a:t>MMR</a:t>
            </a:r>
            <a:r>
              <a:rPr lang="zh-TW" altLang="en-US" dirty="0" smtClean="0"/>
              <a:t>疫苗的病童。</a:t>
            </a:r>
          </a:p>
          <a:p>
            <a:r>
              <a:rPr lang="zh-TW" altLang="en-US" dirty="0" smtClean="0"/>
              <a:t>切勿將病人留置於急診處待床。</a:t>
            </a:r>
          </a:p>
          <a:p>
            <a:endParaRPr lang="zh-TW" altLang="en-US" dirty="0" smtClean="0"/>
          </a:p>
        </p:txBody>
      </p:sp>
      <p:sp>
        <p:nvSpPr>
          <p:cNvPr id="7" name="流程圖: 替代處理程序 6"/>
          <p:cNvSpPr/>
          <p:nvPr/>
        </p:nvSpPr>
        <p:spPr bwMode="auto">
          <a:xfrm>
            <a:off x="727075" y="6397997"/>
            <a:ext cx="5534025" cy="340519"/>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資料來源：衛生福利部疾病管制署</a:t>
            </a:r>
            <a:r>
              <a:rPr kumimoji="0" lang="zh-TW" altLang="en-US" sz="1400" dirty="0" smtClean="0">
                <a:solidFill>
                  <a:schemeClr val="tx1"/>
                </a:solidFill>
                <a:latin typeface="華康中圓體" pitchFamily="49" charset="-120"/>
                <a:ea typeface="華康中圓體" pitchFamily="49" charset="-120"/>
                <a:cs typeface="Arial" charset="0"/>
              </a:rPr>
              <a:t>「醫院內疑似麻疹個案處置指引」</a:t>
            </a:r>
            <a:endParaRPr lang="zh-TW" altLang="en-US" sz="1400" dirty="0">
              <a:solidFill>
                <a:schemeClr val="tx1"/>
              </a:solidFill>
              <a:latin typeface="華康中圓體" pitchFamily="49" charset="-120"/>
              <a:ea typeface="華康中圓體" pitchFamily="49" charset="-120"/>
              <a:cs typeface="Arial" charset="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a:xfrm>
            <a:off x="457200" y="620713"/>
            <a:ext cx="8229600" cy="796925"/>
          </a:xfrm>
        </p:spPr>
        <p:txBody>
          <a:bodyPr/>
          <a:lstStyle/>
          <a:p>
            <a:pPr>
              <a:defRPr/>
            </a:pPr>
            <a:r>
              <a:rPr lang="zh-TW" altLang="en-US" dirty="0" smtClean="0"/>
              <a:t>隔離措施和床位安排</a:t>
            </a:r>
            <a:r>
              <a:rPr lang="en-US" altLang="zh-TW" dirty="0" smtClean="0">
                <a:latin typeface="Arial" pitchFamily="34" charset="0"/>
              </a:rPr>
              <a:t>(2/2)</a:t>
            </a:r>
            <a:endParaRPr lang="zh-TW" altLang="en-US" dirty="0" smtClean="0">
              <a:latin typeface="Arial" pitchFamily="34" charset="0"/>
            </a:endParaRPr>
          </a:p>
        </p:txBody>
      </p:sp>
      <p:sp>
        <p:nvSpPr>
          <p:cNvPr id="92163" name="Rectangle 3"/>
          <p:cNvSpPr>
            <a:spLocks noGrp="1"/>
          </p:cNvSpPr>
          <p:nvPr>
            <p:ph idx="1"/>
          </p:nvPr>
        </p:nvSpPr>
        <p:spPr/>
        <p:txBody>
          <a:bodyPr/>
          <a:lstStyle/>
          <a:p>
            <a:pPr>
              <a:defRPr/>
            </a:pPr>
            <a:r>
              <a:rPr lang="zh-TW" altLang="en-US" dirty="0" smtClean="0"/>
              <a:t>動線管制</a:t>
            </a:r>
            <a:endParaRPr lang="en-US" altLang="zh-TW" dirty="0" smtClean="0"/>
          </a:p>
          <a:p>
            <a:pPr lvl="1">
              <a:defRPr/>
            </a:pPr>
            <a:r>
              <a:rPr lang="zh-TW" altLang="en-US" dirty="0" smtClean="0"/>
              <a:t>除非醫療必要，應避免疑似麻疹個案之床位調動、病房外的活動及轉送。</a:t>
            </a:r>
            <a:endParaRPr lang="en-US" altLang="zh-TW" dirty="0" smtClean="0"/>
          </a:p>
          <a:p>
            <a:pPr lvl="1">
              <a:defRPr/>
            </a:pPr>
            <a:r>
              <a:rPr lang="zh-TW" altLang="en-US" dirty="0" smtClean="0"/>
              <a:t>如須進行，須於限制之範圍內，並依循管制之路線進行，並請疑似個案於運送過程中，全程配戴口罩。 </a:t>
            </a:r>
          </a:p>
          <a:p>
            <a:pPr>
              <a:defRPr/>
            </a:pPr>
            <a:r>
              <a:rPr lang="zh-TW" altLang="en-US" dirty="0" smtClean="0"/>
              <a:t>至少隔離至出疹後第</a:t>
            </a:r>
            <a:r>
              <a:rPr lang="en-US" altLang="zh-TW" dirty="0" smtClean="0">
                <a:latin typeface="Arial" pitchFamily="34" charset="0"/>
              </a:rPr>
              <a:t>4</a:t>
            </a:r>
            <a:r>
              <a:rPr lang="zh-TW" altLang="en-US" dirty="0" smtClean="0"/>
              <a:t>日為止。 </a:t>
            </a:r>
          </a:p>
          <a:p>
            <a:pPr>
              <a:defRPr/>
            </a:pPr>
            <a:r>
              <a:rPr lang="zh-TW" altLang="en-US" dirty="0" smtClean="0"/>
              <a:t>隔離期間應避免接觸未施打</a:t>
            </a:r>
            <a:r>
              <a:rPr lang="en-US" altLang="zh-TW" dirty="0" smtClean="0">
                <a:latin typeface="Arial" pitchFamily="34" charset="0"/>
              </a:rPr>
              <a:t>MMR</a:t>
            </a:r>
            <a:r>
              <a:rPr lang="zh-TW" altLang="en-US" dirty="0" smtClean="0"/>
              <a:t>疫苗之幼兒或免疫不全者，以及孕婦。 </a:t>
            </a:r>
          </a:p>
          <a:p>
            <a:pPr>
              <a:defRPr/>
            </a:pPr>
            <a:endParaRPr lang="zh-TW" altLang="en-US" dirty="0" smtClean="0"/>
          </a:p>
        </p:txBody>
      </p:sp>
      <p:sp>
        <p:nvSpPr>
          <p:cNvPr id="5" name="流程圖: 替代處理程序 4"/>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資料來源：衛生福利部疾病管制署</a:t>
            </a:r>
            <a:r>
              <a:rPr kumimoji="0" lang="zh-TW" altLang="en-US" sz="1400" dirty="0" smtClean="0">
                <a:solidFill>
                  <a:schemeClr val="tx1"/>
                </a:solidFill>
                <a:latin typeface="華康中圓體" pitchFamily="49" charset="-120"/>
                <a:ea typeface="華康中圓體" pitchFamily="49" charset="-120"/>
                <a:cs typeface="Arial" charset="0"/>
              </a:rPr>
              <a:t>「醫院內疑似麻疹個案處置指引」</a:t>
            </a:r>
            <a:endParaRPr lang="zh-TW" altLang="en-US" sz="1400" dirty="0">
              <a:solidFill>
                <a:schemeClr val="tx1"/>
              </a:solidFill>
              <a:latin typeface="華康中圓體" pitchFamily="49" charset="-120"/>
              <a:ea typeface="華康中圓體" pitchFamily="49" charset="-120"/>
              <a:cs typeface="Arial" charset="0"/>
            </a:endParaRP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麻疹事件時序圖：來源個案</a:t>
            </a:r>
            <a:r>
              <a:rPr lang="en-US" altLang="zh-TW" dirty="0" smtClean="0">
                <a:latin typeface="Arial" pitchFamily="34" charset="0"/>
              </a:rPr>
              <a:t>(1/2)</a:t>
            </a:r>
            <a:endParaRPr lang="zh-TW" altLang="en-US" dirty="0" smtClean="0">
              <a:latin typeface="Arial" pitchFamily="34" charset="0"/>
            </a:endParaRPr>
          </a:p>
        </p:txBody>
      </p:sp>
      <p:graphicFrame>
        <p:nvGraphicFramePr>
          <p:cNvPr id="11" name="內容版面配置區 10"/>
          <p:cNvGraphicFramePr>
            <a:graphicFrameLocks noGrp="1"/>
          </p:cNvGraphicFramePr>
          <p:nvPr>
            <p:ph idx="1"/>
          </p:nvPr>
        </p:nvGraphicFramePr>
        <p:xfrm>
          <a:off x="519113" y="2416175"/>
          <a:ext cx="8229600" cy="2917759"/>
        </p:xfrm>
        <a:graphic>
          <a:graphicData uri="http://schemas.openxmlformats.org/drawingml/2006/table">
            <a:tbl>
              <a:tblPr/>
              <a:tblGrid>
                <a:gridCol w="534987"/>
                <a:gridCol w="304800"/>
                <a:gridCol w="230188"/>
                <a:gridCol w="231775"/>
                <a:gridCol w="230187"/>
                <a:gridCol w="231775"/>
                <a:gridCol w="230188"/>
                <a:gridCol w="231775"/>
                <a:gridCol w="230187"/>
                <a:gridCol w="231775"/>
                <a:gridCol w="230188"/>
                <a:gridCol w="231775"/>
                <a:gridCol w="230187"/>
                <a:gridCol w="230188"/>
                <a:gridCol w="231775"/>
                <a:gridCol w="230187"/>
                <a:gridCol w="231775"/>
                <a:gridCol w="268288"/>
                <a:gridCol w="193675"/>
                <a:gridCol w="230187"/>
                <a:gridCol w="231775"/>
                <a:gridCol w="230188"/>
                <a:gridCol w="231775"/>
                <a:gridCol w="230187"/>
                <a:gridCol w="231775"/>
                <a:gridCol w="230188"/>
                <a:gridCol w="231775"/>
                <a:gridCol w="230187"/>
                <a:gridCol w="230188"/>
                <a:gridCol w="231775"/>
                <a:gridCol w="230187"/>
                <a:gridCol w="231775"/>
                <a:gridCol w="230188"/>
                <a:gridCol w="231775"/>
              </a:tblGrid>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A</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住院</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85559" name="Rectangle 540"/>
          <p:cNvSpPr>
            <a:spLocks noChangeArrowheads="1"/>
          </p:cNvSpPr>
          <p:nvPr/>
        </p:nvSpPr>
        <p:spPr bwMode="auto">
          <a:xfrm>
            <a:off x="3357563" y="2349500"/>
            <a:ext cx="1512000" cy="1584325"/>
          </a:xfrm>
          <a:prstGeom prst="rect">
            <a:avLst/>
          </a:prstGeom>
          <a:noFill/>
          <a:ln w="38100">
            <a:solidFill>
              <a:srgbClr val="FF0000"/>
            </a:solidFill>
            <a:prstDash val="sysDot"/>
            <a:miter lim="800000"/>
            <a:headEnd/>
            <a:tailEnd/>
          </a:ln>
        </p:spPr>
        <p:txBody>
          <a:bodyPr wrap="none" anchor="ctr"/>
          <a:lstStyle/>
          <a:p>
            <a:endParaRPr lang="zh-TW" altLang="en-US">
              <a:cs typeface="Arial" charset="0"/>
            </a:endParaRPr>
          </a:p>
        </p:txBody>
      </p:sp>
      <p:sp>
        <p:nvSpPr>
          <p:cNvPr id="6" name="流程圖: 替代處理程序 5"/>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標題 1"/>
          <p:cNvSpPr>
            <a:spLocks noGrp="1"/>
          </p:cNvSpPr>
          <p:nvPr>
            <p:ph type="title"/>
          </p:nvPr>
        </p:nvSpPr>
        <p:spPr>
          <a:xfrm>
            <a:off x="457200" y="620713"/>
            <a:ext cx="8229600" cy="796925"/>
          </a:xfrm>
        </p:spPr>
        <p:txBody>
          <a:bodyPr/>
          <a:lstStyle/>
          <a:p>
            <a:pPr eaLnBrk="1" hangingPunct="1">
              <a:defRPr/>
            </a:pPr>
            <a:r>
              <a:rPr lang="zh-TW" altLang="en-US" dirty="0" smtClean="0"/>
              <a:t>麻疹事件時序圖：來源個案</a:t>
            </a:r>
            <a:r>
              <a:rPr lang="en-US" altLang="zh-TW" dirty="0" smtClean="0">
                <a:latin typeface="Arial" pitchFamily="34" charset="0"/>
              </a:rPr>
              <a:t>(2/2)</a:t>
            </a:r>
            <a:endParaRPr lang="zh-TW" altLang="en-US" dirty="0" smtClean="0">
              <a:latin typeface="Arial" pitchFamily="34" charset="0"/>
            </a:endParaRPr>
          </a:p>
        </p:txBody>
      </p:sp>
      <p:sp>
        <p:nvSpPr>
          <p:cNvPr id="7" name="圓角矩形 6"/>
          <p:cNvSpPr/>
          <p:nvPr/>
        </p:nvSpPr>
        <p:spPr>
          <a:xfrm>
            <a:off x="2517775" y="4797425"/>
            <a:ext cx="6391275" cy="1379538"/>
          </a:xfrm>
          <a:prstGeom prst="roundRect">
            <a:avLst>
              <a:gd name="adj" fmla="val 13585"/>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TW" altLang="en-US"/>
          </a:p>
        </p:txBody>
      </p:sp>
      <p:sp>
        <p:nvSpPr>
          <p:cNvPr id="86019" name="Text Box 537"/>
          <p:cNvSpPr txBox="1">
            <a:spLocks noChangeArrowheads="1"/>
          </p:cNvSpPr>
          <p:nvPr/>
        </p:nvSpPr>
        <p:spPr bwMode="auto">
          <a:xfrm>
            <a:off x="2660650" y="4868863"/>
            <a:ext cx="6303963" cy="1243012"/>
          </a:xfrm>
          <a:prstGeom prst="rect">
            <a:avLst/>
          </a:prstGeom>
          <a:noFill/>
          <a:ln w="9525">
            <a:noFill/>
            <a:miter lim="800000"/>
            <a:headEnd/>
            <a:tailEnd/>
          </a:ln>
        </p:spPr>
        <p:txBody>
          <a:bodyPr>
            <a:spAutoFit/>
          </a:bodyPr>
          <a:lstStyle/>
          <a:p>
            <a:r>
              <a:rPr lang="zh-TW" altLang="en-US" sz="2200" dirty="0">
                <a:latin typeface="標楷體" pitchFamily="65" charset="-120"/>
                <a:ea typeface="標楷體" pitchFamily="65" charset="-120"/>
                <a:cs typeface="Arial" charset="0"/>
              </a:rPr>
              <a:t>來源調查：</a:t>
            </a:r>
            <a:endParaRPr lang="en-US" altLang="zh-TW" sz="2200" dirty="0">
              <a:latin typeface="標楷體" pitchFamily="65" charset="-120"/>
              <a:ea typeface="標楷體" pitchFamily="65" charset="-120"/>
              <a:cs typeface="Arial" charset="0"/>
            </a:endParaRPr>
          </a:p>
          <a:p>
            <a:pPr marL="174625" lvl="1" indent="-174625">
              <a:lnSpc>
                <a:spcPct val="80000"/>
              </a:lnSpc>
              <a:buFont typeface="Arial" charset="0"/>
              <a:buChar char="•"/>
            </a:pPr>
            <a:r>
              <a:rPr lang="zh-TW" altLang="en-US" sz="2200" dirty="0">
                <a:latin typeface="標楷體" pitchFamily="65" charset="-120"/>
                <a:ea typeface="標楷體" pitchFamily="65" charset="-120"/>
                <a:cs typeface="Arial" charset="0"/>
              </a:rPr>
              <a:t>先調查</a:t>
            </a:r>
            <a:r>
              <a:rPr lang="en-US" altLang="zh-TW" sz="2200" dirty="0">
                <a:latin typeface="Arial" pitchFamily="34" charset="0"/>
                <a:ea typeface="標楷體" pitchFamily="65" charset="-120"/>
                <a:cs typeface="Arial" pitchFamily="34" charset="0"/>
              </a:rPr>
              <a:t>12/8~12/17</a:t>
            </a:r>
            <a:r>
              <a:rPr lang="zh-TW" altLang="en-US" sz="2200" dirty="0">
                <a:latin typeface="標楷體" pitchFamily="65" charset="-120"/>
                <a:ea typeface="標楷體" pitchFamily="65" charset="-120"/>
                <a:cs typeface="Arial" charset="0"/>
              </a:rPr>
              <a:t>住院期間，小於</a:t>
            </a:r>
            <a:r>
              <a:rPr lang="en-US" altLang="zh-TW" sz="2200" dirty="0">
                <a:latin typeface="Arial" pitchFamily="34" charset="0"/>
                <a:ea typeface="標楷體" pitchFamily="65" charset="-120"/>
                <a:cs typeface="Arial" pitchFamily="34" charset="0"/>
              </a:rPr>
              <a:t>18</a:t>
            </a:r>
            <a:r>
              <a:rPr lang="zh-TW" altLang="en-US" sz="2200" dirty="0">
                <a:latin typeface="標楷體" pitchFamily="65" charset="-120"/>
                <a:ea typeface="標楷體" pitchFamily="65" charset="-120"/>
                <a:cs typeface="Arial" charset="0"/>
              </a:rPr>
              <a:t>個月病童，是否曾注射疫苗、有無發燒、紅疹症狀。</a:t>
            </a:r>
            <a:endParaRPr lang="en-US" altLang="zh-TW" sz="2200" dirty="0">
              <a:latin typeface="標楷體" pitchFamily="65" charset="-120"/>
              <a:ea typeface="標楷體" pitchFamily="65" charset="-120"/>
              <a:cs typeface="Arial" charset="0"/>
            </a:endParaRPr>
          </a:p>
          <a:p>
            <a:pPr marL="174625" lvl="1" indent="-174625">
              <a:lnSpc>
                <a:spcPct val="80000"/>
              </a:lnSpc>
              <a:buFont typeface="Arial" charset="0"/>
              <a:buChar char="•"/>
            </a:pPr>
            <a:r>
              <a:rPr lang="zh-TW" altLang="en-US" sz="2200" dirty="0">
                <a:latin typeface="標楷體" pitchFamily="65" charset="-120"/>
                <a:ea typeface="標楷體" pitchFamily="65" charset="-120"/>
                <a:cs typeface="Arial" charset="0"/>
              </a:rPr>
              <a:t>待護理人員確診後追蹤護理師曾照顧過病患。</a:t>
            </a:r>
            <a:endParaRPr kumimoji="0" lang="zh-TW" altLang="en-US" sz="2200" dirty="0">
              <a:latin typeface="標楷體" pitchFamily="65" charset="-120"/>
              <a:ea typeface="標楷體" pitchFamily="65" charset="-120"/>
              <a:cs typeface="Arial" charset="0"/>
            </a:endParaRPr>
          </a:p>
        </p:txBody>
      </p:sp>
      <p:graphicFrame>
        <p:nvGraphicFramePr>
          <p:cNvPr id="16" name="內容版面配置區 11"/>
          <p:cNvGraphicFramePr>
            <a:graphicFrameLocks noGrp="1"/>
          </p:cNvGraphicFramePr>
          <p:nvPr/>
        </p:nvGraphicFramePr>
        <p:xfrm>
          <a:off x="500063" y="2395538"/>
          <a:ext cx="8186737" cy="2917759"/>
        </p:xfrm>
        <a:graphic>
          <a:graphicData uri="http://schemas.openxmlformats.org/drawingml/2006/table">
            <a:tbl>
              <a:tblPr/>
              <a:tblGrid>
                <a:gridCol w="531812"/>
                <a:gridCol w="303213"/>
                <a:gridCol w="230187"/>
                <a:gridCol w="230188"/>
                <a:gridCol w="228600"/>
                <a:gridCol w="230187"/>
                <a:gridCol w="230188"/>
                <a:gridCol w="230187"/>
                <a:gridCol w="228600"/>
                <a:gridCol w="230188"/>
                <a:gridCol w="230187"/>
                <a:gridCol w="228600"/>
                <a:gridCol w="230188"/>
                <a:gridCol w="230187"/>
                <a:gridCol w="228600"/>
                <a:gridCol w="230188"/>
                <a:gridCol w="230187"/>
                <a:gridCol w="230188"/>
                <a:gridCol w="228600"/>
                <a:gridCol w="230187"/>
                <a:gridCol w="230188"/>
                <a:gridCol w="228600"/>
                <a:gridCol w="230187"/>
                <a:gridCol w="230188"/>
                <a:gridCol w="230187"/>
                <a:gridCol w="228600"/>
                <a:gridCol w="230188"/>
                <a:gridCol w="230187"/>
                <a:gridCol w="228600"/>
                <a:gridCol w="230188"/>
                <a:gridCol w="230187"/>
                <a:gridCol w="230188"/>
                <a:gridCol w="228600"/>
                <a:gridCol w="230187"/>
              </a:tblGrid>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dirty="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A</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住院</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18" name="Rectangle 540"/>
          <p:cNvSpPr>
            <a:spLocks noChangeArrowheads="1"/>
          </p:cNvSpPr>
          <p:nvPr/>
        </p:nvSpPr>
        <p:spPr bwMode="auto">
          <a:xfrm>
            <a:off x="2714625" y="2139950"/>
            <a:ext cx="2304000" cy="1584325"/>
          </a:xfrm>
          <a:prstGeom prst="rect">
            <a:avLst/>
          </a:prstGeom>
          <a:noFill/>
          <a:ln w="38100">
            <a:solidFill>
              <a:schemeClr val="tx2">
                <a:lumMod val="50000"/>
              </a:schemeClr>
            </a:solidFill>
            <a:prstDash val="sysDot"/>
            <a:miter lim="800000"/>
            <a:headEnd/>
            <a:tailEnd/>
          </a:ln>
          <a:effectLst/>
        </p:spPr>
        <p:txBody>
          <a:bodyPr wrap="none" anchor="ctr"/>
          <a:lstStyle/>
          <a:p>
            <a:pPr>
              <a:defRPr/>
            </a:pPr>
            <a:endParaRPr lang="zh-TW" altLang="en-US">
              <a:ea typeface="新細明體" pitchFamily="18" charset="-120"/>
            </a:endParaRPr>
          </a:p>
        </p:txBody>
      </p:sp>
      <p:sp>
        <p:nvSpPr>
          <p:cNvPr id="86586" name="PPTShape_0"/>
          <p:cNvSpPr>
            <a:spLocks noChangeArrowheads="1"/>
          </p:cNvSpPr>
          <p:nvPr/>
        </p:nvSpPr>
        <p:spPr bwMode="auto">
          <a:xfrm>
            <a:off x="3357563" y="2133600"/>
            <a:ext cx="1476000" cy="1584325"/>
          </a:xfrm>
          <a:prstGeom prst="rect">
            <a:avLst/>
          </a:prstGeom>
          <a:noFill/>
          <a:ln w="38100">
            <a:solidFill>
              <a:srgbClr val="FF0000"/>
            </a:solidFill>
            <a:prstDash val="sysDot"/>
            <a:miter lim="800000"/>
            <a:headEnd/>
            <a:tailEnd/>
          </a:ln>
        </p:spPr>
        <p:txBody>
          <a:bodyPr wrap="none" anchor="ctr"/>
          <a:lstStyle/>
          <a:p>
            <a:endParaRPr lang="zh-TW" altLang="en-US">
              <a:cs typeface="Arial" charset="0"/>
            </a:endParaRPr>
          </a:p>
        </p:txBody>
      </p:sp>
      <p:sp>
        <p:nvSpPr>
          <p:cNvPr id="9" name="流程圖: 替代處理程序 8"/>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10"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標題 1"/>
          <p:cNvSpPr>
            <a:spLocks noGrp="1"/>
          </p:cNvSpPr>
          <p:nvPr>
            <p:ph type="title"/>
          </p:nvPr>
        </p:nvSpPr>
        <p:spPr/>
        <p:txBody>
          <a:bodyPr/>
          <a:lstStyle/>
          <a:p>
            <a:r>
              <a:rPr lang="zh-TW" altLang="en-US" smtClean="0"/>
              <a:t>麻疹鑑別診斷</a:t>
            </a:r>
          </a:p>
        </p:txBody>
      </p:sp>
      <p:sp>
        <p:nvSpPr>
          <p:cNvPr id="87042" name="內容版面配置區 2"/>
          <p:cNvSpPr>
            <a:spLocks noGrp="1"/>
          </p:cNvSpPr>
          <p:nvPr>
            <p:ph idx="1"/>
          </p:nvPr>
        </p:nvSpPr>
        <p:spPr/>
        <p:txBody>
          <a:bodyPr/>
          <a:lstStyle/>
          <a:p>
            <a:r>
              <a:rPr lang="en-US" altLang="zh-TW" dirty="0" smtClean="0">
                <a:latin typeface="Arial" pitchFamily="34" charset="0"/>
              </a:rPr>
              <a:t>Kawasaki disease</a:t>
            </a:r>
          </a:p>
          <a:p>
            <a:r>
              <a:rPr lang="en-US" altLang="zh-TW" dirty="0" smtClean="0">
                <a:latin typeface="Arial" pitchFamily="34" charset="0"/>
              </a:rPr>
              <a:t>Dengue</a:t>
            </a:r>
          </a:p>
          <a:p>
            <a:r>
              <a:rPr lang="en-US" altLang="zh-TW" dirty="0" smtClean="0">
                <a:latin typeface="Arial" pitchFamily="34" charset="0"/>
              </a:rPr>
              <a:t>Serum sickness</a:t>
            </a:r>
          </a:p>
          <a:p>
            <a:r>
              <a:rPr lang="en-US" altLang="zh-TW" dirty="0" smtClean="0">
                <a:latin typeface="Arial" pitchFamily="34" charset="0"/>
              </a:rPr>
              <a:t>Syphilis</a:t>
            </a:r>
          </a:p>
          <a:p>
            <a:r>
              <a:rPr lang="en-US" altLang="zh-TW" dirty="0" smtClean="0">
                <a:latin typeface="Arial" pitchFamily="34" charset="0"/>
              </a:rPr>
              <a:t>Systemic lupus </a:t>
            </a:r>
            <a:r>
              <a:rPr lang="en-US" altLang="zh-TW" dirty="0" err="1" smtClean="0">
                <a:latin typeface="Arial" pitchFamily="34" charset="0"/>
              </a:rPr>
              <a:t>erythematosus</a:t>
            </a:r>
            <a:endParaRPr lang="en-US" altLang="zh-TW" dirty="0" smtClean="0">
              <a:latin typeface="Arial" pitchFamily="34" charset="0"/>
            </a:endParaRPr>
          </a:p>
          <a:p>
            <a:r>
              <a:rPr lang="en-US" altLang="zh-TW" dirty="0" smtClean="0">
                <a:latin typeface="Arial" pitchFamily="34" charset="0"/>
              </a:rPr>
              <a:t>Toxic shock syndrome</a:t>
            </a:r>
          </a:p>
          <a:p>
            <a:endParaRPr lang="zh-TW" altLang="en-US" dirty="0" smtClean="0">
              <a:latin typeface="Arial" pitchFamily="34" charset="0"/>
            </a:endParaRPr>
          </a:p>
        </p:txBody>
      </p:sp>
    </p:spTree>
    <p:custDataLst>
      <p:tags r:id="rId1"/>
    </p:custDataLst>
  </p:cSld>
  <p:clrMapOvr>
    <a:masterClrMapping/>
  </p:clrMapOvr>
  <p:transition>
    <p:cu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p:txBody>
          <a:bodyPr/>
          <a:lstStyle/>
          <a:p>
            <a:r>
              <a:rPr lang="zh-TW" altLang="en-US" smtClean="0"/>
              <a:t>來源調查</a:t>
            </a:r>
          </a:p>
        </p:txBody>
      </p:sp>
      <p:sp>
        <p:nvSpPr>
          <p:cNvPr id="89090" name="Rectangle 3"/>
          <p:cNvSpPr>
            <a:spLocks noGrp="1"/>
          </p:cNvSpPr>
          <p:nvPr>
            <p:ph idx="1"/>
          </p:nvPr>
        </p:nvSpPr>
        <p:spPr/>
        <p:txBody>
          <a:bodyPr/>
          <a:lstStyle/>
          <a:p>
            <a:r>
              <a:rPr lang="en-US" altLang="zh-TW" dirty="0" smtClean="0">
                <a:latin typeface="Arial" pitchFamily="34" charset="0"/>
              </a:rPr>
              <a:t>2008/11/22~12/22</a:t>
            </a:r>
            <a:r>
              <a:rPr lang="zh-TW" altLang="en-US" dirty="0" smtClean="0"/>
              <a:t>期間內，所有於住院前麻疹腮腺炎德國麻疹</a:t>
            </a:r>
            <a:r>
              <a:rPr lang="en-US" altLang="zh-TW" dirty="0" smtClean="0">
                <a:latin typeface="Arial" pitchFamily="34" charset="0"/>
              </a:rPr>
              <a:t>(MMR)</a:t>
            </a:r>
            <a:r>
              <a:rPr lang="zh-TW" altLang="en-US" dirty="0" smtClean="0"/>
              <a:t>混合疫苗施打未滿</a:t>
            </a:r>
            <a:r>
              <a:rPr lang="en-US" altLang="zh-TW" dirty="0" smtClean="0">
                <a:latin typeface="Arial" pitchFamily="34" charset="0"/>
              </a:rPr>
              <a:t>2</a:t>
            </a:r>
            <a:r>
              <a:rPr lang="zh-TW" altLang="en-US" dirty="0" smtClean="0"/>
              <a:t>個月及根本未曾施打</a:t>
            </a:r>
            <a:r>
              <a:rPr lang="en-US" altLang="zh-TW" dirty="0" smtClean="0">
                <a:latin typeface="Arial" pitchFamily="34" charset="0"/>
              </a:rPr>
              <a:t>MMR</a:t>
            </a:r>
            <a:r>
              <a:rPr lang="zh-TW" altLang="en-US" dirty="0" smtClean="0"/>
              <a:t>混合疫苗的</a:t>
            </a:r>
            <a:r>
              <a:rPr lang="en-US" altLang="zh-TW" dirty="0" smtClean="0">
                <a:latin typeface="Arial" pitchFamily="34" charset="0"/>
              </a:rPr>
              <a:t>112</a:t>
            </a:r>
            <a:r>
              <a:rPr lang="zh-TW" altLang="en-US" dirty="0" smtClean="0"/>
              <a:t>位住院幼童，且合併發燒出疹之個案進行造冊（共</a:t>
            </a:r>
            <a:r>
              <a:rPr lang="en-US" altLang="zh-TW" dirty="0" smtClean="0">
                <a:latin typeface="Arial" pitchFamily="34" charset="0"/>
              </a:rPr>
              <a:t>14</a:t>
            </a:r>
            <a:r>
              <a:rPr lang="zh-TW" altLang="en-US" dirty="0" smtClean="0"/>
              <a:t>名）。</a:t>
            </a:r>
          </a:p>
          <a:p>
            <a:r>
              <a:rPr lang="zh-TW" altLang="en-US" dirty="0" smtClean="0"/>
              <a:t>先送驗這些個案於住院中曾採集、仍有</a:t>
            </a:r>
            <a:r>
              <a:rPr lang="zh-TW" altLang="zh-TW" dirty="0"/>
              <a:t>還未丟棄之剩餘檢體</a:t>
            </a:r>
            <a:r>
              <a:rPr lang="zh-TW" altLang="en-US" dirty="0" smtClean="0"/>
              <a:t>（血清或咽喉拭子）。</a:t>
            </a:r>
          </a:p>
          <a:p>
            <a:r>
              <a:rPr lang="zh-TW" altLang="en-US" dirty="0" smtClean="0"/>
              <a:t>後來在此送驗的四件檢體中發現一位</a:t>
            </a:r>
            <a:r>
              <a:rPr lang="en-US" altLang="zh-TW" dirty="0" smtClean="0">
                <a:latin typeface="Arial" pitchFamily="34" charset="0"/>
              </a:rPr>
              <a:t>2</a:t>
            </a:r>
            <a:r>
              <a:rPr lang="zh-TW" altLang="en-US" dirty="0" smtClean="0"/>
              <a:t>歲</a:t>
            </a:r>
            <a:r>
              <a:rPr lang="en-US" altLang="zh-TW" dirty="0" smtClean="0">
                <a:latin typeface="Arial" pitchFamily="34" charset="0"/>
              </a:rPr>
              <a:t>5</a:t>
            </a:r>
            <a:r>
              <a:rPr lang="zh-TW" altLang="en-US" dirty="0" smtClean="0"/>
              <a:t>個月男病童，其血清檢驗結果為</a:t>
            </a:r>
            <a:r>
              <a:rPr lang="en-US" altLang="zh-TW" dirty="0" err="1" smtClean="0">
                <a:latin typeface="Arial" pitchFamily="34" charset="0"/>
              </a:rPr>
              <a:t>IgM</a:t>
            </a:r>
            <a:r>
              <a:rPr lang="zh-TW" altLang="en-US" dirty="0" smtClean="0"/>
              <a:t>、</a:t>
            </a:r>
            <a:r>
              <a:rPr lang="en-US" altLang="zh-TW" dirty="0" err="1" smtClean="0">
                <a:latin typeface="Arial" pitchFamily="34" charset="0"/>
              </a:rPr>
              <a:t>IgG</a:t>
            </a:r>
            <a:r>
              <a:rPr lang="zh-TW" altLang="en-US" dirty="0" smtClean="0"/>
              <a:t>陽性（列為病童</a:t>
            </a:r>
            <a:r>
              <a:rPr lang="en-US" altLang="zh-TW" dirty="0" smtClean="0">
                <a:latin typeface="Arial" pitchFamily="34" charset="0"/>
              </a:rPr>
              <a:t>B</a:t>
            </a:r>
            <a:r>
              <a:rPr lang="zh-TW" altLang="en-US" dirty="0" smtClean="0"/>
              <a:t>）。</a:t>
            </a:r>
          </a:p>
        </p:txBody>
      </p:sp>
      <p:sp>
        <p:nvSpPr>
          <p:cNvPr id="7" name="流程圖: 替代處理程序 6"/>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資料來源：疫情報導</a:t>
            </a:r>
            <a:r>
              <a:rPr kumimoji="0" lang="en-US" altLang="zh-TW" sz="1400" dirty="0">
                <a:solidFill>
                  <a:schemeClr val="tx1"/>
                </a:solidFill>
                <a:ea typeface="華康中圓體" pitchFamily="49" charset="-120"/>
                <a:cs typeface="Arial" charset="0"/>
              </a:rPr>
              <a:t>2009;25(4):242-253.</a:t>
            </a:r>
            <a:r>
              <a:rPr kumimoji="0" lang="zh-TW" altLang="en-US" sz="1400" dirty="0">
                <a:solidFill>
                  <a:schemeClr val="tx1"/>
                </a:solidFill>
                <a:latin typeface="華康中圓體" pitchFamily="49" charset="-120"/>
                <a:ea typeface="華康中圓體" pitchFamily="49" charset="-120"/>
                <a:cs typeface="Arial" charset="0"/>
              </a:rPr>
              <a:t>衛生福利部疾病管制署網站</a:t>
            </a:r>
            <a:endParaRPr lang="zh-TW" altLang="en-US" sz="1400" dirty="0">
              <a:solidFill>
                <a:schemeClr val="tx1"/>
              </a:solidFill>
              <a:latin typeface="華康中圓體" pitchFamily="49" charset="-120"/>
              <a:ea typeface="華康中圓體" pitchFamily="49" charset="-120"/>
              <a:cs typeface="Arial" charset="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標題 1"/>
          <p:cNvSpPr>
            <a:spLocks noGrp="1"/>
          </p:cNvSpPr>
          <p:nvPr>
            <p:ph type="title"/>
          </p:nvPr>
        </p:nvSpPr>
        <p:spPr>
          <a:xfrm>
            <a:off x="457200" y="620713"/>
            <a:ext cx="8229600" cy="796925"/>
          </a:xfrm>
        </p:spPr>
        <p:txBody>
          <a:bodyPr/>
          <a:lstStyle/>
          <a:p>
            <a:pPr>
              <a:defRPr/>
            </a:pPr>
            <a:r>
              <a:rPr lang="zh-TW" altLang="en-US" dirty="0" smtClean="0"/>
              <a:t>來源調查：指標個案</a:t>
            </a:r>
          </a:p>
        </p:txBody>
      </p:sp>
      <p:graphicFrame>
        <p:nvGraphicFramePr>
          <p:cNvPr id="11" name="內容版面配置區 10"/>
          <p:cNvGraphicFramePr>
            <a:graphicFrameLocks noGrp="1"/>
          </p:cNvGraphicFramePr>
          <p:nvPr>
            <p:ph idx="1"/>
          </p:nvPr>
        </p:nvGraphicFramePr>
        <p:xfrm>
          <a:off x="457200" y="1700213"/>
          <a:ext cx="8229600" cy="4079992"/>
        </p:xfrm>
        <a:graphic>
          <a:graphicData uri="http://schemas.openxmlformats.org/drawingml/2006/table">
            <a:tbl>
              <a:tblPr/>
              <a:tblGrid>
                <a:gridCol w="534988"/>
                <a:gridCol w="304800"/>
                <a:gridCol w="230187"/>
                <a:gridCol w="231775"/>
                <a:gridCol w="230188"/>
                <a:gridCol w="231775"/>
                <a:gridCol w="230187"/>
                <a:gridCol w="231775"/>
                <a:gridCol w="230188"/>
                <a:gridCol w="231775"/>
                <a:gridCol w="230187"/>
                <a:gridCol w="231775"/>
                <a:gridCol w="230188"/>
                <a:gridCol w="231775"/>
                <a:gridCol w="230187"/>
                <a:gridCol w="231775"/>
                <a:gridCol w="230188"/>
                <a:gridCol w="230187"/>
                <a:gridCol w="231775"/>
                <a:gridCol w="230188"/>
                <a:gridCol w="231775"/>
                <a:gridCol w="230187"/>
                <a:gridCol w="231775"/>
                <a:gridCol w="230188"/>
                <a:gridCol w="231775"/>
                <a:gridCol w="230187"/>
                <a:gridCol w="231775"/>
                <a:gridCol w="230188"/>
                <a:gridCol w="231775"/>
                <a:gridCol w="230187"/>
                <a:gridCol w="231775"/>
                <a:gridCol w="230188"/>
                <a:gridCol w="231775"/>
                <a:gridCol w="230187"/>
              </a:tblGrid>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A</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B</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轉單獨病房</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80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住院</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急診</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90920" name="文字方塊 5"/>
          <p:cNvSpPr txBox="1">
            <a:spLocks noChangeArrowheads="1"/>
          </p:cNvSpPr>
          <p:nvPr/>
        </p:nvSpPr>
        <p:spPr bwMode="auto">
          <a:xfrm>
            <a:off x="4286250" y="4833938"/>
            <a:ext cx="184150" cy="369887"/>
          </a:xfrm>
          <a:prstGeom prst="rect">
            <a:avLst/>
          </a:prstGeom>
          <a:noFill/>
          <a:ln w="9525">
            <a:noFill/>
            <a:miter lim="800000"/>
            <a:headEnd/>
            <a:tailEnd/>
          </a:ln>
        </p:spPr>
        <p:txBody>
          <a:bodyPr wrap="none">
            <a:spAutoFit/>
          </a:bodyPr>
          <a:lstStyle/>
          <a:p>
            <a:endParaRPr lang="zh-TW" altLang="en-US">
              <a:cs typeface="Arial" charset="0"/>
            </a:endParaRPr>
          </a:p>
        </p:txBody>
      </p:sp>
      <p:sp>
        <p:nvSpPr>
          <p:cNvPr id="8" name="圓角矩形 7"/>
          <p:cNvSpPr/>
          <p:nvPr/>
        </p:nvSpPr>
        <p:spPr>
          <a:xfrm>
            <a:off x="3419475" y="4941888"/>
            <a:ext cx="5438775" cy="99060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TW" altLang="en-US" dirty="0">
              <a:solidFill>
                <a:schemeClr val="tx1"/>
              </a:solidFill>
            </a:endParaRPr>
          </a:p>
        </p:txBody>
      </p:sp>
      <p:sp>
        <p:nvSpPr>
          <p:cNvPr id="90922" name="文字方塊 8"/>
          <p:cNvSpPr txBox="1">
            <a:spLocks noChangeArrowheads="1"/>
          </p:cNvSpPr>
          <p:nvPr/>
        </p:nvSpPr>
        <p:spPr bwMode="auto">
          <a:xfrm>
            <a:off x="3444875" y="5019675"/>
            <a:ext cx="5327650" cy="769938"/>
          </a:xfrm>
          <a:prstGeom prst="rect">
            <a:avLst/>
          </a:prstGeom>
          <a:noFill/>
          <a:ln w="9525">
            <a:noFill/>
            <a:miter lim="800000"/>
            <a:headEnd/>
            <a:tailEnd/>
          </a:ln>
        </p:spPr>
        <p:txBody>
          <a:bodyPr>
            <a:spAutoFit/>
          </a:bodyPr>
          <a:lstStyle/>
          <a:p>
            <a:r>
              <a:rPr lang="zh-TW" altLang="en-US" sz="2200" dirty="0">
                <a:latin typeface="標楷體" pitchFamily="65" charset="-120"/>
                <a:ea typeface="標楷體" pitchFamily="65" charset="-120"/>
                <a:cs typeface="Arial" charset="0"/>
              </a:rPr>
              <a:t>本階段衛生單位造冊進行感染源及接觸者追蹤共</a:t>
            </a:r>
            <a:r>
              <a:rPr lang="en-US" altLang="zh-TW" sz="2200" dirty="0">
                <a:latin typeface="Arial" pitchFamily="34" charset="0"/>
                <a:ea typeface="標楷體" pitchFamily="65" charset="-120"/>
                <a:cs typeface="Arial" pitchFamily="34" charset="0"/>
              </a:rPr>
              <a:t>577</a:t>
            </a:r>
            <a:r>
              <a:rPr lang="zh-TW" altLang="en-US" sz="2200" dirty="0">
                <a:latin typeface="標楷體" pitchFamily="65" charset="-120"/>
                <a:ea typeface="標楷體" pitchFamily="65" charset="-120"/>
                <a:cs typeface="Arial" charset="0"/>
              </a:rPr>
              <a:t>人，經篩選後追蹤人數為</a:t>
            </a:r>
            <a:r>
              <a:rPr lang="en-US" altLang="zh-TW" sz="2200" dirty="0">
                <a:latin typeface="Arial" pitchFamily="34" charset="0"/>
                <a:ea typeface="標楷體" pitchFamily="65" charset="-120"/>
                <a:cs typeface="Arial" pitchFamily="34" charset="0"/>
              </a:rPr>
              <a:t>481</a:t>
            </a:r>
            <a:r>
              <a:rPr lang="zh-TW" altLang="en-US" sz="2200" dirty="0">
                <a:latin typeface="標楷體" pitchFamily="65" charset="-120"/>
                <a:ea typeface="標楷體" pitchFamily="65" charset="-120"/>
                <a:cs typeface="Arial" charset="0"/>
              </a:rPr>
              <a:t>人。</a:t>
            </a:r>
          </a:p>
        </p:txBody>
      </p:sp>
      <p:sp>
        <p:nvSpPr>
          <p:cNvPr id="9" name="流程圖: 替代處理程序 8"/>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資料來源：疫情報導</a:t>
            </a:r>
            <a:r>
              <a:rPr kumimoji="0" lang="en-US" altLang="zh-TW" sz="1400" dirty="0">
                <a:solidFill>
                  <a:schemeClr val="tx1"/>
                </a:solidFill>
                <a:ea typeface="華康中圓體" pitchFamily="49" charset="-120"/>
                <a:cs typeface="Arial" charset="0"/>
              </a:rPr>
              <a:t>2009;25(4):242-253.</a:t>
            </a:r>
            <a:r>
              <a:rPr kumimoji="0" lang="zh-TW" altLang="en-US" sz="1400" dirty="0">
                <a:solidFill>
                  <a:schemeClr val="tx1"/>
                </a:solidFill>
                <a:latin typeface="華康中圓體" pitchFamily="49" charset="-120"/>
                <a:ea typeface="華康中圓體" pitchFamily="49" charset="-120"/>
                <a:cs typeface="Arial" charset="0"/>
              </a:rPr>
              <a:t>衛生福利部疾病管制署網站</a:t>
            </a:r>
            <a:endParaRPr lang="zh-TW" altLang="en-US" sz="1400" dirty="0">
              <a:solidFill>
                <a:schemeClr val="tx1"/>
              </a:solidFill>
              <a:latin typeface="華康中圓體" pitchFamily="49" charset="-120"/>
              <a:ea typeface="華康中圓體" pitchFamily="49" charset="-120"/>
              <a:cs typeface="Arial" charset="0"/>
            </a:endParaRPr>
          </a:p>
        </p:txBody>
      </p:sp>
      <p:pic>
        <p:nvPicPr>
          <p:cNvPr id="10"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lstStyle/>
          <a:p>
            <a:r>
              <a:rPr lang="zh-TW" altLang="en-US" smtClean="0"/>
              <a:t>麻疹接觸者處理</a:t>
            </a:r>
          </a:p>
        </p:txBody>
      </p:sp>
      <p:sp>
        <p:nvSpPr>
          <p:cNvPr id="92162" name="Rectangle 3"/>
          <p:cNvSpPr>
            <a:spLocks noGrp="1"/>
          </p:cNvSpPr>
          <p:nvPr>
            <p:ph idx="1"/>
          </p:nvPr>
        </p:nvSpPr>
        <p:spPr/>
        <p:txBody>
          <a:bodyPr/>
          <a:lstStyle/>
          <a:p>
            <a:r>
              <a:rPr lang="zh-TW" altLang="en-US" dirty="0" smtClean="0"/>
              <a:t>積極尋找接觸者（出疹前、後</a:t>
            </a:r>
            <a:r>
              <a:rPr lang="en-US" altLang="zh-TW" dirty="0" smtClean="0">
                <a:latin typeface="Arial" pitchFamily="34" charset="0"/>
              </a:rPr>
              <a:t>4</a:t>
            </a:r>
            <a:r>
              <a:rPr lang="zh-TW" altLang="en-US" dirty="0" smtClean="0"/>
              <a:t>天內）。</a:t>
            </a:r>
            <a:endParaRPr lang="en-US" altLang="zh-TW" dirty="0" smtClean="0"/>
          </a:p>
          <a:p>
            <a:r>
              <a:rPr lang="zh-TW" altLang="en-US" dirty="0" smtClean="0"/>
              <a:t>可能預防麻疹發生。</a:t>
            </a:r>
            <a:endParaRPr lang="en-US" altLang="zh-TW" dirty="0" smtClean="0"/>
          </a:p>
          <a:p>
            <a:r>
              <a:rPr lang="zh-TW" altLang="en-US" dirty="0" smtClean="0"/>
              <a:t>接觸麻疹病人後</a:t>
            </a:r>
            <a:r>
              <a:rPr lang="en-US" altLang="zh-TW" dirty="0" smtClean="0">
                <a:latin typeface="Arial" pitchFamily="34" charset="0"/>
              </a:rPr>
              <a:t>72</a:t>
            </a:r>
            <a:r>
              <a:rPr lang="zh-TW" altLang="en-US" dirty="0" smtClean="0"/>
              <a:t>小時內接種</a:t>
            </a:r>
            <a:r>
              <a:rPr lang="en-US" altLang="zh-TW" dirty="0" smtClean="0">
                <a:latin typeface="Arial" pitchFamily="34" charset="0"/>
              </a:rPr>
              <a:t>MMR</a:t>
            </a:r>
            <a:r>
              <a:rPr lang="zh-TW" altLang="en-US" dirty="0" smtClean="0"/>
              <a:t>疫苗。</a:t>
            </a:r>
            <a:endParaRPr lang="en-US" altLang="zh-TW" dirty="0" smtClean="0"/>
          </a:p>
          <a:p>
            <a:r>
              <a:rPr lang="en-US" altLang="zh-TW" dirty="0" smtClean="0">
                <a:latin typeface="Arial" pitchFamily="34" charset="0"/>
              </a:rPr>
              <a:t>6</a:t>
            </a:r>
            <a:r>
              <a:rPr lang="zh-TW" altLang="en-US" dirty="0" smtClean="0"/>
              <a:t>天內進行肌肉注射免疫球蛋白</a:t>
            </a:r>
            <a:r>
              <a:rPr lang="en-US" altLang="zh-TW" dirty="0" smtClean="0">
                <a:latin typeface="Arial" pitchFamily="34" charset="0"/>
              </a:rPr>
              <a:t>(intramuscular immunoglobulin, </a:t>
            </a:r>
            <a:r>
              <a:rPr lang="en-US" altLang="zh-TW" dirty="0" err="1" smtClean="0">
                <a:latin typeface="Arial" pitchFamily="34" charset="0"/>
              </a:rPr>
              <a:t>IMIg</a:t>
            </a:r>
            <a:r>
              <a:rPr lang="en-US" altLang="zh-TW" dirty="0" smtClean="0">
                <a:latin typeface="Arial" pitchFamily="34" charset="0"/>
              </a:rPr>
              <a:t>)</a:t>
            </a:r>
            <a:r>
              <a:rPr lang="zh-TW" altLang="en-US" dirty="0" smtClean="0"/>
              <a:t>。</a:t>
            </a:r>
          </a:p>
        </p:txBody>
      </p:sp>
      <p:sp>
        <p:nvSpPr>
          <p:cNvPr id="7" name="流程圖: 替代處理程序 6"/>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latin typeface="華康中圓體" pitchFamily="49" charset="-120"/>
                <a:ea typeface="華康中圓體" pitchFamily="49" charset="-120"/>
              </a:rPr>
              <a:t>衛生福利部疾病管制署網站，資料更新</a:t>
            </a:r>
            <a:r>
              <a:rPr lang="zh-TW" altLang="en-US" sz="1400" dirty="0" smtClean="0">
                <a:latin typeface="華康中圓體" pitchFamily="49" charset="-120"/>
                <a:ea typeface="華康中圓體" pitchFamily="49" charset="-120"/>
              </a:rPr>
              <a:t>日期</a:t>
            </a:r>
            <a:r>
              <a:rPr lang="en-US" altLang="zh-TW" sz="1400" dirty="0" smtClean="0">
                <a:ea typeface="華康中圓體" pitchFamily="49" charset="-120"/>
              </a:rPr>
              <a:t>2012/11/14</a:t>
            </a:r>
            <a:endParaRPr lang="en-US" altLang="zh-TW" sz="1400" dirty="0">
              <a:ea typeface="華康中圓體" pitchFamily="49" charset="-12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a:xfrm>
            <a:off x="457200" y="620713"/>
            <a:ext cx="8229600" cy="796925"/>
          </a:xfrm>
        </p:spPr>
        <p:txBody>
          <a:bodyPr/>
          <a:lstStyle/>
          <a:p>
            <a:pPr>
              <a:defRPr/>
            </a:pPr>
            <a:r>
              <a:rPr lang="zh-TW" altLang="en-US" smtClean="0"/>
              <a:t>暴露後預防措施</a:t>
            </a:r>
          </a:p>
        </p:txBody>
      </p:sp>
      <p:graphicFrame>
        <p:nvGraphicFramePr>
          <p:cNvPr id="5" name="表格 4"/>
          <p:cNvGraphicFramePr>
            <a:graphicFrameLocks noGrp="1"/>
          </p:cNvGraphicFramePr>
          <p:nvPr/>
        </p:nvGraphicFramePr>
        <p:xfrm>
          <a:off x="357188" y="1419225"/>
          <a:ext cx="8429624" cy="3810000"/>
        </p:xfrm>
        <a:graphic>
          <a:graphicData uri="http://schemas.openxmlformats.org/drawingml/2006/table">
            <a:tbl>
              <a:tblPr firstRow="1">
                <a:tableStyleId>{5C22544A-7EE6-4342-B048-85BDC9FD1C3A}</a:tableStyleId>
              </a:tblPr>
              <a:tblGrid>
                <a:gridCol w="2428874"/>
                <a:gridCol w="2714625"/>
                <a:gridCol w="3286125"/>
              </a:tblGrid>
              <a:tr h="370840">
                <a:tc>
                  <a:txBody>
                    <a:bodyPr/>
                    <a:lstStyle/>
                    <a:p>
                      <a:pPr algn="ctr"/>
                      <a:r>
                        <a:rPr lang="zh-TW" altLang="en-US" sz="2000" dirty="0" smtClean="0">
                          <a:latin typeface="標楷體" pitchFamily="65" charset="-120"/>
                          <a:ea typeface="標楷體" pitchFamily="65" charset="-120"/>
                        </a:rPr>
                        <a:t>對象</a:t>
                      </a:r>
                      <a:endParaRPr lang="zh-TW" altLang="en-US" sz="2000" dirty="0">
                        <a:latin typeface="標楷體" pitchFamily="65" charset="-120"/>
                        <a:ea typeface="標楷體" pitchFamily="65" charset="-120"/>
                      </a:endParaRPr>
                    </a:p>
                  </a:txBody>
                  <a:tcPr marL="91439" marR="91439"/>
                </a:tc>
                <a:tc>
                  <a:txBody>
                    <a:bodyPr/>
                    <a:lstStyle/>
                    <a:p>
                      <a:pPr algn="ctr"/>
                      <a:r>
                        <a:rPr lang="zh-TW" altLang="en-US" sz="2000" dirty="0" smtClean="0">
                          <a:latin typeface="標楷體" pitchFamily="65" charset="-120"/>
                          <a:ea typeface="標楷體" pitchFamily="65" charset="-120"/>
                        </a:rPr>
                        <a:t>條件</a:t>
                      </a:r>
                      <a:r>
                        <a:rPr lang="en-US" altLang="zh-TW" sz="2000" dirty="0" smtClean="0">
                          <a:latin typeface="標楷體" pitchFamily="65" charset="-120"/>
                          <a:ea typeface="標楷體" pitchFamily="65" charset="-120"/>
                        </a:rPr>
                        <a:t>/</a:t>
                      </a:r>
                      <a:r>
                        <a:rPr lang="zh-TW" altLang="en-US" sz="2000" dirty="0" smtClean="0">
                          <a:latin typeface="標楷體" pitchFamily="65" charset="-120"/>
                          <a:ea typeface="標楷體" pitchFamily="65" charset="-120"/>
                        </a:rPr>
                        <a:t>時機</a:t>
                      </a:r>
                      <a:endParaRPr lang="zh-TW" altLang="en-US" sz="2000" dirty="0">
                        <a:latin typeface="標楷體" pitchFamily="65" charset="-120"/>
                        <a:ea typeface="標楷體" pitchFamily="65" charset="-120"/>
                      </a:endParaRPr>
                    </a:p>
                  </a:txBody>
                  <a:tcPr marL="91439" marR="91439"/>
                </a:tc>
                <a:tc>
                  <a:txBody>
                    <a:bodyPr/>
                    <a:lstStyle/>
                    <a:p>
                      <a:pPr algn="ctr"/>
                      <a:r>
                        <a:rPr lang="zh-TW" altLang="en-US" sz="2000" dirty="0" smtClean="0">
                          <a:latin typeface="標楷體" pitchFamily="65" charset="-120"/>
                          <a:ea typeface="標楷體" pitchFamily="65" charset="-120"/>
                        </a:rPr>
                        <a:t>預防措施</a:t>
                      </a:r>
                      <a:endParaRPr lang="zh-TW" altLang="en-US" sz="2000" dirty="0">
                        <a:latin typeface="標楷體" pitchFamily="65" charset="-120"/>
                        <a:ea typeface="標楷體" pitchFamily="65" charset="-120"/>
                      </a:endParaRPr>
                    </a:p>
                  </a:txBody>
                  <a:tcPr marL="91439" marR="91439"/>
                </a:tc>
              </a:tr>
              <a:tr h="370840">
                <a:tc>
                  <a:txBody>
                    <a:bodyPr/>
                    <a:lstStyle/>
                    <a:p>
                      <a:r>
                        <a:rPr lang="zh-TW" altLang="en-US" sz="2000" dirty="0" smtClean="0">
                          <a:latin typeface="標楷體" pitchFamily="65" charset="-120"/>
                          <a:ea typeface="標楷體" pitchFamily="65" charset="-120"/>
                        </a:rPr>
                        <a:t>一歲以下嬰幼兒（無特殊年齡下限），或免疫低下患者、孕婦</a:t>
                      </a:r>
                      <a:endParaRPr lang="zh-TW" altLang="en-US" sz="2000" dirty="0">
                        <a:latin typeface="標楷體" pitchFamily="65" charset="-120"/>
                        <a:ea typeface="標楷體" pitchFamily="65" charset="-120"/>
                      </a:endParaRPr>
                    </a:p>
                  </a:txBody>
                  <a:tcPr marL="91439" marR="91439"/>
                </a:tc>
                <a:tc>
                  <a:txBody>
                    <a:bodyPr/>
                    <a:lstStyle/>
                    <a:p>
                      <a:r>
                        <a:rPr lang="zh-TW" altLang="en-US" sz="2000" dirty="0" smtClean="0">
                          <a:latin typeface="+mn-lt"/>
                          <a:ea typeface="標楷體" pitchFamily="65" charset="-120"/>
                        </a:rPr>
                        <a:t>接觸個案後</a:t>
                      </a:r>
                      <a:r>
                        <a:rPr lang="en-US" altLang="zh-TW" sz="2000" dirty="0" smtClean="0">
                          <a:latin typeface="Arial" pitchFamily="34" charset="0"/>
                          <a:ea typeface="標楷體" pitchFamily="65" charset="-120"/>
                          <a:cs typeface="Arial" pitchFamily="34" charset="0"/>
                        </a:rPr>
                        <a:t>6</a:t>
                      </a:r>
                      <a:r>
                        <a:rPr lang="zh-TW" altLang="en-US" sz="2000" dirty="0" smtClean="0">
                          <a:latin typeface="+mn-lt"/>
                          <a:ea typeface="標楷體" pitchFamily="65" charset="-120"/>
                        </a:rPr>
                        <a:t>天內</a:t>
                      </a:r>
                      <a:endParaRPr lang="zh-TW" altLang="en-US" sz="2000" dirty="0">
                        <a:latin typeface="+mn-lt"/>
                        <a:ea typeface="標楷體" pitchFamily="65" charset="-120"/>
                      </a:endParaRPr>
                    </a:p>
                  </a:txBody>
                  <a:tcPr marL="91439" marR="91439"/>
                </a:tc>
                <a:tc>
                  <a:txBody>
                    <a:bodyPr/>
                    <a:lstStyle/>
                    <a:p>
                      <a:r>
                        <a:rPr lang="zh-TW" altLang="en-US" sz="2000" dirty="0" smtClean="0">
                          <a:latin typeface="+mn-lt"/>
                          <a:ea typeface="標楷體" pitchFamily="65" charset="-120"/>
                        </a:rPr>
                        <a:t>評估施打肌肉注射免疫球蛋白</a:t>
                      </a:r>
                      <a:r>
                        <a:rPr lang="en-US" altLang="zh-TW" sz="2000" dirty="0" smtClean="0">
                          <a:latin typeface="Arial" pitchFamily="34" charset="0"/>
                          <a:ea typeface="標楷體" pitchFamily="65" charset="-120"/>
                          <a:cs typeface="Arial" pitchFamily="34" charset="0"/>
                        </a:rPr>
                        <a:t>(</a:t>
                      </a:r>
                      <a:r>
                        <a:rPr lang="en-US" altLang="zh-TW" sz="2000" dirty="0" smtClean="0">
                          <a:solidFill>
                            <a:srgbClr val="C00000"/>
                          </a:solidFill>
                          <a:latin typeface="Arial" pitchFamily="34" charset="0"/>
                          <a:ea typeface="標楷體" pitchFamily="65" charset="-120"/>
                          <a:cs typeface="Arial" pitchFamily="34" charset="0"/>
                        </a:rPr>
                        <a:t>IMIG</a:t>
                      </a:r>
                      <a:r>
                        <a:rPr lang="en-US" altLang="zh-TW" sz="2000" dirty="0" smtClean="0">
                          <a:latin typeface="Arial" pitchFamily="34" charset="0"/>
                          <a:ea typeface="標楷體" pitchFamily="65" charset="-120"/>
                          <a:cs typeface="Arial" pitchFamily="34" charset="0"/>
                        </a:rPr>
                        <a:t>)</a:t>
                      </a:r>
                      <a:endParaRPr lang="zh-TW" altLang="en-US" sz="2000" dirty="0">
                        <a:latin typeface="Arial" pitchFamily="34" charset="0"/>
                        <a:ea typeface="標楷體" pitchFamily="65" charset="-120"/>
                        <a:cs typeface="Arial" pitchFamily="34" charset="0"/>
                      </a:endParaRPr>
                    </a:p>
                  </a:txBody>
                  <a:tcPr marL="91439" marR="91439"/>
                </a:tc>
              </a:tr>
              <a:tr h="370840">
                <a:tc rowSpan="2">
                  <a:txBody>
                    <a:bodyPr/>
                    <a:lstStyle/>
                    <a:p>
                      <a:r>
                        <a:rPr lang="zh-TW" altLang="en-US" sz="2000" dirty="0" smtClean="0">
                          <a:latin typeface="標楷體" pitchFamily="65" charset="-120"/>
                          <a:ea typeface="標楷體" pitchFamily="65" charset="-120"/>
                        </a:rPr>
                        <a:t>一歲以上之</a:t>
                      </a:r>
                      <a:endParaRPr lang="en-US" altLang="zh-TW" sz="2000" dirty="0" smtClean="0">
                        <a:latin typeface="標楷體" pitchFamily="65" charset="-120"/>
                        <a:ea typeface="標楷體" pitchFamily="65" charset="-120"/>
                      </a:endParaRPr>
                    </a:p>
                    <a:p>
                      <a:r>
                        <a:rPr lang="zh-TW" altLang="en-US" sz="2000" dirty="0" smtClean="0">
                          <a:latin typeface="標楷體" pitchFamily="65" charset="-120"/>
                          <a:ea typeface="標楷體" pitchFamily="65" charset="-120"/>
                        </a:rPr>
                        <a:t>學齡前幼兒</a:t>
                      </a:r>
                      <a:endParaRPr lang="zh-TW" altLang="en-US" sz="2000" dirty="0">
                        <a:latin typeface="標楷體" pitchFamily="65" charset="-120"/>
                        <a:ea typeface="標楷體" pitchFamily="65" charset="-120"/>
                      </a:endParaRPr>
                    </a:p>
                  </a:txBody>
                  <a:tcPr marL="91439" marR="91439" anchor="ctr"/>
                </a:tc>
                <a:tc>
                  <a:txBody>
                    <a:bodyPr/>
                    <a:lstStyle/>
                    <a:p>
                      <a:r>
                        <a:rPr lang="zh-TW" altLang="en-US" sz="2000" dirty="0" smtClean="0">
                          <a:latin typeface="+mn-lt"/>
                          <a:ea typeface="標楷體" pitchFamily="65" charset="-120"/>
                        </a:rPr>
                        <a:t>尚未完成</a:t>
                      </a:r>
                      <a:r>
                        <a:rPr lang="en-US" altLang="zh-TW" sz="2000" dirty="0" smtClean="0">
                          <a:solidFill>
                            <a:srgbClr val="C00000"/>
                          </a:solidFill>
                          <a:latin typeface="Arial" pitchFamily="34" charset="0"/>
                          <a:ea typeface="標楷體" pitchFamily="65" charset="-120"/>
                          <a:cs typeface="Arial" pitchFamily="34" charset="0"/>
                        </a:rPr>
                        <a:t>MMR</a:t>
                      </a:r>
                      <a:r>
                        <a:rPr lang="zh-TW" altLang="en-US" sz="2000" dirty="0" smtClean="0">
                          <a:latin typeface="+mn-lt"/>
                          <a:ea typeface="標楷體" pitchFamily="65" charset="-120"/>
                        </a:rPr>
                        <a:t>疫苗接種者</a:t>
                      </a:r>
                      <a:endParaRPr lang="zh-TW" altLang="en-US" sz="2000" dirty="0">
                        <a:latin typeface="+mn-lt"/>
                        <a:ea typeface="標楷體" pitchFamily="65" charset="-120"/>
                      </a:endParaRPr>
                    </a:p>
                  </a:txBody>
                  <a:tcPr marL="91439" marR="91439"/>
                </a:tc>
                <a:tc>
                  <a:txBody>
                    <a:bodyPr/>
                    <a:lstStyle/>
                    <a:p>
                      <a:r>
                        <a:rPr lang="zh-TW" altLang="en-US" sz="2000" dirty="0" smtClean="0">
                          <a:latin typeface="+mn-lt"/>
                          <a:ea typeface="標楷體" pitchFamily="65" charset="-120"/>
                        </a:rPr>
                        <a:t>由衛生單位儘速催種</a:t>
                      </a:r>
                      <a:endParaRPr lang="en-US" altLang="zh-TW" sz="2000" dirty="0" smtClean="0">
                        <a:latin typeface="+mn-lt"/>
                        <a:ea typeface="標楷體" pitchFamily="65" charset="-120"/>
                      </a:endParaRPr>
                    </a:p>
                    <a:p>
                      <a:r>
                        <a:rPr lang="en-US" altLang="zh-TW" sz="2000" dirty="0" smtClean="0">
                          <a:latin typeface="Arial" pitchFamily="34" charset="0"/>
                          <a:ea typeface="標楷體" pitchFamily="65" charset="-120"/>
                          <a:cs typeface="Arial" pitchFamily="34" charset="0"/>
                        </a:rPr>
                        <a:t>MMR</a:t>
                      </a:r>
                      <a:r>
                        <a:rPr lang="zh-TW" altLang="en-US" sz="2000" dirty="0" smtClean="0">
                          <a:latin typeface="+mn-lt"/>
                          <a:ea typeface="標楷體" pitchFamily="65" charset="-120"/>
                        </a:rPr>
                        <a:t>疫苗</a:t>
                      </a:r>
                      <a:endParaRPr lang="zh-TW" altLang="en-US" sz="2000" dirty="0">
                        <a:latin typeface="+mn-lt"/>
                        <a:ea typeface="標楷體" pitchFamily="65" charset="-120"/>
                      </a:endParaRPr>
                    </a:p>
                  </a:txBody>
                  <a:tcPr marL="91439" marR="91439"/>
                </a:tc>
              </a:tr>
              <a:tr h="370840">
                <a:tc vMerge="1">
                  <a:txBody>
                    <a:bodyPr/>
                    <a:lstStyle/>
                    <a:p>
                      <a:endParaRPr lang="zh-TW" altLang="en-US" sz="2000" dirty="0">
                        <a:latin typeface="標楷體" pitchFamily="65" charset="-120"/>
                        <a:ea typeface="標楷體" pitchFamily="65" charset="-120"/>
                      </a:endParaRPr>
                    </a:p>
                  </a:txBody>
                  <a:tcPr/>
                </a:tc>
                <a:tc>
                  <a:txBody>
                    <a:bodyPr/>
                    <a:lstStyle/>
                    <a:p>
                      <a:r>
                        <a:rPr lang="zh-TW" altLang="en-US" sz="2000" dirty="0" smtClean="0">
                          <a:latin typeface="+mn-lt"/>
                          <a:ea typeface="標楷體" pitchFamily="65" charset="-120"/>
                        </a:rPr>
                        <a:t>若有接種禁忌者</a:t>
                      </a:r>
                      <a:endParaRPr lang="en-US" altLang="zh-TW" sz="2000" dirty="0" smtClean="0">
                        <a:latin typeface="+mn-lt"/>
                        <a:ea typeface="標楷體" pitchFamily="65" charset="-120"/>
                      </a:endParaRPr>
                    </a:p>
                    <a:p>
                      <a:r>
                        <a:rPr lang="zh-TW" altLang="en-US" sz="2000" dirty="0" smtClean="0">
                          <a:latin typeface="+mn-lt"/>
                          <a:ea typeface="標楷體" pitchFamily="65" charset="-120"/>
                        </a:rPr>
                        <a:t>接觸個案後</a:t>
                      </a:r>
                      <a:r>
                        <a:rPr lang="en-US" altLang="zh-TW" sz="2000" dirty="0" smtClean="0">
                          <a:latin typeface="Arial" pitchFamily="34" charset="0"/>
                          <a:ea typeface="標楷體" pitchFamily="65" charset="-120"/>
                          <a:cs typeface="Arial" pitchFamily="34" charset="0"/>
                        </a:rPr>
                        <a:t>6</a:t>
                      </a:r>
                      <a:r>
                        <a:rPr lang="zh-TW" altLang="en-US" sz="2000" dirty="0" smtClean="0">
                          <a:latin typeface="+mn-lt"/>
                          <a:ea typeface="標楷體" pitchFamily="65" charset="-120"/>
                        </a:rPr>
                        <a:t>天內</a:t>
                      </a:r>
                      <a:endParaRPr lang="zh-TW" altLang="en-US" sz="2000" dirty="0">
                        <a:latin typeface="+mn-lt"/>
                        <a:ea typeface="標楷體" pitchFamily="65" charset="-120"/>
                      </a:endParaRPr>
                    </a:p>
                  </a:txBody>
                  <a:tcPr marL="91439" marR="91439"/>
                </a:tc>
                <a:tc>
                  <a:txBody>
                    <a:bodyPr/>
                    <a:lstStyle/>
                    <a:p>
                      <a:r>
                        <a:rPr lang="zh-TW" altLang="en-US" sz="2000" dirty="0" smtClean="0">
                          <a:latin typeface="+mn-lt"/>
                          <a:ea typeface="標楷體" pitchFamily="65" charset="-120"/>
                        </a:rPr>
                        <a:t>評估施打肌肉注射免疫球蛋白</a:t>
                      </a:r>
                      <a:r>
                        <a:rPr lang="en-US" altLang="zh-TW" sz="2000" dirty="0" smtClean="0">
                          <a:latin typeface="Arial" pitchFamily="34" charset="0"/>
                          <a:ea typeface="標楷體" pitchFamily="65" charset="-120"/>
                          <a:cs typeface="Arial" pitchFamily="34" charset="0"/>
                        </a:rPr>
                        <a:t>(</a:t>
                      </a:r>
                      <a:r>
                        <a:rPr lang="en-US" altLang="zh-TW" sz="2000" dirty="0" smtClean="0">
                          <a:solidFill>
                            <a:srgbClr val="C00000"/>
                          </a:solidFill>
                          <a:latin typeface="Arial" pitchFamily="34" charset="0"/>
                          <a:ea typeface="標楷體" pitchFamily="65" charset="-120"/>
                          <a:cs typeface="Arial" pitchFamily="34" charset="0"/>
                        </a:rPr>
                        <a:t>IMIG</a:t>
                      </a:r>
                      <a:r>
                        <a:rPr lang="en-US" altLang="zh-TW" sz="2000" dirty="0" smtClean="0">
                          <a:latin typeface="Arial" pitchFamily="34" charset="0"/>
                          <a:ea typeface="標楷體" pitchFamily="65" charset="-120"/>
                          <a:cs typeface="Arial" pitchFamily="34" charset="0"/>
                        </a:rPr>
                        <a:t>)</a:t>
                      </a:r>
                      <a:endParaRPr lang="zh-TW" altLang="en-US" sz="2000" dirty="0">
                        <a:latin typeface="Arial" pitchFamily="34" charset="0"/>
                        <a:ea typeface="標楷體" pitchFamily="65" charset="-120"/>
                        <a:cs typeface="Arial" pitchFamily="34" charset="0"/>
                      </a:endParaRPr>
                    </a:p>
                  </a:txBody>
                  <a:tcPr marL="91439" marR="91439"/>
                </a:tc>
              </a:tr>
              <a:tr h="370840">
                <a:tc>
                  <a:txBody>
                    <a:bodyPr/>
                    <a:lstStyle/>
                    <a:p>
                      <a:r>
                        <a:rPr lang="zh-TW" altLang="en-US" sz="2000" dirty="0" smtClean="0">
                          <a:latin typeface="標楷體" pitchFamily="65" charset="-120"/>
                          <a:ea typeface="標楷體" pitchFamily="65" charset="-120"/>
                        </a:rPr>
                        <a:t>成人</a:t>
                      </a:r>
                      <a:endParaRPr lang="en-US" altLang="zh-TW" sz="2000" dirty="0" smtClean="0">
                        <a:latin typeface="標楷體" pitchFamily="65" charset="-120"/>
                        <a:ea typeface="標楷體" pitchFamily="65" charset="-120"/>
                      </a:endParaRPr>
                    </a:p>
                    <a:p>
                      <a:r>
                        <a:rPr lang="en-US" altLang="zh-TW" sz="2000" dirty="0" smtClean="0">
                          <a:latin typeface="標楷體" pitchFamily="65" charset="-120"/>
                          <a:ea typeface="標楷體" pitchFamily="65" charset="-120"/>
                        </a:rPr>
                        <a:t>(</a:t>
                      </a:r>
                      <a:r>
                        <a:rPr lang="en-US" altLang="zh-TW" sz="2000" dirty="0" smtClean="0">
                          <a:latin typeface="Arial" pitchFamily="34" charset="0"/>
                          <a:ea typeface="標楷體" pitchFamily="65" charset="-120"/>
                          <a:cs typeface="Arial" pitchFamily="34" charset="0"/>
                        </a:rPr>
                        <a:t>18</a:t>
                      </a:r>
                      <a:r>
                        <a:rPr lang="zh-TW" altLang="en-US" sz="2000" dirty="0" smtClean="0">
                          <a:latin typeface="標楷體" pitchFamily="65" charset="-120"/>
                          <a:ea typeface="標楷體" pitchFamily="65" charset="-120"/>
                        </a:rPr>
                        <a:t>至</a:t>
                      </a:r>
                      <a:r>
                        <a:rPr lang="en-US" altLang="zh-TW" sz="2000" dirty="0" smtClean="0">
                          <a:latin typeface="Arial" pitchFamily="34" charset="0"/>
                          <a:ea typeface="標楷體" pitchFamily="65" charset="-120"/>
                          <a:cs typeface="Arial" pitchFamily="34" charset="0"/>
                        </a:rPr>
                        <a:t>30</a:t>
                      </a:r>
                      <a:r>
                        <a:rPr lang="zh-TW" altLang="en-US" sz="2000" dirty="0" smtClean="0">
                          <a:latin typeface="標楷體" pitchFamily="65" charset="-120"/>
                          <a:ea typeface="標楷體" pitchFamily="65" charset="-120"/>
                        </a:rPr>
                        <a:t>歲者</a:t>
                      </a:r>
                      <a:r>
                        <a:rPr lang="en-US" altLang="zh-TW" sz="2000" dirty="0" smtClean="0">
                          <a:latin typeface="標楷體" pitchFamily="65" charset="-120"/>
                          <a:ea typeface="標楷體" pitchFamily="65" charset="-120"/>
                        </a:rPr>
                        <a:t>)</a:t>
                      </a:r>
                      <a:endParaRPr lang="zh-TW" altLang="en-US" sz="2000" dirty="0">
                        <a:latin typeface="標楷體" pitchFamily="65" charset="-120"/>
                        <a:ea typeface="標楷體" pitchFamily="65" charset="-120"/>
                      </a:endParaRPr>
                    </a:p>
                  </a:txBody>
                  <a:tcPr marL="91439" marR="91439"/>
                </a:tc>
                <a:tc>
                  <a:txBody>
                    <a:bodyPr/>
                    <a:lstStyle/>
                    <a:p>
                      <a:r>
                        <a:rPr lang="zh-TW" altLang="en-US" sz="2000" dirty="0" smtClean="0">
                          <a:latin typeface="+mn-lt"/>
                          <a:ea typeface="標楷體" pitchFamily="65" charset="-120"/>
                        </a:rPr>
                        <a:t>無接種禁忌建議可於接觸個案後</a:t>
                      </a:r>
                      <a:r>
                        <a:rPr lang="en-US" altLang="zh-TW" sz="2000" dirty="0" smtClean="0">
                          <a:latin typeface="Arial" pitchFamily="34" charset="0"/>
                          <a:ea typeface="標楷體" pitchFamily="65" charset="-120"/>
                          <a:cs typeface="Arial" pitchFamily="34" charset="0"/>
                        </a:rPr>
                        <a:t>72</a:t>
                      </a:r>
                      <a:r>
                        <a:rPr lang="zh-TW" altLang="en-US" sz="2000" dirty="0" smtClean="0">
                          <a:latin typeface="+mn-lt"/>
                          <a:ea typeface="標楷體" pitchFamily="65" charset="-120"/>
                        </a:rPr>
                        <a:t>小時內</a:t>
                      </a:r>
                      <a:endParaRPr lang="zh-TW" altLang="en-US" sz="2000" dirty="0">
                        <a:latin typeface="+mn-lt"/>
                        <a:ea typeface="標楷體" pitchFamily="65" charset="-120"/>
                      </a:endParaRPr>
                    </a:p>
                  </a:txBody>
                  <a:tcPr marL="91439" marR="91439"/>
                </a:tc>
                <a:tc>
                  <a:txBody>
                    <a:bodyPr/>
                    <a:lstStyle/>
                    <a:p>
                      <a:r>
                        <a:rPr lang="zh-TW" altLang="en-US" sz="2000" dirty="0" smtClean="0">
                          <a:latin typeface="+mn-lt"/>
                          <a:ea typeface="標楷體" pitchFamily="65" charset="-120"/>
                        </a:rPr>
                        <a:t>接種</a:t>
                      </a:r>
                      <a:r>
                        <a:rPr lang="en-US" altLang="zh-TW" sz="2000" dirty="0" smtClean="0">
                          <a:latin typeface="Arial" pitchFamily="34" charset="0"/>
                          <a:ea typeface="標楷體" pitchFamily="65" charset="-120"/>
                          <a:cs typeface="Arial" pitchFamily="34" charset="0"/>
                        </a:rPr>
                        <a:t>MMR</a:t>
                      </a:r>
                      <a:r>
                        <a:rPr lang="zh-TW" altLang="en-US" sz="2000" dirty="0" smtClean="0">
                          <a:latin typeface="+mn-lt"/>
                          <a:ea typeface="標楷體" pitchFamily="65" charset="-120"/>
                        </a:rPr>
                        <a:t>疫苗</a:t>
                      </a:r>
                      <a:endParaRPr lang="zh-TW" altLang="en-US" sz="2000" dirty="0">
                        <a:latin typeface="+mn-lt"/>
                        <a:ea typeface="標楷體" pitchFamily="65" charset="-120"/>
                      </a:endParaRPr>
                    </a:p>
                  </a:txBody>
                  <a:tcPr marL="91439" marR="91439"/>
                </a:tc>
              </a:tr>
            </a:tbl>
          </a:graphicData>
        </a:graphic>
      </p:graphicFrame>
      <p:sp>
        <p:nvSpPr>
          <p:cNvPr id="8" name="流程圖: 替代處理程序 7"/>
          <p:cNvSpPr/>
          <p:nvPr/>
        </p:nvSpPr>
        <p:spPr bwMode="auto">
          <a:xfrm>
            <a:off x="727075" y="6397997"/>
            <a:ext cx="5716588"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資料來源：衛生福利部疾病管制署</a:t>
            </a:r>
            <a:r>
              <a:rPr kumimoji="0" lang="zh-TW" altLang="en-US" sz="1400" dirty="0" smtClean="0">
                <a:solidFill>
                  <a:schemeClr val="tx1"/>
                </a:solidFill>
                <a:latin typeface="華康中圓體" pitchFamily="49" charset="-120"/>
                <a:ea typeface="華康中圓體" pitchFamily="49" charset="-120"/>
                <a:cs typeface="Arial" charset="0"/>
              </a:rPr>
              <a:t>「醫院內疑似麻疹個案處置指引」</a:t>
            </a:r>
            <a:endParaRPr kumimoji="0" lang="zh-TW" altLang="en-US" sz="1400" dirty="0">
              <a:solidFill>
                <a:schemeClr val="tx1"/>
              </a:solidFill>
              <a:latin typeface="華康中圓體" pitchFamily="49" charset="-120"/>
              <a:ea typeface="華康中圓體" pitchFamily="49" charset="-120"/>
              <a:cs typeface="Arial" charset="0"/>
            </a:endParaRP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6"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grpSp>
        <p:nvGrpSpPr>
          <p:cNvPr id="2" name="群組 10"/>
          <p:cNvGrpSpPr>
            <a:grpSpLocks/>
          </p:cNvGrpSpPr>
          <p:nvPr>
            <p:custDataLst>
              <p:tags r:id="rId3"/>
            </p:custDataLst>
          </p:nvPr>
        </p:nvGrpSpPr>
        <p:grpSpPr bwMode="auto">
          <a:xfrm>
            <a:off x="1871663" y="5300663"/>
            <a:ext cx="5303837" cy="936625"/>
            <a:chOff x="1871330" y="5301219"/>
            <a:chExt cx="5304650" cy="936080"/>
          </a:xfrm>
        </p:grpSpPr>
        <p:sp>
          <p:nvSpPr>
            <p:cNvPr id="12" name="手繪多邊形 11"/>
            <p:cNvSpPr/>
            <p:nvPr/>
          </p:nvSpPr>
          <p:spPr>
            <a:xfrm>
              <a:off x="2771580" y="5347229"/>
              <a:ext cx="4404400" cy="364913"/>
            </a:xfrm>
            <a:custGeom>
              <a:avLst/>
              <a:gdLst>
                <a:gd name="connsiteX0" fmla="*/ 60884 w 365299"/>
                <a:gd name="connsiteY0" fmla="*/ 0 h 4404179"/>
                <a:gd name="connsiteX1" fmla="*/ 304415 w 365299"/>
                <a:gd name="connsiteY1" fmla="*/ 0 h 4404179"/>
                <a:gd name="connsiteX2" fmla="*/ 347466 w 365299"/>
                <a:gd name="connsiteY2" fmla="*/ 17833 h 4404179"/>
                <a:gd name="connsiteX3" fmla="*/ 365298 w 365299"/>
                <a:gd name="connsiteY3" fmla="*/ 60885 h 4404179"/>
                <a:gd name="connsiteX4" fmla="*/ 365299 w 365299"/>
                <a:gd name="connsiteY4" fmla="*/ 4404179 h 4404179"/>
                <a:gd name="connsiteX5" fmla="*/ 365299 w 365299"/>
                <a:gd name="connsiteY5" fmla="*/ 4404179 h 4404179"/>
                <a:gd name="connsiteX6" fmla="*/ 365299 w 365299"/>
                <a:gd name="connsiteY6" fmla="*/ 4404179 h 4404179"/>
                <a:gd name="connsiteX7" fmla="*/ 0 w 365299"/>
                <a:gd name="connsiteY7" fmla="*/ 4404179 h 4404179"/>
                <a:gd name="connsiteX8" fmla="*/ 0 w 365299"/>
                <a:gd name="connsiteY8" fmla="*/ 4404179 h 4404179"/>
                <a:gd name="connsiteX9" fmla="*/ 0 w 365299"/>
                <a:gd name="connsiteY9" fmla="*/ 4404179 h 4404179"/>
                <a:gd name="connsiteX10" fmla="*/ 0 w 365299"/>
                <a:gd name="connsiteY10" fmla="*/ 60884 h 4404179"/>
                <a:gd name="connsiteX11" fmla="*/ 17833 w 365299"/>
                <a:gd name="connsiteY11" fmla="*/ 17833 h 4404179"/>
                <a:gd name="connsiteX12" fmla="*/ 60885 w 365299"/>
                <a:gd name="connsiteY12" fmla="*/ 1 h 4404179"/>
                <a:gd name="connsiteX13" fmla="*/ 60884 w 365299"/>
                <a:gd name="connsiteY13" fmla="*/ 0 h 440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5299" h="4404179">
                  <a:moveTo>
                    <a:pt x="365299" y="734044"/>
                  </a:moveTo>
                  <a:lnTo>
                    <a:pt x="365299" y="3670135"/>
                  </a:lnTo>
                  <a:cubicBezTo>
                    <a:pt x="365299" y="3864809"/>
                    <a:pt x="364767" y="4051525"/>
                    <a:pt x="363820" y="4189172"/>
                  </a:cubicBezTo>
                  <a:cubicBezTo>
                    <a:pt x="362873" y="4326832"/>
                    <a:pt x="361588" y="4404161"/>
                    <a:pt x="360249" y="4404161"/>
                  </a:cubicBezTo>
                  <a:cubicBezTo>
                    <a:pt x="240166" y="4404161"/>
                    <a:pt x="120083" y="4404173"/>
                    <a:pt x="0" y="4404173"/>
                  </a:cubicBezTo>
                  <a:lnTo>
                    <a:pt x="0" y="4404173"/>
                  </a:lnTo>
                  <a:lnTo>
                    <a:pt x="0" y="4404173"/>
                  </a:lnTo>
                  <a:lnTo>
                    <a:pt x="0" y="6"/>
                  </a:lnTo>
                  <a:lnTo>
                    <a:pt x="0" y="6"/>
                  </a:lnTo>
                  <a:lnTo>
                    <a:pt x="0" y="6"/>
                  </a:lnTo>
                  <a:lnTo>
                    <a:pt x="360249" y="6"/>
                  </a:lnTo>
                  <a:cubicBezTo>
                    <a:pt x="361588" y="6"/>
                    <a:pt x="362873" y="77347"/>
                    <a:pt x="363820" y="215007"/>
                  </a:cubicBezTo>
                  <a:cubicBezTo>
                    <a:pt x="364767" y="352666"/>
                    <a:pt x="365299" y="539370"/>
                    <a:pt x="365299" y="734056"/>
                  </a:cubicBezTo>
                  <a:lnTo>
                    <a:pt x="365299" y="734044"/>
                  </a:lnTo>
                  <a:close/>
                </a:path>
              </a:pathLst>
            </a:custGeom>
          </p:spPr>
          <p:style>
            <a:lnRef idx="1">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lIns="247650" tIns="141658" rIns="265482" bIns="141658" spcCol="1270" anchor="ctr"/>
            <a:lstStyle/>
            <a:p>
              <a:pPr marL="228600" lvl="1" indent="-228600" defTabSz="889000">
                <a:lnSpc>
                  <a:spcPct val="90000"/>
                </a:lnSpc>
                <a:spcAft>
                  <a:spcPct val="15000"/>
                </a:spcAft>
                <a:defRPr/>
              </a:pPr>
              <a:r>
                <a:rPr lang="en-US" altLang="zh-TW" sz="2000" dirty="0">
                  <a:latin typeface="Arial" pitchFamily="34" charset="0"/>
                  <a:cs typeface="Arial" pitchFamily="34" charset="0"/>
                </a:rPr>
                <a:t>intramuscular immunoglobulin</a:t>
              </a:r>
              <a:endParaRPr lang="zh-TW" altLang="en-US" sz="2000" dirty="0">
                <a:latin typeface="Arial" pitchFamily="34" charset="0"/>
                <a:cs typeface="Arial" pitchFamily="34" charset="0"/>
              </a:endParaRPr>
            </a:p>
          </p:txBody>
        </p:sp>
        <p:sp>
          <p:nvSpPr>
            <p:cNvPr id="13" name="手繪多邊形 12"/>
            <p:cNvSpPr/>
            <p:nvPr/>
          </p:nvSpPr>
          <p:spPr>
            <a:xfrm>
              <a:off x="1871330" y="5301219"/>
              <a:ext cx="900250" cy="456934"/>
            </a:xfrm>
            <a:custGeom>
              <a:avLst/>
              <a:gdLst>
                <a:gd name="connsiteX0" fmla="*/ 0 w 900471"/>
                <a:gd name="connsiteY0" fmla="*/ 76106 h 456624"/>
                <a:gd name="connsiteX1" fmla="*/ 22291 w 900471"/>
                <a:gd name="connsiteY1" fmla="*/ 22291 h 456624"/>
                <a:gd name="connsiteX2" fmla="*/ 76106 w 900471"/>
                <a:gd name="connsiteY2" fmla="*/ 0 h 456624"/>
                <a:gd name="connsiteX3" fmla="*/ 824365 w 900471"/>
                <a:gd name="connsiteY3" fmla="*/ 0 h 456624"/>
                <a:gd name="connsiteX4" fmla="*/ 878180 w 900471"/>
                <a:gd name="connsiteY4" fmla="*/ 22291 h 456624"/>
                <a:gd name="connsiteX5" fmla="*/ 900471 w 900471"/>
                <a:gd name="connsiteY5" fmla="*/ 76106 h 456624"/>
                <a:gd name="connsiteX6" fmla="*/ 900471 w 900471"/>
                <a:gd name="connsiteY6" fmla="*/ 380518 h 456624"/>
                <a:gd name="connsiteX7" fmla="*/ 878180 w 900471"/>
                <a:gd name="connsiteY7" fmla="*/ 434333 h 456624"/>
                <a:gd name="connsiteX8" fmla="*/ 824365 w 900471"/>
                <a:gd name="connsiteY8" fmla="*/ 456624 h 456624"/>
                <a:gd name="connsiteX9" fmla="*/ 76106 w 900471"/>
                <a:gd name="connsiteY9" fmla="*/ 456624 h 456624"/>
                <a:gd name="connsiteX10" fmla="*/ 22291 w 900471"/>
                <a:gd name="connsiteY10" fmla="*/ 434333 h 456624"/>
                <a:gd name="connsiteX11" fmla="*/ 0 w 900471"/>
                <a:gd name="connsiteY11" fmla="*/ 380518 h 456624"/>
                <a:gd name="connsiteX12" fmla="*/ 0 w 900471"/>
                <a:gd name="connsiteY12" fmla="*/ 76106 h 456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0471" h="456624">
                  <a:moveTo>
                    <a:pt x="0" y="76106"/>
                  </a:moveTo>
                  <a:cubicBezTo>
                    <a:pt x="0" y="55921"/>
                    <a:pt x="8018" y="36564"/>
                    <a:pt x="22291" y="22291"/>
                  </a:cubicBezTo>
                  <a:cubicBezTo>
                    <a:pt x="36564" y="8018"/>
                    <a:pt x="55922" y="0"/>
                    <a:pt x="76106" y="0"/>
                  </a:cubicBezTo>
                  <a:lnTo>
                    <a:pt x="824365" y="0"/>
                  </a:lnTo>
                  <a:cubicBezTo>
                    <a:pt x="844550" y="0"/>
                    <a:pt x="863907" y="8018"/>
                    <a:pt x="878180" y="22291"/>
                  </a:cubicBezTo>
                  <a:cubicBezTo>
                    <a:pt x="892453" y="36564"/>
                    <a:pt x="900471" y="55922"/>
                    <a:pt x="900471" y="76106"/>
                  </a:cubicBezTo>
                  <a:lnTo>
                    <a:pt x="900471" y="380518"/>
                  </a:lnTo>
                  <a:cubicBezTo>
                    <a:pt x="900471" y="400703"/>
                    <a:pt x="892453" y="420060"/>
                    <a:pt x="878180" y="434333"/>
                  </a:cubicBezTo>
                  <a:cubicBezTo>
                    <a:pt x="863907" y="448606"/>
                    <a:pt x="844549" y="456624"/>
                    <a:pt x="824365" y="456624"/>
                  </a:cubicBezTo>
                  <a:lnTo>
                    <a:pt x="76106" y="456624"/>
                  </a:lnTo>
                  <a:cubicBezTo>
                    <a:pt x="55921" y="456624"/>
                    <a:pt x="36564" y="448606"/>
                    <a:pt x="22291" y="434333"/>
                  </a:cubicBezTo>
                  <a:cubicBezTo>
                    <a:pt x="8018" y="420060"/>
                    <a:pt x="0" y="400702"/>
                    <a:pt x="0" y="380518"/>
                  </a:cubicBezTo>
                  <a:lnTo>
                    <a:pt x="0" y="76106"/>
                  </a:lnTo>
                  <a:close/>
                </a:path>
              </a:pathLst>
            </a:custGeom>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lIns="98491" tIns="60391" rIns="98491" bIns="60391" spcCol="1270" anchor="ctr"/>
            <a:lstStyle/>
            <a:p>
              <a:pPr algn="ctr" defTabSz="889000">
                <a:lnSpc>
                  <a:spcPct val="90000"/>
                </a:lnSpc>
                <a:spcAft>
                  <a:spcPct val="35000"/>
                </a:spcAft>
                <a:defRPr/>
              </a:pPr>
              <a:r>
                <a:rPr lang="en-US" altLang="zh-TW" sz="2000">
                  <a:latin typeface="Arial" pitchFamily="34" charset="0"/>
                  <a:cs typeface="Arial" pitchFamily="34" charset="0"/>
                </a:rPr>
                <a:t>IMIG</a:t>
              </a:r>
              <a:endParaRPr lang="zh-TW" altLang="en-US" sz="2000" dirty="0">
                <a:latin typeface="Arial" pitchFamily="34" charset="0"/>
                <a:cs typeface="Arial" pitchFamily="34" charset="0"/>
              </a:endParaRPr>
            </a:p>
          </p:txBody>
        </p:sp>
        <p:sp>
          <p:nvSpPr>
            <p:cNvPr id="14" name="手繪多邊形 13"/>
            <p:cNvSpPr/>
            <p:nvPr/>
          </p:nvSpPr>
          <p:spPr>
            <a:xfrm>
              <a:off x="2771580" y="5826375"/>
              <a:ext cx="4404400" cy="364913"/>
            </a:xfrm>
            <a:custGeom>
              <a:avLst/>
              <a:gdLst>
                <a:gd name="connsiteX0" fmla="*/ 60884 w 365299"/>
                <a:gd name="connsiteY0" fmla="*/ 0 h 4404179"/>
                <a:gd name="connsiteX1" fmla="*/ 304415 w 365299"/>
                <a:gd name="connsiteY1" fmla="*/ 0 h 4404179"/>
                <a:gd name="connsiteX2" fmla="*/ 347466 w 365299"/>
                <a:gd name="connsiteY2" fmla="*/ 17833 h 4404179"/>
                <a:gd name="connsiteX3" fmla="*/ 365298 w 365299"/>
                <a:gd name="connsiteY3" fmla="*/ 60885 h 4404179"/>
                <a:gd name="connsiteX4" fmla="*/ 365299 w 365299"/>
                <a:gd name="connsiteY4" fmla="*/ 4404179 h 4404179"/>
                <a:gd name="connsiteX5" fmla="*/ 365299 w 365299"/>
                <a:gd name="connsiteY5" fmla="*/ 4404179 h 4404179"/>
                <a:gd name="connsiteX6" fmla="*/ 365299 w 365299"/>
                <a:gd name="connsiteY6" fmla="*/ 4404179 h 4404179"/>
                <a:gd name="connsiteX7" fmla="*/ 0 w 365299"/>
                <a:gd name="connsiteY7" fmla="*/ 4404179 h 4404179"/>
                <a:gd name="connsiteX8" fmla="*/ 0 w 365299"/>
                <a:gd name="connsiteY8" fmla="*/ 4404179 h 4404179"/>
                <a:gd name="connsiteX9" fmla="*/ 0 w 365299"/>
                <a:gd name="connsiteY9" fmla="*/ 4404179 h 4404179"/>
                <a:gd name="connsiteX10" fmla="*/ 0 w 365299"/>
                <a:gd name="connsiteY10" fmla="*/ 60884 h 4404179"/>
                <a:gd name="connsiteX11" fmla="*/ 17833 w 365299"/>
                <a:gd name="connsiteY11" fmla="*/ 17833 h 4404179"/>
                <a:gd name="connsiteX12" fmla="*/ 60885 w 365299"/>
                <a:gd name="connsiteY12" fmla="*/ 1 h 4404179"/>
                <a:gd name="connsiteX13" fmla="*/ 60884 w 365299"/>
                <a:gd name="connsiteY13" fmla="*/ 0 h 440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65299" h="4404179">
                  <a:moveTo>
                    <a:pt x="365299" y="734044"/>
                  </a:moveTo>
                  <a:lnTo>
                    <a:pt x="365299" y="3670135"/>
                  </a:lnTo>
                  <a:cubicBezTo>
                    <a:pt x="365299" y="3864809"/>
                    <a:pt x="364767" y="4051525"/>
                    <a:pt x="363820" y="4189172"/>
                  </a:cubicBezTo>
                  <a:cubicBezTo>
                    <a:pt x="362873" y="4326832"/>
                    <a:pt x="361588" y="4404161"/>
                    <a:pt x="360249" y="4404161"/>
                  </a:cubicBezTo>
                  <a:cubicBezTo>
                    <a:pt x="240166" y="4404161"/>
                    <a:pt x="120083" y="4404173"/>
                    <a:pt x="0" y="4404173"/>
                  </a:cubicBezTo>
                  <a:lnTo>
                    <a:pt x="0" y="4404173"/>
                  </a:lnTo>
                  <a:lnTo>
                    <a:pt x="0" y="4404173"/>
                  </a:lnTo>
                  <a:lnTo>
                    <a:pt x="0" y="6"/>
                  </a:lnTo>
                  <a:lnTo>
                    <a:pt x="0" y="6"/>
                  </a:lnTo>
                  <a:lnTo>
                    <a:pt x="0" y="6"/>
                  </a:lnTo>
                  <a:lnTo>
                    <a:pt x="360249" y="6"/>
                  </a:lnTo>
                  <a:cubicBezTo>
                    <a:pt x="361588" y="6"/>
                    <a:pt x="362873" y="77347"/>
                    <a:pt x="363820" y="215007"/>
                  </a:cubicBezTo>
                  <a:cubicBezTo>
                    <a:pt x="364767" y="352666"/>
                    <a:pt x="365299" y="539370"/>
                    <a:pt x="365299" y="734056"/>
                  </a:cubicBezTo>
                  <a:lnTo>
                    <a:pt x="365299" y="734044"/>
                  </a:lnTo>
                  <a:close/>
                </a:path>
              </a:pathLst>
            </a:custGeom>
          </p:spPr>
          <p:style>
            <a:lnRef idx="1">
              <a:schemeClr val="accent4">
                <a:tint val="40000"/>
                <a:alpha val="90000"/>
                <a:hueOff val="-3945706"/>
                <a:satOff val="22157"/>
                <a:lumOff val="1408"/>
                <a:alphaOff val="0"/>
              </a:schemeClr>
            </a:lnRef>
            <a:fillRef idx="1">
              <a:schemeClr val="accent4">
                <a:tint val="40000"/>
                <a:alpha val="90000"/>
                <a:hueOff val="-3945706"/>
                <a:satOff val="22157"/>
                <a:lumOff val="1408"/>
                <a:alphaOff val="0"/>
              </a:schemeClr>
            </a:fillRef>
            <a:effectRef idx="0">
              <a:schemeClr val="accent4">
                <a:tint val="40000"/>
                <a:alpha val="90000"/>
                <a:hueOff val="-3945706"/>
                <a:satOff val="22157"/>
                <a:lumOff val="1408"/>
                <a:alphaOff val="0"/>
              </a:schemeClr>
            </a:effectRef>
            <a:fontRef idx="minor">
              <a:schemeClr val="dk1">
                <a:hueOff val="0"/>
                <a:satOff val="0"/>
                <a:lumOff val="0"/>
                <a:alphaOff val="0"/>
              </a:schemeClr>
            </a:fontRef>
          </p:style>
          <p:txBody>
            <a:bodyPr lIns="247650" tIns="141658" rIns="265482" bIns="141658" spcCol="1270" anchor="ctr"/>
            <a:lstStyle/>
            <a:p>
              <a:pPr marL="228600" lvl="1" indent="-228600" defTabSz="889000">
                <a:lnSpc>
                  <a:spcPct val="90000"/>
                </a:lnSpc>
                <a:spcAft>
                  <a:spcPct val="15000"/>
                </a:spcAft>
                <a:defRPr/>
              </a:pPr>
              <a:r>
                <a:rPr lang="en-US" altLang="zh-TW" sz="2000" dirty="0">
                  <a:latin typeface="Arial" pitchFamily="34" charset="0"/>
                  <a:cs typeface="Arial" pitchFamily="34" charset="0"/>
                </a:rPr>
                <a:t>mumps measles rubella vaccine</a:t>
              </a:r>
              <a:endParaRPr lang="zh-TW" altLang="en-US" sz="2000" dirty="0">
                <a:latin typeface="Arial" pitchFamily="34" charset="0"/>
                <a:cs typeface="Arial" pitchFamily="34" charset="0"/>
              </a:endParaRPr>
            </a:p>
          </p:txBody>
        </p:sp>
        <p:sp>
          <p:nvSpPr>
            <p:cNvPr id="15" name="手繪多邊形 14"/>
            <p:cNvSpPr/>
            <p:nvPr/>
          </p:nvSpPr>
          <p:spPr>
            <a:xfrm>
              <a:off x="1871330" y="5780365"/>
              <a:ext cx="900250" cy="456934"/>
            </a:xfrm>
            <a:custGeom>
              <a:avLst/>
              <a:gdLst>
                <a:gd name="connsiteX0" fmla="*/ 0 w 900471"/>
                <a:gd name="connsiteY0" fmla="*/ 76106 h 456624"/>
                <a:gd name="connsiteX1" fmla="*/ 22291 w 900471"/>
                <a:gd name="connsiteY1" fmla="*/ 22291 h 456624"/>
                <a:gd name="connsiteX2" fmla="*/ 76106 w 900471"/>
                <a:gd name="connsiteY2" fmla="*/ 0 h 456624"/>
                <a:gd name="connsiteX3" fmla="*/ 824365 w 900471"/>
                <a:gd name="connsiteY3" fmla="*/ 0 h 456624"/>
                <a:gd name="connsiteX4" fmla="*/ 878180 w 900471"/>
                <a:gd name="connsiteY4" fmla="*/ 22291 h 456624"/>
                <a:gd name="connsiteX5" fmla="*/ 900471 w 900471"/>
                <a:gd name="connsiteY5" fmla="*/ 76106 h 456624"/>
                <a:gd name="connsiteX6" fmla="*/ 900471 w 900471"/>
                <a:gd name="connsiteY6" fmla="*/ 380518 h 456624"/>
                <a:gd name="connsiteX7" fmla="*/ 878180 w 900471"/>
                <a:gd name="connsiteY7" fmla="*/ 434333 h 456624"/>
                <a:gd name="connsiteX8" fmla="*/ 824365 w 900471"/>
                <a:gd name="connsiteY8" fmla="*/ 456624 h 456624"/>
                <a:gd name="connsiteX9" fmla="*/ 76106 w 900471"/>
                <a:gd name="connsiteY9" fmla="*/ 456624 h 456624"/>
                <a:gd name="connsiteX10" fmla="*/ 22291 w 900471"/>
                <a:gd name="connsiteY10" fmla="*/ 434333 h 456624"/>
                <a:gd name="connsiteX11" fmla="*/ 0 w 900471"/>
                <a:gd name="connsiteY11" fmla="*/ 380518 h 456624"/>
                <a:gd name="connsiteX12" fmla="*/ 0 w 900471"/>
                <a:gd name="connsiteY12" fmla="*/ 76106 h 456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0471" h="456624">
                  <a:moveTo>
                    <a:pt x="0" y="76106"/>
                  </a:moveTo>
                  <a:cubicBezTo>
                    <a:pt x="0" y="55921"/>
                    <a:pt x="8018" y="36564"/>
                    <a:pt x="22291" y="22291"/>
                  </a:cubicBezTo>
                  <a:cubicBezTo>
                    <a:pt x="36564" y="8018"/>
                    <a:pt x="55922" y="0"/>
                    <a:pt x="76106" y="0"/>
                  </a:cubicBezTo>
                  <a:lnTo>
                    <a:pt x="824365" y="0"/>
                  </a:lnTo>
                  <a:cubicBezTo>
                    <a:pt x="844550" y="0"/>
                    <a:pt x="863907" y="8018"/>
                    <a:pt x="878180" y="22291"/>
                  </a:cubicBezTo>
                  <a:cubicBezTo>
                    <a:pt x="892453" y="36564"/>
                    <a:pt x="900471" y="55922"/>
                    <a:pt x="900471" y="76106"/>
                  </a:cubicBezTo>
                  <a:lnTo>
                    <a:pt x="900471" y="380518"/>
                  </a:lnTo>
                  <a:cubicBezTo>
                    <a:pt x="900471" y="400703"/>
                    <a:pt x="892453" y="420060"/>
                    <a:pt x="878180" y="434333"/>
                  </a:cubicBezTo>
                  <a:cubicBezTo>
                    <a:pt x="863907" y="448606"/>
                    <a:pt x="844549" y="456624"/>
                    <a:pt x="824365" y="456624"/>
                  </a:cubicBezTo>
                  <a:lnTo>
                    <a:pt x="76106" y="456624"/>
                  </a:lnTo>
                  <a:cubicBezTo>
                    <a:pt x="55921" y="456624"/>
                    <a:pt x="36564" y="448606"/>
                    <a:pt x="22291" y="434333"/>
                  </a:cubicBezTo>
                  <a:cubicBezTo>
                    <a:pt x="8018" y="420060"/>
                    <a:pt x="0" y="400702"/>
                    <a:pt x="0" y="380518"/>
                  </a:cubicBezTo>
                  <a:lnTo>
                    <a:pt x="0" y="76106"/>
                  </a:lnTo>
                  <a:close/>
                </a:path>
              </a:pathLst>
            </a:custGeom>
          </p:spPr>
          <p:style>
            <a:lnRef idx="0">
              <a:schemeClr val="lt1">
                <a:hueOff val="0"/>
                <a:satOff val="0"/>
                <a:lumOff val="0"/>
                <a:alphaOff val="0"/>
              </a:schemeClr>
            </a:lnRef>
            <a:fillRef idx="3">
              <a:schemeClr val="accent4">
                <a:hueOff val="-4464770"/>
                <a:satOff val="26899"/>
                <a:lumOff val="2156"/>
                <a:alphaOff val="0"/>
              </a:schemeClr>
            </a:fillRef>
            <a:effectRef idx="2">
              <a:schemeClr val="accent4">
                <a:hueOff val="-4464770"/>
                <a:satOff val="26899"/>
                <a:lumOff val="2156"/>
                <a:alphaOff val="0"/>
              </a:schemeClr>
            </a:effectRef>
            <a:fontRef idx="minor">
              <a:schemeClr val="lt1"/>
            </a:fontRef>
          </p:style>
          <p:txBody>
            <a:bodyPr lIns="98491" tIns="60391" rIns="98491" bIns="60391" spcCol="1270" anchor="ctr"/>
            <a:lstStyle/>
            <a:p>
              <a:pPr algn="ctr" defTabSz="889000">
                <a:lnSpc>
                  <a:spcPct val="90000"/>
                </a:lnSpc>
                <a:spcAft>
                  <a:spcPct val="35000"/>
                </a:spcAft>
                <a:defRPr/>
              </a:pPr>
              <a:r>
                <a:rPr lang="en-US" altLang="zh-TW" sz="2000">
                  <a:latin typeface="Arial" pitchFamily="34" charset="0"/>
                  <a:cs typeface="Arial" pitchFamily="34" charset="0"/>
                </a:rPr>
                <a:t>MMR</a:t>
              </a:r>
              <a:endParaRPr lang="zh-TW" altLang="en-US" sz="2000" dirty="0">
                <a:latin typeface="Arial" pitchFamily="34" charset="0"/>
                <a:cs typeface="Arial" pitchFamily="34" charset="0"/>
              </a:endParaRPr>
            </a:p>
          </p:txBody>
        </p:sp>
      </p:grpSp>
    </p:spTree>
    <p:custDataLst>
      <p:tags r:id="rId1"/>
    </p:custDataLst>
  </p:cSld>
  <p:clrMapOvr>
    <a:masterClrMapping/>
  </p:clrMapOvr>
  <p:transition>
    <p:cu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標題 1"/>
          <p:cNvSpPr>
            <a:spLocks noGrp="1"/>
          </p:cNvSpPr>
          <p:nvPr>
            <p:ph type="title"/>
          </p:nvPr>
        </p:nvSpPr>
        <p:spPr/>
        <p:txBody>
          <a:bodyPr/>
          <a:lstStyle/>
          <a:p>
            <a:r>
              <a:rPr lang="zh-TW" altLang="en-US" dirty="0" smtClean="0"/>
              <a:t>接觸者調查</a:t>
            </a:r>
            <a:r>
              <a:rPr lang="en-US" altLang="zh-TW" dirty="0" smtClean="0">
                <a:latin typeface="Arial" pitchFamily="34" charset="0"/>
              </a:rPr>
              <a:t>(1/2)</a:t>
            </a:r>
          </a:p>
        </p:txBody>
      </p:sp>
      <p:graphicFrame>
        <p:nvGraphicFramePr>
          <p:cNvPr id="11" name="內容版面配置區 10"/>
          <p:cNvGraphicFramePr>
            <a:graphicFrameLocks noGrp="1"/>
          </p:cNvGraphicFramePr>
          <p:nvPr>
            <p:ph idx="1"/>
          </p:nvPr>
        </p:nvGraphicFramePr>
        <p:xfrm>
          <a:off x="468313" y="1628775"/>
          <a:ext cx="8229600" cy="4062277"/>
        </p:xfrm>
        <a:graphic>
          <a:graphicData uri="http://schemas.openxmlformats.org/drawingml/2006/table">
            <a:tbl>
              <a:tblPr/>
              <a:tblGrid>
                <a:gridCol w="534988"/>
                <a:gridCol w="304800"/>
                <a:gridCol w="230187"/>
                <a:gridCol w="231775"/>
                <a:gridCol w="230188"/>
                <a:gridCol w="231775"/>
                <a:gridCol w="230187"/>
                <a:gridCol w="231775"/>
                <a:gridCol w="230188"/>
                <a:gridCol w="231775"/>
                <a:gridCol w="230187"/>
                <a:gridCol w="231775"/>
                <a:gridCol w="230188"/>
                <a:gridCol w="231775"/>
                <a:gridCol w="230187"/>
                <a:gridCol w="231775"/>
                <a:gridCol w="230188"/>
                <a:gridCol w="230187"/>
                <a:gridCol w="231775"/>
                <a:gridCol w="230188"/>
                <a:gridCol w="231775"/>
                <a:gridCol w="230187"/>
                <a:gridCol w="231775"/>
                <a:gridCol w="230188"/>
                <a:gridCol w="231775"/>
                <a:gridCol w="230187"/>
                <a:gridCol w="231775"/>
                <a:gridCol w="230188"/>
                <a:gridCol w="231775"/>
                <a:gridCol w="230187"/>
                <a:gridCol w="231775"/>
                <a:gridCol w="230188"/>
                <a:gridCol w="231775"/>
                <a:gridCol w="230187"/>
              </a:tblGrid>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A</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cs typeface="Arial" charset="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charset="-120"/>
                          <a:ea typeface="新細明體"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charset="-120"/>
                          <a:ea typeface="新細明體"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charset="-120"/>
                          <a:ea typeface="新細明體"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charset="-120"/>
                          <a:ea typeface="新細明體"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cs typeface="Arial" charset="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cs typeface="Arial" charset="0"/>
                        </a:rPr>
                        <a:t>B</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charset="-120"/>
                          <a:ea typeface="新細明體"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轉單獨病房</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809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charset="-120"/>
                          <a:cs typeface="Arial" charset="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17303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住院</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100" b="0" i="0" u="none" strike="noStrike" cap="none" normalizeH="0" baseline="0" smtClean="0">
                          <a:ln>
                            <a:noFill/>
                          </a:ln>
                          <a:solidFill>
                            <a:srgbClr val="000000"/>
                          </a:solidFill>
                          <a:effectLst/>
                          <a:latin typeface="Arial" charset="0"/>
                          <a:ea typeface="標楷體" pitchFamily="65"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grid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急診</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cs typeface="Arial" charset="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charset="-120"/>
                        <a:ea typeface="新細明體" charset="-120"/>
                        <a:cs typeface="Arial" charset="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sp>
        <p:nvSpPr>
          <p:cNvPr id="93992" name="文字方塊 5"/>
          <p:cNvSpPr txBox="1">
            <a:spLocks noChangeArrowheads="1"/>
          </p:cNvSpPr>
          <p:nvPr/>
        </p:nvSpPr>
        <p:spPr bwMode="auto">
          <a:xfrm>
            <a:off x="4286250" y="4876800"/>
            <a:ext cx="184150" cy="369888"/>
          </a:xfrm>
          <a:prstGeom prst="rect">
            <a:avLst/>
          </a:prstGeom>
          <a:noFill/>
          <a:ln w="9525">
            <a:noFill/>
            <a:miter lim="800000"/>
            <a:headEnd/>
            <a:tailEnd/>
          </a:ln>
        </p:spPr>
        <p:txBody>
          <a:bodyPr wrap="none">
            <a:spAutoFit/>
          </a:bodyPr>
          <a:lstStyle/>
          <a:p>
            <a:endParaRPr lang="zh-TW" altLang="en-US">
              <a:cs typeface="Arial" charset="0"/>
            </a:endParaRPr>
          </a:p>
        </p:txBody>
      </p:sp>
      <p:sp>
        <p:nvSpPr>
          <p:cNvPr id="8" name="圓角矩形 7"/>
          <p:cNvSpPr/>
          <p:nvPr/>
        </p:nvSpPr>
        <p:spPr>
          <a:xfrm>
            <a:off x="3348038" y="5021263"/>
            <a:ext cx="5510212" cy="92868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TW" altLang="en-US" dirty="0">
              <a:solidFill>
                <a:schemeClr val="tx1"/>
              </a:solidFill>
            </a:endParaRPr>
          </a:p>
        </p:txBody>
      </p:sp>
      <p:sp>
        <p:nvSpPr>
          <p:cNvPr id="93994" name="文字方塊 8"/>
          <p:cNvSpPr txBox="1">
            <a:spLocks noChangeArrowheads="1"/>
          </p:cNvSpPr>
          <p:nvPr/>
        </p:nvSpPr>
        <p:spPr bwMode="auto">
          <a:xfrm>
            <a:off x="3419475" y="5108575"/>
            <a:ext cx="5440363" cy="701675"/>
          </a:xfrm>
          <a:prstGeom prst="rect">
            <a:avLst/>
          </a:prstGeom>
          <a:noFill/>
          <a:ln w="9525">
            <a:noFill/>
            <a:miter lim="800000"/>
            <a:headEnd/>
            <a:tailEnd/>
          </a:ln>
        </p:spPr>
        <p:txBody>
          <a:bodyPr>
            <a:spAutoFit/>
          </a:bodyPr>
          <a:lstStyle/>
          <a:p>
            <a:r>
              <a:rPr lang="zh-TW" altLang="en-US" sz="2000" dirty="0">
                <a:latin typeface="標楷體" pitchFamily="65" charset="-120"/>
                <a:ea typeface="標楷體" pitchFamily="65" charset="-120"/>
                <a:cs typeface="Arial" charset="0"/>
              </a:rPr>
              <a:t>本階段衛生單位造冊進行感染源及接觸者追蹤共</a:t>
            </a:r>
            <a:r>
              <a:rPr lang="en-US" altLang="zh-TW" sz="2000" dirty="0">
                <a:latin typeface="Arial" pitchFamily="34" charset="0"/>
                <a:ea typeface="標楷體" pitchFamily="65" charset="-120"/>
                <a:cs typeface="Arial" pitchFamily="34" charset="0"/>
              </a:rPr>
              <a:t>577</a:t>
            </a:r>
            <a:r>
              <a:rPr lang="zh-TW" altLang="en-US" sz="2000" dirty="0">
                <a:latin typeface="標楷體" pitchFamily="65" charset="-120"/>
                <a:ea typeface="標楷體" pitchFamily="65" charset="-120"/>
                <a:cs typeface="Arial" charset="0"/>
              </a:rPr>
              <a:t>人，經篩選後追蹤人數為</a:t>
            </a:r>
            <a:r>
              <a:rPr lang="en-US" altLang="zh-TW" sz="2000" dirty="0">
                <a:latin typeface="Arial" pitchFamily="34" charset="0"/>
                <a:ea typeface="標楷體" pitchFamily="65" charset="-120"/>
                <a:cs typeface="Arial" pitchFamily="34" charset="0"/>
              </a:rPr>
              <a:t>481</a:t>
            </a:r>
            <a:r>
              <a:rPr lang="zh-TW" altLang="en-US" sz="2000" dirty="0">
                <a:latin typeface="標楷體" pitchFamily="65" charset="-120"/>
                <a:ea typeface="標楷體" pitchFamily="65" charset="-120"/>
                <a:cs typeface="Arial" charset="0"/>
              </a:rPr>
              <a:t>人。</a:t>
            </a:r>
          </a:p>
        </p:txBody>
      </p:sp>
      <p:sp>
        <p:nvSpPr>
          <p:cNvPr id="9" name="流程圖: 替代處理程序 8"/>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資料來源：疫情報導</a:t>
            </a:r>
            <a:r>
              <a:rPr kumimoji="0" lang="en-US" altLang="zh-TW" sz="1400" dirty="0">
                <a:solidFill>
                  <a:schemeClr val="tx1"/>
                </a:solidFill>
                <a:ea typeface="華康中圓體" pitchFamily="49" charset="-120"/>
                <a:cs typeface="Arial" charset="0"/>
              </a:rPr>
              <a:t>2009;25(4):242-253.</a:t>
            </a:r>
            <a:r>
              <a:rPr kumimoji="0" lang="zh-TW" altLang="en-US" sz="1400" dirty="0">
                <a:solidFill>
                  <a:schemeClr val="tx1"/>
                </a:solidFill>
                <a:ea typeface="華康中圓體" pitchFamily="49" charset="-120"/>
                <a:cs typeface="Arial" charset="0"/>
              </a:rPr>
              <a:t> </a:t>
            </a:r>
            <a:r>
              <a:rPr kumimoji="0" lang="zh-TW" altLang="en-US" sz="1400" dirty="0">
                <a:solidFill>
                  <a:schemeClr val="tx1"/>
                </a:solidFill>
                <a:latin typeface="華康中圓體" pitchFamily="49" charset="-120"/>
                <a:ea typeface="華康中圓體" pitchFamily="49" charset="-120"/>
                <a:cs typeface="Arial" charset="0"/>
              </a:rPr>
              <a:t>衛生福利部疾病管制署網站</a:t>
            </a:r>
          </a:p>
        </p:txBody>
      </p:sp>
      <p:pic>
        <p:nvPicPr>
          <p:cNvPr id="10"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標題 1"/>
          <p:cNvSpPr>
            <a:spLocks noGrp="1"/>
          </p:cNvSpPr>
          <p:nvPr>
            <p:ph type="title"/>
          </p:nvPr>
        </p:nvSpPr>
        <p:spPr/>
        <p:txBody>
          <a:bodyPr/>
          <a:lstStyle/>
          <a:p>
            <a:r>
              <a:rPr lang="zh-TW" altLang="en-US" dirty="0" smtClean="0"/>
              <a:t>接觸者調查</a:t>
            </a:r>
            <a:r>
              <a:rPr lang="en-US" altLang="zh-TW" dirty="0" smtClean="0">
                <a:latin typeface="Arial" pitchFamily="34" charset="0"/>
              </a:rPr>
              <a:t>(2/2)</a:t>
            </a:r>
            <a:endParaRPr lang="zh-TW" altLang="en-US" dirty="0" smtClean="0">
              <a:latin typeface="Arial" pitchFamily="34" charset="0"/>
            </a:endParaRPr>
          </a:p>
        </p:txBody>
      </p:sp>
      <p:sp>
        <p:nvSpPr>
          <p:cNvPr id="58371" name="內容版面配置區 2"/>
          <p:cNvSpPr>
            <a:spLocks noGrp="1"/>
          </p:cNvSpPr>
          <p:nvPr>
            <p:ph idx="1"/>
          </p:nvPr>
        </p:nvSpPr>
        <p:spPr/>
        <p:txBody>
          <a:bodyPr/>
          <a:lstStyle/>
          <a:p>
            <a:r>
              <a:rPr lang="zh-TW" altLang="en-US" dirty="0" smtClean="0"/>
              <a:t>接觸者追蹤：通知兒科護理長</a:t>
            </a:r>
          </a:p>
          <a:p>
            <a:pPr lvl="1"/>
            <a:r>
              <a:rPr lang="zh-TW" altLang="en-US" dirty="0" smtClean="0"/>
              <a:t>調查護理師曾經照顧過的病人名單。</a:t>
            </a:r>
          </a:p>
          <a:p>
            <a:pPr lvl="1"/>
            <a:r>
              <a:rPr lang="zh-TW" altLang="en-US" dirty="0" smtClean="0"/>
              <a:t>醫護人員：請單位先做人員疫調，並註明有無症狀。</a:t>
            </a:r>
          </a:p>
          <a:p>
            <a:pPr lvl="1"/>
            <a:r>
              <a:rPr lang="zh-TW" altLang="en-US" dirty="0" smtClean="0"/>
              <a:t>病患：目前兒科加護病房和兒科病房住院病人名單列印追蹤備查。</a:t>
            </a:r>
            <a:endParaRPr lang="en-US" altLang="zh-TW" dirty="0" smtClean="0"/>
          </a:p>
          <a:p>
            <a:pPr lvl="1"/>
            <a:r>
              <a:rPr lang="zh-TW" altLang="en-US" dirty="0" smtClean="0"/>
              <a:t>近期醫護人員或病患有發燒或出疹應通報護理長與感管室。</a:t>
            </a:r>
          </a:p>
          <a:p>
            <a:pPr lvl="1"/>
            <a:r>
              <a:rPr lang="zh-TW" altLang="en-US" dirty="0" smtClean="0"/>
              <a:t>配合衛生單位進行接觸之醫療工作人員造冊及紀錄班表。</a:t>
            </a:r>
          </a:p>
          <a:p>
            <a:endParaRPr lang="zh-TW" altLang="en-US" dirty="0" smtClean="0"/>
          </a:p>
        </p:txBody>
      </p:sp>
      <p:sp>
        <p:nvSpPr>
          <p:cNvPr id="5" name="流程圖: 替代處理程序 4"/>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標題 1"/>
          <p:cNvSpPr>
            <a:spLocks noGrp="1"/>
          </p:cNvSpPr>
          <p:nvPr>
            <p:ph type="title"/>
          </p:nvPr>
        </p:nvSpPr>
        <p:spPr/>
        <p:txBody>
          <a:bodyPr/>
          <a:lstStyle/>
          <a:p>
            <a:r>
              <a:rPr lang="zh-TW" altLang="en-US" smtClean="0"/>
              <a:t>感染管制處置措施：第一時間</a:t>
            </a:r>
            <a:endParaRPr lang="en-US" altLang="zh-TW" dirty="0" smtClean="0"/>
          </a:p>
        </p:txBody>
      </p:sp>
      <p:sp>
        <p:nvSpPr>
          <p:cNvPr id="96258" name="內容版面配置區 2"/>
          <p:cNvSpPr>
            <a:spLocks noGrp="1"/>
          </p:cNvSpPr>
          <p:nvPr>
            <p:ph idx="1"/>
          </p:nvPr>
        </p:nvSpPr>
        <p:spPr/>
        <p:txBody>
          <a:bodyPr/>
          <a:lstStyle/>
          <a:p>
            <a:r>
              <a:rPr lang="en-US" altLang="zh-TW" dirty="0" smtClean="0">
                <a:latin typeface="Arial" pitchFamily="34" charset="0"/>
              </a:rPr>
              <a:t>12/08~12/17</a:t>
            </a:r>
            <a:r>
              <a:rPr lang="zh-TW" altLang="en-US" dirty="0" smtClean="0"/>
              <a:t>小於</a:t>
            </a:r>
            <a:r>
              <a:rPr lang="en-US" altLang="zh-TW" dirty="0" smtClean="0">
                <a:latin typeface="Arial" pitchFamily="34" charset="0"/>
              </a:rPr>
              <a:t>18</a:t>
            </a:r>
            <a:r>
              <a:rPr lang="zh-TW" altLang="en-US" dirty="0" smtClean="0"/>
              <a:t>個月住院病童，除病童</a:t>
            </a:r>
            <a:r>
              <a:rPr lang="en-US" altLang="zh-TW" dirty="0" smtClean="0">
                <a:latin typeface="Arial" pitchFamily="34" charset="0"/>
              </a:rPr>
              <a:t>A</a:t>
            </a:r>
            <a:r>
              <a:rPr lang="zh-TW" altLang="en-US" dirty="0" smtClean="0"/>
              <a:t>外共</a:t>
            </a:r>
            <a:r>
              <a:rPr lang="en-US" altLang="zh-TW" dirty="0" smtClean="0">
                <a:latin typeface="Arial" pitchFamily="34" charset="0"/>
              </a:rPr>
              <a:t>10</a:t>
            </a:r>
            <a:r>
              <a:rPr lang="zh-TW" altLang="en-US" dirty="0" smtClean="0"/>
              <a:t>位，</a:t>
            </a:r>
            <a:r>
              <a:rPr lang="en-US" altLang="zh-TW" dirty="0" smtClean="0">
                <a:latin typeface="Arial" pitchFamily="34" charset="0"/>
              </a:rPr>
              <a:t>6</a:t>
            </a:r>
            <a:r>
              <a:rPr lang="zh-TW" altLang="en-US" dirty="0" smtClean="0"/>
              <a:t>位無症狀，</a:t>
            </a:r>
            <a:r>
              <a:rPr lang="en-US" altLang="zh-TW" dirty="0" smtClean="0">
                <a:latin typeface="Arial" pitchFamily="34" charset="0"/>
              </a:rPr>
              <a:t>3</a:t>
            </a:r>
            <a:r>
              <a:rPr lang="zh-TW" altLang="en-US" dirty="0" smtClean="0"/>
              <a:t>位尚未聯繫上，</a:t>
            </a:r>
            <a:r>
              <a:rPr lang="en-US" altLang="zh-TW" dirty="0" smtClean="0">
                <a:latin typeface="Arial" pitchFamily="34" charset="0"/>
              </a:rPr>
              <a:t>1</a:t>
            </a:r>
            <a:r>
              <a:rPr lang="zh-TW" altLang="en-US" dirty="0" smtClean="0"/>
              <a:t>位回越南</a:t>
            </a:r>
            <a:r>
              <a:rPr lang="en-US" altLang="zh-TW" dirty="0" smtClean="0">
                <a:latin typeface="Arial" pitchFamily="34" charset="0"/>
              </a:rPr>
              <a:t>(12/31)</a:t>
            </a:r>
            <a:r>
              <a:rPr lang="zh-TW" altLang="en-US" dirty="0" smtClean="0"/>
              <a:t>。</a:t>
            </a:r>
          </a:p>
          <a:p>
            <a:r>
              <a:rPr lang="zh-TW" altLang="en-US" dirty="0" smtClean="0"/>
              <a:t>醫療工作人員接觸者共</a:t>
            </a:r>
            <a:r>
              <a:rPr lang="en-US" altLang="zh-TW" dirty="0" smtClean="0">
                <a:latin typeface="Arial" pitchFamily="34" charset="0"/>
              </a:rPr>
              <a:t>19</a:t>
            </a:r>
            <a:r>
              <a:rPr lang="zh-TW" altLang="en-US" dirty="0" smtClean="0"/>
              <a:t>名，</a:t>
            </a:r>
            <a:r>
              <a:rPr lang="en-US" altLang="zh-TW" dirty="0" smtClean="0">
                <a:latin typeface="Arial" pitchFamily="34" charset="0"/>
              </a:rPr>
              <a:t>1</a:t>
            </a:r>
            <a:r>
              <a:rPr lang="zh-TW" altLang="en-US" dirty="0" smtClean="0"/>
              <a:t>位發燒不詳，待追蹤。</a:t>
            </a:r>
            <a:endParaRPr lang="en-US" altLang="zh-TW" dirty="0" smtClean="0"/>
          </a:p>
          <a:p>
            <a:r>
              <a:rPr lang="zh-TW" altLang="en-US" dirty="0" smtClean="0"/>
              <a:t>請資訊室下載兒科病房</a:t>
            </a:r>
            <a:r>
              <a:rPr lang="en-US" altLang="zh-TW" dirty="0" smtClean="0">
                <a:latin typeface="Arial" pitchFamily="34" charset="0"/>
              </a:rPr>
              <a:t>12</a:t>
            </a:r>
            <a:r>
              <a:rPr lang="zh-TW" altLang="en-US" dirty="0" smtClean="0"/>
              <a:t>月住院名單、病歷號、出生年月日等基本資料</a:t>
            </a:r>
            <a:r>
              <a:rPr lang="en-US" altLang="zh-TW" dirty="0" smtClean="0">
                <a:latin typeface="Arial" pitchFamily="34" charset="0"/>
              </a:rPr>
              <a:t>(01/02)</a:t>
            </a:r>
            <a:r>
              <a:rPr lang="zh-TW" altLang="en-US" dirty="0" smtClean="0"/>
              <a:t>。</a:t>
            </a:r>
          </a:p>
          <a:p>
            <a:r>
              <a:rPr lang="zh-TW" altLang="en-US" dirty="0" smtClean="0"/>
              <a:t>與兒科召開臨時會議</a:t>
            </a:r>
            <a:r>
              <a:rPr lang="en-US" altLang="zh-TW" dirty="0" smtClean="0">
                <a:latin typeface="Arial" pitchFamily="34" charset="0"/>
              </a:rPr>
              <a:t>(01/05)</a:t>
            </a:r>
            <a:r>
              <a:rPr lang="zh-TW" altLang="en-US" dirty="0" smtClean="0"/>
              <a:t>。</a:t>
            </a:r>
            <a:endParaRPr lang="en-US" altLang="zh-TW" dirty="0" smtClean="0"/>
          </a:p>
          <a:p>
            <a:r>
              <a:rPr lang="zh-TW" altLang="en-US" dirty="0" smtClean="0"/>
              <a:t>製定電訪說帖</a:t>
            </a:r>
            <a:r>
              <a:rPr lang="en-US" altLang="zh-TW" dirty="0" smtClean="0">
                <a:latin typeface="Arial" pitchFamily="34" charset="0"/>
              </a:rPr>
              <a:t>(01/07)</a:t>
            </a:r>
            <a:r>
              <a:rPr lang="zh-TW" altLang="en-US" dirty="0" smtClean="0"/>
              <a:t>。</a:t>
            </a:r>
          </a:p>
          <a:p>
            <a:endParaRPr lang="zh-TW" altLang="en-US" dirty="0" smtClean="0"/>
          </a:p>
        </p:txBody>
      </p:sp>
      <p:sp>
        <p:nvSpPr>
          <p:cNvPr id="5" name="流程圖: 替代處理程序 4"/>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7"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620713"/>
            <a:ext cx="8229600" cy="796925"/>
          </a:xfrm>
        </p:spPr>
        <p:txBody>
          <a:bodyPr/>
          <a:lstStyle/>
          <a:p>
            <a:pPr>
              <a:defRPr/>
            </a:pPr>
            <a:r>
              <a:rPr lang="zh-TW" altLang="en-US" smtClean="0"/>
              <a:t>追蹤期</a:t>
            </a:r>
          </a:p>
        </p:txBody>
      </p:sp>
      <p:sp>
        <p:nvSpPr>
          <p:cNvPr id="102402" name="內容版面配置區 13"/>
          <p:cNvSpPr>
            <a:spLocks noGrp="1"/>
          </p:cNvSpPr>
          <p:nvPr>
            <p:ph idx="1"/>
          </p:nvPr>
        </p:nvSpPr>
        <p:spPr>
          <a:xfrm>
            <a:off x="468313" y="1268413"/>
            <a:ext cx="8229600" cy="4525962"/>
          </a:xfrm>
        </p:spPr>
        <p:txBody>
          <a:bodyPr/>
          <a:lstStyle/>
          <a:p>
            <a:r>
              <a:rPr lang="zh-TW" altLang="en-US" dirty="0" smtClean="0">
                <a:cs typeface="Arial" charset="0"/>
              </a:rPr>
              <a:t>追蹤至最長潛伏期的兩倍時間</a:t>
            </a:r>
            <a:endParaRPr lang="en-US" altLang="zh-TW" dirty="0" smtClean="0">
              <a:cs typeface="Arial" charset="0"/>
            </a:endParaRPr>
          </a:p>
          <a:p>
            <a:pPr>
              <a:spcBef>
                <a:spcPct val="0"/>
              </a:spcBef>
            </a:pPr>
            <a:r>
              <a:rPr lang="zh-TW" altLang="en-US" dirty="0" smtClean="0">
                <a:cs typeface="Arial" charset="0"/>
              </a:rPr>
              <a:t>最後個案可傳染日期：</a:t>
            </a:r>
            <a:r>
              <a:rPr lang="en-US" altLang="zh-TW" dirty="0" smtClean="0">
                <a:latin typeface="Arial" pitchFamily="34" charset="0"/>
              </a:rPr>
              <a:t>12/31</a:t>
            </a:r>
            <a:r>
              <a:rPr lang="zh-TW" altLang="en-US" dirty="0" smtClean="0">
                <a:cs typeface="Arial" charset="0"/>
              </a:rPr>
              <a:t>追蹤至</a:t>
            </a:r>
            <a:r>
              <a:rPr lang="en-US" altLang="zh-TW" dirty="0" smtClean="0">
                <a:latin typeface="Arial" pitchFamily="34" charset="0"/>
              </a:rPr>
              <a:t>02/10</a:t>
            </a:r>
            <a:r>
              <a:rPr lang="en-US" altLang="zh-TW" dirty="0" smtClean="0">
                <a:cs typeface="Arial" charset="0"/>
              </a:rPr>
              <a:t>(</a:t>
            </a:r>
            <a:r>
              <a:rPr lang="en-US" altLang="zh-TW" dirty="0" smtClean="0">
                <a:latin typeface="Arial" pitchFamily="34" charset="0"/>
              </a:rPr>
              <a:t>42</a:t>
            </a:r>
            <a:r>
              <a:rPr lang="zh-TW" altLang="en-US" dirty="0" smtClean="0">
                <a:cs typeface="Arial" charset="0"/>
              </a:rPr>
              <a:t>天</a:t>
            </a:r>
            <a:r>
              <a:rPr lang="en-US" altLang="zh-TW" dirty="0" smtClean="0">
                <a:cs typeface="Arial" charset="0"/>
              </a:rPr>
              <a:t>)</a:t>
            </a:r>
            <a:endParaRPr lang="zh-TW" altLang="en-US" dirty="0" smtClean="0">
              <a:cs typeface="Arial" charset="0"/>
            </a:endParaRPr>
          </a:p>
          <a:p>
            <a:endParaRPr lang="zh-TW" altLang="en-US" dirty="0" smtClean="0">
              <a:latin typeface="Arial" charset="0"/>
              <a:cs typeface="Arial" charset="0"/>
            </a:endParaRPr>
          </a:p>
        </p:txBody>
      </p:sp>
      <p:graphicFrame>
        <p:nvGraphicFramePr>
          <p:cNvPr id="12" name="內容版面配置區 3"/>
          <p:cNvGraphicFramePr>
            <a:graphicFrameLocks noGrp="1"/>
          </p:cNvGraphicFramePr>
          <p:nvPr/>
        </p:nvGraphicFramePr>
        <p:xfrm>
          <a:off x="2147483647" y="2147483647"/>
          <a:ext cx="8229600" cy="4062277"/>
        </p:xfrm>
        <a:graphic>
          <a:graphicData uri="http://schemas.openxmlformats.org/drawingml/2006/table">
            <a:tbl>
              <a:tblPr/>
              <a:tblGrid>
                <a:gridCol w="534988"/>
                <a:gridCol w="304800"/>
                <a:gridCol w="230187"/>
                <a:gridCol w="231775"/>
                <a:gridCol w="230188"/>
                <a:gridCol w="231775"/>
                <a:gridCol w="230187"/>
                <a:gridCol w="231775"/>
                <a:gridCol w="230188"/>
                <a:gridCol w="231775"/>
                <a:gridCol w="230187"/>
                <a:gridCol w="231775"/>
                <a:gridCol w="230188"/>
                <a:gridCol w="231775"/>
                <a:gridCol w="230187"/>
                <a:gridCol w="231775"/>
                <a:gridCol w="230188"/>
                <a:gridCol w="230187"/>
                <a:gridCol w="231775"/>
                <a:gridCol w="230188"/>
                <a:gridCol w="231775"/>
                <a:gridCol w="230187"/>
                <a:gridCol w="231775"/>
                <a:gridCol w="230188"/>
                <a:gridCol w="231775"/>
                <a:gridCol w="230187"/>
                <a:gridCol w="231775"/>
                <a:gridCol w="230188"/>
                <a:gridCol w="231775"/>
                <a:gridCol w="230187"/>
                <a:gridCol w="231775"/>
                <a:gridCol w="230188"/>
                <a:gridCol w="231775"/>
                <a:gridCol w="230187"/>
              </a:tblGrid>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日期</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30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31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1"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C5D9F1"/>
                    </a:solid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rPr>
                        <a:t>A</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護理師</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99795"/>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B2A1C7"/>
                    </a:solid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200" b="1"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200" b="1" i="0" u="none" strike="noStrike" cap="none" normalizeH="0" baseline="0" smtClean="0">
                          <a:ln>
                            <a:noFill/>
                          </a:ln>
                          <a:solidFill>
                            <a:srgbClr val="000000"/>
                          </a:solidFill>
                          <a:effectLst/>
                          <a:latin typeface="標楷體" pitchFamily="65" charset="-120"/>
                          <a:ea typeface="標楷體" pitchFamily="65" charset="-120"/>
                        </a:rPr>
                        <a:t>病童</a:t>
                      </a:r>
                      <a:r>
                        <a:rPr kumimoji="0" lang="en-US" altLang="zh-TW" sz="1200" b="1" i="0" u="none" strike="noStrike" cap="none" normalizeH="0" baseline="0" smtClean="0">
                          <a:ln>
                            <a:noFill/>
                          </a:ln>
                          <a:solidFill>
                            <a:srgbClr val="000000"/>
                          </a:solidFill>
                          <a:effectLst/>
                          <a:latin typeface="標楷體" pitchFamily="65" charset="-120"/>
                          <a:ea typeface="標楷體" pitchFamily="65" charset="-120"/>
                        </a:rPr>
                        <a:t>B</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新細明體" pitchFamily="18" charset="-120"/>
                          <a:ea typeface="新細明體" pitchFamily="18" charset="-12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住</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院</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FF"/>
                    </a:solidFill>
                  </a:tcPr>
                </a:tc>
                <a:tc gridSpan="3">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轉單獨病房</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hMerge="1">
                  <a:txBody>
                    <a:bodyPr/>
                    <a:lstStyle/>
                    <a:p>
                      <a:endParaRPr lang="zh-TW" altLang="en-US"/>
                    </a:p>
                  </a:txBody>
                  <a:tcPr/>
                </a:tc>
                <a:tc hMerge="1">
                  <a:txBody>
                    <a:bodyPr/>
                    <a:lstStyle/>
                    <a:p>
                      <a:endParaRPr lang="zh-TW" altLang="en-US"/>
                    </a:p>
                  </a:txBody>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10</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9</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8</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7</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6</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5</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r>
              <a:tr h="180975">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1" i="0" u="none" strike="noStrike" cap="none" normalizeH="0" baseline="0" smtClean="0">
                          <a:ln>
                            <a:noFill/>
                          </a:ln>
                          <a:solidFill>
                            <a:srgbClr val="000000"/>
                          </a:solidFill>
                          <a:effectLst/>
                          <a:latin typeface="標楷體" pitchFamily="65" charset="-120"/>
                          <a:ea typeface="新細明體" pitchFamily="18" charset="-120"/>
                        </a:rPr>
                        <a:t>　</a:t>
                      </a:r>
                    </a:p>
                  </a:txBody>
                  <a:tcPr marL="7873" marR="7873" marT="7873" marB="0" anchor="ctr"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Calibri" pitchFamily="34" charset="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1</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2</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3</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000" b="0" i="0" u="none" strike="noStrike" cap="none" normalizeH="0" baseline="0" smtClean="0">
                          <a:ln>
                            <a:noFill/>
                          </a:ln>
                          <a:solidFill>
                            <a:srgbClr val="000000"/>
                          </a:solidFill>
                          <a:effectLst/>
                          <a:latin typeface="Calibri" pitchFamily="34" charset="0"/>
                          <a:ea typeface="新細明體" pitchFamily="18" charset="-120"/>
                        </a:rPr>
                        <a:t>4</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2A1C7"/>
                    </a:solid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17303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26828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00"/>
                    </a:solidFill>
                  </a:tcPr>
                </a:tc>
                <a:tc gridSpan="2">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rPr>
                        <a:t>發燒</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標楷體" pitchFamily="65" charset="-120"/>
                          <a:ea typeface="標楷體" pitchFamily="65"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D8D8D8"/>
                    </a:solidFill>
                  </a:tcPr>
                </a:tc>
                <a:tc gridSpan="2">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rPr>
                        <a:t>住院</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0000"/>
                    </a:solidFill>
                  </a:tcPr>
                </a:tc>
                <a:tc gridSpan="2">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rPr>
                        <a:t>發疹</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Arial" charset="0"/>
                          <a:ea typeface="標楷體" pitchFamily="65" charset="-120"/>
                          <a:cs typeface="Arial" charset="0"/>
                        </a:rPr>
                        <a:t>ER</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AC090"/>
                    </a:solidFill>
                  </a:tcPr>
                </a:tc>
                <a:tc gridSpan="2">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rPr>
                        <a:t>急診</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6699"/>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B2A1C7"/>
                    </a:solidFill>
                  </a:tcPr>
                </a:tc>
                <a:tc gridSpan="4">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rPr>
                        <a:t>可傳染期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r>
              <a:tr h="268288">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1" i="0" u="none" strike="noStrike" cap="none" normalizeH="0" baseline="0" smtClean="0">
                        <a:ln>
                          <a:noFill/>
                        </a:ln>
                        <a:solidFill>
                          <a:srgbClr val="000000"/>
                        </a:solidFill>
                        <a:effectLst/>
                        <a:latin typeface="標楷體" pitchFamily="65"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rPr>
                        <a:t>　</a:t>
                      </a:r>
                    </a:p>
                  </a:txBody>
                  <a:tcPr marL="7873" marR="7873" marT="7873"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92D050"/>
                    </a:solidFill>
                  </a:tcPr>
                </a:tc>
                <a:tc gridSpan="3">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500" b="0" i="0" u="none" strike="noStrike" cap="none" normalizeH="0" baseline="0" smtClean="0">
                          <a:ln>
                            <a:noFill/>
                          </a:ln>
                          <a:solidFill>
                            <a:srgbClr val="000000"/>
                          </a:solidFill>
                          <a:effectLst/>
                          <a:latin typeface="標楷體" pitchFamily="65" charset="-120"/>
                          <a:ea typeface="標楷體" pitchFamily="65" charset="-120"/>
                        </a:rPr>
                        <a:t>潛伏期</a:t>
                      </a:r>
                    </a:p>
                  </a:txBody>
                  <a:tcPr marL="7873" marR="7873" marT="7873" marB="0" anchor="ctr"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標楷體" pitchFamily="65" charset="-120"/>
                        <a:ea typeface="標楷體" pitchFamily="65"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charset="0"/>
                        <a:defRPr sz="2400">
                          <a:solidFill>
                            <a:schemeClr val="tx1"/>
                          </a:solidFill>
                          <a:latin typeface="Arial" charset="0"/>
                          <a:ea typeface="標楷體" pitchFamily="65" charset="-120"/>
                          <a:cs typeface="Arial" charset="0"/>
                        </a:defRPr>
                      </a:lvl1pPr>
                      <a:lvl2pPr marL="742950" indent="-285750" eaLnBrk="0" hangingPunct="0">
                        <a:spcBef>
                          <a:spcPct val="20000"/>
                        </a:spcBef>
                        <a:buFont typeface="Arial" charset="0"/>
                        <a:defRPr sz="2000">
                          <a:solidFill>
                            <a:schemeClr val="tx1"/>
                          </a:solidFill>
                          <a:latin typeface="Arial" charset="0"/>
                          <a:ea typeface="標楷體" pitchFamily="65" charset="-120"/>
                          <a:cs typeface="Arial" charset="0"/>
                        </a:defRPr>
                      </a:lvl2pPr>
                      <a:lvl3pPr marL="1143000" indent="-228600" eaLnBrk="0" hangingPunct="0">
                        <a:spcBef>
                          <a:spcPct val="20000"/>
                        </a:spcBef>
                        <a:buFont typeface="Arial" charset="0"/>
                        <a:defRPr>
                          <a:solidFill>
                            <a:schemeClr val="tx1"/>
                          </a:solidFill>
                          <a:latin typeface="Arial" charset="0"/>
                          <a:ea typeface="標楷體" pitchFamily="65" charset="-120"/>
                          <a:cs typeface="Arial" charset="0"/>
                        </a:defRPr>
                      </a:lvl3pPr>
                      <a:lvl4pPr marL="1600200" indent="-228600" eaLnBrk="0" hangingPunct="0">
                        <a:spcBef>
                          <a:spcPct val="20000"/>
                        </a:spcBef>
                        <a:buFont typeface="Arial" charset="0"/>
                        <a:defRPr sz="1600">
                          <a:solidFill>
                            <a:schemeClr val="tx1"/>
                          </a:solidFill>
                          <a:latin typeface="Arial" charset="0"/>
                          <a:ea typeface="標楷體" pitchFamily="65" charset="-120"/>
                          <a:cs typeface="Arial" charset="0"/>
                        </a:defRPr>
                      </a:lvl4pPr>
                      <a:lvl5pPr marL="2057400" indent="-228600" eaLnBrk="0" hangingPunct="0">
                        <a:spcBef>
                          <a:spcPct val="20000"/>
                        </a:spcBef>
                        <a:buFont typeface="Arial" charset="0"/>
                        <a:defRPr sz="1400">
                          <a:solidFill>
                            <a:schemeClr val="tx1"/>
                          </a:solidFill>
                          <a:latin typeface="Arial" charset="0"/>
                          <a:ea typeface="標楷體" pitchFamily="65" charset="-120"/>
                          <a:cs typeface="Arial" charset="0"/>
                        </a:defRPr>
                      </a:lvl5pPr>
                      <a:lvl6pPr marL="25146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6pPr>
                      <a:lvl7pPr marL="29718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7pPr>
                      <a:lvl8pPr marL="34290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8pPr>
                      <a:lvl9pPr marL="3886200" indent="-228600" eaLnBrk="0" fontAlgn="base" hangingPunct="0">
                        <a:spcBef>
                          <a:spcPct val="20000"/>
                        </a:spcBef>
                        <a:spcAft>
                          <a:spcPct val="0"/>
                        </a:spcAft>
                        <a:buFont typeface="Arial" charset="0"/>
                        <a:defRPr sz="1400">
                          <a:solidFill>
                            <a:schemeClr val="tx1"/>
                          </a:solidFill>
                          <a:latin typeface="Arial" charset="0"/>
                          <a:ea typeface="標楷體" pitchFamily="65" charset="-120"/>
                          <a:cs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zh-TW" altLang="en-US" sz="1000" b="0" i="0" u="none" strike="noStrike" cap="none" normalizeH="0" baseline="0" dirty="0" smtClean="0">
                        <a:ln>
                          <a:noFill/>
                        </a:ln>
                        <a:solidFill>
                          <a:srgbClr val="000000"/>
                        </a:solidFill>
                        <a:effectLst/>
                        <a:latin typeface="新細明體" pitchFamily="18" charset="-120"/>
                        <a:ea typeface="新細明體" pitchFamily="18" charset="-120"/>
                      </a:endParaRPr>
                    </a:p>
                  </a:txBody>
                  <a:tcPr marL="7873" marR="7873" marT="7873" marB="0" anchor="ctr" horzOverflow="overflow">
                    <a:lnL>
                      <a:noFill/>
                    </a:lnL>
                    <a:lnR>
                      <a:noFill/>
                    </a:lnR>
                    <a:lnT>
                      <a:noFill/>
                    </a:lnT>
                    <a:lnB>
                      <a:noFill/>
                    </a:lnB>
                    <a:lnTlToBr>
                      <a:noFill/>
                    </a:lnTlToBr>
                    <a:lnBlToTr>
                      <a:noFill/>
                    </a:lnBlToTr>
                    <a:noFill/>
                  </a:tcPr>
                </a:tc>
              </a:tr>
            </a:tbl>
          </a:graphicData>
        </a:graphic>
      </p:graphicFrame>
      <p:pic>
        <p:nvPicPr>
          <p:cNvPr id="103209" name="Picture 811" descr="C:\Documents and Settings\tkb_user\Desktop\p70.png"/>
          <p:cNvPicPr>
            <a:picLocks noChangeAspect="1" noChangeArrowheads="1"/>
          </p:cNvPicPr>
          <p:nvPr>
            <p:custDataLst>
              <p:tags r:id="rId2"/>
            </p:custDataLst>
          </p:nvPr>
        </p:nvPicPr>
        <p:blipFill>
          <a:blip r:embed="rId6" cstate="print"/>
          <a:srcRect/>
          <a:stretch>
            <a:fillRect/>
          </a:stretch>
        </p:blipFill>
        <p:spPr bwMode="auto">
          <a:xfrm>
            <a:off x="395288" y="2133600"/>
            <a:ext cx="8375650" cy="4205288"/>
          </a:xfrm>
          <a:prstGeom prst="rect">
            <a:avLst/>
          </a:prstGeom>
          <a:noFill/>
          <a:ln w="9525">
            <a:noFill/>
            <a:miter lim="800000"/>
            <a:headEnd/>
            <a:tailEnd/>
          </a:ln>
        </p:spPr>
      </p:pic>
      <p:sp>
        <p:nvSpPr>
          <p:cNvPr id="7" name="流程圖: 替代處理程序 6"/>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8" name="Picture 4" descr="E:\po2013010\3工程執行\06守住血汗錢，金融消費者必備護身符\02課程版型\書.png"/>
          <p:cNvPicPr>
            <a:picLocks noChangeAspect="1" noChangeArrowheads="1"/>
          </p:cNvPicPr>
          <p:nvPr>
            <p:custDataLst>
              <p:tags r:id="rId3"/>
            </p:custDataLst>
          </p:nvPr>
        </p:nvPicPr>
        <p:blipFill>
          <a:blip r:embed="rId7"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標題 1"/>
          <p:cNvSpPr>
            <a:spLocks noGrp="1"/>
          </p:cNvSpPr>
          <p:nvPr>
            <p:ph type="title"/>
          </p:nvPr>
        </p:nvSpPr>
        <p:spPr>
          <a:xfrm>
            <a:off x="457200" y="620713"/>
            <a:ext cx="8229600" cy="796925"/>
          </a:xfrm>
        </p:spPr>
        <p:txBody>
          <a:bodyPr/>
          <a:lstStyle/>
          <a:p>
            <a:pPr>
              <a:defRPr/>
            </a:pPr>
            <a:r>
              <a:rPr lang="zh-TW" altLang="en-US" smtClean="0"/>
              <a:t>接觸者造冊和抽血檢驗</a:t>
            </a:r>
          </a:p>
        </p:txBody>
      </p:sp>
      <p:sp>
        <p:nvSpPr>
          <p:cNvPr id="3" name="內容版面配置區 2"/>
          <p:cNvSpPr>
            <a:spLocks noGrp="1"/>
          </p:cNvSpPr>
          <p:nvPr>
            <p:ph idx="1"/>
          </p:nvPr>
        </p:nvSpPr>
        <p:spPr/>
        <p:txBody>
          <a:bodyPr/>
          <a:lstStyle/>
          <a:p>
            <a:pPr>
              <a:defRPr/>
            </a:pPr>
            <a:r>
              <a:rPr lang="zh-TW" altLang="en-US" dirty="0" smtClean="0"/>
              <a:t>工作人員造冊：共</a:t>
            </a:r>
            <a:r>
              <a:rPr lang="en-US" altLang="zh-TW" dirty="0" smtClean="0">
                <a:latin typeface="Arial" pitchFamily="34" charset="0"/>
              </a:rPr>
              <a:t>102</a:t>
            </a:r>
            <a:r>
              <a:rPr lang="zh-TW" altLang="en-US" dirty="0" smtClean="0"/>
              <a:t>人</a:t>
            </a:r>
            <a:endParaRPr lang="en-US" altLang="zh-TW" dirty="0" smtClean="0"/>
          </a:p>
          <a:p>
            <a:pPr lvl="1">
              <a:defRPr/>
            </a:pPr>
            <a:r>
              <a:rPr lang="zh-TW" altLang="en-US" dirty="0" smtClean="0"/>
              <a:t>急診可能暴露工作人員</a:t>
            </a:r>
            <a:r>
              <a:rPr lang="en-US" altLang="zh-TW" dirty="0" smtClean="0">
                <a:latin typeface="Arial" pitchFamily="34" charset="0"/>
              </a:rPr>
              <a:t>(12/13, 12/20,</a:t>
            </a:r>
            <a:r>
              <a:rPr lang="zh-TW" altLang="en-US" dirty="0" smtClean="0">
                <a:latin typeface="Arial" pitchFamily="34" charset="0"/>
              </a:rPr>
              <a:t> </a:t>
            </a:r>
            <a:r>
              <a:rPr lang="en-US" altLang="zh-TW" dirty="0" smtClean="0">
                <a:latin typeface="Arial" pitchFamily="34" charset="0"/>
              </a:rPr>
              <a:t>12/22,</a:t>
            </a:r>
            <a:r>
              <a:rPr lang="zh-TW" altLang="en-US" dirty="0" smtClean="0">
                <a:latin typeface="Arial" pitchFamily="34" charset="0"/>
              </a:rPr>
              <a:t> </a:t>
            </a:r>
            <a:r>
              <a:rPr lang="en-US" altLang="zh-TW" dirty="0" smtClean="0">
                <a:latin typeface="Arial" pitchFamily="34" charset="0"/>
              </a:rPr>
              <a:t>12/28, </a:t>
            </a:r>
            <a:r>
              <a:rPr lang="zh-TW" altLang="en-US" dirty="0" smtClean="0">
                <a:latin typeface="Arial" pitchFamily="34" charset="0"/>
              </a:rPr>
              <a:t> </a:t>
            </a:r>
            <a:r>
              <a:rPr lang="en-US" altLang="zh-TW" dirty="0" smtClean="0">
                <a:latin typeface="Arial" pitchFamily="34" charset="0"/>
              </a:rPr>
              <a:t>12/30)</a:t>
            </a:r>
            <a:r>
              <a:rPr lang="zh-TW" altLang="en-US" dirty="0" smtClean="0"/>
              <a:t>（病童</a:t>
            </a:r>
            <a:r>
              <a:rPr lang="en-US" altLang="zh-TW" dirty="0" smtClean="0">
                <a:latin typeface="Arial" pitchFamily="34" charset="0"/>
              </a:rPr>
              <a:t>A,B</a:t>
            </a:r>
            <a:r>
              <a:rPr lang="zh-TW" altLang="en-US" dirty="0" smtClean="0"/>
              <a:t>、護理師）</a:t>
            </a:r>
            <a:endParaRPr lang="en-US" altLang="zh-TW" dirty="0" smtClean="0"/>
          </a:p>
          <a:p>
            <a:pPr lvl="1">
              <a:defRPr/>
            </a:pPr>
            <a:r>
              <a:rPr lang="zh-TW" altLang="en-US" dirty="0" smtClean="0"/>
              <a:t>兒科病房可能暴露工作人員（病童</a:t>
            </a:r>
            <a:r>
              <a:rPr lang="en-US" altLang="zh-TW" dirty="0" smtClean="0">
                <a:latin typeface="Arial" pitchFamily="34" charset="0"/>
              </a:rPr>
              <a:t>A,B</a:t>
            </a:r>
            <a:r>
              <a:rPr lang="zh-TW" altLang="en-US" dirty="0" smtClean="0"/>
              <a:t>、護理師）</a:t>
            </a:r>
            <a:endParaRPr lang="en-US" altLang="zh-TW" dirty="0" smtClean="0"/>
          </a:p>
          <a:p>
            <a:pPr lvl="1">
              <a:defRPr/>
            </a:pPr>
            <a:r>
              <a:rPr lang="zh-TW" altLang="en-US" dirty="0" smtClean="0"/>
              <a:t>單人病房可能暴露工作人員（病童</a:t>
            </a:r>
            <a:r>
              <a:rPr lang="en-US" altLang="zh-TW" dirty="0" smtClean="0">
                <a:latin typeface="Arial" pitchFamily="34" charset="0"/>
              </a:rPr>
              <a:t>B</a:t>
            </a:r>
            <a:r>
              <a:rPr lang="zh-TW" altLang="en-US" dirty="0" smtClean="0"/>
              <a:t>）</a:t>
            </a:r>
            <a:endParaRPr lang="en-US" altLang="zh-TW" dirty="0" smtClean="0"/>
          </a:p>
          <a:p>
            <a:pPr>
              <a:defRPr/>
            </a:pPr>
            <a:r>
              <a:rPr lang="zh-TW" altLang="en-US" dirty="0" smtClean="0"/>
              <a:t>工作人員抽血：不記得或未得過麻疹和未施打疫苗者共</a:t>
            </a:r>
            <a:r>
              <a:rPr lang="en-US" dirty="0" smtClean="0">
                <a:latin typeface="Arial" pitchFamily="34" charset="0"/>
              </a:rPr>
              <a:t>28</a:t>
            </a:r>
            <a:r>
              <a:rPr lang="zh-TW" altLang="en-US" dirty="0" smtClean="0"/>
              <a:t>人。</a:t>
            </a:r>
          </a:p>
        </p:txBody>
      </p:sp>
      <p:sp>
        <p:nvSpPr>
          <p:cNvPr id="5" name="流程圖: 替代處理程序 4"/>
          <p:cNvSpPr/>
          <p:nvPr/>
        </p:nvSpPr>
        <p:spPr bwMode="auto">
          <a:xfrm>
            <a:off x="727075" y="6397997"/>
            <a:ext cx="5534025"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a:t>
            </a:r>
            <a:r>
              <a:rPr kumimoji="0" lang="zh-TW" altLang="en-US" sz="1400" dirty="0" smtClean="0">
                <a:solidFill>
                  <a:schemeClr val="tx1"/>
                </a:solidFill>
                <a:latin typeface="華康中圓體" pitchFamily="49" charset="-120"/>
                <a:ea typeface="華康中圓體" pitchFamily="49" charset="-120"/>
                <a:cs typeface="Arial" charset="0"/>
              </a:rPr>
              <a:t>：高雄榮民總醫院</a:t>
            </a:r>
            <a:endParaRPr lang="zh-TW" altLang="en-US" sz="1400" dirty="0">
              <a:solidFill>
                <a:schemeClr val="tx1"/>
              </a:solidFill>
              <a:latin typeface="華康中圓體" pitchFamily="49" charset="-120"/>
              <a:ea typeface="華康中圓體" pitchFamily="49" charset="-120"/>
              <a:cs typeface="Arial" charset="0"/>
            </a:endParaRPr>
          </a:p>
        </p:txBody>
      </p:sp>
      <p:pic>
        <p:nvPicPr>
          <p:cNvPr id="6"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a:xfrm>
            <a:off x="457200" y="620713"/>
            <a:ext cx="8229600" cy="796925"/>
          </a:xfrm>
        </p:spPr>
        <p:txBody>
          <a:bodyPr/>
          <a:lstStyle/>
          <a:p>
            <a:pPr>
              <a:defRPr/>
            </a:pPr>
            <a:r>
              <a:rPr lang="zh-TW" altLang="en-US" smtClean="0"/>
              <a:t>疑似麻疹個案之接觸者處置原則 </a:t>
            </a:r>
          </a:p>
        </p:txBody>
      </p:sp>
      <p:sp>
        <p:nvSpPr>
          <p:cNvPr id="97283" name="Rectangle 3"/>
          <p:cNvSpPr>
            <a:spLocks noGrp="1"/>
          </p:cNvSpPr>
          <p:nvPr>
            <p:ph idx="1"/>
          </p:nvPr>
        </p:nvSpPr>
        <p:spPr/>
        <p:txBody>
          <a:bodyPr/>
          <a:lstStyle/>
          <a:p>
            <a:pPr>
              <a:defRPr/>
            </a:pPr>
            <a:r>
              <a:rPr lang="zh-TW" altLang="en-US" dirty="0" smtClean="0"/>
              <a:t>掌握疑似個案於可傳染期間之接觸者</a:t>
            </a:r>
            <a:endParaRPr lang="en-US" altLang="zh-TW" dirty="0" smtClean="0"/>
          </a:p>
          <a:p>
            <a:pPr lvl="1">
              <a:defRPr/>
            </a:pPr>
            <a:r>
              <a:rPr lang="zh-TW" altLang="en-US" dirty="0" smtClean="0"/>
              <a:t>接觸者之界定</a:t>
            </a:r>
          </a:p>
          <a:p>
            <a:pPr lvl="2">
              <a:defRPr/>
            </a:pPr>
            <a:r>
              <a:rPr lang="zh-TW" altLang="en-US" dirty="0" smtClean="0"/>
              <a:t>疑似個案於可傳染期，至</a:t>
            </a:r>
            <a:r>
              <a:rPr lang="zh-TW" altLang="en-US" dirty="0" smtClean="0">
                <a:solidFill>
                  <a:srgbClr val="C00000"/>
                </a:solidFill>
              </a:rPr>
              <a:t>門診、急診、檢查單位</a:t>
            </a:r>
            <a:r>
              <a:rPr lang="zh-TW" altLang="en-US" dirty="0" smtClean="0"/>
              <a:t>等處活動</a:t>
            </a:r>
            <a:r>
              <a:rPr lang="zh-TW" altLang="en-US" dirty="0" smtClean="0">
                <a:solidFill>
                  <a:srgbClr val="C00000"/>
                </a:solidFill>
              </a:rPr>
              <a:t>之前半小時至後兩小時間</a:t>
            </a:r>
            <a:r>
              <a:rPr lang="zh-TW" altLang="en-US" dirty="0" smtClean="0"/>
              <a:t>，曾暴露之病人及醫護工作人員。 </a:t>
            </a:r>
          </a:p>
          <a:p>
            <a:pPr lvl="2">
              <a:defRPr/>
            </a:pPr>
            <a:r>
              <a:rPr lang="zh-TW" altLang="en-US" dirty="0" smtClean="0"/>
              <a:t>疑似個案住院時，於可傳染期之</a:t>
            </a:r>
            <a:r>
              <a:rPr lang="zh-TW" altLang="en-US" dirty="0" smtClean="0">
                <a:solidFill>
                  <a:srgbClr val="C00000"/>
                </a:solidFill>
              </a:rPr>
              <a:t>同住病室、病房及於檢查單位</a:t>
            </a:r>
            <a:r>
              <a:rPr lang="zh-TW" altLang="en-US" dirty="0" smtClean="0"/>
              <a:t>等處之病人及醫護工作人員。 </a:t>
            </a:r>
          </a:p>
          <a:p>
            <a:pPr lvl="2">
              <a:defRPr/>
            </a:pPr>
            <a:r>
              <a:rPr lang="zh-TW" altLang="en-US" dirty="0" smtClean="0"/>
              <a:t>疑似個案如入住兒科病房者，其接觸者應包含該</a:t>
            </a:r>
            <a:r>
              <a:rPr lang="zh-TW" altLang="en-US" dirty="0" smtClean="0">
                <a:solidFill>
                  <a:srgbClr val="C00000"/>
                </a:solidFill>
              </a:rPr>
              <a:t>兒科病房區域內之所有病人</a:t>
            </a:r>
            <a:r>
              <a:rPr lang="zh-TW" altLang="en-US" dirty="0" smtClean="0"/>
              <a:t>。 </a:t>
            </a:r>
          </a:p>
          <a:p>
            <a:pPr lvl="1" hangingPunct="1">
              <a:defRPr/>
            </a:pPr>
            <a:r>
              <a:rPr lang="zh-TW" altLang="en-US" dirty="0" smtClean="0"/>
              <a:t>院方應將以上相關人員盡速造冊後，送交轄區衛生局，做為健康監視作業依據。 </a:t>
            </a:r>
          </a:p>
        </p:txBody>
      </p:sp>
      <p:sp>
        <p:nvSpPr>
          <p:cNvPr id="7" name="流程圖: 替代處理程序 6"/>
          <p:cNvSpPr/>
          <p:nvPr/>
        </p:nvSpPr>
        <p:spPr bwMode="auto">
          <a:xfrm>
            <a:off x="727075" y="6397997"/>
            <a:ext cx="5716588"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charset="0"/>
              </a:rPr>
              <a:t>資料來源：衛生福利部疾病管制署</a:t>
            </a:r>
            <a:r>
              <a:rPr kumimoji="0" lang="zh-TW" altLang="en-US" sz="1400" dirty="0" smtClean="0">
                <a:solidFill>
                  <a:schemeClr val="tx1"/>
                </a:solidFill>
                <a:latin typeface="華康中圓體" pitchFamily="49" charset="-120"/>
                <a:ea typeface="華康中圓體" pitchFamily="49" charset="-120"/>
                <a:cs typeface="Arial" charset="0"/>
              </a:rPr>
              <a:t>「醫院內疑似麻疹個案處置指引」</a:t>
            </a:r>
            <a:endParaRPr kumimoji="0" lang="zh-TW" altLang="en-US" sz="1400" dirty="0">
              <a:solidFill>
                <a:schemeClr val="tx1"/>
              </a:solidFill>
              <a:latin typeface="華康中圓體" pitchFamily="49" charset="-120"/>
              <a:ea typeface="華康中圓體" pitchFamily="49" charset="-120"/>
              <a:cs typeface="Arial" charset="0"/>
            </a:endParaRPr>
          </a:p>
        </p:txBody>
      </p:sp>
      <p:pic>
        <p:nvPicPr>
          <p:cNvPr id="8"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5" name="Picture 5"/>
          <p:cNvPicPr>
            <a:picLocks noChangeAspect="1" noChangeArrowheads="1"/>
          </p:cNvPicPr>
          <p:nvPr>
            <p:custDataLst>
              <p:tags r:id="rId2"/>
            </p:custDataLst>
          </p:nvPr>
        </p:nvPicPr>
        <p:blipFill>
          <a:blip r:embed="rId8" cstate="print"/>
          <a:srcRect/>
          <a:stretch>
            <a:fillRect/>
          </a:stretch>
        </p:blipFill>
        <p:spPr bwMode="auto">
          <a:xfrm>
            <a:off x="1141413" y="2847975"/>
            <a:ext cx="7102475" cy="3244850"/>
          </a:xfrm>
          <a:prstGeom prst="rect">
            <a:avLst/>
          </a:prstGeom>
          <a:noFill/>
          <a:ln w="9525">
            <a:noFill/>
            <a:miter lim="800000"/>
            <a:headEnd/>
            <a:tailEnd/>
          </a:ln>
        </p:spPr>
      </p:pic>
      <p:pic>
        <p:nvPicPr>
          <p:cNvPr id="103426" name="Picture 6"/>
          <p:cNvPicPr>
            <a:picLocks noChangeAspect="1" noChangeArrowheads="1"/>
          </p:cNvPicPr>
          <p:nvPr>
            <p:custDataLst>
              <p:tags r:id="rId3"/>
            </p:custDataLst>
          </p:nvPr>
        </p:nvPicPr>
        <p:blipFill>
          <a:blip r:embed="rId9" cstate="print"/>
          <a:srcRect/>
          <a:stretch>
            <a:fillRect/>
          </a:stretch>
        </p:blipFill>
        <p:spPr bwMode="auto">
          <a:xfrm>
            <a:off x="1476375" y="1484313"/>
            <a:ext cx="6321425" cy="704850"/>
          </a:xfrm>
          <a:prstGeom prst="rect">
            <a:avLst/>
          </a:prstGeom>
          <a:noFill/>
          <a:ln w="9525">
            <a:noFill/>
            <a:miter lim="800000"/>
            <a:headEnd/>
            <a:tailEnd/>
          </a:ln>
        </p:spPr>
      </p:pic>
      <p:pic>
        <p:nvPicPr>
          <p:cNvPr id="103427" name="PPTShape_0"/>
          <p:cNvPicPr>
            <a:picLocks noChangeAspect="1" noChangeArrowheads="1"/>
          </p:cNvPicPr>
          <p:nvPr>
            <p:custDataLst>
              <p:tags r:id="rId4"/>
            </p:custDataLst>
          </p:nvPr>
        </p:nvPicPr>
        <p:blipFill>
          <a:blip r:embed="rId10" cstate="print"/>
          <a:srcRect/>
          <a:stretch>
            <a:fillRect/>
          </a:stretch>
        </p:blipFill>
        <p:spPr bwMode="auto">
          <a:xfrm>
            <a:off x="2403475" y="2205038"/>
            <a:ext cx="4527550" cy="587375"/>
          </a:xfrm>
          <a:prstGeom prst="rect">
            <a:avLst/>
          </a:prstGeom>
          <a:noFill/>
          <a:ln w="9525">
            <a:noFill/>
            <a:miter lim="800000"/>
            <a:headEnd/>
            <a:tailEnd/>
          </a:ln>
        </p:spPr>
      </p:pic>
      <p:sp>
        <p:nvSpPr>
          <p:cNvPr id="6" name="標題 5"/>
          <p:cNvSpPr>
            <a:spLocks noGrp="1"/>
          </p:cNvSpPr>
          <p:nvPr>
            <p:ph type="title"/>
          </p:nvPr>
        </p:nvSpPr>
        <p:spPr>
          <a:xfrm>
            <a:off x="457200" y="620713"/>
            <a:ext cx="8229600" cy="796925"/>
          </a:xfrm>
        </p:spPr>
        <p:txBody>
          <a:bodyPr/>
          <a:lstStyle/>
          <a:p>
            <a:r>
              <a:rPr lang="en-US" altLang="zh-TW" sz="3200" smtClean="0">
                <a:effectLst>
                  <a:outerShdw blurRad="38100" dist="38100" dir="2700000" algn="tl">
                    <a:srgbClr val="C0C0C0"/>
                  </a:outerShdw>
                </a:effectLst>
                <a:latin typeface="Arial" charset="0"/>
                <a:cs typeface="Arial" charset="0"/>
              </a:rPr>
              <a:t>Nosocomial Transmission of Measles</a:t>
            </a:r>
            <a:endParaRPr lang="zh-TW" altLang="en-US" sz="3200" smtClean="0">
              <a:effectLst>
                <a:outerShdw blurRad="38100" dist="38100" dir="2700000" algn="tl">
                  <a:srgbClr val="C0C0C0"/>
                </a:outerShdw>
              </a:effectLst>
              <a:latin typeface="Arial" charset="0"/>
              <a:cs typeface="Arial" charset="0"/>
            </a:endParaRPr>
          </a:p>
        </p:txBody>
      </p:sp>
      <p:sp>
        <p:nvSpPr>
          <p:cNvPr id="8" name="流程圖: 替代處理程序 7"/>
          <p:cNvSpPr/>
          <p:nvPr/>
        </p:nvSpPr>
        <p:spPr bwMode="auto">
          <a:xfrm>
            <a:off x="727075" y="6165850"/>
            <a:ext cx="5716588" cy="544513"/>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r>
              <a:rPr kumimoji="0" lang="zh-TW" altLang="en-US" sz="1400" dirty="0">
                <a:solidFill>
                  <a:schemeClr val="tx1"/>
                </a:solidFill>
                <a:latin typeface="華康中圓體"/>
                <a:ea typeface="華康中圓體"/>
                <a:cs typeface="Arial" charset="0"/>
              </a:rPr>
              <a:t>資料來源：</a:t>
            </a:r>
            <a:r>
              <a:rPr lang="en-US" altLang="zh-TW" sz="1200" dirty="0">
                <a:solidFill>
                  <a:schemeClr val="tx1"/>
                </a:solidFill>
                <a:ea typeface="華康中圓體"/>
                <a:cs typeface="Arial" charset="0"/>
              </a:rPr>
              <a:t>Lee SS, </a:t>
            </a:r>
            <a:r>
              <a:rPr lang="en-US" altLang="zh-TW" sz="1200" dirty="0" err="1">
                <a:solidFill>
                  <a:schemeClr val="tx1"/>
                </a:solidFill>
                <a:ea typeface="華康中圓體"/>
                <a:cs typeface="Arial" charset="0"/>
              </a:rPr>
              <a:t>Ke</a:t>
            </a:r>
            <a:r>
              <a:rPr lang="en-US" altLang="zh-TW" sz="1200" dirty="0">
                <a:solidFill>
                  <a:schemeClr val="tx1"/>
                </a:solidFill>
                <a:ea typeface="華康中圓體"/>
                <a:cs typeface="Arial" charset="0"/>
              </a:rPr>
              <a:t> CM, Cheng MF, Chen JH, Lin LJ, Hung MN, Chao HL, Li CH et al.</a:t>
            </a:r>
          </a:p>
          <a:p>
            <a:r>
              <a:rPr lang="zh-TW" altLang="en-US" sz="1200" dirty="0">
                <a:solidFill>
                  <a:schemeClr val="tx1"/>
                </a:solidFill>
                <a:ea typeface="華康中圓體"/>
                <a:cs typeface="Arial" charset="0"/>
              </a:rPr>
              <a:t>　　　　　    </a:t>
            </a:r>
            <a:r>
              <a:rPr lang="en-US" altLang="zh-TW" sz="1200" dirty="0" smtClean="0">
                <a:solidFill>
                  <a:schemeClr val="tx1"/>
                </a:solidFill>
                <a:ea typeface="華康中圓體"/>
                <a:cs typeface="Arial" charset="0"/>
              </a:rPr>
              <a:t>Infect </a:t>
            </a:r>
            <a:r>
              <a:rPr lang="en-US" altLang="zh-TW" sz="1200" dirty="0">
                <a:solidFill>
                  <a:schemeClr val="tx1"/>
                </a:solidFill>
                <a:ea typeface="華康中圓體"/>
                <a:cs typeface="Arial" charset="0"/>
              </a:rPr>
              <a:t>Control Hosp </a:t>
            </a:r>
            <a:r>
              <a:rPr lang="en-US" altLang="zh-TW" sz="1200" dirty="0" err="1">
                <a:solidFill>
                  <a:schemeClr val="tx1"/>
                </a:solidFill>
                <a:ea typeface="華康中圓體"/>
                <a:cs typeface="Arial" charset="0"/>
              </a:rPr>
              <a:t>Epidemiol</a:t>
            </a:r>
            <a:r>
              <a:rPr lang="en-US" altLang="zh-TW" sz="1200" dirty="0">
                <a:solidFill>
                  <a:schemeClr val="tx1"/>
                </a:solidFill>
                <a:ea typeface="華康中圓體"/>
                <a:cs typeface="Arial" charset="0"/>
              </a:rPr>
              <a:t> 2009 Oct; 30(10):1026-1028.</a:t>
            </a:r>
            <a:endParaRPr lang="zh-TW" altLang="en-US" sz="1200" dirty="0">
              <a:solidFill>
                <a:schemeClr val="tx1"/>
              </a:solidFill>
              <a:ea typeface="華康中圓體"/>
              <a:cs typeface="Arial" charset="0"/>
            </a:endParaRPr>
          </a:p>
        </p:txBody>
      </p:sp>
      <p:pic>
        <p:nvPicPr>
          <p:cNvPr id="9" name="Picture 4" descr="E:\po2013010\3工程執行\06守住血汗錢，金融消費者必備護身符\02課程版型\書.png"/>
          <p:cNvPicPr>
            <a:picLocks noChangeAspect="1" noChangeArrowheads="1"/>
          </p:cNvPicPr>
          <p:nvPr>
            <p:custDataLst>
              <p:tags r:id="rId5"/>
            </p:custDataLst>
          </p:nvPr>
        </p:nvPicPr>
        <p:blipFill>
          <a:blip r:embed="rId11" cstate="screen">
            <a:duotone>
              <a:prstClr val="black"/>
              <a:schemeClr val="accent3">
                <a:tint val="45000"/>
                <a:satMod val="400000"/>
              </a:schemeClr>
            </a:duotone>
          </a:blip>
          <a:srcRect/>
          <a:stretch>
            <a:fillRect/>
          </a:stretch>
        </p:blipFill>
        <p:spPr bwMode="auto">
          <a:xfrm>
            <a:off x="395536" y="626742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84213" y="2060575"/>
            <a:ext cx="7772400" cy="1470025"/>
          </a:xfrm>
        </p:spPr>
        <p:txBody>
          <a:bodyPr/>
          <a:lstStyle/>
          <a:p>
            <a:pPr>
              <a:defRPr/>
            </a:pPr>
            <a:r>
              <a:rPr lang="en-US" altLang="zh-TW" dirty="0" smtClean="0">
                <a:latin typeface="Arial" pitchFamily="34" charset="0"/>
              </a:rPr>
              <a:t>4.</a:t>
            </a:r>
            <a:r>
              <a:rPr lang="zh-TW" altLang="en-US" dirty="0" smtClean="0"/>
              <a:t>麻疹疾病控制防範</a:t>
            </a:r>
            <a:endParaRPr lang="zh-TW" altLang="en-US" dirty="0"/>
          </a:p>
        </p:txBody>
      </p:sp>
      <p:sp>
        <p:nvSpPr>
          <p:cNvPr id="5" name="副標題 4"/>
          <p:cNvSpPr>
            <a:spLocks noGrp="1"/>
          </p:cNvSpPr>
          <p:nvPr>
            <p:ph type="subTitle" idx="1"/>
          </p:nvPr>
        </p:nvSpPr>
        <p:spPr/>
        <p:txBody>
          <a:bodyPr/>
          <a:lstStyle/>
          <a:p>
            <a:pPr>
              <a:defRPr/>
            </a:pPr>
            <a:endParaRPr lang="zh-TW" altLang="en-US"/>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457200" y="620713"/>
            <a:ext cx="8229600" cy="796925"/>
          </a:xfrm>
        </p:spPr>
        <p:txBody>
          <a:bodyPr/>
          <a:lstStyle/>
          <a:p>
            <a:pPr>
              <a:defRPr/>
            </a:pPr>
            <a:r>
              <a:rPr lang="zh-TW" altLang="en-US" dirty="0" smtClean="0"/>
              <a:t>常規</a:t>
            </a:r>
            <a:r>
              <a:rPr lang="en-US" altLang="zh-TW" dirty="0" smtClean="0">
                <a:latin typeface="Arial" pitchFamily="34" charset="0"/>
              </a:rPr>
              <a:t>MMR</a:t>
            </a:r>
            <a:r>
              <a:rPr lang="zh-TW" altLang="en-US" dirty="0" smtClean="0"/>
              <a:t>疫苗接種</a:t>
            </a:r>
          </a:p>
        </p:txBody>
      </p:sp>
      <p:sp>
        <p:nvSpPr>
          <p:cNvPr id="31746" name="Rectangle 3"/>
          <p:cNvSpPr>
            <a:spLocks noGrp="1" noChangeArrowheads="1"/>
          </p:cNvSpPr>
          <p:nvPr>
            <p:ph idx="1"/>
          </p:nvPr>
        </p:nvSpPr>
        <p:spPr/>
        <p:txBody>
          <a:bodyPr/>
          <a:lstStyle/>
          <a:p>
            <a:pPr>
              <a:defRPr/>
            </a:pPr>
            <a:r>
              <a:rPr lang="zh-TW" altLang="en-US" dirty="0" smtClean="0"/>
              <a:t>兒童</a:t>
            </a:r>
            <a:endParaRPr lang="en-US" altLang="zh-TW" dirty="0" smtClean="0"/>
          </a:p>
          <a:p>
            <a:pPr lvl="1">
              <a:defRPr/>
            </a:pPr>
            <a:r>
              <a:rPr lang="zh-TW" altLang="en-US" dirty="0" smtClean="0"/>
              <a:t>出生滿</a:t>
            </a:r>
            <a:r>
              <a:rPr lang="en-US" altLang="zh-TW" dirty="0" smtClean="0">
                <a:latin typeface="Arial" pitchFamily="34" charset="0"/>
              </a:rPr>
              <a:t>12~15</a:t>
            </a:r>
            <a:r>
              <a:rPr lang="zh-TW" altLang="en-US" dirty="0" smtClean="0"/>
              <a:t>個月改為出生</a:t>
            </a:r>
            <a:r>
              <a:rPr lang="en-US" altLang="zh-TW" dirty="0" smtClean="0">
                <a:latin typeface="Arial" pitchFamily="34" charset="0"/>
              </a:rPr>
              <a:t>12</a:t>
            </a:r>
            <a:r>
              <a:rPr lang="zh-TW" altLang="en-US" dirty="0" smtClean="0"/>
              <a:t>個月接種第一劑。</a:t>
            </a:r>
            <a:endParaRPr lang="en-US" altLang="zh-TW" dirty="0" smtClean="0"/>
          </a:p>
          <a:p>
            <a:pPr lvl="1">
              <a:defRPr/>
            </a:pPr>
            <a:r>
              <a:rPr lang="zh-TW" altLang="en-US" dirty="0" smtClean="0"/>
              <a:t>滿</a:t>
            </a:r>
            <a:r>
              <a:rPr lang="en-US" altLang="zh-TW" dirty="0" smtClean="0">
                <a:latin typeface="Arial" pitchFamily="34" charset="0"/>
              </a:rPr>
              <a:t>5</a:t>
            </a:r>
            <a:r>
              <a:rPr lang="zh-TW" altLang="en-US" dirty="0" smtClean="0"/>
              <a:t>歲至入國小前接種第二劑。</a:t>
            </a:r>
            <a:endParaRPr lang="en-US" altLang="zh-TW" dirty="0" smtClean="0"/>
          </a:p>
          <a:p>
            <a:pPr>
              <a:defRPr/>
            </a:pPr>
            <a:r>
              <a:rPr lang="zh-TW" altLang="en-US" dirty="0" smtClean="0"/>
              <a:t>成人</a:t>
            </a:r>
            <a:endParaRPr lang="en-US" altLang="zh-TW" dirty="0" smtClean="0"/>
          </a:p>
          <a:p>
            <a:pPr lvl="1">
              <a:defRPr/>
            </a:pPr>
            <a:r>
              <a:rPr lang="zh-TW" altLang="en-US" dirty="0" smtClean="0"/>
              <a:t>會接觸未接種</a:t>
            </a:r>
            <a:r>
              <a:rPr lang="en-US" altLang="zh-TW" dirty="0" smtClean="0">
                <a:latin typeface="Arial" pitchFamily="34" charset="0"/>
              </a:rPr>
              <a:t>MMR</a:t>
            </a:r>
            <a:r>
              <a:rPr lang="zh-TW" altLang="en-US" dirty="0" smtClean="0"/>
              <a:t>疫苗嬰幼兒之醫護及工作人員，除持有完成</a:t>
            </a:r>
            <a:r>
              <a:rPr lang="en-US" altLang="zh-TW" dirty="0" smtClean="0">
                <a:latin typeface="Arial" pitchFamily="34" charset="0"/>
              </a:rPr>
              <a:t>2</a:t>
            </a:r>
            <a:r>
              <a:rPr lang="zh-TW" altLang="en-US" dirty="0" smtClean="0"/>
              <a:t>劑</a:t>
            </a:r>
            <a:r>
              <a:rPr lang="en-US" altLang="zh-TW" dirty="0" smtClean="0">
                <a:latin typeface="Arial" pitchFamily="34" charset="0"/>
              </a:rPr>
              <a:t>MMR</a:t>
            </a:r>
            <a:r>
              <a:rPr lang="zh-TW" altLang="en-US" dirty="0" smtClean="0"/>
              <a:t>疫苗之接種紀錄或麻疹抗體陽性證明者外，均建議接種。 </a:t>
            </a:r>
            <a:br>
              <a:rPr lang="zh-TW" altLang="en-US" dirty="0" smtClean="0"/>
            </a:br>
            <a:endParaRPr lang="zh-TW" altLang="en-US" dirty="0" smtClean="0"/>
          </a:p>
        </p:txBody>
      </p:sp>
    </p:spTree>
    <p:custDataLst>
      <p:tags r:id="rId1"/>
    </p:custDataLst>
  </p:cSld>
  <p:clrMapOvr>
    <a:masterClrMapping/>
  </p:clrMapOvr>
  <p:transition>
    <p:cu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p:txBody>
          <a:bodyPr/>
          <a:lstStyle/>
          <a:p>
            <a:r>
              <a:rPr lang="zh-TW" altLang="en-US" dirty="0" smtClean="0"/>
              <a:t>麻疹預防方法</a:t>
            </a:r>
            <a:r>
              <a:rPr lang="en-US" altLang="zh-TW" dirty="0" smtClean="0">
                <a:latin typeface="Arial" pitchFamily="34" charset="0"/>
              </a:rPr>
              <a:t>(1/2)</a:t>
            </a:r>
            <a:endParaRPr lang="zh-TW" altLang="en-US" dirty="0" smtClean="0">
              <a:latin typeface="Arial" pitchFamily="34" charset="0"/>
            </a:endParaRPr>
          </a:p>
        </p:txBody>
      </p:sp>
      <p:sp>
        <p:nvSpPr>
          <p:cNvPr id="105474" name="Rectangle 3"/>
          <p:cNvSpPr>
            <a:spLocks noGrp="1"/>
          </p:cNvSpPr>
          <p:nvPr>
            <p:ph idx="1"/>
          </p:nvPr>
        </p:nvSpPr>
        <p:spPr/>
        <p:txBody>
          <a:bodyPr/>
          <a:lstStyle/>
          <a:p>
            <a:r>
              <a:rPr lang="zh-TW" altLang="en-US" dirty="0" smtClean="0">
                <a:solidFill>
                  <a:srgbClr val="C00000"/>
                </a:solidFill>
              </a:rPr>
              <a:t>常規疫苗接種</a:t>
            </a:r>
            <a:r>
              <a:rPr lang="zh-TW" altLang="en-US" dirty="0" smtClean="0"/>
              <a:t>：出生滿</a:t>
            </a:r>
            <a:r>
              <a:rPr lang="en-US" altLang="zh-TW" dirty="0" smtClean="0">
                <a:latin typeface="Arial" pitchFamily="34" charset="0"/>
              </a:rPr>
              <a:t>12</a:t>
            </a:r>
            <a:r>
              <a:rPr lang="zh-TW" altLang="en-US" dirty="0" smtClean="0"/>
              <a:t>個月，及滿</a:t>
            </a:r>
            <a:r>
              <a:rPr lang="en-US" altLang="zh-TW" dirty="0" smtClean="0">
                <a:latin typeface="Arial" pitchFamily="34" charset="0"/>
              </a:rPr>
              <a:t>5</a:t>
            </a:r>
            <a:r>
              <a:rPr lang="zh-TW" altLang="en-US" dirty="0" smtClean="0"/>
              <a:t>歲至入國小前各接種一劑麻疹、腮腺炎、德國麻疹</a:t>
            </a:r>
            <a:r>
              <a:rPr lang="en-US" altLang="zh-TW" dirty="0" smtClean="0">
                <a:latin typeface="Arial" pitchFamily="34" charset="0"/>
              </a:rPr>
              <a:t>(MMR)</a:t>
            </a:r>
            <a:r>
              <a:rPr lang="zh-TW" altLang="en-US" dirty="0" smtClean="0"/>
              <a:t>混合疫苗。</a:t>
            </a:r>
          </a:p>
          <a:p>
            <a:r>
              <a:rPr lang="zh-TW" altLang="en-US" dirty="0" smtClean="0"/>
              <a:t>若需</a:t>
            </a:r>
            <a:r>
              <a:rPr lang="zh-TW" altLang="en-US" dirty="0" smtClean="0">
                <a:solidFill>
                  <a:srgbClr val="C00000"/>
                </a:solidFill>
              </a:rPr>
              <a:t>前往麻疹流行地區</a:t>
            </a:r>
            <a:r>
              <a:rPr lang="zh-TW" altLang="en-US" dirty="0" smtClean="0"/>
              <a:t>者</a:t>
            </a:r>
            <a:br>
              <a:rPr lang="zh-TW" altLang="en-US" dirty="0" smtClean="0"/>
            </a:br>
            <a:endParaRPr lang="zh-TW" altLang="en-US" dirty="0" smtClean="0"/>
          </a:p>
        </p:txBody>
      </p:sp>
      <p:graphicFrame>
        <p:nvGraphicFramePr>
          <p:cNvPr id="7" name="資料庫圖表 6"/>
          <p:cNvGraphicFramePr/>
          <p:nvPr/>
        </p:nvGraphicFramePr>
        <p:xfrm>
          <a:off x="0" y="0"/>
          <a:ext cx="0" cy="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8" name="流程圖: 替代處理程序 7"/>
          <p:cNvSpPr/>
          <p:nvPr/>
        </p:nvSpPr>
        <p:spPr bwMode="auto">
          <a:xfrm>
            <a:off x="727075" y="6397997"/>
            <a:ext cx="5716588"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衛生福利部疾病管制署網站</a:t>
            </a:r>
            <a:endParaRPr kumimoji="0" lang="zh-TW" altLang="en-US" sz="1400" dirty="0">
              <a:solidFill>
                <a:schemeClr val="tx1"/>
              </a:solidFill>
              <a:latin typeface="華康中圓體" pitchFamily="49" charset="-120"/>
              <a:ea typeface="華康中圓體" pitchFamily="49" charset="-120"/>
            </a:endParaRPr>
          </a:p>
        </p:txBody>
      </p:sp>
      <p:pic>
        <p:nvPicPr>
          <p:cNvPr id="9" name="Picture 4" descr="E:\po2013010\3工程執行\06守住血汗錢，金融消費者必備護身符\02課程版型\書.png"/>
          <p:cNvPicPr>
            <a:picLocks noChangeAspect="1" noChangeArrowheads="1"/>
          </p:cNvPicPr>
          <p:nvPr>
            <p:custDataLst>
              <p:tags r:id="rId2"/>
            </p:custDataLst>
          </p:nvPr>
        </p:nvPicPr>
        <p:blipFill>
          <a:blip r:embed="rId11"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graphicFrame>
        <p:nvGraphicFramePr>
          <p:cNvPr id="10" name="資料庫圖表 9"/>
          <p:cNvGraphicFramePr/>
          <p:nvPr>
            <p:custDataLst>
              <p:tags r:id="rId3"/>
            </p:custDataLst>
          </p:nvPr>
        </p:nvGraphicFramePr>
        <p:xfrm>
          <a:off x="395536" y="3573016"/>
          <a:ext cx="8208912" cy="269584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custDataLst>
      <p:tags r:id="rId1"/>
    </p:custDataLst>
  </p:cSld>
  <p:clrMapOvr>
    <a:masterClrMapping/>
  </p:clrMapOvr>
  <p:transition>
    <p:cu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p:txBody>
          <a:bodyPr/>
          <a:lstStyle/>
          <a:p>
            <a:r>
              <a:rPr lang="zh-TW" altLang="en-US" dirty="0" smtClean="0"/>
              <a:t>麻疹預防方法</a:t>
            </a:r>
            <a:r>
              <a:rPr lang="en-US" altLang="zh-TW" dirty="0" smtClean="0">
                <a:latin typeface="Arial" pitchFamily="34" charset="0"/>
              </a:rPr>
              <a:t>(2/2)</a:t>
            </a:r>
            <a:endParaRPr lang="zh-TW" altLang="en-US" dirty="0" smtClean="0">
              <a:latin typeface="Arial" pitchFamily="34" charset="0"/>
            </a:endParaRPr>
          </a:p>
        </p:txBody>
      </p:sp>
      <p:sp>
        <p:nvSpPr>
          <p:cNvPr id="107522" name="Rectangle 3"/>
          <p:cNvSpPr>
            <a:spLocks noGrp="1"/>
          </p:cNvSpPr>
          <p:nvPr>
            <p:ph idx="1"/>
          </p:nvPr>
        </p:nvSpPr>
        <p:spPr/>
        <p:txBody>
          <a:bodyPr/>
          <a:lstStyle/>
          <a:p>
            <a:r>
              <a:rPr lang="zh-TW" altLang="en-US" dirty="0" smtClean="0"/>
              <a:t>暴露後預防措施</a:t>
            </a:r>
            <a:endParaRPr lang="en-US" altLang="zh-TW" dirty="0" smtClean="0"/>
          </a:p>
          <a:p>
            <a:pPr lvl="1"/>
            <a:r>
              <a:rPr lang="zh-TW" altLang="en-US" dirty="0" smtClean="0"/>
              <a:t>若有</a:t>
            </a:r>
            <a:r>
              <a:rPr lang="zh-TW" altLang="en-US" dirty="0" smtClean="0">
                <a:solidFill>
                  <a:srgbClr val="C00000"/>
                </a:solidFill>
              </a:rPr>
              <a:t>麻疹疫情</a:t>
            </a:r>
            <a:r>
              <a:rPr lang="zh-TW" altLang="en-US" dirty="0" smtClean="0"/>
              <a:t>發生，由專業衛生及醫療人員評估後，針對接觸者提供施打疫苗，或「肌肉注射免疫球蛋白</a:t>
            </a:r>
            <a:r>
              <a:rPr lang="en-US" altLang="zh-TW" dirty="0" smtClean="0">
                <a:latin typeface="Arial" pitchFamily="34" charset="0"/>
              </a:rPr>
              <a:t>(intramuscular immunoglobulin, IMIG)</a:t>
            </a:r>
            <a:r>
              <a:rPr lang="zh-TW" altLang="en-US" dirty="0" smtClean="0"/>
              <a:t>」之相關建議。</a:t>
            </a:r>
          </a:p>
        </p:txBody>
      </p:sp>
      <p:sp>
        <p:nvSpPr>
          <p:cNvPr id="7" name="流程圖: 替代處理程序 6"/>
          <p:cNvSpPr/>
          <p:nvPr/>
        </p:nvSpPr>
        <p:spPr bwMode="auto">
          <a:xfrm>
            <a:off x="727075" y="6397997"/>
            <a:ext cx="5716588"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衛生福利部疾病管制署網站</a:t>
            </a:r>
            <a:endParaRPr kumimoji="0" lang="zh-TW" altLang="en-US" sz="1400" dirty="0">
              <a:solidFill>
                <a:schemeClr val="tx1"/>
              </a:solidFill>
              <a:latin typeface="華康中圓體" pitchFamily="49" charset="-120"/>
              <a:ea typeface="華康中圓體" pitchFamily="49" charset="-120"/>
            </a:endParaRPr>
          </a:p>
        </p:txBody>
      </p:sp>
      <p:pic>
        <p:nvPicPr>
          <p:cNvPr id="23"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a:xfrm>
            <a:off x="457200" y="620713"/>
            <a:ext cx="8229600" cy="796925"/>
          </a:xfrm>
        </p:spPr>
        <p:txBody>
          <a:bodyPr/>
          <a:lstStyle/>
          <a:p>
            <a:pPr>
              <a:defRPr/>
            </a:pPr>
            <a:r>
              <a:rPr lang="zh-TW" altLang="en-US" dirty="0" smtClean="0"/>
              <a:t>接種</a:t>
            </a:r>
            <a:r>
              <a:rPr lang="en-US" altLang="zh-TW" dirty="0" smtClean="0">
                <a:latin typeface="Arial" pitchFamily="34" charset="0"/>
              </a:rPr>
              <a:t>MMR</a:t>
            </a:r>
            <a:r>
              <a:rPr lang="zh-TW" altLang="en-US" dirty="0" smtClean="0"/>
              <a:t>疫苗禁忌</a:t>
            </a:r>
            <a:endParaRPr lang="en-US" altLang="zh-TW" dirty="0" smtClean="0"/>
          </a:p>
        </p:txBody>
      </p:sp>
      <p:sp>
        <p:nvSpPr>
          <p:cNvPr id="73731" name="Rectangle 3"/>
          <p:cNvSpPr>
            <a:spLocks noGrp="1"/>
          </p:cNvSpPr>
          <p:nvPr>
            <p:ph idx="1"/>
          </p:nvPr>
        </p:nvSpPr>
        <p:spPr/>
        <p:txBody>
          <a:bodyPr/>
          <a:lstStyle/>
          <a:p>
            <a:pPr hangingPunct="1">
              <a:defRPr/>
            </a:pPr>
            <a:r>
              <a:rPr lang="zh-TW" altLang="en-US" dirty="0" smtClean="0"/>
              <a:t>接種</a:t>
            </a:r>
            <a:r>
              <a:rPr lang="en-US" altLang="zh-TW" dirty="0" smtClean="0">
                <a:latin typeface="Arial" pitchFamily="34" charset="0"/>
              </a:rPr>
              <a:t>MMR</a:t>
            </a:r>
            <a:r>
              <a:rPr lang="zh-TW" altLang="en-US" dirty="0" smtClean="0"/>
              <a:t>疫苗前須由專業醫療人員進行健康評估。</a:t>
            </a:r>
          </a:p>
          <a:p>
            <a:pPr>
              <a:defRPr/>
            </a:pPr>
            <a:r>
              <a:rPr lang="zh-TW" altLang="en-US" dirty="0" smtClean="0"/>
              <a:t>以下狀況不能接種</a:t>
            </a:r>
            <a:r>
              <a:rPr lang="en-US" altLang="zh-TW" dirty="0" smtClean="0">
                <a:latin typeface="Arial" pitchFamily="34" charset="0"/>
              </a:rPr>
              <a:t>MMR</a:t>
            </a:r>
            <a:r>
              <a:rPr lang="zh-TW" altLang="en-US" dirty="0" smtClean="0"/>
              <a:t>疫苗，包含：</a:t>
            </a:r>
            <a:endParaRPr lang="en-US" altLang="zh-TW" dirty="0" smtClean="0"/>
          </a:p>
          <a:p>
            <a:pPr lvl="1">
              <a:defRPr/>
            </a:pPr>
            <a:r>
              <a:rPr lang="zh-TW" altLang="en-US" dirty="0" smtClean="0"/>
              <a:t>嚴重急性呼吸道感染者或其他感染而導致發燒者。</a:t>
            </a:r>
            <a:endParaRPr lang="en-US" altLang="zh-TW" dirty="0" smtClean="0"/>
          </a:p>
          <a:p>
            <a:pPr lvl="1">
              <a:defRPr/>
            </a:pPr>
            <a:r>
              <a:rPr lang="zh-TW" altLang="en-US" dirty="0" smtClean="0"/>
              <a:t>免疫不全者。</a:t>
            </a:r>
            <a:endParaRPr lang="en-US" altLang="zh-TW" dirty="0" smtClean="0"/>
          </a:p>
          <a:p>
            <a:pPr lvl="1">
              <a:defRPr/>
            </a:pPr>
            <a:r>
              <a:rPr lang="zh-TW" altLang="en-US" dirty="0" smtClean="0"/>
              <a:t>正使用免疫抑制劑或高劑量腎上腺皮質素者。</a:t>
            </a:r>
            <a:endParaRPr lang="en-US" altLang="zh-TW" dirty="0" smtClean="0"/>
          </a:p>
          <a:p>
            <a:pPr lvl="1">
              <a:defRPr/>
            </a:pPr>
            <a:r>
              <a:rPr lang="zh-TW" altLang="en-US" dirty="0" smtClean="0"/>
              <a:t>孕婦。</a:t>
            </a:r>
          </a:p>
        </p:txBody>
      </p:sp>
      <p:sp>
        <p:nvSpPr>
          <p:cNvPr id="6" name="流程圖: 替代處理程序 5"/>
          <p:cNvSpPr/>
          <p:nvPr/>
        </p:nvSpPr>
        <p:spPr bwMode="auto">
          <a:xfrm>
            <a:off x="727075" y="6397997"/>
            <a:ext cx="5716588" cy="341312"/>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a:spAutoFit/>
          </a:bodyPr>
          <a:lstStyle/>
          <a:p>
            <a:pPr>
              <a:defRPr/>
            </a:pPr>
            <a:r>
              <a:rPr kumimoji="0" lang="zh-TW" altLang="en-US" sz="1400" dirty="0">
                <a:solidFill>
                  <a:schemeClr val="tx1"/>
                </a:solidFill>
                <a:latin typeface="華康中圓體" pitchFamily="49" charset="-120"/>
                <a:ea typeface="華康中圓體" pitchFamily="49" charset="-120"/>
                <a:cs typeface="Arial" pitchFamily="34" charset="0"/>
              </a:rPr>
              <a:t>資料來源：</a:t>
            </a:r>
            <a:r>
              <a:rPr lang="zh-TW" altLang="en-US" sz="1400" dirty="0">
                <a:solidFill>
                  <a:schemeClr val="tx1"/>
                </a:solidFill>
                <a:latin typeface="華康中圓體" pitchFamily="49" charset="-120"/>
                <a:ea typeface="華康中圓體" pitchFamily="49" charset="-120"/>
              </a:rPr>
              <a:t>衛生福利部疾病管制署網站</a:t>
            </a:r>
            <a:endParaRPr kumimoji="0" lang="zh-TW" altLang="en-US" sz="1400" dirty="0">
              <a:solidFill>
                <a:schemeClr val="tx1"/>
              </a:solidFill>
              <a:latin typeface="華康中圓體" pitchFamily="49" charset="-120"/>
              <a:ea typeface="華康中圓體" pitchFamily="49" charset="-120"/>
            </a:endParaRPr>
          </a:p>
        </p:txBody>
      </p:sp>
      <p:pic>
        <p:nvPicPr>
          <p:cNvPr id="21" name="Picture 4" descr="E:\po2013010\3工程執行\06守住血汗錢，金融消費者必備護身符\02課程版型\書.png"/>
          <p:cNvPicPr>
            <a:picLocks noChangeAspect="1" noChangeArrowheads="1"/>
          </p:cNvPicPr>
          <p:nvPr>
            <p:custDataLst>
              <p:tags r:id="rId2"/>
            </p:custDataLst>
          </p:nvPr>
        </p:nvPicPr>
        <p:blipFill>
          <a:blip r:embed="rId5" cstate="screen">
            <a:duotone>
              <a:prstClr val="black"/>
              <a:schemeClr val="accent3">
                <a:tint val="45000"/>
                <a:satMod val="400000"/>
              </a:schemeClr>
            </a:duotone>
          </a:blip>
          <a:srcRect/>
          <a:stretch>
            <a:fillRect/>
          </a:stretch>
        </p:blipFill>
        <p:spPr bwMode="auto">
          <a:xfrm>
            <a:off x="395536" y="6361200"/>
            <a:ext cx="379413" cy="374650"/>
          </a:xfrm>
          <a:prstGeom prst="rect">
            <a:avLst/>
          </a:prstGeom>
          <a:noFill/>
          <a:ln w="9525">
            <a:noFill/>
            <a:miter lim="800000"/>
            <a:headEnd/>
            <a:tailEnd/>
          </a:ln>
          <a:effectLst>
            <a:outerShdw blurRad="44450" dist="27940" dir="5400000" algn="ctr">
              <a:srgbClr val="000000">
                <a:alpha val="32000"/>
              </a:srgbClr>
            </a:outerShdw>
          </a:effectLst>
        </p:spPr>
      </p:pic>
    </p:spTree>
    <p:custDataLst>
      <p:tags r:id="rId1"/>
    </p:custDataLst>
  </p:cSld>
  <p:clrMapOvr>
    <a:masterClrMapping/>
  </p:clrMapOvr>
  <p:transition>
    <p:cu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84213" y="2060575"/>
            <a:ext cx="7772400" cy="1470025"/>
          </a:xfrm>
        </p:spPr>
        <p:txBody>
          <a:bodyPr/>
          <a:lstStyle/>
          <a:p>
            <a:pPr>
              <a:defRPr/>
            </a:pPr>
            <a:r>
              <a:rPr lang="en-US" altLang="zh-TW" dirty="0" smtClean="0">
                <a:latin typeface="Arial" pitchFamily="34" charset="0"/>
              </a:rPr>
              <a:t>5.</a:t>
            </a:r>
            <a:r>
              <a:rPr lang="zh-TW" altLang="en-US" dirty="0" smtClean="0"/>
              <a:t>總結</a:t>
            </a:r>
            <a:endParaRPr lang="zh-TW" altLang="en-US" dirty="0"/>
          </a:p>
        </p:txBody>
      </p:sp>
      <p:sp>
        <p:nvSpPr>
          <p:cNvPr id="5" name="副標題 4"/>
          <p:cNvSpPr>
            <a:spLocks noGrp="1"/>
          </p:cNvSpPr>
          <p:nvPr>
            <p:ph type="subTitle" idx="1"/>
          </p:nvPr>
        </p:nvSpPr>
        <p:spPr/>
        <p:txBody>
          <a:bodyPr/>
          <a:lstStyle/>
          <a:p>
            <a:pPr>
              <a:defRPr/>
            </a:pPr>
            <a:endParaRPr lang="zh-TW" altLang="en-US"/>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標題 1"/>
          <p:cNvSpPr>
            <a:spLocks noGrp="1"/>
          </p:cNvSpPr>
          <p:nvPr>
            <p:ph type="title"/>
          </p:nvPr>
        </p:nvSpPr>
        <p:spPr>
          <a:xfrm>
            <a:off x="457200" y="620713"/>
            <a:ext cx="8229600" cy="796925"/>
          </a:xfrm>
        </p:spPr>
        <p:txBody>
          <a:bodyPr/>
          <a:lstStyle/>
          <a:p>
            <a:pPr>
              <a:defRPr/>
            </a:pPr>
            <a:r>
              <a:rPr lang="zh-TW" altLang="en-US" dirty="0" smtClean="0"/>
              <a:t>總結</a:t>
            </a:r>
          </a:p>
        </p:txBody>
      </p:sp>
      <p:sp>
        <p:nvSpPr>
          <p:cNvPr id="3" name="內容版面配置區 2"/>
          <p:cNvSpPr>
            <a:spLocks noGrp="1"/>
          </p:cNvSpPr>
          <p:nvPr>
            <p:ph idx="1"/>
          </p:nvPr>
        </p:nvSpPr>
        <p:spPr/>
        <p:txBody>
          <a:bodyPr/>
          <a:lstStyle/>
          <a:p>
            <a:pPr>
              <a:defRPr/>
            </a:pPr>
            <a:r>
              <a:rPr lang="zh-TW" altLang="en-US" dirty="0" smtClean="0"/>
              <a:t>麻疹是一種急性且具有高傳染力的病毒性疾病，近年來個案少，多為境外移入個案。</a:t>
            </a:r>
            <a:endParaRPr lang="en-US" altLang="zh-TW" dirty="0" smtClean="0"/>
          </a:p>
          <a:p>
            <a:pPr>
              <a:defRPr/>
            </a:pPr>
            <a:r>
              <a:rPr lang="zh-TW" altLang="en-US" dirty="0" smtClean="0"/>
              <a:t>醫師提高診斷警覺性。</a:t>
            </a:r>
            <a:endParaRPr lang="en-US" altLang="zh-TW" dirty="0" smtClean="0"/>
          </a:p>
          <a:p>
            <a:pPr lvl="1">
              <a:defRPr/>
            </a:pPr>
            <a:r>
              <a:rPr lang="zh-TW" altLang="en-US" dirty="0" smtClean="0"/>
              <a:t>旅遊史、</a:t>
            </a:r>
            <a:r>
              <a:rPr lang="en-US" altLang="zh-TW" dirty="0" smtClean="0">
                <a:latin typeface="Arial" pitchFamily="34" charset="0"/>
              </a:rPr>
              <a:t>3Cs</a:t>
            </a:r>
            <a:r>
              <a:rPr lang="zh-TW" altLang="en-US" dirty="0" smtClean="0"/>
              <a:t>、柯氏斑點、皮疹從頭到四肢。</a:t>
            </a:r>
            <a:endParaRPr lang="en-US" altLang="zh-TW" dirty="0" smtClean="0"/>
          </a:p>
          <a:p>
            <a:pPr>
              <a:defRPr/>
            </a:pPr>
            <a:r>
              <a:rPr lang="zh-TW" altLang="en-US" dirty="0" smtClean="0"/>
              <a:t>預防麻疹的最佳策略是接種疫苗。</a:t>
            </a:r>
            <a:endParaRPr lang="en-US" altLang="zh-TW" dirty="0" smtClean="0"/>
          </a:p>
          <a:p>
            <a:pPr lvl="1">
              <a:defRPr/>
            </a:pPr>
            <a:r>
              <a:rPr lang="zh-TW" altLang="en-US" dirty="0" smtClean="0"/>
              <a:t>常規疫苗</a:t>
            </a:r>
            <a:endParaRPr lang="en-US" altLang="zh-TW" dirty="0" smtClean="0"/>
          </a:p>
          <a:p>
            <a:pPr lvl="1">
              <a:defRPr/>
            </a:pPr>
            <a:r>
              <a:rPr lang="zh-TW" altLang="en-US" dirty="0" smtClean="0"/>
              <a:t>高風險單位醫護人員</a:t>
            </a:r>
            <a:endParaRPr lang="en-US" altLang="zh-TW" dirty="0" smtClean="0"/>
          </a:p>
          <a:p>
            <a:pPr lvl="1">
              <a:defRPr/>
            </a:pPr>
            <a:r>
              <a:rPr lang="zh-TW" altLang="en-US" dirty="0" smtClean="0"/>
              <a:t>前往麻疹流行地區前</a:t>
            </a:r>
            <a:endParaRPr lang="en-US" altLang="zh-TW" dirty="0" smtClean="0"/>
          </a:p>
          <a:p>
            <a:pPr>
              <a:defRPr/>
            </a:pPr>
            <a:endParaRPr lang="zh-TW" altLang="en-US" dirty="0"/>
          </a:p>
        </p:txBody>
      </p:sp>
    </p:spTree>
    <p:custDataLst>
      <p:tags r:id="rId1"/>
    </p:custDataLst>
  </p:cSld>
  <p:clrMapOvr>
    <a:masterClrMapping/>
  </p:clrMapOvr>
  <p:transition>
    <p:cu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標題 1"/>
          <p:cNvSpPr>
            <a:spLocks noGrp="1"/>
          </p:cNvSpPr>
          <p:nvPr>
            <p:ph type="title"/>
          </p:nvPr>
        </p:nvSpPr>
        <p:spPr/>
        <p:txBody>
          <a:bodyPr/>
          <a:lstStyle/>
          <a:p>
            <a:r>
              <a:rPr lang="zh-TW" altLang="en-US" smtClean="0"/>
              <a:t>參考文獻</a:t>
            </a:r>
          </a:p>
        </p:txBody>
      </p:sp>
      <p:sp>
        <p:nvSpPr>
          <p:cNvPr id="111618" name="內容版面配置區 2"/>
          <p:cNvSpPr>
            <a:spLocks noGrp="1"/>
          </p:cNvSpPr>
          <p:nvPr>
            <p:ph idx="1"/>
          </p:nvPr>
        </p:nvSpPr>
        <p:spPr/>
        <p:txBody>
          <a:bodyPr/>
          <a:lstStyle/>
          <a:p>
            <a:pPr>
              <a:spcBef>
                <a:spcPts val="400"/>
              </a:spcBef>
            </a:pPr>
            <a:r>
              <a:rPr lang="zh-TW" altLang="en-US" sz="2600" dirty="0" smtClean="0"/>
              <a:t>衛生福利部疾病管制署網站</a:t>
            </a:r>
            <a:r>
              <a:rPr lang="en-US" altLang="zh-TW" sz="2400" dirty="0">
                <a:latin typeface="Arial" panose="020B0604020202020204" pitchFamily="34" charset="0"/>
              </a:rPr>
              <a:t>www.cdc.gov.tw</a:t>
            </a:r>
            <a:endParaRPr lang="en-US" altLang="zh-TW" sz="2600" dirty="0" smtClean="0">
              <a:latin typeface="Arial" panose="020B0604020202020204" pitchFamily="34" charset="0"/>
            </a:endParaRPr>
          </a:p>
          <a:p>
            <a:pPr>
              <a:spcBef>
                <a:spcPts val="400"/>
              </a:spcBef>
            </a:pPr>
            <a:r>
              <a:rPr lang="zh-TW" altLang="en-US" sz="2600" dirty="0" smtClean="0"/>
              <a:t>衛生福利部疾病管制署核心教材</a:t>
            </a:r>
            <a:endParaRPr lang="en-US" altLang="zh-TW" sz="2600" dirty="0" smtClean="0"/>
          </a:p>
          <a:p>
            <a:pPr>
              <a:spcBef>
                <a:spcPts val="400"/>
              </a:spcBef>
            </a:pPr>
            <a:r>
              <a:rPr lang="zh-TW" altLang="en-US" sz="2600" dirty="0" smtClean="0"/>
              <a:t>衛生福利部疾病管制署醫院內疑似麻疹個案處置指引</a:t>
            </a:r>
          </a:p>
          <a:p>
            <a:pPr hangingPunct="1">
              <a:spcBef>
                <a:spcPts val="400"/>
              </a:spcBef>
            </a:pPr>
            <a:r>
              <a:rPr lang="zh-TW" altLang="en-US" sz="2600" dirty="0" smtClean="0"/>
              <a:t>侯玉婷、洪敏南、陳美珠、黃啟泉、張朝卿、林立人，</a:t>
            </a:r>
            <a:r>
              <a:rPr lang="en-US" altLang="zh-TW" sz="2600" dirty="0" smtClean="0">
                <a:latin typeface="Arial" pitchFamily="34" charset="0"/>
              </a:rPr>
              <a:t>2008</a:t>
            </a:r>
            <a:r>
              <a:rPr lang="zh-TW" altLang="en-US" sz="2600" dirty="0" smtClean="0"/>
              <a:t>年高雄地區麻疹群聚事件調查。</a:t>
            </a:r>
            <a:endParaRPr lang="en-US" altLang="zh-TW" sz="2600" dirty="0" smtClean="0"/>
          </a:p>
          <a:p>
            <a:pPr>
              <a:spcBef>
                <a:spcPts val="400"/>
              </a:spcBef>
            </a:pPr>
            <a:r>
              <a:rPr lang="zh-TW" altLang="en-US" sz="2600" dirty="0" smtClean="0"/>
              <a:t>疫情報導</a:t>
            </a:r>
            <a:r>
              <a:rPr lang="en-US" altLang="zh-TW" sz="2600" dirty="0" smtClean="0">
                <a:latin typeface="Arial" pitchFamily="34" charset="0"/>
              </a:rPr>
              <a:t>2009;25(4):242-253.</a:t>
            </a:r>
          </a:p>
          <a:p>
            <a:pPr>
              <a:spcBef>
                <a:spcPts val="400"/>
              </a:spcBef>
            </a:pPr>
            <a:r>
              <a:rPr lang="en-US" altLang="zh-TW" sz="2600" dirty="0" smtClean="0">
                <a:latin typeface="Arial" pitchFamily="34" charset="0"/>
              </a:rPr>
              <a:t>Lee SS, </a:t>
            </a:r>
            <a:r>
              <a:rPr lang="en-US" altLang="zh-TW" sz="2600" dirty="0" err="1" smtClean="0">
                <a:latin typeface="Arial" pitchFamily="34" charset="0"/>
              </a:rPr>
              <a:t>Ke</a:t>
            </a:r>
            <a:r>
              <a:rPr lang="en-US" altLang="zh-TW" sz="2600" dirty="0" smtClean="0">
                <a:latin typeface="Arial" pitchFamily="34" charset="0"/>
              </a:rPr>
              <a:t> CM, Cheng MF, Chen JH, Lin LJ, Hung MN, Chao HL, Li CH et al. </a:t>
            </a:r>
            <a:r>
              <a:rPr lang="en-US" altLang="zh-TW" sz="2600" dirty="0" err="1" smtClean="0">
                <a:latin typeface="Arial" pitchFamily="34" charset="0"/>
              </a:rPr>
              <a:t>Nosocomial</a:t>
            </a:r>
            <a:r>
              <a:rPr lang="en-US" altLang="zh-TW" sz="2600" dirty="0" smtClean="0">
                <a:latin typeface="Arial" pitchFamily="34" charset="0"/>
              </a:rPr>
              <a:t> transmission of undetected, imported measles in Taiwan, 2008. Infect Control Hosp </a:t>
            </a:r>
            <a:r>
              <a:rPr lang="en-US" altLang="zh-TW" sz="2600" dirty="0" err="1" smtClean="0">
                <a:latin typeface="Arial" pitchFamily="34" charset="0"/>
              </a:rPr>
              <a:t>Epidemiol</a:t>
            </a:r>
            <a:r>
              <a:rPr lang="en-US" altLang="zh-TW" sz="2600" dirty="0" smtClean="0">
                <a:latin typeface="Arial" pitchFamily="34" charset="0"/>
              </a:rPr>
              <a:t> 2009 Oct; 30(10): 1026-1028.</a:t>
            </a:r>
            <a:endParaRPr lang="zh-TW" altLang="en-US" sz="2600" dirty="0" smtClean="0">
              <a:latin typeface="Arial" pitchFamily="34" charset="0"/>
            </a:endParaRPr>
          </a:p>
        </p:txBody>
      </p:sp>
    </p:spTree>
    <p:custDataLst>
      <p:tags r:id="rId1"/>
    </p:custDataLst>
  </p:cSld>
  <p:clrMapOvr>
    <a:masterClrMapping/>
  </p:clrMapOvr>
  <p:transition>
    <p:cu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84213" y="2060575"/>
            <a:ext cx="7772400" cy="1470025"/>
          </a:xfrm>
        </p:spPr>
        <p:txBody>
          <a:bodyPr/>
          <a:lstStyle/>
          <a:p>
            <a:pPr>
              <a:defRPr/>
            </a:pPr>
            <a:r>
              <a:rPr lang="zh-TW" altLang="en-US" dirty="0" smtClean="0"/>
              <a:t>課程結束</a:t>
            </a:r>
            <a:endParaRPr lang="zh-TW" altLang="en-US" dirty="0"/>
          </a:p>
        </p:txBody>
      </p:sp>
      <p:sp>
        <p:nvSpPr>
          <p:cNvPr id="5" name="副標題 4"/>
          <p:cNvSpPr>
            <a:spLocks noGrp="1"/>
          </p:cNvSpPr>
          <p:nvPr>
            <p:ph type="subTitle" idx="1"/>
          </p:nvPr>
        </p:nvSpPr>
        <p:spPr/>
        <p:txBody>
          <a:bodyPr/>
          <a:lstStyle/>
          <a:p>
            <a:pPr>
              <a:defRPr/>
            </a:pPr>
            <a:endParaRPr lang="zh-TW" altLang="en-US"/>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CHECK" val="0"/>
  <p:tag name="PRESENTATION_PLAYLIST_COUNT" val="0"/>
  <p:tag name="PRESENTATION_PRESENTER_SLIDE_LEVEL" val="0"/>
  <p:tag name="ARTICULATE_PRESENTER_VERSION" val="6"/>
  <p:tag name="LMS_COMPLETION_TITLE" val="麻疹之群突發調查和感染管制措施"/>
  <p:tag name="LMS_COMPLETION_ID" val="麻疹之群突發調查和感染管制措施"/>
  <p:tag name="LMS_COMPLETION_VERSION" val="1.0"/>
  <p:tag name="LMS_COMPLETION_DURATION" val="1:00:00"/>
  <p:tag name="LMS_COMPLETION_SCO_TITLE" val="麻疹之群突發調查和感染管制措施"/>
  <p:tag name="LMS_COMPLETION_SCO_ID" val="麻疹之群突發調查和感染管制措施"/>
  <p:tag name="LMS_COMPLETION_EDITION" val="0"/>
  <p:tag name="LMS_COMPLETION_THRESHOLD" val="79"/>
  <p:tag name="LMS_COMPLETION_METHOD" val="VIEW"/>
  <p:tag name="PUBLISH_TITLE" val="麻疹之群突發調查和感染管制措施"/>
  <p:tag name="ARTICULATE_PUBLISH_PATH" val="D:\PO2014002\06李欣蓉_麻疹之群突發調查和感染管制措施\07成品檔"/>
  <p:tag name="ARTICULATE_LOGO" val="(None selected)"/>
  <p:tag name="ARTICULATE_PRESENTER" val="(None selected)"/>
  <p:tag name="ARTICULATE_PRESENTER_GUID" val="9869030842"/>
  <p:tag name="ARTICULATE_LMS" val="0"/>
  <p:tag name="ARTICULATE_TEMPLATE" val="po2013025"/>
  <p:tag name="ARTICULATE_TEMPLATE_GUID" val="aa58fe36-a465-4935-a378-d59148d11333"/>
  <p:tag name="LMS_PUBLISH" val="Yes"/>
  <p:tag name="PRESENTER_PREVIEW_MODE" val="0"/>
  <p:tag name="PRESENTER_PREVIEW_START" val="1"/>
  <p:tag name="LMS_PROTOCOL_METHOD" val="SCORM"/>
  <p:tag name="LMS_PROTOCOL_VERSION" val="1.2"/>
  <p:tag name="LAUNCHINNEWWINDOW" val="0"/>
  <p:tag name="LASTPUBLISHED" val="D:\PO2014002\06李欣蓉_麻疹之群突發調查和感染管制措施\07成品檔\06\player.html"/>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TITLE_TAG" val="&lt;font size=&quot;+5&quot;&gt;麻疹之群突發調查和感染管制措施&lt;/font&gt;"/>
  <p:tag name="ARTICULATE_SLIDE_GUID" val="5bc84a88-1462-4c15-9a05-e9f0aa93f27f"/>
  <p:tag name="ARTICULATE_SLIDE_PAUSE" val="0"/>
  <p:tag name="ARTICULATE_NAV_LEVEL" val="1"/>
  <p:tag name="ARTICULATE_PLAYLIST_ID" val="-1"/>
  <p:tag name="ARTICULATE_LOCK_SLIDE" val="0"/>
  <p:tag name="ARTICULATE_SLIDE_NAV" val="1"/>
</p:tagLst>
</file>

<file path=ppt/tags/tag3.xml><?xml version="1.0" encoding="utf-8"?>
<p:tagLst xmlns:a="http://schemas.openxmlformats.org/drawingml/2006/main" xmlns:r="http://schemas.openxmlformats.org/officeDocument/2006/relationships" xmlns:p="http://schemas.openxmlformats.org/presentationml/2006/main">
  <p:tag name="ARTICULATE_TITLE_TAG" val="&lt;font size=&quot;+5&quot;&gt;課程大綱&lt;/font&gt;"/>
  <p:tag name="ARTICULATE_SLIDE_GUID" val="994ba9dc-4731-4884-9958-17f0fdc291c0"/>
  <p:tag name="ARTICULATE_SLIDE_PAUSE" val="0"/>
  <p:tag name="ARTICULATE_NAV_LEVEL" val="1"/>
  <p:tag name="ARTICULATE_PLAYLIST_ID" val="-1"/>
  <p:tag name="ARTICULATE_LOCK_SLIDE" val="0"/>
  <p:tag name="ARTICULATE_SLIDE_NAV" val="2"/>
</p:tagLst>
</file>

<file path=ppt/tags/tag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xml><?xml version="1.0" encoding="utf-8"?>
<p:tagLst xmlns:a="http://schemas.openxmlformats.org/drawingml/2006/main" xmlns:r="http://schemas.openxmlformats.org/officeDocument/2006/relationships" xmlns:p="http://schemas.openxmlformats.org/presentationml/2006/main">
  <p:tag name="ARTICULATE_TITLE_TAG" val="&lt;font size=&quot;+5&quot;&gt;1.麻疹流行病學&lt;/font&gt;"/>
  <p:tag name="ARTICULATE_SLIDE_GUID" val="8ba337d1-e123-464f-8023-08122dbeea51"/>
  <p:tag name="ARTICULATE_SLIDE_PAUSE" val="0"/>
  <p:tag name="ARTICULATE_NAV_LEVEL" val="1"/>
  <p:tag name="ARTICULATE_PLAYLIST_ID" val="-1"/>
  <p:tag name="ARTICULATE_LOCK_SLIDE" val="0"/>
  <p:tag name="ARTICULATE_SLIDE_NAV" val="3"/>
</p:tagLst>
</file>

<file path=ppt/tags/tag6.xml><?xml version="1.0" encoding="utf-8"?>
<p:tagLst xmlns:a="http://schemas.openxmlformats.org/drawingml/2006/main" xmlns:r="http://schemas.openxmlformats.org/officeDocument/2006/relationships" xmlns:p="http://schemas.openxmlformats.org/presentationml/2006/main">
  <p:tag name="ARTICULATE_TITLE_TAG" val="&lt;font size=&quot;+5&quot;&gt;麻疹流行病學&lt;/font&gt;"/>
  <p:tag name="ARTICULATE_SLIDE_GUID" val="41302292-5c42-4c11-9211-521bd75d3107"/>
  <p:tag name="ARTICULATE_SLIDE_PAUSE" val="0"/>
  <p:tag name="ARTICULATE_NAV_LEVEL" val="2"/>
  <p:tag name="ARTICULATE_HIDE_SLIDE" val="1"/>
  <p:tag name="ARTICULATE_PLAYLIST_ID" val="-1"/>
  <p:tag name="ARTICULATE_LOCK_SLIDE" val="0"/>
  <p:tag name="ARTICULATE_SLIDE_NAV" val="4"/>
</p:tagLst>
</file>

<file path=ppt/tags/tag7.xml><?xml version="1.0" encoding="utf-8"?>
<p:tagLst xmlns:a="http://schemas.openxmlformats.org/drawingml/2006/main" xmlns:r="http://schemas.openxmlformats.org/officeDocument/2006/relationships" xmlns:p="http://schemas.openxmlformats.org/presentationml/2006/main">
  <p:tag name="ARTICULATE_SA_GROUPS_ONLY" val="1"/>
  <p:tag name="ANIM_SPRITE_COUNT" val=" 6"/>
</p:tagLst>
</file>

<file path=ppt/tags/tag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xml><?xml version="1.0" encoding="utf-8"?>
<p:tagLst xmlns:a="http://schemas.openxmlformats.org/drawingml/2006/main" xmlns:r="http://schemas.openxmlformats.org/officeDocument/2006/relationships" xmlns:p="http://schemas.openxmlformats.org/presentationml/2006/main">
  <p:tag name="ARTICULATE_SLIDE_GUID" val="91168bc4-68f3-4b12-b683-39396235e01a"/>
  <p:tag name="ARTICULATE_SLIDE_PAUSE" val="0"/>
  <p:tag name="ARTICULATE_NAV_LEVEL" val="2"/>
  <p:tag name="ARTICULATE_HIDE_SLIDE" val="1"/>
  <p:tag name="ARTICULATE_PLAYLIST_ID" val="-1"/>
  <p:tag name="ARTICULATE_LOCK_SLIDE" val="0"/>
  <p:tag name="ARTICULATE_SLIDE_NAV" val="5"/>
</p:tagLst>
</file>

<file path=ppt/tags/tag1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1.xml><?xml version="1.0" encoding="utf-8"?>
<p:tagLst xmlns:a="http://schemas.openxmlformats.org/drawingml/2006/main" xmlns:r="http://schemas.openxmlformats.org/officeDocument/2006/relationships" xmlns:p="http://schemas.openxmlformats.org/presentationml/2006/main">
  <p:tag name="ARTICULATE_TITLE_TAG" val="&lt;font size=&quot;+5&quot;&gt;全國麻疹趨勢圖&lt;/font&gt;"/>
  <p:tag name="ARTICULATE_SLIDE_GUID" val="24a51db8-981e-432e-882d-61be62059a89"/>
  <p:tag name="ARTICULATE_SLIDE_PAUSE" val="0"/>
  <p:tag name="ARTICULATE_NAV_LEVEL" val="2"/>
  <p:tag name="ARTICULATE_PLAYLIST_ID" val="-1"/>
  <p:tag name="ARTICULATE_LOCK_SLIDE" val="0"/>
  <p:tag name="ARTICULATE_SLIDE_NAV" val="6"/>
</p:tagLst>
</file>

<file path=ppt/tags/tag1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xml><?xml version="1.0" encoding="utf-8"?>
<p:tagLst xmlns:a="http://schemas.openxmlformats.org/drawingml/2006/main" xmlns:r="http://schemas.openxmlformats.org/officeDocument/2006/relationships" xmlns:p="http://schemas.openxmlformats.org/presentationml/2006/main">
  <p:tag name="ARTICULATE_SLIDE_GUID" val="dfbe6051-0d0c-47f7-b476-dc046212177d"/>
  <p:tag name="ARTICULATE_TITLE_TAG" val="&lt;font size=&quot;+5&quot;&gt;Measles Outbreaks in 2013&lt;/font&gt;"/>
  <p:tag name="ARTICULATE_SLIDE_PAUSE" val="0"/>
  <p:tag name="ARTICULATE_NAV_LEVEL" val="2"/>
  <p:tag name="ARTICULATE_PLAYLIST_ID" val="-1"/>
  <p:tag name="ARTICULATE_LOCK_SLIDE" val="0"/>
  <p:tag name="ARTICULATE_SLIDE_NAV" val="7"/>
</p:tagLst>
</file>

<file path=ppt/tags/tag15.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bnvsfJU5.files\slide0001_image001.png"/>
</p:tagLst>
</file>

<file path=ppt/tags/tag1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7.xml><?xml version="1.0" encoding="utf-8"?>
<p:tagLst xmlns:a="http://schemas.openxmlformats.org/drawingml/2006/main" xmlns:r="http://schemas.openxmlformats.org/officeDocument/2006/relationships" xmlns:p="http://schemas.openxmlformats.org/presentationml/2006/main">
  <p:tag name="ARTICULATE_SLIDE_GUID" val="db71249a-c5b7-4041-91d0-14fab4763849"/>
  <p:tag name="ARTICULATE_TITLE_TAG" val="&lt;font size=&quot;+5&quot;&gt;The Problem and the Solution&lt;/font&gt;"/>
  <p:tag name="ARTICULATE_SLIDE_PAUSE" val="0"/>
  <p:tag name="ARTICULATE_NAV_LEVEL" val="2"/>
  <p:tag name="ARTICULATE_PLAYLIST_ID" val="-1"/>
  <p:tag name="ARTICULATE_LOCK_SLIDE" val="0"/>
  <p:tag name="ARTICULATE_SLIDE_NAV" val="8"/>
</p:tagLst>
</file>

<file path=ppt/tags/tag18.xml><?xml version="1.0" encoding="utf-8"?>
<p:tagLst xmlns:a="http://schemas.openxmlformats.org/drawingml/2006/main" xmlns:r="http://schemas.openxmlformats.org/officeDocument/2006/relationships" xmlns:p="http://schemas.openxmlformats.org/presentationml/2006/main">
  <p:tag name="ANIM_SPRITE_COUNT" val=" 8"/>
</p:tagLst>
</file>

<file path=ppt/tags/tag1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0.xml><?xml version="1.0" encoding="utf-8"?>
<p:tagLst xmlns:a="http://schemas.openxmlformats.org/drawingml/2006/main" xmlns:r="http://schemas.openxmlformats.org/officeDocument/2006/relationships" xmlns:p="http://schemas.openxmlformats.org/presentationml/2006/main">
  <p:tag name="ARTICULATE_TITLE_TAG" val="&lt;font size=&quot;+5&quot;&gt;Effect of Measles Vaccination on Cases in England/Wales (1940-2007) and U.S.(1944-2007)&lt;/font&gt;"/>
  <p:tag name="ARTICULATE_SLIDE_GUID" val="38ef905d-c94d-4491-8b19-d0d7df00aec4"/>
  <p:tag name="ARTICULATE_SLIDE_PAUSE" val="0"/>
  <p:tag name="ARTICULATE_NAV_LEVEL" val="2"/>
  <p:tag name="ARTICULATE_PLAYLIST_ID" val="-1"/>
  <p:tag name="ARTICULATE_LOCK_SLIDE" val="0"/>
  <p:tag name="ARTICULATE_SLIDE_NAV" val="9"/>
</p:tagLst>
</file>

<file path=ppt/tags/tag2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8vSZlXPe.files\slide0001_image001.png"/>
</p:tagLst>
</file>

<file path=ppt/tags/tag2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3.xml><?xml version="1.0" encoding="utf-8"?>
<p:tagLst xmlns:a="http://schemas.openxmlformats.org/drawingml/2006/main" xmlns:r="http://schemas.openxmlformats.org/officeDocument/2006/relationships" xmlns:p="http://schemas.openxmlformats.org/presentationml/2006/main">
  <p:tag name="ARTICULATE_TITLE_TAG" val="&lt;font size=&quot;+5&quot;&gt;全球根除麻疹&lt;/font&gt;"/>
  <p:tag name="ARTICULATE_SLIDE_GUID" val="92772eb1-1e7c-44ea-946d-42aa513800d8"/>
  <p:tag name="ARTICULATE_SLIDE_PAUSE" val="0"/>
  <p:tag name="ARTICULATE_NAV_LEVEL" val="2"/>
  <p:tag name="ARTICULATE_PLAYLIST_ID" val="-1"/>
  <p:tag name="ARTICULATE_LOCK_SLIDE" val="0"/>
  <p:tag name="ARTICULATE_SLIDE_NAV" val="10"/>
</p:tagLst>
</file>

<file path=ppt/tags/tag2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5.xml><?xml version="1.0" encoding="utf-8"?>
<p:tagLst xmlns:a="http://schemas.openxmlformats.org/drawingml/2006/main" xmlns:r="http://schemas.openxmlformats.org/officeDocument/2006/relationships" xmlns:p="http://schemas.openxmlformats.org/presentationml/2006/main">
  <p:tag name="ARTICULATE_PUBLISH_MODE" val="1"/>
</p:tagLst>
</file>

<file path=ppt/tags/tag26.xml><?xml version="1.0" encoding="utf-8"?>
<p:tagLst xmlns:a="http://schemas.openxmlformats.org/drawingml/2006/main" xmlns:r="http://schemas.openxmlformats.org/officeDocument/2006/relationships" xmlns:p="http://schemas.openxmlformats.org/presentationml/2006/main">
  <p:tag name="ARTICULATE_TITLE_TAG" val="&lt;font size=&quot;+5&quot;&gt;Measles &amp; Rubella Initiative&lt;/font&gt;"/>
  <p:tag name="ARTICULATE_SLIDE_GUID" val="1101f885-10b6-402f-8ff5-eba1b3aa3bb3"/>
  <p:tag name="ARTICULATE_SLIDE_PAUSE" val="0"/>
  <p:tag name="ARTICULATE_NAV_LEVEL" val="2"/>
  <p:tag name="ARTICULATE_PLAYLIST_ID" val="-1"/>
  <p:tag name="ARTICULATE_LOCK_SLIDE" val="0"/>
  <p:tag name="ARTICULATE_SLIDE_NAV" val="11"/>
</p:tagLst>
</file>

<file path=ppt/tags/tag2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29.xml><?xml version="1.0" encoding="utf-8"?>
<p:tagLst xmlns:a="http://schemas.openxmlformats.org/drawingml/2006/main" xmlns:r="http://schemas.openxmlformats.org/officeDocument/2006/relationships" xmlns:p="http://schemas.openxmlformats.org/presentationml/2006/main">
  <p:tag name="ARTICULATE_TITLE_TAG" val="&lt;font size=&quot;+5&quot;&gt;The Impact&lt;/font&gt;"/>
  <p:tag name="ARTICULATE_SLIDE_GUID" val="eb19df75-4043-4a6e-98d6-b24860ee3850"/>
  <p:tag name="ARTICULATE_SLIDE_PAUSE" val="0"/>
  <p:tag name="ARTICULATE_NAV_LEVEL" val="2"/>
  <p:tag name="ARTICULATE_PLAYLIST_ID" val="-1"/>
  <p:tag name="ARTICULATE_LOCK_SLIDE" val="0"/>
  <p:tag name="ARTICULATE_SLIDE_NAV" val="12"/>
</p:tagLst>
</file>

<file path=ppt/tags/tag3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1.xml><?xml version="1.0" encoding="utf-8"?>
<p:tagLst xmlns:a="http://schemas.openxmlformats.org/drawingml/2006/main" xmlns:r="http://schemas.openxmlformats.org/officeDocument/2006/relationships" xmlns:p="http://schemas.openxmlformats.org/presentationml/2006/main">
  <p:tag name="ARTICULATE_TITLE_TAG" val="&lt;font size=&quot;+5&quot;&gt;2.麻疹疾病簡介&lt;/font&gt;"/>
  <p:tag name="ARTICULATE_SLIDE_GUID" val="bc4d7c76-87b5-4272-b74e-888e60b50eac"/>
  <p:tag name="ARTICULATE_SLIDE_PAUSE" val="0"/>
  <p:tag name="ARTICULATE_NAV_LEVEL" val="1"/>
  <p:tag name="ARTICULATE_PLAYLIST_ID" val="-1"/>
  <p:tag name="ARTICULATE_LOCK_SLIDE" val="0"/>
  <p:tag name="ARTICULATE_SLIDE_NAV" val="13"/>
</p:tagLst>
</file>

<file path=ppt/tags/tag32.xml><?xml version="1.0" encoding="utf-8"?>
<p:tagLst xmlns:a="http://schemas.openxmlformats.org/drawingml/2006/main" xmlns:r="http://schemas.openxmlformats.org/officeDocument/2006/relationships" xmlns:p="http://schemas.openxmlformats.org/presentationml/2006/main">
  <p:tag name="ARTICULATE_TITLE_TAG" val="&lt;font size=&quot;+5&quot;&gt;生物特性&lt;/font&gt;"/>
  <p:tag name="ARTICULATE_SLIDE_GUID" val="daad09d1-94e3-4c5c-97b1-5a5abac25311"/>
  <p:tag name="ARTICULATE_NAV_LEVEL" val="2"/>
  <p:tag name="ARTICULATE_PLAYLIST_ID" val="-1"/>
  <p:tag name="ARTICULATE_LOCK_SLIDE" val="0"/>
  <p:tag name="ARTICULATE_SLIDE_PAUSE" val="0"/>
  <p:tag name="ARTICULATE_SLIDE_NAV" val="14"/>
</p:tagLst>
</file>

<file path=ppt/tags/tag33.xml><?xml version="1.0" encoding="utf-8"?>
<p:tagLst xmlns:a="http://schemas.openxmlformats.org/drawingml/2006/main" xmlns:r="http://schemas.openxmlformats.org/officeDocument/2006/relationships" xmlns:p="http://schemas.openxmlformats.org/presentationml/2006/main">
  <p:tag name="ARTICULATE_SA_GROUPS_ONLY" val="1"/>
  <p:tag name="ANIM_SPRITE_COUNT" val=" 6"/>
</p:tagLst>
</file>

<file path=ppt/tags/tag3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6.xml><?xml version="1.0" encoding="utf-8"?>
<p:tagLst xmlns:a="http://schemas.openxmlformats.org/drawingml/2006/main" xmlns:r="http://schemas.openxmlformats.org/officeDocument/2006/relationships" xmlns:p="http://schemas.openxmlformats.org/presentationml/2006/main">
  <p:tag name="ARTICULATE_TITLE_TAG" val="&lt;font size=&quot;+5&quot;&gt;麻疹典型臨床表現&lt;/font&gt;"/>
  <p:tag name="ARTICULATE_SLIDE_GUID" val="db5bfdd7-8f6b-459c-86f1-ec6829d7c012"/>
  <p:tag name="ARTICULATE_SLIDE_PAUSE" val="0"/>
  <p:tag name="ARTICULATE_NAV_LEVEL" val="2"/>
  <p:tag name="ARTICULATE_PLAYLIST_ID" val="-1"/>
  <p:tag name="ARTICULATE_LOCK_SLIDE" val="0"/>
  <p:tag name="ARTICULATE_SLIDE_NAV" val="15"/>
</p:tagLst>
</file>

<file path=ppt/tags/tag3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38.xml><?xml version="1.0" encoding="utf-8"?>
<p:tagLst xmlns:a="http://schemas.openxmlformats.org/drawingml/2006/main" xmlns:r="http://schemas.openxmlformats.org/officeDocument/2006/relationships" xmlns:p="http://schemas.openxmlformats.org/presentationml/2006/main">
  <p:tag name="ARTICULATE_TITLE_TAG" val="&lt;font size=&quot;+5&quot;&gt;前驅症狀 (3 Cs)&lt;/font&gt;"/>
  <p:tag name="ARTICULATE_SLIDE_GUID" val="bcc5b0dc-1fb6-46f0-830e-e10c2bdf2b3d"/>
  <p:tag name="ARTICULATE_NAV_LEVEL" val="2"/>
  <p:tag name="ARTICULATE_PLAYLIST_ID" val="-1"/>
  <p:tag name="ARTICULATE_LOCK_SLIDE" val="0"/>
  <p:tag name="ARTICULATE_SLIDE_PAUSE" val="0"/>
  <p:tag name="ARTICULATE_SLIDE_NAV" val="16"/>
</p:tagLst>
</file>

<file path=ppt/tags/tag3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L3TWb3In.files\slide0001_image001.png"/>
</p:tagLst>
</file>

<file path=ppt/tags/tag4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1.xml><?xml version="1.0" encoding="utf-8"?>
<p:tagLst xmlns:a="http://schemas.openxmlformats.org/drawingml/2006/main" xmlns:r="http://schemas.openxmlformats.org/officeDocument/2006/relationships" xmlns:p="http://schemas.openxmlformats.org/presentationml/2006/main">
  <p:tag name="ARTICULATE_SLIDE_GUID" val="48a5170d-dd2c-4849-8449-8822ef531de2"/>
  <p:tag name="ARTICULATE_TITLE_TAG" val="&lt;font size=&quot;+5&quot;&gt;Koplik Spots （柯氏斑點）&lt;/font&gt;"/>
  <p:tag name="ARTICULATE_SLIDE_PAUSE" val="0"/>
  <p:tag name="ARTICULATE_NAV_LEVEL" val="2"/>
  <p:tag name="ARTICULATE_PLAYLIST_ID" val="-1"/>
  <p:tag name="ARTICULATE_LOCK_SLIDE" val="0"/>
  <p:tag name="ARTICULATE_SLIDE_NAV" val="17"/>
</p:tagLst>
</file>

<file path=ppt/tags/tag4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g9ApqFNv.files\slide0001_image001.png"/>
</p:tagLst>
</file>

<file path=ppt/tags/tag4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4.xml><?xml version="1.0" encoding="utf-8"?>
<p:tagLst xmlns:a="http://schemas.openxmlformats.org/drawingml/2006/main" xmlns:r="http://schemas.openxmlformats.org/officeDocument/2006/relationships" xmlns:p="http://schemas.openxmlformats.org/presentationml/2006/main">
  <p:tag name="ARTICULATE_TITLE_TAG" val="&lt;font size=&quot;+5&quot;&gt;麻疹臨床表現：皮疹&lt;/font&gt;"/>
  <p:tag name="ARTICULATE_SLIDE_GUID" val="ce95bc15-60f3-4724-bf3d-2dac6a4b6e0a"/>
  <p:tag name="ARTICULATE_SLIDE_PAUSE" val="0"/>
  <p:tag name="ARTICULATE_NAV_LEVEL" val="2"/>
  <p:tag name="ARTICULATE_PLAYLIST_ID" val="-1"/>
  <p:tag name="ARTICULATE_LOCK_SLIDE" val="0"/>
  <p:tag name="ARTICULATE_SLIDE_NAV" val="18"/>
</p:tagLst>
</file>

<file path=ppt/tags/tag4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6.xml><?xml version="1.0" encoding="utf-8"?>
<p:tagLst xmlns:a="http://schemas.openxmlformats.org/drawingml/2006/main" xmlns:r="http://schemas.openxmlformats.org/officeDocument/2006/relationships" xmlns:p="http://schemas.openxmlformats.org/presentationml/2006/main">
  <p:tag name="ARTICULATE_SLIDE_GUID" val="a546787a-b2f8-4c0d-a137-441b18944272"/>
  <p:tag name="ARTICULATE_SLIDE_PAUSE" val="0"/>
  <p:tag name="ARTICULATE_NAV_LEVEL" val="2"/>
  <p:tag name="ARTICULATE_HIDE_SLIDE" val="1"/>
  <p:tag name="ARTICULATE_PLAYLIST_ID" val="-1"/>
  <p:tag name="ARTICULATE_LOCK_SLIDE" val="0"/>
  <p:tag name="ARTICULATE_SLIDE_NAV" val="19"/>
</p:tagLst>
</file>

<file path=ppt/tags/tag4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48.xml><?xml version="1.0" encoding="utf-8"?>
<p:tagLst xmlns:a="http://schemas.openxmlformats.org/drawingml/2006/main" xmlns:r="http://schemas.openxmlformats.org/officeDocument/2006/relationships" xmlns:p="http://schemas.openxmlformats.org/presentationml/2006/main">
  <p:tag name="ARTICULATE_SLIDE_GUID" val="c3ca5040-3d66-4c28-90af-98907214da19"/>
  <p:tag name="ARTICULATE_SLIDE_PAUSE" val="0"/>
  <p:tag name="ARTICULATE_NAV_LEVEL" val="2"/>
  <p:tag name="ARTICULATE_HIDE_SLIDE" val="1"/>
  <p:tag name="ARTICULATE_PLAYLIST_ID" val="-1"/>
  <p:tag name="ARTICULATE_LOCK_SLIDE" val="0"/>
  <p:tag name="ARTICULATE_SLIDE_NAV" val="20"/>
</p:tagLst>
</file>

<file path=ppt/tags/tag49.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NgG0RcIe.files\slide0001_image001.png"/>
</p:tagLst>
</file>

<file path=ppt/tags/tag50.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lQQNlIKG.files\slide0001_image001.png"/>
</p:tagLst>
</file>

<file path=ppt/tags/tag5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efWBfF24.files\slide0001_image001.png"/>
</p:tagLst>
</file>

<file path=ppt/tags/tag5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1sJwRIJS.files\slide0001_image001.png"/>
</p:tagLst>
</file>

<file path=ppt/tags/tag5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4.xml><?xml version="1.0" encoding="utf-8"?>
<p:tagLst xmlns:a="http://schemas.openxmlformats.org/drawingml/2006/main" xmlns:r="http://schemas.openxmlformats.org/officeDocument/2006/relationships" xmlns:p="http://schemas.openxmlformats.org/presentationml/2006/main">
  <p:tag name="ARTICULATE_TITLE_TAG" val="&lt;font size=&quot;+5&quot;&gt;鑑別診斷要點&lt;/font&gt;"/>
  <p:tag name="ARTICULATE_SLIDE_GUID" val="3ad64109-e2af-402b-83fc-87d7dedbdd8d"/>
  <p:tag name="ARTICULATE_NAV_LEVEL" val="2"/>
  <p:tag name="ARTICULATE_PLAYLIST_ID" val="-1"/>
  <p:tag name="ARTICULATE_LOCK_SLIDE" val="0"/>
  <p:tag name="ARTICULATE_SLIDE_PAUSE" val="0"/>
  <p:tag name="ARTICULATE_SLIDE_NAV" val="21"/>
</p:tagLst>
</file>

<file path=ppt/tags/tag5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6.xml><?xml version="1.0" encoding="utf-8"?>
<p:tagLst xmlns:a="http://schemas.openxmlformats.org/drawingml/2006/main" xmlns:r="http://schemas.openxmlformats.org/officeDocument/2006/relationships" xmlns:p="http://schemas.openxmlformats.org/presentationml/2006/main">
  <p:tag name="ARTICULATE_SLIDE_GUID" val="b2f7c0d9-b105-44a8-8fc1-6f0c8b2a330d"/>
  <p:tag name="ARTICULATE_SLIDE_PAUSE" val="0"/>
  <p:tag name="ARTICULATE_NAV_LEVEL" val="2"/>
  <p:tag name="ARTICULATE_HIDE_SLIDE" val="1"/>
  <p:tag name="ARTICULATE_PLAYLIST_ID" val="-1"/>
  <p:tag name="ARTICULATE_LOCK_SLIDE" val="0"/>
  <p:tag name="ARTICULATE_SLIDE_NAV" val="22"/>
</p:tagLst>
</file>

<file path=ppt/tags/tag5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58.xml><?xml version="1.0" encoding="utf-8"?>
<p:tagLst xmlns:a="http://schemas.openxmlformats.org/drawingml/2006/main" xmlns:r="http://schemas.openxmlformats.org/officeDocument/2006/relationships" xmlns:p="http://schemas.openxmlformats.org/presentationml/2006/main">
  <p:tag name="ARTICULATE_TITLE_TAG" val="&lt;font size=&quot;+5&quot;&gt;麻疹診斷&lt;/font&gt;"/>
  <p:tag name="ARTICULATE_SLIDE_GUID" val="02608554-0177-4f5b-9529-18f4ad81b446"/>
  <p:tag name="ARTICULATE_SLIDE_PAUSE" val="0"/>
  <p:tag name="ARTICULATE_NAV_LEVEL" val="2"/>
  <p:tag name="ARTICULATE_PLAYLIST_ID" val="-1"/>
  <p:tag name="ARTICULATE_LOCK_SLIDE" val="0"/>
  <p:tag name="ARTICULATE_SLIDE_NAV" val="23"/>
</p:tagLst>
</file>

<file path=ppt/tags/tag59.xml><?xml version="1.0" encoding="utf-8"?>
<p:tagLst xmlns:a="http://schemas.openxmlformats.org/drawingml/2006/main" xmlns:r="http://schemas.openxmlformats.org/officeDocument/2006/relationships" xmlns:p="http://schemas.openxmlformats.org/presentationml/2006/main">
  <p:tag name="ARTICULATE_TITLE_TAG" val="&lt;font size=&quot;+5&quot;&gt;實驗室診斷&lt;/font&gt;"/>
  <p:tag name="ARTICULATE_SLIDE_GUID" val="3137ecb4-7140-41be-b3ab-007a685b0bc9"/>
  <p:tag name="ARTICULATE_SLIDE_PAUSE" val="0"/>
  <p:tag name="ARTICULATE_NAV_LEVEL" val="2"/>
  <p:tag name="ARTICULATE_PLAYLIST_ID" val="-1"/>
  <p:tag name="ARTICULATE_LOCK_SLIDE" val="0"/>
  <p:tag name="ARTICULATE_SLIDE_NAV" val="24"/>
</p:tagLst>
</file>

<file path=ppt/tags/tag6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61.xml><?xml version="1.0" encoding="utf-8"?>
<p:tagLst xmlns:a="http://schemas.openxmlformats.org/drawingml/2006/main" xmlns:r="http://schemas.openxmlformats.org/officeDocument/2006/relationships" xmlns:p="http://schemas.openxmlformats.org/presentationml/2006/main">
  <p:tag name="ANIM_SPRITE_COUNT" val=" 8"/>
</p:tagLst>
</file>

<file path=ppt/tags/tag62.xml><?xml version="1.0" encoding="utf-8"?>
<p:tagLst xmlns:a="http://schemas.openxmlformats.org/drawingml/2006/main" xmlns:r="http://schemas.openxmlformats.org/officeDocument/2006/relationships" xmlns:p="http://schemas.openxmlformats.org/presentationml/2006/main">
  <p:tag name="ARTICULATE_TITLE_TAG" val="&lt;font size=&quot;+5&quot;&gt;臨床病程&lt;/font&gt;"/>
  <p:tag name="ARTICULATE_SLIDE_GUID" val="c4275d1e-9eb5-42d1-b00d-37820b1e6a51"/>
  <p:tag name="ARTICULATE_NAV_LEVEL" val="2"/>
  <p:tag name="ARTICULATE_PLAYLIST_ID" val="-1"/>
  <p:tag name="ARTICULATE_LOCK_SLIDE" val="0"/>
  <p:tag name="ARTICULATE_SLIDE_PAUSE" val="0"/>
  <p:tag name="ARTICULATE_SLIDE_NAV" val="25"/>
</p:tagLst>
</file>

<file path=ppt/tags/tag63.xml><?xml version="1.0" encoding="utf-8"?>
<p:tagLst xmlns:a="http://schemas.openxmlformats.org/drawingml/2006/main" xmlns:r="http://schemas.openxmlformats.org/officeDocument/2006/relationships" xmlns:p="http://schemas.openxmlformats.org/presentationml/2006/main">
  <p:tag name="ARTICULATE_TITLE_TAG" val="&lt;font size=&quot;+5&quot;&gt;麻疹併發症&lt;/font&gt;"/>
  <p:tag name="ARTICULATE_SLIDE_GUID" val="92b48dc7-65fa-498e-af7e-7b3543a2d668"/>
  <p:tag name="ARTICULATE_SLIDE_PAUSE" val="0"/>
  <p:tag name="ARTICULATE_NAV_LEVEL" val="2"/>
  <p:tag name="ARTICULATE_PLAYLIST_ID" val="-1"/>
  <p:tag name="ARTICULATE_LOCK_SLIDE" val="0"/>
  <p:tag name="ARTICULATE_SLIDE_NAV" val="26"/>
</p:tagLst>
</file>

<file path=ppt/tags/tag6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65.xml><?xml version="1.0" encoding="utf-8"?>
<p:tagLst xmlns:a="http://schemas.openxmlformats.org/drawingml/2006/main" xmlns:r="http://schemas.openxmlformats.org/officeDocument/2006/relationships" xmlns:p="http://schemas.openxmlformats.org/presentationml/2006/main">
  <p:tag name="ARTICULATE_SLIDE_GUID" val="0903535b-c588-41b2-b86f-09de61a61089"/>
  <p:tag name="ARTICULATE_SLIDE_PAUSE" val="0"/>
  <p:tag name="ARTICULATE_NAV_LEVEL" val="2"/>
  <p:tag name="ARTICULATE_HIDE_SLIDE" val="1"/>
  <p:tag name="ARTICULATE_PLAYLIST_ID" val="-1"/>
  <p:tag name="ARTICULATE_LOCK_SLIDE" val="0"/>
  <p:tag name="ARTICULATE_SLIDE_NAV" val="27"/>
</p:tagLst>
</file>

<file path=ppt/tags/tag66.xml><?xml version="1.0" encoding="utf-8"?>
<p:tagLst xmlns:a="http://schemas.openxmlformats.org/drawingml/2006/main" xmlns:r="http://schemas.openxmlformats.org/officeDocument/2006/relationships" xmlns:p="http://schemas.openxmlformats.org/presentationml/2006/main">
  <p:tag name="ARTICULATE_TITLE_TAG" val="&lt;font size=&quot;+5&quot;&gt;麻疹罕見併發症&lt;/font&gt;"/>
  <p:tag name="ARTICULATE_SLIDE_GUID" val="8b6c7bb4-ab35-4913-b4b8-9455781bd514"/>
  <p:tag name="ARTICULATE_SLIDE_PAUSE" val="0"/>
  <p:tag name="ARTICULATE_NAV_LEVEL" val="2"/>
  <p:tag name="ARTICULATE_PLAYLIST_ID" val="-1"/>
  <p:tag name="ARTICULATE_LOCK_SLIDE" val="0"/>
  <p:tag name="ARTICULATE_SLIDE_NAV" val="28"/>
</p:tagLst>
</file>

<file path=ppt/tags/tag67.xml><?xml version="1.0" encoding="utf-8"?>
<p:tagLst xmlns:a="http://schemas.openxmlformats.org/drawingml/2006/main" xmlns:r="http://schemas.openxmlformats.org/officeDocument/2006/relationships" xmlns:p="http://schemas.openxmlformats.org/presentationml/2006/main">
  <p:tag name="ARTICULATE_TITLE_TAG" val="&lt;font size=&quot;+5&quot;&gt;腦神經併發症&lt;/font&gt;"/>
  <p:tag name="ARTICULATE_SLIDE_GUID" val="4d1d95ea-029d-4afc-9167-051767a2cec0"/>
  <p:tag name="ARTICULATE_SLIDE_PAUSE" val="0"/>
  <p:tag name="ARTICULATE_NAV_LEVEL" val="2"/>
  <p:tag name="ARTICULATE_PLAYLIST_ID" val="-1"/>
  <p:tag name="ARTICULATE_LOCK_SLIDE" val="0"/>
  <p:tag name="ARTICULATE_SLIDE_NAV" val="29"/>
</p:tagLst>
</file>

<file path=ppt/tags/tag68.xml><?xml version="1.0" encoding="utf-8"?>
<p:tagLst xmlns:a="http://schemas.openxmlformats.org/drawingml/2006/main" xmlns:r="http://schemas.openxmlformats.org/officeDocument/2006/relationships" xmlns:p="http://schemas.openxmlformats.org/presentationml/2006/main">
  <p:tag name="ARTICULATE_TITLE_TAG" val="&lt;font size=&quot;+5&quot;&gt;Modified Measles&lt;/font&gt;"/>
  <p:tag name="ARTICULATE_SLIDE_GUID" val="9bbafbd8-cdfa-4b88-aa28-43214dde4e78"/>
  <p:tag name="ARTICULATE_SLIDE_PAUSE" val="0"/>
  <p:tag name="ARTICULATE_NAV_LEVEL" val="2"/>
  <p:tag name="ARTICULATE_PLAYLIST_ID" val="-1"/>
  <p:tag name="ARTICULATE_LOCK_SLIDE" val="0"/>
  <p:tag name="ARTICULATE_SLIDE_NAV" val="30"/>
</p:tagLst>
</file>

<file path=ppt/tags/tag69.xml><?xml version="1.0" encoding="utf-8"?>
<p:tagLst xmlns:a="http://schemas.openxmlformats.org/drawingml/2006/main" xmlns:r="http://schemas.openxmlformats.org/officeDocument/2006/relationships" xmlns:p="http://schemas.openxmlformats.org/presentationml/2006/main">
  <p:tag name="ARTICULATE_TITLE_TAG" val="&lt;font size=&quot;+5&quot;&gt;Atypical Measles&lt;/font&gt;"/>
  <p:tag name="ARTICULATE_SLIDE_GUID" val="8b82e04c-7c35-4b9d-ad16-d182ddb074b7"/>
  <p:tag name="ARTICULATE_SLIDE_PAUSE" val="0"/>
  <p:tag name="ARTICULATE_NAV_LEVEL" val="2"/>
  <p:tag name="ARTICULATE_PLAYLIST_ID" val="-1"/>
  <p:tag name="ARTICULATE_LOCK_SLIDE" val="0"/>
  <p:tag name="ARTICULATE_SLIDE_NAV" val="31"/>
</p:tagLst>
</file>

<file path=ppt/tags/tag70.xml><?xml version="1.0" encoding="utf-8"?>
<p:tagLst xmlns:a="http://schemas.openxmlformats.org/drawingml/2006/main" xmlns:r="http://schemas.openxmlformats.org/officeDocument/2006/relationships" xmlns:p="http://schemas.openxmlformats.org/presentationml/2006/main">
  <p:tag name="ARTICULATE_TITLE_TAG" val="&lt;font size=&quot;+5&quot;&gt;3.麻疹事件&lt;/font&gt;"/>
  <p:tag name="ARTICULATE_SLIDE_GUID" val="976b7652-a731-4bc6-9ce4-e47267555e09"/>
  <p:tag name="ARTICULATE_SLIDE_PAUSE" val="0"/>
  <p:tag name="ARTICULATE_NAV_LEVEL" val="1"/>
  <p:tag name="ARTICULATE_PLAYLIST_ID" val="-1"/>
  <p:tag name="ARTICULATE_LOCK_SLIDE" val="0"/>
  <p:tag name="ARTICULATE_SLIDE_NAV" val="32"/>
</p:tagLst>
</file>

<file path=ppt/tags/tag71.xml><?xml version="1.0" encoding="utf-8"?>
<p:tagLst xmlns:a="http://schemas.openxmlformats.org/drawingml/2006/main" xmlns:r="http://schemas.openxmlformats.org/officeDocument/2006/relationships" xmlns:p="http://schemas.openxmlformats.org/presentationml/2006/main">
  <p:tag name="ARTICULATE_SLIDE_GUID" val="b8baba45-1d8a-4510-8c91-7e26ad1c5d8b"/>
  <p:tag name="ARTICULATE_SLIDE_PAUSE" val="0"/>
  <p:tag name="ARTICULATE_NAV_LEVEL" val="2"/>
  <p:tag name="ARTICULATE_HIDE_SLIDE" val="1"/>
  <p:tag name="ARTICULATE_PLAYLIST_ID" val="-1"/>
  <p:tag name="ARTICULATE_LOCK_SLIDE" val="0"/>
  <p:tag name="ARTICULATE_SLIDE_NAV" val="33"/>
</p:tagLst>
</file>

<file path=ppt/tags/tag7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73.xml><?xml version="1.0" encoding="utf-8"?>
<p:tagLst xmlns:a="http://schemas.openxmlformats.org/drawingml/2006/main" xmlns:r="http://schemas.openxmlformats.org/officeDocument/2006/relationships" xmlns:p="http://schemas.openxmlformats.org/presentationml/2006/main">
  <p:tag name="ARTICULATE_TITLE_TAG" val="&lt;font size=&quot;+5&quot;&gt;3-1 群突發調查&lt;/font&gt;"/>
  <p:tag name="ARTICULATE_SLIDE_GUID" val="e6fdb004-33b0-47f5-a8bf-92954f7a98fb"/>
  <p:tag name="ARTICULATE_SLIDE_PAUSE" val="0"/>
  <p:tag name="ARTICULATE_NAV_LEVEL" val="2"/>
  <p:tag name="ARTICULATE_PLAYLIST_ID" val="-1"/>
  <p:tag name="ARTICULATE_LOCK_SLIDE" val="0"/>
  <p:tag name="ARTICULATE_SLIDE_NAV" val="34"/>
</p:tagLst>
</file>

<file path=ppt/tags/tag74.xml><?xml version="1.0" encoding="utf-8"?>
<p:tagLst xmlns:a="http://schemas.openxmlformats.org/drawingml/2006/main" xmlns:r="http://schemas.openxmlformats.org/officeDocument/2006/relationships" xmlns:p="http://schemas.openxmlformats.org/presentationml/2006/main">
  <p:tag name="ARTICULATE_TITLE_TAG" val="&lt;font size=&quot;+5&quot;&gt;麻疹群突發處置&lt;/font&gt;"/>
  <p:tag name="ARTICULATE_SLIDE_GUID" val="4f02d8e9-1e30-49a7-95b2-716efc3a97f3"/>
  <p:tag name="ARTICULATE_SLIDE_PAUSE" val="0"/>
  <p:tag name="ARTICULATE_NAV_LEVEL" val="3"/>
  <p:tag name="ARTICULATE_PLAYLIST_ID" val="-1"/>
  <p:tag name="ARTICULATE_LOCK_SLIDE" val="0"/>
  <p:tag name="ARTICULATE_SLIDE_NAV" val="35"/>
</p:tagLst>
</file>

<file path=ppt/tags/tag75.xml><?xml version="1.0" encoding="utf-8"?>
<p:tagLst xmlns:a="http://schemas.openxmlformats.org/drawingml/2006/main" xmlns:r="http://schemas.openxmlformats.org/officeDocument/2006/relationships" xmlns:p="http://schemas.openxmlformats.org/presentationml/2006/main">
  <p:tag name="ARTICULATE_SA_GROUPS_ONLY" val="1"/>
  <p:tag name="ANIM_SPRITE_COUNT" val=" 6"/>
</p:tagLst>
</file>

<file path=ppt/tags/tag76.xml><?xml version="1.0" encoding="utf-8"?>
<p:tagLst xmlns:a="http://schemas.openxmlformats.org/drawingml/2006/main" xmlns:r="http://schemas.openxmlformats.org/officeDocument/2006/relationships" xmlns:p="http://schemas.openxmlformats.org/presentationml/2006/main">
  <p:tag name="ARTICULATE_TITLE_TAG" val="&lt;font size=&quot;+5&quot;&gt;個案調查(12月30日)&lt;/font&gt;"/>
  <p:tag name="ARTICULATE_SLIDE_GUID" val="4fb7af80-03eb-4547-b71b-3594f0f5a781"/>
  <p:tag name="ARTICULATE_SLIDE_PAUSE" val="0"/>
  <p:tag name="ARTICULATE_NAV_LEVEL" val="3"/>
  <p:tag name="ARTICULATE_PLAYLIST_ID" val="-1"/>
  <p:tag name="ARTICULATE_LOCK_SLIDE" val="0"/>
  <p:tag name="ARTICULATE_SLIDE_NAV" val="36"/>
</p:tagLst>
</file>

<file path=ppt/tags/tag7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7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7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1.xml><?xml version="1.0" encoding="utf-8"?>
<p:tagLst xmlns:a="http://schemas.openxmlformats.org/drawingml/2006/main" xmlns:r="http://schemas.openxmlformats.org/officeDocument/2006/relationships" xmlns:p="http://schemas.openxmlformats.org/presentationml/2006/main">
  <p:tag name="ARTICULATE_TITLE_TAG" val="&lt;font size=&quot;+5&quot;&gt;麻疹傳播方式和潛伏期&lt;/font&gt;"/>
  <p:tag name="ARTICULATE_SLIDE_GUID" val="2d974058-e790-4a78-82c0-259148a5722d"/>
  <p:tag name="ARTICULATE_SLIDE_PAUSE" val="0"/>
  <p:tag name="ARTICULATE_NAV_LEVEL" val="3"/>
  <p:tag name="ARTICULATE_PLAYLIST_ID" val="-1"/>
  <p:tag name="ARTICULATE_LOCK_SLIDE" val="0"/>
  <p:tag name="ARTICULATE_SLIDE_NAV" val="37"/>
</p:tagLst>
</file>

<file path=ppt/tags/tag82.xml><?xml version="1.0" encoding="utf-8"?>
<p:tagLst xmlns:a="http://schemas.openxmlformats.org/drawingml/2006/main" xmlns:r="http://schemas.openxmlformats.org/officeDocument/2006/relationships" xmlns:p="http://schemas.openxmlformats.org/presentationml/2006/main">
  <p:tag name="ANIM_SPRITE_COUNT" val=" 12"/>
</p:tagLst>
</file>

<file path=ppt/tags/tag83.xml><?xml version="1.0" encoding="utf-8"?>
<p:tagLst xmlns:a="http://schemas.openxmlformats.org/drawingml/2006/main" xmlns:r="http://schemas.openxmlformats.org/officeDocument/2006/relationships" xmlns:p="http://schemas.openxmlformats.org/presentationml/2006/main">
  <p:tag name="ARTICULATE_SLIDE_GUID" val="9b03d2fc-efd6-468f-8357-a7a542aec843"/>
  <p:tag name="ARTICULATE_TITLE_TAG" val="&lt;font size=&quot;+5&quot;&gt;感染臨床進程&lt;/font&gt;"/>
  <p:tag name="ARTICULATE_SLIDE_PAUSE" val="0"/>
  <p:tag name="ARTICULATE_NAV_LEVEL" val="3"/>
  <p:tag name="ARTICULATE_PLAYLIST_ID" val="-1"/>
  <p:tag name="ARTICULATE_LOCK_SLIDE" val="0"/>
  <p:tag name="ARTICULATE_SLIDE_NAV" val="38"/>
</p:tagLst>
</file>

<file path=ppt/tags/tag8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hMHmi2Q7.files\slide0001_image001.png"/>
</p:tagLst>
</file>

<file path=ppt/tags/tag8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6.xml><?xml version="1.0" encoding="utf-8"?>
<p:tagLst xmlns:a="http://schemas.openxmlformats.org/drawingml/2006/main" xmlns:r="http://schemas.openxmlformats.org/officeDocument/2006/relationships" xmlns:p="http://schemas.openxmlformats.org/presentationml/2006/main">
  <p:tag name="ARTICULATE_TITLE_TAG" val="&lt;font size=&quot;+5&quot;&gt;麻疹事件時序圖&lt;/font&gt;"/>
  <p:tag name="ARTICULATE_SLIDE_GUID" val="498145fd-a90b-4a7f-9e5b-4c1b86176642"/>
  <p:tag name="ARTICULATE_NAV_LEVEL" val="3"/>
  <p:tag name="ARTICULATE_PLAYLIST_ID" val="-1"/>
  <p:tag name="ARTICULATE_LOCK_SLIDE" val="0"/>
  <p:tag name="ARTICULATE_SLIDE_PAUSE" val="0"/>
  <p:tag name="ARTICULATE_SLIDE_NAV" val="39"/>
</p:tagLst>
</file>

<file path=ppt/tags/tag8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88.xml><?xml version="1.0" encoding="utf-8"?>
<p:tagLst xmlns:a="http://schemas.openxmlformats.org/drawingml/2006/main" xmlns:r="http://schemas.openxmlformats.org/officeDocument/2006/relationships" xmlns:p="http://schemas.openxmlformats.org/presentationml/2006/main">
  <p:tag name="ARTICULATE_SLIDE_GUID" val="d6755940-e0d6-4b32-8dbb-2840e2764f93"/>
  <p:tag name="ARTICULATE_SLIDE_PAUSE" val="0"/>
  <p:tag name="ARTICULATE_NAV_LEVEL" val="3"/>
  <p:tag name="ARTICULATE_HIDE_SLIDE" val="1"/>
  <p:tag name="ARTICULATE_PLAYLIST_ID" val="-1"/>
  <p:tag name="ARTICULATE_LOCK_SLIDE" val="0"/>
  <p:tag name="ARTICULATE_SLIDE_NAV" val="40"/>
</p:tagLst>
</file>

<file path=ppt/tags/tag8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0.xml><?xml version="1.0" encoding="utf-8"?>
<p:tagLst xmlns:a="http://schemas.openxmlformats.org/drawingml/2006/main" xmlns:r="http://schemas.openxmlformats.org/officeDocument/2006/relationships" xmlns:p="http://schemas.openxmlformats.org/presentationml/2006/main">
  <p:tag name="ARTICULATE_SLIDE_GUID" val="d62939a4-834e-4ada-afdb-808a21cbf2cb"/>
  <p:tag name="ARTICULATE_SLIDE_PAUSE" val="0"/>
  <p:tag name="ARTICULATE_NAV_LEVEL" val="3"/>
  <p:tag name="ARTICULATE_HIDE_SLIDE" val="1"/>
  <p:tag name="ARTICULATE_PLAYLIST_ID" val="-1"/>
  <p:tag name="ARTICULATE_LOCK_SLIDE" val="0"/>
  <p:tag name="ARTICULATE_SLIDE_NAV" val="41"/>
</p:tagLst>
</file>

<file path=ppt/tags/tag9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2.xml><?xml version="1.0" encoding="utf-8"?>
<p:tagLst xmlns:a="http://schemas.openxmlformats.org/drawingml/2006/main" xmlns:r="http://schemas.openxmlformats.org/officeDocument/2006/relationships" xmlns:p="http://schemas.openxmlformats.org/presentationml/2006/main">
  <p:tag name="ARTICULATE_SLIDE_GUID" val="4db125d9-2b4a-4e3f-99b7-08ec53c5bea6"/>
  <p:tag name="ARTICULATE_SLIDE_PAUSE" val="0"/>
  <p:tag name="ARTICULATE_NAV_LEVEL" val="3"/>
  <p:tag name="ARTICULATE_HIDE_SLIDE" val="1"/>
  <p:tag name="ARTICULATE_PLAYLIST_ID" val="-1"/>
  <p:tag name="ARTICULATE_LOCK_SLIDE" val="0"/>
  <p:tag name="ARTICULATE_SLIDE_NAV" val="42"/>
</p:tagLst>
</file>

<file path=ppt/tags/tag9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4.xml><?xml version="1.0" encoding="utf-8"?>
<p:tagLst xmlns:a="http://schemas.openxmlformats.org/drawingml/2006/main" xmlns:r="http://schemas.openxmlformats.org/officeDocument/2006/relationships" xmlns:p="http://schemas.openxmlformats.org/presentationml/2006/main">
  <p:tag name="ARTICULATE_SLIDE_GUID" val="aa7cd1fa-a226-43aa-847a-c29c87a74d94"/>
  <p:tag name="ARTICULATE_SLIDE_PAUSE" val="0"/>
  <p:tag name="ARTICULATE_NAV_LEVEL" val="3"/>
  <p:tag name="ARTICULATE_HIDE_SLIDE" val="1"/>
  <p:tag name="ARTICULATE_PLAYLIST_ID" val="-1"/>
  <p:tag name="ARTICULATE_LOCK_SLIDE" val="0"/>
  <p:tag name="ARTICULATE_SLIDE_NAV" val="43"/>
</p:tagLst>
</file>

<file path=ppt/tags/tag9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6.xml><?xml version="1.0" encoding="utf-8"?>
<p:tagLst xmlns:a="http://schemas.openxmlformats.org/drawingml/2006/main" xmlns:r="http://schemas.openxmlformats.org/officeDocument/2006/relationships" xmlns:p="http://schemas.openxmlformats.org/presentationml/2006/main">
  <p:tag name="ARTICULATE_SLIDE_GUID" val="26de4bc3-a30d-4947-9c11-a86cb0afe0c4"/>
  <p:tag name="ARTICULATE_SLIDE_PAUSE" val="0"/>
  <p:tag name="ARTICULATE_NAV_LEVEL" val="3"/>
  <p:tag name="ARTICULATE_HIDE_SLIDE" val="1"/>
  <p:tag name="ARTICULATE_PLAYLIST_ID" val="-1"/>
  <p:tag name="ARTICULATE_LOCK_SLIDE" val="0"/>
  <p:tag name="ARTICULATE_SLIDE_NAV" val="44"/>
</p:tagLst>
</file>

<file path=ppt/tags/tag9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98.xml><?xml version="1.0" encoding="utf-8"?>
<p:tagLst xmlns:a="http://schemas.openxmlformats.org/drawingml/2006/main" xmlns:r="http://schemas.openxmlformats.org/officeDocument/2006/relationships" xmlns:p="http://schemas.openxmlformats.org/presentationml/2006/main">
  <p:tag name="ARTICULATE_TITLE_TAG" val="&lt;font size=&quot;+5&quot;&gt;3-2 感染管制處置和措施"/>
  <p:tag name="ARTICULATE_SLIDE_GUID" val="c7e7add4-dfbe-404e-8518-d7cf801f5808"/>
  <p:tag name="ARTICULATE_SLIDE_PAUSE" val="0"/>
  <p:tag name="ARTICULATE_NAV_LEVEL" val="2"/>
  <p:tag name="ARTICULATE_PLAYLIST_ID" val="-1"/>
  <p:tag name="ARTICULATE_LOCK_SLIDE" val="0"/>
  <p:tag name="ARTICULATE_SLIDE_NAV" val="45"/>
</p:tagLst>
</file>

<file path=ppt/tags/tag99.xml><?xml version="1.0" encoding="utf-8"?>
<p:tagLst xmlns:a="http://schemas.openxmlformats.org/drawingml/2006/main" xmlns:r="http://schemas.openxmlformats.org/officeDocument/2006/relationships" xmlns:p="http://schemas.openxmlformats.org/presentationml/2006/main">
  <p:tag name="ARTICULATE_SLIDE_GUID" val="4316a942-2198-428a-9020-e117d562e528"/>
  <p:tag name="ARTICULATE_TITLE_TAG" val="&lt;font size=&quot;+5&quot;&gt;感染管制處置措施：第一時間"/>
  <p:tag name="ARTICULATE_SLIDE_PAUSE" val="0"/>
  <p:tag name="ARTICULATE_NAV_LEVEL" val="3"/>
  <p:tag name="ARTICULATE_PLAYLIST_ID" val="-1"/>
  <p:tag name="ARTICULATE_LOCK_SLIDE" val="0"/>
  <p:tag name="ARTICULATE_SLIDE_NAV" val="46"/>
</p:tagLst>
</file>

<file path=ppt/tags/tag100.xml><?xml version="1.0" encoding="utf-8"?>
<p:tagLst xmlns:a="http://schemas.openxmlformats.org/drawingml/2006/main" xmlns:r="http://schemas.openxmlformats.org/officeDocument/2006/relationships" xmlns:p="http://schemas.openxmlformats.org/presentationml/2006/main">
  <p:tag name="ARTICULATE_TITLE_TAG" val="&lt;font size=&quot;+5&quot;&gt;麻疹：法定傳染病通報"/>
  <p:tag name="ARTICULATE_SLIDE_GUID" val="646f09f5-296f-47a5-b5e6-a9f2176cc295"/>
  <p:tag name="ARTICULATE_SLIDE_PAUSE" val="0"/>
  <p:tag name="ARTICULATE_NAV_LEVEL" val="3"/>
  <p:tag name="ARTICULATE_PLAYLIST_ID" val="-1"/>
  <p:tag name="ARTICULATE_LOCK_SLIDE" val="0"/>
  <p:tag name="ARTICULATE_SLIDE_NAV" val="47"/>
</p:tagLst>
</file>

<file path=ppt/tags/tag101.xml><?xml version="1.0" encoding="utf-8"?>
<p:tagLst xmlns:a="http://schemas.openxmlformats.org/drawingml/2006/main" xmlns:r="http://schemas.openxmlformats.org/officeDocument/2006/relationships" xmlns:p="http://schemas.openxmlformats.org/presentationml/2006/main">
  <p:tag name="ARTICULATE_TITLE_TAG" val="&lt;font size=&quot;+5&quot;&gt;麻疹通報定義（2009/06/01起實施）"/>
  <p:tag name="ARTICULATE_SLIDE_GUID" val="347796cf-3480-43e6-8006-a72f63e9f2b5"/>
  <p:tag name="ARTICULATE_SLIDE_PAUSE" val="0"/>
  <p:tag name="ARTICULATE_NAV_LEVEL" val="3"/>
  <p:tag name="ARTICULATE_PLAYLIST_ID" val="-1"/>
  <p:tag name="ARTICULATE_LOCK_SLIDE" val="0"/>
  <p:tag name="ARTICULATE_SLIDE_NAV" val="48"/>
</p:tagLst>
</file>

<file path=ppt/tags/tag10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3.xml><?xml version="1.0" encoding="utf-8"?>
<p:tagLst xmlns:a="http://schemas.openxmlformats.org/drawingml/2006/main" xmlns:r="http://schemas.openxmlformats.org/officeDocument/2006/relationships" xmlns:p="http://schemas.openxmlformats.org/presentationml/2006/main">
  <p:tag name="ARTICULATE_TITLE_TAG" val="&lt;font size=&quot;+5&quot;&gt;法定傳染病：麻疹通報病例定義"/>
  <p:tag name="ARTICULATE_SLIDE_GUID" val="9b82bef6-3b70-45f5-82d3-ae8a0e32abb5"/>
  <p:tag name="ARTICULATE_SLIDE_PAUSE" val="0"/>
  <p:tag name="ARTICULATE_NAV_LEVEL" val="3"/>
  <p:tag name="ARTICULATE_PLAYLIST_ID" val="-1"/>
  <p:tag name="ARTICULATE_LOCK_SLIDE" val="0"/>
  <p:tag name="ARTICULATE_SLIDE_NAV" val="49"/>
</p:tagLst>
</file>

<file path=ppt/tags/tag10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6.xml><?xml version="1.0" encoding="utf-8"?>
<p:tagLst xmlns:a="http://schemas.openxmlformats.org/drawingml/2006/main" xmlns:r="http://schemas.openxmlformats.org/officeDocument/2006/relationships" xmlns:p="http://schemas.openxmlformats.org/presentationml/2006/main">
  <p:tag name="ARTICULATE_SLIDE_GUID" val="d27a522e-a233-4f1e-8eac-0b19cc67a204"/>
  <p:tag name="ARTICULATE_SLIDE_PAUSE" val="0"/>
  <p:tag name="ARTICULATE_NAV_LEVEL" val="3"/>
  <p:tag name="ARTICULATE_HIDE_SLIDE" val="1"/>
  <p:tag name="ARTICULATE_PLAYLIST_ID" val="-1"/>
  <p:tag name="ARTICULATE_LOCK_SLIDE" val="0"/>
  <p:tag name="ARTICULATE_SLIDE_NAV" val="50"/>
</p:tagLst>
</file>

<file path=ppt/tags/tag10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09.xml><?xml version="1.0" encoding="utf-8"?>
<p:tagLst xmlns:a="http://schemas.openxmlformats.org/drawingml/2006/main" xmlns:r="http://schemas.openxmlformats.org/officeDocument/2006/relationships" xmlns:p="http://schemas.openxmlformats.org/presentationml/2006/main">
  <p:tag name="ARTICULATE_TITLE_TAG" val="&lt;font size=&quot;+5&quot;&gt;麻疹疾病分類&lt;/font&gt;"/>
  <p:tag name="ARTICULATE_SLIDE_GUID" val="31c81b17-d34b-411a-bb96-30bed8a7b1b6"/>
  <p:tag name="ARTICULATE_NAV_LEVEL" val="3"/>
  <p:tag name="ARTICULATE_PLAYLIST_ID" val="-1"/>
  <p:tag name="ARTICULATE_LOCK_SLIDE" val="0"/>
  <p:tag name="ARTICULATE_SLIDE_PAUSE" val="0"/>
  <p:tag name="ARTICULATE_SLIDE_NAV" val="51"/>
</p:tagLst>
</file>

<file path=ppt/tags/tag11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11.xml><?xml version="1.0" encoding="utf-8"?>
<p:tagLst xmlns:a="http://schemas.openxmlformats.org/drawingml/2006/main" xmlns:r="http://schemas.openxmlformats.org/officeDocument/2006/relationships" xmlns:p="http://schemas.openxmlformats.org/presentationml/2006/main">
  <p:tag name="ANIM_SPRITE_COUNT" val=" 12"/>
</p:tagLst>
</file>

<file path=ppt/tags/tag112.xml><?xml version="1.0" encoding="utf-8"?>
<p:tagLst xmlns:a="http://schemas.openxmlformats.org/drawingml/2006/main" xmlns:r="http://schemas.openxmlformats.org/officeDocument/2006/relationships" xmlns:p="http://schemas.openxmlformats.org/presentationml/2006/main">
  <p:tag name="ARTICULATE_TITLE_TAG" val="&lt;font size=&quot;+5&quot;&gt;檢體採檢&lt;/font&gt;"/>
  <p:tag name="ARTICULATE_SLIDE_GUID" val="b7a6346e-4095-4af3-9007-4a37d71edea3"/>
  <p:tag name="ARTICULATE_SLIDE_PAUSE" val="0"/>
  <p:tag name="ARTICULATE_NAV_LEVEL" val="3"/>
  <p:tag name="ARTICULATE_PLAYLIST_ID" val="-1"/>
  <p:tag name="ARTICULATE_LOCK_SLIDE" val="0"/>
  <p:tag name="ARTICULATE_SLIDE_NAV" val="52"/>
</p:tagLst>
</file>

<file path=ppt/tags/tag11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14.xml><?xml version="1.0" encoding="utf-8"?>
<p:tagLst xmlns:a="http://schemas.openxmlformats.org/drawingml/2006/main" xmlns:r="http://schemas.openxmlformats.org/officeDocument/2006/relationships" xmlns:p="http://schemas.openxmlformats.org/presentationml/2006/main">
  <p:tag name="ANIM_SPRITE_COUNT" val=" 6"/>
</p:tagLst>
</file>

<file path=ppt/tags/tag115.xml><?xml version="1.0" encoding="utf-8"?>
<p:tagLst xmlns:a="http://schemas.openxmlformats.org/drawingml/2006/main" xmlns:r="http://schemas.openxmlformats.org/officeDocument/2006/relationships" xmlns:p="http://schemas.openxmlformats.org/presentationml/2006/main">
  <p:tag name="ARTICULATE_TITLE_TAG" val="&lt;font size=&quot;+5&quot;&gt;血清學檢查：檢驗結果之意義&lt;/font&gt;"/>
  <p:tag name="ARTICULATE_SLIDE_GUID" val="72c073d0-e91b-4179-bb48-1eb96aeebbf6"/>
  <p:tag name="ARTICULATE_SLIDE_PAUSE" val="0"/>
  <p:tag name="ARTICULATE_NAV_LEVEL" val="3"/>
  <p:tag name="ARTICULATE_PLAYLIST_ID" val="-1"/>
  <p:tag name="ARTICULATE_LOCK_SLIDE" val="0"/>
  <p:tag name="ARTICULATE_SLIDE_NAV" val="53"/>
</p:tagLst>
</file>

<file path=ppt/tags/tag11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17.xml><?xml version="1.0" encoding="utf-8"?>
<p:tagLst xmlns:a="http://schemas.openxmlformats.org/drawingml/2006/main" xmlns:r="http://schemas.openxmlformats.org/officeDocument/2006/relationships" xmlns:p="http://schemas.openxmlformats.org/presentationml/2006/main">
  <p:tag name="ARTICULATE_TITLE_TAG" val="&lt;font size=&quot;+5&quot;&gt;尿液及鼻咽檢查：檢驗結果之意義&lt;/font&gt;"/>
  <p:tag name="ARTICULATE_SLIDE_GUID" val="91bca516-bce0-400a-b239-e4bf3a0d961c"/>
  <p:tag name="ARTICULATE_SLIDE_PAUSE" val="0"/>
  <p:tag name="ARTICULATE_NAV_LEVEL" val="3"/>
  <p:tag name="ARTICULATE_PLAYLIST_ID" val="-1"/>
  <p:tag name="ARTICULATE_LOCK_SLIDE" val="0"/>
  <p:tag name="ARTICULATE_SLIDE_NAV" val="54"/>
</p:tagLst>
</file>

<file path=ppt/tags/tag11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19.xml><?xml version="1.0" encoding="utf-8"?>
<p:tagLst xmlns:a="http://schemas.openxmlformats.org/drawingml/2006/main" xmlns:r="http://schemas.openxmlformats.org/officeDocument/2006/relationships" xmlns:p="http://schemas.openxmlformats.org/presentationml/2006/main">
  <p:tag name="ARTICULATE_TITLE_TAG" val="&lt;font size=&quot;+5&quot;&gt;隔離措施和床位安排&lt;/font&gt;"/>
  <p:tag name="ARTICULATE_SLIDE_GUID" val="6206b372-5823-4577-9e49-73158e9c7d17"/>
  <p:tag name="ARTICULATE_SLIDE_PAUSE" val="0"/>
  <p:tag name="ARTICULATE_NAV_LEVEL" val="3"/>
  <p:tag name="ARTICULATE_PLAYLIST_ID" val="-1"/>
  <p:tag name="ARTICULATE_LOCK_SLIDE" val="0"/>
  <p:tag name="ARTICULATE_SLIDE_NAV" val="55"/>
</p:tagLst>
</file>

<file path=ppt/tags/tag12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1.xml><?xml version="1.0" encoding="utf-8"?>
<p:tagLst xmlns:a="http://schemas.openxmlformats.org/drawingml/2006/main" xmlns:r="http://schemas.openxmlformats.org/officeDocument/2006/relationships" xmlns:p="http://schemas.openxmlformats.org/presentationml/2006/main">
  <p:tag name="ARTICULATE_SLIDE_GUID" val="e48c069c-6a53-41da-a5ac-d1ac56b3f08b"/>
  <p:tag name="ARTICULATE_SLIDE_PAUSE" val="0"/>
  <p:tag name="ARTICULATE_NAV_LEVEL" val="3"/>
  <p:tag name="ARTICULATE_HIDE_SLIDE" val="1"/>
  <p:tag name="ARTICULATE_PLAYLIST_ID" val="-1"/>
  <p:tag name="ARTICULATE_LOCK_SLIDE" val="0"/>
  <p:tag name="ARTICULATE_SLIDE_NAV" val="56"/>
</p:tagLst>
</file>

<file path=ppt/tags/tag12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3.xml><?xml version="1.0" encoding="utf-8"?>
<p:tagLst xmlns:a="http://schemas.openxmlformats.org/drawingml/2006/main" xmlns:r="http://schemas.openxmlformats.org/officeDocument/2006/relationships" xmlns:p="http://schemas.openxmlformats.org/presentationml/2006/main">
  <p:tag name="ARTICULATE_TITLE_TAG" val="&lt;font size=&quot;+5&quot;&gt;麻疹事件時序圖：來源個案&lt;/font&gt;"/>
  <p:tag name="ARTICULATE_SLIDE_GUID" val="76db04fd-910a-4bc9-bd15-d2f8907ad77f"/>
  <p:tag name="ARTICULATE_SLIDE_PAUSE" val="0"/>
  <p:tag name="ARTICULATE_NAV_LEVEL" val="3"/>
  <p:tag name="ARTICULATE_PLAYLIST_ID" val="-1"/>
  <p:tag name="ARTICULATE_LOCK_SLIDE" val="0"/>
  <p:tag name="ARTICULATE_SLIDE_NAV" val="57"/>
</p:tagLst>
</file>

<file path=ppt/tags/tag12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5.xml><?xml version="1.0" encoding="utf-8"?>
<p:tagLst xmlns:a="http://schemas.openxmlformats.org/drawingml/2006/main" xmlns:r="http://schemas.openxmlformats.org/officeDocument/2006/relationships" xmlns:p="http://schemas.openxmlformats.org/presentationml/2006/main">
  <p:tag name="ARTICULATE_SLIDE_GUID" val="d6a83c40-2930-4f80-b6a2-e07b53647415"/>
  <p:tag name="ARTICULATE_NAV_LEVEL" val="3"/>
  <p:tag name="ARTICULATE_HIDE_SLIDE" val="1"/>
  <p:tag name="ARTICULATE_PLAYLIST_ID" val="-1"/>
  <p:tag name="ARTICULATE_LOCK_SLIDE" val="0"/>
  <p:tag name="ARTICULATE_SLIDE_PAUSE" val="0"/>
  <p:tag name="ARTICULATE_SLIDE_NAV" val="58"/>
</p:tagLst>
</file>

<file path=ppt/tags/tag12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27.xml><?xml version="1.0" encoding="utf-8"?>
<p:tagLst xmlns:a="http://schemas.openxmlformats.org/drawingml/2006/main" xmlns:r="http://schemas.openxmlformats.org/officeDocument/2006/relationships" xmlns:p="http://schemas.openxmlformats.org/presentationml/2006/main">
  <p:tag name="ARTICULATE_TITLE_TAG" val="&lt;font size=&quot;+5&quot;&gt;麻疹鑑別診斷&lt;/font&gt;"/>
  <p:tag name="ARTICULATE_SLIDE_GUID" val="ef469e50-c04a-4738-a818-3f8258247983"/>
  <p:tag name="ARTICULATE_SLIDE_PAUSE" val="0"/>
  <p:tag name="ARTICULATE_NAV_LEVEL" val="3"/>
  <p:tag name="ARTICULATE_PLAYLIST_ID" val="-1"/>
  <p:tag name="ARTICULATE_LOCK_SLIDE" val="0"/>
  <p:tag name="ARTICULATE_SLIDE_NAV" val="59"/>
</p:tagLst>
</file>

<file path=ppt/tags/tag128.xml><?xml version="1.0" encoding="utf-8"?>
<p:tagLst xmlns:a="http://schemas.openxmlformats.org/drawingml/2006/main" xmlns:r="http://schemas.openxmlformats.org/officeDocument/2006/relationships" xmlns:p="http://schemas.openxmlformats.org/presentationml/2006/main">
  <p:tag name="ARTICULATE_TITLE_TAG" val="&lt;font size=&quot;+5&quot;&gt;來源調查&lt;/font&gt;"/>
  <p:tag name="ARTICULATE_SLIDE_GUID" val="e6bcb1dd-866f-409f-a2ca-80f1ecca2b62"/>
  <p:tag name="ARTICULATE_NAV_LEVEL" val="3"/>
  <p:tag name="ARTICULATE_PLAYLIST_ID" val="-1"/>
  <p:tag name="ARTICULATE_LOCK_SLIDE" val="0"/>
  <p:tag name="ARTICULATE_SLIDE_PAUSE" val="0"/>
  <p:tag name="ARTICULATE_SLIDE_NAV" val="60"/>
</p:tagLst>
</file>

<file path=ppt/tags/tag12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0.xml><?xml version="1.0" encoding="utf-8"?>
<p:tagLst xmlns:a="http://schemas.openxmlformats.org/drawingml/2006/main" xmlns:r="http://schemas.openxmlformats.org/officeDocument/2006/relationships" xmlns:p="http://schemas.openxmlformats.org/presentationml/2006/main">
  <p:tag name="ARTICULATE_TITLE_TAG" val="&lt;font size=&quot;+5&quot;&gt;來源調查：指標個案&lt;/font&gt;"/>
  <p:tag name="ARTICULATE_SLIDE_GUID" val="211d0c27-8be7-4898-ba4d-4b56325b7526"/>
  <p:tag name="ARTICULATE_SLIDE_PAUSE" val="0"/>
  <p:tag name="ARTICULATE_NAV_LEVEL" val="3"/>
  <p:tag name="ARTICULATE_PLAYLIST_ID" val="-1"/>
  <p:tag name="ARTICULATE_LOCK_SLIDE" val="0"/>
  <p:tag name="ARTICULATE_SLIDE_NAV" val="61"/>
</p:tagLst>
</file>

<file path=ppt/tags/tag13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2.xml><?xml version="1.0" encoding="utf-8"?>
<p:tagLst xmlns:a="http://schemas.openxmlformats.org/drawingml/2006/main" xmlns:r="http://schemas.openxmlformats.org/officeDocument/2006/relationships" xmlns:p="http://schemas.openxmlformats.org/presentationml/2006/main">
  <p:tag name="ARTICULATE_TITLE_TAG" val="&lt;font size=&quot;+5&quot;&gt;麻疹接觸者處理&lt;/font&gt;"/>
  <p:tag name="ARTICULATE_SLIDE_GUID" val="ca758bfa-acd7-49ec-bf89-72433f8ea916"/>
  <p:tag name="ARTICULATE_SLIDE_PAUSE" val="0"/>
  <p:tag name="ARTICULATE_NAV_LEVEL" val="3"/>
  <p:tag name="ARTICULATE_PLAYLIST_ID" val="-1"/>
  <p:tag name="ARTICULATE_LOCK_SLIDE" val="0"/>
  <p:tag name="ARTICULATE_SLIDE_NAV" val="62"/>
</p:tagLst>
</file>

<file path=ppt/tags/tag13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4.xml><?xml version="1.0" encoding="utf-8"?>
<p:tagLst xmlns:a="http://schemas.openxmlformats.org/drawingml/2006/main" xmlns:r="http://schemas.openxmlformats.org/officeDocument/2006/relationships" xmlns:p="http://schemas.openxmlformats.org/presentationml/2006/main">
  <p:tag name="ARTICULATE_TITLE_TAG" val="&lt;font size=&quot;+5&quot;&gt;暴露後預防措施&lt;/font&gt;"/>
  <p:tag name="ARTICULATE_SLIDE_GUID" val="9812b824-ac70-4393-9ff0-169e7cfc8c8f"/>
  <p:tag name="ARTICULATE_SLIDE_PAUSE" val="0"/>
  <p:tag name="ARTICULATE_NAV_LEVEL" val="3"/>
  <p:tag name="ARTICULATE_PLAYLIST_ID" val="-1"/>
  <p:tag name="ARTICULATE_LOCK_SLIDE" val="0"/>
  <p:tag name="ARTICULATE_SLIDE_NAV" val="63"/>
</p:tagLst>
</file>

<file path=ppt/tags/tag13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6.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7.xml><?xml version="1.0" encoding="utf-8"?>
<p:tagLst xmlns:a="http://schemas.openxmlformats.org/drawingml/2006/main" xmlns:r="http://schemas.openxmlformats.org/officeDocument/2006/relationships" xmlns:p="http://schemas.openxmlformats.org/presentationml/2006/main">
  <p:tag name="ARTICULATE_TITLE_TAG" val="&lt;font size=&quot;+5&quot;&gt;接觸者調查&lt;/font&gt;"/>
  <p:tag name="ARTICULATE_SLIDE_GUID" val="8e55933f-db23-45d9-b6a2-c5e1ba8af1e7"/>
  <p:tag name="ARTICULATE_SLIDE_PAUSE" val="0"/>
  <p:tag name="ARTICULATE_NAV_LEVEL" val="3"/>
  <p:tag name="ARTICULATE_PLAYLIST_ID" val="-1"/>
  <p:tag name="ARTICULATE_LOCK_SLIDE" val="0"/>
  <p:tag name="ARTICULATE_SLIDE_NAV" val="64"/>
</p:tagLst>
</file>

<file path=ppt/tags/tag13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39.xml><?xml version="1.0" encoding="utf-8"?>
<p:tagLst xmlns:a="http://schemas.openxmlformats.org/drawingml/2006/main" xmlns:r="http://schemas.openxmlformats.org/officeDocument/2006/relationships" xmlns:p="http://schemas.openxmlformats.org/presentationml/2006/main">
  <p:tag name="ARTICULATE_SLIDE_GUID" val="b3509963-5f4c-452b-9f7d-e69efc4691d0"/>
  <p:tag name="ARTICULATE_SLIDE_PAUSE" val="0"/>
  <p:tag name="ARTICULATE_NAV_LEVEL" val="3"/>
  <p:tag name="ARTICULATE_HIDE_SLIDE" val="1"/>
  <p:tag name="ARTICULATE_PLAYLIST_ID" val="-1"/>
  <p:tag name="ARTICULATE_LOCK_SLIDE" val="0"/>
  <p:tag name="ARTICULATE_SLIDE_NAV" val="65"/>
</p:tagLst>
</file>

<file path=ppt/tags/tag140.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1.xml><?xml version="1.0" encoding="utf-8"?>
<p:tagLst xmlns:a="http://schemas.openxmlformats.org/drawingml/2006/main" xmlns:r="http://schemas.openxmlformats.org/officeDocument/2006/relationships" xmlns:p="http://schemas.openxmlformats.org/presentationml/2006/main">
  <p:tag name="ARTICULATE_TITLE_TAG" val="&lt;font size=&quot;+5&quot;&gt;感染管制處置措施：第一時間&lt;/font&gt;"/>
  <p:tag name="ARTICULATE_SLIDE_GUID" val="9300f8f8-ed86-4da5-9b8c-9afacf0fd5b7"/>
  <p:tag name="ARTICULATE_SLIDE_PAUSE" val="0"/>
  <p:tag name="ARTICULATE_NAV_LEVEL" val="3"/>
  <p:tag name="ARTICULATE_PLAYLIST_ID" val="-1"/>
  <p:tag name="ARTICULATE_LOCK_SLIDE" val="0"/>
  <p:tag name="ARTICULATE_SLIDE_NAV" val="66"/>
</p:tagLst>
</file>

<file path=ppt/tags/tag142.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3.xml><?xml version="1.0" encoding="utf-8"?>
<p:tagLst xmlns:a="http://schemas.openxmlformats.org/drawingml/2006/main" xmlns:r="http://schemas.openxmlformats.org/officeDocument/2006/relationships" xmlns:p="http://schemas.openxmlformats.org/presentationml/2006/main">
  <p:tag name="ARTICULATE_TITLE_TAG" val="&lt;font size=&quot;+5&quot;&gt;追蹤期&lt;/font&gt;"/>
  <p:tag name="ARTICULATE_SLIDE_GUID" val="bf26653b-ba25-451e-a1a2-bf5dc5682076"/>
  <p:tag name="ARTICULATE_NAV_LEVEL" val="3"/>
  <p:tag name="ARTICULATE_PLAYLIST_ID" val="-1"/>
  <p:tag name="ARTICULATE_LOCK_SLIDE" val="0"/>
  <p:tag name="ARTICULATE_SLIDE_PAUSE" val="0"/>
  <p:tag name="ARTICULATE_SLIDE_NAV" val="67"/>
</p:tagLst>
</file>

<file path=ppt/tags/tag144.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EQ9wpuBh.files\slide0001_image001.png"/>
</p:tagLst>
</file>

<file path=ppt/tags/tag145.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6.xml><?xml version="1.0" encoding="utf-8"?>
<p:tagLst xmlns:a="http://schemas.openxmlformats.org/drawingml/2006/main" xmlns:r="http://schemas.openxmlformats.org/officeDocument/2006/relationships" xmlns:p="http://schemas.openxmlformats.org/presentationml/2006/main">
  <p:tag name="ARTICULATE_TITLE_TAG" val="&lt;font size=&quot;+5&quot;&gt;接觸者造冊和抽血檢驗&lt;/font&gt;"/>
  <p:tag name="ARTICULATE_SLIDE_GUID" val="557c4483-bcf0-4d59-ae78-a34fc46ea415"/>
  <p:tag name="ARTICULATE_SLIDE_PAUSE" val="0"/>
  <p:tag name="ARTICULATE_NAV_LEVEL" val="3"/>
  <p:tag name="ARTICULATE_PLAYLIST_ID" val="-1"/>
  <p:tag name="ARTICULATE_LOCK_SLIDE" val="0"/>
  <p:tag name="ARTICULATE_SLIDE_NAV" val="68"/>
</p:tagLst>
</file>

<file path=ppt/tags/tag147.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48.xml><?xml version="1.0" encoding="utf-8"?>
<p:tagLst xmlns:a="http://schemas.openxmlformats.org/drawingml/2006/main" xmlns:r="http://schemas.openxmlformats.org/officeDocument/2006/relationships" xmlns:p="http://schemas.openxmlformats.org/presentationml/2006/main">
  <p:tag name="ARTICULATE_TITLE_TAG" val="&lt;font size=&quot;+5&quot;&gt;疑似麻疹個案之接觸者處置原則&lt;/font&gt;"/>
  <p:tag name="ARTICULATE_SLIDE_GUID" val="1480f66a-b4e5-4c0f-bb63-15bc19caef7b"/>
  <p:tag name="ARTICULATE_SLIDE_PAUSE" val="0"/>
  <p:tag name="ARTICULATE_NAV_LEVEL" val="3"/>
  <p:tag name="ARTICULATE_PLAYLIST_ID" val="-1"/>
  <p:tag name="ARTICULATE_LOCK_SLIDE" val="0"/>
  <p:tag name="ARTICULATE_SLIDE_NAV" val="69"/>
</p:tagLst>
</file>

<file path=ppt/tags/tag149.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0.xml><?xml version="1.0" encoding="utf-8"?>
<p:tagLst xmlns:a="http://schemas.openxmlformats.org/drawingml/2006/main" xmlns:r="http://schemas.openxmlformats.org/officeDocument/2006/relationships" xmlns:p="http://schemas.openxmlformats.org/presentationml/2006/main">
  <p:tag name="ARTICULATE_TITLE_TAG" val="&lt;font size=&quot;+5&quot;&gt;Nosocomial Transmission of Measles&lt;/font&gt;"/>
  <p:tag name="ARTICULATE_SLIDE_GUID" val="63621961-7f76-42f7-bd9f-5821f49f09a5"/>
  <p:tag name="ARTICULATE_SLIDE_PAUSE" val="0"/>
  <p:tag name="ARTICULATE_NAV_LEVEL" val="3"/>
  <p:tag name="ARTICULATE_PLAYLIST_ID" val="-1"/>
  <p:tag name="ARTICULATE_LOCK_SLIDE" val="0"/>
  <p:tag name="ARTICULATE_SLIDE_NAV" val="70"/>
</p:tagLst>
</file>

<file path=ppt/tags/tag151.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slqGHpxG.files\slide0001_image001.png"/>
</p:tagLst>
</file>

<file path=ppt/tags/tag152.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kXuVkLHI.files\slide0001_image001.png"/>
</p:tagLst>
</file>

<file path=ppt/tags/tag153.xml><?xml version="1.0" encoding="utf-8"?>
<p:tagLst xmlns:a="http://schemas.openxmlformats.org/drawingml/2006/main" xmlns:r="http://schemas.openxmlformats.org/officeDocument/2006/relationships" xmlns:p="http://schemas.openxmlformats.org/presentationml/2006/main">
  <p:tag name="ARTICULATE_PUBLISH_MODE" val="2"/>
  <p:tag name="ARTICULATE_SOURCE_IMAGE" val="C:\Users\tkb-user\AppData\Local\Temp\articulate\presenter\imgtemp\vyDCFZur.files\slide0001_image001.png"/>
</p:tagLst>
</file>

<file path=ppt/tags/tag154.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5.xml><?xml version="1.0" encoding="utf-8"?>
<p:tagLst xmlns:a="http://schemas.openxmlformats.org/drawingml/2006/main" xmlns:r="http://schemas.openxmlformats.org/officeDocument/2006/relationships" xmlns:p="http://schemas.openxmlformats.org/presentationml/2006/main">
  <p:tag name="ARTICULATE_TITLE_TAG" val="&lt;font size=&quot;+5&quot;&gt;4.麻疹疾病控制防範&lt;/font&gt;"/>
  <p:tag name="ARTICULATE_SLIDE_GUID" val="8798059a-69ab-4695-b28b-1b1695dfa3cc"/>
  <p:tag name="ARTICULATE_SLIDE_PAUSE" val="0"/>
  <p:tag name="ARTICULATE_NAV_LEVEL" val="1"/>
  <p:tag name="ARTICULATE_PLAYLIST_ID" val="-1"/>
  <p:tag name="ARTICULATE_LOCK_SLIDE" val="0"/>
  <p:tag name="ARTICULATE_SLIDE_NAV" val="71"/>
</p:tagLst>
</file>

<file path=ppt/tags/tag156.xml><?xml version="1.0" encoding="utf-8"?>
<p:tagLst xmlns:a="http://schemas.openxmlformats.org/drawingml/2006/main" xmlns:r="http://schemas.openxmlformats.org/officeDocument/2006/relationships" xmlns:p="http://schemas.openxmlformats.org/presentationml/2006/main">
  <p:tag name="ARTICULATE_TITLE_TAG" val="&lt;font size=&quot;+5&quot;&gt;常規MMR疫苗接種&lt;/font&gt;"/>
  <p:tag name="ARTICULATE_SLIDE_GUID" val="7d7b49f6-f98b-4f1e-9853-789b6c12aa80"/>
  <p:tag name="ARTICULATE_SLIDE_PAUSE" val="0"/>
  <p:tag name="ARTICULATE_NAV_LEVEL" val="2"/>
  <p:tag name="ARTICULATE_PLAYLIST_ID" val="-1"/>
  <p:tag name="ARTICULATE_LOCK_SLIDE" val="0"/>
  <p:tag name="ARTICULATE_SLIDE_NAV" val="72"/>
</p:tagLst>
</file>

<file path=ppt/tags/tag157.xml><?xml version="1.0" encoding="utf-8"?>
<p:tagLst xmlns:a="http://schemas.openxmlformats.org/drawingml/2006/main" xmlns:r="http://schemas.openxmlformats.org/officeDocument/2006/relationships" xmlns:p="http://schemas.openxmlformats.org/presentationml/2006/main">
  <p:tag name="ARTICULATE_TITLE_TAG" val="&lt;font size=&quot;+5&quot;&gt;麻疹預防方法&lt;/font&gt;"/>
  <p:tag name="ARTICULATE_SLIDE_GUID" val="859d0c74-e002-40f3-a3de-f20d3e8edbe1"/>
  <p:tag name="ARTICULATE_SLIDE_PAUSE" val="0"/>
  <p:tag name="ARTICULATE_NAV_LEVEL" val="2"/>
  <p:tag name="ARTICULATE_PLAYLIST_ID" val="-1"/>
  <p:tag name="ARTICULATE_LOCK_SLIDE" val="0"/>
  <p:tag name="ARTICULATE_SLIDE_NAV" val="73"/>
</p:tagLst>
</file>

<file path=ppt/tags/tag158.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59.xml><?xml version="1.0" encoding="utf-8"?>
<p:tagLst xmlns:a="http://schemas.openxmlformats.org/drawingml/2006/main" xmlns:r="http://schemas.openxmlformats.org/officeDocument/2006/relationships" xmlns:p="http://schemas.openxmlformats.org/presentationml/2006/main">
  <p:tag name="ARTICULATE_SA_GROUPS_ONLY" val="1"/>
  <p:tag name="ANIM_SPRITE_COUNT" val=" 9"/>
</p:tagLst>
</file>

<file path=ppt/tags/tag160.xml><?xml version="1.0" encoding="utf-8"?>
<p:tagLst xmlns:a="http://schemas.openxmlformats.org/drawingml/2006/main" xmlns:r="http://schemas.openxmlformats.org/officeDocument/2006/relationships" xmlns:p="http://schemas.openxmlformats.org/presentationml/2006/main">
  <p:tag name="ARTICULATE_SLIDE_GUID" val="ba958e73-faaa-4a2d-bfea-a330086dca77"/>
  <p:tag name="ARTICULATE_SLIDE_PAUSE" val="0"/>
  <p:tag name="ARTICULATE_NAV_LEVEL" val="2"/>
  <p:tag name="ARTICULATE_HIDE_SLIDE" val="1"/>
  <p:tag name="ARTICULATE_PLAYLIST_ID" val="-1"/>
  <p:tag name="ARTICULATE_LOCK_SLIDE" val="0"/>
  <p:tag name="ARTICULATE_SLIDE_NAV" val="74"/>
</p:tagLst>
</file>

<file path=ppt/tags/tag161.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62.xml><?xml version="1.0" encoding="utf-8"?>
<p:tagLst xmlns:a="http://schemas.openxmlformats.org/drawingml/2006/main" xmlns:r="http://schemas.openxmlformats.org/officeDocument/2006/relationships" xmlns:p="http://schemas.openxmlformats.org/presentationml/2006/main">
  <p:tag name="ARTICULATE_TITLE_TAG" val="&lt;font size=&quot;+5&quot;&gt;接種MMR疫苗禁忌&lt;/font&gt;"/>
  <p:tag name="ARTICULATE_SLIDE_GUID" val="b2d26207-62e2-4afc-b92c-7f9a1ef9afd2"/>
  <p:tag name="ARTICULATE_SLIDE_PAUSE" val="0"/>
  <p:tag name="ARTICULATE_NAV_LEVEL" val="2"/>
  <p:tag name="ARTICULATE_PLAYLIST_ID" val="-1"/>
  <p:tag name="ARTICULATE_LOCK_SLIDE" val="0"/>
  <p:tag name="ARTICULATE_SLIDE_NAV" val="75"/>
</p:tagLst>
</file>

<file path=ppt/tags/tag163.xml><?xml version="1.0" encoding="utf-8"?>
<p:tagLst xmlns:a="http://schemas.openxmlformats.org/drawingml/2006/main" xmlns:r="http://schemas.openxmlformats.org/officeDocument/2006/relationships" xmlns:p="http://schemas.openxmlformats.org/presentationml/2006/main">
  <p:tag name="ARTICULATE_PUBLISH_MODE" val="2"/>
</p:tagLst>
</file>

<file path=ppt/tags/tag164.xml><?xml version="1.0" encoding="utf-8"?>
<p:tagLst xmlns:a="http://schemas.openxmlformats.org/drawingml/2006/main" xmlns:r="http://schemas.openxmlformats.org/officeDocument/2006/relationships" xmlns:p="http://schemas.openxmlformats.org/presentationml/2006/main">
  <p:tag name="ARTICULATE_TITLE_TAG" val="&lt;font size=&quot;+5&quot;&gt;5.總結&lt;/font&gt;"/>
  <p:tag name="ARTICULATE_SLIDE_GUID" val="59cf56c6-ceef-4a58-91f7-6f9234827e65"/>
  <p:tag name="ARTICULATE_SLIDE_PAUSE" val="0"/>
  <p:tag name="ARTICULATE_NAV_LEVEL" val="1"/>
  <p:tag name="ARTICULATE_PLAYLIST_ID" val="-1"/>
  <p:tag name="ARTICULATE_LOCK_SLIDE" val="0"/>
  <p:tag name="ARTICULATE_SLIDE_NAV" val="76"/>
</p:tagLst>
</file>

<file path=ppt/tags/tag165.xml><?xml version="1.0" encoding="utf-8"?>
<p:tagLst xmlns:a="http://schemas.openxmlformats.org/drawingml/2006/main" xmlns:r="http://schemas.openxmlformats.org/officeDocument/2006/relationships" xmlns:p="http://schemas.openxmlformats.org/presentationml/2006/main">
  <p:tag name="ARTICULATE_SLIDE_GUID" val="a36027fb-9e91-49de-b04a-1c17cd289dc2"/>
  <p:tag name="ARTICULATE_TITLE_TAG" val="&lt;font size=&quot;+5&quot;&gt;總結&lt;/font&gt;"/>
  <p:tag name="ARTICULATE_SLIDE_PAUSE" val="0"/>
  <p:tag name="ARTICULATE_NAV_LEVEL" val="2"/>
  <p:tag name="ARTICULATE_HIDE_SLIDE" val="1"/>
  <p:tag name="ARTICULATE_PLAYLIST_ID" val="-1"/>
  <p:tag name="ARTICULATE_LOCK_SLIDE" val="0"/>
  <p:tag name="ARTICULATE_SLIDE_NAV" val="77"/>
</p:tagLst>
</file>

<file path=ppt/tags/tag166.xml><?xml version="1.0" encoding="utf-8"?>
<p:tagLst xmlns:a="http://schemas.openxmlformats.org/drawingml/2006/main" xmlns:r="http://schemas.openxmlformats.org/officeDocument/2006/relationships" xmlns:p="http://schemas.openxmlformats.org/presentationml/2006/main">
  <p:tag name="ARTICULATE_TITLE_TAG" val="&lt;font size=&quot;+5&quot;&gt;參考文獻&lt;/font&gt;"/>
  <p:tag name="ARTICULATE_SLIDE_GUID" val="ad2222ec-e594-4d34-9511-9c2d0f8e3063"/>
  <p:tag name="ARTICULATE_SLIDE_PAUSE" val="0"/>
  <p:tag name="ARTICULATE_NAV_LEVEL" val="2"/>
  <p:tag name="ARTICULATE_PLAYLIST_ID" val="-1"/>
  <p:tag name="ARTICULATE_LOCK_SLIDE" val="0"/>
  <p:tag name="ARTICULATE_SLIDE_NAV" val="78"/>
</p:tagLst>
</file>

<file path=ppt/tags/tag167.xml><?xml version="1.0" encoding="utf-8"?>
<p:tagLst xmlns:a="http://schemas.openxmlformats.org/drawingml/2006/main" xmlns:r="http://schemas.openxmlformats.org/officeDocument/2006/relationships" xmlns:p="http://schemas.openxmlformats.org/presentationml/2006/main">
  <p:tag name="ARTICULATE_SLIDE_GUID" val="cf479710-cd7f-4367-bb70-50c4f56da87f"/>
  <p:tag name="ARTICULATE_SLIDE_PAUSE" val="0"/>
  <p:tag name="ARTICULATE_NAV_LEVEL" val="2"/>
  <p:tag name="ARTICULATE_HIDE_SLIDE" val="1"/>
  <p:tag name="ARTICULATE_PLAYLIST_ID" val="-1"/>
  <p:tag name="ARTICULATE_LOCK_SLIDE" val="0"/>
  <p:tag name="ARTICULATE_SLIDE_NAV" val="79"/>
</p:tagLst>
</file>

<file path=ppt/theme/theme1.xml><?xml version="1.0" encoding="utf-8"?>
<a:theme xmlns:a="http://schemas.openxmlformats.org/drawingml/2006/main" name="8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3278</TotalTime>
  <Words>9275</Words>
  <Application>Microsoft Office PowerPoint</Application>
  <PresentationFormat>如螢幕大小 (4:3)</PresentationFormat>
  <Paragraphs>3184</Paragraphs>
  <Slides>79</Slides>
  <Notes>79</Notes>
  <HiddenSlides>0</HiddenSlides>
  <MMClips>0</MMClips>
  <ScaleCrop>false</ScaleCrop>
  <HeadingPairs>
    <vt:vector size="4" baseType="variant">
      <vt:variant>
        <vt:lpstr>佈景主題</vt:lpstr>
      </vt:variant>
      <vt:variant>
        <vt:i4>1</vt:i4>
      </vt:variant>
      <vt:variant>
        <vt:lpstr>投影片標題</vt:lpstr>
      </vt:variant>
      <vt:variant>
        <vt:i4>79</vt:i4>
      </vt:variant>
    </vt:vector>
  </HeadingPairs>
  <TitlesOfParts>
    <vt:vector size="80" baseType="lpstr">
      <vt:lpstr>8_Office 佈景主題</vt:lpstr>
      <vt:lpstr>麻疹之群突發調查 和感染管制措施</vt:lpstr>
      <vt:lpstr>課程大綱</vt:lpstr>
      <vt:lpstr>1.麻疹流行病學</vt:lpstr>
      <vt:lpstr>麻疹流行病學(1/2)</vt:lpstr>
      <vt:lpstr>麻疹流行病學(2/2)</vt:lpstr>
      <vt:lpstr>全國麻疹趨勢圖 </vt:lpstr>
      <vt:lpstr>Measles Outbreaks in 2013</vt:lpstr>
      <vt:lpstr>The Problem and the Solution</vt:lpstr>
      <vt:lpstr>Effect of Measles Vaccination on Cases in England/Wales (1940-2007) and U.S.(1944-2007)</vt:lpstr>
      <vt:lpstr>全球根除麻疹</vt:lpstr>
      <vt:lpstr>Measles &amp; Rubella Initiative</vt:lpstr>
      <vt:lpstr>The Impact</vt:lpstr>
      <vt:lpstr>2.麻疹疾病簡介</vt:lpstr>
      <vt:lpstr>生物特性</vt:lpstr>
      <vt:lpstr>麻疹典型臨床表現</vt:lpstr>
      <vt:lpstr>前驅症狀(3 Cs)</vt:lpstr>
      <vt:lpstr>Koplik Spots（柯氏斑點）</vt:lpstr>
      <vt:lpstr>麻疹臨床表現：皮疹(1/3)</vt:lpstr>
      <vt:lpstr>麻疹臨床表現：皮疹(2/3)</vt:lpstr>
      <vt:lpstr>麻疹臨床表現：皮疹(3/3)</vt:lpstr>
      <vt:lpstr>鑑別診斷要點(1/2)</vt:lpstr>
      <vt:lpstr>鑑別診斷要點(2/2)</vt:lpstr>
      <vt:lpstr>麻疹診斷</vt:lpstr>
      <vt:lpstr>實驗室診斷</vt:lpstr>
      <vt:lpstr>臨床病程</vt:lpstr>
      <vt:lpstr>麻疹併發症(1/2)</vt:lpstr>
      <vt:lpstr>麻疹併發症(2/2)</vt:lpstr>
      <vt:lpstr>麻疹罕見併發症</vt:lpstr>
      <vt:lpstr>腦神經併發症</vt:lpstr>
      <vt:lpstr>Modified Measles</vt:lpstr>
      <vt:lpstr>Atypical Measles</vt:lpstr>
      <vt:lpstr>3.麻疹事件</vt:lpstr>
      <vt:lpstr>麻疹事件</vt:lpstr>
      <vt:lpstr>3-1群突發調查</vt:lpstr>
      <vt:lpstr>麻疹群突發處置</vt:lpstr>
      <vt:lpstr>個案調查(12月30日)</vt:lpstr>
      <vt:lpstr>麻疹傳播方式和潛伏期</vt:lpstr>
      <vt:lpstr>感染臨床進程</vt:lpstr>
      <vt:lpstr>麻疹事件時序圖(1/6)</vt:lpstr>
      <vt:lpstr>麻疹事件時序圖(2/6)</vt:lpstr>
      <vt:lpstr>麻疹事件時序圖(3/6)</vt:lpstr>
      <vt:lpstr>麻疹事件時序圖(4/6)</vt:lpstr>
      <vt:lpstr>麻疹事件時序圖(5/6)</vt:lpstr>
      <vt:lpstr>麻疹事件時序圖(6/6)</vt:lpstr>
      <vt:lpstr>3-2感染管制處置和措施</vt:lpstr>
      <vt:lpstr>感染管制處置措施：第一時間</vt:lpstr>
      <vt:lpstr>麻疹：法定傳染病通報</vt:lpstr>
      <vt:lpstr>麻疹通報定義 （2009/06/01起實施）</vt:lpstr>
      <vt:lpstr>法定傳染病：麻疹通報病例定義(1/2)</vt:lpstr>
      <vt:lpstr>法定傳染病：麻疹通報病例定義(2/2)</vt:lpstr>
      <vt:lpstr>麻疹疾病分類</vt:lpstr>
      <vt:lpstr>檢體採檢</vt:lpstr>
      <vt:lpstr>血清學檢查：檢驗結果之意義</vt:lpstr>
      <vt:lpstr>尿液及鼻咽檢查：檢驗結果之意義</vt:lpstr>
      <vt:lpstr>隔離措施和床位安排(1/2)</vt:lpstr>
      <vt:lpstr>隔離措施和床位安排(2/2)</vt:lpstr>
      <vt:lpstr>麻疹事件時序圖：來源個案(1/2)</vt:lpstr>
      <vt:lpstr>麻疹事件時序圖：來源個案(2/2)</vt:lpstr>
      <vt:lpstr>麻疹鑑別診斷</vt:lpstr>
      <vt:lpstr>來源調查</vt:lpstr>
      <vt:lpstr>來源調查：指標個案</vt:lpstr>
      <vt:lpstr>麻疹接觸者處理</vt:lpstr>
      <vt:lpstr>暴露後預防措施</vt:lpstr>
      <vt:lpstr>接觸者調查(1/2)</vt:lpstr>
      <vt:lpstr>接觸者調查(2/2)</vt:lpstr>
      <vt:lpstr>感染管制處置措施：第一時間</vt:lpstr>
      <vt:lpstr>追蹤期</vt:lpstr>
      <vt:lpstr>接觸者造冊和抽血檢驗</vt:lpstr>
      <vt:lpstr>疑似麻疹個案之接觸者處置原則 </vt:lpstr>
      <vt:lpstr>Nosocomial Transmission of Measles</vt:lpstr>
      <vt:lpstr>4.麻疹疾病控制防範</vt:lpstr>
      <vt:lpstr>常規MMR疫苗接種</vt:lpstr>
      <vt:lpstr>麻疹預防方法(1/2)</vt:lpstr>
      <vt:lpstr>麻疹預防方法(2/2)</vt:lpstr>
      <vt:lpstr>接種MMR疫苗禁忌</vt:lpstr>
      <vt:lpstr>5.總結</vt:lpstr>
      <vt:lpstr>總結</vt:lpstr>
      <vt:lpstr>參考文獻</vt:lpstr>
      <vt:lpstr>課程結束</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x75</dc:creator>
  <cp:lastModifiedBy>tkb_user</cp:lastModifiedBy>
  <cp:revision>527</cp:revision>
  <dcterms:created xsi:type="dcterms:W3CDTF">2014-02-09T16:55:32Z</dcterms:created>
  <dcterms:modified xsi:type="dcterms:W3CDTF">2014-05-14T01:13:15Z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UseProject">
    <vt:lpwstr>1</vt:lpwstr>
  </property>
  <property fmtid="{D5CDD505-2E9C-101B-9397-08002B2CF9AE}" pid="3" name="ArticulatePath">
    <vt:lpwstr>06</vt:lpwstr>
  </property>
  <property fmtid="{D5CDD505-2E9C-101B-9397-08002B2CF9AE}" pid="4" name="ArticulateGUID">
    <vt:lpwstr>47EE001E-94AD-4533-3F3F-3F313F3F3F3F</vt:lpwstr>
  </property>
  <property fmtid="{D5CDD505-2E9C-101B-9397-08002B2CF9AE}" pid="5" name="ArticulateProjectFull">
    <vt:lpwstr>D:\PO2014002\06李欣蓉_麻疹之群突發調查和感染管制措施\06專案檔\PO2014002_李欣蓉_麻疹_專案_V0-2-0\06.ppta</vt:lpwstr>
  </property>
</Properties>
</file>