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8"/>
  </p:notesMasterIdLst>
  <p:sldIdLst>
    <p:sldId id="256" r:id="rId2"/>
    <p:sldId id="301" r:id="rId3"/>
    <p:sldId id="385" r:id="rId4"/>
    <p:sldId id="386" r:id="rId5"/>
    <p:sldId id="290" r:id="rId6"/>
    <p:sldId id="394" r:id="rId7"/>
    <p:sldId id="388" r:id="rId8"/>
    <p:sldId id="389" r:id="rId9"/>
    <p:sldId id="390" r:id="rId10"/>
    <p:sldId id="391" r:id="rId11"/>
    <p:sldId id="392" r:id="rId12"/>
    <p:sldId id="393" r:id="rId13"/>
    <p:sldId id="396" r:id="rId14"/>
    <p:sldId id="397" r:id="rId15"/>
    <p:sldId id="398" r:id="rId16"/>
    <p:sldId id="399" r:id="rId17"/>
    <p:sldId id="409" r:id="rId18"/>
    <p:sldId id="400" r:id="rId19"/>
    <p:sldId id="401" r:id="rId20"/>
    <p:sldId id="402" r:id="rId21"/>
    <p:sldId id="403" r:id="rId22"/>
    <p:sldId id="404" r:id="rId23"/>
    <p:sldId id="405" r:id="rId24"/>
    <p:sldId id="406" r:id="rId25"/>
    <p:sldId id="407" r:id="rId26"/>
    <p:sldId id="408" r:id="rId27"/>
  </p:sldIdLst>
  <p:sldSz cx="9144000" cy="6858000" type="screen4x3"/>
  <p:notesSz cx="6805613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27" autoAdjust="0"/>
    <p:restoredTop sz="88424" autoAdjust="0"/>
  </p:normalViewPr>
  <p:slideViewPr>
    <p:cSldViewPr snapToGrid="0">
      <p:cViewPr varScale="1">
        <p:scale>
          <a:sx n="92" d="100"/>
          <a:sy n="92" d="100"/>
        </p:scale>
        <p:origin x="22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099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4940" y="1"/>
            <a:ext cx="2949099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98E4A7-10E1-4974-88C6-3221DE1EFF7F}" type="datetimeFigureOut">
              <a:rPr lang="zh-TW" altLang="en-US" smtClean="0"/>
              <a:t>2017/9/22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3013"/>
            <a:ext cx="4471987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562" y="4783307"/>
            <a:ext cx="544449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099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4940" y="9440647"/>
            <a:ext cx="2949099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E228AA-DB7F-4D5D-AE5B-0828157CD96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6506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228AA-DB7F-4D5D-AE5B-0828157CD967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2800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228AA-DB7F-4D5D-AE5B-0828157CD967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0398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自</a:t>
            </a:r>
            <a:r>
              <a:rPr lang="en-US" altLang="zh-TW" dirty="0" smtClean="0"/>
              <a:t>105</a:t>
            </a:r>
            <a:r>
              <a:rPr lang="zh-TW" altLang="en-US" dirty="0" smtClean="0"/>
              <a:t>年</a:t>
            </a:r>
            <a:r>
              <a:rPr lang="en-US" altLang="zh-TW" dirty="0" smtClean="0"/>
              <a:t>5</a:t>
            </a:r>
            <a:r>
              <a:rPr lang="zh-TW" altLang="en-US" dirty="0" smtClean="0"/>
              <a:t>月</a:t>
            </a:r>
            <a:r>
              <a:rPr lang="en-US" altLang="zh-TW" dirty="0" smtClean="0"/>
              <a:t>12</a:t>
            </a:r>
            <a:r>
              <a:rPr lang="zh-TW" altLang="en-US" dirty="0" smtClean="0"/>
              <a:t>日起實施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>
          <a:xfrm>
            <a:off x="3854940" y="9440647"/>
            <a:ext cx="2949099" cy="496967"/>
          </a:xfrm>
          <a:prstGeom prst="rect">
            <a:avLst/>
          </a:prstGeom>
        </p:spPr>
        <p:txBody>
          <a:bodyPr/>
          <a:lstStyle/>
          <a:p>
            <a:fld id="{D0EDF75C-5E09-4AD6-94B7-A290D963C9CC}" type="slidenum">
              <a:rPr lang="zh-TW" altLang="en-US" sz="1400" kern="0">
                <a:solidFill>
                  <a:prstClr val="black"/>
                </a:solidFill>
                <a:cs typeface="Arial"/>
                <a:sym typeface="Arial"/>
                <a:rtl val="0"/>
              </a:rPr>
              <a:pPr/>
              <a:t>6</a:t>
            </a:fld>
            <a:endParaRPr lang="zh-TW" altLang="en-US" sz="1400" kern="0">
              <a:solidFill>
                <a:prstClr val="black"/>
              </a:solidFill>
              <a:cs typeface="Arial"/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3250185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228AA-DB7F-4D5D-AE5B-0828157CD967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63392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表中「無藥敏結果」建議處方設計的理念，係考慮尚無初痰藥敏結果，且改變處方時病灶廣泛或嚴重（特別是胸部</a:t>
            </a:r>
            <a:r>
              <a:rPr lang="en-US" altLang="zh-TW" dirty="0" smtClean="0"/>
              <a:t>X</a:t>
            </a:r>
            <a:r>
              <a:rPr lang="zh-TW" altLang="en-US" dirty="0" smtClean="0"/>
              <a:t>光顯示有開洞病灶），或菌量較大（痰塗片未陰轉）等易產生獲得性抗藥的臨床狀況而設計。若無上述狀況，可經由病審或與專家討論後視情況簡化處方。</a:t>
            </a:r>
          </a:p>
          <a:p>
            <a:r>
              <a:rPr lang="zh-TW" altLang="en-US" dirty="0" smtClean="0"/>
              <a:t>表中「藥敏結果已知」者，該藥敏結果代表的是收集痰檢體時結核菌的藥敏，務必評估在最近這段治療時間，是否可能已經產生獲得性抗藥，導致藥敏改變。尤其是痰尚未陰轉，或治療反應不理想的病人。</a:t>
            </a:r>
          </a:p>
          <a:p>
            <a:r>
              <a:rPr lang="zh-TW" altLang="en-US" dirty="0" smtClean="0"/>
              <a:t>處方前的數字表示使用月數。</a:t>
            </a:r>
            <a:r>
              <a:rPr lang="en-US" altLang="zh-TW" dirty="0" smtClean="0"/>
              <a:t>( )</a:t>
            </a:r>
            <a:r>
              <a:rPr lang="zh-TW" altLang="en-US" dirty="0" smtClean="0"/>
              <a:t>內的藥物在痰塗片陰轉後即可停止。</a:t>
            </a:r>
          </a:p>
          <a:p>
            <a:r>
              <a:rPr lang="zh-TW" altLang="en-US" dirty="0" smtClean="0"/>
              <a:t>使用針劑時，當處方中其他藥物為一線藥物時，選擇使用</a:t>
            </a:r>
            <a:r>
              <a:rPr lang="en-US" altLang="zh-TW" dirty="0" smtClean="0"/>
              <a:t>streptomycin</a:t>
            </a:r>
            <a:r>
              <a:rPr lang="zh-TW" altLang="en-US" dirty="0" smtClean="0"/>
              <a:t>；若處方中包含其他二線藥物，特別是</a:t>
            </a:r>
            <a:r>
              <a:rPr lang="en-US" altLang="zh-TW" dirty="0" smtClean="0"/>
              <a:t>fluoroquinolone</a:t>
            </a:r>
            <a:r>
              <a:rPr lang="zh-TW" altLang="en-US" dirty="0" smtClean="0"/>
              <a:t>類藥物時，建議使用</a:t>
            </a:r>
            <a:r>
              <a:rPr lang="en-US" altLang="zh-TW" dirty="0" smtClean="0"/>
              <a:t>kanamycin</a:t>
            </a:r>
            <a:r>
              <a:rPr lang="zh-TW" altLang="en-US" dirty="0" smtClean="0"/>
              <a:t>，來保護</a:t>
            </a:r>
            <a:r>
              <a:rPr lang="en-US" altLang="zh-TW" dirty="0" smtClean="0"/>
              <a:t>fluoroquinolone</a:t>
            </a:r>
            <a:r>
              <a:rPr lang="zh-TW" altLang="en-US" dirty="0" smtClean="0"/>
              <a:t>；唯此時若藥敏試驗確定</a:t>
            </a:r>
            <a:r>
              <a:rPr lang="en-US" altLang="zh-TW" dirty="0" smtClean="0"/>
              <a:t>streptomycin</a:t>
            </a:r>
            <a:r>
              <a:rPr lang="zh-TW" altLang="en-US" dirty="0" smtClean="0"/>
              <a:t>敏感，可用</a:t>
            </a:r>
            <a:r>
              <a:rPr lang="en-US" altLang="zh-TW" dirty="0" smtClean="0"/>
              <a:t>streptomycin</a:t>
            </a:r>
            <a:r>
              <a:rPr lang="zh-TW" altLang="en-US" dirty="0" smtClean="0"/>
              <a:t>取代</a:t>
            </a:r>
            <a:r>
              <a:rPr lang="en-US" altLang="zh-TW" dirty="0" smtClean="0"/>
              <a:t>kanamycin</a:t>
            </a:r>
            <a:r>
              <a:rPr lang="zh-TW" altLang="en-US" dirty="0" smtClean="0"/>
              <a:t>。</a:t>
            </a:r>
          </a:p>
          <a:p>
            <a:r>
              <a:rPr lang="zh-TW" altLang="en-US" dirty="0" smtClean="0"/>
              <a:t>若評估結核菌的菌量很大（例如胸部</a:t>
            </a:r>
            <a:r>
              <a:rPr lang="en-US" altLang="zh-TW" dirty="0" smtClean="0"/>
              <a:t>X</a:t>
            </a:r>
            <a:r>
              <a:rPr lang="zh-TW" altLang="en-US" dirty="0" smtClean="0"/>
              <a:t>光顯示有開洞病灶、或者痰塗片為強陽性），可考慮輔以針劑藥物，直至影像改善或痰塗片陰轉，以避免產生獲得性抗藥。</a:t>
            </a:r>
          </a:p>
          <a:p>
            <a:r>
              <a:rPr lang="zh-TW" altLang="en-US" dirty="0" smtClean="0"/>
              <a:t>*若臨床醫師希望使用二線藥物以縮短療程到</a:t>
            </a:r>
            <a:r>
              <a:rPr lang="en-US" altLang="zh-TW" dirty="0" smtClean="0"/>
              <a:t>12</a:t>
            </a:r>
            <a:r>
              <a:rPr lang="zh-TW" altLang="en-US" dirty="0" smtClean="0"/>
              <a:t>個月時，請主動提交給免費二線藥物審查委員審核。</a:t>
            </a:r>
          </a:p>
          <a:p>
            <a:r>
              <a:rPr lang="en-US" altLang="zh-TW" dirty="0" smtClean="0"/>
              <a:t>#</a:t>
            </a:r>
            <a:r>
              <a:rPr lang="zh-TW" altLang="en-US" dirty="0" smtClean="0"/>
              <a:t>如果治療四個月後痰未陰轉或</a:t>
            </a:r>
            <a:r>
              <a:rPr lang="en-US" altLang="zh-TW" dirty="0" smtClean="0"/>
              <a:t>X</a:t>
            </a:r>
            <a:r>
              <a:rPr lang="zh-TW" altLang="en-US" dirty="0" smtClean="0"/>
              <a:t>光改善不佳，建議針劑延長至</a:t>
            </a:r>
            <a:r>
              <a:rPr lang="en-US" altLang="zh-TW" dirty="0" smtClean="0"/>
              <a:t>6</a:t>
            </a:r>
            <a:r>
              <a:rPr lang="zh-TW" altLang="en-US" dirty="0" smtClean="0"/>
              <a:t>個月、總共治療</a:t>
            </a:r>
            <a:r>
              <a:rPr lang="en-US" altLang="zh-TW" dirty="0" smtClean="0"/>
              <a:t>18</a:t>
            </a:r>
            <a:r>
              <a:rPr lang="zh-TW" altLang="en-US" dirty="0" smtClean="0"/>
              <a:t>個月。</a:t>
            </a:r>
          </a:p>
          <a:p>
            <a:r>
              <a:rPr lang="en-US" altLang="zh-TW" dirty="0" smtClean="0"/>
              <a:t>†</a:t>
            </a:r>
            <a:r>
              <a:rPr lang="zh-TW" altLang="en-US" dirty="0" smtClean="0"/>
              <a:t>當</a:t>
            </a:r>
            <a:r>
              <a:rPr lang="en-US" altLang="zh-TW" dirty="0" err="1" smtClean="0"/>
              <a:t>rifamycin</a:t>
            </a:r>
            <a:r>
              <a:rPr lang="zh-TW" altLang="en-US" dirty="0" smtClean="0"/>
              <a:t>類藥物和</a:t>
            </a:r>
            <a:r>
              <a:rPr lang="en-US" altLang="zh-TW" dirty="0" smtClean="0"/>
              <a:t>pyrazinamide</a:t>
            </a:r>
            <a:r>
              <a:rPr lang="zh-TW" altLang="en-US" dirty="0" smtClean="0"/>
              <a:t>等兩種</a:t>
            </a:r>
            <a:r>
              <a:rPr lang="en-US" altLang="zh-TW" dirty="0" smtClean="0"/>
              <a:t>sterilizing activity</a:t>
            </a:r>
            <a:r>
              <a:rPr lang="zh-TW" altLang="en-US" dirty="0" smtClean="0"/>
              <a:t>較強的藥物都不能使用時，可以考慮加入</a:t>
            </a:r>
            <a:r>
              <a:rPr lang="en-US" altLang="zh-TW" dirty="0" err="1" smtClean="0"/>
              <a:t>clofazimine</a:t>
            </a:r>
            <a:r>
              <a:rPr lang="zh-TW" altLang="en-US" dirty="0" smtClean="0"/>
              <a:t>以縮短療程為</a:t>
            </a:r>
            <a:r>
              <a:rPr lang="en-US" altLang="zh-TW" dirty="0" smtClean="0"/>
              <a:t>12</a:t>
            </a:r>
            <a:r>
              <a:rPr lang="zh-TW" altLang="en-US" dirty="0" smtClean="0"/>
              <a:t>個月。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228AA-DB7F-4D5D-AE5B-0828157CD967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3855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原先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Kanamycin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</a:t>
            </a:r>
            <a:r>
              <a:rPr lang="en-US" altLang="zh-TW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Capreomycin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PAS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</a:t>
            </a:r>
            <a:r>
              <a:rPr lang="en-US" altLang="zh-TW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Terizidone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</a:t>
            </a:r>
            <a:r>
              <a:rPr lang="en-US" altLang="zh-TW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Clofazimine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Linezolid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</a:t>
            </a:r>
            <a:r>
              <a:rPr lang="en-US" altLang="zh-TW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Meropenem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等團隊專用藥物要挪到第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章作介紹</a:t>
            </a:r>
            <a:endParaRPr lang="en-US" altLang="zh-TW" sz="1200" b="1" u="sng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但</a:t>
            </a:r>
            <a:r>
              <a:rPr lang="zh-TW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因為Kanamycin/Amikacin、</a:t>
            </a:r>
            <a:r>
              <a:rPr lang="en-US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zh-TW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Cycloserine/Terizidone 不容易拆開</a:t>
            </a:r>
            <a:r>
              <a:rPr lang="en-US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zh-TW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PAS 又比較常用</a:t>
            </a:r>
            <a:r>
              <a:rPr lang="en-US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 </a:t>
            </a:r>
            <a:r>
              <a:rPr lang="zh-TW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建議</a:t>
            </a:r>
            <a:r>
              <a:rPr lang="zh-TW" alt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把</a:t>
            </a:r>
            <a:r>
              <a:rPr lang="en-US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TW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Capreomycin</a:t>
            </a:r>
            <a:r>
              <a:rPr lang="en-US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altLang="zh-TW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Clofazimine</a:t>
            </a:r>
            <a:r>
              <a:rPr lang="en-US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Linezolid, </a:t>
            </a:r>
            <a:r>
              <a:rPr lang="en-US" altLang="zh-TW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Meropenem</a:t>
            </a:r>
            <a:r>
              <a:rPr lang="en-US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/Imipenem </a:t>
            </a:r>
            <a:r>
              <a:rPr lang="zh-TW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移</a:t>
            </a:r>
            <a:r>
              <a:rPr lang="zh-TW" altLang="en-US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到</a:t>
            </a:r>
            <a:r>
              <a:rPr lang="zh-TW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第</a:t>
            </a:r>
            <a:r>
              <a:rPr lang="en-US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zh-TW" altLang="zh-TW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章</a:t>
            </a:r>
            <a:endParaRPr lang="zh-TW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228AA-DB7F-4D5D-AE5B-0828157CD967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90886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228AA-DB7F-4D5D-AE5B-0828157CD967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36745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1.</a:t>
            </a:r>
            <a:r>
              <a:rPr lang="zh-TW" altLang="en-US" dirty="0" smtClean="0"/>
              <a:t>口頭補充</a:t>
            </a:r>
            <a:r>
              <a:rPr lang="en-US" altLang="zh-TW" dirty="0" smtClean="0"/>
              <a:t>: </a:t>
            </a:r>
            <a:r>
              <a:rPr lang="zh-TW" altLang="en-US" dirty="0" smtClean="0"/>
              <a:t>其餘接觸者檢查等相關表單也依照工作手冊</a:t>
            </a:r>
            <a:r>
              <a:rPr lang="en-US" altLang="zh-TW" dirty="0" smtClean="0"/>
              <a:t>update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2.</a:t>
            </a:r>
            <a:r>
              <a:rPr lang="zh-TW" altLang="en-US" dirty="0" smtClean="0"/>
              <a:t>未接種</a:t>
            </a:r>
            <a:r>
              <a:rPr lang="en-US" altLang="zh-TW" dirty="0" smtClean="0"/>
              <a:t>BCG</a:t>
            </a:r>
            <a:r>
              <a:rPr lang="zh-TW" altLang="en-US" dirty="0" smtClean="0"/>
              <a:t>的接觸者兒童</a:t>
            </a:r>
            <a:r>
              <a:rPr lang="en-US" altLang="zh-TW" dirty="0" smtClean="0"/>
              <a:t>, </a:t>
            </a:r>
            <a:r>
              <a:rPr lang="zh-TW" altLang="en-US" dirty="0" smtClean="0"/>
              <a:t>在新修訂的指引中</a:t>
            </a:r>
            <a:r>
              <a:rPr lang="en-US" altLang="zh-TW" dirty="0" smtClean="0"/>
              <a:t>, </a:t>
            </a:r>
            <a:r>
              <a:rPr lang="zh-TW" altLang="en-US" dirty="0" smtClean="0"/>
              <a:t>統一以</a:t>
            </a:r>
            <a:r>
              <a:rPr lang="en-US" altLang="zh-TW" dirty="0" smtClean="0"/>
              <a:t>5mm</a:t>
            </a:r>
            <a:r>
              <a:rPr lang="zh-TW" altLang="en-US" dirty="0" smtClean="0"/>
              <a:t>當作</a:t>
            </a:r>
            <a:r>
              <a:rPr lang="en-US" altLang="zh-TW" dirty="0" smtClean="0"/>
              <a:t>BCG</a:t>
            </a:r>
            <a:r>
              <a:rPr lang="zh-TW" altLang="en-US" dirty="0" smtClean="0"/>
              <a:t>補接種的臨界值</a:t>
            </a:r>
            <a:r>
              <a:rPr lang="en-US" altLang="zh-TW" dirty="0" smtClean="0"/>
              <a:t>, </a:t>
            </a:r>
            <a:r>
              <a:rPr lang="zh-TW" altLang="en-US" dirty="0" smtClean="0"/>
              <a:t>未來將會有較多的未接種</a:t>
            </a:r>
            <a:r>
              <a:rPr lang="en-US" altLang="zh-TW" dirty="0" smtClean="0"/>
              <a:t>BCG</a:t>
            </a:r>
            <a:r>
              <a:rPr lang="zh-TW" altLang="en-US" dirty="0" smtClean="0"/>
              <a:t>的兒童接觸者</a:t>
            </a:r>
            <a:r>
              <a:rPr lang="en-US" altLang="zh-TW" dirty="0" smtClean="0"/>
              <a:t>, </a:t>
            </a:r>
            <a:r>
              <a:rPr lang="zh-TW" altLang="en-US" dirty="0" smtClean="0"/>
              <a:t>因為從</a:t>
            </a:r>
            <a:r>
              <a:rPr lang="en-US" altLang="zh-TW" dirty="0" smtClean="0"/>
              <a:t>10mm</a:t>
            </a:r>
            <a:r>
              <a:rPr lang="zh-TW" altLang="en-US" dirty="0" smtClean="0"/>
              <a:t>下修到</a:t>
            </a:r>
            <a:r>
              <a:rPr lang="en-US" altLang="zh-TW" dirty="0" smtClean="0"/>
              <a:t>5mm, </a:t>
            </a:r>
            <a:r>
              <a:rPr lang="zh-TW" altLang="en-US" dirty="0" smtClean="0"/>
              <a:t>而不需接種卡介苗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228AA-DB7F-4D5D-AE5B-0828157CD967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3496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9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rPr>
              <a:t>TST:</a:t>
            </a:r>
            <a:r>
              <a:rPr lang="zh-TW" altLang="en-US" sz="9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rPr>
              <a:t>從</a:t>
            </a:r>
            <a:r>
              <a:rPr lang="en-US" altLang="zh-TW" sz="9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rPr>
              <a:t>2016</a:t>
            </a:r>
            <a:r>
              <a:rPr lang="zh-TW" altLang="en-US" sz="9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rPr>
              <a:t>年起，僅用在未滿</a:t>
            </a:r>
            <a:r>
              <a:rPr lang="en-US" altLang="zh-TW" sz="9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rPr>
              <a:t>5</a:t>
            </a:r>
            <a:r>
              <a:rPr lang="zh-TW" altLang="en-US" sz="9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rPr>
              <a:t>歲之接觸者已及少數無法完成</a:t>
            </a:r>
            <a:r>
              <a:rPr lang="en-US" altLang="zh-TW" sz="9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rPr>
              <a:t>IGRA</a:t>
            </a:r>
            <a:r>
              <a:rPr lang="zh-TW" altLang="en-US" sz="9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rPr>
              <a:t>檢驗的民眾。</a:t>
            </a:r>
            <a:endParaRPr lang="en-US" altLang="zh-TW" sz="900" kern="1200" dirty="0" smtClean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9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rPr>
              <a:t>IGRAs:</a:t>
            </a:r>
            <a:r>
              <a:rPr lang="zh-TW" altLang="en-US" sz="8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rPr>
              <a:t>從</a:t>
            </a:r>
            <a:r>
              <a:rPr lang="en-US" altLang="zh-TW" sz="8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rPr>
              <a:t>2016</a:t>
            </a:r>
            <a:r>
              <a:rPr lang="zh-TW" altLang="en-US" sz="8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rPr>
              <a:t>年起，凡是五歲以上之接觸者優先使用。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sz="900" kern="1200" dirty="0" smtClean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228AA-DB7F-4D5D-AE5B-0828157CD967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85077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228AA-DB7F-4D5D-AE5B-0828157CD967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40993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228AA-DB7F-4D5D-AE5B-0828157CD967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14748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228AA-DB7F-4D5D-AE5B-0828157CD967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94209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228AA-DB7F-4D5D-AE5B-0828157CD967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00473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4B361-DF29-4F2E-AF84-5D38E553D02C}" type="datetime1">
              <a:rPr lang="zh-TW" altLang="en-US" smtClean="0"/>
              <a:t>2017/9/22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0C91868B-2500-4C11-8390-15EC83F804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855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3105F-1324-43C8-8DDB-C3CB73D7A92C}" type="datetime1">
              <a:rPr lang="zh-TW" altLang="en-US" smtClean="0"/>
              <a:t>2017/9/22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5123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FBB397D-7623-4840-9A48-9462326A9BA6}" type="datetime1">
              <a:rPr lang="zh-TW" altLang="en-US" smtClean="0"/>
              <a:t>2017/9/22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0C91868B-2500-4C11-8390-15EC83F804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1005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A944-0E8F-48C3-A5B9-3DDF3A7D5086}" type="datetime1">
              <a:rPr lang="zh-TW" altLang="en-US" smtClean="0"/>
              <a:t>2017/9/22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8019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14A03-4D62-461A-822F-15035C1C9609}" type="datetime1">
              <a:rPr lang="zh-TW" altLang="en-US" smtClean="0"/>
              <a:t>2017/9/22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3734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A4D13CB-354D-48CA-B699-E108579DBD99}" type="datetime1">
              <a:rPr lang="zh-TW" altLang="en-US" smtClean="0"/>
              <a:t>2017/9/22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7737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F97B-E392-493B-BB0B-C2481DDD286B}" type="datetime1">
              <a:rPr lang="zh-TW" altLang="en-US" smtClean="0"/>
              <a:t>2017/9/22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5349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4A2D2-1E99-4199-A655-67A29B876082}" type="datetime1">
              <a:rPr lang="zh-TW" altLang="en-US" smtClean="0"/>
              <a:t>2017/9/22</a:t>
            </a:fld>
            <a:endParaRPr lang="zh-TW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7518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1A93-EC12-4C16-AE9B-6C898E956DC1}" type="datetime1">
              <a:rPr lang="zh-TW" altLang="en-US" smtClean="0"/>
              <a:t>2017/9/22</a:t>
            </a:fld>
            <a:endParaRPr lang="zh-TW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1845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081EA-C8B0-4EB5-8CE8-0D46D5B431C3}" type="datetime1">
              <a:rPr lang="zh-TW" altLang="en-US" smtClean="0"/>
              <a:t>2017/9/22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7897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357DF-B0B8-4532-A427-61CFDB5DD97C}" type="datetime1">
              <a:rPr lang="zh-TW" altLang="en-US" smtClean="0"/>
              <a:t>2017/9/22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296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4C88B67-76D6-4CE1-93CE-160BD5C88D7C}" type="datetime1">
              <a:rPr lang="zh-TW" altLang="en-US" smtClean="0"/>
              <a:t>2017/9/22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C91868B-2500-4C11-8390-15EC83F804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2663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w9nhrQ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結核病診治指引第六版修訂導讀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衛生福利部疾病管制署  慢性傳染病組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143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107101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第六版修訂章節</a:t>
            </a:r>
            <a:endParaRPr lang="zh-TW" altLang="en-US" sz="3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TW" altLang="en-US" dirty="0" smtClean="0">
                <a:latin typeface="+mj-ea"/>
                <a:ea typeface="+mj-ea"/>
              </a:rPr>
              <a:t>本次共修訂</a:t>
            </a:r>
            <a:r>
              <a:rPr lang="en-US" altLang="zh-TW" dirty="0" smtClean="0">
                <a:latin typeface="+mj-ea"/>
                <a:ea typeface="+mj-ea"/>
              </a:rPr>
              <a:t>9</a:t>
            </a:r>
            <a:r>
              <a:rPr lang="zh-TW" altLang="en-US" dirty="0" smtClean="0">
                <a:latin typeface="+mj-ea"/>
                <a:ea typeface="+mj-ea"/>
              </a:rPr>
              <a:t>個章節。</a:t>
            </a:r>
            <a:endParaRPr lang="en-US" altLang="zh-TW" dirty="0" smtClean="0">
              <a:latin typeface="+mj-ea"/>
              <a:ea typeface="+mj-ea"/>
            </a:endParaRPr>
          </a:p>
          <a:p>
            <a:endParaRPr lang="en-US" altLang="zh-TW" dirty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針對內容進行更新</a:t>
            </a:r>
            <a:r>
              <a:rPr lang="en-US" altLang="zh-TW" dirty="0" smtClean="0">
                <a:latin typeface="+mj-ea"/>
                <a:ea typeface="+mj-ea"/>
              </a:rPr>
              <a:t>:</a:t>
            </a:r>
            <a:r>
              <a:rPr lang="zh-TW" altLang="en-US" dirty="0" smtClean="0">
                <a:latin typeface="+mj-ea"/>
                <a:ea typeface="+mj-ea"/>
              </a:rPr>
              <a:t> 第二章、第三章、第四章、第五章、第六章、第八章、第十章、第十一章。</a:t>
            </a:r>
            <a:endParaRPr lang="en-US" altLang="zh-TW" dirty="0" smtClean="0">
              <a:latin typeface="+mj-ea"/>
              <a:ea typeface="+mj-ea"/>
            </a:endParaRPr>
          </a:p>
          <a:p>
            <a:endParaRPr lang="en-US" altLang="zh-TW" dirty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新增章節</a:t>
            </a:r>
            <a:r>
              <a:rPr lang="en-US" altLang="zh-TW" dirty="0" smtClean="0">
                <a:latin typeface="+mj-ea"/>
                <a:ea typeface="+mj-ea"/>
              </a:rPr>
              <a:t>:</a:t>
            </a:r>
            <a:r>
              <a:rPr lang="zh-TW" altLang="en-US" dirty="0" smtClean="0">
                <a:latin typeface="+mj-ea"/>
                <a:ea typeface="+mj-ea"/>
              </a:rPr>
              <a:t> 第十二章「抗藥性肺結核的治療」。</a:t>
            </a:r>
            <a:endParaRPr lang="en-US" altLang="zh-TW" dirty="0" smtClean="0">
              <a:latin typeface="+mj-ea"/>
              <a:ea typeface="+mj-ea"/>
            </a:endParaRPr>
          </a:p>
          <a:p>
            <a:endParaRPr lang="en-US" altLang="zh-TW" dirty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增加兩項指引聲明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arenR"/>
            </a:pPr>
            <a:r>
              <a:rPr lang="zh-TW" altLang="zh-TW" dirty="0">
                <a:latin typeface="+mj-ea"/>
                <a:ea typeface="+mj-ea"/>
              </a:rPr>
              <a:t>當其他來源</a:t>
            </a:r>
            <a:r>
              <a:rPr lang="en-US" altLang="zh-TW" dirty="0">
                <a:latin typeface="+mj-ea"/>
                <a:ea typeface="+mj-ea"/>
              </a:rPr>
              <a:t>(</a:t>
            </a:r>
            <a:r>
              <a:rPr lang="zh-TW" altLang="zh-TW" dirty="0">
                <a:latin typeface="+mj-ea"/>
                <a:ea typeface="+mj-ea"/>
              </a:rPr>
              <a:t>非本署</a:t>
            </a:r>
            <a:r>
              <a:rPr lang="en-US" altLang="zh-TW" dirty="0">
                <a:latin typeface="+mj-ea"/>
                <a:ea typeface="+mj-ea"/>
              </a:rPr>
              <a:t>)</a:t>
            </a:r>
            <a:r>
              <a:rPr lang="zh-TW" altLang="zh-TW" dirty="0">
                <a:latin typeface="+mj-ea"/>
                <a:ea typeface="+mj-ea"/>
              </a:rPr>
              <a:t>之指引與本署全球資訊網有出入時，請以本署全球資訊網版本</a:t>
            </a:r>
            <a:r>
              <a:rPr lang="zh-TW" altLang="zh-TW" dirty="0" smtClean="0">
                <a:latin typeface="+mj-ea"/>
                <a:ea typeface="+mj-ea"/>
              </a:rPr>
              <a:t>為主</a:t>
            </a:r>
            <a:r>
              <a:rPr lang="zh-TW" altLang="en-US" dirty="0" smtClean="0">
                <a:latin typeface="+mj-ea"/>
                <a:ea typeface="+mj-ea"/>
              </a:rPr>
              <a:t>。</a:t>
            </a:r>
            <a:endParaRPr lang="zh-TW" altLang="zh-TW" dirty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arenR"/>
            </a:pPr>
            <a:r>
              <a:rPr lang="zh-TW" altLang="zh-TW" dirty="0" smtClean="0">
                <a:latin typeface="+mj-ea"/>
                <a:ea typeface="+mj-ea"/>
              </a:rPr>
              <a:t>本</a:t>
            </a:r>
            <a:r>
              <a:rPr lang="zh-TW" altLang="zh-TW" dirty="0">
                <a:latin typeface="+mj-ea"/>
                <a:ea typeface="+mj-ea"/>
              </a:rPr>
              <a:t>指引所提及商品名的目的僅止於辨識用，非代表本署推薦之意</a:t>
            </a:r>
            <a:r>
              <a:rPr lang="zh-TW" altLang="zh-TW" dirty="0" smtClean="0">
                <a:latin typeface="+mj-ea"/>
                <a:ea typeface="+mj-ea"/>
              </a:rPr>
              <a:t>。</a:t>
            </a:r>
            <a:r>
              <a:rPr lang="en-US" altLang="zh-TW" dirty="0"/>
              <a:t/>
            </a:r>
            <a:br>
              <a:rPr lang="en-US" altLang="zh-TW" dirty="0"/>
            </a:br>
            <a:endParaRPr lang="en-US" altLang="zh-TW" dirty="0" smtClean="0">
              <a:latin typeface="+mj-ea"/>
              <a:ea typeface="+mj-ea"/>
            </a:endParaRPr>
          </a:p>
          <a:p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703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8417" y="116885"/>
            <a:ext cx="7772400" cy="645115"/>
          </a:xfrm>
        </p:spPr>
        <p:txBody>
          <a:bodyPr>
            <a:normAutofit/>
          </a:bodyPr>
          <a:lstStyle/>
          <a:p>
            <a:r>
              <a:rPr lang="zh-TW" altLang="en-US" sz="4000" dirty="0" smtClean="0"/>
              <a:t>中英文對照表與藥物縮寫</a:t>
            </a:r>
            <a:endParaRPr lang="zh-TW" altLang="en-US" sz="4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3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0017" y="762000"/>
            <a:ext cx="5419740" cy="3275074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017" y="4037074"/>
            <a:ext cx="5419740" cy="245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390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4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2" y="280572"/>
            <a:ext cx="4882047" cy="6192078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3009" y="495542"/>
            <a:ext cx="4000397" cy="1130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37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46661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第二章 結核病</a:t>
            </a:r>
            <a:r>
              <a:rPr lang="zh-TW" altLang="en-US" sz="3600" dirty="0"/>
              <a:t>的分類與</a:t>
            </a:r>
            <a:r>
              <a:rPr lang="zh-TW" altLang="en-US" sz="3600" dirty="0" smtClean="0"/>
              <a:t>定義</a:t>
            </a:r>
            <a:endParaRPr lang="zh-TW" altLang="en-US" sz="3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>
                <a:latin typeface="+mj-ea"/>
                <a:ea typeface="+mj-ea"/>
              </a:rPr>
              <a:t>通報定義</a:t>
            </a:r>
            <a:r>
              <a:rPr lang="en-US" altLang="zh-TW" dirty="0">
                <a:latin typeface="+mj-ea"/>
                <a:ea typeface="+mj-ea"/>
              </a:rPr>
              <a:t>:</a:t>
            </a:r>
            <a:r>
              <a:rPr lang="zh-TW" altLang="en-US" dirty="0">
                <a:latin typeface="+mj-ea"/>
                <a:ea typeface="+mj-ea"/>
              </a:rPr>
              <a:t> 配合</a:t>
            </a:r>
            <a:r>
              <a:rPr lang="en-US" altLang="zh-TW" dirty="0">
                <a:latin typeface="+mj-ea"/>
                <a:ea typeface="+mj-ea"/>
              </a:rPr>
              <a:t>2016</a:t>
            </a:r>
            <a:r>
              <a:rPr lang="zh-TW" altLang="en-US" dirty="0">
                <a:latin typeface="+mj-ea"/>
                <a:ea typeface="+mj-ea"/>
              </a:rPr>
              <a:t>年本署</a:t>
            </a:r>
            <a:r>
              <a:rPr lang="zh-TW" altLang="zh-TW" dirty="0">
                <a:latin typeface="+mj-ea"/>
                <a:ea typeface="+mj-ea"/>
              </a:rPr>
              <a:t>更動的</a:t>
            </a:r>
            <a:r>
              <a:rPr lang="zh-TW" altLang="zh-TW" dirty="0">
                <a:latin typeface="+mj-ea"/>
                <a:ea typeface="+mj-ea"/>
                <a:hlinkClick r:id="rId3" action="ppaction://hlinksldjump"/>
              </a:rPr>
              <a:t>結核病通報定義</a:t>
            </a:r>
            <a:r>
              <a:rPr lang="zh-TW" altLang="en-US" dirty="0">
                <a:latin typeface="+mj-ea"/>
                <a:ea typeface="+mj-ea"/>
              </a:rPr>
              <a:t>，將通報內容進行增修；並提供範例說明，什麼樣的情況下，醫師對疑似結核病個案逕行通報，但不一定要治療</a:t>
            </a:r>
            <a:r>
              <a:rPr lang="zh-TW" altLang="en-US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endParaRPr lang="en-US" altLang="zh-TW" dirty="0">
              <a:latin typeface="+mj-ea"/>
              <a:ea typeface="+mj-ea"/>
            </a:endParaRPr>
          </a:p>
          <a:p>
            <a:r>
              <a:rPr lang="zh-TW" altLang="zh-TW" dirty="0" smtClean="0">
                <a:latin typeface="+mj-ea"/>
                <a:ea typeface="+mj-ea"/>
              </a:rPr>
              <a:t>個案定義</a:t>
            </a:r>
            <a:r>
              <a:rPr lang="en-US" altLang="zh-TW" dirty="0" smtClean="0">
                <a:latin typeface="+mj-ea"/>
                <a:ea typeface="+mj-ea"/>
              </a:rPr>
              <a:t>:</a:t>
            </a:r>
            <a:r>
              <a:rPr lang="zh-TW" altLang="en-US" dirty="0" smtClean="0">
                <a:latin typeface="+mj-ea"/>
                <a:ea typeface="+mj-ea"/>
              </a:rPr>
              <a:t>因應新診斷工具納入標準診斷流程，此次增修更新結核病個案的文字說明。</a:t>
            </a:r>
            <a:endParaRPr lang="en-US" altLang="zh-TW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dirty="0" smtClean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依照</a:t>
            </a:r>
            <a:r>
              <a:rPr lang="zh-TW" altLang="en-US" dirty="0">
                <a:latin typeface="+mj-ea"/>
                <a:ea typeface="+mj-ea"/>
              </a:rPr>
              <a:t>世界衛生組織</a:t>
            </a:r>
            <a:r>
              <a:rPr lang="en-US" altLang="zh-TW" dirty="0">
                <a:latin typeface="+mj-ea"/>
                <a:ea typeface="+mj-ea"/>
              </a:rPr>
              <a:t>2013</a:t>
            </a:r>
            <a:r>
              <a:rPr lang="zh-TW" altLang="en-US" dirty="0">
                <a:latin typeface="+mj-ea"/>
                <a:ea typeface="+mj-ea"/>
              </a:rPr>
              <a:t>年之建議，新增多重抗藥結核</a:t>
            </a:r>
            <a:r>
              <a:rPr lang="zh-TW" altLang="en-US" dirty="0" smtClean="0">
                <a:latin typeface="+mj-ea"/>
                <a:ea typeface="+mj-ea"/>
              </a:rPr>
              <a:t>病人治療結果分類。</a:t>
            </a:r>
            <a:endParaRPr lang="en-US" altLang="zh-TW" dirty="0" smtClean="0">
              <a:latin typeface="+mj-ea"/>
              <a:ea typeface="+mj-ea"/>
            </a:endParaRPr>
          </a:p>
          <a:p>
            <a:endParaRPr lang="en-US" altLang="zh-TW" dirty="0" smtClean="0">
              <a:latin typeface="+mj-ea"/>
              <a:ea typeface="+mj-ea"/>
            </a:endParaRPr>
          </a:p>
          <a:p>
            <a:endParaRPr lang="en-US" alt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718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spcBef>
                <a:spcPts val="0"/>
              </a:spcBef>
              <a:buSzPct val="100000"/>
              <a:defRPr/>
            </a:pPr>
            <a:r>
              <a:rPr lang="zh-TW" altLang="en-US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修改結核病通報與病例定義</a:t>
            </a:r>
          </a:p>
        </p:txBody>
      </p:sp>
      <p:graphicFrame>
        <p:nvGraphicFramePr>
          <p:cNvPr id="23" name="表格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685075"/>
              </p:ext>
            </p:extLst>
          </p:nvPr>
        </p:nvGraphicFramePr>
        <p:xfrm>
          <a:off x="1589484" y="2232723"/>
          <a:ext cx="2970000" cy="3498192"/>
        </p:xfrm>
        <a:graphic>
          <a:graphicData uri="http://schemas.openxmlformats.org/drawingml/2006/table">
            <a:tbl>
              <a:tblPr firstRow="1" bandRow="1"/>
              <a:tblGrid>
                <a:gridCol w="2970000"/>
              </a:tblGrid>
              <a:tr h="6152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100" b="1" dirty="0" smtClean="0">
                          <a:solidFill>
                            <a:schemeClr val="tx1"/>
                          </a:solidFill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通報條件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4EB3CF"/>
                      </a:solidFill>
                      <a:prstDash val="solid"/>
                    </a:lnL>
                    <a:lnR w="12700" cap="flat" cmpd="sng" algn="ctr">
                      <a:solidFill>
                        <a:srgbClr val="4EB3CF"/>
                      </a:solidFill>
                      <a:prstDash val="solid"/>
                    </a:lnR>
                    <a:lnT w="12700" cap="flat" cmpd="sng" algn="ctr">
                      <a:solidFill>
                        <a:srgbClr val="4EB3CF"/>
                      </a:solidFill>
                      <a:prstDash val="solid"/>
                    </a:lnT>
                    <a:lnB w="12700" cap="flat" cmpd="sng" algn="ctr">
                      <a:solidFill>
                        <a:srgbClr val="4EB3C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EB3CF">
                        <a:lumMod val="60000"/>
                        <a:lumOff val="40000"/>
                      </a:srgbClr>
                    </a:solidFill>
                  </a:tcPr>
                </a:tc>
              </a:tr>
              <a:tr h="378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b="1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接受抗結核藥物治療之結核病人</a:t>
                      </a:r>
                      <a:endParaRPr lang="zh-TW" altLang="en-US" sz="1500" b="1" dirty="0" smtClean="0">
                        <a:solidFill>
                          <a:srgbClr val="FF0000"/>
                        </a:solidFill>
                        <a:effectLst/>
                        <a:latin typeface="Microsoft JhengHei" charset="0"/>
                        <a:ea typeface="Microsoft JhengHei" charset="0"/>
                        <a:cs typeface="Microsoft JhengHei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4EB3CF"/>
                      </a:solidFill>
                      <a:prstDash val="solid"/>
                    </a:lnL>
                    <a:lnR w="12700" cap="flat" cmpd="sng" algn="ctr">
                      <a:solidFill>
                        <a:srgbClr val="4EB3CF"/>
                      </a:solidFill>
                      <a:prstDash val="solid"/>
                    </a:lnR>
                    <a:lnT w="12700" cap="flat" cmpd="sng" algn="ctr">
                      <a:solidFill>
                        <a:srgbClr val="4EB3CF"/>
                      </a:solidFill>
                      <a:prstDash val="solid"/>
                    </a:lnT>
                    <a:lnB w="12700" cap="flat" cmpd="sng" algn="ctr">
                      <a:solidFill>
                        <a:srgbClr val="4EB3C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8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培養陽性且鑑定為</a:t>
                      </a:r>
                      <a:r>
                        <a:rPr lang="en-US" altLang="zh-TW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MTBC</a:t>
                      </a:r>
                      <a:endParaRPr lang="en-US" altLang="zh-TW" sz="1500" b="1" kern="1200" dirty="0" smtClean="0">
                        <a:effectLst/>
                        <a:latin typeface="Microsoft JhengHei" charset="0"/>
                        <a:ea typeface="Microsoft JhengHei" charset="0"/>
                        <a:cs typeface="Microsoft JhengHei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4EB3CF"/>
                      </a:solidFill>
                      <a:prstDash val="solid"/>
                    </a:lnL>
                    <a:lnR w="12700" cap="flat" cmpd="sng" algn="ctr">
                      <a:solidFill>
                        <a:srgbClr val="4EB3CF"/>
                      </a:solidFill>
                      <a:prstDash val="solid"/>
                    </a:lnR>
                    <a:lnT w="12700" cap="flat" cmpd="sng" algn="ctr">
                      <a:solidFill>
                        <a:srgbClr val="4EB3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EB3C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8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塗片陽性</a:t>
                      </a:r>
                      <a:r>
                        <a:rPr lang="zh-TW" altLang="en-US" sz="1500" b="1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且</a:t>
                      </a:r>
                      <a:r>
                        <a:rPr lang="en-US" altLang="zh-TW" sz="1500" b="1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NAA</a:t>
                      </a:r>
                      <a:r>
                        <a:rPr lang="zh-TW" altLang="en-US" sz="1500" b="1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檢驗陽性</a:t>
                      </a:r>
                      <a:endParaRPr lang="zh-TW" altLang="en-US" sz="1500" b="1" kern="1200" dirty="0" smtClean="0">
                        <a:solidFill>
                          <a:srgbClr val="FF0000"/>
                        </a:solidFill>
                        <a:effectLst/>
                        <a:latin typeface="Microsoft JhengHei" charset="0"/>
                        <a:ea typeface="Microsoft JhengHei" charset="0"/>
                        <a:cs typeface="Microsoft JhengHei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4EB3CF"/>
                      </a:solidFill>
                      <a:prstDash val="solid"/>
                    </a:lnL>
                    <a:lnR w="12700" cap="flat" cmpd="sng" algn="ctr">
                      <a:solidFill>
                        <a:srgbClr val="4EB3CF"/>
                      </a:solidFill>
                      <a:prstDash val="solid"/>
                    </a:lnR>
                    <a:lnT w="12700" cap="flat" cmpd="sng" algn="ctr">
                      <a:solidFill>
                        <a:srgbClr val="4EB3CF"/>
                      </a:solidFill>
                      <a:prstDash val="solid"/>
                    </a:lnT>
                    <a:lnB w="12700" cap="flat" cmpd="sng" algn="ctr">
                      <a:solidFill>
                        <a:srgbClr val="4EB3C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44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塗片陽性或典型病理報告</a:t>
                      </a:r>
                    </a:p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b="1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且醫師高度懷疑</a:t>
                      </a:r>
                      <a:endParaRPr lang="zh-TW" altLang="en-US" sz="1500" b="1" kern="1200" dirty="0" smtClean="0">
                        <a:solidFill>
                          <a:srgbClr val="FF0000"/>
                        </a:solidFill>
                        <a:effectLst/>
                        <a:latin typeface="Microsoft JhengHei" charset="0"/>
                        <a:ea typeface="Microsoft JhengHei" charset="0"/>
                        <a:cs typeface="Microsoft JhengHei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4EB3CF"/>
                      </a:solidFill>
                      <a:prstDash val="solid"/>
                    </a:lnL>
                    <a:lnR w="12700" cap="flat" cmpd="sng" algn="ctr">
                      <a:solidFill>
                        <a:srgbClr val="4EB3CF"/>
                      </a:solidFill>
                      <a:prstDash val="solid"/>
                    </a:lnR>
                    <a:lnT w="12700" cap="flat" cmpd="sng" algn="ctr">
                      <a:solidFill>
                        <a:srgbClr val="4EB3CF"/>
                      </a:solidFill>
                      <a:prstDash val="solid"/>
                    </a:lnT>
                    <a:lnB w="12700" cap="flat" cmpd="sng" algn="ctr">
                      <a:solidFill>
                        <a:srgbClr val="4EB3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44830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具有結核病之症狀、徵候或</a:t>
                      </a:r>
                    </a:p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胸部 </a:t>
                      </a:r>
                      <a:r>
                        <a:rPr lang="en-US" altLang="zh-TW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X </a:t>
                      </a:r>
                      <a:r>
                        <a:rPr lang="zh-TW" altLang="en-US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光顯示疑似結核病灶</a:t>
                      </a:r>
                    </a:p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b="1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且醫師高度懷疑</a:t>
                      </a:r>
                      <a:endParaRPr lang="zh-TW" altLang="en-US" sz="1500" b="1" kern="1200" dirty="0" smtClean="0">
                        <a:solidFill>
                          <a:srgbClr val="FF0000"/>
                        </a:solidFill>
                        <a:effectLst/>
                        <a:latin typeface="Microsoft JhengHei" charset="0"/>
                        <a:ea typeface="Microsoft JhengHei" charset="0"/>
                        <a:cs typeface="Microsoft JhengHei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4EB3CF"/>
                      </a:solidFill>
                      <a:prstDash val="solid"/>
                    </a:lnL>
                    <a:lnR w="12700" cap="flat" cmpd="sng" algn="ctr">
                      <a:solidFill>
                        <a:srgbClr val="4EB3CF"/>
                      </a:solidFill>
                      <a:prstDash val="solid"/>
                    </a:lnR>
                    <a:lnT w="12700" cap="flat" cmpd="sng" algn="ctr">
                      <a:solidFill>
                        <a:srgbClr val="4EB3CF"/>
                      </a:solidFill>
                      <a:prstDash val="solid"/>
                    </a:lnT>
                    <a:lnB w="12700" cap="flat" cmpd="sng" algn="ctr">
                      <a:solidFill>
                        <a:srgbClr val="4EB3C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4" name="表格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665543"/>
              </p:ext>
            </p:extLst>
          </p:nvPr>
        </p:nvGraphicFramePr>
        <p:xfrm>
          <a:off x="4725904" y="2233657"/>
          <a:ext cx="2835000" cy="2529206"/>
        </p:xfrm>
        <a:graphic>
          <a:graphicData uri="http://schemas.openxmlformats.org/drawingml/2006/table">
            <a:tbl>
              <a:tblPr firstRow="1" bandRow="1"/>
              <a:tblGrid>
                <a:gridCol w="2835000"/>
              </a:tblGrid>
              <a:tr h="6027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100" kern="1200" dirty="0" smtClean="0">
                          <a:solidFill>
                            <a:schemeClr val="tx1"/>
                          </a:solidFill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確定病例</a:t>
                      </a:r>
                      <a:endParaRPr lang="zh-TW" altLang="en-US" sz="2100" b="1" kern="1200" dirty="0" smtClean="0">
                        <a:solidFill>
                          <a:schemeClr val="tx1"/>
                        </a:solidFill>
                        <a:effectLst/>
                        <a:latin typeface="Microsoft JhengHei" charset="0"/>
                        <a:ea typeface="Microsoft JhengHei" charset="0"/>
                        <a:cs typeface="Microsoft JhengHei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4EB3CF"/>
                      </a:solidFill>
                      <a:prstDash val="solid"/>
                    </a:lnL>
                    <a:lnR w="12700" cap="flat" cmpd="sng" algn="ctr">
                      <a:solidFill>
                        <a:srgbClr val="4EB3CF"/>
                      </a:solidFill>
                      <a:prstDash val="solid"/>
                    </a:lnR>
                    <a:lnT w="12700" cap="flat" cmpd="sng" algn="ctr">
                      <a:solidFill>
                        <a:srgbClr val="4EB3CF"/>
                      </a:solidFill>
                      <a:prstDash val="solid"/>
                    </a:lnT>
                    <a:lnB w="12700" cap="flat" cmpd="sng" algn="ctr">
                      <a:solidFill>
                        <a:srgbClr val="4EB3C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9DB"/>
                    </a:solidFill>
                  </a:tcPr>
                </a:tc>
              </a:tr>
              <a:tr h="5192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培養陽性且鑑定為</a:t>
                      </a:r>
                      <a:r>
                        <a:rPr lang="en-US" altLang="zh-TW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MTBC</a:t>
                      </a:r>
                      <a:endParaRPr lang="en-US" altLang="zh-TW" sz="1500" b="1" kern="1200" dirty="0" smtClean="0">
                        <a:solidFill>
                          <a:schemeClr val="tx1"/>
                        </a:solidFill>
                        <a:effectLst/>
                        <a:latin typeface="Microsoft JhengHei" charset="0"/>
                        <a:ea typeface="Microsoft JhengHei" charset="0"/>
                        <a:cs typeface="Microsoft JhengHei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4EB3CF"/>
                      </a:solidFill>
                      <a:prstDash val="solid"/>
                    </a:lnL>
                    <a:lnR w="12700" cap="flat" cmpd="sng" algn="ctr">
                      <a:solidFill>
                        <a:srgbClr val="4EB3CF"/>
                      </a:solidFill>
                      <a:prstDash val="solid"/>
                    </a:lnR>
                    <a:lnT w="12700" cap="flat" cmpd="sng" algn="ctr">
                      <a:solidFill>
                        <a:srgbClr val="4EB3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EB3C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24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塗片陽性且</a:t>
                      </a:r>
                      <a:r>
                        <a:rPr lang="en-US" altLang="zh-TW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NAA</a:t>
                      </a:r>
                      <a:r>
                        <a:rPr lang="zh-TW" altLang="en-US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檢驗陽性</a:t>
                      </a:r>
                      <a:endParaRPr lang="zh-TW" altLang="en-US" sz="1500" b="1" kern="1200" dirty="0" smtClean="0">
                        <a:effectLst/>
                        <a:latin typeface="Microsoft JhengHei" charset="0"/>
                        <a:ea typeface="Microsoft JhengHei" charset="0"/>
                        <a:cs typeface="Microsoft JhengHei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4EB3CF"/>
                      </a:solidFill>
                      <a:prstDash val="solid"/>
                    </a:lnL>
                    <a:lnR w="12700" cap="flat" cmpd="sng" algn="ctr">
                      <a:solidFill>
                        <a:srgbClr val="4EB3CF"/>
                      </a:solidFill>
                      <a:prstDash val="solid"/>
                    </a:lnR>
                    <a:lnT w="12700" cap="flat" cmpd="sng" algn="ctr">
                      <a:solidFill>
                        <a:srgbClr val="4EB3CF"/>
                      </a:solidFill>
                      <a:prstDash val="solid"/>
                    </a:lnT>
                    <a:lnB w="12700" cap="flat" cmpd="sng" algn="ctr">
                      <a:solidFill>
                        <a:srgbClr val="4EB3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2494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接受抗結核藥物治療之</a:t>
                      </a:r>
                    </a:p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結核病人，且胸部 </a:t>
                      </a:r>
                      <a:r>
                        <a:rPr lang="en-US" altLang="zh-TW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X </a:t>
                      </a:r>
                      <a:r>
                        <a:rPr lang="zh-TW" altLang="en-US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光</a:t>
                      </a:r>
                    </a:p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500" kern="1200" dirty="0" smtClean="0">
                          <a:effectLst/>
                          <a:latin typeface="Microsoft JhengHei" charset="0"/>
                          <a:ea typeface="Microsoft JhengHei" charset="0"/>
                          <a:cs typeface="Microsoft JhengHei" charset="0"/>
                        </a:rPr>
                        <a:t>進步或臨床症狀改善</a:t>
                      </a:r>
                      <a:endParaRPr lang="zh-TW" altLang="en-US" sz="1500" b="1" kern="1200" dirty="0" smtClean="0">
                        <a:effectLst/>
                        <a:latin typeface="Microsoft JhengHei" charset="0"/>
                        <a:ea typeface="Microsoft JhengHei" charset="0"/>
                        <a:cs typeface="Microsoft JhengHei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4EB3CF"/>
                      </a:solidFill>
                      <a:prstDash val="solid"/>
                    </a:lnL>
                    <a:lnR w="12700" cap="flat" cmpd="sng" algn="ctr">
                      <a:solidFill>
                        <a:srgbClr val="4EB3CF"/>
                      </a:solidFill>
                      <a:prstDash val="solid"/>
                    </a:lnR>
                    <a:lnT w="12700" cap="flat" cmpd="sng" algn="ctr">
                      <a:solidFill>
                        <a:srgbClr val="4EB3CF"/>
                      </a:solidFill>
                      <a:prstDash val="solid"/>
                    </a:lnT>
                    <a:lnB w="12700" cap="flat" cmpd="sng" algn="ctr">
                      <a:solidFill>
                        <a:srgbClr val="4EB3CF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" name="文字方塊 25"/>
          <p:cNvSpPr txBox="1"/>
          <p:nvPr/>
        </p:nvSpPr>
        <p:spPr>
          <a:xfrm>
            <a:off x="4779208" y="4787230"/>
            <a:ext cx="27503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500" b="1" kern="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  <a:rtl val="0"/>
              </a:rPr>
              <a:t>兼顧疫情監測及臨床實務，</a:t>
            </a:r>
            <a:endParaRPr lang="en-US" altLang="zh-TW" sz="1500" b="1" kern="0" dirty="0" smtClean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  <a:cs typeface="Arial"/>
              <a:sym typeface="Arial"/>
              <a:rtl val="0"/>
            </a:endParaRPr>
          </a:p>
          <a:p>
            <a:r>
              <a:rPr lang="zh-TW" altLang="en-US" sz="1500" b="1" kern="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  <a:rtl val="0"/>
              </a:rPr>
              <a:t>解決</a:t>
            </a:r>
            <a:r>
              <a:rPr lang="zh-TW" altLang="en-US" sz="1500" b="1" kern="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Arial"/>
                <a:sym typeface="Arial"/>
                <a:rtl val="0"/>
              </a:rPr>
              <a:t>疑似未通報之裁罰爭議。</a:t>
            </a:r>
            <a:endParaRPr lang="en-US" altLang="zh-TW" sz="1500" b="1" kern="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  <a:cs typeface="Arial"/>
              <a:sym typeface="Arial"/>
              <a:rtl val="0"/>
            </a:endParaRPr>
          </a:p>
        </p:txBody>
      </p:sp>
      <p:pic>
        <p:nvPicPr>
          <p:cNvPr id="27" name="圖片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300" y="1074647"/>
            <a:ext cx="471488" cy="510653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A7F1B5-AB08-4CB2-9CAF-0922A1F5EFA2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向右箭號 2">
            <a:hlinkClick r:id="rId4" action="ppaction://hlinksldjump"/>
          </p:cNvPr>
          <p:cNvSpPr/>
          <p:nvPr/>
        </p:nvSpPr>
        <p:spPr>
          <a:xfrm>
            <a:off x="8458200" y="5595730"/>
            <a:ext cx="505206" cy="3478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952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96646" y="431672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3600" dirty="0"/>
              <a:t>第三</a:t>
            </a:r>
            <a:r>
              <a:rPr lang="zh-TW" altLang="en-US" sz="3600" dirty="0" smtClean="0"/>
              <a:t>章 結核病</a:t>
            </a:r>
            <a:r>
              <a:rPr lang="zh-TW" altLang="en-US" sz="3600" dirty="0"/>
              <a:t>的診斷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5799" y="2121408"/>
            <a:ext cx="8111691" cy="4050792"/>
          </a:xfrm>
        </p:spPr>
        <p:txBody>
          <a:bodyPr>
            <a:normAutofit fontScale="92500" lnSpcReduction="10000"/>
          </a:bodyPr>
          <a:lstStyle/>
          <a:p>
            <a:r>
              <a:rPr lang="zh-TW" altLang="zh-TW" dirty="0">
                <a:latin typeface="+mj-ea"/>
                <a:ea typeface="+mj-ea"/>
              </a:rPr>
              <a:t>擴充抗藥性分子檢測之</a:t>
            </a:r>
            <a:r>
              <a:rPr lang="zh-TW" altLang="zh-TW" dirty="0" smtClean="0">
                <a:latin typeface="+mj-ea"/>
                <a:ea typeface="+mj-ea"/>
              </a:rPr>
              <a:t>內容</a:t>
            </a:r>
            <a:r>
              <a:rPr lang="zh-TW" altLang="en-US" dirty="0" smtClean="0">
                <a:latin typeface="+mj-ea"/>
                <a:ea typeface="+mj-ea"/>
              </a:rPr>
              <a:t>。</a:t>
            </a:r>
            <a:endParaRPr lang="en-US" altLang="zh-TW" dirty="0">
              <a:latin typeface="+mj-ea"/>
              <a:ea typeface="+mj-ea"/>
            </a:endParaRPr>
          </a:p>
          <a:p>
            <a:pPr marL="457200" indent="-457200">
              <a:buAutoNum type="arabicPeriod"/>
            </a:pPr>
            <a:r>
              <a:rPr lang="en-US" altLang="zh-TW" dirty="0" smtClean="0">
                <a:latin typeface="+mj-ea"/>
                <a:ea typeface="+mj-ea"/>
              </a:rPr>
              <a:t>line </a:t>
            </a:r>
            <a:r>
              <a:rPr lang="en-US" altLang="zh-TW" dirty="0">
                <a:latin typeface="+mj-ea"/>
                <a:ea typeface="+mj-ea"/>
              </a:rPr>
              <a:t>probe assay</a:t>
            </a:r>
            <a:r>
              <a:rPr lang="zh-TW" altLang="zh-TW" dirty="0">
                <a:latin typeface="+mj-ea"/>
                <a:ea typeface="+mj-ea"/>
              </a:rPr>
              <a:t>（</a:t>
            </a:r>
            <a:r>
              <a:rPr lang="en-US" altLang="zh-TW" dirty="0">
                <a:latin typeface="+mj-ea"/>
                <a:ea typeface="+mj-ea"/>
              </a:rPr>
              <a:t>LPA</a:t>
            </a:r>
            <a:r>
              <a:rPr lang="zh-TW" altLang="zh-TW" dirty="0">
                <a:latin typeface="+mj-ea"/>
                <a:ea typeface="+mj-ea"/>
              </a:rPr>
              <a:t>）</a:t>
            </a:r>
            <a:r>
              <a:rPr lang="zh-TW" altLang="zh-TW" dirty="0" smtClean="0">
                <a:latin typeface="+mj-ea"/>
                <a:ea typeface="+mj-ea"/>
              </a:rPr>
              <a:t>與</a:t>
            </a:r>
            <a:r>
              <a:rPr lang="en-US" altLang="zh-TW" dirty="0" smtClean="0">
                <a:latin typeface="+mj-ea"/>
                <a:ea typeface="+mj-ea"/>
              </a:rPr>
              <a:t>real-time PCR</a:t>
            </a:r>
            <a:r>
              <a:rPr lang="zh-TW" altLang="zh-TW" dirty="0" smtClean="0">
                <a:latin typeface="+mj-ea"/>
                <a:ea typeface="+mj-ea"/>
              </a:rPr>
              <a:t>技術</a:t>
            </a:r>
            <a:r>
              <a:rPr lang="zh-TW" altLang="zh-TW" dirty="0">
                <a:latin typeface="+mj-ea"/>
                <a:ea typeface="+mj-ea"/>
              </a:rPr>
              <a:t>套</a:t>
            </a:r>
            <a:r>
              <a:rPr lang="zh-TW" altLang="zh-TW" dirty="0" smtClean="0">
                <a:latin typeface="+mj-ea"/>
                <a:ea typeface="+mj-ea"/>
              </a:rPr>
              <a:t>組</a:t>
            </a:r>
            <a:r>
              <a:rPr lang="zh-TW" altLang="en-US" dirty="0" smtClean="0">
                <a:latin typeface="+mj-ea"/>
                <a:ea typeface="+mj-ea"/>
              </a:rPr>
              <a:t>目前已發展至對針劑</a:t>
            </a:r>
            <a:r>
              <a:rPr lang="zh-TW" altLang="en-US" dirty="0">
                <a:latin typeface="+mj-ea"/>
                <a:ea typeface="+mj-ea"/>
              </a:rPr>
              <a:t>注射藥物和</a:t>
            </a:r>
            <a:r>
              <a:rPr lang="en-US" altLang="zh-TW" dirty="0">
                <a:latin typeface="+mj-ea"/>
                <a:ea typeface="+mj-ea"/>
              </a:rPr>
              <a:t>fluoroquinolones</a:t>
            </a:r>
            <a:r>
              <a:rPr lang="zh-TW" altLang="en-US" dirty="0">
                <a:latin typeface="+mj-ea"/>
                <a:ea typeface="+mj-ea"/>
              </a:rPr>
              <a:t>類藥物抗藥性的偵測</a:t>
            </a:r>
            <a:r>
              <a:rPr lang="zh-TW" altLang="en-US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AutoNum type="arabicPeriod"/>
            </a:pPr>
            <a:endParaRPr lang="en-US" altLang="zh-TW" dirty="0">
              <a:latin typeface="+mj-ea"/>
              <a:ea typeface="+mj-ea"/>
            </a:endParaRPr>
          </a:p>
          <a:p>
            <a:pPr marL="457200" indent="-457200">
              <a:buAutoNum type="arabicPeriod"/>
            </a:pPr>
            <a:r>
              <a:rPr lang="en-US" altLang="zh-TW" dirty="0" smtClean="0">
                <a:latin typeface="+mj-ea"/>
                <a:ea typeface="+mj-ea"/>
              </a:rPr>
              <a:t>RMP</a:t>
            </a:r>
            <a:r>
              <a:rPr lang="zh-TW" altLang="en-US" dirty="0" smtClean="0">
                <a:latin typeface="+mj-ea"/>
                <a:ea typeface="+mj-ea"/>
              </a:rPr>
              <a:t>抗藥性分子檢測結果之判</a:t>
            </a:r>
            <a:r>
              <a:rPr lang="zh-TW" altLang="en-US" dirty="0">
                <a:latin typeface="+mj-ea"/>
                <a:ea typeface="+mj-ea"/>
              </a:rPr>
              <a:t>讀</a:t>
            </a:r>
            <a:r>
              <a:rPr lang="zh-TW" altLang="en-US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arenR"/>
            </a:pPr>
            <a:r>
              <a:rPr lang="zh-TW" altLang="en-US" sz="1600" dirty="0" smtClean="0">
                <a:latin typeface="+mj-ea"/>
                <a:ea typeface="+mj-ea"/>
              </a:rPr>
              <a:t>分子</a:t>
            </a:r>
            <a:r>
              <a:rPr lang="zh-TW" altLang="en-US" sz="1600" dirty="0">
                <a:latin typeface="+mj-ea"/>
                <a:ea typeface="+mj-ea"/>
              </a:rPr>
              <a:t>檢驗</a:t>
            </a:r>
            <a:r>
              <a:rPr lang="zh-TW" altLang="en-US" sz="1600" dirty="0" smtClean="0">
                <a:latin typeface="+mj-ea"/>
                <a:ea typeface="+mj-ea"/>
              </a:rPr>
              <a:t>呈</a:t>
            </a:r>
            <a:r>
              <a:rPr lang="en-US" altLang="zh-TW" sz="1600" dirty="0" smtClean="0">
                <a:latin typeface="+mj-ea"/>
                <a:ea typeface="+mj-ea"/>
              </a:rPr>
              <a:t>RMP</a:t>
            </a:r>
            <a:r>
              <a:rPr lang="zh-TW" altLang="en-US" sz="1600" dirty="0" smtClean="0">
                <a:latin typeface="+mj-ea"/>
                <a:ea typeface="+mj-ea"/>
              </a:rPr>
              <a:t>敏感</a:t>
            </a:r>
            <a:r>
              <a:rPr lang="zh-TW" altLang="en-US" sz="1600" dirty="0">
                <a:latin typeface="+mj-ea"/>
                <a:ea typeface="+mj-ea"/>
              </a:rPr>
              <a:t>時，即</a:t>
            </a:r>
            <a:r>
              <a:rPr lang="zh-TW" altLang="en-US" sz="1600" dirty="0" smtClean="0">
                <a:latin typeface="+mj-ea"/>
                <a:ea typeface="+mj-ea"/>
              </a:rPr>
              <a:t>視同</a:t>
            </a:r>
            <a:r>
              <a:rPr lang="en-US" altLang="zh-TW" sz="1600" dirty="0" smtClean="0">
                <a:latin typeface="+mj-ea"/>
                <a:ea typeface="+mj-ea"/>
              </a:rPr>
              <a:t>RMP</a:t>
            </a:r>
            <a:r>
              <a:rPr lang="zh-TW" altLang="en-US" sz="1600" dirty="0" smtClean="0">
                <a:latin typeface="+mj-ea"/>
                <a:ea typeface="+mj-ea"/>
              </a:rPr>
              <a:t>有效</a:t>
            </a:r>
            <a:r>
              <a:rPr lang="zh-TW" altLang="en-US" sz="1600" dirty="0">
                <a:latin typeface="+mj-ea"/>
                <a:ea typeface="+mj-ea"/>
              </a:rPr>
              <a:t>並等待傳統藥物的感受性試驗</a:t>
            </a:r>
            <a:r>
              <a:rPr lang="zh-TW" altLang="en-US" sz="1600" dirty="0" smtClean="0">
                <a:latin typeface="+mj-ea"/>
                <a:ea typeface="+mj-ea"/>
              </a:rPr>
              <a:t>結果。</a:t>
            </a:r>
            <a:endParaRPr lang="en-US" altLang="zh-TW" sz="1600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arenR"/>
            </a:pPr>
            <a:r>
              <a:rPr lang="zh-TW" altLang="en-US" sz="1600" dirty="0">
                <a:latin typeface="+mj-ea"/>
                <a:ea typeface="+mj-ea"/>
              </a:rPr>
              <a:t>分子檢驗</a:t>
            </a:r>
            <a:r>
              <a:rPr lang="zh-TW" altLang="en-US" sz="1600" dirty="0" smtClean="0">
                <a:latin typeface="+mj-ea"/>
                <a:ea typeface="+mj-ea"/>
              </a:rPr>
              <a:t>呈</a:t>
            </a:r>
            <a:r>
              <a:rPr lang="en-US" altLang="zh-TW" sz="1600" dirty="0" smtClean="0">
                <a:latin typeface="+mj-ea"/>
                <a:ea typeface="+mj-ea"/>
              </a:rPr>
              <a:t>RMP</a:t>
            </a:r>
            <a:r>
              <a:rPr lang="zh-TW" altLang="en-US" sz="1600" dirty="0" smtClean="0">
                <a:latin typeface="+mj-ea"/>
                <a:ea typeface="+mj-ea"/>
              </a:rPr>
              <a:t>抗藥時</a:t>
            </a:r>
            <a:r>
              <a:rPr lang="zh-TW" altLang="en-US" sz="1600" dirty="0">
                <a:latin typeface="+mj-ea"/>
                <a:ea typeface="+mj-ea"/>
              </a:rPr>
              <a:t>，若病人</a:t>
            </a:r>
            <a:r>
              <a:rPr lang="zh-TW" altLang="en-US" sz="1600" dirty="0" smtClean="0">
                <a:latin typeface="+mj-ea"/>
                <a:ea typeface="+mj-ea"/>
              </a:rPr>
              <a:t>屬抗藥性</a:t>
            </a:r>
            <a:r>
              <a:rPr lang="zh-TW" altLang="en-US" sz="1600" dirty="0">
                <a:latin typeface="+mj-ea"/>
                <a:ea typeface="+mj-ea"/>
              </a:rPr>
              <a:t>高危險群時，應即可診斷為</a:t>
            </a:r>
            <a:r>
              <a:rPr lang="en-US" altLang="zh-TW" sz="1600" dirty="0">
                <a:latin typeface="+mj-ea"/>
                <a:ea typeface="+mj-ea"/>
              </a:rPr>
              <a:t>rifampin</a:t>
            </a:r>
            <a:r>
              <a:rPr lang="zh-TW" altLang="en-US" sz="1600" dirty="0">
                <a:latin typeface="+mj-ea"/>
                <a:ea typeface="+mj-ea"/>
              </a:rPr>
              <a:t>抗藥，但建議另使用其他分子方法，同時</a:t>
            </a:r>
            <a:r>
              <a:rPr lang="zh-TW" altLang="en-US" sz="1600" dirty="0" smtClean="0">
                <a:latin typeface="+mj-ea"/>
                <a:ea typeface="+mj-ea"/>
              </a:rPr>
              <a:t>檢驗</a:t>
            </a:r>
            <a:r>
              <a:rPr lang="en-US" altLang="zh-TW" sz="1600" dirty="0" smtClean="0">
                <a:latin typeface="+mj-ea"/>
                <a:ea typeface="+mj-ea"/>
              </a:rPr>
              <a:t>INH</a:t>
            </a:r>
            <a:r>
              <a:rPr lang="zh-TW" altLang="en-US" sz="1600" dirty="0" smtClean="0">
                <a:latin typeface="+mj-ea"/>
                <a:ea typeface="+mj-ea"/>
              </a:rPr>
              <a:t>及</a:t>
            </a:r>
            <a:r>
              <a:rPr lang="en-US" altLang="zh-TW" sz="1600" dirty="0" smtClean="0">
                <a:latin typeface="+mj-ea"/>
                <a:ea typeface="+mj-ea"/>
              </a:rPr>
              <a:t>RMP</a:t>
            </a:r>
            <a:r>
              <a:rPr lang="zh-TW" altLang="en-US" sz="1600" dirty="0" smtClean="0">
                <a:latin typeface="+mj-ea"/>
                <a:ea typeface="+mj-ea"/>
              </a:rPr>
              <a:t>是否</a:t>
            </a:r>
            <a:r>
              <a:rPr lang="zh-TW" altLang="en-US" sz="1600" dirty="0">
                <a:latin typeface="+mj-ea"/>
                <a:ea typeface="+mj-ea"/>
              </a:rPr>
              <a:t>抗藥，並進行針劑注射</a:t>
            </a:r>
            <a:r>
              <a:rPr lang="zh-TW" altLang="en-US" sz="1600" dirty="0" smtClean="0">
                <a:latin typeface="+mj-ea"/>
                <a:ea typeface="+mj-ea"/>
              </a:rPr>
              <a:t>藥物及</a:t>
            </a:r>
            <a:r>
              <a:rPr lang="en-US" altLang="zh-TW" sz="1600" dirty="0">
                <a:latin typeface="+mj-ea"/>
                <a:ea typeface="+mj-ea"/>
              </a:rPr>
              <a:t>fluoroquinolones</a:t>
            </a:r>
            <a:r>
              <a:rPr lang="zh-TW" altLang="en-US" sz="1600" dirty="0">
                <a:latin typeface="+mj-ea"/>
                <a:ea typeface="+mj-ea"/>
              </a:rPr>
              <a:t>類藥物</a:t>
            </a:r>
            <a:r>
              <a:rPr lang="zh-TW" altLang="en-US" sz="1600" dirty="0" smtClean="0">
                <a:latin typeface="+mj-ea"/>
                <a:ea typeface="+mj-ea"/>
              </a:rPr>
              <a:t>抗藥性的快速分子診斷。但若其他分子檢驗出</a:t>
            </a:r>
            <a:r>
              <a:rPr lang="en-US" altLang="zh-TW" sz="1600" dirty="0" smtClean="0">
                <a:latin typeface="+mj-ea"/>
                <a:ea typeface="+mj-ea"/>
              </a:rPr>
              <a:t>RMP</a:t>
            </a:r>
            <a:r>
              <a:rPr lang="zh-TW" altLang="en-US" sz="1600" dirty="0" smtClean="0">
                <a:latin typeface="+mj-ea"/>
                <a:ea typeface="+mj-ea"/>
              </a:rPr>
              <a:t>敏感時，臨床醫師可與區管中心聯絡，進行後續處置之討論。</a:t>
            </a:r>
            <a:endParaRPr lang="en-US" altLang="zh-TW" sz="1600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arenR"/>
            </a:pPr>
            <a:r>
              <a:rPr lang="zh-TW" altLang="en-US" sz="1600" dirty="0">
                <a:latin typeface="+mj-ea"/>
                <a:ea typeface="+mj-ea"/>
              </a:rPr>
              <a:t>分子檢驗</a:t>
            </a:r>
            <a:r>
              <a:rPr lang="zh-TW" altLang="en-US" sz="1600" dirty="0" smtClean="0">
                <a:latin typeface="+mj-ea"/>
                <a:ea typeface="+mj-ea"/>
              </a:rPr>
              <a:t>呈</a:t>
            </a:r>
            <a:r>
              <a:rPr lang="en-US" altLang="zh-TW" sz="1600" dirty="0" smtClean="0">
                <a:latin typeface="+mj-ea"/>
                <a:ea typeface="+mj-ea"/>
              </a:rPr>
              <a:t>RMP</a:t>
            </a:r>
            <a:r>
              <a:rPr lang="zh-TW" altLang="en-US" sz="1600" dirty="0" smtClean="0">
                <a:latin typeface="+mj-ea"/>
                <a:ea typeface="+mj-ea"/>
              </a:rPr>
              <a:t>抗藥但</a:t>
            </a:r>
            <a:r>
              <a:rPr lang="zh-TW" altLang="en-US" sz="1600" dirty="0">
                <a:latin typeface="+mj-ea"/>
                <a:ea typeface="+mj-ea"/>
              </a:rPr>
              <a:t>病人</a:t>
            </a:r>
            <a:r>
              <a:rPr lang="zh-TW" altLang="en-US" sz="1600" dirty="0" smtClean="0">
                <a:latin typeface="+mj-ea"/>
                <a:ea typeface="+mj-ea"/>
              </a:rPr>
              <a:t>屬抗藥性</a:t>
            </a:r>
            <a:r>
              <a:rPr lang="zh-TW" altLang="en-US" sz="1600" dirty="0">
                <a:latin typeface="+mj-ea"/>
                <a:ea typeface="+mj-ea"/>
              </a:rPr>
              <a:t>低危險群時，</a:t>
            </a:r>
            <a:r>
              <a:rPr lang="zh-TW" altLang="en-US" sz="1600" dirty="0" smtClean="0">
                <a:latin typeface="+mj-ea"/>
                <a:ea typeface="+mj-ea"/>
              </a:rPr>
              <a:t>宜再次確認。</a:t>
            </a:r>
            <a:r>
              <a:rPr lang="zh-TW" altLang="en-US" sz="1600" dirty="0">
                <a:latin typeface="+mj-ea"/>
                <a:ea typeface="+mj-ea"/>
              </a:rPr>
              <a:t>若第二次</a:t>
            </a:r>
            <a:r>
              <a:rPr lang="zh-TW" altLang="en-US" sz="1600" dirty="0" smtClean="0">
                <a:latin typeface="+mj-ea"/>
                <a:ea typeface="+mj-ea"/>
              </a:rPr>
              <a:t>檢驗仍</a:t>
            </a:r>
            <a:r>
              <a:rPr lang="zh-TW" altLang="en-US" sz="1600" dirty="0">
                <a:latin typeface="+mj-ea"/>
                <a:ea typeface="+mj-ea"/>
              </a:rPr>
              <a:t>為抗藥性，則可診斷為抗藥性；但</a:t>
            </a:r>
            <a:r>
              <a:rPr lang="zh-TW" altLang="en-US" sz="1600" dirty="0" smtClean="0">
                <a:latin typeface="+mj-ea"/>
                <a:ea typeface="+mj-ea"/>
              </a:rPr>
              <a:t>若為</a:t>
            </a:r>
            <a:r>
              <a:rPr lang="zh-TW" altLang="en-US" sz="1600" dirty="0">
                <a:latin typeface="+mj-ea"/>
                <a:ea typeface="+mj-ea"/>
              </a:rPr>
              <a:t>敏感，則</a:t>
            </a:r>
            <a:r>
              <a:rPr lang="zh-TW" altLang="en-US" sz="1600" dirty="0" smtClean="0">
                <a:latin typeface="+mj-ea"/>
                <a:ea typeface="+mj-ea"/>
              </a:rPr>
              <a:t>視為敏感</a:t>
            </a:r>
            <a:r>
              <a:rPr lang="zh-TW" altLang="en-US" sz="1600" dirty="0">
                <a:latin typeface="+mj-ea"/>
                <a:ea typeface="+mj-ea"/>
              </a:rPr>
              <a:t>，可等待傳統藥物的感受性試驗</a:t>
            </a:r>
            <a:r>
              <a:rPr lang="zh-TW" altLang="en-US" sz="1600" dirty="0" smtClean="0">
                <a:latin typeface="+mj-ea"/>
                <a:ea typeface="+mj-ea"/>
              </a:rPr>
              <a:t>結果。</a:t>
            </a:r>
            <a:endParaRPr lang="en-US" altLang="zh-TW" sz="1600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arenR"/>
            </a:pPr>
            <a:r>
              <a:rPr lang="zh-TW" altLang="en-US" sz="1600" dirty="0">
                <a:latin typeface="+mj-ea"/>
                <a:ea typeface="+mj-ea"/>
              </a:rPr>
              <a:t>分子檢驗檢</a:t>
            </a:r>
            <a:r>
              <a:rPr lang="zh-TW" altLang="en-US" sz="1600" dirty="0" smtClean="0">
                <a:latin typeface="+mj-ea"/>
                <a:ea typeface="+mj-ea"/>
              </a:rPr>
              <a:t>出</a:t>
            </a:r>
            <a:r>
              <a:rPr lang="en-US" altLang="zh-TW" sz="1600" dirty="0" smtClean="0">
                <a:latin typeface="+mj-ea"/>
                <a:ea typeface="+mj-ea"/>
              </a:rPr>
              <a:t>RMP</a:t>
            </a:r>
            <a:r>
              <a:rPr lang="zh-TW" altLang="en-US" sz="1600" dirty="0" smtClean="0">
                <a:latin typeface="+mj-ea"/>
                <a:ea typeface="+mj-ea"/>
              </a:rPr>
              <a:t>抗藥但</a:t>
            </a:r>
            <a:r>
              <a:rPr lang="zh-TW" altLang="en-US" sz="1600" dirty="0">
                <a:latin typeface="+mj-ea"/>
                <a:ea typeface="+mj-ea"/>
              </a:rPr>
              <a:t>傳統藥敏呈現敏感時，應將菌株送至疾病管制署的參考實驗室進行再確認。</a:t>
            </a:r>
            <a:endParaRPr lang="en-US" altLang="zh-TW" sz="1600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1600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dirty="0" smtClean="0"/>
          </a:p>
          <a:p>
            <a:pPr marL="457200" indent="-457200">
              <a:buAutoNum type="arabicPeriod"/>
            </a:pPr>
            <a:endParaRPr lang="en-US" altLang="zh-TW" dirty="0" smtClean="0"/>
          </a:p>
          <a:p>
            <a:endParaRPr lang="en-US" alt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91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第四</a:t>
            </a:r>
            <a:r>
              <a:rPr lang="zh-TW" altLang="en-US" sz="3600" dirty="0" smtClean="0"/>
              <a:t>章 結核病</a:t>
            </a:r>
            <a:r>
              <a:rPr lang="zh-TW" altLang="en-US" sz="3600" dirty="0"/>
              <a:t>的治療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latin typeface="+mj-ea"/>
                <a:ea typeface="+mj-ea"/>
              </a:rPr>
              <a:t>維持新結核病人與曾經接受抗結核藥治療過之</a:t>
            </a:r>
            <a:r>
              <a:rPr lang="zh-TW" altLang="en-US" dirty="0" smtClean="0">
                <a:latin typeface="+mj-ea"/>
                <a:ea typeface="+mj-ea"/>
              </a:rPr>
              <a:t>病人的治療方針。</a:t>
            </a:r>
            <a:endParaRPr lang="en-US" altLang="zh-TW" dirty="0" smtClean="0">
              <a:latin typeface="+mj-ea"/>
              <a:ea typeface="+mj-ea"/>
            </a:endParaRPr>
          </a:p>
          <a:p>
            <a:endParaRPr lang="en-US" altLang="zh-TW" dirty="0">
              <a:latin typeface="+mj-ea"/>
              <a:ea typeface="+mj-ea"/>
            </a:endParaRPr>
          </a:p>
          <a:p>
            <a:r>
              <a:rPr lang="zh-TW" altLang="en-US" dirty="0">
                <a:latin typeface="+mj-ea"/>
                <a:ea typeface="+mj-ea"/>
              </a:rPr>
              <a:t>因藥物不良反應需要使用二線抗結核藥的部份移至第五</a:t>
            </a:r>
            <a:r>
              <a:rPr lang="zh-TW" altLang="en-US" dirty="0" smtClean="0">
                <a:latin typeface="+mj-ea"/>
                <a:ea typeface="+mj-ea"/>
              </a:rPr>
              <a:t>章。</a:t>
            </a:r>
            <a:endParaRPr lang="en-US" altLang="zh-TW" dirty="0" smtClean="0">
              <a:latin typeface="+mj-ea"/>
              <a:ea typeface="+mj-ea"/>
            </a:endParaRPr>
          </a:p>
          <a:p>
            <a:endParaRPr lang="en-US" altLang="zh-TW" dirty="0">
              <a:latin typeface="+mj-ea"/>
              <a:ea typeface="+mj-ea"/>
            </a:endParaRPr>
          </a:p>
          <a:p>
            <a:r>
              <a:rPr lang="zh-TW" altLang="en-US" dirty="0">
                <a:latin typeface="+mj-ea"/>
                <a:ea typeface="+mj-ea"/>
              </a:rPr>
              <a:t>因抗藥需要使用二線抗結核藥的部份則移至第十二章。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745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/>
              <a:t>第五</a:t>
            </a:r>
            <a:r>
              <a:rPr lang="zh-TW" altLang="en-US" sz="3600" dirty="0" smtClean="0"/>
              <a:t>章</a:t>
            </a:r>
            <a:r>
              <a:rPr lang="zh-TW" altLang="en-US" dirty="0" smtClean="0"/>
              <a:t> </a:t>
            </a:r>
            <a:r>
              <a:rPr lang="zh-TW" altLang="en-US" sz="3600" dirty="0" smtClean="0"/>
              <a:t>治療</a:t>
            </a:r>
            <a:r>
              <a:rPr lang="zh-TW" altLang="en-US" sz="3600" dirty="0"/>
              <a:t>期間之監測與不良反應之處理及處方調整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5800" y="2121407"/>
            <a:ext cx="7772400" cy="4151377"/>
          </a:xfrm>
        </p:spPr>
        <p:txBody>
          <a:bodyPr>
            <a:normAutofit fontScale="92500" lnSpcReduction="10000"/>
          </a:bodyPr>
          <a:lstStyle/>
          <a:p>
            <a:r>
              <a:rPr lang="zh-TW" altLang="en-US" dirty="0" smtClean="0">
                <a:latin typeface="+mj-ea"/>
                <a:ea typeface="+mj-ea"/>
              </a:rPr>
              <a:t>不良</a:t>
            </a:r>
            <a:r>
              <a:rPr lang="zh-TW" altLang="en-US" dirty="0">
                <a:latin typeface="+mj-ea"/>
                <a:ea typeface="+mj-ea"/>
              </a:rPr>
              <a:t>反應發生後抗結核處方的</a:t>
            </a:r>
            <a:r>
              <a:rPr lang="zh-TW" altLang="en-US" dirty="0" smtClean="0">
                <a:latin typeface="+mj-ea"/>
                <a:ea typeface="+mj-ea"/>
              </a:rPr>
              <a:t>調整基本概念</a:t>
            </a:r>
            <a:r>
              <a:rPr lang="en-US" altLang="zh-TW" dirty="0" smtClean="0">
                <a:latin typeface="+mj-ea"/>
                <a:ea typeface="+mj-ea"/>
              </a:rPr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zh-TW" altLang="en-US" dirty="0" smtClean="0">
                <a:latin typeface="+mj-ea"/>
                <a:ea typeface="+mj-ea"/>
              </a:rPr>
              <a:t>調整</a:t>
            </a:r>
            <a:r>
              <a:rPr lang="zh-TW" altLang="en-US" dirty="0">
                <a:latin typeface="+mj-ea"/>
                <a:ea typeface="+mj-ea"/>
              </a:rPr>
              <a:t>處方時，除了避開引發不良反應的藥物之外，同時仍須注意是否會有抗藥的問題</a:t>
            </a:r>
            <a:r>
              <a:rPr lang="zh-TW" altLang="en-US" dirty="0" smtClean="0">
                <a:latin typeface="+mj-ea"/>
                <a:ea typeface="+mj-ea"/>
              </a:rPr>
              <a:t>存在。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dirty="0" smtClean="0">
                <a:latin typeface="+mj-ea"/>
                <a:ea typeface="+mj-ea"/>
              </a:rPr>
              <a:t>逐步</a:t>
            </a:r>
            <a:r>
              <a:rPr lang="zh-TW" altLang="en-US" dirty="0">
                <a:latin typeface="+mj-ea"/>
                <a:ea typeface="+mj-ea"/>
              </a:rPr>
              <a:t>上藥的過程應儘量</a:t>
            </a:r>
            <a:r>
              <a:rPr lang="zh-TW" altLang="en-US" dirty="0" smtClean="0">
                <a:latin typeface="+mj-ea"/>
                <a:ea typeface="+mj-ea"/>
              </a:rPr>
              <a:t>縮短，若評估結核菌量大，可考慮在過程中輔以</a:t>
            </a:r>
            <a:r>
              <a:rPr lang="en-US" altLang="zh-TW" dirty="0" smtClean="0">
                <a:latin typeface="+mj-ea"/>
                <a:ea typeface="+mj-ea"/>
              </a:rPr>
              <a:t>SM</a:t>
            </a:r>
            <a:r>
              <a:rPr lang="zh-TW" altLang="en-US" dirty="0" smtClean="0">
                <a:latin typeface="+mj-ea"/>
                <a:ea typeface="+mj-ea"/>
              </a:rPr>
              <a:t>或</a:t>
            </a:r>
            <a:r>
              <a:rPr lang="en-US" altLang="zh-TW" dirty="0" smtClean="0">
                <a:latin typeface="+mj-ea"/>
                <a:ea typeface="+mj-ea"/>
              </a:rPr>
              <a:t>KM</a:t>
            </a:r>
            <a:r>
              <a:rPr lang="zh-TW" altLang="en-US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dirty="0" smtClean="0">
                <a:latin typeface="+mj-ea"/>
                <a:ea typeface="+mj-ea"/>
              </a:rPr>
              <a:t>個案有藥物</a:t>
            </a:r>
            <a:r>
              <a:rPr lang="zh-TW" altLang="en-US" dirty="0">
                <a:latin typeface="+mj-ea"/>
                <a:ea typeface="+mj-ea"/>
              </a:rPr>
              <a:t>不良反應</a:t>
            </a:r>
            <a:r>
              <a:rPr lang="zh-TW" altLang="en-US" dirty="0" smtClean="0">
                <a:latin typeface="+mj-ea"/>
                <a:ea typeface="+mj-ea"/>
              </a:rPr>
              <a:t>，同時又</a:t>
            </a:r>
            <a:r>
              <a:rPr lang="zh-TW" altLang="en-US" dirty="0">
                <a:latin typeface="+mj-ea"/>
                <a:ea typeface="+mj-ea"/>
              </a:rPr>
              <a:t>遇上治療反應不佳，應審視是否有抗藥性</a:t>
            </a:r>
            <a:r>
              <a:rPr lang="zh-TW" altLang="en-US" dirty="0" smtClean="0">
                <a:latin typeface="+mj-ea"/>
                <a:ea typeface="+mj-ea"/>
              </a:rPr>
              <a:t>，並考慮</a:t>
            </a:r>
            <a:r>
              <a:rPr lang="zh-TW" altLang="en-US" dirty="0">
                <a:latin typeface="+mj-ea"/>
                <a:ea typeface="+mj-ea"/>
              </a:rPr>
              <a:t>同時加上兩種或三種以上之替代藥物</a:t>
            </a:r>
            <a:r>
              <a:rPr lang="zh-TW" altLang="en-US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endParaRPr lang="en-US" altLang="zh-TW" dirty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dirty="0" smtClean="0">
                <a:latin typeface="+mj-ea"/>
                <a:ea typeface="+mj-ea"/>
              </a:rPr>
              <a:t>使用</a:t>
            </a:r>
            <a:r>
              <a:rPr lang="en-US" altLang="zh-TW" dirty="0">
                <a:latin typeface="+mj-ea"/>
                <a:ea typeface="+mj-ea"/>
              </a:rPr>
              <a:t>FQ</a:t>
            </a:r>
            <a:r>
              <a:rPr lang="zh-TW" altLang="en-US" dirty="0">
                <a:latin typeface="+mj-ea"/>
                <a:ea typeface="+mj-ea"/>
              </a:rPr>
              <a:t>時，務必確認處方中有足夠種類的</a:t>
            </a:r>
            <a:r>
              <a:rPr lang="zh-TW" altLang="en-US" dirty="0" smtClean="0">
                <a:latin typeface="+mj-ea"/>
                <a:ea typeface="+mj-ea"/>
              </a:rPr>
              <a:t>藥物，以</a:t>
            </a:r>
            <a:r>
              <a:rPr lang="zh-TW" altLang="en-US" dirty="0">
                <a:latin typeface="+mj-ea"/>
                <a:ea typeface="+mj-ea"/>
              </a:rPr>
              <a:t>避免產生</a:t>
            </a:r>
            <a:r>
              <a:rPr lang="en-US" altLang="zh-TW" dirty="0" smtClean="0">
                <a:latin typeface="+mj-ea"/>
                <a:ea typeface="+mj-ea"/>
              </a:rPr>
              <a:t>FQ</a:t>
            </a:r>
            <a:r>
              <a:rPr lang="zh-TW" altLang="en-US" dirty="0" smtClean="0">
                <a:latin typeface="+mj-ea"/>
                <a:ea typeface="+mj-ea"/>
              </a:rPr>
              <a:t>續發性</a:t>
            </a:r>
            <a:r>
              <a:rPr lang="zh-TW" altLang="en-US" dirty="0">
                <a:latin typeface="+mj-ea"/>
                <a:ea typeface="+mj-ea"/>
              </a:rPr>
              <a:t>抗</a:t>
            </a:r>
            <a:r>
              <a:rPr lang="zh-TW" altLang="en-US" dirty="0" smtClean="0">
                <a:latin typeface="+mj-ea"/>
                <a:ea typeface="+mj-ea"/>
              </a:rPr>
              <a:t>藥。</a:t>
            </a:r>
            <a:endParaRPr lang="en-US" altLang="zh-TW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732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60672" y="475488"/>
            <a:ext cx="7772400" cy="6162422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5"/>
            </a:pPr>
            <a:r>
              <a:rPr lang="zh-TW" altLang="en-US" dirty="0">
                <a:latin typeface="+mj-ea"/>
                <a:ea typeface="+mj-ea"/>
              </a:rPr>
              <a:t>應儘快取得可靠的藥敏，且務必評估在最近這段治療時間內，是否可能已經</a:t>
            </a:r>
            <a:r>
              <a:rPr lang="zh-TW" altLang="en-US" dirty="0" smtClean="0">
                <a:latin typeface="+mj-ea"/>
                <a:ea typeface="+mj-ea"/>
              </a:rPr>
              <a:t>產生續</a:t>
            </a:r>
            <a:r>
              <a:rPr lang="zh-TW" altLang="en-US" dirty="0">
                <a:latin typeface="+mj-ea"/>
                <a:ea typeface="+mj-ea"/>
              </a:rPr>
              <a:t>發</a:t>
            </a:r>
            <a:r>
              <a:rPr lang="zh-TW" altLang="en-US" dirty="0" smtClean="0">
                <a:latin typeface="+mj-ea"/>
                <a:ea typeface="+mj-ea"/>
              </a:rPr>
              <a:t>性</a:t>
            </a:r>
            <a:r>
              <a:rPr lang="zh-TW" altLang="en-US" dirty="0">
                <a:latin typeface="+mj-ea"/>
                <a:ea typeface="+mj-ea"/>
              </a:rPr>
              <a:t>抗</a:t>
            </a:r>
            <a:r>
              <a:rPr lang="zh-TW" altLang="en-US" dirty="0" smtClean="0">
                <a:latin typeface="+mj-ea"/>
                <a:ea typeface="+mj-ea"/>
              </a:rPr>
              <a:t>藥</a:t>
            </a:r>
            <a:r>
              <a:rPr lang="en-US" altLang="zh-TW" dirty="0" smtClean="0">
                <a:latin typeface="+mj-ea"/>
                <a:ea typeface="+mj-ea"/>
              </a:rPr>
              <a:t>(acquired resistance)</a:t>
            </a:r>
            <a:r>
              <a:rPr lang="zh-TW" altLang="en-US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 startAt="5"/>
            </a:pPr>
            <a:r>
              <a:rPr lang="zh-TW" altLang="en-US" dirty="0" smtClean="0">
                <a:latin typeface="+mj-ea"/>
                <a:ea typeface="+mj-ea"/>
              </a:rPr>
              <a:t>因為</a:t>
            </a:r>
            <a:r>
              <a:rPr lang="zh-TW" altLang="en-US" dirty="0">
                <a:latin typeface="+mj-ea"/>
                <a:ea typeface="+mj-ea"/>
              </a:rPr>
              <a:t>不良反應而無法使用</a:t>
            </a:r>
            <a:r>
              <a:rPr lang="en-US" altLang="zh-TW" dirty="0">
                <a:latin typeface="+mj-ea"/>
                <a:ea typeface="+mj-ea"/>
              </a:rPr>
              <a:t>RMP</a:t>
            </a:r>
            <a:r>
              <a:rPr lang="zh-TW" altLang="en-US" dirty="0">
                <a:latin typeface="+mj-ea"/>
                <a:ea typeface="+mj-ea"/>
              </a:rPr>
              <a:t>時，除非有其他禁忌，否則應先嘗試以</a:t>
            </a:r>
            <a:r>
              <a:rPr lang="en-US" altLang="zh-TW" dirty="0" err="1">
                <a:latin typeface="+mj-ea"/>
                <a:ea typeface="+mj-ea"/>
              </a:rPr>
              <a:t>rifabutin</a:t>
            </a:r>
            <a:r>
              <a:rPr lang="zh-TW" altLang="en-US" dirty="0">
                <a:latin typeface="+mj-ea"/>
                <a:ea typeface="+mj-ea"/>
              </a:rPr>
              <a:t>取代</a:t>
            </a:r>
            <a:r>
              <a:rPr lang="en-US" altLang="zh-TW" dirty="0">
                <a:latin typeface="+mj-ea"/>
                <a:ea typeface="+mj-ea"/>
              </a:rPr>
              <a:t>RMP</a:t>
            </a:r>
            <a:r>
              <a:rPr lang="zh-TW" altLang="en-US" dirty="0">
                <a:latin typeface="+mj-ea"/>
                <a:ea typeface="+mj-ea"/>
              </a:rPr>
              <a:t>進行治療</a:t>
            </a:r>
            <a:r>
              <a:rPr lang="zh-TW" altLang="en-US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altLang="zh-TW" dirty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 startAt="5"/>
            </a:pPr>
            <a:r>
              <a:rPr lang="zh-TW" altLang="en-US" dirty="0">
                <a:latin typeface="+mj-ea"/>
                <a:ea typeface="+mj-ea"/>
              </a:rPr>
              <a:t>當病人因不良反應無法使用</a:t>
            </a:r>
            <a:r>
              <a:rPr lang="en-US" altLang="zh-TW" dirty="0" err="1">
                <a:latin typeface="+mj-ea"/>
                <a:ea typeface="+mj-ea"/>
              </a:rPr>
              <a:t>rifamycin</a:t>
            </a:r>
            <a:r>
              <a:rPr lang="zh-TW" altLang="en-US" dirty="0">
                <a:latin typeface="+mj-ea"/>
                <a:ea typeface="+mj-ea"/>
              </a:rPr>
              <a:t>類藥物時，可考慮比照多重抗藥性結核病處理</a:t>
            </a:r>
            <a:r>
              <a:rPr lang="zh-TW" altLang="en-US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 startAt="5"/>
            </a:pPr>
            <a:endParaRPr lang="en-US" altLang="zh-TW" dirty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 startAt="5"/>
            </a:pPr>
            <a:r>
              <a:rPr lang="zh-TW" altLang="en-US" dirty="0" smtClean="0">
                <a:latin typeface="+mj-ea"/>
                <a:ea typeface="+mj-ea"/>
              </a:rPr>
              <a:t>替代</a:t>
            </a:r>
            <a:r>
              <a:rPr lang="zh-TW" altLang="en-US" dirty="0">
                <a:latin typeface="+mj-ea"/>
                <a:ea typeface="+mj-ea"/>
              </a:rPr>
              <a:t>藥物的選擇，可以根據以下的順序</a:t>
            </a:r>
            <a:r>
              <a:rPr lang="zh-TW" altLang="en-US" dirty="0" smtClean="0">
                <a:latin typeface="+mj-ea"/>
                <a:ea typeface="+mj-ea"/>
              </a:rPr>
              <a:t>：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arenR"/>
            </a:pPr>
            <a:r>
              <a:rPr lang="en-US" altLang="zh-TW" dirty="0" err="1">
                <a:latin typeface="+mj-ea"/>
                <a:ea typeface="+mj-ea"/>
              </a:rPr>
              <a:t>FQ:levofloxacin</a:t>
            </a:r>
            <a:r>
              <a:rPr lang="zh-TW" altLang="en-US" dirty="0">
                <a:latin typeface="+mj-ea"/>
                <a:ea typeface="+mj-ea"/>
              </a:rPr>
              <a:t>或</a:t>
            </a:r>
            <a:r>
              <a:rPr lang="en-US" altLang="zh-TW" dirty="0">
                <a:latin typeface="+mj-ea"/>
                <a:ea typeface="+mj-ea"/>
              </a:rPr>
              <a:t>moxifloxacin</a:t>
            </a:r>
            <a:r>
              <a:rPr lang="zh-TW" altLang="en-US" dirty="0">
                <a:latin typeface="+mj-ea"/>
                <a:ea typeface="+mj-ea"/>
              </a:rPr>
              <a:t>兩者擇一</a:t>
            </a:r>
            <a:r>
              <a:rPr lang="zh-TW" altLang="en-US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arenR"/>
            </a:pPr>
            <a:r>
              <a:rPr lang="zh-TW" altLang="en-US" dirty="0" smtClean="0">
                <a:latin typeface="+mj-ea"/>
                <a:ea typeface="+mj-ea"/>
              </a:rPr>
              <a:t>針劑</a:t>
            </a:r>
            <a:r>
              <a:rPr lang="zh-TW" altLang="en-US" dirty="0">
                <a:latin typeface="+mj-ea"/>
                <a:ea typeface="+mj-ea"/>
              </a:rPr>
              <a:t>：</a:t>
            </a:r>
            <a:r>
              <a:rPr lang="en-US" altLang="zh-TW" dirty="0">
                <a:latin typeface="+mj-ea"/>
                <a:ea typeface="+mj-ea"/>
              </a:rPr>
              <a:t>SM</a:t>
            </a:r>
            <a:r>
              <a:rPr lang="zh-TW" altLang="en-US" dirty="0">
                <a:latin typeface="+mj-ea"/>
                <a:ea typeface="+mj-ea"/>
              </a:rPr>
              <a:t>、</a:t>
            </a:r>
            <a:r>
              <a:rPr lang="en-US" altLang="zh-TW" dirty="0">
                <a:latin typeface="+mj-ea"/>
                <a:ea typeface="+mj-ea"/>
              </a:rPr>
              <a:t>KM</a:t>
            </a:r>
            <a:r>
              <a:rPr lang="zh-TW" altLang="en-US" dirty="0">
                <a:latin typeface="+mj-ea"/>
                <a:ea typeface="+mj-ea"/>
              </a:rPr>
              <a:t>、</a:t>
            </a:r>
            <a:r>
              <a:rPr lang="en-US" altLang="zh-TW" dirty="0">
                <a:latin typeface="+mj-ea"/>
                <a:ea typeface="+mj-ea"/>
              </a:rPr>
              <a:t>amikacin</a:t>
            </a:r>
            <a:r>
              <a:rPr lang="zh-TW" altLang="en-US" dirty="0">
                <a:latin typeface="+mj-ea"/>
                <a:ea typeface="+mj-ea"/>
              </a:rPr>
              <a:t>、或</a:t>
            </a:r>
            <a:r>
              <a:rPr lang="en-US" altLang="zh-TW" dirty="0" err="1">
                <a:latin typeface="+mj-ea"/>
                <a:ea typeface="+mj-ea"/>
              </a:rPr>
              <a:t>capreomycin</a:t>
            </a:r>
            <a:r>
              <a:rPr lang="zh-TW" altLang="en-US" dirty="0">
                <a:latin typeface="+mj-ea"/>
                <a:ea typeface="+mj-ea"/>
              </a:rPr>
              <a:t>四者擇</a:t>
            </a:r>
            <a:r>
              <a:rPr lang="zh-TW" altLang="en-US" dirty="0" smtClean="0">
                <a:latin typeface="+mj-ea"/>
                <a:ea typeface="+mj-ea"/>
              </a:rPr>
              <a:t>一。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arenR"/>
            </a:pPr>
            <a:r>
              <a:rPr lang="zh-TW" altLang="en-US" dirty="0" smtClean="0">
                <a:latin typeface="+mj-ea"/>
                <a:ea typeface="+mj-ea"/>
              </a:rPr>
              <a:t>其他</a:t>
            </a:r>
            <a:r>
              <a:rPr lang="zh-TW" altLang="en-US" dirty="0">
                <a:latin typeface="+mj-ea"/>
                <a:ea typeface="+mj-ea"/>
              </a:rPr>
              <a:t>第二線用藥：</a:t>
            </a:r>
            <a:r>
              <a:rPr lang="en-US" altLang="zh-TW" dirty="0" err="1">
                <a:latin typeface="+mj-ea"/>
                <a:ea typeface="+mj-ea"/>
              </a:rPr>
              <a:t>prothionamide</a:t>
            </a:r>
            <a:r>
              <a:rPr lang="zh-TW" altLang="en-US" dirty="0">
                <a:latin typeface="+mj-ea"/>
                <a:ea typeface="+mj-ea"/>
              </a:rPr>
              <a:t>或</a:t>
            </a:r>
            <a:r>
              <a:rPr lang="en-US" altLang="zh-TW" dirty="0" err="1">
                <a:latin typeface="+mj-ea"/>
                <a:ea typeface="+mj-ea"/>
              </a:rPr>
              <a:t>ethionamide</a:t>
            </a:r>
            <a:r>
              <a:rPr lang="zh-TW" altLang="en-US" dirty="0">
                <a:latin typeface="+mj-ea"/>
                <a:ea typeface="+mj-ea"/>
              </a:rPr>
              <a:t>（臺灣目前僅有前者）、</a:t>
            </a:r>
            <a:r>
              <a:rPr lang="en-US" altLang="zh-TW" dirty="0" err="1">
                <a:latin typeface="+mj-ea"/>
                <a:ea typeface="+mj-ea"/>
              </a:rPr>
              <a:t>cycloserine</a:t>
            </a:r>
            <a:r>
              <a:rPr lang="zh-TW" altLang="en-US" dirty="0">
                <a:latin typeface="+mj-ea"/>
                <a:ea typeface="+mj-ea"/>
              </a:rPr>
              <a:t>或</a:t>
            </a:r>
            <a:r>
              <a:rPr lang="en-US" altLang="zh-TW" dirty="0" err="1">
                <a:latin typeface="+mj-ea"/>
                <a:ea typeface="+mj-ea"/>
              </a:rPr>
              <a:t>terizidone</a:t>
            </a:r>
            <a:r>
              <a:rPr lang="zh-TW" altLang="en-US" dirty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arenR"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64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11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139" y="235523"/>
            <a:ext cx="8277763" cy="4714164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76697" y="5195567"/>
            <a:ext cx="896730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*若臨床醫師希望使用二線藥物以縮短療程到</a:t>
            </a:r>
            <a:r>
              <a:rPr lang="en-US" altLang="zh-TW" sz="1600" dirty="0">
                <a:latin typeface="Calibri" panose="020F0502020204030204" pitchFamily="34" charset="0"/>
                <a:ea typeface="+mj-ea"/>
              </a:rPr>
              <a:t>12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個月時，請主動提交給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免費藥物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審查委員審核。</a:t>
            </a:r>
          </a:p>
          <a:p>
            <a:r>
              <a:rPr lang="en-US" altLang="zh-TW" sz="1600" dirty="0">
                <a:latin typeface="Calibri" panose="020F0502020204030204" pitchFamily="34" charset="0"/>
                <a:ea typeface="+mj-ea"/>
              </a:rPr>
              <a:t>#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如果治療四個月後痰未陰轉或</a:t>
            </a:r>
            <a:r>
              <a:rPr lang="en-US" altLang="zh-TW" sz="1600" dirty="0">
                <a:latin typeface="Calibri" panose="020F0502020204030204" pitchFamily="34" charset="0"/>
                <a:ea typeface="+mj-ea"/>
              </a:rPr>
              <a:t>X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光改善不佳，建議針劑延長至</a:t>
            </a:r>
            <a:r>
              <a:rPr lang="en-US" altLang="zh-TW" sz="1600" dirty="0">
                <a:latin typeface="Calibri" panose="020F0502020204030204" pitchFamily="34" charset="0"/>
                <a:ea typeface="+mj-ea"/>
              </a:rPr>
              <a:t>6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個月、總共治療</a:t>
            </a:r>
            <a:r>
              <a:rPr lang="en-US" altLang="zh-TW" sz="1600" dirty="0">
                <a:latin typeface="Calibri" panose="020F0502020204030204" pitchFamily="34" charset="0"/>
                <a:ea typeface="+mj-ea"/>
              </a:rPr>
              <a:t>18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個月。</a:t>
            </a:r>
          </a:p>
          <a:p>
            <a:r>
              <a:rPr lang="en-US" altLang="zh-TW" sz="1600" dirty="0">
                <a:latin typeface="Calibri" panose="020F0502020204030204" pitchFamily="34" charset="0"/>
                <a:ea typeface="+mj-ea"/>
              </a:rPr>
              <a:t>†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當</a:t>
            </a:r>
            <a:r>
              <a:rPr lang="en-US" altLang="zh-TW" sz="1600" dirty="0" err="1">
                <a:latin typeface="Calibri" panose="020F0502020204030204" pitchFamily="34" charset="0"/>
                <a:ea typeface="+mj-ea"/>
              </a:rPr>
              <a:t>rifamycin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類藥物和</a:t>
            </a:r>
            <a:r>
              <a:rPr lang="en-US" altLang="zh-TW" sz="1600" dirty="0">
                <a:latin typeface="Calibri" panose="020F0502020204030204" pitchFamily="34" charset="0"/>
                <a:ea typeface="+mj-ea"/>
              </a:rPr>
              <a:t>pyrazinamide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等兩種</a:t>
            </a:r>
            <a:r>
              <a:rPr lang="en-US" altLang="zh-TW" sz="1600" dirty="0">
                <a:latin typeface="Calibri" panose="020F0502020204030204" pitchFamily="34" charset="0"/>
                <a:ea typeface="+mj-ea"/>
              </a:rPr>
              <a:t>sterilizing activity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較強的藥物都不能使用時，可以考慮加入</a:t>
            </a:r>
            <a:r>
              <a:rPr lang="en-US" altLang="zh-TW" sz="1600" dirty="0" err="1">
                <a:latin typeface="Calibri" panose="020F0502020204030204" pitchFamily="34" charset="0"/>
                <a:ea typeface="+mj-ea"/>
              </a:rPr>
              <a:t>clofazimine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以縮短療程為</a:t>
            </a:r>
            <a:r>
              <a:rPr lang="en-US" altLang="zh-TW" sz="1600" dirty="0">
                <a:latin typeface="Calibri" panose="020F0502020204030204" pitchFamily="34" charset="0"/>
                <a:ea typeface="+mj-ea"/>
              </a:rPr>
              <a:t>12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個月。</a:t>
            </a:r>
          </a:p>
        </p:txBody>
      </p:sp>
    </p:spTree>
    <p:extLst>
      <p:ext uri="{BB962C8B-B14F-4D97-AF65-F5344CB8AC3E}">
        <p14:creationId xmlns:p14="http://schemas.microsoft.com/office/powerpoint/2010/main" val="1765367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第六</a:t>
            </a:r>
            <a:r>
              <a:rPr lang="zh-TW" altLang="en-US" sz="3600" dirty="0" smtClean="0"/>
              <a:t>章 結核病</a:t>
            </a:r>
            <a:r>
              <a:rPr lang="zh-TW" altLang="en-US" sz="3600" dirty="0"/>
              <a:t>的藥物及藥物交互作用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TW" altLang="en-US" dirty="0" smtClean="0">
                <a:latin typeface="+mj-ea"/>
                <a:ea typeface="+mj-ea"/>
              </a:rPr>
              <a:t>藥物介紹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dirty="0" smtClean="0">
                <a:latin typeface="+mj-ea"/>
                <a:ea typeface="+mj-ea"/>
              </a:rPr>
              <a:t>藥理作用、治療劑量內容增修，藥物不良反應區分為常見與罕見。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dirty="0" smtClean="0">
                <a:latin typeface="+mj-ea"/>
                <a:ea typeface="+mj-ea"/>
              </a:rPr>
              <a:t>表</a:t>
            </a:r>
            <a:r>
              <a:rPr lang="en-US" altLang="zh-TW" dirty="0" smtClean="0">
                <a:latin typeface="+mj-ea"/>
                <a:ea typeface="+mj-ea"/>
              </a:rPr>
              <a:t>6-4</a:t>
            </a:r>
            <a:r>
              <a:rPr lang="zh-TW" altLang="en-US" dirty="0" smtClean="0">
                <a:latin typeface="+mj-ea"/>
                <a:ea typeface="+mj-ea"/>
              </a:rPr>
              <a:t>藥物交互作用新增內</a:t>
            </a:r>
            <a:r>
              <a:rPr lang="zh-TW" altLang="en-US" dirty="0">
                <a:latin typeface="+mj-ea"/>
                <a:ea typeface="+mj-ea"/>
              </a:rPr>
              <a:t>容</a:t>
            </a:r>
            <a:r>
              <a:rPr lang="zh-TW" altLang="en-US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endParaRPr lang="en-US" altLang="zh-TW" dirty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dirty="0" smtClean="0">
                <a:latin typeface="+mj-ea"/>
                <a:ea typeface="+mj-ea"/>
              </a:rPr>
              <a:t>配合結核病防治工作手冊更新免費藥申請內容、專案進口免費藥品資訊。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endParaRPr lang="en-US" altLang="zh-TW" dirty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altLang="zh-TW" dirty="0" err="1">
                <a:latin typeface="Calibri" panose="020F0502020204030204" pitchFamily="34" charset="0"/>
                <a:ea typeface="+mj-ea"/>
              </a:rPr>
              <a:t>capreomycin</a:t>
            </a:r>
            <a:r>
              <a:rPr lang="en-US" altLang="zh-TW" dirty="0">
                <a:latin typeface="Calibri" panose="020F0502020204030204" pitchFamily="34" charset="0"/>
                <a:ea typeface="+mj-ea"/>
              </a:rPr>
              <a:t>, </a:t>
            </a:r>
            <a:r>
              <a:rPr lang="en-US" altLang="zh-TW" dirty="0" err="1">
                <a:latin typeface="Calibri" panose="020F0502020204030204" pitchFamily="34" charset="0"/>
                <a:ea typeface="+mj-ea"/>
              </a:rPr>
              <a:t>clofazimine</a:t>
            </a:r>
            <a:r>
              <a:rPr lang="en-US" altLang="zh-TW" dirty="0">
                <a:latin typeface="Calibri" panose="020F0502020204030204" pitchFamily="34" charset="0"/>
                <a:ea typeface="+mj-ea"/>
              </a:rPr>
              <a:t>, linezolid, </a:t>
            </a:r>
            <a:r>
              <a:rPr lang="en-US" altLang="zh-TW" dirty="0" err="1">
                <a:latin typeface="Calibri" panose="020F0502020204030204" pitchFamily="34" charset="0"/>
                <a:ea typeface="+mj-ea"/>
              </a:rPr>
              <a:t>meropenem</a:t>
            </a:r>
            <a:r>
              <a:rPr lang="en-US" altLang="zh-TW" dirty="0">
                <a:latin typeface="Calibri" panose="020F0502020204030204" pitchFamily="34" charset="0"/>
                <a:ea typeface="+mj-ea"/>
              </a:rPr>
              <a:t>/imipenem </a:t>
            </a:r>
            <a:r>
              <a:rPr lang="zh-TW" altLang="zh-TW" dirty="0">
                <a:latin typeface="Calibri" panose="020F0502020204030204" pitchFamily="34" charset="0"/>
                <a:ea typeface="+mj-ea"/>
              </a:rPr>
              <a:t>等第二線的治療藥物，以及全新抗結核藥</a:t>
            </a:r>
            <a:r>
              <a:rPr lang="en-US" altLang="zh-TW" dirty="0" err="1">
                <a:latin typeface="Calibri" panose="020F0502020204030204" pitchFamily="34" charset="0"/>
                <a:ea typeface="+mj-ea"/>
              </a:rPr>
              <a:t>bedaquiline</a:t>
            </a:r>
            <a:r>
              <a:rPr lang="zh-TW" altLang="zh-TW" dirty="0">
                <a:latin typeface="Calibri" panose="020F0502020204030204" pitchFamily="34" charset="0"/>
                <a:ea typeface="+mj-ea"/>
              </a:rPr>
              <a:t>、</a:t>
            </a:r>
            <a:r>
              <a:rPr lang="en-US" altLang="zh-TW" dirty="0" err="1">
                <a:latin typeface="Calibri" panose="020F0502020204030204" pitchFamily="34" charset="0"/>
                <a:ea typeface="+mj-ea"/>
              </a:rPr>
              <a:t>delamanid</a:t>
            </a:r>
            <a:r>
              <a:rPr lang="zh-TW" altLang="zh-TW" dirty="0">
                <a:latin typeface="Calibri" panose="020F0502020204030204" pitchFamily="34" charset="0"/>
                <a:ea typeface="+mj-ea"/>
              </a:rPr>
              <a:t>至第</a:t>
            </a:r>
            <a:r>
              <a:rPr lang="en-US" altLang="zh-TW" dirty="0">
                <a:latin typeface="Calibri" panose="020F0502020204030204" pitchFamily="34" charset="0"/>
                <a:ea typeface="+mj-ea"/>
              </a:rPr>
              <a:t>12</a:t>
            </a:r>
            <a:r>
              <a:rPr lang="zh-TW" altLang="zh-TW" dirty="0">
                <a:latin typeface="Calibri" panose="020F0502020204030204" pitchFamily="34" charset="0"/>
                <a:ea typeface="+mj-ea"/>
              </a:rPr>
              <a:t>章作介紹。</a:t>
            </a:r>
            <a:endParaRPr lang="zh-TW" altLang="en-US" dirty="0">
              <a:latin typeface="Calibri" panose="020F0502020204030204" pitchFamily="34" charset="0"/>
              <a:ea typeface="+mj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897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799" y="274221"/>
            <a:ext cx="7772400" cy="1609344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第</a:t>
            </a:r>
            <a:r>
              <a:rPr lang="zh-TW" altLang="en-US" sz="3600" dirty="0"/>
              <a:t>八</a:t>
            </a:r>
            <a:r>
              <a:rPr lang="zh-TW" altLang="en-US" sz="3600" dirty="0" smtClean="0"/>
              <a:t>章 </a:t>
            </a:r>
            <a:r>
              <a:rPr lang="zh-TW" altLang="zh-TW" sz="3600" dirty="0" smtClean="0"/>
              <a:t>兒童</a:t>
            </a:r>
            <a:r>
              <a:rPr lang="zh-TW" altLang="zh-TW" sz="3600" dirty="0"/>
              <a:t>結核病診療指引</a:t>
            </a:r>
            <a:endParaRPr lang="zh-TW" altLang="en-US" sz="3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020" y="2002139"/>
            <a:ext cx="8497957" cy="4050792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卡介苗接種年齡配合政策更新      </a:t>
            </a:r>
            <a:r>
              <a:rPr lang="zh-TW" altLang="en-US" dirty="0" smtClean="0">
                <a:solidFill>
                  <a:srgbClr val="0942E1"/>
                </a:solidFill>
                <a:latin typeface="Calibri" panose="020F0502020204030204" pitchFamily="34" charset="0"/>
                <a:ea typeface="+mj-ea"/>
              </a:rPr>
              <a:t>出生滿</a:t>
            </a:r>
            <a:r>
              <a:rPr lang="en-US" altLang="zh-TW" dirty="0" smtClean="0">
                <a:solidFill>
                  <a:srgbClr val="0942E1"/>
                </a:solidFill>
                <a:latin typeface="Calibri" panose="020F0502020204030204" pitchFamily="34" charset="0"/>
                <a:ea typeface="+mj-ea"/>
              </a:rPr>
              <a:t>24</a:t>
            </a:r>
            <a:r>
              <a:rPr lang="zh-TW" altLang="en-US" dirty="0" smtClean="0">
                <a:solidFill>
                  <a:srgbClr val="0942E1"/>
                </a:solidFill>
                <a:latin typeface="Calibri" panose="020F0502020204030204" pitchFamily="34" charset="0"/>
                <a:ea typeface="+mj-ea"/>
              </a:rPr>
              <a:t>小時→出生滿</a:t>
            </a:r>
            <a:r>
              <a:rPr lang="en-US" altLang="zh-TW" dirty="0" smtClean="0">
                <a:solidFill>
                  <a:srgbClr val="0942E1"/>
                </a:solidFill>
                <a:latin typeface="Calibri" panose="020F0502020204030204" pitchFamily="34" charset="0"/>
                <a:ea typeface="+mj-ea"/>
              </a:rPr>
              <a:t>5</a:t>
            </a:r>
            <a:r>
              <a:rPr lang="zh-TW" altLang="en-US" dirty="0" smtClean="0">
                <a:solidFill>
                  <a:srgbClr val="0942E1"/>
                </a:solidFill>
                <a:latin typeface="Calibri" panose="020F0502020204030204" pitchFamily="34" charset="0"/>
                <a:ea typeface="+mj-ea"/>
              </a:rPr>
              <a:t>個月</a:t>
            </a:r>
            <a:endParaRPr lang="en-US" altLang="zh-TW" dirty="0" smtClean="0">
              <a:solidFill>
                <a:srgbClr val="0942E1"/>
              </a:solidFill>
              <a:latin typeface="Calibri" panose="020F0502020204030204" pitchFamily="34" charset="0"/>
              <a:ea typeface="+mj-ea"/>
            </a:endParaRPr>
          </a:p>
          <a:p>
            <a:pPr marL="0" indent="0">
              <a:buNone/>
            </a:pP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居住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於或經常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前往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結核病高盛行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地區者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，可考慮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提早接種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(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出生滿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24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小時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&amp;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體重達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2,500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公克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)</a:t>
            </a:r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 startAt="2"/>
            </a:pPr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接種後不良反應處置建議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: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 注射部位潰瘍、腋下淋巴腺炎</a:t>
            </a:r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注射部位潰瘍大多可自然痊癒，若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3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個月未結痂癒合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:</a:t>
            </a:r>
          </a:p>
          <a:p>
            <a:pPr marL="342900" indent="-342900">
              <a:buFont typeface="+mj-lt"/>
              <a:buAutoNum type="arabicParenR"/>
            </a:pP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若病灶未持續擴大，可持續觀察待其癒合，建議每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1-2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個月回診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1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次。</a:t>
            </a:r>
            <a:endParaRPr lang="en-US" altLang="zh-TW" sz="1600" dirty="0" smtClean="0">
              <a:latin typeface="Calibri" panose="020F0502020204030204" pitchFamily="34" charset="0"/>
              <a:ea typeface="+mj-ea"/>
            </a:endParaRPr>
          </a:p>
          <a:p>
            <a:pPr marL="342900" indent="-342900">
              <a:buFont typeface="+mj-lt"/>
              <a:buAutoNum type="arabicParenR"/>
            </a:pP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再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觀察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1-3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個月未消或變大，可考慮採針頭抽吸排除膿。</a:t>
            </a:r>
            <a:endParaRPr lang="en-US" altLang="zh-TW" sz="1600" dirty="0" smtClean="0">
              <a:latin typeface="Calibri" panose="020F0502020204030204" pitchFamily="34" charset="0"/>
              <a:ea typeface="+mj-ea"/>
            </a:endParaRPr>
          </a:p>
          <a:p>
            <a:pPr marL="342900" indent="-342900">
              <a:buFont typeface="+mj-lt"/>
              <a:buAutoNum type="arabicParenR"/>
            </a:pP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若傷口持續有滲出液，可考慮使用抗結核藥物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INH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或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INH+RMP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治療到痊癒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(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必須通報疑似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TB)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。</a:t>
            </a:r>
            <a:endParaRPr lang="en-US" altLang="zh-TW" sz="1600" dirty="0">
              <a:latin typeface="Calibri" panose="020F0502020204030204" pitchFamily="34" charset="0"/>
              <a:ea typeface="+mj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腋下淋巴腺炎大多可自然痊癒，若超過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1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公分且經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3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個月未消退或持續變大，可以考慮採用注射部位潰瘍第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3</a:t>
            </a:r>
            <a:r>
              <a:rPr lang="zh-TW" altLang="en-US" sz="1600" dirty="0">
                <a:latin typeface="Calibri" panose="020F0502020204030204" pitchFamily="34" charset="0"/>
                <a:ea typeface="+mj-ea"/>
              </a:rPr>
              <a:t>點</a:t>
            </a:r>
            <a:r>
              <a:rPr lang="zh-TW" altLang="en-US" sz="1600" smtClean="0">
                <a:latin typeface="Calibri" panose="020F0502020204030204" pitchFamily="34" charset="0"/>
                <a:ea typeface="+mj-ea"/>
              </a:rPr>
              <a:t>的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方式處置。</a:t>
            </a:r>
            <a:endParaRPr lang="en-US" altLang="zh-TW" dirty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 startAt="2"/>
            </a:pPr>
            <a:endParaRPr lang="zh-TW" altLang="en-US" dirty="0">
              <a:latin typeface="Calibri" panose="020F0502020204030204" pitchFamily="34" charset="0"/>
              <a:ea typeface="+mj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655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14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3550" y="622471"/>
            <a:ext cx="6040434" cy="6235529"/>
          </a:xfrm>
          <a:prstGeom prst="rect">
            <a:avLst/>
          </a:prstGeom>
        </p:spPr>
      </p:pic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465449" y="203156"/>
            <a:ext cx="8497957" cy="4050792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兒童用藥劑量增修</a:t>
            </a:r>
            <a:endParaRPr lang="en-US" altLang="zh-TW" dirty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 startAt="3"/>
            </a:pPr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 startAt="3"/>
            </a:pPr>
            <a:endParaRPr lang="en-US" altLang="zh-TW" dirty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 startAt="3"/>
            </a:pPr>
            <a:endParaRPr lang="zh-TW" altLang="en-US" dirty="0">
              <a:latin typeface="Calibri" panose="020F0502020204030204" pitchFamily="34" charset="0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62231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15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56" y="490861"/>
            <a:ext cx="9098144" cy="5702411"/>
          </a:xfrm>
          <a:prstGeom prst="rect">
            <a:avLst/>
          </a:prstGeom>
        </p:spPr>
      </p:pic>
      <p:sp>
        <p:nvSpPr>
          <p:cNvPr id="7" name="內容版面配置區 2"/>
          <p:cNvSpPr>
            <a:spLocks noGrp="1"/>
          </p:cNvSpPr>
          <p:nvPr>
            <p:ph idx="1"/>
          </p:nvPr>
        </p:nvSpPr>
        <p:spPr>
          <a:xfrm>
            <a:off x="465449" y="203156"/>
            <a:ext cx="8497957" cy="4050792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兒童接觸者之</a:t>
            </a:r>
            <a:r>
              <a:rPr lang="zh-TW" altLang="en-US" dirty="0">
                <a:latin typeface="Calibri" panose="020F0502020204030204" pitchFamily="34" charset="0"/>
                <a:ea typeface="+mj-ea"/>
              </a:rPr>
              <a:t>處置建議</a:t>
            </a:r>
            <a:endParaRPr lang="en-US" altLang="zh-TW" dirty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 startAt="3"/>
            </a:pPr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 startAt="3"/>
            </a:pPr>
            <a:endParaRPr lang="en-US" altLang="zh-TW" dirty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 startAt="3"/>
            </a:pPr>
            <a:endParaRPr lang="zh-TW" altLang="en-US" dirty="0">
              <a:latin typeface="Calibri" panose="020F0502020204030204" pitchFamily="34" charset="0"/>
              <a:ea typeface="+mj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041374" y="5716683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7315200" y="1321905"/>
            <a:ext cx="1331843" cy="94421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7315200" y="2663686"/>
            <a:ext cx="1331843" cy="178904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424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400" dirty="0" smtClean="0"/>
              <a:t>第</a:t>
            </a:r>
            <a:r>
              <a:rPr lang="zh-TW" altLang="en-US" sz="4400" dirty="0"/>
              <a:t>十</a:t>
            </a:r>
            <a:r>
              <a:rPr lang="zh-TW" altLang="en-US" sz="4400" dirty="0" smtClean="0"/>
              <a:t>章  </a:t>
            </a:r>
            <a:r>
              <a:rPr lang="zh-TW" altLang="zh-TW" sz="4400" dirty="0" smtClean="0"/>
              <a:t>潛伏</a:t>
            </a:r>
            <a:r>
              <a:rPr lang="zh-TW" altLang="zh-TW" sz="4400" dirty="0"/>
              <a:t>結核</a:t>
            </a:r>
            <a:r>
              <a:rPr lang="zh-TW" altLang="zh-TW" sz="4400" dirty="0" smtClean="0"/>
              <a:t>感染</a:t>
            </a:r>
            <a:r>
              <a:rPr lang="en-US" altLang="zh-TW" sz="4400" dirty="0" smtClean="0">
                <a:latin typeface="Calibri" panose="020F0502020204030204" pitchFamily="34" charset="0"/>
              </a:rPr>
              <a:t>(LTBI)</a:t>
            </a:r>
            <a:endParaRPr lang="zh-TW" altLang="en-US" dirty="0">
              <a:latin typeface="Calibri" panose="020F0502020204030204" pitchFamily="34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5800" y="1610139"/>
            <a:ext cx="7772400" cy="5027771"/>
          </a:xfrm>
        </p:spPr>
        <p:txBody>
          <a:bodyPr>
            <a:normAutofit/>
          </a:bodyPr>
          <a:lstStyle/>
          <a:p>
            <a:r>
              <a:rPr lang="en-US" altLang="zh-TW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LTBI</a:t>
            </a:r>
            <a:r>
              <a:rPr lang="zh-TW" altLang="en-US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診斷與治療，需考慮三個重點</a:t>
            </a:r>
            <a:r>
              <a:rPr lang="en-US" altLang="zh-TW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zh-TW" altLang="en-US" dirty="0">
                <a:latin typeface="+mj-ea"/>
                <a:ea typeface="+mj-ea"/>
              </a:rPr>
              <a:t>依照台灣本土的風險優先建議治療的對象</a:t>
            </a:r>
            <a:endParaRPr lang="en-US" altLang="zh-TW" dirty="0">
              <a:latin typeface="+mj-ea"/>
              <a:ea typeface="+mj-ea"/>
            </a:endParaRP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zh-TW" altLang="en-US" sz="1800" dirty="0" smtClean="0">
                <a:latin typeface="+mj-ea"/>
                <a:ea typeface="+mj-ea"/>
              </a:rPr>
              <a:t>政策已推動</a:t>
            </a:r>
            <a:r>
              <a:rPr lang="en-US" altLang="zh-TW" sz="1800" dirty="0" smtClean="0">
                <a:latin typeface="+mj-ea"/>
                <a:ea typeface="+mj-ea"/>
              </a:rPr>
              <a:t>:</a:t>
            </a:r>
            <a:r>
              <a:rPr lang="zh-TW" altLang="en-US" sz="1800" dirty="0">
                <a:latin typeface="+mj-ea"/>
                <a:ea typeface="+mj-ea"/>
              </a:rPr>
              <a:t>全年齡層的結核病接觸者及接受抗腫瘤壞死因子治療的</a:t>
            </a:r>
            <a:r>
              <a:rPr lang="zh-TW" altLang="en-US" sz="1800" dirty="0" smtClean="0">
                <a:latin typeface="+mj-ea"/>
                <a:ea typeface="+mj-ea"/>
              </a:rPr>
              <a:t>病人</a:t>
            </a:r>
            <a:endParaRPr lang="en-US" altLang="zh-TW" sz="1800" dirty="0" smtClean="0">
              <a:latin typeface="+mj-ea"/>
              <a:ea typeface="+mj-ea"/>
            </a:endParaRP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zh-TW" altLang="en-US" sz="1800" dirty="0">
                <a:latin typeface="+mj-ea"/>
                <a:ea typeface="+mj-ea"/>
              </a:rPr>
              <a:t>曾進行及進行</a:t>
            </a:r>
            <a:r>
              <a:rPr lang="zh-TW" altLang="en-US" sz="1800" smtClean="0">
                <a:latin typeface="+mj-ea"/>
                <a:ea typeface="+mj-ea"/>
              </a:rPr>
              <a:t>中：愛</a:t>
            </a:r>
            <a:r>
              <a:rPr lang="zh-TW" altLang="en-US" sz="1800" dirty="0">
                <a:latin typeface="+mj-ea"/>
                <a:ea typeface="+mj-ea"/>
              </a:rPr>
              <a:t>滋感染者、靜脈藥</a:t>
            </a:r>
            <a:r>
              <a:rPr lang="zh-TW" altLang="en-US" sz="1800" dirty="0" smtClean="0">
                <a:latin typeface="+mj-ea"/>
                <a:ea typeface="+mj-ea"/>
              </a:rPr>
              <a:t>癮者、洗腎病患</a:t>
            </a:r>
            <a:endParaRPr lang="en-US" altLang="zh-TW" sz="1800" dirty="0">
              <a:latin typeface="+mj-ea"/>
              <a:ea typeface="+mj-ea"/>
            </a:endParaRP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zh-TW" altLang="en-US" sz="1800" dirty="0" smtClean="0">
                <a:latin typeface="+mj-ea"/>
                <a:ea typeface="+mj-ea"/>
              </a:rPr>
              <a:t>未來將進行：</a:t>
            </a:r>
            <a:r>
              <a:rPr lang="zh-TW" altLang="en-US" sz="1800" dirty="0">
                <a:latin typeface="+mj-ea"/>
                <a:ea typeface="+mj-ea"/>
              </a:rPr>
              <a:t>結核高負擔國家來的外籍配偶、</a:t>
            </a:r>
            <a:r>
              <a:rPr lang="zh-TW" altLang="en-US" sz="1800" dirty="0" smtClean="0">
                <a:latin typeface="+mj-ea"/>
                <a:ea typeface="+mj-ea"/>
              </a:rPr>
              <a:t>移民</a:t>
            </a:r>
            <a:endParaRPr lang="en-US" altLang="zh-TW" sz="1800" dirty="0" smtClean="0">
              <a:latin typeface="+mj-ea"/>
              <a:ea typeface="+mj-ea"/>
            </a:endParaRPr>
          </a:p>
          <a:p>
            <a:pPr marL="0" indent="0">
              <a:buClr>
                <a:srgbClr val="0070C0"/>
              </a:buClr>
              <a:buNone/>
            </a:pPr>
            <a:endParaRPr lang="en-US" altLang="zh-TW" sz="1800" dirty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 startAt="2"/>
            </a:pPr>
            <a:r>
              <a:rPr lang="zh-TW" altLang="en-US" dirty="0" smtClean="0">
                <a:latin typeface="+mj-ea"/>
                <a:ea typeface="+mj-ea"/>
              </a:rPr>
              <a:t>篩檢工具</a:t>
            </a:r>
            <a:endParaRPr lang="en-US" altLang="zh-TW" dirty="0" smtClean="0">
              <a:latin typeface="+mj-ea"/>
              <a:ea typeface="+mj-ea"/>
            </a:endParaRP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zh-TW" altLang="en-US" dirty="0">
                <a:latin typeface="Calibri" panose="020F0502020204030204" pitchFamily="34" charset="0"/>
                <a:ea typeface="+mj-ea"/>
              </a:rPr>
              <a:t>結核菌素皮膚測驗</a:t>
            </a:r>
            <a:r>
              <a:rPr lang="en-US" altLang="zh-TW" dirty="0">
                <a:latin typeface="Calibri" panose="020F0502020204030204" pitchFamily="34" charset="0"/>
                <a:ea typeface="+mj-ea"/>
              </a:rPr>
              <a:t>(Tuberculin skin test</a:t>
            </a:r>
            <a:r>
              <a:rPr lang="zh-TW" altLang="en-US" dirty="0">
                <a:latin typeface="Calibri" panose="020F0502020204030204" pitchFamily="34" charset="0"/>
                <a:ea typeface="+mj-ea"/>
              </a:rPr>
              <a:t>，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TST)</a:t>
            </a:r>
            <a:endParaRPr lang="en-US" altLang="zh-TW" dirty="0">
              <a:latin typeface="Calibri" panose="020F0502020204030204" pitchFamily="34" charset="0"/>
              <a:ea typeface="+mj-ea"/>
            </a:endParaRP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zh-TW" altLang="en-US" dirty="0">
                <a:latin typeface="Calibri" panose="020F0502020204030204" pitchFamily="34" charset="0"/>
                <a:ea typeface="+mj-ea"/>
              </a:rPr>
              <a:t>丙型干擾素血液測驗</a:t>
            </a:r>
            <a:r>
              <a:rPr lang="en-US" altLang="zh-TW" dirty="0">
                <a:latin typeface="Calibri" panose="020F0502020204030204" pitchFamily="34" charset="0"/>
                <a:ea typeface="+mj-ea"/>
              </a:rPr>
              <a:t>(Interferon-</a:t>
            </a:r>
            <a:r>
              <a:rPr lang="el-GR" altLang="zh-TW" dirty="0">
                <a:latin typeface="Calibri" panose="020F0502020204030204" pitchFamily="34" charset="0"/>
                <a:ea typeface="+mj-ea"/>
              </a:rPr>
              <a:t>γ</a:t>
            </a:r>
            <a:r>
              <a:rPr lang="zh-TW" altLang="en-US" dirty="0">
                <a:latin typeface="Calibri" panose="020F0502020204030204" pitchFamily="34" charset="0"/>
                <a:ea typeface="+mj-ea"/>
              </a:rPr>
              <a:t> </a:t>
            </a:r>
            <a:r>
              <a:rPr lang="en-US" altLang="zh-TW" dirty="0">
                <a:latin typeface="Calibri" panose="020F0502020204030204" pitchFamily="34" charset="0"/>
                <a:ea typeface="+mj-ea"/>
              </a:rPr>
              <a:t>release assays</a:t>
            </a:r>
            <a:r>
              <a:rPr lang="zh-TW" altLang="en-US" dirty="0">
                <a:latin typeface="Calibri" panose="020F0502020204030204" pitchFamily="34" charset="0"/>
                <a:ea typeface="+mj-ea"/>
              </a:rPr>
              <a:t>，</a:t>
            </a:r>
            <a:r>
              <a:rPr lang="en-US" altLang="zh-TW" dirty="0">
                <a:latin typeface="Calibri" panose="020F0502020204030204" pitchFamily="34" charset="0"/>
                <a:ea typeface="+mj-ea"/>
              </a:rPr>
              <a:t>IGRAs)</a:t>
            </a:r>
          </a:p>
          <a:p>
            <a:pPr marL="0" indent="0">
              <a:buNone/>
            </a:pP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 startAt="3"/>
            </a:pPr>
            <a:r>
              <a:rPr lang="zh-TW" altLang="en-US" dirty="0" smtClean="0">
                <a:latin typeface="+mj-ea"/>
                <a:ea typeface="+mj-ea"/>
              </a:rPr>
              <a:t>治療的處方</a:t>
            </a:r>
            <a:r>
              <a:rPr lang="en-US" altLang="zh-TW" dirty="0" smtClean="0">
                <a:latin typeface="+mj-ea"/>
                <a:ea typeface="+mj-ea"/>
              </a:rPr>
              <a:t>:9H</a:t>
            </a:r>
            <a:r>
              <a:rPr lang="zh-TW" altLang="en-US" dirty="0" smtClean="0">
                <a:latin typeface="+mj-ea"/>
                <a:ea typeface="+mj-ea"/>
              </a:rPr>
              <a:t>、</a:t>
            </a:r>
            <a:r>
              <a:rPr lang="en-US" altLang="zh-TW" dirty="0" smtClean="0">
                <a:latin typeface="+mj-ea"/>
                <a:ea typeface="+mj-ea"/>
              </a:rPr>
              <a:t>3HP</a:t>
            </a:r>
            <a:r>
              <a:rPr lang="zh-TW" altLang="en-US" dirty="0" smtClean="0">
                <a:latin typeface="+mj-ea"/>
                <a:ea typeface="+mj-ea"/>
              </a:rPr>
              <a:t>、</a:t>
            </a:r>
            <a:r>
              <a:rPr lang="en-US" altLang="zh-TW" dirty="0" smtClean="0">
                <a:latin typeface="+mj-ea"/>
                <a:ea typeface="+mj-ea"/>
              </a:rPr>
              <a:t>4R</a:t>
            </a:r>
            <a:r>
              <a:rPr lang="en-US" altLang="zh-TW" dirty="0">
                <a:latin typeface="+mj-ea"/>
                <a:ea typeface="+mj-ea"/>
              </a:rPr>
              <a:t>(</a:t>
            </a:r>
            <a:r>
              <a:rPr lang="zh-TW" altLang="en-US" dirty="0">
                <a:latin typeface="+mj-ea"/>
                <a:ea typeface="+mj-ea"/>
              </a:rPr>
              <a:t>給</a:t>
            </a:r>
            <a:r>
              <a:rPr lang="en-US" altLang="zh-TW" dirty="0">
                <a:latin typeface="+mj-ea"/>
                <a:ea typeface="+mj-ea"/>
              </a:rPr>
              <a:t> INH</a:t>
            </a:r>
            <a:r>
              <a:rPr lang="zh-TW" altLang="en-US" dirty="0">
                <a:latin typeface="+mj-ea"/>
                <a:ea typeface="+mj-ea"/>
              </a:rPr>
              <a:t>抗藥的指標的接觸者</a:t>
            </a:r>
            <a:r>
              <a:rPr lang="en-US" altLang="zh-TW" dirty="0">
                <a:latin typeface="+mj-ea"/>
                <a:ea typeface="+mj-ea"/>
              </a:rPr>
              <a:t>) </a:t>
            </a:r>
            <a:endParaRPr lang="zh-TW" altLang="en-US" dirty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 startAt="3"/>
            </a:pPr>
            <a:endParaRPr lang="zh-TW" altLang="en-US" dirty="0">
              <a:latin typeface="+mj-ea"/>
              <a:ea typeface="+mj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794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573188"/>
              </p:ext>
            </p:extLst>
          </p:nvPr>
        </p:nvGraphicFramePr>
        <p:xfrm>
          <a:off x="62948" y="1010329"/>
          <a:ext cx="9038791" cy="494588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77301">
                  <a:extLst>
                    <a:ext uri="{9D8B030D-6E8A-4147-A177-3AD203B41FA5}">
                      <a16:colId xmlns="" xmlns:a16="http://schemas.microsoft.com/office/drawing/2014/main" val="1763868031"/>
                    </a:ext>
                  </a:extLst>
                </a:gridCol>
                <a:gridCol w="2453830">
                  <a:extLst>
                    <a:ext uri="{9D8B030D-6E8A-4147-A177-3AD203B41FA5}">
                      <a16:colId xmlns="" xmlns:a16="http://schemas.microsoft.com/office/drawing/2014/main" val="36128401"/>
                    </a:ext>
                  </a:extLst>
                </a:gridCol>
                <a:gridCol w="2453830">
                  <a:extLst>
                    <a:ext uri="{9D8B030D-6E8A-4147-A177-3AD203B41FA5}">
                      <a16:colId xmlns="" xmlns:a16="http://schemas.microsoft.com/office/drawing/2014/main" val="3872189885"/>
                    </a:ext>
                  </a:extLst>
                </a:gridCol>
                <a:gridCol w="2453830">
                  <a:extLst>
                    <a:ext uri="{9D8B030D-6E8A-4147-A177-3AD203B41FA5}">
                      <a16:colId xmlns="" xmlns:a16="http://schemas.microsoft.com/office/drawing/2014/main" val="576199715"/>
                    </a:ext>
                  </a:extLst>
                </a:gridCol>
              </a:tblGrid>
              <a:tr h="256553">
                <a:tc>
                  <a:txBody>
                    <a:bodyPr/>
                    <a:lstStyle/>
                    <a:p>
                      <a:pPr algn="l"/>
                      <a:r>
                        <a:rPr lang="zh-TW" altLang="en-US" sz="1400" b="1" dirty="0" smtClean="0">
                          <a:latin typeface="Calibri" panose="020F0502020204030204" pitchFamily="34" charset="0"/>
                          <a:ea typeface="+mj-ea"/>
                        </a:rPr>
                        <a:t>處方</a:t>
                      </a:r>
                      <a:endParaRPr lang="zh-TW" altLang="en-US" sz="1400" b="1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9H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速克伏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(3HP)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4R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/>
                </a:tc>
                <a:extLst>
                  <a:ext uri="{0D108BD9-81ED-4DB2-BD59-A6C34878D82A}">
                    <a16:rowId xmlns="" xmlns:a16="http://schemas.microsoft.com/office/drawing/2014/main" val="1741343101"/>
                  </a:ext>
                </a:extLst>
              </a:tr>
              <a:tr h="477074">
                <a:tc>
                  <a:txBody>
                    <a:bodyPr/>
                    <a:lstStyle/>
                    <a:p>
                      <a:r>
                        <a:rPr lang="zh-TW" altLang="en-US" sz="1400" b="1" dirty="0" smtClean="0">
                          <a:latin typeface="Calibri" panose="020F0502020204030204" pitchFamily="34" charset="0"/>
                          <a:ea typeface="+mj-ea"/>
                        </a:rPr>
                        <a:t>處方藥品</a:t>
                      </a:r>
                      <a:endParaRPr lang="zh-TW" altLang="en-US" sz="1400" b="1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Isoniazid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 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(INH)</a:t>
                      </a: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Isoniazid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 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(INH) +</a:t>
                      </a:r>
                    </a:p>
                    <a:p>
                      <a:r>
                        <a:rPr lang="en-US" altLang="zh-TW" sz="1400" dirty="0" err="1" smtClean="0">
                          <a:latin typeface="Calibri" panose="020F0502020204030204" pitchFamily="34" charset="0"/>
                          <a:ea typeface="+mj-ea"/>
                        </a:rPr>
                        <a:t>Rifapentine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 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(RPT)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Rifampin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 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(RMP)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extLst>
                  <a:ext uri="{0D108BD9-81ED-4DB2-BD59-A6C34878D82A}">
                    <a16:rowId xmlns="" xmlns:a16="http://schemas.microsoft.com/office/drawing/2014/main" val="4197046853"/>
                  </a:ext>
                </a:extLst>
              </a:tr>
              <a:tr h="914682">
                <a:tc>
                  <a:txBody>
                    <a:bodyPr/>
                    <a:lstStyle/>
                    <a:p>
                      <a:r>
                        <a:rPr lang="zh-TW" altLang="en-US" sz="1400" b="1" dirty="0" smtClean="0">
                          <a:latin typeface="Calibri" panose="020F0502020204030204" pitchFamily="34" charset="0"/>
                          <a:ea typeface="+mj-ea"/>
                        </a:rPr>
                        <a:t>適用對象</a:t>
                      </a:r>
                      <a:endParaRPr lang="zh-TW" altLang="en-US" sz="1400" b="1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pPr marL="173038" lvl="0" indent="-173038" algn="l" defTabSz="1343025">
                        <a:spcAft>
                          <a:spcPts val="0"/>
                        </a:spcAft>
                        <a:buFont typeface="Wingdings" panose="05000000000000000000" pitchFamily="2" charset="2"/>
                        <a:buChar char=""/>
                      </a:pPr>
                      <a:r>
                        <a:rPr lang="en-US" altLang="zh-TW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INH</a:t>
                      </a:r>
                      <a:r>
                        <a:rPr lang="zh-TW" altLang="en-US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及</a:t>
                      </a:r>
                      <a:r>
                        <a:rPr lang="en-US" altLang="zh-TW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RMP</a:t>
                      </a:r>
                      <a:r>
                        <a:rPr lang="zh-TW" altLang="en-US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皆</a:t>
                      </a:r>
                      <a:r>
                        <a:rPr lang="zh-TW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敏感指標個案之接觸者適用</a:t>
                      </a:r>
                      <a:endParaRPr lang="en-US" altLang="zh-TW" sz="1400" kern="100" dirty="0" smtClean="0">
                        <a:effectLst/>
                        <a:latin typeface="Calibri" panose="020F0502020204030204" pitchFamily="34" charset="0"/>
                        <a:ea typeface="+mj-ea"/>
                        <a:cs typeface="Times New Roman" panose="02020603050405020304" pitchFamily="18" charset="0"/>
                      </a:endParaRPr>
                    </a:p>
                    <a:p>
                      <a:pPr marL="173038" lvl="0" indent="-173038" algn="l" defTabSz="1343025">
                        <a:spcAft>
                          <a:spcPts val="0"/>
                        </a:spcAft>
                        <a:buFont typeface="Wingdings" panose="05000000000000000000" pitchFamily="2" charset="2"/>
                        <a:buChar char=""/>
                      </a:pPr>
                      <a:r>
                        <a:rPr lang="en-US" altLang="zh-TW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INH</a:t>
                      </a:r>
                      <a:r>
                        <a:rPr lang="zh-TW" altLang="en-US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敏感且</a:t>
                      </a:r>
                      <a:r>
                        <a:rPr lang="en-US" altLang="zh-TW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RMP</a:t>
                      </a:r>
                      <a:r>
                        <a:rPr lang="zh-TW" altLang="en-US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抗藥指標個案之接觸者適用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 anchor="ctr"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INH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及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RMP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皆敏感指標個案之接觸者適用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僅限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INH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抗藥且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RMP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敏感指標之接觸者使用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</a:tr>
              <a:tr h="1142980">
                <a:tc>
                  <a:txBody>
                    <a:bodyPr/>
                    <a:lstStyle/>
                    <a:p>
                      <a:r>
                        <a:rPr lang="zh-TW" altLang="en-US" sz="1400" b="1" dirty="0" smtClean="0">
                          <a:latin typeface="Calibri" panose="020F0502020204030204" pitchFamily="34" charset="0"/>
                          <a:ea typeface="+mj-ea"/>
                        </a:rPr>
                        <a:t>劑量</a:t>
                      </a:r>
                      <a:endParaRPr lang="zh-TW" altLang="en-US" sz="1400" b="1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Adult: 5 mg/kg</a:t>
                      </a:r>
                    </a:p>
                    <a:p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Children</a:t>
                      </a:r>
                      <a:r>
                        <a:rPr lang="en-US" altLang="zh-TW" sz="1400" smtClean="0">
                          <a:latin typeface="Calibri" panose="020F0502020204030204" pitchFamily="34" charset="0"/>
                          <a:ea typeface="+mj-ea"/>
                        </a:rPr>
                        <a:t>: </a:t>
                      </a:r>
                      <a:r>
                        <a:rPr lang="en-US" altLang="zh-TW" sz="1400" smtClean="0">
                          <a:latin typeface="Calibri" panose="020F0502020204030204" pitchFamily="34" charset="0"/>
                          <a:ea typeface="+mj-ea"/>
                        </a:rPr>
                        <a:t>10 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mg/kg</a:t>
                      </a:r>
                    </a:p>
                    <a:p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Maximum dose: 300 mg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pPr marL="173038" lvl="0" indent="-173038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"/>
                      </a:pPr>
                      <a:r>
                        <a:rPr lang="en-US" sz="1400" kern="100" dirty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Isoniazid</a:t>
                      </a:r>
                      <a:r>
                        <a:rPr lang="zh-TW" sz="1400" kern="100" dirty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en-US" sz="1400" kern="100" dirty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15 mg/kg </a:t>
                      </a:r>
                      <a:r>
                        <a:rPr lang="en-US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 kern="100" dirty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2-11</a:t>
                      </a:r>
                      <a:r>
                        <a:rPr lang="zh-TW" sz="1400" kern="100" dirty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歲</a:t>
                      </a:r>
                      <a:r>
                        <a:rPr lang="en-US" sz="1400" kern="100" dirty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25mg/kg)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+mj-ea"/>
                        <a:cs typeface="Times New Roman" panose="02020603050405020304" pitchFamily="18" charset="0"/>
                      </a:endParaRPr>
                    </a:p>
                    <a:p>
                      <a:pPr marL="173038" indent="0" algn="l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最大劑量：</a:t>
                      </a:r>
                      <a:r>
                        <a:rPr lang="en-US" sz="1400" kern="100" dirty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900 mg</a:t>
                      </a:r>
                      <a:endParaRPr lang="zh-TW" sz="1400" kern="100" dirty="0">
                        <a:effectLst/>
                        <a:latin typeface="Calibri" panose="020F0502020204030204" pitchFamily="34" charset="0"/>
                        <a:ea typeface="+mj-ea"/>
                        <a:cs typeface="Times New Roman" panose="02020603050405020304" pitchFamily="18" charset="0"/>
                      </a:endParaRPr>
                    </a:p>
                    <a:p>
                      <a:pPr marL="173038" lvl="0" indent="-173038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"/>
                      </a:pPr>
                      <a:r>
                        <a:rPr lang="en-US" sz="1400" kern="100" dirty="0" err="1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Rifapentine</a:t>
                      </a:r>
                      <a:r>
                        <a:rPr lang="zh-TW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en-US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依體重調整</a:t>
                      </a:r>
                      <a:endParaRPr lang="en-US" sz="1400" kern="100" dirty="0" smtClean="0">
                        <a:effectLst/>
                        <a:latin typeface="Calibri" panose="020F0502020204030204" pitchFamily="34" charset="0"/>
                        <a:ea typeface="+mj-ea"/>
                        <a:cs typeface="Times New Roman" panose="02020603050405020304" pitchFamily="18" charset="0"/>
                      </a:endParaRPr>
                    </a:p>
                    <a:p>
                      <a:pPr marL="127000" indent="46038" algn="l"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最大劑量：</a:t>
                      </a:r>
                      <a:r>
                        <a:rPr lang="en-US" altLang="zh-TW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900 </a:t>
                      </a:r>
                      <a:r>
                        <a:rPr lang="en-US" sz="1400" kern="100" dirty="0" smtClean="0">
                          <a:effectLst/>
                          <a:latin typeface="Calibri" panose="020F0502020204030204" pitchFamily="34" charset="0"/>
                          <a:ea typeface="+mj-ea"/>
                          <a:cs typeface="Times New Roman" panose="02020603050405020304" pitchFamily="18" charset="0"/>
                        </a:rPr>
                        <a:t>mg</a:t>
                      </a:r>
                      <a:endParaRPr lang="en-US" sz="1400" kern="100" dirty="0">
                        <a:effectLst/>
                        <a:latin typeface="Calibri" panose="020F0502020204030204" pitchFamily="34" charset="0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 anchor="ctr"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Adult: 10 mg/kg</a:t>
                      </a:r>
                    </a:p>
                    <a:p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Children: 10-20mg/kg</a:t>
                      </a:r>
                    </a:p>
                    <a:p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Maximum dose: 600 mg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extLst>
                  <a:ext uri="{0D108BD9-81ED-4DB2-BD59-A6C34878D82A}">
                    <a16:rowId xmlns="" xmlns:a16="http://schemas.microsoft.com/office/drawing/2014/main" val="763289230"/>
                  </a:ext>
                </a:extLst>
              </a:tr>
              <a:tr h="271565">
                <a:tc>
                  <a:txBody>
                    <a:bodyPr/>
                    <a:lstStyle/>
                    <a:p>
                      <a:r>
                        <a:rPr lang="zh-TW" altLang="en-US" sz="1400" b="1" dirty="0" smtClean="0">
                          <a:latin typeface="Calibri" panose="020F0502020204030204" pitchFamily="34" charset="0"/>
                          <a:ea typeface="+mj-ea"/>
                        </a:rPr>
                        <a:t>服藥頻次</a:t>
                      </a:r>
                      <a:endParaRPr lang="zh-TW" altLang="en-US" sz="1400" b="1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每日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每週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每日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extLst>
                  <a:ext uri="{0D108BD9-81ED-4DB2-BD59-A6C34878D82A}">
                    <a16:rowId xmlns="" xmlns:a16="http://schemas.microsoft.com/office/drawing/2014/main" val="504219758"/>
                  </a:ext>
                </a:extLst>
              </a:tr>
              <a:tr h="271565">
                <a:tc>
                  <a:txBody>
                    <a:bodyPr/>
                    <a:lstStyle/>
                    <a:p>
                      <a:r>
                        <a:rPr lang="zh-TW" altLang="en-US" sz="1400" b="1" dirty="0" smtClean="0">
                          <a:latin typeface="Calibri" panose="020F0502020204030204" pitchFamily="34" charset="0"/>
                          <a:ea typeface="+mj-ea"/>
                        </a:rPr>
                        <a:t>療程</a:t>
                      </a:r>
                      <a:endParaRPr lang="zh-TW" altLang="en-US" sz="1400" b="1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270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天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(9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個月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)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12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個劑量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(3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個月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)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120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天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(4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個月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)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extLst>
                  <a:ext uri="{0D108BD9-81ED-4DB2-BD59-A6C34878D82A}">
                    <a16:rowId xmlns="" xmlns:a16="http://schemas.microsoft.com/office/drawing/2014/main" val="3811000127"/>
                  </a:ext>
                </a:extLst>
              </a:tr>
              <a:tr h="737440">
                <a:tc>
                  <a:txBody>
                    <a:bodyPr/>
                    <a:lstStyle/>
                    <a:p>
                      <a:r>
                        <a:rPr lang="zh-TW" altLang="en-US" sz="1400" b="1" dirty="0" smtClean="0">
                          <a:latin typeface="Calibri" panose="020F0502020204030204" pitchFamily="34" charset="0"/>
                          <a:ea typeface="+mj-ea"/>
                        </a:rPr>
                        <a:t>使用限制</a:t>
                      </a:r>
                      <a:endParaRPr lang="zh-TW" altLang="en-US" sz="1400" b="1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INH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抗藥指標之接觸者不適用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未滿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2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歲接觸者、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INH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或</a:t>
                      </a:r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RMP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抗藥指標個案之接觸者、孕婦或準備懷孕的婦女不適用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Calibri" panose="020F0502020204030204" pitchFamily="34" charset="0"/>
                          <a:ea typeface="+mj-ea"/>
                        </a:rPr>
                        <a:t>RMP</a:t>
                      </a:r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抗藥指標之接觸者不適用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extLst>
                  <a:ext uri="{0D108BD9-81ED-4DB2-BD59-A6C34878D82A}">
                    <a16:rowId xmlns="" xmlns:a16="http://schemas.microsoft.com/office/drawing/2014/main" val="523794835"/>
                  </a:ext>
                </a:extLst>
              </a:tr>
              <a:tr h="271565">
                <a:tc>
                  <a:txBody>
                    <a:bodyPr/>
                    <a:lstStyle/>
                    <a:p>
                      <a:r>
                        <a:rPr lang="zh-TW" altLang="en-US" sz="1400" b="1" dirty="0" smtClean="0">
                          <a:latin typeface="Calibri" panose="020F0502020204030204" pitchFamily="34" charset="0"/>
                          <a:ea typeface="+mj-ea"/>
                        </a:rPr>
                        <a:t>簽署同意書</a:t>
                      </a:r>
                      <a:endParaRPr lang="zh-TW" altLang="en-US" sz="1400" b="1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否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是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否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extLst>
                  <a:ext uri="{0D108BD9-81ED-4DB2-BD59-A6C34878D82A}">
                    <a16:rowId xmlns="" xmlns:a16="http://schemas.microsoft.com/office/drawing/2014/main" val="2380286687"/>
                  </a:ext>
                </a:extLst>
              </a:tr>
              <a:tr h="477074">
                <a:tc>
                  <a:txBody>
                    <a:bodyPr/>
                    <a:lstStyle/>
                    <a:p>
                      <a:r>
                        <a:rPr lang="zh-TW" altLang="en-US" sz="1400" b="1" dirty="0" smtClean="0">
                          <a:latin typeface="Calibri" panose="020F0502020204030204" pitchFamily="34" charset="0"/>
                          <a:ea typeface="+mj-ea"/>
                        </a:rPr>
                        <a:t>加入都治計畫</a:t>
                      </a:r>
                      <a:r>
                        <a:rPr lang="en-US" altLang="zh-TW" sz="1400" b="1" dirty="0" smtClean="0">
                          <a:latin typeface="Calibri" panose="020F0502020204030204" pitchFamily="34" charset="0"/>
                          <a:ea typeface="+mj-ea"/>
                        </a:rPr>
                        <a:t>(DOPT)</a:t>
                      </a:r>
                      <a:endParaRPr lang="zh-TW" altLang="en-US" sz="1400" b="1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建議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必須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tc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Calibri" panose="020F0502020204030204" pitchFamily="34" charset="0"/>
                          <a:ea typeface="+mj-ea"/>
                        </a:rPr>
                        <a:t>必須</a:t>
                      </a:r>
                      <a:endParaRPr lang="zh-TW" altLang="en-US" sz="1400" dirty="0">
                        <a:latin typeface="Calibri" panose="020F0502020204030204" pitchFamily="34" charset="0"/>
                        <a:ea typeface="+mj-ea"/>
                      </a:endParaRPr>
                    </a:p>
                  </a:txBody>
                  <a:tcPr marL="73984" marR="73984" marT="36992" marB="36992" anchor="ctr"/>
                </a:tc>
                <a:extLst>
                  <a:ext uri="{0D108BD9-81ED-4DB2-BD59-A6C34878D82A}">
                    <a16:rowId xmlns="" xmlns:a16="http://schemas.microsoft.com/office/drawing/2014/main" val="234925615"/>
                  </a:ext>
                </a:extLst>
              </a:tr>
            </a:tbl>
          </a:graphicData>
        </a:graphic>
      </p:graphicFrame>
      <p:sp>
        <p:nvSpPr>
          <p:cNvPr id="3" name="標題 3"/>
          <p:cNvSpPr txBox="1">
            <a:spLocks/>
          </p:cNvSpPr>
          <p:nvPr/>
        </p:nvSpPr>
        <p:spPr>
          <a:xfrm>
            <a:off x="467543" y="218241"/>
            <a:ext cx="8229600" cy="792088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dirty="0" smtClean="0">
                <a:latin typeface="+mn-lt"/>
                <a:ea typeface="微軟正黑體" pitchFamily="34" charset="-120"/>
              </a:rPr>
              <a:t>潛伏結核感染治療處方一覽</a:t>
            </a:r>
            <a:endParaRPr lang="en-US" altLang="zh-TW" sz="3200" b="1" dirty="0" smtClean="0">
              <a:latin typeface="+mn-lt"/>
              <a:ea typeface="微軟正黑體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1470" y="6165304"/>
            <a:ext cx="5352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anose="020B0604020202020204" pitchFamily="34" charset="0"/>
              <a:buChar char="•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潛伏結核全都治專區：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http://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bit.ly/2w9nhrQ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05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693026" y="1968759"/>
            <a:ext cx="3270380" cy="4233258"/>
          </a:xfrm>
        </p:spPr>
        <p:txBody>
          <a:bodyPr>
            <a:normAutofit/>
          </a:bodyPr>
          <a:lstStyle/>
          <a:p>
            <a:r>
              <a:rPr lang="zh-TW" altLang="en-US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不良反應發生機率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: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 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9H&gt;3HP</a:t>
            </a:r>
          </a:p>
          <a:p>
            <a:pPr marL="0" indent="0">
              <a:buNone/>
            </a:pPr>
            <a:endParaRPr lang="en-US" altLang="zh-TW" sz="1800" dirty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r>
              <a:rPr lang="zh-TW" altLang="en-US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發生</a:t>
            </a:r>
            <a:r>
              <a:rPr lang="zh-TW" altLang="en-US" sz="1800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肝炎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，不建議</a:t>
            </a:r>
            <a:r>
              <a:rPr lang="zh-TW" altLang="en-US" sz="1800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進行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re-challenge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，建議</a:t>
            </a:r>
            <a:r>
              <a:rPr lang="zh-TW" altLang="en-US" sz="1800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停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藥進行衛教，並給予</a:t>
            </a:r>
            <a:r>
              <a:rPr lang="zh-TW" altLang="en-US" sz="1800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支持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療法，直到回到正常值上限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2X</a:t>
            </a:r>
            <a:r>
              <a:rPr lang="zh-TW" altLang="en-US" sz="1800" dirty="0" smtClean="0">
                <a:latin typeface="+mj-ea"/>
                <a:ea typeface="+mj-ea"/>
                <a:cs typeface="Calibri" panose="020F0502020204030204" pitchFamily="34" charset="0"/>
              </a:rPr>
              <a:t>以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內。</a:t>
            </a:r>
            <a:endParaRPr lang="en-US" altLang="zh-TW" sz="1800" dirty="0" smtClean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endParaRPr lang="en-US" altLang="zh-TW" sz="1800" dirty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r>
              <a:rPr lang="zh-TW" altLang="en-US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若在使用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3HP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前，個案有肝病或貧血、血小板相關問題，建議用藥前先檢驗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CBC/DC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基礎值，再決定治療中追蹤方式及頻率。</a:t>
            </a:r>
            <a:endParaRPr lang="zh-TW" altLang="en-US" sz="1800" dirty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18</a:t>
            </a:fld>
            <a:endParaRPr lang="zh-TW" altLang="en-US"/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不良反應的監測及處理</a:t>
            </a:r>
            <a:endParaRPr lang="zh-TW" altLang="en-US" dirty="0"/>
          </a:p>
        </p:txBody>
      </p:sp>
      <p:pic>
        <p:nvPicPr>
          <p:cNvPr id="9" name="圖片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56" y="1968759"/>
            <a:ext cx="5491770" cy="4145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72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dirty="0" smtClean="0"/>
              <a:t>第十一章  都治策略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TW" altLang="en-US" dirty="0" smtClean="0">
                <a:latin typeface="+mj-ea"/>
                <a:ea typeface="+mj-ea"/>
              </a:rPr>
              <a:t>都治策略五大項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zh-TW" b="1" dirty="0" smtClean="0">
                <a:latin typeface="+mj-ea"/>
                <a:ea typeface="+mj-ea"/>
              </a:rPr>
              <a:t>政府</a:t>
            </a:r>
            <a:r>
              <a:rPr lang="zh-TW" altLang="zh-TW" b="1" dirty="0">
                <a:latin typeface="+mj-ea"/>
                <a:ea typeface="+mj-ea"/>
              </a:rPr>
              <a:t>對結核病防治的政治承諾</a:t>
            </a:r>
          </a:p>
          <a:p>
            <a:pPr marL="457200" indent="-457200">
              <a:buFont typeface="+mj-lt"/>
              <a:buAutoNum type="arabicPeriod"/>
            </a:pPr>
            <a:r>
              <a:rPr lang="zh-TW" altLang="zh-TW" b="1" dirty="0">
                <a:latin typeface="+mj-ea"/>
                <a:ea typeface="+mj-ea"/>
              </a:rPr>
              <a:t>品質良好的診斷</a:t>
            </a:r>
          </a:p>
          <a:p>
            <a:pPr marL="457200" indent="-457200">
              <a:buFont typeface="+mj-lt"/>
              <a:buAutoNum type="arabicPeriod"/>
            </a:pPr>
            <a:r>
              <a:rPr lang="zh-TW" altLang="zh-TW" b="1" dirty="0">
                <a:latin typeface="+mj-ea"/>
                <a:ea typeface="+mj-ea"/>
              </a:rPr>
              <a:t>標準化的治療處方</a:t>
            </a:r>
          </a:p>
          <a:p>
            <a:pPr marL="457200" indent="-457200">
              <a:buFont typeface="+mj-lt"/>
              <a:buAutoNum type="arabicPeriod"/>
            </a:pPr>
            <a:r>
              <a:rPr lang="zh-TW" altLang="zh-TW" b="1" dirty="0">
                <a:latin typeface="+mj-ea"/>
                <a:ea typeface="+mj-ea"/>
              </a:rPr>
              <a:t>充足且具品質的藥物供應</a:t>
            </a:r>
          </a:p>
          <a:p>
            <a:pPr marL="457200" indent="-457200">
              <a:buFont typeface="+mj-lt"/>
              <a:buAutoNum type="arabicPeriod"/>
            </a:pPr>
            <a:r>
              <a:rPr lang="zh-TW" altLang="zh-TW" b="1" dirty="0">
                <a:latin typeface="+mj-ea"/>
                <a:ea typeface="+mj-ea"/>
              </a:rPr>
              <a:t>標準化的登記與通報</a:t>
            </a:r>
            <a:r>
              <a:rPr lang="zh-TW" altLang="zh-TW" b="1" dirty="0" smtClean="0">
                <a:latin typeface="+mj-ea"/>
                <a:ea typeface="+mj-ea"/>
              </a:rPr>
              <a:t>系統</a:t>
            </a:r>
            <a:endParaRPr lang="en-US" altLang="zh-TW" b="1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endParaRPr lang="en-US" altLang="zh-TW" b="1" dirty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執行方法</a:t>
            </a:r>
            <a:endParaRPr lang="en-US" altLang="zh-TW" dirty="0" smtClean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zh-TW" b="1" dirty="0">
                <a:latin typeface="+mj-ea"/>
                <a:ea typeface="+mj-ea"/>
              </a:rPr>
              <a:t>親自關懷</a:t>
            </a:r>
            <a:r>
              <a:rPr lang="zh-TW" altLang="zh-TW" b="1" dirty="0" smtClean="0">
                <a:latin typeface="+mj-ea"/>
                <a:ea typeface="+mj-ea"/>
              </a:rPr>
              <a:t>服藥</a:t>
            </a:r>
            <a:r>
              <a:rPr lang="en-US" altLang="zh-TW" b="1" dirty="0" smtClean="0">
                <a:latin typeface="+mj-ea"/>
                <a:ea typeface="+mj-ea"/>
              </a:rPr>
              <a:t>(</a:t>
            </a:r>
            <a:r>
              <a:rPr lang="zh-TW" altLang="en-US" b="1" dirty="0" smtClean="0">
                <a:latin typeface="+mj-ea"/>
                <a:ea typeface="+mj-ea"/>
              </a:rPr>
              <a:t>主要方式</a:t>
            </a:r>
            <a:r>
              <a:rPr lang="en-US" altLang="zh-TW" b="1" dirty="0" smtClean="0">
                <a:latin typeface="+mj-ea"/>
                <a:ea typeface="+mj-ea"/>
              </a:rPr>
              <a:t>)</a:t>
            </a:r>
            <a:endParaRPr lang="zh-TW" altLang="zh-TW" dirty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zh-TW" b="1" dirty="0">
                <a:latin typeface="+mj-ea"/>
                <a:ea typeface="+mj-ea"/>
              </a:rPr>
              <a:t>雲端視訊都治關懷服藥</a:t>
            </a:r>
            <a:endParaRPr lang="zh-TW" altLang="zh-TW" dirty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endParaRPr lang="zh-TW" altLang="zh-TW" b="1" dirty="0"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588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6957" y="484632"/>
            <a:ext cx="7961243" cy="1609344"/>
          </a:xfrm>
        </p:spPr>
        <p:txBody>
          <a:bodyPr/>
          <a:lstStyle/>
          <a:p>
            <a:r>
              <a:rPr lang="zh-TW" altLang="en-US" sz="4400" dirty="0" smtClean="0"/>
              <a:t>第十二章  抗藥性結核病的治療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8965" y="2121408"/>
            <a:ext cx="8794441" cy="4050792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單一抗藥之處方調整</a:t>
            </a:r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INH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抗藥 </a:t>
            </a:r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pPr marL="0" indent="0">
              <a:buNone/>
            </a:pP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     選項一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: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  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RMP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＋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EMB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＋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PZA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 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±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 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INH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   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6-9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個月  反應不佳→</a:t>
            </a:r>
            <a:r>
              <a:rPr lang="zh-TW" altLang="en-US" sz="1800" dirty="0" smtClean="0">
                <a:solidFill>
                  <a:srgbClr val="0070C0"/>
                </a:solidFill>
                <a:latin typeface="Calibri" panose="020F0502020204030204" pitchFamily="34" charset="0"/>
                <a:ea typeface="+mj-ea"/>
              </a:rPr>
              <a:t>選項二</a:t>
            </a:r>
            <a:endParaRPr lang="en-US" altLang="zh-TW" sz="1800" dirty="0" smtClean="0">
              <a:solidFill>
                <a:srgbClr val="0070C0"/>
              </a:solidFill>
              <a:latin typeface="Calibri" panose="020F0502020204030204" pitchFamily="34" charset="0"/>
              <a:ea typeface="+mj-ea"/>
            </a:endParaRPr>
          </a:p>
          <a:p>
            <a:pPr marL="0" indent="0">
              <a:buNone/>
            </a:pP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     選項二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: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  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RMP</a:t>
            </a:r>
            <a:r>
              <a:rPr lang="zh-TW" altLang="en-US" sz="1800" dirty="0">
                <a:latin typeface="Calibri" panose="020F0502020204030204" pitchFamily="34" charset="0"/>
                <a:ea typeface="+mj-ea"/>
              </a:rPr>
              <a:t>＋</a:t>
            </a:r>
            <a:r>
              <a:rPr lang="en-US" altLang="zh-TW" sz="1800" dirty="0">
                <a:latin typeface="Calibri" panose="020F0502020204030204" pitchFamily="34" charset="0"/>
                <a:ea typeface="+mj-ea"/>
              </a:rPr>
              <a:t>EMB</a:t>
            </a:r>
            <a:r>
              <a:rPr lang="zh-TW" altLang="en-US" sz="1800" dirty="0">
                <a:latin typeface="Calibri" panose="020F0502020204030204" pitchFamily="34" charset="0"/>
                <a:ea typeface="+mj-ea"/>
              </a:rPr>
              <a:t>＋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PZA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 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±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 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INH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＋</a:t>
            </a:r>
            <a:r>
              <a:rPr lang="en-US" altLang="zh-TW" sz="1800" dirty="0" smtClean="0">
                <a:solidFill>
                  <a:srgbClr val="FF0000"/>
                </a:solidFill>
                <a:latin typeface="Calibri" panose="020F0502020204030204" pitchFamily="34" charset="0"/>
                <a:ea typeface="+mj-ea"/>
              </a:rPr>
              <a:t>FQ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(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並以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KM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 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±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 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PTO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保護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FQ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至痰陰轉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)</a:t>
            </a:r>
          </a:p>
          <a:p>
            <a:pPr marL="0" indent="0">
              <a:buNone/>
            </a:pP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     ＊建議先以</a:t>
            </a:r>
            <a:r>
              <a:rPr lang="en-US" altLang="zh-TW" sz="1800" dirty="0" err="1" smtClean="0">
                <a:latin typeface="Calibri" panose="020F0502020204030204" pitchFamily="34" charset="0"/>
                <a:ea typeface="+mj-ea"/>
              </a:rPr>
              <a:t>GeneXpert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檢驗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RMP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是否抗藥</a:t>
            </a:r>
            <a:endParaRPr lang="en-US" altLang="zh-TW" sz="1800" dirty="0" smtClean="0">
              <a:latin typeface="Calibri" panose="020F0502020204030204" pitchFamily="34" charset="0"/>
              <a:ea typeface="+mj-ea"/>
            </a:endParaRPr>
          </a:p>
          <a:p>
            <a:pPr marL="0" indent="0">
              <a:buNone/>
            </a:pPr>
            <a:r>
              <a:rPr lang="en-US" altLang="zh-TW" sz="1800" dirty="0" smtClean="0">
                <a:latin typeface="+mj-ea"/>
                <a:ea typeface="+mj-ea"/>
              </a:rPr>
              <a:t>        </a:t>
            </a:r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 startAt="2"/>
            </a:pP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RMP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抗藥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: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 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需同時考慮治療過程產生</a:t>
            </a:r>
            <a:r>
              <a:rPr lang="en-US" altLang="zh-TW" sz="1800" dirty="0" smtClean="0">
                <a:latin typeface="Calibri" panose="020F0502020204030204" pitchFamily="34" charset="0"/>
                <a:ea typeface="+mj-ea"/>
              </a:rPr>
              <a:t>INH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抗藥的可能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→</a:t>
            </a:r>
            <a:r>
              <a:rPr lang="zh-TW" altLang="en-US" sz="1800" dirty="0" smtClean="0">
                <a:latin typeface="Calibri" panose="020F0502020204030204" pitchFamily="34" charset="0"/>
                <a:ea typeface="+mj-ea"/>
              </a:rPr>
              <a:t>轉入團隊</a:t>
            </a:r>
            <a:endParaRPr lang="en-US" altLang="zh-TW" sz="1800" dirty="0" smtClean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 startAt="2"/>
            </a:pP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EMB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抗藥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: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通常不影響治療</a:t>
            </a:r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 startAt="2"/>
            </a:pP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PZA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抗藥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: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延長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3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個月的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INH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以及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RMP</a:t>
            </a:r>
            <a:endParaRPr lang="zh-TW" altLang="en-US" dirty="0">
              <a:latin typeface="Calibri" panose="020F0502020204030204" pitchFamily="34" charset="0"/>
              <a:ea typeface="+mj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806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1647" y="0"/>
            <a:ext cx="4401699" cy="6411982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387626"/>
            <a:ext cx="7772400" cy="5705061"/>
          </a:xfrm>
        </p:spPr>
        <p:txBody>
          <a:bodyPr/>
          <a:lstStyle/>
          <a:p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MDR-TB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治療處方介紹</a:t>
            </a:r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endParaRPr lang="en-US" altLang="zh-TW" dirty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altLang="zh-TW" dirty="0" smtClean="0">
                <a:solidFill>
                  <a:srgbClr val="0070C0"/>
                </a:solidFill>
                <a:latin typeface="Calibri" panose="020F0502020204030204" pitchFamily="34" charset="0"/>
                <a:ea typeface="+mj-ea"/>
              </a:rPr>
              <a:t>4</a:t>
            </a:r>
            <a:r>
              <a:rPr lang="zh-TW" altLang="en-US" dirty="0" smtClean="0">
                <a:solidFill>
                  <a:srgbClr val="0070C0"/>
                </a:solidFill>
                <a:latin typeface="Calibri" panose="020F0502020204030204" pitchFamily="34" charset="0"/>
                <a:ea typeface="+mj-ea"/>
              </a:rPr>
              <a:t>種核心藥物</a:t>
            </a:r>
            <a:r>
              <a:rPr lang="en-US" altLang="zh-TW" dirty="0" smtClean="0">
                <a:solidFill>
                  <a:srgbClr val="0070C0"/>
                </a:solidFill>
                <a:latin typeface="Calibri" panose="020F0502020204030204" pitchFamily="34" charset="0"/>
                <a:ea typeface="+mj-ea"/>
              </a:rPr>
              <a:t>+PZA</a:t>
            </a:r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優先從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A-C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 類別選擇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4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種藥物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(</a:t>
            </a:r>
            <a:r>
              <a:rPr lang="en-US" altLang="zh-TW" sz="1600" dirty="0" smtClean="0">
                <a:solidFill>
                  <a:srgbClr val="FF0000"/>
                </a:solidFill>
                <a:latin typeface="Calibri" panose="020F0502020204030204" pitchFamily="34" charset="0"/>
                <a:ea typeface="+mj-ea"/>
              </a:rPr>
              <a:t>1A1B2C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)</a:t>
            </a:r>
          </a:p>
          <a:p>
            <a:pPr marL="0" indent="0">
              <a:buNone/>
            </a:pP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    無法達到則再從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D2-D3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去選擇</a:t>
            </a:r>
            <a:endParaRPr lang="en-US" altLang="zh-TW" sz="1600" dirty="0">
              <a:latin typeface="Calibri" panose="020F0502020204030204" pitchFamily="34" charset="0"/>
              <a:ea typeface="+mj-ea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PZA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無法使用則從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C-D(D2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、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D3)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選擇替代藥物</a:t>
            </a:r>
            <a:endParaRPr lang="en-US" altLang="zh-TW" sz="1600" dirty="0" smtClean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/>
            </a:pPr>
            <a:endParaRPr lang="en-US" altLang="zh-TW" dirty="0">
              <a:latin typeface="Calibri" panose="020F0502020204030204" pitchFamily="34" charset="0"/>
              <a:ea typeface="+mj-ea"/>
            </a:endParaRPr>
          </a:p>
          <a:p>
            <a:pPr marL="457200" indent="-457200">
              <a:buFont typeface="+mj-lt"/>
              <a:buAutoNum type="arabicPeriod" startAt="2"/>
            </a:pP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治療期程</a:t>
            </a:r>
            <a:endParaRPr lang="en-US" altLang="zh-TW" dirty="0">
              <a:latin typeface="Calibri" panose="020F0502020204030204" pitchFamily="34" charset="0"/>
              <a:ea typeface="+mj-ea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加強期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6-8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個月</a:t>
            </a:r>
            <a:endParaRPr lang="en-US" altLang="zh-TW" sz="1600" dirty="0" smtClean="0">
              <a:latin typeface="Calibri" panose="020F0502020204030204" pitchFamily="34" charset="0"/>
              <a:ea typeface="+mj-ea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未曾接受過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MDR-TB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治療者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20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個月</a:t>
            </a:r>
            <a:endParaRPr lang="en-US" altLang="zh-TW" sz="1600" dirty="0" smtClean="0">
              <a:latin typeface="Calibri" panose="020F0502020204030204" pitchFamily="34" charset="0"/>
              <a:ea typeface="+mj-ea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有接受過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MDR-TB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治療者則需</a:t>
            </a:r>
            <a:r>
              <a:rPr lang="en-US" altLang="zh-TW" sz="1600" dirty="0" smtClean="0">
                <a:latin typeface="Calibri" panose="020F0502020204030204" pitchFamily="34" charset="0"/>
                <a:ea typeface="+mj-ea"/>
              </a:rPr>
              <a:t>20-24</a:t>
            </a:r>
            <a:r>
              <a:rPr lang="zh-TW" altLang="en-US" sz="1600" dirty="0" smtClean="0">
                <a:latin typeface="Calibri" panose="020F0502020204030204" pitchFamily="34" charset="0"/>
                <a:ea typeface="+mj-ea"/>
              </a:rPr>
              <a:t>個月</a:t>
            </a:r>
            <a:endParaRPr lang="en-US" altLang="zh-TW" sz="1600" dirty="0" smtClean="0">
              <a:latin typeface="Calibri" panose="020F0502020204030204" pitchFamily="34" charset="0"/>
              <a:ea typeface="+mj-ea"/>
            </a:endParaRPr>
          </a:p>
          <a:p>
            <a:endParaRPr lang="zh-TW" altLang="en-US" dirty="0">
              <a:latin typeface="Calibri" panose="020F0502020204030204" pitchFamily="34" charset="0"/>
              <a:ea typeface="+mj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21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1452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22</a:t>
            </a:fld>
            <a:endParaRPr lang="zh-TW" altLang="en-US"/>
          </a:p>
        </p:txBody>
      </p:sp>
      <p:sp>
        <p:nvSpPr>
          <p:cNvPr id="5" name="內容版面配置區 2"/>
          <p:cNvSpPr>
            <a:spLocks noGrp="1"/>
          </p:cNvSpPr>
          <p:nvPr>
            <p:ph idx="1"/>
          </p:nvPr>
        </p:nvSpPr>
        <p:spPr>
          <a:xfrm>
            <a:off x="0" y="153946"/>
            <a:ext cx="7772400" cy="5705061"/>
          </a:xfrm>
        </p:spPr>
        <p:txBody>
          <a:bodyPr/>
          <a:lstStyle/>
          <a:p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MDR-TB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 短期治療處方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: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  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WHO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於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2016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年正式推薦</a:t>
            </a:r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endParaRPr lang="en-US" altLang="zh-TW" dirty="0"/>
          </a:p>
          <a:p>
            <a:endParaRPr lang="zh-TW" altLang="en-US" dirty="0"/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" y="587844"/>
            <a:ext cx="5316220" cy="2871981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94051"/>
            <a:ext cx="5316220" cy="3163949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5913783" y="2267812"/>
            <a:ext cx="323021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不建議對象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:</a:t>
            </a:r>
          </a:p>
          <a:p>
            <a:pPr marL="342900" indent="-342900">
              <a:buFont typeface="+mj-lt"/>
              <a:buAutoNum type="arabicPeriod"/>
            </a:pP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懷疑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TB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菌株對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FQ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高濃度抗藥或對二線針劑抗藥</a:t>
            </a:r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孕婦</a:t>
            </a:r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肺外病人族群</a:t>
            </a:r>
            <a:endParaRPr lang="zh-TW" altLang="en-US" dirty="0">
              <a:latin typeface="Calibri" panose="020F0502020204030204" pitchFamily="34" charset="0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02717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23</a:t>
            </a:fld>
            <a:endParaRPr lang="zh-TW" altLang="en-US"/>
          </a:p>
        </p:txBody>
      </p:sp>
      <p:sp>
        <p:nvSpPr>
          <p:cNvPr id="5" name="內容版面配置區 2"/>
          <p:cNvSpPr>
            <a:spLocks noGrp="1"/>
          </p:cNvSpPr>
          <p:nvPr>
            <p:ph idx="1"/>
          </p:nvPr>
        </p:nvSpPr>
        <p:spPr>
          <a:xfrm>
            <a:off x="0" y="387626"/>
            <a:ext cx="7772400" cy="5705061"/>
          </a:xfrm>
        </p:spPr>
        <p:txBody>
          <a:bodyPr/>
          <a:lstStyle/>
          <a:p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Pre-XDR/XDR-TB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治療處方介紹</a:t>
            </a:r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endParaRPr lang="en-US" altLang="zh-TW" dirty="0" smtClean="0"/>
          </a:p>
          <a:p>
            <a:endParaRPr lang="en-US" altLang="zh-TW" dirty="0"/>
          </a:p>
          <a:p>
            <a:r>
              <a:rPr lang="zh-TW" altLang="en-US" dirty="0" smtClean="0">
                <a:latin typeface="Calibri" panose="020F0502020204030204" pitchFamily="34" charset="0"/>
              </a:rPr>
              <a:t>強烈建議</a:t>
            </a:r>
            <a:r>
              <a:rPr lang="zh-TW" altLang="en-US" dirty="0">
                <a:latin typeface="Calibri" panose="020F0502020204030204" pitchFamily="34" charset="0"/>
              </a:rPr>
              <a:t>核心藥物</a:t>
            </a:r>
            <a:r>
              <a:rPr lang="en-US" altLang="zh-TW" dirty="0">
                <a:latin typeface="Calibri" panose="020F0502020204030204" pitchFamily="34" charset="0"/>
              </a:rPr>
              <a:t>:</a:t>
            </a:r>
          </a:p>
          <a:p>
            <a:pPr marL="0" indent="0">
              <a:buNone/>
            </a:pPr>
            <a:r>
              <a:rPr lang="en-US" altLang="zh-TW" dirty="0">
                <a:solidFill>
                  <a:srgbClr val="0070C0"/>
                </a:solidFill>
                <a:latin typeface="Calibri" panose="020F0502020204030204" pitchFamily="34" charset="0"/>
              </a:rPr>
              <a:t>BDQ(DLM)+</a:t>
            </a:r>
            <a:r>
              <a:rPr lang="en-US" altLang="zh-TW" dirty="0" smtClean="0">
                <a:solidFill>
                  <a:srgbClr val="0070C0"/>
                </a:solidFill>
                <a:latin typeface="Calibri" panose="020F0502020204030204" pitchFamily="34" charset="0"/>
              </a:rPr>
              <a:t>LZD+CFZ</a:t>
            </a:r>
          </a:p>
          <a:p>
            <a:pPr marL="0" indent="0">
              <a:buNone/>
            </a:pPr>
            <a:endParaRPr lang="en-US" altLang="zh-TW" dirty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altLang="zh-TW" sz="1600" dirty="0" smtClean="0">
                <a:latin typeface="Calibri" panose="020F0502020204030204" pitchFamily="34" charset="0"/>
              </a:rPr>
              <a:t>BDQ=</a:t>
            </a:r>
            <a:r>
              <a:rPr lang="en-US" altLang="zh-TW" sz="1600" dirty="0" err="1" smtClean="0">
                <a:latin typeface="Calibri" panose="020F0502020204030204" pitchFamily="34" charset="0"/>
              </a:rPr>
              <a:t>Bedaquiline</a:t>
            </a:r>
            <a:endParaRPr lang="en-US" altLang="zh-TW" sz="16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altLang="zh-TW" sz="1600" dirty="0" smtClean="0">
                <a:latin typeface="Calibri" panose="020F0502020204030204" pitchFamily="34" charset="0"/>
              </a:rPr>
              <a:t>DLM=</a:t>
            </a:r>
            <a:r>
              <a:rPr lang="en-US" altLang="zh-TW" sz="1600" dirty="0" err="1" smtClean="0">
                <a:latin typeface="Calibri" panose="020F0502020204030204" pitchFamily="34" charset="0"/>
              </a:rPr>
              <a:t>Delamanid</a:t>
            </a:r>
            <a:endParaRPr lang="en-US" altLang="zh-TW" sz="16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altLang="zh-TW" sz="1600" dirty="0" smtClean="0">
                <a:latin typeface="Calibri" panose="020F0502020204030204" pitchFamily="34" charset="0"/>
              </a:rPr>
              <a:t>LZD=Linezolid</a:t>
            </a:r>
          </a:p>
          <a:p>
            <a:pPr marL="0" indent="0">
              <a:buNone/>
            </a:pPr>
            <a:r>
              <a:rPr lang="en-US" altLang="zh-TW" sz="1600" dirty="0" smtClean="0">
                <a:latin typeface="Calibri" panose="020F0502020204030204" pitchFamily="34" charset="0"/>
              </a:rPr>
              <a:t>CFZ=</a:t>
            </a:r>
            <a:r>
              <a:rPr lang="en-US" altLang="zh-TW" sz="1600" dirty="0" err="1" smtClean="0">
                <a:latin typeface="Calibri" panose="020F0502020204030204" pitchFamily="34" charset="0"/>
              </a:rPr>
              <a:t>Clofazimine</a:t>
            </a:r>
            <a:endParaRPr lang="zh-TW" altLang="en-US" sz="1600" dirty="0">
              <a:latin typeface="Calibri" panose="020F0502020204030204" pitchFamily="34" charset="0"/>
            </a:endParaRPr>
          </a:p>
          <a:p>
            <a:endParaRPr lang="en-US" altLang="zh-TW" dirty="0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0014" y="863291"/>
            <a:ext cx="6431975" cy="4753729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2681711" y="5617020"/>
            <a:ext cx="1704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dirty="0" smtClean="0">
                <a:latin typeface="Calibri" panose="020F0502020204030204" pitchFamily="34" charset="0"/>
                <a:ea typeface="+mj-ea"/>
              </a:rPr>
              <a:t>TDM=</a:t>
            </a:r>
            <a:r>
              <a:rPr lang="zh-TW" altLang="en-US" sz="1400" dirty="0" smtClean="0">
                <a:latin typeface="Calibri" panose="020F0502020204030204" pitchFamily="34" charset="0"/>
                <a:ea typeface="+mj-ea"/>
              </a:rPr>
              <a:t>治療藥物監測</a:t>
            </a:r>
            <a:endParaRPr lang="zh-TW" altLang="en-US" sz="1400" dirty="0">
              <a:latin typeface="Calibri" panose="020F0502020204030204" pitchFamily="34" charset="0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0564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24</a:t>
            </a:fld>
            <a:endParaRPr lang="zh-TW" altLang="en-US"/>
          </a:p>
        </p:txBody>
      </p:sp>
      <p:sp>
        <p:nvSpPr>
          <p:cNvPr id="5" name="內容版面配置區 2"/>
          <p:cNvSpPr>
            <a:spLocks noGrp="1"/>
          </p:cNvSpPr>
          <p:nvPr>
            <p:ph idx="1"/>
          </p:nvPr>
        </p:nvSpPr>
        <p:spPr>
          <a:xfrm>
            <a:off x="0" y="407504"/>
            <a:ext cx="8080513" cy="6230406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+mj-ea"/>
                <a:ea typeface="+mj-ea"/>
              </a:rPr>
              <a:t>藥物介紹</a:t>
            </a:r>
            <a:endParaRPr lang="en-US" altLang="zh-TW" sz="2800" dirty="0" smtClean="0">
              <a:latin typeface="+mj-ea"/>
              <a:ea typeface="+mj-ea"/>
            </a:endParaRPr>
          </a:p>
          <a:p>
            <a:endParaRPr lang="en-US" altLang="zh-TW" sz="2800" dirty="0" smtClean="0">
              <a:latin typeface="+mj-ea"/>
              <a:ea typeface="+mj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TW" altLang="en-US" sz="1800" dirty="0" smtClean="0">
                <a:latin typeface="+mj-ea"/>
                <a:ea typeface="+mj-ea"/>
              </a:rPr>
              <a:t>第六章未介紹到的二線藥品於</a:t>
            </a:r>
            <a:endParaRPr lang="en-US" altLang="zh-TW" sz="1800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sz="1800" dirty="0">
                <a:latin typeface="+mj-ea"/>
                <a:ea typeface="+mj-ea"/>
              </a:rPr>
              <a:t> </a:t>
            </a:r>
            <a:r>
              <a:rPr lang="zh-TW" altLang="en-US" sz="1800" dirty="0" smtClean="0">
                <a:latin typeface="+mj-ea"/>
                <a:ea typeface="+mj-ea"/>
              </a:rPr>
              <a:t>  此章節介紹</a:t>
            </a:r>
            <a:endParaRPr lang="en-US" altLang="zh-TW" sz="1800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1600" dirty="0">
              <a:latin typeface="+mj-ea"/>
              <a:ea typeface="+mj-e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zh-TW" sz="1600" dirty="0" smtClean="0">
                <a:latin typeface="+mj-ea"/>
                <a:ea typeface="+mj-ea"/>
              </a:rPr>
              <a:t>D</a:t>
            </a:r>
            <a:r>
              <a:rPr lang="zh-TW" altLang="en-US" sz="1600" dirty="0" smtClean="0">
                <a:latin typeface="+mj-ea"/>
                <a:ea typeface="+mj-ea"/>
              </a:rPr>
              <a:t>類加強輔助用藥</a:t>
            </a:r>
            <a:r>
              <a:rPr lang="en-US" altLang="zh-TW" sz="1600" dirty="0" smtClean="0">
                <a:latin typeface="+mj-ea"/>
                <a:ea typeface="+mj-ea"/>
              </a:rPr>
              <a:t>(</a:t>
            </a:r>
            <a:r>
              <a:rPr lang="zh-TW" altLang="en-US" sz="1600" dirty="0" smtClean="0">
                <a:latin typeface="+mj-ea"/>
                <a:ea typeface="+mj-ea"/>
              </a:rPr>
              <a:t>非</a:t>
            </a:r>
            <a:r>
              <a:rPr lang="en-US" altLang="zh-TW" sz="1600" dirty="0" smtClean="0">
                <a:latin typeface="+mj-ea"/>
                <a:ea typeface="+mj-ea"/>
              </a:rPr>
              <a:t>MDR-TB</a:t>
            </a:r>
            <a:r>
              <a:rPr lang="zh-TW" altLang="en-US" sz="1600" dirty="0" smtClean="0">
                <a:latin typeface="+mj-ea"/>
                <a:ea typeface="+mj-ea"/>
              </a:rPr>
              <a:t>核心藥物</a:t>
            </a:r>
            <a:r>
              <a:rPr lang="en-US" altLang="zh-TW" sz="1600" dirty="0" smtClean="0">
                <a:latin typeface="+mj-ea"/>
                <a:ea typeface="+mj-ea"/>
              </a:rPr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en-US" altLang="zh-TW" sz="1600" dirty="0" smtClean="0">
                <a:latin typeface="+mj-ea"/>
                <a:ea typeface="+mj-ea"/>
              </a:rPr>
              <a:t>D1</a:t>
            </a:r>
            <a:r>
              <a:rPr lang="zh-TW" altLang="en-US" sz="1600" dirty="0" smtClean="0">
                <a:latin typeface="+mj-ea"/>
                <a:ea typeface="+mj-ea"/>
              </a:rPr>
              <a:t>類用來是補足核心藥物的不足</a:t>
            </a:r>
            <a:endParaRPr lang="en-US" altLang="zh-TW" sz="1600" dirty="0" smtClean="0">
              <a:latin typeface="+mj-ea"/>
              <a:ea typeface="+mj-ea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altLang="zh-TW" sz="1600" dirty="0" smtClean="0">
                <a:latin typeface="+mj-ea"/>
                <a:ea typeface="+mj-ea"/>
              </a:rPr>
              <a:t>D2</a:t>
            </a:r>
            <a:r>
              <a:rPr lang="zh-TW" altLang="en-US" sz="1600" dirty="0" smtClean="0">
                <a:latin typeface="+mj-ea"/>
                <a:ea typeface="+mj-ea"/>
              </a:rPr>
              <a:t>、</a:t>
            </a:r>
            <a:r>
              <a:rPr lang="en-US" altLang="zh-TW" sz="1600" dirty="0" smtClean="0">
                <a:latin typeface="+mj-ea"/>
                <a:ea typeface="+mj-ea"/>
              </a:rPr>
              <a:t>D3</a:t>
            </a:r>
            <a:r>
              <a:rPr lang="zh-TW" altLang="en-US" sz="1600" dirty="0" smtClean="0">
                <a:latin typeface="+mj-ea"/>
                <a:ea typeface="+mj-ea"/>
              </a:rPr>
              <a:t>類藥物是當</a:t>
            </a:r>
            <a:r>
              <a:rPr lang="en-US" altLang="zh-TW" sz="1600" dirty="0" smtClean="0">
                <a:latin typeface="+mj-ea"/>
                <a:ea typeface="+mj-ea"/>
              </a:rPr>
              <a:t>MDR-TB</a:t>
            </a:r>
            <a:r>
              <a:rPr lang="zh-TW" altLang="en-US" sz="1600" dirty="0" smtClean="0">
                <a:latin typeface="+mj-ea"/>
                <a:ea typeface="+mj-ea"/>
              </a:rPr>
              <a:t>的處方不足</a:t>
            </a:r>
            <a:endParaRPr lang="en-US" altLang="zh-TW" sz="1600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sz="1600" dirty="0" smtClean="0">
                <a:latin typeface="+mj-ea"/>
                <a:ea typeface="+mj-ea"/>
              </a:rPr>
              <a:t>      五種有效藥時才建議加入</a:t>
            </a:r>
            <a:endParaRPr lang="en-US" altLang="zh-TW" sz="1600" dirty="0" smtClean="0">
              <a:latin typeface="+mj-ea"/>
              <a:ea typeface="+mj-ea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zh-TW" sz="1600" dirty="0" smtClean="0">
              <a:latin typeface="+mj-ea"/>
              <a:ea typeface="+mj-ea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zh-TW" sz="1600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sz="1600" dirty="0">
                <a:latin typeface="+mj-ea"/>
                <a:ea typeface="+mj-ea"/>
              </a:rPr>
              <a:t> </a:t>
            </a:r>
            <a:r>
              <a:rPr lang="zh-TW" altLang="en-US" sz="1600" dirty="0" smtClean="0">
                <a:latin typeface="+mj-ea"/>
                <a:ea typeface="+mj-ea"/>
              </a:rPr>
              <a:t>    </a:t>
            </a:r>
            <a:endParaRPr lang="en-US" altLang="zh-TW" sz="1600" dirty="0" smtClean="0">
              <a:latin typeface="+mj-ea"/>
              <a:ea typeface="+mj-ea"/>
            </a:endParaRPr>
          </a:p>
          <a:p>
            <a:endParaRPr lang="en-US" altLang="zh-TW" dirty="0">
              <a:latin typeface="+mj-ea"/>
              <a:ea typeface="+mj-ea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/>
          <a:srcRect t="6087" b="18889"/>
          <a:stretch/>
        </p:blipFill>
        <p:spPr>
          <a:xfrm>
            <a:off x="4020080" y="492845"/>
            <a:ext cx="5123920" cy="559984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052930" y="1480930"/>
            <a:ext cx="904461" cy="2385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6129809" y="1991139"/>
            <a:ext cx="904461" cy="2385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6062869" y="3173495"/>
            <a:ext cx="904461" cy="4741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6414052" y="4354393"/>
            <a:ext cx="904461" cy="4741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6414052" y="5106853"/>
            <a:ext cx="1666461" cy="9843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88580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437686"/>
          </a:xfrm>
        </p:spPr>
        <p:txBody>
          <a:bodyPr/>
          <a:lstStyle/>
          <a:p>
            <a:r>
              <a:rPr lang="zh-TW" altLang="en-US" dirty="0" smtClean="0"/>
              <a:t>非高風險個案</a:t>
            </a:r>
            <a:r>
              <a:rPr lang="zh-TW" altLang="zh-TW" dirty="0" smtClean="0"/>
              <a:t>送驗</a:t>
            </a:r>
            <a:r>
              <a:rPr lang="zh-TW" altLang="en-US" dirty="0" smtClean="0"/>
              <a:t>本署進行免費</a:t>
            </a:r>
            <a:r>
              <a:rPr lang="zh-TW" altLang="zh-TW" dirty="0" smtClean="0"/>
              <a:t>抗藥性</a:t>
            </a:r>
            <a:r>
              <a:rPr lang="zh-TW" altLang="en-US" dirty="0" smtClean="0"/>
              <a:t>檢驗的</a:t>
            </a:r>
            <a:r>
              <a:rPr lang="zh-TW" altLang="zh-TW" dirty="0" smtClean="0"/>
              <a:t>情</a:t>
            </a:r>
            <a:r>
              <a:rPr lang="zh-TW" altLang="en-US" dirty="0" smtClean="0"/>
              <a:t>況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5800" y="2017497"/>
            <a:ext cx="7772400" cy="4362520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Calibri" panose="020F0502020204030204" pitchFamily="34" charset="0"/>
                <a:ea typeface="+mj-ea"/>
              </a:rPr>
              <a:t>如果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個案因為原處方</a:t>
            </a:r>
            <a:r>
              <a:rPr lang="zh-TW" altLang="zh-TW" dirty="0" smtClean="0">
                <a:latin typeface="Calibri" panose="020F0502020204030204" pitchFamily="34" charset="0"/>
                <a:ea typeface="+mj-ea"/>
              </a:rPr>
              <a:t>治療</a:t>
            </a:r>
            <a:r>
              <a:rPr lang="zh-TW" altLang="zh-TW" dirty="0">
                <a:latin typeface="Calibri" panose="020F0502020204030204" pitchFamily="34" charset="0"/>
                <a:ea typeface="+mj-ea"/>
              </a:rPr>
              <a:t>反應不佳</a:t>
            </a:r>
            <a:r>
              <a:rPr lang="zh-TW" altLang="zh-TW" dirty="0" smtClean="0">
                <a:latin typeface="Calibri" panose="020F0502020204030204" pitchFamily="34" charset="0"/>
                <a:ea typeface="+mj-ea"/>
              </a:rPr>
              <a:t>申請</a:t>
            </a:r>
            <a:r>
              <a:rPr lang="en-US" altLang="zh-TW" dirty="0">
                <a:latin typeface="Calibri" panose="020F0502020204030204" pitchFamily="34" charset="0"/>
              </a:rPr>
              <a:t>fluoroquinolone</a:t>
            </a:r>
            <a:r>
              <a:rPr lang="zh-TW" altLang="zh-TW" dirty="0" smtClean="0">
                <a:latin typeface="Calibri" panose="020F0502020204030204" pitchFamily="34" charset="0"/>
                <a:ea typeface="+mj-ea"/>
              </a:rPr>
              <a:t>時，請提醒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病審或免費藥審查</a:t>
            </a:r>
            <a:r>
              <a:rPr lang="zh-TW" altLang="zh-TW" dirty="0" smtClean="0">
                <a:latin typeface="Calibri" panose="020F0502020204030204" pitchFamily="34" charset="0"/>
                <a:ea typeface="+mj-ea"/>
              </a:rPr>
              <a:t>委員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，倘</a:t>
            </a:r>
            <a:r>
              <a:rPr lang="zh-TW" altLang="en-US" dirty="0">
                <a:latin typeface="Calibri" panose="020F0502020204030204" pitchFamily="34" charset="0"/>
                <a:ea typeface="+mj-ea"/>
              </a:rPr>
              <a:t>現有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資料不足以判斷</a:t>
            </a:r>
            <a:r>
              <a:rPr lang="zh-TW" altLang="en-US" dirty="0">
                <a:latin typeface="Calibri" panose="020F0502020204030204" pitchFamily="34" charset="0"/>
                <a:ea typeface="+mj-ea"/>
              </a:rPr>
              <a:t>申請通過與否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，審查意見</a:t>
            </a:r>
            <a:r>
              <a:rPr lang="zh-TW" altLang="en-US" b="1" dirty="0">
                <a:latin typeface="Calibri" panose="020F0502020204030204" pitchFamily="34" charset="0"/>
                <a:ea typeface="+mj-ea"/>
              </a:rPr>
              <a:t>可</a:t>
            </a:r>
            <a:r>
              <a:rPr lang="zh-TW" altLang="en-US" b="1" dirty="0" smtClean="0">
                <a:latin typeface="Calibri" panose="020F0502020204030204" pitchFamily="34" charset="0"/>
                <a:ea typeface="+mj-ea"/>
              </a:rPr>
              <a:t>建議</a:t>
            </a:r>
            <a:r>
              <a:rPr lang="zh-TW" altLang="en-US" b="1" dirty="0">
                <a:latin typeface="Calibri" panose="020F0502020204030204" pitchFamily="34" charset="0"/>
                <a:ea typeface="+mj-ea"/>
              </a:rPr>
              <a:t>送快速分子</a:t>
            </a:r>
            <a:r>
              <a:rPr lang="zh-TW" altLang="en-US" b="1" dirty="0" smtClean="0">
                <a:latin typeface="Calibri" panose="020F0502020204030204" pitchFamily="34" charset="0"/>
                <a:ea typeface="+mj-ea"/>
              </a:rPr>
              <a:t>檢測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。</a:t>
            </a:r>
            <a:endParaRPr lang="zh-TW" altLang="zh-TW" dirty="0">
              <a:latin typeface="Calibri" panose="020F0502020204030204" pitchFamily="34" charset="0"/>
              <a:ea typeface="+mj-ea"/>
            </a:endParaRPr>
          </a:p>
          <a:p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若</a:t>
            </a:r>
            <a:r>
              <a:rPr lang="zh-TW" altLang="zh-TW" dirty="0" smtClean="0">
                <a:latin typeface="Calibri" panose="020F0502020204030204" pitchFamily="34" charset="0"/>
                <a:ea typeface="+mj-ea"/>
              </a:rPr>
              <a:t>接受一線藥治療之</a:t>
            </a:r>
            <a:r>
              <a:rPr lang="en-US" altLang="zh-TW" dirty="0" smtClean="0">
                <a:latin typeface="Calibri" panose="020F0502020204030204" pitchFamily="34" charset="0"/>
                <a:ea typeface="+mj-ea"/>
              </a:rPr>
              <a:t>INH</a:t>
            </a:r>
            <a:r>
              <a:rPr lang="zh-TW" altLang="zh-TW" dirty="0" smtClean="0">
                <a:latin typeface="Calibri" panose="020F0502020204030204" pitchFamily="34" charset="0"/>
                <a:ea typeface="+mj-ea"/>
              </a:rPr>
              <a:t>抗藥病人，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其</a:t>
            </a:r>
            <a:r>
              <a:rPr lang="zh-TW" altLang="zh-TW" dirty="0" smtClean="0">
                <a:latin typeface="Calibri" panose="020F0502020204030204" pitchFamily="34" charset="0"/>
                <a:ea typeface="+mj-ea"/>
              </a:rPr>
              <a:t>治療反應不佳，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並且</a:t>
            </a:r>
            <a:r>
              <a:rPr lang="zh-TW" altLang="zh-TW" dirty="0" smtClean="0">
                <a:latin typeface="Calibri" panose="020F0502020204030204" pitchFamily="34" charset="0"/>
                <a:ea typeface="+mj-ea"/>
              </a:rPr>
              <a:t>以治療疑義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提病審向委員諮</a:t>
            </a:r>
            <a:r>
              <a:rPr lang="zh-TW" altLang="zh-TW" dirty="0" smtClean="0">
                <a:latin typeface="Calibri" panose="020F0502020204030204" pitchFamily="34" charset="0"/>
                <a:ea typeface="+mj-ea"/>
              </a:rPr>
              <a:t>詢用藥建議時，請提醒諮詢委員</a:t>
            </a:r>
            <a:r>
              <a:rPr lang="zh-TW" altLang="zh-TW" dirty="0">
                <a:latin typeface="Calibri" panose="020F0502020204030204" pitchFamily="34" charset="0"/>
              </a:rPr>
              <a:t>，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倘</a:t>
            </a:r>
            <a:r>
              <a:rPr lang="zh-TW" altLang="en-US" dirty="0">
                <a:latin typeface="Calibri" panose="020F0502020204030204" pitchFamily="34" charset="0"/>
                <a:ea typeface="+mj-ea"/>
              </a:rPr>
              <a:t>現有資料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不足以做出</a:t>
            </a:r>
            <a:r>
              <a:rPr lang="zh-TW" altLang="en-US" dirty="0">
                <a:latin typeface="Calibri" panose="020F0502020204030204" pitchFamily="34" charset="0"/>
                <a:ea typeface="+mj-ea"/>
              </a:rPr>
              <a:t>審查判斷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，審查</a:t>
            </a:r>
            <a:r>
              <a:rPr lang="zh-TW" altLang="en-US" dirty="0">
                <a:latin typeface="Calibri" panose="020F0502020204030204" pitchFamily="34" charset="0"/>
                <a:ea typeface="+mj-ea"/>
              </a:rPr>
              <a:t>意見</a:t>
            </a:r>
            <a:r>
              <a:rPr lang="zh-TW" altLang="en-US" b="1" dirty="0">
                <a:latin typeface="Calibri" panose="020F0502020204030204" pitchFamily="34" charset="0"/>
                <a:ea typeface="+mj-ea"/>
              </a:rPr>
              <a:t>可建議送快速分子</a:t>
            </a:r>
            <a:r>
              <a:rPr lang="zh-TW" altLang="en-US" b="1" dirty="0" smtClean="0">
                <a:latin typeface="Calibri" panose="020F0502020204030204" pitchFamily="34" charset="0"/>
                <a:ea typeface="+mj-ea"/>
              </a:rPr>
              <a:t>檢測</a:t>
            </a:r>
            <a:r>
              <a:rPr lang="zh-TW" altLang="en-US" dirty="0" smtClean="0">
                <a:latin typeface="Calibri" panose="020F0502020204030204" pitchFamily="34" charset="0"/>
                <a:ea typeface="+mj-ea"/>
              </a:rPr>
              <a:t>。</a:t>
            </a:r>
            <a:endParaRPr lang="zh-TW" altLang="zh-TW" dirty="0" smtClean="0">
              <a:latin typeface="Calibri" panose="020F0502020204030204" pitchFamily="34" charset="0"/>
              <a:ea typeface="+mj-ea"/>
            </a:endParaRPr>
          </a:p>
          <a:p>
            <a:endParaRPr lang="en-US" altLang="zh-TW" dirty="0" smtClean="0">
              <a:latin typeface="Calibri" panose="020F0502020204030204" pitchFamily="34" charset="0"/>
              <a:ea typeface="+mj-ea"/>
            </a:endParaRPr>
          </a:p>
          <a:p>
            <a:r>
              <a:rPr lang="zh-TW" altLang="zh-TW" dirty="0">
                <a:latin typeface="Calibri" panose="020F0502020204030204" pitchFamily="34" charset="0"/>
                <a:ea typeface="+mj-ea"/>
              </a:rPr>
              <a:t>分子檢驗與傳統藥</a:t>
            </a:r>
            <a:r>
              <a:rPr lang="zh-TW" altLang="zh-TW" dirty="0" smtClean="0">
                <a:latin typeface="Calibri" panose="020F0502020204030204" pitchFamily="34" charset="0"/>
                <a:ea typeface="+mj-ea"/>
              </a:rPr>
              <a:t>敏</a:t>
            </a:r>
            <a:r>
              <a:rPr lang="en-US" altLang="zh-TW" dirty="0">
                <a:latin typeface="Calibri" panose="020F0502020204030204" pitchFamily="34" charset="0"/>
              </a:rPr>
              <a:t>RMP</a:t>
            </a:r>
            <a:r>
              <a:rPr lang="zh-TW" altLang="zh-TW" dirty="0" smtClean="0">
                <a:latin typeface="Calibri" panose="020F0502020204030204" pitchFamily="34" charset="0"/>
                <a:ea typeface="+mj-ea"/>
              </a:rPr>
              <a:t>抗藥性</a:t>
            </a:r>
            <a:r>
              <a:rPr lang="zh-TW" altLang="zh-TW" dirty="0">
                <a:latin typeface="Calibri" panose="020F0502020204030204" pitchFamily="34" charset="0"/>
                <a:ea typeface="+mj-ea"/>
              </a:rPr>
              <a:t>結果不一致時，因已有一套抗藥結果，</a:t>
            </a:r>
            <a:r>
              <a:rPr lang="zh-TW" altLang="zh-TW" dirty="0" smtClean="0">
                <a:latin typeface="Calibri" panose="020F0502020204030204" pitchFamily="34" charset="0"/>
                <a:ea typeface="+mj-ea"/>
              </a:rPr>
              <a:t>請依</a:t>
            </a:r>
            <a:r>
              <a:rPr lang="zh-TW" altLang="zh-TW" dirty="0">
                <a:latin typeface="Calibri" panose="020F0502020204030204" pitchFamily="34" charset="0"/>
                <a:ea typeface="+mj-ea"/>
              </a:rPr>
              <a:t>規定送本署參考實驗室進行分子二線藥物敏感性檢驗</a:t>
            </a:r>
            <a:r>
              <a:rPr lang="zh-TW" altLang="zh-TW" dirty="0" smtClean="0">
                <a:latin typeface="Calibri" panose="020F0502020204030204" pitchFamily="34" charset="0"/>
                <a:ea typeface="+mj-ea"/>
              </a:rPr>
              <a:t>，</a:t>
            </a:r>
            <a:r>
              <a:rPr lang="zh-TW" altLang="en-US" b="1" dirty="0" smtClean="0">
                <a:latin typeface="Calibri" panose="020F0502020204030204" pitchFamily="34" charset="0"/>
                <a:ea typeface="+mj-ea"/>
              </a:rPr>
              <a:t>不必</a:t>
            </a:r>
            <a:r>
              <a:rPr lang="zh-TW" altLang="zh-TW" b="1" dirty="0" smtClean="0">
                <a:latin typeface="Calibri" panose="020F0502020204030204" pitchFamily="34" charset="0"/>
                <a:ea typeface="+mj-ea"/>
              </a:rPr>
              <a:t>先送</a:t>
            </a:r>
            <a:r>
              <a:rPr lang="zh-TW" altLang="en-US" b="1" dirty="0" smtClean="0">
                <a:latin typeface="Calibri" panose="020F0502020204030204" pitchFamily="34" charset="0"/>
                <a:ea typeface="+mj-ea"/>
              </a:rPr>
              <a:t>病</a:t>
            </a:r>
            <a:r>
              <a:rPr lang="zh-TW" altLang="zh-TW" b="1" dirty="0" smtClean="0">
                <a:latin typeface="Calibri" panose="020F0502020204030204" pitchFamily="34" charset="0"/>
                <a:ea typeface="+mj-ea"/>
              </a:rPr>
              <a:t>審</a:t>
            </a:r>
            <a:r>
              <a:rPr lang="zh-TW" altLang="zh-TW" dirty="0">
                <a:latin typeface="Calibri" panose="020F0502020204030204" pitchFamily="34" charset="0"/>
                <a:ea typeface="+mj-ea"/>
              </a:rPr>
              <a:t>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30658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68B-2500-4C11-8390-15EC83F80461}" type="slidenum">
              <a:rPr lang="zh-TW" altLang="en-US" smtClean="0"/>
              <a:t>26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3272" y="7752522"/>
            <a:ext cx="2977598" cy="238207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618186" y="2226365"/>
            <a:ext cx="543859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Thank you </a:t>
            </a:r>
            <a:endParaRPr lang="en-US" altLang="zh-TW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en-US" altLang="zh-TW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for </a:t>
            </a:r>
          </a:p>
          <a:p>
            <a:pPr algn="ctr"/>
            <a:r>
              <a:rPr lang="en-US" altLang="zh-TW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your attention !</a:t>
            </a:r>
            <a:endParaRPr lang="zh-TW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46354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木刻字型">
  <a:themeElements>
    <a:clrScheme name="木刻字型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木刻字型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木刻字型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5070</TotalTime>
  <Words>2788</Words>
  <Application>Microsoft Office PowerPoint</Application>
  <PresentationFormat>如螢幕大小 (4:3)</PresentationFormat>
  <Paragraphs>291</Paragraphs>
  <Slides>26</Slides>
  <Notes>13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26</vt:i4>
      </vt:variant>
    </vt:vector>
  </HeadingPairs>
  <TitlesOfParts>
    <vt:vector size="37" baseType="lpstr">
      <vt:lpstr>Microsoft JhengHei</vt:lpstr>
      <vt:lpstr>Microsoft JhengHei</vt:lpstr>
      <vt:lpstr>新細明體</vt:lpstr>
      <vt:lpstr>標楷體</vt:lpstr>
      <vt:lpstr>Arial</vt:lpstr>
      <vt:lpstr>Calibri</vt:lpstr>
      <vt:lpstr>Rockwell</vt:lpstr>
      <vt:lpstr>Rockwell Condensed</vt:lpstr>
      <vt:lpstr>Times New Roman</vt:lpstr>
      <vt:lpstr>Wingdings</vt:lpstr>
      <vt:lpstr>木刻字型</vt:lpstr>
      <vt:lpstr>結核病診治指引第六版修訂導讀</vt:lpstr>
      <vt:lpstr>第六版修訂章節</vt:lpstr>
      <vt:lpstr>中英文對照表與藥物縮寫</vt:lpstr>
      <vt:lpstr>PowerPoint 簡報</vt:lpstr>
      <vt:lpstr>第二章 結核病的分類與定義</vt:lpstr>
      <vt:lpstr>修改結核病通報與病例定義</vt:lpstr>
      <vt:lpstr>第三章 結核病的診斷</vt:lpstr>
      <vt:lpstr>第四章 結核病的治療</vt:lpstr>
      <vt:lpstr>第五章 治療期間之監測與不良反應之處理及處方調整</vt:lpstr>
      <vt:lpstr>PowerPoint 簡報</vt:lpstr>
      <vt:lpstr>PowerPoint 簡報</vt:lpstr>
      <vt:lpstr>第六章 結核病的藥物及藥物交互作用</vt:lpstr>
      <vt:lpstr>第八章 兒童結核病診療指引</vt:lpstr>
      <vt:lpstr>PowerPoint 簡報</vt:lpstr>
      <vt:lpstr>PowerPoint 簡報</vt:lpstr>
      <vt:lpstr>第十章  潛伏結核感染(LTBI)</vt:lpstr>
      <vt:lpstr>PowerPoint 簡報</vt:lpstr>
      <vt:lpstr>不良反應的監測及處理</vt:lpstr>
      <vt:lpstr>第十一章  都治策略</vt:lpstr>
      <vt:lpstr>第十二章  抗藥性結核病的治療</vt:lpstr>
      <vt:lpstr>PowerPoint 簡報</vt:lpstr>
      <vt:lpstr>PowerPoint 簡報</vt:lpstr>
      <vt:lpstr>PowerPoint 簡報</vt:lpstr>
      <vt:lpstr>PowerPoint 簡報</vt:lpstr>
      <vt:lpstr>非高風險個案送驗本署進行免費抗藥性檢驗的情況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林秀品</dc:creator>
  <cp:lastModifiedBy>廖芸儹</cp:lastModifiedBy>
  <cp:revision>175</cp:revision>
  <cp:lastPrinted>2017-09-04T07:00:15Z</cp:lastPrinted>
  <dcterms:created xsi:type="dcterms:W3CDTF">2017-04-10T02:21:02Z</dcterms:created>
  <dcterms:modified xsi:type="dcterms:W3CDTF">2017-09-22T06:47:55Z</dcterms:modified>
</cp:coreProperties>
</file>