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36.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tags/tag49.xml" ContentType="application/vnd.openxmlformats-officedocument.presentationml.tags+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ags/tag38.xml" ContentType="application/vnd.openxmlformats-officedocument.presentationml.tags+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tags/tag63.xml" ContentType="application/vnd.openxmlformats-officedocument.presentationml.tags+xml"/>
  <Override PartName="/ppt/notesSlides/notesSlide30.xml" ContentType="application/vnd.openxmlformats-officedocument.presentationml.notesSlide+xml"/>
  <Override PartName="/ppt/tags/tag52.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Default Extension="xlsx" ContentType="application/vnd.openxmlformats-officedocument.spreadsheetml.sheet"/>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bin" ContentType="application/vnd.openxmlformats-officedocument.oleObject"/>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tags/tag28.xml" ContentType="application/vnd.openxmlformats-officedocument.presentationml.tags+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tags/tag57.xml" ContentType="application/vnd.openxmlformats-officedocument.presentationml.tags+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tags/tag35.xml" ContentType="application/vnd.openxmlformats-officedocument.presentationml.tags+xml"/>
  <Override PartName="/ppt/tags/tag46.xml" ContentType="application/vnd.openxmlformats-officedocument.presentationml.tags+xml"/>
  <Override PartName="/ppt/notesSlides/notesSlide42.xml" ContentType="application/vnd.openxmlformats-officedocument.presentationml.notesSlide+xml"/>
  <Override PartName="/ppt/tags/tag64.xml" ContentType="application/vnd.openxmlformats-officedocument.presentationml.tags+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8.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53.xml" ContentType="application/vnd.openxmlformats-officedocument.presentationml.tags+xml"/>
  <Override PartName="/ppt/tags/tag13.xml" ContentType="application/vnd.openxmlformats-officedocument.presentationml.tags+xml"/>
  <Override PartName="/ppt/tags/tag31.xml" ContentType="application/vnd.openxmlformats-officedocument.presentationml.tags+xml"/>
  <Override PartName="/ppt/tags/tag42.xml" ContentType="application/vnd.openxmlformats-officedocument.presentationml.tags+xml"/>
  <Override PartName="/ppt/tags/tag60.xml" ContentType="application/vnd.openxmlformats-officedocument.presentationml.tags+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Default Extension="wmf" ContentType="image/x-wmf"/>
  <Override PartName="/ppt/tags/tag58.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tags/tag29.xml" ContentType="application/vnd.openxmlformats-officedocument.presentationml.tags+xml"/>
  <Override PartName="/ppt/notesSlides/notesSlide25.xml" ContentType="application/vnd.openxmlformats-officedocument.presentationml.notesSlide+xml"/>
  <Override PartName="/ppt/tags/tag47.xml" ContentType="application/vnd.openxmlformats-officedocument.presentationml.tags+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notesSlides/notesSlide14.xml" ContentType="application/vnd.openxmlformats-officedocument.presentationml.notesSlide+xml"/>
  <Override PartName="/ppt/tags/tag36.xml" ContentType="application/vnd.openxmlformats-officedocument.presentationml.tags+xml"/>
  <Override PartName="/ppt/notesSlides/notesSlide32.xml" ContentType="application/vnd.openxmlformats-officedocument.presentationml.notesSlide+xml"/>
  <Override PartName="/ppt/tags/tag54.xml" ContentType="application/vnd.openxmlformats-officedocument.presentationml.tags+xml"/>
  <Override PartName="/ppt/tags/tag65.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43.xml" ContentType="application/vnd.openxmlformats-officedocument.presentationml.tags+xml"/>
  <Override PartName="/ppt/notesSlides/notesSlide50.xml" ContentType="application/vnd.openxmlformats-officedocument.presentationml.notesSlide+xml"/>
  <Override PartName="/ppt/tags/tag61.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charts/chart1.xml" ContentType="application/vnd.openxmlformats-officedocument.drawingml.char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tags/tag3.xml" ContentType="application/vnd.openxmlformats-officedocument.presentationml.tags+xml"/>
  <Default Extension="jpeg" ContentType="image/jpeg"/>
  <Override PartName="/ppt/notesSlides/notesSlide37.xml" ContentType="application/vnd.openxmlformats-officedocument.presentationml.notesSlide+xml"/>
  <Override PartName="/ppt/tags/tag59.xml" ContentType="application/vnd.openxmlformats-officedocument.presentationml.tags+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tags/tag37.xml" ContentType="application/vnd.openxmlformats-officedocument.presentationml.tags+xml"/>
  <Override PartName="/ppt/tags/tag48.xml" ContentType="application/vnd.openxmlformats-officedocument.presentationml.tags+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26.xml" ContentType="application/vnd.openxmlformats-officedocument.presentationml.tags+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tags/tag55.xml" ContentType="application/vnd.openxmlformats-officedocument.presentationml.tags+xml"/>
  <Override PartName="/ppt/notesSlides/notesSlide51.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notesSlides/notesSlide40.xml" ContentType="application/vnd.openxmlformats-officedocument.presentationml.notesSlide+xml"/>
  <Override PartName="/ppt/tags/tag62.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slides/slide29.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tags/tag56.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tags/tag45.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tags/tag34.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2"/>
  </p:notesMasterIdLst>
  <p:handoutMasterIdLst>
    <p:handoutMasterId r:id="rId63"/>
  </p:handoutMasterIdLst>
  <p:sldIdLst>
    <p:sldId id="340" r:id="rId2"/>
    <p:sldId id="953" r:id="rId3"/>
    <p:sldId id="964" r:id="rId4"/>
    <p:sldId id="982" r:id="rId5"/>
    <p:sldId id="1224" r:id="rId6"/>
    <p:sldId id="628" r:id="rId7"/>
    <p:sldId id="715" r:id="rId8"/>
    <p:sldId id="971" r:id="rId9"/>
    <p:sldId id="1226" r:id="rId10"/>
    <p:sldId id="1227" r:id="rId11"/>
    <p:sldId id="1228" r:id="rId12"/>
    <p:sldId id="1230" r:id="rId13"/>
    <p:sldId id="743" r:id="rId14"/>
    <p:sldId id="760" r:id="rId15"/>
    <p:sldId id="1235" r:id="rId16"/>
    <p:sldId id="718" r:id="rId17"/>
    <p:sldId id="719" r:id="rId18"/>
    <p:sldId id="753" r:id="rId19"/>
    <p:sldId id="1234" r:id="rId20"/>
    <p:sldId id="725" r:id="rId21"/>
    <p:sldId id="731" r:id="rId22"/>
    <p:sldId id="732" r:id="rId23"/>
    <p:sldId id="754" r:id="rId24"/>
    <p:sldId id="755" r:id="rId25"/>
    <p:sldId id="1027" r:id="rId26"/>
    <p:sldId id="1239" r:id="rId27"/>
    <p:sldId id="1242" r:id="rId28"/>
    <p:sldId id="1243" r:id="rId29"/>
    <p:sldId id="1029" r:id="rId30"/>
    <p:sldId id="1030" r:id="rId31"/>
    <p:sldId id="1237" r:id="rId32"/>
    <p:sldId id="1238" r:id="rId33"/>
    <p:sldId id="1220" r:id="rId34"/>
    <p:sldId id="1250" r:id="rId35"/>
    <p:sldId id="1251" r:id="rId36"/>
    <p:sldId id="1156" r:id="rId37"/>
    <p:sldId id="1170" r:id="rId38"/>
    <p:sldId id="1240" r:id="rId39"/>
    <p:sldId id="1244" r:id="rId40"/>
    <p:sldId id="1246" r:id="rId41"/>
    <p:sldId id="1241" r:id="rId42"/>
    <p:sldId id="1248" r:id="rId43"/>
    <p:sldId id="1249" r:id="rId44"/>
    <p:sldId id="1153" r:id="rId45"/>
    <p:sldId id="1169" r:id="rId46"/>
    <p:sldId id="1162" r:id="rId47"/>
    <p:sldId id="1188" r:id="rId48"/>
    <p:sldId id="1191" r:id="rId49"/>
    <p:sldId id="1193" r:id="rId50"/>
    <p:sldId id="1194" r:id="rId51"/>
    <p:sldId id="1195" r:id="rId52"/>
    <p:sldId id="1207" r:id="rId53"/>
    <p:sldId id="1259" r:id="rId54"/>
    <p:sldId id="764" r:id="rId55"/>
    <p:sldId id="1258" r:id="rId56"/>
    <p:sldId id="1254" r:id="rId57"/>
    <p:sldId id="1255" r:id="rId58"/>
    <p:sldId id="1256" r:id="rId59"/>
    <p:sldId id="1257" r:id="rId60"/>
    <p:sldId id="1209" r:id="rId61"/>
  </p:sldIdLst>
  <p:sldSz cx="9144000" cy="6858000" type="screen4x3"/>
  <p:notesSz cx="6858000" cy="9144000"/>
  <p:custDataLst>
    <p:tags r:id="rId64"/>
  </p:custDataLst>
  <p:kinsoku lang="zh-TW" invalStChars="!),.:;?]}，、。．；：？！︰…‥﹐﹑﹒﹔﹕﹖﹗｜–︱—︳?︴﹏）︶﹜︸〕︺】︼》︾〉﹀」﹂』﹄﹚﹜﹞’”〞′·" invalEndChars="([{（︵﹛︷〔︹【︻《︽〈︿「﹁『﹃﹙﹛﹝‘“〝‵"/>
  <p:defaultTextStyle>
    <a:defPPr>
      <a:defRPr lang="zh-TW"/>
    </a:defPPr>
    <a:lvl1pPr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1pPr>
    <a:lvl2pPr marL="4572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2pPr>
    <a:lvl3pPr marL="9144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3pPr>
    <a:lvl4pPr marL="13716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4pPr>
    <a:lvl5pPr marL="18288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5pPr>
    <a:lvl6pPr marL="22860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6pPr>
    <a:lvl7pPr marL="27432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7pPr>
    <a:lvl8pPr marL="32004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8pPr>
    <a:lvl9pPr marL="36576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00FF00"/>
    <a:srgbClr val="CCCC00"/>
    <a:srgbClr val="003300"/>
    <a:srgbClr val="66FFFF"/>
    <a:srgbClr val="FF66FF"/>
    <a:srgbClr val="FF6600"/>
    <a:srgbClr val="4C2E00"/>
    <a:srgbClr val="B50069"/>
    <a:srgbClr val="FAFD00"/>
    <a:srgbClr val="3F000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80" autoAdjust="0"/>
    <p:restoredTop sz="92043" autoAdjust="0"/>
  </p:normalViewPr>
  <p:slideViewPr>
    <p:cSldViewPr>
      <p:cViewPr>
        <p:scale>
          <a:sx n="90" d="100"/>
          <a:sy n="90" d="100"/>
        </p:scale>
        <p:origin x="-636" y="-3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Lst>
  </p:outlineViewPr>
  <p:notesTextViewPr>
    <p:cViewPr>
      <p:scale>
        <a:sx n="100" d="100"/>
        <a:sy n="100" d="100"/>
      </p:scale>
      <p:origin x="0" y="0"/>
    </p:cViewPr>
  </p:notesTextViewPr>
  <p:sorterViewPr>
    <p:cViewPr>
      <p:scale>
        <a:sx n="66" d="100"/>
        <a:sy n="66" d="100"/>
      </p:scale>
      <p:origin x="0" y="314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8" Type="http://schemas.openxmlformats.org/officeDocument/2006/relationships/slide" Target="slides/slide20.xml"/><Relationship Id="rId3" Type="http://schemas.openxmlformats.org/officeDocument/2006/relationships/slide" Target="slides/slide9.xml"/><Relationship Id="rId7" Type="http://schemas.openxmlformats.org/officeDocument/2006/relationships/slide" Target="slides/slide16.xml"/><Relationship Id="rId12" Type="http://schemas.openxmlformats.org/officeDocument/2006/relationships/slide" Target="slides/slide60.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13.xml"/><Relationship Id="rId11" Type="http://schemas.openxmlformats.org/officeDocument/2006/relationships/slide" Target="slides/slide45.xml"/><Relationship Id="rId5" Type="http://schemas.openxmlformats.org/officeDocument/2006/relationships/slide" Target="slides/slide11.xml"/><Relationship Id="rId10" Type="http://schemas.openxmlformats.org/officeDocument/2006/relationships/slide" Target="slides/slide44.xml"/><Relationship Id="rId4" Type="http://schemas.openxmlformats.org/officeDocument/2006/relationships/slide" Target="slides/slide10.xml"/><Relationship Id="rId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9.2037228541882204E-2"/>
          <c:y val="0.11525423728813566"/>
          <c:w val="0.89141675284384658"/>
          <c:h val="0.64576271186440681"/>
        </c:manualLayout>
      </c:layout>
      <c:barChart>
        <c:barDir val="col"/>
        <c:grouping val="stacked"/>
        <c:ser>
          <c:idx val="1"/>
          <c:order val="0"/>
          <c:tx>
            <c:strRef>
              <c:f>Sheet1!$A$2</c:f>
              <c:strCache>
                <c:ptCount val="1"/>
                <c:pt idx="0">
                  <c:v>死亡</c:v>
                </c:pt>
              </c:strCache>
            </c:strRef>
          </c:tx>
          <c:spPr>
            <a:solidFill>
              <a:srgbClr val="FF0000"/>
            </a:solidFill>
            <a:ln w="10945">
              <a:solidFill>
                <a:srgbClr val="000000"/>
              </a:solidFill>
              <a:prstDash val="solid"/>
            </a:ln>
          </c:spPr>
          <c:cat>
            <c:strRef>
              <c:f>Sheet1!$B$1:$P$1</c:f>
              <c:strCache>
                <c:ptCount val="15"/>
                <c:pt idx="0">
                  <c:v>印尼</c:v>
                </c:pt>
                <c:pt idx="1">
                  <c:v>柬埔寨</c:v>
                </c:pt>
                <c:pt idx="2">
                  <c:v>寮國</c:v>
                </c:pt>
                <c:pt idx="3">
                  <c:v>緬甸</c:v>
                </c:pt>
                <c:pt idx="4">
                  <c:v>孟加拉</c:v>
                </c:pt>
                <c:pt idx="5">
                  <c:v>巴基斯坦</c:v>
                </c:pt>
                <c:pt idx="6">
                  <c:v>泰國</c:v>
                </c:pt>
                <c:pt idx="7">
                  <c:v>越南</c:v>
                </c:pt>
                <c:pt idx="8">
                  <c:v>大陸</c:v>
                </c:pt>
                <c:pt idx="9">
                  <c:v>伊拉克</c:v>
                </c:pt>
                <c:pt idx="10">
                  <c:v>土耳其</c:v>
                </c:pt>
                <c:pt idx="11">
                  <c:v>埃及</c:v>
                </c:pt>
                <c:pt idx="12">
                  <c:v>奈及利亞</c:v>
                </c:pt>
                <c:pt idx="13">
                  <c:v>亞塞拜然</c:v>
                </c:pt>
                <c:pt idx="14">
                  <c:v>吉布他</c:v>
                </c:pt>
              </c:strCache>
            </c:strRef>
          </c:cat>
          <c:val>
            <c:numRef>
              <c:f>Sheet1!$B$2:$P$2</c:f>
              <c:numCache>
                <c:formatCode>General</c:formatCode>
                <c:ptCount val="15"/>
                <c:pt idx="0">
                  <c:v>160</c:v>
                </c:pt>
                <c:pt idx="1">
                  <c:v>27</c:v>
                </c:pt>
                <c:pt idx="2">
                  <c:v>2</c:v>
                </c:pt>
                <c:pt idx="4">
                  <c:v>1</c:v>
                </c:pt>
                <c:pt idx="5">
                  <c:v>1</c:v>
                </c:pt>
                <c:pt idx="6">
                  <c:v>17</c:v>
                </c:pt>
                <c:pt idx="7">
                  <c:v>62</c:v>
                </c:pt>
                <c:pt idx="8">
                  <c:v>30</c:v>
                </c:pt>
                <c:pt idx="9">
                  <c:v>2</c:v>
                </c:pt>
                <c:pt idx="10">
                  <c:v>4</c:v>
                </c:pt>
                <c:pt idx="11">
                  <c:v>62</c:v>
                </c:pt>
                <c:pt idx="12">
                  <c:v>1</c:v>
                </c:pt>
                <c:pt idx="13">
                  <c:v>5</c:v>
                </c:pt>
                <c:pt idx="14">
                  <c:v>0</c:v>
                </c:pt>
              </c:numCache>
            </c:numRef>
          </c:val>
        </c:ser>
        <c:ser>
          <c:idx val="0"/>
          <c:order val="1"/>
          <c:tx>
            <c:strRef>
              <c:f>Sheet1!$A$3</c:f>
              <c:strCache>
                <c:ptCount val="1"/>
                <c:pt idx="0">
                  <c:v>存活</c:v>
                </c:pt>
              </c:strCache>
            </c:strRef>
          </c:tx>
          <c:spPr>
            <a:solidFill>
              <a:srgbClr val="FFFF00"/>
            </a:solidFill>
            <a:ln w="10945">
              <a:solidFill>
                <a:schemeClr val="tx1"/>
              </a:solidFill>
              <a:prstDash val="solid"/>
            </a:ln>
          </c:spPr>
          <c:cat>
            <c:strRef>
              <c:f>Sheet1!$B$1:$P$1</c:f>
              <c:strCache>
                <c:ptCount val="15"/>
                <c:pt idx="0">
                  <c:v>印尼</c:v>
                </c:pt>
                <c:pt idx="1">
                  <c:v>柬埔寨</c:v>
                </c:pt>
                <c:pt idx="2">
                  <c:v>寮國</c:v>
                </c:pt>
                <c:pt idx="3">
                  <c:v>緬甸</c:v>
                </c:pt>
                <c:pt idx="4">
                  <c:v>孟加拉</c:v>
                </c:pt>
                <c:pt idx="5">
                  <c:v>巴基斯坦</c:v>
                </c:pt>
                <c:pt idx="6">
                  <c:v>泰國</c:v>
                </c:pt>
                <c:pt idx="7">
                  <c:v>越南</c:v>
                </c:pt>
                <c:pt idx="8">
                  <c:v>大陸</c:v>
                </c:pt>
                <c:pt idx="9">
                  <c:v>伊拉克</c:v>
                </c:pt>
                <c:pt idx="10">
                  <c:v>土耳其</c:v>
                </c:pt>
                <c:pt idx="11">
                  <c:v>埃及</c:v>
                </c:pt>
                <c:pt idx="12">
                  <c:v>奈及利亞</c:v>
                </c:pt>
                <c:pt idx="13">
                  <c:v>亞塞拜然</c:v>
                </c:pt>
                <c:pt idx="14">
                  <c:v>吉布他</c:v>
                </c:pt>
              </c:strCache>
            </c:strRef>
          </c:cat>
          <c:val>
            <c:numRef>
              <c:f>Sheet1!$B$3:$P$3</c:f>
              <c:numCache>
                <c:formatCode>General</c:formatCode>
                <c:ptCount val="15"/>
                <c:pt idx="0">
                  <c:v>32</c:v>
                </c:pt>
                <c:pt idx="1">
                  <c:v>4</c:v>
                </c:pt>
                <c:pt idx="2">
                  <c:v>0</c:v>
                </c:pt>
                <c:pt idx="3">
                  <c:v>1</c:v>
                </c:pt>
                <c:pt idx="4">
                  <c:v>6</c:v>
                </c:pt>
                <c:pt idx="5">
                  <c:v>2</c:v>
                </c:pt>
                <c:pt idx="6">
                  <c:v>8</c:v>
                </c:pt>
                <c:pt idx="7">
                  <c:v>63</c:v>
                </c:pt>
                <c:pt idx="8">
                  <c:v>15</c:v>
                </c:pt>
                <c:pt idx="9">
                  <c:v>1</c:v>
                </c:pt>
                <c:pt idx="10">
                  <c:v>8</c:v>
                </c:pt>
                <c:pt idx="11">
                  <c:v>110</c:v>
                </c:pt>
                <c:pt idx="13">
                  <c:v>3</c:v>
                </c:pt>
                <c:pt idx="14">
                  <c:v>1</c:v>
                </c:pt>
              </c:numCache>
            </c:numRef>
          </c:val>
        </c:ser>
        <c:overlap val="100"/>
        <c:axId val="352051584"/>
        <c:axId val="352079872"/>
      </c:barChart>
      <c:catAx>
        <c:axId val="352051584"/>
        <c:scaling>
          <c:orientation val="minMax"/>
        </c:scaling>
        <c:axPos val="b"/>
        <c:numFmt formatCode="General" sourceLinked="1"/>
        <c:majorTickMark val="none"/>
        <c:tickLblPos val="nextTo"/>
        <c:spPr>
          <a:ln w="32836">
            <a:solidFill>
              <a:srgbClr val="00FFFF"/>
            </a:solidFill>
            <a:prstDash val="solid"/>
          </a:ln>
        </c:spPr>
        <c:txPr>
          <a:bodyPr rot="-2700000" vert="horz"/>
          <a:lstStyle/>
          <a:p>
            <a:pPr>
              <a:defRPr sz="1551" b="1" i="0" u="none" strike="noStrike" baseline="0">
                <a:solidFill>
                  <a:srgbClr val="FFFFFF"/>
                </a:solidFill>
                <a:latin typeface="新細明體"/>
                <a:ea typeface="新細明體"/>
                <a:cs typeface="新細明體"/>
              </a:defRPr>
            </a:pPr>
            <a:endParaRPr lang="zh-TW"/>
          </a:p>
        </c:txPr>
        <c:crossAx val="352079872"/>
        <c:crossesAt val="0"/>
        <c:auto val="1"/>
        <c:lblAlgn val="ctr"/>
        <c:lblOffset val="100"/>
        <c:tickLblSkip val="1"/>
        <c:tickMarkSkip val="1"/>
      </c:catAx>
      <c:valAx>
        <c:axId val="352079872"/>
        <c:scaling>
          <c:orientation val="minMax"/>
          <c:max val="200"/>
          <c:min val="0"/>
        </c:scaling>
        <c:axPos val="l"/>
        <c:majorGridlines>
          <c:spPr>
            <a:ln w="10945">
              <a:solidFill>
                <a:srgbClr val="C0C0C0"/>
              </a:solidFill>
              <a:prstDash val="solid"/>
            </a:ln>
          </c:spPr>
        </c:majorGridlines>
        <c:numFmt formatCode="General" sourceLinked="1"/>
        <c:majorTickMark val="none"/>
        <c:tickLblPos val="nextTo"/>
        <c:spPr>
          <a:ln w="32836">
            <a:solidFill>
              <a:srgbClr val="00FFFF"/>
            </a:solidFill>
            <a:prstDash val="solid"/>
          </a:ln>
        </c:spPr>
        <c:txPr>
          <a:bodyPr rot="0" vert="horz"/>
          <a:lstStyle/>
          <a:p>
            <a:pPr>
              <a:defRPr sz="2047" b="1" i="0" u="none" strike="noStrike" baseline="0">
                <a:solidFill>
                  <a:srgbClr val="FFFFFF"/>
                </a:solidFill>
                <a:latin typeface="Arial"/>
                <a:ea typeface="Arial"/>
                <a:cs typeface="Arial"/>
              </a:defRPr>
            </a:pPr>
            <a:endParaRPr lang="zh-TW"/>
          </a:p>
        </c:txPr>
        <c:crossAx val="352051584"/>
        <c:crosses val="autoZero"/>
        <c:crossBetween val="between"/>
        <c:majorUnit val="20"/>
        <c:minorUnit val="1"/>
      </c:valAx>
      <c:spPr>
        <a:gradFill rotWithShape="0">
          <a:gsLst>
            <a:gs pos="0">
              <a:srgbClr val="000000">
                <a:gamma/>
                <a:shade val="26275"/>
                <a:invGamma/>
              </a:srgbClr>
            </a:gs>
            <a:gs pos="50000">
              <a:srgbClr val="99CCFF"/>
            </a:gs>
            <a:gs pos="100000">
              <a:srgbClr val="000000">
                <a:gamma/>
                <a:shade val="26275"/>
                <a:invGamma/>
              </a:srgbClr>
            </a:gs>
          </a:gsLst>
          <a:lin ang="5400000" scaled="1"/>
        </a:gradFill>
        <a:ln w="32836">
          <a:solidFill>
            <a:srgbClr val="00FFFF"/>
          </a:solidFill>
          <a:prstDash val="solid"/>
        </a:ln>
      </c:spPr>
    </c:plotArea>
    <c:legend>
      <c:legendPos val="r"/>
      <c:layout>
        <c:manualLayout>
          <c:xMode val="edge"/>
          <c:yMode val="edge"/>
          <c:x val="0.20372285418821096"/>
          <c:y val="0.17966101694915246"/>
          <c:w val="0.20992761116856259"/>
          <c:h val="0.19830508474576281"/>
        </c:manualLayout>
      </c:layout>
      <c:spPr>
        <a:gradFill rotWithShape="0">
          <a:gsLst>
            <a:gs pos="0">
              <a:srgbClr val="000000">
                <a:gamma/>
                <a:shade val="46275"/>
                <a:invGamma/>
              </a:srgbClr>
            </a:gs>
            <a:gs pos="50000">
              <a:srgbClr val="008000"/>
            </a:gs>
            <a:gs pos="100000">
              <a:srgbClr val="000000">
                <a:gamma/>
                <a:shade val="46275"/>
                <a:invGamma/>
              </a:srgbClr>
            </a:gs>
          </a:gsLst>
          <a:lin ang="5400000" scaled="1"/>
        </a:gradFill>
        <a:ln w="32836">
          <a:solidFill>
            <a:srgbClr val="00FF00"/>
          </a:solidFill>
          <a:prstDash val="solid"/>
        </a:ln>
      </c:spPr>
      <c:txPr>
        <a:bodyPr/>
        <a:lstStyle/>
        <a:p>
          <a:pPr>
            <a:defRPr sz="2534" b="1" i="0" u="none" strike="noStrike" baseline="0">
              <a:solidFill>
                <a:srgbClr val="FFFFFF"/>
              </a:solidFill>
              <a:latin typeface="標楷體"/>
              <a:ea typeface="標楷體"/>
              <a:cs typeface="標楷體"/>
            </a:defRPr>
          </a:pPr>
          <a:endParaRPr lang="zh-TW"/>
        </a:p>
      </c:txPr>
    </c:legend>
    <c:plotVisOnly val="1"/>
    <c:dispBlanksAs val="span"/>
  </c:chart>
  <c:spPr>
    <a:noFill/>
    <a:ln>
      <a:noFill/>
    </a:ln>
  </c:spPr>
  <c:txPr>
    <a:bodyPr/>
    <a:lstStyle/>
    <a:p>
      <a:pPr>
        <a:defRPr sz="1379" b="1" i="0" u="none" strike="noStrike" baseline="0">
          <a:solidFill>
            <a:schemeClr val="tx1"/>
          </a:solidFill>
          <a:latin typeface="標楷體"/>
          <a:ea typeface="標楷體"/>
          <a:cs typeface="標楷體"/>
        </a:defRPr>
      </a:pPr>
      <a:endParaRPr lang="zh-TW"/>
    </a:p>
  </c:txPr>
  <c:externalData r:id="rId1"/>
</c:chartSpace>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image" Target="../media/image31.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88938" y="8431213"/>
            <a:ext cx="904875" cy="250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fld id="{369FEC31-83DA-446C-9D6D-696D4BE5530C}" type="datetime1">
              <a:rPr lang="zh-TW" altLang="en-US" sz="1400"/>
              <a:pPr/>
              <a:t>2015/9/18</a:t>
            </a:fld>
            <a:endParaRPr lang="en-US" altLang="zh-TW" sz="1400"/>
          </a:p>
        </p:txBody>
      </p:sp>
      <p:sp>
        <p:nvSpPr>
          <p:cNvPr id="3075" name="Rectangle 3"/>
          <p:cNvSpPr>
            <a:spLocks noChangeArrowheads="1"/>
          </p:cNvSpPr>
          <p:nvPr/>
        </p:nvSpPr>
        <p:spPr bwMode="auto">
          <a:xfrm>
            <a:off x="5786438" y="8450263"/>
            <a:ext cx="711200" cy="250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r"/>
            <a:r>
              <a:rPr lang="en-US" altLang="zh-TW" sz="1400"/>
              <a:t>Page </a:t>
            </a:r>
            <a:fld id="{D44FC018-9F1C-416E-88F8-464FA0422E39}" type="slidenum">
              <a:rPr lang="en-US" altLang="zh-TW" sz="1400"/>
              <a:pPr algn="r"/>
              <a:t>‹#›</a:t>
            </a:fld>
            <a:endParaRPr lang="en-US" altLang="zh-TW" sz="1400"/>
          </a:p>
        </p:txBody>
      </p:sp>
      <p:sp>
        <p:nvSpPr>
          <p:cNvPr id="3076" name="Line 4"/>
          <p:cNvSpPr>
            <a:spLocks noChangeShapeType="1"/>
          </p:cNvSpPr>
          <p:nvPr/>
        </p:nvSpPr>
        <p:spPr bwMode="auto">
          <a:xfrm>
            <a:off x="349250" y="8328025"/>
            <a:ext cx="6135688" cy="0"/>
          </a:xfrm>
          <a:prstGeom prst="line">
            <a:avLst/>
          </a:prstGeom>
          <a:noFill/>
          <a:ln w="508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Tree>
    <p:extLst>
      <p:ext uri="{BB962C8B-B14F-4D97-AF65-F5344CB8AC3E}">
        <p14:creationId xmlns:p14="http://schemas.microsoft.com/office/powerpoint/2010/main" xmlns="" val="28309914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Rot="1" noChangeAspect="1" noChangeArrowheads="1" noTextEdit="1"/>
          </p:cNvSpPr>
          <p:nvPr>
            <p:ph type="sldImg" idx="2"/>
          </p:nvPr>
        </p:nvSpPr>
        <p:spPr bwMode="auto">
          <a:xfrm>
            <a:off x="1141413" y="765175"/>
            <a:ext cx="4575175" cy="3432175"/>
          </a:xfrm>
          <a:prstGeom prst="rect">
            <a:avLst/>
          </a:prstGeom>
          <a:noFill/>
          <a:ln w="12700">
            <a:solidFill>
              <a:schemeClr val="tx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2051" name="Rectangle 3"/>
          <p:cNvSpPr>
            <a:spLocks noChangeArrowheads="1"/>
          </p:cNvSpPr>
          <p:nvPr/>
        </p:nvSpPr>
        <p:spPr bwMode="auto">
          <a:xfrm>
            <a:off x="769938" y="8431213"/>
            <a:ext cx="904875" cy="250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fld id="{8BC0EC01-887E-4DEA-B307-2B47831A1FFC}" type="datetime1">
              <a:rPr lang="zh-TW" altLang="en-US" sz="1400"/>
              <a:pPr/>
              <a:t>2015/9/18</a:t>
            </a:fld>
            <a:endParaRPr lang="en-US" altLang="zh-TW" sz="1400"/>
          </a:p>
        </p:txBody>
      </p:sp>
      <p:sp>
        <p:nvSpPr>
          <p:cNvPr id="2052" name="Rectangle 4"/>
          <p:cNvSpPr>
            <a:spLocks noChangeArrowheads="1"/>
          </p:cNvSpPr>
          <p:nvPr/>
        </p:nvSpPr>
        <p:spPr bwMode="auto">
          <a:xfrm>
            <a:off x="5405438" y="8450263"/>
            <a:ext cx="711200" cy="250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r"/>
            <a:r>
              <a:rPr lang="en-US" altLang="zh-TW" sz="1400"/>
              <a:t>Page </a:t>
            </a:r>
            <a:fld id="{964FDBCE-E845-4511-9EFB-B69E8301C4A1}" type="slidenum">
              <a:rPr lang="en-US" altLang="zh-TW" sz="1400"/>
              <a:pPr algn="r"/>
              <a:t>‹#›</a:t>
            </a:fld>
            <a:endParaRPr lang="en-US" altLang="zh-TW" sz="1400"/>
          </a:p>
        </p:txBody>
      </p:sp>
      <p:sp>
        <p:nvSpPr>
          <p:cNvPr id="2053" name="Line 5"/>
          <p:cNvSpPr>
            <a:spLocks noChangeShapeType="1"/>
          </p:cNvSpPr>
          <p:nvPr/>
        </p:nvSpPr>
        <p:spPr bwMode="auto">
          <a:xfrm>
            <a:off x="741363" y="8328025"/>
            <a:ext cx="5349875" cy="0"/>
          </a:xfrm>
          <a:prstGeom prst="line">
            <a:avLst/>
          </a:prstGeom>
          <a:noFill/>
          <a:ln w="508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Tree>
    <p:extLst>
      <p:ext uri="{BB962C8B-B14F-4D97-AF65-F5344CB8AC3E}">
        <p14:creationId xmlns:p14="http://schemas.microsoft.com/office/powerpoint/2010/main" xmlns="" val="4050660381"/>
      </p:ext>
    </p:extLst>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1pPr>
    <a:lvl2pPr marL="4572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2pPr>
    <a:lvl3pPr marL="9144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3pPr>
    <a:lvl4pPr marL="13716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4pPr>
    <a:lvl5pPr marL="18288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092445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022020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056126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8466" name="投影片圖像版面配置區 1"/>
          <p:cNvSpPr>
            <a:spLocks noGrp="1" noRot="1" noChangeAspect="1" noTextEdit="1"/>
          </p:cNvSpPr>
          <p:nvPr>
            <p:ph type="sldImg"/>
          </p:nvPr>
        </p:nvSpPr>
        <p:spPr>
          <a:xfrm>
            <a:off x="1143000" y="685800"/>
            <a:ext cx="4572000" cy="3429000"/>
          </a:xfrm>
          <a:ln/>
        </p:spPr>
      </p:sp>
      <p:sp>
        <p:nvSpPr>
          <p:cNvPr id="958467" name="備忘稿版面配置區 2"/>
          <p:cNvSpPr>
            <a:spLocks noGrp="1"/>
          </p:cNvSpPr>
          <p:nvPr>
            <p:ph type="body" idx="1"/>
          </p:nvPr>
        </p:nvSpPr>
        <p:spPr bwMode="auto">
          <a:xfrm>
            <a:off x="685800" y="4343400"/>
            <a:ext cx="5486400" cy="4114800"/>
          </a:xfrm>
          <a:prstGeom prst="rect">
            <a:avLst/>
          </a:prstGeo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txBody>
          <a:bodyPr lIns="88160" tIns="44080" rIns="88160" bIns="44080"/>
          <a:lstStyle/>
          <a:p>
            <a:pPr defTabSz="914400">
              <a:spcBef>
                <a:spcPct val="0"/>
              </a:spcBef>
            </a:pPr>
            <a:endParaRPr lang="zh-TW" altLang="zh-TW"/>
          </a:p>
        </p:txBody>
      </p:sp>
      <p:sp>
        <p:nvSpPr>
          <p:cNvPr id="80900" name="投影片編號版面配置區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8160" tIns="44080" rIns="88160" bIns="44080" anchor="b"/>
          <a:lstStyle>
            <a:lvl1pPr defTabSz="881063">
              <a:defRPr kumimoji="1" sz="2400">
                <a:solidFill>
                  <a:schemeClr val="tx1"/>
                </a:solidFill>
                <a:latin typeface="Times New Roman" panose="02020603050405020304" pitchFamily="18" charset="0"/>
                <a:ea typeface="標楷體" panose="03000509000000000000" pitchFamily="65" charset="-120"/>
              </a:defRPr>
            </a:lvl1pPr>
            <a:lvl2pPr marL="715963" indent="-276225" defTabSz="881063">
              <a:defRPr kumimoji="1" sz="2400">
                <a:solidFill>
                  <a:schemeClr val="tx1"/>
                </a:solidFill>
                <a:latin typeface="Times New Roman" panose="02020603050405020304" pitchFamily="18" charset="0"/>
                <a:ea typeface="標楷體" panose="03000509000000000000" pitchFamily="65" charset="-120"/>
              </a:defRPr>
            </a:lvl2pPr>
            <a:lvl3pPr marL="1101725" indent="-220663" defTabSz="881063">
              <a:defRPr kumimoji="1" sz="2400">
                <a:solidFill>
                  <a:schemeClr val="tx1"/>
                </a:solidFill>
                <a:latin typeface="Times New Roman" panose="02020603050405020304" pitchFamily="18" charset="0"/>
                <a:ea typeface="標楷體" panose="03000509000000000000" pitchFamily="65" charset="-120"/>
              </a:defRPr>
            </a:lvl3pPr>
            <a:lvl4pPr marL="1541463" indent="-219075" defTabSz="881063">
              <a:defRPr kumimoji="1" sz="2400">
                <a:solidFill>
                  <a:schemeClr val="tx1"/>
                </a:solidFill>
                <a:latin typeface="Times New Roman" panose="02020603050405020304" pitchFamily="18" charset="0"/>
                <a:ea typeface="標楷體" panose="03000509000000000000" pitchFamily="65" charset="-120"/>
              </a:defRPr>
            </a:lvl4pPr>
            <a:lvl5pPr marL="1984375" indent="-220663" defTabSz="881063">
              <a:defRPr kumimoji="1" sz="2400">
                <a:solidFill>
                  <a:schemeClr val="tx1"/>
                </a:solidFill>
                <a:latin typeface="Times New Roman" panose="02020603050405020304" pitchFamily="18" charset="0"/>
                <a:ea typeface="標楷體" panose="03000509000000000000" pitchFamily="65" charset="-120"/>
              </a:defRPr>
            </a:lvl5pPr>
            <a:lvl6pPr marL="24415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28987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3559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38131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r" eaLnBrk="1" hangingPunct="1"/>
            <a:fld id="{D6E3E163-E759-4401-88EF-E92E03393BC8}" type="slidenum">
              <a:rPr kumimoji="0" lang="en-US" altLang="zh-TW" sz="1100" b="0">
                <a:latin typeface="Calibri" panose="020F0502020204030204" pitchFamily="34" charset="0"/>
                <a:ea typeface="新細明體" panose="02020500000000000000" pitchFamily="18" charset="-120"/>
              </a:rPr>
              <a:pPr algn="r" eaLnBrk="1" hangingPunct="1"/>
              <a:t>4</a:t>
            </a:fld>
            <a:endParaRPr kumimoji="0" lang="en-US" altLang="zh-TW" sz="1100" b="0">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xmlns="" val="3929481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8466" name="投影片圖像版面配置區 1"/>
          <p:cNvSpPr>
            <a:spLocks noGrp="1" noRot="1" noChangeAspect="1" noTextEdit="1"/>
          </p:cNvSpPr>
          <p:nvPr>
            <p:ph type="sldImg"/>
          </p:nvPr>
        </p:nvSpPr>
        <p:spPr>
          <a:xfrm>
            <a:off x="1143000" y="685800"/>
            <a:ext cx="4572000" cy="3429000"/>
          </a:xfrm>
          <a:ln/>
        </p:spPr>
      </p:sp>
      <p:sp>
        <p:nvSpPr>
          <p:cNvPr id="958467" name="備忘稿版面配置區 2"/>
          <p:cNvSpPr>
            <a:spLocks noGrp="1"/>
          </p:cNvSpPr>
          <p:nvPr>
            <p:ph type="body" idx="1"/>
          </p:nvPr>
        </p:nvSpPr>
        <p:spPr bwMode="auto">
          <a:xfrm>
            <a:off x="685800" y="4343400"/>
            <a:ext cx="5486400" cy="4114800"/>
          </a:xfrm>
          <a:prstGeom prst="rect">
            <a:avLst/>
          </a:prstGeo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txBody>
          <a:bodyPr lIns="88160" tIns="44080" rIns="88160" bIns="44080"/>
          <a:lstStyle/>
          <a:p>
            <a:pPr defTabSz="914400">
              <a:spcBef>
                <a:spcPct val="0"/>
              </a:spcBef>
            </a:pPr>
            <a:endParaRPr lang="zh-TW" altLang="zh-TW"/>
          </a:p>
        </p:txBody>
      </p:sp>
      <p:sp>
        <p:nvSpPr>
          <p:cNvPr id="80900" name="投影片編號版面配置區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8160" tIns="44080" rIns="88160" bIns="44080" anchor="b"/>
          <a:lstStyle>
            <a:lvl1pPr defTabSz="881063">
              <a:defRPr kumimoji="1" sz="2400">
                <a:solidFill>
                  <a:schemeClr val="tx1"/>
                </a:solidFill>
                <a:latin typeface="Times New Roman" panose="02020603050405020304" pitchFamily="18" charset="0"/>
                <a:ea typeface="標楷體" panose="03000509000000000000" pitchFamily="65" charset="-120"/>
              </a:defRPr>
            </a:lvl1pPr>
            <a:lvl2pPr marL="715963" indent="-276225" defTabSz="881063">
              <a:defRPr kumimoji="1" sz="2400">
                <a:solidFill>
                  <a:schemeClr val="tx1"/>
                </a:solidFill>
                <a:latin typeface="Times New Roman" panose="02020603050405020304" pitchFamily="18" charset="0"/>
                <a:ea typeface="標楷體" panose="03000509000000000000" pitchFamily="65" charset="-120"/>
              </a:defRPr>
            </a:lvl2pPr>
            <a:lvl3pPr marL="1101725" indent="-220663" defTabSz="881063">
              <a:defRPr kumimoji="1" sz="2400">
                <a:solidFill>
                  <a:schemeClr val="tx1"/>
                </a:solidFill>
                <a:latin typeface="Times New Roman" panose="02020603050405020304" pitchFamily="18" charset="0"/>
                <a:ea typeface="標楷體" panose="03000509000000000000" pitchFamily="65" charset="-120"/>
              </a:defRPr>
            </a:lvl3pPr>
            <a:lvl4pPr marL="1541463" indent="-219075" defTabSz="881063">
              <a:defRPr kumimoji="1" sz="2400">
                <a:solidFill>
                  <a:schemeClr val="tx1"/>
                </a:solidFill>
                <a:latin typeface="Times New Roman" panose="02020603050405020304" pitchFamily="18" charset="0"/>
                <a:ea typeface="標楷體" panose="03000509000000000000" pitchFamily="65" charset="-120"/>
              </a:defRPr>
            </a:lvl4pPr>
            <a:lvl5pPr marL="1984375" indent="-220663" defTabSz="881063">
              <a:defRPr kumimoji="1" sz="2400">
                <a:solidFill>
                  <a:schemeClr val="tx1"/>
                </a:solidFill>
                <a:latin typeface="Times New Roman" panose="02020603050405020304" pitchFamily="18" charset="0"/>
                <a:ea typeface="標楷體" panose="03000509000000000000" pitchFamily="65" charset="-120"/>
              </a:defRPr>
            </a:lvl5pPr>
            <a:lvl6pPr marL="24415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28987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3559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3813175" indent="-220663" defTabSz="881063"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r" eaLnBrk="1" hangingPunct="1"/>
            <a:fld id="{D6E3E163-E759-4401-88EF-E92E03393BC8}" type="slidenum">
              <a:rPr kumimoji="0" lang="en-US" altLang="zh-TW" sz="1100" b="0">
                <a:latin typeface="Calibri" panose="020F0502020204030204" pitchFamily="34" charset="0"/>
                <a:ea typeface="新細明體" panose="02020500000000000000" pitchFamily="18" charset="-120"/>
              </a:rPr>
              <a:pPr algn="r" eaLnBrk="1" hangingPunct="1"/>
              <a:t>5</a:t>
            </a:fld>
            <a:endParaRPr kumimoji="0" lang="en-US" altLang="zh-TW" sz="1100" b="0">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xmlns="" val="1980873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46" name="Rectangle 2"/>
          <p:cNvSpPr>
            <a:spLocks noGrp="1" noRot="1" noChangeAspect="1" noChangeArrowheads="1" noTextEdit="1"/>
          </p:cNvSpPr>
          <p:nvPr>
            <p:ph type="sldImg"/>
          </p:nvPr>
        </p:nvSpPr>
        <p:spPr>
          <a:xfrm>
            <a:off x="1141413" y="684213"/>
            <a:ext cx="4575175" cy="3432175"/>
          </a:xfrm>
          <a:ln/>
        </p:spPr>
      </p:sp>
      <p:sp>
        <p:nvSpPr>
          <p:cNvPr id="51814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pPr defTabSz="914400"/>
            <a:endParaRPr lang="zh-TW" altLang="zh-TW"/>
          </a:p>
        </p:txBody>
      </p:sp>
    </p:spTree>
    <p:extLst>
      <p:ext uri="{BB962C8B-B14F-4D97-AF65-F5344CB8AC3E}">
        <p14:creationId xmlns:p14="http://schemas.microsoft.com/office/powerpoint/2010/main" xmlns="" val="2958245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7777206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2866" name="Rectangle 2"/>
          <p:cNvSpPr>
            <a:spLocks noGrp="1" noRot="1" noChangeAspect="1" noChangeArrowheads="1" noTextEdit="1"/>
          </p:cNvSpPr>
          <p:nvPr>
            <p:ph type="sldImg"/>
          </p:nvPr>
        </p:nvSpPr>
        <p:spPr>
          <a:xfrm>
            <a:off x="1143000" y="685800"/>
            <a:ext cx="4572000" cy="3429000"/>
          </a:xfrm>
          <a:ln/>
        </p:spPr>
      </p:sp>
      <p:sp>
        <p:nvSpPr>
          <p:cNvPr id="932867"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zh-TW" altLang="zh-TW">
              <a:ea typeface="新細明體" panose="02020500000000000000" pitchFamily="18" charset="-120"/>
            </a:endParaRPr>
          </a:p>
        </p:txBody>
      </p:sp>
    </p:spTree>
    <p:extLst>
      <p:ext uri="{BB962C8B-B14F-4D97-AF65-F5344CB8AC3E}">
        <p14:creationId xmlns:p14="http://schemas.microsoft.com/office/powerpoint/2010/main" xmlns="" val="12167957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689144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170030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645248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617806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049253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4217879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8287252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110309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2867952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1525056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4569909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016313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3796530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563506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6009917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992948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721096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6382796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5323875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2408623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8878814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32576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7336216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4214233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8556577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8607258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2411123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40570074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7500608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3968342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5381587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9539251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8353386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9327957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7429154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14629394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11831113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7704044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12515681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1508744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0951225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Rectangle 2"/>
          <p:cNvSpPr>
            <a:spLocks noGrp="1" noRot="1" noChangeAspect="1" noChangeArrowheads="1" noTextEdit="1"/>
          </p:cNvSpPr>
          <p:nvPr>
            <p:ph type="sldImg"/>
          </p:nvPr>
        </p:nvSpPr>
        <p:spPr>
          <a:xfrm>
            <a:off x="1141413" y="684213"/>
            <a:ext cx="4575175" cy="3432175"/>
          </a:xfrm>
          <a:ln/>
        </p:spPr>
      </p:sp>
      <p:sp>
        <p:nvSpPr>
          <p:cNvPr id="66355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zh-TW" altLang="en-US"/>
              <a:t>住院病童常發現白血球低下與肌肉酵素上升</a:t>
            </a:r>
          </a:p>
        </p:txBody>
      </p:sp>
    </p:spTree>
    <p:extLst>
      <p:ext uri="{BB962C8B-B14F-4D97-AF65-F5344CB8AC3E}">
        <p14:creationId xmlns:p14="http://schemas.microsoft.com/office/powerpoint/2010/main" xmlns="" val="41224841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0178" name="Rectangle 2"/>
          <p:cNvSpPr>
            <a:spLocks noGrp="1" noRot="1" noChangeAspect="1" noChangeArrowheads="1" noTextEdit="1"/>
          </p:cNvSpPr>
          <p:nvPr>
            <p:ph type="sldImg"/>
          </p:nvPr>
        </p:nvSpPr>
        <p:spPr>
          <a:xfrm>
            <a:off x="1141413" y="684213"/>
            <a:ext cx="4575175" cy="3432175"/>
          </a:xfrm>
          <a:ln/>
        </p:spPr>
      </p:sp>
      <p:sp>
        <p:nvSpPr>
          <p:cNvPr id="69017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zh-TW" altLang="en-US"/>
              <a:t>住院病童常發現白血球低下與肌肉酵素上升</a:t>
            </a:r>
          </a:p>
        </p:txBody>
      </p:sp>
    </p:spTree>
    <p:extLst>
      <p:ext uri="{BB962C8B-B14F-4D97-AF65-F5344CB8AC3E}">
        <p14:creationId xmlns:p14="http://schemas.microsoft.com/office/powerpoint/2010/main" xmlns="" val="1460895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87270832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29382614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28951136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415377189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xfrm>
            <a:off x="3884613" y="8685213"/>
            <a:ext cx="2971800" cy="457200"/>
          </a:xfrm>
          <a:prstGeom prst="rect">
            <a:avLst/>
          </a:prstGeom>
          <a:ln/>
        </p:spPr>
        <p:txBody>
          <a:bodyPr/>
          <a:lstStyle/>
          <a:p>
            <a:fld id="{923D62D1-0570-4609-8055-A8A6B31B6F0F}" type="slidenum">
              <a:rPr lang="en-US" altLang="zh-TW"/>
              <a:pPr/>
              <a:t>56</a:t>
            </a:fld>
            <a:endParaRPr lang="en-US" altLang="zh-TW"/>
          </a:p>
        </p:txBody>
      </p:sp>
      <p:sp>
        <p:nvSpPr>
          <p:cNvPr id="27545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BB8404E8-FF0E-435F-A265-7EE495942EFE}" type="slidenum">
              <a:rPr lang="en-US" altLang="zh-TW" sz="1200"/>
              <a:pPr algn="r"/>
              <a:t>56</a:t>
            </a:fld>
            <a:endParaRPr lang="en-US" altLang="zh-TW" sz="1200"/>
          </a:p>
        </p:txBody>
      </p:sp>
      <p:sp>
        <p:nvSpPr>
          <p:cNvPr id="275459" name="Rectangle 2"/>
          <p:cNvSpPr>
            <a:spLocks noGrp="1" noRot="1" noChangeAspect="1" noChangeArrowheads="1" noTextEdit="1"/>
          </p:cNvSpPr>
          <p:nvPr>
            <p:ph type="sldImg"/>
          </p:nvPr>
        </p:nvSpPr>
        <p:spPr>
          <a:ln/>
        </p:spPr>
      </p:sp>
      <p:sp>
        <p:nvSpPr>
          <p:cNvPr id="275460" name="Rectangle 3"/>
          <p:cNvSpPr>
            <a:spLocks noGrp="1" noChangeArrowheads="1"/>
          </p:cNvSpPr>
          <p:nvPr>
            <p:ph type="body" idx="1"/>
          </p:nvPr>
        </p:nvSpPr>
        <p:spPr>
          <a:xfrm>
            <a:off x="685800" y="4343400"/>
            <a:ext cx="5486400" cy="4114800"/>
          </a:xfrm>
          <a:prstGeom prst="rect">
            <a:avLst/>
          </a:prstGeom>
        </p:spPr>
        <p:txBody>
          <a:bodyPr/>
          <a:lstStyle/>
          <a:p>
            <a:r>
              <a:rPr lang="en-US" altLang="zh-TW"/>
              <a:t>Now, we know that this pandemic virus is a triple reassortant virus. It contains 5 genes from swine influenza,2 genes from avian influenza and one gene from human influenza. The most important genes for our immunity, the  hemagglutinin and the neuraminidase, came from swine influenza virus. Therefore, it was also called swine-origin virus.</a:t>
            </a:r>
          </a:p>
        </p:txBody>
      </p:sp>
    </p:spTree>
    <p:extLst>
      <p:ext uri="{BB962C8B-B14F-4D97-AF65-F5344CB8AC3E}">
        <p14:creationId xmlns:p14="http://schemas.microsoft.com/office/powerpoint/2010/main" xmlns="" val="327403777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xfrm>
            <a:off x="3884613" y="8685213"/>
            <a:ext cx="2971800" cy="457200"/>
          </a:xfrm>
          <a:prstGeom prst="rect">
            <a:avLst/>
          </a:prstGeom>
          <a:ln/>
        </p:spPr>
        <p:txBody>
          <a:bodyPr/>
          <a:lstStyle/>
          <a:p>
            <a:fld id="{0B5F8890-6CA4-4B4A-9C96-10B7FA4BDB75}" type="slidenum">
              <a:rPr lang="en-US" altLang="zh-TW"/>
              <a:pPr/>
              <a:t>57</a:t>
            </a:fld>
            <a:endParaRPr lang="en-US" altLang="zh-TW"/>
          </a:p>
        </p:txBody>
      </p:sp>
      <p:sp>
        <p:nvSpPr>
          <p:cNvPr id="40960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A0BB77B8-E03C-4D15-90E7-BC21E3E31006}" type="slidenum">
              <a:rPr lang="en-US" altLang="zh-TW" sz="1200"/>
              <a:pPr algn="r"/>
              <a:t>57</a:t>
            </a:fld>
            <a:endParaRPr lang="en-US" altLang="zh-TW" sz="1200"/>
          </a:p>
        </p:txBody>
      </p:sp>
      <p:sp>
        <p:nvSpPr>
          <p:cNvPr id="409603" name="Rectangle 2"/>
          <p:cNvSpPr>
            <a:spLocks noGrp="1" noRot="1" noChangeAspect="1" noChangeArrowheads="1" noTextEdit="1"/>
          </p:cNvSpPr>
          <p:nvPr>
            <p:ph type="sldImg"/>
          </p:nvPr>
        </p:nvSpPr>
        <p:spPr>
          <a:ln/>
        </p:spPr>
      </p:sp>
      <p:sp>
        <p:nvSpPr>
          <p:cNvPr id="409604" name="Rectangle 3"/>
          <p:cNvSpPr>
            <a:spLocks noGrp="1" noChangeArrowheads="1"/>
          </p:cNvSpPr>
          <p:nvPr>
            <p:ph type="body" idx="1"/>
          </p:nvPr>
        </p:nvSpPr>
        <p:spPr>
          <a:xfrm>
            <a:off x="685800" y="4343400"/>
            <a:ext cx="5486400" cy="4114800"/>
          </a:xfrm>
          <a:prstGeom prst="rect">
            <a:avLst/>
          </a:prstGeom>
        </p:spPr>
        <p:txBody>
          <a:bodyPr/>
          <a:lstStyle/>
          <a:p>
            <a:r>
              <a:rPr lang="en-US" altLang="zh-TW"/>
              <a:t>In Taiwan, our health insurance covered the charge of rapid screening test and oseltamivir. They are widely used for suspected cases. We also have a so-called 2-3-5 intervention policy. It means that a class should be suspended for 5 days if more than 2 students in the same class are infected within 3 days. Influenza vaccination program was started on November the 1st.</a:t>
            </a:r>
          </a:p>
        </p:txBody>
      </p:sp>
    </p:spTree>
    <p:extLst>
      <p:ext uri="{BB962C8B-B14F-4D97-AF65-F5344CB8AC3E}">
        <p14:creationId xmlns:p14="http://schemas.microsoft.com/office/powerpoint/2010/main" xmlns="" val="26477216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xfrm>
            <a:off x="3884613" y="8685213"/>
            <a:ext cx="2971800" cy="457200"/>
          </a:xfrm>
          <a:prstGeom prst="rect">
            <a:avLst/>
          </a:prstGeom>
          <a:ln/>
        </p:spPr>
        <p:txBody>
          <a:bodyPr/>
          <a:lstStyle/>
          <a:p>
            <a:fld id="{682CC1FA-595E-4AB6-AB66-B714FE326E94}" type="slidenum">
              <a:rPr lang="en-US" altLang="zh-TW"/>
              <a:pPr/>
              <a:t>58</a:t>
            </a:fld>
            <a:endParaRPr lang="en-US" altLang="zh-TW"/>
          </a:p>
        </p:txBody>
      </p:sp>
      <p:sp>
        <p:nvSpPr>
          <p:cNvPr id="41165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26507103-17B0-4509-8932-A085B66961F1}" type="slidenum">
              <a:rPr lang="en-US" altLang="zh-TW" sz="1200"/>
              <a:pPr algn="r"/>
              <a:t>58</a:t>
            </a:fld>
            <a:endParaRPr lang="en-US" altLang="zh-TW" sz="1200"/>
          </a:p>
        </p:txBody>
      </p:sp>
      <p:sp>
        <p:nvSpPr>
          <p:cNvPr id="411651" name="Rectangle 2"/>
          <p:cNvSpPr>
            <a:spLocks noGrp="1" noRot="1" noChangeAspect="1" noChangeArrowheads="1" noTextEdit="1"/>
          </p:cNvSpPr>
          <p:nvPr>
            <p:ph type="sldImg"/>
          </p:nvPr>
        </p:nvSpPr>
        <p:spPr>
          <a:ln/>
        </p:spPr>
      </p:sp>
      <p:sp>
        <p:nvSpPr>
          <p:cNvPr id="411652" name="Rectangle 3"/>
          <p:cNvSpPr>
            <a:spLocks noGrp="1" noChangeArrowheads="1"/>
          </p:cNvSpPr>
          <p:nvPr>
            <p:ph type="body" idx="1"/>
          </p:nvPr>
        </p:nvSpPr>
        <p:spPr>
          <a:xfrm>
            <a:off x="685800" y="4343400"/>
            <a:ext cx="5486400" cy="4114800"/>
          </a:xfrm>
          <a:prstGeom prst="rect">
            <a:avLst/>
          </a:prstGeom>
        </p:spPr>
        <p:txBody>
          <a:bodyPr/>
          <a:lstStyle/>
          <a:p>
            <a:r>
              <a:rPr lang="en-US" altLang="zh-TW"/>
              <a:t>In Taiwan, our health insurance covered the charge of rapid screening test and oseltamivir. They are widely used for suspected cases. We also have a so-called 2-3-5 intervention policy. It means that a class should be suspended for 5 days if more than 2 students in the same class are infected within 3 days. Influenza vaccination program was started on November the 1st.</a:t>
            </a:r>
          </a:p>
        </p:txBody>
      </p:sp>
    </p:spTree>
    <p:extLst>
      <p:ext uri="{BB962C8B-B14F-4D97-AF65-F5344CB8AC3E}">
        <p14:creationId xmlns:p14="http://schemas.microsoft.com/office/powerpoint/2010/main" xmlns="" val="417413896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215978086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85800" y="4343400"/>
            <a:ext cx="5486400" cy="4114800"/>
          </a:xfrm>
          <a:prstGeom prst="rect">
            <a:avLst/>
          </a:prstGeom>
        </p:spPr>
        <p:txBody>
          <a:bodyPr/>
          <a:lstStyle/>
          <a:p>
            <a:endParaRPr lang="zh-TW" altLang="en-US"/>
          </a:p>
        </p:txBody>
      </p:sp>
    </p:spTree>
    <p:extLst>
      <p:ext uri="{BB962C8B-B14F-4D97-AF65-F5344CB8AC3E}">
        <p14:creationId xmlns:p14="http://schemas.microsoft.com/office/powerpoint/2010/main" xmlns="" val="3465471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xmlns="" val="455630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296005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xmlns="" val="540496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5334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8805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372583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xmlns="" val="36136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22129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xmlns="" val="3012011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xmlns="" val="621897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922025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705600" y="228600"/>
            <a:ext cx="2057400" cy="60960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533400" y="228600"/>
            <a:ext cx="6019800" cy="60960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1259092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33400" y="228600"/>
            <a:ext cx="8229600" cy="8382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5334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53925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533400" y="228600"/>
            <a:ext cx="8229600" cy="8382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533400" y="1295400"/>
            <a:ext cx="8153400" cy="5029200"/>
          </a:xfrm>
        </p:spPr>
        <p:txBody>
          <a:bodyPr/>
          <a:lstStyle/>
          <a:p>
            <a:endParaRPr lang="zh-TW" altLang="en-US"/>
          </a:p>
        </p:txBody>
      </p:sp>
    </p:spTree>
    <p:extLst>
      <p:ext uri="{BB962C8B-B14F-4D97-AF65-F5344CB8AC3E}">
        <p14:creationId xmlns:p14="http://schemas.microsoft.com/office/powerpoint/2010/main" xmlns="" val="14612664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33400" y="228600"/>
            <a:ext cx="8229600" cy="6096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585379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CC"/>
            </a:gs>
            <a:gs pos="100000">
              <a:schemeClr val="tx2"/>
            </a:gs>
          </a:gsLst>
          <a:lin ang="5400000" scaled="1"/>
        </a:gradFill>
        <a:effectLst/>
      </p:bgPr>
    </p:bg>
    <p:spTree>
      <p:nvGrpSpPr>
        <p:cNvPr id="1" name=""/>
        <p:cNvGrpSpPr/>
        <p:nvPr/>
      </p:nvGrpSpPr>
      <p:grpSpPr>
        <a:xfrm>
          <a:off x="0" y="0"/>
          <a:ext cx="0" cy="0"/>
          <a:chOff x="0" y="0"/>
          <a:chExt cx="0" cy="0"/>
        </a:xfrm>
      </p:grpSpPr>
      <p:sp>
        <p:nvSpPr>
          <p:cNvPr id="319490" name="Rectangle 2"/>
          <p:cNvSpPr>
            <a:spLocks noGrp="1" noChangeArrowheads="1"/>
          </p:cNvSpPr>
          <p:nvPr>
            <p:ph type="title"/>
          </p:nvPr>
        </p:nvSpPr>
        <p:spPr bwMode="auto">
          <a:xfrm>
            <a:off x="533400" y="228600"/>
            <a:ext cx="82296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319491" name="Rectangle 3"/>
          <p:cNvSpPr>
            <a:spLocks noGrp="1" noChangeArrowheads="1"/>
          </p:cNvSpPr>
          <p:nvPr>
            <p:ph type="body" idx="1"/>
          </p:nvPr>
        </p:nvSpPr>
        <p:spPr bwMode="auto">
          <a:xfrm>
            <a:off x="533400" y="1295400"/>
            <a:ext cx="8153400" cy="502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319492" name="Rectangle 4"/>
          <p:cNvSpPr>
            <a:spLocks noChangeArrowheads="1"/>
          </p:cNvSpPr>
          <p:nvPr/>
        </p:nvSpPr>
        <p:spPr bwMode="auto">
          <a:xfrm>
            <a:off x="0" y="0"/>
            <a:ext cx="304800" cy="6858000"/>
          </a:xfrm>
          <a:prstGeom prst="rect">
            <a:avLst/>
          </a:prstGeom>
          <a:gradFill rotWithShape="0">
            <a:gsLst>
              <a:gs pos="0">
                <a:srgbClr val="0000CC"/>
              </a:gs>
              <a:gs pos="50000">
                <a:srgbClr val="33CCFF"/>
              </a:gs>
              <a:gs pos="100000">
                <a:srgbClr val="0000CC"/>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319494" name="Text Box 6"/>
          <p:cNvSpPr txBox="1">
            <a:spLocks noChangeArrowheads="1"/>
          </p:cNvSpPr>
          <p:nvPr/>
        </p:nvSpPr>
        <p:spPr bwMode="auto">
          <a:xfrm>
            <a:off x="0" y="6400800"/>
            <a:ext cx="8953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400">
                <a:solidFill>
                  <a:srgbClr val="FF3300"/>
                </a:solidFill>
                <a:effectLst>
                  <a:outerShdw blurRad="38100" dist="38100" dir="2700000" algn="tl">
                    <a:srgbClr val="000000"/>
                  </a:outerShdw>
                </a:effectLst>
                <a:ea typeface="新細明體" panose="02020500000000000000" pitchFamily="18" charset="-120"/>
              </a:rPr>
              <a:t>G.Q.</a:t>
            </a: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75" r:id="rId12"/>
    <p:sldLayoutId id="2147483676" r:id="rId13"/>
    <p:sldLayoutId id="2147483677" r:id="rId14"/>
  </p:sldLayoutIdLst>
  <p:txStyles>
    <p:title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p:titleStyle>
    <p:bodyStyle>
      <a:lvl1pPr marL="342900" indent="-342900" algn="l" rtl="0" eaLnBrk="0" fontAlgn="base" hangingPunct="0">
        <a:spcBef>
          <a:spcPct val="20000"/>
        </a:spcBef>
        <a:spcAft>
          <a:spcPct val="0"/>
        </a:spcAft>
        <a:buClr>
          <a:srgbClr val="FF3300"/>
        </a:buClr>
        <a:buSzPct val="70000"/>
        <a:buFont typeface="Monotype Sorts" pitchFamily="2" charset="2"/>
        <a:buChar char="l"/>
        <a:defRPr sz="2400" kern="1200">
          <a:solidFill>
            <a:srgbClr val="FFFF00"/>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rgbClr val="66FF33"/>
        </a:buClr>
        <a:buSzPct val="70000"/>
        <a:buFont typeface="Monotype Sorts" pitchFamily="2" charset="2"/>
        <a:buChar char="m"/>
        <a:defRPr sz="2400" kern="1200">
          <a:solidFill>
            <a:schemeClr val="bg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rgbClr val="FFFF00"/>
        </a:buClr>
        <a:buSzPct val="70000"/>
        <a:buFont typeface="Wingdings" panose="05000000000000000000" pitchFamily="2" charset="2"/>
        <a:buChar char="q"/>
        <a:defRPr sz="2400" kern="1200">
          <a:solidFill>
            <a:schemeClr val="bg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rgbClr val="66FF33"/>
        </a:buClr>
        <a:buSzPct val="70000"/>
        <a:buFont typeface="Wingdings" panose="05000000000000000000" pitchFamily="2" charset="2"/>
        <a:buChar char="v"/>
        <a:defRPr sz="2400" kern="1200">
          <a:solidFill>
            <a:schemeClr val="bg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har char="»"/>
        <a:defRPr sz="2400" kern="1200">
          <a:solidFill>
            <a:schemeClr val="bg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gi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oleObject" Target="../embeddings/oleObject1.bin"/><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11.xml"/><Relationship Id="rId7" Type="http://schemas.openxmlformats.org/officeDocument/2006/relationships/notesSlide" Target="../notesSlides/notesSlide8.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slideLayout" Target="../slideLayouts/slideLayout7.xml"/><Relationship Id="rId5" Type="http://schemas.openxmlformats.org/officeDocument/2006/relationships/tags" Target="../tags/tag13.xml"/><Relationship Id="rId4" Type="http://schemas.openxmlformats.org/officeDocument/2006/relationships/tags" Target="../tags/tag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4.xml"/><Relationship Id="rId5" Type="http://schemas.openxmlformats.org/officeDocument/2006/relationships/image" Target="../media/image6.gif"/><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xml"/><Relationship Id="rId1" Type="http://schemas.openxmlformats.org/officeDocument/2006/relationships/vmlDrawing" Target="../drawings/vmlDrawing2.vml"/><Relationship Id="rId5" Type="http://schemas.openxmlformats.org/officeDocument/2006/relationships/oleObject" Target="../embeddings/oleObject3.bin"/><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2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tags" Target="../tags/tag22.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vmlDrawing" Target="../drawings/vmlDrawing3.vml"/><Relationship Id="rId5" Type="http://schemas.openxmlformats.org/officeDocument/2006/relationships/oleObject" Target="../embeddings/oleObject4.bin"/><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notesSlide" Target="../notesSlides/notesSlide20.xml"/><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9.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30.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31.xml"/><Relationship Id="rId4" Type="http://schemas.openxmlformats.org/officeDocument/2006/relationships/image" Target="../media/image29.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6.xml"/><Relationship Id="rId1" Type="http://schemas.openxmlformats.org/officeDocument/2006/relationships/vmlDrawing" Target="../drawings/vmlDrawing4.vml"/><Relationship Id="rId5" Type="http://schemas.openxmlformats.org/officeDocument/2006/relationships/oleObject" Target="../embeddings/oleObject5.bin"/><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37.xml"/><Relationship Id="rId1" Type="http://schemas.openxmlformats.org/officeDocument/2006/relationships/vmlDrawing" Target="../drawings/vmlDrawing5.vml"/><Relationship Id="rId6" Type="http://schemas.openxmlformats.org/officeDocument/2006/relationships/oleObject" Target="../embeddings/oleObject7.bin"/><Relationship Id="rId5" Type="http://schemas.openxmlformats.org/officeDocument/2006/relationships/oleObject" Target="../embeddings/oleObject6.bin"/><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8.xml"/><Relationship Id="rId4" Type="http://schemas.openxmlformats.org/officeDocument/2006/relationships/image" Target="../media/image33.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2.xml"/><Relationship Id="rId1" Type="http://schemas.openxmlformats.org/officeDocument/2006/relationships/tags" Target="../tags/tag39.xml"/><Relationship Id="rId4" Type="http://schemas.openxmlformats.org/officeDocument/2006/relationships/image" Target="../media/image34.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4.xml"/><Relationship Id="rId1" Type="http://schemas.openxmlformats.org/officeDocument/2006/relationships/tags" Target="../tags/tag40.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44.xml"/><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45.xml"/><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7.xml"/><Relationship Id="rId4" Type="http://schemas.openxmlformats.org/officeDocument/2006/relationships/image" Target="../media/image38.gi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2.xml"/><Relationship Id="rId1" Type="http://schemas.openxmlformats.org/officeDocument/2006/relationships/tags" Target="../tags/tag49.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50.xml"/><Relationship Id="rId4" Type="http://schemas.openxmlformats.org/officeDocument/2006/relationships/chart" Target="../charts/chart1.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2.xml"/><Relationship Id="rId1" Type="http://schemas.openxmlformats.org/officeDocument/2006/relationships/tags" Target="../tags/tag51.xml"/><Relationship Id="rId4" Type="http://schemas.openxmlformats.org/officeDocument/2006/relationships/image" Target="../media/image40.wm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52.xml"/><Relationship Id="rId4" Type="http://schemas.openxmlformats.org/officeDocument/2006/relationships/image" Target="../media/image41.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54.xml"/><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vmlDrawing" Target="../drawings/vmlDrawing6.vml"/><Relationship Id="rId5" Type="http://schemas.openxmlformats.org/officeDocument/2006/relationships/oleObject" Target="../embeddings/oleObject8.bin"/><Relationship Id="rId4"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56.xml"/><Relationship Id="rId4" Type="http://schemas.openxmlformats.org/officeDocument/2006/relationships/image" Target="../media/image44.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57.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7.xml"/><Relationship Id="rId1" Type="http://schemas.openxmlformats.org/officeDocument/2006/relationships/tags" Target="../tags/tag59.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60.xml"/><Relationship Id="rId4" Type="http://schemas.openxmlformats.org/officeDocument/2006/relationships/image" Target="../media/image45.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7.xml"/><Relationship Id="rId1" Type="http://schemas.openxmlformats.org/officeDocument/2006/relationships/tags" Target="../tags/tag61.xml"/><Relationship Id="rId5" Type="http://schemas.openxmlformats.org/officeDocument/2006/relationships/image" Target="../media/image47.png"/><Relationship Id="rId4" Type="http://schemas.openxmlformats.org/officeDocument/2006/relationships/image" Target="../media/image46.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7.xml"/><Relationship Id="rId1" Type="http://schemas.openxmlformats.org/officeDocument/2006/relationships/tags" Target="../tags/tag62.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64.xml"/><Relationship Id="rId4" Type="http://schemas.openxmlformats.org/officeDocument/2006/relationships/image" Target="../media/image48.jpe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4.xml"/><Relationship Id="rId1" Type="http://schemas.openxmlformats.org/officeDocument/2006/relationships/tags" Target="../tags/tag65.xml"/><Relationship Id="rId4"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1283114" y="908720"/>
            <a:ext cx="6581691" cy="2160240"/>
          </a:xfrm>
          <a:noFill/>
          <a:ln/>
          <a:effectLst>
            <a:outerShdw dist="35921" dir="2700000" algn="ctr" rotWithShape="0">
              <a:srgbClr val="000000"/>
            </a:outerShdw>
          </a:effectLst>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gn="ctr"/>
            <a:r>
              <a:rPr lang="zh-TW" altLang="en-US" sz="6600" dirty="0">
                <a:effectLst/>
              </a:rPr>
              <a:t>流感</a:t>
            </a:r>
            <a:r>
              <a:rPr lang="zh-TW" altLang="en-US" sz="6600" dirty="0" smtClean="0">
                <a:effectLst/>
              </a:rPr>
              <a:t>的病毒學</a:t>
            </a:r>
            <a:r>
              <a:rPr lang="en-US" altLang="zh-TW" sz="6600" dirty="0" smtClean="0">
                <a:solidFill>
                  <a:srgbClr val="FF00FF"/>
                </a:solidFill>
                <a:effectLst/>
              </a:rPr>
              <a:t/>
            </a:r>
            <a:br>
              <a:rPr lang="en-US" altLang="zh-TW" sz="6600" dirty="0" smtClean="0">
                <a:solidFill>
                  <a:srgbClr val="FF00FF"/>
                </a:solidFill>
                <a:effectLst/>
              </a:rPr>
            </a:br>
            <a:r>
              <a:rPr lang="zh-TW" altLang="en-US" sz="6600" dirty="0" smtClean="0">
                <a:effectLst/>
              </a:rPr>
              <a:t>與流行病學</a:t>
            </a:r>
            <a:endParaRPr lang="zh-TW" altLang="en-US" sz="6600" dirty="0">
              <a:effectLst/>
            </a:endParaRPr>
          </a:p>
        </p:txBody>
      </p:sp>
      <p:sp>
        <p:nvSpPr>
          <p:cNvPr id="101379" name="Rectangle 3"/>
          <p:cNvSpPr>
            <a:spLocks noGrp="1" noChangeArrowheads="1"/>
          </p:cNvSpPr>
          <p:nvPr>
            <p:ph type="body" idx="1"/>
          </p:nvPr>
        </p:nvSpPr>
        <p:spPr>
          <a:xfrm>
            <a:off x="755576" y="4293096"/>
            <a:ext cx="7780784" cy="2082552"/>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gn="ctr">
              <a:buFont typeface="Monotype Sorts" pitchFamily="2" charset="2"/>
              <a:buNone/>
            </a:pPr>
            <a:r>
              <a:rPr lang="zh-TW" altLang="en-US" sz="4400" dirty="0" smtClean="0">
                <a:solidFill>
                  <a:schemeClr val="bg1"/>
                </a:solidFill>
                <a:effectLst/>
              </a:rPr>
              <a:t>台大兒童醫院</a:t>
            </a:r>
            <a:r>
              <a:rPr lang="zh-TW" altLang="en-US" sz="4400" dirty="0">
                <a:solidFill>
                  <a:schemeClr val="bg1"/>
                </a:solidFill>
                <a:effectLst/>
              </a:rPr>
              <a:t>小兒</a:t>
            </a:r>
            <a:r>
              <a:rPr lang="zh-TW" altLang="en-US" sz="4400" dirty="0" smtClean="0">
                <a:solidFill>
                  <a:schemeClr val="bg1"/>
                </a:solidFill>
                <a:effectLst/>
              </a:rPr>
              <a:t>部</a:t>
            </a:r>
            <a:endParaRPr lang="zh-TW" altLang="en-US" sz="4400" dirty="0">
              <a:solidFill>
                <a:schemeClr val="bg1"/>
              </a:solidFill>
              <a:effectLst/>
            </a:endParaRPr>
          </a:p>
          <a:p>
            <a:pPr algn="ctr">
              <a:buFont typeface="Monotype Sorts" pitchFamily="2" charset="2"/>
              <a:buNone/>
            </a:pPr>
            <a:r>
              <a:rPr lang="zh-TW" altLang="en-US" sz="4400" dirty="0">
                <a:solidFill>
                  <a:schemeClr val="bg1"/>
                </a:solidFill>
                <a:effectLst/>
              </a:rPr>
              <a:t>李秉穎</a:t>
            </a:r>
          </a:p>
        </p:txBody>
      </p:sp>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4194" name="Rectangle 2"/>
          <p:cNvSpPr>
            <a:spLocks noGrp="1" noChangeArrowheads="1"/>
          </p:cNvSpPr>
          <p:nvPr>
            <p:ph type="title"/>
          </p:nvPr>
        </p:nvSpPr>
        <p:spPr>
          <a:xfrm>
            <a:off x="467544" y="188640"/>
            <a:ext cx="8229600" cy="838200"/>
          </a:xfrm>
        </p:spPr>
        <p:txBody>
          <a:bodyPr/>
          <a:lstStyle/>
          <a:p>
            <a:r>
              <a:rPr lang="zh-TW" altLang="en-US" dirty="0">
                <a:effectLst/>
              </a:rPr>
              <a:t>流感 </a:t>
            </a:r>
            <a:r>
              <a:rPr lang="zh-TW" altLang="en-US" dirty="0">
                <a:solidFill>
                  <a:schemeClr val="bg1"/>
                </a:solidFill>
                <a:effectLst/>
              </a:rPr>
              <a:t> </a:t>
            </a:r>
            <a:r>
              <a:rPr lang="en-US" altLang="zh-TW" dirty="0">
                <a:solidFill>
                  <a:schemeClr val="bg1"/>
                </a:solidFill>
                <a:effectLst/>
              </a:rPr>
              <a:t>Influenza</a:t>
            </a:r>
          </a:p>
        </p:txBody>
      </p:sp>
      <p:sp>
        <p:nvSpPr>
          <p:cNvPr id="904195" name="Rectangle 3"/>
          <p:cNvSpPr>
            <a:spLocks noGrp="1" noChangeArrowheads="1"/>
          </p:cNvSpPr>
          <p:nvPr>
            <p:ph type="body" idx="1"/>
          </p:nvPr>
        </p:nvSpPr>
        <p:spPr>
          <a:xfrm>
            <a:off x="611560" y="1196752"/>
            <a:ext cx="7776864" cy="5329460"/>
          </a:xfrm>
        </p:spPr>
        <p:txBody>
          <a:bodyPr/>
          <a:lstStyle/>
          <a:p>
            <a:pPr>
              <a:spcBef>
                <a:spcPct val="5000"/>
              </a:spcBef>
              <a:spcAft>
                <a:spcPts val="600"/>
              </a:spcAft>
            </a:pPr>
            <a:r>
              <a:rPr lang="zh-TW" altLang="en-US" sz="3100" dirty="0">
                <a:effectLst/>
              </a:rPr>
              <a:t>根據核蛋白</a:t>
            </a:r>
            <a:r>
              <a:rPr lang="en-US" altLang="zh-TW" sz="3100" dirty="0">
                <a:effectLst/>
              </a:rPr>
              <a:t>(</a:t>
            </a:r>
            <a:r>
              <a:rPr lang="en-US" altLang="zh-TW" sz="3100" dirty="0" err="1">
                <a:effectLst/>
              </a:rPr>
              <a:t>nucleoprotien</a:t>
            </a:r>
            <a:r>
              <a:rPr lang="en-US" altLang="zh-TW" sz="3100" dirty="0">
                <a:effectLst/>
              </a:rPr>
              <a:t>)</a:t>
            </a:r>
            <a:r>
              <a:rPr lang="zh-TW" altLang="en-US" sz="3100" dirty="0">
                <a:effectLst/>
              </a:rPr>
              <a:t>分成三型：</a:t>
            </a:r>
            <a:r>
              <a:rPr lang="en-US" altLang="zh-TW" sz="3100" dirty="0">
                <a:effectLst/>
              </a:rPr>
              <a:t>A</a:t>
            </a:r>
            <a:r>
              <a:rPr lang="zh-TW" altLang="en-US" sz="3100" dirty="0">
                <a:effectLst/>
              </a:rPr>
              <a:t>、</a:t>
            </a:r>
            <a:r>
              <a:rPr lang="en-US" altLang="zh-TW" sz="3100" dirty="0">
                <a:effectLst/>
              </a:rPr>
              <a:t>B</a:t>
            </a:r>
            <a:r>
              <a:rPr lang="zh-TW" altLang="en-US" sz="3100" dirty="0">
                <a:effectLst/>
              </a:rPr>
              <a:t>、</a:t>
            </a:r>
            <a:r>
              <a:rPr lang="en-US" altLang="zh-TW" sz="3100" dirty="0">
                <a:effectLst/>
              </a:rPr>
              <a:t>C</a:t>
            </a:r>
          </a:p>
          <a:p>
            <a:pPr lvl="1">
              <a:spcBef>
                <a:spcPct val="5000"/>
              </a:spcBef>
              <a:spcAft>
                <a:spcPts val="600"/>
              </a:spcAft>
            </a:pPr>
            <a:r>
              <a:rPr lang="en-US" altLang="zh-TW" sz="3100" dirty="0">
                <a:effectLst/>
              </a:rPr>
              <a:t>A</a:t>
            </a:r>
            <a:r>
              <a:rPr lang="zh-TW" altLang="en-US" sz="3100" dirty="0">
                <a:effectLst/>
              </a:rPr>
              <a:t>型：可發生抗原飄變與抗原移變</a:t>
            </a:r>
          </a:p>
          <a:p>
            <a:pPr lvl="1">
              <a:spcBef>
                <a:spcPct val="5000"/>
              </a:spcBef>
              <a:spcAft>
                <a:spcPts val="600"/>
              </a:spcAft>
            </a:pPr>
            <a:r>
              <a:rPr lang="en-US" altLang="zh-TW" sz="3100" dirty="0">
                <a:effectLst/>
              </a:rPr>
              <a:t>B</a:t>
            </a:r>
            <a:r>
              <a:rPr lang="zh-TW" altLang="en-US" sz="3100" dirty="0">
                <a:effectLst/>
              </a:rPr>
              <a:t>型：可發生抗原飄變</a:t>
            </a:r>
          </a:p>
          <a:p>
            <a:pPr lvl="1">
              <a:spcBef>
                <a:spcPct val="5000"/>
              </a:spcBef>
              <a:spcAft>
                <a:spcPts val="600"/>
              </a:spcAft>
            </a:pPr>
            <a:r>
              <a:rPr lang="en-US" altLang="zh-TW" sz="3100" dirty="0">
                <a:effectLst/>
              </a:rPr>
              <a:t>C</a:t>
            </a:r>
            <a:r>
              <a:rPr lang="zh-TW" altLang="en-US" sz="3100" dirty="0" smtClean="0">
                <a:effectLst/>
              </a:rPr>
              <a:t>型：不</a:t>
            </a:r>
            <a:r>
              <a:rPr lang="zh-TW" altLang="en-US" sz="3100" dirty="0">
                <a:effectLst/>
              </a:rPr>
              <a:t>常突變，</a:t>
            </a:r>
            <a:r>
              <a:rPr lang="zh-TW" altLang="en-US" sz="3100" dirty="0" smtClean="0">
                <a:effectLst/>
              </a:rPr>
              <a:t>非重要</a:t>
            </a:r>
            <a:r>
              <a:rPr lang="zh-TW" altLang="en-US" sz="3100" dirty="0">
                <a:effectLst/>
              </a:rPr>
              <a:t>流行病毒</a:t>
            </a:r>
          </a:p>
          <a:p>
            <a:pPr>
              <a:spcBef>
                <a:spcPct val="5000"/>
              </a:spcBef>
              <a:spcAft>
                <a:spcPts val="600"/>
              </a:spcAft>
            </a:pPr>
            <a:r>
              <a:rPr lang="zh-TW" altLang="en-US" sz="3100" dirty="0" smtClean="0">
                <a:solidFill>
                  <a:srgbClr val="FAFD00"/>
                </a:solidFill>
                <a:effectLst/>
              </a:rPr>
              <a:t>宿主</a:t>
            </a:r>
            <a:r>
              <a:rPr lang="en-US" altLang="zh-TW" sz="3100" dirty="0">
                <a:solidFill>
                  <a:srgbClr val="FAFD00"/>
                </a:solidFill>
                <a:effectLst/>
              </a:rPr>
              <a:t>:</a:t>
            </a:r>
            <a:endParaRPr lang="en-US" altLang="zh-TW" sz="3100" dirty="0">
              <a:effectLst/>
            </a:endParaRPr>
          </a:p>
          <a:p>
            <a:pPr lvl="1">
              <a:spcBef>
                <a:spcPct val="5000"/>
              </a:spcBef>
              <a:spcAft>
                <a:spcPts val="600"/>
              </a:spcAft>
            </a:pPr>
            <a:r>
              <a:rPr lang="en-US" altLang="zh-TW" sz="3100" dirty="0">
                <a:effectLst/>
              </a:rPr>
              <a:t>A</a:t>
            </a:r>
            <a:r>
              <a:rPr lang="zh-TW" altLang="en-US" sz="3100" dirty="0">
                <a:effectLst/>
              </a:rPr>
              <a:t>型：人、豬、馬、雞、鴨</a:t>
            </a:r>
            <a:r>
              <a:rPr lang="zh-TW" altLang="en-US" sz="3100" dirty="0" smtClean="0">
                <a:effectLst/>
              </a:rPr>
              <a:t>、蝙蝠</a:t>
            </a:r>
            <a:endParaRPr lang="zh-TW" altLang="en-US" sz="3100" dirty="0">
              <a:solidFill>
                <a:srgbClr val="FAFD00"/>
              </a:solidFill>
              <a:effectLst/>
            </a:endParaRPr>
          </a:p>
          <a:p>
            <a:pPr lvl="1">
              <a:spcBef>
                <a:spcPct val="5000"/>
              </a:spcBef>
              <a:spcAft>
                <a:spcPts val="600"/>
              </a:spcAft>
            </a:pPr>
            <a:r>
              <a:rPr lang="en-US" altLang="zh-TW" sz="3100" dirty="0">
                <a:effectLst/>
              </a:rPr>
              <a:t>B</a:t>
            </a:r>
            <a:r>
              <a:rPr lang="zh-TW" altLang="en-US" sz="3100" dirty="0">
                <a:effectLst/>
              </a:rPr>
              <a:t>型：人、海豹</a:t>
            </a:r>
          </a:p>
          <a:p>
            <a:pPr>
              <a:spcBef>
                <a:spcPct val="5000"/>
              </a:spcBef>
              <a:spcAft>
                <a:spcPts val="600"/>
              </a:spcAft>
            </a:pPr>
            <a:r>
              <a:rPr lang="zh-TW" altLang="en-US" sz="3100" dirty="0">
                <a:effectLst/>
              </a:rPr>
              <a:t>有脂質套膜：有機溶劑感受性</a:t>
            </a:r>
            <a:r>
              <a:rPr lang="en-US" altLang="zh-TW" sz="3100" dirty="0">
                <a:effectLst/>
              </a:rPr>
              <a:t>(+)</a:t>
            </a: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626" name="Rectangle 2"/>
          <p:cNvSpPr>
            <a:spLocks noGrp="1" noChangeArrowheads="1"/>
          </p:cNvSpPr>
          <p:nvPr>
            <p:ph type="title"/>
          </p:nvPr>
        </p:nvSpPr>
        <p:spPr>
          <a:noFill/>
          <a:ln/>
        </p:spPr>
        <p:txBody>
          <a:bodyPr/>
          <a:lstStyle/>
          <a:p>
            <a:r>
              <a:rPr lang="zh-TW" altLang="en-US" dirty="0">
                <a:effectLst/>
              </a:rPr>
              <a:t>流感 </a:t>
            </a:r>
            <a:r>
              <a:rPr lang="en-US" altLang="zh-TW" dirty="0">
                <a:effectLst/>
              </a:rPr>
              <a:t>- </a:t>
            </a:r>
            <a:r>
              <a:rPr lang="zh-TW" altLang="en-US" dirty="0">
                <a:effectLst/>
              </a:rPr>
              <a:t>流行病學</a:t>
            </a:r>
          </a:p>
        </p:txBody>
      </p:sp>
      <p:sp>
        <p:nvSpPr>
          <p:cNvPr id="922627" name="Rectangle 3"/>
          <p:cNvSpPr>
            <a:spLocks noGrp="1" noChangeArrowheads="1"/>
          </p:cNvSpPr>
          <p:nvPr>
            <p:ph type="body" idx="1"/>
          </p:nvPr>
        </p:nvSpPr>
        <p:spPr>
          <a:xfrm>
            <a:off x="539750" y="1125538"/>
            <a:ext cx="8496746" cy="5257800"/>
          </a:xfrm>
          <a:noFill/>
          <a:ln/>
        </p:spPr>
        <p:txBody>
          <a:bodyPr/>
          <a:lstStyle/>
          <a:p>
            <a:pPr>
              <a:lnSpc>
                <a:spcPct val="110000"/>
              </a:lnSpc>
              <a:spcBef>
                <a:spcPct val="10000"/>
              </a:spcBef>
            </a:pPr>
            <a:r>
              <a:rPr lang="zh-TW" altLang="en-US" sz="2800" dirty="0">
                <a:effectLst/>
              </a:rPr>
              <a:t>流行期</a:t>
            </a:r>
            <a:r>
              <a:rPr lang="en-US" altLang="zh-TW" sz="2800" dirty="0">
                <a:effectLst/>
              </a:rPr>
              <a:t>:</a:t>
            </a:r>
          </a:p>
          <a:p>
            <a:pPr lvl="1">
              <a:lnSpc>
                <a:spcPct val="110000"/>
              </a:lnSpc>
              <a:spcBef>
                <a:spcPct val="10000"/>
              </a:spcBef>
            </a:pPr>
            <a:r>
              <a:rPr lang="zh-TW" altLang="en-US" sz="2800" dirty="0">
                <a:effectLst/>
              </a:rPr>
              <a:t>發病率</a:t>
            </a:r>
            <a:r>
              <a:rPr lang="en-US" altLang="zh-TW" sz="2800" dirty="0">
                <a:effectLst/>
              </a:rPr>
              <a:t>: </a:t>
            </a:r>
            <a:r>
              <a:rPr lang="en-US" altLang="zh-TW" sz="2800" dirty="0">
                <a:solidFill>
                  <a:srgbClr val="FAFD00"/>
                </a:solidFill>
                <a:effectLst/>
              </a:rPr>
              <a:t>10-40%</a:t>
            </a:r>
          </a:p>
          <a:p>
            <a:pPr lvl="1">
              <a:lnSpc>
                <a:spcPct val="110000"/>
              </a:lnSpc>
              <a:spcBef>
                <a:spcPct val="10000"/>
              </a:spcBef>
            </a:pPr>
            <a:r>
              <a:rPr lang="zh-TW" altLang="en-US" sz="2800" dirty="0">
                <a:effectLst/>
              </a:rPr>
              <a:t>持續流行時間</a:t>
            </a:r>
            <a:r>
              <a:rPr lang="en-US" altLang="zh-TW" sz="2800" dirty="0">
                <a:effectLst/>
              </a:rPr>
              <a:t>: </a:t>
            </a:r>
            <a:r>
              <a:rPr lang="en-US" altLang="zh-TW" sz="2800" dirty="0">
                <a:solidFill>
                  <a:srgbClr val="FAFD00"/>
                </a:solidFill>
                <a:effectLst/>
              </a:rPr>
              <a:t>5-6 </a:t>
            </a:r>
            <a:r>
              <a:rPr lang="zh-TW" altLang="en-US" sz="2800" dirty="0">
                <a:solidFill>
                  <a:srgbClr val="FAFD00"/>
                </a:solidFill>
                <a:effectLst/>
              </a:rPr>
              <a:t>週</a:t>
            </a:r>
            <a:endParaRPr lang="zh-TW" altLang="en-US" sz="2800" dirty="0">
              <a:effectLst/>
            </a:endParaRPr>
          </a:p>
          <a:p>
            <a:pPr>
              <a:lnSpc>
                <a:spcPct val="110000"/>
              </a:lnSpc>
              <a:spcBef>
                <a:spcPct val="10000"/>
              </a:spcBef>
            </a:pPr>
            <a:r>
              <a:rPr lang="zh-TW" altLang="en-US" sz="2800" dirty="0">
                <a:effectLst/>
              </a:rPr>
              <a:t>傳染</a:t>
            </a:r>
            <a:r>
              <a:rPr lang="en-US" altLang="zh-TW" sz="2800" dirty="0">
                <a:effectLst/>
              </a:rPr>
              <a:t>:</a:t>
            </a:r>
          </a:p>
          <a:p>
            <a:pPr lvl="1" hangingPunct="1">
              <a:lnSpc>
                <a:spcPct val="110000"/>
              </a:lnSpc>
              <a:spcBef>
                <a:spcPct val="10000"/>
              </a:spcBef>
            </a:pPr>
            <a:r>
              <a:rPr lang="zh-TW" altLang="en-US" sz="2800" dirty="0">
                <a:effectLst/>
              </a:rPr>
              <a:t>潛伏期</a:t>
            </a:r>
            <a:r>
              <a:rPr lang="en-US" altLang="zh-TW" sz="2800" dirty="0">
                <a:effectLst/>
              </a:rPr>
              <a:t>: </a:t>
            </a:r>
            <a:r>
              <a:rPr lang="en-US" altLang="zh-TW" sz="2800" dirty="0" smtClean="0">
                <a:solidFill>
                  <a:srgbClr val="FAFD00"/>
                </a:solidFill>
                <a:effectLst/>
              </a:rPr>
              <a:t>18-72 </a:t>
            </a:r>
            <a:r>
              <a:rPr lang="zh-TW" altLang="en-US" sz="2800" dirty="0">
                <a:solidFill>
                  <a:srgbClr val="FAFD00"/>
                </a:solidFill>
                <a:effectLst/>
              </a:rPr>
              <a:t>小時 </a:t>
            </a:r>
            <a:r>
              <a:rPr lang="en-US" altLang="zh-TW" sz="2800" dirty="0">
                <a:solidFill>
                  <a:srgbClr val="FAFD00"/>
                </a:solidFill>
                <a:effectLst/>
              </a:rPr>
              <a:t>(~ 7</a:t>
            </a:r>
            <a:r>
              <a:rPr lang="zh-TW" altLang="en-US" sz="2800" dirty="0">
                <a:solidFill>
                  <a:srgbClr val="FAFD00"/>
                </a:solidFill>
                <a:effectLst/>
              </a:rPr>
              <a:t>天</a:t>
            </a:r>
            <a:r>
              <a:rPr lang="en-US" altLang="zh-TW" sz="2800" dirty="0">
                <a:solidFill>
                  <a:srgbClr val="FAFD00"/>
                </a:solidFill>
                <a:effectLst/>
              </a:rPr>
              <a:t>)</a:t>
            </a:r>
            <a:r>
              <a:rPr lang="zh-TW" altLang="en-US" sz="2800" dirty="0">
                <a:effectLst/>
              </a:rPr>
              <a:t>，與感染劑量</a:t>
            </a:r>
            <a:r>
              <a:rPr lang="zh-TW" altLang="en-US" sz="2800" dirty="0" smtClean="0">
                <a:effectLst/>
              </a:rPr>
              <a:t>有關。</a:t>
            </a:r>
            <a:endParaRPr lang="zh-TW" altLang="en-US" sz="2800" dirty="0">
              <a:effectLst/>
            </a:endParaRPr>
          </a:p>
          <a:p>
            <a:pPr lvl="1">
              <a:lnSpc>
                <a:spcPct val="110000"/>
              </a:lnSpc>
              <a:spcBef>
                <a:spcPct val="10000"/>
              </a:spcBef>
            </a:pPr>
            <a:r>
              <a:rPr lang="zh-TW" altLang="en-US" sz="2800" dirty="0">
                <a:effectLst/>
              </a:rPr>
              <a:t>病毒排出時間</a:t>
            </a:r>
            <a:r>
              <a:rPr lang="zh-TW" altLang="en-US" sz="2800" dirty="0" smtClean="0">
                <a:effectLst/>
              </a:rPr>
              <a:t>：幼兒</a:t>
            </a:r>
            <a:r>
              <a:rPr lang="zh-TW" altLang="en-US" sz="2800" dirty="0">
                <a:effectLst/>
              </a:rPr>
              <a:t>較久</a:t>
            </a:r>
          </a:p>
          <a:p>
            <a:pPr lvl="2">
              <a:lnSpc>
                <a:spcPct val="110000"/>
              </a:lnSpc>
              <a:spcBef>
                <a:spcPct val="10000"/>
              </a:spcBef>
            </a:pPr>
            <a:r>
              <a:rPr lang="zh-TW" altLang="en-US" sz="2800" dirty="0">
                <a:effectLst/>
              </a:rPr>
              <a:t>病毒分離：</a:t>
            </a:r>
            <a:r>
              <a:rPr lang="en-US" altLang="zh-TW" sz="2800" dirty="0">
                <a:solidFill>
                  <a:srgbClr val="FAFD00"/>
                </a:solidFill>
                <a:effectLst/>
              </a:rPr>
              <a:t>7</a:t>
            </a:r>
            <a:r>
              <a:rPr lang="zh-TW" altLang="en-US" sz="2800" dirty="0">
                <a:solidFill>
                  <a:srgbClr val="FAFD00"/>
                </a:solidFill>
                <a:effectLst/>
              </a:rPr>
              <a:t>天</a:t>
            </a:r>
            <a:r>
              <a:rPr lang="zh-TW" altLang="en-US" sz="2800" dirty="0">
                <a:effectLst/>
              </a:rPr>
              <a:t>以內，</a:t>
            </a:r>
            <a:r>
              <a:rPr lang="en-US" altLang="zh-TW" sz="2800" dirty="0">
                <a:solidFill>
                  <a:srgbClr val="FAFD00"/>
                </a:solidFill>
                <a:effectLst/>
              </a:rPr>
              <a:t>3</a:t>
            </a:r>
            <a:r>
              <a:rPr lang="zh-TW" altLang="en-US" sz="2800" dirty="0">
                <a:solidFill>
                  <a:srgbClr val="FAFD00"/>
                </a:solidFill>
                <a:effectLst/>
              </a:rPr>
              <a:t>天</a:t>
            </a:r>
            <a:r>
              <a:rPr lang="zh-TW" altLang="en-US" sz="2800" dirty="0">
                <a:effectLst/>
              </a:rPr>
              <a:t>以內分離率</a:t>
            </a:r>
            <a:r>
              <a:rPr lang="zh-TW" altLang="en-US" sz="2800" dirty="0" smtClean="0">
                <a:effectLst/>
              </a:rPr>
              <a:t>最高。</a:t>
            </a:r>
            <a:endParaRPr lang="zh-TW" altLang="en-US" sz="2800" dirty="0">
              <a:effectLst/>
            </a:endParaRPr>
          </a:p>
          <a:p>
            <a:pPr>
              <a:lnSpc>
                <a:spcPct val="110000"/>
              </a:lnSpc>
              <a:spcBef>
                <a:spcPct val="10000"/>
              </a:spcBef>
            </a:pPr>
            <a:r>
              <a:rPr lang="zh-TW" altLang="en-US" sz="2800" dirty="0">
                <a:effectLst/>
              </a:rPr>
              <a:t>季節：</a:t>
            </a:r>
          </a:p>
          <a:p>
            <a:pPr lvl="1">
              <a:lnSpc>
                <a:spcPct val="110000"/>
              </a:lnSpc>
              <a:spcBef>
                <a:spcPct val="10000"/>
              </a:spcBef>
            </a:pPr>
            <a:r>
              <a:rPr lang="zh-TW" altLang="en-US" sz="2800" dirty="0">
                <a:effectLst/>
              </a:rPr>
              <a:t>溫帶地區：冬天</a:t>
            </a:r>
          </a:p>
          <a:p>
            <a:pPr lvl="1">
              <a:lnSpc>
                <a:spcPct val="110000"/>
              </a:lnSpc>
              <a:spcBef>
                <a:spcPct val="10000"/>
              </a:spcBef>
            </a:pPr>
            <a:r>
              <a:rPr lang="zh-TW" altLang="en-US" sz="2800" dirty="0">
                <a:effectLst/>
              </a:rPr>
              <a:t>熱帶地區：全年均有</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7442" name="標題 1"/>
          <p:cNvSpPr>
            <a:spLocks noGrp="1"/>
          </p:cNvSpPr>
          <p:nvPr>
            <p:ph type="title" idx="4294967295"/>
          </p:nvPr>
        </p:nvSpPr>
        <p:spPr>
          <a:xfrm>
            <a:off x="533400" y="228600"/>
            <a:ext cx="8229600" cy="752128"/>
          </a:xfrm>
        </p:spPr>
        <p:txBody>
          <a:bodyPr/>
          <a:lstStyle/>
          <a:p>
            <a:r>
              <a:rPr lang="zh-TW" altLang="en-US" sz="3600" dirty="0" smtClean="0">
                <a:solidFill>
                  <a:srgbClr val="FAFD00"/>
                </a:solidFill>
                <a:effectLst/>
                <a:latin typeface="Arial" panose="020B0604020202020204" pitchFamily="34" charset="0"/>
                <a:ea typeface="標楷體" panose="03000509000000000000" pitchFamily="65" charset="-120"/>
                <a:cs typeface="Arial Unicode MS" panose="020B0604020202020204" pitchFamily="34" charset="-120"/>
              </a:rPr>
              <a:t>台灣流感臨床病例監測</a:t>
            </a:r>
            <a:endParaRPr lang="zh-TW" altLang="en-US" sz="3200" dirty="0">
              <a:solidFill>
                <a:schemeClr val="bg1"/>
              </a:solidFill>
              <a:effectLst/>
              <a:latin typeface="Arial" panose="020B0604020202020204" pitchFamily="34" charset="0"/>
              <a:ea typeface="標楷體" panose="03000509000000000000" pitchFamily="65" charset="-120"/>
              <a:cs typeface="Arial Unicode MS" panose="020B0604020202020204" pitchFamily="34" charset="-120"/>
            </a:endParaRPr>
          </a:p>
        </p:txBody>
      </p:sp>
      <p:sp>
        <p:nvSpPr>
          <p:cNvPr id="957443" name="內容版面配置區 2"/>
          <p:cNvSpPr>
            <a:spLocks noGrp="1"/>
          </p:cNvSpPr>
          <p:nvPr>
            <p:ph idx="4294967295"/>
          </p:nvPr>
        </p:nvSpPr>
        <p:spPr>
          <a:xfrm>
            <a:off x="533400" y="908720"/>
            <a:ext cx="8229600" cy="5688632"/>
          </a:xfrm>
        </p:spPr>
        <p:txBody>
          <a:bodyPr/>
          <a:lstStyle/>
          <a:p>
            <a:pPr>
              <a:spcBef>
                <a:spcPts val="0"/>
              </a:spcBef>
              <a:spcAft>
                <a:spcPts val="600"/>
              </a:spcAft>
            </a:pPr>
            <a:r>
              <a:rPr lang="zh-TW" altLang="en-US" sz="3000" b="1" dirty="0" smtClean="0">
                <a:effectLst/>
                <a:latin typeface="Arial" panose="020B0604020202020204" pitchFamily="34" charset="0"/>
                <a:ea typeface="標楷體" panose="03000509000000000000" pitchFamily="65" charset="-120"/>
                <a:cs typeface="Arial Unicode MS" panose="020B0604020202020204" pitchFamily="34" charset="-120"/>
              </a:rPr>
              <a:t>急診</a:t>
            </a:r>
            <a:r>
              <a:rPr lang="zh-TW" altLang="en-US" sz="3000" b="1" dirty="0">
                <a:effectLst/>
                <a:latin typeface="Arial" panose="020B0604020202020204" pitchFamily="34" charset="0"/>
                <a:ea typeface="標楷體" panose="03000509000000000000" pitchFamily="65" charset="-120"/>
                <a:cs typeface="Arial Unicode MS" panose="020B0604020202020204" pitchFamily="34" charset="-120"/>
              </a:rPr>
              <a:t>類流感就診比率</a:t>
            </a:r>
          </a:p>
          <a:p>
            <a:pPr lvl="1">
              <a:spcBef>
                <a:spcPts val="0"/>
              </a:spcBef>
              <a:spcAft>
                <a:spcPts val="600"/>
              </a:spcAft>
            </a:pP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即時疫情監視及預警系統</a:t>
            </a:r>
            <a:r>
              <a:rPr lang="en-US" altLang="zh-TW" sz="3000" dirty="0">
                <a:effectLst/>
                <a:latin typeface="Arial" panose="020B0604020202020204" pitchFamily="34" charset="0"/>
                <a:ea typeface="標楷體" panose="03000509000000000000" pitchFamily="65" charset="-120"/>
                <a:cs typeface="Arial Unicode MS" panose="020B0604020202020204" pitchFamily="34" charset="-120"/>
              </a:rPr>
              <a:t>(Real-time Outbreak and Disease Surveillance, RODS)</a:t>
            </a:r>
          </a:p>
          <a:p>
            <a:pPr lvl="1">
              <a:spcBef>
                <a:spcPts val="0"/>
              </a:spcBef>
              <a:spcAft>
                <a:spcPts val="600"/>
              </a:spcAft>
            </a:pP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緊急醫療網所屬</a:t>
            </a:r>
            <a:r>
              <a:rPr lang="en-US" altLang="zh-TW" sz="3000" dirty="0">
                <a:effectLst/>
                <a:latin typeface="Arial" panose="020B0604020202020204" pitchFamily="34" charset="0"/>
                <a:ea typeface="標楷體" panose="03000509000000000000" pitchFamily="65" charset="-120"/>
                <a:cs typeface="Arial Unicode MS" panose="020B0604020202020204" pitchFamily="34" charset="-120"/>
              </a:rPr>
              <a:t>150+</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家急救責任醫院</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sym typeface="Wingdings" panose="05000000000000000000" pitchFamily="2" charset="2"/>
              </a:rPr>
              <a:t></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sym typeface="Symbol" panose="05050102010706020507" pitchFamily="18" charset="2"/>
              </a:rPr>
              <a:t>即時</a:t>
            </a:r>
            <a:r>
              <a:rPr lang="zh-TW" altLang="en-US" sz="3000" dirty="0" smtClean="0">
                <a:effectLst/>
                <a:latin typeface="Arial" panose="020B0604020202020204" pitchFamily="34" charset="0"/>
                <a:ea typeface="標楷體" panose="03000509000000000000" pitchFamily="65" charset="-120"/>
                <a:cs typeface="Arial Unicode MS" panose="020B0604020202020204" pitchFamily="34" charset="-120"/>
                <a:sym typeface="Symbol" panose="05050102010706020507" pitchFamily="18" charset="2"/>
              </a:rPr>
              <a:t>監測</a:t>
            </a:r>
            <a:endParaRPr lang="zh-TW" altLang="en-US" sz="3000" dirty="0">
              <a:effectLst/>
              <a:latin typeface="Arial" panose="020B0604020202020204" pitchFamily="34" charset="0"/>
              <a:ea typeface="標楷體" panose="03000509000000000000" pitchFamily="65" charset="-120"/>
              <a:cs typeface="Arial Unicode MS" panose="020B0604020202020204" pitchFamily="34" charset="-120"/>
            </a:endParaRPr>
          </a:p>
          <a:p>
            <a:pPr lvl="1">
              <a:spcBef>
                <a:spcPts val="0"/>
              </a:spcBef>
              <a:spcAft>
                <a:spcPts val="600"/>
              </a:spcAft>
            </a:pP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以</a:t>
            </a:r>
            <a:r>
              <a:rPr lang="en-US" altLang="zh-TW" sz="3000" dirty="0">
                <a:effectLst/>
                <a:latin typeface="Arial" panose="020B0604020202020204" pitchFamily="34" charset="0"/>
                <a:ea typeface="標楷體" panose="03000509000000000000" pitchFamily="65" charset="-120"/>
                <a:cs typeface="Arial Unicode MS" panose="020B0604020202020204" pitchFamily="34" charset="-120"/>
              </a:rPr>
              <a:t>ICD-9-CM</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診斷碼作症候群分類之依據。</a:t>
            </a:r>
          </a:p>
          <a:p>
            <a:pPr>
              <a:spcBef>
                <a:spcPts val="0"/>
              </a:spcBef>
              <a:spcAft>
                <a:spcPts val="600"/>
              </a:spcAft>
            </a:pPr>
            <a:r>
              <a:rPr lang="zh-TW" altLang="en-US" sz="3000" b="1" dirty="0">
                <a:effectLst/>
                <a:latin typeface="Arial" panose="020B0604020202020204" pitchFamily="34" charset="0"/>
                <a:ea typeface="標楷體" panose="03000509000000000000" pitchFamily="65" charset="-120"/>
                <a:cs typeface="Arial Unicode MS" panose="020B0604020202020204" pitchFamily="34" charset="-120"/>
              </a:rPr>
              <a:t>門診類流感就診比率</a:t>
            </a:r>
          </a:p>
          <a:p>
            <a:pPr lvl="1">
              <a:spcBef>
                <a:spcPts val="0"/>
              </a:spcBef>
              <a:spcAft>
                <a:spcPts val="600"/>
              </a:spcAft>
            </a:pP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健保</a:t>
            </a:r>
            <a:r>
              <a:rPr lang="en-US" altLang="zh-TW" sz="3000" dirty="0">
                <a:effectLst/>
                <a:latin typeface="Arial" panose="020B0604020202020204" pitchFamily="34" charset="0"/>
                <a:ea typeface="標楷體" panose="03000509000000000000" pitchFamily="65" charset="-120"/>
                <a:cs typeface="Arial Unicode MS" panose="020B0604020202020204" pitchFamily="34" charset="-120"/>
              </a:rPr>
              <a:t>IC</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卡上傳統計資料、資料詳細到</a:t>
            </a:r>
            <a:r>
              <a:rPr lang="zh-TW" altLang="en-US" sz="3000" dirty="0" smtClean="0">
                <a:effectLst/>
                <a:latin typeface="Arial" panose="020B0604020202020204" pitchFamily="34" charset="0"/>
                <a:ea typeface="標楷體" panose="03000509000000000000" pitchFamily="65" charset="-120"/>
                <a:cs typeface="Arial Unicode MS" panose="020B0604020202020204" pitchFamily="34" charset="-120"/>
              </a:rPr>
              <a:t>縣市。</a:t>
            </a:r>
            <a:endParaRPr lang="zh-TW" altLang="en-US" sz="3000" dirty="0">
              <a:effectLst/>
              <a:latin typeface="Arial" panose="020B0604020202020204" pitchFamily="34" charset="0"/>
              <a:ea typeface="標楷體" panose="03000509000000000000" pitchFamily="65" charset="-120"/>
              <a:cs typeface="Arial Unicode MS" panose="020B0604020202020204" pitchFamily="34" charset="-120"/>
            </a:endParaRPr>
          </a:p>
          <a:p>
            <a:pPr lvl="1">
              <a:spcBef>
                <a:spcPts val="0"/>
              </a:spcBef>
              <a:spcAft>
                <a:spcPts val="600"/>
              </a:spcAft>
            </a:pP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健保局每週定時批次傳至疾</a:t>
            </a:r>
            <a:r>
              <a:rPr lang="zh-TW" altLang="en-US" sz="3000" dirty="0" smtClean="0">
                <a:effectLst/>
                <a:latin typeface="Arial" panose="020B0604020202020204" pitchFamily="34" charset="0"/>
                <a:ea typeface="標楷體" panose="03000509000000000000" pitchFamily="65" charset="-120"/>
                <a:cs typeface="Arial Unicode MS" panose="020B0604020202020204" pitchFamily="34" charset="-120"/>
              </a:rPr>
              <a:t>管署。</a:t>
            </a:r>
            <a:endParaRPr lang="zh-TW" altLang="en-US" sz="3000" dirty="0">
              <a:effectLst/>
              <a:latin typeface="Arial" panose="020B0604020202020204" pitchFamily="34" charset="0"/>
              <a:ea typeface="標楷體" panose="03000509000000000000" pitchFamily="65" charset="-120"/>
              <a:cs typeface="Arial Unicode MS" panose="020B0604020202020204" pitchFamily="34" charset="-120"/>
            </a:endParaRPr>
          </a:p>
          <a:p>
            <a:pPr lvl="1">
              <a:spcBef>
                <a:spcPts val="0"/>
              </a:spcBef>
              <a:spcAft>
                <a:spcPts val="600"/>
              </a:spcAft>
            </a:pP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以</a:t>
            </a:r>
            <a:r>
              <a:rPr lang="en-US" altLang="zh-TW" sz="3000" dirty="0">
                <a:effectLst/>
                <a:latin typeface="Arial" panose="020B0604020202020204" pitchFamily="34" charset="0"/>
                <a:ea typeface="標楷體" panose="03000509000000000000" pitchFamily="65" charset="-120"/>
                <a:cs typeface="Arial Unicode MS" panose="020B0604020202020204" pitchFamily="34" charset="-120"/>
              </a:rPr>
              <a:t>ICD-9-CM</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診斷碼</a:t>
            </a:r>
            <a:r>
              <a:rPr lang="en-US" altLang="zh-TW" sz="3000" dirty="0">
                <a:effectLst/>
                <a:latin typeface="Arial" panose="020B0604020202020204" pitchFamily="34" charset="0"/>
                <a:ea typeface="標楷體" panose="03000509000000000000" pitchFamily="65" charset="-120"/>
                <a:cs typeface="Arial Unicode MS" panose="020B0604020202020204" pitchFamily="34" charset="-120"/>
              </a:rPr>
              <a:t>480-487</a:t>
            </a:r>
            <a:r>
              <a:rPr lang="zh-TW" altLang="en-US" sz="3000" dirty="0">
                <a:effectLst/>
                <a:latin typeface="Arial" panose="020B0604020202020204" pitchFamily="34" charset="0"/>
                <a:ea typeface="標楷體" panose="03000509000000000000" pitchFamily="65" charset="-120"/>
                <a:cs typeface="Arial Unicode MS" panose="020B0604020202020204" pitchFamily="34" charset="-120"/>
              </a:rPr>
              <a:t>作類流感監測。</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7442" name="標題 1"/>
          <p:cNvSpPr>
            <a:spLocks noGrp="1"/>
          </p:cNvSpPr>
          <p:nvPr>
            <p:ph type="title" idx="4294967295"/>
          </p:nvPr>
        </p:nvSpPr>
        <p:spPr/>
        <p:txBody>
          <a:bodyPr/>
          <a:lstStyle/>
          <a:p>
            <a:r>
              <a:rPr lang="zh-TW" altLang="en-US" sz="3600" dirty="0">
                <a:solidFill>
                  <a:srgbClr val="FAFD00"/>
                </a:solidFill>
                <a:effectLst/>
                <a:latin typeface="Arial" panose="020B0604020202020204" pitchFamily="34" charset="0"/>
                <a:ea typeface="標楷體" panose="03000509000000000000" pitchFamily="65" charset="-120"/>
                <a:cs typeface="Arial Unicode MS" panose="020B0604020202020204" pitchFamily="34" charset="-120"/>
              </a:rPr>
              <a:t>台灣流感臨床病例監測</a:t>
            </a:r>
            <a:endParaRPr lang="zh-TW" altLang="en-US" sz="3200" dirty="0">
              <a:solidFill>
                <a:schemeClr val="bg1"/>
              </a:solidFill>
              <a:effectLst/>
              <a:latin typeface="Arial" panose="020B0604020202020204" pitchFamily="34" charset="0"/>
              <a:ea typeface="標楷體" panose="03000509000000000000" pitchFamily="65" charset="-120"/>
              <a:cs typeface="Arial Unicode MS" panose="020B0604020202020204" pitchFamily="34" charset="-120"/>
            </a:endParaRPr>
          </a:p>
        </p:txBody>
      </p:sp>
      <p:sp>
        <p:nvSpPr>
          <p:cNvPr id="4" name="Text Box 4"/>
          <p:cNvSpPr txBox="1">
            <a:spLocks noChangeArrowheads="1"/>
          </p:cNvSpPr>
          <p:nvPr/>
        </p:nvSpPr>
        <p:spPr bwMode="auto">
          <a:xfrm>
            <a:off x="1042988" y="6521450"/>
            <a:ext cx="475963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1600" b="0" dirty="0">
                <a:solidFill>
                  <a:srgbClr val="66FF33"/>
                </a:solidFill>
              </a:rPr>
              <a:t>台灣流感速訊</a:t>
            </a:r>
            <a:r>
              <a:rPr kumimoji="0" lang="en-US" altLang="zh-TW" sz="1600" b="0" dirty="0">
                <a:solidFill>
                  <a:srgbClr val="66FF33"/>
                </a:solidFill>
              </a:rPr>
              <a:t>2015 </a:t>
            </a:r>
            <a:r>
              <a:rPr kumimoji="0" lang="zh-TW" altLang="en-US" sz="1600" b="0" dirty="0">
                <a:solidFill>
                  <a:srgbClr val="66FF33"/>
                </a:solidFill>
              </a:rPr>
              <a:t>年第 </a:t>
            </a:r>
            <a:r>
              <a:rPr kumimoji="0" lang="en-US" altLang="zh-TW" sz="1600" b="0" dirty="0">
                <a:solidFill>
                  <a:srgbClr val="66FF33"/>
                </a:solidFill>
              </a:rPr>
              <a:t>10 </a:t>
            </a:r>
            <a:r>
              <a:rPr kumimoji="0" lang="zh-TW" altLang="en-US" sz="1600" b="0" dirty="0">
                <a:solidFill>
                  <a:srgbClr val="66FF33"/>
                </a:solidFill>
              </a:rPr>
              <a:t>週 </a:t>
            </a:r>
            <a:r>
              <a:rPr kumimoji="0" lang="en-US" altLang="zh-TW" sz="1600" b="0" dirty="0">
                <a:solidFill>
                  <a:srgbClr val="66FF33"/>
                </a:solidFill>
              </a:rPr>
              <a:t>(2015/3/8-2015/3/14</a:t>
            </a:r>
            <a:r>
              <a:rPr kumimoji="0" lang="zh-TW" altLang="en-US" sz="1600" b="0" dirty="0">
                <a:solidFill>
                  <a:srgbClr val="66FF33"/>
                </a:solidFill>
              </a:rPr>
              <a:t>）</a:t>
            </a:r>
            <a:endParaRPr kumimoji="0" lang="en-US" altLang="zh-TW" sz="1600" b="0" dirty="0">
              <a:solidFill>
                <a:srgbClr val="66FF33"/>
              </a:solidFill>
            </a:endParaRPr>
          </a:p>
        </p:txBody>
      </p:sp>
      <p:pic>
        <p:nvPicPr>
          <p:cNvPr id="3" name="圖片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42988" y="1184275"/>
            <a:ext cx="6981825" cy="5219700"/>
          </a:xfrm>
          <a:prstGeom prst="rect">
            <a:avLst/>
          </a:prstGeom>
        </p:spPr>
      </p:pic>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33382235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122" name="Object 2"/>
          <p:cNvGraphicFramePr>
            <a:graphicFrameLocks noChangeAspect="1"/>
          </p:cNvGraphicFramePr>
          <p:nvPr>
            <p:extLst>
              <p:ext uri="{D42A27DB-BD31-4B8C-83A1-F6EECF244321}">
                <p14:modId xmlns:p14="http://schemas.microsoft.com/office/powerpoint/2010/main" xmlns="" val="1231882994"/>
              </p:ext>
            </p:extLst>
          </p:nvPr>
        </p:nvGraphicFramePr>
        <p:xfrm>
          <a:off x="0" y="838200"/>
          <a:ext cx="8910638" cy="2617788"/>
        </p:xfrm>
        <a:graphic>
          <a:graphicData uri="http://schemas.openxmlformats.org/presentationml/2006/ole">
            <p:oleObj spid="_x0000_s517722" name="Chart" r:id="rId5" imgW="7772472" imgH="2286072" progId="MSGraph.Chart.8">
              <p:embed followColorScheme="full"/>
            </p:oleObj>
          </a:graphicData>
        </a:graphic>
      </p:graphicFrame>
      <p:sp>
        <p:nvSpPr>
          <p:cNvPr id="517123" name="Text Box 3"/>
          <p:cNvSpPr txBox="1">
            <a:spLocks noChangeArrowheads="1"/>
          </p:cNvSpPr>
          <p:nvPr/>
        </p:nvSpPr>
        <p:spPr bwMode="auto">
          <a:xfrm>
            <a:off x="533400" y="3276600"/>
            <a:ext cx="74930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en-US" altLang="zh-TW" sz="2000">
                <a:solidFill>
                  <a:srgbClr val="FAFD00"/>
                </a:solidFill>
                <a:effectLst>
                  <a:outerShdw blurRad="38100" dist="38100" dir="2700000" algn="tl">
                    <a:srgbClr val="000000"/>
                  </a:outerShdw>
                </a:effectLst>
                <a:latin typeface="Arial" panose="020B0604020202020204" pitchFamily="34" charset="0"/>
              </a:rPr>
              <a:t>1999</a:t>
            </a:r>
          </a:p>
        </p:txBody>
      </p:sp>
      <p:sp>
        <p:nvSpPr>
          <p:cNvPr id="517124" name="Text Box 4"/>
          <p:cNvSpPr txBox="1">
            <a:spLocks noChangeArrowheads="1"/>
          </p:cNvSpPr>
          <p:nvPr/>
        </p:nvSpPr>
        <p:spPr bwMode="auto">
          <a:xfrm>
            <a:off x="6858000" y="3276600"/>
            <a:ext cx="74930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en-US" altLang="zh-TW" sz="2000">
                <a:solidFill>
                  <a:srgbClr val="FAFD00"/>
                </a:solidFill>
                <a:effectLst>
                  <a:outerShdw blurRad="38100" dist="38100" dir="2700000" algn="tl">
                    <a:srgbClr val="000000"/>
                  </a:outerShdw>
                </a:effectLst>
                <a:latin typeface="Arial" panose="020B0604020202020204" pitchFamily="34" charset="0"/>
              </a:rPr>
              <a:t>2001</a:t>
            </a:r>
          </a:p>
        </p:txBody>
      </p:sp>
      <p:sp>
        <p:nvSpPr>
          <p:cNvPr id="517125" name="Text Box 5"/>
          <p:cNvSpPr txBox="1">
            <a:spLocks noChangeArrowheads="1"/>
          </p:cNvSpPr>
          <p:nvPr/>
        </p:nvSpPr>
        <p:spPr bwMode="auto">
          <a:xfrm>
            <a:off x="3810000" y="3276600"/>
            <a:ext cx="74930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en-US" altLang="zh-TW" sz="2000">
                <a:solidFill>
                  <a:srgbClr val="FAFD00"/>
                </a:solidFill>
                <a:effectLst>
                  <a:outerShdw blurRad="38100" dist="38100" dir="2700000" algn="tl">
                    <a:srgbClr val="000000"/>
                  </a:outerShdw>
                </a:effectLst>
                <a:latin typeface="Arial" panose="020B0604020202020204" pitchFamily="34" charset="0"/>
              </a:rPr>
              <a:t>2000</a:t>
            </a:r>
          </a:p>
        </p:txBody>
      </p:sp>
      <p:sp>
        <p:nvSpPr>
          <p:cNvPr id="517126" name="Text Box 6"/>
          <p:cNvSpPr txBox="1">
            <a:spLocks noChangeArrowheads="1"/>
          </p:cNvSpPr>
          <p:nvPr/>
        </p:nvSpPr>
        <p:spPr bwMode="auto">
          <a:xfrm>
            <a:off x="1143000" y="6450013"/>
            <a:ext cx="1683474" cy="4001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en-US" altLang="zh-TW" sz="2000" b="0" dirty="0">
                <a:solidFill>
                  <a:srgbClr val="66FF66"/>
                </a:solidFill>
                <a:latin typeface="Times New Roman" panose="02020603050405020304" pitchFamily="18" charset="0"/>
              </a:rPr>
              <a:t>CDC, </a:t>
            </a:r>
            <a:r>
              <a:rPr kumimoji="1" lang="en-US" altLang="zh-TW" sz="2000" b="0" dirty="0" smtClean="0">
                <a:solidFill>
                  <a:srgbClr val="66FF66"/>
                </a:solidFill>
                <a:latin typeface="Times New Roman" panose="02020603050405020304" pitchFamily="18" charset="0"/>
              </a:rPr>
              <a:t>MOHW</a:t>
            </a:r>
            <a:endParaRPr kumimoji="1" lang="en-US" altLang="zh-TW" sz="2000" b="0" dirty="0">
              <a:solidFill>
                <a:srgbClr val="66FF66"/>
              </a:solidFill>
              <a:latin typeface="Times New Roman" panose="02020603050405020304" pitchFamily="18" charset="0"/>
            </a:endParaRPr>
          </a:p>
        </p:txBody>
      </p:sp>
      <p:graphicFrame>
        <p:nvGraphicFramePr>
          <p:cNvPr id="517127" name="Object 7"/>
          <p:cNvGraphicFramePr>
            <a:graphicFrameLocks noChangeAspect="1"/>
          </p:cNvGraphicFramePr>
          <p:nvPr>
            <p:extLst>
              <p:ext uri="{D42A27DB-BD31-4B8C-83A1-F6EECF244321}">
                <p14:modId xmlns:p14="http://schemas.microsoft.com/office/powerpoint/2010/main" xmlns="" val="1409000655"/>
              </p:ext>
            </p:extLst>
          </p:nvPr>
        </p:nvGraphicFramePr>
        <p:xfrm>
          <a:off x="1450975" y="3581400"/>
          <a:ext cx="7693025" cy="2765425"/>
        </p:xfrm>
        <a:graphic>
          <a:graphicData uri="http://schemas.openxmlformats.org/presentationml/2006/ole">
            <p:oleObj spid="_x0000_s517723" name="Chart" r:id="rId6" imgW="7020010" imgH="2524174" progId="MSGraph.Chart.8">
              <p:embed followColorScheme="full"/>
            </p:oleObj>
          </a:graphicData>
        </a:graphic>
      </p:graphicFrame>
      <p:grpSp>
        <p:nvGrpSpPr>
          <p:cNvPr id="517128" name="Group 8"/>
          <p:cNvGrpSpPr>
            <a:grpSpLocks/>
          </p:cNvGrpSpPr>
          <p:nvPr/>
        </p:nvGrpSpPr>
        <p:grpSpPr bwMode="auto">
          <a:xfrm>
            <a:off x="3352800" y="3276600"/>
            <a:ext cx="381000" cy="381000"/>
            <a:chOff x="2112" y="2064"/>
            <a:chExt cx="240" cy="240"/>
          </a:xfrm>
        </p:grpSpPr>
        <p:sp>
          <p:nvSpPr>
            <p:cNvPr id="517129" name="Line 9"/>
            <p:cNvSpPr>
              <a:spLocks noChangeShapeType="1"/>
            </p:cNvSpPr>
            <p:nvPr/>
          </p:nvSpPr>
          <p:spPr bwMode="auto">
            <a:xfrm>
              <a:off x="2112" y="2064"/>
              <a:ext cx="0" cy="240"/>
            </a:xfrm>
            <a:prstGeom prst="line">
              <a:avLst/>
            </a:prstGeom>
            <a:noFill/>
            <a:ln w="38100">
              <a:solidFill>
                <a:srgbClr val="FAFD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517130" name="Line 10"/>
            <p:cNvSpPr>
              <a:spLocks noChangeShapeType="1"/>
            </p:cNvSpPr>
            <p:nvPr/>
          </p:nvSpPr>
          <p:spPr bwMode="auto">
            <a:xfrm>
              <a:off x="2112" y="2160"/>
              <a:ext cx="240" cy="0"/>
            </a:xfrm>
            <a:prstGeom prst="line">
              <a:avLst/>
            </a:prstGeom>
            <a:noFill/>
            <a:ln w="38100">
              <a:solidFill>
                <a:srgbClr val="FAFD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grpSp>
      <p:grpSp>
        <p:nvGrpSpPr>
          <p:cNvPr id="517131" name="Group 11"/>
          <p:cNvGrpSpPr>
            <a:grpSpLocks/>
          </p:cNvGrpSpPr>
          <p:nvPr/>
        </p:nvGrpSpPr>
        <p:grpSpPr bwMode="auto">
          <a:xfrm>
            <a:off x="6477000" y="3276600"/>
            <a:ext cx="381000" cy="381000"/>
            <a:chOff x="2112" y="2064"/>
            <a:chExt cx="240" cy="240"/>
          </a:xfrm>
        </p:grpSpPr>
        <p:sp>
          <p:nvSpPr>
            <p:cNvPr id="517132" name="Line 12"/>
            <p:cNvSpPr>
              <a:spLocks noChangeShapeType="1"/>
            </p:cNvSpPr>
            <p:nvPr/>
          </p:nvSpPr>
          <p:spPr bwMode="auto">
            <a:xfrm>
              <a:off x="2112" y="2064"/>
              <a:ext cx="0" cy="240"/>
            </a:xfrm>
            <a:prstGeom prst="line">
              <a:avLst/>
            </a:prstGeom>
            <a:noFill/>
            <a:ln w="38100">
              <a:solidFill>
                <a:srgbClr val="FAFD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517133" name="Line 13"/>
            <p:cNvSpPr>
              <a:spLocks noChangeShapeType="1"/>
            </p:cNvSpPr>
            <p:nvPr/>
          </p:nvSpPr>
          <p:spPr bwMode="auto">
            <a:xfrm>
              <a:off x="2112" y="2160"/>
              <a:ext cx="240" cy="0"/>
            </a:xfrm>
            <a:prstGeom prst="line">
              <a:avLst/>
            </a:prstGeom>
            <a:noFill/>
            <a:ln w="38100">
              <a:solidFill>
                <a:srgbClr val="FAFD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grpSp>
      <p:grpSp>
        <p:nvGrpSpPr>
          <p:cNvPr id="517134" name="Group 14"/>
          <p:cNvGrpSpPr>
            <a:grpSpLocks/>
          </p:cNvGrpSpPr>
          <p:nvPr/>
        </p:nvGrpSpPr>
        <p:grpSpPr bwMode="auto">
          <a:xfrm>
            <a:off x="6248400" y="6172200"/>
            <a:ext cx="381000" cy="381000"/>
            <a:chOff x="2112" y="2064"/>
            <a:chExt cx="240" cy="240"/>
          </a:xfrm>
        </p:grpSpPr>
        <p:sp>
          <p:nvSpPr>
            <p:cNvPr id="517135" name="Line 15"/>
            <p:cNvSpPr>
              <a:spLocks noChangeShapeType="1"/>
            </p:cNvSpPr>
            <p:nvPr/>
          </p:nvSpPr>
          <p:spPr bwMode="auto">
            <a:xfrm>
              <a:off x="2112" y="2064"/>
              <a:ext cx="0" cy="240"/>
            </a:xfrm>
            <a:prstGeom prst="line">
              <a:avLst/>
            </a:prstGeom>
            <a:noFill/>
            <a:ln w="38100">
              <a:solidFill>
                <a:srgbClr val="FAFD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517136" name="Line 16"/>
            <p:cNvSpPr>
              <a:spLocks noChangeShapeType="1"/>
            </p:cNvSpPr>
            <p:nvPr/>
          </p:nvSpPr>
          <p:spPr bwMode="auto">
            <a:xfrm>
              <a:off x="2112" y="2160"/>
              <a:ext cx="240" cy="0"/>
            </a:xfrm>
            <a:prstGeom prst="line">
              <a:avLst/>
            </a:prstGeom>
            <a:noFill/>
            <a:ln w="38100">
              <a:solidFill>
                <a:srgbClr val="FAFD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grpSp>
      <p:grpSp>
        <p:nvGrpSpPr>
          <p:cNvPr id="517137" name="Group 17"/>
          <p:cNvGrpSpPr>
            <a:grpSpLocks/>
          </p:cNvGrpSpPr>
          <p:nvPr/>
        </p:nvGrpSpPr>
        <p:grpSpPr bwMode="auto">
          <a:xfrm>
            <a:off x="3276600" y="6172200"/>
            <a:ext cx="381000" cy="381000"/>
            <a:chOff x="2112" y="2064"/>
            <a:chExt cx="240" cy="240"/>
          </a:xfrm>
        </p:grpSpPr>
        <p:sp>
          <p:nvSpPr>
            <p:cNvPr id="517138" name="Line 18"/>
            <p:cNvSpPr>
              <a:spLocks noChangeShapeType="1"/>
            </p:cNvSpPr>
            <p:nvPr/>
          </p:nvSpPr>
          <p:spPr bwMode="auto">
            <a:xfrm>
              <a:off x="2112" y="2064"/>
              <a:ext cx="0" cy="240"/>
            </a:xfrm>
            <a:prstGeom prst="line">
              <a:avLst/>
            </a:prstGeom>
            <a:noFill/>
            <a:ln w="38100">
              <a:solidFill>
                <a:srgbClr val="FAFD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517139" name="Line 19"/>
            <p:cNvSpPr>
              <a:spLocks noChangeShapeType="1"/>
            </p:cNvSpPr>
            <p:nvPr/>
          </p:nvSpPr>
          <p:spPr bwMode="auto">
            <a:xfrm>
              <a:off x="2112" y="2160"/>
              <a:ext cx="240" cy="0"/>
            </a:xfrm>
            <a:prstGeom prst="line">
              <a:avLst/>
            </a:prstGeom>
            <a:noFill/>
            <a:ln w="38100">
              <a:solidFill>
                <a:srgbClr val="FAFD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grpSp>
      <p:sp>
        <p:nvSpPr>
          <p:cNvPr id="517140" name="Text Box 20"/>
          <p:cNvSpPr txBox="1">
            <a:spLocks noChangeArrowheads="1"/>
          </p:cNvSpPr>
          <p:nvPr/>
        </p:nvSpPr>
        <p:spPr bwMode="auto">
          <a:xfrm>
            <a:off x="3733800" y="6172200"/>
            <a:ext cx="74930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en-US" altLang="zh-TW" sz="2000">
                <a:solidFill>
                  <a:srgbClr val="FAFD00"/>
                </a:solidFill>
                <a:effectLst>
                  <a:outerShdw blurRad="38100" dist="38100" dir="2700000" algn="tl">
                    <a:srgbClr val="000000"/>
                  </a:outerShdw>
                </a:effectLst>
                <a:latin typeface="Arial" panose="020B0604020202020204" pitchFamily="34" charset="0"/>
              </a:rPr>
              <a:t>2002</a:t>
            </a:r>
          </a:p>
        </p:txBody>
      </p:sp>
      <p:sp>
        <p:nvSpPr>
          <p:cNvPr id="517141" name="Text Box 21"/>
          <p:cNvSpPr txBox="1">
            <a:spLocks noChangeArrowheads="1"/>
          </p:cNvSpPr>
          <p:nvPr/>
        </p:nvSpPr>
        <p:spPr bwMode="auto">
          <a:xfrm>
            <a:off x="6705600" y="6172200"/>
            <a:ext cx="74930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en-US" altLang="zh-TW" sz="2000">
                <a:solidFill>
                  <a:srgbClr val="FAFD00"/>
                </a:solidFill>
                <a:effectLst>
                  <a:outerShdw blurRad="38100" dist="38100" dir="2700000" algn="tl">
                    <a:srgbClr val="000000"/>
                  </a:outerShdw>
                </a:effectLst>
                <a:latin typeface="Arial" panose="020B0604020202020204" pitchFamily="34" charset="0"/>
              </a:rPr>
              <a:t>2003</a:t>
            </a:r>
          </a:p>
        </p:txBody>
      </p:sp>
      <p:sp>
        <p:nvSpPr>
          <p:cNvPr id="517142" name="Rectangle 22"/>
          <p:cNvSpPr>
            <a:spLocks noChangeArrowheads="1"/>
          </p:cNvSpPr>
          <p:nvPr/>
        </p:nvSpPr>
        <p:spPr bwMode="auto">
          <a:xfrm>
            <a:off x="457200" y="3886200"/>
            <a:ext cx="1646238" cy="1920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r>
              <a:rPr lang="en-US" altLang="zh-TW" sz="2000">
                <a:solidFill>
                  <a:srgbClr val="FAFD00"/>
                </a:solidFill>
                <a:latin typeface="Arial" panose="020B0604020202020204" pitchFamily="34" charset="0"/>
                <a:ea typeface="新細明體" panose="02020500000000000000" pitchFamily="18" charset="-120"/>
              </a:rPr>
              <a:t>Average reported cases per physician</a:t>
            </a:r>
          </a:p>
          <a:p>
            <a:endParaRPr lang="en-US" altLang="zh-TW" sz="2000">
              <a:solidFill>
                <a:schemeClr val="bg1"/>
              </a:solidFill>
              <a:latin typeface="Arial" panose="020B0604020202020204" pitchFamily="34" charset="0"/>
              <a:ea typeface="新細明體" panose="02020500000000000000" pitchFamily="18" charset="-120"/>
            </a:endParaRPr>
          </a:p>
          <a:p>
            <a:r>
              <a:rPr lang="en-US" altLang="zh-TW" sz="2000">
                <a:solidFill>
                  <a:srgbClr val="FF3300"/>
                </a:solidFill>
                <a:latin typeface="Arial" panose="020B0604020202020204" pitchFamily="34" charset="0"/>
                <a:ea typeface="新細明體" panose="02020500000000000000" pitchFamily="18" charset="-120"/>
              </a:rPr>
              <a:t>% positive</a:t>
            </a:r>
          </a:p>
        </p:txBody>
      </p:sp>
      <p:sp>
        <p:nvSpPr>
          <p:cNvPr id="517143" name="Line 23"/>
          <p:cNvSpPr>
            <a:spLocks noChangeShapeType="1"/>
          </p:cNvSpPr>
          <p:nvPr/>
        </p:nvSpPr>
        <p:spPr bwMode="auto">
          <a:xfrm>
            <a:off x="304800" y="5334000"/>
            <a:ext cx="1524000" cy="0"/>
          </a:xfrm>
          <a:prstGeom prst="line">
            <a:avLst/>
          </a:prstGeom>
          <a:noFill/>
          <a:ln w="38100">
            <a:solidFill>
              <a:srgbClr val="66FF33"/>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517144" name="Rectangle 24"/>
          <p:cNvSpPr>
            <a:spLocks noChangeArrowheads="1"/>
          </p:cNvSpPr>
          <p:nvPr/>
        </p:nvSpPr>
        <p:spPr bwMode="auto">
          <a:xfrm>
            <a:off x="711200" y="130463"/>
            <a:ext cx="7543800" cy="60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sz="3200" dirty="0">
                <a:effectLst/>
              </a:rPr>
              <a:t>台灣流感病毒監測</a:t>
            </a:r>
          </a:p>
        </p:txBody>
      </p:sp>
      <p:sp>
        <p:nvSpPr>
          <p:cNvPr id="517145" name="Text Box 25"/>
          <p:cNvSpPr txBox="1">
            <a:spLocks noChangeArrowheads="1"/>
          </p:cNvSpPr>
          <p:nvPr/>
        </p:nvSpPr>
        <p:spPr bwMode="auto">
          <a:xfrm>
            <a:off x="5796136" y="549275"/>
            <a:ext cx="3262432" cy="4001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kumimoji="1" lang="zh-TW" altLang="en-US" sz="2000" b="0" dirty="0" smtClean="0">
                <a:solidFill>
                  <a:srgbClr val="66FF66"/>
                </a:solidFill>
                <a:latin typeface="Times New Roman" panose="02020603050405020304" pitchFamily="18" charset="0"/>
              </a:rPr>
              <a:t>衛生福利部疾病管制署資料</a:t>
            </a:r>
            <a:endParaRPr kumimoji="1" lang="zh-TW" altLang="en-US" sz="2000" b="0" dirty="0">
              <a:solidFill>
                <a:srgbClr val="66FF66"/>
              </a:solidFill>
              <a:latin typeface="Times New Roman" panose="02020603050405020304" pitchFamily="18" charset="0"/>
            </a:endParaRPr>
          </a:p>
        </p:txBody>
      </p:sp>
      <p:sp>
        <p:nvSpPr>
          <p:cNvPr id="2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522" name="Rectangle 2"/>
          <p:cNvSpPr>
            <a:spLocks noGrp="1" noChangeArrowheads="1"/>
          </p:cNvSpPr>
          <p:nvPr>
            <p:ph type="title"/>
          </p:nvPr>
        </p:nvSpPr>
        <p:spPr/>
        <p:txBody>
          <a:bodyPr/>
          <a:lstStyle/>
          <a:p>
            <a:r>
              <a:rPr lang="zh-TW" altLang="en-US" sz="3600" dirty="0" smtClean="0">
                <a:effectLst/>
              </a:rPr>
              <a:t>類流感與流感併發重症</a:t>
            </a:r>
            <a:endParaRPr lang="zh-TW" altLang="en-US" sz="3200" dirty="0">
              <a:solidFill>
                <a:schemeClr val="bg1"/>
              </a:solidFill>
              <a:effectLst/>
            </a:endParaRPr>
          </a:p>
        </p:txBody>
      </p:sp>
      <p:sp>
        <p:nvSpPr>
          <p:cNvPr id="619523" name="Rectangle 3"/>
          <p:cNvSpPr>
            <a:spLocks noGrp="1" noChangeArrowheads="1"/>
          </p:cNvSpPr>
          <p:nvPr>
            <p:ph type="body" idx="1"/>
          </p:nvPr>
        </p:nvSpPr>
        <p:spPr>
          <a:xfrm>
            <a:off x="467544" y="1066800"/>
            <a:ext cx="8568952" cy="5530850"/>
          </a:xfrm>
        </p:spPr>
        <p:txBody>
          <a:bodyPr/>
          <a:lstStyle/>
          <a:p>
            <a:r>
              <a:rPr lang="zh-TW" altLang="en-US" sz="2600" dirty="0" smtClean="0">
                <a:effectLst/>
              </a:rPr>
              <a:t>類流感：</a:t>
            </a:r>
            <a:r>
              <a:rPr lang="zh-TW" altLang="zh-TW" sz="2600" dirty="0">
                <a:solidFill>
                  <a:schemeClr val="bg1"/>
                </a:solidFill>
                <a:effectLst/>
              </a:rPr>
              <a:t>符合下列三項</a:t>
            </a:r>
            <a:r>
              <a:rPr lang="zh-TW" altLang="zh-TW" sz="2600" dirty="0" smtClean="0">
                <a:solidFill>
                  <a:schemeClr val="bg1"/>
                </a:solidFill>
                <a:effectLst/>
              </a:rPr>
              <a:t>條件</a:t>
            </a:r>
            <a:endParaRPr lang="en-US" altLang="zh-TW" sz="2600" dirty="0" smtClean="0">
              <a:solidFill>
                <a:schemeClr val="bg1"/>
              </a:solidFill>
              <a:effectLst/>
            </a:endParaRPr>
          </a:p>
          <a:p>
            <a:pPr lvl="1" hangingPunct="1"/>
            <a:r>
              <a:rPr lang="zh-TW" altLang="zh-TW" sz="2600" dirty="0" smtClean="0">
                <a:effectLst/>
              </a:rPr>
              <a:t>突然</a:t>
            </a:r>
            <a:r>
              <a:rPr lang="zh-TW" altLang="zh-TW" sz="2600" dirty="0">
                <a:effectLst/>
              </a:rPr>
              <a:t>發病、有發燒（耳溫</a:t>
            </a:r>
            <a:r>
              <a:rPr lang="zh-TW" altLang="zh-TW" sz="2600" dirty="0" smtClean="0">
                <a:effectLst/>
                <a:latin typeface="華康中圓體" panose="020F0509000000000000" pitchFamily="49" charset="-120"/>
                <a:ea typeface="華康中圓體" panose="020F0509000000000000" pitchFamily="49" charset="-120"/>
              </a:rPr>
              <a:t>≧</a:t>
            </a:r>
            <a:r>
              <a:rPr lang="en-US" altLang="zh-TW" sz="2600" dirty="0" smtClean="0">
                <a:effectLst/>
              </a:rPr>
              <a:t>38</a:t>
            </a:r>
            <a:r>
              <a:rPr lang="zh-TW" altLang="zh-TW" sz="2600" dirty="0">
                <a:effectLst/>
                <a:latin typeface="華康中圓體" panose="020F0509000000000000" pitchFamily="49" charset="-120"/>
                <a:ea typeface="華康中圓體" panose="020F0509000000000000" pitchFamily="49" charset="-120"/>
              </a:rPr>
              <a:t>℃</a:t>
            </a:r>
            <a:r>
              <a:rPr lang="zh-TW" altLang="zh-TW" sz="2600" dirty="0">
                <a:effectLst/>
              </a:rPr>
              <a:t>）及呼吸道症狀。</a:t>
            </a:r>
            <a:r>
              <a:rPr lang="en-US" altLang="zh-TW" sz="2600" dirty="0">
                <a:effectLst/>
              </a:rPr>
              <a:t> </a:t>
            </a:r>
            <a:endParaRPr lang="en-US" altLang="zh-TW" sz="2600" dirty="0" smtClean="0">
              <a:effectLst/>
            </a:endParaRPr>
          </a:p>
          <a:p>
            <a:pPr lvl="1" hangingPunct="1"/>
            <a:r>
              <a:rPr lang="zh-TW" altLang="zh-TW" sz="2600" dirty="0" smtClean="0">
                <a:effectLst/>
              </a:rPr>
              <a:t>具有</a:t>
            </a:r>
            <a:r>
              <a:rPr lang="zh-TW" altLang="zh-TW" sz="2600" dirty="0">
                <a:effectLst/>
              </a:rPr>
              <a:t>肌肉酸痛、頭痛、極度倦怠感其中一項症狀者</a:t>
            </a:r>
            <a:r>
              <a:rPr lang="zh-TW" altLang="zh-TW" sz="2600" dirty="0" smtClean="0">
                <a:effectLst/>
              </a:rPr>
              <a:t>。</a:t>
            </a:r>
            <a:endParaRPr lang="en-US" altLang="zh-TW" sz="2600" dirty="0" smtClean="0">
              <a:effectLst/>
            </a:endParaRPr>
          </a:p>
          <a:p>
            <a:pPr lvl="1" hangingPunct="1"/>
            <a:r>
              <a:rPr lang="zh-TW" altLang="zh-TW" sz="2600" dirty="0" smtClean="0">
                <a:effectLst/>
              </a:rPr>
              <a:t>需</a:t>
            </a:r>
            <a:r>
              <a:rPr lang="zh-TW" altLang="zh-TW" sz="2600" dirty="0">
                <a:effectLst/>
              </a:rPr>
              <a:t>排除單純性流鼻水、扁桃腺炎與支氣管炎</a:t>
            </a:r>
            <a:r>
              <a:rPr lang="zh-TW" altLang="zh-TW" sz="2600" dirty="0" smtClean="0">
                <a:effectLst/>
              </a:rPr>
              <a:t>。</a:t>
            </a:r>
            <a:endParaRPr lang="en-US" altLang="zh-TW" sz="2600" dirty="0" smtClean="0">
              <a:effectLst/>
            </a:endParaRPr>
          </a:p>
          <a:p>
            <a:pPr>
              <a:lnSpc>
                <a:spcPct val="110000"/>
              </a:lnSpc>
              <a:spcBef>
                <a:spcPct val="15000"/>
              </a:spcBef>
            </a:pPr>
            <a:r>
              <a:rPr lang="zh-TW" altLang="en-US" sz="2600" b="1" dirty="0" smtClean="0">
                <a:effectLst/>
              </a:rPr>
              <a:t>流感併發重症</a:t>
            </a:r>
            <a:endParaRPr lang="en-US" altLang="zh-TW" sz="2600" b="1" dirty="0" smtClean="0">
              <a:effectLst/>
            </a:endParaRPr>
          </a:p>
          <a:p>
            <a:pPr lvl="1">
              <a:lnSpc>
                <a:spcPct val="110000"/>
              </a:lnSpc>
              <a:spcBef>
                <a:spcPct val="15000"/>
              </a:spcBef>
            </a:pPr>
            <a:r>
              <a:rPr lang="en-US" altLang="zh-TW" sz="2600" dirty="0">
                <a:solidFill>
                  <a:schemeClr val="bg1"/>
                </a:solidFill>
                <a:effectLst/>
              </a:rPr>
              <a:t>1999</a:t>
            </a:r>
            <a:r>
              <a:rPr lang="zh-TW" altLang="en-US" sz="2600" dirty="0">
                <a:solidFill>
                  <a:schemeClr val="bg1"/>
                </a:solidFill>
                <a:effectLst/>
              </a:rPr>
              <a:t>年</a:t>
            </a:r>
            <a:r>
              <a:rPr lang="en-US" altLang="zh-TW" sz="2600" dirty="0">
                <a:solidFill>
                  <a:schemeClr val="bg1"/>
                </a:solidFill>
                <a:effectLst/>
              </a:rPr>
              <a:t>11</a:t>
            </a:r>
            <a:r>
              <a:rPr lang="zh-TW" altLang="en-US" sz="2600" dirty="0">
                <a:solidFill>
                  <a:schemeClr val="bg1"/>
                </a:solidFill>
                <a:effectLst/>
              </a:rPr>
              <a:t>月列入</a:t>
            </a:r>
            <a:r>
              <a:rPr lang="zh-TW" altLang="en-US" sz="2600" b="1" dirty="0">
                <a:solidFill>
                  <a:srgbClr val="FFFF00"/>
                </a:solidFill>
                <a:effectLst/>
              </a:rPr>
              <a:t>第四類法定傳染病</a:t>
            </a:r>
            <a:r>
              <a:rPr lang="zh-TW" altLang="en-US" sz="2600" dirty="0">
                <a:solidFill>
                  <a:schemeClr val="bg1"/>
                </a:solidFill>
                <a:effectLst/>
              </a:rPr>
              <a:t>，需於一週</a:t>
            </a:r>
            <a:r>
              <a:rPr lang="zh-TW" altLang="en-US" sz="2600" dirty="0" smtClean="0">
                <a:solidFill>
                  <a:schemeClr val="bg1"/>
                </a:solidFill>
                <a:effectLst/>
              </a:rPr>
              <a:t>內</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通報</a:t>
            </a:r>
            <a:r>
              <a:rPr lang="zh-TW" altLang="en-US" sz="2600" dirty="0">
                <a:solidFill>
                  <a:schemeClr val="bg1"/>
                </a:solidFill>
                <a:effectLst/>
              </a:rPr>
              <a:t>。</a:t>
            </a:r>
            <a:endParaRPr lang="en-US" altLang="zh-TW" sz="2600" dirty="0">
              <a:solidFill>
                <a:schemeClr val="bg1"/>
              </a:solidFill>
              <a:effectLst/>
            </a:endParaRPr>
          </a:p>
          <a:p>
            <a:pPr lvl="1">
              <a:lnSpc>
                <a:spcPct val="110000"/>
              </a:lnSpc>
              <a:spcBef>
                <a:spcPct val="15000"/>
              </a:spcBef>
            </a:pPr>
            <a:r>
              <a:rPr lang="en-US" altLang="zh-TW" sz="2600" dirty="0">
                <a:effectLst/>
              </a:rPr>
              <a:t>2014</a:t>
            </a:r>
            <a:r>
              <a:rPr lang="zh-TW" altLang="en-US" sz="2600" dirty="0">
                <a:effectLst/>
              </a:rPr>
              <a:t>年</a:t>
            </a:r>
            <a:r>
              <a:rPr lang="en-US" altLang="zh-TW" sz="2600" dirty="0">
                <a:effectLst/>
              </a:rPr>
              <a:t>8</a:t>
            </a:r>
            <a:r>
              <a:rPr lang="zh-TW" altLang="en-US" sz="2600" dirty="0">
                <a:effectLst/>
              </a:rPr>
              <a:t>月</a:t>
            </a:r>
            <a:r>
              <a:rPr lang="en-US" altLang="zh-TW" sz="2600" dirty="0">
                <a:effectLst/>
              </a:rPr>
              <a:t>1</a:t>
            </a:r>
            <a:r>
              <a:rPr lang="zh-TW" altLang="en-US" sz="2600" dirty="0">
                <a:effectLst/>
              </a:rPr>
              <a:t>日修訂定義</a:t>
            </a:r>
            <a:r>
              <a:rPr lang="zh-TW" altLang="en-US" sz="2600" dirty="0" smtClean="0">
                <a:effectLst/>
              </a:rPr>
              <a:t>：</a:t>
            </a:r>
            <a:r>
              <a:rPr lang="zh-TW" altLang="zh-TW" sz="2600" dirty="0" smtClean="0">
                <a:effectLst/>
              </a:rPr>
              <a:t>類</a:t>
            </a:r>
            <a:r>
              <a:rPr lang="zh-TW" altLang="zh-TW" sz="2600" dirty="0">
                <a:effectLst/>
              </a:rPr>
              <a:t>流感症狀</a:t>
            </a:r>
            <a:r>
              <a:rPr lang="zh-TW" altLang="zh-TW" sz="2600" dirty="0" smtClean="0">
                <a:effectLst/>
              </a:rPr>
              <a:t>後</a:t>
            </a:r>
            <a:r>
              <a:rPr lang="zh-TW" altLang="zh-TW" sz="2600" b="1" dirty="0" smtClean="0">
                <a:solidFill>
                  <a:srgbClr val="FFFF00"/>
                </a:solidFill>
                <a:effectLst/>
              </a:rPr>
              <a:t>兩</a:t>
            </a:r>
            <a:r>
              <a:rPr lang="zh-TW" altLang="zh-TW" sz="2600" b="1" dirty="0">
                <a:solidFill>
                  <a:srgbClr val="FFFF00"/>
                </a:solidFill>
                <a:effectLst/>
              </a:rPr>
              <a:t>週</a:t>
            </a:r>
            <a:r>
              <a:rPr lang="zh-TW" altLang="zh-TW" sz="2600" dirty="0">
                <a:effectLst/>
              </a:rPr>
              <a:t>內</a:t>
            </a:r>
            <a:r>
              <a:rPr lang="zh-TW" altLang="zh-TW" sz="2600" dirty="0" smtClean="0">
                <a:effectLst/>
              </a:rPr>
              <a:t>，</a:t>
            </a:r>
            <a:r>
              <a:rPr lang="en-US" altLang="zh-TW" sz="2600" dirty="0" smtClean="0">
                <a:solidFill>
                  <a:srgbClr val="FF00FF"/>
                </a:solidFill>
                <a:effectLst/>
              </a:rPr>
              <a:t/>
            </a:r>
            <a:br>
              <a:rPr lang="en-US" altLang="zh-TW" sz="2600" dirty="0" smtClean="0">
                <a:solidFill>
                  <a:srgbClr val="FF00FF"/>
                </a:solidFill>
                <a:effectLst/>
              </a:rPr>
            </a:br>
            <a:r>
              <a:rPr lang="zh-TW" altLang="zh-TW" sz="2600" b="1" dirty="0" smtClean="0">
                <a:solidFill>
                  <a:srgbClr val="FFFF00"/>
                </a:solidFill>
                <a:effectLst/>
              </a:rPr>
              <a:t>因</a:t>
            </a:r>
            <a:r>
              <a:rPr lang="zh-TW" altLang="zh-TW" sz="2600" b="1" dirty="0">
                <a:solidFill>
                  <a:srgbClr val="FFFF00"/>
                </a:solidFill>
                <a:effectLst/>
              </a:rPr>
              <a:t>併發症</a:t>
            </a:r>
            <a:r>
              <a:rPr lang="zh-TW" altLang="zh-TW" sz="2600" dirty="0">
                <a:effectLst/>
              </a:rPr>
              <a:t>（如肺部併發症、神經系統併發症、</a:t>
            </a:r>
            <a:r>
              <a:rPr lang="zh-TW" altLang="zh-TW" sz="2600" dirty="0" smtClean="0">
                <a:effectLst/>
              </a:rPr>
              <a:t>侵襲</a:t>
            </a:r>
            <a:r>
              <a:rPr lang="en-US" altLang="zh-TW" sz="2600" dirty="0" smtClean="0">
                <a:solidFill>
                  <a:srgbClr val="FF00FF"/>
                </a:solidFill>
                <a:effectLst/>
              </a:rPr>
              <a:t/>
            </a:r>
            <a:br>
              <a:rPr lang="en-US" altLang="zh-TW" sz="2600" dirty="0" smtClean="0">
                <a:solidFill>
                  <a:srgbClr val="FF00FF"/>
                </a:solidFill>
                <a:effectLst/>
              </a:rPr>
            </a:br>
            <a:r>
              <a:rPr lang="zh-TW" altLang="zh-TW" sz="2600" dirty="0" smtClean="0">
                <a:effectLst/>
              </a:rPr>
              <a:t>性</a:t>
            </a:r>
            <a:r>
              <a:rPr lang="zh-TW" altLang="zh-TW" sz="2600" dirty="0">
                <a:effectLst/>
              </a:rPr>
              <a:t>細菌感染、心肌炎或心包膜炎等）患者，</a:t>
            </a:r>
            <a:r>
              <a:rPr lang="zh-TW" altLang="zh-TW" sz="2600" b="1" dirty="0">
                <a:solidFill>
                  <a:srgbClr val="FFFF00"/>
                </a:solidFill>
                <a:effectLst/>
              </a:rPr>
              <a:t>須</a:t>
            </a:r>
            <a:r>
              <a:rPr lang="zh-TW" altLang="zh-TW" sz="2600" b="1" dirty="0" smtClean="0">
                <a:solidFill>
                  <a:srgbClr val="FFFF00"/>
                </a:solidFill>
                <a:effectLst/>
              </a:rPr>
              <a:t>加護</a:t>
            </a:r>
            <a:r>
              <a:rPr lang="en-US" altLang="zh-TW" sz="2600" b="1" dirty="0" smtClean="0">
                <a:solidFill>
                  <a:srgbClr val="FF00FF"/>
                </a:solidFill>
                <a:effectLst/>
              </a:rPr>
              <a:t/>
            </a:r>
            <a:br>
              <a:rPr lang="en-US" altLang="zh-TW" sz="2600" b="1" dirty="0" smtClean="0">
                <a:solidFill>
                  <a:srgbClr val="FF00FF"/>
                </a:solidFill>
                <a:effectLst/>
              </a:rPr>
            </a:br>
            <a:r>
              <a:rPr lang="zh-TW" altLang="zh-TW" sz="2600" b="1" dirty="0" smtClean="0">
                <a:solidFill>
                  <a:srgbClr val="FFFF00"/>
                </a:solidFill>
                <a:effectLst/>
              </a:rPr>
              <a:t>病房</a:t>
            </a:r>
            <a:r>
              <a:rPr lang="zh-TW" altLang="zh-TW" sz="2600" b="1" dirty="0">
                <a:solidFill>
                  <a:srgbClr val="FFFF00"/>
                </a:solidFill>
                <a:effectLst/>
              </a:rPr>
              <a:t>治療或死亡</a:t>
            </a:r>
            <a:r>
              <a:rPr lang="zh-TW" altLang="en-US" sz="2600" dirty="0" smtClean="0">
                <a:effectLst/>
              </a:rPr>
              <a:t>。</a:t>
            </a:r>
            <a:endParaRPr lang="zh-TW" altLang="en-US" sz="2600" dirty="0">
              <a:effectLst/>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42" name="Title 1"/>
          <p:cNvSpPr>
            <a:spLocks noGrp="1"/>
          </p:cNvSpPr>
          <p:nvPr>
            <p:ph type="title" idx="4294967295"/>
          </p:nvPr>
        </p:nvSpPr>
        <p:spPr>
          <a:xfrm>
            <a:off x="684213" y="333375"/>
            <a:ext cx="8002587" cy="1038225"/>
          </a:xfrm>
        </p:spPr>
        <p:txBody>
          <a:bodyPr lIns="0" rIns="0" bIns="0" anchor="b"/>
          <a:lstStyle/>
          <a:p>
            <a:r>
              <a:rPr lang="zh-TW" altLang="en-US" dirty="0">
                <a:effectLst/>
              </a:rPr>
              <a:t>流感住院病例</a:t>
            </a:r>
            <a:r>
              <a:rPr lang="zh-TW" altLang="en-US" dirty="0">
                <a:solidFill>
                  <a:srgbClr val="FF00FF"/>
                </a:solidFill>
                <a:effectLst/>
              </a:rPr>
              <a:t/>
            </a:r>
            <a:br>
              <a:rPr lang="zh-TW" altLang="en-US" dirty="0">
                <a:solidFill>
                  <a:srgbClr val="FF00FF"/>
                </a:solidFill>
                <a:effectLst/>
              </a:rPr>
            </a:br>
            <a:r>
              <a:rPr lang="zh-TW" altLang="en-US" sz="3600" dirty="0">
                <a:solidFill>
                  <a:schemeClr val="bg1"/>
                </a:solidFill>
                <a:effectLst/>
              </a:rPr>
              <a:t>疾病</a:t>
            </a:r>
            <a:r>
              <a:rPr lang="zh-TW" altLang="en-US" sz="3600" dirty="0" smtClean="0">
                <a:solidFill>
                  <a:schemeClr val="bg1"/>
                </a:solidFill>
                <a:effectLst/>
              </a:rPr>
              <a:t>管制署</a:t>
            </a:r>
            <a:endParaRPr lang="zh-TW" altLang="en-US" sz="3600" b="0" dirty="0">
              <a:solidFill>
                <a:schemeClr val="bg1"/>
              </a:solidFill>
              <a:effectLst/>
            </a:endParaRPr>
          </a:p>
        </p:txBody>
      </p:sp>
      <p:grpSp>
        <p:nvGrpSpPr>
          <p:cNvPr id="931843" name="Group 3"/>
          <p:cNvGrpSpPr>
            <a:grpSpLocks/>
          </p:cNvGrpSpPr>
          <p:nvPr/>
        </p:nvGrpSpPr>
        <p:grpSpPr bwMode="auto">
          <a:xfrm>
            <a:off x="381000" y="1600200"/>
            <a:ext cx="8505825" cy="4829175"/>
            <a:chOff x="240" y="1008"/>
            <a:chExt cx="5358" cy="3042"/>
          </a:xfrm>
        </p:grpSpPr>
        <p:pic>
          <p:nvPicPr>
            <p:cNvPr id="931844" name="Picture 4" descr="cc2"/>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240" y="1008"/>
              <a:ext cx="5358" cy="3042"/>
            </a:xfrm>
            <a:prstGeom prst="rect">
              <a:avLst/>
            </a:prstGeom>
            <a:noFill/>
            <a:extLst>
              <a:ext uri="{909E8E84-426E-40DD-AFC4-6F175D3DCCD1}">
                <a14:hiddenFill xmlns:a14="http://schemas.microsoft.com/office/drawing/2010/main" xmlns="">
                  <a:solidFill>
                    <a:srgbClr val="FFFFFF"/>
                  </a:solidFill>
                </a14:hiddenFill>
              </a:ext>
            </a:extLst>
          </p:spPr>
        </p:pic>
        <p:sp>
          <p:nvSpPr>
            <p:cNvPr id="931845" name="Text Box 5"/>
            <p:cNvSpPr txBox="1">
              <a:spLocks noChangeArrowheads="1"/>
            </p:cNvSpPr>
            <p:nvPr>
              <p:custDataLst>
                <p:tags r:id="rId2"/>
              </p:custDataLst>
            </p:nvPr>
          </p:nvSpPr>
          <p:spPr bwMode="auto">
            <a:xfrm>
              <a:off x="1814" y="1369"/>
              <a:ext cx="156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en-US" altLang="zh-TW" sz="2400">
                  <a:latin typeface="Arial" panose="020B0604020202020204" pitchFamily="34" charset="0"/>
                  <a:ea typeface="新細明體" panose="02020500000000000000" pitchFamily="18" charset="-120"/>
                </a:rPr>
                <a:t>H1N1</a:t>
              </a:r>
              <a:r>
                <a:rPr lang="zh-TW" altLang="en-US" sz="2400">
                  <a:latin typeface="Arial" panose="020B0604020202020204" pitchFamily="34" charset="0"/>
                  <a:ea typeface="新細明體" panose="02020500000000000000" pitchFamily="18" charset="-120"/>
                </a:rPr>
                <a:t>大流行流感</a:t>
              </a:r>
            </a:p>
          </p:txBody>
        </p:sp>
        <p:sp>
          <p:nvSpPr>
            <p:cNvPr id="931846" name="Text Box 6"/>
            <p:cNvSpPr txBox="1">
              <a:spLocks noChangeArrowheads="1"/>
            </p:cNvSpPr>
            <p:nvPr>
              <p:custDataLst>
                <p:tags r:id="rId3"/>
              </p:custDataLst>
            </p:nvPr>
          </p:nvSpPr>
          <p:spPr bwMode="auto">
            <a:xfrm>
              <a:off x="1824" y="1844"/>
              <a:ext cx="1076"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zh-TW" altLang="en-US" sz="2400">
                  <a:latin typeface="Arial" panose="020B0604020202020204" pitchFamily="34" charset="0"/>
                  <a:ea typeface="新細明體" panose="02020500000000000000" pitchFamily="18" charset="-120"/>
                </a:rPr>
                <a:t>季節性流感</a:t>
              </a:r>
            </a:p>
          </p:txBody>
        </p:sp>
        <p:sp>
          <p:nvSpPr>
            <p:cNvPr id="931847" name="Text Box 7"/>
            <p:cNvSpPr txBox="1">
              <a:spLocks noChangeArrowheads="1"/>
            </p:cNvSpPr>
            <p:nvPr/>
          </p:nvSpPr>
          <p:spPr bwMode="auto">
            <a:xfrm>
              <a:off x="758" y="3623"/>
              <a:ext cx="4444" cy="2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en-US" altLang="zh-TW" sz="1800">
                  <a:latin typeface="Arial" panose="020B0604020202020204" pitchFamily="34" charset="0"/>
                  <a:ea typeface="新細明體" panose="02020500000000000000" pitchFamily="18" charset="-120"/>
                </a:rPr>
                <a:t>&lt; 1             1- 6         7-18          19-24       25-49        50-64         &gt;64</a:t>
              </a:r>
            </a:p>
          </p:txBody>
        </p:sp>
        <p:sp>
          <p:nvSpPr>
            <p:cNvPr id="931848" name="Text Box 8"/>
            <p:cNvSpPr txBox="1">
              <a:spLocks noChangeArrowheads="1"/>
            </p:cNvSpPr>
            <p:nvPr>
              <p:custDataLst>
                <p:tags r:id="rId4"/>
              </p:custDataLst>
            </p:nvPr>
          </p:nvSpPr>
          <p:spPr bwMode="auto">
            <a:xfrm>
              <a:off x="2472" y="3793"/>
              <a:ext cx="436"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zh-TW" altLang="en-US" sz="2000">
                  <a:latin typeface="Arial" panose="020B0604020202020204" pitchFamily="34" charset="0"/>
                  <a:ea typeface="新細明體" panose="02020500000000000000" pitchFamily="18" charset="-120"/>
                </a:rPr>
                <a:t>年齡</a:t>
              </a:r>
            </a:p>
          </p:txBody>
        </p:sp>
        <p:sp>
          <p:nvSpPr>
            <p:cNvPr id="931849" name="Text Box 9"/>
            <p:cNvSpPr txBox="1">
              <a:spLocks noChangeArrowheads="1"/>
            </p:cNvSpPr>
            <p:nvPr>
              <p:custDataLst>
                <p:tags r:id="rId5"/>
              </p:custDataLst>
            </p:nvPr>
          </p:nvSpPr>
          <p:spPr bwMode="auto">
            <a:xfrm>
              <a:off x="703" y="1026"/>
              <a:ext cx="1164" cy="2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zh-TW" altLang="en-US" sz="1800">
                  <a:latin typeface="Arial" panose="020B0604020202020204" pitchFamily="34" charset="0"/>
                  <a:ea typeface="新細明體" panose="02020500000000000000" pitchFamily="18" charset="-120"/>
                </a:rPr>
                <a:t>發生率 </a:t>
              </a:r>
              <a:r>
                <a:rPr lang="en-US" altLang="zh-TW" sz="1800">
                  <a:latin typeface="Arial" panose="020B0604020202020204" pitchFamily="34" charset="0"/>
                  <a:ea typeface="新細明體" panose="02020500000000000000" pitchFamily="18" charset="-120"/>
                </a:rPr>
                <a:t>(/10,000)</a:t>
              </a:r>
            </a:p>
          </p:txBody>
        </p:sp>
      </p:grpSp>
      <p:sp>
        <p:nvSpPr>
          <p:cNvPr id="11"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3170" name="Rectangle 2"/>
          <p:cNvSpPr>
            <a:spLocks noGrp="1" noChangeArrowheads="1"/>
          </p:cNvSpPr>
          <p:nvPr>
            <p:ph type="title"/>
          </p:nvPr>
        </p:nvSpPr>
        <p:spPr>
          <a:xfrm>
            <a:off x="457200" y="0"/>
            <a:ext cx="8229600" cy="838200"/>
          </a:xfrm>
        </p:spPr>
        <p:txBody>
          <a:bodyPr/>
          <a:lstStyle/>
          <a:p>
            <a:r>
              <a:rPr lang="zh-TW" altLang="en-US" dirty="0">
                <a:effectLst/>
              </a:rPr>
              <a:t>流感的抗原與突變</a:t>
            </a:r>
            <a:endParaRPr lang="zh-TW" altLang="en-US" dirty="0">
              <a:solidFill>
                <a:schemeClr val="bg1"/>
              </a:solidFill>
              <a:effectLst/>
            </a:endParaRPr>
          </a:p>
        </p:txBody>
      </p:sp>
      <p:sp>
        <p:nvSpPr>
          <p:cNvPr id="903171" name="Rectangle 3"/>
          <p:cNvSpPr>
            <a:spLocks noGrp="1" noChangeArrowheads="1"/>
          </p:cNvSpPr>
          <p:nvPr>
            <p:ph type="body" idx="1"/>
          </p:nvPr>
        </p:nvSpPr>
        <p:spPr>
          <a:xfrm>
            <a:off x="454722" y="923082"/>
            <a:ext cx="5688631" cy="5904656"/>
          </a:xfrm>
        </p:spPr>
        <p:txBody>
          <a:bodyPr/>
          <a:lstStyle/>
          <a:p>
            <a:pPr>
              <a:spcBef>
                <a:spcPct val="5000"/>
              </a:spcBef>
              <a:spcAft>
                <a:spcPts val="600"/>
              </a:spcAft>
            </a:pPr>
            <a:r>
              <a:rPr lang="en-US" altLang="zh-TW" sz="2600" dirty="0">
                <a:effectLst/>
              </a:rPr>
              <a:t>RNA segment</a:t>
            </a:r>
            <a:r>
              <a:rPr lang="zh-TW" altLang="en-US" sz="2600" dirty="0">
                <a:effectLst/>
              </a:rPr>
              <a:t>：</a:t>
            </a:r>
            <a:r>
              <a:rPr lang="en-US" altLang="zh-TW" sz="2600" dirty="0">
                <a:effectLst/>
              </a:rPr>
              <a:t>8</a:t>
            </a:r>
            <a:r>
              <a:rPr lang="zh-TW" altLang="en-US" sz="2600" dirty="0">
                <a:effectLst/>
              </a:rPr>
              <a:t>段</a:t>
            </a:r>
          </a:p>
          <a:p>
            <a:pPr lvl="1">
              <a:spcBef>
                <a:spcPct val="5000"/>
              </a:spcBef>
              <a:spcAft>
                <a:spcPts val="600"/>
              </a:spcAft>
            </a:pPr>
            <a:r>
              <a:rPr lang="en-US" altLang="zh-TW" sz="2600" dirty="0">
                <a:effectLst/>
              </a:rPr>
              <a:t>RNA</a:t>
            </a:r>
            <a:r>
              <a:rPr lang="zh-TW" altLang="en-US" sz="2600" dirty="0">
                <a:effectLst/>
              </a:rPr>
              <a:t>容易突變</a:t>
            </a:r>
          </a:p>
          <a:p>
            <a:pPr lvl="1">
              <a:spcBef>
                <a:spcPct val="5000"/>
              </a:spcBef>
              <a:spcAft>
                <a:spcPts val="600"/>
              </a:spcAft>
            </a:pPr>
            <a:r>
              <a:rPr lang="zh-TW" altLang="en-US" sz="2600" dirty="0">
                <a:effectLst/>
              </a:rPr>
              <a:t>基因節段可能發生基因重組</a:t>
            </a:r>
            <a:r>
              <a:rPr lang="en-US" altLang="zh-TW" sz="2600" dirty="0">
                <a:effectLst/>
              </a:rPr>
              <a:t>(gene </a:t>
            </a:r>
            <a:r>
              <a:rPr lang="en-US" altLang="zh-TW" sz="2600" dirty="0" err="1">
                <a:effectLst/>
              </a:rPr>
              <a:t>reassortment</a:t>
            </a:r>
            <a:r>
              <a:rPr lang="en-US" altLang="zh-TW" sz="2600" dirty="0">
                <a:effectLst/>
              </a:rPr>
              <a:t>)</a:t>
            </a:r>
          </a:p>
          <a:p>
            <a:pPr>
              <a:spcBef>
                <a:spcPct val="5000"/>
              </a:spcBef>
              <a:spcAft>
                <a:spcPts val="600"/>
              </a:spcAft>
            </a:pPr>
            <a:r>
              <a:rPr lang="zh-TW" altLang="en-US" sz="2600" dirty="0" smtClean="0">
                <a:solidFill>
                  <a:srgbClr val="FAFD00"/>
                </a:solidFill>
                <a:effectLst/>
              </a:rPr>
              <a:t>表面抗原： </a:t>
            </a:r>
            <a:endParaRPr lang="en-US" altLang="zh-TW" sz="2600" dirty="0">
              <a:effectLst/>
            </a:endParaRPr>
          </a:p>
          <a:p>
            <a:pPr lvl="1">
              <a:spcBef>
                <a:spcPct val="5000"/>
              </a:spcBef>
              <a:spcAft>
                <a:spcPts val="600"/>
              </a:spcAft>
            </a:pPr>
            <a:r>
              <a:rPr lang="en-US" altLang="zh-TW" sz="2600" dirty="0" err="1">
                <a:solidFill>
                  <a:srgbClr val="FAFD00"/>
                </a:solidFill>
                <a:effectLst/>
              </a:rPr>
              <a:t>Hemagglutinin</a:t>
            </a:r>
            <a:r>
              <a:rPr lang="en-US" altLang="zh-TW" sz="2600" dirty="0">
                <a:solidFill>
                  <a:srgbClr val="FAFD00"/>
                </a:solidFill>
                <a:effectLst/>
              </a:rPr>
              <a:t> (H, </a:t>
            </a:r>
            <a:r>
              <a:rPr lang="zh-TW" altLang="en-US" sz="2600" dirty="0">
                <a:solidFill>
                  <a:srgbClr val="FAFD00"/>
                </a:solidFill>
                <a:effectLst/>
              </a:rPr>
              <a:t>血凝集素</a:t>
            </a:r>
            <a:r>
              <a:rPr lang="en-US" altLang="zh-TW" sz="2600" dirty="0">
                <a:solidFill>
                  <a:srgbClr val="FAFD00"/>
                </a:solidFill>
                <a:effectLst/>
              </a:rPr>
              <a:t>)</a:t>
            </a:r>
          </a:p>
          <a:p>
            <a:pPr lvl="2">
              <a:spcBef>
                <a:spcPct val="5000"/>
              </a:spcBef>
              <a:spcAft>
                <a:spcPts val="600"/>
              </a:spcAft>
            </a:pPr>
            <a:r>
              <a:rPr lang="zh-TW" altLang="en-US" sz="2600" dirty="0">
                <a:effectLst/>
              </a:rPr>
              <a:t>鳥類</a:t>
            </a:r>
            <a:r>
              <a:rPr lang="en-US" altLang="zh-TW" sz="2600" b="1" dirty="0" smtClean="0">
                <a:solidFill>
                  <a:srgbClr val="FFFF00"/>
                </a:solidFill>
                <a:effectLst/>
              </a:rPr>
              <a:t>H1-H18</a:t>
            </a:r>
            <a:r>
              <a:rPr lang="zh-TW" altLang="en-US" sz="2600" dirty="0" smtClean="0">
                <a:solidFill>
                  <a:srgbClr val="FFFFFF"/>
                </a:solidFill>
                <a:effectLst/>
              </a:rPr>
              <a:t>，</a:t>
            </a:r>
            <a:r>
              <a:rPr lang="zh-TW" altLang="en-US" sz="2600" dirty="0">
                <a:solidFill>
                  <a:srgbClr val="FFFFFF"/>
                </a:solidFill>
                <a:effectLst/>
              </a:rPr>
              <a:t>人類 </a:t>
            </a:r>
            <a:r>
              <a:rPr lang="en-US" altLang="zh-TW" sz="2600" b="1" dirty="0">
                <a:solidFill>
                  <a:srgbClr val="FFFF00"/>
                </a:solidFill>
                <a:effectLst/>
              </a:rPr>
              <a:t>H1-H3</a:t>
            </a:r>
            <a:r>
              <a:rPr lang="en-US" altLang="zh-TW" sz="2600" dirty="0">
                <a:solidFill>
                  <a:srgbClr val="FFFFFF"/>
                </a:solidFill>
                <a:effectLst/>
              </a:rPr>
              <a:t> (20</a:t>
            </a:r>
            <a:r>
              <a:rPr lang="zh-TW" altLang="en-US" sz="2600" dirty="0">
                <a:solidFill>
                  <a:srgbClr val="FFFFFF"/>
                </a:solidFill>
                <a:effectLst/>
              </a:rPr>
              <a:t>世紀之後</a:t>
            </a:r>
            <a:r>
              <a:rPr lang="en-US" altLang="zh-TW" sz="2600" dirty="0">
                <a:solidFill>
                  <a:srgbClr val="FFFFFF"/>
                </a:solidFill>
                <a:effectLst/>
              </a:rPr>
              <a:t>)</a:t>
            </a:r>
            <a:endParaRPr lang="en-US" altLang="zh-TW" sz="2600" dirty="0">
              <a:effectLst/>
            </a:endParaRPr>
          </a:p>
          <a:p>
            <a:pPr lvl="1">
              <a:spcBef>
                <a:spcPct val="5000"/>
              </a:spcBef>
              <a:spcAft>
                <a:spcPts val="600"/>
              </a:spcAft>
            </a:pPr>
            <a:r>
              <a:rPr lang="en-US" altLang="zh-TW" sz="2600" dirty="0">
                <a:solidFill>
                  <a:srgbClr val="FAFD00"/>
                </a:solidFill>
                <a:effectLst/>
              </a:rPr>
              <a:t>Neuraminidase (N, </a:t>
            </a:r>
            <a:r>
              <a:rPr lang="zh-TW" altLang="en-US" sz="2600" dirty="0">
                <a:solidFill>
                  <a:srgbClr val="FAFD00"/>
                </a:solidFill>
                <a:effectLst/>
              </a:rPr>
              <a:t>神經胺酸酵素</a:t>
            </a:r>
            <a:r>
              <a:rPr lang="en-US" altLang="zh-TW" sz="2600" dirty="0">
                <a:solidFill>
                  <a:srgbClr val="FAFD00"/>
                </a:solidFill>
                <a:effectLst/>
              </a:rPr>
              <a:t>)</a:t>
            </a:r>
          </a:p>
          <a:p>
            <a:pPr lvl="2">
              <a:spcBef>
                <a:spcPct val="5000"/>
              </a:spcBef>
              <a:spcAft>
                <a:spcPts val="600"/>
              </a:spcAft>
            </a:pPr>
            <a:r>
              <a:rPr lang="zh-TW" altLang="en-US" sz="2600" dirty="0">
                <a:effectLst/>
              </a:rPr>
              <a:t>鳥類</a:t>
            </a:r>
            <a:r>
              <a:rPr lang="en-US" altLang="zh-TW" sz="2600" b="1" dirty="0" smtClean="0">
                <a:solidFill>
                  <a:srgbClr val="FFFF00"/>
                </a:solidFill>
                <a:effectLst/>
              </a:rPr>
              <a:t>N1-N11</a:t>
            </a:r>
            <a:r>
              <a:rPr lang="zh-TW" altLang="en-US" sz="2600" dirty="0" smtClean="0">
                <a:solidFill>
                  <a:srgbClr val="FFFFFF"/>
                </a:solidFill>
                <a:effectLst/>
              </a:rPr>
              <a:t>，</a:t>
            </a:r>
            <a:r>
              <a:rPr lang="zh-TW" altLang="en-US" sz="2600" dirty="0">
                <a:solidFill>
                  <a:srgbClr val="FFFFFF"/>
                </a:solidFill>
                <a:effectLst/>
              </a:rPr>
              <a:t>人類</a:t>
            </a:r>
            <a:r>
              <a:rPr lang="en-US" altLang="zh-TW" sz="2600" b="1" dirty="0">
                <a:solidFill>
                  <a:srgbClr val="FFFF00"/>
                </a:solidFill>
                <a:effectLst/>
              </a:rPr>
              <a:t>N1-N2</a:t>
            </a:r>
            <a:r>
              <a:rPr lang="en-US" altLang="zh-TW" sz="2600" dirty="0">
                <a:solidFill>
                  <a:srgbClr val="FFFFFF"/>
                </a:solidFill>
                <a:effectLst/>
              </a:rPr>
              <a:t> (20</a:t>
            </a:r>
            <a:r>
              <a:rPr lang="zh-TW" altLang="en-US" sz="2600" dirty="0">
                <a:solidFill>
                  <a:srgbClr val="FFFFFF"/>
                </a:solidFill>
                <a:effectLst/>
              </a:rPr>
              <a:t>世紀之後</a:t>
            </a:r>
            <a:r>
              <a:rPr lang="en-US" altLang="zh-TW" sz="2600" dirty="0">
                <a:solidFill>
                  <a:srgbClr val="FFFFFF"/>
                </a:solidFill>
                <a:effectLst/>
              </a:rPr>
              <a:t>)</a:t>
            </a:r>
          </a:p>
          <a:p>
            <a:pPr>
              <a:spcBef>
                <a:spcPct val="5000"/>
              </a:spcBef>
              <a:spcAft>
                <a:spcPts val="600"/>
              </a:spcAft>
            </a:pPr>
            <a:endParaRPr lang="en-US" altLang="zh-TW" sz="2600" dirty="0">
              <a:solidFill>
                <a:srgbClr val="FAFD00"/>
              </a:solidFill>
              <a:effectLst/>
            </a:endParaRPr>
          </a:p>
        </p:txBody>
      </p:sp>
      <p:pic>
        <p:nvPicPr>
          <p:cNvPr id="4" name="圖片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143353" y="764704"/>
            <a:ext cx="2552700" cy="2200275"/>
          </a:xfrm>
          <a:prstGeom prst="rect">
            <a:avLst/>
          </a:prstGeom>
        </p:spPr>
      </p:pic>
      <p:pic>
        <p:nvPicPr>
          <p:cNvPr id="5" name="圖片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151734" y="3294205"/>
            <a:ext cx="2352675" cy="2828925"/>
          </a:xfrm>
          <a:prstGeom prst="rect">
            <a:avLst/>
          </a:prstGeom>
        </p:spPr>
      </p:pic>
      <p:sp>
        <p:nvSpPr>
          <p:cNvPr id="9" name="Rectangle 3"/>
          <p:cNvSpPr>
            <a:spLocks noChangeArrowheads="1"/>
          </p:cNvSpPr>
          <p:nvPr/>
        </p:nvSpPr>
        <p:spPr bwMode="auto">
          <a:xfrm>
            <a:off x="1116013" y="6519961"/>
            <a:ext cx="4184800"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400" b="0" dirty="0">
                <a:solidFill>
                  <a:srgbClr val="66FF33"/>
                </a:solidFill>
                <a:effectLst>
                  <a:outerShdw blurRad="38100" dist="38100" dir="2700000" algn="tl">
                    <a:srgbClr val="000000"/>
                  </a:outerShdw>
                </a:effectLst>
              </a:rPr>
              <a:t>Shi Y. Nature Reviews. Microbiology 2014;12(12):822.</a:t>
            </a: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43764967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3170" name="Rectangle 2"/>
          <p:cNvSpPr>
            <a:spLocks noGrp="1" noChangeArrowheads="1"/>
          </p:cNvSpPr>
          <p:nvPr>
            <p:ph type="title"/>
          </p:nvPr>
        </p:nvSpPr>
        <p:spPr>
          <a:xfrm>
            <a:off x="539553" y="63436"/>
            <a:ext cx="8293164" cy="617751"/>
          </a:xfrm>
        </p:spPr>
        <p:txBody>
          <a:bodyPr/>
          <a:lstStyle/>
          <a:p>
            <a:r>
              <a:rPr lang="zh-TW" altLang="en-US" sz="3600" dirty="0">
                <a:effectLst/>
              </a:rPr>
              <a:t>流</a:t>
            </a:r>
            <a:r>
              <a:rPr lang="zh-TW" altLang="en-US" sz="3600" dirty="0" smtClean="0">
                <a:effectLst/>
              </a:rPr>
              <a:t>感病毒的突變</a:t>
            </a:r>
            <a:endParaRPr lang="zh-TW" altLang="en-US" sz="3600" dirty="0">
              <a:solidFill>
                <a:schemeClr val="bg1"/>
              </a:solidFill>
              <a:effectLst/>
            </a:endParaRPr>
          </a:p>
        </p:txBody>
      </p:sp>
      <p:grpSp>
        <p:nvGrpSpPr>
          <p:cNvPr id="20" name="群組 19"/>
          <p:cNvGrpSpPr/>
          <p:nvPr/>
        </p:nvGrpSpPr>
        <p:grpSpPr>
          <a:xfrm>
            <a:off x="4211960" y="666126"/>
            <a:ext cx="2077924" cy="2019126"/>
            <a:chOff x="4482208" y="866801"/>
            <a:chExt cx="2077924" cy="2019126"/>
          </a:xfrm>
        </p:grpSpPr>
        <p:sp>
          <p:nvSpPr>
            <p:cNvPr id="3" name="橢圓 2"/>
            <p:cNvSpPr/>
            <p:nvPr/>
          </p:nvSpPr>
          <p:spPr bwMode="auto">
            <a:xfrm>
              <a:off x="4693078" y="1090881"/>
              <a:ext cx="1656184" cy="1584176"/>
            </a:xfrm>
            <a:prstGeom prst="ellipse">
              <a:avLst/>
            </a:prstGeom>
            <a:noFill/>
            <a:ln w="50800"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endParaRPr>
            </a:p>
          </p:txBody>
        </p:sp>
        <p:grpSp>
          <p:nvGrpSpPr>
            <p:cNvPr id="8" name="群組 7"/>
            <p:cNvGrpSpPr/>
            <p:nvPr/>
          </p:nvGrpSpPr>
          <p:grpSpPr>
            <a:xfrm>
              <a:off x="5271719" y="1265611"/>
              <a:ext cx="498902" cy="1219200"/>
              <a:chOff x="5219274" y="1340768"/>
              <a:chExt cx="498902" cy="1219200"/>
            </a:xfrm>
          </p:grpSpPr>
          <p:cxnSp>
            <p:nvCxnSpPr>
              <p:cNvPr id="5" name="直線接點 4"/>
              <p:cNvCxnSpPr/>
              <p:nvPr/>
            </p:nvCxnSpPr>
            <p:spPr bwMode="auto">
              <a:xfrm>
                <a:off x="5219274" y="13407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 name="直線接點 9"/>
              <p:cNvCxnSpPr/>
              <p:nvPr/>
            </p:nvCxnSpPr>
            <p:spPr bwMode="auto">
              <a:xfrm>
                <a:off x="5219274" y="1493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 name="直線接點 10"/>
              <p:cNvCxnSpPr/>
              <p:nvPr/>
            </p:nvCxnSpPr>
            <p:spPr bwMode="auto">
              <a:xfrm>
                <a:off x="5219274" y="1645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 name="直線接點 11"/>
              <p:cNvCxnSpPr/>
              <p:nvPr/>
            </p:nvCxnSpPr>
            <p:spPr bwMode="auto">
              <a:xfrm>
                <a:off x="5219274" y="17979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 name="直線接點 12"/>
              <p:cNvCxnSpPr/>
              <p:nvPr/>
            </p:nvCxnSpPr>
            <p:spPr bwMode="auto">
              <a:xfrm>
                <a:off x="5219274" y="19503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 name="直線接點 13"/>
              <p:cNvCxnSpPr/>
              <p:nvPr/>
            </p:nvCxnSpPr>
            <p:spPr bwMode="auto">
              <a:xfrm>
                <a:off x="5219274" y="21027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 name="直線接點 14"/>
              <p:cNvCxnSpPr/>
              <p:nvPr/>
            </p:nvCxnSpPr>
            <p:spPr bwMode="auto">
              <a:xfrm>
                <a:off x="5219274" y="2255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6" name="直線接點 15"/>
              <p:cNvCxnSpPr/>
              <p:nvPr/>
            </p:nvCxnSpPr>
            <p:spPr bwMode="auto">
              <a:xfrm>
                <a:off x="5219274" y="2407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 name="直線接點 16"/>
              <p:cNvCxnSpPr/>
              <p:nvPr/>
            </p:nvCxnSpPr>
            <p:spPr bwMode="auto">
              <a:xfrm>
                <a:off x="5219274" y="25599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19" name="直線接點 18"/>
            <p:cNvCxnSpPr/>
            <p:nvPr/>
          </p:nvCxnSpPr>
          <p:spPr bwMode="auto">
            <a:xfrm>
              <a:off x="4482208" y="1882969"/>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2" name="直線接點 21"/>
            <p:cNvCxnSpPr/>
            <p:nvPr/>
          </p:nvCxnSpPr>
          <p:spPr bwMode="auto">
            <a:xfrm>
              <a:off x="6349262" y="188373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3" name="直線接點 22"/>
            <p:cNvCxnSpPr/>
            <p:nvPr/>
          </p:nvCxnSpPr>
          <p:spPr bwMode="auto">
            <a:xfrm rot="900000">
              <a:off x="6313935" y="206307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4" name="直線接點 23"/>
            <p:cNvCxnSpPr/>
            <p:nvPr/>
          </p:nvCxnSpPr>
          <p:spPr bwMode="auto">
            <a:xfrm rot="900000">
              <a:off x="4501666" y="164782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5" name="直線接點 24"/>
            <p:cNvCxnSpPr/>
            <p:nvPr/>
          </p:nvCxnSpPr>
          <p:spPr bwMode="auto">
            <a:xfrm rot="1800000">
              <a:off x="6238493" y="232999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6" name="直線接點 25"/>
            <p:cNvCxnSpPr/>
            <p:nvPr/>
          </p:nvCxnSpPr>
          <p:spPr bwMode="auto">
            <a:xfrm rot="1800000">
              <a:off x="4585846" y="143431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7" name="直線接點 26"/>
            <p:cNvCxnSpPr/>
            <p:nvPr/>
          </p:nvCxnSpPr>
          <p:spPr bwMode="auto">
            <a:xfrm rot="2700000">
              <a:off x="4751710" y="124022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8" name="直線接點 27"/>
            <p:cNvCxnSpPr/>
            <p:nvPr/>
          </p:nvCxnSpPr>
          <p:spPr bwMode="auto">
            <a:xfrm rot="2700000">
              <a:off x="6115955" y="2484809"/>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9" name="直線接點 28"/>
            <p:cNvCxnSpPr/>
            <p:nvPr/>
          </p:nvCxnSpPr>
          <p:spPr bwMode="auto">
            <a:xfrm rot="3600000">
              <a:off x="4915776" y="109088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0" name="直線接點 29"/>
            <p:cNvCxnSpPr/>
            <p:nvPr/>
          </p:nvCxnSpPr>
          <p:spPr bwMode="auto">
            <a:xfrm rot="3600000">
              <a:off x="5955424" y="265067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1" name="直線接點 30"/>
            <p:cNvCxnSpPr/>
            <p:nvPr/>
          </p:nvCxnSpPr>
          <p:spPr bwMode="auto">
            <a:xfrm rot="4500000">
              <a:off x="5730754" y="2721894"/>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2" name="直線接點 31"/>
            <p:cNvCxnSpPr/>
            <p:nvPr/>
          </p:nvCxnSpPr>
          <p:spPr bwMode="auto">
            <a:xfrm rot="4500000">
              <a:off x="5156314" y="99957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3" name="直線接點 32"/>
            <p:cNvCxnSpPr/>
            <p:nvPr/>
          </p:nvCxnSpPr>
          <p:spPr bwMode="auto">
            <a:xfrm rot="5400000">
              <a:off x="5415735" y="972236"/>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4" name="直線接點 33"/>
            <p:cNvCxnSpPr/>
            <p:nvPr/>
          </p:nvCxnSpPr>
          <p:spPr bwMode="auto">
            <a:xfrm rot="5400000">
              <a:off x="5415735" y="278049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7" name="直線接點 36"/>
            <p:cNvCxnSpPr/>
            <p:nvPr/>
          </p:nvCxnSpPr>
          <p:spPr bwMode="auto">
            <a:xfrm rot="9900000">
              <a:off x="4498140" y="209443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8" name="直線接點 37"/>
            <p:cNvCxnSpPr/>
            <p:nvPr/>
          </p:nvCxnSpPr>
          <p:spPr bwMode="auto">
            <a:xfrm rot="9000000">
              <a:off x="6257952" y="143431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9" name="直線接點 38"/>
            <p:cNvCxnSpPr/>
            <p:nvPr/>
          </p:nvCxnSpPr>
          <p:spPr bwMode="auto">
            <a:xfrm rot="8100000">
              <a:off x="4721632" y="2517314"/>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0" name="直線接點 39"/>
            <p:cNvCxnSpPr/>
            <p:nvPr/>
          </p:nvCxnSpPr>
          <p:spPr bwMode="auto">
            <a:xfrm rot="7200000">
              <a:off x="5902707" y="1112058"/>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1" name="直線接點 40"/>
            <p:cNvCxnSpPr/>
            <p:nvPr/>
          </p:nvCxnSpPr>
          <p:spPr bwMode="auto">
            <a:xfrm rot="6300000">
              <a:off x="5676177" y="1012766"/>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2" name="直線接點 41"/>
            <p:cNvCxnSpPr/>
            <p:nvPr/>
          </p:nvCxnSpPr>
          <p:spPr bwMode="auto">
            <a:xfrm rot="6300000">
              <a:off x="5175854" y="274198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3" name="直線接點 42"/>
            <p:cNvCxnSpPr/>
            <p:nvPr/>
          </p:nvCxnSpPr>
          <p:spPr bwMode="auto">
            <a:xfrm rot="7200000">
              <a:off x="4920840" y="266816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4" name="直線接點 43"/>
            <p:cNvCxnSpPr/>
            <p:nvPr/>
          </p:nvCxnSpPr>
          <p:spPr bwMode="auto">
            <a:xfrm rot="8100000">
              <a:off x="6113116" y="1254255"/>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5" name="直線接點 44"/>
            <p:cNvCxnSpPr/>
            <p:nvPr/>
          </p:nvCxnSpPr>
          <p:spPr bwMode="auto">
            <a:xfrm rot="9000000">
              <a:off x="4585845" y="2323117"/>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6" name="直線接點 45"/>
            <p:cNvCxnSpPr/>
            <p:nvPr/>
          </p:nvCxnSpPr>
          <p:spPr bwMode="auto">
            <a:xfrm rot="9900000">
              <a:off x="6336933" y="164665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48" name="群組 47"/>
          <p:cNvGrpSpPr/>
          <p:nvPr/>
        </p:nvGrpSpPr>
        <p:grpSpPr>
          <a:xfrm>
            <a:off x="6595650" y="632841"/>
            <a:ext cx="2077924" cy="2019126"/>
            <a:chOff x="4482208" y="866801"/>
            <a:chExt cx="2077924" cy="2019126"/>
          </a:xfrm>
        </p:grpSpPr>
        <p:sp>
          <p:nvSpPr>
            <p:cNvPr id="49" name="橢圓 48"/>
            <p:cNvSpPr/>
            <p:nvPr/>
          </p:nvSpPr>
          <p:spPr bwMode="auto">
            <a:xfrm>
              <a:off x="4693078" y="1090881"/>
              <a:ext cx="1656184" cy="1584176"/>
            </a:xfrm>
            <a:prstGeom prst="ellipse">
              <a:avLst/>
            </a:prstGeom>
            <a:noFill/>
            <a:ln w="50800" cap="flat" cmpd="sng" algn="ctr">
              <a:solidFill>
                <a:srgbClr val="FFFF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endParaRPr>
            </a:p>
          </p:txBody>
        </p:sp>
        <p:grpSp>
          <p:nvGrpSpPr>
            <p:cNvPr id="50" name="群組 49"/>
            <p:cNvGrpSpPr/>
            <p:nvPr/>
          </p:nvGrpSpPr>
          <p:grpSpPr>
            <a:xfrm>
              <a:off x="5271719" y="1265611"/>
              <a:ext cx="498902" cy="1219200"/>
              <a:chOff x="5219274" y="1340768"/>
              <a:chExt cx="498902" cy="1219200"/>
            </a:xfrm>
          </p:grpSpPr>
          <p:cxnSp>
            <p:nvCxnSpPr>
              <p:cNvPr id="75" name="直線接點 74"/>
              <p:cNvCxnSpPr/>
              <p:nvPr/>
            </p:nvCxnSpPr>
            <p:spPr bwMode="auto">
              <a:xfrm>
                <a:off x="5219274" y="13407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6" name="直線接點 75"/>
              <p:cNvCxnSpPr/>
              <p:nvPr/>
            </p:nvCxnSpPr>
            <p:spPr bwMode="auto">
              <a:xfrm>
                <a:off x="5219274" y="14931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7" name="直線接點 76"/>
              <p:cNvCxnSpPr/>
              <p:nvPr/>
            </p:nvCxnSpPr>
            <p:spPr bwMode="auto">
              <a:xfrm>
                <a:off x="5219274" y="16455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8" name="直線接點 77"/>
              <p:cNvCxnSpPr/>
              <p:nvPr/>
            </p:nvCxnSpPr>
            <p:spPr bwMode="auto">
              <a:xfrm>
                <a:off x="5219274" y="17979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9" name="直線接點 78"/>
              <p:cNvCxnSpPr/>
              <p:nvPr/>
            </p:nvCxnSpPr>
            <p:spPr bwMode="auto">
              <a:xfrm>
                <a:off x="5219274" y="19503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0" name="直線接點 79"/>
              <p:cNvCxnSpPr/>
              <p:nvPr/>
            </p:nvCxnSpPr>
            <p:spPr bwMode="auto">
              <a:xfrm>
                <a:off x="5219274" y="21027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1" name="直線接點 80"/>
              <p:cNvCxnSpPr/>
              <p:nvPr/>
            </p:nvCxnSpPr>
            <p:spPr bwMode="auto">
              <a:xfrm>
                <a:off x="5219274" y="22551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2" name="直線接點 81"/>
              <p:cNvCxnSpPr/>
              <p:nvPr/>
            </p:nvCxnSpPr>
            <p:spPr bwMode="auto">
              <a:xfrm>
                <a:off x="5219274" y="24075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3" name="直線接點 82"/>
              <p:cNvCxnSpPr/>
              <p:nvPr/>
            </p:nvCxnSpPr>
            <p:spPr bwMode="auto">
              <a:xfrm>
                <a:off x="5219274" y="25599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51" name="直線接點 50"/>
            <p:cNvCxnSpPr/>
            <p:nvPr/>
          </p:nvCxnSpPr>
          <p:spPr bwMode="auto">
            <a:xfrm>
              <a:off x="4482208" y="1882969"/>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2" name="直線接點 51"/>
            <p:cNvCxnSpPr/>
            <p:nvPr/>
          </p:nvCxnSpPr>
          <p:spPr bwMode="auto">
            <a:xfrm>
              <a:off x="6349262" y="1883730"/>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3" name="直線接點 52"/>
            <p:cNvCxnSpPr/>
            <p:nvPr/>
          </p:nvCxnSpPr>
          <p:spPr bwMode="auto">
            <a:xfrm rot="900000">
              <a:off x="6313935" y="206307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4" name="直線接點 53"/>
            <p:cNvCxnSpPr/>
            <p:nvPr/>
          </p:nvCxnSpPr>
          <p:spPr bwMode="auto">
            <a:xfrm rot="900000">
              <a:off x="4501666" y="164782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5" name="直線接點 54"/>
            <p:cNvCxnSpPr/>
            <p:nvPr/>
          </p:nvCxnSpPr>
          <p:spPr bwMode="auto">
            <a:xfrm rot="1800000">
              <a:off x="6238493" y="2329990"/>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6" name="直線接點 55"/>
            <p:cNvCxnSpPr/>
            <p:nvPr/>
          </p:nvCxnSpPr>
          <p:spPr bwMode="auto">
            <a:xfrm rot="1800000">
              <a:off x="4585846" y="143431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7" name="直線接點 56"/>
            <p:cNvCxnSpPr/>
            <p:nvPr/>
          </p:nvCxnSpPr>
          <p:spPr bwMode="auto">
            <a:xfrm rot="2700000">
              <a:off x="4751710" y="1240221"/>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8" name="直線接點 57"/>
            <p:cNvCxnSpPr/>
            <p:nvPr/>
          </p:nvCxnSpPr>
          <p:spPr bwMode="auto">
            <a:xfrm rot="2700000">
              <a:off x="6115955" y="2484809"/>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59" name="直線接點 58"/>
            <p:cNvCxnSpPr/>
            <p:nvPr/>
          </p:nvCxnSpPr>
          <p:spPr bwMode="auto">
            <a:xfrm rot="3600000">
              <a:off x="4915776" y="1090881"/>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0" name="直線接點 59"/>
            <p:cNvCxnSpPr/>
            <p:nvPr/>
          </p:nvCxnSpPr>
          <p:spPr bwMode="auto">
            <a:xfrm rot="3600000">
              <a:off x="5955424" y="265067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1" name="直線接點 60"/>
            <p:cNvCxnSpPr/>
            <p:nvPr/>
          </p:nvCxnSpPr>
          <p:spPr bwMode="auto">
            <a:xfrm rot="4500000">
              <a:off x="5730754" y="2721894"/>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2" name="直線接點 61"/>
            <p:cNvCxnSpPr/>
            <p:nvPr/>
          </p:nvCxnSpPr>
          <p:spPr bwMode="auto">
            <a:xfrm rot="4500000">
              <a:off x="5156314" y="99957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3" name="直線接點 62"/>
            <p:cNvCxnSpPr/>
            <p:nvPr/>
          </p:nvCxnSpPr>
          <p:spPr bwMode="auto">
            <a:xfrm rot="5400000">
              <a:off x="5415735" y="972236"/>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4" name="直線接點 63"/>
            <p:cNvCxnSpPr/>
            <p:nvPr/>
          </p:nvCxnSpPr>
          <p:spPr bwMode="auto">
            <a:xfrm rot="5400000">
              <a:off x="5415735" y="278049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5" name="直線接點 64"/>
            <p:cNvCxnSpPr/>
            <p:nvPr/>
          </p:nvCxnSpPr>
          <p:spPr bwMode="auto">
            <a:xfrm rot="9900000">
              <a:off x="4498140" y="2094430"/>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6" name="直線接點 65"/>
            <p:cNvCxnSpPr/>
            <p:nvPr/>
          </p:nvCxnSpPr>
          <p:spPr bwMode="auto">
            <a:xfrm rot="9000000">
              <a:off x="6257952" y="1434311"/>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7" name="直線接點 66"/>
            <p:cNvCxnSpPr/>
            <p:nvPr/>
          </p:nvCxnSpPr>
          <p:spPr bwMode="auto">
            <a:xfrm rot="8100000">
              <a:off x="4721632" y="2517314"/>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8" name="直線接點 67"/>
            <p:cNvCxnSpPr/>
            <p:nvPr/>
          </p:nvCxnSpPr>
          <p:spPr bwMode="auto">
            <a:xfrm rot="7200000">
              <a:off x="5902707" y="1112058"/>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69" name="直線接點 68"/>
            <p:cNvCxnSpPr/>
            <p:nvPr/>
          </p:nvCxnSpPr>
          <p:spPr bwMode="auto">
            <a:xfrm rot="6300000">
              <a:off x="5676177" y="1012766"/>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0" name="直線接點 69"/>
            <p:cNvCxnSpPr/>
            <p:nvPr/>
          </p:nvCxnSpPr>
          <p:spPr bwMode="auto">
            <a:xfrm rot="6300000">
              <a:off x="5175854" y="274198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1" name="直線接點 70"/>
            <p:cNvCxnSpPr/>
            <p:nvPr/>
          </p:nvCxnSpPr>
          <p:spPr bwMode="auto">
            <a:xfrm rot="7200000">
              <a:off x="4920840" y="2668161"/>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2" name="直線接點 71"/>
            <p:cNvCxnSpPr/>
            <p:nvPr/>
          </p:nvCxnSpPr>
          <p:spPr bwMode="auto">
            <a:xfrm rot="8100000">
              <a:off x="6113116" y="1254255"/>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3" name="直線接點 72"/>
            <p:cNvCxnSpPr/>
            <p:nvPr/>
          </p:nvCxnSpPr>
          <p:spPr bwMode="auto">
            <a:xfrm rot="9000000">
              <a:off x="4585845" y="2323117"/>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74" name="直線接點 73"/>
            <p:cNvCxnSpPr/>
            <p:nvPr/>
          </p:nvCxnSpPr>
          <p:spPr bwMode="auto">
            <a:xfrm rot="9900000">
              <a:off x="6336933" y="164665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84" name="群組 83"/>
          <p:cNvGrpSpPr/>
          <p:nvPr/>
        </p:nvGrpSpPr>
        <p:grpSpPr>
          <a:xfrm>
            <a:off x="1096772" y="676963"/>
            <a:ext cx="2077924" cy="2019126"/>
            <a:chOff x="4482208" y="866801"/>
            <a:chExt cx="2077924" cy="2019126"/>
          </a:xfrm>
        </p:grpSpPr>
        <p:sp>
          <p:nvSpPr>
            <p:cNvPr id="85" name="橢圓 84"/>
            <p:cNvSpPr/>
            <p:nvPr/>
          </p:nvSpPr>
          <p:spPr bwMode="auto">
            <a:xfrm>
              <a:off x="4693078" y="1090881"/>
              <a:ext cx="1656184" cy="1584176"/>
            </a:xfrm>
            <a:prstGeom prst="ellipse">
              <a:avLst/>
            </a:prstGeom>
            <a:noFill/>
            <a:ln w="50800"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endParaRPr>
            </a:p>
          </p:txBody>
        </p:sp>
        <p:grpSp>
          <p:nvGrpSpPr>
            <p:cNvPr id="86" name="群組 85"/>
            <p:cNvGrpSpPr/>
            <p:nvPr/>
          </p:nvGrpSpPr>
          <p:grpSpPr>
            <a:xfrm>
              <a:off x="5271719" y="1265611"/>
              <a:ext cx="498902" cy="1219200"/>
              <a:chOff x="5219274" y="1340768"/>
              <a:chExt cx="498902" cy="1219200"/>
            </a:xfrm>
          </p:grpSpPr>
          <p:cxnSp>
            <p:nvCxnSpPr>
              <p:cNvPr id="111" name="直線接點 110"/>
              <p:cNvCxnSpPr/>
              <p:nvPr/>
            </p:nvCxnSpPr>
            <p:spPr bwMode="auto">
              <a:xfrm>
                <a:off x="5219274" y="13407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2" name="直線接點 111"/>
              <p:cNvCxnSpPr/>
              <p:nvPr/>
            </p:nvCxnSpPr>
            <p:spPr bwMode="auto">
              <a:xfrm>
                <a:off x="5219274" y="1493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3" name="直線接點 112"/>
              <p:cNvCxnSpPr/>
              <p:nvPr/>
            </p:nvCxnSpPr>
            <p:spPr bwMode="auto">
              <a:xfrm>
                <a:off x="5219274" y="1645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4" name="直線接點 113"/>
              <p:cNvCxnSpPr/>
              <p:nvPr/>
            </p:nvCxnSpPr>
            <p:spPr bwMode="auto">
              <a:xfrm>
                <a:off x="5219274" y="17979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5" name="直線接點 114"/>
              <p:cNvCxnSpPr/>
              <p:nvPr/>
            </p:nvCxnSpPr>
            <p:spPr bwMode="auto">
              <a:xfrm>
                <a:off x="5219274" y="19503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6" name="直線接點 115"/>
              <p:cNvCxnSpPr/>
              <p:nvPr/>
            </p:nvCxnSpPr>
            <p:spPr bwMode="auto">
              <a:xfrm>
                <a:off x="5219274" y="21027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7" name="直線接點 116"/>
              <p:cNvCxnSpPr/>
              <p:nvPr/>
            </p:nvCxnSpPr>
            <p:spPr bwMode="auto">
              <a:xfrm>
                <a:off x="5219274" y="2255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8" name="直線接點 117"/>
              <p:cNvCxnSpPr/>
              <p:nvPr/>
            </p:nvCxnSpPr>
            <p:spPr bwMode="auto">
              <a:xfrm>
                <a:off x="5219274" y="2407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9" name="直線接點 118"/>
              <p:cNvCxnSpPr/>
              <p:nvPr/>
            </p:nvCxnSpPr>
            <p:spPr bwMode="auto">
              <a:xfrm>
                <a:off x="5219274" y="25599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87" name="直線接點 86"/>
            <p:cNvCxnSpPr/>
            <p:nvPr/>
          </p:nvCxnSpPr>
          <p:spPr bwMode="auto">
            <a:xfrm>
              <a:off x="4482208" y="1882969"/>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8" name="直線接點 87"/>
            <p:cNvCxnSpPr/>
            <p:nvPr/>
          </p:nvCxnSpPr>
          <p:spPr bwMode="auto">
            <a:xfrm>
              <a:off x="6349262" y="188373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9" name="直線接點 88"/>
            <p:cNvCxnSpPr/>
            <p:nvPr/>
          </p:nvCxnSpPr>
          <p:spPr bwMode="auto">
            <a:xfrm rot="900000">
              <a:off x="6313935" y="206307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0" name="直線接點 89"/>
            <p:cNvCxnSpPr/>
            <p:nvPr/>
          </p:nvCxnSpPr>
          <p:spPr bwMode="auto">
            <a:xfrm rot="900000">
              <a:off x="4501666" y="164782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1" name="直線接點 90"/>
            <p:cNvCxnSpPr/>
            <p:nvPr/>
          </p:nvCxnSpPr>
          <p:spPr bwMode="auto">
            <a:xfrm rot="1800000">
              <a:off x="6238493" y="232999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2" name="直線接點 91"/>
            <p:cNvCxnSpPr/>
            <p:nvPr/>
          </p:nvCxnSpPr>
          <p:spPr bwMode="auto">
            <a:xfrm rot="1800000">
              <a:off x="4585846" y="143431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3" name="直線接點 92"/>
            <p:cNvCxnSpPr/>
            <p:nvPr/>
          </p:nvCxnSpPr>
          <p:spPr bwMode="auto">
            <a:xfrm rot="2700000">
              <a:off x="4751710" y="124022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4" name="直線接點 93"/>
            <p:cNvCxnSpPr/>
            <p:nvPr/>
          </p:nvCxnSpPr>
          <p:spPr bwMode="auto">
            <a:xfrm rot="2700000">
              <a:off x="6115955" y="2484809"/>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5" name="直線接點 94"/>
            <p:cNvCxnSpPr/>
            <p:nvPr/>
          </p:nvCxnSpPr>
          <p:spPr bwMode="auto">
            <a:xfrm rot="3600000">
              <a:off x="4915776" y="109088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6" name="直線接點 95"/>
            <p:cNvCxnSpPr/>
            <p:nvPr/>
          </p:nvCxnSpPr>
          <p:spPr bwMode="auto">
            <a:xfrm rot="3600000">
              <a:off x="5955424" y="265067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7" name="直線接點 96"/>
            <p:cNvCxnSpPr/>
            <p:nvPr/>
          </p:nvCxnSpPr>
          <p:spPr bwMode="auto">
            <a:xfrm rot="4500000">
              <a:off x="5730754" y="2721894"/>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8" name="直線接點 97"/>
            <p:cNvCxnSpPr/>
            <p:nvPr/>
          </p:nvCxnSpPr>
          <p:spPr bwMode="auto">
            <a:xfrm rot="4500000">
              <a:off x="5156314" y="99957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9" name="直線接點 98"/>
            <p:cNvCxnSpPr/>
            <p:nvPr/>
          </p:nvCxnSpPr>
          <p:spPr bwMode="auto">
            <a:xfrm rot="5400000">
              <a:off x="5415735" y="972236"/>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0" name="直線接點 99"/>
            <p:cNvCxnSpPr/>
            <p:nvPr/>
          </p:nvCxnSpPr>
          <p:spPr bwMode="auto">
            <a:xfrm rot="5400000">
              <a:off x="5415735" y="278049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1" name="直線接點 100"/>
            <p:cNvCxnSpPr/>
            <p:nvPr/>
          </p:nvCxnSpPr>
          <p:spPr bwMode="auto">
            <a:xfrm rot="9900000">
              <a:off x="4498140" y="209443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2" name="直線接點 101"/>
            <p:cNvCxnSpPr/>
            <p:nvPr/>
          </p:nvCxnSpPr>
          <p:spPr bwMode="auto">
            <a:xfrm rot="9000000">
              <a:off x="6257952" y="143431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3" name="直線接點 102"/>
            <p:cNvCxnSpPr/>
            <p:nvPr/>
          </p:nvCxnSpPr>
          <p:spPr bwMode="auto">
            <a:xfrm rot="8100000">
              <a:off x="4721632" y="2517314"/>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4" name="直線接點 103"/>
            <p:cNvCxnSpPr/>
            <p:nvPr/>
          </p:nvCxnSpPr>
          <p:spPr bwMode="auto">
            <a:xfrm rot="7200000">
              <a:off x="5902707" y="1112058"/>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5" name="直線接點 104"/>
            <p:cNvCxnSpPr/>
            <p:nvPr/>
          </p:nvCxnSpPr>
          <p:spPr bwMode="auto">
            <a:xfrm rot="6300000">
              <a:off x="5676177" y="1012766"/>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6" name="直線接點 105"/>
            <p:cNvCxnSpPr/>
            <p:nvPr/>
          </p:nvCxnSpPr>
          <p:spPr bwMode="auto">
            <a:xfrm rot="6300000">
              <a:off x="5175854" y="274198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7" name="直線接點 106"/>
            <p:cNvCxnSpPr/>
            <p:nvPr/>
          </p:nvCxnSpPr>
          <p:spPr bwMode="auto">
            <a:xfrm rot="7200000">
              <a:off x="4920840" y="266816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8" name="直線接點 107"/>
            <p:cNvCxnSpPr/>
            <p:nvPr/>
          </p:nvCxnSpPr>
          <p:spPr bwMode="auto">
            <a:xfrm rot="8100000">
              <a:off x="6113116" y="1254255"/>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09" name="直線接點 108"/>
            <p:cNvCxnSpPr/>
            <p:nvPr/>
          </p:nvCxnSpPr>
          <p:spPr bwMode="auto">
            <a:xfrm rot="9000000">
              <a:off x="4585845" y="2323117"/>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0" name="直線接點 109"/>
            <p:cNvCxnSpPr/>
            <p:nvPr/>
          </p:nvCxnSpPr>
          <p:spPr bwMode="auto">
            <a:xfrm rot="9900000">
              <a:off x="6336933" y="164665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nvGrpSpPr>
          <p:cNvPr id="120" name="群組 119"/>
          <p:cNvGrpSpPr/>
          <p:nvPr/>
        </p:nvGrpSpPr>
        <p:grpSpPr>
          <a:xfrm>
            <a:off x="1202207" y="3808616"/>
            <a:ext cx="2077924" cy="2019126"/>
            <a:chOff x="4482208" y="866801"/>
            <a:chExt cx="2077924" cy="2019126"/>
          </a:xfrm>
        </p:grpSpPr>
        <p:sp>
          <p:nvSpPr>
            <p:cNvPr id="121" name="橢圓 120"/>
            <p:cNvSpPr/>
            <p:nvPr/>
          </p:nvSpPr>
          <p:spPr bwMode="auto">
            <a:xfrm>
              <a:off x="4693078" y="1090881"/>
              <a:ext cx="1656184" cy="1584176"/>
            </a:xfrm>
            <a:prstGeom prst="ellipse">
              <a:avLst/>
            </a:prstGeom>
            <a:noFill/>
            <a:ln w="50800"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endParaRPr>
            </a:p>
          </p:txBody>
        </p:sp>
        <p:grpSp>
          <p:nvGrpSpPr>
            <p:cNvPr id="122" name="群組 121"/>
            <p:cNvGrpSpPr/>
            <p:nvPr/>
          </p:nvGrpSpPr>
          <p:grpSpPr>
            <a:xfrm>
              <a:off x="5271719" y="1265611"/>
              <a:ext cx="498902" cy="1219200"/>
              <a:chOff x="5219274" y="1340768"/>
              <a:chExt cx="498902" cy="1219200"/>
            </a:xfrm>
          </p:grpSpPr>
          <p:cxnSp>
            <p:nvCxnSpPr>
              <p:cNvPr id="147" name="直線接點 146"/>
              <p:cNvCxnSpPr/>
              <p:nvPr/>
            </p:nvCxnSpPr>
            <p:spPr bwMode="auto">
              <a:xfrm>
                <a:off x="5219274" y="13407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8" name="直線接點 147"/>
              <p:cNvCxnSpPr/>
              <p:nvPr/>
            </p:nvCxnSpPr>
            <p:spPr bwMode="auto">
              <a:xfrm>
                <a:off x="5219274" y="1493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9" name="直線接點 148"/>
              <p:cNvCxnSpPr/>
              <p:nvPr/>
            </p:nvCxnSpPr>
            <p:spPr bwMode="auto">
              <a:xfrm>
                <a:off x="5219274" y="1645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0" name="直線接點 149"/>
              <p:cNvCxnSpPr/>
              <p:nvPr/>
            </p:nvCxnSpPr>
            <p:spPr bwMode="auto">
              <a:xfrm>
                <a:off x="5219274" y="17979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1" name="直線接點 150"/>
              <p:cNvCxnSpPr/>
              <p:nvPr/>
            </p:nvCxnSpPr>
            <p:spPr bwMode="auto">
              <a:xfrm>
                <a:off x="5219274" y="19503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2" name="直線接點 151"/>
              <p:cNvCxnSpPr/>
              <p:nvPr/>
            </p:nvCxnSpPr>
            <p:spPr bwMode="auto">
              <a:xfrm>
                <a:off x="5219274" y="21027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3" name="直線接點 152"/>
              <p:cNvCxnSpPr/>
              <p:nvPr/>
            </p:nvCxnSpPr>
            <p:spPr bwMode="auto">
              <a:xfrm>
                <a:off x="5219274" y="2255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4" name="直線接點 153"/>
              <p:cNvCxnSpPr/>
              <p:nvPr/>
            </p:nvCxnSpPr>
            <p:spPr bwMode="auto">
              <a:xfrm>
                <a:off x="5219274" y="2407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55" name="直線接點 154"/>
              <p:cNvCxnSpPr/>
              <p:nvPr/>
            </p:nvCxnSpPr>
            <p:spPr bwMode="auto">
              <a:xfrm>
                <a:off x="5219274" y="25599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123" name="直線接點 122"/>
            <p:cNvCxnSpPr/>
            <p:nvPr/>
          </p:nvCxnSpPr>
          <p:spPr bwMode="auto">
            <a:xfrm>
              <a:off x="4482208" y="1882969"/>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4" name="直線接點 123"/>
            <p:cNvCxnSpPr/>
            <p:nvPr/>
          </p:nvCxnSpPr>
          <p:spPr bwMode="auto">
            <a:xfrm>
              <a:off x="6349262" y="1883730"/>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5" name="直線接點 124"/>
            <p:cNvCxnSpPr/>
            <p:nvPr/>
          </p:nvCxnSpPr>
          <p:spPr bwMode="auto">
            <a:xfrm rot="900000">
              <a:off x="6313935" y="206307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6" name="直線接點 125"/>
            <p:cNvCxnSpPr/>
            <p:nvPr/>
          </p:nvCxnSpPr>
          <p:spPr bwMode="auto">
            <a:xfrm rot="900000">
              <a:off x="4501666" y="164782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7" name="直線接點 126"/>
            <p:cNvCxnSpPr/>
            <p:nvPr/>
          </p:nvCxnSpPr>
          <p:spPr bwMode="auto">
            <a:xfrm rot="1800000">
              <a:off x="6238493" y="2329990"/>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8" name="直線接點 127"/>
            <p:cNvCxnSpPr/>
            <p:nvPr/>
          </p:nvCxnSpPr>
          <p:spPr bwMode="auto">
            <a:xfrm rot="1800000">
              <a:off x="4610660" y="143431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29" name="直線接點 128"/>
            <p:cNvCxnSpPr/>
            <p:nvPr/>
          </p:nvCxnSpPr>
          <p:spPr bwMode="auto">
            <a:xfrm rot="2700000">
              <a:off x="4776524" y="1240221"/>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0" name="直線接點 129"/>
            <p:cNvCxnSpPr/>
            <p:nvPr/>
          </p:nvCxnSpPr>
          <p:spPr bwMode="auto">
            <a:xfrm rot="2700000">
              <a:off x="6115955" y="2484809"/>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1" name="直線接點 130"/>
            <p:cNvCxnSpPr/>
            <p:nvPr/>
          </p:nvCxnSpPr>
          <p:spPr bwMode="auto">
            <a:xfrm rot="3600000">
              <a:off x="4940590" y="1090881"/>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2" name="直線接點 131"/>
            <p:cNvCxnSpPr/>
            <p:nvPr/>
          </p:nvCxnSpPr>
          <p:spPr bwMode="auto">
            <a:xfrm rot="3600000">
              <a:off x="5955424" y="265067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3" name="直線接點 132"/>
            <p:cNvCxnSpPr/>
            <p:nvPr/>
          </p:nvCxnSpPr>
          <p:spPr bwMode="auto">
            <a:xfrm rot="4500000">
              <a:off x="5730754" y="2721894"/>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4" name="直線接點 133"/>
            <p:cNvCxnSpPr/>
            <p:nvPr/>
          </p:nvCxnSpPr>
          <p:spPr bwMode="auto">
            <a:xfrm rot="4500000">
              <a:off x="5181128" y="99957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5" name="直線接點 134"/>
            <p:cNvCxnSpPr/>
            <p:nvPr/>
          </p:nvCxnSpPr>
          <p:spPr bwMode="auto">
            <a:xfrm rot="5400000">
              <a:off x="5440549" y="972236"/>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6" name="直線接點 135"/>
            <p:cNvCxnSpPr/>
            <p:nvPr/>
          </p:nvCxnSpPr>
          <p:spPr bwMode="auto">
            <a:xfrm rot="5400000">
              <a:off x="5415735" y="278049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7" name="直線接點 136"/>
            <p:cNvCxnSpPr/>
            <p:nvPr/>
          </p:nvCxnSpPr>
          <p:spPr bwMode="auto">
            <a:xfrm rot="9900000">
              <a:off x="4498140" y="2094430"/>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8" name="直線接點 137"/>
            <p:cNvCxnSpPr/>
            <p:nvPr/>
          </p:nvCxnSpPr>
          <p:spPr bwMode="auto">
            <a:xfrm rot="9000000">
              <a:off x="6257952" y="1434311"/>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9" name="直線接點 138"/>
            <p:cNvCxnSpPr/>
            <p:nvPr/>
          </p:nvCxnSpPr>
          <p:spPr bwMode="auto">
            <a:xfrm rot="8100000">
              <a:off x="4721632" y="2517314"/>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0" name="直線接點 139"/>
            <p:cNvCxnSpPr/>
            <p:nvPr/>
          </p:nvCxnSpPr>
          <p:spPr bwMode="auto">
            <a:xfrm rot="7200000">
              <a:off x="5927521" y="1112058"/>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1" name="直線接點 140"/>
            <p:cNvCxnSpPr/>
            <p:nvPr/>
          </p:nvCxnSpPr>
          <p:spPr bwMode="auto">
            <a:xfrm rot="6300000">
              <a:off x="5700991" y="1012766"/>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2" name="直線接點 141"/>
            <p:cNvCxnSpPr/>
            <p:nvPr/>
          </p:nvCxnSpPr>
          <p:spPr bwMode="auto">
            <a:xfrm rot="6300000">
              <a:off x="5175854" y="274198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3" name="直線接點 142"/>
            <p:cNvCxnSpPr/>
            <p:nvPr/>
          </p:nvCxnSpPr>
          <p:spPr bwMode="auto">
            <a:xfrm rot="7200000">
              <a:off x="4920840" y="2668161"/>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4" name="直線接點 143"/>
            <p:cNvCxnSpPr/>
            <p:nvPr/>
          </p:nvCxnSpPr>
          <p:spPr bwMode="auto">
            <a:xfrm rot="8100000">
              <a:off x="6113116" y="1254255"/>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5" name="直線接點 144"/>
            <p:cNvCxnSpPr/>
            <p:nvPr/>
          </p:nvCxnSpPr>
          <p:spPr bwMode="auto">
            <a:xfrm rot="9000000">
              <a:off x="4585845" y="2323117"/>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6" name="直線接點 145"/>
            <p:cNvCxnSpPr/>
            <p:nvPr/>
          </p:nvCxnSpPr>
          <p:spPr bwMode="auto">
            <a:xfrm rot="9900000">
              <a:off x="6336933" y="1646652"/>
              <a:ext cx="210870" cy="0"/>
            </a:xfrm>
            <a:prstGeom prst="line">
              <a:avLst/>
            </a:prstGeom>
            <a:solidFill>
              <a:schemeClr val="accent1"/>
            </a:solidFill>
            <a:ln w="50800"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903174" name="直線接點 903173"/>
          <p:cNvCxnSpPr/>
          <p:nvPr/>
        </p:nvCxnSpPr>
        <p:spPr bwMode="auto">
          <a:xfrm>
            <a:off x="5250922" y="2780928"/>
            <a:ext cx="0" cy="432048"/>
          </a:xfrm>
          <a:prstGeom prst="line">
            <a:avLst/>
          </a:prstGeom>
          <a:solidFill>
            <a:schemeClr val="accent1"/>
          </a:solidFill>
          <a:ln w="53975"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65" name="直線接點 164"/>
          <p:cNvCxnSpPr/>
          <p:nvPr/>
        </p:nvCxnSpPr>
        <p:spPr bwMode="auto">
          <a:xfrm>
            <a:off x="7740352" y="2780928"/>
            <a:ext cx="0" cy="432048"/>
          </a:xfrm>
          <a:prstGeom prst="line">
            <a:avLst/>
          </a:prstGeom>
          <a:solidFill>
            <a:schemeClr val="accent1"/>
          </a:solidFill>
          <a:ln w="53975"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66" name="群組 165"/>
          <p:cNvGrpSpPr/>
          <p:nvPr/>
        </p:nvGrpSpPr>
        <p:grpSpPr>
          <a:xfrm>
            <a:off x="5538652" y="3804166"/>
            <a:ext cx="2077924" cy="2019126"/>
            <a:chOff x="4482208" y="866801"/>
            <a:chExt cx="2077924" cy="2019126"/>
          </a:xfrm>
        </p:grpSpPr>
        <p:sp>
          <p:nvSpPr>
            <p:cNvPr id="167" name="橢圓 166"/>
            <p:cNvSpPr/>
            <p:nvPr/>
          </p:nvSpPr>
          <p:spPr bwMode="auto">
            <a:xfrm>
              <a:off x="4693078" y="1090881"/>
              <a:ext cx="1656184" cy="1584176"/>
            </a:xfrm>
            <a:prstGeom prst="ellipse">
              <a:avLst/>
            </a:prstGeom>
            <a:noFill/>
            <a:ln w="50800" cap="flat" cmpd="sng" algn="ctr">
              <a:solidFill>
                <a:srgbClr val="FFFF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endParaRPr>
            </a:p>
          </p:txBody>
        </p:sp>
        <p:grpSp>
          <p:nvGrpSpPr>
            <p:cNvPr id="168" name="群組 167"/>
            <p:cNvGrpSpPr/>
            <p:nvPr/>
          </p:nvGrpSpPr>
          <p:grpSpPr>
            <a:xfrm>
              <a:off x="5271719" y="1265611"/>
              <a:ext cx="498902" cy="1219200"/>
              <a:chOff x="5219274" y="1340768"/>
              <a:chExt cx="498902" cy="1219200"/>
            </a:xfrm>
          </p:grpSpPr>
          <p:cxnSp>
            <p:nvCxnSpPr>
              <p:cNvPr id="193" name="直線接點 192"/>
              <p:cNvCxnSpPr/>
              <p:nvPr/>
            </p:nvCxnSpPr>
            <p:spPr bwMode="auto">
              <a:xfrm>
                <a:off x="5219274" y="13407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4" name="直線接點 193"/>
              <p:cNvCxnSpPr/>
              <p:nvPr/>
            </p:nvCxnSpPr>
            <p:spPr bwMode="auto">
              <a:xfrm>
                <a:off x="5219274" y="1493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5" name="直線接點 194"/>
              <p:cNvCxnSpPr/>
              <p:nvPr/>
            </p:nvCxnSpPr>
            <p:spPr bwMode="auto">
              <a:xfrm>
                <a:off x="5219274" y="16455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6" name="直線接點 195"/>
              <p:cNvCxnSpPr/>
              <p:nvPr/>
            </p:nvCxnSpPr>
            <p:spPr bwMode="auto">
              <a:xfrm>
                <a:off x="5219274" y="17979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7" name="直線接點 196"/>
              <p:cNvCxnSpPr/>
              <p:nvPr/>
            </p:nvCxnSpPr>
            <p:spPr bwMode="auto">
              <a:xfrm>
                <a:off x="5219274" y="19503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8" name="直線接點 197"/>
              <p:cNvCxnSpPr/>
              <p:nvPr/>
            </p:nvCxnSpPr>
            <p:spPr bwMode="auto">
              <a:xfrm>
                <a:off x="5219274" y="21027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9" name="直線接點 198"/>
              <p:cNvCxnSpPr/>
              <p:nvPr/>
            </p:nvCxnSpPr>
            <p:spPr bwMode="auto">
              <a:xfrm>
                <a:off x="5219274" y="2255168"/>
                <a:ext cx="498902"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00" name="直線接點 199"/>
              <p:cNvCxnSpPr/>
              <p:nvPr/>
            </p:nvCxnSpPr>
            <p:spPr bwMode="auto">
              <a:xfrm>
                <a:off x="5219274" y="24075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01" name="直線接點 200"/>
              <p:cNvCxnSpPr/>
              <p:nvPr/>
            </p:nvCxnSpPr>
            <p:spPr bwMode="auto">
              <a:xfrm>
                <a:off x="5219274" y="2559968"/>
                <a:ext cx="498902"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169" name="直線接點 168"/>
            <p:cNvCxnSpPr/>
            <p:nvPr/>
          </p:nvCxnSpPr>
          <p:spPr bwMode="auto">
            <a:xfrm>
              <a:off x="4482208" y="1882969"/>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0" name="直線接點 169"/>
            <p:cNvCxnSpPr/>
            <p:nvPr/>
          </p:nvCxnSpPr>
          <p:spPr bwMode="auto">
            <a:xfrm>
              <a:off x="6349262" y="1883730"/>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1" name="直線接點 170"/>
            <p:cNvCxnSpPr/>
            <p:nvPr/>
          </p:nvCxnSpPr>
          <p:spPr bwMode="auto">
            <a:xfrm rot="900000">
              <a:off x="6313935" y="206307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2" name="直線接點 171"/>
            <p:cNvCxnSpPr/>
            <p:nvPr/>
          </p:nvCxnSpPr>
          <p:spPr bwMode="auto">
            <a:xfrm rot="900000">
              <a:off x="4501666" y="1647822"/>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3" name="直線接點 172"/>
            <p:cNvCxnSpPr/>
            <p:nvPr/>
          </p:nvCxnSpPr>
          <p:spPr bwMode="auto">
            <a:xfrm rot="1800000">
              <a:off x="6238493" y="2329990"/>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4" name="直線接點 173"/>
            <p:cNvCxnSpPr/>
            <p:nvPr/>
          </p:nvCxnSpPr>
          <p:spPr bwMode="auto">
            <a:xfrm rot="1800000">
              <a:off x="4585846" y="143431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5" name="直線接點 174"/>
            <p:cNvCxnSpPr/>
            <p:nvPr/>
          </p:nvCxnSpPr>
          <p:spPr bwMode="auto">
            <a:xfrm rot="2700000">
              <a:off x="4751710" y="1240221"/>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6" name="直線接點 175"/>
            <p:cNvCxnSpPr/>
            <p:nvPr/>
          </p:nvCxnSpPr>
          <p:spPr bwMode="auto">
            <a:xfrm rot="2700000">
              <a:off x="6115955" y="2484809"/>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7" name="直線接點 176"/>
            <p:cNvCxnSpPr/>
            <p:nvPr/>
          </p:nvCxnSpPr>
          <p:spPr bwMode="auto">
            <a:xfrm rot="3600000">
              <a:off x="4915776" y="1090881"/>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8" name="直線接點 177"/>
            <p:cNvCxnSpPr/>
            <p:nvPr/>
          </p:nvCxnSpPr>
          <p:spPr bwMode="auto">
            <a:xfrm rot="3600000">
              <a:off x="5955424" y="265067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79" name="直線接點 178"/>
            <p:cNvCxnSpPr/>
            <p:nvPr/>
          </p:nvCxnSpPr>
          <p:spPr bwMode="auto">
            <a:xfrm rot="4500000">
              <a:off x="5730754" y="2721894"/>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0" name="直線接點 179"/>
            <p:cNvCxnSpPr/>
            <p:nvPr/>
          </p:nvCxnSpPr>
          <p:spPr bwMode="auto">
            <a:xfrm rot="4500000">
              <a:off x="5156314" y="99957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1" name="直線接點 180"/>
            <p:cNvCxnSpPr/>
            <p:nvPr/>
          </p:nvCxnSpPr>
          <p:spPr bwMode="auto">
            <a:xfrm rot="5400000">
              <a:off x="5415735" y="972236"/>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2" name="直線接點 181"/>
            <p:cNvCxnSpPr/>
            <p:nvPr/>
          </p:nvCxnSpPr>
          <p:spPr bwMode="auto">
            <a:xfrm rot="5400000">
              <a:off x="5415735" y="278049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3" name="直線接點 182"/>
            <p:cNvCxnSpPr/>
            <p:nvPr/>
          </p:nvCxnSpPr>
          <p:spPr bwMode="auto">
            <a:xfrm rot="9900000">
              <a:off x="4498140" y="2094430"/>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4" name="直線接點 183"/>
            <p:cNvCxnSpPr/>
            <p:nvPr/>
          </p:nvCxnSpPr>
          <p:spPr bwMode="auto">
            <a:xfrm rot="9000000">
              <a:off x="6257952" y="143431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5" name="直線接點 184"/>
            <p:cNvCxnSpPr/>
            <p:nvPr/>
          </p:nvCxnSpPr>
          <p:spPr bwMode="auto">
            <a:xfrm rot="8100000">
              <a:off x="4721632" y="2517314"/>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6" name="直線接點 185"/>
            <p:cNvCxnSpPr/>
            <p:nvPr/>
          </p:nvCxnSpPr>
          <p:spPr bwMode="auto">
            <a:xfrm rot="7200000">
              <a:off x="5902707" y="1112058"/>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7" name="直線接點 186"/>
            <p:cNvCxnSpPr/>
            <p:nvPr/>
          </p:nvCxnSpPr>
          <p:spPr bwMode="auto">
            <a:xfrm rot="6300000">
              <a:off x="5676177" y="1012766"/>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8" name="直線接點 187"/>
            <p:cNvCxnSpPr/>
            <p:nvPr/>
          </p:nvCxnSpPr>
          <p:spPr bwMode="auto">
            <a:xfrm rot="6300000">
              <a:off x="5175854" y="274198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89" name="直線接點 188"/>
            <p:cNvCxnSpPr/>
            <p:nvPr/>
          </p:nvCxnSpPr>
          <p:spPr bwMode="auto">
            <a:xfrm rot="7200000">
              <a:off x="4920840" y="2668161"/>
              <a:ext cx="210870" cy="0"/>
            </a:xfrm>
            <a:prstGeom prst="line">
              <a:avLst/>
            </a:prstGeom>
            <a:solidFill>
              <a:schemeClr val="accent1"/>
            </a:solidFill>
            <a:ln w="50800"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0" name="直線接點 189"/>
            <p:cNvCxnSpPr/>
            <p:nvPr/>
          </p:nvCxnSpPr>
          <p:spPr bwMode="auto">
            <a:xfrm rot="8100000">
              <a:off x="6113116" y="1254255"/>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1" name="直線接點 190"/>
            <p:cNvCxnSpPr/>
            <p:nvPr/>
          </p:nvCxnSpPr>
          <p:spPr bwMode="auto">
            <a:xfrm rot="9000000">
              <a:off x="4585845" y="2323117"/>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92" name="直線接點 191"/>
            <p:cNvCxnSpPr/>
            <p:nvPr/>
          </p:nvCxnSpPr>
          <p:spPr bwMode="auto">
            <a:xfrm rot="9900000">
              <a:off x="6336933" y="1646652"/>
              <a:ext cx="210870" cy="0"/>
            </a:xfrm>
            <a:prstGeom prst="line">
              <a:avLst/>
            </a:prstGeom>
            <a:solidFill>
              <a:schemeClr val="accent1"/>
            </a:solidFill>
            <a:ln w="50800" cap="flat" cmpd="sng" algn="ctr">
              <a:solidFill>
                <a:srgbClr val="FF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cxnSp>
        <p:nvCxnSpPr>
          <p:cNvPr id="903177" name="直線接點 903176"/>
          <p:cNvCxnSpPr/>
          <p:nvPr/>
        </p:nvCxnSpPr>
        <p:spPr bwMode="auto">
          <a:xfrm>
            <a:off x="5250922" y="3212976"/>
            <a:ext cx="2489430" cy="0"/>
          </a:xfrm>
          <a:prstGeom prst="line">
            <a:avLst/>
          </a:prstGeom>
          <a:solidFill>
            <a:schemeClr val="accent1"/>
          </a:solidFill>
          <a:ln w="53975"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03179" name="直線單箭頭接點 903178"/>
          <p:cNvCxnSpPr/>
          <p:nvPr/>
        </p:nvCxnSpPr>
        <p:spPr bwMode="auto">
          <a:xfrm>
            <a:off x="6516216" y="3212976"/>
            <a:ext cx="0" cy="504056"/>
          </a:xfrm>
          <a:prstGeom prst="straightConnector1">
            <a:avLst/>
          </a:prstGeom>
          <a:solidFill>
            <a:schemeClr val="accent1"/>
          </a:solidFill>
          <a:ln w="53975" cap="flat" cmpd="sng" algn="ctr">
            <a:solidFill>
              <a:srgbClr val="FFFFFF"/>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03181" name="直線單箭頭接點 903180"/>
          <p:cNvCxnSpPr/>
          <p:nvPr/>
        </p:nvCxnSpPr>
        <p:spPr bwMode="auto">
          <a:xfrm>
            <a:off x="2135734" y="2780928"/>
            <a:ext cx="0" cy="864096"/>
          </a:xfrm>
          <a:prstGeom prst="straightConnector1">
            <a:avLst/>
          </a:prstGeom>
          <a:solidFill>
            <a:schemeClr val="accent1"/>
          </a:solidFill>
          <a:ln w="53975" cap="flat" cmpd="sng" algn="ctr">
            <a:solidFill>
              <a:srgbClr val="FFFFFF"/>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08" name="Text Box 8"/>
          <p:cNvSpPr txBox="1">
            <a:spLocks noChangeArrowheads="1"/>
          </p:cNvSpPr>
          <p:nvPr/>
        </p:nvSpPr>
        <p:spPr bwMode="auto">
          <a:xfrm>
            <a:off x="585152" y="5943311"/>
            <a:ext cx="3789820" cy="461665"/>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lang="en-US" altLang="zh-TW" dirty="0">
                <a:solidFill>
                  <a:srgbClr val="FAFD00"/>
                </a:solidFill>
                <a:latin typeface="Arial" panose="020B0604020202020204" pitchFamily="34" charset="0"/>
              </a:rPr>
              <a:t>Antigenic drift (</a:t>
            </a:r>
            <a:r>
              <a:rPr lang="zh-TW" altLang="en-US" dirty="0">
                <a:solidFill>
                  <a:srgbClr val="FAFD00"/>
                </a:solidFill>
                <a:latin typeface="Arial" panose="020B0604020202020204" pitchFamily="34" charset="0"/>
              </a:rPr>
              <a:t>抗原飄變</a:t>
            </a:r>
            <a:r>
              <a:rPr lang="en-US" altLang="zh-TW" dirty="0">
                <a:solidFill>
                  <a:srgbClr val="FAFD00"/>
                </a:solidFill>
                <a:latin typeface="Arial" panose="020B0604020202020204" pitchFamily="34" charset="0"/>
              </a:rPr>
              <a:t>)</a:t>
            </a:r>
            <a:endParaRPr kumimoji="0" lang="zh-TW" altLang="en-US" dirty="0">
              <a:solidFill>
                <a:srgbClr val="FAFD00"/>
              </a:solidFill>
              <a:latin typeface="Arial" panose="020B0604020202020204" pitchFamily="34" charset="0"/>
            </a:endParaRPr>
          </a:p>
        </p:txBody>
      </p:sp>
      <p:sp>
        <p:nvSpPr>
          <p:cNvPr id="209" name="Text Box 8"/>
          <p:cNvSpPr txBox="1">
            <a:spLocks noChangeArrowheads="1"/>
          </p:cNvSpPr>
          <p:nvPr/>
        </p:nvSpPr>
        <p:spPr bwMode="auto">
          <a:xfrm>
            <a:off x="4942965" y="5960384"/>
            <a:ext cx="3841116" cy="461665"/>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ctr"/>
            <a:r>
              <a:rPr lang="en-US" altLang="zh-TW" dirty="0">
                <a:solidFill>
                  <a:srgbClr val="FAFD00"/>
                </a:solidFill>
                <a:latin typeface="Arial" panose="020B0604020202020204" pitchFamily="34" charset="0"/>
              </a:rPr>
              <a:t>Antigenic </a:t>
            </a:r>
            <a:r>
              <a:rPr lang="en-US" altLang="zh-TW" dirty="0" smtClean="0">
                <a:solidFill>
                  <a:srgbClr val="FAFD00"/>
                </a:solidFill>
                <a:latin typeface="Arial" panose="020B0604020202020204" pitchFamily="34" charset="0"/>
              </a:rPr>
              <a:t>shift (</a:t>
            </a:r>
            <a:r>
              <a:rPr lang="zh-TW" altLang="en-US" dirty="0" smtClean="0">
                <a:solidFill>
                  <a:srgbClr val="FAFD00"/>
                </a:solidFill>
                <a:latin typeface="Arial" panose="020B0604020202020204" pitchFamily="34" charset="0"/>
              </a:rPr>
              <a:t>抗原移變</a:t>
            </a:r>
            <a:r>
              <a:rPr lang="en-US" altLang="zh-TW" dirty="0">
                <a:solidFill>
                  <a:srgbClr val="FAFD00"/>
                </a:solidFill>
                <a:latin typeface="Arial" panose="020B0604020202020204" pitchFamily="34" charset="0"/>
              </a:rPr>
              <a:t>)</a:t>
            </a:r>
            <a:endParaRPr kumimoji="0" lang="zh-TW" altLang="en-US" dirty="0">
              <a:solidFill>
                <a:srgbClr val="FAFD00"/>
              </a:solidFill>
              <a:latin typeface="Arial" panose="020B0604020202020204" pitchFamily="34" charset="0"/>
            </a:endParaRPr>
          </a:p>
        </p:txBody>
      </p:sp>
      <p:sp>
        <p:nvSpPr>
          <p:cNvPr id="202"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90425345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3170" name="Rectangle 2"/>
          <p:cNvSpPr>
            <a:spLocks noGrp="1" noChangeArrowheads="1"/>
          </p:cNvSpPr>
          <p:nvPr>
            <p:ph type="title"/>
          </p:nvPr>
        </p:nvSpPr>
        <p:spPr>
          <a:xfrm>
            <a:off x="611560" y="260648"/>
            <a:ext cx="8229600" cy="838200"/>
          </a:xfrm>
        </p:spPr>
        <p:txBody>
          <a:bodyPr/>
          <a:lstStyle/>
          <a:p>
            <a:r>
              <a:rPr lang="zh-TW" altLang="en-US" dirty="0">
                <a:effectLst/>
              </a:rPr>
              <a:t>流</a:t>
            </a:r>
            <a:r>
              <a:rPr lang="zh-TW" altLang="en-US" dirty="0" smtClean="0">
                <a:effectLst/>
              </a:rPr>
              <a:t>感病毒的突變</a:t>
            </a:r>
            <a:endParaRPr lang="zh-TW" altLang="en-US" dirty="0">
              <a:solidFill>
                <a:schemeClr val="bg1"/>
              </a:solidFill>
              <a:effectLst/>
            </a:endParaRPr>
          </a:p>
        </p:txBody>
      </p:sp>
      <p:sp>
        <p:nvSpPr>
          <p:cNvPr id="903171" name="Rectangle 3"/>
          <p:cNvSpPr>
            <a:spLocks noGrp="1" noChangeArrowheads="1"/>
          </p:cNvSpPr>
          <p:nvPr>
            <p:ph type="body" idx="1"/>
          </p:nvPr>
        </p:nvSpPr>
        <p:spPr>
          <a:xfrm>
            <a:off x="467544" y="1196752"/>
            <a:ext cx="8065269" cy="5445348"/>
          </a:xfrm>
        </p:spPr>
        <p:txBody>
          <a:bodyPr/>
          <a:lstStyle/>
          <a:p>
            <a:pPr>
              <a:spcBef>
                <a:spcPct val="5000"/>
              </a:spcBef>
              <a:spcAft>
                <a:spcPts val="600"/>
              </a:spcAft>
            </a:pPr>
            <a:r>
              <a:rPr lang="en-US" altLang="zh-TW" sz="2800" dirty="0" smtClean="0">
                <a:solidFill>
                  <a:srgbClr val="FAFD00"/>
                </a:solidFill>
                <a:effectLst/>
              </a:rPr>
              <a:t>Antigenic </a:t>
            </a:r>
            <a:r>
              <a:rPr lang="en-US" altLang="zh-TW" sz="3000" dirty="0">
                <a:solidFill>
                  <a:srgbClr val="FAFD00"/>
                </a:solidFill>
                <a:effectLst/>
              </a:rPr>
              <a:t>drift (</a:t>
            </a:r>
            <a:r>
              <a:rPr lang="zh-TW" altLang="en-US" sz="3000" dirty="0">
                <a:solidFill>
                  <a:srgbClr val="FAFD00"/>
                </a:solidFill>
                <a:effectLst/>
              </a:rPr>
              <a:t>抗原飄變</a:t>
            </a:r>
            <a:r>
              <a:rPr lang="en-US" altLang="zh-TW" sz="3000" dirty="0">
                <a:solidFill>
                  <a:srgbClr val="FAFD00"/>
                </a:solidFill>
                <a:effectLst/>
              </a:rPr>
              <a:t>)</a:t>
            </a:r>
            <a:r>
              <a:rPr lang="zh-TW" altLang="en-US" sz="3000" dirty="0">
                <a:solidFill>
                  <a:srgbClr val="FAFD00"/>
                </a:solidFill>
                <a:effectLst/>
              </a:rPr>
              <a:t>：小突變</a:t>
            </a:r>
            <a:r>
              <a:rPr lang="zh-TW" altLang="en-US" sz="3000" dirty="0">
                <a:effectLst/>
              </a:rPr>
              <a:t>，</a:t>
            </a:r>
            <a:r>
              <a:rPr lang="zh-TW" altLang="en-US" sz="3000" dirty="0">
                <a:solidFill>
                  <a:srgbClr val="FAFD00"/>
                </a:solidFill>
                <a:effectLst/>
              </a:rPr>
              <a:t>季節性流感</a:t>
            </a:r>
          </a:p>
          <a:p>
            <a:pPr lvl="1">
              <a:spcBef>
                <a:spcPct val="5000"/>
              </a:spcBef>
              <a:spcAft>
                <a:spcPts val="600"/>
              </a:spcAft>
            </a:pPr>
            <a:r>
              <a:rPr lang="zh-TW" altLang="en-US" sz="3000" dirty="0">
                <a:effectLst/>
              </a:rPr>
              <a:t>幾個胺基酸</a:t>
            </a:r>
            <a:r>
              <a:rPr lang="zh-TW" altLang="en-US" sz="3000" dirty="0" smtClean="0">
                <a:effectLst/>
              </a:rPr>
              <a:t>變化</a:t>
            </a:r>
            <a:endParaRPr lang="zh-TW" altLang="en-US" sz="3000" dirty="0">
              <a:effectLst/>
            </a:endParaRPr>
          </a:p>
          <a:p>
            <a:pPr lvl="1">
              <a:spcBef>
                <a:spcPct val="5000"/>
              </a:spcBef>
              <a:spcAft>
                <a:spcPts val="600"/>
              </a:spcAft>
            </a:pPr>
            <a:r>
              <a:rPr lang="zh-TW" altLang="en-US" sz="3000" dirty="0">
                <a:solidFill>
                  <a:srgbClr val="FFFFFF"/>
                </a:solidFill>
                <a:effectLst/>
              </a:rPr>
              <a:t>依照發現地命名，例如</a:t>
            </a:r>
            <a:r>
              <a:rPr lang="en-US" altLang="zh-TW" sz="3000" dirty="0">
                <a:solidFill>
                  <a:srgbClr val="FFFFFF"/>
                </a:solidFill>
                <a:effectLst/>
              </a:rPr>
              <a:t>H3N2 A</a:t>
            </a:r>
            <a:r>
              <a:rPr lang="zh-TW" altLang="en-US" sz="3000" dirty="0">
                <a:solidFill>
                  <a:srgbClr val="FFFFFF"/>
                </a:solidFill>
                <a:effectLst/>
              </a:rPr>
              <a:t>型流感又分成雪梨型、香港型、福建</a:t>
            </a:r>
            <a:r>
              <a:rPr lang="zh-TW" altLang="en-US" sz="3000" dirty="0" smtClean="0">
                <a:solidFill>
                  <a:srgbClr val="FFFFFF"/>
                </a:solidFill>
                <a:effectLst/>
              </a:rPr>
              <a:t>型、瑞士型等</a:t>
            </a:r>
            <a:r>
              <a:rPr lang="zh-TW" altLang="en-US" sz="3000" dirty="0">
                <a:solidFill>
                  <a:srgbClr val="FFFFFF"/>
                </a:solidFill>
                <a:effectLst/>
              </a:rPr>
              <a:t>不同病毒</a:t>
            </a:r>
            <a:r>
              <a:rPr lang="zh-TW" altLang="en-US" sz="3000" dirty="0" smtClean="0">
                <a:solidFill>
                  <a:srgbClr val="FFFFFF"/>
                </a:solidFill>
                <a:effectLst/>
              </a:rPr>
              <a:t>株。</a:t>
            </a:r>
            <a:endParaRPr lang="zh-TW" altLang="en-US" sz="3000" dirty="0">
              <a:solidFill>
                <a:srgbClr val="FFFFFF"/>
              </a:solidFill>
              <a:effectLst/>
            </a:endParaRPr>
          </a:p>
          <a:p>
            <a:pPr>
              <a:spcBef>
                <a:spcPct val="5000"/>
              </a:spcBef>
              <a:spcAft>
                <a:spcPts val="600"/>
              </a:spcAft>
            </a:pPr>
            <a:r>
              <a:rPr lang="en-US" altLang="zh-TW" sz="3000" dirty="0">
                <a:solidFill>
                  <a:srgbClr val="FAFD00"/>
                </a:solidFill>
                <a:effectLst/>
              </a:rPr>
              <a:t>Antigenic shift (</a:t>
            </a:r>
            <a:r>
              <a:rPr lang="zh-TW" altLang="en-US" sz="3000" dirty="0">
                <a:solidFill>
                  <a:srgbClr val="FAFD00"/>
                </a:solidFill>
                <a:effectLst/>
              </a:rPr>
              <a:t>抗原移變</a:t>
            </a:r>
            <a:r>
              <a:rPr lang="en-US" altLang="zh-TW" sz="3000" dirty="0">
                <a:solidFill>
                  <a:srgbClr val="FAFD00"/>
                </a:solidFill>
                <a:effectLst/>
              </a:rPr>
              <a:t>)</a:t>
            </a:r>
            <a:r>
              <a:rPr lang="zh-TW" altLang="en-US" sz="3000" dirty="0">
                <a:solidFill>
                  <a:srgbClr val="FAFD00"/>
                </a:solidFill>
                <a:effectLst/>
              </a:rPr>
              <a:t>：大突變，新型流感</a:t>
            </a:r>
          </a:p>
          <a:p>
            <a:pPr lvl="1">
              <a:spcBef>
                <a:spcPct val="5000"/>
              </a:spcBef>
              <a:spcAft>
                <a:spcPts val="600"/>
              </a:spcAft>
            </a:pPr>
            <a:r>
              <a:rPr lang="en-US" altLang="zh-TW" sz="3000" dirty="0">
                <a:solidFill>
                  <a:srgbClr val="FFFFFF"/>
                </a:solidFill>
                <a:effectLst/>
              </a:rPr>
              <a:t>H</a:t>
            </a:r>
            <a:r>
              <a:rPr lang="zh-TW" altLang="en-US" sz="3000" dirty="0">
                <a:solidFill>
                  <a:srgbClr val="FFFFFF"/>
                </a:solidFill>
                <a:effectLst/>
              </a:rPr>
              <a:t>或加上</a:t>
            </a:r>
            <a:r>
              <a:rPr lang="en-US" altLang="zh-TW" sz="3000" dirty="0">
                <a:solidFill>
                  <a:srgbClr val="FFFFFF"/>
                </a:solidFill>
                <a:effectLst/>
              </a:rPr>
              <a:t>N</a:t>
            </a:r>
            <a:r>
              <a:rPr lang="zh-TW" altLang="en-US" sz="3000" dirty="0">
                <a:solidFill>
                  <a:srgbClr val="FFFFFF"/>
                </a:solidFill>
                <a:effectLst/>
              </a:rPr>
              <a:t>抗原編號改變</a:t>
            </a:r>
          </a:p>
          <a:p>
            <a:pPr lvl="1">
              <a:spcBef>
                <a:spcPct val="5000"/>
              </a:spcBef>
              <a:spcAft>
                <a:spcPts val="600"/>
              </a:spcAft>
            </a:pPr>
            <a:r>
              <a:rPr lang="zh-TW" altLang="en-US" sz="3000" dirty="0">
                <a:solidFill>
                  <a:srgbClr val="FFFFFF"/>
                </a:solidFill>
                <a:effectLst/>
              </a:rPr>
              <a:t>引起全世界</a:t>
            </a:r>
            <a:r>
              <a:rPr lang="zh-TW" altLang="en-US" sz="2800" dirty="0">
                <a:solidFill>
                  <a:srgbClr val="FFFFFF"/>
                </a:solidFill>
                <a:effectLst/>
              </a:rPr>
              <a:t>大流行 </a:t>
            </a:r>
            <a:r>
              <a:rPr lang="en-US" altLang="zh-TW" sz="2800" dirty="0">
                <a:solidFill>
                  <a:srgbClr val="FAFD00"/>
                </a:solidFill>
                <a:effectLst/>
              </a:rPr>
              <a:t>(pandemic)</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22247424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7458" name="Rectangle 2"/>
          <p:cNvSpPr>
            <a:spLocks noGrp="1" noChangeArrowheads="1"/>
          </p:cNvSpPr>
          <p:nvPr>
            <p:ph type="title"/>
          </p:nvPr>
        </p:nvSpPr>
        <p:spPr/>
        <p:txBody>
          <a:bodyPr/>
          <a:lstStyle/>
          <a:p>
            <a:r>
              <a:rPr lang="zh-TW" altLang="en-US" sz="3200" dirty="0">
                <a:effectLst/>
              </a:rPr>
              <a:t>美國肺炎與流感推估死亡數</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CDC, 1990-1999</a:t>
            </a:r>
          </a:p>
        </p:txBody>
      </p:sp>
      <p:sp>
        <p:nvSpPr>
          <p:cNvPr id="787459" name="Rectangle 3"/>
          <p:cNvSpPr>
            <a:spLocks noChangeArrowheads="1"/>
          </p:cNvSpPr>
          <p:nvPr/>
        </p:nvSpPr>
        <p:spPr bwMode="auto">
          <a:xfrm>
            <a:off x="952131" y="6389783"/>
            <a:ext cx="3372783"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600" b="0" dirty="0">
                <a:solidFill>
                  <a:srgbClr val="66FF33"/>
                </a:solidFill>
                <a:effectLst>
                  <a:outerShdw blurRad="38100" dist="38100" dir="2700000" algn="tl">
                    <a:srgbClr val="000000"/>
                  </a:outerShdw>
                </a:effectLst>
                <a:latin typeface="Times New Roman" panose="02020603050405020304" pitchFamily="18" charset="0"/>
              </a:rPr>
              <a:t>Thompson WW. JAMA 2003;289:179.</a:t>
            </a:r>
          </a:p>
        </p:txBody>
      </p:sp>
      <p:graphicFrame>
        <p:nvGraphicFramePr>
          <p:cNvPr id="787460" name="Object 4"/>
          <p:cNvGraphicFramePr>
            <a:graphicFrameLocks noGrp="1" noChangeAspect="1"/>
          </p:cNvGraphicFramePr>
          <p:nvPr>
            <p:ph idx="1"/>
            <p:extLst>
              <p:ext uri="{D42A27DB-BD31-4B8C-83A1-F6EECF244321}">
                <p14:modId xmlns:p14="http://schemas.microsoft.com/office/powerpoint/2010/main" xmlns="" val="2765022536"/>
              </p:ext>
            </p:extLst>
          </p:nvPr>
        </p:nvGraphicFramePr>
        <p:xfrm>
          <a:off x="141287" y="1423241"/>
          <a:ext cx="8621713" cy="5106988"/>
        </p:xfrm>
        <a:graphic>
          <a:graphicData uri="http://schemas.openxmlformats.org/presentationml/2006/ole">
            <p:oleObj spid="_x0000_s1067259" name="圖表" r:id="rId5" imgW="8039156" imgH="4762584" progId="MSGraph.Chart.8">
              <p:embed followColorScheme="full"/>
            </p:oleObj>
          </a:graphicData>
        </a:graphic>
      </p:graphicFrame>
      <p:sp>
        <p:nvSpPr>
          <p:cNvPr id="787461" name="Text Box 5"/>
          <p:cNvSpPr txBox="1">
            <a:spLocks noChangeArrowheads="1"/>
          </p:cNvSpPr>
          <p:nvPr/>
        </p:nvSpPr>
        <p:spPr bwMode="auto">
          <a:xfrm>
            <a:off x="611188" y="1196975"/>
            <a:ext cx="10985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a:solidFill>
                  <a:schemeClr val="bg1"/>
                </a:solidFill>
                <a:latin typeface="Arial Black" panose="020B0A04020102020204" pitchFamily="34" charset="0"/>
              </a:rPr>
              <a:t>個案數</a:t>
            </a:r>
          </a:p>
        </p:txBody>
      </p:sp>
      <p:sp>
        <p:nvSpPr>
          <p:cNvPr id="787462" name="Text Box 6"/>
          <p:cNvSpPr txBox="1">
            <a:spLocks noChangeArrowheads="1"/>
          </p:cNvSpPr>
          <p:nvPr/>
        </p:nvSpPr>
        <p:spPr bwMode="auto">
          <a:xfrm>
            <a:off x="5076825" y="620713"/>
            <a:ext cx="3624710" cy="11387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dirty="0">
                <a:solidFill>
                  <a:schemeClr val="bg1"/>
                </a:solidFill>
                <a:latin typeface="華康中圓體" panose="020F0509000000000000" pitchFamily="49" charset="-120"/>
                <a:ea typeface="華康中圓體" panose="020F0509000000000000" pitchFamily="49" charset="-120"/>
                <a:cs typeface="Arial Unicode MS" panose="020B0604020202020204" pitchFamily="34" charset="-120"/>
              </a:rPr>
              <a:t>≧</a:t>
            </a:r>
            <a:r>
              <a:rPr kumimoji="0" lang="en-US" altLang="zh-TW" dirty="0">
                <a:solidFill>
                  <a:schemeClr val="bg1"/>
                </a:solidFill>
                <a:latin typeface="Arial" panose="020B0604020202020204" pitchFamily="34" charset="0"/>
                <a:ea typeface="Arial Unicode MS" panose="020B0604020202020204" pitchFamily="34" charset="-120"/>
                <a:cs typeface="Arial Unicode MS" panose="020B0604020202020204" pitchFamily="34" charset="-120"/>
              </a:rPr>
              <a:t> 65</a:t>
            </a:r>
            <a:r>
              <a:rPr kumimoji="0" lang="zh-TW" altLang="en-US" dirty="0">
                <a:solidFill>
                  <a:schemeClr val="bg1"/>
                </a:solidFill>
                <a:latin typeface="Arial" panose="020B0604020202020204" pitchFamily="34" charset="0"/>
                <a:ea typeface="Arial Unicode MS" panose="020B0604020202020204" pitchFamily="34" charset="-120"/>
                <a:cs typeface="Arial Unicode MS" panose="020B0604020202020204" pitchFamily="34" charset="-120"/>
              </a:rPr>
              <a:t>歲</a:t>
            </a:r>
            <a:r>
              <a:rPr kumimoji="0" lang="zh-TW" altLang="en-US" dirty="0" smtClean="0">
                <a:solidFill>
                  <a:schemeClr val="bg1"/>
                </a:solidFill>
                <a:latin typeface="Arial" panose="020B0604020202020204" pitchFamily="34" charset="0"/>
                <a:ea typeface="Arial Unicode MS" panose="020B0604020202020204" pitchFamily="34" charset="-120"/>
                <a:cs typeface="Arial Unicode MS" panose="020B0604020202020204" pitchFamily="34" charset="-120"/>
              </a:rPr>
              <a:t>比率：</a:t>
            </a:r>
            <a:r>
              <a:rPr kumimoji="0" lang="en-US" altLang="zh-TW" dirty="0" smtClean="0">
                <a:solidFill>
                  <a:schemeClr val="bg1"/>
                </a:solidFill>
                <a:latin typeface="Arial" panose="020B0604020202020204" pitchFamily="34" charset="0"/>
                <a:ea typeface="Arial Unicode MS" panose="020B0604020202020204" pitchFamily="34" charset="-120"/>
                <a:cs typeface="Arial Unicode MS" panose="020B0604020202020204" pitchFamily="34" charset="-120"/>
              </a:rPr>
              <a:t>90</a:t>
            </a:r>
            <a:r>
              <a:rPr kumimoji="0" lang="en-US" altLang="zh-TW" dirty="0">
                <a:solidFill>
                  <a:schemeClr val="bg1"/>
                </a:solidFill>
                <a:latin typeface="Arial" panose="020B0604020202020204" pitchFamily="34" charset="0"/>
                <a:ea typeface="Arial Unicode MS" panose="020B0604020202020204" pitchFamily="34" charset="-120"/>
                <a:cs typeface="Arial Unicode MS" panose="020B0604020202020204" pitchFamily="34" charset="-120"/>
              </a:rPr>
              <a:t>%</a:t>
            </a:r>
          </a:p>
          <a:p>
            <a:r>
              <a:rPr kumimoji="0" lang="zh-TW" altLang="en-US" dirty="0">
                <a:solidFill>
                  <a:schemeClr val="bg1"/>
                </a:solidFill>
                <a:latin typeface="Arial" panose="020B0604020202020204" pitchFamily="34" charset="0"/>
              </a:rPr>
              <a:t>老人接種率 </a:t>
            </a:r>
            <a:r>
              <a:rPr kumimoji="0" lang="en-US" altLang="zh-TW" dirty="0">
                <a:solidFill>
                  <a:schemeClr val="bg1"/>
                </a:solidFill>
                <a:latin typeface="Arial" panose="020B0604020202020204" pitchFamily="34" charset="0"/>
              </a:rPr>
              <a:t>(2003</a:t>
            </a:r>
            <a:r>
              <a:rPr kumimoji="0" lang="en-US" altLang="zh-TW" dirty="0" smtClean="0">
                <a:solidFill>
                  <a:schemeClr val="bg1"/>
                </a:solidFill>
                <a:latin typeface="Arial" panose="020B0604020202020204" pitchFamily="34" charset="0"/>
              </a:rPr>
              <a:t>)</a:t>
            </a:r>
            <a:r>
              <a:rPr kumimoji="0" lang="zh-TW" altLang="en-US" dirty="0" smtClean="0">
                <a:solidFill>
                  <a:schemeClr val="bg1"/>
                </a:solidFill>
                <a:latin typeface="Arial" panose="020B0604020202020204" pitchFamily="34" charset="0"/>
              </a:rPr>
              <a:t>：</a:t>
            </a:r>
            <a:r>
              <a:rPr kumimoji="0" lang="en-US" altLang="zh-TW" dirty="0" smtClean="0">
                <a:solidFill>
                  <a:schemeClr val="bg1"/>
                </a:solidFill>
                <a:latin typeface="Arial" panose="020B0604020202020204" pitchFamily="34" charset="0"/>
              </a:rPr>
              <a:t>68</a:t>
            </a:r>
            <a:r>
              <a:rPr kumimoji="0" lang="en-US" altLang="zh-TW" dirty="0">
                <a:solidFill>
                  <a:schemeClr val="bg1"/>
                </a:solidFill>
                <a:latin typeface="Arial" panose="020B0604020202020204" pitchFamily="34" charset="0"/>
              </a:rPr>
              <a:t>%</a:t>
            </a:r>
          </a:p>
          <a:p>
            <a:r>
              <a:rPr kumimoji="0" lang="en-US" altLang="zh-TW" sz="2000" dirty="0">
                <a:solidFill>
                  <a:srgbClr val="66FF33"/>
                </a:solidFill>
              </a:rPr>
              <a:t>    </a:t>
            </a:r>
            <a:r>
              <a:rPr kumimoji="0" lang="en-US" altLang="zh-TW" sz="1800" i="1" dirty="0">
                <a:solidFill>
                  <a:srgbClr val="66FF33"/>
                </a:solidFill>
              </a:rPr>
              <a:t>(MMWR 2004;53(49):1147)</a:t>
            </a:r>
          </a:p>
        </p:txBody>
      </p:sp>
      <p:sp>
        <p:nvSpPr>
          <p:cNvPr id="8" name="Text Box 8"/>
          <p:cNvSpPr txBox="1">
            <a:spLocks noChangeArrowheads="1"/>
          </p:cNvSpPr>
          <p:nvPr/>
        </p:nvSpPr>
        <p:spPr bwMode="auto">
          <a:xfrm>
            <a:off x="6812756" y="3615813"/>
            <a:ext cx="2114681" cy="523220"/>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2800" dirty="0" smtClean="0">
                <a:solidFill>
                  <a:srgbClr val="FAFD00"/>
                </a:solidFill>
                <a:effectLst>
                  <a:outerShdw blurRad="38100" dist="38100" dir="2700000" algn="tl">
                    <a:srgbClr val="000000">
                      <a:alpha val="43137"/>
                    </a:srgbClr>
                  </a:outerShdw>
                </a:effectLst>
                <a:latin typeface="Arial "/>
              </a:rPr>
              <a:t>1998</a:t>
            </a:r>
            <a:r>
              <a:rPr kumimoji="0" lang="zh-TW" altLang="en-US" sz="2800" dirty="0" smtClean="0">
                <a:solidFill>
                  <a:srgbClr val="FAFD00"/>
                </a:solidFill>
                <a:effectLst>
                  <a:outerShdw blurRad="38100" dist="38100" dir="2700000" algn="tl">
                    <a:srgbClr val="000000">
                      <a:alpha val="43137"/>
                    </a:srgbClr>
                  </a:outerShdw>
                </a:effectLst>
                <a:latin typeface="Arial "/>
              </a:rPr>
              <a:t>雪梨株</a:t>
            </a:r>
            <a:endParaRPr kumimoji="0" lang="zh-TW" altLang="en-US" sz="2800" dirty="0">
              <a:solidFill>
                <a:srgbClr val="FAFD00"/>
              </a:solidFill>
              <a:effectLst>
                <a:outerShdw blurRad="38100" dist="38100" dir="2700000" algn="tl">
                  <a:srgbClr val="000000">
                    <a:alpha val="43137"/>
                  </a:srgbClr>
                </a:outerShdw>
              </a:effectLst>
              <a:latin typeface="Arial "/>
            </a:endParaRPr>
          </a:p>
        </p:txBody>
      </p:sp>
      <p:cxnSp>
        <p:nvCxnSpPr>
          <p:cNvPr id="4" name="直線單箭頭接點 3"/>
          <p:cNvCxnSpPr/>
          <p:nvPr/>
        </p:nvCxnSpPr>
        <p:spPr bwMode="auto">
          <a:xfrm flipV="1">
            <a:off x="7596336" y="2276872"/>
            <a:ext cx="504056" cy="1296144"/>
          </a:xfrm>
          <a:prstGeom prst="straightConnector1">
            <a:avLst/>
          </a:prstGeom>
          <a:solidFill>
            <a:schemeClr val="accent1"/>
          </a:solidFill>
          <a:ln w="508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458698710"/>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9218" name="Rectangle 2"/>
          <p:cNvSpPr>
            <a:spLocks noGrp="1" noChangeArrowheads="1"/>
          </p:cNvSpPr>
          <p:nvPr>
            <p:ph type="title"/>
          </p:nvPr>
        </p:nvSpPr>
        <p:spPr>
          <a:xfrm>
            <a:off x="1049338" y="228600"/>
            <a:ext cx="7112000" cy="99060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en-US" altLang="zh-TW" dirty="0">
                <a:effectLst/>
              </a:rPr>
              <a:t>A</a:t>
            </a:r>
            <a:r>
              <a:rPr lang="zh-TW" altLang="en-US" dirty="0">
                <a:effectLst/>
              </a:rPr>
              <a:t>型流感的大突變</a:t>
            </a:r>
          </a:p>
        </p:txBody>
      </p:sp>
      <p:sp>
        <p:nvSpPr>
          <p:cNvPr id="649219" name="Rectangle 3"/>
          <p:cNvSpPr>
            <a:spLocks noGrp="1" noChangeArrowheads="1"/>
          </p:cNvSpPr>
          <p:nvPr>
            <p:ph type="body" idx="1"/>
          </p:nvPr>
        </p:nvSpPr>
        <p:spPr>
          <a:xfrm>
            <a:off x="609600" y="1341438"/>
            <a:ext cx="8139113" cy="5364162"/>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spcBef>
                <a:spcPct val="15000"/>
              </a:spcBef>
              <a:buFont typeface="Monotype Sorts" pitchFamily="2" charset="2"/>
              <a:buNone/>
              <a:tabLst>
                <a:tab pos="2098675" algn="l"/>
                <a:tab pos="5240338" algn="l"/>
              </a:tabLst>
            </a:pPr>
            <a:r>
              <a:rPr lang="zh-TW" altLang="en-US" sz="2800" dirty="0">
                <a:effectLst/>
              </a:rPr>
              <a:t>年代*</a:t>
            </a:r>
            <a:r>
              <a:rPr lang="zh-TW" altLang="en-US" sz="2800" dirty="0">
                <a:solidFill>
                  <a:srgbClr val="FF00FF"/>
                </a:solidFill>
                <a:effectLst/>
              </a:rPr>
              <a:t>	</a:t>
            </a:r>
            <a:r>
              <a:rPr lang="zh-TW" altLang="en-US" sz="2800" dirty="0">
                <a:effectLst/>
              </a:rPr>
              <a:t>起源地</a:t>
            </a:r>
            <a:r>
              <a:rPr lang="zh-TW" altLang="en-US" sz="2800" dirty="0">
                <a:solidFill>
                  <a:srgbClr val="FF00FF"/>
                </a:solidFill>
                <a:effectLst/>
              </a:rPr>
              <a:t>	</a:t>
            </a:r>
            <a:r>
              <a:rPr lang="zh-TW" altLang="en-US" sz="2800" dirty="0">
                <a:effectLst/>
              </a:rPr>
              <a:t>病毒抗原型式</a:t>
            </a:r>
          </a:p>
          <a:p>
            <a:pPr>
              <a:spcBef>
                <a:spcPct val="15000"/>
              </a:spcBef>
              <a:buFont typeface="Monotype Sorts" pitchFamily="2" charset="2"/>
              <a:buNone/>
              <a:tabLst>
                <a:tab pos="2098675" algn="l"/>
                <a:tab pos="5240338" algn="l"/>
              </a:tabLst>
            </a:pPr>
            <a:r>
              <a:rPr lang="en-US" altLang="zh-TW" sz="2800" dirty="0">
                <a:solidFill>
                  <a:srgbClr val="FFFFFF"/>
                </a:solidFill>
                <a:effectLst/>
              </a:rPr>
              <a:t>1889-1890</a:t>
            </a:r>
            <a:r>
              <a:rPr lang="en-US" altLang="zh-TW" sz="2800" dirty="0">
                <a:solidFill>
                  <a:srgbClr val="FF00FF"/>
                </a:solidFill>
                <a:effectLst/>
              </a:rPr>
              <a:t>	</a:t>
            </a:r>
            <a:r>
              <a:rPr lang="zh-TW" altLang="en-US" sz="2800" dirty="0">
                <a:solidFill>
                  <a:srgbClr val="FFFFFF"/>
                </a:solidFill>
                <a:effectLst/>
              </a:rPr>
              <a:t>蘇俄</a:t>
            </a:r>
            <a:r>
              <a:rPr lang="zh-TW" altLang="en-US" sz="2800" dirty="0">
                <a:solidFill>
                  <a:srgbClr val="FF00FF"/>
                </a:solidFill>
                <a:effectLst/>
              </a:rPr>
              <a:t>	</a:t>
            </a:r>
            <a:r>
              <a:rPr lang="en-US" altLang="zh-TW" sz="2800" dirty="0">
                <a:solidFill>
                  <a:srgbClr val="FFFFFF"/>
                </a:solidFill>
                <a:effectLst/>
              </a:rPr>
              <a:t>H2</a:t>
            </a:r>
          </a:p>
          <a:p>
            <a:pPr>
              <a:spcBef>
                <a:spcPct val="15000"/>
              </a:spcBef>
              <a:buFont typeface="Monotype Sorts" pitchFamily="2" charset="2"/>
              <a:buNone/>
              <a:tabLst>
                <a:tab pos="2098675" algn="l"/>
                <a:tab pos="5240338" algn="l"/>
              </a:tabLst>
            </a:pPr>
            <a:r>
              <a:rPr lang="en-US" altLang="zh-TW" sz="2800" dirty="0">
                <a:solidFill>
                  <a:srgbClr val="FFFFFF"/>
                </a:solidFill>
                <a:effectLst/>
              </a:rPr>
              <a:t>1899-1900</a:t>
            </a:r>
            <a:r>
              <a:rPr lang="en-US" altLang="zh-TW" sz="2800" dirty="0">
                <a:solidFill>
                  <a:srgbClr val="FF00FF"/>
                </a:solidFill>
                <a:effectLst/>
              </a:rPr>
              <a:t>	</a:t>
            </a:r>
            <a:r>
              <a:rPr lang="en-US" altLang="zh-TW" sz="2800" dirty="0">
                <a:solidFill>
                  <a:srgbClr val="FFFFFF"/>
                </a:solidFill>
                <a:effectLst/>
              </a:rPr>
              <a:t>?</a:t>
            </a:r>
            <a:r>
              <a:rPr lang="en-US" altLang="zh-TW" sz="2800" dirty="0">
                <a:solidFill>
                  <a:srgbClr val="FF00FF"/>
                </a:solidFill>
                <a:effectLst/>
              </a:rPr>
              <a:t>	</a:t>
            </a:r>
            <a:r>
              <a:rPr lang="en-US" altLang="zh-TW" sz="2800" dirty="0">
                <a:solidFill>
                  <a:srgbClr val="FFFFFF"/>
                </a:solidFill>
                <a:effectLst/>
              </a:rPr>
              <a:t>H3</a:t>
            </a:r>
            <a:endParaRPr lang="en-US" altLang="zh-TW" sz="2800" b="1" dirty="0">
              <a:solidFill>
                <a:srgbClr val="FAFD00"/>
              </a:solidFill>
              <a:effectLst/>
            </a:endParaRPr>
          </a:p>
          <a:p>
            <a:pPr>
              <a:spcBef>
                <a:spcPct val="15000"/>
              </a:spcBef>
              <a:buFont typeface="Monotype Sorts" pitchFamily="2" charset="2"/>
              <a:buNone/>
              <a:tabLst>
                <a:tab pos="2098675" algn="l"/>
                <a:tab pos="5240338" algn="l"/>
              </a:tabLst>
            </a:pPr>
            <a:r>
              <a:rPr lang="en-US" altLang="zh-TW" sz="2800" b="1" dirty="0">
                <a:solidFill>
                  <a:srgbClr val="FAFD00"/>
                </a:solidFill>
                <a:effectLst/>
              </a:rPr>
              <a:t>1918-1919</a:t>
            </a:r>
            <a:r>
              <a:rPr lang="en-US" altLang="zh-TW" sz="2800" b="1" dirty="0">
                <a:solidFill>
                  <a:srgbClr val="FF00FF"/>
                </a:solidFill>
                <a:effectLst/>
              </a:rPr>
              <a:t>	</a:t>
            </a:r>
            <a:r>
              <a:rPr lang="zh-TW" altLang="en-US" sz="2800" b="1" dirty="0">
                <a:solidFill>
                  <a:srgbClr val="FAFD00"/>
                </a:solidFill>
                <a:effectLst/>
              </a:rPr>
              <a:t>美國或中國大陸</a:t>
            </a:r>
            <a:r>
              <a:rPr lang="zh-TW" altLang="en-US" sz="2800" b="1" dirty="0">
                <a:solidFill>
                  <a:srgbClr val="FF00FF"/>
                </a:solidFill>
                <a:effectLst/>
              </a:rPr>
              <a:t>	</a:t>
            </a:r>
            <a:r>
              <a:rPr lang="en-US" altLang="zh-TW" sz="2800" b="1" dirty="0">
                <a:solidFill>
                  <a:srgbClr val="FAFD00"/>
                </a:solidFill>
                <a:effectLst/>
              </a:rPr>
              <a:t>H1N1(</a:t>
            </a:r>
            <a:r>
              <a:rPr lang="zh-TW" altLang="en-US" sz="2800" b="1" dirty="0">
                <a:solidFill>
                  <a:srgbClr val="FAFD00"/>
                </a:solidFill>
                <a:effectLst/>
              </a:rPr>
              <a:t>西班牙</a:t>
            </a:r>
            <a:r>
              <a:rPr lang="en-US" altLang="zh-TW" sz="2800" b="1" dirty="0">
                <a:solidFill>
                  <a:srgbClr val="FAFD00"/>
                </a:solidFill>
                <a:effectLst/>
              </a:rPr>
              <a:t>)</a:t>
            </a:r>
          </a:p>
          <a:p>
            <a:pPr>
              <a:spcBef>
                <a:spcPct val="15000"/>
              </a:spcBef>
              <a:buFont typeface="Monotype Sorts" pitchFamily="2" charset="2"/>
              <a:buNone/>
              <a:tabLst>
                <a:tab pos="2098675" algn="l"/>
                <a:tab pos="5240338" algn="l"/>
              </a:tabLst>
            </a:pPr>
            <a:r>
              <a:rPr lang="en-US" altLang="zh-TW" sz="2800" dirty="0">
                <a:solidFill>
                  <a:srgbClr val="FFFFFF"/>
                </a:solidFill>
                <a:effectLst/>
              </a:rPr>
              <a:t>1957</a:t>
            </a:r>
            <a:r>
              <a:rPr lang="en-US" altLang="zh-TW" sz="2800" dirty="0">
                <a:solidFill>
                  <a:srgbClr val="FF00FF"/>
                </a:solidFill>
                <a:effectLst/>
              </a:rPr>
              <a:t>	</a:t>
            </a:r>
            <a:r>
              <a:rPr lang="zh-TW" altLang="en-US" sz="2800" dirty="0">
                <a:solidFill>
                  <a:srgbClr val="FFFFFF"/>
                </a:solidFill>
                <a:effectLst/>
              </a:rPr>
              <a:t>中國大陸</a:t>
            </a:r>
            <a:r>
              <a:rPr lang="zh-TW" altLang="en-US" sz="2800" dirty="0">
                <a:solidFill>
                  <a:srgbClr val="FF00FF"/>
                </a:solidFill>
                <a:effectLst/>
              </a:rPr>
              <a:t>	</a:t>
            </a:r>
            <a:r>
              <a:rPr lang="en-US" altLang="zh-TW" sz="2800" dirty="0">
                <a:solidFill>
                  <a:srgbClr val="FFFFFF"/>
                </a:solidFill>
                <a:effectLst/>
              </a:rPr>
              <a:t>H2N2(</a:t>
            </a:r>
            <a:r>
              <a:rPr lang="zh-TW" altLang="en-US" sz="2800" dirty="0">
                <a:solidFill>
                  <a:srgbClr val="FFFFFF"/>
                </a:solidFill>
                <a:effectLst/>
              </a:rPr>
              <a:t>亞洲</a:t>
            </a:r>
            <a:r>
              <a:rPr lang="en-US" altLang="zh-TW" sz="2800" dirty="0">
                <a:solidFill>
                  <a:srgbClr val="FFFFFF"/>
                </a:solidFill>
                <a:effectLst/>
              </a:rPr>
              <a:t>)</a:t>
            </a:r>
          </a:p>
          <a:p>
            <a:pPr>
              <a:spcBef>
                <a:spcPct val="15000"/>
              </a:spcBef>
              <a:buFont typeface="Monotype Sorts" pitchFamily="2" charset="2"/>
              <a:buNone/>
              <a:tabLst>
                <a:tab pos="2098675" algn="l"/>
                <a:tab pos="5240338" algn="l"/>
              </a:tabLst>
            </a:pPr>
            <a:r>
              <a:rPr lang="en-US" altLang="zh-TW" sz="2800" dirty="0">
                <a:solidFill>
                  <a:srgbClr val="FFFFFF"/>
                </a:solidFill>
                <a:effectLst/>
              </a:rPr>
              <a:t>1968</a:t>
            </a:r>
            <a:r>
              <a:rPr lang="en-US" altLang="zh-TW" sz="2800" dirty="0">
                <a:solidFill>
                  <a:srgbClr val="FF00FF"/>
                </a:solidFill>
                <a:effectLst/>
              </a:rPr>
              <a:t>	</a:t>
            </a:r>
            <a:r>
              <a:rPr lang="zh-TW" altLang="en-US" sz="2800" dirty="0">
                <a:solidFill>
                  <a:srgbClr val="FFFFFF"/>
                </a:solidFill>
                <a:effectLst/>
              </a:rPr>
              <a:t>中國大陸</a:t>
            </a:r>
            <a:r>
              <a:rPr lang="zh-TW" altLang="en-US" sz="2800" dirty="0">
                <a:solidFill>
                  <a:srgbClr val="FF00FF"/>
                </a:solidFill>
                <a:effectLst/>
              </a:rPr>
              <a:t>	</a:t>
            </a:r>
            <a:r>
              <a:rPr lang="en-US" altLang="zh-TW" sz="2800" dirty="0">
                <a:solidFill>
                  <a:srgbClr val="FFFFFF"/>
                </a:solidFill>
                <a:effectLst/>
              </a:rPr>
              <a:t>H3N2(</a:t>
            </a:r>
            <a:r>
              <a:rPr lang="zh-TW" altLang="en-US" sz="2800" dirty="0">
                <a:solidFill>
                  <a:srgbClr val="FFFFFF"/>
                </a:solidFill>
                <a:effectLst/>
              </a:rPr>
              <a:t>香港</a:t>
            </a:r>
            <a:r>
              <a:rPr lang="en-US" altLang="zh-TW" sz="2800" dirty="0">
                <a:solidFill>
                  <a:srgbClr val="FFFFFF"/>
                </a:solidFill>
                <a:effectLst/>
              </a:rPr>
              <a:t>)</a:t>
            </a:r>
          </a:p>
          <a:p>
            <a:pPr>
              <a:spcBef>
                <a:spcPct val="15000"/>
              </a:spcBef>
              <a:buFont typeface="Monotype Sorts" pitchFamily="2" charset="2"/>
              <a:buNone/>
              <a:tabLst>
                <a:tab pos="2098675" algn="l"/>
                <a:tab pos="5240338" algn="l"/>
              </a:tabLst>
            </a:pPr>
            <a:r>
              <a:rPr lang="en-US" altLang="zh-TW" dirty="0">
                <a:solidFill>
                  <a:srgbClr val="FFFFFF"/>
                </a:solidFill>
                <a:effectLst/>
              </a:rPr>
              <a:t>1977</a:t>
            </a:r>
            <a:r>
              <a:rPr lang="en-US" altLang="zh-TW" dirty="0">
                <a:solidFill>
                  <a:srgbClr val="FF00FF"/>
                </a:solidFill>
                <a:effectLst/>
              </a:rPr>
              <a:t>	</a:t>
            </a:r>
            <a:r>
              <a:rPr lang="zh-TW" altLang="en-US" dirty="0">
                <a:solidFill>
                  <a:srgbClr val="FFFFFF"/>
                </a:solidFill>
                <a:effectLst/>
              </a:rPr>
              <a:t>中國大陸</a:t>
            </a:r>
            <a:r>
              <a:rPr lang="zh-TW" altLang="en-US" dirty="0">
                <a:solidFill>
                  <a:srgbClr val="FF00FF"/>
                </a:solidFill>
                <a:effectLst/>
              </a:rPr>
              <a:t>	</a:t>
            </a:r>
            <a:r>
              <a:rPr lang="en-US" altLang="zh-TW" dirty="0">
                <a:solidFill>
                  <a:srgbClr val="FFFFFF"/>
                </a:solidFill>
                <a:effectLst/>
              </a:rPr>
              <a:t>H1N1</a:t>
            </a:r>
          </a:p>
          <a:p>
            <a:pPr>
              <a:spcBef>
                <a:spcPct val="15000"/>
              </a:spcBef>
              <a:buFont typeface="Monotype Sorts" pitchFamily="2" charset="2"/>
              <a:buNone/>
              <a:tabLst>
                <a:tab pos="2098675" algn="l"/>
                <a:tab pos="5240338" algn="l"/>
              </a:tabLst>
            </a:pPr>
            <a:r>
              <a:rPr lang="en-US" altLang="zh-TW" sz="2800" dirty="0">
                <a:solidFill>
                  <a:srgbClr val="FAFD00"/>
                </a:solidFill>
                <a:effectLst/>
              </a:rPr>
              <a:t>*</a:t>
            </a:r>
            <a:r>
              <a:rPr lang="zh-TW" altLang="en-US" sz="2800" dirty="0">
                <a:solidFill>
                  <a:srgbClr val="FAFD00"/>
                </a:solidFill>
                <a:effectLst/>
              </a:rPr>
              <a:t>全世界死亡病例數：</a:t>
            </a:r>
          </a:p>
          <a:p>
            <a:pPr>
              <a:spcBef>
                <a:spcPct val="15000"/>
              </a:spcBef>
              <a:buFont typeface="Monotype Sorts" pitchFamily="2" charset="2"/>
              <a:buNone/>
              <a:tabLst>
                <a:tab pos="2098675" algn="l"/>
                <a:tab pos="5240338" algn="l"/>
              </a:tabLst>
            </a:pPr>
            <a:r>
              <a:rPr lang="zh-TW" altLang="en-US" sz="2800" dirty="0">
                <a:solidFill>
                  <a:srgbClr val="FF00FF"/>
                </a:solidFill>
                <a:effectLst/>
              </a:rPr>
              <a:t>	</a:t>
            </a:r>
            <a:r>
              <a:rPr lang="en-US" altLang="zh-TW" sz="2800" dirty="0">
                <a:solidFill>
                  <a:schemeClr val="bg1"/>
                </a:solidFill>
                <a:effectLst/>
              </a:rPr>
              <a:t>1918</a:t>
            </a:r>
            <a:r>
              <a:rPr lang="zh-TW" altLang="en-US" sz="2800" dirty="0">
                <a:solidFill>
                  <a:schemeClr val="bg1"/>
                </a:solidFill>
                <a:effectLst/>
              </a:rPr>
              <a:t>：</a:t>
            </a:r>
            <a:r>
              <a:rPr lang="en-US" altLang="zh-TW" sz="2800" dirty="0">
                <a:solidFill>
                  <a:schemeClr val="bg1"/>
                </a:solidFill>
                <a:effectLst/>
              </a:rPr>
              <a:t>2000</a:t>
            </a:r>
            <a:r>
              <a:rPr lang="zh-TW" altLang="en-US" sz="2800" dirty="0">
                <a:solidFill>
                  <a:schemeClr val="bg1"/>
                </a:solidFill>
                <a:effectLst/>
              </a:rPr>
              <a:t>萬</a:t>
            </a:r>
            <a:r>
              <a:rPr lang="en-US" altLang="zh-TW" sz="2800" dirty="0">
                <a:solidFill>
                  <a:schemeClr val="bg1"/>
                </a:solidFill>
                <a:effectLst/>
              </a:rPr>
              <a:t>-4000</a:t>
            </a:r>
            <a:r>
              <a:rPr lang="zh-TW" altLang="en-US" sz="2800" dirty="0">
                <a:solidFill>
                  <a:schemeClr val="bg1"/>
                </a:solidFill>
                <a:effectLst/>
              </a:rPr>
              <a:t>萬</a:t>
            </a:r>
          </a:p>
          <a:p>
            <a:pPr>
              <a:spcBef>
                <a:spcPct val="15000"/>
              </a:spcBef>
              <a:buFont typeface="Monotype Sorts" pitchFamily="2" charset="2"/>
              <a:buNone/>
              <a:tabLst>
                <a:tab pos="2098675" algn="l"/>
                <a:tab pos="5240338" algn="l"/>
              </a:tabLst>
            </a:pPr>
            <a:r>
              <a:rPr lang="zh-TW" altLang="en-US" sz="2800" dirty="0">
                <a:solidFill>
                  <a:srgbClr val="FF00FF"/>
                </a:solidFill>
                <a:effectLst/>
              </a:rPr>
              <a:t>	</a:t>
            </a:r>
            <a:r>
              <a:rPr lang="en-US" altLang="zh-TW" sz="2800" dirty="0">
                <a:solidFill>
                  <a:schemeClr val="bg1"/>
                </a:solidFill>
                <a:effectLst/>
              </a:rPr>
              <a:t>1957</a:t>
            </a:r>
            <a:r>
              <a:rPr lang="zh-TW" altLang="en-US" sz="2800" dirty="0">
                <a:solidFill>
                  <a:schemeClr val="bg1"/>
                </a:solidFill>
                <a:effectLst/>
              </a:rPr>
              <a:t>：</a:t>
            </a:r>
            <a:r>
              <a:rPr lang="en-US" altLang="zh-TW" sz="2800" dirty="0">
                <a:solidFill>
                  <a:schemeClr val="bg1"/>
                </a:solidFill>
                <a:effectLst/>
              </a:rPr>
              <a:t>&gt; 100</a:t>
            </a:r>
            <a:r>
              <a:rPr lang="zh-TW" altLang="en-US" sz="2800" dirty="0">
                <a:solidFill>
                  <a:schemeClr val="bg1"/>
                </a:solidFill>
                <a:effectLst/>
              </a:rPr>
              <a:t>萬</a:t>
            </a:r>
          </a:p>
          <a:p>
            <a:pPr>
              <a:spcBef>
                <a:spcPct val="15000"/>
              </a:spcBef>
              <a:buFont typeface="Monotype Sorts" pitchFamily="2" charset="2"/>
              <a:buNone/>
              <a:tabLst>
                <a:tab pos="2098675" algn="l"/>
                <a:tab pos="5240338" algn="l"/>
              </a:tabLst>
            </a:pPr>
            <a:r>
              <a:rPr lang="zh-TW" altLang="en-US" sz="2800" dirty="0">
                <a:solidFill>
                  <a:srgbClr val="FF00FF"/>
                </a:solidFill>
                <a:effectLst/>
              </a:rPr>
              <a:t>	</a:t>
            </a:r>
            <a:r>
              <a:rPr lang="en-US" altLang="zh-TW" sz="2800" dirty="0">
                <a:solidFill>
                  <a:schemeClr val="bg1"/>
                </a:solidFill>
                <a:effectLst/>
              </a:rPr>
              <a:t>1968</a:t>
            </a:r>
            <a:r>
              <a:rPr lang="zh-TW" altLang="en-US" sz="2800" dirty="0">
                <a:solidFill>
                  <a:schemeClr val="bg1"/>
                </a:solidFill>
                <a:effectLst/>
              </a:rPr>
              <a:t>：約</a:t>
            </a:r>
            <a:r>
              <a:rPr lang="en-US" altLang="zh-TW" sz="2800" dirty="0">
                <a:solidFill>
                  <a:schemeClr val="bg1"/>
                </a:solidFill>
                <a:effectLst/>
              </a:rPr>
              <a:t>70</a:t>
            </a:r>
            <a:r>
              <a:rPr lang="zh-TW" altLang="en-US" sz="2800" dirty="0">
                <a:solidFill>
                  <a:schemeClr val="bg1"/>
                </a:solidFill>
                <a:effectLst/>
              </a:rPr>
              <a:t>萬</a:t>
            </a:r>
          </a:p>
        </p:txBody>
      </p:sp>
      <p:sp>
        <p:nvSpPr>
          <p:cNvPr id="649220" name="Line 4"/>
          <p:cNvSpPr>
            <a:spLocks noChangeShapeType="1"/>
          </p:cNvSpPr>
          <p:nvPr/>
        </p:nvSpPr>
        <p:spPr bwMode="auto">
          <a:xfrm>
            <a:off x="539750" y="1341438"/>
            <a:ext cx="7924800" cy="0"/>
          </a:xfrm>
          <a:prstGeom prst="line">
            <a:avLst/>
          </a:prstGeom>
          <a:noFill/>
          <a:ln w="5080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649221" name="Line 5"/>
          <p:cNvSpPr>
            <a:spLocks noChangeShapeType="1"/>
          </p:cNvSpPr>
          <p:nvPr/>
        </p:nvSpPr>
        <p:spPr bwMode="auto">
          <a:xfrm>
            <a:off x="539750" y="4724400"/>
            <a:ext cx="7924800" cy="0"/>
          </a:xfrm>
          <a:prstGeom prst="line">
            <a:avLst/>
          </a:prstGeom>
          <a:noFill/>
          <a:ln w="5080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649222" name="Line 6"/>
          <p:cNvSpPr>
            <a:spLocks noChangeShapeType="1"/>
          </p:cNvSpPr>
          <p:nvPr/>
        </p:nvSpPr>
        <p:spPr bwMode="auto">
          <a:xfrm>
            <a:off x="468313" y="1844675"/>
            <a:ext cx="7924800" cy="0"/>
          </a:xfrm>
          <a:prstGeom prst="line">
            <a:avLst/>
          </a:prstGeom>
          <a:noFill/>
          <a:ln w="5080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2"/>
          <p:cNvSpPr>
            <a:spLocks noGrp="1" noChangeArrowheads="1"/>
          </p:cNvSpPr>
          <p:nvPr>
            <p:ph type="title"/>
          </p:nvPr>
        </p:nvSpPr>
        <p:spPr>
          <a:xfrm>
            <a:off x="395288" y="0"/>
            <a:ext cx="8229600" cy="838200"/>
          </a:xfrm>
        </p:spPr>
        <p:txBody>
          <a:bodyPr/>
          <a:lstStyle/>
          <a:p>
            <a:r>
              <a:rPr lang="zh-TW" altLang="en-US" dirty="0">
                <a:effectLst/>
              </a:rPr>
              <a:t>西班牙流感 </a:t>
            </a:r>
            <a:r>
              <a:rPr lang="en-US" altLang="zh-TW" dirty="0">
                <a:solidFill>
                  <a:schemeClr val="bg1"/>
                </a:solidFill>
                <a:effectLst/>
              </a:rPr>
              <a:t>1918-1919</a:t>
            </a:r>
          </a:p>
        </p:txBody>
      </p:sp>
      <p:pic>
        <p:nvPicPr>
          <p:cNvPr id="666627" name="Picture 3" descr="pandemic2"/>
          <p:cNvPicPr>
            <a:picLocks noChangeAspect="1" noChangeArrowheads="1"/>
          </p:cNvPicPr>
          <p:nvPr/>
        </p:nvPicPr>
        <p:blipFill>
          <a:blip r:embed="rId4" cstate="print">
            <a:lum bright="12000"/>
            <a:extLst>
              <a:ext uri="{28A0092B-C50C-407E-A947-70E740481C1C}">
                <a14:useLocalDpi xmlns:a14="http://schemas.microsoft.com/office/drawing/2010/main" xmlns="" val="0"/>
              </a:ext>
            </a:extLst>
          </a:blip>
          <a:srcRect/>
          <a:stretch>
            <a:fillRect/>
          </a:stretch>
        </p:blipFill>
        <p:spPr bwMode="auto">
          <a:xfrm>
            <a:off x="5003800" y="765175"/>
            <a:ext cx="3857625" cy="2667000"/>
          </a:xfrm>
          <a:prstGeom prst="rect">
            <a:avLst/>
          </a:prstGeom>
          <a:noFill/>
          <a:extLst>
            <a:ext uri="{909E8E84-426E-40DD-AFC4-6F175D3DCCD1}">
              <a14:hiddenFill xmlns:a14="http://schemas.microsoft.com/office/drawing/2010/main" xmlns="">
                <a:solidFill>
                  <a:srgbClr val="FFFFFF"/>
                </a:solidFill>
              </a14:hiddenFill>
            </a:ext>
          </a:extLst>
        </p:spPr>
      </p:pic>
      <p:pic>
        <p:nvPicPr>
          <p:cNvPr id="666628" name="Picture 4" descr="hosp1"/>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39750" y="3284538"/>
            <a:ext cx="4191000" cy="3114675"/>
          </a:xfrm>
          <a:prstGeom prst="rect">
            <a:avLst/>
          </a:prstGeom>
          <a:noFill/>
          <a:extLst>
            <a:ext uri="{909E8E84-426E-40DD-AFC4-6F175D3DCCD1}">
              <a14:hiddenFill xmlns:a14="http://schemas.microsoft.com/office/drawing/2010/main" xmlns="">
                <a:solidFill>
                  <a:srgbClr val="FFFFFF"/>
                </a:solidFill>
              </a14:hiddenFill>
            </a:ext>
          </a:extLst>
        </p:spPr>
      </p:pic>
      <p:pic>
        <p:nvPicPr>
          <p:cNvPr id="666629" name="Picture 5" descr="hosp3"/>
          <p:cNvPicPr>
            <a:picLocks noChangeAspect="1" noChangeArrowheads="1"/>
          </p:cNvPicPr>
          <p:nvPr/>
        </p:nvPicPr>
        <p:blipFill>
          <a:blip r:embed="rId6" cstate="print">
            <a:lum contrast="6000"/>
            <a:extLst>
              <a:ext uri="{28A0092B-C50C-407E-A947-70E740481C1C}">
                <a14:useLocalDpi xmlns:a14="http://schemas.microsoft.com/office/drawing/2010/main" xmlns="" val="0"/>
              </a:ext>
            </a:extLst>
          </a:blip>
          <a:srcRect/>
          <a:stretch>
            <a:fillRect/>
          </a:stretch>
        </p:blipFill>
        <p:spPr bwMode="auto">
          <a:xfrm>
            <a:off x="4932363" y="3500438"/>
            <a:ext cx="3810000" cy="2714625"/>
          </a:xfrm>
          <a:prstGeom prst="rect">
            <a:avLst/>
          </a:prstGeom>
          <a:noFill/>
          <a:extLst>
            <a:ext uri="{909E8E84-426E-40DD-AFC4-6F175D3DCCD1}">
              <a14:hiddenFill xmlns:a14="http://schemas.microsoft.com/office/drawing/2010/main" xmlns="">
                <a:solidFill>
                  <a:srgbClr val="FFFFFF"/>
                </a:solidFill>
              </a14:hiddenFill>
            </a:ext>
          </a:extLst>
        </p:spPr>
      </p:pic>
      <p:sp>
        <p:nvSpPr>
          <p:cNvPr id="666630" name="Text Box 6"/>
          <p:cNvSpPr txBox="1">
            <a:spLocks noChangeArrowheads="1"/>
          </p:cNvSpPr>
          <p:nvPr/>
        </p:nvSpPr>
        <p:spPr bwMode="auto">
          <a:xfrm>
            <a:off x="5364163" y="3644900"/>
            <a:ext cx="1279525" cy="547688"/>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2800">
                <a:solidFill>
                  <a:srgbClr val="FAFD00"/>
                </a:solidFill>
                <a:latin typeface="Arial Black" panose="020B0A04020102020204" pitchFamily="34" charset="0"/>
              </a:rPr>
              <a:t>盧森堡</a:t>
            </a:r>
          </a:p>
        </p:txBody>
      </p:sp>
      <p:pic>
        <p:nvPicPr>
          <p:cNvPr id="666631" name="Picture 7" descr="mask"/>
          <p:cNvPicPr>
            <a:picLocks noChangeAspect="1" noChangeArrowheads="1"/>
          </p:cNvPicPr>
          <p:nvPr/>
        </p:nvPicPr>
        <p:blipFill>
          <a:blip r:embed="rId7" cstate="print">
            <a:lum bright="6000"/>
            <a:extLst>
              <a:ext uri="{28A0092B-C50C-407E-A947-70E740481C1C}">
                <a14:useLocalDpi xmlns:a14="http://schemas.microsoft.com/office/drawing/2010/main" xmlns="" val="0"/>
              </a:ext>
            </a:extLst>
          </a:blip>
          <a:srcRect/>
          <a:stretch>
            <a:fillRect/>
          </a:stretch>
        </p:blipFill>
        <p:spPr bwMode="auto">
          <a:xfrm>
            <a:off x="827088" y="1196975"/>
            <a:ext cx="3314700" cy="1657350"/>
          </a:xfrm>
          <a:prstGeom prst="rect">
            <a:avLst/>
          </a:prstGeom>
          <a:noFill/>
          <a:extLst>
            <a:ext uri="{909E8E84-426E-40DD-AFC4-6F175D3DCCD1}">
              <a14:hiddenFill xmlns:a14="http://schemas.microsoft.com/office/drawing/2010/main" xmlns="">
                <a:solidFill>
                  <a:srgbClr val="FFFFFF"/>
                </a:solidFill>
              </a14:hiddenFill>
            </a:ext>
          </a:extLst>
        </p:spPr>
      </p:pic>
      <p:sp>
        <p:nvSpPr>
          <p:cNvPr id="666632" name="Text Box 8"/>
          <p:cNvSpPr txBox="1">
            <a:spLocks noChangeArrowheads="1"/>
          </p:cNvSpPr>
          <p:nvPr/>
        </p:nvSpPr>
        <p:spPr bwMode="auto">
          <a:xfrm>
            <a:off x="5508625" y="981075"/>
            <a:ext cx="1279525" cy="547688"/>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2800" dirty="0">
                <a:solidFill>
                  <a:srgbClr val="FAFD00"/>
                </a:solidFill>
                <a:latin typeface="Arial Black" panose="020B0A04020102020204" pitchFamily="34" charset="0"/>
              </a:rPr>
              <a:t>華盛頓</a:t>
            </a:r>
          </a:p>
        </p:txBody>
      </p:sp>
      <p:sp>
        <p:nvSpPr>
          <p:cNvPr id="666633" name="Text Box 9"/>
          <p:cNvSpPr txBox="1">
            <a:spLocks noChangeArrowheads="1"/>
          </p:cNvSpPr>
          <p:nvPr/>
        </p:nvSpPr>
        <p:spPr bwMode="auto">
          <a:xfrm>
            <a:off x="900113" y="3848100"/>
            <a:ext cx="1481137" cy="547688"/>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2800">
                <a:solidFill>
                  <a:srgbClr val="FAFD00"/>
                </a:solidFill>
                <a:latin typeface="Arial" panose="020B0604020202020204" pitchFamily="34" charset="0"/>
              </a:rPr>
              <a:t>Kansas</a:t>
            </a:r>
          </a:p>
        </p:txBody>
      </p:sp>
      <p:sp>
        <p:nvSpPr>
          <p:cNvPr id="666634" name="Text Box 10"/>
          <p:cNvSpPr txBox="1">
            <a:spLocks noChangeArrowheads="1"/>
          </p:cNvSpPr>
          <p:nvPr/>
        </p:nvSpPr>
        <p:spPr bwMode="auto">
          <a:xfrm>
            <a:off x="1476375" y="1052513"/>
            <a:ext cx="1279525" cy="547687"/>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2800" dirty="0">
                <a:solidFill>
                  <a:srgbClr val="FAFD00"/>
                </a:solidFill>
                <a:latin typeface="Arial Black" panose="020B0A04020102020204" pitchFamily="34" charset="0"/>
              </a:rPr>
              <a:t>戴口罩</a:t>
            </a:r>
          </a:p>
        </p:txBody>
      </p:sp>
      <p:sp>
        <p:nvSpPr>
          <p:cNvPr id="11"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8" name="Rectangle 2"/>
          <p:cNvSpPr>
            <a:spLocks noGrp="1" noChangeArrowheads="1"/>
          </p:cNvSpPr>
          <p:nvPr>
            <p:ph type="title"/>
          </p:nvPr>
        </p:nvSpPr>
        <p:spPr>
          <a:xfrm>
            <a:off x="468313" y="0"/>
            <a:ext cx="8229600" cy="765175"/>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sz="3600" dirty="0">
                <a:effectLst/>
              </a:rPr>
              <a:t>流感利用</a:t>
            </a:r>
            <a:r>
              <a:rPr lang="en-US" altLang="zh-TW" sz="3600" dirty="0">
                <a:effectLst/>
              </a:rPr>
              <a:t>HA</a:t>
            </a:r>
            <a:r>
              <a:rPr lang="zh-TW" altLang="en-US" sz="3600" dirty="0">
                <a:effectLst/>
              </a:rPr>
              <a:t>分子與動物細胞接受器結合</a:t>
            </a:r>
          </a:p>
        </p:txBody>
      </p:sp>
      <p:sp>
        <p:nvSpPr>
          <p:cNvPr id="613379" name="Rectangle 3"/>
          <p:cNvSpPr>
            <a:spLocks noGrp="1" noChangeArrowheads="1"/>
          </p:cNvSpPr>
          <p:nvPr>
            <p:ph type="body" idx="1"/>
          </p:nvPr>
        </p:nvSpPr>
        <p:spPr>
          <a:xfrm>
            <a:off x="611560" y="908720"/>
            <a:ext cx="8208963" cy="5040313"/>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nSpc>
                <a:spcPct val="105000"/>
              </a:lnSpc>
              <a:spcBef>
                <a:spcPct val="0"/>
              </a:spcBef>
            </a:pPr>
            <a:r>
              <a:rPr lang="zh-TW" altLang="en-US" sz="2800" dirty="0">
                <a:effectLst/>
              </a:rPr>
              <a:t>細胞接受器 </a:t>
            </a:r>
            <a:r>
              <a:rPr lang="en-US" altLang="zh-TW" sz="2800" dirty="0">
                <a:effectLst/>
              </a:rPr>
              <a:t>(sialic acid receptor</a:t>
            </a:r>
            <a:r>
              <a:rPr lang="en-US" altLang="zh-TW" sz="2800" dirty="0" smtClean="0">
                <a:effectLst/>
              </a:rPr>
              <a:t>)</a:t>
            </a:r>
            <a:r>
              <a:rPr lang="zh-TW" altLang="en-US" sz="2800" dirty="0" smtClean="0">
                <a:effectLst/>
              </a:rPr>
              <a:t>：</a:t>
            </a:r>
            <a:endParaRPr lang="en-US" altLang="zh-TW" sz="2800" dirty="0">
              <a:effectLst/>
            </a:endParaRPr>
          </a:p>
          <a:p>
            <a:pPr lvl="1">
              <a:lnSpc>
                <a:spcPct val="105000"/>
              </a:lnSpc>
              <a:spcBef>
                <a:spcPct val="0"/>
              </a:spcBef>
            </a:pPr>
            <a:r>
              <a:rPr lang="zh-TW" altLang="en-US" sz="2800" dirty="0" smtClean="0">
                <a:solidFill>
                  <a:srgbClr val="FFFFFF"/>
                </a:solidFill>
                <a:effectLst/>
              </a:rPr>
              <a:t>人類：</a:t>
            </a:r>
            <a:r>
              <a:rPr lang="en-US" altLang="zh-TW" sz="2800" dirty="0" smtClean="0">
                <a:solidFill>
                  <a:srgbClr val="FFFFFF"/>
                </a:solidFill>
                <a:effectLst/>
              </a:rPr>
              <a:t> </a:t>
            </a:r>
            <a:r>
              <a:rPr lang="en-US" altLang="zh-TW" sz="2800" dirty="0">
                <a:solidFill>
                  <a:srgbClr val="FFFFFF"/>
                </a:solidFill>
                <a:effectLst/>
                <a:latin typeface="Symbol" panose="05050102010706020507" pitchFamily="18" charset="2"/>
              </a:rPr>
              <a:t>a </a:t>
            </a:r>
            <a:r>
              <a:rPr lang="en-US" altLang="zh-TW" sz="2800" dirty="0">
                <a:solidFill>
                  <a:srgbClr val="FFFFFF"/>
                </a:solidFill>
                <a:effectLst/>
              </a:rPr>
              <a:t>2-6Gal linkage</a:t>
            </a:r>
          </a:p>
          <a:p>
            <a:pPr lvl="1">
              <a:lnSpc>
                <a:spcPct val="105000"/>
              </a:lnSpc>
              <a:spcBef>
                <a:spcPct val="0"/>
              </a:spcBef>
            </a:pPr>
            <a:r>
              <a:rPr lang="zh-TW" altLang="en-US" sz="2800" dirty="0">
                <a:solidFill>
                  <a:srgbClr val="FFFFFF"/>
                </a:solidFill>
                <a:effectLst/>
              </a:rPr>
              <a:t>禽</a:t>
            </a:r>
            <a:r>
              <a:rPr lang="zh-TW" altLang="en-US" sz="2800" dirty="0" smtClean="0">
                <a:solidFill>
                  <a:srgbClr val="FFFFFF"/>
                </a:solidFill>
                <a:effectLst/>
              </a:rPr>
              <a:t>鳥類：</a:t>
            </a:r>
            <a:r>
              <a:rPr lang="en-US" altLang="zh-TW" sz="2800" dirty="0" smtClean="0">
                <a:solidFill>
                  <a:srgbClr val="FFFFFF"/>
                </a:solidFill>
                <a:effectLst/>
              </a:rPr>
              <a:t> </a:t>
            </a:r>
            <a:r>
              <a:rPr lang="en-US" altLang="zh-TW" sz="2800" dirty="0">
                <a:solidFill>
                  <a:srgbClr val="FFFFFF"/>
                </a:solidFill>
                <a:effectLst/>
                <a:latin typeface="Symbol" panose="05050102010706020507" pitchFamily="18" charset="2"/>
              </a:rPr>
              <a:t>a </a:t>
            </a:r>
            <a:r>
              <a:rPr lang="en-US" altLang="zh-TW" sz="2800" dirty="0">
                <a:solidFill>
                  <a:srgbClr val="FFFFFF"/>
                </a:solidFill>
                <a:effectLst/>
              </a:rPr>
              <a:t>2-3Gal linkage</a:t>
            </a:r>
          </a:p>
          <a:p>
            <a:pPr lvl="1">
              <a:lnSpc>
                <a:spcPct val="105000"/>
              </a:lnSpc>
              <a:spcBef>
                <a:spcPct val="0"/>
              </a:spcBef>
            </a:pPr>
            <a:r>
              <a:rPr lang="zh-TW" altLang="en-US" sz="2800" dirty="0">
                <a:solidFill>
                  <a:srgbClr val="FFFFFF"/>
                </a:solidFill>
                <a:effectLst/>
              </a:rPr>
              <a:t>豬：兩種均有</a:t>
            </a:r>
            <a:endParaRPr lang="zh-TW" altLang="en-US" sz="2800" dirty="0">
              <a:effectLst/>
            </a:endParaRPr>
          </a:p>
        </p:txBody>
      </p:sp>
      <p:sp>
        <p:nvSpPr>
          <p:cNvPr id="613382" name="Rectangle 6"/>
          <p:cNvSpPr>
            <a:spLocks noChangeArrowheads="1"/>
          </p:cNvSpPr>
          <p:nvPr/>
        </p:nvSpPr>
        <p:spPr bwMode="auto">
          <a:xfrm>
            <a:off x="1116013" y="6412011"/>
            <a:ext cx="2735044"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fr-FR" altLang="zh-TW" sz="1400" b="0" dirty="0">
                <a:solidFill>
                  <a:srgbClr val="66FF33"/>
                </a:solidFill>
                <a:effectLst>
                  <a:outerShdw blurRad="38100" dist="38100" dir="2700000" algn="tl">
                    <a:srgbClr val="000000"/>
                  </a:outerShdw>
                </a:effectLst>
              </a:rPr>
              <a:t>de Graaf M. EMBO J 2014;33:823.</a:t>
            </a:r>
          </a:p>
        </p:txBody>
      </p:sp>
      <p:pic>
        <p:nvPicPr>
          <p:cNvPr id="4" name="圖片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619672" y="2924944"/>
            <a:ext cx="6515100" cy="3429000"/>
          </a:xfrm>
          <a:prstGeom prst="rect">
            <a:avLst/>
          </a:prstGeom>
        </p:spPr>
      </p:pic>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478220865"/>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nvPr>
        </p:nvSpPr>
        <p:spPr>
          <a:xfrm>
            <a:off x="457200" y="260648"/>
            <a:ext cx="8229600" cy="83820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dirty="0">
                <a:effectLst/>
              </a:rPr>
              <a:t>流感大突變之混合器理論</a:t>
            </a:r>
            <a:r>
              <a:rPr lang="zh-TW" altLang="en-US" dirty="0">
                <a:solidFill>
                  <a:srgbClr val="FF00FF"/>
                </a:solidFill>
                <a:effectLst/>
              </a:rPr>
              <a:t/>
            </a:r>
            <a:br>
              <a:rPr lang="zh-TW" altLang="en-US" dirty="0">
                <a:solidFill>
                  <a:srgbClr val="FF00FF"/>
                </a:solidFill>
                <a:effectLst/>
              </a:rPr>
            </a:br>
            <a:r>
              <a:rPr lang="en-US" altLang="zh-TW" sz="3200" dirty="0">
                <a:solidFill>
                  <a:schemeClr val="bg1"/>
                </a:solidFill>
                <a:effectLst/>
              </a:rPr>
              <a:t>Mixing vessel theory</a:t>
            </a:r>
            <a:endParaRPr lang="en-US" altLang="zh-TW" sz="3600" dirty="0">
              <a:solidFill>
                <a:schemeClr val="bg1"/>
              </a:solidFill>
              <a:effectLst/>
            </a:endParaRPr>
          </a:p>
        </p:txBody>
      </p:sp>
      <p:sp>
        <p:nvSpPr>
          <p:cNvPr id="622595" name="Rectangle 3"/>
          <p:cNvSpPr>
            <a:spLocks noGrp="1" noChangeArrowheads="1"/>
          </p:cNvSpPr>
          <p:nvPr>
            <p:ph type="body" sz="half" idx="1"/>
          </p:nvPr>
        </p:nvSpPr>
        <p:spPr>
          <a:xfrm>
            <a:off x="323850" y="1268413"/>
            <a:ext cx="8424863" cy="5014912"/>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spcBef>
                <a:spcPct val="15000"/>
              </a:spcBef>
            </a:pPr>
            <a:r>
              <a:rPr lang="zh-TW" altLang="en-US" sz="3200">
                <a:solidFill>
                  <a:srgbClr val="FAFD00"/>
                </a:solidFill>
                <a:effectLst/>
              </a:rPr>
              <a:t>禽流感病毒與人流感病毒同時感染豬</a:t>
            </a:r>
            <a:r>
              <a:rPr lang="zh-TW" altLang="en-US" sz="3200">
                <a:effectLst/>
              </a:rPr>
              <a:t>，兩者基因交換形成新型病毒。</a:t>
            </a:r>
          </a:p>
          <a:p>
            <a:pPr lvl="1">
              <a:spcBef>
                <a:spcPct val="15000"/>
              </a:spcBef>
            </a:pPr>
            <a:r>
              <a:rPr lang="en-US" altLang="zh-TW" sz="3200">
                <a:effectLst/>
              </a:rPr>
              <a:t>1997</a:t>
            </a:r>
            <a:r>
              <a:rPr lang="zh-TW" altLang="en-US" sz="3200">
                <a:solidFill>
                  <a:srgbClr val="FAFD00"/>
                </a:solidFill>
                <a:effectLst/>
              </a:rPr>
              <a:t>香港</a:t>
            </a:r>
            <a:r>
              <a:rPr lang="en-US" altLang="zh-TW" sz="3200">
                <a:solidFill>
                  <a:srgbClr val="FAFD00"/>
                </a:solidFill>
                <a:effectLst/>
              </a:rPr>
              <a:t>H5N1</a:t>
            </a:r>
            <a:r>
              <a:rPr lang="zh-TW" altLang="en-US" sz="3200">
                <a:solidFill>
                  <a:srgbClr val="FAFD00"/>
                </a:solidFill>
                <a:effectLst/>
              </a:rPr>
              <a:t>型禽流感</a:t>
            </a:r>
            <a:r>
              <a:rPr lang="zh-TW" altLang="en-US" sz="3200">
                <a:effectLst/>
              </a:rPr>
              <a:t>的恐慌</a:t>
            </a:r>
          </a:p>
          <a:p>
            <a:pPr lvl="2">
              <a:spcBef>
                <a:spcPct val="15000"/>
              </a:spcBef>
            </a:pPr>
            <a:r>
              <a:rPr lang="zh-TW" altLang="en-US" sz="3200">
                <a:effectLst/>
              </a:rPr>
              <a:t>基因重組 </a:t>
            </a:r>
            <a:r>
              <a:rPr lang="en-US" altLang="zh-TW" sz="3200">
                <a:effectLst/>
              </a:rPr>
              <a:t>(gene reassortment)</a:t>
            </a:r>
            <a:r>
              <a:rPr lang="zh-TW" altLang="en-US" sz="3200">
                <a:effectLst/>
              </a:rPr>
              <a:t>一定需要經過豬的媒介？</a:t>
            </a:r>
          </a:p>
        </p:txBody>
      </p:sp>
      <p:pic>
        <p:nvPicPr>
          <p:cNvPr id="622596" name="Picture 4" descr="flu_avian0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619250" y="4005263"/>
            <a:ext cx="5905500" cy="268605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8" name="Rectangle 2"/>
          <p:cNvSpPr>
            <a:spLocks noGrp="1" noChangeArrowheads="1"/>
          </p:cNvSpPr>
          <p:nvPr>
            <p:ph type="title"/>
          </p:nvPr>
        </p:nvSpPr>
        <p:spPr/>
        <p:txBody>
          <a:bodyPr/>
          <a:lstStyle/>
          <a:p>
            <a:r>
              <a:rPr lang="zh-TW" altLang="en-US" dirty="0">
                <a:effectLst/>
              </a:rPr>
              <a:t>香港</a:t>
            </a:r>
            <a:r>
              <a:rPr lang="en-US" altLang="zh-TW" dirty="0">
                <a:effectLst/>
              </a:rPr>
              <a:t>H5N1</a:t>
            </a:r>
            <a:r>
              <a:rPr lang="zh-TW" altLang="en-US" dirty="0">
                <a:effectLst/>
              </a:rPr>
              <a:t>禽流感 </a:t>
            </a:r>
            <a:r>
              <a:rPr lang="en-US" altLang="zh-TW" dirty="0">
                <a:effectLst/>
              </a:rPr>
              <a:t>(1997)</a:t>
            </a:r>
          </a:p>
        </p:txBody>
      </p:sp>
      <p:sp>
        <p:nvSpPr>
          <p:cNvPr id="623619" name="Rectangle 3"/>
          <p:cNvSpPr>
            <a:spLocks noGrp="1" noChangeArrowheads="1"/>
          </p:cNvSpPr>
          <p:nvPr>
            <p:ph type="body" sz="half" idx="1"/>
          </p:nvPr>
        </p:nvSpPr>
        <p:spPr>
          <a:xfrm>
            <a:off x="539750" y="1125538"/>
            <a:ext cx="4608513" cy="5040312"/>
          </a:xfrm>
        </p:spPr>
        <p:txBody>
          <a:bodyPr/>
          <a:lstStyle/>
          <a:p>
            <a:r>
              <a:rPr lang="zh-TW" altLang="en-US" sz="3200">
                <a:effectLst/>
              </a:rPr>
              <a:t>病例數：</a:t>
            </a:r>
            <a:r>
              <a:rPr lang="en-US" altLang="zh-TW" sz="3200">
                <a:effectLst/>
              </a:rPr>
              <a:t>18</a:t>
            </a:r>
          </a:p>
          <a:p>
            <a:pPr lvl="1"/>
            <a:r>
              <a:rPr lang="zh-TW" altLang="en-US" sz="3200">
                <a:effectLst/>
              </a:rPr>
              <a:t>大於</a:t>
            </a:r>
            <a:r>
              <a:rPr lang="en-US" altLang="zh-TW" sz="3200">
                <a:effectLst/>
              </a:rPr>
              <a:t>12</a:t>
            </a:r>
            <a:r>
              <a:rPr lang="zh-TW" altLang="en-US" sz="3200">
                <a:effectLst/>
              </a:rPr>
              <a:t>歲：</a:t>
            </a:r>
            <a:r>
              <a:rPr lang="en-US" altLang="zh-TW" sz="3200">
                <a:effectLst/>
              </a:rPr>
              <a:t>9</a:t>
            </a:r>
          </a:p>
          <a:p>
            <a:pPr lvl="1"/>
            <a:r>
              <a:rPr lang="zh-TW" altLang="en-US" sz="3200">
                <a:effectLst/>
              </a:rPr>
              <a:t>病情嚴重：</a:t>
            </a:r>
            <a:r>
              <a:rPr lang="en-US" altLang="zh-TW" sz="3200">
                <a:effectLst/>
              </a:rPr>
              <a:t>11</a:t>
            </a:r>
          </a:p>
          <a:p>
            <a:pPr lvl="2"/>
            <a:r>
              <a:rPr lang="zh-TW" altLang="en-US" sz="3200">
                <a:solidFill>
                  <a:srgbClr val="FAFD00"/>
                </a:solidFill>
                <a:effectLst/>
              </a:rPr>
              <a:t>肺炎、淋巴球低下</a:t>
            </a:r>
          </a:p>
          <a:p>
            <a:pPr lvl="2"/>
            <a:r>
              <a:rPr lang="zh-TW" altLang="en-US" sz="3200">
                <a:solidFill>
                  <a:srgbClr val="FAFD00"/>
                </a:solidFill>
                <a:effectLst/>
              </a:rPr>
              <a:t>腹瀉</a:t>
            </a:r>
          </a:p>
          <a:p>
            <a:pPr lvl="2"/>
            <a:r>
              <a:rPr lang="zh-TW" altLang="en-US" sz="3200">
                <a:effectLst/>
              </a:rPr>
              <a:t>多發性器官衰竭</a:t>
            </a:r>
          </a:p>
          <a:p>
            <a:pPr lvl="1"/>
            <a:r>
              <a:rPr lang="zh-TW" altLang="en-US" sz="3200">
                <a:effectLst/>
              </a:rPr>
              <a:t>死亡：</a:t>
            </a:r>
            <a:r>
              <a:rPr lang="en-US" altLang="zh-TW" sz="3200">
                <a:effectLst/>
              </a:rPr>
              <a:t>6 (33%)</a:t>
            </a:r>
          </a:p>
          <a:p>
            <a:pPr lvl="2"/>
            <a:r>
              <a:rPr lang="zh-TW" altLang="en-US" sz="3200">
                <a:effectLst/>
              </a:rPr>
              <a:t>大於</a:t>
            </a:r>
            <a:r>
              <a:rPr lang="en-US" altLang="zh-TW" sz="3200">
                <a:effectLst/>
              </a:rPr>
              <a:t>12</a:t>
            </a:r>
            <a:r>
              <a:rPr lang="zh-TW" altLang="en-US" sz="3200">
                <a:effectLst/>
              </a:rPr>
              <a:t>歲：</a:t>
            </a:r>
            <a:r>
              <a:rPr lang="en-US" altLang="zh-TW" sz="3200">
                <a:effectLst/>
              </a:rPr>
              <a:t>5/9 (56%)</a:t>
            </a:r>
          </a:p>
          <a:p>
            <a:pPr lvl="1"/>
            <a:endParaRPr lang="en-US" altLang="zh-TW" sz="3200">
              <a:effectLst/>
            </a:endParaRPr>
          </a:p>
        </p:txBody>
      </p:sp>
      <p:sp>
        <p:nvSpPr>
          <p:cNvPr id="623620" name="Rectangle 4"/>
          <p:cNvSpPr>
            <a:spLocks noChangeArrowheads="1"/>
          </p:cNvSpPr>
          <p:nvPr/>
        </p:nvSpPr>
        <p:spPr bwMode="auto">
          <a:xfrm>
            <a:off x="990600" y="6324600"/>
            <a:ext cx="38544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i="1" dirty="0">
                <a:solidFill>
                  <a:srgbClr val="66FF33"/>
                </a:solidFill>
                <a:effectLst>
                  <a:outerShdw blurRad="38100" dist="38100" dir="2700000" algn="tl">
                    <a:srgbClr val="000000"/>
                  </a:outerShdw>
                </a:effectLst>
                <a:latin typeface="Arial" panose="020B0604020202020204" pitchFamily="34" charset="0"/>
              </a:rPr>
              <a:t>Tam JS. Vaccine 2002 (</a:t>
            </a:r>
            <a:r>
              <a:rPr lang="en-US" altLang="zh-TW" sz="1800" b="0" i="1" dirty="0" err="1">
                <a:solidFill>
                  <a:srgbClr val="66FF33"/>
                </a:solidFill>
                <a:effectLst>
                  <a:outerShdw blurRad="38100" dist="38100" dir="2700000" algn="tl">
                    <a:srgbClr val="000000"/>
                  </a:outerShdw>
                </a:effectLst>
                <a:latin typeface="Arial" panose="020B0604020202020204" pitchFamily="34" charset="0"/>
              </a:rPr>
              <a:t>Suppl</a:t>
            </a:r>
            <a:r>
              <a:rPr lang="en-US" altLang="zh-TW" sz="1800" b="0" i="1" dirty="0">
                <a:solidFill>
                  <a:srgbClr val="66FF33"/>
                </a:solidFill>
                <a:effectLst>
                  <a:outerShdw blurRad="38100" dist="38100" dir="2700000" algn="tl">
                    <a:srgbClr val="000000"/>
                  </a:outerShdw>
                </a:effectLst>
                <a:latin typeface="Arial" panose="020B0604020202020204" pitchFamily="34" charset="0"/>
              </a:rPr>
              <a:t> 2):77.</a:t>
            </a:r>
          </a:p>
        </p:txBody>
      </p:sp>
      <p:pic>
        <p:nvPicPr>
          <p:cNvPr id="623621" name="Picture 5" descr="Colorized transmission electron micrograph of Avian influenza A H5N1 viruses (seen in gold) grown in MDCK cells (seen in green)."/>
          <p:cNvPicPr>
            <a:picLocks noGrp="1" noChangeAspect="1" noChangeArrowheads="1"/>
          </p:cNvPicPr>
          <p:nvPr>
            <p:ph sz="half" idx="2"/>
          </p:nvPr>
        </p:nvPicPr>
        <p:blipFill>
          <a:blip r:embed="rId4" cstate="print">
            <a:extLst>
              <a:ext uri="{28A0092B-C50C-407E-A947-70E740481C1C}">
                <a14:useLocalDpi xmlns:a14="http://schemas.microsoft.com/office/drawing/2010/main" xmlns="" val="0"/>
              </a:ext>
            </a:extLst>
          </a:blip>
          <a:srcRect/>
          <a:stretch>
            <a:fillRect/>
          </a:stretch>
        </p:blipFill>
        <p:spPr>
          <a:xfrm>
            <a:off x="5148263" y="1196975"/>
            <a:ext cx="3600450" cy="29591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623622" name="Text Box 6"/>
          <p:cNvSpPr txBox="1">
            <a:spLocks noChangeArrowheads="1"/>
          </p:cNvSpPr>
          <p:nvPr/>
        </p:nvSpPr>
        <p:spPr bwMode="auto">
          <a:xfrm>
            <a:off x="6516688" y="4221163"/>
            <a:ext cx="1254125"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2800">
                <a:solidFill>
                  <a:srgbClr val="FAFD00"/>
                </a:solidFill>
                <a:effectLst>
                  <a:outerShdw blurRad="38100" dist="38100" dir="2700000" algn="tl">
                    <a:srgbClr val="000000"/>
                  </a:outerShdw>
                </a:effectLst>
                <a:latin typeface="Arial Black" panose="020B0A04020102020204" pitchFamily="34" charset="0"/>
              </a:rPr>
              <a:t>H5N1</a:t>
            </a: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2"/>
          <p:cNvSpPr>
            <a:spLocks noGrp="1" noChangeArrowheads="1"/>
          </p:cNvSpPr>
          <p:nvPr>
            <p:ph type="title"/>
          </p:nvPr>
        </p:nvSpPr>
        <p:spPr/>
        <p:txBody>
          <a:bodyPr/>
          <a:lstStyle/>
          <a:p>
            <a:r>
              <a:rPr lang="en-US" altLang="zh-TW" dirty="0">
                <a:effectLst/>
              </a:rPr>
              <a:t>2004</a:t>
            </a:r>
            <a:r>
              <a:rPr lang="zh-TW" altLang="en-US" dirty="0">
                <a:effectLst/>
              </a:rPr>
              <a:t>年</a:t>
            </a:r>
            <a:r>
              <a:rPr lang="en-US" altLang="zh-TW" dirty="0">
                <a:effectLst/>
              </a:rPr>
              <a:t>H5N1</a:t>
            </a:r>
            <a:r>
              <a:rPr lang="zh-TW" altLang="en-US" dirty="0">
                <a:effectLst/>
              </a:rPr>
              <a:t>禽流感再度現蹤</a:t>
            </a:r>
          </a:p>
        </p:txBody>
      </p:sp>
      <p:graphicFrame>
        <p:nvGraphicFramePr>
          <p:cNvPr id="659459" name="Object 3"/>
          <p:cNvGraphicFramePr>
            <a:graphicFrameLocks noGrp="1" noChangeAspect="1"/>
          </p:cNvGraphicFramePr>
          <p:nvPr>
            <p:ph idx="1"/>
            <p:extLst>
              <p:ext uri="{D42A27DB-BD31-4B8C-83A1-F6EECF244321}">
                <p14:modId xmlns:p14="http://schemas.microsoft.com/office/powerpoint/2010/main" xmlns="" val="2607127675"/>
              </p:ext>
            </p:extLst>
          </p:nvPr>
        </p:nvGraphicFramePr>
        <p:xfrm>
          <a:off x="539750" y="1125538"/>
          <a:ext cx="7993063" cy="5106987"/>
        </p:xfrm>
        <a:graphic>
          <a:graphicData uri="http://schemas.openxmlformats.org/presentationml/2006/ole">
            <p:oleObj spid="_x0000_s659748" name="PhotoImpact" r:id="rId5" imgW="7276190" imgH="4647619" progId="">
              <p:embed/>
            </p:oleObj>
          </a:graphicData>
        </a:graphic>
      </p:graphicFrame>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
        <p:nvSpPr>
          <p:cNvPr id="7" name="文字方塊 6"/>
          <p:cNvSpPr txBox="1"/>
          <p:nvPr/>
        </p:nvSpPr>
        <p:spPr>
          <a:xfrm>
            <a:off x="1115616" y="6381328"/>
            <a:ext cx="5237396" cy="369332"/>
          </a:xfrm>
          <a:prstGeom prst="rect">
            <a:avLst/>
          </a:prstGeom>
          <a:noFill/>
        </p:spPr>
        <p:txBody>
          <a:bodyPr wrap="none" rtlCol="0">
            <a:spAutoFit/>
          </a:bodyPr>
          <a:lstStyle/>
          <a:p>
            <a:r>
              <a:rPr lang="en-US" altLang="zh-TW" sz="1800" b="0" dirty="0" smtClean="0">
                <a:solidFill>
                  <a:srgbClr val="66FF33"/>
                </a:solidFill>
                <a:effectLst>
                  <a:outerShdw blurRad="38100" dist="38100" dir="2700000" algn="tl">
                    <a:srgbClr val="000000"/>
                  </a:outerShdw>
                </a:effectLst>
                <a:latin typeface="Arial" panose="020B0604020202020204" pitchFamily="34" charset="0"/>
              </a:rPr>
              <a:t>Data source: FAO(OIE/WHO) National authorities</a:t>
            </a:r>
            <a:endParaRPr lang="zh-TW" altLang="en-US" sz="1800" b="0" dirty="0">
              <a:solidFill>
                <a:srgbClr val="66FF33"/>
              </a:solidFill>
              <a:effectLst>
                <a:outerShdw blurRad="38100" dist="38100" dir="2700000" algn="tl">
                  <a:srgbClr val="000000"/>
                </a:outerShdw>
              </a:effectLst>
              <a:latin typeface="Arial" panose="020B0604020202020204" pitchFamily="34" charset="0"/>
            </a:endParaRPr>
          </a:p>
        </p:txBody>
      </p:sp>
    </p:spTree>
    <p:custDataLst>
      <p:tags r:id="rId2"/>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58" name="Rectangle 2"/>
          <p:cNvSpPr>
            <a:spLocks noGrp="1" noChangeArrowheads="1"/>
          </p:cNvSpPr>
          <p:nvPr>
            <p:ph type="title"/>
          </p:nvPr>
        </p:nvSpPr>
        <p:spPr>
          <a:xfrm>
            <a:off x="590551" y="116632"/>
            <a:ext cx="8158162" cy="792162"/>
          </a:xfrm>
        </p:spPr>
        <p:txBody>
          <a:bodyPr/>
          <a:lstStyle/>
          <a:p>
            <a:r>
              <a:rPr lang="en-US" altLang="zh-TW" dirty="0">
                <a:effectLst/>
              </a:rPr>
              <a:t>2004</a:t>
            </a:r>
            <a:r>
              <a:rPr lang="zh-TW" altLang="en-US" dirty="0">
                <a:effectLst/>
              </a:rPr>
              <a:t>年</a:t>
            </a:r>
            <a:r>
              <a:rPr lang="zh-TW" altLang="en-US" dirty="0" smtClean="0">
                <a:effectLst/>
              </a:rPr>
              <a:t>台灣人不吃</a:t>
            </a:r>
            <a:r>
              <a:rPr lang="zh-TW" altLang="en-US" dirty="0">
                <a:effectLst/>
              </a:rPr>
              <a:t>雞</a:t>
            </a:r>
            <a:endParaRPr lang="zh-TW" altLang="en-US" sz="3200" dirty="0">
              <a:solidFill>
                <a:schemeClr val="bg1"/>
              </a:solidFill>
              <a:effectLst/>
            </a:endParaRPr>
          </a:p>
        </p:txBody>
      </p:sp>
      <p:sp>
        <p:nvSpPr>
          <p:cNvPr id="608259" name="Rectangle 3"/>
          <p:cNvSpPr>
            <a:spLocks noGrp="1" noChangeArrowheads="1"/>
          </p:cNvSpPr>
          <p:nvPr>
            <p:ph type="body" idx="1"/>
          </p:nvPr>
        </p:nvSpPr>
        <p:spPr>
          <a:xfrm>
            <a:off x="468312" y="1052513"/>
            <a:ext cx="8675687" cy="5545137"/>
          </a:xfrm>
        </p:spPr>
        <p:txBody>
          <a:bodyPr/>
          <a:lstStyle/>
          <a:p>
            <a:pPr>
              <a:spcBef>
                <a:spcPct val="10000"/>
              </a:spcBef>
            </a:pPr>
            <a:r>
              <a:rPr lang="zh-TW" altLang="en-US" sz="2600" b="1" dirty="0">
                <a:effectLst/>
              </a:rPr>
              <a:t>速食店 競推非雞肉產品</a:t>
            </a:r>
            <a:r>
              <a:rPr lang="en-US" altLang="en-US" sz="2200" dirty="0">
                <a:solidFill>
                  <a:srgbClr val="7FFF00"/>
                </a:solidFill>
                <a:effectLst/>
              </a:rPr>
              <a:t>【 </a:t>
            </a:r>
            <a:r>
              <a:rPr lang="en-US" altLang="zh-TW" sz="2200" dirty="0">
                <a:solidFill>
                  <a:srgbClr val="7FFF00"/>
                </a:solidFill>
                <a:effectLst/>
              </a:rPr>
              <a:t>2004.2.11 </a:t>
            </a:r>
            <a:r>
              <a:rPr lang="zh-TW" altLang="en-US" sz="2200" dirty="0">
                <a:solidFill>
                  <a:srgbClr val="7FFF00"/>
                </a:solidFill>
                <a:effectLst/>
              </a:rPr>
              <a:t>自由時報</a:t>
            </a:r>
            <a:r>
              <a:rPr lang="en-US" altLang="en-US" sz="2200" dirty="0">
                <a:solidFill>
                  <a:srgbClr val="7FFF00"/>
                </a:solidFill>
                <a:effectLst/>
              </a:rPr>
              <a:t>】</a:t>
            </a:r>
            <a:r>
              <a:rPr lang="zh-TW" altLang="en-US" sz="2600" dirty="0">
                <a:solidFill>
                  <a:srgbClr val="7FFF00"/>
                </a:solidFill>
                <a:effectLst/>
              </a:rPr>
              <a:t>：</a:t>
            </a:r>
          </a:p>
          <a:p>
            <a:pPr lvl="1" hangingPunct="1">
              <a:spcBef>
                <a:spcPct val="10000"/>
              </a:spcBef>
            </a:pPr>
            <a:r>
              <a:rPr lang="zh-TW" altLang="en-US" sz="2600" dirty="0">
                <a:effectLst/>
              </a:rPr>
              <a:t>登台十九年，產品百分之百以雞肉為主的肯德基</a:t>
            </a:r>
            <a:r>
              <a:rPr lang="zh-TW" altLang="en-US" sz="2600" dirty="0" smtClean="0">
                <a:effectLst/>
              </a:rPr>
              <a:t>，</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全</a:t>
            </a:r>
            <a:r>
              <a:rPr lang="zh-TW" altLang="en-US" sz="2600" dirty="0">
                <a:effectLst/>
              </a:rPr>
              <a:t>台一百三十六家門市，今天將首度推出「非</a:t>
            </a:r>
            <a:r>
              <a:rPr lang="zh-TW" altLang="en-US" sz="2600" dirty="0" smtClean="0">
                <a:effectLst/>
              </a:rPr>
              <a:t>雞</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肉</a:t>
            </a:r>
            <a:r>
              <a:rPr lang="zh-TW" altLang="en-US" sz="2600" dirty="0">
                <a:effectLst/>
              </a:rPr>
              <a:t>」的</a:t>
            </a:r>
            <a:r>
              <a:rPr lang="zh-TW" altLang="en-US" sz="2600" b="1" dirty="0">
                <a:solidFill>
                  <a:srgbClr val="FAFD00"/>
                </a:solidFill>
                <a:effectLst/>
              </a:rPr>
              <a:t>豬排堡</a:t>
            </a:r>
            <a:r>
              <a:rPr lang="zh-TW" altLang="en-US" sz="2600" dirty="0">
                <a:effectLst/>
              </a:rPr>
              <a:t>，向非雞肉漢堡市場宣戰。</a:t>
            </a:r>
            <a:endParaRPr lang="zh-TW" altLang="en-US" sz="2600" dirty="0">
              <a:solidFill>
                <a:srgbClr val="7FFF00"/>
              </a:solidFill>
              <a:effectLst/>
            </a:endParaRPr>
          </a:p>
          <a:p>
            <a:pPr lvl="1" hangingPunct="1">
              <a:spcBef>
                <a:spcPct val="10000"/>
              </a:spcBef>
            </a:pPr>
            <a:r>
              <a:rPr lang="zh-TW" altLang="en-US" sz="2600" dirty="0">
                <a:effectLst/>
              </a:rPr>
              <a:t>台灣麥當勞執行協理陳薇雅則表示，國內外</a:t>
            </a:r>
            <a:r>
              <a:rPr lang="zh-TW" altLang="en-US" sz="2600" dirty="0" smtClean="0">
                <a:effectLst/>
              </a:rPr>
              <a:t>傳出</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高</a:t>
            </a:r>
            <a:r>
              <a:rPr lang="zh-TW" altLang="en-US" sz="2600" dirty="0">
                <a:effectLst/>
              </a:rPr>
              <a:t>、低病原性禽流感疫情後，確實讓消費者點</a:t>
            </a:r>
            <a:r>
              <a:rPr lang="zh-TW" altLang="en-US" sz="2600" dirty="0" smtClean="0">
                <a:effectLst/>
              </a:rPr>
              <a:t>購</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雞肉</a:t>
            </a:r>
            <a:r>
              <a:rPr lang="zh-TW" altLang="en-US" sz="2600" dirty="0">
                <a:effectLst/>
              </a:rPr>
              <a:t>產品的比率由四十五％下滑至卅五％，</a:t>
            </a:r>
            <a:r>
              <a:rPr lang="zh-TW" altLang="en-US" sz="2600" dirty="0" smtClean="0">
                <a:effectLst/>
              </a:rPr>
              <a:t>跌幅</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約</a:t>
            </a:r>
            <a:r>
              <a:rPr lang="zh-TW" altLang="en-US" sz="2600" dirty="0">
                <a:effectLst/>
              </a:rPr>
              <a:t>一成。</a:t>
            </a:r>
          </a:p>
          <a:p>
            <a:pPr hangingPunct="1">
              <a:spcBef>
                <a:spcPct val="10000"/>
              </a:spcBef>
            </a:pPr>
            <a:r>
              <a:rPr lang="zh-TW" altLang="en-US" sz="2600" b="1" dirty="0">
                <a:solidFill>
                  <a:srgbClr val="FAFD00"/>
                </a:solidFill>
                <a:effectLst/>
              </a:rPr>
              <a:t>越南人聞雞色變 肯德基改賣肯德</a:t>
            </a:r>
            <a:r>
              <a:rPr lang="zh-TW" altLang="en-US" sz="2600" b="1" dirty="0" smtClean="0">
                <a:solidFill>
                  <a:srgbClr val="FAFD00"/>
                </a:solidFill>
                <a:effectLst/>
              </a:rPr>
              <a:t>魚</a:t>
            </a:r>
            <a:r>
              <a:rPr lang="en-US" altLang="zh-TW" sz="2200" dirty="0" smtClean="0">
                <a:solidFill>
                  <a:srgbClr val="7FFF00"/>
                </a:solidFill>
                <a:effectLst/>
              </a:rPr>
              <a:t>【</a:t>
            </a:r>
            <a:r>
              <a:rPr lang="en-US" altLang="zh-TW" sz="2200" dirty="0">
                <a:solidFill>
                  <a:srgbClr val="7FFF00"/>
                </a:solidFill>
                <a:effectLst/>
              </a:rPr>
              <a:t>2004.1.27 </a:t>
            </a:r>
            <a:r>
              <a:rPr lang="zh-TW" altLang="en-US" sz="2200" dirty="0">
                <a:solidFill>
                  <a:srgbClr val="7FFF00"/>
                </a:solidFill>
                <a:effectLst/>
              </a:rPr>
              <a:t>大紀元</a:t>
            </a:r>
            <a:r>
              <a:rPr lang="en-US" altLang="zh-TW" sz="2200" dirty="0">
                <a:solidFill>
                  <a:srgbClr val="7FFF00"/>
                </a:solidFill>
                <a:effectLst/>
              </a:rPr>
              <a:t>】</a:t>
            </a:r>
            <a:r>
              <a:rPr lang="zh-TW" altLang="en-US" sz="2600" dirty="0">
                <a:solidFill>
                  <a:srgbClr val="7FFF00"/>
                </a:solidFill>
                <a:effectLst/>
              </a:rPr>
              <a:t>：</a:t>
            </a:r>
            <a:r>
              <a:rPr lang="zh-TW" altLang="en-US" sz="2600" dirty="0">
                <a:solidFill>
                  <a:schemeClr val="bg1"/>
                </a:solidFill>
                <a:effectLst/>
              </a:rPr>
              <a:t> </a:t>
            </a:r>
            <a:r>
              <a:rPr lang="en-US" altLang="zh-TW" sz="2600" dirty="0">
                <a:solidFill>
                  <a:schemeClr val="bg1"/>
                </a:solidFill>
                <a:effectLst/>
              </a:rPr>
              <a:t>(</a:t>
            </a:r>
            <a:r>
              <a:rPr lang="zh-TW" altLang="en-US" sz="2600" dirty="0">
                <a:solidFill>
                  <a:schemeClr val="bg1"/>
                </a:solidFill>
                <a:effectLst/>
              </a:rPr>
              <a:t>據中廣新聞報導</a:t>
            </a:r>
            <a:r>
              <a:rPr lang="en-US" altLang="zh-TW" sz="2600" dirty="0">
                <a:solidFill>
                  <a:schemeClr val="bg1"/>
                </a:solidFill>
                <a:effectLst/>
              </a:rPr>
              <a:t>)</a:t>
            </a:r>
            <a:r>
              <a:rPr lang="zh-TW" altLang="en-US" sz="2600" dirty="0">
                <a:solidFill>
                  <a:schemeClr val="bg1"/>
                </a:solidFill>
                <a:effectLst/>
              </a:rPr>
              <a:t>專賣炸雞的美國速食聯鎖店肯德基</a:t>
            </a:r>
            <a:r>
              <a:rPr lang="zh-TW" altLang="en-US" sz="2600" dirty="0" smtClean="0">
                <a:solidFill>
                  <a:schemeClr val="bg1"/>
                </a:solidFill>
                <a:effectLst/>
              </a:rPr>
              <a:t>，</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由於</a:t>
            </a:r>
            <a:r>
              <a:rPr lang="zh-TW" altLang="en-US" sz="2600" dirty="0">
                <a:solidFill>
                  <a:schemeClr val="bg1"/>
                </a:solidFill>
                <a:effectLst/>
              </a:rPr>
              <a:t>最近越南鬧禽流感，大家不敢吃雞，越南肯德基已經決定改</a:t>
            </a:r>
            <a:r>
              <a:rPr lang="zh-TW" altLang="en-US" sz="2600" b="1" dirty="0">
                <a:solidFill>
                  <a:srgbClr val="FAFD00"/>
                </a:solidFill>
                <a:effectLst/>
              </a:rPr>
              <a:t>賣魚</a:t>
            </a:r>
            <a:r>
              <a:rPr lang="zh-TW" altLang="en-US" sz="2600" dirty="0">
                <a:solidFill>
                  <a:schemeClr val="bg1"/>
                </a:solidFill>
                <a:effectLst/>
              </a:rPr>
              <a:t>。</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4303383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0786" name="Rectangle 2"/>
          <p:cNvSpPr>
            <a:spLocks noGrp="1" noChangeArrowheads="1"/>
          </p:cNvSpPr>
          <p:nvPr>
            <p:ph type="title"/>
          </p:nvPr>
        </p:nvSpPr>
        <p:spPr>
          <a:xfrm>
            <a:off x="533400" y="381000"/>
            <a:ext cx="8229600" cy="838200"/>
          </a:xfrm>
        </p:spPr>
        <p:txBody>
          <a:bodyPr/>
          <a:lstStyle/>
          <a:p>
            <a:r>
              <a:rPr lang="zh-TW" altLang="en-US" dirty="0">
                <a:effectLst/>
              </a:rPr>
              <a:t>細胞接受器</a:t>
            </a:r>
            <a:r>
              <a:rPr lang="zh-TW" altLang="en-US" dirty="0">
                <a:solidFill>
                  <a:srgbClr val="FF00FF"/>
                </a:solidFill>
                <a:effectLst/>
              </a:rPr>
              <a:t/>
            </a:r>
            <a:br>
              <a:rPr lang="zh-TW" altLang="en-US" dirty="0">
                <a:solidFill>
                  <a:srgbClr val="FF00FF"/>
                </a:solidFill>
                <a:effectLst/>
              </a:rPr>
            </a:br>
            <a:r>
              <a:rPr lang="zh-TW" altLang="en-US" sz="3200" dirty="0">
                <a:solidFill>
                  <a:schemeClr val="bg1"/>
                </a:solidFill>
                <a:effectLst/>
              </a:rPr>
              <a:t>宿主專一性的來源</a:t>
            </a:r>
          </a:p>
        </p:txBody>
      </p:sp>
      <p:sp>
        <p:nvSpPr>
          <p:cNvPr id="630787" name="Rectangle 3"/>
          <p:cNvSpPr>
            <a:spLocks noChangeArrowheads="1"/>
          </p:cNvSpPr>
          <p:nvPr/>
        </p:nvSpPr>
        <p:spPr bwMode="auto">
          <a:xfrm>
            <a:off x="457200" y="4724400"/>
            <a:ext cx="8229600" cy="1219200"/>
          </a:xfrm>
          <a:prstGeom prst="rect">
            <a:avLst/>
          </a:prstGeom>
          <a:solidFill>
            <a:srgbClr val="FFFF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pic>
        <p:nvPicPr>
          <p:cNvPr id="630788" name="Picture 4" descr="sample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667000" y="3657600"/>
            <a:ext cx="307975" cy="650875"/>
          </a:xfrm>
          <a:prstGeom prst="rect">
            <a:avLst/>
          </a:prstGeom>
          <a:noFill/>
          <a:extLst>
            <a:ext uri="{909E8E84-426E-40DD-AFC4-6F175D3DCCD1}">
              <a14:hiddenFill xmlns:a14="http://schemas.microsoft.com/office/drawing/2010/main" xmlns="">
                <a:solidFill>
                  <a:srgbClr val="FFFFFF"/>
                </a:solidFill>
              </a14:hiddenFill>
            </a:ext>
          </a:extLst>
        </p:spPr>
      </p:pic>
      <p:pic>
        <p:nvPicPr>
          <p:cNvPr id="630789" name="Picture 5"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667000" y="42672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0" name="Picture 6"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943600" y="42672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1" name="Picture 7"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371600" y="42672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2" name="Picture 8"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733800" y="42672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3" name="Picture 9"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276600" y="48768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4" name="Picture 10"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876800" y="42672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5" name="Picture 11" descr="sample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162800" y="4267200"/>
            <a:ext cx="296863" cy="617538"/>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6" name="Picture 12" descr="sample1a"/>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524000" y="2971800"/>
            <a:ext cx="650875" cy="307975"/>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7" name="Picture 13" descr="sample1b"/>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2667000" y="1905000"/>
            <a:ext cx="307975" cy="650875"/>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8" name="Picture 14" descr="sample1c"/>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352800" y="2971800"/>
            <a:ext cx="650875" cy="307975"/>
          </a:xfrm>
          <a:prstGeom prst="rect">
            <a:avLst/>
          </a:prstGeom>
          <a:noFill/>
          <a:extLst>
            <a:ext uri="{909E8E84-426E-40DD-AFC4-6F175D3DCCD1}">
              <a14:hiddenFill xmlns:a14="http://schemas.microsoft.com/office/drawing/2010/main" xmlns="">
                <a:solidFill>
                  <a:srgbClr val="FFFFFF"/>
                </a:solidFill>
              </a14:hiddenFill>
            </a:ext>
          </a:extLst>
        </p:spPr>
      </p:pic>
      <p:pic>
        <p:nvPicPr>
          <p:cNvPr id="630799" name="Picture 15" descr="sample1d"/>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3200400" y="3429000"/>
            <a:ext cx="674688" cy="674688"/>
          </a:xfrm>
          <a:prstGeom prst="rect">
            <a:avLst/>
          </a:prstGeom>
          <a:noFill/>
          <a:extLst>
            <a:ext uri="{909E8E84-426E-40DD-AFC4-6F175D3DCCD1}">
              <a14:hiddenFill xmlns:a14="http://schemas.microsoft.com/office/drawing/2010/main" xmlns="">
                <a:solidFill>
                  <a:srgbClr val="FFFFFF"/>
                </a:solidFill>
              </a14:hiddenFill>
            </a:ext>
          </a:extLst>
        </p:spPr>
      </p:pic>
      <p:pic>
        <p:nvPicPr>
          <p:cNvPr id="630800" name="Picture 16" descr="sample1e"/>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1905000" y="3352800"/>
            <a:ext cx="674688" cy="674688"/>
          </a:xfrm>
          <a:prstGeom prst="rect">
            <a:avLst/>
          </a:prstGeom>
          <a:noFill/>
          <a:extLst>
            <a:ext uri="{909E8E84-426E-40DD-AFC4-6F175D3DCCD1}">
              <a14:hiddenFill xmlns:a14="http://schemas.microsoft.com/office/drawing/2010/main" xmlns="">
                <a:solidFill>
                  <a:srgbClr val="FFFFFF"/>
                </a:solidFill>
              </a14:hiddenFill>
            </a:ext>
          </a:extLst>
        </p:spPr>
      </p:pic>
      <p:pic>
        <p:nvPicPr>
          <p:cNvPr id="630801" name="Picture 17" descr="sample1f"/>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1752600" y="2133600"/>
            <a:ext cx="674688" cy="674688"/>
          </a:xfrm>
          <a:prstGeom prst="rect">
            <a:avLst/>
          </a:prstGeom>
          <a:noFill/>
          <a:extLst>
            <a:ext uri="{909E8E84-426E-40DD-AFC4-6F175D3DCCD1}">
              <a14:hiddenFill xmlns:a14="http://schemas.microsoft.com/office/drawing/2010/main" xmlns="">
                <a:solidFill>
                  <a:srgbClr val="FFFFFF"/>
                </a:solidFill>
              </a14:hiddenFill>
            </a:ext>
          </a:extLst>
        </p:spPr>
      </p:pic>
      <p:pic>
        <p:nvPicPr>
          <p:cNvPr id="630802" name="Picture 18" descr="sample1g"/>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3200400" y="2133600"/>
            <a:ext cx="674688" cy="674688"/>
          </a:xfrm>
          <a:prstGeom prst="rect">
            <a:avLst/>
          </a:prstGeom>
          <a:noFill/>
          <a:extLst>
            <a:ext uri="{909E8E84-426E-40DD-AFC4-6F175D3DCCD1}">
              <a14:hiddenFill xmlns:a14="http://schemas.microsoft.com/office/drawing/2010/main" xmlns="">
                <a:solidFill>
                  <a:srgbClr val="FFFFFF"/>
                </a:solidFill>
              </a14:hiddenFill>
            </a:ext>
          </a:extLst>
        </p:spPr>
      </p:pic>
      <p:sp>
        <p:nvSpPr>
          <p:cNvPr id="630803" name="Oval 19"/>
          <p:cNvSpPr>
            <a:spLocks noChangeArrowheads="1"/>
          </p:cNvSpPr>
          <p:nvPr/>
        </p:nvSpPr>
        <p:spPr bwMode="auto">
          <a:xfrm>
            <a:off x="1981200" y="2286000"/>
            <a:ext cx="1676400" cy="1676400"/>
          </a:xfrm>
          <a:prstGeom prst="ellipse">
            <a:avLst/>
          </a:prstGeom>
          <a:solidFill>
            <a:srgbClr val="FF3300"/>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zh-TW" altLang="zh-TW" sz="2400">
              <a:solidFill>
                <a:srgbClr val="FF3300"/>
              </a:solidFill>
              <a:ea typeface="新細明體" panose="02020500000000000000" pitchFamily="18" charset="-120"/>
            </a:endParaRPr>
          </a:p>
        </p:txBody>
      </p:sp>
      <p:grpSp>
        <p:nvGrpSpPr>
          <p:cNvPr id="630804" name="Group 20"/>
          <p:cNvGrpSpPr>
            <a:grpSpLocks/>
          </p:cNvGrpSpPr>
          <p:nvPr/>
        </p:nvGrpSpPr>
        <p:grpSpPr bwMode="auto">
          <a:xfrm>
            <a:off x="4572000" y="381000"/>
            <a:ext cx="2667000" cy="2514600"/>
            <a:chOff x="3024" y="672"/>
            <a:chExt cx="1680" cy="1584"/>
          </a:xfrm>
        </p:grpSpPr>
        <p:sp>
          <p:nvSpPr>
            <p:cNvPr id="630805" name="Oval 21"/>
            <p:cNvSpPr>
              <a:spLocks noChangeArrowheads="1"/>
            </p:cNvSpPr>
            <p:nvPr/>
          </p:nvSpPr>
          <p:spPr bwMode="auto">
            <a:xfrm>
              <a:off x="3312" y="912"/>
              <a:ext cx="1056" cy="1056"/>
            </a:xfrm>
            <a:prstGeom prst="ellipse">
              <a:avLst/>
            </a:prstGeom>
            <a:solidFill>
              <a:srgbClr val="66FF33"/>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zh-TW" altLang="zh-TW" sz="2400">
                <a:solidFill>
                  <a:srgbClr val="FF3300"/>
                </a:solidFill>
                <a:ea typeface="新細明體" panose="02020500000000000000" pitchFamily="18" charset="-120"/>
              </a:endParaRPr>
            </a:p>
          </p:txBody>
        </p:sp>
        <p:sp>
          <p:nvSpPr>
            <p:cNvPr id="630806" name="Rectangle 22"/>
            <p:cNvSpPr>
              <a:spLocks noChangeArrowheads="1"/>
            </p:cNvSpPr>
            <p:nvPr/>
          </p:nvSpPr>
          <p:spPr bwMode="auto">
            <a:xfrm>
              <a:off x="3744" y="1824"/>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07" name="Rectangle 23"/>
            <p:cNvSpPr>
              <a:spLocks noChangeArrowheads="1"/>
            </p:cNvSpPr>
            <p:nvPr/>
          </p:nvSpPr>
          <p:spPr bwMode="auto">
            <a:xfrm rot="-3053297">
              <a:off x="4248" y="1656"/>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08" name="Rectangle 24"/>
            <p:cNvSpPr>
              <a:spLocks noChangeArrowheads="1"/>
            </p:cNvSpPr>
            <p:nvPr/>
          </p:nvSpPr>
          <p:spPr bwMode="auto">
            <a:xfrm rot="-5400000">
              <a:off x="4392" y="1176"/>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09" name="Rectangle 25"/>
            <p:cNvSpPr>
              <a:spLocks noChangeArrowheads="1"/>
            </p:cNvSpPr>
            <p:nvPr/>
          </p:nvSpPr>
          <p:spPr bwMode="auto">
            <a:xfrm>
              <a:off x="3744" y="672"/>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10" name="Rectangle 26"/>
            <p:cNvSpPr>
              <a:spLocks noChangeArrowheads="1"/>
            </p:cNvSpPr>
            <p:nvPr/>
          </p:nvSpPr>
          <p:spPr bwMode="auto">
            <a:xfrm rot="-5400000">
              <a:off x="3144" y="1176"/>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11" name="Rectangle 27"/>
            <p:cNvSpPr>
              <a:spLocks noChangeArrowheads="1"/>
            </p:cNvSpPr>
            <p:nvPr/>
          </p:nvSpPr>
          <p:spPr bwMode="auto">
            <a:xfrm rot="-3053297">
              <a:off x="3288" y="792"/>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12" name="Rectangle 28"/>
            <p:cNvSpPr>
              <a:spLocks noChangeArrowheads="1"/>
            </p:cNvSpPr>
            <p:nvPr/>
          </p:nvSpPr>
          <p:spPr bwMode="auto">
            <a:xfrm rot="2314230">
              <a:off x="3264" y="1584"/>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630813" name="Rectangle 29"/>
            <p:cNvSpPr>
              <a:spLocks noChangeArrowheads="1"/>
            </p:cNvSpPr>
            <p:nvPr/>
          </p:nvSpPr>
          <p:spPr bwMode="auto">
            <a:xfrm rot="2314230">
              <a:off x="4128" y="816"/>
              <a:ext cx="192" cy="432"/>
            </a:xfrm>
            <a:prstGeom prst="rect">
              <a:avLst/>
            </a:prstGeom>
            <a:solidFill>
              <a:srgbClr val="66FF33"/>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grpSp>
      <p:sp>
        <p:nvSpPr>
          <p:cNvPr id="630814" name="Rectangle 30"/>
          <p:cNvSpPr>
            <a:spLocks noChangeArrowheads="1"/>
          </p:cNvSpPr>
          <p:nvPr/>
        </p:nvSpPr>
        <p:spPr bwMode="auto">
          <a:xfrm>
            <a:off x="6443663" y="3500438"/>
            <a:ext cx="196215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sz="2800" dirty="0">
                <a:solidFill>
                  <a:srgbClr val="FFFF00"/>
                </a:solidFill>
                <a:latin typeface="Arial" panose="020B0604020202020204" pitchFamily="34" charset="0"/>
              </a:rPr>
              <a:t>細胞接受器</a:t>
            </a:r>
          </a:p>
        </p:txBody>
      </p:sp>
      <p:sp>
        <p:nvSpPr>
          <p:cNvPr id="630815" name="Text Box 31"/>
          <p:cNvSpPr txBox="1">
            <a:spLocks noChangeArrowheads="1"/>
          </p:cNvSpPr>
          <p:nvPr/>
        </p:nvSpPr>
        <p:spPr bwMode="auto">
          <a:xfrm>
            <a:off x="5219700" y="1268413"/>
            <a:ext cx="125095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TW" altLang="en-US" sz="2800"/>
              <a:t>禽流感</a:t>
            </a:r>
            <a:endParaRPr lang="zh-TW" altLang="en-US" sz="2800">
              <a:latin typeface="標楷體" panose="03000509000000000000" pitchFamily="65" charset="-120"/>
            </a:endParaRPr>
          </a:p>
        </p:txBody>
      </p:sp>
      <p:sp>
        <p:nvSpPr>
          <p:cNvPr id="630816" name="Text Box 32"/>
          <p:cNvSpPr txBox="1">
            <a:spLocks noChangeArrowheads="1"/>
          </p:cNvSpPr>
          <p:nvPr/>
        </p:nvSpPr>
        <p:spPr bwMode="auto">
          <a:xfrm>
            <a:off x="2195513" y="2852738"/>
            <a:ext cx="125095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sz="2800">
                <a:latin typeface="Arial" panose="020B0604020202020204" pitchFamily="34" charset="0"/>
              </a:rPr>
              <a:t>人</a:t>
            </a:r>
            <a:r>
              <a:rPr lang="zh-TW" altLang="en-US" sz="2800">
                <a:latin typeface="標楷體" panose="03000509000000000000" pitchFamily="65" charset="-120"/>
              </a:rPr>
              <a:t>病毒</a:t>
            </a:r>
          </a:p>
        </p:txBody>
      </p:sp>
      <p:sp>
        <p:nvSpPr>
          <p:cNvPr id="630817" name="Text Box 33"/>
          <p:cNvSpPr txBox="1">
            <a:spLocks noChangeArrowheads="1"/>
          </p:cNvSpPr>
          <p:nvPr/>
        </p:nvSpPr>
        <p:spPr bwMode="auto">
          <a:xfrm>
            <a:off x="3962400" y="4972050"/>
            <a:ext cx="140335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a:latin typeface="標楷體" panose="03000509000000000000" pitchFamily="65" charset="-120"/>
              </a:rPr>
              <a:t>細胞膜</a:t>
            </a:r>
          </a:p>
        </p:txBody>
      </p:sp>
      <p:sp>
        <p:nvSpPr>
          <p:cNvPr id="630818" name="Text Box 34"/>
          <p:cNvSpPr txBox="1">
            <a:spLocks noChangeArrowheads="1"/>
          </p:cNvSpPr>
          <p:nvPr/>
        </p:nvSpPr>
        <p:spPr bwMode="auto">
          <a:xfrm>
            <a:off x="990600" y="1447800"/>
            <a:ext cx="29083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400" dirty="0">
                <a:solidFill>
                  <a:srgbClr val="FF3300"/>
                </a:solidFill>
                <a:effectLst>
                  <a:outerShdw blurRad="38100" dist="38100" dir="2700000" algn="tl">
                    <a:srgbClr val="000000"/>
                  </a:outerShdw>
                </a:effectLst>
                <a:latin typeface="Arial" panose="020B0604020202020204" pitchFamily="34" charset="0"/>
              </a:rPr>
              <a:t>Spike glycoprotein</a:t>
            </a:r>
            <a:endParaRPr lang="en-US" altLang="zh-TW" sz="2400" dirty="0">
              <a:solidFill>
                <a:srgbClr val="FF3300"/>
              </a:solidFill>
              <a:effectLst>
                <a:outerShdw blurRad="38100" dist="38100" dir="2700000" algn="tl">
                  <a:srgbClr val="000000"/>
                </a:outerShdw>
              </a:effectLst>
              <a:latin typeface="標楷體" panose="03000509000000000000" pitchFamily="65" charset="-120"/>
            </a:endParaRPr>
          </a:p>
        </p:txBody>
      </p:sp>
      <p:sp>
        <p:nvSpPr>
          <p:cNvPr id="630819" name="Text Box 35"/>
          <p:cNvSpPr txBox="1">
            <a:spLocks noChangeArrowheads="1"/>
          </p:cNvSpPr>
          <p:nvPr/>
        </p:nvSpPr>
        <p:spPr bwMode="auto">
          <a:xfrm>
            <a:off x="3962400" y="6019800"/>
            <a:ext cx="180975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a:solidFill>
                  <a:schemeClr val="bg1"/>
                </a:solidFill>
                <a:latin typeface="標楷體" panose="03000509000000000000" pitchFamily="65" charset="-120"/>
              </a:rPr>
              <a:t>人類細胞</a:t>
            </a:r>
          </a:p>
        </p:txBody>
      </p:sp>
      <p:sp>
        <p:nvSpPr>
          <p:cNvPr id="3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930" name="Rectangle 2"/>
          <p:cNvSpPr>
            <a:spLocks noGrp="1" noChangeArrowheads="1"/>
          </p:cNvSpPr>
          <p:nvPr>
            <p:ph type="title"/>
          </p:nvPr>
        </p:nvSpPr>
        <p:spPr>
          <a:xfrm>
            <a:off x="539750" y="404813"/>
            <a:ext cx="8229600" cy="838200"/>
          </a:xfrm>
        </p:spPr>
        <p:txBody>
          <a:bodyPr/>
          <a:lstStyle/>
          <a:p>
            <a:r>
              <a:rPr lang="zh-TW" altLang="en-US" dirty="0">
                <a:effectLst/>
              </a:rPr>
              <a:t>香港</a:t>
            </a:r>
            <a:r>
              <a:rPr lang="en-US" altLang="zh-TW" dirty="0">
                <a:effectLst/>
              </a:rPr>
              <a:t>H5N1</a:t>
            </a:r>
            <a:r>
              <a:rPr lang="zh-TW" altLang="en-US" dirty="0">
                <a:effectLst/>
              </a:rPr>
              <a:t>禽流感 </a:t>
            </a:r>
            <a:r>
              <a:rPr lang="en-US" altLang="zh-TW" dirty="0">
                <a:effectLst/>
              </a:rPr>
              <a:t>– </a:t>
            </a:r>
            <a:r>
              <a:rPr lang="zh-TW" altLang="en-US" dirty="0">
                <a:effectLst/>
              </a:rPr>
              <a:t>危險因素</a:t>
            </a:r>
          </a:p>
        </p:txBody>
      </p:sp>
      <p:sp>
        <p:nvSpPr>
          <p:cNvPr id="636931" name="Rectangle 3"/>
          <p:cNvSpPr>
            <a:spLocks noGrp="1" noChangeArrowheads="1"/>
          </p:cNvSpPr>
          <p:nvPr>
            <p:ph type="body" idx="1"/>
          </p:nvPr>
        </p:nvSpPr>
        <p:spPr>
          <a:xfrm>
            <a:off x="533400" y="1628775"/>
            <a:ext cx="7999413" cy="4695825"/>
          </a:xfrm>
        </p:spPr>
        <p:txBody>
          <a:bodyPr/>
          <a:lstStyle/>
          <a:p>
            <a:pPr>
              <a:lnSpc>
                <a:spcPct val="120000"/>
              </a:lnSpc>
            </a:pPr>
            <a:r>
              <a:rPr lang="zh-TW" altLang="en-US" sz="3600" dirty="0">
                <a:solidFill>
                  <a:schemeClr val="bg1"/>
                </a:solidFill>
                <a:effectLst/>
              </a:rPr>
              <a:t>喜歡吃</a:t>
            </a:r>
            <a:r>
              <a:rPr lang="zh-TW" altLang="en-US" sz="3600" dirty="0">
                <a:solidFill>
                  <a:srgbClr val="FAFD00"/>
                </a:solidFill>
                <a:effectLst/>
              </a:rPr>
              <a:t>活鴨</a:t>
            </a:r>
            <a:r>
              <a:rPr lang="zh-TW" altLang="en-US" sz="3600" dirty="0">
                <a:solidFill>
                  <a:schemeClr val="bg1"/>
                </a:solidFill>
                <a:effectLst/>
              </a:rPr>
              <a:t>，認為剛剛宰殺的家禽比較</a:t>
            </a:r>
            <a:r>
              <a:rPr lang="zh-TW" altLang="en-US" sz="3600" dirty="0" smtClean="0">
                <a:solidFill>
                  <a:schemeClr val="bg1"/>
                </a:solidFill>
                <a:effectLst/>
              </a:rPr>
              <a:t>好。</a:t>
            </a:r>
            <a:endParaRPr lang="zh-TW" altLang="en-US" sz="3600" dirty="0">
              <a:solidFill>
                <a:schemeClr val="bg1"/>
              </a:solidFill>
              <a:effectLst/>
            </a:endParaRPr>
          </a:p>
          <a:p>
            <a:pPr>
              <a:lnSpc>
                <a:spcPct val="120000"/>
              </a:lnSpc>
            </a:pPr>
            <a:r>
              <a:rPr lang="zh-TW" altLang="en-US" sz="3600" dirty="0">
                <a:solidFill>
                  <a:schemeClr val="bg1"/>
                </a:solidFill>
                <a:effectLst/>
              </a:rPr>
              <a:t>居住擁擠，家禽市場靠近住宅。</a:t>
            </a:r>
          </a:p>
          <a:p>
            <a:pPr>
              <a:lnSpc>
                <a:spcPct val="120000"/>
              </a:lnSpc>
            </a:pPr>
            <a:r>
              <a:rPr lang="zh-TW" altLang="en-US" sz="3600" dirty="0">
                <a:solidFill>
                  <a:schemeClr val="bg1"/>
                </a:solidFill>
                <a:effectLst/>
              </a:rPr>
              <a:t>屠宰不衛生，市場有活禽。</a:t>
            </a:r>
          </a:p>
          <a:p>
            <a:pPr>
              <a:lnSpc>
                <a:spcPct val="120000"/>
              </a:lnSpc>
            </a:pPr>
            <a:r>
              <a:rPr lang="zh-TW" altLang="en-US" sz="3600" dirty="0">
                <a:solidFill>
                  <a:schemeClr val="bg1"/>
                </a:solidFill>
                <a:effectLst/>
              </a:rPr>
              <a:t>市場中各種家禽與鳥類十分靠近。</a:t>
            </a:r>
          </a:p>
          <a:p>
            <a:pPr lvl="2">
              <a:lnSpc>
                <a:spcPct val="120000"/>
              </a:lnSpc>
            </a:pPr>
            <a:endParaRPr lang="zh-TW" altLang="en-US" sz="3600" dirty="0">
              <a:effectLst/>
            </a:endParaRPr>
          </a:p>
          <a:p>
            <a:pPr lvl="1">
              <a:lnSpc>
                <a:spcPct val="120000"/>
              </a:lnSpc>
            </a:pPr>
            <a:endParaRPr lang="en-US" altLang="zh-TW" sz="3600" dirty="0">
              <a:effectLst/>
            </a:endParaRPr>
          </a:p>
        </p:txBody>
      </p:sp>
      <p:sp>
        <p:nvSpPr>
          <p:cNvPr id="636932" name="Rectangle 4"/>
          <p:cNvSpPr>
            <a:spLocks noChangeArrowheads="1"/>
          </p:cNvSpPr>
          <p:nvPr/>
        </p:nvSpPr>
        <p:spPr bwMode="auto">
          <a:xfrm>
            <a:off x="990600" y="6324600"/>
            <a:ext cx="38544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i="1">
                <a:solidFill>
                  <a:srgbClr val="66FF33"/>
                </a:solidFill>
                <a:effectLst>
                  <a:outerShdw blurRad="38100" dist="38100" dir="2700000" algn="tl">
                    <a:srgbClr val="000000"/>
                  </a:outerShdw>
                </a:effectLst>
                <a:latin typeface="Arial" panose="020B0604020202020204" pitchFamily="34" charset="0"/>
              </a:rPr>
              <a:t>Tam JS. Vaccine 2002 (Suppl 2):77.</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7954" name="Rectangle 2"/>
          <p:cNvSpPr>
            <a:spLocks noGrp="1" noChangeArrowheads="1"/>
          </p:cNvSpPr>
          <p:nvPr>
            <p:ph type="title"/>
          </p:nvPr>
        </p:nvSpPr>
        <p:spPr/>
        <p:txBody>
          <a:bodyPr/>
          <a:lstStyle/>
          <a:p>
            <a:r>
              <a:rPr lang="zh-TW" altLang="en-US" dirty="0">
                <a:effectLst/>
              </a:rPr>
              <a:t>香港的家禽市場：</a:t>
            </a:r>
          </a:p>
        </p:txBody>
      </p:sp>
      <p:pic>
        <p:nvPicPr>
          <p:cNvPr id="637955" name="Picture 3" descr="flu_avian01"/>
          <p:cNvPicPr>
            <a:picLocks noGrp="1" noChangeAspect="1" noChangeArrowheads="1"/>
          </p:cNvPicPr>
          <p:nvPr>
            <p:ph idx="1"/>
          </p:nvPr>
        </p:nvPicPr>
        <p:blipFill>
          <a:blip r:embed="rId4" cstate="print">
            <a:extLst>
              <a:ext uri="{28A0092B-C50C-407E-A947-70E740481C1C}">
                <a14:useLocalDpi xmlns:a14="http://schemas.microsoft.com/office/drawing/2010/main" xmlns="" val="0"/>
              </a:ext>
            </a:extLst>
          </a:blip>
          <a:srcRect/>
          <a:stretch>
            <a:fillRect/>
          </a:stretch>
        </p:blipFill>
        <p:spPr>
          <a:xfrm>
            <a:off x="611188" y="1412875"/>
            <a:ext cx="7848600" cy="472757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82" name="Rectangle 2"/>
          <p:cNvSpPr>
            <a:spLocks noGrp="1" noChangeArrowheads="1"/>
          </p:cNvSpPr>
          <p:nvPr>
            <p:ph type="title"/>
          </p:nvPr>
        </p:nvSpPr>
        <p:spPr/>
        <p:txBody>
          <a:bodyPr/>
          <a:lstStyle/>
          <a:p>
            <a:r>
              <a:rPr lang="zh-TW" altLang="en-US" sz="3600" dirty="0">
                <a:effectLst/>
              </a:rPr>
              <a:t>家禽或野鳥分離出</a:t>
            </a:r>
            <a:r>
              <a:rPr lang="en-US" altLang="zh-TW" sz="3600" dirty="0">
                <a:effectLst/>
              </a:rPr>
              <a:t>H5N1</a:t>
            </a:r>
            <a:r>
              <a:rPr lang="zh-TW" altLang="en-US" sz="3600" dirty="0">
                <a:effectLst/>
              </a:rPr>
              <a:t>禽流感的地區</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WHO, 2003 – 2008.12.1</a:t>
            </a:r>
          </a:p>
        </p:txBody>
      </p:sp>
      <p:sp>
        <p:nvSpPr>
          <p:cNvPr id="660483" name="Text Box 3"/>
          <p:cNvSpPr txBox="1">
            <a:spLocks noChangeArrowheads="1"/>
          </p:cNvSpPr>
          <p:nvPr/>
        </p:nvSpPr>
        <p:spPr bwMode="auto">
          <a:xfrm>
            <a:off x="4779144" y="6461125"/>
            <a:ext cx="389731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2000" b="0" i="1" dirty="0">
                <a:solidFill>
                  <a:srgbClr val="66FF33"/>
                </a:solidFill>
                <a:effectLst>
                  <a:outerShdw blurRad="38100" dist="38100" dir="2700000" algn="tl">
                    <a:srgbClr val="000000"/>
                  </a:outerShdw>
                </a:effectLst>
              </a:rPr>
              <a:t>WHO web site (http://www.who.int/)</a:t>
            </a:r>
          </a:p>
        </p:txBody>
      </p:sp>
      <p:pic>
        <p:nvPicPr>
          <p:cNvPr id="660484" name="Picture 4" descr="who00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71550" y="1268413"/>
            <a:ext cx="7334250" cy="49149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ChangeArrowheads="1"/>
          </p:cNvSpPr>
          <p:nvPr>
            <p:ph type="title"/>
          </p:nvPr>
        </p:nvSpPr>
        <p:spPr/>
        <p:txBody>
          <a:bodyPr/>
          <a:lstStyle/>
          <a:p>
            <a:r>
              <a:rPr lang="zh-TW" altLang="en-US" sz="3600" dirty="0">
                <a:effectLst/>
              </a:rPr>
              <a:t>出現</a:t>
            </a:r>
            <a:r>
              <a:rPr lang="en-US" altLang="zh-TW" sz="3600" dirty="0">
                <a:effectLst/>
              </a:rPr>
              <a:t>H5N1</a:t>
            </a:r>
            <a:r>
              <a:rPr lang="zh-TW" altLang="en-US" sz="3600" dirty="0">
                <a:effectLst/>
              </a:rPr>
              <a:t>型人類病例的國家</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WHO, 2003 – 2008.9.10</a:t>
            </a:r>
          </a:p>
        </p:txBody>
      </p:sp>
      <p:sp>
        <p:nvSpPr>
          <p:cNvPr id="661507" name="Text Box 3"/>
          <p:cNvSpPr txBox="1">
            <a:spLocks noChangeArrowheads="1"/>
          </p:cNvSpPr>
          <p:nvPr/>
        </p:nvSpPr>
        <p:spPr bwMode="auto">
          <a:xfrm>
            <a:off x="4067944" y="6400800"/>
            <a:ext cx="46418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b="0" i="1" dirty="0">
                <a:solidFill>
                  <a:srgbClr val="66FF33"/>
                </a:solidFill>
                <a:effectLst>
                  <a:outerShdw blurRad="38100" dist="38100" dir="2700000" algn="tl">
                    <a:srgbClr val="000000"/>
                  </a:outerShdw>
                </a:effectLst>
              </a:rPr>
              <a:t>WHO web site (http://www.who.int/)</a:t>
            </a:r>
          </a:p>
        </p:txBody>
      </p:sp>
      <p:pic>
        <p:nvPicPr>
          <p:cNvPr id="661508" name="Picture 4" descr="who00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42988" y="1341438"/>
            <a:ext cx="7334250" cy="49149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7858" name="Picture 2" descr="aa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019925" y="0"/>
            <a:ext cx="2124075" cy="1774825"/>
          </a:xfrm>
          <a:prstGeom prst="rect">
            <a:avLst/>
          </a:prstGeom>
          <a:noFill/>
          <a:extLst>
            <a:ext uri="{909E8E84-426E-40DD-AFC4-6F175D3DCCD1}">
              <a14:hiddenFill xmlns:a14="http://schemas.microsoft.com/office/drawing/2010/main" xmlns="">
                <a:solidFill>
                  <a:srgbClr val="FFFFFF"/>
                </a:solidFill>
              </a14:hiddenFill>
            </a:ext>
          </a:extLst>
        </p:spPr>
      </p:pic>
      <p:sp>
        <p:nvSpPr>
          <p:cNvPr id="1017859" name="Rectangle 3"/>
          <p:cNvSpPr>
            <a:spLocks noGrp="1" noChangeArrowheads="1"/>
          </p:cNvSpPr>
          <p:nvPr>
            <p:ph type="title"/>
          </p:nvPr>
        </p:nvSpPr>
        <p:spPr/>
        <p:txBody>
          <a:bodyPr/>
          <a:lstStyle/>
          <a:p>
            <a:r>
              <a:rPr lang="en-US" altLang="zh-TW" sz="3600" dirty="0" smtClean="0">
                <a:effectLst/>
              </a:rPr>
              <a:t>2012</a:t>
            </a:r>
            <a:r>
              <a:rPr lang="zh-TW" altLang="en-US" sz="3600" dirty="0" smtClean="0">
                <a:effectLst/>
              </a:rPr>
              <a:t>年台灣出現</a:t>
            </a:r>
            <a:r>
              <a:rPr lang="en-US" altLang="zh-TW" sz="3600" dirty="0" smtClean="0">
                <a:effectLst/>
              </a:rPr>
              <a:t>H5N2</a:t>
            </a:r>
            <a:r>
              <a:rPr lang="zh-TW" altLang="en-US" sz="3600" dirty="0" smtClean="0">
                <a:effectLst/>
              </a:rPr>
              <a:t>禽流感</a:t>
            </a:r>
            <a:endParaRPr lang="zh-TW" altLang="en-US" sz="3600" dirty="0">
              <a:effectLst/>
            </a:endParaRPr>
          </a:p>
        </p:txBody>
      </p:sp>
      <p:sp>
        <p:nvSpPr>
          <p:cNvPr id="1017860" name="Rectangle 4"/>
          <p:cNvSpPr>
            <a:spLocks noGrp="1" noChangeArrowheads="1"/>
          </p:cNvSpPr>
          <p:nvPr>
            <p:ph type="body" idx="1"/>
          </p:nvPr>
        </p:nvSpPr>
        <p:spPr>
          <a:xfrm>
            <a:off x="539750" y="1844675"/>
            <a:ext cx="8008938" cy="5013325"/>
          </a:xfrm>
        </p:spPr>
        <p:txBody>
          <a:bodyPr/>
          <a:lstStyle/>
          <a:p>
            <a:r>
              <a:rPr lang="zh-TW" altLang="en-US" sz="2800" dirty="0">
                <a:solidFill>
                  <a:schemeClr val="bg1"/>
                </a:solidFill>
                <a:effectLst/>
              </a:rPr>
              <a:t>農委會昨證實台灣首度爆發</a:t>
            </a:r>
            <a:r>
              <a:rPr lang="en-US" altLang="zh-TW" sz="2800" b="1" dirty="0">
                <a:solidFill>
                  <a:srgbClr val="FAFD00"/>
                </a:solidFill>
                <a:effectLst/>
              </a:rPr>
              <a:t>H5N2</a:t>
            </a:r>
            <a:r>
              <a:rPr lang="zh-TW" altLang="en-US" sz="2800" b="1" dirty="0">
                <a:solidFill>
                  <a:srgbClr val="FAFD00"/>
                </a:solidFill>
                <a:effectLst/>
              </a:rPr>
              <a:t>高病原性禽流感病毒</a:t>
            </a:r>
            <a:r>
              <a:rPr lang="zh-TW" altLang="en-US" sz="2800" dirty="0">
                <a:solidFill>
                  <a:schemeClr val="bg1"/>
                </a:solidFill>
                <a:effectLst/>
              </a:rPr>
              <a:t>，並宣布已撲殺</a:t>
            </a:r>
            <a:r>
              <a:rPr lang="en-US" altLang="zh-TW" sz="2800" dirty="0">
                <a:solidFill>
                  <a:schemeClr val="bg1"/>
                </a:solidFill>
                <a:effectLst/>
              </a:rPr>
              <a:t>5</a:t>
            </a:r>
            <a:r>
              <a:rPr lang="zh-TW" altLang="en-US" sz="2800" dirty="0">
                <a:solidFill>
                  <a:schemeClr val="bg1"/>
                </a:solidFill>
                <a:effectLst/>
              </a:rPr>
              <a:t>萬</a:t>
            </a:r>
            <a:r>
              <a:rPr lang="en-US" altLang="zh-TW" sz="2800" dirty="0">
                <a:solidFill>
                  <a:schemeClr val="bg1"/>
                </a:solidFill>
                <a:effectLst/>
              </a:rPr>
              <a:t>7500</a:t>
            </a:r>
            <a:r>
              <a:rPr lang="zh-TW" altLang="en-US" sz="2800" dirty="0">
                <a:solidFill>
                  <a:schemeClr val="bg1"/>
                </a:solidFill>
                <a:effectLst/>
              </a:rPr>
              <a:t>隻病雞，台灣目前認定是禽流感高病原區。</a:t>
            </a:r>
          </a:p>
          <a:p>
            <a:r>
              <a:rPr lang="zh-TW" altLang="en-US" sz="2800" dirty="0">
                <a:solidFill>
                  <a:schemeClr val="bg1"/>
                </a:solidFill>
                <a:effectLst/>
              </a:rPr>
              <a:t>李秉穎表示，</a:t>
            </a:r>
            <a:r>
              <a:rPr lang="zh-TW" altLang="en-US" sz="2800" b="1" dirty="0">
                <a:solidFill>
                  <a:srgbClr val="FAFD00"/>
                </a:solidFill>
                <a:effectLst/>
              </a:rPr>
              <a:t>病毒量高、低決定會不會感染</a:t>
            </a:r>
            <a:r>
              <a:rPr lang="zh-TW" altLang="en-US" sz="2800" dirty="0">
                <a:solidFill>
                  <a:schemeClr val="bg1"/>
                </a:solidFill>
                <a:effectLst/>
              </a:rPr>
              <a:t>。</a:t>
            </a:r>
          </a:p>
          <a:p>
            <a:r>
              <a:rPr lang="zh-TW" altLang="en-US" sz="2800" dirty="0">
                <a:solidFill>
                  <a:schemeClr val="bg1"/>
                </a:solidFill>
                <a:effectLst/>
              </a:rPr>
              <a:t>世界衛生組織（</a:t>
            </a:r>
            <a:r>
              <a:rPr lang="en-US" altLang="zh-TW" sz="2800" dirty="0">
                <a:solidFill>
                  <a:schemeClr val="bg1"/>
                </a:solidFill>
                <a:effectLst/>
              </a:rPr>
              <a:t>WHO</a:t>
            </a:r>
            <a:r>
              <a:rPr lang="zh-TW" altLang="en-US" sz="2800" dirty="0">
                <a:solidFill>
                  <a:schemeClr val="bg1"/>
                </a:solidFill>
                <a:effectLst/>
              </a:rPr>
              <a:t>）「全球預警暨因應組」（</a:t>
            </a:r>
            <a:r>
              <a:rPr lang="en-US" altLang="zh-TW" sz="2800" dirty="0">
                <a:solidFill>
                  <a:schemeClr val="bg1"/>
                </a:solidFill>
                <a:effectLst/>
              </a:rPr>
              <a:t>GAR</a:t>
            </a:r>
            <a:r>
              <a:rPr lang="zh-TW" altLang="en-US" sz="2800" dirty="0">
                <a:solidFill>
                  <a:schemeClr val="bg1"/>
                </a:solidFill>
                <a:effectLst/>
              </a:rPr>
              <a:t>）發言人哈特爾（</a:t>
            </a:r>
            <a:r>
              <a:rPr lang="en-US" altLang="zh-TW" sz="2800" dirty="0">
                <a:solidFill>
                  <a:schemeClr val="bg1"/>
                </a:solidFill>
                <a:effectLst/>
              </a:rPr>
              <a:t>Gregory </a:t>
            </a:r>
            <a:r>
              <a:rPr lang="en-US" altLang="zh-TW" sz="2800" dirty="0" err="1">
                <a:solidFill>
                  <a:schemeClr val="bg1"/>
                </a:solidFill>
                <a:effectLst/>
              </a:rPr>
              <a:t>Hartl</a:t>
            </a:r>
            <a:r>
              <a:rPr lang="zh-TW" altLang="en-US" sz="2800" dirty="0">
                <a:solidFill>
                  <a:schemeClr val="bg1"/>
                </a:solidFill>
                <a:effectLst/>
              </a:rPr>
              <a:t>）告訴中央社記者，</a:t>
            </a:r>
            <a:r>
              <a:rPr lang="en-US" altLang="zh-TW" sz="2800" dirty="0">
                <a:solidFill>
                  <a:schemeClr val="bg1"/>
                </a:solidFill>
                <a:effectLst/>
              </a:rPr>
              <a:t>……….</a:t>
            </a:r>
            <a:r>
              <a:rPr lang="en-US" altLang="zh-TW" sz="2800" b="1" dirty="0">
                <a:solidFill>
                  <a:srgbClr val="FAFD00"/>
                </a:solidFill>
                <a:effectLst/>
              </a:rPr>
              <a:t>WHO</a:t>
            </a:r>
            <a:r>
              <a:rPr lang="zh-TW" altLang="en-US" sz="2800" b="1" dirty="0">
                <a:solidFill>
                  <a:srgbClr val="FAFD00"/>
                </a:solidFill>
                <a:effectLst/>
              </a:rPr>
              <a:t>至今仍未發現有任何人體感染</a:t>
            </a:r>
            <a:r>
              <a:rPr lang="en-US" altLang="zh-TW" sz="2800" b="1" dirty="0">
                <a:solidFill>
                  <a:srgbClr val="FAFD00"/>
                </a:solidFill>
                <a:effectLst/>
              </a:rPr>
              <a:t>H5N2</a:t>
            </a:r>
            <a:r>
              <a:rPr lang="zh-TW" altLang="en-US" sz="2800" b="1" dirty="0">
                <a:solidFill>
                  <a:srgbClr val="FAFD00"/>
                </a:solidFill>
                <a:effectLst/>
              </a:rPr>
              <a:t>的病例</a:t>
            </a:r>
            <a:r>
              <a:rPr lang="zh-TW" altLang="en-US" sz="2800" dirty="0">
                <a:solidFill>
                  <a:schemeClr val="bg1"/>
                </a:solidFill>
                <a:effectLst/>
              </a:rPr>
              <a:t>。</a:t>
            </a:r>
          </a:p>
          <a:p>
            <a:r>
              <a:rPr lang="zh-TW" altLang="en-US" sz="2800" dirty="0">
                <a:solidFill>
                  <a:schemeClr val="bg1"/>
                </a:solidFill>
                <a:effectLst/>
              </a:rPr>
              <a:t>哈特爾說，</a:t>
            </a:r>
            <a:r>
              <a:rPr lang="en-US" altLang="zh-TW" sz="2800" dirty="0">
                <a:solidFill>
                  <a:schemeClr val="bg1"/>
                </a:solidFill>
                <a:effectLst/>
              </a:rPr>
              <a:t>………..WHO</a:t>
            </a:r>
            <a:r>
              <a:rPr lang="zh-TW" altLang="en-US" sz="2800" dirty="0">
                <a:solidFill>
                  <a:schemeClr val="bg1"/>
                </a:solidFill>
                <a:effectLst/>
              </a:rPr>
              <a:t>認為，</a:t>
            </a:r>
            <a:r>
              <a:rPr lang="zh-TW" altLang="en-US" sz="2800" b="1" dirty="0">
                <a:solidFill>
                  <a:srgbClr val="FAFD00"/>
                </a:solidFill>
                <a:effectLst/>
              </a:rPr>
              <a:t>這種病毒構成如</a:t>
            </a:r>
            <a:r>
              <a:rPr lang="en-US" altLang="zh-TW" sz="2800" b="1" dirty="0">
                <a:solidFill>
                  <a:srgbClr val="FAFD00"/>
                </a:solidFill>
                <a:effectLst/>
              </a:rPr>
              <a:t>H5N1</a:t>
            </a:r>
            <a:r>
              <a:rPr lang="zh-TW" altLang="en-US" sz="2800" b="1" dirty="0">
                <a:solidFill>
                  <a:srgbClr val="FAFD00"/>
                </a:solidFill>
                <a:effectLst/>
              </a:rPr>
              <a:t>對人體影響的可能性低</a:t>
            </a:r>
            <a:r>
              <a:rPr lang="zh-TW" altLang="en-US" sz="2800" dirty="0">
                <a:solidFill>
                  <a:schemeClr val="bg1"/>
                </a:solidFill>
                <a:effectLst/>
              </a:rPr>
              <a:t>。</a:t>
            </a:r>
          </a:p>
        </p:txBody>
      </p:sp>
      <p:sp>
        <p:nvSpPr>
          <p:cNvPr id="1017861" name="Rectangle 5"/>
          <p:cNvSpPr>
            <a:spLocks noChangeArrowheads="1"/>
          </p:cNvSpPr>
          <p:nvPr/>
        </p:nvSpPr>
        <p:spPr bwMode="auto">
          <a:xfrm>
            <a:off x="1042988" y="6521450"/>
            <a:ext cx="4298950"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1600" b="0" dirty="0">
                <a:solidFill>
                  <a:srgbClr val="7FFF00"/>
                </a:solidFill>
                <a:ea typeface="新細明體" panose="02020500000000000000" pitchFamily="18" charset="-120"/>
              </a:rPr>
              <a:t>2012.3.4 </a:t>
            </a:r>
            <a:r>
              <a:rPr kumimoji="0" lang="zh-TW" altLang="en-US" sz="1600" b="0" dirty="0">
                <a:solidFill>
                  <a:srgbClr val="7FFF00"/>
                </a:solidFill>
                <a:ea typeface="新細明體" panose="02020500000000000000" pitchFamily="18" charset="-120"/>
              </a:rPr>
              <a:t>蘋果日報、中國時報   </a:t>
            </a:r>
            <a:r>
              <a:rPr kumimoji="0" lang="en-US" altLang="zh-TW" sz="1600" b="0" dirty="0">
                <a:solidFill>
                  <a:srgbClr val="7FFF00"/>
                </a:solidFill>
                <a:ea typeface="新細明體" panose="02020500000000000000" pitchFamily="18" charset="-120"/>
              </a:rPr>
              <a:t>2012.3.5 </a:t>
            </a:r>
            <a:r>
              <a:rPr kumimoji="0" lang="zh-TW" altLang="en-US" sz="1600" b="0" dirty="0">
                <a:solidFill>
                  <a:srgbClr val="7FFF00"/>
                </a:solidFill>
                <a:ea typeface="新細明體" panose="02020500000000000000" pitchFamily="18" charset="-120"/>
              </a:rPr>
              <a:t>中央社</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Rectangle 2"/>
          <p:cNvSpPr>
            <a:spLocks noGrp="1" noChangeArrowheads="1"/>
          </p:cNvSpPr>
          <p:nvPr>
            <p:ph type="title"/>
          </p:nvPr>
        </p:nvSpPr>
        <p:spPr>
          <a:xfrm>
            <a:off x="611560" y="116633"/>
            <a:ext cx="6408365" cy="1008112"/>
          </a:xfrm>
        </p:spPr>
        <p:txBody>
          <a:bodyPr/>
          <a:lstStyle/>
          <a:p>
            <a:r>
              <a:rPr lang="zh-TW" altLang="zh-TW" sz="3200" dirty="0">
                <a:effectLst/>
              </a:rPr>
              <a:t>台首度發現</a:t>
            </a:r>
            <a:r>
              <a:rPr lang="en-US" altLang="zh-TW" sz="3200" dirty="0">
                <a:effectLst/>
              </a:rPr>
              <a:t>H5N3 </a:t>
            </a:r>
            <a:r>
              <a:rPr lang="zh-TW" altLang="zh-TW" sz="3200" dirty="0">
                <a:effectLst/>
              </a:rPr>
              <a:t>新病毒計</a:t>
            </a:r>
            <a:r>
              <a:rPr lang="en-US" altLang="zh-TW" sz="3200" dirty="0">
                <a:effectLst/>
              </a:rPr>
              <a:t>3</a:t>
            </a:r>
            <a:r>
              <a:rPr lang="zh-TW" altLang="zh-TW" sz="3200" dirty="0" smtClean="0">
                <a:effectLst/>
              </a:rPr>
              <a:t>種</a:t>
            </a:r>
            <a:r>
              <a:rPr lang="en-US" altLang="zh-TW" sz="3200" dirty="0" smtClean="0">
                <a:solidFill>
                  <a:srgbClr val="FF00FF"/>
                </a:solidFill>
                <a:effectLst/>
              </a:rPr>
              <a:t/>
            </a:r>
            <a:br>
              <a:rPr lang="en-US" altLang="zh-TW" sz="3200" dirty="0" smtClean="0">
                <a:solidFill>
                  <a:srgbClr val="FF00FF"/>
                </a:solidFill>
                <a:effectLst/>
              </a:rPr>
            </a:br>
            <a:r>
              <a:rPr lang="en-US" altLang="zh-TW" sz="2800" dirty="0" smtClean="0">
                <a:solidFill>
                  <a:schemeClr val="bg1"/>
                </a:solidFill>
                <a:effectLst/>
              </a:rPr>
              <a:t>2015.1.16 </a:t>
            </a:r>
            <a:r>
              <a:rPr lang="zh-TW" altLang="en-US" sz="2800" dirty="0" smtClean="0">
                <a:solidFill>
                  <a:schemeClr val="bg1"/>
                </a:solidFill>
                <a:effectLst/>
              </a:rPr>
              <a:t>中央社</a:t>
            </a:r>
            <a:endParaRPr lang="zh-TW" altLang="zh-TW" sz="2800" dirty="0">
              <a:solidFill>
                <a:schemeClr val="bg1"/>
              </a:solidFill>
              <a:effectLst/>
            </a:endParaRPr>
          </a:p>
        </p:txBody>
      </p:sp>
      <p:sp>
        <p:nvSpPr>
          <p:cNvPr id="663555" name="Rectangle 3"/>
          <p:cNvSpPr>
            <a:spLocks noGrp="1" noChangeArrowheads="1"/>
          </p:cNvSpPr>
          <p:nvPr>
            <p:ph type="body" idx="1"/>
          </p:nvPr>
        </p:nvSpPr>
        <p:spPr>
          <a:xfrm>
            <a:off x="251520" y="1124745"/>
            <a:ext cx="8425755" cy="5388767"/>
          </a:xfrm>
        </p:spPr>
        <p:txBody>
          <a:bodyPr/>
          <a:lstStyle/>
          <a:p>
            <a:pPr>
              <a:lnSpc>
                <a:spcPct val="105000"/>
              </a:lnSpc>
              <a:spcBef>
                <a:spcPct val="5000"/>
              </a:spcBef>
            </a:pPr>
            <a:r>
              <a:rPr lang="zh-TW" altLang="en-US" dirty="0">
                <a:solidFill>
                  <a:schemeClr val="bg1"/>
                </a:solidFill>
                <a:effectLst/>
              </a:rPr>
              <a:t>農委會動植物防疫檢疫局表示，新增驗出台灣首度發現的</a:t>
            </a:r>
            <a:r>
              <a:rPr lang="en-US" altLang="zh-TW" dirty="0">
                <a:solidFill>
                  <a:schemeClr val="bg1"/>
                </a:solidFill>
                <a:effectLst/>
              </a:rPr>
              <a:t>H5N3</a:t>
            </a:r>
            <a:r>
              <a:rPr lang="zh-TW" altLang="en-US" dirty="0">
                <a:solidFill>
                  <a:schemeClr val="bg1"/>
                </a:solidFill>
                <a:effectLst/>
              </a:rPr>
              <a:t>計</a:t>
            </a:r>
            <a:r>
              <a:rPr lang="en-US" altLang="zh-TW" dirty="0">
                <a:solidFill>
                  <a:schemeClr val="bg1"/>
                </a:solidFill>
                <a:effectLst/>
              </a:rPr>
              <a:t>2</a:t>
            </a:r>
            <a:r>
              <a:rPr lang="zh-TW" altLang="en-US" dirty="0">
                <a:solidFill>
                  <a:schemeClr val="bg1"/>
                </a:solidFill>
                <a:effectLst/>
              </a:rPr>
              <a:t>場，今冬首度發現的病毒累計到</a:t>
            </a:r>
            <a:r>
              <a:rPr lang="en-US" altLang="zh-TW" dirty="0">
                <a:solidFill>
                  <a:schemeClr val="bg1"/>
                </a:solidFill>
                <a:effectLst/>
              </a:rPr>
              <a:t>3</a:t>
            </a:r>
            <a:r>
              <a:rPr lang="zh-TW" altLang="en-US" dirty="0">
                <a:solidFill>
                  <a:schemeClr val="bg1"/>
                </a:solidFill>
                <a:effectLst/>
              </a:rPr>
              <a:t>種，包括之前發布過的</a:t>
            </a:r>
            <a:r>
              <a:rPr lang="en-US" altLang="zh-TW" dirty="0">
                <a:solidFill>
                  <a:schemeClr val="bg1"/>
                </a:solidFill>
                <a:effectLst/>
              </a:rPr>
              <a:t>H5N2</a:t>
            </a:r>
            <a:r>
              <a:rPr lang="zh-TW" altLang="en-US" dirty="0">
                <a:solidFill>
                  <a:schemeClr val="bg1"/>
                </a:solidFill>
                <a:effectLst/>
              </a:rPr>
              <a:t>新型及</a:t>
            </a:r>
            <a:r>
              <a:rPr lang="en-US" altLang="zh-TW" dirty="0">
                <a:solidFill>
                  <a:schemeClr val="bg1"/>
                </a:solidFill>
                <a:effectLst/>
              </a:rPr>
              <a:t>H5N8 2</a:t>
            </a:r>
            <a:r>
              <a:rPr lang="zh-TW" altLang="en-US" dirty="0">
                <a:solidFill>
                  <a:schemeClr val="bg1"/>
                </a:solidFill>
                <a:effectLst/>
              </a:rPr>
              <a:t>種，這</a:t>
            </a:r>
            <a:r>
              <a:rPr lang="en-US" altLang="zh-TW" dirty="0">
                <a:solidFill>
                  <a:schemeClr val="bg1"/>
                </a:solidFill>
                <a:effectLst/>
              </a:rPr>
              <a:t>3</a:t>
            </a:r>
            <a:r>
              <a:rPr lang="zh-TW" altLang="en-US" dirty="0">
                <a:solidFill>
                  <a:schemeClr val="bg1"/>
                </a:solidFill>
                <a:effectLst/>
              </a:rPr>
              <a:t>種全是</a:t>
            </a:r>
            <a:r>
              <a:rPr lang="en-US" altLang="zh-TW" dirty="0">
                <a:solidFill>
                  <a:schemeClr val="bg1"/>
                </a:solidFill>
                <a:effectLst/>
              </a:rPr>
              <a:t>6</a:t>
            </a:r>
            <a:r>
              <a:rPr lang="zh-TW" altLang="en-US" dirty="0">
                <a:solidFill>
                  <a:schemeClr val="bg1"/>
                </a:solidFill>
                <a:effectLst/>
              </a:rPr>
              <a:t>個鹼基的高病原。</a:t>
            </a:r>
          </a:p>
        </p:txBody>
      </p:sp>
      <p:pic>
        <p:nvPicPr>
          <p:cNvPr id="3" name="圖片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403648" y="2430669"/>
            <a:ext cx="5829300" cy="4114800"/>
          </a:xfrm>
          <a:prstGeom prst="rect">
            <a:avLst/>
          </a:prstGeom>
        </p:spPr>
      </p:pic>
      <p:sp>
        <p:nvSpPr>
          <p:cNvPr id="6" name="Rectangle 7"/>
          <p:cNvSpPr>
            <a:spLocks noChangeArrowheads="1"/>
          </p:cNvSpPr>
          <p:nvPr/>
        </p:nvSpPr>
        <p:spPr bwMode="auto">
          <a:xfrm>
            <a:off x="6444208" y="3429000"/>
            <a:ext cx="2448272" cy="978024"/>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lang="en-US" altLang="zh-TW" sz="28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2015.3.5 </a:t>
            </a:r>
            <a:r>
              <a:rPr lang="zh-TW" altLang="en-US" sz="28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共撲殺</a:t>
            </a:r>
            <a:r>
              <a:rPr lang="en-US" altLang="zh-TW" sz="28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854</a:t>
            </a:r>
            <a:r>
              <a:rPr lang="zh-TW" altLang="en-US" sz="28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家禽場</a:t>
            </a:r>
            <a:endParaRPr lang="en-US" altLang="zh-TW" sz="2800" b="1" dirty="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endParaRP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5172545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02" name="Rectangle 2"/>
          <p:cNvSpPr>
            <a:spLocks noGrp="1" noChangeArrowheads="1"/>
          </p:cNvSpPr>
          <p:nvPr>
            <p:ph type="title"/>
          </p:nvPr>
        </p:nvSpPr>
        <p:spPr>
          <a:xfrm>
            <a:off x="468313" y="188913"/>
            <a:ext cx="8229600" cy="838200"/>
          </a:xfrm>
        </p:spPr>
        <p:txBody>
          <a:bodyPr/>
          <a:lstStyle/>
          <a:p>
            <a:r>
              <a:rPr lang="zh-TW" altLang="en-US" sz="3600" dirty="0">
                <a:effectLst/>
              </a:rPr>
              <a:t>禽流感的「關鍵期 」</a:t>
            </a:r>
          </a:p>
        </p:txBody>
      </p:sp>
      <p:sp>
        <p:nvSpPr>
          <p:cNvPr id="665603" name="Rectangle 3"/>
          <p:cNvSpPr>
            <a:spLocks noGrp="1" noChangeArrowheads="1"/>
          </p:cNvSpPr>
          <p:nvPr>
            <p:ph type="body" idx="1"/>
          </p:nvPr>
        </p:nvSpPr>
        <p:spPr>
          <a:xfrm>
            <a:off x="395288" y="1196975"/>
            <a:ext cx="8291512" cy="5272088"/>
          </a:xfrm>
        </p:spPr>
        <p:txBody>
          <a:bodyPr/>
          <a:lstStyle/>
          <a:p>
            <a:r>
              <a:rPr lang="zh-TW" altLang="en-US" sz="2600">
                <a:effectLst/>
              </a:rPr>
              <a:t>台衛生官員視察小三通防疫 </a:t>
            </a:r>
            <a:r>
              <a:rPr lang="en-US" altLang="zh-TW" sz="2600">
                <a:effectLst/>
              </a:rPr>
              <a:t>(2004.1.18 BBC</a:t>
            </a:r>
            <a:r>
              <a:rPr lang="zh-TW" altLang="en-US" sz="2600">
                <a:effectLst/>
              </a:rPr>
              <a:t>中文網</a:t>
            </a:r>
            <a:r>
              <a:rPr lang="en-US" altLang="zh-TW" sz="2600">
                <a:effectLst/>
              </a:rPr>
              <a:t>)  </a:t>
            </a:r>
          </a:p>
          <a:p>
            <a:pPr lvl="1"/>
            <a:r>
              <a:rPr lang="zh-TW" altLang="en-US" sz="2600">
                <a:effectLst/>
              </a:rPr>
              <a:t>過年期間人潮流動，病毒流竄情況也會增加，</a:t>
            </a:r>
            <a:r>
              <a:rPr lang="zh-TW" altLang="en-US" sz="2600" b="1">
                <a:solidFill>
                  <a:srgbClr val="FAFD00"/>
                </a:solidFill>
                <a:effectLst/>
              </a:rPr>
              <a:t>預計過年後的一、二周將是禽流感疫情關鍵期</a:t>
            </a:r>
            <a:r>
              <a:rPr lang="zh-TW" altLang="en-US" sz="2600">
                <a:effectLst/>
              </a:rPr>
              <a:t>，而只要過年後兩周內，台灣內部都沒有禽流感或</a:t>
            </a:r>
            <a:r>
              <a:rPr lang="en-US" altLang="zh-TW" sz="2600">
                <a:effectLst/>
              </a:rPr>
              <a:t>SARS</a:t>
            </a:r>
            <a:r>
              <a:rPr lang="zh-TW" altLang="en-US" sz="2600">
                <a:effectLst/>
              </a:rPr>
              <a:t>病例傳出，疫情應該就能控制。 </a:t>
            </a:r>
          </a:p>
          <a:p>
            <a:r>
              <a:rPr lang="zh-TW" altLang="en-US" sz="2600">
                <a:effectLst/>
              </a:rPr>
              <a:t>國衛院：明年</a:t>
            </a:r>
            <a:r>
              <a:rPr lang="en-US" altLang="zh-TW" sz="2600">
                <a:effectLst/>
              </a:rPr>
              <a:t>1~3</a:t>
            </a:r>
            <a:r>
              <a:rPr lang="zh-TW" altLang="en-US" sz="2600">
                <a:effectLst/>
              </a:rPr>
              <a:t>月 禽流感關鍵期  </a:t>
            </a:r>
            <a:r>
              <a:rPr lang="en-US" altLang="zh-TW" sz="2600">
                <a:effectLst/>
              </a:rPr>
              <a:t>(2005.9.5 </a:t>
            </a:r>
            <a:r>
              <a:rPr lang="zh-TW" altLang="en-US" sz="2600">
                <a:effectLst/>
              </a:rPr>
              <a:t>公共電視</a:t>
            </a:r>
            <a:r>
              <a:rPr lang="en-US" altLang="zh-TW" sz="2600">
                <a:effectLst/>
              </a:rPr>
              <a:t>)</a:t>
            </a:r>
          </a:p>
          <a:p>
            <a:pPr lvl="1"/>
            <a:r>
              <a:rPr lang="zh-TW" altLang="en-US" sz="2600" b="1">
                <a:solidFill>
                  <a:srgbClr val="FAFD00"/>
                </a:solidFill>
                <a:effectLst/>
              </a:rPr>
              <a:t>明年一月到三月</a:t>
            </a:r>
            <a:r>
              <a:rPr lang="zh-TW" altLang="en-US" sz="2600">
                <a:effectLst/>
              </a:rPr>
              <a:t>，台灣很可能會爆發比</a:t>
            </a:r>
            <a:r>
              <a:rPr lang="en-US" altLang="zh-TW" sz="2600">
                <a:effectLst/>
              </a:rPr>
              <a:t>SARS</a:t>
            </a:r>
            <a:r>
              <a:rPr lang="zh-TW" altLang="en-US" sz="2600">
                <a:effectLst/>
              </a:rPr>
              <a:t>嚴重十倍的禽流感危機，今天衛生署和國衛院、再度向國人提出嚴重警告，如果台灣現在不做好準備，那麼明年初將會有五百三十萬民眾受到感染，死亡人數將超過一萬四千人。 </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13852804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4786" name="Rectangle 2"/>
          <p:cNvSpPr>
            <a:spLocks noGrp="1" noChangeArrowheads="1"/>
          </p:cNvSpPr>
          <p:nvPr>
            <p:ph type="title"/>
          </p:nvPr>
        </p:nvSpPr>
        <p:spPr>
          <a:xfrm>
            <a:off x="468313" y="188913"/>
            <a:ext cx="8301037" cy="863600"/>
          </a:xfrm>
        </p:spPr>
        <p:txBody>
          <a:bodyPr/>
          <a:lstStyle/>
          <a:p>
            <a:r>
              <a:rPr lang="zh-TW" altLang="en-US" sz="4400" dirty="0">
                <a:effectLst/>
              </a:rPr>
              <a:t>禽流感的專家預言</a:t>
            </a:r>
            <a:endParaRPr lang="zh-TW" altLang="en-US" sz="3600" dirty="0">
              <a:solidFill>
                <a:schemeClr val="bg1"/>
              </a:solidFill>
              <a:effectLst/>
            </a:endParaRPr>
          </a:p>
        </p:txBody>
      </p:sp>
      <p:sp>
        <p:nvSpPr>
          <p:cNvPr id="1014787" name="Rectangle 3"/>
          <p:cNvSpPr>
            <a:spLocks noGrp="1" noChangeArrowheads="1"/>
          </p:cNvSpPr>
          <p:nvPr>
            <p:ph type="body" idx="1"/>
          </p:nvPr>
        </p:nvSpPr>
        <p:spPr>
          <a:xfrm>
            <a:off x="395288" y="1196975"/>
            <a:ext cx="8353425" cy="5400675"/>
          </a:xfrm>
        </p:spPr>
        <p:txBody>
          <a:bodyPr/>
          <a:lstStyle/>
          <a:p>
            <a:pPr>
              <a:lnSpc>
                <a:spcPct val="110000"/>
              </a:lnSpc>
              <a:spcBef>
                <a:spcPct val="5000"/>
              </a:spcBef>
            </a:pPr>
            <a:r>
              <a:rPr lang="zh-TW" altLang="en-US" sz="2800" dirty="0">
                <a:solidFill>
                  <a:schemeClr val="bg1"/>
                </a:solidFill>
                <a:effectLst/>
              </a:rPr>
              <a:t>防禽流感 國安會議今討論 </a:t>
            </a:r>
            <a:r>
              <a:rPr lang="en-US" altLang="zh-TW" dirty="0">
                <a:solidFill>
                  <a:srgbClr val="7FFF00"/>
                </a:solidFill>
                <a:effectLst/>
              </a:rPr>
              <a:t>【2005.8.19</a:t>
            </a:r>
            <a:r>
              <a:rPr lang="zh-TW" altLang="en-US" dirty="0">
                <a:solidFill>
                  <a:srgbClr val="7FFF00"/>
                </a:solidFill>
                <a:effectLst/>
              </a:rPr>
              <a:t>蘋果日報</a:t>
            </a:r>
            <a:r>
              <a:rPr lang="en-US" altLang="zh-TW" dirty="0">
                <a:solidFill>
                  <a:srgbClr val="7FFF00"/>
                </a:solidFill>
                <a:effectLst/>
              </a:rPr>
              <a:t>】</a:t>
            </a:r>
            <a:r>
              <a:rPr lang="zh-TW" altLang="en-US" dirty="0">
                <a:solidFill>
                  <a:srgbClr val="7FFF00"/>
                </a:solidFill>
                <a:effectLst/>
              </a:rPr>
              <a:t>：</a:t>
            </a:r>
            <a:r>
              <a:rPr lang="zh-TW" altLang="en-US" sz="2800" dirty="0">
                <a:solidFill>
                  <a:schemeClr val="bg1"/>
                </a:solidFill>
                <a:effectLst/>
              </a:rPr>
              <a:t>國家衛生研究院臨床研究組</a:t>
            </a:r>
            <a:r>
              <a:rPr lang="zh-TW" altLang="en-US" sz="2800" dirty="0" smtClean="0">
                <a:solidFill>
                  <a:schemeClr val="bg1"/>
                </a:solidFill>
                <a:effectLst/>
              </a:rPr>
              <a:t>主任</a:t>
            </a:r>
            <a:r>
              <a:rPr lang="en-US" altLang="zh-TW" sz="2800" dirty="0" smtClean="0">
                <a:solidFill>
                  <a:schemeClr val="bg1"/>
                </a:solidFill>
                <a:effectLst/>
              </a:rPr>
              <a:t>OOO</a:t>
            </a:r>
            <a:r>
              <a:rPr lang="zh-TW" altLang="en-US" sz="2800" dirty="0" smtClean="0">
                <a:solidFill>
                  <a:schemeClr val="bg1"/>
                </a:solidFill>
                <a:effectLst/>
              </a:rPr>
              <a:t>提出</a:t>
            </a:r>
            <a:r>
              <a:rPr lang="zh-TW" altLang="en-US" sz="2800" dirty="0">
                <a:solidFill>
                  <a:schemeClr val="bg1"/>
                </a:solidFill>
                <a:effectLst/>
              </a:rPr>
              <a:t>警告，全球防疫專家認為禽流感的「地雷區」是越南、泰國與中國大陸，</a:t>
            </a:r>
            <a:r>
              <a:rPr lang="zh-TW" altLang="en-US" sz="2800" b="1" dirty="0">
                <a:solidFill>
                  <a:srgbClr val="FAFD00"/>
                </a:solidFill>
                <a:effectLst/>
              </a:rPr>
              <a:t>演變成新型流感的關鍵期可能就在今年冬天</a:t>
            </a:r>
            <a:r>
              <a:rPr lang="zh-TW" altLang="en-US" sz="2800" dirty="0">
                <a:solidFill>
                  <a:schemeClr val="bg1"/>
                </a:solidFill>
                <a:effectLst/>
              </a:rPr>
              <a:t>。 </a:t>
            </a:r>
          </a:p>
          <a:p>
            <a:pPr hangingPunct="1">
              <a:lnSpc>
                <a:spcPct val="110000"/>
              </a:lnSpc>
              <a:spcBef>
                <a:spcPct val="5000"/>
              </a:spcBef>
            </a:pPr>
            <a:r>
              <a:rPr lang="zh-TW" altLang="en-US" sz="2800" dirty="0">
                <a:solidFill>
                  <a:schemeClr val="bg1"/>
                </a:solidFill>
                <a:effectLst/>
              </a:rPr>
              <a:t>禽流感／病毒猛！亞洲死亡例遽增 專家預言</a:t>
            </a:r>
            <a:r>
              <a:rPr lang="en-US" altLang="zh-TW" sz="2800" dirty="0">
                <a:solidFill>
                  <a:schemeClr val="bg1"/>
                </a:solidFill>
                <a:effectLst/>
              </a:rPr>
              <a:t>4</a:t>
            </a:r>
            <a:r>
              <a:rPr lang="zh-TW" altLang="en-US" sz="2800" dirty="0">
                <a:solidFill>
                  <a:schemeClr val="bg1"/>
                </a:solidFill>
                <a:effectLst/>
              </a:rPr>
              <a:t>月大流行</a:t>
            </a:r>
            <a:r>
              <a:rPr lang="en-US" altLang="en-US" dirty="0">
                <a:solidFill>
                  <a:srgbClr val="7FFF00"/>
                </a:solidFill>
                <a:effectLst/>
              </a:rPr>
              <a:t>【 </a:t>
            </a:r>
            <a:r>
              <a:rPr lang="en-US" altLang="zh-TW" dirty="0">
                <a:solidFill>
                  <a:srgbClr val="7FFF00"/>
                </a:solidFill>
                <a:effectLst/>
              </a:rPr>
              <a:t>2007.1.19</a:t>
            </a:r>
            <a:r>
              <a:rPr lang="zh-TW" altLang="en-US" dirty="0">
                <a:solidFill>
                  <a:srgbClr val="7FFF00"/>
                </a:solidFill>
                <a:effectLst/>
              </a:rPr>
              <a:t>東森新聞報</a:t>
            </a:r>
            <a:r>
              <a:rPr lang="en-US" altLang="en-US" dirty="0">
                <a:solidFill>
                  <a:srgbClr val="7FFF00"/>
                </a:solidFill>
                <a:effectLst/>
              </a:rPr>
              <a:t>】</a:t>
            </a:r>
            <a:r>
              <a:rPr lang="zh-TW" altLang="en-US" dirty="0">
                <a:solidFill>
                  <a:srgbClr val="7FFF00"/>
                </a:solidFill>
                <a:effectLst/>
              </a:rPr>
              <a:t>：</a:t>
            </a:r>
            <a:r>
              <a:rPr lang="zh-TW" altLang="en-US" sz="2800" dirty="0">
                <a:solidFill>
                  <a:schemeClr val="bg1"/>
                </a:solidFill>
                <a:effectLst/>
              </a:rPr>
              <a:t>統計</a:t>
            </a:r>
            <a:r>
              <a:rPr lang="en-US" altLang="zh-TW" sz="2800" dirty="0">
                <a:solidFill>
                  <a:schemeClr val="bg1"/>
                </a:solidFill>
                <a:effectLst/>
              </a:rPr>
              <a:t>2003</a:t>
            </a:r>
            <a:r>
              <a:rPr lang="zh-TW" altLang="en-US" sz="2800" dirty="0">
                <a:solidFill>
                  <a:schemeClr val="bg1"/>
                </a:solidFill>
                <a:effectLst/>
              </a:rPr>
              <a:t>年至今，中東及亞洲地區已經有</a:t>
            </a:r>
            <a:r>
              <a:rPr lang="en-US" altLang="zh-TW" sz="2800" dirty="0">
                <a:solidFill>
                  <a:schemeClr val="bg1"/>
                </a:solidFill>
                <a:effectLst/>
              </a:rPr>
              <a:t>10</a:t>
            </a:r>
            <a:r>
              <a:rPr lang="zh-TW" altLang="en-US" sz="2800" dirty="0">
                <a:solidFill>
                  <a:schemeClr val="bg1"/>
                </a:solidFill>
                <a:effectLst/>
              </a:rPr>
              <a:t>個國家、</a:t>
            </a:r>
            <a:r>
              <a:rPr lang="en-US" altLang="zh-TW" sz="2800" dirty="0">
                <a:solidFill>
                  <a:schemeClr val="bg1"/>
                </a:solidFill>
                <a:effectLst/>
              </a:rPr>
              <a:t>161</a:t>
            </a:r>
            <a:r>
              <a:rPr lang="zh-TW" altLang="en-US" sz="2800" dirty="0">
                <a:solidFill>
                  <a:schemeClr val="bg1"/>
                </a:solidFill>
                <a:effectLst/>
              </a:rPr>
              <a:t>例人類感染禽流感死亡案例，而</a:t>
            </a:r>
            <a:r>
              <a:rPr lang="zh-TW" altLang="en-US" sz="2800" b="1" dirty="0">
                <a:solidFill>
                  <a:srgbClr val="FAFD00"/>
                </a:solidFill>
                <a:effectLst/>
              </a:rPr>
              <a:t>香港禽流感專家預估，這波全球禽流感疫情，很有可能會在</a:t>
            </a:r>
            <a:r>
              <a:rPr lang="en-US" altLang="zh-TW" sz="2800" b="1" dirty="0">
                <a:solidFill>
                  <a:srgbClr val="FAFD00"/>
                </a:solidFill>
                <a:effectLst/>
              </a:rPr>
              <a:t>4</a:t>
            </a:r>
            <a:r>
              <a:rPr lang="zh-TW" altLang="en-US" sz="2800" b="1" dirty="0">
                <a:solidFill>
                  <a:srgbClr val="FAFD00"/>
                </a:solidFill>
                <a:effectLst/>
              </a:rPr>
              <a:t>月的時候達到高峰。</a:t>
            </a:r>
            <a:r>
              <a:rPr lang="zh-TW" altLang="en-US" sz="2800" dirty="0">
                <a:solidFill>
                  <a:schemeClr val="bg1"/>
                </a:solidFill>
                <a:effectLst/>
              </a:rPr>
              <a:t> </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8593344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9907" name="Rectangle 3"/>
          <p:cNvSpPr>
            <a:spLocks noGrp="1" noChangeArrowheads="1"/>
          </p:cNvSpPr>
          <p:nvPr>
            <p:ph type="title"/>
          </p:nvPr>
        </p:nvSpPr>
        <p:spPr>
          <a:xfrm>
            <a:off x="539552" y="260648"/>
            <a:ext cx="8295456" cy="680120"/>
          </a:xfrm>
        </p:spPr>
        <p:txBody>
          <a:bodyPr/>
          <a:lstStyle/>
          <a:p>
            <a:r>
              <a:rPr lang="en-US" altLang="zh-TW" sz="3600" dirty="0">
                <a:effectLst/>
              </a:rPr>
              <a:t>H5N2</a:t>
            </a:r>
            <a:r>
              <a:rPr lang="zh-TW" altLang="en-US" sz="3600" dirty="0">
                <a:effectLst/>
              </a:rPr>
              <a:t>高病原禽流感 </a:t>
            </a:r>
            <a:r>
              <a:rPr lang="en-US" altLang="zh-TW" sz="3600" dirty="0">
                <a:effectLst/>
              </a:rPr>
              <a:t>= </a:t>
            </a:r>
            <a:r>
              <a:rPr lang="zh-TW" altLang="en-US" dirty="0">
                <a:effectLst/>
              </a:rPr>
              <a:t>危險？</a:t>
            </a:r>
          </a:p>
        </p:txBody>
      </p:sp>
      <p:sp>
        <p:nvSpPr>
          <p:cNvPr id="1019908" name="Rectangle 4"/>
          <p:cNvSpPr>
            <a:spLocks noGrp="1" noChangeArrowheads="1"/>
          </p:cNvSpPr>
          <p:nvPr>
            <p:ph type="body" idx="1"/>
          </p:nvPr>
        </p:nvSpPr>
        <p:spPr>
          <a:xfrm>
            <a:off x="562090" y="1196752"/>
            <a:ext cx="8330389" cy="5375275"/>
          </a:xfrm>
        </p:spPr>
        <p:txBody>
          <a:bodyPr/>
          <a:lstStyle/>
          <a:p>
            <a:pPr>
              <a:spcAft>
                <a:spcPts val="600"/>
              </a:spcAft>
            </a:pPr>
            <a:r>
              <a:rPr lang="zh-TW" altLang="en-US" sz="2600" dirty="0">
                <a:solidFill>
                  <a:schemeClr val="bg1"/>
                </a:solidFill>
                <a:effectLst/>
              </a:rPr>
              <a:t>國內爆</a:t>
            </a:r>
            <a:r>
              <a:rPr lang="en-US" altLang="zh-TW" sz="2600" dirty="0">
                <a:solidFill>
                  <a:schemeClr val="bg1"/>
                </a:solidFill>
                <a:effectLst/>
              </a:rPr>
              <a:t>H5N2</a:t>
            </a:r>
            <a:r>
              <a:rPr lang="zh-TW" altLang="en-US" sz="2600" dirty="0">
                <a:solidFill>
                  <a:schemeClr val="bg1"/>
                </a:solidFill>
                <a:effectLst/>
              </a:rPr>
              <a:t>高病原禽流感 </a:t>
            </a:r>
            <a:r>
              <a:rPr lang="zh-TW" altLang="en-US" sz="2600" b="1" dirty="0">
                <a:solidFill>
                  <a:srgbClr val="FAFD00"/>
                </a:solidFill>
                <a:effectLst/>
              </a:rPr>
              <a:t>病毒持續變異</a:t>
            </a:r>
            <a:r>
              <a:rPr lang="zh-TW" altLang="en-US" sz="2600" b="1" dirty="0" smtClean="0">
                <a:solidFill>
                  <a:srgbClr val="FAFD00"/>
                </a:solidFill>
                <a:effectLst/>
              </a:rPr>
              <a:t>中</a:t>
            </a:r>
            <a:r>
              <a:rPr lang="en-US" altLang="zh-TW" sz="2600" b="1" dirty="0" smtClean="0">
                <a:solidFill>
                  <a:srgbClr val="FF00FF"/>
                </a:solidFill>
                <a:effectLst/>
              </a:rPr>
              <a:t/>
            </a:r>
            <a:br>
              <a:rPr lang="en-US" altLang="zh-TW" sz="2600" b="1" dirty="0" smtClean="0">
                <a:solidFill>
                  <a:srgbClr val="FF00FF"/>
                </a:solidFill>
                <a:effectLst/>
              </a:rPr>
            </a:br>
            <a:r>
              <a:rPr lang="en-US" altLang="zh-TW" sz="2600" dirty="0" smtClean="0">
                <a:solidFill>
                  <a:schemeClr val="bg1"/>
                </a:solidFill>
                <a:effectLst/>
              </a:rPr>
              <a:t>【</a:t>
            </a:r>
            <a:r>
              <a:rPr lang="en-US" altLang="zh-TW" sz="2600" dirty="0">
                <a:solidFill>
                  <a:schemeClr val="bg1"/>
                </a:solidFill>
                <a:effectLst/>
              </a:rPr>
              <a:t>2012.3.4 </a:t>
            </a:r>
            <a:r>
              <a:rPr lang="zh-TW" altLang="en-US" sz="2600" dirty="0">
                <a:solidFill>
                  <a:schemeClr val="bg1"/>
                </a:solidFill>
                <a:effectLst/>
              </a:rPr>
              <a:t>聯合晚報</a:t>
            </a:r>
            <a:r>
              <a:rPr lang="en-US" altLang="zh-TW" sz="2600" dirty="0">
                <a:solidFill>
                  <a:schemeClr val="bg1"/>
                </a:solidFill>
                <a:effectLst/>
              </a:rPr>
              <a:t>】</a:t>
            </a:r>
          </a:p>
          <a:p>
            <a:pPr hangingPunct="1">
              <a:spcAft>
                <a:spcPts val="600"/>
              </a:spcAft>
            </a:pPr>
            <a:r>
              <a:rPr lang="zh-TW" altLang="en-US" sz="2600" dirty="0" smtClean="0">
                <a:solidFill>
                  <a:schemeClr val="bg1"/>
                </a:solidFill>
                <a:effectLst/>
              </a:rPr>
              <a:t>台大醫院黃</a:t>
            </a:r>
            <a:r>
              <a:rPr lang="en-US" altLang="zh-TW" sz="2600" dirty="0" smtClean="0">
                <a:solidFill>
                  <a:schemeClr val="bg1"/>
                </a:solidFill>
                <a:effectLst/>
              </a:rPr>
              <a:t>XX</a:t>
            </a:r>
            <a:r>
              <a:rPr lang="zh-TW" altLang="en-US" sz="2600" dirty="0">
                <a:solidFill>
                  <a:schemeClr val="bg1"/>
                </a:solidFill>
                <a:effectLst/>
              </a:rPr>
              <a:t>表示，從過去感染的禽流感病毒來看，禽流感病毒對禽類致病性高低與人感染後有無症狀，是有相關性的，</a:t>
            </a:r>
            <a:r>
              <a:rPr lang="en-US" altLang="zh-TW" sz="2600" dirty="0">
                <a:solidFill>
                  <a:schemeClr val="bg1"/>
                </a:solidFill>
                <a:effectLst/>
              </a:rPr>
              <a:t>….</a:t>
            </a:r>
            <a:r>
              <a:rPr lang="zh-TW" altLang="en-US" sz="2600" dirty="0">
                <a:solidFill>
                  <a:schemeClr val="bg1"/>
                </a:solidFill>
                <a:effectLst/>
              </a:rPr>
              <a:t>若是高病原性禽流感，則</a:t>
            </a:r>
            <a:r>
              <a:rPr lang="zh-TW" altLang="en-US" sz="2600" b="1" dirty="0">
                <a:solidFill>
                  <a:srgbClr val="FAFD00"/>
                </a:solidFill>
                <a:effectLst/>
              </a:rPr>
              <a:t>人的</a:t>
            </a:r>
            <a:r>
              <a:rPr lang="zh-TW" altLang="en-US" sz="2600" b="1" dirty="0" smtClean="0">
                <a:solidFill>
                  <a:srgbClr val="FAFD00"/>
                </a:solidFill>
                <a:effectLst/>
              </a:rPr>
              <a:t>感</a:t>
            </a:r>
            <a:r>
              <a:rPr lang="en-US" altLang="zh-TW" sz="2600" b="1" dirty="0" smtClean="0">
                <a:solidFill>
                  <a:srgbClr val="FF00FF"/>
                </a:solidFill>
                <a:effectLst/>
              </a:rPr>
              <a:t/>
            </a:r>
            <a:br>
              <a:rPr lang="en-US" altLang="zh-TW" sz="2600" b="1" dirty="0" smtClean="0">
                <a:solidFill>
                  <a:srgbClr val="FF00FF"/>
                </a:solidFill>
                <a:effectLst/>
              </a:rPr>
            </a:br>
            <a:r>
              <a:rPr lang="zh-TW" altLang="en-US" sz="2600" b="1" dirty="0" smtClean="0">
                <a:solidFill>
                  <a:srgbClr val="FAFD00"/>
                </a:solidFill>
                <a:effectLst/>
              </a:rPr>
              <a:t>染</a:t>
            </a:r>
            <a:r>
              <a:rPr lang="zh-TW" altLang="en-US" sz="2600" b="1" dirty="0">
                <a:solidFill>
                  <a:srgbClr val="FAFD00"/>
                </a:solidFill>
                <a:effectLst/>
              </a:rPr>
              <a:t>症狀可能較明顯</a:t>
            </a:r>
            <a:r>
              <a:rPr lang="zh-TW" altLang="en-US" sz="2600" dirty="0">
                <a:solidFill>
                  <a:schemeClr val="bg1"/>
                </a:solidFill>
                <a:effectLst/>
              </a:rPr>
              <a:t>。</a:t>
            </a:r>
            <a:r>
              <a:rPr lang="en-US" altLang="zh-TW" sz="2600" dirty="0">
                <a:solidFill>
                  <a:schemeClr val="bg1"/>
                </a:solidFill>
                <a:effectLst/>
              </a:rPr>
              <a:t>【2012.3.5 </a:t>
            </a:r>
            <a:r>
              <a:rPr lang="zh-TW" altLang="en-US" sz="2600" dirty="0">
                <a:solidFill>
                  <a:schemeClr val="bg1"/>
                </a:solidFill>
                <a:effectLst/>
              </a:rPr>
              <a:t>中央社</a:t>
            </a:r>
            <a:r>
              <a:rPr lang="en-US" altLang="zh-TW" sz="2600" dirty="0">
                <a:solidFill>
                  <a:schemeClr val="bg1"/>
                </a:solidFill>
                <a:effectLst/>
              </a:rPr>
              <a:t>】 </a:t>
            </a:r>
          </a:p>
          <a:p>
            <a:pPr>
              <a:spcAft>
                <a:spcPts val="600"/>
              </a:spcAft>
            </a:pPr>
            <a:r>
              <a:rPr lang="zh-TW" altLang="en-US" sz="2600" dirty="0">
                <a:solidFill>
                  <a:schemeClr val="bg1"/>
                </a:solidFill>
                <a:effectLst/>
              </a:rPr>
              <a:t>學者：防</a:t>
            </a:r>
            <a:r>
              <a:rPr lang="en-US" altLang="zh-TW" sz="2600" dirty="0">
                <a:solidFill>
                  <a:schemeClr val="bg1"/>
                </a:solidFill>
                <a:effectLst/>
              </a:rPr>
              <a:t>H5N2</a:t>
            </a:r>
            <a:r>
              <a:rPr lang="zh-TW" altLang="en-US" sz="2600" dirty="0">
                <a:solidFill>
                  <a:schemeClr val="bg1"/>
                </a:solidFill>
                <a:effectLst/>
              </a:rPr>
              <a:t>禽流感</a:t>
            </a:r>
            <a:r>
              <a:rPr lang="zh-TW" altLang="en-US" sz="2600" b="1" dirty="0">
                <a:solidFill>
                  <a:srgbClr val="FAFD00"/>
                </a:solidFill>
                <a:effectLst/>
              </a:rPr>
              <a:t>跨物種</a:t>
            </a:r>
            <a:r>
              <a:rPr lang="en-US" altLang="en-US" sz="2600" dirty="0">
                <a:solidFill>
                  <a:schemeClr val="bg1"/>
                </a:solidFill>
                <a:effectLst/>
              </a:rPr>
              <a:t>【 </a:t>
            </a:r>
            <a:r>
              <a:rPr lang="en-US" altLang="zh-TW" sz="2600" dirty="0">
                <a:solidFill>
                  <a:schemeClr val="bg1"/>
                </a:solidFill>
                <a:effectLst/>
              </a:rPr>
              <a:t>2012.3.3 </a:t>
            </a:r>
            <a:r>
              <a:rPr lang="zh-TW" altLang="en-US" sz="2600" dirty="0">
                <a:solidFill>
                  <a:schemeClr val="bg1"/>
                </a:solidFill>
                <a:effectLst/>
              </a:rPr>
              <a:t>中央社</a:t>
            </a:r>
            <a:r>
              <a:rPr lang="en-US" altLang="en-US" sz="2600" dirty="0">
                <a:solidFill>
                  <a:schemeClr val="bg1"/>
                </a:solidFill>
                <a:effectLst/>
              </a:rPr>
              <a:t>】</a:t>
            </a:r>
            <a:r>
              <a:rPr lang="en-US" altLang="zh-TW" sz="2600" dirty="0">
                <a:solidFill>
                  <a:schemeClr val="bg1"/>
                </a:solidFill>
                <a:effectLst/>
              </a:rPr>
              <a:t> </a:t>
            </a:r>
          </a:p>
          <a:p>
            <a:pPr>
              <a:spcAft>
                <a:spcPts val="600"/>
              </a:spcAft>
            </a:pPr>
            <a:r>
              <a:rPr lang="zh-TW" altLang="en-US" sz="2600" dirty="0">
                <a:solidFill>
                  <a:schemeClr val="bg1"/>
                </a:solidFill>
                <a:effectLst/>
              </a:rPr>
              <a:t>林</a:t>
            </a:r>
            <a:r>
              <a:rPr lang="en-US" altLang="zh-TW" sz="2600" dirty="0">
                <a:solidFill>
                  <a:schemeClr val="bg1"/>
                </a:solidFill>
                <a:effectLst/>
              </a:rPr>
              <a:t>X</a:t>
            </a:r>
            <a:r>
              <a:rPr lang="zh-TW" altLang="en-US" sz="2600" dirty="0">
                <a:solidFill>
                  <a:schemeClr val="bg1"/>
                </a:solidFill>
                <a:effectLst/>
              </a:rPr>
              <a:t>樑：</a:t>
            </a:r>
            <a:r>
              <a:rPr lang="zh-TW" altLang="en-US" sz="2600" b="1" dirty="0">
                <a:solidFill>
                  <a:srgbClr val="FAFD00"/>
                </a:solidFill>
                <a:effectLst/>
              </a:rPr>
              <a:t>提拉米蘇少吃為妙</a:t>
            </a:r>
            <a:r>
              <a:rPr lang="en-US" altLang="zh-TW" sz="2600" dirty="0">
                <a:solidFill>
                  <a:schemeClr val="bg1"/>
                </a:solidFill>
                <a:effectLst/>
              </a:rPr>
              <a:t>【2012.3.5 </a:t>
            </a:r>
            <a:r>
              <a:rPr lang="zh-TW" altLang="en-US" sz="2600" dirty="0">
                <a:solidFill>
                  <a:schemeClr val="bg1"/>
                </a:solidFill>
                <a:effectLst/>
              </a:rPr>
              <a:t>中央社</a:t>
            </a:r>
            <a:r>
              <a:rPr lang="en-US" altLang="zh-TW" sz="2600" dirty="0">
                <a:solidFill>
                  <a:schemeClr val="bg1"/>
                </a:solidFill>
                <a:effectLst/>
              </a:rPr>
              <a:t>】</a:t>
            </a:r>
          </a:p>
          <a:p>
            <a:pPr>
              <a:spcAft>
                <a:spcPts val="600"/>
              </a:spcAft>
            </a:pPr>
            <a:r>
              <a:rPr lang="zh-TW" altLang="en-US" sz="2600" dirty="0">
                <a:solidFill>
                  <a:schemeClr val="bg1"/>
                </a:solidFill>
                <a:effectLst/>
              </a:rPr>
              <a:t>感染科主任張</a:t>
            </a:r>
            <a:r>
              <a:rPr lang="en-US" altLang="zh-TW" sz="2600" dirty="0">
                <a:solidFill>
                  <a:schemeClr val="bg1"/>
                </a:solidFill>
                <a:effectLst/>
              </a:rPr>
              <a:t>XX</a:t>
            </a:r>
            <a:r>
              <a:rPr lang="zh-TW" altLang="en-US" sz="2600" dirty="0">
                <a:solidFill>
                  <a:schemeClr val="bg1"/>
                </a:solidFill>
                <a:effectLst/>
              </a:rPr>
              <a:t>表示，</a:t>
            </a:r>
            <a:r>
              <a:rPr lang="en-US" altLang="zh-TW" sz="2600" dirty="0">
                <a:solidFill>
                  <a:schemeClr val="bg1"/>
                </a:solidFill>
                <a:effectLst/>
              </a:rPr>
              <a:t>H5N2</a:t>
            </a:r>
            <a:r>
              <a:rPr lang="zh-TW" altLang="en-US" sz="2600" dirty="0">
                <a:solidFill>
                  <a:schemeClr val="bg1"/>
                </a:solidFill>
                <a:effectLst/>
              </a:rPr>
              <a:t>禽流感病毒特性是</a:t>
            </a:r>
            <a:r>
              <a:rPr lang="zh-TW" altLang="en-US" sz="2600" dirty="0" smtClean="0">
                <a:solidFill>
                  <a:schemeClr val="bg1"/>
                </a:solidFill>
                <a:effectLst/>
              </a:rPr>
              <a:t>會</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突變</a:t>
            </a:r>
            <a:r>
              <a:rPr lang="zh-TW" altLang="en-US" sz="2600" dirty="0">
                <a:solidFill>
                  <a:schemeClr val="bg1"/>
                </a:solidFill>
                <a:effectLst/>
              </a:rPr>
              <a:t>的，因此</a:t>
            </a:r>
            <a:r>
              <a:rPr lang="zh-TW" altLang="en-US" sz="2600" b="1" dirty="0">
                <a:solidFill>
                  <a:srgbClr val="FAFD00"/>
                </a:solidFill>
                <a:effectLst/>
              </a:rPr>
              <a:t>不排除會發生突變的可能性</a:t>
            </a:r>
            <a:r>
              <a:rPr lang="zh-TW" altLang="en-US" sz="2600" dirty="0">
                <a:solidFill>
                  <a:schemeClr val="bg1"/>
                </a:solidFill>
                <a:effectLst/>
              </a:rPr>
              <a:t> </a:t>
            </a:r>
            <a:r>
              <a:rPr lang="en-US" altLang="zh-TW" sz="2600" dirty="0" smtClean="0">
                <a:solidFill>
                  <a:srgbClr val="FF00FF"/>
                </a:solidFill>
                <a:effectLst/>
              </a:rPr>
              <a:t/>
            </a:r>
            <a:br>
              <a:rPr lang="en-US" altLang="zh-TW" sz="2600" dirty="0" smtClean="0">
                <a:solidFill>
                  <a:srgbClr val="FF00FF"/>
                </a:solidFill>
                <a:effectLst/>
              </a:rPr>
            </a:br>
            <a:r>
              <a:rPr lang="en-US" altLang="zh-TW" sz="2600" dirty="0" smtClean="0">
                <a:solidFill>
                  <a:schemeClr val="bg1"/>
                </a:solidFill>
                <a:effectLst/>
              </a:rPr>
              <a:t>【</a:t>
            </a:r>
            <a:r>
              <a:rPr lang="en-US" altLang="zh-TW" sz="2600" dirty="0">
                <a:solidFill>
                  <a:schemeClr val="bg1"/>
                </a:solidFill>
                <a:effectLst/>
              </a:rPr>
              <a:t>2012.3.5 </a:t>
            </a:r>
            <a:r>
              <a:rPr lang="zh-TW" altLang="en-US" sz="2600" dirty="0">
                <a:solidFill>
                  <a:schemeClr val="bg1"/>
                </a:solidFill>
                <a:effectLst/>
              </a:rPr>
              <a:t>中央社</a:t>
            </a:r>
            <a:r>
              <a:rPr lang="en-US" altLang="zh-TW" sz="2600" dirty="0">
                <a:solidFill>
                  <a:schemeClr val="bg1"/>
                </a:solidFill>
                <a:effectLst/>
              </a:rPr>
              <a:t>】</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0930" name="Rectangle 2"/>
          <p:cNvSpPr>
            <a:spLocks noGrp="1" noChangeArrowheads="1"/>
          </p:cNvSpPr>
          <p:nvPr>
            <p:ph type="title"/>
          </p:nvPr>
        </p:nvSpPr>
        <p:spPr>
          <a:xfrm>
            <a:off x="539750" y="260350"/>
            <a:ext cx="8229600" cy="838200"/>
          </a:xfrm>
        </p:spPr>
        <p:txBody>
          <a:bodyPr/>
          <a:lstStyle/>
          <a:p>
            <a:r>
              <a:rPr lang="en-US" altLang="zh-TW" sz="3600" dirty="0">
                <a:effectLst/>
              </a:rPr>
              <a:t>H5N2</a:t>
            </a:r>
            <a:r>
              <a:rPr lang="zh-TW" altLang="en-US" sz="3600" dirty="0">
                <a:effectLst/>
              </a:rPr>
              <a:t>的負面影響：雞價下跌</a:t>
            </a:r>
            <a:endParaRPr lang="zh-TW" altLang="en-US" sz="3200" dirty="0">
              <a:solidFill>
                <a:schemeClr val="bg1"/>
              </a:solidFill>
              <a:effectLst/>
            </a:endParaRPr>
          </a:p>
        </p:txBody>
      </p:sp>
      <p:sp>
        <p:nvSpPr>
          <p:cNvPr id="1020931" name="Rectangle 3"/>
          <p:cNvSpPr>
            <a:spLocks noGrp="1" noChangeArrowheads="1"/>
          </p:cNvSpPr>
          <p:nvPr>
            <p:ph type="body" idx="1"/>
          </p:nvPr>
        </p:nvSpPr>
        <p:spPr>
          <a:xfrm>
            <a:off x="684213" y="1125538"/>
            <a:ext cx="8135937" cy="5400675"/>
          </a:xfrm>
        </p:spPr>
        <p:txBody>
          <a:bodyPr/>
          <a:lstStyle/>
          <a:p>
            <a:r>
              <a:rPr lang="zh-TW" altLang="en-US" sz="2600" dirty="0">
                <a:solidFill>
                  <a:schemeClr val="bg1"/>
                </a:solidFill>
                <a:effectLst/>
              </a:rPr>
              <a:t>防禽流感 </a:t>
            </a:r>
            <a:r>
              <a:rPr lang="en-US" altLang="zh-TW" sz="2600" dirty="0">
                <a:solidFill>
                  <a:schemeClr val="bg1"/>
                </a:solidFill>
                <a:effectLst/>
              </a:rPr>
              <a:t>H5N1</a:t>
            </a:r>
            <a:r>
              <a:rPr lang="zh-TW" altLang="en-US" sz="2600" dirty="0">
                <a:solidFill>
                  <a:schemeClr val="bg1"/>
                </a:solidFill>
                <a:effectLst/>
              </a:rPr>
              <a:t>疫苗開打</a:t>
            </a:r>
            <a:r>
              <a:rPr lang="en-US" altLang="zh-TW" sz="2600" dirty="0">
                <a:solidFill>
                  <a:schemeClr val="bg1"/>
                </a:solidFill>
                <a:effectLst/>
              </a:rPr>
              <a:t>【2012.3.6 </a:t>
            </a:r>
            <a:r>
              <a:rPr lang="zh-TW" altLang="en-US" sz="2600" dirty="0">
                <a:solidFill>
                  <a:schemeClr val="bg1"/>
                </a:solidFill>
                <a:effectLst/>
              </a:rPr>
              <a:t>中央社</a:t>
            </a:r>
            <a:r>
              <a:rPr lang="en-US" altLang="zh-TW" sz="2600" dirty="0">
                <a:solidFill>
                  <a:schemeClr val="bg1"/>
                </a:solidFill>
                <a:effectLst/>
              </a:rPr>
              <a:t>】</a:t>
            </a:r>
            <a:r>
              <a:rPr lang="zh-TW" altLang="en-US" sz="2600" dirty="0">
                <a:solidFill>
                  <a:schemeClr val="bg1"/>
                </a:solidFill>
                <a:effectLst/>
              </a:rPr>
              <a:t>：今天的雞蛋批發價</a:t>
            </a:r>
            <a:r>
              <a:rPr lang="zh-TW" altLang="en-US" sz="2600" b="1" dirty="0">
                <a:solidFill>
                  <a:srgbClr val="FAFD00"/>
                </a:solidFill>
                <a:effectLst/>
              </a:rPr>
              <a:t>仍然維持平穩 </a:t>
            </a:r>
          </a:p>
          <a:p>
            <a:r>
              <a:rPr lang="zh-TW" altLang="en-US" sz="2600" dirty="0">
                <a:solidFill>
                  <a:schemeClr val="bg1"/>
                </a:solidFill>
                <a:effectLst/>
              </a:rPr>
              <a:t>雞價跌</a:t>
            </a:r>
            <a:r>
              <a:rPr lang="en-US" altLang="zh-TW" sz="2600" dirty="0">
                <a:solidFill>
                  <a:schemeClr val="bg1"/>
                </a:solidFill>
                <a:effectLst/>
              </a:rPr>
              <a:t>3</a:t>
            </a:r>
            <a:r>
              <a:rPr lang="zh-TW" altLang="en-US" sz="2600" dirty="0">
                <a:solidFill>
                  <a:schemeClr val="bg1"/>
                </a:solidFill>
                <a:effectLst/>
              </a:rPr>
              <a:t>成 每周凍存</a:t>
            </a:r>
            <a:r>
              <a:rPr lang="en-US" altLang="zh-TW" sz="2600" dirty="0">
                <a:solidFill>
                  <a:schemeClr val="bg1"/>
                </a:solidFill>
                <a:effectLst/>
              </a:rPr>
              <a:t>40</a:t>
            </a:r>
            <a:r>
              <a:rPr lang="zh-TW" altLang="en-US" sz="2600" dirty="0">
                <a:solidFill>
                  <a:schemeClr val="bg1"/>
                </a:solidFill>
                <a:effectLst/>
              </a:rPr>
              <a:t>萬隻雞</a:t>
            </a:r>
            <a:r>
              <a:rPr lang="en-US" altLang="zh-TW" sz="2600" dirty="0">
                <a:solidFill>
                  <a:schemeClr val="bg1"/>
                </a:solidFill>
                <a:effectLst/>
              </a:rPr>
              <a:t>【2012.3.14】</a:t>
            </a:r>
            <a:r>
              <a:rPr lang="zh-TW" altLang="en-US" sz="2600" dirty="0">
                <a:solidFill>
                  <a:schemeClr val="bg1"/>
                </a:solidFill>
                <a:effectLst/>
              </a:rPr>
              <a:t>：</a:t>
            </a:r>
          </a:p>
          <a:p>
            <a:pPr lvl="1"/>
            <a:r>
              <a:rPr lang="zh-TW" altLang="en-US" sz="2600" dirty="0">
                <a:effectLst/>
              </a:rPr>
              <a:t>土雞產地價格</a:t>
            </a:r>
            <a:r>
              <a:rPr lang="zh-TW" altLang="en-US" sz="2600" b="1" dirty="0">
                <a:solidFill>
                  <a:srgbClr val="FAFD00"/>
                </a:solidFill>
                <a:effectLst/>
              </a:rPr>
              <a:t>每斤跌破卅元</a:t>
            </a:r>
          </a:p>
          <a:p>
            <a:pPr lvl="1" hangingPunct="1"/>
            <a:r>
              <a:rPr lang="zh-TW" altLang="en-US" sz="2600" dirty="0">
                <a:effectLst/>
              </a:rPr>
              <a:t>雞農代表並無奈地說，</a:t>
            </a:r>
            <a:r>
              <a:rPr lang="zh-TW" altLang="en-US" sz="2600" b="1" dirty="0">
                <a:solidFill>
                  <a:srgbClr val="FAFD00"/>
                </a:solidFill>
                <a:effectLst/>
              </a:rPr>
              <a:t>很多名嘴和專家分析禽流感疫情都會附帶「可能」</a:t>
            </a:r>
            <a:r>
              <a:rPr lang="zh-TW" altLang="en-US" sz="2600" dirty="0">
                <a:effectLst/>
              </a:rPr>
              <a:t>，</a:t>
            </a:r>
            <a:r>
              <a:rPr lang="zh-TW" altLang="en-US" sz="2600" dirty="0" smtClean="0">
                <a:effectLst/>
              </a:rPr>
              <a:t>把</a:t>
            </a:r>
            <a:r>
              <a:rPr lang="en-US" altLang="zh-TW" sz="2600" dirty="0" smtClean="0">
                <a:effectLst/>
              </a:rPr>
              <a:t>H5N2</a:t>
            </a:r>
            <a:r>
              <a:rPr lang="zh-TW" altLang="en-US" sz="2600" dirty="0" smtClean="0">
                <a:effectLst/>
              </a:rPr>
              <a:t>病毒</a:t>
            </a:r>
            <a:r>
              <a:rPr lang="zh-TW" altLang="en-US" sz="2600" dirty="0">
                <a:effectLst/>
              </a:rPr>
              <a:t>講得人心惶惶，雞價跌，就是被那些「可能」害慘了！</a:t>
            </a:r>
          </a:p>
          <a:p>
            <a:r>
              <a:rPr lang="zh-TW" altLang="en-US" sz="2600" b="1" dirty="0">
                <a:solidFill>
                  <a:srgbClr val="FAFD00"/>
                </a:solidFill>
                <a:effectLst/>
              </a:rPr>
              <a:t>禽流感影響 兩岸蛋價跌</a:t>
            </a:r>
            <a:r>
              <a:rPr lang="zh-TW" altLang="en-US" sz="2600" dirty="0">
                <a:solidFill>
                  <a:schemeClr val="bg1"/>
                </a:solidFill>
                <a:effectLst/>
              </a:rPr>
              <a:t> </a:t>
            </a:r>
            <a:r>
              <a:rPr lang="en-US" altLang="zh-TW" sz="2600" dirty="0">
                <a:solidFill>
                  <a:schemeClr val="bg1"/>
                </a:solidFill>
                <a:effectLst/>
              </a:rPr>
              <a:t>【2012.3.17 </a:t>
            </a:r>
            <a:r>
              <a:rPr lang="zh-TW" altLang="en-US" sz="2600" dirty="0">
                <a:solidFill>
                  <a:schemeClr val="bg1"/>
                </a:solidFill>
                <a:effectLst/>
              </a:rPr>
              <a:t>旺報</a:t>
            </a:r>
            <a:r>
              <a:rPr lang="en-US" altLang="zh-TW" sz="2600" dirty="0">
                <a:solidFill>
                  <a:schemeClr val="bg1"/>
                </a:solidFill>
                <a:effectLst/>
              </a:rPr>
              <a:t>】</a:t>
            </a:r>
            <a:r>
              <a:rPr lang="zh-TW" altLang="en-US" sz="2600" dirty="0">
                <a:solidFill>
                  <a:schemeClr val="bg1"/>
                </a:solidFill>
                <a:effectLst/>
              </a:rPr>
              <a:t>：台灣</a:t>
            </a:r>
            <a:r>
              <a:rPr lang="en-US" altLang="zh-TW" sz="2600" dirty="0">
                <a:solidFill>
                  <a:schemeClr val="bg1"/>
                </a:solidFill>
                <a:effectLst/>
              </a:rPr>
              <a:t>3</a:t>
            </a:r>
            <a:r>
              <a:rPr lang="zh-TW" altLang="en-US" sz="2600" dirty="0" smtClean="0">
                <a:solidFill>
                  <a:schemeClr val="bg1"/>
                </a:solidFill>
                <a:effectLst/>
              </a:rPr>
              <a:t>月份產地</a:t>
            </a:r>
            <a:r>
              <a:rPr lang="zh-TW" altLang="en-US" sz="2600" dirty="0">
                <a:solidFill>
                  <a:schemeClr val="bg1"/>
                </a:solidFill>
                <a:effectLst/>
              </a:rPr>
              <a:t>農場價格每公斤僅剩下</a:t>
            </a:r>
            <a:r>
              <a:rPr lang="en-US" altLang="zh-TW" sz="2600" dirty="0">
                <a:solidFill>
                  <a:schemeClr val="bg1"/>
                </a:solidFill>
                <a:effectLst/>
              </a:rPr>
              <a:t>30</a:t>
            </a:r>
            <a:r>
              <a:rPr lang="zh-TW" altLang="en-US" sz="2600" dirty="0">
                <a:solidFill>
                  <a:schemeClr val="bg1"/>
                </a:solidFill>
                <a:effectLst/>
              </a:rPr>
              <a:t>元，相較</a:t>
            </a:r>
            <a:r>
              <a:rPr lang="en-US" altLang="zh-TW" sz="2600" dirty="0">
                <a:solidFill>
                  <a:schemeClr val="bg1"/>
                </a:solidFill>
                <a:effectLst/>
              </a:rPr>
              <a:t>1</a:t>
            </a:r>
            <a:r>
              <a:rPr lang="zh-TW" altLang="en-US" sz="2600" dirty="0">
                <a:solidFill>
                  <a:schemeClr val="bg1"/>
                </a:solidFill>
                <a:effectLst/>
              </a:rPr>
              <a:t>月份每公斤</a:t>
            </a:r>
            <a:r>
              <a:rPr lang="en-US" altLang="zh-TW" sz="2600" dirty="0">
                <a:solidFill>
                  <a:schemeClr val="bg1"/>
                </a:solidFill>
                <a:effectLst/>
              </a:rPr>
              <a:t>53.1</a:t>
            </a:r>
            <a:r>
              <a:rPr lang="zh-TW" altLang="en-US" sz="2600" dirty="0">
                <a:solidFill>
                  <a:schemeClr val="bg1"/>
                </a:solidFill>
                <a:effectLst/>
              </a:rPr>
              <a:t>元，跌幅高達</a:t>
            </a:r>
            <a:r>
              <a:rPr lang="en-US" altLang="zh-TW" sz="2600" dirty="0">
                <a:solidFill>
                  <a:schemeClr val="bg1"/>
                </a:solidFill>
                <a:effectLst/>
              </a:rPr>
              <a:t>43%</a:t>
            </a:r>
            <a:r>
              <a:rPr lang="zh-TW" altLang="en-US" sz="2600" dirty="0">
                <a:solidFill>
                  <a:schemeClr val="bg1"/>
                </a:solidFill>
                <a:effectLst/>
              </a:rPr>
              <a:t>。而大陸跌幅較小，</a:t>
            </a:r>
            <a:r>
              <a:rPr lang="en-US" altLang="zh-TW" sz="2600" dirty="0">
                <a:solidFill>
                  <a:schemeClr val="bg1"/>
                </a:solidFill>
                <a:effectLst/>
              </a:rPr>
              <a:t>3</a:t>
            </a:r>
            <a:r>
              <a:rPr lang="zh-TW" altLang="en-US" sz="2600" dirty="0">
                <a:solidFill>
                  <a:schemeClr val="bg1"/>
                </a:solidFill>
                <a:effectLst/>
              </a:rPr>
              <a:t>月份蛋價每公斤</a:t>
            </a:r>
            <a:r>
              <a:rPr lang="en-US" altLang="zh-TW" sz="2600" dirty="0">
                <a:solidFill>
                  <a:schemeClr val="bg1"/>
                </a:solidFill>
                <a:effectLst/>
              </a:rPr>
              <a:t>43.3</a:t>
            </a:r>
            <a:r>
              <a:rPr lang="zh-TW" altLang="en-US" sz="2600" dirty="0">
                <a:solidFill>
                  <a:schemeClr val="bg1"/>
                </a:solidFill>
                <a:effectLst/>
              </a:rPr>
              <a:t>元，相較</a:t>
            </a:r>
            <a:r>
              <a:rPr lang="en-US" altLang="zh-TW" sz="2600" dirty="0">
                <a:solidFill>
                  <a:schemeClr val="bg1"/>
                </a:solidFill>
                <a:effectLst/>
              </a:rPr>
              <a:t>1</a:t>
            </a:r>
            <a:r>
              <a:rPr lang="zh-TW" altLang="en-US" sz="2600" dirty="0">
                <a:solidFill>
                  <a:schemeClr val="bg1"/>
                </a:solidFill>
                <a:effectLst/>
              </a:rPr>
              <a:t>月份每公斤</a:t>
            </a:r>
            <a:r>
              <a:rPr lang="en-US" altLang="zh-TW" sz="2600" dirty="0">
                <a:solidFill>
                  <a:schemeClr val="bg1"/>
                </a:solidFill>
                <a:effectLst/>
              </a:rPr>
              <a:t>46.3</a:t>
            </a:r>
            <a:r>
              <a:rPr lang="zh-TW" altLang="en-US" sz="2600" dirty="0">
                <a:solidFill>
                  <a:schemeClr val="bg1"/>
                </a:solidFill>
                <a:effectLst/>
              </a:rPr>
              <a:t>元，跌幅</a:t>
            </a:r>
            <a:r>
              <a:rPr lang="en-US" altLang="zh-TW" sz="2600" dirty="0">
                <a:solidFill>
                  <a:schemeClr val="bg1"/>
                </a:solidFill>
                <a:effectLst/>
              </a:rPr>
              <a:t>6%</a:t>
            </a:r>
            <a:r>
              <a:rPr lang="zh-TW" altLang="en-US" sz="2600" dirty="0">
                <a:solidFill>
                  <a:schemeClr val="bg1"/>
                </a:solidFill>
                <a:effectLst/>
              </a:rPr>
              <a:t>。 </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8594" name="Rectangle 2"/>
          <p:cNvSpPr>
            <a:spLocks noGrp="1" noChangeArrowheads="1"/>
          </p:cNvSpPr>
          <p:nvPr>
            <p:ph type="title"/>
          </p:nvPr>
        </p:nvSpPr>
        <p:spPr>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sz="3600" dirty="0">
                <a:effectLst/>
              </a:rPr>
              <a:t>從禽流感變成人流感</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Gene </a:t>
            </a:r>
            <a:r>
              <a:rPr lang="en-US" altLang="zh-TW" sz="3200" dirty="0" err="1">
                <a:solidFill>
                  <a:schemeClr val="bg1"/>
                </a:solidFill>
                <a:effectLst/>
              </a:rPr>
              <a:t>reassortment</a:t>
            </a:r>
            <a:r>
              <a:rPr lang="en-US" altLang="zh-TW" sz="3200" dirty="0">
                <a:solidFill>
                  <a:schemeClr val="bg1"/>
                </a:solidFill>
                <a:effectLst/>
              </a:rPr>
              <a:t> = pandemic?</a:t>
            </a:r>
          </a:p>
        </p:txBody>
      </p:sp>
      <p:sp>
        <p:nvSpPr>
          <p:cNvPr id="878595" name="Rectangle 3"/>
          <p:cNvSpPr>
            <a:spLocks noGrp="1" noChangeArrowheads="1"/>
          </p:cNvSpPr>
          <p:nvPr>
            <p:ph type="body" sz="half" idx="1"/>
          </p:nvPr>
        </p:nvSpPr>
        <p:spPr>
          <a:xfrm>
            <a:off x="533400" y="1295400"/>
            <a:ext cx="8142288" cy="5373688"/>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nSpc>
                <a:spcPct val="115000"/>
              </a:lnSpc>
              <a:spcBef>
                <a:spcPct val="15000"/>
              </a:spcBef>
            </a:pPr>
            <a:r>
              <a:rPr lang="en-US" altLang="zh-TW" sz="3200">
                <a:effectLst/>
              </a:rPr>
              <a:t>H2, H3</a:t>
            </a:r>
            <a:r>
              <a:rPr lang="zh-TW" altLang="en-US" sz="3200">
                <a:effectLst/>
              </a:rPr>
              <a:t>：</a:t>
            </a:r>
            <a:r>
              <a:rPr lang="en-US" altLang="zh-TW" sz="3200">
                <a:effectLst/>
              </a:rPr>
              <a:t>receptor binding site</a:t>
            </a:r>
            <a:r>
              <a:rPr lang="zh-TW" altLang="en-US" sz="3200">
                <a:effectLst/>
              </a:rPr>
              <a:t>至少需要兩個突變</a:t>
            </a:r>
          </a:p>
          <a:p>
            <a:pPr lvl="1">
              <a:lnSpc>
                <a:spcPct val="115000"/>
              </a:lnSpc>
              <a:spcBef>
                <a:spcPct val="15000"/>
              </a:spcBef>
            </a:pPr>
            <a:r>
              <a:rPr lang="en-US" altLang="zh-TW" sz="3200">
                <a:solidFill>
                  <a:srgbClr val="FFFFFF"/>
                </a:solidFill>
                <a:effectLst/>
              </a:rPr>
              <a:t>Glu</a:t>
            </a:r>
            <a:r>
              <a:rPr lang="en-US" altLang="zh-TW" sz="3200" baseline="30000">
                <a:solidFill>
                  <a:srgbClr val="FFFFFF"/>
                </a:solidFill>
                <a:effectLst/>
              </a:rPr>
              <a:t>226</a:t>
            </a:r>
            <a:r>
              <a:rPr lang="en-US" altLang="zh-TW" sz="3200">
                <a:solidFill>
                  <a:srgbClr val="FFFFFF"/>
                </a:solidFill>
                <a:effectLst/>
              </a:rPr>
              <a:t> to Leu</a:t>
            </a:r>
            <a:r>
              <a:rPr lang="en-US" altLang="zh-TW" sz="3200" baseline="30000">
                <a:solidFill>
                  <a:srgbClr val="FFFFFF"/>
                </a:solidFill>
                <a:effectLst/>
              </a:rPr>
              <a:t>226</a:t>
            </a:r>
          </a:p>
          <a:p>
            <a:pPr lvl="1">
              <a:lnSpc>
                <a:spcPct val="115000"/>
              </a:lnSpc>
              <a:spcBef>
                <a:spcPct val="15000"/>
              </a:spcBef>
            </a:pPr>
            <a:r>
              <a:rPr lang="en-US" altLang="zh-TW" sz="3200">
                <a:solidFill>
                  <a:srgbClr val="FFFFFF"/>
                </a:solidFill>
                <a:effectLst/>
              </a:rPr>
              <a:t>Gly</a:t>
            </a:r>
            <a:r>
              <a:rPr lang="en-US" altLang="zh-TW" sz="3200" baseline="30000">
                <a:solidFill>
                  <a:srgbClr val="FFFFFF"/>
                </a:solidFill>
                <a:effectLst/>
              </a:rPr>
              <a:t>228</a:t>
            </a:r>
            <a:r>
              <a:rPr lang="en-US" altLang="zh-TW" sz="3200">
                <a:solidFill>
                  <a:srgbClr val="FFFFFF"/>
                </a:solidFill>
                <a:effectLst/>
              </a:rPr>
              <a:t> to Ser</a:t>
            </a:r>
            <a:r>
              <a:rPr lang="en-US" altLang="zh-TW" sz="3200" baseline="30000">
                <a:solidFill>
                  <a:srgbClr val="FFFFFF"/>
                </a:solidFill>
                <a:effectLst/>
              </a:rPr>
              <a:t>228</a:t>
            </a:r>
            <a:endParaRPr lang="en-US" altLang="zh-TW" sz="3200">
              <a:effectLst/>
            </a:endParaRPr>
          </a:p>
          <a:p>
            <a:pPr>
              <a:lnSpc>
                <a:spcPct val="115000"/>
              </a:lnSpc>
              <a:spcBef>
                <a:spcPct val="15000"/>
              </a:spcBef>
            </a:pPr>
            <a:r>
              <a:rPr lang="en-US" altLang="zh-TW" sz="3200">
                <a:effectLst/>
              </a:rPr>
              <a:t>H1</a:t>
            </a:r>
            <a:r>
              <a:rPr lang="zh-TW" altLang="en-US" sz="3200">
                <a:effectLst/>
              </a:rPr>
              <a:t>：立體構造變化 </a:t>
            </a:r>
            <a:r>
              <a:rPr lang="en-US" altLang="zh-TW" sz="3200">
                <a:effectLst/>
              </a:rPr>
              <a:t>(1918 spanish flu)</a:t>
            </a:r>
          </a:p>
          <a:p>
            <a:pPr lvl="1">
              <a:lnSpc>
                <a:spcPct val="115000"/>
              </a:lnSpc>
              <a:spcBef>
                <a:spcPct val="15000"/>
              </a:spcBef>
            </a:pPr>
            <a:r>
              <a:rPr lang="en-US" altLang="zh-TW" sz="3200">
                <a:solidFill>
                  <a:srgbClr val="FFFFFF"/>
                </a:solidFill>
                <a:effectLst/>
              </a:rPr>
              <a:t>1918-1957</a:t>
            </a:r>
            <a:r>
              <a:rPr lang="zh-TW" altLang="en-US" sz="3200">
                <a:solidFill>
                  <a:srgbClr val="FFFFFF"/>
                </a:solidFill>
                <a:effectLst/>
              </a:rPr>
              <a:t>：</a:t>
            </a:r>
            <a:r>
              <a:rPr lang="en-US" altLang="zh-TW" sz="3200">
                <a:solidFill>
                  <a:srgbClr val="FFFFFF"/>
                </a:solidFill>
                <a:effectLst/>
              </a:rPr>
              <a:t>H1N1</a:t>
            </a:r>
            <a:r>
              <a:rPr lang="zh-TW" altLang="en-US" sz="3200">
                <a:solidFill>
                  <a:srgbClr val="FFFFFF"/>
                </a:solidFill>
                <a:effectLst/>
              </a:rPr>
              <a:t>可辨識人類與禽鳥細胞接受器</a:t>
            </a:r>
          </a:p>
          <a:p>
            <a:pPr lvl="1">
              <a:lnSpc>
                <a:spcPct val="115000"/>
              </a:lnSpc>
              <a:spcBef>
                <a:spcPct val="15000"/>
              </a:spcBef>
            </a:pPr>
            <a:r>
              <a:rPr lang="en-US" altLang="zh-TW" sz="3200">
                <a:solidFill>
                  <a:srgbClr val="FFFFFF"/>
                </a:solidFill>
                <a:effectLst/>
              </a:rPr>
              <a:t>1977</a:t>
            </a:r>
            <a:r>
              <a:rPr lang="zh-TW" altLang="en-US" sz="3200">
                <a:solidFill>
                  <a:srgbClr val="FFFFFF"/>
                </a:solidFill>
                <a:effectLst/>
              </a:rPr>
              <a:t>之後：只能辨識人類細胞</a:t>
            </a:r>
          </a:p>
        </p:txBody>
      </p:sp>
      <p:sp>
        <p:nvSpPr>
          <p:cNvPr id="878596" name="Rectangle 4"/>
          <p:cNvSpPr>
            <a:spLocks noChangeArrowheads="1"/>
          </p:cNvSpPr>
          <p:nvPr/>
        </p:nvSpPr>
        <p:spPr bwMode="auto">
          <a:xfrm>
            <a:off x="990600" y="6299200"/>
            <a:ext cx="437515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000" b="0" i="1">
                <a:solidFill>
                  <a:srgbClr val="66FF33"/>
                </a:solidFill>
                <a:effectLst>
                  <a:outerShdw blurRad="38100" dist="38100" dir="2700000" algn="tl">
                    <a:srgbClr val="000000"/>
                  </a:outerShdw>
                </a:effectLst>
                <a:latin typeface="Arial" panose="020B0604020202020204" pitchFamily="34" charset="0"/>
              </a:rPr>
              <a:t>Gamblin SJ. Science 2004;303:1838.</a:t>
            </a:r>
          </a:p>
        </p:txBody>
      </p:sp>
      <p:graphicFrame>
        <p:nvGraphicFramePr>
          <p:cNvPr id="878597" name="Object 5"/>
          <p:cNvGraphicFramePr>
            <a:graphicFrameLocks noGrp="1" noChangeAspect="1"/>
          </p:cNvGraphicFramePr>
          <p:nvPr>
            <p:ph sz="half" idx="2"/>
            <p:extLst>
              <p:ext uri="{D42A27DB-BD31-4B8C-83A1-F6EECF244321}">
                <p14:modId xmlns:p14="http://schemas.microsoft.com/office/powerpoint/2010/main" xmlns="" val="2173624656"/>
              </p:ext>
            </p:extLst>
          </p:nvPr>
        </p:nvGraphicFramePr>
        <p:xfrm>
          <a:off x="5076825" y="1916113"/>
          <a:ext cx="2879725" cy="1920875"/>
        </p:xfrm>
        <a:graphic>
          <a:graphicData uri="http://schemas.openxmlformats.org/presentationml/2006/ole">
            <p:oleObj spid="_x0000_s1068274" name="PhotoImpact" r:id="rId5" imgW="3428571" imgH="2285714" progId="">
              <p:embed/>
            </p:oleObj>
          </a:graphicData>
        </a:graphic>
      </p:graphicFrame>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80639918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9618" name="Rectangle 2"/>
          <p:cNvSpPr>
            <a:spLocks noGrp="1" noChangeArrowheads="1"/>
          </p:cNvSpPr>
          <p:nvPr>
            <p:ph type="title"/>
          </p:nvPr>
        </p:nvSpPr>
        <p:spPr>
          <a:xfrm>
            <a:off x="539750" y="620713"/>
            <a:ext cx="8229600" cy="838200"/>
          </a:xfrm>
        </p:spPr>
        <p:txBody>
          <a:bodyPr/>
          <a:lstStyle/>
          <a:p>
            <a:r>
              <a:rPr lang="en-US" altLang="zh-TW" sz="3600" dirty="0">
                <a:effectLst/>
              </a:rPr>
              <a:t>1918 H1N1</a:t>
            </a:r>
            <a:r>
              <a:rPr lang="zh-TW" altLang="en-US" sz="3600" dirty="0">
                <a:effectLst/>
              </a:rPr>
              <a:t>病毒</a:t>
            </a:r>
            <a:r>
              <a:rPr lang="en-US" altLang="zh-TW" sz="3600" dirty="0">
                <a:effectLst/>
              </a:rPr>
              <a:t>HA</a:t>
            </a:r>
            <a:r>
              <a:rPr lang="zh-TW" altLang="en-US" sz="3600" dirty="0">
                <a:effectLst/>
              </a:rPr>
              <a:t>分子的立體構造變化</a:t>
            </a:r>
            <a:r>
              <a:rPr lang="zh-TW" altLang="en-US" sz="3600" dirty="0">
                <a:solidFill>
                  <a:srgbClr val="FF00FF"/>
                </a:solidFill>
                <a:effectLst/>
              </a:rPr>
              <a:t/>
            </a:r>
            <a:br>
              <a:rPr lang="zh-TW" altLang="en-US" sz="3600" dirty="0">
                <a:solidFill>
                  <a:srgbClr val="FF00FF"/>
                </a:solidFill>
                <a:effectLst/>
              </a:rPr>
            </a:br>
            <a:r>
              <a:rPr lang="zh-TW" altLang="en-US" sz="3600" dirty="0">
                <a:solidFill>
                  <a:schemeClr val="bg1"/>
                </a:solidFill>
                <a:effectLst/>
              </a:rPr>
              <a:t>無基因重組變化</a:t>
            </a:r>
          </a:p>
        </p:txBody>
      </p:sp>
      <p:graphicFrame>
        <p:nvGraphicFramePr>
          <p:cNvPr id="879619" name="Object 3"/>
          <p:cNvGraphicFramePr>
            <a:graphicFrameLocks noGrp="1" noChangeAspect="1"/>
          </p:cNvGraphicFramePr>
          <p:nvPr>
            <p:ph sz="half" idx="1"/>
            <p:extLst>
              <p:ext uri="{D42A27DB-BD31-4B8C-83A1-F6EECF244321}">
                <p14:modId xmlns:p14="http://schemas.microsoft.com/office/powerpoint/2010/main" xmlns="" val="672388577"/>
              </p:ext>
            </p:extLst>
          </p:nvPr>
        </p:nvGraphicFramePr>
        <p:xfrm>
          <a:off x="539750" y="1989138"/>
          <a:ext cx="3887788" cy="3652837"/>
        </p:xfrm>
        <a:graphic>
          <a:graphicData uri="http://schemas.openxmlformats.org/presentationml/2006/ole">
            <p:oleObj spid="_x0000_s1069538" name="PhotoImpact" r:id="rId5" imgW="2676190" imgH="2514286" progId="">
              <p:embed/>
            </p:oleObj>
          </a:graphicData>
        </a:graphic>
      </p:graphicFrame>
      <p:graphicFrame>
        <p:nvGraphicFramePr>
          <p:cNvPr id="879620" name="Object 4"/>
          <p:cNvGraphicFramePr>
            <a:graphicFrameLocks noGrp="1" noChangeAspect="1"/>
          </p:cNvGraphicFramePr>
          <p:nvPr>
            <p:ph sz="half" idx="2"/>
            <p:extLst>
              <p:ext uri="{D42A27DB-BD31-4B8C-83A1-F6EECF244321}">
                <p14:modId xmlns:p14="http://schemas.microsoft.com/office/powerpoint/2010/main" xmlns="" val="3429059283"/>
              </p:ext>
            </p:extLst>
          </p:nvPr>
        </p:nvGraphicFramePr>
        <p:xfrm>
          <a:off x="5003800" y="1989138"/>
          <a:ext cx="3887788" cy="3651250"/>
        </p:xfrm>
        <a:graphic>
          <a:graphicData uri="http://schemas.openxmlformats.org/presentationml/2006/ole">
            <p:oleObj spid="_x0000_s1069539" name="PhotoImpact" r:id="rId6" imgW="2676190" imgH="2514286" progId="">
              <p:embed/>
            </p:oleObj>
          </a:graphicData>
        </a:graphic>
      </p:graphicFrame>
      <p:sp>
        <p:nvSpPr>
          <p:cNvPr id="879621" name="Rectangle 5"/>
          <p:cNvSpPr>
            <a:spLocks noChangeArrowheads="1"/>
          </p:cNvSpPr>
          <p:nvPr/>
        </p:nvSpPr>
        <p:spPr bwMode="auto">
          <a:xfrm>
            <a:off x="990600" y="6251575"/>
            <a:ext cx="52197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400" b="0" i="1">
                <a:solidFill>
                  <a:srgbClr val="66FF33"/>
                </a:solidFill>
                <a:effectLst>
                  <a:outerShdw blurRad="38100" dist="38100" dir="2700000" algn="tl">
                    <a:srgbClr val="000000"/>
                  </a:outerShdw>
                </a:effectLst>
                <a:latin typeface="Arial" panose="020B0604020202020204" pitchFamily="34" charset="0"/>
              </a:rPr>
              <a:t>Gamblin SJ. Science 2004;303:1838.</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36163174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9907" name="Rectangle 3"/>
          <p:cNvSpPr>
            <a:spLocks noGrp="1" noChangeArrowheads="1"/>
          </p:cNvSpPr>
          <p:nvPr>
            <p:ph type="title"/>
          </p:nvPr>
        </p:nvSpPr>
        <p:spPr>
          <a:xfrm>
            <a:off x="539750" y="400050"/>
            <a:ext cx="8229600" cy="838200"/>
          </a:xfrm>
        </p:spPr>
        <p:txBody>
          <a:bodyPr/>
          <a:lstStyle/>
          <a:p>
            <a:r>
              <a:rPr lang="en-US" altLang="zh-TW" sz="3600" dirty="0" smtClean="0">
                <a:effectLst/>
              </a:rPr>
              <a:t>H5N2</a:t>
            </a:r>
            <a:r>
              <a:rPr lang="zh-TW" altLang="en-US" sz="3600" dirty="0" smtClean="0">
                <a:effectLst/>
              </a:rPr>
              <a:t>禽流感接觸者的血清抗體調查</a:t>
            </a:r>
            <a:r>
              <a:rPr lang="en-US" altLang="zh-TW" sz="3600" dirty="0" smtClean="0">
                <a:solidFill>
                  <a:srgbClr val="FF00FF"/>
                </a:solidFill>
                <a:effectLst/>
              </a:rPr>
              <a:t/>
            </a:r>
            <a:br>
              <a:rPr lang="en-US" altLang="zh-TW" sz="3600" dirty="0" smtClean="0">
                <a:solidFill>
                  <a:srgbClr val="FF00FF"/>
                </a:solidFill>
                <a:effectLst/>
              </a:rPr>
            </a:br>
            <a:r>
              <a:rPr lang="en-US" altLang="zh-TW" sz="3200" dirty="0" smtClean="0">
                <a:solidFill>
                  <a:schemeClr val="bg1"/>
                </a:solidFill>
                <a:effectLst/>
              </a:rPr>
              <a:t>2012</a:t>
            </a:r>
            <a:r>
              <a:rPr lang="zh-TW" altLang="en-US" sz="3200" dirty="0" smtClean="0">
                <a:solidFill>
                  <a:schemeClr val="bg1"/>
                </a:solidFill>
                <a:effectLst/>
              </a:rPr>
              <a:t>，台灣</a:t>
            </a:r>
            <a:endParaRPr lang="zh-TW" altLang="en-US" sz="3600" dirty="0">
              <a:solidFill>
                <a:schemeClr val="bg1"/>
              </a:solidFill>
              <a:effectLst/>
            </a:endParaRPr>
          </a:p>
        </p:txBody>
      </p:sp>
      <p:sp>
        <p:nvSpPr>
          <p:cNvPr id="1019908" name="Rectangle 4"/>
          <p:cNvSpPr>
            <a:spLocks noGrp="1" noChangeArrowheads="1"/>
          </p:cNvSpPr>
          <p:nvPr>
            <p:ph type="body" idx="1"/>
          </p:nvPr>
        </p:nvSpPr>
        <p:spPr>
          <a:xfrm>
            <a:off x="539750" y="1519312"/>
            <a:ext cx="8496746" cy="4803775"/>
          </a:xfrm>
        </p:spPr>
        <p:txBody>
          <a:bodyPr/>
          <a:lstStyle/>
          <a:p>
            <a:pPr hangingPunct="1"/>
            <a:r>
              <a:rPr lang="en-US" altLang="zh-TW" sz="2800" dirty="0" smtClean="0">
                <a:solidFill>
                  <a:schemeClr val="bg1"/>
                </a:solidFill>
                <a:effectLst/>
              </a:rPr>
              <a:t>5</a:t>
            </a:r>
            <a:r>
              <a:rPr lang="zh-TW" altLang="en-US" sz="2800" dirty="0" smtClean="0">
                <a:solidFill>
                  <a:schemeClr val="bg1"/>
                </a:solidFill>
                <a:effectLst/>
              </a:rPr>
              <a:t>雞場，</a:t>
            </a:r>
            <a:r>
              <a:rPr lang="en-US" altLang="zh-TW" sz="2800" dirty="0" smtClean="0">
                <a:solidFill>
                  <a:schemeClr val="bg1"/>
                </a:solidFill>
                <a:effectLst/>
              </a:rPr>
              <a:t>141</a:t>
            </a:r>
            <a:r>
              <a:rPr lang="zh-TW" altLang="en-US" sz="2800" dirty="0" smtClean="0">
                <a:solidFill>
                  <a:schemeClr val="bg1"/>
                </a:solidFill>
                <a:effectLst/>
              </a:rPr>
              <a:t>工作人員：</a:t>
            </a:r>
            <a:r>
              <a:rPr lang="en-US" altLang="zh-TW" sz="2800" dirty="0" smtClean="0">
                <a:solidFill>
                  <a:schemeClr val="bg1"/>
                </a:solidFill>
                <a:effectLst/>
              </a:rPr>
              <a:t>6/141 (</a:t>
            </a:r>
            <a:r>
              <a:rPr lang="en-US" altLang="zh-TW" sz="2800" b="1" dirty="0" smtClean="0">
                <a:effectLst/>
              </a:rPr>
              <a:t>4.3%</a:t>
            </a:r>
            <a:r>
              <a:rPr lang="en-US" altLang="zh-TW" sz="2800" dirty="0" smtClean="0">
                <a:solidFill>
                  <a:schemeClr val="bg1"/>
                </a:solidFill>
                <a:effectLst/>
              </a:rPr>
              <a:t>)</a:t>
            </a:r>
            <a:r>
              <a:rPr lang="zh-TW" altLang="en-US" sz="2800" dirty="0" smtClean="0">
                <a:solidFill>
                  <a:schemeClr val="bg1"/>
                </a:solidFill>
                <a:effectLst/>
              </a:rPr>
              <a:t>有抗體反應，</a:t>
            </a:r>
            <a:r>
              <a:rPr lang="zh-TW" altLang="en-US" sz="2800" b="1" dirty="0" smtClean="0">
                <a:effectLst/>
              </a:rPr>
              <a:t>沒有</a:t>
            </a:r>
            <a:r>
              <a:rPr lang="zh-TW" altLang="en-US" sz="2800" dirty="0" smtClean="0">
                <a:solidFill>
                  <a:schemeClr val="bg1"/>
                </a:solidFill>
                <a:effectLst/>
              </a:rPr>
              <a:t>人有症狀。</a:t>
            </a:r>
            <a:endParaRPr lang="en-US" altLang="zh-TW" sz="2800" dirty="0">
              <a:solidFill>
                <a:schemeClr val="bg1"/>
              </a:solidFill>
              <a:effectLst/>
            </a:endParaRPr>
          </a:p>
        </p:txBody>
      </p:sp>
      <p:sp>
        <p:nvSpPr>
          <p:cNvPr id="2" name="矩形 1"/>
          <p:cNvSpPr/>
          <p:nvPr/>
        </p:nvSpPr>
        <p:spPr>
          <a:xfrm>
            <a:off x="971600" y="6442074"/>
            <a:ext cx="4572000" cy="307777"/>
          </a:xfrm>
          <a:prstGeom prst="rect">
            <a:avLst/>
          </a:prstGeom>
        </p:spPr>
        <p:txBody>
          <a:bodyPr>
            <a:spAutoFit/>
          </a:bodyPr>
          <a:lstStyle/>
          <a:p>
            <a:pPr>
              <a:spcAft>
                <a:spcPts val="0"/>
              </a:spcAft>
            </a:pPr>
            <a:r>
              <a:rPr lang="en-US" altLang="zh-TW" sz="1400" b="0" kern="100" dirty="0">
                <a:solidFill>
                  <a:srgbClr val="00FF00"/>
                </a:solidFill>
                <a:effectLst>
                  <a:outerShdw blurRad="38100" dist="38100" dir="2700000" algn="tl">
                    <a:srgbClr val="000000">
                      <a:alpha val="43137"/>
                    </a:srgbClr>
                  </a:outerShdw>
                </a:effectLst>
                <a:latin typeface="Times New Roman" panose="02020603050405020304" pitchFamily="18" charset="0"/>
                <a:ea typeface="新細明體" panose="02020500000000000000" pitchFamily="18" charset="-120"/>
                <a:cs typeface="Times New Roman" panose="02020603050405020304" pitchFamily="18" charset="0"/>
              </a:rPr>
              <a:t>Wu HS. Emerging Infectious Diseases 2014;20(5):857.</a:t>
            </a:r>
            <a:endParaRPr lang="zh-TW" altLang="zh-TW" sz="1400" b="0" kern="100" dirty="0">
              <a:solidFill>
                <a:srgbClr val="00FF00"/>
              </a:solidFill>
              <a:effectLst>
                <a:outerShdw blurRad="38100" dist="38100" dir="2700000" algn="tl">
                  <a:srgbClr val="000000">
                    <a:alpha val="43137"/>
                  </a:srgbClr>
                </a:outerShdw>
              </a:effectLst>
              <a:latin typeface="Times New Roman" panose="02020603050405020304" pitchFamily="18" charset="0"/>
              <a:ea typeface="新細明體" panose="02020500000000000000" pitchFamily="18" charset="-120"/>
              <a:cs typeface="Times New Roman" panose="02020603050405020304" pitchFamily="18" charset="0"/>
            </a:endParaRPr>
          </a:p>
        </p:txBody>
      </p:sp>
      <p:pic>
        <p:nvPicPr>
          <p:cNvPr id="4" name="圖片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11560" y="2636912"/>
            <a:ext cx="7620000" cy="3686175"/>
          </a:xfrm>
          <a:prstGeom prst="rect">
            <a:avLst/>
          </a:prstGeom>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25269307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6690" name="Rectangle 2"/>
          <p:cNvSpPr>
            <a:spLocks noGrp="1" noChangeArrowheads="1"/>
          </p:cNvSpPr>
          <p:nvPr>
            <p:ph type="title"/>
          </p:nvPr>
        </p:nvSpPr>
        <p:spPr>
          <a:xfrm>
            <a:off x="395536" y="332656"/>
            <a:ext cx="8445252" cy="935831"/>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sz="3600" dirty="0" smtClean="0">
                <a:effectLst/>
              </a:rPr>
              <a:t>中國大陸養豬戶與</a:t>
            </a:r>
            <a:r>
              <a:rPr lang="en-US" altLang="zh-TW" sz="3600" dirty="0" smtClean="0">
                <a:effectLst/>
              </a:rPr>
              <a:t>H1N1</a:t>
            </a:r>
            <a:r>
              <a:rPr lang="zh-TW" altLang="en-US" sz="3600" dirty="0" smtClean="0">
                <a:effectLst/>
              </a:rPr>
              <a:t>豬流感感染</a:t>
            </a:r>
            <a:r>
              <a:rPr lang="en-US" altLang="zh-TW" sz="3600" dirty="0" smtClean="0">
                <a:solidFill>
                  <a:srgbClr val="FF00FF"/>
                </a:solidFill>
                <a:effectLst/>
              </a:rPr>
              <a:t/>
            </a:r>
            <a:br>
              <a:rPr lang="en-US" altLang="zh-TW" sz="3600" dirty="0" smtClean="0">
                <a:solidFill>
                  <a:srgbClr val="FF00FF"/>
                </a:solidFill>
                <a:effectLst/>
              </a:rPr>
            </a:br>
            <a:r>
              <a:rPr lang="zh-TW" altLang="en-US" sz="3200" dirty="0" smtClean="0">
                <a:solidFill>
                  <a:schemeClr val="bg1"/>
                </a:solidFill>
                <a:effectLst/>
              </a:rPr>
              <a:t>中國，</a:t>
            </a:r>
            <a:r>
              <a:rPr lang="en-US" altLang="zh-TW" sz="3200" dirty="0" smtClean="0">
                <a:solidFill>
                  <a:schemeClr val="bg1"/>
                </a:solidFill>
                <a:effectLst/>
              </a:rPr>
              <a:t>2014</a:t>
            </a:r>
            <a:endParaRPr lang="en-US" altLang="zh-TW" sz="3200" dirty="0">
              <a:solidFill>
                <a:schemeClr val="bg1"/>
              </a:solidFill>
              <a:effectLst/>
            </a:endParaRPr>
          </a:p>
        </p:txBody>
      </p:sp>
      <p:sp>
        <p:nvSpPr>
          <p:cNvPr id="5" name="Rectangle 7"/>
          <p:cNvSpPr>
            <a:spLocks noChangeArrowheads="1"/>
          </p:cNvSpPr>
          <p:nvPr/>
        </p:nvSpPr>
        <p:spPr bwMode="auto">
          <a:xfrm>
            <a:off x="970269" y="6453336"/>
            <a:ext cx="3156633"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fi-FI" altLang="zh-TW" sz="1400" b="0" dirty="0">
                <a:solidFill>
                  <a:srgbClr val="66FF33"/>
                </a:solidFill>
                <a:effectLst>
                  <a:outerShdw blurRad="38100" dist="38100" dir="2700000" algn="tl">
                    <a:srgbClr val="000000"/>
                  </a:outerShdw>
                </a:effectLst>
                <a:latin typeface="Times New Roman" panose="02020603050405020304" pitchFamily="18" charset="0"/>
              </a:rPr>
              <a:t>Zhou H. Jpn J Infect Dis 2014;67(3):184.</a:t>
            </a:r>
          </a:p>
        </p:txBody>
      </p:sp>
      <p:sp>
        <p:nvSpPr>
          <p:cNvPr id="7" name="Text Box 10"/>
          <p:cNvSpPr txBox="1">
            <a:spLocks noChangeArrowheads="1"/>
          </p:cNvSpPr>
          <p:nvPr/>
        </p:nvSpPr>
        <p:spPr bwMode="auto">
          <a:xfrm>
            <a:off x="764479" y="1484784"/>
            <a:ext cx="7707366" cy="584775"/>
          </a:xfrm>
          <a:prstGeom prst="rect">
            <a:avLst/>
          </a:prstGeom>
          <a:gradFill rotWithShape="1">
            <a:gsLst>
              <a:gs pos="0">
                <a:srgbClr val="0033CC">
                  <a:gamma/>
                  <a:shade val="0"/>
                  <a:invGamma/>
                </a:srgbClr>
              </a:gs>
              <a:gs pos="50000">
                <a:srgbClr val="0033CC"/>
              </a:gs>
              <a:gs pos="100000">
                <a:srgbClr val="0033CC">
                  <a:gamma/>
                  <a:shade val="0"/>
                  <a:invGamma/>
                </a:srgbClr>
              </a:gs>
            </a:gsLst>
            <a:lin ang="5400000" scaled="1"/>
          </a:gradFill>
          <a:ln w="28575">
            <a:solidFill>
              <a:srgbClr val="66FF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3200" dirty="0" smtClean="0">
                <a:solidFill>
                  <a:schemeClr val="bg1"/>
                </a:solidFill>
                <a:latin typeface="Arial" panose="020B0604020202020204" pitchFamily="34" charset="0"/>
              </a:rPr>
              <a:t>養豬戶的</a:t>
            </a:r>
            <a:r>
              <a:rPr kumimoji="0" lang="en-US" altLang="zh-TW" sz="3200" dirty="0" smtClean="0">
                <a:solidFill>
                  <a:schemeClr val="bg1"/>
                </a:solidFill>
                <a:latin typeface="Arial" panose="020B0604020202020204" pitchFamily="34" charset="0"/>
              </a:rPr>
              <a:t>H1N1</a:t>
            </a:r>
            <a:r>
              <a:rPr kumimoji="0" lang="zh-TW" altLang="en-US" sz="3200" dirty="0" smtClean="0">
                <a:solidFill>
                  <a:schemeClr val="bg1"/>
                </a:solidFill>
                <a:latin typeface="Arial" panose="020B0604020202020204" pitchFamily="34" charset="0"/>
              </a:rPr>
              <a:t>豬流感血清陽性率：</a:t>
            </a:r>
            <a:r>
              <a:rPr kumimoji="0" lang="en-US" altLang="zh-TW" sz="3200" dirty="0" smtClean="0">
                <a:solidFill>
                  <a:schemeClr val="bg1"/>
                </a:solidFill>
                <a:latin typeface="Arial" panose="020B0604020202020204" pitchFamily="34" charset="0"/>
              </a:rPr>
              <a:t>11.2%</a:t>
            </a:r>
            <a:endParaRPr kumimoji="0" lang="zh-TW" altLang="en-US" sz="3200" dirty="0">
              <a:solidFill>
                <a:schemeClr val="bg1"/>
              </a:solidFill>
              <a:latin typeface="Arial" panose="020B0604020202020204" pitchFamily="34" charset="0"/>
            </a:endParaRPr>
          </a:p>
        </p:txBody>
      </p:sp>
      <p:pic>
        <p:nvPicPr>
          <p:cNvPr id="4" name="圖片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691680" y="2285856"/>
            <a:ext cx="5476875" cy="3971925"/>
          </a:xfrm>
          <a:prstGeom prst="rect">
            <a:avLst/>
          </a:prstGeom>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932984804"/>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02" name="Rectangle 2"/>
          <p:cNvSpPr>
            <a:spLocks noGrp="1" noChangeArrowheads="1"/>
          </p:cNvSpPr>
          <p:nvPr>
            <p:ph type="title"/>
          </p:nvPr>
        </p:nvSpPr>
        <p:spPr>
          <a:xfrm>
            <a:off x="539750" y="260350"/>
            <a:ext cx="8229600" cy="838200"/>
          </a:xfrm>
        </p:spPr>
        <p:txBody>
          <a:bodyPr/>
          <a:lstStyle/>
          <a:p>
            <a:r>
              <a:rPr lang="en-US" altLang="en-US" sz="3200" dirty="0">
                <a:effectLst/>
              </a:rPr>
              <a:t>Airborne transmission of influenza A/H5N1 virus between ferrets</a:t>
            </a:r>
            <a:r>
              <a:rPr lang="en-US" altLang="zh-TW" sz="3200" dirty="0">
                <a:effectLst/>
              </a:rPr>
              <a:t>  </a:t>
            </a:r>
            <a:r>
              <a:rPr lang="zh-TW" altLang="en-US" sz="3200" dirty="0">
                <a:solidFill>
                  <a:schemeClr val="bg1"/>
                </a:solidFill>
                <a:effectLst/>
              </a:rPr>
              <a:t>荷蘭</a:t>
            </a:r>
            <a:r>
              <a:rPr lang="zh-TW" altLang="en-US" sz="3200" dirty="0" smtClean="0">
                <a:solidFill>
                  <a:schemeClr val="bg1"/>
                </a:solidFill>
                <a:effectLst/>
              </a:rPr>
              <a:t>，</a:t>
            </a:r>
            <a:r>
              <a:rPr lang="en-US" altLang="zh-TW" sz="3200" dirty="0" smtClean="0">
                <a:solidFill>
                  <a:schemeClr val="bg1"/>
                </a:solidFill>
                <a:effectLst/>
              </a:rPr>
              <a:t>2012</a:t>
            </a:r>
            <a:endParaRPr lang="en-US" altLang="zh-TW" sz="3200" dirty="0">
              <a:solidFill>
                <a:schemeClr val="bg1"/>
              </a:solidFill>
              <a:effectLst/>
            </a:endParaRPr>
          </a:p>
        </p:txBody>
      </p:sp>
      <p:sp>
        <p:nvSpPr>
          <p:cNvPr id="614405" name="Rectangle 5"/>
          <p:cNvSpPr>
            <a:spLocks noChangeArrowheads="1"/>
          </p:cNvSpPr>
          <p:nvPr/>
        </p:nvSpPr>
        <p:spPr bwMode="auto">
          <a:xfrm>
            <a:off x="971550" y="6515100"/>
            <a:ext cx="3027363"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600" b="0">
                <a:solidFill>
                  <a:srgbClr val="66FF33"/>
                </a:solidFill>
                <a:effectLst>
                  <a:outerShdw blurRad="38100" dist="38100" dir="2700000" algn="tl">
                    <a:srgbClr val="000000"/>
                  </a:outerShdw>
                </a:effectLst>
                <a:latin typeface="Times New Roman" panose="02020603050405020304" pitchFamily="18" charset="0"/>
              </a:rPr>
              <a:t>Herfst S. Science 2012 ;336 :1534.</a:t>
            </a:r>
          </a:p>
        </p:txBody>
      </p:sp>
      <p:sp>
        <p:nvSpPr>
          <p:cNvPr id="614408" name="Rectangle 8"/>
          <p:cNvSpPr>
            <a:spLocks noChangeArrowheads="1"/>
          </p:cNvSpPr>
          <p:nvPr/>
        </p:nvSpPr>
        <p:spPr bwMode="auto">
          <a:xfrm>
            <a:off x="323850" y="1268413"/>
            <a:ext cx="8569325" cy="30972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a:spcBef>
                <a:spcPct val="20000"/>
              </a:spcBef>
              <a:buClr>
                <a:srgbClr val="FF3300"/>
              </a:buClr>
              <a:buSzPct val="70000"/>
              <a:buFont typeface="Monotype Sorts" pitchFamily="2" charset="2"/>
              <a:buChar char="l"/>
              <a:defRPr sz="24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marL="742950" indent="-285750">
              <a:spcBef>
                <a:spcPct val="20000"/>
              </a:spcBef>
              <a:buClr>
                <a:srgbClr val="66FF33"/>
              </a:buClr>
              <a:buSzPct val="70000"/>
              <a:buFont typeface="Monotype Sorts" pitchFamily="2" charset="2"/>
              <a:buChar char="m"/>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marL="1143000" indent="-228600">
              <a:spcBef>
                <a:spcPct val="20000"/>
              </a:spcBef>
              <a:buClr>
                <a:srgbClr val="FFFF00"/>
              </a:buClr>
              <a:buSzPct val="70000"/>
              <a:buFont typeface="Wingdings" panose="05000000000000000000" pitchFamily="2" charset="2"/>
              <a:buChar char="q"/>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marL="1600200" indent="-228600">
              <a:spcBef>
                <a:spcPct val="20000"/>
              </a:spcBef>
              <a:buClr>
                <a:srgbClr val="66FF33"/>
              </a:buClr>
              <a:buSzPct val="70000"/>
              <a:buFont typeface="Wingdings" panose="05000000000000000000" pitchFamily="2" charset="2"/>
              <a:buChar char="v"/>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marL="2057400" indent="-228600">
              <a:spcBef>
                <a:spcPct val="20000"/>
              </a:spcBef>
              <a:buChar char="»"/>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2514600" indent="-228600" eaLnBrk="0" fontAlgn="base" hangingPunct="0">
              <a:spcBef>
                <a:spcPct val="20000"/>
              </a:spcBef>
              <a:spcAft>
                <a:spcPct val="0"/>
              </a:spcAft>
              <a:buChar char="»"/>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2971800" indent="-228600" eaLnBrk="0" fontAlgn="base" hangingPunct="0">
              <a:spcBef>
                <a:spcPct val="20000"/>
              </a:spcBef>
              <a:spcAft>
                <a:spcPct val="0"/>
              </a:spcAft>
              <a:buChar char="»"/>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3429000" indent="-228600" eaLnBrk="0" fontAlgn="base" hangingPunct="0">
              <a:spcBef>
                <a:spcPct val="20000"/>
              </a:spcBef>
              <a:spcAft>
                <a:spcPct val="0"/>
              </a:spcAft>
              <a:buChar char="»"/>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3886200" indent="-228600" eaLnBrk="0" fontAlgn="base" hangingPunct="0">
              <a:spcBef>
                <a:spcPct val="20000"/>
              </a:spcBef>
              <a:spcAft>
                <a:spcPct val="0"/>
              </a:spcAft>
              <a:buChar char="»"/>
              <a:defRPr sz="24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a:spcBef>
                <a:spcPct val="5000"/>
              </a:spcBef>
            </a:pPr>
            <a:r>
              <a:rPr lang="en-US" altLang="zh-TW" b="0" dirty="0">
                <a:solidFill>
                  <a:schemeClr val="bg1"/>
                </a:solidFill>
                <a:effectLst/>
              </a:rPr>
              <a:t>H5N1 virus: site-directed mutagenesis + </a:t>
            </a:r>
            <a:r>
              <a:rPr lang="en-US" altLang="zh-TW" dirty="0">
                <a:solidFill>
                  <a:srgbClr val="FAFD00"/>
                </a:solidFill>
                <a:effectLst/>
              </a:rPr>
              <a:t>serial passage in ferrets </a:t>
            </a:r>
            <a:r>
              <a:rPr lang="en-US" altLang="zh-TW" b="0" dirty="0">
                <a:solidFill>
                  <a:schemeClr val="bg1"/>
                </a:solidFill>
                <a:effectLst/>
                <a:sym typeface="Wingdings" panose="05000000000000000000" pitchFamily="2" charset="2"/>
              </a:rPr>
              <a:t> </a:t>
            </a:r>
            <a:r>
              <a:rPr lang="en-US" altLang="zh-TW" b="0" dirty="0">
                <a:solidFill>
                  <a:schemeClr val="bg1"/>
                </a:solidFill>
                <a:effectLst/>
              </a:rPr>
              <a:t>airborne transmissible in ferrets. </a:t>
            </a:r>
          </a:p>
          <a:p>
            <a:pPr lvl="1">
              <a:spcBef>
                <a:spcPct val="5000"/>
              </a:spcBef>
            </a:pPr>
            <a:r>
              <a:rPr lang="en-US" altLang="zh-TW" dirty="0" err="1">
                <a:solidFill>
                  <a:srgbClr val="FAFD00"/>
                </a:solidFill>
                <a:effectLst/>
              </a:rPr>
              <a:t>Hemagglutinin</a:t>
            </a:r>
            <a:r>
              <a:rPr lang="en-US" altLang="zh-TW" dirty="0">
                <a:solidFill>
                  <a:srgbClr val="FAFD00"/>
                </a:solidFill>
                <a:effectLst/>
              </a:rPr>
              <a:t>: 4 amino acid </a:t>
            </a:r>
            <a:r>
              <a:rPr lang="en-US" altLang="zh-TW" dirty="0" smtClean="0">
                <a:solidFill>
                  <a:srgbClr val="FAFD00"/>
                </a:solidFill>
                <a:effectLst/>
              </a:rPr>
              <a:t>substitutions.</a:t>
            </a:r>
            <a:endParaRPr lang="en-US" altLang="zh-TW" dirty="0">
              <a:solidFill>
                <a:srgbClr val="FAFD00"/>
              </a:solidFill>
              <a:effectLst/>
            </a:endParaRPr>
          </a:p>
          <a:p>
            <a:pPr lvl="1">
              <a:spcBef>
                <a:spcPct val="5000"/>
              </a:spcBef>
            </a:pPr>
            <a:r>
              <a:rPr lang="en-US" altLang="zh-TW" b="0" dirty="0">
                <a:effectLst/>
              </a:rPr>
              <a:t>Basic polymerase 2: 1 </a:t>
            </a:r>
            <a:r>
              <a:rPr lang="en-US" altLang="zh-TW" b="0" dirty="0" smtClean="0">
                <a:effectLst/>
              </a:rPr>
              <a:t>mutation.</a:t>
            </a:r>
            <a:endParaRPr lang="en-US" altLang="zh-TW" b="0" dirty="0">
              <a:effectLst/>
            </a:endParaRPr>
          </a:p>
          <a:p>
            <a:pPr>
              <a:spcBef>
                <a:spcPct val="5000"/>
              </a:spcBef>
            </a:pPr>
            <a:r>
              <a:rPr lang="en-US" altLang="zh-TW" b="0" dirty="0">
                <a:solidFill>
                  <a:schemeClr val="bg1"/>
                </a:solidFill>
                <a:effectLst/>
              </a:rPr>
              <a:t>Avian influenza viruses can acquire the capacity for airborne transmission </a:t>
            </a:r>
            <a:r>
              <a:rPr lang="en-US" altLang="zh-TW" dirty="0">
                <a:solidFill>
                  <a:srgbClr val="FAFD00"/>
                </a:solidFill>
                <a:effectLst/>
              </a:rPr>
              <a:t>without recombination in an intermediate host.</a:t>
            </a:r>
          </a:p>
        </p:txBody>
      </p:sp>
      <p:pic>
        <p:nvPicPr>
          <p:cNvPr id="614410" name="Picture 10"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619250" y="4076700"/>
            <a:ext cx="5972175" cy="2314575"/>
          </a:xfrm>
          <a:prstGeom prst="rect">
            <a:avLst/>
          </a:prstGeom>
          <a:noFill/>
          <a:extLst>
            <a:ext uri="{909E8E84-426E-40DD-AFC4-6F175D3DCCD1}">
              <a14:hiddenFill xmlns:a14="http://schemas.microsoft.com/office/drawing/2010/main" xmlns="">
                <a:solidFill>
                  <a:srgbClr val="FFFFFF"/>
                </a:solidFill>
              </a14:hiddenFill>
            </a:ext>
          </a:extLst>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1901118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2"/>
          <p:cNvSpPr>
            <a:spLocks noGrp="1" noChangeArrowheads="1"/>
          </p:cNvSpPr>
          <p:nvPr>
            <p:ph type="title"/>
          </p:nvPr>
        </p:nvSpPr>
        <p:spPr/>
        <p:txBody>
          <a:bodyPr/>
          <a:lstStyle/>
          <a:p>
            <a:r>
              <a:rPr lang="zh-TW" altLang="en-US" dirty="0">
                <a:effectLst/>
              </a:rPr>
              <a:t>禽流感的致病性</a:t>
            </a:r>
          </a:p>
        </p:txBody>
      </p:sp>
      <p:sp>
        <p:nvSpPr>
          <p:cNvPr id="561155" name="Rectangle 3"/>
          <p:cNvSpPr>
            <a:spLocks noGrp="1" noChangeArrowheads="1"/>
          </p:cNvSpPr>
          <p:nvPr>
            <p:ph type="body" idx="1"/>
          </p:nvPr>
        </p:nvSpPr>
        <p:spPr>
          <a:xfrm>
            <a:off x="539750" y="1268413"/>
            <a:ext cx="8496746" cy="5272087"/>
          </a:xfrm>
        </p:spPr>
        <p:txBody>
          <a:bodyPr/>
          <a:lstStyle/>
          <a:p>
            <a:pPr>
              <a:spcBef>
                <a:spcPct val="5000"/>
              </a:spcBef>
            </a:pPr>
            <a:r>
              <a:rPr lang="zh-TW" altLang="en-US" sz="2800" dirty="0">
                <a:effectLst/>
              </a:rPr>
              <a:t>高病原性 </a:t>
            </a:r>
            <a:r>
              <a:rPr lang="en-US" altLang="zh-TW" sz="2800" dirty="0">
                <a:effectLst/>
              </a:rPr>
              <a:t>vs. </a:t>
            </a:r>
            <a:r>
              <a:rPr lang="zh-TW" altLang="en-US" sz="2800" dirty="0">
                <a:effectLst/>
              </a:rPr>
              <a:t>低病原性 </a:t>
            </a:r>
            <a:r>
              <a:rPr lang="en-US" altLang="zh-TW" sz="2800" dirty="0">
                <a:effectLst/>
              </a:rPr>
              <a:t>(</a:t>
            </a:r>
            <a:r>
              <a:rPr lang="en-US" altLang="zh-TW" sz="2800" dirty="0" err="1">
                <a:effectLst/>
              </a:rPr>
              <a:t>pathegenicity</a:t>
            </a:r>
            <a:r>
              <a:rPr lang="en-US" altLang="zh-TW" sz="2800" dirty="0">
                <a:effectLst/>
              </a:rPr>
              <a:t>)</a:t>
            </a:r>
          </a:p>
          <a:p>
            <a:pPr lvl="1">
              <a:spcBef>
                <a:spcPct val="5000"/>
              </a:spcBef>
            </a:pPr>
            <a:r>
              <a:rPr lang="en-US" altLang="zh-TW" sz="2800" dirty="0" err="1">
                <a:effectLst/>
              </a:rPr>
              <a:t>Hemagglutinin</a:t>
            </a:r>
            <a:r>
              <a:rPr lang="zh-TW" altLang="en-US" sz="2800" dirty="0">
                <a:effectLst/>
              </a:rPr>
              <a:t>被</a:t>
            </a:r>
            <a:r>
              <a:rPr lang="en-US" altLang="zh-TW" sz="2800" dirty="0">
                <a:effectLst/>
              </a:rPr>
              <a:t>protease</a:t>
            </a:r>
            <a:r>
              <a:rPr lang="zh-TW" altLang="en-US" sz="2800" dirty="0">
                <a:effectLst/>
              </a:rPr>
              <a:t>切為兩個單位的</a:t>
            </a:r>
            <a:r>
              <a:rPr lang="zh-TW" altLang="en-US" sz="2800" dirty="0" smtClean="0">
                <a:effectLst/>
              </a:rPr>
              <a:t>效</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effectLst/>
              </a:rPr>
              <a:t>率</a:t>
            </a:r>
            <a:r>
              <a:rPr lang="zh-TW" altLang="en-US" sz="2800" dirty="0">
                <a:effectLst/>
              </a:rPr>
              <a:t>與感染能力有關</a:t>
            </a:r>
          </a:p>
          <a:p>
            <a:pPr lvl="2">
              <a:spcBef>
                <a:spcPct val="5000"/>
              </a:spcBef>
            </a:pPr>
            <a:r>
              <a:rPr lang="zh-TW" altLang="en-US" sz="2800" dirty="0">
                <a:effectLst/>
              </a:rPr>
              <a:t>低病原性：</a:t>
            </a:r>
            <a:r>
              <a:rPr lang="en-US" altLang="zh-TW" sz="2800" dirty="0" err="1">
                <a:effectLst/>
              </a:rPr>
              <a:t>hemagglutinin</a:t>
            </a:r>
            <a:r>
              <a:rPr lang="zh-TW" altLang="en-US" sz="2800" dirty="0">
                <a:effectLst/>
              </a:rPr>
              <a:t>只能被哺乳類</a:t>
            </a:r>
            <a:r>
              <a:rPr lang="zh-TW" altLang="en-US" sz="2800" dirty="0" smtClean="0">
                <a:effectLst/>
              </a:rPr>
              <a:t>動</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effectLst/>
              </a:rPr>
              <a:t>物</a:t>
            </a:r>
            <a:r>
              <a:rPr lang="zh-TW" altLang="en-US" sz="2800" dirty="0">
                <a:effectLst/>
              </a:rPr>
              <a:t>呼吸道與鳥類消化道之</a:t>
            </a:r>
            <a:r>
              <a:rPr lang="en-US" altLang="zh-TW" sz="2800" dirty="0">
                <a:effectLst/>
              </a:rPr>
              <a:t>protease</a:t>
            </a:r>
            <a:r>
              <a:rPr lang="zh-TW" altLang="en-US" sz="2800" dirty="0" smtClean="0">
                <a:effectLst/>
              </a:rPr>
              <a:t>分解。</a:t>
            </a:r>
            <a:endParaRPr lang="zh-TW" altLang="en-US" sz="2800" dirty="0">
              <a:effectLst/>
            </a:endParaRPr>
          </a:p>
          <a:p>
            <a:pPr lvl="2">
              <a:spcBef>
                <a:spcPct val="5000"/>
              </a:spcBef>
            </a:pPr>
            <a:r>
              <a:rPr lang="zh-TW" altLang="en-US" sz="2800" dirty="0">
                <a:effectLst/>
              </a:rPr>
              <a:t>高病原性：</a:t>
            </a:r>
            <a:r>
              <a:rPr lang="en-US" altLang="zh-TW" sz="2800" dirty="0" err="1">
                <a:effectLst/>
              </a:rPr>
              <a:t>hemagglutinin</a:t>
            </a:r>
            <a:r>
              <a:rPr lang="zh-TW" altLang="en-US" sz="2800" dirty="0">
                <a:effectLst/>
              </a:rPr>
              <a:t>含</a:t>
            </a:r>
            <a:r>
              <a:rPr lang="zh-TW" altLang="en-US" sz="2800" b="1" dirty="0">
                <a:solidFill>
                  <a:srgbClr val="FAFD00"/>
                </a:solidFill>
                <a:effectLst/>
              </a:rPr>
              <a:t>有較多鹼性</a:t>
            </a:r>
            <a:r>
              <a:rPr lang="zh-TW" altLang="en-US" sz="2800" b="1" dirty="0" smtClean="0">
                <a:solidFill>
                  <a:srgbClr val="FAFD00"/>
                </a:solidFill>
                <a:effectLst/>
              </a:rPr>
              <a:t>胺</a:t>
            </a:r>
            <a:r>
              <a:rPr lang="en-US" altLang="zh-TW" sz="2800" b="1" dirty="0" smtClean="0">
                <a:solidFill>
                  <a:srgbClr val="FF00FF"/>
                </a:solidFill>
                <a:effectLst/>
              </a:rPr>
              <a:t/>
            </a:r>
            <a:br>
              <a:rPr lang="en-US" altLang="zh-TW" sz="2800" b="1" dirty="0" smtClean="0">
                <a:solidFill>
                  <a:srgbClr val="FF00FF"/>
                </a:solidFill>
                <a:effectLst/>
              </a:rPr>
            </a:br>
            <a:r>
              <a:rPr lang="zh-TW" altLang="en-US" sz="2800" b="1" dirty="0" smtClean="0">
                <a:solidFill>
                  <a:srgbClr val="FAFD00"/>
                </a:solidFill>
                <a:effectLst/>
              </a:rPr>
              <a:t>基</a:t>
            </a:r>
            <a:r>
              <a:rPr lang="zh-TW" altLang="en-US" sz="2800" b="1" dirty="0">
                <a:solidFill>
                  <a:srgbClr val="FAFD00"/>
                </a:solidFill>
                <a:effectLst/>
              </a:rPr>
              <a:t>酸</a:t>
            </a:r>
            <a:r>
              <a:rPr lang="zh-TW" altLang="en-US" sz="2800" dirty="0">
                <a:effectLst/>
              </a:rPr>
              <a:t>，能被很多器官之</a:t>
            </a:r>
            <a:r>
              <a:rPr lang="en-US" altLang="zh-TW" sz="2800" dirty="0">
                <a:effectLst/>
              </a:rPr>
              <a:t>protease</a:t>
            </a:r>
            <a:r>
              <a:rPr lang="zh-TW" altLang="en-US" sz="2800" dirty="0">
                <a:effectLst/>
              </a:rPr>
              <a:t>分解</a:t>
            </a:r>
            <a:r>
              <a:rPr lang="zh-TW" altLang="en-US" sz="2800" dirty="0" smtClean="0">
                <a:effectLst/>
              </a:rPr>
              <a:t>。</a:t>
            </a:r>
            <a:endParaRPr lang="zh-TW" altLang="en-US" sz="2800" dirty="0">
              <a:effectLst/>
            </a:endParaRPr>
          </a:p>
          <a:p>
            <a:pPr hangingPunct="1">
              <a:spcBef>
                <a:spcPct val="5000"/>
              </a:spcBef>
            </a:pPr>
            <a:r>
              <a:rPr lang="zh-TW" altLang="en-US" sz="2800" dirty="0">
                <a:effectLst/>
              </a:rPr>
              <a:t>下次</a:t>
            </a:r>
            <a:r>
              <a:rPr lang="en-US" altLang="zh-TW" sz="2800" dirty="0">
                <a:effectLst/>
              </a:rPr>
              <a:t>pandemic virus</a:t>
            </a:r>
            <a:r>
              <a:rPr lang="zh-TW" altLang="en-US" sz="2800" dirty="0">
                <a:effectLst/>
              </a:rPr>
              <a:t>一定是高病原性禽流感突變？</a:t>
            </a:r>
          </a:p>
          <a:p>
            <a:pPr lvl="1">
              <a:spcBef>
                <a:spcPct val="5000"/>
              </a:spcBef>
            </a:pPr>
            <a:r>
              <a:rPr lang="en-US" altLang="zh-TW" sz="2800" dirty="0">
                <a:effectLst/>
              </a:rPr>
              <a:t>SARS</a:t>
            </a:r>
            <a:r>
              <a:rPr lang="zh-TW" altLang="en-US" sz="2800" dirty="0">
                <a:effectLst/>
              </a:rPr>
              <a:t>：低致病性的冠狀病毒突變</a:t>
            </a:r>
          </a:p>
          <a:p>
            <a:pPr lvl="1">
              <a:spcBef>
                <a:spcPct val="5000"/>
              </a:spcBef>
            </a:pPr>
            <a:r>
              <a:rPr lang="en-US" altLang="zh-TW" sz="2800" dirty="0">
                <a:effectLst/>
              </a:rPr>
              <a:t>1918 </a:t>
            </a:r>
            <a:r>
              <a:rPr lang="en-US" altLang="zh-TW" sz="2800" dirty="0" err="1">
                <a:effectLst/>
              </a:rPr>
              <a:t>spanish</a:t>
            </a:r>
            <a:r>
              <a:rPr lang="en-US" altLang="zh-TW" sz="2800" dirty="0">
                <a:effectLst/>
              </a:rPr>
              <a:t> flu</a:t>
            </a:r>
            <a:r>
              <a:rPr lang="zh-TW" altLang="en-US" sz="2800" dirty="0">
                <a:effectLst/>
              </a:rPr>
              <a:t>：無上述高病原性之典型變化</a:t>
            </a:r>
          </a:p>
        </p:txBody>
      </p:sp>
      <p:sp>
        <p:nvSpPr>
          <p:cNvPr id="561156" name="Rectangle 4"/>
          <p:cNvSpPr>
            <a:spLocks noChangeArrowheads="1"/>
          </p:cNvSpPr>
          <p:nvPr/>
        </p:nvSpPr>
        <p:spPr bwMode="auto">
          <a:xfrm>
            <a:off x="827088" y="6488113"/>
            <a:ext cx="42291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a:solidFill>
                  <a:srgbClr val="66FF33"/>
                </a:solidFill>
                <a:effectLst>
                  <a:outerShdw blurRad="38100" dist="38100" dir="2700000" algn="tl">
                    <a:srgbClr val="000000"/>
                  </a:outerShdw>
                </a:effectLst>
                <a:latin typeface="Times New Roman" panose="02020603050405020304" pitchFamily="18" charset="0"/>
              </a:rPr>
              <a:t>Stephenson I. Lancet Infect Dis 2004;4:499.</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4034559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82" name="Rectangle 2"/>
          <p:cNvSpPr>
            <a:spLocks noGrp="1" noChangeArrowheads="1"/>
          </p:cNvSpPr>
          <p:nvPr>
            <p:ph type="title"/>
          </p:nvPr>
        </p:nvSpPr>
        <p:spPr>
          <a:xfrm>
            <a:off x="539750" y="228600"/>
            <a:ext cx="8223250" cy="608013"/>
          </a:xfrm>
        </p:spPr>
        <p:txBody>
          <a:bodyPr/>
          <a:lstStyle/>
          <a:p>
            <a:r>
              <a:rPr lang="zh-TW" altLang="en-US" sz="3600" dirty="0">
                <a:effectLst/>
              </a:rPr>
              <a:t>候鳥散播</a:t>
            </a:r>
            <a:r>
              <a:rPr lang="en-US" altLang="zh-TW" sz="3600" dirty="0">
                <a:effectLst/>
              </a:rPr>
              <a:t>H7N9</a:t>
            </a:r>
            <a:r>
              <a:rPr lang="zh-TW" altLang="en-US" sz="3600" dirty="0">
                <a:effectLst/>
              </a:rPr>
              <a:t>病毒，九月進台灣？</a:t>
            </a:r>
          </a:p>
        </p:txBody>
      </p:sp>
      <p:sp>
        <p:nvSpPr>
          <p:cNvPr id="686083" name="Rectangle 3"/>
          <p:cNvSpPr>
            <a:spLocks noGrp="1" noChangeArrowheads="1"/>
          </p:cNvSpPr>
          <p:nvPr>
            <p:ph type="body" idx="1"/>
          </p:nvPr>
        </p:nvSpPr>
        <p:spPr>
          <a:xfrm>
            <a:off x="395536" y="1052736"/>
            <a:ext cx="8640960" cy="5416327"/>
          </a:xfrm>
        </p:spPr>
        <p:txBody>
          <a:bodyPr/>
          <a:lstStyle/>
          <a:p>
            <a:pPr hangingPunct="1"/>
            <a:r>
              <a:rPr lang="zh-TW" altLang="en-US" sz="2800" b="1" dirty="0">
                <a:solidFill>
                  <a:srgbClr val="FAFD00"/>
                </a:solidFill>
                <a:effectLst/>
              </a:rPr>
              <a:t>候鳥遷徙是毒源 </a:t>
            </a:r>
            <a:r>
              <a:rPr lang="en-US" altLang="en-US" sz="2800" dirty="0">
                <a:solidFill>
                  <a:schemeClr val="bg1"/>
                </a:solidFill>
                <a:effectLst/>
              </a:rPr>
              <a:t>【 </a:t>
            </a:r>
            <a:r>
              <a:rPr lang="en-US" altLang="zh-TW" sz="2800" dirty="0">
                <a:solidFill>
                  <a:schemeClr val="bg1"/>
                </a:solidFill>
                <a:effectLst/>
              </a:rPr>
              <a:t>2013.4.4 </a:t>
            </a:r>
            <a:r>
              <a:rPr lang="zh-TW" altLang="en-US" sz="2800" dirty="0">
                <a:solidFill>
                  <a:schemeClr val="bg1"/>
                </a:solidFill>
                <a:effectLst/>
              </a:rPr>
              <a:t>中時電子報</a:t>
            </a:r>
            <a:r>
              <a:rPr lang="en-US" altLang="en-US" sz="2800" dirty="0">
                <a:solidFill>
                  <a:schemeClr val="bg1"/>
                </a:solidFill>
                <a:effectLst/>
              </a:rPr>
              <a:t>】</a:t>
            </a:r>
            <a:r>
              <a:rPr lang="zh-TW" altLang="en-US" sz="2800" dirty="0">
                <a:solidFill>
                  <a:schemeClr val="bg1"/>
                </a:solidFill>
                <a:effectLst/>
              </a:rPr>
              <a:t>：</a:t>
            </a:r>
            <a:r>
              <a:rPr lang="zh-TW" altLang="en-US" sz="2800" dirty="0" smtClean="0">
                <a:solidFill>
                  <a:schemeClr val="bg1"/>
                </a:solidFill>
                <a:effectLst/>
              </a:rPr>
              <a:t>大</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陸</a:t>
            </a:r>
            <a:r>
              <a:rPr lang="zh-TW" altLang="en-US" sz="2800" dirty="0">
                <a:solidFill>
                  <a:schemeClr val="bg1"/>
                </a:solidFill>
                <a:effectLst/>
              </a:rPr>
              <a:t>農業部判斷，候鳥遷徙將病毒帶入可能性較大。</a:t>
            </a:r>
          </a:p>
          <a:p>
            <a:r>
              <a:rPr lang="zh-TW" altLang="en-US" sz="2800" dirty="0">
                <a:solidFill>
                  <a:schemeClr val="bg1"/>
                </a:solidFill>
                <a:effectLst/>
              </a:rPr>
              <a:t>防疫</a:t>
            </a:r>
            <a:r>
              <a:rPr lang="zh-TW" altLang="en-US" sz="2800" dirty="0" smtClean="0">
                <a:solidFill>
                  <a:schemeClr val="bg1"/>
                </a:solidFill>
                <a:effectLst/>
              </a:rPr>
              <a:t>專家</a:t>
            </a:r>
            <a:r>
              <a:rPr lang="en-US" altLang="zh-TW" sz="2800" dirty="0" smtClean="0">
                <a:solidFill>
                  <a:schemeClr val="bg1"/>
                </a:solidFill>
                <a:effectLst/>
              </a:rPr>
              <a:t>XXX︰</a:t>
            </a:r>
            <a:r>
              <a:rPr lang="zh-TW" altLang="en-US" sz="2800" dirty="0">
                <a:solidFill>
                  <a:schemeClr val="bg1"/>
                </a:solidFill>
                <a:effectLst/>
              </a:rPr>
              <a:t>台灣做好準備嗎</a:t>
            </a:r>
            <a:r>
              <a:rPr lang="en-US" altLang="zh-TW" sz="2800" dirty="0">
                <a:solidFill>
                  <a:schemeClr val="bg1"/>
                </a:solidFill>
                <a:effectLst/>
              </a:rPr>
              <a:t>? </a:t>
            </a:r>
            <a:r>
              <a:rPr lang="zh-TW" altLang="en-US" sz="2800" b="1" dirty="0">
                <a:solidFill>
                  <a:srgbClr val="FAFD00"/>
                </a:solidFill>
                <a:effectLst/>
              </a:rPr>
              <a:t>候鳥南飛 </a:t>
            </a:r>
            <a:r>
              <a:rPr lang="zh-TW" altLang="en-US" sz="2800" b="1" dirty="0" smtClean="0">
                <a:solidFill>
                  <a:srgbClr val="FAFD00"/>
                </a:solidFill>
                <a:effectLst/>
              </a:rPr>
              <a:t>冬季</a:t>
            </a:r>
            <a:r>
              <a:rPr lang="en-US" altLang="zh-TW" sz="2800" b="1" dirty="0" smtClean="0">
                <a:solidFill>
                  <a:srgbClr val="FF00FF"/>
                </a:solidFill>
                <a:effectLst/>
              </a:rPr>
              <a:t/>
            </a:r>
            <a:br>
              <a:rPr lang="en-US" altLang="zh-TW" sz="2800" b="1" dirty="0" smtClean="0">
                <a:solidFill>
                  <a:srgbClr val="FF00FF"/>
                </a:solidFill>
                <a:effectLst/>
              </a:rPr>
            </a:br>
            <a:r>
              <a:rPr lang="zh-TW" altLang="en-US" sz="2800" b="1" dirty="0" smtClean="0">
                <a:solidFill>
                  <a:srgbClr val="FAFD00"/>
                </a:solidFill>
                <a:effectLst/>
              </a:rPr>
              <a:t>恐</a:t>
            </a:r>
            <a:r>
              <a:rPr lang="zh-TW" altLang="en-US" sz="2800" b="1" dirty="0">
                <a:solidFill>
                  <a:srgbClr val="FAFD00"/>
                </a:solidFill>
                <a:effectLst/>
              </a:rPr>
              <a:t>爆更大疫情</a:t>
            </a:r>
            <a:r>
              <a:rPr lang="en-US" altLang="zh-TW" sz="2800" dirty="0">
                <a:solidFill>
                  <a:schemeClr val="bg1"/>
                </a:solidFill>
                <a:effectLst/>
              </a:rPr>
              <a:t>【2013.4.8 </a:t>
            </a:r>
            <a:r>
              <a:rPr lang="zh-TW" altLang="en-US" sz="2800" dirty="0">
                <a:solidFill>
                  <a:schemeClr val="bg1"/>
                </a:solidFill>
                <a:effectLst/>
              </a:rPr>
              <a:t>自由時報</a:t>
            </a:r>
            <a:r>
              <a:rPr lang="en-US" altLang="zh-TW" sz="2800" dirty="0">
                <a:solidFill>
                  <a:schemeClr val="bg1"/>
                </a:solidFill>
                <a:effectLst/>
              </a:rPr>
              <a:t>】</a:t>
            </a:r>
            <a:r>
              <a:rPr lang="zh-TW" altLang="en-US" sz="2800" dirty="0">
                <a:solidFill>
                  <a:schemeClr val="bg1"/>
                </a:solidFill>
                <a:effectLst/>
              </a:rPr>
              <a:t>：候鳥到</a:t>
            </a:r>
            <a:r>
              <a:rPr lang="zh-TW" altLang="en-US" sz="2800" dirty="0" smtClean="0">
                <a:solidFill>
                  <a:schemeClr val="bg1"/>
                </a:solidFill>
                <a:effectLst/>
              </a:rPr>
              <a:t>冬</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季</a:t>
            </a:r>
            <a:r>
              <a:rPr lang="zh-TW" altLang="en-US" sz="2800" dirty="0">
                <a:solidFill>
                  <a:schemeClr val="bg1"/>
                </a:solidFill>
                <a:effectLst/>
              </a:rPr>
              <a:t>又會南飛覓食，因此今年底到明年初的冬季，只怕會有大量候鳥攜帶病毒散布。 </a:t>
            </a:r>
          </a:p>
          <a:p>
            <a:r>
              <a:rPr lang="zh-TW" altLang="en-US" sz="2800" dirty="0">
                <a:solidFill>
                  <a:schemeClr val="bg1"/>
                </a:solidFill>
                <a:effectLst/>
              </a:rPr>
              <a:t>長照機構訓練／防疫指揮官：</a:t>
            </a:r>
            <a:r>
              <a:rPr lang="en-US" altLang="zh-TW" sz="2800" b="1" dirty="0">
                <a:solidFill>
                  <a:srgbClr val="FAFD00"/>
                </a:solidFill>
                <a:effectLst/>
              </a:rPr>
              <a:t>H7N9</a:t>
            </a:r>
            <a:r>
              <a:rPr lang="zh-TW" altLang="en-US" sz="2800" b="1" dirty="0">
                <a:solidFill>
                  <a:srgbClr val="FAFD00"/>
                </a:solidFill>
                <a:effectLst/>
              </a:rPr>
              <a:t>決戰在</a:t>
            </a:r>
            <a:r>
              <a:rPr lang="zh-TW" altLang="en-US" sz="2800" b="1" dirty="0" smtClean="0">
                <a:solidFill>
                  <a:srgbClr val="FAFD00"/>
                </a:solidFill>
                <a:effectLst/>
              </a:rPr>
              <a:t>冬季</a:t>
            </a:r>
            <a:r>
              <a:rPr lang="en-US" altLang="zh-TW" sz="2800" b="1" dirty="0" smtClean="0">
                <a:solidFill>
                  <a:srgbClr val="FF00FF"/>
                </a:solidFill>
                <a:effectLst/>
              </a:rPr>
              <a:t/>
            </a:r>
            <a:br>
              <a:rPr lang="en-US" altLang="zh-TW" sz="2800" b="1" dirty="0" smtClean="0">
                <a:solidFill>
                  <a:srgbClr val="FF00FF"/>
                </a:solidFill>
                <a:effectLst/>
              </a:rPr>
            </a:br>
            <a:r>
              <a:rPr lang="en-US" altLang="zh-TW" sz="2800" dirty="0" smtClean="0">
                <a:solidFill>
                  <a:schemeClr val="bg1"/>
                </a:solidFill>
                <a:effectLst/>
              </a:rPr>
              <a:t>【</a:t>
            </a:r>
            <a:r>
              <a:rPr lang="en-US" altLang="zh-TW" sz="2800" dirty="0">
                <a:solidFill>
                  <a:schemeClr val="bg1"/>
                </a:solidFill>
                <a:effectLst/>
              </a:rPr>
              <a:t>2013.4.22 </a:t>
            </a:r>
            <a:r>
              <a:rPr lang="zh-TW" altLang="en-US" sz="2800" dirty="0">
                <a:solidFill>
                  <a:schemeClr val="bg1"/>
                </a:solidFill>
                <a:effectLst/>
              </a:rPr>
              <a:t>自由時報</a:t>
            </a:r>
            <a:r>
              <a:rPr lang="en-US" altLang="zh-TW" sz="2800" dirty="0">
                <a:solidFill>
                  <a:schemeClr val="bg1"/>
                </a:solidFill>
                <a:effectLst/>
              </a:rPr>
              <a:t>】</a:t>
            </a:r>
            <a:r>
              <a:rPr lang="zh-TW" altLang="en-US" sz="2800" dirty="0" smtClean="0">
                <a:effectLst/>
              </a:rPr>
              <a:t>：</a:t>
            </a:r>
            <a:r>
              <a:rPr lang="zh-TW" altLang="en-US" sz="2800" dirty="0" smtClean="0">
                <a:solidFill>
                  <a:schemeClr val="bg1"/>
                </a:solidFill>
                <a:effectLst/>
              </a:rPr>
              <a:t>防疫指揮官</a:t>
            </a:r>
            <a:r>
              <a:rPr lang="en-US" altLang="zh-TW" sz="2800" dirty="0" smtClean="0">
                <a:solidFill>
                  <a:schemeClr val="bg1"/>
                </a:solidFill>
                <a:effectLst/>
              </a:rPr>
              <a:t>XXX</a:t>
            </a:r>
            <a:r>
              <a:rPr lang="zh-TW" altLang="en-US" sz="2800" dirty="0" smtClean="0">
                <a:solidFill>
                  <a:schemeClr val="bg1"/>
                </a:solidFill>
                <a:effectLst/>
              </a:rPr>
              <a:t>提出警</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告</a:t>
            </a:r>
            <a:r>
              <a:rPr lang="zh-TW" altLang="en-US" sz="2800" dirty="0">
                <a:solidFill>
                  <a:schemeClr val="bg1"/>
                </a:solidFill>
                <a:effectLst/>
              </a:rPr>
              <a:t>，雖然中國目前</a:t>
            </a:r>
            <a:r>
              <a:rPr lang="en-US" altLang="zh-TW" sz="2800" dirty="0">
                <a:solidFill>
                  <a:schemeClr val="bg1"/>
                </a:solidFill>
                <a:effectLst/>
              </a:rPr>
              <a:t>H7N9</a:t>
            </a:r>
            <a:r>
              <a:rPr lang="zh-TW" altLang="en-US" sz="2800" dirty="0">
                <a:solidFill>
                  <a:schemeClr val="bg1"/>
                </a:solidFill>
                <a:effectLst/>
              </a:rPr>
              <a:t>疫情減緩，但</a:t>
            </a:r>
            <a:r>
              <a:rPr lang="zh-TW" altLang="en-US" sz="2800" b="1" dirty="0">
                <a:solidFill>
                  <a:srgbClr val="FAFD00"/>
                </a:solidFill>
                <a:effectLst/>
              </a:rPr>
              <a:t>今年九月</a:t>
            </a:r>
            <a:r>
              <a:rPr lang="zh-TW" altLang="en-US" sz="2800" dirty="0" smtClean="0">
                <a:solidFill>
                  <a:schemeClr val="bg1"/>
                </a:solidFill>
                <a:effectLst/>
              </a:rPr>
              <a:t>候</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鳥</a:t>
            </a:r>
            <a:r>
              <a:rPr lang="zh-TW" altLang="en-US" sz="2800" dirty="0">
                <a:solidFill>
                  <a:schemeClr val="bg1"/>
                </a:solidFill>
                <a:effectLst/>
              </a:rPr>
              <a:t>南飛，</a:t>
            </a:r>
            <a:r>
              <a:rPr lang="en-US" altLang="zh-TW" sz="2800" dirty="0">
                <a:solidFill>
                  <a:schemeClr val="bg1"/>
                </a:solidFill>
                <a:effectLst/>
              </a:rPr>
              <a:t>H7N9</a:t>
            </a:r>
            <a:r>
              <a:rPr lang="zh-TW" altLang="en-US" sz="2800" dirty="0">
                <a:solidFill>
                  <a:schemeClr val="bg1"/>
                </a:solidFill>
                <a:effectLst/>
              </a:rPr>
              <a:t>疫情將決戰在冬天，因此疫苗產</a:t>
            </a:r>
            <a:r>
              <a:rPr lang="zh-TW" altLang="en-US" sz="2800" dirty="0" smtClean="0">
                <a:solidFill>
                  <a:schemeClr val="bg1"/>
                </a:solidFill>
                <a:effectLst/>
              </a:rPr>
              <a:t>製</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相當</a:t>
            </a:r>
            <a:r>
              <a:rPr lang="zh-TW" altLang="en-US" sz="2800" dirty="0">
                <a:solidFill>
                  <a:schemeClr val="bg1"/>
                </a:solidFill>
                <a:effectLst/>
              </a:rPr>
              <a:t>重要。 </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0400481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02" name="Rectangle 2"/>
          <p:cNvSpPr>
            <a:spLocks noGrp="1" noChangeArrowheads="1"/>
          </p:cNvSpPr>
          <p:nvPr>
            <p:ph type="title"/>
          </p:nvPr>
        </p:nvSpPr>
        <p:spPr>
          <a:xfrm>
            <a:off x="323528" y="116632"/>
            <a:ext cx="8330117" cy="1008112"/>
          </a:xfrm>
        </p:spPr>
        <p:txBody>
          <a:bodyPr/>
          <a:lstStyle/>
          <a:p>
            <a:r>
              <a:rPr lang="zh-TW" altLang="zh-TW" sz="3200" dirty="0">
                <a:effectLst/>
              </a:rPr>
              <a:t>死亡禽數破</a:t>
            </a:r>
            <a:r>
              <a:rPr lang="en-US" altLang="zh-TW" sz="3200" dirty="0">
                <a:effectLst/>
              </a:rPr>
              <a:t>147</a:t>
            </a:r>
            <a:r>
              <a:rPr lang="zh-TW" altLang="zh-TW" sz="3200" dirty="0">
                <a:effectLst/>
              </a:rPr>
              <a:t>萬 疑同批候鳥帶進病毒</a:t>
            </a:r>
            <a:r>
              <a:rPr lang="zh-TW" altLang="zh-TW" sz="3200" dirty="0">
                <a:solidFill>
                  <a:srgbClr val="FF00FF"/>
                </a:solidFill>
                <a:effectLst/>
              </a:rPr>
              <a:t/>
            </a:r>
            <a:br>
              <a:rPr lang="zh-TW" altLang="zh-TW" sz="3200" dirty="0">
                <a:solidFill>
                  <a:srgbClr val="FF00FF"/>
                </a:solidFill>
                <a:effectLst/>
              </a:rPr>
            </a:br>
            <a:r>
              <a:rPr lang="en-US" altLang="zh-TW" sz="2800" dirty="0">
                <a:solidFill>
                  <a:schemeClr val="bg1"/>
                </a:solidFill>
                <a:effectLst/>
              </a:rPr>
              <a:t>2015.1.26</a:t>
            </a:r>
            <a:r>
              <a:rPr lang="zh-TW" altLang="zh-TW" sz="2800" dirty="0">
                <a:solidFill>
                  <a:schemeClr val="bg1"/>
                </a:solidFill>
                <a:effectLst/>
              </a:rPr>
              <a:t>自由時報</a:t>
            </a:r>
            <a:r>
              <a:rPr lang="en-US" altLang="zh-TW" sz="2800" dirty="0">
                <a:solidFill>
                  <a:schemeClr val="bg1"/>
                </a:solidFill>
                <a:effectLst/>
              </a:rPr>
              <a:t> </a:t>
            </a:r>
            <a:endParaRPr lang="zh-TW" altLang="zh-TW" sz="2800" dirty="0">
              <a:solidFill>
                <a:schemeClr val="bg1"/>
              </a:solidFill>
              <a:effectLst/>
            </a:endParaRPr>
          </a:p>
        </p:txBody>
      </p:sp>
      <p:sp>
        <p:nvSpPr>
          <p:cNvPr id="665603" name="Rectangle 3"/>
          <p:cNvSpPr>
            <a:spLocks noGrp="1" noChangeArrowheads="1"/>
          </p:cNvSpPr>
          <p:nvPr>
            <p:ph type="body" idx="1"/>
          </p:nvPr>
        </p:nvSpPr>
        <p:spPr>
          <a:xfrm>
            <a:off x="323528" y="1124744"/>
            <a:ext cx="8712968" cy="5544616"/>
          </a:xfrm>
        </p:spPr>
        <p:txBody>
          <a:bodyPr/>
          <a:lstStyle/>
          <a:p>
            <a:pPr>
              <a:lnSpc>
                <a:spcPct val="110000"/>
              </a:lnSpc>
              <a:spcBef>
                <a:spcPct val="5000"/>
              </a:spcBef>
            </a:pPr>
            <a:r>
              <a:rPr lang="zh-TW" altLang="zh-TW" sz="2600" b="1" dirty="0">
                <a:effectLst/>
              </a:rPr>
              <a:t>家畜衛生試驗所</a:t>
            </a:r>
            <a:r>
              <a:rPr lang="zh-TW" altLang="zh-TW" sz="2600" dirty="0">
                <a:solidFill>
                  <a:schemeClr val="bg1"/>
                </a:solidFill>
                <a:effectLst/>
              </a:rPr>
              <a:t>所長蔡向榮表示，經比對在國內發現的三種禽流感病毒基因序列，發現新型</a:t>
            </a:r>
            <a:r>
              <a:rPr lang="en-US" altLang="zh-TW" sz="2600" dirty="0">
                <a:solidFill>
                  <a:schemeClr val="bg1"/>
                </a:solidFill>
                <a:effectLst/>
              </a:rPr>
              <a:t>H5N2</a:t>
            </a:r>
            <a:r>
              <a:rPr lang="zh-TW" altLang="zh-TW" sz="2600" dirty="0">
                <a:solidFill>
                  <a:schemeClr val="bg1"/>
                </a:solidFill>
                <a:effectLst/>
              </a:rPr>
              <a:t>與新型</a:t>
            </a:r>
            <a:r>
              <a:rPr lang="en-US" altLang="zh-TW" sz="2600" dirty="0">
                <a:solidFill>
                  <a:schemeClr val="bg1"/>
                </a:solidFill>
                <a:effectLst/>
              </a:rPr>
              <a:t>H5N3</a:t>
            </a:r>
            <a:r>
              <a:rPr lang="zh-TW" altLang="zh-TW" sz="2600" dirty="0">
                <a:solidFill>
                  <a:schemeClr val="bg1"/>
                </a:solidFill>
                <a:effectLst/>
              </a:rPr>
              <a:t>的</a:t>
            </a:r>
            <a:r>
              <a:rPr lang="en-US" altLang="zh-TW" sz="2600" dirty="0">
                <a:solidFill>
                  <a:schemeClr val="bg1"/>
                </a:solidFill>
                <a:effectLst/>
              </a:rPr>
              <a:t>H5</a:t>
            </a:r>
            <a:r>
              <a:rPr lang="zh-TW" altLang="zh-TW" sz="2600" dirty="0">
                <a:solidFill>
                  <a:schemeClr val="bg1"/>
                </a:solidFill>
                <a:effectLst/>
              </a:rPr>
              <a:t>相似度</a:t>
            </a:r>
            <a:r>
              <a:rPr lang="zh-TW" altLang="zh-TW" sz="2600" dirty="0" smtClean="0">
                <a:solidFill>
                  <a:schemeClr val="bg1"/>
                </a:solidFill>
                <a:effectLst/>
              </a:rPr>
              <a:t>為</a:t>
            </a:r>
            <a:r>
              <a:rPr lang="en-US" altLang="zh-TW" sz="2600" dirty="0" smtClean="0">
                <a:solidFill>
                  <a:schemeClr val="bg1"/>
                </a:solidFill>
                <a:effectLst/>
              </a:rPr>
              <a:t>99.8%</a:t>
            </a:r>
            <a:r>
              <a:rPr lang="zh-TW" altLang="zh-TW" sz="2600" dirty="0" smtClean="0">
                <a:solidFill>
                  <a:schemeClr val="bg1"/>
                </a:solidFill>
                <a:effectLst/>
              </a:rPr>
              <a:t>，</a:t>
            </a:r>
            <a:r>
              <a:rPr lang="zh-TW" altLang="zh-TW" sz="2600" dirty="0">
                <a:solidFill>
                  <a:schemeClr val="bg1"/>
                </a:solidFill>
                <a:effectLst/>
              </a:rPr>
              <a:t>新型</a:t>
            </a:r>
            <a:r>
              <a:rPr lang="en-US" altLang="zh-TW" sz="2600" dirty="0">
                <a:solidFill>
                  <a:schemeClr val="bg1"/>
                </a:solidFill>
                <a:effectLst/>
              </a:rPr>
              <a:t>H5N2</a:t>
            </a:r>
            <a:r>
              <a:rPr lang="zh-TW" altLang="zh-TW" sz="2600" dirty="0">
                <a:solidFill>
                  <a:schemeClr val="bg1"/>
                </a:solidFill>
                <a:effectLst/>
              </a:rPr>
              <a:t>與</a:t>
            </a:r>
            <a:r>
              <a:rPr lang="en-US" altLang="zh-TW" sz="2600" dirty="0">
                <a:solidFill>
                  <a:schemeClr val="bg1"/>
                </a:solidFill>
                <a:effectLst/>
              </a:rPr>
              <a:t>H5N8</a:t>
            </a:r>
            <a:r>
              <a:rPr lang="zh-TW" altLang="zh-TW" sz="2600" dirty="0">
                <a:solidFill>
                  <a:schemeClr val="bg1"/>
                </a:solidFill>
                <a:effectLst/>
              </a:rPr>
              <a:t>的</a:t>
            </a:r>
            <a:r>
              <a:rPr lang="en-US" altLang="zh-TW" sz="2600" dirty="0">
                <a:solidFill>
                  <a:schemeClr val="bg1"/>
                </a:solidFill>
                <a:effectLst/>
              </a:rPr>
              <a:t>H5</a:t>
            </a:r>
            <a:r>
              <a:rPr lang="zh-TW" altLang="zh-TW" sz="2600" dirty="0">
                <a:solidFill>
                  <a:schemeClr val="bg1"/>
                </a:solidFill>
                <a:effectLst/>
              </a:rPr>
              <a:t>相似度</a:t>
            </a:r>
            <a:r>
              <a:rPr lang="zh-TW" altLang="zh-TW" sz="2600" dirty="0" smtClean="0">
                <a:solidFill>
                  <a:schemeClr val="bg1"/>
                </a:solidFill>
                <a:effectLst/>
              </a:rPr>
              <a:t>是</a:t>
            </a:r>
            <a:r>
              <a:rPr lang="en-US" altLang="zh-TW" sz="2600" dirty="0" smtClean="0">
                <a:solidFill>
                  <a:schemeClr val="bg1"/>
                </a:solidFill>
                <a:effectLst/>
              </a:rPr>
              <a:t>99.3%</a:t>
            </a:r>
            <a:r>
              <a:rPr lang="zh-TW" altLang="zh-TW" sz="2600" dirty="0" smtClean="0">
                <a:solidFill>
                  <a:schemeClr val="bg1"/>
                </a:solidFill>
                <a:effectLst/>
              </a:rPr>
              <a:t>，</a:t>
            </a:r>
            <a:r>
              <a:rPr lang="zh-TW" altLang="zh-TW" sz="2600" dirty="0">
                <a:solidFill>
                  <a:schemeClr val="bg1"/>
                </a:solidFill>
                <a:effectLst/>
              </a:rPr>
              <a:t>新型</a:t>
            </a:r>
            <a:r>
              <a:rPr lang="en-US" altLang="zh-TW" sz="2600" dirty="0">
                <a:solidFill>
                  <a:schemeClr val="bg1"/>
                </a:solidFill>
                <a:effectLst/>
              </a:rPr>
              <a:t>H5N3</a:t>
            </a:r>
            <a:r>
              <a:rPr lang="zh-TW" altLang="zh-TW" sz="2600" dirty="0">
                <a:solidFill>
                  <a:schemeClr val="bg1"/>
                </a:solidFill>
                <a:effectLst/>
              </a:rPr>
              <a:t>與</a:t>
            </a:r>
            <a:r>
              <a:rPr lang="en-US" altLang="zh-TW" sz="2600" dirty="0">
                <a:solidFill>
                  <a:schemeClr val="bg1"/>
                </a:solidFill>
                <a:effectLst/>
              </a:rPr>
              <a:t>H5N8</a:t>
            </a:r>
            <a:r>
              <a:rPr lang="zh-TW" altLang="zh-TW" sz="2600" dirty="0">
                <a:solidFill>
                  <a:schemeClr val="bg1"/>
                </a:solidFill>
                <a:effectLst/>
              </a:rPr>
              <a:t>的</a:t>
            </a:r>
            <a:r>
              <a:rPr lang="en-US" altLang="zh-TW" sz="2600" dirty="0">
                <a:solidFill>
                  <a:schemeClr val="bg1"/>
                </a:solidFill>
                <a:effectLst/>
              </a:rPr>
              <a:t>H5</a:t>
            </a:r>
            <a:r>
              <a:rPr lang="zh-TW" altLang="zh-TW" sz="2600" dirty="0">
                <a:solidFill>
                  <a:schemeClr val="bg1"/>
                </a:solidFill>
                <a:effectLst/>
              </a:rPr>
              <a:t>相似度也</a:t>
            </a:r>
            <a:r>
              <a:rPr lang="zh-TW" altLang="zh-TW" sz="2600" dirty="0" smtClean="0">
                <a:solidFill>
                  <a:schemeClr val="bg1"/>
                </a:solidFill>
                <a:effectLst/>
              </a:rPr>
              <a:t>達</a:t>
            </a:r>
            <a:r>
              <a:rPr lang="en-US" altLang="zh-TW" sz="2600" dirty="0" smtClean="0">
                <a:solidFill>
                  <a:schemeClr val="bg1"/>
                </a:solidFill>
                <a:effectLst/>
              </a:rPr>
              <a:t>99.5%</a:t>
            </a:r>
            <a:r>
              <a:rPr lang="zh-TW" altLang="zh-TW" sz="2600" dirty="0" smtClean="0">
                <a:solidFill>
                  <a:schemeClr val="bg1"/>
                </a:solidFill>
                <a:effectLst/>
              </a:rPr>
              <a:t>，</a:t>
            </a:r>
            <a:r>
              <a:rPr lang="zh-TW" altLang="zh-TW" sz="2600" dirty="0">
                <a:solidFill>
                  <a:schemeClr val="bg1"/>
                </a:solidFill>
                <a:effectLst/>
              </a:rPr>
              <a:t>且均與去年韓國巴鴨</a:t>
            </a:r>
            <a:r>
              <a:rPr lang="en-US" altLang="zh-TW" sz="2600" dirty="0">
                <a:solidFill>
                  <a:schemeClr val="bg1"/>
                </a:solidFill>
                <a:effectLst/>
              </a:rPr>
              <a:t>H5N8</a:t>
            </a:r>
            <a:r>
              <a:rPr lang="zh-TW" altLang="zh-TW" sz="2600" dirty="0">
                <a:solidFill>
                  <a:schemeClr val="bg1"/>
                </a:solidFill>
                <a:effectLst/>
              </a:rPr>
              <a:t>的</a:t>
            </a:r>
            <a:r>
              <a:rPr lang="en-US" altLang="zh-TW" sz="2600" dirty="0">
                <a:solidFill>
                  <a:schemeClr val="bg1"/>
                </a:solidFill>
                <a:effectLst/>
              </a:rPr>
              <a:t>H5</a:t>
            </a:r>
            <a:r>
              <a:rPr lang="zh-TW" altLang="zh-TW" sz="2600" dirty="0">
                <a:solidFill>
                  <a:schemeClr val="bg1"/>
                </a:solidFill>
                <a:effectLst/>
              </a:rPr>
              <a:t>相似性</a:t>
            </a:r>
            <a:r>
              <a:rPr lang="zh-TW" altLang="zh-TW" sz="2600" dirty="0" smtClean="0">
                <a:solidFill>
                  <a:schemeClr val="bg1"/>
                </a:solidFill>
                <a:effectLst/>
              </a:rPr>
              <a:t>達</a:t>
            </a:r>
            <a:r>
              <a:rPr lang="en-US" altLang="zh-TW" sz="2600" dirty="0" smtClean="0">
                <a:solidFill>
                  <a:schemeClr val="bg1"/>
                </a:solidFill>
                <a:effectLst/>
              </a:rPr>
              <a:t>98.8%</a:t>
            </a:r>
            <a:r>
              <a:rPr lang="zh-TW" altLang="zh-TW" sz="2600" dirty="0" smtClean="0">
                <a:solidFill>
                  <a:schemeClr val="bg1"/>
                </a:solidFill>
                <a:effectLst/>
              </a:rPr>
              <a:t>以上</a:t>
            </a:r>
            <a:r>
              <a:rPr lang="zh-TW" altLang="zh-TW" sz="2600" dirty="0">
                <a:solidFill>
                  <a:schemeClr val="bg1"/>
                </a:solidFill>
                <a:effectLst/>
              </a:rPr>
              <a:t>，加上檢出時間相當接近，</a:t>
            </a:r>
            <a:r>
              <a:rPr lang="zh-TW" altLang="zh-TW" sz="2600" b="1" dirty="0">
                <a:effectLst/>
              </a:rPr>
              <a:t>研判此三株病毒可能由同一批候鳥攜帶來台</a:t>
            </a:r>
            <a:r>
              <a:rPr lang="zh-TW" altLang="zh-TW" sz="2600" dirty="0" smtClean="0">
                <a:solidFill>
                  <a:schemeClr val="bg1"/>
                </a:solidFill>
                <a:effectLst/>
              </a:rPr>
              <a:t>。</a:t>
            </a:r>
            <a:endParaRPr lang="en-US" altLang="zh-TW" sz="2600" dirty="0" smtClean="0">
              <a:solidFill>
                <a:schemeClr val="bg1"/>
              </a:solidFill>
              <a:effectLst/>
            </a:endParaRPr>
          </a:p>
          <a:p>
            <a:pPr>
              <a:lnSpc>
                <a:spcPct val="110000"/>
              </a:lnSpc>
              <a:spcBef>
                <a:spcPct val="5000"/>
              </a:spcBef>
            </a:pPr>
            <a:r>
              <a:rPr lang="zh-TW" altLang="zh-TW" sz="2600" dirty="0" smtClean="0">
                <a:solidFill>
                  <a:schemeClr val="bg1"/>
                </a:solidFill>
                <a:effectLst/>
              </a:rPr>
              <a:t>台大</a:t>
            </a:r>
            <a:r>
              <a:rPr lang="zh-TW" altLang="zh-TW" sz="2600" dirty="0">
                <a:solidFill>
                  <a:schemeClr val="bg1"/>
                </a:solidFill>
                <a:effectLst/>
              </a:rPr>
              <a:t>獸醫系名譽教授賴秀穗直說</a:t>
            </a:r>
            <a:r>
              <a:rPr lang="zh-TW" altLang="zh-TW" sz="2600" b="1" dirty="0">
                <a:effectLst/>
              </a:rPr>
              <a:t>「不可能」</a:t>
            </a:r>
            <a:r>
              <a:rPr lang="zh-TW" altLang="zh-TW" sz="2600" dirty="0">
                <a:solidFill>
                  <a:schemeClr val="bg1"/>
                </a:solidFill>
                <a:effectLst/>
              </a:rPr>
              <a:t>，境外移入禽流感能在同一時間內爆發如此多種病毒是有違</a:t>
            </a:r>
            <a:r>
              <a:rPr lang="zh-TW" altLang="zh-TW" sz="2600" dirty="0" smtClean="0">
                <a:solidFill>
                  <a:schemeClr val="bg1"/>
                </a:solidFill>
                <a:effectLst/>
              </a:rPr>
              <a:t>常理</a:t>
            </a:r>
            <a:r>
              <a:rPr lang="zh-TW" altLang="en-US" sz="2600" dirty="0" smtClean="0">
                <a:solidFill>
                  <a:schemeClr val="bg1"/>
                </a:solidFill>
                <a:effectLst/>
              </a:rPr>
              <a:t>。</a:t>
            </a:r>
            <a:endParaRPr lang="en-US" altLang="zh-TW" sz="2600" dirty="0" smtClean="0">
              <a:solidFill>
                <a:schemeClr val="bg1"/>
              </a:solidFill>
              <a:effectLst/>
            </a:endParaRPr>
          </a:p>
          <a:p>
            <a:pPr>
              <a:lnSpc>
                <a:spcPct val="110000"/>
              </a:lnSpc>
              <a:spcBef>
                <a:spcPct val="5000"/>
              </a:spcBef>
            </a:pPr>
            <a:r>
              <a:rPr lang="zh-TW" altLang="zh-TW" sz="2600" dirty="0">
                <a:solidFill>
                  <a:schemeClr val="bg1"/>
                </a:solidFill>
                <a:effectLst/>
              </a:rPr>
              <a:t>台灣動物社會研究會執行長朱增宏則說，禽流感病毒是可能與國外基因相同，但仍</a:t>
            </a:r>
            <a:r>
              <a:rPr lang="zh-TW" altLang="zh-TW" sz="2600" b="1" dirty="0">
                <a:effectLst/>
              </a:rPr>
              <a:t>無證據顯示候鳥傳播</a:t>
            </a:r>
            <a:r>
              <a:rPr lang="zh-TW" altLang="zh-TW" sz="2600" dirty="0">
                <a:solidFill>
                  <a:schemeClr val="bg1"/>
                </a:solidFill>
                <a:effectLst/>
              </a:rPr>
              <a:t>，尤其</a:t>
            </a:r>
            <a:r>
              <a:rPr lang="en-US" altLang="zh-TW" sz="2600" dirty="0">
                <a:solidFill>
                  <a:schemeClr val="bg1"/>
                </a:solidFill>
                <a:effectLst/>
              </a:rPr>
              <a:t>H5N8</a:t>
            </a:r>
            <a:r>
              <a:rPr lang="zh-TW" altLang="zh-TW" sz="2600" dirty="0">
                <a:solidFill>
                  <a:schemeClr val="bg1"/>
                </a:solidFill>
                <a:effectLst/>
              </a:rPr>
              <a:t>病毒從未在候鳥檢</a:t>
            </a:r>
            <a:r>
              <a:rPr lang="zh-TW" altLang="zh-TW" sz="2600" dirty="0" smtClean="0">
                <a:solidFill>
                  <a:schemeClr val="bg1"/>
                </a:solidFill>
                <a:effectLst/>
              </a:rPr>
              <a:t>出</a:t>
            </a:r>
            <a:r>
              <a:rPr lang="zh-TW" altLang="en-US" sz="2600" dirty="0" smtClean="0">
                <a:solidFill>
                  <a:schemeClr val="bg1"/>
                </a:solidFill>
                <a:effectLst/>
              </a:rPr>
              <a:t>。</a:t>
            </a:r>
            <a:endParaRPr lang="zh-TW" altLang="en-US" sz="2600" dirty="0">
              <a:solidFill>
                <a:schemeClr val="bg1"/>
              </a:solidFill>
              <a:effectLst/>
            </a:endParaRP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40646960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8327" name="Picture 7" descr="flu_avian0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779838" y="2492375"/>
            <a:ext cx="4751387" cy="3854450"/>
          </a:xfrm>
          <a:prstGeom prst="rect">
            <a:avLst/>
          </a:prstGeom>
          <a:noFill/>
          <a:extLst>
            <a:ext uri="{909E8E84-426E-40DD-AFC4-6F175D3DCCD1}">
              <a14:hiddenFill xmlns:a14="http://schemas.microsoft.com/office/drawing/2010/main" xmlns="">
                <a:solidFill>
                  <a:srgbClr val="FFFFFF"/>
                </a:solidFill>
              </a14:hiddenFill>
            </a:ext>
          </a:extLst>
        </p:spPr>
      </p:pic>
      <p:sp>
        <p:nvSpPr>
          <p:cNvPr id="568322" name="Rectangle 2"/>
          <p:cNvSpPr>
            <a:spLocks noGrp="1" noChangeArrowheads="1"/>
          </p:cNvSpPr>
          <p:nvPr>
            <p:ph type="title"/>
          </p:nvPr>
        </p:nvSpPr>
        <p:spPr>
          <a:xfrm>
            <a:off x="533400" y="228600"/>
            <a:ext cx="8215313" cy="608013"/>
          </a:xfrm>
        </p:spPr>
        <p:txBody>
          <a:bodyPr/>
          <a:lstStyle/>
          <a:p>
            <a:r>
              <a:rPr lang="zh-TW" altLang="en-US" sz="3600" dirty="0">
                <a:effectLst/>
              </a:rPr>
              <a:t>候鳥遷徙路徑圖</a:t>
            </a:r>
          </a:p>
        </p:txBody>
      </p:sp>
      <p:sp>
        <p:nvSpPr>
          <p:cNvPr id="568323" name="Rectangle 3"/>
          <p:cNvSpPr>
            <a:spLocks noGrp="1" noChangeArrowheads="1"/>
          </p:cNvSpPr>
          <p:nvPr>
            <p:ph type="body" idx="1"/>
          </p:nvPr>
        </p:nvSpPr>
        <p:spPr>
          <a:xfrm>
            <a:off x="473506" y="857438"/>
            <a:ext cx="8075612" cy="5272087"/>
          </a:xfrm>
        </p:spPr>
        <p:txBody>
          <a:bodyPr/>
          <a:lstStyle/>
          <a:p>
            <a:r>
              <a:rPr lang="zh-TW" altLang="en-US" dirty="0">
                <a:solidFill>
                  <a:schemeClr val="bg1"/>
                </a:solidFill>
                <a:effectLst/>
              </a:rPr>
              <a:t>台灣每年</a:t>
            </a:r>
            <a:r>
              <a:rPr lang="en-US" altLang="zh-TW" dirty="0">
                <a:solidFill>
                  <a:schemeClr val="bg1"/>
                </a:solidFill>
                <a:effectLst/>
              </a:rPr>
              <a:t>8~10</a:t>
            </a:r>
            <a:r>
              <a:rPr lang="zh-TW" altLang="en-US">
                <a:solidFill>
                  <a:schemeClr val="bg1"/>
                </a:solidFill>
                <a:effectLst/>
              </a:rPr>
              <a:t>月</a:t>
            </a:r>
            <a:r>
              <a:rPr lang="zh-TW" altLang="en-US" smtClean="0">
                <a:solidFill>
                  <a:schemeClr val="bg1"/>
                </a:solidFill>
                <a:effectLst/>
              </a:rPr>
              <a:t>野鳥遷徙</a:t>
            </a:r>
            <a:r>
              <a:rPr lang="zh-TW" altLang="en-US" dirty="0">
                <a:solidFill>
                  <a:schemeClr val="bg1"/>
                </a:solidFill>
                <a:effectLst/>
              </a:rPr>
              <a:t>過境或留台渡冬，次年</a:t>
            </a:r>
            <a:r>
              <a:rPr lang="en-US" altLang="zh-TW" dirty="0">
                <a:solidFill>
                  <a:schemeClr val="bg1"/>
                </a:solidFill>
                <a:effectLst/>
              </a:rPr>
              <a:t>3~4</a:t>
            </a:r>
            <a:r>
              <a:rPr lang="zh-TW" altLang="en-US" dirty="0">
                <a:solidFill>
                  <a:schemeClr val="bg1"/>
                </a:solidFill>
                <a:effectLst/>
              </a:rPr>
              <a:t>月北返至西伯利亞繁殖地，所以每年秋、冬及春季為監測重點</a:t>
            </a:r>
            <a:r>
              <a:rPr lang="zh-TW" altLang="en-US" dirty="0" smtClean="0">
                <a:solidFill>
                  <a:schemeClr val="bg1"/>
                </a:solidFill>
                <a:effectLst/>
              </a:rPr>
              <a:t>季節。 </a:t>
            </a:r>
            <a:endParaRPr lang="zh-TW" altLang="en-US" dirty="0">
              <a:solidFill>
                <a:schemeClr val="bg1"/>
              </a:solidFill>
              <a:effectLst/>
            </a:endParaRPr>
          </a:p>
          <a:p>
            <a:r>
              <a:rPr lang="zh-TW" altLang="en-US" dirty="0">
                <a:effectLst/>
              </a:rPr>
              <a:t>北半球每年八、九月</a:t>
            </a:r>
            <a:r>
              <a:rPr lang="zh-TW" altLang="en-US" dirty="0" smtClean="0">
                <a:effectLst/>
              </a:rPr>
              <a:t>野鳥流</a:t>
            </a:r>
            <a:r>
              <a:rPr lang="zh-TW" altLang="en-US" dirty="0">
                <a:effectLst/>
              </a:rPr>
              <a:t>感病毒量最高</a:t>
            </a:r>
            <a:r>
              <a:rPr lang="en-US" altLang="zh-TW" dirty="0">
                <a:effectLst/>
              </a:rPr>
              <a:t>(</a:t>
            </a:r>
            <a:r>
              <a:rPr lang="zh-TW" altLang="en-US" dirty="0">
                <a:effectLst/>
              </a:rPr>
              <a:t>約</a:t>
            </a:r>
            <a:r>
              <a:rPr lang="en-US" altLang="zh-TW" dirty="0">
                <a:effectLst/>
              </a:rPr>
              <a:t>30%)</a:t>
            </a:r>
            <a:r>
              <a:rPr lang="zh-TW" altLang="en-US" dirty="0">
                <a:effectLst/>
              </a:rPr>
              <a:t>但不</a:t>
            </a:r>
            <a:r>
              <a:rPr lang="zh-TW" altLang="en-US" dirty="0" smtClean="0">
                <a:effectLst/>
              </a:rPr>
              <a:t>發病。</a:t>
            </a:r>
            <a:endParaRPr lang="zh-TW" altLang="en-US" dirty="0">
              <a:effectLst/>
            </a:endParaRPr>
          </a:p>
        </p:txBody>
      </p:sp>
      <p:sp>
        <p:nvSpPr>
          <p:cNvPr id="568328" name="Rectangle 8"/>
          <p:cNvSpPr>
            <a:spLocks noChangeArrowheads="1"/>
          </p:cNvSpPr>
          <p:nvPr/>
        </p:nvSpPr>
        <p:spPr bwMode="auto">
          <a:xfrm>
            <a:off x="755576" y="6023472"/>
            <a:ext cx="3411511"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sz="2000" b="0" dirty="0">
                <a:solidFill>
                  <a:srgbClr val="66FF33"/>
                </a:solidFill>
                <a:latin typeface="Times New Roman" panose="02020603050405020304" pitchFamily="18" charset="0"/>
              </a:rPr>
              <a:t>大紀元網站</a:t>
            </a:r>
          </a:p>
          <a:p>
            <a:r>
              <a:rPr lang="zh-TW" altLang="en-US" sz="2000" b="0" dirty="0">
                <a:solidFill>
                  <a:srgbClr val="66FF33"/>
                </a:solidFill>
                <a:latin typeface="Times New Roman" panose="02020603050405020304" pitchFamily="18" charset="0"/>
              </a:rPr>
              <a:t>鄭明珠</a:t>
            </a:r>
            <a:r>
              <a:rPr lang="en-US" altLang="zh-TW" sz="2000" b="0" dirty="0">
                <a:solidFill>
                  <a:srgbClr val="66FF33"/>
                </a:solidFill>
                <a:latin typeface="Times New Roman" panose="02020603050405020304" pitchFamily="18" charset="0"/>
              </a:rPr>
              <a:t>. </a:t>
            </a:r>
            <a:r>
              <a:rPr lang="zh-TW" altLang="en-US" sz="2000" b="0" dirty="0">
                <a:solidFill>
                  <a:srgbClr val="66FF33"/>
                </a:solidFill>
                <a:latin typeface="Times New Roman" panose="02020603050405020304" pitchFamily="18" charset="0"/>
              </a:rPr>
              <a:t>農政與農情 </a:t>
            </a:r>
            <a:r>
              <a:rPr lang="en-US" altLang="zh-TW" sz="2000" b="0" dirty="0">
                <a:solidFill>
                  <a:srgbClr val="66FF33"/>
                </a:solidFill>
                <a:latin typeface="Times New Roman" panose="02020603050405020304" pitchFamily="18" charset="0"/>
              </a:rPr>
              <a:t>2003;133</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9600373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1570" name="Rectangle 2"/>
          <p:cNvSpPr>
            <a:spLocks noGrp="1" noChangeArrowheads="1"/>
          </p:cNvSpPr>
          <p:nvPr>
            <p:ph type="title"/>
          </p:nvPr>
        </p:nvSpPr>
        <p:spPr/>
        <p:txBody>
          <a:bodyPr/>
          <a:lstStyle/>
          <a:p>
            <a:r>
              <a:rPr lang="zh-TW" altLang="en-US" sz="3600" dirty="0">
                <a:effectLst/>
              </a:rPr>
              <a:t>家禽或野鳥分離出</a:t>
            </a:r>
            <a:r>
              <a:rPr lang="en-US" altLang="zh-TW" sz="3600" dirty="0">
                <a:effectLst/>
              </a:rPr>
              <a:t>H5N1</a:t>
            </a:r>
            <a:r>
              <a:rPr lang="zh-TW" altLang="en-US" sz="3600" dirty="0">
                <a:effectLst/>
              </a:rPr>
              <a:t>禽流感的地區</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WHO, 2003 – 2006.7.14</a:t>
            </a:r>
          </a:p>
        </p:txBody>
      </p:sp>
      <p:sp>
        <p:nvSpPr>
          <p:cNvPr id="621571" name="Text Box 3"/>
          <p:cNvSpPr txBox="1">
            <a:spLocks noChangeArrowheads="1"/>
          </p:cNvSpPr>
          <p:nvPr/>
        </p:nvSpPr>
        <p:spPr bwMode="auto">
          <a:xfrm>
            <a:off x="4851152" y="6461125"/>
            <a:ext cx="389731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2000" b="0" i="1" dirty="0">
                <a:solidFill>
                  <a:srgbClr val="66FF33"/>
                </a:solidFill>
                <a:effectLst>
                  <a:outerShdw blurRad="38100" dist="38100" dir="2700000" algn="tl">
                    <a:srgbClr val="000000"/>
                  </a:outerShdw>
                </a:effectLst>
              </a:rPr>
              <a:t>WHO web site (http://www.who.int/)</a:t>
            </a:r>
          </a:p>
        </p:txBody>
      </p:sp>
      <p:pic>
        <p:nvPicPr>
          <p:cNvPr id="621572" name="Picture 4" descr="WHO0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39750" y="1196975"/>
            <a:ext cx="7848600" cy="52578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1297094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8706" name="Rectangle 2"/>
          <p:cNvSpPr>
            <a:spLocks noGrp="1" noChangeArrowheads="1"/>
          </p:cNvSpPr>
          <p:nvPr>
            <p:ph type="title"/>
          </p:nvPr>
        </p:nvSpPr>
        <p:spPr/>
        <p:txBody>
          <a:bodyPr/>
          <a:lstStyle/>
          <a:p>
            <a:r>
              <a:rPr lang="zh-TW" altLang="en-US" sz="3600" dirty="0">
                <a:effectLst/>
              </a:rPr>
              <a:t>禽流感</a:t>
            </a:r>
            <a:r>
              <a:rPr lang="zh-TW" altLang="en-US" sz="3600" dirty="0">
                <a:solidFill>
                  <a:srgbClr val="FF00FF"/>
                </a:solidFill>
                <a:effectLst/>
              </a:rPr>
              <a:t/>
            </a:r>
            <a:br>
              <a:rPr lang="zh-TW" altLang="en-US" sz="3600" dirty="0">
                <a:solidFill>
                  <a:srgbClr val="FF00FF"/>
                </a:solidFill>
                <a:effectLst/>
              </a:rPr>
            </a:br>
            <a:r>
              <a:rPr lang="zh-TW" altLang="en-US" sz="3200" dirty="0">
                <a:solidFill>
                  <a:schemeClr val="bg1"/>
                </a:solidFill>
                <a:effectLst/>
              </a:rPr>
              <a:t>台灣候鳥帶毒監測計畫 </a:t>
            </a:r>
          </a:p>
        </p:txBody>
      </p:sp>
      <p:sp>
        <p:nvSpPr>
          <p:cNvPr id="968707" name="Rectangle 3"/>
          <p:cNvSpPr>
            <a:spLocks noGrp="1" noChangeArrowheads="1"/>
          </p:cNvSpPr>
          <p:nvPr>
            <p:ph type="body" idx="1"/>
          </p:nvPr>
        </p:nvSpPr>
        <p:spPr>
          <a:xfrm>
            <a:off x="533400" y="1295400"/>
            <a:ext cx="8610600" cy="5029200"/>
          </a:xfrm>
        </p:spPr>
        <p:txBody>
          <a:bodyPr/>
          <a:lstStyle/>
          <a:p>
            <a:pPr>
              <a:lnSpc>
                <a:spcPct val="110000"/>
              </a:lnSpc>
            </a:pPr>
            <a:r>
              <a:rPr lang="zh-TW" altLang="en-US" sz="2600" dirty="0">
                <a:solidFill>
                  <a:schemeClr val="bg1"/>
                </a:solidFill>
                <a:effectLst/>
              </a:rPr>
              <a:t>台灣</a:t>
            </a:r>
            <a:r>
              <a:rPr lang="en-US" altLang="zh-TW" sz="2600" dirty="0">
                <a:solidFill>
                  <a:srgbClr val="FAFD00"/>
                </a:solidFill>
                <a:effectLst/>
              </a:rPr>
              <a:t>1998</a:t>
            </a:r>
            <a:r>
              <a:rPr lang="zh-TW" altLang="en-US" sz="2600" dirty="0">
                <a:solidFill>
                  <a:srgbClr val="FAFD00"/>
                </a:solidFill>
                <a:effectLst/>
              </a:rPr>
              <a:t>年</a:t>
            </a:r>
            <a:r>
              <a:rPr lang="en-US" altLang="zh-TW" sz="2600" dirty="0">
                <a:solidFill>
                  <a:srgbClr val="FAFD00"/>
                </a:solidFill>
                <a:effectLst/>
              </a:rPr>
              <a:t>2</a:t>
            </a:r>
            <a:r>
              <a:rPr lang="zh-TW" altLang="en-US" sz="2600" dirty="0">
                <a:solidFill>
                  <a:srgbClr val="FAFD00"/>
                </a:solidFill>
                <a:effectLst/>
              </a:rPr>
              <a:t>月</a:t>
            </a:r>
            <a:r>
              <a:rPr lang="zh-TW" altLang="en-US" sz="2600" dirty="0">
                <a:solidFill>
                  <a:schemeClr val="bg1"/>
                </a:solidFill>
                <a:effectLst/>
              </a:rPr>
              <a:t>開始執行</a:t>
            </a:r>
          </a:p>
          <a:p>
            <a:pPr hangingPunct="1">
              <a:lnSpc>
                <a:spcPct val="110000"/>
              </a:lnSpc>
            </a:pPr>
            <a:r>
              <a:rPr lang="zh-TW" altLang="en-US" sz="2600" dirty="0">
                <a:solidFill>
                  <a:schemeClr val="bg1"/>
                </a:solidFill>
                <a:effectLst/>
              </a:rPr>
              <a:t>自</a:t>
            </a:r>
            <a:r>
              <a:rPr lang="en-US" altLang="zh-TW" sz="2600" dirty="0">
                <a:solidFill>
                  <a:schemeClr val="bg1"/>
                </a:solidFill>
                <a:effectLst/>
              </a:rPr>
              <a:t>1998</a:t>
            </a:r>
            <a:r>
              <a:rPr lang="zh-TW" altLang="en-US" sz="2600" dirty="0">
                <a:solidFill>
                  <a:schemeClr val="bg1"/>
                </a:solidFill>
                <a:effectLst/>
              </a:rPr>
              <a:t>年</a:t>
            </a:r>
            <a:r>
              <a:rPr lang="en-US" altLang="zh-TW" sz="2600" dirty="0">
                <a:solidFill>
                  <a:schemeClr val="bg1"/>
                </a:solidFill>
                <a:effectLst/>
              </a:rPr>
              <a:t>2</a:t>
            </a:r>
            <a:r>
              <a:rPr lang="zh-TW" altLang="en-US" sz="2600" dirty="0">
                <a:solidFill>
                  <a:schemeClr val="bg1"/>
                </a:solidFill>
                <a:effectLst/>
              </a:rPr>
              <a:t>月至</a:t>
            </a:r>
            <a:r>
              <a:rPr lang="en-US" altLang="zh-TW" sz="2600" dirty="0">
                <a:solidFill>
                  <a:schemeClr val="bg1"/>
                </a:solidFill>
                <a:effectLst/>
              </a:rPr>
              <a:t>2002</a:t>
            </a:r>
            <a:r>
              <a:rPr lang="zh-TW" altLang="en-US" sz="2600" dirty="0">
                <a:solidFill>
                  <a:schemeClr val="bg1"/>
                </a:solidFill>
                <a:effectLst/>
              </a:rPr>
              <a:t>年</a:t>
            </a:r>
            <a:r>
              <a:rPr lang="en-US" altLang="zh-TW" sz="2600" dirty="0">
                <a:solidFill>
                  <a:schemeClr val="bg1"/>
                </a:solidFill>
                <a:effectLst/>
              </a:rPr>
              <a:t>12</a:t>
            </a:r>
            <a:r>
              <a:rPr lang="zh-TW" altLang="en-US" sz="2600" dirty="0">
                <a:solidFill>
                  <a:schemeClr val="bg1"/>
                </a:solidFill>
                <a:effectLst/>
              </a:rPr>
              <a:t>月監測總數</a:t>
            </a:r>
            <a:r>
              <a:rPr lang="en-US" altLang="zh-TW" sz="2600" dirty="0">
                <a:solidFill>
                  <a:schemeClr val="bg1"/>
                </a:solidFill>
                <a:effectLst/>
              </a:rPr>
              <a:t>10,945</a:t>
            </a:r>
            <a:r>
              <a:rPr lang="zh-TW" altLang="en-US" sz="2600" dirty="0">
                <a:solidFill>
                  <a:schemeClr val="bg1"/>
                </a:solidFill>
                <a:effectLst/>
              </a:rPr>
              <a:t>個</a:t>
            </a:r>
            <a:r>
              <a:rPr lang="zh-TW" altLang="en-US" sz="2600" dirty="0" smtClean="0">
                <a:solidFill>
                  <a:schemeClr val="bg1"/>
                </a:solidFill>
                <a:effectLst/>
              </a:rPr>
              <a:t>樣本</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數</a:t>
            </a:r>
            <a:r>
              <a:rPr lang="zh-TW" altLang="en-US" sz="2600" dirty="0">
                <a:solidFill>
                  <a:schemeClr val="bg1"/>
                </a:solidFill>
                <a:effectLst/>
              </a:rPr>
              <a:t>，</a:t>
            </a:r>
            <a:r>
              <a:rPr lang="zh-TW" altLang="en-US" sz="2600" dirty="0">
                <a:solidFill>
                  <a:srgbClr val="FAFD00"/>
                </a:solidFill>
                <a:effectLst/>
              </a:rPr>
              <a:t>陽性率</a:t>
            </a:r>
            <a:r>
              <a:rPr lang="en-US" altLang="zh-TW" sz="2600" dirty="0">
                <a:solidFill>
                  <a:srgbClr val="FAFD00"/>
                </a:solidFill>
                <a:effectLst/>
              </a:rPr>
              <a:t>2.1%</a:t>
            </a:r>
            <a:r>
              <a:rPr lang="zh-TW" altLang="en-US" sz="2600" dirty="0">
                <a:solidFill>
                  <a:srgbClr val="FAFD00"/>
                </a:solidFill>
                <a:effectLst/>
              </a:rPr>
              <a:t>，計有</a:t>
            </a:r>
            <a:r>
              <a:rPr lang="en-US" altLang="zh-TW" sz="2600" dirty="0">
                <a:solidFill>
                  <a:srgbClr val="FAFD00"/>
                </a:solidFill>
                <a:effectLst/>
              </a:rPr>
              <a:t>15</a:t>
            </a:r>
            <a:r>
              <a:rPr lang="zh-TW" altLang="en-US" sz="2600" dirty="0">
                <a:solidFill>
                  <a:srgbClr val="FAFD00"/>
                </a:solidFill>
                <a:effectLst/>
              </a:rPr>
              <a:t>種不同的</a:t>
            </a:r>
            <a:r>
              <a:rPr lang="en-US" altLang="zh-TW" sz="2600" dirty="0">
                <a:solidFill>
                  <a:srgbClr val="FAFD00"/>
                </a:solidFill>
                <a:effectLst/>
              </a:rPr>
              <a:t>H</a:t>
            </a:r>
            <a:r>
              <a:rPr lang="zh-TW" altLang="en-US" sz="2600" dirty="0">
                <a:solidFill>
                  <a:srgbClr val="FAFD00"/>
                </a:solidFill>
                <a:effectLst/>
              </a:rPr>
              <a:t>和</a:t>
            </a:r>
            <a:r>
              <a:rPr lang="en-US" altLang="zh-TW" sz="2600" dirty="0">
                <a:solidFill>
                  <a:srgbClr val="FAFD00"/>
                </a:solidFill>
                <a:effectLst/>
              </a:rPr>
              <a:t>N</a:t>
            </a:r>
            <a:r>
              <a:rPr lang="zh-TW" altLang="en-US" sz="2600" dirty="0">
                <a:solidFill>
                  <a:srgbClr val="FAFD00"/>
                </a:solidFill>
                <a:effectLst/>
              </a:rPr>
              <a:t>亞型組合</a:t>
            </a:r>
            <a:r>
              <a:rPr lang="zh-TW" altLang="en-US" sz="2600" dirty="0" smtClean="0">
                <a:solidFill>
                  <a:schemeClr val="bg1"/>
                </a:solidFill>
                <a:effectLst/>
              </a:rPr>
              <a:t>；</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包括</a:t>
            </a:r>
            <a:r>
              <a:rPr lang="en-US" altLang="zh-TW" sz="2600" dirty="0">
                <a:solidFill>
                  <a:schemeClr val="bg1"/>
                </a:solidFill>
                <a:effectLst/>
              </a:rPr>
              <a:t>H1N1</a:t>
            </a:r>
            <a:r>
              <a:rPr lang="zh-TW" altLang="en-US" sz="2600" dirty="0">
                <a:solidFill>
                  <a:schemeClr val="bg1"/>
                </a:solidFill>
                <a:effectLst/>
              </a:rPr>
              <a:t>、</a:t>
            </a:r>
            <a:r>
              <a:rPr lang="en-US" altLang="zh-TW" sz="2600" dirty="0">
                <a:solidFill>
                  <a:schemeClr val="bg1"/>
                </a:solidFill>
                <a:effectLst/>
              </a:rPr>
              <a:t>H1N3</a:t>
            </a:r>
            <a:r>
              <a:rPr lang="zh-TW" altLang="en-US" sz="2600" dirty="0">
                <a:solidFill>
                  <a:schemeClr val="bg1"/>
                </a:solidFill>
                <a:effectLst/>
              </a:rPr>
              <a:t>、</a:t>
            </a:r>
            <a:r>
              <a:rPr lang="en-US" altLang="zh-TW" sz="2600" dirty="0">
                <a:solidFill>
                  <a:schemeClr val="bg1"/>
                </a:solidFill>
                <a:effectLst/>
              </a:rPr>
              <a:t>H2N3</a:t>
            </a:r>
            <a:r>
              <a:rPr lang="zh-TW" altLang="en-US" sz="2600" dirty="0">
                <a:solidFill>
                  <a:schemeClr val="bg1"/>
                </a:solidFill>
                <a:effectLst/>
              </a:rPr>
              <a:t>、</a:t>
            </a:r>
            <a:r>
              <a:rPr lang="en-US" altLang="zh-TW" sz="2600" dirty="0">
                <a:solidFill>
                  <a:schemeClr val="bg1"/>
                </a:solidFill>
                <a:effectLst/>
              </a:rPr>
              <a:t>H3N8</a:t>
            </a:r>
            <a:r>
              <a:rPr lang="zh-TW" altLang="en-US" sz="2600" dirty="0">
                <a:solidFill>
                  <a:schemeClr val="bg1"/>
                </a:solidFill>
                <a:effectLst/>
              </a:rPr>
              <a:t>、</a:t>
            </a:r>
            <a:r>
              <a:rPr lang="en-US" altLang="zh-TW" sz="2600" dirty="0">
                <a:solidFill>
                  <a:schemeClr val="bg1"/>
                </a:solidFill>
                <a:effectLst/>
              </a:rPr>
              <a:t>H4N2</a:t>
            </a:r>
            <a:r>
              <a:rPr lang="zh-TW" altLang="en-US" sz="2600" dirty="0">
                <a:solidFill>
                  <a:schemeClr val="bg1"/>
                </a:solidFill>
                <a:effectLst/>
              </a:rPr>
              <a:t>、</a:t>
            </a:r>
            <a:r>
              <a:rPr lang="en-US" altLang="zh-TW" sz="2600" dirty="0">
                <a:solidFill>
                  <a:schemeClr val="bg1"/>
                </a:solidFill>
                <a:effectLst/>
              </a:rPr>
              <a:t>H4N6</a:t>
            </a:r>
            <a:r>
              <a:rPr lang="zh-TW" altLang="en-US" sz="2600" dirty="0">
                <a:solidFill>
                  <a:schemeClr val="bg1"/>
                </a:solidFill>
                <a:effectLst/>
              </a:rPr>
              <a:t>、</a:t>
            </a:r>
            <a:r>
              <a:rPr lang="en-US" altLang="zh-TW" sz="2600" dirty="0">
                <a:solidFill>
                  <a:schemeClr val="bg1"/>
                </a:solidFill>
                <a:effectLst/>
              </a:rPr>
              <a:t>H4N7</a:t>
            </a:r>
            <a:r>
              <a:rPr lang="zh-TW" altLang="en-US" sz="2600" dirty="0">
                <a:solidFill>
                  <a:schemeClr val="bg1"/>
                </a:solidFill>
                <a:effectLst/>
              </a:rPr>
              <a:t>、</a:t>
            </a:r>
            <a:r>
              <a:rPr lang="en-US" altLang="zh-TW" sz="2600" dirty="0">
                <a:solidFill>
                  <a:schemeClr val="bg1"/>
                </a:solidFill>
                <a:effectLst/>
              </a:rPr>
              <a:t>H4N8</a:t>
            </a:r>
            <a:r>
              <a:rPr lang="zh-TW" altLang="en-US" sz="2600" dirty="0">
                <a:solidFill>
                  <a:schemeClr val="bg1"/>
                </a:solidFill>
                <a:effectLst/>
              </a:rPr>
              <a:t>、</a:t>
            </a:r>
            <a:r>
              <a:rPr lang="en-US" altLang="zh-TW" sz="2600" dirty="0">
                <a:solidFill>
                  <a:schemeClr val="bg1"/>
                </a:solidFill>
                <a:effectLst/>
              </a:rPr>
              <a:t>H6N1</a:t>
            </a:r>
            <a:r>
              <a:rPr lang="zh-TW" altLang="en-US" sz="2600" dirty="0">
                <a:solidFill>
                  <a:schemeClr val="bg1"/>
                </a:solidFill>
                <a:effectLst/>
              </a:rPr>
              <a:t>、</a:t>
            </a:r>
            <a:r>
              <a:rPr lang="en-US" altLang="zh-TW" sz="2600" dirty="0">
                <a:solidFill>
                  <a:schemeClr val="bg1"/>
                </a:solidFill>
                <a:effectLst/>
              </a:rPr>
              <a:t>H7N1</a:t>
            </a:r>
            <a:r>
              <a:rPr lang="zh-TW" altLang="en-US" sz="2600" dirty="0">
                <a:solidFill>
                  <a:schemeClr val="bg1"/>
                </a:solidFill>
                <a:effectLst/>
              </a:rPr>
              <a:t>、</a:t>
            </a:r>
            <a:r>
              <a:rPr lang="en-US" altLang="zh-TW" sz="2600" dirty="0">
                <a:solidFill>
                  <a:schemeClr val="bg1"/>
                </a:solidFill>
                <a:effectLst/>
              </a:rPr>
              <a:t>H8N4</a:t>
            </a:r>
            <a:r>
              <a:rPr lang="zh-TW" altLang="en-US" sz="2600" dirty="0">
                <a:solidFill>
                  <a:schemeClr val="bg1"/>
                </a:solidFill>
                <a:effectLst/>
              </a:rPr>
              <a:t>、</a:t>
            </a:r>
            <a:r>
              <a:rPr lang="en-US" altLang="zh-TW" sz="2600" dirty="0">
                <a:solidFill>
                  <a:schemeClr val="bg1"/>
                </a:solidFill>
                <a:effectLst/>
              </a:rPr>
              <a:t>H10N3</a:t>
            </a:r>
            <a:r>
              <a:rPr lang="zh-TW" altLang="en-US" sz="2600" dirty="0">
                <a:solidFill>
                  <a:schemeClr val="bg1"/>
                </a:solidFill>
                <a:effectLst/>
              </a:rPr>
              <a:t>、</a:t>
            </a:r>
            <a:r>
              <a:rPr lang="en-US" altLang="zh-TW" sz="2600" dirty="0">
                <a:solidFill>
                  <a:schemeClr val="bg1"/>
                </a:solidFill>
                <a:effectLst/>
              </a:rPr>
              <a:t>H10N7</a:t>
            </a:r>
            <a:r>
              <a:rPr lang="zh-TW" altLang="en-US" sz="2600" dirty="0">
                <a:solidFill>
                  <a:schemeClr val="bg1"/>
                </a:solidFill>
                <a:effectLst/>
              </a:rPr>
              <a:t>、</a:t>
            </a:r>
            <a:r>
              <a:rPr lang="en-US" altLang="zh-TW" sz="2600" dirty="0">
                <a:solidFill>
                  <a:schemeClr val="bg1"/>
                </a:solidFill>
                <a:effectLst/>
              </a:rPr>
              <a:t>H11N9</a:t>
            </a:r>
            <a:r>
              <a:rPr lang="zh-TW" altLang="en-US" sz="2600" dirty="0">
                <a:solidFill>
                  <a:schemeClr val="bg1"/>
                </a:solidFill>
                <a:effectLst/>
              </a:rPr>
              <a:t>及</a:t>
            </a:r>
            <a:r>
              <a:rPr lang="en-US" altLang="zh-TW" sz="2600" dirty="0" smtClean="0">
                <a:solidFill>
                  <a:schemeClr val="bg1"/>
                </a:solidFill>
                <a:effectLst/>
              </a:rPr>
              <a:t>H14N7</a:t>
            </a:r>
            <a:r>
              <a:rPr lang="zh-TW" altLang="en-US" sz="2600" dirty="0" smtClean="0">
                <a:solidFill>
                  <a:schemeClr val="bg1"/>
                </a:solidFill>
                <a:effectLst/>
              </a:rPr>
              <a:t>。</a:t>
            </a:r>
            <a:r>
              <a:rPr lang="en-US" altLang="zh-TW" sz="2600" dirty="0" smtClean="0">
                <a:solidFill>
                  <a:schemeClr val="bg1"/>
                </a:solidFill>
                <a:effectLst/>
              </a:rPr>
              <a:t> </a:t>
            </a:r>
            <a:endParaRPr lang="en-US" altLang="zh-TW" sz="2600" dirty="0">
              <a:solidFill>
                <a:schemeClr val="bg1"/>
              </a:solidFill>
              <a:effectLst/>
            </a:endParaRPr>
          </a:p>
          <a:p>
            <a:pPr>
              <a:lnSpc>
                <a:spcPct val="110000"/>
              </a:lnSpc>
            </a:pPr>
            <a:r>
              <a:rPr lang="zh-TW" altLang="en-US" sz="2600" dirty="0">
                <a:solidFill>
                  <a:schemeClr val="bg1"/>
                </a:solidFill>
                <a:effectLst/>
              </a:rPr>
              <a:t>家禽場自</a:t>
            </a:r>
            <a:r>
              <a:rPr lang="en-US" altLang="zh-TW" sz="2600" dirty="0">
                <a:solidFill>
                  <a:schemeClr val="bg1"/>
                </a:solidFill>
                <a:effectLst/>
              </a:rPr>
              <a:t>2000</a:t>
            </a:r>
            <a:r>
              <a:rPr lang="zh-TW" altLang="en-US" sz="2600" dirty="0">
                <a:solidFill>
                  <a:schemeClr val="bg1"/>
                </a:solidFill>
                <a:effectLst/>
              </a:rPr>
              <a:t>年開始有系統性地每年進行監測，</a:t>
            </a:r>
            <a:r>
              <a:rPr lang="zh-TW" altLang="en-US" sz="2600" dirty="0" smtClean="0">
                <a:solidFill>
                  <a:schemeClr val="bg1"/>
                </a:solidFill>
                <a:effectLst/>
              </a:rPr>
              <a:t>截</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至目前</a:t>
            </a:r>
            <a:r>
              <a:rPr lang="zh-TW" altLang="en-US" sz="2600" dirty="0">
                <a:solidFill>
                  <a:schemeClr val="bg1"/>
                </a:solidFill>
                <a:effectLst/>
              </a:rPr>
              <a:t>為止的數據顯示</a:t>
            </a:r>
            <a:r>
              <a:rPr lang="zh-TW" altLang="en-US" sz="2600" b="1" dirty="0">
                <a:solidFill>
                  <a:srgbClr val="FAFD00"/>
                </a:solidFill>
                <a:effectLst/>
              </a:rPr>
              <a:t>台灣仍是高病原性群流感</a:t>
            </a:r>
            <a:r>
              <a:rPr lang="zh-TW" altLang="en-US" sz="2600" b="1" dirty="0" smtClean="0">
                <a:solidFill>
                  <a:srgbClr val="FAFD00"/>
                </a:solidFill>
                <a:effectLst/>
              </a:rPr>
              <a:t>的</a:t>
            </a:r>
            <a:r>
              <a:rPr lang="en-US" altLang="zh-TW" sz="2600" b="1" dirty="0" smtClean="0">
                <a:solidFill>
                  <a:srgbClr val="FF00FF"/>
                </a:solidFill>
                <a:effectLst/>
              </a:rPr>
              <a:t/>
            </a:r>
            <a:br>
              <a:rPr lang="en-US" altLang="zh-TW" sz="2600" b="1" dirty="0" smtClean="0">
                <a:solidFill>
                  <a:srgbClr val="FF00FF"/>
                </a:solidFill>
                <a:effectLst/>
              </a:rPr>
            </a:br>
            <a:r>
              <a:rPr lang="zh-TW" altLang="en-US" sz="2600" b="1" dirty="0" smtClean="0">
                <a:solidFill>
                  <a:srgbClr val="FAFD00"/>
                </a:solidFill>
                <a:effectLst/>
              </a:rPr>
              <a:t>清淨</a:t>
            </a:r>
            <a:r>
              <a:rPr lang="zh-TW" altLang="en-US" sz="2600" b="1" dirty="0">
                <a:solidFill>
                  <a:srgbClr val="FAFD00"/>
                </a:solidFill>
                <a:effectLst/>
              </a:rPr>
              <a:t>區</a:t>
            </a:r>
            <a:r>
              <a:rPr lang="zh-TW" altLang="en-US" sz="2600" dirty="0">
                <a:solidFill>
                  <a:schemeClr val="bg1"/>
                </a:solidFill>
                <a:effectLst/>
              </a:rPr>
              <a:t>，台灣雞隻由白肉雞至蛋雞平均有</a:t>
            </a:r>
            <a:r>
              <a:rPr lang="en-US" altLang="zh-TW" sz="2600" dirty="0">
                <a:solidFill>
                  <a:schemeClr val="bg1"/>
                </a:solidFill>
                <a:effectLst/>
              </a:rPr>
              <a:t>6~37%</a:t>
            </a:r>
            <a:r>
              <a:rPr lang="zh-TW" altLang="en-US" sz="2600" dirty="0" smtClean="0">
                <a:solidFill>
                  <a:schemeClr val="bg1"/>
                </a:solidFill>
                <a:effectLst/>
              </a:rPr>
              <a:t>不</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等</a:t>
            </a:r>
            <a:r>
              <a:rPr lang="zh-TW" altLang="en-US" sz="2600" dirty="0">
                <a:solidFill>
                  <a:schemeClr val="bg1"/>
                </a:solidFill>
                <a:effectLst/>
              </a:rPr>
              <a:t>的</a:t>
            </a:r>
            <a:r>
              <a:rPr lang="en-US" altLang="zh-TW" sz="2600" dirty="0">
                <a:solidFill>
                  <a:schemeClr val="bg1"/>
                </a:solidFill>
                <a:effectLst/>
              </a:rPr>
              <a:t>AI</a:t>
            </a:r>
            <a:r>
              <a:rPr lang="zh-TW" altLang="en-US" sz="2600" dirty="0">
                <a:solidFill>
                  <a:schemeClr val="bg1"/>
                </a:solidFill>
                <a:effectLst/>
              </a:rPr>
              <a:t>抗體陽性率，但是這些抗體經</a:t>
            </a:r>
            <a:r>
              <a:rPr lang="en-US" altLang="zh-TW" sz="2600" dirty="0">
                <a:solidFill>
                  <a:schemeClr val="bg1"/>
                </a:solidFill>
                <a:effectLst/>
              </a:rPr>
              <a:t>H</a:t>
            </a:r>
            <a:r>
              <a:rPr lang="zh-TW" altLang="en-US" sz="2600" dirty="0">
                <a:solidFill>
                  <a:schemeClr val="bg1"/>
                </a:solidFill>
                <a:effectLst/>
              </a:rPr>
              <a:t>亞型抗體</a:t>
            </a:r>
            <a:r>
              <a:rPr lang="zh-TW" altLang="en-US" sz="2600" dirty="0" smtClean="0">
                <a:solidFill>
                  <a:schemeClr val="bg1"/>
                </a:solidFill>
                <a:effectLst/>
              </a:rPr>
              <a:t>確認</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solidFill>
                  <a:schemeClr val="bg1"/>
                </a:solidFill>
                <a:effectLst/>
              </a:rPr>
              <a:t>證實</a:t>
            </a:r>
            <a:r>
              <a:rPr lang="zh-TW" altLang="en-US" sz="2600" dirty="0">
                <a:solidFill>
                  <a:schemeClr val="bg1"/>
                </a:solidFill>
                <a:effectLst/>
              </a:rPr>
              <a:t>皆屬於</a:t>
            </a:r>
            <a:r>
              <a:rPr lang="en-US" altLang="zh-TW" sz="2600" dirty="0">
                <a:solidFill>
                  <a:schemeClr val="bg1"/>
                </a:solidFill>
                <a:effectLst/>
              </a:rPr>
              <a:t>H6N1</a:t>
            </a:r>
            <a:r>
              <a:rPr lang="zh-TW" altLang="en-US" sz="2600" dirty="0">
                <a:solidFill>
                  <a:schemeClr val="bg1"/>
                </a:solidFill>
                <a:effectLst/>
              </a:rPr>
              <a:t>的抗體。 </a:t>
            </a:r>
          </a:p>
        </p:txBody>
      </p:sp>
      <p:sp>
        <p:nvSpPr>
          <p:cNvPr id="968708" name="Rectangle 4"/>
          <p:cNvSpPr>
            <a:spLocks noChangeArrowheads="1"/>
          </p:cNvSpPr>
          <p:nvPr/>
        </p:nvSpPr>
        <p:spPr bwMode="auto">
          <a:xfrm>
            <a:off x="827088" y="6461125"/>
            <a:ext cx="355441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sz="2000" b="0" dirty="0">
                <a:solidFill>
                  <a:srgbClr val="66FF33"/>
                </a:solidFill>
                <a:latin typeface="Arial" panose="020B0604020202020204" pitchFamily="34" charset="0"/>
              </a:rPr>
              <a:t>鄭明珠</a:t>
            </a:r>
            <a:r>
              <a:rPr lang="en-US" altLang="zh-TW" sz="2000" b="0" dirty="0">
                <a:solidFill>
                  <a:srgbClr val="66FF33"/>
                </a:solidFill>
                <a:latin typeface="Arial" panose="020B0604020202020204" pitchFamily="34" charset="0"/>
              </a:rPr>
              <a:t>. </a:t>
            </a:r>
            <a:r>
              <a:rPr lang="zh-TW" altLang="en-US" sz="2000" b="0" dirty="0">
                <a:solidFill>
                  <a:srgbClr val="66FF33"/>
                </a:solidFill>
                <a:latin typeface="Arial" panose="020B0604020202020204" pitchFamily="34" charset="0"/>
              </a:rPr>
              <a:t>農政與農情 </a:t>
            </a:r>
            <a:r>
              <a:rPr lang="en-US" altLang="zh-TW" sz="2000" b="0" dirty="0">
                <a:solidFill>
                  <a:srgbClr val="66FF33"/>
                </a:solidFill>
                <a:latin typeface="Arial" panose="020B0604020202020204" pitchFamily="34" charset="0"/>
              </a:rPr>
              <a:t>2003;133.</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07452814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2" name="Rectangle 2"/>
          <p:cNvSpPr>
            <a:spLocks noGrp="1" noChangeArrowheads="1"/>
          </p:cNvSpPr>
          <p:nvPr>
            <p:ph type="title"/>
          </p:nvPr>
        </p:nvSpPr>
        <p:spPr>
          <a:xfrm>
            <a:off x="539552" y="228600"/>
            <a:ext cx="8209161" cy="1153369"/>
          </a:xfrm>
        </p:spPr>
        <p:txBody>
          <a:bodyPr/>
          <a:lstStyle/>
          <a:p>
            <a:r>
              <a:rPr lang="zh-TW" altLang="en-US" sz="3600" dirty="0" smtClean="0">
                <a:effectLst/>
              </a:rPr>
              <a:t>候鳥路徑</a:t>
            </a:r>
            <a:r>
              <a:rPr lang="zh-TW" altLang="en-US" sz="3600" dirty="0">
                <a:effectLst/>
              </a:rPr>
              <a:t>與禽流感演變</a:t>
            </a:r>
            <a:r>
              <a:rPr lang="zh-TW" altLang="en-US" sz="3600" dirty="0" smtClean="0">
                <a:effectLst/>
              </a:rPr>
              <a:t>無關</a:t>
            </a:r>
            <a:r>
              <a:rPr lang="en-US" altLang="zh-TW" sz="3600" dirty="0" smtClean="0">
                <a:solidFill>
                  <a:srgbClr val="FF00FF"/>
                </a:solidFill>
                <a:effectLst/>
              </a:rPr>
              <a:t/>
            </a:r>
            <a:br>
              <a:rPr lang="en-US" altLang="zh-TW" sz="3600" dirty="0" smtClean="0">
                <a:solidFill>
                  <a:srgbClr val="FF00FF"/>
                </a:solidFill>
                <a:effectLst/>
              </a:rPr>
            </a:br>
            <a:r>
              <a:rPr lang="zh-TW" altLang="en-US" sz="3200" dirty="0" smtClean="0">
                <a:solidFill>
                  <a:schemeClr val="bg1"/>
                </a:solidFill>
                <a:effectLst/>
              </a:rPr>
              <a:t>北美洲</a:t>
            </a:r>
            <a:r>
              <a:rPr lang="en-US" altLang="zh-TW" sz="3200" dirty="0" smtClean="0">
                <a:solidFill>
                  <a:schemeClr val="bg1"/>
                </a:solidFill>
                <a:effectLst/>
              </a:rPr>
              <a:t>35</a:t>
            </a:r>
            <a:r>
              <a:rPr lang="zh-TW" altLang="en-US" sz="3200" dirty="0" smtClean="0">
                <a:solidFill>
                  <a:schemeClr val="bg1"/>
                </a:solidFill>
                <a:effectLst/>
              </a:rPr>
              <a:t>年監測資料，</a:t>
            </a:r>
            <a:r>
              <a:rPr lang="en-US" altLang="zh-TW" sz="3200" dirty="0" smtClean="0">
                <a:solidFill>
                  <a:schemeClr val="bg1"/>
                </a:solidFill>
                <a:effectLst/>
              </a:rPr>
              <a:t>2013</a:t>
            </a:r>
            <a:endParaRPr lang="zh-TW" altLang="en-US" sz="3200" dirty="0">
              <a:solidFill>
                <a:schemeClr val="bg1"/>
              </a:solidFill>
              <a:effectLst/>
            </a:endParaRPr>
          </a:p>
        </p:txBody>
      </p:sp>
      <p:sp>
        <p:nvSpPr>
          <p:cNvPr id="568323" name="Rectangle 3"/>
          <p:cNvSpPr>
            <a:spLocks noGrp="1" noChangeArrowheads="1"/>
          </p:cNvSpPr>
          <p:nvPr>
            <p:ph type="body" idx="1"/>
          </p:nvPr>
        </p:nvSpPr>
        <p:spPr>
          <a:xfrm>
            <a:off x="467545" y="1700808"/>
            <a:ext cx="8281168" cy="935583"/>
          </a:xfrm>
        </p:spPr>
        <p:txBody>
          <a:bodyPr/>
          <a:lstStyle/>
          <a:p>
            <a:r>
              <a:rPr lang="zh-TW" altLang="en-US" sz="2800" dirty="0" smtClean="0">
                <a:solidFill>
                  <a:schemeClr val="bg1"/>
                </a:solidFill>
                <a:effectLst/>
              </a:rPr>
              <a:t>北美洲禽流感的長期存在與候鳥遷徙無關。</a:t>
            </a:r>
            <a:endParaRPr lang="zh-TW" altLang="en-US" sz="2800" dirty="0">
              <a:solidFill>
                <a:schemeClr val="bg1"/>
              </a:solidFill>
              <a:effectLst/>
            </a:endParaRPr>
          </a:p>
        </p:txBody>
      </p:sp>
      <p:sp>
        <p:nvSpPr>
          <p:cNvPr id="568328" name="Rectangle 8"/>
          <p:cNvSpPr>
            <a:spLocks noChangeArrowheads="1"/>
          </p:cNvSpPr>
          <p:nvPr/>
        </p:nvSpPr>
        <p:spPr bwMode="auto">
          <a:xfrm>
            <a:off x="971600" y="6453336"/>
            <a:ext cx="3315331"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400" b="0" dirty="0" err="1" smtClean="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Bahl</a:t>
            </a:r>
            <a:r>
              <a:rPr lang="en-US" altLang="zh-TW" sz="1400" b="0" dirty="0" smtClean="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J. </a:t>
            </a:r>
            <a:r>
              <a:rPr lang="en-US" altLang="zh-TW" sz="1400" b="0" dirty="0" err="1" smtClean="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PLoS</a:t>
            </a:r>
            <a:r>
              <a:rPr lang="en-US" altLang="zh-TW" sz="1400" b="0" dirty="0" smtClean="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altLang="zh-TW" sz="1400" b="0" dirty="0" err="1" smtClean="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Pathog</a:t>
            </a:r>
            <a:r>
              <a:rPr lang="en-US" altLang="zh-TW" sz="1400" b="0" dirty="0" smtClean="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2013;9(8): e1003570. </a:t>
            </a:r>
            <a:endParaRPr lang="en-US" altLang="zh-TW" sz="1400" b="0" dirty="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pic>
        <p:nvPicPr>
          <p:cNvPr id="3" name="圖片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43608" y="2420888"/>
            <a:ext cx="6629400" cy="3857625"/>
          </a:xfrm>
          <a:prstGeom prst="rect">
            <a:avLst/>
          </a:prstGeom>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7236691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298" name="Rectangle 2"/>
          <p:cNvSpPr>
            <a:spLocks noGrp="1" noChangeArrowheads="1"/>
          </p:cNvSpPr>
          <p:nvPr>
            <p:ph type="title"/>
          </p:nvPr>
        </p:nvSpPr>
        <p:spPr>
          <a:xfrm>
            <a:off x="450661" y="188640"/>
            <a:ext cx="8229600" cy="838200"/>
          </a:xfrm>
        </p:spPr>
        <p:txBody>
          <a:bodyPr/>
          <a:lstStyle/>
          <a:p>
            <a:r>
              <a:rPr lang="zh-TW" altLang="en-US" dirty="0" smtClean="0">
                <a:effectLst/>
              </a:rPr>
              <a:t>禽</a:t>
            </a:r>
            <a:r>
              <a:rPr lang="zh-TW" altLang="en-US" dirty="0">
                <a:effectLst/>
              </a:rPr>
              <a:t>流</a:t>
            </a:r>
            <a:r>
              <a:rPr lang="zh-TW" altLang="en-US" dirty="0" smtClean="0">
                <a:effectLst/>
              </a:rPr>
              <a:t>感與走私</a:t>
            </a:r>
            <a:endParaRPr lang="zh-TW" altLang="en-US" dirty="0">
              <a:effectLst/>
            </a:endParaRPr>
          </a:p>
        </p:txBody>
      </p:sp>
      <p:sp>
        <p:nvSpPr>
          <p:cNvPr id="567299" name="Rectangle 3"/>
          <p:cNvSpPr>
            <a:spLocks noGrp="1" noChangeArrowheads="1"/>
          </p:cNvSpPr>
          <p:nvPr>
            <p:ph type="body" idx="1"/>
          </p:nvPr>
        </p:nvSpPr>
        <p:spPr>
          <a:xfrm>
            <a:off x="450660" y="1268760"/>
            <a:ext cx="8693340" cy="5400328"/>
          </a:xfrm>
        </p:spPr>
        <p:txBody>
          <a:bodyPr/>
          <a:lstStyle/>
          <a:p>
            <a:r>
              <a:rPr lang="en-US" altLang="zh-TW" sz="2800" dirty="0">
                <a:solidFill>
                  <a:schemeClr val="bg1"/>
                </a:solidFill>
                <a:effectLst/>
              </a:rPr>
              <a:t>2003.12</a:t>
            </a:r>
            <a:r>
              <a:rPr lang="zh-TW" altLang="en-US" sz="2800" dirty="0">
                <a:solidFill>
                  <a:schemeClr val="bg1"/>
                </a:solidFill>
                <a:effectLst/>
              </a:rPr>
              <a:t>：金門縣西園海域查獲由大陸漁船棄置</a:t>
            </a:r>
            <a:r>
              <a:rPr lang="zh-TW" altLang="en-US" sz="2800" dirty="0" smtClean="0">
                <a:solidFill>
                  <a:schemeClr val="bg1"/>
                </a:solidFill>
                <a:effectLst/>
              </a:rPr>
              <a:t>海</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上</a:t>
            </a:r>
            <a:r>
              <a:rPr lang="zh-TW" altLang="en-US" sz="2800" dirty="0">
                <a:solidFill>
                  <a:schemeClr val="bg1"/>
                </a:solidFill>
                <a:effectLst/>
              </a:rPr>
              <a:t>漂流之</a:t>
            </a:r>
            <a:r>
              <a:rPr lang="zh-TW" altLang="en-US" sz="2800" dirty="0">
                <a:solidFill>
                  <a:srgbClr val="FAFD00"/>
                </a:solidFill>
                <a:effectLst/>
              </a:rPr>
              <a:t>走私紅面鴨</a:t>
            </a:r>
            <a:r>
              <a:rPr lang="zh-TW" altLang="en-US" sz="2800" dirty="0">
                <a:solidFill>
                  <a:schemeClr val="bg1"/>
                </a:solidFill>
                <a:effectLst/>
              </a:rPr>
              <a:t>，檢測出</a:t>
            </a:r>
            <a:r>
              <a:rPr lang="en-US" altLang="zh-TW" sz="2800" dirty="0">
                <a:solidFill>
                  <a:srgbClr val="FAFD00"/>
                </a:solidFill>
                <a:effectLst/>
              </a:rPr>
              <a:t>H5N1</a:t>
            </a:r>
            <a:r>
              <a:rPr lang="zh-TW" altLang="en-US" sz="2800" dirty="0">
                <a:solidFill>
                  <a:schemeClr val="bg1"/>
                </a:solidFill>
                <a:effectLst/>
              </a:rPr>
              <a:t>高病原性</a:t>
            </a:r>
            <a:r>
              <a:rPr lang="zh-TW" altLang="en-US" sz="2800" dirty="0" smtClean="0">
                <a:solidFill>
                  <a:schemeClr val="bg1"/>
                </a:solidFill>
                <a:effectLst/>
              </a:rPr>
              <a:t>家禽</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流行性感冒病毒。 </a:t>
            </a:r>
            <a:endParaRPr lang="zh-TW" altLang="en-US" sz="2800" dirty="0">
              <a:solidFill>
                <a:schemeClr val="bg1"/>
              </a:solidFill>
              <a:effectLst/>
            </a:endParaRPr>
          </a:p>
          <a:p>
            <a:r>
              <a:rPr lang="en-US" altLang="zh-TW" sz="2800" dirty="0">
                <a:solidFill>
                  <a:schemeClr val="bg1"/>
                </a:solidFill>
                <a:effectLst/>
              </a:rPr>
              <a:t>2004.01</a:t>
            </a:r>
            <a:r>
              <a:rPr lang="zh-TW" altLang="en-US" sz="2800" dirty="0">
                <a:solidFill>
                  <a:schemeClr val="bg1"/>
                </a:solidFill>
                <a:effectLst/>
              </a:rPr>
              <a:t>：五縣市八養雞場檢出</a:t>
            </a:r>
            <a:r>
              <a:rPr lang="en-US" altLang="zh-TW" sz="2800" dirty="0">
                <a:solidFill>
                  <a:srgbClr val="FAFD00"/>
                </a:solidFill>
                <a:effectLst/>
              </a:rPr>
              <a:t>H5N2</a:t>
            </a:r>
            <a:r>
              <a:rPr lang="zh-TW" altLang="en-US" sz="2800" dirty="0">
                <a:solidFill>
                  <a:schemeClr val="bg1"/>
                </a:solidFill>
                <a:effectLst/>
              </a:rPr>
              <a:t>家禽</a:t>
            </a:r>
            <a:r>
              <a:rPr lang="zh-TW" altLang="en-US" sz="2800" dirty="0" smtClean="0">
                <a:solidFill>
                  <a:schemeClr val="bg1"/>
                </a:solidFill>
                <a:effectLst/>
              </a:rPr>
              <a:t>流行性</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感冒</a:t>
            </a:r>
            <a:r>
              <a:rPr lang="zh-TW" altLang="en-US" sz="2800" dirty="0">
                <a:solidFill>
                  <a:schemeClr val="bg1"/>
                </a:solidFill>
                <a:effectLst/>
              </a:rPr>
              <a:t>弱毒株，防檢局依例採撲殺清場</a:t>
            </a:r>
            <a:r>
              <a:rPr lang="zh-TW" altLang="en-US" sz="2800" dirty="0" smtClean="0">
                <a:solidFill>
                  <a:schemeClr val="bg1"/>
                </a:solidFill>
                <a:effectLst/>
              </a:rPr>
              <a:t>措施。</a:t>
            </a:r>
            <a:endParaRPr lang="zh-TW" altLang="en-US" sz="2800" dirty="0">
              <a:solidFill>
                <a:schemeClr val="bg1"/>
              </a:solidFill>
              <a:effectLst/>
            </a:endParaRPr>
          </a:p>
          <a:p>
            <a:pPr hangingPunct="1"/>
            <a:r>
              <a:rPr lang="en-US" altLang="zh-TW" sz="2800" dirty="0">
                <a:solidFill>
                  <a:schemeClr val="bg1"/>
                </a:solidFill>
                <a:effectLst/>
              </a:rPr>
              <a:t>2005.10.14</a:t>
            </a:r>
            <a:r>
              <a:rPr lang="zh-TW" altLang="en-US" sz="2800" dirty="0">
                <a:solidFill>
                  <a:schemeClr val="bg1"/>
                </a:solidFill>
                <a:effectLst/>
              </a:rPr>
              <a:t>：海巡署緝獲巴拿馬籍「大佶號」</a:t>
            </a:r>
            <a:r>
              <a:rPr lang="zh-TW" altLang="en-US" sz="2800" dirty="0" smtClean="0">
                <a:solidFill>
                  <a:schemeClr val="bg1"/>
                </a:solidFill>
                <a:effectLst/>
              </a:rPr>
              <a:t>貨</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輪</a:t>
            </a:r>
            <a:r>
              <a:rPr lang="zh-TW" altLang="en-US" sz="2800" dirty="0">
                <a:solidFill>
                  <a:schemeClr val="bg1"/>
                </a:solidFill>
                <a:effectLst/>
              </a:rPr>
              <a:t>，查到大陸走私來台大批活體動物，從其中</a:t>
            </a:r>
            <a:r>
              <a:rPr lang="zh-TW" altLang="en-US" sz="2800" dirty="0" smtClean="0">
                <a:solidFill>
                  <a:schemeClr val="bg1"/>
                </a:solidFill>
                <a:effectLst/>
              </a:rPr>
              <a:t>已</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死亡</a:t>
            </a:r>
            <a:r>
              <a:rPr lang="zh-TW" altLang="en-US" sz="2800" dirty="0">
                <a:solidFill>
                  <a:schemeClr val="bg1"/>
                </a:solidFill>
                <a:effectLst/>
              </a:rPr>
              <a:t>的三種禽鳥檢出</a:t>
            </a:r>
            <a:r>
              <a:rPr lang="en-US" altLang="zh-TW" sz="2800" dirty="0">
                <a:solidFill>
                  <a:srgbClr val="FAFD00"/>
                </a:solidFill>
                <a:effectLst/>
              </a:rPr>
              <a:t>H5N1</a:t>
            </a:r>
            <a:r>
              <a:rPr lang="zh-TW" altLang="en-US" sz="2800" dirty="0">
                <a:solidFill>
                  <a:srgbClr val="FAFD00"/>
                </a:solidFill>
                <a:effectLst/>
              </a:rPr>
              <a:t>病毒</a:t>
            </a:r>
            <a:r>
              <a:rPr lang="zh-TW" altLang="en-US" sz="2800" dirty="0">
                <a:solidFill>
                  <a:schemeClr val="bg1"/>
                </a:solidFill>
                <a:effectLst/>
              </a:rPr>
              <a:t>。一千五百隻</a:t>
            </a:r>
            <a:r>
              <a:rPr lang="zh-TW" altLang="en-US" sz="2800" dirty="0" smtClean="0">
                <a:solidFill>
                  <a:schemeClr val="bg1"/>
                </a:solidFill>
                <a:effectLst/>
              </a:rPr>
              <a:t>走私</a:t>
            </a:r>
            <a:r>
              <a:rPr lang="en-US" altLang="zh-TW" sz="2800" dirty="0" smtClean="0">
                <a:solidFill>
                  <a:srgbClr val="FF00FF"/>
                </a:solidFill>
                <a:effectLst/>
              </a:rPr>
              <a:t/>
            </a:r>
            <a:br>
              <a:rPr lang="en-US" altLang="zh-TW" sz="2800" dirty="0" smtClean="0">
                <a:solidFill>
                  <a:srgbClr val="FF00FF"/>
                </a:solidFill>
                <a:effectLst/>
              </a:rPr>
            </a:br>
            <a:r>
              <a:rPr lang="zh-TW" altLang="en-US" sz="2800" dirty="0" smtClean="0">
                <a:solidFill>
                  <a:schemeClr val="bg1"/>
                </a:solidFill>
                <a:effectLst/>
              </a:rPr>
              <a:t>活</a:t>
            </a:r>
            <a:r>
              <a:rPr lang="zh-TW" altLang="en-US" sz="2800" dirty="0">
                <a:solidFill>
                  <a:schemeClr val="bg1"/>
                </a:solidFill>
                <a:effectLst/>
              </a:rPr>
              <a:t>體動物，包括十九種禽鳥，總數達一○三七隻。海巡署人員發現，有二七六隻禽鳥死在貨輪上，死亡禽鳥有紅嘴相思鳥、黑枕黃鸝、九官鳥等。 </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245769127"/>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6" name="Rectangle 2052"/>
          <p:cNvSpPr>
            <a:spLocks noGrp="1" noChangeArrowheads="1"/>
          </p:cNvSpPr>
          <p:nvPr>
            <p:ph type="title"/>
          </p:nvPr>
        </p:nvSpPr>
        <p:spPr>
          <a:xfrm>
            <a:off x="611188" y="0"/>
            <a:ext cx="8229600" cy="83820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dirty="0">
                <a:effectLst/>
              </a:rPr>
              <a:t>流感 </a:t>
            </a:r>
            <a:r>
              <a:rPr lang="en-US" altLang="zh-TW" dirty="0">
                <a:effectLst/>
              </a:rPr>
              <a:t>- </a:t>
            </a:r>
            <a:r>
              <a:rPr lang="zh-TW" altLang="en-US" dirty="0">
                <a:solidFill>
                  <a:schemeClr val="bg1"/>
                </a:solidFill>
                <a:effectLst/>
              </a:rPr>
              <a:t>動物宿主</a:t>
            </a:r>
          </a:p>
        </p:txBody>
      </p:sp>
      <p:pic>
        <p:nvPicPr>
          <p:cNvPr id="335891" name="Picture 2067"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258888" y="908050"/>
            <a:ext cx="6819900" cy="5381625"/>
          </a:xfrm>
          <a:prstGeom prst="rect">
            <a:avLst/>
          </a:prstGeom>
          <a:noFill/>
          <a:extLst>
            <a:ext uri="{909E8E84-426E-40DD-AFC4-6F175D3DCCD1}">
              <a14:hiddenFill xmlns:a14="http://schemas.microsoft.com/office/drawing/2010/main" xmlns="">
                <a:solidFill>
                  <a:srgbClr val="FFFFFF"/>
                </a:solidFill>
              </a14:hiddenFill>
            </a:ext>
          </a:extLst>
        </p:spPr>
      </p:pic>
      <p:sp>
        <p:nvSpPr>
          <p:cNvPr id="335892" name="Rectangle 2068"/>
          <p:cNvSpPr>
            <a:spLocks noChangeArrowheads="1"/>
          </p:cNvSpPr>
          <p:nvPr/>
        </p:nvSpPr>
        <p:spPr bwMode="auto">
          <a:xfrm>
            <a:off x="971550" y="6505575"/>
            <a:ext cx="4140200"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600" b="0">
                <a:solidFill>
                  <a:srgbClr val="66FF33"/>
                </a:solidFill>
                <a:effectLst>
                  <a:outerShdw blurRad="38100" dist="38100" dir="2700000" algn="tl">
                    <a:srgbClr val="000000"/>
                  </a:outerShdw>
                </a:effectLst>
              </a:rPr>
              <a:t>Forrest HL. Anim Health Res Rev 2010;11(1):3.</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881781003"/>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2"/>
          <p:cNvSpPr>
            <a:spLocks noGrp="1" noChangeArrowheads="1"/>
          </p:cNvSpPr>
          <p:nvPr>
            <p:ph type="title"/>
          </p:nvPr>
        </p:nvSpPr>
        <p:spPr>
          <a:xfrm>
            <a:off x="611188" y="404813"/>
            <a:ext cx="8064500" cy="720725"/>
          </a:xfrm>
        </p:spPr>
        <p:txBody>
          <a:bodyPr/>
          <a:lstStyle/>
          <a:p>
            <a:r>
              <a:rPr lang="en-GB" altLang="zh-TW" sz="3600" dirty="0">
                <a:effectLst/>
              </a:rPr>
              <a:t>H5N1</a:t>
            </a:r>
            <a:r>
              <a:rPr lang="zh-TW" altLang="en-GB" sz="3600" dirty="0">
                <a:effectLst/>
              </a:rPr>
              <a:t>禽流感人類感染病例數</a:t>
            </a:r>
            <a:r>
              <a:rPr lang="zh-TW" altLang="en-GB" sz="3600" dirty="0">
                <a:solidFill>
                  <a:srgbClr val="FF00FF"/>
                </a:solidFill>
                <a:effectLst/>
              </a:rPr>
              <a:t/>
            </a:r>
            <a:br>
              <a:rPr lang="zh-TW" altLang="en-GB" sz="3600" dirty="0">
                <a:solidFill>
                  <a:srgbClr val="FF00FF"/>
                </a:solidFill>
                <a:effectLst/>
              </a:rPr>
            </a:br>
            <a:r>
              <a:rPr lang="en-GB" altLang="zh-TW" sz="2800" dirty="0">
                <a:solidFill>
                  <a:schemeClr val="bg1"/>
                </a:solidFill>
                <a:effectLst/>
              </a:rPr>
              <a:t>WHO, 2003 - 2013</a:t>
            </a:r>
          </a:p>
        </p:txBody>
      </p:sp>
      <p:graphicFrame>
        <p:nvGraphicFramePr>
          <p:cNvPr id="3" name="Object 3"/>
          <p:cNvGraphicFramePr>
            <a:graphicFrameLocks noChangeAspect="1"/>
          </p:cNvGraphicFramePr>
          <p:nvPr>
            <p:extLst>
              <p:ext uri="{D42A27DB-BD31-4B8C-83A1-F6EECF244321}">
                <p14:modId xmlns:p14="http://schemas.microsoft.com/office/powerpoint/2010/main" xmlns="" val="1006157361"/>
              </p:ext>
            </p:extLst>
          </p:nvPr>
        </p:nvGraphicFramePr>
        <p:xfrm>
          <a:off x="647700" y="1177925"/>
          <a:ext cx="8167688" cy="5132388"/>
        </p:xfrm>
        <a:graphic>
          <a:graphicData uri="http://schemas.openxmlformats.org/drawingml/2006/chart">
            <c:chart xmlns:c="http://schemas.openxmlformats.org/drawingml/2006/chart" xmlns:r="http://schemas.openxmlformats.org/officeDocument/2006/relationships" r:id="rId4"/>
          </a:graphicData>
        </a:graphic>
      </p:graphicFrame>
      <p:sp>
        <p:nvSpPr>
          <p:cNvPr id="669700" name="Text Box 4"/>
          <p:cNvSpPr txBox="1">
            <a:spLocks noChangeArrowheads="1"/>
          </p:cNvSpPr>
          <p:nvPr/>
        </p:nvSpPr>
        <p:spPr bwMode="auto">
          <a:xfrm rot="16200000">
            <a:off x="-22299" y="3245619"/>
            <a:ext cx="10985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sz="2400" dirty="0">
                <a:solidFill>
                  <a:srgbClr val="FFFF00"/>
                </a:solidFill>
                <a:ea typeface="新細明體" panose="02020500000000000000" pitchFamily="18" charset="-120"/>
              </a:rPr>
              <a:t>個案數</a:t>
            </a:r>
          </a:p>
        </p:txBody>
      </p:sp>
      <p:sp>
        <p:nvSpPr>
          <p:cNvPr id="669701" name="Text Box 5"/>
          <p:cNvSpPr txBox="1">
            <a:spLocks noChangeArrowheads="1"/>
          </p:cNvSpPr>
          <p:nvPr/>
        </p:nvSpPr>
        <p:spPr bwMode="auto">
          <a:xfrm>
            <a:off x="4787900" y="1196975"/>
            <a:ext cx="40433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zh-TW" altLang="en-US" sz="2800" dirty="0">
                <a:solidFill>
                  <a:schemeClr val="bg1"/>
                </a:solidFill>
                <a:latin typeface="Arial" panose="020B0604020202020204" pitchFamily="34" charset="0"/>
              </a:rPr>
              <a:t>死亡率： </a:t>
            </a:r>
            <a:r>
              <a:rPr kumimoji="0" lang="en-US" altLang="zh-TW" sz="2800" dirty="0">
                <a:solidFill>
                  <a:schemeClr val="bg1"/>
                </a:solidFill>
                <a:latin typeface="Arial" panose="020B0604020202020204" pitchFamily="34" charset="0"/>
              </a:rPr>
              <a:t>60% (374/628)</a:t>
            </a:r>
          </a:p>
        </p:txBody>
      </p:sp>
      <p:sp>
        <p:nvSpPr>
          <p:cNvPr id="669702" name="Text Box 6"/>
          <p:cNvSpPr txBox="1">
            <a:spLocks noChangeArrowheads="1"/>
          </p:cNvSpPr>
          <p:nvPr/>
        </p:nvSpPr>
        <p:spPr bwMode="auto">
          <a:xfrm>
            <a:off x="4716016" y="6461125"/>
            <a:ext cx="3983037"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r>
              <a:rPr kumimoji="0" lang="en-US" altLang="zh-TW" sz="2000" b="0" dirty="0">
                <a:solidFill>
                  <a:srgbClr val="66FF33"/>
                </a:solidFill>
                <a:effectLst>
                  <a:outerShdw blurRad="38100" dist="38100" dir="2700000" algn="tl">
                    <a:srgbClr val="000000"/>
                  </a:outerShdw>
                </a:effectLst>
              </a:rPr>
              <a:t>WHO web site (http://www.who.int/)</a:t>
            </a: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279865672"/>
      </p:ext>
    </p:extLst>
  </p:cSld>
  <p:clrMapOvr>
    <a:masterClrMapping/>
  </p:clrMapOvr>
  <mc:AlternateContent xmlns:mc="http://schemas.openxmlformats.org/markup-compatibility/2006">
    <mc:Choice xmlns:p14="http://schemas.microsoft.com/office/powerpoint/2010/main" xmlns="" Requires="p14">
      <p:transition p14:dur="0" advClick="0"/>
    </mc:Choice>
    <mc:Fallback>
      <p:transition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ChangeArrowheads="1"/>
          </p:cNvSpPr>
          <p:nvPr>
            <p:ph type="title"/>
          </p:nvPr>
        </p:nvSpPr>
        <p:spPr>
          <a:xfrm>
            <a:off x="539750" y="188913"/>
            <a:ext cx="8229600" cy="838200"/>
          </a:xfrm>
        </p:spPr>
        <p:txBody>
          <a:bodyPr/>
          <a:lstStyle/>
          <a:p>
            <a:r>
              <a:rPr lang="zh-TW" altLang="en-US" dirty="0">
                <a:effectLst/>
              </a:rPr>
              <a:t>越南</a:t>
            </a:r>
            <a:r>
              <a:rPr lang="en-US" altLang="zh-TW" dirty="0">
                <a:effectLst/>
              </a:rPr>
              <a:t>H5N1</a:t>
            </a:r>
            <a:r>
              <a:rPr lang="zh-TW" altLang="en-US" dirty="0">
                <a:effectLst/>
              </a:rPr>
              <a:t>禽流感 </a:t>
            </a:r>
            <a:r>
              <a:rPr lang="en-US" altLang="zh-TW" dirty="0">
                <a:effectLst/>
              </a:rPr>
              <a:t>(2004)</a:t>
            </a:r>
          </a:p>
        </p:txBody>
      </p:sp>
      <p:sp>
        <p:nvSpPr>
          <p:cNvPr id="541699" name="Rectangle 3"/>
          <p:cNvSpPr>
            <a:spLocks noGrp="1" noChangeArrowheads="1"/>
          </p:cNvSpPr>
          <p:nvPr>
            <p:ph type="body" sz="half" idx="1"/>
          </p:nvPr>
        </p:nvSpPr>
        <p:spPr>
          <a:xfrm>
            <a:off x="323528" y="1074739"/>
            <a:ext cx="8712968" cy="2616200"/>
          </a:xfrm>
        </p:spPr>
        <p:txBody>
          <a:bodyPr/>
          <a:lstStyle/>
          <a:p>
            <a:r>
              <a:rPr lang="zh-TW" altLang="en-US" dirty="0">
                <a:effectLst/>
              </a:rPr>
              <a:t>病例數：</a:t>
            </a:r>
            <a:r>
              <a:rPr lang="en-US" altLang="zh-TW" dirty="0">
                <a:effectLst/>
              </a:rPr>
              <a:t>10</a:t>
            </a:r>
          </a:p>
          <a:p>
            <a:pPr lvl="1" hangingPunct="1"/>
            <a:r>
              <a:rPr lang="zh-TW" altLang="en-US" dirty="0">
                <a:effectLst/>
              </a:rPr>
              <a:t>平均</a:t>
            </a:r>
            <a:r>
              <a:rPr lang="en-US" altLang="zh-TW" dirty="0">
                <a:effectLst/>
              </a:rPr>
              <a:t>13.7</a:t>
            </a:r>
            <a:r>
              <a:rPr lang="zh-TW" altLang="en-US" dirty="0">
                <a:effectLst/>
              </a:rPr>
              <a:t>歲，</a:t>
            </a:r>
            <a:r>
              <a:rPr lang="en-US" altLang="zh-TW" dirty="0">
                <a:effectLst/>
              </a:rPr>
              <a:t>9/10</a:t>
            </a:r>
            <a:r>
              <a:rPr lang="zh-TW" altLang="en-US" dirty="0">
                <a:effectLst/>
              </a:rPr>
              <a:t>雞鴨接觸史，潛伏期平均</a:t>
            </a:r>
            <a:r>
              <a:rPr lang="en-US" altLang="zh-TW" dirty="0">
                <a:effectLst/>
              </a:rPr>
              <a:t>3</a:t>
            </a:r>
            <a:r>
              <a:rPr lang="zh-TW" altLang="en-US" dirty="0" smtClean="0">
                <a:effectLst/>
              </a:rPr>
              <a:t>天</a:t>
            </a:r>
            <a:r>
              <a:rPr lang="en-US" altLang="zh-TW" dirty="0" smtClean="0">
                <a:effectLst/>
              </a:rPr>
              <a:t>(</a:t>
            </a:r>
            <a:r>
              <a:rPr lang="en-US" altLang="zh-TW" dirty="0">
                <a:effectLst/>
              </a:rPr>
              <a:t>3-21</a:t>
            </a:r>
            <a:r>
              <a:rPr lang="zh-TW" altLang="en-US" dirty="0">
                <a:effectLst/>
              </a:rPr>
              <a:t>天</a:t>
            </a:r>
            <a:r>
              <a:rPr lang="en-US" altLang="zh-TW" dirty="0" smtClean="0">
                <a:effectLst/>
              </a:rPr>
              <a:t>)</a:t>
            </a:r>
            <a:r>
              <a:rPr lang="zh-TW" altLang="en-US" dirty="0" smtClean="0">
                <a:effectLst/>
              </a:rPr>
              <a:t>。</a:t>
            </a:r>
            <a:endParaRPr lang="en-US" altLang="zh-TW" dirty="0">
              <a:effectLst/>
            </a:endParaRPr>
          </a:p>
          <a:p>
            <a:pPr lvl="1"/>
            <a:r>
              <a:rPr lang="zh-TW" altLang="en-US" dirty="0">
                <a:effectLst/>
              </a:rPr>
              <a:t>都有發燒、呼吸道症狀、</a:t>
            </a:r>
            <a:r>
              <a:rPr lang="zh-TW" altLang="en-US" dirty="0">
                <a:solidFill>
                  <a:srgbClr val="FAFD00"/>
                </a:solidFill>
                <a:effectLst/>
              </a:rPr>
              <a:t>淋巴球</a:t>
            </a:r>
            <a:r>
              <a:rPr lang="zh-TW" altLang="en-US" dirty="0" smtClean="0">
                <a:solidFill>
                  <a:srgbClr val="FAFD00"/>
                </a:solidFill>
                <a:effectLst/>
              </a:rPr>
              <a:t>低下。</a:t>
            </a:r>
            <a:endParaRPr lang="zh-TW" altLang="en-US" dirty="0">
              <a:solidFill>
                <a:srgbClr val="FAFD00"/>
              </a:solidFill>
              <a:effectLst/>
            </a:endParaRPr>
          </a:p>
          <a:p>
            <a:pPr lvl="1"/>
            <a:r>
              <a:rPr lang="zh-TW" altLang="en-US" dirty="0">
                <a:effectLst/>
              </a:rPr>
              <a:t>常見</a:t>
            </a:r>
            <a:r>
              <a:rPr lang="zh-TW" altLang="en-US" dirty="0">
                <a:solidFill>
                  <a:srgbClr val="FAFD00"/>
                </a:solidFill>
                <a:effectLst/>
              </a:rPr>
              <a:t>腹瀉、血小板偏</a:t>
            </a:r>
            <a:r>
              <a:rPr lang="zh-TW" altLang="en-US" dirty="0" smtClean="0">
                <a:solidFill>
                  <a:srgbClr val="FAFD00"/>
                </a:solidFill>
                <a:effectLst/>
              </a:rPr>
              <a:t>低。</a:t>
            </a:r>
            <a:endParaRPr lang="zh-TW" altLang="en-US" dirty="0">
              <a:solidFill>
                <a:srgbClr val="FAFD00"/>
              </a:solidFill>
              <a:effectLst/>
            </a:endParaRPr>
          </a:p>
          <a:p>
            <a:pPr lvl="1"/>
            <a:r>
              <a:rPr lang="zh-TW" altLang="en-US" dirty="0">
                <a:effectLst/>
              </a:rPr>
              <a:t>死亡：</a:t>
            </a:r>
            <a:r>
              <a:rPr lang="en-US" altLang="zh-TW" dirty="0">
                <a:effectLst/>
              </a:rPr>
              <a:t>8 (80%)</a:t>
            </a:r>
          </a:p>
        </p:txBody>
      </p:sp>
      <p:sp>
        <p:nvSpPr>
          <p:cNvPr id="541700" name="Rectangle 4"/>
          <p:cNvSpPr>
            <a:spLocks noChangeArrowheads="1"/>
          </p:cNvSpPr>
          <p:nvPr/>
        </p:nvSpPr>
        <p:spPr bwMode="auto">
          <a:xfrm>
            <a:off x="900113" y="6491288"/>
            <a:ext cx="33337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i="1">
                <a:solidFill>
                  <a:srgbClr val="66FF33"/>
                </a:solidFill>
                <a:effectLst>
                  <a:outerShdw blurRad="38100" dist="38100" dir="2700000" algn="tl">
                    <a:srgbClr val="000000"/>
                  </a:outerShdw>
                </a:effectLst>
              </a:rPr>
              <a:t>Hien TT. NEJM 2004;350:1179</a:t>
            </a:r>
          </a:p>
        </p:txBody>
      </p:sp>
      <p:pic>
        <p:nvPicPr>
          <p:cNvPr id="541707" name="Picture 11"/>
          <p:cNvPicPr>
            <a:picLocks noGrp="1" noChangeAspect="1" noChangeArrowheads="1"/>
          </p:cNvPicPr>
          <p:nvPr>
            <p:ph sz="half" idx="2"/>
          </p:nvPr>
        </p:nvPicPr>
        <p:blipFill>
          <a:blip r:embed="rId4" cstate="print">
            <a:lum bright="6000"/>
            <a:extLst>
              <a:ext uri="{28A0092B-C50C-407E-A947-70E740481C1C}">
                <a14:useLocalDpi xmlns:a14="http://schemas.microsoft.com/office/drawing/2010/main" xmlns="" val="0"/>
              </a:ext>
            </a:extLst>
          </a:blip>
          <a:srcRect/>
          <a:stretch>
            <a:fillRect/>
          </a:stretch>
        </p:blipFill>
        <p:spPr>
          <a:xfrm>
            <a:off x="2916238" y="3429000"/>
            <a:ext cx="5761037" cy="3014663"/>
          </a:xfrm>
          <a:noFill/>
          <a:ln/>
          <a:extLst>
            <a:ext uri="{91240B29-F687-4F45-9708-019B960494DF}">
              <a14:hiddenLine xmlns:a14="http://schemas.microsoft.com/office/drawing/2010/main" xmlns="" w="12700" cap="flat" cmpd="sng">
                <a:solidFill>
                  <a:schemeClr val="tx1"/>
                </a:solidFill>
                <a:prstDash val="solid"/>
                <a:miter lim="800000"/>
                <a:headEnd/>
                <a:tailEnd/>
              </a14:hiddenLine>
            </a:ext>
          </a:extLst>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36598969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8674" name="Rectangle 2"/>
          <p:cNvSpPr>
            <a:spLocks noGrp="1" noChangeArrowheads="1"/>
          </p:cNvSpPr>
          <p:nvPr>
            <p:ph type="title"/>
          </p:nvPr>
        </p:nvSpPr>
        <p:spPr>
          <a:xfrm>
            <a:off x="611188" y="333375"/>
            <a:ext cx="8208962" cy="752475"/>
          </a:xfrm>
        </p:spPr>
        <p:txBody>
          <a:bodyPr/>
          <a:lstStyle/>
          <a:p>
            <a:r>
              <a:rPr lang="en-US" altLang="zh-TW" sz="3200" dirty="0">
                <a:solidFill>
                  <a:srgbClr val="FAFD00"/>
                </a:solidFill>
                <a:effectLst/>
              </a:rPr>
              <a:t>Confirmed H7N9 virus infection in human</a:t>
            </a:r>
            <a:r>
              <a:rPr lang="en-US" altLang="zh-TW" sz="3200" dirty="0">
                <a:solidFill>
                  <a:srgbClr val="FF00FF"/>
                </a:solidFill>
                <a:effectLst/>
              </a:rPr>
              <a:t/>
            </a:r>
            <a:br>
              <a:rPr lang="en-US" altLang="zh-TW" sz="3200" dirty="0">
                <a:solidFill>
                  <a:srgbClr val="FF00FF"/>
                </a:solidFill>
                <a:effectLst/>
              </a:rPr>
            </a:br>
            <a:r>
              <a:rPr lang="en-US" altLang="zh-TW" sz="2800" dirty="0">
                <a:solidFill>
                  <a:schemeClr val="bg1"/>
                </a:solidFill>
                <a:effectLst/>
              </a:rPr>
              <a:t>2013.5.16, WHO</a:t>
            </a:r>
          </a:p>
        </p:txBody>
      </p:sp>
      <p:sp>
        <p:nvSpPr>
          <p:cNvPr id="668675" name="Rectangle 3"/>
          <p:cNvSpPr>
            <a:spLocks noChangeArrowheads="1"/>
          </p:cNvSpPr>
          <p:nvPr/>
        </p:nvSpPr>
        <p:spPr bwMode="auto">
          <a:xfrm>
            <a:off x="971550" y="6537325"/>
            <a:ext cx="732155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400" b="0">
                <a:solidFill>
                  <a:srgbClr val="66FF33"/>
                </a:solidFill>
                <a:effectLst>
                  <a:outerShdw blurRad="38100" dist="38100" dir="2700000" algn="tl">
                    <a:srgbClr val="000000"/>
                  </a:outerShdw>
                </a:effectLst>
              </a:rPr>
              <a:t>http://www.who.int/influenza/human_animal_interface/influenza_h7n9/Data_Reports/en/index.html</a:t>
            </a:r>
          </a:p>
        </p:txBody>
      </p:sp>
      <p:pic>
        <p:nvPicPr>
          <p:cNvPr id="668678" name="Picture 6"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39750" y="1268413"/>
            <a:ext cx="7924800" cy="4972050"/>
          </a:xfrm>
          <a:prstGeom prst="rect">
            <a:avLst/>
          </a:prstGeom>
          <a:noFill/>
          <a:extLst>
            <a:ext uri="{909E8E84-426E-40DD-AFC4-6F175D3DCCD1}">
              <a14:hiddenFill xmlns:a14="http://schemas.microsoft.com/office/drawing/2010/main" xmlns="">
                <a:solidFill>
                  <a:srgbClr val="FFFFFF"/>
                </a:solidFill>
              </a14:hiddenFill>
            </a:ext>
          </a:extLst>
        </p:spPr>
      </p:pic>
      <p:sp>
        <p:nvSpPr>
          <p:cNvPr id="668679" name="Text Box 7"/>
          <p:cNvSpPr txBox="1">
            <a:spLocks noChangeArrowheads="1"/>
          </p:cNvSpPr>
          <p:nvPr/>
        </p:nvSpPr>
        <p:spPr bwMode="auto">
          <a:xfrm>
            <a:off x="669925" y="1628775"/>
            <a:ext cx="2708275" cy="1095375"/>
          </a:xfrm>
          <a:prstGeom prst="rect">
            <a:avLst/>
          </a:prstGeom>
          <a:solidFill>
            <a:srgbClr val="66FF33">
              <a:alpha val="35001"/>
            </a:srgbClr>
          </a:solidFill>
          <a:ln w="28575">
            <a:solidFill>
              <a:srgbClr val="0066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ctr"/>
            <a:r>
              <a:rPr kumimoji="0" lang="zh-TW" altLang="en-US" sz="3200">
                <a:latin typeface="Arial" panose="020B0604020202020204" pitchFamily="34" charset="0"/>
              </a:rPr>
              <a:t>死亡率 </a:t>
            </a:r>
            <a:r>
              <a:rPr kumimoji="0" lang="en-US" altLang="zh-TW" sz="3200">
                <a:latin typeface="Arial" panose="020B0604020202020204" pitchFamily="34" charset="0"/>
              </a:rPr>
              <a:t>= 24%</a:t>
            </a:r>
          </a:p>
          <a:p>
            <a:pPr algn="ctr"/>
            <a:r>
              <a:rPr kumimoji="0" lang="en-US" altLang="zh-TW" sz="3200">
                <a:latin typeface="Arial" panose="020B0604020202020204" pitchFamily="34" charset="0"/>
              </a:rPr>
              <a:t>(32/131)</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49674567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ChangeArrowheads="1"/>
          </p:cNvSpPr>
          <p:nvPr>
            <p:ph type="title"/>
          </p:nvPr>
        </p:nvSpPr>
        <p:spPr>
          <a:xfrm>
            <a:off x="539750" y="188640"/>
            <a:ext cx="8136757" cy="1152798"/>
          </a:xfrm>
        </p:spPr>
        <p:txBody>
          <a:bodyPr/>
          <a:lstStyle/>
          <a:p>
            <a:r>
              <a:rPr lang="en-US" altLang="zh-TW" sz="3200" dirty="0" smtClean="0">
                <a:solidFill>
                  <a:srgbClr val="FAFD00"/>
                </a:solidFill>
                <a:effectLst/>
              </a:rPr>
              <a:t>H7N9</a:t>
            </a:r>
            <a:r>
              <a:rPr lang="zh-TW" altLang="en-US" sz="3200" dirty="0" smtClean="0">
                <a:solidFill>
                  <a:srgbClr val="FAFD00"/>
                </a:solidFill>
                <a:effectLst/>
              </a:rPr>
              <a:t>禽流感的流行病學</a:t>
            </a:r>
            <a:r>
              <a:rPr lang="en-US" altLang="zh-TW" sz="3200" dirty="0" smtClean="0">
                <a:solidFill>
                  <a:srgbClr val="FF00FF"/>
                </a:solidFill>
                <a:effectLst/>
              </a:rPr>
              <a:t/>
            </a:r>
            <a:br>
              <a:rPr lang="en-US" altLang="zh-TW" sz="3200" dirty="0" smtClean="0">
                <a:solidFill>
                  <a:srgbClr val="FF00FF"/>
                </a:solidFill>
                <a:effectLst/>
              </a:rPr>
            </a:br>
            <a:r>
              <a:rPr lang="en-US" altLang="zh-TW" sz="2800" dirty="0" smtClean="0">
                <a:solidFill>
                  <a:schemeClr val="bg1"/>
                </a:solidFill>
                <a:effectLst/>
              </a:rPr>
              <a:t>Chinese CDC, </a:t>
            </a:r>
            <a:r>
              <a:rPr lang="en-US" altLang="zh-TW" sz="2800" dirty="0">
                <a:solidFill>
                  <a:schemeClr val="bg1"/>
                </a:solidFill>
                <a:effectLst/>
              </a:rPr>
              <a:t>2013</a:t>
            </a:r>
          </a:p>
        </p:txBody>
      </p:sp>
      <p:sp>
        <p:nvSpPr>
          <p:cNvPr id="661507" name="Rectangle 3"/>
          <p:cNvSpPr>
            <a:spLocks noChangeArrowheads="1"/>
          </p:cNvSpPr>
          <p:nvPr/>
        </p:nvSpPr>
        <p:spPr bwMode="auto">
          <a:xfrm>
            <a:off x="971550" y="6520448"/>
            <a:ext cx="3058851"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600" b="0" dirty="0">
                <a:solidFill>
                  <a:srgbClr val="66FF33"/>
                </a:solidFill>
                <a:effectLst>
                  <a:outerShdw blurRad="38100" dist="38100" dir="2700000" algn="tl">
                    <a:srgbClr val="000000"/>
                  </a:outerShdw>
                </a:effectLst>
              </a:rPr>
              <a:t>Li Q. N </a:t>
            </a:r>
            <a:r>
              <a:rPr lang="en-US" altLang="zh-TW" sz="1600" b="0" dirty="0" err="1">
                <a:solidFill>
                  <a:srgbClr val="66FF33"/>
                </a:solidFill>
                <a:effectLst>
                  <a:outerShdw blurRad="38100" dist="38100" dir="2700000" algn="tl">
                    <a:srgbClr val="000000"/>
                  </a:outerShdw>
                </a:effectLst>
              </a:rPr>
              <a:t>Engl</a:t>
            </a:r>
            <a:r>
              <a:rPr lang="en-US" altLang="zh-TW" sz="1600" b="0" dirty="0">
                <a:solidFill>
                  <a:srgbClr val="66FF33"/>
                </a:solidFill>
                <a:effectLst>
                  <a:outerShdw blurRad="38100" dist="38100" dir="2700000" algn="tl">
                    <a:srgbClr val="000000"/>
                  </a:outerShdw>
                </a:effectLst>
              </a:rPr>
              <a:t> J Med 2014;370:520.</a:t>
            </a:r>
          </a:p>
        </p:txBody>
      </p:sp>
      <p:sp>
        <p:nvSpPr>
          <p:cNvPr id="661508" name="Rectangle 4"/>
          <p:cNvSpPr>
            <a:spLocks noGrp="1" noChangeArrowheads="1"/>
          </p:cNvSpPr>
          <p:nvPr>
            <p:ph type="body" idx="1"/>
          </p:nvPr>
        </p:nvSpPr>
        <p:spPr>
          <a:xfrm>
            <a:off x="539750" y="1484784"/>
            <a:ext cx="8280400" cy="4896966"/>
          </a:xfrm>
          <a:noFill/>
          <a:ln/>
        </p:spPr>
        <p:txBody>
          <a:bodyPr/>
          <a:lstStyle/>
          <a:p>
            <a:pPr>
              <a:spcBef>
                <a:spcPct val="10000"/>
              </a:spcBef>
            </a:pPr>
            <a:r>
              <a:rPr lang="zh-TW" altLang="en-US" sz="3200" dirty="0" smtClean="0">
                <a:solidFill>
                  <a:schemeClr val="bg1"/>
                </a:solidFill>
                <a:effectLst/>
              </a:rPr>
              <a:t>個案數：</a:t>
            </a:r>
            <a:r>
              <a:rPr lang="en-US" altLang="zh-TW" sz="3200" dirty="0" smtClean="0">
                <a:solidFill>
                  <a:schemeClr val="bg1"/>
                </a:solidFill>
                <a:effectLst/>
              </a:rPr>
              <a:t>139</a:t>
            </a:r>
            <a:endParaRPr lang="en-US" altLang="zh-TW" sz="3200" dirty="0">
              <a:solidFill>
                <a:schemeClr val="bg1"/>
              </a:solidFill>
              <a:effectLst/>
            </a:endParaRPr>
          </a:p>
          <a:p>
            <a:pPr>
              <a:spcBef>
                <a:spcPct val="10000"/>
              </a:spcBef>
            </a:pPr>
            <a:r>
              <a:rPr lang="zh-TW" altLang="en-US" sz="3200" b="1" dirty="0" smtClean="0">
                <a:solidFill>
                  <a:srgbClr val="FAFD00"/>
                </a:solidFill>
                <a:effectLst/>
              </a:rPr>
              <a:t>年齡中位值：</a:t>
            </a:r>
            <a:r>
              <a:rPr lang="en-US" altLang="zh-TW" sz="3200" b="1" dirty="0" smtClean="0">
                <a:solidFill>
                  <a:srgbClr val="FAFD00"/>
                </a:solidFill>
                <a:effectLst/>
              </a:rPr>
              <a:t> 61</a:t>
            </a:r>
            <a:r>
              <a:rPr lang="zh-TW" altLang="en-US" sz="3200" b="1" dirty="0" smtClean="0">
                <a:solidFill>
                  <a:srgbClr val="FAFD00"/>
                </a:solidFill>
                <a:effectLst/>
              </a:rPr>
              <a:t>歲</a:t>
            </a:r>
            <a:r>
              <a:rPr lang="en-US" altLang="zh-TW" sz="3200" b="1" dirty="0" smtClean="0">
                <a:solidFill>
                  <a:srgbClr val="FAFD00"/>
                </a:solidFill>
                <a:effectLst/>
              </a:rPr>
              <a:t> </a:t>
            </a:r>
            <a:r>
              <a:rPr lang="en-US" altLang="zh-TW" sz="3200" dirty="0" smtClean="0">
                <a:solidFill>
                  <a:schemeClr val="bg1"/>
                </a:solidFill>
                <a:effectLst/>
              </a:rPr>
              <a:t>(2</a:t>
            </a:r>
            <a:r>
              <a:rPr lang="zh-TW" altLang="en-US" sz="3200" dirty="0" smtClean="0">
                <a:solidFill>
                  <a:schemeClr val="bg1"/>
                </a:solidFill>
                <a:effectLst/>
              </a:rPr>
              <a:t> </a:t>
            </a:r>
            <a:r>
              <a:rPr lang="en-US" altLang="zh-TW" sz="3200" dirty="0" smtClean="0">
                <a:solidFill>
                  <a:schemeClr val="bg1"/>
                </a:solidFill>
                <a:effectLst/>
              </a:rPr>
              <a:t>- 91</a:t>
            </a:r>
            <a:r>
              <a:rPr lang="zh-TW" altLang="en-US" sz="3200" dirty="0" smtClean="0">
                <a:solidFill>
                  <a:schemeClr val="bg1"/>
                </a:solidFill>
                <a:effectLst/>
              </a:rPr>
              <a:t>歲</a:t>
            </a:r>
            <a:r>
              <a:rPr lang="en-US" altLang="zh-TW" sz="3200" dirty="0" smtClean="0">
                <a:solidFill>
                  <a:schemeClr val="bg1"/>
                </a:solidFill>
                <a:effectLst/>
              </a:rPr>
              <a:t>range)</a:t>
            </a:r>
          </a:p>
          <a:p>
            <a:pPr>
              <a:spcBef>
                <a:spcPct val="10000"/>
              </a:spcBef>
            </a:pPr>
            <a:r>
              <a:rPr lang="zh-TW" altLang="en-US" sz="3200" dirty="0">
                <a:solidFill>
                  <a:schemeClr val="bg1"/>
                </a:solidFill>
                <a:effectLst/>
              </a:rPr>
              <a:t>男性：</a:t>
            </a:r>
            <a:r>
              <a:rPr lang="en-US" altLang="zh-TW" sz="3200" dirty="0" smtClean="0">
                <a:solidFill>
                  <a:schemeClr val="bg1"/>
                </a:solidFill>
                <a:effectLst/>
              </a:rPr>
              <a:t>71%</a:t>
            </a:r>
            <a:r>
              <a:rPr lang="zh-TW" altLang="en-US" sz="3200" dirty="0" smtClean="0">
                <a:solidFill>
                  <a:schemeClr val="bg1"/>
                </a:solidFill>
                <a:effectLst/>
              </a:rPr>
              <a:t>，</a:t>
            </a:r>
            <a:r>
              <a:rPr lang="en-US" altLang="zh-TW" sz="3200" dirty="0" smtClean="0">
                <a:solidFill>
                  <a:schemeClr val="bg1"/>
                </a:solidFill>
                <a:effectLst/>
              </a:rPr>
              <a:t>73%</a:t>
            </a:r>
            <a:r>
              <a:rPr lang="zh-TW" altLang="en-US" sz="3200" dirty="0" smtClean="0">
                <a:solidFill>
                  <a:schemeClr val="bg1"/>
                </a:solidFill>
                <a:effectLst/>
              </a:rPr>
              <a:t>都市居民</a:t>
            </a:r>
            <a:r>
              <a:rPr lang="en-US" altLang="zh-TW" sz="3200" dirty="0" smtClean="0">
                <a:solidFill>
                  <a:schemeClr val="bg1"/>
                </a:solidFill>
                <a:effectLst/>
              </a:rPr>
              <a:t> </a:t>
            </a:r>
            <a:endParaRPr lang="en-US" altLang="zh-TW" sz="3200" dirty="0">
              <a:solidFill>
                <a:schemeClr val="bg1"/>
              </a:solidFill>
              <a:effectLst/>
            </a:endParaRPr>
          </a:p>
          <a:p>
            <a:pPr>
              <a:spcBef>
                <a:spcPct val="10000"/>
              </a:spcBef>
            </a:pPr>
            <a:r>
              <a:rPr lang="en-US" altLang="zh-TW" sz="3200" dirty="0" smtClean="0">
                <a:solidFill>
                  <a:schemeClr val="bg1"/>
                </a:solidFill>
                <a:effectLst/>
              </a:rPr>
              <a:t>131 </a:t>
            </a:r>
            <a:r>
              <a:rPr lang="zh-TW" altLang="en-US" sz="3200" dirty="0" smtClean="0">
                <a:solidFill>
                  <a:schemeClr val="bg1"/>
                </a:solidFill>
                <a:effectLst/>
              </a:rPr>
              <a:t>有個案調查資料</a:t>
            </a:r>
            <a:endParaRPr lang="en-US" altLang="zh-TW" sz="3200" dirty="0">
              <a:solidFill>
                <a:schemeClr val="bg1"/>
              </a:solidFill>
              <a:effectLst/>
            </a:endParaRPr>
          </a:p>
          <a:p>
            <a:pPr lvl="1">
              <a:spcBef>
                <a:spcPct val="10000"/>
              </a:spcBef>
            </a:pPr>
            <a:r>
              <a:rPr lang="zh-TW" altLang="en-US" sz="3200" dirty="0" smtClean="0">
                <a:effectLst/>
              </a:rPr>
              <a:t>禽鳥相關工作：</a:t>
            </a:r>
            <a:r>
              <a:rPr lang="en-US" altLang="zh-TW" sz="3200" dirty="0" smtClean="0">
                <a:effectLst/>
              </a:rPr>
              <a:t>9</a:t>
            </a:r>
          </a:p>
          <a:p>
            <a:pPr lvl="1">
              <a:spcBef>
                <a:spcPct val="10000"/>
              </a:spcBef>
            </a:pPr>
            <a:r>
              <a:rPr lang="zh-TW" altLang="en-US" sz="3200" b="1" dirty="0" smtClean="0">
                <a:solidFill>
                  <a:srgbClr val="FAFD00"/>
                </a:solidFill>
                <a:effectLst/>
              </a:rPr>
              <a:t>曾經接觸活禽：</a:t>
            </a:r>
            <a:r>
              <a:rPr lang="en-US" altLang="zh-TW" sz="3200" b="1" dirty="0" smtClean="0">
                <a:solidFill>
                  <a:srgbClr val="FAFD00"/>
                </a:solidFill>
                <a:effectLst/>
              </a:rPr>
              <a:t>82% (</a:t>
            </a:r>
            <a:r>
              <a:rPr lang="zh-TW" altLang="en-US" sz="3200" b="1" dirty="0" smtClean="0">
                <a:solidFill>
                  <a:srgbClr val="FAFD00"/>
                </a:solidFill>
                <a:effectLst/>
              </a:rPr>
              <a:t>雞</a:t>
            </a:r>
            <a:r>
              <a:rPr lang="en-US" altLang="zh-TW" sz="3200" b="1" dirty="0" smtClean="0">
                <a:solidFill>
                  <a:srgbClr val="FAFD00"/>
                </a:solidFill>
                <a:effectLst/>
              </a:rPr>
              <a:t> </a:t>
            </a:r>
            <a:r>
              <a:rPr lang="en-US" altLang="zh-TW" sz="3200" b="1" dirty="0">
                <a:solidFill>
                  <a:srgbClr val="FAFD00"/>
                </a:solidFill>
                <a:effectLst/>
              </a:rPr>
              <a:t>82%)</a:t>
            </a:r>
          </a:p>
          <a:p>
            <a:pPr>
              <a:spcBef>
                <a:spcPct val="10000"/>
              </a:spcBef>
            </a:pPr>
            <a:r>
              <a:rPr lang="zh-TW" altLang="en-US" sz="3200" b="1" dirty="0" smtClean="0">
                <a:solidFill>
                  <a:srgbClr val="FAFD00"/>
                </a:solidFill>
                <a:effectLst/>
              </a:rPr>
              <a:t>死亡率：</a:t>
            </a:r>
            <a:r>
              <a:rPr lang="en-US" altLang="zh-TW" sz="3200" b="1" dirty="0" smtClean="0">
                <a:solidFill>
                  <a:srgbClr val="FAFD00"/>
                </a:solidFill>
                <a:effectLst/>
              </a:rPr>
              <a:t>34% </a:t>
            </a:r>
            <a:r>
              <a:rPr lang="en-US" altLang="zh-TW" sz="3200" dirty="0" smtClean="0">
                <a:solidFill>
                  <a:schemeClr val="bg1"/>
                </a:solidFill>
                <a:effectLst/>
              </a:rPr>
              <a:t>(47/139)</a:t>
            </a:r>
            <a:endParaRPr lang="en-US" altLang="zh-TW" sz="3200" dirty="0">
              <a:solidFill>
                <a:schemeClr val="bg1"/>
              </a:solidFill>
              <a:effectLst/>
            </a:endParaRPr>
          </a:p>
          <a:p>
            <a:pPr>
              <a:spcBef>
                <a:spcPct val="10000"/>
              </a:spcBef>
            </a:pPr>
            <a:r>
              <a:rPr lang="en-US" altLang="zh-TW" sz="3200" b="1" dirty="0" smtClean="0">
                <a:effectLst/>
              </a:rPr>
              <a:t>4</a:t>
            </a:r>
            <a:r>
              <a:rPr lang="zh-TW" altLang="en-US" sz="3200" b="1" dirty="0" smtClean="0">
                <a:effectLst/>
              </a:rPr>
              <a:t>個家族群聚，可能為人與人之間傳染。</a:t>
            </a:r>
            <a:endParaRPr lang="en-US" altLang="zh-TW" sz="3200" dirty="0">
              <a:solidFill>
                <a:schemeClr val="bg1"/>
              </a:solidFill>
              <a:effectLst/>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419017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2"/>
          <p:cNvSpPr>
            <a:spLocks noGrp="1" noChangeArrowheads="1"/>
          </p:cNvSpPr>
          <p:nvPr>
            <p:ph type="title"/>
          </p:nvPr>
        </p:nvSpPr>
        <p:spPr>
          <a:xfrm>
            <a:off x="539750" y="0"/>
            <a:ext cx="8208963" cy="896938"/>
          </a:xfrm>
        </p:spPr>
        <p:txBody>
          <a:bodyPr/>
          <a:lstStyle/>
          <a:p>
            <a:r>
              <a:rPr lang="en-US" altLang="zh-TW" sz="3600" dirty="0">
                <a:solidFill>
                  <a:srgbClr val="FAFD00"/>
                </a:solidFill>
                <a:effectLst/>
              </a:rPr>
              <a:t>H7N9</a:t>
            </a:r>
            <a:r>
              <a:rPr lang="zh-TW" altLang="en-US" sz="3600" dirty="0">
                <a:solidFill>
                  <a:srgbClr val="FAFD00"/>
                </a:solidFill>
                <a:effectLst/>
              </a:rPr>
              <a:t>人類病例   </a:t>
            </a:r>
            <a:r>
              <a:rPr lang="en-US" altLang="zh-TW" sz="3200" dirty="0">
                <a:solidFill>
                  <a:schemeClr val="bg1"/>
                </a:solidFill>
                <a:effectLst/>
              </a:rPr>
              <a:t>N=4</a:t>
            </a:r>
            <a:r>
              <a:rPr lang="zh-TW" altLang="en-US" sz="3200" dirty="0">
                <a:solidFill>
                  <a:schemeClr val="bg1"/>
                </a:solidFill>
                <a:effectLst/>
              </a:rPr>
              <a:t>，中國浙江</a:t>
            </a:r>
            <a:r>
              <a:rPr lang="en-US" altLang="zh-TW" sz="3200" dirty="0">
                <a:solidFill>
                  <a:schemeClr val="bg1"/>
                </a:solidFill>
                <a:effectLst/>
              </a:rPr>
              <a:t>, 2013</a:t>
            </a:r>
          </a:p>
        </p:txBody>
      </p:sp>
      <p:sp>
        <p:nvSpPr>
          <p:cNvPr id="664579" name="Rectangle 3"/>
          <p:cNvSpPr>
            <a:spLocks noChangeArrowheads="1"/>
          </p:cNvSpPr>
          <p:nvPr/>
        </p:nvSpPr>
        <p:spPr bwMode="auto">
          <a:xfrm>
            <a:off x="971550" y="6521450"/>
            <a:ext cx="1973263"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600" b="0">
                <a:solidFill>
                  <a:srgbClr val="66FF33"/>
                </a:solidFill>
                <a:effectLst>
                  <a:outerShdw blurRad="38100" dist="38100" dir="2700000" algn="tl">
                    <a:srgbClr val="000000"/>
                  </a:outerShdw>
                </a:effectLst>
              </a:rPr>
              <a:t>Chen Y. Lancet 2013.</a:t>
            </a:r>
          </a:p>
        </p:txBody>
      </p:sp>
      <p:pic>
        <p:nvPicPr>
          <p:cNvPr id="664580" name="Picture 4"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258888" y="765175"/>
            <a:ext cx="6610350" cy="581025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87917638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0" name="Rectangle 2"/>
          <p:cNvSpPr>
            <a:spLocks noGrp="1" noChangeArrowheads="1"/>
          </p:cNvSpPr>
          <p:nvPr>
            <p:ph type="title"/>
          </p:nvPr>
        </p:nvSpPr>
        <p:spPr>
          <a:xfrm>
            <a:off x="395288" y="333375"/>
            <a:ext cx="8424862" cy="792163"/>
          </a:xfrm>
        </p:spPr>
        <p:txBody>
          <a:bodyPr/>
          <a:lstStyle/>
          <a:p>
            <a:r>
              <a:rPr lang="en-US" altLang="zh-TW" sz="3200" dirty="0">
                <a:effectLst/>
              </a:rPr>
              <a:t>H7N9</a:t>
            </a:r>
            <a:r>
              <a:rPr lang="zh-TW" altLang="en-US" sz="3200" dirty="0">
                <a:effectLst/>
              </a:rPr>
              <a:t>禽流感人類病例的實驗室檢查</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N = 111, </a:t>
            </a:r>
            <a:r>
              <a:rPr lang="zh-TW" altLang="en-US" sz="2800" dirty="0">
                <a:solidFill>
                  <a:schemeClr val="bg1"/>
                </a:solidFill>
                <a:effectLst/>
              </a:rPr>
              <a:t>年齡中位值 </a:t>
            </a:r>
            <a:r>
              <a:rPr lang="en-US" altLang="zh-TW" sz="2800" dirty="0">
                <a:solidFill>
                  <a:schemeClr val="bg1"/>
                </a:solidFill>
                <a:effectLst/>
              </a:rPr>
              <a:t>61</a:t>
            </a:r>
            <a:r>
              <a:rPr lang="zh-TW" altLang="en-US" sz="2800" dirty="0">
                <a:solidFill>
                  <a:schemeClr val="bg1"/>
                </a:solidFill>
                <a:effectLst/>
              </a:rPr>
              <a:t>歲</a:t>
            </a:r>
            <a:r>
              <a:rPr lang="en-US" altLang="zh-TW" sz="2800" dirty="0">
                <a:solidFill>
                  <a:schemeClr val="bg1"/>
                </a:solidFill>
                <a:effectLst/>
              </a:rPr>
              <a:t>, 2013</a:t>
            </a:r>
          </a:p>
        </p:txBody>
      </p:sp>
      <p:graphicFrame>
        <p:nvGraphicFramePr>
          <p:cNvPr id="662531" name="Object 3"/>
          <p:cNvGraphicFramePr>
            <a:graphicFrameLocks noChangeAspect="1"/>
          </p:cNvGraphicFramePr>
          <p:nvPr>
            <p:extLst>
              <p:ext uri="{D42A27DB-BD31-4B8C-83A1-F6EECF244321}">
                <p14:modId xmlns:p14="http://schemas.microsoft.com/office/powerpoint/2010/main" xmlns="" val="849149829"/>
              </p:ext>
            </p:extLst>
          </p:nvPr>
        </p:nvGraphicFramePr>
        <p:xfrm>
          <a:off x="0" y="1557338"/>
          <a:ext cx="9144000" cy="4676775"/>
        </p:xfrm>
        <a:graphic>
          <a:graphicData uri="http://schemas.openxmlformats.org/presentationml/2006/ole">
            <p:oleObj spid="_x0000_s1062175" name="圖表" r:id="rId5" imgW="8069627" imgH="4130136" progId="MSGraph.Chart.8">
              <p:embed followColorScheme="full"/>
            </p:oleObj>
          </a:graphicData>
        </a:graphic>
      </p:graphicFrame>
      <p:sp>
        <p:nvSpPr>
          <p:cNvPr id="662532" name="Text Box 4"/>
          <p:cNvSpPr txBox="1">
            <a:spLocks noChangeArrowheads="1"/>
          </p:cNvSpPr>
          <p:nvPr/>
        </p:nvSpPr>
        <p:spPr bwMode="auto">
          <a:xfrm>
            <a:off x="468313" y="1273284"/>
            <a:ext cx="1452642"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kumimoji="1" lang="en-US" altLang="zh-TW" sz="2400" i="1" dirty="0">
                <a:solidFill>
                  <a:srgbClr val="FAFD00"/>
                </a:solidFill>
                <a:effectLst>
                  <a:outerShdw blurRad="38100" dist="38100" dir="2700000" algn="tl">
                    <a:srgbClr val="000000"/>
                  </a:outerShdw>
                </a:effectLst>
              </a:rPr>
              <a:t>% </a:t>
            </a:r>
            <a:r>
              <a:rPr kumimoji="1" lang="en-US" altLang="zh-TW" sz="2400" i="1" dirty="0" smtClean="0">
                <a:solidFill>
                  <a:srgbClr val="FAFD00"/>
                </a:solidFill>
                <a:effectLst>
                  <a:outerShdw blurRad="38100" dist="38100" dir="2700000" algn="tl">
                    <a:srgbClr val="000000"/>
                  </a:outerShdw>
                </a:effectLst>
                <a:latin typeface="+mn-lt"/>
              </a:rPr>
              <a:t>cases</a:t>
            </a:r>
            <a:endParaRPr kumimoji="1" lang="en-US" altLang="zh-TW" sz="2400" i="1" dirty="0">
              <a:solidFill>
                <a:srgbClr val="FAFD00"/>
              </a:solidFill>
              <a:effectLst>
                <a:outerShdw blurRad="38100" dist="38100" dir="2700000" algn="tl">
                  <a:srgbClr val="000000"/>
                </a:outerShdw>
              </a:effectLst>
              <a:latin typeface="+mn-lt"/>
            </a:endParaRPr>
          </a:p>
        </p:txBody>
      </p:sp>
      <p:sp>
        <p:nvSpPr>
          <p:cNvPr id="662533" name="Rectangle 5"/>
          <p:cNvSpPr>
            <a:spLocks noChangeArrowheads="1"/>
          </p:cNvSpPr>
          <p:nvPr/>
        </p:nvSpPr>
        <p:spPr bwMode="auto">
          <a:xfrm>
            <a:off x="1116013" y="6505575"/>
            <a:ext cx="2609850"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600" b="0">
                <a:solidFill>
                  <a:srgbClr val="66FF33"/>
                </a:solidFill>
                <a:effectLst>
                  <a:outerShdw blurRad="38100" dist="38100" dir="2700000" algn="tl">
                    <a:srgbClr val="000000"/>
                  </a:outerShdw>
                </a:effectLst>
              </a:rPr>
              <a:t>Gao HN. N Engl J Med 2013.</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1377826135"/>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9154" name="Rectangle 2"/>
          <p:cNvSpPr>
            <a:spLocks noGrp="1" noChangeArrowheads="1"/>
          </p:cNvSpPr>
          <p:nvPr>
            <p:ph type="title"/>
          </p:nvPr>
        </p:nvSpPr>
        <p:spPr>
          <a:xfrm>
            <a:off x="395288" y="333375"/>
            <a:ext cx="8424862" cy="792163"/>
          </a:xfrm>
        </p:spPr>
        <p:txBody>
          <a:bodyPr/>
          <a:lstStyle/>
          <a:p>
            <a:r>
              <a:rPr lang="en-US" altLang="zh-TW" sz="3200" dirty="0">
                <a:effectLst/>
              </a:rPr>
              <a:t>H5N1</a:t>
            </a:r>
            <a:r>
              <a:rPr lang="zh-TW" altLang="en-US" sz="3200" dirty="0">
                <a:effectLst/>
              </a:rPr>
              <a:t>禽流感人類病例的季節分佈</a:t>
            </a:r>
            <a:r>
              <a:rPr lang="zh-TW" altLang="en-US" sz="3200" dirty="0">
                <a:solidFill>
                  <a:srgbClr val="FF00FF"/>
                </a:solidFill>
                <a:effectLst/>
              </a:rPr>
              <a:t/>
            </a:r>
            <a:br>
              <a:rPr lang="zh-TW" altLang="en-US" sz="3200" dirty="0">
                <a:solidFill>
                  <a:srgbClr val="FF00FF"/>
                </a:solidFill>
                <a:effectLst/>
              </a:rPr>
            </a:br>
            <a:r>
              <a:rPr lang="zh-TW" altLang="en-US" sz="2800" dirty="0">
                <a:solidFill>
                  <a:schemeClr val="bg1"/>
                </a:solidFill>
                <a:effectLst/>
              </a:rPr>
              <a:t>中國，</a:t>
            </a:r>
            <a:r>
              <a:rPr lang="en-US" altLang="zh-TW" sz="2800" dirty="0">
                <a:solidFill>
                  <a:schemeClr val="bg1"/>
                </a:solidFill>
                <a:effectLst/>
              </a:rPr>
              <a:t>2013</a:t>
            </a:r>
          </a:p>
        </p:txBody>
      </p:sp>
      <p:sp>
        <p:nvSpPr>
          <p:cNvPr id="689155" name="Rectangle 3"/>
          <p:cNvSpPr>
            <a:spLocks noChangeArrowheads="1"/>
          </p:cNvSpPr>
          <p:nvPr/>
        </p:nvSpPr>
        <p:spPr bwMode="auto">
          <a:xfrm>
            <a:off x="1116013" y="6505575"/>
            <a:ext cx="2312987"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eaLnBrk="1" hangingPunct="1"/>
            <a:r>
              <a:rPr lang="en-US" altLang="zh-TW" sz="1600" b="0">
                <a:solidFill>
                  <a:srgbClr val="66FF33"/>
                </a:solidFill>
                <a:effectLst>
                  <a:outerShdw blurRad="38100" dist="38100" dir="2700000" algn="tl">
                    <a:srgbClr val="000000"/>
                  </a:outerShdw>
                </a:effectLst>
              </a:rPr>
              <a:t>Cowling BJ. Lancet 2013.</a:t>
            </a:r>
          </a:p>
        </p:txBody>
      </p:sp>
      <p:pic>
        <p:nvPicPr>
          <p:cNvPr id="689156" name="Picture 4"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11188" y="1484313"/>
            <a:ext cx="8229600" cy="471487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687812445"/>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906" name="Rectangle 2"/>
          <p:cNvSpPr>
            <a:spLocks noGrp="1" noChangeArrowheads="1"/>
          </p:cNvSpPr>
          <p:nvPr>
            <p:ph type="title"/>
          </p:nvPr>
        </p:nvSpPr>
        <p:spPr>
          <a:xfrm>
            <a:off x="467545" y="228600"/>
            <a:ext cx="8295456" cy="1256184"/>
          </a:xfrm>
        </p:spPr>
        <p:txBody>
          <a:bodyPr/>
          <a:lstStyle/>
          <a:p>
            <a:r>
              <a:rPr lang="zh-TW" altLang="en-US" dirty="0">
                <a:effectLst/>
              </a:rPr>
              <a:t>我</a:t>
            </a:r>
            <a:r>
              <a:rPr lang="en-US" altLang="zh-TW" dirty="0">
                <a:effectLst/>
              </a:rPr>
              <a:t>H7N9</a:t>
            </a:r>
            <a:r>
              <a:rPr lang="zh-TW" altLang="en-US" dirty="0">
                <a:effectLst/>
              </a:rPr>
              <a:t>首例　疑打高爾夫球被感染</a:t>
            </a:r>
            <a:r>
              <a:rPr lang="zh-TW" altLang="en-US" dirty="0">
                <a:solidFill>
                  <a:srgbClr val="FF00FF"/>
                </a:solidFill>
                <a:effectLst/>
              </a:rPr>
              <a:t/>
            </a:r>
            <a:br>
              <a:rPr lang="zh-TW" altLang="en-US" dirty="0">
                <a:solidFill>
                  <a:srgbClr val="FF00FF"/>
                </a:solidFill>
                <a:effectLst/>
              </a:rPr>
            </a:br>
            <a:r>
              <a:rPr lang="en-US" altLang="zh-TW" sz="3600" dirty="0">
                <a:solidFill>
                  <a:schemeClr val="bg1"/>
                </a:solidFill>
                <a:effectLst/>
              </a:rPr>
              <a:t>2013.4.29 </a:t>
            </a:r>
            <a:r>
              <a:rPr lang="zh-TW" altLang="en-US" sz="3600" dirty="0">
                <a:solidFill>
                  <a:schemeClr val="bg1"/>
                </a:solidFill>
                <a:effectLst/>
              </a:rPr>
              <a:t>蘋果日報</a:t>
            </a:r>
          </a:p>
        </p:txBody>
      </p:sp>
      <p:sp>
        <p:nvSpPr>
          <p:cNvPr id="635907" name="Rectangle 3"/>
          <p:cNvSpPr>
            <a:spLocks noGrp="1" noChangeArrowheads="1"/>
          </p:cNvSpPr>
          <p:nvPr>
            <p:ph type="body" idx="1"/>
          </p:nvPr>
        </p:nvSpPr>
        <p:spPr>
          <a:xfrm>
            <a:off x="655314" y="1556792"/>
            <a:ext cx="8237166" cy="4753123"/>
          </a:xfrm>
        </p:spPr>
        <p:txBody>
          <a:bodyPr/>
          <a:lstStyle/>
          <a:p>
            <a:pPr hangingPunct="1">
              <a:lnSpc>
                <a:spcPct val="120000"/>
              </a:lnSpc>
            </a:pPr>
            <a:r>
              <a:rPr lang="zh-TW" altLang="en-US" sz="3000" dirty="0">
                <a:solidFill>
                  <a:schemeClr val="bg1"/>
                </a:solidFill>
                <a:effectLst/>
              </a:rPr>
              <a:t>國內出現首例</a:t>
            </a:r>
            <a:r>
              <a:rPr lang="en-US" altLang="zh-TW" sz="3000" dirty="0">
                <a:solidFill>
                  <a:schemeClr val="bg1"/>
                </a:solidFill>
                <a:effectLst/>
              </a:rPr>
              <a:t>H7N9</a:t>
            </a:r>
            <a:r>
              <a:rPr lang="zh-TW" altLang="en-US" sz="3000" dirty="0">
                <a:solidFill>
                  <a:schemeClr val="bg1"/>
                </a:solidFill>
                <a:effectLst/>
              </a:rPr>
              <a:t>病例，該名台商曾表示在中國未接觸鳥禽，但曾去打高爾夫球，疾管單位懷疑，台商可能接觸了遭汙染的高球。</a:t>
            </a:r>
          </a:p>
          <a:p>
            <a:pPr>
              <a:lnSpc>
                <a:spcPct val="120000"/>
              </a:lnSpc>
            </a:pPr>
            <a:r>
              <a:rPr lang="en-US" altLang="zh-TW" sz="3000" dirty="0">
                <a:solidFill>
                  <a:schemeClr val="bg1"/>
                </a:solidFill>
                <a:effectLst/>
              </a:rPr>
              <a:t>《</a:t>
            </a:r>
            <a:r>
              <a:rPr lang="zh-TW" altLang="en-US" sz="3000" dirty="0">
                <a:solidFill>
                  <a:schemeClr val="bg1"/>
                </a:solidFill>
                <a:effectLst/>
              </a:rPr>
              <a:t>自由時報</a:t>
            </a:r>
            <a:r>
              <a:rPr lang="en-US" altLang="zh-TW" sz="3000" dirty="0">
                <a:solidFill>
                  <a:schemeClr val="bg1"/>
                </a:solidFill>
                <a:effectLst/>
              </a:rPr>
              <a:t>》</a:t>
            </a:r>
            <a:r>
              <a:rPr lang="zh-TW" altLang="en-US" sz="3000" dirty="0">
                <a:solidFill>
                  <a:schemeClr val="bg1"/>
                </a:solidFill>
                <a:effectLst/>
              </a:rPr>
              <a:t>報導，該名台商返台前並無接觸鳥禽歷史，但曾經赴疫區的高爾夫球場打球，懷疑他可能在撿球過程中，接觸了遭</a:t>
            </a:r>
            <a:r>
              <a:rPr lang="en-US" altLang="zh-TW" sz="3000" dirty="0">
                <a:solidFill>
                  <a:schemeClr val="bg1"/>
                </a:solidFill>
                <a:effectLst/>
              </a:rPr>
              <a:t>H7N9</a:t>
            </a:r>
            <a:r>
              <a:rPr lang="zh-TW" altLang="en-US" sz="3000" dirty="0">
                <a:solidFill>
                  <a:schemeClr val="bg1"/>
                </a:solidFill>
                <a:effectLst/>
              </a:rPr>
              <a:t>病毒鳥糞污染的高爾夫球，因此被感染。</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28966060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0" name="Rectangle 2"/>
          <p:cNvSpPr>
            <a:spLocks noGrp="1" noChangeArrowheads="1"/>
          </p:cNvSpPr>
          <p:nvPr>
            <p:ph type="title"/>
          </p:nvPr>
        </p:nvSpPr>
        <p:spPr>
          <a:xfrm>
            <a:off x="467544" y="260648"/>
            <a:ext cx="6808787" cy="679450"/>
          </a:xfrm>
          <a:noFill/>
          <a:ln/>
          <a:effectLst>
            <a:outerShdw dist="35921" dir="2700000" algn="ctr" rotWithShape="0">
              <a:srgbClr val="000000"/>
            </a:outerShdw>
          </a:effectLst>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dirty="0">
                <a:effectLst/>
              </a:rPr>
              <a:t>流感可能的間接接觸傳染</a:t>
            </a:r>
          </a:p>
        </p:txBody>
      </p:sp>
      <p:sp>
        <p:nvSpPr>
          <p:cNvPr id="565251" name="Rectangle 3"/>
          <p:cNvSpPr>
            <a:spLocks noGrp="1" noChangeArrowheads="1"/>
          </p:cNvSpPr>
          <p:nvPr>
            <p:ph type="body" idx="1"/>
          </p:nvPr>
        </p:nvSpPr>
        <p:spPr>
          <a:xfrm>
            <a:off x="611560" y="1151880"/>
            <a:ext cx="8135937" cy="5127625"/>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spcBef>
                <a:spcPts val="0"/>
              </a:spcBef>
            </a:pPr>
            <a:r>
              <a:rPr lang="zh-TW" altLang="en-US" sz="3200" dirty="0">
                <a:solidFill>
                  <a:srgbClr val="FAFD00"/>
                </a:solidFill>
                <a:effectLst/>
              </a:rPr>
              <a:t>流感病毒於體外存活時間</a:t>
            </a:r>
          </a:p>
          <a:p>
            <a:pPr lvl="1">
              <a:spcBef>
                <a:spcPts val="0"/>
              </a:spcBef>
            </a:pPr>
            <a:r>
              <a:rPr lang="zh-TW" altLang="en-US" sz="3200" dirty="0">
                <a:effectLst/>
              </a:rPr>
              <a:t>污染的平滑</a:t>
            </a:r>
            <a:r>
              <a:rPr lang="zh-TW" altLang="en-US" sz="3200" dirty="0" smtClean="0">
                <a:effectLst/>
              </a:rPr>
              <a:t>表面：</a:t>
            </a:r>
            <a:r>
              <a:rPr lang="en-US" altLang="zh-TW" sz="3200" dirty="0" smtClean="0">
                <a:effectLst/>
              </a:rPr>
              <a:t>24-48</a:t>
            </a:r>
            <a:r>
              <a:rPr lang="zh-TW" altLang="en-US" sz="3200" dirty="0">
                <a:effectLst/>
              </a:rPr>
              <a:t>小時</a:t>
            </a:r>
          </a:p>
          <a:p>
            <a:pPr lvl="1">
              <a:spcBef>
                <a:spcPts val="0"/>
              </a:spcBef>
            </a:pPr>
            <a:r>
              <a:rPr lang="zh-TW" altLang="en-US" sz="3200" dirty="0">
                <a:effectLst/>
              </a:rPr>
              <a:t>衣服、紙張、衛生紙：</a:t>
            </a:r>
            <a:r>
              <a:rPr lang="en-US" altLang="zh-TW" sz="3200" dirty="0">
                <a:effectLst/>
              </a:rPr>
              <a:t>8-12</a:t>
            </a:r>
            <a:r>
              <a:rPr lang="zh-TW" altLang="en-US" sz="3200" dirty="0">
                <a:effectLst/>
              </a:rPr>
              <a:t>小時</a:t>
            </a:r>
          </a:p>
          <a:p>
            <a:pPr lvl="1">
              <a:spcBef>
                <a:spcPts val="0"/>
              </a:spcBef>
            </a:pPr>
            <a:r>
              <a:rPr lang="zh-TW" altLang="en-US" sz="3200" dirty="0">
                <a:effectLst/>
              </a:rPr>
              <a:t>手部：</a:t>
            </a:r>
            <a:r>
              <a:rPr lang="en-US" altLang="zh-TW" sz="3200" dirty="0">
                <a:effectLst/>
              </a:rPr>
              <a:t>5</a:t>
            </a:r>
            <a:r>
              <a:rPr lang="zh-TW" altLang="en-US" sz="3200" dirty="0">
                <a:effectLst/>
              </a:rPr>
              <a:t>分鐘 </a:t>
            </a:r>
          </a:p>
          <a:p>
            <a:pPr>
              <a:spcBef>
                <a:spcPts val="0"/>
              </a:spcBef>
            </a:pPr>
            <a:r>
              <a:rPr lang="zh-TW" altLang="en-US" sz="3200" dirty="0">
                <a:solidFill>
                  <a:srgbClr val="FAFD00"/>
                </a:solidFill>
                <a:effectLst/>
              </a:rPr>
              <a:t>禽流感於體外存活時間</a:t>
            </a:r>
          </a:p>
          <a:p>
            <a:pPr lvl="1">
              <a:spcBef>
                <a:spcPts val="0"/>
              </a:spcBef>
            </a:pPr>
            <a:r>
              <a:rPr lang="zh-TW" altLang="en-US" sz="3200" dirty="0">
                <a:effectLst/>
              </a:rPr>
              <a:t>禽鳥糞便，</a:t>
            </a:r>
            <a:r>
              <a:rPr lang="en-US" altLang="zh-TW" sz="3200" dirty="0" smtClean="0">
                <a:effectLst/>
              </a:rPr>
              <a:t>22</a:t>
            </a:r>
            <a:r>
              <a:rPr lang="en-US" altLang="zh-TW" sz="3200" dirty="0" smtClean="0">
                <a:effectLst/>
                <a:latin typeface="華康中圓體" pitchFamily="49" charset="-120"/>
                <a:ea typeface="華康中圓體" pitchFamily="49" charset="-120"/>
              </a:rPr>
              <a:t>℃</a:t>
            </a:r>
            <a:r>
              <a:rPr lang="zh-TW" altLang="en-US" sz="3200" dirty="0" smtClean="0">
                <a:effectLst/>
              </a:rPr>
              <a:t>：≥ </a:t>
            </a:r>
            <a:r>
              <a:rPr lang="en-US" altLang="zh-TW" sz="3200" dirty="0">
                <a:effectLst/>
              </a:rPr>
              <a:t>8</a:t>
            </a:r>
            <a:r>
              <a:rPr lang="zh-TW" altLang="en-US" sz="3200" dirty="0">
                <a:effectLst/>
              </a:rPr>
              <a:t>天</a:t>
            </a:r>
          </a:p>
          <a:p>
            <a:pPr lvl="1">
              <a:spcBef>
                <a:spcPts val="0"/>
              </a:spcBef>
            </a:pPr>
            <a:r>
              <a:rPr lang="zh-TW" altLang="en-US" sz="3200" dirty="0">
                <a:effectLst/>
              </a:rPr>
              <a:t>糞便污染河水，</a:t>
            </a:r>
            <a:r>
              <a:rPr lang="en-US" altLang="zh-TW" sz="3200" dirty="0" smtClean="0">
                <a:effectLst/>
              </a:rPr>
              <a:t>22</a:t>
            </a:r>
            <a:r>
              <a:rPr lang="en-US" altLang="zh-TW" sz="3200" dirty="0" smtClean="0">
                <a:effectLst/>
                <a:latin typeface="華康中圓體" pitchFamily="49" charset="-120"/>
                <a:ea typeface="華康中圓體" pitchFamily="49" charset="-120"/>
              </a:rPr>
              <a:t>℃</a:t>
            </a:r>
            <a:r>
              <a:rPr lang="zh-TW" altLang="en-US" sz="3200" dirty="0" smtClean="0">
                <a:effectLst/>
              </a:rPr>
              <a:t>：≥ </a:t>
            </a:r>
            <a:r>
              <a:rPr lang="en-US" altLang="zh-TW" sz="3200" dirty="0">
                <a:effectLst/>
              </a:rPr>
              <a:t>4</a:t>
            </a:r>
            <a:r>
              <a:rPr lang="zh-TW" altLang="en-US" sz="3200" dirty="0">
                <a:effectLst/>
              </a:rPr>
              <a:t>天</a:t>
            </a:r>
          </a:p>
          <a:p>
            <a:pPr lvl="1">
              <a:spcBef>
                <a:spcPts val="0"/>
              </a:spcBef>
            </a:pPr>
            <a:r>
              <a:rPr lang="zh-TW" altLang="en-US" sz="3200" b="1" dirty="0">
                <a:solidFill>
                  <a:srgbClr val="FAFD00"/>
                </a:solidFill>
                <a:effectLst/>
              </a:rPr>
              <a:t>禽鳥飼養場：</a:t>
            </a:r>
            <a:r>
              <a:rPr lang="zh-TW" altLang="en-US" sz="3200" b="1" dirty="0" smtClean="0">
                <a:solidFill>
                  <a:srgbClr val="FAFD00"/>
                </a:solidFill>
                <a:effectLst/>
              </a:rPr>
              <a:t>≥ </a:t>
            </a:r>
            <a:r>
              <a:rPr lang="en-US" altLang="zh-TW" sz="3200" b="1" dirty="0">
                <a:solidFill>
                  <a:srgbClr val="FAFD00"/>
                </a:solidFill>
                <a:effectLst/>
              </a:rPr>
              <a:t>100</a:t>
            </a:r>
            <a:r>
              <a:rPr lang="zh-TW" altLang="en-US" sz="3200" b="1" dirty="0">
                <a:solidFill>
                  <a:srgbClr val="FAFD00"/>
                </a:solidFill>
                <a:effectLst/>
              </a:rPr>
              <a:t>天</a:t>
            </a:r>
          </a:p>
          <a:p>
            <a:pPr lvl="1">
              <a:spcBef>
                <a:spcPts val="0"/>
              </a:spcBef>
            </a:pPr>
            <a:r>
              <a:rPr lang="en-US" altLang="zh-TW" sz="3200" dirty="0" smtClean="0">
                <a:effectLst/>
              </a:rPr>
              <a:t>56</a:t>
            </a:r>
            <a:r>
              <a:rPr lang="en-US" altLang="zh-TW" sz="3200" dirty="0" smtClean="0">
                <a:effectLst/>
                <a:latin typeface="華康中圓體" pitchFamily="49" charset="-120"/>
                <a:ea typeface="華康中圓體" pitchFamily="49" charset="-120"/>
              </a:rPr>
              <a:t>℃</a:t>
            </a:r>
            <a:r>
              <a:rPr lang="en-US" altLang="zh-TW" sz="3200" dirty="0" smtClean="0">
                <a:effectLst/>
              </a:rPr>
              <a:t> </a:t>
            </a:r>
            <a:r>
              <a:rPr lang="en-US" altLang="zh-TW" sz="3200" dirty="0">
                <a:effectLst/>
              </a:rPr>
              <a:t>6</a:t>
            </a:r>
            <a:r>
              <a:rPr lang="zh-TW" altLang="en-US" sz="3200" dirty="0">
                <a:effectLst/>
              </a:rPr>
              <a:t>小時或</a:t>
            </a:r>
            <a:r>
              <a:rPr lang="en-US" altLang="zh-TW" sz="3200" dirty="0" smtClean="0">
                <a:effectLst/>
              </a:rPr>
              <a:t>60</a:t>
            </a:r>
            <a:r>
              <a:rPr lang="en-US" altLang="zh-TW" sz="3200" dirty="0" smtClean="0">
                <a:effectLst/>
                <a:latin typeface="華康中圓體" pitchFamily="49" charset="-120"/>
                <a:ea typeface="華康中圓體" pitchFamily="49" charset="-120"/>
              </a:rPr>
              <a:t>℃</a:t>
            </a:r>
            <a:r>
              <a:rPr lang="en-US" altLang="zh-TW" sz="3200" dirty="0" smtClean="0">
                <a:effectLst/>
              </a:rPr>
              <a:t> </a:t>
            </a:r>
            <a:r>
              <a:rPr lang="en-US" altLang="zh-TW" sz="3200" dirty="0">
                <a:effectLst/>
              </a:rPr>
              <a:t>30</a:t>
            </a:r>
            <a:r>
              <a:rPr lang="zh-TW" altLang="en-US" sz="3200" dirty="0">
                <a:effectLst/>
              </a:rPr>
              <a:t>分鐘 </a:t>
            </a:r>
          </a:p>
          <a:p>
            <a:pPr>
              <a:spcBef>
                <a:spcPts val="0"/>
              </a:spcBef>
            </a:pPr>
            <a:r>
              <a:rPr lang="en-US" altLang="zh-TW" sz="3200" dirty="0">
                <a:solidFill>
                  <a:srgbClr val="FAFD00"/>
                </a:solidFill>
                <a:effectLst/>
              </a:rPr>
              <a:t>7</a:t>
            </a:r>
            <a:r>
              <a:rPr lang="en-US" altLang="zh-TW" sz="3200" dirty="0" smtClean="0">
                <a:solidFill>
                  <a:srgbClr val="FAFD00"/>
                </a:solidFill>
                <a:effectLst/>
              </a:rPr>
              <a:t>5</a:t>
            </a:r>
            <a:r>
              <a:rPr lang="en-US" altLang="zh-TW" sz="3200" dirty="0">
                <a:solidFill>
                  <a:srgbClr val="FAFD00"/>
                </a:solidFill>
                <a:effectLst/>
              </a:rPr>
              <a:t>%</a:t>
            </a:r>
            <a:r>
              <a:rPr lang="zh-TW" altLang="en-US" sz="3200" dirty="0">
                <a:solidFill>
                  <a:srgbClr val="FAFD00"/>
                </a:solidFill>
                <a:effectLst/>
              </a:rPr>
              <a:t>酒精：可殺死手部病毒</a:t>
            </a:r>
          </a:p>
        </p:txBody>
      </p:sp>
      <p:sp>
        <p:nvSpPr>
          <p:cNvPr id="565252" name="Rectangle 4"/>
          <p:cNvSpPr>
            <a:spLocks noChangeArrowheads="1"/>
          </p:cNvSpPr>
          <p:nvPr/>
        </p:nvSpPr>
        <p:spPr bwMode="auto">
          <a:xfrm>
            <a:off x="1042988" y="6491288"/>
            <a:ext cx="2691763"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dirty="0">
                <a:solidFill>
                  <a:srgbClr val="66FF33"/>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Bean B. JID 1982;146:47.</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686913735"/>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Grp="1" noChangeArrowheads="1"/>
          </p:cNvSpPr>
          <p:nvPr>
            <p:ph type="title" idx="4294967295"/>
          </p:nvPr>
        </p:nvSpPr>
        <p:spPr>
          <a:xfrm>
            <a:off x="539552" y="228600"/>
            <a:ext cx="8223448" cy="896144"/>
          </a:xfrm>
          <a:noFill/>
        </p:spPr>
        <p:txBody>
          <a:bodyPr lIns="90488" tIns="44450" rIns="90488" bIns="44450"/>
          <a:lstStyle/>
          <a:p>
            <a:pPr>
              <a:defRPr/>
            </a:pPr>
            <a:r>
              <a:rPr lang="zh-TW" altLang="en-US" sz="3600" kern="0" dirty="0">
                <a:effectLst/>
                <a:latin typeface="+mj-lt"/>
                <a:ea typeface="+mj-ea"/>
              </a:rPr>
              <a:t>流感全世界大流行的對策</a:t>
            </a:r>
            <a:r>
              <a:rPr lang="zh-TW" altLang="en-US" sz="3600" kern="0" dirty="0">
                <a:solidFill>
                  <a:srgbClr val="FF00FF"/>
                </a:solidFill>
                <a:effectLst/>
                <a:latin typeface="+mj-lt"/>
                <a:ea typeface="+mj-ea"/>
              </a:rPr>
              <a:t/>
            </a:r>
            <a:br>
              <a:rPr lang="zh-TW" altLang="en-US" sz="3600" kern="0" dirty="0">
                <a:solidFill>
                  <a:srgbClr val="FF00FF"/>
                </a:solidFill>
                <a:effectLst/>
                <a:latin typeface="+mj-lt"/>
                <a:ea typeface="+mj-ea"/>
              </a:rPr>
            </a:br>
            <a:r>
              <a:rPr lang="zh-TW" altLang="en-US" sz="3200" kern="0" dirty="0">
                <a:solidFill>
                  <a:schemeClr val="bg1"/>
                </a:solidFill>
                <a:effectLst/>
                <a:latin typeface="+mj-lt"/>
                <a:ea typeface="+mj-ea"/>
              </a:rPr>
              <a:t>台灣 </a:t>
            </a:r>
            <a:r>
              <a:rPr lang="en-US" altLang="zh-TW" sz="3200" kern="0" dirty="0">
                <a:solidFill>
                  <a:schemeClr val="bg1"/>
                </a:solidFill>
                <a:effectLst/>
                <a:latin typeface="+mj-lt"/>
                <a:ea typeface="+mj-ea"/>
              </a:rPr>
              <a:t>2004.2.3 </a:t>
            </a:r>
            <a:r>
              <a:rPr lang="zh-TW" altLang="en-US" sz="3200" kern="0" dirty="0">
                <a:solidFill>
                  <a:schemeClr val="bg1"/>
                </a:solidFill>
                <a:effectLst/>
                <a:latin typeface="+mj-lt"/>
                <a:ea typeface="+mj-ea"/>
              </a:rPr>
              <a:t>流感防治諮詢委員會</a:t>
            </a:r>
          </a:p>
        </p:txBody>
      </p:sp>
      <p:sp>
        <p:nvSpPr>
          <p:cNvPr id="634883" name="Rectangle 3"/>
          <p:cNvSpPr>
            <a:spLocks noGrp="1" noChangeArrowheads="1"/>
          </p:cNvSpPr>
          <p:nvPr>
            <p:ph type="body" idx="4294967295"/>
          </p:nvPr>
        </p:nvSpPr>
        <p:spPr>
          <a:xfrm>
            <a:off x="468313" y="1341438"/>
            <a:ext cx="8424862" cy="5329237"/>
          </a:xfrm>
          <a:noFill/>
        </p:spPr>
        <p:txBody>
          <a:bodyPr lIns="90488" tIns="44450" rIns="90488" bIns="44450"/>
          <a:lstStyle/>
          <a:p>
            <a:pPr>
              <a:spcBef>
                <a:spcPct val="30000"/>
              </a:spcBef>
              <a:buFont typeface="Monotype Sorts" charset="2"/>
              <a:buChar char="l"/>
              <a:defRPr/>
            </a:pPr>
            <a:r>
              <a:rPr lang="zh-TW" altLang="en-US" sz="3200" kern="0" dirty="0" smtClean="0">
                <a:effectLst/>
                <a:latin typeface="+mn-lt"/>
                <a:ea typeface="+mn-ea"/>
              </a:rPr>
              <a:t>流</a:t>
            </a:r>
            <a:r>
              <a:rPr lang="zh-TW" altLang="en-US" sz="3200" kern="0" dirty="0">
                <a:effectLst/>
                <a:latin typeface="+mn-lt"/>
                <a:ea typeface="+mn-ea"/>
              </a:rPr>
              <a:t>感疫苗：</a:t>
            </a:r>
          </a:p>
          <a:p>
            <a:pPr lvl="1">
              <a:spcBef>
                <a:spcPct val="30000"/>
              </a:spcBef>
              <a:buFont typeface="Monotype Sorts" charset="2"/>
              <a:buChar char="m"/>
              <a:defRPr/>
            </a:pPr>
            <a:r>
              <a:rPr lang="zh-TW" altLang="en-US" sz="3200" kern="0" dirty="0">
                <a:effectLst/>
                <a:latin typeface="+mn-lt"/>
                <a:ea typeface="+mn-ea"/>
              </a:rPr>
              <a:t>擴大接種對象：</a:t>
            </a:r>
          </a:p>
          <a:p>
            <a:pPr lvl="2">
              <a:spcBef>
                <a:spcPct val="30000"/>
              </a:spcBef>
              <a:defRPr/>
            </a:pPr>
            <a:r>
              <a:rPr lang="en-US" altLang="zh-TW" sz="3200" kern="0" dirty="0">
                <a:effectLst/>
                <a:latin typeface="+mn-lt"/>
                <a:ea typeface="+mn-ea"/>
              </a:rPr>
              <a:t>6-24</a:t>
            </a:r>
            <a:r>
              <a:rPr lang="zh-TW" altLang="en-US" sz="3200" kern="0" dirty="0">
                <a:effectLst/>
                <a:latin typeface="+mn-lt"/>
                <a:ea typeface="+mn-ea"/>
              </a:rPr>
              <a:t>月</a:t>
            </a:r>
          </a:p>
          <a:p>
            <a:pPr lvl="2">
              <a:spcBef>
                <a:spcPct val="30000"/>
              </a:spcBef>
              <a:defRPr/>
            </a:pPr>
            <a:r>
              <a:rPr lang="zh-TW" altLang="en-US" sz="3200" kern="0" dirty="0">
                <a:effectLst/>
                <a:latin typeface="+mn-lt"/>
                <a:ea typeface="+mn-ea"/>
              </a:rPr>
              <a:t>禽畜養殖、運送、屠宰、及販賣者</a:t>
            </a:r>
          </a:p>
          <a:p>
            <a:pPr lvl="2">
              <a:spcBef>
                <a:spcPct val="30000"/>
              </a:spcBef>
              <a:defRPr/>
            </a:pPr>
            <a:r>
              <a:rPr lang="en-US" altLang="zh-TW" sz="3200" kern="0" dirty="0">
                <a:effectLst/>
                <a:latin typeface="+mn-lt"/>
                <a:ea typeface="+mn-ea"/>
              </a:rPr>
              <a:t>2004</a:t>
            </a:r>
            <a:r>
              <a:rPr lang="zh-TW" altLang="en-US" sz="3200" kern="0" dirty="0">
                <a:effectLst/>
                <a:latin typeface="+mn-lt"/>
                <a:ea typeface="+mn-ea"/>
              </a:rPr>
              <a:t>年下半年採購</a:t>
            </a:r>
            <a:r>
              <a:rPr lang="en-US" altLang="zh-TW" sz="3200" kern="0" dirty="0">
                <a:effectLst/>
                <a:latin typeface="+mn-lt"/>
                <a:ea typeface="+mn-ea"/>
              </a:rPr>
              <a:t>250</a:t>
            </a:r>
            <a:r>
              <a:rPr lang="zh-TW" altLang="en-US" sz="3200" kern="0" dirty="0">
                <a:effectLst/>
                <a:latin typeface="+mn-lt"/>
                <a:ea typeface="+mn-ea"/>
              </a:rPr>
              <a:t>萬劑疫苗</a:t>
            </a:r>
          </a:p>
          <a:p>
            <a:pPr lvl="1">
              <a:spcBef>
                <a:spcPct val="30000"/>
              </a:spcBef>
              <a:buFont typeface="Monotype Sorts" charset="2"/>
              <a:buChar char="m"/>
              <a:defRPr/>
            </a:pPr>
            <a:r>
              <a:rPr lang="zh-TW" altLang="en-US" sz="3200" kern="0" dirty="0">
                <a:effectLst/>
                <a:latin typeface="+mn-lt"/>
                <a:ea typeface="+mn-ea"/>
              </a:rPr>
              <a:t>鼓勵國內藥廠自製流感疫苗</a:t>
            </a:r>
          </a:p>
          <a:p>
            <a:pPr>
              <a:spcBef>
                <a:spcPct val="30000"/>
              </a:spcBef>
              <a:buFont typeface="Monotype Sorts" charset="2"/>
              <a:buChar char="l"/>
              <a:defRPr/>
            </a:pPr>
            <a:r>
              <a:rPr lang="zh-TW" altLang="en-US" sz="3200" kern="0" dirty="0">
                <a:effectLst/>
                <a:latin typeface="+mn-lt"/>
                <a:ea typeface="+mn-ea"/>
              </a:rPr>
              <a:t>儲備抗流感</a:t>
            </a:r>
            <a:r>
              <a:rPr lang="zh-TW" altLang="en-US" sz="3200" kern="0" dirty="0" smtClean="0">
                <a:effectLst/>
                <a:latin typeface="+mn-lt"/>
                <a:ea typeface="+mn-ea"/>
              </a:rPr>
              <a:t>藥物：</a:t>
            </a:r>
            <a:r>
              <a:rPr lang="zh-TW" altLang="en-US" sz="3200" kern="0" dirty="0">
                <a:solidFill>
                  <a:schemeClr val="bg1"/>
                </a:solidFill>
                <a:effectLst/>
              </a:rPr>
              <a:t>目前為全人口</a:t>
            </a:r>
            <a:r>
              <a:rPr lang="en-US" altLang="zh-TW" sz="3200" b="1" kern="0" dirty="0" smtClean="0">
                <a:effectLst/>
                <a:latin typeface="+mn-lt"/>
                <a:ea typeface="+mn-ea"/>
              </a:rPr>
              <a:t>15%</a:t>
            </a:r>
            <a:endParaRPr lang="en-US" altLang="zh-TW" sz="3200" b="1" kern="0" dirty="0">
              <a:effectLst/>
              <a:latin typeface="+mn-lt"/>
              <a:ea typeface="+mn-ea"/>
            </a:endParaRPr>
          </a:p>
          <a:p>
            <a:pPr>
              <a:spcBef>
                <a:spcPct val="30000"/>
              </a:spcBef>
              <a:buFont typeface="Monotype Sorts" charset="2"/>
              <a:buChar char="l"/>
              <a:defRPr/>
            </a:pPr>
            <a:r>
              <a:rPr lang="zh-TW" altLang="en-US" sz="3200" kern="0" dirty="0">
                <a:effectLst/>
                <a:latin typeface="+mn-lt"/>
                <a:ea typeface="+mn-ea"/>
              </a:rPr>
              <a:t>建立快速診斷之實驗室</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1666" name="Rectangle 2"/>
          <p:cNvSpPr>
            <a:spLocks noGrp="1" noChangeArrowheads="1"/>
          </p:cNvSpPr>
          <p:nvPr>
            <p:ph type="title"/>
          </p:nvPr>
        </p:nvSpPr>
        <p:spPr/>
        <p:txBody>
          <a:bodyPr/>
          <a:lstStyle/>
          <a:p>
            <a:r>
              <a:rPr lang="en-US" altLang="zh-TW" sz="3600" dirty="0">
                <a:effectLst/>
              </a:rPr>
              <a:t>H1N1</a:t>
            </a:r>
            <a:r>
              <a:rPr lang="zh-TW" altLang="en-US" sz="3600" dirty="0">
                <a:effectLst/>
              </a:rPr>
              <a:t>新型流感的快速傳播</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2010.1.3 WHO</a:t>
            </a:r>
          </a:p>
        </p:txBody>
      </p:sp>
      <p:pic>
        <p:nvPicPr>
          <p:cNvPr id="881667" name="Picture 3"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55650" y="1196975"/>
            <a:ext cx="7524750" cy="5038725"/>
          </a:xfrm>
          <a:prstGeom prst="rect">
            <a:avLst/>
          </a:prstGeom>
          <a:noFill/>
          <a:extLst>
            <a:ext uri="{909E8E84-426E-40DD-AFC4-6F175D3DCCD1}">
              <a14:hiddenFill xmlns:a14="http://schemas.microsoft.com/office/drawing/2010/main" xmlns="">
                <a:solidFill>
                  <a:srgbClr val="FFFFFF"/>
                </a:solidFill>
              </a14:hiddenFill>
            </a:ext>
          </a:extLst>
        </p:spPr>
      </p:pic>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374357542"/>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6" name="Rectangle 2"/>
          <p:cNvSpPr>
            <a:spLocks noGrp="1" noChangeArrowheads="1"/>
          </p:cNvSpPr>
          <p:nvPr>
            <p:ph type="title" idx="4294967295"/>
          </p:nvPr>
        </p:nvSpPr>
        <p:spPr/>
        <p:txBody>
          <a:bodyPr/>
          <a:lstStyle/>
          <a:p>
            <a:pPr>
              <a:defRPr/>
            </a:pPr>
            <a:r>
              <a:rPr lang="en-US" altLang="zh-TW" sz="3600" kern="0" dirty="0">
                <a:effectLst/>
                <a:latin typeface="+mj-lt"/>
                <a:ea typeface="+mj-ea"/>
              </a:rPr>
              <a:t>2009 H1N1 pandemic influenza</a:t>
            </a:r>
            <a:r>
              <a:rPr lang="en-US" altLang="zh-TW" sz="3600" kern="0" dirty="0">
                <a:solidFill>
                  <a:srgbClr val="FF00FF"/>
                </a:solidFill>
                <a:effectLst/>
                <a:latin typeface="+mj-lt"/>
                <a:ea typeface="+mj-ea"/>
              </a:rPr>
              <a:t/>
            </a:r>
            <a:br>
              <a:rPr lang="en-US" altLang="zh-TW" sz="3600" kern="0" dirty="0">
                <a:solidFill>
                  <a:srgbClr val="FF00FF"/>
                </a:solidFill>
                <a:effectLst/>
                <a:latin typeface="+mj-lt"/>
                <a:ea typeface="+mj-ea"/>
              </a:rPr>
            </a:br>
            <a:r>
              <a:rPr lang="pt-BR" altLang="zh-TW" sz="3200" kern="0" dirty="0">
                <a:solidFill>
                  <a:schemeClr val="bg1"/>
                </a:solidFill>
                <a:effectLst/>
                <a:latin typeface="+mj-lt"/>
                <a:ea typeface="+mj-ea"/>
              </a:rPr>
              <a:t>Swine-Origin virus</a:t>
            </a:r>
            <a:endParaRPr lang="en-US" altLang="zh-TW" sz="3200" kern="0" dirty="0">
              <a:solidFill>
                <a:schemeClr val="bg1"/>
              </a:solidFill>
              <a:effectLst/>
              <a:latin typeface="+mj-lt"/>
              <a:ea typeface="+mj-ea"/>
            </a:endParaRPr>
          </a:p>
        </p:txBody>
      </p:sp>
      <p:sp>
        <p:nvSpPr>
          <p:cNvPr id="738307" name="Rectangle 3"/>
          <p:cNvSpPr>
            <a:spLocks noChangeArrowheads="1"/>
          </p:cNvSpPr>
          <p:nvPr/>
        </p:nvSpPr>
        <p:spPr bwMode="auto">
          <a:xfrm>
            <a:off x="971550" y="6521450"/>
            <a:ext cx="3233738" cy="336550"/>
          </a:xfrm>
          <a:prstGeom prst="rect">
            <a:avLst/>
          </a:prstGeom>
          <a:noFill/>
          <a:ln w="12700">
            <a:noFill/>
            <a:miter lim="800000"/>
            <a:headEnd/>
            <a:tailEnd/>
          </a:ln>
          <a:effectLst/>
        </p:spPr>
        <p:txBody>
          <a:bodyPr wrap="none" anchor="ctr">
            <a:spAutoFit/>
          </a:bodyPr>
          <a:lstStyle/>
          <a:p>
            <a:pPr defTabSz="762000">
              <a:defRPr/>
            </a:pPr>
            <a:r>
              <a:rPr lang="en-US" altLang="zh-TW" sz="1600">
                <a:solidFill>
                  <a:srgbClr val="66FF33"/>
                </a:solidFill>
                <a:effectLst>
                  <a:outerShdw blurRad="38100" dist="38100" dir="2700000" algn="tl">
                    <a:srgbClr val="000000"/>
                  </a:outerShdw>
                </a:effectLst>
                <a:latin typeface="Times New Roman" pitchFamily="18" charset="0"/>
                <a:ea typeface="標楷體" pitchFamily="65" charset="-120"/>
              </a:rPr>
              <a:t>Anonymous. N Engl J Med 2009;361</a:t>
            </a:r>
          </a:p>
        </p:txBody>
      </p:sp>
      <p:pic>
        <p:nvPicPr>
          <p:cNvPr id="274436" name="Picture 4" descr="hn00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76375" y="1196975"/>
            <a:ext cx="5991225" cy="3981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74437" name="Picture 5" descr="hn00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339975" y="5157788"/>
            <a:ext cx="4114800" cy="1390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98474190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idx="4294967295"/>
          </p:nvPr>
        </p:nvSpPr>
        <p:spPr>
          <a:xfrm>
            <a:off x="539750" y="260350"/>
            <a:ext cx="8229600" cy="935038"/>
          </a:xfrm>
        </p:spPr>
        <p:txBody>
          <a:bodyPr/>
          <a:lstStyle/>
          <a:p>
            <a:r>
              <a:rPr lang="zh-TW" altLang="en-US" dirty="0">
                <a:effectLst/>
              </a:rPr>
              <a:t>流感疫苗優先順序的考量</a:t>
            </a:r>
            <a:r>
              <a:rPr lang="zh-TW" altLang="en-US" dirty="0">
                <a:solidFill>
                  <a:srgbClr val="FF00FF"/>
                </a:solidFill>
                <a:effectLst/>
              </a:rPr>
              <a:t/>
            </a:r>
            <a:br>
              <a:rPr lang="zh-TW" altLang="en-US" dirty="0">
                <a:solidFill>
                  <a:srgbClr val="FF00FF"/>
                </a:solidFill>
                <a:effectLst/>
              </a:rPr>
            </a:br>
            <a:r>
              <a:rPr lang="zh-TW" altLang="en-US" sz="3600" dirty="0">
                <a:solidFill>
                  <a:schemeClr val="bg1"/>
                </a:solidFill>
                <a:effectLst/>
              </a:rPr>
              <a:t>降低全人口死亡率的效果</a:t>
            </a:r>
          </a:p>
        </p:txBody>
      </p:sp>
      <p:sp>
        <p:nvSpPr>
          <p:cNvPr id="195587" name="Rectangle 3"/>
          <p:cNvSpPr>
            <a:spLocks noGrp="1" noChangeArrowheads="1"/>
          </p:cNvSpPr>
          <p:nvPr>
            <p:ph type="body" idx="4294967295"/>
          </p:nvPr>
        </p:nvSpPr>
        <p:spPr>
          <a:xfrm>
            <a:off x="539750" y="1484313"/>
            <a:ext cx="8218488" cy="4625975"/>
          </a:xfrm>
        </p:spPr>
        <p:txBody>
          <a:bodyPr/>
          <a:lstStyle/>
          <a:p>
            <a:pPr>
              <a:spcBef>
                <a:spcPct val="10000"/>
              </a:spcBef>
              <a:buFont typeface="Monotype Sorts" charset="2"/>
              <a:buNone/>
              <a:tabLst>
                <a:tab pos="3671888" algn="ctr"/>
                <a:tab pos="6096000" algn="ctr"/>
              </a:tabLst>
            </a:pPr>
            <a:r>
              <a:rPr lang="zh-TW" altLang="en-US" sz="3400" dirty="0">
                <a:solidFill>
                  <a:schemeClr val="bg1"/>
                </a:solidFill>
                <a:effectLst/>
              </a:rPr>
              <a:t>傳播率</a:t>
            </a:r>
            <a:r>
              <a:rPr lang="zh-TW" altLang="en-US" sz="3400" dirty="0">
                <a:solidFill>
                  <a:schemeClr val="bg1"/>
                </a:solidFill>
                <a:effectLst/>
                <a:sym typeface="Wingdings" panose="05000000000000000000" pitchFamily="2" charset="2"/>
              </a:rPr>
              <a:t></a:t>
            </a:r>
            <a:r>
              <a:rPr lang="zh-TW" altLang="en-US" sz="3400" dirty="0">
                <a:solidFill>
                  <a:srgbClr val="FF00FF"/>
                </a:solidFill>
                <a:effectLst/>
                <a:sym typeface="Wingdings" panose="05000000000000000000" pitchFamily="2" charset="2"/>
              </a:rPr>
              <a:t>	</a:t>
            </a:r>
            <a:r>
              <a:rPr lang="zh-TW" altLang="en-US" sz="3800" b="1" dirty="0">
                <a:effectLst/>
                <a:sym typeface="Wingdings" panose="05000000000000000000" pitchFamily="2" charset="2"/>
              </a:rPr>
              <a:t>高危險群</a:t>
            </a:r>
            <a:r>
              <a:rPr lang="zh-TW" altLang="en-US" sz="3400" dirty="0">
                <a:solidFill>
                  <a:srgbClr val="FF00FF"/>
                </a:solidFill>
                <a:effectLst/>
                <a:sym typeface="Wingdings" panose="05000000000000000000" pitchFamily="2" charset="2"/>
              </a:rPr>
              <a:t>	</a:t>
            </a:r>
            <a:r>
              <a:rPr lang="zh-TW" altLang="en-US" sz="3400" dirty="0">
                <a:solidFill>
                  <a:schemeClr val="folHlink"/>
                </a:solidFill>
                <a:effectLst/>
                <a:sym typeface="Wingdings" panose="05000000000000000000" pitchFamily="2" charset="2"/>
              </a:rPr>
              <a:t>高傳播群</a:t>
            </a:r>
          </a:p>
          <a:p>
            <a:pPr>
              <a:spcBef>
                <a:spcPct val="10000"/>
              </a:spcBef>
              <a:buFont typeface="Monotype Sorts" charset="2"/>
              <a:buNone/>
              <a:tabLst>
                <a:tab pos="3671888" algn="ctr"/>
                <a:tab pos="6096000" algn="ctr"/>
              </a:tabLst>
            </a:pPr>
            <a:r>
              <a:rPr lang="zh-TW" altLang="en-US" sz="3400" dirty="0">
                <a:solidFill>
                  <a:schemeClr val="bg1"/>
                </a:solidFill>
                <a:effectLst/>
                <a:sym typeface="Wingdings" panose="05000000000000000000" pitchFamily="2" charset="2"/>
              </a:rPr>
              <a:t>傳入管道</a:t>
            </a:r>
            <a:r>
              <a:rPr lang="zh-TW" altLang="en-US" sz="3400" dirty="0">
                <a:solidFill>
                  <a:srgbClr val="FF00FF"/>
                </a:solidFill>
                <a:effectLst/>
                <a:sym typeface="Wingdings" panose="05000000000000000000" pitchFamily="2" charset="2"/>
              </a:rPr>
              <a:t>	</a:t>
            </a:r>
            <a:r>
              <a:rPr lang="zh-TW" altLang="en-US" sz="3800" b="1" dirty="0">
                <a:effectLst/>
                <a:sym typeface="Wingdings" panose="05000000000000000000" pitchFamily="2" charset="2"/>
              </a:rPr>
              <a:t>高危險群</a:t>
            </a:r>
            <a:r>
              <a:rPr lang="zh-TW" altLang="en-US" sz="3400" dirty="0">
                <a:solidFill>
                  <a:srgbClr val="FF00FF"/>
                </a:solidFill>
                <a:effectLst/>
                <a:sym typeface="Wingdings" panose="05000000000000000000" pitchFamily="2" charset="2"/>
              </a:rPr>
              <a:t>	</a:t>
            </a:r>
            <a:r>
              <a:rPr lang="zh-TW" altLang="en-US" sz="3400" dirty="0">
                <a:solidFill>
                  <a:schemeClr val="folHlink"/>
                </a:solidFill>
                <a:effectLst/>
                <a:sym typeface="Wingdings" panose="05000000000000000000" pitchFamily="2" charset="2"/>
              </a:rPr>
              <a:t>高傳播群</a:t>
            </a:r>
          </a:p>
          <a:p>
            <a:pPr>
              <a:spcBef>
                <a:spcPct val="10000"/>
              </a:spcBef>
              <a:buFont typeface="Monotype Sorts" charset="2"/>
              <a:buNone/>
              <a:tabLst>
                <a:tab pos="3671888" algn="ctr"/>
                <a:tab pos="6096000" algn="ctr"/>
              </a:tabLst>
            </a:pPr>
            <a:r>
              <a:rPr lang="zh-TW" altLang="en-US" sz="3400" dirty="0">
                <a:solidFill>
                  <a:schemeClr val="bg1"/>
                </a:solidFill>
                <a:effectLst/>
                <a:sym typeface="Wingdings" panose="05000000000000000000" pitchFamily="2" charset="2"/>
              </a:rPr>
              <a:t>疫苗獲得</a:t>
            </a:r>
            <a:r>
              <a:rPr lang="zh-TW" altLang="en-US" sz="3400" dirty="0">
                <a:solidFill>
                  <a:srgbClr val="FF00FF"/>
                </a:solidFill>
                <a:effectLst/>
                <a:sym typeface="Wingdings" panose="05000000000000000000" pitchFamily="2" charset="2"/>
              </a:rPr>
              <a:t>	</a:t>
            </a:r>
            <a:r>
              <a:rPr lang="zh-TW" altLang="en-US" sz="3400" dirty="0">
                <a:solidFill>
                  <a:schemeClr val="folHlink"/>
                </a:solidFill>
                <a:effectLst/>
                <a:sym typeface="Wingdings" panose="05000000000000000000" pitchFamily="2" charset="2"/>
              </a:rPr>
              <a:t>高危險群</a:t>
            </a:r>
            <a:r>
              <a:rPr lang="zh-TW" altLang="en-US" sz="3400" dirty="0">
                <a:solidFill>
                  <a:srgbClr val="FF00FF"/>
                </a:solidFill>
                <a:effectLst/>
                <a:sym typeface="Wingdings" panose="05000000000000000000" pitchFamily="2" charset="2"/>
              </a:rPr>
              <a:t>	</a:t>
            </a:r>
            <a:r>
              <a:rPr lang="zh-TW" altLang="en-US" sz="3800" b="1" dirty="0">
                <a:effectLst/>
                <a:sym typeface="Wingdings" panose="05000000000000000000" pitchFamily="2" charset="2"/>
              </a:rPr>
              <a:t>高傳播群</a:t>
            </a:r>
          </a:p>
          <a:p>
            <a:pPr>
              <a:spcBef>
                <a:spcPct val="10000"/>
              </a:spcBef>
              <a:buFont typeface="Monotype Sorts" charset="2"/>
              <a:buNone/>
              <a:tabLst>
                <a:tab pos="3671888" algn="ctr"/>
                <a:tab pos="6096000" algn="ctr"/>
              </a:tabLst>
            </a:pPr>
            <a:r>
              <a:rPr lang="zh-TW" altLang="en-US" sz="3400" dirty="0">
                <a:solidFill>
                  <a:schemeClr val="bg1"/>
                </a:solidFill>
                <a:effectLst/>
                <a:sym typeface="Wingdings" panose="05000000000000000000" pitchFamily="2" charset="2"/>
              </a:rPr>
              <a:t>致死率</a:t>
            </a:r>
            <a:r>
              <a:rPr lang="zh-TW" altLang="en-US" sz="3400" dirty="0" smtClean="0">
                <a:solidFill>
                  <a:schemeClr val="bg1"/>
                </a:solidFill>
                <a:effectLst/>
                <a:sym typeface="Wingdings" panose="05000000000000000000" pitchFamily="2" charset="2"/>
              </a:rPr>
              <a:t></a:t>
            </a:r>
            <a:r>
              <a:rPr lang="zh-TW" altLang="en-US" sz="3400" baseline="30000" dirty="0" smtClean="0">
                <a:solidFill>
                  <a:schemeClr val="bg1"/>
                </a:solidFill>
                <a:effectLst/>
                <a:sym typeface="Wingdings" panose="05000000000000000000" pitchFamily="2" charset="2"/>
              </a:rPr>
              <a:t>＊</a:t>
            </a:r>
            <a:r>
              <a:rPr lang="zh-TW" altLang="en-US" sz="3400" dirty="0">
                <a:solidFill>
                  <a:srgbClr val="FF00FF"/>
                </a:solidFill>
                <a:effectLst/>
                <a:sym typeface="Wingdings" panose="05000000000000000000" pitchFamily="2" charset="2"/>
              </a:rPr>
              <a:t>	</a:t>
            </a:r>
            <a:r>
              <a:rPr lang="zh-TW" altLang="en-US" sz="3400" dirty="0">
                <a:solidFill>
                  <a:schemeClr val="folHlink"/>
                </a:solidFill>
                <a:effectLst/>
                <a:sym typeface="Wingdings" panose="05000000000000000000" pitchFamily="2" charset="2"/>
              </a:rPr>
              <a:t>高危險群</a:t>
            </a:r>
            <a:r>
              <a:rPr lang="zh-TW" altLang="en-US" sz="3400" dirty="0">
                <a:solidFill>
                  <a:srgbClr val="FF00FF"/>
                </a:solidFill>
                <a:effectLst/>
                <a:sym typeface="Wingdings" panose="05000000000000000000" pitchFamily="2" charset="2"/>
              </a:rPr>
              <a:t>	</a:t>
            </a:r>
            <a:r>
              <a:rPr lang="zh-TW" altLang="en-US" sz="3800" b="1" dirty="0">
                <a:effectLst/>
                <a:sym typeface="Wingdings" panose="05000000000000000000" pitchFamily="2" charset="2"/>
              </a:rPr>
              <a:t>高傳播群</a:t>
            </a:r>
          </a:p>
          <a:p>
            <a:pPr>
              <a:spcBef>
                <a:spcPct val="10000"/>
              </a:spcBef>
              <a:buFont typeface="Monotype Sorts" charset="2"/>
              <a:buNone/>
              <a:tabLst>
                <a:tab pos="3671888" algn="ctr"/>
                <a:tab pos="6096000" algn="ctr"/>
              </a:tabLst>
            </a:pPr>
            <a:r>
              <a:rPr lang="zh-TW" altLang="en-US" sz="3400" dirty="0">
                <a:effectLst/>
                <a:sym typeface="Wingdings" panose="05000000000000000000" pitchFamily="2" charset="2"/>
              </a:rPr>
              <a:t>其他因素：</a:t>
            </a:r>
          </a:p>
          <a:p>
            <a:pPr lvl="1">
              <a:spcBef>
                <a:spcPct val="10000"/>
              </a:spcBef>
              <a:buFont typeface="Wingdings" panose="05000000000000000000" pitchFamily="2" charset="2"/>
              <a:buChar char="l"/>
              <a:tabLst>
                <a:tab pos="3671888" algn="ctr"/>
                <a:tab pos="6096000" algn="ctr"/>
              </a:tabLst>
            </a:pPr>
            <a:r>
              <a:rPr lang="zh-TW" altLang="en-US" sz="3400" dirty="0">
                <a:effectLst/>
                <a:sym typeface="Wingdings" panose="05000000000000000000" pitchFamily="2" charset="2"/>
              </a:rPr>
              <a:t>年齡別死亡率：</a:t>
            </a:r>
            <a:r>
              <a:rPr lang="en-US" altLang="zh-TW" sz="3400" dirty="0">
                <a:effectLst/>
                <a:sym typeface="Wingdings" panose="05000000000000000000" pitchFamily="2" charset="2"/>
              </a:rPr>
              <a:t>e.g. </a:t>
            </a:r>
            <a:r>
              <a:rPr lang="zh-TW" altLang="en-US" sz="3400" dirty="0">
                <a:effectLst/>
                <a:sym typeface="Wingdings" panose="05000000000000000000" pitchFamily="2" charset="2"/>
              </a:rPr>
              <a:t>老人罹病率低</a:t>
            </a:r>
          </a:p>
          <a:p>
            <a:pPr lvl="1">
              <a:spcBef>
                <a:spcPct val="10000"/>
              </a:spcBef>
              <a:buFont typeface="Wingdings" panose="05000000000000000000" pitchFamily="2" charset="2"/>
              <a:buChar char="l"/>
              <a:tabLst>
                <a:tab pos="3671888" algn="ctr"/>
                <a:tab pos="6096000" algn="ctr"/>
              </a:tabLst>
            </a:pPr>
            <a:r>
              <a:rPr lang="zh-TW" altLang="en-US" sz="3400" dirty="0">
                <a:effectLst/>
                <a:sym typeface="Wingdings" panose="05000000000000000000" pitchFamily="2" charset="2"/>
              </a:rPr>
              <a:t>疫苗大量製造：優先順序不重要</a:t>
            </a:r>
          </a:p>
          <a:p>
            <a:pPr>
              <a:spcBef>
                <a:spcPct val="10000"/>
              </a:spcBef>
              <a:buFont typeface="Wingdings" panose="05000000000000000000" pitchFamily="2" charset="2"/>
              <a:buNone/>
              <a:tabLst>
                <a:tab pos="3671888" algn="ctr"/>
                <a:tab pos="6096000" algn="ctr"/>
              </a:tabLst>
            </a:pPr>
            <a:r>
              <a:rPr lang="zh-TW" altLang="en-US" sz="3400" dirty="0">
                <a:solidFill>
                  <a:schemeClr val="bg1"/>
                </a:solidFill>
                <a:effectLst/>
                <a:sym typeface="Wingdings" panose="05000000000000000000" pitchFamily="2" charset="2"/>
              </a:rPr>
              <a:t>*愈需要重視社會機能相關族群 </a:t>
            </a:r>
            <a:r>
              <a:rPr lang="en-US" altLang="zh-TW" sz="2200" dirty="0">
                <a:solidFill>
                  <a:schemeClr val="bg1"/>
                </a:solidFill>
                <a:effectLst/>
                <a:sym typeface="Wingdings" panose="05000000000000000000" pitchFamily="2" charset="2"/>
              </a:rPr>
              <a:t>LPI</a:t>
            </a:r>
          </a:p>
        </p:txBody>
      </p:sp>
      <p:sp>
        <p:nvSpPr>
          <p:cNvPr id="408581" name="Line 5"/>
          <p:cNvSpPr>
            <a:spLocks noChangeShapeType="1"/>
          </p:cNvSpPr>
          <p:nvPr/>
        </p:nvSpPr>
        <p:spPr bwMode="auto">
          <a:xfrm>
            <a:off x="539750" y="1484313"/>
            <a:ext cx="7488238" cy="0"/>
          </a:xfrm>
          <a:prstGeom prst="line">
            <a:avLst/>
          </a:prstGeom>
          <a:noFill/>
          <a:ln w="28575">
            <a:solidFill>
              <a:srgbClr val="00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408582" name="Line 6"/>
          <p:cNvSpPr>
            <a:spLocks noChangeShapeType="1"/>
          </p:cNvSpPr>
          <p:nvPr/>
        </p:nvSpPr>
        <p:spPr bwMode="auto">
          <a:xfrm>
            <a:off x="539750" y="4076700"/>
            <a:ext cx="7488238" cy="0"/>
          </a:xfrm>
          <a:prstGeom prst="line">
            <a:avLst/>
          </a:prstGeom>
          <a:noFill/>
          <a:ln w="28575">
            <a:solidFill>
              <a:srgbClr val="00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408584" name="Rectangle 8"/>
          <p:cNvSpPr>
            <a:spLocks noChangeArrowheads="1"/>
          </p:cNvSpPr>
          <p:nvPr/>
        </p:nvSpPr>
        <p:spPr bwMode="auto">
          <a:xfrm>
            <a:off x="1042988" y="6521450"/>
            <a:ext cx="3008312"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kumimoji="0" lang="pl-PL" altLang="zh-TW" sz="1600" b="0" dirty="0">
                <a:solidFill>
                  <a:srgbClr val="66FF33"/>
                </a:solidFill>
                <a:effectLst>
                  <a:outerShdw blurRad="38100" dist="38100" dir="2700000" algn="tl">
                    <a:srgbClr val="000000"/>
                  </a:outerShdw>
                </a:effectLst>
                <a:latin typeface="Times New Roman" panose="02020603050405020304" pitchFamily="18" charset="0"/>
                <a:ea typeface="標楷體" panose="03000509000000000000" pitchFamily="65" charset="-120"/>
              </a:rPr>
              <a:t>Bansal S. PLoS Med 2006;3:1816.</a:t>
            </a:r>
            <a:endParaRPr kumimoji="0" lang="en-US" altLang="zh-TW" sz="1600" b="0" dirty="0">
              <a:solidFill>
                <a:srgbClr val="66FF33"/>
              </a:solidFill>
              <a:effectLst>
                <a:outerShdw blurRad="38100" dist="38100" dir="2700000" algn="tl">
                  <a:srgbClr val="000000"/>
                </a:outerShdw>
              </a:effectLst>
              <a:latin typeface="Times New Roman" panose="02020603050405020304" pitchFamily="18" charset="0"/>
              <a:ea typeface="標楷體" panose="03000509000000000000" pitchFamily="65" charset="-120"/>
            </a:endParaRP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75536474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idx="4294967295"/>
          </p:nvPr>
        </p:nvSpPr>
        <p:spPr>
          <a:xfrm>
            <a:off x="468313" y="260350"/>
            <a:ext cx="8301037" cy="504825"/>
          </a:xfrm>
        </p:spPr>
        <p:txBody>
          <a:bodyPr/>
          <a:lstStyle/>
          <a:p>
            <a:r>
              <a:rPr lang="zh-TW" altLang="en-US" sz="2800" dirty="0">
                <a:effectLst/>
              </a:rPr>
              <a:t>美國建議大流行時的流感疫苗優先接種對象 </a:t>
            </a:r>
            <a:r>
              <a:rPr lang="en-US" altLang="zh-TW" sz="2800" dirty="0" smtClean="0">
                <a:solidFill>
                  <a:schemeClr val="bg1"/>
                </a:solidFill>
                <a:effectLst/>
              </a:rPr>
              <a:t>2009</a:t>
            </a:r>
            <a:endParaRPr lang="en-US" altLang="zh-TW" sz="2800" dirty="0">
              <a:solidFill>
                <a:schemeClr val="bg1"/>
              </a:solidFill>
              <a:effectLst/>
            </a:endParaRPr>
          </a:p>
        </p:txBody>
      </p:sp>
      <p:sp>
        <p:nvSpPr>
          <p:cNvPr id="195587" name="Rectangle 3"/>
          <p:cNvSpPr>
            <a:spLocks noGrp="1" noChangeArrowheads="1"/>
          </p:cNvSpPr>
          <p:nvPr>
            <p:ph type="body" idx="4294967295"/>
          </p:nvPr>
        </p:nvSpPr>
        <p:spPr>
          <a:xfrm>
            <a:off x="684213" y="1052513"/>
            <a:ext cx="8135937" cy="5111750"/>
          </a:xfrm>
        </p:spPr>
        <p:txBody>
          <a:bodyPr/>
          <a:lstStyle/>
          <a:p>
            <a:pPr>
              <a:spcBef>
                <a:spcPct val="0"/>
              </a:spcBef>
              <a:tabLst>
                <a:tab pos="3671888" algn="ctr"/>
                <a:tab pos="6096000" algn="ctr"/>
              </a:tabLst>
            </a:pPr>
            <a:r>
              <a:rPr lang="zh-TW" altLang="en-US" sz="2200" dirty="0">
                <a:effectLst/>
                <a:sym typeface="Wingdings" panose="05000000000000000000" pitchFamily="2" charset="2"/>
              </a:rPr>
              <a:t>醫療工作與支援</a:t>
            </a:r>
            <a:r>
              <a:rPr lang="zh-TW" altLang="en-US" sz="2200" dirty="0" smtClean="0">
                <a:effectLst/>
                <a:sym typeface="Wingdings" panose="05000000000000000000" pitchFamily="2" charset="2"/>
              </a:rPr>
              <a:t>人員</a:t>
            </a:r>
            <a:endParaRPr lang="zh-TW" altLang="en-US" sz="2200" dirty="0">
              <a:effectLst/>
              <a:sym typeface="Wingdings" panose="05000000000000000000" pitchFamily="2" charset="2"/>
            </a:endParaRPr>
          </a:p>
          <a:p>
            <a:pPr lvl="1">
              <a:spcBef>
                <a:spcPct val="0"/>
              </a:spcBef>
              <a:tabLst>
                <a:tab pos="3671888" algn="ctr"/>
                <a:tab pos="6096000" algn="ctr"/>
              </a:tabLst>
            </a:pPr>
            <a:r>
              <a:rPr lang="zh-TW" altLang="en-US" sz="2200" dirty="0">
                <a:effectLst/>
                <a:sym typeface="Wingdings" panose="05000000000000000000" pitchFamily="2" charset="2"/>
              </a:rPr>
              <a:t>第一線緊急醫療相關人員</a:t>
            </a:r>
          </a:p>
          <a:p>
            <a:pPr lvl="1">
              <a:spcBef>
                <a:spcPct val="0"/>
              </a:spcBef>
              <a:tabLst>
                <a:tab pos="3671888" algn="ctr"/>
                <a:tab pos="6096000" algn="ctr"/>
              </a:tabLst>
            </a:pPr>
            <a:r>
              <a:rPr lang="zh-TW" altLang="en-US" sz="2200" dirty="0">
                <a:effectLst/>
                <a:sym typeface="Wingdings" panose="05000000000000000000" pitchFamily="2" charset="2"/>
              </a:rPr>
              <a:t>醫療工作人員 </a:t>
            </a:r>
            <a:r>
              <a:rPr lang="en-US" altLang="zh-TW" sz="2200" dirty="0">
                <a:effectLst/>
                <a:sym typeface="Wingdings" panose="05000000000000000000" pitchFamily="2" charset="2"/>
              </a:rPr>
              <a:t>(</a:t>
            </a:r>
            <a:r>
              <a:rPr lang="zh-TW" altLang="en-US" sz="2200" dirty="0">
                <a:effectLst/>
                <a:sym typeface="Wingdings" panose="05000000000000000000" pitchFamily="2" charset="2"/>
              </a:rPr>
              <a:t>包括門診與住院</a:t>
            </a:r>
            <a:r>
              <a:rPr lang="en-US" altLang="zh-TW" sz="2200" dirty="0">
                <a:effectLst/>
                <a:sym typeface="Wingdings" panose="05000000000000000000" pitchFamily="2" charset="2"/>
              </a:rPr>
              <a:t>)</a:t>
            </a:r>
          </a:p>
          <a:p>
            <a:pPr lvl="1">
              <a:spcBef>
                <a:spcPct val="0"/>
              </a:spcBef>
              <a:tabLst>
                <a:tab pos="3671888" algn="ctr"/>
                <a:tab pos="6096000" algn="ctr"/>
              </a:tabLst>
            </a:pPr>
            <a:r>
              <a:rPr lang="zh-TW" altLang="en-US" sz="2200" dirty="0">
                <a:effectLst/>
                <a:sym typeface="Wingdings" panose="05000000000000000000" pitchFamily="2" charset="2"/>
              </a:rPr>
              <a:t>緊急應變人員</a:t>
            </a:r>
          </a:p>
          <a:p>
            <a:pPr>
              <a:spcBef>
                <a:spcPct val="0"/>
              </a:spcBef>
              <a:tabLst>
                <a:tab pos="3671888" algn="ctr"/>
                <a:tab pos="6096000" algn="ctr"/>
              </a:tabLst>
            </a:pPr>
            <a:r>
              <a:rPr lang="zh-TW" altLang="en-US" sz="2200" dirty="0">
                <a:effectLst/>
                <a:sym typeface="Wingdings" panose="05000000000000000000" pitchFamily="2" charset="2"/>
              </a:rPr>
              <a:t>一般人口</a:t>
            </a:r>
          </a:p>
          <a:p>
            <a:pPr lvl="1">
              <a:spcBef>
                <a:spcPct val="0"/>
              </a:spcBef>
              <a:tabLst>
                <a:tab pos="3671888" algn="ctr"/>
                <a:tab pos="6096000" algn="ctr"/>
              </a:tabLst>
            </a:pPr>
            <a:r>
              <a:rPr lang="en-US" altLang="zh-TW" sz="2200" dirty="0">
                <a:effectLst/>
                <a:sym typeface="Wingdings" panose="05000000000000000000" pitchFamily="2" charset="2"/>
              </a:rPr>
              <a:t>18</a:t>
            </a:r>
            <a:r>
              <a:rPr lang="zh-TW" altLang="en-US" sz="2200" dirty="0">
                <a:effectLst/>
                <a:sym typeface="Wingdings" panose="05000000000000000000" pitchFamily="2" charset="2"/>
              </a:rPr>
              <a:t>歲以下兒童</a:t>
            </a:r>
          </a:p>
          <a:p>
            <a:pPr lvl="1">
              <a:spcBef>
                <a:spcPct val="0"/>
              </a:spcBef>
              <a:tabLst>
                <a:tab pos="3671888" algn="ctr"/>
                <a:tab pos="6096000" algn="ctr"/>
              </a:tabLst>
            </a:pPr>
            <a:r>
              <a:rPr lang="zh-TW" altLang="en-US" sz="2200" dirty="0">
                <a:effectLst/>
                <a:sym typeface="Wingdings" panose="05000000000000000000" pitchFamily="2" charset="2"/>
              </a:rPr>
              <a:t>高危險群之家庭接觸者</a:t>
            </a:r>
          </a:p>
          <a:p>
            <a:pPr lvl="1">
              <a:spcBef>
                <a:spcPct val="0"/>
              </a:spcBef>
              <a:tabLst>
                <a:tab pos="3671888" algn="ctr"/>
                <a:tab pos="6096000" algn="ctr"/>
              </a:tabLst>
            </a:pPr>
            <a:r>
              <a:rPr lang="zh-TW" altLang="en-US" sz="2200" dirty="0">
                <a:effectLst/>
                <a:sym typeface="Wingdings" panose="05000000000000000000" pitchFamily="2" charset="2"/>
              </a:rPr>
              <a:t>流感重症之高危險群 </a:t>
            </a:r>
            <a:r>
              <a:rPr lang="en-US" altLang="zh-TW" sz="2200" dirty="0">
                <a:effectLst/>
                <a:sym typeface="Wingdings" panose="05000000000000000000" pitchFamily="2" charset="2"/>
              </a:rPr>
              <a:t>(18-64</a:t>
            </a:r>
            <a:r>
              <a:rPr lang="zh-TW" altLang="en-US" sz="2200" dirty="0">
                <a:effectLst/>
                <a:sym typeface="Wingdings" panose="05000000000000000000" pitchFamily="2" charset="2"/>
              </a:rPr>
              <a:t>歲</a:t>
            </a:r>
            <a:r>
              <a:rPr lang="en-US" altLang="zh-TW" sz="2200" dirty="0">
                <a:effectLst/>
                <a:sym typeface="Wingdings" panose="05000000000000000000" pitchFamily="2" charset="2"/>
              </a:rPr>
              <a:t>) </a:t>
            </a:r>
          </a:p>
          <a:p>
            <a:pPr>
              <a:spcBef>
                <a:spcPct val="0"/>
              </a:spcBef>
              <a:tabLst>
                <a:tab pos="3671888" algn="ctr"/>
                <a:tab pos="6096000" algn="ctr"/>
              </a:tabLst>
            </a:pPr>
            <a:r>
              <a:rPr lang="zh-TW" altLang="en-US" sz="2200" dirty="0">
                <a:effectLst/>
                <a:sym typeface="Wingdings" panose="05000000000000000000" pitchFamily="2" charset="2"/>
              </a:rPr>
              <a:t>重要社會機能</a:t>
            </a:r>
          </a:p>
          <a:p>
            <a:pPr lvl="1">
              <a:spcBef>
                <a:spcPct val="0"/>
              </a:spcBef>
              <a:tabLst>
                <a:tab pos="3671888" algn="ctr"/>
                <a:tab pos="6096000" algn="ctr"/>
              </a:tabLst>
            </a:pPr>
            <a:r>
              <a:rPr lang="zh-TW" altLang="en-US" sz="2200" dirty="0">
                <a:effectLst/>
                <a:sym typeface="Wingdings" panose="05000000000000000000" pitchFamily="2" charset="2"/>
              </a:rPr>
              <a:t>緊急應變服務 </a:t>
            </a:r>
            <a:r>
              <a:rPr lang="en-US" altLang="zh-TW" sz="2200" dirty="0">
                <a:effectLst/>
                <a:sym typeface="Wingdings" panose="05000000000000000000" pitchFamily="2" charset="2"/>
              </a:rPr>
              <a:t>(</a:t>
            </a:r>
            <a:r>
              <a:rPr lang="zh-TW" altLang="en-US" sz="2200" dirty="0">
                <a:effectLst/>
                <a:sym typeface="Wingdings" panose="05000000000000000000" pitchFamily="2" charset="2"/>
              </a:rPr>
              <a:t>維持治安、消防、緊急運送等</a:t>
            </a:r>
            <a:r>
              <a:rPr lang="en-US" altLang="zh-TW" sz="2200" dirty="0">
                <a:effectLst/>
                <a:sym typeface="Wingdings" panose="05000000000000000000" pitchFamily="2" charset="2"/>
              </a:rPr>
              <a:t>)</a:t>
            </a:r>
          </a:p>
          <a:p>
            <a:pPr lvl="1">
              <a:spcBef>
                <a:spcPct val="0"/>
              </a:spcBef>
              <a:tabLst>
                <a:tab pos="3671888" algn="ctr"/>
                <a:tab pos="6096000" algn="ctr"/>
              </a:tabLst>
            </a:pPr>
            <a:r>
              <a:rPr lang="zh-TW" altLang="en-US" sz="2200" dirty="0">
                <a:effectLst/>
                <a:sym typeface="Wingdings" panose="05000000000000000000" pitchFamily="2" charset="2"/>
              </a:rPr>
              <a:t>大流行流感疫苗與抗病毒藥物製造</a:t>
            </a:r>
          </a:p>
          <a:p>
            <a:pPr>
              <a:spcBef>
                <a:spcPct val="0"/>
              </a:spcBef>
              <a:tabLst>
                <a:tab pos="3671888" algn="ctr"/>
                <a:tab pos="6096000" algn="ctr"/>
              </a:tabLst>
            </a:pPr>
            <a:r>
              <a:rPr lang="zh-TW" altLang="en-US" sz="2200" dirty="0">
                <a:effectLst/>
                <a:sym typeface="Wingdings" panose="05000000000000000000" pitchFamily="2" charset="2"/>
              </a:rPr>
              <a:t>國家安全</a:t>
            </a:r>
          </a:p>
          <a:p>
            <a:pPr lvl="1">
              <a:spcBef>
                <a:spcPct val="0"/>
              </a:spcBef>
              <a:tabLst>
                <a:tab pos="3671888" algn="ctr"/>
                <a:tab pos="6096000" algn="ctr"/>
              </a:tabLst>
            </a:pPr>
            <a:r>
              <a:rPr lang="zh-TW" altLang="en-US" sz="2200" dirty="0">
                <a:effectLst/>
                <a:sym typeface="Wingdings" panose="05000000000000000000" pitchFamily="2" charset="2"/>
              </a:rPr>
              <a:t>服勤中之軍隊</a:t>
            </a:r>
          </a:p>
          <a:p>
            <a:pPr lvl="1">
              <a:spcBef>
                <a:spcPct val="0"/>
              </a:spcBef>
              <a:tabLst>
                <a:tab pos="3671888" algn="ctr"/>
                <a:tab pos="6096000" algn="ctr"/>
              </a:tabLst>
            </a:pPr>
            <a:r>
              <a:rPr lang="zh-TW" altLang="en-US" sz="2200" dirty="0">
                <a:effectLst/>
                <a:sym typeface="Wingdings" panose="05000000000000000000" pitchFamily="2" charset="2"/>
              </a:rPr>
              <a:t>保衛國家</a:t>
            </a:r>
          </a:p>
          <a:p>
            <a:pPr lvl="1">
              <a:spcBef>
                <a:spcPct val="0"/>
              </a:spcBef>
              <a:tabLst>
                <a:tab pos="3671888" algn="ctr"/>
                <a:tab pos="6096000" algn="ctr"/>
              </a:tabLst>
            </a:pPr>
            <a:r>
              <a:rPr lang="zh-TW" altLang="en-US" sz="2200" dirty="0">
                <a:effectLst/>
                <a:sym typeface="Wingdings" panose="05000000000000000000" pitchFamily="2" charset="2"/>
              </a:rPr>
              <a:t>邊境警戒</a:t>
            </a:r>
          </a:p>
        </p:txBody>
      </p:sp>
      <p:sp>
        <p:nvSpPr>
          <p:cNvPr id="410631" name="Rectangle 7"/>
          <p:cNvSpPr>
            <a:spLocks noChangeArrowheads="1"/>
          </p:cNvSpPr>
          <p:nvPr/>
        </p:nvSpPr>
        <p:spPr bwMode="auto">
          <a:xfrm>
            <a:off x="1042988" y="6521450"/>
            <a:ext cx="4768850"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kumimoji="0" lang="pl-PL" altLang="zh-TW" sz="1600">
                <a:solidFill>
                  <a:srgbClr val="66FF33"/>
                </a:solidFill>
                <a:effectLst>
                  <a:outerShdw blurRad="38100" dist="38100" dir="2700000" algn="tl">
                    <a:srgbClr val="000000"/>
                  </a:outerShdw>
                </a:effectLst>
                <a:latin typeface="Times New Roman" panose="02020603050405020304" pitchFamily="18" charset="0"/>
                <a:ea typeface="標楷體" panose="03000509000000000000" pitchFamily="65" charset="-120"/>
              </a:rPr>
              <a:t>Schwartz B. Curr Top Microbiol Immunol 2009,33:495.</a:t>
            </a:r>
            <a:endParaRPr kumimoji="0" lang="en-US" altLang="zh-TW" sz="1600">
              <a:solidFill>
                <a:srgbClr val="66FF33"/>
              </a:solidFill>
              <a:effectLst>
                <a:outerShdw blurRad="38100" dist="38100" dir="2700000" algn="tl">
                  <a:srgbClr val="000000"/>
                </a:outerShdw>
              </a:effectLst>
              <a:latin typeface="Times New Roman" panose="02020603050405020304" pitchFamily="18" charset="0"/>
              <a:ea typeface="標楷體" panose="03000509000000000000" pitchFamily="65" charset="-120"/>
            </a:endParaRP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3616388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Grp="1" noChangeArrowheads="1"/>
          </p:cNvSpPr>
          <p:nvPr>
            <p:ph type="title"/>
          </p:nvPr>
        </p:nvSpPr>
        <p:spPr>
          <a:xfrm>
            <a:off x="539750" y="260350"/>
            <a:ext cx="8229600" cy="838200"/>
          </a:xfrm>
        </p:spPr>
        <p:txBody>
          <a:bodyPr/>
          <a:lstStyle/>
          <a:p>
            <a:r>
              <a:rPr lang="zh-TW" altLang="en-US" sz="3200" dirty="0">
                <a:effectLst/>
              </a:rPr>
              <a:t>台灣預防接種諮詢委員會</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2009.9.8 </a:t>
            </a:r>
            <a:r>
              <a:rPr lang="zh-TW" altLang="en-US" sz="2800" dirty="0">
                <a:solidFill>
                  <a:schemeClr val="bg1"/>
                </a:solidFill>
                <a:effectLst/>
              </a:rPr>
              <a:t>新型流感疫苗優先接種對象</a:t>
            </a:r>
          </a:p>
        </p:txBody>
      </p:sp>
      <p:sp>
        <p:nvSpPr>
          <p:cNvPr id="412675" name="Rectangle 3"/>
          <p:cNvSpPr>
            <a:spLocks noGrp="1" noChangeArrowheads="1"/>
          </p:cNvSpPr>
          <p:nvPr>
            <p:ph type="body" idx="1"/>
          </p:nvPr>
        </p:nvSpPr>
        <p:spPr>
          <a:xfrm>
            <a:off x="790575" y="1268413"/>
            <a:ext cx="8353425" cy="5256212"/>
          </a:xfrm>
        </p:spPr>
        <p:txBody>
          <a:bodyPr/>
          <a:lstStyle/>
          <a:p>
            <a:pPr marL="623888" indent="-623888">
              <a:lnSpc>
                <a:spcPct val="90000"/>
              </a:lnSpc>
              <a:spcBef>
                <a:spcPct val="15000"/>
              </a:spcBef>
              <a:buClr>
                <a:srgbClr val="FAFD00"/>
              </a:buClr>
              <a:buSzTx/>
              <a:buFont typeface="Monotype Sorts" charset="2"/>
              <a:buAutoNum type="arabicPeriod"/>
            </a:pPr>
            <a:r>
              <a:rPr lang="zh-TW" altLang="en-US" dirty="0">
                <a:solidFill>
                  <a:schemeClr val="bg1"/>
                </a:solidFill>
                <a:effectLst/>
              </a:rPr>
              <a:t>防疫與醫療人員</a:t>
            </a:r>
          </a:p>
          <a:p>
            <a:pPr marL="623888" indent="-623888">
              <a:lnSpc>
                <a:spcPct val="90000"/>
              </a:lnSpc>
              <a:spcBef>
                <a:spcPct val="15000"/>
              </a:spcBef>
              <a:buClr>
                <a:srgbClr val="FAFD00"/>
              </a:buClr>
              <a:buSzTx/>
              <a:buFont typeface="Monotype Sorts" charset="2"/>
              <a:buAutoNum type="arabicPeriod"/>
            </a:pPr>
            <a:r>
              <a:rPr lang="zh-TW" altLang="en-US" dirty="0">
                <a:solidFill>
                  <a:schemeClr val="bg1"/>
                </a:solidFill>
                <a:effectLst/>
              </a:rPr>
              <a:t>孕婦</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6</a:t>
            </a:r>
            <a:r>
              <a:rPr lang="zh-TW" altLang="en-US" dirty="0" smtClean="0">
                <a:solidFill>
                  <a:schemeClr val="bg1"/>
                </a:solidFill>
                <a:effectLst/>
              </a:rPr>
              <a:t>月</a:t>
            </a:r>
            <a:r>
              <a:rPr lang="en-US" altLang="zh-TW" dirty="0" smtClean="0">
                <a:solidFill>
                  <a:schemeClr val="bg1"/>
                </a:solidFill>
                <a:effectLst/>
              </a:rPr>
              <a:t>-6</a:t>
            </a:r>
            <a:r>
              <a:rPr lang="zh-TW" altLang="en-US" dirty="0">
                <a:solidFill>
                  <a:schemeClr val="bg1"/>
                </a:solidFill>
                <a:effectLst/>
              </a:rPr>
              <a:t>歲學齡前兒童</a:t>
            </a:r>
          </a:p>
          <a:p>
            <a:pPr marL="623888" indent="-623888">
              <a:lnSpc>
                <a:spcPct val="90000"/>
              </a:lnSpc>
              <a:spcBef>
                <a:spcPct val="15000"/>
              </a:spcBef>
              <a:buClr>
                <a:srgbClr val="FAFD00"/>
              </a:buClr>
              <a:buSzTx/>
              <a:buFont typeface="Monotype Sorts" charset="2"/>
              <a:buAutoNum type="arabicPeriod"/>
            </a:pPr>
            <a:r>
              <a:rPr lang="zh-TW" altLang="en-US" dirty="0">
                <a:solidFill>
                  <a:schemeClr val="bg1"/>
                </a:solidFill>
                <a:effectLst/>
              </a:rPr>
              <a:t>重大傷病</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7</a:t>
            </a:r>
            <a:r>
              <a:rPr lang="zh-TW" altLang="en-US" dirty="0" smtClean="0">
                <a:solidFill>
                  <a:schemeClr val="bg1"/>
                </a:solidFill>
                <a:effectLst/>
              </a:rPr>
              <a:t>歲</a:t>
            </a:r>
            <a:r>
              <a:rPr lang="en-US" altLang="zh-TW" dirty="0" smtClean="0">
                <a:solidFill>
                  <a:schemeClr val="bg1"/>
                </a:solidFill>
                <a:effectLst/>
              </a:rPr>
              <a:t>-12</a:t>
            </a:r>
            <a:r>
              <a:rPr lang="zh-TW" altLang="en-US" dirty="0">
                <a:solidFill>
                  <a:schemeClr val="bg1"/>
                </a:solidFill>
                <a:effectLst/>
              </a:rPr>
              <a:t>歲國小學童</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13-15</a:t>
            </a:r>
            <a:r>
              <a:rPr lang="zh-TW" altLang="en-US" dirty="0">
                <a:solidFill>
                  <a:schemeClr val="bg1"/>
                </a:solidFill>
                <a:effectLst/>
              </a:rPr>
              <a:t>歲國中學童</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16-18</a:t>
            </a:r>
            <a:r>
              <a:rPr lang="zh-TW" altLang="en-US" dirty="0">
                <a:solidFill>
                  <a:schemeClr val="bg1"/>
                </a:solidFill>
                <a:effectLst/>
              </a:rPr>
              <a:t>歲高中學童</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19-24</a:t>
            </a:r>
            <a:r>
              <a:rPr lang="zh-TW" altLang="en-US" dirty="0">
                <a:solidFill>
                  <a:schemeClr val="bg1"/>
                </a:solidFill>
                <a:effectLst/>
              </a:rPr>
              <a:t>歲健康成人</a:t>
            </a:r>
          </a:p>
          <a:p>
            <a:pPr marL="623888" indent="-623888">
              <a:lnSpc>
                <a:spcPct val="90000"/>
              </a:lnSpc>
              <a:spcBef>
                <a:spcPct val="15000"/>
              </a:spcBef>
              <a:buClr>
                <a:srgbClr val="FAFD00"/>
              </a:buClr>
              <a:buSzTx/>
              <a:buFont typeface="Monotype Sorts" charset="2"/>
              <a:buAutoNum type="arabicPeriod"/>
            </a:pPr>
            <a:r>
              <a:rPr lang="zh-TW" altLang="en-US" dirty="0">
                <a:solidFill>
                  <a:schemeClr val="bg1"/>
                </a:solidFill>
                <a:effectLst/>
              </a:rPr>
              <a:t>高危險族群，</a:t>
            </a:r>
            <a:r>
              <a:rPr lang="en-US" altLang="zh-TW" dirty="0">
                <a:solidFill>
                  <a:schemeClr val="bg1"/>
                </a:solidFill>
                <a:effectLst/>
              </a:rPr>
              <a:t>25</a:t>
            </a:r>
            <a:r>
              <a:rPr lang="zh-TW" altLang="en-US" dirty="0">
                <a:solidFill>
                  <a:schemeClr val="bg1"/>
                </a:solidFill>
                <a:effectLst/>
              </a:rPr>
              <a:t>歲以上：慢性肺病</a:t>
            </a:r>
            <a:r>
              <a:rPr lang="en-US" altLang="zh-TW" dirty="0">
                <a:solidFill>
                  <a:schemeClr val="bg1"/>
                </a:solidFill>
                <a:effectLst/>
              </a:rPr>
              <a:t>(</a:t>
            </a:r>
            <a:r>
              <a:rPr lang="zh-TW" altLang="en-US" dirty="0">
                <a:solidFill>
                  <a:schemeClr val="bg1"/>
                </a:solidFill>
                <a:effectLst/>
              </a:rPr>
              <a:t>包括氣喘</a:t>
            </a:r>
            <a:r>
              <a:rPr lang="en-US" altLang="zh-TW" dirty="0">
                <a:solidFill>
                  <a:schemeClr val="bg1"/>
                </a:solidFill>
                <a:effectLst/>
              </a:rPr>
              <a:t>)</a:t>
            </a:r>
            <a:r>
              <a:rPr lang="zh-TW" altLang="en-US" dirty="0">
                <a:solidFill>
                  <a:schemeClr val="bg1"/>
                </a:solidFill>
                <a:effectLst/>
              </a:rPr>
              <a:t>、心血管疾病</a:t>
            </a:r>
            <a:r>
              <a:rPr lang="en-US" altLang="zh-TW" dirty="0">
                <a:solidFill>
                  <a:schemeClr val="bg1"/>
                </a:solidFill>
                <a:effectLst/>
              </a:rPr>
              <a:t>(</a:t>
            </a:r>
            <a:r>
              <a:rPr lang="zh-TW" altLang="en-US" dirty="0">
                <a:solidFill>
                  <a:schemeClr val="bg1"/>
                </a:solidFill>
                <a:effectLst/>
              </a:rPr>
              <a:t>高血壓除外</a:t>
            </a:r>
            <a:r>
              <a:rPr lang="en-US" altLang="zh-TW" dirty="0">
                <a:solidFill>
                  <a:schemeClr val="bg1"/>
                </a:solidFill>
                <a:effectLst/>
              </a:rPr>
              <a:t>)</a:t>
            </a:r>
            <a:r>
              <a:rPr lang="zh-TW" altLang="en-US" dirty="0">
                <a:solidFill>
                  <a:schemeClr val="bg1"/>
                </a:solidFill>
                <a:effectLst/>
              </a:rPr>
              <a:t>、腎臟病、肝病、糖尿病、極度</a:t>
            </a:r>
            <a:r>
              <a:rPr lang="zh-TW" altLang="en-US" dirty="0" smtClean="0">
                <a:solidFill>
                  <a:schemeClr val="bg1"/>
                </a:solidFill>
                <a:effectLst/>
              </a:rPr>
              <a:t>肥胖。</a:t>
            </a:r>
            <a:endParaRPr lang="zh-TW" altLang="en-US" dirty="0">
              <a:solidFill>
                <a:schemeClr val="bg1"/>
              </a:solidFill>
              <a:effectLst/>
            </a:endParaRP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25-49</a:t>
            </a:r>
            <a:r>
              <a:rPr lang="zh-TW" altLang="en-US" dirty="0">
                <a:solidFill>
                  <a:schemeClr val="bg1"/>
                </a:solidFill>
                <a:effectLst/>
              </a:rPr>
              <a:t>歲</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50-64</a:t>
            </a:r>
            <a:r>
              <a:rPr lang="zh-TW" altLang="en-US" dirty="0">
                <a:solidFill>
                  <a:schemeClr val="bg1"/>
                </a:solidFill>
                <a:effectLst/>
              </a:rPr>
              <a:t>歲</a:t>
            </a:r>
          </a:p>
          <a:p>
            <a:pPr marL="623888" indent="-623888">
              <a:lnSpc>
                <a:spcPct val="90000"/>
              </a:lnSpc>
              <a:spcBef>
                <a:spcPct val="15000"/>
              </a:spcBef>
              <a:buClr>
                <a:srgbClr val="FAFD00"/>
              </a:buClr>
              <a:buSzTx/>
              <a:buFont typeface="Monotype Sorts" charset="2"/>
              <a:buAutoNum type="arabicPeriod"/>
            </a:pPr>
            <a:r>
              <a:rPr lang="en-US" altLang="zh-TW" dirty="0">
                <a:solidFill>
                  <a:schemeClr val="bg1"/>
                </a:solidFill>
                <a:effectLst/>
              </a:rPr>
              <a:t>65</a:t>
            </a:r>
            <a:r>
              <a:rPr lang="zh-TW" altLang="en-US" dirty="0">
                <a:solidFill>
                  <a:schemeClr val="bg1"/>
                </a:solidFill>
                <a:effectLst/>
              </a:rPr>
              <a:t>歲以上</a:t>
            </a:r>
          </a:p>
        </p:txBody>
      </p:sp>
      <p:pic>
        <p:nvPicPr>
          <p:cNvPr id="412677" name="Picture 4" descr="PB060025"/>
          <p:cNvPicPr>
            <a:picLocks noChangeAspect="1" noChangeArrowheads="1"/>
          </p:cNvPicPr>
          <p:nvPr/>
        </p:nvPicPr>
        <p:blipFill>
          <a:blip r:embed="rId4" cstate="print">
            <a:lum bright="12000"/>
            <a:extLst>
              <a:ext uri="{28A0092B-C50C-407E-A947-70E740481C1C}">
                <a14:useLocalDpi xmlns:a14="http://schemas.microsoft.com/office/drawing/2010/main" xmlns="" val="0"/>
              </a:ext>
            </a:extLst>
          </a:blip>
          <a:srcRect/>
          <a:stretch>
            <a:fillRect/>
          </a:stretch>
        </p:blipFill>
        <p:spPr bwMode="auto">
          <a:xfrm>
            <a:off x="6084888" y="1341438"/>
            <a:ext cx="2663825" cy="1997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12676" name="Text Box 4"/>
          <p:cNvSpPr txBox="1">
            <a:spLocks noChangeArrowheads="1"/>
          </p:cNvSpPr>
          <p:nvPr/>
        </p:nvSpPr>
        <p:spPr bwMode="auto">
          <a:xfrm>
            <a:off x="900113" y="6237288"/>
            <a:ext cx="7800533"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r>
              <a:rPr kumimoji="0" lang="en-US" altLang="zh-TW" dirty="0">
                <a:solidFill>
                  <a:schemeClr val="bg1"/>
                </a:solidFill>
                <a:ea typeface="標楷體" panose="03000509000000000000" pitchFamily="65" charset="-120"/>
              </a:rPr>
              <a:t>*</a:t>
            </a:r>
            <a:r>
              <a:rPr kumimoji="0" lang="zh-TW" altLang="en-US" dirty="0">
                <a:solidFill>
                  <a:schemeClr val="bg1"/>
                </a:solidFill>
                <a:ea typeface="標楷體" panose="03000509000000000000" pitchFamily="65" charset="-120"/>
              </a:rPr>
              <a:t>居住於收容中心及組合屋之災民優先接種</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48870360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0786" name="Picture 2" descr="捷比0146=1"/>
          <p:cNvPicPr>
            <a:picLocks noGrp="1" noChangeAspect="1" noChangeArrowheads="1"/>
          </p:cNvPicPr>
          <p:nvPr>
            <p:ph/>
          </p:nvPr>
        </p:nvPicPr>
        <p:blipFill>
          <a:blip r:embed="rId4" cstate="print">
            <a:extLst>
              <a:ext uri="{28A0092B-C50C-407E-A947-70E740481C1C}">
                <a14:useLocalDpi xmlns:a14="http://schemas.microsoft.com/office/drawing/2010/main" xmlns="" val="0"/>
              </a:ext>
            </a:extLst>
          </a:blip>
          <a:srcRect/>
          <a:stretch>
            <a:fillRect/>
          </a:stretch>
        </p:blipFill>
        <p:spPr>
          <a:xfrm>
            <a:off x="0" y="0"/>
            <a:ext cx="9324975" cy="69405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630787" name="Text Box 3"/>
          <p:cNvSpPr txBox="1">
            <a:spLocks noChangeArrowheads="1"/>
          </p:cNvSpPr>
          <p:nvPr/>
        </p:nvSpPr>
        <p:spPr bwMode="auto">
          <a:xfrm>
            <a:off x="395288" y="333375"/>
            <a:ext cx="4043362" cy="1555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sz="9600">
                <a:solidFill>
                  <a:srgbClr val="FC0128"/>
                </a:solidFill>
                <a:effectLst>
                  <a:outerShdw blurRad="38100" dist="38100" dir="2700000" algn="tl">
                    <a:srgbClr val="000000"/>
                  </a:outerShdw>
                </a:effectLst>
                <a:ea typeface="新細明體" panose="02020500000000000000" pitchFamily="18" charset="-120"/>
              </a:rPr>
              <a:t>End….</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4716353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630787"/>
                                        </p:tgtEl>
                                        <p:attrNameLst>
                                          <p:attrName>style.visibility</p:attrName>
                                        </p:attrNameLst>
                                      </p:cBhvr>
                                      <p:to>
                                        <p:strVal val="visible"/>
                                      </p:to>
                                    </p:set>
                                    <p:anim calcmode="lin" valueType="num">
                                      <p:cBhvr>
                                        <p:cTn id="7" dur="500" fill="hold"/>
                                        <p:tgtEl>
                                          <p:spTgt spid="630787"/>
                                        </p:tgtEl>
                                        <p:attrNameLst>
                                          <p:attrName>ppt_w</p:attrName>
                                        </p:attrNameLst>
                                      </p:cBhvr>
                                      <p:tavLst>
                                        <p:tav tm="0">
                                          <p:val>
                                            <p:fltVal val="0"/>
                                          </p:val>
                                        </p:tav>
                                        <p:tav tm="100000">
                                          <p:val>
                                            <p:strVal val="#ppt_w"/>
                                          </p:val>
                                        </p:tav>
                                      </p:tavLst>
                                    </p:anim>
                                    <p:anim calcmode="lin" valueType="num">
                                      <p:cBhvr>
                                        <p:cTn id="8" dur="500" fill="hold"/>
                                        <p:tgtEl>
                                          <p:spTgt spid="63078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0787"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0"/>
  <p:tag name="ARTICULATE_REFERENCE_ID" val="95d09009-e2b5-4851-b45c-fbdbf3d45f07"/>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32245228-d:\po2015010\02李秉穎_流感的病毒學與流行病學\06專案檔\po2015010_李秉穎_流感的病毒學_專案_v0-2-0\po2015010_02.pptx"/>
  <p:tag name="ARTICULATE_PRESENTER_VERSION" val="7"/>
  <p:tag name="ARTICULATE_USED_PAGE_ORIENTATION" val="1"/>
  <p:tag name="ARTICULATE_USED_PAGE_SIZE" val="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TITLE_TAG" val="流感的病毒學與流行病學"/>
  <p:tag name="AUDIO_ID" val="34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UDIO_ID" val="953"/>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UDIO_ID" val="96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UDIO_ID" val="982"/>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1224"/>
  <p:tag name="ARTICULATE_NAV_LEVEL" val="1"/>
  <p:tag name="ARTICULATE_SLIDE_PRESENTER_GUID" val="89fb9c23-180a-49e6-b430-0326843f614b"/>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TITLE_TAG" val="台灣流感病毒監測"/>
  <p:tag name="AUDIO_ID" val="628"/>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UDIO_ID" val="715"/>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TITLE_TAG" val="流感住院病例"/>
  <p:tag name="AUDIO_ID" val="971"/>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DUPLICATEID" val="baded34ae5f1450a8b5b234a9d6411e6"/>
</p:tagLst>
</file>

<file path=ppt/tags/tag11.xml><?xml version="1.0" encoding="utf-8"?>
<p:tagLst xmlns:a="http://schemas.openxmlformats.org/drawingml/2006/main" xmlns:r="http://schemas.openxmlformats.org/officeDocument/2006/relationships" xmlns:p="http://schemas.openxmlformats.org/presentationml/2006/main">
  <p:tag name="DUPLICATEID" val="1f5412a07fbb471280744c81cd5ccbfb"/>
</p:tagLst>
</file>

<file path=ppt/tags/tag12.xml><?xml version="1.0" encoding="utf-8"?>
<p:tagLst xmlns:a="http://schemas.openxmlformats.org/drawingml/2006/main" xmlns:r="http://schemas.openxmlformats.org/officeDocument/2006/relationships" xmlns:p="http://schemas.openxmlformats.org/presentationml/2006/main">
  <p:tag name="DUPLICATEID" val="5809dd36933d410eacc4349d521ed098"/>
</p:tagLst>
</file>

<file path=ppt/tags/tag13.xml><?xml version="1.0" encoding="utf-8"?>
<p:tagLst xmlns:a="http://schemas.openxmlformats.org/drawingml/2006/main" xmlns:r="http://schemas.openxmlformats.org/officeDocument/2006/relationships" xmlns:p="http://schemas.openxmlformats.org/presentationml/2006/main">
  <p:tag name="DUPLICATEID" val="56d87ef0d4be4344b55f4c32088dca56"/>
</p:tagLst>
</file>

<file path=ppt/tags/tag14.xml><?xml version="1.0" encoding="utf-8"?>
<p:tagLst xmlns:a="http://schemas.openxmlformats.org/drawingml/2006/main" xmlns:r="http://schemas.openxmlformats.org/officeDocument/2006/relationships" xmlns:p="http://schemas.openxmlformats.org/presentationml/2006/main">
  <p:tag name="AUDIO_ID" val="1226"/>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UDIO_ID" val="1227"/>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UDIO_ID" val="1228"/>
  <p:tag name="ARTICULATE_NAV_LEVEL" val="1"/>
  <p:tag name="ARTICULATE_SLIDE_PRESENTER_GUID" val="89fb9c23-180a-49e6-b430-0326843f614b"/>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TITLE_TAG" val="美國肺炎與流感推估死亡數"/>
  <p:tag name="AUDIO_ID" val="123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3"/>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UDIO_ID" val="743"/>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UDIO_ID" val="76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UDIO_ID" val="1235"/>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UDIO_ID" val="718"/>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UDIO_ID" val="719"/>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UDIO_ID" val="753"/>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UDIO_ID" val="123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UDIO_ID" val="725"/>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UDIO_ID" val="731"/>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TITLE_TAG" val="香港的家禽市場"/>
  <p:tag name="AUDIO_ID" val="732"/>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TITLE_TAG" val="家禽或野鳥分離出H5N1禽流感的地區"/>
  <p:tag name="AUDIO_ID" val="75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TITLE_TAG" val="出現H5N1型人類病例的國家"/>
  <p:tag name="AUDIO_ID" val="755"/>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UDIO_ID" val="1027"/>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TITLE_TAG" val="台首度發現H5N3 新病毒計3種"/>
  <p:tag name="AUDIO_ID" val="1239"/>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UDIO_ID" val="1242"/>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UDIO_ID" val="1243"/>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UDIO_ID" val="1029"/>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UDIO_ID" val="103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TITLE_TAG" val="從禽流感變成人流感"/>
  <p:tag name="AUDIO_ID" val="1237"/>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UDIO_ID" val="1238"/>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TITLE_TAG" val="H5N2禽流感接觸者的血清抗體調查"/>
  <p:tag name="AUDIO_ID" val="122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TITLE_TAG" val="中國大陸養豬戶與H1N1豬流感感染"/>
  <p:tag name="AUDIO_ID" val="125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UDIO_ID" val="1251"/>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UDIO_ID" val="1156"/>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UDIO_ID" val="117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TITLE_TAG" val="死亡禽數破147萬 疑同批候鳥帶進病毒"/>
  <p:tag name="AUDIO_ID" val="1240"/>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UDIO_ID" val="124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TITLE_TAG" val="家禽或野鳥分離出H5N1禽流感的地區"/>
  <p:tag name="AUDIO_ID" val="1246"/>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UDIO_ID" val="1241"/>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UDIO_ID" val="1248"/>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UDIO_ID" val="1249"/>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UDIO_ID" val="1153"/>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TITLE_TAG" val="H5N1禽流感人類感染病例數"/>
  <p:tag name="AUDIO_ID" val="1169"/>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UDIO_ID" val="1162"/>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UDIO_ID" val="1188"/>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TITLE_TAG" val="H7N9禽流感的流行病學 "/>
  <p:tag name="AUDIO_ID" val="1191"/>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TITLE_TAG" val="H7N9人類病例"/>
  <p:tag name="AUDIO_ID" val="1193"/>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TITLE_TAG" val="H7N9禽流感人類病例的實驗室檢查"/>
  <p:tag name="AUDIO_ID" val="119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TITLE_TAG" val="H5N1禽流感人類病例的季節分佈"/>
  <p:tag name="AUDIO_ID" val="1195"/>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TITLE_TAG" val="我H7N9首例　疑打高爾夫球被感染"/>
  <p:tag name="AUDIO_ID" val="1207"/>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UDIO_ID" val="1259"/>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TITLE_TAG" val="流感全世界大流行的對策 "/>
  <p:tag name="AUDIO_ID" val="76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TITLE_TAG" val="H1N1新型流感的快速傳播"/>
  <p:tag name="AUDIO_ID" val="1258"/>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UDIO_ID" val="1254"/>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UDIO_ID" val="1255"/>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TITLE_TAG" val="美國建議大流行時的流感疫苗優先接種對象"/>
  <p:tag name="AUDIO_ID" val="1256"/>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UDIO_ID" val="1257"/>
  <p:tag name="ARTICULATE_NAV_LEVEL" val="1"/>
  <p:tag name="ARTICULATE_SLIDE_PRESENTER_GUID" val="89fb9c23-180a-49e6-b430-0326843f614b"/>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UDIO_ID" val="1209"/>
  <p:tag name="ARTICULATE_NAV_LEVEL" val="1"/>
  <p:tag name="ARTICULATE_SLIDE_PRESENTER_GUID" val="89fb9c23-180a-49e6-b430-0326843f614b"/>
  <p:tag name="ARTICULATE_SLIDE_PAUSE" val="0"/>
  <p:tag name="ARTICULATE_LOCK_SLIDE" val="0"/>
  <p:tag name="ARTICULATE_HIDE_SLIDE" val="1"/>
  <p:tag name="ARTICULATE_PLAYER_CONTROL_PREVIOUS" val="True"/>
  <p:tag name="ARTICULATE_PLAYER_CONTROL_NEXT" val="True"/>
  <p:tag name="ARTICULATE_USED_LAYOUT" val="14"/>
  <p:tag name="ARTICULATE_SLIDE_THUMBNAIL_REFRESH" val="1"/>
</p:tagLst>
</file>

<file path=ppt/theme/theme1.xml><?xml version="1.0" encoding="utf-8"?>
<a:theme xmlns:a="http://schemas.openxmlformats.org/drawingml/2006/main" name="sars01">
  <a:themeElements>
    <a:clrScheme name="自訂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ars01">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defRPr>
        </a:defPPr>
      </a:lstStyle>
    </a:lnDef>
  </a:objectDefaults>
  <a:extraClrSchemeLst>
    <a:extraClrScheme>
      <a:clrScheme name="sars0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rs0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rs01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rs01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rs0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rs0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rs0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
      <a:dk1>
        <a:srgbClr val="000000"/>
      </a:dk1>
      <a:lt1>
        <a:srgbClr val="FFFFFF"/>
      </a:lt1>
      <a:dk2>
        <a:srgbClr val="081D58"/>
      </a:dk2>
      <a:lt2>
        <a:srgbClr val="919191"/>
      </a:lt2>
      <a:accent1>
        <a:srgbClr val="FC0128"/>
      </a:accent1>
      <a:accent2>
        <a:srgbClr val="063DE8"/>
      </a:accent2>
      <a:accent3>
        <a:srgbClr val="FFFFFF"/>
      </a:accent3>
      <a:accent4>
        <a:srgbClr val="000000"/>
      </a:accent4>
      <a:accent5>
        <a:srgbClr val="FDAAAC"/>
      </a:accent5>
      <a:accent6>
        <a:srgbClr val="0536D2"/>
      </a:accent6>
      <a:hlink>
        <a:srgbClr val="00DFCA"/>
      </a:hlink>
      <a:folHlink>
        <a:srgbClr val="EAEC5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
      <a:dk1>
        <a:srgbClr val="000000"/>
      </a:dk1>
      <a:lt1>
        <a:srgbClr val="FFFFFF"/>
      </a:lt1>
      <a:dk2>
        <a:srgbClr val="081D58"/>
      </a:dk2>
      <a:lt2>
        <a:srgbClr val="919191"/>
      </a:lt2>
      <a:accent1>
        <a:srgbClr val="FC0128"/>
      </a:accent1>
      <a:accent2>
        <a:srgbClr val="063DE8"/>
      </a:accent2>
      <a:accent3>
        <a:srgbClr val="FFFFFF"/>
      </a:accent3>
      <a:accent4>
        <a:srgbClr val="000000"/>
      </a:accent4>
      <a:accent5>
        <a:srgbClr val="FDAAAC"/>
      </a:accent5>
      <a:accent6>
        <a:srgbClr val="0536D2"/>
      </a:accent6>
      <a:hlink>
        <a:srgbClr val="00DFCA"/>
      </a:hlink>
      <a:folHlink>
        <a:srgbClr val="EAEC5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C:\My Documents\ppt\sars01.ppt</Template>
  <TotalTime>5815</TotalTime>
  <Pages>44</Pages>
  <Words>3263</Words>
  <Application>Microsoft Office PowerPoint</Application>
  <PresentationFormat>如螢幕大小 (4:3)</PresentationFormat>
  <Paragraphs>411</Paragraphs>
  <Slides>60</Slides>
  <Notes>60</Notes>
  <HiddenSlides>0</HiddenSlides>
  <MMClips>0</MMClips>
  <ScaleCrop>false</ScaleCrop>
  <HeadingPairs>
    <vt:vector size="6" baseType="variant">
      <vt:variant>
        <vt:lpstr>佈景主題</vt:lpstr>
      </vt:variant>
      <vt:variant>
        <vt:i4>1</vt:i4>
      </vt:variant>
      <vt:variant>
        <vt:lpstr>內嵌 OLE 伺服程式</vt:lpstr>
      </vt:variant>
      <vt:variant>
        <vt:i4>3</vt:i4>
      </vt:variant>
      <vt:variant>
        <vt:lpstr>投影片標題</vt:lpstr>
      </vt:variant>
      <vt:variant>
        <vt:i4>60</vt:i4>
      </vt:variant>
    </vt:vector>
  </HeadingPairs>
  <TitlesOfParts>
    <vt:vector size="64" baseType="lpstr">
      <vt:lpstr>sars01</vt:lpstr>
      <vt:lpstr>Chart</vt:lpstr>
      <vt:lpstr>圖表</vt:lpstr>
      <vt:lpstr>PhotoImpact</vt:lpstr>
      <vt:lpstr>流感的病毒學 與流行病學</vt:lpstr>
      <vt:lpstr>流感  Influenza</vt:lpstr>
      <vt:lpstr>流感 - 流行病學</vt:lpstr>
      <vt:lpstr>台灣流感臨床病例監測</vt:lpstr>
      <vt:lpstr>台灣流感臨床病例監測</vt:lpstr>
      <vt:lpstr>投影片 6</vt:lpstr>
      <vt:lpstr>類流感與流感併發重症</vt:lpstr>
      <vt:lpstr>流感住院病例 疾病管制署</vt:lpstr>
      <vt:lpstr>流感的抗原與突變</vt:lpstr>
      <vt:lpstr>流感病毒的突變</vt:lpstr>
      <vt:lpstr>流感病毒的突變</vt:lpstr>
      <vt:lpstr>美國肺炎與流感推估死亡數 CDC, 1990-1999</vt:lpstr>
      <vt:lpstr>A型流感的大突變</vt:lpstr>
      <vt:lpstr>西班牙流感 1918-1919</vt:lpstr>
      <vt:lpstr>流感利用HA分子與動物細胞接受器結合</vt:lpstr>
      <vt:lpstr>流感大突變之混合器理論 Mixing vessel theory</vt:lpstr>
      <vt:lpstr>香港H5N1禽流感 (1997)</vt:lpstr>
      <vt:lpstr>2004年H5N1禽流感再度現蹤</vt:lpstr>
      <vt:lpstr>2004年台灣人不吃雞</vt:lpstr>
      <vt:lpstr>細胞接受器 宿主專一性的來源</vt:lpstr>
      <vt:lpstr>香港H5N1禽流感 – 危險因素</vt:lpstr>
      <vt:lpstr>香港的家禽市場：</vt:lpstr>
      <vt:lpstr>家禽或野鳥分離出H5N1禽流感的地區 WHO, 2003 – 2008.12.1</vt:lpstr>
      <vt:lpstr>出現H5N1型人類病例的國家 WHO, 2003 – 2008.9.10</vt:lpstr>
      <vt:lpstr>2012年台灣出現H5N2禽流感</vt:lpstr>
      <vt:lpstr>台首度發現H5N3 新病毒計3種 2015.1.16 中央社</vt:lpstr>
      <vt:lpstr>禽流感的「關鍵期 」</vt:lpstr>
      <vt:lpstr>禽流感的專家預言</vt:lpstr>
      <vt:lpstr>H5N2高病原禽流感 = 危險？</vt:lpstr>
      <vt:lpstr>H5N2的負面影響：雞價下跌</vt:lpstr>
      <vt:lpstr>從禽流感變成人流感 Gene reassortment = pandemic?</vt:lpstr>
      <vt:lpstr>1918 H1N1病毒HA分子的立體構造變化 無基因重組變化</vt:lpstr>
      <vt:lpstr>H5N2禽流感接觸者的血清抗體調查 2012，台灣</vt:lpstr>
      <vt:lpstr>中國大陸養豬戶與H1N1豬流感感染 中國，2014</vt:lpstr>
      <vt:lpstr>Airborne transmission of influenza A/H5N1 virus between ferrets  荷蘭，2012</vt:lpstr>
      <vt:lpstr>禽流感的致病性</vt:lpstr>
      <vt:lpstr>候鳥散播H7N9病毒，九月進台灣？</vt:lpstr>
      <vt:lpstr>死亡禽數破147萬 疑同批候鳥帶進病毒 2015.1.26自由時報 </vt:lpstr>
      <vt:lpstr>候鳥遷徙路徑圖</vt:lpstr>
      <vt:lpstr>家禽或野鳥分離出H5N1禽流感的地區 WHO, 2003 – 2006.7.14</vt:lpstr>
      <vt:lpstr>禽流感 台灣候鳥帶毒監測計畫 </vt:lpstr>
      <vt:lpstr>候鳥路徑與禽流感演變無關 北美洲35年監測資料，2013</vt:lpstr>
      <vt:lpstr>禽流感與走私</vt:lpstr>
      <vt:lpstr>流感 - 動物宿主</vt:lpstr>
      <vt:lpstr>H5N1禽流感人類感染病例數 WHO, 2003 - 2013</vt:lpstr>
      <vt:lpstr>越南H5N1禽流感 (2004)</vt:lpstr>
      <vt:lpstr>Confirmed H7N9 virus infection in human 2013.5.16, WHO</vt:lpstr>
      <vt:lpstr>H7N9禽流感的流行病學 Chinese CDC, 2013</vt:lpstr>
      <vt:lpstr>H7N9人類病例   N=4，中國浙江, 2013</vt:lpstr>
      <vt:lpstr>H7N9禽流感人類病例的實驗室檢查 N = 111, 年齡中位值 61歲, 2013</vt:lpstr>
      <vt:lpstr>H5N1禽流感人類病例的季節分佈 中國，2013</vt:lpstr>
      <vt:lpstr>我H7N9首例　疑打高爾夫球被感染 2013.4.29 蘋果日報</vt:lpstr>
      <vt:lpstr>流感可能的間接接觸傳染</vt:lpstr>
      <vt:lpstr>流感全世界大流行的對策 台灣 2004.2.3 流感防治諮詢委員會</vt:lpstr>
      <vt:lpstr>H1N1新型流感的快速傳播 2010.1.3 WHO</vt:lpstr>
      <vt:lpstr>2009 H1N1 pandemic influenza Swine-Origin virus</vt:lpstr>
      <vt:lpstr>流感疫苗優先順序的考量 降低全人口死亡率的效果</vt:lpstr>
      <vt:lpstr>美國建議大流行時的流感疫苗優先接種對象 2009</vt:lpstr>
      <vt:lpstr>台灣預防接種諮詢委員會 2009.9.8 新型流感疫苗優先接種對象</vt:lpstr>
      <vt:lpstr>投影片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流感的過去與未來</dc:title>
  <dc:subject/>
  <dc:creator>Ping-Ing Lee</dc:creator>
  <cp:keywords/>
  <dc:description>陽明</dc:description>
  <cp:lastModifiedBy>tkb-user</cp:lastModifiedBy>
  <cp:revision>1076</cp:revision>
  <cp:lastPrinted>1601-01-01T00:00:00Z</cp:lastPrinted>
  <dcterms:created xsi:type="dcterms:W3CDTF">1994-09-27T21:54:52Z</dcterms:created>
  <dcterms:modified xsi:type="dcterms:W3CDTF">2015-09-18T03:54:54Z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1772B26D-4B01-491F-3F3F-3F77153F3F29</vt:lpwstr>
  </property>
  <property fmtid="{D5CDD505-2E9C-101B-9397-08002B2CF9AE}" pid="3" name="ArticulatePath">
    <vt:lpwstr>PO2015010_02</vt:lpwstr>
  </property>
  <property fmtid="{D5CDD505-2E9C-101B-9397-08002B2CF9AE}" pid="4" name="ArticulateProjectVersion">
    <vt:lpwstr>7</vt:lpwstr>
  </property>
  <property fmtid="{D5CDD505-2E9C-101B-9397-08002B2CF9AE}" pid="5" name="ArticulateUseProject">
    <vt:lpwstr>1</vt:lpwstr>
  </property>
  <property fmtid="{D5CDD505-2E9C-101B-9397-08002B2CF9AE}" pid="6" name="ArticulateProjectFull">
    <vt:lpwstr>D:\PO2015010\02李秉穎_流感的病毒學與流行病學\06專案檔\PO2015010_李秉穎_流感的病毒學_專案_V0-2-0\PO2015010_02.ppta</vt:lpwstr>
  </property>
</Properties>
</file>